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5" r:id="rId5"/>
    <p:sldMasterId id="2147483707" r:id="rId6"/>
    <p:sldMasterId id="2147483648" r:id="rId7"/>
    <p:sldMasterId id="2147483709" r:id="rId8"/>
    <p:sldMasterId id="2147483722" r:id="rId9"/>
  </p:sldMasterIdLst>
  <p:handoutMasterIdLst>
    <p:handoutMasterId r:id="rId36"/>
  </p:handoutMasterIdLst>
  <p:sldIdLst>
    <p:sldId id="256" r:id="rId10"/>
    <p:sldId id="305" r:id="rId11"/>
    <p:sldId id="309" r:id="rId12"/>
    <p:sldId id="293" r:id="rId13"/>
    <p:sldId id="295" r:id="rId14"/>
    <p:sldId id="294" r:id="rId15"/>
    <p:sldId id="296" r:id="rId16"/>
    <p:sldId id="260" r:id="rId17"/>
    <p:sldId id="306" r:id="rId18"/>
    <p:sldId id="266" r:id="rId19"/>
    <p:sldId id="267" r:id="rId20"/>
    <p:sldId id="268" r:id="rId21"/>
    <p:sldId id="310" r:id="rId22"/>
    <p:sldId id="297" r:id="rId23"/>
    <p:sldId id="300" r:id="rId24"/>
    <p:sldId id="301" r:id="rId25"/>
    <p:sldId id="304" r:id="rId26"/>
    <p:sldId id="311" r:id="rId27"/>
    <p:sldId id="278" r:id="rId28"/>
    <p:sldId id="285" r:id="rId29"/>
    <p:sldId id="289" r:id="rId30"/>
    <p:sldId id="288" r:id="rId31"/>
    <p:sldId id="286" r:id="rId32"/>
    <p:sldId id="307" r:id="rId33"/>
    <p:sldId id="308"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FAAA19"/>
    <a:srgbClr val="F27124"/>
    <a:srgbClr val="00214D"/>
    <a:srgbClr val="C6D4FB"/>
    <a:srgbClr val="00069C"/>
    <a:srgbClr val="70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CFBCB-B410-0BA4-157E-D71642515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8D2A34-F17B-4B65-9175-61DDE6904D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F87AD-061F-40B6-8CA3-EDBA0028851C}" type="datetimeFigureOut">
              <a:rPr lang="en-US" smtClean="0"/>
              <a:t>5/13/2026</a:t>
            </a:fld>
            <a:endParaRPr lang="en-US"/>
          </a:p>
        </p:txBody>
      </p:sp>
      <p:sp>
        <p:nvSpPr>
          <p:cNvPr id="4" name="Footer Placeholder 3">
            <a:extLst>
              <a:ext uri="{FF2B5EF4-FFF2-40B4-BE49-F238E27FC236}">
                <a16:creationId xmlns:a16="http://schemas.microsoft.com/office/drawing/2014/main" id="{879EDC4D-25EB-4FCF-888E-9516BC17CC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836CBA-E46A-75FC-BE4C-F650BDB64B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9C5196-2F41-42F2-8811-8FBAF8BBC8E5}" type="slidenum">
              <a:rPr lang="en-US" smtClean="0"/>
              <a:t>‹#›</a:t>
            </a:fld>
            <a:endParaRPr lang="en-US"/>
          </a:p>
        </p:txBody>
      </p:sp>
    </p:spTree>
    <p:extLst>
      <p:ext uri="{BB962C8B-B14F-4D97-AF65-F5344CB8AC3E}">
        <p14:creationId xmlns:p14="http://schemas.microsoft.com/office/powerpoint/2010/main" val="28654152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a:t>Presentation title here</a:t>
            </a:r>
          </a:p>
          <a:p>
            <a:pPr lvl="0"/>
            <a:r>
              <a:rPr lang="en-US"/>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BE0C-C0F1-CD8B-CBBD-ABCA7B54C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75FE5-7005-EA9C-6D38-5C816DF18F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0FC30-E813-DF96-5553-C8AC27A4AA59}"/>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BDFA82A2-1595-37D5-E776-9D17ED43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E51BB-3C78-A8CD-E881-B3157B907022}"/>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236262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067F-0340-42E0-9AE6-A345AB025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52DDB-7DF5-2534-8AFC-34219F517D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624B-0D62-B602-47C6-D02DA6D4C9FC}"/>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0408D971-E057-90ED-FA03-26286FD41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362A0-C8BD-C717-7C5E-9AF4AA3D177D}"/>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86918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EB2C-729B-5BBF-C45A-DEFE06CBDC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4B919-5441-A24C-4FEA-D48499E27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7B060-A702-1BBE-8E15-0358A3330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FEFF80-433A-EAA5-8A0B-51BA5AFF83B2}"/>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6" name="Footer Placeholder 5">
            <a:extLst>
              <a:ext uri="{FF2B5EF4-FFF2-40B4-BE49-F238E27FC236}">
                <a16:creationId xmlns:a16="http://schemas.microsoft.com/office/drawing/2014/main" id="{9C2C7084-8669-7B3A-CAA1-B485CABB2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36BA9C-E701-5F95-03B9-BBAF4092E8D6}"/>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2143694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2E3E-C089-EC1C-F46D-B1371CC0F9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F77922-6358-DF27-50F7-B7340289D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ACA27-8FE8-4234-FE3D-0C429FD67D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75FEA9-FEEF-AB15-AC44-E9CBC95DB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75866D-FB9C-5353-7609-6AC036E7DA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449FC-E661-6DBD-EDE6-69AFEF5240B0}"/>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8" name="Footer Placeholder 7">
            <a:extLst>
              <a:ext uri="{FF2B5EF4-FFF2-40B4-BE49-F238E27FC236}">
                <a16:creationId xmlns:a16="http://schemas.microsoft.com/office/drawing/2014/main" id="{12D6E5F0-C72F-9878-EBC7-50FB5B5E45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6AF16F-57E1-0F45-FA7E-CF7CF898892F}"/>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174791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840F-B1DD-7D68-94DC-7B469362F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E67011-893F-CC07-DA01-94E72869888D}"/>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4" name="Footer Placeholder 3">
            <a:extLst>
              <a:ext uri="{FF2B5EF4-FFF2-40B4-BE49-F238E27FC236}">
                <a16:creationId xmlns:a16="http://schemas.microsoft.com/office/drawing/2014/main" id="{A6B66CB2-B335-5213-F48F-0F082E4F7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7EF9B-2776-9CAC-5666-1F9E5E5239EC}"/>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214766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B615F-A1BE-9577-C5D1-BD261A5257F9}"/>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3" name="Footer Placeholder 2">
            <a:extLst>
              <a:ext uri="{FF2B5EF4-FFF2-40B4-BE49-F238E27FC236}">
                <a16:creationId xmlns:a16="http://schemas.microsoft.com/office/drawing/2014/main" id="{308112D6-DA3D-E14E-1315-FC63645D8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341FD2-44B8-EF63-D6EE-0D036548E52C}"/>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132133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2C51-4A46-9D7C-82C0-B128D5EC5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E86B38-F825-FB46-1ED2-ED2FCD87F8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831A8E-E7CD-6D7C-89AF-2A8A51CE0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6BF0D-5743-EB58-FDCD-B9658A74FE54}"/>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6" name="Footer Placeholder 5">
            <a:extLst>
              <a:ext uri="{FF2B5EF4-FFF2-40B4-BE49-F238E27FC236}">
                <a16:creationId xmlns:a16="http://schemas.microsoft.com/office/drawing/2014/main" id="{143FAA8C-C133-40F1-892E-34B423502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ECA76-946A-1AFF-28F1-86927FAFDED1}"/>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96835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190C-B02B-D034-54D9-422A36080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D3F95E-9AD2-F88D-9DDB-9007A501A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35788-066B-46EA-FEA5-66A620B5A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E490D-1A25-2AEE-1C34-3B05E022EA50}"/>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6" name="Footer Placeholder 5">
            <a:extLst>
              <a:ext uri="{FF2B5EF4-FFF2-40B4-BE49-F238E27FC236}">
                <a16:creationId xmlns:a16="http://schemas.microsoft.com/office/drawing/2014/main" id="{8BD0F0FB-E853-9698-97BA-9B327F332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B8FD5-AB79-2972-F8B6-9736E99120FA}"/>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3823821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257C-4518-E886-4134-F8C51439A2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4C83A-990A-DF7B-AF5B-564346478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B73D5-A974-9F5A-D582-E24FD65568EA}"/>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3182C2A5-B2CB-24CF-7798-418EB4220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AA6D9-C476-D9F0-68E9-99D9E016465E}"/>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39135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5EDBB-4115-985F-6100-799650F43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CD987C-888D-E7D5-0D94-DA7A7E0176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F896-66CA-B35F-EDF8-82C272E95F00}"/>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BBC0F342-6D24-51DB-B750-BAAFA765F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3B375-9729-653C-0FBA-E71ACCC4A852}"/>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1370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01 Insert Name</a:t>
            </a:r>
            <a:endParaRPr lang="en-US"/>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02 Insert Name</a:t>
            </a:r>
            <a:endParaRPr lang="en-US"/>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03 Insert Name</a:t>
            </a:r>
            <a:endParaRPr lang="en-US"/>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04 Insert Name</a:t>
            </a:r>
            <a:endParaRPr lang="en-US"/>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05 Insert Name</a:t>
            </a:r>
            <a:endParaRPr lang="en-US"/>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06 Insert Name</a:t>
            </a:r>
            <a:endParaRPr lang="en-US"/>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07750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9488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769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66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4744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9137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972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3574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4812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723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a:latin typeface="Poppins" pitchFamily="2" charset="77"/>
                <a:cs typeface="Poppins" pitchFamily="2" charset="77"/>
              </a:rPr>
              <a:t>01 Insert Name</a:t>
            </a:r>
            <a:endParaRPr lang="en-US"/>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a:latin typeface="Poppins" pitchFamily="2" charset="77"/>
                <a:cs typeface="Poppins" pitchFamily="2" charset="77"/>
              </a:rPr>
              <a:t>Section description goes here. Should be Poppins Regular, size  18.</a:t>
            </a:r>
            <a:endParaRPr lang="en-US"/>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8855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505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  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a:t>Presentation title here</a:t>
            </a:r>
          </a:p>
          <a:p>
            <a:pPr lvl="0"/>
            <a:r>
              <a:rPr lang="en-US"/>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01 Insert Name</a:t>
            </a:r>
            <a:endParaRPr lang="en-US"/>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02 Insert Name</a:t>
            </a:r>
            <a:endParaRPr lang="en-US"/>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03 Insert Name</a:t>
            </a:r>
            <a:endParaRPr lang="en-US"/>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04 Insert Name</a:t>
            </a:r>
            <a:endParaRPr lang="en-US"/>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05 Insert Name</a:t>
            </a:r>
            <a:endParaRPr lang="en-US"/>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06 Insert Name</a:t>
            </a:r>
            <a:endParaRPr lang="en-US"/>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pic>
        <p:nvPicPr>
          <p:cNvPr id="42" name="Picture 41" descr="A black and white logo  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a:latin typeface="Poppins" pitchFamily="2" charset="77"/>
                <a:cs typeface="Poppins" pitchFamily="2" charset="77"/>
              </a:rPr>
              <a:t>01 Insert Name</a:t>
            </a:r>
            <a:endParaRPr lang="en-US"/>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a:latin typeface="Poppins" pitchFamily="2" charset="77"/>
                <a:cs typeface="Poppins" pitchFamily="2" charset="77"/>
              </a:rPr>
              <a:t>Section description goes here. Should be Poppins Regular, size  18.</a:t>
            </a:r>
            <a:endParaRPr lang="en-US"/>
          </a:p>
        </p:txBody>
      </p:sp>
      <p:pic>
        <p:nvPicPr>
          <p:cNvPr id="25" name="Picture 24" descr="A black and white logo  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  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  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  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203C-8FA8-28C5-69AD-87FD50B9F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F8E754-530D-41E1-FFF0-BB88423EB4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5E30D-E672-1BFB-D52E-C2FECBCADD2C}"/>
              </a:ext>
            </a:extLst>
          </p:cNvPr>
          <p:cNvSpPr>
            <a:spLocks noGrp="1"/>
          </p:cNvSpPr>
          <p:nvPr>
            <p:ph type="dt" sz="half" idx="10"/>
          </p:nvPr>
        </p:nvSpPr>
        <p:spPr/>
        <p:txBody>
          <a:bodyPr/>
          <a:lstStyle/>
          <a:p>
            <a:fld id="{81A3CFAD-BEB0-4154-AFF0-FC623F31C7B7}" type="datetimeFigureOut">
              <a:rPr lang="en-US" smtClean="0"/>
              <a:t>5/13/2026</a:t>
            </a:fld>
            <a:endParaRPr lang="en-US"/>
          </a:p>
        </p:txBody>
      </p:sp>
      <p:sp>
        <p:nvSpPr>
          <p:cNvPr id="5" name="Footer Placeholder 4">
            <a:extLst>
              <a:ext uri="{FF2B5EF4-FFF2-40B4-BE49-F238E27FC236}">
                <a16:creationId xmlns:a16="http://schemas.microsoft.com/office/drawing/2014/main" id="{0C8033E1-BCC4-BCD0-DBAE-AFB6C87BB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601CC-7E69-209A-BA33-A471A917363D}"/>
              </a:ext>
            </a:extLst>
          </p:cNvPr>
          <p:cNvSpPr>
            <a:spLocks noGrp="1"/>
          </p:cNvSpPr>
          <p:nvPr>
            <p:ph type="sldNum" sz="quarter" idx="12"/>
          </p:nvPr>
        </p:nvSpPr>
        <p:spPr/>
        <p:txBody>
          <a:bodyPr/>
          <a:lstStyle/>
          <a:p>
            <a:fld id="{6ED6F57A-E394-45FE-80BF-04DFDAE5CD7C}" type="slidenum">
              <a:rPr lang="en-US" smtClean="0"/>
              <a:t>‹#›</a:t>
            </a:fld>
            <a:endParaRPr lang="en-US"/>
          </a:p>
        </p:txBody>
      </p:sp>
    </p:spTree>
    <p:extLst>
      <p:ext uri="{BB962C8B-B14F-4D97-AF65-F5344CB8AC3E}">
        <p14:creationId xmlns:p14="http://schemas.microsoft.com/office/powerpoint/2010/main" val="154350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a:t>Click to edit Master</a:t>
            </a:r>
          </a:p>
        </p:txBody>
      </p:sp>
    </p:spTree>
    <p:extLst>
      <p:ext uri="{BB962C8B-B14F-4D97-AF65-F5344CB8AC3E}">
        <p14:creationId xmlns:p14="http://schemas.microsoft.com/office/powerpoint/2010/main" val="226821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FA73-4528-8F83-8738-FB711D1677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5D4D8-3C8C-86C1-6486-1B2272270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86FCA-DE69-B7F6-FC23-95AF2DA0882F}"/>
              </a:ext>
            </a:extLst>
          </p:cNvPr>
          <p:cNvSpPr>
            <a:spLocks noGrp="1"/>
          </p:cNvSpPr>
          <p:nvPr>
            <p:ph type="dt" sz="half" idx="10"/>
          </p:nvPr>
        </p:nvSpPr>
        <p:spPr/>
        <p:txBody>
          <a:body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DEBDC77D-9411-68D2-70F3-E2903F23A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376D4-B1F6-DD94-E03E-41DB6939B3FF}"/>
              </a:ext>
            </a:extLst>
          </p:cNvPr>
          <p:cNvSpPr>
            <a:spLocks noGrp="1"/>
          </p:cNvSpPr>
          <p:nvPr>
            <p:ph type="sldNum" sz="quarter" idx="12"/>
          </p:nvPr>
        </p:nvSpPr>
        <p:spPr/>
        <p:txBody>
          <a:bodyPr/>
          <a:lstStyle/>
          <a:p>
            <a:fld id="{0C208992-3C5A-4F95-8DF5-786201B57DBF}" type="slidenum">
              <a:rPr lang="en-US" smtClean="0"/>
              <a:t>‹#›</a:t>
            </a:fld>
            <a:endParaRPr lang="en-US"/>
          </a:p>
        </p:txBody>
      </p:sp>
    </p:spTree>
    <p:extLst>
      <p:ext uri="{BB962C8B-B14F-4D97-AF65-F5344CB8AC3E}">
        <p14:creationId xmlns:p14="http://schemas.microsoft.com/office/powerpoint/2010/main" val="2043677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4"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DA4E6-890F-ECA5-489F-FF1C0416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C47B7-6D14-BED1-1ED3-621C6625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E060-C8E2-D859-3894-F2E5345D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3CFAD-BEB0-4154-AFF0-FC623F31C7B7}" type="datetimeFigureOut">
              <a:rPr lang="en-US" smtClean="0"/>
              <a:t>5/13/2026</a:t>
            </a:fld>
            <a:endParaRPr lang="en-US"/>
          </a:p>
        </p:txBody>
      </p:sp>
      <p:sp>
        <p:nvSpPr>
          <p:cNvPr id="5" name="Footer Placeholder 4">
            <a:extLst>
              <a:ext uri="{FF2B5EF4-FFF2-40B4-BE49-F238E27FC236}">
                <a16:creationId xmlns:a16="http://schemas.microsoft.com/office/drawing/2014/main" id="{7777E0F4-2457-DD38-005C-98F8618A4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BE45EE-F2D3-94CE-392D-359FD02C7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D6F57A-E394-45FE-80BF-04DFDAE5CD7C}" type="slidenum">
              <a:rPr lang="en-US" smtClean="0"/>
              <a:t>‹#›</a:t>
            </a:fld>
            <a:endParaRPr lang="en-US"/>
          </a:p>
        </p:txBody>
      </p:sp>
    </p:spTree>
    <p:extLst>
      <p:ext uri="{BB962C8B-B14F-4D97-AF65-F5344CB8AC3E}">
        <p14:creationId xmlns:p14="http://schemas.microsoft.com/office/powerpoint/2010/main" val="210864402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3022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3E3B5-F6A3-9792-6082-971C7E3A4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FD35F6-3902-ACFA-EBE4-148B7DE14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42A2F-718E-5626-2E0A-631383B39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D0F08-7873-4D16-B2B4-5D27B110AA4B}" type="datetimeFigureOut">
              <a:rPr lang="en-US" smtClean="0"/>
              <a:t>5/13/2026</a:t>
            </a:fld>
            <a:endParaRPr lang="en-US"/>
          </a:p>
        </p:txBody>
      </p:sp>
      <p:sp>
        <p:nvSpPr>
          <p:cNvPr id="5" name="Footer Placeholder 4">
            <a:extLst>
              <a:ext uri="{FF2B5EF4-FFF2-40B4-BE49-F238E27FC236}">
                <a16:creationId xmlns:a16="http://schemas.microsoft.com/office/drawing/2014/main" id="{458562B6-FE0E-119D-E371-886380D8F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7C8C29B-4967-10AF-6307-5F03183FA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208992-3C5A-4F95-8DF5-786201B57DBF}" type="slidenum">
              <a:rPr lang="en-US" smtClean="0"/>
              <a:t>‹#›</a:t>
            </a:fld>
            <a:endParaRPr lang="en-US"/>
          </a:p>
        </p:txBody>
      </p:sp>
    </p:spTree>
    <p:extLst>
      <p:ext uri="{BB962C8B-B14F-4D97-AF65-F5344CB8AC3E}">
        <p14:creationId xmlns:p14="http://schemas.microsoft.com/office/powerpoint/2010/main" val="1371212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97865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4.xml"/><Relationship Id="rId7" Type="http://schemas.openxmlformats.org/officeDocument/2006/relationships/hyperlink" Target="https://overdoseofhealth.com/naturally-younger-16-fabulous-tips-for-forty/"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breslowmd.com/fit-fabulous-young-five-superfoods-fight-aging/#:~:text=When%20it%20comes%20to%20delaying%20aging%2C%20the,virtually%20turn%20the%20clock%20around%20for%20the" TargetMode="External"/><Relationship Id="rId5" Type="http://schemas.openxmlformats.org/officeDocument/2006/relationships/hyperlink" Target="https://sixtyandme.com/empowered-aging-feel-fabulous/" TargetMode="External"/><Relationship Id="rId4" Type="http://schemas.openxmlformats.org/officeDocument/2006/relationships/hyperlink" Target="https://youtu.be/wEUxojz2ldk?si=j6DRuZXmq3pA2chw" TargetMode="Externa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7.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hyperlink" Target="https://nationaldeafcenter.org/resource-items/self-advocacy-the-basics-infographic/"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DB18B-B6F6-57E2-E53F-212AA93783D6}"/>
              </a:ext>
            </a:extLst>
          </p:cNvPr>
          <p:cNvSpPr>
            <a:spLocks noGrp="1"/>
          </p:cNvSpPr>
          <p:nvPr>
            <p:ph type="body" sz="quarter" idx="10"/>
          </p:nvPr>
        </p:nvSpPr>
        <p:spPr>
          <a:xfrm>
            <a:off x="6269037" y="2996870"/>
            <a:ext cx="5281277" cy="1045737"/>
          </a:xfrm>
        </p:spPr>
        <p:txBody>
          <a:bodyPr/>
          <a:lstStyle/>
          <a:p>
            <a:r>
              <a:rPr lang="en-US"/>
              <a:t>Aging</a:t>
            </a:r>
          </a:p>
          <a:p>
            <a:r>
              <a:rPr lang="en-US"/>
              <a:t>May 2026</a:t>
            </a:r>
          </a:p>
        </p:txBody>
      </p:sp>
      <p:sp>
        <p:nvSpPr>
          <p:cNvPr id="4" name="Text Placeholder 3">
            <a:extLst>
              <a:ext uri="{FF2B5EF4-FFF2-40B4-BE49-F238E27FC236}">
                <a16:creationId xmlns:a16="http://schemas.microsoft.com/office/drawing/2014/main" id="{E40507EF-E5B2-24B8-4DAC-BD2FE3BFAFC0}"/>
              </a:ext>
            </a:extLst>
          </p:cNvPr>
          <p:cNvSpPr>
            <a:spLocks noGrp="1"/>
          </p:cNvSpPr>
          <p:nvPr>
            <p:ph type="body" sz="quarter" idx="11"/>
          </p:nvPr>
        </p:nvSpPr>
        <p:spPr/>
        <p:txBody>
          <a:bodyPr/>
          <a:lstStyle/>
          <a:p>
            <a:r>
              <a:rPr lang="en-US" sz="1800"/>
              <a:t>Developmental Services</a:t>
            </a:r>
          </a:p>
        </p:txBody>
      </p:sp>
      <p:sp>
        <p:nvSpPr>
          <p:cNvPr id="3" name="Star: 5 Points 2">
            <a:extLst>
              <a:ext uri="{FF2B5EF4-FFF2-40B4-BE49-F238E27FC236}">
                <a16:creationId xmlns:a16="http://schemas.microsoft.com/office/drawing/2014/main" id="{981F5F0B-526E-E05A-2BE7-81C9AA0BDFF2}"/>
              </a:ext>
            </a:extLst>
          </p:cNvPr>
          <p:cNvSpPr/>
          <p:nvPr/>
        </p:nvSpPr>
        <p:spPr>
          <a:xfrm>
            <a:off x="10138456" y="4558817"/>
            <a:ext cx="1552755" cy="155706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90F12BA1-ED5D-8A92-4788-490D1CFAE4AB}"/>
              </a:ext>
            </a:extLst>
          </p:cNvPr>
          <p:cNvSpPr/>
          <p:nvPr/>
        </p:nvSpPr>
        <p:spPr>
          <a:xfrm>
            <a:off x="552091" y="621102"/>
            <a:ext cx="1690777" cy="1388853"/>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0F7D8B9D-1744-C38B-FC05-2910FA8A0BD4}"/>
              </a:ext>
            </a:extLst>
          </p:cNvPr>
          <p:cNvSpPr/>
          <p:nvPr/>
        </p:nvSpPr>
        <p:spPr>
          <a:xfrm>
            <a:off x="9851367" y="420754"/>
            <a:ext cx="1604513" cy="115594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a:extLst>
              <a:ext uri="{FF2B5EF4-FFF2-40B4-BE49-F238E27FC236}">
                <a16:creationId xmlns:a16="http://schemas.microsoft.com/office/drawing/2014/main" id="{82347EE8-6D33-3379-14FA-8B6F91195124}"/>
              </a:ext>
            </a:extLst>
          </p:cNvPr>
          <p:cNvSpPr/>
          <p:nvPr/>
        </p:nvSpPr>
        <p:spPr>
          <a:xfrm>
            <a:off x="552091" y="4908430"/>
            <a:ext cx="1293962" cy="1328468"/>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07F24110-CAAF-9254-87FC-AA3A44A35E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4875" y="5811085"/>
            <a:ext cx="609600" cy="609600"/>
          </a:xfrm>
          <a:prstGeom prst="rect">
            <a:avLst/>
          </a:prstGeom>
        </p:spPr>
      </p:pic>
    </p:spTree>
    <p:extLst>
      <p:ext uri="{BB962C8B-B14F-4D97-AF65-F5344CB8AC3E}">
        <p14:creationId xmlns:p14="http://schemas.microsoft.com/office/powerpoint/2010/main" val="12880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7FFF62-24AD-9ADC-4A8A-05EA1F3E0685}"/>
              </a:ext>
            </a:extLst>
          </p:cNvPr>
          <p:cNvSpPr>
            <a:spLocks noGrp="1"/>
          </p:cNvSpPr>
          <p:nvPr>
            <p:ph type="body" sz="quarter" idx="10"/>
          </p:nvPr>
        </p:nvSpPr>
        <p:spPr>
          <a:xfrm>
            <a:off x="935180" y="453170"/>
            <a:ext cx="4992862" cy="539743"/>
          </a:xfrm>
        </p:spPr>
        <p:txBody>
          <a:bodyPr/>
          <a:lstStyle/>
          <a:p>
            <a:r>
              <a:rPr lang="en-US"/>
              <a:t>Stay Active </a:t>
            </a:r>
          </a:p>
        </p:txBody>
      </p:sp>
      <p:sp>
        <p:nvSpPr>
          <p:cNvPr id="4" name="Text Placeholder 3">
            <a:extLst>
              <a:ext uri="{FF2B5EF4-FFF2-40B4-BE49-F238E27FC236}">
                <a16:creationId xmlns:a16="http://schemas.microsoft.com/office/drawing/2014/main" id="{BBC87B85-B312-9119-6C65-BCD832C46590}"/>
              </a:ext>
            </a:extLst>
          </p:cNvPr>
          <p:cNvSpPr>
            <a:spLocks noGrp="1"/>
          </p:cNvSpPr>
          <p:nvPr>
            <p:ph type="body" sz="quarter" idx="12"/>
          </p:nvPr>
        </p:nvSpPr>
        <p:spPr>
          <a:xfrm>
            <a:off x="758015" y="1683792"/>
            <a:ext cx="4992862" cy="3978095"/>
          </a:xfrm>
        </p:spPr>
        <p:txBody>
          <a:bodyPr/>
          <a:lstStyle/>
          <a:p>
            <a:r>
              <a:rPr lang="en-US">
                <a:solidFill>
                  <a:schemeClr val="tx1"/>
                </a:solidFill>
              </a:rPr>
              <a:t>Keep moving daily- physical activity is one  of the most powerful ways to support healthy aging.</a:t>
            </a:r>
          </a:p>
          <a:p>
            <a:r>
              <a:rPr lang="en-US">
                <a:solidFill>
                  <a:schemeClr val="tx1"/>
                </a:solidFill>
              </a:rPr>
              <a:t> You can do something you like: wheelchair rolls, short walks, chair stretches.</a:t>
            </a:r>
          </a:p>
        </p:txBody>
      </p:sp>
      <p:sp>
        <p:nvSpPr>
          <p:cNvPr id="10" name="Text Placeholder 9">
            <a:extLst>
              <a:ext uri="{FF2B5EF4-FFF2-40B4-BE49-F238E27FC236}">
                <a16:creationId xmlns:a16="http://schemas.microsoft.com/office/drawing/2014/main" id="{63D31688-A30E-1743-DA1F-27AA428AF231}"/>
              </a:ext>
            </a:extLst>
          </p:cNvPr>
          <p:cNvSpPr>
            <a:spLocks noGrp="1"/>
          </p:cNvSpPr>
          <p:nvPr>
            <p:ph type="body" sz="quarter" idx="24"/>
          </p:nvPr>
        </p:nvSpPr>
        <p:spPr/>
        <p:txBody>
          <a:bodyPr/>
          <a:lstStyle/>
          <a:p>
            <a:r>
              <a:rPr lang="en-US"/>
              <a:t>Developmental Services</a:t>
            </a:r>
          </a:p>
        </p:txBody>
      </p:sp>
      <p:pic>
        <p:nvPicPr>
          <p:cNvPr id="2050" name="Picture 2" descr="Swimming | Sport, Olympics, Definition ...">
            <a:extLst>
              <a:ext uri="{FF2B5EF4-FFF2-40B4-BE49-F238E27FC236}">
                <a16:creationId xmlns:a16="http://schemas.microsoft.com/office/drawing/2014/main" id="{4D01C4BF-3F0D-37F3-4ED3-67148FB7E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402" y="914400"/>
            <a:ext cx="3419263" cy="1571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Latest in Water Fitness: Research ...">
            <a:extLst>
              <a:ext uri="{FF2B5EF4-FFF2-40B4-BE49-F238E27FC236}">
                <a16:creationId xmlns:a16="http://schemas.microsoft.com/office/drawing/2014/main" id="{FE71DB2F-5CCB-7BDD-B7AD-DB9CB0C04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986" y="3180080"/>
            <a:ext cx="3280434" cy="218254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EFFF815C-6BAF-BB10-6FD2-78FCB5D54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5632670"/>
            <a:ext cx="772160" cy="772160"/>
          </a:xfrm>
          <a:prstGeom prst="rect">
            <a:avLst/>
          </a:prstGeom>
        </p:spPr>
      </p:pic>
    </p:spTree>
    <p:extLst>
      <p:ext uri="{BB962C8B-B14F-4D97-AF65-F5344CB8AC3E}">
        <p14:creationId xmlns:p14="http://schemas.microsoft.com/office/powerpoint/2010/main" val="38576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B015BA8-A666-BEF8-9779-AC3D51F1C630}"/>
              </a:ext>
            </a:extLst>
          </p:cNvPr>
          <p:cNvSpPr>
            <a:spLocks noGrp="1"/>
          </p:cNvSpPr>
          <p:nvPr>
            <p:ph type="body" sz="quarter" idx="10"/>
          </p:nvPr>
        </p:nvSpPr>
        <p:spPr>
          <a:xfrm>
            <a:off x="1706589" y="701618"/>
            <a:ext cx="4992862" cy="539743"/>
          </a:xfrm>
        </p:spPr>
        <p:txBody>
          <a:bodyPr/>
          <a:lstStyle/>
          <a:p>
            <a:r>
              <a:rPr lang="en-US"/>
              <a:t>Brain health </a:t>
            </a:r>
          </a:p>
        </p:txBody>
      </p:sp>
      <p:sp>
        <p:nvSpPr>
          <p:cNvPr id="23" name="Text Placeholder 22">
            <a:extLst>
              <a:ext uri="{FF2B5EF4-FFF2-40B4-BE49-F238E27FC236}">
                <a16:creationId xmlns:a16="http://schemas.microsoft.com/office/drawing/2014/main" id="{24618AB4-B317-E031-3494-AB814F62B23C}"/>
              </a:ext>
            </a:extLst>
          </p:cNvPr>
          <p:cNvSpPr>
            <a:spLocks noGrp="1"/>
          </p:cNvSpPr>
          <p:nvPr>
            <p:ph type="body" sz="quarter" idx="12"/>
          </p:nvPr>
        </p:nvSpPr>
        <p:spPr>
          <a:xfrm>
            <a:off x="888190" y="1968334"/>
            <a:ext cx="4992862" cy="3978095"/>
          </a:xfrm>
        </p:spPr>
        <p:txBody>
          <a:bodyPr/>
          <a:lstStyle/>
          <a:p>
            <a:r>
              <a:rPr lang="en-US">
                <a:solidFill>
                  <a:schemeClr val="tx1"/>
                </a:solidFill>
              </a:rPr>
              <a:t>Your brain needs as much attention as your body when it comes to aging well. </a:t>
            </a:r>
          </a:p>
          <a:p>
            <a:r>
              <a:rPr lang="en-US">
                <a:solidFill>
                  <a:schemeClr val="tx1"/>
                </a:solidFill>
              </a:rPr>
              <a:t>It is influenced by both lifestyle and medical factors </a:t>
            </a:r>
          </a:p>
        </p:txBody>
      </p:sp>
      <p:sp>
        <p:nvSpPr>
          <p:cNvPr id="25" name="Text Placeholder 24">
            <a:extLst>
              <a:ext uri="{FF2B5EF4-FFF2-40B4-BE49-F238E27FC236}">
                <a16:creationId xmlns:a16="http://schemas.microsoft.com/office/drawing/2014/main" id="{3F555888-2725-F338-FE88-9B9E4442EEC0}"/>
              </a:ext>
            </a:extLst>
          </p:cNvPr>
          <p:cNvSpPr>
            <a:spLocks noGrp="1"/>
          </p:cNvSpPr>
          <p:nvPr>
            <p:ph type="body" sz="quarter" idx="24"/>
          </p:nvPr>
        </p:nvSpPr>
        <p:spPr/>
        <p:txBody>
          <a:bodyPr/>
          <a:lstStyle/>
          <a:p>
            <a:r>
              <a:rPr lang="en-US"/>
              <a:t>Developmental Services</a:t>
            </a:r>
          </a:p>
        </p:txBody>
      </p:sp>
      <p:pic>
        <p:nvPicPr>
          <p:cNvPr id="3074" name="Picture 2" descr="Best Places for Seniors to Socialize - Homecare Agency in Tucson, Phoenix,  Scottsdale, Sun City | Adultcare Assistance">
            <a:extLst>
              <a:ext uri="{FF2B5EF4-FFF2-40B4-BE49-F238E27FC236}">
                <a16:creationId xmlns:a16="http://schemas.microsoft.com/office/drawing/2014/main" id="{5B251BF1-299D-B8F2-FB7C-82EC02B97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960" y="701618"/>
            <a:ext cx="4444999" cy="2333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Importance of Socialization for Seniors | Winchester Gardens">
            <a:extLst>
              <a:ext uri="{FF2B5EF4-FFF2-40B4-BE49-F238E27FC236}">
                <a16:creationId xmlns:a16="http://schemas.microsoft.com/office/drawing/2014/main" id="{FE57BF8A-4A00-9764-774B-03C9C6B08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881" y="3429000"/>
            <a:ext cx="3703955" cy="24674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AEAC9207-3DD1-85F8-8E5F-3F1276146D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5920" y="5062825"/>
            <a:ext cx="1086804" cy="1086804"/>
          </a:xfrm>
          <a:prstGeom prst="rect">
            <a:avLst/>
          </a:prstGeom>
        </p:spPr>
      </p:pic>
    </p:spTree>
    <p:extLst>
      <p:ext uri="{BB962C8B-B14F-4D97-AF65-F5344CB8AC3E}">
        <p14:creationId xmlns:p14="http://schemas.microsoft.com/office/powerpoint/2010/main" val="14834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05CDA-7DF5-EC88-DA8B-CD307040C986}"/>
              </a:ext>
            </a:extLst>
          </p:cNvPr>
          <p:cNvSpPr>
            <a:spLocks noGrp="1"/>
          </p:cNvSpPr>
          <p:nvPr>
            <p:ph type="body" sz="quarter" idx="10"/>
          </p:nvPr>
        </p:nvSpPr>
        <p:spPr>
          <a:xfrm>
            <a:off x="3213171" y="420723"/>
            <a:ext cx="4992862" cy="539743"/>
          </a:xfrm>
        </p:spPr>
        <p:txBody>
          <a:bodyPr/>
          <a:lstStyle/>
          <a:p>
            <a:r>
              <a:rPr lang="en-US"/>
              <a:t>Preventive care </a:t>
            </a:r>
          </a:p>
        </p:txBody>
      </p:sp>
      <p:sp>
        <p:nvSpPr>
          <p:cNvPr id="3" name="Text Placeholder 2">
            <a:extLst>
              <a:ext uri="{FF2B5EF4-FFF2-40B4-BE49-F238E27FC236}">
                <a16:creationId xmlns:a16="http://schemas.microsoft.com/office/drawing/2014/main" id="{D4FD2271-7320-9FD9-833C-6261DEBFE191}"/>
              </a:ext>
            </a:extLst>
          </p:cNvPr>
          <p:cNvSpPr>
            <a:spLocks noGrp="1"/>
          </p:cNvSpPr>
          <p:nvPr>
            <p:ph type="body" sz="quarter" idx="12"/>
          </p:nvPr>
        </p:nvSpPr>
        <p:spPr>
          <a:xfrm>
            <a:off x="498618" y="1439952"/>
            <a:ext cx="4992862" cy="3978095"/>
          </a:xfrm>
        </p:spPr>
        <p:txBody>
          <a:bodyPr/>
          <a:lstStyle/>
          <a:p>
            <a:r>
              <a:rPr lang="en-US">
                <a:solidFill>
                  <a:schemeClr val="tx1"/>
                </a:solidFill>
              </a:rPr>
              <a:t>Regular check-ups are one of the most important ways to support healthy aging. </a:t>
            </a:r>
          </a:p>
          <a:p>
            <a:r>
              <a:rPr lang="en-US">
                <a:solidFill>
                  <a:schemeClr val="tx1"/>
                </a:solidFill>
              </a:rPr>
              <a:t>Prevent illness and disease by getting vaccines ,taking medications, living a healthy lifestyle </a:t>
            </a:r>
          </a:p>
        </p:txBody>
      </p:sp>
      <p:pic>
        <p:nvPicPr>
          <p:cNvPr id="4098" name="Picture 2" descr="8 Types of Preventive Care for Seniors | EliteCare HC">
            <a:extLst>
              <a:ext uri="{FF2B5EF4-FFF2-40B4-BE49-F238E27FC236}">
                <a16:creationId xmlns:a16="http://schemas.microsoft.com/office/drawing/2014/main" id="{B955C967-1964-AC95-0AE9-3B855E8BB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840" y="1591602"/>
            <a:ext cx="4737100" cy="393543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E9DB485-F0B6-33A4-4B6D-4EE1911DB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686" y="5736566"/>
            <a:ext cx="679474" cy="679474"/>
          </a:xfrm>
          <a:prstGeom prst="rect">
            <a:avLst/>
          </a:prstGeom>
        </p:spPr>
      </p:pic>
    </p:spTree>
    <p:extLst>
      <p:ext uri="{BB962C8B-B14F-4D97-AF65-F5344CB8AC3E}">
        <p14:creationId xmlns:p14="http://schemas.microsoft.com/office/powerpoint/2010/main" val="24039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935C4660-C159-ACB4-7CF9-E0D80FE53471}"/>
              </a:ext>
            </a:extLst>
          </p:cNvPr>
          <p:cNvSpPr/>
          <p:nvPr/>
        </p:nvSpPr>
        <p:spPr>
          <a:xfrm>
            <a:off x="76463" y="1169179"/>
            <a:ext cx="8399666" cy="4199234"/>
          </a:xfrm>
          <a:prstGeom prst="cloud">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F30CB98-457E-935A-5E76-B5CE53DD4C1A}"/>
              </a:ext>
            </a:extLst>
          </p:cNvPr>
          <p:cNvSpPr>
            <a:spLocks noGrp="1"/>
          </p:cNvSpPr>
          <p:nvPr>
            <p:ph type="body" sz="quarter" idx="10"/>
          </p:nvPr>
        </p:nvSpPr>
        <p:spPr>
          <a:xfrm>
            <a:off x="-743670" y="1844126"/>
            <a:ext cx="10060823" cy="539743"/>
          </a:xfrm>
        </p:spPr>
        <p:txBody>
          <a:bodyPr/>
          <a:lstStyle/>
          <a:p>
            <a:pPr algn="ctr"/>
            <a:r>
              <a:rPr lang="en-US" sz="7500"/>
              <a:t>Aging Independently</a:t>
            </a:r>
          </a:p>
        </p:txBody>
      </p:sp>
      <p:sp>
        <p:nvSpPr>
          <p:cNvPr id="8" name="Text Placeholder 7">
            <a:extLst>
              <a:ext uri="{FF2B5EF4-FFF2-40B4-BE49-F238E27FC236}">
                <a16:creationId xmlns:a16="http://schemas.microsoft.com/office/drawing/2014/main" id="{2FEBCA2D-195E-0A18-542A-543E4FAA9E42}"/>
              </a:ext>
            </a:extLst>
          </p:cNvPr>
          <p:cNvSpPr>
            <a:spLocks noGrp="1"/>
          </p:cNvSpPr>
          <p:nvPr>
            <p:ph type="body" sz="quarter" idx="24"/>
          </p:nvPr>
        </p:nvSpPr>
        <p:spPr/>
        <p:txBody>
          <a:bodyPr/>
          <a:lstStyle/>
          <a:p>
            <a:endParaRPr lang="en-US"/>
          </a:p>
        </p:txBody>
      </p:sp>
      <p:pic>
        <p:nvPicPr>
          <p:cNvPr id="6146" name="Picture 2" descr="Love Of Aging">
            <a:extLst>
              <a:ext uri="{FF2B5EF4-FFF2-40B4-BE49-F238E27FC236}">
                <a16:creationId xmlns:a16="http://schemas.microsoft.com/office/drawing/2014/main" id="{408BB112-CEA3-0150-C623-66E1304C6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129" y="2859740"/>
            <a:ext cx="3121959" cy="3121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1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CBB3E0-FE34-A758-EC40-65E2BAF1A2F3}"/>
              </a:ext>
            </a:extLst>
          </p:cNvPr>
          <p:cNvSpPr>
            <a:spLocks noGrp="1"/>
          </p:cNvSpPr>
          <p:nvPr>
            <p:ph type="body" sz="quarter" idx="10"/>
          </p:nvPr>
        </p:nvSpPr>
        <p:spPr>
          <a:xfrm>
            <a:off x="547437" y="218943"/>
            <a:ext cx="10038077" cy="824070"/>
          </a:xfrm>
        </p:spPr>
        <p:txBody>
          <a:bodyPr vert="horz" lIns="91440" tIns="45720" rIns="91440" bIns="45720" rtlCol="0" anchor="t">
            <a:normAutofit/>
          </a:bodyPr>
          <a:lstStyle/>
          <a:p>
            <a:r>
              <a:rPr lang="en-US">
                <a:solidFill>
                  <a:srgbClr val="0070C0"/>
                </a:solidFill>
                <a:latin typeface="Poppins"/>
                <a:cs typeface="Poppins"/>
              </a:rPr>
              <a:t>Tips on Aging Independently</a:t>
            </a:r>
          </a:p>
        </p:txBody>
      </p:sp>
      <p:sp>
        <p:nvSpPr>
          <p:cNvPr id="4" name="Text Placeholder 3">
            <a:extLst>
              <a:ext uri="{FF2B5EF4-FFF2-40B4-BE49-F238E27FC236}">
                <a16:creationId xmlns:a16="http://schemas.microsoft.com/office/drawing/2014/main" id="{647100D4-91EA-E52E-DC6C-652D63C9779C}"/>
              </a:ext>
            </a:extLst>
          </p:cNvPr>
          <p:cNvSpPr>
            <a:spLocks noGrp="1"/>
          </p:cNvSpPr>
          <p:nvPr>
            <p:ph type="body" sz="quarter" idx="12"/>
          </p:nvPr>
        </p:nvSpPr>
        <p:spPr>
          <a:xfrm>
            <a:off x="328601" y="996513"/>
            <a:ext cx="7899227" cy="5861487"/>
          </a:xfrm>
        </p:spPr>
        <p:txBody>
          <a:bodyPr vert="horz" lIns="91440" tIns="45720" rIns="91440" bIns="45720" rtlCol="0" anchor="t">
            <a:noAutofit/>
          </a:bodyPr>
          <a:lstStyle/>
          <a:p>
            <a:pPr lvl="0"/>
            <a:r>
              <a:rPr lang="en-US" sz="2200" b="1">
                <a:solidFill>
                  <a:srgbClr val="0070C0"/>
                </a:solidFill>
                <a:latin typeface="Poppins"/>
                <a:cs typeface="Poppins"/>
              </a:rPr>
              <a:t>Hire help.</a:t>
            </a:r>
            <a:r>
              <a:rPr lang="en-US" sz="2200">
                <a:solidFill>
                  <a:srgbClr val="0070C0"/>
                </a:solidFill>
                <a:latin typeface="Poppins"/>
                <a:cs typeface="Poppins"/>
              </a:rPr>
              <a:t> </a:t>
            </a:r>
            <a:r>
              <a:rPr lang="en-US" sz="2200">
                <a:solidFill>
                  <a:schemeClr val="tx1"/>
                </a:solidFill>
                <a:latin typeface="Poppins"/>
                <a:cs typeface="Poppins"/>
              </a:rPr>
              <a:t>If your budget allows, schedule grocery delivery, someone to support you with cleaning and outside chores.</a:t>
            </a:r>
          </a:p>
          <a:p>
            <a:pPr lvl="0"/>
            <a:r>
              <a:rPr lang="en-US" sz="2200" b="1">
                <a:solidFill>
                  <a:srgbClr val="0070C0"/>
                </a:solidFill>
                <a:latin typeface="Poppins"/>
                <a:cs typeface="Poppins"/>
              </a:rPr>
              <a:t>Take your time. </a:t>
            </a:r>
            <a:r>
              <a:rPr lang="en-US" sz="2200">
                <a:solidFill>
                  <a:schemeClr val="tx1"/>
                </a:solidFill>
                <a:latin typeface="Poppins"/>
                <a:cs typeface="Poppins"/>
              </a:rPr>
              <a:t>Break up your tasks so you don’t get overwhelmed</a:t>
            </a:r>
            <a:r>
              <a:rPr lang="en-US" sz="2200" b="1">
                <a:solidFill>
                  <a:schemeClr val="tx1"/>
                </a:solidFill>
                <a:latin typeface="Poppins"/>
                <a:cs typeface="Poppins"/>
              </a:rPr>
              <a:t> </a:t>
            </a:r>
            <a:endParaRPr lang="en-US" sz="2200">
              <a:solidFill>
                <a:schemeClr val="tx1"/>
              </a:solidFill>
              <a:latin typeface="Poppins"/>
              <a:cs typeface="Poppins"/>
            </a:endParaRPr>
          </a:p>
          <a:p>
            <a:pPr lvl="0"/>
            <a:r>
              <a:rPr lang="en-US" sz="2200" b="1">
                <a:solidFill>
                  <a:srgbClr val="0070C0"/>
                </a:solidFill>
                <a:latin typeface="Poppins"/>
                <a:cs typeface="Poppins"/>
              </a:rPr>
              <a:t>Declutter.</a:t>
            </a:r>
            <a:r>
              <a:rPr lang="en-US" sz="2200">
                <a:solidFill>
                  <a:srgbClr val="0070C0"/>
                </a:solidFill>
                <a:latin typeface="Poppins"/>
                <a:cs typeface="Poppins"/>
              </a:rPr>
              <a:t> </a:t>
            </a:r>
            <a:r>
              <a:rPr lang="en-US" sz="2200">
                <a:solidFill>
                  <a:schemeClr val="tx1"/>
                </a:solidFill>
                <a:latin typeface="Poppins"/>
                <a:cs typeface="Poppins"/>
              </a:rPr>
              <a:t>Simplify your life and give away things you no longer need. </a:t>
            </a:r>
          </a:p>
          <a:p>
            <a:pPr lvl="0"/>
            <a:r>
              <a:rPr lang="en-US" sz="2200" b="1">
                <a:solidFill>
                  <a:srgbClr val="0070C0"/>
                </a:solidFill>
                <a:latin typeface="Poppins"/>
                <a:cs typeface="Poppins"/>
              </a:rPr>
              <a:t>Make cleaning easier.</a:t>
            </a:r>
            <a:r>
              <a:rPr lang="en-US" sz="2200">
                <a:solidFill>
                  <a:srgbClr val="0070C0"/>
                </a:solidFill>
                <a:latin typeface="Poppins"/>
                <a:cs typeface="Poppins"/>
              </a:rPr>
              <a:t> </a:t>
            </a:r>
            <a:r>
              <a:rPr lang="en-US" sz="2200">
                <a:solidFill>
                  <a:schemeClr val="tx1"/>
                </a:solidFill>
                <a:latin typeface="Poppins"/>
                <a:cs typeface="Poppins"/>
              </a:rPr>
              <a:t>Use cleaning tools with extensions to reach higher or to clean baseboards, this will avoid having to reach up or bend down</a:t>
            </a:r>
            <a:r>
              <a:rPr lang="en-US" sz="2200">
                <a:solidFill>
                  <a:srgbClr val="0070C0"/>
                </a:solidFill>
                <a:latin typeface="Poppins"/>
                <a:cs typeface="Poppins"/>
              </a:rPr>
              <a:t>.</a:t>
            </a:r>
          </a:p>
          <a:p>
            <a:pPr lvl="0"/>
            <a:r>
              <a:rPr lang="en-US" sz="2200" b="1">
                <a:solidFill>
                  <a:srgbClr val="0070C0"/>
                </a:solidFill>
                <a:latin typeface="Poppins"/>
                <a:cs typeface="Poppins"/>
              </a:rPr>
              <a:t>Get organized.</a:t>
            </a:r>
            <a:r>
              <a:rPr lang="en-US" sz="2200">
                <a:solidFill>
                  <a:srgbClr val="0070C0"/>
                </a:solidFill>
                <a:latin typeface="Poppins"/>
                <a:cs typeface="Poppins"/>
              </a:rPr>
              <a:t> </a:t>
            </a:r>
            <a:r>
              <a:rPr lang="en-US" sz="2200">
                <a:solidFill>
                  <a:schemeClr val="tx1"/>
                </a:solidFill>
                <a:latin typeface="Poppins"/>
                <a:cs typeface="Poppins"/>
              </a:rPr>
              <a:t>Make a list of the things you need to do and prioritize the list. This not only helps you remember but also can help you not to be overwhelmed.</a:t>
            </a:r>
          </a:p>
          <a:p>
            <a:endParaRPr lang="en-US" sz="2200"/>
          </a:p>
          <a:p>
            <a:endParaRPr lang="en-US"/>
          </a:p>
        </p:txBody>
      </p:sp>
      <p:pic>
        <p:nvPicPr>
          <p:cNvPr id="10" name="Video 9">
            <a:hlinkClick r:id="" action="ppaction://media"/>
            <a:extLst>
              <a:ext uri="{FF2B5EF4-FFF2-40B4-BE49-F238E27FC236}">
                <a16:creationId xmlns:a16="http://schemas.microsoft.com/office/drawing/2014/main" id="{E6FCFBE1-E952-2717-BE29-ADE6C4A0F6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486208" y="5357988"/>
            <a:ext cx="1088571" cy="1088571"/>
          </a:xfrm>
          <a:prstGeom prst="ellipse">
            <a:avLst/>
          </a:prstGeom>
        </p:spPr>
      </p:pic>
      <p:pic>
        <p:nvPicPr>
          <p:cNvPr id="3" name="Picture 2" descr="Downsizing or Decluttering for Seniors ...">
            <a:extLst>
              <a:ext uri="{FF2B5EF4-FFF2-40B4-BE49-F238E27FC236}">
                <a16:creationId xmlns:a16="http://schemas.microsoft.com/office/drawing/2014/main" id="{0A48DB1D-5511-1F8E-43CD-5F321E851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531" y="636896"/>
            <a:ext cx="2947917" cy="1939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 steps for hiring a caregiver for in ...">
            <a:extLst>
              <a:ext uri="{FF2B5EF4-FFF2-40B4-BE49-F238E27FC236}">
                <a16:creationId xmlns:a16="http://schemas.microsoft.com/office/drawing/2014/main" id="{91E925B3-BF69-7311-D5AD-A2D84393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8468" y="3708121"/>
            <a:ext cx="2960890" cy="196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90862"/>
      </p:ext>
    </p:extLst>
  </p:cSld>
  <p:clrMapOvr>
    <a:masterClrMapping/>
  </p:clrMapOvr>
  <mc:AlternateContent xmlns:mc="http://schemas.openxmlformats.org/markup-compatibility/2006" xmlns:p14="http://schemas.microsoft.com/office/powerpoint/2010/main">
    <mc:Choice Requires="p14">
      <p:transition spd="slow" p14:dur="2000" advTm="51316"/>
    </mc:Choice>
    <mc:Fallback xmlns="">
      <p:transition spd="slow" advTm="5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C385E94-B26E-5422-220F-1316A55D8AC7}"/>
              </a:ext>
            </a:extLst>
          </p:cNvPr>
          <p:cNvSpPr>
            <a:spLocks noGrp="1"/>
          </p:cNvSpPr>
          <p:nvPr>
            <p:ph type="body" sz="quarter" idx="24"/>
          </p:nvPr>
        </p:nvSpPr>
        <p:spPr/>
        <p:txBody>
          <a:bodyPr/>
          <a:lstStyle/>
          <a:p>
            <a:endParaRPr lang="en-US"/>
          </a:p>
        </p:txBody>
      </p:sp>
      <p:pic>
        <p:nvPicPr>
          <p:cNvPr id="9" name="Picture 4" descr="Seniors engaging in daily activities with the help of suggested tips and tricks.">
            <a:extLst>
              <a:ext uri="{FF2B5EF4-FFF2-40B4-BE49-F238E27FC236}">
                <a16:creationId xmlns:a16="http://schemas.microsoft.com/office/drawing/2014/main" id="{5940BDA2-6451-E0D3-C6F0-FCC05008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07" y="563818"/>
            <a:ext cx="10352314" cy="5417711"/>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95D31F8D-BA4B-B3F7-BFE7-1F318CE633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79502" y="4928821"/>
            <a:ext cx="1253218" cy="1253218"/>
          </a:xfrm>
          <a:prstGeom prst="ellipse">
            <a:avLst/>
          </a:prstGeom>
        </p:spPr>
      </p:pic>
    </p:spTree>
    <p:extLst>
      <p:ext uri="{BB962C8B-B14F-4D97-AF65-F5344CB8AC3E}">
        <p14:creationId xmlns:p14="http://schemas.microsoft.com/office/powerpoint/2010/main" val="2269679059"/>
      </p:ext>
    </p:extLst>
  </p:cSld>
  <p:clrMapOvr>
    <a:masterClrMapping/>
  </p:clrMapOvr>
  <mc:AlternateContent xmlns:mc="http://schemas.openxmlformats.org/markup-compatibility/2006" xmlns:p14="http://schemas.microsoft.com/office/powerpoint/2010/main">
    <mc:Choice Requires="p14">
      <p:transition spd="slow" p14:dur="2000" advTm="31864"/>
    </mc:Choice>
    <mc:Fallback xmlns="">
      <p:transition spd="slow" advTm="3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032DF5-6F2D-DE09-9D4D-0D647D4F2617}"/>
              </a:ext>
            </a:extLst>
          </p:cNvPr>
          <p:cNvSpPr>
            <a:spLocks noGrp="1"/>
          </p:cNvSpPr>
          <p:nvPr>
            <p:ph type="body" sz="quarter" idx="10"/>
          </p:nvPr>
        </p:nvSpPr>
        <p:spPr>
          <a:xfrm>
            <a:off x="323456" y="516056"/>
            <a:ext cx="10060823" cy="539743"/>
          </a:xfrm>
        </p:spPr>
        <p:txBody>
          <a:bodyPr vert="horz" lIns="91440" tIns="45720" rIns="91440" bIns="45720" rtlCol="0" anchor="t">
            <a:normAutofit/>
          </a:bodyPr>
          <a:lstStyle/>
          <a:p>
            <a:pPr algn="ctr"/>
            <a:r>
              <a:rPr lang="en-US">
                <a:latin typeface="Poppins"/>
                <a:cs typeface="Poppins"/>
              </a:rPr>
              <a:t>Helping someone to age independently</a:t>
            </a:r>
          </a:p>
          <a:p>
            <a:endParaRPr lang="en-US"/>
          </a:p>
          <a:p>
            <a:endParaRPr lang="en-US"/>
          </a:p>
        </p:txBody>
      </p:sp>
      <p:sp>
        <p:nvSpPr>
          <p:cNvPr id="4" name="Text Placeholder 3">
            <a:extLst>
              <a:ext uri="{FF2B5EF4-FFF2-40B4-BE49-F238E27FC236}">
                <a16:creationId xmlns:a16="http://schemas.microsoft.com/office/drawing/2014/main" id="{6B591B79-0F9D-590D-C68C-AE781FFA15B2}"/>
              </a:ext>
            </a:extLst>
          </p:cNvPr>
          <p:cNvSpPr>
            <a:spLocks noGrp="1"/>
          </p:cNvSpPr>
          <p:nvPr>
            <p:ph type="body" sz="quarter" idx="12"/>
          </p:nvPr>
        </p:nvSpPr>
        <p:spPr>
          <a:xfrm>
            <a:off x="332119" y="1080759"/>
            <a:ext cx="11255043" cy="5072370"/>
          </a:xfrm>
        </p:spPr>
        <p:txBody>
          <a:bodyPr vert="horz" lIns="91440" tIns="45720" rIns="91440" bIns="45720" rtlCol="0" anchor="t">
            <a:normAutofit lnSpcReduction="10000"/>
          </a:bodyPr>
          <a:lstStyle/>
          <a:p>
            <a:r>
              <a:rPr lang="en-US" b="1"/>
              <a:t>Allow Them Their Voice-</a:t>
            </a:r>
            <a:r>
              <a:rPr lang="en-US"/>
              <a:t> </a:t>
            </a:r>
            <a:r>
              <a:rPr lang="en-US">
                <a:solidFill>
                  <a:schemeClr val="tx1"/>
                </a:solidFill>
              </a:rPr>
              <a:t>We feel powerless if we cannot feel independent. Ensure any senior you’re working with has a significant say in all the choices affecting their lives. </a:t>
            </a:r>
          </a:p>
          <a:p>
            <a:endParaRPr lang="en-US">
              <a:solidFill>
                <a:schemeClr val="tx1"/>
              </a:solidFill>
            </a:endParaRPr>
          </a:p>
          <a:p>
            <a:endParaRPr lang="en-US" b="1"/>
          </a:p>
          <a:p>
            <a:endParaRPr lang="en-US" b="1"/>
          </a:p>
          <a:p>
            <a:endParaRPr lang="en-US" b="1">
              <a:latin typeface="Poppins"/>
              <a:cs typeface="Poppins"/>
            </a:endParaRPr>
          </a:p>
          <a:p>
            <a:endParaRPr lang="en-US" b="1">
              <a:latin typeface="Poppins"/>
              <a:cs typeface="Poppins"/>
            </a:endParaRPr>
          </a:p>
          <a:p>
            <a:r>
              <a:rPr lang="en-US" b="1">
                <a:latin typeface="Poppins"/>
                <a:cs typeface="Poppins"/>
              </a:rPr>
              <a:t>Encourage Connections</a:t>
            </a:r>
            <a:r>
              <a:rPr lang="en-US">
                <a:latin typeface="Poppins"/>
                <a:cs typeface="Poppins"/>
              </a:rPr>
              <a:t>- </a:t>
            </a:r>
            <a:r>
              <a:rPr lang="en-US">
                <a:solidFill>
                  <a:schemeClr val="tx1"/>
                </a:solidFill>
                <a:latin typeface="Poppins"/>
                <a:cs typeface="Poppins"/>
              </a:rPr>
              <a:t>Help them to remain socially active.  Keep old friendships active and meet new people. Support them in visiting their local senior center.</a:t>
            </a:r>
          </a:p>
          <a:p>
            <a:endParaRPr lang="en-US">
              <a:solidFill>
                <a:schemeClr val="tx1"/>
              </a:solidFill>
            </a:endParaRPr>
          </a:p>
          <a:p>
            <a:endParaRPr lang="en-US"/>
          </a:p>
        </p:txBody>
      </p:sp>
      <p:sp>
        <p:nvSpPr>
          <p:cNvPr id="6" name="Text Placeholder 5">
            <a:extLst>
              <a:ext uri="{FF2B5EF4-FFF2-40B4-BE49-F238E27FC236}">
                <a16:creationId xmlns:a16="http://schemas.microsoft.com/office/drawing/2014/main" id="{2045D3EE-CAE4-BB38-FB45-2CF7497543D5}"/>
              </a:ext>
            </a:extLst>
          </p:cNvPr>
          <p:cNvSpPr>
            <a:spLocks noGrp="1"/>
          </p:cNvSpPr>
          <p:nvPr>
            <p:ph type="body" sz="quarter" idx="24"/>
          </p:nvPr>
        </p:nvSpPr>
        <p:spPr/>
        <p:txBody>
          <a:bodyPr/>
          <a:lstStyle/>
          <a:p>
            <a:endParaRPr lang="en-US"/>
          </a:p>
        </p:txBody>
      </p:sp>
      <p:pic>
        <p:nvPicPr>
          <p:cNvPr id="1026" name="Picture 2" descr="let Your Voice Be Heard in the Nations ...">
            <a:extLst>
              <a:ext uri="{FF2B5EF4-FFF2-40B4-BE49-F238E27FC236}">
                <a16:creationId xmlns:a16="http://schemas.microsoft.com/office/drawing/2014/main" id="{00528B24-FA1D-4953-8200-F431BC384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403" y="2533809"/>
            <a:ext cx="2514670" cy="2045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ps For Encouraging Seniors To Be ...">
            <a:extLst>
              <a:ext uri="{FF2B5EF4-FFF2-40B4-BE49-F238E27FC236}">
                <a16:creationId xmlns:a16="http://schemas.microsoft.com/office/drawing/2014/main" id="{A251EF04-50CE-9680-2C73-97BD4A751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950" y="2411886"/>
            <a:ext cx="3040180" cy="2027403"/>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D79CAC3D-C43C-27B9-E33E-7554439936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967565" y="5098967"/>
            <a:ext cx="1054162" cy="1054162"/>
          </a:xfrm>
          <a:prstGeom prst="ellipse">
            <a:avLst/>
          </a:prstGeom>
        </p:spPr>
      </p:pic>
    </p:spTree>
    <p:extLst>
      <p:ext uri="{BB962C8B-B14F-4D97-AF65-F5344CB8AC3E}">
        <p14:creationId xmlns:p14="http://schemas.microsoft.com/office/powerpoint/2010/main" val="285243710"/>
      </p:ext>
    </p:extLst>
  </p:cSld>
  <p:clrMapOvr>
    <a:masterClrMapping/>
  </p:clrMapOvr>
  <mc:AlternateContent xmlns:mc="http://schemas.openxmlformats.org/markup-compatibility/2006" xmlns:p14="http://schemas.microsoft.com/office/powerpoint/2010/main">
    <mc:Choice Requires="p14">
      <p:transition spd="slow" p14:dur="2000" advTm="33237"/>
    </mc:Choice>
    <mc:Fallback xmlns="">
      <p:transition spd="slow" advTm="3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B016-20EF-40CC-1175-06CC8DB1C77C}"/>
              </a:ext>
            </a:extLst>
          </p:cNvPr>
          <p:cNvSpPr>
            <a:spLocks noGrp="1"/>
          </p:cNvSpPr>
          <p:nvPr>
            <p:ph type="body" sz="quarter" idx="12"/>
          </p:nvPr>
        </p:nvSpPr>
        <p:spPr>
          <a:xfrm>
            <a:off x="502717" y="774984"/>
            <a:ext cx="10891103" cy="5333952"/>
          </a:xfrm>
        </p:spPr>
        <p:txBody>
          <a:bodyPr vert="horz" lIns="91440" tIns="45720" rIns="91440" bIns="45720" rtlCol="0" anchor="t">
            <a:normAutofit/>
          </a:bodyPr>
          <a:lstStyle/>
          <a:p>
            <a:r>
              <a:rPr lang="en-US" b="1"/>
              <a:t>Promote Safety –</a:t>
            </a:r>
            <a:r>
              <a:rPr lang="en-US"/>
              <a:t> </a:t>
            </a:r>
            <a:r>
              <a:rPr lang="en-US">
                <a:solidFill>
                  <a:schemeClr val="tx1"/>
                </a:solidFill>
              </a:rPr>
              <a:t>As we age, we become more of a fall risk, assist them in securing rugs, installing handrails in bathrooms, and using a cane or walker.</a:t>
            </a:r>
          </a:p>
          <a:p>
            <a:endParaRPr lang="en-US"/>
          </a:p>
          <a:p>
            <a:endParaRPr lang="en-US"/>
          </a:p>
        </p:txBody>
      </p:sp>
      <p:sp>
        <p:nvSpPr>
          <p:cNvPr id="6" name="Text Placeholder 5">
            <a:extLst>
              <a:ext uri="{FF2B5EF4-FFF2-40B4-BE49-F238E27FC236}">
                <a16:creationId xmlns:a16="http://schemas.microsoft.com/office/drawing/2014/main" id="{D505DAE5-5607-834A-0CFA-D352E81D9765}"/>
              </a:ext>
            </a:extLst>
          </p:cNvPr>
          <p:cNvSpPr>
            <a:spLocks noGrp="1"/>
          </p:cNvSpPr>
          <p:nvPr>
            <p:ph type="body" sz="quarter" idx="24"/>
          </p:nvPr>
        </p:nvSpPr>
        <p:spPr/>
        <p:txBody>
          <a:bodyPr/>
          <a:lstStyle/>
          <a:p>
            <a:endParaRPr lang="en-US"/>
          </a:p>
        </p:txBody>
      </p:sp>
      <p:pic>
        <p:nvPicPr>
          <p:cNvPr id="2050" name="Picture 2" descr="Recognizing Common Safety Hazards ...">
            <a:extLst>
              <a:ext uri="{FF2B5EF4-FFF2-40B4-BE49-F238E27FC236}">
                <a16:creationId xmlns:a16="http://schemas.microsoft.com/office/drawing/2014/main" id="{F162539F-3DA6-A17A-5A37-E346B8D3B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707" y="2397891"/>
            <a:ext cx="4806606" cy="3514527"/>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 8">
            <a:hlinkClick r:id="" action="ppaction://media"/>
            <a:extLst>
              <a:ext uri="{FF2B5EF4-FFF2-40B4-BE49-F238E27FC236}">
                <a16:creationId xmlns:a16="http://schemas.microsoft.com/office/drawing/2014/main" id="{64AEE492-7ED2-5541-0C7C-B23E40FF3E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558732" y="4792802"/>
            <a:ext cx="1316134" cy="1316134"/>
          </a:xfrm>
          <a:prstGeom prst="ellipse">
            <a:avLst/>
          </a:prstGeom>
        </p:spPr>
      </p:pic>
    </p:spTree>
    <p:extLst>
      <p:ext uri="{BB962C8B-B14F-4D97-AF65-F5344CB8AC3E}">
        <p14:creationId xmlns:p14="http://schemas.microsoft.com/office/powerpoint/2010/main" val="4191938902"/>
      </p:ext>
    </p:extLst>
  </p:cSld>
  <p:clrMapOvr>
    <a:masterClrMapping/>
  </p:clrMapOvr>
  <mc:AlternateContent xmlns:mc="http://schemas.openxmlformats.org/markup-compatibility/2006" xmlns:p14="http://schemas.microsoft.com/office/powerpoint/2010/main">
    <mc:Choice Requires="p14">
      <p:transition spd="slow" p14:dur="2000" advTm="17069"/>
    </mc:Choice>
    <mc:Fallback xmlns="">
      <p:transition spd="slow" advTm="1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r: 5 Points 4">
            <a:extLst>
              <a:ext uri="{FF2B5EF4-FFF2-40B4-BE49-F238E27FC236}">
                <a16:creationId xmlns:a16="http://schemas.microsoft.com/office/drawing/2014/main" id="{FA168CEF-758B-A9A1-C744-661CD9726FE4}"/>
              </a:ext>
            </a:extLst>
          </p:cNvPr>
          <p:cNvSpPr/>
          <p:nvPr/>
        </p:nvSpPr>
        <p:spPr>
          <a:xfrm>
            <a:off x="389989" y="14979"/>
            <a:ext cx="7290697" cy="5887761"/>
          </a:xfrm>
          <a:prstGeom prst="star5">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32D28C-DA4B-AEE8-DFCD-F8D424626185}"/>
              </a:ext>
            </a:extLst>
          </p:cNvPr>
          <p:cNvSpPr>
            <a:spLocks noGrp="1"/>
          </p:cNvSpPr>
          <p:nvPr>
            <p:ph type="body" sz="quarter" idx="10"/>
          </p:nvPr>
        </p:nvSpPr>
        <p:spPr>
          <a:xfrm>
            <a:off x="870248" y="1199824"/>
            <a:ext cx="6597234" cy="4458351"/>
          </a:xfrm>
        </p:spPr>
        <p:txBody>
          <a:bodyPr/>
          <a:lstStyle/>
          <a:p>
            <a:pPr algn="ctr"/>
            <a:r>
              <a:rPr lang="en-US" sz="6500"/>
              <a:t>Aging Fabulously and </a:t>
            </a:r>
          </a:p>
          <a:p>
            <a:pPr algn="ctr"/>
            <a:r>
              <a:rPr lang="en-US" sz="6500"/>
              <a:t>Youthfully</a:t>
            </a:r>
          </a:p>
        </p:txBody>
      </p:sp>
      <p:sp>
        <p:nvSpPr>
          <p:cNvPr id="9" name="Text Placeholder 8">
            <a:extLst>
              <a:ext uri="{FF2B5EF4-FFF2-40B4-BE49-F238E27FC236}">
                <a16:creationId xmlns:a16="http://schemas.microsoft.com/office/drawing/2014/main" id="{2B27051D-C1A2-0AC3-1A24-ED6744576B64}"/>
              </a:ext>
            </a:extLst>
          </p:cNvPr>
          <p:cNvSpPr>
            <a:spLocks noGrp="1"/>
          </p:cNvSpPr>
          <p:nvPr>
            <p:ph type="body" sz="quarter" idx="24"/>
          </p:nvPr>
        </p:nvSpPr>
        <p:spPr/>
        <p:txBody>
          <a:bodyPr/>
          <a:lstStyle/>
          <a:p>
            <a:endParaRPr lang="en-US"/>
          </a:p>
        </p:txBody>
      </p:sp>
      <p:pic>
        <p:nvPicPr>
          <p:cNvPr id="8194" name="Picture 2" descr="GeriAcademy | healthy aging">
            <a:extLst>
              <a:ext uri="{FF2B5EF4-FFF2-40B4-BE49-F238E27FC236}">
                <a16:creationId xmlns:a16="http://schemas.microsoft.com/office/drawing/2014/main" id="{E9E1BF7E-7B8F-A2D2-0231-3F5B805AD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721" y="304214"/>
            <a:ext cx="3598290" cy="26546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B1C6C100-BEF2-E566-4348-1437F0426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9807" y="5109713"/>
            <a:ext cx="609600" cy="609600"/>
          </a:xfrm>
          <a:prstGeom prst="rect">
            <a:avLst/>
          </a:prstGeom>
        </p:spPr>
      </p:pic>
    </p:spTree>
    <p:extLst>
      <p:ext uri="{BB962C8B-B14F-4D97-AF65-F5344CB8AC3E}">
        <p14:creationId xmlns:p14="http://schemas.microsoft.com/office/powerpoint/2010/main" val="35382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075985-9AA4-5820-A216-7C9CBA584D8F}"/>
              </a:ext>
            </a:extLst>
          </p:cNvPr>
          <p:cNvSpPr>
            <a:spLocks noGrp="1"/>
          </p:cNvSpPr>
          <p:nvPr>
            <p:ph type="body" sz="quarter" idx="10"/>
          </p:nvPr>
        </p:nvSpPr>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E11BEBEA-7EAE-72B0-B1C2-EA6A3556BDA7}"/>
              </a:ext>
            </a:extLst>
          </p:cNvPr>
          <p:cNvSpPr>
            <a:spLocks noGrp="1"/>
          </p:cNvSpPr>
          <p:nvPr>
            <p:ph type="body" sz="quarter" idx="12"/>
          </p:nvPr>
        </p:nvSpPr>
        <p:spPr>
          <a:xfrm>
            <a:off x="524691" y="1412695"/>
            <a:ext cx="6436826" cy="4435475"/>
          </a:xfrm>
        </p:spPr>
        <p:txBody>
          <a:bodyPr/>
          <a:lstStyle/>
          <a:p>
            <a:pPr marL="0" indent="0">
              <a:buNone/>
            </a:pPr>
            <a:r>
              <a:rPr lang="en-US" sz="2000">
                <a:solidFill>
                  <a:schemeClr val="tx1"/>
                </a:solidFill>
              </a:rPr>
              <a:t>#1. The Wisdom of Aging: Embracing the Journey</a:t>
            </a:r>
          </a:p>
          <a:p>
            <a:r>
              <a:rPr lang="en-US" sz="2000">
                <a:solidFill>
                  <a:schemeClr val="tx1"/>
                </a:solidFill>
              </a:rPr>
              <a:t> </a:t>
            </a:r>
            <a:r>
              <a:rPr lang="en-US" sz="2000">
                <a:solidFill>
                  <a:schemeClr val="tx1"/>
                </a:solidFill>
                <a:latin typeface="+mj-lt"/>
              </a:rPr>
              <a:t>Embrace all the lessons that life has taught you and honor yourself for your journey. </a:t>
            </a:r>
          </a:p>
          <a:p>
            <a:r>
              <a:rPr lang="en-US" sz="2000">
                <a:solidFill>
                  <a:schemeClr val="tx1"/>
                </a:solidFill>
                <a:latin typeface="+mj-lt"/>
              </a:rPr>
              <a:t>With each year, we gain more wisdom, more resilience, and a deeper understanding of who we are. </a:t>
            </a:r>
          </a:p>
          <a:p>
            <a:r>
              <a:rPr lang="en-US" sz="2000" b="0" i="0">
                <a:solidFill>
                  <a:srgbClr val="000000"/>
                </a:solidFill>
                <a:effectLst/>
                <a:latin typeface="+mj-lt"/>
              </a:rPr>
              <a:t>As we age, we are given the opportunity to focus less on trying to meet others’ expectations and more on living genuinely</a:t>
            </a:r>
          </a:p>
          <a:p>
            <a:r>
              <a:rPr lang="en-US" sz="2000" b="0" i="0">
                <a:solidFill>
                  <a:srgbClr val="000000"/>
                </a:solidFill>
                <a:effectLst/>
                <a:latin typeface="+mj-lt"/>
              </a:rPr>
              <a:t> Your body may change, but your inner strength and grace only grow</a:t>
            </a:r>
            <a:endParaRPr lang="en-US" sz="2000">
              <a:solidFill>
                <a:schemeClr val="tx1"/>
              </a:solidFill>
              <a:latin typeface="+mj-lt"/>
            </a:endParaRPr>
          </a:p>
        </p:txBody>
      </p:sp>
      <p:pic>
        <p:nvPicPr>
          <p:cNvPr id="1026" name="Picture 2" descr="Old fogies aren't so full of wisdom after all | New York Post">
            <a:extLst>
              <a:ext uri="{FF2B5EF4-FFF2-40B4-BE49-F238E27FC236}">
                <a16:creationId xmlns:a16="http://schemas.microsoft.com/office/drawing/2014/main" id="{803A8B26-B64F-C6AB-133C-C36D71268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r="13"/>
          <a:stretch>
            <a:fillRect/>
          </a:stretch>
        </p:blipFill>
        <p:spPr bwMode="auto">
          <a:xfrm>
            <a:off x="7064323" y="1601371"/>
            <a:ext cx="4788372" cy="3186289"/>
          </a:xfrm>
          <a:prstGeom prst="rect">
            <a:avLst/>
          </a:prstGeom>
          <a:ln w="190500" cap="sq">
            <a:solidFill>
              <a:schemeClr val="accent5"/>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517121E-61B7-93CA-F823-4AB1AA403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9238" y="5086710"/>
            <a:ext cx="609600" cy="609600"/>
          </a:xfrm>
          <a:prstGeom prst="rect">
            <a:avLst/>
          </a:prstGeom>
        </p:spPr>
      </p:pic>
    </p:spTree>
    <p:extLst>
      <p:ext uri="{BB962C8B-B14F-4D97-AF65-F5344CB8AC3E}">
        <p14:creationId xmlns:p14="http://schemas.microsoft.com/office/powerpoint/2010/main" val="17711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66721" y="586855"/>
            <a:ext cx="3434251" cy="3387497"/>
          </a:xfrm>
        </p:spPr>
        <p:txBody>
          <a:bodyPr vert="horz" lIns="91440" tIns="45720" rIns="91440" bIns="45720" rtlCol="0" anchor="b">
            <a:normAutofit/>
          </a:bodyPr>
          <a:lstStyle/>
          <a:p>
            <a:pPr algn="r"/>
            <a:r>
              <a:rPr lang="en-US" sz="4000" kern="1200">
                <a:solidFill>
                  <a:srgbClr val="FFFFFF"/>
                </a:solidFill>
                <a:latin typeface="Poppins" panose="00000500000000000000" pitchFamily="2" charset="0"/>
                <a:cs typeface="Poppins" panose="00000500000000000000" pitchFamily="2" charset="0"/>
              </a:rPr>
              <a:t>How to Play the Presentation</a:t>
            </a:r>
          </a:p>
        </p:txBody>
      </p:sp>
      <p:sp>
        <p:nvSpPr>
          <p:cNvPr id="3" name="Subtitle 2"/>
          <p:cNvSpPr>
            <a:spLocks noGrp="1"/>
          </p:cNvSpPr>
          <p:nvPr>
            <p:ph type="subTitle" idx="1"/>
          </p:nvPr>
        </p:nvSpPr>
        <p:spPr>
          <a:xfrm>
            <a:off x="4835711" y="943947"/>
            <a:ext cx="6555347" cy="5546047"/>
          </a:xfrm>
        </p:spPr>
        <p:txBody>
          <a:bodyPr vert="horz" lIns="91440" tIns="45720" rIns="91440" bIns="45720" rtlCol="0" anchor="ctr">
            <a:normAutofit/>
          </a:bodyPr>
          <a:lstStyle/>
          <a:p>
            <a:pPr indent="-228600" algn="l">
              <a:buFont typeface="Arial" panose="020B0604020202020204" pitchFamily="34" charset="0"/>
              <a:buChar char="•"/>
            </a:pPr>
            <a:r>
              <a:rPr lang="en-US">
                <a:latin typeface="Poppins" panose="00000500000000000000" pitchFamily="2" charset="0"/>
                <a:cs typeface="Poppins" panose="00000500000000000000" pitchFamily="2" charset="0"/>
              </a:rPr>
              <a:t>Open the presentation in PowerPoint.</a:t>
            </a:r>
          </a:p>
          <a:p>
            <a:pPr algn="l"/>
            <a:endParaRPr lang="en-US">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a:latin typeface="Poppins" panose="00000500000000000000" pitchFamily="2" charset="0"/>
                <a:cs typeface="Poppins" panose="00000500000000000000" pitchFamily="2" charset="0"/>
              </a:rPr>
              <a:t>Wait for slide show to load up (it may take a minute or two).</a:t>
            </a:r>
          </a:p>
          <a:p>
            <a:pPr indent="-228600" algn="l">
              <a:buFont typeface="Arial" panose="020B0604020202020204" pitchFamily="34" charset="0"/>
              <a:buChar char="•"/>
            </a:pPr>
            <a:endParaRPr lang="en-US">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a:latin typeface="Poppins" panose="00000500000000000000" pitchFamily="2" charset="0"/>
                <a:cs typeface="Poppins" panose="00000500000000000000" pitchFamily="2" charset="0"/>
              </a:rPr>
              <a:t>Click on arrows at the bottom of screen to go to the next slide or back a slide or click on the next slide in sequence on the left bar.</a:t>
            </a:r>
          </a:p>
          <a:p>
            <a:pPr indent="-228600" algn="l">
              <a:buFont typeface="Arial" panose="020B0604020202020204" pitchFamily="34" charset="0"/>
              <a:buChar char="•"/>
            </a:pPr>
            <a:endParaRPr lang="en-US">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a:latin typeface="Poppins" panose="00000500000000000000" pitchFamily="2" charset="0"/>
                <a:cs typeface="Poppins" panose="00000500000000000000" pitchFamily="2" charset="0"/>
              </a:rPr>
              <a:t>To hear recordings, press on the megaphone and press play.</a:t>
            </a:r>
          </a:p>
          <a:p>
            <a:pPr indent="-228600" algn="l">
              <a:buFont typeface="Arial" panose="020B0604020202020204" pitchFamily="34" charset="0"/>
              <a:buChar char="•"/>
            </a:pPr>
            <a:endParaRPr lang="en-US" sz="2000"/>
          </a:p>
        </p:txBody>
      </p:sp>
      <p:pic>
        <p:nvPicPr>
          <p:cNvPr id="4" name="Recorded Sound">
            <a:hlinkClick r:id="" action="ppaction://media"/>
            <a:extLst>
              <a:ext uri="{FF2B5EF4-FFF2-40B4-BE49-F238E27FC236}">
                <a16:creationId xmlns:a16="http://schemas.microsoft.com/office/drawing/2014/main" id="{63E26809-196D-2FE4-1BD1-9F10F319F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5710" y="5800725"/>
            <a:ext cx="670072" cy="670072"/>
          </a:xfrm>
          <a:prstGeom prst="rect">
            <a:avLst/>
          </a:prstGeom>
        </p:spPr>
      </p:pic>
    </p:spTree>
    <p:extLst>
      <p:ext uri="{BB962C8B-B14F-4D97-AF65-F5344CB8AC3E}">
        <p14:creationId xmlns:p14="http://schemas.microsoft.com/office/powerpoint/2010/main" val="4109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FE3C-F547-508E-4501-19B621F3D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FEBE85-C30C-F6DE-FE94-99EEA8B399BA}"/>
              </a:ext>
            </a:extLst>
          </p:cNvPr>
          <p:cNvSpPr>
            <a:spLocks noGrp="1"/>
          </p:cNvSpPr>
          <p:nvPr>
            <p:ph type="body" sz="quarter" idx="10"/>
          </p:nvPr>
        </p:nvSpPr>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433F8584-8F9B-4C26-4D7D-19968372DB18}"/>
              </a:ext>
            </a:extLst>
          </p:cNvPr>
          <p:cNvSpPr>
            <a:spLocks noGrp="1"/>
          </p:cNvSpPr>
          <p:nvPr>
            <p:ph type="body" sz="quarter" idx="12"/>
          </p:nvPr>
        </p:nvSpPr>
        <p:spPr>
          <a:xfrm>
            <a:off x="524691" y="1399053"/>
            <a:ext cx="6617210" cy="5166631"/>
          </a:xfrm>
        </p:spPr>
        <p:txBody>
          <a:bodyPr/>
          <a:lstStyle/>
          <a:p>
            <a:pPr marL="0" indent="0">
              <a:buNone/>
            </a:pPr>
            <a:r>
              <a:rPr lang="en-US" sz="2000">
                <a:solidFill>
                  <a:schemeClr val="tx1"/>
                </a:solidFill>
              </a:rPr>
              <a:t>#2. Self-Care Is Essential</a:t>
            </a:r>
          </a:p>
          <a:p>
            <a:r>
              <a:rPr lang="en-US" sz="2000">
                <a:solidFill>
                  <a:schemeClr val="tx1"/>
                </a:solidFill>
              </a:rPr>
              <a:t>Your physical, mental and emotional health need to become your top priority. When you feel nourished and nurtured, you have energy to give and enjoy sharing it with others in a natural, easy way. </a:t>
            </a:r>
          </a:p>
          <a:p>
            <a:r>
              <a:rPr lang="en-US" sz="2000">
                <a:solidFill>
                  <a:schemeClr val="tx1"/>
                </a:solidFill>
              </a:rPr>
              <a:t>Prioritize your Health-eat healthy. drink plenty of water. and exercise.</a:t>
            </a:r>
          </a:p>
          <a:p>
            <a:r>
              <a:rPr lang="en-US" sz="2000">
                <a:solidFill>
                  <a:schemeClr val="tx1"/>
                </a:solidFill>
              </a:rPr>
              <a:t>Pamper your Skin- Moisturize and massage your skin  </a:t>
            </a:r>
          </a:p>
          <a:p>
            <a:r>
              <a:rPr lang="en-US" sz="2000">
                <a:solidFill>
                  <a:schemeClr val="tx1"/>
                </a:solidFill>
              </a:rPr>
              <a:t>Nourish your soul - Allow yourself to rest without guilt, recharge your energy, and embrace the peace that comes with slowing down.</a:t>
            </a:r>
          </a:p>
          <a:p>
            <a:endParaRPr lang="en-US">
              <a:solidFill>
                <a:schemeClr val="tx1"/>
              </a:solidFill>
            </a:endParaRPr>
          </a:p>
        </p:txBody>
      </p:sp>
      <p:sp>
        <p:nvSpPr>
          <p:cNvPr id="6" name="Text Placeholder 5">
            <a:extLst>
              <a:ext uri="{FF2B5EF4-FFF2-40B4-BE49-F238E27FC236}">
                <a16:creationId xmlns:a16="http://schemas.microsoft.com/office/drawing/2014/main" id="{C4B57517-9E2B-446C-A454-EE2ED1C3F74D}"/>
              </a:ext>
            </a:extLst>
          </p:cNvPr>
          <p:cNvSpPr>
            <a:spLocks noGrp="1"/>
          </p:cNvSpPr>
          <p:nvPr>
            <p:ph type="body" sz="quarter" idx="24"/>
          </p:nvPr>
        </p:nvSpPr>
        <p:spPr/>
        <p:txBody>
          <a:bodyPr/>
          <a:lstStyle/>
          <a:p>
            <a:endParaRPr lang="en-US"/>
          </a:p>
        </p:txBody>
      </p:sp>
      <p:pic>
        <p:nvPicPr>
          <p:cNvPr id="2050" name="Picture 2" descr="Reactive or Proactive? Aging Well Is All About Self-Care | Psychology Today">
            <a:extLst>
              <a:ext uri="{FF2B5EF4-FFF2-40B4-BE49-F238E27FC236}">
                <a16:creationId xmlns:a16="http://schemas.microsoft.com/office/drawing/2014/main" id="{60710347-1AC9-DC0C-6054-ECA0C07D16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37" r="13552"/>
          <a:stretch>
            <a:fillRect/>
          </a:stretch>
        </p:blipFill>
        <p:spPr bwMode="auto">
          <a:xfrm>
            <a:off x="7319594" y="2035833"/>
            <a:ext cx="4347715" cy="2910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0221FD46-CAE3-765E-2532-0599BAF6FD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5459" y="5015753"/>
            <a:ext cx="609600" cy="609600"/>
          </a:xfrm>
          <a:prstGeom prst="rect">
            <a:avLst/>
          </a:prstGeom>
        </p:spPr>
      </p:pic>
    </p:spTree>
    <p:extLst>
      <p:ext uri="{BB962C8B-B14F-4D97-AF65-F5344CB8AC3E}">
        <p14:creationId xmlns:p14="http://schemas.microsoft.com/office/powerpoint/2010/main" val="127086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375B-C1CC-38E9-E06D-4E2B6FBD3C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F9AB72-FD5D-FD4A-9255-725575DEB332}"/>
              </a:ext>
            </a:extLst>
          </p:cNvPr>
          <p:cNvSpPr>
            <a:spLocks noGrp="1"/>
          </p:cNvSpPr>
          <p:nvPr>
            <p:ph type="body" sz="quarter" idx="10"/>
          </p:nvPr>
        </p:nvSpPr>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141BE399-4B51-17AD-1CB1-B4C2AA277743}"/>
              </a:ext>
            </a:extLst>
          </p:cNvPr>
          <p:cNvSpPr>
            <a:spLocks noGrp="1"/>
          </p:cNvSpPr>
          <p:nvPr>
            <p:ph type="body" sz="quarter" idx="12"/>
          </p:nvPr>
        </p:nvSpPr>
        <p:spPr>
          <a:xfrm>
            <a:off x="4666891" y="1080786"/>
            <a:ext cx="7069430" cy="5239844"/>
          </a:xfrm>
        </p:spPr>
        <p:txBody>
          <a:bodyPr/>
          <a:lstStyle/>
          <a:p>
            <a:pPr marL="0" indent="0">
              <a:spcBef>
                <a:spcPts val="0"/>
              </a:spcBef>
              <a:buNone/>
            </a:pPr>
            <a:r>
              <a:rPr lang="en-US" sz="1800">
                <a:solidFill>
                  <a:schemeClr val="tx1"/>
                </a:solidFill>
              </a:rPr>
              <a:t>#3. Body Confidence at Any Age: Love What You See</a:t>
            </a:r>
          </a:p>
          <a:p>
            <a:pPr marL="0" indent="0">
              <a:spcBef>
                <a:spcPts val="0"/>
              </a:spcBef>
              <a:buNone/>
            </a:pPr>
            <a:r>
              <a:rPr lang="en-US" sz="1800">
                <a:solidFill>
                  <a:schemeClr val="tx1"/>
                </a:solidFill>
              </a:rPr>
              <a:t>       in the Mirror</a:t>
            </a:r>
          </a:p>
          <a:p>
            <a:pPr lvl="1">
              <a:buFont typeface="Arial" panose="020B0604020202020204" pitchFamily="34" charset="0"/>
              <a:buChar char="•"/>
            </a:pPr>
            <a:r>
              <a:rPr lang="en-US" sz="1800">
                <a:solidFill>
                  <a:schemeClr val="tx1"/>
                </a:solidFill>
              </a:rPr>
              <a:t>It is not about perfection; it’s about acceptance, appreciation, and love for the body you have.</a:t>
            </a:r>
          </a:p>
          <a:p>
            <a:pPr lvl="1">
              <a:buFont typeface="Arial" panose="020B0604020202020204" pitchFamily="34" charset="0"/>
              <a:buChar char="•"/>
            </a:pPr>
            <a:r>
              <a:rPr lang="en-US" sz="1800">
                <a:solidFill>
                  <a:schemeClr val="tx1"/>
                </a:solidFill>
              </a:rPr>
              <a:t> Our bodies  may change in ways we might not expect – but rather than focusing on what we don’t like, let’s celebrate the beauty and strength in our every wrinkle, line, and curve.</a:t>
            </a:r>
          </a:p>
          <a:p>
            <a:pPr lvl="1">
              <a:buFont typeface="Arial" panose="020B0604020202020204" pitchFamily="34" charset="0"/>
              <a:buChar char="•"/>
            </a:pPr>
            <a:r>
              <a:rPr lang="en-US" sz="1800">
                <a:solidFill>
                  <a:schemeClr val="tx1"/>
                </a:solidFill>
              </a:rPr>
              <a:t>Our bodies may look different, but they still hold the power to move, to create, and to love.</a:t>
            </a:r>
          </a:p>
          <a:p>
            <a:pPr lvl="1">
              <a:buFont typeface="Arial" panose="020B0604020202020204" pitchFamily="34" charset="0"/>
              <a:buChar char="•"/>
            </a:pPr>
            <a:r>
              <a:rPr lang="en-US" sz="1800">
                <a:solidFill>
                  <a:schemeClr val="tx1"/>
                </a:solidFill>
              </a:rPr>
              <a:t>There’s no one “right” way to dress at any age – just what makes you feel fabulous.</a:t>
            </a:r>
          </a:p>
          <a:p>
            <a:pPr lvl="1">
              <a:buFont typeface="Arial" panose="020B0604020202020204" pitchFamily="34" charset="0"/>
              <a:buChar char="•"/>
            </a:pPr>
            <a:r>
              <a:rPr lang="en-US" sz="1800">
                <a:solidFill>
                  <a:schemeClr val="tx1"/>
                </a:solidFill>
              </a:rPr>
              <a:t>there is a saying that “motion is lotion!” Whether it’s dancing, walking, swimming, or practicing yoga, regular movement helps build strength and keeps you feeling vibrant, energized and alive.</a:t>
            </a:r>
          </a:p>
          <a:p>
            <a:pPr marL="0" indent="0">
              <a:buNone/>
            </a:pPr>
            <a:endParaRPr lang="en-US" sz="2200">
              <a:solidFill>
                <a:schemeClr val="tx1"/>
              </a:solidFill>
            </a:endParaRPr>
          </a:p>
          <a:p>
            <a:pPr marL="0" indent="0">
              <a:buNone/>
            </a:pPr>
            <a:endParaRPr lang="en-US" sz="2200">
              <a:solidFill>
                <a:schemeClr val="tx1"/>
              </a:solidFill>
            </a:endParaRPr>
          </a:p>
          <a:p>
            <a:endParaRPr lang="en-US" sz="2600">
              <a:solidFill>
                <a:schemeClr val="tx1"/>
              </a:solidFill>
            </a:endParaRPr>
          </a:p>
        </p:txBody>
      </p:sp>
      <p:sp>
        <p:nvSpPr>
          <p:cNvPr id="6" name="Text Placeholder 5">
            <a:extLst>
              <a:ext uri="{FF2B5EF4-FFF2-40B4-BE49-F238E27FC236}">
                <a16:creationId xmlns:a16="http://schemas.microsoft.com/office/drawing/2014/main" id="{F4700A0F-DB99-3FE5-D1E5-39D3AC804C05}"/>
              </a:ext>
            </a:extLst>
          </p:cNvPr>
          <p:cNvSpPr>
            <a:spLocks noGrp="1"/>
          </p:cNvSpPr>
          <p:nvPr>
            <p:ph type="body" sz="quarter" idx="24"/>
          </p:nvPr>
        </p:nvSpPr>
        <p:spPr/>
        <p:txBody>
          <a:bodyPr/>
          <a:lstStyle/>
          <a:p>
            <a:endParaRPr lang="en-US"/>
          </a:p>
        </p:txBody>
      </p:sp>
      <p:pic>
        <p:nvPicPr>
          <p:cNvPr id="3074" name="Picture 2" descr="Brush cosmetics and portrait of woman in studio for makeup self care and  facial flow routine beauty foundation and female person with cosmetology  tool for face treatment by gray background | Premium">
            <a:extLst>
              <a:ext uri="{FF2B5EF4-FFF2-40B4-BE49-F238E27FC236}">
                <a16:creationId xmlns:a16="http://schemas.microsoft.com/office/drawing/2014/main" id="{CD3917A0-8532-D30E-F493-9B78673CD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 r="-863" b="1338"/>
          <a:stretch>
            <a:fillRect/>
          </a:stretch>
        </p:blipFill>
        <p:spPr bwMode="auto">
          <a:xfrm>
            <a:off x="746583" y="3133691"/>
            <a:ext cx="2755461" cy="2092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2,790 Black Mask Man Cosmetic Royalty-Free Images, Stock Photos &amp; Pictures  | Shutterstock">
            <a:extLst>
              <a:ext uri="{FF2B5EF4-FFF2-40B4-BE49-F238E27FC236}">
                <a16:creationId xmlns:a16="http://schemas.microsoft.com/office/drawing/2014/main" id="{7CB374E6-2C54-891E-116B-681977D29F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7" r="-2517" b="7701"/>
          <a:stretch>
            <a:fillRect/>
          </a:stretch>
        </p:blipFill>
        <p:spPr bwMode="auto">
          <a:xfrm>
            <a:off x="626009" y="997521"/>
            <a:ext cx="2928048" cy="18442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15A432A7-E5B2-C94C-A898-0A9046F398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1883" y="5289176"/>
            <a:ext cx="488038" cy="488038"/>
          </a:xfrm>
          <a:prstGeom prst="rect">
            <a:avLst/>
          </a:prstGeom>
        </p:spPr>
      </p:pic>
    </p:spTree>
    <p:extLst>
      <p:ext uri="{BB962C8B-B14F-4D97-AF65-F5344CB8AC3E}">
        <p14:creationId xmlns:p14="http://schemas.microsoft.com/office/powerpoint/2010/main" val="42803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E4A3-17C1-0396-C638-89829A4836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B6B471-3C93-0BF0-505B-71E8F36B01F2}"/>
              </a:ext>
            </a:extLst>
          </p:cNvPr>
          <p:cNvSpPr>
            <a:spLocks noGrp="1"/>
          </p:cNvSpPr>
          <p:nvPr>
            <p:ph type="body" sz="quarter" idx="10"/>
          </p:nvPr>
        </p:nvSpPr>
        <p:spPr>
          <a:xfrm>
            <a:off x="565150" y="457784"/>
            <a:ext cx="10060823" cy="539743"/>
          </a:xfrm>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72717D8D-C39C-08DC-3176-824A8573FE46}"/>
              </a:ext>
            </a:extLst>
          </p:cNvPr>
          <p:cNvSpPr>
            <a:spLocks noGrp="1"/>
          </p:cNvSpPr>
          <p:nvPr>
            <p:ph type="body" sz="quarter" idx="12"/>
          </p:nvPr>
        </p:nvSpPr>
        <p:spPr>
          <a:xfrm>
            <a:off x="565150" y="997528"/>
            <a:ext cx="7302141" cy="4729870"/>
          </a:xfrm>
        </p:spPr>
        <p:txBody>
          <a:bodyPr/>
          <a:lstStyle/>
          <a:p>
            <a:pPr marL="0" indent="0">
              <a:buNone/>
            </a:pPr>
            <a:r>
              <a:rPr lang="en-US" sz="2000">
                <a:solidFill>
                  <a:schemeClr val="tx1"/>
                </a:solidFill>
              </a:rPr>
              <a:t>#5. Aging as Empowerment: Embrace every chapter</a:t>
            </a:r>
          </a:p>
          <a:p>
            <a:r>
              <a:rPr lang="en-US" sz="2000">
                <a:solidFill>
                  <a:schemeClr val="tx1"/>
                </a:solidFill>
              </a:rPr>
              <a:t>It’s a time to reclaim your voice, live boldly, and celebrate everything you’ve achieved.</a:t>
            </a:r>
          </a:p>
          <a:p>
            <a:r>
              <a:rPr lang="en-US" sz="2000">
                <a:solidFill>
                  <a:schemeClr val="tx1"/>
                </a:solidFill>
              </a:rPr>
              <a:t>In fact, you now have the wisdom and freedom to go after what you want without hesitation.</a:t>
            </a:r>
          </a:p>
          <a:p>
            <a:r>
              <a:rPr lang="en-US" sz="2000">
                <a:solidFill>
                  <a:schemeClr val="tx1"/>
                </a:solidFill>
              </a:rPr>
              <a:t>You’re never too old to pursue your passions or explore something new.</a:t>
            </a:r>
          </a:p>
          <a:p>
            <a:r>
              <a:rPr lang="en-US" sz="2000">
                <a:solidFill>
                  <a:schemeClr val="tx1"/>
                </a:solidFill>
              </a:rPr>
              <a:t>Step into your power and know that you are more than enough, just as you are.</a:t>
            </a:r>
          </a:p>
          <a:p>
            <a:r>
              <a:rPr lang="en-US" sz="2000">
                <a:solidFill>
                  <a:schemeClr val="tx1"/>
                </a:solidFill>
              </a:rPr>
              <a:t>So, here’s to feeling fabulous, confident, and empowered as we age. You are in the prime of your life – a time when self-love, body confidence, and self-care are more important than ever.</a:t>
            </a:r>
          </a:p>
          <a:p>
            <a:r>
              <a:rPr lang="en-US" sz="2000">
                <a:solidFill>
                  <a:schemeClr val="tx1"/>
                </a:solidFill>
              </a:rPr>
              <a:t>This is your time to shine even brighter, to live even bolder, and to love yourself fully.</a:t>
            </a:r>
          </a:p>
        </p:txBody>
      </p:sp>
      <p:sp>
        <p:nvSpPr>
          <p:cNvPr id="6" name="Text Placeholder 5">
            <a:extLst>
              <a:ext uri="{FF2B5EF4-FFF2-40B4-BE49-F238E27FC236}">
                <a16:creationId xmlns:a16="http://schemas.microsoft.com/office/drawing/2014/main" id="{621F64C9-A7DA-8763-1A5C-177F07CC63EE}"/>
              </a:ext>
            </a:extLst>
          </p:cNvPr>
          <p:cNvSpPr>
            <a:spLocks noGrp="1"/>
          </p:cNvSpPr>
          <p:nvPr>
            <p:ph type="body" sz="quarter" idx="24"/>
          </p:nvPr>
        </p:nvSpPr>
        <p:spPr/>
        <p:txBody>
          <a:bodyPr/>
          <a:lstStyle/>
          <a:p>
            <a:endParaRPr lang="en-US"/>
          </a:p>
        </p:txBody>
      </p:sp>
      <p:pic>
        <p:nvPicPr>
          <p:cNvPr id="5122" name="Picture 2" descr="4 Ways to Embrace Your Age with Style and Grace | Sixty and Me">
            <a:extLst>
              <a:ext uri="{FF2B5EF4-FFF2-40B4-BE49-F238E27FC236}">
                <a16:creationId xmlns:a16="http://schemas.microsoft.com/office/drawing/2014/main" id="{F1C89CCE-71B5-D816-D8C8-A2E490D494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49" t="-2779" r="771" b="4487"/>
          <a:stretch>
            <a:fillRect/>
          </a:stretch>
        </p:blipFill>
        <p:spPr bwMode="auto">
          <a:xfrm>
            <a:off x="9789728" y="3433975"/>
            <a:ext cx="2095978" cy="17729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descr="Fran Drescher's Health Summit — Empowering the Aging Woman | The Giving List">
            <a:extLst>
              <a:ext uri="{FF2B5EF4-FFF2-40B4-BE49-F238E27FC236}">
                <a16:creationId xmlns:a16="http://schemas.microsoft.com/office/drawing/2014/main" id="{EE6AFDCD-8285-DED3-57BB-9042D92E3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2" t="-496" r="1904" b="1718"/>
          <a:stretch>
            <a:fillRect/>
          </a:stretch>
        </p:blipFill>
        <p:spPr bwMode="auto">
          <a:xfrm>
            <a:off x="8600111" y="1226072"/>
            <a:ext cx="2237606" cy="220790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83,400+ Latin Male Face Stock Photos, Pictures &amp; Royalty-Free Images -  iStock">
            <a:extLst>
              <a:ext uri="{FF2B5EF4-FFF2-40B4-BE49-F238E27FC236}">
                <a16:creationId xmlns:a16="http://schemas.microsoft.com/office/drawing/2014/main" id="{31265CA4-8DAA-DFA1-5D92-86B699C70E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38" t="12819" r="17394"/>
          <a:stretch>
            <a:fillRect/>
          </a:stretch>
        </p:blipFill>
        <p:spPr bwMode="auto">
          <a:xfrm>
            <a:off x="7725099" y="3382446"/>
            <a:ext cx="2206821" cy="1876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27AE69C-90E5-151F-4350-A4A0C5BC10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14114" y="5447474"/>
            <a:ext cx="609600" cy="609600"/>
          </a:xfrm>
          <a:prstGeom prst="rect">
            <a:avLst/>
          </a:prstGeom>
        </p:spPr>
      </p:pic>
    </p:spTree>
    <p:extLst>
      <p:ext uri="{BB962C8B-B14F-4D97-AF65-F5344CB8AC3E}">
        <p14:creationId xmlns:p14="http://schemas.microsoft.com/office/powerpoint/2010/main" val="3432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D933-20B6-86B6-58AA-5C4DB059CD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9CB0D4-9539-2AF4-5FA5-B104A634D6BA}"/>
              </a:ext>
            </a:extLst>
          </p:cNvPr>
          <p:cNvSpPr>
            <a:spLocks noGrp="1"/>
          </p:cNvSpPr>
          <p:nvPr>
            <p:ph type="body" sz="quarter" idx="10"/>
          </p:nvPr>
        </p:nvSpPr>
        <p:spPr>
          <a:xfrm>
            <a:off x="524691" y="552209"/>
            <a:ext cx="10060823" cy="539743"/>
          </a:xfrm>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6690A879-C321-14E4-8D19-128ADA5085EC}"/>
              </a:ext>
            </a:extLst>
          </p:cNvPr>
          <p:cNvSpPr>
            <a:spLocks noGrp="1"/>
          </p:cNvSpPr>
          <p:nvPr>
            <p:ph type="body" sz="quarter" idx="12"/>
          </p:nvPr>
        </p:nvSpPr>
        <p:spPr>
          <a:xfrm>
            <a:off x="524691" y="1508124"/>
            <a:ext cx="11568771" cy="4435475"/>
          </a:xfrm>
        </p:spPr>
        <p:txBody>
          <a:bodyPr/>
          <a:lstStyle/>
          <a:p>
            <a:pPr marL="0" indent="0">
              <a:buNone/>
            </a:pPr>
            <a:r>
              <a:rPr lang="sv-SE" sz="2000">
                <a:solidFill>
                  <a:schemeClr val="tx1"/>
                </a:solidFill>
                <a:latin typeface="+mj-lt"/>
              </a:rPr>
              <a:t>Resources:</a:t>
            </a:r>
          </a:p>
          <a:p>
            <a:pPr marL="0" indent="0">
              <a:buNone/>
            </a:pPr>
            <a:r>
              <a:rPr lang="en-US" sz="2000">
                <a:solidFill>
                  <a:schemeClr val="tx1"/>
                </a:solidFill>
                <a:latin typeface="+mj-lt"/>
              </a:rPr>
              <a:t> YouTube  Video on Unlocking the Fountain of Youth: 8 Tips to Look Young After 40s </a:t>
            </a:r>
            <a:r>
              <a:rPr lang="sv-SE" sz="2000">
                <a:latin typeface="+mj-lt"/>
              </a:rPr>
              <a:t> </a:t>
            </a:r>
          </a:p>
          <a:p>
            <a:r>
              <a:rPr lang="sv-SE" sz="2000">
                <a:latin typeface="+mj-lt"/>
                <a:hlinkClick r:id="rId4"/>
              </a:rPr>
              <a:t>https://youtu.be/wEUxojz2ldk?si=j6DRuZXmq3pA2chw</a:t>
            </a:r>
            <a:endParaRPr lang="sv-SE" sz="2000">
              <a:latin typeface="+mj-lt"/>
            </a:endParaRPr>
          </a:p>
          <a:p>
            <a:pPr marL="0" indent="0">
              <a:buNone/>
            </a:pPr>
            <a:r>
              <a:rPr lang="en-US" sz="2000">
                <a:solidFill>
                  <a:schemeClr val="tx1"/>
                </a:solidFill>
                <a:latin typeface="+mj-lt"/>
              </a:rPr>
              <a:t> Article from Sixty+Me website on Aging Fabulously</a:t>
            </a:r>
          </a:p>
          <a:p>
            <a:r>
              <a:rPr lang="en-US" sz="2000">
                <a:latin typeface="+mj-lt"/>
              </a:rPr>
              <a:t>:</a:t>
            </a:r>
            <a:r>
              <a:rPr lang="en-US" sz="2000" u="sng">
                <a:latin typeface="+mj-lt"/>
                <a:hlinkClick r:id="rId5"/>
              </a:rPr>
              <a:t>https://sixtyandme.com/empowered-aging-feel-fabulous/</a:t>
            </a:r>
            <a:r>
              <a:rPr lang="en-US" sz="2000">
                <a:latin typeface="+mj-lt"/>
              </a:rPr>
              <a:t> </a:t>
            </a:r>
          </a:p>
          <a:p>
            <a:pPr marL="0" indent="0">
              <a:buNone/>
            </a:pPr>
            <a:r>
              <a:rPr lang="en-US" sz="2000">
                <a:solidFill>
                  <a:schemeClr val="tx1"/>
                </a:solidFill>
                <a:latin typeface="+mj-lt"/>
              </a:rPr>
              <a:t> Article from Breslowmd website on superfoods that fight Aging</a:t>
            </a:r>
          </a:p>
          <a:p>
            <a:r>
              <a:rPr lang="en-US" sz="2000" u="sng">
                <a:solidFill>
                  <a:srgbClr val="0000FF"/>
                </a:solidFill>
                <a:effectLst/>
                <a:latin typeface="+mj-lt"/>
                <a:ea typeface="Aptos" panose="020B0004020202020204" pitchFamily="34" charset="0"/>
                <a:cs typeface="Times New Roman" panose="02020603050405020304" pitchFamily="18" charset="0"/>
                <a:hlinkClick r:id="rId6"/>
              </a:rPr>
              <a:t>Fit, Fabulous, and Young: Five Superfoods That Fight Aging</a:t>
            </a:r>
            <a:endParaRPr lang="en-US" sz="2000" u="sng">
              <a:solidFill>
                <a:srgbClr val="0000FF"/>
              </a:solidFill>
              <a:effectLst/>
              <a:latin typeface="+mj-lt"/>
              <a:ea typeface="Aptos" panose="020B0004020202020204" pitchFamily="34" charset="0"/>
              <a:cs typeface="Times New Roman" panose="02020603050405020304" pitchFamily="18" charset="0"/>
            </a:endParaRPr>
          </a:p>
          <a:p>
            <a:pPr marL="0" indent="0">
              <a:buNone/>
            </a:pPr>
            <a:r>
              <a:rPr lang="en-US" sz="2000">
                <a:solidFill>
                  <a:schemeClr val="tx1"/>
                </a:solidFill>
                <a:latin typeface="+mj-lt"/>
                <a:ea typeface="Aptos" panose="020B0004020202020204" pitchFamily="34" charset="0"/>
                <a:cs typeface="Times New Roman" panose="02020603050405020304" pitchFamily="18" charset="0"/>
              </a:rPr>
              <a:t> Article from Overdose of Health website on Looking Fabulously</a:t>
            </a:r>
            <a:endParaRPr lang="en-US" sz="2000">
              <a:solidFill>
                <a:schemeClr val="tx1"/>
              </a:solidFill>
              <a:effectLst/>
              <a:latin typeface="+mj-lt"/>
              <a:ea typeface="Aptos" panose="020B0004020202020204" pitchFamily="34" charset="0"/>
              <a:cs typeface="Times New Roman" panose="02020603050405020304" pitchFamily="18" charset="0"/>
            </a:endParaRPr>
          </a:p>
          <a:p>
            <a:r>
              <a:rPr lang="en-US" sz="2000">
                <a:latin typeface="+mj-lt"/>
                <a:hlinkClick r:id="rId7"/>
              </a:rPr>
              <a:t>Naturally Younger: 16 Fabulous Tips for Forty+ - Overdose of Health</a:t>
            </a:r>
            <a:endParaRPr lang="sv-SE" sz="2000">
              <a:solidFill>
                <a:schemeClr val="tx1"/>
              </a:solidFill>
              <a:latin typeface="+mj-lt"/>
            </a:endParaRPr>
          </a:p>
          <a:p>
            <a:pPr marL="0" indent="0">
              <a:buNone/>
            </a:pPr>
            <a:r>
              <a:rPr lang="en-US" sz="2000">
                <a:latin typeface="+mj-lt"/>
              </a:rPr>
              <a:t>                                                </a:t>
            </a:r>
            <a:endParaRPr lang="en-US" sz="2000">
              <a:solidFill>
                <a:schemeClr val="tx1"/>
              </a:solidFill>
              <a:latin typeface="+mj-lt"/>
            </a:endParaRPr>
          </a:p>
        </p:txBody>
      </p:sp>
      <p:sp>
        <p:nvSpPr>
          <p:cNvPr id="6" name="Text Placeholder 5">
            <a:extLst>
              <a:ext uri="{FF2B5EF4-FFF2-40B4-BE49-F238E27FC236}">
                <a16:creationId xmlns:a16="http://schemas.microsoft.com/office/drawing/2014/main" id="{79D4DB48-AFF5-313A-A3EB-2946728BB124}"/>
              </a:ext>
            </a:extLst>
          </p:cNvPr>
          <p:cNvSpPr>
            <a:spLocks noGrp="1"/>
          </p:cNvSpPr>
          <p:nvPr>
            <p:ph type="body" sz="quarter" idx="24"/>
          </p:nvPr>
        </p:nvSpPr>
        <p:spPr/>
        <p:txBody>
          <a:bodyPr/>
          <a:lstStyle/>
          <a:p>
            <a:endParaRPr lang="en-US"/>
          </a:p>
        </p:txBody>
      </p:sp>
      <p:pic>
        <p:nvPicPr>
          <p:cNvPr id="3" name="Picture 2" descr="Aging - fantastic transformation | Facebook">
            <a:extLst>
              <a:ext uri="{FF2B5EF4-FFF2-40B4-BE49-F238E27FC236}">
                <a16:creationId xmlns:a16="http://schemas.microsoft.com/office/drawing/2014/main" id="{7BCE68CF-BFA8-B8A9-6C87-9F0670625D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86" t="15474" r="-986" b="3134"/>
          <a:stretch>
            <a:fillRect/>
          </a:stretch>
        </p:blipFill>
        <p:spPr bwMode="auto">
          <a:xfrm>
            <a:off x="9517954" y="2444097"/>
            <a:ext cx="2135120" cy="24020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1333CC12-812F-8238-F527-794483F30B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9013" y="5262280"/>
            <a:ext cx="537882" cy="537882"/>
          </a:xfrm>
          <a:prstGeom prst="rect">
            <a:avLst/>
          </a:prstGeom>
        </p:spPr>
      </p:pic>
    </p:spTree>
    <p:extLst>
      <p:ext uri="{BB962C8B-B14F-4D97-AF65-F5344CB8AC3E}">
        <p14:creationId xmlns:p14="http://schemas.microsoft.com/office/powerpoint/2010/main" val="18700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60E3FD-033E-76CB-E3F9-955D0AA105EC}"/>
              </a:ext>
            </a:extLst>
          </p:cNvPr>
          <p:cNvSpPr>
            <a:spLocks noGrp="1"/>
          </p:cNvSpPr>
          <p:nvPr>
            <p:ph type="body" sz="quarter" idx="10"/>
          </p:nvPr>
        </p:nvSpPr>
        <p:spPr>
          <a:xfrm>
            <a:off x="3761248" y="517532"/>
            <a:ext cx="4992862" cy="539743"/>
          </a:xfrm>
        </p:spPr>
        <p:txBody>
          <a:bodyPr/>
          <a:lstStyle/>
          <a:p>
            <a:r>
              <a:rPr lang="en-US">
                <a:solidFill>
                  <a:schemeClr val="tx1"/>
                </a:solidFill>
              </a:rPr>
              <a:t>Self- Advocacy </a:t>
            </a:r>
          </a:p>
        </p:txBody>
      </p:sp>
      <p:sp>
        <p:nvSpPr>
          <p:cNvPr id="4" name="Text Placeholder 3">
            <a:extLst>
              <a:ext uri="{FF2B5EF4-FFF2-40B4-BE49-F238E27FC236}">
                <a16:creationId xmlns:a16="http://schemas.microsoft.com/office/drawing/2014/main" id="{E377A326-8AD3-4A79-88AF-8BDCAAD4A391}"/>
              </a:ext>
            </a:extLst>
          </p:cNvPr>
          <p:cNvSpPr>
            <a:spLocks noGrp="1"/>
          </p:cNvSpPr>
          <p:nvPr>
            <p:ph type="body" sz="quarter" idx="13"/>
          </p:nvPr>
        </p:nvSpPr>
        <p:spPr>
          <a:xfrm>
            <a:off x="356236" y="1057275"/>
            <a:ext cx="6369684" cy="4949820"/>
          </a:xfrm>
        </p:spPr>
        <p:txBody>
          <a:bodyPr/>
          <a:lstStyle/>
          <a:p>
            <a:r>
              <a:rPr lang="en-US" sz="3200">
                <a:solidFill>
                  <a:schemeClr val="tx1"/>
                </a:solidFill>
              </a:rPr>
              <a:t>Self –Advocacy means speaking or acting for yourself. </a:t>
            </a:r>
          </a:p>
          <a:p>
            <a:r>
              <a:rPr lang="en-US" sz="3200">
                <a:solidFill>
                  <a:schemeClr val="tx1"/>
                </a:solidFill>
              </a:rPr>
              <a:t>It means deciding what is best for you and taking charge of getting what you want.</a:t>
            </a:r>
          </a:p>
          <a:p>
            <a:r>
              <a:rPr lang="en-US" sz="3200">
                <a:solidFill>
                  <a:schemeClr val="tx1"/>
                </a:solidFill>
              </a:rPr>
              <a:t>Also, it means standing up for your rights as a person.</a:t>
            </a:r>
          </a:p>
          <a:p>
            <a:r>
              <a:rPr lang="en-US" sz="2000">
                <a:solidFill>
                  <a:schemeClr val="tx1"/>
                </a:solidFill>
                <a:hlinkClick r:id="rId4">
                  <a:extLst>
                    <a:ext uri="{A12FA001-AC4F-418D-AE19-62706E023703}">
                      <ahyp:hlinkClr xmlns:ahyp="http://schemas.microsoft.com/office/drawing/2018/hyperlinkcolor" val="tx"/>
                    </a:ext>
                  </a:extLst>
                </a:hlinkClick>
              </a:rPr>
              <a:t>Self-Advocacy: The Basics (Infographic) - National Deaf Center</a:t>
            </a:r>
            <a:endParaRPr lang="en-US" sz="2000">
              <a:solidFill>
                <a:schemeClr val="tx1"/>
              </a:solidFill>
            </a:endParaRPr>
          </a:p>
        </p:txBody>
      </p:sp>
      <p:pic>
        <p:nvPicPr>
          <p:cNvPr id="7" name="Recorded Sound">
            <a:hlinkClick r:id="" action="ppaction://media"/>
            <a:extLst>
              <a:ext uri="{FF2B5EF4-FFF2-40B4-BE49-F238E27FC236}">
                <a16:creationId xmlns:a16="http://schemas.microsoft.com/office/drawing/2014/main" id="{304534CF-480F-6531-1D4B-02DBD8E63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3625" y="5579110"/>
            <a:ext cx="406400" cy="406400"/>
          </a:xfrm>
          <a:prstGeom prst="rect">
            <a:avLst/>
          </a:prstGeom>
        </p:spPr>
      </p:pic>
      <p:pic>
        <p:nvPicPr>
          <p:cNvPr id="1026" name="Picture 2" descr="Self-Advocacy: The Basics (Infographic ...">
            <a:extLst>
              <a:ext uri="{FF2B5EF4-FFF2-40B4-BE49-F238E27FC236}">
                <a16:creationId xmlns:a16="http://schemas.microsoft.com/office/drawing/2014/main" id="{6A900A7A-42A1-BE67-4486-236750290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1877" y="233083"/>
            <a:ext cx="2744948" cy="24018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w to speak up at work: A confident woman's guide to project self -confidence">
            <a:extLst>
              <a:ext uri="{FF2B5EF4-FFF2-40B4-BE49-F238E27FC236}">
                <a16:creationId xmlns:a16="http://schemas.microsoft.com/office/drawing/2014/main" id="{379D47F7-1DE3-AA78-7588-AA9F9B98A2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373" r="7868"/>
          <a:stretch>
            <a:fillRect/>
          </a:stretch>
        </p:blipFill>
        <p:spPr bwMode="auto">
          <a:xfrm>
            <a:off x="8754110" y="3111314"/>
            <a:ext cx="2286000" cy="1657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49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E65B-A15C-2143-7137-7872198C2D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C7130E-9C65-71AE-389F-14A832974D86}"/>
              </a:ext>
            </a:extLst>
          </p:cNvPr>
          <p:cNvSpPr>
            <a:spLocks noGrp="1"/>
          </p:cNvSpPr>
          <p:nvPr>
            <p:ph type="body" sz="quarter" idx="10"/>
          </p:nvPr>
        </p:nvSpPr>
        <p:spPr>
          <a:xfrm>
            <a:off x="524691" y="457778"/>
            <a:ext cx="4210595" cy="539743"/>
          </a:xfrm>
        </p:spPr>
        <p:txBody>
          <a:bodyPr>
            <a:normAutofit fontScale="92500" lnSpcReduction="20000"/>
          </a:bodyPr>
          <a:lstStyle/>
          <a:p>
            <a:r>
              <a:rPr lang="en-US" sz="4000">
                <a:solidFill>
                  <a:schemeClr val="tx1"/>
                </a:solidFill>
              </a:rPr>
              <a:t>Employment</a:t>
            </a:r>
          </a:p>
        </p:txBody>
      </p:sp>
      <p:sp>
        <p:nvSpPr>
          <p:cNvPr id="4" name="Text Placeholder 3">
            <a:extLst>
              <a:ext uri="{FF2B5EF4-FFF2-40B4-BE49-F238E27FC236}">
                <a16:creationId xmlns:a16="http://schemas.microsoft.com/office/drawing/2014/main" id="{7002E729-8CCB-D13A-C2A5-C1947F64024F}"/>
              </a:ext>
            </a:extLst>
          </p:cNvPr>
          <p:cNvSpPr>
            <a:spLocks noGrp="1"/>
          </p:cNvSpPr>
          <p:nvPr>
            <p:ph type="body" sz="quarter" idx="12"/>
          </p:nvPr>
        </p:nvSpPr>
        <p:spPr>
          <a:xfrm>
            <a:off x="565150" y="1379310"/>
            <a:ext cx="11061700" cy="4435475"/>
          </a:xfrm>
        </p:spPr>
        <p:txBody>
          <a:bodyPr>
            <a:normAutofit/>
          </a:bodyPr>
          <a:lstStyle/>
          <a:p>
            <a:r>
              <a:rPr lang="en-US" sz="2400">
                <a:solidFill>
                  <a:schemeClr val="tx1"/>
                </a:solidFill>
              </a:rPr>
              <a:t>  Employment plays an important role in our lives.</a:t>
            </a:r>
          </a:p>
          <a:p>
            <a:r>
              <a:rPr lang="en-US" sz="2400">
                <a:solidFill>
                  <a:schemeClr val="tx1"/>
                </a:solidFill>
              </a:rPr>
              <a:t>It gives us a purpose, and opportunities for growth.”</a:t>
            </a:r>
          </a:p>
          <a:p>
            <a:r>
              <a:rPr lang="en-US" sz="2400">
                <a:solidFill>
                  <a:schemeClr val="tx1"/>
                </a:solidFill>
              </a:rPr>
              <a:t> It offers a bi-weekly income.</a:t>
            </a:r>
          </a:p>
          <a:p>
            <a:r>
              <a:rPr lang="en-US" sz="2400">
                <a:solidFill>
                  <a:schemeClr val="tx1"/>
                </a:solidFill>
              </a:rPr>
              <a:t>Let’s us put our skills to good use.</a:t>
            </a:r>
          </a:p>
          <a:p>
            <a:r>
              <a:rPr lang="en-US" sz="2400">
                <a:solidFill>
                  <a:schemeClr val="tx1"/>
                </a:solidFill>
              </a:rPr>
              <a:t>And it helps us enjoy our other rights in life.</a:t>
            </a:r>
          </a:p>
        </p:txBody>
      </p:sp>
      <p:pic>
        <p:nvPicPr>
          <p:cNvPr id="4100" name="Picture 4" descr="Why Employment matters and is Important">
            <a:extLst>
              <a:ext uri="{FF2B5EF4-FFF2-40B4-BE49-F238E27FC236}">
                <a16:creationId xmlns:a16="http://schemas.microsoft.com/office/drawing/2014/main" id="{1A412642-E23A-9F93-56EC-C2B075F95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5" r="-1445"/>
          <a:stretch>
            <a:fillRect/>
          </a:stretch>
        </p:blipFill>
        <p:spPr bwMode="auto">
          <a:xfrm>
            <a:off x="8729150" y="1351811"/>
            <a:ext cx="3310258" cy="2206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 Placeholder 9">
            <a:extLst>
              <a:ext uri="{FF2B5EF4-FFF2-40B4-BE49-F238E27FC236}">
                <a16:creationId xmlns:a16="http://schemas.microsoft.com/office/drawing/2014/main" id="{2388EB56-257F-D073-A3D2-C2728C781D8C}"/>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p>
        </p:txBody>
      </p:sp>
      <p:pic>
        <p:nvPicPr>
          <p:cNvPr id="13" name="Audio 12">
            <a:hlinkClick r:id="" action="ppaction://media"/>
            <a:extLst>
              <a:ext uri="{FF2B5EF4-FFF2-40B4-BE49-F238E27FC236}">
                <a16:creationId xmlns:a16="http://schemas.microsoft.com/office/drawing/2014/main" id="{7C8FB6B0-7A40-0902-2D67-0C0CF008EB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64005" y="3749543"/>
            <a:ext cx="2065242" cy="2065242"/>
          </a:xfrm>
          <a:prstGeom prst="ellipse">
            <a:avLst/>
          </a:prstGeom>
        </p:spPr>
      </p:pic>
      <p:pic>
        <p:nvPicPr>
          <p:cNvPr id="1026" name="Picture 2" descr="Workplace Diversity Images – Browse 421,815 Stock Photos, Vectors, and  Video | Adobe Stock">
            <a:extLst>
              <a:ext uri="{FF2B5EF4-FFF2-40B4-BE49-F238E27FC236}">
                <a16:creationId xmlns:a16="http://schemas.microsoft.com/office/drawing/2014/main" id="{A3BCE3B9-6B50-7206-453D-8B48D0B0FF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23" r="6214"/>
          <a:stretch>
            <a:fillRect/>
          </a:stretch>
        </p:blipFill>
        <p:spPr bwMode="auto">
          <a:xfrm>
            <a:off x="4115000" y="3844167"/>
            <a:ext cx="3209726" cy="2352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457498"/>
      </p:ext>
    </p:extLst>
  </p:cSld>
  <p:clrMapOvr>
    <a:masterClrMapping/>
  </p:clrMapOvr>
  <mc:AlternateContent xmlns:mc="http://schemas.openxmlformats.org/markup-compatibility/2006" xmlns:p14="http://schemas.microsoft.com/office/powerpoint/2010/main">
    <mc:Choice Requires="p14">
      <p:transition spd="slow" p14:dur="2000" advTm="13882"/>
    </mc:Choice>
    <mc:Fallback xmlns="">
      <p:transition spd="slow" advTm="1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7ABC-D761-9D88-A8C2-E4F6CA1229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DE2A0D-ADC2-C521-8606-611C14DDB1FD}"/>
              </a:ext>
            </a:extLst>
          </p:cNvPr>
          <p:cNvSpPr>
            <a:spLocks noGrp="1"/>
          </p:cNvSpPr>
          <p:nvPr>
            <p:ph type="body" sz="quarter" idx="10"/>
          </p:nvPr>
        </p:nvSpPr>
        <p:spPr/>
        <p:txBody>
          <a:bodyPr/>
          <a:lstStyle/>
          <a:p>
            <a:r>
              <a:rPr lang="en-US"/>
              <a:t>How to Feel Fabulous and Youthful as We Age</a:t>
            </a:r>
          </a:p>
        </p:txBody>
      </p:sp>
      <p:sp>
        <p:nvSpPr>
          <p:cNvPr id="4" name="Text Placeholder 3">
            <a:extLst>
              <a:ext uri="{FF2B5EF4-FFF2-40B4-BE49-F238E27FC236}">
                <a16:creationId xmlns:a16="http://schemas.microsoft.com/office/drawing/2014/main" id="{B739A364-7D3B-01E2-7FAB-4AA9ECF262EC}"/>
              </a:ext>
            </a:extLst>
          </p:cNvPr>
          <p:cNvSpPr>
            <a:spLocks noGrp="1"/>
          </p:cNvSpPr>
          <p:nvPr>
            <p:ph type="body" sz="quarter" idx="12"/>
          </p:nvPr>
        </p:nvSpPr>
        <p:spPr>
          <a:xfrm>
            <a:off x="202471" y="1057663"/>
            <a:ext cx="8260211" cy="5029200"/>
          </a:xfrm>
        </p:spPr>
        <p:txBody>
          <a:bodyPr/>
          <a:lstStyle/>
          <a:p>
            <a:pPr marL="0" indent="0">
              <a:spcBef>
                <a:spcPts val="0"/>
              </a:spcBef>
              <a:buNone/>
            </a:pPr>
            <a:r>
              <a:rPr lang="en-US" sz="2000">
                <a:solidFill>
                  <a:schemeClr val="tx1"/>
                </a:solidFill>
              </a:rPr>
              <a:t>#4. The Power of Self-Love: Cultivating a Deep, Unshakable Love </a:t>
            </a:r>
          </a:p>
          <a:p>
            <a:pPr marL="0" indent="0">
              <a:spcBef>
                <a:spcPts val="0"/>
              </a:spcBef>
              <a:buNone/>
            </a:pPr>
            <a:r>
              <a:rPr lang="en-US" sz="2000">
                <a:solidFill>
                  <a:schemeClr val="tx1"/>
                </a:solidFill>
              </a:rPr>
              <a:t>       for Yourself</a:t>
            </a:r>
          </a:p>
          <a:p>
            <a:r>
              <a:rPr lang="en-US" sz="2000">
                <a:solidFill>
                  <a:schemeClr val="tx1"/>
                </a:solidFill>
              </a:rPr>
              <a:t>This stage of life is an opportunity to show yourself compassion and to nurture and deepen the relationship you have with yourself.</a:t>
            </a:r>
          </a:p>
          <a:p>
            <a:r>
              <a:rPr lang="en-US" sz="2000">
                <a:solidFill>
                  <a:schemeClr val="tx1"/>
                </a:solidFill>
              </a:rPr>
              <a:t>Remind yourself each day that you are worthy of love, joy, and peace. Start your morning with an affirmation like, “I am beautiful, strong, and deserving of all the good things life has to offer.”</a:t>
            </a:r>
          </a:p>
          <a:p>
            <a:r>
              <a:rPr lang="en-US" sz="2000">
                <a:solidFill>
                  <a:schemeClr val="tx1"/>
                </a:solidFill>
              </a:rPr>
              <a:t>Never believe a self-limiting or negative thought – challenge it instead.</a:t>
            </a:r>
          </a:p>
          <a:p>
            <a:r>
              <a:rPr lang="en-US" sz="2000">
                <a:solidFill>
                  <a:schemeClr val="tx1"/>
                </a:solidFill>
              </a:rPr>
              <a:t>Ask yourself if the thought is true and let your answers come from your heart and your deepest knowing of who you genuinely are.</a:t>
            </a:r>
          </a:p>
          <a:p>
            <a:r>
              <a:rPr lang="en-US" sz="2000">
                <a:solidFill>
                  <a:schemeClr val="tx1"/>
                </a:solidFill>
              </a:rPr>
              <a:t> Surround yourself with people who support and celebrate you helps to cultivate a positive sense of self-love.</a:t>
            </a:r>
          </a:p>
          <a:p>
            <a:endParaRPr lang="en-US" sz="2400">
              <a:solidFill>
                <a:schemeClr val="tx1"/>
              </a:solidFill>
            </a:endParaRPr>
          </a:p>
          <a:p>
            <a:pPr marL="0" indent="0">
              <a:buNone/>
            </a:pPr>
            <a:endParaRPr lang="en-US">
              <a:solidFill>
                <a:schemeClr val="tx1"/>
              </a:solidFill>
            </a:endParaRPr>
          </a:p>
          <a:p>
            <a:pPr marL="0" indent="0">
              <a:buNone/>
            </a:pPr>
            <a:endParaRPr lang="en-US">
              <a:solidFill>
                <a:schemeClr val="tx1"/>
              </a:solidFill>
            </a:endParaRPr>
          </a:p>
          <a:p>
            <a:pPr marL="0" indent="0">
              <a:buNone/>
            </a:pPr>
            <a:endParaRPr lang="en-US"/>
          </a:p>
        </p:txBody>
      </p:sp>
      <p:sp>
        <p:nvSpPr>
          <p:cNvPr id="6" name="Text Placeholder 5">
            <a:extLst>
              <a:ext uri="{FF2B5EF4-FFF2-40B4-BE49-F238E27FC236}">
                <a16:creationId xmlns:a16="http://schemas.microsoft.com/office/drawing/2014/main" id="{2BF7A4A8-65C5-B544-822D-D5CE9094D573}"/>
              </a:ext>
            </a:extLst>
          </p:cNvPr>
          <p:cNvSpPr>
            <a:spLocks noGrp="1"/>
          </p:cNvSpPr>
          <p:nvPr>
            <p:ph type="body" sz="quarter" idx="24"/>
          </p:nvPr>
        </p:nvSpPr>
        <p:spPr/>
        <p:txBody>
          <a:bodyPr/>
          <a:lstStyle/>
          <a:p>
            <a:endParaRPr lang="en-US"/>
          </a:p>
        </p:txBody>
      </p:sp>
      <p:pic>
        <p:nvPicPr>
          <p:cNvPr id="4100" name="Picture 4" descr="5,700+ Self Love Stock Illustrations, Royalty-Free Vector Graphics &amp; Clip  Art - iStock | Self care, Self esteem, Self hug">
            <a:extLst>
              <a:ext uri="{FF2B5EF4-FFF2-40B4-BE49-F238E27FC236}">
                <a16:creationId xmlns:a16="http://schemas.microsoft.com/office/drawing/2014/main" id="{FD950207-33C5-E7AF-8B3A-ACA07D0868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6" r="-333"/>
          <a:stretch>
            <a:fillRect/>
          </a:stretch>
        </p:blipFill>
        <p:spPr bwMode="auto">
          <a:xfrm>
            <a:off x="8803943" y="997521"/>
            <a:ext cx="2272778" cy="1771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Self Love Work Book - E book - Books - Powerful Aging | Transformative  Health Coaching for Empowered Living in Comfort">
            <a:extLst>
              <a:ext uri="{FF2B5EF4-FFF2-40B4-BE49-F238E27FC236}">
                <a16:creationId xmlns:a16="http://schemas.microsoft.com/office/drawing/2014/main" id="{BFE7194A-6B4C-5BF6-998B-526F9BB3E2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8" r="-293" b="-1218"/>
          <a:stretch>
            <a:fillRect/>
          </a:stretch>
        </p:blipFill>
        <p:spPr bwMode="auto">
          <a:xfrm>
            <a:off x="8588726" y="3101788"/>
            <a:ext cx="2963741" cy="19599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A64D4822-90F8-3600-EF43-EF3E26D9C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4679" y="5250879"/>
            <a:ext cx="609600" cy="609600"/>
          </a:xfrm>
          <a:prstGeom prst="rect">
            <a:avLst/>
          </a:prstGeom>
        </p:spPr>
      </p:pic>
    </p:spTree>
    <p:extLst>
      <p:ext uri="{BB962C8B-B14F-4D97-AF65-F5344CB8AC3E}">
        <p14:creationId xmlns:p14="http://schemas.microsoft.com/office/powerpoint/2010/main" val="36289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907BE57-C920-DA29-4FCF-EA3CB4B14903}"/>
              </a:ext>
            </a:extLst>
          </p:cNvPr>
          <p:cNvSpPr/>
          <p:nvPr/>
        </p:nvSpPr>
        <p:spPr>
          <a:xfrm>
            <a:off x="1119404" y="1726278"/>
            <a:ext cx="5118933" cy="340544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AEB9D10-D083-C81B-C823-A8CACDBBF822}"/>
              </a:ext>
            </a:extLst>
          </p:cNvPr>
          <p:cNvSpPr>
            <a:spLocks noGrp="1"/>
          </p:cNvSpPr>
          <p:nvPr>
            <p:ph type="body" sz="quarter" idx="10"/>
          </p:nvPr>
        </p:nvSpPr>
        <p:spPr>
          <a:xfrm>
            <a:off x="622998" y="2536923"/>
            <a:ext cx="6278121" cy="539743"/>
          </a:xfrm>
        </p:spPr>
        <p:txBody>
          <a:bodyPr/>
          <a:lstStyle/>
          <a:p>
            <a:pPr algn="ctr"/>
            <a:r>
              <a:rPr lang="en-US" sz="8000"/>
              <a:t>Healthy Aging</a:t>
            </a:r>
          </a:p>
        </p:txBody>
      </p:sp>
      <p:pic>
        <p:nvPicPr>
          <p:cNvPr id="7170" name="Picture 2" descr="Men's Health at 30, 40, and 50: Lifestyle Tips &amp; Guidance">
            <a:extLst>
              <a:ext uri="{FF2B5EF4-FFF2-40B4-BE49-F238E27FC236}">
                <a16:creationId xmlns:a16="http://schemas.microsoft.com/office/drawing/2014/main" id="{7DEF9AEB-FA3C-97F2-9B52-CB61A26FA4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1" r="16537"/>
          <a:stretch>
            <a:fillRect/>
          </a:stretch>
        </p:blipFill>
        <p:spPr bwMode="auto">
          <a:xfrm>
            <a:off x="7055224" y="246865"/>
            <a:ext cx="4753155" cy="5467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23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A246A-79C7-173B-ECB7-6D7F0945F5CC}"/>
              </a:ext>
            </a:extLst>
          </p:cNvPr>
          <p:cNvSpPr>
            <a:spLocks noGrp="1"/>
          </p:cNvSpPr>
          <p:nvPr>
            <p:ph type="body" sz="quarter" idx="10"/>
          </p:nvPr>
        </p:nvSpPr>
        <p:spPr/>
        <p:txBody>
          <a:bodyPr/>
          <a:lstStyle/>
          <a:p>
            <a:r>
              <a:rPr lang="en-US" b="0"/>
              <a:t>Get moving: Exercise and physical activity</a:t>
            </a:r>
          </a:p>
          <a:p>
            <a:endParaRPr lang="en-US" b="0">
              <a:solidFill>
                <a:schemeClr val="tx1"/>
              </a:solidFill>
            </a:endParaRPr>
          </a:p>
          <a:p>
            <a:endParaRPr lang="en-US"/>
          </a:p>
        </p:txBody>
      </p:sp>
      <p:sp>
        <p:nvSpPr>
          <p:cNvPr id="4" name="Text Placeholder 3">
            <a:extLst>
              <a:ext uri="{FF2B5EF4-FFF2-40B4-BE49-F238E27FC236}">
                <a16:creationId xmlns:a16="http://schemas.microsoft.com/office/drawing/2014/main" id="{963AB977-B244-DC58-B09A-6BC0E58D4D19}"/>
              </a:ext>
            </a:extLst>
          </p:cNvPr>
          <p:cNvSpPr>
            <a:spLocks noGrp="1"/>
          </p:cNvSpPr>
          <p:nvPr>
            <p:ph type="body" sz="quarter" idx="12"/>
          </p:nvPr>
        </p:nvSpPr>
        <p:spPr>
          <a:xfrm>
            <a:off x="525463" y="1593850"/>
            <a:ext cx="11171956" cy="4435475"/>
          </a:xfrm>
        </p:spPr>
        <p:txBody>
          <a:bodyPr/>
          <a:lstStyle/>
          <a:p>
            <a:r>
              <a:rPr lang="en-US" sz="2200">
                <a:solidFill>
                  <a:schemeClr val="tx1"/>
                </a:solidFill>
              </a:rPr>
              <a:t>Whether you love it or hate it, physical activity is important for healthy aging.</a:t>
            </a:r>
          </a:p>
          <a:p>
            <a:r>
              <a:rPr lang="en-US" sz="2200">
                <a:solidFill>
                  <a:schemeClr val="tx1"/>
                </a:solidFill>
              </a:rPr>
              <a:t> They enjoy more years of life without pain.</a:t>
            </a:r>
          </a:p>
          <a:p>
            <a:r>
              <a:rPr lang="en-US" sz="2200">
                <a:solidFill>
                  <a:schemeClr val="tx1"/>
                </a:solidFill>
              </a:rPr>
              <a:t> As people age, muscle function often declines.  </a:t>
            </a:r>
          </a:p>
          <a:p>
            <a:r>
              <a:rPr lang="en-US" sz="2200">
                <a:solidFill>
                  <a:schemeClr val="tx1"/>
                </a:solidFill>
              </a:rPr>
              <a:t>Moderate to strong physical activity is strongly related with muscle function, regardless of age.</a:t>
            </a:r>
          </a:p>
          <a:p>
            <a:r>
              <a:rPr lang="en-US" sz="2200">
                <a:solidFill>
                  <a:schemeClr val="tx1"/>
                </a:solidFill>
              </a:rPr>
              <a:t> This suggests that exercise may be able to prevent age-related decline in muscle function. </a:t>
            </a:r>
          </a:p>
          <a:p>
            <a:endParaRPr lang="en-US" sz="2200">
              <a:solidFill>
                <a:schemeClr val="tx1"/>
              </a:solidFill>
            </a:endParaRPr>
          </a:p>
          <a:p>
            <a:endParaRPr lang="en-US" sz="2200"/>
          </a:p>
        </p:txBody>
      </p:sp>
      <p:sp>
        <p:nvSpPr>
          <p:cNvPr id="5" name="Text Placeholder 4">
            <a:extLst>
              <a:ext uri="{FF2B5EF4-FFF2-40B4-BE49-F238E27FC236}">
                <a16:creationId xmlns:a16="http://schemas.microsoft.com/office/drawing/2014/main" id="{A1B5B8AF-402D-D00E-F4F6-BF7A674D48CB}"/>
              </a:ext>
            </a:extLst>
          </p:cNvPr>
          <p:cNvSpPr>
            <a:spLocks noGrp="1"/>
          </p:cNvSpPr>
          <p:nvPr>
            <p:ph type="body" sz="quarter" idx="13"/>
          </p:nvPr>
        </p:nvSpPr>
        <p:spPr/>
        <p:txBody>
          <a:bodyPr/>
          <a:lstStyle/>
          <a:p>
            <a:r>
              <a:rPr lang="en-US" sz="1400">
                <a:solidFill>
                  <a:schemeClr val="tx1"/>
                </a:solidFill>
              </a:rPr>
              <a:t>Get moving: Exercise and physical activity</a:t>
            </a:r>
          </a:p>
          <a:p>
            <a:endParaRPr lang="en-US" sz="1400">
              <a:solidFill>
                <a:schemeClr val="tx1"/>
              </a:solidFill>
            </a:endParaRPr>
          </a:p>
          <a:p>
            <a:endParaRPr lang="en-US" sz="1400"/>
          </a:p>
        </p:txBody>
      </p:sp>
      <p:pic>
        <p:nvPicPr>
          <p:cNvPr id="9" name="Picture 2" descr="Exercise supports healthy aging — and more older adults need to get moving,  report says - McKnight's Long-Term Care News">
            <a:extLst>
              <a:ext uri="{FF2B5EF4-FFF2-40B4-BE49-F238E27FC236}">
                <a16:creationId xmlns:a16="http://schemas.microsoft.com/office/drawing/2014/main" id="{0A7D894E-8029-4DBB-5677-76DE5912E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706" y="4345671"/>
            <a:ext cx="2743200" cy="1540665"/>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019E303C-E14E-882F-AFA6-E57F8C8876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9770150"/>
      </p:ext>
    </p:extLst>
  </p:cSld>
  <p:clrMapOvr>
    <a:masterClrMapping/>
  </p:clrMapOvr>
  <mc:AlternateContent xmlns:mc="http://schemas.openxmlformats.org/markup-compatibility/2006" xmlns:p14="http://schemas.microsoft.com/office/powerpoint/2010/main">
    <mc:Choice Requires="p14">
      <p:transition spd="slow" p14:dur="2000" advTm="25752"/>
    </mc:Choice>
    <mc:Fallback xmlns="">
      <p:transition spd="slow" advTm="2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7969A-8EA7-C3AE-1363-BDCBBE94EA11}"/>
              </a:ext>
            </a:extLst>
          </p:cNvPr>
          <p:cNvSpPr>
            <a:spLocks noGrp="1"/>
          </p:cNvSpPr>
          <p:nvPr>
            <p:ph type="body" sz="quarter" idx="10"/>
          </p:nvPr>
        </p:nvSpPr>
        <p:spPr/>
        <p:txBody>
          <a:bodyPr/>
          <a:lstStyle/>
          <a:p>
            <a:r>
              <a:rPr lang="en-US" b="0"/>
              <a:t>Healthy eating: Make smart food choices</a:t>
            </a:r>
          </a:p>
          <a:p>
            <a:endParaRPr lang="en-US" b="0">
              <a:solidFill>
                <a:schemeClr val="tx1"/>
              </a:solidFill>
            </a:endParaRPr>
          </a:p>
        </p:txBody>
      </p:sp>
      <p:sp>
        <p:nvSpPr>
          <p:cNvPr id="4" name="Text Placeholder 3">
            <a:extLst>
              <a:ext uri="{FF2B5EF4-FFF2-40B4-BE49-F238E27FC236}">
                <a16:creationId xmlns:a16="http://schemas.microsoft.com/office/drawing/2014/main" id="{81DAB16C-AC70-0D59-7407-ADB2070976B7}"/>
              </a:ext>
            </a:extLst>
          </p:cNvPr>
          <p:cNvSpPr>
            <a:spLocks noGrp="1"/>
          </p:cNvSpPr>
          <p:nvPr>
            <p:ph type="body" sz="quarter" idx="12"/>
          </p:nvPr>
        </p:nvSpPr>
        <p:spPr/>
        <p:txBody>
          <a:bodyPr/>
          <a:lstStyle/>
          <a:p>
            <a:r>
              <a:rPr lang="en-US" sz="2200">
                <a:solidFill>
                  <a:schemeClr val="tx1"/>
                </a:solidFill>
              </a:rPr>
              <a:t>Making smart food choices can help protect you from certain health problems as you age and may even help improve brain function. </a:t>
            </a:r>
          </a:p>
          <a:p>
            <a:r>
              <a:rPr lang="en-US" sz="2200">
                <a:solidFill>
                  <a:schemeClr val="tx1"/>
                </a:solidFill>
              </a:rPr>
              <a:t>Eating well is not just about your weight. Older adults with frequent migraines found that a diet lower in vegetable oil and higher in fatty fish could reduce migraine headaches.</a:t>
            </a:r>
          </a:p>
          <a:p>
            <a:pPr marL="0" indent="0">
              <a:buNone/>
            </a:pPr>
            <a:endParaRPr lang="en-US" sz="2200">
              <a:solidFill>
                <a:schemeClr val="tx1"/>
              </a:solidFill>
            </a:endParaRPr>
          </a:p>
        </p:txBody>
      </p:sp>
      <p:sp>
        <p:nvSpPr>
          <p:cNvPr id="5" name="Text Placeholder 4">
            <a:extLst>
              <a:ext uri="{FF2B5EF4-FFF2-40B4-BE49-F238E27FC236}">
                <a16:creationId xmlns:a16="http://schemas.microsoft.com/office/drawing/2014/main" id="{6689E0C1-1B8F-5455-59D8-52BC75A924B3}"/>
              </a:ext>
            </a:extLst>
          </p:cNvPr>
          <p:cNvSpPr>
            <a:spLocks noGrp="1"/>
          </p:cNvSpPr>
          <p:nvPr>
            <p:ph type="body" sz="quarter" idx="13"/>
          </p:nvPr>
        </p:nvSpPr>
        <p:spPr/>
        <p:txBody>
          <a:bodyPr/>
          <a:lstStyle/>
          <a:p>
            <a:r>
              <a:rPr lang="en-US" sz="1400" b="1">
                <a:solidFill>
                  <a:schemeClr val="tx1"/>
                </a:solidFill>
              </a:rPr>
              <a:t>Healthy eating: Make smart food choices</a:t>
            </a:r>
            <a:endParaRPr lang="en-US" sz="1400">
              <a:solidFill>
                <a:schemeClr val="tx1"/>
              </a:solidFill>
            </a:endParaRPr>
          </a:p>
          <a:p>
            <a:endParaRPr lang="en-US" sz="1400">
              <a:solidFill>
                <a:schemeClr val="tx1"/>
              </a:solidFill>
            </a:endParaRPr>
          </a:p>
        </p:txBody>
      </p:sp>
      <p:pic>
        <p:nvPicPr>
          <p:cNvPr id="2050" name="Picture 2" descr="Eat to Age Well: How Whole Foods ...">
            <a:extLst>
              <a:ext uri="{FF2B5EF4-FFF2-40B4-BE49-F238E27FC236}">
                <a16:creationId xmlns:a16="http://schemas.microsoft.com/office/drawing/2014/main" id="{93734404-C611-4A87-9D8B-FA63C37F2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900" y="3429000"/>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8695A072-FB27-F895-89F9-A10AACAEB2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6760255"/>
      </p:ext>
    </p:extLst>
  </p:cSld>
  <p:clrMapOvr>
    <a:masterClrMapping/>
  </p:clrMapOvr>
  <mc:AlternateContent xmlns:mc="http://schemas.openxmlformats.org/markup-compatibility/2006" xmlns:p14="http://schemas.microsoft.com/office/powerpoint/2010/main">
    <mc:Choice Requires="p14">
      <p:transition spd="slow" p14:dur="2000" advTm="20535"/>
    </mc:Choice>
    <mc:Fallback xmlns="">
      <p:transition spd="slow" advTm="2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57085A-5B01-63B3-AF60-4C3CF6D1D135}"/>
              </a:ext>
            </a:extLst>
          </p:cNvPr>
          <p:cNvSpPr>
            <a:spLocks noGrp="1"/>
          </p:cNvSpPr>
          <p:nvPr>
            <p:ph type="body" sz="quarter" idx="10"/>
          </p:nvPr>
        </p:nvSpPr>
        <p:spPr/>
        <p:txBody>
          <a:bodyPr/>
          <a:lstStyle/>
          <a:p>
            <a:r>
              <a:rPr lang="en-US" b="0"/>
              <a:t>What Do We Know About Healthy Aging?</a:t>
            </a:r>
          </a:p>
          <a:p>
            <a:endParaRPr lang="en-US"/>
          </a:p>
        </p:txBody>
      </p:sp>
      <p:sp>
        <p:nvSpPr>
          <p:cNvPr id="4" name="Text Placeholder 3">
            <a:extLst>
              <a:ext uri="{FF2B5EF4-FFF2-40B4-BE49-F238E27FC236}">
                <a16:creationId xmlns:a16="http://schemas.microsoft.com/office/drawing/2014/main" id="{3C22BAB3-0581-DB5D-CA16-1D6DE8EEBF1E}"/>
              </a:ext>
            </a:extLst>
          </p:cNvPr>
          <p:cNvSpPr>
            <a:spLocks noGrp="1"/>
          </p:cNvSpPr>
          <p:nvPr>
            <p:ph type="body" sz="quarter" idx="12"/>
          </p:nvPr>
        </p:nvSpPr>
        <p:spPr>
          <a:xfrm>
            <a:off x="204396" y="1882836"/>
            <a:ext cx="11475770" cy="4435475"/>
          </a:xfrm>
        </p:spPr>
        <p:txBody>
          <a:bodyPr/>
          <a:lstStyle/>
          <a:p>
            <a:r>
              <a:rPr lang="en-US" sz="2200">
                <a:solidFill>
                  <a:schemeClr val="tx1"/>
                </a:solidFill>
              </a:rPr>
              <a:t>Many factors effect healthy aging. </a:t>
            </a:r>
          </a:p>
          <a:p>
            <a:r>
              <a:rPr lang="en-US" sz="2200">
                <a:solidFill>
                  <a:schemeClr val="tx1"/>
                </a:solidFill>
              </a:rPr>
              <a:t>Research has identified actions you can take to help manage your health.</a:t>
            </a:r>
          </a:p>
          <a:p>
            <a:r>
              <a:rPr lang="en-US" sz="2200">
                <a:solidFill>
                  <a:schemeClr val="tx1"/>
                </a:solidFill>
              </a:rPr>
              <a:t> to life as independently and maintain your quality of life as you age.</a:t>
            </a:r>
          </a:p>
        </p:txBody>
      </p:sp>
      <p:sp>
        <p:nvSpPr>
          <p:cNvPr id="5" name="Text Placeholder 4">
            <a:extLst>
              <a:ext uri="{FF2B5EF4-FFF2-40B4-BE49-F238E27FC236}">
                <a16:creationId xmlns:a16="http://schemas.microsoft.com/office/drawing/2014/main" id="{DB48C968-F93A-DE53-6461-0C295A675BD0}"/>
              </a:ext>
            </a:extLst>
          </p:cNvPr>
          <p:cNvSpPr>
            <a:spLocks noGrp="1"/>
          </p:cNvSpPr>
          <p:nvPr>
            <p:ph type="body" sz="quarter" idx="13"/>
          </p:nvPr>
        </p:nvSpPr>
        <p:spPr/>
        <p:txBody>
          <a:bodyPr/>
          <a:lstStyle/>
          <a:p>
            <a:r>
              <a:rPr lang="en-US" sz="1400">
                <a:solidFill>
                  <a:schemeClr val="tx1"/>
                </a:solidFill>
              </a:rPr>
              <a:t>What Do We Know About Healthy Aging?</a:t>
            </a:r>
          </a:p>
          <a:p>
            <a:endParaRPr lang="en-US" sz="1400"/>
          </a:p>
        </p:txBody>
      </p:sp>
      <p:pic>
        <p:nvPicPr>
          <p:cNvPr id="7" name="Picture 2" descr="Aging: A Natural and Beneficial Part of Life | Ohioline">
            <a:extLst>
              <a:ext uri="{FF2B5EF4-FFF2-40B4-BE49-F238E27FC236}">
                <a16:creationId xmlns:a16="http://schemas.microsoft.com/office/drawing/2014/main" id="{F7EB21E5-3454-B45D-4675-6154A0B9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11" y="3821847"/>
            <a:ext cx="3200400" cy="1989879"/>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B7EBD6AE-C1E1-A490-FB6F-A931D9507A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041018"/>
      </p:ext>
    </p:extLst>
  </p:cSld>
  <p:clrMapOvr>
    <a:masterClrMapping/>
  </p:clrMapOvr>
  <mc:AlternateContent xmlns:mc="http://schemas.openxmlformats.org/markup-compatibility/2006" xmlns:p14="http://schemas.microsoft.com/office/powerpoint/2010/main">
    <mc:Choice Requires="p14">
      <p:transition spd="slow" p14:dur="2000" advTm="13762"/>
    </mc:Choice>
    <mc:Fallback xmlns="">
      <p:transition spd="slow" advTm="1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74DE-27B4-2ACD-05B2-B91C632821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AA878D-74BF-0B96-9BC3-DD1759350560}"/>
              </a:ext>
            </a:extLst>
          </p:cNvPr>
          <p:cNvSpPr>
            <a:spLocks noGrp="1"/>
          </p:cNvSpPr>
          <p:nvPr>
            <p:ph type="body" sz="quarter" idx="10"/>
          </p:nvPr>
        </p:nvSpPr>
        <p:spPr/>
        <p:txBody>
          <a:bodyPr/>
          <a:lstStyle/>
          <a:p>
            <a:pPr lvl="0"/>
            <a:r>
              <a:rPr lang="en-US" b="0"/>
              <a:t>Getting a good night’s sleep</a:t>
            </a:r>
          </a:p>
        </p:txBody>
      </p:sp>
      <p:sp>
        <p:nvSpPr>
          <p:cNvPr id="4" name="Text Placeholder 3">
            <a:extLst>
              <a:ext uri="{FF2B5EF4-FFF2-40B4-BE49-F238E27FC236}">
                <a16:creationId xmlns:a16="http://schemas.microsoft.com/office/drawing/2014/main" id="{CA6344FF-7396-6CA0-FAE6-4868AADEE5D3}"/>
              </a:ext>
            </a:extLst>
          </p:cNvPr>
          <p:cNvSpPr>
            <a:spLocks noGrp="1"/>
          </p:cNvSpPr>
          <p:nvPr>
            <p:ph type="body" sz="quarter" idx="12"/>
          </p:nvPr>
        </p:nvSpPr>
        <p:spPr>
          <a:xfrm>
            <a:off x="565149" y="1416614"/>
            <a:ext cx="11350585" cy="5065466"/>
          </a:xfrm>
        </p:spPr>
        <p:txBody>
          <a:bodyPr/>
          <a:lstStyle/>
          <a:p>
            <a:r>
              <a:rPr lang="en-US" sz="2200">
                <a:solidFill>
                  <a:schemeClr val="tx1"/>
                </a:solidFill>
              </a:rPr>
              <a:t>Getting enough sleep helps you stay healthy and alert. </a:t>
            </a:r>
          </a:p>
          <a:p>
            <a:r>
              <a:rPr lang="en-US" sz="2200">
                <a:solidFill>
                  <a:schemeClr val="tx1"/>
                </a:solidFill>
              </a:rPr>
              <a:t>Even though older adults need the same seven to nine hours of sleep as all adults, they often don’t get enough.</a:t>
            </a:r>
          </a:p>
          <a:p>
            <a:r>
              <a:rPr lang="en-US" sz="2200">
                <a:solidFill>
                  <a:schemeClr val="tx1"/>
                </a:solidFill>
              </a:rPr>
              <a:t> Not getting enough quality sleep can make a person moody, depressed, forgetful.</a:t>
            </a:r>
          </a:p>
          <a:p>
            <a:r>
              <a:rPr lang="en-US" sz="2200">
                <a:solidFill>
                  <a:schemeClr val="tx1"/>
                </a:solidFill>
              </a:rPr>
              <a:t>Try to fall asleep and get up at the same time each day.</a:t>
            </a:r>
          </a:p>
          <a:p>
            <a:r>
              <a:rPr lang="en-US" sz="2200">
                <a:solidFill>
                  <a:schemeClr val="tx1"/>
                </a:solidFill>
              </a:rPr>
              <a:t> Avoid napping late in the day, as this may keep you awake at night.  </a:t>
            </a:r>
          </a:p>
        </p:txBody>
      </p:sp>
      <p:sp>
        <p:nvSpPr>
          <p:cNvPr id="5" name="Text Placeholder 4">
            <a:extLst>
              <a:ext uri="{FF2B5EF4-FFF2-40B4-BE49-F238E27FC236}">
                <a16:creationId xmlns:a16="http://schemas.microsoft.com/office/drawing/2014/main" id="{38225B47-D34D-8DDB-2515-32F2141FB0F2}"/>
              </a:ext>
            </a:extLst>
          </p:cNvPr>
          <p:cNvSpPr>
            <a:spLocks noGrp="1"/>
          </p:cNvSpPr>
          <p:nvPr>
            <p:ph type="body" sz="quarter" idx="13"/>
          </p:nvPr>
        </p:nvSpPr>
        <p:spPr/>
        <p:txBody>
          <a:bodyPr/>
          <a:lstStyle/>
          <a:p>
            <a:pPr lvl="0"/>
            <a:r>
              <a:rPr lang="en-US" sz="1400">
                <a:solidFill>
                  <a:schemeClr val="tx1"/>
                </a:solidFill>
              </a:rPr>
              <a:t>Getting a good night’s sleep</a:t>
            </a:r>
          </a:p>
        </p:txBody>
      </p:sp>
      <p:sp>
        <p:nvSpPr>
          <p:cNvPr id="12" name="TextBox 11">
            <a:extLst>
              <a:ext uri="{FF2B5EF4-FFF2-40B4-BE49-F238E27FC236}">
                <a16:creationId xmlns:a16="http://schemas.microsoft.com/office/drawing/2014/main" id="{DBA3F2E7-B8AF-1358-32EF-69D2BB6AE67B}"/>
              </a:ext>
            </a:extLst>
          </p:cNvPr>
          <p:cNvSpPr txBox="1"/>
          <p:nvPr/>
        </p:nvSpPr>
        <p:spPr>
          <a:xfrm>
            <a:off x="8384099" y="4726460"/>
            <a:ext cx="3531636" cy="369332"/>
          </a:xfrm>
          <a:prstGeom prst="rect">
            <a:avLst/>
          </a:prstGeom>
          <a:noFill/>
        </p:spPr>
        <p:txBody>
          <a:bodyPr wrap="square">
            <a:spAutoFit/>
          </a:bodyPr>
          <a:lstStyle/>
          <a:p>
            <a:r>
              <a:rPr lang="en-US" b="0" i="0" u="sng">
                <a:effectLst/>
                <a:latin typeface="Aptos" panose="020B0004020202020204" pitchFamily="34" charset="0"/>
              </a:rPr>
              <a:t> </a:t>
            </a:r>
            <a:endParaRPr lang="en-US"/>
          </a:p>
        </p:txBody>
      </p:sp>
      <p:pic>
        <p:nvPicPr>
          <p:cNvPr id="3076" name="Picture 4" descr="What is a Good Night's Sleep for Seniors?">
            <a:extLst>
              <a:ext uri="{FF2B5EF4-FFF2-40B4-BE49-F238E27FC236}">
                <a16:creationId xmlns:a16="http://schemas.microsoft.com/office/drawing/2014/main" id="{1D4C73C9-DE56-7329-F2B0-F96DC95FC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442" y="4181803"/>
            <a:ext cx="329184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1009FE1A-9B29-306E-839D-46C5EC0924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2033404"/>
      </p:ext>
    </p:extLst>
  </p:cSld>
  <p:clrMapOvr>
    <a:masterClrMapping/>
  </p:clrMapOvr>
  <mc:AlternateContent xmlns:mc="http://schemas.openxmlformats.org/markup-compatibility/2006" xmlns:p14="http://schemas.microsoft.com/office/powerpoint/2010/main">
    <mc:Choice Requires="p14">
      <p:transition spd="slow" p14:dur="2000" advTm="22773"/>
    </mc:Choice>
    <mc:Fallback xmlns="">
      <p:transition spd="slow" advTm="2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B72ACB03-3626-49E3-4CC6-C878249F3606}"/>
              </a:ext>
            </a:extLst>
          </p:cNvPr>
          <p:cNvSpPr/>
          <p:nvPr/>
        </p:nvSpPr>
        <p:spPr>
          <a:xfrm>
            <a:off x="161365" y="1317812"/>
            <a:ext cx="6051176" cy="4473388"/>
          </a:xfrm>
          <a:prstGeom prst="rightArrow">
            <a:avLst>
              <a:gd name="adj1" fmla="val 50000"/>
              <a:gd name="adj2" fmla="val 3830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0"/>
          </p:nvPr>
        </p:nvSpPr>
        <p:spPr>
          <a:xfrm>
            <a:off x="353960" y="2499851"/>
            <a:ext cx="5161935" cy="1858297"/>
          </a:xfrm>
        </p:spPr>
        <p:txBody>
          <a:bodyPr/>
          <a:lstStyle/>
          <a:p>
            <a:pPr algn="ctr"/>
            <a:r>
              <a:rPr lang="en-US" sz="7500"/>
              <a:t>Aging Supports </a:t>
            </a:r>
          </a:p>
        </p:txBody>
      </p:sp>
      <p:sp>
        <p:nvSpPr>
          <p:cNvPr id="7" name="Text Placeholder 6">
            <a:extLst>
              <a:ext uri="{FF2B5EF4-FFF2-40B4-BE49-F238E27FC236}">
                <a16:creationId xmlns:a16="http://schemas.microsoft.com/office/drawing/2014/main" id="{2A48053B-79D0-1F69-970C-9535874316A4}"/>
              </a:ext>
            </a:extLst>
          </p:cNvPr>
          <p:cNvSpPr>
            <a:spLocks noGrp="1"/>
          </p:cNvSpPr>
          <p:nvPr>
            <p:ph type="body" sz="quarter" idx="24"/>
          </p:nvPr>
        </p:nvSpPr>
        <p:spPr/>
        <p:txBody>
          <a:bodyPr/>
          <a:lstStyle/>
          <a:p>
            <a:endParaRPr lang="en-US"/>
          </a:p>
        </p:txBody>
      </p:sp>
      <p:pic>
        <p:nvPicPr>
          <p:cNvPr id="2" name="Recorded Sound">
            <a:hlinkClick r:id="" action="ppaction://media"/>
            <a:extLst>
              <a:ext uri="{FF2B5EF4-FFF2-40B4-BE49-F238E27FC236}">
                <a16:creationId xmlns:a16="http://schemas.microsoft.com/office/drawing/2014/main" id="{CA0FA019-70A5-932A-3393-0892F17C0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9754" y="5700623"/>
            <a:ext cx="406400" cy="406400"/>
          </a:xfrm>
          <a:prstGeom prst="rect">
            <a:avLst/>
          </a:prstGeom>
        </p:spPr>
      </p:pic>
      <p:pic>
        <p:nvPicPr>
          <p:cNvPr id="4" name="Picture 3" descr="Two people walking in park">
            <a:extLst>
              <a:ext uri="{FF2B5EF4-FFF2-40B4-BE49-F238E27FC236}">
                <a16:creationId xmlns:a16="http://schemas.microsoft.com/office/drawing/2014/main" id="{074054D6-F066-D437-1C98-98B28C1AFD42}"/>
              </a:ext>
            </a:extLst>
          </p:cNvPr>
          <p:cNvPicPr>
            <a:picLocks noChangeAspect="1"/>
          </p:cNvPicPr>
          <p:nvPr/>
        </p:nvPicPr>
        <p:blipFill>
          <a:blip r:embed="rId5"/>
          <a:stretch>
            <a:fillRect/>
          </a:stretch>
        </p:blipFill>
        <p:spPr>
          <a:xfrm>
            <a:off x="7423582" y="1935489"/>
            <a:ext cx="4122959" cy="2748639"/>
          </a:xfrm>
          <a:prstGeom prst="rect">
            <a:avLst/>
          </a:prstGeom>
          <a:ln>
            <a:noFill/>
          </a:ln>
          <a:effectLst>
            <a:softEdge rad="112500"/>
          </a:effectLst>
        </p:spPr>
      </p:pic>
    </p:spTree>
    <p:extLst>
      <p:ext uri="{BB962C8B-B14F-4D97-AF65-F5344CB8AC3E}">
        <p14:creationId xmlns:p14="http://schemas.microsoft.com/office/powerpoint/2010/main" val="373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A7800-AD02-D75D-EE1C-681D0F034B7C}"/>
              </a:ext>
            </a:extLst>
          </p:cNvPr>
          <p:cNvSpPr>
            <a:spLocks noGrp="1"/>
          </p:cNvSpPr>
          <p:nvPr>
            <p:ph type="body" sz="quarter" idx="10"/>
          </p:nvPr>
        </p:nvSpPr>
        <p:spPr>
          <a:xfrm>
            <a:off x="3376639" y="634707"/>
            <a:ext cx="4992862" cy="539743"/>
          </a:xfrm>
        </p:spPr>
        <p:txBody>
          <a:bodyPr/>
          <a:lstStyle/>
          <a:p>
            <a:r>
              <a:rPr lang="en-US"/>
              <a:t>Nutrition </a:t>
            </a:r>
          </a:p>
        </p:txBody>
      </p:sp>
      <p:sp>
        <p:nvSpPr>
          <p:cNvPr id="8" name="Text Placeholder 7">
            <a:extLst>
              <a:ext uri="{FF2B5EF4-FFF2-40B4-BE49-F238E27FC236}">
                <a16:creationId xmlns:a16="http://schemas.microsoft.com/office/drawing/2014/main" id="{922C5186-3462-11C2-230E-96B683D5CB6C}"/>
              </a:ext>
            </a:extLst>
          </p:cNvPr>
          <p:cNvSpPr>
            <a:spLocks noGrp="1"/>
          </p:cNvSpPr>
          <p:nvPr>
            <p:ph type="body" sz="quarter" idx="12"/>
          </p:nvPr>
        </p:nvSpPr>
        <p:spPr>
          <a:xfrm>
            <a:off x="249380" y="1439952"/>
            <a:ext cx="4992862" cy="3978095"/>
          </a:xfrm>
        </p:spPr>
        <p:txBody>
          <a:bodyPr/>
          <a:lstStyle/>
          <a:p>
            <a:r>
              <a:rPr lang="en-US">
                <a:solidFill>
                  <a:schemeClr val="tx1"/>
                </a:solidFill>
              </a:rPr>
              <a:t>Nutrition plays a vital role in healthy aging, influencing everything from bone strength to brain function </a:t>
            </a:r>
          </a:p>
          <a:p>
            <a:r>
              <a:rPr lang="en-US">
                <a:solidFill>
                  <a:schemeClr val="tx1"/>
                </a:solidFill>
              </a:rPr>
              <a:t>Eating a variety of foods: Fruits, Vegetables, Dairy, Grains and Protein </a:t>
            </a:r>
          </a:p>
        </p:txBody>
      </p:sp>
      <p:sp>
        <p:nvSpPr>
          <p:cNvPr id="10" name="Text Placeholder 9">
            <a:extLst>
              <a:ext uri="{FF2B5EF4-FFF2-40B4-BE49-F238E27FC236}">
                <a16:creationId xmlns:a16="http://schemas.microsoft.com/office/drawing/2014/main" id="{71652564-10A2-E57B-0E9A-4E8FAB9F4DCA}"/>
              </a:ext>
            </a:extLst>
          </p:cNvPr>
          <p:cNvSpPr>
            <a:spLocks noGrp="1"/>
          </p:cNvSpPr>
          <p:nvPr>
            <p:ph type="body" sz="quarter" idx="24"/>
          </p:nvPr>
        </p:nvSpPr>
        <p:spPr/>
        <p:txBody>
          <a:bodyPr/>
          <a:lstStyle/>
          <a:p>
            <a:r>
              <a:rPr lang="en-US"/>
              <a:t>Developmental Services</a:t>
            </a:r>
          </a:p>
        </p:txBody>
      </p:sp>
      <p:pic>
        <p:nvPicPr>
          <p:cNvPr id="1026" name="Picture 2">
            <a:extLst>
              <a:ext uri="{FF2B5EF4-FFF2-40B4-BE49-F238E27FC236}">
                <a16:creationId xmlns:a16="http://schemas.microsoft.com/office/drawing/2014/main" id="{A103FD40-0DB9-5199-49EE-56D2DD433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255" y="1174450"/>
            <a:ext cx="4057650" cy="399097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D9F4F9F1-4DCE-C77F-EDDB-4C81B260DD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7840" y="5298440"/>
            <a:ext cx="1117600" cy="1117600"/>
          </a:xfrm>
          <a:prstGeom prst="rect">
            <a:avLst/>
          </a:prstGeom>
        </p:spPr>
      </p:pic>
    </p:spTree>
    <p:extLst>
      <p:ext uri="{BB962C8B-B14F-4D97-AF65-F5344CB8AC3E}">
        <p14:creationId xmlns:p14="http://schemas.microsoft.com/office/powerpoint/2010/main" val="38443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E502C026-296C-463F-AC3D-D7769AB7DF7B}"/>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9B39179-93CB-47E8-8464-BE7EEC3B578B}" vid="{117CC1A5-2F55-4115-BC16-C328A784CD53}"/>
    </a:ext>
  </a:extLst>
</a:theme>
</file>

<file path=ppt/theme/theme3.xml><?xml version="1.0" encoding="utf-8"?>
<a:theme xmlns:a="http://schemas.openxmlformats.org/drawingml/2006/main" name="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4C8CFFEB-16F8-4A7E-93B0-BE1FC40E81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S Powerpoint Template 2024 (2)" id="{21114EC9-CD3C-44DA-99F9-EC670C64BDDA}" vid="{57C6704B-8807-421C-B075-6318D1F1EC9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7" ma:contentTypeDescription="Create a new document." ma:contentTypeScope="" ma:versionID="fa7ccdf54819c117238294336ba6d2be">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40f7d092b4c1fe7c9e94f8d8068b0728"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AD3E7F-289B-471C-8A08-E1A097050E81}"/>
</file>

<file path=customXml/itemProps2.xml><?xml version="1.0" encoding="utf-8"?>
<ds:datastoreItem xmlns:ds="http://schemas.openxmlformats.org/officeDocument/2006/customXml" ds:itemID="{458F255F-1081-401A-BD63-EA8B97AE928D}">
  <ds:schemaRefs>
    <ds:schemaRef ds:uri="3d37a33f-01b9-45e7-8720-5577ab238fe0"/>
    <ds:schemaRef ds:uri="8613bc3c-2993-4fab-b02b-4b350fa8ef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3912C9-4704-4F8D-A200-79418265E4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DDS Powerpoint Template 2024</Template>
  <TotalTime>0</TotalTime>
  <Words>1582</Words>
  <Application>Microsoft Office PowerPoint</Application>
  <PresentationFormat>Widescreen</PresentationFormat>
  <Paragraphs>132</Paragraphs>
  <Slides>26</Slides>
  <Notes>0</Notes>
  <HiddenSlides>0</HiddenSlides>
  <MMClips>24</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Aptos</vt:lpstr>
      <vt:lpstr>Aptos Display</vt:lpstr>
      <vt:lpstr>Arial</vt:lpstr>
      <vt:lpstr>Calibri</vt:lpstr>
      <vt:lpstr>Calibri Light</vt:lpstr>
      <vt:lpstr>Now</vt:lpstr>
      <vt:lpstr>Overpass Light</vt:lpstr>
      <vt:lpstr>Poppins</vt:lpstr>
      <vt:lpstr>Poppins Medium</vt:lpstr>
      <vt:lpstr>Poppins SemiBold</vt:lpstr>
      <vt:lpstr>1_Custom Design</vt:lpstr>
      <vt:lpstr>Custom Design</vt:lpstr>
      <vt:lpstr>SECONDARY PALETTE</vt:lpstr>
      <vt:lpstr>Office Theme</vt:lpstr>
      <vt:lpstr>1_office theme</vt:lpstr>
      <vt:lpstr>1_Custom Design</vt:lpstr>
      <vt:lpstr>PowerPoint Presentation</vt:lpstr>
      <vt:lpstr>How to Play the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Haarmann, Tiffany</dc:creator>
  <cp:lastModifiedBy>Anderson, Edwin</cp:lastModifiedBy>
  <cp:revision>3</cp:revision>
  <dcterms:created xsi:type="dcterms:W3CDTF">2024-11-26T17:25:05Z</dcterms:created>
  <dcterms:modified xsi:type="dcterms:W3CDTF">2026-05-13T16:02:29Z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y fmtid="{D5CDD505-2E9C-101B-9397-08002B2CF9AE}" pid="3" name="MediaServiceImageTags">
    <vt:lpwstr/>
  </property>
</Properties>
</file>