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5" r:id="rId5"/>
    <p:sldMasterId id="2147483707" r:id="rId6"/>
    <p:sldMasterId id="2147483709" r:id="rId7"/>
    <p:sldMasterId id="2147483721" r:id="rId8"/>
    <p:sldMasterId id="2147483733" r:id="rId9"/>
    <p:sldMasterId id="2147483736" r:id="rId10"/>
  </p:sldMasterIdLst>
  <p:notesMasterIdLst>
    <p:notesMasterId r:id="rId28"/>
  </p:notesMasterIdLst>
  <p:handoutMasterIdLst>
    <p:handoutMasterId r:id="rId29"/>
  </p:handoutMasterIdLst>
  <p:sldIdLst>
    <p:sldId id="336" r:id="rId11"/>
    <p:sldId id="278" r:id="rId12"/>
    <p:sldId id="259" r:id="rId13"/>
    <p:sldId id="260" r:id="rId14"/>
    <p:sldId id="267" r:id="rId15"/>
    <p:sldId id="268" r:id="rId16"/>
    <p:sldId id="269" r:id="rId17"/>
    <p:sldId id="270" r:id="rId18"/>
    <p:sldId id="337" r:id="rId19"/>
    <p:sldId id="338" r:id="rId20"/>
    <p:sldId id="339" r:id="rId21"/>
    <p:sldId id="340" r:id="rId22"/>
    <p:sldId id="341" r:id="rId23"/>
    <p:sldId id="342" r:id="rId24"/>
    <p:sldId id="305" r:id="rId25"/>
    <p:sldId id="343" r:id="rId26"/>
    <p:sldId id="3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FAAA19"/>
    <a:srgbClr val="F27124"/>
    <a:srgbClr val="00214D"/>
    <a:srgbClr val="C6D4FB"/>
    <a:srgbClr val="00069C"/>
    <a:srgbClr val="70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3447" autoAdjust="0"/>
  </p:normalViewPr>
  <p:slideViewPr>
    <p:cSldViewPr snapToGrid="0">
      <p:cViewPr varScale="1">
        <p:scale>
          <a:sx n="59" d="100"/>
          <a:sy n="59" d="100"/>
        </p:scale>
        <p:origin x="772" y="28"/>
      </p:cViewPr>
      <p:guideLst/>
    </p:cSldViewPr>
  </p:slideViewPr>
  <p:notesTextViewPr>
    <p:cViewPr>
      <p:scale>
        <a:sx n="1" d="1"/>
        <a:sy n="1" d="1"/>
      </p:scale>
      <p:origin x="0" y="0"/>
    </p:cViewPr>
  </p:notesTextViewPr>
  <p:notesViewPr>
    <p:cSldViewPr snapToGrid="0">
      <p:cViewPr varScale="1">
        <p:scale>
          <a:sx n="55" d="100"/>
          <a:sy n="55" d="100"/>
        </p:scale>
        <p:origin x="303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CFBCB-B410-0BA4-157E-D71642515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8D2A34-F17B-4B65-9175-61DDE6904D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F87AD-061F-40B6-8CA3-EDBA0028851C}" type="datetimeFigureOut">
              <a:rPr lang="en-US" smtClean="0"/>
              <a:t>3/11/2026</a:t>
            </a:fld>
            <a:endParaRPr lang="en-US"/>
          </a:p>
        </p:txBody>
      </p:sp>
      <p:sp>
        <p:nvSpPr>
          <p:cNvPr id="4" name="Footer Placeholder 3">
            <a:extLst>
              <a:ext uri="{FF2B5EF4-FFF2-40B4-BE49-F238E27FC236}">
                <a16:creationId xmlns:a16="http://schemas.microsoft.com/office/drawing/2014/main" id="{879EDC4D-25EB-4FCF-888E-9516BC17CC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836CBA-E46A-75FC-BE4C-F650BDB64B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9C5196-2F41-42F2-8811-8FBAF8BBC8E5}" type="slidenum">
              <a:rPr lang="en-US" smtClean="0"/>
              <a:t>‹#›</a:t>
            </a:fld>
            <a:endParaRPr lang="en-US"/>
          </a:p>
        </p:txBody>
      </p:sp>
    </p:spTree>
    <p:extLst>
      <p:ext uri="{BB962C8B-B14F-4D97-AF65-F5344CB8AC3E}">
        <p14:creationId xmlns:p14="http://schemas.microsoft.com/office/powerpoint/2010/main" val="2865415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A43FA-DF46-4ECA-81F1-4DEBDD626188}"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3DC0A-04E9-40BF-BB22-7E215D6605C4}" type="slidenum">
              <a:rPr lang="en-US" smtClean="0"/>
              <a:t>‹#›</a:t>
            </a:fld>
            <a:endParaRPr lang="en-US"/>
          </a:p>
        </p:txBody>
      </p:sp>
    </p:spTree>
    <p:extLst>
      <p:ext uri="{BB962C8B-B14F-4D97-AF65-F5344CB8AC3E}">
        <p14:creationId xmlns:p14="http://schemas.microsoft.com/office/powerpoint/2010/main" val="212716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slide  - to use when dividing presentation into categories.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A121C-4186-45EC-A2C4-EFA09DAE7B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9327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dirty="0"/>
              <a:t>Presentation title here</a:t>
            </a:r>
          </a:p>
          <a:p>
            <a:pPr lvl="0"/>
            <a:r>
              <a:rPr lang="en-US" dirty="0"/>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9BAF-8F1A-2882-3EA5-CCA8D8C66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6F0E70-AFB8-B7F2-BB8D-6BEE1E5E43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4709E-267A-B82D-C3F2-161F9C76247F}"/>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E983DA45-80E1-8262-201C-DA50B0248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005D3-4EDE-27A5-8E4C-56261427D905}"/>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386539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5463-5F06-E8D6-3EAD-0FC3385AC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79098-4857-AD34-E096-65DDE83AA2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AD9470-A944-6238-F6F8-F54A8DBBCA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95CEE-484A-2B2E-4E42-EF4C8564C234}"/>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6" name="Footer Placeholder 5">
            <a:extLst>
              <a:ext uri="{FF2B5EF4-FFF2-40B4-BE49-F238E27FC236}">
                <a16:creationId xmlns:a16="http://schemas.microsoft.com/office/drawing/2014/main" id="{134474CD-8D71-E951-C9C3-4065910DF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7722B-6397-059D-99CA-F4766C02759D}"/>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421713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2E9F-003D-65B2-41B5-2D4CB9662D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80E83-9701-F3AB-DFF5-762B3C2C4C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CD2CA3-FD4F-538B-23B5-593C34CA0A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FAFCBD-C146-20DC-9B34-3E1BC66CB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586A-8C09-B35C-2998-77676587A0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DD4E6-8DD5-2769-0647-7B461A9D39DB}"/>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8" name="Footer Placeholder 7">
            <a:extLst>
              <a:ext uri="{FF2B5EF4-FFF2-40B4-BE49-F238E27FC236}">
                <a16:creationId xmlns:a16="http://schemas.microsoft.com/office/drawing/2014/main" id="{5B21B498-E5F8-5674-8600-1AC6208E78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30E659-7808-1CD7-49FF-300F4D4A68A6}"/>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1490225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AE5E-8C52-D171-1734-9737700EC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26C20-9301-A9E8-86E7-65E9F7FBB52C}"/>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4" name="Footer Placeholder 3">
            <a:extLst>
              <a:ext uri="{FF2B5EF4-FFF2-40B4-BE49-F238E27FC236}">
                <a16:creationId xmlns:a16="http://schemas.microsoft.com/office/drawing/2014/main" id="{E8DB2012-425A-83F5-BD66-D7EF8E32DB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232393-EF10-5291-F22B-F7795DEA3101}"/>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1181985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0CD2C-E1DA-EFFC-5BD7-1295D5281CA3}"/>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3" name="Footer Placeholder 2">
            <a:extLst>
              <a:ext uri="{FF2B5EF4-FFF2-40B4-BE49-F238E27FC236}">
                <a16:creationId xmlns:a16="http://schemas.microsoft.com/office/drawing/2014/main" id="{AEF6FE36-EAEF-2A21-D935-8A2F01074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7BC5C-A173-213B-CBE8-88AA041F619A}"/>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405154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C126-D86D-DD20-FF50-4A75A8096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CEAC5E-CAE8-0244-28A1-7A25BF140D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F4CC0-358E-3F77-B6D3-9B5540556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138C9-6408-53CE-3AB6-4C4AFA71DA54}"/>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6" name="Footer Placeholder 5">
            <a:extLst>
              <a:ext uri="{FF2B5EF4-FFF2-40B4-BE49-F238E27FC236}">
                <a16:creationId xmlns:a16="http://schemas.microsoft.com/office/drawing/2014/main" id="{2205FC2E-A5ED-8F43-51F6-E8EE974A4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CC7304-8B02-2A3C-8AB3-0E845CF86777}"/>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13613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B5E8-88E6-A7C3-FD55-5AF840B58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FA5443-2597-E778-FD38-261B10942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ADC08E-6919-A616-BF8B-78E44ADED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2C83B-136B-39D6-ED47-E54192974C06}"/>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6" name="Footer Placeholder 5">
            <a:extLst>
              <a:ext uri="{FF2B5EF4-FFF2-40B4-BE49-F238E27FC236}">
                <a16:creationId xmlns:a16="http://schemas.microsoft.com/office/drawing/2014/main" id="{EA34E3DB-15D8-AC04-1E18-1C7B7B9A8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0C812-854E-6A6A-AD6A-19551F507702}"/>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56599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927F-1BC9-1AB1-F018-80F56CCC16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8D602-5AFC-E43C-D9DC-18197ABE3E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B321F-B0D7-BAC5-4FED-CBC1F8DC7AFD}"/>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42228B9E-B104-1149-2A1D-F1AB8D8EA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50538-0A7F-B49D-7361-218A74869967}"/>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2102776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80FA7-0051-1B3F-F3FD-CC8572CFDC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59E121-E293-92CF-FE3C-DCBAFA836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0E5E7-3E69-5A9D-E518-1E607134E43E}"/>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89261C99-B284-15DB-C0F8-4435BC3FA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A437B-536C-6904-51EC-29D6ABF6930F}"/>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3229054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03997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01 Insert Name</a:t>
            </a:r>
            <a:endParaRPr lang="en-US" dirty="0"/>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02 Insert Name</a:t>
            </a:r>
            <a:endParaRPr lang="en-US" dirty="0"/>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03 Insert Name</a:t>
            </a:r>
            <a:endParaRPr lang="en-US" dirty="0"/>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04 Insert Name</a:t>
            </a:r>
            <a:endParaRPr lang="en-US" dirty="0"/>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05 Insert Name</a:t>
            </a:r>
            <a:endParaRPr lang="en-US" dirty="0"/>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dirty="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06 Insert Name</a:t>
            </a:r>
            <a:endParaRPr lang="en-US" dirty="0"/>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dirty="0"/>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0758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92720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722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37610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931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0976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820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7688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191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6123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dirty="0">
                <a:latin typeface="Poppins" pitchFamily="2" charset="77"/>
                <a:cs typeface="Poppins" pitchFamily="2" charset="77"/>
              </a:rPr>
              <a:t>01 Insert Name</a:t>
            </a:r>
            <a:endParaRPr lang="en-US" dirty="0"/>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dirty="0">
                <a:latin typeface="Poppins" pitchFamily="2" charset="77"/>
                <a:cs typeface="Poppins" pitchFamily="2" charset="77"/>
              </a:rPr>
              <a:t>Section description goes here. Should be Poppins Regular, size  18.</a:t>
            </a:r>
            <a:endParaRPr lang="en-US" dirty="0"/>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21588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dirty="0"/>
              <a:t>Click to edit Master</a:t>
            </a:r>
          </a:p>
        </p:txBody>
      </p:sp>
    </p:spTree>
    <p:extLst>
      <p:ext uri="{BB962C8B-B14F-4D97-AF65-F5344CB8AC3E}">
        <p14:creationId xmlns:p14="http://schemas.microsoft.com/office/powerpoint/2010/main" val="1498543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dirty="0"/>
              <a:t>Presentation title here</a:t>
            </a:r>
          </a:p>
          <a:p>
            <a:pPr lvl="0"/>
            <a:r>
              <a:rPr lang="en-US" dirty="0"/>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758498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01 Insert Name</a:t>
            </a:r>
            <a:endParaRPr lang="en-US" dirty="0"/>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02 Insert Name</a:t>
            </a:r>
            <a:endParaRPr lang="en-US" dirty="0"/>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03 Insert Name</a:t>
            </a:r>
            <a:endParaRPr lang="en-US" dirty="0"/>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04 Insert Name</a:t>
            </a:r>
            <a:endParaRPr lang="en-US" dirty="0"/>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05 Insert Name</a:t>
            </a:r>
            <a:endParaRPr lang="en-US" dirty="0"/>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dirty="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dirty="0">
                <a:latin typeface="Poppins" pitchFamily="2" charset="77"/>
                <a:cs typeface="Poppins" pitchFamily="2" charset="77"/>
              </a:rPr>
              <a:t>06 Insert Name</a:t>
            </a:r>
            <a:endParaRPr lang="en-US" dirty="0"/>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dirty="0"/>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dirty="0">
                <a:latin typeface="Poppins" pitchFamily="2" charset="77"/>
                <a:cs typeface="Poppins" pitchFamily="2" charset="77"/>
              </a:rPr>
              <a:t>Brief description of content  goes here. Font should be Poppins Regular, size 14</a:t>
            </a:r>
            <a:endParaRPr lang="en-US" sz="1400" dirty="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63224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dirty="0">
                <a:latin typeface="Poppins" pitchFamily="2" charset="77"/>
                <a:cs typeface="Poppins" pitchFamily="2" charset="77"/>
              </a:rPr>
              <a:t>01 Insert Name</a:t>
            </a:r>
            <a:endParaRPr lang="en-US" dirty="0"/>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dirty="0">
                <a:latin typeface="Poppins" pitchFamily="2" charset="77"/>
                <a:cs typeface="Poppins" pitchFamily="2" charset="77"/>
              </a:rPr>
              <a:t>Section description goes here. Should be Poppins Regular, size  18.</a:t>
            </a:r>
            <a:endParaRPr lang="en-US" dirty="0"/>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041558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43172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77122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endParaRPr lang="en-US" dirty="0"/>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5613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Poppins Regular, Size 10, Sentence Case</a:t>
            </a:r>
            <a:endParaRPr lang="en-US" dirty="0"/>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endParaRPr lang="en-US" dirty="0"/>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dirty="0"/>
              <a:t>IMAGE SLIDE TITLE </a:t>
            </a:r>
            <a:br>
              <a:rPr lang="en-US" dirty="0"/>
            </a:br>
            <a:r>
              <a:rPr lang="en-US" dirty="0"/>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dirty="0">
                <a:latin typeface="Poppins" pitchFamily="2" charset="77"/>
                <a:cs typeface="Poppins" pitchFamily="2" charset="77"/>
              </a:rPr>
              <a:t>Slide Title Goes Here. </a:t>
            </a:r>
            <a:endParaRPr lang="en-US" dirty="0"/>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dirty="0"/>
              <a:t>Click to edit Master</a:t>
            </a:r>
          </a:p>
        </p:txBody>
      </p:sp>
    </p:spTree>
    <p:extLst>
      <p:ext uri="{BB962C8B-B14F-4D97-AF65-F5344CB8AC3E}">
        <p14:creationId xmlns:p14="http://schemas.microsoft.com/office/powerpoint/2010/main" val="226821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2643-2F33-B983-29CF-36D15B51F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5BA88-F8A0-8A7A-9E93-2CB7DCCE7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66C031-97F1-1F2F-5FF6-86DC2FF3CAC6}"/>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B49A2854-FE96-422C-E567-5A01D63B0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34C6D-E03C-CE2E-081E-26B111B7C3C9}"/>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298839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FD41E-72D3-6A19-4A61-133A0E70C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9C30-A373-6273-8AF1-ED1C33BB1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88535-0485-2880-EADC-E6D401B564D9}"/>
              </a:ext>
            </a:extLst>
          </p:cNvPr>
          <p:cNvSpPr>
            <a:spLocks noGrp="1"/>
          </p:cNvSpPr>
          <p:nvPr>
            <p:ph type="dt" sz="half" idx="10"/>
          </p:nvPr>
        </p:nvSpPr>
        <p:spPr/>
        <p:txBody>
          <a:body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7692E240-AA8D-7492-4B30-E17F64608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224F9-2E10-FC11-F129-7B47E895CC7C}"/>
              </a:ext>
            </a:extLst>
          </p:cNvPr>
          <p:cNvSpPr>
            <a:spLocks noGrp="1"/>
          </p:cNvSpPr>
          <p:nvPr>
            <p:ph type="sldNum" sz="quarter" idx="12"/>
          </p:nvPr>
        </p:nvSpPr>
        <p:spPr/>
        <p:txBody>
          <a:bodyPr/>
          <a:lstStyle/>
          <a:p>
            <a:fld id="{42B3B0BA-EC14-4CB3-8773-BCAC3F8EFD81}" type="slidenum">
              <a:rPr lang="en-US" smtClean="0"/>
              <a:t>‹#›</a:t>
            </a:fld>
            <a:endParaRPr lang="en-US"/>
          </a:p>
        </p:txBody>
      </p:sp>
    </p:spTree>
    <p:extLst>
      <p:ext uri="{BB962C8B-B14F-4D97-AF65-F5344CB8AC3E}">
        <p14:creationId xmlns:p14="http://schemas.microsoft.com/office/powerpoint/2010/main" val="1648274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4"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DA4E6-890F-ECA5-489F-FF1C0416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C47B7-6D14-BED1-1ED3-621C6625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E060-C8E2-D859-3894-F2E5345D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3CFAD-BEB0-4154-AFF0-FC623F31C7B7}" type="datetimeFigureOut">
              <a:rPr lang="en-US" smtClean="0"/>
              <a:t>3/11/2026</a:t>
            </a:fld>
            <a:endParaRPr lang="en-US"/>
          </a:p>
        </p:txBody>
      </p:sp>
      <p:sp>
        <p:nvSpPr>
          <p:cNvPr id="5" name="Footer Placeholder 4">
            <a:extLst>
              <a:ext uri="{FF2B5EF4-FFF2-40B4-BE49-F238E27FC236}">
                <a16:creationId xmlns:a16="http://schemas.microsoft.com/office/drawing/2014/main" id="{7777E0F4-2457-DD38-005C-98F8618A4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BE45EE-F2D3-94CE-392D-359FD02C7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D6F57A-E394-45FE-80BF-04DFDAE5CD7C}" type="slidenum">
              <a:rPr lang="en-US" smtClean="0"/>
              <a:t>‹#›</a:t>
            </a:fld>
            <a:endParaRPr lang="en-US"/>
          </a:p>
        </p:txBody>
      </p:sp>
    </p:spTree>
    <p:extLst>
      <p:ext uri="{BB962C8B-B14F-4D97-AF65-F5344CB8AC3E}">
        <p14:creationId xmlns:p14="http://schemas.microsoft.com/office/powerpoint/2010/main" val="210864402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3022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B4BE02-9363-8A12-E3F1-6EE52D9C8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3BBEB-286C-9F9B-B5AE-366597A71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ACE66-CC3D-3BBA-5244-3F4FE2B77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625F2B-8F39-4E8B-9BE4-BEB694BE70AF}" type="datetimeFigureOut">
              <a:rPr lang="en-US" smtClean="0"/>
              <a:t>3/11/2026</a:t>
            </a:fld>
            <a:endParaRPr lang="en-US"/>
          </a:p>
        </p:txBody>
      </p:sp>
      <p:sp>
        <p:nvSpPr>
          <p:cNvPr id="5" name="Footer Placeholder 4">
            <a:extLst>
              <a:ext uri="{FF2B5EF4-FFF2-40B4-BE49-F238E27FC236}">
                <a16:creationId xmlns:a16="http://schemas.microsoft.com/office/drawing/2014/main" id="{F927A4CA-C5AC-69B2-6305-50873439C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A3925D-E1B9-86FA-DD1A-E17577A58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B3B0BA-EC14-4CB3-8773-BCAC3F8EFD81}" type="slidenum">
              <a:rPr lang="en-US" smtClean="0"/>
              <a:t>‹#›</a:t>
            </a:fld>
            <a:endParaRPr lang="en-US"/>
          </a:p>
        </p:txBody>
      </p:sp>
    </p:spTree>
    <p:extLst>
      <p:ext uri="{BB962C8B-B14F-4D97-AF65-F5344CB8AC3E}">
        <p14:creationId xmlns:p14="http://schemas.microsoft.com/office/powerpoint/2010/main" val="15580162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097408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253656"/>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4106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4a"/><Relationship Id="rId7"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4FE23-4A24-DCE1-5082-0F01C12A7D15}"/>
              </a:ext>
            </a:extLst>
          </p:cNvPr>
          <p:cNvSpPr>
            <a:spLocks noGrp="1"/>
          </p:cNvSpPr>
          <p:nvPr>
            <p:ph type="body" sz="quarter" idx="10"/>
          </p:nvPr>
        </p:nvSpPr>
        <p:spPr/>
        <p:txBody>
          <a:bodyPr/>
          <a:lstStyle/>
          <a:p>
            <a:r>
              <a:rPr lang="en-US" dirty="0"/>
              <a:t>Disability History/ Self-Advocacy</a:t>
            </a:r>
          </a:p>
        </p:txBody>
      </p:sp>
    </p:spTree>
    <p:extLst>
      <p:ext uri="{BB962C8B-B14F-4D97-AF65-F5344CB8AC3E}">
        <p14:creationId xmlns:p14="http://schemas.microsoft.com/office/powerpoint/2010/main" val="62022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8B376-0734-D8D7-20FA-F950C500D8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48D937-C58E-5DDD-959C-399F53BFC420}"/>
              </a:ext>
            </a:extLst>
          </p:cNvPr>
          <p:cNvSpPr>
            <a:spLocks noGrp="1"/>
          </p:cNvSpPr>
          <p:nvPr>
            <p:ph type="body" sz="quarter" idx="10"/>
          </p:nvPr>
        </p:nvSpPr>
        <p:spPr/>
        <p:txBody>
          <a:bodyPr/>
          <a:lstStyle/>
          <a:p>
            <a:r>
              <a:rPr lang="en-US" dirty="0">
                <a:solidFill>
                  <a:schemeClr val="tx1"/>
                </a:solidFill>
              </a:rPr>
              <a:t>1. Book for success.</a:t>
            </a:r>
          </a:p>
        </p:txBody>
      </p:sp>
      <p:sp>
        <p:nvSpPr>
          <p:cNvPr id="4" name="Text Placeholder 3">
            <a:extLst>
              <a:ext uri="{FF2B5EF4-FFF2-40B4-BE49-F238E27FC236}">
                <a16:creationId xmlns:a16="http://schemas.microsoft.com/office/drawing/2014/main" id="{C55E4294-4273-8243-6B76-542BCF923F36}"/>
              </a:ext>
            </a:extLst>
          </p:cNvPr>
          <p:cNvSpPr>
            <a:spLocks noGrp="1"/>
          </p:cNvSpPr>
          <p:nvPr>
            <p:ph type="body" sz="quarter" idx="12"/>
          </p:nvPr>
        </p:nvSpPr>
        <p:spPr/>
        <p:txBody>
          <a:bodyPr/>
          <a:lstStyle/>
          <a:p>
            <a:r>
              <a:rPr lang="en-US" sz="1800" dirty="0">
                <a:solidFill>
                  <a:schemeClr val="tx1"/>
                </a:solidFill>
              </a:rPr>
              <a:t>When you call the office to book, let the receptionist know what you want to discuss. </a:t>
            </a:r>
          </a:p>
          <a:p>
            <a:r>
              <a:rPr lang="en-US" sz="1800" dirty="0">
                <a:solidFill>
                  <a:schemeClr val="tx1"/>
                </a:solidFill>
              </a:rPr>
              <a:t>You don’t need to share your whole story, but giving some details ahead of time can ensure the appointment length is appropriate.</a:t>
            </a:r>
          </a:p>
          <a:p>
            <a:r>
              <a:rPr lang="en-US" sz="1800" dirty="0">
                <a:solidFill>
                  <a:schemeClr val="tx1"/>
                </a:solidFill>
              </a:rPr>
              <a:t> If you can, consider booking your appointment earlier in the day. </a:t>
            </a:r>
          </a:p>
          <a:p>
            <a:r>
              <a:rPr lang="en-US" sz="1800" dirty="0">
                <a:solidFill>
                  <a:schemeClr val="tx1"/>
                </a:solidFill>
              </a:rPr>
              <a:t>Your healthcare professional may feel more relaxed and better able to listen to your needs.</a:t>
            </a:r>
          </a:p>
        </p:txBody>
      </p:sp>
      <p:pic>
        <p:nvPicPr>
          <p:cNvPr id="3" name="Audio 9">
            <a:hlinkClick r:id="" action="ppaction://media"/>
            <a:extLst>
              <a:ext uri="{FF2B5EF4-FFF2-40B4-BE49-F238E27FC236}">
                <a16:creationId xmlns:a16="http://schemas.microsoft.com/office/drawing/2014/main" id="{0B11C3F3-AA1F-404B-E992-C738D6B2AB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9955820" y="4568254"/>
            <a:ext cx="2057400" cy="2057400"/>
          </a:xfrm>
          <a:prstGeom prst="ellipse">
            <a:avLst/>
          </a:prstGeom>
        </p:spPr>
      </p:pic>
      <p:pic>
        <p:nvPicPr>
          <p:cNvPr id="2050" name="Picture 2" descr="Emergency Physicians' Perspective ...">
            <a:extLst>
              <a:ext uri="{FF2B5EF4-FFF2-40B4-BE49-F238E27FC236}">
                <a16:creationId xmlns:a16="http://schemas.microsoft.com/office/drawing/2014/main" id="{8FBBA9D9-C15B-2B95-D760-78B24AF74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070" y="369671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3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C16E-EA96-61A1-4ACB-6B1B093502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80F2D0-1F25-C417-47C2-6C391090B94D}"/>
              </a:ext>
            </a:extLst>
          </p:cNvPr>
          <p:cNvSpPr>
            <a:spLocks noGrp="1"/>
          </p:cNvSpPr>
          <p:nvPr>
            <p:ph type="body" sz="quarter" idx="10"/>
          </p:nvPr>
        </p:nvSpPr>
        <p:spPr/>
        <p:txBody>
          <a:bodyPr>
            <a:normAutofit/>
          </a:bodyPr>
          <a:lstStyle/>
          <a:p>
            <a:r>
              <a:rPr lang="en-US" dirty="0">
                <a:solidFill>
                  <a:schemeClr val="tx1"/>
                </a:solidFill>
              </a:rPr>
              <a:t>2. Practice what you’ll say.</a:t>
            </a:r>
          </a:p>
        </p:txBody>
      </p:sp>
      <p:sp>
        <p:nvSpPr>
          <p:cNvPr id="4" name="Text Placeholder 3">
            <a:extLst>
              <a:ext uri="{FF2B5EF4-FFF2-40B4-BE49-F238E27FC236}">
                <a16:creationId xmlns:a16="http://schemas.microsoft.com/office/drawing/2014/main" id="{144EBFB4-4B80-1013-73AD-2599FC6D6E3A}"/>
              </a:ext>
            </a:extLst>
          </p:cNvPr>
          <p:cNvSpPr>
            <a:spLocks noGrp="1"/>
          </p:cNvSpPr>
          <p:nvPr>
            <p:ph type="body" sz="quarter" idx="12"/>
          </p:nvPr>
        </p:nvSpPr>
        <p:spPr/>
        <p:txBody>
          <a:bodyPr/>
          <a:lstStyle/>
          <a:p>
            <a:r>
              <a:rPr lang="en-US" sz="1800" dirty="0">
                <a:solidFill>
                  <a:schemeClr val="tx1"/>
                </a:solidFill>
              </a:rPr>
              <a:t> It can be helpful to think about what you want to say and how you’ll say it. </a:t>
            </a:r>
          </a:p>
          <a:p>
            <a:r>
              <a:rPr lang="en-US" sz="1800" dirty="0">
                <a:solidFill>
                  <a:schemeClr val="tx1"/>
                </a:solidFill>
              </a:rPr>
              <a:t>Think about your main concern and how you can share this with your doctor.</a:t>
            </a:r>
          </a:p>
          <a:p>
            <a:r>
              <a:rPr lang="en-US" sz="1800" dirty="0">
                <a:solidFill>
                  <a:schemeClr val="tx1"/>
                </a:solidFill>
              </a:rPr>
              <a:t> It might be helpful to practice saying it out loud ahead of time.  </a:t>
            </a:r>
          </a:p>
          <a:p>
            <a:pPr marL="0" indent="0">
              <a:buNone/>
            </a:pPr>
            <a:endParaRPr lang="en-US" sz="1800" dirty="0">
              <a:solidFill>
                <a:schemeClr val="tx1"/>
              </a:solidFill>
            </a:endParaRPr>
          </a:p>
        </p:txBody>
      </p:sp>
      <p:pic>
        <p:nvPicPr>
          <p:cNvPr id="6" name="Picture 2" descr="with Disabilities ...">
            <a:extLst>
              <a:ext uri="{FF2B5EF4-FFF2-40B4-BE49-F238E27FC236}">
                <a16:creationId xmlns:a16="http://schemas.microsoft.com/office/drawing/2014/main" id="{AE47AE2C-18EA-468D-D0A1-2368BEDE5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495" r="13625" b="-2"/>
          <a:stretch>
            <a:fillRect/>
          </a:stretch>
        </p:blipFill>
        <p:spPr bwMode="auto">
          <a:xfrm>
            <a:off x="4412102" y="3252409"/>
            <a:ext cx="2286000" cy="237616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21">
            <a:hlinkClick r:id="" action="ppaction://media"/>
            <a:extLst>
              <a:ext uri="{FF2B5EF4-FFF2-40B4-BE49-F238E27FC236}">
                <a16:creationId xmlns:a16="http://schemas.microsoft.com/office/drawing/2014/main" id="{1EE0F70C-6426-BA23-CC32-4BA54763A3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9749580" y="3971925"/>
            <a:ext cx="2057400" cy="2057400"/>
          </a:xfrm>
          <a:prstGeom prst="ellipse">
            <a:avLst/>
          </a:prstGeom>
        </p:spPr>
      </p:pic>
    </p:spTree>
    <p:extLst>
      <p:ext uri="{BB962C8B-B14F-4D97-AF65-F5344CB8AC3E}">
        <p14:creationId xmlns:p14="http://schemas.microsoft.com/office/powerpoint/2010/main" val="24908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664B-B690-6C0B-AA86-32E1F9A456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D1C984-5730-0F9A-13BA-BB443A66CA43}"/>
              </a:ext>
            </a:extLst>
          </p:cNvPr>
          <p:cNvSpPr>
            <a:spLocks noGrp="1"/>
          </p:cNvSpPr>
          <p:nvPr>
            <p:ph type="body" sz="quarter" idx="10"/>
          </p:nvPr>
        </p:nvSpPr>
        <p:spPr>
          <a:xfrm>
            <a:off x="525463" y="446348"/>
            <a:ext cx="10060823" cy="539743"/>
          </a:xfrm>
        </p:spPr>
        <p:txBody>
          <a:bodyPr/>
          <a:lstStyle/>
          <a:p>
            <a:r>
              <a:rPr lang="en-US" dirty="0">
                <a:solidFill>
                  <a:schemeClr val="tx1"/>
                </a:solidFill>
              </a:rPr>
              <a:t>3. Bring a close friend or family member.</a:t>
            </a:r>
          </a:p>
        </p:txBody>
      </p:sp>
      <p:sp>
        <p:nvSpPr>
          <p:cNvPr id="4" name="Text Placeholder 3">
            <a:extLst>
              <a:ext uri="{FF2B5EF4-FFF2-40B4-BE49-F238E27FC236}">
                <a16:creationId xmlns:a16="http://schemas.microsoft.com/office/drawing/2014/main" id="{054FABDC-A1C6-26C6-FD66-B47FFB115CF3}"/>
              </a:ext>
            </a:extLst>
          </p:cNvPr>
          <p:cNvSpPr>
            <a:spLocks noGrp="1"/>
          </p:cNvSpPr>
          <p:nvPr>
            <p:ph type="body" sz="quarter" idx="12"/>
          </p:nvPr>
        </p:nvSpPr>
        <p:spPr/>
        <p:txBody>
          <a:bodyPr/>
          <a:lstStyle/>
          <a:p>
            <a:r>
              <a:rPr lang="en-US" sz="1800" dirty="0">
                <a:solidFill>
                  <a:schemeClr val="tx1"/>
                </a:solidFill>
              </a:rPr>
              <a:t> If you find appointments overwhelming, you’re not alone. </a:t>
            </a:r>
          </a:p>
          <a:p>
            <a:r>
              <a:rPr lang="en-US" sz="1800" dirty="0">
                <a:solidFill>
                  <a:schemeClr val="tx1"/>
                </a:solidFill>
              </a:rPr>
              <a:t>Many people feel that way.</a:t>
            </a:r>
          </a:p>
          <a:p>
            <a:r>
              <a:rPr lang="en-US" sz="1800" dirty="0">
                <a:solidFill>
                  <a:schemeClr val="tx1"/>
                </a:solidFill>
              </a:rPr>
              <a:t> Consider bringing a close friend or family member.</a:t>
            </a:r>
          </a:p>
          <a:p>
            <a:r>
              <a:rPr lang="en-US" sz="1800" dirty="0">
                <a:solidFill>
                  <a:schemeClr val="tx1"/>
                </a:solidFill>
              </a:rPr>
              <a:t>Having an extra person can be helpful for many reasons. </a:t>
            </a:r>
          </a:p>
          <a:p>
            <a:r>
              <a:rPr lang="en-US" sz="1800" dirty="0">
                <a:solidFill>
                  <a:schemeClr val="tx1"/>
                </a:solidFill>
              </a:rPr>
              <a:t>This person can be a support if you feel frustrated or worried. </a:t>
            </a:r>
          </a:p>
          <a:p>
            <a:r>
              <a:rPr lang="en-US" sz="1800" dirty="0">
                <a:solidFill>
                  <a:schemeClr val="tx1"/>
                </a:solidFill>
              </a:rPr>
              <a:t>They can also be another set of ears and take notes for you. </a:t>
            </a:r>
          </a:p>
          <a:p>
            <a:endParaRPr lang="en-US" sz="1800" dirty="0">
              <a:solidFill>
                <a:schemeClr val="tx1"/>
              </a:solidFill>
            </a:endParaRPr>
          </a:p>
        </p:txBody>
      </p:sp>
      <p:pic>
        <p:nvPicPr>
          <p:cNvPr id="5" name="Picture 4" descr="Older Loved One in the ER or Hospital ...">
            <a:extLst>
              <a:ext uri="{FF2B5EF4-FFF2-40B4-BE49-F238E27FC236}">
                <a16:creationId xmlns:a16="http://schemas.microsoft.com/office/drawing/2014/main" id="{C39CA094-0DAA-D201-A4FC-8F1976160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867" r="10921" b="-1"/>
          <a:stretch>
            <a:fillRect/>
          </a:stretch>
        </p:blipFill>
        <p:spPr bwMode="auto">
          <a:xfrm>
            <a:off x="8109998" y="1511871"/>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6">
            <a:hlinkClick r:id="" action="ppaction://media"/>
            <a:extLst>
              <a:ext uri="{FF2B5EF4-FFF2-40B4-BE49-F238E27FC236}">
                <a16:creationId xmlns:a16="http://schemas.microsoft.com/office/drawing/2014/main" id="{5C06D887-9955-2756-C980-708AA70D8F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4527174" y="3971925"/>
            <a:ext cx="2057400" cy="2057400"/>
          </a:xfrm>
          <a:prstGeom prst="ellipse">
            <a:avLst/>
          </a:prstGeom>
        </p:spPr>
      </p:pic>
    </p:spTree>
    <p:extLst>
      <p:ext uri="{BB962C8B-B14F-4D97-AF65-F5344CB8AC3E}">
        <p14:creationId xmlns:p14="http://schemas.microsoft.com/office/powerpoint/2010/main" val="3470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68B48-88B6-F1DF-9FD1-FD3C6FDB24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27AFC5-08C7-7883-5C12-21F0A2355934}"/>
              </a:ext>
            </a:extLst>
          </p:cNvPr>
          <p:cNvSpPr>
            <a:spLocks noGrp="1"/>
          </p:cNvSpPr>
          <p:nvPr>
            <p:ph type="body" sz="quarter" idx="10"/>
          </p:nvPr>
        </p:nvSpPr>
        <p:spPr>
          <a:xfrm>
            <a:off x="525463" y="446348"/>
            <a:ext cx="10060823" cy="539743"/>
          </a:xfrm>
        </p:spPr>
        <p:txBody>
          <a:bodyPr/>
          <a:lstStyle/>
          <a:p>
            <a:r>
              <a:rPr lang="en-US" dirty="0">
                <a:solidFill>
                  <a:schemeClr val="tx1"/>
                </a:solidFill>
              </a:rPr>
              <a:t>4. Prioritize your questions and concerns.</a:t>
            </a:r>
          </a:p>
        </p:txBody>
      </p:sp>
      <p:sp>
        <p:nvSpPr>
          <p:cNvPr id="4" name="Text Placeholder 3">
            <a:extLst>
              <a:ext uri="{FF2B5EF4-FFF2-40B4-BE49-F238E27FC236}">
                <a16:creationId xmlns:a16="http://schemas.microsoft.com/office/drawing/2014/main" id="{51B0DE7B-FBF5-FE44-B5A4-D48E9A366726}"/>
              </a:ext>
            </a:extLst>
          </p:cNvPr>
          <p:cNvSpPr>
            <a:spLocks noGrp="1"/>
          </p:cNvSpPr>
          <p:nvPr>
            <p:ph type="body" sz="quarter" idx="12"/>
          </p:nvPr>
        </p:nvSpPr>
        <p:spPr/>
        <p:txBody>
          <a:bodyPr/>
          <a:lstStyle/>
          <a:p>
            <a:r>
              <a:rPr lang="en-US" sz="1800" dirty="0">
                <a:solidFill>
                  <a:schemeClr val="tx1"/>
                </a:solidFill>
              </a:rPr>
              <a:t> Get ready for your appointment by writing down your questions and concerns. </a:t>
            </a:r>
          </a:p>
          <a:p>
            <a:r>
              <a:rPr lang="en-US" sz="1800" dirty="0">
                <a:solidFill>
                  <a:schemeClr val="tx1"/>
                </a:solidFill>
              </a:rPr>
              <a:t>Many people may find it hard to remember everything they want to say once they’re in an appointment.</a:t>
            </a:r>
          </a:p>
          <a:p>
            <a:r>
              <a:rPr lang="en-US" sz="1800" dirty="0">
                <a:solidFill>
                  <a:schemeClr val="tx1"/>
                </a:solidFill>
              </a:rPr>
              <a:t> Keep in mind that you may not address everything in one appointment.</a:t>
            </a:r>
          </a:p>
          <a:p>
            <a:r>
              <a:rPr lang="en-US" sz="1800" dirty="0">
                <a:solidFill>
                  <a:schemeClr val="tx1"/>
                </a:solidFill>
              </a:rPr>
              <a:t>t’s a good idea to prioritize what you want to talk about to make the best use of your time.</a:t>
            </a:r>
          </a:p>
          <a:p>
            <a:endParaRPr lang="en-US" sz="1800" dirty="0">
              <a:solidFill>
                <a:schemeClr val="tx1"/>
              </a:solidFill>
            </a:endParaRPr>
          </a:p>
        </p:txBody>
      </p:sp>
      <p:pic>
        <p:nvPicPr>
          <p:cNvPr id="3" name="Picture 2" descr="Disability Discussions in Medical ...">
            <a:extLst>
              <a:ext uri="{FF2B5EF4-FFF2-40B4-BE49-F238E27FC236}">
                <a16:creationId xmlns:a16="http://schemas.microsoft.com/office/drawing/2014/main" id="{5EBBEC6B-C94D-5A37-6304-2655A0BA8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496" r="12629"/>
          <a:stretch>
            <a:fillRect/>
          </a:stretch>
        </p:blipFill>
        <p:spPr bwMode="auto">
          <a:xfrm>
            <a:off x="6096000" y="3429000"/>
            <a:ext cx="2011680" cy="209102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17">
            <a:hlinkClick r:id="" action="ppaction://media"/>
            <a:extLst>
              <a:ext uri="{FF2B5EF4-FFF2-40B4-BE49-F238E27FC236}">
                <a16:creationId xmlns:a16="http://schemas.microsoft.com/office/drawing/2014/main" id="{4EDC88B9-EBDC-00B0-540F-AFDE6C8337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9975533" y="3971925"/>
            <a:ext cx="2057400" cy="2057400"/>
          </a:xfrm>
          <a:prstGeom prst="ellipse">
            <a:avLst/>
          </a:prstGeom>
        </p:spPr>
      </p:pic>
    </p:spTree>
    <p:extLst>
      <p:ext uri="{BB962C8B-B14F-4D97-AF65-F5344CB8AC3E}">
        <p14:creationId xmlns:p14="http://schemas.microsoft.com/office/powerpoint/2010/main" val="347608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5A945-4246-E64A-8ADF-B92FBC80B5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964A6F-6E0C-51C6-95C3-70B4047E24B0}"/>
              </a:ext>
            </a:extLst>
          </p:cNvPr>
          <p:cNvSpPr>
            <a:spLocks noGrp="1"/>
          </p:cNvSpPr>
          <p:nvPr>
            <p:ph type="body" sz="quarter" idx="10"/>
          </p:nvPr>
        </p:nvSpPr>
        <p:spPr>
          <a:xfrm>
            <a:off x="525463" y="446348"/>
            <a:ext cx="10060823" cy="539743"/>
          </a:xfrm>
        </p:spPr>
        <p:txBody>
          <a:bodyPr/>
          <a:lstStyle/>
          <a:p>
            <a:r>
              <a:rPr lang="en-US" dirty="0">
                <a:solidFill>
                  <a:schemeClr val="tx1"/>
                </a:solidFill>
              </a:rPr>
              <a:t> 5. Consider getting a second opinion.</a:t>
            </a:r>
          </a:p>
        </p:txBody>
      </p:sp>
      <p:sp>
        <p:nvSpPr>
          <p:cNvPr id="4" name="Text Placeholder 3">
            <a:extLst>
              <a:ext uri="{FF2B5EF4-FFF2-40B4-BE49-F238E27FC236}">
                <a16:creationId xmlns:a16="http://schemas.microsoft.com/office/drawing/2014/main" id="{7EC747BD-1847-32E8-55A9-6A75218F976A}"/>
              </a:ext>
            </a:extLst>
          </p:cNvPr>
          <p:cNvSpPr>
            <a:spLocks noGrp="1"/>
          </p:cNvSpPr>
          <p:nvPr>
            <p:ph type="body" sz="quarter" idx="12"/>
          </p:nvPr>
        </p:nvSpPr>
        <p:spPr>
          <a:xfrm>
            <a:off x="776923" y="1616710"/>
            <a:ext cx="11061700" cy="4435475"/>
          </a:xfrm>
        </p:spPr>
        <p:txBody>
          <a:bodyPr/>
          <a:lstStyle/>
          <a:p>
            <a:r>
              <a:rPr lang="en-US" sz="1800" dirty="0">
                <a:solidFill>
                  <a:schemeClr val="tx1"/>
                </a:solidFill>
              </a:rPr>
              <a:t>If you feel unsure or uncomfortable with the advice from your doctor, you have the right to get a second opinion. </a:t>
            </a:r>
          </a:p>
          <a:p>
            <a:r>
              <a:rPr lang="en-US" sz="1800" dirty="0">
                <a:solidFill>
                  <a:schemeClr val="tx1"/>
                </a:solidFill>
              </a:rPr>
              <a:t>You can get a second opinion even if you’re just curious about other ideas or approaches.</a:t>
            </a:r>
          </a:p>
          <a:p>
            <a:r>
              <a:rPr lang="en-US" sz="1800" dirty="0">
                <a:solidFill>
                  <a:schemeClr val="tx1"/>
                </a:solidFill>
              </a:rPr>
              <a:t> People get second opinions all the time. </a:t>
            </a:r>
          </a:p>
          <a:p>
            <a:r>
              <a:rPr lang="en-US" sz="1800" dirty="0">
                <a:solidFill>
                  <a:schemeClr val="tx1"/>
                </a:solidFill>
              </a:rPr>
              <a:t>You won’t be the first person to ask for one.</a:t>
            </a:r>
          </a:p>
        </p:txBody>
      </p:sp>
      <p:pic>
        <p:nvPicPr>
          <p:cNvPr id="8" name="Picture 2" descr="Yale Medicine">
            <a:extLst>
              <a:ext uri="{FF2B5EF4-FFF2-40B4-BE49-F238E27FC236}">
                <a16:creationId xmlns:a16="http://schemas.microsoft.com/office/drawing/2014/main" id="{4424434C-6184-5CF4-D1BB-0D8DEE91C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35" r="18410"/>
          <a:stretch>
            <a:fillRect/>
          </a:stretch>
        </p:blipFill>
        <p:spPr bwMode="auto">
          <a:xfrm>
            <a:off x="8075708" y="3580976"/>
            <a:ext cx="2377440" cy="247120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10">
            <a:hlinkClick r:id="" action="ppaction://media"/>
            <a:extLst>
              <a:ext uri="{FF2B5EF4-FFF2-40B4-BE49-F238E27FC236}">
                <a16:creationId xmlns:a16="http://schemas.microsoft.com/office/drawing/2014/main" id="{69FFA8CD-51A4-BE0F-D058-4A10A8908E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5279073" y="3787880"/>
            <a:ext cx="2057400" cy="2057400"/>
          </a:xfrm>
          <a:prstGeom prst="ellipse">
            <a:avLst/>
          </a:prstGeom>
        </p:spPr>
      </p:pic>
    </p:spTree>
    <p:extLst>
      <p:ext uri="{BB962C8B-B14F-4D97-AF65-F5344CB8AC3E}">
        <p14:creationId xmlns:p14="http://schemas.microsoft.com/office/powerpoint/2010/main" val="37522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E65B-A15C-2143-7137-7872198C2D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C7130E-9C65-71AE-389F-14A832974D86}"/>
              </a:ext>
            </a:extLst>
          </p:cNvPr>
          <p:cNvSpPr>
            <a:spLocks noGrp="1"/>
          </p:cNvSpPr>
          <p:nvPr>
            <p:ph type="body" sz="quarter" idx="10"/>
          </p:nvPr>
        </p:nvSpPr>
        <p:spPr>
          <a:xfrm>
            <a:off x="524691" y="457778"/>
            <a:ext cx="4210595" cy="539743"/>
          </a:xfrm>
        </p:spPr>
        <p:txBody>
          <a:bodyPr>
            <a:normAutofit fontScale="92500" lnSpcReduction="20000"/>
          </a:bodyPr>
          <a:lstStyle/>
          <a:p>
            <a:r>
              <a:rPr lang="en-US" sz="4000" dirty="0">
                <a:solidFill>
                  <a:schemeClr val="tx1"/>
                </a:solidFill>
              </a:rPr>
              <a:t>Employment</a:t>
            </a:r>
          </a:p>
        </p:txBody>
      </p:sp>
      <p:sp>
        <p:nvSpPr>
          <p:cNvPr id="4" name="Text Placeholder 3">
            <a:extLst>
              <a:ext uri="{FF2B5EF4-FFF2-40B4-BE49-F238E27FC236}">
                <a16:creationId xmlns:a16="http://schemas.microsoft.com/office/drawing/2014/main" id="{7002E729-8CCB-D13A-C2A5-C1947F64024F}"/>
              </a:ext>
            </a:extLst>
          </p:cNvPr>
          <p:cNvSpPr>
            <a:spLocks noGrp="1"/>
          </p:cNvSpPr>
          <p:nvPr>
            <p:ph type="body" sz="quarter" idx="12"/>
          </p:nvPr>
        </p:nvSpPr>
        <p:spPr>
          <a:xfrm>
            <a:off x="565150" y="1379310"/>
            <a:ext cx="11061700" cy="4435475"/>
          </a:xfrm>
        </p:spPr>
        <p:txBody>
          <a:bodyPr>
            <a:normAutofit/>
          </a:bodyPr>
          <a:lstStyle/>
          <a:p>
            <a:r>
              <a:rPr lang="en-US" dirty="0">
                <a:solidFill>
                  <a:schemeClr val="tx1"/>
                </a:solidFill>
              </a:rPr>
              <a:t>  Employment plays an important role in our lives.</a:t>
            </a:r>
          </a:p>
          <a:p>
            <a:r>
              <a:rPr lang="en-US" dirty="0">
                <a:solidFill>
                  <a:schemeClr val="tx1"/>
                </a:solidFill>
              </a:rPr>
              <a:t>It gives us a purpose, and opportunities for growth.”</a:t>
            </a:r>
          </a:p>
          <a:p>
            <a:r>
              <a:rPr lang="en-US" dirty="0">
                <a:solidFill>
                  <a:schemeClr val="tx1"/>
                </a:solidFill>
              </a:rPr>
              <a:t> It offers a bi-weekly income.</a:t>
            </a:r>
          </a:p>
          <a:p>
            <a:r>
              <a:rPr lang="en-US" dirty="0">
                <a:solidFill>
                  <a:schemeClr val="tx1"/>
                </a:solidFill>
              </a:rPr>
              <a:t>Let’s us put our skills to good use.</a:t>
            </a:r>
          </a:p>
          <a:p>
            <a:r>
              <a:rPr lang="en-US" dirty="0">
                <a:solidFill>
                  <a:schemeClr val="tx1"/>
                </a:solidFill>
              </a:rPr>
              <a:t>And it helps us enjoy our other rights in life.</a:t>
            </a:r>
          </a:p>
        </p:txBody>
      </p:sp>
      <p:pic>
        <p:nvPicPr>
          <p:cNvPr id="4100" name="Picture 4" descr="Why Employment matters and is Important">
            <a:extLst>
              <a:ext uri="{FF2B5EF4-FFF2-40B4-BE49-F238E27FC236}">
                <a16:creationId xmlns:a16="http://schemas.microsoft.com/office/drawing/2014/main" id="{1A412642-E23A-9F93-56EC-C2B075F95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615" y="2954920"/>
            <a:ext cx="2699657" cy="1799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9">
            <a:extLst>
              <a:ext uri="{FF2B5EF4-FFF2-40B4-BE49-F238E27FC236}">
                <a16:creationId xmlns:a16="http://schemas.microsoft.com/office/drawing/2014/main" id="{2388EB56-257F-D073-A3D2-C2728C781D8C}"/>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pic>
        <p:nvPicPr>
          <p:cNvPr id="13" name="Audio 12">
            <a:hlinkClick r:id="" action="ppaction://media"/>
            <a:extLst>
              <a:ext uri="{FF2B5EF4-FFF2-40B4-BE49-F238E27FC236}">
                <a16:creationId xmlns:a16="http://schemas.microsoft.com/office/drawing/2014/main" id="{7C8FB6B0-7A40-0902-2D67-0C0CF008EB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7457498"/>
      </p:ext>
    </p:extLst>
  </p:cSld>
  <p:clrMapOvr>
    <a:masterClrMapping/>
  </p:clrMapOvr>
  <mc:AlternateContent xmlns:mc="http://schemas.openxmlformats.org/markup-compatibility/2006" xmlns:p14="http://schemas.microsoft.com/office/powerpoint/2010/main">
    <mc:Choice Requires="p14">
      <p:transition spd="slow" p14:dur="2000" advTm="13882"/>
    </mc:Choice>
    <mc:Fallback xmlns="">
      <p:transition spd="slow" advTm="1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0AA0-BFB5-26BD-8256-22D1E8B070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548E00-7FAA-CF54-B9E5-FADBF9AC6849}"/>
              </a:ext>
            </a:extLst>
          </p:cNvPr>
          <p:cNvSpPr>
            <a:spLocks noGrp="1"/>
          </p:cNvSpPr>
          <p:nvPr>
            <p:ph type="body" sz="quarter" idx="10"/>
          </p:nvPr>
        </p:nvSpPr>
        <p:spPr>
          <a:xfrm>
            <a:off x="525463" y="446348"/>
            <a:ext cx="10060823" cy="539743"/>
          </a:xfrm>
        </p:spPr>
        <p:txBody>
          <a:bodyPr/>
          <a:lstStyle/>
          <a:p>
            <a:r>
              <a:rPr lang="en-US" dirty="0">
                <a:solidFill>
                  <a:schemeClr val="tx1"/>
                </a:solidFill>
              </a:rPr>
              <a:t>What Is Self-Advocacy?</a:t>
            </a:r>
          </a:p>
        </p:txBody>
      </p:sp>
      <p:sp>
        <p:nvSpPr>
          <p:cNvPr id="4" name="Text Placeholder 3">
            <a:extLst>
              <a:ext uri="{FF2B5EF4-FFF2-40B4-BE49-F238E27FC236}">
                <a16:creationId xmlns:a16="http://schemas.microsoft.com/office/drawing/2014/main" id="{15D12864-011F-58F4-A895-B4D7537095F4}"/>
              </a:ext>
            </a:extLst>
          </p:cNvPr>
          <p:cNvSpPr>
            <a:spLocks noGrp="1"/>
          </p:cNvSpPr>
          <p:nvPr>
            <p:ph type="body" sz="quarter" idx="12"/>
          </p:nvPr>
        </p:nvSpPr>
        <p:spPr>
          <a:xfrm>
            <a:off x="776923" y="1616710"/>
            <a:ext cx="11061700" cy="4435475"/>
          </a:xfrm>
        </p:spPr>
        <p:txBody>
          <a:bodyPr/>
          <a:lstStyle/>
          <a:p>
            <a:r>
              <a:rPr lang="en-US" sz="1800" dirty="0">
                <a:solidFill>
                  <a:schemeClr val="tx1"/>
                </a:solidFill>
              </a:rPr>
              <a:t> Self-advocacy is the skill of speaking up for your own needs and taking action to achieve your personal goals. </a:t>
            </a:r>
          </a:p>
          <a:p>
            <a:r>
              <a:rPr lang="en-US" sz="1800" dirty="0">
                <a:solidFill>
                  <a:schemeClr val="tx1"/>
                </a:solidFill>
              </a:rPr>
              <a:t>It means understanding yourself, clearly express your thoughts and needs to others. </a:t>
            </a:r>
          </a:p>
          <a:p>
            <a:endParaRPr lang="en-US" sz="1800" dirty="0">
              <a:solidFill>
                <a:schemeClr val="tx1"/>
              </a:solidFill>
            </a:endParaRPr>
          </a:p>
          <a:p>
            <a:endParaRPr lang="en-US" sz="1800" dirty="0">
              <a:solidFill>
                <a:schemeClr val="tx1"/>
              </a:solidFill>
            </a:endParaRPr>
          </a:p>
        </p:txBody>
      </p:sp>
      <p:pic>
        <p:nvPicPr>
          <p:cNvPr id="3" name="Picture 2" descr="Self-Advocacy: The Basics (Infographic ...">
            <a:extLst>
              <a:ext uri="{FF2B5EF4-FFF2-40B4-BE49-F238E27FC236}">
                <a16:creationId xmlns:a16="http://schemas.microsoft.com/office/drawing/2014/main" id="{D7A3C876-5E52-9E3A-F2D7-0A8225EF1A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1283" y="3641412"/>
            <a:ext cx="2560320" cy="224028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Audio 13">
            <a:hlinkClick r:id="" action="ppaction://media"/>
            <a:extLst>
              <a:ext uri="{FF2B5EF4-FFF2-40B4-BE49-F238E27FC236}">
                <a16:creationId xmlns:a16="http://schemas.microsoft.com/office/drawing/2014/main" id="{FCFD5424-9F51-293B-4B52-7F474712B2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4622248" y="5179140"/>
            <a:ext cx="2057400" cy="2057400"/>
          </a:xfrm>
          <a:prstGeom prst="ellipse">
            <a:avLst/>
          </a:prstGeom>
        </p:spPr>
      </p:pic>
    </p:spTree>
    <p:extLst>
      <p:ext uri="{BB962C8B-B14F-4D97-AF65-F5344CB8AC3E}">
        <p14:creationId xmlns:p14="http://schemas.microsoft.com/office/powerpoint/2010/main" val="18182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3F555888-2725-F338-FE88-9B9E4442EEC0}"/>
              </a:ext>
            </a:extLst>
          </p:cNvPr>
          <p:cNvSpPr>
            <a:spLocks noGrp="1"/>
          </p:cNvSpPr>
          <p:nvPr>
            <p:ph type="body" sz="quarter" idx="24"/>
          </p:nvPr>
        </p:nvSpPr>
        <p:spPr/>
        <p:txBody>
          <a:bodyPr/>
          <a:lstStyle/>
          <a:p>
            <a:r>
              <a:rPr lang="en-US" dirty="0"/>
              <a:t>Developmental Services</a:t>
            </a:r>
          </a:p>
        </p:txBody>
      </p:sp>
      <p:pic>
        <p:nvPicPr>
          <p:cNvPr id="4098" name="Picture 2" descr="22,200+ Thank You Banner Stock Illustrations, Royalty-Free Vector Graphics  &amp; Clip Art - iStock | Holding thank you banner, Thank you banner vector">
            <a:extLst>
              <a:ext uri="{FF2B5EF4-FFF2-40B4-BE49-F238E27FC236}">
                <a16:creationId xmlns:a16="http://schemas.microsoft.com/office/drawing/2014/main" id="{76D62070-5834-7D52-6F7E-5BD192F03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82" y="774669"/>
            <a:ext cx="10453472" cy="4953443"/>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F37EE76-AD95-3674-8A5F-F096A7BF44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730" y="5993822"/>
            <a:ext cx="717107" cy="717107"/>
          </a:xfrm>
          <a:prstGeom prst="rect">
            <a:avLst/>
          </a:prstGeom>
        </p:spPr>
      </p:pic>
    </p:spTree>
    <p:extLst>
      <p:ext uri="{BB962C8B-B14F-4D97-AF65-F5344CB8AC3E}">
        <p14:creationId xmlns:p14="http://schemas.microsoft.com/office/powerpoint/2010/main" val="11054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66721" y="586855"/>
            <a:ext cx="3434251" cy="3387497"/>
          </a:xfrm>
        </p:spPr>
        <p:txBody>
          <a:bodyPr vert="horz" lIns="91440" tIns="45720" rIns="91440" bIns="45720" rtlCol="0" anchor="b">
            <a:normAutofit/>
          </a:bodyPr>
          <a:lstStyle/>
          <a:p>
            <a:pPr algn="r"/>
            <a:r>
              <a:rPr lang="en-US" sz="4000" kern="1200" dirty="0">
                <a:solidFill>
                  <a:srgbClr val="FFFFFF"/>
                </a:solidFill>
                <a:latin typeface="Poppins" panose="00000500000000000000" pitchFamily="2" charset="0"/>
                <a:cs typeface="Poppins" panose="00000500000000000000" pitchFamily="2" charset="0"/>
              </a:rPr>
              <a:t>How to Play the Presentation</a:t>
            </a:r>
          </a:p>
        </p:txBody>
      </p:sp>
      <p:sp>
        <p:nvSpPr>
          <p:cNvPr id="3" name="Subtitle 2"/>
          <p:cNvSpPr>
            <a:spLocks noGrp="1"/>
          </p:cNvSpPr>
          <p:nvPr>
            <p:ph type="subTitle" idx="1"/>
          </p:nvPr>
        </p:nvSpPr>
        <p:spPr>
          <a:xfrm>
            <a:off x="4835711" y="943947"/>
            <a:ext cx="6555347" cy="5546047"/>
          </a:xfrm>
        </p:spPr>
        <p:txBody>
          <a:bodyPr vert="horz" lIns="91440" tIns="45720" rIns="91440" bIns="45720" rtlCol="0" anchor="ctr">
            <a:normAutofit/>
          </a:bodyPr>
          <a:lstStyle/>
          <a:p>
            <a:pPr indent="-228600" algn="l">
              <a:buFont typeface="Arial" panose="020B0604020202020204" pitchFamily="34" charset="0"/>
              <a:buChar char="•"/>
            </a:pPr>
            <a:r>
              <a:rPr lang="en-US" dirty="0">
                <a:latin typeface="Poppins" panose="00000500000000000000" pitchFamily="2" charset="0"/>
                <a:cs typeface="Poppins" panose="00000500000000000000" pitchFamily="2" charset="0"/>
              </a:rPr>
              <a:t>Open the presentation in PowerPoint.</a:t>
            </a:r>
          </a:p>
          <a:p>
            <a:pPr algn="l"/>
            <a:endParaRPr lang="en-US" dirty="0">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dirty="0">
                <a:latin typeface="Poppins" panose="00000500000000000000" pitchFamily="2" charset="0"/>
                <a:cs typeface="Poppins" panose="00000500000000000000" pitchFamily="2" charset="0"/>
              </a:rPr>
              <a:t>Wait for slide show to load up (it may take a minute or two).</a:t>
            </a:r>
          </a:p>
          <a:p>
            <a:pPr indent="-228600" algn="l">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dirty="0">
                <a:latin typeface="Poppins" panose="00000500000000000000" pitchFamily="2" charset="0"/>
                <a:cs typeface="Poppins" panose="00000500000000000000" pitchFamily="2" charset="0"/>
              </a:rPr>
              <a:t>Click on arrows at the bottom of screen to go to the next slide or back a slide or click on the next slide in sequence on the left bar.</a:t>
            </a:r>
          </a:p>
          <a:p>
            <a:pPr indent="-228600" algn="l">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28600" indent="-228600" algn="l">
              <a:buFont typeface="Arial" panose="020B0604020202020204" pitchFamily="34" charset="0"/>
              <a:buChar char="•"/>
            </a:pPr>
            <a:r>
              <a:rPr lang="en-US" dirty="0">
                <a:latin typeface="Poppins" panose="00000500000000000000" pitchFamily="2" charset="0"/>
                <a:cs typeface="Poppins" panose="00000500000000000000" pitchFamily="2" charset="0"/>
              </a:rPr>
              <a:t>To hear recordings, press on the megaphone and press play.</a:t>
            </a:r>
          </a:p>
          <a:p>
            <a:pPr indent="-228600" algn="l">
              <a:buFont typeface="Arial" panose="020B0604020202020204" pitchFamily="34" charset="0"/>
              <a:buChar char="•"/>
            </a:pPr>
            <a:endParaRPr lang="en-US" sz="2000" dirty="0"/>
          </a:p>
        </p:txBody>
      </p:sp>
      <p:pic>
        <p:nvPicPr>
          <p:cNvPr id="4" name="Recorded Sound">
            <a:hlinkClick r:id="" action="ppaction://media"/>
            <a:extLst>
              <a:ext uri="{FF2B5EF4-FFF2-40B4-BE49-F238E27FC236}">
                <a16:creationId xmlns:a16="http://schemas.microsoft.com/office/drawing/2014/main" id="{63E26809-196D-2FE4-1BD1-9F10F319F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9382" y="6064397"/>
            <a:ext cx="406400" cy="406400"/>
          </a:xfrm>
          <a:prstGeom prst="rect">
            <a:avLst/>
          </a:prstGeom>
        </p:spPr>
      </p:pic>
    </p:spTree>
    <p:extLst>
      <p:ext uri="{BB962C8B-B14F-4D97-AF65-F5344CB8AC3E}">
        <p14:creationId xmlns:p14="http://schemas.microsoft.com/office/powerpoint/2010/main" val="4109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7E31C5-F6CC-4409-C00A-E2DA1CE98637}"/>
              </a:ext>
            </a:extLst>
          </p:cNvPr>
          <p:cNvSpPr>
            <a:spLocks noGrp="1"/>
          </p:cNvSpPr>
          <p:nvPr>
            <p:ph type="body" sz="quarter" idx="10"/>
          </p:nvPr>
        </p:nvSpPr>
        <p:spPr>
          <a:xfrm>
            <a:off x="2961583" y="1309351"/>
            <a:ext cx="5712876" cy="755869"/>
          </a:xfrm>
        </p:spPr>
        <p:txBody>
          <a:bodyPr/>
          <a:lstStyle/>
          <a:p>
            <a:pPr algn="ctr"/>
            <a:r>
              <a:rPr lang="en-US" dirty="0"/>
              <a:t>Timeline of disabilities in society and how people have been  treated through time (Yesterday and Today)</a:t>
            </a:r>
          </a:p>
          <a:p>
            <a:pPr algn="ctr"/>
            <a:endParaRPr lang="en-US" dirty="0"/>
          </a:p>
        </p:txBody>
      </p:sp>
      <p:sp>
        <p:nvSpPr>
          <p:cNvPr id="8" name="Text Placeholder 7">
            <a:extLst>
              <a:ext uri="{FF2B5EF4-FFF2-40B4-BE49-F238E27FC236}">
                <a16:creationId xmlns:a16="http://schemas.microsoft.com/office/drawing/2014/main" id="{24042077-19B7-4BCA-5BB3-CBA76AB835F1}"/>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3" name="Recorded Sound">
            <a:hlinkClick r:id="" action="ppaction://media"/>
            <a:extLst>
              <a:ext uri="{FF2B5EF4-FFF2-40B4-BE49-F238E27FC236}">
                <a16:creationId xmlns:a16="http://schemas.microsoft.com/office/drawing/2014/main" id="{D896C1B5-9124-B15F-D9DE-C218E5E4BA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338" y="5505134"/>
            <a:ext cx="1133549" cy="1133549"/>
          </a:xfrm>
          <a:prstGeom prst="rect">
            <a:avLst/>
          </a:prstGeom>
        </p:spPr>
      </p:pic>
    </p:spTree>
    <p:extLst>
      <p:ext uri="{BB962C8B-B14F-4D97-AF65-F5344CB8AC3E}">
        <p14:creationId xmlns:p14="http://schemas.microsoft.com/office/powerpoint/2010/main" val="25354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1"/>
          </p:nvPr>
        </p:nvSpPr>
        <p:spPr>
          <a:xfrm>
            <a:off x="525462" y="-269872"/>
            <a:ext cx="8006506" cy="539743"/>
          </a:xfrm>
        </p:spPr>
        <p:txBody>
          <a:bodyPr/>
          <a:lstStyle/>
          <a:p>
            <a:endParaRPr lang="en-US" sz="2800" dirty="0"/>
          </a:p>
          <a:p>
            <a:r>
              <a:rPr lang="en-US" sz="2800" dirty="0"/>
              <a:t>Historical Timeline of Disability treatment </a:t>
            </a:r>
          </a:p>
        </p:txBody>
      </p:sp>
      <p:sp>
        <p:nvSpPr>
          <p:cNvPr id="14" name="Text Placeholder 13">
            <a:extLst>
              <a:ext uri="{FF2B5EF4-FFF2-40B4-BE49-F238E27FC236}">
                <a16:creationId xmlns:a16="http://schemas.microsoft.com/office/drawing/2014/main" id="{44E5B0E9-E924-6DBB-CB6F-AA4E71910B3B}"/>
              </a:ext>
            </a:extLst>
          </p:cNvPr>
          <p:cNvSpPr>
            <a:spLocks noGrp="1"/>
          </p:cNvSpPr>
          <p:nvPr>
            <p:ph type="body" sz="quarter" idx="12"/>
          </p:nvPr>
        </p:nvSpPr>
        <p:spPr>
          <a:xfrm>
            <a:off x="427492" y="823014"/>
            <a:ext cx="11061700" cy="4435475"/>
          </a:xfrm>
        </p:spPr>
        <p:txBody>
          <a:bodyPr/>
          <a:lstStyle/>
          <a:p>
            <a:pPr marL="0" indent="0">
              <a:buNone/>
            </a:pPr>
            <a:r>
              <a:rPr lang="en-US" dirty="0">
                <a:solidFill>
                  <a:schemeClr val="tx1"/>
                </a:solidFill>
              </a:rPr>
              <a:t>18</a:t>
            </a:r>
            <a:r>
              <a:rPr lang="en-US" baseline="30000" dirty="0">
                <a:solidFill>
                  <a:schemeClr val="tx1"/>
                </a:solidFill>
              </a:rPr>
              <a:t>th</a:t>
            </a:r>
            <a:r>
              <a:rPr lang="en-US" dirty="0">
                <a:solidFill>
                  <a:schemeClr val="tx1"/>
                </a:solidFill>
              </a:rPr>
              <a:t> &amp;19</a:t>
            </a:r>
            <a:r>
              <a:rPr lang="en-US" baseline="30000" dirty="0">
                <a:solidFill>
                  <a:schemeClr val="tx1"/>
                </a:solidFill>
              </a:rPr>
              <a:t>th</a:t>
            </a:r>
            <a:r>
              <a:rPr lang="en-US" dirty="0">
                <a:solidFill>
                  <a:schemeClr val="tx1"/>
                </a:solidFill>
              </a:rPr>
              <a:t> century- Disability became viewed as a biological needing a ‘cure', leading to the rise of institutions, training school ( which became asylums), and a focus on segregation. </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Early 1900s: Increased institutionalization occurred, with individuals seen as social burdens, peaking in 1920s-1940s with eugenics and Nazi Germany targeting disabled people</a:t>
            </a:r>
            <a:r>
              <a:rPr lang="en-US" dirty="0"/>
              <a:t>.</a:t>
            </a:r>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2" name="Recorded Sound">
            <a:hlinkClick r:id="" action="ppaction://media"/>
            <a:extLst>
              <a:ext uri="{FF2B5EF4-FFF2-40B4-BE49-F238E27FC236}">
                <a16:creationId xmlns:a16="http://schemas.microsoft.com/office/drawing/2014/main" id="{BFB63556-A147-EE78-4B33-25D17D3D4D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629" y="5525902"/>
            <a:ext cx="551121" cy="551121"/>
          </a:xfrm>
          <a:prstGeom prst="rect">
            <a:avLst/>
          </a:prstGeom>
        </p:spPr>
      </p:pic>
      <p:pic>
        <p:nvPicPr>
          <p:cNvPr id="3" name="Recorded Sound">
            <a:hlinkClick r:id="" action="ppaction://media"/>
            <a:extLst>
              <a:ext uri="{FF2B5EF4-FFF2-40B4-BE49-F238E27FC236}">
                <a16:creationId xmlns:a16="http://schemas.microsoft.com/office/drawing/2014/main" id="{5B924572-2CF7-1249-F464-BDFD89EA0BC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07771" y="5530544"/>
            <a:ext cx="546480" cy="546480"/>
          </a:xfrm>
          <a:prstGeom prst="rect">
            <a:avLst/>
          </a:prstGeom>
        </p:spPr>
      </p:pic>
      <p:pic>
        <p:nvPicPr>
          <p:cNvPr id="4" name="Recorded Sound">
            <a:hlinkClick r:id="" action="ppaction://media"/>
            <a:extLst>
              <a:ext uri="{FF2B5EF4-FFF2-40B4-BE49-F238E27FC236}">
                <a16:creationId xmlns:a16="http://schemas.microsoft.com/office/drawing/2014/main" id="{60CF48E6-6C37-E50C-3DA3-88ADE562C218}"/>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407872" y="5622925"/>
            <a:ext cx="406400" cy="406400"/>
          </a:xfrm>
          <a:prstGeom prst="rect">
            <a:avLst/>
          </a:prstGeom>
        </p:spPr>
      </p:pic>
      <p:pic>
        <p:nvPicPr>
          <p:cNvPr id="6" name="Picture 5" descr="Chicken wire close-up">
            <a:extLst>
              <a:ext uri="{FF2B5EF4-FFF2-40B4-BE49-F238E27FC236}">
                <a16:creationId xmlns:a16="http://schemas.microsoft.com/office/drawing/2014/main" id="{9A693B32-D207-410B-550F-9B99C8AA4853}"/>
              </a:ext>
            </a:extLst>
          </p:cNvPr>
          <p:cNvPicPr>
            <a:picLocks noChangeAspect="1"/>
          </p:cNvPicPr>
          <p:nvPr/>
        </p:nvPicPr>
        <p:blipFill>
          <a:blip r:embed="rId9"/>
          <a:stretch>
            <a:fillRect/>
          </a:stretch>
        </p:blipFill>
        <p:spPr>
          <a:xfrm>
            <a:off x="3927312" y="2046765"/>
            <a:ext cx="2982685" cy="1987972"/>
          </a:xfrm>
          <a:prstGeom prst="rect">
            <a:avLst/>
          </a:prstGeom>
        </p:spPr>
      </p:pic>
    </p:spTree>
    <p:extLst>
      <p:ext uri="{BB962C8B-B14F-4D97-AF65-F5344CB8AC3E}">
        <p14:creationId xmlns:p14="http://schemas.microsoft.com/office/powerpoint/2010/main" val="373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044"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ED2B4AE2-E047-52C7-D40D-0377CFC0E2DC}"/>
              </a:ext>
            </a:extLst>
          </p:cNvPr>
          <p:cNvSpPr>
            <a:spLocks noGrp="1"/>
          </p:cNvSpPr>
          <p:nvPr>
            <p:ph type="body" sz="quarter" idx="13"/>
          </p:nvPr>
        </p:nvSpPr>
        <p:spPr>
          <a:xfrm>
            <a:off x="2459344" y="391256"/>
            <a:ext cx="6295050" cy="647700"/>
          </a:xfrm>
        </p:spPr>
        <p:txBody>
          <a:bodyPr/>
          <a:lstStyle/>
          <a:p>
            <a:r>
              <a:rPr lang="en-US" sz="2800" dirty="0"/>
              <a:t>1960s-1970s( The Turning Point) </a:t>
            </a:r>
          </a:p>
        </p:txBody>
      </p:sp>
      <p:sp>
        <p:nvSpPr>
          <p:cNvPr id="25" name="Text Placeholder 24">
            <a:extLst>
              <a:ext uri="{FF2B5EF4-FFF2-40B4-BE49-F238E27FC236}">
                <a16:creationId xmlns:a16="http://schemas.microsoft.com/office/drawing/2014/main" id="{3F555888-2725-F338-FE88-9B9E4442EEC0}"/>
              </a:ext>
            </a:extLst>
          </p:cNvPr>
          <p:cNvSpPr>
            <a:spLocks noGrp="1"/>
          </p:cNvSpPr>
          <p:nvPr>
            <p:ph type="body" sz="quarter" idx="24"/>
          </p:nvPr>
        </p:nvSpPr>
        <p:spPr/>
        <p:txBody>
          <a:bodyPr/>
          <a:lstStyle/>
          <a:p>
            <a:r>
              <a:rPr lang="en-US" dirty="0"/>
              <a:t>Developmental Services</a:t>
            </a:r>
          </a:p>
        </p:txBody>
      </p:sp>
      <p:sp>
        <p:nvSpPr>
          <p:cNvPr id="5" name="TextBox 4">
            <a:extLst>
              <a:ext uri="{FF2B5EF4-FFF2-40B4-BE49-F238E27FC236}">
                <a16:creationId xmlns:a16="http://schemas.microsoft.com/office/drawing/2014/main" id="{7B7EB916-E6E6-A545-D9BA-2F324C92BE3E}"/>
              </a:ext>
            </a:extLst>
          </p:cNvPr>
          <p:cNvSpPr txBox="1"/>
          <p:nvPr/>
        </p:nvSpPr>
        <p:spPr>
          <a:xfrm>
            <a:off x="505214" y="1154796"/>
            <a:ext cx="10504960" cy="1661993"/>
          </a:xfrm>
          <a:prstGeom prst="rect">
            <a:avLst/>
          </a:prstGeom>
          <a:noFill/>
        </p:spPr>
        <p:txBody>
          <a:bodyPr wrap="square" rtlCol="0">
            <a:spAutoFit/>
          </a:bodyPr>
          <a:lstStyle/>
          <a:p>
            <a:pPr algn="r"/>
            <a:r>
              <a:rPr lang="en-US" sz="2800" dirty="0"/>
              <a:t>Inspired by the Civil Rights Movement, advocates pushed for change. The 1973 Rehabilitation Act marked the start of official rights. </a:t>
            </a:r>
          </a:p>
          <a:p>
            <a:endParaRPr lang="en-US" dirty="0"/>
          </a:p>
        </p:txBody>
      </p:sp>
      <p:pic>
        <p:nvPicPr>
          <p:cNvPr id="2" name="Recorded Sound">
            <a:hlinkClick r:id="" action="ppaction://media"/>
            <a:extLst>
              <a:ext uri="{FF2B5EF4-FFF2-40B4-BE49-F238E27FC236}">
                <a16:creationId xmlns:a16="http://schemas.microsoft.com/office/drawing/2014/main" id="{6BDFBA89-0D61-9995-79ED-9AA7EEA63D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4029" y="4970973"/>
            <a:ext cx="972289" cy="972289"/>
          </a:xfrm>
          <a:prstGeom prst="rect">
            <a:avLst/>
          </a:prstGeom>
        </p:spPr>
      </p:pic>
      <p:pic>
        <p:nvPicPr>
          <p:cNvPr id="7" name="Picture 6" descr="Two people abstract illustration">
            <a:extLst>
              <a:ext uri="{FF2B5EF4-FFF2-40B4-BE49-F238E27FC236}">
                <a16:creationId xmlns:a16="http://schemas.microsoft.com/office/drawing/2014/main" id="{57A38633-D1B5-ED04-0D63-8731E0755781}"/>
              </a:ext>
            </a:extLst>
          </p:cNvPr>
          <p:cNvPicPr>
            <a:picLocks noChangeAspect="1"/>
          </p:cNvPicPr>
          <p:nvPr/>
        </p:nvPicPr>
        <p:blipFill>
          <a:blip r:embed="rId5"/>
          <a:stretch>
            <a:fillRect/>
          </a:stretch>
        </p:blipFill>
        <p:spPr>
          <a:xfrm>
            <a:off x="1218922" y="2220291"/>
            <a:ext cx="4387947" cy="4246453"/>
          </a:xfrm>
          <a:prstGeom prst="rect">
            <a:avLst/>
          </a:prstGeom>
        </p:spPr>
      </p:pic>
    </p:spTree>
    <p:extLst>
      <p:ext uri="{BB962C8B-B14F-4D97-AF65-F5344CB8AC3E}">
        <p14:creationId xmlns:p14="http://schemas.microsoft.com/office/powerpoint/2010/main" val="14834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62FFD-B90A-05EF-E7CD-BC50BB2CF84E}"/>
              </a:ext>
            </a:extLst>
          </p:cNvPr>
          <p:cNvSpPr>
            <a:spLocks noGrp="1"/>
          </p:cNvSpPr>
          <p:nvPr>
            <p:ph type="body" sz="quarter" idx="10"/>
          </p:nvPr>
        </p:nvSpPr>
        <p:spPr>
          <a:xfrm>
            <a:off x="3296609" y="460255"/>
            <a:ext cx="4078462" cy="539743"/>
          </a:xfrm>
        </p:spPr>
        <p:txBody>
          <a:bodyPr/>
          <a:lstStyle/>
          <a:p>
            <a:r>
              <a:rPr lang="en-US" b="0" dirty="0"/>
              <a:t>1990s-Present </a:t>
            </a:r>
          </a:p>
        </p:txBody>
      </p:sp>
      <p:sp>
        <p:nvSpPr>
          <p:cNvPr id="3" name="Text Placeholder 2">
            <a:extLst>
              <a:ext uri="{FF2B5EF4-FFF2-40B4-BE49-F238E27FC236}">
                <a16:creationId xmlns:a16="http://schemas.microsoft.com/office/drawing/2014/main" id="{198AE025-4629-02A6-3CF1-CDF81C463847}"/>
              </a:ext>
            </a:extLst>
          </p:cNvPr>
          <p:cNvSpPr>
            <a:spLocks noGrp="1"/>
          </p:cNvSpPr>
          <p:nvPr>
            <p:ph type="body" sz="quarter" idx="12"/>
          </p:nvPr>
        </p:nvSpPr>
        <p:spPr>
          <a:xfrm>
            <a:off x="558088" y="1130363"/>
            <a:ext cx="8848900" cy="3978095"/>
          </a:xfrm>
        </p:spPr>
        <p:txBody>
          <a:bodyPr/>
          <a:lstStyle/>
          <a:p>
            <a:pPr marL="0" indent="0">
              <a:buNone/>
            </a:pPr>
            <a:r>
              <a:rPr lang="en-US" dirty="0">
                <a:solidFill>
                  <a:schemeClr val="tx1"/>
                </a:solidFill>
              </a:rPr>
              <a:t>The 1990 Americans with Disabilities Act (ADA) passed, prohibiting discrimination in employment,  transportation, and public spaces. The focus shifted from the medical model (fixing the person)to the social model( removing environmental barriers. </a:t>
            </a:r>
          </a:p>
        </p:txBody>
      </p:sp>
      <p:sp>
        <p:nvSpPr>
          <p:cNvPr id="6" name="Text Placeholder 5">
            <a:extLst>
              <a:ext uri="{FF2B5EF4-FFF2-40B4-BE49-F238E27FC236}">
                <a16:creationId xmlns:a16="http://schemas.microsoft.com/office/drawing/2014/main" id="{D1B86269-7796-0FA8-0D88-9A7F9A6AE790}"/>
              </a:ext>
            </a:extLst>
          </p:cNvPr>
          <p:cNvSpPr>
            <a:spLocks noGrp="1"/>
          </p:cNvSpPr>
          <p:nvPr>
            <p:ph type="body" sz="quarter" idx="24"/>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CAF07600-4A01-E699-FF84-30A6812989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92" y="5108458"/>
            <a:ext cx="1457226" cy="1457226"/>
          </a:xfrm>
          <a:prstGeom prst="rect">
            <a:avLst/>
          </a:prstGeom>
        </p:spPr>
      </p:pic>
      <p:pic>
        <p:nvPicPr>
          <p:cNvPr id="7" name="Picture 6" descr="A child writing the word 100% on a blackboard">
            <a:extLst>
              <a:ext uri="{FF2B5EF4-FFF2-40B4-BE49-F238E27FC236}">
                <a16:creationId xmlns:a16="http://schemas.microsoft.com/office/drawing/2014/main" id="{61E869DC-E6CF-1FCF-26B8-34A1F9F394E5}"/>
              </a:ext>
            </a:extLst>
          </p:cNvPr>
          <p:cNvPicPr>
            <a:picLocks noChangeAspect="1"/>
          </p:cNvPicPr>
          <p:nvPr/>
        </p:nvPicPr>
        <p:blipFill>
          <a:blip r:embed="rId5"/>
          <a:stretch>
            <a:fillRect/>
          </a:stretch>
        </p:blipFill>
        <p:spPr>
          <a:xfrm>
            <a:off x="6787412" y="3429000"/>
            <a:ext cx="4615542" cy="2572029"/>
          </a:xfrm>
          <a:prstGeom prst="rect">
            <a:avLst/>
          </a:prstGeom>
        </p:spPr>
      </p:pic>
    </p:spTree>
    <p:extLst>
      <p:ext uri="{BB962C8B-B14F-4D97-AF65-F5344CB8AC3E}">
        <p14:creationId xmlns:p14="http://schemas.microsoft.com/office/powerpoint/2010/main" val="29443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C7D80-DF48-ADB8-A6C6-5572007B4BFB}"/>
              </a:ext>
            </a:extLst>
          </p:cNvPr>
          <p:cNvSpPr>
            <a:spLocks noGrp="1"/>
          </p:cNvSpPr>
          <p:nvPr>
            <p:ph type="body" sz="quarter" idx="10"/>
          </p:nvPr>
        </p:nvSpPr>
        <p:spPr>
          <a:xfrm>
            <a:off x="3628542" y="806372"/>
            <a:ext cx="3388946" cy="539743"/>
          </a:xfrm>
        </p:spPr>
        <p:txBody>
          <a:bodyPr/>
          <a:lstStyle/>
          <a:p>
            <a:pPr algn="ctr"/>
            <a:r>
              <a:rPr lang="en-US" dirty="0"/>
              <a:t>Yesterday </a:t>
            </a:r>
          </a:p>
        </p:txBody>
      </p:sp>
      <p:sp>
        <p:nvSpPr>
          <p:cNvPr id="3" name="Text Placeholder 2">
            <a:extLst>
              <a:ext uri="{FF2B5EF4-FFF2-40B4-BE49-F238E27FC236}">
                <a16:creationId xmlns:a16="http://schemas.microsoft.com/office/drawing/2014/main" id="{6756FFB6-0CE8-DA71-94FB-5219736A3838}"/>
              </a:ext>
            </a:extLst>
          </p:cNvPr>
          <p:cNvSpPr>
            <a:spLocks noGrp="1"/>
          </p:cNvSpPr>
          <p:nvPr>
            <p:ph type="body" sz="quarter" idx="12"/>
          </p:nvPr>
        </p:nvSpPr>
        <p:spPr>
          <a:xfrm>
            <a:off x="1279773" y="1803661"/>
            <a:ext cx="8512814" cy="3978095"/>
          </a:xfrm>
        </p:spPr>
        <p:txBody>
          <a:bodyPr/>
          <a:lstStyle/>
          <a:p>
            <a:pPr marL="0" indent="0" algn="ctr">
              <a:buNone/>
            </a:pPr>
            <a:r>
              <a:rPr lang="en-US" dirty="0">
                <a:solidFill>
                  <a:schemeClr val="tx1"/>
                </a:solidFill>
              </a:rPr>
              <a:t>People with disabilities have legal protections against discrimination, the right to reasonable accommodations, and a push for full participation in all aspects of life. </a:t>
            </a:r>
          </a:p>
        </p:txBody>
      </p:sp>
      <p:sp>
        <p:nvSpPr>
          <p:cNvPr id="4" name="Text Placeholder 3">
            <a:extLst>
              <a:ext uri="{FF2B5EF4-FFF2-40B4-BE49-F238E27FC236}">
                <a16:creationId xmlns:a16="http://schemas.microsoft.com/office/drawing/2014/main" id="{4A0D92DE-7F65-D413-44AC-05727195AA9D}"/>
              </a:ext>
            </a:extLst>
          </p:cNvPr>
          <p:cNvSpPr>
            <a:spLocks noGrp="1"/>
          </p:cNvSpPr>
          <p:nvPr>
            <p:ph type="body" sz="quarter" idx="13"/>
          </p:nvPr>
        </p:nvSpPr>
        <p:spPr/>
        <p:txBody>
          <a:bodyPr/>
          <a:lstStyle/>
          <a:p>
            <a:r>
              <a:rPr lang="en-US" dirty="0"/>
              <a:t>\</a:t>
            </a:r>
          </a:p>
        </p:txBody>
      </p:sp>
      <p:sp>
        <p:nvSpPr>
          <p:cNvPr id="6" name="Text Placeholder 5">
            <a:extLst>
              <a:ext uri="{FF2B5EF4-FFF2-40B4-BE49-F238E27FC236}">
                <a16:creationId xmlns:a16="http://schemas.microsoft.com/office/drawing/2014/main" id="{5A88330E-A5CD-381A-4E91-091F26B83B03}"/>
              </a:ext>
            </a:extLst>
          </p:cNvPr>
          <p:cNvSpPr>
            <a:spLocks noGrp="1"/>
          </p:cNvSpPr>
          <p:nvPr>
            <p:ph type="body" sz="quarter" idx="24"/>
          </p:nvPr>
        </p:nvSpPr>
        <p:spPr/>
        <p:txBody>
          <a:bodyPr/>
          <a:lstStyle/>
          <a:p>
            <a:endParaRPr lang="en-US"/>
          </a:p>
        </p:txBody>
      </p:sp>
      <p:pic>
        <p:nvPicPr>
          <p:cNvPr id="5" name="Recorded Sound">
            <a:hlinkClick r:id="" action="ppaction://media"/>
            <a:extLst>
              <a:ext uri="{FF2B5EF4-FFF2-40B4-BE49-F238E27FC236}">
                <a16:creationId xmlns:a16="http://schemas.microsoft.com/office/drawing/2014/main" id="{0E196C40-2440-8D8F-02B3-C432DCC811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9499" y="3429000"/>
            <a:ext cx="2197043" cy="2197043"/>
          </a:xfrm>
          <a:prstGeom prst="rect">
            <a:avLst/>
          </a:prstGeom>
        </p:spPr>
      </p:pic>
      <p:pic>
        <p:nvPicPr>
          <p:cNvPr id="10" name="Picture 9" descr="Hand with a gavel">
            <a:extLst>
              <a:ext uri="{FF2B5EF4-FFF2-40B4-BE49-F238E27FC236}">
                <a16:creationId xmlns:a16="http://schemas.microsoft.com/office/drawing/2014/main" id="{2CACD2DA-AD49-82B6-38C1-F436E01CCFC8}"/>
              </a:ext>
            </a:extLst>
          </p:cNvPr>
          <p:cNvPicPr>
            <a:picLocks noChangeAspect="1"/>
          </p:cNvPicPr>
          <p:nvPr/>
        </p:nvPicPr>
        <p:blipFill>
          <a:blip r:embed="rId5"/>
          <a:stretch>
            <a:fillRect/>
          </a:stretch>
        </p:blipFill>
        <p:spPr>
          <a:xfrm>
            <a:off x="1601166" y="3569128"/>
            <a:ext cx="4494834" cy="2996556"/>
          </a:xfrm>
          <a:prstGeom prst="rect">
            <a:avLst/>
          </a:prstGeom>
        </p:spPr>
      </p:pic>
    </p:spTree>
    <p:extLst>
      <p:ext uri="{BB962C8B-B14F-4D97-AF65-F5344CB8AC3E}">
        <p14:creationId xmlns:p14="http://schemas.microsoft.com/office/powerpoint/2010/main" val="37716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B62B9-3C54-8654-D807-CEFB23D0BE61}"/>
              </a:ext>
            </a:extLst>
          </p:cNvPr>
          <p:cNvSpPr>
            <a:spLocks noGrp="1"/>
          </p:cNvSpPr>
          <p:nvPr>
            <p:ph type="body" sz="quarter" idx="10"/>
          </p:nvPr>
        </p:nvSpPr>
        <p:spPr>
          <a:xfrm>
            <a:off x="3392138" y="838546"/>
            <a:ext cx="7604254" cy="539743"/>
          </a:xfrm>
        </p:spPr>
        <p:txBody>
          <a:bodyPr/>
          <a:lstStyle/>
          <a:p>
            <a:r>
              <a:rPr lang="en-US" dirty="0"/>
              <a:t>Today (Rights &amp; Inclusion) </a:t>
            </a:r>
          </a:p>
        </p:txBody>
      </p:sp>
      <p:sp>
        <p:nvSpPr>
          <p:cNvPr id="3" name="Text Placeholder 2">
            <a:extLst>
              <a:ext uri="{FF2B5EF4-FFF2-40B4-BE49-F238E27FC236}">
                <a16:creationId xmlns:a16="http://schemas.microsoft.com/office/drawing/2014/main" id="{37E3581F-E332-EB60-25EC-C84F5A676B3E}"/>
              </a:ext>
            </a:extLst>
          </p:cNvPr>
          <p:cNvSpPr>
            <a:spLocks noGrp="1"/>
          </p:cNvSpPr>
          <p:nvPr>
            <p:ph type="body" sz="quarter" idx="12"/>
          </p:nvPr>
        </p:nvSpPr>
        <p:spPr>
          <a:xfrm>
            <a:off x="574500" y="2041359"/>
            <a:ext cx="10106200" cy="3978095"/>
          </a:xfrm>
        </p:spPr>
        <p:txBody>
          <a:bodyPr/>
          <a:lstStyle/>
          <a:p>
            <a:pPr marL="0" indent="0">
              <a:buNone/>
            </a:pPr>
            <a:r>
              <a:rPr lang="en-US" dirty="0">
                <a:solidFill>
                  <a:schemeClr val="tx1">
                    <a:lumMod val="75000"/>
                    <a:lumOff val="25000"/>
                  </a:schemeClr>
                </a:solidFill>
              </a:rPr>
              <a:t>People with disabilities have legal protections against discrimination. </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81F71AA9-30D3-B844-C9D8-1257242B46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927" y="5167423"/>
            <a:ext cx="852031" cy="852031"/>
          </a:xfrm>
          <a:prstGeom prst="rect">
            <a:avLst/>
          </a:prstGeom>
        </p:spPr>
      </p:pic>
      <p:pic>
        <p:nvPicPr>
          <p:cNvPr id="5" name="Picture 2" descr="How the Disability Community Can Fight ...">
            <a:extLst>
              <a:ext uri="{FF2B5EF4-FFF2-40B4-BE49-F238E27FC236}">
                <a16:creationId xmlns:a16="http://schemas.microsoft.com/office/drawing/2014/main" id="{9F92B283-5994-16C2-E15F-47B994237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056" y="2853935"/>
            <a:ext cx="4017335" cy="33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4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17192-606D-DF35-27C4-E4213BC42CB5}"/>
              </a:ext>
            </a:extLst>
          </p:cNvPr>
          <p:cNvSpPr>
            <a:spLocks noGrp="1"/>
          </p:cNvSpPr>
          <p:nvPr>
            <p:ph type="body" sz="quarter" idx="10"/>
          </p:nvPr>
        </p:nvSpPr>
        <p:spPr/>
        <p:txBody>
          <a:bodyPr/>
          <a:lstStyle/>
          <a:p>
            <a:r>
              <a:rPr lang="en-US" dirty="0">
                <a:solidFill>
                  <a:schemeClr val="tx1"/>
                </a:solidFill>
              </a:rPr>
              <a:t>5 Tips for How to Advocate for Yourself at the Doctors.</a:t>
            </a:r>
          </a:p>
        </p:txBody>
      </p:sp>
      <p:sp>
        <p:nvSpPr>
          <p:cNvPr id="4" name="Text Placeholder 3">
            <a:extLst>
              <a:ext uri="{FF2B5EF4-FFF2-40B4-BE49-F238E27FC236}">
                <a16:creationId xmlns:a16="http://schemas.microsoft.com/office/drawing/2014/main" id="{EBF3E2FA-1E69-CF49-8068-365A79344569}"/>
              </a:ext>
            </a:extLst>
          </p:cNvPr>
          <p:cNvSpPr>
            <a:spLocks noGrp="1"/>
          </p:cNvSpPr>
          <p:nvPr>
            <p:ph type="body" sz="quarter" idx="12"/>
          </p:nvPr>
        </p:nvSpPr>
        <p:spPr/>
        <p:txBody>
          <a:bodyPr/>
          <a:lstStyle/>
          <a:p>
            <a:r>
              <a:rPr lang="en-US" sz="1800" dirty="0">
                <a:solidFill>
                  <a:schemeClr val="tx1"/>
                </a:solidFill>
              </a:rPr>
              <a:t>Advocating for yourself at the doctor’s office takes some planning and practice.</a:t>
            </a:r>
          </a:p>
          <a:p>
            <a:r>
              <a:rPr lang="en-US" sz="1800" dirty="0">
                <a:solidFill>
                  <a:schemeClr val="tx1"/>
                </a:solidFill>
              </a:rPr>
              <a:t> There are tips you can follow before, during, and after an appointment to help you get the care you need and deserve.</a:t>
            </a:r>
          </a:p>
          <a:p>
            <a:r>
              <a:rPr lang="en-US" sz="1800" dirty="0">
                <a:solidFill>
                  <a:schemeClr val="tx1"/>
                </a:solidFill>
              </a:rPr>
              <a:t> Getting your healthcare needs met can be challenging. </a:t>
            </a:r>
          </a:p>
          <a:p>
            <a:r>
              <a:rPr lang="en-US" sz="1800" dirty="0">
                <a:solidFill>
                  <a:schemeClr val="tx1"/>
                </a:solidFill>
              </a:rPr>
              <a:t>If you have ongoing symptoms; you may have had many frustrating trips to the doctor’s office.</a:t>
            </a:r>
          </a:p>
          <a:p>
            <a:pPr marL="0" indent="0">
              <a:buNone/>
            </a:pPr>
            <a:endParaRPr lang="en-US" sz="1800" dirty="0">
              <a:solidFill>
                <a:schemeClr val="tx1"/>
              </a:solidFill>
            </a:endParaRPr>
          </a:p>
        </p:txBody>
      </p:sp>
      <p:pic>
        <p:nvPicPr>
          <p:cNvPr id="9" name="Picture 2" descr="How to advocate for yourself at doctor ...">
            <a:extLst>
              <a:ext uri="{FF2B5EF4-FFF2-40B4-BE49-F238E27FC236}">
                <a16:creationId xmlns:a16="http://schemas.microsoft.com/office/drawing/2014/main" id="{65184DE4-FA26-5746-D20F-9601BEE80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223" r="25673" b="-1"/>
          <a:stretch>
            <a:fillRect/>
          </a:stretch>
        </p:blipFill>
        <p:spPr bwMode="auto">
          <a:xfrm>
            <a:off x="6863648" y="3352739"/>
            <a:ext cx="2468880" cy="256626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5">
            <a:hlinkClick r:id="" action="ppaction://media"/>
            <a:extLst>
              <a:ext uri="{FF2B5EF4-FFF2-40B4-BE49-F238E27FC236}">
                <a16:creationId xmlns:a16="http://schemas.microsoft.com/office/drawing/2014/main" id="{D35D08E5-7655-4DA2-BC84-A98881DC94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134600" y="4342822"/>
            <a:ext cx="2057400" cy="2057400"/>
          </a:xfrm>
          <a:prstGeom prst="ellipse">
            <a:avLst/>
          </a:prstGeom>
        </p:spPr>
      </p:pic>
    </p:spTree>
    <p:extLst>
      <p:ext uri="{BB962C8B-B14F-4D97-AF65-F5344CB8AC3E}">
        <p14:creationId xmlns:p14="http://schemas.microsoft.com/office/powerpoint/2010/main" val="23621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h Fab Topic 2026 powerpoint" id="{3B09747D-20A7-40D6-973C-E0212FC77C4D}" vid="{55D7045A-E219-4130-910D-34D0AD3A6AE9}"/>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h Fab Topic 2026 powerpoint" id="{3B09747D-20A7-40D6-973C-E0212FC77C4D}" vid="{9231DFFA-F3B3-4ED5-98D8-49B7BDC9F45C}"/>
    </a:ext>
  </a:extLst>
</a:theme>
</file>

<file path=ppt/theme/theme3.xml><?xml version="1.0" encoding="utf-8"?>
<a:theme xmlns:a="http://schemas.openxmlformats.org/drawingml/2006/main" name="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h Fab Topic 2026 powerpoint" id="{3B09747D-20A7-40D6-973C-E0212FC77C4D}" vid="{8F3D2732-8570-4B56-8BFE-29536E0CFC7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h Fab Topic 2026 powerpoint" id="{3B09747D-20A7-40D6-973C-E0212FC77C4D}" vid="{6C12FD35-6040-40FE-BBD1-7022041DC167}"/>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4C8CFFEB-16F8-4A7E-93B0-BE1FC40E811E}"/>
    </a:ext>
  </a:extLst>
</a:theme>
</file>

<file path=ppt/theme/theme7.xml><?xml version="1.0" encoding="utf-8"?>
<a:theme xmlns:a="http://schemas.openxmlformats.org/drawingml/2006/main" name="2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E502C026-296C-463F-AC3D-D7769AB7DF7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7" ma:contentTypeDescription="Create a new document." ma:contentTypeScope="" ma:versionID="fa7ccdf54819c117238294336ba6d2be">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40f7d092b4c1fe7c9e94f8d8068b0728"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3912C9-4704-4F8D-A200-79418265E447}">
  <ds:schemaRefs>
    <ds:schemaRef ds:uri="http://schemas.microsoft.com/sharepoint/v3/contenttype/forms"/>
  </ds:schemaRefs>
</ds:datastoreItem>
</file>

<file path=customXml/itemProps2.xml><?xml version="1.0" encoding="utf-8"?>
<ds:datastoreItem xmlns:ds="http://schemas.openxmlformats.org/officeDocument/2006/customXml" ds:itemID="{458F255F-1081-401A-BD63-EA8B97AE928D}">
  <ds:schemaRefs>
    <ds:schemaRef ds:uri="http://schemas.microsoft.com/office/2006/metadata/properties"/>
    <ds:schemaRef ds:uri="http://schemas.microsoft.com/office/infopath/2007/PartnerControls"/>
    <ds:schemaRef ds:uri="8613bc3c-2993-4fab-b02b-4b350fa8ef5c"/>
    <ds:schemaRef ds:uri="3d37a33f-01b9-45e7-8720-5577ab238fe0"/>
  </ds:schemaRefs>
</ds:datastoreItem>
</file>

<file path=customXml/itemProps3.xml><?xml version="1.0" encoding="utf-8"?>
<ds:datastoreItem xmlns:ds="http://schemas.openxmlformats.org/officeDocument/2006/customXml" ds:itemID="{7E324579-D7EA-4704-B944-A8728CC71227}"/>
</file>

<file path=docProps/app.xml><?xml version="1.0" encoding="utf-8"?>
<Properties xmlns="http://schemas.openxmlformats.org/officeDocument/2006/extended-properties" xmlns:vt="http://schemas.openxmlformats.org/officeDocument/2006/docPropsVTypes">
  <Template>March Fab Topic 2026 powerpoint</Template>
  <TotalTime>1804</TotalTime>
  <Words>818</Words>
  <Application>Microsoft Office PowerPoint</Application>
  <PresentationFormat>Widescreen</PresentationFormat>
  <Paragraphs>73</Paragraphs>
  <Slides>17</Slides>
  <Notes>1</Notes>
  <HiddenSlides>0</HiddenSlides>
  <MMClips>18</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17</vt:i4>
      </vt:variant>
    </vt:vector>
  </HeadingPairs>
  <TitlesOfParts>
    <vt:vector size="34" baseType="lpstr">
      <vt:lpstr>Aptos</vt:lpstr>
      <vt:lpstr>Aptos Display</vt:lpstr>
      <vt:lpstr>Arial</vt:lpstr>
      <vt:lpstr>Calibri</vt:lpstr>
      <vt:lpstr>Calibri Light</vt:lpstr>
      <vt:lpstr>Now</vt:lpstr>
      <vt:lpstr>Overpass Light</vt:lpstr>
      <vt:lpstr>Poppins</vt:lpstr>
      <vt:lpstr>Poppins Medium</vt:lpstr>
      <vt:lpstr>Poppins SemiBold</vt:lpstr>
      <vt:lpstr>1_Custom Design</vt:lpstr>
      <vt:lpstr>Custom Design</vt:lpstr>
      <vt:lpstr>SECONDARY PALETTE</vt:lpstr>
      <vt:lpstr>Office Theme</vt:lpstr>
      <vt:lpstr>1_office theme</vt:lpstr>
      <vt:lpstr>1_SECONDARY PALETTE</vt:lpstr>
      <vt:lpstr>2_Custom Design</vt:lpstr>
      <vt:lpstr>PowerPoint Presentation</vt:lpstr>
      <vt:lpstr>How to Play the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Perez, April</dc:creator>
  <cp:lastModifiedBy>Hannah, Kiene</cp:lastModifiedBy>
  <cp:revision>8</cp:revision>
  <dcterms:created xsi:type="dcterms:W3CDTF">2026-03-05T16:14:11Z</dcterms:created>
  <dcterms:modified xsi:type="dcterms:W3CDTF">2026-03-11T19:53:24Z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y fmtid="{D5CDD505-2E9C-101B-9397-08002B2CF9AE}" pid="3" name="MediaServiceImageTags">
    <vt:lpwstr/>
  </property>
</Properties>
</file>