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  <p:sldMasterId id="2147483695" r:id="rId5"/>
    <p:sldMasterId id="2147483707" r:id="rId6"/>
  </p:sldMasterIdLst>
  <p:notesMasterIdLst>
    <p:notesMasterId r:id="rId27"/>
  </p:notesMasterIdLst>
  <p:handoutMasterIdLst>
    <p:handoutMasterId r:id="rId28"/>
  </p:handoutMasterIdLst>
  <p:sldIdLst>
    <p:sldId id="300" r:id="rId7"/>
    <p:sldId id="256" r:id="rId8"/>
    <p:sldId id="287" r:id="rId9"/>
    <p:sldId id="260" r:id="rId10"/>
    <p:sldId id="292" r:id="rId11"/>
    <p:sldId id="295" r:id="rId12"/>
    <p:sldId id="283" r:id="rId13"/>
    <p:sldId id="282" r:id="rId14"/>
    <p:sldId id="298" r:id="rId15"/>
    <p:sldId id="263" r:id="rId16"/>
    <p:sldId id="286" r:id="rId17"/>
    <p:sldId id="262" r:id="rId18"/>
    <p:sldId id="288" r:id="rId19"/>
    <p:sldId id="267" r:id="rId20"/>
    <p:sldId id="265" r:id="rId21"/>
    <p:sldId id="266" r:id="rId22"/>
    <p:sldId id="301" r:id="rId23"/>
    <p:sldId id="297" r:id="rId24"/>
    <p:sldId id="293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1E7"/>
    <a:srgbClr val="FAAA19"/>
    <a:srgbClr val="F27124"/>
    <a:srgbClr val="00214D"/>
    <a:srgbClr val="C6D4FB"/>
    <a:srgbClr val="00069C"/>
    <a:srgbClr val="709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303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1CFBCB-B410-0BA4-157E-D71642515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D2A34-F17B-4B65-9175-61DDE6904D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F87AD-061F-40B6-8CA3-EDBA0028851C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EDC4D-25EB-4FCF-888E-9516BC17CC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36CBA-E46A-75FC-BE4C-F650BDB64B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5196-2F41-42F2-8811-8FBAF8BBC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15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2CC25-EB29-4D70-9E33-40006B3CA167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57A13-7490-4915-A541-BCA098E1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6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BF01A-D2DC-0D43-3905-02247519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BACE4-A370-6EA6-5C91-3903AA787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13B5D-23DB-3307-D04B-AD582B2CC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is mental health important? Mental health is essential because it dictates how we think, feel, behave, and interact with the world, acting as the foundation for overall well-being and physical health. It enables individuals to cope with daily stress, work productively, build strong relationships, and realize their potential.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2268E-A73C-C088-ADA3-AB26EB31D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2F3E-E703-4C86-A799-1A446EF591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5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03F7A-FAB7-B592-ABC1-B5C132FA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94533-D0B9-32CF-AF0E-5F753A11F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0C9DA-6AB1-636C-D4BC-FD139CFB7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Main parts of mental health include:</a:t>
            </a:r>
          </a:p>
          <a:p>
            <a:endParaRPr lang="en-US"/>
          </a:p>
          <a:p>
            <a:r>
              <a:rPr lang="en-US"/>
              <a:t>A range: Mental health exists on a scale that can range from positive, healthy functioning to experiencing periods of stress, tiredness, or, at the other end, mental illness.</a:t>
            </a:r>
          </a:p>
          <a:p>
            <a:endParaRPr lang="en-US"/>
          </a:p>
          <a:p>
            <a:r>
              <a:rPr lang="en-US"/>
              <a:t>What Influences It: It is shaped by life experiences, your biology (like genes or brain chemistry), and family history.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CD1AD-10D4-B02D-3777-2435D1346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2F3E-E703-4C86-A799-1A446EF591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27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Physical Health Benefits: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Relieves Muscle Soreness: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Cold water causes blood vessels to constrict, which slows blood flow and helps reduce swelling, inflammation, and pain after intense exercise,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Enhances Blood Circulation:</a:t>
            </a:r>
            <a:r>
              <a:rPr lang="en-US" sz="1200" dirty="0">
                <a:solidFill>
                  <a:schemeClr val="tx1"/>
                </a:solidFill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 Improves overall circulation, delivering oxygen and nutrients to tissues more effectively.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Decreases Inflammation:</a:t>
            </a:r>
            <a:r>
              <a:rPr lang="en-US" sz="1200" dirty="0">
                <a:solidFill>
                  <a:schemeClr val="tx1"/>
                </a:solidFill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The effects of cold plunging can benefit those with inflammatory conditions like arthritis, though more research is needed on its effects on chronic inflammation.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Boosts Immune Function: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evidence suggests regular cold exposure may increase the production of white blood cells, Possibly enhancing the body's ability to fight off infections.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Supports Metabolism:</a:t>
            </a:r>
            <a:r>
              <a:rPr lang="en-US" sz="1200" dirty="0">
                <a:solidFill>
                  <a:schemeClr val="tx1"/>
                </a:solidFill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The body works harder to generate heat when exposed to cold, which can temporarily increase the metabolic rate and activate brown fat, a type of fat that burns calories to produce heat.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Improves Sleep:</a:t>
            </a:r>
            <a:r>
              <a:rPr lang="en-US" sz="1200" dirty="0">
                <a:solidFill>
                  <a:schemeClr val="tx1"/>
                </a:solidFill>
              </a:rPr>
              <a:t>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Some individuals report that cold plunges help them sleep better,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 possibly due to the calming effect on the nervous system and the drop in core body temperature.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0EC9A-D058-42DA-91FA-1D5AA14070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3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Mental Health Benefits: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Improves Mood and Reduces Stress: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 Cold plunges trigger the release of endorphins which can lead to improved mood, a sense of happies, and reduced stress and anxiety.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Increased Energy and Focus: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The initial shock of the cold-water acts as a natural wake-up call, boosting alertness and mental clarity.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Enhanced Mental Resilience: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Dipping into a cold plunge daily can help build mental strength and a greater ability to handle stress in other areas of life.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0EC9A-D058-42DA-91FA-1D5AA1407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6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C5334-8994-4256-A1F7-1231019FA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5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C5334-8994-4256-A1F7-1231019FA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0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A0DEF-B099-AED1-3795-CD89B212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0A1B5-7BCE-FFAE-8D17-C5A41E75A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8E87E-D2BA-C5AE-759E-A03CC8C72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0BD4A-B2E3-C5CB-3A02-7EA36D6C2E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2F3E-E703-4C86-A799-1A446EF591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3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BDD26-B29D-7E42-654D-732A830DA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A61D9-2C32-ACC3-97E9-44E920DCA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21D79-337D-6C10-FF43-3EA1D9EB5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5583C-6B9F-047B-0912-3AF5E417D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2F3E-E703-4C86-A799-1A446EF591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5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258753-8574-22E4-DC12-82132309D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black and white logo  Description automatically generated">
            <a:extLst>
              <a:ext uri="{FF2B5EF4-FFF2-40B4-BE49-F238E27FC236}">
                <a16:creationId xmlns:a16="http://schemas.microsoft.com/office/drawing/2014/main" id="{5BFA4E48-6ADF-7DC4-FDDE-0CDEBE67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69" y="3092620"/>
            <a:ext cx="4704347" cy="6727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6CE08-D66D-BCBF-680E-B7CC8F152F2D}"/>
              </a:ext>
            </a:extLst>
          </p:cNvPr>
          <p:cNvCxnSpPr/>
          <p:nvPr userDrawn="1"/>
        </p:nvCxnSpPr>
        <p:spPr>
          <a:xfrm>
            <a:off x="6112042" y="2996871"/>
            <a:ext cx="0" cy="1045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42B181-CED0-B6F0-7F1C-98D310EA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7" y="2996870"/>
            <a:ext cx="5281277" cy="104573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Now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Now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Now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Now" pitchFamily="2" charset="77"/>
              </a:defRPr>
            </a:lvl5pPr>
          </a:lstStyle>
          <a:p>
            <a:pPr lvl="0"/>
            <a:r>
              <a:rPr lang="en-US" dirty="0"/>
              <a:t>Presentation title here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FEFC8-05D7-F0FD-BD40-CD3308EF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6887" y="3721935"/>
            <a:ext cx="4035423" cy="67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45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8D056-3865-E712-F5DE-A537FBE68C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C1790-7E16-E85B-CBB2-494F1DB3DB81}"/>
              </a:ext>
            </a:extLst>
          </p:cNvPr>
          <p:cNvSpPr txBox="1"/>
          <p:nvPr userDrawn="1"/>
        </p:nvSpPr>
        <p:spPr>
          <a:xfrm>
            <a:off x="551448" y="1756324"/>
            <a:ext cx="468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716DB1-27F1-B81A-43E9-804E81DDF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447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01 Insert Name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484542F-5A08-D71D-4480-650712EF28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7582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02 Insert Name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CCE78E2-852D-F0C3-7CEF-B40468297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7458" y="2369469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03 Insert Name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463CFFB-0669-D326-DA73-F19A46723F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410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04 Insert Name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91D8E5B-1401-248C-5C24-B5748CB69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7063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05 Insert Name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4E4AE2-51A7-89ED-BE49-5EC9BEB81A1E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AE3F3B-0648-44AB-7D7D-7B45DC7EB870}"/>
              </a:ext>
            </a:extLst>
          </p:cNvPr>
          <p:cNvSpPr txBox="1"/>
          <p:nvPr userDrawn="1"/>
        </p:nvSpPr>
        <p:spPr>
          <a:xfrm>
            <a:off x="551448" y="6391990"/>
            <a:ext cx="116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C6451227-3AA7-6B52-AB54-BDDAE5423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37457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06 Insert Name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DEB9DCC-B45E-9C12-BD52-A72F2E952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163" y="279823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CB22BAC-02BB-FBF3-79F1-7D0290B29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7063" y="281887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CB72F5C-E4FB-504A-6D04-4B87AD87A7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37457" y="283469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EFAE001-2FC3-D1EB-9256-5F802BFCF2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7410" y="455664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C29B902-F51D-6CD0-A0BD-C657ADF943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36310" y="457728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6323696F-C719-5340-EC8A-57FA77453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36704" y="459310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 goes here. Font should be Poppins Regular, size 14</a:t>
            </a:r>
            <a:endParaRPr lang="en-US" sz="1400" dirty="0"/>
          </a:p>
        </p:txBody>
      </p:sp>
      <p:pic>
        <p:nvPicPr>
          <p:cNvPr id="42" name="Picture 41" descr="A black and white logo  Description automatically generated">
            <a:extLst>
              <a:ext uri="{FF2B5EF4-FFF2-40B4-BE49-F238E27FC236}">
                <a16:creationId xmlns:a16="http://schemas.microsoft.com/office/drawing/2014/main" id="{1D0451A0-0F91-9C83-97F3-E2C990837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319D37-F71B-6316-6CE8-9ACD7DF55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75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88F6EB-554B-FA48-09FF-6E6F4A23E6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9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5C3BC48-B86A-6293-68C0-EDFCFBFC3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925" y="3051065"/>
            <a:ext cx="5712876" cy="755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01 Insert Name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D5FF38-45F2-23C5-3DCE-DD8C14A4D9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938" y="3652445"/>
            <a:ext cx="6372225" cy="1801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Section description goes here. Should be Poppins Regular, size  18.</a:t>
            </a:r>
            <a:endParaRPr lang="en-US" dirty="0"/>
          </a:p>
        </p:txBody>
      </p:sp>
      <p:pic>
        <p:nvPicPr>
          <p:cNvPr id="25" name="Picture 24" descr="A black and white logo  Description automatically generated">
            <a:extLst>
              <a:ext uri="{FF2B5EF4-FFF2-40B4-BE49-F238E27FC236}">
                <a16:creationId xmlns:a16="http://schemas.microsoft.com/office/drawing/2014/main" id="{025DC0D1-0A37-0137-0A3D-5B953A0D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56FCCA3-0268-8ACA-5EE6-3F8F89351C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88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Subtitle goes here. Poppins Regular, size 22, sentence case</a:t>
            </a:r>
          </a:p>
        </p:txBody>
      </p:sp>
      <p:pic>
        <p:nvPicPr>
          <p:cNvPr id="19" name="Picture 18" descr="Blue letters on a black background  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1593850"/>
            <a:ext cx="11061700" cy="4435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 marL="685800" indent="-228600">
              <a:buFont typeface="Overpass Light" panose="00000400000000000000" pitchFamily="2" charset="0"/>
              <a:buChar char="−"/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 marL="1600200" indent="-228600">
              <a:buFont typeface="Overpass Light" panose="00000400000000000000" pitchFamily="2" charset="0"/>
              <a:buChar char="−"/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2952EAD-8EE6-8E60-59F8-01FAC9E55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87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3429000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Subtitle goes here. Poppins Regular, size 22, sentence case</a:t>
            </a:r>
          </a:p>
        </p:txBody>
      </p:sp>
      <p:pic>
        <p:nvPicPr>
          <p:cNvPr id="19" name="Picture 18" descr="Blue letters on a black background  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C486AEB-B38B-3DF9-FE5F-3741010ABC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45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IMAGE SLIDE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19" name="Picture 18" descr="Blue letters on a black background  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AD50D01-CB4E-9FB5-3852-ED4BEED183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1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6003-EE4F-66AA-C634-686C9119B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CC9C1-C03B-53E9-53BC-0BF56F431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295A9-E72D-4610-8C0D-D69F870C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CFAD-BEB0-4154-AFF0-FC623F31C7B7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93926-F563-6878-49FE-4FD0B18F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FA87F-38E7-7256-7409-5EBCC8ED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6F57A-E394-45FE-80BF-04DFDAE5CD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9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IMAGE SLIDE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19" name="Picture 18" descr="Blue letters on a black background  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087BABE-382D-0326-70C6-00A47D40F14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4838" y="825041"/>
            <a:ext cx="5237338" cy="5207917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986F14-A62A-DA27-2239-8D317244D7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rgbClr val="3371E7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6821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1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4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A4E6-890F-ECA5-489F-FF1C0416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47B7-6D14-BED1-1ED3-621C6625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E060-C8E2-D859-3894-F2E5345D0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A3CFAD-BEB0-4154-AFF0-FC623F31C7B7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7E0F4-2457-DD38-005C-98F8618A4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E45EE-F2D3-94CE-392D-359FD02C7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6F57A-E394-45FE-80BF-04DFDAE5CD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64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63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hyperlink" Target="https://wapave.org/self-advocacy-becoming-an-active-member-in-your-community/" TargetMode="External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8.xml"/><Relationship Id="rId9" Type="http://schemas.openxmlformats.org/officeDocument/2006/relationships/hyperlink" Target="https://portal.ct.gov/advocatescorner/advocacy/advocacy/contact-lists-agency-grou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portal.ct.gov/dds/supports-and-services/employment-and-day-services?language=en_US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399445-2A4E-9E54-F7C3-0371ABCA48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24509" y="1480930"/>
            <a:ext cx="10942982" cy="4164495"/>
          </a:xfr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Open the presentation in PowerPoint.</a:t>
            </a:r>
          </a:p>
          <a:p>
            <a:pPr algn="ctr"/>
            <a:r>
              <a:rPr lang="en-US" dirty="0"/>
              <a:t>Wait for slide show to load up (it may take a minute or two).</a:t>
            </a:r>
          </a:p>
          <a:p>
            <a:pPr algn="ctr"/>
            <a:r>
              <a:rPr lang="en-US" dirty="0"/>
              <a:t>Click on arrows at the bottom of screen to go to the next slide or back a slide or click on the next slide in sequence on the left bar.</a:t>
            </a:r>
          </a:p>
          <a:p>
            <a:pPr algn="ctr"/>
            <a:r>
              <a:rPr lang="en-US" dirty="0"/>
              <a:t>To hear recordings, press on the megaphone and press play.</a:t>
            </a:r>
          </a:p>
          <a:p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D5C5423-4B88-B939-9EE5-51564E61F525}"/>
              </a:ext>
            </a:extLst>
          </p:cNvPr>
          <p:cNvSpPr txBox="1">
            <a:spLocks/>
          </p:cNvSpPr>
          <p:nvPr/>
        </p:nvSpPr>
        <p:spPr>
          <a:xfrm>
            <a:off x="524691" y="6398777"/>
            <a:ext cx="2057400" cy="2604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TO PLAY PRESENTATION</a:t>
            </a:r>
          </a:p>
        </p:txBody>
      </p:sp>
      <p:pic>
        <p:nvPicPr>
          <p:cNvPr id="4" name="A5E75DA3">
            <a:hlinkClick r:id="" action="ppaction://media"/>
            <a:extLst>
              <a:ext uri="{FF2B5EF4-FFF2-40B4-BE49-F238E27FC236}">
                <a16:creationId xmlns:a16="http://schemas.microsoft.com/office/drawing/2014/main" id="{C3FC447B-012A-59C2-A0E2-BE058FCF9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5606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9"/>
    </mc:Choice>
    <mc:Fallback xmlns="">
      <p:transition spd="slow" advTm="1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DA47D7-2480-5421-AD37-75CBD40EF1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1725" y="1336274"/>
            <a:ext cx="5163953" cy="53974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Benefits of the plunge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F387C-366F-CCD6-DF65-6E563E11A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1873" y="3044022"/>
            <a:ext cx="8912407" cy="76995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Physical Health Benefits &amp; Mental Health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B3F91-9E25-B83B-1A12-00BF71E07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512" y="6400800"/>
            <a:ext cx="2289018" cy="333581"/>
          </a:xfrm>
        </p:spPr>
        <p:txBody>
          <a:bodyPr/>
          <a:lstStyle/>
          <a:p>
            <a:r>
              <a:rPr lang="en-US" dirty="0"/>
              <a:t>BENEFITS OF THE COLD PLUNGE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768215D-2F2A-BD49-5BA6-95FAE240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938">
            <a:off x="4539371" y="3832673"/>
            <a:ext cx="1798967" cy="1771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39EC5-8B50-8DE5-9C6C-2248D873E4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443"/>
          <a:stretch>
            <a:fillRect/>
          </a:stretch>
        </p:blipFill>
        <p:spPr>
          <a:xfrm rot="21367208">
            <a:off x="743690" y="551440"/>
            <a:ext cx="2052270" cy="1741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94427-2ED4-1FE4-6BF2-7CBE115C6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2104">
            <a:off x="8782108" y="590044"/>
            <a:ext cx="2560130" cy="296300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5D60E0-2E82-FB15-6643-49EFEF90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384280" y="4868902"/>
            <a:ext cx="1604043" cy="1604043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B79D63-4276-D564-81F9-38889B983903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0"/>
    </mc:Choice>
    <mc:Fallback xmlns="">
      <p:transition spd="slow" advTm="1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5543E-4669-B9FA-58FF-650629462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9336" y="694230"/>
            <a:ext cx="5790954" cy="539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Physical Health Benefits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A1DB4A-3CEA-04CF-FB86-C4D34B724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51" y="6358261"/>
            <a:ext cx="2884431" cy="347870"/>
          </a:xfrm>
        </p:spPr>
        <p:txBody>
          <a:bodyPr/>
          <a:lstStyle/>
          <a:p>
            <a:r>
              <a:rPr lang="en-US" dirty="0"/>
              <a:t>PHYSICAL HEALTH BENEFITS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399445-2A4E-9E54-F7C3-0371ABCA48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D24D52-257D-D421-5EA2-5CE8FE72A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577943"/>
              </p:ext>
            </p:extLst>
          </p:nvPr>
        </p:nvGraphicFramePr>
        <p:xfrm>
          <a:off x="678426" y="1729379"/>
          <a:ext cx="10835148" cy="28365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17574">
                  <a:extLst>
                    <a:ext uri="{9D8B030D-6E8A-4147-A177-3AD203B41FA5}">
                      <a16:colId xmlns:a16="http://schemas.microsoft.com/office/drawing/2014/main" val="1243853317"/>
                    </a:ext>
                  </a:extLst>
                </a:gridCol>
                <a:gridCol w="5417574">
                  <a:extLst>
                    <a:ext uri="{9D8B030D-6E8A-4147-A177-3AD203B41FA5}">
                      <a16:colId xmlns:a16="http://schemas.microsoft.com/office/drawing/2014/main" val="1301737519"/>
                    </a:ext>
                  </a:extLst>
                </a:gridCol>
              </a:tblGrid>
              <a:tr h="2836506"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Relieves Muscle Soreness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Enhances  Blood Circulation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ctr">
                        <a:buNone/>
                      </a:pP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Decreases Inflammation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           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Boosts Immune Function</a:t>
                      </a:r>
                    </a:p>
                    <a:p>
                      <a:pPr lvl="0" algn="ctr"/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600" b="1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Supports Metabolism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Improves Sleep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16922"/>
                  </a:ext>
                </a:extLst>
              </a:tr>
            </a:tbl>
          </a:graphicData>
        </a:graphic>
      </p:graphicFrame>
      <p:pic>
        <p:nvPicPr>
          <p:cNvPr id="1028" name="Picture 4" descr="Prioritize Your Health &amp; Wellness">
            <a:extLst>
              <a:ext uri="{FF2B5EF4-FFF2-40B4-BE49-F238E27FC236}">
                <a16:creationId xmlns:a16="http://schemas.microsoft.com/office/drawing/2014/main" id="{71F32E2B-4505-13A1-AF4E-4FDE2A6A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74" y="3782963"/>
            <a:ext cx="9045677" cy="22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81599D-0F61-C0CC-B341-C878EE971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53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49"/>
    </mc:Choice>
    <mc:Fallback xmlns="">
      <p:transition spd="slow" advTm="15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0D594-4A72-DABD-AFAC-369B69D66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533" y="1652259"/>
            <a:ext cx="4954933" cy="539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Mental Health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550A3-3883-5820-7454-C029A50E0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3162" y="3327923"/>
            <a:ext cx="6934482" cy="193695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Improves Mood and Reduces Stress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Increases Energy and Focus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Enhances Mental Resilience</a:t>
            </a:r>
            <a:r>
              <a:rPr lang="en-US" dirty="0">
                <a:solidFill>
                  <a:schemeClr val="tx1"/>
                </a:solidFill>
              </a:rPr>
              <a:t> 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E7DB8-768A-8322-E013-48E07F42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MENTAL HEALTH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DA96B-0DB4-5272-E38A-FF5277744F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67" r="11866"/>
          <a:stretch>
            <a:fillRect/>
          </a:stretch>
        </p:blipFill>
        <p:spPr>
          <a:xfrm>
            <a:off x="8189843" y="2630420"/>
            <a:ext cx="3792178" cy="346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41A1B-744A-559E-B2EE-1B7C74235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600" y="554368"/>
            <a:ext cx="2764791" cy="2128764"/>
          </a:xfrm>
          <a:prstGeom prst="flowChartConnector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DCA764A-DEF4-CCF5-056A-3FED84F16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134600" y="-135270"/>
            <a:ext cx="2057400" cy="2057400"/>
          </a:xfrm>
          <a:prstGeom prst="ellipse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D52696-D80E-F6DE-19F4-2FA1F0340283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2"/>
    </mc:Choice>
    <mc:Fallback xmlns="">
      <p:transition spd="slow" advTm="7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0C520-0D27-81D9-AC80-52C42A47DC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382" y="396541"/>
            <a:ext cx="10895572" cy="6021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Key Physical Health Benefits of a Hot Tub and Pool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6BC6D-B275-2901-1031-E8876C12E8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254" y="721360"/>
            <a:ext cx="11061700" cy="542340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BF8FA-A23A-6145-363D-8671D27983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971" y="6367560"/>
            <a:ext cx="3740251" cy="275408"/>
          </a:xfrm>
        </p:spPr>
        <p:txBody>
          <a:bodyPr/>
          <a:lstStyle/>
          <a:p>
            <a:r>
              <a:rPr lang="en-US" dirty="0"/>
              <a:t>KEY PHYSICAL HEALTH BENEFITS OF A HOT TUB AND POOL</a:t>
            </a:r>
          </a:p>
        </p:txBody>
      </p:sp>
      <p:pic>
        <p:nvPicPr>
          <p:cNvPr id="10" name="Picture 9" descr="The Top Health Benefits of Swimming | Pool Assist – Pool Assist">
            <a:extLst>
              <a:ext uri="{FF2B5EF4-FFF2-40B4-BE49-F238E27FC236}">
                <a16:creationId xmlns:a16="http://schemas.microsoft.com/office/drawing/2014/main" id="{DECB4323-F413-A404-D783-055901DB1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1" y="1353685"/>
            <a:ext cx="5072990" cy="4150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Unlock Health Benefits of Hot Tubs: Stress Relief &amp; More!">
            <a:extLst>
              <a:ext uri="{FF2B5EF4-FFF2-40B4-BE49-F238E27FC236}">
                <a16:creationId xmlns:a16="http://schemas.microsoft.com/office/drawing/2014/main" id="{C3B8A38A-2BB2-9C17-5897-5F093EF344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82" y="1486755"/>
            <a:ext cx="4585972" cy="4102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06446CA-A020-7170-00FF-871B9C9BB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563307" y="-207635"/>
            <a:ext cx="1679294" cy="1679294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16A4FDD-DDBE-D443-273C-639065F510A1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8"/>
    </mc:Choice>
    <mc:Fallback xmlns="">
      <p:transition spd="slow" advTm="3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76A963-BB15-F077-3498-26A6BD85C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Key Health Benefits Of Sauna and Steam room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63B67-4B9F-C818-D355-612EBBF7C4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878" y="1063498"/>
            <a:ext cx="11663489" cy="500811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pic>
        <p:nvPicPr>
          <p:cNvPr id="8" name="Picture 7" descr="Are Saunas Good for Your Lungs and Respiratory Health?">
            <a:extLst>
              <a:ext uri="{FF2B5EF4-FFF2-40B4-BE49-F238E27FC236}">
                <a16:creationId xmlns:a16="http://schemas.microsoft.com/office/drawing/2014/main" id="{B7950A7D-B0FD-588E-7FF8-5920D0703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b="1799"/>
          <a:stretch>
            <a:fillRect/>
          </a:stretch>
        </p:blipFill>
        <p:spPr bwMode="auto">
          <a:xfrm>
            <a:off x="626722" y="1327871"/>
            <a:ext cx="5593090" cy="3860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 descr="Steam Bath at Home: Benefits, Risks and Expert Tips on Steaming">
            <a:extLst>
              <a:ext uri="{FF2B5EF4-FFF2-40B4-BE49-F238E27FC236}">
                <a16:creationId xmlns:a16="http://schemas.microsoft.com/office/drawing/2014/main" id="{3664D57C-E242-90ED-B075-5E40BF92B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96" y="1405397"/>
            <a:ext cx="4936017" cy="386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EFF15F3F-5793-1AC2-1AC0-175377FA0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420452" y="-286241"/>
            <a:ext cx="1771548" cy="1771548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E43D783-2E4A-79D9-CA28-B949DAC83BC6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F4386C9-3A44-1163-1BEE-D41E92FB1705}"/>
              </a:ext>
            </a:extLst>
          </p:cNvPr>
          <p:cNvSpPr txBox="1">
            <a:spLocks/>
          </p:cNvSpPr>
          <p:nvPr/>
        </p:nvSpPr>
        <p:spPr>
          <a:xfrm>
            <a:off x="524691" y="6442445"/>
            <a:ext cx="4047309" cy="2754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PHYSICAL HEALTH BENEFITS OF SAUNA AND STEAM ROOM</a:t>
            </a:r>
          </a:p>
        </p:txBody>
      </p:sp>
    </p:spTree>
    <p:extLst>
      <p:ext uri="{BB962C8B-B14F-4D97-AF65-F5344CB8AC3E}">
        <p14:creationId xmlns:p14="http://schemas.microsoft.com/office/powerpoint/2010/main" val="334482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1"/>
    </mc:Choice>
    <mc:Fallback xmlns="">
      <p:transition spd="slow" advTm="3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E079D9-317F-D9E5-A9EC-F9423C842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051" y="136468"/>
            <a:ext cx="10060823" cy="859212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Pre-Entry and Hygiene for the pool, hot tub, steam and sauna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995B9-7EBC-7B69-F711-77B7F6F2C1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8970" y="1394301"/>
            <a:ext cx="6394060" cy="4189543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Shower First:</a:t>
            </a:r>
            <a:r>
              <a:rPr lang="en-US" sz="2400" dirty="0">
                <a:solidFill>
                  <a:schemeClr val="tx1"/>
                </a:solidFill>
              </a:rPr>
              <a:t> Always rinse off sweat, oils, and lotions before entering to keep the water/room clean.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Use a Towel:</a:t>
            </a:r>
            <a:r>
              <a:rPr lang="en-US" sz="2400" dirty="0">
                <a:solidFill>
                  <a:schemeClr val="tx1"/>
                </a:solidFill>
              </a:rPr>
              <a:t> Sit or lay on a towel to avoid direct skin contact with benches.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Proper Attire:</a:t>
            </a:r>
            <a:r>
              <a:rPr lang="en-US" sz="2400" dirty="0">
                <a:solidFill>
                  <a:schemeClr val="tx1"/>
                </a:solidFill>
              </a:rPr>
              <a:t> Wear appropriate swimwear or a towel, shorts (especially in shared/public facilities).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No Jewelry/Phones:</a:t>
            </a:r>
            <a:r>
              <a:rPr lang="en-US" sz="2400" dirty="0">
                <a:solidFill>
                  <a:schemeClr val="tx1"/>
                </a:solidFill>
              </a:rPr>
              <a:t> Remove jewelry as it heats up and keep electronics out to prevent damage from moisture.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Having  water helps you stay hydrated.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F3955-6F8D-61E5-1930-7BFEC0E14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944" y="6337084"/>
            <a:ext cx="2119118" cy="457200"/>
          </a:xfrm>
        </p:spPr>
        <p:txBody>
          <a:bodyPr/>
          <a:lstStyle/>
          <a:p>
            <a:r>
              <a:rPr lang="en-US" dirty="0"/>
              <a:t>PRE-ENTRY AND HYGIENE</a:t>
            </a:r>
          </a:p>
        </p:txBody>
      </p:sp>
      <p:pic>
        <p:nvPicPr>
          <p:cNvPr id="9" name="Picture 8" descr="Pre-Hot Tub Use Tips: Hydration, Temp, Chemistry">
            <a:extLst>
              <a:ext uri="{FF2B5EF4-FFF2-40B4-BE49-F238E27FC236}">
                <a16:creationId xmlns:a16="http://schemas.microsoft.com/office/drawing/2014/main" id="{C1EA8EFB-0194-0EED-2255-A00FC09DB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1" y="2446720"/>
            <a:ext cx="2360023" cy="158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auna Etiquette Tips in Indiana | My Sauna World">
            <a:extLst>
              <a:ext uri="{FF2B5EF4-FFF2-40B4-BE49-F238E27FC236}">
                <a16:creationId xmlns:a16="http://schemas.microsoft.com/office/drawing/2014/main" id="{A7ED5602-DAFC-A784-F3E9-02F60F36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581" y="2289488"/>
            <a:ext cx="189547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C3438B7-FCDF-CD94-6851-97C777908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290874" y="-292913"/>
            <a:ext cx="2057400" cy="2057400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6DEBB47-78F2-4C1D-6A70-1A04361E5110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6"/>
    </mc:Choice>
    <mc:Fallback xmlns="">
      <p:transition spd="slow" advTm="4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7196EF-309A-82AA-60C1-3F2DCD58C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261" y="97519"/>
            <a:ext cx="10840499" cy="6136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Safety Guidelines: pool, tub, steam, and sauna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58CB4-0431-486B-8A83-5D1C5AA8BC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6850" y="1044151"/>
            <a:ext cx="8907430" cy="5023699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Hydrate: </a:t>
            </a:r>
            <a:r>
              <a:rPr lang="en-US" sz="2400" dirty="0">
                <a:solidFill>
                  <a:schemeClr val="tx1"/>
                </a:solidFill>
              </a:rPr>
              <a:t>Drink water before, during, and after your session to prevent dehydration.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Time Limits:</a:t>
            </a:r>
            <a:r>
              <a:rPr lang="en-US" sz="2400" dirty="0">
                <a:solidFill>
                  <a:schemeClr val="tx1"/>
                </a:solidFill>
              </a:rPr>
              <a:t> Limit sessions to 10–20 minutes, especially for hot tubs and high-heat steam rooms.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Health Defenses:</a:t>
            </a:r>
            <a:r>
              <a:rPr lang="en-US" sz="2400" dirty="0">
                <a:solidFill>
                  <a:schemeClr val="tx1"/>
                </a:solidFill>
              </a:rPr>
              <a:t> Consult a doctor if pregnant, or if you have heart disease, high/low blood pressure, or diabetes.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Cool Down:</a:t>
            </a:r>
            <a:r>
              <a:rPr lang="en-US" sz="2400" dirty="0">
                <a:solidFill>
                  <a:schemeClr val="tx1"/>
                </a:solidFill>
              </a:rPr>
              <a:t> Allow your body to cool down for 5–10 minutes after exercise before entering and or between the pool and hot tub.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05943-B78E-C75E-232E-E30BC0F94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944" y="6400800"/>
            <a:ext cx="1761309" cy="457200"/>
          </a:xfrm>
        </p:spPr>
        <p:txBody>
          <a:bodyPr/>
          <a:lstStyle/>
          <a:p>
            <a:r>
              <a:rPr lang="en-US" dirty="0"/>
              <a:t>SAFETY GUIDELINES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784B046-A696-7B94-9A65-E48237D36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134600" y="4668847"/>
            <a:ext cx="2057400" cy="2057400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484AB2C-5C24-BDEC-186C-07B6EDE93027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4386C-698D-E763-C7B3-26E654DC6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6411" y="869099"/>
            <a:ext cx="1399038" cy="1369804"/>
          </a:xfrm>
          <a:prstGeom prst="rect">
            <a:avLst/>
          </a:prstGeom>
        </p:spPr>
      </p:pic>
      <p:pic>
        <p:nvPicPr>
          <p:cNvPr id="1026" name="Picture 2" descr="Premium Vector | Use up the time limit on the stopwatch. stop signal on ...">
            <a:extLst>
              <a:ext uri="{FF2B5EF4-FFF2-40B4-BE49-F238E27FC236}">
                <a16:creationId xmlns:a16="http://schemas.microsoft.com/office/drawing/2014/main" id="{ED58C324-427A-1ECD-E443-61E51E9AD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4420" r="16217" b="5827"/>
          <a:stretch>
            <a:fillRect/>
          </a:stretch>
        </p:blipFill>
        <p:spPr bwMode="auto">
          <a:xfrm>
            <a:off x="342588" y="1837616"/>
            <a:ext cx="1232452" cy="15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FFCCA-19CE-0E6C-206F-A68C4FEE4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6331" y="3216123"/>
            <a:ext cx="1352674" cy="1452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EC36B-B367-8317-EA1D-E8A117E9C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8" y="4647715"/>
            <a:ext cx="1232452" cy="14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9"/>
    </mc:Choice>
    <mc:Fallback xmlns="">
      <p:transition spd="slow" advTm="4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9FD24-B23F-64F5-3227-4911B872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004D0D-8EC5-66FA-9F5C-3A3E19016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280" y="3005522"/>
            <a:ext cx="5281277" cy="1045737"/>
          </a:xfrm>
        </p:spPr>
        <p:txBody>
          <a:bodyPr/>
          <a:lstStyle/>
          <a:p>
            <a:r>
              <a:rPr lang="en-US" dirty="0"/>
              <a:t>Self-Advocacy and Employment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44A3E7-52A7-EE58-FE19-6C9BC6C62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18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7"/>
    </mc:Choice>
    <mc:Fallback xmlns="">
      <p:transition spd="slow" advTm="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CC20-906D-298E-56A4-4C822C65A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CDC91-4C59-F4C7-A9BD-9C36A944BD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9162" y="1387814"/>
            <a:ext cx="8440117" cy="1456282"/>
          </a:xfrm>
        </p:spPr>
        <p:txBody>
          <a:bodyPr lIns="91440" tIns="45720" rIns="91440" bIns="4572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The Self-Advocate Coordinator have Self-Advocacy Group all throughout the  State of Connecticut with Private Providers that meet Virtual, In-Person or Hybrid which means Virtual &amp; in Person at the same time. </a:t>
            </a:r>
            <a:endParaRPr lang="en-US" sz="2400" dirty="0">
              <a:solidFill>
                <a:schemeClr val="tx1"/>
              </a:solidFill>
              <a:latin typeface="Poppins"/>
              <a:cs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71E7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latin typeface="Poppins"/>
              <a:cs typeface="Poppi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ABFCB-048E-0121-9CBD-86C8F2DF8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691" y="6400800"/>
            <a:ext cx="5832904" cy="217714"/>
          </a:xfrm>
        </p:spPr>
        <p:txBody>
          <a:bodyPr/>
          <a:lstStyle/>
          <a:p>
            <a:r>
              <a:rPr lang="en-US" dirty="0"/>
              <a:t>SELF-ADVOCACY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8C789-E4DA-996E-DD9A-E03200D2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932" r="18341"/>
          <a:stretch>
            <a:fillRect/>
          </a:stretch>
        </p:blipFill>
        <p:spPr>
          <a:xfrm>
            <a:off x="1909146" y="3228023"/>
            <a:ext cx="8140147" cy="2652403"/>
          </a:xfrm>
          <a:prstGeom prst="rect">
            <a:avLst/>
          </a:prstGeom>
        </p:spPr>
      </p:pic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B6C00178-4B5F-49C2-9E57-BACA64650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9956827" y="219551"/>
            <a:ext cx="1516045" cy="1516045"/>
          </a:xfrm>
          <a:prstGeom prst="ellipse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8020FFA-52C3-F1DD-037D-1B853ABBC996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2F4489-5A6A-68F5-20F3-146115A3E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Self-Advocacy</a:t>
            </a:r>
          </a:p>
        </p:txBody>
      </p:sp>
    </p:spTree>
    <p:extLst>
      <p:ext uri="{BB962C8B-B14F-4D97-AF65-F5344CB8AC3E}">
        <p14:creationId xmlns:p14="http://schemas.microsoft.com/office/powerpoint/2010/main" val="21613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4"/>
    </mc:Choice>
    <mc:Fallback xmlns="">
      <p:transition spd="slow" advTm="2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35909-4142-12D0-5AD7-C3E6792C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34805-6B25-30FC-82DB-B308C6586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5869" y="1888432"/>
            <a:ext cx="7031288" cy="1526374"/>
          </a:xfrm>
        </p:spPr>
        <p:txBody>
          <a:bodyPr lIns="91440" tIns="45720" rIns="91440" bIns="4572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Anyone can be a self-advocate. Speaking up for yourself or someone else can help you be independent, and in charge of decisions for your life.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71E7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latin typeface="Poppins"/>
              <a:cs typeface="Poppi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29528-5262-1AC8-766C-B6510785B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691" y="6400800"/>
            <a:ext cx="5832904" cy="217714"/>
          </a:xfrm>
        </p:spPr>
        <p:txBody>
          <a:bodyPr/>
          <a:lstStyle/>
          <a:p>
            <a:r>
              <a:rPr lang="en-US" dirty="0"/>
              <a:t>SELF-ADVOCACY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D70983A-6326-F800-9676-5B03D1F52F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5732" y="442207"/>
            <a:ext cx="3520535" cy="53340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Self-Advocacy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447E036-B079-4EAC-2867-E77B5B2DC349}"/>
              </a:ext>
            </a:extLst>
          </p:cNvPr>
          <p:cNvSpPr txBox="1">
            <a:spLocks/>
          </p:cNvSpPr>
          <p:nvPr/>
        </p:nvSpPr>
        <p:spPr>
          <a:xfrm>
            <a:off x="841102" y="652996"/>
            <a:ext cx="10060823" cy="294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39EB2-6E55-A5C2-A38E-AC2F17C7E282}"/>
              </a:ext>
            </a:extLst>
          </p:cNvPr>
          <p:cNvSpPr txBox="1"/>
          <p:nvPr/>
        </p:nvSpPr>
        <p:spPr>
          <a:xfrm>
            <a:off x="724854" y="3314330"/>
            <a:ext cx="10782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https://wapave.org/self-advocacy-becoming-an-active-member-in-your-community/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5AB3F-552B-C7FA-7F4B-D44E02005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4438" y="235453"/>
            <a:ext cx="2326459" cy="1821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0586F-A8F3-234B-ECEA-CB6AD9F04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7063" y="4394503"/>
            <a:ext cx="2463835" cy="1551092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D1109321-5A88-585B-D0D0-D5E4E44F9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585707" y="4509216"/>
            <a:ext cx="1436379" cy="1436379"/>
          </a:xfrm>
          <a:prstGeom prst="ellipse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BB9E2AC-332F-B9B2-5549-0573F57EBB1D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9F3D5AD3-80FA-D343-5E22-3659A78D3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854" y="340672"/>
            <a:ext cx="2326459" cy="1452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5B7D6-47C7-7C20-0231-A132635ACC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1513" y="4129603"/>
            <a:ext cx="2562649" cy="18159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8C581E-477D-F98E-5AEF-BEC8EA7B0287}"/>
              </a:ext>
            </a:extLst>
          </p:cNvPr>
          <p:cNvSpPr txBox="1"/>
          <p:nvPr/>
        </p:nvSpPr>
        <p:spPr>
          <a:xfrm>
            <a:off x="2474987" y="4937590"/>
            <a:ext cx="3432312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n-ea"/>
                <a:cs typeface="Poppi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 DDS advocates corner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9798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6"/>
    </mc:Choice>
    <mc:Fallback xmlns="">
      <p:transition spd="slow" advTm="1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507EF-E5B2-24B8-4DAC-BD2FE3BFA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Developmental Services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DA474-05BA-330F-759F-5CDB00084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5768" y="3012748"/>
            <a:ext cx="5281277" cy="1045737"/>
          </a:xfrm>
        </p:spPr>
        <p:txBody>
          <a:bodyPr/>
          <a:lstStyle/>
          <a:p>
            <a:r>
              <a:rPr lang="en-US" dirty="0"/>
              <a:t>Mental &amp; Physical Health </a:t>
            </a:r>
          </a:p>
          <a:p>
            <a:r>
              <a:rPr lang="en-US" dirty="0"/>
              <a:t>   FAB Topic April 2026</a:t>
            </a:r>
          </a:p>
        </p:txBody>
      </p:sp>
      <p:pic>
        <p:nvPicPr>
          <p:cNvPr id="1026" name="Picture 2" descr="53+ Thousand Physical Mental Health Royalty-Free Images ...">
            <a:extLst>
              <a:ext uri="{FF2B5EF4-FFF2-40B4-BE49-F238E27FC236}">
                <a16:creationId xmlns:a16="http://schemas.microsoft.com/office/drawing/2014/main" id="{E118DDA8-12C4-E8C3-1EE7-2016DEDA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8086"/>
            <a:ext cx="12322630" cy="25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ECC9ED9E-08BD-D3A0-3453-7F80D4277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80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58B27-9720-483D-BA45-2962F66DC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Employment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46DE2-E7F6-7E09-BB5E-E969EFDB38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4691" y="1426774"/>
            <a:ext cx="11061700" cy="248084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Minimum wage is $16.35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0" i="0" dirty="0">
                <a:solidFill>
                  <a:srgbClr val="0A0A0A"/>
                </a:solidFill>
                <a:effectLst/>
                <a:latin typeface="+mj-lt"/>
              </a:rPr>
              <a:t>Effective January 1, 2026, the minimum wage in Connecticut will increase to </a:t>
            </a:r>
            <a:r>
              <a:rPr lang="en-US" sz="2400" i="0" dirty="0">
                <a:solidFill>
                  <a:srgbClr val="0A0A0A"/>
                </a:solidFill>
                <a:effectLst/>
                <a:latin typeface="+mj-lt"/>
              </a:rPr>
              <a:t>$16.94 per hour. </a:t>
            </a:r>
            <a:endParaRPr lang="en-US" altLang="en-US" sz="2400" dirty="0">
              <a:solidFill>
                <a:schemeClr val="tx1"/>
              </a:solidFill>
              <a:latin typeface="+mj-lt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job is matched to your abilities, career goals, and interests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Support and/or accommodations may be provided if needed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6CDA5-6FB2-E0FC-ABED-1F0DFB19FD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Employee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3B41C-86D5-8179-5E1C-B78C9DA38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2482">
            <a:off x="301363" y="3854259"/>
            <a:ext cx="4171925" cy="2121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22D61-A100-3E01-ECA8-D7D1E5A67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434" y="4150719"/>
            <a:ext cx="1909665" cy="1781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E6249-9F16-24DC-1F92-AF96DFFF4354}"/>
              </a:ext>
            </a:extLst>
          </p:cNvPr>
          <p:cNvSpPr txBox="1"/>
          <p:nvPr/>
        </p:nvSpPr>
        <p:spPr>
          <a:xfrm>
            <a:off x="4299559" y="4579972"/>
            <a:ext cx="2366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CT Day and Employment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C3208-0E77-813D-3B06-AFB7174BFBE1}"/>
              </a:ext>
            </a:extLst>
          </p:cNvPr>
          <p:cNvSpPr txBox="1"/>
          <p:nvPr/>
        </p:nvSpPr>
        <p:spPr>
          <a:xfrm>
            <a:off x="8384099" y="4726460"/>
            <a:ext cx="353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effectLst/>
                <a:latin typeface="Aptos" panose="020B0004020202020204" pitchFamily="34" charset="0"/>
                <a:hlinkClick r:id="rId6" tooltip="https://portal.ct.gov/dds/supports-and-services/employment-and-day-services?language=en_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https://portal.ct.gov/dds/supports-and-services/employment-and-day-services?language=en_US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7C0081-3121-8147-2932-BC1BB3E47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410163" y="-163270"/>
            <a:ext cx="1781837" cy="1781837"/>
          </a:xfrm>
          <a:prstGeom prst="ellipse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868254-D23D-7F51-0A44-BC641C603EB6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60A99-F287-6FC1-C012-470CD84CB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8976" y="2906131"/>
            <a:ext cx="5281277" cy="1045737"/>
          </a:xfrm>
        </p:spPr>
        <p:txBody>
          <a:bodyPr/>
          <a:lstStyle/>
          <a:p>
            <a:r>
              <a:rPr lang="en-US" dirty="0"/>
              <a:t>Mental Health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5F4A329-DC90-77B4-5025-261BF4830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28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"/>
    </mc:Choice>
    <mc:Fallback xmlns="">
      <p:transition spd="slow" advTm="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5543E-4669-B9FA-58FF-650629462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is Mental Health?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E5B0E9-E924-6DBB-CB6F-AA4E71910B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5181" y="2683281"/>
            <a:ext cx="5379841" cy="14914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Mental health is how you feel, think, and act every day. It shapes how you deal with stress, talk to people, and make choices.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A1DB4A-3CEA-04CF-FB86-C4D34B724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691" y="6398777"/>
            <a:ext cx="2057400" cy="260440"/>
          </a:xfrm>
        </p:spPr>
        <p:txBody>
          <a:bodyPr/>
          <a:lstStyle/>
          <a:p>
            <a:r>
              <a:rPr lang="en-US" dirty="0"/>
              <a:t>WHAT IS MENTAL HEALTH?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399445-2A4E-9E54-F7C3-0371ABCA48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pic>
        <p:nvPicPr>
          <p:cNvPr id="2" name="Picture 2" descr="Mental Health Awareness Art, Mental Health, Brain Art ...">
            <a:extLst>
              <a:ext uri="{FF2B5EF4-FFF2-40B4-BE49-F238E27FC236}">
                <a16:creationId xmlns:a16="http://schemas.microsoft.com/office/drawing/2014/main" id="{07C81360-AB19-3339-8435-2848F29F9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9116" r="10753" b="8724"/>
          <a:stretch>
            <a:fillRect/>
          </a:stretch>
        </p:blipFill>
        <p:spPr bwMode="auto">
          <a:xfrm>
            <a:off x="789046" y="1550504"/>
            <a:ext cx="4345483" cy="37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9499C3F-90FF-8DEE-A58A-13E86620D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158727" y="375407"/>
            <a:ext cx="1244227" cy="1244227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B6B85-E9F8-F779-93EC-C143EFC52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932" y="4479348"/>
            <a:ext cx="2042337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CC318-E005-0AEA-73F5-2386D87A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563" y="1302150"/>
            <a:ext cx="1203074" cy="12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9"/>
    </mc:Choice>
    <mc:Fallback xmlns="">
      <p:transition spd="slow" advTm="1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71CD3-0DE4-01C5-8A9F-8F0DCA9B3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568F9-188D-FF74-326F-4C630ECA36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1426030"/>
            <a:ext cx="6014233" cy="4603296"/>
          </a:xfrm>
        </p:spPr>
        <p:txBody>
          <a:bodyPr/>
          <a:lstStyle/>
          <a:p>
            <a:pPr marL="0" indent="0" algn="ctr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Mental health is essential because it dictates how we think, feel, behave, and interact with the world, acting as the foundation for overall well-being and physical health. It enables individuals to cope with daily stress, work productively, build strong relationships, and realize their potential. 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B6718-8319-CE7D-ECB0-1DC4CD112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6410739"/>
            <a:ext cx="3172666" cy="457200"/>
          </a:xfrm>
        </p:spPr>
        <p:txBody>
          <a:bodyPr/>
          <a:lstStyle/>
          <a:p>
            <a:r>
              <a:rPr lang="en-US" dirty="0"/>
              <a:t>WHY IS MENTAL HEALTH IMPORTANT?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CBEC581-BE0F-9AF8-2763-49E3341C7D03}"/>
              </a:ext>
            </a:extLst>
          </p:cNvPr>
          <p:cNvSpPr txBox="1">
            <a:spLocks/>
          </p:cNvSpPr>
          <p:nvPr/>
        </p:nvSpPr>
        <p:spPr>
          <a:xfrm>
            <a:off x="717101" y="470859"/>
            <a:ext cx="7601952" cy="539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Why is mental health important?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5C5A6-1D49-801B-494E-8CC5B95D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25" y="4929005"/>
            <a:ext cx="1390008" cy="1005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DE735-0040-42C7-3777-B0CE26419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696" y="1426030"/>
            <a:ext cx="2517389" cy="1181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4F3F6F-69C0-ECEF-D52D-07288F0A4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699" y="2648236"/>
            <a:ext cx="2420521" cy="171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D60FD-0FB0-8B34-1A10-4E5D5AAE0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6631" y="4732285"/>
            <a:ext cx="1399369" cy="1399369"/>
          </a:xfrm>
          <a:prstGeom prst="rect">
            <a:avLst/>
          </a:prstGeom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F4AD0A93-C520-9678-5B97-983B5A3D6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085337" y="262742"/>
            <a:ext cx="1495719" cy="1495719"/>
          </a:xfrm>
          <a:prstGeom prst="ellipse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F652ADD-9C04-589C-C534-8247C7117D5B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pic>
        <p:nvPicPr>
          <p:cNvPr id="1026" name="Picture 2" descr="191,700+ Mental Health Stock Illustrations, Royalty-Free ...">
            <a:extLst>
              <a:ext uri="{FF2B5EF4-FFF2-40B4-BE49-F238E27FC236}">
                <a16:creationId xmlns:a16="http://schemas.microsoft.com/office/drawing/2014/main" id="{33D58C25-99B7-2127-9ECC-9D58F131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37" y="4010506"/>
            <a:ext cx="2407521" cy="14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1"/>
    </mc:Choice>
    <mc:Fallback xmlns="">
      <p:transition spd="slow" advTm="40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825E6-683B-6377-4907-FA9FCD532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5EBE3-7802-ABDE-F5BD-03995DEF0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4128" y="2143513"/>
            <a:ext cx="6938938" cy="140312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Mental health exists on a scale that can range from positive, healthy functioning to experiencing periods of stress, tiredness, or, at the other end, mental illness.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7A1C0-5DB1-CFC1-A3C5-3E11A9506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83D62FE-0064-0384-520B-2A9F638C7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704782"/>
            <a:ext cx="3621568" cy="539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Mental Health!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EA55CE-ADDF-823A-6B19-07A6E174D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53" y="3098437"/>
            <a:ext cx="1272375" cy="1272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EF042C-41A3-8FBF-8815-A84D2A8CA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942" y="3818385"/>
            <a:ext cx="3830018" cy="20807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E5FA96-8B5D-369B-D1BA-BA5D40E12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428" y="618704"/>
            <a:ext cx="1517333" cy="1315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9CD514-6C55-9DA4-155F-F92903C72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20257"/>
            <a:ext cx="1517333" cy="151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45F48-6F3D-8987-BA7C-6C7F3C4F8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572" y="479431"/>
            <a:ext cx="1588873" cy="16079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908499-FBB6-CF46-680B-49DC18C62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70" y="3245501"/>
            <a:ext cx="878569" cy="8541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FEE52C-4DD8-6CCA-FD0A-388D74FF3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505" y="1481157"/>
            <a:ext cx="2456486" cy="161207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04A0AA2D-9621-E6CB-4594-5700717B4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10177934" y="273092"/>
            <a:ext cx="1403122" cy="1403122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EB72168-EFFE-2AEA-89CE-CC90736F1DCC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AD434-0F2A-65FC-D02A-D9A71A99DB35}"/>
              </a:ext>
            </a:extLst>
          </p:cNvPr>
          <p:cNvSpPr txBox="1"/>
          <p:nvPr/>
        </p:nvSpPr>
        <p:spPr>
          <a:xfrm>
            <a:off x="577370" y="4251888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What Influences It? It is shaped by life experiences, your biology (like genes or brain chemistry), and family history.  </a:t>
            </a:r>
          </a:p>
        </p:txBody>
      </p:sp>
    </p:spTree>
    <p:extLst>
      <p:ext uri="{BB962C8B-B14F-4D97-AF65-F5344CB8AC3E}">
        <p14:creationId xmlns:p14="http://schemas.microsoft.com/office/powerpoint/2010/main" val="22033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3"/>
    </mc:Choice>
    <mc:Fallback xmlns="">
      <p:transition spd="slow" advTm="4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0AD595-8471-4FB0-96FC-AF315EA38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733" y="331237"/>
            <a:ext cx="8159046" cy="539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5 Ways to Support Your Mental Health</a:t>
            </a:r>
            <a:r>
              <a:rPr lang="en-US" b="0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0873D-FB86-F333-130C-150986B00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945" y="1104698"/>
            <a:ext cx="6495823" cy="482119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Take Care of Your Body: </a:t>
            </a:r>
            <a:r>
              <a:rPr lang="en-US" sz="2000" dirty="0">
                <a:solidFill>
                  <a:schemeClr val="tx1"/>
                </a:solidFill>
              </a:rPr>
              <a:t>Move your body for 30 minutes a day. Eat well and sleep 7–9 hours a night.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Manage Stress &amp; Feelings: </a:t>
            </a:r>
            <a:r>
              <a:rPr lang="en-US" sz="2000" dirty="0">
                <a:solidFill>
                  <a:schemeClr val="tx1"/>
                </a:solidFill>
              </a:rPr>
              <a:t>Try deep breathing, meditation, or writing in a journal when you feel stressed.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Set Limits &amp; Build a Routine: </a:t>
            </a:r>
            <a:r>
              <a:rPr lang="en-US" sz="2000" dirty="0">
                <a:solidFill>
                  <a:schemeClr val="tx1"/>
                </a:solidFill>
              </a:rPr>
              <a:t>Stick to a daily routine. It’s okay to say no. Take breaks from the news and social media.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Stay Connected With Others: </a:t>
            </a:r>
            <a:r>
              <a:rPr lang="en-US" sz="2000" dirty="0">
                <a:solidFill>
                  <a:schemeClr val="tx1"/>
                </a:solidFill>
              </a:rPr>
              <a:t>Talk to friends, family, or a support group. You don’t have to go through hard times by yourself.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Ask for Help When You Need It: </a:t>
            </a:r>
            <a:r>
              <a:rPr lang="en-US" sz="2000" dirty="0">
                <a:solidFill>
                  <a:schemeClr val="tx1"/>
                </a:solidFill>
              </a:rPr>
              <a:t>Talk to a therapist, counselor, or doctor. Help is out there — in person and online.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B63B3-1F91-86B8-7938-70A474B2B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52" y="6393334"/>
            <a:ext cx="2904309" cy="265883"/>
          </a:xfrm>
        </p:spPr>
        <p:txBody>
          <a:bodyPr/>
          <a:lstStyle/>
          <a:p>
            <a:r>
              <a:rPr lang="en-US" dirty="0"/>
              <a:t>5 WAYS TO SUPPORT YOUR MENTAL HEALTH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F40BDB-C461-E8DA-6D99-72E3590629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80" y="6565684"/>
            <a:ext cx="1196776" cy="181363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pic>
        <p:nvPicPr>
          <p:cNvPr id="7" name="Picture 2" descr="Mental health illustration Images - Free Download on Freepik">
            <a:extLst>
              <a:ext uri="{FF2B5EF4-FFF2-40B4-BE49-F238E27FC236}">
                <a16:creationId xmlns:a16="http://schemas.microsoft.com/office/drawing/2014/main" id="{78F6DC39-8412-C518-D8CA-E9A634E6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39" y="1874631"/>
            <a:ext cx="4476716" cy="32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1E94D217-24F6-334C-5849-61273D974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384280" y="367390"/>
            <a:ext cx="1304809" cy="13048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64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9"/>
    </mc:Choice>
    <mc:Fallback xmlns="">
      <p:transition spd="slow" advTm="4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E00AA-50BE-692F-E95B-C9FED99AAC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9061" y="238540"/>
            <a:ext cx="8161995" cy="588396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tx1"/>
                </a:solidFill>
              </a:rPr>
              <a:t>Self-Reflection Questions: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Which of the 5 mental health tips do you already use in your daily life ?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Think about sleep, exercise, stress habits, staying connected, or asking for help.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tx1"/>
                </a:solidFill>
              </a:rPr>
              <a:t>2.    What is ONE small step you can take this week to better support your mental health?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Maybe it is going to bed earlier, calling a friend, or trying 5 minutes of deep breathing or changing the way you eat. </a:t>
            </a:r>
          </a:p>
          <a:p>
            <a:pPr marL="0" indent="0">
              <a:lnSpc>
                <a:spcPts val="14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ts val="14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1026" name="Picture 2" descr="497,171 Physical Wellness Royalty-Free Images, Stock Photos ...">
            <a:extLst>
              <a:ext uri="{FF2B5EF4-FFF2-40B4-BE49-F238E27FC236}">
                <a16:creationId xmlns:a16="http://schemas.microsoft.com/office/drawing/2014/main" id="{796B9069-06F4-9FCA-AD30-810FDAA5C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2699" r="13433" b="11475"/>
          <a:stretch>
            <a:fillRect/>
          </a:stretch>
        </p:blipFill>
        <p:spPr bwMode="auto">
          <a:xfrm>
            <a:off x="678225" y="2893280"/>
            <a:ext cx="2577362" cy="17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758541D9-5F0E-5D84-C759-7D4FD54DC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52684" y="368189"/>
            <a:ext cx="1377696" cy="1377696"/>
          </a:xfrm>
          <a:prstGeom prst="ellipse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C5121BC-15EE-0200-A5E4-A4AF06D9C59B}"/>
              </a:ext>
            </a:extLst>
          </p:cNvPr>
          <p:cNvSpPr txBox="1">
            <a:spLocks/>
          </p:cNvSpPr>
          <p:nvPr/>
        </p:nvSpPr>
        <p:spPr>
          <a:xfrm>
            <a:off x="10384280" y="6565684"/>
            <a:ext cx="1196776" cy="181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kern="120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Developmental Services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4F06F-410C-353C-5756-2CC1C9BF3E36}"/>
              </a:ext>
            </a:extLst>
          </p:cNvPr>
          <p:cNvSpPr txBox="1">
            <a:spLocks/>
          </p:cNvSpPr>
          <p:nvPr/>
        </p:nvSpPr>
        <p:spPr>
          <a:xfrm>
            <a:off x="514752" y="6393334"/>
            <a:ext cx="2904309" cy="2658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SELF-REFLECTION QUESTIONS</a:t>
            </a:r>
          </a:p>
        </p:txBody>
      </p:sp>
    </p:spTree>
    <p:extLst>
      <p:ext uri="{BB962C8B-B14F-4D97-AF65-F5344CB8AC3E}">
        <p14:creationId xmlns:p14="http://schemas.microsoft.com/office/powerpoint/2010/main" val="833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8"/>
    </mc:Choice>
    <mc:Fallback xmlns="">
      <p:transition spd="slow" advTm="2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734FA-9F56-884E-7D46-71A03EF9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6B8B1E-969A-D8AA-ED57-4F9CC2FD3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9037" y="2906131"/>
            <a:ext cx="5281277" cy="1045737"/>
          </a:xfrm>
        </p:spPr>
        <p:txBody>
          <a:bodyPr/>
          <a:lstStyle/>
          <a:p>
            <a:r>
              <a:rPr lang="en-US" dirty="0"/>
              <a:t>Physical Health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2F1680-6FCE-A031-6166-D1B1F7137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78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"/>
    </mc:Choice>
    <mc:Fallback xmlns="">
      <p:transition spd="slow" advTm="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CT Primary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371E7"/>
      </a:accent1>
      <a:accent2>
        <a:srgbClr val="C6D4FB"/>
      </a:accent2>
      <a:accent3>
        <a:srgbClr val="00214D"/>
      </a:accent3>
      <a:accent4>
        <a:srgbClr val="003D9C"/>
      </a:accent4>
      <a:accent5>
        <a:srgbClr val="7094F5"/>
      </a:accent5>
      <a:accent6>
        <a:srgbClr val="FFFFFF"/>
      </a:accent6>
      <a:hlink>
        <a:srgbClr val="3371E7"/>
      </a:hlink>
      <a:folHlink>
        <a:srgbClr val="3371E7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S Powerpoint Template 2024 (2)" id="{21114EC9-CD3C-44DA-99F9-EC670C64BDDA}" vid="{57C6704B-8807-421C-B075-6318D1F1EC99}"/>
    </a:ext>
  </a:extLst>
</a:theme>
</file>

<file path=ppt/theme/theme2.xml><?xml version="1.0" encoding="utf-8"?>
<a:theme xmlns:a="http://schemas.openxmlformats.org/drawingml/2006/main" name="Custom Design">
  <a:themeElements>
    <a:clrScheme name="DPH Secondary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4722F"/>
      </a:accent1>
      <a:accent2>
        <a:srgbClr val="02B346"/>
      </a:accent2>
      <a:accent3>
        <a:srgbClr val="F27124"/>
      </a:accent3>
      <a:accent4>
        <a:srgbClr val="FAAA19"/>
      </a:accent4>
      <a:accent5>
        <a:srgbClr val="D8343E"/>
      </a:accent5>
      <a:accent6>
        <a:srgbClr val="94343E"/>
      </a:accent6>
      <a:hlink>
        <a:srgbClr val="3371E7"/>
      </a:hlink>
      <a:folHlink>
        <a:srgbClr val="3371E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DS Powerpoint Template 2024 (2)" id="{21114EC9-CD3C-44DA-99F9-EC670C64BDDA}" vid="{60D83AF7-54DA-4541-A00B-65B3C43C62DA}"/>
    </a:ext>
  </a:extLst>
</a:theme>
</file>

<file path=ppt/theme/theme3.xml><?xml version="1.0" encoding="utf-8"?>
<a:theme xmlns:a="http://schemas.openxmlformats.org/drawingml/2006/main" name="SECONDARY PALETTE">
  <a:themeElements>
    <a:clrScheme name="Custom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27124"/>
      </a:accent1>
      <a:accent2>
        <a:srgbClr val="D8343E"/>
      </a:accent2>
      <a:accent3>
        <a:srgbClr val="5037BF"/>
      </a:accent3>
      <a:accent4>
        <a:srgbClr val="B638BA"/>
      </a:accent4>
      <a:accent5>
        <a:srgbClr val="02B346"/>
      </a:accent5>
      <a:accent6>
        <a:srgbClr val="FAAA19"/>
      </a:accent6>
      <a:hlink>
        <a:srgbClr val="3371E7"/>
      </a:hlink>
      <a:folHlink>
        <a:srgbClr val="3371E7"/>
      </a:folHlink>
    </a:clrScheme>
    <a:fontScheme name="Custom 2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S Powerpoint Template 2024 (2)" id="{21114EC9-CD3C-44DA-99F9-EC670C64BDDA}" vid="{48D8103E-686D-41A7-B7AE-D0C68B5D871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73E79E0C3E640A3EA83010EA564F7" ma:contentTypeVersion="17" ma:contentTypeDescription="Create a new document." ma:contentTypeScope="" ma:versionID="fa7ccdf54819c117238294336ba6d2be">
  <xsd:schema xmlns:xsd="http://www.w3.org/2001/XMLSchema" xmlns:xs="http://www.w3.org/2001/XMLSchema" xmlns:p="http://schemas.microsoft.com/office/2006/metadata/properties" xmlns:ns2="5aa524db-7994-4ced-a2c9-48a98e90847e" xmlns:ns3="8a992f34-6748-40d0-a1a6-bff449e3bc95" targetNamespace="http://schemas.microsoft.com/office/2006/metadata/properties" ma:root="true" ma:fieldsID="40f7d092b4c1fe7c9e94f8d8068b0728" ns2:_="" ns3:_="">
    <xsd:import namespace="5aa524db-7994-4ced-a2c9-48a98e90847e"/>
    <xsd:import namespace="8a992f34-6748-40d0-a1a6-bff449e3b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Description0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24db-7994-4ced-a2c9-48a98e908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2f34-6748-40d0-a1a6-bff449e3bc9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5d7816-9169-48cb-b9df-4d21a66dca2d}" ma:internalName="TaxCatchAll" ma:showField="CatchAllData" ma:web="8a992f34-6748-40d0-a1a6-bff449e3b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24db-7994-4ced-a2c9-48a98e90847e">
      <Terms xmlns="http://schemas.microsoft.com/office/infopath/2007/PartnerControls"/>
    </lcf76f155ced4ddcb4097134ff3c332f>
    <TaxCatchAll xmlns="8a992f34-6748-40d0-a1a6-bff449e3bc95" xsi:nil="true"/>
    <Description0 xmlns="5aa524db-7994-4ced-a2c9-48a98e90847e" xsi:nil="true"/>
  </documentManagement>
</p:properties>
</file>

<file path=customXml/itemProps1.xml><?xml version="1.0" encoding="utf-8"?>
<ds:datastoreItem xmlns:ds="http://schemas.openxmlformats.org/officeDocument/2006/customXml" ds:itemID="{5CCDF206-369C-44E4-B73C-60C7779BB3B0}"/>
</file>

<file path=customXml/itemProps2.xml><?xml version="1.0" encoding="utf-8"?>
<ds:datastoreItem xmlns:ds="http://schemas.openxmlformats.org/officeDocument/2006/customXml" ds:itemID="{013912C9-4704-4F8D-A200-79418265E4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F255F-1081-401A-BD63-EA8B97AE928D}">
  <ds:schemaRefs>
    <ds:schemaRef ds:uri="http://schemas.microsoft.com/office/2006/metadata/properties"/>
    <ds:schemaRef ds:uri="http://schemas.microsoft.com/office/infopath/2007/PartnerControls"/>
    <ds:schemaRef ds:uri="8613bc3c-2993-4fab-b02b-4b350fa8ef5c"/>
    <ds:schemaRef ds:uri="3d37a33f-01b9-45e7-8720-5577ab238fe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DDS Powerpoint Template 2024 (2)</Template>
  <TotalTime>2177</TotalTime>
  <Words>1360</Words>
  <Application>Microsoft Office PowerPoint</Application>
  <PresentationFormat>Widescreen</PresentationFormat>
  <Paragraphs>168</Paragraphs>
  <Slides>20</Slides>
  <Notes>8</Notes>
  <HiddenSlides>0</HiddenSlides>
  <MMClips>20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1_Custom Design</vt:lpstr>
      <vt:lpstr>Custom Design</vt:lpstr>
      <vt:lpstr>SECONDARY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CT 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Taylor, Shaunte</dc:creator>
  <cp:lastModifiedBy>Haarmann, Tiffany</cp:lastModifiedBy>
  <cp:revision>44</cp:revision>
  <dcterms:created xsi:type="dcterms:W3CDTF">2025-10-16T16:02:09Z</dcterms:created>
  <dcterms:modified xsi:type="dcterms:W3CDTF">2026-04-02T17:21:08Z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0x01010043673E79E0C3E640A3EA83010EA564F7</vt:lpwstr>
  </property>
  <property fmtid="{D5CDD505-2E9C-101B-9397-08002B2CF9AE}" pid="3" name="MediaServiceImageTags">
    <vt:lpwstr/>
  </property>
</Properties>
</file>