
<file path=[Content_Types].xml><?xml version="1.0" encoding="utf-8"?>
<Types xmlns="http://schemas.openxmlformats.org/package/2006/content-types">
  <Default Extension="gif" ContentType="image/gif"/>
  <Default Extension="jpeg" ContentType="image/jpeg"/>
  <Default Extension="m4a" ContentType="audio/mp4"/>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diagrams/data1.xml" ContentType="application/vnd.openxmlformats-officedocument.drawingml.diagramData+xml"/>
  <Override PartName="/ppt/slideMasters/slideMaster1.xml" ContentType="application/vnd.openxmlformats-officedocument.presentationml.slideMaster+xml"/>
  <Override PartName="/ppt/notesSlides/notesSlide2.xml" ContentType="application/vnd.openxmlformats-officedocument.presentationml.notes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notesSlides/notesSlide8.xml" ContentType="application/vnd.openxmlformats-officedocument.presentationml.notesSlide+xml"/>
  <Override PartName="/ppt/notesSlides/notesSlide5.xml" ContentType="application/vnd.openxmlformats-officedocument.presentationml.notesSlide+xml"/>
  <Override PartName="/ppt/notesSlides/notesSlide3.xml" ContentType="application/vnd.openxmlformats-officedocument.presentationml.notesSlide+xml"/>
  <Override PartName="/ppt/notesSlides/notesSlide10.xml" ContentType="application/vnd.openxmlformats-officedocument.presentationml.notesSlide+xml"/>
  <Override PartName="/ppt/notesSlides/notesSlide4.xml" ContentType="application/vnd.openxmlformats-officedocument.presentationml.notesSlide+xml"/>
  <Override PartName="/ppt/notesSlides/notesSlide7.xml" ContentType="application/vnd.openxmlformats-officedocument.presentationml.notesSlide+xml"/>
  <Override PartName="/ppt/notesSlides/notesSlide1.xml" ContentType="application/vnd.openxmlformats-officedocument.presentationml.notesSlide+xml"/>
  <Override PartName="/ppt/notesSlides/notesSlide6.xml" ContentType="application/vnd.openxmlformats-officedocument.presentationml.notesSlide+xml"/>
  <Override PartName="/ppt/notesSlides/notesSlide9.xml" ContentType="application/vnd.openxmlformats-officedocument.presentationml.notesSlide+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authors.xml" ContentType="application/vnd.ms-powerpoint.authors+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tableStyles.xml" ContentType="application/vnd.openxmlformats-officedocument.presentationml.tableStyles+xml"/>
  <Override PartName="/ppt/viewProps.xml" ContentType="application/vnd.openxmlformats-officedocument.presentationml.viewProps+xml"/>
  <Override PartName="/ppt/presProps.xml" ContentType="application/vnd.openxmlformats-officedocument.presentationml.presProp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7"/>
  </p:notesMasterIdLst>
  <p:sldIdLst>
    <p:sldId id="296" r:id="rId2"/>
    <p:sldId id="277" r:id="rId3"/>
    <p:sldId id="257" r:id="rId4"/>
    <p:sldId id="258" r:id="rId5"/>
    <p:sldId id="259" r:id="rId6"/>
    <p:sldId id="261" r:id="rId7"/>
    <p:sldId id="305" r:id="rId8"/>
    <p:sldId id="306" r:id="rId9"/>
    <p:sldId id="269" r:id="rId10"/>
    <p:sldId id="307" r:id="rId11"/>
    <p:sldId id="308" r:id="rId12"/>
    <p:sldId id="309" r:id="rId13"/>
    <p:sldId id="264" r:id="rId14"/>
    <p:sldId id="262" r:id="rId15"/>
    <p:sldId id="263" r:id="rId16"/>
    <p:sldId id="270" r:id="rId17"/>
    <p:sldId id="271" r:id="rId18"/>
    <p:sldId id="272" r:id="rId19"/>
    <p:sldId id="273" r:id="rId20"/>
    <p:sldId id="276" r:id="rId21"/>
    <p:sldId id="275" r:id="rId22"/>
    <p:sldId id="260" r:id="rId23"/>
    <p:sldId id="310" r:id="rId24"/>
    <p:sldId id="311" r:id="rId25"/>
    <p:sldId id="1097"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AAEAE931-A532-E203-99A0-21026AA69D26}" name="Ecke, Caroline" initials="EC" userId="S::caroline.ecke@ct.gov::8b956472-53da-4ef2-bf14-14ac1062419a"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customXml" Target="../customXml/item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customXml" Target="../customXml/item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8/10/relationships/authors" Targe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7.xml"/></Relationships>
</file>

<file path=ppt/diagrams/_rels/data1.xml.rels><?xml version="1.0" encoding="UTF-8" standalone="yes"?>
<Relationships xmlns="http://schemas.openxmlformats.org/package/2006/relationships"><Relationship Id="rId1" Type="http://schemas.openxmlformats.org/officeDocument/2006/relationships/hyperlink" Target="https://www.careermetis.com/the-benefits-of-having-a-job/" TargetMode="External"/></Relationships>
</file>

<file path=ppt/diagrams/_rels/drawing1.xml.rels><?xml version="1.0" encoding="UTF-8" standalone="yes"?>
<Relationships xmlns="http://schemas.openxmlformats.org/package/2006/relationships"><Relationship Id="rId1" Type="http://schemas.openxmlformats.org/officeDocument/2006/relationships/hyperlink" Target="https://www.careermetis.com/the-benefits-of-having-a-job/" TargetMode="External"/></Relationships>
</file>

<file path=ppt/diagrams/colors1.xml><?xml version="1.0" encoding="utf-8"?>
<dgm:colorsDef xmlns:dgm="http://schemas.openxmlformats.org/drawingml/2006/diagram" xmlns:a="http://schemas.openxmlformats.org/drawingml/2006/main" uniqueId="urn:microsoft.com/office/officeart/2005/8/colors/accent4_1">
  <dgm:title val=""/>
  <dgm:desc val=""/>
  <dgm:catLst>
    <dgm:cat type="accent4" pri="11100"/>
  </dgm:catLst>
  <dgm:styleLbl name="node0">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4">
        <a:shade val="80000"/>
      </a:schemeClr>
    </dgm:linClrLst>
    <dgm:effectClrLst/>
    <dgm:txLinClrLst/>
    <dgm:txFillClrLst/>
    <dgm:txEffectClrLst/>
  </dgm:styleLbl>
  <dgm:styleLbl name="node2">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fg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align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bg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dgm:txEffectClrLst/>
  </dgm:styleLbl>
  <dgm:styleLbl name="parChTrans2D2">
    <dgm:fillClrLst meth="repeat">
      <a:schemeClr val="accent4"/>
    </dgm:fillClrLst>
    <dgm:linClrLst meth="repeat">
      <a:schemeClr val="accent4"/>
    </dgm:linClrLst>
    <dgm:effectClrLst/>
    <dgm:txLinClrLst/>
    <dgm:txFillClrLst/>
    <dgm:txEffectClrLst/>
  </dgm:styleLbl>
  <dgm:styleLbl name="parChTrans2D3">
    <dgm:fillClrLst meth="repeat">
      <a:schemeClr val="accent4"/>
    </dgm:fillClrLst>
    <dgm:linClrLst meth="repeat">
      <a:schemeClr val="accent4"/>
    </dgm:linClrLst>
    <dgm:effectClrLst/>
    <dgm:txLinClrLst/>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conF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align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trAlignAcc1">
    <dgm:fillClrLst meth="repeat">
      <a:schemeClr val="accent4">
        <a:alpha val="40000"/>
        <a:tint val="40000"/>
      </a:schemeClr>
    </dgm:fillClrLst>
    <dgm:linClrLst meth="repeat">
      <a:schemeClr val="accent4"/>
    </dgm:linClrLst>
    <dgm:effectClrLst/>
    <dgm:txLinClrLst/>
    <dgm:txFillClrLst meth="repeat">
      <a:schemeClr val="dk1"/>
    </dgm:txFillClrLst>
    <dgm:txEffectClrLst/>
  </dgm:styleLbl>
  <dgm:styleLbl name="b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fgAcc0">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2">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3">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4">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D15726-42EB-4C45-BB75-227344B52295}" type="doc">
      <dgm:prSet loTypeId="urn:microsoft.com/office/officeart/2005/8/layout/default" loCatId="list" qsTypeId="urn:microsoft.com/office/officeart/2005/8/quickstyle/simple1" qsCatId="simple" csTypeId="urn:microsoft.com/office/officeart/2005/8/colors/accent4_1" csCatId="accent4"/>
      <dgm:spPr/>
      <dgm:t>
        <a:bodyPr/>
        <a:lstStyle/>
        <a:p>
          <a:endParaRPr lang="en-US"/>
        </a:p>
      </dgm:t>
    </dgm:pt>
    <dgm:pt modelId="{51C50805-AB90-4DD4-A831-7A74AC5D94BA}">
      <dgm:prSet/>
      <dgm:spPr/>
      <dgm:t>
        <a:bodyPr/>
        <a:lstStyle/>
        <a:p>
          <a:r>
            <a:rPr lang="en-US" b="1" u="sng">
              <a:hlinkClick xmlns:r="http://schemas.openxmlformats.org/officeDocument/2006/relationships" r:id="rId1"/>
            </a:rPr>
            <a:t>1. Regular Paycheck</a:t>
          </a:r>
          <a:endParaRPr lang="en-US"/>
        </a:p>
      </dgm:t>
    </dgm:pt>
    <dgm:pt modelId="{C07FB1AB-17A0-4E48-9041-10631E9A2259}" type="parTrans" cxnId="{D9F623F4-1521-466F-834C-46F2D885CBBC}">
      <dgm:prSet/>
      <dgm:spPr/>
      <dgm:t>
        <a:bodyPr/>
        <a:lstStyle/>
        <a:p>
          <a:endParaRPr lang="en-US"/>
        </a:p>
      </dgm:t>
    </dgm:pt>
    <dgm:pt modelId="{EBF6CC92-4CF0-428B-821A-4D8B7176B230}" type="sibTrans" cxnId="{D9F623F4-1521-466F-834C-46F2D885CBBC}">
      <dgm:prSet/>
      <dgm:spPr/>
      <dgm:t>
        <a:bodyPr/>
        <a:lstStyle/>
        <a:p>
          <a:endParaRPr lang="en-US"/>
        </a:p>
      </dgm:t>
    </dgm:pt>
    <dgm:pt modelId="{C79A48F6-29FB-498C-B8EE-1FE75FF1FA64}">
      <dgm:prSet/>
      <dgm:spPr/>
      <dgm:t>
        <a:bodyPr/>
        <a:lstStyle/>
        <a:p>
          <a:r>
            <a:rPr lang="en-US" b="1" u="sng">
              <a:hlinkClick xmlns:r="http://schemas.openxmlformats.org/officeDocument/2006/relationships" r:id="rId1"/>
            </a:rPr>
            <a:t>2. A Sense of Identity</a:t>
          </a:r>
          <a:endParaRPr lang="en-US"/>
        </a:p>
      </dgm:t>
    </dgm:pt>
    <dgm:pt modelId="{D58A2ABE-ED80-4DE6-AE8F-80B3712C2C54}" type="parTrans" cxnId="{9C387098-F2E4-4AED-BD36-BC6F0965B74C}">
      <dgm:prSet/>
      <dgm:spPr/>
      <dgm:t>
        <a:bodyPr/>
        <a:lstStyle/>
        <a:p>
          <a:endParaRPr lang="en-US"/>
        </a:p>
      </dgm:t>
    </dgm:pt>
    <dgm:pt modelId="{C1C06C0E-8CC8-4EDB-9554-7775A82AF71F}" type="sibTrans" cxnId="{9C387098-F2E4-4AED-BD36-BC6F0965B74C}">
      <dgm:prSet/>
      <dgm:spPr/>
      <dgm:t>
        <a:bodyPr/>
        <a:lstStyle/>
        <a:p>
          <a:endParaRPr lang="en-US"/>
        </a:p>
      </dgm:t>
    </dgm:pt>
    <dgm:pt modelId="{D23998B2-871C-4586-B16F-AC5AD42F5741}">
      <dgm:prSet/>
      <dgm:spPr/>
      <dgm:t>
        <a:bodyPr/>
        <a:lstStyle/>
        <a:p>
          <a:r>
            <a:rPr lang="en-US" b="1" u="sng">
              <a:hlinkClick xmlns:r="http://schemas.openxmlformats.org/officeDocument/2006/relationships" r:id="rId1"/>
            </a:rPr>
            <a:t>3. Intellectual Challenge</a:t>
          </a:r>
          <a:endParaRPr lang="en-US"/>
        </a:p>
      </dgm:t>
    </dgm:pt>
    <dgm:pt modelId="{1880E803-FADF-4ED9-85FF-0EB57D3C2FF4}" type="parTrans" cxnId="{D398512D-6355-4C51-9F3A-E8CE9AA96A28}">
      <dgm:prSet/>
      <dgm:spPr/>
      <dgm:t>
        <a:bodyPr/>
        <a:lstStyle/>
        <a:p>
          <a:endParaRPr lang="en-US"/>
        </a:p>
      </dgm:t>
    </dgm:pt>
    <dgm:pt modelId="{E0D497E3-0B37-471A-AB26-B43AF4924D6E}" type="sibTrans" cxnId="{D398512D-6355-4C51-9F3A-E8CE9AA96A28}">
      <dgm:prSet/>
      <dgm:spPr/>
      <dgm:t>
        <a:bodyPr/>
        <a:lstStyle/>
        <a:p>
          <a:endParaRPr lang="en-US"/>
        </a:p>
      </dgm:t>
    </dgm:pt>
    <dgm:pt modelId="{A8DCC6FF-2D79-4A60-B5EB-EEEB4A722682}">
      <dgm:prSet/>
      <dgm:spPr/>
      <dgm:t>
        <a:bodyPr/>
        <a:lstStyle/>
        <a:p>
          <a:r>
            <a:rPr lang="en-US" b="1" u="sng">
              <a:hlinkClick xmlns:r="http://schemas.openxmlformats.org/officeDocument/2006/relationships" r:id="rId1"/>
            </a:rPr>
            <a:t>4. Learn New Skills</a:t>
          </a:r>
          <a:endParaRPr lang="en-US"/>
        </a:p>
      </dgm:t>
    </dgm:pt>
    <dgm:pt modelId="{643CC6F3-13DF-409C-AC9F-A7DB7D194638}" type="parTrans" cxnId="{6DD330F3-E0EC-44D5-AF72-4BA239EC32F8}">
      <dgm:prSet/>
      <dgm:spPr/>
      <dgm:t>
        <a:bodyPr/>
        <a:lstStyle/>
        <a:p>
          <a:endParaRPr lang="en-US"/>
        </a:p>
      </dgm:t>
    </dgm:pt>
    <dgm:pt modelId="{8C42B5EC-BB23-4CF8-97CC-827E53FE7467}" type="sibTrans" cxnId="{6DD330F3-E0EC-44D5-AF72-4BA239EC32F8}">
      <dgm:prSet/>
      <dgm:spPr/>
      <dgm:t>
        <a:bodyPr/>
        <a:lstStyle/>
        <a:p>
          <a:endParaRPr lang="en-US"/>
        </a:p>
      </dgm:t>
    </dgm:pt>
    <dgm:pt modelId="{BC71BE74-9C9C-4C77-8FED-A75154B74198}">
      <dgm:prSet/>
      <dgm:spPr/>
      <dgm:t>
        <a:bodyPr/>
        <a:lstStyle/>
        <a:p>
          <a:r>
            <a:rPr lang="en-US" b="1" u="sng">
              <a:hlinkClick xmlns:r="http://schemas.openxmlformats.org/officeDocument/2006/relationships" r:id="rId1"/>
            </a:rPr>
            <a:t>5. Meet New People</a:t>
          </a:r>
          <a:endParaRPr lang="en-US"/>
        </a:p>
      </dgm:t>
    </dgm:pt>
    <dgm:pt modelId="{DF2B50D3-7D51-4944-ABAA-60E8FB0B1701}" type="parTrans" cxnId="{3D857DF7-91F9-45F3-9BCE-5F0B20121EA6}">
      <dgm:prSet/>
      <dgm:spPr/>
      <dgm:t>
        <a:bodyPr/>
        <a:lstStyle/>
        <a:p>
          <a:endParaRPr lang="en-US"/>
        </a:p>
      </dgm:t>
    </dgm:pt>
    <dgm:pt modelId="{885DBC5E-1D44-4F99-B956-144B7467C4D0}" type="sibTrans" cxnId="{3D857DF7-91F9-45F3-9BCE-5F0B20121EA6}">
      <dgm:prSet/>
      <dgm:spPr/>
      <dgm:t>
        <a:bodyPr/>
        <a:lstStyle/>
        <a:p>
          <a:endParaRPr lang="en-US"/>
        </a:p>
      </dgm:t>
    </dgm:pt>
    <dgm:pt modelId="{AC02F606-173F-4D3E-B3C9-ABC31D6C0025}">
      <dgm:prSet/>
      <dgm:spPr/>
      <dgm:t>
        <a:bodyPr/>
        <a:lstStyle/>
        <a:p>
          <a:r>
            <a:rPr lang="en-US" b="1" u="sng">
              <a:hlinkClick xmlns:r="http://schemas.openxmlformats.org/officeDocument/2006/relationships" r:id="rId1"/>
            </a:rPr>
            <a:t>6. Acess to Community</a:t>
          </a:r>
          <a:endParaRPr lang="en-US"/>
        </a:p>
      </dgm:t>
    </dgm:pt>
    <dgm:pt modelId="{9FD21C08-F911-4F20-BA3B-123DD71D09CB}" type="parTrans" cxnId="{A1D9BCD7-1A14-4A2D-89FF-1BCF08D3D097}">
      <dgm:prSet/>
      <dgm:spPr/>
      <dgm:t>
        <a:bodyPr/>
        <a:lstStyle/>
        <a:p>
          <a:endParaRPr lang="en-US"/>
        </a:p>
      </dgm:t>
    </dgm:pt>
    <dgm:pt modelId="{2843C4AA-F4D5-4DDC-9A07-1C1D5D021653}" type="sibTrans" cxnId="{A1D9BCD7-1A14-4A2D-89FF-1BCF08D3D097}">
      <dgm:prSet/>
      <dgm:spPr/>
      <dgm:t>
        <a:bodyPr/>
        <a:lstStyle/>
        <a:p>
          <a:endParaRPr lang="en-US"/>
        </a:p>
      </dgm:t>
    </dgm:pt>
    <dgm:pt modelId="{1263AD4C-01AE-4618-A3B1-1CDF0DEA5F15}">
      <dgm:prSet/>
      <dgm:spPr/>
      <dgm:t>
        <a:bodyPr/>
        <a:lstStyle/>
        <a:p>
          <a:r>
            <a:rPr lang="en-US" b="1" u="sng">
              <a:hlinkClick xmlns:r="http://schemas.openxmlformats.org/officeDocument/2006/relationships" r:id="rId1"/>
            </a:rPr>
            <a:t>7. Understand the World Better</a:t>
          </a:r>
          <a:endParaRPr lang="en-US"/>
        </a:p>
      </dgm:t>
    </dgm:pt>
    <dgm:pt modelId="{E7B424CE-0E26-4E87-9D67-9F36F841B7A5}" type="parTrans" cxnId="{213F8422-A4DE-4D10-9281-0797E63A3369}">
      <dgm:prSet/>
      <dgm:spPr/>
      <dgm:t>
        <a:bodyPr/>
        <a:lstStyle/>
        <a:p>
          <a:endParaRPr lang="en-US"/>
        </a:p>
      </dgm:t>
    </dgm:pt>
    <dgm:pt modelId="{CFCD67C0-C6ED-414E-85DB-F507212D8975}" type="sibTrans" cxnId="{213F8422-A4DE-4D10-9281-0797E63A3369}">
      <dgm:prSet/>
      <dgm:spPr/>
      <dgm:t>
        <a:bodyPr/>
        <a:lstStyle/>
        <a:p>
          <a:endParaRPr lang="en-US"/>
        </a:p>
      </dgm:t>
    </dgm:pt>
    <dgm:pt modelId="{FEC39E1A-4EB1-4F2D-B467-34BC33E0FE65}">
      <dgm:prSet/>
      <dgm:spPr/>
      <dgm:t>
        <a:bodyPr/>
        <a:lstStyle/>
        <a:p>
          <a:r>
            <a:rPr lang="en-US" b="1" u="sng">
              <a:hlinkClick xmlns:r="http://schemas.openxmlformats.org/officeDocument/2006/relationships" r:id="rId1"/>
            </a:rPr>
            <a:t>8. Work-life Balance</a:t>
          </a:r>
          <a:endParaRPr lang="en-US"/>
        </a:p>
      </dgm:t>
    </dgm:pt>
    <dgm:pt modelId="{10A1A6FC-6BF5-441F-A328-D675D0BD29EA}" type="parTrans" cxnId="{9223E16A-BC04-4449-BEA8-3FF8BD88C092}">
      <dgm:prSet/>
      <dgm:spPr/>
      <dgm:t>
        <a:bodyPr/>
        <a:lstStyle/>
        <a:p>
          <a:endParaRPr lang="en-US"/>
        </a:p>
      </dgm:t>
    </dgm:pt>
    <dgm:pt modelId="{BEED3CFA-266F-4297-9115-43FA8A09EC03}" type="sibTrans" cxnId="{9223E16A-BC04-4449-BEA8-3FF8BD88C092}">
      <dgm:prSet/>
      <dgm:spPr/>
      <dgm:t>
        <a:bodyPr/>
        <a:lstStyle/>
        <a:p>
          <a:endParaRPr lang="en-US"/>
        </a:p>
      </dgm:t>
    </dgm:pt>
    <dgm:pt modelId="{DCA279A2-6347-4DF5-92C8-B6DC4C889849}">
      <dgm:prSet/>
      <dgm:spPr/>
      <dgm:t>
        <a:bodyPr/>
        <a:lstStyle/>
        <a:p>
          <a:r>
            <a:rPr lang="en-US" b="1" u="sng">
              <a:hlinkClick xmlns:r="http://schemas.openxmlformats.org/officeDocument/2006/relationships" r:id="rId1"/>
            </a:rPr>
            <a:t>9. Sense of Meaning and Purpose</a:t>
          </a:r>
          <a:endParaRPr lang="en-US"/>
        </a:p>
      </dgm:t>
    </dgm:pt>
    <dgm:pt modelId="{C4EF98B0-90A2-4924-9710-85A4C045109D}" type="parTrans" cxnId="{5136DF00-ED14-4655-BABC-AD071DAFC4AB}">
      <dgm:prSet/>
      <dgm:spPr/>
      <dgm:t>
        <a:bodyPr/>
        <a:lstStyle/>
        <a:p>
          <a:endParaRPr lang="en-US"/>
        </a:p>
      </dgm:t>
    </dgm:pt>
    <dgm:pt modelId="{DFB47FE3-F1A9-46B3-8992-6DBC73F18A94}" type="sibTrans" cxnId="{5136DF00-ED14-4655-BABC-AD071DAFC4AB}">
      <dgm:prSet/>
      <dgm:spPr/>
      <dgm:t>
        <a:bodyPr/>
        <a:lstStyle/>
        <a:p>
          <a:endParaRPr lang="en-US"/>
        </a:p>
      </dgm:t>
    </dgm:pt>
    <dgm:pt modelId="{CA4B7446-CCD4-4F02-BA28-2E6620F08112}">
      <dgm:prSet/>
      <dgm:spPr/>
      <dgm:t>
        <a:bodyPr/>
        <a:lstStyle/>
        <a:p>
          <a:r>
            <a:rPr lang="en-US" b="1" u="sng">
              <a:hlinkClick xmlns:r="http://schemas.openxmlformats.org/officeDocument/2006/relationships" r:id="rId1"/>
            </a:rPr>
            <a:t>10. Health Benefits</a:t>
          </a:r>
          <a:endParaRPr lang="en-US"/>
        </a:p>
      </dgm:t>
    </dgm:pt>
    <dgm:pt modelId="{0C1CD506-AE99-47E5-A7E4-BE9582B87F6E}" type="parTrans" cxnId="{AFB4CC4B-7F76-4A72-900E-BD557A574DF0}">
      <dgm:prSet/>
      <dgm:spPr/>
      <dgm:t>
        <a:bodyPr/>
        <a:lstStyle/>
        <a:p>
          <a:endParaRPr lang="en-US"/>
        </a:p>
      </dgm:t>
    </dgm:pt>
    <dgm:pt modelId="{3E15180D-DBF9-4A12-9BA7-1D0A36AF01B9}" type="sibTrans" cxnId="{AFB4CC4B-7F76-4A72-900E-BD557A574DF0}">
      <dgm:prSet/>
      <dgm:spPr/>
      <dgm:t>
        <a:bodyPr/>
        <a:lstStyle/>
        <a:p>
          <a:endParaRPr lang="en-US"/>
        </a:p>
      </dgm:t>
    </dgm:pt>
    <dgm:pt modelId="{7852C32F-FC1D-4A9D-AAE6-FE23A8BD83F0}" type="pres">
      <dgm:prSet presAssocID="{FFD15726-42EB-4C45-BB75-227344B52295}" presName="diagram" presStyleCnt="0">
        <dgm:presLayoutVars>
          <dgm:dir/>
          <dgm:resizeHandles val="exact"/>
        </dgm:presLayoutVars>
      </dgm:prSet>
      <dgm:spPr/>
    </dgm:pt>
    <dgm:pt modelId="{E95FE593-6443-4C35-BE7F-E436EDE233AB}" type="pres">
      <dgm:prSet presAssocID="{51C50805-AB90-4DD4-A831-7A74AC5D94BA}" presName="node" presStyleLbl="node1" presStyleIdx="0" presStyleCnt="10">
        <dgm:presLayoutVars>
          <dgm:bulletEnabled val="1"/>
        </dgm:presLayoutVars>
      </dgm:prSet>
      <dgm:spPr/>
    </dgm:pt>
    <dgm:pt modelId="{859ADA82-706B-47DC-AA72-D64550CD37C4}" type="pres">
      <dgm:prSet presAssocID="{EBF6CC92-4CF0-428B-821A-4D8B7176B230}" presName="sibTrans" presStyleCnt="0"/>
      <dgm:spPr/>
    </dgm:pt>
    <dgm:pt modelId="{AB1EE7B8-A93E-4E6D-A86D-E7C61998A602}" type="pres">
      <dgm:prSet presAssocID="{C79A48F6-29FB-498C-B8EE-1FE75FF1FA64}" presName="node" presStyleLbl="node1" presStyleIdx="1" presStyleCnt="10">
        <dgm:presLayoutVars>
          <dgm:bulletEnabled val="1"/>
        </dgm:presLayoutVars>
      </dgm:prSet>
      <dgm:spPr/>
    </dgm:pt>
    <dgm:pt modelId="{C60C5661-1C4C-4E6F-9CD2-3B91D744A4B5}" type="pres">
      <dgm:prSet presAssocID="{C1C06C0E-8CC8-4EDB-9554-7775A82AF71F}" presName="sibTrans" presStyleCnt="0"/>
      <dgm:spPr/>
    </dgm:pt>
    <dgm:pt modelId="{63ADF6B5-DE08-4470-AC26-A1AE24785C8D}" type="pres">
      <dgm:prSet presAssocID="{D23998B2-871C-4586-B16F-AC5AD42F5741}" presName="node" presStyleLbl="node1" presStyleIdx="2" presStyleCnt="10">
        <dgm:presLayoutVars>
          <dgm:bulletEnabled val="1"/>
        </dgm:presLayoutVars>
      </dgm:prSet>
      <dgm:spPr/>
    </dgm:pt>
    <dgm:pt modelId="{690250FB-6ECD-45F9-9CDC-8387C45BDB7B}" type="pres">
      <dgm:prSet presAssocID="{E0D497E3-0B37-471A-AB26-B43AF4924D6E}" presName="sibTrans" presStyleCnt="0"/>
      <dgm:spPr/>
    </dgm:pt>
    <dgm:pt modelId="{C9098798-CA30-4108-BD70-4A30E723E5BE}" type="pres">
      <dgm:prSet presAssocID="{A8DCC6FF-2D79-4A60-B5EB-EEEB4A722682}" presName="node" presStyleLbl="node1" presStyleIdx="3" presStyleCnt="10">
        <dgm:presLayoutVars>
          <dgm:bulletEnabled val="1"/>
        </dgm:presLayoutVars>
      </dgm:prSet>
      <dgm:spPr/>
    </dgm:pt>
    <dgm:pt modelId="{07241FA1-0096-4B4B-B77A-5A3F63821381}" type="pres">
      <dgm:prSet presAssocID="{8C42B5EC-BB23-4CF8-97CC-827E53FE7467}" presName="sibTrans" presStyleCnt="0"/>
      <dgm:spPr/>
    </dgm:pt>
    <dgm:pt modelId="{99EFF606-E27E-4182-9824-BD5CF94A7B6D}" type="pres">
      <dgm:prSet presAssocID="{BC71BE74-9C9C-4C77-8FED-A75154B74198}" presName="node" presStyleLbl="node1" presStyleIdx="4" presStyleCnt="10">
        <dgm:presLayoutVars>
          <dgm:bulletEnabled val="1"/>
        </dgm:presLayoutVars>
      </dgm:prSet>
      <dgm:spPr/>
    </dgm:pt>
    <dgm:pt modelId="{03C5E021-7869-44B0-841B-F01771CACD61}" type="pres">
      <dgm:prSet presAssocID="{885DBC5E-1D44-4F99-B956-144B7467C4D0}" presName="sibTrans" presStyleCnt="0"/>
      <dgm:spPr/>
    </dgm:pt>
    <dgm:pt modelId="{95736BDD-0E2A-477D-97A3-0CA3DCE86F30}" type="pres">
      <dgm:prSet presAssocID="{AC02F606-173F-4D3E-B3C9-ABC31D6C0025}" presName="node" presStyleLbl="node1" presStyleIdx="5" presStyleCnt="10">
        <dgm:presLayoutVars>
          <dgm:bulletEnabled val="1"/>
        </dgm:presLayoutVars>
      </dgm:prSet>
      <dgm:spPr/>
    </dgm:pt>
    <dgm:pt modelId="{A2D581CE-037C-4AA5-8C16-EBC5C1A6B90A}" type="pres">
      <dgm:prSet presAssocID="{2843C4AA-F4D5-4DDC-9A07-1C1D5D021653}" presName="sibTrans" presStyleCnt="0"/>
      <dgm:spPr/>
    </dgm:pt>
    <dgm:pt modelId="{3DCD7F67-6F36-4618-9378-7E33F3A00514}" type="pres">
      <dgm:prSet presAssocID="{1263AD4C-01AE-4618-A3B1-1CDF0DEA5F15}" presName="node" presStyleLbl="node1" presStyleIdx="6" presStyleCnt="10">
        <dgm:presLayoutVars>
          <dgm:bulletEnabled val="1"/>
        </dgm:presLayoutVars>
      </dgm:prSet>
      <dgm:spPr/>
    </dgm:pt>
    <dgm:pt modelId="{235EB12E-8806-4CBC-9CC3-4C3656EF7537}" type="pres">
      <dgm:prSet presAssocID="{CFCD67C0-C6ED-414E-85DB-F507212D8975}" presName="sibTrans" presStyleCnt="0"/>
      <dgm:spPr/>
    </dgm:pt>
    <dgm:pt modelId="{9EAE82E6-8134-4122-957B-3BB5C2D8DF2A}" type="pres">
      <dgm:prSet presAssocID="{FEC39E1A-4EB1-4F2D-B467-34BC33E0FE65}" presName="node" presStyleLbl="node1" presStyleIdx="7" presStyleCnt="10">
        <dgm:presLayoutVars>
          <dgm:bulletEnabled val="1"/>
        </dgm:presLayoutVars>
      </dgm:prSet>
      <dgm:spPr/>
    </dgm:pt>
    <dgm:pt modelId="{A4037694-E876-4550-99BB-44A5E69134B4}" type="pres">
      <dgm:prSet presAssocID="{BEED3CFA-266F-4297-9115-43FA8A09EC03}" presName="sibTrans" presStyleCnt="0"/>
      <dgm:spPr/>
    </dgm:pt>
    <dgm:pt modelId="{12A4686C-D8AE-4E63-BC10-5A843B8061E5}" type="pres">
      <dgm:prSet presAssocID="{DCA279A2-6347-4DF5-92C8-B6DC4C889849}" presName="node" presStyleLbl="node1" presStyleIdx="8" presStyleCnt="10">
        <dgm:presLayoutVars>
          <dgm:bulletEnabled val="1"/>
        </dgm:presLayoutVars>
      </dgm:prSet>
      <dgm:spPr/>
    </dgm:pt>
    <dgm:pt modelId="{D212AB9B-7F99-4A73-9DBC-AB67BC9BD4CA}" type="pres">
      <dgm:prSet presAssocID="{DFB47FE3-F1A9-46B3-8992-6DBC73F18A94}" presName="sibTrans" presStyleCnt="0"/>
      <dgm:spPr/>
    </dgm:pt>
    <dgm:pt modelId="{05555651-EC7E-404E-A0F2-20A6AC52AF58}" type="pres">
      <dgm:prSet presAssocID="{CA4B7446-CCD4-4F02-BA28-2E6620F08112}" presName="node" presStyleLbl="node1" presStyleIdx="9" presStyleCnt="10">
        <dgm:presLayoutVars>
          <dgm:bulletEnabled val="1"/>
        </dgm:presLayoutVars>
      </dgm:prSet>
      <dgm:spPr/>
    </dgm:pt>
  </dgm:ptLst>
  <dgm:cxnLst>
    <dgm:cxn modelId="{5136DF00-ED14-4655-BABC-AD071DAFC4AB}" srcId="{FFD15726-42EB-4C45-BB75-227344B52295}" destId="{DCA279A2-6347-4DF5-92C8-B6DC4C889849}" srcOrd="8" destOrd="0" parTransId="{C4EF98B0-90A2-4924-9710-85A4C045109D}" sibTransId="{DFB47FE3-F1A9-46B3-8992-6DBC73F18A94}"/>
    <dgm:cxn modelId="{741BB115-F1F9-496C-B5AB-68E9D033CB2D}" type="presOf" srcId="{51C50805-AB90-4DD4-A831-7A74AC5D94BA}" destId="{E95FE593-6443-4C35-BE7F-E436EDE233AB}" srcOrd="0" destOrd="0" presId="urn:microsoft.com/office/officeart/2005/8/layout/default"/>
    <dgm:cxn modelId="{6DCA9321-BF52-40C3-96B6-18BF3762BEC8}" type="presOf" srcId="{FFD15726-42EB-4C45-BB75-227344B52295}" destId="{7852C32F-FC1D-4A9D-AAE6-FE23A8BD83F0}" srcOrd="0" destOrd="0" presId="urn:microsoft.com/office/officeart/2005/8/layout/default"/>
    <dgm:cxn modelId="{D4741722-52A6-4E10-9CE9-1173816CF98F}" type="presOf" srcId="{C79A48F6-29FB-498C-B8EE-1FE75FF1FA64}" destId="{AB1EE7B8-A93E-4E6D-A86D-E7C61998A602}" srcOrd="0" destOrd="0" presId="urn:microsoft.com/office/officeart/2005/8/layout/default"/>
    <dgm:cxn modelId="{213F8422-A4DE-4D10-9281-0797E63A3369}" srcId="{FFD15726-42EB-4C45-BB75-227344B52295}" destId="{1263AD4C-01AE-4618-A3B1-1CDF0DEA5F15}" srcOrd="6" destOrd="0" parTransId="{E7B424CE-0E26-4E87-9D67-9F36F841B7A5}" sibTransId="{CFCD67C0-C6ED-414E-85DB-F507212D8975}"/>
    <dgm:cxn modelId="{D398512D-6355-4C51-9F3A-E8CE9AA96A28}" srcId="{FFD15726-42EB-4C45-BB75-227344B52295}" destId="{D23998B2-871C-4586-B16F-AC5AD42F5741}" srcOrd="2" destOrd="0" parTransId="{1880E803-FADF-4ED9-85FF-0EB57D3C2FF4}" sibTransId="{E0D497E3-0B37-471A-AB26-B43AF4924D6E}"/>
    <dgm:cxn modelId="{D7811F35-9DBF-4985-9279-B6B4A9011C1E}" type="presOf" srcId="{A8DCC6FF-2D79-4A60-B5EB-EEEB4A722682}" destId="{C9098798-CA30-4108-BD70-4A30E723E5BE}" srcOrd="0" destOrd="0" presId="urn:microsoft.com/office/officeart/2005/8/layout/default"/>
    <dgm:cxn modelId="{4DE02144-18C6-47E1-8019-AEEA43EE277B}" type="presOf" srcId="{BC71BE74-9C9C-4C77-8FED-A75154B74198}" destId="{99EFF606-E27E-4182-9824-BD5CF94A7B6D}" srcOrd="0" destOrd="0" presId="urn:microsoft.com/office/officeart/2005/8/layout/default"/>
    <dgm:cxn modelId="{9223E16A-BC04-4449-BEA8-3FF8BD88C092}" srcId="{FFD15726-42EB-4C45-BB75-227344B52295}" destId="{FEC39E1A-4EB1-4F2D-B467-34BC33E0FE65}" srcOrd="7" destOrd="0" parTransId="{10A1A6FC-6BF5-441F-A328-D675D0BD29EA}" sibTransId="{BEED3CFA-266F-4297-9115-43FA8A09EC03}"/>
    <dgm:cxn modelId="{AFB4CC4B-7F76-4A72-900E-BD557A574DF0}" srcId="{FFD15726-42EB-4C45-BB75-227344B52295}" destId="{CA4B7446-CCD4-4F02-BA28-2E6620F08112}" srcOrd="9" destOrd="0" parTransId="{0C1CD506-AE99-47E5-A7E4-BE9582B87F6E}" sibTransId="{3E15180D-DBF9-4A12-9BA7-1D0A36AF01B9}"/>
    <dgm:cxn modelId="{62353256-B97B-4C63-BD07-F62C2A4CE575}" type="presOf" srcId="{1263AD4C-01AE-4618-A3B1-1CDF0DEA5F15}" destId="{3DCD7F67-6F36-4618-9378-7E33F3A00514}" srcOrd="0" destOrd="0" presId="urn:microsoft.com/office/officeart/2005/8/layout/default"/>
    <dgm:cxn modelId="{A2E34B59-303E-4335-AF40-4D2C09CD54C7}" type="presOf" srcId="{D23998B2-871C-4586-B16F-AC5AD42F5741}" destId="{63ADF6B5-DE08-4470-AC26-A1AE24785C8D}" srcOrd="0" destOrd="0" presId="urn:microsoft.com/office/officeart/2005/8/layout/default"/>
    <dgm:cxn modelId="{E8AB6B87-D859-4B70-9ECB-1B3B4F424137}" type="presOf" srcId="{FEC39E1A-4EB1-4F2D-B467-34BC33E0FE65}" destId="{9EAE82E6-8134-4122-957B-3BB5C2D8DF2A}" srcOrd="0" destOrd="0" presId="urn:microsoft.com/office/officeart/2005/8/layout/default"/>
    <dgm:cxn modelId="{9C387098-F2E4-4AED-BD36-BC6F0965B74C}" srcId="{FFD15726-42EB-4C45-BB75-227344B52295}" destId="{C79A48F6-29FB-498C-B8EE-1FE75FF1FA64}" srcOrd="1" destOrd="0" parTransId="{D58A2ABE-ED80-4DE6-AE8F-80B3712C2C54}" sibTransId="{C1C06C0E-8CC8-4EDB-9554-7775A82AF71F}"/>
    <dgm:cxn modelId="{C60019CF-7A61-42B9-9B31-1E06C959EF2E}" type="presOf" srcId="{AC02F606-173F-4D3E-B3C9-ABC31D6C0025}" destId="{95736BDD-0E2A-477D-97A3-0CA3DCE86F30}" srcOrd="0" destOrd="0" presId="urn:microsoft.com/office/officeart/2005/8/layout/default"/>
    <dgm:cxn modelId="{92F94ED0-9DEA-461F-BC38-2315393CC3CE}" type="presOf" srcId="{CA4B7446-CCD4-4F02-BA28-2E6620F08112}" destId="{05555651-EC7E-404E-A0F2-20A6AC52AF58}" srcOrd="0" destOrd="0" presId="urn:microsoft.com/office/officeart/2005/8/layout/default"/>
    <dgm:cxn modelId="{A1D9BCD7-1A14-4A2D-89FF-1BCF08D3D097}" srcId="{FFD15726-42EB-4C45-BB75-227344B52295}" destId="{AC02F606-173F-4D3E-B3C9-ABC31D6C0025}" srcOrd="5" destOrd="0" parTransId="{9FD21C08-F911-4F20-BA3B-123DD71D09CB}" sibTransId="{2843C4AA-F4D5-4DDC-9A07-1C1D5D021653}"/>
    <dgm:cxn modelId="{6DD330F3-E0EC-44D5-AF72-4BA239EC32F8}" srcId="{FFD15726-42EB-4C45-BB75-227344B52295}" destId="{A8DCC6FF-2D79-4A60-B5EB-EEEB4A722682}" srcOrd="3" destOrd="0" parTransId="{643CC6F3-13DF-409C-AC9F-A7DB7D194638}" sibTransId="{8C42B5EC-BB23-4CF8-97CC-827E53FE7467}"/>
    <dgm:cxn modelId="{D9F623F4-1521-466F-834C-46F2D885CBBC}" srcId="{FFD15726-42EB-4C45-BB75-227344B52295}" destId="{51C50805-AB90-4DD4-A831-7A74AC5D94BA}" srcOrd="0" destOrd="0" parTransId="{C07FB1AB-17A0-4E48-9041-10631E9A2259}" sibTransId="{EBF6CC92-4CF0-428B-821A-4D8B7176B230}"/>
    <dgm:cxn modelId="{3D857DF7-91F9-45F3-9BCE-5F0B20121EA6}" srcId="{FFD15726-42EB-4C45-BB75-227344B52295}" destId="{BC71BE74-9C9C-4C77-8FED-A75154B74198}" srcOrd="4" destOrd="0" parTransId="{DF2B50D3-7D51-4944-ABAA-60E8FB0B1701}" sibTransId="{885DBC5E-1D44-4F99-B956-144B7467C4D0}"/>
    <dgm:cxn modelId="{4CC3D5F7-A96D-4713-B072-F36B5DAC9151}" type="presOf" srcId="{DCA279A2-6347-4DF5-92C8-B6DC4C889849}" destId="{12A4686C-D8AE-4E63-BC10-5A843B8061E5}" srcOrd="0" destOrd="0" presId="urn:microsoft.com/office/officeart/2005/8/layout/default"/>
    <dgm:cxn modelId="{7C032461-6BB7-45D0-A0F9-70CD06A2C5BE}" type="presParOf" srcId="{7852C32F-FC1D-4A9D-AAE6-FE23A8BD83F0}" destId="{E95FE593-6443-4C35-BE7F-E436EDE233AB}" srcOrd="0" destOrd="0" presId="urn:microsoft.com/office/officeart/2005/8/layout/default"/>
    <dgm:cxn modelId="{B664732B-3176-4EAC-B6E5-4EB17495D785}" type="presParOf" srcId="{7852C32F-FC1D-4A9D-AAE6-FE23A8BD83F0}" destId="{859ADA82-706B-47DC-AA72-D64550CD37C4}" srcOrd="1" destOrd="0" presId="urn:microsoft.com/office/officeart/2005/8/layout/default"/>
    <dgm:cxn modelId="{8420E81E-FCE3-421E-A651-CDE20CF74AB7}" type="presParOf" srcId="{7852C32F-FC1D-4A9D-AAE6-FE23A8BD83F0}" destId="{AB1EE7B8-A93E-4E6D-A86D-E7C61998A602}" srcOrd="2" destOrd="0" presId="urn:microsoft.com/office/officeart/2005/8/layout/default"/>
    <dgm:cxn modelId="{B2A21D05-4455-4477-8E3D-D3C3367C1FF3}" type="presParOf" srcId="{7852C32F-FC1D-4A9D-AAE6-FE23A8BD83F0}" destId="{C60C5661-1C4C-4E6F-9CD2-3B91D744A4B5}" srcOrd="3" destOrd="0" presId="urn:microsoft.com/office/officeart/2005/8/layout/default"/>
    <dgm:cxn modelId="{DF17D3DF-732F-4F7D-B16A-CD5284030F4D}" type="presParOf" srcId="{7852C32F-FC1D-4A9D-AAE6-FE23A8BD83F0}" destId="{63ADF6B5-DE08-4470-AC26-A1AE24785C8D}" srcOrd="4" destOrd="0" presId="urn:microsoft.com/office/officeart/2005/8/layout/default"/>
    <dgm:cxn modelId="{AC15005D-4C60-4FC3-A235-74D0C8AA554A}" type="presParOf" srcId="{7852C32F-FC1D-4A9D-AAE6-FE23A8BD83F0}" destId="{690250FB-6ECD-45F9-9CDC-8387C45BDB7B}" srcOrd="5" destOrd="0" presId="urn:microsoft.com/office/officeart/2005/8/layout/default"/>
    <dgm:cxn modelId="{10C3D479-05CB-4AB1-8392-38B696B5E465}" type="presParOf" srcId="{7852C32F-FC1D-4A9D-AAE6-FE23A8BD83F0}" destId="{C9098798-CA30-4108-BD70-4A30E723E5BE}" srcOrd="6" destOrd="0" presId="urn:microsoft.com/office/officeart/2005/8/layout/default"/>
    <dgm:cxn modelId="{4A94920D-4365-4B4C-8929-1363E1926F7D}" type="presParOf" srcId="{7852C32F-FC1D-4A9D-AAE6-FE23A8BD83F0}" destId="{07241FA1-0096-4B4B-B77A-5A3F63821381}" srcOrd="7" destOrd="0" presId="urn:microsoft.com/office/officeart/2005/8/layout/default"/>
    <dgm:cxn modelId="{EC36D82A-E60F-46A7-A5BF-3A28E7D241F4}" type="presParOf" srcId="{7852C32F-FC1D-4A9D-AAE6-FE23A8BD83F0}" destId="{99EFF606-E27E-4182-9824-BD5CF94A7B6D}" srcOrd="8" destOrd="0" presId="urn:microsoft.com/office/officeart/2005/8/layout/default"/>
    <dgm:cxn modelId="{41623533-FFF0-4956-9141-2A95A081C571}" type="presParOf" srcId="{7852C32F-FC1D-4A9D-AAE6-FE23A8BD83F0}" destId="{03C5E021-7869-44B0-841B-F01771CACD61}" srcOrd="9" destOrd="0" presId="urn:microsoft.com/office/officeart/2005/8/layout/default"/>
    <dgm:cxn modelId="{53638CAC-A525-47D4-ACB3-03AEC5F216CD}" type="presParOf" srcId="{7852C32F-FC1D-4A9D-AAE6-FE23A8BD83F0}" destId="{95736BDD-0E2A-477D-97A3-0CA3DCE86F30}" srcOrd="10" destOrd="0" presId="urn:microsoft.com/office/officeart/2005/8/layout/default"/>
    <dgm:cxn modelId="{01A875E9-130F-4965-97C2-0016A4B5120F}" type="presParOf" srcId="{7852C32F-FC1D-4A9D-AAE6-FE23A8BD83F0}" destId="{A2D581CE-037C-4AA5-8C16-EBC5C1A6B90A}" srcOrd="11" destOrd="0" presId="urn:microsoft.com/office/officeart/2005/8/layout/default"/>
    <dgm:cxn modelId="{6D827F58-7131-4611-BD9E-BEDA71D2752B}" type="presParOf" srcId="{7852C32F-FC1D-4A9D-AAE6-FE23A8BD83F0}" destId="{3DCD7F67-6F36-4618-9378-7E33F3A00514}" srcOrd="12" destOrd="0" presId="urn:microsoft.com/office/officeart/2005/8/layout/default"/>
    <dgm:cxn modelId="{53F10138-9883-4409-8C7E-8B5B053ACD54}" type="presParOf" srcId="{7852C32F-FC1D-4A9D-AAE6-FE23A8BD83F0}" destId="{235EB12E-8806-4CBC-9CC3-4C3656EF7537}" srcOrd="13" destOrd="0" presId="urn:microsoft.com/office/officeart/2005/8/layout/default"/>
    <dgm:cxn modelId="{0D89B1A7-B93A-460E-84DE-04ED4C774617}" type="presParOf" srcId="{7852C32F-FC1D-4A9D-AAE6-FE23A8BD83F0}" destId="{9EAE82E6-8134-4122-957B-3BB5C2D8DF2A}" srcOrd="14" destOrd="0" presId="urn:microsoft.com/office/officeart/2005/8/layout/default"/>
    <dgm:cxn modelId="{70BA9741-06C2-4CC8-9DAF-561C2C31AE98}" type="presParOf" srcId="{7852C32F-FC1D-4A9D-AAE6-FE23A8BD83F0}" destId="{A4037694-E876-4550-99BB-44A5E69134B4}" srcOrd="15" destOrd="0" presId="urn:microsoft.com/office/officeart/2005/8/layout/default"/>
    <dgm:cxn modelId="{F6BA1F48-EC4D-49E2-B905-98F25381A521}" type="presParOf" srcId="{7852C32F-FC1D-4A9D-AAE6-FE23A8BD83F0}" destId="{12A4686C-D8AE-4E63-BC10-5A843B8061E5}" srcOrd="16" destOrd="0" presId="urn:microsoft.com/office/officeart/2005/8/layout/default"/>
    <dgm:cxn modelId="{32B181DA-C770-4978-BC1D-C3B37F1A83F9}" type="presParOf" srcId="{7852C32F-FC1D-4A9D-AAE6-FE23A8BD83F0}" destId="{D212AB9B-7F99-4A73-9DBC-AB67BC9BD4CA}" srcOrd="17" destOrd="0" presId="urn:microsoft.com/office/officeart/2005/8/layout/default"/>
    <dgm:cxn modelId="{995BBA76-04D3-401E-A1B2-21F1B4165A67}" type="presParOf" srcId="{7852C32F-FC1D-4A9D-AAE6-FE23A8BD83F0}" destId="{05555651-EC7E-404E-A0F2-20A6AC52AF58}" srcOrd="18"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5FE593-6443-4C35-BE7F-E436EDE233AB}">
      <dsp:nvSpPr>
        <dsp:cNvPr id="0" name=""/>
        <dsp:cNvSpPr/>
      </dsp:nvSpPr>
      <dsp:spPr>
        <a:xfrm>
          <a:off x="582645" y="1178"/>
          <a:ext cx="2174490" cy="1304694"/>
        </a:xfrm>
        <a:prstGeom prst="rect">
          <a:avLst/>
        </a:prstGeom>
        <a:solidFill>
          <a:schemeClr val="lt1">
            <a:hueOff val="0"/>
            <a:satOff val="0"/>
            <a:lumOff val="0"/>
            <a:alphaOff val="0"/>
          </a:schemeClr>
        </a:solidFill>
        <a:ln w="12700" cap="flat" cmpd="sng" algn="ctr">
          <a:solidFill>
            <a:schemeClr val="accent4">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b="1" u="sng" kern="1200">
              <a:hlinkClick xmlns:r="http://schemas.openxmlformats.org/officeDocument/2006/relationships" r:id="rId1"/>
            </a:rPr>
            <a:t>1. Regular Paycheck</a:t>
          </a:r>
          <a:endParaRPr lang="en-US" sz="2600" kern="1200"/>
        </a:p>
      </dsp:txBody>
      <dsp:txXfrm>
        <a:off x="582645" y="1178"/>
        <a:ext cx="2174490" cy="1304694"/>
      </dsp:txXfrm>
    </dsp:sp>
    <dsp:sp modelId="{AB1EE7B8-A93E-4E6D-A86D-E7C61998A602}">
      <dsp:nvSpPr>
        <dsp:cNvPr id="0" name=""/>
        <dsp:cNvSpPr/>
      </dsp:nvSpPr>
      <dsp:spPr>
        <a:xfrm>
          <a:off x="2974584" y="1178"/>
          <a:ext cx="2174490" cy="1304694"/>
        </a:xfrm>
        <a:prstGeom prst="rect">
          <a:avLst/>
        </a:prstGeom>
        <a:solidFill>
          <a:schemeClr val="lt1">
            <a:hueOff val="0"/>
            <a:satOff val="0"/>
            <a:lumOff val="0"/>
            <a:alphaOff val="0"/>
          </a:schemeClr>
        </a:solidFill>
        <a:ln w="12700" cap="flat" cmpd="sng" algn="ctr">
          <a:solidFill>
            <a:schemeClr val="accent4">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b="1" u="sng" kern="1200">
              <a:hlinkClick xmlns:r="http://schemas.openxmlformats.org/officeDocument/2006/relationships" r:id="rId1"/>
            </a:rPr>
            <a:t>2. A Sense of Identity</a:t>
          </a:r>
          <a:endParaRPr lang="en-US" sz="2600" kern="1200"/>
        </a:p>
      </dsp:txBody>
      <dsp:txXfrm>
        <a:off x="2974584" y="1178"/>
        <a:ext cx="2174490" cy="1304694"/>
      </dsp:txXfrm>
    </dsp:sp>
    <dsp:sp modelId="{63ADF6B5-DE08-4470-AC26-A1AE24785C8D}">
      <dsp:nvSpPr>
        <dsp:cNvPr id="0" name=""/>
        <dsp:cNvSpPr/>
      </dsp:nvSpPr>
      <dsp:spPr>
        <a:xfrm>
          <a:off x="5366524" y="1178"/>
          <a:ext cx="2174490" cy="1304694"/>
        </a:xfrm>
        <a:prstGeom prst="rect">
          <a:avLst/>
        </a:prstGeom>
        <a:solidFill>
          <a:schemeClr val="lt1">
            <a:hueOff val="0"/>
            <a:satOff val="0"/>
            <a:lumOff val="0"/>
            <a:alphaOff val="0"/>
          </a:schemeClr>
        </a:solidFill>
        <a:ln w="12700" cap="flat" cmpd="sng" algn="ctr">
          <a:solidFill>
            <a:schemeClr val="accent4">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b="1" u="sng" kern="1200">
              <a:hlinkClick xmlns:r="http://schemas.openxmlformats.org/officeDocument/2006/relationships" r:id="rId1"/>
            </a:rPr>
            <a:t>3. Intellectual Challenge</a:t>
          </a:r>
          <a:endParaRPr lang="en-US" sz="2600" kern="1200"/>
        </a:p>
      </dsp:txBody>
      <dsp:txXfrm>
        <a:off x="5366524" y="1178"/>
        <a:ext cx="2174490" cy="1304694"/>
      </dsp:txXfrm>
    </dsp:sp>
    <dsp:sp modelId="{C9098798-CA30-4108-BD70-4A30E723E5BE}">
      <dsp:nvSpPr>
        <dsp:cNvPr id="0" name=""/>
        <dsp:cNvSpPr/>
      </dsp:nvSpPr>
      <dsp:spPr>
        <a:xfrm>
          <a:off x="7758464" y="1178"/>
          <a:ext cx="2174490" cy="1304694"/>
        </a:xfrm>
        <a:prstGeom prst="rect">
          <a:avLst/>
        </a:prstGeom>
        <a:solidFill>
          <a:schemeClr val="lt1">
            <a:hueOff val="0"/>
            <a:satOff val="0"/>
            <a:lumOff val="0"/>
            <a:alphaOff val="0"/>
          </a:schemeClr>
        </a:solidFill>
        <a:ln w="12700" cap="flat" cmpd="sng" algn="ctr">
          <a:solidFill>
            <a:schemeClr val="accent4">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b="1" u="sng" kern="1200">
              <a:hlinkClick xmlns:r="http://schemas.openxmlformats.org/officeDocument/2006/relationships" r:id="rId1"/>
            </a:rPr>
            <a:t>4. Learn New Skills</a:t>
          </a:r>
          <a:endParaRPr lang="en-US" sz="2600" kern="1200"/>
        </a:p>
      </dsp:txBody>
      <dsp:txXfrm>
        <a:off x="7758464" y="1178"/>
        <a:ext cx="2174490" cy="1304694"/>
      </dsp:txXfrm>
    </dsp:sp>
    <dsp:sp modelId="{99EFF606-E27E-4182-9824-BD5CF94A7B6D}">
      <dsp:nvSpPr>
        <dsp:cNvPr id="0" name=""/>
        <dsp:cNvSpPr/>
      </dsp:nvSpPr>
      <dsp:spPr>
        <a:xfrm>
          <a:off x="582645" y="1523321"/>
          <a:ext cx="2174490" cy="1304694"/>
        </a:xfrm>
        <a:prstGeom prst="rect">
          <a:avLst/>
        </a:prstGeom>
        <a:solidFill>
          <a:schemeClr val="lt1">
            <a:hueOff val="0"/>
            <a:satOff val="0"/>
            <a:lumOff val="0"/>
            <a:alphaOff val="0"/>
          </a:schemeClr>
        </a:solidFill>
        <a:ln w="12700" cap="flat" cmpd="sng" algn="ctr">
          <a:solidFill>
            <a:schemeClr val="accent4">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b="1" u="sng" kern="1200">
              <a:hlinkClick xmlns:r="http://schemas.openxmlformats.org/officeDocument/2006/relationships" r:id="rId1"/>
            </a:rPr>
            <a:t>5. Meet New People</a:t>
          </a:r>
          <a:endParaRPr lang="en-US" sz="2600" kern="1200"/>
        </a:p>
      </dsp:txBody>
      <dsp:txXfrm>
        <a:off x="582645" y="1523321"/>
        <a:ext cx="2174490" cy="1304694"/>
      </dsp:txXfrm>
    </dsp:sp>
    <dsp:sp modelId="{95736BDD-0E2A-477D-97A3-0CA3DCE86F30}">
      <dsp:nvSpPr>
        <dsp:cNvPr id="0" name=""/>
        <dsp:cNvSpPr/>
      </dsp:nvSpPr>
      <dsp:spPr>
        <a:xfrm>
          <a:off x="2974584" y="1523321"/>
          <a:ext cx="2174490" cy="1304694"/>
        </a:xfrm>
        <a:prstGeom prst="rect">
          <a:avLst/>
        </a:prstGeom>
        <a:solidFill>
          <a:schemeClr val="lt1">
            <a:hueOff val="0"/>
            <a:satOff val="0"/>
            <a:lumOff val="0"/>
            <a:alphaOff val="0"/>
          </a:schemeClr>
        </a:solidFill>
        <a:ln w="12700" cap="flat" cmpd="sng" algn="ctr">
          <a:solidFill>
            <a:schemeClr val="accent4">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b="1" u="sng" kern="1200">
              <a:hlinkClick xmlns:r="http://schemas.openxmlformats.org/officeDocument/2006/relationships" r:id="rId1"/>
            </a:rPr>
            <a:t>6. Acess to Community</a:t>
          </a:r>
          <a:endParaRPr lang="en-US" sz="2600" kern="1200"/>
        </a:p>
      </dsp:txBody>
      <dsp:txXfrm>
        <a:off x="2974584" y="1523321"/>
        <a:ext cx="2174490" cy="1304694"/>
      </dsp:txXfrm>
    </dsp:sp>
    <dsp:sp modelId="{3DCD7F67-6F36-4618-9378-7E33F3A00514}">
      <dsp:nvSpPr>
        <dsp:cNvPr id="0" name=""/>
        <dsp:cNvSpPr/>
      </dsp:nvSpPr>
      <dsp:spPr>
        <a:xfrm>
          <a:off x="5366524" y="1523321"/>
          <a:ext cx="2174490" cy="1304694"/>
        </a:xfrm>
        <a:prstGeom prst="rect">
          <a:avLst/>
        </a:prstGeom>
        <a:solidFill>
          <a:schemeClr val="lt1">
            <a:hueOff val="0"/>
            <a:satOff val="0"/>
            <a:lumOff val="0"/>
            <a:alphaOff val="0"/>
          </a:schemeClr>
        </a:solidFill>
        <a:ln w="12700" cap="flat" cmpd="sng" algn="ctr">
          <a:solidFill>
            <a:schemeClr val="accent4">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b="1" u="sng" kern="1200">
              <a:hlinkClick xmlns:r="http://schemas.openxmlformats.org/officeDocument/2006/relationships" r:id="rId1"/>
            </a:rPr>
            <a:t>7. Understand the World Better</a:t>
          </a:r>
          <a:endParaRPr lang="en-US" sz="2600" kern="1200"/>
        </a:p>
      </dsp:txBody>
      <dsp:txXfrm>
        <a:off x="5366524" y="1523321"/>
        <a:ext cx="2174490" cy="1304694"/>
      </dsp:txXfrm>
    </dsp:sp>
    <dsp:sp modelId="{9EAE82E6-8134-4122-957B-3BB5C2D8DF2A}">
      <dsp:nvSpPr>
        <dsp:cNvPr id="0" name=""/>
        <dsp:cNvSpPr/>
      </dsp:nvSpPr>
      <dsp:spPr>
        <a:xfrm>
          <a:off x="7758464" y="1523321"/>
          <a:ext cx="2174490" cy="1304694"/>
        </a:xfrm>
        <a:prstGeom prst="rect">
          <a:avLst/>
        </a:prstGeom>
        <a:solidFill>
          <a:schemeClr val="lt1">
            <a:hueOff val="0"/>
            <a:satOff val="0"/>
            <a:lumOff val="0"/>
            <a:alphaOff val="0"/>
          </a:schemeClr>
        </a:solidFill>
        <a:ln w="12700" cap="flat" cmpd="sng" algn="ctr">
          <a:solidFill>
            <a:schemeClr val="accent4">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b="1" u="sng" kern="1200">
              <a:hlinkClick xmlns:r="http://schemas.openxmlformats.org/officeDocument/2006/relationships" r:id="rId1"/>
            </a:rPr>
            <a:t>8. Work-life Balance</a:t>
          </a:r>
          <a:endParaRPr lang="en-US" sz="2600" kern="1200"/>
        </a:p>
      </dsp:txBody>
      <dsp:txXfrm>
        <a:off x="7758464" y="1523321"/>
        <a:ext cx="2174490" cy="1304694"/>
      </dsp:txXfrm>
    </dsp:sp>
    <dsp:sp modelId="{12A4686C-D8AE-4E63-BC10-5A843B8061E5}">
      <dsp:nvSpPr>
        <dsp:cNvPr id="0" name=""/>
        <dsp:cNvSpPr/>
      </dsp:nvSpPr>
      <dsp:spPr>
        <a:xfrm>
          <a:off x="2974584" y="3045465"/>
          <a:ext cx="2174490" cy="1304694"/>
        </a:xfrm>
        <a:prstGeom prst="rect">
          <a:avLst/>
        </a:prstGeom>
        <a:solidFill>
          <a:schemeClr val="lt1">
            <a:hueOff val="0"/>
            <a:satOff val="0"/>
            <a:lumOff val="0"/>
            <a:alphaOff val="0"/>
          </a:schemeClr>
        </a:solidFill>
        <a:ln w="12700" cap="flat" cmpd="sng" algn="ctr">
          <a:solidFill>
            <a:schemeClr val="accent4">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b="1" u="sng" kern="1200">
              <a:hlinkClick xmlns:r="http://schemas.openxmlformats.org/officeDocument/2006/relationships" r:id="rId1"/>
            </a:rPr>
            <a:t>9. Sense of Meaning and Purpose</a:t>
          </a:r>
          <a:endParaRPr lang="en-US" sz="2600" kern="1200"/>
        </a:p>
      </dsp:txBody>
      <dsp:txXfrm>
        <a:off x="2974584" y="3045465"/>
        <a:ext cx="2174490" cy="1304694"/>
      </dsp:txXfrm>
    </dsp:sp>
    <dsp:sp modelId="{05555651-EC7E-404E-A0F2-20A6AC52AF58}">
      <dsp:nvSpPr>
        <dsp:cNvPr id="0" name=""/>
        <dsp:cNvSpPr/>
      </dsp:nvSpPr>
      <dsp:spPr>
        <a:xfrm>
          <a:off x="5366524" y="3045465"/>
          <a:ext cx="2174490" cy="1304694"/>
        </a:xfrm>
        <a:prstGeom prst="rect">
          <a:avLst/>
        </a:prstGeom>
        <a:solidFill>
          <a:schemeClr val="lt1">
            <a:hueOff val="0"/>
            <a:satOff val="0"/>
            <a:lumOff val="0"/>
            <a:alphaOff val="0"/>
          </a:schemeClr>
        </a:solidFill>
        <a:ln w="12700" cap="flat" cmpd="sng" algn="ctr">
          <a:solidFill>
            <a:schemeClr val="accent4">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b="1" u="sng" kern="1200">
              <a:hlinkClick xmlns:r="http://schemas.openxmlformats.org/officeDocument/2006/relationships" r:id="rId1"/>
            </a:rPr>
            <a:t>10. Health Benefits</a:t>
          </a:r>
          <a:endParaRPr lang="en-US" sz="2600" kern="1200"/>
        </a:p>
      </dsp:txBody>
      <dsp:txXfrm>
        <a:off x="5366524" y="3045465"/>
        <a:ext cx="2174490" cy="130469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90BA1C2-6999-4D6B-94F5-B4EF6F58E5CC}" type="datetimeFigureOut">
              <a:rPr lang="en-US" smtClean="0"/>
              <a:t>9/16/2024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E7B1579-BE19-4E42-9CBF-000C1F0C907C}" type="slidenum">
              <a:rPr lang="en-US" smtClean="0"/>
              <a:t>‹#›</a:t>
            </a:fld>
            <a:endParaRPr lang="en-US"/>
          </a:p>
        </p:txBody>
      </p:sp>
    </p:spTree>
    <p:extLst>
      <p:ext uri="{BB962C8B-B14F-4D97-AF65-F5344CB8AC3E}">
        <p14:creationId xmlns:p14="http://schemas.microsoft.com/office/powerpoint/2010/main" val="39807739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Varian</a:t>
            </a:r>
          </a:p>
        </p:txBody>
      </p:sp>
      <p:sp>
        <p:nvSpPr>
          <p:cNvPr id="4" name="Slide Number Placeholder 3"/>
          <p:cNvSpPr>
            <a:spLocks noGrp="1"/>
          </p:cNvSpPr>
          <p:nvPr>
            <p:ph type="sldNum" sz="quarter" idx="5"/>
          </p:nvPr>
        </p:nvSpPr>
        <p:spPr/>
        <p:txBody>
          <a:bodyPr/>
          <a:lstStyle/>
          <a:p>
            <a:fld id="{F0FA2EFA-ABA7-453B-96B4-9B9090BCF764}" type="slidenum">
              <a:rPr lang="en-US" smtClean="0"/>
              <a:t>6</a:t>
            </a:fld>
            <a:endParaRPr lang="en-US"/>
          </a:p>
        </p:txBody>
      </p:sp>
    </p:spTree>
    <p:extLst>
      <p:ext uri="{BB962C8B-B14F-4D97-AF65-F5344CB8AC3E}">
        <p14:creationId xmlns:p14="http://schemas.microsoft.com/office/powerpoint/2010/main" val="24296704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cs typeface="Calibri"/>
              </a:rPr>
              <a:t>Here is a Video to talk about making sure you are registered to Vote. </a:t>
            </a:r>
          </a:p>
        </p:txBody>
      </p:sp>
      <p:sp>
        <p:nvSpPr>
          <p:cNvPr id="4" name="Slide Number Placeholder 3"/>
          <p:cNvSpPr>
            <a:spLocks noGrp="1"/>
          </p:cNvSpPr>
          <p:nvPr>
            <p:ph type="sldNum" sz="quarter" idx="5"/>
          </p:nvPr>
        </p:nvSpPr>
        <p:spPr/>
        <p:txBody>
          <a:bodyPr/>
          <a:lstStyle/>
          <a:p>
            <a:fld id="{3FEF4D52-C2E6-40DD-86FE-7DAA7AB0D553}" type="slidenum">
              <a:rPr lang="en-US"/>
              <a:t>7</a:t>
            </a:fld>
            <a:endParaRPr lang="en-US"/>
          </a:p>
        </p:txBody>
      </p:sp>
    </p:spTree>
    <p:extLst>
      <p:ext uri="{BB962C8B-B14F-4D97-AF65-F5344CB8AC3E}">
        <p14:creationId xmlns:p14="http://schemas.microsoft.com/office/powerpoint/2010/main" val="28756805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cs typeface="Calibri"/>
              </a:rPr>
              <a:t>Kevin</a:t>
            </a:r>
          </a:p>
        </p:txBody>
      </p:sp>
      <p:sp>
        <p:nvSpPr>
          <p:cNvPr id="4" name="Slide Number Placeholder 3"/>
          <p:cNvSpPr>
            <a:spLocks noGrp="1"/>
          </p:cNvSpPr>
          <p:nvPr>
            <p:ph type="sldNum" sz="quarter" idx="5"/>
          </p:nvPr>
        </p:nvSpPr>
        <p:spPr/>
        <p:txBody>
          <a:bodyPr/>
          <a:lstStyle/>
          <a:p>
            <a:fld id="{6B54A8BF-4BC7-4DFC-9297-17F60F9524A3}" type="slidenum">
              <a:rPr lang="en-US" smtClean="0"/>
              <a:t>8</a:t>
            </a:fld>
            <a:endParaRPr lang="en-US"/>
          </a:p>
        </p:txBody>
      </p:sp>
    </p:spTree>
    <p:extLst>
      <p:ext uri="{BB962C8B-B14F-4D97-AF65-F5344CB8AC3E}">
        <p14:creationId xmlns:p14="http://schemas.microsoft.com/office/powerpoint/2010/main" val="7270861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Varian As A Voter With  A Disability You have the right to have someone help you vote, To be able to vote in a location that is accessible to you, To be able to have an alternate format for your ballot that is accessible to you ( for example braille, large print or audio), To be able to   vote by mail if you cannot get to your polling place or its not accessible to you, If you have concerns about voting or feel that you were discriminated against at the polling place,  please call Disability Rights CT at toll free voice &amp; videophone</a:t>
            </a:r>
          </a:p>
          <a:p>
            <a:endParaRPr lang="en-US"/>
          </a:p>
          <a:p>
            <a:endParaRPr lang="en-US"/>
          </a:p>
          <a:p>
            <a:endParaRPr lang="en-US"/>
          </a:p>
        </p:txBody>
      </p:sp>
      <p:sp>
        <p:nvSpPr>
          <p:cNvPr id="4" name="Slide Number Placeholder 3"/>
          <p:cNvSpPr>
            <a:spLocks noGrp="1"/>
          </p:cNvSpPr>
          <p:nvPr>
            <p:ph type="sldNum" sz="quarter" idx="5"/>
          </p:nvPr>
        </p:nvSpPr>
        <p:spPr/>
        <p:txBody>
          <a:bodyPr/>
          <a:lstStyle/>
          <a:p>
            <a:fld id="{F0FA2EFA-ABA7-453B-96B4-9B9090BCF764}" type="slidenum">
              <a:rPr lang="en-US" smtClean="0"/>
              <a:t>9</a:t>
            </a:fld>
            <a:endParaRPr lang="en-US"/>
          </a:p>
        </p:txBody>
      </p:sp>
    </p:spTree>
    <p:extLst>
      <p:ext uri="{BB962C8B-B14F-4D97-AF65-F5344CB8AC3E}">
        <p14:creationId xmlns:p14="http://schemas.microsoft.com/office/powerpoint/2010/main" val="42876561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Here are the 2024 presidential </a:t>
            </a:r>
            <a:r>
              <a:rPr lang="en-US" err="1"/>
              <a:t>candiates</a:t>
            </a:r>
            <a:r>
              <a:rPr lang="en-US"/>
              <a:t> </a:t>
            </a:r>
          </a:p>
        </p:txBody>
      </p:sp>
      <p:sp>
        <p:nvSpPr>
          <p:cNvPr id="4" name="Slide Number Placeholder 3"/>
          <p:cNvSpPr>
            <a:spLocks noGrp="1"/>
          </p:cNvSpPr>
          <p:nvPr>
            <p:ph type="sldNum" sz="quarter" idx="5"/>
          </p:nvPr>
        </p:nvSpPr>
        <p:spPr/>
        <p:txBody>
          <a:bodyPr/>
          <a:lstStyle/>
          <a:p>
            <a:fld id="{5337C01D-D4F4-43EC-B6E0-2B26FFF10809}" type="slidenum">
              <a:rPr lang="en-US" smtClean="0"/>
              <a:t>12</a:t>
            </a:fld>
            <a:endParaRPr lang="en-US"/>
          </a:p>
        </p:txBody>
      </p:sp>
    </p:spTree>
    <p:extLst>
      <p:ext uri="{BB962C8B-B14F-4D97-AF65-F5344CB8AC3E}">
        <p14:creationId xmlns:p14="http://schemas.microsoft.com/office/powerpoint/2010/main" val="24090055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How to Stay informed in your community. You can go to your local Town Hall website &amp; find a calendar of local Town hall board meeting &amp; committee meetings. You can go to these meetings they are open to the Public. At the local Town Hall or Local Recreation website you can also find a calendar of clubs, Sports Activities, Music events etc. to go to. You can also join local </a:t>
            </a:r>
            <a:r>
              <a:rPr lang="en-US" err="1"/>
              <a:t>Facebbok</a:t>
            </a:r>
            <a:r>
              <a:rPr lang="en-US"/>
              <a:t> Group for you town to stay informed about what’s going on in your Community.</a:t>
            </a:r>
          </a:p>
        </p:txBody>
      </p:sp>
      <p:sp>
        <p:nvSpPr>
          <p:cNvPr id="4" name="Slide Number Placeholder 3"/>
          <p:cNvSpPr>
            <a:spLocks noGrp="1"/>
          </p:cNvSpPr>
          <p:nvPr>
            <p:ph type="sldNum" sz="quarter" idx="5"/>
          </p:nvPr>
        </p:nvSpPr>
        <p:spPr/>
        <p:txBody>
          <a:bodyPr/>
          <a:lstStyle/>
          <a:p>
            <a:fld id="{4E7B1579-BE19-4E42-9CBF-000C1F0C907C}" type="slidenum">
              <a:rPr lang="en-US" smtClean="0"/>
              <a:t>16</a:t>
            </a:fld>
            <a:endParaRPr lang="en-US"/>
          </a:p>
        </p:txBody>
      </p:sp>
    </p:spTree>
    <p:extLst>
      <p:ext uri="{BB962C8B-B14F-4D97-AF65-F5344CB8AC3E}">
        <p14:creationId xmlns:p14="http://schemas.microsoft.com/office/powerpoint/2010/main" val="18335368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Political identity * is the “perceived connection between an individual and a political community (a group that has political interests and goals) and among individuals of a political community identification with one's own nation and support for its interests is the most.</a:t>
            </a:r>
          </a:p>
          <a:p>
            <a:pPr>
              <a:defRPr/>
            </a:pPr>
            <a:endParaRPr lang="en-US"/>
          </a:p>
          <a:p>
            <a:pPr>
              <a:defRPr/>
            </a:pPr>
            <a:endParaRPr lang="en-US"/>
          </a:p>
          <a:p>
            <a:endParaRPr lang="en-US"/>
          </a:p>
        </p:txBody>
      </p:sp>
      <p:sp>
        <p:nvSpPr>
          <p:cNvPr id="4" name="Slide Number Placeholder 3"/>
          <p:cNvSpPr>
            <a:spLocks noGrp="1"/>
          </p:cNvSpPr>
          <p:nvPr>
            <p:ph type="sldNum" sz="quarter" idx="5"/>
          </p:nvPr>
        </p:nvSpPr>
        <p:spPr/>
        <p:txBody>
          <a:bodyPr/>
          <a:lstStyle/>
          <a:p>
            <a:fld id="{4E7B1579-BE19-4E42-9CBF-000C1F0C907C}" type="slidenum">
              <a:rPr lang="en-US" smtClean="0"/>
              <a:t>19</a:t>
            </a:fld>
            <a:endParaRPr lang="en-US"/>
          </a:p>
        </p:txBody>
      </p:sp>
    </p:spTree>
    <p:extLst>
      <p:ext uri="{BB962C8B-B14F-4D97-AF65-F5344CB8AC3E}">
        <p14:creationId xmlns:p14="http://schemas.microsoft.com/office/powerpoint/2010/main" val="22206071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US"/>
              <a:t>Do you know who’s in charge? Who has the decision-making power, and what are their plans for your community? Knowledge is power, so make sure to stay informed on what happens around you. Read the local newspaper or the town newsletter with your Sunday morning breakfast. Follow local politicians on social channels and, if you want, ask questions directly. Talk to your </a:t>
            </a:r>
            <a:r>
              <a:rPr lang="en-US" err="1"/>
              <a:t>neighbours</a:t>
            </a:r>
            <a:r>
              <a:rPr lang="en-US"/>
              <a:t> about the decision-making in your community and share your thoughts, or attend town meetings if you can find the time.</a:t>
            </a:r>
          </a:p>
          <a:p>
            <a:pPr marL="228600" indent="-228600">
              <a:buAutoNum type="arabicPeriod"/>
            </a:pPr>
            <a:endParaRPr lang="en-US"/>
          </a:p>
          <a:p>
            <a:pPr marL="228600" indent="-228600">
              <a:buAutoNum type="arabicPeriod"/>
            </a:pPr>
            <a:r>
              <a:rPr lang="en-US"/>
              <a:t>Get your hands dirty if you can! Every small act of volunteering goes a long way. After all, you’re directly impacting the existence of important </a:t>
            </a:r>
            <a:r>
              <a:rPr lang="en-US" err="1"/>
              <a:t>organisations</a:t>
            </a:r>
            <a:r>
              <a:rPr lang="en-US"/>
              <a:t>, charities and individuals in your city or municipality. It doesn’t matter whether you’re walking a shelter dog every weekend, signing an online petition about a local cause, or serving beers at the school’s yearly fundraiser. A community is built on its active members, and volunteering now and then is a great way to make a difference.</a:t>
            </a:r>
          </a:p>
          <a:p>
            <a:pPr marL="228600" indent="-228600">
              <a:buAutoNum type="arabicPeriod"/>
            </a:pPr>
            <a:endParaRPr lang="en-US"/>
          </a:p>
          <a:p>
            <a:pPr marL="0" indent="0">
              <a:buNone/>
            </a:pPr>
            <a:r>
              <a:rPr lang="en-US"/>
              <a:t>4. We get the chance to let our voices be heard every couple of years at the ballot box. It might not feel very impactful when you’re checking the name or party of your choice, but the importance of casting your vote can’t be understated. Elections allow citizens to keep the administration accountable, and to weigh in on the direction and </a:t>
            </a:r>
            <a:r>
              <a:rPr lang="en-US" err="1"/>
              <a:t>prioritisation</a:t>
            </a:r>
            <a:r>
              <a:rPr lang="en-US"/>
              <a:t> of policy. Safe to say, getting informed and voting for your </a:t>
            </a:r>
            <a:r>
              <a:rPr lang="en-US" err="1"/>
              <a:t>favourite</a:t>
            </a:r>
            <a:r>
              <a:rPr lang="en-US"/>
              <a:t> candidate is one of the best ways to engage as a citizen.</a:t>
            </a:r>
          </a:p>
          <a:p>
            <a:pPr marL="0" indent="0">
              <a:buNone/>
            </a:pPr>
            <a:endParaRPr lang="en-US"/>
          </a:p>
          <a:p>
            <a:pPr marL="0" indent="0">
              <a:buNone/>
            </a:pPr>
            <a:r>
              <a:rPr lang="en-US"/>
              <a:t>8. That </a:t>
            </a:r>
            <a:r>
              <a:rPr lang="en-US" err="1"/>
              <a:t>cosy</a:t>
            </a:r>
            <a:r>
              <a:rPr lang="en-US"/>
              <a:t> family bakery on the main square? The vegetable stand that’s been selling leeks and carrots on the market for 25 years? The new coffee place across the street? For them, it makes a huge difference where you buy your croissants, zucchinis or latte. Instead of shopping in bigger chains, try spending your hard-earned money at a local business. It’ll make your community flourish!</a:t>
            </a:r>
          </a:p>
          <a:p>
            <a:pPr marL="0" indent="0">
              <a:buNone/>
            </a:pPr>
            <a:endParaRPr lang="en-US"/>
          </a:p>
          <a:p>
            <a:pPr marL="0" indent="0">
              <a:buNone/>
            </a:pPr>
            <a:r>
              <a:rPr lang="en-US"/>
              <a:t>9. You don’t want to live in a smoggy nightmare full of dirt and litter, and your </a:t>
            </a:r>
            <a:r>
              <a:rPr lang="en-US" err="1"/>
              <a:t>neighbours</a:t>
            </a:r>
            <a:r>
              <a:rPr lang="en-US"/>
              <a:t> don’t, either. Keeping your community clean and healthy is an individual responsibility for everyone. Reduce the amount of useless plastic or non-recyclables you buy, see what you can re-use, and recycle the rest! Or maybe join #TrashTuesdays and take 10 minutes to pick up litter while you’re out walking that shelter dog?</a:t>
            </a:r>
          </a:p>
          <a:p>
            <a:pPr marL="0" indent="0">
              <a:buNone/>
            </a:pPr>
            <a:endParaRPr lang="en-US"/>
          </a:p>
          <a:p>
            <a:pPr marL="0" indent="0">
              <a:buNone/>
            </a:pPr>
            <a:r>
              <a:rPr lang="en-US"/>
              <a:t>10. Agreed, this one takes a little more time and effort. But is there a certain topic that’s close to your heart, and are you passionate about making a change? Then why not get started with your own citizen proposal? Gather the signatures you need and put your proposal on the council’s agenda, join a group of like-minded peers, or why not join local politics? Become a member of a local party, help them with the campaigning in your city or municipality, or even get on the list yourself!</a:t>
            </a:r>
          </a:p>
        </p:txBody>
      </p:sp>
      <p:sp>
        <p:nvSpPr>
          <p:cNvPr id="4" name="Slide Number Placeholder 3"/>
          <p:cNvSpPr>
            <a:spLocks noGrp="1"/>
          </p:cNvSpPr>
          <p:nvPr>
            <p:ph type="sldNum" sz="quarter" idx="5"/>
          </p:nvPr>
        </p:nvSpPr>
        <p:spPr/>
        <p:txBody>
          <a:bodyPr/>
          <a:lstStyle/>
          <a:p>
            <a:fld id="{4E7B1579-BE19-4E42-9CBF-000C1F0C907C}" type="slidenum">
              <a:rPr lang="en-US" smtClean="0"/>
              <a:t>20</a:t>
            </a:fld>
            <a:endParaRPr lang="en-US"/>
          </a:p>
        </p:txBody>
      </p:sp>
    </p:spTree>
    <p:extLst>
      <p:ext uri="{BB962C8B-B14F-4D97-AF65-F5344CB8AC3E}">
        <p14:creationId xmlns:p14="http://schemas.microsoft.com/office/powerpoint/2010/main" val="20110729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Here are 10 benefits of having a job. </a:t>
            </a:r>
          </a:p>
        </p:txBody>
      </p:sp>
      <p:sp>
        <p:nvSpPr>
          <p:cNvPr id="4" name="Slide Number Placeholder 3"/>
          <p:cNvSpPr>
            <a:spLocks noGrp="1"/>
          </p:cNvSpPr>
          <p:nvPr>
            <p:ph type="sldNum" sz="quarter" idx="5"/>
          </p:nvPr>
        </p:nvSpPr>
        <p:spPr/>
        <p:txBody>
          <a:bodyPr/>
          <a:lstStyle/>
          <a:p>
            <a:fld id="{5337C01D-D4F4-43EC-B6E0-2B26FFF10809}" type="slidenum">
              <a:t>24</a:t>
            </a:fld>
            <a:endParaRPr lang="en-US"/>
          </a:p>
        </p:txBody>
      </p:sp>
    </p:spTree>
    <p:extLst>
      <p:ext uri="{BB962C8B-B14F-4D97-AF65-F5344CB8AC3E}">
        <p14:creationId xmlns:p14="http://schemas.microsoft.com/office/powerpoint/2010/main" val="28179836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Slide Image Placeholder 1">
            <a:extLst>
              <a:ext uri="{FF2B5EF4-FFF2-40B4-BE49-F238E27FC236}">
                <a16:creationId xmlns:a16="http://schemas.microsoft.com/office/drawing/2014/main" id="{790C73BF-B88B-4084-84E9-5339377A99C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5955" name="Notes Placeholder 2">
            <a:extLst>
              <a:ext uri="{FF2B5EF4-FFF2-40B4-BE49-F238E27FC236}">
                <a16:creationId xmlns:a16="http://schemas.microsoft.com/office/drawing/2014/main" id="{DFF4C31F-9B11-455C-B5C7-A055264073E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sz="2100"/>
          </a:p>
        </p:txBody>
      </p:sp>
      <p:sp>
        <p:nvSpPr>
          <p:cNvPr id="125956" name="Slide Number Placeholder 3">
            <a:extLst>
              <a:ext uri="{FF2B5EF4-FFF2-40B4-BE49-F238E27FC236}">
                <a16:creationId xmlns:a16="http://schemas.microsoft.com/office/drawing/2014/main" id="{7056CCCC-BD0C-479D-8F97-BC9FECB04A4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7A9A428D-2B26-46B0-8378-75BFBBEB726F}" type="slidenum">
              <a:rPr lang="en-US" altLang="en-US" smtClean="0">
                <a:latin typeface="Times New Roman" panose="02020603050405020304" pitchFamily="18" charset="0"/>
              </a:rPr>
              <a:pPr/>
              <a:t>25</a:t>
            </a:fld>
            <a:endParaRPr lang="en-US" altLang="en-US">
              <a:latin typeface="Times New Roman" panose="02020603050405020304" pitchFamily="18" charset="0"/>
            </a:endParaRPr>
          </a:p>
        </p:txBody>
      </p:sp>
    </p:spTree>
    <p:extLst>
      <p:ext uri="{BB962C8B-B14F-4D97-AF65-F5344CB8AC3E}">
        <p14:creationId xmlns:p14="http://schemas.microsoft.com/office/powerpoint/2010/main" val="42219001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5C94C-37E7-4FC9-8F97-19A95DED4E0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843A415-B636-4CF7-A53D-B21438801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FFBCC95-96C7-4E86-9670-E66A85443063}"/>
              </a:ext>
            </a:extLst>
          </p:cNvPr>
          <p:cNvSpPr>
            <a:spLocks noGrp="1"/>
          </p:cNvSpPr>
          <p:nvPr>
            <p:ph type="dt" sz="half" idx="10"/>
          </p:nvPr>
        </p:nvSpPr>
        <p:spPr/>
        <p:txBody>
          <a:bodyPr/>
          <a:lstStyle/>
          <a:p>
            <a:fld id="{99FD581B-7D57-40AE-B108-1574A557E95F}" type="datetimeFigureOut">
              <a:rPr lang="en-US" smtClean="0"/>
              <a:t>9/16/2024</a:t>
            </a:fld>
            <a:endParaRPr lang="en-US"/>
          </a:p>
        </p:txBody>
      </p:sp>
      <p:sp>
        <p:nvSpPr>
          <p:cNvPr id="5" name="Footer Placeholder 4">
            <a:extLst>
              <a:ext uri="{FF2B5EF4-FFF2-40B4-BE49-F238E27FC236}">
                <a16:creationId xmlns:a16="http://schemas.microsoft.com/office/drawing/2014/main" id="{E3360ECE-9DF3-478E-B18A-03090EEAB10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10BFA72-9AE4-45AF-80B7-64AEA6A1DBB8}"/>
              </a:ext>
            </a:extLst>
          </p:cNvPr>
          <p:cNvSpPr>
            <a:spLocks noGrp="1"/>
          </p:cNvSpPr>
          <p:nvPr>
            <p:ph type="sldNum" sz="quarter" idx="12"/>
          </p:nvPr>
        </p:nvSpPr>
        <p:spPr/>
        <p:txBody>
          <a:bodyPr/>
          <a:lstStyle/>
          <a:p>
            <a:fld id="{24E7AF85-743A-4FB6-9766-4382FCDB92C0}" type="slidenum">
              <a:rPr lang="en-US" smtClean="0"/>
              <a:t>‹#›</a:t>
            </a:fld>
            <a:endParaRPr lang="en-US"/>
          </a:p>
        </p:txBody>
      </p:sp>
    </p:spTree>
    <p:extLst>
      <p:ext uri="{BB962C8B-B14F-4D97-AF65-F5344CB8AC3E}">
        <p14:creationId xmlns:p14="http://schemas.microsoft.com/office/powerpoint/2010/main" val="4116095002"/>
      </p:ext>
    </p:extLst>
  </p:cSld>
  <p:clrMapOvr>
    <a:masterClrMapping/>
  </p:clrMapOvr>
  <mc:AlternateContent xmlns:mc="http://schemas.openxmlformats.org/markup-compatibility/2006" xmlns:p14="http://schemas.microsoft.com/office/powerpoint/2010/main">
    <mc:Choice Requires="p14">
      <p:transition spd="slow" p14:dur="1200" advTm="15000">
        <p:dissolve/>
      </p:transition>
    </mc:Choice>
    <mc:Fallback xmlns="">
      <p:transition spd="slow" advTm="15000">
        <p:dissolv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68C14-F9DD-4DDE-926D-8D182934A7E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E4A8750-38D7-4A4F-AF51-02BB68F70D0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3112D38-E8D2-4B4C-A91C-FA0ACC06EB42}"/>
              </a:ext>
            </a:extLst>
          </p:cNvPr>
          <p:cNvSpPr>
            <a:spLocks noGrp="1"/>
          </p:cNvSpPr>
          <p:nvPr>
            <p:ph type="dt" sz="half" idx="10"/>
          </p:nvPr>
        </p:nvSpPr>
        <p:spPr/>
        <p:txBody>
          <a:bodyPr/>
          <a:lstStyle/>
          <a:p>
            <a:fld id="{99FD581B-7D57-40AE-B108-1574A557E95F}" type="datetimeFigureOut">
              <a:rPr lang="en-US" smtClean="0"/>
              <a:t>9/16/2024</a:t>
            </a:fld>
            <a:endParaRPr lang="en-US"/>
          </a:p>
        </p:txBody>
      </p:sp>
      <p:sp>
        <p:nvSpPr>
          <p:cNvPr id="5" name="Footer Placeholder 4">
            <a:extLst>
              <a:ext uri="{FF2B5EF4-FFF2-40B4-BE49-F238E27FC236}">
                <a16:creationId xmlns:a16="http://schemas.microsoft.com/office/drawing/2014/main" id="{00AB9C37-E36F-4C3B-AEAA-29604CD25F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D49AD5-6E6E-43B4-A729-12597B6FE2B7}"/>
              </a:ext>
            </a:extLst>
          </p:cNvPr>
          <p:cNvSpPr>
            <a:spLocks noGrp="1"/>
          </p:cNvSpPr>
          <p:nvPr>
            <p:ph type="sldNum" sz="quarter" idx="12"/>
          </p:nvPr>
        </p:nvSpPr>
        <p:spPr/>
        <p:txBody>
          <a:bodyPr/>
          <a:lstStyle/>
          <a:p>
            <a:fld id="{24E7AF85-743A-4FB6-9766-4382FCDB92C0}" type="slidenum">
              <a:rPr lang="en-US" smtClean="0"/>
              <a:t>‹#›</a:t>
            </a:fld>
            <a:endParaRPr lang="en-US"/>
          </a:p>
        </p:txBody>
      </p:sp>
    </p:spTree>
    <p:extLst>
      <p:ext uri="{BB962C8B-B14F-4D97-AF65-F5344CB8AC3E}">
        <p14:creationId xmlns:p14="http://schemas.microsoft.com/office/powerpoint/2010/main" val="1825938406"/>
      </p:ext>
    </p:extLst>
  </p:cSld>
  <p:clrMapOvr>
    <a:masterClrMapping/>
  </p:clrMapOvr>
  <mc:AlternateContent xmlns:mc="http://schemas.openxmlformats.org/markup-compatibility/2006" xmlns:p14="http://schemas.microsoft.com/office/powerpoint/2010/main">
    <mc:Choice Requires="p14">
      <p:transition spd="slow" p14:dur="1200" advTm="15000">
        <p:dissolve/>
      </p:transition>
    </mc:Choice>
    <mc:Fallback xmlns="">
      <p:transition spd="slow" advTm="15000">
        <p:dissolv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E5C7B-B245-44F2-BE84-3201F142D8D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8504B851-9FAE-412A-8113-BA10E420717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92536C-3DD6-4ACB-BCE2-1126A7D35B0E}"/>
              </a:ext>
            </a:extLst>
          </p:cNvPr>
          <p:cNvSpPr>
            <a:spLocks noGrp="1"/>
          </p:cNvSpPr>
          <p:nvPr>
            <p:ph type="dt" sz="half" idx="10"/>
          </p:nvPr>
        </p:nvSpPr>
        <p:spPr/>
        <p:txBody>
          <a:bodyPr/>
          <a:lstStyle/>
          <a:p>
            <a:fld id="{99FD581B-7D57-40AE-B108-1574A557E95F}" type="datetimeFigureOut">
              <a:rPr lang="en-US" smtClean="0"/>
              <a:t>9/16/2024</a:t>
            </a:fld>
            <a:endParaRPr lang="en-US"/>
          </a:p>
        </p:txBody>
      </p:sp>
      <p:sp>
        <p:nvSpPr>
          <p:cNvPr id="5" name="Footer Placeholder 4">
            <a:extLst>
              <a:ext uri="{FF2B5EF4-FFF2-40B4-BE49-F238E27FC236}">
                <a16:creationId xmlns:a16="http://schemas.microsoft.com/office/drawing/2014/main" id="{6933B1D9-A546-46A4-8445-72DF1C1654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4D101B-32D8-4428-A83A-8050C457C7CE}"/>
              </a:ext>
            </a:extLst>
          </p:cNvPr>
          <p:cNvSpPr>
            <a:spLocks noGrp="1"/>
          </p:cNvSpPr>
          <p:nvPr>
            <p:ph type="sldNum" sz="quarter" idx="12"/>
          </p:nvPr>
        </p:nvSpPr>
        <p:spPr/>
        <p:txBody>
          <a:bodyPr/>
          <a:lstStyle/>
          <a:p>
            <a:fld id="{24E7AF85-743A-4FB6-9766-4382FCDB92C0}" type="slidenum">
              <a:rPr lang="en-US" smtClean="0"/>
              <a:t>‹#›</a:t>
            </a:fld>
            <a:endParaRPr lang="en-US"/>
          </a:p>
        </p:txBody>
      </p:sp>
    </p:spTree>
    <p:extLst>
      <p:ext uri="{BB962C8B-B14F-4D97-AF65-F5344CB8AC3E}">
        <p14:creationId xmlns:p14="http://schemas.microsoft.com/office/powerpoint/2010/main" val="3609959012"/>
      </p:ext>
    </p:extLst>
  </p:cSld>
  <p:clrMapOvr>
    <a:masterClrMapping/>
  </p:clrMapOvr>
  <mc:AlternateContent xmlns:mc="http://schemas.openxmlformats.org/markup-compatibility/2006" xmlns:p14="http://schemas.microsoft.com/office/powerpoint/2010/main">
    <mc:Choice Requires="p14">
      <p:transition spd="slow" p14:dur="1200" advTm="15000">
        <p:dissolve/>
      </p:transition>
    </mc:Choice>
    <mc:Fallback xmlns="">
      <p:transition spd="slow" advTm="15000">
        <p:dissolv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FA215-D2DD-4FA0-99A1-287E5D75F0A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F8D7215-31A9-483C-8C73-D94BA8DE80D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5C3916A-A6E7-4BDB-B17D-4C1D8EAA6D9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F18586E-F59D-4D11-A316-B2486956759B}"/>
              </a:ext>
            </a:extLst>
          </p:cNvPr>
          <p:cNvSpPr>
            <a:spLocks noGrp="1"/>
          </p:cNvSpPr>
          <p:nvPr>
            <p:ph type="dt" sz="half" idx="10"/>
          </p:nvPr>
        </p:nvSpPr>
        <p:spPr/>
        <p:txBody>
          <a:bodyPr/>
          <a:lstStyle/>
          <a:p>
            <a:fld id="{99FD581B-7D57-40AE-B108-1574A557E95F}" type="datetimeFigureOut">
              <a:rPr lang="en-US" smtClean="0"/>
              <a:t>9/16/2024</a:t>
            </a:fld>
            <a:endParaRPr lang="en-US"/>
          </a:p>
        </p:txBody>
      </p:sp>
      <p:sp>
        <p:nvSpPr>
          <p:cNvPr id="6" name="Footer Placeholder 5">
            <a:extLst>
              <a:ext uri="{FF2B5EF4-FFF2-40B4-BE49-F238E27FC236}">
                <a16:creationId xmlns:a16="http://schemas.microsoft.com/office/drawing/2014/main" id="{20CE4DD3-7105-4B8A-AAF1-E8F9B2D29E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6DA5995-B3CA-4CB8-9E99-C2A7062051EB}"/>
              </a:ext>
            </a:extLst>
          </p:cNvPr>
          <p:cNvSpPr>
            <a:spLocks noGrp="1"/>
          </p:cNvSpPr>
          <p:nvPr>
            <p:ph type="sldNum" sz="quarter" idx="12"/>
          </p:nvPr>
        </p:nvSpPr>
        <p:spPr/>
        <p:txBody>
          <a:bodyPr/>
          <a:lstStyle/>
          <a:p>
            <a:fld id="{24E7AF85-743A-4FB6-9766-4382FCDB92C0}" type="slidenum">
              <a:rPr lang="en-US" smtClean="0"/>
              <a:t>‹#›</a:t>
            </a:fld>
            <a:endParaRPr lang="en-US"/>
          </a:p>
        </p:txBody>
      </p:sp>
    </p:spTree>
    <p:extLst>
      <p:ext uri="{BB962C8B-B14F-4D97-AF65-F5344CB8AC3E}">
        <p14:creationId xmlns:p14="http://schemas.microsoft.com/office/powerpoint/2010/main" val="1080795626"/>
      </p:ext>
    </p:extLst>
  </p:cSld>
  <p:clrMapOvr>
    <a:masterClrMapping/>
  </p:clrMapOvr>
  <mc:AlternateContent xmlns:mc="http://schemas.openxmlformats.org/markup-compatibility/2006" xmlns:p14="http://schemas.microsoft.com/office/powerpoint/2010/main">
    <mc:Choice Requires="p14">
      <p:transition spd="slow" p14:dur="1200" advTm="15000">
        <p:dissolve/>
      </p:transition>
    </mc:Choice>
    <mc:Fallback xmlns="">
      <p:transition spd="slow" advTm="15000">
        <p:dissolv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AAEA3-FF0F-46A9-A40C-CEA646BB29D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97FC0B3-5F49-42FF-9A8F-67E01F42FF2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6B884CB-8856-4F7D-B645-A4744C408D4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CEE5B41-1266-4E92-8493-B658F6138FC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5668916-66E0-4AB5-A4D9-0D3250477E8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7C4031-84B5-4B2E-90F3-2465E0C12733}"/>
              </a:ext>
            </a:extLst>
          </p:cNvPr>
          <p:cNvSpPr>
            <a:spLocks noGrp="1"/>
          </p:cNvSpPr>
          <p:nvPr>
            <p:ph type="dt" sz="half" idx="10"/>
          </p:nvPr>
        </p:nvSpPr>
        <p:spPr/>
        <p:txBody>
          <a:bodyPr/>
          <a:lstStyle/>
          <a:p>
            <a:fld id="{99FD581B-7D57-40AE-B108-1574A557E95F}" type="datetimeFigureOut">
              <a:rPr lang="en-US" smtClean="0"/>
              <a:t>9/16/2024</a:t>
            </a:fld>
            <a:endParaRPr lang="en-US"/>
          </a:p>
        </p:txBody>
      </p:sp>
      <p:sp>
        <p:nvSpPr>
          <p:cNvPr id="8" name="Footer Placeholder 7">
            <a:extLst>
              <a:ext uri="{FF2B5EF4-FFF2-40B4-BE49-F238E27FC236}">
                <a16:creationId xmlns:a16="http://schemas.microsoft.com/office/drawing/2014/main" id="{10C28070-400C-44A7-9E39-7013A8C508E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53F67C9-8154-48D4-9D58-CEBAB0E83D68}"/>
              </a:ext>
            </a:extLst>
          </p:cNvPr>
          <p:cNvSpPr>
            <a:spLocks noGrp="1"/>
          </p:cNvSpPr>
          <p:nvPr>
            <p:ph type="sldNum" sz="quarter" idx="12"/>
          </p:nvPr>
        </p:nvSpPr>
        <p:spPr/>
        <p:txBody>
          <a:bodyPr/>
          <a:lstStyle/>
          <a:p>
            <a:fld id="{24E7AF85-743A-4FB6-9766-4382FCDB92C0}" type="slidenum">
              <a:rPr lang="en-US" smtClean="0"/>
              <a:t>‹#›</a:t>
            </a:fld>
            <a:endParaRPr lang="en-US"/>
          </a:p>
        </p:txBody>
      </p:sp>
    </p:spTree>
    <p:extLst>
      <p:ext uri="{BB962C8B-B14F-4D97-AF65-F5344CB8AC3E}">
        <p14:creationId xmlns:p14="http://schemas.microsoft.com/office/powerpoint/2010/main" val="3532936457"/>
      </p:ext>
    </p:extLst>
  </p:cSld>
  <p:clrMapOvr>
    <a:masterClrMapping/>
  </p:clrMapOvr>
  <mc:AlternateContent xmlns:mc="http://schemas.openxmlformats.org/markup-compatibility/2006" xmlns:p14="http://schemas.microsoft.com/office/powerpoint/2010/main">
    <mc:Choice Requires="p14">
      <p:transition spd="slow" p14:dur="1200" advTm="15000">
        <p:dissolve/>
      </p:transition>
    </mc:Choice>
    <mc:Fallback xmlns="">
      <p:transition spd="slow" advTm="15000">
        <p:dissolv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D27B3D-CD0C-46FE-A23A-76D0C3D137C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70F862A-3E8F-427B-8B0C-6EBE858EA5E9}"/>
              </a:ext>
            </a:extLst>
          </p:cNvPr>
          <p:cNvSpPr>
            <a:spLocks noGrp="1"/>
          </p:cNvSpPr>
          <p:nvPr>
            <p:ph type="dt" sz="half" idx="10"/>
          </p:nvPr>
        </p:nvSpPr>
        <p:spPr/>
        <p:txBody>
          <a:bodyPr/>
          <a:lstStyle/>
          <a:p>
            <a:fld id="{99FD581B-7D57-40AE-B108-1574A557E95F}" type="datetimeFigureOut">
              <a:rPr lang="en-US" smtClean="0"/>
              <a:t>9/16/2024</a:t>
            </a:fld>
            <a:endParaRPr lang="en-US"/>
          </a:p>
        </p:txBody>
      </p:sp>
      <p:sp>
        <p:nvSpPr>
          <p:cNvPr id="4" name="Footer Placeholder 3">
            <a:extLst>
              <a:ext uri="{FF2B5EF4-FFF2-40B4-BE49-F238E27FC236}">
                <a16:creationId xmlns:a16="http://schemas.microsoft.com/office/drawing/2014/main" id="{F810481D-297F-4D07-A043-02475A1B7E6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5121D14-4E54-4F00-A0F1-C1DEAFE9DB96}"/>
              </a:ext>
            </a:extLst>
          </p:cNvPr>
          <p:cNvSpPr>
            <a:spLocks noGrp="1"/>
          </p:cNvSpPr>
          <p:nvPr>
            <p:ph type="sldNum" sz="quarter" idx="12"/>
          </p:nvPr>
        </p:nvSpPr>
        <p:spPr/>
        <p:txBody>
          <a:bodyPr/>
          <a:lstStyle/>
          <a:p>
            <a:fld id="{24E7AF85-743A-4FB6-9766-4382FCDB92C0}" type="slidenum">
              <a:rPr lang="en-US" smtClean="0"/>
              <a:t>‹#›</a:t>
            </a:fld>
            <a:endParaRPr lang="en-US"/>
          </a:p>
        </p:txBody>
      </p:sp>
    </p:spTree>
    <p:extLst>
      <p:ext uri="{BB962C8B-B14F-4D97-AF65-F5344CB8AC3E}">
        <p14:creationId xmlns:p14="http://schemas.microsoft.com/office/powerpoint/2010/main" val="1848325208"/>
      </p:ext>
    </p:extLst>
  </p:cSld>
  <p:clrMapOvr>
    <a:masterClrMapping/>
  </p:clrMapOvr>
  <mc:AlternateContent xmlns:mc="http://schemas.openxmlformats.org/markup-compatibility/2006" xmlns:p14="http://schemas.microsoft.com/office/powerpoint/2010/main">
    <mc:Choice Requires="p14">
      <p:transition spd="slow" p14:dur="1200" advTm="15000">
        <p:dissolve/>
      </p:transition>
    </mc:Choice>
    <mc:Fallback xmlns="">
      <p:transition spd="slow" advTm="15000">
        <p:dissolv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1735F33-0898-44C5-B835-2696E725A746}"/>
              </a:ext>
            </a:extLst>
          </p:cNvPr>
          <p:cNvSpPr>
            <a:spLocks noGrp="1"/>
          </p:cNvSpPr>
          <p:nvPr>
            <p:ph type="dt" sz="half" idx="10"/>
          </p:nvPr>
        </p:nvSpPr>
        <p:spPr/>
        <p:txBody>
          <a:bodyPr/>
          <a:lstStyle/>
          <a:p>
            <a:fld id="{99FD581B-7D57-40AE-B108-1574A557E95F}" type="datetimeFigureOut">
              <a:rPr lang="en-US" smtClean="0"/>
              <a:t>9/16/2024</a:t>
            </a:fld>
            <a:endParaRPr lang="en-US"/>
          </a:p>
        </p:txBody>
      </p:sp>
      <p:sp>
        <p:nvSpPr>
          <p:cNvPr id="3" name="Footer Placeholder 2">
            <a:extLst>
              <a:ext uri="{FF2B5EF4-FFF2-40B4-BE49-F238E27FC236}">
                <a16:creationId xmlns:a16="http://schemas.microsoft.com/office/drawing/2014/main" id="{42130601-8C17-423B-9FF7-4863302E917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E9C4722-1299-48D3-8775-D681EBE7BC80}"/>
              </a:ext>
            </a:extLst>
          </p:cNvPr>
          <p:cNvSpPr>
            <a:spLocks noGrp="1"/>
          </p:cNvSpPr>
          <p:nvPr>
            <p:ph type="sldNum" sz="quarter" idx="12"/>
          </p:nvPr>
        </p:nvSpPr>
        <p:spPr/>
        <p:txBody>
          <a:bodyPr/>
          <a:lstStyle/>
          <a:p>
            <a:fld id="{24E7AF85-743A-4FB6-9766-4382FCDB92C0}" type="slidenum">
              <a:rPr lang="en-US" smtClean="0"/>
              <a:t>‹#›</a:t>
            </a:fld>
            <a:endParaRPr lang="en-US"/>
          </a:p>
        </p:txBody>
      </p:sp>
    </p:spTree>
    <p:extLst>
      <p:ext uri="{BB962C8B-B14F-4D97-AF65-F5344CB8AC3E}">
        <p14:creationId xmlns:p14="http://schemas.microsoft.com/office/powerpoint/2010/main" val="2268401559"/>
      </p:ext>
    </p:extLst>
  </p:cSld>
  <p:clrMapOvr>
    <a:masterClrMapping/>
  </p:clrMapOvr>
  <mc:AlternateContent xmlns:mc="http://schemas.openxmlformats.org/markup-compatibility/2006" xmlns:p14="http://schemas.microsoft.com/office/powerpoint/2010/main">
    <mc:Choice Requires="p14">
      <p:transition spd="slow" p14:dur="1200" advTm="15000">
        <p:dissolve/>
      </p:transition>
    </mc:Choice>
    <mc:Fallback xmlns="">
      <p:transition spd="slow" advTm="15000">
        <p:dissolv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B4174-ACC0-45CA-AD5C-98660FEA1FD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00C9F88-BF28-47FB-886C-5E5868EBDC3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A4C304E-2290-46CD-AE96-842EFF53F8A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C022CE-BC9B-43C2-9004-7EEF260F19EE}"/>
              </a:ext>
            </a:extLst>
          </p:cNvPr>
          <p:cNvSpPr>
            <a:spLocks noGrp="1"/>
          </p:cNvSpPr>
          <p:nvPr>
            <p:ph type="dt" sz="half" idx="10"/>
          </p:nvPr>
        </p:nvSpPr>
        <p:spPr/>
        <p:txBody>
          <a:bodyPr/>
          <a:lstStyle/>
          <a:p>
            <a:fld id="{99FD581B-7D57-40AE-B108-1574A557E95F}" type="datetimeFigureOut">
              <a:rPr lang="en-US" smtClean="0"/>
              <a:t>9/16/2024</a:t>
            </a:fld>
            <a:endParaRPr lang="en-US"/>
          </a:p>
        </p:txBody>
      </p:sp>
      <p:sp>
        <p:nvSpPr>
          <p:cNvPr id="6" name="Footer Placeholder 5">
            <a:extLst>
              <a:ext uri="{FF2B5EF4-FFF2-40B4-BE49-F238E27FC236}">
                <a16:creationId xmlns:a16="http://schemas.microsoft.com/office/drawing/2014/main" id="{9A615F6B-CD16-46D0-96FA-A2A3E4188C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693608-613A-4BAA-9C53-F8BD1741AE0C}"/>
              </a:ext>
            </a:extLst>
          </p:cNvPr>
          <p:cNvSpPr>
            <a:spLocks noGrp="1"/>
          </p:cNvSpPr>
          <p:nvPr>
            <p:ph type="sldNum" sz="quarter" idx="12"/>
          </p:nvPr>
        </p:nvSpPr>
        <p:spPr/>
        <p:txBody>
          <a:bodyPr/>
          <a:lstStyle/>
          <a:p>
            <a:fld id="{24E7AF85-743A-4FB6-9766-4382FCDB92C0}" type="slidenum">
              <a:rPr lang="en-US" smtClean="0"/>
              <a:t>‹#›</a:t>
            </a:fld>
            <a:endParaRPr lang="en-US"/>
          </a:p>
        </p:txBody>
      </p:sp>
    </p:spTree>
    <p:extLst>
      <p:ext uri="{BB962C8B-B14F-4D97-AF65-F5344CB8AC3E}">
        <p14:creationId xmlns:p14="http://schemas.microsoft.com/office/powerpoint/2010/main" val="3317140975"/>
      </p:ext>
    </p:extLst>
  </p:cSld>
  <p:clrMapOvr>
    <a:masterClrMapping/>
  </p:clrMapOvr>
  <mc:AlternateContent xmlns:mc="http://schemas.openxmlformats.org/markup-compatibility/2006" xmlns:p14="http://schemas.microsoft.com/office/powerpoint/2010/main">
    <mc:Choice Requires="p14">
      <p:transition spd="slow" p14:dur="1200" advTm="15000">
        <p:dissolve/>
      </p:transition>
    </mc:Choice>
    <mc:Fallback xmlns="">
      <p:transition spd="slow" advTm="15000">
        <p:dissolv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1660B-542F-4E2D-9E10-D3D3D536E76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5BCE0FF-5FEA-4D36-ACE9-0357189EED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F51EBE2-9762-45B4-9B54-C1ED6AF435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F6CD1F-B2EC-4528-9679-6E06E7C0D80C}"/>
              </a:ext>
            </a:extLst>
          </p:cNvPr>
          <p:cNvSpPr>
            <a:spLocks noGrp="1"/>
          </p:cNvSpPr>
          <p:nvPr>
            <p:ph type="dt" sz="half" idx="10"/>
          </p:nvPr>
        </p:nvSpPr>
        <p:spPr/>
        <p:txBody>
          <a:bodyPr/>
          <a:lstStyle/>
          <a:p>
            <a:fld id="{99FD581B-7D57-40AE-B108-1574A557E95F}" type="datetimeFigureOut">
              <a:rPr lang="en-US" smtClean="0"/>
              <a:t>9/16/2024</a:t>
            </a:fld>
            <a:endParaRPr lang="en-US"/>
          </a:p>
        </p:txBody>
      </p:sp>
      <p:sp>
        <p:nvSpPr>
          <p:cNvPr id="6" name="Footer Placeholder 5">
            <a:extLst>
              <a:ext uri="{FF2B5EF4-FFF2-40B4-BE49-F238E27FC236}">
                <a16:creationId xmlns:a16="http://schemas.microsoft.com/office/drawing/2014/main" id="{88AAEA1B-9295-495F-B345-02ABE9C4678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18740E6-CA92-4B76-91F3-912601662C96}"/>
              </a:ext>
            </a:extLst>
          </p:cNvPr>
          <p:cNvSpPr>
            <a:spLocks noGrp="1"/>
          </p:cNvSpPr>
          <p:nvPr>
            <p:ph type="sldNum" sz="quarter" idx="12"/>
          </p:nvPr>
        </p:nvSpPr>
        <p:spPr/>
        <p:txBody>
          <a:bodyPr/>
          <a:lstStyle/>
          <a:p>
            <a:fld id="{24E7AF85-743A-4FB6-9766-4382FCDB92C0}" type="slidenum">
              <a:rPr lang="en-US" smtClean="0"/>
              <a:t>‹#›</a:t>
            </a:fld>
            <a:endParaRPr lang="en-US"/>
          </a:p>
        </p:txBody>
      </p:sp>
    </p:spTree>
    <p:extLst>
      <p:ext uri="{BB962C8B-B14F-4D97-AF65-F5344CB8AC3E}">
        <p14:creationId xmlns:p14="http://schemas.microsoft.com/office/powerpoint/2010/main" val="2877968648"/>
      </p:ext>
    </p:extLst>
  </p:cSld>
  <p:clrMapOvr>
    <a:masterClrMapping/>
  </p:clrMapOvr>
  <mc:AlternateContent xmlns:mc="http://schemas.openxmlformats.org/markup-compatibility/2006" xmlns:p14="http://schemas.microsoft.com/office/powerpoint/2010/main">
    <mc:Choice Requires="p14">
      <p:transition spd="slow" p14:dur="1200" advTm="15000">
        <p:dissolve/>
      </p:transition>
    </mc:Choice>
    <mc:Fallback xmlns="">
      <p:transition spd="slow" advTm="15000">
        <p:dissolv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50A630-9FD4-42F3-B1E3-698FA284DBC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6D3F81F-634D-44BE-8DAB-D385A860FF1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129ACE6-B609-4953-BE3D-DA322F486EC2}"/>
              </a:ext>
            </a:extLst>
          </p:cNvPr>
          <p:cNvSpPr>
            <a:spLocks noGrp="1"/>
          </p:cNvSpPr>
          <p:nvPr>
            <p:ph type="dt" sz="half" idx="10"/>
          </p:nvPr>
        </p:nvSpPr>
        <p:spPr/>
        <p:txBody>
          <a:bodyPr/>
          <a:lstStyle/>
          <a:p>
            <a:fld id="{99FD581B-7D57-40AE-B108-1574A557E95F}" type="datetimeFigureOut">
              <a:rPr lang="en-US" smtClean="0"/>
              <a:t>9/16/2024</a:t>
            </a:fld>
            <a:endParaRPr lang="en-US"/>
          </a:p>
        </p:txBody>
      </p:sp>
      <p:sp>
        <p:nvSpPr>
          <p:cNvPr id="5" name="Footer Placeholder 4">
            <a:extLst>
              <a:ext uri="{FF2B5EF4-FFF2-40B4-BE49-F238E27FC236}">
                <a16:creationId xmlns:a16="http://schemas.microsoft.com/office/drawing/2014/main" id="{9C00E34F-5C8C-463F-A3B7-3E4455B54A2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00D09B-2A49-494F-8C4D-81FDD91AC1C9}"/>
              </a:ext>
            </a:extLst>
          </p:cNvPr>
          <p:cNvSpPr>
            <a:spLocks noGrp="1"/>
          </p:cNvSpPr>
          <p:nvPr>
            <p:ph type="sldNum" sz="quarter" idx="12"/>
          </p:nvPr>
        </p:nvSpPr>
        <p:spPr/>
        <p:txBody>
          <a:bodyPr/>
          <a:lstStyle/>
          <a:p>
            <a:fld id="{24E7AF85-743A-4FB6-9766-4382FCDB92C0}" type="slidenum">
              <a:rPr lang="en-US" smtClean="0"/>
              <a:t>‹#›</a:t>
            </a:fld>
            <a:endParaRPr lang="en-US"/>
          </a:p>
        </p:txBody>
      </p:sp>
    </p:spTree>
    <p:extLst>
      <p:ext uri="{BB962C8B-B14F-4D97-AF65-F5344CB8AC3E}">
        <p14:creationId xmlns:p14="http://schemas.microsoft.com/office/powerpoint/2010/main" val="3398188776"/>
      </p:ext>
    </p:extLst>
  </p:cSld>
  <p:clrMapOvr>
    <a:masterClrMapping/>
  </p:clrMapOvr>
  <mc:AlternateContent xmlns:mc="http://schemas.openxmlformats.org/markup-compatibility/2006" xmlns:p14="http://schemas.microsoft.com/office/powerpoint/2010/main">
    <mc:Choice Requires="p14">
      <p:transition spd="slow" p14:dur="1200" advTm="15000">
        <p:dissolve/>
      </p:transition>
    </mc:Choice>
    <mc:Fallback xmlns="">
      <p:transition spd="slow" advTm="15000">
        <p:dissolv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022D44D-18EC-42E6-92F4-8B8BFEA564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B203ECD-92E5-4E06-A42F-1F12127A5AE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F5606B5-31F3-40A5-9F65-B328811A1248}"/>
              </a:ext>
            </a:extLst>
          </p:cNvPr>
          <p:cNvSpPr>
            <a:spLocks noGrp="1"/>
          </p:cNvSpPr>
          <p:nvPr>
            <p:ph type="dt" sz="half" idx="10"/>
          </p:nvPr>
        </p:nvSpPr>
        <p:spPr/>
        <p:txBody>
          <a:bodyPr/>
          <a:lstStyle/>
          <a:p>
            <a:fld id="{99FD581B-7D57-40AE-B108-1574A557E95F}" type="datetimeFigureOut">
              <a:rPr lang="en-US" smtClean="0"/>
              <a:t>9/16/2024</a:t>
            </a:fld>
            <a:endParaRPr lang="en-US"/>
          </a:p>
        </p:txBody>
      </p:sp>
      <p:sp>
        <p:nvSpPr>
          <p:cNvPr id="5" name="Footer Placeholder 4">
            <a:extLst>
              <a:ext uri="{FF2B5EF4-FFF2-40B4-BE49-F238E27FC236}">
                <a16:creationId xmlns:a16="http://schemas.microsoft.com/office/drawing/2014/main" id="{054D3A99-9E3E-450D-AC57-6C65883BC9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501A35-DB7E-4CF0-AFA1-757F05AB7C40}"/>
              </a:ext>
            </a:extLst>
          </p:cNvPr>
          <p:cNvSpPr>
            <a:spLocks noGrp="1"/>
          </p:cNvSpPr>
          <p:nvPr>
            <p:ph type="sldNum" sz="quarter" idx="12"/>
          </p:nvPr>
        </p:nvSpPr>
        <p:spPr/>
        <p:txBody>
          <a:bodyPr/>
          <a:lstStyle/>
          <a:p>
            <a:fld id="{24E7AF85-743A-4FB6-9766-4382FCDB92C0}" type="slidenum">
              <a:rPr lang="en-US" smtClean="0"/>
              <a:t>‹#›</a:t>
            </a:fld>
            <a:endParaRPr lang="en-US"/>
          </a:p>
        </p:txBody>
      </p:sp>
    </p:spTree>
    <p:extLst>
      <p:ext uri="{BB962C8B-B14F-4D97-AF65-F5344CB8AC3E}">
        <p14:creationId xmlns:p14="http://schemas.microsoft.com/office/powerpoint/2010/main" val="3597424944"/>
      </p:ext>
    </p:extLst>
  </p:cSld>
  <p:clrMapOvr>
    <a:masterClrMapping/>
  </p:clrMapOvr>
  <mc:AlternateContent xmlns:mc="http://schemas.openxmlformats.org/markup-compatibility/2006" xmlns:p14="http://schemas.microsoft.com/office/powerpoint/2010/main">
    <mc:Choice Requires="p14">
      <p:transition spd="slow" p14:dur="1200" advTm="15000">
        <p:dissolve/>
      </p:transition>
    </mc:Choice>
    <mc:Fallback xmlns="">
      <p:transition spd="slow" advTm="15000">
        <p:dissolv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t="-13000" b="-13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69658EB-C37E-4356-92BC-6A59E2993DB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5DDF7292-070A-4E8D-880E-9EA7D6A3941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BC55E2A-0C21-49C4-96DB-D6442DF71BB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FD581B-7D57-40AE-B108-1574A557E95F}" type="datetimeFigureOut">
              <a:rPr lang="en-US" smtClean="0"/>
              <a:t>9/16/2024</a:t>
            </a:fld>
            <a:endParaRPr lang="en-US"/>
          </a:p>
        </p:txBody>
      </p:sp>
      <p:sp>
        <p:nvSpPr>
          <p:cNvPr id="5" name="Footer Placeholder 4">
            <a:extLst>
              <a:ext uri="{FF2B5EF4-FFF2-40B4-BE49-F238E27FC236}">
                <a16:creationId xmlns:a16="http://schemas.microsoft.com/office/drawing/2014/main" id="{42A582D6-EC65-4F93-80FE-9A6189AFEC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0B56B59-15EB-41A2-AD00-013BA6C6C81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4E7AF85-743A-4FB6-9766-4382FCDB92C0}" type="slidenum">
              <a:rPr lang="en-US" smtClean="0"/>
              <a:t>‹#›</a:t>
            </a:fld>
            <a:endParaRPr lang="en-US"/>
          </a:p>
        </p:txBody>
      </p:sp>
    </p:spTree>
    <p:extLst>
      <p:ext uri="{BB962C8B-B14F-4D97-AF65-F5344CB8AC3E}">
        <p14:creationId xmlns:p14="http://schemas.microsoft.com/office/powerpoint/2010/main" val="251951936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mc:AlternateContent xmlns:mc="http://schemas.openxmlformats.org/markup-compatibility/2006" xmlns:p14="http://schemas.microsoft.com/office/powerpoint/2010/main">
    <mc:Choice Requires="p14">
      <p:transition spd="slow" p14:dur="1200" advTm="15000">
        <p:dissolve/>
      </p:transition>
    </mc:Choice>
    <mc:Fallback xmlns="">
      <p:transition spd="slow" advTm="15000">
        <p:dissolv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2.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video" Target="https://www.youtube.com/embed/WJaeEoaTpDw?feature=oembed" TargetMode="External"/><Relationship Id="rId7" Type="http://schemas.openxmlformats.org/officeDocument/2006/relationships/image" Target="../media/image8.jpe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7.jpeg"/><Relationship Id="rId4"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9.jpeg"/><Relationship Id="rId5" Type="http://schemas.openxmlformats.org/officeDocument/2006/relationships/image" Target="../media/image2.png"/><Relationship Id="rId4" Type="http://schemas.openxmlformats.org/officeDocument/2006/relationships/hyperlink" Target="https://www.usa.gov/naturalization" TargetMode="Externa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notesSlide" Target="../notesSlides/notesSlide1.xml"/></Relationships>
</file>

<file path=ppt/slides/_rels/slide7.xml.rels><?xml version="1.0" encoding="UTF-8" standalone="yes"?>
<Relationships xmlns="http://schemas.openxmlformats.org/package/2006/relationships"><Relationship Id="rId8" Type="http://schemas.openxmlformats.org/officeDocument/2006/relationships/hyperlink" Target="https://portaldir.ct.gov/sots/LookUp.aspx" TargetMode="External"/><Relationship Id="rId3" Type="http://schemas.openxmlformats.org/officeDocument/2006/relationships/audio" Target="../media/media7.m4a"/><Relationship Id="rId7" Type="http://schemas.openxmlformats.org/officeDocument/2006/relationships/image" Target="../media/image12.jpeg"/><Relationship Id="rId12" Type="http://schemas.openxmlformats.org/officeDocument/2006/relationships/image" Target="../media/image2.png"/><Relationship Id="rId2" Type="http://schemas.microsoft.com/office/2007/relationships/media" Target="../media/media7.m4a"/><Relationship Id="rId1" Type="http://schemas.openxmlformats.org/officeDocument/2006/relationships/video" Target="https://www.youtube.com/embed/voTLxlfXpWk?feature=oembed" TargetMode="External"/><Relationship Id="rId6" Type="http://schemas.openxmlformats.org/officeDocument/2006/relationships/image" Target="../media/image7.jpeg"/><Relationship Id="rId11" Type="http://schemas.openxmlformats.org/officeDocument/2006/relationships/image" Target="../media/image14.png"/><Relationship Id="rId5" Type="http://schemas.openxmlformats.org/officeDocument/2006/relationships/notesSlide" Target="../notesSlides/notesSlide2.xml"/><Relationship Id="rId10" Type="http://schemas.openxmlformats.org/officeDocument/2006/relationships/image" Target="../media/image13.jpeg"/><Relationship Id="rId4" Type="http://schemas.openxmlformats.org/officeDocument/2006/relationships/slideLayout" Target="../slideLayouts/slideLayout2.xml"/><Relationship Id="rId9" Type="http://schemas.openxmlformats.org/officeDocument/2006/relationships/image" Target="../media/image10.jpe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7.xml"/><Relationship Id="rId1" Type="http://schemas.openxmlformats.org/officeDocument/2006/relationships/video" Target="https://www.youtube.com/embed/EKqns5SHIgk?feature=oembed" TargetMode="External"/><Relationship Id="rId5" Type="http://schemas.openxmlformats.org/officeDocument/2006/relationships/image" Target="../media/image15.jpeg"/><Relationship Id="rId4" Type="http://schemas.openxmlformats.org/officeDocument/2006/relationships/image" Target="../media/image7.jpeg"/></Relationships>
</file>

<file path=ppt/slides/_rels/slide9.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14.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6.jpeg"/><Relationship Id="rId5" Type="http://schemas.openxmlformats.org/officeDocument/2006/relationships/image" Target="../media/image10.jpeg"/><Relationship Id="rId4" Type="http://schemas.openxmlformats.org/officeDocument/2006/relationships/notesSlide" Target="../notesSlides/notesSlide4.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9.mp4"/><Relationship Id="rId1" Type="http://schemas.microsoft.com/office/2007/relationships/media" Target="../media/media9.mp4"/><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video" Target="../media/media10.mp4"/><Relationship Id="rId7" Type="http://schemas.openxmlformats.org/officeDocument/2006/relationships/image" Target="../media/image19.png"/><Relationship Id="rId2" Type="http://schemas.microsoft.com/office/2007/relationships/media" Target="../media/media10.mp4"/><Relationship Id="rId1" Type="http://schemas.openxmlformats.org/officeDocument/2006/relationships/video" Target="https://www.youtube.com/embed/9PrvciTGpRI?feature=oembed" TargetMode="External"/><Relationship Id="rId6" Type="http://schemas.openxmlformats.org/officeDocument/2006/relationships/image" Target="../media/image18.jpeg"/><Relationship Id="rId5" Type="http://schemas.openxmlformats.org/officeDocument/2006/relationships/image" Target="../media/image7.jpeg"/><Relationship Id="rId4"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1.mp4"/><Relationship Id="rId1" Type="http://schemas.microsoft.com/office/2007/relationships/media" Target="../media/media11.mp4"/><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notesSlide" Target="../notesSlides/notesSlide5.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2.mp4"/><Relationship Id="rId1" Type="http://schemas.microsoft.com/office/2007/relationships/media" Target="../media/media12.mp4"/><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3.mp4"/><Relationship Id="rId1" Type="http://schemas.microsoft.com/office/2007/relationships/media" Target="../media/media13.mp4"/><Relationship Id="rId6" Type="http://schemas.openxmlformats.org/officeDocument/2006/relationships/image" Target="../media/image26.png"/><Relationship Id="rId5" Type="http://schemas.openxmlformats.org/officeDocument/2006/relationships/hyperlink" Target="https://www.flickr.com/photos/-jvl-/5194328403/" TargetMode="External"/><Relationship Id="rId4" Type="http://schemas.openxmlformats.org/officeDocument/2006/relationships/image" Target="../media/image25.jpe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4.mp4"/><Relationship Id="rId1" Type="http://schemas.microsoft.com/office/2007/relationships/media" Target="../media/media14.mp4"/><Relationship Id="rId4" Type="http://schemas.openxmlformats.org/officeDocument/2006/relationships/image" Target="../media/image27.png"/></Relationships>
</file>

<file path=ppt/slides/_rels/slide16.xml.rels><?xml version="1.0" encoding="UTF-8" standalone="yes"?>
<Relationships xmlns="http://schemas.openxmlformats.org/package/2006/relationships"><Relationship Id="rId8" Type="http://schemas.openxmlformats.org/officeDocument/2006/relationships/image" Target="../media/image31.png"/><Relationship Id="rId13" Type="http://schemas.openxmlformats.org/officeDocument/2006/relationships/image" Target="../media/image36.png"/><Relationship Id="rId3" Type="http://schemas.openxmlformats.org/officeDocument/2006/relationships/slideLayout" Target="../slideLayouts/slideLayout2.xml"/><Relationship Id="rId7" Type="http://schemas.openxmlformats.org/officeDocument/2006/relationships/image" Target="../media/image30.png"/><Relationship Id="rId12" Type="http://schemas.openxmlformats.org/officeDocument/2006/relationships/image" Target="../media/image35.png"/><Relationship Id="rId2" Type="http://schemas.openxmlformats.org/officeDocument/2006/relationships/video" Target="../media/media15.mp4"/><Relationship Id="rId16" Type="http://schemas.openxmlformats.org/officeDocument/2006/relationships/image" Target="../media/image39.png"/><Relationship Id="rId1" Type="http://schemas.microsoft.com/office/2007/relationships/media" Target="../media/media15.mp4"/><Relationship Id="rId6" Type="http://schemas.openxmlformats.org/officeDocument/2006/relationships/image" Target="../media/image29.png"/><Relationship Id="rId11" Type="http://schemas.openxmlformats.org/officeDocument/2006/relationships/image" Target="../media/image34.png"/><Relationship Id="rId5" Type="http://schemas.openxmlformats.org/officeDocument/2006/relationships/image" Target="../media/image28.png"/><Relationship Id="rId15" Type="http://schemas.openxmlformats.org/officeDocument/2006/relationships/image" Target="../media/image38.png"/><Relationship Id="rId10" Type="http://schemas.openxmlformats.org/officeDocument/2006/relationships/image" Target="../media/image33.png"/><Relationship Id="rId4" Type="http://schemas.openxmlformats.org/officeDocument/2006/relationships/notesSlide" Target="../notesSlides/notesSlide6.xml"/><Relationship Id="rId9" Type="http://schemas.openxmlformats.org/officeDocument/2006/relationships/image" Target="../media/image32.png"/><Relationship Id="rId14" Type="http://schemas.openxmlformats.org/officeDocument/2006/relationships/image" Target="../media/image37.png"/></Relationships>
</file>

<file path=ppt/slides/_rels/slide1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pFvUQJcr-44?feature=oembed" TargetMode="External"/><Relationship Id="rId4" Type="http://schemas.openxmlformats.org/officeDocument/2006/relationships/image" Target="../media/image40.jpeg"/></Relationships>
</file>

<file path=ppt/slides/_rels/slide1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slideLayout" Target="../slideLayouts/slideLayout2.xml"/><Relationship Id="rId1" Type="http://schemas.openxmlformats.org/officeDocument/2006/relationships/video" Target="https://www.youtube.com/embed/5DsAi56zJS4?feature=oembed" TargetMode="External"/><Relationship Id="rId4" Type="http://schemas.openxmlformats.org/officeDocument/2006/relationships/image" Target="../media/image42.jpe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45.png"/><Relationship Id="rId2" Type="http://schemas.openxmlformats.org/officeDocument/2006/relationships/video" Target="../media/media16.mp4"/><Relationship Id="rId1" Type="http://schemas.microsoft.com/office/2007/relationships/media" Target="../media/media16.mp4"/><Relationship Id="rId6" Type="http://schemas.openxmlformats.org/officeDocument/2006/relationships/image" Target="../media/image44.png"/><Relationship Id="rId5" Type="http://schemas.openxmlformats.org/officeDocument/2006/relationships/image" Target="../media/image43.jpeg"/><Relationship Id="rId4" Type="http://schemas.openxmlformats.org/officeDocument/2006/relationships/notesSlide" Target="../notesSlides/notesSlide7.xml"/></Relationships>
</file>

<file path=ppt/slides/_rels/slide20.xml.rels><?xml version="1.0" encoding="UTF-8" standalone="yes"?>
<Relationships xmlns="http://schemas.openxmlformats.org/package/2006/relationships"><Relationship Id="rId8" Type="http://schemas.openxmlformats.org/officeDocument/2006/relationships/image" Target="../media/image49.png"/><Relationship Id="rId13" Type="http://schemas.openxmlformats.org/officeDocument/2006/relationships/image" Target="../media/image54.png"/><Relationship Id="rId3" Type="http://schemas.openxmlformats.org/officeDocument/2006/relationships/slideLayout" Target="../slideLayouts/slideLayout2.xml"/><Relationship Id="rId7" Type="http://schemas.openxmlformats.org/officeDocument/2006/relationships/image" Target="../media/image48.png"/><Relationship Id="rId12" Type="http://schemas.openxmlformats.org/officeDocument/2006/relationships/image" Target="../media/image53.png"/><Relationship Id="rId17" Type="http://schemas.openxmlformats.org/officeDocument/2006/relationships/image" Target="../media/image57.png"/><Relationship Id="rId2" Type="http://schemas.openxmlformats.org/officeDocument/2006/relationships/video" Target="../media/media17.mp4"/><Relationship Id="rId16" Type="http://schemas.openxmlformats.org/officeDocument/2006/relationships/hyperlink" Target="https://www.govocal.com/blog/10-easy-ways-to-be-a-more-engaged-citizen" TargetMode="External"/><Relationship Id="rId1" Type="http://schemas.microsoft.com/office/2007/relationships/media" Target="../media/media17.mp4"/><Relationship Id="rId6" Type="http://schemas.openxmlformats.org/officeDocument/2006/relationships/image" Target="../media/image47.png"/><Relationship Id="rId11" Type="http://schemas.openxmlformats.org/officeDocument/2006/relationships/image" Target="../media/image52.png"/><Relationship Id="rId5" Type="http://schemas.openxmlformats.org/officeDocument/2006/relationships/image" Target="../media/image46.png"/><Relationship Id="rId15" Type="http://schemas.openxmlformats.org/officeDocument/2006/relationships/image" Target="../media/image56.png"/><Relationship Id="rId10" Type="http://schemas.openxmlformats.org/officeDocument/2006/relationships/image" Target="../media/image51.png"/><Relationship Id="rId4" Type="http://schemas.openxmlformats.org/officeDocument/2006/relationships/notesSlide" Target="../notesSlides/notesSlide8.xml"/><Relationship Id="rId9" Type="http://schemas.openxmlformats.org/officeDocument/2006/relationships/image" Target="../media/image50.png"/><Relationship Id="rId14" Type="http://schemas.openxmlformats.org/officeDocument/2006/relationships/image" Target="../media/image55.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8.mp4"/><Relationship Id="rId1" Type="http://schemas.microsoft.com/office/2007/relationships/media" Target="../media/media18.mp4"/><Relationship Id="rId6" Type="http://schemas.openxmlformats.org/officeDocument/2006/relationships/image" Target="../media/image60.png"/><Relationship Id="rId5" Type="http://schemas.openxmlformats.org/officeDocument/2006/relationships/image" Target="../media/image59.jpeg"/><Relationship Id="rId4" Type="http://schemas.openxmlformats.org/officeDocument/2006/relationships/image" Target="../media/image58.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2.png"/><Relationship Id="rId4" Type="http://schemas.openxmlformats.org/officeDocument/2006/relationships/image" Target="../media/image61.jpeg"/></Relationships>
</file>

<file path=ppt/slides/_rels/slide23.xml.rels><?xml version="1.0" encoding="UTF-8" standalone="yes"?>
<Relationships xmlns="http://schemas.openxmlformats.org/package/2006/relationships"><Relationship Id="rId8" Type="http://schemas.openxmlformats.org/officeDocument/2006/relationships/image" Target="../media/image64.jpeg"/><Relationship Id="rId3" Type="http://schemas.openxmlformats.org/officeDocument/2006/relationships/slideLayout" Target="../slideLayouts/slideLayout2.xml"/><Relationship Id="rId7" Type="http://schemas.openxmlformats.org/officeDocument/2006/relationships/hyperlink" Target="https://www.pngall.com/employment-png/download/53852" TargetMode="External"/><Relationship Id="rId2" Type="http://schemas.openxmlformats.org/officeDocument/2006/relationships/video" Target="../media/media20.mp4"/><Relationship Id="rId1" Type="http://schemas.microsoft.com/office/2007/relationships/media" Target="../media/media20.mp4"/><Relationship Id="rId6" Type="http://schemas.openxmlformats.org/officeDocument/2006/relationships/image" Target="../media/image63.png"/><Relationship Id="rId5" Type="http://schemas.openxmlformats.org/officeDocument/2006/relationships/hyperlink" Target="https://www.piqsels.com/en/public-domain-photo-zbtwu" TargetMode="External"/><Relationship Id="rId10" Type="http://schemas.openxmlformats.org/officeDocument/2006/relationships/image" Target="../media/image65.png"/><Relationship Id="rId4" Type="http://schemas.openxmlformats.org/officeDocument/2006/relationships/image" Target="../media/image62.jpeg"/><Relationship Id="rId9" Type="http://schemas.openxmlformats.org/officeDocument/2006/relationships/hyperlink" Target="https://www.flickr.com/photos/144551102@N07/28991246415/" TargetMode="External"/></Relationships>
</file>

<file path=ppt/slides/_rels/slide2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video" Target="../media/media21.mp4"/><Relationship Id="rId1" Type="http://schemas.microsoft.com/office/2007/relationships/media" Target="../media/media21.mp4"/><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66.png"/><Relationship Id="rId4" Type="http://schemas.openxmlformats.org/officeDocument/2006/relationships/notesSlide" Target="../notesSlides/notesSlide9.xml"/><Relationship Id="rId9" Type="http://schemas.microsoft.com/office/2007/relationships/diagramDrawing" Target="../diagrams/drawing1.xml"/></Relationships>
</file>

<file path=ppt/slides/_rels/slide25.xml.rels><?xml version="1.0" encoding="UTF-8" standalone="yes"?>
<Relationships xmlns="http://schemas.openxmlformats.org/package/2006/relationships"><Relationship Id="rId8" Type="http://schemas.openxmlformats.org/officeDocument/2006/relationships/image" Target="../media/image70.png"/><Relationship Id="rId3" Type="http://schemas.openxmlformats.org/officeDocument/2006/relationships/slideLayout" Target="../slideLayouts/slideLayout7.xml"/><Relationship Id="rId7" Type="http://schemas.openxmlformats.org/officeDocument/2006/relationships/image" Target="../media/image69.png"/><Relationship Id="rId2" Type="http://schemas.openxmlformats.org/officeDocument/2006/relationships/video" Target="../media/media22.mp4"/><Relationship Id="rId1" Type="http://schemas.microsoft.com/office/2007/relationships/media" Target="../media/media22.mp4"/><Relationship Id="rId6" Type="http://schemas.openxmlformats.org/officeDocument/2006/relationships/image" Target="../media/image68.jpeg"/><Relationship Id="rId5" Type="http://schemas.openxmlformats.org/officeDocument/2006/relationships/image" Target="../media/image67.gif"/><Relationship Id="rId4" Type="http://schemas.openxmlformats.org/officeDocument/2006/relationships/notesSlide" Target="../notesSlides/notesSlide10.xml"/><Relationship Id="rId9" Type="http://schemas.openxmlformats.org/officeDocument/2006/relationships/image" Target="../media/image7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6834" y="1153572"/>
            <a:ext cx="3200400" cy="4461163"/>
          </a:xfrm>
        </p:spPr>
        <p:txBody>
          <a:bodyPr vert="horz" lIns="91440" tIns="45720" rIns="91440" bIns="45720" rtlCol="0" anchor="ctr">
            <a:normAutofit/>
          </a:bodyPr>
          <a:lstStyle/>
          <a:p>
            <a:pPr algn="l"/>
            <a:r>
              <a:rPr lang="en-US" sz="4400" b="1" kern="1200">
                <a:latin typeface="+mj-lt"/>
                <a:ea typeface="+mj-ea"/>
                <a:cs typeface="+mj-cs"/>
              </a:rPr>
              <a:t>How to play the presentation</a:t>
            </a:r>
            <a:r>
              <a:rPr lang="en-US" sz="4400" kern="1200">
                <a:solidFill>
                  <a:schemeClr val="tx2"/>
                </a:solidFill>
                <a:latin typeface="+mj-lt"/>
                <a:ea typeface="+mj-ea"/>
                <a:cs typeface="+mj-cs"/>
              </a:rPr>
              <a:t> </a:t>
            </a:r>
          </a:p>
        </p:txBody>
      </p:sp>
      <p:sp>
        <p:nvSpPr>
          <p:cNvPr id="3" name="Subtitle 2"/>
          <p:cNvSpPr>
            <a:spLocks noGrp="1"/>
          </p:cNvSpPr>
          <p:nvPr>
            <p:ph type="subTitle" idx="1"/>
          </p:nvPr>
        </p:nvSpPr>
        <p:spPr>
          <a:xfrm>
            <a:off x="4777263" y="1171633"/>
            <a:ext cx="6906491" cy="4807810"/>
          </a:xfrm>
        </p:spPr>
        <p:txBody>
          <a:bodyPr vert="horz" lIns="91440" tIns="45720" rIns="91440" bIns="45720" rtlCol="0" anchor="ctr">
            <a:normAutofit/>
          </a:bodyPr>
          <a:lstStyle/>
          <a:p>
            <a:pPr indent="-228600" algn="l">
              <a:lnSpc>
                <a:spcPct val="200000"/>
              </a:lnSpc>
              <a:buFont typeface="Arial" panose="020B0604020202020204" pitchFamily="34" charset="0"/>
              <a:buChar char="•"/>
            </a:pPr>
            <a:r>
              <a:rPr lang="en-US"/>
              <a:t>Open the presentation in PowerPoint.</a:t>
            </a:r>
            <a:endParaRPr lang="en-US">
              <a:ea typeface="Calibri" panose="020F0502020204030204"/>
              <a:cs typeface="Calibri" panose="020F0502020204030204"/>
            </a:endParaRPr>
          </a:p>
          <a:p>
            <a:pPr indent="-228600" algn="l">
              <a:buFont typeface="Arial" panose="020B0604020202020204" pitchFamily="34" charset="0"/>
              <a:buChar char="•"/>
            </a:pPr>
            <a:r>
              <a:rPr lang="en-US"/>
              <a:t>Wait for slide show to load up (it may take a minute or two).</a:t>
            </a:r>
          </a:p>
          <a:p>
            <a:pPr indent="-228600" algn="l">
              <a:buFont typeface="Arial" panose="020B0604020202020204" pitchFamily="34" charset="0"/>
              <a:buChar char="•"/>
            </a:pPr>
            <a:r>
              <a:rPr lang="en-US"/>
              <a:t>Click on arrows at the bottom of screen to go to the next slide or back a slide or click on the next slide in sequence on the left bar.</a:t>
            </a:r>
          </a:p>
          <a:p>
            <a:pPr indent="-228600" algn="l">
              <a:buFont typeface="Arial" panose="020B0604020202020204" pitchFamily="34" charset="0"/>
              <a:buChar char="•"/>
            </a:pPr>
            <a:r>
              <a:rPr lang="en-US"/>
              <a:t>To hear recordings, press on the megaphone and press play.</a:t>
            </a:r>
          </a:p>
          <a:p>
            <a:pPr indent="-228600" algn="l">
              <a:buFont typeface="Arial" panose="020B0604020202020204" pitchFamily="34" charset="0"/>
              <a:buChar char="•"/>
            </a:pPr>
            <a:endParaRPr lang="en-US"/>
          </a:p>
        </p:txBody>
      </p:sp>
      <p:pic>
        <p:nvPicPr>
          <p:cNvPr id="7" name="Recorded Sound">
            <a:hlinkClick r:id="" action="ppaction://media"/>
            <a:extLst>
              <a:ext uri="{FF2B5EF4-FFF2-40B4-BE49-F238E27FC236}">
                <a16:creationId xmlns:a16="http://schemas.microsoft.com/office/drawing/2014/main" id="{3084BA50-B982-0BE0-78F5-8132A757F9D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745349" y="6047370"/>
            <a:ext cx="304800" cy="304800"/>
          </a:xfrm>
          <a:prstGeom prst="rect">
            <a:avLst/>
          </a:prstGeom>
        </p:spPr>
      </p:pic>
    </p:spTree>
    <p:extLst>
      <p:ext uri="{BB962C8B-B14F-4D97-AF65-F5344CB8AC3E}">
        <p14:creationId xmlns:p14="http://schemas.microsoft.com/office/powerpoint/2010/main" val="491698729"/>
      </p:ext>
    </p:extLst>
  </p:cSld>
  <p:clrMapOvr>
    <a:masterClrMapping/>
  </p:clrMapOvr>
  <mc:AlternateContent xmlns:mc="http://schemas.openxmlformats.org/markup-compatibility/2006" xmlns:p14="http://schemas.microsoft.com/office/powerpoint/2010/main">
    <mc:Choice Requires="p14">
      <p:transition spd="slow" p14:dur="1200" advTm="73">
        <p:dissolve/>
      </p:transition>
    </mc:Choice>
    <mc:Fallback xmlns="">
      <p:transition spd="slow" advTm="73">
        <p:dissolv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077"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extLst>
    <p:ext uri="{E180D4A7-C9FB-4DFB-919C-405C955672EB}">
      <p14:showEvtLst xmlns:p14="http://schemas.microsoft.com/office/powerpoint/2010/main">
        <p14:playEvt time="72" objId="7"/>
        <p14:stopEvt time="73" objId="7"/>
      </p14:showEvtLst>
    </p:ext>
  </p:extLs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96993" y="522410"/>
            <a:ext cx="9144000" cy="2387600"/>
          </a:xfrm>
        </p:spPr>
        <p:txBody>
          <a:bodyPr>
            <a:normAutofit/>
          </a:bodyPr>
          <a:lstStyle/>
          <a:p>
            <a:r>
              <a:rPr lang="en-US" sz="7200" b="1"/>
              <a:t>Voting!</a:t>
            </a:r>
            <a:endParaRPr lang="en-US" sz="7200" b="1">
              <a:ea typeface="Calibri Light"/>
              <a:cs typeface="Calibri Light"/>
            </a:endParaRPr>
          </a:p>
        </p:txBody>
      </p:sp>
      <p:pic>
        <p:nvPicPr>
          <p:cNvPr id="1026" name="Picture 2" descr="A person voting in a ballot box&#10;&#10;Description automatically generated">
            <a:extLst>
              <a:ext uri="{FF2B5EF4-FFF2-40B4-BE49-F238E27FC236}">
                <a16:creationId xmlns:a16="http://schemas.microsoft.com/office/drawing/2014/main" id="{F1CD449F-4999-E97F-01FA-0FB4C3EAACF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9755" y="853384"/>
            <a:ext cx="2937555" cy="1954561"/>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a:extLst>
              <a:ext uri="{FF2B5EF4-FFF2-40B4-BE49-F238E27FC236}">
                <a16:creationId xmlns:a16="http://schemas.microsoft.com/office/drawing/2014/main" id="{B310507A-6971-3EE1-839D-640511995CD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59478" y="744471"/>
            <a:ext cx="3244909" cy="2063473"/>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Voting Political Hand Holding Election Concept 680173 Vector Art at ...">
            <a:extLst>
              <a:ext uri="{FF2B5EF4-FFF2-40B4-BE49-F238E27FC236}">
                <a16:creationId xmlns:a16="http://schemas.microsoft.com/office/drawing/2014/main" id="{9F864080-C183-8E83-DB79-2FD38862034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b="13809"/>
          <a:stretch/>
        </p:blipFill>
        <p:spPr bwMode="auto">
          <a:xfrm>
            <a:off x="3742661" y="3795558"/>
            <a:ext cx="4238020" cy="2400591"/>
          </a:xfrm>
          <a:prstGeom prst="rect">
            <a:avLst/>
          </a:prstGeom>
          <a:noFill/>
          <a:extLst>
            <a:ext uri="{909E8E84-426E-40DD-AFC4-6F175D3DCCD1}">
              <a14:hiddenFill xmlns:a14="http://schemas.microsoft.com/office/drawing/2010/main">
                <a:solidFill>
                  <a:srgbClr val="FFFFFF"/>
                </a:solidFill>
              </a14:hiddenFill>
            </a:ext>
          </a:extLst>
        </p:spPr>
      </p:pic>
      <p:pic>
        <p:nvPicPr>
          <p:cNvPr id="7" name="Audio 12">
            <a:hlinkClick r:id="" action="ppaction://media"/>
            <a:extLst>
              <a:ext uri="{FF2B5EF4-FFF2-40B4-BE49-F238E27FC236}">
                <a16:creationId xmlns:a16="http://schemas.microsoft.com/office/drawing/2014/main" id="{F15D8166-355F-EB91-1912-6B7A61149A0E}"/>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9397766" y="4610842"/>
            <a:ext cx="2057400" cy="2057400"/>
          </a:xfrm>
          <a:prstGeom prst="ellipse">
            <a:avLst/>
          </a:prstGeom>
        </p:spPr>
      </p:pic>
    </p:spTree>
    <p:extLst>
      <p:ext uri="{BB962C8B-B14F-4D97-AF65-F5344CB8AC3E}">
        <p14:creationId xmlns:p14="http://schemas.microsoft.com/office/powerpoint/2010/main" val="495896682"/>
      </p:ext>
    </p:extLst>
  </p:cSld>
  <p:clrMapOvr>
    <a:masterClrMapping/>
  </p:clrMapOvr>
  <mc:AlternateContent xmlns:mc="http://schemas.openxmlformats.org/markup-compatibility/2006" xmlns:p14="http://schemas.microsoft.com/office/powerpoint/2010/main">
    <mc:Choice Requires="p14">
      <p:transition spd="slow" p14:dur="1200" advTm="15000">
        <p:dissolve/>
      </p:transition>
    </mc:Choice>
    <mc:Fallback xmlns="">
      <p:transition spd="slow" advTm="15000">
        <p:dissolv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Voting Explained For Kids">
            <a:extLst>
              <a:ext uri="{FF2B5EF4-FFF2-40B4-BE49-F238E27FC236}">
                <a16:creationId xmlns:a16="http://schemas.microsoft.com/office/drawing/2014/main" id="{B080A408-B76A-1E52-29AD-43407D35095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89869" y="2130351"/>
            <a:ext cx="4121394" cy="253365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5162E25A-B450-B4B0-C649-C31D341F8714}"/>
              </a:ext>
            </a:extLst>
          </p:cNvPr>
          <p:cNvSpPr>
            <a:spLocks noGrp="1"/>
          </p:cNvSpPr>
          <p:nvPr>
            <p:ph type="title"/>
          </p:nvPr>
        </p:nvSpPr>
        <p:spPr>
          <a:xfrm>
            <a:off x="461663" y="955929"/>
            <a:ext cx="10515600" cy="385646"/>
          </a:xfrm>
        </p:spPr>
        <p:txBody>
          <a:bodyPr>
            <a:normAutofit fontScale="90000"/>
          </a:bodyPr>
          <a:lstStyle/>
          <a:p>
            <a:r>
              <a:rPr lang="en-US" b="1"/>
              <a:t>What is voting?</a:t>
            </a:r>
            <a:endParaRPr lang="en-US" b="1">
              <a:ea typeface="Calibri Light"/>
              <a:cs typeface="Calibri Light"/>
            </a:endParaRPr>
          </a:p>
        </p:txBody>
      </p:sp>
      <p:sp>
        <p:nvSpPr>
          <p:cNvPr id="3" name="Content Placeholder 2">
            <a:extLst>
              <a:ext uri="{FF2B5EF4-FFF2-40B4-BE49-F238E27FC236}">
                <a16:creationId xmlns:a16="http://schemas.microsoft.com/office/drawing/2014/main" id="{75C831F0-9401-4370-1259-77E6A9A35D74}"/>
              </a:ext>
            </a:extLst>
          </p:cNvPr>
          <p:cNvSpPr>
            <a:spLocks noGrp="1"/>
          </p:cNvSpPr>
          <p:nvPr>
            <p:ph idx="1"/>
          </p:nvPr>
        </p:nvSpPr>
        <p:spPr>
          <a:xfrm>
            <a:off x="197030" y="1847984"/>
            <a:ext cx="7462610" cy="4109255"/>
          </a:xfrm>
        </p:spPr>
        <p:txBody>
          <a:bodyPr/>
          <a:lstStyle/>
          <a:p>
            <a:r>
              <a:rPr lang="en-US"/>
              <a:t>Voting is the act of a group of people using their free will to decide an outcome.</a:t>
            </a:r>
          </a:p>
          <a:p>
            <a:endParaRPr lang="en-US"/>
          </a:p>
          <a:p>
            <a:r>
              <a:rPr lang="en-US"/>
              <a:t>The outcome is not just limited to politics. (Deciding what to do for the day, what a group of people want to eat for lunch, etc.)</a:t>
            </a:r>
          </a:p>
          <a:p>
            <a:endParaRPr lang="en-US"/>
          </a:p>
          <a:p>
            <a:r>
              <a:rPr lang="en-US"/>
              <a:t>The result of a vote cannot be decided by just one person.</a:t>
            </a:r>
          </a:p>
        </p:txBody>
      </p:sp>
      <p:pic>
        <p:nvPicPr>
          <p:cNvPr id="8" name="Audio 7">
            <a:hlinkClick r:id="" action="ppaction://media"/>
            <a:extLst>
              <a:ext uri="{FF2B5EF4-FFF2-40B4-BE49-F238E27FC236}">
                <a16:creationId xmlns:a16="http://schemas.microsoft.com/office/drawing/2014/main" id="{CB0B213D-DF72-862E-6F89-B935CC1569C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9738360" y="4727649"/>
            <a:ext cx="2057400" cy="2057400"/>
          </a:xfrm>
          <a:prstGeom prst="ellipse">
            <a:avLst/>
          </a:prstGeom>
        </p:spPr>
      </p:pic>
    </p:spTree>
    <p:extLst>
      <p:ext uri="{BB962C8B-B14F-4D97-AF65-F5344CB8AC3E}">
        <p14:creationId xmlns:p14="http://schemas.microsoft.com/office/powerpoint/2010/main" val="47141406"/>
      </p:ext>
    </p:extLst>
  </p:cSld>
  <p:clrMapOvr>
    <a:masterClrMapping/>
  </p:clrMapOvr>
  <mc:AlternateContent xmlns:mc="http://schemas.openxmlformats.org/markup-compatibility/2006" xmlns:p14="http://schemas.microsoft.com/office/powerpoint/2010/main">
    <mc:Choice Requires="p14">
      <p:transition spd="slow" p14:dur="2000" advTm="22507"/>
    </mc:Choice>
    <mc:Fallback xmlns="">
      <p:transition spd="slow" advTm="225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computer monitor with a white screen&#10;&#10;Description automatically generated">
            <a:extLst>
              <a:ext uri="{FF2B5EF4-FFF2-40B4-BE49-F238E27FC236}">
                <a16:creationId xmlns:a16="http://schemas.microsoft.com/office/drawing/2014/main" id="{BBFA9245-5FC4-13F7-2DA3-0D02D251AD2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78211" y="1587320"/>
            <a:ext cx="11120860" cy="5274162"/>
          </a:xfrm>
          <a:prstGeom prst="rect">
            <a:avLst/>
          </a:prstGeom>
        </p:spPr>
      </p:pic>
      <p:pic>
        <p:nvPicPr>
          <p:cNvPr id="15" name="Audio 14">
            <a:hlinkClick r:id="" action="ppaction://media"/>
            <a:extLst>
              <a:ext uri="{FF2B5EF4-FFF2-40B4-BE49-F238E27FC236}">
                <a16:creationId xmlns:a16="http://schemas.microsoft.com/office/drawing/2014/main" id="{0E0096C2-3A16-A9EF-5ECD-91CE650421D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724798" y="4804801"/>
            <a:ext cx="2057400" cy="2057400"/>
          </a:xfrm>
          <a:prstGeom prst="ellipse">
            <a:avLst/>
          </a:prstGeom>
        </p:spPr>
      </p:pic>
      <p:pic>
        <p:nvPicPr>
          <p:cNvPr id="3" name="Online Media 2" title="The U.S. Presidential Voting Process (2024)">
            <a:hlinkClick r:id="" action="ppaction://media"/>
            <a:extLst>
              <a:ext uri="{FF2B5EF4-FFF2-40B4-BE49-F238E27FC236}">
                <a16:creationId xmlns:a16="http://schemas.microsoft.com/office/drawing/2014/main" id="{A0079254-93D6-B575-22B9-571A8C678BE8}"/>
              </a:ext>
            </a:extLst>
          </p:cNvPr>
          <p:cNvPicPr>
            <a:picLocks noRot="1" noChangeAspect="1"/>
          </p:cNvPicPr>
          <p:nvPr>
            <a:videoFile r:link="rId3"/>
          </p:nvPr>
        </p:nvPicPr>
        <p:blipFill>
          <a:blip r:embed="rId7"/>
          <a:stretch>
            <a:fillRect/>
          </a:stretch>
        </p:blipFill>
        <p:spPr>
          <a:xfrm>
            <a:off x="331352" y="1717678"/>
            <a:ext cx="10828440" cy="4454851"/>
          </a:xfrm>
          <a:prstGeom prst="rect">
            <a:avLst/>
          </a:prstGeom>
        </p:spPr>
      </p:pic>
      <p:sp>
        <p:nvSpPr>
          <p:cNvPr id="4" name="TextBox 3">
            <a:extLst>
              <a:ext uri="{FF2B5EF4-FFF2-40B4-BE49-F238E27FC236}">
                <a16:creationId xmlns:a16="http://schemas.microsoft.com/office/drawing/2014/main" id="{A2791ACC-7453-4D4F-54A2-696E2A88D0CB}"/>
              </a:ext>
            </a:extLst>
          </p:cNvPr>
          <p:cNvSpPr txBox="1"/>
          <p:nvPr/>
        </p:nvSpPr>
        <p:spPr>
          <a:xfrm>
            <a:off x="2442308" y="488461"/>
            <a:ext cx="6691922"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a:ea typeface="Calibri"/>
                <a:cs typeface="Calibri"/>
              </a:rPr>
              <a:t>How the Voting Process Works</a:t>
            </a:r>
          </a:p>
        </p:txBody>
      </p:sp>
    </p:spTree>
    <p:extLst>
      <p:ext uri="{BB962C8B-B14F-4D97-AF65-F5344CB8AC3E}">
        <p14:creationId xmlns:p14="http://schemas.microsoft.com/office/powerpoint/2010/main" val="3419056110"/>
      </p:ext>
    </p:extLst>
  </p:cSld>
  <p:clrMapOvr>
    <a:masterClrMapping/>
  </p:clrMapOvr>
  <mc:AlternateContent xmlns:mc="http://schemas.openxmlformats.org/markup-compatibility/2006" xmlns:p14="http://schemas.microsoft.com/office/powerpoint/2010/main">
    <mc:Choice Requires="p14">
      <p:transition spd="slow" p14:dur="2000" advTm="6537"/>
    </mc:Choice>
    <mc:Fallback xmlns="">
      <p:transition spd="slow" advTm="65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4677C-4C5A-8587-C73E-96DF26F6DAEC}"/>
              </a:ext>
            </a:extLst>
          </p:cNvPr>
          <p:cNvSpPr>
            <a:spLocks noGrp="1"/>
          </p:cNvSpPr>
          <p:nvPr>
            <p:ph type="title"/>
          </p:nvPr>
        </p:nvSpPr>
        <p:spPr>
          <a:xfrm>
            <a:off x="357369" y="668527"/>
            <a:ext cx="6422293" cy="1325563"/>
          </a:xfrm>
        </p:spPr>
        <p:txBody>
          <a:bodyPr/>
          <a:lstStyle/>
          <a:p>
            <a:r>
              <a:rPr lang="en-US" b="1"/>
              <a:t>Requirements of Voting</a:t>
            </a:r>
            <a:endParaRPr lang="en-US" b="1">
              <a:ea typeface="Calibri Light"/>
              <a:cs typeface="Calibri Light"/>
            </a:endParaRPr>
          </a:p>
        </p:txBody>
      </p:sp>
      <p:sp>
        <p:nvSpPr>
          <p:cNvPr id="3" name="Content Placeholder 2">
            <a:extLst>
              <a:ext uri="{FF2B5EF4-FFF2-40B4-BE49-F238E27FC236}">
                <a16:creationId xmlns:a16="http://schemas.microsoft.com/office/drawing/2014/main" id="{88E188FE-BA93-1633-0840-13BA893809E8}"/>
              </a:ext>
            </a:extLst>
          </p:cNvPr>
          <p:cNvSpPr>
            <a:spLocks noGrp="1"/>
          </p:cNvSpPr>
          <p:nvPr>
            <p:ph idx="1"/>
          </p:nvPr>
        </p:nvSpPr>
        <p:spPr>
          <a:xfrm>
            <a:off x="82296" y="2424366"/>
            <a:ext cx="10515600" cy="4351338"/>
          </a:xfrm>
        </p:spPr>
        <p:txBody>
          <a:bodyPr vert="horz" lIns="91440" tIns="45720" rIns="91440" bIns="45720" rtlCol="0" anchor="t">
            <a:normAutofit/>
          </a:bodyPr>
          <a:lstStyle/>
          <a:p>
            <a:r>
              <a:rPr lang="en-US"/>
              <a:t>You must be 18 years or older to begin to vote.</a:t>
            </a:r>
          </a:p>
          <a:p>
            <a:endParaRPr lang="en-US"/>
          </a:p>
          <a:p>
            <a:r>
              <a:rPr lang="en-US"/>
              <a:t>You need Voter Registration from the state you reside.</a:t>
            </a:r>
            <a:endParaRPr lang="en-US">
              <a:ea typeface="Calibri"/>
              <a:cs typeface="Calibri"/>
            </a:endParaRPr>
          </a:p>
          <a:p>
            <a:endParaRPr lang="en-US"/>
          </a:p>
          <a:p>
            <a:r>
              <a:rPr lang="en-US"/>
              <a:t>You must be a U.S resident by birth or become U.S citizen by Naturalization.</a:t>
            </a:r>
            <a:endParaRPr lang="en-US">
              <a:ea typeface="Calibri"/>
              <a:cs typeface="Calibri"/>
            </a:endParaRPr>
          </a:p>
          <a:p>
            <a:r>
              <a:rPr lang="en-US"/>
              <a:t> </a:t>
            </a:r>
            <a:r>
              <a:rPr lang="en-US">
                <a:hlinkClick r:id="rId4"/>
              </a:rPr>
              <a:t>Become a U.S. citizen through naturalization | USAGov</a:t>
            </a:r>
            <a:endParaRPr lang="en-US"/>
          </a:p>
        </p:txBody>
      </p:sp>
      <p:pic>
        <p:nvPicPr>
          <p:cNvPr id="13" name="Audio 12">
            <a:hlinkClick r:id="" action="ppaction://media"/>
            <a:extLst>
              <a:ext uri="{FF2B5EF4-FFF2-40B4-BE49-F238E27FC236}">
                <a16:creationId xmlns:a16="http://schemas.microsoft.com/office/drawing/2014/main" id="{DFD3D900-6285-B37D-EE5F-5E0B41F3974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pic>
        <p:nvPicPr>
          <p:cNvPr id="3074" name="Picture 2" descr="Image result for Voting Images Clip Art">
            <a:extLst>
              <a:ext uri="{FF2B5EF4-FFF2-40B4-BE49-F238E27FC236}">
                <a16:creationId xmlns:a16="http://schemas.microsoft.com/office/drawing/2014/main" id="{B11C91AB-412D-60D3-4C0E-8EEBD0E6A37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030389" y="1782589"/>
            <a:ext cx="2494085" cy="26025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4518462"/>
      </p:ext>
    </p:extLst>
  </p:cSld>
  <p:clrMapOvr>
    <a:masterClrMapping/>
  </p:clrMapOvr>
  <mc:AlternateContent xmlns:mc="http://schemas.openxmlformats.org/markup-compatibility/2006" xmlns:p14="http://schemas.microsoft.com/office/powerpoint/2010/main">
    <mc:Choice Requires="p14">
      <p:transition spd="slow" p14:dur="2000" advTm="20894"/>
    </mc:Choice>
    <mc:Fallback xmlns="">
      <p:transition spd="slow" advTm="208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12A6095-9166-4CD4-9B0E-3E261FDE530A}"/>
              </a:ext>
            </a:extLst>
          </p:cNvPr>
          <p:cNvSpPr>
            <a:spLocks noGrp="1"/>
          </p:cNvSpPr>
          <p:nvPr>
            <p:ph type="title"/>
          </p:nvPr>
        </p:nvSpPr>
        <p:spPr>
          <a:xfrm>
            <a:off x="2538788" y="1965493"/>
            <a:ext cx="6080371" cy="510199"/>
          </a:xfrm>
        </p:spPr>
        <p:txBody>
          <a:bodyPr>
            <a:normAutofit fontScale="90000"/>
          </a:bodyPr>
          <a:lstStyle/>
          <a:p>
            <a:pPr algn="ctr"/>
            <a:r>
              <a:rPr lang="en-US" b="1">
                <a:solidFill>
                  <a:srgbClr val="FF0000"/>
                </a:solidFill>
              </a:rPr>
              <a:t>Can I Vote In Connecticut?</a:t>
            </a:r>
          </a:p>
        </p:txBody>
      </p:sp>
      <p:sp>
        <p:nvSpPr>
          <p:cNvPr id="5" name="Content Placeholder 4">
            <a:extLst>
              <a:ext uri="{FF2B5EF4-FFF2-40B4-BE49-F238E27FC236}">
                <a16:creationId xmlns:a16="http://schemas.microsoft.com/office/drawing/2014/main" id="{3423961E-786F-4DBF-9F24-B04480E565D5}"/>
              </a:ext>
            </a:extLst>
          </p:cNvPr>
          <p:cNvSpPr>
            <a:spLocks noGrp="1"/>
          </p:cNvSpPr>
          <p:nvPr>
            <p:ph idx="1"/>
          </p:nvPr>
        </p:nvSpPr>
        <p:spPr>
          <a:xfrm>
            <a:off x="1316549" y="3357122"/>
            <a:ext cx="9067800" cy="2399409"/>
          </a:xfrm>
          <a:solidFill>
            <a:schemeClr val="bg1"/>
          </a:solidFill>
        </p:spPr>
        <p:txBody>
          <a:bodyPr vert="horz" lIns="91440" tIns="45720" rIns="91440" bIns="45720" rtlCol="0" anchor="t">
            <a:normAutofit/>
          </a:bodyPr>
          <a:lstStyle/>
          <a:p>
            <a:pPr marL="0" indent="0">
              <a:buNone/>
            </a:pPr>
            <a:endParaRPr lang="en-US" sz="2600" b="1">
              <a:ea typeface="Calibri" panose="020F0502020204030204"/>
              <a:cs typeface="Calibri" panose="020F0502020204030204"/>
            </a:endParaRPr>
          </a:p>
          <a:p>
            <a:r>
              <a:rPr lang="en-US" sz="2600" b="1"/>
              <a:t>If you have been convicted of a felony, have you completed confinement and parole? </a:t>
            </a:r>
          </a:p>
          <a:p>
            <a:r>
              <a:rPr lang="en-US" sz="2600" b="1"/>
              <a:t>If the answer is yes, then you can vote in Connecticut. </a:t>
            </a:r>
          </a:p>
          <a:p>
            <a:endParaRPr lang="en-US">
              <a:solidFill>
                <a:schemeClr val="bg1"/>
              </a:solidFill>
            </a:endParaRPr>
          </a:p>
        </p:txBody>
      </p:sp>
      <p:sp>
        <p:nvSpPr>
          <p:cNvPr id="3" name="Title 1">
            <a:extLst>
              <a:ext uri="{FF2B5EF4-FFF2-40B4-BE49-F238E27FC236}">
                <a16:creationId xmlns:a16="http://schemas.microsoft.com/office/drawing/2014/main" id="{C8248EDD-BC8E-E55F-3787-27B0DF65D6DD}"/>
              </a:ext>
            </a:extLst>
          </p:cNvPr>
          <p:cNvSpPr txBox="1">
            <a:spLocks/>
          </p:cNvSpPr>
          <p:nvPr/>
        </p:nvSpPr>
        <p:spPr>
          <a:xfrm>
            <a:off x="379594" y="422145"/>
            <a:ext cx="11213192" cy="5542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b="1">
                <a:solidFill>
                  <a:srgbClr val="0000FF"/>
                </a:solidFill>
              </a:rPr>
              <a:t>How to Vote, How Voting works &amp; Why it’s Important!</a:t>
            </a:r>
            <a:endParaRPr lang="en-US" sz="4000" b="1">
              <a:solidFill>
                <a:srgbClr val="0000FF"/>
              </a:solidFill>
              <a:ea typeface="Calibri Light"/>
              <a:cs typeface="Calibri Light"/>
            </a:endParaRPr>
          </a:p>
        </p:txBody>
      </p:sp>
      <p:pic>
        <p:nvPicPr>
          <p:cNvPr id="6" name="Picture 5" descr="A person voting in a ballot box&#10;&#10;Description automatically generated">
            <a:extLst>
              <a:ext uri="{FF2B5EF4-FFF2-40B4-BE49-F238E27FC236}">
                <a16:creationId xmlns:a16="http://schemas.microsoft.com/office/drawing/2014/main" id="{FF929A22-1C06-28C6-BEFA-567908C11678}"/>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78703" y="1363722"/>
            <a:ext cx="1246915" cy="935217"/>
          </a:xfrm>
          <a:prstGeom prst="rect">
            <a:avLst/>
          </a:prstGeom>
        </p:spPr>
      </p:pic>
      <p:pic>
        <p:nvPicPr>
          <p:cNvPr id="7" name="Picture 6" descr="A person holding a pile of voting papers&#10;&#10;Description automatically generated">
            <a:extLst>
              <a:ext uri="{FF2B5EF4-FFF2-40B4-BE49-F238E27FC236}">
                <a16:creationId xmlns:a16="http://schemas.microsoft.com/office/drawing/2014/main" id="{B3478475-9220-E7B3-BF94-E1D1CB823DA1}"/>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932336" y="1473502"/>
            <a:ext cx="1153339" cy="989194"/>
          </a:xfrm>
          <a:prstGeom prst="rect">
            <a:avLst/>
          </a:prstGeom>
        </p:spPr>
      </p:pic>
      <p:pic>
        <p:nvPicPr>
          <p:cNvPr id="31" name="Audio 30">
            <a:hlinkClick r:id="" action="ppaction://media"/>
            <a:extLst>
              <a:ext uri="{FF2B5EF4-FFF2-40B4-BE49-F238E27FC236}">
                <a16:creationId xmlns:a16="http://schemas.microsoft.com/office/drawing/2014/main" id="{71804074-28C0-010A-0040-0959336C5679}"/>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9729920" y="4307997"/>
            <a:ext cx="2379784" cy="2389553"/>
          </a:xfrm>
          <a:prstGeom prst="ellipse">
            <a:avLst/>
          </a:prstGeom>
        </p:spPr>
      </p:pic>
    </p:spTree>
    <p:extLst>
      <p:ext uri="{BB962C8B-B14F-4D97-AF65-F5344CB8AC3E}">
        <p14:creationId xmlns:p14="http://schemas.microsoft.com/office/powerpoint/2010/main" val="2482572412"/>
      </p:ext>
    </p:extLst>
  </p:cSld>
  <p:clrMapOvr>
    <a:masterClrMapping/>
  </p:clrMapOvr>
  <mc:AlternateContent xmlns:mc="http://schemas.openxmlformats.org/markup-compatibility/2006" xmlns:p14="http://schemas.microsoft.com/office/powerpoint/2010/main">
    <mc:Choice Requires="p14">
      <p:transition spd="slow" p14:dur="1200" advTm="13594">
        <p:dissolve/>
      </p:transition>
    </mc:Choice>
    <mc:Fallback xmlns="">
      <p:transition spd="slow" advTm="13594">
        <p:dissolv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1"/>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A computer monitor with a white screen&#10;&#10;Description automatically generated">
            <a:extLst>
              <a:ext uri="{FF2B5EF4-FFF2-40B4-BE49-F238E27FC236}">
                <a16:creationId xmlns:a16="http://schemas.microsoft.com/office/drawing/2014/main" id="{32E4F6B1-88CD-545D-AFD4-FB5ECC6F317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59610" y="2798340"/>
            <a:ext cx="7881147" cy="3813830"/>
          </a:xfrm>
          <a:prstGeom prst="rect">
            <a:avLst/>
          </a:prstGeom>
        </p:spPr>
      </p:pic>
      <p:pic>
        <p:nvPicPr>
          <p:cNvPr id="4" name="Picture 4">
            <a:hlinkClick r:id="" action="ppaction://media"/>
            <a:extLst>
              <a:ext uri="{FF2B5EF4-FFF2-40B4-BE49-F238E27FC236}">
                <a16:creationId xmlns:a16="http://schemas.microsoft.com/office/drawing/2014/main" id="{4893A57A-8B9D-44DD-A105-8F7E86EBFE41}"/>
              </a:ext>
            </a:extLst>
          </p:cNvPr>
          <p:cNvPicPr>
            <a:picLocks noRot="1" noChangeAspect="1"/>
          </p:cNvPicPr>
          <p:nvPr>
            <a:videoFile r:link="rId1"/>
          </p:nvPr>
        </p:nvPicPr>
        <p:blipFill>
          <a:blip r:embed="rId7"/>
          <a:stretch>
            <a:fillRect/>
          </a:stretch>
        </p:blipFill>
        <p:spPr>
          <a:xfrm>
            <a:off x="288235" y="2881049"/>
            <a:ext cx="7643191" cy="3226547"/>
          </a:xfrm>
          <a:prstGeom prst="rect">
            <a:avLst/>
          </a:prstGeom>
        </p:spPr>
      </p:pic>
      <p:sp>
        <p:nvSpPr>
          <p:cNvPr id="5" name="TextBox 4">
            <a:extLst>
              <a:ext uri="{FF2B5EF4-FFF2-40B4-BE49-F238E27FC236}">
                <a16:creationId xmlns:a16="http://schemas.microsoft.com/office/drawing/2014/main" id="{1D7AFFA3-74C8-4A40-9F11-70064B2C2DA5}"/>
              </a:ext>
            </a:extLst>
          </p:cNvPr>
          <p:cNvSpPr txBox="1"/>
          <p:nvPr/>
        </p:nvSpPr>
        <p:spPr>
          <a:xfrm>
            <a:off x="8169382" y="3429000"/>
            <a:ext cx="3944572" cy="1279649"/>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182880">
              <a:lnSpc>
                <a:spcPct val="90000"/>
              </a:lnSpc>
              <a:spcAft>
                <a:spcPts val="600"/>
              </a:spcAft>
              <a:buClr>
                <a:schemeClr val="accent1">
                  <a:lumMod val="75000"/>
                </a:schemeClr>
              </a:buClr>
              <a:buSzPct val="85000"/>
              <a:buFont typeface="Wingdings" pitchFamily="2" charset="2"/>
              <a:buChar char="§"/>
            </a:pPr>
            <a:r>
              <a:rPr lang="en-US" sz="1600"/>
              <a:t>Here is a link to check</a:t>
            </a:r>
          </a:p>
          <a:p>
            <a:pPr indent="-182880">
              <a:lnSpc>
                <a:spcPct val="90000"/>
              </a:lnSpc>
              <a:spcAft>
                <a:spcPts val="600"/>
              </a:spcAft>
              <a:buClr>
                <a:schemeClr val="accent1">
                  <a:lumMod val="75000"/>
                </a:schemeClr>
              </a:buClr>
              <a:buSzPct val="85000"/>
              <a:buFont typeface="Wingdings" pitchFamily="2" charset="2"/>
              <a:buChar char="§"/>
            </a:pPr>
            <a:r>
              <a:rPr lang="en-US" sz="1600">
                <a:hlinkClick r:id="rId8"/>
              </a:rPr>
              <a:t>https://portaldir.ct.gov/sots/LookUp.aspx</a:t>
            </a:r>
            <a:endParaRPr lang="en-US" sz="1600"/>
          </a:p>
          <a:p>
            <a:pPr indent="-182880">
              <a:lnSpc>
                <a:spcPct val="90000"/>
              </a:lnSpc>
              <a:spcAft>
                <a:spcPts val="600"/>
              </a:spcAft>
              <a:buClr>
                <a:schemeClr val="accent1">
                  <a:lumMod val="75000"/>
                </a:schemeClr>
              </a:buClr>
              <a:buSzPct val="85000"/>
              <a:buFont typeface="Wingdings" pitchFamily="2" charset="2"/>
              <a:buChar char="§"/>
            </a:pPr>
            <a:endParaRPr lang="en-US" sz="1600"/>
          </a:p>
        </p:txBody>
      </p:sp>
      <p:sp>
        <p:nvSpPr>
          <p:cNvPr id="6" name="Title 1">
            <a:extLst>
              <a:ext uri="{FF2B5EF4-FFF2-40B4-BE49-F238E27FC236}">
                <a16:creationId xmlns:a16="http://schemas.microsoft.com/office/drawing/2014/main" id="{DF497EB9-EEA0-B495-B726-5B3E4F20DF13}"/>
              </a:ext>
            </a:extLst>
          </p:cNvPr>
          <p:cNvSpPr txBox="1">
            <a:spLocks/>
          </p:cNvSpPr>
          <p:nvPr/>
        </p:nvSpPr>
        <p:spPr>
          <a:xfrm>
            <a:off x="489660" y="388982"/>
            <a:ext cx="11222223" cy="81080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b="1">
                <a:solidFill>
                  <a:srgbClr val="0000FF"/>
                </a:solidFill>
              </a:rPr>
              <a:t>How to Vote, How Voting works &amp; Why it’s Important!</a:t>
            </a:r>
            <a:endParaRPr lang="en-US" sz="4000" b="1">
              <a:solidFill>
                <a:srgbClr val="0000FF"/>
              </a:solidFill>
              <a:ea typeface="Calibri Light"/>
              <a:cs typeface="Calibri Light"/>
            </a:endParaRPr>
          </a:p>
        </p:txBody>
      </p:sp>
      <p:pic>
        <p:nvPicPr>
          <p:cNvPr id="7" name="Picture 6" descr="A person voting in a ballot box&#10;&#10;Description automatically generated">
            <a:extLst>
              <a:ext uri="{FF2B5EF4-FFF2-40B4-BE49-F238E27FC236}">
                <a16:creationId xmlns:a16="http://schemas.microsoft.com/office/drawing/2014/main" id="{4FD658EC-425B-B363-8B50-5D37266BBD69}"/>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737437" y="1335871"/>
            <a:ext cx="1246915" cy="935217"/>
          </a:xfrm>
          <a:prstGeom prst="rect">
            <a:avLst/>
          </a:prstGeom>
        </p:spPr>
      </p:pic>
      <p:pic>
        <p:nvPicPr>
          <p:cNvPr id="8" name="Picture 7" descr="A person holding a pile of voting papers&#10;&#10;Description automatically generated">
            <a:extLst>
              <a:ext uri="{FF2B5EF4-FFF2-40B4-BE49-F238E27FC236}">
                <a16:creationId xmlns:a16="http://schemas.microsoft.com/office/drawing/2014/main" id="{74F0A961-26FA-EA77-08CA-EFF3A2B7B785}"/>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8526267" y="1363809"/>
            <a:ext cx="1153339" cy="949156"/>
          </a:xfrm>
          <a:prstGeom prst="rect">
            <a:avLst/>
          </a:prstGeom>
        </p:spPr>
      </p:pic>
      <p:pic>
        <p:nvPicPr>
          <p:cNvPr id="9" name="Picture 8">
            <a:extLst>
              <a:ext uri="{FF2B5EF4-FFF2-40B4-BE49-F238E27FC236}">
                <a16:creationId xmlns:a16="http://schemas.microsoft.com/office/drawing/2014/main" id="{F75E5A34-A02D-D6B7-BA7C-5FC4FD748542}"/>
              </a:ext>
            </a:extLst>
          </p:cNvPr>
          <p:cNvPicPr>
            <a:picLocks noChangeAspect="1"/>
          </p:cNvPicPr>
          <p:nvPr/>
        </p:nvPicPr>
        <p:blipFill>
          <a:blip r:embed="rId11"/>
          <a:stretch>
            <a:fillRect/>
          </a:stretch>
        </p:blipFill>
        <p:spPr>
          <a:xfrm>
            <a:off x="10462832" y="1869574"/>
            <a:ext cx="1249833" cy="1016857"/>
          </a:xfrm>
          <a:prstGeom prst="rect">
            <a:avLst/>
          </a:prstGeom>
        </p:spPr>
      </p:pic>
      <p:sp>
        <p:nvSpPr>
          <p:cNvPr id="11" name="Title 1">
            <a:extLst>
              <a:ext uri="{FF2B5EF4-FFF2-40B4-BE49-F238E27FC236}">
                <a16:creationId xmlns:a16="http://schemas.microsoft.com/office/drawing/2014/main" id="{23B5F7C8-8885-55BF-F92A-1834B8B99203}"/>
              </a:ext>
            </a:extLst>
          </p:cNvPr>
          <p:cNvSpPr txBox="1">
            <a:spLocks/>
          </p:cNvSpPr>
          <p:nvPr/>
        </p:nvSpPr>
        <p:spPr>
          <a:xfrm>
            <a:off x="2168414" y="1765471"/>
            <a:ext cx="6187685" cy="55211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600">
                <a:solidFill>
                  <a:srgbClr val="FF0000"/>
                </a:solidFill>
              </a:rPr>
              <a:t>Am I Registered to Vote?</a:t>
            </a:r>
            <a:endParaRPr lang="en-US" sz="3600">
              <a:solidFill>
                <a:schemeClr val="bg1"/>
              </a:solidFill>
              <a:ea typeface="Calibri Light"/>
              <a:cs typeface="Calibri Light"/>
            </a:endParaRPr>
          </a:p>
        </p:txBody>
      </p:sp>
      <p:pic>
        <p:nvPicPr>
          <p:cNvPr id="25" name="Audio 24">
            <a:hlinkClick r:id="" action="ppaction://media"/>
            <a:extLst>
              <a:ext uri="{FF2B5EF4-FFF2-40B4-BE49-F238E27FC236}">
                <a16:creationId xmlns:a16="http://schemas.microsoft.com/office/drawing/2014/main" id="{2F807D4C-CFAA-889C-5123-504B90BE9037}"/>
              </a:ext>
            </a:extLst>
          </p:cNvPr>
          <p:cNvPicPr>
            <a:picLocks noChangeAspect="1"/>
          </p:cNvPicPr>
          <p:nvPr>
            <a:audioFile r:link="rId3"/>
            <p:extLst>
              <p:ext uri="{DAA4B4D4-6D71-4841-9C94-3DE7FCFB9230}">
                <p14:media xmlns:p14="http://schemas.microsoft.com/office/powerpoint/2010/main" r:embed="rId2"/>
              </p:ext>
            </p:extLst>
          </p:nvPr>
        </p:nvPicPr>
        <p:blipFill>
          <a:blip r:embed="rId12"/>
          <a:srcRect l="-118750" t="-118750" r="-118750" b="-118750"/>
          <a:stretch>
            <a:fillRect/>
          </a:stretch>
        </p:blipFill>
        <p:spPr>
          <a:xfrm>
            <a:off x="9681074" y="4307997"/>
            <a:ext cx="2428630" cy="2467707"/>
          </a:xfrm>
          <a:prstGeom prst="ellipse">
            <a:avLst/>
          </a:prstGeom>
        </p:spPr>
      </p:pic>
    </p:spTree>
    <p:extLst>
      <p:ext uri="{BB962C8B-B14F-4D97-AF65-F5344CB8AC3E}">
        <p14:creationId xmlns:p14="http://schemas.microsoft.com/office/powerpoint/2010/main" val="697062152"/>
      </p:ext>
    </p:extLst>
  </p:cSld>
  <p:clrMapOvr>
    <a:masterClrMapping/>
  </p:clrMapOvr>
  <p:transition spd="slow" advTm="9354">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computer monitor with a white screen&#10;&#10;Description automatically generated">
            <a:extLst>
              <a:ext uri="{FF2B5EF4-FFF2-40B4-BE49-F238E27FC236}">
                <a16:creationId xmlns:a16="http://schemas.microsoft.com/office/drawing/2014/main" id="{D78E4DF5-7EB4-2E32-96D7-BA0E2624057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93856" y="1756275"/>
            <a:ext cx="11093402" cy="4839793"/>
          </a:xfrm>
          <a:prstGeom prst="rect">
            <a:avLst/>
          </a:prstGeom>
        </p:spPr>
      </p:pic>
      <p:pic>
        <p:nvPicPr>
          <p:cNvPr id="2" name="Online Media 1" title="I have a Disability and I Vote_Open Captions">
            <a:hlinkClick r:id="" action="ppaction://media"/>
            <a:extLst>
              <a:ext uri="{FF2B5EF4-FFF2-40B4-BE49-F238E27FC236}">
                <a16:creationId xmlns:a16="http://schemas.microsoft.com/office/drawing/2014/main" id="{6791CEA6-1761-4333-BEEB-FD86CB70720F}"/>
              </a:ext>
            </a:extLst>
          </p:cNvPr>
          <p:cNvPicPr>
            <a:picLocks noRot="1" noChangeAspect="1"/>
          </p:cNvPicPr>
          <p:nvPr>
            <a:videoFile r:link="rId1"/>
          </p:nvPr>
        </p:nvPicPr>
        <p:blipFill>
          <a:blip r:embed="rId5"/>
          <a:stretch>
            <a:fillRect/>
          </a:stretch>
        </p:blipFill>
        <p:spPr>
          <a:xfrm>
            <a:off x="624680" y="1863697"/>
            <a:ext cx="10859432" cy="4101042"/>
          </a:xfrm>
          <a:prstGeom prst="rect">
            <a:avLst/>
          </a:prstGeom>
        </p:spPr>
      </p:pic>
      <p:sp>
        <p:nvSpPr>
          <p:cNvPr id="3" name="Title 1">
            <a:extLst>
              <a:ext uri="{FF2B5EF4-FFF2-40B4-BE49-F238E27FC236}">
                <a16:creationId xmlns:a16="http://schemas.microsoft.com/office/drawing/2014/main" id="{B9728C41-D3D6-82BC-5CDC-342C3813657D}"/>
              </a:ext>
            </a:extLst>
          </p:cNvPr>
          <p:cNvSpPr txBox="1">
            <a:spLocks/>
          </p:cNvSpPr>
          <p:nvPr/>
        </p:nvSpPr>
        <p:spPr>
          <a:xfrm>
            <a:off x="306990" y="734651"/>
            <a:ext cx="11183685" cy="521657"/>
          </a:xfrm>
          <a:prstGeom prst="rect">
            <a:avLst/>
          </a:prstGeom>
        </p:spPr>
        <p:txBody>
          <a:bodyPr lIns="91440" tIns="45720" rIns="91440" bIns="4572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b="1">
                <a:solidFill>
                  <a:srgbClr val="0000FF"/>
                </a:solidFill>
              </a:rPr>
              <a:t>How to Vote, How Voting works &amp; Why it’s Important!</a:t>
            </a:r>
          </a:p>
        </p:txBody>
      </p:sp>
    </p:spTree>
    <p:extLst>
      <p:ext uri="{BB962C8B-B14F-4D97-AF65-F5344CB8AC3E}">
        <p14:creationId xmlns:p14="http://schemas.microsoft.com/office/powerpoint/2010/main" val="4172940654"/>
      </p:ext>
    </p:extLst>
  </p:cSld>
  <p:clrMapOvr>
    <a:masterClrMapping/>
  </p:clrMapOvr>
  <mc:AlternateContent xmlns:mc="http://schemas.openxmlformats.org/markup-compatibility/2006" xmlns:p14="http://schemas.microsoft.com/office/powerpoint/2010/main">
    <mc:Choice Requires="p14">
      <p:transition spd="slow" p14:dur="1200" advTm="15000">
        <p:dissolve/>
      </p:transition>
    </mc:Choice>
    <mc:Fallback xmlns="">
      <p:transition spd="slow" advTm="15000">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06A18-AB0C-4C0B-9C56-E6E59F33CEA7}"/>
              </a:ext>
            </a:extLst>
          </p:cNvPr>
          <p:cNvSpPr>
            <a:spLocks noGrp="1"/>
          </p:cNvSpPr>
          <p:nvPr>
            <p:ph type="title"/>
          </p:nvPr>
        </p:nvSpPr>
        <p:spPr>
          <a:xfrm>
            <a:off x="1520768" y="976143"/>
            <a:ext cx="7615205" cy="577695"/>
          </a:xfrm>
        </p:spPr>
        <p:txBody>
          <a:bodyPr>
            <a:noAutofit/>
          </a:bodyPr>
          <a:lstStyle/>
          <a:p>
            <a:r>
              <a:rPr lang="en-US" sz="4000" b="1">
                <a:solidFill>
                  <a:srgbClr val="FF0000"/>
                </a:solidFill>
              </a:rPr>
              <a:t>As A Voter With  A Disability, You have the right to…</a:t>
            </a:r>
            <a:endParaRPr lang="en-US" sz="4000" b="1">
              <a:solidFill>
                <a:srgbClr val="FF0000"/>
              </a:solidFill>
              <a:ea typeface="Calibri Light"/>
              <a:cs typeface="Calibri Light"/>
            </a:endParaRPr>
          </a:p>
        </p:txBody>
      </p:sp>
      <p:sp>
        <p:nvSpPr>
          <p:cNvPr id="3" name="Content Placeholder 2">
            <a:extLst>
              <a:ext uri="{FF2B5EF4-FFF2-40B4-BE49-F238E27FC236}">
                <a16:creationId xmlns:a16="http://schemas.microsoft.com/office/drawing/2014/main" id="{50D445DD-EF53-44FA-800C-D731B30675D2}"/>
              </a:ext>
            </a:extLst>
          </p:cNvPr>
          <p:cNvSpPr>
            <a:spLocks noGrp="1"/>
          </p:cNvSpPr>
          <p:nvPr>
            <p:ph idx="1"/>
          </p:nvPr>
        </p:nvSpPr>
        <p:spPr>
          <a:xfrm>
            <a:off x="142726" y="2311866"/>
            <a:ext cx="10233432" cy="4957453"/>
          </a:xfrm>
        </p:spPr>
        <p:txBody>
          <a:bodyPr vert="horz" lIns="91440" tIns="45720" rIns="91440" bIns="45720" rtlCol="0" anchor="t">
            <a:noAutofit/>
          </a:bodyPr>
          <a:lstStyle/>
          <a:p>
            <a:r>
              <a:rPr lang="en-US" sz="2400" b="1">
                <a:solidFill>
                  <a:srgbClr val="0600BF"/>
                </a:solidFill>
                <a:ea typeface="+mn-lt"/>
                <a:cs typeface="+mn-lt"/>
              </a:rPr>
              <a:t>Have someone help you vote.</a:t>
            </a:r>
            <a:endParaRPr lang="en-US" sz="2400">
              <a:solidFill>
                <a:srgbClr val="0600BF"/>
              </a:solidFill>
              <a:ea typeface="Calibri"/>
              <a:cs typeface="Calibri"/>
            </a:endParaRPr>
          </a:p>
          <a:p>
            <a:r>
              <a:rPr lang="en-US" sz="2400" b="1">
                <a:solidFill>
                  <a:srgbClr val="0600BF"/>
                </a:solidFill>
                <a:ea typeface="+mn-lt"/>
                <a:cs typeface="+mn-lt"/>
              </a:rPr>
              <a:t>To be able to vote in a location that is accessible to you</a:t>
            </a:r>
            <a:endParaRPr lang="en-US" sz="2400">
              <a:solidFill>
                <a:srgbClr val="0600BF"/>
              </a:solidFill>
              <a:ea typeface="Calibri"/>
              <a:cs typeface="Calibri"/>
            </a:endParaRPr>
          </a:p>
          <a:p>
            <a:r>
              <a:rPr lang="en-US" sz="2400" b="1">
                <a:solidFill>
                  <a:srgbClr val="0600BF"/>
                </a:solidFill>
                <a:ea typeface="+mn-lt"/>
                <a:cs typeface="+mn-lt"/>
              </a:rPr>
              <a:t>To be able to have an alternate format for your ballot that is accessible to you (for example braille, large print or audio)</a:t>
            </a:r>
            <a:endParaRPr lang="en-US" sz="2400">
              <a:solidFill>
                <a:srgbClr val="0600BF"/>
              </a:solidFill>
              <a:ea typeface="Calibri"/>
              <a:cs typeface="Calibri"/>
            </a:endParaRPr>
          </a:p>
          <a:p>
            <a:r>
              <a:rPr lang="en-US" sz="2400" b="1">
                <a:solidFill>
                  <a:srgbClr val="0600BF"/>
                </a:solidFill>
                <a:ea typeface="+mn-lt"/>
                <a:cs typeface="+mn-lt"/>
              </a:rPr>
              <a:t>To be able to vote by mail if you cannot get to your polling place or its not accessible to you.</a:t>
            </a:r>
            <a:endParaRPr lang="en-US" sz="2400">
              <a:solidFill>
                <a:srgbClr val="0600BF"/>
              </a:solidFill>
              <a:ea typeface="Calibri"/>
              <a:cs typeface="Calibri"/>
            </a:endParaRPr>
          </a:p>
          <a:p>
            <a:r>
              <a:rPr lang="en-US" sz="2400" b="1">
                <a:solidFill>
                  <a:srgbClr val="0600BF"/>
                </a:solidFill>
                <a:ea typeface="+mn-lt"/>
                <a:cs typeface="+mn-lt"/>
              </a:rPr>
              <a:t>If you have concerns about voting or feel that you were discriminated against at the polling place, please call Disability Rights CT at</a:t>
            </a:r>
            <a:endParaRPr lang="en-US" sz="2400">
              <a:solidFill>
                <a:srgbClr val="0600BF"/>
              </a:solidFill>
              <a:ea typeface="Calibri"/>
              <a:cs typeface="Calibri"/>
            </a:endParaRPr>
          </a:p>
          <a:p>
            <a:pPr marL="0" indent="0">
              <a:buNone/>
            </a:pPr>
            <a:r>
              <a:rPr lang="en-US" sz="2400" b="1">
                <a:solidFill>
                  <a:srgbClr val="0600BF"/>
                </a:solidFill>
                <a:ea typeface="+mn-lt"/>
                <a:cs typeface="+mn-lt"/>
              </a:rPr>
              <a:t>                      (800) 842-7303 (toll-free in CT) </a:t>
            </a:r>
            <a:r>
              <a:rPr lang="en-US" sz="1800" b="1">
                <a:solidFill>
                  <a:srgbClr val="0600BF"/>
                </a:solidFill>
                <a:ea typeface="+mn-lt"/>
                <a:cs typeface="+mn-lt"/>
              </a:rPr>
              <a:t>      </a:t>
            </a:r>
            <a:r>
              <a:rPr lang="en-US" sz="2000" b="1">
                <a:solidFill>
                  <a:srgbClr val="0600BF"/>
                </a:solidFill>
                <a:ea typeface="+mn-lt"/>
                <a:cs typeface="+mn-lt"/>
              </a:rPr>
              <a:t>(860) 509-4992 (videophone)</a:t>
            </a:r>
            <a:endParaRPr lang="en-US" sz="2000">
              <a:solidFill>
                <a:srgbClr val="0600BF"/>
              </a:solidFill>
              <a:ea typeface="Calibri"/>
              <a:cs typeface="Calibri"/>
            </a:endParaRPr>
          </a:p>
          <a:p>
            <a:pPr algn="ctr"/>
            <a:r>
              <a:rPr lang="en-US" sz="2400" b="1">
                <a:solidFill>
                  <a:srgbClr val="0600BF"/>
                </a:solidFill>
                <a:ea typeface="+mn-lt"/>
                <a:cs typeface="+mn-lt"/>
              </a:rPr>
              <a:t>        (860) 297-4300 (voice)</a:t>
            </a:r>
          </a:p>
          <a:p>
            <a:pPr marL="0" indent="0">
              <a:buNone/>
            </a:pPr>
            <a:endParaRPr lang="en-US" sz="2400" b="1">
              <a:solidFill>
                <a:srgbClr val="0600BF"/>
              </a:solidFill>
              <a:ea typeface="Calibri"/>
              <a:cs typeface="Calibri"/>
            </a:endParaRPr>
          </a:p>
          <a:p>
            <a:endParaRPr lang="en-US" sz="2400" b="1">
              <a:solidFill>
                <a:srgbClr val="0600BF"/>
              </a:solidFill>
              <a:ea typeface="+mn-lt"/>
              <a:cs typeface="+mn-lt"/>
            </a:endParaRPr>
          </a:p>
          <a:p>
            <a:pPr marL="0" indent="0">
              <a:buNone/>
            </a:pPr>
            <a:r>
              <a:rPr lang="en-US" sz="2400" b="1">
                <a:solidFill>
                  <a:srgbClr val="0600BF"/>
                </a:solidFill>
                <a:ea typeface="+mn-lt"/>
                <a:cs typeface="+mn-lt"/>
              </a:rPr>
              <a:t>                                                  </a:t>
            </a:r>
          </a:p>
          <a:p>
            <a:endParaRPr lang="en-US" b="1">
              <a:ea typeface="+mn-lt"/>
              <a:cs typeface="+mn-lt"/>
            </a:endParaRPr>
          </a:p>
        </p:txBody>
      </p:sp>
      <p:pic>
        <p:nvPicPr>
          <p:cNvPr id="6" name="Picture 5" descr="A person voting in a ballot box&#10;&#10;Description automatically generated">
            <a:extLst>
              <a:ext uri="{FF2B5EF4-FFF2-40B4-BE49-F238E27FC236}">
                <a16:creationId xmlns:a16="http://schemas.microsoft.com/office/drawing/2014/main" id="{FB99A5AD-E0BE-9E4B-5636-903B1BEFA273}"/>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0533546" y="1243181"/>
            <a:ext cx="1246915" cy="935217"/>
          </a:xfrm>
          <a:prstGeom prst="rect">
            <a:avLst/>
          </a:prstGeom>
        </p:spPr>
      </p:pic>
      <p:pic>
        <p:nvPicPr>
          <p:cNvPr id="7" name="Picture 6" descr="A person holding a pile of voting papers&#10;&#10;Description automatically generated">
            <a:extLst>
              <a:ext uri="{FF2B5EF4-FFF2-40B4-BE49-F238E27FC236}">
                <a16:creationId xmlns:a16="http://schemas.microsoft.com/office/drawing/2014/main" id="{1AA89002-2D7A-EB03-8A24-1A8A006C42FB}"/>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8471267" y="1715990"/>
            <a:ext cx="1153339" cy="950869"/>
          </a:xfrm>
          <a:prstGeom prst="rect">
            <a:avLst/>
          </a:prstGeom>
        </p:spPr>
      </p:pic>
      <p:pic>
        <p:nvPicPr>
          <p:cNvPr id="8" name="Picture 7">
            <a:extLst>
              <a:ext uri="{FF2B5EF4-FFF2-40B4-BE49-F238E27FC236}">
                <a16:creationId xmlns:a16="http://schemas.microsoft.com/office/drawing/2014/main" id="{FA21EAA8-84AD-C0D7-915D-CC3B1BFD4138}"/>
              </a:ext>
            </a:extLst>
          </p:cNvPr>
          <p:cNvPicPr>
            <a:picLocks noChangeAspect="1"/>
          </p:cNvPicPr>
          <p:nvPr/>
        </p:nvPicPr>
        <p:blipFill>
          <a:blip r:embed="rId7"/>
          <a:stretch>
            <a:fillRect/>
          </a:stretch>
        </p:blipFill>
        <p:spPr>
          <a:xfrm>
            <a:off x="10661280" y="3425606"/>
            <a:ext cx="1249833" cy="950869"/>
          </a:xfrm>
          <a:prstGeom prst="rect">
            <a:avLst/>
          </a:prstGeom>
        </p:spPr>
      </p:pic>
      <p:pic>
        <p:nvPicPr>
          <p:cNvPr id="14" name="Audio 13">
            <a:hlinkClick r:id="" action="ppaction://media"/>
            <a:extLst>
              <a:ext uri="{FF2B5EF4-FFF2-40B4-BE49-F238E27FC236}">
                <a16:creationId xmlns:a16="http://schemas.microsoft.com/office/drawing/2014/main" id="{F48074CC-D1B5-5C0A-F678-DC854730C4DC}"/>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80636065"/>
      </p:ext>
    </p:extLst>
  </p:cSld>
  <p:clrMapOvr>
    <a:masterClrMapping/>
  </p:clrMapOvr>
  <mc:AlternateContent xmlns:mc="http://schemas.openxmlformats.org/markup-compatibility/2006" xmlns:p14="http://schemas.microsoft.com/office/powerpoint/2010/main">
    <mc:Choice Requires="p14">
      <p:transition spd="slow" p14:dur="1200" advTm="28294">
        <p:dissolve/>
      </p:transition>
    </mc:Choice>
    <mc:Fallback xmlns="">
      <p:transition spd="slow" advTm="28294">
        <p:dissolv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A3D8DD9-B9E4-917B-7623-D68E48F1007E}"/>
              </a:ext>
            </a:extLst>
          </p:cNvPr>
          <p:cNvSpPr txBox="1"/>
          <p:nvPr/>
        </p:nvSpPr>
        <p:spPr>
          <a:xfrm>
            <a:off x="1195674" y="703169"/>
            <a:ext cx="6250434" cy="161848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5000" b="1" kern="1200">
                <a:solidFill>
                  <a:schemeClr val="tx1"/>
                </a:solidFill>
                <a:latin typeface="+mj-lt"/>
                <a:ea typeface="+mj-ea"/>
                <a:cs typeface="+mj-cs"/>
              </a:rPr>
              <a:t>Polling places must be accessible </a:t>
            </a:r>
          </a:p>
        </p:txBody>
      </p:sp>
      <p:sp>
        <p:nvSpPr>
          <p:cNvPr id="8" name="TextBox 7">
            <a:extLst>
              <a:ext uri="{FF2B5EF4-FFF2-40B4-BE49-F238E27FC236}">
                <a16:creationId xmlns:a16="http://schemas.microsoft.com/office/drawing/2014/main" id="{DB69D7E3-ED82-1584-457A-61801FA24797}"/>
              </a:ext>
            </a:extLst>
          </p:cNvPr>
          <p:cNvSpPr txBox="1"/>
          <p:nvPr/>
        </p:nvSpPr>
        <p:spPr>
          <a:xfrm>
            <a:off x="1086667" y="2659158"/>
            <a:ext cx="8074815" cy="3199984"/>
          </a:xfrm>
          <a:prstGeom prst="rect">
            <a:avLst/>
          </a:prstGeom>
        </p:spPr>
        <p:txBody>
          <a:bodyPr vert="horz" lIns="91440" tIns="45720" rIns="91440" bIns="45720" rtlCol="0" anchor="t">
            <a:normAutofit fontScale="85000" lnSpcReduction="20000"/>
          </a:bodyPr>
          <a:lstStyle/>
          <a:p>
            <a:pPr indent="-228600">
              <a:lnSpc>
                <a:spcPct val="90000"/>
              </a:lnSpc>
              <a:spcAft>
                <a:spcPts val="600"/>
              </a:spcAft>
              <a:buFont typeface="Arial" panose="020B0604020202020204" pitchFamily="34" charset="0"/>
              <a:buChar char="•"/>
            </a:pPr>
            <a:r>
              <a:rPr lang="en-US" sz="2600" b="1" i="0">
                <a:effectLst/>
                <a:highlight>
                  <a:srgbClr val="FFFFFF"/>
                </a:highlight>
              </a:rPr>
              <a:t>If you require assistance to vote by reason of blindness, disability, or inability to write or to read the ballot, assistance may be given by a person of your choice. This person may accompany you into the voting booth. </a:t>
            </a:r>
          </a:p>
          <a:p>
            <a:pPr indent="-228600">
              <a:lnSpc>
                <a:spcPct val="90000"/>
              </a:lnSpc>
              <a:spcAft>
                <a:spcPts val="600"/>
              </a:spcAft>
              <a:buFont typeface="Arial" panose="020B0604020202020204" pitchFamily="34" charset="0"/>
              <a:buChar char="•"/>
            </a:pPr>
            <a:endParaRPr lang="en-US" sz="2400" b="1">
              <a:highlight>
                <a:srgbClr val="FFFFFF"/>
              </a:highlight>
            </a:endParaRPr>
          </a:p>
          <a:p>
            <a:pPr indent="-228600">
              <a:lnSpc>
                <a:spcPct val="90000"/>
              </a:lnSpc>
              <a:spcAft>
                <a:spcPts val="600"/>
              </a:spcAft>
              <a:buFont typeface="Arial" panose="020B0604020202020204" pitchFamily="34" charset="0"/>
              <a:buChar char="•"/>
            </a:pPr>
            <a:r>
              <a:rPr lang="en-US" sz="2400" b="1" i="0">
                <a:effectLst/>
                <a:highlight>
                  <a:srgbClr val="FFFFFF"/>
                </a:highlight>
              </a:rPr>
              <a:t>This can be a person of your choosing but cannot be:</a:t>
            </a:r>
          </a:p>
          <a:p>
            <a:pPr indent="-228600">
              <a:lnSpc>
                <a:spcPct val="90000"/>
              </a:lnSpc>
              <a:spcAft>
                <a:spcPts val="600"/>
              </a:spcAft>
              <a:buFont typeface="Arial" panose="020B0604020202020204" pitchFamily="34" charset="0"/>
              <a:buChar char="•"/>
            </a:pPr>
            <a:r>
              <a:rPr lang="en-US" sz="2400" b="1" i="0">
                <a:effectLst/>
                <a:highlight>
                  <a:srgbClr val="FFFFFF"/>
                </a:highlight>
              </a:rPr>
              <a:t>Your employer</a:t>
            </a:r>
          </a:p>
          <a:p>
            <a:pPr indent="-228600">
              <a:lnSpc>
                <a:spcPct val="90000"/>
              </a:lnSpc>
              <a:spcAft>
                <a:spcPts val="600"/>
              </a:spcAft>
              <a:buFont typeface="Arial" panose="020B0604020202020204" pitchFamily="34" charset="0"/>
              <a:buChar char="•"/>
            </a:pPr>
            <a:r>
              <a:rPr lang="en-US" sz="2400" b="1" i="0">
                <a:effectLst/>
                <a:highlight>
                  <a:srgbClr val="FFFFFF"/>
                </a:highlight>
              </a:rPr>
              <a:t>An agent of such employer</a:t>
            </a:r>
          </a:p>
          <a:p>
            <a:pPr indent="-228600">
              <a:lnSpc>
                <a:spcPct val="90000"/>
              </a:lnSpc>
              <a:spcAft>
                <a:spcPts val="600"/>
              </a:spcAft>
              <a:buFont typeface="Arial" panose="020B0604020202020204" pitchFamily="34" charset="0"/>
              <a:buChar char="•"/>
            </a:pPr>
            <a:r>
              <a:rPr lang="en-US" sz="2400" b="1" i="0">
                <a:effectLst/>
                <a:highlight>
                  <a:srgbClr val="FFFFFF"/>
                </a:highlight>
              </a:rPr>
              <a:t>An officer or agent of your union</a:t>
            </a:r>
          </a:p>
          <a:p>
            <a:pPr indent="-228600">
              <a:lnSpc>
                <a:spcPct val="90000"/>
              </a:lnSpc>
              <a:spcAft>
                <a:spcPts val="600"/>
              </a:spcAft>
              <a:buFont typeface="Arial" panose="020B0604020202020204" pitchFamily="34" charset="0"/>
              <a:buChar char="•"/>
            </a:pPr>
            <a:r>
              <a:rPr lang="en-US" sz="2400" b="1" i="0">
                <a:effectLst/>
                <a:highlight>
                  <a:srgbClr val="FFFFFF"/>
                </a:highlight>
              </a:rPr>
              <a:t>A candidate whose name appears on the ballot, unless they are a member of your immediate family</a:t>
            </a:r>
          </a:p>
          <a:p>
            <a:pPr indent="-228600">
              <a:lnSpc>
                <a:spcPct val="90000"/>
              </a:lnSpc>
              <a:spcAft>
                <a:spcPts val="600"/>
              </a:spcAft>
              <a:buFont typeface="Arial" panose="020B0604020202020204" pitchFamily="34" charset="0"/>
              <a:buChar char="•"/>
            </a:pPr>
            <a:endParaRPr lang="en-US" sz="1500" b="1"/>
          </a:p>
        </p:txBody>
      </p:sp>
      <p:pic>
        <p:nvPicPr>
          <p:cNvPr id="16" name="Video 15">
            <a:hlinkClick r:id="" action="ppaction://media"/>
            <a:extLst>
              <a:ext uri="{FF2B5EF4-FFF2-40B4-BE49-F238E27FC236}">
                <a16:creationId xmlns:a16="http://schemas.microsoft.com/office/drawing/2014/main" id="{39899C5A-839F-0878-ABA2-9548DF4570C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180233" y="4870424"/>
            <a:ext cx="1832709" cy="1832709"/>
          </a:xfrm>
          <a:prstGeom prst="ellipse">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slow" p14:dur="1200" advTm="51589">
        <p:dissolve/>
      </p:transition>
    </mc:Choice>
    <mc:Fallback xmlns="">
      <p:transition spd="slow" advTm="51589">
        <p:dissolv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6"/>
                </p:tgtEl>
              </p:cMediaNode>
            </p:video>
            <p:seq concurrent="1" nextAc="seek">
              <p:cTn id="8" restart="whenNotActive" fill="hold" evtFilter="cancelBubble" nodeType="interactiveSeq">
                <p:stCondLst>
                  <p:cond evt="onClick" delay="0">
                    <p:tgtEl>
                      <p:spTgt spid="1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6"/>
                                        </p:tgtEl>
                                      </p:cBhvr>
                                    </p:cmd>
                                  </p:childTnLst>
                                </p:cTn>
                              </p:par>
                            </p:childTnLst>
                          </p:cTn>
                        </p:par>
                      </p:childTnLst>
                    </p:cTn>
                  </p:par>
                </p:childTnLst>
              </p:cTn>
              <p:nextCondLst>
                <p:cond evt="onClick" delay="0">
                  <p:tgtEl>
                    <p:spTgt spid="16"/>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DD11E9C-9C39-C544-DA29-F1D4B876DEE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64308" y="606926"/>
            <a:ext cx="10465961" cy="5178912"/>
          </a:xfrm>
          <a:prstGeom prst="rect">
            <a:avLst/>
          </a:prstGeom>
        </p:spPr>
      </p:pic>
      <p:pic>
        <p:nvPicPr>
          <p:cNvPr id="4" name="Online Media 3" title="Democrats Vs Republicans | What is the difference between Democrats and Republicans?">
            <a:hlinkClick r:id="" action="ppaction://media"/>
            <a:extLst>
              <a:ext uri="{FF2B5EF4-FFF2-40B4-BE49-F238E27FC236}">
                <a16:creationId xmlns:a16="http://schemas.microsoft.com/office/drawing/2014/main" id="{A5B331BE-10DF-552D-9547-7A94B2555856}"/>
              </a:ext>
            </a:extLst>
          </p:cNvPr>
          <p:cNvPicPr>
            <a:picLocks noRot="1" noChangeAspect="1"/>
          </p:cNvPicPr>
          <p:nvPr>
            <a:videoFile r:link="rId1"/>
          </p:nvPr>
        </p:nvPicPr>
        <p:blipFill>
          <a:blip r:embed="rId6"/>
          <a:stretch>
            <a:fillRect/>
          </a:stretch>
        </p:blipFill>
        <p:spPr>
          <a:xfrm>
            <a:off x="842375" y="708279"/>
            <a:ext cx="10097498" cy="4412833"/>
          </a:xfrm>
          <a:prstGeom prst="rect">
            <a:avLst/>
          </a:prstGeom>
        </p:spPr>
      </p:pic>
      <p:pic>
        <p:nvPicPr>
          <p:cNvPr id="16" name="Video 15">
            <a:hlinkClick r:id="" action="ppaction://media"/>
            <a:extLst>
              <a:ext uri="{FF2B5EF4-FFF2-40B4-BE49-F238E27FC236}">
                <a16:creationId xmlns:a16="http://schemas.microsoft.com/office/drawing/2014/main" id="{CC3E3A8B-D3BA-81E1-2CBF-8C171FF845EE}"/>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7"/>
          <a:srcRect l="21875" r="21875"/>
          <a:stretch>
            <a:fillRect/>
          </a:stretch>
        </p:blipFill>
        <p:spPr>
          <a:xfrm>
            <a:off x="10667765" y="5372841"/>
            <a:ext cx="1441939" cy="1471247"/>
          </a:xfrm>
          <a:prstGeom prst="ellipse">
            <a:avLst/>
          </a:prstGeom>
        </p:spPr>
      </p:pic>
    </p:spTree>
    <p:extLst>
      <p:ext uri="{BB962C8B-B14F-4D97-AF65-F5344CB8AC3E}">
        <p14:creationId xmlns:p14="http://schemas.microsoft.com/office/powerpoint/2010/main" val="2074478682"/>
      </p:ext>
    </p:extLst>
  </p:cSld>
  <p:clrMapOvr>
    <a:masterClrMapping/>
  </p:clrMapOvr>
  <mc:AlternateContent xmlns:mc="http://schemas.openxmlformats.org/markup-compatibility/2006" xmlns:p14="http://schemas.microsoft.com/office/powerpoint/2010/main">
    <mc:Choice Requires="p14">
      <p:transition spd="slow" p14:dur="1200" advTm="23126">
        <p:dissolve/>
      </p:transition>
    </mc:Choice>
    <mc:Fallback xmlns="">
      <p:transition spd="slow" advTm="23126">
        <p:dissolv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6"/>
                </p:tgtEl>
              </p:cMediaNode>
            </p:video>
            <p:seq concurrent="1" nextAc="seek">
              <p:cTn id="8" restart="whenNotActive" fill="hold" evtFilter="cancelBubble" nodeType="interactiveSeq">
                <p:stCondLst>
                  <p:cond evt="onClick" delay="0">
                    <p:tgtEl>
                      <p:spTgt spid="1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6"/>
                                        </p:tgtEl>
                                      </p:cBhvr>
                                    </p:cmd>
                                  </p:childTnLst>
                                </p:cTn>
                              </p:par>
                            </p:childTnLst>
                          </p:cTn>
                        </p:par>
                      </p:childTnLst>
                    </p:cTn>
                  </p:par>
                </p:childTnLst>
              </p:cTn>
              <p:nextCondLst>
                <p:cond evt="onClick" delay="0">
                  <p:tgtEl>
                    <p:spTgt spid="16"/>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F1C52-C95F-54ED-896F-6228EA5C6CCA}"/>
              </a:ext>
            </a:extLst>
          </p:cNvPr>
          <p:cNvSpPr>
            <a:spLocks noGrp="1"/>
          </p:cNvSpPr>
          <p:nvPr>
            <p:ph type="ctrTitle"/>
          </p:nvPr>
        </p:nvSpPr>
        <p:spPr>
          <a:xfrm>
            <a:off x="699714" y="5490971"/>
            <a:ext cx="6962072" cy="1159200"/>
          </a:xfrm>
        </p:spPr>
        <p:txBody>
          <a:bodyPr anchor="ctr">
            <a:normAutofit/>
          </a:bodyPr>
          <a:lstStyle/>
          <a:p>
            <a:pPr algn="l"/>
            <a:r>
              <a:rPr lang="en-US" sz="4000" b="1" i="0">
                <a:solidFill>
                  <a:srgbClr val="FF0000"/>
                </a:solidFill>
                <a:effectLst/>
                <a:latin typeface="Oswald"/>
              </a:rPr>
              <a:t>2024 Presidential </a:t>
            </a:r>
            <a:r>
              <a:rPr lang="en-US" sz="4000" b="1">
                <a:solidFill>
                  <a:srgbClr val="FF0000"/>
                </a:solidFill>
                <a:latin typeface="Oswald"/>
              </a:rPr>
              <a:t>C</a:t>
            </a:r>
            <a:r>
              <a:rPr lang="en-US" sz="4000" b="1" i="0">
                <a:solidFill>
                  <a:srgbClr val="FF0000"/>
                </a:solidFill>
                <a:effectLst/>
                <a:latin typeface="Oswald"/>
              </a:rPr>
              <a:t>andidates</a:t>
            </a:r>
            <a:br>
              <a:rPr lang="en-US" sz="3700" b="1" i="0">
                <a:effectLst/>
                <a:latin typeface="Oswald" panose="00000500000000000000" pitchFamily="2" charset="0"/>
              </a:rPr>
            </a:br>
            <a:endParaRPr lang="en-US" sz="3700">
              <a:solidFill>
                <a:srgbClr val="FFFFFF"/>
              </a:solidFill>
            </a:endParaRPr>
          </a:p>
        </p:txBody>
      </p:sp>
      <p:pic>
        <p:nvPicPr>
          <p:cNvPr id="3" name="Picture 2">
            <a:extLst>
              <a:ext uri="{FF2B5EF4-FFF2-40B4-BE49-F238E27FC236}">
                <a16:creationId xmlns:a16="http://schemas.microsoft.com/office/drawing/2014/main" id="{039FF084-CD83-6E67-A1A8-F559661EA668}"/>
              </a:ext>
            </a:extLst>
          </p:cNvPr>
          <p:cNvPicPr>
            <a:picLocks noChangeAspect="1"/>
          </p:cNvPicPr>
          <p:nvPr/>
        </p:nvPicPr>
        <p:blipFill>
          <a:blip r:embed="rId5"/>
          <a:srcRect l="-261" t="1762" r="217" b="10426"/>
          <a:stretch/>
        </p:blipFill>
        <p:spPr>
          <a:xfrm>
            <a:off x="-5303" y="1499810"/>
            <a:ext cx="12197303" cy="3163912"/>
          </a:xfrm>
          <a:prstGeom prst="rect">
            <a:avLst/>
          </a:prstGeom>
        </p:spPr>
      </p:pic>
      <p:pic>
        <p:nvPicPr>
          <p:cNvPr id="33" name="Video 32">
            <a:hlinkClick r:id="" action="ppaction://media"/>
            <a:extLst>
              <a:ext uri="{FF2B5EF4-FFF2-40B4-BE49-F238E27FC236}">
                <a16:creationId xmlns:a16="http://schemas.microsoft.com/office/drawing/2014/main" id="{4D3AC41C-95AD-1814-00E4-D270E5DA1A9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325842" y="4991842"/>
            <a:ext cx="1783862" cy="1783862"/>
          </a:xfrm>
          <a:prstGeom prst="ellipse">
            <a:avLst/>
          </a:prstGeom>
        </p:spPr>
      </p:pic>
    </p:spTree>
    <p:extLst>
      <p:ext uri="{BB962C8B-B14F-4D97-AF65-F5344CB8AC3E}">
        <p14:creationId xmlns:p14="http://schemas.microsoft.com/office/powerpoint/2010/main" val="4167560362"/>
      </p:ext>
    </p:extLst>
  </p:cSld>
  <p:clrMapOvr>
    <a:masterClrMapping/>
  </p:clrMapOvr>
  <mc:AlternateContent xmlns:mc="http://schemas.openxmlformats.org/markup-compatibility/2006" xmlns:p14="http://schemas.microsoft.com/office/powerpoint/2010/main">
    <mc:Choice Requires="p14">
      <p:transition spd="slow" p14:dur="1200" advTm="48194">
        <p:dissolve/>
      </p:transition>
    </mc:Choice>
    <mc:Fallback xmlns="">
      <p:transition spd="slow" advTm="48194">
        <p:dissolv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3"/>
                </p:tgtEl>
              </p:cMediaNode>
            </p:video>
            <p:seq concurrent="1" nextAc="seek">
              <p:cTn id="8" restart="whenNotActive" fill="hold" evtFilter="cancelBubble" nodeType="interactiveSeq">
                <p:stCondLst>
                  <p:cond evt="onClick" delay="0">
                    <p:tgtEl>
                      <p:spTgt spid="3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3"/>
                                        </p:tgtEl>
                                      </p:cBhvr>
                                    </p:cmd>
                                  </p:childTnLst>
                                </p:cTn>
                              </p:par>
                            </p:childTnLst>
                          </p:cTn>
                        </p:par>
                      </p:childTnLst>
                    </p:cTn>
                  </p:par>
                </p:childTnLst>
              </p:cTn>
              <p:nextCondLst>
                <p:cond evt="onClick" delay="0">
                  <p:tgtEl>
                    <p:spTgt spid="33"/>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1C311-571F-6681-4E50-6B658ACB01C3}"/>
              </a:ext>
            </a:extLst>
          </p:cNvPr>
          <p:cNvSpPr>
            <a:spLocks noGrp="1"/>
          </p:cNvSpPr>
          <p:nvPr>
            <p:ph type="title"/>
          </p:nvPr>
        </p:nvSpPr>
        <p:spPr>
          <a:xfrm>
            <a:off x="681720" y="1828799"/>
            <a:ext cx="6894576" cy="1053485"/>
          </a:xfrm>
        </p:spPr>
        <p:txBody>
          <a:bodyPr anchor="b">
            <a:normAutofit/>
          </a:bodyPr>
          <a:lstStyle/>
          <a:p>
            <a:r>
              <a:rPr lang="en-US" sz="5400" b="1"/>
              <a:t>Don’t Forget</a:t>
            </a:r>
          </a:p>
        </p:txBody>
      </p:sp>
      <p:sp>
        <p:nvSpPr>
          <p:cNvPr id="3" name="Content Placeholder 2">
            <a:extLst>
              <a:ext uri="{FF2B5EF4-FFF2-40B4-BE49-F238E27FC236}">
                <a16:creationId xmlns:a16="http://schemas.microsoft.com/office/drawing/2014/main" id="{7B3445C1-7E89-4B8F-77CA-5A6B203B197B}"/>
              </a:ext>
            </a:extLst>
          </p:cNvPr>
          <p:cNvSpPr>
            <a:spLocks noGrp="1"/>
          </p:cNvSpPr>
          <p:nvPr>
            <p:ph idx="1"/>
          </p:nvPr>
        </p:nvSpPr>
        <p:spPr>
          <a:xfrm>
            <a:off x="226193" y="3236014"/>
            <a:ext cx="5673423" cy="1637480"/>
          </a:xfrm>
        </p:spPr>
        <p:txBody>
          <a:bodyPr vert="horz" lIns="91440" tIns="45720" rIns="91440" bIns="45720" rtlCol="0" anchor="t">
            <a:normAutofit/>
          </a:bodyPr>
          <a:lstStyle/>
          <a:p>
            <a:r>
              <a:rPr lang="en-US" b="1"/>
              <a:t>Vote for Senator and House of Representatives</a:t>
            </a:r>
            <a:r>
              <a:rPr lang="en-US"/>
              <a:t>.</a:t>
            </a:r>
          </a:p>
          <a:p>
            <a:endParaRPr lang="en-US" sz="2200"/>
          </a:p>
        </p:txBody>
      </p:sp>
      <p:pic>
        <p:nvPicPr>
          <p:cNvPr id="4" name="Picture 3" descr="Reminder Note Sticky · Free vector graphic on Pixabay">
            <a:extLst>
              <a:ext uri="{FF2B5EF4-FFF2-40B4-BE49-F238E27FC236}">
                <a16:creationId xmlns:a16="http://schemas.microsoft.com/office/drawing/2014/main" id="{6292E551-EDF3-4F13-0F9B-D67B99FB11BF}"/>
              </a:ext>
            </a:extLst>
          </p:cNvPr>
          <p:cNvPicPr>
            <a:picLocks noChangeAspect="1"/>
          </p:cNvPicPr>
          <p:nvPr/>
        </p:nvPicPr>
        <p:blipFill>
          <a:blip r:embed="rId4"/>
          <a:stretch>
            <a:fillRect/>
          </a:stretch>
        </p:blipFill>
        <p:spPr>
          <a:xfrm>
            <a:off x="7503602" y="1487261"/>
            <a:ext cx="3678251" cy="2512969"/>
          </a:xfrm>
          <a:prstGeom prst="rect">
            <a:avLst/>
          </a:prstGeom>
        </p:spPr>
      </p:pic>
      <p:pic>
        <p:nvPicPr>
          <p:cNvPr id="5" name="Picture 4" descr="Note Thumbtack Reminder · Free vector graphic on Pixabay">
            <a:extLst>
              <a:ext uri="{FF2B5EF4-FFF2-40B4-BE49-F238E27FC236}">
                <a16:creationId xmlns:a16="http://schemas.microsoft.com/office/drawing/2014/main" id="{0773D5A5-816C-D288-8397-A6C457D94B71}"/>
              </a:ext>
            </a:extLst>
          </p:cNvPr>
          <p:cNvPicPr>
            <a:picLocks noChangeAspect="1"/>
          </p:cNvPicPr>
          <p:nvPr/>
        </p:nvPicPr>
        <p:blipFill>
          <a:blip r:embed="rId5"/>
          <a:stretch>
            <a:fillRect/>
          </a:stretch>
        </p:blipFill>
        <p:spPr>
          <a:xfrm>
            <a:off x="6288312" y="4273242"/>
            <a:ext cx="3054416" cy="2176272"/>
          </a:xfrm>
          <a:prstGeom prst="rect">
            <a:avLst/>
          </a:prstGeom>
        </p:spPr>
      </p:pic>
      <p:pic>
        <p:nvPicPr>
          <p:cNvPr id="27" name="Video 26">
            <a:hlinkClick r:id="" action="ppaction://media"/>
            <a:extLst>
              <a:ext uri="{FF2B5EF4-FFF2-40B4-BE49-F238E27FC236}">
                <a16:creationId xmlns:a16="http://schemas.microsoft.com/office/drawing/2014/main" id="{AAB439C1-AAA4-52FA-4364-A7AA4194E02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149996" y="4874611"/>
            <a:ext cx="1959708" cy="1901093"/>
          </a:xfrm>
          <a:prstGeom prst="ellipse">
            <a:avLst/>
          </a:prstGeom>
        </p:spPr>
      </p:pic>
    </p:spTree>
    <p:extLst>
      <p:ext uri="{BB962C8B-B14F-4D97-AF65-F5344CB8AC3E}">
        <p14:creationId xmlns:p14="http://schemas.microsoft.com/office/powerpoint/2010/main" val="3315561952"/>
      </p:ext>
    </p:extLst>
  </p:cSld>
  <p:clrMapOvr>
    <a:masterClrMapping/>
  </p:clrMapOvr>
  <mc:AlternateContent xmlns:mc="http://schemas.openxmlformats.org/markup-compatibility/2006" xmlns:p14="http://schemas.microsoft.com/office/powerpoint/2010/main">
    <mc:Choice Requires="p14">
      <p:transition spd="slow" p14:dur="1200" advTm="11598">
        <p:dissolve/>
      </p:transition>
    </mc:Choice>
    <mc:Fallback xmlns="">
      <p:transition spd="slow" advTm="11598">
        <p:dissolv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7"/>
                </p:tgtEl>
              </p:cMediaNode>
            </p:video>
            <p:seq concurrent="1" nextAc="seek">
              <p:cTn id="8" restart="whenNotActive" fill="hold" evtFilter="cancelBubble" nodeType="interactiveSeq">
                <p:stCondLst>
                  <p:cond evt="onClick" delay="0">
                    <p:tgtEl>
                      <p:spTgt spid="2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7"/>
                                        </p:tgtEl>
                                      </p:cBhvr>
                                    </p:cmd>
                                  </p:childTnLst>
                                </p:cTn>
                              </p:par>
                            </p:childTnLst>
                          </p:cTn>
                        </p:par>
                      </p:childTnLst>
                    </p:cTn>
                  </p:par>
                </p:childTnLst>
              </p:cTn>
              <p:nextCondLst>
                <p:cond evt="onClick" delay="0">
                  <p:tgtEl>
                    <p:spTgt spid="27"/>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90530-EF86-F2FC-3D6A-F97976113A7B}"/>
              </a:ext>
            </a:extLst>
          </p:cNvPr>
          <p:cNvSpPr>
            <a:spLocks noGrp="1"/>
          </p:cNvSpPr>
          <p:nvPr>
            <p:ph type="title"/>
          </p:nvPr>
        </p:nvSpPr>
        <p:spPr>
          <a:xfrm>
            <a:off x="6970458" y="580221"/>
            <a:ext cx="2138996" cy="677794"/>
          </a:xfrm>
        </p:spPr>
        <p:txBody>
          <a:bodyPr vert="horz" lIns="91440" tIns="45720" rIns="91440" bIns="45720" rtlCol="0" anchor="t">
            <a:normAutofit fontScale="90000"/>
          </a:bodyPr>
          <a:lstStyle/>
          <a:p>
            <a:r>
              <a:rPr lang="en-US" sz="4000" b="1" kern="1200">
                <a:solidFill>
                  <a:schemeClr val="tx2"/>
                </a:solidFill>
                <a:highlight>
                  <a:srgbClr val="FFFFFF"/>
                </a:highlight>
                <a:latin typeface="+mj-lt"/>
                <a:ea typeface="+mj-ea"/>
                <a:cs typeface="+mj-cs"/>
              </a:rPr>
              <a:t>              S</a:t>
            </a:r>
            <a:r>
              <a:rPr lang="en-US" sz="4000" b="1" i="0" kern="1200">
                <a:solidFill>
                  <a:schemeClr val="tx2"/>
                </a:solidFill>
                <a:effectLst/>
                <a:highlight>
                  <a:srgbClr val="FFFFFF"/>
                </a:highlight>
                <a:latin typeface="+mj-lt"/>
                <a:ea typeface="+mj-ea"/>
                <a:cs typeface="+mj-cs"/>
              </a:rPr>
              <a:t>enators</a:t>
            </a:r>
            <a:endParaRPr lang="en-US" sz="4000" kern="1200">
              <a:solidFill>
                <a:schemeClr val="tx2"/>
              </a:solidFill>
              <a:latin typeface="+mj-lt"/>
              <a:ea typeface="+mj-ea"/>
              <a:cs typeface="+mj-cs"/>
            </a:endParaRPr>
          </a:p>
        </p:txBody>
      </p:sp>
      <p:sp>
        <p:nvSpPr>
          <p:cNvPr id="5" name="TextBox 4">
            <a:extLst>
              <a:ext uri="{FF2B5EF4-FFF2-40B4-BE49-F238E27FC236}">
                <a16:creationId xmlns:a16="http://schemas.microsoft.com/office/drawing/2014/main" id="{83502B0C-0396-783D-5ECE-A8BD7BAAB834}"/>
              </a:ext>
            </a:extLst>
          </p:cNvPr>
          <p:cNvSpPr txBox="1"/>
          <p:nvPr/>
        </p:nvSpPr>
        <p:spPr>
          <a:xfrm>
            <a:off x="5189753" y="3427770"/>
            <a:ext cx="5886022" cy="1754326"/>
          </a:xfrm>
          <a:prstGeom prst="rect">
            <a:avLst/>
          </a:prstGeom>
          <a:noFill/>
        </p:spPr>
        <p:txBody>
          <a:bodyPr wrap="square">
            <a:spAutoFit/>
          </a:bodyPr>
          <a:lstStyle/>
          <a:p>
            <a:r>
              <a:rPr lang="en-US" b="1" i="0">
                <a:solidFill>
                  <a:srgbClr val="000000"/>
                </a:solidFill>
                <a:effectLst/>
                <a:highlight>
                  <a:srgbClr val="FFFFFF"/>
                </a:highlight>
                <a:latin typeface="Roboto" panose="02000000000000000000" pitchFamily="2" charset="0"/>
              </a:rPr>
              <a:t>Their constitutional powers include; proposing legislation, drafting or amending bills, filibuster(delay or block legislation via prolonged debate), oversight of the federal budget, and the executive branch by approving or rejecting presidential appointees for agencies. </a:t>
            </a:r>
            <a:endParaRPr lang="en-US" b="1"/>
          </a:p>
        </p:txBody>
      </p:sp>
      <p:sp>
        <p:nvSpPr>
          <p:cNvPr id="8" name="TextBox 7">
            <a:extLst>
              <a:ext uri="{FF2B5EF4-FFF2-40B4-BE49-F238E27FC236}">
                <a16:creationId xmlns:a16="http://schemas.microsoft.com/office/drawing/2014/main" id="{406B1DE6-6262-4A34-950C-9676304DF78E}"/>
              </a:ext>
            </a:extLst>
          </p:cNvPr>
          <p:cNvSpPr txBox="1"/>
          <p:nvPr/>
        </p:nvSpPr>
        <p:spPr>
          <a:xfrm>
            <a:off x="5700818" y="1724927"/>
            <a:ext cx="4805996" cy="1477328"/>
          </a:xfrm>
          <a:prstGeom prst="rect">
            <a:avLst/>
          </a:prstGeom>
          <a:noFill/>
        </p:spPr>
        <p:txBody>
          <a:bodyPr wrap="square" lIns="91440" tIns="45720" rIns="91440" bIns="45720" anchor="t">
            <a:spAutoFit/>
          </a:bodyPr>
          <a:lstStyle/>
          <a:p>
            <a:r>
              <a:rPr lang="en-US" b="1"/>
              <a:t>The Senate takes action on bills, resolutions, amendments, motions, nominations, and treaties by voting. Senators vote in a variety of ways, including roll call votes, voice votes, and unanimous consent.</a:t>
            </a:r>
          </a:p>
        </p:txBody>
      </p:sp>
      <p:pic>
        <p:nvPicPr>
          <p:cNvPr id="4" name="Picture 3" descr="A circular room with many chairs and tables">
            <a:extLst>
              <a:ext uri="{FF2B5EF4-FFF2-40B4-BE49-F238E27FC236}">
                <a16:creationId xmlns:a16="http://schemas.microsoft.com/office/drawing/2014/main" id="{CDD3A307-2BCA-5688-C014-7EA130B53B0A}"/>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47914" y="1517795"/>
            <a:ext cx="4027768" cy="4394065"/>
          </a:xfrm>
          <a:prstGeom prst="rect">
            <a:avLst/>
          </a:prstGeom>
        </p:spPr>
      </p:pic>
      <p:pic>
        <p:nvPicPr>
          <p:cNvPr id="12" name="Video 11">
            <a:hlinkClick r:id="" action="ppaction://media"/>
            <a:extLst>
              <a:ext uri="{FF2B5EF4-FFF2-40B4-BE49-F238E27FC236}">
                <a16:creationId xmlns:a16="http://schemas.microsoft.com/office/drawing/2014/main" id="{457A93C4-178A-BEE9-8E23-D655EE1CBCB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237919" y="4903919"/>
            <a:ext cx="1871785" cy="1871785"/>
          </a:xfrm>
          <a:prstGeom prst="ellipse">
            <a:avLst/>
          </a:prstGeom>
        </p:spPr>
      </p:pic>
    </p:spTree>
    <p:extLst>
      <p:ext uri="{BB962C8B-B14F-4D97-AF65-F5344CB8AC3E}">
        <p14:creationId xmlns:p14="http://schemas.microsoft.com/office/powerpoint/2010/main" val="3390417297"/>
      </p:ext>
    </p:extLst>
  </p:cSld>
  <p:clrMapOvr>
    <a:masterClrMapping/>
  </p:clrMapOvr>
  <mc:AlternateContent xmlns:mc="http://schemas.openxmlformats.org/markup-compatibility/2006" xmlns:p14="http://schemas.microsoft.com/office/powerpoint/2010/main">
    <mc:Choice Requires="p14">
      <p:transition spd="slow" p14:dur="1200" advTm="54571">
        <p:dissolve/>
      </p:transition>
    </mc:Choice>
    <mc:Fallback xmlns="">
      <p:transition spd="slow" advTm="54571">
        <p:dissolv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par>
                                <p:cTn id="7" presetID="10" presetClass="entr" presetSubtype="0" fill="hold" grpId="0" nodeType="withEffect">
                                  <p:stCondLst>
                                    <p:cond delay="100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12"/>
                </p:tgtEl>
              </p:cMediaNode>
            </p:video>
            <p:seq concurrent="1" nextAc="seek">
              <p:cTn id="11" restart="whenNotActive" fill="hold" evtFilter="cancelBubble" nodeType="interactiveSeq">
                <p:stCondLst>
                  <p:cond evt="onClick" delay="0">
                    <p:tgtEl>
                      <p:spTgt spid="12"/>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12"/>
                                        </p:tgtEl>
                                      </p:cBhvr>
                                    </p:cmd>
                                  </p:childTnLst>
                                </p:cTn>
                              </p:par>
                            </p:childTnLst>
                          </p:cTn>
                        </p:par>
                      </p:childTnLst>
                    </p:cTn>
                  </p:par>
                </p:childTnLst>
              </p:cTn>
              <p:nextCondLst>
                <p:cond evt="onClick" delay="0">
                  <p:tgtEl>
                    <p:spTgt spid="12"/>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A9FEF-871A-82F0-584F-47277DB87CB5}"/>
              </a:ext>
            </a:extLst>
          </p:cNvPr>
          <p:cNvSpPr>
            <a:spLocks noGrp="1"/>
          </p:cNvSpPr>
          <p:nvPr>
            <p:ph type="title"/>
          </p:nvPr>
        </p:nvSpPr>
        <p:spPr>
          <a:xfrm>
            <a:off x="2318372" y="337131"/>
            <a:ext cx="7172429" cy="1381363"/>
          </a:xfrm>
        </p:spPr>
        <p:txBody>
          <a:bodyPr vert="horz" lIns="91440" tIns="45720" rIns="91440" bIns="45720" rtlCol="0" anchor="b">
            <a:normAutofit fontScale="90000"/>
          </a:bodyPr>
          <a:lstStyle/>
          <a:p>
            <a:pPr algn="ctr"/>
            <a:r>
              <a:rPr lang="en-US" sz="5200" b="1" kern="1200">
                <a:solidFill>
                  <a:schemeClr val="tx2"/>
                </a:solidFill>
                <a:highlight>
                  <a:srgbClr val="FFFFFF"/>
                </a:highlight>
                <a:latin typeface="+mj-lt"/>
                <a:ea typeface="+mj-ea"/>
                <a:cs typeface="+mj-cs"/>
              </a:rPr>
              <a:t>H</a:t>
            </a:r>
            <a:r>
              <a:rPr lang="en-US" sz="5200" b="1" i="0" kern="1200">
                <a:solidFill>
                  <a:schemeClr val="tx2"/>
                </a:solidFill>
                <a:effectLst/>
                <a:highlight>
                  <a:srgbClr val="FFFFFF"/>
                </a:highlight>
                <a:latin typeface="+mj-lt"/>
                <a:ea typeface="+mj-ea"/>
                <a:cs typeface="+mj-cs"/>
              </a:rPr>
              <a:t>ouse of </a:t>
            </a:r>
            <a:br>
              <a:rPr lang="en-US" sz="5200" b="1">
                <a:solidFill>
                  <a:schemeClr val="tx2"/>
                </a:solidFill>
                <a:highlight>
                  <a:srgbClr val="FFFFFF"/>
                </a:highlight>
              </a:rPr>
            </a:br>
            <a:r>
              <a:rPr lang="en-US" sz="5200" b="1" kern="1200">
                <a:solidFill>
                  <a:schemeClr val="tx2"/>
                </a:solidFill>
                <a:highlight>
                  <a:srgbClr val="FFFFFF"/>
                </a:highlight>
                <a:latin typeface="+mj-lt"/>
                <a:ea typeface="+mj-ea"/>
                <a:cs typeface="+mj-cs"/>
              </a:rPr>
              <a:t>R</a:t>
            </a:r>
            <a:r>
              <a:rPr lang="en-US" sz="5200" b="1" i="0" kern="1200">
                <a:solidFill>
                  <a:schemeClr val="tx2"/>
                </a:solidFill>
                <a:effectLst/>
                <a:highlight>
                  <a:srgbClr val="FFFFFF"/>
                </a:highlight>
                <a:latin typeface="+mj-lt"/>
                <a:ea typeface="+mj-ea"/>
                <a:cs typeface="+mj-cs"/>
              </a:rPr>
              <a:t>epresentatives</a:t>
            </a:r>
            <a:endParaRPr lang="en-US" sz="5200" kern="1200">
              <a:solidFill>
                <a:schemeClr val="tx2"/>
              </a:solidFill>
              <a:latin typeface="+mj-lt"/>
              <a:ea typeface="+mj-ea"/>
              <a:cs typeface="+mj-cs"/>
            </a:endParaRPr>
          </a:p>
        </p:txBody>
      </p:sp>
      <p:sp>
        <p:nvSpPr>
          <p:cNvPr id="4" name="TextBox 3">
            <a:extLst>
              <a:ext uri="{FF2B5EF4-FFF2-40B4-BE49-F238E27FC236}">
                <a16:creationId xmlns:a16="http://schemas.microsoft.com/office/drawing/2014/main" id="{1ABF4CB5-2C02-6440-D8D9-8AB07580CD0B}"/>
              </a:ext>
            </a:extLst>
          </p:cNvPr>
          <p:cNvSpPr txBox="1"/>
          <p:nvPr/>
        </p:nvSpPr>
        <p:spPr>
          <a:xfrm>
            <a:off x="1506231" y="2164839"/>
            <a:ext cx="8527573" cy="3693319"/>
          </a:xfrm>
          <a:prstGeom prst="rect">
            <a:avLst/>
          </a:prstGeom>
          <a:noFill/>
        </p:spPr>
        <p:txBody>
          <a:bodyPr wrap="square" lIns="91440" tIns="45720" rIns="91440" bIns="45720" anchor="t">
            <a:spAutoFit/>
          </a:bodyPr>
          <a:lstStyle/>
          <a:p>
            <a:r>
              <a:rPr lang="en-US" b="1" i="0">
                <a:solidFill>
                  <a:srgbClr val="000000"/>
                </a:solidFill>
                <a:effectLst/>
                <a:highlight>
                  <a:srgbClr val="FFFFFF"/>
                </a:highlight>
                <a:latin typeface="Roboto"/>
                <a:ea typeface="Roboto"/>
                <a:cs typeface="Roboto"/>
              </a:rPr>
              <a:t>The Lower chamber of congress is called the House of Representatives. House seats are proportionate to their population that is reported after the decennial Census.</a:t>
            </a:r>
            <a:endParaRPr lang="en-US"/>
          </a:p>
          <a:p>
            <a:endParaRPr lang="en-US" b="1">
              <a:solidFill>
                <a:srgbClr val="000000"/>
              </a:solidFill>
              <a:highlight>
                <a:srgbClr val="FFFFFF"/>
              </a:highlight>
              <a:latin typeface="Roboto"/>
              <a:ea typeface="Roboto"/>
              <a:cs typeface="Roboto"/>
            </a:endParaRPr>
          </a:p>
          <a:p>
            <a:r>
              <a:rPr lang="en-US" b="1">
                <a:solidFill>
                  <a:srgbClr val="000000"/>
                </a:solidFill>
                <a:highlight>
                  <a:srgbClr val="FFFFFF"/>
                </a:highlight>
                <a:latin typeface="Roboto"/>
                <a:ea typeface="Roboto"/>
                <a:cs typeface="Roboto"/>
              </a:rPr>
              <a:t> </a:t>
            </a:r>
            <a:r>
              <a:rPr lang="en-US" b="1" i="0">
                <a:solidFill>
                  <a:srgbClr val="000000"/>
                </a:solidFill>
                <a:effectLst/>
                <a:highlight>
                  <a:srgbClr val="FFFFFF"/>
                </a:highlight>
                <a:latin typeface="Roboto"/>
                <a:ea typeface="Roboto"/>
                <a:cs typeface="Roboto"/>
              </a:rPr>
              <a:t>There are 435 representatives in the House that serve their respective congressional districts. </a:t>
            </a:r>
            <a:r>
              <a:rPr lang="en-US" b="1">
                <a:solidFill>
                  <a:srgbClr val="000000"/>
                </a:solidFill>
                <a:highlight>
                  <a:srgbClr val="FFFFFF"/>
                </a:highlight>
                <a:latin typeface="Roboto"/>
                <a:ea typeface="Roboto"/>
                <a:cs typeface="Roboto"/>
              </a:rPr>
              <a:t>CT has five</a:t>
            </a:r>
            <a:r>
              <a:rPr lang="en-US" b="1">
                <a:highlight>
                  <a:srgbClr val="FFFFFF"/>
                </a:highlight>
                <a:latin typeface="Roboto"/>
                <a:ea typeface="Roboto"/>
                <a:cs typeface="Roboto"/>
              </a:rPr>
              <a:t> </a:t>
            </a:r>
            <a:r>
              <a:rPr lang="en-US" b="1" i="0">
                <a:solidFill>
                  <a:srgbClr val="000000"/>
                </a:solidFill>
                <a:effectLst/>
                <a:highlight>
                  <a:srgbClr val="FFFFFF"/>
                </a:highlight>
                <a:latin typeface="Roboto"/>
                <a:ea typeface="Roboto"/>
                <a:cs typeface="Roboto"/>
              </a:rPr>
              <a:t>congressional districts.</a:t>
            </a:r>
            <a:endParaRPr lang="en-US">
              <a:solidFill>
                <a:srgbClr val="000000"/>
              </a:solidFill>
              <a:latin typeface="Aptos" panose="020B0004020202020204"/>
              <a:ea typeface="Roboto"/>
              <a:cs typeface="Roboto"/>
            </a:endParaRPr>
          </a:p>
          <a:p>
            <a:endParaRPr lang="en-US" b="1">
              <a:solidFill>
                <a:srgbClr val="000000"/>
              </a:solidFill>
              <a:highlight>
                <a:srgbClr val="FFFFFF"/>
              </a:highlight>
              <a:latin typeface="Roboto"/>
              <a:ea typeface="Roboto"/>
              <a:cs typeface="Roboto"/>
            </a:endParaRPr>
          </a:p>
          <a:p>
            <a:r>
              <a:rPr lang="en-US" b="1">
                <a:solidFill>
                  <a:srgbClr val="000000"/>
                </a:solidFill>
                <a:highlight>
                  <a:srgbClr val="FFFFFF"/>
                </a:highlight>
                <a:latin typeface="Roboto"/>
                <a:ea typeface="Roboto"/>
                <a:cs typeface="Roboto"/>
              </a:rPr>
              <a:t> </a:t>
            </a:r>
            <a:r>
              <a:rPr lang="en-US" b="1" i="0">
                <a:solidFill>
                  <a:srgbClr val="000000"/>
                </a:solidFill>
                <a:effectLst/>
                <a:highlight>
                  <a:srgbClr val="FFFFFF"/>
                </a:highlight>
                <a:latin typeface="Roboto"/>
                <a:ea typeface="Roboto"/>
                <a:cs typeface="Roboto"/>
              </a:rPr>
              <a:t>Each representative is elected to a 2-year term. </a:t>
            </a:r>
            <a:endParaRPr lang="en-US">
              <a:solidFill>
                <a:srgbClr val="000000"/>
              </a:solidFill>
              <a:latin typeface="Aptos" panose="020B0004020202020204"/>
              <a:ea typeface="Roboto"/>
              <a:cs typeface="Roboto"/>
            </a:endParaRPr>
          </a:p>
          <a:p>
            <a:endParaRPr lang="en-US" b="1">
              <a:solidFill>
                <a:srgbClr val="000000"/>
              </a:solidFill>
              <a:highlight>
                <a:srgbClr val="FFFFFF"/>
              </a:highlight>
              <a:latin typeface="Roboto"/>
              <a:ea typeface="Roboto"/>
              <a:cs typeface="Roboto"/>
            </a:endParaRPr>
          </a:p>
          <a:p>
            <a:r>
              <a:rPr lang="en-US" b="1" i="0">
                <a:solidFill>
                  <a:srgbClr val="000000"/>
                </a:solidFill>
                <a:effectLst/>
                <a:highlight>
                  <a:srgbClr val="FFFFFF"/>
                </a:highlight>
                <a:latin typeface="Roboto"/>
                <a:ea typeface="Roboto"/>
                <a:cs typeface="Roboto"/>
              </a:rPr>
              <a:t>Representatives have the responsibility of introducing bills and resolutions, offering amendments, and serving on committees. House leadership consists of the speaker, majority and minority leaders, assistant leaders, whips, and a party caucus or conference. There are 20 standing committees in the house.</a:t>
            </a:r>
            <a:endParaRPr lang="en-US"/>
          </a:p>
        </p:txBody>
      </p:sp>
      <p:pic>
        <p:nvPicPr>
          <p:cNvPr id="8" name="Video 7">
            <a:hlinkClick r:id="" action="ppaction://media"/>
            <a:extLst>
              <a:ext uri="{FF2B5EF4-FFF2-40B4-BE49-F238E27FC236}">
                <a16:creationId xmlns:a16="http://schemas.microsoft.com/office/drawing/2014/main" id="{CE440676-6A7C-72AC-EFED-1636D43D563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37354" y="4718304"/>
            <a:ext cx="2057400" cy="2057400"/>
          </a:xfrm>
          <a:prstGeom prst="ellipse">
            <a:avLst/>
          </a:prstGeom>
        </p:spPr>
      </p:pic>
    </p:spTree>
    <p:extLst>
      <p:ext uri="{BB962C8B-B14F-4D97-AF65-F5344CB8AC3E}">
        <p14:creationId xmlns:p14="http://schemas.microsoft.com/office/powerpoint/2010/main" val="2983655942"/>
      </p:ext>
    </p:extLst>
  </p:cSld>
  <p:clrMapOvr>
    <a:masterClrMapping/>
  </p:clrMapOvr>
  <mc:AlternateContent xmlns:mc="http://schemas.openxmlformats.org/markup-compatibility/2006" xmlns:p14="http://schemas.microsoft.com/office/powerpoint/2010/main">
    <mc:Choice Requires="p14">
      <p:transition spd="slow" p14:dur="1200" advTm="72839">
        <p:dissolve/>
      </p:transition>
    </mc:Choice>
    <mc:Fallback xmlns="">
      <p:transition spd="slow" advTm="72839">
        <p:dissolv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33DD73A-EA24-D31F-166B-1C01CAC6DCA0}"/>
              </a:ext>
            </a:extLst>
          </p:cNvPr>
          <p:cNvSpPr>
            <a:spLocks noGrp="1"/>
          </p:cNvSpPr>
          <p:nvPr>
            <p:ph idx="1"/>
          </p:nvPr>
        </p:nvSpPr>
        <p:spPr>
          <a:xfrm>
            <a:off x="838200" y="2393005"/>
            <a:ext cx="10515600" cy="3783958"/>
          </a:xfrm>
        </p:spPr>
        <p:txBody>
          <a:bodyPr vert="horz" lIns="91440" tIns="45720" rIns="91440" bIns="45720" rtlCol="0" anchor="t">
            <a:normAutofit/>
          </a:bodyPr>
          <a:lstStyle/>
          <a:p>
            <a:r>
              <a:rPr lang="en-US" sz="3200"/>
              <a:t>How to Stay informed in your community!</a:t>
            </a:r>
            <a:endParaRPr lang="en-US" sz="3200">
              <a:ea typeface="Calibri"/>
              <a:cs typeface="Calibri"/>
            </a:endParaRPr>
          </a:p>
        </p:txBody>
      </p:sp>
      <p:sp>
        <p:nvSpPr>
          <p:cNvPr id="4" name="Title 1">
            <a:extLst>
              <a:ext uri="{FF2B5EF4-FFF2-40B4-BE49-F238E27FC236}">
                <a16:creationId xmlns:a16="http://schemas.microsoft.com/office/drawing/2014/main" id="{A768716A-6FD1-5F10-0713-8B8300E95B50}"/>
              </a:ext>
            </a:extLst>
          </p:cNvPr>
          <p:cNvSpPr txBox="1">
            <a:spLocks/>
          </p:cNvSpPr>
          <p:nvPr/>
        </p:nvSpPr>
        <p:spPr>
          <a:xfrm>
            <a:off x="2279765" y="260906"/>
            <a:ext cx="7897446" cy="134510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b="1"/>
              <a:t>Staying informed in your community!</a:t>
            </a:r>
            <a:endParaRPr lang="en-US" sz="4000" b="1">
              <a:ea typeface="Calibri Light"/>
              <a:cs typeface="Calibri Light"/>
            </a:endParaRPr>
          </a:p>
        </p:txBody>
      </p:sp>
      <p:pic>
        <p:nvPicPr>
          <p:cNvPr id="5" name="Picture 2">
            <a:extLst>
              <a:ext uri="{FF2B5EF4-FFF2-40B4-BE49-F238E27FC236}">
                <a16:creationId xmlns:a16="http://schemas.microsoft.com/office/drawing/2014/main" id="{41E78BAF-EE9C-FC43-5937-84C93218C7C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55213" y="3095584"/>
            <a:ext cx="1659178" cy="13097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2">
            <a:extLst>
              <a:ext uri="{FF2B5EF4-FFF2-40B4-BE49-F238E27FC236}">
                <a16:creationId xmlns:a16="http://schemas.microsoft.com/office/drawing/2014/main" id="{B05B7A18-4079-F8FA-732A-8051FC16813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256519" y="3270973"/>
            <a:ext cx="1922429" cy="14279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6">
            <a:extLst>
              <a:ext uri="{FF2B5EF4-FFF2-40B4-BE49-F238E27FC236}">
                <a16:creationId xmlns:a16="http://schemas.microsoft.com/office/drawing/2014/main" id="{44F24D5B-7B0A-A27B-5952-A9C54AC5CB4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179969" y="983310"/>
            <a:ext cx="1571265" cy="14589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Picture 7">
            <a:extLst>
              <a:ext uri="{FF2B5EF4-FFF2-40B4-BE49-F238E27FC236}">
                <a16:creationId xmlns:a16="http://schemas.microsoft.com/office/drawing/2014/main" id="{9F9A4062-74BD-B9CD-C749-D42E0A73D9AB}"/>
              </a:ext>
            </a:extLst>
          </p:cNvPr>
          <p:cNvPicPr>
            <a:picLocks noChangeAspect="1"/>
          </p:cNvPicPr>
          <p:nvPr/>
        </p:nvPicPr>
        <p:blipFill>
          <a:blip r:embed="rId8"/>
          <a:stretch>
            <a:fillRect/>
          </a:stretch>
        </p:blipFill>
        <p:spPr>
          <a:xfrm>
            <a:off x="1854861" y="5143463"/>
            <a:ext cx="2195255" cy="1435315"/>
          </a:xfrm>
          <a:prstGeom prst="rect">
            <a:avLst/>
          </a:prstGeom>
        </p:spPr>
      </p:pic>
      <p:pic>
        <p:nvPicPr>
          <p:cNvPr id="9" name="Picture 8">
            <a:extLst>
              <a:ext uri="{FF2B5EF4-FFF2-40B4-BE49-F238E27FC236}">
                <a16:creationId xmlns:a16="http://schemas.microsoft.com/office/drawing/2014/main" id="{6C9D8DE3-4FDE-BAF8-213D-8D4C2817AEE4}"/>
              </a:ext>
            </a:extLst>
          </p:cNvPr>
          <p:cNvPicPr>
            <a:picLocks noChangeAspect="1"/>
          </p:cNvPicPr>
          <p:nvPr/>
        </p:nvPicPr>
        <p:blipFill>
          <a:blip r:embed="rId9"/>
          <a:stretch>
            <a:fillRect/>
          </a:stretch>
        </p:blipFill>
        <p:spPr>
          <a:xfrm>
            <a:off x="325203" y="665552"/>
            <a:ext cx="1719364" cy="1332279"/>
          </a:xfrm>
          <a:prstGeom prst="rect">
            <a:avLst/>
          </a:prstGeom>
        </p:spPr>
      </p:pic>
      <p:pic>
        <p:nvPicPr>
          <p:cNvPr id="10" name="Picture 9">
            <a:extLst>
              <a:ext uri="{FF2B5EF4-FFF2-40B4-BE49-F238E27FC236}">
                <a16:creationId xmlns:a16="http://schemas.microsoft.com/office/drawing/2014/main" id="{CB9033E4-DC9B-1C07-08E9-6FF2B69F405A}"/>
              </a:ext>
            </a:extLst>
          </p:cNvPr>
          <p:cNvPicPr>
            <a:picLocks noChangeAspect="1"/>
          </p:cNvPicPr>
          <p:nvPr/>
        </p:nvPicPr>
        <p:blipFill>
          <a:blip r:embed="rId10"/>
          <a:stretch>
            <a:fillRect/>
          </a:stretch>
        </p:blipFill>
        <p:spPr>
          <a:xfrm>
            <a:off x="4976793" y="4987977"/>
            <a:ext cx="1603387" cy="1435315"/>
          </a:xfrm>
          <a:prstGeom prst="rect">
            <a:avLst/>
          </a:prstGeom>
        </p:spPr>
      </p:pic>
      <p:pic>
        <p:nvPicPr>
          <p:cNvPr id="11" name="Picture 10">
            <a:extLst>
              <a:ext uri="{FF2B5EF4-FFF2-40B4-BE49-F238E27FC236}">
                <a16:creationId xmlns:a16="http://schemas.microsoft.com/office/drawing/2014/main" id="{3ED617B2-20E7-7C66-A7E1-2F7FFD343744}"/>
              </a:ext>
            </a:extLst>
          </p:cNvPr>
          <p:cNvPicPr>
            <a:picLocks noChangeAspect="1"/>
          </p:cNvPicPr>
          <p:nvPr/>
        </p:nvPicPr>
        <p:blipFill>
          <a:blip r:embed="rId11"/>
          <a:stretch>
            <a:fillRect/>
          </a:stretch>
        </p:blipFill>
        <p:spPr>
          <a:xfrm>
            <a:off x="7480431" y="4988694"/>
            <a:ext cx="2029256" cy="1752066"/>
          </a:xfrm>
          <a:prstGeom prst="rect">
            <a:avLst/>
          </a:prstGeom>
        </p:spPr>
      </p:pic>
      <p:pic>
        <p:nvPicPr>
          <p:cNvPr id="12" name="Picture 11">
            <a:extLst>
              <a:ext uri="{FF2B5EF4-FFF2-40B4-BE49-F238E27FC236}">
                <a16:creationId xmlns:a16="http://schemas.microsoft.com/office/drawing/2014/main" id="{683A6725-1153-182A-D3C2-D7C1F77B2414}"/>
              </a:ext>
            </a:extLst>
          </p:cNvPr>
          <p:cNvPicPr>
            <a:picLocks noChangeAspect="1"/>
          </p:cNvPicPr>
          <p:nvPr/>
        </p:nvPicPr>
        <p:blipFill>
          <a:blip r:embed="rId12"/>
          <a:stretch>
            <a:fillRect/>
          </a:stretch>
        </p:blipFill>
        <p:spPr>
          <a:xfrm>
            <a:off x="6359627" y="3090914"/>
            <a:ext cx="1635365" cy="1593641"/>
          </a:xfrm>
          <a:prstGeom prst="rect">
            <a:avLst/>
          </a:prstGeom>
        </p:spPr>
      </p:pic>
      <p:pic>
        <p:nvPicPr>
          <p:cNvPr id="13" name="Picture 12">
            <a:extLst>
              <a:ext uri="{FF2B5EF4-FFF2-40B4-BE49-F238E27FC236}">
                <a16:creationId xmlns:a16="http://schemas.microsoft.com/office/drawing/2014/main" id="{600CC52B-CEEA-ABA4-EDA9-3304E4C0176E}"/>
              </a:ext>
            </a:extLst>
          </p:cNvPr>
          <p:cNvPicPr>
            <a:picLocks noChangeAspect="1"/>
          </p:cNvPicPr>
          <p:nvPr/>
        </p:nvPicPr>
        <p:blipFill>
          <a:blip r:embed="rId13"/>
          <a:stretch>
            <a:fillRect/>
          </a:stretch>
        </p:blipFill>
        <p:spPr>
          <a:xfrm>
            <a:off x="10079056" y="2967291"/>
            <a:ext cx="1676545" cy="1325564"/>
          </a:xfrm>
          <a:prstGeom prst="rect">
            <a:avLst/>
          </a:prstGeom>
        </p:spPr>
      </p:pic>
      <p:pic>
        <p:nvPicPr>
          <p:cNvPr id="14" name="Picture 13">
            <a:extLst>
              <a:ext uri="{FF2B5EF4-FFF2-40B4-BE49-F238E27FC236}">
                <a16:creationId xmlns:a16="http://schemas.microsoft.com/office/drawing/2014/main" id="{9ED16096-4626-5A6F-8049-0C3EC735FD53}"/>
              </a:ext>
            </a:extLst>
          </p:cNvPr>
          <p:cNvPicPr>
            <a:picLocks noChangeAspect="1"/>
          </p:cNvPicPr>
          <p:nvPr/>
        </p:nvPicPr>
        <p:blipFill>
          <a:blip r:embed="rId14"/>
          <a:stretch>
            <a:fillRect/>
          </a:stretch>
        </p:blipFill>
        <p:spPr>
          <a:xfrm>
            <a:off x="228084" y="5498026"/>
            <a:ext cx="1218421" cy="938344"/>
          </a:xfrm>
          <a:prstGeom prst="rect">
            <a:avLst/>
          </a:prstGeom>
        </p:spPr>
      </p:pic>
      <p:pic>
        <p:nvPicPr>
          <p:cNvPr id="15" name="Picture 14">
            <a:extLst>
              <a:ext uri="{FF2B5EF4-FFF2-40B4-BE49-F238E27FC236}">
                <a16:creationId xmlns:a16="http://schemas.microsoft.com/office/drawing/2014/main" id="{A50F53E4-008E-BD2A-317D-40BA8F0D24DD}"/>
              </a:ext>
            </a:extLst>
          </p:cNvPr>
          <p:cNvPicPr>
            <a:picLocks noChangeAspect="1"/>
          </p:cNvPicPr>
          <p:nvPr/>
        </p:nvPicPr>
        <p:blipFill>
          <a:blip r:embed="rId15"/>
          <a:stretch>
            <a:fillRect/>
          </a:stretch>
        </p:blipFill>
        <p:spPr>
          <a:xfrm>
            <a:off x="8417453" y="3272050"/>
            <a:ext cx="1085520" cy="1075898"/>
          </a:xfrm>
          <a:prstGeom prst="rect">
            <a:avLst/>
          </a:prstGeom>
        </p:spPr>
      </p:pic>
      <p:pic>
        <p:nvPicPr>
          <p:cNvPr id="22" name="Video 21">
            <a:hlinkClick r:id="" action="ppaction://media"/>
            <a:extLst>
              <a:ext uri="{FF2B5EF4-FFF2-40B4-BE49-F238E27FC236}">
                <a16:creationId xmlns:a16="http://schemas.microsoft.com/office/drawing/2014/main" id="{D5BB5746-2A8F-B0F0-14C7-8CAD94C3BFC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6"/>
          <a:srcRect l="21875" r="21875"/>
          <a:stretch>
            <a:fillRect/>
          </a:stretch>
        </p:blipFill>
        <p:spPr>
          <a:xfrm>
            <a:off x="10296534" y="4942996"/>
            <a:ext cx="1813170" cy="1832708"/>
          </a:xfrm>
          <a:prstGeom prst="ellipse">
            <a:avLst/>
          </a:prstGeom>
        </p:spPr>
      </p:pic>
    </p:spTree>
    <p:extLst>
      <p:ext uri="{BB962C8B-B14F-4D97-AF65-F5344CB8AC3E}">
        <p14:creationId xmlns:p14="http://schemas.microsoft.com/office/powerpoint/2010/main" val="366186461"/>
      </p:ext>
    </p:extLst>
  </p:cSld>
  <p:clrMapOvr>
    <a:masterClrMapping/>
  </p:clrMapOvr>
  <mc:AlternateContent xmlns:mc="http://schemas.openxmlformats.org/markup-compatibility/2006" xmlns:p14="http://schemas.microsoft.com/office/powerpoint/2010/main">
    <mc:Choice Requires="p14">
      <p:transition spd="slow" p14:dur="2000" advTm="45566"/>
    </mc:Choice>
    <mc:Fallback xmlns="">
      <p:transition spd="slow" advTm="455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2"/>
                </p:tgtEl>
              </p:cMediaNode>
            </p:video>
            <p:seq concurrent="1" nextAc="seek">
              <p:cTn id="8" restart="whenNotActive" fill="hold" evtFilter="cancelBubble" nodeType="interactiveSeq">
                <p:stCondLst>
                  <p:cond evt="onClick" delay="0">
                    <p:tgtEl>
                      <p:spTgt spid="2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2"/>
                                        </p:tgtEl>
                                      </p:cBhvr>
                                    </p:cmd>
                                  </p:childTnLst>
                                </p:cTn>
                              </p:par>
                            </p:childTnLst>
                          </p:cTn>
                        </p:par>
                      </p:childTnLst>
                    </p:cTn>
                  </p:par>
                </p:childTnLst>
              </p:cTn>
              <p:nextCondLst>
                <p:cond evt="onClick" delay="0">
                  <p:tgtEl>
                    <p:spTgt spid="22"/>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computer monitor with a white screen&#10;&#10;Description automatically generated">
            <a:extLst>
              <a:ext uri="{FF2B5EF4-FFF2-40B4-BE49-F238E27FC236}">
                <a16:creationId xmlns:a16="http://schemas.microsoft.com/office/drawing/2014/main" id="{78F799CC-AACC-C87F-4B71-46C905EE0D0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20821" y="2222769"/>
            <a:ext cx="10325911" cy="4557309"/>
          </a:xfrm>
          <a:prstGeom prst="rect">
            <a:avLst/>
          </a:prstGeom>
        </p:spPr>
      </p:pic>
      <p:sp>
        <p:nvSpPr>
          <p:cNvPr id="3" name="Content Placeholder 2">
            <a:extLst>
              <a:ext uri="{FF2B5EF4-FFF2-40B4-BE49-F238E27FC236}">
                <a16:creationId xmlns:a16="http://schemas.microsoft.com/office/drawing/2014/main" id="{433DD73A-EA24-D31F-166B-1C01CAC6DCA0}"/>
              </a:ext>
            </a:extLst>
          </p:cNvPr>
          <p:cNvSpPr>
            <a:spLocks noGrp="1"/>
          </p:cNvSpPr>
          <p:nvPr>
            <p:ph idx="1"/>
          </p:nvPr>
        </p:nvSpPr>
        <p:spPr>
          <a:xfrm>
            <a:off x="838200" y="1643974"/>
            <a:ext cx="10515600" cy="4557309"/>
          </a:xfrm>
        </p:spPr>
        <p:txBody>
          <a:bodyPr/>
          <a:lstStyle/>
          <a:p>
            <a:pPr marL="0" indent="0">
              <a:buNone/>
            </a:pPr>
            <a:r>
              <a:rPr lang="en-US"/>
              <a:t>Get Political: How Informed Elect Can Empower Your Community!</a:t>
            </a:r>
          </a:p>
        </p:txBody>
      </p:sp>
      <p:sp>
        <p:nvSpPr>
          <p:cNvPr id="4" name="Title 1">
            <a:extLst>
              <a:ext uri="{FF2B5EF4-FFF2-40B4-BE49-F238E27FC236}">
                <a16:creationId xmlns:a16="http://schemas.microsoft.com/office/drawing/2014/main" id="{A768716A-6FD1-5F10-0713-8B8300E95B50}"/>
              </a:ext>
            </a:extLst>
          </p:cNvPr>
          <p:cNvSpPr txBox="1">
            <a:spLocks/>
          </p:cNvSpPr>
          <p:nvPr/>
        </p:nvSpPr>
        <p:spPr>
          <a:xfrm>
            <a:off x="2045096" y="448496"/>
            <a:ext cx="8678984" cy="53630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b="1"/>
              <a:t>Staying informed in your community!</a:t>
            </a:r>
            <a:endParaRPr lang="en-US" sz="4000" b="1">
              <a:ea typeface="Calibri Light"/>
              <a:cs typeface="Calibri Light"/>
            </a:endParaRPr>
          </a:p>
        </p:txBody>
      </p:sp>
      <p:pic>
        <p:nvPicPr>
          <p:cNvPr id="5" name="Online Media 4" title="Get Political: How Informed Elect Can Empower Your Community">
            <a:hlinkClick r:id="" action="ppaction://media"/>
            <a:extLst>
              <a:ext uri="{FF2B5EF4-FFF2-40B4-BE49-F238E27FC236}">
                <a16:creationId xmlns:a16="http://schemas.microsoft.com/office/drawing/2014/main" id="{D975678A-81A8-C42B-058E-847993DC0DA5}"/>
              </a:ext>
            </a:extLst>
          </p:cNvPr>
          <p:cNvPicPr>
            <a:picLocks noRot="1" noChangeAspect="1"/>
          </p:cNvPicPr>
          <p:nvPr>
            <a:videoFile r:link="rId1"/>
          </p:nvPr>
        </p:nvPicPr>
        <p:blipFill>
          <a:blip r:embed="rId4"/>
          <a:stretch>
            <a:fillRect/>
          </a:stretch>
        </p:blipFill>
        <p:spPr>
          <a:xfrm>
            <a:off x="1400783" y="2329774"/>
            <a:ext cx="10011383" cy="3832698"/>
          </a:xfrm>
          <a:prstGeom prst="rect">
            <a:avLst/>
          </a:prstGeom>
        </p:spPr>
      </p:pic>
    </p:spTree>
    <p:extLst>
      <p:ext uri="{BB962C8B-B14F-4D97-AF65-F5344CB8AC3E}">
        <p14:creationId xmlns:p14="http://schemas.microsoft.com/office/powerpoint/2010/main" val="2664948962"/>
      </p:ext>
    </p:extLst>
  </p:cSld>
  <p:clrMapOvr>
    <a:masterClrMapping/>
  </p:clrMapOvr>
  <mc:AlternateContent xmlns:mc="http://schemas.openxmlformats.org/markup-compatibility/2006" xmlns:p14="http://schemas.microsoft.com/office/powerpoint/2010/main">
    <mc:Choice Requires="p14">
      <p:transition spd="slow" p14:dur="1200" advTm="15000">
        <p:dissolve/>
      </p:transition>
    </mc:Choice>
    <mc:Fallback xmlns="">
      <p:transition spd="slow" advTm="15000">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D19C5DF-F102-D60C-D944-7AFA2672D79E}"/>
              </a:ext>
            </a:extLst>
          </p:cNvPr>
          <p:cNvPicPr>
            <a:picLocks noChangeAspect="1"/>
          </p:cNvPicPr>
          <p:nvPr/>
        </p:nvPicPr>
        <p:blipFill>
          <a:blip r:embed="rId3"/>
          <a:stretch>
            <a:fillRect/>
          </a:stretch>
        </p:blipFill>
        <p:spPr>
          <a:xfrm>
            <a:off x="1184964" y="2646706"/>
            <a:ext cx="10327519" cy="4066552"/>
          </a:xfrm>
          <a:prstGeom prst="rect">
            <a:avLst/>
          </a:prstGeom>
        </p:spPr>
      </p:pic>
      <p:sp>
        <p:nvSpPr>
          <p:cNvPr id="3" name="Content Placeholder 2">
            <a:extLst>
              <a:ext uri="{FF2B5EF4-FFF2-40B4-BE49-F238E27FC236}">
                <a16:creationId xmlns:a16="http://schemas.microsoft.com/office/drawing/2014/main" id="{433DD73A-EA24-D31F-166B-1C01CAC6DCA0}"/>
              </a:ext>
            </a:extLst>
          </p:cNvPr>
          <p:cNvSpPr>
            <a:spLocks noGrp="1"/>
          </p:cNvSpPr>
          <p:nvPr>
            <p:ph idx="1"/>
          </p:nvPr>
        </p:nvSpPr>
        <p:spPr>
          <a:xfrm>
            <a:off x="838200" y="1755843"/>
            <a:ext cx="10515600" cy="4445440"/>
          </a:xfrm>
        </p:spPr>
        <p:txBody>
          <a:bodyPr/>
          <a:lstStyle/>
          <a:p>
            <a:pPr marL="0" indent="0">
              <a:buNone/>
            </a:pPr>
            <a:r>
              <a:rPr lang="en-US"/>
              <a:t>How to Stay Politically Informed Navigating Political News Coverage?</a:t>
            </a:r>
          </a:p>
        </p:txBody>
      </p:sp>
      <p:sp>
        <p:nvSpPr>
          <p:cNvPr id="4" name="Title 1">
            <a:extLst>
              <a:ext uri="{FF2B5EF4-FFF2-40B4-BE49-F238E27FC236}">
                <a16:creationId xmlns:a16="http://schemas.microsoft.com/office/drawing/2014/main" id="{A768716A-6FD1-5F10-0713-8B8300E95B50}"/>
              </a:ext>
            </a:extLst>
          </p:cNvPr>
          <p:cNvSpPr txBox="1">
            <a:spLocks/>
          </p:cNvSpPr>
          <p:nvPr/>
        </p:nvSpPr>
        <p:spPr>
          <a:xfrm>
            <a:off x="2387019" y="751654"/>
            <a:ext cx="8424985" cy="53630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b="1"/>
              <a:t>Staying informed in your community!</a:t>
            </a:r>
            <a:endParaRPr lang="en-US" sz="4000" b="1">
              <a:ea typeface="Calibri Light"/>
              <a:cs typeface="Calibri Light"/>
            </a:endParaRPr>
          </a:p>
        </p:txBody>
      </p:sp>
      <p:pic>
        <p:nvPicPr>
          <p:cNvPr id="6" name="Online Media 5" title="How to Stay Politically Informed Navigating Political News Coverage?">
            <a:hlinkClick r:id="" action="ppaction://media"/>
            <a:extLst>
              <a:ext uri="{FF2B5EF4-FFF2-40B4-BE49-F238E27FC236}">
                <a16:creationId xmlns:a16="http://schemas.microsoft.com/office/drawing/2014/main" id="{60445011-897A-4639-9012-B6D154CE0CFB}"/>
              </a:ext>
            </a:extLst>
          </p:cNvPr>
          <p:cNvPicPr>
            <a:picLocks noRot="1" noChangeAspect="1"/>
          </p:cNvPicPr>
          <p:nvPr>
            <a:videoFile r:link="rId1"/>
          </p:nvPr>
        </p:nvPicPr>
        <p:blipFill>
          <a:blip r:embed="rId4"/>
          <a:stretch>
            <a:fillRect/>
          </a:stretch>
        </p:blipFill>
        <p:spPr>
          <a:xfrm>
            <a:off x="1335401" y="2729415"/>
            <a:ext cx="10042594" cy="3471868"/>
          </a:xfrm>
          <a:prstGeom prst="rect">
            <a:avLst/>
          </a:prstGeom>
        </p:spPr>
      </p:pic>
    </p:spTree>
    <p:extLst>
      <p:ext uri="{BB962C8B-B14F-4D97-AF65-F5344CB8AC3E}">
        <p14:creationId xmlns:p14="http://schemas.microsoft.com/office/powerpoint/2010/main" val="2286485393"/>
      </p:ext>
    </p:extLst>
  </p:cSld>
  <p:clrMapOvr>
    <a:masterClrMapping/>
  </p:clrMapOvr>
  <mc:AlternateContent xmlns:mc="http://schemas.openxmlformats.org/markup-compatibility/2006" xmlns:p14="http://schemas.microsoft.com/office/powerpoint/2010/main">
    <mc:Choice Requires="p14">
      <p:transition spd="slow" p14:dur="1200" advTm="15000">
        <p:dissolve/>
      </p:transition>
    </mc:Choice>
    <mc:Fallback xmlns="">
      <p:transition spd="slow" advTm="15000">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33DD73A-EA24-D31F-166B-1C01CAC6DCA0}"/>
              </a:ext>
            </a:extLst>
          </p:cNvPr>
          <p:cNvSpPr>
            <a:spLocks noGrp="1"/>
          </p:cNvSpPr>
          <p:nvPr>
            <p:ph idx="1"/>
          </p:nvPr>
        </p:nvSpPr>
        <p:spPr>
          <a:xfrm>
            <a:off x="249680" y="2586790"/>
            <a:ext cx="7259668" cy="3438876"/>
          </a:xfrm>
        </p:spPr>
        <p:txBody>
          <a:bodyPr vert="horz" lIns="91440" tIns="45720" rIns="91440" bIns="45720" rtlCol="0" anchor="t">
            <a:normAutofit lnSpcReduction="10000"/>
          </a:bodyPr>
          <a:lstStyle/>
          <a:p>
            <a:r>
              <a:rPr lang="en-US"/>
              <a:t>Political consciousness is one’s political state of mind. This state of mind is based on the personal awareness of politics, position in the political system and history, and actions one takes. Political consciousness is closely related to the concepts of political identity, political participation, political culture, and the idea of social contract between the people and the government.</a:t>
            </a:r>
          </a:p>
        </p:txBody>
      </p:sp>
      <p:sp>
        <p:nvSpPr>
          <p:cNvPr id="4" name="Title 1">
            <a:extLst>
              <a:ext uri="{FF2B5EF4-FFF2-40B4-BE49-F238E27FC236}">
                <a16:creationId xmlns:a16="http://schemas.microsoft.com/office/drawing/2014/main" id="{A768716A-6FD1-5F10-0713-8B8300E95B50}"/>
              </a:ext>
            </a:extLst>
          </p:cNvPr>
          <p:cNvSpPr txBox="1">
            <a:spLocks/>
          </p:cNvSpPr>
          <p:nvPr/>
        </p:nvSpPr>
        <p:spPr>
          <a:xfrm>
            <a:off x="1141045" y="413553"/>
            <a:ext cx="6217139" cy="62650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b="1"/>
              <a:t>Social Political Consciousness</a:t>
            </a:r>
            <a:endParaRPr lang="en-US" sz="4000" b="1">
              <a:ea typeface="Calibri Light"/>
              <a:cs typeface="Calibri Light"/>
            </a:endParaRPr>
          </a:p>
        </p:txBody>
      </p:sp>
      <p:sp>
        <p:nvSpPr>
          <p:cNvPr id="5" name="Title 1">
            <a:extLst>
              <a:ext uri="{FF2B5EF4-FFF2-40B4-BE49-F238E27FC236}">
                <a16:creationId xmlns:a16="http://schemas.microsoft.com/office/drawing/2014/main" id="{F74B3B22-CF39-A4F9-8347-B9A767A82898}"/>
              </a:ext>
            </a:extLst>
          </p:cNvPr>
          <p:cNvSpPr txBox="1">
            <a:spLocks/>
          </p:cNvSpPr>
          <p:nvPr/>
        </p:nvSpPr>
        <p:spPr>
          <a:xfrm>
            <a:off x="560655" y="1613842"/>
            <a:ext cx="7360139" cy="62650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600"/>
              <a:t>What is Social political Consciousness?</a:t>
            </a:r>
          </a:p>
        </p:txBody>
      </p:sp>
      <p:pic>
        <p:nvPicPr>
          <p:cNvPr id="1026" name="Picture 2" descr="Political Clipart Voting Clip Art, Republican Democrat Clipart, Hand Drawn  Illustration, USA American Politics, Historical Figures - Etsy">
            <a:extLst>
              <a:ext uri="{FF2B5EF4-FFF2-40B4-BE49-F238E27FC236}">
                <a16:creationId xmlns:a16="http://schemas.microsoft.com/office/drawing/2014/main" id="{7B71A0D4-4974-DC38-7640-53E7747E745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12045" y="1613375"/>
            <a:ext cx="3238500" cy="257175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AFDE895A-350A-EE6C-D589-18590F2DF819}"/>
              </a:ext>
            </a:extLst>
          </p:cNvPr>
          <p:cNvPicPr>
            <a:picLocks noChangeAspect="1"/>
          </p:cNvPicPr>
          <p:nvPr/>
        </p:nvPicPr>
        <p:blipFill>
          <a:blip r:embed="rId6"/>
          <a:stretch>
            <a:fillRect/>
          </a:stretch>
        </p:blipFill>
        <p:spPr>
          <a:xfrm>
            <a:off x="6261791" y="5344111"/>
            <a:ext cx="3698161" cy="1371081"/>
          </a:xfrm>
          <a:prstGeom prst="rect">
            <a:avLst/>
          </a:prstGeom>
        </p:spPr>
      </p:pic>
      <p:pic>
        <p:nvPicPr>
          <p:cNvPr id="10" name="Video 9">
            <a:hlinkClick r:id="" action="ppaction://media"/>
            <a:extLst>
              <a:ext uri="{FF2B5EF4-FFF2-40B4-BE49-F238E27FC236}">
                <a16:creationId xmlns:a16="http://schemas.microsoft.com/office/drawing/2014/main" id="{013A9718-A8DD-5B27-D6A4-5630D17674D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267227" y="5001610"/>
            <a:ext cx="1783862" cy="1686171"/>
          </a:xfrm>
          <a:prstGeom prst="ellipse">
            <a:avLst/>
          </a:prstGeom>
        </p:spPr>
      </p:pic>
    </p:spTree>
    <p:extLst>
      <p:ext uri="{BB962C8B-B14F-4D97-AF65-F5344CB8AC3E}">
        <p14:creationId xmlns:p14="http://schemas.microsoft.com/office/powerpoint/2010/main" val="3247252762"/>
      </p:ext>
    </p:extLst>
  </p:cSld>
  <p:clrMapOvr>
    <a:masterClrMapping/>
  </p:clrMapOvr>
  <mc:AlternateContent xmlns:mc="http://schemas.openxmlformats.org/markup-compatibility/2006" xmlns:p14="http://schemas.microsoft.com/office/powerpoint/2010/main">
    <mc:Choice Requires="p14">
      <p:transition spd="slow" p14:dur="2000" advTm="70850"/>
    </mc:Choice>
    <mc:Fallback xmlns="">
      <p:transition spd="slow" advTm="708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BC3F3-AA0C-2F3F-2536-7A9E6445C544}"/>
              </a:ext>
            </a:extLst>
          </p:cNvPr>
          <p:cNvSpPr>
            <a:spLocks noGrp="1"/>
          </p:cNvSpPr>
          <p:nvPr>
            <p:ph type="title"/>
          </p:nvPr>
        </p:nvSpPr>
        <p:spPr>
          <a:xfrm>
            <a:off x="831166" y="223960"/>
            <a:ext cx="10232292" cy="666989"/>
          </a:xfrm>
        </p:spPr>
        <p:txBody>
          <a:bodyPr>
            <a:noAutofit/>
          </a:bodyPr>
          <a:lstStyle/>
          <a:p>
            <a:r>
              <a:rPr lang="en-US" sz="3600" b="1">
                <a:cs typeface="Calibri Light"/>
              </a:rPr>
              <a:t>10 Ways to maintain social-political consciousness! </a:t>
            </a:r>
            <a:endParaRPr lang="en-US" sz="3600" b="1">
              <a:ea typeface="Calibri Light"/>
              <a:cs typeface="Calibri Light"/>
            </a:endParaRPr>
          </a:p>
        </p:txBody>
      </p:sp>
      <p:sp>
        <p:nvSpPr>
          <p:cNvPr id="3" name="Content Placeholder 2">
            <a:extLst>
              <a:ext uri="{FF2B5EF4-FFF2-40B4-BE49-F238E27FC236}">
                <a16:creationId xmlns:a16="http://schemas.microsoft.com/office/drawing/2014/main" id="{F18CB00D-4E87-0F8A-78B7-4A1D150C4FBC}"/>
              </a:ext>
            </a:extLst>
          </p:cNvPr>
          <p:cNvSpPr>
            <a:spLocks noGrp="1"/>
          </p:cNvSpPr>
          <p:nvPr>
            <p:ph idx="1"/>
          </p:nvPr>
        </p:nvSpPr>
        <p:spPr>
          <a:xfrm>
            <a:off x="5018682" y="1048862"/>
            <a:ext cx="3255840" cy="5116341"/>
          </a:xfrm>
        </p:spPr>
        <p:txBody>
          <a:bodyPr vert="horz" lIns="91440" tIns="45720" rIns="91440" bIns="45720" rtlCol="0" anchor="t">
            <a:normAutofit fontScale="92500" lnSpcReduction="20000"/>
          </a:bodyPr>
          <a:lstStyle/>
          <a:p>
            <a:pPr marL="0" indent="0">
              <a:buNone/>
            </a:pPr>
            <a:endParaRPr lang="en-US" sz="2400">
              <a:solidFill>
                <a:srgbClr val="162467"/>
              </a:solidFill>
              <a:ea typeface="Calibri"/>
              <a:cs typeface="Calibri"/>
            </a:endParaRPr>
          </a:p>
          <a:p>
            <a:pPr marL="0" indent="0">
              <a:buNone/>
            </a:pPr>
            <a:r>
              <a:rPr lang="en-US" sz="2400">
                <a:solidFill>
                  <a:srgbClr val="162467"/>
                </a:solidFill>
                <a:cs typeface="Calibri" panose="020F0502020204030204"/>
              </a:rPr>
              <a:t>6. Explore cultural opportunities in your area. </a:t>
            </a:r>
            <a:endParaRPr lang="en-US" sz="2400">
              <a:solidFill>
                <a:srgbClr val="162467"/>
              </a:solidFill>
              <a:ea typeface="Calibri"/>
              <a:cs typeface="Calibri" panose="020F0502020204030204"/>
            </a:endParaRPr>
          </a:p>
          <a:p>
            <a:pPr marL="0" indent="0">
              <a:buNone/>
            </a:pPr>
            <a:endParaRPr lang="en-US" sz="2400">
              <a:solidFill>
                <a:srgbClr val="162467"/>
              </a:solidFill>
              <a:ea typeface="Calibri"/>
              <a:cs typeface="Calibri" panose="020F0502020204030204"/>
            </a:endParaRPr>
          </a:p>
          <a:p>
            <a:pPr marL="0" indent="0">
              <a:buNone/>
            </a:pPr>
            <a:r>
              <a:rPr lang="en-US" sz="2400">
                <a:solidFill>
                  <a:srgbClr val="162467"/>
                </a:solidFill>
              </a:rPr>
              <a:t>7. Settle down with a book.</a:t>
            </a:r>
            <a:endParaRPr lang="en-US" sz="2400">
              <a:solidFill>
                <a:srgbClr val="162467"/>
              </a:solidFill>
              <a:ea typeface="Calibri"/>
              <a:cs typeface="Calibri"/>
            </a:endParaRPr>
          </a:p>
          <a:p>
            <a:pPr marL="0" indent="0">
              <a:buNone/>
            </a:pPr>
            <a:endParaRPr lang="en-US" sz="2400">
              <a:ea typeface="Calibri"/>
              <a:cs typeface="Calibri" panose="020F0502020204030204"/>
            </a:endParaRPr>
          </a:p>
          <a:p>
            <a:pPr marL="0" indent="0">
              <a:buNone/>
            </a:pPr>
            <a:r>
              <a:rPr lang="en-US" sz="2400">
                <a:solidFill>
                  <a:srgbClr val="162467"/>
                </a:solidFill>
              </a:rPr>
              <a:t>8. Support local businesses.</a:t>
            </a:r>
            <a:endParaRPr lang="en-US" sz="2400">
              <a:solidFill>
                <a:srgbClr val="162467"/>
              </a:solidFill>
              <a:ea typeface="Calibri"/>
              <a:cs typeface="Calibri"/>
            </a:endParaRPr>
          </a:p>
          <a:p>
            <a:pPr marL="0" indent="0">
              <a:buNone/>
            </a:pPr>
            <a:endParaRPr lang="en-US" sz="2400">
              <a:ea typeface="Calibri"/>
              <a:cs typeface="Calibri" panose="020F0502020204030204"/>
            </a:endParaRPr>
          </a:p>
          <a:p>
            <a:pPr marL="0" indent="0">
              <a:buNone/>
            </a:pPr>
            <a:r>
              <a:rPr lang="en-US" sz="2400">
                <a:solidFill>
                  <a:srgbClr val="162467"/>
                </a:solidFill>
              </a:rPr>
              <a:t>9. Watch your ecological footprint.</a:t>
            </a:r>
            <a:endParaRPr lang="en-US" sz="2400">
              <a:solidFill>
                <a:srgbClr val="162467"/>
              </a:solidFill>
              <a:ea typeface="Calibri"/>
              <a:cs typeface="Calibri"/>
            </a:endParaRPr>
          </a:p>
          <a:p>
            <a:pPr marL="0" indent="0">
              <a:buNone/>
            </a:pPr>
            <a:endParaRPr lang="en-US" sz="2400">
              <a:ea typeface="Calibri"/>
              <a:cs typeface="Calibri" panose="020F0502020204030204"/>
            </a:endParaRPr>
          </a:p>
          <a:p>
            <a:pPr marL="0" indent="0">
              <a:buNone/>
            </a:pPr>
            <a:r>
              <a:rPr lang="en-US" sz="2400">
                <a:solidFill>
                  <a:srgbClr val="162467"/>
                </a:solidFill>
              </a:rPr>
              <a:t>10. Take matters into your own hands!</a:t>
            </a:r>
            <a:endParaRPr lang="en-US" sz="2400">
              <a:cs typeface="Calibri" panose="020F0502020204030204"/>
            </a:endParaRPr>
          </a:p>
          <a:p>
            <a:pPr>
              <a:buNone/>
            </a:pPr>
            <a:endParaRPr lang="en-US" sz="1800">
              <a:solidFill>
                <a:srgbClr val="162467"/>
              </a:solidFill>
              <a:cs typeface="Calibri" panose="020F0502020204030204"/>
            </a:endParaRPr>
          </a:p>
          <a:p>
            <a:pPr>
              <a:buNone/>
            </a:pPr>
            <a:endParaRPr lang="en-US" sz="1800">
              <a:solidFill>
                <a:srgbClr val="162467"/>
              </a:solidFill>
              <a:cs typeface="Calibri" panose="020F0502020204030204"/>
            </a:endParaRPr>
          </a:p>
          <a:p>
            <a:pPr marL="0" indent="0">
              <a:buNone/>
            </a:pPr>
            <a:endParaRPr lang="en-US" sz="1800">
              <a:solidFill>
                <a:srgbClr val="162467"/>
              </a:solidFill>
              <a:cs typeface="Calibri" panose="020F0502020204030204"/>
            </a:endParaRPr>
          </a:p>
          <a:p>
            <a:pPr marL="0" indent="0">
              <a:buNone/>
            </a:pPr>
            <a:endParaRPr lang="en-US" sz="1800">
              <a:solidFill>
                <a:srgbClr val="162467"/>
              </a:solidFill>
              <a:cs typeface="Calibri" panose="020F0502020204030204"/>
            </a:endParaRPr>
          </a:p>
          <a:p>
            <a:pPr marL="0" indent="0">
              <a:buNone/>
            </a:pPr>
            <a:endParaRPr lang="en-US" sz="1800">
              <a:solidFill>
                <a:srgbClr val="162467"/>
              </a:solidFill>
              <a:cs typeface="Calibri" panose="020F0502020204030204"/>
            </a:endParaRPr>
          </a:p>
          <a:p>
            <a:pPr marL="0" indent="0">
              <a:buNone/>
            </a:pPr>
            <a:endParaRPr lang="en-US" sz="1800">
              <a:solidFill>
                <a:srgbClr val="162467"/>
              </a:solidFill>
              <a:cs typeface="Calibri" panose="020F0502020204030204"/>
            </a:endParaRPr>
          </a:p>
          <a:p>
            <a:pPr marL="514350" indent="-514350">
              <a:buAutoNum type="arabicPeriod"/>
            </a:pPr>
            <a:endParaRPr lang="en-US">
              <a:cs typeface="Calibri" panose="020F0502020204030204"/>
            </a:endParaRPr>
          </a:p>
        </p:txBody>
      </p:sp>
      <p:sp>
        <p:nvSpPr>
          <p:cNvPr id="7" name="Content Placeholder 2">
            <a:extLst>
              <a:ext uri="{FF2B5EF4-FFF2-40B4-BE49-F238E27FC236}">
                <a16:creationId xmlns:a16="http://schemas.microsoft.com/office/drawing/2014/main" id="{7AC5F02F-1BE3-E3BA-5FA4-BE927CB1F41C}"/>
              </a:ext>
            </a:extLst>
          </p:cNvPr>
          <p:cNvSpPr txBox="1">
            <a:spLocks/>
          </p:cNvSpPr>
          <p:nvPr/>
        </p:nvSpPr>
        <p:spPr>
          <a:xfrm>
            <a:off x="311449" y="1462850"/>
            <a:ext cx="2232406" cy="4615106"/>
          </a:xfrm>
          <a:prstGeom prst="rect">
            <a:avLst/>
          </a:prstGeom>
        </p:spPr>
        <p:txBody>
          <a:bodyPr vert="horz" lIns="91440" tIns="45720" rIns="91440" bIns="45720" rtlCol="0" anchor="t">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800">
                <a:solidFill>
                  <a:srgbClr val="162467"/>
                </a:solidFill>
              </a:rPr>
              <a:t> </a:t>
            </a:r>
            <a:r>
              <a:rPr lang="en-US" sz="2400">
                <a:solidFill>
                  <a:srgbClr val="162467"/>
                </a:solidFill>
              </a:rPr>
              <a:t>1. Stay up to date on (local) politics!</a:t>
            </a:r>
          </a:p>
          <a:p>
            <a:pPr marL="0" indent="0">
              <a:buFont typeface="Arial" panose="020B0604020202020204" pitchFamily="34" charset="0"/>
              <a:buNone/>
            </a:pPr>
            <a:endParaRPr lang="en-US" sz="2400">
              <a:ea typeface="Calibri"/>
              <a:cs typeface="Calibri" panose="020F0502020204030204"/>
            </a:endParaRPr>
          </a:p>
          <a:p>
            <a:pPr marL="0" indent="0">
              <a:buFont typeface="Arial" panose="020B0604020202020204" pitchFamily="34" charset="0"/>
              <a:buNone/>
            </a:pPr>
            <a:r>
              <a:rPr lang="en-US" sz="2400">
                <a:solidFill>
                  <a:srgbClr val="162467"/>
                </a:solidFill>
              </a:rPr>
              <a:t>2. Volunteer in your community!</a:t>
            </a:r>
            <a:endParaRPr lang="en-US" sz="2400">
              <a:solidFill>
                <a:srgbClr val="162467"/>
              </a:solidFill>
              <a:ea typeface="Calibri"/>
              <a:cs typeface="Calibri"/>
            </a:endParaRPr>
          </a:p>
          <a:p>
            <a:pPr marL="0" indent="0">
              <a:buFont typeface="Arial" panose="020B0604020202020204" pitchFamily="34" charset="0"/>
              <a:buNone/>
            </a:pPr>
            <a:endParaRPr lang="en-US" sz="2400">
              <a:ea typeface="Calibri"/>
              <a:cs typeface="Calibri" panose="020F0502020204030204"/>
            </a:endParaRPr>
          </a:p>
          <a:p>
            <a:pPr marL="0" indent="0">
              <a:buFont typeface="Arial" panose="020B0604020202020204" pitchFamily="34" charset="0"/>
              <a:buNone/>
            </a:pPr>
            <a:r>
              <a:rPr lang="en-US" sz="2400">
                <a:solidFill>
                  <a:srgbClr val="162467"/>
                </a:solidFill>
              </a:rPr>
              <a:t>3. Share your ideas and spark the debate.</a:t>
            </a:r>
            <a:endParaRPr lang="en-US" sz="2400">
              <a:solidFill>
                <a:srgbClr val="162467"/>
              </a:solidFill>
              <a:ea typeface="Calibri"/>
              <a:cs typeface="Calibri"/>
            </a:endParaRPr>
          </a:p>
          <a:p>
            <a:pPr marL="0" indent="0">
              <a:buFont typeface="Arial" panose="020B0604020202020204" pitchFamily="34" charset="0"/>
              <a:buNone/>
            </a:pPr>
            <a:endParaRPr lang="en-US" sz="2400">
              <a:ea typeface="Calibri"/>
              <a:cs typeface="Calibri" panose="020F0502020204030204"/>
            </a:endParaRPr>
          </a:p>
          <a:p>
            <a:pPr marL="0" indent="0">
              <a:buFont typeface="Arial" panose="020B0604020202020204" pitchFamily="34" charset="0"/>
              <a:buNone/>
            </a:pPr>
            <a:r>
              <a:rPr lang="en-US" sz="2400">
                <a:solidFill>
                  <a:srgbClr val="162467"/>
                </a:solidFill>
              </a:rPr>
              <a:t>4. VOTE!</a:t>
            </a:r>
            <a:endParaRPr lang="en-US" sz="2400">
              <a:ea typeface="Calibri"/>
              <a:cs typeface="Calibri" panose="020F0502020204030204"/>
            </a:endParaRPr>
          </a:p>
          <a:p>
            <a:pPr marL="0" indent="0">
              <a:buNone/>
            </a:pPr>
            <a:endParaRPr lang="en-US" sz="2400">
              <a:solidFill>
                <a:srgbClr val="162467"/>
              </a:solidFill>
              <a:ea typeface="Calibri"/>
              <a:cs typeface="Calibri" panose="020F0502020204030204"/>
            </a:endParaRPr>
          </a:p>
          <a:p>
            <a:pPr>
              <a:buNone/>
            </a:pPr>
            <a:r>
              <a:rPr lang="en-US" sz="2200">
                <a:solidFill>
                  <a:srgbClr val="162467"/>
                </a:solidFill>
                <a:ea typeface="Calibri"/>
                <a:cs typeface="Calibri" panose="020F0502020204030204"/>
              </a:rPr>
              <a:t>5. Check your privilege and create space.</a:t>
            </a:r>
            <a:endParaRPr lang="en-US"/>
          </a:p>
          <a:p>
            <a:pPr>
              <a:buFont typeface="Arial" panose="020B0604020202020204" pitchFamily="34" charset="0"/>
              <a:buNone/>
            </a:pPr>
            <a:endParaRPr lang="en-US" sz="1800">
              <a:solidFill>
                <a:srgbClr val="162467"/>
              </a:solidFill>
              <a:cs typeface="Calibri" panose="020F0502020204030204"/>
            </a:endParaRPr>
          </a:p>
          <a:p>
            <a:pPr marL="0" indent="0">
              <a:buFont typeface="Arial" panose="020B0604020202020204" pitchFamily="34" charset="0"/>
              <a:buNone/>
            </a:pPr>
            <a:endParaRPr lang="en-US" sz="1800">
              <a:solidFill>
                <a:srgbClr val="162467"/>
              </a:solidFill>
              <a:cs typeface="Calibri" panose="020F0502020204030204"/>
            </a:endParaRPr>
          </a:p>
          <a:p>
            <a:pPr marL="0" indent="0">
              <a:buFont typeface="Arial" panose="020B0604020202020204" pitchFamily="34" charset="0"/>
              <a:buNone/>
            </a:pPr>
            <a:endParaRPr lang="en-US" sz="1800">
              <a:solidFill>
                <a:srgbClr val="162467"/>
              </a:solidFill>
              <a:cs typeface="Calibri" panose="020F0502020204030204"/>
            </a:endParaRPr>
          </a:p>
          <a:p>
            <a:pPr marL="0" indent="0">
              <a:buFont typeface="Arial" panose="020B0604020202020204" pitchFamily="34" charset="0"/>
              <a:buNone/>
            </a:pPr>
            <a:endParaRPr lang="en-US" sz="1800">
              <a:solidFill>
                <a:srgbClr val="162467"/>
              </a:solidFill>
              <a:cs typeface="Calibri" panose="020F0502020204030204"/>
            </a:endParaRPr>
          </a:p>
          <a:p>
            <a:pPr marL="0" indent="0">
              <a:buFont typeface="Arial" panose="020B0604020202020204" pitchFamily="34" charset="0"/>
              <a:buNone/>
            </a:pPr>
            <a:endParaRPr lang="en-US" sz="1800">
              <a:solidFill>
                <a:srgbClr val="162467"/>
              </a:solidFill>
              <a:cs typeface="Calibri" panose="020F0502020204030204"/>
            </a:endParaRPr>
          </a:p>
          <a:p>
            <a:pPr marL="514350" indent="-514350">
              <a:buFont typeface="Arial" panose="020B0604020202020204" pitchFamily="34" charset="0"/>
              <a:buAutoNum type="arabicPeriod"/>
            </a:pPr>
            <a:endParaRPr lang="en-US">
              <a:cs typeface="Calibri" panose="020F0502020204030204"/>
            </a:endParaRPr>
          </a:p>
        </p:txBody>
      </p:sp>
      <p:pic>
        <p:nvPicPr>
          <p:cNvPr id="6" name="Picture 5">
            <a:extLst>
              <a:ext uri="{FF2B5EF4-FFF2-40B4-BE49-F238E27FC236}">
                <a16:creationId xmlns:a16="http://schemas.microsoft.com/office/drawing/2014/main" id="{41B5B542-6B8D-B5B0-F2EA-83E4DA0B9065}"/>
              </a:ext>
            </a:extLst>
          </p:cNvPr>
          <p:cNvPicPr>
            <a:picLocks noChangeAspect="1"/>
          </p:cNvPicPr>
          <p:nvPr/>
        </p:nvPicPr>
        <p:blipFill>
          <a:blip r:embed="rId5"/>
          <a:stretch>
            <a:fillRect/>
          </a:stretch>
        </p:blipFill>
        <p:spPr>
          <a:xfrm>
            <a:off x="2692430" y="4473553"/>
            <a:ext cx="1176845" cy="815556"/>
          </a:xfrm>
          <a:prstGeom prst="rect">
            <a:avLst/>
          </a:prstGeom>
        </p:spPr>
      </p:pic>
      <p:pic>
        <p:nvPicPr>
          <p:cNvPr id="8" name="Picture 7">
            <a:extLst>
              <a:ext uri="{FF2B5EF4-FFF2-40B4-BE49-F238E27FC236}">
                <a16:creationId xmlns:a16="http://schemas.microsoft.com/office/drawing/2014/main" id="{B2D97744-1F3C-4669-8117-3981F57C8D3E}"/>
              </a:ext>
            </a:extLst>
          </p:cNvPr>
          <p:cNvPicPr>
            <a:picLocks noChangeAspect="1"/>
          </p:cNvPicPr>
          <p:nvPr/>
        </p:nvPicPr>
        <p:blipFill>
          <a:blip r:embed="rId6"/>
          <a:stretch>
            <a:fillRect/>
          </a:stretch>
        </p:blipFill>
        <p:spPr>
          <a:xfrm>
            <a:off x="2692494" y="2453063"/>
            <a:ext cx="1016836" cy="759655"/>
          </a:xfrm>
          <a:prstGeom prst="rect">
            <a:avLst/>
          </a:prstGeom>
        </p:spPr>
      </p:pic>
      <p:pic>
        <p:nvPicPr>
          <p:cNvPr id="10" name="Picture 9">
            <a:extLst>
              <a:ext uri="{FF2B5EF4-FFF2-40B4-BE49-F238E27FC236}">
                <a16:creationId xmlns:a16="http://schemas.microsoft.com/office/drawing/2014/main" id="{B120B6F3-BB08-0CD1-1CCB-682F3CA1B1BB}"/>
              </a:ext>
            </a:extLst>
          </p:cNvPr>
          <p:cNvPicPr>
            <a:picLocks noChangeAspect="1"/>
          </p:cNvPicPr>
          <p:nvPr/>
        </p:nvPicPr>
        <p:blipFill>
          <a:blip r:embed="rId7"/>
          <a:stretch>
            <a:fillRect/>
          </a:stretch>
        </p:blipFill>
        <p:spPr>
          <a:xfrm>
            <a:off x="8556667" y="2349563"/>
            <a:ext cx="966373" cy="873369"/>
          </a:xfrm>
          <a:prstGeom prst="rect">
            <a:avLst/>
          </a:prstGeom>
        </p:spPr>
      </p:pic>
      <p:pic>
        <p:nvPicPr>
          <p:cNvPr id="11" name="Picture 10">
            <a:extLst>
              <a:ext uri="{FF2B5EF4-FFF2-40B4-BE49-F238E27FC236}">
                <a16:creationId xmlns:a16="http://schemas.microsoft.com/office/drawing/2014/main" id="{67B126DC-99F6-F22A-2AC4-502F917C4563}"/>
              </a:ext>
            </a:extLst>
          </p:cNvPr>
          <p:cNvPicPr>
            <a:picLocks noChangeAspect="1"/>
          </p:cNvPicPr>
          <p:nvPr/>
        </p:nvPicPr>
        <p:blipFill>
          <a:blip r:embed="rId8"/>
          <a:stretch>
            <a:fillRect/>
          </a:stretch>
        </p:blipFill>
        <p:spPr>
          <a:xfrm>
            <a:off x="8642119" y="5422930"/>
            <a:ext cx="1078523" cy="924206"/>
          </a:xfrm>
          <a:prstGeom prst="rect">
            <a:avLst/>
          </a:prstGeom>
        </p:spPr>
      </p:pic>
      <p:pic>
        <p:nvPicPr>
          <p:cNvPr id="13" name="Picture 12">
            <a:extLst>
              <a:ext uri="{FF2B5EF4-FFF2-40B4-BE49-F238E27FC236}">
                <a16:creationId xmlns:a16="http://schemas.microsoft.com/office/drawing/2014/main" id="{B2C9AF1C-3BDE-136E-2612-A8C2F4C0C13A}"/>
              </a:ext>
            </a:extLst>
          </p:cNvPr>
          <p:cNvPicPr>
            <a:picLocks noChangeAspect="1"/>
          </p:cNvPicPr>
          <p:nvPr/>
        </p:nvPicPr>
        <p:blipFill>
          <a:blip r:embed="rId9"/>
          <a:stretch>
            <a:fillRect/>
          </a:stretch>
        </p:blipFill>
        <p:spPr>
          <a:xfrm>
            <a:off x="8559257" y="3430940"/>
            <a:ext cx="1072269" cy="869232"/>
          </a:xfrm>
          <a:prstGeom prst="rect">
            <a:avLst/>
          </a:prstGeom>
        </p:spPr>
      </p:pic>
      <p:pic>
        <p:nvPicPr>
          <p:cNvPr id="15" name="Picture 14">
            <a:extLst>
              <a:ext uri="{FF2B5EF4-FFF2-40B4-BE49-F238E27FC236}">
                <a16:creationId xmlns:a16="http://schemas.microsoft.com/office/drawing/2014/main" id="{249002BB-9510-6D38-6E32-F5557E8C4C02}"/>
              </a:ext>
            </a:extLst>
          </p:cNvPr>
          <p:cNvPicPr>
            <a:picLocks noChangeAspect="1"/>
          </p:cNvPicPr>
          <p:nvPr/>
        </p:nvPicPr>
        <p:blipFill>
          <a:blip r:embed="rId10"/>
          <a:stretch>
            <a:fillRect/>
          </a:stretch>
        </p:blipFill>
        <p:spPr>
          <a:xfrm>
            <a:off x="8612641" y="4449566"/>
            <a:ext cx="999806" cy="747754"/>
          </a:xfrm>
          <a:prstGeom prst="rect">
            <a:avLst/>
          </a:prstGeom>
        </p:spPr>
      </p:pic>
      <p:pic>
        <p:nvPicPr>
          <p:cNvPr id="16" name="Picture 15">
            <a:extLst>
              <a:ext uri="{FF2B5EF4-FFF2-40B4-BE49-F238E27FC236}">
                <a16:creationId xmlns:a16="http://schemas.microsoft.com/office/drawing/2014/main" id="{6FFE9AA1-0E50-E3E1-EFBA-CEDB6222DA63}"/>
              </a:ext>
            </a:extLst>
          </p:cNvPr>
          <p:cNvPicPr>
            <a:picLocks noChangeAspect="1"/>
          </p:cNvPicPr>
          <p:nvPr/>
        </p:nvPicPr>
        <p:blipFill>
          <a:blip r:embed="rId11"/>
          <a:stretch>
            <a:fillRect/>
          </a:stretch>
        </p:blipFill>
        <p:spPr>
          <a:xfrm>
            <a:off x="2614782" y="1382624"/>
            <a:ext cx="1016836" cy="668984"/>
          </a:xfrm>
          <a:prstGeom prst="rect">
            <a:avLst/>
          </a:prstGeom>
        </p:spPr>
      </p:pic>
      <p:pic>
        <p:nvPicPr>
          <p:cNvPr id="18" name="Picture 17">
            <a:extLst>
              <a:ext uri="{FF2B5EF4-FFF2-40B4-BE49-F238E27FC236}">
                <a16:creationId xmlns:a16="http://schemas.microsoft.com/office/drawing/2014/main" id="{BCAEC023-9489-68B6-3F44-5CDA1A1B5835}"/>
              </a:ext>
            </a:extLst>
          </p:cNvPr>
          <p:cNvPicPr>
            <a:picLocks noChangeAspect="1"/>
          </p:cNvPicPr>
          <p:nvPr/>
        </p:nvPicPr>
        <p:blipFill>
          <a:blip r:embed="rId12"/>
          <a:stretch>
            <a:fillRect/>
          </a:stretch>
        </p:blipFill>
        <p:spPr>
          <a:xfrm>
            <a:off x="2691076" y="3486560"/>
            <a:ext cx="1114424" cy="815557"/>
          </a:xfrm>
          <a:prstGeom prst="rect">
            <a:avLst/>
          </a:prstGeom>
        </p:spPr>
      </p:pic>
      <p:pic>
        <p:nvPicPr>
          <p:cNvPr id="19" name="Picture 18">
            <a:extLst>
              <a:ext uri="{FF2B5EF4-FFF2-40B4-BE49-F238E27FC236}">
                <a16:creationId xmlns:a16="http://schemas.microsoft.com/office/drawing/2014/main" id="{95CD3C59-9924-A5CF-47F7-78338B72B69C}"/>
              </a:ext>
            </a:extLst>
          </p:cNvPr>
          <p:cNvPicPr>
            <a:picLocks noChangeAspect="1"/>
          </p:cNvPicPr>
          <p:nvPr/>
        </p:nvPicPr>
        <p:blipFill>
          <a:blip r:embed="rId13"/>
          <a:stretch>
            <a:fillRect/>
          </a:stretch>
        </p:blipFill>
        <p:spPr>
          <a:xfrm>
            <a:off x="3791382" y="1164104"/>
            <a:ext cx="766433" cy="969698"/>
          </a:xfrm>
          <a:prstGeom prst="rect">
            <a:avLst/>
          </a:prstGeom>
        </p:spPr>
      </p:pic>
      <p:pic>
        <p:nvPicPr>
          <p:cNvPr id="20" name="Picture 19">
            <a:extLst>
              <a:ext uri="{FF2B5EF4-FFF2-40B4-BE49-F238E27FC236}">
                <a16:creationId xmlns:a16="http://schemas.microsoft.com/office/drawing/2014/main" id="{5303EC32-8F9A-C7BA-08AC-B003166DEF7D}"/>
              </a:ext>
            </a:extLst>
          </p:cNvPr>
          <p:cNvPicPr>
            <a:picLocks noChangeAspect="1"/>
          </p:cNvPicPr>
          <p:nvPr/>
        </p:nvPicPr>
        <p:blipFill>
          <a:blip r:embed="rId14"/>
          <a:stretch>
            <a:fillRect/>
          </a:stretch>
        </p:blipFill>
        <p:spPr>
          <a:xfrm>
            <a:off x="8378561" y="1249857"/>
            <a:ext cx="1258180" cy="720579"/>
          </a:xfrm>
          <a:prstGeom prst="rect">
            <a:avLst/>
          </a:prstGeom>
        </p:spPr>
      </p:pic>
      <p:pic>
        <p:nvPicPr>
          <p:cNvPr id="21" name="Picture 20">
            <a:extLst>
              <a:ext uri="{FF2B5EF4-FFF2-40B4-BE49-F238E27FC236}">
                <a16:creationId xmlns:a16="http://schemas.microsoft.com/office/drawing/2014/main" id="{25DE14A5-96BB-E146-DB4B-1E5F14CBF3AE}"/>
              </a:ext>
            </a:extLst>
          </p:cNvPr>
          <p:cNvPicPr>
            <a:picLocks noChangeAspect="1"/>
          </p:cNvPicPr>
          <p:nvPr/>
        </p:nvPicPr>
        <p:blipFill>
          <a:blip r:embed="rId15"/>
          <a:stretch>
            <a:fillRect/>
          </a:stretch>
        </p:blipFill>
        <p:spPr>
          <a:xfrm>
            <a:off x="2785641" y="5420374"/>
            <a:ext cx="1072421" cy="751680"/>
          </a:xfrm>
          <a:prstGeom prst="rect">
            <a:avLst/>
          </a:prstGeom>
        </p:spPr>
      </p:pic>
      <p:sp>
        <p:nvSpPr>
          <p:cNvPr id="23" name="TextBox 22">
            <a:extLst>
              <a:ext uri="{FF2B5EF4-FFF2-40B4-BE49-F238E27FC236}">
                <a16:creationId xmlns:a16="http://schemas.microsoft.com/office/drawing/2014/main" id="{C8380135-485C-CA4F-CC59-BA950F1FEF7D}"/>
              </a:ext>
            </a:extLst>
          </p:cNvPr>
          <p:cNvSpPr txBox="1"/>
          <p:nvPr/>
        </p:nvSpPr>
        <p:spPr>
          <a:xfrm>
            <a:off x="755367" y="6256848"/>
            <a:ext cx="7786076" cy="369332"/>
          </a:xfrm>
          <a:prstGeom prst="rect">
            <a:avLst/>
          </a:prstGeom>
          <a:noFill/>
        </p:spPr>
        <p:txBody>
          <a:bodyPr wrap="square">
            <a:spAutoFit/>
          </a:bodyPr>
          <a:lstStyle/>
          <a:p>
            <a:r>
              <a:rPr lang="en-US">
                <a:hlinkClick r:id="rId16"/>
              </a:rPr>
              <a:t>https://www.govocal.com/blog/10-easy-ways-to-be-a-more-engaged-citizen</a:t>
            </a:r>
            <a:r>
              <a:rPr lang="en-US"/>
              <a:t> </a:t>
            </a:r>
          </a:p>
        </p:txBody>
      </p:sp>
      <p:pic>
        <p:nvPicPr>
          <p:cNvPr id="42" name="Video 41">
            <a:hlinkClick r:id="" action="ppaction://media"/>
            <a:extLst>
              <a:ext uri="{FF2B5EF4-FFF2-40B4-BE49-F238E27FC236}">
                <a16:creationId xmlns:a16="http://schemas.microsoft.com/office/drawing/2014/main" id="{BF2E6189-9ACA-A90C-4267-4865A14B8DA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7"/>
          <a:srcRect l="21875" r="21875"/>
          <a:stretch>
            <a:fillRect/>
          </a:stretch>
        </p:blipFill>
        <p:spPr>
          <a:xfrm>
            <a:off x="10296534" y="4962534"/>
            <a:ext cx="1783863" cy="1813170"/>
          </a:xfrm>
          <a:prstGeom prst="ellipse">
            <a:avLst/>
          </a:prstGeom>
        </p:spPr>
      </p:pic>
    </p:spTree>
    <p:extLst>
      <p:ext uri="{BB962C8B-B14F-4D97-AF65-F5344CB8AC3E}">
        <p14:creationId xmlns:p14="http://schemas.microsoft.com/office/powerpoint/2010/main" val="1918195136"/>
      </p:ext>
    </p:extLst>
  </p:cSld>
  <p:clrMapOvr>
    <a:masterClrMapping/>
  </p:clrMapOvr>
  <mc:AlternateContent xmlns:mc="http://schemas.openxmlformats.org/markup-compatibility/2006" xmlns:p14="http://schemas.microsoft.com/office/powerpoint/2010/main">
    <mc:Choice Requires="p14">
      <p:transition spd="slow" p14:dur="1200" advTm="320885">
        <p:dissolve/>
      </p:transition>
    </mc:Choice>
    <mc:Fallback xmlns="">
      <p:transition spd="slow" advTm="320885">
        <p:dissolv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2"/>
                </p:tgtEl>
              </p:cMediaNode>
            </p:video>
            <p:seq concurrent="1" nextAc="seek">
              <p:cTn id="8" restart="whenNotActive" fill="hold" evtFilter="cancelBubble" nodeType="interactiveSeq">
                <p:stCondLst>
                  <p:cond evt="onClick" delay="0">
                    <p:tgtEl>
                      <p:spTgt spid="4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2"/>
                                        </p:tgtEl>
                                      </p:cBhvr>
                                    </p:cmd>
                                  </p:childTnLst>
                                </p:cTn>
                              </p:par>
                            </p:childTnLst>
                          </p:cTn>
                        </p:par>
                      </p:childTnLst>
                    </p:cTn>
                  </p:par>
                </p:childTnLst>
              </p:cTn>
              <p:nextCondLst>
                <p:cond evt="onClick" delay="0">
                  <p:tgtEl>
                    <p:spTgt spid="42"/>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768716A-6FD1-5F10-0713-8B8300E95B50}"/>
              </a:ext>
            </a:extLst>
          </p:cNvPr>
          <p:cNvSpPr txBox="1">
            <a:spLocks/>
          </p:cNvSpPr>
          <p:nvPr/>
        </p:nvSpPr>
        <p:spPr>
          <a:xfrm>
            <a:off x="1039072" y="39767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4300" b="1"/>
              <a:t>Advocacy!</a:t>
            </a:r>
            <a:endParaRPr lang="en-US" sz="4300" b="1">
              <a:ea typeface="Calibri Light"/>
              <a:cs typeface="Calibri Light"/>
            </a:endParaRPr>
          </a:p>
        </p:txBody>
      </p:sp>
      <p:pic>
        <p:nvPicPr>
          <p:cNvPr id="5" name="Picture 4">
            <a:extLst>
              <a:ext uri="{FF2B5EF4-FFF2-40B4-BE49-F238E27FC236}">
                <a16:creationId xmlns:a16="http://schemas.microsoft.com/office/drawing/2014/main" id="{6570E8D7-6A4B-636C-EB5E-D6F700FDFC63}"/>
              </a:ext>
            </a:extLst>
          </p:cNvPr>
          <p:cNvPicPr>
            <a:picLocks noChangeAspect="1"/>
          </p:cNvPicPr>
          <p:nvPr/>
        </p:nvPicPr>
        <p:blipFill>
          <a:blip r:embed="rId4"/>
          <a:stretch>
            <a:fillRect/>
          </a:stretch>
        </p:blipFill>
        <p:spPr>
          <a:xfrm>
            <a:off x="634537" y="2207802"/>
            <a:ext cx="5038725" cy="3380262"/>
          </a:xfrm>
          <a:prstGeom prst="rect">
            <a:avLst/>
          </a:prstGeom>
        </p:spPr>
      </p:pic>
      <p:pic>
        <p:nvPicPr>
          <p:cNvPr id="1028" name="Picture 4" descr="What does it mean to be a self-advocate? - Inclusion">
            <a:extLst>
              <a:ext uri="{FF2B5EF4-FFF2-40B4-BE49-F238E27FC236}">
                <a16:creationId xmlns:a16="http://schemas.microsoft.com/office/drawing/2014/main" id="{81934AED-E985-B21E-8853-174543C73920}"/>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rcRect/>
          <a:stretch>
            <a:fillRect/>
          </a:stretch>
        </p:blipFill>
        <p:spPr bwMode="auto">
          <a:xfrm>
            <a:off x="5968656" y="2859216"/>
            <a:ext cx="3778979" cy="3379788"/>
          </a:xfrm>
          <a:prstGeom prst="rect">
            <a:avLst/>
          </a:prstGeom>
          <a:noFill/>
          <a:extLst>
            <a:ext uri="{909E8E84-426E-40DD-AFC4-6F175D3DCCD1}">
              <a14:hiddenFill xmlns:a14="http://schemas.microsoft.com/office/drawing/2010/main">
                <a:solidFill>
                  <a:srgbClr val="FFFFFF"/>
                </a:solidFill>
              </a14:hiddenFill>
            </a:ext>
          </a:extLst>
        </p:spPr>
      </p:pic>
      <p:pic>
        <p:nvPicPr>
          <p:cNvPr id="58" name="Video 57">
            <a:hlinkClick r:id="" action="ppaction://media"/>
            <a:extLst>
              <a:ext uri="{FF2B5EF4-FFF2-40B4-BE49-F238E27FC236}">
                <a16:creationId xmlns:a16="http://schemas.microsoft.com/office/drawing/2014/main" id="{2A210715-5389-1185-D9AF-2EDFE776717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355150" y="5021150"/>
            <a:ext cx="1754554" cy="1754554"/>
          </a:xfrm>
          <a:prstGeom prst="ellipse">
            <a:avLst/>
          </a:prstGeom>
        </p:spPr>
      </p:pic>
    </p:spTree>
    <p:extLst>
      <p:ext uri="{BB962C8B-B14F-4D97-AF65-F5344CB8AC3E}">
        <p14:creationId xmlns:p14="http://schemas.microsoft.com/office/powerpoint/2010/main" val="2467746616"/>
      </p:ext>
    </p:extLst>
  </p:cSld>
  <p:clrMapOvr>
    <a:masterClrMapping/>
  </p:clrMapOvr>
  <mc:AlternateContent xmlns:mc="http://schemas.openxmlformats.org/markup-compatibility/2006" xmlns:p14="http://schemas.microsoft.com/office/powerpoint/2010/main">
    <mc:Choice Requires="p14">
      <p:transition spd="slow" p14:dur="1200" advTm="26618">
        <p:dissolve/>
      </p:transition>
    </mc:Choice>
    <mc:Fallback xmlns="">
      <p:transition spd="slow" advTm="26618">
        <p:dissolv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8"/>
                </p:tgtEl>
              </p:cMediaNode>
            </p:video>
            <p:seq concurrent="1" nextAc="seek">
              <p:cTn id="8" restart="whenNotActive" fill="hold" evtFilter="cancelBubble" nodeType="interactiveSeq">
                <p:stCondLst>
                  <p:cond evt="onClick" delay="0">
                    <p:tgtEl>
                      <p:spTgt spid="5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8"/>
                                        </p:tgtEl>
                                      </p:cBhvr>
                                    </p:cmd>
                                  </p:childTnLst>
                                </p:cTn>
                              </p:par>
                            </p:childTnLst>
                          </p:cTn>
                        </p:par>
                      </p:childTnLst>
                    </p:cTn>
                  </p:par>
                </p:childTnLst>
              </p:cTn>
              <p:nextCondLst>
                <p:cond evt="onClick" delay="0">
                  <p:tgtEl>
                    <p:spTgt spid="58"/>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BD027-474F-A196-B735-B57D051818E8}"/>
              </a:ext>
            </a:extLst>
          </p:cNvPr>
          <p:cNvSpPr>
            <a:spLocks noGrp="1"/>
          </p:cNvSpPr>
          <p:nvPr>
            <p:ph type="title"/>
          </p:nvPr>
        </p:nvSpPr>
        <p:spPr>
          <a:xfrm>
            <a:off x="481013" y="3752849"/>
            <a:ext cx="3290887" cy="2452687"/>
          </a:xfrm>
        </p:spPr>
        <p:txBody>
          <a:bodyPr anchor="ctr">
            <a:normAutofit/>
          </a:bodyPr>
          <a:lstStyle/>
          <a:p>
            <a:r>
              <a:rPr lang="en-US" sz="3600"/>
              <a:t>Self-Determination, and Self Direction</a:t>
            </a:r>
          </a:p>
        </p:txBody>
      </p:sp>
      <p:pic>
        <p:nvPicPr>
          <p:cNvPr id="4098" name="Picture 2" descr="Determination Picture Quotes">
            <a:extLst>
              <a:ext uri="{FF2B5EF4-FFF2-40B4-BE49-F238E27FC236}">
                <a16:creationId xmlns:a16="http://schemas.microsoft.com/office/drawing/2014/main" id="{0FDD1CD4-9068-9FF9-EFAF-8AEAB0F7188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17907" b="27987"/>
          <a:stretch/>
        </p:blipFill>
        <p:spPr bwMode="auto">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1DE4D13-6254-BCD4-0877-35577527F89E}"/>
              </a:ext>
            </a:extLst>
          </p:cNvPr>
          <p:cNvSpPr>
            <a:spLocks noGrp="1"/>
          </p:cNvSpPr>
          <p:nvPr>
            <p:ph idx="1"/>
          </p:nvPr>
        </p:nvSpPr>
        <p:spPr>
          <a:xfrm>
            <a:off x="4223982" y="3752850"/>
            <a:ext cx="7485413" cy="2452687"/>
          </a:xfrm>
        </p:spPr>
        <p:txBody>
          <a:bodyPr anchor="ctr">
            <a:normAutofit/>
          </a:bodyPr>
          <a:lstStyle/>
          <a:p>
            <a:r>
              <a:rPr lang="en-US" sz="1800"/>
              <a:t>Self-Determination is the freedom to use the services you have to be more independent.</a:t>
            </a:r>
          </a:p>
          <a:p>
            <a:r>
              <a:rPr lang="en-US" sz="1800"/>
              <a:t>Self-Direction is hiring your own staff to help you live your life to the fullest while being as independent as possible.</a:t>
            </a:r>
            <a:endParaRPr lang="en-US" sz="1800">
              <a:ea typeface="Calibri"/>
              <a:cs typeface="Calibri"/>
            </a:endParaRPr>
          </a:p>
          <a:p>
            <a:endParaRPr lang="en-US" sz="1800"/>
          </a:p>
          <a:p>
            <a:r>
              <a:rPr lang="en-US" sz="1800"/>
              <a:t>You can interview any staff from the agency that you are with and see who is the best one to support you.</a:t>
            </a:r>
            <a:endParaRPr lang="en-US" sz="1800">
              <a:ea typeface="Calibri"/>
              <a:cs typeface="Calibri"/>
            </a:endParaRPr>
          </a:p>
          <a:p>
            <a:endParaRPr lang="en-US" sz="1800"/>
          </a:p>
        </p:txBody>
      </p:sp>
      <p:pic>
        <p:nvPicPr>
          <p:cNvPr id="15" name="Audio 14">
            <a:hlinkClick r:id="" action="ppaction://media"/>
            <a:extLst>
              <a:ext uri="{FF2B5EF4-FFF2-40B4-BE49-F238E27FC236}">
                <a16:creationId xmlns:a16="http://schemas.microsoft.com/office/drawing/2014/main" id="{A871F7AF-41D2-5BC7-B7D4-8013C5DA1F6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394227" y="5138381"/>
            <a:ext cx="1715477" cy="1715477"/>
          </a:xfrm>
          <a:prstGeom prst="ellipse">
            <a:avLst/>
          </a:prstGeom>
        </p:spPr>
      </p:pic>
    </p:spTree>
    <p:extLst>
      <p:ext uri="{BB962C8B-B14F-4D97-AF65-F5344CB8AC3E}">
        <p14:creationId xmlns:p14="http://schemas.microsoft.com/office/powerpoint/2010/main" val="2339214763"/>
      </p:ext>
    </p:extLst>
  </p:cSld>
  <p:clrMapOvr>
    <a:masterClrMapping/>
  </p:clrMapOvr>
  <mc:AlternateContent xmlns:mc="http://schemas.openxmlformats.org/markup-compatibility/2006" xmlns:p14="http://schemas.microsoft.com/office/powerpoint/2010/main">
    <mc:Choice Requires="p14">
      <p:transition spd="slow" p14:dur="2000" advTm="26704"/>
    </mc:Choice>
    <mc:Fallback xmlns="">
      <p:transition spd="slow" advTm="267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F2E5F-E2CB-C604-DC46-3F0D32FD55D2}"/>
              </a:ext>
            </a:extLst>
          </p:cNvPr>
          <p:cNvSpPr>
            <a:spLocks noGrp="1"/>
          </p:cNvSpPr>
          <p:nvPr>
            <p:ph type="title"/>
          </p:nvPr>
        </p:nvSpPr>
        <p:spPr>
          <a:xfrm>
            <a:off x="475399" y="1770007"/>
            <a:ext cx="3895522" cy="689645"/>
          </a:xfrm>
        </p:spPr>
        <p:txBody>
          <a:bodyPr anchor="b">
            <a:normAutofit/>
          </a:bodyPr>
          <a:lstStyle/>
          <a:p>
            <a:r>
              <a:rPr lang="en-US" sz="2200"/>
              <a:t>      </a:t>
            </a:r>
            <a:r>
              <a:rPr lang="en-US" sz="4000"/>
              <a:t>    </a:t>
            </a:r>
            <a:r>
              <a:rPr lang="en-US" sz="4000" b="1"/>
              <a:t>Employment</a:t>
            </a:r>
            <a:endParaRPr lang="en-US" sz="4000" b="1">
              <a:ea typeface="Calibri Light"/>
              <a:cs typeface="Calibri Light"/>
            </a:endParaRPr>
          </a:p>
        </p:txBody>
      </p:sp>
      <p:sp>
        <p:nvSpPr>
          <p:cNvPr id="3" name="Content Placeholder 2">
            <a:extLst>
              <a:ext uri="{FF2B5EF4-FFF2-40B4-BE49-F238E27FC236}">
                <a16:creationId xmlns:a16="http://schemas.microsoft.com/office/drawing/2014/main" id="{1AD2FBBC-8CCF-72A8-500E-C83A00AB75B9}"/>
              </a:ext>
            </a:extLst>
          </p:cNvPr>
          <p:cNvSpPr>
            <a:spLocks noGrp="1"/>
          </p:cNvSpPr>
          <p:nvPr>
            <p:ph idx="1"/>
          </p:nvPr>
        </p:nvSpPr>
        <p:spPr>
          <a:xfrm>
            <a:off x="291817" y="3094055"/>
            <a:ext cx="3885753" cy="2790476"/>
          </a:xfrm>
        </p:spPr>
        <p:txBody>
          <a:bodyPr vert="horz" lIns="91440" tIns="45720" rIns="91440" bIns="45720" rtlCol="0">
            <a:normAutofit/>
          </a:bodyPr>
          <a:lstStyle/>
          <a:p>
            <a:r>
              <a:rPr lang="en-US" sz="2200" b="1">
                <a:ea typeface="+mn-lt"/>
                <a:cs typeface="+mn-lt"/>
              </a:rPr>
              <a:t>Work helps you gain a sense of pride and self-satisfaction by reaffirming that you can support yourself. With work, you earn money to cover bills and pay for activities in your leisure time.</a:t>
            </a:r>
            <a:endParaRPr lang="en-US" sz="2200" b="1"/>
          </a:p>
        </p:txBody>
      </p:sp>
      <p:pic>
        <p:nvPicPr>
          <p:cNvPr id="20" name="Picture 19" descr="A group of people holding papers">
            <a:extLst>
              <a:ext uri="{FF2B5EF4-FFF2-40B4-BE49-F238E27FC236}">
                <a16:creationId xmlns:a16="http://schemas.microsoft.com/office/drawing/2014/main" id="{6F51F0E3-652A-2992-777A-DCBB31FA51EA}"/>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382404" y="95390"/>
            <a:ext cx="3416364" cy="2286336"/>
          </a:xfrm>
          <a:prstGeom prst="rect">
            <a:avLst/>
          </a:prstGeom>
        </p:spPr>
      </p:pic>
      <p:pic>
        <p:nvPicPr>
          <p:cNvPr id="22" name="Picture 21" descr="A hand holding a magnifying glass over a group of people">
            <a:extLst>
              <a:ext uri="{FF2B5EF4-FFF2-40B4-BE49-F238E27FC236}">
                <a16:creationId xmlns:a16="http://schemas.microsoft.com/office/drawing/2014/main" id="{EA15E85C-F89C-1437-1620-82E9093EA563}"/>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4853317" y="2703883"/>
            <a:ext cx="3720759" cy="4033245"/>
          </a:xfrm>
          <a:prstGeom prst="rect">
            <a:avLst/>
          </a:prstGeom>
        </p:spPr>
      </p:pic>
      <p:pic>
        <p:nvPicPr>
          <p:cNvPr id="38" name="Picture 37" descr="A yellow street sign with black text&#10;&#10;Description automatically generated">
            <a:extLst>
              <a:ext uri="{FF2B5EF4-FFF2-40B4-BE49-F238E27FC236}">
                <a16:creationId xmlns:a16="http://schemas.microsoft.com/office/drawing/2014/main" id="{DE6F0900-8F8B-9BF4-D112-D6446356CACF}"/>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9427094" y="95390"/>
            <a:ext cx="2619406" cy="3815465"/>
          </a:xfrm>
          <a:prstGeom prst="rect">
            <a:avLst/>
          </a:prstGeom>
        </p:spPr>
      </p:pic>
      <p:pic>
        <p:nvPicPr>
          <p:cNvPr id="17" name="Video 16">
            <a:hlinkClick r:id="" action="ppaction://media"/>
            <a:extLst>
              <a:ext uri="{FF2B5EF4-FFF2-40B4-BE49-F238E27FC236}">
                <a16:creationId xmlns:a16="http://schemas.microsoft.com/office/drawing/2014/main" id="{8C092E2F-1374-2EDA-05DF-CC3C9912B9F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0"/>
          <a:srcRect l="21875" r="21875"/>
          <a:stretch>
            <a:fillRect/>
          </a:stretch>
        </p:blipFill>
        <p:spPr>
          <a:xfrm>
            <a:off x="10189072" y="5011380"/>
            <a:ext cx="1764324" cy="1725248"/>
          </a:xfrm>
          <a:prstGeom prst="ellipse">
            <a:avLst/>
          </a:prstGeom>
        </p:spPr>
      </p:pic>
    </p:spTree>
    <p:extLst>
      <p:ext uri="{BB962C8B-B14F-4D97-AF65-F5344CB8AC3E}">
        <p14:creationId xmlns:p14="http://schemas.microsoft.com/office/powerpoint/2010/main" val="1441833943"/>
      </p:ext>
    </p:extLst>
  </p:cSld>
  <p:clrMapOvr>
    <a:masterClrMapping/>
  </p:clrMapOvr>
  <mc:AlternateContent xmlns:mc="http://schemas.openxmlformats.org/markup-compatibility/2006" xmlns:p14="http://schemas.microsoft.com/office/powerpoint/2010/main">
    <mc:Choice Requires="p14">
      <p:transition spd="slow" p14:dur="1200" advTm="20048">
        <p:dissolve/>
      </p:transition>
    </mc:Choice>
    <mc:Fallback xmlns="">
      <p:transition spd="slow" advTm="20048">
        <p:dissolv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7"/>
                </p:tgtEl>
              </p:cMediaNode>
            </p:video>
            <p:seq concurrent="1" nextAc="seek">
              <p:cTn id="8" restart="whenNotActive" fill="hold" evtFilter="cancelBubble" nodeType="interactiveSeq">
                <p:stCondLst>
                  <p:cond evt="onClick" delay="0">
                    <p:tgtEl>
                      <p:spTgt spid="1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7"/>
                                        </p:tgtEl>
                                      </p:cBhvr>
                                    </p:cmd>
                                  </p:childTnLst>
                                </p:cTn>
                              </p:par>
                            </p:childTnLst>
                          </p:cTn>
                        </p:par>
                      </p:childTnLst>
                    </p:cTn>
                  </p:par>
                </p:childTnLst>
              </p:cTn>
              <p:nextCondLst>
                <p:cond evt="onClick" delay="0">
                  <p:tgtEl>
                    <p:spTgt spid="17"/>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AB14E-9D5E-A0D9-5605-C5F010D63E3D}"/>
              </a:ext>
            </a:extLst>
          </p:cNvPr>
          <p:cNvSpPr>
            <a:spLocks noGrp="1"/>
          </p:cNvSpPr>
          <p:nvPr>
            <p:ph type="title"/>
          </p:nvPr>
        </p:nvSpPr>
        <p:spPr/>
        <p:txBody>
          <a:bodyPr anchor="ctr">
            <a:normAutofit/>
          </a:bodyPr>
          <a:lstStyle/>
          <a:p>
            <a:r>
              <a:rPr lang="en-US" sz="4000"/>
              <a:t>                 </a:t>
            </a:r>
            <a:r>
              <a:rPr lang="en-US" sz="4800" b="1"/>
              <a:t>10 benefits of having a Job </a:t>
            </a:r>
            <a:endParaRPr lang="en-US" b="1"/>
          </a:p>
        </p:txBody>
      </p:sp>
      <p:graphicFrame>
        <p:nvGraphicFramePr>
          <p:cNvPr id="5" name="Content Placeholder 2">
            <a:extLst>
              <a:ext uri="{FF2B5EF4-FFF2-40B4-BE49-F238E27FC236}">
                <a16:creationId xmlns:a16="http://schemas.microsoft.com/office/drawing/2014/main" id="{88189E7A-0789-BC8F-D663-56D0A88C8E4D}"/>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0" name="Video 9">
            <a:hlinkClick r:id="" action="ppaction://media"/>
            <a:extLst>
              <a:ext uri="{FF2B5EF4-FFF2-40B4-BE49-F238E27FC236}">
                <a16:creationId xmlns:a16="http://schemas.microsoft.com/office/drawing/2014/main" id="{B0F1E438-16F8-9905-6E15-327AEEBF6F5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0"/>
          <a:srcRect l="21875" r="21875"/>
          <a:stretch>
            <a:fillRect/>
          </a:stretch>
        </p:blipFill>
        <p:spPr>
          <a:xfrm>
            <a:off x="10149996" y="4933226"/>
            <a:ext cx="1822939" cy="1822939"/>
          </a:xfrm>
          <a:prstGeom prst="ellipse">
            <a:avLst/>
          </a:prstGeom>
        </p:spPr>
      </p:pic>
    </p:spTree>
    <p:extLst>
      <p:ext uri="{BB962C8B-B14F-4D97-AF65-F5344CB8AC3E}">
        <p14:creationId xmlns:p14="http://schemas.microsoft.com/office/powerpoint/2010/main" val="2330360554"/>
      </p:ext>
    </p:extLst>
  </p:cSld>
  <p:clrMapOvr>
    <a:masterClrMapping/>
  </p:clrMapOvr>
  <mc:AlternateContent xmlns:mc="http://schemas.openxmlformats.org/markup-compatibility/2006" xmlns:p14="http://schemas.microsoft.com/office/powerpoint/2010/main">
    <mc:Choice Requires="p14">
      <p:transition spd="slow" p14:dur="1200" advTm="33886">
        <p:dissolve/>
      </p:transition>
    </mc:Choice>
    <mc:Fallback xmlns="">
      <p:transition spd="slow" advTm="33886">
        <p:dissolv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WordArt 2">
            <a:extLst>
              <a:ext uri="{FF2B5EF4-FFF2-40B4-BE49-F238E27FC236}">
                <a16:creationId xmlns:a16="http://schemas.microsoft.com/office/drawing/2014/main" id="{0654CB55-42DE-4DE0-851F-3F73EB9D7097}"/>
              </a:ext>
            </a:extLst>
          </p:cNvPr>
          <p:cNvSpPr>
            <a:spLocks noChangeArrowheads="1" noChangeShapeType="1" noTextEdit="1"/>
          </p:cNvSpPr>
          <p:nvPr/>
        </p:nvSpPr>
        <p:spPr bwMode="auto">
          <a:xfrm>
            <a:off x="1026816" y="2204775"/>
            <a:ext cx="3898898" cy="2315589"/>
          </a:xfrm>
          <a:prstGeom prst="rect">
            <a:avLst/>
          </a:prstGeom>
        </p:spPr>
        <p:txBody>
          <a:bodyPr wrap="none" fromWordArt="1">
            <a:prstTxWarp prst="textPlain">
              <a:avLst>
                <a:gd name="adj" fmla="val 50000"/>
              </a:avLst>
            </a:prstTxWarp>
          </a:bodyPr>
          <a:lstStyle/>
          <a:p>
            <a:pPr algn="ctr"/>
            <a:r>
              <a:rPr lang="en-US" sz="2700" kern="10">
                <a:ln w="12700">
                  <a:solidFill>
                    <a:srgbClr val="EAEAEA"/>
                  </a:solidFill>
                  <a:miter lim="800000"/>
                  <a:headEnd type="none" w="sm" len="sm"/>
                  <a:tailEnd type="none" w="sm" len="sm"/>
                </a:ln>
                <a:gradFill rotWithShape="1">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effectLst>
                  <a:outerShdw dist="35921" dir="2700000" sy="50000" kx="2115830" algn="bl" rotWithShape="0">
                    <a:srgbClr val="C0C0C0"/>
                  </a:outerShdw>
                </a:effectLst>
                <a:latin typeface="Arial Black" panose="020B0A04020102020204" pitchFamily="34" charset="0"/>
              </a:rPr>
              <a:t>THANK YOU</a:t>
            </a:r>
          </a:p>
        </p:txBody>
      </p:sp>
      <p:pic>
        <p:nvPicPr>
          <p:cNvPr id="124931" name="Picture 4" descr="N:\Documents and Settings\millerba\Application Data\Microsoft\Media Catalog\Downloaded Clips\cl0\AG00373_.gif">
            <a:extLst>
              <a:ext uri="{FF2B5EF4-FFF2-40B4-BE49-F238E27FC236}">
                <a16:creationId xmlns:a16="http://schemas.microsoft.com/office/drawing/2014/main" id="{84C21274-B5EE-4FF0-B7F3-1F0CB5C5D168}"/>
              </a:ext>
            </a:extLst>
          </p:cNvPr>
          <p:cNvPicPr>
            <a:picLocks noChangeAspect="1" noChangeArrowheads="1" noCrop="1"/>
          </p:cNvPicPr>
          <p:nvPr/>
        </p:nvPicPr>
        <p:blipFill>
          <a:blip r:embed="rId5">
            <a:extLst>
              <a:ext uri="{28A0092B-C50C-407E-A947-70E740481C1C}">
                <a14:useLocalDpi xmlns:a14="http://schemas.microsoft.com/office/drawing/2010/main" val="0"/>
              </a:ext>
            </a:extLst>
          </a:blip>
          <a:srcRect/>
          <a:stretch>
            <a:fillRect/>
          </a:stretch>
        </p:blipFill>
        <p:spPr bwMode="auto">
          <a:xfrm>
            <a:off x="2686193" y="5531781"/>
            <a:ext cx="900113" cy="865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4932" name="Picture 5" descr="N:\Documents and Settings\millerba\Application Data\Microsoft\Media Catalog\Downloaded Clips\cl0\AG00373_.gif">
            <a:extLst>
              <a:ext uri="{FF2B5EF4-FFF2-40B4-BE49-F238E27FC236}">
                <a16:creationId xmlns:a16="http://schemas.microsoft.com/office/drawing/2014/main" id="{B44A0680-D330-41DA-9F6A-DD1028E6210C}"/>
              </a:ext>
            </a:extLst>
          </p:cNvPr>
          <p:cNvPicPr>
            <a:picLocks noChangeAspect="1" noChangeArrowheads="1" noCrop="1"/>
          </p:cNvPicPr>
          <p:nvPr/>
        </p:nvPicPr>
        <p:blipFill>
          <a:blip r:embed="rId5">
            <a:extLst>
              <a:ext uri="{28A0092B-C50C-407E-A947-70E740481C1C}">
                <a14:useLocalDpi xmlns:a14="http://schemas.microsoft.com/office/drawing/2010/main" val="0"/>
              </a:ext>
            </a:extLst>
          </a:blip>
          <a:srcRect/>
          <a:stretch>
            <a:fillRect/>
          </a:stretch>
        </p:blipFill>
        <p:spPr bwMode="auto">
          <a:xfrm>
            <a:off x="5460329" y="4627825"/>
            <a:ext cx="900112" cy="865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4933" name="Picture 6" descr="N:\Documents and Settings\millerba\Application Data\Microsoft\Media Catalog\Downloaded Clips\cl0\AG00373_.gif">
            <a:extLst>
              <a:ext uri="{FF2B5EF4-FFF2-40B4-BE49-F238E27FC236}">
                <a16:creationId xmlns:a16="http://schemas.microsoft.com/office/drawing/2014/main" id="{11503CE3-F861-4A85-A2C6-F2F2FF2D35AF}"/>
              </a:ext>
            </a:extLst>
          </p:cNvPr>
          <p:cNvPicPr>
            <a:picLocks noChangeAspect="1" noChangeArrowheads="1" noCrop="1"/>
          </p:cNvPicPr>
          <p:nvPr/>
        </p:nvPicPr>
        <p:blipFill>
          <a:blip r:embed="rId5">
            <a:extLst>
              <a:ext uri="{28A0092B-C50C-407E-A947-70E740481C1C}">
                <a14:useLocalDpi xmlns:a14="http://schemas.microsoft.com/office/drawing/2010/main" val="0"/>
              </a:ext>
            </a:extLst>
          </a:blip>
          <a:srcRect/>
          <a:stretch>
            <a:fillRect/>
          </a:stretch>
        </p:blipFill>
        <p:spPr bwMode="auto">
          <a:xfrm>
            <a:off x="214774" y="4662424"/>
            <a:ext cx="900112" cy="865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4934" name="Picture 7" descr="N:\Documents and Settings\millerba\Application Data\Microsoft\Media Catalog\Downloaded Clips\cl0\AG00373_.gif">
            <a:extLst>
              <a:ext uri="{FF2B5EF4-FFF2-40B4-BE49-F238E27FC236}">
                <a16:creationId xmlns:a16="http://schemas.microsoft.com/office/drawing/2014/main" id="{BC47F757-73D5-49F9-BDBC-CBBE9B397E33}"/>
              </a:ext>
            </a:extLst>
          </p:cNvPr>
          <p:cNvPicPr>
            <a:picLocks noChangeAspect="1" noChangeArrowheads="1" noCrop="1"/>
          </p:cNvPicPr>
          <p:nvPr/>
        </p:nvPicPr>
        <p:blipFill>
          <a:blip r:embed="rId5">
            <a:extLst>
              <a:ext uri="{28A0092B-C50C-407E-A947-70E740481C1C}">
                <a14:useLocalDpi xmlns:a14="http://schemas.microsoft.com/office/drawing/2010/main" val="0"/>
              </a:ext>
            </a:extLst>
          </a:blip>
          <a:srcRect/>
          <a:stretch>
            <a:fillRect/>
          </a:stretch>
        </p:blipFill>
        <p:spPr bwMode="auto">
          <a:xfrm>
            <a:off x="4922869" y="1190679"/>
            <a:ext cx="739432" cy="86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4935" name="Picture 8" descr="N:\Documents and Settings\millerba\Application Data\Microsoft\Media Catalog\Downloaded Clips\cl0\AG00373_.gif">
            <a:extLst>
              <a:ext uri="{FF2B5EF4-FFF2-40B4-BE49-F238E27FC236}">
                <a16:creationId xmlns:a16="http://schemas.microsoft.com/office/drawing/2014/main" id="{90A9A7DA-CAC8-4C96-BCBF-22B6989B4F78}"/>
              </a:ext>
            </a:extLst>
          </p:cNvPr>
          <p:cNvPicPr>
            <a:picLocks noChangeAspect="1" noChangeArrowheads="1" noCrop="1"/>
          </p:cNvPicPr>
          <p:nvPr/>
        </p:nvPicPr>
        <p:blipFill>
          <a:blip r:embed="rId5">
            <a:extLst>
              <a:ext uri="{28A0092B-C50C-407E-A947-70E740481C1C}">
                <a14:useLocalDpi xmlns:a14="http://schemas.microsoft.com/office/drawing/2010/main" val="0"/>
              </a:ext>
            </a:extLst>
          </a:blip>
          <a:srcRect/>
          <a:stretch>
            <a:fillRect/>
          </a:stretch>
        </p:blipFill>
        <p:spPr bwMode="auto">
          <a:xfrm>
            <a:off x="88687" y="1185975"/>
            <a:ext cx="713502" cy="86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a:extLst>
              <a:ext uri="{FF2B5EF4-FFF2-40B4-BE49-F238E27FC236}">
                <a16:creationId xmlns:a16="http://schemas.microsoft.com/office/drawing/2014/main" id="{D41DBBFE-F060-4504-F198-3718BD02D7F1}"/>
              </a:ext>
            </a:extLst>
          </p:cNvPr>
          <p:cNvSpPr txBox="1"/>
          <p:nvPr/>
        </p:nvSpPr>
        <p:spPr>
          <a:xfrm>
            <a:off x="5917163" y="1388650"/>
            <a:ext cx="4972835"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t>This PowerPoint was Created by:</a:t>
            </a:r>
            <a:endParaRPr lang="en-US" sz="3200" b="1"/>
          </a:p>
          <a:p>
            <a:r>
              <a:rPr lang="en-US" sz="1600" b="1"/>
              <a:t>West Region Self-Advocate Coordinator Natasha Cole out of the Torrington DDS Office</a:t>
            </a:r>
            <a:endParaRPr lang="en-US" sz="1600" b="1">
              <a:ea typeface="Calibri"/>
              <a:cs typeface="Calibri"/>
            </a:endParaRPr>
          </a:p>
          <a:p>
            <a:endParaRPr lang="en-US" sz="1600" b="1"/>
          </a:p>
          <a:p>
            <a:r>
              <a:rPr lang="en-US" sz="1600" b="1"/>
              <a:t>North Region Self-Advocate Coordinator Kevin  Arce out of the East Hartford DDS Office</a:t>
            </a:r>
            <a:endParaRPr lang="en-US" sz="1600" b="1">
              <a:ea typeface="Calibri"/>
              <a:cs typeface="Calibri"/>
            </a:endParaRPr>
          </a:p>
          <a:p>
            <a:endParaRPr lang="en-US" sz="1600" b="1"/>
          </a:p>
          <a:p>
            <a:r>
              <a:rPr lang="en-US" sz="1600" b="1"/>
              <a:t>North Region Self-Advocate Coordinator Varian Salters out of the Willimantic DDS Office</a:t>
            </a:r>
            <a:endParaRPr lang="en-US" sz="1600" b="1">
              <a:ea typeface="Calibri"/>
              <a:cs typeface="Calibri"/>
            </a:endParaRPr>
          </a:p>
          <a:p>
            <a:endParaRPr lang="en-US" sz="1600" b="1"/>
          </a:p>
          <a:p>
            <a:endParaRPr lang="en-US" sz="1600" b="1"/>
          </a:p>
          <a:p>
            <a:endParaRPr lang="en-US" b="1"/>
          </a:p>
        </p:txBody>
      </p:sp>
      <p:pic>
        <p:nvPicPr>
          <p:cNvPr id="3" name="Picture 2" descr="Kevin Arce">
            <a:extLst>
              <a:ext uri="{FF2B5EF4-FFF2-40B4-BE49-F238E27FC236}">
                <a16:creationId xmlns:a16="http://schemas.microsoft.com/office/drawing/2014/main" id="{CF070F6C-B2F2-15F2-51A0-6F9FA8CFEAB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961423" y="2939961"/>
            <a:ext cx="708956" cy="730761"/>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15">
            <a:extLst>
              <a:ext uri="{FF2B5EF4-FFF2-40B4-BE49-F238E27FC236}">
                <a16:creationId xmlns:a16="http://schemas.microsoft.com/office/drawing/2014/main" id="{AF992587-C44F-A942-5F54-544C86C02DD6}"/>
              </a:ext>
            </a:extLst>
          </p:cNvPr>
          <p:cNvPicPr>
            <a:picLocks noChangeAspect="1"/>
          </p:cNvPicPr>
          <p:nvPr/>
        </p:nvPicPr>
        <p:blipFill>
          <a:blip r:embed="rId7"/>
          <a:stretch>
            <a:fillRect/>
          </a:stretch>
        </p:blipFill>
        <p:spPr>
          <a:xfrm>
            <a:off x="10963930" y="3872446"/>
            <a:ext cx="706450" cy="730174"/>
          </a:xfrm>
          <a:prstGeom prst="rect">
            <a:avLst/>
          </a:prstGeom>
        </p:spPr>
      </p:pic>
      <p:pic>
        <p:nvPicPr>
          <p:cNvPr id="17" name="Video 16">
            <a:hlinkClick r:id="" action="ppaction://media"/>
            <a:extLst>
              <a:ext uri="{FF2B5EF4-FFF2-40B4-BE49-F238E27FC236}">
                <a16:creationId xmlns:a16="http://schemas.microsoft.com/office/drawing/2014/main" id="{6C6F3119-D47A-FF51-7FF6-9EB88C61361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8"/>
          <a:srcRect l="21875" r="21875"/>
          <a:stretch>
            <a:fillRect/>
          </a:stretch>
        </p:blipFill>
        <p:spPr>
          <a:xfrm>
            <a:off x="10452841" y="5226302"/>
            <a:ext cx="1559171" cy="1539633"/>
          </a:xfrm>
          <a:prstGeom prst="ellipse">
            <a:avLst/>
          </a:prstGeom>
        </p:spPr>
      </p:pic>
      <p:pic>
        <p:nvPicPr>
          <p:cNvPr id="5" name="Picture 4">
            <a:extLst>
              <a:ext uri="{FF2B5EF4-FFF2-40B4-BE49-F238E27FC236}">
                <a16:creationId xmlns:a16="http://schemas.microsoft.com/office/drawing/2014/main" id="{4F4844C2-7F23-1F32-E263-923A70468E4D}"/>
              </a:ext>
            </a:extLst>
          </p:cNvPr>
          <p:cNvPicPr>
            <a:picLocks noChangeAspect="1"/>
          </p:cNvPicPr>
          <p:nvPr/>
        </p:nvPicPr>
        <p:blipFill>
          <a:blip r:embed="rId9"/>
          <a:stretch>
            <a:fillRect/>
          </a:stretch>
        </p:blipFill>
        <p:spPr>
          <a:xfrm>
            <a:off x="10961686" y="1947251"/>
            <a:ext cx="711934" cy="843575"/>
          </a:xfrm>
          <a:prstGeom prst="rect">
            <a:avLst/>
          </a:prstGeom>
        </p:spPr>
      </p:pic>
    </p:spTree>
    <p:extLst>
      <p:ext uri="{BB962C8B-B14F-4D97-AF65-F5344CB8AC3E}">
        <p14:creationId xmlns:p14="http://schemas.microsoft.com/office/powerpoint/2010/main" val="3089717267"/>
      </p:ext>
    </p:extLst>
  </p:cSld>
  <p:clrMapOvr>
    <a:masterClrMapping/>
  </p:clrMapOvr>
  <mc:AlternateContent xmlns:mc="http://schemas.openxmlformats.org/markup-compatibility/2006" xmlns:p14="http://schemas.microsoft.com/office/powerpoint/2010/main">
    <mc:Choice Requires="p14">
      <p:transition spd="slow" p14:dur="2000" advTm="23986"/>
    </mc:Choice>
    <mc:Fallback xmlns="">
      <p:transition spd="slow" advTm="239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7"/>
                </p:tgtEl>
              </p:cMediaNode>
            </p:video>
            <p:seq concurrent="1" nextAc="seek">
              <p:cTn id="8" restart="whenNotActive" fill="hold" evtFilter="cancelBubble" nodeType="interactiveSeq">
                <p:stCondLst>
                  <p:cond evt="onClick" delay="0">
                    <p:tgtEl>
                      <p:spTgt spid="1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7"/>
                                        </p:tgtEl>
                                      </p:cBhvr>
                                    </p:cmd>
                                  </p:childTnLst>
                                </p:cTn>
                              </p:par>
                            </p:childTnLst>
                          </p:cTn>
                        </p:par>
                      </p:childTnLst>
                    </p:cTn>
                  </p:par>
                </p:childTnLst>
              </p:cTn>
              <p:nextCondLst>
                <p:cond evt="onClick" delay="0">
                  <p:tgtEl>
                    <p:spTgt spid="17"/>
                  </p:tgtEl>
                </p:cond>
              </p:nextCondLst>
            </p:seq>
          </p:childTnLst>
        </p:cTn>
      </p:par>
    </p:tn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3673E79E0C3E640A3EA83010EA564F7" ma:contentTypeVersion="16" ma:contentTypeDescription="Create a new document." ma:contentTypeScope="" ma:versionID="7b5400e9bdfd878d18f66cc9f0eb5915">
  <xsd:schema xmlns:xsd="http://www.w3.org/2001/XMLSchema" xmlns:xs="http://www.w3.org/2001/XMLSchema" xmlns:p="http://schemas.microsoft.com/office/2006/metadata/properties" xmlns:ns2="5aa524db-7994-4ced-a2c9-48a98e90847e" xmlns:ns3="8a992f34-6748-40d0-a1a6-bff449e3bc95" targetNamespace="http://schemas.microsoft.com/office/2006/metadata/properties" ma:root="true" ma:fieldsID="f4d574550018294bafbe057c95de5d20" ns2:_="" ns3:_="">
    <xsd:import namespace="5aa524db-7994-4ced-a2c9-48a98e90847e"/>
    <xsd:import namespace="8a992f34-6748-40d0-a1a6-bff449e3bc95"/>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LengthInSeconds" minOccurs="0"/>
                <xsd:element ref="ns2:Description0"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Location" minOccurs="0"/>
                <xsd:element ref="ns2:MediaServiceObjectDetectorVersions" minOccurs="0"/>
                <xsd:element ref="ns2:MediaServiceSearchPropertie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aa524db-7994-4ced-a2c9-48a98e90847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LengthInSeconds" ma:index="11" nillable="true" ma:displayName="MediaLengthInSeconds" ma:hidden="true" ma:internalName="MediaLengthInSeconds" ma:readOnly="true">
      <xsd:simpleType>
        <xsd:restriction base="dms:Unknown"/>
      </xsd:simpleType>
    </xsd:element>
    <xsd:element name="Description0" ma:index="12" nillable="true" ma:displayName="Description" ma:internalName="Description0">
      <xsd:simpleType>
        <xsd:restriction base="dms:Note">
          <xsd:maxLength value="255"/>
        </xsd:restriction>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69be3ee5-5d72-4a78-bfe6-04ec158992b3"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Location" ma:index="19" nillable="true" ma:displayName="Location" ma:internalName="MediaServiceLocation" ma:readOnly="true">
      <xsd:simpleType>
        <xsd:restriction base="dms:Text"/>
      </xsd:simpleType>
    </xsd:element>
    <xsd:element name="MediaServiceObjectDetectorVersions" ma:index="20"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1"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a992f34-6748-40d0-a1a6-bff449e3bc95"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f75d7816-9169-48cb-b9df-4d21a66dca2d}" ma:internalName="TaxCatchAll" ma:showField="CatchAllData" ma:web="8a992f34-6748-40d0-a1a6-bff449e3bc95">
      <xsd:complexType>
        <xsd:complexContent>
          <xsd:extension base="dms:MultiChoiceLookup">
            <xsd:sequence>
              <xsd:element name="Value" type="dms:Lookup" maxOccurs="unbounded" minOccurs="0" nillable="true"/>
            </xsd:sequence>
          </xsd:extension>
        </xsd:complexContent>
      </xsd:complexType>
    </xsd:element>
    <xsd:element name="SharedWithUsers" ma:index="2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B4B984E-DA83-4AAB-91DC-91F5176A435B}"/>
</file>

<file path=customXml/itemProps2.xml><?xml version="1.0" encoding="utf-8"?>
<ds:datastoreItem xmlns:ds="http://schemas.openxmlformats.org/officeDocument/2006/customXml" ds:itemID="{0EF2DEFD-C619-40F9-BAD9-2A54272AE2DB}"/>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25</Slides>
  <Notes>10</Notes>
  <HiddenSlides>0</HiddenSlide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1_Office Theme</vt:lpstr>
      <vt:lpstr>How to play the presentation </vt:lpstr>
      <vt:lpstr>Voting!</vt:lpstr>
      <vt:lpstr>What is voting?</vt:lpstr>
      <vt:lpstr>PowerPoint Presentation</vt:lpstr>
      <vt:lpstr>Requirements of Voting</vt:lpstr>
      <vt:lpstr>Can I Vote In Connecticut?</vt:lpstr>
      <vt:lpstr>PowerPoint Presentation</vt:lpstr>
      <vt:lpstr>PowerPoint Presentation</vt:lpstr>
      <vt:lpstr>As A Voter With  A Disability, You have the right to…</vt:lpstr>
      <vt:lpstr>PowerPoint Presentation</vt:lpstr>
      <vt:lpstr>PowerPoint Presentation</vt:lpstr>
      <vt:lpstr>2024 Presidential Candidates </vt:lpstr>
      <vt:lpstr>Don’t Forget</vt:lpstr>
      <vt:lpstr>              Senators</vt:lpstr>
      <vt:lpstr>House of  Representatives</vt:lpstr>
      <vt:lpstr>PowerPoint Presentation</vt:lpstr>
      <vt:lpstr>PowerPoint Presentation</vt:lpstr>
      <vt:lpstr>PowerPoint Presentation</vt:lpstr>
      <vt:lpstr>PowerPoint Presentation</vt:lpstr>
      <vt:lpstr>10 Ways to maintain social-political consciousness! </vt:lpstr>
      <vt:lpstr>PowerPoint Presentation</vt:lpstr>
      <vt:lpstr>Self-Determination, and Self Direction</vt:lpstr>
      <vt:lpstr>          Employment</vt:lpstr>
      <vt:lpstr>                 10 benefits of having a Job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5</cp:revision>
  <dcterms:created xsi:type="dcterms:W3CDTF">2024-08-06T16:37:51Z</dcterms:created>
  <dcterms:modified xsi:type="dcterms:W3CDTF">2024-09-16T14:44:40Z</dcterms:modified>
</cp:coreProperties>
</file>