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notesMasterIdLst>
    <p:notesMasterId r:id="rId20"/>
  </p:notesMasterIdLst>
  <p:sldIdLst>
    <p:sldId id="262" r:id="rId2"/>
    <p:sldId id="321" r:id="rId3"/>
    <p:sldId id="272" r:id="rId4"/>
    <p:sldId id="261" r:id="rId5"/>
    <p:sldId id="266" r:id="rId6"/>
    <p:sldId id="267" r:id="rId7"/>
    <p:sldId id="256" r:id="rId8"/>
    <p:sldId id="257" r:id="rId9"/>
    <p:sldId id="258" r:id="rId10"/>
    <p:sldId id="260" r:id="rId11"/>
    <p:sldId id="259" r:id="rId12"/>
    <p:sldId id="320" r:id="rId13"/>
    <p:sldId id="268" r:id="rId14"/>
    <p:sldId id="269" r:id="rId15"/>
    <p:sldId id="270" r:id="rId16"/>
    <p:sldId id="271" r:id="rId17"/>
    <p:sldId id="319"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E6CE89-5DBB-4784-BC8D-7911AA55D906}" v="33" dt="2024-09-17T17:37:41.126"/>
    <p1510:client id="{F69069BB-FC21-454E-9128-5762B809C409}" v="195" dt="2024-09-18T15:30:15.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20" y="5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DD510F-3B1A-43DE-99EA-3008D7B76CEA}" type="datetimeFigureOut">
              <a:rPr lang="en-US" smtClean="0"/>
              <a:t>10/2/2024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BC43CC-AA12-4D81-97E7-7CCF58A85A67}" type="slidenum">
              <a:rPr lang="en-US" smtClean="0"/>
              <a:t>‹#›</a:t>
            </a:fld>
            <a:endParaRPr lang="en-US"/>
          </a:p>
        </p:txBody>
      </p:sp>
    </p:spTree>
    <p:extLst>
      <p:ext uri="{BB962C8B-B14F-4D97-AF65-F5344CB8AC3E}">
        <p14:creationId xmlns:p14="http://schemas.microsoft.com/office/powerpoint/2010/main" val="3023782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BC43CC-AA12-4D81-97E7-7CCF58A85A67}" type="slidenum">
              <a:rPr lang="en-US" smtClean="0"/>
              <a:t>4</a:t>
            </a:fld>
            <a:endParaRPr lang="en-US"/>
          </a:p>
        </p:txBody>
      </p:sp>
    </p:spTree>
    <p:extLst>
      <p:ext uri="{BB962C8B-B14F-4D97-AF65-F5344CB8AC3E}">
        <p14:creationId xmlns:p14="http://schemas.microsoft.com/office/powerpoint/2010/main" val="2323605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4DE1AD4-7732-4A4A-9A3A-CDD09D2C48CE}" type="datetimeFigureOut">
              <a:rPr lang="en-US" smtClean="0"/>
              <a:t>10/2/2024</a:t>
            </a:fld>
            <a:endParaRPr lang="en-US"/>
          </a:p>
        </p:txBody>
      </p:sp>
      <p:sp>
        <p:nvSpPr>
          <p:cNvPr id="5" name="Footer Placeholder 4"/>
          <p:cNvSpPr>
            <a:spLocks noGrp="1"/>
          </p:cNvSpPr>
          <p:nvPr>
            <p:ph type="ftr" sz="quarter" idx="11"/>
          </p:nvPr>
        </p:nvSpPr>
        <p:spPr>
          <a:xfrm>
            <a:off x="2493105" y="329307"/>
            <a:ext cx="4897310"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C5940879-4A24-492D-BDBA-3B4141AB7F05}" type="slidenum">
              <a:rPr lang="en-US" smtClean="0"/>
              <a:t>‹#›</a:t>
            </a:fld>
            <a:endParaRPr lang="en-US"/>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97763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E1AD4-7732-4A4A-9A3A-CDD09D2C48CE}"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40879-4A24-492D-BDBA-3B4141AB7F05}"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043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DE1AD4-7732-4A4A-9A3A-CDD09D2C48CE}"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40879-4A24-492D-BDBA-3B4141AB7F05}" type="slidenum">
              <a:rPr lang="en-US" smtClean="0"/>
              <a:t>‹#›</a:t>
            </a:fld>
            <a:endParaRPr lang="en-US"/>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4396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4DE1AD4-7732-4A4A-9A3A-CDD09D2C48CE}"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940879-4A24-492D-BDBA-3B4141AB7F05}" type="slidenum">
              <a:rPr lang="en-US" smtClean="0"/>
              <a:t>‹#›</a:t>
            </a:fld>
            <a:endParaRPr lang="en-US"/>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7118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4DE1AD4-7732-4A4A-9A3A-CDD09D2C48CE}" type="datetimeFigureOut">
              <a:rPr lang="en-US" smtClean="0"/>
              <a:t>10/2/2024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940879-4A24-492D-BDBA-3B4141AB7F05}" type="slidenum">
              <a:rPr lang="en-US" smtClean="0"/>
              <a:t>‹#›</a:t>
            </a:fld>
            <a:endParaRPr lang="en-US"/>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3449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4DE1AD4-7732-4A4A-9A3A-CDD09D2C48CE}" type="datetimeFigureOut">
              <a:rPr lang="en-US" smtClean="0"/>
              <a:t>10/2/2024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940879-4A24-492D-BDBA-3B4141AB7F05}" type="slidenum">
              <a:rPr lang="en-US" smtClean="0"/>
              <a:t>‹#›</a:t>
            </a:fld>
            <a:endParaRPr lang="en-US"/>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9803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DE1AD4-7732-4A4A-9A3A-CDD09D2C48CE}" type="datetimeFigureOut">
              <a:rPr lang="en-US" smtClean="0"/>
              <a:t>10/2/2024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940879-4A24-492D-BDBA-3B4141AB7F05}" type="slidenum">
              <a:rPr lang="en-US" smtClean="0"/>
              <a:t>‹#›</a:t>
            </a:fld>
            <a:endParaRPr lang="en-US"/>
          </a:p>
        </p:txBody>
      </p:sp>
    </p:spTree>
    <p:extLst>
      <p:ext uri="{BB962C8B-B14F-4D97-AF65-F5344CB8AC3E}">
        <p14:creationId xmlns:p14="http://schemas.microsoft.com/office/powerpoint/2010/main" val="2842795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DE1AD4-7732-4A4A-9A3A-CDD09D2C48CE}"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940879-4A24-492D-BDBA-3B4141AB7F05}" type="slidenum">
              <a:rPr lang="en-US" smtClean="0"/>
              <a:t>‹#›</a:t>
            </a:fld>
            <a:endParaRPr lang="en-US"/>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3301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C4DE1AD4-7732-4A4A-9A3A-CDD09D2C48CE}" type="datetimeFigureOut">
              <a:rPr lang="en-US" smtClean="0"/>
              <a:t>10/2/2024</a:t>
            </a:fld>
            <a:endParaRPr lang="en-US"/>
          </a:p>
        </p:txBody>
      </p:sp>
      <p:sp>
        <p:nvSpPr>
          <p:cNvPr id="6" name="Footer Placeholder 5"/>
          <p:cNvSpPr>
            <a:spLocks noGrp="1"/>
          </p:cNvSpPr>
          <p:nvPr>
            <p:ph type="ftr" sz="quarter" idx="11"/>
          </p:nvPr>
        </p:nvSpPr>
        <p:spPr>
          <a:xfrm>
            <a:off x="1534910" y="318640"/>
            <a:ext cx="5453475" cy="320931"/>
          </a:xfrm>
        </p:spPr>
        <p:txBody>
          <a:bodyPr/>
          <a:lstStyle/>
          <a:p>
            <a:endParaRPr lang="en-US"/>
          </a:p>
        </p:txBody>
      </p:sp>
      <p:sp>
        <p:nvSpPr>
          <p:cNvPr id="7" name="Slide Number Placeholder 6"/>
          <p:cNvSpPr>
            <a:spLocks noGrp="1"/>
          </p:cNvSpPr>
          <p:nvPr>
            <p:ph type="sldNum" sz="quarter" idx="12"/>
          </p:nvPr>
        </p:nvSpPr>
        <p:spPr/>
        <p:txBody>
          <a:bodyPr/>
          <a:lstStyle/>
          <a:p>
            <a:fld id="{C5940879-4A24-492D-BDBA-3B4141AB7F05}" type="slidenum">
              <a:rPr lang="en-US" smtClean="0"/>
              <a:t>‹#›</a:t>
            </a:fld>
            <a:endParaRPr lang="en-US"/>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0432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E1AD4-7732-4A4A-9A3A-CDD09D2C48CE}"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40879-4A24-492D-BDBA-3B4141AB7F05}"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421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E1AD4-7732-4A4A-9A3A-CDD09D2C48CE}"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40879-4A24-492D-BDBA-3B4141AB7F05}" type="slidenum">
              <a:rPr lang="en-US" smtClean="0"/>
              <a:t>‹#›</a:t>
            </a:fld>
            <a:endParaRPr lang="en-US"/>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660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
    <p:spTree>
      <p:nvGrpSpPr>
        <p:cNvPr id="1" name=""/>
        <p:cNvGrpSpPr/>
        <p:nvPr/>
      </p:nvGrpSpPr>
      <p:grpSpPr>
        <a:xfrm>
          <a:off x="0" y="0"/>
          <a:ext cx="0" cy="0"/>
          <a:chOff x="0" y="0"/>
          <a:chExt cx="0" cy="0"/>
        </a:xfrm>
      </p:grpSpPr>
      <p:pic>
        <p:nvPicPr>
          <p:cNvPr id="7" name="Picture Placeholder 17">
            <a:extLst>
              <a:ext uri="{FF2B5EF4-FFF2-40B4-BE49-F238E27FC236}">
                <a16:creationId xmlns:a16="http://schemas.microsoft.com/office/drawing/2014/main" id="{28B211FD-99D2-B373-669F-6E0F8E5B336F}"/>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0" y="0"/>
            <a:ext cx="12188952" cy="6858000"/>
          </a:xfrm>
          <a:prstGeom prst="rect">
            <a:avLst/>
          </a:prstGeom>
        </p:spPr>
      </p:pic>
      <p:sp>
        <p:nvSpPr>
          <p:cNvPr id="8" name="Rectangle 7">
            <a:extLst>
              <a:ext uri="{FF2B5EF4-FFF2-40B4-BE49-F238E27FC236}">
                <a16:creationId xmlns:a16="http://schemas.microsoft.com/office/drawing/2014/main" id="{C4079EDA-1B98-E3C1-23AD-7FB6F39FE268}"/>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1616598" y="995425"/>
            <a:ext cx="8958805" cy="1077230"/>
          </a:xfrm>
        </p:spPr>
        <p:txBody>
          <a:bodyPr anchor="b" anchorCtr="0">
            <a:noAutofit/>
          </a:bodyPr>
          <a:lstStyle>
            <a:lvl1pPr algn="ctr">
              <a:defRPr sz="3600"/>
            </a:lvl1pPr>
          </a:lstStyle>
          <a:p>
            <a:r>
              <a:rPr lang="en-US"/>
              <a:t>Click to add title</a:t>
            </a:r>
          </a:p>
        </p:txBody>
      </p:sp>
      <p:sp>
        <p:nvSpPr>
          <p:cNvPr id="9" name="Content Placeholder 2">
            <a:extLst>
              <a:ext uri="{FF2B5EF4-FFF2-40B4-BE49-F238E27FC236}">
                <a16:creationId xmlns:a16="http://schemas.microsoft.com/office/drawing/2014/main" id="{76BDAEBE-3A0C-BBCD-A1F0-E1F1E07000E1}"/>
              </a:ext>
            </a:extLst>
          </p:cNvPr>
          <p:cNvSpPr>
            <a:spLocks noGrp="1"/>
          </p:cNvSpPr>
          <p:nvPr>
            <p:ph sz="half" idx="14" hasCustomPrompt="1"/>
          </p:nvPr>
        </p:nvSpPr>
        <p:spPr>
          <a:xfrm>
            <a:off x="1616599" y="2257061"/>
            <a:ext cx="8958804" cy="3541853"/>
          </a:xfrm>
        </p:spPr>
        <p:txBody>
          <a:bodyPr>
            <a:normAutofit/>
          </a:bodyPr>
          <a:lstStyle>
            <a:lvl1pPr marL="0" indent="0">
              <a:spcBef>
                <a:spcPts val="1000"/>
              </a:spcBef>
              <a:spcAft>
                <a:spcPts val="1000"/>
              </a:spcAft>
              <a:buNone/>
              <a:defRPr sz="1800"/>
            </a:lvl1pPr>
            <a:lvl2pPr marL="228600">
              <a:spcBef>
                <a:spcPts val="600"/>
              </a:spcBef>
              <a:spcAft>
                <a:spcPts val="600"/>
              </a:spcAft>
              <a:defRPr sz="1800"/>
            </a:lvl2pPr>
            <a:lvl3pPr marL="685800">
              <a:spcBef>
                <a:spcPts val="600"/>
              </a:spcBef>
              <a:spcAft>
                <a:spcPts val="600"/>
              </a:spcAft>
              <a:defRPr sz="1800"/>
            </a:lvl3pPr>
            <a:lvl4pPr marL="1143000">
              <a:spcBef>
                <a:spcPts val="600"/>
              </a:spcBef>
              <a:spcAft>
                <a:spcPts val="600"/>
              </a:spcAft>
              <a:defRPr sz="1800"/>
            </a:lvl4pPr>
            <a:lvl5pPr marL="1600200">
              <a:spcBef>
                <a:spcPts val="600"/>
              </a:spcBef>
              <a:spcAft>
                <a:spcPts val="600"/>
              </a:spcAft>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10/2/2024</a:t>
            </a:fld>
            <a:endParaRPr lang="en-US"/>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639931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4DE1AD4-7732-4A4A-9A3A-CDD09D2C48CE}" type="datetimeFigureOut">
              <a:rPr lang="en-US" smtClean="0"/>
              <a:t>10/2/2024</a:t>
            </a:fld>
            <a:endParaRPr lang="en-US"/>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5940879-4A24-492D-BDBA-3B4141AB7F05}" type="slidenum">
              <a:rPr lang="en-US" smtClean="0"/>
              <a:t>‹#›</a:t>
            </a:fld>
            <a:endParaRPr lang="en-US"/>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1102320"/>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microsoft.com/office/2007/relationships/media" Target="../media/media4.m4a"/><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jpeg"/><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media" Target="../media/media6.m4a"/><Relationship Id="rId7" Type="http://schemas.openxmlformats.org/officeDocument/2006/relationships/image" Target="../media/image9.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jpeg"/><Relationship Id="rId5" Type="http://schemas.openxmlformats.org/officeDocument/2006/relationships/slideLayout" Target="../slideLayouts/slideLayout2.xml"/><Relationship Id="rId4" Type="http://schemas.openxmlformats.org/officeDocument/2006/relationships/audio" Target="../media/media6.m4a"/></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slideLayout" Target="../slideLayouts/slideLayout2.xml"/><Relationship Id="rId7" Type="http://schemas.openxmlformats.org/officeDocument/2006/relationships/image" Target="../media/image14.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3.jpeg"/><Relationship Id="rId11" Type="http://schemas.openxmlformats.org/officeDocument/2006/relationships/image" Target="../media/image8.pn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hyperlink" Target="https://vacayou.com/magazine/meditate-7-simple-steps/" TargetMode="External"/><Relationship Id="rId9" Type="http://schemas.openxmlformats.org/officeDocument/2006/relationships/image" Target="../media/image16.jpeg"/></Relationships>
</file>

<file path=ppt/slides/_rels/slide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slideLayout" Target="../slideLayouts/slideLayout2.xml"/><Relationship Id="rId7" Type="http://schemas.openxmlformats.org/officeDocument/2006/relationships/image" Target="../media/image20.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hyperlink" Target="https://www.consequenceofhabit.org/meditation?gad_source=1&amp;gclid=EAIaIQobChMIreHopuOpiAMVY0pHAR1p-xWfEAAYAiAAEgKuG_D_BwE" TargetMode="External"/><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25.jpeg"/><Relationship Id="rId13"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24.jpeg"/><Relationship Id="rId12" Type="http://schemas.openxmlformats.org/officeDocument/2006/relationships/image" Target="../media/image29.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3.jpeg"/><Relationship Id="rId11" Type="http://schemas.openxmlformats.org/officeDocument/2006/relationships/image" Target="../media/image28.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hyperlink" Target="https://www.everydayhealth.com/fitness-pictures/yoga-poses-for-beginners.aspx" TargetMode="External"/><Relationship Id="rId9" Type="http://schemas.openxmlformats.org/officeDocument/2006/relationships/image" Target="../media/image26.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ssss7V1_eyA?feature=oembed" TargetMode="External"/><Relationship Id="rId5" Type="http://schemas.openxmlformats.org/officeDocument/2006/relationships/image" Target="../media/image30.jpeg"/><Relationship Id="rId4" Type="http://schemas.openxmlformats.org/officeDocument/2006/relationships/hyperlink" Target="https://www.youtube.com/watch?v=ssss7V1_eyA&amp;t=168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33.png"/><Relationship Id="rId5" Type="http://schemas.openxmlformats.org/officeDocument/2006/relationships/hyperlink" Target="https://alongtheboards.com/2020/07/23/release-stress-through-power-of-music/" TargetMode="External"/><Relationship Id="rId4" Type="http://schemas.openxmlformats.org/officeDocument/2006/relationships/image" Target="../media/image32.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35.png"/><Relationship Id="rId5" Type="http://schemas.openxmlformats.org/officeDocument/2006/relationships/hyperlink" Target="https://www.youtube.com/watch?v=kuDZqgCzLAw" TargetMode="External"/><Relationship Id="rId4" Type="http://schemas.openxmlformats.org/officeDocument/2006/relationships/image" Target="../media/image34.jpeg"/></Relationships>
</file>

<file path=ppt/slides/_rels/slide15.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hyperlink" Target="https://www.aarp.org/research/topics/health/info-2020/brain-health-and-music.html" TargetMode="External"/><Relationship Id="rId5" Type="http://schemas.openxmlformats.org/officeDocument/2006/relationships/hyperlink" Target="https://www.mojnews.com/%D8%A8%D8%AE%D8%B4-%D8%A7%D8%AC%D8%AA%D9%85%D8%A7%D8%B9%DB%8C-5/205236-%D9%85%D9%88%D8%B3%DB%8C%D9%82%DB%8C-%D8%AF%D8%B1%D9%85%D8%A7%D9%86%DB%8C-%D8%A8%D9%87-%D8%AA%D8%B3%DA%A9%DB%8C%D9%86-%D8%A7%D8%B6%D8%B7%D8%B1%D8%A7%D8%A8-%D8%B9%D9%84%D8%A7%D8%A6%D9%85-%D8%A7%D9%81%D8%B3%D8%B1%D8%AF%DA%AF%DB%8C-%DA%A9%D9%85%DA%A9-%D9%85%DB%8C-%DA%A9%D9%86%D8%AF" TargetMode="External"/><Relationship Id="rId4" Type="http://schemas.openxmlformats.org/officeDocument/2006/relationships/image" Target="../media/image36.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9.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hyperlink" Target="https://creativecommons.org/licenses/by-sa/3.0/" TargetMode="External"/><Relationship Id="rId5" Type="http://schemas.openxmlformats.org/officeDocument/2006/relationships/hyperlink" Target="https://ecoworldreactor.blogspot.com/2020/06/" TargetMode="External"/><Relationship Id="rId4" Type="http://schemas.openxmlformats.org/officeDocument/2006/relationships/image" Target="../media/image38.jpeg"/></Relationships>
</file>

<file path=ppt/slides/_rels/slide17.xml.rels><?xml version="1.0" encoding="UTF-8" standalone="yes"?>
<Relationships xmlns="http://schemas.openxmlformats.org/package/2006/relationships"><Relationship Id="rId8" Type="http://schemas.openxmlformats.org/officeDocument/2006/relationships/hyperlink" Target="https://ashleytan.wordpress.com/tag/covid-19/" TargetMode="External"/><Relationship Id="rId3" Type="http://schemas.openxmlformats.org/officeDocument/2006/relationships/slideLayout" Target="../slideLayouts/slideLayout2.xml"/><Relationship Id="rId7" Type="http://schemas.openxmlformats.org/officeDocument/2006/relationships/image" Target="../media/image42.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41.png"/><Relationship Id="rId5" Type="http://schemas.openxmlformats.org/officeDocument/2006/relationships/hyperlink" Target="https://www.thebluediamondgallery.com/handwriting/a/advocacy.html" TargetMode="External"/><Relationship Id="rId4" Type="http://schemas.openxmlformats.org/officeDocument/2006/relationships/image" Target="../media/image40.jpeg"/><Relationship Id="rId9"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mailto:paige.librandin@ct.gov" TargetMode="External"/><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hyperlink" Target="mailto:April.perez@ct.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91875-F680-81D2-D8F3-7DE17B243687}"/>
              </a:ext>
            </a:extLst>
          </p:cNvPr>
          <p:cNvSpPr>
            <a:spLocks noGrp="1"/>
          </p:cNvSpPr>
          <p:nvPr>
            <p:ph type="title"/>
          </p:nvPr>
        </p:nvSpPr>
        <p:spPr>
          <a:xfrm>
            <a:off x="1249961" y="1600199"/>
            <a:ext cx="3173482" cy="4297680"/>
          </a:xfrm>
        </p:spPr>
        <p:txBody>
          <a:bodyPr anchor="ctr">
            <a:normAutofit/>
          </a:bodyPr>
          <a:lstStyle/>
          <a:p>
            <a:r>
              <a:rPr lang="en-US" b="1" u="sng"/>
              <a:t>How to play the presentation  </a:t>
            </a:r>
          </a:p>
        </p:txBody>
      </p:sp>
      <p:cxnSp>
        <p:nvCxnSpPr>
          <p:cNvPr id="23" name="Straight Connector 22">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203EAE-3DCB-9D04-D78E-3300EF9BFBDA}"/>
              </a:ext>
            </a:extLst>
          </p:cNvPr>
          <p:cNvSpPr>
            <a:spLocks noGrp="1"/>
          </p:cNvSpPr>
          <p:nvPr>
            <p:ph idx="1"/>
          </p:nvPr>
        </p:nvSpPr>
        <p:spPr>
          <a:xfrm>
            <a:off x="4885151" y="1600199"/>
            <a:ext cx="6169703" cy="4297680"/>
          </a:xfrm>
        </p:spPr>
        <p:txBody>
          <a:bodyPr anchor="ctr">
            <a:normAutofit/>
          </a:bodyPr>
          <a:lstStyle/>
          <a:p>
            <a:pPr indent="-228600">
              <a:buFont typeface="Arial" panose="020B0604020202020204" pitchFamily="34" charset="0"/>
              <a:buChar char="•"/>
            </a:pPr>
            <a:r>
              <a:rPr lang="en-US"/>
              <a:t>Open the presentation in PowerPoint.</a:t>
            </a:r>
          </a:p>
          <a:p>
            <a:pPr indent="-228600">
              <a:buFont typeface="Arial" panose="020B0604020202020204" pitchFamily="34" charset="0"/>
              <a:buChar char="•"/>
            </a:pPr>
            <a:r>
              <a:rPr lang="en-US"/>
              <a:t>Wait for slide show to load up (it may take a minute or two).</a:t>
            </a:r>
          </a:p>
          <a:p>
            <a:pPr indent="-228600">
              <a:buFont typeface="Arial" panose="020B0604020202020204" pitchFamily="34" charset="0"/>
              <a:buChar char="•"/>
            </a:pPr>
            <a:r>
              <a:rPr lang="en-US"/>
              <a:t>Click on arrows at the bottom of screen to go to the next slide or back a slide or click on the next slide in sequence on the left bar.</a:t>
            </a:r>
          </a:p>
          <a:p>
            <a:pPr indent="-228600">
              <a:buFont typeface="Arial" panose="020B0604020202020204" pitchFamily="34" charset="0"/>
              <a:buChar char="•"/>
            </a:pPr>
            <a:r>
              <a:rPr lang="en-US"/>
              <a:t>To hear recordings, press on the megaphone and press play.</a:t>
            </a:r>
          </a:p>
          <a:p>
            <a:endParaRPr lang="en-US"/>
          </a:p>
        </p:txBody>
      </p:sp>
    </p:spTree>
    <p:extLst>
      <p:ext uri="{BB962C8B-B14F-4D97-AF65-F5344CB8AC3E}">
        <p14:creationId xmlns:p14="http://schemas.microsoft.com/office/powerpoint/2010/main" val="3534590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29A14-79D7-BE2D-14EF-B80CC3356F32}"/>
              </a:ext>
            </a:extLst>
          </p:cNvPr>
          <p:cNvSpPr>
            <a:spLocks noGrp="1"/>
          </p:cNvSpPr>
          <p:nvPr>
            <p:ph type="title"/>
          </p:nvPr>
        </p:nvSpPr>
        <p:spPr/>
        <p:txBody>
          <a:bodyPr/>
          <a:lstStyle/>
          <a:p>
            <a:r>
              <a:rPr lang="en-US"/>
              <a:t>5 SENSES AND RELAXATION</a:t>
            </a:r>
          </a:p>
        </p:txBody>
      </p:sp>
      <p:sp>
        <p:nvSpPr>
          <p:cNvPr id="4" name="Rectangle 3">
            <a:extLst>
              <a:ext uri="{FF2B5EF4-FFF2-40B4-BE49-F238E27FC236}">
                <a16:creationId xmlns:a16="http://schemas.microsoft.com/office/drawing/2014/main" id="{503DB081-D0E9-962D-4284-FAB8C4DCE74D}"/>
              </a:ext>
            </a:extLst>
          </p:cNvPr>
          <p:cNvSpPr/>
          <p:nvPr/>
        </p:nvSpPr>
        <p:spPr>
          <a:xfrm>
            <a:off x="5129784" y="2793380"/>
            <a:ext cx="3737592" cy="21122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5B65660B-EC86-6784-8C76-F77152503A25}"/>
              </a:ext>
            </a:extLst>
          </p:cNvPr>
          <p:cNvSpPr/>
          <p:nvPr/>
        </p:nvSpPr>
        <p:spPr>
          <a:xfrm rot="16200000">
            <a:off x="8305020" y="2839212"/>
            <a:ext cx="1124712" cy="1609344"/>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emium Vector | Five senses of human perception poster icons. Taste ...">
            <a:extLst>
              <a:ext uri="{FF2B5EF4-FFF2-40B4-BE49-F238E27FC236}">
                <a16:creationId xmlns:a16="http://schemas.microsoft.com/office/drawing/2014/main" id="{39C0206F-45B5-8C09-05B9-6BE87B34DA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9716" y="2194560"/>
            <a:ext cx="3309904" cy="3309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707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entre for Psychological and Counselling Services: What can your 5 ...">
            <a:extLst>
              <a:ext uri="{FF2B5EF4-FFF2-40B4-BE49-F238E27FC236}">
                <a16:creationId xmlns:a16="http://schemas.microsoft.com/office/drawing/2014/main" id="{10F4FFD0-FB9F-1634-1677-ABE31452B52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593" b="51610"/>
          <a:stretch/>
        </p:blipFill>
        <p:spPr bwMode="auto">
          <a:xfrm>
            <a:off x="726167" y="1133685"/>
            <a:ext cx="10581027" cy="22479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0CDACF1-4F2A-185E-2663-515D933C9962}"/>
              </a:ext>
            </a:extLst>
          </p:cNvPr>
          <p:cNvSpPr txBox="1"/>
          <p:nvPr/>
        </p:nvSpPr>
        <p:spPr>
          <a:xfrm>
            <a:off x="755757" y="337259"/>
            <a:ext cx="10680484" cy="584775"/>
          </a:xfrm>
          <a:prstGeom prst="rect">
            <a:avLst/>
          </a:prstGeom>
          <a:noFill/>
        </p:spPr>
        <p:txBody>
          <a:bodyPr wrap="square" rtlCol="0">
            <a:spAutoFit/>
          </a:bodyPr>
          <a:lstStyle/>
          <a:p>
            <a:pPr algn="ctr"/>
            <a:r>
              <a:rPr lang="en-US" sz="3200" b="1"/>
              <a:t>What can your five senses teach you about mindfulness?</a:t>
            </a:r>
          </a:p>
        </p:txBody>
      </p:sp>
      <p:sp>
        <p:nvSpPr>
          <p:cNvPr id="4" name="TextBox 3">
            <a:extLst>
              <a:ext uri="{FF2B5EF4-FFF2-40B4-BE49-F238E27FC236}">
                <a16:creationId xmlns:a16="http://schemas.microsoft.com/office/drawing/2014/main" id="{0EA159EF-4F62-15B3-6472-2C868B706105}"/>
              </a:ext>
            </a:extLst>
          </p:cNvPr>
          <p:cNvSpPr txBox="1"/>
          <p:nvPr/>
        </p:nvSpPr>
        <p:spPr>
          <a:xfrm>
            <a:off x="755757" y="3419501"/>
            <a:ext cx="1925299" cy="2554545"/>
          </a:xfrm>
          <a:prstGeom prst="rect">
            <a:avLst/>
          </a:prstGeom>
          <a:noFill/>
        </p:spPr>
        <p:txBody>
          <a:bodyPr wrap="square" rtlCol="0">
            <a:spAutoFit/>
          </a:bodyPr>
          <a:lstStyle/>
          <a:p>
            <a:pPr algn="ctr"/>
            <a:r>
              <a:rPr lang="en-US" sz="2000"/>
              <a:t>Pausing to take a breath and observe the world around you can make a difference to your emotional state.</a:t>
            </a:r>
          </a:p>
        </p:txBody>
      </p:sp>
      <p:sp>
        <p:nvSpPr>
          <p:cNvPr id="6" name="TextBox 5">
            <a:extLst>
              <a:ext uri="{FF2B5EF4-FFF2-40B4-BE49-F238E27FC236}">
                <a16:creationId xmlns:a16="http://schemas.microsoft.com/office/drawing/2014/main" id="{55906FDF-533B-EF65-A3D8-5278A469A040}"/>
              </a:ext>
            </a:extLst>
          </p:cNvPr>
          <p:cNvSpPr txBox="1"/>
          <p:nvPr/>
        </p:nvSpPr>
        <p:spPr>
          <a:xfrm>
            <a:off x="3058357" y="3576498"/>
            <a:ext cx="1748901" cy="1015663"/>
          </a:xfrm>
          <a:prstGeom prst="rect">
            <a:avLst/>
          </a:prstGeom>
          <a:noFill/>
        </p:spPr>
        <p:txBody>
          <a:bodyPr wrap="square" rtlCol="0">
            <a:spAutoFit/>
          </a:bodyPr>
          <a:lstStyle/>
          <a:p>
            <a:pPr algn="ctr"/>
            <a:r>
              <a:rPr lang="en-US" sz="2000"/>
              <a:t>Smells can trigger a memory.</a:t>
            </a:r>
          </a:p>
        </p:txBody>
      </p:sp>
      <p:sp>
        <p:nvSpPr>
          <p:cNvPr id="7" name="TextBox 6">
            <a:extLst>
              <a:ext uri="{FF2B5EF4-FFF2-40B4-BE49-F238E27FC236}">
                <a16:creationId xmlns:a16="http://schemas.microsoft.com/office/drawing/2014/main" id="{AABF7316-034F-F47A-98B2-84093B5A036E}"/>
              </a:ext>
            </a:extLst>
          </p:cNvPr>
          <p:cNvSpPr txBox="1"/>
          <p:nvPr/>
        </p:nvSpPr>
        <p:spPr>
          <a:xfrm>
            <a:off x="5282774" y="3550234"/>
            <a:ext cx="1748901" cy="1631216"/>
          </a:xfrm>
          <a:prstGeom prst="rect">
            <a:avLst/>
          </a:prstGeom>
          <a:noFill/>
        </p:spPr>
        <p:txBody>
          <a:bodyPr wrap="square" rtlCol="0">
            <a:spAutoFit/>
          </a:bodyPr>
          <a:lstStyle/>
          <a:p>
            <a:pPr algn="ctr"/>
            <a:r>
              <a:rPr lang="en-US" sz="2000"/>
              <a:t>Listening is a powerful practice and can enhance relaxation.</a:t>
            </a:r>
          </a:p>
        </p:txBody>
      </p:sp>
      <p:sp>
        <p:nvSpPr>
          <p:cNvPr id="8" name="TextBox 7">
            <a:extLst>
              <a:ext uri="{FF2B5EF4-FFF2-40B4-BE49-F238E27FC236}">
                <a16:creationId xmlns:a16="http://schemas.microsoft.com/office/drawing/2014/main" id="{FAA44ACF-B083-9553-0019-A2BB6110D2FD}"/>
              </a:ext>
            </a:extLst>
          </p:cNvPr>
          <p:cNvSpPr txBox="1"/>
          <p:nvPr/>
        </p:nvSpPr>
        <p:spPr>
          <a:xfrm>
            <a:off x="7302444" y="3490564"/>
            <a:ext cx="1855433" cy="2246769"/>
          </a:xfrm>
          <a:prstGeom prst="rect">
            <a:avLst/>
          </a:prstGeom>
          <a:noFill/>
        </p:spPr>
        <p:txBody>
          <a:bodyPr wrap="square" rtlCol="0">
            <a:spAutoFit/>
          </a:bodyPr>
          <a:lstStyle/>
          <a:p>
            <a:pPr algn="ctr"/>
            <a:r>
              <a:rPr lang="en-US" sz="2000"/>
              <a:t>Touch can provide opportunities to be fully attentive to tactile sensations.</a:t>
            </a:r>
          </a:p>
        </p:txBody>
      </p:sp>
      <p:sp>
        <p:nvSpPr>
          <p:cNvPr id="9" name="TextBox 8">
            <a:extLst>
              <a:ext uri="{FF2B5EF4-FFF2-40B4-BE49-F238E27FC236}">
                <a16:creationId xmlns:a16="http://schemas.microsoft.com/office/drawing/2014/main" id="{5ACD4B3F-41F2-2833-2AE5-1A073F0A7C62}"/>
              </a:ext>
            </a:extLst>
          </p:cNvPr>
          <p:cNvSpPr txBox="1"/>
          <p:nvPr/>
        </p:nvSpPr>
        <p:spPr>
          <a:xfrm>
            <a:off x="9428646" y="3341547"/>
            <a:ext cx="1925299" cy="2862322"/>
          </a:xfrm>
          <a:prstGeom prst="rect">
            <a:avLst/>
          </a:prstGeom>
          <a:noFill/>
        </p:spPr>
        <p:txBody>
          <a:bodyPr wrap="square" rtlCol="0">
            <a:spAutoFit/>
          </a:bodyPr>
          <a:lstStyle/>
          <a:p>
            <a:pPr algn="ctr"/>
            <a:r>
              <a:rPr lang="en-US" sz="2000"/>
              <a:t>Mindful eating develops a new mindset around food. It enhances flavor, craving control and weight management. </a:t>
            </a:r>
          </a:p>
        </p:txBody>
      </p:sp>
      <p:pic>
        <p:nvPicPr>
          <p:cNvPr id="19" name="Video 18">
            <a:hlinkClick r:id="" action="ppaction://media"/>
            <a:extLst>
              <a:ext uri="{FF2B5EF4-FFF2-40B4-BE49-F238E27FC236}">
                <a16:creationId xmlns:a16="http://schemas.microsoft.com/office/drawing/2014/main" id="{F4DA6744-8CC7-AF5C-993F-41F8F3F7E9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3058357" y="4792216"/>
            <a:ext cx="2057400" cy="2057400"/>
          </a:xfrm>
          <a:prstGeom prst="ellipse">
            <a:avLst/>
          </a:prstGeom>
        </p:spPr>
      </p:pic>
    </p:spTree>
    <p:extLst>
      <p:ext uri="{BB962C8B-B14F-4D97-AF65-F5344CB8AC3E}">
        <p14:creationId xmlns:p14="http://schemas.microsoft.com/office/powerpoint/2010/main" val="227407435"/>
      </p:ext>
    </p:extLst>
  </p:cSld>
  <p:clrMapOvr>
    <a:masterClrMapping/>
  </p:clrMapOvr>
  <mc:AlternateContent xmlns:mc="http://schemas.openxmlformats.org/markup-compatibility/2006" xmlns:p14="http://schemas.microsoft.com/office/powerpoint/2010/main">
    <mc:Choice Requires="p14">
      <p:transition spd="slow" p14:dur="2000" advTm="27710"/>
    </mc:Choice>
    <mc:Fallback xmlns="">
      <p:transition spd="slow" advTm="27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Free Vector | Hand drawn 5 senses illustration">
            <a:extLst>
              <a:ext uri="{FF2B5EF4-FFF2-40B4-BE49-F238E27FC236}">
                <a16:creationId xmlns:a16="http://schemas.microsoft.com/office/drawing/2014/main" id="{7D55A1EB-A8F6-C439-8F74-F5D061331F6F}"/>
              </a:ext>
            </a:extLst>
          </p:cNvPr>
          <p:cNvPicPr>
            <a:picLocks noChangeAspect="1"/>
          </p:cNvPicPr>
          <p:nvPr/>
        </p:nvPicPr>
        <p:blipFill rotWithShape="1">
          <a:blip r:embed="rId5">
            <a:extLst>
              <a:ext uri="{28A0092B-C50C-407E-A947-70E740481C1C}">
                <a14:useLocalDpi xmlns:a14="http://schemas.microsoft.com/office/drawing/2010/main" val="0"/>
              </a:ext>
            </a:extLst>
          </a:blip>
          <a:srcRect l="2564" t="67382" r="71410" b="7122"/>
          <a:stretch/>
        </p:blipFill>
        <p:spPr bwMode="auto">
          <a:xfrm>
            <a:off x="8569884" y="4120641"/>
            <a:ext cx="1661328" cy="2583535"/>
          </a:xfrm>
          <a:prstGeom prst="rect">
            <a:avLst/>
          </a:prstGeom>
          <a:noFill/>
          <a:ln>
            <a:no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317F3E7A-6933-42F9-6D08-255F0D1E42C3}"/>
              </a:ext>
            </a:extLst>
          </p:cNvPr>
          <p:cNvSpPr>
            <a:spLocks noGrp="1"/>
          </p:cNvSpPr>
          <p:nvPr>
            <p:ph idx="1"/>
          </p:nvPr>
        </p:nvSpPr>
        <p:spPr>
          <a:xfrm>
            <a:off x="2268671" y="410260"/>
            <a:ext cx="9494243" cy="3399963"/>
          </a:xfrm>
        </p:spPr>
        <p:txBody>
          <a:bodyPr>
            <a:normAutofit/>
          </a:bodyPr>
          <a:lstStyle/>
          <a:p>
            <a:pPr marL="0" indent="0" algn="l">
              <a:buNone/>
            </a:pPr>
            <a:r>
              <a:rPr lang="en-US" b="1" i="0" dirty="0">
                <a:solidFill>
                  <a:srgbClr val="4A4C4D"/>
                </a:solidFill>
                <a:effectLst/>
                <a:highlight>
                  <a:srgbClr val="F4FAFF"/>
                </a:highlight>
                <a:latin typeface="Nunito Sans" pitchFamily="2" charset="0"/>
              </a:rPr>
              <a:t>Sense of Sight exploration:</a:t>
            </a:r>
          </a:p>
          <a:p>
            <a:pPr marL="0" indent="0" algn="l">
              <a:buNone/>
            </a:pPr>
            <a:r>
              <a:rPr lang="en-US" b="0" i="0" dirty="0">
                <a:solidFill>
                  <a:srgbClr val="4A4C4D"/>
                </a:solidFill>
                <a:effectLst/>
                <a:highlight>
                  <a:srgbClr val="F4FAFF"/>
                </a:highlight>
                <a:latin typeface="Nunito Sans" pitchFamily="2" charset="0"/>
              </a:rPr>
              <a:t>-Go to nature (it can be a park nearby) and look at the beautiful way the sky, the trees, the grass, the benches and the people make a collage of colors and life.</a:t>
            </a:r>
          </a:p>
          <a:p>
            <a:pPr marL="0" indent="0" algn="l">
              <a:buNone/>
            </a:pPr>
            <a:r>
              <a:rPr lang="en-US" b="0" i="0" dirty="0">
                <a:solidFill>
                  <a:srgbClr val="4A4C4D"/>
                </a:solidFill>
                <a:effectLst/>
                <a:highlight>
                  <a:srgbClr val="F4FAFF"/>
                </a:highlight>
                <a:latin typeface="Nunito Sans" pitchFamily="2" charset="0"/>
              </a:rPr>
              <a:t>-Find pictures on the Internet of places that you find soothing to look at. It can be different cities, nature, or artistic images and pictures.</a:t>
            </a:r>
          </a:p>
          <a:p>
            <a:pPr marL="0" indent="0" algn="l">
              <a:buNone/>
            </a:pPr>
            <a:r>
              <a:rPr lang="en-US" b="0" i="0" dirty="0">
                <a:solidFill>
                  <a:srgbClr val="4A4C4D"/>
                </a:solidFill>
                <a:effectLst/>
                <a:highlight>
                  <a:srgbClr val="F4FAFF"/>
                </a:highlight>
                <a:latin typeface="Nunito Sans" pitchFamily="2" charset="0"/>
              </a:rPr>
              <a:t>-Go to a museum or a gallery and enjoy the visual art presented there.</a:t>
            </a:r>
          </a:p>
        </p:txBody>
      </p:sp>
      <p:pic>
        <p:nvPicPr>
          <p:cNvPr id="2" name="Picture 1" descr="Free Vector | Hand drawn 5 senses illustration">
            <a:extLst>
              <a:ext uri="{FF2B5EF4-FFF2-40B4-BE49-F238E27FC236}">
                <a16:creationId xmlns:a16="http://schemas.microsoft.com/office/drawing/2014/main" id="{6DE80E4F-71F9-BB53-E6BC-B42077BDB54E}"/>
              </a:ext>
            </a:extLst>
          </p:cNvPr>
          <p:cNvPicPr>
            <a:picLocks noChangeAspect="1"/>
          </p:cNvPicPr>
          <p:nvPr/>
        </p:nvPicPr>
        <p:blipFill rotWithShape="1">
          <a:blip r:embed="rId5">
            <a:extLst>
              <a:ext uri="{28A0092B-C50C-407E-A947-70E740481C1C}">
                <a14:useLocalDpi xmlns:a14="http://schemas.microsoft.com/office/drawing/2010/main" val="0"/>
              </a:ext>
            </a:extLst>
          </a:blip>
          <a:srcRect l="2436" t="19790" r="71026" b="55200"/>
          <a:stretch/>
        </p:blipFill>
        <p:spPr bwMode="auto">
          <a:xfrm>
            <a:off x="517125" y="319596"/>
            <a:ext cx="1468694" cy="2888820"/>
          </a:xfrm>
          <a:prstGeom prst="rect">
            <a:avLst/>
          </a:prstGeom>
          <a:noFill/>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0BF7E7AF-D287-63DC-3603-3ECC7693A7DF}"/>
              </a:ext>
            </a:extLst>
          </p:cNvPr>
          <p:cNvSpPr txBox="1"/>
          <p:nvPr/>
        </p:nvSpPr>
        <p:spPr>
          <a:xfrm>
            <a:off x="429086" y="3461550"/>
            <a:ext cx="7926221" cy="3131627"/>
          </a:xfrm>
          <a:prstGeom prst="rect">
            <a:avLst/>
          </a:prstGeom>
          <a:noFill/>
        </p:spPr>
        <p:txBody>
          <a:bodyPr wrap="square">
            <a:spAutoFit/>
          </a:bodyPr>
          <a:lstStyle/>
          <a:p>
            <a:pPr marL="0" indent="0" algn="l">
              <a:buNone/>
            </a:pPr>
            <a:r>
              <a:rPr lang="en-US" sz="2000" b="1" i="0" dirty="0">
                <a:solidFill>
                  <a:srgbClr val="4A4C4D"/>
                </a:solidFill>
                <a:effectLst/>
                <a:highlight>
                  <a:srgbClr val="F4FAFF"/>
                </a:highlight>
                <a:latin typeface="Nunito Sans" pitchFamily="2" charset="0"/>
              </a:rPr>
              <a:t>Sense of Hearing exploration:</a:t>
            </a:r>
          </a:p>
          <a:p>
            <a:pPr marL="0" indent="0" algn="l">
              <a:lnSpc>
                <a:spcPct val="150000"/>
              </a:lnSpc>
              <a:buNone/>
            </a:pPr>
            <a:r>
              <a:rPr lang="en-US" sz="2000" b="1" dirty="0">
                <a:solidFill>
                  <a:srgbClr val="4A4C4D"/>
                </a:solidFill>
                <a:highlight>
                  <a:srgbClr val="F4FAFF"/>
                </a:highlight>
                <a:latin typeface="Nunito Sans" pitchFamily="2" charset="0"/>
              </a:rPr>
              <a:t>-</a:t>
            </a:r>
            <a:r>
              <a:rPr lang="en-US" sz="2000" b="0" i="0" dirty="0">
                <a:solidFill>
                  <a:srgbClr val="4A4C4D"/>
                </a:solidFill>
                <a:effectLst/>
                <a:highlight>
                  <a:srgbClr val="F4FAFF"/>
                </a:highlight>
                <a:latin typeface="Nunito Sans" pitchFamily="2" charset="0"/>
              </a:rPr>
              <a:t>Talk to a person that you like and whose voice makes you happy or you enjoy hearing.</a:t>
            </a:r>
          </a:p>
          <a:p>
            <a:pPr marL="0" indent="0" algn="l">
              <a:lnSpc>
                <a:spcPct val="150000"/>
              </a:lnSpc>
              <a:buNone/>
            </a:pPr>
            <a:r>
              <a:rPr lang="en-US" sz="2000" b="0" i="0" dirty="0">
                <a:solidFill>
                  <a:srgbClr val="4A4C4D"/>
                </a:solidFill>
                <a:effectLst/>
                <a:highlight>
                  <a:srgbClr val="F4FAFF"/>
                </a:highlight>
                <a:latin typeface="Nunito Sans" pitchFamily="2" charset="0"/>
              </a:rPr>
              <a:t>-Go to a park nearby and enjoy the liveliness of sounds around you (birds, wind, people chattering).</a:t>
            </a:r>
          </a:p>
          <a:p>
            <a:pPr marL="0" indent="0" algn="l">
              <a:lnSpc>
                <a:spcPct val="150000"/>
              </a:lnSpc>
              <a:buNone/>
            </a:pPr>
            <a:r>
              <a:rPr lang="en-US" sz="2000" b="0" i="0" dirty="0">
                <a:solidFill>
                  <a:srgbClr val="4A4C4D"/>
                </a:solidFill>
                <a:effectLst/>
                <a:highlight>
                  <a:srgbClr val="F4FAFF"/>
                </a:highlight>
                <a:latin typeface="Nunito Sans" pitchFamily="2" charset="0"/>
              </a:rPr>
              <a:t>-Listen to an audio book, music, a podcast or a TV show that you enjoy and see if it makes you feel more relaxed.</a:t>
            </a:r>
          </a:p>
        </p:txBody>
      </p:sp>
      <p:pic>
        <p:nvPicPr>
          <p:cNvPr id="11" name="Video 10">
            <a:hlinkClick r:id="" action="ppaction://media"/>
            <a:extLst>
              <a:ext uri="{FF2B5EF4-FFF2-40B4-BE49-F238E27FC236}">
                <a16:creationId xmlns:a16="http://schemas.microsoft.com/office/drawing/2014/main" id="{EF5FD4DC-5699-2218-3FF7-E05787D23A7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357751" y="4810502"/>
            <a:ext cx="1834249" cy="1834249"/>
          </a:xfrm>
          <a:prstGeom prst="ellipse">
            <a:avLst/>
          </a:prstGeom>
        </p:spPr>
      </p:pic>
    </p:spTree>
    <p:extLst>
      <p:ext uri="{BB962C8B-B14F-4D97-AF65-F5344CB8AC3E}">
        <p14:creationId xmlns:p14="http://schemas.microsoft.com/office/powerpoint/2010/main" val="4108470777"/>
      </p:ext>
    </p:extLst>
  </p:cSld>
  <p:clrMapOvr>
    <a:masterClrMapping/>
  </p:clrMapOvr>
  <mc:AlternateContent xmlns:mc="http://schemas.openxmlformats.org/markup-compatibility/2006" xmlns:p14="http://schemas.microsoft.com/office/powerpoint/2010/main">
    <mc:Choice Requires="p14">
      <p:transition spd="slow" p14:dur="2000" advTm="44499"/>
    </mc:Choice>
    <mc:Fallback xmlns="">
      <p:transition spd="slow" advTm="44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07D9CF-244F-257D-FB1A-22F64907B8DF}"/>
              </a:ext>
            </a:extLst>
          </p:cNvPr>
          <p:cNvSpPr>
            <a:spLocks noGrp="1"/>
          </p:cNvSpPr>
          <p:nvPr>
            <p:ph idx="1"/>
          </p:nvPr>
        </p:nvSpPr>
        <p:spPr>
          <a:xfrm>
            <a:off x="465337" y="710213"/>
            <a:ext cx="8812011" cy="2352583"/>
          </a:xfrm>
        </p:spPr>
        <p:txBody>
          <a:bodyPr>
            <a:normAutofit fontScale="92500"/>
          </a:bodyPr>
          <a:lstStyle/>
          <a:p>
            <a:pPr marL="0" indent="0" algn="l">
              <a:buNone/>
            </a:pPr>
            <a:r>
              <a:rPr lang="en-US" b="1" i="0">
                <a:solidFill>
                  <a:srgbClr val="4A4C4D"/>
                </a:solidFill>
                <a:effectLst/>
                <a:highlight>
                  <a:srgbClr val="F4FAFF"/>
                </a:highlight>
                <a:latin typeface="Nunito Sans" pitchFamily="2" charset="0"/>
              </a:rPr>
              <a:t>Sense of Smell </a:t>
            </a:r>
            <a:r>
              <a:rPr lang="en-US" sz="2800" b="1" i="0">
                <a:solidFill>
                  <a:srgbClr val="4A4C4D"/>
                </a:solidFill>
                <a:effectLst/>
                <a:highlight>
                  <a:srgbClr val="F4FAFF"/>
                </a:highlight>
                <a:latin typeface="Nunito Sans" pitchFamily="2" charset="0"/>
              </a:rPr>
              <a:t>exploration:</a:t>
            </a:r>
            <a:endParaRPr lang="en-US" b="1" i="0">
              <a:solidFill>
                <a:srgbClr val="4A4C4D"/>
              </a:solidFill>
              <a:effectLst/>
              <a:highlight>
                <a:srgbClr val="F4FAFF"/>
              </a:highlight>
              <a:latin typeface="Nunito Sans" pitchFamily="2" charset="0"/>
            </a:endParaRPr>
          </a:p>
          <a:p>
            <a:pPr marL="0" indent="0" algn="l">
              <a:buNone/>
            </a:pPr>
            <a:r>
              <a:rPr lang="en-US" sz="2400" b="0" i="0">
                <a:solidFill>
                  <a:srgbClr val="4A4C4D"/>
                </a:solidFill>
                <a:effectLst/>
                <a:highlight>
                  <a:srgbClr val="F4FAFF"/>
                </a:highlight>
                <a:latin typeface="Nunito Sans" pitchFamily="2" charset="0"/>
              </a:rPr>
              <a:t>-Wear a perfume or cologne whose smell you enjoy.</a:t>
            </a:r>
          </a:p>
          <a:p>
            <a:pPr marL="0" indent="0" algn="l">
              <a:buNone/>
            </a:pPr>
            <a:r>
              <a:rPr lang="en-US" sz="2400" b="0" i="0">
                <a:solidFill>
                  <a:srgbClr val="4A4C4D"/>
                </a:solidFill>
                <a:effectLst/>
                <a:highlight>
                  <a:srgbClr val="F4FAFF"/>
                </a:highlight>
                <a:latin typeface="Nunito Sans" pitchFamily="2" charset="0"/>
              </a:rPr>
              <a:t>-Light up a scented candle in your room.</a:t>
            </a:r>
          </a:p>
          <a:p>
            <a:pPr marL="0" indent="0" algn="l">
              <a:buNone/>
            </a:pPr>
            <a:r>
              <a:rPr lang="en-US" sz="2400" b="0" i="0">
                <a:solidFill>
                  <a:srgbClr val="4A4C4D"/>
                </a:solidFill>
                <a:effectLst/>
                <a:highlight>
                  <a:srgbClr val="F4FAFF"/>
                </a:highlight>
                <a:latin typeface="Nunito Sans" pitchFamily="2" charset="0"/>
              </a:rPr>
              <a:t>-Buy some flowers or indoor plants that you would enjoy smelling.</a:t>
            </a:r>
          </a:p>
          <a:p>
            <a:pPr marL="0" indent="0" algn="l">
              <a:buNone/>
            </a:pPr>
            <a:endParaRPr lang="en-US" b="1" i="0">
              <a:solidFill>
                <a:srgbClr val="4A4C4D"/>
              </a:solidFill>
              <a:effectLst/>
              <a:highlight>
                <a:srgbClr val="F4FAFF"/>
              </a:highlight>
              <a:latin typeface="Nunito Sans" pitchFamily="2" charset="0"/>
            </a:endParaRPr>
          </a:p>
        </p:txBody>
      </p:sp>
      <p:sp>
        <p:nvSpPr>
          <p:cNvPr id="4" name="TextBox 3">
            <a:extLst>
              <a:ext uri="{FF2B5EF4-FFF2-40B4-BE49-F238E27FC236}">
                <a16:creationId xmlns:a16="http://schemas.microsoft.com/office/drawing/2014/main" id="{DB1B6F76-2451-DA25-3FFE-F3ED385F1E31}"/>
              </a:ext>
            </a:extLst>
          </p:cNvPr>
          <p:cNvSpPr txBox="1"/>
          <p:nvPr/>
        </p:nvSpPr>
        <p:spPr>
          <a:xfrm>
            <a:off x="2777972" y="3795205"/>
            <a:ext cx="8948691" cy="2000548"/>
          </a:xfrm>
          <a:prstGeom prst="rect">
            <a:avLst/>
          </a:prstGeom>
          <a:noFill/>
        </p:spPr>
        <p:txBody>
          <a:bodyPr wrap="square">
            <a:spAutoFit/>
          </a:bodyPr>
          <a:lstStyle/>
          <a:p>
            <a:pPr marL="0" indent="0" algn="l">
              <a:buNone/>
            </a:pPr>
            <a:r>
              <a:rPr lang="en-US" sz="2800" b="1" i="0">
                <a:solidFill>
                  <a:srgbClr val="4A4C4D"/>
                </a:solidFill>
                <a:effectLst/>
                <a:highlight>
                  <a:srgbClr val="F4FAFF"/>
                </a:highlight>
                <a:latin typeface="Nunito Sans" pitchFamily="2" charset="0"/>
              </a:rPr>
              <a:t>Sense of Taste exploration:</a:t>
            </a:r>
          </a:p>
          <a:p>
            <a:pPr marL="0" indent="0" algn="l">
              <a:buNone/>
            </a:pPr>
            <a:r>
              <a:rPr lang="en-US" sz="2400" b="0" i="0">
                <a:solidFill>
                  <a:srgbClr val="4A4C4D"/>
                </a:solidFill>
                <a:effectLst/>
                <a:highlight>
                  <a:srgbClr val="F4FAFF"/>
                </a:highlight>
                <a:latin typeface="Nunito Sans" pitchFamily="2" charset="0"/>
              </a:rPr>
              <a:t>-Cook your favorite meal, eat it slowly and savor its taste.</a:t>
            </a:r>
          </a:p>
          <a:p>
            <a:pPr marL="0" indent="0" algn="l">
              <a:buNone/>
            </a:pPr>
            <a:r>
              <a:rPr lang="en-US" sz="2400" b="0" i="0">
                <a:solidFill>
                  <a:srgbClr val="4A4C4D"/>
                </a:solidFill>
                <a:effectLst/>
                <a:highlight>
                  <a:srgbClr val="F4FAFF"/>
                </a:highlight>
                <a:latin typeface="Nunito Sans" pitchFamily="2" charset="0"/>
              </a:rPr>
              <a:t>-Go to your favorite place to eat and buy your favorite meal.</a:t>
            </a:r>
          </a:p>
          <a:p>
            <a:pPr marL="0" indent="0" algn="l">
              <a:buNone/>
            </a:pPr>
            <a:r>
              <a:rPr lang="en-US" sz="2400" b="0" i="0">
                <a:solidFill>
                  <a:srgbClr val="4A4C4D"/>
                </a:solidFill>
                <a:effectLst/>
                <a:highlight>
                  <a:srgbClr val="F4FAFF"/>
                </a:highlight>
                <a:latin typeface="Nunito Sans" pitchFamily="2" charset="0"/>
              </a:rPr>
              <a:t>-Make yourself a cup of coffee, tea, cocoa or anything else that you enjoy drinking (avoid alcohol).</a:t>
            </a:r>
            <a:endParaRPr lang="en-US" sz="2400"/>
          </a:p>
        </p:txBody>
      </p:sp>
      <p:pic>
        <p:nvPicPr>
          <p:cNvPr id="5" name="Picture 4" descr="Free Vector | Hand drawn 5 senses illustration">
            <a:extLst>
              <a:ext uri="{FF2B5EF4-FFF2-40B4-BE49-F238E27FC236}">
                <a16:creationId xmlns:a16="http://schemas.microsoft.com/office/drawing/2014/main" id="{F7244871-C6E2-5EDC-CFF6-1F30CA827047}"/>
              </a:ext>
            </a:extLst>
          </p:cNvPr>
          <p:cNvPicPr>
            <a:picLocks noChangeAspect="1"/>
          </p:cNvPicPr>
          <p:nvPr/>
        </p:nvPicPr>
        <p:blipFill rotWithShape="1">
          <a:blip r:embed="rId6">
            <a:extLst>
              <a:ext uri="{28A0092B-C50C-407E-A947-70E740481C1C}">
                <a14:useLocalDpi xmlns:a14="http://schemas.microsoft.com/office/drawing/2010/main" val="0"/>
              </a:ext>
            </a:extLst>
          </a:blip>
          <a:srcRect l="70769" t="66653" r="1667" b="7487"/>
          <a:stretch/>
        </p:blipFill>
        <p:spPr bwMode="auto">
          <a:xfrm>
            <a:off x="9524920" y="278715"/>
            <a:ext cx="2201743" cy="2445753"/>
          </a:xfrm>
          <a:prstGeom prst="rect">
            <a:avLst/>
          </a:prstGeom>
          <a:noFill/>
          <a:ln>
            <a:noFill/>
          </a:ln>
          <a:extLst>
            <a:ext uri="{53640926-AAD7-44D8-BBD7-CCE9431645EC}">
              <a14:shadowObscured xmlns:a14="http://schemas.microsoft.com/office/drawing/2010/main"/>
            </a:ext>
          </a:extLst>
        </p:spPr>
      </p:pic>
      <p:pic>
        <p:nvPicPr>
          <p:cNvPr id="6" name="Picture 5" descr="Free Vector | Hand drawn 5 senses illustration">
            <a:extLst>
              <a:ext uri="{FF2B5EF4-FFF2-40B4-BE49-F238E27FC236}">
                <a16:creationId xmlns:a16="http://schemas.microsoft.com/office/drawing/2014/main" id="{1A1C1031-FF65-517A-3A33-00374DF064B7}"/>
              </a:ext>
            </a:extLst>
          </p:cNvPr>
          <p:cNvPicPr>
            <a:picLocks noChangeAspect="1"/>
          </p:cNvPicPr>
          <p:nvPr/>
        </p:nvPicPr>
        <p:blipFill rotWithShape="1">
          <a:blip r:embed="rId6">
            <a:extLst>
              <a:ext uri="{28A0092B-C50C-407E-A947-70E740481C1C}">
                <a14:useLocalDpi xmlns:a14="http://schemas.microsoft.com/office/drawing/2010/main" val="0"/>
              </a:ext>
            </a:extLst>
          </a:blip>
          <a:srcRect l="71282" t="19425" r="2179" b="55807"/>
          <a:stretch/>
        </p:blipFill>
        <p:spPr bwMode="auto">
          <a:xfrm>
            <a:off x="465337" y="3795205"/>
            <a:ext cx="1923533" cy="1895656"/>
          </a:xfrm>
          <a:prstGeom prst="rect">
            <a:avLst/>
          </a:prstGeom>
          <a:noFill/>
          <a:ln>
            <a:noFill/>
          </a:ln>
          <a:extLst>
            <a:ext uri="{53640926-AAD7-44D8-BBD7-CCE9431645EC}">
              <a14:shadowObscured xmlns:a14="http://schemas.microsoft.com/office/drawing/2010/main"/>
            </a:ext>
          </a:extLst>
        </p:spPr>
      </p:pic>
      <p:pic>
        <p:nvPicPr>
          <p:cNvPr id="2" name="Recorded Sound">
            <a:hlinkClick r:id="" action="ppaction://media"/>
            <a:extLst>
              <a:ext uri="{FF2B5EF4-FFF2-40B4-BE49-F238E27FC236}">
                <a16:creationId xmlns:a16="http://schemas.microsoft.com/office/drawing/2014/main" id="{D63AFFA2-F7D0-EB23-471B-5BC5A29DE7B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61832" y="1581704"/>
            <a:ext cx="609600" cy="609600"/>
          </a:xfrm>
          <a:prstGeom prst="rect">
            <a:avLst/>
          </a:prstGeom>
        </p:spPr>
      </p:pic>
      <p:pic>
        <p:nvPicPr>
          <p:cNvPr id="7" name="Recorded Sound">
            <a:hlinkClick r:id="" action="ppaction://media"/>
            <a:extLst>
              <a:ext uri="{FF2B5EF4-FFF2-40B4-BE49-F238E27FC236}">
                <a16:creationId xmlns:a16="http://schemas.microsoft.com/office/drawing/2014/main" id="{8A72FA36-5249-79DF-CFF4-FEE34D83D682}"/>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241024" y="5490953"/>
            <a:ext cx="609600" cy="609600"/>
          </a:xfrm>
          <a:prstGeom prst="rect">
            <a:avLst/>
          </a:prstGeom>
        </p:spPr>
      </p:pic>
    </p:spTree>
    <p:extLst>
      <p:ext uri="{BB962C8B-B14F-4D97-AF65-F5344CB8AC3E}">
        <p14:creationId xmlns:p14="http://schemas.microsoft.com/office/powerpoint/2010/main" val="390647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486"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01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3A42C7F-62E9-4727-9D5A-A4036A12767C}"/>
              </a:ext>
            </a:extLst>
          </p:cNvPr>
          <p:cNvSpPr txBox="1"/>
          <p:nvPr/>
        </p:nvSpPr>
        <p:spPr>
          <a:xfrm>
            <a:off x="2636900" y="694359"/>
            <a:ext cx="9382310" cy="2369880"/>
          </a:xfrm>
          <a:prstGeom prst="rect">
            <a:avLst/>
          </a:prstGeom>
          <a:noFill/>
        </p:spPr>
        <p:txBody>
          <a:bodyPr wrap="square">
            <a:spAutoFit/>
          </a:bodyPr>
          <a:lstStyle/>
          <a:p>
            <a:pPr marL="0" indent="0" algn="l">
              <a:buNone/>
            </a:pPr>
            <a:r>
              <a:rPr lang="en-US" sz="2800" b="1" i="0">
                <a:solidFill>
                  <a:srgbClr val="4A4C4D"/>
                </a:solidFill>
                <a:effectLst/>
                <a:highlight>
                  <a:srgbClr val="F4FAFF"/>
                </a:highlight>
                <a:latin typeface="Nunito Sans" pitchFamily="2" charset="0"/>
              </a:rPr>
              <a:t>Sense of Touch exploration:</a:t>
            </a:r>
          </a:p>
          <a:p>
            <a:pPr marL="0" indent="0" algn="l">
              <a:buNone/>
            </a:pPr>
            <a:r>
              <a:rPr lang="en-US" sz="2400" b="0" i="0">
                <a:solidFill>
                  <a:srgbClr val="4A4C4D"/>
                </a:solidFill>
                <a:effectLst/>
                <a:highlight>
                  <a:srgbClr val="F4FAFF"/>
                </a:highlight>
                <a:latin typeface="Nunito Sans" pitchFamily="2" charset="0"/>
              </a:rPr>
              <a:t>-Take your favorite, soft blanket and wrap yourself or simply enjoy how it feels on your skin.</a:t>
            </a:r>
          </a:p>
          <a:p>
            <a:pPr marL="0" indent="0" algn="l">
              <a:buNone/>
            </a:pPr>
            <a:r>
              <a:rPr lang="en-US" sz="2400" b="0" i="0">
                <a:solidFill>
                  <a:srgbClr val="4A4C4D"/>
                </a:solidFill>
                <a:effectLst/>
                <a:highlight>
                  <a:srgbClr val="F4FAFF"/>
                </a:highlight>
                <a:latin typeface="Nunito Sans" pitchFamily="2" charset="0"/>
              </a:rPr>
              <a:t>-Pet your animal and hold it in your lap.</a:t>
            </a:r>
          </a:p>
          <a:p>
            <a:pPr marL="0" indent="0" algn="l">
              <a:buNone/>
            </a:pPr>
            <a:r>
              <a:rPr lang="en-US" sz="2400" b="0" i="0">
                <a:solidFill>
                  <a:srgbClr val="4A4C4D"/>
                </a:solidFill>
                <a:effectLst/>
                <a:highlight>
                  <a:srgbClr val="F4FAFF"/>
                </a:highlight>
                <a:latin typeface="Nunito Sans" pitchFamily="2" charset="0"/>
              </a:rPr>
              <a:t>-Get a massage or if you don't have the time, you can massage yourself.</a:t>
            </a:r>
          </a:p>
        </p:txBody>
      </p:sp>
      <p:pic>
        <p:nvPicPr>
          <p:cNvPr id="6" name="Picture 5" descr="Free Vector | Hand drawn 5 senses illustration">
            <a:extLst>
              <a:ext uri="{FF2B5EF4-FFF2-40B4-BE49-F238E27FC236}">
                <a16:creationId xmlns:a16="http://schemas.microsoft.com/office/drawing/2014/main" id="{6552A174-66FC-7EFF-0582-BBBDFB704D3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36282" t="43707" r="36539" b="30432"/>
          <a:stretch/>
        </p:blipFill>
        <p:spPr bwMode="auto">
          <a:xfrm>
            <a:off x="172790" y="148386"/>
            <a:ext cx="1648009" cy="2369880"/>
          </a:xfrm>
          <a:prstGeom prst="rect">
            <a:avLst/>
          </a:prstGeom>
          <a:noFill/>
          <a:ln>
            <a:noFill/>
          </a:ln>
          <a:extLst>
            <a:ext uri="{53640926-AAD7-44D8-BBD7-CCE9431645EC}">
              <a14:shadowObscured xmlns:a14="http://schemas.microsoft.com/office/drawing/2010/main"/>
            </a:ext>
          </a:extLst>
        </p:spPr>
      </p:pic>
      <p:pic>
        <p:nvPicPr>
          <p:cNvPr id="1026" name="Picture 2" descr="Image result for senses clip art">
            <a:extLst>
              <a:ext uri="{FF2B5EF4-FFF2-40B4-BE49-F238E27FC236}">
                <a16:creationId xmlns:a16="http://schemas.microsoft.com/office/drawing/2014/main" id="{1AEB48B8-C310-A51B-BF7F-E6F12309A40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 r="226" b="10282"/>
          <a:stretch/>
        </p:blipFill>
        <p:spPr bwMode="auto">
          <a:xfrm>
            <a:off x="8400861" y="2829162"/>
            <a:ext cx="3065715" cy="311848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C4A9B9D-677C-B824-6902-3D8486B8EC65}"/>
              </a:ext>
            </a:extLst>
          </p:cNvPr>
          <p:cNvSpPr txBox="1"/>
          <p:nvPr/>
        </p:nvSpPr>
        <p:spPr>
          <a:xfrm>
            <a:off x="516833" y="3419310"/>
            <a:ext cx="7453312" cy="2677656"/>
          </a:xfrm>
          <a:prstGeom prst="rect">
            <a:avLst/>
          </a:prstGeom>
          <a:noFill/>
        </p:spPr>
        <p:txBody>
          <a:bodyPr wrap="square" rtlCol="0">
            <a:spAutoFit/>
          </a:bodyPr>
          <a:lstStyle/>
          <a:p>
            <a:pPr algn="ctr"/>
            <a:r>
              <a:rPr lang="en-US" sz="2400" b="1" i="0">
                <a:solidFill>
                  <a:srgbClr val="111111"/>
                </a:solidFill>
                <a:effectLst/>
                <a:highlight>
                  <a:srgbClr val="FFFFFF"/>
                </a:highlight>
                <a:latin typeface="Nunito Sans" pitchFamily="2" charset="0"/>
              </a:rPr>
              <a:t>Our </a:t>
            </a:r>
            <a:r>
              <a:rPr lang="en-US" sz="2400" b="1" i="0">
                <a:solidFill>
                  <a:srgbClr val="111111"/>
                </a:solidFill>
                <a:effectLst/>
                <a:latin typeface="Nunito Sans" pitchFamily="2" charset="0"/>
              </a:rPr>
              <a:t>sensory</a:t>
            </a:r>
            <a:r>
              <a:rPr lang="en-US" sz="2400" b="1" i="0">
                <a:solidFill>
                  <a:srgbClr val="111111"/>
                </a:solidFill>
                <a:effectLst/>
                <a:highlight>
                  <a:srgbClr val="FFFFFF"/>
                </a:highlight>
                <a:latin typeface="Nunito Sans" pitchFamily="2" charset="0"/>
              </a:rPr>
              <a:t> system is intertwined with our nervous system, so activities that calm our nervous system also function to calm our </a:t>
            </a:r>
            <a:r>
              <a:rPr lang="en-US" sz="2400" b="1" i="0">
                <a:solidFill>
                  <a:srgbClr val="111111"/>
                </a:solidFill>
                <a:effectLst/>
                <a:latin typeface="Nunito Sans" pitchFamily="2" charset="0"/>
              </a:rPr>
              <a:t>sensory</a:t>
            </a:r>
            <a:r>
              <a:rPr lang="en-US" sz="2400" b="1" i="0">
                <a:solidFill>
                  <a:srgbClr val="111111"/>
                </a:solidFill>
                <a:effectLst/>
                <a:highlight>
                  <a:srgbClr val="FFFFFF"/>
                </a:highlight>
                <a:latin typeface="Nunito Sans" pitchFamily="2" charset="0"/>
              </a:rPr>
              <a:t> system. Calming your </a:t>
            </a:r>
            <a:r>
              <a:rPr lang="en-US" sz="2400" b="1" i="0">
                <a:solidFill>
                  <a:srgbClr val="111111"/>
                </a:solidFill>
                <a:effectLst/>
                <a:latin typeface="Nunito Sans" pitchFamily="2" charset="0"/>
              </a:rPr>
              <a:t>sensory</a:t>
            </a:r>
            <a:r>
              <a:rPr lang="en-US" sz="2400" b="1" i="0">
                <a:solidFill>
                  <a:srgbClr val="111111"/>
                </a:solidFill>
                <a:effectLst/>
                <a:highlight>
                  <a:srgbClr val="FFFFFF"/>
                </a:highlight>
                <a:latin typeface="Nunito Sans" pitchFamily="2" charset="0"/>
              </a:rPr>
              <a:t> system involves creating an environment where your ideal sensory needs are met and implementing calming techniques that promote sensory regulation.</a:t>
            </a:r>
            <a:endParaRPr lang="en-US" sz="2400" b="1">
              <a:latin typeface="Nunito Sans" pitchFamily="2" charset="0"/>
            </a:endParaRPr>
          </a:p>
        </p:txBody>
      </p:sp>
      <p:pic>
        <p:nvPicPr>
          <p:cNvPr id="2" name="Recorded Sound">
            <a:hlinkClick r:id="" action="ppaction://media"/>
            <a:extLst>
              <a:ext uri="{FF2B5EF4-FFF2-40B4-BE49-F238E27FC236}">
                <a16:creationId xmlns:a16="http://schemas.microsoft.com/office/drawing/2014/main" id="{FD445809-3109-8CD6-4FA7-E4367435495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244614" y="148386"/>
            <a:ext cx="609600" cy="609600"/>
          </a:xfrm>
          <a:prstGeom prst="rect">
            <a:avLst/>
          </a:prstGeom>
        </p:spPr>
      </p:pic>
      <p:pic>
        <p:nvPicPr>
          <p:cNvPr id="4" name="Recorded Sound">
            <a:hlinkClick r:id="" action="ppaction://media"/>
            <a:extLst>
              <a:ext uri="{FF2B5EF4-FFF2-40B4-BE49-F238E27FC236}">
                <a16:creationId xmlns:a16="http://schemas.microsoft.com/office/drawing/2014/main" id="{0369F5B5-9D2C-3F8D-A94A-C48A6E40B53D}"/>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212033" y="5236464"/>
            <a:ext cx="609600" cy="609600"/>
          </a:xfrm>
          <a:prstGeom prst="rect">
            <a:avLst/>
          </a:prstGeom>
        </p:spPr>
      </p:pic>
    </p:spTree>
    <p:extLst>
      <p:ext uri="{BB962C8B-B14F-4D97-AF65-F5344CB8AC3E}">
        <p14:creationId xmlns:p14="http://schemas.microsoft.com/office/powerpoint/2010/main" val="2274329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96"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8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E21B434-AEE3-4BF3-8E0E-A9CC3B4F7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AE3EB4C-9661-425C-954C-1DD6EFBF0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354176B-318C-9C6E-594C-8D8E9469273A}"/>
              </a:ext>
            </a:extLst>
          </p:cNvPr>
          <p:cNvSpPr>
            <a:spLocks noGrp="1"/>
          </p:cNvSpPr>
          <p:nvPr>
            <p:ph type="ctrTitle"/>
          </p:nvPr>
        </p:nvSpPr>
        <p:spPr>
          <a:xfrm>
            <a:off x="4519930" y="4344994"/>
            <a:ext cx="2661920" cy="551528"/>
          </a:xfrm>
        </p:spPr>
        <p:txBody>
          <a:bodyPr>
            <a:normAutofit/>
          </a:bodyPr>
          <a:lstStyle/>
          <a:p>
            <a:r>
              <a:rPr lang="en-US" sz="3600"/>
              <a:t>Meditation</a:t>
            </a:r>
          </a:p>
        </p:txBody>
      </p:sp>
      <p:pic>
        <p:nvPicPr>
          <p:cNvPr id="5" name="Picture 4">
            <a:extLst>
              <a:ext uri="{FF2B5EF4-FFF2-40B4-BE49-F238E27FC236}">
                <a16:creationId xmlns:a16="http://schemas.microsoft.com/office/drawing/2014/main" id="{E08B584C-08B4-B871-04CD-C7CE337B29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771137" y="975599"/>
            <a:ext cx="4242437" cy="2831826"/>
          </a:xfrm>
          <a:prstGeom prst="rect">
            <a:avLst/>
          </a:prstGeom>
          <a:noFill/>
        </p:spPr>
      </p:pic>
      <p:pic>
        <p:nvPicPr>
          <p:cNvPr id="4" name="Picture 3" descr="Meditating can induce physiological changes that help reduce stress.">
            <a:extLst>
              <a:ext uri="{FF2B5EF4-FFF2-40B4-BE49-F238E27FC236}">
                <a16:creationId xmlns:a16="http://schemas.microsoft.com/office/drawing/2014/main" id="{14751B93-6DD0-BA86-74F7-F027FF58BA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171060" y="975599"/>
            <a:ext cx="4242437" cy="2831826"/>
          </a:xfrm>
          <a:prstGeom prst="rect">
            <a:avLst/>
          </a:prstGeom>
          <a:noFill/>
        </p:spPr>
      </p:pic>
      <p:cxnSp>
        <p:nvCxnSpPr>
          <p:cNvPr id="14" name="Straight Connector 13">
            <a:extLst>
              <a:ext uri="{FF2B5EF4-FFF2-40B4-BE49-F238E27FC236}">
                <a16:creationId xmlns:a16="http://schemas.microsoft.com/office/drawing/2014/main" id="{19A95E08-371E-431A-A1B5-F1053438F6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5725" y="4459039"/>
            <a:ext cx="0" cy="55152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16" name="Picture 15">
            <a:extLst>
              <a:ext uri="{FF2B5EF4-FFF2-40B4-BE49-F238E27FC236}">
                <a16:creationId xmlns:a16="http://schemas.microsoft.com/office/drawing/2014/main" id="{40FE2F51-4E86-4522-BF72-D0CB3C90B8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t="2769" b="-2769"/>
          <a:stretch/>
        </p:blipFill>
        <p:spPr>
          <a:xfrm>
            <a:off x="0" y="6135624"/>
            <a:ext cx="12192000" cy="742950"/>
          </a:xfrm>
          <a:prstGeom prst="rect">
            <a:avLst/>
          </a:prstGeom>
        </p:spPr>
      </p:pic>
      <p:cxnSp>
        <p:nvCxnSpPr>
          <p:cNvPr id="18" name="Straight Connector 17">
            <a:extLst>
              <a:ext uri="{FF2B5EF4-FFF2-40B4-BE49-F238E27FC236}">
                <a16:creationId xmlns:a16="http://schemas.microsoft.com/office/drawing/2014/main" id="{50DACB0E-DA73-4CE4-900D-0B4EEA2E36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3522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876D-CAD7-612F-C9EE-DE2E645AB2AD}"/>
              </a:ext>
            </a:extLst>
          </p:cNvPr>
          <p:cNvSpPr>
            <a:spLocks noGrp="1"/>
          </p:cNvSpPr>
          <p:nvPr>
            <p:ph type="title"/>
          </p:nvPr>
        </p:nvSpPr>
        <p:spPr>
          <a:xfrm>
            <a:off x="1534696" y="347472"/>
            <a:ext cx="7161248" cy="950976"/>
          </a:xfrm>
        </p:spPr>
        <p:txBody>
          <a:bodyPr>
            <a:normAutofit fontScale="90000"/>
          </a:bodyPr>
          <a:lstStyle/>
          <a:p>
            <a:r>
              <a:rPr lang="en-US" b="0" i="0">
                <a:solidFill>
                  <a:srgbClr val="000000"/>
                </a:solidFill>
                <a:effectLst/>
                <a:latin typeface="Montserrat" panose="00000500000000000000" pitchFamily="2" charset="0"/>
              </a:rPr>
              <a:t>The Seven Simple Steps of Meditation</a:t>
            </a:r>
            <a:br>
              <a:rPr lang="en-US" b="0" i="0">
                <a:solidFill>
                  <a:srgbClr val="000000"/>
                </a:solidFill>
                <a:effectLst/>
                <a:latin typeface="Montserrat" panose="00000500000000000000" pitchFamily="2" charset="0"/>
              </a:rPr>
            </a:br>
            <a:endParaRPr lang="en-US"/>
          </a:p>
        </p:txBody>
      </p:sp>
      <p:sp>
        <p:nvSpPr>
          <p:cNvPr id="3" name="Content Placeholder 2">
            <a:extLst>
              <a:ext uri="{FF2B5EF4-FFF2-40B4-BE49-F238E27FC236}">
                <a16:creationId xmlns:a16="http://schemas.microsoft.com/office/drawing/2014/main" id="{AC1983C0-C782-5F03-404A-DD854EB4C630}"/>
              </a:ext>
            </a:extLst>
          </p:cNvPr>
          <p:cNvSpPr>
            <a:spLocks noGrp="1"/>
          </p:cNvSpPr>
          <p:nvPr>
            <p:ph idx="1"/>
          </p:nvPr>
        </p:nvSpPr>
        <p:spPr>
          <a:xfrm>
            <a:off x="528856" y="1912863"/>
            <a:ext cx="9410672" cy="3582681"/>
          </a:xfrm>
        </p:spPr>
        <p:txBody>
          <a:bodyPr>
            <a:normAutofit fontScale="92500" lnSpcReduction="10000"/>
          </a:bodyPr>
          <a:lstStyle/>
          <a:p>
            <a:r>
              <a:rPr lang="en-US"/>
              <a:t>1) Sit upright comfortably </a:t>
            </a:r>
          </a:p>
          <a:p>
            <a:r>
              <a:rPr lang="en-US"/>
              <a:t>2) Gently close your eyes</a:t>
            </a:r>
          </a:p>
          <a:p>
            <a:r>
              <a:rPr lang="en-US"/>
              <a:t>3) breathe deeply </a:t>
            </a:r>
          </a:p>
          <a:p>
            <a:r>
              <a:rPr lang="en-US"/>
              <a:t>4) slowly scan your body and notice any sensations </a:t>
            </a:r>
          </a:p>
          <a:p>
            <a:r>
              <a:rPr lang="en-US"/>
              <a:t>5) Be aware of any thoughts you are having </a:t>
            </a:r>
          </a:p>
          <a:p>
            <a:r>
              <a:rPr lang="en-US"/>
              <a:t>6) When your mind wanders, focus on your breath </a:t>
            </a:r>
          </a:p>
          <a:p>
            <a:r>
              <a:rPr lang="en-US"/>
              <a:t>7) Gently open your eyes when you are ready </a:t>
            </a:r>
          </a:p>
          <a:p>
            <a:r>
              <a:rPr lang="en-US">
                <a:hlinkClick r:id="rId4"/>
              </a:rPr>
              <a:t>How to Meditate in 7 Simple Steps - </a:t>
            </a:r>
            <a:r>
              <a:rPr lang="en-US" err="1">
                <a:hlinkClick r:id="rId4"/>
              </a:rPr>
              <a:t>Vacayou</a:t>
            </a:r>
            <a:r>
              <a:rPr lang="en-US">
                <a:hlinkClick r:id="rId4"/>
              </a:rPr>
              <a:t> Travel</a:t>
            </a:r>
            <a:endParaRPr lang="en-US"/>
          </a:p>
        </p:txBody>
      </p:sp>
      <p:pic>
        <p:nvPicPr>
          <p:cNvPr id="4" name="Picture 3" descr="Sit Up Straight: How to Deepen Your Meditation… | Spirituality+Health">
            <a:extLst>
              <a:ext uri="{FF2B5EF4-FFF2-40B4-BE49-F238E27FC236}">
                <a16:creationId xmlns:a16="http://schemas.microsoft.com/office/drawing/2014/main" id="{E818290A-ABFA-7A79-621A-FE460659276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07105" y="1424369"/>
            <a:ext cx="979513" cy="653086"/>
          </a:xfrm>
          <a:prstGeom prst="rect">
            <a:avLst/>
          </a:prstGeom>
          <a:noFill/>
          <a:ln>
            <a:noFill/>
          </a:ln>
        </p:spPr>
      </p:pic>
      <p:pic>
        <p:nvPicPr>
          <p:cNvPr id="5" name="Picture 4" descr="A Guided Breathing Meditation to Cultivate Awareness">
            <a:extLst>
              <a:ext uri="{FF2B5EF4-FFF2-40B4-BE49-F238E27FC236}">
                <a16:creationId xmlns:a16="http://schemas.microsoft.com/office/drawing/2014/main" id="{B09A4F66-991D-99BA-0CC7-022CDF9841EF}"/>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706521" y="2176792"/>
            <a:ext cx="1065015" cy="513869"/>
          </a:xfrm>
          <a:prstGeom prst="rect">
            <a:avLst/>
          </a:prstGeom>
          <a:noFill/>
          <a:ln>
            <a:noFill/>
          </a:ln>
        </p:spPr>
      </p:pic>
      <p:pic>
        <p:nvPicPr>
          <p:cNvPr id="6" name="Picture 5" descr="practice ujjayi breath">
            <a:extLst>
              <a:ext uri="{FF2B5EF4-FFF2-40B4-BE49-F238E27FC236}">
                <a16:creationId xmlns:a16="http://schemas.microsoft.com/office/drawing/2014/main" id="{0F2E6A39-CDB0-8090-0CDB-C278A06FF36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734057" y="2690661"/>
            <a:ext cx="972464" cy="603542"/>
          </a:xfrm>
          <a:prstGeom prst="rect">
            <a:avLst/>
          </a:prstGeom>
          <a:noFill/>
          <a:ln>
            <a:noFill/>
          </a:ln>
        </p:spPr>
      </p:pic>
      <p:pic>
        <p:nvPicPr>
          <p:cNvPr id="7" name="Picture 6" descr="Body scan meditation on floor.">
            <a:extLst>
              <a:ext uri="{FF2B5EF4-FFF2-40B4-BE49-F238E27FC236}">
                <a16:creationId xmlns:a16="http://schemas.microsoft.com/office/drawing/2014/main" id="{B27CA02E-5080-F918-8392-21F9D4F2EF3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355752" y="2839593"/>
            <a:ext cx="1071114" cy="741502"/>
          </a:xfrm>
          <a:prstGeom prst="rect">
            <a:avLst/>
          </a:prstGeom>
          <a:noFill/>
          <a:ln>
            <a:noFill/>
          </a:ln>
        </p:spPr>
      </p:pic>
      <p:pic>
        <p:nvPicPr>
          <p:cNvPr id="8" name="Picture 7">
            <a:extLst>
              <a:ext uri="{FF2B5EF4-FFF2-40B4-BE49-F238E27FC236}">
                <a16:creationId xmlns:a16="http://schemas.microsoft.com/office/drawing/2014/main" id="{A486B5A7-B5DE-A3A7-E85C-05E199B6667B}"/>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5513955" y="3581095"/>
            <a:ext cx="841797" cy="561378"/>
          </a:xfrm>
          <a:prstGeom prst="rect">
            <a:avLst/>
          </a:prstGeom>
          <a:noFill/>
          <a:ln>
            <a:noFill/>
          </a:ln>
        </p:spPr>
      </p:pic>
      <p:pic>
        <p:nvPicPr>
          <p:cNvPr id="9" name="Picture 8" descr="Open Eye Meditation: How to Meditate with Eyes Open - Meditation Focused">
            <a:extLst>
              <a:ext uri="{FF2B5EF4-FFF2-40B4-BE49-F238E27FC236}">
                <a16:creationId xmlns:a16="http://schemas.microsoft.com/office/drawing/2014/main" id="{19B23AC3-AD09-AAA2-10CB-0464712A4D54}"/>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779784" y="4565077"/>
            <a:ext cx="841798" cy="561565"/>
          </a:xfrm>
          <a:prstGeom prst="rect">
            <a:avLst/>
          </a:prstGeom>
          <a:noFill/>
          <a:ln>
            <a:noFill/>
          </a:ln>
        </p:spPr>
      </p:pic>
      <p:pic>
        <p:nvPicPr>
          <p:cNvPr id="10" name="Recorded Sound">
            <a:hlinkClick r:id="" action="ppaction://media"/>
            <a:extLst>
              <a:ext uri="{FF2B5EF4-FFF2-40B4-BE49-F238E27FC236}">
                <a16:creationId xmlns:a16="http://schemas.microsoft.com/office/drawing/2014/main" id="{594091A4-9667-BF29-8821-2EE3766C225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31880" y="5382768"/>
            <a:ext cx="609600" cy="609600"/>
          </a:xfrm>
          <a:prstGeom prst="rect">
            <a:avLst/>
          </a:prstGeom>
        </p:spPr>
      </p:pic>
    </p:spTree>
    <p:extLst>
      <p:ext uri="{BB962C8B-B14F-4D97-AF65-F5344CB8AC3E}">
        <p14:creationId xmlns:p14="http://schemas.microsoft.com/office/powerpoint/2010/main" val="1344104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6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DE1F-FA3A-1E95-41DA-8445716CD927}"/>
              </a:ext>
            </a:extLst>
          </p:cNvPr>
          <p:cNvSpPr>
            <a:spLocks noGrp="1"/>
          </p:cNvSpPr>
          <p:nvPr>
            <p:ph type="title"/>
          </p:nvPr>
        </p:nvSpPr>
        <p:spPr>
          <a:xfrm>
            <a:off x="2459736" y="530352"/>
            <a:ext cx="6473952" cy="500442"/>
          </a:xfrm>
        </p:spPr>
        <p:txBody>
          <a:bodyPr>
            <a:normAutofit fontScale="90000"/>
          </a:bodyPr>
          <a:lstStyle/>
          <a:p>
            <a:r>
              <a:rPr lang="en-US"/>
              <a:t>Things to know about Meditation </a:t>
            </a:r>
          </a:p>
        </p:txBody>
      </p:sp>
      <p:sp>
        <p:nvSpPr>
          <p:cNvPr id="3" name="Content Placeholder 2">
            <a:extLst>
              <a:ext uri="{FF2B5EF4-FFF2-40B4-BE49-F238E27FC236}">
                <a16:creationId xmlns:a16="http://schemas.microsoft.com/office/drawing/2014/main" id="{8C90202F-BBBD-B225-1FBC-5A435DAA2FFD}"/>
              </a:ext>
            </a:extLst>
          </p:cNvPr>
          <p:cNvSpPr>
            <a:spLocks noGrp="1"/>
          </p:cNvSpPr>
          <p:nvPr>
            <p:ph idx="1"/>
          </p:nvPr>
        </p:nvSpPr>
        <p:spPr>
          <a:xfrm>
            <a:off x="2167128" y="1478850"/>
            <a:ext cx="5952744" cy="4435551"/>
          </a:xfrm>
        </p:spPr>
        <p:txBody>
          <a:bodyPr>
            <a:normAutofit/>
          </a:bodyPr>
          <a:lstStyle/>
          <a:p>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1) </a:t>
            </a:r>
            <a:r>
              <a:rPr lang="en-US" b="1" i="0">
                <a:effectLst/>
                <a:latin typeface="ADLaM Display" panose="02010000000000000000" pitchFamily="2" charset="0"/>
                <a:ea typeface="ADLaM Display" panose="02010000000000000000" pitchFamily="2" charset="0"/>
                <a:cs typeface="ADLaM Display" panose="02010000000000000000" pitchFamily="2" charset="0"/>
              </a:rPr>
              <a:t>Sit comfortably</a:t>
            </a:r>
          </a:p>
          <a:p>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2)</a:t>
            </a:r>
            <a:r>
              <a:rPr lang="en-US" b="1">
                <a:latin typeface="ADLaM Display" panose="02010000000000000000" pitchFamily="2" charset="0"/>
                <a:ea typeface="ADLaM Display" panose="02010000000000000000" pitchFamily="2" charset="0"/>
                <a:cs typeface="ADLaM Display" panose="02010000000000000000" pitchFamily="2" charset="0"/>
              </a:rPr>
              <a:t>Take three deep and cleansing breaths </a:t>
            </a:r>
            <a:endPar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endParaRPr>
          </a:p>
          <a:p>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3)</a:t>
            </a:r>
            <a:r>
              <a:rPr lang="en-US" b="1" i="0">
                <a:solidFill>
                  <a:srgbClr val="FFFFFF"/>
                </a:solidFill>
                <a:effectLst/>
                <a:latin typeface="ADLaM Display" panose="02010000000000000000" pitchFamily="2" charset="0"/>
                <a:ea typeface="ADLaM Display" panose="02010000000000000000" pitchFamily="2" charset="0"/>
                <a:cs typeface="ADLaM Display" panose="02010000000000000000" pitchFamily="2" charset="0"/>
              </a:rPr>
              <a:t> </a:t>
            </a:r>
            <a:r>
              <a:rPr lang="en-US">
                <a:latin typeface="ADLaM Display" panose="02010000000000000000" pitchFamily="2" charset="0"/>
                <a:ea typeface="ADLaM Display" panose="02010000000000000000" pitchFamily="2" charset="0"/>
                <a:cs typeface="ADLaM Display" panose="02010000000000000000" pitchFamily="2" charset="0"/>
              </a:rPr>
              <a:t>Bring attention to your body</a:t>
            </a:r>
            <a:endPar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endParaRPr>
          </a:p>
          <a:p>
            <a:r>
              <a:rPr lang="en-US" b="1">
                <a:solidFill>
                  <a:srgbClr val="000000"/>
                </a:solidFill>
                <a:latin typeface="ADLaM Display" panose="02010000000000000000" pitchFamily="2" charset="0"/>
                <a:ea typeface="ADLaM Display" panose="02010000000000000000" pitchFamily="2" charset="0"/>
                <a:cs typeface="ADLaM Display" panose="02010000000000000000" pitchFamily="2" charset="0"/>
              </a:rPr>
              <a:t>4)</a:t>
            </a:r>
            <a:r>
              <a:rPr lang="en-US" b="1" i="0">
                <a:solidFill>
                  <a:srgbClr val="FFFFFF"/>
                </a:solidFill>
                <a:effectLst/>
                <a:latin typeface="ADLaM Display" panose="02010000000000000000" pitchFamily="2" charset="0"/>
                <a:ea typeface="ADLaM Display" panose="02010000000000000000" pitchFamily="2" charset="0"/>
                <a:cs typeface="ADLaM Display" panose="02010000000000000000" pitchFamily="2" charset="0"/>
              </a:rPr>
              <a:t> </a:t>
            </a:r>
            <a:r>
              <a:rPr lang="en-US" b="1" i="0">
                <a:effectLst/>
                <a:latin typeface="ADLaM Display" panose="02010000000000000000" pitchFamily="2" charset="0"/>
                <a:ea typeface="ADLaM Display" panose="02010000000000000000" pitchFamily="2" charset="0"/>
                <a:cs typeface="ADLaM Display" panose="02010000000000000000" pitchFamily="2" charset="0"/>
              </a:rPr>
              <a:t>Bring attention to your breath </a:t>
            </a:r>
            <a:endParaRPr lang="en-US" b="1">
              <a:solidFill>
                <a:srgbClr val="000000"/>
              </a:solidFill>
              <a:latin typeface="ADLaM Display" panose="02010000000000000000" pitchFamily="2" charset="0"/>
              <a:ea typeface="ADLaM Display" panose="02010000000000000000" pitchFamily="2" charset="0"/>
              <a:cs typeface="ADLaM Display" panose="02010000000000000000" pitchFamily="2" charset="0"/>
            </a:endParaRPr>
          </a:p>
          <a:p>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5) Bring your attention back to the breath </a:t>
            </a:r>
          </a:p>
          <a:p>
            <a:r>
              <a:rPr lang="en-US" b="1">
                <a:solidFill>
                  <a:srgbClr val="000000"/>
                </a:solidFill>
                <a:latin typeface="ADLaM Display" panose="02010000000000000000" pitchFamily="2" charset="0"/>
                <a:ea typeface="ADLaM Display" panose="02010000000000000000" pitchFamily="2" charset="0"/>
                <a:cs typeface="ADLaM Display" panose="02010000000000000000" pitchFamily="2" charset="0"/>
              </a:rPr>
              <a:t>6) Prepare to end the meditation.</a:t>
            </a:r>
          </a:p>
          <a:p>
            <a:r>
              <a:rPr lang="en-US">
                <a:hlinkClick r:id="rId4"/>
              </a:rPr>
              <a:t>Meditation — Consequence of Habit</a:t>
            </a:r>
            <a:endParaRPr lang="en-US" b="1">
              <a:solidFill>
                <a:srgbClr val="000000"/>
              </a:solidFill>
              <a:latin typeface="ADLaM Display" panose="02010000000000000000" pitchFamily="2" charset="0"/>
              <a:ea typeface="ADLaM Display" panose="02010000000000000000" pitchFamily="2" charset="0"/>
              <a:cs typeface="ADLaM Display" panose="02010000000000000000" pitchFamily="2" charset="0"/>
            </a:endParaRPr>
          </a:p>
          <a:p>
            <a:endParaRPr lang="en-US" b="1" i="0">
              <a:solidFill>
                <a:srgbClr val="000000"/>
              </a:solidFill>
              <a:effectLst/>
              <a:latin typeface="Poppins" panose="00000500000000000000" pitchFamily="2" charset="0"/>
            </a:endParaRPr>
          </a:p>
          <a:p>
            <a:endParaRPr lang="en-US" b="0" i="0">
              <a:solidFill>
                <a:srgbClr val="000000"/>
              </a:solidFill>
              <a:effectLst/>
              <a:latin typeface="Roboto Condensed" panose="02000000000000000000" pitchFamily="2" charset="0"/>
            </a:endParaRPr>
          </a:p>
          <a:p>
            <a:endParaRPr lang="en-US" b="0" i="0">
              <a:solidFill>
                <a:srgbClr val="000000"/>
              </a:solidFill>
              <a:effectLst/>
              <a:latin typeface="Roboto Condensed" panose="02000000000000000000" pitchFamily="2" charset="0"/>
            </a:endParaRPr>
          </a:p>
          <a:p>
            <a:endParaRPr lang="en-US" b="0" i="0">
              <a:solidFill>
                <a:srgbClr val="000000"/>
              </a:solidFill>
              <a:effectLst/>
              <a:latin typeface="Roboto Condensed" panose="02000000000000000000" pitchFamily="2" charset="0"/>
            </a:endParaRPr>
          </a:p>
          <a:p>
            <a:endParaRPr lang="en-US"/>
          </a:p>
        </p:txBody>
      </p:sp>
      <p:pic>
        <p:nvPicPr>
          <p:cNvPr id="4" name="Picture 3" descr="Full Lotus">
            <a:extLst>
              <a:ext uri="{FF2B5EF4-FFF2-40B4-BE49-F238E27FC236}">
                <a16:creationId xmlns:a16="http://schemas.microsoft.com/office/drawing/2014/main" id="{C92BEFD7-34EB-6720-3785-DF87A6BF203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702736" y="1222662"/>
            <a:ext cx="593232" cy="757872"/>
          </a:xfrm>
          <a:prstGeom prst="rect">
            <a:avLst/>
          </a:prstGeom>
          <a:noFill/>
          <a:ln>
            <a:noFill/>
          </a:ln>
        </p:spPr>
      </p:pic>
      <p:pic>
        <p:nvPicPr>
          <p:cNvPr id="5" name="Picture 4" descr="Breathwork Exercises Yoga">
            <a:extLst>
              <a:ext uri="{FF2B5EF4-FFF2-40B4-BE49-F238E27FC236}">
                <a16:creationId xmlns:a16="http://schemas.microsoft.com/office/drawing/2014/main" id="{69E47232-FBD2-07EC-8FD6-4DAA03262B3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415150" y="1582244"/>
            <a:ext cx="704722" cy="796579"/>
          </a:xfrm>
          <a:prstGeom prst="rect">
            <a:avLst/>
          </a:prstGeom>
          <a:noFill/>
          <a:ln>
            <a:noFill/>
          </a:ln>
        </p:spPr>
      </p:pic>
      <p:pic>
        <p:nvPicPr>
          <p:cNvPr id="6" name="Picture 5">
            <a:extLst>
              <a:ext uri="{FF2B5EF4-FFF2-40B4-BE49-F238E27FC236}">
                <a16:creationId xmlns:a16="http://schemas.microsoft.com/office/drawing/2014/main" id="{0D70B99E-5519-0B73-BA67-D9F9014A192F}"/>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340209" y="2367580"/>
            <a:ext cx="764679" cy="548194"/>
          </a:xfrm>
          <a:prstGeom prst="rect">
            <a:avLst/>
          </a:prstGeom>
          <a:noFill/>
          <a:ln>
            <a:noFill/>
          </a:ln>
        </p:spPr>
      </p:pic>
      <p:pic>
        <p:nvPicPr>
          <p:cNvPr id="7" name="Picture 6">
            <a:extLst>
              <a:ext uri="{FF2B5EF4-FFF2-40B4-BE49-F238E27FC236}">
                <a16:creationId xmlns:a16="http://schemas.microsoft.com/office/drawing/2014/main" id="{D91E09C6-D97B-2268-2153-E292D88B5BA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590506" y="2915774"/>
            <a:ext cx="824644" cy="515236"/>
          </a:xfrm>
          <a:prstGeom prst="rect">
            <a:avLst/>
          </a:prstGeom>
          <a:noFill/>
          <a:ln>
            <a:noFill/>
          </a:ln>
        </p:spPr>
      </p:pic>
      <p:pic>
        <p:nvPicPr>
          <p:cNvPr id="10" name="Recorded Sound">
            <a:hlinkClick r:id="" action="ppaction://media"/>
            <a:extLst>
              <a:ext uri="{FF2B5EF4-FFF2-40B4-BE49-F238E27FC236}">
                <a16:creationId xmlns:a16="http://schemas.microsoft.com/office/drawing/2014/main" id="{6115A1F6-C10D-C843-0E76-FE954901AA3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20984" y="5341377"/>
            <a:ext cx="609600" cy="609600"/>
          </a:xfrm>
          <a:prstGeom prst="rect">
            <a:avLst/>
          </a:prstGeom>
        </p:spPr>
      </p:pic>
    </p:spTree>
    <p:extLst>
      <p:ext uri="{BB962C8B-B14F-4D97-AF65-F5344CB8AC3E}">
        <p14:creationId xmlns:p14="http://schemas.microsoft.com/office/powerpoint/2010/main" val="292730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4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9296D-B83D-BE11-B5ED-E138BAB09856}"/>
              </a:ext>
            </a:extLst>
          </p:cNvPr>
          <p:cNvSpPr>
            <a:spLocks noGrp="1"/>
          </p:cNvSpPr>
          <p:nvPr>
            <p:ph type="title"/>
          </p:nvPr>
        </p:nvSpPr>
        <p:spPr>
          <a:xfrm>
            <a:off x="1451579" y="804519"/>
            <a:ext cx="9603275" cy="484785"/>
          </a:xfrm>
        </p:spPr>
        <p:txBody>
          <a:bodyPr>
            <a:normAutofit fontScale="90000"/>
          </a:bodyPr>
          <a:lstStyle/>
          <a:p>
            <a:r>
              <a:rPr lang="en-US"/>
              <a:t>STEPS ON DOING YOGA </a:t>
            </a:r>
          </a:p>
        </p:txBody>
      </p:sp>
      <p:sp>
        <p:nvSpPr>
          <p:cNvPr id="6" name="Content Placeholder 5">
            <a:extLst>
              <a:ext uri="{FF2B5EF4-FFF2-40B4-BE49-F238E27FC236}">
                <a16:creationId xmlns:a16="http://schemas.microsoft.com/office/drawing/2014/main" id="{91926B38-E5E5-7A1F-8428-BA4209B7E8E5}"/>
              </a:ext>
            </a:extLst>
          </p:cNvPr>
          <p:cNvSpPr>
            <a:spLocks noGrp="1"/>
          </p:cNvSpPr>
          <p:nvPr>
            <p:ph idx="1"/>
          </p:nvPr>
        </p:nvSpPr>
        <p:spPr>
          <a:xfrm>
            <a:off x="1451579" y="1929385"/>
            <a:ext cx="10398735" cy="4124096"/>
          </a:xfrm>
        </p:spPr>
        <p:txBody>
          <a:bodyPr>
            <a:normAutofit fontScale="92500" lnSpcReduction="10000"/>
          </a:bodyPr>
          <a:lstStyle/>
          <a:p>
            <a:pPr marL="0" indent="0">
              <a:buNone/>
            </a:pPr>
            <a:r>
              <a:rPr lang="en-US" i="0">
                <a:effectLst/>
                <a:latin typeface="ADLaM Display" panose="02010000000000000000" pitchFamily="2" charset="0"/>
                <a:ea typeface="ADLaM Display" panose="02010000000000000000" pitchFamily="2" charset="0"/>
                <a:cs typeface="ADLaM Display" panose="02010000000000000000" pitchFamily="2" charset="0"/>
              </a:rPr>
              <a:t>1) </a:t>
            </a:r>
            <a:r>
              <a:rPr lang="en-US" i="0">
                <a:solidFill>
                  <a:srgbClr val="04AF8E"/>
                </a:solidFill>
                <a:effectLst/>
                <a:latin typeface="ADLaM Display" panose="02010000000000000000" pitchFamily="2" charset="0"/>
                <a:ea typeface="ADLaM Display" panose="02010000000000000000" pitchFamily="2" charset="0"/>
                <a:cs typeface="ADLaM Display" panose="02010000000000000000" pitchFamily="2" charset="0"/>
              </a:rPr>
              <a:t> </a:t>
            </a:r>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Easy Pose — </a:t>
            </a:r>
          </a:p>
          <a:p>
            <a:pPr marL="0" indent="0">
              <a:buNone/>
            </a:pPr>
            <a:r>
              <a:rPr lang="en-US" b="1" i="0">
                <a:solidFill>
                  <a:srgbClr val="545554"/>
                </a:solidFill>
                <a:effectLst/>
                <a:latin typeface="ADLaM Display" panose="02010000000000000000" pitchFamily="2" charset="0"/>
                <a:ea typeface="ADLaM Display" panose="02010000000000000000" pitchFamily="2" charset="0"/>
                <a:cs typeface="ADLaM Display" panose="02010000000000000000" pitchFamily="2" charset="0"/>
              </a:rPr>
              <a:t>2) </a:t>
            </a:r>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Cat-Cow to Awaken the Spine and Ease Back Pain</a:t>
            </a:r>
          </a:p>
          <a:p>
            <a:pPr marL="0" indent="0">
              <a:buNone/>
            </a:pPr>
            <a:r>
              <a:rPr lang="en-US" b="1" i="0">
                <a:solidFill>
                  <a:srgbClr val="545554"/>
                </a:solidFill>
                <a:effectLst/>
                <a:latin typeface="ADLaM Display" panose="02010000000000000000" pitchFamily="2" charset="0"/>
                <a:ea typeface="ADLaM Display" panose="02010000000000000000" pitchFamily="2" charset="0"/>
                <a:cs typeface="ADLaM Display" panose="02010000000000000000" pitchFamily="2" charset="0"/>
              </a:rPr>
              <a:t>3) </a:t>
            </a:r>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Tree Pose — </a:t>
            </a:r>
          </a:p>
          <a:p>
            <a:pPr marL="0" indent="0">
              <a:buNone/>
            </a:pPr>
            <a:r>
              <a:rPr lang="en-US" b="1" i="0">
                <a:solidFill>
                  <a:srgbClr val="545554"/>
                </a:solidFill>
                <a:effectLst/>
                <a:latin typeface="ADLaM Display" panose="02010000000000000000" pitchFamily="2" charset="0"/>
                <a:ea typeface="ADLaM Display" panose="02010000000000000000" pitchFamily="2" charset="0"/>
                <a:cs typeface="ADLaM Display" panose="02010000000000000000" pitchFamily="2" charset="0"/>
              </a:rPr>
              <a:t>4) </a:t>
            </a:r>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Downward-Facing Dog —</a:t>
            </a:r>
          </a:p>
          <a:p>
            <a:pPr marL="0" indent="0">
              <a:buNone/>
            </a:pPr>
            <a:r>
              <a:rPr lang="en-US" b="1" i="0">
                <a:solidFill>
                  <a:srgbClr val="545554"/>
                </a:solidFill>
                <a:effectLst/>
                <a:latin typeface="ADLaM Display" panose="02010000000000000000" pitchFamily="2" charset="0"/>
                <a:ea typeface="ADLaM Display" panose="02010000000000000000" pitchFamily="2" charset="0"/>
                <a:cs typeface="ADLaM Display" panose="02010000000000000000" pitchFamily="2" charset="0"/>
              </a:rPr>
              <a:t>5) </a:t>
            </a:r>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Child’s Pose- </a:t>
            </a:r>
          </a:p>
          <a:p>
            <a:pPr marL="0" indent="0">
              <a:buNone/>
            </a:pPr>
            <a:r>
              <a:rPr lang="en-US" b="1" i="0">
                <a:solidFill>
                  <a:srgbClr val="545554"/>
                </a:solidFill>
                <a:effectLst/>
                <a:latin typeface="ADLaM Display" panose="02010000000000000000" pitchFamily="2" charset="0"/>
                <a:ea typeface="ADLaM Display" panose="02010000000000000000" pitchFamily="2" charset="0"/>
                <a:cs typeface="ADLaM Display" panose="02010000000000000000" pitchFamily="2" charset="0"/>
              </a:rPr>
              <a:t>6) </a:t>
            </a:r>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Baby Pigeon Pose to Open Up Your Hips-</a:t>
            </a:r>
          </a:p>
          <a:p>
            <a:pPr marL="0" indent="0">
              <a:buNone/>
            </a:pPr>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7) Mountain Pose-</a:t>
            </a:r>
          </a:p>
          <a:p>
            <a:pPr marL="0" indent="0">
              <a:buNone/>
            </a:pPr>
            <a:r>
              <a:rPr lang="en-US" b="1" i="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8) Legs-up-the-Wall Pose-</a:t>
            </a:r>
          </a:p>
          <a:p>
            <a:pPr marL="0" indent="0">
              <a:buNone/>
            </a:pPr>
            <a:r>
              <a:rPr lang="en-US">
                <a:hlinkClick r:id="rId4"/>
              </a:rPr>
              <a:t>8 Yoga Poses for Beginners and Their Benefits (everydayhealth.com)</a:t>
            </a:r>
            <a:endParaRPr lang="en-US" b="1" i="0">
              <a:solidFill>
                <a:srgbClr val="000000"/>
              </a:solidFill>
              <a:effectLst/>
              <a:latin typeface="Merriweather" panose="00000500000000000000" pitchFamily="2" charset="0"/>
            </a:endParaRPr>
          </a:p>
          <a:p>
            <a:pPr marL="0" indent="0">
              <a:buNone/>
            </a:pPr>
            <a:endParaRPr lang="en-US" b="1" i="0">
              <a:solidFill>
                <a:srgbClr val="000000"/>
              </a:solidFill>
              <a:effectLst/>
              <a:latin typeface="Merriweather" panose="00000500000000000000" pitchFamily="2" charset="0"/>
            </a:endParaRPr>
          </a:p>
          <a:p>
            <a:pPr marL="0" indent="0">
              <a:buNone/>
            </a:pPr>
            <a:endParaRPr lang="en-US" b="1" i="0">
              <a:solidFill>
                <a:srgbClr val="000000"/>
              </a:solidFill>
              <a:effectLst/>
              <a:latin typeface="Merriweather" panose="00000500000000000000" pitchFamily="2" charset="0"/>
            </a:endParaRPr>
          </a:p>
          <a:p>
            <a:pPr marL="0" indent="0">
              <a:buNone/>
            </a:pPr>
            <a:endParaRPr lang="en-US" b="1" i="0">
              <a:solidFill>
                <a:srgbClr val="000000"/>
              </a:solidFill>
              <a:effectLst/>
              <a:latin typeface="Merriweather" panose="00000500000000000000" pitchFamily="2" charset="0"/>
            </a:endParaRPr>
          </a:p>
          <a:p>
            <a:pPr marL="0" indent="0">
              <a:buNone/>
            </a:pPr>
            <a:endParaRPr lang="en-US" b="1" i="0">
              <a:solidFill>
                <a:srgbClr val="000000"/>
              </a:solidFill>
              <a:effectLst/>
              <a:latin typeface="Merriweather" panose="00000500000000000000" pitchFamily="2" charset="0"/>
            </a:endParaRPr>
          </a:p>
          <a:p>
            <a:pPr marL="0" indent="0">
              <a:buNone/>
            </a:pPr>
            <a:endParaRPr lang="en-US" b="1" i="0">
              <a:solidFill>
                <a:srgbClr val="545554"/>
              </a:solidFill>
              <a:effectLst/>
              <a:latin typeface="sofia-pro"/>
            </a:endParaRPr>
          </a:p>
          <a:p>
            <a:pPr marL="457200" indent="-457200">
              <a:buAutoNum type="arabicParenR"/>
            </a:pPr>
            <a:endParaRPr lang="en-US"/>
          </a:p>
        </p:txBody>
      </p:sp>
      <p:pic>
        <p:nvPicPr>
          <p:cNvPr id="4" name="Picture 3" descr="a woman doing sukhasana outside">
            <a:extLst>
              <a:ext uri="{FF2B5EF4-FFF2-40B4-BE49-F238E27FC236}">
                <a16:creationId xmlns:a16="http://schemas.microsoft.com/office/drawing/2014/main" id="{1760B23D-FF8F-2F02-6A00-B188DB0CD079}"/>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83008" y="1492503"/>
            <a:ext cx="1446803" cy="813551"/>
          </a:xfrm>
          <a:prstGeom prst="rect">
            <a:avLst/>
          </a:prstGeom>
          <a:noFill/>
          <a:ln>
            <a:noFill/>
          </a:ln>
        </p:spPr>
      </p:pic>
      <p:pic>
        <p:nvPicPr>
          <p:cNvPr id="5" name="Picture 4" descr="Cat-Cow Pose for Back Pain">
            <a:extLst>
              <a:ext uri="{FF2B5EF4-FFF2-40B4-BE49-F238E27FC236}">
                <a16:creationId xmlns:a16="http://schemas.microsoft.com/office/drawing/2014/main" id="{F3CBA385-E507-CA6E-6309-1044D496D3B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684761" y="1966407"/>
            <a:ext cx="1518821" cy="854189"/>
          </a:xfrm>
          <a:prstGeom prst="rect">
            <a:avLst/>
          </a:prstGeom>
          <a:noFill/>
          <a:ln>
            <a:noFill/>
          </a:ln>
        </p:spPr>
      </p:pic>
      <p:pic>
        <p:nvPicPr>
          <p:cNvPr id="7" name="Picture 6" descr="Tree Pose for Balance">
            <a:extLst>
              <a:ext uri="{FF2B5EF4-FFF2-40B4-BE49-F238E27FC236}">
                <a16:creationId xmlns:a16="http://schemas.microsoft.com/office/drawing/2014/main" id="{9E529D9A-266C-3521-3324-C2330DA354F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383008" y="2742935"/>
            <a:ext cx="1148889" cy="646116"/>
          </a:xfrm>
          <a:prstGeom prst="rect">
            <a:avLst/>
          </a:prstGeom>
          <a:noFill/>
          <a:ln>
            <a:noFill/>
          </a:ln>
        </p:spPr>
      </p:pic>
      <p:pic>
        <p:nvPicPr>
          <p:cNvPr id="8" name="Picture 7" descr="Downward-Facing Dog for Flexibility">
            <a:extLst>
              <a:ext uri="{FF2B5EF4-FFF2-40B4-BE49-F238E27FC236}">
                <a16:creationId xmlns:a16="http://schemas.microsoft.com/office/drawing/2014/main" id="{3389558F-2F7D-7C36-D58F-0A67E46364F0}"/>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5907741" y="2984987"/>
            <a:ext cx="1336444" cy="751535"/>
          </a:xfrm>
          <a:prstGeom prst="rect">
            <a:avLst/>
          </a:prstGeom>
          <a:noFill/>
          <a:ln>
            <a:noFill/>
          </a:ln>
        </p:spPr>
      </p:pic>
      <p:pic>
        <p:nvPicPr>
          <p:cNvPr id="9" name="Picture 8" descr="Child's Pose for Relaxation">
            <a:extLst>
              <a:ext uri="{FF2B5EF4-FFF2-40B4-BE49-F238E27FC236}">
                <a16:creationId xmlns:a16="http://schemas.microsoft.com/office/drawing/2014/main" id="{14DCDA2B-F1DE-5F31-FEDD-996B29C280CB}"/>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460938" y="3555919"/>
            <a:ext cx="1186986" cy="667573"/>
          </a:xfrm>
          <a:prstGeom prst="rect">
            <a:avLst/>
          </a:prstGeom>
          <a:noFill/>
          <a:ln>
            <a:noFill/>
          </a:ln>
        </p:spPr>
      </p:pic>
      <p:pic>
        <p:nvPicPr>
          <p:cNvPr id="10" name="Picture 9" descr="Baby Pigeon Pose for Hip Flexibility">
            <a:extLst>
              <a:ext uri="{FF2B5EF4-FFF2-40B4-BE49-F238E27FC236}">
                <a16:creationId xmlns:a16="http://schemas.microsoft.com/office/drawing/2014/main" id="{5C0E7847-A1C0-2418-5733-B1D7101F9BBC}"/>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7725838" y="3807976"/>
            <a:ext cx="1477744" cy="831031"/>
          </a:xfrm>
          <a:prstGeom prst="rect">
            <a:avLst/>
          </a:prstGeom>
          <a:noFill/>
          <a:ln>
            <a:noFill/>
          </a:ln>
        </p:spPr>
      </p:pic>
      <p:pic>
        <p:nvPicPr>
          <p:cNvPr id="11" name="Picture 10" descr="Standing Mountain Pose for Relaxation">
            <a:extLst>
              <a:ext uri="{FF2B5EF4-FFF2-40B4-BE49-F238E27FC236}">
                <a16:creationId xmlns:a16="http://schemas.microsoft.com/office/drawing/2014/main" id="{82658BB9-ED3A-245D-4271-E13782DFA7D5}"/>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4557820" y="4523044"/>
            <a:ext cx="1211421" cy="681058"/>
          </a:xfrm>
          <a:prstGeom prst="rect">
            <a:avLst/>
          </a:prstGeom>
          <a:noFill/>
          <a:ln>
            <a:noFill/>
          </a:ln>
        </p:spPr>
      </p:pic>
      <p:pic>
        <p:nvPicPr>
          <p:cNvPr id="12" name="Picture 11" descr="A women doing  Viparita Karani pose">
            <a:extLst>
              <a:ext uri="{FF2B5EF4-FFF2-40B4-BE49-F238E27FC236}">
                <a16:creationId xmlns:a16="http://schemas.microsoft.com/office/drawing/2014/main" id="{2477103A-0142-1582-1124-CB8AC73DA8A4}"/>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5862415" y="4995288"/>
            <a:ext cx="1041698" cy="585955"/>
          </a:xfrm>
          <a:prstGeom prst="rect">
            <a:avLst/>
          </a:prstGeom>
          <a:noFill/>
          <a:ln>
            <a:noFill/>
          </a:ln>
        </p:spPr>
      </p:pic>
      <p:pic>
        <p:nvPicPr>
          <p:cNvPr id="3" name="Recorded Sound">
            <a:hlinkClick r:id="" action="ppaction://media"/>
            <a:extLst>
              <a:ext uri="{FF2B5EF4-FFF2-40B4-BE49-F238E27FC236}">
                <a16:creationId xmlns:a16="http://schemas.microsoft.com/office/drawing/2014/main" id="{B606C1E2-2CCA-3995-FC7B-1939F43A07E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9640824" y="4690488"/>
            <a:ext cx="609600" cy="609600"/>
          </a:xfrm>
          <a:prstGeom prst="rect">
            <a:avLst/>
          </a:prstGeom>
        </p:spPr>
      </p:pic>
    </p:spTree>
    <p:extLst>
      <p:ext uri="{BB962C8B-B14F-4D97-AF65-F5344CB8AC3E}">
        <p14:creationId xmlns:p14="http://schemas.microsoft.com/office/powerpoint/2010/main" val="116699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9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2" name="Picture 11">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4" name="Straight Connector 13">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58A4B56A-28BF-494A-B9A0-7212483E8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A5EE248-87D5-4C83-A97D-C1754B546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F29CE43-B33F-7338-7288-62C6B966D8F6}"/>
              </a:ext>
            </a:extLst>
          </p:cNvPr>
          <p:cNvSpPr>
            <a:spLocks noGrp="1"/>
          </p:cNvSpPr>
          <p:nvPr>
            <p:ph type="title"/>
          </p:nvPr>
        </p:nvSpPr>
        <p:spPr>
          <a:xfrm>
            <a:off x="1541822" y="962902"/>
            <a:ext cx="4087178" cy="2380828"/>
          </a:xfrm>
        </p:spPr>
        <p:txBody>
          <a:bodyPr vert="horz" lIns="91440" tIns="45720" rIns="91440" bIns="0" rtlCol="0" anchor="b">
            <a:normAutofit/>
          </a:bodyPr>
          <a:lstStyle/>
          <a:p>
            <a:r>
              <a:rPr lang="en-US" sz="4800"/>
              <a:t>A video on meditation </a:t>
            </a:r>
          </a:p>
        </p:txBody>
      </p:sp>
      <p:sp>
        <p:nvSpPr>
          <p:cNvPr id="5" name="TextBox 4">
            <a:extLst>
              <a:ext uri="{FF2B5EF4-FFF2-40B4-BE49-F238E27FC236}">
                <a16:creationId xmlns:a16="http://schemas.microsoft.com/office/drawing/2014/main" id="{43161CBA-7FAB-FCBC-8659-ED06BDB5D9B2}"/>
              </a:ext>
            </a:extLst>
          </p:cNvPr>
          <p:cNvSpPr txBox="1"/>
          <p:nvPr/>
        </p:nvSpPr>
        <p:spPr>
          <a:xfrm>
            <a:off x="1541718" y="3531204"/>
            <a:ext cx="4082378" cy="1610643"/>
          </a:xfrm>
          <a:prstGeom prst="rect">
            <a:avLst/>
          </a:prstGeom>
        </p:spPr>
        <p:txBody>
          <a:bodyPr vert="horz" lIns="91440" tIns="91440" rIns="91440" bIns="91440" rtlCol="0">
            <a:normAutofit/>
          </a:bodyPr>
          <a:lstStyle/>
          <a:p>
            <a:pPr defTabSz="914400">
              <a:lnSpc>
                <a:spcPct val="120000"/>
              </a:lnSpc>
              <a:spcBef>
                <a:spcPts val="1000"/>
              </a:spcBef>
              <a:buClr>
                <a:schemeClr val="accent1"/>
              </a:buClr>
              <a:buSzPct val="100000"/>
            </a:pPr>
            <a:r>
              <a:rPr lang="en-US" sz="1600" cap="all">
                <a:hlinkClick r:id="rId4"/>
              </a:rPr>
              <a:t>5 Minute Mindfulness Meditation (youtube.com)</a:t>
            </a:r>
            <a:endParaRPr lang="en-US" sz="1600" cap="all"/>
          </a:p>
        </p:txBody>
      </p:sp>
      <p:cxnSp>
        <p:nvCxnSpPr>
          <p:cNvPr id="22" name="Straight Connector 21">
            <a:extLst>
              <a:ext uri="{FF2B5EF4-FFF2-40B4-BE49-F238E27FC236}">
                <a16:creationId xmlns:a16="http://schemas.microsoft.com/office/drawing/2014/main" id="{5D73BF24-D1F3-4181-8C60-4EA9D4CED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5829"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3" name="Online Media 2" title="5 Minute Mindfulness Meditation">
            <a:hlinkClick r:id="" action="ppaction://media"/>
            <a:extLst>
              <a:ext uri="{FF2B5EF4-FFF2-40B4-BE49-F238E27FC236}">
                <a16:creationId xmlns:a16="http://schemas.microsoft.com/office/drawing/2014/main" id="{906DD2D3-C22D-E4E7-A0E9-3A005175C076}"/>
              </a:ext>
            </a:extLst>
          </p:cNvPr>
          <p:cNvPicPr>
            <a:picLocks noRot="1" noChangeAspect="1"/>
          </p:cNvPicPr>
          <p:nvPr>
            <a:videoFile r:link="rId1"/>
          </p:nvPr>
        </p:nvPicPr>
        <p:blipFill>
          <a:blip r:embed="rId5"/>
          <a:stretch>
            <a:fillRect/>
          </a:stretch>
        </p:blipFill>
        <p:spPr>
          <a:xfrm>
            <a:off x="6094411" y="1734639"/>
            <a:ext cx="4960442" cy="2802649"/>
          </a:xfrm>
          <a:prstGeom prst="rect">
            <a:avLst/>
          </a:prstGeom>
        </p:spPr>
      </p:pic>
      <p:pic>
        <p:nvPicPr>
          <p:cNvPr id="24" name="Picture 23">
            <a:extLst>
              <a:ext uri="{FF2B5EF4-FFF2-40B4-BE49-F238E27FC236}">
                <a16:creationId xmlns:a16="http://schemas.microsoft.com/office/drawing/2014/main" id="{1A52E10F-3348-4997-8FD3-E6389D5621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26" name="Straight Connector 25">
            <a:extLst>
              <a:ext uri="{FF2B5EF4-FFF2-40B4-BE49-F238E27FC236}">
                <a16:creationId xmlns:a16="http://schemas.microsoft.com/office/drawing/2014/main" id="{BD381074-0101-41BB-98A9-EE3DC457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814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26" name="Rectangle 2125">
            <a:extLst>
              <a:ext uri="{FF2B5EF4-FFF2-40B4-BE49-F238E27FC236}">
                <a16:creationId xmlns:a16="http://schemas.microsoft.com/office/drawing/2014/main" id="{1034510A-DB30-456D-9F45-F70101243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127" name="Picture 2126">
            <a:extLst>
              <a:ext uri="{FF2B5EF4-FFF2-40B4-BE49-F238E27FC236}">
                <a16:creationId xmlns:a16="http://schemas.microsoft.com/office/drawing/2014/main" id="{D9E3E4AB-D495-4E09-86D0-3C3F1CD33C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2128" name="Straight Connector 2127">
            <a:extLst>
              <a:ext uri="{FF2B5EF4-FFF2-40B4-BE49-F238E27FC236}">
                <a16:creationId xmlns:a16="http://schemas.microsoft.com/office/drawing/2014/main" id="{59D48945-BEE9-473E-9443-A1CE317E2D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29" name="Straight Connector 2128">
            <a:extLst>
              <a:ext uri="{FF2B5EF4-FFF2-40B4-BE49-F238E27FC236}">
                <a16:creationId xmlns:a16="http://schemas.microsoft.com/office/drawing/2014/main" id="{2DD6752A-2411-44BF-8C92-DF55B95F3A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2130" name="Rectangle 2129">
            <a:extLst>
              <a:ext uri="{FF2B5EF4-FFF2-40B4-BE49-F238E27FC236}">
                <a16:creationId xmlns:a16="http://schemas.microsoft.com/office/drawing/2014/main" id="{B73AC2FE-07C1-46A1-BB32-2364A2ED7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1" name="Rectangle 2130">
            <a:extLst>
              <a:ext uri="{FF2B5EF4-FFF2-40B4-BE49-F238E27FC236}">
                <a16:creationId xmlns:a16="http://schemas.microsoft.com/office/drawing/2014/main" id="{C9520B73-57CF-4733-8E69-379E600E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59CB5B9-0447-0E40-87E8-5926EAB8A007}"/>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a:t>MUSIC</a:t>
            </a:r>
          </a:p>
        </p:txBody>
      </p:sp>
      <p:cxnSp>
        <p:nvCxnSpPr>
          <p:cNvPr id="2132" name="Straight Connector 2131">
            <a:extLst>
              <a:ext uri="{FF2B5EF4-FFF2-40B4-BE49-F238E27FC236}">
                <a16:creationId xmlns:a16="http://schemas.microsoft.com/office/drawing/2014/main" id="{6B51175B-2BEE-4C31-A61D-53448C067F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0988" y="807259"/>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grpSp>
        <p:nvGrpSpPr>
          <p:cNvPr id="2133" name="Group 2132">
            <a:extLst>
              <a:ext uri="{FF2B5EF4-FFF2-40B4-BE49-F238E27FC236}">
                <a16:creationId xmlns:a16="http://schemas.microsoft.com/office/drawing/2014/main" id="{43CD49F1-982C-4FBE-AF42-13E6BABE8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070" name="Rectangle 2069">
              <a:extLst>
                <a:ext uri="{FF2B5EF4-FFF2-40B4-BE49-F238E27FC236}">
                  <a16:creationId xmlns:a16="http://schemas.microsoft.com/office/drawing/2014/main" id="{C00DF66B-601A-4C57-AC68-A80B294EA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2A2E9392-7805-4CAB-8B44-675786FBC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Download Music, Notes, Melody. Royalty-Free Vector Graphic - Pixabay">
            <a:extLst>
              <a:ext uri="{FF2B5EF4-FFF2-40B4-BE49-F238E27FC236}">
                <a16:creationId xmlns:a16="http://schemas.microsoft.com/office/drawing/2014/main" id="{1FF26092-6F6B-1222-3EB4-FF54A19AB9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10493"/>
          <a:stretch/>
        </p:blipFill>
        <p:spPr bwMode="auto">
          <a:xfrm>
            <a:off x="4618374" y="1116345"/>
            <a:ext cx="6282919" cy="3866172"/>
          </a:xfrm>
          <a:prstGeom prst="rect">
            <a:avLst/>
          </a:prstGeom>
          <a:noFill/>
          <a:extLst>
            <a:ext uri="{909E8E84-426E-40DD-AFC4-6F175D3DCCD1}">
              <a14:hiddenFill xmlns:a14="http://schemas.microsoft.com/office/drawing/2010/main">
                <a:solidFill>
                  <a:srgbClr val="FFFFFF"/>
                </a:solidFill>
              </a14:hiddenFill>
            </a:ext>
          </a:extLst>
        </p:spPr>
      </p:pic>
      <p:pic>
        <p:nvPicPr>
          <p:cNvPr id="2134" name="Picture 2133">
            <a:extLst>
              <a:ext uri="{FF2B5EF4-FFF2-40B4-BE49-F238E27FC236}">
                <a16:creationId xmlns:a16="http://schemas.microsoft.com/office/drawing/2014/main" id="{960E8265-B467-4C88-B9B5-9350EB092DA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2135" name="Straight Connector 2134">
            <a:extLst>
              <a:ext uri="{FF2B5EF4-FFF2-40B4-BE49-F238E27FC236}">
                <a16:creationId xmlns:a16="http://schemas.microsoft.com/office/drawing/2014/main" id="{DD4A6FD5-17DF-46E5-9EDA-2AAC70F24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490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82602-E902-CE2D-EBA4-947215AE700A}"/>
              </a:ext>
            </a:extLst>
          </p:cNvPr>
          <p:cNvSpPr>
            <a:spLocks noGrp="1"/>
          </p:cNvSpPr>
          <p:nvPr>
            <p:ph type="title"/>
          </p:nvPr>
        </p:nvSpPr>
        <p:spPr>
          <a:xfrm>
            <a:off x="676746" y="609600"/>
            <a:ext cx="3729076" cy="1320800"/>
          </a:xfrm>
        </p:spPr>
        <p:txBody>
          <a:bodyPr vert="horz" lIns="91440" tIns="45720" rIns="91440" bIns="45720" rtlCol="0" anchor="ctr">
            <a:normAutofit/>
          </a:bodyPr>
          <a:lstStyle/>
          <a:p>
            <a:pPr algn="l">
              <a:lnSpc>
                <a:spcPct val="90000"/>
              </a:lnSpc>
            </a:pPr>
            <a:r>
              <a:rPr lang="en-US" sz="2800" b="1">
                <a:effectLst/>
                <a:highlight>
                  <a:srgbClr val="FFFFFF"/>
                </a:highlight>
              </a:rPr>
              <a:t>Releasing stress through the power of music</a:t>
            </a:r>
            <a:endParaRPr lang="en-US" sz="2800"/>
          </a:p>
        </p:txBody>
      </p:sp>
      <p:sp>
        <p:nvSpPr>
          <p:cNvPr id="3" name="Content Placeholder 2">
            <a:extLst>
              <a:ext uri="{FF2B5EF4-FFF2-40B4-BE49-F238E27FC236}">
                <a16:creationId xmlns:a16="http://schemas.microsoft.com/office/drawing/2014/main" id="{AEDAA60B-4F9E-2550-4890-2DF7AD578985}"/>
              </a:ext>
            </a:extLst>
          </p:cNvPr>
          <p:cNvSpPr>
            <a:spLocks noGrp="1"/>
          </p:cNvSpPr>
          <p:nvPr>
            <p:ph sz="half" idx="14"/>
          </p:nvPr>
        </p:nvSpPr>
        <p:spPr>
          <a:xfrm>
            <a:off x="685167" y="2160589"/>
            <a:ext cx="3720916" cy="3560733"/>
          </a:xfrm>
        </p:spPr>
        <p:txBody>
          <a:bodyPr vert="horz" lIns="91440" tIns="45720" rIns="91440" bIns="45720" rtlCol="0">
            <a:normAutofit/>
          </a:bodyPr>
          <a:lstStyle/>
          <a:p>
            <a:pPr marL="285750" marR="0" indent="-285750">
              <a:lnSpc>
                <a:spcPct val="90000"/>
              </a:lnSpc>
              <a:spcAft>
                <a:spcPts val="0"/>
              </a:spcAft>
              <a:buFont typeface="Wingdings 3" charset="2"/>
              <a:buChar char=""/>
            </a:pPr>
            <a:r>
              <a:rPr lang="en-US" sz="1500">
                <a:effectLst/>
                <a:highlight>
                  <a:srgbClr val="FFFFFF"/>
                </a:highlight>
              </a:rPr>
              <a:t>Music can have a great effect on both the emotions and the body. </a:t>
            </a:r>
          </a:p>
          <a:p>
            <a:pPr marL="285750" marR="0" indent="-285750">
              <a:lnSpc>
                <a:spcPct val="90000"/>
              </a:lnSpc>
              <a:spcAft>
                <a:spcPts val="0"/>
              </a:spcAft>
              <a:buFont typeface="Wingdings 3" charset="2"/>
              <a:buChar char=""/>
            </a:pPr>
            <a:r>
              <a:rPr lang="en-US" sz="1500">
                <a:effectLst/>
                <a:highlight>
                  <a:srgbClr val="FFFFFF"/>
                </a:highlight>
              </a:rPr>
              <a:t>Faster music can make you feel more alert and concentrate better. </a:t>
            </a:r>
          </a:p>
          <a:p>
            <a:pPr marL="285750" marR="0" indent="-285750">
              <a:lnSpc>
                <a:spcPct val="90000"/>
              </a:lnSpc>
              <a:spcAft>
                <a:spcPts val="0"/>
              </a:spcAft>
              <a:buFont typeface="Wingdings 3" charset="2"/>
              <a:buChar char=""/>
            </a:pPr>
            <a:r>
              <a:rPr lang="en-US" sz="1500">
                <a:effectLst/>
                <a:highlight>
                  <a:srgbClr val="FFFFFF"/>
                </a:highlight>
              </a:rPr>
              <a:t>Upbeat music can make you feel more optimistic and positive about life. </a:t>
            </a:r>
          </a:p>
          <a:p>
            <a:pPr marL="285750" marR="0" indent="-285750">
              <a:lnSpc>
                <a:spcPct val="90000"/>
              </a:lnSpc>
              <a:spcAft>
                <a:spcPts val="0"/>
              </a:spcAft>
              <a:buFont typeface="Wingdings 3" charset="2"/>
              <a:buChar char=""/>
            </a:pPr>
            <a:r>
              <a:rPr lang="en-US" sz="1500">
                <a:effectLst/>
                <a:highlight>
                  <a:srgbClr val="FFFFFF"/>
                </a:highlight>
              </a:rPr>
              <a:t>A slower tempo can quiet your mind and relax your muscles, making you feel soothed while releasing the stress of the day. </a:t>
            </a:r>
          </a:p>
          <a:p>
            <a:pPr marL="285750" marR="0" indent="-285750">
              <a:lnSpc>
                <a:spcPct val="90000"/>
              </a:lnSpc>
              <a:spcAft>
                <a:spcPts val="0"/>
              </a:spcAft>
              <a:buFont typeface="Wingdings 3" charset="2"/>
              <a:buChar char=""/>
            </a:pPr>
            <a:r>
              <a:rPr lang="en-US" sz="1500">
                <a:effectLst/>
                <a:highlight>
                  <a:srgbClr val="FFFFFF"/>
                </a:highlight>
              </a:rPr>
              <a:t>Music is effective for relaxation and stress management.</a:t>
            </a:r>
          </a:p>
        </p:txBody>
      </p:sp>
      <p:pic>
        <p:nvPicPr>
          <p:cNvPr id="7" name="Picture 6" descr="A person wearing headphones&#10;&#10;Description automatically generated">
            <a:extLst>
              <a:ext uri="{FF2B5EF4-FFF2-40B4-BE49-F238E27FC236}">
                <a16:creationId xmlns:a16="http://schemas.microsoft.com/office/drawing/2014/main" id="{F7A8883F-1F92-1DC7-218D-96E929FF7E5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5924" r="30023"/>
          <a:stretch/>
        </p:blipFill>
        <p:spPr>
          <a:xfrm>
            <a:off x="4953682" y="632145"/>
            <a:ext cx="4003453" cy="5089178"/>
          </a:xfrm>
          <a:prstGeom prst="rect">
            <a:avLst/>
          </a:prstGeom>
        </p:spPr>
      </p:pic>
      <p:pic>
        <p:nvPicPr>
          <p:cNvPr id="6" name="Video 5">
            <a:hlinkClick r:id="" action="ppaction://media"/>
            <a:extLst>
              <a:ext uri="{FF2B5EF4-FFF2-40B4-BE49-F238E27FC236}">
                <a16:creationId xmlns:a16="http://schemas.microsoft.com/office/drawing/2014/main" id="{8027AFA1-391F-B574-9409-58C84165E8B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3056651"/>
      </p:ext>
    </p:extLst>
  </p:cSld>
  <p:clrMapOvr>
    <a:masterClrMapping/>
  </p:clrMapOvr>
  <mc:AlternateContent xmlns:mc="http://schemas.openxmlformats.org/markup-compatibility/2006" xmlns:p14="http://schemas.microsoft.com/office/powerpoint/2010/main">
    <mc:Choice Requires="p14">
      <p:transition spd="slow" p14:dur="2000" advTm="25256"/>
    </mc:Choice>
    <mc:Fallback xmlns="">
      <p:transition spd="slow" advTm="25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0D10-8C99-ACFA-78BE-D8A13E9B42DB}"/>
              </a:ext>
            </a:extLst>
          </p:cNvPr>
          <p:cNvSpPr>
            <a:spLocks noGrp="1"/>
          </p:cNvSpPr>
          <p:nvPr>
            <p:ph type="title"/>
          </p:nvPr>
        </p:nvSpPr>
        <p:spPr>
          <a:xfrm>
            <a:off x="677334" y="609600"/>
            <a:ext cx="8596668" cy="1320800"/>
          </a:xfrm>
        </p:spPr>
        <p:txBody>
          <a:bodyPr anchor="t">
            <a:normAutofit/>
          </a:bodyPr>
          <a:lstStyle/>
          <a:p>
            <a:pPr marL="0" marR="0">
              <a:spcBef>
                <a:spcPts val="0"/>
              </a:spcBef>
              <a:spcAft>
                <a:spcPts val="800"/>
              </a:spcAft>
            </a:pPr>
            <a:r>
              <a:rPr lang="en-US" kern="0">
                <a:highlight>
                  <a:srgbClr val="FFFFFF"/>
                </a:highlight>
                <a:latin typeface="Arial" panose="020B0604020202020204" pitchFamily="34" charset="0"/>
                <a:ea typeface="Times New Roman" panose="02020603050405020304" pitchFamily="18" charset="0"/>
                <a:cs typeface="Times New Roman" panose="02020603050405020304" pitchFamily="18" charset="0"/>
              </a:rPr>
              <a:t>W</a:t>
            </a:r>
            <a:r>
              <a:rPr lang="en-US" kern="0">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hat type of music reduces stress the best?</a:t>
            </a:r>
            <a:endParaRPr lang="en-US"/>
          </a:p>
        </p:txBody>
      </p:sp>
      <p:sp>
        <p:nvSpPr>
          <p:cNvPr id="3" name="Content Placeholder 2">
            <a:extLst>
              <a:ext uri="{FF2B5EF4-FFF2-40B4-BE49-F238E27FC236}">
                <a16:creationId xmlns:a16="http://schemas.microsoft.com/office/drawing/2014/main" id="{4BE2A25E-FE29-037E-2C9F-09CD4F1A8C6B}"/>
              </a:ext>
            </a:extLst>
          </p:cNvPr>
          <p:cNvSpPr>
            <a:spLocks noGrp="1"/>
          </p:cNvSpPr>
          <p:nvPr>
            <p:ph idx="1"/>
          </p:nvPr>
        </p:nvSpPr>
        <p:spPr>
          <a:xfrm>
            <a:off x="677334" y="2160589"/>
            <a:ext cx="3957349" cy="3880773"/>
          </a:xfrm>
        </p:spPr>
        <p:txBody>
          <a:bodyPr>
            <a:normAutofit/>
          </a:bodyPr>
          <a:lstStyle/>
          <a:p>
            <a:pPr marL="0" marR="0">
              <a:lnSpc>
                <a:spcPct val="90000"/>
              </a:lnSpc>
              <a:spcBef>
                <a:spcPts val="0"/>
              </a:spcBef>
              <a:spcAft>
                <a:spcPts val="800"/>
              </a:spcAft>
            </a:pPr>
            <a:r>
              <a:rPr lang="en-US" sz="1400" kern="0">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So, what type of music reduces stress the best? </a:t>
            </a:r>
          </a:p>
          <a:p>
            <a:pPr marL="0" marR="0">
              <a:lnSpc>
                <a:spcPct val="90000"/>
              </a:lnSpc>
              <a:spcBef>
                <a:spcPts val="0"/>
              </a:spcBef>
              <a:spcAft>
                <a:spcPts val="800"/>
              </a:spcAft>
            </a:pPr>
            <a:r>
              <a:rPr lang="en-US" sz="1400" kern="0">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A bit surprising is that Native American, Celtic, Indian stringed-instruments, drums, and flutes are very effective at relaxing the mind even when played moderately loud.</a:t>
            </a:r>
          </a:p>
          <a:p>
            <a:pPr marL="0" marR="0">
              <a:lnSpc>
                <a:spcPct val="90000"/>
              </a:lnSpc>
              <a:spcBef>
                <a:spcPts val="0"/>
              </a:spcBef>
              <a:spcAft>
                <a:spcPts val="800"/>
              </a:spcAft>
            </a:pPr>
            <a:r>
              <a:rPr lang="en-US" sz="1400" kern="0">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 Sounds of rain, thunder, and nature sounds may also be relaxing particularly when mixed with other music, such as light jazz, classical (the "largo" movement), and easy listening music. </a:t>
            </a:r>
            <a:endParaRPr lang="en-US"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0" marR="0">
              <a:lnSpc>
                <a:spcPct val="90000"/>
              </a:lnSpc>
              <a:spcBef>
                <a:spcPts val="0"/>
              </a:spcBef>
              <a:spcAft>
                <a:spcPts val="800"/>
              </a:spcAft>
            </a:pPr>
            <a:r>
              <a:rPr lang="en-US" sz="1400" kern="0">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It is important to remember that quieting your mind does not mean you will necessarily feel sleepy. It means your brain and body are relaxed, and with your new calm self, you can then function at your best in many activities.</a:t>
            </a:r>
            <a:endParaRPr lang="en-US"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0" marR="0">
              <a:lnSpc>
                <a:spcPct val="90000"/>
              </a:lnSpc>
              <a:spcBef>
                <a:spcPts val="0"/>
              </a:spcBef>
              <a:spcAft>
                <a:spcPts val="800"/>
              </a:spcAft>
            </a:pPr>
            <a:endParaRPr lang="en-US"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A person with her hands up and a sheet of music&#10;&#10;Description automatically generated">
            <a:extLst>
              <a:ext uri="{FF2B5EF4-FFF2-40B4-BE49-F238E27FC236}">
                <a16:creationId xmlns:a16="http://schemas.microsoft.com/office/drawing/2014/main" id="{11E1962C-E419-8044-3E68-1DB1E62F6F3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070" r="29962"/>
          <a:stretch/>
        </p:blipFill>
        <p:spPr>
          <a:xfrm>
            <a:off x="4857451" y="2159331"/>
            <a:ext cx="4415050" cy="3882362"/>
          </a:xfrm>
          <a:prstGeom prst="rect">
            <a:avLst/>
          </a:prstGeom>
        </p:spPr>
      </p:pic>
      <p:pic>
        <p:nvPicPr>
          <p:cNvPr id="8" name="Video 7">
            <a:hlinkClick r:id="" action="ppaction://media"/>
            <a:extLst>
              <a:ext uri="{FF2B5EF4-FFF2-40B4-BE49-F238E27FC236}">
                <a16:creationId xmlns:a16="http://schemas.microsoft.com/office/drawing/2014/main" id="{44B0BD40-3FBC-DC5A-7465-1FEA05FB60E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32961574"/>
      </p:ext>
    </p:extLst>
  </p:cSld>
  <p:clrMapOvr>
    <a:masterClrMapping/>
  </p:clrMapOvr>
  <mc:AlternateContent xmlns:mc="http://schemas.openxmlformats.org/markup-compatibility/2006" xmlns:p14="http://schemas.microsoft.com/office/powerpoint/2010/main">
    <mc:Choice Requires="p14">
      <p:transition spd="slow" p14:dur="2000" advTm="39689"/>
    </mc:Choice>
    <mc:Fallback xmlns="">
      <p:transition spd="slow" advTm="39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headphones with brain and music symbol&#10;&#10;Description automatically generated">
            <a:extLst>
              <a:ext uri="{FF2B5EF4-FFF2-40B4-BE49-F238E27FC236}">
                <a16:creationId xmlns:a16="http://schemas.microsoft.com/office/drawing/2014/main" id="{7B9718A4-4F8F-97B5-8E34-1E6F385F740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738" r="2928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236DFF9-3B9A-6848-B1A5-2159BEF04EC8}"/>
              </a:ext>
            </a:extLst>
          </p:cNvPr>
          <p:cNvSpPr>
            <a:spLocks noGrp="1"/>
          </p:cNvSpPr>
          <p:nvPr>
            <p:ph type="title"/>
          </p:nvPr>
        </p:nvSpPr>
        <p:spPr>
          <a:xfrm>
            <a:off x="677333" y="609600"/>
            <a:ext cx="3851123" cy="1320800"/>
          </a:xfrm>
        </p:spPr>
        <p:txBody>
          <a:bodyPr>
            <a:normAutofit/>
          </a:bodyPr>
          <a:lstStyle/>
          <a:p>
            <a:pPr marL="0" marR="0">
              <a:lnSpc>
                <a:spcPct val="90000"/>
              </a:lnSpc>
              <a:spcBef>
                <a:spcPts val="0"/>
              </a:spcBef>
              <a:spcAft>
                <a:spcPts val="0"/>
              </a:spcAft>
            </a:pPr>
            <a:r>
              <a:rPr lang="en-US" sz="2800" b="1" kern="1800">
                <a:effectLst/>
                <a:latin typeface="Libre Franklin" pitchFamily="2" charset="0"/>
                <a:ea typeface="Times New Roman" panose="02020603050405020304" pitchFamily="18" charset="0"/>
                <a:cs typeface="Times New Roman" panose="02020603050405020304" pitchFamily="18" charset="0"/>
              </a:rPr>
              <a:t>Why is music good for the brain?</a:t>
            </a:r>
            <a:br>
              <a:rPr lang="en-US" sz="2800" kern="100">
                <a:effectLst/>
                <a:latin typeface="Aptos" panose="020B0004020202020204" pitchFamily="34" charset="0"/>
                <a:ea typeface="Aptos" panose="020B0004020202020204" pitchFamily="34" charset="0"/>
                <a:cs typeface="Times New Roman" panose="02020603050405020304" pitchFamily="18" charset="0"/>
              </a:rPr>
            </a:br>
            <a:r>
              <a:rPr lang="en-US" sz="2800" kern="0">
                <a:effectLst/>
                <a:latin typeface="Libre Franklin" pitchFamily="2" charset="0"/>
                <a:ea typeface="Times New Roman" panose="02020603050405020304" pitchFamily="18" charset="0"/>
                <a:cs typeface="Times New Roman" panose="02020603050405020304" pitchFamily="18" charset="0"/>
              </a:rPr>
              <a:t>  </a:t>
            </a:r>
            <a:endParaRPr lang="en-US" sz="2800"/>
          </a:p>
        </p:txBody>
      </p:sp>
      <p:sp>
        <p:nvSpPr>
          <p:cNvPr id="3" name="Content Placeholder 2">
            <a:extLst>
              <a:ext uri="{FF2B5EF4-FFF2-40B4-BE49-F238E27FC236}">
                <a16:creationId xmlns:a16="http://schemas.microsoft.com/office/drawing/2014/main" id="{3B302850-6631-CC81-6E26-9E1327B4F808}"/>
              </a:ext>
            </a:extLst>
          </p:cNvPr>
          <p:cNvSpPr>
            <a:spLocks noGrp="1"/>
          </p:cNvSpPr>
          <p:nvPr>
            <p:ph idx="1"/>
          </p:nvPr>
        </p:nvSpPr>
        <p:spPr>
          <a:xfrm>
            <a:off x="677334" y="2160589"/>
            <a:ext cx="3851122" cy="3880773"/>
          </a:xfrm>
        </p:spPr>
        <p:txBody>
          <a:bodyPr>
            <a:normAutofit fontScale="92500"/>
          </a:bodyPr>
          <a:lstStyle/>
          <a:p>
            <a:r>
              <a:rPr lang="en-US" kern="0">
                <a:effectLst/>
                <a:latin typeface="Roboto Slab" pitchFamily="2" charset="0"/>
                <a:ea typeface="Aptos" panose="020B0004020202020204" pitchFamily="34" charset="0"/>
                <a:cs typeface="Times New Roman" panose="02020603050405020304" pitchFamily="18" charset="0"/>
              </a:rPr>
              <a:t>Can music really affect your well-being, learning, cognitive function, quality of life, and even happiness?</a:t>
            </a:r>
          </a:p>
          <a:p>
            <a:r>
              <a:rPr lang="en-US" kern="0">
                <a:effectLst/>
                <a:latin typeface="Roboto Slab" pitchFamily="2" charset="0"/>
                <a:ea typeface="Aptos" panose="020B0004020202020204" pitchFamily="34" charset="0"/>
                <a:cs typeface="Times New Roman" panose="02020603050405020304" pitchFamily="18" charset="0"/>
              </a:rPr>
              <a:t> A </a:t>
            </a:r>
            <a:r>
              <a:rPr lang="en-US" u="sng" kern="0">
                <a:effectLst/>
                <a:latin typeface="Roboto Slab" pitchFamily="2" charset="0"/>
                <a:ea typeface="Aptos" panose="020B0004020202020204" pitchFamily="34" charset="0"/>
                <a:cs typeface="Times New Roman" panose="02020603050405020304" pitchFamily="18" charset="0"/>
                <a:hlinkClick r:id="rId6"/>
              </a:rPr>
              <a:t>recent survey</a:t>
            </a:r>
            <a:r>
              <a:rPr lang="en-US" kern="0">
                <a:effectLst/>
                <a:latin typeface="Roboto Slab" pitchFamily="2" charset="0"/>
                <a:ea typeface="Aptos" panose="020B0004020202020204" pitchFamily="34" charset="0"/>
                <a:cs typeface="Times New Roman" panose="02020603050405020304" pitchFamily="18" charset="0"/>
              </a:rPr>
              <a:t> on music and brain health conducted by AARP revealed some interesting findings about the impact of music on cognitive and emotional well-being:</a:t>
            </a:r>
            <a:endParaRPr lang="en-US" kern="10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
        <p:nvSpPr>
          <p:cNvPr id="6" name="TextBox 5">
            <a:extLst>
              <a:ext uri="{FF2B5EF4-FFF2-40B4-BE49-F238E27FC236}">
                <a16:creationId xmlns:a16="http://schemas.microsoft.com/office/drawing/2014/main" id="{DC840330-6D77-66EC-7855-EB05944692DE}"/>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www.mojnews.com/%D8%A8%D8%AE%D8%B4-%D8%A7%D8%AC%D8%AA%D9%85%D8%A7%D8%B9%DB%8C-5/205236-%D9%85%D9%88%D8%B3%DB%8C%D9%82%DB%8C-%D8%AF%D8%B1%D9%85%D8%A7%D9%86%DB%8C-%D8%A8%D9%87-%D8%AA%D8%B3%DA%A9%DB%8C%D9%86-%D8%A7%D8%B6%D8%B7%D8%B1%D8%A7%D8%A8-%D8%B9%D9%84%D8%A7%D8%A6%D9%85-%D8%A7%D9%81%D8%B3%D8%B1%D8%AF%DA%AF%DB%8C-%DA%A9%D9%85%DA%A9-%D9%85%DB%8C-%DA%A9%D9%86%D8%AF">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8" name="Video 7">
            <a:hlinkClick r:id="" action="ppaction://media"/>
            <a:extLst>
              <a:ext uri="{FF2B5EF4-FFF2-40B4-BE49-F238E27FC236}">
                <a16:creationId xmlns:a16="http://schemas.microsoft.com/office/drawing/2014/main" id="{5F837654-702E-23F0-C73D-25FF0AAE68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4271815"/>
      </p:ext>
    </p:extLst>
  </p:cSld>
  <p:clrMapOvr>
    <a:masterClrMapping/>
  </p:clrMapOvr>
  <mc:AlternateContent xmlns:mc="http://schemas.openxmlformats.org/markup-compatibility/2006" xmlns:p14="http://schemas.microsoft.com/office/powerpoint/2010/main">
    <mc:Choice Requires="p14">
      <p:transition spd="slow" p14:dur="2000" advTm="17172"/>
    </mc:Choice>
    <mc:Fallback xmlns="">
      <p:transition spd="slow" advTm="17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ith headphones blowing in the wind&#10;&#10;Description automatically generated">
            <a:extLst>
              <a:ext uri="{FF2B5EF4-FFF2-40B4-BE49-F238E27FC236}">
                <a16:creationId xmlns:a16="http://schemas.microsoft.com/office/drawing/2014/main" id="{E307C3BE-113B-F619-C2EA-FDC49563C22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877" r="12145"/>
          <a:stretch/>
        </p:blipFill>
        <p:spPr>
          <a:xfrm>
            <a:off x="4339428" y="-3313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1FB02EB-AA6F-FB1A-2EA6-6094EC5F2F0A}"/>
              </a:ext>
            </a:extLst>
          </p:cNvPr>
          <p:cNvSpPr>
            <a:spLocks noGrp="1"/>
          </p:cNvSpPr>
          <p:nvPr>
            <p:ph type="title"/>
          </p:nvPr>
        </p:nvSpPr>
        <p:spPr>
          <a:xfrm>
            <a:off x="677333" y="609600"/>
            <a:ext cx="3851123" cy="1320800"/>
          </a:xfrm>
        </p:spPr>
        <p:txBody>
          <a:bodyPr>
            <a:normAutofit fontScale="90000"/>
          </a:bodyPr>
          <a:lstStyle/>
          <a:p>
            <a:r>
              <a:rPr lang="en-US" sz="3600" b="1" kern="1800">
                <a:effectLst/>
                <a:latin typeface="Libre Franklin" pitchFamily="2" charset="0"/>
                <a:ea typeface="Times New Roman" panose="02020603050405020304" pitchFamily="18" charset="0"/>
                <a:cs typeface="Times New Roman" panose="02020603050405020304" pitchFamily="18" charset="0"/>
              </a:rPr>
              <a:t>Why is music good for the brain?</a:t>
            </a:r>
            <a:endParaRPr lang="en-US"/>
          </a:p>
        </p:txBody>
      </p:sp>
      <p:sp>
        <p:nvSpPr>
          <p:cNvPr id="3" name="Content Placeholder 2">
            <a:extLst>
              <a:ext uri="{FF2B5EF4-FFF2-40B4-BE49-F238E27FC236}">
                <a16:creationId xmlns:a16="http://schemas.microsoft.com/office/drawing/2014/main" id="{12A7CF0F-D3C3-8EC4-3E71-68BA040822B2}"/>
              </a:ext>
            </a:extLst>
          </p:cNvPr>
          <p:cNvSpPr>
            <a:spLocks noGrp="1"/>
          </p:cNvSpPr>
          <p:nvPr>
            <p:ph idx="1"/>
          </p:nvPr>
        </p:nvSpPr>
        <p:spPr>
          <a:xfrm>
            <a:off x="677334" y="2160589"/>
            <a:ext cx="3851122" cy="3880773"/>
          </a:xfrm>
        </p:spPr>
        <p:txBody>
          <a:bodyPr>
            <a:normAutofit fontScale="92500" lnSpcReduction="10000"/>
          </a:bodyPr>
          <a:lstStyle/>
          <a:p>
            <a:pPr marL="0" marR="0">
              <a:spcBef>
                <a:spcPts val="0"/>
              </a:spcBef>
              <a:spcAft>
                <a:spcPts val="800"/>
              </a:spcAft>
            </a:pPr>
            <a:r>
              <a:rPr lang="en-US" kern="0">
                <a:effectLst/>
                <a:latin typeface="Roboto Slab" pitchFamily="2" charset="0"/>
                <a:ea typeface="Aptos" panose="020B0004020202020204" pitchFamily="34" charset="0"/>
                <a:cs typeface="Times New Roman" panose="02020603050405020304" pitchFamily="18" charset="0"/>
              </a:rPr>
              <a:t>Music listeners had higher scores for mental well-being and slightly reduced levels of anxiety and depression compared to people overall.</a:t>
            </a:r>
            <a:endParaRPr lang="en-US" kern="10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800"/>
              </a:spcAft>
            </a:pPr>
            <a:r>
              <a:rPr lang="en-US" kern="0">
                <a:effectLst/>
                <a:latin typeface="Roboto Slab" pitchFamily="2" charset="0"/>
                <a:ea typeface="Aptos" panose="020B0004020202020204" pitchFamily="34" charset="0"/>
                <a:cs typeface="Times New Roman" panose="02020603050405020304" pitchFamily="18" charset="0"/>
              </a:rPr>
              <a:t>Adults with no early music exposure but who currently engage in some music appreciation show above average mental well-being scores.</a:t>
            </a:r>
            <a:endParaRPr lang="en-US" kern="100">
              <a:effectLst/>
              <a:latin typeface="Aptos" panose="020B0004020202020204" pitchFamily="34" charset="0"/>
              <a:ea typeface="Aptos" panose="020B0004020202020204" pitchFamily="34" charset="0"/>
              <a:cs typeface="Times New Roman" panose="02020603050405020304" pitchFamily="18" charset="0"/>
            </a:endParaRPr>
          </a:p>
          <a:p>
            <a:pPr marL="0" marR="0" indent="0">
              <a:spcBef>
                <a:spcPts val="0"/>
              </a:spcBef>
              <a:spcAft>
                <a:spcPts val="800"/>
              </a:spcAft>
              <a:buNone/>
            </a:pPr>
            <a:endParaRPr lang="en-US"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CFD685B3-2D03-013D-779D-95EF44806EA0}"/>
              </a:ext>
            </a:extLst>
          </p:cNvPr>
          <p:cNvSpPr txBox="1"/>
          <p:nvPr/>
        </p:nvSpPr>
        <p:spPr>
          <a:xfrm>
            <a:off x="9665347" y="6657945"/>
            <a:ext cx="252665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ecoworldreactor.blogspot.com/2020/0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pic>
        <p:nvPicPr>
          <p:cNvPr id="8" name="Video 7">
            <a:hlinkClick r:id="" action="ppaction://media"/>
            <a:extLst>
              <a:ext uri="{FF2B5EF4-FFF2-40B4-BE49-F238E27FC236}">
                <a16:creationId xmlns:a16="http://schemas.microsoft.com/office/drawing/2014/main" id="{96B79BF0-090F-FBE6-273C-AF1966877B4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9760620"/>
      </p:ext>
    </p:extLst>
  </p:cSld>
  <p:clrMapOvr>
    <a:masterClrMapping/>
  </p:clrMapOvr>
  <mc:AlternateContent xmlns:mc="http://schemas.openxmlformats.org/markup-compatibility/2006" xmlns:p14="http://schemas.microsoft.com/office/powerpoint/2010/main">
    <mc:Choice Requires="p14">
      <p:transition spd="slow" p14:dur="2000" advTm="16288"/>
    </mc:Choice>
    <mc:Fallback xmlns="">
      <p:transition spd="slow" advTm="16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93E05-0099-0C61-32CF-72D23A9A7A6F}"/>
              </a:ext>
            </a:extLst>
          </p:cNvPr>
          <p:cNvSpPr>
            <a:spLocks noGrp="1"/>
          </p:cNvSpPr>
          <p:nvPr>
            <p:ph type="title"/>
          </p:nvPr>
        </p:nvSpPr>
        <p:spPr>
          <a:xfrm>
            <a:off x="646111" y="1447799"/>
            <a:ext cx="3105075" cy="1444750"/>
          </a:xfrm>
        </p:spPr>
        <p:txBody>
          <a:bodyPr anchor="b">
            <a:normAutofit/>
          </a:bodyPr>
          <a:lstStyle/>
          <a:p>
            <a:r>
              <a:rPr lang="en-US" sz="3200">
                <a:effectLst/>
                <a:latin typeface="Calibri" panose="020F0502020204030204" pitchFamily="34" charset="0"/>
                <a:ea typeface="Calibri" panose="020F0502020204030204" pitchFamily="34" charset="0"/>
                <a:cs typeface="Times New Roman" panose="02020603050405020304" pitchFamily="18" charset="0"/>
              </a:rPr>
              <a:t>What Is Self-Advocacy? </a:t>
            </a:r>
            <a:endParaRPr lang="en-US" sz="3200"/>
          </a:p>
        </p:txBody>
      </p:sp>
      <p:sp>
        <p:nvSpPr>
          <p:cNvPr id="3" name="Content Placeholder 2">
            <a:extLst>
              <a:ext uri="{FF2B5EF4-FFF2-40B4-BE49-F238E27FC236}">
                <a16:creationId xmlns:a16="http://schemas.microsoft.com/office/drawing/2014/main" id="{7D163C57-BC14-E3B2-A1A5-530DF6A03949}"/>
              </a:ext>
            </a:extLst>
          </p:cNvPr>
          <p:cNvSpPr>
            <a:spLocks noGrp="1"/>
          </p:cNvSpPr>
          <p:nvPr>
            <p:ph idx="1"/>
          </p:nvPr>
        </p:nvSpPr>
        <p:spPr>
          <a:xfrm>
            <a:off x="646111" y="3088493"/>
            <a:ext cx="3104751" cy="2931307"/>
          </a:xfrm>
        </p:spPr>
        <p:txBody>
          <a:bodyPr>
            <a:normAutofit/>
          </a:bodyPr>
          <a:lstStyle/>
          <a:p>
            <a:r>
              <a:rPr lang="en-US" sz="1600" kern="100">
                <a:effectLst/>
                <a:latin typeface="Calibri" panose="020F0502020204030204" pitchFamily="34" charset="0"/>
                <a:ea typeface="Calibri" panose="020F0502020204030204" pitchFamily="34" charset="0"/>
                <a:cs typeface="Times New Roman" panose="02020603050405020304" pitchFamily="18" charset="0"/>
              </a:rPr>
              <a:t>What Is Self-Advocacy?</a:t>
            </a:r>
          </a:p>
          <a:p>
            <a:r>
              <a:rPr lang="en-US" sz="1600" kern="100">
                <a:effectLst/>
                <a:latin typeface="Calibri" panose="020F0502020204030204" pitchFamily="34" charset="0"/>
                <a:ea typeface="Calibri" panose="020F0502020204030204" pitchFamily="34" charset="0"/>
                <a:cs typeface="Times New Roman" panose="02020603050405020304" pitchFamily="18" charset="0"/>
              </a:rPr>
              <a:t> Self-advocacy is the ability to speak up for yourself.</a:t>
            </a:r>
          </a:p>
          <a:p>
            <a:r>
              <a:rPr lang="en-US" sz="1600" kern="100">
                <a:effectLst/>
                <a:latin typeface="Calibri" panose="020F0502020204030204" pitchFamily="34" charset="0"/>
                <a:ea typeface="Calibri" panose="020F0502020204030204" pitchFamily="34" charset="0"/>
                <a:cs typeface="Times New Roman" panose="02020603050405020304" pitchFamily="18" charset="0"/>
              </a:rPr>
              <a:t> Self-advocacy is helpful in all areas of your life.`</a:t>
            </a:r>
          </a:p>
        </p:txBody>
      </p:sp>
      <p:pic>
        <p:nvPicPr>
          <p:cNvPr id="5" name="Picture 4" descr="A hand writing on a white board&#10;&#10;Description automatically generated">
            <a:extLst>
              <a:ext uri="{FF2B5EF4-FFF2-40B4-BE49-F238E27FC236}">
                <a16:creationId xmlns:a16="http://schemas.microsoft.com/office/drawing/2014/main" id="{D4F528FD-E21B-8BAC-770A-5F1DF6DE292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48452" y="1491399"/>
            <a:ext cx="3148022" cy="2101304"/>
          </a:xfrm>
          <a:prstGeom prst="rect">
            <a:avLst/>
          </a:prstGeom>
          <a:effectLst/>
        </p:spPr>
      </p:pic>
      <p:pic>
        <p:nvPicPr>
          <p:cNvPr id="20" name="Video 19">
            <a:hlinkClick r:id="" action="ppaction://media"/>
            <a:extLst>
              <a:ext uri="{FF2B5EF4-FFF2-40B4-BE49-F238E27FC236}">
                <a16:creationId xmlns:a16="http://schemas.microsoft.com/office/drawing/2014/main" id="{ED54FE65-0661-E67E-2FE0-990C592E020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5528211" y="3831296"/>
            <a:ext cx="2188504" cy="2188504"/>
          </a:xfrm>
          <a:prstGeom prst="rect">
            <a:avLst/>
          </a:prstGeom>
          <a:effectLst/>
        </p:spPr>
      </p:pic>
      <p:pic>
        <p:nvPicPr>
          <p:cNvPr id="8" name="Picture 7" descr="A person raising her hand&#10;&#10;Description automatically generated">
            <a:extLst>
              <a:ext uri="{FF2B5EF4-FFF2-40B4-BE49-F238E27FC236}">
                <a16:creationId xmlns:a16="http://schemas.microsoft.com/office/drawing/2014/main" id="{FBC480BB-8051-5607-3AA3-D163BACAEF2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394091" y="2159788"/>
            <a:ext cx="3148022" cy="3148022"/>
          </a:xfrm>
          <a:prstGeom prst="rect">
            <a:avLst/>
          </a:prstGeom>
          <a:effectLst/>
        </p:spPr>
      </p:pic>
      <p:sp>
        <p:nvSpPr>
          <p:cNvPr id="6" name="TextBox 5">
            <a:extLst>
              <a:ext uri="{FF2B5EF4-FFF2-40B4-BE49-F238E27FC236}">
                <a16:creationId xmlns:a16="http://schemas.microsoft.com/office/drawing/2014/main" id="{43F3D329-F6B9-A58A-6387-743D9C75C366}"/>
              </a:ext>
            </a:extLst>
          </p:cNvPr>
          <p:cNvSpPr txBox="1"/>
          <p:nvPr/>
        </p:nvSpPr>
        <p:spPr>
          <a:xfrm>
            <a:off x="5515933" y="3392648"/>
            <a:ext cx="268054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www.thebluediamondgallery.com/handwriting/a/advocacy.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370901204"/>
      </p:ext>
    </p:extLst>
  </p:cSld>
  <p:clrMapOvr>
    <a:masterClrMapping/>
  </p:clrMapOvr>
  <mc:AlternateContent xmlns:mc="http://schemas.openxmlformats.org/markup-compatibility/2006" xmlns:p14="http://schemas.microsoft.com/office/powerpoint/2010/main">
    <mc:Choice Requires="p14">
      <p:transition spd="slow" p14:dur="2000" advTm="7598"/>
    </mc:Choice>
    <mc:Fallback xmlns="">
      <p:transition spd="slow" advTm="7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FAE7-27BA-F469-46EE-74B807CDC962}"/>
              </a:ext>
            </a:extLst>
          </p:cNvPr>
          <p:cNvSpPr>
            <a:spLocks noGrp="1"/>
          </p:cNvSpPr>
          <p:nvPr>
            <p:ph type="title"/>
          </p:nvPr>
        </p:nvSpPr>
        <p:spPr>
          <a:xfrm>
            <a:off x="1039127" y="2603283"/>
            <a:ext cx="6966473" cy="1569720"/>
          </a:xfrm>
        </p:spPr>
        <p:txBody>
          <a:bodyPr>
            <a:normAutofit fontScale="90000"/>
          </a:bodyPr>
          <a:lstStyle/>
          <a:p>
            <a:pPr>
              <a:lnSpc>
                <a:spcPct val="150000"/>
              </a:lnSpc>
            </a:pPr>
            <a:r>
              <a:rPr lang="en-US" sz="2000"/>
              <a:t>Thank you if you have any questions, comment or concern please feel free to reach out the DDS Self Advocates Coordinator </a:t>
            </a:r>
            <a:br>
              <a:rPr lang="en-US" sz="2000"/>
            </a:br>
            <a:r>
              <a:rPr lang="en-US" sz="2000"/>
              <a:t>thank you to  April, and  Paige for putting this together               </a:t>
            </a:r>
            <a:br>
              <a:rPr lang="en-US" sz="2000" u="sng"/>
            </a:br>
            <a:br>
              <a:rPr lang="en-US" sz="1200" b="0" i="0">
                <a:solidFill>
                  <a:srgbClr val="0A0A0A"/>
                </a:solidFill>
                <a:effectLst/>
                <a:latin typeface="open-sans"/>
              </a:rPr>
            </a:br>
            <a:br>
              <a:rPr lang="en-US" sz="2000" u="sng"/>
            </a:br>
            <a:endParaRPr lang="en-US" sz="2000" u="sng"/>
          </a:p>
        </p:txBody>
      </p:sp>
      <p:pic>
        <p:nvPicPr>
          <p:cNvPr id="4" name="Picture 2" descr="Connecticut Department of Developmental Services | Hartford CT">
            <a:extLst>
              <a:ext uri="{FF2B5EF4-FFF2-40B4-BE49-F238E27FC236}">
                <a16:creationId xmlns:a16="http://schemas.microsoft.com/office/drawing/2014/main" id="{E90044EA-FCBE-8A84-2D13-3B0CC2202A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576254" y="2133600"/>
            <a:ext cx="3514725" cy="12954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0F717FB-ED13-976C-370C-91859B18E744}"/>
              </a:ext>
            </a:extLst>
          </p:cNvPr>
          <p:cNvSpPr txBox="1"/>
          <p:nvPr/>
        </p:nvSpPr>
        <p:spPr>
          <a:xfrm>
            <a:off x="3158850" y="4461377"/>
            <a:ext cx="2477206" cy="1384995"/>
          </a:xfrm>
          <a:prstGeom prst="rect">
            <a:avLst/>
          </a:prstGeom>
          <a:noFill/>
        </p:spPr>
        <p:txBody>
          <a:bodyPr wrap="square" rtlCol="0">
            <a:spAutoFit/>
          </a:bodyPr>
          <a:lstStyle/>
          <a:p>
            <a:r>
              <a:rPr lang="en-US" sz="1400" b="1" i="0">
                <a:solidFill>
                  <a:srgbClr val="0A0A0A"/>
                </a:solidFill>
                <a:effectLst/>
                <a:latin typeface="open-sans"/>
              </a:rPr>
              <a:t>Paige Librandi</a:t>
            </a:r>
            <a:br>
              <a:rPr lang="en-US" sz="1400" b="0" i="0">
                <a:solidFill>
                  <a:srgbClr val="0A0A0A"/>
                </a:solidFill>
                <a:effectLst/>
                <a:latin typeface="open-sans"/>
              </a:rPr>
            </a:br>
            <a:r>
              <a:rPr lang="en-US" sz="1400" b="0" i="0">
                <a:solidFill>
                  <a:srgbClr val="0A0A0A"/>
                </a:solidFill>
                <a:effectLst/>
                <a:latin typeface="open-sans"/>
              </a:rPr>
              <a:t>SELF-ADVOCATE COORDINATOR</a:t>
            </a:r>
            <a:br>
              <a:rPr lang="en-US" sz="1400" b="0" i="0">
                <a:solidFill>
                  <a:srgbClr val="0A0A0A"/>
                </a:solidFill>
                <a:effectLst/>
                <a:latin typeface="open-sans"/>
              </a:rPr>
            </a:br>
            <a:r>
              <a:rPr lang="en-US" sz="1400" b="0" i="0">
                <a:solidFill>
                  <a:srgbClr val="0A0A0A"/>
                </a:solidFill>
                <a:effectLst/>
                <a:latin typeface="open-sans"/>
              </a:rPr>
              <a:t>SOUTH REGION</a:t>
            </a:r>
            <a:br>
              <a:rPr lang="en-US" sz="1400" b="0" i="0">
                <a:solidFill>
                  <a:srgbClr val="0A0A0A"/>
                </a:solidFill>
                <a:effectLst/>
                <a:latin typeface="open-sans"/>
              </a:rPr>
            </a:br>
            <a:r>
              <a:rPr lang="en-US" sz="1400" b="1" i="0" u="none" strike="noStrike">
                <a:solidFill>
                  <a:srgbClr val="0771BB"/>
                </a:solidFill>
                <a:effectLst/>
                <a:latin typeface="open-sans"/>
                <a:hlinkClick r:id="rId3"/>
              </a:rPr>
              <a:t>PAIGE.LIBRANDI@CT.GOV</a:t>
            </a:r>
            <a:br>
              <a:rPr lang="en-US" sz="1400" b="0" i="0">
                <a:solidFill>
                  <a:srgbClr val="0A0A0A"/>
                </a:solidFill>
                <a:effectLst/>
                <a:latin typeface="open-sans"/>
              </a:rPr>
            </a:br>
            <a:r>
              <a:rPr lang="en-US" sz="1400" b="0" i="0">
                <a:solidFill>
                  <a:srgbClr val="0A0A0A"/>
                </a:solidFill>
                <a:effectLst/>
                <a:latin typeface="open-sans"/>
              </a:rPr>
              <a:t>TEL: (203) 974-4232</a:t>
            </a:r>
            <a:br>
              <a:rPr lang="en-US" sz="1400" b="0" i="0">
                <a:solidFill>
                  <a:srgbClr val="0A0A0A"/>
                </a:solidFill>
                <a:effectLst/>
                <a:latin typeface="open-sans"/>
              </a:rPr>
            </a:br>
            <a:endParaRPr lang="en-US" sz="1400"/>
          </a:p>
        </p:txBody>
      </p:sp>
      <p:sp>
        <p:nvSpPr>
          <p:cNvPr id="13" name="TextBox 12">
            <a:extLst>
              <a:ext uri="{FF2B5EF4-FFF2-40B4-BE49-F238E27FC236}">
                <a16:creationId xmlns:a16="http://schemas.microsoft.com/office/drawing/2014/main" id="{CC1DC453-41D6-840B-F02F-B38501D256D4}"/>
              </a:ext>
            </a:extLst>
          </p:cNvPr>
          <p:cNvSpPr txBox="1"/>
          <p:nvPr/>
        </p:nvSpPr>
        <p:spPr>
          <a:xfrm>
            <a:off x="6852716" y="4461377"/>
            <a:ext cx="2688336" cy="1169551"/>
          </a:xfrm>
          <a:prstGeom prst="rect">
            <a:avLst/>
          </a:prstGeom>
          <a:noFill/>
        </p:spPr>
        <p:txBody>
          <a:bodyPr wrap="square" rtlCol="0">
            <a:spAutoFit/>
          </a:bodyPr>
          <a:lstStyle/>
          <a:p>
            <a:r>
              <a:rPr kumimoji="0" lang="en-US" sz="1400" b="1" i="0" u="none" strike="noStrike" kern="1200" spc="0" normalizeH="0" baseline="0" noProof="0">
                <a:ln>
                  <a:noFill/>
                </a:ln>
                <a:solidFill>
                  <a:srgbClr val="0A0A0A"/>
                </a:solidFill>
                <a:effectLst/>
                <a:uLnTx/>
                <a:uFillTx/>
                <a:latin typeface="open-sans"/>
                <a:ea typeface="+mj-ea"/>
                <a:cs typeface="+mj-cs"/>
              </a:rPr>
              <a:t>April Perez</a:t>
            </a:r>
            <a:r>
              <a:rPr kumimoji="0" lang="en-US" sz="1400" b="1" i="0" u="none" strike="noStrike" kern="1200" cap="all" spc="0" normalizeH="0" baseline="0" noProof="0">
                <a:ln>
                  <a:noFill/>
                </a:ln>
                <a:solidFill>
                  <a:srgbClr val="0A0A0A"/>
                </a:solidFill>
                <a:effectLst/>
                <a:uLnTx/>
                <a:uFillTx/>
                <a:latin typeface="open-sans"/>
                <a:ea typeface="+mj-ea"/>
                <a:cs typeface="+mj-cs"/>
              </a:rPr>
              <a:t>		</a:t>
            </a:r>
            <a:br>
              <a:rPr kumimoji="0" lang="en-US" sz="1400" b="0" i="0" u="none" strike="noStrike" kern="1200" cap="all" spc="0" normalizeH="0" baseline="0" noProof="0">
                <a:ln>
                  <a:noFill/>
                </a:ln>
                <a:solidFill>
                  <a:srgbClr val="0A0A0A"/>
                </a:solidFill>
                <a:effectLst/>
                <a:uLnTx/>
                <a:uFillTx/>
                <a:latin typeface="open-sans"/>
                <a:ea typeface="+mj-ea"/>
                <a:cs typeface="+mj-cs"/>
              </a:rPr>
            </a:br>
            <a:r>
              <a:rPr kumimoji="0" lang="en-US" sz="1400" b="0" i="0" u="none" strike="noStrike" kern="1200" cap="all" spc="0" normalizeH="0" baseline="0" noProof="0">
                <a:ln>
                  <a:noFill/>
                </a:ln>
                <a:solidFill>
                  <a:srgbClr val="0A0A0A"/>
                </a:solidFill>
                <a:effectLst/>
                <a:uLnTx/>
                <a:uFillTx/>
                <a:latin typeface="open-sans"/>
                <a:ea typeface="+mj-ea"/>
                <a:cs typeface="+mj-cs"/>
              </a:rPr>
              <a:t>Self-Advocate Coordinator</a:t>
            </a:r>
          </a:p>
          <a:p>
            <a:r>
              <a:rPr kumimoji="0" lang="en-US" sz="1400" b="0" i="0" u="none" strike="noStrike" kern="1200" cap="all" spc="0" normalizeH="0" baseline="0" noProof="0">
                <a:ln>
                  <a:noFill/>
                </a:ln>
                <a:solidFill>
                  <a:srgbClr val="0A0A0A"/>
                </a:solidFill>
                <a:effectLst/>
                <a:uLnTx/>
                <a:uFillTx/>
                <a:latin typeface="open-sans"/>
                <a:ea typeface="+mj-ea"/>
                <a:cs typeface="+mj-cs"/>
              </a:rPr>
              <a:t>west region</a:t>
            </a:r>
          </a:p>
          <a:p>
            <a:r>
              <a:rPr lang="en-US" sz="1400" b="1" cap="all">
                <a:solidFill>
                  <a:srgbClr val="0A0A0A"/>
                </a:solidFill>
                <a:latin typeface="open-sans"/>
                <a:ea typeface="+mj-ea"/>
                <a:cs typeface="+mj-cs"/>
                <a:hlinkClick r:id="rId4"/>
              </a:rPr>
              <a:t>April.perez@ct.gov</a:t>
            </a:r>
            <a:endParaRPr lang="en-US" sz="1400" b="1" cap="all">
              <a:solidFill>
                <a:srgbClr val="0A0A0A"/>
              </a:solidFill>
              <a:latin typeface="open-sans"/>
              <a:ea typeface="+mj-ea"/>
              <a:cs typeface="+mj-cs"/>
            </a:endParaRPr>
          </a:p>
          <a:p>
            <a:r>
              <a:rPr kumimoji="0" lang="en-US" sz="1400" b="0" i="0" u="none" strike="noStrike" kern="1200" cap="all" spc="0" normalizeH="0" baseline="0" noProof="0">
                <a:ln>
                  <a:noFill/>
                </a:ln>
                <a:solidFill>
                  <a:srgbClr val="0A0A0A"/>
                </a:solidFill>
                <a:effectLst/>
                <a:uLnTx/>
                <a:uFillTx/>
                <a:latin typeface="open-sans"/>
                <a:ea typeface="+mj-ea"/>
                <a:cs typeface="+mj-cs"/>
              </a:rPr>
              <a:t>Tel: (203) 448-3561</a:t>
            </a:r>
            <a:endParaRPr lang="en-US" sz="1400"/>
          </a:p>
        </p:txBody>
      </p:sp>
    </p:spTree>
    <p:extLst>
      <p:ext uri="{BB962C8B-B14F-4D97-AF65-F5344CB8AC3E}">
        <p14:creationId xmlns:p14="http://schemas.microsoft.com/office/powerpoint/2010/main" val="215215084"/>
      </p:ext>
    </p:extLst>
  </p:cSld>
  <p:clrMapOvr>
    <a:masterClrMapping/>
  </p:clrMapOvr>
</p:sld>
</file>

<file path=ppt/theme/theme1.xml><?xml version="1.0" encoding="utf-8"?>
<a:theme xmlns:a="http://schemas.openxmlformats.org/drawingml/2006/main" name="Gallery">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TotalTime>
  <Words>1182</Words>
  <Application>Microsoft Office PowerPoint</Application>
  <PresentationFormat>Widescreen</PresentationFormat>
  <Paragraphs>102</Paragraphs>
  <Slides>18</Slides>
  <Notes>1</Notes>
  <HiddenSlides>0</HiddenSlides>
  <MMClips>15</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Gallery</vt:lpstr>
      <vt:lpstr>How to play the presentation  </vt:lpstr>
      <vt:lpstr>5 SENSES AND RELAXATION</vt:lpstr>
      <vt:lpstr>PowerPoint Presentation</vt:lpstr>
      <vt:lpstr>PowerPoint Presentation</vt:lpstr>
      <vt:lpstr>PowerPoint Presentation</vt:lpstr>
      <vt:lpstr>PowerPoint Presentation</vt:lpstr>
      <vt:lpstr>Meditation</vt:lpstr>
      <vt:lpstr>The Seven Simple Steps of Meditation </vt:lpstr>
      <vt:lpstr>Things to know about Meditation </vt:lpstr>
      <vt:lpstr>STEPS ON DOING YOGA </vt:lpstr>
      <vt:lpstr>A video on meditation </vt:lpstr>
      <vt:lpstr>MUSIC</vt:lpstr>
      <vt:lpstr>Releasing stress through the power of music</vt:lpstr>
      <vt:lpstr>What type of music reduces stress the best?</vt:lpstr>
      <vt:lpstr>Why is music good for the brain?   </vt:lpstr>
      <vt:lpstr>Why is music good for the brain?</vt:lpstr>
      <vt:lpstr>What Is Self-Advocacy? </vt:lpstr>
      <vt:lpstr>Thank you if you have any questions, comment or concern please feel free to reach out the DDS Self Advocates Coordinator  thank you to  April, and  Paige for putting this together                  </vt:lpstr>
    </vt:vector>
  </TitlesOfParts>
  <Company>State Of CT DDS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Meditation</dc:title>
  <dc:creator>Perez, April</dc:creator>
  <cp:lastModifiedBy>Pawlak, Tracey</cp:lastModifiedBy>
  <cp:revision>2</cp:revision>
  <dcterms:created xsi:type="dcterms:W3CDTF">2024-08-29T16:39:35Z</dcterms:created>
  <dcterms:modified xsi:type="dcterms:W3CDTF">2024-10-02T13:10:05Z</dcterms:modified>
</cp:coreProperties>
</file>