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16"/>
  </p:notesMasterIdLst>
  <p:sldIdLst>
    <p:sldId id="268" r:id="rId2"/>
    <p:sldId id="269" r:id="rId3"/>
    <p:sldId id="270" r:id="rId4"/>
    <p:sldId id="263" r:id="rId5"/>
    <p:sldId id="265" r:id="rId6"/>
    <p:sldId id="266" r:id="rId7"/>
    <p:sldId id="264" r:id="rId8"/>
    <p:sldId id="257" r:id="rId9"/>
    <p:sldId id="258" r:id="rId10"/>
    <p:sldId id="261" r:id="rId11"/>
    <p:sldId id="259" r:id="rId12"/>
    <p:sldId id="271" r:id="rId13"/>
    <p:sldId id="267" r:id="rId14"/>
    <p:sldId id="27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EC4374-A2D1-44B7-A6EE-657AC1F8031C}"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A77368-E64C-4AB2-8B12-E34766967A67}" type="slidenum">
              <a:rPr lang="en-US" smtClean="0"/>
              <a:t>‹#›</a:t>
            </a:fld>
            <a:endParaRPr lang="en-US"/>
          </a:p>
        </p:txBody>
      </p:sp>
    </p:spTree>
    <p:extLst>
      <p:ext uri="{BB962C8B-B14F-4D97-AF65-F5344CB8AC3E}">
        <p14:creationId xmlns:p14="http://schemas.microsoft.com/office/powerpoint/2010/main" val="366738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eoc.gov/policy/docs/accommodation.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1970s things had progressed for </a:t>
            </a:r>
            <a:r>
              <a:rPr lang="en-US" dirty="0" err="1"/>
              <a:t>findividuals</a:t>
            </a:r>
            <a:r>
              <a:rPr lang="en-US" dirty="0"/>
              <a:t> with disabilities, however barriers still existed.</a:t>
            </a:r>
          </a:p>
        </p:txBody>
      </p:sp>
      <p:sp>
        <p:nvSpPr>
          <p:cNvPr id="4" name="Slide Number Placeholder 3"/>
          <p:cNvSpPr>
            <a:spLocks noGrp="1"/>
          </p:cNvSpPr>
          <p:nvPr>
            <p:ph type="sldNum" sz="quarter" idx="5"/>
          </p:nvPr>
        </p:nvSpPr>
        <p:spPr/>
        <p:txBody>
          <a:bodyPr/>
          <a:lstStyle/>
          <a:p>
            <a:fld id="{6AA77368-E64C-4AB2-8B12-E34766967A67}" type="slidenum">
              <a:rPr lang="en-US" smtClean="0"/>
              <a:t>4</a:t>
            </a:fld>
            <a:endParaRPr lang="en-US"/>
          </a:p>
        </p:txBody>
      </p:sp>
    </p:spTree>
    <p:extLst>
      <p:ext uri="{BB962C8B-B14F-4D97-AF65-F5344CB8AC3E}">
        <p14:creationId xmlns:p14="http://schemas.microsoft.com/office/powerpoint/2010/main" val="2410720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1950s  Eunice Kennedy Shriver saw how unfairly people with disabilities were being treated and decided to create a day camp for young  people with disabilities in her backyard</a:t>
            </a:r>
          </a:p>
        </p:txBody>
      </p:sp>
      <p:sp>
        <p:nvSpPr>
          <p:cNvPr id="4" name="Slide Number Placeholder 3"/>
          <p:cNvSpPr>
            <a:spLocks noGrp="1"/>
          </p:cNvSpPr>
          <p:nvPr>
            <p:ph type="sldNum" sz="quarter" idx="5"/>
          </p:nvPr>
        </p:nvSpPr>
        <p:spPr/>
        <p:txBody>
          <a:bodyPr/>
          <a:lstStyle/>
          <a:p>
            <a:fld id="{6AA77368-E64C-4AB2-8B12-E34766967A67}" type="slidenum">
              <a:rPr lang="en-US" smtClean="0"/>
              <a:t>8</a:t>
            </a:fld>
            <a:endParaRPr lang="en-US"/>
          </a:p>
        </p:txBody>
      </p:sp>
    </p:spTree>
    <p:extLst>
      <p:ext uri="{BB962C8B-B14F-4D97-AF65-F5344CB8AC3E}">
        <p14:creationId xmlns:p14="http://schemas.microsoft.com/office/powerpoint/2010/main" val="671113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A77368-E64C-4AB2-8B12-E34766967A67}" type="slidenum">
              <a:rPr lang="en-US" smtClean="0"/>
              <a:t>9</a:t>
            </a:fld>
            <a:endParaRPr lang="en-US"/>
          </a:p>
        </p:txBody>
      </p:sp>
    </p:spTree>
    <p:extLst>
      <p:ext uri="{BB962C8B-B14F-4D97-AF65-F5344CB8AC3E}">
        <p14:creationId xmlns:p14="http://schemas.microsoft.com/office/powerpoint/2010/main" val="4161781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July 20</a:t>
            </a:r>
            <a:r>
              <a:rPr lang="en-US" baseline="30000" dirty="0"/>
              <a:t>th</a:t>
            </a:r>
            <a:r>
              <a:rPr lang="en-US" dirty="0"/>
              <a:t> 1968 About 1,000 people with intellectual disabilities from </a:t>
            </a:r>
            <a:r>
              <a:rPr lang="en-US" dirty="0" err="1"/>
              <a:t>usa</a:t>
            </a:r>
            <a:r>
              <a:rPr lang="en-US" dirty="0"/>
              <a:t> and Canada competed in the first international Olympic summer games</a:t>
            </a:r>
          </a:p>
        </p:txBody>
      </p:sp>
      <p:sp>
        <p:nvSpPr>
          <p:cNvPr id="4" name="Slide Number Placeholder 3"/>
          <p:cNvSpPr>
            <a:spLocks noGrp="1"/>
          </p:cNvSpPr>
          <p:nvPr>
            <p:ph type="sldNum" sz="quarter" idx="5"/>
          </p:nvPr>
        </p:nvSpPr>
        <p:spPr/>
        <p:txBody>
          <a:bodyPr/>
          <a:lstStyle/>
          <a:p>
            <a:fld id="{6AA77368-E64C-4AB2-8B12-E34766967A67}" type="slidenum">
              <a:rPr lang="en-US" smtClean="0"/>
              <a:t>10</a:t>
            </a:fld>
            <a:endParaRPr lang="en-US"/>
          </a:p>
        </p:txBody>
      </p:sp>
    </p:spTree>
    <p:extLst>
      <p:ext uri="{BB962C8B-B14F-4D97-AF65-F5344CB8AC3E}">
        <p14:creationId xmlns:p14="http://schemas.microsoft.com/office/powerpoint/2010/main" val="59154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important dates about how Eunice Kennedy Shriver started a world wide movement for people with intellectual </a:t>
            </a:r>
            <a:r>
              <a:rPr lang="en-US" dirty="0" err="1"/>
              <a:t>disabilites</a:t>
            </a:r>
            <a:endParaRPr lang="en-US" dirty="0"/>
          </a:p>
        </p:txBody>
      </p:sp>
      <p:sp>
        <p:nvSpPr>
          <p:cNvPr id="4" name="Slide Number Placeholder 3"/>
          <p:cNvSpPr>
            <a:spLocks noGrp="1"/>
          </p:cNvSpPr>
          <p:nvPr>
            <p:ph type="sldNum" sz="quarter" idx="5"/>
          </p:nvPr>
        </p:nvSpPr>
        <p:spPr/>
        <p:txBody>
          <a:bodyPr/>
          <a:lstStyle/>
          <a:p>
            <a:fld id="{6AA77368-E64C-4AB2-8B12-E34766967A67}" type="slidenum">
              <a:rPr lang="en-US" smtClean="0"/>
              <a:t>11</a:t>
            </a:fld>
            <a:endParaRPr lang="en-US"/>
          </a:p>
        </p:txBody>
      </p:sp>
    </p:spTree>
    <p:extLst>
      <p:ext uri="{BB962C8B-B14F-4D97-AF65-F5344CB8AC3E}">
        <p14:creationId xmlns:p14="http://schemas.microsoft.com/office/powerpoint/2010/main" val="2357642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effectLst/>
                <a:latin typeface="Brando Sans"/>
              </a:rPr>
              <a:t>Under the Americans with Disabilities Act (ADA), employers with 15 or more employees must </a:t>
            </a:r>
          </a:p>
          <a:p>
            <a:pPr algn="l"/>
            <a:r>
              <a:rPr lang="en-US" sz="1200" b="0" i="0" u="sng" dirty="0">
                <a:effectLst/>
                <a:latin typeface="Brando Sans"/>
                <a:hlinkClick r:id="rId3">
                  <a:extLst>
                    <a:ext uri="{A12FA001-AC4F-418D-AE19-62706E023703}">
                      <ahyp:hlinkClr xmlns:ahyp="http://schemas.microsoft.com/office/drawing/2018/hyperlinkcolor" val="tx"/>
                    </a:ext>
                  </a:extLst>
                </a:hlinkClick>
              </a:rPr>
              <a:t>provide reasonable accommodations</a:t>
            </a:r>
            <a:endParaRPr lang="en-US" sz="1200" b="0" i="0" u="sng" dirty="0">
              <a:effectLst/>
              <a:latin typeface="Brando Sans"/>
            </a:endParaRPr>
          </a:p>
          <a:p>
            <a:pPr algn="l"/>
            <a:r>
              <a:rPr lang="en-US" sz="1200" b="0" i="0" dirty="0">
                <a:effectLst/>
                <a:latin typeface="Brando Sans"/>
              </a:rPr>
              <a:t> for individuals with disabilities to help them perform the essential functions of their position</a:t>
            </a:r>
          </a:p>
          <a:p>
            <a:endParaRPr lang="en-US" dirty="0"/>
          </a:p>
        </p:txBody>
      </p:sp>
      <p:sp>
        <p:nvSpPr>
          <p:cNvPr id="4" name="Slide Number Placeholder 3"/>
          <p:cNvSpPr>
            <a:spLocks noGrp="1"/>
          </p:cNvSpPr>
          <p:nvPr>
            <p:ph type="sldNum" sz="quarter" idx="5"/>
          </p:nvPr>
        </p:nvSpPr>
        <p:spPr/>
        <p:txBody>
          <a:bodyPr/>
          <a:lstStyle/>
          <a:p>
            <a:fld id="{6AA77368-E64C-4AB2-8B12-E34766967A67}" type="slidenum">
              <a:rPr lang="en-US" smtClean="0"/>
              <a:t>13</a:t>
            </a:fld>
            <a:endParaRPr lang="en-US"/>
          </a:p>
        </p:txBody>
      </p:sp>
    </p:spTree>
    <p:extLst>
      <p:ext uri="{BB962C8B-B14F-4D97-AF65-F5344CB8AC3E}">
        <p14:creationId xmlns:p14="http://schemas.microsoft.com/office/powerpoint/2010/main" val="2776417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56C2ED-54A4-480D-B5C8-65C0D62359B9}" type="datetime2">
              <a:rPr lang="en-US" smtClean="0"/>
              <a:pPr/>
              <a:t>Tuesday, February 27, 2024</a:t>
            </a:fld>
            <a:endParaRPr lang="en-US" dirty="0"/>
          </a:p>
        </p:txBody>
      </p:sp>
      <p:sp>
        <p:nvSpPr>
          <p:cNvPr id="5" name="Footer Placeholder 4"/>
          <p:cNvSpPr>
            <a:spLocks noGrp="1"/>
          </p:cNvSpPr>
          <p:nvPr>
            <p:ph type="ftr" sz="quarter" idx="11"/>
          </p:nvPr>
        </p:nvSpPr>
        <p:spPr/>
        <p:txBody>
          <a:bodyPr/>
          <a:lstStyle/>
          <a:p>
            <a:r>
              <a:rPr lang="en-US" spc="200"/>
              <a:t>Sample Footer Text</a:t>
            </a:r>
            <a:endParaRPr lang="en-US" spc="200" dirty="0"/>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34686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56C2ED-54A4-480D-B5C8-65C0D62359B9}" type="datetime2">
              <a:rPr lang="en-US" smtClean="0"/>
              <a:pPr/>
              <a:t>Tuesday, February 27, 2024</a:t>
            </a:fld>
            <a:endParaRPr lang="en-US" dirty="0"/>
          </a:p>
        </p:txBody>
      </p:sp>
      <p:sp>
        <p:nvSpPr>
          <p:cNvPr id="6" name="Footer Placeholder 5"/>
          <p:cNvSpPr>
            <a:spLocks noGrp="1"/>
          </p:cNvSpPr>
          <p:nvPr>
            <p:ph type="ftr" sz="quarter" idx="11"/>
          </p:nvPr>
        </p:nvSpPr>
        <p:spPr/>
        <p:txBody>
          <a:bodyPr/>
          <a:lstStyle/>
          <a:p>
            <a:r>
              <a:rPr lang="en-US" spc="200"/>
              <a:t>Sample Footer Text</a:t>
            </a:r>
            <a:endParaRPr lang="en-US" spc="200" dirty="0"/>
          </a:p>
        </p:txBody>
      </p:sp>
      <p:sp>
        <p:nvSpPr>
          <p:cNvPr id="7" name="Slide Number Placeholder 6"/>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13213885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256C2ED-54A4-480D-B5C8-65C0D62359B9}" type="datetime2">
              <a:rPr lang="en-US" smtClean="0"/>
              <a:pPr/>
              <a:t>Tuesday, February 27, 2024</a:t>
            </a:fld>
            <a:endParaRPr lang="en-US" dirty="0"/>
          </a:p>
        </p:txBody>
      </p:sp>
      <p:sp>
        <p:nvSpPr>
          <p:cNvPr id="5" name="Footer Placeholder 4"/>
          <p:cNvSpPr>
            <a:spLocks noGrp="1"/>
          </p:cNvSpPr>
          <p:nvPr>
            <p:ph type="ftr" sz="quarter" idx="11"/>
          </p:nvPr>
        </p:nvSpPr>
        <p:spPr/>
        <p:txBody>
          <a:bodyPr/>
          <a:lstStyle/>
          <a:p>
            <a:r>
              <a:rPr lang="en-US" spc="200"/>
              <a:t>Sample Footer Text</a:t>
            </a:r>
            <a:endParaRPr lang="en-US" spc="200" dirty="0"/>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39965504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256C2ED-54A4-480D-B5C8-65C0D62359B9}" type="datetime2">
              <a:rPr lang="en-US" smtClean="0"/>
              <a:pPr/>
              <a:t>Tuesday, February 27, 2024</a:t>
            </a:fld>
            <a:endParaRPr lang="en-US" dirty="0"/>
          </a:p>
        </p:txBody>
      </p:sp>
      <p:sp>
        <p:nvSpPr>
          <p:cNvPr id="5" name="Footer Placeholder 4"/>
          <p:cNvSpPr>
            <a:spLocks noGrp="1"/>
          </p:cNvSpPr>
          <p:nvPr>
            <p:ph type="ftr" sz="quarter" idx="11"/>
          </p:nvPr>
        </p:nvSpPr>
        <p:spPr/>
        <p:txBody>
          <a:bodyPr/>
          <a:lstStyle/>
          <a:p>
            <a:r>
              <a:rPr lang="en-US" spc="200"/>
              <a:t>Sample Footer Text</a:t>
            </a:r>
            <a:endParaRPr lang="en-US" spc="200" dirty="0"/>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9578234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56C2ED-54A4-480D-B5C8-65C0D62359B9}" type="datetime2">
              <a:rPr lang="en-US" smtClean="0"/>
              <a:pPr/>
              <a:t>Tuesday, February 27, 2024</a:t>
            </a:fld>
            <a:endParaRPr lang="en-US" dirty="0"/>
          </a:p>
        </p:txBody>
      </p:sp>
      <p:sp>
        <p:nvSpPr>
          <p:cNvPr id="5" name="Footer Placeholder 4"/>
          <p:cNvSpPr>
            <a:spLocks noGrp="1"/>
          </p:cNvSpPr>
          <p:nvPr>
            <p:ph type="ftr" sz="quarter" idx="11"/>
          </p:nvPr>
        </p:nvSpPr>
        <p:spPr/>
        <p:txBody>
          <a:bodyPr/>
          <a:lstStyle/>
          <a:p>
            <a:r>
              <a:rPr lang="en-US" spc="200"/>
              <a:t>Sample Footer Text</a:t>
            </a:r>
            <a:endParaRPr lang="en-US" spc="200" dirty="0"/>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63342777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256C2ED-54A4-480D-B5C8-65C0D62359B9}" type="datetime2">
              <a:rPr lang="en-US" smtClean="0"/>
              <a:pPr/>
              <a:t>Tuesday, February 27, 2024</a:t>
            </a:fld>
            <a:endParaRPr lang="en-US" dirty="0"/>
          </a:p>
        </p:txBody>
      </p:sp>
      <p:sp>
        <p:nvSpPr>
          <p:cNvPr id="4" name="Footer Placeholder 4"/>
          <p:cNvSpPr>
            <a:spLocks noGrp="1"/>
          </p:cNvSpPr>
          <p:nvPr>
            <p:ph type="ftr" sz="quarter" idx="11"/>
          </p:nvPr>
        </p:nvSpPr>
        <p:spPr/>
        <p:txBody>
          <a:bodyPr/>
          <a:lstStyle/>
          <a:p>
            <a:r>
              <a:rPr lang="en-US" spc="200"/>
              <a:t>Sample Footer Text</a:t>
            </a:r>
            <a:endParaRPr lang="en-US" spc="200" dirty="0"/>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72237768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256C2ED-54A4-480D-B5C8-65C0D62359B9}" type="datetime2">
              <a:rPr lang="en-US" smtClean="0"/>
              <a:pPr/>
              <a:t>Tuesday, February 27, 2024</a:t>
            </a:fld>
            <a:endParaRPr lang="en-US" dirty="0"/>
          </a:p>
        </p:txBody>
      </p:sp>
      <p:sp>
        <p:nvSpPr>
          <p:cNvPr id="4" name="Footer Placeholder 4"/>
          <p:cNvSpPr>
            <a:spLocks noGrp="1"/>
          </p:cNvSpPr>
          <p:nvPr>
            <p:ph type="ftr" sz="quarter" idx="11"/>
          </p:nvPr>
        </p:nvSpPr>
        <p:spPr/>
        <p:txBody>
          <a:bodyPr/>
          <a:lstStyle/>
          <a:p>
            <a:r>
              <a:rPr lang="en-US" spc="200"/>
              <a:t>Sample Footer Text</a:t>
            </a:r>
            <a:endParaRPr lang="en-US" spc="200" dirty="0"/>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2749070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CF612A-4CB0-4F57-9A87-F049CECB184D}" type="datetime2">
              <a:rPr lang="en-US" smtClean="0"/>
              <a:t>Tuesday, February 27, 2024</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4143995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97F40-C8F7-4897-A6B8-241042F913A9}" type="datetime2">
              <a:rPr lang="en-US" smtClean="0"/>
              <a:t>Tuesday, February 27, 2024</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84665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8256C2ED-54A4-480D-B5C8-65C0D62359B9}" type="datetime2">
              <a:rPr lang="en-US" smtClean="0"/>
              <a:pPr/>
              <a:t>Tuesday, February 27, 2024</a:t>
            </a:fld>
            <a:endParaRPr lang="en-US" dirty="0"/>
          </a:p>
        </p:txBody>
      </p:sp>
      <p:sp>
        <p:nvSpPr>
          <p:cNvPr id="5" name="Footer Placeholder 4"/>
          <p:cNvSpPr>
            <a:spLocks noGrp="1"/>
          </p:cNvSpPr>
          <p:nvPr>
            <p:ph type="ftr" sz="quarter" idx="11"/>
          </p:nvPr>
        </p:nvSpPr>
        <p:spPr/>
        <p:txBody>
          <a:bodyPr/>
          <a:lstStyle/>
          <a:p>
            <a:r>
              <a:rPr lang="en-US" spc="200"/>
              <a:t>Sample Footer Text</a:t>
            </a:r>
            <a:endParaRPr lang="en-US" spc="200" dirty="0"/>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426821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EDCA73-0A86-4195-A787-75037827079D}" type="datetime2">
              <a:rPr lang="en-US" smtClean="0"/>
              <a:t>Tuesday, February 27, 2024</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73589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C75374-B296-498E-A935-80631EA9020D}" type="datetime2">
              <a:rPr lang="en-US" smtClean="0"/>
              <a:t>Tuesday, February 27, 2024</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241833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98B728-214A-4ABC-8432-5B3A5A66A987}" type="datetime2">
              <a:rPr lang="en-US" smtClean="0"/>
              <a:t>Tuesday, February 27, 2024</a:t>
            </a:fld>
            <a:endParaRPr lang="en-US" dirty="0"/>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110101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15F02D0-6806-43AF-9888-2359BF40C204}" type="datetime2">
              <a:rPr lang="en-US" smtClean="0"/>
              <a:t>Tuesday, February 27, 2024</a:t>
            </a:fld>
            <a:endParaRPr lang="en-US"/>
          </a:p>
        </p:txBody>
      </p:sp>
      <p:sp>
        <p:nvSpPr>
          <p:cNvPr id="5" name="Footer Placeholder 3"/>
          <p:cNvSpPr>
            <a:spLocks noGrp="1"/>
          </p:cNvSpPr>
          <p:nvPr>
            <p:ph type="ftr" sz="quarter" idx="11"/>
          </p:nvPr>
        </p:nvSpPr>
        <p:spPr/>
        <p:txBody>
          <a:bodyPr/>
          <a:lstStyle/>
          <a:p>
            <a:r>
              <a:rPr lang="en-US"/>
              <a:t>Sample Footer Text</a:t>
            </a:r>
          </a:p>
        </p:txBody>
      </p:sp>
      <p:sp>
        <p:nvSpPr>
          <p:cNvPr id="6" name="Slide Number Placeholder 4"/>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735732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EE14D2D-B1AF-4197-82D6-FC1F8BD05681}" type="datetime2">
              <a:rPr lang="en-US" smtClean="0"/>
              <a:t>Tuesday, February 27, 2024</a:t>
            </a:fld>
            <a:endParaRPr lang="en-US"/>
          </a:p>
        </p:txBody>
      </p:sp>
      <p:sp>
        <p:nvSpPr>
          <p:cNvPr id="5" name="Footer Placeholder 2"/>
          <p:cNvSpPr>
            <a:spLocks noGrp="1"/>
          </p:cNvSpPr>
          <p:nvPr>
            <p:ph type="ftr" sz="quarter" idx="11"/>
          </p:nvPr>
        </p:nvSpPr>
        <p:spPr/>
        <p:txBody>
          <a:bodyPr/>
          <a:lstStyle/>
          <a:p>
            <a:r>
              <a:rPr lang="en-US"/>
              <a:t>Sample Footer Text</a:t>
            </a:r>
          </a:p>
        </p:txBody>
      </p:sp>
      <p:sp>
        <p:nvSpPr>
          <p:cNvPr id="6" name="Slide Number Placeholder 3"/>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44755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8771CEB-9838-4245-91B8-EFBAFE2D8B44}" type="datetime2">
              <a:rPr lang="en-US" smtClean="0"/>
              <a:t>Tuesday, February 27, 2024</a:t>
            </a:fld>
            <a:endParaRPr lang="en-US"/>
          </a:p>
        </p:txBody>
      </p:sp>
      <p:sp>
        <p:nvSpPr>
          <p:cNvPr id="5" name="Footer Placeholder 5"/>
          <p:cNvSpPr>
            <a:spLocks noGrp="1"/>
          </p:cNvSpPr>
          <p:nvPr>
            <p:ph type="ftr" sz="quarter" idx="11"/>
          </p:nvPr>
        </p:nvSpPr>
        <p:spPr/>
        <p:txBody>
          <a:bodyPr/>
          <a:lstStyle/>
          <a:p>
            <a:r>
              <a:rPr lang="en-US"/>
              <a:t>Sample Footer Text</a:t>
            </a:r>
          </a:p>
        </p:txBody>
      </p:sp>
      <p:sp>
        <p:nvSpPr>
          <p:cNvPr id="6" name="Slide Number Placeholder 6"/>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914117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D3F6BF-A585-41F8-88DF-7E5D069F892A}" type="datetime2">
              <a:rPr lang="en-US" smtClean="0"/>
              <a:t>Tuesday, February 27, 2024</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397875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256C2ED-54A4-480D-B5C8-65C0D62359B9}" type="datetime2">
              <a:rPr lang="en-US" smtClean="0"/>
              <a:pPr/>
              <a:t>Tuesday, February 27, 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spc="200"/>
              <a:t>Sample Footer Text</a:t>
            </a:r>
            <a:endParaRPr lang="en-US" spc="200"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839531232"/>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3.png"/><Relationship Id="rId5" Type="http://schemas.openxmlformats.org/officeDocument/2006/relationships/hyperlink" Target="https://www.specialolympics.org/about/history/the-beginning-of-a-worldwide-movement#:~:text=It%20all%20began%20in%20the,She%20decided%20to%20take%20action" TargetMode="External"/><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hyperlink" Target="https://www.insperity.com/blog/workplace-discrimination-harassment-managers-ready/" TargetMode="Externa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hyperlink" Target="https://www.eeoc.gov/policy/docs/accommodation.html" TargetMode="External"/><Relationship Id="rId5" Type="http://schemas.openxmlformats.org/officeDocument/2006/relationships/hyperlink" Target="https://www.insperity.com/blog/employment-for-people-with-disabilities/" TargetMode="External"/><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5" Type="http://schemas.openxmlformats.org/officeDocument/2006/relationships/hyperlink" Target="https://disabilities.temple.edu/resources/disability-rights-timeline" TargetMode="Externa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video" Target="https://www.youtube.com/embed/oOgv1Sr2v_o?feature=oembed"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hyperlink" Target="https://www.peoplefirstofcanada.ca/about-us/history/#:~:text=In%20Canada%2C%20the%20People%20First,to%20get%20out%20of%20institut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fQes3jwJ-zo?feature=oembed"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png"/><Relationship Id="rId11" Type="http://schemas.openxmlformats.org/officeDocument/2006/relationships/image" Target="../media/image18.png"/><Relationship Id="rId5" Type="http://schemas.openxmlformats.org/officeDocument/2006/relationships/image" Target="../media/image2.png"/><Relationship Id="rId10" Type="http://schemas.openxmlformats.org/officeDocument/2006/relationships/hyperlink" Target="https://www.specialolympics.org/about/intellectual-disabilities" TargetMode="External"/><Relationship Id="rId4" Type="http://schemas.openxmlformats.org/officeDocument/2006/relationships/notesSlide" Target="../notesSlides/notesSlide2.xml"/><Relationship Id="rId9" Type="http://schemas.openxmlformats.org/officeDocument/2006/relationships/hyperlink" Target="https://www.specialolympics.org/eunice-kennedy-shriver/bio"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video" Target="../media/media7.mp4"/><Relationship Id="rId7" Type="http://schemas.openxmlformats.org/officeDocument/2006/relationships/image" Target="../media/image3.png"/><Relationship Id="rId2" Type="http://schemas.microsoft.com/office/2007/relationships/media" Target="../media/media7.mp4"/><Relationship Id="rId1" Type="http://schemas.openxmlformats.org/officeDocument/2006/relationships/video" Target="https://www.youtube.com/embed/OiiUPbEhp80?feature=oembed" TargetMode="External"/><Relationship Id="rId6" Type="http://schemas.openxmlformats.org/officeDocument/2006/relationships/image" Target="../media/image2.png"/><Relationship Id="rId11" Type="http://schemas.openxmlformats.org/officeDocument/2006/relationships/image" Target="../media/image20.png"/><Relationship Id="rId5" Type="http://schemas.openxmlformats.org/officeDocument/2006/relationships/notesSlide" Target="../notesSlides/notesSlide3.xml"/><Relationship Id="rId10" Type="http://schemas.openxmlformats.org/officeDocument/2006/relationships/image" Target="../media/image19.jpeg"/><Relationship Id="rId4" Type="http://schemas.openxmlformats.org/officeDocument/2006/relationships/slideLayout" Target="../slideLayouts/slideLayout2.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9E3B-4631-BFF4-6806-5ECD17BF6537}"/>
              </a:ext>
            </a:extLst>
          </p:cNvPr>
          <p:cNvSpPr>
            <a:spLocks noGrp="1"/>
          </p:cNvSpPr>
          <p:nvPr>
            <p:ph type="ctrTitle"/>
          </p:nvPr>
        </p:nvSpPr>
        <p:spPr>
          <a:xfrm>
            <a:off x="1146246" y="1056747"/>
            <a:ext cx="8825658" cy="420757"/>
          </a:xfrm>
        </p:spPr>
        <p:txBody>
          <a:bodyPr/>
          <a:lstStyle/>
          <a:p>
            <a:r>
              <a:rPr lang="en-US" dirty="0"/>
              <a:t>Disability History </a:t>
            </a:r>
          </a:p>
        </p:txBody>
      </p:sp>
      <p:sp>
        <p:nvSpPr>
          <p:cNvPr id="3" name="Subtitle 2">
            <a:extLst>
              <a:ext uri="{FF2B5EF4-FFF2-40B4-BE49-F238E27FC236}">
                <a16:creationId xmlns:a16="http://schemas.microsoft.com/office/drawing/2014/main" id="{D4E41594-D5E9-9869-D3C9-6B0D01307675}"/>
              </a:ext>
            </a:extLst>
          </p:cNvPr>
          <p:cNvSpPr>
            <a:spLocks noGrp="1"/>
          </p:cNvSpPr>
          <p:nvPr>
            <p:ph type="subTitle" idx="1"/>
          </p:nvPr>
        </p:nvSpPr>
        <p:spPr>
          <a:xfrm>
            <a:off x="684692" y="5778866"/>
            <a:ext cx="8825658" cy="861420"/>
          </a:xfrm>
        </p:spPr>
        <p:txBody>
          <a:bodyPr/>
          <a:lstStyle/>
          <a:p>
            <a:r>
              <a:rPr lang="en-US" b="1" dirty="0"/>
              <a:t>By Kevin Arce &amp; Carol Grabbe </a:t>
            </a:r>
          </a:p>
        </p:txBody>
      </p:sp>
      <p:pic>
        <p:nvPicPr>
          <p:cNvPr id="1026" name="Picture 2" descr="09 Disability | History Acts">
            <a:extLst>
              <a:ext uri="{FF2B5EF4-FFF2-40B4-BE49-F238E27FC236}">
                <a16:creationId xmlns:a16="http://schemas.microsoft.com/office/drawing/2014/main" id="{85A07D55-F634-867C-F181-F67D7D282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488" y="1628504"/>
            <a:ext cx="7887196" cy="3857868"/>
          </a:xfrm>
          <a:prstGeom prst="rect">
            <a:avLst/>
          </a:prstGeom>
          <a:noFill/>
          <a:extLst>
            <a:ext uri="{909E8E84-426E-40DD-AFC4-6F175D3DCCD1}">
              <a14:hiddenFill xmlns:a14="http://schemas.microsoft.com/office/drawing/2010/main">
                <a:solidFill>
                  <a:srgbClr val="FFFFFF"/>
                </a:solidFill>
              </a14:hiddenFill>
            </a:ext>
          </a:extLst>
        </p:spPr>
      </p:pic>
      <p:pic>
        <p:nvPicPr>
          <p:cNvPr id="4" name="Video 3">
            <a:hlinkClick r:id="" action="ppaction://media"/>
            <a:extLst>
              <a:ext uri="{FF2B5EF4-FFF2-40B4-BE49-F238E27FC236}">
                <a16:creationId xmlns:a16="http://schemas.microsoft.com/office/drawing/2014/main" id="{0EB1E8E9-0FFD-D8A5-E502-637A803297F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630762456"/>
      </p:ext>
    </p:extLst>
  </p:cSld>
  <p:clrMapOvr>
    <a:masterClrMapping/>
  </p:clrMapOvr>
  <mc:AlternateContent xmlns:mc="http://schemas.openxmlformats.org/markup-compatibility/2006" xmlns:p14="http://schemas.microsoft.com/office/powerpoint/2010/main">
    <mc:Choice Requires="p14">
      <p:transition spd="slow" p14:dur="2000" advTm="14412"/>
    </mc:Choice>
    <mc:Fallback xmlns="">
      <p:transition spd="slow" advTm="14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1040">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45F699-9B52-EC07-AEAA-BB993A1EBC09}"/>
              </a:ext>
            </a:extLst>
          </p:cNvPr>
          <p:cNvSpPr>
            <a:spLocks noGrp="1"/>
          </p:cNvSpPr>
          <p:nvPr>
            <p:ph type="ctrTitle"/>
          </p:nvPr>
        </p:nvSpPr>
        <p:spPr>
          <a:xfrm>
            <a:off x="7385967" y="1325880"/>
            <a:ext cx="4158334" cy="3066507"/>
          </a:xfrm>
        </p:spPr>
        <p:txBody>
          <a:bodyPr>
            <a:normAutofit/>
          </a:bodyPr>
          <a:lstStyle/>
          <a:p>
            <a:r>
              <a:rPr lang="en-US" sz="5400" dirty="0">
                <a:solidFill>
                  <a:srgbClr val="EBEBEB"/>
                </a:solidFill>
              </a:rPr>
              <a:t> </a:t>
            </a:r>
          </a:p>
        </p:txBody>
      </p:sp>
      <p:sp>
        <p:nvSpPr>
          <p:cNvPr id="3" name="Subtitle 2">
            <a:extLst>
              <a:ext uri="{FF2B5EF4-FFF2-40B4-BE49-F238E27FC236}">
                <a16:creationId xmlns:a16="http://schemas.microsoft.com/office/drawing/2014/main" id="{E41375A5-B552-2B14-FDB8-7D1A0DB5F877}"/>
              </a:ext>
            </a:extLst>
          </p:cNvPr>
          <p:cNvSpPr>
            <a:spLocks noGrp="1"/>
          </p:cNvSpPr>
          <p:nvPr>
            <p:ph type="subTitle" idx="1"/>
          </p:nvPr>
        </p:nvSpPr>
        <p:spPr>
          <a:xfrm>
            <a:off x="7151157" y="332247"/>
            <a:ext cx="3629555" cy="1621508"/>
          </a:xfrm>
        </p:spPr>
        <p:txBody>
          <a:bodyPr>
            <a:normAutofit/>
          </a:bodyPr>
          <a:lstStyle/>
          <a:p>
            <a:r>
              <a:rPr lang="en-US" sz="2400" dirty="0">
                <a:solidFill>
                  <a:schemeClr val="tx2">
                    <a:lumMod val="40000"/>
                    <a:lumOff val="60000"/>
                  </a:schemeClr>
                </a:solidFill>
              </a:rPr>
              <a:t>First International Olympic Games</a:t>
            </a:r>
          </a:p>
        </p:txBody>
      </p:sp>
      <p:sp>
        <p:nvSpPr>
          <p:cNvPr id="1043"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045" name="Freeform: Shape 1044">
            <a:extLst>
              <a:ext uri="{FF2B5EF4-FFF2-40B4-BE49-F238E27FC236}">
                <a16:creationId xmlns:a16="http://schemas.microsoft.com/office/drawing/2014/main" id="{D8B22DE2-C518-4F77-BE90-E1B6B1909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68960" y="-68960"/>
            <a:ext cx="6858001" cy="6995918"/>
          </a:xfrm>
          <a:custGeom>
            <a:avLst/>
            <a:gdLst>
              <a:gd name="connsiteX0" fmla="*/ 6858001 w 6858001"/>
              <a:gd name="connsiteY0" fmla="*/ 1344715 h 6995918"/>
              <a:gd name="connsiteX1" fmla="*/ 6858001 w 6858001"/>
              <a:gd name="connsiteY1" fmla="*/ 1177 h 6995918"/>
              <a:gd name="connsiteX2" fmla="*/ 6702324 w 6858001"/>
              <a:gd name="connsiteY2" fmla="*/ 26222 h 6995918"/>
              <a:gd name="connsiteX3" fmla="*/ 6547333 w 6858001"/>
              <a:gd name="connsiteY3" fmla="*/ 50091 h 6995918"/>
              <a:gd name="connsiteX4" fmla="*/ 6391657 w 6858001"/>
              <a:gd name="connsiteY4" fmla="*/ 73455 h 6995918"/>
              <a:gd name="connsiteX5" fmla="*/ 6235294 w 6858001"/>
              <a:gd name="connsiteY5" fmla="*/ 93458 h 6995918"/>
              <a:gd name="connsiteX6" fmla="*/ 6079618 w 6858001"/>
              <a:gd name="connsiteY6" fmla="*/ 113629 h 6995918"/>
              <a:gd name="connsiteX7" fmla="*/ 5923255 w 6858001"/>
              <a:gd name="connsiteY7" fmla="*/ 132455 h 6995918"/>
              <a:gd name="connsiteX8" fmla="*/ 5768950 w 6858001"/>
              <a:gd name="connsiteY8" fmla="*/ 148591 h 6995918"/>
              <a:gd name="connsiteX9" fmla="*/ 5612588 w 6858001"/>
              <a:gd name="connsiteY9" fmla="*/ 163887 h 6995918"/>
              <a:gd name="connsiteX10" fmla="*/ 5456911 w 6858001"/>
              <a:gd name="connsiteY10" fmla="*/ 177839 h 6995918"/>
              <a:gd name="connsiteX11" fmla="*/ 5303978 w 6858001"/>
              <a:gd name="connsiteY11" fmla="*/ 189941 h 6995918"/>
              <a:gd name="connsiteX12" fmla="*/ 5148987 w 6858001"/>
              <a:gd name="connsiteY12" fmla="*/ 202044 h 6995918"/>
              <a:gd name="connsiteX13" fmla="*/ 4996054 w 6858001"/>
              <a:gd name="connsiteY13" fmla="*/ 212129 h 6995918"/>
              <a:gd name="connsiteX14" fmla="*/ 4843120 w 6858001"/>
              <a:gd name="connsiteY14" fmla="*/ 220029 h 6995918"/>
              <a:gd name="connsiteX15" fmla="*/ 4690873 w 6858001"/>
              <a:gd name="connsiteY15" fmla="*/ 228266 h 6995918"/>
              <a:gd name="connsiteX16" fmla="*/ 4539997 w 6858001"/>
              <a:gd name="connsiteY16" fmla="*/ 235157 h 6995918"/>
              <a:gd name="connsiteX17" fmla="*/ 4390492 w 6858001"/>
              <a:gd name="connsiteY17" fmla="*/ 240032 h 6995918"/>
              <a:gd name="connsiteX18" fmla="*/ 4240988 w 6858001"/>
              <a:gd name="connsiteY18" fmla="*/ 244234 h 6995918"/>
              <a:gd name="connsiteX19" fmla="*/ 4092855 w 6858001"/>
              <a:gd name="connsiteY19" fmla="*/ 248268 h 6995918"/>
              <a:gd name="connsiteX20" fmla="*/ 3946780 w 6858001"/>
              <a:gd name="connsiteY20" fmla="*/ 250117 h 6995918"/>
              <a:gd name="connsiteX21" fmla="*/ 3800704 w 6858001"/>
              <a:gd name="connsiteY21" fmla="*/ 252134 h 6995918"/>
              <a:gd name="connsiteX22" fmla="*/ 3656686 w 6858001"/>
              <a:gd name="connsiteY22" fmla="*/ 253143 h 6995918"/>
              <a:gd name="connsiteX23" fmla="*/ 3514040 w 6858001"/>
              <a:gd name="connsiteY23" fmla="*/ 252134 h 6995918"/>
              <a:gd name="connsiteX24" fmla="*/ 3372765 w 6858001"/>
              <a:gd name="connsiteY24" fmla="*/ 252134 h 6995918"/>
              <a:gd name="connsiteX25" fmla="*/ 3232862 w 6858001"/>
              <a:gd name="connsiteY25" fmla="*/ 250117 h 6995918"/>
              <a:gd name="connsiteX26" fmla="*/ 3095702 w 6858001"/>
              <a:gd name="connsiteY26" fmla="*/ 247092 h 6995918"/>
              <a:gd name="connsiteX27" fmla="*/ 2959914 w 6858001"/>
              <a:gd name="connsiteY27" fmla="*/ 244234 h 6995918"/>
              <a:gd name="connsiteX28" fmla="*/ 2826868 w 6858001"/>
              <a:gd name="connsiteY28" fmla="*/ 241040 h 6995918"/>
              <a:gd name="connsiteX29" fmla="*/ 2694509 w 6858001"/>
              <a:gd name="connsiteY29" fmla="*/ 236166 h 6995918"/>
              <a:gd name="connsiteX30" fmla="*/ 2564208 w 6858001"/>
              <a:gd name="connsiteY30" fmla="*/ 230955 h 6995918"/>
              <a:gd name="connsiteX31" fmla="*/ 2436649 w 6858001"/>
              <a:gd name="connsiteY31" fmla="*/ 226249 h 6995918"/>
              <a:gd name="connsiteX32" fmla="*/ 2187703 w 6858001"/>
              <a:gd name="connsiteY32" fmla="*/ 212969 h 6995918"/>
              <a:gd name="connsiteX33" fmla="*/ 1949045 w 6858001"/>
              <a:gd name="connsiteY33" fmla="*/ 198850 h 6995918"/>
              <a:gd name="connsiteX34" fmla="*/ 1719988 w 6858001"/>
              <a:gd name="connsiteY34" fmla="*/ 184058 h 6995918"/>
              <a:gd name="connsiteX35" fmla="*/ 1503275 w 6858001"/>
              <a:gd name="connsiteY35" fmla="*/ 167753 h 6995918"/>
              <a:gd name="connsiteX36" fmla="*/ 1296163 w 6858001"/>
              <a:gd name="connsiteY36" fmla="*/ 150776 h 6995918"/>
              <a:gd name="connsiteX37" fmla="*/ 1104139 w 6858001"/>
              <a:gd name="connsiteY37" fmla="*/ 132455 h 6995918"/>
              <a:gd name="connsiteX38" fmla="*/ 923774 w 6858001"/>
              <a:gd name="connsiteY38" fmla="*/ 114469 h 6995918"/>
              <a:gd name="connsiteX39" fmla="*/ 757810 w 6858001"/>
              <a:gd name="connsiteY39" fmla="*/ 96484 h 6995918"/>
              <a:gd name="connsiteX40" fmla="*/ 605563 w 6858001"/>
              <a:gd name="connsiteY40" fmla="*/ 79507 h 6995918"/>
              <a:gd name="connsiteX41" fmla="*/ 470460 w 6858001"/>
              <a:gd name="connsiteY41" fmla="*/ 63370 h 6995918"/>
              <a:gd name="connsiteX42" fmla="*/ 348388 w 6858001"/>
              <a:gd name="connsiteY42" fmla="*/ 48074 h 6995918"/>
              <a:gd name="connsiteX43" fmla="*/ 245518 w 6858001"/>
              <a:gd name="connsiteY43" fmla="*/ 35299 h 6995918"/>
              <a:gd name="connsiteX44" fmla="*/ 159107 w 6858001"/>
              <a:gd name="connsiteY44" fmla="*/ 23197 h 6995918"/>
              <a:gd name="connsiteX45" fmla="*/ 40463 w 6858001"/>
              <a:gd name="connsiteY45" fmla="*/ 5883 h 6995918"/>
              <a:gd name="connsiteX46" fmla="*/ 1 w 6858001"/>
              <a:gd name="connsiteY46" fmla="*/ 0 h 6995918"/>
              <a:gd name="connsiteX47" fmla="*/ 1 w 6858001"/>
              <a:gd name="connsiteY47" fmla="*/ 905354 h 6995918"/>
              <a:gd name="connsiteX48" fmla="*/ 0 w 6858001"/>
              <a:gd name="connsiteY48" fmla="*/ 905354 h 6995918"/>
              <a:gd name="connsiteX49" fmla="*/ 0 w 6858001"/>
              <a:gd name="connsiteY49" fmla="*/ 6995918 h 6995918"/>
              <a:gd name="connsiteX50" fmla="*/ 6858000 w 6858001"/>
              <a:gd name="connsiteY50" fmla="*/ 6995918 h 6995918"/>
              <a:gd name="connsiteX51" fmla="*/ 6858000 w 6858001"/>
              <a:gd name="connsiteY51" fmla="*/ 1344715 h 69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95918">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5354"/>
                </a:lnTo>
                <a:lnTo>
                  <a:pt x="0" y="905354"/>
                </a:lnTo>
                <a:lnTo>
                  <a:pt x="0" y="6995918"/>
                </a:lnTo>
                <a:lnTo>
                  <a:pt x="6858000" y="6995918"/>
                </a:lnTo>
                <a:lnTo>
                  <a:pt x="6858000" y="1344715"/>
                </a:lnTo>
                <a:close/>
              </a:path>
            </a:pathLst>
          </a:custGeom>
          <a:ln>
            <a:noFill/>
          </a:ln>
        </p:spPr>
        <p:txBody>
          <a:bodyPr/>
          <a:lstStyle/>
          <a:p>
            <a:endParaRPr lang="en-US"/>
          </a:p>
        </p:txBody>
      </p:sp>
      <p:sp>
        <p:nvSpPr>
          <p:cNvPr id="1047" name="Rectangle 1046">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26" name="Picture 2" descr="a crowd of people at a swimming pool">
            <a:extLst>
              <a:ext uri="{FF2B5EF4-FFF2-40B4-BE49-F238E27FC236}">
                <a16:creationId xmlns:a16="http://schemas.microsoft.com/office/drawing/2014/main" id="{145C1469-6D6D-4340-500D-DD93D0824F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99" r="19756" b="-1"/>
          <a:stretch/>
        </p:blipFill>
        <p:spPr bwMode="auto">
          <a:xfrm>
            <a:off x="521414" y="734367"/>
            <a:ext cx="5450557" cy="4946217"/>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221D7D-314C-72EE-91F3-B364ED2559D0}"/>
              </a:ext>
            </a:extLst>
          </p:cNvPr>
          <p:cNvSpPr txBox="1"/>
          <p:nvPr/>
        </p:nvSpPr>
        <p:spPr>
          <a:xfrm>
            <a:off x="6995920" y="1368954"/>
            <a:ext cx="4719001" cy="3539430"/>
          </a:xfrm>
          <a:prstGeom prst="rect">
            <a:avLst/>
          </a:prstGeom>
          <a:noFill/>
        </p:spPr>
        <p:txBody>
          <a:bodyPr wrap="square">
            <a:spAutoFit/>
          </a:bodyPr>
          <a:lstStyle/>
          <a:p>
            <a:pPr algn="l"/>
            <a:r>
              <a:rPr lang="en-US" sz="1600" b="0" i="0" dirty="0">
                <a:solidFill>
                  <a:schemeClr val="bg1"/>
                </a:solidFill>
                <a:effectLst/>
                <a:latin typeface="Ubuntu" panose="020B0504030602030204" pitchFamily="34" charset="0"/>
              </a:rPr>
              <a:t>About 1,000 athletes with intellectual disabilities from the USA and Canada competed in the first Special Olympics International Summer Games in Chicago. The Opening Ceremony included a teen runner carrying a torch to light a 45-foot high "John F. Kennedy Flame of Hope." Over 200 events were offered, including broad jump, softball throw, 25-yard swim, 100-yard swim, high jump, 50-yard dash, water polo and floor hockey. The event was so successful that Eunice Kennedy Shriver soon pledged that more games would be held in 1970 and every two years thereafter in a "Biennial International Special Olympics."</a:t>
            </a:r>
          </a:p>
        </p:txBody>
      </p:sp>
      <p:pic>
        <p:nvPicPr>
          <p:cNvPr id="7" name="Video 6">
            <a:hlinkClick r:id="" action="ppaction://media"/>
            <a:extLst>
              <a:ext uri="{FF2B5EF4-FFF2-40B4-BE49-F238E27FC236}">
                <a16:creationId xmlns:a16="http://schemas.microsoft.com/office/drawing/2014/main" id="{ACD81656-9496-8A08-48A8-61B68F7B32F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95698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336"/>
    </mc:Choice>
    <mc:Fallback xmlns="">
      <p:transition spd="slow" advTm="17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C922A-C115-EB37-F0AB-8CE8639C0128}"/>
              </a:ext>
            </a:extLst>
          </p:cNvPr>
          <p:cNvSpPr>
            <a:spLocks noGrp="1"/>
          </p:cNvSpPr>
          <p:nvPr>
            <p:ph type="title"/>
          </p:nvPr>
        </p:nvSpPr>
        <p:spPr>
          <a:xfrm>
            <a:off x="-128952" y="269613"/>
            <a:ext cx="9404723" cy="1400530"/>
          </a:xfrm>
        </p:spPr>
        <p:txBody>
          <a:bodyPr/>
          <a:lstStyle/>
          <a:p>
            <a:pPr algn="ctr"/>
            <a:r>
              <a:rPr lang="en-US" dirty="0"/>
              <a:t>Important Dates</a:t>
            </a:r>
          </a:p>
        </p:txBody>
      </p:sp>
      <p:sp>
        <p:nvSpPr>
          <p:cNvPr id="3" name="Content Placeholder 2">
            <a:extLst>
              <a:ext uri="{FF2B5EF4-FFF2-40B4-BE49-F238E27FC236}">
                <a16:creationId xmlns:a16="http://schemas.microsoft.com/office/drawing/2014/main" id="{2E920716-361F-6EBE-01C7-816218DD8869}"/>
              </a:ext>
            </a:extLst>
          </p:cNvPr>
          <p:cNvSpPr>
            <a:spLocks noGrp="1"/>
          </p:cNvSpPr>
          <p:nvPr>
            <p:ph idx="1"/>
          </p:nvPr>
        </p:nvSpPr>
        <p:spPr>
          <a:xfrm>
            <a:off x="485005" y="1260438"/>
            <a:ext cx="9921738" cy="4195481"/>
          </a:xfrm>
        </p:spPr>
        <p:txBody>
          <a:bodyPr>
            <a:normAutofit lnSpcReduction="10000"/>
          </a:bodyPr>
          <a:lstStyle/>
          <a:p>
            <a:r>
              <a:rPr lang="en-US" b="1" i="0" dirty="0">
                <a:solidFill>
                  <a:schemeClr val="tx1"/>
                </a:solidFill>
                <a:effectLst/>
                <a:latin typeface="Ubuntu" panose="020B0504030602030204" pitchFamily="34" charset="0"/>
              </a:rPr>
              <a:t>June 1962</a:t>
            </a:r>
            <a:br>
              <a:rPr lang="en-US" dirty="0">
                <a:solidFill>
                  <a:schemeClr val="tx1"/>
                </a:solidFill>
              </a:rPr>
            </a:br>
            <a:r>
              <a:rPr lang="en-US" b="0" i="0" dirty="0">
                <a:solidFill>
                  <a:schemeClr val="tx1"/>
                </a:solidFill>
                <a:effectLst/>
                <a:latin typeface="Ubuntu" panose="020B0504030602030204" pitchFamily="34" charset="0"/>
              </a:rPr>
              <a:t>Eunice Kennedy Shriver starts an innovative summer camp for young people with intellectual disabilities at her home in suburban Washington, D.C. The goal is to see if these young people—most of whom lived in institutions—could participate in sports and physical activities. This was a revolutionary idea at the time.</a:t>
            </a:r>
          </a:p>
          <a:p>
            <a:r>
              <a:rPr lang="en-US" b="1" i="0" dirty="0">
                <a:effectLst/>
                <a:latin typeface="Ubuntu" panose="020B0504030602030204" pitchFamily="34" charset="0"/>
              </a:rPr>
              <a:t>March 1968</a:t>
            </a:r>
            <a:br>
              <a:rPr lang="en-US" dirty="0"/>
            </a:br>
            <a:r>
              <a:rPr lang="en-US" b="0" i="0" dirty="0">
                <a:effectLst/>
                <a:latin typeface="Ubuntu" panose="020B0504030602030204" pitchFamily="34" charset="0"/>
              </a:rPr>
              <a:t>Eunice Kennedy Shriver and the Chicago Park District hold a news conference to announce plans for the first "Olympic" games for young people with intellectual disabilities.</a:t>
            </a:r>
          </a:p>
          <a:p>
            <a:r>
              <a:rPr lang="en-US" b="1" i="0" dirty="0">
                <a:effectLst/>
                <a:latin typeface="Ubuntu" panose="020B0504030602030204" pitchFamily="34" charset="0"/>
              </a:rPr>
              <a:t>Fall 1967</a:t>
            </a:r>
            <a:br>
              <a:rPr lang="en-US" dirty="0"/>
            </a:br>
            <a:r>
              <a:rPr lang="en-US" b="0" i="0" dirty="0">
                <a:effectLst/>
                <a:latin typeface="Ubuntu" panose="020B0504030602030204" pitchFamily="34" charset="0"/>
              </a:rPr>
              <a:t>The Chicago Park District begins plans for a citywide track meet modeled after the Olympics. A proposal is made to Eunice Kennedy Shriver and the Kennedy Foundation. Shriver embraces the project and asks Anne McGlone Burke to enlarge the scope to include athletes from around the country.</a:t>
            </a:r>
            <a:endParaRPr lang="en-US" dirty="0"/>
          </a:p>
        </p:txBody>
      </p:sp>
      <p:sp>
        <p:nvSpPr>
          <p:cNvPr id="5" name="TextBox 4">
            <a:extLst>
              <a:ext uri="{FF2B5EF4-FFF2-40B4-BE49-F238E27FC236}">
                <a16:creationId xmlns:a16="http://schemas.microsoft.com/office/drawing/2014/main" id="{A5DAB90A-DB7C-E5F0-7E9C-D35F049D6B2B}"/>
              </a:ext>
            </a:extLst>
          </p:cNvPr>
          <p:cNvSpPr txBox="1"/>
          <p:nvPr/>
        </p:nvSpPr>
        <p:spPr>
          <a:xfrm>
            <a:off x="1252143" y="5668101"/>
            <a:ext cx="8140344" cy="369332"/>
          </a:xfrm>
          <a:prstGeom prst="rect">
            <a:avLst/>
          </a:prstGeom>
          <a:noFill/>
        </p:spPr>
        <p:txBody>
          <a:bodyPr wrap="square">
            <a:spAutoFit/>
          </a:bodyPr>
          <a:lstStyle/>
          <a:p>
            <a:r>
              <a:rPr lang="en-US" dirty="0">
                <a:hlinkClick r:id="rId5"/>
              </a:rPr>
              <a:t>1960s: The Beginning of a Worldwide Movement (specialolympics.org)</a:t>
            </a:r>
            <a:endParaRPr lang="en-US" dirty="0"/>
          </a:p>
        </p:txBody>
      </p:sp>
      <p:pic>
        <p:nvPicPr>
          <p:cNvPr id="8" name="Video 7">
            <a:hlinkClick r:id="" action="ppaction://media"/>
            <a:extLst>
              <a:ext uri="{FF2B5EF4-FFF2-40B4-BE49-F238E27FC236}">
                <a16:creationId xmlns:a16="http://schemas.microsoft.com/office/drawing/2014/main" id="{0621EA6C-8B62-5CAA-C5D6-940D94ACF26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07962821"/>
      </p:ext>
    </p:extLst>
  </p:cSld>
  <p:clrMapOvr>
    <a:masterClrMapping/>
  </p:clrMapOvr>
  <mc:AlternateContent xmlns:mc="http://schemas.openxmlformats.org/markup-compatibility/2006" xmlns:p14="http://schemas.microsoft.com/office/powerpoint/2010/main">
    <mc:Choice Requires="p14">
      <p:transition spd="slow" p14:dur="2000" advTm="14508"/>
    </mc:Choice>
    <mc:Fallback xmlns="">
      <p:transition spd="slow" advTm="14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E6DAB-4CCA-8054-562F-3AEB6296A4F5}"/>
              </a:ext>
            </a:extLst>
          </p:cNvPr>
          <p:cNvSpPr>
            <a:spLocks noGrp="1"/>
          </p:cNvSpPr>
          <p:nvPr>
            <p:ph type="ctrTitle"/>
          </p:nvPr>
        </p:nvSpPr>
        <p:spPr>
          <a:xfrm>
            <a:off x="623732" y="156698"/>
            <a:ext cx="7518782" cy="1303351"/>
          </a:xfrm>
        </p:spPr>
        <p:txBody>
          <a:bodyPr/>
          <a:lstStyle/>
          <a:p>
            <a:r>
              <a:rPr lang="en-US" dirty="0"/>
              <a:t>Self-Advocacy</a:t>
            </a:r>
          </a:p>
        </p:txBody>
      </p:sp>
      <p:pic>
        <p:nvPicPr>
          <p:cNvPr id="1034" name="Picture 10">
            <a:extLst>
              <a:ext uri="{FF2B5EF4-FFF2-40B4-BE49-F238E27FC236}">
                <a16:creationId xmlns:a16="http://schemas.microsoft.com/office/drawing/2014/main" id="{62FF8A7F-5CE9-CEDC-6367-A003FA35F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101" y="1669804"/>
            <a:ext cx="6583681" cy="4379822"/>
          </a:xfrm>
          <a:prstGeom prst="rect">
            <a:avLst/>
          </a:prstGeom>
          <a:noFill/>
          <a:extLst>
            <a:ext uri="{909E8E84-426E-40DD-AFC4-6F175D3DCCD1}">
              <a14:hiddenFill xmlns:a14="http://schemas.microsoft.com/office/drawing/2010/main">
                <a:solidFill>
                  <a:srgbClr val="FFFFFF"/>
                </a:solidFill>
              </a14:hiddenFill>
            </a:ext>
          </a:extLst>
        </p:spPr>
      </p:pic>
      <p:pic>
        <p:nvPicPr>
          <p:cNvPr id="14" name="Video 13">
            <a:hlinkClick r:id="" action="ppaction://media"/>
            <a:extLst>
              <a:ext uri="{FF2B5EF4-FFF2-40B4-BE49-F238E27FC236}">
                <a16:creationId xmlns:a16="http://schemas.microsoft.com/office/drawing/2014/main" id="{5C26A794-BE46-7E06-9739-1BEBF94DDA8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76726839"/>
      </p:ext>
    </p:extLst>
  </p:cSld>
  <p:clrMapOvr>
    <a:masterClrMapping/>
  </p:clrMapOvr>
  <mc:AlternateContent xmlns:mc="http://schemas.openxmlformats.org/markup-compatibility/2006" xmlns:p14="http://schemas.microsoft.com/office/powerpoint/2010/main">
    <mc:Choice Requires="p14">
      <p:transition spd="slow" p14:dur="2000" advTm="16030"/>
    </mc:Choice>
    <mc:Fallback xmlns="">
      <p:transition spd="slow" advTm="16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51AE9F-B05B-1D1C-0752-8E26E95F80D0}"/>
              </a:ext>
            </a:extLst>
          </p:cNvPr>
          <p:cNvSpPr txBox="1"/>
          <p:nvPr/>
        </p:nvSpPr>
        <p:spPr>
          <a:xfrm>
            <a:off x="1223941" y="5100673"/>
            <a:ext cx="8947671" cy="646331"/>
          </a:xfrm>
          <a:prstGeom prst="rect">
            <a:avLst/>
          </a:prstGeom>
          <a:noFill/>
        </p:spPr>
        <p:txBody>
          <a:bodyPr wrap="square">
            <a:spAutoFit/>
          </a:bodyPr>
          <a:lstStyle/>
          <a:p>
            <a:r>
              <a:rPr lang="en-US" dirty="0">
                <a:hlinkClick r:id="rId5"/>
              </a:rPr>
              <a:t>https://www.insperity.com/blog/employment-for-people-with-disabilities/</a:t>
            </a:r>
            <a:endParaRPr lang="en-US" dirty="0"/>
          </a:p>
          <a:p>
            <a:endParaRPr lang="en-US" dirty="0"/>
          </a:p>
        </p:txBody>
      </p:sp>
      <p:sp>
        <p:nvSpPr>
          <p:cNvPr id="6" name="Rectangle 5">
            <a:extLst>
              <a:ext uri="{FF2B5EF4-FFF2-40B4-BE49-F238E27FC236}">
                <a16:creationId xmlns:a16="http://schemas.microsoft.com/office/drawing/2014/main" id="{C9F8C276-6E67-AE36-77D3-55DDFE4C1F3E}"/>
              </a:ext>
            </a:extLst>
          </p:cNvPr>
          <p:cNvSpPr/>
          <p:nvPr/>
        </p:nvSpPr>
        <p:spPr>
          <a:xfrm>
            <a:off x="394280" y="591746"/>
            <a:ext cx="11403440" cy="4832092"/>
          </a:xfrm>
          <a:prstGeom prst="rect">
            <a:avLst/>
          </a:prstGeom>
          <a:noFill/>
        </p:spPr>
        <p:txBody>
          <a:bodyPr wrap="square" lIns="91440" tIns="45720" rIns="91440" bIns="45720">
            <a:spAutoFit/>
          </a:bodyPr>
          <a:lstStyle/>
          <a:p>
            <a:pPr algn="ctr"/>
            <a:r>
              <a:rPr lang="en-US" sz="6000" b="1" cap="none" spc="0" dirty="0">
                <a:ln w="0"/>
                <a:solidFill>
                  <a:schemeClr val="accent1"/>
                </a:solidFill>
                <a:effectLst>
                  <a:outerShdw blurRad="38100" dist="25400" dir="5400000" algn="ctr" rotWithShape="0">
                    <a:srgbClr val="6E747A">
                      <a:alpha val="43000"/>
                    </a:srgbClr>
                  </a:outerShdw>
                </a:effectLst>
              </a:rPr>
              <a:t>Employment</a:t>
            </a:r>
          </a:p>
          <a:p>
            <a:pPr algn="l"/>
            <a:endParaRPr lang="en-US" sz="2000" b="0" i="0" dirty="0">
              <a:effectLst/>
              <a:latin typeface="Brando Sans"/>
            </a:endParaRPr>
          </a:p>
          <a:p>
            <a:pPr algn="l"/>
            <a:endParaRPr lang="en-US" sz="2000" b="0" i="0" dirty="0">
              <a:effectLst/>
              <a:latin typeface="Brando Sans"/>
            </a:endParaRPr>
          </a:p>
          <a:p>
            <a:pPr algn="l"/>
            <a:r>
              <a:rPr lang="en-US" sz="2000" b="0" i="0" dirty="0">
                <a:effectLst/>
                <a:latin typeface="Brando Sans"/>
              </a:rPr>
              <a:t>Under the Americans with Disabilities Act (ADA), employers with 15 or more employees must </a:t>
            </a:r>
          </a:p>
          <a:p>
            <a:pPr algn="l"/>
            <a:r>
              <a:rPr lang="en-US" sz="2000" b="0" i="0" u="sng" dirty="0">
                <a:effectLst/>
                <a:latin typeface="Brando Sans"/>
                <a:hlinkClick r:id="rId6">
                  <a:extLst>
                    <a:ext uri="{A12FA001-AC4F-418D-AE19-62706E023703}">
                      <ahyp:hlinkClr xmlns:ahyp="http://schemas.microsoft.com/office/drawing/2018/hyperlinkcolor" val="tx"/>
                    </a:ext>
                  </a:extLst>
                </a:hlinkClick>
              </a:rPr>
              <a:t>provide reasonable accommodations</a:t>
            </a:r>
            <a:r>
              <a:rPr lang="en-US" sz="2000" b="0" i="0" u="sng" dirty="0">
                <a:effectLst/>
                <a:latin typeface="Brando Sans"/>
              </a:rPr>
              <a:t> </a:t>
            </a:r>
            <a:r>
              <a:rPr lang="en-US" sz="2000" b="0" i="0" dirty="0">
                <a:effectLst/>
                <a:latin typeface="Brando Sans"/>
              </a:rPr>
              <a:t>for individuals with disabilities to help them perform the essential functions of their position.</a:t>
            </a:r>
          </a:p>
          <a:p>
            <a:pPr algn="l"/>
            <a:endParaRPr lang="en-US" sz="2000" b="0" i="0" dirty="0">
              <a:effectLst/>
              <a:latin typeface="Brando Sans"/>
            </a:endParaRPr>
          </a:p>
          <a:p>
            <a:pPr algn="l"/>
            <a:r>
              <a:rPr lang="en-US" sz="2000" b="0" i="0" dirty="0">
                <a:effectLst/>
                <a:latin typeface="Brando Sans"/>
              </a:rPr>
              <a:t>Adjustments might include relocating a workstation for easier access or offering flexible hours.</a:t>
            </a:r>
          </a:p>
          <a:p>
            <a:pPr algn="l"/>
            <a:r>
              <a:rPr lang="en-US" sz="2000" b="0" i="0" dirty="0">
                <a:effectLst/>
                <a:latin typeface="Brando Sans"/>
              </a:rPr>
              <a:t>Ensure staff are trained regarding the ADA, its requirements and </a:t>
            </a:r>
            <a:r>
              <a:rPr lang="en-US" sz="2000" b="0" i="0" u="sng" dirty="0">
                <a:effectLst/>
                <a:latin typeface="Brando Sans"/>
                <a:hlinkClick r:id="rId7">
                  <a:extLst>
                    <a:ext uri="{A12FA001-AC4F-418D-AE19-62706E023703}">
                      <ahyp:hlinkClr xmlns:ahyp="http://schemas.microsoft.com/office/drawing/2018/hyperlinkcolor" val="tx"/>
                    </a:ext>
                  </a:extLst>
                </a:hlinkClick>
              </a:rPr>
              <a:t>how to identify discrimination issues</a:t>
            </a:r>
            <a:r>
              <a:rPr lang="en-US" sz="5400" u="sng" dirty="0">
                <a:latin typeface="Brando Sans"/>
              </a:rPr>
              <a:t>.</a:t>
            </a:r>
            <a:endParaRPr lang="en-US" sz="5400" b="0" i="0" dirty="0">
              <a:effectLst/>
              <a:latin typeface="Brando Sans"/>
            </a:endParaRPr>
          </a:p>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9" name="Video 8">
            <a:hlinkClick r:id="" action="ppaction://media"/>
            <a:extLst>
              <a:ext uri="{FF2B5EF4-FFF2-40B4-BE49-F238E27FC236}">
                <a16:creationId xmlns:a16="http://schemas.microsoft.com/office/drawing/2014/main" id="{A3A5CEA6-B664-ED85-70A3-E8E5A110394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53731561"/>
      </p:ext>
    </p:extLst>
  </p:cSld>
  <p:clrMapOvr>
    <a:masterClrMapping/>
  </p:clrMapOvr>
  <mc:AlternateContent xmlns:mc="http://schemas.openxmlformats.org/markup-compatibility/2006" xmlns:p14="http://schemas.microsoft.com/office/powerpoint/2010/main">
    <mc:Choice Requires="p14">
      <p:transition spd="slow" p14:dur="2000" advTm="19697"/>
    </mc:Choice>
    <mc:Fallback xmlns="">
      <p:transition spd="slow" advTm="19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llpapers Of Thanks - Wallpaper Cave">
            <a:extLst>
              <a:ext uri="{FF2B5EF4-FFF2-40B4-BE49-F238E27FC236}">
                <a16:creationId xmlns:a16="http://schemas.microsoft.com/office/drawing/2014/main" id="{54C8A0F1-6414-D59C-7AFE-F6AB398BF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2" y="0"/>
            <a:ext cx="122635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727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DE41-95B1-E1AC-0325-8D7C73304E2B}"/>
              </a:ext>
            </a:extLst>
          </p:cNvPr>
          <p:cNvSpPr>
            <a:spLocks noGrp="1"/>
          </p:cNvSpPr>
          <p:nvPr>
            <p:ph type="title"/>
          </p:nvPr>
        </p:nvSpPr>
        <p:spPr/>
        <p:txBody>
          <a:bodyPr/>
          <a:lstStyle/>
          <a:p>
            <a:r>
              <a:rPr lang="en-US" dirty="0"/>
              <a:t>What is Disability History?</a:t>
            </a:r>
          </a:p>
        </p:txBody>
      </p:sp>
      <p:sp>
        <p:nvSpPr>
          <p:cNvPr id="3" name="Content Placeholder 2">
            <a:extLst>
              <a:ext uri="{FF2B5EF4-FFF2-40B4-BE49-F238E27FC236}">
                <a16:creationId xmlns:a16="http://schemas.microsoft.com/office/drawing/2014/main" id="{CCA9C289-BE7D-0398-BED7-AE5FF432C536}"/>
              </a:ext>
            </a:extLst>
          </p:cNvPr>
          <p:cNvSpPr>
            <a:spLocks noGrp="1"/>
          </p:cNvSpPr>
          <p:nvPr>
            <p:ph idx="1"/>
          </p:nvPr>
        </p:nvSpPr>
        <p:spPr>
          <a:xfrm>
            <a:off x="838200" y="1825625"/>
            <a:ext cx="10515600" cy="2365474"/>
          </a:xfrm>
        </p:spPr>
        <p:txBody>
          <a:bodyPr/>
          <a:lstStyle/>
          <a:p>
            <a:r>
              <a:rPr lang="en-US" dirty="0"/>
              <a:t>It is the history of all people with disabilities, and how they can and have made a difference in the world, which all started with the Disability Rights Movement.</a:t>
            </a:r>
          </a:p>
        </p:txBody>
      </p:sp>
      <p:pic>
        <p:nvPicPr>
          <p:cNvPr id="1026" name="Picture 2" descr="Image result for Disability Movement">
            <a:extLst>
              <a:ext uri="{FF2B5EF4-FFF2-40B4-BE49-F238E27FC236}">
                <a16:creationId xmlns:a16="http://schemas.microsoft.com/office/drawing/2014/main" id="{1AC0E92D-13B8-A854-9E8F-EE4A002A22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397" y="2788201"/>
            <a:ext cx="7014149" cy="3758198"/>
          </a:xfrm>
          <a:prstGeom prst="rect">
            <a:avLst/>
          </a:prstGeom>
          <a:noFill/>
          <a:extLst>
            <a:ext uri="{909E8E84-426E-40DD-AFC4-6F175D3DCCD1}">
              <a14:hiddenFill xmlns:a14="http://schemas.microsoft.com/office/drawing/2010/main">
                <a:solidFill>
                  <a:srgbClr val="FFFFFF"/>
                </a:solidFill>
              </a14:hiddenFill>
            </a:ext>
          </a:extLst>
        </p:spPr>
      </p:pic>
      <p:pic>
        <p:nvPicPr>
          <p:cNvPr id="5" name="Video 4">
            <a:hlinkClick r:id="" action="ppaction://media"/>
            <a:extLst>
              <a:ext uri="{FF2B5EF4-FFF2-40B4-BE49-F238E27FC236}">
                <a16:creationId xmlns:a16="http://schemas.microsoft.com/office/drawing/2014/main" id="{722282DC-92B7-8FBD-3642-A834CAD98BD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42019242"/>
      </p:ext>
    </p:extLst>
  </p:cSld>
  <p:clrMapOvr>
    <a:masterClrMapping/>
  </p:clrMapOvr>
  <mc:AlternateContent xmlns:mc="http://schemas.openxmlformats.org/markup-compatibility/2006" xmlns:p14="http://schemas.microsoft.com/office/powerpoint/2010/main">
    <mc:Choice Requires="p14">
      <p:transition spd="slow" p14:dur="2000" advTm="12597"/>
    </mc:Choice>
    <mc:Fallback xmlns="">
      <p:transition spd="slow" advTm="12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6C32E-E2FF-BDDD-DC30-E48E0DF9B4A1}"/>
              </a:ext>
            </a:extLst>
          </p:cNvPr>
          <p:cNvSpPr>
            <a:spLocks noGrp="1"/>
          </p:cNvSpPr>
          <p:nvPr>
            <p:ph type="title"/>
          </p:nvPr>
        </p:nvSpPr>
        <p:spPr/>
        <p:txBody>
          <a:bodyPr/>
          <a:lstStyle/>
          <a:p>
            <a:r>
              <a:rPr lang="en-US" dirty="0"/>
              <a:t>The Disability Rights Movement</a:t>
            </a:r>
          </a:p>
        </p:txBody>
      </p:sp>
      <p:pic>
        <p:nvPicPr>
          <p:cNvPr id="2050" name="Picture 2" descr="Image result for Disability Movement">
            <a:extLst>
              <a:ext uri="{FF2B5EF4-FFF2-40B4-BE49-F238E27FC236}">
                <a16:creationId xmlns:a16="http://schemas.microsoft.com/office/drawing/2014/main" id="{EAC4D24F-99B5-962F-85D4-896FD060C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692" y="2440180"/>
            <a:ext cx="6201828" cy="39651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69D19D-30A6-DCFA-4F38-FEBDF9128590}"/>
              </a:ext>
            </a:extLst>
          </p:cNvPr>
          <p:cNvSpPr txBox="1"/>
          <p:nvPr/>
        </p:nvSpPr>
        <p:spPr>
          <a:xfrm>
            <a:off x="985394" y="1583072"/>
            <a:ext cx="9673897" cy="646331"/>
          </a:xfrm>
          <a:prstGeom prst="rect">
            <a:avLst/>
          </a:prstGeom>
          <a:noFill/>
        </p:spPr>
        <p:txBody>
          <a:bodyPr wrap="square">
            <a:spAutoFit/>
          </a:bodyPr>
          <a:lstStyle/>
          <a:p>
            <a:r>
              <a:rPr lang="en-US" dirty="0">
                <a:hlinkClick r:id="rId5"/>
              </a:rPr>
              <a:t>Disability Rights Timeline | Temple University College of Education and Human Development, Institute on Disabilities</a:t>
            </a:r>
            <a:endParaRPr lang="en-US" dirty="0"/>
          </a:p>
        </p:txBody>
      </p:sp>
      <p:pic>
        <p:nvPicPr>
          <p:cNvPr id="17" name="Video 16">
            <a:hlinkClick r:id="" action="ppaction://media"/>
            <a:extLst>
              <a:ext uri="{FF2B5EF4-FFF2-40B4-BE49-F238E27FC236}">
                <a16:creationId xmlns:a16="http://schemas.microsoft.com/office/drawing/2014/main" id="{7B512A70-D427-C4C5-A4C6-A0579CEE2D9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995122299"/>
      </p:ext>
    </p:extLst>
  </p:cSld>
  <p:clrMapOvr>
    <a:masterClrMapping/>
  </p:clrMapOvr>
  <mc:AlternateContent xmlns:mc="http://schemas.openxmlformats.org/markup-compatibility/2006" xmlns:p14="http://schemas.microsoft.com/office/powerpoint/2010/main">
    <mc:Choice Requires="p14">
      <p:transition spd="slow" p14:dur="2000" advTm="17332"/>
    </mc:Choice>
    <mc:Fallback xmlns="">
      <p:transition spd="slow" advTm="17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103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33" name="Picture 103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035" name="Oval 103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37" name="Picture 103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39" name="Picture 103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041" name="Rectangle 104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3" name="Rectangle 1042">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7"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B8C8AC92-88C1-54AF-E63A-AF6D7BD2E9A4}"/>
              </a:ext>
            </a:extLst>
          </p:cNvPr>
          <p:cNvSpPr/>
          <p:nvPr/>
        </p:nvSpPr>
        <p:spPr>
          <a:xfrm>
            <a:off x="648930" y="629267"/>
            <a:ext cx="9252154" cy="1016654"/>
          </a:xfrm>
          <a:prstGeom prst="rect">
            <a:avLst/>
          </a:prstGeom>
        </p:spPr>
        <p:txBody>
          <a:bodyPr vert="horz" lIns="91440" tIns="45720" rIns="91440" bIns="45720" rtlCol="0" anchor="t">
            <a:normAutofit/>
            <a:scene3d>
              <a:camera prst="orthographicFront"/>
              <a:lightRig rig="harsh" dir="t"/>
            </a:scene3d>
            <a:sp3d extrusionH="57150" prstMaterial="matte">
              <a:bevelT w="63500" h="12700" prst="angle"/>
              <a:contourClr>
                <a:schemeClr val="bg1">
                  <a:lumMod val="65000"/>
                </a:schemeClr>
              </a:contourClr>
            </a:sp3d>
          </a:bodyPr>
          <a:lstStyle/>
          <a:p>
            <a:pPr>
              <a:spcBef>
                <a:spcPct val="0"/>
              </a:spcBef>
              <a:spcAft>
                <a:spcPts val="600"/>
              </a:spcAft>
            </a:pPr>
            <a:r>
              <a:rPr lang="en-US" sz="4200" b="0" i="0" kern="1200" cap="none" spc="0" dirty="0">
                <a:ln/>
                <a:solidFill>
                  <a:srgbClr val="EBEBEB"/>
                </a:solidFill>
                <a:effectLst/>
                <a:latin typeface="+mj-lt"/>
                <a:ea typeface="+mj-ea"/>
                <a:cs typeface="+mj-cs"/>
              </a:rPr>
              <a:t>How and </a:t>
            </a:r>
            <a:r>
              <a:rPr lang="en-US" sz="4200" dirty="0">
                <a:ln/>
                <a:solidFill>
                  <a:srgbClr val="EBEBEB"/>
                </a:solidFill>
                <a:latin typeface="+mj-lt"/>
                <a:ea typeface="+mj-ea"/>
                <a:cs typeface="+mj-cs"/>
              </a:rPr>
              <a:t>W</a:t>
            </a:r>
            <a:r>
              <a:rPr lang="en-US" sz="4200" b="0" i="0" kern="1200" cap="none" spc="0" dirty="0">
                <a:ln/>
                <a:solidFill>
                  <a:srgbClr val="EBEBEB"/>
                </a:solidFill>
                <a:effectLst/>
                <a:latin typeface="+mj-lt"/>
                <a:ea typeface="+mj-ea"/>
                <a:cs typeface="+mj-cs"/>
              </a:rPr>
              <a:t>hy it Began</a:t>
            </a:r>
          </a:p>
          <a:p>
            <a:pPr>
              <a:spcBef>
                <a:spcPct val="0"/>
              </a:spcBef>
              <a:spcAft>
                <a:spcPts val="600"/>
              </a:spcAft>
            </a:pPr>
            <a:endParaRPr lang="en-US" sz="4200" b="0" i="0" kern="1200" cap="none" spc="0" dirty="0">
              <a:ln/>
              <a:solidFill>
                <a:srgbClr val="EBEBEB"/>
              </a:solidFill>
              <a:effectLst/>
              <a:latin typeface="+mj-lt"/>
              <a:ea typeface="+mj-ea"/>
              <a:cs typeface="+mj-cs"/>
            </a:endParaRPr>
          </a:p>
          <a:p>
            <a:pPr>
              <a:spcBef>
                <a:spcPct val="0"/>
              </a:spcBef>
              <a:spcAft>
                <a:spcPts val="600"/>
              </a:spcAft>
            </a:pPr>
            <a:endParaRPr lang="en-US" sz="4200" b="0" i="0" kern="1200" dirty="0">
              <a:ln/>
              <a:solidFill>
                <a:srgbClr val="EBEBEB"/>
              </a:solidFill>
              <a:latin typeface="+mj-lt"/>
              <a:ea typeface="+mj-ea"/>
              <a:cs typeface="+mj-cs"/>
            </a:endParaRPr>
          </a:p>
        </p:txBody>
      </p:sp>
      <p:sp useBgFill="1">
        <p:nvSpPr>
          <p:cNvPr id="1049" name="Freeform: Shape 1048">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a:p>
        </p:txBody>
      </p:sp>
      <p:sp>
        <p:nvSpPr>
          <p:cNvPr id="9" name="TextBox 8">
            <a:extLst>
              <a:ext uri="{FF2B5EF4-FFF2-40B4-BE49-F238E27FC236}">
                <a16:creationId xmlns:a16="http://schemas.microsoft.com/office/drawing/2014/main" id="{E9A1975C-00DC-3A02-A511-357E7A27CC65}"/>
              </a:ext>
            </a:extLst>
          </p:cNvPr>
          <p:cNvSpPr txBox="1"/>
          <p:nvPr/>
        </p:nvSpPr>
        <p:spPr>
          <a:xfrm>
            <a:off x="648931" y="2548281"/>
            <a:ext cx="5122606" cy="3658689"/>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pPr>
            <a:r>
              <a:rPr lang="en-US" dirty="0">
                <a:effectLst/>
                <a:latin typeface="+mj-lt"/>
                <a:ea typeface="+mj-ea"/>
                <a:cs typeface="+mj-cs"/>
              </a:rPr>
              <a:t>By the 1970s, people with developmental disabilities were moving out of the large public institutions. But barriers to social integration still existed in the community. Perhaps the greatest barrier was the attitude of many people, including parents, who thought that individuals with developmental disabilities were not capable of living and growing in the community.</a:t>
            </a:r>
            <a:endParaRPr lang="en-US" dirty="0">
              <a:latin typeface="+mj-lt"/>
              <a:ea typeface="+mj-ea"/>
              <a:cs typeface="+mj-cs"/>
            </a:endParaRPr>
          </a:p>
        </p:txBody>
      </p:sp>
      <p:pic>
        <p:nvPicPr>
          <p:cNvPr id="1026" name="Picture 2" descr="Parallels In Time | A History of Developmental Disabilities | Part One">
            <a:extLst>
              <a:ext uri="{FF2B5EF4-FFF2-40B4-BE49-F238E27FC236}">
                <a16:creationId xmlns:a16="http://schemas.microsoft.com/office/drawing/2014/main" id="{D7565486-3E71-C016-F122-771A2572823B}"/>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091916" y="2885940"/>
            <a:ext cx="5451627" cy="298669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Video 12">
            <a:hlinkClick r:id="" action="ppaction://media"/>
            <a:extLst>
              <a:ext uri="{FF2B5EF4-FFF2-40B4-BE49-F238E27FC236}">
                <a16:creationId xmlns:a16="http://schemas.microsoft.com/office/drawing/2014/main" id="{2C1DD9A9-28D3-FB7F-5B8E-05399FA9299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194544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166"/>
    </mc:Choice>
    <mc:Fallback xmlns="">
      <p:transition spd="slow" advTm="12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elf-Advocates on the March">
            <a:hlinkClick r:id="" action="ppaction://media"/>
            <a:extLst>
              <a:ext uri="{FF2B5EF4-FFF2-40B4-BE49-F238E27FC236}">
                <a16:creationId xmlns:a16="http://schemas.microsoft.com/office/drawing/2014/main" id="{64436082-C7E7-1BAB-BC7D-C214F5D48C12}"/>
              </a:ext>
            </a:extLst>
          </p:cNvPr>
          <p:cNvPicPr>
            <a:picLocks noRot="1" noChangeAspect="1"/>
          </p:cNvPicPr>
          <p:nvPr>
            <a:videoFile r:link="rId1"/>
          </p:nvPr>
        </p:nvPicPr>
        <p:blipFill>
          <a:blip r:embed="rId3"/>
          <a:stretch>
            <a:fillRect/>
          </a:stretch>
        </p:blipFill>
        <p:spPr>
          <a:xfrm>
            <a:off x="2817785" y="2347930"/>
            <a:ext cx="5390500" cy="4042875"/>
          </a:xfrm>
          <a:prstGeom prst="rect">
            <a:avLst/>
          </a:prstGeom>
        </p:spPr>
      </p:pic>
      <p:sp>
        <p:nvSpPr>
          <p:cNvPr id="5" name="Rectangle 4">
            <a:extLst>
              <a:ext uri="{FF2B5EF4-FFF2-40B4-BE49-F238E27FC236}">
                <a16:creationId xmlns:a16="http://schemas.microsoft.com/office/drawing/2014/main" id="{1F2409D6-4729-87F2-F29C-E6544DBE5B44}"/>
              </a:ext>
            </a:extLst>
          </p:cNvPr>
          <p:cNvSpPr/>
          <p:nvPr/>
        </p:nvSpPr>
        <p:spPr>
          <a:xfrm>
            <a:off x="1122129" y="467195"/>
            <a:ext cx="8473794"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Interview with Rosemary </a:t>
            </a:r>
          </a:p>
          <a:p>
            <a:pPr algn="ctr"/>
            <a:r>
              <a:rPr lang="en-US" sz="5400" b="1" dirty="0">
                <a:ln/>
                <a:solidFill>
                  <a:schemeClr val="accent3"/>
                </a:solidFill>
              </a:rPr>
              <a:t>And Gunnar </a:t>
            </a:r>
            <a:r>
              <a:rPr lang="en-US" sz="5400" b="1" dirty="0" err="1">
                <a:ln/>
                <a:solidFill>
                  <a:schemeClr val="accent3"/>
                </a:solidFill>
              </a:rPr>
              <a:t>Dybawd</a:t>
            </a:r>
            <a:endParaRPr lang="en-US" sz="5400" b="1" cap="none" spc="0" dirty="0">
              <a:ln/>
              <a:solidFill>
                <a:schemeClr val="accent3"/>
              </a:solidFill>
              <a:effectLst/>
            </a:endParaRPr>
          </a:p>
        </p:txBody>
      </p:sp>
    </p:spTree>
    <p:extLst>
      <p:ext uri="{BB962C8B-B14F-4D97-AF65-F5344CB8AC3E}">
        <p14:creationId xmlns:p14="http://schemas.microsoft.com/office/powerpoint/2010/main" val="8260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3" name="Picture 1032">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35" name="Picture 1034">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037" name="Oval 1036">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39" name="Picture 1038">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41" name="Picture 1040">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043" name="Rectangle 1042">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5" name="Rectangle 1044">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3441996-7C93-10F7-EC9B-307B82A8905E}"/>
              </a:ext>
            </a:extLst>
          </p:cNvPr>
          <p:cNvSpPr/>
          <p:nvPr/>
        </p:nvSpPr>
        <p:spPr>
          <a:xfrm>
            <a:off x="482710" y="408040"/>
            <a:ext cx="4166510" cy="162232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300" b="0" i="0" kern="1200" cap="none" spc="0" dirty="0">
                <a:ln w="0"/>
                <a:solidFill>
                  <a:srgbClr val="EBEBEB"/>
                </a:solidFill>
                <a:effectLst>
                  <a:outerShdw blurRad="38100" dist="25400" dir="5400000" algn="ctr" rotWithShape="0">
                    <a:srgbClr val="6E747A">
                      <a:alpha val="43000"/>
                    </a:srgbClr>
                  </a:outerShdw>
                </a:effectLst>
                <a:latin typeface="+mj-lt"/>
                <a:ea typeface="+mj-ea"/>
                <a:cs typeface="+mj-cs"/>
              </a:rPr>
              <a:t>More Information about</a:t>
            </a:r>
          </a:p>
          <a:p>
            <a:pPr>
              <a:lnSpc>
                <a:spcPct val="90000"/>
              </a:lnSpc>
              <a:spcBef>
                <a:spcPct val="0"/>
              </a:spcBef>
              <a:spcAft>
                <a:spcPts val="600"/>
              </a:spcAft>
            </a:pPr>
            <a:r>
              <a:rPr lang="en-US" sz="3300" b="0" i="0" kern="1200" dirty="0">
                <a:ln w="0"/>
                <a:solidFill>
                  <a:srgbClr val="EBEBEB"/>
                </a:solidFill>
                <a:effectLst>
                  <a:outerShdw blurRad="38100" dist="25400" dir="5400000" algn="ctr" rotWithShape="0">
                    <a:srgbClr val="6E747A">
                      <a:alpha val="43000"/>
                    </a:srgbClr>
                  </a:outerShdw>
                </a:effectLst>
                <a:latin typeface="+mj-lt"/>
                <a:ea typeface="+mj-ea"/>
                <a:cs typeface="+mj-cs"/>
              </a:rPr>
              <a:t>People First</a:t>
            </a:r>
            <a:endParaRPr lang="en-US" sz="3300" b="0" i="0" kern="1200" cap="none" spc="0" dirty="0">
              <a:ln w="0"/>
              <a:solidFill>
                <a:srgbClr val="EBEBEB"/>
              </a:solidFill>
              <a:effectLst>
                <a:outerShdw blurRad="38100" dist="25400" dir="5400000" algn="ctr" rotWithShape="0">
                  <a:srgbClr val="6E747A">
                    <a:alpha val="43000"/>
                  </a:srgbClr>
                </a:outerShdw>
              </a:effectLst>
              <a:latin typeface="+mj-lt"/>
              <a:ea typeface="+mj-ea"/>
              <a:cs typeface="+mj-cs"/>
            </a:endParaRPr>
          </a:p>
        </p:txBody>
      </p:sp>
      <p:sp>
        <p:nvSpPr>
          <p:cNvPr id="1047"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049" name="Freeform: Shape 1048">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1028" name="Picture 4" descr="History of People First | The Arc of the Mid Ohio Valley">
            <a:extLst>
              <a:ext uri="{FF2B5EF4-FFF2-40B4-BE49-F238E27FC236}">
                <a16:creationId xmlns:a16="http://schemas.microsoft.com/office/drawing/2014/main" id="{A634AC1D-89D2-F7EE-268D-890AF42209EC}"/>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631115" y="629266"/>
            <a:ext cx="5449889" cy="5007376"/>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51" name="Rectangle 1050">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86F6BA9D-1471-6318-DC5B-EEE9B22EBA8E}"/>
              </a:ext>
            </a:extLst>
          </p:cNvPr>
          <p:cNvSpPr txBox="1"/>
          <p:nvPr/>
        </p:nvSpPr>
        <p:spPr>
          <a:xfrm>
            <a:off x="46402" y="2669684"/>
            <a:ext cx="5330597" cy="1910565"/>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dirty="0">
                <a:solidFill>
                  <a:srgbClr val="EBEBEB"/>
                </a:solidFill>
                <a:latin typeface="+mj-lt"/>
                <a:ea typeface="+mj-ea"/>
                <a:cs typeface="+mj-cs"/>
                <a:hlinkClick r:id="rId9"/>
              </a:rPr>
              <a:t>https://www.peoplefirstofcanada.ca/about-us/history/#:~:text=In%20Canada%2C%20the%20People%20First,to%20get%20out%20of%20institutions</a:t>
            </a:r>
            <a:endParaRPr lang="en-US" dirty="0">
              <a:solidFill>
                <a:srgbClr val="EBEBEB"/>
              </a:solidFill>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solidFill>
                <a:srgbClr val="EBEBEB"/>
              </a:solidFill>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solidFill>
                <a:srgbClr val="EBEBEB"/>
              </a:solidFill>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solidFill>
                <a:srgbClr val="EBEBEB"/>
              </a:solidFill>
              <a:latin typeface="+mj-lt"/>
              <a:ea typeface="+mj-ea"/>
              <a:cs typeface="+mj-cs"/>
            </a:endParaRPr>
          </a:p>
          <a:p>
            <a:pPr>
              <a:spcBef>
                <a:spcPts val="1000"/>
              </a:spcBef>
              <a:buClr>
                <a:schemeClr val="bg2">
                  <a:lumMod val="40000"/>
                  <a:lumOff val="60000"/>
                </a:schemeClr>
              </a:buClr>
              <a:buSzPct val="80000"/>
              <a:buFont typeface="Wingdings 3" charset="2"/>
              <a:buChar char=""/>
            </a:pPr>
            <a:endParaRPr lang="en-US" dirty="0">
              <a:solidFill>
                <a:srgbClr val="EBEBEB"/>
              </a:solidFill>
              <a:latin typeface="+mj-lt"/>
              <a:ea typeface="+mj-ea"/>
              <a:cs typeface="+mj-cs"/>
            </a:endParaRPr>
          </a:p>
        </p:txBody>
      </p:sp>
      <p:pic>
        <p:nvPicPr>
          <p:cNvPr id="13" name="Video 12">
            <a:hlinkClick r:id="" action="ppaction://media"/>
            <a:extLst>
              <a:ext uri="{FF2B5EF4-FFF2-40B4-BE49-F238E27FC236}">
                <a16:creationId xmlns:a16="http://schemas.microsoft.com/office/drawing/2014/main" id="{7D24F143-E28B-DD16-3CA1-952FA3098F5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395007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195"/>
    </mc:Choice>
    <mc:Fallback xmlns="">
      <p:transition spd="slow" advTm="11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Valerie Schaaf on &quot;People First&quot;">
            <a:hlinkClick r:id="" action="ppaction://media"/>
            <a:extLst>
              <a:ext uri="{FF2B5EF4-FFF2-40B4-BE49-F238E27FC236}">
                <a16:creationId xmlns:a16="http://schemas.microsoft.com/office/drawing/2014/main" id="{E264945E-35E9-D6A1-F47B-38FF8E1F7661}"/>
              </a:ext>
            </a:extLst>
          </p:cNvPr>
          <p:cNvPicPr>
            <a:picLocks noRot="1" noChangeAspect="1"/>
          </p:cNvPicPr>
          <p:nvPr>
            <a:videoFile r:link="rId1"/>
          </p:nvPr>
        </p:nvPicPr>
        <p:blipFill>
          <a:blip r:embed="rId3"/>
          <a:stretch>
            <a:fillRect/>
          </a:stretch>
        </p:blipFill>
        <p:spPr>
          <a:xfrm>
            <a:off x="3220861" y="2157229"/>
            <a:ext cx="5348515" cy="4011386"/>
          </a:xfrm>
          <a:prstGeom prst="rect">
            <a:avLst/>
          </a:prstGeom>
        </p:spPr>
      </p:pic>
      <p:sp>
        <p:nvSpPr>
          <p:cNvPr id="5" name="Rectangle 4">
            <a:extLst>
              <a:ext uri="{FF2B5EF4-FFF2-40B4-BE49-F238E27FC236}">
                <a16:creationId xmlns:a16="http://schemas.microsoft.com/office/drawing/2014/main" id="{4526C291-E879-A67D-EC8E-4085D793FD0C}"/>
              </a:ext>
            </a:extLst>
          </p:cNvPr>
          <p:cNvSpPr/>
          <p:nvPr/>
        </p:nvSpPr>
        <p:spPr>
          <a:xfrm>
            <a:off x="397460" y="950532"/>
            <a:ext cx="109953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1974 1st People First Conference</a:t>
            </a:r>
          </a:p>
        </p:txBody>
      </p:sp>
    </p:spTree>
    <p:extLst>
      <p:ext uri="{BB962C8B-B14F-4D97-AF65-F5344CB8AC3E}">
        <p14:creationId xmlns:p14="http://schemas.microsoft.com/office/powerpoint/2010/main" val="42497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8" name="Picture 37">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9" name="Oval 38">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0" name="Picture 39">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1" name="Picture 40">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2" name="Rectangle 41">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useBgFill="1">
        <p:nvSpPr>
          <p:cNvPr id="45" name="Freeform: Shape 44">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23134-585E-9123-F862-5BFD8F11E5FB}"/>
              </a:ext>
            </a:extLst>
          </p:cNvPr>
          <p:cNvSpPr>
            <a:spLocks noGrp="1"/>
          </p:cNvSpPr>
          <p:nvPr>
            <p:ph type="title"/>
          </p:nvPr>
        </p:nvSpPr>
        <p:spPr>
          <a:xfrm>
            <a:off x="600680" y="420317"/>
            <a:ext cx="10480324" cy="3523885"/>
          </a:xfrm>
        </p:spPr>
        <p:txBody>
          <a:bodyPr vert="horz" lIns="91440" tIns="45720" rIns="91440" bIns="45720" rtlCol="0" anchor="b">
            <a:normAutofit fontScale="90000"/>
          </a:bodyPr>
          <a:lstStyle/>
          <a:p>
            <a:pPr algn="ctr">
              <a:lnSpc>
                <a:spcPct val="90000"/>
              </a:lnSpc>
            </a:pPr>
            <a:r>
              <a:rPr lang="en-US" sz="4000" b="0" i="0" kern="1200" dirty="0">
                <a:solidFill>
                  <a:srgbClr val="FFFFFF"/>
                </a:solidFill>
                <a:latin typeface="+mj-lt"/>
                <a:ea typeface="+mj-ea"/>
                <a:cs typeface="+mj-cs"/>
              </a:rPr>
              <a:t>History of the Special Olympics</a:t>
            </a:r>
            <a:br>
              <a:rPr lang="en-US" sz="2000" b="0" i="0" kern="1200" dirty="0">
                <a:solidFill>
                  <a:srgbClr val="FFFFFF"/>
                </a:solidFill>
                <a:latin typeface="+mj-lt"/>
                <a:ea typeface="+mj-ea"/>
                <a:cs typeface="+mj-cs"/>
              </a:rPr>
            </a:br>
            <a:br>
              <a:rPr lang="en-US" sz="2000" b="0" i="0" kern="1200" dirty="0">
                <a:solidFill>
                  <a:srgbClr val="FFFFFF"/>
                </a:solidFill>
                <a:latin typeface="+mj-lt"/>
                <a:ea typeface="+mj-ea"/>
                <a:cs typeface="+mj-cs"/>
              </a:rPr>
            </a:br>
            <a:r>
              <a:rPr lang="en-US" sz="2000" b="1" i="0" kern="1200" dirty="0">
                <a:solidFill>
                  <a:srgbClr val="FFFFFF"/>
                </a:solidFill>
                <a:effectLst/>
                <a:latin typeface="+mj-lt"/>
                <a:ea typeface="+mj-ea"/>
                <a:cs typeface="+mj-cs"/>
              </a:rPr>
              <a:t>The Beginning of a Worldwide Movement</a:t>
            </a:r>
            <a:br>
              <a:rPr lang="en-US" sz="2000" b="0" i="0" kern="1200" dirty="0">
                <a:solidFill>
                  <a:srgbClr val="FFFFFF"/>
                </a:solidFill>
                <a:effectLst/>
                <a:latin typeface="+mj-lt"/>
                <a:ea typeface="+mj-ea"/>
                <a:cs typeface="+mj-cs"/>
              </a:rPr>
            </a:br>
            <a:br>
              <a:rPr lang="en-US" sz="2000" b="0" i="0" kern="1200" dirty="0">
                <a:solidFill>
                  <a:srgbClr val="FFFFFF"/>
                </a:solidFill>
                <a:effectLst/>
                <a:latin typeface="+mj-lt"/>
                <a:ea typeface="+mj-ea"/>
                <a:cs typeface="+mj-cs"/>
              </a:rPr>
            </a:br>
            <a:r>
              <a:rPr lang="en-US" sz="2000" b="0" i="0" kern="1200" dirty="0">
                <a:solidFill>
                  <a:srgbClr val="FFFFFF"/>
                </a:solidFill>
                <a:effectLst/>
                <a:latin typeface="+mj-lt"/>
                <a:ea typeface="+mj-ea"/>
                <a:cs typeface="+mj-cs"/>
              </a:rPr>
              <a:t>It all began in the 1950s and early 1960s, when Eunice Kennedy Shriver saw how unjustly and unfairly people with intellectual disabilities were treated. She also saw that many children with intellectual disabilities didn’t even have a place to play. She decided to take action.</a:t>
            </a:r>
            <a:br>
              <a:rPr lang="en-US" sz="2000" b="0" i="0" kern="1200" dirty="0">
                <a:solidFill>
                  <a:srgbClr val="FFFFFF"/>
                </a:solidFill>
                <a:effectLst/>
                <a:latin typeface="+mj-lt"/>
                <a:ea typeface="+mj-ea"/>
                <a:cs typeface="+mj-cs"/>
              </a:rPr>
            </a:br>
            <a:br>
              <a:rPr lang="en-US" sz="2000" b="0" i="0" kern="1200" dirty="0">
                <a:solidFill>
                  <a:srgbClr val="FFFFFF"/>
                </a:solidFill>
                <a:effectLst/>
                <a:latin typeface="+mj-lt"/>
                <a:ea typeface="+mj-ea"/>
                <a:cs typeface="+mj-cs"/>
              </a:rPr>
            </a:br>
            <a:r>
              <a:rPr lang="en-US" sz="2000" b="0" i="0" kern="1200" dirty="0">
                <a:solidFill>
                  <a:srgbClr val="FFFFFF"/>
                </a:solidFill>
                <a:effectLst/>
                <a:latin typeface="+mj-lt"/>
                <a:ea typeface="+mj-ea"/>
                <a:cs typeface="+mj-cs"/>
              </a:rPr>
              <a:t> </a:t>
            </a:r>
            <a:r>
              <a:rPr lang="en-US" sz="2000" b="0" i="0" u="none" strike="noStrike" kern="1200" dirty="0">
                <a:solidFill>
                  <a:srgbClr val="FFFFFF"/>
                </a:solidFill>
                <a:effectLst/>
                <a:latin typeface="+mj-lt"/>
                <a:ea typeface="+mj-ea"/>
                <a:cs typeface="+mj-cs"/>
                <a:hlinkClick r:id="rId9">
                  <a:extLst>
                    <a:ext uri="{A12FA001-AC4F-418D-AE19-62706E023703}">
                      <ahyp:hlinkClr xmlns:ahyp="http://schemas.microsoft.com/office/drawing/2018/hyperlinkcolor" val="tx"/>
                    </a:ext>
                  </a:extLst>
                </a:hlinkClick>
              </a:rPr>
              <a:t>Eunice Kennedy Shriver</a:t>
            </a:r>
            <a:r>
              <a:rPr lang="en-US" sz="2000" b="0" i="0" kern="1200" dirty="0">
                <a:solidFill>
                  <a:srgbClr val="FFFFFF"/>
                </a:solidFill>
                <a:effectLst/>
                <a:latin typeface="+mj-lt"/>
                <a:ea typeface="+mj-ea"/>
                <a:cs typeface="+mj-cs"/>
              </a:rPr>
              <a:t>'s vision began to take shape. She held a summer day camp for young people with </a:t>
            </a:r>
            <a:r>
              <a:rPr lang="en-US" sz="2000" b="0" i="0" u="none" strike="noStrike" kern="1200" dirty="0">
                <a:solidFill>
                  <a:srgbClr val="FFFFFF"/>
                </a:solidFill>
                <a:effectLst/>
                <a:latin typeface="+mj-lt"/>
                <a:ea typeface="+mj-ea"/>
                <a:cs typeface="+mj-cs"/>
                <a:hlinkClick r:id="rId10">
                  <a:extLst>
                    <a:ext uri="{A12FA001-AC4F-418D-AE19-62706E023703}">
                      <ahyp:hlinkClr xmlns:ahyp="http://schemas.microsoft.com/office/drawing/2018/hyperlinkcolor" val="tx"/>
                    </a:ext>
                  </a:extLst>
                </a:hlinkClick>
              </a:rPr>
              <a:t>intellectual disabilities</a:t>
            </a:r>
            <a:r>
              <a:rPr lang="en-US" sz="2000" b="0" i="0" kern="1200" dirty="0">
                <a:solidFill>
                  <a:srgbClr val="FFFFFF"/>
                </a:solidFill>
                <a:effectLst/>
                <a:latin typeface="+mj-lt"/>
                <a:ea typeface="+mj-ea"/>
                <a:cs typeface="+mj-cs"/>
              </a:rPr>
              <a:t> (ID) in her own backyard.</a:t>
            </a:r>
            <a:br>
              <a:rPr lang="en-US" sz="2000" b="0" i="0" kern="1200" dirty="0">
                <a:solidFill>
                  <a:srgbClr val="FFFFFF"/>
                </a:solidFill>
                <a:effectLst/>
                <a:latin typeface="+mj-lt"/>
                <a:ea typeface="+mj-ea"/>
                <a:cs typeface="+mj-cs"/>
              </a:rPr>
            </a:br>
            <a:br>
              <a:rPr lang="en-US" sz="2000" b="0" i="0" kern="1200" dirty="0">
                <a:solidFill>
                  <a:srgbClr val="FFFFFF"/>
                </a:solidFill>
                <a:latin typeface="+mj-lt"/>
                <a:ea typeface="+mj-ea"/>
                <a:cs typeface="+mj-cs"/>
              </a:rPr>
            </a:br>
            <a:endParaRPr lang="en-US" sz="2000" b="0" i="0" kern="1200" dirty="0">
              <a:solidFill>
                <a:srgbClr val="FFFFFF"/>
              </a:solidFill>
              <a:latin typeface="+mj-lt"/>
              <a:ea typeface="+mj-ea"/>
              <a:cs typeface="+mj-cs"/>
            </a:endParaRPr>
          </a:p>
        </p:txBody>
      </p:sp>
      <p:pic>
        <p:nvPicPr>
          <p:cNvPr id="4" name="Video 3">
            <a:hlinkClick r:id="" action="ppaction://media"/>
            <a:extLst>
              <a:ext uri="{FF2B5EF4-FFF2-40B4-BE49-F238E27FC236}">
                <a16:creationId xmlns:a16="http://schemas.microsoft.com/office/drawing/2014/main" id="{F2A5E369-A3DC-C720-7E5C-8DAEE69B7F2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pic>
        <p:nvPicPr>
          <p:cNvPr id="5" name="Video 4">
            <a:hlinkClick r:id="" action="ppaction://media"/>
            <a:extLst>
              <a:ext uri="{FF2B5EF4-FFF2-40B4-BE49-F238E27FC236}">
                <a16:creationId xmlns:a16="http://schemas.microsoft.com/office/drawing/2014/main" id="{755B6F2E-E98C-99D7-1F2A-4DD4473F388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634242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750" advTm="16493"/>
    </mc:Choice>
    <mc:Fallback xmlns="">
      <p:transition spd="slow" advTm="16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7810E80F-9C89-42DA-AC6A-CA9F6C0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28B7FC-0F20-666A-3E06-FA2ADFE8744F}"/>
              </a:ext>
            </a:extLst>
          </p:cNvPr>
          <p:cNvSpPr>
            <a:spLocks noGrp="1"/>
          </p:cNvSpPr>
          <p:nvPr>
            <p:ph type="title"/>
          </p:nvPr>
        </p:nvSpPr>
        <p:spPr>
          <a:xfrm>
            <a:off x="8189492" y="1325880"/>
            <a:ext cx="3354807" cy="1343805"/>
          </a:xfrm>
        </p:spPr>
        <p:txBody>
          <a:bodyPr vert="horz" lIns="91440" tIns="45720" rIns="91440" bIns="45720" rtlCol="0" anchor="b">
            <a:normAutofit/>
          </a:bodyPr>
          <a:lstStyle/>
          <a:p>
            <a:r>
              <a:rPr lang="en-US" sz="5400" b="0" i="0" kern="1200" dirty="0">
                <a:solidFill>
                  <a:srgbClr val="EBEBEB"/>
                </a:solidFill>
                <a:latin typeface="+mj-lt"/>
                <a:ea typeface="+mj-ea"/>
                <a:cs typeface="+mj-cs"/>
              </a:rPr>
              <a:t>Video </a:t>
            </a:r>
          </a:p>
        </p:txBody>
      </p:sp>
      <p:sp>
        <p:nvSpPr>
          <p:cNvPr id="23" name="Rectangle 22">
            <a:extLst>
              <a:ext uri="{FF2B5EF4-FFF2-40B4-BE49-F238E27FC236}">
                <a16:creationId xmlns:a16="http://schemas.microsoft.com/office/drawing/2014/main" id="{35955B09-6DFD-41EE-8794-648DBC50B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A1C8458-DBAA-4D00-98AC-E9890360D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7" name="Rounded Rectangle 4">
            <a:extLst>
              <a:ext uri="{FF2B5EF4-FFF2-40B4-BE49-F238E27FC236}">
                <a16:creationId xmlns:a16="http://schemas.microsoft.com/office/drawing/2014/main" id="{A8D15A26-D50C-4BE5-8A59-321D90248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591673"/>
            <a:ext cx="6272784" cy="5626247"/>
          </a:xfrm>
          <a:prstGeom prst="roundRect">
            <a:avLst>
              <a:gd name="adj" fmla="val 0"/>
            </a:avLst>
          </a:prstGeom>
          <a:ln w="12700">
            <a:solidFill>
              <a:schemeClr val="bg2"/>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1st Special Olympics World Games-Eunice Kennedy Shriver's Charge to the Athletes">
            <a:hlinkClick r:id="" action="ppaction://media"/>
            <a:extLst>
              <a:ext uri="{FF2B5EF4-FFF2-40B4-BE49-F238E27FC236}">
                <a16:creationId xmlns:a16="http://schemas.microsoft.com/office/drawing/2014/main" id="{D4232C47-B123-714B-2773-CE9642C05CCA}"/>
              </a:ext>
            </a:extLst>
          </p:cNvPr>
          <p:cNvPicPr>
            <a:picLocks noRot="1" noChangeAspect="1"/>
          </p:cNvPicPr>
          <p:nvPr>
            <a:videoFile r:link="rId1"/>
          </p:nvPr>
        </p:nvPicPr>
        <p:blipFill>
          <a:blip r:embed="rId10"/>
          <a:stretch>
            <a:fillRect/>
          </a:stretch>
        </p:blipFill>
        <p:spPr>
          <a:xfrm>
            <a:off x="1127253" y="1414430"/>
            <a:ext cx="5307644" cy="3980733"/>
          </a:xfrm>
          <a:prstGeom prst="rect">
            <a:avLst/>
          </a:prstGeom>
          <a:effectLst/>
        </p:spPr>
      </p:pic>
      <p:pic>
        <p:nvPicPr>
          <p:cNvPr id="18" name="Video 17">
            <a:hlinkClick r:id="" action="ppaction://media"/>
            <a:extLst>
              <a:ext uri="{FF2B5EF4-FFF2-40B4-BE49-F238E27FC236}">
                <a16:creationId xmlns:a16="http://schemas.microsoft.com/office/drawing/2014/main" id="{D40C3562-6011-CF7C-CB53-C395084EC79B}"/>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33777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4250" advTm="48000"/>
    </mc:Choice>
    <mc:Fallback>
      <p:transition spd="slow"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18"/>
                </p:tgtEl>
              </p:cMediaNode>
            </p:video>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Kims fab topic [Autosaved]</Template>
  <TotalTime>129</TotalTime>
  <Words>763</Words>
  <Application>Microsoft Office PowerPoint</Application>
  <PresentationFormat>Widescreen</PresentationFormat>
  <Paragraphs>49</Paragraphs>
  <Slides>14</Slides>
  <Notes>6</Notes>
  <HiddenSlides>1</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Brando Sans</vt:lpstr>
      <vt:lpstr>Calibri</vt:lpstr>
      <vt:lpstr>Century Gothic</vt:lpstr>
      <vt:lpstr>Ubuntu</vt:lpstr>
      <vt:lpstr>Wingdings 3</vt:lpstr>
      <vt:lpstr>Ion</vt:lpstr>
      <vt:lpstr>Disability History </vt:lpstr>
      <vt:lpstr>What is Disability History?</vt:lpstr>
      <vt:lpstr>The Disability Rights Movement</vt:lpstr>
      <vt:lpstr>PowerPoint Presentation</vt:lpstr>
      <vt:lpstr>PowerPoint Presentation</vt:lpstr>
      <vt:lpstr>PowerPoint Presentation</vt:lpstr>
      <vt:lpstr>PowerPoint Presentation</vt:lpstr>
      <vt:lpstr>History of the Special Olympics  The Beginning of a Worldwide Movement  It all began in the 1950s and early 1960s, when Eunice Kennedy Shriver saw how unjustly and unfairly people with intellectual disabilities were treated. She also saw that many children with intellectual disabilities didn’t even have a place to play. She decided to take action.   Eunice Kennedy Shriver's vision began to take shape. She held a summer day camp for young people with intellectual disabilities (ID) in her own backyard.  </vt:lpstr>
      <vt:lpstr>Video </vt:lpstr>
      <vt:lpstr> </vt:lpstr>
      <vt:lpstr>Important Dates</vt:lpstr>
      <vt:lpstr>Self-Advocacy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Disability History</dc:title>
  <dc:creator>Grabbe, Carol</dc:creator>
  <cp:lastModifiedBy>Fioravanti, Lisa</cp:lastModifiedBy>
  <cp:revision>6</cp:revision>
  <dcterms:created xsi:type="dcterms:W3CDTF">2024-02-22T18:04:58Z</dcterms:created>
  <dcterms:modified xsi:type="dcterms:W3CDTF">2024-02-27T14:23:33Z</dcterms:modified>
</cp:coreProperties>
</file>