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tags/tag1.xml" ContentType="application/vnd.openxmlformats-officedocument.presentationml.tag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4"/>
  </p:sldMasterIdLst>
  <p:notesMasterIdLst>
    <p:notesMasterId r:id="rId25"/>
  </p:notesMasterIdLst>
  <p:sldIdLst>
    <p:sldId id="279" r:id="rId5"/>
    <p:sldId id="256" r:id="rId6"/>
    <p:sldId id="277" r:id="rId7"/>
    <p:sldId id="278" r:id="rId8"/>
    <p:sldId id="261" r:id="rId9"/>
    <p:sldId id="262" r:id="rId10"/>
    <p:sldId id="263" r:id="rId11"/>
    <p:sldId id="264" r:id="rId12"/>
    <p:sldId id="266" r:id="rId13"/>
    <p:sldId id="267" r:id="rId14"/>
    <p:sldId id="276" r:id="rId15"/>
    <p:sldId id="275" r:id="rId16"/>
    <p:sldId id="274" r:id="rId17"/>
    <p:sldId id="273" r:id="rId18"/>
    <p:sldId id="272" r:id="rId19"/>
    <p:sldId id="271" r:id="rId20"/>
    <p:sldId id="270" r:id="rId21"/>
    <p:sldId id="268" r:id="rId22"/>
    <p:sldId id="269" r:id="rId23"/>
    <p:sldId id="257" r:id="rId2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980" autoAdjust="0"/>
    <p:restoredTop sz="94660"/>
  </p:normalViewPr>
  <p:slideViewPr>
    <p:cSldViewPr snapToGrid="0">
      <p:cViewPr varScale="1">
        <p:scale>
          <a:sx n="63" d="100"/>
          <a:sy n="63" d="100"/>
        </p:scale>
        <p:origin x="656" y="6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4E38925-71EB-4022-81A6-DBC6008BEA0A}" type="datetimeFigureOut">
              <a:rPr lang="en-US" smtClean="0"/>
              <a:t>5/21/2024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DBCF224-DADD-432E-972E-46CFFD4B8CB4}" type="slidenum">
              <a:rPr lang="en-US" smtClean="0"/>
              <a:t>‹#›</a:t>
            </a:fld>
            <a:endParaRPr lang="en-US"/>
          </a:p>
        </p:txBody>
      </p:sp>
    </p:spTree>
    <p:extLst>
      <p:ext uri="{BB962C8B-B14F-4D97-AF65-F5344CB8AC3E}">
        <p14:creationId xmlns:p14="http://schemas.microsoft.com/office/powerpoint/2010/main" val="39972758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fsph.iupui.edu/doc/10-Tips-Healthy-Lifestyle.pdf" TargetMode="External"/><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cap="all">
                <a:hlinkClick r:id="rId3"/>
              </a:rPr>
              <a:t>10-TIPS-HEALTHY-LIFESTYLE.PDF (IUPUI.EDU)</a:t>
            </a:r>
            <a:endParaRPr lang="en-US"/>
          </a:p>
        </p:txBody>
      </p:sp>
      <p:sp>
        <p:nvSpPr>
          <p:cNvPr id="4" name="Slide Number Placeholder 3"/>
          <p:cNvSpPr>
            <a:spLocks noGrp="1"/>
          </p:cNvSpPr>
          <p:nvPr>
            <p:ph type="sldNum" sz="quarter" idx="5"/>
          </p:nvPr>
        </p:nvSpPr>
        <p:spPr/>
        <p:txBody>
          <a:bodyPr/>
          <a:lstStyle/>
          <a:p>
            <a:fld id="{035A2200-8F61-48B4-AB85-B9A796662FCA}" type="slidenum">
              <a:t>5</a:t>
            </a:fld>
            <a:endParaRPr lang="en-US"/>
          </a:p>
        </p:txBody>
      </p:sp>
    </p:spTree>
    <p:extLst>
      <p:ext uri="{BB962C8B-B14F-4D97-AF65-F5344CB8AC3E}">
        <p14:creationId xmlns:p14="http://schemas.microsoft.com/office/powerpoint/2010/main" val="332235430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t>www.epa.gov/coronavirus/coronavirus-and-drinking-water-and-wastewater </a:t>
            </a:r>
          </a:p>
          <a:p>
            <a:endParaRPr lang="en-US" b="1">
              <a:cs typeface="Calibri"/>
            </a:endParaRPr>
          </a:p>
        </p:txBody>
      </p:sp>
      <p:sp>
        <p:nvSpPr>
          <p:cNvPr id="4" name="Slide Number Placeholder 3"/>
          <p:cNvSpPr>
            <a:spLocks noGrp="1"/>
          </p:cNvSpPr>
          <p:nvPr>
            <p:ph type="sldNum" sz="quarter" idx="5"/>
          </p:nvPr>
        </p:nvSpPr>
        <p:spPr/>
        <p:txBody>
          <a:bodyPr/>
          <a:lstStyle/>
          <a:p>
            <a:fld id="{035A2200-8F61-48B4-AB85-B9A796662FCA}" type="slidenum">
              <a:t>6</a:t>
            </a:fld>
            <a:endParaRPr lang="en-US"/>
          </a:p>
        </p:txBody>
      </p:sp>
    </p:spTree>
    <p:extLst>
      <p:ext uri="{BB962C8B-B14F-4D97-AF65-F5344CB8AC3E}">
        <p14:creationId xmlns:p14="http://schemas.microsoft.com/office/powerpoint/2010/main" val="40799999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A1544CA-5B99-4B11-B88D-8C8FEE9A92D0}" type="datetimeFigureOut">
              <a:rPr lang="en-US" smtClean="0"/>
              <a:t>5/21/2024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A480826-223D-47C4-B403-00F1249A6C7E}" type="slidenum">
              <a:rPr lang="en-US" smtClean="0"/>
              <a:t>‹#›</a:t>
            </a:fld>
            <a:endParaRPr lang="en-US"/>
          </a:p>
        </p:txBody>
      </p:sp>
    </p:spTree>
    <p:extLst>
      <p:ext uri="{BB962C8B-B14F-4D97-AF65-F5344CB8AC3E}">
        <p14:creationId xmlns:p14="http://schemas.microsoft.com/office/powerpoint/2010/main" val="17088068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2A1544CA-5B99-4B11-B88D-8C8FEE9A92D0}" type="datetimeFigureOut">
              <a:rPr lang="en-US" smtClean="0"/>
              <a:t>5/21/2024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A480826-223D-47C4-B403-00F1249A6C7E}" type="slidenum">
              <a:rPr lang="en-US" smtClean="0"/>
              <a:t>‹#›</a:t>
            </a:fld>
            <a:endParaRPr lang="en-US"/>
          </a:p>
        </p:txBody>
      </p:sp>
    </p:spTree>
    <p:extLst>
      <p:ext uri="{BB962C8B-B14F-4D97-AF65-F5344CB8AC3E}">
        <p14:creationId xmlns:p14="http://schemas.microsoft.com/office/powerpoint/2010/main" val="34311980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A1544CA-5B99-4B11-B88D-8C8FEE9A92D0}" type="datetimeFigureOut">
              <a:rPr lang="en-US" smtClean="0"/>
              <a:t>5/21/2024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A480826-223D-47C4-B403-00F1249A6C7E}" type="slidenum">
              <a:rPr lang="en-US" smtClean="0"/>
              <a:t>‹#›</a:t>
            </a:fld>
            <a:endParaRPr lang="en-US"/>
          </a:p>
        </p:txBody>
      </p:sp>
    </p:spTree>
    <p:extLst>
      <p:ext uri="{BB962C8B-B14F-4D97-AF65-F5344CB8AC3E}">
        <p14:creationId xmlns:p14="http://schemas.microsoft.com/office/powerpoint/2010/main" val="17968552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A1544CA-5B99-4B11-B88D-8C8FEE9A92D0}" type="datetimeFigureOut">
              <a:rPr lang="en-US" smtClean="0"/>
              <a:t>5/21/2024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A480826-223D-47C4-B403-00F1249A6C7E}" type="slidenum">
              <a:rPr lang="en-US" smtClean="0"/>
              <a:t>‹#›</a:t>
            </a:fld>
            <a:endParaRPr lang="en-US"/>
          </a:p>
        </p:txBody>
      </p:sp>
    </p:spTree>
    <p:extLst>
      <p:ext uri="{BB962C8B-B14F-4D97-AF65-F5344CB8AC3E}">
        <p14:creationId xmlns:p14="http://schemas.microsoft.com/office/powerpoint/2010/main" val="26804449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A1544CA-5B99-4B11-B88D-8C8FEE9A92D0}" type="datetimeFigureOut">
              <a:rPr lang="en-US" smtClean="0"/>
              <a:t>5/21/2024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A480826-223D-47C4-B403-00F1249A6C7E}" type="slidenum">
              <a:rPr lang="en-US" smtClean="0"/>
              <a:t>‹#›</a:t>
            </a:fld>
            <a:endParaRPr lang="en-US"/>
          </a:p>
        </p:txBody>
      </p:sp>
    </p:spTree>
    <p:extLst>
      <p:ext uri="{BB962C8B-B14F-4D97-AF65-F5344CB8AC3E}">
        <p14:creationId xmlns:p14="http://schemas.microsoft.com/office/powerpoint/2010/main" val="37197358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2A1544CA-5B99-4B11-B88D-8C8FEE9A92D0}" type="datetimeFigureOut">
              <a:rPr lang="en-US" smtClean="0"/>
              <a:t>5/21/2024</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CA480826-223D-47C4-B403-00F1249A6C7E}" type="slidenum">
              <a:rPr lang="en-US" smtClean="0"/>
              <a:t>‹#›</a:t>
            </a:fld>
            <a:endParaRPr lang="en-US"/>
          </a:p>
        </p:txBody>
      </p:sp>
    </p:spTree>
    <p:extLst>
      <p:ext uri="{BB962C8B-B14F-4D97-AF65-F5344CB8AC3E}">
        <p14:creationId xmlns:p14="http://schemas.microsoft.com/office/powerpoint/2010/main" val="16647530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2A1544CA-5B99-4B11-B88D-8C8FEE9A92D0}" type="datetimeFigureOut">
              <a:rPr lang="en-US" smtClean="0"/>
              <a:t>5/21/2024</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CA480826-223D-47C4-B403-00F1249A6C7E}" type="slidenum">
              <a:rPr lang="en-US" smtClean="0"/>
              <a:t>‹#›</a:t>
            </a:fld>
            <a:endParaRPr lang="en-US"/>
          </a:p>
        </p:txBody>
      </p:sp>
    </p:spTree>
    <p:extLst>
      <p:ext uri="{BB962C8B-B14F-4D97-AF65-F5344CB8AC3E}">
        <p14:creationId xmlns:p14="http://schemas.microsoft.com/office/powerpoint/2010/main" val="3939697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2A1544CA-5B99-4B11-B88D-8C8FEE9A92D0}" type="datetimeFigureOut">
              <a:rPr lang="en-US" smtClean="0"/>
              <a:t>5/21/2024</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CA480826-223D-47C4-B403-00F1249A6C7E}" type="slidenum">
              <a:rPr lang="en-US" smtClean="0"/>
              <a:t>‹#›</a:t>
            </a:fld>
            <a:endParaRPr lang="en-US"/>
          </a:p>
        </p:txBody>
      </p:sp>
    </p:spTree>
    <p:extLst>
      <p:ext uri="{BB962C8B-B14F-4D97-AF65-F5344CB8AC3E}">
        <p14:creationId xmlns:p14="http://schemas.microsoft.com/office/powerpoint/2010/main" val="1574255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A1544CA-5B99-4B11-B88D-8C8FEE9A92D0}" type="datetimeFigureOut">
              <a:rPr lang="en-US" smtClean="0"/>
              <a:t>5/21/2024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A480826-223D-47C4-B403-00F1249A6C7E}" type="slidenum">
              <a:rPr lang="en-US" smtClean="0"/>
              <a:t>‹#›</a:t>
            </a:fld>
            <a:endParaRPr lang="en-US"/>
          </a:p>
        </p:txBody>
      </p:sp>
    </p:spTree>
    <p:extLst>
      <p:ext uri="{BB962C8B-B14F-4D97-AF65-F5344CB8AC3E}">
        <p14:creationId xmlns:p14="http://schemas.microsoft.com/office/powerpoint/2010/main" val="7985839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A1544CA-5B99-4B11-B88D-8C8FEE9A92D0}" type="datetimeFigureOut">
              <a:rPr lang="en-US" smtClean="0"/>
              <a:t>5/21/2024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A480826-223D-47C4-B403-00F1249A6C7E}" type="slidenum">
              <a:rPr lang="en-US" smtClean="0"/>
              <a:t>‹#›</a:t>
            </a:fld>
            <a:endParaRPr lang="en-US"/>
          </a:p>
        </p:txBody>
      </p:sp>
    </p:spTree>
    <p:extLst>
      <p:ext uri="{BB962C8B-B14F-4D97-AF65-F5344CB8AC3E}">
        <p14:creationId xmlns:p14="http://schemas.microsoft.com/office/powerpoint/2010/main" val="40123393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2A1544CA-5B99-4B11-B88D-8C8FEE9A92D0}" type="datetimeFigureOut">
              <a:rPr lang="en-US" smtClean="0"/>
              <a:t>5/21/2024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A480826-223D-47C4-B403-00F1249A6C7E}" type="slidenum">
              <a:rPr lang="en-US" smtClean="0"/>
              <a:t>‹#›</a:t>
            </a:fld>
            <a:endParaRPr lang="en-US"/>
          </a:p>
        </p:txBody>
      </p:sp>
    </p:spTree>
    <p:extLst>
      <p:ext uri="{BB962C8B-B14F-4D97-AF65-F5344CB8AC3E}">
        <p14:creationId xmlns:p14="http://schemas.microsoft.com/office/powerpoint/2010/main" val="218239265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2A1544CA-5B99-4B11-B88D-8C8FEE9A92D0}" type="datetimeFigureOut">
              <a:rPr lang="en-US" smtClean="0"/>
              <a:t>5/21/2024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A480826-223D-47C4-B403-00F1249A6C7E}" type="slidenum">
              <a:rPr lang="en-US" smtClean="0"/>
              <a:t>‹#›</a:t>
            </a:fld>
            <a:endParaRPr lang="en-US"/>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369972104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A1544CA-5B99-4B11-B88D-8C8FEE9A92D0}" type="datetimeFigureOut">
              <a:rPr lang="en-US" smtClean="0"/>
              <a:t>5/21/2024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A480826-223D-47C4-B403-00F1249A6C7E}" type="slidenum">
              <a:rPr lang="en-US" smtClean="0"/>
              <a:t>‹#›</a:t>
            </a:fld>
            <a:endParaRPr lang="en-US"/>
          </a:p>
        </p:txBody>
      </p:sp>
    </p:spTree>
    <p:extLst>
      <p:ext uri="{BB962C8B-B14F-4D97-AF65-F5344CB8AC3E}">
        <p14:creationId xmlns:p14="http://schemas.microsoft.com/office/powerpoint/2010/main" val="150138285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2A1544CA-5B99-4B11-B88D-8C8FEE9A92D0}" type="datetimeFigureOut">
              <a:rPr lang="en-US" smtClean="0"/>
              <a:t>5/21/2024</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A480826-223D-47C4-B403-00F1249A6C7E}" type="slidenum">
              <a:rPr lang="en-US" smtClean="0"/>
              <a:t>‹#›</a:t>
            </a:fld>
            <a:endParaRPr lang="en-US"/>
          </a:p>
        </p:txBody>
      </p:sp>
    </p:spTree>
    <p:extLst>
      <p:ext uri="{BB962C8B-B14F-4D97-AF65-F5344CB8AC3E}">
        <p14:creationId xmlns:p14="http://schemas.microsoft.com/office/powerpoint/2010/main" val="420869678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2A1544CA-5B99-4B11-B88D-8C8FEE9A92D0}" type="datetimeFigureOut">
              <a:rPr lang="en-US" smtClean="0"/>
              <a:t>5/21/2024</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A480826-223D-47C4-B403-00F1249A6C7E}" type="slidenum">
              <a:rPr lang="en-US" smtClean="0"/>
              <a:t>‹#›</a:t>
            </a:fld>
            <a:endParaRPr lang="en-US"/>
          </a:p>
        </p:txBody>
      </p:sp>
    </p:spTree>
    <p:extLst>
      <p:ext uri="{BB962C8B-B14F-4D97-AF65-F5344CB8AC3E}">
        <p14:creationId xmlns:p14="http://schemas.microsoft.com/office/powerpoint/2010/main" val="128860356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A1544CA-5B99-4B11-B88D-8C8FEE9A92D0}" type="datetimeFigureOut">
              <a:rPr lang="en-US" smtClean="0"/>
              <a:t>5/21/2024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A480826-223D-47C4-B403-00F1249A6C7E}" type="slidenum">
              <a:rPr lang="en-US" smtClean="0"/>
              <a:t>‹#›</a:t>
            </a:fld>
            <a:endParaRPr lang="en-US"/>
          </a:p>
        </p:txBody>
      </p:sp>
    </p:spTree>
    <p:extLst>
      <p:ext uri="{BB962C8B-B14F-4D97-AF65-F5344CB8AC3E}">
        <p14:creationId xmlns:p14="http://schemas.microsoft.com/office/powerpoint/2010/main" val="176806480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A1544CA-5B99-4B11-B88D-8C8FEE9A92D0}" type="datetimeFigureOut">
              <a:rPr lang="en-US" smtClean="0"/>
              <a:t>5/21/2024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A480826-223D-47C4-B403-00F1249A6C7E}" type="slidenum">
              <a:rPr lang="en-US" smtClean="0"/>
              <a:t>‹#›</a:t>
            </a:fld>
            <a:endParaRPr lang="en-US"/>
          </a:p>
        </p:txBody>
      </p:sp>
    </p:spTree>
    <p:extLst>
      <p:ext uri="{BB962C8B-B14F-4D97-AF65-F5344CB8AC3E}">
        <p14:creationId xmlns:p14="http://schemas.microsoft.com/office/powerpoint/2010/main" val="7077528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2A1544CA-5B99-4B11-B88D-8C8FEE9A92D0}" type="datetimeFigureOut">
              <a:rPr lang="en-US" smtClean="0"/>
              <a:t>5/21/2024</a:t>
            </a:fld>
            <a:endParaRPr lang="en-US"/>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CA480826-223D-47C4-B403-00F1249A6C7E}" type="slidenum">
              <a:rPr lang="en-US" smtClean="0"/>
              <a:t>‹#›</a:t>
            </a:fld>
            <a:endParaRPr lang="en-US"/>
          </a:p>
        </p:txBody>
      </p:sp>
    </p:spTree>
    <p:extLst>
      <p:ext uri="{BB962C8B-B14F-4D97-AF65-F5344CB8AC3E}">
        <p14:creationId xmlns:p14="http://schemas.microsoft.com/office/powerpoint/2010/main" val="3206177100"/>
      </p:ext>
    </p:extLst>
  </p:cSld>
  <p:clrMap bg1="dk1" tx1="lt1" bg2="dk2" tx2="lt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 id="2147483696" r:id="rId12"/>
    <p:sldLayoutId id="2147483697" r:id="rId13"/>
    <p:sldLayoutId id="2147483698" r:id="rId14"/>
    <p:sldLayoutId id="2147483699" r:id="rId15"/>
    <p:sldLayoutId id="2147483700" r:id="rId16"/>
    <p:sldLayoutId id="2147483701"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8" Type="http://schemas.openxmlformats.org/officeDocument/2006/relationships/image" Target="../media/image8.jpeg"/><Relationship Id="rId3" Type="http://schemas.openxmlformats.org/officeDocument/2006/relationships/slideLayout" Target="../slideLayouts/slideLayout1.xml"/><Relationship Id="rId7" Type="http://schemas.openxmlformats.org/officeDocument/2006/relationships/hyperlink" Target="https://www.pngall.com/employment-png/" TargetMode="External"/><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7.png"/><Relationship Id="rId5" Type="http://schemas.openxmlformats.org/officeDocument/2006/relationships/hyperlink" Target="http://www.realizeyourbliss.com/product/sobaderismo/" TargetMode="External"/><Relationship Id="rId10" Type="http://schemas.openxmlformats.org/officeDocument/2006/relationships/image" Target="../media/image9.png"/><Relationship Id="rId4" Type="http://schemas.openxmlformats.org/officeDocument/2006/relationships/image" Target="../media/image6.jpeg"/><Relationship Id="rId9" Type="http://schemas.openxmlformats.org/officeDocument/2006/relationships/hyperlink" Target="https://cpd23.blogspot.com/2012/08/thing-16-advocacy-speaking-up-for.html" TargetMode="Externa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10.png"/></Relationships>
</file>

<file path=ppt/slides/_rels/slide4.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slideLayout" Target="../slideLayouts/slideLayout2.xml"/><Relationship Id="rId1" Type="http://schemas.openxmlformats.org/officeDocument/2006/relationships/video" Target="https://www.youtube.com/embed/lrhPTqholcc?feature=oembed" TargetMode="Externa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3.mp4"/><Relationship Id="rId1" Type="http://schemas.microsoft.com/office/2007/relationships/media" Target="../media/media3.mp4"/><Relationship Id="rId6" Type="http://schemas.openxmlformats.org/officeDocument/2006/relationships/image" Target="../media/image12.png"/><Relationship Id="rId5" Type="http://schemas.openxmlformats.org/officeDocument/2006/relationships/hyperlink" Target="http://www.hsph.harvard.edu/obesity-prevention-source/obesity-causes/diet-and-weight/" TargetMode="External"/><Relationship Id="rId4" Type="http://schemas.openxmlformats.org/officeDocument/2006/relationships/notesSlide" Target="../notesSlides/notesSlide1.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4.mp4"/><Relationship Id="rId1" Type="http://schemas.microsoft.com/office/2007/relationships/media" Target="../media/media4.mp4"/><Relationship Id="rId6" Type="http://schemas.openxmlformats.org/officeDocument/2006/relationships/image" Target="../media/image14.png"/><Relationship Id="rId5" Type="http://schemas.openxmlformats.org/officeDocument/2006/relationships/image" Target="../media/image13.jpeg"/><Relationship Id="rId4" Type="http://schemas.openxmlformats.org/officeDocument/2006/relationships/notesSlide" Target="../notesSlides/notesSlide2.xml"/></Relationships>
</file>

<file path=ppt/slides/_rels/slide7.xml.rels><?xml version="1.0" encoding="UTF-8" standalone="yes"?>
<Relationships xmlns="http://schemas.openxmlformats.org/package/2006/relationships"><Relationship Id="rId8" Type="http://schemas.openxmlformats.org/officeDocument/2006/relationships/image" Target="../media/image17.png"/><Relationship Id="rId3" Type="http://schemas.openxmlformats.org/officeDocument/2006/relationships/slideLayout" Target="../slideLayouts/slideLayout2.xml"/><Relationship Id="rId7" Type="http://schemas.openxmlformats.org/officeDocument/2006/relationships/image" Target="../media/image16.jpeg"/><Relationship Id="rId2" Type="http://schemas.openxmlformats.org/officeDocument/2006/relationships/video" Target="../media/media5.mp4"/><Relationship Id="rId1" Type="http://schemas.microsoft.com/office/2007/relationships/media" Target="../media/media5.mp4"/><Relationship Id="rId6" Type="http://schemas.openxmlformats.org/officeDocument/2006/relationships/hyperlink" Target="http://philschatz.com/anatomy-book/contents/m46467.html" TargetMode="External"/><Relationship Id="rId5" Type="http://schemas.openxmlformats.org/officeDocument/2006/relationships/image" Target="../media/image15.jpeg"/><Relationship Id="rId4" Type="http://schemas.openxmlformats.org/officeDocument/2006/relationships/hyperlink" Target="https://fsph.iupui.edu/doc/10-Tips-Healthy-Lifestyle.pdf" TargetMode="Externa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0.png"/><Relationship Id="rId2" Type="http://schemas.openxmlformats.org/officeDocument/2006/relationships/video" Target="../media/media6.mp4"/><Relationship Id="rId1" Type="http://schemas.microsoft.com/office/2007/relationships/media" Target="../media/media6.mp4"/><Relationship Id="rId6" Type="http://schemas.openxmlformats.org/officeDocument/2006/relationships/image" Target="../media/image19.jpeg"/><Relationship Id="rId5" Type="http://schemas.openxmlformats.org/officeDocument/2006/relationships/hyperlink" Target="http://commons.wikimedia.org/wiki/File:Boubinsky_potok_in_nature_reserve_Certova_stran_in_2011_(3).JPG" TargetMode="External"/><Relationship Id="rId4" Type="http://schemas.openxmlformats.org/officeDocument/2006/relationships/image" Target="../media/image18.jpeg"/></Relationships>
</file>

<file path=ppt/slides/_rels/slide9.xml.rels><?xml version="1.0" encoding="UTF-8" standalone="yes"?>
<Relationships xmlns="http://schemas.openxmlformats.org/package/2006/relationships"><Relationship Id="rId8" Type="http://schemas.openxmlformats.org/officeDocument/2006/relationships/image" Target="../media/image23.jpeg"/><Relationship Id="rId3" Type="http://schemas.openxmlformats.org/officeDocument/2006/relationships/slideLayout" Target="../slideLayouts/slideLayout2.xml"/><Relationship Id="rId7" Type="http://schemas.openxmlformats.org/officeDocument/2006/relationships/hyperlink" Target="https://euskaljakintza.com/barrea-estresaren-aurkako-terapia/" TargetMode="External"/><Relationship Id="rId2" Type="http://schemas.openxmlformats.org/officeDocument/2006/relationships/video" Target="../media/media7.mp4"/><Relationship Id="rId1" Type="http://schemas.microsoft.com/office/2007/relationships/media" Target="../media/media7.mp4"/><Relationship Id="rId6" Type="http://schemas.openxmlformats.org/officeDocument/2006/relationships/image" Target="../media/image22.jpeg"/><Relationship Id="rId5" Type="http://schemas.openxmlformats.org/officeDocument/2006/relationships/hyperlink" Target="http://pngimg.com/download/61397" TargetMode="External"/><Relationship Id="rId4" Type="http://schemas.openxmlformats.org/officeDocument/2006/relationships/image" Target="../media/image21.png"/><Relationship Id="rId9" Type="http://schemas.openxmlformats.org/officeDocument/2006/relationships/image" Target="../media/image24.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6.png"/><Relationship Id="rId2" Type="http://schemas.openxmlformats.org/officeDocument/2006/relationships/video" Target="../media/media8.mp4"/><Relationship Id="rId1" Type="http://schemas.microsoft.com/office/2007/relationships/media" Target="../media/media8.mp4"/><Relationship Id="rId6" Type="http://schemas.openxmlformats.org/officeDocument/2006/relationships/hyperlink" Target="https://bmjopen.bmj.com/content/8/5/e019940" TargetMode="External"/><Relationship Id="rId5" Type="http://schemas.openxmlformats.org/officeDocument/2006/relationships/image" Target="../media/image25.jpeg"/><Relationship Id="rId4" Type="http://schemas.openxmlformats.org/officeDocument/2006/relationships/hyperlink" Target="https://www.youtube.com/watch?v=7McCi0z7FU8" TargetMode="Externa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9.mp4"/><Relationship Id="rId1" Type="http://schemas.microsoft.com/office/2007/relationships/media" Target="../media/media9.mp4"/><Relationship Id="rId5" Type="http://schemas.openxmlformats.org/officeDocument/2006/relationships/image" Target="../media/image28.png"/><Relationship Id="rId4" Type="http://schemas.openxmlformats.org/officeDocument/2006/relationships/image" Target="../media/image27.jpe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0.mp4"/><Relationship Id="rId1" Type="http://schemas.microsoft.com/office/2007/relationships/media" Target="../media/media10.mp4"/><Relationship Id="rId5" Type="http://schemas.openxmlformats.org/officeDocument/2006/relationships/image" Target="../media/image30.png"/><Relationship Id="rId4" Type="http://schemas.openxmlformats.org/officeDocument/2006/relationships/image" Target="../media/image29.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1.mp4"/><Relationship Id="rId1" Type="http://schemas.microsoft.com/office/2007/relationships/media" Target="../media/media11.mp4"/><Relationship Id="rId5" Type="http://schemas.openxmlformats.org/officeDocument/2006/relationships/image" Target="../media/image32.png"/><Relationship Id="rId4" Type="http://schemas.openxmlformats.org/officeDocument/2006/relationships/image" Target="../media/image31.jpeg"/></Relationships>
</file>

<file path=ppt/slides/_rels/slide14.xml.rels><?xml version="1.0" encoding="UTF-8" standalone="yes"?>
<Relationships xmlns="http://schemas.openxmlformats.org/package/2006/relationships"><Relationship Id="rId8" Type="http://schemas.openxmlformats.org/officeDocument/2006/relationships/image" Target="../media/image37.png"/><Relationship Id="rId3" Type="http://schemas.openxmlformats.org/officeDocument/2006/relationships/slideLayout" Target="../slideLayouts/slideLayout2.xml"/><Relationship Id="rId7" Type="http://schemas.openxmlformats.org/officeDocument/2006/relationships/image" Target="../media/image36.jpeg"/><Relationship Id="rId2" Type="http://schemas.openxmlformats.org/officeDocument/2006/relationships/video" Target="../media/media12.mp4"/><Relationship Id="rId1" Type="http://schemas.microsoft.com/office/2007/relationships/media" Target="../media/media12.mp4"/><Relationship Id="rId6" Type="http://schemas.openxmlformats.org/officeDocument/2006/relationships/image" Target="../media/image35.jpeg"/><Relationship Id="rId5" Type="http://schemas.openxmlformats.org/officeDocument/2006/relationships/image" Target="../media/image34.jpeg"/><Relationship Id="rId4" Type="http://schemas.openxmlformats.org/officeDocument/2006/relationships/image" Target="../media/image33.jpe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3.mp4"/><Relationship Id="rId1" Type="http://schemas.microsoft.com/office/2007/relationships/media" Target="../media/media13.mp4"/><Relationship Id="rId6" Type="http://schemas.openxmlformats.org/officeDocument/2006/relationships/image" Target="../media/image40.png"/><Relationship Id="rId5" Type="http://schemas.openxmlformats.org/officeDocument/2006/relationships/image" Target="../media/image39.jpeg"/><Relationship Id="rId4" Type="http://schemas.openxmlformats.org/officeDocument/2006/relationships/image" Target="../media/image38.pn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https://www.youtube.com/embed/imkTHuATsVU?feature=oembed" TargetMode="External"/><Relationship Id="rId1" Type="http://schemas.openxmlformats.org/officeDocument/2006/relationships/tags" Target="../tags/tag1.xml"/><Relationship Id="rId4" Type="http://schemas.openxmlformats.org/officeDocument/2006/relationships/image" Target="../media/image41.jpeg"/></Relationships>
</file>

<file path=ppt/slides/_rels/slide17.xml.rels><?xml version="1.0" encoding="UTF-8" standalone="yes"?>
<Relationships xmlns="http://schemas.openxmlformats.org/package/2006/relationships"><Relationship Id="rId8" Type="http://schemas.openxmlformats.org/officeDocument/2006/relationships/image" Target="../media/image44.png"/><Relationship Id="rId3" Type="http://schemas.openxmlformats.org/officeDocument/2006/relationships/slideLayout" Target="../slideLayouts/slideLayout2.xml"/><Relationship Id="rId7" Type="http://schemas.openxmlformats.org/officeDocument/2006/relationships/hyperlink" Target="http://www.shoutoutuk.org/2015/03/08/girls-talk-london-launches-talk-show-international-womens-day/" TargetMode="External"/><Relationship Id="rId2" Type="http://schemas.openxmlformats.org/officeDocument/2006/relationships/video" Target="../media/media14.mp4"/><Relationship Id="rId1" Type="http://schemas.microsoft.com/office/2007/relationships/media" Target="../media/media14.mp4"/><Relationship Id="rId6" Type="http://schemas.openxmlformats.org/officeDocument/2006/relationships/image" Target="../media/image43.jpeg"/><Relationship Id="rId5" Type="http://schemas.openxmlformats.org/officeDocument/2006/relationships/hyperlink" Target="https://www.youtube.com/watch?v=NEiLAUnf91M" TargetMode="External"/><Relationship Id="rId4" Type="http://schemas.openxmlformats.org/officeDocument/2006/relationships/image" Target="../media/image42.jpeg"/></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hyperlink" Target="https://portal.ct.gov/dds/searchable-archive/step/employment?language=en_US" TargetMode="External"/><Relationship Id="rId2" Type="http://schemas.openxmlformats.org/officeDocument/2006/relationships/video" Target="../media/media15.mp4"/><Relationship Id="rId1" Type="http://schemas.microsoft.com/office/2007/relationships/media" Target="../media/media15.mp4"/><Relationship Id="rId6" Type="http://schemas.openxmlformats.org/officeDocument/2006/relationships/image" Target="../media/image46.png"/><Relationship Id="rId5" Type="http://schemas.openxmlformats.org/officeDocument/2006/relationships/hyperlink" Target="http://www.photo-paysage.com/displayimage.php?album=33&amp;pid=4832" TargetMode="External"/><Relationship Id="rId4" Type="http://schemas.openxmlformats.org/officeDocument/2006/relationships/image" Target="../media/image45.jpeg"/></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6.mp4"/><Relationship Id="rId1" Type="http://schemas.microsoft.com/office/2007/relationships/media" Target="../media/media16.mp4"/><Relationship Id="rId6" Type="http://schemas.openxmlformats.org/officeDocument/2006/relationships/image" Target="../media/image48.png"/><Relationship Id="rId5" Type="http://schemas.openxmlformats.org/officeDocument/2006/relationships/hyperlink" Target="https://www.youtube.com/watch?v=ck2DhBPfW1Q" TargetMode="External"/><Relationship Id="rId4" Type="http://schemas.openxmlformats.org/officeDocument/2006/relationships/image" Target="../media/image47.jpeg"/></Relationships>
</file>

<file path=ppt/slides/_rels/slide20.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49.jpe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BE7E80-3C8B-8E82-D1FB-ADF95BC64559}"/>
              </a:ext>
            </a:extLst>
          </p:cNvPr>
          <p:cNvSpPr>
            <a:spLocks noGrp="1"/>
          </p:cNvSpPr>
          <p:nvPr>
            <p:ph type="title"/>
          </p:nvPr>
        </p:nvSpPr>
        <p:spPr>
          <a:xfrm>
            <a:off x="849311" y="844054"/>
            <a:ext cx="9404723" cy="1400530"/>
          </a:xfrm>
        </p:spPr>
        <p:txBody>
          <a:bodyPr/>
          <a:lstStyle/>
          <a:p>
            <a:r>
              <a:rPr lang="en-US" sz="4200" b="1" dirty="0">
                <a:solidFill>
                  <a:schemeClr val="tx1"/>
                </a:solidFill>
                <a:latin typeface="Century Gothic"/>
              </a:rPr>
              <a:t>How to Play this Presentation</a:t>
            </a:r>
            <a:endParaRPr lang="en-US" dirty="0"/>
          </a:p>
        </p:txBody>
      </p:sp>
      <p:sp>
        <p:nvSpPr>
          <p:cNvPr id="3" name="Content Placeholder 2">
            <a:extLst>
              <a:ext uri="{FF2B5EF4-FFF2-40B4-BE49-F238E27FC236}">
                <a16:creationId xmlns:a16="http://schemas.microsoft.com/office/drawing/2014/main" id="{4D4B45EC-F4EA-B390-48D5-913AF9BEF69F}"/>
              </a:ext>
            </a:extLst>
          </p:cNvPr>
          <p:cNvSpPr>
            <a:spLocks noGrp="1"/>
          </p:cNvSpPr>
          <p:nvPr>
            <p:ph idx="1"/>
          </p:nvPr>
        </p:nvSpPr>
        <p:spPr>
          <a:xfrm>
            <a:off x="849311" y="2438999"/>
            <a:ext cx="10123488" cy="2874682"/>
          </a:xfrm>
        </p:spPr>
        <p:txBody>
          <a:bodyPr/>
          <a:lstStyle/>
          <a:p>
            <a:r>
              <a:rPr lang="en-US" sz="2800" dirty="0">
                <a:solidFill>
                  <a:schemeClr val="tx1"/>
                </a:solidFill>
                <a:latin typeface="Calibri"/>
                <a:cs typeface="Calibri"/>
              </a:rPr>
              <a:t>Open the presentation in PowerPoint.</a:t>
            </a:r>
          </a:p>
          <a:p>
            <a:pPr>
              <a:buSzPct val="114999"/>
            </a:pPr>
            <a:r>
              <a:rPr lang="en-US" sz="2800" dirty="0">
                <a:solidFill>
                  <a:schemeClr val="tx1"/>
                </a:solidFill>
                <a:latin typeface="Calibri"/>
                <a:cs typeface="Calibri"/>
              </a:rPr>
              <a:t>Wait for slide show to load up ( it may take a minute or two).</a:t>
            </a:r>
          </a:p>
          <a:p>
            <a:pPr>
              <a:buSzPct val="114999"/>
            </a:pPr>
            <a:r>
              <a:rPr lang="en-US" sz="2800" dirty="0">
                <a:solidFill>
                  <a:schemeClr val="tx1"/>
                </a:solidFill>
                <a:latin typeface="Calibri"/>
                <a:cs typeface="Calibri"/>
              </a:rPr>
              <a:t>Click on arrows at the bottom of screen to go to the next slide or back a slide or click on the next slide in sequence on the left bar.</a:t>
            </a:r>
          </a:p>
          <a:p>
            <a:pPr>
              <a:buSzPct val="114999"/>
            </a:pPr>
            <a:r>
              <a:rPr lang="en-US" sz="2800" dirty="0">
                <a:solidFill>
                  <a:schemeClr val="tx1"/>
                </a:solidFill>
                <a:latin typeface="Calibri"/>
                <a:cs typeface="Calibri"/>
              </a:rPr>
              <a:t>To hear recordings, press on the megaphone and press play.</a:t>
            </a:r>
          </a:p>
          <a:p>
            <a:endParaRPr lang="en-US" dirty="0"/>
          </a:p>
        </p:txBody>
      </p:sp>
    </p:spTree>
    <p:extLst>
      <p:ext uri="{BB962C8B-B14F-4D97-AF65-F5344CB8AC3E}">
        <p14:creationId xmlns:p14="http://schemas.microsoft.com/office/powerpoint/2010/main" val="34095406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13249" y="320031"/>
            <a:ext cx="9567205" cy="1623866"/>
          </a:xfrm>
        </p:spPr>
        <p:txBody>
          <a:bodyPr anchor="ctr">
            <a:normAutofit/>
          </a:bodyPr>
          <a:lstStyle/>
          <a:p>
            <a:r>
              <a:rPr lang="en-US" sz="4800" b="1" dirty="0"/>
              <a:t>June - Relaxation </a:t>
            </a:r>
          </a:p>
        </p:txBody>
      </p:sp>
      <p:pic>
        <p:nvPicPr>
          <p:cNvPr id="4" name="Picture 3">
            <a:extLst>
              <a:ext uri="{FF2B5EF4-FFF2-40B4-BE49-F238E27FC236}">
                <a16:creationId xmlns:a16="http://schemas.microsoft.com/office/drawing/2014/main" id="{966BF7F2-9384-A1A1-8006-70E849EC29AF}"/>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4606354" y="2424492"/>
            <a:ext cx="2395959" cy="2374433"/>
          </a:xfrm>
          <a:prstGeom prst="rect">
            <a:avLst/>
          </a:prstGeom>
        </p:spPr>
      </p:pic>
      <p:pic>
        <p:nvPicPr>
          <p:cNvPr id="32" name="Picture 31">
            <a:extLst>
              <a:ext uri="{FF2B5EF4-FFF2-40B4-BE49-F238E27FC236}">
                <a16:creationId xmlns:a16="http://schemas.microsoft.com/office/drawing/2014/main" id="{82851401-3622-E6DD-8643-E8023239826F}"/>
              </a:ext>
            </a:extLst>
          </p:cNvPr>
          <p:cNvPicPr>
            <a:picLocks noChangeAspect="1"/>
          </p:cNvPicPr>
          <p:nvPr/>
        </p:nvPicPr>
        <p:blipFill>
          <a:blip r:embed="rId6">
            <a:extLst>
              <a:ext uri="{837473B0-CC2E-450A-ABE3-18F120FF3D39}">
                <a1611:picAttrSrcUrl xmlns:a1611="http://schemas.microsoft.com/office/drawing/2016/11/main" r:id="rId7"/>
              </a:ext>
            </a:extLst>
          </a:blip>
          <a:stretch>
            <a:fillRect/>
          </a:stretch>
        </p:blipFill>
        <p:spPr>
          <a:xfrm>
            <a:off x="375920" y="2374556"/>
            <a:ext cx="3523849" cy="2798914"/>
          </a:xfrm>
          <a:prstGeom prst="rect">
            <a:avLst/>
          </a:prstGeom>
        </p:spPr>
      </p:pic>
      <p:pic>
        <p:nvPicPr>
          <p:cNvPr id="44" name="Picture 43">
            <a:extLst>
              <a:ext uri="{FF2B5EF4-FFF2-40B4-BE49-F238E27FC236}">
                <a16:creationId xmlns:a16="http://schemas.microsoft.com/office/drawing/2014/main" id="{9E1F7F0A-D9CB-C542-0213-DC97344EDD81}"/>
              </a:ext>
            </a:extLst>
          </p:cNvPr>
          <p:cNvPicPr>
            <a:picLocks noChangeAspect="1"/>
          </p:cNvPicPr>
          <p:nvPr/>
        </p:nvPicPr>
        <p:blipFill>
          <a:blip r:embed="rId8">
            <a:extLst>
              <a:ext uri="{837473B0-CC2E-450A-ABE3-18F120FF3D39}">
                <a1611:picAttrSrcUrl xmlns:a1611="http://schemas.microsoft.com/office/drawing/2016/11/main" r:id="rId9"/>
              </a:ext>
            </a:extLst>
          </a:blip>
          <a:stretch>
            <a:fillRect/>
          </a:stretch>
        </p:blipFill>
        <p:spPr>
          <a:xfrm>
            <a:off x="7856682" y="2374556"/>
            <a:ext cx="3022920" cy="2474306"/>
          </a:xfrm>
          <a:prstGeom prst="rect">
            <a:avLst/>
          </a:prstGeom>
        </p:spPr>
      </p:pic>
      <p:pic>
        <p:nvPicPr>
          <p:cNvPr id="3" name="Video 2">
            <a:hlinkClick r:id="" action="ppaction://media"/>
            <a:extLst>
              <a:ext uri="{FF2B5EF4-FFF2-40B4-BE49-F238E27FC236}">
                <a16:creationId xmlns:a16="http://schemas.microsoft.com/office/drawing/2014/main" id="{DF28C047-80C5-CC0A-E5AE-8952ADFE766A}"/>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10"/>
          <a:stretch>
            <a:fillRect/>
          </a:stretch>
        </p:blipFill>
        <p:spPr>
          <a:xfrm>
            <a:off x="9906000" y="5143500"/>
            <a:ext cx="2285999" cy="1714500"/>
          </a:xfrm>
          <a:prstGeom prst="rect">
            <a:avLst/>
          </a:prstGeom>
        </p:spPr>
      </p:pic>
    </p:spTree>
    <p:extLst>
      <p:ext uri="{BB962C8B-B14F-4D97-AF65-F5344CB8AC3E}">
        <p14:creationId xmlns:p14="http://schemas.microsoft.com/office/powerpoint/2010/main" val="109857222"/>
      </p:ext>
    </p:extLst>
  </p:cSld>
  <p:clrMapOvr>
    <a:masterClrMapping/>
  </p:clrMapOvr>
  <mc:AlternateContent xmlns:mc="http://schemas.openxmlformats.org/markup-compatibility/2006" xmlns:p14="http://schemas.microsoft.com/office/powerpoint/2010/main">
    <mc:Choice Requires="p14">
      <p:transition spd="slow" p14:dur="2000" advTm="10749"/>
    </mc:Choice>
    <mc:Fallback xmlns="">
      <p:transition spd="slow" advTm="1074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FE9ABA-B89A-3564-89AA-48A2805AB5CC}"/>
              </a:ext>
            </a:extLst>
          </p:cNvPr>
          <p:cNvSpPr>
            <a:spLocks noGrp="1"/>
          </p:cNvSpPr>
          <p:nvPr>
            <p:ph type="title"/>
          </p:nvPr>
        </p:nvSpPr>
        <p:spPr/>
        <p:txBody>
          <a:bodyPr/>
          <a:lstStyle/>
          <a:p>
            <a:r>
              <a:rPr lang="en-US" b="1" dirty="0"/>
              <a:t>What is Relaxation</a:t>
            </a:r>
            <a:r>
              <a:rPr lang="en-US" dirty="0"/>
              <a:t>?</a:t>
            </a:r>
          </a:p>
        </p:txBody>
      </p:sp>
      <p:sp>
        <p:nvSpPr>
          <p:cNvPr id="3" name="Content Placeholder 2">
            <a:extLst>
              <a:ext uri="{FF2B5EF4-FFF2-40B4-BE49-F238E27FC236}">
                <a16:creationId xmlns:a16="http://schemas.microsoft.com/office/drawing/2014/main" id="{BBEECBAC-77AC-6211-DA99-CD3DBF97F117}"/>
              </a:ext>
            </a:extLst>
          </p:cNvPr>
          <p:cNvSpPr>
            <a:spLocks noGrp="1"/>
          </p:cNvSpPr>
          <p:nvPr>
            <p:ph idx="1"/>
          </p:nvPr>
        </p:nvSpPr>
        <p:spPr/>
        <p:txBody>
          <a:bodyPr vert="horz" lIns="91440" tIns="45720" rIns="91440" bIns="45720" rtlCol="0" anchor="t">
            <a:normAutofit/>
          </a:bodyPr>
          <a:lstStyle/>
          <a:p>
            <a:r>
              <a:rPr lang="en-US" dirty="0"/>
              <a:t>Everyone relaxes in their own way.</a:t>
            </a:r>
          </a:p>
          <a:p>
            <a:pPr>
              <a:buClr>
                <a:srgbClr val="8AD0D6"/>
              </a:buClr>
            </a:pPr>
            <a:endParaRPr lang="en-US" dirty="0"/>
          </a:p>
          <a:p>
            <a:pPr>
              <a:buClr>
                <a:srgbClr val="8AD0D6"/>
              </a:buClr>
            </a:pPr>
            <a:r>
              <a:rPr lang="en-US" dirty="0"/>
              <a:t>Sleeping, listening to music, watching movies, etc.</a:t>
            </a:r>
          </a:p>
          <a:p>
            <a:pPr>
              <a:buClr>
                <a:srgbClr val="8AD0D6"/>
              </a:buClr>
            </a:pPr>
            <a:endParaRPr lang="en-US" dirty="0"/>
          </a:p>
          <a:p>
            <a:pPr>
              <a:buClr>
                <a:srgbClr val="8AD0D6"/>
              </a:buClr>
            </a:pPr>
            <a:r>
              <a:rPr lang="en-US" dirty="0"/>
              <a:t>It's basically relieving stress.</a:t>
            </a:r>
          </a:p>
        </p:txBody>
      </p:sp>
      <p:pic>
        <p:nvPicPr>
          <p:cNvPr id="5" name="Video 4">
            <a:hlinkClick r:id="" action="ppaction://media"/>
            <a:extLst>
              <a:ext uri="{FF2B5EF4-FFF2-40B4-BE49-F238E27FC236}">
                <a16:creationId xmlns:a16="http://schemas.microsoft.com/office/drawing/2014/main" id="{4DD8B393-D8EF-8298-7406-11799A7E4D60}"/>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tretch>
            <a:fillRect/>
          </a:stretch>
        </p:blipFill>
        <p:spPr>
          <a:xfrm>
            <a:off x="9448800" y="3431241"/>
            <a:ext cx="2285999" cy="1714500"/>
          </a:xfrm>
          <a:prstGeom prst="rect">
            <a:avLst/>
          </a:prstGeom>
        </p:spPr>
      </p:pic>
    </p:spTree>
    <p:extLst>
      <p:ext uri="{BB962C8B-B14F-4D97-AF65-F5344CB8AC3E}">
        <p14:creationId xmlns:p14="http://schemas.microsoft.com/office/powerpoint/2010/main" val="511176265"/>
      </p:ext>
    </p:extLst>
  </p:cSld>
  <p:clrMapOvr>
    <a:masterClrMapping/>
  </p:clrMapOvr>
  <mc:AlternateContent xmlns:mc="http://schemas.openxmlformats.org/markup-compatibility/2006" xmlns:p14="http://schemas.microsoft.com/office/powerpoint/2010/main">
    <mc:Choice Requires="p14">
      <p:transition spd="slow" p14:dur="2000" advTm="16931"/>
    </mc:Choice>
    <mc:Fallback xmlns="">
      <p:transition spd="slow" advTm="1693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title="Quick Stress Release: Anxiety Reduction Technique: Anxiety Skills #19">
            <a:hlinkClick r:id="" action="ppaction://media"/>
            <a:extLst>
              <a:ext uri="{FF2B5EF4-FFF2-40B4-BE49-F238E27FC236}">
                <a16:creationId xmlns:a16="http://schemas.microsoft.com/office/drawing/2014/main" id="{5D813BFD-E631-9C53-8C95-ADB437C6F6B9}"/>
              </a:ext>
            </a:extLst>
          </p:cNvPr>
          <p:cNvPicPr>
            <a:picLocks noRot="1" noChangeAspect="1"/>
          </p:cNvPicPr>
          <p:nvPr>
            <a:videoFile r:link="rId1"/>
          </p:nvPr>
        </p:nvPicPr>
        <p:blipFill>
          <a:blip r:embed="rId3"/>
          <a:stretch>
            <a:fillRect/>
          </a:stretch>
        </p:blipFill>
        <p:spPr>
          <a:xfrm>
            <a:off x="129416" y="57872"/>
            <a:ext cx="11933167" cy="6742255"/>
          </a:xfrm>
          <a:prstGeom prst="rect">
            <a:avLst/>
          </a:prstGeom>
        </p:spPr>
      </p:pic>
    </p:spTree>
    <p:extLst>
      <p:ext uri="{BB962C8B-B14F-4D97-AF65-F5344CB8AC3E}">
        <p14:creationId xmlns:p14="http://schemas.microsoft.com/office/powerpoint/2010/main" val="38181936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570EFC-6B65-31AA-D179-85E2E5D99170}"/>
              </a:ext>
            </a:extLst>
          </p:cNvPr>
          <p:cNvSpPr>
            <a:spLocks noGrp="1"/>
          </p:cNvSpPr>
          <p:nvPr>
            <p:ph type="ctrTitle"/>
          </p:nvPr>
        </p:nvSpPr>
        <p:spPr>
          <a:xfrm>
            <a:off x="287383" y="443838"/>
            <a:ext cx="10458994" cy="806371"/>
          </a:xfrm>
        </p:spPr>
        <p:txBody>
          <a:bodyPr/>
          <a:lstStyle/>
          <a:p>
            <a:r>
              <a:rPr lang="en-US" sz="2700" b="1" dirty="0">
                <a:solidFill>
                  <a:srgbClr val="FFC000"/>
                </a:solidFill>
                <a:ea typeface="+mj-lt"/>
                <a:cs typeface="+mj-lt"/>
              </a:rPr>
              <a:t>10 Tips For Maintaining A Healthy Lifestyle And Body Weight</a:t>
            </a:r>
            <a:endParaRPr lang="en-US" sz="2700" dirty="0">
              <a:solidFill>
                <a:srgbClr val="FFC000"/>
              </a:solidFill>
            </a:endParaRPr>
          </a:p>
        </p:txBody>
      </p:sp>
      <p:sp>
        <p:nvSpPr>
          <p:cNvPr id="4" name="TextBox 3">
            <a:extLst>
              <a:ext uri="{FF2B5EF4-FFF2-40B4-BE49-F238E27FC236}">
                <a16:creationId xmlns:a16="http://schemas.microsoft.com/office/drawing/2014/main" id="{936FB877-500A-86E2-30D9-91357520B6DC}"/>
              </a:ext>
            </a:extLst>
          </p:cNvPr>
          <p:cNvSpPr txBox="1"/>
          <p:nvPr/>
        </p:nvSpPr>
        <p:spPr>
          <a:xfrm>
            <a:off x="646771" y="1771022"/>
            <a:ext cx="9968977" cy="336278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lnSpc>
                <a:spcPct val="150000"/>
              </a:lnSpc>
              <a:buFont typeface="+mj-lt"/>
              <a:buAutoNum type="arabicPeriod"/>
            </a:pPr>
            <a:r>
              <a:rPr lang="en-US" b="1" dirty="0">
                <a:ea typeface="+mn-lt"/>
                <a:cs typeface="+mn-lt"/>
              </a:rPr>
              <a:t>Measure and Watch Your Weight - Keeping track of your body weight on a daily or weekly basis will help you see what you’re losing and/or what you’re gaining. </a:t>
            </a:r>
          </a:p>
          <a:p>
            <a:pPr marL="342900" indent="-342900">
              <a:lnSpc>
                <a:spcPct val="150000"/>
              </a:lnSpc>
              <a:buFont typeface="+mj-lt"/>
              <a:buAutoNum type="arabicPeriod"/>
            </a:pPr>
            <a:endParaRPr lang="en-US" b="1" dirty="0">
              <a:ea typeface="+mn-lt"/>
              <a:cs typeface="+mn-lt"/>
            </a:endParaRPr>
          </a:p>
          <a:p>
            <a:pPr marL="342900" indent="-342900">
              <a:lnSpc>
                <a:spcPct val="150000"/>
              </a:lnSpc>
              <a:buFont typeface="+mj-lt"/>
              <a:buAutoNum type="arabicPeriod"/>
            </a:pPr>
            <a:r>
              <a:rPr lang="en-US" b="1" dirty="0">
                <a:ea typeface="+mn-lt"/>
                <a:cs typeface="+mn-lt"/>
              </a:rPr>
              <a:t>Limit Unhealthy Foods and Eat Healthy Meals. Do not forget to eat breakfast and choose a nutritious meal with more protein and fiber and less fat, sugar, and calories. </a:t>
            </a:r>
          </a:p>
          <a:p>
            <a:pPr marL="346075">
              <a:lnSpc>
                <a:spcPct val="150000"/>
              </a:lnSpc>
            </a:pPr>
            <a:r>
              <a:rPr lang="en-US" b="1" dirty="0">
                <a:ea typeface="+mn-lt"/>
                <a:cs typeface="+mn-lt"/>
              </a:rPr>
              <a:t>For more information on weight - control foods and dietary recommendations, please check the following website:  </a:t>
            </a:r>
            <a:r>
              <a:rPr lang="en-US" b="1" dirty="0">
                <a:ea typeface="+mn-lt"/>
                <a:cs typeface="+mn-lt"/>
                <a:hlinkClick r:id="rId5"/>
              </a:rPr>
              <a:t>www.hsph.harvard.edu/obesity-prevention-source/obesity-causes/diet-and-weight/</a:t>
            </a:r>
            <a:r>
              <a:rPr lang="en-US" b="1" dirty="0">
                <a:ea typeface="+mn-lt"/>
                <a:cs typeface="+mn-lt"/>
              </a:rPr>
              <a:t>.  </a:t>
            </a:r>
          </a:p>
        </p:txBody>
      </p:sp>
      <p:pic>
        <p:nvPicPr>
          <p:cNvPr id="11" name="Video 10">
            <a:hlinkClick r:id="" action="ppaction://media"/>
            <a:extLst>
              <a:ext uri="{FF2B5EF4-FFF2-40B4-BE49-F238E27FC236}">
                <a16:creationId xmlns:a16="http://schemas.microsoft.com/office/drawing/2014/main" id="{F4B7C582-AA3E-33C0-B061-165FBB709A0E}"/>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449659972"/>
      </p:ext>
    </p:extLst>
  </p:cSld>
  <p:clrMapOvr>
    <a:masterClrMapping/>
  </p:clrMapOvr>
  <mc:AlternateContent xmlns:mc="http://schemas.openxmlformats.org/markup-compatibility/2006" xmlns:p14="http://schemas.microsoft.com/office/powerpoint/2010/main">
    <mc:Choice Requires="p14">
      <p:transition spd="slow" p14:dur="2000" advTm="44471"/>
    </mc:Choice>
    <mc:Fallback xmlns="">
      <p:transition spd="slow" advTm="4447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1"/>
                </p:tgtEl>
              </p:cMediaNode>
            </p:video>
            <p:seq concurrent="1" nextAc="seek">
              <p:cTn id="8" restart="whenNotActive" fill="hold" evtFilter="cancelBubble" nodeType="interactiveSeq">
                <p:stCondLst>
                  <p:cond evt="onClick" delay="0">
                    <p:tgtEl>
                      <p:spTgt spid="11"/>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1"/>
                                        </p:tgtEl>
                                      </p:cBhvr>
                                    </p:cmd>
                                  </p:childTnLst>
                                </p:cTn>
                              </p:par>
                            </p:childTnLst>
                          </p:cTn>
                        </p:par>
                      </p:childTnLst>
                    </p:cTn>
                  </p:par>
                </p:childTnLst>
              </p:cTn>
              <p:nextCondLst>
                <p:cond evt="onClick" delay="0">
                  <p:tgtEl>
                    <p:spTgt spid="11"/>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3" descr="Sunset Background Free Stock Photo - Public Domain Pictures">
            <a:extLst>
              <a:ext uri="{FF2B5EF4-FFF2-40B4-BE49-F238E27FC236}">
                <a16:creationId xmlns:a16="http://schemas.microsoft.com/office/drawing/2014/main" id="{2E78DE2E-2461-60D6-7F94-3CE784235157}"/>
              </a:ext>
            </a:extLst>
          </p:cNvPr>
          <p:cNvPicPr>
            <a:picLocks noChangeAspect="1"/>
          </p:cNvPicPr>
          <p:nvPr/>
        </p:nvPicPr>
        <p:blipFill rotWithShape="1">
          <a:blip r:embed="rId5"/>
          <a:srcRect l="19548" r="19551" b="2"/>
          <a:stretch/>
        </p:blipFill>
        <p:spPr>
          <a:xfrm>
            <a:off x="6096000" y="200676"/>
            <a:ext cx="5775933" cy="6456647"/>
          </a:xfrm>
          <a:prstGeom prst="rect">
            <a:avLst/>
          </a:prstGeom>
        </p:spPr>
      </p:pic>
      <p:sp>
        <p:nvSpPr>
          <p:cNvPr id="4" name="TextBox 3">
            <a:extLst>
              <a:ext uri="{FF2B5EF4-FFF2-40B4-BE49-F238E27FC236}">
                <a16:creationId xmlns:a16="http://schemas.microsoft.com/office/drawing/2014/main" id="{406A6102-7038-0E99-A874-7AA5762552A7}"/>
              </a:ext>
            </a:extLst>
          </p:cNvPr>
          <p:cNvSpPr txBox="1"/>
          <p:nvPr/>
        </p:nvSpPr>
        <p:spPr>
          <a:xfrm>
            <a:off x="426720" y="449318"/>
            <a:ext cx="5496560" cy="5584706"/>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nSpc>
                <a:spcPct val="150000"/>
              </a:lnSpc>
              <a:spcAft>
                <a:spcPts val="600"/>
              </a:spcAft>
              <a:buClr>
                <a:schemeClr val="tx1">
                  <a:lumMod val="85000"/>
                  <a:lumOff val="15000"/>
                </a:schemeClr>
              </a:buClr>
            </a:pPr>
            <a:r>
              <a:rPr lang="en-US" sz="1600" b="1" dirty="0"/>
              <a:t>3.  Take Multivitamin Supplements to make sure you have sufficient levels of nutrients.  Taking a daily multivitamin supplement is a good idea, especially when you do not have a variety of vegetables and fruits at home.  Many micronutrients are vital to your immune system, including vitamins A, B6, B12, C, D, and E, as well as zinc, iron, copper, selenium, and magnesium. </a:t>
            </a:r>
          </a:p>
          <a:p>
            <a:pPr>
              <a:lnSpc>
                <a:spcPct val="90000"/>
              </a:lnSpc>
              <a:spcAft>
                <a:spcPts val="600"/>
              </a:spcAft>
              <a:buClr>
                <a:schemeClr val="tx1">
                  <a:lumMod val="85000"/>
                  <a:lumOff val="15000"/>
                </a:schemeClr>
              </a:buClr>
            </a:pPr>
            <a:endParaRPr lang="en-US" sz="1200" b="1" dirty="0"/>
          </a:p>
          <a:p>
            <a:pPr>
              <a:lnSpc>
                <a:spcPct val="160000"/>
              </a:lnSpc>
              <a:spcAft>
                <a:spcPts val="600"/>
              </a:spcAft>
              <a:buClr>
                <a:schemeClr val="tx1">
                  <a:lumMod val="85000"/>
                  <a:lumOff val="15000"/>
                </a:schemeClr>
              </a:buClr>
            </a:pPr>
            <a:r>
              <a:rPr lang="en-US" sz="1600" b="1" dirty="0"/>
              <a:t>4.   Drink Water and Stay Hydrated, and limit sugared beverages.  Drink water regularly to stay healthy.</a:t>
            </a:r>
          </a:p>
          <a:p>
            <a:pPr>
              <a:lnSpc>
                <a:spcPct val="90000"/>
              </a:lnSpc>
              <a:spcAft>
                <a:spcPts val="600"/>
              </a:spcAft>
              <a:buClr>
                <a:schemeClr val="tx1">
                  <a:lumMod val="85000"/>
                  <a:lumOff val="15000"/>
                </a:schemeClr>
              </a:buClr>
            </a:pPr>
            <a:endParaRPr lang="en-US" sz="1100" b="1" dirty="0"/>
          </a:p>
          <a:p>
            <a:pPr>
              <a:lnSpc>
                <a:spcPct val="160000"/>
              </a:lnSpc>
              <a:spcAft>
                <a:spcPts val="600"/>
              </a:spcAft>
              <a:buClr>
                <a:schemeClr val="tx1">
                  <a:lumMod val="85000"/>
                  <a:lumOff val="15000"/>
                </a:schemeClr>
              </a:buClr>
            </a:pPr>
            <a:r>
              <a:rPr lang="en-US" sz="1600" b="1" dirty="0"/>
              <a:t>5.   Exercise Regularly and Be Physically Active.  </a:t>
            </a:r>
            <a:endParaRPr lang="en-US" sz="1600" dirty="0"/>
          </a:p>
        </p:txBody>
      </p:sp>
      <p:pic>
        <p:nvPicPr>
          <p:cNvPr id="23" name="Video 22">
            <a:hlinkClick r:id="" action="ppaction://media"/>
            <a:extLst>
              <a:ext uri="{FF2B5EF4-FFF2-40B4-BE49-F238E27FC236}">
                <a16:creationId xmlns:a16="http://schemas.microsoft.com/office/drawing/2014/main" id="{8729DCFF-B1B2-A985-5A79-6CEBEF0215B9}"/>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875927183"/>
      </p:ext>
    </p:extLst>
  </p:cSld>
  <p:clrMapOvr>
    <a:masterClrMapping/>
  </p:clrMapOvr>
  <mc:AlternateContent xmlns:mc="http://schemas.openxmlformats.org/markup-compatibility/2006" xmlns:p14="http://schemas.microsoft.com/office/powerpoint/2010/main">
    <mc:Choice Requires="p14">
      <p:transition spd="slow" p14:dur="2000" advTm="63494"/>
    </mc:Choice>
    <mc:Fallback xmlns="">
      <p:transition spd="slow" advTm="6349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3"/>
                </p:tgtEl>
              </p:cMediaNode>
            </p:video>
            <p:seq concurrent="1" nextAc="seek">
              <p:cTn id="8" restart="whenNotActive" fill="hold" evtFilter="cancelBubble" nodeType="interactiveSeq">
                <p:stCondLst>
                  <p:cond evt="onClick" delay="0">
                    <p:tgtEl>
                      <p:spTgt spid="2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3"/>
                                        </p:tgtEl>
                                      </p:cBhvr>
                                    </p:cmd>
                                  </p:childTnLst>
                                </p:cTn>
                              </p:par>
                            </p:childTnLst>
                          </p:cTn>
                        </p:par>
                      </p:childTnLst>
                    </p:cTn>
                  </p:par>
                </p:childTnLst>
              </p:cTn>
              <p:nextCondLst>
                <p:cond evt="onClick" delay="0">
                  <p:tgtEl>
                    <p:spTgt spid="23"/>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36B3DA-6C61-E147-79C1-04FE2F48F942}"/>
              </a:ext>
            </a:extLst>
          </p:cNvPr>
          <p:cNvSpPr>
            <a:spLocks noGrp="1"/>
          </p:cNvSpPr>
          <p:nvPr>
            <p:ph type="title"/>
          </p:nvPr>
        </p:nvSpPr>
        <p:spPr>
          <a:xfrm>
            <a:off x="7991493" y="1340660"/>
            <a:ext cx="3594352" cy="3180540"/>
          </a:xfrm>
        </p:spPr>
        <p:txBody>
          <a:bodyPr>
            <a:normAutofit/>
          </a:bodyPr>
          <a:lstStyle/>
          <a:p>
            <a:pPr algn="ctr"/>
            <a:r>
              <a:rPr lang="en-US" sz="2400" cap="all" dirty="0">
                <a:solidFill>
                  <a:srgbClr val="FFFFFF"/>
                </a:solidFill>
                <a:latin typeface="Calibri"/>
                <a:cs typeface="Calibri"/>
                <a:hlinkClick r:id="rId4"/>
              </a:rPr>
              <a:t>10-TIPS-HEALTHY-LIFESTYLE.PDF (IUPUI.EDU)</a:t>
            </a:r>
            <a:endParaRPr lang="en-US" sz="2400" dirty="0">
              <a:solidFill>
                <a:srgbClr val="262626"/>
              </a:solidFill>
            </a:endParaRPr>
          </a:p>
          <a:p>
            <a:endParaRPr lang="en-US" sz="7200" dirty="0">
              <a:solidFill>
                <a:srgbClr val="FFFFFF"/>
              </a:solidFill>
            </a:endParaRPr>
          </a:p>
        </p:txBody>
      </p:sp>
      <p:sp>
        <p:nvSpPr>
          <p:cNvPr id="3" name="Content Placeholder 2">
            <a:extLst>
              <a:ext uri="{FF2B5EF4-FFF2-40B4-BE49-F238E27FC236}">
                <a16:creationId xmlns:a16="http://schemas.microsoft.com/office/drawing/2014/main" id="{15DD3804-F6C5-2D4D-E552-9739768C3E1D}"/>
              </a:ext>
            </a:extLst>
          </p:cNvPr>
          <p:cNvSpPr>
            <a:spLocks noGrp="1"/>
          </p:cNvSpPr>
          <p:nvPr>
            <p:ph idx="1"/>
          </p:nvPr>
        </p:nvSpPr>
        <p:spPr>
          <a:xfrm>
            <a:off x="209914" y="182880"/>
            <a:ext cx="7084966" cy="4058920"/>
          </a:xfrm>
        </p:spPr>
        <p:txBody>
          <a:bodyPr anchor="ctr">
            <a:normAutofit/>
          </a:bodyPr>
          <a:lstStyle/>
          <a:p>
            <a:r>
              <a:rPr lang="en-US" b="1" dirty="0">
                <a:ea typeface="+mn-lt"/>
                <a:cs typeface="+mn-lt"/>
              </a:rPr>
              <a:t>6.  Reduce Sitting and Screen Time.  Exercise can’t immunize you from your sedentary time. Even people who exercise regularly could be at increased risk for diabetes and heart disease and stroke if they spend lots of time sitting behind computers.</a:t>
            </a:r>
          </a:p>
          <a:p>
            <a:pPr>
              <a:buClr>
                <a:srgbClr val="262626"/>
              </a:buClr>
            </a:pPr>
            <a:r>
              <a:rPr lang="en-US" b="1" dirty="0">
                <a:ea typeface="+mn-lt"/>
                <a:cs typeface="+mn-lt"/>
              </a:rPr>
              <a:t>7.  Get Enough Good Sleep.  There is a very strong connection between sleep quality and quantity and your immune system. You can keep your immune system functioning properly by getting seven to eight hours of sleep each night.</a:t>
            </a:r>
            <a:endParaRPr lang="en-US" b="1" dirty="0"/>
          </a:p>
        </p:txBody>
      </p:sp>
      <p:pic>
        <p:nvPicPr>
          <p:cNvPr id="4" name="Picture 3">
            <a:extLst>
              <a:ext uri="{FF2B5EF4-FFF2-40B4-BE49-F238E27FC236}">
                <a16:creationId xmlns:a16="http://schemas.microsoft.com/office/drawing/2014/main" id="{AF054B36-D8BF-B6E3-FB03-F1D09E8C1FB9}"/>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2785606" y="4109720"/>
            <a:ext cx="3025913" cy="2398608"/>
          </a:xfrm>
          <a:prstGeom prst="rect">
            <a:avLst/>
          </a:prstGeom>
        </p:spPr>
      </p:pic>
      <p:pic>
        <p:nvPicPr>
          <p:cNvPr id="7" name="Picture 6" descr="Healthy Lifestyle Woman Holding Green Apple Standing Behind Table of ...">
            <a:extLst>
              <a:ext uri="{FF2B5EF4-FFF2-40B4-BE49-F238E27FC236}">
                <a16:creationId xmlns:a16="http://schemas.microsoft.com/office/drawing/2014/main" id="{C95EE8FD-45FE-FF04-9DCA-59796C909E8B}"/>
              </a:ext>
            </a:extLst>
          </p:cNvPr>
          <p:cNvPicPr>
            <a:picLocks noChangeAspect="1"/>
          </p:cNvPicPr>
          <p:nvPr/>
        </p:nvPicPr>
        <p:blipFill>
          <a:blip r:embed="rId7"/>
          <a:stretch>
            <a:fillRect/>
          </a:stretch>
        </p:blipFill>
        <p:spPr>
          <a:xfrm>
            <a:off x="8387211" y="2414669"/>
            <a:ext cx="2743199" cy="1827131"/>
          </a:xfrm>
          <a:prstGeom prst="rect">
            <a:avLst/>
          </a:prstGeom>
        </p:spPr>
      </p:pic>
      <p:pic>
        <p:nvPicPr>
          <p:cNvPr id="11" name="Video 10">
            <a:hlinkClick r:id="" action="ppaction://media"/>
            <a:extLst>
              <a:ext uri="{FF2B5EF4-FFF2-40B4-BE49-F238E27FC236}">
                <a16:creationId xmlns:a16="http://schemas.microsoft.com/office/drawing/2014/main" id="{9BE137CC-D2F1-5992-C477-F81852375598}"/>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8"/>
          <a:srcRect l="21875" r="21875"/>
          <a:stretch>
            <a:fillRect/>
          </a:stretch>
        </p:blipFill>
        <p:spPr>
          <a:xfrm>
            <a:off x="9882020" y="4699000"/>
            <a:ext cx="2057400" cy="2057400"/>
          </a:xfrm>
          <a:prstGeom prst="ellipse">
            <a:avLst/>
          </a:prstGeom>
        </p:spPr>
      </p:pic>
    </p:spTree>
    <p:extLst>
      <p:ext uri="{BB962C8B-B14F-4D97-AF65-F5344CB8AC3E}">
        <p14:creationId xmlns:p14="http://schemas.microsoft.com/office/powerpoint/2010/main" val="882868900"/>
      </p:ext>
    </p:extLst>
  </p:cSld>
  <p:clrMapOvr>
    <a:masterClrMapping/>
  </p:clrMapOvr>
  <mc:AlternateContent xmlns:mc="http://schemas.openxmlformats.org/markup-compatibility/2006" xmlns:p14="http://schemas.microsoft.com/office/powerpoint/2010/main">
    <mc:Choice Requires="p14">
      <p:transition spd="slow" p14:dur="2000" advTm="48828"/>
    </mc:Choice>
    <mc:Fallback xmlns="">
      <p:transition spd="slow" advTm="488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1"/>
                </p:tgtEl>
              </p:cMediaNode>
            </p:video>
            <p:seq concurrent="1" nextAc="seek">
              <p:cTn id="8" restart="whenNotActive" fill="hold" evtFilter="cancelBubble" nodeType="interactiveSeq">
                <p:stCondLst>
                  <p:cond evt="onClick" delay="0">
                    <p:tgtEl>
                      <p:spTgt spid="11"/>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1"/>
                                        </p:tgtEl>
                                      </p:cBhvr>
                                    </p:cmd>
                                  </p:childTnLst>
                                </p:cTn>
                              </p:par>
                            </p:childTnLst>
                          </p:cTn>
                        </p:par>
                      </p:childTnLst>
                    </p:cTn>
                  </p:par>
                </p:childTnLst>
              </p:cTn>
              <p:nextCondLst>
                <p:cond evt="onClick" delay="0">
                  <p:tgtEl>
                    <p:spTgt spid="11"/>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Content Placeholder 9">
            <a:extLst>
              <a:ext uri="{FF2B5EF4-FFF2-40B4-BE49-F238E27FC236}">
                <a16:creationId xmlns:a16="http://schemas.microsoft.com/office/drawing/2014/main" id="{9E2B80AB-9191-512B-9054-39A6D6FBE6B0}"/>
              </a:ext>
            </a:extLst>
          </p:cNvPr>
          <p:cNvSpPr>
            <a:spLocks noGrp="1"/>
          </p:cNvSpPr>
          <p:nvPr>
            <p:ph idx="1"/>
          </p:nvPr>
        </p:nvSpPr>
        <p:spPr>
          <a:xfrm>
            <a:off x="371726" y="658107"/>
            <a:ext cx="5471726" cy="3738705"/>
          </a:xfrm>
        </p:spPr>
        <p:txBody>
          <a:bodyPr vert="horz" lIns="91440" tIns="45720" rIns="91440" bIns="45720" rtlCol="0">
            <a:normAutofit fontScale="92500" lnSpcReduction="10000"/>
          </a:bodyPr>
          <a:lstStyle/>
          <a:p>
            <a:pPr marL="0" indent="0">
              <a:lnSpc>
                <a:spcPct val="150000"/>
              </a:lnSpc>
              <a:buClr>
                <a:prstClr val="black">
                  <a:lumMod val="85000"/>
                  <a:lumOff val="15000"/>
                </a:prstClr>
              </a:buClr>
              <a:buNone/>
            </a:pPr>
            <a:r>
              <a:rPr lang="en-US" b="1" cap="all" dirty="0">
                <a:ea typeface="+mn-lt"/>
                <a:cs typeface="+mn-lt"/>
              </a:rPr>
              <a:t> 8.  </a:t>
            </a:r>
            <a:r>
              <a:rPr lang="en-US" b="1" dirty="0">
                <a:ea typeface="+mn-lt"/>
                <a:cs typeface="+mn-lt"/>
              </a:rPr>
              <a:t>Go Easy On Alcohol And Stay Sober.</a:t>
            </a:r>
          </a:p>
          <a:p>
            <a:pPr marL="0" indent="0">
              <a:lnSpc>
                <a:spcPct val="150000"/>
              </a:lnSpc>
              <a:buClr>
                <a:srgbClr val="262626"/>
              </a:buClr>
              <a:buNone/>
            </a:pPr>
            <a:r>
              <a:rPr lang="en-US" b="1" dirty="0">
                <a:ea typeface="+mn-lt"/>
                <a:cs typeface="+mn-lt"/>
              </a:rPr>
              <a:t> 9.  Find Ways to Manage Your Emotions.  It is common for people to have feelings of fear, anxiety, sadness, and uncertainty during a pandemic. </a:t>
            </a:r>
          </a:p>
          <a:p>
            <a:pPr marL="0" indent="0">
              <a:lnSpc>
                <a:spcPct val="150000"/>
              </a:lnSpc>
              <a:buNone/>
            </a:pPr>
            <a:r>
              <a:rPr lang="en-US" b="1" dirty="0">
                <a:ea typeface="+mn-lt"/>
                <a:cs typeface="+mn-lt"/>
              </a:rPr>
              <a:t>10.  Use an App to Keep Track of Your Movement, Sleep, and Heart Rate. Set a reminder.</a:t>
            </a:r>
            <a:endParaRPr lang="en-US" b="1" dirty="0"/>
          </a:p>
        </p:txBody>
      </p:sp>
      <p:pic>
        <p:nvPicPr>
          <p:cNvPr id="5" name="Picture 4">
            <a:extLst>
              <a:ext uri="{FF2B5EF4-FFF2-40B4-BE49-F238E27FC236}">
                <a16:creationId xmlns:a16="http://schemas.microsoft.com/office/drawing/2014/main" id="{DA73EDD9-3496-AD7F-C2A4-B9663A8309CA}"/>
              </a:ext>
            </a:extLst>
          </p:cNvPr>
          <p:cNvPicPr>
            <a:picLocks noChangeAspect="1"/>
          </p:cNvPicPr>
          <p:nvPr/>
        </p:nvPicPr>
        <p:blipFill rotWithShape="1">
          <a:blip r:embed="rId4">
            <a:extLst>
              <a:ext uri="{837473B0-CC2E-450A-ABE3-18F120FF3D39}">
                <a1611:picAttrSrcUrl xmlns:a1611="http://schemas.microsoft.com/office/drawing/2016/11/main" r:id="rId5"/>
              </a:ext>
            </a:extLst>
          </a:blip>
          <a:srcRect l="9903" r="20334"/>
          <a:stretch/>
        </p:blipFill>
        <p:spPr>
          <a:xfrm>
            <a:off x="8318542" y="3038275"/>
            <a:ext cx="3716680" cy="3396343"/>
          </a:xfrm>
          <a:prstGeom prst="rect">
            <a:avLst/>
          </a:prstGeom>
        </p:spPr>
      </p:pic>
      <p:pic>
        <p:nvPicPr>
          <p:cNvPr id="4" name="Content Placeholder 3" descr="Nature Background 8 Free Stock Photo - Public Domain Pictures">
            <a:extLst>
              <a:ext uri="{FF2B5EF4-FFF2-40B4-BE49-F238E27FC236}">
                <a16:creationId xmlns:a16="http://schemas.microsoft.com/office/drawing/2014/main" id="{02EDE755-7F50-FCB2-2316-AB0D3D0E2850}"/>
              </a:ext>
            </a:extLst>
          </p:cNvPr>
          <p:cNvPicPr>
            <a:picLocks noChangeAspect="1"/>
          </p:cNvPicPr>
          <p:nvPr/>
        </p:nvPicPr>
        <p:blipFill rotWithShape="1">
          <a:blip r:embed="rId6"/>
          <a:srcRect l="29685" r="-2" b="-2"/>
          <a:stretch/>
        </p:blipFill>
        <p:spPr>
          <a:xfrm>
            <a:off x="6226738" y="246637"/>
            <a:ext cx="3950144" cy="3749831"/>
          </a:xfrm>
          <a:custGeom>
            <a:avLst/>
            <a:gdLst/>
            <a:ahLst/>
            <a:cxnLst/>
            <a:rect l="l" t="t" r="r" b="b"/>
            <a:pathLst>
              <a:path w="3950144" h="3749831">
                <a:moveTo>
                  <a:pt x="0" y="0"/>
                </a:moveTo>
                <a:lnTo>
                  <a:pt x="3950144" y="0"/>
                </a:lnTo>
                <a:lnTo>
                  <a:pt x="3950144" y="2780881"/>
                </a:lnTo>
                <a:lnTo>
                  <a:pt x="2071742" y="2780881"/>
                </a:lnTo>
                <a:lnTo>
                  <a:pt x="2071742" y="3749831"/>
                </a:lnTo>
                <a:lnTo>
                  <a:pt x="0" y="3749831"/>
                </a:lnTo>
                <a:close/>
              </a:path>
            </a:pathLst>
          </a:custGeom>
        </p:spPr>
      </p:pic>
      <p:pic>
        <p:nvPicPr>
          <p:cNvPr id="19" name="Video 18">
            <a:hlinkClick r:id="" action="ppaction://media"/>
            <a:extLst>
              <a:ext uri="{FF2B5EF4-FFF2-40B4-BE49-F238E27FC236}">
                <a16:creationId xmlns:a16="http://schemas.microsoft.com/office/drawing/2014/main" id="{795486B6-A6B0-DDA3-517A-FF3EB909FD4F}"/>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7"/>
          <a:srcRect l="21875" r="21875"/>
          <a:stretch>
            <a:fillRect/>
          </a:stretch>
        </p:blipFill>
        <p:spPr>
          <a:xfrm>
            <a:off x="10052304" y="4736447"/>
            <a:ext cx="2057400" cy="2057400"/>
          </a:xfrm>
          <a:prstGeom prst="ellipse">
            <a:avLst/>
          </a:prstGeom>
        </p:spPr>
      </p:pic>
    </p:spTree>
    <p:extLst>
      <p:ext uri="{BB962C8B-B14F-4D97-AF65-F5344CB8AC3E}">
        <p14:creationId xmlns:p14="http://schemas.microsoft.com/office/powerpoint/2010/main" val="2854901207"/>
      </p:ext>
    </p:extLst>
  </p:cSld>
  <p:clrMapOvr>
    <a:masterClrMapping/>
  </p:clrMapOvr>
  <mc:AlternateContent xmlns:mc="http://schemas.openxmlformats.org/markup-compatibility/2006" xmlns:p14="http://schemas.microsoft.com/office/powerpoint/2010/main">
    <mc:Choice Requires="p14">
      <p:transition spd="slow" p14:dur="2000" advTm="38652"/>
    </mc:Choice>
    <mc:Fallback xmlns="">
      <p:transition spd="slow" advTm="3865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9"/>
                </p:tgtEl>
              </p:cMediaNode>
            </p:video>
            <p:seq concurrent="1" nextAc="seek">
              <p:cTn id="8" restart="whenNotActive" fill="hold" evtFilter="cancelBubble" nodeType="interactiveSeq">
                <p:stCondLst>
                  <p:cond evt="onClick" delay="0">
                    <p:tgtEl>
                      <p:spTgt spid="1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9"/>
                                        </p:tgtEl>
                                      </p:cBhvr>
                                    </p:cmd>
                                  </p:childTnLst>
                                </p:cTn>
                              </p:par>
                            </p:childTnLst>
                          </p:cTn>
                        </p:par>
                      </p:childTnLst>
                    </p:cTn>
                  </p:par>
                </p:childTnLst>
              </p:cTn>
              <p:nextCondLst>
                <p:cond evt="onClick" delay="0">
                  <p:tgtEl>
                    <p:spTgt spid="19"/>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09CFD21-4986-1228-A176-AC7B8B079FBD}"/>
              </a:ext>
            </a:extLst>
          </p:cNvPr>
          <p:cNvSpPr>
            <a:spLocks noGrp="1"/>
          </p:cNvSpPr>
          <p:nvPr>
            <p:ph idx="1"/>
          </p:nvPr>
        </p:nvSpPr>
        <p:spPr>
          <a:xfrm>
            <a:off x="409645" y="412622"/>
            <a:ext cx="10457273" cy="3897351"/>
          </a:xfrm>
        </p:spPr>
        <p:txBody>
          <a:bodyPr vert="horz" lIns="91440" tIns="45720" rIns="91440" bIns="45720" rtlCol="0" anchor="t">
            <a:normAutofit fontScale="25000" lnSpcReduction="20000"/>
          </a:bodyPr>
          <a:lstStyle/>
          <a:p>
            <a:pPr>
              <a:buNone/>
            </a:pPr>
            <a:r>
              <a:rPr lang="en-US" sz="11200" b="1" dirty="0">
                <a:solidFill>
                  <a:srgbClr val="FFFFFF"/>
                </a:solidFill>
                <a:ea typeface="+mn-lt"/>
                <a:cs typeface="+mn-lt"/>
              </a:rPr>
              <a:t>Benefits of Doing Yoga</a:t>
            </a:r>
            <a:endParaRPr lang="en-US" sz="11200" b="1" dirty="0">
              <a:solidFill>
                <a:srgbClr val="FFFFFF"/>
              </a:solidFill>
            </a:endParaRPr>
          </a:p>
          <a:p>
            <a:pPr>
              <a:lnSpc>
                <a:spcPct val="220000"/>
              </a:lnSpc>
              <a:spcBef>
                <a:spcPts val="1800"/>
              </a:spcBef>
              <a:buNone/>
            </a:pPr>
            <a:r>
              <a:rPr lang="en-US" sz="8000" b="1" dirty="0">
                <a:solidFill>
                  <a:srgbClr val="FFFFFF"/>
                </a:solidFill>
                <a:latin typeface="Calibri" panose="020F0502020204030204" pitchFamily="34" charset="0"/>
                <a:cs typeface="Calibri" panose="020F0502020204030204" pitchFamily="34" charset="0"/>
              </a:rPr>
              <a:t>  1.  Yoga improves strength, balance and flexibility.</a:t>
            </a:r>
            <a:endParaRPr lang="en-US" sz="8000" dirty="0">
              <a:solidFill>
                <a:srgbClr val="FFFFFF"/>
              </a:solidFill>
              <a:latin typeface="Calibri" panose="020F0502020204030204" pitchFamily="34" charset="0"/>
              <a:cs typeface="Calibri" panose="020F0502020204030204" pitchFamily="34" charset="0"/>
            </a:endParaRPr>
          </a:p>
          <a:p>
            <a:pPr>
              <a:spcBef>
                <a:spcPts val="1800"/>
              </a:spcBef>
              <a:buNone/>
            </a:pPr>
            <a:r>
              <a:rPr lang="en-US" sz="8000" b="1" dirty="0">
                <a:solidFill>
                  <a:srgbClr val="FFFFFF"/>
                </a:solidFill>
                <a:latin typeface="Calibri" panose="020F0502020204030204" pitchFamily="34" charset="0"/>
                <a:cs typeface="Calibri" panose="020F0502020204030204" pitchFamily="34" charset="0"/>
              </a:rPr>
              <a:t>  2.  Yoga helps with back pain relief.</a:t>
            </a:r>
          </a:p>
          <a:p>
            <a:pPr>
              <a:spcBef>
                <a:spcPts val="1800"/>
              </a:spcBef>
              <a:buNone/>
            </a:pPr>
            <a:r>
              <a:rPr lang="en-US" sz="8000" b="1" dirty="0">
                <a:solidFill>
                  <a:srgbClr val="FFFFFF"/>
                </a:solidFill>
                <a:latin typeface="Calibri" panose="020F0502020204030204" pitchFamily="34" charset="0"/>
                <a:cs typeface="Calibri" panose="020F0502020204030204" pitchFamily="34" charset="0"/>
              </a:rPr>
              <a:t>  3.   Yoga can ease arthritis symptoms.</a:t>
            </a:r>
          </a:p>
          <a:p>
            <a:pPr>
              <a:spcBef>
                <a:spcPts val="1800"/>
              </a:spcBef>
              <a:buNone/>
            </a:pPr>
            <a:r>
              <a:rPr lang="en-US" sz="8000" b="1" dirty="0">
                <a:solidFill>
                  <a:srgbClr val="FFFFFF"/>
                </a:solidFill>
                <a:latin typeface="Calibri" panose="020F0502020204030204" pitchFamily="34" charset="0"/>
                <a:cs typeface="Calibri" panose="020F0502020204030204" pitchFamily="34" charset="0"/>
              </a:rPr>
              <a:t>  4.   Yoga benefits heart health.</a:t>
            </a:r>
          </a:p>
          <a:p>
            <a:pPr>
              <a:spcBef>
                <a:spcPts val="1800"/>
              </a:spcBef>
              <a:buNone/>
            </a:pPr>
            <a:r>
              <a:rPr lang="en-US" sz="8000" b="1" dirty="0">
                <a:solidFill>
                  <a:srgbClr val="FFFFFF"/>
                </a:solidFill>
                <a:latin typeface="Calibri" panose="020F0502020204030204" pitchFamily="34" charset="0"/>
                <a:cs typeface="Calibri" panose="020F0502020204030204" pitchFamily="34" charset="0"/>
              </a:rPr>
              <a:t>  5.   Yoga relaxes you to help you sleep better.</a:t>
            </a:r>
          </a:p>
          <a:p>
            <a:pPr>
              <a:spcBef>
                <a:spcPts val="1800"/>
              </a:spcBef>
              <a:buNone/>
            </a:pPr>
            <a:r>
              <a:rPr lang="en-US" sz="8000" b="1" dirty="0">
                <a:solidFill>
                  <a:srgbClr val="FFFFFF"/>
                </a:solidFill>
                <a:latin typeface="Calibri" panose="020F0502020204030204" pitchFamily="34" charset="0"/>
                <a:cs typeface="Calibri" panose="020F0502020204030204" pitchFamily="34" charset="0"/>
              </a:rPr>
              <a:t>  6.   Yoga can mean more energy and brighter moods.</a:t>
            </a:r>
          </a:p>
          <a:p>
            <a:pPr>
              <a:spcBef>
                <a:spcPts val="1800"/>
              </a:spcBef>
              <a:buNone/>
            </a:pPr>
            <a:r>
              <a:rPr lang="en-US" sz="8000" b="1" dirty="0">
                <a:solidFill>
                  <a:srgbClr val="FFFFFF"/>
                </a:solidFill>
                <a:latin typeface="Calibri" panose="020F0502020204030204" pitchFamily="34" charset="0"/>
                <a:cs typeface="Calibri" panose="020F0502020204030204" pitchFamily="34" charset="0"/>
              </a:rPr>
              <a:t>  7.   Yoga helps you manage stress. </a:t>
            </a:r>
          </a:p>
          <a:p>
            <a:pPr>
              <a:spcBef>
                <a:spcPts val="1800"/>
              </a:spcBef>
              <a:buNone/>
            </a:pPr>
            <a:r>
              <a:rPr lang="en-US" sz="8000" b="1" dirty="0">
                <a:solidFill>
                  <a:srgbClr val="FFFFFF"/>
                </a:solidFill>
                <a:latin typeface="Calibri" panose="020F0502020204030204" pitchFamily="34" charset="0"/>
                <a:cs typeface="Calibri" panose="020F0502020204030204" pitchFamily="34" charset="0"/>
              </a:rPr>
              <a:t>  8.   Yoga connects you with a supportive community. </a:t>
            </a:r>
          </a:p>
          <a:p>
            <a:pPr>
              <a:spcBef>
                <a:spcPts val="1800"/>
              </a:spcBef>
              <a:buNone/>
            </a:pPr>
            <a:r>
              <a:rPr lang="en-US" sz="8000" b="1" dirty="0">
                <a:solidFill>
                  <a:srgbClr val="FFFFFF"/>
                </a:solidFill>
                <a:latin typeface="Calibri" panose="020F0502020204030204" pitchFamily="34" charset="0"/>
                <a:cs typeface="Calibri" panose="020F0502020204030204" pitchFamily="34" charset="0"/>
              </a:rPr>
              <a:t>  9.   Yoga promotes better self-care. </a:t>
            </a:r>
          </a:p>
          <a:p>
            <a:pPr>
              <a:buNone/>
            </a:pPr>
            <a:endParaRPr lang="en-US" sz="8000" b="1" dirty="0">
              <a:solidFill>
                <a:srgbClr val="FFFFFF"/>
              </a:solidFill>
            </a:endParaRPr>
          </a:p>
          <a:p>
            <a:pPr>
              <a:buNone/>
            </a:pPr>
            <a:endParaRPr lang="en-US" sz="8000" b="1" dirty="0">
              <a:solidFill>
                <a:srgbClr val="FFFFFF"/>
              </a:solidFill>
            </a:endParaRPr>
          </a:p>
          <a:p>
            <a:pPr>
              <a:buNone/>
            </a:pPr>
            <a:endParaRPr lang="en-US" b="1" dirty="0">
              <a:solidFill>
                <a:srgbClr val="FFFFFF"/>
              </a:solidFill>
            </a:endParaRPr>
          </a:p>
          <a:p>
            <a:pPr>
              <a:buNone/>
            </a:pPr>
            <a:endParaRPr lang="en-US" b="1" dirty="0">
              <a:solidFill>
                <a:srgbClr val="FFFFFF"/>
              </a:solidFill>
            </a:endParaRPr>
          </a:p>
          <a:p>
            <a:pPr>
              <a:buNone/>
            </a:pPr>
            <a:endParaRPr lang="en-US" dirty="0">
              <a:solidFill>
                <a:srgbClr val="FFFFFF"/>
              </a:solidFill>
            </a:endParaRPr>
          </a:p>
          <a:p>
            <a:pPr>
              <a:buNone/>
            </a:pPr>
            <a:endParaRPr lang="en-US" b="1" dirty="0">
              <a:solidFill>
                <a:srgbClr val="FFFFFF"/>
              </a:solidFill>
            </a:endParaRPr>
          </a:p>
          <a:p>
            <a:pPr>
              <a:buNone/>
            </a:pPr>
            <a:endParaRPr lang="en-US" b="1" dirty="0">
              <a:solidFill>
                <a:srgbClr val="FFFFFF"/>
              </a:solidFill>
            </a:endParaRPr>
          </a:p>
          <a:p>
            <a:pPr>
              <a:buNone/>
            </a:pPr>
            <a:endParaRPr lang="en-US" sz="2400" b="1" dirty="0">
              <a:solidFill>
                <a:srgbClr val="FFFFFF"/>
              </a:solidFill>
            </a:endParaRPr>
          </a:p>
          <a:p>
            <a:pPr marL="0" indent="0">
              <a:buNone/>
            </a:pPr>
            <a:endParaRPr lang="en-US" sz="3200" b="1" dirty="0">
              <a:solidFill>
                <a:srgbClr val="FFFFFF"/>
              </a:solidFill>
            </a:endParaRPr>
          </a:p>
        </p:txBody>
      </p:sp>
      <p:pic>
        <p:nvPicPr>
          <p:cNvPr id="8" name="Picture 7">
            <a:extLst>
              <a:ext uri="{FF2B5EF4-FFF2-40B4-BE49-F238E27FC236}">
                <a16:creationId xmlns:a16="http://schemas.microsoft.com/office/drawing/2014/main" id="{4083C974-3639-1C8B-3E6D-C748F4CF1A76}"/>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4340329" y="5046335"/>
            <a:ext cx="3054144" cy="1811665"/>
          </a:xfrm>
          <a:prstGeom prst="rect">
            <a:avLst/>
          </a:prstGeom>
        </p:spPr>
      </p:pic>
      <p:pic>
        <p:nvPicPr>
          <p:cNvPr id="11" name="Picture 10">
            <a:extLst>
              <a:ext uri="{FF2B5EF4-FFF2-40B4-BE49-F238E27FC236}">
                <a16:creationId xmlns:a16="http://schemas.microsoft.com/office/drawing/2014/main" id="{D282EAEC-3530-362E-7984-2D04CEB9E085}"/>
              </a:ext>
            </a:extLst>
          </p:cNvPr>
          <p:cNvPicPr>
            <a:picLocks noChangeAspect="1"/>
          </p:cNvPicPr>
          <p:nvPr/>
        </p:nvPicPr>
        <p:blipFill>
          <a:blip r:embed="rId6">
            <a:extLst>
              <a:ext uri="{837473B0-CC2E-450A-ABE3-18F120FF3D39}">
                <a1611:picAttrSrcUrl xmlns:a1611="http://schemas.microsoft.com/office/drawing/2016/11/main" r:id="rId7"/>
              </a:ext>
            </a:extLst>
          </a:blip>
          <a:stretch>
            <a:fillRect/>
          </a:stretch>
        </p:blipFill>
        <p:spPr>
          <a:xfrm>
            <a:off x="8433727" y="2443695"/>
            <a:ext cx="3175321" cy="2117048"/>
          </a:xfrm>
          <a:prstGeom prst="rect">
            <a:avLst/>
          </a:prstGeom>
        </p:spPr>
      </p:pic>
      <p:pic>
        <p:nvPicPr>
          <p:cNvPr id="14" name="Picture 13" descr="Mujer haciendo yoga Stock de Foto gratis - Public Domain Pictures">
            <a:extLst>
              <a:ext uri="{FF2B5EF4-FFF2-40B4-BE49-F238E27FC236}">
                <a16:creationId xmlns:a16="http://schemas.microsoft.com/office/drawing/2014/main" id="{C7538551-4F08-21BF-96EE-E7CAAF46A6A9}"/>
              </a:ext>
            </a:extLst>
          </p:cNvPr>
          <p:cNvPicPr>
            <a:picLocks noChangeAspect="1"/>
          </p:cNvPicPr>
          <p:nvPr/>
        </p:nvPicPr>
        <p:blipFill>
          <a:blip r:embed="rId8"/>
          <a:stretch>
            <a:fillRect/>
          </a:stretch>
        </p:blipFill>
        <p:spPr>
          <a:xfrm>
            <a:off x="6410960" y="285410"/>
            <a:ext cx="2815046" cy="2064367"/>
          </a:xfrm>
          <a:prstGeom prst="rect">
            <a:avLst/>
          </a:prstGeom>
        </p:spPr>
      </p:pic>
      <p:pic>
        <p:nvPicPr>
          <p:cNvPr id="7" name="Video 6">
            <a:hlinkClick r:id="" action="ppaction://media"/>
            <a:extLst>
              <a:ext uri="{FF2B5EF4-FFF2-40B4-BE49-F238E27FC236}">
                <a16:creationId xmlns:a16="http://schemas.microsoft.com/office/drawing/2014/main" id="{F6ACD9C7-ABCF-89FD-3D7C-D58303EF0C69}"/>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9"/>
          <a:srcRect l="21875" r="21875"/>
          <a:stretch>
            <a:fillRect/>
          </a:stretch>
        </p:blipFill>
        <p:spPr>
          <a:xfrm>
            <a:off x="10134600" y="4654661"/>
            <a:ext cx="2057400" cy="2057400"/>
          </a:xfrm>
          <a:prstGeom prst="ellipse">
            <a:avLst/>
          </a:prstGeom>
        </p:spPr>
      </p:pic>
    </p:spTree>
    <p:extLst>
      <p:ext uri="{BB962C8B-B14F-4D97-AF65-F5344CB8AC3E}">
        <p14:creationId xmlns:p14="http://schemas.microsoft.com/office/powerpoint/2010/main" val="2150927286"/>
      </p:ext>
    </p:extLst>
  </p:cSld>
  <p:clrMapOvr>
    <a:masterClrMapping/>
  </p:clrMapOvr>
  <mc:AlternateContent xmlns:mc="http://schemas.openxmlformats.org/markup-compatibility/2006" xmlns:p14="http://schemas.microsoft.com/office/powerpoint/2010/main">
    <mc:Choice Requires="p14">
      <p:transition spd="slow" p14:dur="2000" advTm="43450"/>
    </mc:Choice>
    <mc:Fallback xmlns="">
      <p:transition spd="slow" advTm="4345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05AC38-9F4F-761B-EAB3-AAE8F181B3B9}"/>
              </a:ext>
            </a:extLst>
          </p:cNvPr>
          <p:cNvSpPr>
            <a:spLocks noGrp="1"/>
          </p:cNvSpPr>
          <p:nvPr>
            <p:ph type="title"/>
          </p:nvPr>
        </p:nvSpPr>
        <p:spPr>
          <a:xfrm>
            <a:off x="2674525" y="278543"/>
            <a:ext cx="5467109" cy="715702"/>
          </a:xfrm>
        </p:spPr>
        <p:txBody>
          <a:bodyPr>
            <a:normAutofit fontScale="90000"/>
          </a:bodyPr>
          <a:lstStyle/>
          <a:p>
            <a:r>
              <a:rPr lang="en-US" b="1" dirty="0">
                <a:solidFill>
                  <a:srgbClr val="0F0F0F"/>
                </a:solidFill>
              </a:rPr>
              <a:t>  </a:t>
            </a:r>
            <a:r>
              <a:rPr lang="en-US" b="1" dirty="0">
                <a:solidFill>
                  <a:schemeClr val="tx1"/>
                </a:solidFill>
              </a:rPr>
              <a:t>What Is Tai Chi? </a:t>
            </a:r>
            <a:endParaRPr lang="en-US" dirty="0">
              <a:solidFill>
                <a:schemeClr val="tx1"/>
              </a:solidFill>
            </a:endParaRPr>
          </a:p>
        </p:txBody>
      </p:sp>
      <p:sp>
        <p:nvSpPr>
          <p:cNvPr id="4" name="TextBox 3">
            <a:extLst>
              <a:ext uri="{FF2B5EF4-FFF2-40B4-BE49-F238E27FC236}">
                <a16:creationId xmlns:a16="http://schemas.microsoft.com/office/drawing/2014/main" id="{43229361-3456-F7A9-8EBE-BE0AE1C0D5CF}"/>
              </a:ext>
            </a:extLst>
          </p:cNvPr>
          <p:cNvSpPr txBox="1"/>
          <p:nvPr/>
        </p:nvSpPr>
        <p:spPr>
          <a:xfrm>
            <a:off x="1519040" y="1078065"/>
            <a:ext cx="8086844"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hlinkClick r:id="rId4">
                  <a:extLst>
                    <a:ext uri="{A12FA001-AC4F-418D-AE19-62706E023703}">
                      <ahyp:hlinkClr xmlns:ahyp="http://schemas.microsoft.com/office/drawing/2018/hyperlinkcolor" val="tx"/>
                    </a:ext>
                  </a:extLst>
                </a:hlinkClick>
              </a:rPr>
              <a:t>(</a:t>
            </a:r>
            <a:r>
              <a:rPr lang="en-US" sz="2400" dirty="0">
                <a:latin typeface="Arial Nova"/>
                <a:hlinkClick r:id="rId4">
                  <a:extLst>
                    <a:ext uri="{A12FA001-AC4F-418D-AE19-62706E023703}">
                      <ahyp:hlinkClr xmlns:ahyp="http://schemas.microsoft.com/office/drawing/2018/hyperlinkcolor" val="tx"/>
                    </a:ext>
                  </a:extLst>
                </a:hlinkClick>
              </a:rPr>
              <a:t>27) What Is Tai Chi?  Finally explained!  -  YouTube</a:t>
            </a:r>
            <a:endParaRPr lang="en-US" sz="2400" dirty="0">
              <a:latin typeface="Arial Nova"/>
            </a:endParaRPr>
          </a:p>
        </p:txBody>
      </p:sp>
      <p:pic>
        <p:nvPicPr>
          <p:cNvPr id="5" name="Picture 4">
            <a:extLst>
              <a:ext uri="{FF2B5EF4-FFF2-40B4-BE49-F238E27FC236}">
                <a16:creationId xmlns:a16="http://schemas.microsoft.com/office/drawing/2014/main" id="{53624D5A-AD8F-B93B-F9E7-ADE978663BA7}"/>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1379703" y="1695016"/>
            <a:ext cx="7442080" cy="4806064"/>
          </a:xfrm>
          <a:prstGeom prst="rect">
            <a:avLst/>
          </a:prstGeom>
        </p:spPr>
      </p:pic>
      <p:pic>
        <p:nvPicPr>
          <p:cNvPr id="15" name="Video 14">
            <a:hlinkClick r:id="" action="ppaction://media"/>
            <a:extLst>
              <a:ext uri="{FF2B5EF4-FFF2-40B4-BE49-F238E27FC236}">
                <a16:creationId xmlns:a16="http://schemas.microsoft.com/office/drawing/2014/main" id="{BC582D95-2DB1-06E6-58B9-E3CC62174330}"/>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7"/>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886896088"/>
      </p:ext>
    </p:extLst>
  </p:cSld>
  <p:clrMapOvr>
    <a:masterClrMapping/>
  </p:clrMapOvr>
  <mc:AlternateContent xmlns:mc="http://schemas.openxmlformats.org/markup-compatibility/2006" xmlns:p14="http://schemas.microsoft.com/office/powerpoint/2010/main">
    <mc:Choice Requires="p14">
      <p:transition spd="slow" p14:dur="2000" advTm="19071"/>
    </mc:Choice>
    <mc:Fallback xmlns="">
      <p:transition spd="slow" advTm="1907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5"/>
                </p:tgtEl>
              </p:cMediaNode>
            </p:video>
            <p:seq concurrent="1" nextAc="seek">
              <p:cTn id="8" restart="whenNotActive" fill="hold" evtFilter="cancelBubble" nodeType="interactiveSeq">
                <p:stCondLst>
                  <p:cond evt="onClick" delay="0">
                    <p:tgtEl>
                      <p:spTgt spid="1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5"/>
                                        </p:tgtEl>
                                      </p:cBhvr>
                                    </p:cmd>
                                  </p:childTnLst>
                                </p:cTn>
                              </p:par>
                            </p:childTnLst>
                          </p:cTn>
                        </p:par>
                      </p:childTnLst>
                    </p:cTn>
                  </p:par>
                </p:childTnLst>
              </p:cTn>
              <p:nextCondLst>
                <p:cond evt="onClick" delay="0">
                  <p:tgtEl>
                    <p:spTgt spid="15"/>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BD5BAD03-8242-16C8-26C4-EA03879B165A}"/>
              </a:ext>
            </a:extLst>
          </p:cNvPr>
          <p:cNvSpPr/>
          <p:nvPr/>
        </p:nvSpPr>
        <p:spPr>
          <a:xfrm>
            <a:off x="481164" y="445966"/>
            <a:ext cx="3702580" cy="1081333"/>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4000" b="1" kern="1200" cap="none" spc="0" dirty="0">
                <a:ln w="0"/>
                <a:solidFill>
                  <a:srgbClr val="FFFFFF"/>
                </a:solidFill>
                <a:effectLst>
                  <a:outerShdw blurRad="38100" dist="25400" dir="5400000" algn="ctr" rotWithShape="0">
                    <a:srgbClr val="6E747A">
                      <a:alpha val="43000"/>
                    </a:srgbClr>
                  </a:outerShdw>
                </a:effectLst>
                <a:latin typeface="+mj-lt"/>
                <a:ea typeface="+mj-ea"/>
                <a:cs typeface="+mj-cs"/>
              </a:rPr>
              <a:t>What is Stress?</a:t>
            </a:r>
          </a:p>
          <a:p>
            <a:pPr>
              <a:lnSpc>
                <a:spcPct val="90000"/>
              </a:lnSpc>
              <a:spcBef>
                <a:spcPct val="0"/>
              </a:spcBef>
              <a:spcAft>
                <a:spcPts val="600"/>
              </a:spcAft>
            </a:pPr>
            <a:endParaRPr lang="en-US" sz="3200" b="0" kern="1200" cap="none" spc="0" dirty="0">
              <a:ln w="0"/>
              <a:solidFill>
                <a:srgbClr val="FFFFFF"/>
              </a:solidFill>
              <a:effectLst>
                <a:outerShdw blurRad="38100" dist="25400" dir="5400000" algn="ctr" rotWithShape="0">
                  <a:srgbClr val="6E747A">
                    <a:alpha val="43000"/>
                  </a:srgbClr>
                </a:outerShdw>
              </a:effectLst>
              <a:latin typeface="+mj-lt"/>
              <a:ea typeface="+mj-ea"/>
              <a:cs typeface="+mj-cs"/>
            </a:endParaRPr>
          </a:p>
        </p:txBody>
      </p:sp>
      <p:sp>
        <p:nvSpPr>
          <p:cNvPr id="7" name="TextBox 6">
            <a:extLst>
              <a:ext uri="{FF2B5EF4-FFF2-40B4-BE49-F238E27FC236}">
                <a16:creationId xmlns:a16="http://schemas.microsoft.com/office/drawing/2014/main" id="{DB9C0B34-BE9D-0E5F-BC4C-DB3EFD20DCDD}"/>
              </a:ext>
            </a:extLst>
          </p:cNvPr>
          <p:cNvSpPr txBox="1"/>
          <p:nvPr/>
        </p:nvSpPr>
        <p:spPr>
          <a:xfrm>
            <a:off x="585575" y="1193481"/>
            <a:ext cx="3798557" cy="3524823"/>
          </a:xfrm>
          <a:prstGeom prst="rect">
            <a:avLst/>
          </a:prstGeom>
        </p:spPr>
        <p:txBody>
          <a:bodyPr vert="horz" lIns="91440" tIns="45720" rIns="91440" bIns="45720" rtlCol="0">
            <a:normAutofit/>
          </a:bodyPr>
          <a:lstStyle/>
          <a:p>
            <a:pPr>
              <a:lnSpc>
                <a:spcPct val="90000"/>
              </a:lnSpc>
              <a:spcAft>
                <a:spcPts val="600"/>
              </a:spcAft>
            </a:pPr>
            <a:endParaRPr lang="en-US" sz="2000" b="0" i="0" dirty="0">
              <a:solidFill>
                <a:srgbClr val="FFFFFF"/>
              </a:solidFill>
              <a:effectLst/>
            </a:endParaRPr>
          </a:p>
          <a:p>
            <a:pPr>
              <a:lnSpc>
                <a:spcPct val="150000"/>
              </a:lnSpc>
              <a:spcAft>
                <a:spcPts val="2400"/>
              </a:spcAft>
            </a:pPr>
            <a:r>
              <a:rPr lang="en-US" sz="2000" b="0" i="0" dirty="0">
                <a:solidFill>
                  <a:srgbClr val="FFFFFF"/>
                </a:solidFill>
                <a:effectLst/>
              </a:rPr>
              <a:t>	Stress is how we react when we feel under pressure or threatened.   It usually happens when we are in a situation that we don't feel we can manage or control.</a:t>
            </a:r>
          </a:p>
        </p:txBody>
      </p:sp>
      <p:pic>
        <p:nvPicPr>
          <p:cNvPr id="1026" name="Picture 2" descr="Identifying the different sources of stress — Steemit">
            <a:extLst>
              <a:ext uri="{FF2B5EF4-FFF2-40B4-BE49-F238E27FC236}">
                <a16:creationId xmlns:a16="http://schemas.microsoft.com/office/drawing/2014/main" id="{27DB56E0-8658-D235-71EC-94BFE381A6EF}"/>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4789500" y="588206"/>
            <a:ext cx="5407002" cy="4524226"/>
          </a:xfrm>
          <a:prstGeom prst="rect">
            <a:avLst/>
          </a:prstGeom>
          <a:noFill/>
          <a:extLst>
            <a:ext uri="{909E8E84-426E-40DD-AFC4-6F175D3DCCD1}">
              <a14:hiddenFill xmlns:a14="http://schemas.microsoft.com/office/drawing/2010/main">
                <a:solidFill>
                  <a:srgbClr val="FFFFFF"/>
                </a:solidFill>
              </a14:hiddenFill>
            </a:ext>
          </a:extLst>
        </p:spPr>
      </p:pic>
      <p:pic>
        <p:nvPicPr>
          <p:cNvPr id="9" name="Video 8">
            <a:hlinkClick r:id="" action="ppaction://media"/>
            <a:extLst>
              <a:ext uri="{FF2B5EF4-FFF2-40B4-BE49-F238E27FC236}">
                <a16:creationId xmlns:a16="http://schemas.microsoft.com/office/drawing/2014/main" id="{1A21EF97-52A1-099C-72B8-8EED7F49A75E}"/>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361167820"/>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14835"/>
    </mc:Choice>
    <mc:Fallback xmlns="">
      <p:transition spd="slow" advTm="148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9"/>
                </p:tgtEl>
              </p:cMediaNode>
            </p:video>
            <p:seq concurrent="1" nextAc="seek">
              <p:cTn id="8" restart="whenNotActive" fill="hold" evtFilter="cancelBubble" nodeType="interactiveSeq">
                <p:stCondLst>
                  <p:cond evt="onClick" delay="0">
                    <p:tgtEl>
                      <p:spTgt spid="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9"/>
                                        </p:tgtEl>
                                      </p:cBhvr>
                                    </p:cmd>
                                  </p:childTnLst>
                                </p:cTn>
                              </p:par>
                            </p:childTnLst>
                          </p:cTn>
                        </p:par>
                      </p:childTnLst>
                    </p:cTn>
                  </p:par>
                </p:childTnLst>
              </p:cTn>
              <p:nextCondLst>
                <p:cond evt="onClick" delay="0">
                  <p:tgtEl>
                    <p:spTgt spid="9"/>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03DF706B-8985-1D84-B852-980CCC60FC60}"/>
              </a:ext>
            </a:extLst>
          </p:cNvPr>
          <p:cNvSpPr/>
          <p:nvPr/>
        </p:nvSpPr>
        <p:spPr>
          <a:xfrm>
            <a:off x="553559" y="101600"/>
            <a:ext cx="9392421" cy="934720"/>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600" b="1" kern="1200" cap="none" spc="0" dirty="0">
                <a:ln w="0"/>
                <a:solidFill>
                  <a:schemeClr val="tx1"/>
                </a:solidFill>
                <a:effectLst>
                  <a:outerShdw blurRad="38100" dist="25400" dir="5400000" algn="ctr" rotWithShape="0">
                    <a:srgbClr val="6E747A">
                      <a:alpha val="43000"/>
                    </a:srgbClr>
                  </a:outerShdw>
                </a:effectLst>
                <a:latin typeface="+mj-lt"/>
                <a:ea typeface="+mj-ea"/>
                <a:cs typeface="+mj-cs"/>
              </a:rPr>
              <a:t>Signs of Stress</a:t>
            </a:r>
          </a:p>
        </p:txBody>
      </p:sp>
      <p:sp>
        <p:nvSpPr>
          <p:cNvPr id="5" name="TextBox 4">
            <a:extLst>
              <a:ext uri="{FF2B5EF4-FFF2-40B4-BE49-F238E27FC236}">
                <a16:creationId xmlns:a16="http://schemas.microsoft.com/office/drawing/2014/main" id="{2E927B76-DEB3-BB7C-2A57-6066CAFF19C0}"/>
              </a:ext>
            </a:extLst>
          </p:cNvPr>
          <p:cNvSpPr txBox="1"/>
          <p:nvPr/>
        </p:nvSpPr>
        <p:spPr>
          <a:xfrm>
            <a:off x="0" y="1006459"/>
            <a:ext cx="6014720" cy="3978318"/>
          </a:xfrm>
          <a:prstGeom prst="rect">
            <a:avLst/>
          </a:prstGeom>
        </p:spPr>
        <p:txBody>
          <a:bodyPr vert="horz" lIns="91440" tIns="45720" rIns="91440" bIns="45720" rtlCol="0">
            <a:noAutofit/>
          </a:bodyPr>
          <a:lstStyle/>
          <a:p>
            <a:pPr marL="571500" indent="-284163">
              <a:lnSpc>
                <a:spcPct val="150000"/>
              </a:lnSpc>
              <a:spcAft>
                <a:spcPts val="600"/>
              </a:spcAft>
              <a:buFont typeface="Arial" panose="020B0604020202020204" pitchFamily="34" charset="0"/>
              <a:buChar char="•"/>
            </a:pPr>
            <a:r>
              <a:rPr lang="en-US" sz="2000" b="0" i="0" dirty="0">
                <a:effectLst/>
                <a:latin typeface="Calibri" panose="020F0502020204030204" pitchFamily="34" charset="0"/>
                <a:cs typeface="Calibri" panose="020F0502020204030204" pitchFamily="34" charset="0"/>
              </a:rPr>
              <a:t>Stress can affect our emotions, our body and how we behave, in lots of different ways.</a:t>
            </a:r>
          </a:p>
          <a:p>
            <a:pPr marL="571500" indent="-284163">
              <a:lnSpc>
                <a:spcPct val="150000"/>
              </a:lnSpc>
              <a:buFont typeface="Arial" panose="020B0604020202020204" pitchFamily="34" charset="0"/>
              <a:buChar char="•"/>
            </a:pPr>
            <a:r>
              <a:rPr lang="en-US" sz="2000" b="0" i="0" dirty="0">
                <a:effectLst/>
                <a:latin typeface="Calibri" panose="020F0502020204030204" pitchFamily="34" charset="0"/>
                <a:cs typeface="Calibri" panose="020F0502020204030204" pitchFamily="34" charset="0"/>
              </a:rPr>
              <a:t>Sometimes when we are stressed, we might be able to tell right away. But at other times, we might keep going without recognizing the signs.</a:t>
            </a:r>
          </a:p>
          <a:p>
            <a:pPr>
              <a:lnSpc>
                <a:spcPct val="90000"/>
              </a:lnSpc>
              <a:spcAft>
                <a:spcPts val="600"/>
              </a:spcAft>
            </a:pPr>
            <a:endParaRPr lang="en-US" dirty="0">
              <a:latin typeface="Calibri" panose="020F0502020204030204" pitchFamily="34" charset="0"/>
              <a:cs typeface="Calibri" panose="020F0502020204030204" pitchFamily="34" charset="0"/>
            </a:endParaRPr>
          </a:p>
          <a:p>
            <a:pPr marL="285750"/>
            <a:r>
              <a:rPr lang="en-US" b="1" dirty="0">
                <a:latin typeface="Calibri" panose="020F0502020204030204" pitchFamily="34" charset="0"/>
                <a:cs typeface="Calibri" panose="020F0502020204030204" pitchFamily="34" charset="0"/>
              </a:rPr>
              <a:t>     </a:t>
            </a:r>
            <a:r>
              <a:rPr lang="en-US" sz="2400" b="1" dirty="0">
                <a:latin typeface="Calibri" panose="020F0502020204030204" pitchFamily="34" charset="0"/>
                <a:cs typeface="Calibri" panose="020F0502020204030204" pitchFamily="34" charset="0"/>
              </a:rPr>
              <a:t>Here are a few signs of physical stress:</a:t>
            </a:r>
          </a:p>
          <a:p>
            <a:pPr marL="1089025" lvl="2" indent="-285750">
              <a:lnSpc>
                <a:spcPct val="90000"/>
              </a:lnSpc>
              <a:spcAft>
                <a:spcPts val="600"/>
              </a:spcAft>
              <a:buFont typeface="Arial" panose="020B0604020202020204" pitchFamily="34" charset="0"/>
              <a:buChar char="•"/>
            </a:pPr>
            <a:endParaRPr lang="en-US" dirty="0">
              <a:latin typeface="Calibri" panose="020F0502020204030204" pitchFamily="34" charset="0"/>
              <a:cs typeface="Calibri" panose="020F0502020204030204" pitchFamily="34" charset="0"/>
            </a:endParaRPr>
          </a:p>
          <a:p>
            <a:pPr marL="1089025" lvl="3" indent="-285750">
              <a:spcAft>
                <a:spcPts val="600"/>
              </a:spcAft>
              <a:buFont typeface="Arial" panose="020B0604020202020204" pitchFamily="34" charset="0"/>
              <a:buChar char="•"/>
            </a:pPr>
            <a:r>
              <a:rPr lang="en-US" sz="2000" dirty="0">
                <a:latin typeface="Calibri" panose="020F0502020204030204" pitchFamily="34" charset="0"/>
                <a:cs typeface="Calibri" panose="020F0502020204030204" pitchFamily="34" charset="0"/>
              </a:rPr>
              <a:t>Problems sleeping</a:t>
            </a:r>
          </a:p>
          <a:p>
            <a:pPr marL="1089025" lvl="3" indent="-285750">
              <a:spcAft>
                <a:spcPts val="600"/>
              </a:spcAft>
              <a:buFont typeface="Arial" panose="020B0604020202020204" pitchFamily="34" charset="0"/>
              <a:buChar char="•"/>
            </a:pPr>
            <a:r>
              <a:rPr lang="en-US" sz="2000" dirty="0">
                <a:latin typeface="Calibri" panose="020F0502020204030204" pitchFamily="34" charset="0"/>
                <a:cs typeface="Calibri" panose="020F0502020204030204" pitchFamily="34" charset="0"/>
              </a:rPr>
              <a:t>Fatigue</a:t>
            </a:r>
          </a:p>
          <a:p>
            <a:pPr marL="1089025" lvl="3" indent="-285750">
              <a:spcAft>
                <a:spcPts val="600"/>
              </a:spcAft>
              <a:buFont typeface="Arial" panose="020B0604020202020204" pitchFamily="34" charset="0"/>
              <a:buChar char="•"/>
            </a:pPr>
            <a:r>
              <a:rPr lang="en-US" sz="2000" dirty="0">
                <a:latin typeface="Calibri" panose="020F0502020204030204" pitchFamily="34" charset="0"/>
                <a:cs typeface="Calibri" panose="020F0502020204030204" pitchFamily="34" charset="0"/>
              </a:rPr>
              <a:t>Difficulty breathing</a:t>
            </a:r>
          </a:p>
          <a:p>
            <a:pPr marL="1089025" lvl="3" indent="-285750">
              <a:spcAft>
                <a:spcPts val="600"/>
              </a:spcAft>
              <a:buFont typeface="Arial" panose="020B0604020202020204" pitchFamily="34" charset="0"/>
              <a:buChar char="•"/>
            </a:pPr>
            <a:r>
              <a:rPr lang="en-US" sz="2000" dirty="0">
                <a:latin typeface="Calibri" panose="020F0502020204030204" pitchFamily="34" charset="0"/>
                <a:cs typeface="Calibri" panose="020F0502020204030204" pitchFamily="34" charset="0"/>
              </a:rPr>
              <a:t>Panic attacks</a:t>
            </a:r>
          </a:p>
          <a:p>
            <a:pPr marL="1089025" lvl="3" indent="-285750">
              <a:spcAft>
                <a:spcPts val="600"/>
              </a:spcAft>
              <a:buFont typeface="Arial" panose="020B0604020202020204" pitchFamily="34" charset="0"/>
              <a:buChar char="•"/>
            </a:pPr>
            <a:r>
              <a:rPr lang="en-US" sz="2000" dirty="0">
                <a:latin typeface="Calibri" panose="020F0502020204030204" pitchFamily="34" charset="0"/>
                <a:cs typeface="Calibri" panose="020F0502020204030204" pitchFamily="34" charset="0"/>
              </a:rPr>
              <a:t>Chest pain and high blood pressure</a:t>
            </a:r>
          </a:p>
          <a:p>
            <a:pPr marL="1089025" lvl="3" indent="-285750">
              <a:spcAft>
                <a:spcPts val="600"/>
              </a:spcAft>
              <a:buFont typeface="Arial" panose="020B0604020202020204" pitchFamily="34" charset="0"/>
              <a:buChar char="•"/>
            </a:pPr>
            <a:r>
              <a:rPr lang="en-US" sz="2000" dirty="0">
                <a:latin typeface="Calibri" panose="020F0502020204030204" pitchFamily="34" charset="0"/>
                <a:cs typeface="Calibri" panose="020F0502020204030204" pitchFamily="34" charset="0"/>
              </a:rPr>
              <a:t>Headaches and  muscle aches</a:t>
            </a:r>
          </a:p>
        </p:txBody>
      </p:sp>
      <p:pic>
        <p:nvPicPr>
          <p:cNvPr id="2052" name="Picture 4" descr="Stress Symptoms, Signs, and Causes. | Midlands Medexec">
            <a:extLst>
              <a:ext uri="{FF2B5EF4-FFF2-40B4-BE49-F238E27FC236}">
                <a16:creationId xmlns:a16="http://schemas.microsoft.com/office/drawing/2014/main" id="{87119D8C-B49F-07E5-0F2C-88975674EE0D}"/>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6438629" y="1117661"/>
            <a:ext cx="3755915" cy="3755915"/>
          </a:xfrm>
          <a:prstGeom prst="rect">
            <a:avLst/>
          </a:prstGeom>
          <a:noFill/>
          <a:extLst>
            <a:ext uri="{909E8E84-426E-40DD-AFC4-6F175D3DCCD1}">
              <a14:hiddenFill xmlns:a14="http://schemas.microsoft.com/office/drawing/2010/main">
                <a:solidFill>
                  <a:srgbClr val="FFFFFF"/>
                </a:solidFill>
              </a14:hiddenFill>
            </a:ext>
          </a:extLst>
        </p:spPr>
      </p:pic>
      <p:pic>
        <p:nvPicPr>
          <p:cNvPr id="8" name="Video 7">
            <a:hlinkClick r:id="" action="ppaction://media"/>
            <a:extLst>
              <a:ext uri="{FF2B5EF4-FFF2-40B4-BE49-F238E27FC236}">
                <a16:creationId xmlns:a16="http://schemas.microsoft.com/office/drawing/2014/main" id="{8F969FCC-61CE-FC1F-34F9-FABA73DA4430}"/>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139817690"/>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24549"/>
    </mc:Choice>
    <mc:Fallback xmlns="">
      <p:transition spd="slow" advTm="2454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8"/>
                </p:tgtEl>
              </p:cMediaNode>
            </p:video>
            <p:seq concurrent="1" nextAc="seek">
              <p:cTn id="8" restart="whenNotActive" fill="hold" evtFilter="cancelBubble" nodeType="interactiveSeq">
                <p:stCondLst>
                  <p:cond evt="onClick" delay="0">
                    <p:tgtEl>
                      <p:spTgt spid="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3074" name="Picture 2" descr="Best Stress Relieving Foods You Should Eat When You're Stressed">
            <a:extLst>
              <a:ext uri="{FF2B5EF4-FFF2-40B4-BE49-F238E27FC236}">
                <a16:creationId xmlns:a16="http://schemas.microsoft.com/office/drawing/2014/main" id="{37DC6C1B-8A74-CC69-2918-446145146BCC}"/>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1557157" y="547673"/>
            <a:ext cx="8346166" cy="5571066"/>
          </a:xfrm>
          <a:prstGeom prst="rect">
            <a:avLst/>
          </a:prstGeom>
          <a:noFill/>
          <a:extLst>
            <a:ext uri="{909E8E84-426E-40DD-AFC4-6F175D3DCCD1}">
              <a14:hiddenFill xmlns:a14="http://schemas.microsoft.com/office/drawing/2010/main">
                <a:solidFill>
                  <a:srgbClr val="FFFFFF"/>
                </a:solidFill>
              </a14:hiddenFill>
            </a:ext>
          </a:extLst>
        </p:spPr>
      </p:pic>
      <p:pic>
        <p:nvPicPr>
          <p:cNvPr id="4" name="Video 3">
            <a:hlinkClick r:id="" action="ppaction://media"/>
            <a:extLst>
              <a:ext uri="{FF2B5EF4-FFF2-40B4-BE49-F238E27FC236}">
                <a16:creationId xmlns:a16="http://schemas.microsoft.com/office/drawing/2014/main" id="{B9A3FDBC-4A8B-5381-FCC3-32081305BC65}"/>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772148642"/>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17802"/>
    </mc:Choice>
    <mc:Fallback xmlns="">
      <p:transition spd="slow" advTm="1780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A5010028-19AF-9F6C-5B8C-7D099FC6E10D}"/>
              </a:ext>
            </a:extLst>
          </p:cNvPr>
          <p:cNvSpPr/>
          <p:nvPr/>
        </p:nvSpPr>
        <p:spPr>
          <a:xfrm>
            <a:off x="415106" y="652708"/>
            <a:ext cx="3548745" cy="3591207"/>
          </a:xfrm>
          <a:prstGeom prst="rect">
            <a:avLst/>
          </a:prstGeom>
        </p:spPr>
        <p:txBody>
          <a:bodyPr vert="horz" lIns="91440" tIns="45720" rIns="91440" bIns="45720" rtlCol="0">
            <a:normAutofit/>
          </a:bodyPr>
          <a:lstStyle/>
          <a:p>
            <a:pPr>
              <a:lnSpc>
                <a:spcPct val="90000"/>
              </a:lnSpc>
              <a:spcBef>
                <a:spcPct val="0"/>
              </a:spcBef>
              <a:spcAft>
                <a:spcPts val="600"/>
              </a:spcAft>
            </a:pPr>
            <a:r>
              <a:rPr lang="en-US" sz="3200" b="1" cap="none" spc="0" dirty="0">
                <a:ln w="9525">
                  <a:solidFill>
                    <a:schemeClr val="bg1"/>
                  </a:solidFill>
                  <a:prstDash val="solid"/>
                </a:ln>
                <a:effectLst>
                  <a:outerShdw blurRad="12700" dist="38100" dir="2700000" algn="tl" rotWithShape="0">
                    <a:schemeClr val="accent5">
                      <a:lumMod val="60000"/>
                      <a:lumOff val="40000"/>
                    </a:schemeClr>
                  </a:outerShdw>
                </a:effectLst>
              </a:rPr>
              <a:t>Beverages that Relieve Stress:</a:t>
            </a:r>
          </a:p>
          <a:p>
            <a:pPr>
              <a:lnSpc>
                <a:spcPct val="90000"/>
              </a:lnSpc>
              <a:spcBef>
                <a:spcPct val="0"/>
              </a:spcBef>
              <a:spcAft>
                <a:spcPts val="600"/>
              </a:spcAft>
            </a:pPr>
            <a:endParaRPr lang="en-US" sz="3200" b="1" cap="none" spc="0" dirty="0">
              <a:ln w="9525">
                <a:solidFill>
                  <a:schemeClr val="bg1"/>
                </a:solidFill>
                <a:prstDash val="solid"/>
              </a:ln>
              <a:effectLst>
                <a:outerShdw blurRad="12700" dist="38100" dir="2700000" algn="tl" rotWithShape="0">
                  <a:schemeClr val="accent5">
                    <a:lumMod val="60000"/>
                    <a:lumOff val="40000"/>
                  </a:schemeClr>
                </a:outerShdw>
              </a:effectLst>
            </a:endParaRPr>
          </a:p>
          <a:p>
            <a:pPr marL="457200" indent="-457200">
              <a:lnSpc>
                <a:spcPct val="90000"/>
              </a:lnSpc>
              <a:spcBef>
                <a:spcPct val="0"/>
              </a:spcBef>
              <a:spcAft>
                <a:spcPts val="600"/>
              </a:spcAft>
              <a:buFont typeface="Arial" panose="020B0604020202020204" pitchFamily="34" charset="0"/>
              <a:buChar char="•"/>
            </a:pPr>
            <a:r>
              <a:rPr lang="en-US" sz="2800" b="1" dirty="0">
                <a:ln w="9525">
                  <a:solidFill>
                    <a:schemeClr val="bg1"/>
                  </a:solidFill>
                  <a:prstDash val="solid"/>
                </a:ln>
                <a:effectLst>
                  <a:outerShdw blurRad="12700" dist="38100" dir="2700000" algn="tl" rotWithShape="0">
                    <a:schemeClr val="accent5">
                      <a:lumMod val="60000"/>
                      <a:lumOff val="40000"/>
                    </a:schemeClr>
                  </a:outerShdw>
                </a:effectLst>
              </a:rPr>
              <a:t>Fresh Juice</a:t>
            </a:r>
          </a:p>
          <a:p>
            <a:pPr marL="457200" indent="-457200">
              <a:lnSpc>
                <a:spcPct val="90000"/>
              </a:lnSpc>
              <a:spcBef>
                <a:spcPct val="0"/>
              </a:spcBef>
              <a:spcAft>
                <a:spcPts val="600"/>
              </a:spcAft>
              <a:buFont typeface="Arial" panose="020B0604020202020204" pitchFamily="34" charset="0"/>
              <a:buChar char="•"/>
            </a:pPr>
            <a:r>
              <a:rPr lang="en-US" sz="2800" b="1" cap="none" spc="0" dirty="0">
                <a:ln w="9525">
                  <a:solidFill>
                    <a:schemeClr val="bg1"/>
                  </a:solidFill>
                  <a:prstDash val="solid"/>
                </a:ln>
                <a:effectLst>
                  <a:outerShdw blurRad="12700" dist="38100" dir="2700000" algn="tl" rotWithShape="0">
                    <a:schemeClr val="accent5">
                      <a:lumMod val="60000"/>
                      <a:lumOff val="40000"/>
                    </a:schemeClr>
                  </a:outerShdw>
                </a:effectLst>
              </a:rPr>
              <a:t>Kava Tea </a:t>
            </a:r>
          </a:p>
          <a:p>
            <a:pPr marL="457200" indent="-457200">
              <a:lnSpc>
                <a:spcPct val="90000"/>
              </a:lnSpc>
              <a:spcBef>
                <a:spcPct val="0"/>
              </a:spcBef>
              <a:spcAft>
                <a:spcPts val="600"/>
              </a:spcAft>
              <a:buFont typeface="Arial" panose="020B0604020202020204" pitchFamily="34" charset="0"/>
              <a:buChar char="•"/>
            </a:pPr>
            <a:r>
              <a:rPr lang="en-US" sz="2800" b="1" dirty="0">
                <a:ln w="9525">
                  <a:solidFill>
                    <a:schemeClr val="bg1"/>
                  </a:solidFill>
                  <a:prstDash val="solid"/>
                </a:ln>
                <a:effectLst>
                  <a:outerShdw blurRad="12700" dist="38100" dir="2700000" algn="tl" rotWithShape="0">
                    <a:schemeClr val="accent5">
                      <a:lumMod val="60000"/>
                      <a:lumOff val="40000"/>
                    </a:schemeClr>
                  </a:outerShdw>
                </a:effectLst>
              </a:rPr>
              <a:t>Green Tea</a:t>
            </a:r>
          </a:p>
          <a:p>
            <a:pPr marL="457200" indent="-457200">
              <a:lnSpc>
                <a:spcPct val="90000"/>
              </a:lnSpc>
              <a:spcBef>
                <a:spcPct val="0"/>
              </a:spcBef>
              <a:spcAft>
                <a:spcPts val="600"/>
              </a:spcAft>
              <a:buFont typeface="Arial" panose="020B0604020202020204" pitchFamily="34" charset="0"/>
              <a:buChar char="•"/>
            </a:pPr>
            <a:r>
              <a:rPr lang="en-US" sz="2800" b="1" cap="none" spc="0" dirty="0">
                <a:ln w="9525">
                  <a:solidFill>
                    <a:schemeClr val="bg1"/>
                  </a:solidFill>
                  <a:prstDash val="solid"/>
                </a:ln>
                <a:effectLst>
                  <a:outerShdw blurRad="12700" dist="38100" dir="2700000" algn="tl" rotWithShape="0">
                    <a:schemeClr val="accent5">
                      <a:lumMod val="60000"/>
                      <a:lumOff val="40000"/>
                    </a:schemeClr>
                  </a:outerShdw>
                </a:effectLst>
              </a:rPr>
              <a:t>Chamomile tea</a:t>
            </a:r>
          </a:p>
          <a:p>
            <a:pPr indent="-228600">
              <a:lnSpc>
                <a:spcPct val="90000"/>
              </a:lnSpc>
              <a:spcBef>
                <a:spcPct val="0"/>
              </a:spcBef>
              <a:spcAft>
                <a:spcPts val="600"/>
              </a:spcAft>
              <a:buFont typeface="Arial" panose="020B0604020202020204" pitchFamily="34" charset="0"/>
              <a:buChar char="•"/>
            </a:pPr>
            <a:endParaRPr lang="en-US" sz="2000" b="1" cap="none" spc="0" dirty="0">
              <a:ln w="9525">
                <a:solidFill>
                  <a:schemeClr val="bg1"/>
                </a:solidFill>
                <a:prstDash val="solid"/>
              </a:ln>
              <a:effectLst>
                <a:outerShdw blurRad="12700" dist="38100" dir="2700000" algn="tl" rotWithShape="0">
                  <a:schemeClr val="accent5">
                    <a:lumMod val="60000"/>
                    <a:lumOff val="40000"/>
                  </a:schemeClr>
                </a:outerShdw>
              </a:effectLst>
            </a:endParaRPr>
          </a:p>
        </p:txBody>
      </p:sp>
      <p:pic>
        <p:nvPicPr>
          <p:cNvPr id="1028" name="Picture 4" descr="Kava helps Ease The Mind Offering Relief from Anxiety and Stress">
            <a:extLst>
              <a:ext uri="{FF2B5EF4-FFF2-40B4-BE49-F238E27FC236}">
                <a16:creationId xmlns:a16="http://schemas.microsoft.com/office/drawing/2014/main" id="{FB3C17E3-70A2-1899-24CA-0E395E1EAE0A}"/>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2026" r="1829"/>
          <a:stretch/>
        </p:blipFill>
        <p:spPr bwMode="auto">
          <a:xfrm>
            <a:off x="4713850" y="-1"/>
            <a:ext cx="3727321" cy="3429001"/>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Fresh Juice Helps Keep your Blood Pressure Under Control">
            <a:extLst>
              <a:ext uri="{FF2B5EF4-FFF2-40B4-BE49-F238E27FC236}">
                <a16:creationId xmlns:a16="http://schemas.microsoft.com/office/drawing/2014/main" id="{98F3E6EA-D8D4-576A-2E3C-5751AC1856DD}"/>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7899" r="17075" b="3"/>
          <a:stretch/>
        </p:blipFill>
        <p:spPr bwMode="auto">
          <a:xfrm>
            <a:off x="8436229" y="-1"/>
            <a:ext cx="3755771" cy="3429001"/>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Chamomile Tea Relaxes Muscles For a Good Night’s Sleep">
            <a:extLst>
              <a:ext uri="{FF2B5EF4-FFF2-40B4-BE49-F238E27FC236}">
                <a16:creationId xmlns:a16="http://schemas.microsoft.com/office/drawing/2014/main" id="{754405D9-2883-3C7C-5430-84DD12AEE670}"/>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t="925" r="-3" b="2337"/>
          <a:stretch/>
        </p:blipFill>
        <p:spPr bwMode="auto">
          <a:xfrm>
            <a:off x="4713850" y="3429000"/>
            <a:ext cx="3727321" cy="3434333"/>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Green Tea Stimulates Chemicals like Serotonin and Dopamine Enhancing Overall Well-being">
            <a:extLst>
              <a:ext uri="{FF2B5EF4-FFF2-40B4-BE49-F238E27FC236}">
                <a16:creationId xmlns:a16="http://schemas.microsoft.com/office/drawing/2014/main" id="{CB32B4E2-E981-3900-667E-249ACC266BC0}"/>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t="2722" r="-4" b="-5"/>
          <a:stretch/>
        </p:blipFill>
        <p:spPr bwMode="auto">
          <a:xfrm>
            <a:off x="8436229" y="3429000"/>
            <a:ext cx="3755769" cy="3434333"/>
          </a:xfrm>
          <a:prstGeom prst="rect">
            <a:avLst/>
          </a:prstGeom>
          <a:noFill/>
          <a:extLst>
            <a:ext uri="{909E8E84-426E-40DD-AFC4-6F175D3DCCD1}">
              <a14:hiddenFill xmlns:a14="http://schemas.microsoft.com/office/drawing/2010/main">
                <a:solidFill>
                  <a:srgbClr val="FFFFFF"/>
                </a:solidFill>
              </a14:hiddenFill>
            </a:ext>
          </a:extLst>
        </p:spPr>
      </p:pic>
      <p:pic>
        <p:nvPicPr>
          <p:cNvPr id="3" name="Video 2">
            <a:hlinkClick r:id="" action="ppaction://media"/>
            <a:extLst>
              <a:ext uri="{FF2B5EF4-FFF2-40B4-BE49-F238E27FC236}">
                <a16:creationId xmlns:a16="http://schemas.microsoft.com/office/drawing/2014/main" id="{91DE4E74-7CFD-B6D0-FBC1-DC010B116898}"/>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8"/>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945034789"/>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43964"/>
    </mc:Choice>
    <mc:Fallback xmlns="">
      <p:transition spd="slow" advTm="4396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1028" name="Picture 4" descr="What Are the Benefits of Music Therapy?">
            <a:extLst>
              <a:ext uri="{FF2B5EF4-FFF2-40B4-BE49-F238E27FC236}">
                <a16:creationId xmlns:a16="http://schemas.microsoft.com/office/drawing/2014/main" id="{D461C6CB-A2B5-11EB-1DA1-C0E588934597}"/>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7921" r="2" b="2"/>
          <a:stretch/>
        </p:blipFill>
        <p:spPr bwMode="auto">
          <a:xfrm>
            <a:off x="6325241" y="643467"/>
            <a:ext cx="5129784" cy="5571066"/>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5 Senses - Music for the disabled - Horizon Project INC">
            <a:extLst>
              <a:ext uri="{FF2B5EF4-FFF2-40B4-BE49-F238E27FC236}">
                <a16:creationId xmlns:a16="http://schemas.microsoft.com/office/drawing/2014/main" id="{71C090EF-82DF-1BCA-80F4-6552ADB58584}"/>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4092" r="9176"/>
          <a:stretch/>
        </p:blipFill>
        <p:spPr bwMode="auto">
          <a:xfrm>
            <a:off x="641180" y="643467"/>
            <a:ext cx="5129784" cy="5571066"/>
          </a:xfrm>
          <a:prstGeom prst="rect">
            <a:avLst/>
          </a:prstGeom>
          <a:noFill/>
          <a:extLst>
            <a:ext uri="{909E8E84-426E-40DD-AFC4-6F175D3DCCD1}">
              <a14:hiddenFill xmlns:a14="http://schemas.microsoft.com/office/drawing/2010/main">
                <a:solidFill>
                  <a:srgbClr val="FFFFFF"/>
                </a:solidFill>
              </a14:hiddenFill>
            </a:ext>
          </a:extLst>
        </p:spPr>
      </p:pic>
      <p:pic>
        <p:nvPicPr>
          <p:cNvPr id="3" name="Video 2">
            <a:hlinkClick r:id="" action="ppaction://media"/>
            <a:extLst>
              <a:ext uri="{FF2B5EF4-FFF2-40B4-BE49-F238E27FC236}">
                <a16:creationId xmlns:a16="http://schemas.microsoft.com/office/drawing/2014/main" id="{5D9A9959-31CD-88DE-17F2-6AB5D4ACF36A}"/>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998441512"/>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31818"/>
    </mc:Choice>
    <mc:Fallback xmlns="">
      <p:transition spd="slow" advTm="3181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2" name="Online Media 1" title="Love Meditation 💛 | 1 hour handpan music | Malte Marten">
            <a:hlinkClick r:id="" action="ppaction://media"/>
            <a:extLst>
              <a:ext uri="{FF2B5EF4-FFF2-40B4-BE49-F238E27FC236}">
                <a16:creationId xmlns:a16="http://schemas.microsoft.com/office/drawing/2014/main" id="{07B96FFD-3BFC-AEE4-2CB8-D3A0B61A1414}"/>
              </a:ext>
            </a:extLst>
          </p:cNvPr>
          <p:cNvPicPr>
            <a:picLocks noRot="1" noChangeAspect="1"/>
          </p:cNvPicPr>
          <p:nvPr>
            <a:videoFile r:link="rId2"/>
          </p:nvPr>
        </p:nvPicPr>
        <p:blipFill>
          <a:blip r:embed="rId4"/>
          <a:stretch>
            <a:fillRect/>
          </a:stretch>
        </p:blipFill>
        <p:spPr>
          <a:xfrm>
            <a:off x="1912186" y="1598023"/>
            <a:ext cx="7736911" cy="4371353"/>
          </a:xfrm>
          <a:prstGeom prst="rect">
            <a:avLst/>
          </a:prstGeom>
        </p:spPr>
      </p:pic>
      <p:sp>
        <p:nvSpPr>
          <p:cNvPr id="3" name="Rectangle 2">
            <a:extLst>
              <a:ext uri="{FF2B5EF4-FFF2-40B4-BE49-F238E27FC236}">
                <a16:creationId xmlns:a16="http://schemas.microsoft.com/office/drawing/2014/main" id="{AF791078-593B-0F93-B32E-F945C28FF2B9}"/>
              </a:ext>
            </a:extLst>
          </p:cNvPr>
          <p:cNvSpPr/>
          <p:nvPr/>
        </p:nvSpPr>
        <p:spPr>
          <a:xfrm>
            <a:off x="838199" y="234609"/>
            <a:ext cx="8305801" cy="913617"/>
          </a:xfrm>
          <a:prstGeom prst="rect">
            <a:avLst/>
          </a:prstGeom>
        </p:spPr>
        <p:txBody>
          <a:bodyPr vert="horz" lIns="91440" tIns="45720" rIns="91440" bIns="45720" rtlCol="0" anchor="b">
            <a:noAutofit/>
          </a:bodyPr>
          <a:lstStyle/>
          <a:p>
            <a:pPr>
              <a:lnSpc>
                <a:spcPct val="90000"/>
              </a:lnSpc>
              <a:spcBef>
                <a:spcPct val="0"/>
              </a:spcBef>
              <a:spcAft>
                <a:spcPts val="600"/>
              </a:spcAft>
            </a:pPr>
            <a:r>
              <a:rPr lang="en-US" sz="4000" b="1" kern="1200" cap="none" spc="0" dirty="0">
                <a:ln w="0"/>
                <a:effectLst>
                  <a:outerShdw blurRad="38100" dist="25400" dir="5400000" algn="ctr" rotWithShape="0">
                    <a:srgbClr val="6E747A">
                      <a:alpha val="43000"/>
                    </a:srgbClr>
                  </a:outerShdw>
                </a:effectLst>
                <a:latin typeface="+mj-lt"/>
                <a:ea typeface="+mj-ea"/>
                <a:cs typeface="+mj-cs"/>
              </a:rPr>
              <a:t>Video to Help Relieve </a:t>
            </a:r>
            <a:r>
              <a:rPr lang="en-US" sz="4000" b="1" dirty="0">
                <a:ln w="0"/>
                <a:effectLst>
                  <a:outerShdw blurRad="38100" dist="25400" dir="5400000" algn="ctr" rotWithShape="0">
                    <a:srgbClr val="6E747A">
                      <a:alpha val="43000"/>
                    </a:srgbClr>
                  </a:outerShdw>
                </a:effectLst>
                <a:latin typeface="+mj-lt"/>
                <a:ea typeface="+mj-ea"/>
                <a:cs typeface="+mj-cs"/>
              </a:rPr>
              <a:t>S</a:t>
            </a:r>
            <a:r>
              <a:rPr lang="en-US" sz="4000" b="1" kern="1200" cap="none" spc="0" dirty="0">
                <a:ln w="0"/>
                <a:effectLst>
                  <a:outerShdw blurRad="38100" dist="25400" dir="5400000" algn="ctr" rotWithShape="0">
                    <a:srgbClr val="6E747A">
                      <a:alpha val="43000"/>
                    </a:srgbClr>
                  </a:outerShdw>
                </a:effectLst>
                <a:latin typeface="+mj-lt"/>
                <a:ea typeface="+mj-ea"/>
                <a:cs typeface="+mj-cs"/>
              </a:rPr>
              <a:t>tress</a:t>
            </a:r>
          </a:p>
        </p:txBody>
      </p:sp>
    </p:spTree>
    <p:custDataLst>
      <p:tags r:id="rId1"/>
    </p:custDataLst>
    <p:extLst>
      <p:ext uri="{BB962C8B-B14F-4D97-AF65-F5344CB8AC3E}">
        <p14:creationId xmlns:p14="http://schemas.microsoft.com/office/powerpoint/2010/main" val="3621315536"/>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11075"/>
    </mc:Choice>
    <mc:Fallback xmlns="">
      <p:transition spd="slow" advTm="11075"/>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extLst>
    <p:ext uri="{E180D4A7-C9FB-4DFB-919C-405C955672EB}">
      <p14:showEvtLst xmlns:p14="http://schemas.microsoft.com/office/powerpoint/2010/main">
        <p14:playEvt time="142" objId="2"/>
        <p14:triggerEvt type="onClick" time="7071" objId="2"/>
        <p14:pauseEvt time="11075" objId="2"/>
      </p14:showEvtLst>
    </p:ext>
  </p:extLs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993F28-B154-0AC9-C1B4-0FCA652F9447}"/>
              </a:ext>
            </a:extLst>
          </p:cNvPr>
          <p:cNvSpPr>
            <a:spLocks noGrp="1"/>
          </p:cNvSpPr>
          <p:nvPr>
            <p:ph type="title"/>
          </p:nvPr>
        </p:nvSpPr>
        <p:spPr>
          <a:xfrm>
            <a:off x="-392975" y="209209"/>
            <a:ext cx="9126584" cy="1114523"/>
          </a:xfrm>
        </p:spPr>
        <p:txBody>
          <a:bodyPr>
            <a:normAutofit fontScale="90000"/>
          </a:bodyPr>
          <a:lstStyle/>
          <a:p>
            <a:r>
              <a:rPr lang="en-US" dirty="0"/>
              <a:t>    </a:t>
            </a:r>
            <a:r>
              <a:rPr lang="en-US" b="1" dirty="0"/>
              <a:t>    Why is Self-Advocacy Important?</a:t>
            </a:r>
            <a:endParaRPr lang="en-US" sz="5400" b="1" dirty="0"/>
          </a:p>
        </p:txBody>
      </p:sp>
      <p:pic>
        <p:nvPicPr>
          <p:cNvPr id="9" name="Picture 8" descr="What is the Purpose of Advocacy?">
            <a:extLst>
              <a:ext uri="{FF2B5EF4-FFF2-40B4-BE49-F238E27FC236}">
                <a16:creationId xmlns:a16="http://schemas.microsoft.com/office/drawing/2014/main" id="{D67E74B3-F55D-9525-E6AF-FF8891B22867}"/>
              </a:ext>
            </a:extLst>
          </p:cNvPr>
          <p:cNvPicPr>
            <a:picLocks noChangeAspect="1"/>
          </p:cNvPicPr>
          <p:nvPr/>
        </p:nvPicPr>
        <p:blipFill>
          <a:blip r:embed="rId4"/>
          <a:stretch>
            <a:fillRect/>
          </a:stretch>
        </p:blipFill>
        <p:spPr>
          <a:xfrm>
            <a:off x="9688977" y="2806936"/>
            <a:ext cx="2315461" cy="1734045"/>
          </a:xfrm>
          <a:prstGeom prst="rect">
            <a:avLst/>
          </a:prstGeom>
        </p:spPr>
      </p:pic>
      <p:sp>
        <p:nvSpPr>
          <p:cNvPr id="11" name="TextBox 10">
            <a:extLst>
              <a:ext uri="{FF2B5EF4-FFF2-40B4-BE49-F238E27FC236}">
                <a16:creationId xmlns:a16="http://schemas.microsoft.com/office/drawing/2014/main" id="{EF1427E6-CD3B-787F-B9DE-3E140B735791}"/>
              </a:ext>
            </a:extLst>
          </p:cNvPr>
          <p:cNvSpPr txBox="1"/>
          <p:nvPr/>
        </p:nvSpPr>
        <p:spPr>
          <a:xfrm>
            <a:off x="1916599" y="954400"/>
            <a:ext cx="7389961"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2000" b="1" dirty="0">
                <a:latin typeface="Arial Nova"/>
                <a:hlinkClick r:id="rId5">
                  <a:extLst>
                    <a:ext uri="{A12FA001-AC4F-418D-AE19-62706E023703}">
                      <ahyp:hlinkClr xmlns:ahyp="http://schemas.microsoft.com/office/drawing/2018/hyperlinkcolor" val="tx"/>
                    </a:ext>
                  </a:extLst>
                </a:hlinkClick>
              </a:rPr>
              <a:t>https://www.youtube.com/watch?v=NEiLAUnf91M</a:t>
            </a:r>
            <a:endParaRPr lang="en-US" sz="2000" b="1" dirty="0">
              <a:latin typeface="Arial Nova"/>
            </a:endParaRPr>
          </a:p>
        </p:txBody>
      </p:sp>
      <p:pic>
        <p:nvPicPr>
          <p:cNvPr id="15" name="Picture 14">
            <a:extLst>
              <a:ext uri="{FF2B5EF4-FFF2-40B4-BE49-F238E27FC236}">
                <a16:creationId xmlns:a16="http://schemas.microsoft.com/office/drawing/2014/main" id="{7C1C093C-F23E-2BC9-D6E4-29A446CD58CC}"/>
              </a:ext>
            </a:extLst>
          </p:cNvPr>
          <p:cNvPicPr>
            <a:picLocks noChangeAspect="1"/>
          </p:cNvPicPr>
          <p:nvPr/>
        </p:nvPicPr>
        <p:blipFill>
          <a:blip r:embed="rId6">
            <a:extLst>
              <a:ext uri="{837473B0-CC2E-450A-ABE3-18F120FF3D39}">
                <a1611:picAttrSrcUrl xmlns:a1611="http://schemas.microsoft.com/office/drawing/2016/11/main" r:id="rId7"/>
              </a:ext>
            </a:extLst>
          </a:blip>
          <a:stretch>
            <a:fillRect/>
          </a:stretch>
        </p:blipFill>
        <p:spPr>
          <a:xfrm>
            <a:off x="9942918" y="766470"/>
            <a:ext cx="1807581" cy="1550960"/>
          </a:xfrm>
          <a:prstGeom prst="rect">
            <a:avLst/>
          </a:prstGeom>
        </p:spPr>
      </p:pic>
      <p:sp>
        <p:nvSpPr>
          <p:cNvPr id="3" name="TextBox 2">
            <a:extLst>
              <a:ext uri="{FF2B5EF4-FFF2-40B4-BE49-F238E27FC236}">
                <a16:creationId xmlns:a16="http://schemas.microsoft.com/office/drawing/2014/main" id="{9972F2BB-DEBC-314D-6871-22BCC1D224B8}"/>
              </a:ext>
            </a:extLst>
          </p:cNvPr>
          <p:cNvSpPr txBox="1"/>
          <p:nvPr/>
        </p:nvSpPr>
        <p:spPr>
          <a:xfrm>
            <a:off x="376450" y="1323732"/>
            <a:ext cx="8357159" cy="51584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1400" b="1" dirty="0">
              <a:solidFill>
                <a:srgbClr val="333333"/>
              </a:solidFill>
              <a:latin typeface="Open Sans"/>
              <a:ea typeface="Open Sans"/>
              <a:cs typeface="Open Sans"/>
            </a:endParaRPr>
          </a:p>
          <a:p>
            <a:pPr>
              <a:lnSpc>
                <a:spcPct val="150000"/>
              </a:lnSpc>
            </a:pPr>
            <a:r>
              <a:rPr lang="en-US" sz="2000" b="1" dirty="0">
                <a:latin typeface="Calibri" panose="020F0502020204030204" pitchFamily="34" charset="0"/>
                <a:ea typeface="Open Sans"/>
                <a:cs typeface="Calibri" panose="020F0502020204030204" pitchFamily="34" charset="0"/>
              </a:rPr>
              <a:t>There are many benefits to young people learning to be self-advocates:</a:t>
            </a:r>
          </a:p>
          <a:p>
            <a:pPr>
              <a:lnSpc>
                <a:spcPct val="150000"/>
              </a:lnSpc>
            </a:pPr>
            <a:endParaRPr lang="en-US" sz="1200" b="1" dirty="0">
              <a:latin typeface="Open Sans"/>
              <a:ea typeface="Open Sans"/>
              <a:cs typeface="Open Sans"/>
            </a:endParaRPr>
          </a:p>
          <a:p>
            <a:pPr marL="285750" indent="-285750">
              <a:lnSpc>
                <a:spcPct val="150000"/>
              </a:lnSpc>
              <a:buFont typeface="Arial" panose="020B0604020202020204" pitchFamily="34" charset="0"/>
              <a:buChar char="•"/>
            </a:pPr>
            <a:r>
              <a:rPr lang="en-US" b="1" dirty="0">
                <a:latin typeface="Calibri" panose="020F0502020204030204" pitchFamily="34" charset="0"/>
                <a:ea typeface="Open Sans"/>
                <a:cs typeface="Calibri" panose="020F0502020204030204" pitchFamily="34" charset="0"/>
              </a:rPr>
              <a:t>They understand their needs and concerns and can ask for help, clarity or accommodations when they need it.  </a:t>
            </a:r>
          </a:p>
          <a:p>
            <a:pPr marL="285750" indent="-285750">
              <a:lnSpc>
                <a:spcPct val="150000"/>
              </a:lnSpc>
              <a:buFont typeface="Arial" panose="020B0604020202020204" pitchFamily="34" charset="0"/>
              <a:buChar char="•"/>
            </a:pPr>
            <a:r>
              <a:rPr lang="en-US" b="1" dirty="0">
                <a:latin typeface="Calibri" panose="020F0502020204030204" pitchFamily="34" charset="0"/>
                <a:ea typeface="Open Sans"/>
                <a:cs typeface="Calibri" panose="020F0502020204030204" pitchFamily="34" charset="0"/>
              </a:rPr>
              <a:t>They recognize their personal worth and speak up on behalf of their work and contributions.   </a:t>
            </a:r>
          </a:p>
          <a:p>
            <a:pPr marL="285750" indent="-285750">
              <a:lnSpc>
                <a:spcPct val="150000"/>
              </a:lnSpc>
              <a:buFont typeface="Arial" panose="020B0604020202020204" pitchFamily="34" charset="0"/>
              <a:buChar char="•"/>
            </a:pPr>
            <a:r>
              <a:rPr lang="en-US" b="1" dirty="0">
                <a:latin typeface="Calibri" panose="020F0502020204030204" pitchFamily="34" charset="0"/>
                <a:ea typeface="Open Sans"/>
                <a:cs typeface="Calibri" panose="020F0502020204030204" pitchFamily="34" charset="0"/>
              </a:rPr>
              <a:t>They have faith in their principles and can express them clearly.  They're able to say no, defend a friend, or motivate a group.  </a:t>
            </a:r>
          </a:p>
          <a:p>
            <a:pPr marL="285750" indent="-285750">
              <a:lnSpc>
                <a:spcPct val="150000"/>
              </a:lnSpc>
              <a:buFont typeface="Arial" panose="020B0604020202020204" pitchFamily="34" charset="0"/>
              <a:buChar char="•"/>
            </a:pPr>
            <a:r>
              <a:rPr lang="en-US" b="1" dirty="0">
                <a:latin typeface="Calibri" panose="020F0502020204030204" pitchFamily="34" charset="0"/>
                <a:ea typeface="Open Sans"/>
                <a:cs typeface="Calibri" panose="020F0502020204030204" pitchFamily="34" charset="0"/>
              </a:rPr>
              <a:t>Their peers recognize their leadership and influence as they contribute their perspective. </a:t>
            </a:r>
          </a:p>
          <a:p>
            <a:pPr marL="285750" indent="-285750">
              <a:lnSpc>
                <a:spcPct val="150000"/>
              </a:lnSpc>
              <a:buFont typeface="Arial" panose="020B0604020202020204" pitchFamily="34" charset="0"/>
              <a:buChar char="•"/>
            </a:pPr>
            <a:r>
              <a:rPr lang="en-US" b="1" dirty="0">
                <a:latin typeface="Calibri" panose="020F0502020204030204" pitchFamily="34" charset="0"/>
                <a:ea typeface="Open Sans"/>
                <a:cs typeface="Calibri" panose="020F0502020204030204" pitchFamily="34" charset="0"/>
              </a:rPr>
              <a:t>By developing your self-advocacy, you learn new skills that support problem solving, public speaking and even giving constructive feedback. </a:t>
            </a:r>
          </a:p>
        </p:txBody>
      </p:sp>
      <p:pic>
        <p:nvPicPr>
          <p:cNvPr id="7" name="Video 6">
            <a:hlinkClick r:id="" action="ppaction://media"/>
            <a:extLst>
              <a:ext uri="{FF2B5EF4-FFF2-40B4-BE49-F238E27FC236}">
                <a16:creationId xmlns:a16="http://schemas.microsoft.com/office/drawing/2014/main" id="{3DBFD63B-07FB-FBA0-BE84-196C4FE40454}"/>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8"/>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527744296"/>
      </p:ext>
    </p:extLst>
  </p:cSld>
  <p:clrMapOvr>
    <a:masterClrMapping/>
  </p:clrMapOvr>
  <mc:AlternateContent xmlns:mc="http://schemas.openxmlformats.org/markup-compatibility/2006" xmlns:p14="http://schemas.microsoft.com/office/powerpoint/2010/main">
    <mc:Choice Requires="p14">
      <p:transition spd="slow" p14:dur="2000" advTm="69122"/>
    </mc:Choice>
    <mc:Fallback xmlns="">
      <p:transition spd="slow" advTm="6912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3EE45F5-62BD-DF75-BBF7-BCED88DCB891}"/>
              </a:ext>
            </a:extLst>
          </p:cNvPr>
          <p:cNvPicPr>
            <a:picLocks noChangeAspect="1"/>
          </p:cNvPicPr>
          <p:nvPr/>
        </p:nvPicPr>
        <p:blipFill rotWithShape="1">
          <a:blip r:embed="rId4">
            <a:alphaModFix amt="45000"/>
            <a:extLst>
              <a:ext uri="{837473B0-CC2E-450A-ABE3-18F120FF3D39}">
                <a1611:picAttrSrcUrl xmlns:a1611="http://schemas.microsoft.com/office/drawing/2016/11/main" r:id="rId5"/>
              </a:ext>
            </a:extLst>
          </a:blip>
          <a:srcRect t="1251" b="14162"/>
          <a:stretch/>
        </p:blipFill>
        <p:spPr>
          <a:xfrm>
            <a:off x="0" y="0"/>
            <a:ext cx="12191980" cy="7108774"/>
          </a:xfrm>
          <a:prstGeom prst="rect">
            <a:avLst/>
          </a:prstGeom>
        </p:spPr>
      </p:pic>
      <p:sp>
        <p:nvSpPr>
          <p:cNvPr id="2" name="Title 1">
            <a:extLst>
              <a:ext uri="{FF2B5EF4-FFF2-40B4-BE49-F238E27FC236}">
                <a16:creationId xmlns:a16="http://schemas.microsoft.com/office/drawing/2014/main" id="{D263904F-CFD9-4783-F36F-7F5C77756082}"/>
              </a:ext>
            </a:extLst>
          </p:cNvPr>
          <p:cNvSpPr>
            <a:spLocks noGrp="1"/>
          </p:cNvSpPr>
          <p:nvPr>
            <p:ph type="title"/>
          </p:nvPr>
        </p:nvSpPr>
        <p:spPr>
          <a:xfrm>
            <a:off x="1318998" y="-444383"/>
            <a:ext cx="9068586" cy="2461504"/>
          </a:xfrm>
        </p:spPr>
        <p:txBody>
          <a:bodyPr vert="horz" lIns="91440" tIns="45720" rIns="91440" bIns="45720" rtlCol="0" anchor="ctr">
            <a:normAutofit/>
          </a:bodyPr>
          <a:lstStyle/>
          <a:p>
            <a:pPr algn="ctr">
              <a:lnSpc>
                <a:spcPct val="83000"/>
              </a:lnSpc>
            </a:pPr>
            <a:r>
              <a:rPr lang="en-US" sz="5400" b="1" cap="all" spc="-100" dirty="0">
                <a:latin typeface="Calibri" panose="020F0502020204030204" pitchFamily="34" charset="0"/>
                <a:cs typeface="Calibri" panose="020F0502020204030204" pitchFamily="34" charset="0"/>
              </a:rPr>
              <a:t>What is Employment?</a:t>
            </a:r>
          </a:p>
        </p:txBody>
      </p:sp>
      <p:pic>
        <p:nvPicPr>
          <p:cNvPr id="31" name="Video 30">
            <a:hlinkClick r:id="" action="ppaction://media"/>
            <a:extLst>
              <a:ext uri="{FF2B5EF4-FFF2-40B4-BE49-F238E27FC236}">
                <a16:creationId xmlns:a16="http://schemas.microsoft.com/office/drawing/2014/main" id="{71A3A4BD-E54C-0F17-3364-E3769D00F752}"/>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10052304" y="4718304"/>
            <a:ext cx="2057400" cy="2057400"/>
          </a:xfrm>
          <a:prstGeom prst="ellipse">
            <a:avLst/>
          </a:prstGeom>
        </p:spPr>
      </p:pic>
      <p:sp>
        <p:nvSpPr>
          <p:cNvPr id="4" name="TextBox 3">
            <a:extLst>
              <a:ext uri="{FF2B5EF4-FFF2-40B4-BE49-F238E27FC236}">
                <a16:creationId xmlns:a16="http://schemas.microsoft.com/office/drawing/2014/main" id="{91F24E1A-A17F-C2C1-4BEA-3F7AFBED6C86}"/>
              </a:ext>
            </a:extLst>
          </p:cNvPr>
          <p:cNvSpPr txBox="1"/>
          <p:nvPr/>
        </p:nvSpPr>
        <p:spPr>
          <a:xfrm>
            <a:off x="4007479" y="1076014"/>
            <a:ext cx="3549384" cy="461665"/>
          </a:xfrm>
          <a:prstGeom prst="rect">
            <a:avLst/>
          </a:prstGeom>
          <a:noFill/>
        </p:spPr>
        <p:txBody>
          <a:bodyPr wrap="square" rtlCol="0">
            <a:spAutoFit/>
          </a:bodyPr>
          <a:lstStyle/>
          <a:p>
            <a:r>
              <a:rPr lang="en-US" sz="2400" dirty="0">
                <a:hlinkClick r:id="rId7">
                  <a:extLst>
                    <a:ext uri="{A12FA001-AC4F-418D-AE19-62706E023703}">
                      <ahyp:hlinkClr xmlns:ahyp="http://schemas.microsoft.com/office/drawing/2018/hyperlinkcolor" val="tx"/>
                    </a:ext>
                  </a:extLst>
                </a:hlinkClick>
              </a:rPr>
              <a:t>Employment (ct.gov)</a:t>
            </a:r>
            <a:endParaRPr lang="en-US" sz="2400" dirty="0"/>
          </a:p>
        </p:txBody>
      </p:sp>
    </p:spTree>
    <p:extLst>
      <p:ext uri="{BB962C8B-B14F-4D97-AF65-F5344CB8AC3E}">
        <p14:creationId xmlns:p14="http://schemas.microsoft.com/office/powerpoint/2010/main" val="2145452431"/>
      </p:ext>
    </p:extLst>
  </p:cSld>
  <p:clrMapOvr>
    <a:masterClrMapping/>
  </p:clrMapOvr>
  <mc:AlternateContent xmlns:mc="http://schemas.openxmlformats.org/markup-compatibility/2006" xmlns:p14="http://schemas.microsoft.com/office/powerpoint/2010/main">
    <mc:Choice Requires="p14">
      <p:transition spd="slow" p14:dur="2000" advTm="28033"/>
    </mc:Choice>
    <mc:Fallback xmlns="">
      <p:transition spd="slow" advTm="2803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1"/>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1"/>
                </p:tgtEl>
              </p:cMediaNode>
            </p:video>
            <p:seq concurrent="1" nextAc="seek">
              <p:cTn id="8" restart="whenNotActive" fill="hold" evtFilter="cancelBubble" nodeType="interactiveSeq">
                <p:stCondLst>
                  <p:cond evt="onClick" delay="0">
                    <p:tgtEl>
                      <p:spTgt spid="31"/>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1"/>
                                        </p:tgtEl>
                                      </p:cBhvr>
                                    </p:cmd>
                                  </p:childTnLst>
                                </p:cTn>
                              </p:par>
                            </p:childTnLst>
                          </p:cTn>
                        </p:par>
                      </p:childTnLst>
                    </p:cTn>
                  </p:par>
                </p:childTnLst>
              </p:cTn>
              <p:nextCondLst>
                <p:cond evt="onClick" delay="0">
                  <p:tgtEl>
                    <p:spTgt spid="31"/>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Free Images : approved, background, business, career, choice, choose ...">
            <a:extLst>
              <a:ext uri="{FF2B5EF4-FFF2-40B4-BE49-F238E27FC236}">
                <a16:creationId xmlns:a16="http://schemas.microsoft.com/office/drawing/2014/main" id="{765DC886-92E1-1CB8-9926-8C8153410A4A}"/>
              </a:ext>
            </a:extLst>
          </p:cNvPr>
          <p:cNvPicPr>
            <a:picLocks noChangeAspect="1"/>
          </p:cNvPicPr>
          <p:nvPr/>
        </p:nvPicPr>
        <p:blipFill rotWithShape="1">
          <a:blip r:embed="rId4">
            <a:alphaModFix amt="35000"/>
          </a:blip>
          <a:srcRect t="3017"/>
          <a:stretch/>
        </p:blipFill>
        <p:spPr>
          <a:xfrm>
            <a:off x="20" y="0"/>
            <a:ext cx="12191980" cy="6857990"/>
          </a:xfrm>
          <a:prstGeom prst="rect">
            <a:avLst/>
          </a:prstGeom>
        </p:spPr>
      </p:pic>
      <p:sp>
        <p:nvSpPr>
          <p:cNvPr id="2" name="Title 1">
            <a:extLst>
              <a:ext uri="{FF2B5EF4-FFF2-40B4-BE49-F238E27FC236}">
                <a16:creationId xmlns:a16="http://schemas.microsoft.com/office/drawing/2014/main" id="{B108C398-044F-C725-3A92-1DC455023F53}"/>
              </a:ext>
            </a:extLst>
          </p:cNvPr>
          <p:cNvSpPr>
            <a:spLocks noGrp="1"/>
          </p:cNvSpPr>
          <p:nvPr>
            <p:ph type="title"/>
          </p:nvPr>
        </p:nvSpPr>
        <p:spPr>
          <a:xfrm>
            <a:off x="-108858" y="183594"/>
            <a:ext cx="11944241" cy="1371600"/>
          </a:xfrm>
        </p:spPr>
        <p:txBody>
          <a:bodyPr>
            <a:normAutofit/>
          </a:bodyPr>
          <a:lstStyle/>
          <a:p>
            <a:r>
              <a:rPr lang="en-US" dirty="0"/>
              <a:t>    </a:t>
            </a:r>
            <a:r>
              <a:rPr lang="en-US" sz="2400" dirty="0"/>
              <a:t> </a:t>
            </a:r>
            <a:r>
              <a:rPr lang="en-US" sz="2400" b="1" dirty="0">
                <a:solidFill>
                  <a:schemeClr val="tx1"/>
                </a:solidFill>
                <a:ea typeface="+mj-lt"/>
                <a:cs typeface="+mj-lt"/>
                <a:hlinkClick r:id="rId5">
                  <a:extLst>
                    <a:ext uri="{A12FA001-AC4F-418D-AE19-62706E023703}">
                      <ahyp:hlinkClr xmlns:ahyp="http://schemas.microsoft.com/office/drawing/2018/hyperlinkcolor" val="tx"/>
                    </a:ext>
                  </a:extLst>
                </a:hlinkClick>
              </a:rPr>
              <a:t>(27) BRS – Vocational Rehabilitation Careers for the State of CT. - YouTube</a:t>
            </a:r>
            <a:endParaRPr lang="en-US" sz="2400" b="1" dirty="0">
              <a:solidFill>
                <a:schemeClr val="tx1"/>
              </a:solidFill>
            </a:endParaRPr>
          </a:p>
        </p:txBody>
      </p:sp>
      <p:pic>
        <p:nvPicPr>
          <p:cNvPr id="10" name="Video 9">
            <a:hlinkClick r:id="" action="ppaction://media"/>
            <a:extLst>
              <a:ext uri="{FF2B5EF4-FFF2-40B4-BE49-F238E27FC236}">
                <a16:creationId xmlns:a16="http://schemas.microsoft.com/office/drawing/2014/main" id="{510F6ACC-AFFA-B0E3-7AED-103398CC15B8}"/>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10052304" y="4688807"/>
            <a:ext cx="2057400" cy="2057400"/>
          </a:xfrm>
          <a:prstGeom prst="ellipse">
            <a:avLst/>
          </a:prstGeom>
        </p:spPr>
      </p:pic>
    </p:spTree>
    <p:extLst>
      <p:ext uri="{BB962C8B-B14F-4D97-AF65-F5344CB8AC3E}">
        <p14:creationId xmlns:p14="http://schemas.microsoft.com/office/powerpoint/2010/main" val="4162899547"/>
      </p:ext>
    </p:extLst>
  </p:cSld>
  <p:clrMapOvr>
    <a:masterClrMapping/>
  </p:clrMapOvr>
  <mc:AlternateContent xmlns:mc="http://schemas.openxmlformats.org/markup-compatibility/2006" xmlns:p14="http://schemas.microsoft.com/office/powerpoint/2010/main">
    <mc:Choice Requires="p14">
      <p:transition spd="slow" p14:dur="2000" advTm="39626"/>
    </mc:Choice>
    <mc:Fallback xmlns="">
      <p:transition spd="slow" advTm="3962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0"/>
                </p:tgtEl>
              </p:cMediaNode>
            </p:video>
            <p:seq concurrent="1" nextAc="seek">
              <p:cTn id="8" restart="whenNotActive" fill="hold" evtFilter="cancelBubble" nodeType="interactiveSeq">
                <p:stCondLst>
                  <p:cond evt="onClick" delay="0">
                    <p:tgtEl>
                      <p:spTgt spid="10"/>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0"/>
                                        </p:tgtEl>
                                      </p:cBhvr>
                                    </p:cmd>
                                  </p:childTnLst>
                                </p:cTn>
                              </p:par>
                            </p:childTnLst>
                          </p:cTn>
                        </p:par>
                      </p:childTnLst>
                    </p:cTn>
                  </p:par>
                </p:childTnLst>
              </p:cTn>
              <p:nextCondLst>
                <p:cond evt="onClick" delay="0">
                  <p:tgtEl>
                    <p:spTgt spid="10"/>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2074" name="Picture 2073">
            <a:extLst>
              <a:ext uri="{FF2B5EF4-FFF2-40B4-BE49-F238E27FC236}">
                <a16:creationId xmlns:a16="http://schemas.microsoft.com/office/drawing/2014/main" id="{5B89E5C5-A037-45B3-9D37-3658914D479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2076" name="Picture 2075">
            <a:extLst>
              <a:ext uri="{FF2B5EF4-FFF2-40B4-BE49-F238E27FC236}">
                <a16:creationId xmlns:a16="http://schemas.microsoft.com/office/drawing/2014/main" id="{5ACB93B0-521E-443D-9750-AFCFDDB3E80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2078" name="Oval 2077">
            <a:extLst>
              <a:ext uri="{FF2B5EF4-FFF2-40B4-BE49-F238E27FC236}">
                <a16:creationId xmlns:a16="http://schemas.microsoft.com/office/drawing/2014/main" id="{DA1DAC79-DDBA-4382-9D43-6E5F685BE5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5878"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pic>
        <p:nvPicPr>
          <p:cNvPr id="2080" name="Picture 2079">
            <a:extLst>
              <a:ext uri="{FF2B5EF4-FFF2-40B4-BE49-F238E27FC236}">
                <a16:creationId xmlns:a16="http://schemas.microsoft.com/office/drawing/2014/main" id="{E0880F10-995F-4F01-A83B-7ECDB7BE790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2082" name="Picture 2081">
            <a:extLst>
              <a:ext uri="{FF2B5EF4-FFF2-40B4-BE49-F238E27FC236}">
                <a16:creationId xmlns:a16="http://schemas.microsoft.com/office/drawing/2014/main" id="{A2D49266-1F08-40F2-B0E1-1D919DCB578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2084" name="Rectangle 2083">
            <a:extLst>
              <a:ext uri="{FF2B5EF4-FFF2-40B4-BE49-F238E27FC236}">
                <a16:creationId xmlns:a16="http://schemas.microsoft.com/office/drawing/2014/main" id="{6AACA73D-178F-4CFC-99E3-9F4FCBBDBA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086" name="Rectangle 2085">
            <a:extLst>
              <a:ext uri="{FF2B5EF4-FFF2-40B4-BE49-F238E27FC236}">
                <a16:creationId xmlns:a16="http://schemas.microsoft.com/office/drawing/2014/main" id="{D3031615-4E70-4AA1-B27C-F56E25379C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Wallpapers Of Thanks - Wallpaper Cave">
            <a:extLst>
              <a:ext uri="{FF2B5EF4-FFF2-40B4-BE49-F238E27FC236}">
                <a16:creationId xmlns:a16="http://schemas.microsoft.com/office/drawing/2014/main" id="{54C8A0F1-6414-D59C-7AFE-F6AB398BFCD8}"/>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t="8294" r="1" b="15172"/>
          <a:stretch/>
        </p:blipFill>
        <p:spPr bwMode="auto">
          <a:xfrm>
            <a:off x="643467" y="643467"/>
            <a:ext cx="10905066" cy="5571066"/>
          </a:xfrm>
          <a:prstGeom prst="rect">
            <a:avLst/>
          </a:prstGeom>
          <a:noFill/>
          <a:extLst>
            <a:ext uri="{909E8E84-426E-40DD-AFC4-6F175D3DCCD1}">
              <a14:hiddenFill xmlns:a14="http://schemas.microsoft.com/office/drawing/2010/main">
                <a:solidFill>
                  <a:srgbClr val="FFFFFF"/>
                </a:solidFill>
              </a14:hiddenFill>
            </a:ext>
          </a:extLst>
        </p:spPr>
      </p:pic>
      <p:sp>
        <p:nvSpPr>
          <p:cNvPr id="2088" name="Rectangle 2087">
            <a:extLst>
              <a:ext uri="{FF2B5EF4-FFF2-40B4-BE49-F238E27FC236}">
                <a16:creationId xmlns:a16="http://schemas.microsoft.com/office/drawing/2014/main" id="{32386D96-DF72-4275-B766-E00CBBFB0F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US"/>
          </a:p>
        </p:txBody>
      </p:sp>
    </p:spTree>
    <p:extLst>
      <p:ext uri="{BB962C8B-B14F-4D97-AF65-F5344CB8AC3E}">
        <p14:creationId xmlns:p14="http://schemas.microsoft.com/office/powerpoint/2010/main" val="2710727323"/>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TIMING" val="|0.1"/>
</p:tagLst>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Description0 xmlns="5aa524db-7994-4ced-a2c9-48a98e90847e" xsi:nil="true"/>
    <lcf76f155ced4ddcb4097134ff3c332f xmlns="5aa524db-7994-4ced-a2c9-48a98e90847e">
      <Terms xmlns="http://schemas.microsoft.com/office/infopath/2007/PartnerControls"/>
    </lcf76f155ced4ddcb4097134ff3c332f>
    <TaxCatchAll xmlns="8a992f34-6748-40d0-a1a6-bff449e3bc9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43673E79E0C3E640A3EA83010EA564F7" ma:contentTypeVersion="16" ma:contentTypeDescription="Create a new document." ma:contentTypeScope="" ma:versionID="7b5400e9bdfd878d18f66cc9f0eb5915">
  <xsd:schema xmlns:xsd="http://www.w3.org/2001/XMLSchema" xmlns:xs="http://www.w3.org/2001/XMLSchema" xmlns:p="http://schemas.microsoft.com/office/2006/metadata/properties" xmlns:ns2="5aa524db-7994-4ced-a2c9-48a98e90847e" xmlns:ns3="8a992f34-6748-40d0-a1a6-bff449e3bc95" targetNamespace="http://schemas.microsoft.com/office/2006/metadata/properties" ma:root="true" ma:fieldsID="f4d574550018294bafbe057c95de5d20" ns2:_="" ns3:_="">
    <xsd:import namespace="5aa524db-7994-4ced-a2c9-48a98e90847e"/>
    <xsd:import namespace="8a992f34-6748-40d0-a1a6-bff449e3bc95"/>
    <xsd:element name="properties">
      <xsd:complexType>
        <xsd:sequence>
          <xsd:element name="documentManagement">
            <xsd:complexType>
              <xsd:all>
                <xsd:element ref="ns2:MediaServiceMetadata" minOccurs="0"/>
                <xsd:element ref="ns2:MediaServiceFastMetadata" minOccurs="0"/>
                <xsd:element ref="ns2:MediaServiceDateTaken" minOccurs="0"/>
                <xsd:element ref="ns2:MediaLengthInSeconds" minOccurs="0"/>
                <xsd:element ref="ns2:Description0"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MediaServiceLocation" minOccurs="0"/>
                <xsd:element ref="ns2:MediaServiceObjectDetectorVersions" minOccurs="0"/>
                <xsd:element ref="ns2:MediaServiceSearchProperties"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aa524db-7994-4ced-a2c9-48a98e90847e"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LengthInSeconds" ma:index="11" nillable="true" ma:displayName="MediaLengthInSeconds" ma:hidden="true" ma:internalName="MediaLengthInSeconds" ma:readOnly="true">
      <xsd:simpleType>
        <xsd:restriction base="dms:Unknown"/>
      </xsd:simpleType>
    </xsd:element>
    <xsd:element name="Description0" ma:index="12" nillable="true" ma:displayName="Description" ma:internalName="Description0">
      <xsd:simpleType>
        <xsd:restriction base="dms:Note">
          <xsd:maxLength value="255"/>
        </xsd:restriction>
      </xsd:simpleType>
    </xsd:element>
    <xsd:element name="lcf76f155ced4ddcb4097134ff3c332f" ma:index="14" nillable="true" ma:taxonomy="true" ma:internalName="lcf76f155ced4ddcb4097134ff3c332f" ma:taxonomyFieldName="MediaServiceImageTags" ma:displayName="Image Tags" ma:readOnly="false" ma:fieldId="{5cf76f15-5ced-4ddc-b409-7134ff3c332f}" ma:taxonomyMulti="true" ma:sspId="69be3ee5-5d72-4a78-bfe6-04ec158992b3" ma:termSetId="09814cd3-568e-fe90-9814-8d621ff8fb84" ma:anchorId="fba54fb3-c3e1-fe81-a776-ca4b69148c4d" ma:open="true" ma:isKeyword="false">
      <xsd:complexType>
        <xsd:sequence>
          <xsd:element ref="pc:Terms" minOccurs="0" maxOccurs="1"/>
        </xsd:sequence>
      </xsd:complex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Location" ma:index="19" nillable="true" ma:displayName="Location" ma:internalName="MediaServiceLocation" ma:readOnly="true">
      <xsd:simpleType>
        <xsd:restriction base="dms:Text"/>
      </xsd:simpleType>
    </xsd:element>
    <xsd:element name="MediaServiceObjectDetectorVersions" ma:index="20"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21"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8a992f34-6748-40d0-a1a6-bff449e3bc95" elementFormDefault="qualified">
    <xsd:import namespace="http://schemas.microsoft.com/office/2006/documentManagement/types"/>
    <xsd:import namespace="http://schemas.microsoft.com/office/infopath/2007/PartnerControls"/>
    <xsd:element name="TaxCatchAll" ma:index="15" nillable="true" ma:displayName="Taxonomy Catch All Column" ma:hidden="true" ma:list="{f75d7816-9169-48cb-b9df-4d21a66dca2d}" ma:internalName="TaxCatchAll" ma:showField="CatchAllData" ma:web="8a992f34-6748-40d0-a1a6-bff449e3bc95">
      <xsd:complexType>
        <xsd:complexContent>
          <xsd:extension base="dms:MultiChoiceLookup">
            <xsd:sequence>
              <xsd:element name="Value" type="dms:Lookup" maxOccurs="unbounded" minOccurs="0" nillable="true"/>
            </xsd:sequence>
          </xsd:extension>
        </xsd:complexContent>
      </xsd:complexType>
    </xsd:element>
    <xsd:element name="SharedWithUsers" ma:index="2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3"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E7CD12EC-F174-4411-B162-260B0A390383}">
  <ds:schemaRefs>
    <ds:schemaRef ds:uri="http://schemas.microsoft.com/office/2006/metadata/properties"/>
    <ds:schemaRef ds:uri="http://purl.org/dc/elements/1.1/"/>
    <ds:schemaRef ds:uri="5d90eeb9-3509-4dbc-9659-cc557db72401"/>
    <ds:schemaRef ds:uri="http://schemas.openxmlformats.org/package/2006/metadata/core-properties"/>
    <ds:schemaRef ds:uri="http://schemas.microsoft.com/sharepoint/v3"/>
    <ds:schemaRef ds:uri="http://purl.org/dc/terms/"/>
    <ds:schemaRef ds:uri="http://schemas.microsoft.com/office/2006/documentManagement/types"/>
    <ds:schemaRef ds:uri="http://purl.org/dc/dcmitype/"/>
    <ds:schemaRef ds:uri="http://schemas.microsoft.com/office/infopath/2007/PartnerControls"/>
    <ds:schemaRef ds:uri="04686903-f4df-4687-9635-eff49e809267"/>
    <ds:schemaRef ds:uri="http://www.w3.org/XML/1998/namespace"/>
  </ds:schemaRefs>
</ds:datastoreItem>
</file>

<file path=customXml/itemProps2.xml><?xml version="1.0" encoding="utf-8"?>
<ds:datastoreItem xmlns:ds="http://schemas.openxmlformats.org/officeDocument/2006/customXml" ds:itemID="{497F44E9-4849-41DF-BF51-CF7D9D678503}">
  <ds:schemaRefs>
    <ds:schemaRef ds:uri="http://schemas.microsoft.com/sharepoint/v3/contenttype/forms"/>
  </ds:schemaRefs>
</ds:datastoreItem>
</file>

<file path=customXml/itemProps3.xml><?xml version="1.0" encoding="utf-8"?>
<ds:datastoreItem xmlns:ds="http://schemas.openxmlformats.org/officeDocument/2006/customXml" ds:itemID="{FB989D57-5C69-45AA-AA72-6CA14360C04F}"/>
</file>

<file path=docProps/app.xml><?xml version="1.0" encoding="utf-8"?>
<Properties xmlns="http://schemas.openxmlformats.org/officeDocument/2006/extended-properties" xmlns:vt="http://schemas.openxmlformats.org/officeDocument/2006/docPropsVTypes">
  <Template>Ion</Template>
  <TotalTime>631</TotalTime>
  <Words>893</Words>
  <Application>Microsoft Office PowerPoint</Application>
  <PresentationFormat>Widescreen</PresentationFormat>
  <Paragraphs>86</Paragraphs>
  <Slides>20</Slides>
  <Notes>2</Notes>
  <HiddenSlides>0</HiddenSlides>
  <MMClips>18</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20</vt:i4>
      </vt:variant>
    </vt:vector>
  </HeadingPairs>
  <TitlesOfParts>
    <vt:vector size="28" baseType="lpstr">
      <vt:lpstr>Aptos</vt:lpstr>
      <vt:lpstr>Arial</vt:lpstr>
      <vt:lpstr>Arial Nova</vt:lpstr>
      <vt:lpstr>Calibri</vt:lpstr>
      <vt:lpstr>Century Gothic</vt:lpstr>
      <vt:lpstr>Open Sans</vt:lpstr>
      <vt:lpstr>Wingdings 3</vt:lpstr>
      <vt:lpstr>Ion</vt:lpstr>
      <vt:lpstr>How to Play this Presentation</vt:lpstr>
      <vt:lpstr>June - Relaxation </vt:lpstr>
      <vt:lpstr>What is Relaxation?</vt:lpstr>
      <vt:lpstr>PowerPoint Presentation</vt:lpstr>
      <vt:lpstr>10 Tips For Maintaining A Healthy Lifestyle And Body Weight</vt:lpstr>
      <vt:lpstr>PowerPoint Presentation</vt:lpstr>
      <vt:lpstr>10-TIPS-HEALTHY-LIFESTYLE.PDF (IUPUI.EDU) </vt:lpstr>
      <vt:lpstr>PowerPoint Presentation</vt:lpstr>
      <vt:lpstr>PowerPoint Presentation</vt:lpstr>
      <vt:lpstr>  What Is Tai Chi? </vt:lpstr>
      <vt:lpstr>PowerPoint Presentation</vt:lpstr>
      <vt:lpstr>PowerPoint Presentation</vt:lpstr>
      <vt:lpstr>PowerPoint Presentation</vt:lpstr>
      <vt:lpstr>PowerPoint Presentation</vt:lpstr>
      <vt:lpstr>PowerPoint Presentation</vt:lpstr>
      <vt:lpstr>PowerPoint Presentation</vt:lpstr>
      <vt:lpstr>        Why is Self-Advocacy Important?</vt:lpstr>
      <vt:lpstr>What is Employment?</vt:lpstr>
      <vt:lpstr>     (27) BRS – Vocational Rehabilitation Careers for the State of CT. - YouTube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Disability History</dc:title>
  <dc:creator>Kevin Arce</dc:creator>
  <cp:lastModifiedBy>Fioravanti, Lisa</cp:lastModifiedBy>
  <cp:revision>45</cp:revision>
  <dcterms:created xsi:type="dcterms:W3CDTF">2024-02-01T19:05:01Z</dcterms:created>
  <dcterms:modified xsi:type="dcterms:W3CDTF">2024-05-21T19:47:02Z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0x0101008E61A971AC3CAE4889A5561BB7523B95</vt:lpwstr>
  </property>
</Properties>
</file>