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6"/>
  </p:notesMasterIdLst>
  <p:sldIdLst>
    <p:sldId id="256" r:id="rId5"/>
    <p:sldId id="264" r:id="rId6"/>
    <p:sldId id="259" r:id="rId7"/>
    <p:sldId id="258" r:id="rId8"/>
    <p:sldId id="265" r:id="rId9"/>
    <p:sldId id="257" r:id="rId10"/>
    <p:sldId id="263" r:id="rId11"/>
    <p:sldId id="260" r:id="rId12"/>
    <p:sldId id="268" r:id="rId13"/>
    <p:sldId id="261" r:id="rId14"/>
    <p:sldId id="266" r:id="rId15"/>
    <p:sldId id="262" r:id="rId16"/>
    <p:sldId id="267" r:id="rId17"/>
    <p:sldId id="269" r:id="rId18"/>
    <p:sldId id="270" r:id="rId19"/>
    <p:sldId id="271" r:id="rId20"/>
    <p:sldId id="272" r:id="rId21"/>
    <p:sldId id="273" r:id="rId22"/>
    <p:sldId id="274" r:id="rId23"/>
    <p:sldId id="275" r:id="rId24"/>
    <p:sldId id="27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75" autoAdjust="0"/>
  </p:normalViewPr>
  <p:slideViewPr>
    <p:cSldViewPr snapToGrid="0">
      <p:cViewPr varScale="1">
        <p:scale>
          <a:sx n="55" d="100"/>
          <a:sy n="55" d="100"/>
        </p:scale>
        <p:origin x="100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959F7-47C3-4652-8C03-BB1DCFFF75B5}" type="datetimeFigureOut">
              <a:t>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93990-33F9-4D9F-961E-8EC58755FB36}" type="slidenum">
              <a:t>‹#›</a:t>
            </a:fld>
            <a:endParaRPr lang="en-US"/>
          </a:p>
        </p:txBody>
      </p:sp>
    </p:spTree>
    <p:extLst>
      <p:ext uri="{BB962C8B-B14F-4D97-AF65-F5344CB8AC3E}">
        <p14:creationId xmlns:p14="http://schemas.microsoft.com/office/powerpoint/2010/main" val="2240116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Welcome everyone! This topic is based on </a:t>
            </a:r>
            <a:r>
              <a:rPr lang="en-US" sz="1200" b="1">
                <a:solidFill>
                  <a:schemeClr val="tx1"/>
                </a:solidFill>
                <a:effectLst/>
                <a:latin typeface="-apple-system"/>
              </a:rPr>
              <a:t>Public Safety and Transportation for the month of January.</a:t>
            </a:r>
            <a:br>
              <a:rPr lang="en-US" b="1">
                <a:cs typeface="+mn-lt"/>
              </a:rPr>
            </a:br>
            <a:endParaRPr lang="en-US" b="1">
              <a:cs typeface="Calibri"/>
            </a:endParaRPr>
          </a:p>
          <a:p>
            <a:endParaRPr lang="en-US" b="1">
              <a:cs typeface="Calibri"/>
            </a:endParaRPr>
          </a:p>
        </p:txBody>
      </p:sp>
      <p:sp>
        <p:nvSpPr>
          <p:cNvPr id="4" name="Slide Number Placeholder 3"/>
          <p:cNvSpPr>
            <a:spLocks noGrp="1"/>
          </p:cNvSpPr>
          <p:nvPr>
            <p:ph type="sldNum" sz="quarter" idx="5"/>
          </p:nvPr>
        </p:nvSpPr>
        <p:spPr/>
        <p:txBody>
          <a:bodyPr/>
          <a:lstStyle/>
          <a:p>
            <a:fld id="{4A893990-33F9-4D9F-961E-8EC58755FB36}" type="slidenum">
              <a:t>1</a:t>
            </a:fld>
            <a:endParaRPr lang="en-US"/>
          </a:p>
        </p:txBody>
      </p:sp>
    </p:spTree>
    <p:extLst>
      <p:ext uri="{BB962C8B-B14F-4D97-AF65-F5344CB8AC3E}">
        <p14:creationId xmlns:p14="http://schemas.microsoft.com/office/powerpoint/2010/main" val="2338560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a:solidFill>
                  <a:srgbClr val="4D5156"/>
                </a:solidFill>
                <a:effectLst/>
                <a:latin typeface="Roboto" panose="02000000000000000000" pitchFamily="2" charset="0"/>
              </a:rPr>
              <a:t>The most effective way to train your staff to respond to an active shooter situation is to </a:t>
            </a:r>
            <a:r>
              <a:rPr lang="en-US" b="1" i="0">
                <a:solidFill>
                  <a:srgbClr val="5F6368"/>
                </a:solidFill>
                <a:effectLst/>
                <a:latin typeface="Roboto" panose="02000000000000000000" pitchFamily="2" charset="0"/>
              </a:rPr>
              <a:t>conduct mock active shooter training exercises</a:t>
            </a:r>
            <a:r>
              <a:rPr lang="en-US" b="1" i="0">
                <a:solidFill>
                  <a:srgbClr val="4D5156"/>
                </a:solidFill>
                <a:effectLst/>
                <a:latin typeface="Roboto" panose="02000000000000000000" pitchFamily="2" charset="0"/>
              </a:rPr>
              <a:t>. Local law enforcement </a:t>
            </a:r>
            <a:r>
              <a:rPr lang="en-US" b="0" i="0">
                <a:solidFill>
                  <a:srgbClr val="4D5156"/>
                </a:solidFill>
                <a:effectLst/>
                <a:latin typeface="Roboto" panose="02000000000000000000" pitchFamily="2" charset="0"/>
              </a:rPr>
              <a:t>.</a:t>
            </a:r>
            <a:endParaRPr lang="en-US" b="0"/>
          </a:p>
        </p:txBody>
      </p:sp>
      <p:sp>
        <p:nvSpPr>
          <p:cNvPr id="4" name="Slide Number Placeholder 3"/>
          <p:cNvSpPr>
            <a:spLocks noGrp="1"/>
          </p:cNvSpPr>
          <p:nvPr>
            <p:ph type="sldNum" sz="quarter" idx="5"/>
          </p:nvPr>
        </p:nvSpPr>
        <p:spPr/>
        <p:txBody>
          <a:bodyPr/>
          <a:lstStyle/>
          <a:p>
            <a:fld id="{4A893990-33F9-4D9F-961E-8EC58755FB36}" type="slidenum">
              <a:rPr lang="en-US" smtClean="0"/>
              <a:t>7</a:t>
            </a:fld>
            <a:endParaRPr lang="en-US"/>
          </a:p>
        </p:txBody>
      </p:sp>
    </p:spTree>
    <p:extLst>
      <p:ext uri="{BB962C8B-B14F-4D97-AF65-F5344CB8AC3E}">
        <p14:creationId xmlns:p14="http://schemas.microsoft.com/office/powerpoint/2010/main" val="943208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Climb every mountain video Self-Determined  song  means to everyone fulfilling your roles in life and believing in your self and your future career.</a:t>
            </a:r>
          </a:p>
        </p:txBody>
      </p:sp>
      <p:sp>
        <p:nvSpPr>
          <p:cNvPr id="4" name="Slide Number Placeholder 3"/>
          <p:cNvSpPr>
            <a:spLocks noGrp="1"/>
          </p:cNvSpPr>
          <p:nvPr>
            <p:ph type="sldNum" sz="quarter" idx="5"/>
          </p:nvPr>
        </p:nvSpPr>
        <p:spPr/>
        <p:txBody>
          <a:bodyPr/>
          <a:lstStyle/>
          <a:p>
            <a:fld id="{4A893990-33F9-4D9F-961E-8EC58755FB36}" type="slidenum">
              <a:rPr lang="en-US" smtClean="0"/>
              <a:t>11</a:t>
            </a:fld>
            <a:endParaRPr lang="en-US"/>
          </a:p>
        </p:txBody>
      </p:sp>
    </p:spTree>
    <p:extLst>
      <p:ext uri="{BB962C8B-B14F-4D97-AF65-F5344CB8AC3E}">
        <p14:creationId xmlns:p14="http://schemas.microsoft.com/office/powerpoint/2010/main" val="1052308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This video is based on </a:t>
            </a:r>
            <a:r>
              <a:rPr lang="en-US" b="1" i="0">
                <a:solidFill>
                  <a:srgbClr val="131313"/>
                </a:solidFill>
                <a:effectLst/>
                <a:latin typeface="Roboto" panose="02000000000000000000" pitchFamily="2" charset="0"/>
              </a:rPr>
              <a:t>Applied Self-Direction provides a brief explanation of self-direction and how it allows more choice and control for individuals receiving services in their home and community</a:t>
            </a:r>
            <a:endParaRPr lang="en-US" b="1"/>
          </a:p>
        </p:txBody>
      </p:sp>
      <p:sp>
        <p:nvSpPr>
          <p:cNvPr id="4" name="Slide Number Placeholder 3"/>
          <p:cNvSpPr>
            <a:spLocks noGrp="1"/>
          </p:cNvSpPr>
          <p:nvPr>
            <p:ph type="sldNum" sz="quarter" idx="5"/>
          </p:nvPr>
        </p:nvSpPr>
        <p:spPr/>
        <p:txBody>
          <a:bodyPr/>
          <a:lstStyle/>
          <a:p>
            <a:fld id="{4A893990-33F9-4D9F-961E-8EC58755FB36}" type="slidenum">
              <a:rPr lang="en-US" smtClean="0"/>
              <a:t>13</a:t>
            </a:fld>
            <a:endParaRPr lang="en-US"/>
          </a:p>
        </p:txBody>
      </p:sp>
    </p:spTree>
    <p:extLst>
      <p:ext uri="{BB962C8B-B14F-4D97-AF65-F5344CB8AC3E}">
        <p14:creationId xmlns:p14="http://schemas.microsoft.com/office/powerpoint/2010/main" val="2465702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893990-33F9-4D9F-961E-8EC58755FB36}" type="slidenum">
              <a:rPr lang="en-US" smtClean="0"/>
              <a:t>14</a:t>
            </a:fld>
            <a:endParaRPr lang="en-US"/>
          </a:p>
        </p:txBody>
      </p:sp>
    </p:spTree>
    <p:extLst>
      <p:ext uri="{BB962C8B-B14F-4D97-AF65-F5344CB8AC3E}">
        <p14:creationId xmlns:p14="http://schemas.microsoft.com/office/powerpoint/2010/main" val="2023015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3748257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132926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374816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C05AED-3242-49CE-8ED3-CBA73EB19636}" type="datetimeFigureOut">
              <a:rPr lang="en-US" smtClean="0"/>
              <a:t>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235918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C05AED-3242-49CE-8ED3-CBA73EB19636}" type="datetimeFigureOut">
              <a:rPr lang="en-US" smtClean="0"/>
              <a:t>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790865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ADC05AED-3242-49CE-8ED3-CBA73EB19636}" type="datetimeFigureOut">
              <a:rPr lang="en-US" smtClean="0"/>
              <a:t>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329813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C05AED-3242-49CE-8ED3-CBA73EB19636}" type="datetimeFigureOut">
              <a:rPr lang="en-US" smtClean="0"/>
              <a:t>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164551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C05AED-3242-49CE-8ED3-CBA73EB19636}" type="datetimeFigureOut">
              <a:rPr lang="en-US" smtClean="0"/>
              <a:t>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3099495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45F51-3CF1-45F7-B873-C8049843CF21}" type="slidenum">
              <a:rPr lang="en-US" smtClean="0"/>
              <a:t>‹#›</a:t>
            </a:fld>
            <a:endParaRPr lang="en-US"/>
          </a:p>
        </p:txBody>
      </p:sp>
      <p:sp>
        <p:nvSpPr>
          <p:cNvPr id="5" name="Date Placeholder 4"/>
          <p:cNvSpPr>
            <a:spLocks noGrp="1"/>
          </p:cNvSpPr>
          <p:nvPr>
            <p:ph type="dt" sz="half" idx="10"/>
          </p:nvPr>
        </p:nvSpPr>
        <p:spPr/>
        <p:txBody>
          <a:bodyPr/>
          <a:lstStyle/>
          <a:p>
            <a:fld id="{ADC05AED-3242-49CE-8ED3-CBA73EB19636}" type="datetimeFigureOut">
              <a:rPr lang="en-US" smtClean="0"/>
              <a:t>1/2/2024</a:t>
            </a:fld>
            <a:endParaRPr lang="en-US"/>
          </a:p>
        </p:txBody>
      </p:sp>
    </p:spTree>
    <p:extLst>
      <p:ext uri="{BB962C8B-B14F-4D97-AF65-F5344CB8AC3E}">
        <p14:creationId xmlns:p14="http://schemas.microsoft.com/office/powerpoint/2010/main" val="66654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1485079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8468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2137560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7755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940268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1431953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C05AED-3242-49CE-8ED3-CBA73EB19636}"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45F51-3CF1-45F7-B873-C8049843CF21}" type="slidenum">
              <a:rPr lang="en-US" smtClean="0"/>
              <a:t>‹#›</a:t>
            </a:fld>
            <a:endParaRPr lang="en-US"/>
          </a:p>
        </p:txBody>
      </p:sp>
    </p:spTree>
    <p:extLst>
      <p:ext uri="{BB962C8B-B14F-4D97-AF65-F5344CB8AC3E}">
        <p14:creationId xmlns:p14="http://schemas.microsoft.com/office/powerpoint/2010/main" val="382671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DC05AED-3242-49CE-8ED3-CBA73EB19636}" type="datetimeFigureOut">
              <a:rPr lang="en-US" smtClean="0"/>
              <a:t>1/2/2024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C445F51-3CF1-45F7-B873-C8049843CF21}" type="slidenum">
              <a:rPr lang="en-US" smtClean="0"/>
              <a:t>‹#›</a:t>
            </a:fld>
            <a:endParaRPr lang="en-US"/>
          </a:p>
        </p:txBody>
      </p:sp>
    </p:spTree>
    <p:extLst>
      <p:ext uri="{BB962C8B-B14F-4D97-AF65-F5344CB8AC3E}">
        <p14:creationId xmlns:p14="http://schemas.microsoft.com/office/powerpoint/2010/main" val="9273302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1.xml"/><Relationship Id="rId7" Type="http://schemas.openxmlformats.org/officeDocument/2006/relationships/image" Target="../media/image3.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video" Target="https://www.youtube.com/embed/aO858HyFbKI?feature=oembed" TargetMode="Externa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video" Target="https://www.youtube.com/embed/SUG2yAwRfJk?feature=oembed" TargetMode="Externa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hyperlink" Target="https://www.bing.com/ck/a?!&amp;&amp;p=4a320c57fd1ed35aJmltdHM9MTY5NzU4NzIwMCZpZ3VpZD0zNTk3NDczZi05ZjBiLTZlNjUtMmNhMS01NWEyOWUyMjZmOWQmaW5zaWQ9NTc4Ng&amp;ptn=3&amp;hsh=3&amp;fclid=3597473f-9f0b-6e65-2ca1-55a29e226f9d&amp;psq=How+to++what+to+do+ina+Active+Shootter+situation&amp;u=a1aHR0cHM6Ly9wdWJsaWNzYWZldHkuamh1LmVkdS9yZXNvdXJjZXMtc2VydmljZXMvZW1lcmdlbmN5LXJlc3BvbnNlLWd1aWRlcy9hY3RpdmUtc2hvb3Rlci8&amp;ntb=1" TargetMode="Externa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7" Type="http://schemas.openxmlformats.org/officeDocument/2006/relationships/image" Target="../media/image14.png"/><Relationship Id="rId2" Type="http://schemas.microsoft.com/office/2007/relationships/media" Target="../media/media7.mp4"/><Relationship Id="rId1" Type="http://schemas.openxmlformats.org/officeDocument/2006/relationships/video" Target="https://www.youtube.com/embed/i3QBktsRKVY?feature=oembed" TargetMode="External"/><Relationship Id="rId6" Type="http://schemas.openxmlformats.org/officeDocument/2006/relationships/image" Target="../media/image13.jpeg"/><Relationship Id="rId5" Type="http://schemas.openxmlformats.org/officeDocument/2006/relationships/notesSlide" Target="../notesSlides/notesSlide2.xml"/><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video" Target="https://www.youtube.com/embed/ux9sNn4Lxpw?feature=oembed" TargetMode="Externa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9.pn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video" Target="../media/media11.mp4"/><Relationship Id="rId7" Type="http://schemas.openxmlformats.org/officeDocument/2006/relationships/image" Target="../media/image21.png"/><Relationship Id="rId2" Type="http://schemas.microsoft.com/office/2007/relationships/media" Target="../media/media11.mp4"/><Relationship Id="rId1" Type="http://schemas.openxmlformats.org/officeDocument/2006/relationships/video" Target="https://www.youtube.com/embed/FtbEIMAsBsY?feature=oembed" TargetMode="External"/><Relationship Id="rId6" Type="http://schemas.openxmlformats.org/officeDocument/2006/relationships/image" Target="../media/image20.jpeg"/><Relationship Id="rId5" Type="http://schemas.openxmlformats.org/officeDocument/2006/relationships/notesSlide" Target="../notesSlides/notesSlide3.xml"/><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video" Target="../media/media13.mp4"/><Relationship Id="rId7" Type="http://schemas.openxmlformats.org/officeDocument/2006/relationships/image" Target="../media/image24.png"/><Relationship Id="rId2" Type="http://schemas.microsoft.com/office/2007/relationships/media" Target="../media/media13.mp4"/><Relationship Id="rId1" Type="http://schemas.openxmlformats.org/officeDocument/2006/relationships/video" Target="https://www.youtube.com/embed/6rMct0ju1IA?feature=oembed" TargetMode="External"/><Relationship Id="rId6" Type="http://schemas.openxmlformats.org/officeDocument/2006/relationships/image" Target="../media/image23.jpeg"/><Relationship Id="rId5" Type="http://schemas.openxmlformats.org/officeDocument/2006/relationships/notesSlide" Target="../notesSlides/notesSlide4.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8.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EB395-501B-0316-8033-F05F93892E52}"/>
              </a:ext>
            </a:extLst>
          </p:cNvPr>
          <p:cNvSpPr>
            <a:spLocks noGrp="1"/>
          </p:cNvSpPr>
          <p:nvPr>
            <p:ph type="ctrTitle"/>
          </p:nvPr>
        </p:nvSpPr>
        <p:spPr>
          <a:xfrm>
            <a:off x="790329" y="127378"/>
            <a:ext cx="8207566" cy="1706609"/>
          </a:xfrm>
        </p:spPr>
        <p:txBody>
          <a:bodyPr>
            <a:normAutofit/>
          </a:bodyPr>
          <a:lstStyle/>
          <a:p>
            <a:pPr algn="ctr"/>
            <a:r>
              <a:rPr lang="en-US" sz="3600" b="1" dirty="0">
                <a:solidFill>
                  <a:schemeClr val="tx1"/>
                </a:solidFill>
                <a:latin typeface="-apple-system"/>
              </a:rPr>
              <a:t> </a:t>
            </a:r>
            <a:r>
              <a:rPr lang="en-US" sz="3600" b="1" dirty="0">
                <a:solidFill>
                  <a:srgbClr val="0070C0"/>
                </a:solidFill>
                <a:effectLst/>
                <a:latin typeface="-apple-system"/>
              </a:rPr>
              <a:t>Public Safety and Transportation for the Month of January</a:t>
            </a:r>
            <a:br>
              <a:rPr lang="en-US" sz="3200" b="1" dirty="0">
                <a:solidFill>
                  <a:srgbClr val="0070C0"/>
                </a:solidFill>
                <a:effectLst/>
                <a:latin typeface="-apple-system"/>
              </a:rPr>
            </a:br>
            <a:endParaRPr lang="en-US" sz="3200" b="1" dirty="0">
              <a:solidFill>
                <a:srgbClr val="0070C0"/>
              </a:solidFill>
            </a:endParaRPr>
          </a:p>
        </p:txBody>
      </p:sp>
      <p:pic>
        <p:nvPicPr>
          <p:cNvPr id="1026" name="Picture 2" descr="Public Safety – Herkimer Radio Service">
            <a:extLst>
              <a:ext uri="{FF2B5EF4-FFF2-40B4-BE49-F238E27FC236}">
                <a16:creationId xmlns:a16="http://schemas.microsoft.com/office/drawing/2014/main" id="{D66A3AB9-47FF-B171-7E9A-DEB3A6E5FE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0051" y="0"/>
            <a:ext cx="2500654" cy="25006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afety Measures That Construction Companies Must Follow - Expert ...">
            <a:extLst>
              <a:ext uri="{FF2B5EF4-FFF2-40B4-BE49-F238E27FC236}">
                <a16:creationId xmlns:a16="http://schemas.microsoft.com/office/drawing/2014/main" id="{F0BBC0EB-521C-CF71-50E8-F00BF77560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066" y="4320388"/>
            <a:ext cx="3585057" cy="252101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ransportation Safety Foundation">
            <a:extLst>
              <a:ext uri="{FF2B5EF4-FFF2-40B4-BE49-F238E27FC236}">
                <a16:creationId xmlns:a16="http://schemas.microsoft.com/office/drawing/2014/main" id="{CC353B2C-33BA-0BE0-68F8-0EF01E5531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2691" y="1557175"/>
            <a:ext cx="3929670" cy="27632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nnecticut Highway Safety | Newington CT">
            <a:extLst>
              <a:ext uri="{FF2B5EF4-FFF2-40B4-BE49-F238E27FC236}">
                <a16:creationId xmlns:a16="http://schemas.microsoft.com/office/drawing/2014/main" id="{84D4FD60-8EB5-766C-C0E7-60992B4A06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05130" y="1994979"/>
            <a:ext cx="4449887" cy="4449887"/>
          </a:xfrm>
          <a:prstGeom prst="rect">
            <a:avLst/>
          </a:prstGeom>
          <a:noFill/>
          <a:extLst>
            <a:ext uri="{909E8E84-426E-40DD-AFC4-6F175D3DCCD1}">
              <a14:hiddenFill xmlns:a14="http://schemas.microsoft.com/office/drawing/2010/main">
                <a:solidFill>
                  <a:srgbClr val="FFFFFF"/>
                </a:solidFill>
              </a14:hiddenFill>
            </a:ext>
          </a:extLst>
        </p:spPr>
      </p:pic>
      <p:pic>
        <p:nvPicPr>
          <p:cNvPr id="15" name="Video 14">
            <a:hlinkClick r:id="" action="ppaction://media"/>
            <a:extLst>
              <a:ext uri="{FF2B5EF4-FFF2-40B4-BE49-F238E27FC236}">
                <a16:creationId xmlns:a16="http://schemas.microsoft.com/office/drawing/2014/main" id="{A05CC148-B120-7E3F-4934-234CA08C9A8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1814970"/>
      </p:ext>
    </p:extLst>
  </p:cSld>
  <p:clrMapOvr>
    <a:masterClrMapping/>
  </p:clrMapOvr>
  <mc:AlternateContent xmlns:mc="http://schemas.openxmlformats.org/markup-compatibility/2006" xmlns:p14="http://schemas.microsoft.com/office/powerpoint/2010/main">
    <mc:Choice Requires="p14">
      <p:transition spd="slow" p14:dur="2000" advTm="11985"/>
    </mc:Choice>
    <mc:Fallback xmlns="">
      <p:transition spd="slow" advTm="1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5"/>
                </p:tgtEl>
              </p:cMediaNode>
            </p:video>
            <p:seq concurrent="1" nextAc="seek">
              <p:cTn id="11" restart="whenNotActive" fill="hold" evtFilter="cancelBubble" nodeType="interactiveSeq">
                <p:stCondLst>
                  <p:cond evt="onClick" delay="0">
                    <p:tgtEl>
                      <p:spTgt spid="1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5"/>
                                        </p:tgtEl>
                                      </p:cBhvr>
                                    </p:cmd>
                                  </p:childTnLst>
                                </p:cTn>
                              </p:par>
                            </p:childTnLst>
                          </p:cTn>
                        </p:par>
                      </p:childTnLst>
                    </p:cTn>
                  </p:par>
                </p:childTnLst>
              </p:cTn>
              <p:nextCondLst>
                <p:cond evt="onClick" delay="0">
                  <p:tgtEl>
                    <p:spTgt spid="15"/>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EAE21-E192-7290-6FD6-622146E8E363}"/>
              </a:ext>
            </a:extLst>
          </p:cNvPr>
          <p:cNvSpPr>
            <a:spLocks noGrp="1"/>
          </p:cNvSpPr>
          <p:nvPr>
            <p:ph type="ctrTitle"/>
          </p:nvPr>
        </p:nvSpPr>
        <p:spPr>
          <a:xfrm>
            <a:off x="1187713" y="247938"/>
            <a:ext cx="7766936" cy="859961"/>
          </a:xfrm>
        </p:spPr>
        <p:txBody>
          <a:bodyPr/>
          <a:lstStyle/>
          <a:p>
            <a:pPr algn="ctr"/>
            <a:r>
              <a:rPr lang="en-US" sz="4800" b="1" dirty="0">
                <a:solidFill>
                  <a:srgbClr val="0070C0"/>
                </a:solidFill>
              </a:rPr>
              <a:t>Online Safety</a:t>
            </a:r>
          </a:p>
        </p:txBody>
      </p:sp>
      <p:sp>
        <p:nvSpPr>
          <p:cNvPr id="4" name="TextBox 3">
            <a:extLst>
              <a:ext uri="{FF2B5EF4-FFF2-40B4-BE49-F238E27FC236}">
                <a16:creationId xmlns:a16="http://schemas.microsoft.com/office/drawing/2014/main" id="{081098C9-FD6C-80FF-7439-5B12B151C9C6}"/>
              </a:ext>
            </a:extLst>
          </p:cNvPr>
          <p:cNvSpPr txBox="1"/>
          <p:nvPr/>
        </p:nvSpPr>
        <p:spPr>
          <a:xfrm>
            <a:off x="1113823" y="1255206"/>
            <a:ext cx="8771371" cy="5186035"/>
          </a:xfrm>
          <a:prstGeom prst="rect">
            <a:avLst/>
          </a:prstGeom>
          <a:noFill/>
        </p:spPr>
        <p:txBody>
          <a:bodyPr wrap="square" lIns="91440" tIns="45720" rIns="91440" bIns="45720" anchor="t">
            <a:spAutoFit/>
          </a:bodyPr>
          <a:lstStyle/>
          <a:p>
            <a:pPr algn="ctr">
              <a:spcAft>
                <a:spcPts val="1800"/>
              </a:spcAft>
            </a:pPr>
            <a:r>
              <a:rPr lang="en-US" sz="2400" b="1" u="sng" dirty="0">
                <a:solidFill>
                  <a:srgbClr val="002060"/>
                </a:solidFill>
                <a:latin typeface="Google Sans"/>
              </a:rPr>
              <a:t> </a:t>
            </a:r>
            <a:r>
              <a:rPr lang="en-US" sz="2800" b="1" i="0" u="sng" dirty="0">
                <a:solidFill>
                  <a:srgbClr val="002060"/>
                </a:solidFill>
                <a:effectLst/>
                <a:latin typeface="Google Sans"/>
              </a:rPr>
              <a:t>6 Tips for Staying </a:t>
            </a:r>
            <a:r>
              <a:rPr lang="en-US" sz="2800" b="1" u="sng" dirty="0">
                <a:solidFill>
                  <a:srgbClr val="002060"/>
                </a:solidFill>
                <a:latin typeface="Google Sans"/>
              </a:rPr>
              <a:t>S</a:t>
            </a:r>
            <a:r>
              <a:rPr lang="en-US" sz="2800" b="1" i="0" u="sng" dirty="0">
                <a:solidFill>
                  <a:srgbClr val="002060"/>
                </a:solidFill>
                <a:effectLst/>
                <a:latin typeface="Google Sans"/>
              </a:rPr>
              <a:t>afe </a:t>
            </a:r>
            <a:r>
              <a:rPr lang="en-US" sz="2800" b="1" u="sng" dirty="0">
                <a:solidFill>
                  <a:srgbClr val="002060"/>
                </a:solidFill>
                <a:latin typeface="Google Sans"/>
              </a:rPr>
              <a:t>O</a:t>
            </a:r>
            <a:r>
              <a:rPr lang="en-US" sz="2800" b="1" i="0" u="sng" dirty="0">
                <a:solidFill>
                  <a:srgbClr val="002060"/>
                </a:solidFill>
                <a:effectLst/>
                <a:latin typeface="Google Sans"/>
              </a:rPr>
              <a:t>nline</a:t>
            </a:r>
            <a:endParaRPr lang="en-US" sz="2800" dirty="0">
              <a:solidFill>
                <a:srgbClr val="002060"/>
              </a:solidFill>
            </a:endParaRPr>
          </a:p>
          <a:p>
            <a:pPr marL="342900" indent="-342900">
              <a:buFont typeface="Arial"/>
              <a:buChar char="•"/>
            </a:pPr>
            <a:r>
              <a:rPr lang="en-US" sz="2400" i="0" dirty="0">
                <a:solidFill>
                  <a:srgbClr val="002060"/>
                </a:solidFill>
                <a:effectLst/>
                <a:latin typeface="Google Sans"/>
              </a:rPr>
              <a:t>Create strong usernames and passwords. Make sure that your username and password are unique for each account.</a:t>
            </a:r>
            <a:r>
              <a:rPr lang="en-US" sz="2400" dirty="0">
                <a:solidFill>
                  <a:srgbClr val="002060"/>
                </a:solidFill>
                <a:latin typeface="Google Sans"/>
              </a:rPr>
              <a:t> </a:t>
            </a:r>
          </a:p>
          <a:p>
            <a:endParaRPr lang="en-US" sz="2400" i="0" dirty="0">
              <a:solidFill>
                <a:srgbClr val="002060"/>
              </a:solidFill>
              <a:effectLst/>
              <a:latin typeface="Google Sans"/>
            </a:endParaRPr>
          </a:p>
          <a:p>
            <a:pPr marL="342900" indent="-342900">
              <a:buFont typeface="Arial"/>
              <a:buChar char="•"/>
            </a:pPr>
            <a:r>
              <a:rPr lang="en-US" sz="2400" i="0" dirty="0">
                <a:solidFill>
                  <a:srgbClr val="002060"/>
                </a:solidFill>
                <a:effectLst/>
                <a:latin typeface="Google Sans"/>
              </a:rPr>
              <a:t>Educate yourself about online scams</a:t>
            </a:r>
            <a:r>
              <a:rPr lang="en-US" sz="2400" dirty="0">
                <a:solidFill>
                  <a:srgbClr val="002060"/>
                </a:solidFill>
                <a:latin typeface="Google Sans"/>
              </a:rPr>
              <a:t>.</a:t>
            </a:r>
            <a:endParaRPr lang="en-US" sz="2400" i="0" dirty="0">
              <a:solidFill>
                <a:srgbClr val="002060"/>
              </a:solidFill>
              <a:effectLst/>
              <a:latin typeface="Google Sans"/>
            </a:endParaRPr>
          </a:p>
          <a:p>
            <a:endParaRPr lang="en-US" sz="2400" dirty="0">
              <a:solidFill>
                <a:srgbClr val="002060"/>
              </a:solidFill>
              <a:latin typeface="Google Sans"/>
            </a:endParaRPr>
          </a:p>
          <a:p>
            <a:pPr marL="342900" indent="-342900">
              <a:buFont typeface="Arial"/>
              <a:buChar char="•"/>
            </a:pPr>
            <a:r>
              <a:rPr lang="en-US" sz="2400" i="0" dirty="0">
                <a:solidFill>
                  <a:srgbClr val="002060"/>
                </a:solidFill>
                <a:effectLst/>
                <a:latin typeface="Google Sans"/>
              </a:rPr>
              <a:t>Watch what you post on social media.</a:t>
            </a:r>
            <a:r>
              <a:rPr lang="en-US" sz="2400" dirty="0">
                <a:solidFill>
                  <a:srgbClr val="002060"/>
                </a:solidFill>
                <a:latin typeface="Google Sans"/>
              </a:rPr>
              <a:t> </a:t>
            </a:r>
          </a:p>
          <a:p>
            <a:endParaRPr lang="en-US" sz="2400" dirty="0">
              <a:solidFill>
                <a:srgbClr val="002060"/>
              </a:solidFill>
              <a:latin typeface="Google Sans"/>
            </a:endParaRPr>
          </a:p>
          <a:p>
            <a:pPr marL="342900" indent="-342900">
              <a:buFont typeface="Arial"/>
              <a:buChar char="•"/>
            </a:pPr>
            <a:r>
              <a:rPr lang="en-US" sz="2400" i="0" dirty="0">
                <a:solidFill>
                  <a:srgbClr val="002060"/>
                </a:solidFill>
                <a:effectLst/>
                <a:latin typeface="Google Sans"/>
              </a:rPr>
              <a:t>Protect your router.</a:t>
            </a:r>
          </a:p>
          <a:p>
            <a:endParaRPr lang="en-US" sz="2400" dirty="0">
              <a:solidFill>
                <a:srgbClr val="002060"/>
              </a:solidFill>
              <a:latin typeface="Google Sans"/>
            </a:endParaRPr>
          </a:p>
          <a:p>
            <a:pPr marL="342900" indent="-342900">
              <a:buFont typeface="Arial"/>
              <a:buChar char="•"/>
            </a:pPr>
            <a:r>
              <a:rPr lang="en-US" sz="2400" i="0" dirty="0">
                <a:solidFill>
                  <a:srgbClr val="002060"/>
                </a:solidFill>
                <a:effectLst/>
                <a:latin typeface="Google Sans"/>
              </a:rPr>
              <a:t>Make online purchases with a credit card.</a:t>
            </a:r>
            <a:r>
              <a:rPr lang="en-US" sz="2400" dirty="0">
                <a:solidFill>
                  <a:srgbClr val="002060"/>
                </a:solidFill>
                <a:latin typeface="Google Sans"/>
              </a:rPr>
              <a:t> </a:t>
            </a:r>
            <a:endParaRPr lang="en-US" sz="2400" i="0" dirty="0">
              <a:solidFill>
                <a:srgbClr val="002060"/>
              </a:solidFill>
              <a:effectLst/>
              <a:latin typeface="Google Sans"/>
            </a:endParaRPr>
          </a:p>
          <a:p>
            <a:endParaRPr lang="en-US" sz="2400" dirty="0">
              <a:solidFill>
                <a:srgbClr val="002060"/>
              </a:solidFill>
              <a:latin typeface="Google Sans"/>
            </a:endParaRPr>
          </a:p>
          <a:p>
            <a:pPr marL="342900" indent="-342900">
              <a:buFont typeface="Arial"/>
              <a:buChar char="•"/>
            </a:pPr>
            <a:r>
              <a:rPr lang="en-US" sz="2400" i="0" dirty="0">
                <a:solidFill>
                  <a:srgbClr val="002060"/>
                </a:solidFill>
                <a:effectLst/>
                <a:latin typeface="Google Sans"/>
              </a:rPr>
              <a:t>Stay alert.</a:t>
            </a:r>
          </a:p>
        </p:txBody>
      </p:sp>
      <p:pic>
        <p:nvPicPr>
          <p:cNvPr id="8" name="Video 7">
            <a:hlinkClick r:id="" action="ppaction://media"/>
            <a:extLst>
              <a:ext uri="{FF2B5EF4-FFF2-40B4-BE49-F238E27FC236}">
                <a16:creationId xmlns:a16="http://schemas.microsoft.com/office/drawing/2014/main" id="{5C50F7AB-EBEA-C2E3-B9E3-09718FCCB3A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49477" y="4678975"/>
            <a:ext cx="2057400" cy="2057400"/>
          </a:xfrm>
          <a:prstGeom prst="ellipse">
            <a:avLst/>
          </a:prstGeom>
        </p:spPr>
      </p:pic>
    </p:spTree>
    <p:extLst>
      <p:ext uri="{BB962C8B-B14F-4D97-AF65-F5344CB8AC3E}">
        <p14:creationId xmlns:p14="http://schemas.microsoft.com/office/powerpoint/2010/main" val="1836335411"/>
      </p:ext>
    </p:extLst>
  </p:cSld>
  <p:clrMapOvr>
    <a:masterClrMapping/>
  </p:clrMapOvr>
  <mc:AlternateContent xmlns:mc="http://schemas.openxmlformats.org/markup-compatibility/2006" xmlns:p14="http://schemas.microsoft.com/office/powerpoint/2010/main">
    <mc:Choice Requires="p14">
      <p:transition spd="slow" p14:dur="2000" advTm="35432"/>
    </mc:Choice>
    <mc:Fallback xmlns="">
      <p:transition spd="slow" advTm="35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1 Internet Safety Tips for Your Online Security">
            <a:hlinkClick r:id="" action="ppaction://media"/>
            <a:extLst>
              <a:ext uri="{FF2B5EF4-FFF2-40B4-BE49-F238E27FC236}">
                <a16:creationId xmlns:a16="http://schemas.microsoft.com/office/drawing/2014/main" id="{8A3E775A-AFF4-212F-F321-037E466299E8}"/>
              </a:ext>
            </a:extLst>
          </p:cNvPr>
          <p:cNvPicPr>
            <a:picLocks noRot="1" noChangeAspect="1"/>
          </p:cNvPicPr>
          <p:nvPr>
            <a:videoFile r:link="rId1"/>
          </p:nvPr>
        </p:nvPicPr>
        <p:blipFill>
          <a:blip r:embed="rId5"/>
          <a:stretch>
            <a:fillRect/>
          </a:stretch>
        </p:blipFill>
        <p:spPr>
          <a:xfrm>
            <a:off x="573061" y="1122595"/>
            <a:ext cx="9479243" cy="5355772"/>
          </a:xfrm>
          <a:prstGeom prst="rect">
            <a:avLst/>
          </a:prstGeom>
        </p:spPr>
      </p:pic>
      <p:pic>
        <p:nvPicPr>
          <p:cNvPr id="6" name="Video 5">
            <a:hlinkClick r:id="" action="ppaction://media"/>
            <a:extLst>
              <a:ext uri="{FF2B5EF4-FFF2-40B4-BE49-F238E27FC236}">
                <a16:creationId xmlns:a16="http://schemas.microsoft.com/office/drawing/2014/main" id="{0E7F961C-8F93-4B1B-EC7D-3F29C004016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43656FCB-688A-597C-4E64-7182AA0928D0}"/>
              </a:ext>
            </a:extLst>
          </p:cNvPr>
          <p:cNvSpPr txBox="1"/>
          <p:nvPr/>
        </p:nvSpPr>
        <p:spPr>
          <a:xfrm>
            <a:off x="2084299" y="227233"/>
            <a:ext cx="64567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70C0"/>
                </a:solidFill>
              </a:rPr>
              <a:t>Top Internet Safety Tips </a:t>
            </a:r>
          </a:p>
        </p:txBody>
      </p:sp>
    </p:spTree>
    <p:extLst>
      <p:ext uri="{BB962C8B-B14F-4D97-AF65-F5344CB8AC3E}">
        <p14:creationId xmlns:p14="http://schemas.microsoft.com/office/powerpoint/2010/main" val="3314769060"/>
      </p:ext>
    </p:extLst>
  </p:cSld>
  <p:clrMapOvr>
    <a:masterClrMapping/>
  </p:clrMapOvr>
  <mc:AlternateContent xmlns:mc="http://schemas.openxmlformats.org/markup-compatibility/2006" xmlns:p14="http://schemas.microsoft.com/office/powerpoint/2010/main">
    <mc:Choice Requires="p14">
      <p:transition spd="slow" p14:dur="2000" advTm="12889"/>
    </mc:Choice>
    <mc:Fallback xmlns="">
      <p:transition spd="slow" advTm="12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5ACF5FB-D94C-5667-DF64-45F64348CE81}"/>
              </a:ext>
            </a:extLst>
          </p:cNvPr>
          <p:cNvSpPr>
            <a:spLocks noGrp="1"/>
          </p:cNvSpPr>
          <p:nvPr>
            <p:ph type="ctrTitle"/>
          </p:nvPr>
        </p:nvSpPr>
        <p:spPr>
          <a:xfrm>
            <a:off x="2363040" y="54145"/>
            <a:ext cx="6127684" cy="1065343"/>
          </a:xfrm>
        </p:spPr>
        <p:txBody>
          <a:bodyPr/>
          <a:lstStyle/>
          <a:p>
            <a:pPr algn="ctr"/>
            <a:r>
              <a:rPr lang="en-US" sz="4800" b="1" dirty="0">
                <a:solidFill>
                  <a:srgbClr val="0070C0"/>
                </a:solidFill>
              </a:rPr>
              <a:t>Being Safe at Night</a:t>
            </a:r>
            <a:endParaRPr lang="en-US" b="1" dirty="0">
              <a:solidFill>
                <a:srgbClr val="0070C0"/>
              </a:solidFill>
            </a:endParaRPr>
          </a:p>
        </p:txBody>
      </p:sp>
      <p:sp>
        <p:nvSpPr>
          <p:cNvPr id="3" name="TextBox 2">
            <a:extLst>
              <a:ext uri="{FF2B5EF4-FFF2-40B4-BE49-F238E27FC236}">
                <a16:creationId xmlns:a16="http://schemas.microsoft.com/office/drawing/2014/main" id="{8FA11C06-D7DB-7E5B-DA4E-4100520A1D32}"/>
              </a:ext>
            </a:extLst>
          </p:cNvPr>
          <p:cNvSpPr txBox="1"/>
          <p:nvPr/>
        </p:nvSpPr>
        <p:spPr>
          <a:xfrm>
            <a:off x="797752" y="1199131"/>
            <a:ext cx="9500793" cy="5262979"/>
          </a:xfrm>
          <a:prstGeom prst="rect">
            <a:avLst/>
          </a:prstGeom>
          <a:noFill/>
        </p:spPr>
        <p:txBody>
          <a:bodyPr wrap="square" lIns="91440" tIns="45720" rIns="91440" bIns="45720" anchor="t">
            <a:spAutoFit/>
          </a:bodyPr>
          <a:lstStyle/>
          <a:p>
            <a:pPr algn="ctr"/>
            <a:r>
              <a:rPr lang="en-US" sz="2400" b="1" i="0" u="sng" dirty="0">
                <a:solidFill>
                  <a:srgbClr val="002060"/>
                </a:solidFill>
                <a:effectLst/>
                <a:latin typeface="Google Sans"/>
              </a:rPr>
              <a:t>How to Protect Yourself While Walking at Night</a:t>
            </a:r>
            <a:endParaRPr lang="en-US" sz="2400" b="0" i="0" u="sng" dirty="0">
              <a:solidFill>
                <a:srgbClr val="002060"/>
              </a:solidFill>
              <a:effectLst/>
              <a:latin typeface="Google Sans"/>
            </a:endParaRPr>
          </a:p>
          <a:p>
            <a:pPr algn="ctr"/>
            <a:endParaRPr lang="en-US" sz="2400" b="1" u="sng" dirty="0">
              <a:solidFill>
                <a:srgbClr val="002060"/>
              </a:solidFill>
              <a:latin typeface="Google Sans"/>
            </a:endParaRPr>
          </a:p>
          <a:p>
            <a:pPr>
              <a:buFont typeface="+mj-lt"/>
              <a:buAutoNum type="arabicPeriod"/>
            </a:pPr>
            <a:r>
              <a:rPr lang="en-US" sz="2400" i="0" dirty="0">
                <a:solidFill>
                  <a:srgbClr val="002060"/>
                </a:solidFill>
                <a:effectLst/>
                <a:latin typeface="Google Sans"/>
              </a:rPr>
              <a:t> Avoid walking or running alone at night.</a:t>
            </a:r>
            <a:r>
              <a:rPr lang="en-US" sz="2400" dirty="0">
                <a:solidFill>
                  <a:srgbClr val="002060"/>
                </a:solidFill>
                <a:latin typeface="Google Sans"/>
              </a:rPr>
              <a:t> </a:t>
            </a:r>
          </a:p>
          <a:p>
            <a:endParaRPr lang="en-US" sz="2400" dirty="0">
              <a:solidFill>
                <a:srgbClr val="002060"/>
              </a:solidFill>
              <a:latin typeface="Google Sans"/>
            </a:endParaRPr>
          </a:p>
          <a:p>
            <a:pPr algn="l"/>
            <a:r>
              <a:rPr lang="en-US" sz="2400" dirty="0">
                <a:solidFill>
                  <a:srgbClr val="002060"/>
                </a:solidFill>
                <a:latin typeface="Google Sans"/>
              </a:rPr>
              <a:t>2. </a:t>
            </a:r>
            <a:r>
              <a:rPr lang="en-US" sz="2400" i="0" dirty="0">
                <a:solidFill>
                  <a:srgbClr val="002060"/>
                </a:solidFill>
                <a:effectLst/>
                <a:latin typeface="Google Sans"/>
              </a:rPr>
              <a:t>Don't use headphones while walking, driving or jogging.</a:t>
            </a:r>
          </a:p>
          <a:p>
            <a:pPr algn="l"/>
            <a:endParaRPr lang="en-US" sz="2400" dirty="0">
              <a:solidFill>
                <a:srgbClr val="002060"/>
              </a:solidFill>
              <a:latin typeface="Google Sans"/>
            </a:endParaRPr>
          </a:p>
          <a:p>
            <a:pPr algn="l"/>
            <a:r>
              <a:rPr lang="en-US" sz="2400" i="0" dirty="0">
                <a:solidFill>
                  <a:srgbClr val="002060"/>
                </a:solidFill>
                <a:effectLst/>
                <a:latin typeface="Google Sans"/>
              </a:rPr>
              <a:t>3. Always walk in well-lighted areas.</a:t>
            </a:r>
          </a:p>
          <a:p>
            <a:pPr>
              <a:buAutoNum type="arabicPeriod"/>
            </a:pPr>
            <a:endParaRPr lang="en-US" sz="2400" dirty="0">
              <a:solidFill>
                <a:srgbClr val="002060"/>
              </a:solidFill>
              <a:latin typeface="Google Sans"/>
            </a:endParaRPr>
          </a:p>
          <a:p>
            <a:pPr algn="l"/>
            <a:r>
              <a:rPr lang="en-US" sz="2400" dirty="0">
                <a:solidFill>
                  <a:srgbClr val="002060"/>
                </a:solidFill>
                <a:latin typeface="Google Sans"/>
              </a:rPr>
              <a:t>4. </a:t>
            </a:r>
            <a:r>
              <a:rPr lang="en-US" sz="2400" i="0" dirty="0">
                <a:solidFill>
                  <a:srgbClr val="002060"/>
                </a:solidFill>
                <a:effectLst/>
                <a:latin typeface="Google Sans"/>
              </a:rPr>
              <a:t>Avoid the use of short cuts.</a:t>
            </a:r>
          </a:p>
          <a:p>
            <a:endParaRPr lang="en-US" sz="2400" dirty="0">
              <a:solidFill>
                <a:srgbClr val="002060"/>
              </a:solidFill>
              <a:latin typeface="Google Sans"/>
            </a:endParaRPr>
          </a:p>
          <a:p>
            <a:pPr algn="just"/>
            <a:r>
              <a:rPr lang="en-US" sz="2400" dirty="0">
                <a:solidFill>
                  <a:srgbClr val="002060"/>
                </a:solidFill>
                <a:latin typeface="Google Sans"/>
              </a:rPr>
              <a:t>5. </a:t>
            </a:r>
            <a:r>
              <a:rPr lang="en-US" sz="2400" i="0" dirty="0">
                <a:solidFill>
                  <a:srgbClr val="002060"/>
                </a:solidFill>
                <a:effectLst/>
                <a:latin typeface="Google Sans"/>
              </a:rPr>
              <a:t>After dark, keep away from large bushes or doorways where someone</a:t>
            </a:r>
          </a:p>
          <a:p>
            <a:pPr marL="285750" algn="just"/>
            <a:r>
              <a:rPr lang="en-US" sz="2400" i="0" dirty="0">
                <a:solidFill>
                  <a:srgbClr val="002060"/>
                </a:solidFill>
                <a:effectLst/>
                <a:latin typeface="Google Sans"/>
              </a:rPr>
              <a:t>could be lurking.</a:t>
            </a:r>
          </a:p>
          <a:p>
            <a:pPr>
              <a:buAutoNum type="arabicPeriod"/>
            </a:pPr>
            <a:endParaRPr lang="en-US" sz="2400" dirty="0">
              <a:solidFill>
                <a:srgbClr val="002060"/>
              </a:solidFill>
              <a:latin typeface="Google Sans"/>
            </a:endParaRPr>
          </a:p>
          <a:p>
            <a:pPr algn="l"/>
            <a:r>
              <a:rPr lang="en-US" sz="2400" dirty="0">
                <a:solidFill>
                  <a:srgbClr val="002060"/>
                </a:solidFill>
                <a:latin typeface="Google Sans"/>
              </a:rPr>
              <a:t>6. </a:t>
            </a:r>
            <a:r>
              <a:rPr lang="en-US" sz="2400" i="0" dirty="0">
                <a:solidFill>
                  <a:srgbClr val="002060"/>
                </a:solidFill>
                <a:effectLst/>
                <a:latin typeface="Google Sans"/>
              </a:rPr>
              <a:t>Always stay near the curb.</a:t>
            </a:r>
          </a:p>
        </p:txBody>
      </p:sp>
      <p:pic>
        <p:nvPicPr>
          <p:cNvPr id="15" name="Video 14">
            <a:hlinkClick r:id="" action="ppaction://media"/>
            <a:extLst>
              <a:ext uri="{FF2B5EF4-FFF2-40B4-BE49-F238E27FC236}">
                <a16:creationId xmlns:a16="http://schemas.microsoft.com/office/drawing/2014/main" id="{1C8AE26B-59BC-EF5C-F258-D2AF426A38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134600" y="4644855"/>
            <a:ext cx="2057400" cy="2057400"/>
          </a:xfrm>
          <a:prstGeom prst="ellipse">
            <a:avLst/>
          </a:prstGeom>
        </p:spPr>
      </p:pic>
    </p:spTree>
    <p:extLst>
      <p:ext uri="{BB962C8B-B14F-4D97-AF65-F5344CB8AC3E}">
        <p14:creationId xmlns:p14="http://schemas.microsoft.com/office/powerpoint/2010/main" val="1024025445"/>
      </p:ext>
    </p:extLst>
  </p:cSld>
  <p:clrMapOvr>
    <a:masterClrMapping/>
  </p:clrMapOvr>
  <mc:AlternateContent xmlns:mc="http://schemas.openxmlformats.org/markup-compatibility/2006" xmlns:p14="http://schemas.microsoft.com/office/powerpoint/2010/main">
    <mc:Choice Requires="p14">
      <p:transition spd="slow" p14:dur="2000" advTm="40685"/>
    </mc:Choice>
    <mc:Fallback xmlns="">
      <p:transition spd="slow" advTm="40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e Aware, Stay Safe">
            <a:hlinkClick r:id="" action="ppaction://media"/>
            <a:extLst>
              <a:ext uri="{FF2B5EF4-FFF2-40B4-BE49-F238E27FC236}">
                <a16:creationId xmlns:a16="http://schemas.microsoft.com/office/drawing/2014/main" id="{D319759C-5E5F-D133-9EA1-D1F15B919EEC}"/>
              </a:ext>
            </a:extLst>
          </p:cNvPr>
          <p:cNvPicPr>
            <a:picLocks noRot="1" noChangeAspect="1"/>
          </p:cNvPicPr>
          <p:nvPr>
            <a:videoFile r:link="rId1"/>
          </p:nvPr>
        </p:nvPicPr>
        <p:blipFill>
          <a:blip r:embed="rId5"/>
          <a:stretch>
            <a:fillRect/>
          </a:stretch>
        </p:blipFill>
        <p:spPr>
          <a:xfrm>
            <a:off x="502252" y="1722847"/>
            <a:ext cx="8779039" cy="4960158"/>
          </a:xfrm>
          <a:prstGeom prst="rect">
            <a:avLst/>
          </a:prstGeom>
        </p:spPr>
      </p:pic>
      <p:sp>
        <p:nvSpPr>
          <p:cNvPr id="3" name="TextBox 2">
            <a:extLst>
              <a:ext uri="{FF2B5EF4-FFF2-40B4-BE49-F238E27FC236}">
                <a16:creationId xmlns:a16="http://schemas.microsoft.com/office/drawing/2014/main" id="{5FA08379-74B2-727F-2FEE-FF9773357E3C}"/>
              </a:ext>
            </a:extLst>
          </p:cNvPr>
          <p:cNvSpPr txBox="1"/>
          <p:nvPr/>
        </p:nvSpPr>
        <p:spPr>
          <a:xfrm>
            <a:off x="948566" y="140476"/>
            <a:ext cx="76946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0070C0"/>
                </a:solidFill>
              </a:rPr>
              <a:t>Be aware and Be Safe Video when Out and About in the Community </a:t>
            </a:r>
          </a:p>
        </p:txBody>
      </p:sp>
      <p:pic>
        <p:nvPicPr>
          <p:cNvPr id="15" name="Video 14">
            <a:hlinkClick r:id="" action="ppaction://media"/>
            <a:extLst>
              <a:ext uri="{FF2B5EF4-FFF2-40B4-BE49-F238E27FC236}">
                <a16:creationId xmlns:a16="http://schemas.microsoft.com/office/drawing/2014/main" id="{209B0F59-DCB7-E536-9F2D-866650C0058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460894"/>
      </p:ext>
    </p:extLst>
  </p:cSld>
  <p:clrMapOvr>
    <a:masterClrMapping/>
  </p:clrMapOvr>
  <mc:AlternateContent xmlns:mc="http://schemas.openxmlformats.org/markup-compatibility/2006" xmlns:p14="http://schemas.microsoft.com/office/powerpoint/2010/main">
    <mc:Choice Requires="p14">
      <p:transition spd="slow" p14:dur="2000" advTm="27178"/>
    </mc:Choice>
    <mc:Fallback xmlns="">
      <p:transition spd="slow" advTm="27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15"/>
                </p:tgtEl>
              </p:cMediaNode>
            </p:video>
            <p:seq concurrent="1" nextAc="seek">
              <p:cTn id="18" restart="whenNotActive" fill="hold" evtFilter="cancelBubble" nodeType="interactiveSeq">
                <p:stCondLst>
                  <p:cond evt="onClick" delay="0">
                    <p:tgtEl>
                      <p:spTgt spid="1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F058-5260-F405-7705-F2563A2B5548}"/>
              </a:ext>
            </a:extLst>
          </p:cNvPr>
          <p:cNvSpPr>
            <a:spLocks noGrp="1"/>
          </p:cNvSpPr>
          <p:nvPr>
            <p:ph type="title"/>
          </p:nvPr>
        </p:nvSpPr>
        <p:spPr>
          <a:xfrm>
            <a:off x="640389" y="387927"/>
            <a:ext cx="8596668" cy="1320800"/>
          </a:xfrm>
        </p:spPr>
        <p:txBody>
          <a:bodyPr>
            <a:normAutofit/>
          </a:bodyPr>
          <a:lstStyle/>
          <a:p>
            <a:pPr algn="ctr"/>
            <a:r>
              <a:rPr lang="en-US" sz="4800" b="1" dirty="0">
                <a:solidFill>
                  <a:srgbClr val="0070C0"/>
                </a:solidFill>
                <a:latin typeface="Calibri" panose="020F0502020204030204" pitchFamily="34" charset="0"/>
                <a:cs typeface="Calibri" panose="020F0502020204030204" pitchFamily="34" charset="0"/>
              </a:rPr>
              <a:t>Active Shooter Situation</a:t>
            </a:r>
            <a:endParaRPr lang="en-US" sz="4800" dirty="0">
              <a:solidFill>
                <a:srgbClr val="0070C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9C75A5B-45DC-48AD-FB75-60762E1C7ACC}"/>
              </a:ext>
            </a:extLst>
          </p:cNvPr>
          <p:cNvSpPr txBox="1"/>
          <p:nvPr/>
        </p:nvSpPr>
        <p:spPr>
          <a:xfrm>
            <a:off x="500622" y="1568080"/>
            <a:ext cx="9622431" cy="4201150"/>
          </a:xfrm>
          <a:prstGeom prst="rect">
            <a:avLst/>
          </a:prstGeom>
          <a:noFill/>
        </p:spPr>
        <p:txBody>
          <a:bodyPr wrap="square" lIns="91440" tIns="45720" rIns="91440" bIns="45720" anchor="t">
            <a:spAutoFit/>
          </a:bodyPr>
          <a:lstStyle/>
          <a:p>
            <a:pPr>
              <a:spcAft>
                <a:spcPts val="1800"/>
              </a:spcAft>
              <a:buFont typeface="Arial" panose="020B0604020202020204" pitchFamily="34" charset="0"/>
              <a:buChar char="•"/>
            </a:pPr>
            <a:r>
              <a:rPr lang="en-US" sz="2000" b="1" i="0" dirty="0">
                <a:effectLst/>
                <a:latin typeface="-apple-system"/>
                <a:hlinkClick r:id="rId4">
                  <a:extLst>
                    <a:ext uri="{A12FA001-AC4F-418D-AE19-62706E023703}">
                      <ahyp:hlinkClr xmlns:ahyp="http://schemas.microsoft.com/office/drawing/2018/hyperlinkcolor" val="tx"/>
                    </a:ext>
                  </a:extLst>
                </a:hlinkClick>
              </a:rPr>
              <a:t> </a:t>
            </a:r>
            <a:r>
              <a:rPr lang="en-US" sz="2400" b="1" dirty="0">
                <a:solidFill>
                  <a:srgbClr val="002060"/>
                </a:solidFill>
                <a:latin typeface="-apple-system"/>
                <a:hlinkClick r:id="rId4">
                  <a:extLst>
                    <a:ext uri="{A12FA001-AC4F-418D-AE19-62706E023703}">
                      <ahyp:hlinkClr xmlns:ahyp="http://schemas.microsoft.com/office/drawing/2018/hyperlinkcolor" val="tx"/>
                    </a:ext>
                  </a:extLst>
                </a:hlinkClick>
              </a:rPr>
              <a:t>In an Active Shooter Situation, You Should</a:t>
            </a:r>
            <a:r>
              <a:rPr lang="en-US" sz="2400" b="1" dirty="0">
                <a:solidFill>
                  <a:srgbClr val="002060"/>
                </a:solidFill>
                <a:latin typeface="-apple-system"/>
              </a:rPr>
              <a:t>:</a:t>
            </a:r>
          </a:p>
          <a:p>
            <a:pPr algn="l">
              <a:spcAft>
                <a:spcPts val="1200"/>
              </a:spcAft>
              <a:buFont typeface="Arial" panose="020B0604020202020204" pitchFamily="34" charset="0"/>
              <a:buChar char="•"/>
            </a:pPr>
            <a:r>
              <a:rPr lang="en-US" sz="2400" b="1" i="0" dirty="0">
                <a:solidFill>
                  <a:srgbClr val="002060"/>
                </a:solidFill>
                <a:effectLst/>
                <a:latin typeface="-apple-system"/>
              </a:rPr>
              <a:t> </a:t>
            </a:r>
            <a:r>
              <a:rPr lang="en-US" sz="2400" i="0" dirty="0">
                <a:solidFill>
                  <a:srgbClr val="002060"/>
                </a:solidFill>
                <a:effectLst/>
                <a:latin typeface="-apple-system"/>
              </a:rPr>
              <a:t>Be aware of your surroundings and any possible dangers.</a:t>
            </a:r>
            <a:endParaRPr lang="en-US" sz="2400" dirty="0">
              <a:solidFill>
                <a:srgbClr val="002060"/>
              </a:solidFill>
            </a:endParaRPr>
          </a:p>
          <a:p>
            <a:pPr algn="l">
              <a:spcAft>
                <a:spcPts val="1200"/>
              </a:spcAft>
              <a:buFont typeface="Arial" panose="020B0604020202020204" pitchFamily="34" charset="0"/>
              <a:buChar char="•"/>
            </a:pPr>
            <a:r>
              <a:rPr lang="en-US" sz="2400" i="0" dirty="0">
                <a:solidFill>
                  <a:srgbClr val="002060"/>
                </a:solidFill>
                <a:effectLst/>
                <a:latin typeface="-apple-system"/>
              </a:rPr>
              <a:t> Take note of the two nearest exits in any facility you visit.</a:t>
            </a:r>
          </a:p>
          <a:p>
            <a:pPr algn="l">
              <a:spcAft>
                <a:spcPts val="1200"/>
              </a:spcAft>
              <a:buFont typeface="Arial" panose="020B0604020202020204" pitchFamily="34" charset="0"/>
              <a:buChar char="•"/>
            </a:pPr>
            <a:r>
              <a:rPr lang="en-US" sz="2400" i="0" dirty="0">
                <a:solidFill>
                  <a:srgbClr val="002060"/>
                </a:solidFill>
                <a:effectLst/>
                <a:latin typeface="-apple-system"/>
              </a:rPr>
              <a:t> If you are in an office or a room, stay there and secure the door.</a:t>
            </a:r>
          </a:p>
          <a:p>
            <a:pPr algn="l">
              <a:spcAft>
                <a:spcPts val="1200"/>
              </a:spcAft>
              <a:buFont typeface="Arial" panose="020B0604020202020204" pitchFamily="34" charset="0"/>
              <a:buChar char="•"/>
            </a:pPr>
            <a:r>
              <a:rPr lang="en-US" sz="2400" i="0" dirty="0">
                <a:solidFill>
                  <a:srgbClr val="002060"/>
                </a:solidFill>
                <a:effectLst/>
                <a:latin typeface="-apple-system"/>
              </a:rPr>
              <a:t> If you are in a hallway, get into a room and secure the door.</a:t>
            </a:r>
          </a:p>
          <a:p>
            <a:pPr algn="l">
              <a:spcAft>
                <a:spcPts val="1200"/>
              </a:spcAft>
              <a:buFont typeface="Arial" panose="020B0604020202020204" pitchFamily="34" charset="0"/>
              <a:buChar char="•"/>
            </a:pPr>
            <a:r>
              <a:rPr lang="en-US" sz="2400" i="0" dirty="0">
                <a:solidFill>
                  <a:srgbClr val="002060"/>
                </a:solidFill>
                <a:effectLst/>
                <a:latin typeface="-apple-system"/>
              </a:rPr>
              <a:t> If you can, run away from the shooter and leave your belongings behind.</a:t>
            </a:r>
          </a:p>
          <a:p>
            <a:pPr algn="l">
              <a:spcAft>
                <a:spcPts val="1200"/>
              </a:spcAft>
              <a:buFont typeface="Arial" panose="020B0604020202020204" pitchFamily="34" charset="0"/>
              <a:buChar char="•"/>
            </a:pPr>
            <a:r>
              <a:rPr lang="en-US" sz="2400" i="0" dirty="0">
                <a:solidFill>
                  <a:srgbClr val="002060"/>
                </a:solidFill>
                <a:effectLst/>
                <a:latin typeface="-apple-system"/>
              </a:rPr>
              <a:t> If you cannot run, hide and call 911 when it is safe to do so.</a:t>
            </a:r>
          </a:p>
          <a:p>
            <a:pPr algn="l">
              <a:spcAft>
                <a:spcPts val="1200"/>
              </a:spcAft>
              <a:buFont typeface="Arial" panose="020B0604020202020204" pitchFamily="34" charset="0"/>
              <a:buChar char="•"/>
            </a:pPr>
            <a:r>
              <a:rPr lang="en-US" sz="2400" i="0" dirty="0">
                <a:solidFill>
                  <a:srgbClr val="002060"/>
                </a:solidFill>
                <a:effectLst/>
                <a:latin typeface="-apple-system"/>
              </a:rPr>
              <a:t> As a last resort, try to disarm the shooter</a:t>
            </a:r>
            <a:r>
              <a:rPr lang="en-US" sz="2400" b="1" i="0" dirty="0">
                <a:solidFill>
                  <a:srgbClr val="002060"/>
                </a:solidFill>
                <a:effectLst/>
                <a:latin typeface="-apple-system"/>
              </a:rPr>
              <a:t>.</a:t>
            </a:r>
          </a:p>
        </p:txBody>
      </p:sp>
      <p:pic>
        <p:nvPicPr>
          <p:cNvPr id="10" name="Video 9">
            <a:hlinkClick r:id="" action="ppaction://media"/>
            <a:extLst>
              <a:ext uri="{FF2B5EF4-FFF2-40B4-BE49-F238E27FC236}">
                <a16:creationId xmlns:a16="http://schemas.microsoft.com/office/drawing/2014/main" id="{A9D98E6E-1DE9-7408-551E-D1A2A771A0B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22656" y="4678975"/>
            <a:ext cx="2057400" cy="2057400"/>
          </a:xfrm>
          <a:prstGeom prst="ellipse">
            <a:avLst/>
          </a:prstGeom>
        </p:spPr>
      </p:pic>
    </p:spTree>
    <p:extLst>
      <p:ext uri="{BB962C8B-B14F-4D97-AF65-F5344CB8AC3E}">
        <p14:creationId xmlns:p14="http://schemas.microsoft.com/office/powerpoint/2010/main" val="4053081412"/>
      </p:ext>
    </p:extLst>
  </p:cSld>
  <p:clrMapOvr>
    <a:masterClrMapping/>
  </p:clrMapOvr>
  <mc:AlternateContent xmlns:mc="http://schemas.openxmlformats.org/markup-compatibility/2006" xmlns:p14="http://schemas.microsoft.com/office/powerpoint/2010/main">
    <mc:Choice Requires="p14">
      <p:transition spd="slow" p14:dur="2000" advTm="49745"/>
    </mc:Choice>
    <mc:Fallback xmlns="">
      <p:transition spd="slow" advTm="49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ctive Shooter Preparedness: Options for Consideration">
            <a:hlinkClick r:id="" action="ppaction://media"/>
            <a:extLst>
              <a:ext uri="{FF2B5EF4-FFF2-40B4-BE49-F238E27FC236}">
                <a16:creationId xmlns:a16="http://schemas.microsoft.com/office/drawing/2014/main" id="{4D57E738-6E1A-C284-E334-B2C21FE9A3F9}"/>
              </a:ext>
            </a:extLst>
          </p:cNvPr>
          <p:cNvPicPr>
            <a:picLocks noRot="1" noChangeAspect="1"/>
          </p:cNvPicPr>
          <p:nvPr>
            <a:videoFile r:link="rId1"/>
          </p:nvPr>
        </p:nvPicPr>
        <p:blipFill>
          <a:blip r:embed="rId6"/>
          <a:stretch>
            <a:fillRect/>
          </a:stretch>
        </p:blipFill>
        <p:spPr>
          <a:xfrm>
            <a:off x="540728" y="1231903"/>
            <a:ext cx="8244043" cy="5433258"/>
          </a:xfrm>
          <a:prstGeom prst="rect">
            <a:avLst/>
          </a:prstGeom>
        </p:spPr>
      </p:pic>
      <p:sp>
        <p:nvSpPr>
          <p:cNvPr id="3" name="TextBox 2">
            <a:extLst>
              <a:ext uri="{FF2B5EF4-FFF2-40B4-BE49-F238E27FC236}">
                <a16:creationId xmlns:a16="http://schemas.microsoft.com/office/drawing/2014/main" id="{5391EA14-79AA-CDD2-2153-26925F4208C9}"/>
              </a:ext>
            </a:extLst>
          </p:cNvPr>
          <p:cNvSpPr txBox="1"/>
          <p:nvPr/>
        </p:nvSpPr>
        <p:spPr>
          <a:xfrm>
            <a:off x="799669" y="286347"/>
            <a:ext cx="77261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0070C0"/>
                </a:solidFill>
              </a:rPr>
              <a:t>Active Shooter Preparedness Video</a:t>
            </a:r>
          </a:p>
        </p:txBody>
      </p:sp>
      <p:pic>
        <p:nvPicPr>
          <p:cNvPr id="31" name="Video 30">
            <a:hlinkClick r:id="" action="ppaction://media"/>
            <a:extLst>
              <a:ext uri="{FF2B5EF4-FFF2-40B4-BE49-F238E27FC236}">
                <a16:creationId xmlns:a16="http://schemas.microsoft.com/office/drawing/2014/main" id="{0555BBA1-5575-8CE6-6C2D-50521C48CD4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999884"/>
      </p:ext>
    </p:extLst>
  </p:cSld>
  <p:clrMapOvr>
    <a:masterClrMapping/>
  </p:clrMapOvr>
  <mc:AlternateContent xmlns:mc="http://schemas.openxmlformats.org/markup-compatibility/2006">
    <mc:Choice xmlns:p14="http://schemas.microsoft.com/office/powerpoint/2010/main" Requires="p14">
      <p:transition spd="slow" p14:dur="2000" advTm="52000"/>
    </mc:Choice>
    <mc:Fallback>
      <p:transition spd="slow" advTm="5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1"/>
                </p:tgtEl>
              </p:cMediaNode>
            </p:video>
            <p:seq concurrent="1" nextAc="seek">
              <p:cTn id="18" restart="whenNotActive" fill="hold" evtFilter="cancelBubble" nodeType="interactiveSeq">
                <p:stCondLst>
                  <p:cond evt="onClick" delay="0">
                    <p:tgtEl>
                      <p:spTgt spid="31"/>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6E182-9464-6F79-6318-45277E50409F}"/>
              </a:ext>
            </a:extLst>
          </p:cNvPr>
          <p:cNvSpPr>
            <a:spLocks noGrp="1"/>
          </p:cNvSpPr>
          <p:nvPr>
            <p:ph type="title"/>
          </p:nvPr>
        </p:nvSpPr>
        <p:spPr>
          <a:xfrm>
            <a:off x="-431447" y="478675"/>
            <a:ext cx="9682106" cy="1090556"/>
          </a:xfrm>
        </p:spPr>
        <p:txBody>
          <a:bodyPr>
            <a:normAutofit/>
          </a:bodyPr>
          <a:lstStyle/>
          <a:p>
            <a:pPr algn="ctr"/>
            <a:r>
              <a:rPr lang="en-US" sz="4800" b="1" dirty="0">
                <a:solidFill>
                  <a:srgbClr val="0070C0"/>
                </a:solidFill>
              </a:rPr>
              <a:t>Remote Supports                  </a:t>
            </a:r>
          </a:p>
        </p:txBody>
      </p:sp>
      <p:sp>
        <p:nvSpPr>
          <p:cNvPr id="4" name="TextBox 3">
            <a:extLst>
              <a:ext uri="{FF2B5EF4-FFF2-40B4-BE49-F238E27FC236}">
                <a16:creationId xmlns:a16="http://schemas.microsoft.com/office/drawing/2014/main" id="{7AB2A425-D94D-F9D7-B8DB-58D844C1E9DF}"/>
              </a:ext>
            </a:extLst>
          </p:cNvPr>
          <p:cNvSpPr txBox="1"/>
          <p:nvPr/>
        </p:nvSpPr>
        <p:spPr>
          <a:xfrm>
            <a:off x="678447" y="1658575"/>
            <a:ext cx="8951310" cy="1569660"/>
          </a:xfrm>
          <a:prstGeom prst="rect">
            <a:avLst/>
          </a:prstGeom>
          <a:noFill/>
        </p:spPr>
        <p:txBody>
          <a:bodyPr wrap="square">
            <a:spAutoFit/>
          </a:bodyPr>
          <a:lstStyle/>
          <a:p>
            <a:r>
              <a:rPr lang="en-US" sz="2400" b="1" i="0" dirty="0">
                <a:solidFill>
                  <a:srgbClr val="002060"/>
                </a:solidFill>
                <a:effectLst/>
                <a:latin typeface="Google Sans"/>
              </a:rPr>
              <a:t>Remote Supports – </a:t>
            </a:r>
            <a:r>
              <a:rPr lang="en-US" sz="2400" i="0" dirty="0">
                <a:solidFill>
                  <a:srgbClr val="002060"/>
                </a:solidFill>
                <a:effectLst/>
                <a:latin typeface="Google Sans"/>
              </a:rPr>
              <a:t>the delivery of supports at a remote location through virtual means by paid staff or natural supports who are engaged with the individual through technology/devices with the capability for live two-way communication.</a:t>
            </a:r>
            <a:endParaRPr lang="en-US" sz="2400" dirty="0">
              <a:solidFill>
                <a:srgbClr val="002060"/>
              </a:solidFill>
            </a:endParaRPr>
          </a:p>
        </p:txBody>
      </p:sp>
      <p:sp>
        <p:nvSpPr>
          <p:cNvPr id="6" name="TextBox 5">
            <a:extLst>
              <a:ext uri="{FF2B5EF4-FFF2-40B4-BE49-F238E27FC236}">
                <a16:creationId xmlns:a16="http://schemas.microsoft.com/office/drawing/2014/main" id="{345870F1-2221-399D-1C6D-3DD390FFA1BB}"/>
              </a:ext>
            </a:extLst>
          </p:cNvPr>
          <p:cNvSpPr txBox="1"/>
          <p:nvPr/>
        </p:nvSpPr>
        <p:spPr>
          <a:xfrm>
            <a:off x="737258" y="3629766"/>
            <a:ext cx="8833688" cy="1938992"/>
          </a:xfrm>
          <a:prstGeom prst="rect">
            <a:avLst/>
          </a:prstGeom>
          <a:noFill/>
        </p:spPr>
        <p:txBody>
          <a:bodyPr wrap="square" lIns="91440" tIns="45720" rIns="91440" bIns="45720" anchor="t">
            <a:spAutoFit/>
          </a:bodyPr>
          <a:lstStyle/>
          <a:p>
            <a:pPr algn="l"/>
            <a:r>
              <a:rPr lang="en-US" sz="2400" b="1" i="0" u="sng" dirty="0">
                <a:solidFill>
                  <a:srgbClr val="002060"/>
                </a:solidFill>
                <a:effectLst/>
                <a:latin typeface="Google Sans"/>
              </a:rPr>
              <a:t>What is Remote </a:t>
            </a:r>
            <a:r>
              <a:rPr lang="en-US" sz="2400" b="1" u="sng" dirty="0">
                <a:solidFill>
                  <a:srgbClr val="002060"/>
                </a:solidFill>
                <a:latin typeface="Google Sans"/>
              </a:rPr>
              <a:t>S</a:t>
            </a:r>
            <a:r>
              <a:rPr lang="en-US" sz="2400" b="1" i="0" u="sng" dirty="0">
                <a:solidFill>
                  <a:srgbClr val="002060"/>
                </a:solidFill>
                <a:effectLst/>
                <a:latin typeface="Google Sans"/>
              </a:rPr>
              <a:t>upport Technology?</a:t>
            </a:r>
            <a:endParaRPr lang="en-US" sz="2400" b="1" i="0" u="sng" dirty="0">
              <a:solidFill>
                <a:srgbClr val="002060"/>
              </a:solidFill>
              <a:effectLst/>
              <a:latin typeface="Roboto" panose="02000000000000000000" pitchFamily="2" charset="0"/>
            </a:endParaRPr>
          </a:p>
          <a:p>
            <a:pPr algn="l"/>
            <a:r>
              <a:rPr lang="en-US" sz="2400" i="0" dirty="0">
                <a:solidFill>
                  <a:srgbClr val="002060"/>
                </a:solidFill>
                <a:effectLst/>
                <a:latin typeface="Google Sans"/>
              </a:rPr>
              <a:t>Remote support leverages remote access (or remote desktop) software to give the technician instant access to the remote device from anywhere, at any time. This means that they can provide remote assistance without having to travel to the device.</a:t>
            </a:r>
            <a:endParaRPr lang="en-US" sz="2400" i="0" dirty="0">
              <a:solidFill>
                <a:srgbClr val="002060"/>
              </a:solidFill>
              <a:effectLst/>
              <a:latin typeface="Roboto" panose="02000000000000000000" pitchFamily="2" charset="0"/>
            </a:endParaRPr>
          </a:p>
        </p:txBody>
      </p:sp>
      <p:pic>
        <p:nvPicPr>
          <p:cNvPr id="11" name="Video 10">
            <a:hlinkClick r:id="" action="ppaction://media"/>
            <a:extLst>
              <a:ext uri="{FF2B5EF4-FFF2-40B4-BE49-F238E27FC236}">
                <a16:creationId xmlns:a16="http://schemas.microsoft.com/office/drawing/2014/main" id="{8C00B2A6-1B3D-C738-460D-C409D360F0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73951" y="4698639"/>
            <a:ext cx="2057400" cy="2057400"/>
          </a:xfrm>
          <a:prstGeom prst="ellipse">
            <a:avLst/>
          </a:prstGeom>
        </p:spPr>
      </p:pic>
    </p:spTree>
    <p:extLst>
      <p:ext uri="{BB962C8B-B14F-4D97-AF65-F5344CB8AC3E}">
        <p14:creationId xmlns:p14="http://schemas.microsoft.com/office/powerpoint/2010/main" val="4029423238"/>
      </p:ext>
    </p:extLst>
  </p:cSld>
  <p:clrMapOvr>
    <a:masterClrMapping/>
  </p:clrMapOvr>
  <mc:AlternateContent xmlns:mc="http://schemas.openxmlformats.org/markup-compatibility/2006" xmlns:p14="http://schemas.microsoft.com/office/powerpoint/2010/main">
    <mc:Choice Requires="p14">
      <p:transition spd="slow" p14:dur="2000" advTm="54667"/>
    </mc:Choice>
    <mc:Fallback xmlns="">
      <p:transition spd="slow" advTm="54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emote Supports in Action Final  Jan 2023">
            <a:hlinkClick r:id="" action="ppaction://media"/>
            <a:extLst>
              <a:ext uri="{FF2B5EF4-FFF2-40B4-BE49-F238E27FC236}">
                <a16:creationId xmlns:a16="http://schemas.microsoft.com/office/drawing/2014/main" id="{B484D1B4-3E17-B157-6A9D-501F46F0B94C}"/>
              </a:ext>
            </a:extLst>
          </p:cNvPr>
          <p:cNvPicPr>
            <a:picLocks noRot="1" noChangeAspect="1"/>
          </p:cNvPicPr>
          <p:nvPr>
            <a:videoFile r:link="rId1"/>
          </p:nvPr>
        </p:nvPicPr>
        <p:blipFill>
          <a:blip r:embed="rId5"/>
          <a:stretch>
            <a:fillRect/>
          </a:stretch>
        </p:blipFill>
        <p:spPr>
          <a:xfrm>
            <a:off x="568366" y="1338667"/>
            <a:ext cx="8586520" cy="4990067"/>
          </a:xfrm>
          <a:prstGeom prst="rect">
            <a:avLst/>
          </a:prstGeom>
        </p:spPr>
      </p:pic>
      <p:sp>
        <p:nvSpPr>
          <p:cNvPr id="3" name="TextBox 2">
            <a:extLst>
              <a:ext uri="{FF2B5EF4-FFF2-40B4-BE49-F238E27FC236}">
                <a16:creationId xmlns:a16="http://schemas.microsoft.com/office/drawing/2014/main" id="{5405B28D-806C-F97B-C97F-43D0345F5598}"/>
              </a:ext>
            </a:extLst>
          </p:cNvPr>
          <p:cNvSpPr txBox="1"/>
          <p:nvPr/>
        </p:nvSpPr>
        <p:spPr>
          <a:xfrm>
            <a:off x="1971964" y="428359"/>
            <a:ext cx="563715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0070C0"/>
                </a:solidFill>
              </a:rPr>
              <a:t>Remote Support Video </a:t>
            </a:r>
          </a:p>
        </p:txBody>
      </p:sp>
      <p:pic>
        <p:nvPicPr>
          <p:cNvPr id="8" name="Video 7">
            <a:hlinkClick r:id="" action="ppaction://media"/>
            <a:extLst>
              <a:ext uri="{FF2B5EF4-FFF2-40B4-BE49-F238E27FC236}">
                <a16:creationId xmlns:a16="http://schemas.microsoft.com/office/drawing/2014/main" id="{A1DA9620-6DAD-F958-7F3A-A10BBBA3426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7776026"/>
      </p:ext>
    </p:extLst>
  </p:cSld>
  <p:clrMapOvr>
    <a:masterClrMapping/>
  </p:clrMapOvr>
  <mc:AlternateContent xmlns:mc="http://schemas.openxmlformats.org/markup-compatibility/2006">
    <mc:Choice xmlns:p14="http://schemas.microsoft.com/office/powerpoint/2010/main" Requires="p14">
      <p:transition spd="slow" p14:dur="2000" advTm="80000"/>
    </mc:Choice>
    <mc:Fallback>
      <p:transition spd="slow" advTm="8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1233E-0C77-1C57-E2EE-DEE36CA8DCC5}"/>
              </a:ext>
            </a:extLst>
          </p:cNvPr>
          <p:cNvSpPr>
            <a:spLocks noGrp="1"/>
          </p:cNvSpPr>
          <p:nvPr>
            <p:ph type="title"/>
          </p:nvPr>
        </p:nvSpPr>
        <p:spPr>
          <a:xfrm>
            <a:off x="222113" y="730910"/>
            <a:ext cx="8596668" cy="1320800"/>
          </a:xfrm>
        </p:spPr>
        <p:txBody>
          <a:bodyPr/>
          <a:lstStyle/>
          <a:p>
            <a:pPr algn="ctr"/>
            <a:r>
              <a:rPr lang="en-US" b="1" dirty="0">
                <a:solidFill>
                  <a:srgbClr val="0070C0"/>
                </a:solidFill>
              </a:rPr>
              <a:t>Self-Determination</a:t>
            </a:r>
          </a:p>
        </p:txBody>
      </p:sp>
      <p:sp>
        <p:nvSpPr>
          <p:cNvPr id="3" name="Rectangle 1">
            <a:extLst>
              <a:ext uri="{FF2B5EF4-FFF2-40B4-BE49-F238E27FC236}">
                <a16:creationId xmlns:a16="http://schemas.microsoft.com/office/drawing/2014/main" id="{3630AD15-3822-F3FC-1D82-643585B19B2F}"/>
              </a:ext>
            </a:extLst>
          </p:cNvPr>
          <p:cNvSpPr>
            <a:spLocks noChangeArrowheads="1"/>
          </p:cNvSpPr>
          <p:nvPr/>
        </p:nvSpPr>
        <p:spPr bwMode="auto">
          <a:xfrm>
            <a:off x="1222247" y="1874641"/>
            <a:ext cx="8596668" cy="4906370"/>
          </a:xfrm>
          <a:prstGeom prst="rect">
            <a:avLst/>
          </a:prstGeom>
          <a:solidFill>
            <a:srgbClr val="FEFEFE"/>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3174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ts val="1200"/>
              </a:spcAft>
              <a:buClrTx/>
              <a:buSzTx/>
              <a:buFontTx/>
              <a:buNone/>
              <a:tabLst/>
            </a:pPr>
            <a:r>
              <a:rPr kumimoji="0" lang="en-US" altLang="en-US" sz="2400" b="1" i="0" u="none" strike="noStrike" cap="none" normalizeH="0" baseline="0" dirty="0">
                <a:ln>
                  <a:noFill/>
                </a:ln>
                <a:solidFill>
                  <a:srgbClr val="002060"/>
                </a:solidFill>
                <a:effectLst/>
                <a:latin typeface="open-sans"/>
              </a:rPr>
              <a:t>Self Determination Means:</a:t>
            </a:r>
            <a:endParaRPr kumimoji="0" lang="en-US" altLang="en-US" sz="2400" b="0" i="0" u="none" strike="noStrike" cap="none" normalizeH="0" baseline="0" dirty="0">
              <a:ln>
                <a:noFill/>
              </a:ln>
              <a:solidFill>
                <a:srgbClr val="00206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1" u="none" strike="noStrike" cap="none" normalizeH="0" baseline="0" dirty="0">
                <a:ln>
                  <a:noFill/>
                </a:ln>
                <a:solidFill>
                  <a:srgbClr val="002060"/>
                </a:solidFill>
                <a:effectLst/>
                <a:latin typeface="open-sans"/>
              </a:rPr>
              <a:t>	</a:t>
            </a:r>
            <a:r>
              <a:rPr kumimoji="0" lang="en-US" altLang="en-US" sz="2000" u="none" strike="noStrike" cap="none" normalizeH="0" baseline="0" dirty="0">
                <a:ln>
                  <a:noFill/>
                </a:ln>
                <a:solidFill>
                  <a:srgbClr val="002060"/>
                </a:solidFill>
                <a:effectLst/>
                <a:latin typeface="open-sans"/>
              </a:rPr>
              <a:t>People with disabilities have the right to control their lives and have 	authority over the resources that support them.  </a:t>
            </a:r>
          </a:p>
          <a:p>
            <a:pPr marL="0" marR="0" lvl="0" indent="0" algn="l"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solidFill>
                  <a:srgbClr val="002060"/>
                </a:solidFill>
                <a:effectLst/>
                <a:latin typeface="open-sans"/>
              </a:rPr>
              <a:t>People with disabilities have the:</a:t>
            </a:r>
            <a:endParaRPr kumimoji="0" lang="en-US" altLang="en-US" sz="2400" b="0" i="0" u="none" strike="noStrike" cap="none" normalizeH="0" baseline="0" dirty="0">
              <a:ln>
                <a:noFill/>
              </a:ln>
              <a:solidFill>
                <a:srgbClr val="002060"/>
              </a:solidFill>
              <a:effectLst/>
            </a:endParaRPr>
          </a:p>
          <a:p>
            <a:pPr lvl="2" defTabSz="914400">
              <a:buFontTx/>
              <a:buChar char="•"/>
            </a:pPr>
            <a:r>
              <a:rPr kumimoji="0" lang="en-US" altLang="en-US" sz="2000" b="1" i="0" u="none" strike="noStrike" cap="none" normalizeH="0" baseline="0" dirty="0">
                <a:ln>
                  <a:noFill/>
                </a:ln>
                <a:solidFill>
                  <a:srgbClr val="002060"/>
                </a:solidFill>
                <a:effectLst/>
                <a:latin typeface="open-sans"/>
              </a:rPr>
              <a:t> </a:t>
            </a:r>
            <a:r>
              <a:rPr kumimoji="0" lang="en-US" altLang="en-US" sz="2000" i="0" u="none" strike="noStrike" cap="none" normalizeH="0" baseline="0" dirty="0">
                <a:ln>
                  <a:noFill/>
                </a:ln>
                <a:solidFill>
                  <a:srgbClr val="002060"/>
                </a:solidFill>
                <a:effectLst/>
                <a:latin typeface="open-sans"/>
              </a:rPr>
              <a:t>Freedom to decide how to live their lives;</a:t>
            </a:r>
            <a:br>
              <a:rPr kumimoji="0" lang="en-US" altLang="en-US" sz="2000" i="0" u="none" strike="noStrike" cap="none" normalizeH="0" baseline="0" dirty="0">
                <a:ln>
                  <a:noFill/>
                </a:ln>
                <a:solidFill>
                  <a:srgbClr val="002060"/>
                </a:solidFill>
                <a:effectLst/>
                <a:latin typeface="open-sans"/>
              </a:rPr>
            </a:br>
            <a:endParaRPr kumimoji="0" lang="en-US" altLang="en-US" sz="2000" i="0" u="none" strike="noStrike" cap="none" normalizeH="0" baseline="0" dirty="0">
              <a:ln>
                <a:noFill/>
              </a:ln>
              <a:solidFill>
                <a:srgbClr val="002060"/>
              </a:solidFill>
              <a:effectLst/>
              <a:latin typeface="open-sans"/>
            </a:endParaRPr>
          </a:p>
          <a:p>
            <a:pPr lvl="2" defTabSz="914400">
              <a:buFontTx/>
              <a:buChar char="•"/>
            </a:pPr>
            <a:r>
              <a:rPr kumimoji="0" lang="en-US" altLang="en-US" sz="2000" i="0" u="none" strike="noStrike" cap="none" normalizeH="0" baseline="0" dirty="0">
                <a:ln>
                  <a:noFill/>
                </a:ln>
                <a:solidFill>
                  <a:srgbClr val="002060"/>
                </a:solidFill>
                <a:effectLst/>
                <a:latin typeface="open-sans"/>
              </a:rPr>
              <a:t> Authority over their resources and supports;</a:t>
            </a:r>
          </a:p>
          <a:p>
            <a:pPr lvl="2" defTabSz="914400">
              <a:buFontTx/>
              <a:buChar char="•"/>
            </a:pPr>
            <a:endParaRPr lang="en-US" altLang="en-US" sz="2000" dirty="0">
              <a:solidFill>
                <a:srgbClr val="002060"/>
              </a:solidFill>
              <a:latin typeface="open-sans"/>
            </a:endParaRPr>
          </a:p>
          <a:p>
            <a:pPr lvl="2" defTabSz="914400">
              <a:buFontTx/>
              <a:buChar char="•"/>
            </a:pPr>
            <a:r>
              <a:rPr kumimoji="0" lang="en-US" altLang="en-US" sz="2000" i="0" u="none" strike="noStrike" cap="none" normalizeH="0" baseline="0" dirty="0">
                <a:ln>
                  <a:noFill/>
                </a:ln>
                <a:solidFill>
                  <a:srgbClr val="002060"/>
                </a:solidFill>
                <a:effectLst/>
                <a:latin typeface="open-sans"/>
              </a:rPr>
              <a:t> Support they need to live full lives; and</a:t>
            </a:r>
          </a:p>
          <a:p>
            <a:pPr lvl="2" defTabSz="914400">
              <a:buFontTx/>
              <a:buChar char="•"/>
            </a:pPr>
            <a:endParaRPr lang="en-US" altLang="en-US" sz="2000" dirty="0">
              <a:solidFill>
                <a:srgbClr val="002060"/>
              </a:solidFill>
              <a:latin typeface="open-sans"/>
            </a:endParaRPr>
          </a:p>
          <a:p>
            <a:pPr lvl="2" defTabSz="914400">
              <a:buFontTx/>
              <a:buChar char="•"/>
            </a:pPr>
            <a:r>
              <a:rPr kumimoji="0" lang="en-US" altLang="en-US" sz="2000" i="0" u="none" strike="noStrike" cap="none" normalizeH="0" baseline="0" dirty="0">
                <a:ln>
                  <a:noFill/>
                </a:ln>
                <a:solidFill>
                  <a:srgbClr val="002060"/>
                </a:solidFill>
                <a:effectLst/>
                <a:latin typeface="open-sans"/>
              </a:rPr>
              <a:t> </a:t>
            </a:r>
            <a:r>
              <a:rPr lang="en-US" altLang="en-US" sz="2000" dirty="0">
                <a:solidFill>
                  <a:srgbClr val="002060"/>
                </a:solidFill>
                <a:latin typeface="open-sans"/>
              </a:rPr>
              <a:t>Responsibility for their decisions and actions</a:t>
            </a:r>
            <a:br>
              <a:rPr kumimoji="0" lang="en-US" altLang="en-US" sz="2000" i="0" u="none" strike="noStrike" cap="none" normalizeH="0" baseline="0" dirty="0">
                <a:ln>
                  <a:noFill/>
                </a:ln>
                <a:solidFill>
                  <a:srgbClr val="002060"/>
                </a:solidFill>
                <a:effectLst/>
                <a:latin typeface="open-sans"/>
              </a:rPr>
            </a:br>
            <a:br>
              <a:rPr kumimoji="0" lang="en-US" altLang="en-US" sz="2000" b="1" i="0" u="none" strike="noStrike" cap="none" normalizeH="0" baseline="0" dirty="0">
                <a:ln>
                  <a:noFill/>
                </a:ln>
                <a:solidFill>
                  <a:srgbClr val="002060"/>
                </a:solidFill>
                <a:effectLst/>
                <a:latin typeface="open-sans"/>
              </a:rPr>
            </a:br>
            <a:r>
              <a:rPr kumimoji="0" lang="en-US" altLang="en-US" sz="2000" b="1" i="0" u="none" strike="noStrike" cap="none" normalizeH="0" baseline="0" dirty="0">
                <a:ln>
                  <a:noFill/>
                </a:ln>
                <a:solidFill>
                  <a:srgbClr val="002060"/>
                </a:solidFill>
                <a:effectLst/>
                <a:latin typeface="open-sans"/>
              </a:rPr>
              <a:t>That’s How Self Determination Works for Me.</a:t>
            </a:r>
            <a:endParaRPr kumimoji="0" lang="en-US" altLang="en-US" sz="2000" b="0" i="0" u="none" strike="noStrike" cap="none" normalizeH="0" baseline="0" dirty="0">
              <a:ln>
                <a:noFill/>
              </a:ln>
              <a:solidFill>
                <a:srgbClr val="002060"/>
              </a:solidFill>
              <a:effectLst/>
              <a:latin typeface="Arial" panose="020B0604020202020204" pitchFamily="34" charset="0"/>
            </a:endParaRPr>
          </a:p>
        </p:txBody>
      </p:sp>
      <p:pic>
        <p:nvPicPr>
          <p:cNvPr id="1026" name="Picture 2" descr="Self Determination with Arrows Independence, Autonomy, Freedom, Self-Reliance">
            <a:extLst>
              <a:ext uri="{FF2B5EF4-FFF2-40B4-BE49-F238E27FC236}">
                <a16:creationId xmlns:a16="http://schemas.microsoft.com/office/drawing/2014/main" id="{4EA57480-4379-119F-326C-7D9D385E84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505" y="138545"/>
            <a:ext cx="1619250" cy="1619251"/>
          </a:xfrm>
          <a:prstGeom prst="rect">
            <a:avLst/>
          </a:prstGeom>
          <a:noFill/>
          <a:extLst>
            <a:ext uri="{909E8E84-426E-40DD-AFC4-6F175D3DCCD1}">
              <a14:hiddenFill xmlns:a14="http://schemas.microsoft.com/office/drawing/2010/main">
                <a:solidFill>
                  <a:srgbClr val="FFFFFF"/>
                </a:solidFill>
              </a14:hiddenFill>
            </a:ext>
          </a:extLst>
        </p:spPr>
      </p:pic>
      <p:pic>
        <p:nvPicPr>
          <p:cNvPr id="10" name="Video 9">
            <a:hlinkClick r:id="" action="ppaction://media"/>
            <a:extLst>
              <a:ext uri="{FF2B5EF4-FFF2-40B4-BE49-F238E27FC236}">
                <a16:creationId xmlns:a16="http://schemas.microsoft.com/office/drawing/2014/main" id="{A30A786A-C54A-CAEA-78B1-F33FF12DC66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34600" y="4800600"/>
            <a:ext cx="2057400" cy="2057400"/>
          </a:xfrm>
          <a:prstGeom prst="ellipse">
            <a:avLst/>
          </a:prstGeom>
        </p:spPr>
      </p:pic>
    </p:spTree>
    <p:extLst>
      <p:ext uri="{BB962C8B-B14F-4D97-AF65-F5344CB8AC3E}">
        <p14:creationId xmlns:p14="http://schemas.microsoft.com/office/powerpoint/2010/main" val="1011196980"/>
      </p:ext>
    </p:extLst>
  </p:cSld>
  <p:clrMapOvr>
    <a:masterClrMapping/>
  </p:clrMapOvr>
  <mc:AlternateContent xmlns:mc="http://schemas.openxmlformats.org/markup-compatibility/2006" xmlns:p14="http://schemas.microsoft.com/office/powerpoint/2010/main">
    <mc:Choice Requires="p14">
      <p:transition spd="slow" p14:dur="2000" advTm="40184"/>
    </mc:Choice>
    <mc:Fallback xmlns="">
      <p:transition spd="slow" advTm="40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limb Every Mountain (2012) - The Tabernacle Choir">
            <a:hlinkClick r:id="" action="ppaction://media"/>
            <a:extLst>
              <a:ext uri="{FF2B5EF4-FFF2-40B4-BE49-F238E27FC236}">
                <a16:creationId xmlns:a16="http://schemas.microsoft.com/office/drawing/2014/main" id="{5F3BFE7C-2AE1-1490-332B-E9354A38E8E2}"/>
              </a:ext>
            </a:extLst>
          </p:cNvPr>
          <p:cNvPicPr>
            <a:picLocks noRot="1" noChangeAspect="1"/>
          </p:cNvPicPr>
          <p:nvPr>
            <a:videoFile r:link="rId1"/>
          </p:nvPr>
        </p:nvPicPr>
        <p:blipFill>
          <a:blip r:embed="rId6"/>
          <a:stretch>
            <a:fillRect/>
          </a:stretch>
        </p:blipFill>
        <p:spPr>
          <a:xfrm>
            <a:off x="657192" y="1380661"/>
            <a:ext cx="8422154" cy="5113666"/>
          </a:xfrm>
          <a:prstGeom prst="rect">
            <a:avLst/>
          </a:prstGeom>
        </p:spPr>
      </p:pic>
      <p:sp>
        <p:nvSpPr>
          <p:cNvPr id="3" name="TextBox 2">
            <a:extLst>
              <a:ext uri="{FF2B5EF4-FFF2-40B4-BE49-F238E27FC236}">
                <a16:creationId xmlns:a16="http://schemas.microsoft.com/office/drawing/2014/main" id="{C0B931AA-74C4-E149-E8A7-881849CEBD00}"/>
              </a:ext>
            </a:extLst>
          </p:cNvPr>
          <p:cNvSpPr txBox="1"/>
          <p:nvPr/>
        </p:nvSpPr>
        <p:spPr>
          <a:xfrm>
            <a:off x="250371" y="505187"/>
            <a:ext cx="9416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070C0"/>
                </a:solidFill>
              </a:rPr>
              <a:t>Climb Every Mountain - Self Determination Song</a:t>
            </a:r>
          </a:p>
        </p:txBody>
      </p:sp>
      <p:pic>
        <p:nvPicPr>
          <p:cNvPr id="15" name="Video 14">
            <a:hlinkClick r:id="" action="ppaction://media"/>
            <a:extLst>
              <a:ext uri="{FF2B5EF4-FFF2-40B4-BE49-F238E27FC236}">
                <a16:creationId xmlns:a16="http://schemas.microsoft.com/office/drawing/2014/main" id="{CB3E2238-E487-96B5-F255-2118492653B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98993" y="4708471"/>
            <a:ext cx="2057400" cy="2057400"/>
          </a:xfrm>
          <a:prstGeom prst="ellipse">
            <a:avLst/>
          </a:prstGeom>
        </p:spPr>
      </p:pic>
    </p:spTree>
    <p:extLst>
      <p:ext uri="{BB962C8B-B14F-4D97-AF65-F5344CB8AC3E}">
        <p14:creationId xmlns:p14="http://schemas.microsoft.com/office/powerpoint/2010/main" val="1119821745"/>
      </p:ext>
    </p:extLst>
  </p:cSld>
  <p:clrMapOvr>
    <a:masterClrMapping/>
  </p:clrMapOvr>
  <mc:AlternateContent xmlns:mc="http://schemas.openxmlformats.org/markup-compatibility/2006" xmlns:p14="http://schemas.microsoft.com/office/powerpoint/2010/main">
    <mc:Choice Requires="p14">
      <p:transition spd="slow" p14:dur="2000" advTm="18331"/>
    </mc:Choice>
    <mc:Fallback xmlns="">
      <p:transition spd="slow" advTm="1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15"/>
                </p:tgtEl>
              </p:cMediaNode>
            </p:video>
            <p:seq concurrent="1" nextAc="seek">
              <p:cTn id="18" restart="whenNotActive" fill="hold" evtFilter="cancelBubble" nodeType="interactiveSeq">
                <p:stCondLst>
                  <p:cond evt="onClick" delay="0">
                    <p:tgtEl>
                      <p:spTgt spid="1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128B8-7D2D-415D-90CD-A425D9617D5D}"/>
              </a:ext>
            </a:extLst>
          </p:cNvPr>
          <p:cNvSpPr>
            <a:spLocks noGrp="1"/>
          </p:cNvSpPr>
          <p:nvPr>
            <p:ph type="title"/>
          </p:nvPr>
        </p:nvSpPr>
        <p:spPr>
          <a:xfrm>
            <a:off x="-1756778" y="546925"/>
            <a:ext cx="8596668" cy="1320800"/>
          </a:xfrm>
        </p:spPr>
        <p:txBody>
          <a:bodyPr>
            <a:normAutofit/>
          </a:bodyPr>
          <a:lstStyle/>
          <a:p>
            <a:pPr algn="ctr"/>
            <a:r>
              <a:rPr lang="en-US" sz="4000" dirty="0">
                <a:solidFill>
                  <a:schemeClr val="tx1"/>
                </a:solidFill>
              </a:rPr>
              <a:t> </a:t>
            </a:r>
            <a:r>
              <a:rPr lang="en-US" sz="4000" dirty="0">
                <a:solidFill>
                  <a:srgbClr val="0070C0"/>
                </a:solidFill>
              </a:rPr>
              <a:t>Self-Direction</a:t>
            </a:r>
          </a:p>
        </p:txBody>
      </p:sp>
      <p:sp>
        <p:nvSpPr>
          <p:cNvPr id="4" name="TextBox 3">
            <a:extLst>
              <a:ext uri="{FF2B5EF4-FFF2-40B4-BE49-F238E27FC236}">
                <a16:creationId xmlns:a16="http://schemas.microsoft.com/office/drawing/2014/main" id="{DFECE806-4F4A-F46C-F73A-F8AF280AC147}"/>
              </a:ext>
            </a:extLst>
          </p:cNvPr>
          <p:cNvSpPr txBox="1"/>
          <p:nvPr/>
        </p:nvSpPr>
        <p:spPr>
          <a:xfrm>
            <a:off x="918124" y="1478562"/>
            <a:ext cx="8508904" cy="4547207"/>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i="0" dirty="0">
                <a:solidFill>
                  <a:srgbClr val="002060"/>
                </a:solidFill>
                <a:effectLst/>
                <a:latin typeface="Google Sans"/>
              </a:rPr>
              <a:t>Self-Direction allows you to become the employer of the people you choose to hire to provide your supports. </a:t>
            </a:r>
          </a:p>
          <a:p>
            <a:pPr marL="457200" indent="-457200">
              <a:lnSpc>
                <a:spcPct val="150000"/>
              </a:lnSpc>
              <a:buFont typeface="Arial" panose="020B0604020202020204" pitchFamily="34" charset="0"/>
              <a:buChar char="•"/>
            </a:pPr>
            <a:r>
              <a:rPr lang="en-US" sz="2800" i="0" dirty="0">
                <a:solidFill>
                  <a:srgbClr val="002060"/>
                </a:solidFill>
                <a:effectLst/>
                <a:latin typeface="Google Sans"/>
              </a:rPr>
              <a:t>As the employer, you can set the schedule, assign duties and supervise your own staff. </a:t>
            </a:r>
          </a:p>
          <a:p>
            <a:pPr marL="457200" indent="-457200">
              <a:lnSpc>
                <a:spcPct val="150000"/>
              </a:lnSpc>
              <a:buFont typeface="Arial" panose="020B0604020202020204" pitchFamily="34" charset="0"/>
              <a:buChar char="•"/>
            </a:pPr>
            <a:r>
              <a:rPr lang="en-US" sz="2800" i="0" dirty="0">
                <a:solidFill>
                  <a:srgbClr val="002060"/>
                </a:solidFill>
                <a:effectLst/>
                <a:latin typeface="Google Sans"/>
              </a:rPr>
              <a:t>Self-Direction gives you the most control over the supports you receive.</a:t>
            </a:r>
            <a:endParaRPr lang="en-US" sz="2800" dirty="0">
              <a:solidFill>
                <a:srgbClr val="002060"/>
              </a:solidFill>
            </a:endParaRPr>
          </a:p>
        </p:txBody>
      </p:sp>
      <p:pic>
        <p:nvPicPr>
          <p:cNvPr id="10" name="Video 9">
            <a:hlinkClick r:id="" action="ppaction://media"/>
            <a:extLst>
              <a:ext uri="{FF2B5EF4-FFF2-40B4-BE49-F238E27FC236}">
                <a16:creationId xmlns:a16="http://schemas.microsoft.com/office/drawing/2014/main" id="{72DC83D0-53E6-6E2B-7463-574AEBC3F2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5991082"/>
      </p:ext>
    </p:extLst>
  </p:cSld>
  <p:clrMapOvr>
    <a:masterClrMapping/>
  </p:clrMapOvr>
  <mc:AlternateContent xmlns:mc="http://schemas.openxmlformats.org/markup-compatibility/2006" xmlns:p14="http://schemas.microsoft.com/office/powerpoint/2010/main">
    <mc:Choice Requires="p14">
      <p:transition spd="slow" p14:dur="2000" advTm="28593"/>
    </mc:Choice>
    <mc:Fallback xmlns="">
      <p:transition spd="slow" advTm="28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B321C5-64CF-C9A3-82D9-3D47629D7211}"/>
              </a:ext>
            </a:extLst>
          </p:cNvPr>
          <p:cNvSpPr txBox="1"/>
          <p:nvPr/>
        </p:nvSpPr>
        <p:spPr>
          <a:xfrm>
            <a:off x="2206016" y="246408"/>
            <a:ext cx="516361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3200" dirty="0"/>
              <a:t> </a:t>
            </a:r>
            <a:r>
              <a:rPr lang="en-US" sz="4000" dirty="0">
                <a:solidFill>
                  <a:srgbClr val="0070C0"/>
                </a:solidFill>
              </a:rPr>
              <a:t>Self-Direction </a:t>
            </a:r>
          </a:p>
        </p:txBody>
      </p:sp>
      <p:pic>
        <p:nvPicPr>
          <p:cNvPr id="2" name="Online Media 1" title="What is Self-Direction?">
            <a:hlinkClick r:id="" action="ppaction://media"/>
            <a:extLst>
              <a:ext uri="{FF2B5EF4-FFF2-40B4-BE49-F238E27FC236}">
                <a16:creationId xmlns:a16="http://schemas.microsoft.com/office/drawing/2014/main" id="{AC89F8E5-FBFD-193E-9679-8A534CFFA106}"/>
              </a:ext>
            </a:extLst>
          </p:cNvPr>
          <p:cNvPicPr>
            <a:picLocks noRot="1" noChangeAspect="1"/>
          </p:cNvPicPr>
          <p:nvPr>
            <a:videoFile r:link="rId1"/>
          </p:nvPr>
        </p:nvPicPr>
        <p:blipFill>
          <a:blip r:embed="rId6"/>
          <a:stretch>
            <a:fillRect/>
          </a:stretch>
        </p:blipFill>
        <p:spPr>
          <a:xfrm>
            <a:off x="587255" y="1256031"/>
            <a:ext cx="8649109" cy="4886746"/>
          </a:xfrm>
          <a:prstGeom prst="rect">
            <a:avLst/>
          </a:prstGeom>
        </p:spPr>
      </p:pic>
      <p:pic>
        <p:nvPicPr>
          <p:cNvPr id="8" name="Video 7">
            <a:hlinkClick r:id="" action="ppaction://media"/>
            <a:extLst>
              <a:ext uri="{FF2B5EF4-FFF2-40B4-BE49-F238E27FC236}">
                <a16:creationId xmlns:a16="http://schemas.microsoft.com/office/drawing/2014/main" id="{A8BE03BC-2C91-0F0F-8131-F970E671C66B}"/>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8755138"/>
      </p:ext>
    </p:extLst>
  </p:cSld>
  <p:clrMapOvr>
    <a:masterClrMapping/>
  </p:clrMapOvr>
  <mc:AlternateContent xmlns:mc="http://schemas.openxmlformats.org/markup-compatibility/2006">
    <mc:Choice xmlns:p14="http://schemas.microsoft.com/office/powerpoint/2010/main" Requires="p14">
      <p:transition spd="slow" p14:dur="2000" advTm="38000"/>
    </mc:Choice>
    <mc:Fallback>
      <p:transition spd="slow" advTm="3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Traffic collision - Wikipedia">
            <a:extLst>
              <a:ext uri="{FF2B5EF4-FFF2-40B4-BE49-F238E27FC236}">
                <a16:creationId xmlns:a16="http://schemas.microsoft.com/office/drawing/2014/main" id="{37071315-809E-39B5-BBC6-621CA011D166}"/>
              </a:ext>
            </a:extLst>
          </p:cNvPr>
          <p:cNvPicPr>
            <a:picLocks noChangeAspect="1" noChangeArrowheads="1"/>
          </p:cNvPicPr>
          <p:nvPr/>
        </p:nvPicPr>
        <p:blipFill rotWithShape="1">
          <a:blip r:embed="rId5">
            <a:alphaModFix amt="35000"/>
            <a:extLst>
              <a:ext uri="{28A0092B-C50C-407E-A947-70E740481C1C}">
                <a14:useLocalDpi xmlns:a14="http://schemas.microsoft.com/office/drawing/2010/main" val="0"/>
              </a:ext>
            </a:extLst>
          </a:blip>
          <a:srcRect l="4140" r="13611" b="-1"/>
          <a:stretch/>
        </p:blipFill>
        <p:spPr bwMode="auto">
          <a:xfrm>
            <a:off x="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FF5BEAA-F526-8764-A031-EA58869BD37A}"/>
              </a:ext>
            </a:extLst>
          </p:cNvPr>
          <p:cNvSpPr>
            <a:spLocks noGrp="1"/>
          </p:cNvSpPr>
          <p:nvPr>
            <p:ph type="title"/>
          </p:nvPr>
        </p:nvSpPr>
        <p:spPr>
          <a:xfrm>
            <a:off x="1124471" y="150020"/>
            <a:ext cx="5251316" cy="1627636"/>
          </a:xfrm>
        </p:spPr>
        <p:txBody>
          <a:bodyPr>
            <a:normAutofit/>
          </a:bodyPr>
          <a:lstStyle/>
          <a:p>
            <a:r>
              <a:rPr lang="en-US" b="1" dirty="0">
                <a:solidFill>
                  <a:srgbClr val="0070C0"/>
                </a:solidFill>
              </a:rPr>
              <a:t>No Drinking and Driving </a:t>
            </a:r>
          </a:p>
        </p:txBody>
      </p:sp>
      <p:sp>
        <p:nvSpPr>
          <p:cNvPr id="3" name="Content Placeholder 2">
            <a:extLst>
              <a:ext uri="{FF2B5EF4-FFF2-40B4-BE49-F238E27FC236}">
                <a16:creationId xmlns:a16="http://schemas.microsoft.com/office/drawing/2014/main" id="{DD07470E-C8DF-FCA3-8C3B-DFC26D6A6E8D}"/>
              </a:ext>
            </a:extLst>
          </p:cNvPr>
          <p:cNvSpPr>
            <a:spLocks noGrp="1"/>
          </p:cNvSpPr>
          <p:nvPr>
            <p:ph idx="1"/>
          </p:nvPr>
        </p:nvSpPr>
        <p:spPr>
          <a:xfrm>
            <a:off x="0" y="1024162"/>
            <a:ext cx="7500258" cy="2940475"/>
          </a:xfrm>
        </p:spPr>
        <p:txBody>
          <a:bodyPr>
            <a:noAutofit/>
          </a:bodyPr>
          <a:lstStyle/>
          <a:p>
            <a:pPr>
              <a:lnSpc>
                <a:spcPct val="150000"/>
              </a:lnSpc>
            </a:pPr>
            <a:r>
              <a:rPr lang="en-US" sz="2000" b="1" dirty="0">
                <a:solidFill>
                  <a:srgbClr val="002060"/>
                </a:solidFill>
              </a:rPr>
              <a:t>You will get pulled over by the cops.</a:t>
            </a:r>
          </a:p>
          <a:p>
            <a:pPr>
              <a:lnSpc>
                <a:spcPct val="150000"/>
              </a:lnSpc>
            </a:pPr>
            <a:r>
              <a:rPr lang="en-US" sz="2000" b="1" dirty="0">
                <a:solidFill>
                  <a:srgbClr val="002060"/>
                </a:solidFill>
              </a:rPr>
              <a:t>Hurting someone or even killing them or even hurt yourself.</a:t>
            </a:r>
          </a:p>
          <a:p>
            <a:pPr>
              <a:lnSpc>
                <a:spcPct val="150000"/>
              </a:lnSpc>
            </a:pPr>
            <a:r>
              <a:rPr lang="en-US" sz="2000" b="1" dirty="0">
                <a:solidFill>
                  <a:srgbClr val="002060"/>
                </a:solidFill>
              </a:rPr>
              <a:t>Having alcohol poison in your system.</a:t>
            </a:r>
          </a:p>
          <a:p>
            <a:pPr>
              <a:lnSpc>
                <a:spcPct val="150000"/>
              </a:lnSpc>
            </a:pPr>
            <a:r>
              <a:rPr lang="en-US" sz="2000" b="1" dirty="0">
                <a:solidFill>
                  <a:srgbClr val="002060"/>
                </a:solidFill>
              </a:rPr>
              <a:t>The police officer has a right to do a sobriety test on you if they notice and see you under the influence.</a:t>
            </a:r>
          </a:p>
          <a:p>
            <a:pPr>
              <a:lnSpc>
                <a:spcPct val="150000"/>
              </a:lnSpc>
            </a:pPr>
            <a:r>
              <a:rPr lang="en-US" sz="2000" b="1" dirty="0">
                <a:solidFill>
                  <a:srgbClr val="002060"/>
                </a:solidFill>
              </a:rPr>
              <a:t>Someone can poison your drink if you are not paying attention.</a:t>
            </a:r>
          </a:p>
          <a:p>
            <a:pPr>
              <a:lnSpc>
                <a:spcPct val="150000"/>
              </a:lnSpc>
            </a:pPr>
            <a:r>
              <a:rPr lang="en-US" sz="2000" b="1" dirty="0">
                <a:solidFill>
                  <a:srgbClr val="002060"/>
                </a:solidFill>
              </a:rPr>
              <a:t>You can damage your vehicle and other people’s property while being intoxicated.</a:t>
            </a:r>
          </a:p>
        </p:txBody>
      </p:sp>
      <p:pic>
        <p:nvPicPr>
          <p:cNvPr id="2050" name="Picture 2" descr="What to do if you get pulled over by the police - YouTube">
            <a:extLst>
              <a:ext uri="{FF2B5EF4-FFF2-40B4-BE49-F238E27FC236}">
                <a16:creationId xmlns:a16="http://schemas.microsoft.com/office/drawing/2014/main" id="{E5F7BF98-78D4-19B9-7CD6-550E6964A89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3613" r="27480"/>
          <a:stretch/>
        </p:blipFill>
        <p:spPr bwMode="auto">
          <a:xfrm>
            <a:off x="6937466" y="10"/>
            <a:ext cx="52513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16" name="Video 15">
            <a:hlinkClick r:id="" action="ppaction://media"/>
            <a:extLst>
              <a:ext uri="{FF2B5EF4-FFF2-40B4-BE49-F238E27FC236}">
                <a16:creationId xmlns:a16="http://schemas.microsoft.com/office/drawing/2014/main" id="{55F619BB-0134-7E7B-55F4-B1BB03414B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0666525"/>
      </p:ext>
    </p:extLst>
  </p:cSld>
  <p:clrMapOvr>
    <a:masterClrMapping/>
  </p:clrMapOvr>
  <mc:AlternateContent xmlns:mc="http://schemas.openxmlformats.org/markup-compatibility/2006" xmlns:p14="http://schemas.microsoft.com/office/powerpoint/2010/main">
    <mc:Choice Requires="p14">
      <p:transition spd="slow" p14:dur="2000" advTm="56907"/>
    </mc:Choice>
    <mc:Fallback xmlns="">
      <p:transition spd="slow" advTm="56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C7912-F4DE-AB96-24F4-FE28C5E5056A}"/>
              </a:ext>
            </a:extLst>
          </p:cNvPr>
          <p:cNvSpPr>
            <a:spLocks noGrp="1"/>
          </p:cNvSpPr>
          <p:nvPr>
            <p:ph type="title"/>
          </p:nvPr>
        </p:nvSpPr>
        <p:spPr>
          <a:xfrm>
            <a:off x="411019" y="428748"/>
            <a:ext cx="5532581" cy="1325563"/>
          </a:xfrm>
        </p:spPr>
        <p:txBody>
          <a:bodyPr>
            <a:normAutofit/>
          </a:bodyPr>
          <a:lstStyle/>
          <a:p>
            <a:r>
              <a:rPr lang="en-US" b="1" dirty="0">
                <a:solidFill>
                  <a:srgbClr val="0070C0"/>
                </a:solidFill>
              </a:rPr>
              <a:t>Preventing Drinking</a:t>
            </a:r>
            <a:br>
              <a:rPr lang="en-US" b="1" dirty="0">
                <a:solidFill>
                  <a:srgbClr val="0070C0"/>
                </a:solidFill>
              </a:rPr>
            </a:br>
            <a:r>
              <a:rPr lang="en-US" b="1" dirty="0">
                <a:solidFill>
                  <a:srgbClr val="0070C0"/>
                </a:solidFill>
              </a:rPr>
              <a:t>and Driving  </a:t>
            </a:r>
          </a:p>
        </p:txBody>
      </p:sp>
      <p:sp>
        <p:nvSpPr>
          <p:cNvPr id="3" name="Content Placeholder 2">
            <a:extLst>
              <a:ext uri="{FF2B5EF4-FFF2-40B4-BE49-F238E27FC236}">
                <a16:creationId xmlns:a16="http://schemas.microsoft.com/office/drawing/2014/main" id="{5AED508B-0613-CA64-65A9-EE845F94EDF5}"/>
              </a:ext>
            </a:extLst>
          </p:cNvPr>
          <p:cNvSpPr>
            <a:spLocks noGrp="1"/>
          </p:cNvSpPr>
          <p:nvPr>
            <p:ph idx="1"/>
          </p:nvPr>
        </p:nvSpPr>
        <p:spPr>
          <a:xfrm>
            <a:off x="336523" y="1961140"/>
            <a:ext cx="6346370" cy="4351338"/>
          </a:xfrm>
        </p:spPr>
        <p:txBody>
          <a:bodyPr>
            <a:normAutofit fontScale="92500" lnSpcReduction="10000"/>
          </a:bodyPr>
          <a:lstStyle/>
          <a:p>
            <a:r>
              <a:rPr lang="en-US" sz="2200" dirty="0">
                <a:solidFill>
                  <a:srgbClr val="002060"/>
                </a:solidFill>
              </a:rPr>
              <a:t>Calling an Uber or Lyft.</a:t>
            </a:r>
          </a:p>
          <a:p>
            <a:pPr marL="0" indent="0">
              <a:buNone/>
            </a:pPr>
            <a:endParaRPr lang="en-US" sz="2200" dirty="0">
              <a:solidFill>
                <a:srgbClr val="002060"/>
              </a:solidFill>
            </a:endParaRPr>
          </a:p>
          <a:p>
            <a:r>
              <a:rPr lang="en-US" sz="2200" dirty="0">
                <a:solidFill>
                  <a:srgbClr val="002060"/>
                </a:solidFill>
              </a:rPr>
              <a:t>Knowing your limits of drinking before you get drunk.</a:t>
            </a:r>
          </a:p>
          <a:p>
            <a:endParaRPr lang="en-US" sz="2200" dirty="0">
              <a:solidFill>
                <a:srgbClr val="002060"/>
              </a:solidFill>
            </a:endParaRPr>
          </a:p>
          <a:p>
            <a:r>
              <a:rPr lang="en-US" sz="2200" dirty="0">
                <a:solidFill>
                  <a:srgbClr val="002060"/>
                </a:solidFill>
              </a:rPr>
              <a:t>Having a back up driver who isn’t drunk.</a:t>
            </a:r>
          </a:p>
          <a:p>
            <a:endParaRPr lang="en-US" sz="2200" dirty="0">
              <a:solidFill>
                <a:srgbClr val="002060"/>
              </a:solidFill>
            </a:endParaRPr>
          </a:p>
          <a:p>
            <a:r>
              <a:rPr lang="en-US" sz="2200" dirty="0">
                <a:solidFill>
                  <a:srgbClr val="002060"/>
                </a:solidFill>
              </a:rPr>
              <a:t>Stay at home and enjoy your drink.</a:t>
            </a:r>
          </a:p>
          <a:p>
            <a:endParaRPr lang="en-US" sz="2200" dirty="0">
              <a:solidFill>
                <a:srgbClr val="002060"/>
              </a:solidFill>
            </a:endParaRPr>
          </a:p>
          <a:p>
            <a:r>
              <a:rPr lang="en-US" sz="2200" dirty="0">
                <a:solidFill>
                  <a:srgbClr val="002060"/>
                </a:solidFill>
              </a:rPr>
              <a:t>Not getting too drunk or wasted; also, don’t leave your drink unattended.</a:t>
            </a:r>
          </a:p>
          <a:p>
            <a:pPr marL="0" indent="0">
              <a:buNone/>
            </a:pPr>
            <a:endParaRPr lang="en-US" sz="2000" dirty="0"/>
          </a:p>
          <a:p>
            <a:endParaRPr lang="en-US" sz="2000" dirty="0"/>
          </a:p>
        </p:txBody>
      </p:sp>
      <p:pic>
        <p:nvPicPr>
          <p:cNvPr id="1032" name="Picture 8" descr="10m for alcohol awareness campaign">
            <a:extLst>
              <a:ext uri="{FF2B5EF4-FFF2-40B4-BE49-F238E27FC236}">
                <a16:creationId xmlns:a16="http://schemas.microsoft.com/office/drawing/2014/main" id="{A202F9C7-CEFD-338F-E078-A56EF89310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657" r="8894" b="-1"/>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A72CC68D-F1D1-16F6-0BA3-951C0B36AB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073" r="8428" b="3"/>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The COVID-19 Booze Boom | 2020-05-05 | Packaging Strategies">
            <a:extLst>
              <a:ext uri="{FF2B5EF4-FFF2-40B4-BE49-F238E27FC236}">
                <a16:creationId xmlns:a16="http://schemas.microsoft.com/office/drawing/2014/main" id="{8F2C2A6C-7D1C-10AD-D53C-2E3642FB6C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3126" r="18115" b="-2"/>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
        <p:nvSpPr>
          <p:cNvPr id="4" name="AutoShape 2" descr="Uber vs Lyft: An Overview of the Services | Ridester.com">
            <a:extLst>
              <a:ext uri="{FF2B5EF4-FFF2-40B4-BE49-F238E27FC236}">
                <a16:creationId xmlns:a16="http://schemas.microsoft.com/office/drawing/2014/main" id="{501B77BD-0FC6-277A-B19F-B4A358253A2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Video 8">
            <a:hlinkClick r:id="" action="ppaction://media"/>
            <a:extLst>
              <a:ext uri="{FF2B5EF4-FFF2-40B4-BE49-F238E27FC236}">
                <a16:creationId xmlns:a16="http://schemas.microsoft.com/office/drawing/2014/main" id="{F03C9517-CE3D-8CC8-0569-336CBE7E95F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5876350"/>
      </p:ext>
    </p:extLst>
  </p:cSld>
  <p:clrMapOvr>
    <a:masterClrMapping/>
  </p:clrMapOvr>
  <mc:AlternateContent xmlns:mc="http://schemas.openxmlformats.org/markup-compatibility/2006" xmlns:p14="http://schemas.microsoft.com/office/powerpoint/2010/main">
    <mc:Choice Requires="p14">
      <p:transition spd="slow" p14:dur="2000" advTm="73843"/>
    </mc:Choice>
    <mc:Fallback xmlns="">
      <p:transition spd="slow" advTm="73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02C1-CD85-54E7-7078-EA588972C54E}"/>
              </a:ext>
            </a:extLst>
          </p:cNvPr>
          <p:cNvSpPr>
            <a:spLocks noGrp="1"/>
          </p:cNvSpPr>
          <p:nvPr>
            <p:ph type="title"/>
          </p:nvPr>
        </p:nvSpPr>
        <p:spPr>
          <a:xfrm>
            <a:off x="838200" y="4669978"/>
            <a:ext cx="4391024" cy="1173700"/>
          </a:xfrm>
        </p:spPr>
        <p:txBody>
          <a:bodyPr anchor="t">
            <a:normAutofit/>
          </a:bodyPr>
          <a:lstStyle/>
          <a:p>
            <a:r>
              <a:rPr lang="en-US" sz="4000">
                <a:solidFill>
                  <a:schemeClr val="bg1"/>
                </a:solidFill>
              </a:rPr>
              <a:t>What is catfishing </a:t>
            </a:r>
          </a:p>
        </p:txBody>
      </p:sp>
      <p:pic>
        <p:nvPicPr>
          <p:cNvPr id="1028" name="Picture 4" descr="What Is Catfishing? Signs You're a Victim and How To Avoid It - Woman's  World">
            <a:extLst>
              <a:ext uri="{FF2B5EF4-FFF2-40B4-BE49-F238E27FC236}">
                <a16:creationId xmlns:a16="http://schemas.microsoft.com/office/drawing/2014/main" id="{091D5D7F-CE99-2D47-4B4C-C4DB77A1EC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521" r="2843" b="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B0B355-3807-66C7-908A-E84311AAE920}"/>
              </a:ext>
            </a:extLst>
          </p:cNvPr>
          <p:cNvSpPr>
            <a:spLocks noGrp="1"/>
          </p:cNvSpPr>
          <p:nvPr>
            <p:ph idx="1"/>
          </p:nvPr>
        </p:nvSpPr>
        <p:spPr>
          <a:xfrm>
            <a:off x="5664201" y="4766267"/>
            <a:ext cx="5692774" cy="1077411"/>
          </a:xfrm>
        </p:spPr>
        <p:txBody>
          <a:bodyPr>
            <a:normAutofit/>
          </a:bodyPr>
          <a:lstStyle/>
          <a:p>
            <a:endParaRPr lang="en-US" sz="2400">
              <a:solidFill>
                <a:schemeClr val="bg1">
                  <a:alpha val="80000"/>
                </a:schemeClr>
              </a:solidFill>
            </a:endParaRPr>
          </a:p>
          <a:p>
            <a:endParaRPr lang="en-US" sz="2400">
              <a:solidFill>
                <a:schemeClr val="bg1">
                  <a:alpha val="80000"/>
                </a:schemeClr>
              </a:solidFill>
            </a:endParaRPr>
          </a:p>
          <a:p>
            <a:endParaRPr lang="en-US" sz="2400">
              <a:solidFill>
                <a:schemeClr val="bg1">
                  <a:alpha val="80000"/>
                </a:schemeClr>
              </a:solidFill>
            </a:endParaRPr>
          </a:p>
          <a:p>
            <a:endParaRPr lang="en-US" sz="2400">
              <a:solidFill>
                <a:schemeClr val="bg1">
                  <a:alpha val="80000"/>
                </a:schemeClr>
              </a:solidFill>
            </a:endParaRPr>
          </a:p>
        </p:txBody>
      </p:sp>
      <p:pic>
        <p:nvPicPr>
          <p:cNvPr id="9" name="Video 8">
            <a:hlinkClick r:id="" action="ppaction://media"/>
            <a:extLst>
              <a:ext uri="{FF2B5EF4-FFF2-40B4-BE49-F238E27FC236}">
                <a16:creationId xmlns:a16="http://schemas.microsoft.com/office/drawing/2014/main" id="{F1E29248-8036-9C42-5D77-1C2E562CAC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4" name="Picture 2" descr="How To Catch A Catfish – Mutual Blog">
            <a:extLst>
              <a:ext uri="{FF2B5EF4-FFF2-40B4-BE49-F238E27FC236}">
                <a16:creationId xmlns:a16="http://schemas.microsoft.com/office/drawing/2014/main" id="{3923CF05-F4D1-93E7-5FA8-CF9875AFC0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4620" y="444553"/>
            <a:ext cx="5873522" cy="5682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415716"/>
      </p:ext>
    </p:extLst>
  </p:cSld>
  <p:clrMapOvr>
    <a:masterClrMapping/>
  </p:clrMapOvr>
  <mc:AlternateContent xmlns:mc="http://schemas.openxmlformats.org/markup-compatibility/2006" xmlns:p14="http://schemas.microsoft.com/office/powerpoint/2010/main">
    <mc:Choice Requires="p14">
      <p:transition spd="slow" p14:dur="2000" advTm="34428"/>
    </mc:Choice>
    <mc:Fallback xmlns="">
      <p:transition spd="slow" advTm="3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57CD6-3D07-D81B-3957-36DDE4658C25}"/>
              </a:ext>
            </a:extLst>
          </p:cNvPr>
          <p:cNvSpPr>
            <a:spLocks noGrp="1"/>
          </p:cNvSpPr>
          <p:nvPr>
            <p:ph type="title"/>
          </p:nvPr>
        </p:nvSpPr>
        <p:spPr>
          <a:xfrm>
            <a:off x="454131" y="29166"/>
            <a:ext cx="7057011" cy="1091335"/>
          </a:xfrm>
        </p:spPr>
        <p:txBody>
          <a:bodyPr anchor="b">
            <a:noAutofit/>
          </a:bodyPr>
          <a:lstStyle/>
          <a:p>
            <a:r>
              <a:rPr lang="en-US" b="1" dirty="0">
                <a:solidFill>
                  <a:srgbClr val="0070C0"/>
                </a:solidFill>
              </a:rPr>
              <a:t>Why Do People Catfish Others?</a:t>
            </a:r>
          </a:p>
        </p:txBody>
      </p:sp>
      <p:sp>
        <p:nvSpPr>
          <p:cNvPr id="3" name="Content Placeholder 2">
            <a:extLst>
              <a:ext uri="{FF2B5EF4-FFF2-40B4-BE49-F238E27FC236}">
                <a16:creationId xmlns:a16="http://schemas.microsoft.com/office/drawing/2014/main" id="{6DBFB099-801C-E0D3-7CDB-EAD8C0FF00B4}"/>
              </a:ext>
            </a:extLst>
          </p:cNvPr>
          <p:cNvSpPr>
            <a:spLocks noGrp="1"/>
          </p:cNvSpPr>
          <p:nvPr>
            <p:ph idx="1"/>
          </p:nvPr>
        </p:nvSpPr>
        <p:spPr>
          <a:xfrm>
            <a:off x="887855" y="1500391"/>
            <a:ext cx="4644855" cy="4718035"/>
          </a:xfrm>
        </p:spPr>
        <p:txBody>
          <a:bodyPr>
            <a:normAutofit fontScale="92500" lnSpcReduction="10000"/>
          </a:bodyPr>
          <a:lstStyle/>
          <a:p>
            <a:r>
              <a:rPr lang="en-US" sz="2400" dirty="0">
                <a:solidFill>
                  <a:srgbClr val="002060"/>
                </a:solidFill>
              </a:rPr>
              <a:t>Breakups </a:t>
            </a:r>
          </a:p>
          <a:p>
            <a:endParaRPr lang="en-US" sz="2400" dirty="0">
              <a:solidFill>
                <a:srgbClr val="002060"/>
              </a:solidFill>
            </a:endParaRPr>
          </a:p>
          <a:p>
            <a:r>
              <a:rPr lang="en-US" sz="2400" dirty="0">
                <a:solidFill>
                  <a:srgbClr val="002060"/>
                </a:solidFill>
              </a:rPr>
              <a:t>Jealousy</a:t>
            </a:r>
          </a:p>
          <a:p>
            <a:endParaRPr lang="en-US" sz="2400" dirty="0">
              <a:solidFill>
                <a:srgbClr val="002060"/>
              </a:solidFill>
            </a:endParaRPr>
          </a:p>
          <a:p>
            <a:r>
              <a:rPr lang="en-US" sz="2400" dirty="0">
                <a:solidFill>
                  <a:srgbClr val="002060"/>
                </a:solidFill>
              </a:rPr>
              <a:t>Hiding your true feelings and features</a:t>
            </a:r>
          </a:p>
          <a:p>
            <a:endParaRPr lang="en-US" sz="2400" dirty="0">
              <a:solidFill>
                <a:srgbClr val="002060"/>
              </a:solidFill>
            </a:endParaRPr>
          </a:p>
          <a:p>
            <a:r>
              <a:rPr lang="en-US" sz="2400" dirty="0">
                <a:solidFill>
                  <a:srgbClr val="002060"/>
                </a:solidFill>
              </a:rPr>
              <a:t> Afraid of rejection</a:t>
            </a:r>
          </a:p>
          <a:p>
            <a:endParaRPr lang="en-US" sz="2400" dirty="0">
              <a:solidFill>
                <a:srgbClr val="002060"/>
              </a:solidFill>
            </a:endParaRPr>
          </a:p>
          <a:p>
            <a:r>
              <a:rPr lang="en-US" sz="2400" dirty="0">
                <a:solidFill>
                  <a:srgbClr val="002060"/>
                </a:solidFill>
              </a:rPr>
              <a:t>Their past trauma </a:t>
            </a:r>
          </a:p>
          <a:p>
            <a:pPr marL="0" indent="0">
              <a:buNone/>
            </a:pPr>
            <a:r>
              <a:rPr lang="en-US" sz="1600" dirty="0"/>
              <a:t> </a:t>
            </a:r>
          </a:p>
        </p:txBody>
      </p:sp>
      <p:pic>
        <p:nvPicPr>
          <p:cNvPr id="1026" name="Picture 2" descr="3 Ways Jealousy Can Make You More Successful | Entrepreneur">
            <a:extLst>
              <a:ext uri="{FF2B5EF4-FFF2-40B4-BE49-F238E27FC236}">
                <a16:creationId xmlns:a16="http://schemas.microsoft.com/office/drawing/2014/main" id="{469A6EE2-F1B1-383B-3AF0-066FA4D7A1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764" r="6478" b="-1"/>
          <a:stretch/>
        </p:blipFill>
        <p:spPr bwMode="auto">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5 Ways To Get Over Your Fear Of Rejection And Ask Her Out">
            <a:extLst>
              <a:ext uri="{FF2B5EF4-FFF2-40B4-BE49-F238E27FC236}">
                <a16:creationId xmlns:a16="http://schemas.microsoft.com/office/drawing/2014/main" id="{65426481-B951-DC28-365A-4F5787C61D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5391" r="8100" b="2"/>
          <a:stretch/>
        </p:blipFill>
        <p:spPr bwMode="auto">
          <a:xfrm>
            <a:off x="5398276" y="2386818"/>
            <a:ext cx="3458367" cy="3547418"/>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5 relationship truths you learn only after a break-up | Femina.in">
            <a:extLst>
              <a:ext uri="{FF2B5EF4-FFF2-40B4-BE49-F238E27FC236}">
                <a16:creationId xmlns:a16="http://schemas.microsoft.com/office/drawing/2014/main" id="{F3AE733B-F0C3-2F5E-2372-05DA952293C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557" r="-2" b="-2"/>
          <a:stretch/>
        </p:blipFill>
        <p:spPr bwMode="auto">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B1E96773-DB48-ABA0-2799-5CA4C162B9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449464"/>
      </p:ext>
    </p:extLst>
  </p:cSld>
  <p:clrMapOvr>
    <a:masterClrMapping/>
  </p:clrMapOvr>
  <mc:AlternateContent xmlns:mc="http://schemas.openxmlformats.org/markup-compatibility/2006" xmlns:p14="http://schemas.microsoft.com/office/powerpoint/2010/main">
    <mc:Choice Requires="p14">
      <p:transition spd="slow" p14:dur="2000" advTm="35342"/>
    </mc:Choice>
    <mc:Fallback xmlns="">
      <p:transition spd="slow" advTm="35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Police could face XR legal action over disabled people's right to protest –  Disability News Service">
            <a:extLst>
              <a:ext uri="{FF2B5EF4-FFF2-40B4-BE49-F238E27FC236}">
                <a16:creationId xmlns:a16="http://schemas.microsoft.com/office/drawing/2014/main" id="{DC317031-6721-E734-3813-780788041CC2}"/>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t="1107" b="8893"/>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ABCE217-81B8-F28A-2D18-FC3439E1A15B}"/>
              </a:ext>
            </a:extLst>
          </p:cNvPr>
          <p:cNvSpPr>
            <a:spLocks noGrp="1"/>
          </p:cNvSpPr>
          <p:nvPr>
            <p:ph type="title"/>
          </p:nvPr>
        </p:nvSpPr>
        <p:spPr>
          <a:xfrm>
            <a:off x="620822" y="176789"/>
            <a:ext cx="10515600" cy="1325563"/>
          </a:xfrm>
        </p:spPr>
        <p:txBody>
          <a:bodyPr>
            <a:normAutofit fontScale="90000"/>
          </a:bodyPr>
          <a:lstStyle/>
          <a:p>
            <a:pPr algn="ctr"/>
            <a:r>
              <a:rPr lang="en-US" sz="4100" b="1" dirty="0">
                <a:solidFill>
                  <a:srgbClr val="FFFFFF"/>
                </a:solidFill>
                <a:effectLst/>
                <a:latin typeface="Tahoma" panose="020B0604030504040204" pitchFamily="34" charset="0"/>
                <a:ea typeface="Calibri" panose="020F0502020204030204" pitchFamily="34" charset="0"/>
              </a:rPr>
              <a:t>Interacting with Law Enforcement with People with Disabilities </a:t>
            </a:r>
            <a:endParaRPr lang="en-US" sz="4100" dirty="0">
              <a:solidFill>
                <a:srgbClr val="FFFFFF"/>
              </a:solidFill>
            </a:endParaRPr>
          </a:p>
        </p:txBody>
      </p:sp>
      <p:sp>
        <p:nvSpPr>
          <p:cNvPr id="3" name="Content Placeholder 2">
            <a:extLst>
              <a:ext uri="{FF2B5EF4-FFF2-40B4-BE49-F238E27FC236}">
                <a16:creationId xmlns:a16="http://schemas.microsoft.com/office/drawing/2014/main" id="{5517F89B-257C-1F2B-EB3B-4091DD6C55E2}"/>
              </a:ext>
            </a:extLst>
          </p:cNvPr>
          <p:cNvSpPr>
            <a:spLocks noGrp="1"/>
          </p:cNvSpPr>
          <p:nvPr>
            <p:ph idx="1"/>
          </p:nvPr>
        </p:nvSpPr>
        <p:spPr>
          <a:xfrm>
            <a:off x="452410" y="1679254"/>
            <a:ext cx="11287160" cy="4351338"/>
          </a:xfrm>
        </p:spPr>
        <p:txBody>
          <a:bodyPr>
            <a:normAutofit/>
          </a:bodyPr>
          <a:lstStyle/>
          <a:p>
            <a:r>
              <a:rPr lang="en-US" sz="2400" dirty="0">
                <a:solidFill>
                  <a:srgbClr val="FFFFFF"/>
                </a:solidFill>
              </a:rPr>
              <a:t>Be mindful of what behavior the individual is having when interacting with cops.</a:t>
            </a:r>
          </a:p>
          <a:p>
            <a:r>
              <a:rPr lang="en-US" sz="2400" dirty="0">
                <a:solidFill>
                  <a:srgbClr val="FFFFFF"/>
                </a:solidFill>
              </a:rPr>
              <a:t>If there is a staff member with them, help advocate for them.</a:t>
            </a:r>
          </a:p>
          <a:p>
            <a:r>
              <a:rPr lang="en-US" sz="2400" dirty="0">
                <a:solidFill>
                  <a:srgbClr val="FFFFFF"/>
                </a:solidFill>
              </a:rPr>
              <a:t>Let the police officer know if they are nonverbal or have behavior problems.</a:t>
            </a:r>
          </a:p>
          <a:p>
            <a:r>
              <a:rPr lang="en-US" sz="2400" dirty="0">
                <a:solidFill>
                  <a:srgbClr val="FFFFFF"/>
                </a:solidFill>
              </a:rPr>
              <a:t> People with disabilities are afraid of calling or dealing with cops. </a:t>
            </a:r>
          </a:p>
          <a:p>
            <a:r>
              <a:rPr lang="en-US" sz="2400" dirty="0">
                <a:solidFill>
                  <a:srgbClr val="FFFFFF"/>
                </a:solidFill>
              </a:rPr>
              <a:t>Help the cops understand when an individual has a behavior issue, it doesn’t mean they are aggressive. </a:t>
            </a:r>
          </a:p>
          <a:p>
            <a:pPr marL="0" indent="0">
              <a:buNone/>
            </a:pPr>
            <a:endParaRPr lang="en-US" sz="2400" dirty="0">
              <a:solidFill>
                <a:srgbClr val="FFFFFF"/>
              </a:solidFill>
            </a:endParaRPr>
          </a:p>
          <a:p>
            <a:endParaRPr lang="en-US" sz="2400" dirty="0">
              <a:solidFill>
                <a:srgbClr val="FFFFFF"/>
              </a:solidFill>
            </a:endParaRPr>
          </a:p>
        </p:txBody>
      </p:sp>
      <p:pic>
        <p:nvPicPr>
          <p:cNvPr id="8" name="Video 7">
            <a:hlinkClick r:id="" action="ppaction://media"/>
            <a:extLst>
              <a:ext uri="{FF2B5EF4-FFF2-40B4-BE49-F238E27FC236}">
                <a16:creationId xmlns:a16="http://schemas.microsoft.com/office/drawing/2014/main" id="{FA5213DE-ECCA-EA7C-C861-F94EBD8DF7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73767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8107"/>
    </mc:Choice>
    <mc:Fallback xmlns="">
      <p:transition spd="slow" advTm="58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2D411-E215-52A2-C004-16EB12EB0D5C}"/>
              </a:ext>
            </a:extLst>
          </p:cNvPr>
          <p:cNvSpPr>
            <a:spLocks noGrp="1"/>
          </p:cNvSpPr>
          <p:nvPr>
            <p:ph type="title"/>
          </p:nvPr>
        </p:nvSpPr>
        <p:spPr>
          <a:xfrm>
            <a:off x="772885" y="250162"/>
            <a:ext cx="4582885" cy="773095"/>
          </a:xfrm>
        </p:spPr>
        <p:txBody>
          <a:bodyPr>
            <a:normAutofit/>
          </a:bodyPr>
          <a:lstStyle/>
          <a:p>
            <a:r>
              <a:rPr lang="en-US" sz="4000" b="1" dirty="0">
                <a:solidFill>
                  <a:srgbClr val="0070C0"/>
                </a:solidFill>
              </a:rPr>
              <a:t>What is Bullying?</a:t>
            </a:r>
          </a:p>
        </p:txBody>
      </p:sp>
      <p:sp>
        <p:nvSpPr>
          <p:cNvPr id="3" name="Content Placeholder 2">
            <a:extLst>
              <a:ext uri="{FF2B5EF4-FFF2-40B4-BE49-F238E27FC236}">
                <a16:creationId xmlns:a16="http://schemas.microsoft.com/office/drawing/2014/main" id="{B09F938A-FD1A-93BB-1FB9-D164BAAFEFB8}"/>
              </a:ext>
            </a:extLst>
          </p:cNvPr>
          <p:cNvSpPr>
            <a:spLocks noGrp="1"/>
          </p:cNvSpPr>
          <p:nvPr>
            <p:ph idx="1"/>
          </p:nvPr>
        </p:nvSpPr>
        <p:spPr>
          <a:xfrm>
            <a:off x="-76200" y="1323921"/>
            <a:ext cx="7287684" cy="4958079"/>
          </a:xfrm>
        </p:spPr>
        <p:txBody>
          <a:bodyPr>
            <a:normAutofit/>
          </a:bodyPr>
          <a:lstStyle/>
          <a:p>
            <a:pPr>
              <a:lnSpc>
                <a:spcPct val="150000"/>
              </a:lnSpc>
            </a:pPr>
            <a:r>
              <a:rPr lang="en-US" sz="2000" dirty="0">
                <a:solidFill>
                  <a:srgbClr val="002060"/>
                </a:solidFill>
              </a:rPr>
              <a:t>When someone is putting you down; making you cry.</a:t>
            </a:r>
          </a:p>
          <a:p>
            <a:pPr>
              <a:lnSpc>
                <a:spcPct val="150000"/>
              </a:lnSpc>
            </a:pPr>
            <a:r>
              <a:rPr lang="en-US" sz="2000" dirty="0">
                <a:solidFill>
                  <a:srgbClr val="002060"/>
                </a:solidFill>
              </a:rPr>
              <a:t>Teasing and name calling.</a:t>
            </a:r>
          </a:p>
          <a:p>
            <a:pPr>
              <a:lnSpc>
                <a:spcPct val="150000"/>
              </a:lnSpc>
            </a:pPr>
            <a:r>
              <a:rPr lang="en-US" sz="2000" dirty="0">
                <a:solidFill>
                  <a:srgbClr val="002060"/>
                </a:solidFill>
              </a:rPr>
              <a:t>Hurting someone else’s feelings.</a:t>
            </a:r>
          </a:p>
          <a:p>
            <a:pPr>
              <a:lnSpc>
                <a:spcPct val="150000"/>
              </a:lnSpc>
            </a:pPr>
            <a:r>
              <a:rPr lang="en-US" sz="2000" dirty="0">
                <a:solidFill>
                  <a:srgbClr val="002060"/>
                </a:solidFill>
              </a:rPr>
              <a:t>Taking things that don’t belong to you. </a:t>
            </a:r>
          </a:p>
          <a:p>
            <a:pPr>
              <a:lnSpc>
                <a:spcPct val="150000"/>
              </a:lnSpc>
            </a:pPr>
            <a:r>
              <a:rPr lang="en-US" sz="2000" dirty="0">
                <a:solidFill>
                  <a:srgbClr val="002060"/>
                </a:solidFill>
              </a:rPr>
              <a:t>Someone who is threatening your life. </a:t>
            </a:r>
          </a:p>
          <a:p>
            <a:pPr>
              <a:lnSpc>
                <a:spcPct val="150000"/>
              </a:lnSpc>
            </a:pPr>
            <a:r>
              <a:rPr lang="en-US" sz="2000" dirty="0">
                <a:solidFill>
                  <a:srgbClr val="002060"/>
                </a:solidFill>
              </a:rPr>
              <a:t>Or someone you are afraid of.</a:t>
            </a:r>
          </a:p>
          <a:p>
            <a:endParaRPr lang="en-US" sz="1700" dirty="0"/>
          </a:p>
        </p:txBody>
      </p:sp>
      <p:pic>
        <p:nvPicPr>
          <p:cNvPr id="1030" name="Picture 6" descr="How to Remain Calm When Someone Is Yelling at You - Defuse - De-Escalation  Training">
            <a:extLst>
              <a:ext uri="{FF2B5EF4-FFF2-40B4-BE49-F238E27FC236}">
                <a16:creationId xmlns:a16="http://schemas.microsoft.com/office/drawing/2014/main" id="{FB361CFE-6683-7B75-8D7C-CB2BDA05F5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043" r="1" b="19780"/>
          <a:stretch/>
        </p:blipFill>
        <p:spPr bwMode="auto">
          <a:xfrm>
            <a:off x="5548829" y="-487642"/>
            <a:ext cx="6643171" cy="4685018"/>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The True Definition of Bullying And Why You Have to Know It">
            <a:extLst>
              <a:ext uri="{FF2B5EF4-FFF2-40B4-BE49-F238E27FC236}">
                <a16:creationId xmlns:a16="http://schemas.microsoft.com/office/drawing/2014/main" id="{2D874BF9-E004-2006-F07A-0DFFC751BFF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499" t="24856" r="-4" b="29334"/>
          <a:stretch/>
        </p:blipFill>
        <p:spPr bwMode="auto">
          <a:xfrm>
            <a:off x="4615542" y="4202686"/>
            <a:ext cx="4634985" cy="2655314"/>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4" name="AutoShape 4" descr="What's the best way to react when someone is shouting at you in anger? -  Quora">
            <a:extLst>
              <a:ext uri="{FF2B5EF4-FFF2-40B4-BE49-F238E27FC236}">
                <a16:creationId xmlns:a16="http://schemas.microsoft.com/office/drawing/2014/main" id="{7705D362-683E-34C0-8CFA-7679409BFC3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 name="Video 11">
            <a:hlinkClick r:id="" action="ppaction://media"/>
            <a:extLst>
              <a:ext uri="{FF2B5EF4-FFF2-40B4-BE49-F238E27FC236}">
                <a16:creationId xmlns:a16="http://schemas.microsoft.com/office/drawing/2014/main" id="{1259DA56-11F9-C45B-A494-4449C565AF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608309" y="4522217"/>
            <a:ext cx="2057400" cy="2057400"/>
          </a:xfrm>
          <a:prstGeom prst="ellipse">
            <a:avLst/>
          </a:prstGeom>
        </p:spPr>
      </p:pic>
    </p:spTree>
    <p:extLst>
      <p:ext uri="{BB962C8B-B14F-4D97-AF65-F5344CB8AC3E}">
        <p14:creationId xmlns:p14="http://schemas.microsoft.com/office/powerpoint/2010/main" val="3438146492"/>
      </p:ext>
    </p:extLst>
  </p:cSld>
  <p:clrMapOvr>
    <a:masterClrMapping/>
  </p:clrMapOvr>
  <mc:AlternateContent xmlns:mc="http://schemas.openxmlformats.org/markup-compatibility/2006" xmlns:p14="http://schemas.microsoft.com/office/powerpoint/2010/main">
    <mc:Choice Requires="p14">
      <p:transition spd="slow" p14:dur="2000" advTm="28584"/>
    </mc:Choice>
    <mc:Fallback xmlns="">
      <p:transition spd="slow" advTm="28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6" descr="6 Types of Bullying Parents Should Know About">
            <a:extLst>
              <a:ext uri="{FF2B5EF4-FFF2-40B4-BE49-F238E27FC236}">
                <a16:creationId xmlns:a16="http://schemas.microsoft.com/office/drawing/2014/main" id="{D0E9EFF5-7FA5-AAB3-A5AA-3EFF19FB66D8}"/>
              </a:ext>
            </a:extLst>
          </p:cNvPr>
          <p:cNvPicPr>
            <a:picLocks noChangeAspect="1" noChangeArrowheads="1"/>
          </p:cNvPicPr>
          <p:nvPr/>
        </p:nvPicPr>
        <p:blipFill rotWithShape="1">
          <a:blip r:embed="rId4">
            <a:alphaModFix amt="20000"/>
            <a:extLst>
              <a:ext uri="{28A0092B-C50C-407E-A947-70E740481C1C}">
                <a14:useLocalDpi xmlns:a14="http://schemas.microsoft.com/office/drawing/2010/main" val="0"/>
              </a:ext>
            </a:extLst>
          </a:blip>
          <a:srcRect l="3232" r="14623"/>
          <a:stretch/>
        </p:blipFill>
        <p:spPr bwMode="auto">
          <a:xfrm>
            <a:off x="2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99DD24F-F59A-01CD-7F5E-896530A1D106}"/>
              </a:ext>
            </a:extLst>
          </p:cNvPr>
          <p:cNvSpPr>
            <a:spLocks noGrp="1"/>
          </p:cNvSpPr>
          <p:nvPr>
            <p:ph type="title"/>
          </p:nvPr>
        </p:nvSpPr>
        <p:spPr>
          <a:xfrm>
            <a:off x="448955" y="395397"/>
            <a:ext cx="6692074" cy="1627636"/>
          </a:xfrm>
        </p:spPr>
        <p:txBody>
          <a:bodyPr>
            <a:normAutofit/>
          </a:bodyPr>
          <a:lstStyle/>
          <a:p>
            <a:r>
              <a:rPr lang="en-US" sz="4000" b="1" dirty="0">
                <a:solidFill>
                  <a:srgbClr val="002060"/>
                </a:solidFill>
              </a:rPr>
              <a:t>Different Types of Bullies </a:t>
            </a:r>
          </a:p>
        </p:txBody>
      </p:sp>
      <p:sp>
        <p:nvSpPr>
          <p:cNvPr id="3" name="Content Placeholder 2">
            <a:extLst>
              <a:ext uri="{FF2B5EF4-FFF2-40B4-BE49-F238E27FC236}">
                <a16:creationId xmlns:a16="http://schemas.microsoft.com/office/drawing/2014/main" id="{70B8C1AB-52DD-8E2F-EF3F-EAF404132C9E}"/>
              </a:ext>
            </a:extLst>
          </p:cNvPr>
          <p:cNvSpPr>
            <a:spLocks noGrp="1"/>
          </p:cNvSpPr>
          <p:nvPr>
            <p:ph idx="1"/>
          </p:nvPr>
        </p:nvSpPr>
        <p:spPr>
          <a:xfrm>
            <a:off x="662000" y="1494855"/>
            <a:ext cx="5354922" cy="4542388"/>
          </a:xfrm>
        </p:spPr>
        <p:txBody>
          <a:bodyPr>
            <a:normAutofit lnSpcReduction="10000"/>
          </a:bodyPr>
          <a:lstStyle/>
          <a:p>
            <a:r>
              <a:rPr lang="en-US" sz="2400" b="1" dirty="0">
                <a:solidFill>
                  <a:srgbClr val="002060"/>
                </a:solidFill>
              </a:rPr>
              <a:t>Verbal, Threatening, Physical</a:t>
            </a:r>
          </a:p>
          <a:p>
            <a:endParaRPr lang="en-US" sz="2400" b="1" dirty="0">
              <a:solidFill>
                <a:srgbClr val="002060"/>
              </a:solidFill>
            </a:endParaRPr>
          </a:p>
          <a:p>
            <a:r>
              <a:rPr lang="en-US" sz="2400" b="1" dirty="0">
                <a:solidFill>
                  <a:srgbClr val="002060"/>
                </a:solidFill>
              </a:rPr>
              <a:t> Sexual bullies </a:t>
            </a:r>
          </a:p>
          <a:p>
            <a:endParaRPr lang="en-US" sz="2400" b="1" dirty="0">
              <a:solidFill>
                <a:srgbClr val="002060"/>
              </a:solidFill>
            </a:endParaRPr>
          </a:p>
          <a:p>
            <a:r>
              <a:rPr lang="en-US" sz="2400" b="1" dirty="0">
                <a:solidFill>
                  <a:srgbClr val="002060"/>
                </a:solidFill>
              </a:rPr>
              <a:t>Cyber financial bullies</a:t>
            </a:r>
          </a:p>
          <a:p>
            <a:endParaRPr lang="en-US" sz="2400" b="1" dirty="0">
              <a:solidFill>
                <a:srgbClr val="002060"/>
              </a:solidFill>
            </a:endParaRPr>
          </a:p>
          <a:p>
            <a:r>
              <a:rPr lang="en-US" sz="2400" b="1" dirty="0">
                <a:solidFill>
                  <a:srgbClr val="002060"/>
                </a:solidFill>
              </a:rPr>
              <a:t>Friendship, relationships bullies   </a:t>
            </a:r>
          </a:p>
          <a:p>
            <a:endParaRPr lang="en-US" sz="2400" b="1" dirty="0">
              <a:solidFill>
                <a:srgbClr val="002060"/>
              </a:solidFill>
            </a:endParaRPr>
          </a:p>
          <a:p>
            <a:r>
              <a:rPr lang="en-US" sz="2400" b="1" dirty="0">
                <a:solidFill>
                  <a:srgbClr val="002060"/>
                </a:solidFill>
              </a:rPr>
              <a:t>Family bullies </a:t>
            </a:r>
            <a:br>
              <a:rPr lang="en-US" sz="2000" dirty="0">
                <a:solidFill>
                  <a:srgbClr val="002060"/>
                </a:solidFill>
              </a:rPr>
            </a:br>
            <a:endParaRPr lang="en-US" sz="2000" dirty="0">
              <a:solidFill>
                <a:srgbClr val="002060"/>
              </a:solidFill>
            </a:endParaRPr>
          </a:p>
          <a:p>
            <a:endParaRPr lang="en-US" sz="2000" dirty="0">
              <a:solidFill>
                <a:srgbClr val="FFFFFF"/>
              </a:solidFill>
            </a:endParaRPr>
          </a:p>
          <a:p>
            <a:endParaRPr lang="en-US" sz="2000" dirty="0">
              <a:solidFill>
                <a:srgbClr val="FFFFFF"/>
              </a:solidFill>
            </a:endParaRPr>
          </a:p>
        </p:txBody>
      </p:sp>
      <p:pic>
        <p:nvPicPr>
          <p:cNvPr id="6" name="Picture 8" descr="Bullying prevention: 5 best practices to keep kids safe | Prodigy Education">
            <a:extLst>
              <a:ext uri="{FF2B5EF4-FFF2-40B4-BE49-F238E27FC236}">
                <a16:creationId xmlns:a16="http://schemas.microsoft.com/office/drawing/2014/main" id="{D2CA0179-0269-AFE6-03A9-043F9E4FAA5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449" r="1" b="12305"/>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AutoShape 2" descr="6 Types of Bullying">
            <a:extLst>
              <a:ext uri="{FF2B5EF4-FFF2-40B4-BE49-F238E27FC236}">
                <a16:creationId xmlns:a16="http://schemas.microsoft.com/office/drawing/2014/main" id="{F6EEE0A5-C058-3F62-AED4-BDC4CC7E5B8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6 Types of Bullying">
            <a:extLst>
              <a:ext uri="{FF2B5EF4-FFF2-40B4-BE49-F238E27FC236}">
                <a16:creationId xmlns:a16="http://schemas.microsoft.com/office/drawing/2014/main" id="{ADD8E73A-8836-13F7-8AD1-E6C13955AEC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Video 8">
            <a:hlinkClick r:id="" action="ppaction://media"/>
            <a:extLst>
              <a:ext uri="{FF2B5EF4-FFF2-40B4-BE49-F238E27FC236}">
                <a16:creationId xmlns:a16="http://schemas.microsoft.com/office/drawing/2014/main" id="{7BC8BBF2-A960-A577-5212-32657E12BA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8860756"/>
      </p:ext>
    </p:extLst>
  </p:cSld>
  <p:clrMapOvr>
    <a:masterClrMapping/>
  </p:clrMapOvr>
  <mc:AlternateContent xmlns:mc="http://schemas.openxmlformats.org/markup-compatibility/2006" xmlns:p14="http://schemas.microsoft.com/office/powerpoint/2010/main">
    <mc:Choice Requires="p14">
      <p:transition spd="slow" p14:dur="2000" advTm="76562"/>
    </mc:Choice>
    <mc:Fallback xmlns="">
      <p:transition spd="slow" advTm="76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65A5-1C7C-3D50-1451-F0967880B7F1}"/>
              </a:ext>
            </a:extLst>
          </p:cNvPr>
          <p:cNvSpPr>
            <a:spLocks noGrp="1"/>
          </p:cNvSpPr>
          <p:nvPr>
            <p:ph type="title"/>
          </p:nvPr>
        </p:nvSpPr>
        <p:spPr>
          <a:xfrm>
            <a:off x="850517" y="503244"/>
            <a:ext cx="7563035" cy="1081935"/>
          </a:xfrm>
        </p:spPr>
        <p:txBody>
          <a:bodyPr>
            <a:normAutofit/>
          </a:bodyPr>
          <a:lstStyle/>
          <a:p>
            <a:pPr algn="ctr"/>
            <a:r>
              <a:rPr lang="en-US" sz="4400" b="1" dirty="0">
                <a:solidFill>
                  <a:srgbClr val="0070C0"/>
                </a:solidFill>
              </a:rPr>
              <a:t>How to Prevent Bullies </a:t>
            </a:r>
          </a:p>
        </p:txBody>
      </p:sp>
      <p:sp>
        <p:nvSpPr>
          <p:cNvPr id="3" name="Content Placeholder 2">
            <a:extLst>
              <a:ext uri="{FF2B5EF4-FFF2-40B4-BE49-F238E27FC236}">
                <a16:creationId xmlns:a16="http://schemas.microsoft.com/office/drawing/2014/main" id="{A3A6293A-A518-8DBC-D140-840331C8EB4A}"/>
              </a:ext>
            </a:extLst>
          </p:cNvPr>
          <p:cNvSpPr>
            <a:spLocks noGrp="1"/>
          </p:cNvSpPr>
          <p:nvPr>
            <p:ph idx="1"/>
          </p:nvPr>
        </p:nvSpPr>
        <p:spPr>
          <a:xfrm>
            <a:off x="1491343" y="1770237"/>
            <a:ext cx="10515600" cy="5422677"/>
          </a:xfrm>
        </p:spPr>
        <p:txBody>
          <a:bodyPr vert="horz" lIns="91440" tIns="45720" rIns="91440" bIns="45720" rtlCol="0" anchor="t">
            <a:normAutofit/>
          </a:bodyPr>
          <a:lstStyle/>
          <a:p>
            <a:r>
              <a:rPr lang="en-US" sz="2800" b="1" dirty="0">
                <a:solidFill>
                  <a:srgbClr val="002060"/>
                </a:solidFill>
              </a:rPr>
              <a:t>Speaking up. </a:t>
            </a:r>
          </a:p>
          <a:p>
            <a:endParaRPr lang="en-US" sz="2800" b="1" dirty="0">
              <a:solidFill>
                <a:srgbClr val="002060"/>
              </a:solidFill>
            </a:endParaRPr>
          </a:p>
          <a:p>
            <a:r>
              <a:rPr lang="en-US" sz="2800" b="1" dirty="0">
                <a:solidFill>
                  <a:srgbClr val="002060"/>
                </a:solidFill>
              </a:rPr>
              <a:t>Advocating.</a:t>
            </a:r>
          </a:p>
          <a:p>
            <a:endParaRPr lang="en-US" sz="2800" b="1" dirty="0">
              <a:solidFill>
                <a:srgbClr val="002060"/>
              </a:solidFill>
            </a:endParaRPr>
          </a:p>
          <a:p>
            <a:r>
              <a:rPr lang="en-US" sz="2800" b="1" dirty="0">
                <a:solidFill>
                  <a:srgbClr val="002060"/>
                </a:solidFill>
              </a:rPr>
              <a:t>Being kind to one another.</a:t>
            </a:r>
          </a:p>
          <a:p>
            <a:endParaRPr lang="en-US" sz="2800" b="1" dirty="0"/>
          </a:p>
          <a:p>
            <a:endParaRPr lang="en-US" dirty="0"/>
          </a:p>
          <a:p>
            <a:endParaRPr lang="en-US" dirty="0"/>
          </a:p>
          <a:p>
            <a:endParaRPr lang="en-US" dirty="0"/>
          </a:p>
        </p:txBody>
      </p:sp>
    </p:spTree>
    <p:extLst>
      <p:ext uri="{BB962C8B-B14F-4D97-AF65-F5344CB8AC3E}">
        <p14:creationId xmlns:p14="http://schemas.microsoft.com/office/powerpoint/2010/main" val="124817702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E61A971AC3CAE4889A5561BB7523B95" ma:contentTypeVersion="16" ma:contentTypeDescription="Create a new document." ma:contentTypeScope="" ma:versionID="a65da262840f83c04db58b2893c04edf">
  <xsd:schema xmlns:xsd="http://www.w3.org/2001/XMLSchema" xmlns:xs="http://www.w3.org/2001/XMLSchema" xmlns:p="http://schemas.microsoft.com/office/2006/metadata/properties" xmlns:ns1="http://schemas.microsoft.com/sharepoint/v3" xmlns:ns3="04686903-f4df-4687-9635-eff49e809267" xmlns:ns4="5d90eeb9-3509-4dbc-9659-cc557db72401" targetNamespace="http://schemas.microsoft.com/office/2006/metadata/properties" ma:root="true" ma:fieldsID="83b4d502e6882fd6f4e530e58594977d" ns1:_="" ns3:_="" ns4:_="">
    <xsd:import namespace="http://schemas.microsoft.com/sharepoint/v3"/>
    <xsd:import namespace="04686903-f4df-4687-9635-eff49e809267"/>
    <xsd:import namespace="5d90eeb9-3509-4dbc-9659-cc557db72401"/>
    <xsd:element name="properties">
      <xsd:complexType>
        <xsd:sequence>
          <xsd:element name="documentManagement">
            <xsd:complexType>
              <xsd:all>
                <xsd:element ref="ns3:MediaServiceMetadata" minOccurs="0"/>
                <xsd:element ref="ns3:MediaServiceFastMetadata" minOccurs="0"/>
                <xsd:element ref="ns1:_ip_UnifiedCompliancePolicyProperties" minOccurs="0"/>
                <xsd:element ref="ns1:_ip_UnifiedCompliancePolicyUIActio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OCR" minOccurs="0"/>
                <xsd:element ref="ns3:MediaServiceLocation"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0" nillable="true" ma:displayName="Unified Compliance Policy Properties" ma:hidden="true" ma:internalName="_ip_UnifiedCompliancePolicyProperties">
      <xsd:simpleType>
        <xsd:restriction base="dms:Note"/>
      </xsd:simpleType>
    </xsd:element>
    <xsd:element name="_ip_UnifiedCompliancePolicyUIAction" ma:index="1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686903-f4df-4687-9635-eff49e8092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d90eeb9-3509-4dbc-9659-cc557db7240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_activity xmlns="04686903-f4df-4687-9635-eff49e80926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184089-A3AE-4ED0-A69E-A42463ED654C}">
  <ds:schemaRefs>
    <ds:schemaRef ds:uri="04686903-f4df-4687-9635-eff49e809267"/>
    <ds:schemaRef ds:uri="5d90eeb9-3509-4dbc-9659-cc557db724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45050B7-89AE-40A6-9079-741A909D60A4}">
  <ds:schemaRefs>
    <ds:schemaRef ds:uri="04686903-f4df-4687-9635-eff49e809267"/>
    <ds:schemaRef ds:uri="5d90eeb9-3509-4dbc-9659-cc557db7240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F7FA84D-D762-4425-8C60-558452BE68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823</TotalTime>
  <Words>945</Words>
  <Application>Microsoft Office PowerPoint</Application>
  <PresentationFormat>Widescreen</PresentationFormat>
  <Paragraphs>133</Paragraphs>
  <Slides>21</Slides>
  <Notes>5</Notes>
  <HiddenSlides>0</HiddenSlides>
  <MMClips>26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-apple-system</vt:lpstr>
      <vt:lpstr>Arial</vt:lpstr>
      <vt:lpstr>Calibri</vt:lpstr>
      <vt:lpstr>Google Sans</vt:lpstr>
      <vt:lpstr>open-sans</vt:lpstr>
      <vt:lpstr>Roboto</vt:lpstr>
      <vt:lpstr>Tahoma</vt:lpstr>
      <vt:lpstr>Trebuchet MS</vt:lpstr>
      <vt:lpstr>Wingdings 3</vt:lpstr>
      <vt:lpstr>Facet</vt:lpstr>
      <vt:lpstr> Public Safety and Transportation for the Month of January </vt:lpstr>
      <vt:lpstr>Online Safety</vt:lpstr>
      <vt:lpstr>PowerPoint Presentation</vt:lpstr>
      <vt:lpstr>Being Safe at Night</vt:lpstr>
      <vt:lpstr>PowerPoint Presentation</vt:lpstr>
      <vt:lpstr>Active Shooter Situation</vt:lpstr>
      <vt:lpstr>PowerPoint Presentation</vt:lpstr>
      <vt:lpstr>Remote Supports                  </vt:lpstr>
      <vt:lpstr>PowerPoint Presentation</vt:lpstr>
      <vt:lpstr>Self-Determination</vt:lpstr>
      <vt:lpstr>PowerPoint Presentation</vt:lpstr>
      <vt:lpstr> Self-Direction</vt:lpstr>
      <vt:lpstr>PowerPoint Presentation</vt:lpstr>
      <vt:lpstr>No Drinking and Driving </vt:lpstr>
      <vt:lpstr>Preventing Drinking and Driving  </vt:lpstr>
      <vt:lpstr>What is catfishing </vt:lpstr>
      <vt:lpstr>Why Do People Catfish Others?</vt:lpstr>
      <vt:lpstr>Interacting with Law Enforcement with People with Disabilities </vt:lpstr>
      <vt:lpstr>What is Bullying?</vt:lpstr>
      <vt:lpstr>Different Types of Bullies </vt:lpstr>
      <vt:lpstr>How to Prevent Bullies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 morning This is Natasha Cole and Jeremy Powell from the WR This topic we are gong over Public Safety and Transportation for the month of January.</dc:title>
  <dc:creator>Cole, Natasha</dc:creator>
  <cp:lastModifiedBy>Fioravanti, Lisa</cp:lastModifiedBy>
  <cp:revision>6</cp:revision>
  <dcterms:created xsi:type="dcterms:W3CDTF">2023-10-18T17:42:03Z</dcterms:created>
  <dcterms:modified xsi:type="dcterms:W3CDTF">2024-01-02T16:45:19Z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0x0101008E61A971AC3CAE4889A5561BB7523B95</vt:lpwstr>
  </property>
</Properties>
</file>