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440" r:id="rId2"/>
    <p:sldId id="437" r:id="rId3"/>
    <p:sldId id="424" r:id="rId4"/>
    <p:sldId id="264" r:id="rId5"/>
    <p:sldId id="269" r:id="rId6"/>
    <p:sldId id="270" r:id="rId7"/>
    <p:sldId id="271" r:id="rId8"/>
    <p:sldId id="430" r:id="rId9"/>
    <p:sldId id="273" r:id="rId10"/>
    <p:sldId id="428" r:id="rId11"/>
    <p:sldId id="275" r:id="rId12"/>
    <p:sldId id="280" r:id="rId13"/>
    <p:sldId id="260" r:id="rId14"/>
    <p:sldId id="263" r:id="rId15"/>
    <p:sldId id="439" r:id="rId16"/>
    <p:sldId id="433" r:id="rId17"/>
    <p:sldId id="42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E92AC2-2393-45DE-8BF8-E9E132518F3B}" type="datetimeFigureOut">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79AB3-0426-40F3-A8CA-C4508024E686}" type="slidenum">
              <a:t>‹#›</a:t>
            </a:fld>
            <a:endParaRPr lang="en-US"/>
          </a:p>
        </p:txBody>
      </p:sp>
    </p:spTree>
    <p:extLst>
      <p:ext uri="{BB962C8B-B14F-4D97-AF65-F5344CB8AC3E}">
        <p14:creationId xmlns:p14="http://schemas.microsoft.com/office/powerpoint/2010/main" val="334435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bilityone.gov/"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askjan.org/" TargetMode="External"/><Relationship Id="rId5" Type="http://schemas.openxmlformats.org/officeDocument/2006/relationships/hyperlink" Target="https://www.opm.gov/policy-data-oversight/disability-employment/selective-placement-program-coordinator/" TargetMode="External"/><Relationship Id="rId4" Type="http://schemas.openxmlformats.org/officeDocument/2006/relationships/hyperlink" Target="https://www.usajobs.gov/Help/working-in-government/unique-hiring-paths/individuals-with-disabiliti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spcAft>
                <a:spcPts val="600"/>
              </a:spcAft>
              <a:buFont typeface="Arial" panose="020B0604020202020204" pitchFamily="34" charset="0"/>
              <a:buChar char="•"/>
            </a:pPr>
            <a:r>
              <a:rPr lang="en-US" sz="1200" b="1">
                <a:ln/>
              </a:rPr>
              <a:t>There are many different types of relationships examples include:</a:t>
            </a:r>
            <a:endParaRPr lang="en-US" sz="1200" b="1" cap="none" spc="0">
              <a:ln/>
              <a:effectLst/>
            </a:endParaRPr>
          </a:p>
          <a:p>
            <a:endParaRPr lang="en-US"/>
          </a:p>
        </p:txBody>
      </p:sp>
      <p:sp>
        <p:nvSpPr>
          <p:cNvPr id="4" name="Slide Number Placeholder 3"/>
          <p:cNvSpPr>
            <a:spLocks noGrp="1"/>
          </p:cNvSpPr>
          <p:nvPr>
            <p:ph type="sldNum" sz="quarter" idx="5"/>
          </p:nvPr>
        </p:nvSpPr>
        <p:spPr/>
        <p:txBody>
          <a:bodyPr/>
          <a:lstStyle/>
          <a:p>
            <a:fld id="{92F18E2E-ED57-475E-89D9-B1F1C9065E21}" type="slidenum">
              <a:rPr lang="en-US" smtClean="0"/>
              <a:t>3</a:t>
            </a:fld>
            <a:endParaRPr lang="en-US"/>
          </a:p>
        </p:txBody>
      </p:sp>
    </p:spTree>
    <p:extLst>
      <p:ext uri="{BB962C8B-B14F-4D97-AF65-F5344CB8AC3E}">
        <p14:creationId xmlns:p14="http://schemas.microsoft.com/office/powerpoint/2010/main" val="99598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spcAft>
                <a:spcPts val="600"/>
              </a:spcAft>
              <a:buFont typeface="Arial" panose="020B0604020202020204" pitchFamily="34" charset="0"/>
              <a:buChar char="•"/>
            </a:pPr>
            <a:r>
              <a:rPr lang="en-US" sz="1200">
                <a:ln w="0"/>
                <a:effectLst>
                  <a:reflection blurRad="6350" stA="53000" endA="300" endPos="35500" dir="5400000" sy="-90000" algn="bl" rotWithShape="0"/>
                </a:effectLst>
              </a:rPr>
              <a:t>Example: where you want to go for dinner and both paying.</a:t>
            </a:r>
          </a:p>
          <a:p>
            <a:pPr indent="-228600">
              <a:lnSpc>
                <a:spcPct val="90000"/>
              </a:lnSpc>
              <a:spcAft>
                <a:spcPts val="600"/>
              </a:spcAft>
              <a:buFont typeface="Arial" panose="020B0604020202020204" pitchFamily="34" charset="0"/>
              <a:buChar char="•"/>
            </a:pPr>
            <a:r>
              <a:rPr lang="en-US" sz="1200">
                <a:ln w="0"/>
                <a:effectLst>
                  <a:reflection blurRad="6350" stA="53000" endA="300" endPos="35500" dir="5400000" sy="-90000" algn="bl" rotWithShape="0"/>
                </a:effectLst>
              </a:rPr>
              <a:t>You should both have an equal say in how you want the relationship to be.</a:t>
            </a:r>
          </a:p>
          <a:p>
            <a:endParaRPr lang="en-US"/>
          </a:p>
        </p:txBody>
      </p:sp>
      <p:sp>
        <p:nvSpPr>
          <p:cNvPr id="4" name="Slide Number Placeholder 3"/>
          <p:cNvSpPr>
            <a:spLocks noGrp="1"/>
          </p:cNvSpPr>
          <p:nvPr>
            <p:ph type="sldNum" sz="quarter" idx="5"/>
          </p:nvPr>
        </p:nvSpPr>
        <p:spPr/>
        <p:txBody>
          <a:bodyPr/>
          <a:lstStyle/>
          <a:p>
            <a:fld id="{92F18E2E-ED57-475E-89D9-B1F1C9065E21}" type="slidenum">
              <a:rPr lang="en-US" smtClean="0"/>
              <a:t>10</a:t>
            </a:fld>
            <a:endParaRPr lang="en-US"/>
          </a:p>
        </p:txBody>
      </p:sp>
    </p:spTree>
    <p:extLst>
      <p:ext uri="{BB962C8B-B14F-4D97-AF65-F5344CB8AC3E}">
        <p14:creationId xmlns:p14="http://schemas.microsoft.com/office/powerpoint/2010/main" val="114568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a:solidFill>
                  <a:srgbClr val="1B1B1B"/>
                </a:solidFill>
                <a:effectLst/>
                <a:latin typeface="Merriweather Web"/>
              </a:rPr>
              <a:t>Job listings for anyone with a disability</a:t>
            </a:r>
          </a:p>
          <a:p>
            <a:pPr algn="l">
              <a:buFont typeface="Arial" panose="020B0604020202020204" pitchFamily="34" charset="0"/>
              <a:buChar char="•"/>
            </a:pPr>
            <a:r>
              <a:rPr lang="en-US" sz="1200" b="0" i="0">
                <a:solidFill>
                  <a:srgbClr val="1A4480"/>
                </a:solidFill>
                <a:effectLst/>
                <a:latin typeface="Source Sans Pro Web"/>
                <a:hlinkClick r:id="rId3"/>
              </a:rPr>
              <a:t>AbilityOne.gov</a:t>
            </a:r>
            <a:r>
              <a:rPr lang="en-US" sz="1200" b="0" i="0">
                <a:solidFill>
                  <a:srgbClr val="1B1B1B"/>
                </a:solidFill>
                <a:effectLst/>
                <a:latin typeface="Source Sans Pro Web"/>
              </a:rPr>
              <a:t> helps people who are blind or have significant disabilities find jobs. Job openings are with nonprofit agencies nationwide.</a:t>
            </a:r>
          </a:p>
          <a:p>
            <a:pPr algn="l">
              <a:buFont typeface="Arial" panose="020B0604020202020204" pitchFamily="34" charset="0"/>
              <a:buChar char="•"/>
            </a:pPr>
            <a:endParaRPr lang="en-US" sz="1200" b="0" i="0">
              <a:solidFill>
                <a:srgbClr val="1B1B1B"/>
              </a:solidFill>
              <a:effectLst/>
              <a:latin typeface="Source Sans Pro Web"/>
            </a:endParaRPr>
          </a:p>
          <a:p>
            <a:pPr algn="l">
              <a:buFont typeface="Arial" panose="020B0604020202020204" pitchFamily="34" charset="0"/>
              <a:buChar char="•"/>
            </a:pPr>
            <a:r>
              <a:rPr lang="en-US" sz="1200" b="0" i="0">
                <a:solidFill>
                  <a:srgbClr val="1A4480"/>
                </a:solidFill>
                <a:effectLst/>
                <a:latin typeface="Source Sans Pro Web"/>
                <a:hlinkClick r:id="rId4"/>
              </a:rPr>
              <a:t>USAJOBS has tips for people with disabilities</a:t>
            </a:r>
            <a:r>
              <a:rPr lang="en-US" sz="1200" b="0" i="0">
                <a:solidFill>
                  <a:srgbClr val="1B1B1B"/>
                </a:solidFill>
                <a:effectLst/>
                <a:latin typeface="Source Sans Pro Web"/>
              </a:rPr>
              <a:t> who want to get a job in the federal government. You can also contact an individual federal agency’s </a:t>
            </a:r>
            <a:r>
              <a:rPr lang="en-US" sz="1200" b="0" i="0">
                <a:solidFill>
                  <a:srgbClr val="1A4480"/>
                </a:solidFill>
                <a:effectLst/>
                <a:latin typeface="Source Sans Pro Web"/>
                <a:hlinkClick r:id="rId5"/>
              </a:rPr>
              <a:t>Selective Placement Program Coordinator (SPPC)</a:t>
            </a:r>
            <a:r>
              <a:rPr lang="en-US" sz="1200" b="0" i="0">
                <a:solidFill>
                  <a:srgbClr val="1B1B1B"/>
                </a:solidFill>
                <a:effectLst/>
                <a:latin typeface="Source Sans Pro Web"/>
              </a:rPr>
              <a:t> for help.</a:t>
            </a:r>
          </a:p>
          <a:p>
            <a:pPr algn="l">
              <a:buFont typeface="Arial" panose="020B0604020202020204" pitchFamily="34" charset="0"/>
              <a:buChar char="•"/>
            </a:pPr>
            <a:r>
              <a:rPr lang="en-US" sz="1200" b="0" i="0">
                <a:solidFill>
                  <a:srgbClr val="1A4480"/>
                </a:solidFill>
                <a:effectLst/>
                <a:latin typeface="Source Sans Pro Web"/>
                <a:hlinkClick r:id="rId6"/>
              </a:rPr>
              <a:t>JAN, the Job Accommodation Network</a:t>
            </a:r>
            <a:r>
              <a:rPr lang="en-US" sz="1200" b="0" i="0">
                <a:solidFill>
                  <a:srgbClr val="1B1B1B"/>
                </a:solidFill>
                <a:effectLst/>
                <a:latin typeface="Source Sans Pro Web"/>
              </a:rPr>
              <a:t>, answers your questions about workplace accommodations.</a:t>
            </a:r>
          </a:p>
          <a:p>
            <a:endParaRPr lang="en-US"/>
          </a:p>
        </p:txBody>
      </p:sp>
      <p:sp>
        <p:nvSpPr>
          <p:cNvPr id="4" name="Slide Number Placeholder 3"/>
          <p:cNvSpPr>
            <a:spLocks noGrp="1"/>
          </p:cNvSpPr>
          <p:nvPr>
            <p:ph type="sldNum" sz="quarter" idx="5"/>
          </p:nvPr>
        </p:nvSpPr>
        <p:spPr/>
        <p:txBody>
          <a:bodyPr/>
          <a:lstStyle/>
          <a:p>
            <a:fld id="{A9F8D4EB-BA79-4396-A64F-73CA1499BF81}" type="slidenum">
              <a:rPr lang="en-US" smtClean="0"/>
              <a:t>17</a:t>
            </a:fld>
            <a:endParaRPr lang="en-US"/>
          </a:p>
        </p:txBody>
      </p:sp>
    </p:spTree>
    <p:extLst>
      <p:ext uri="{BB962C8B-B14F-4D97-AF65-F5344CB8AC3E}">
        <p14:creationId xmlns:p14="http://schemas.microsoft.com/office/powerpoint/2010/main" val="1980786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8" Type="http://schemas.openxmlformats.org/officeDocument/2006/relationships/hyperlink" Target="https://jillchristensenintl.com/2017/07/10/how-to-be-more-compassionate-and-relate-better-to-others/" TargetMode="External"/><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hyperlink" Target="https://www.theguesthouseocala.com/showing-compassion-to-others-even-when-its-hard/" TargetMode="External"/><Relationship Id="rId5" Type="http://schemas.openxmlformats.org/officeDocument/2006/relationships/image" Target="../media/image31.jpeg"/><Relationship Id="rId4" Type="http://schemas.openxmlformats.org/officeDocument/2006/relationships/image" Target="../media/image14.jpe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hyperlink" Target="https://zweio.blogspot.com/2021/04/honesty-is-best-policy-honesty-is-best.html" TargetMode="External"/><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35.png"/><Relationship Id="rId5" Type="http://schemas.openxmlformats.org/officeDocument/2006/relationships/hyperlink" Target="http://www.iaspaper.net/honesty/" TargetMode="Externa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8.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42.pn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44.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8" Type="http://schemas.openxmlformats.org/officeDocument/2006/relationships/hyperlink" Target="https://askjan.org/" TargetMode="External"/><Relationship Id="rId3" Type="http://schemas.openxmlformats.org/officeDocument/2006/relationships/slideLayout" Target="../slideLayouts/slideLayout1.xml"/><Relationship Id="rId7" Type="http://schemas.openxmlformats.org/officeDocument/2006/relationships/hyperlink" Target="https://www.opm.gov/policy-data-oversight/disability-employment/selective-placement-program-coordinator/" TargetMode="Externa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hyperlink" Target="https://www.usajobs.gov/Help/working-in-government/unique-hiring-paths/individuals-with-disabilities/" TargetMode="External"/><Relationship Id="rId5" Type="http://schemas.openxmlformats.org/officeDocument/2006/relationships/hyperlink" Target="https://www.abilityone.gov/" TargetMode="External"/><Relationship Id="rId10" Type="http://schemas.openxmlformats.org/officeDocument/2006/relationships/image" Target="../media/image46.png"/><Relationship Id="rId4" Type="http://schemas.openxmlformats.org/officeDocument/2006/relationships/notesSlide" Target="../notesSlides/notesSlide3.xml"/><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http://www.flickr.com/photos/cproppe/2771011000/" TargetMode="External"/><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bmawufbp.blogspot.co.uk/2012/12/is-chivalry-dying-among-african.html" TargetMode="External"/><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hyperlink" Target="https://hforhomeschool.com/how-to-make-friends-when-you-are-homeschooled/" TargetMode="External"/><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happinessmatters.com/21-ways-to-step-outside-of-your-comfort-zone-15/" TargetMode="External"/><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xml"/><Relationship Id="rId7" Type="http://schemas.openxmlformats.org/officeDocument/2006/relationships/hyperlink" Target="https://heathermargiotta.com/traits-of-a-strong-friend-how-to-find-and-obtain-godly-relationships/" TargetMode="Externa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png"/><Relationship Id="rId5" Type="http://schemas.openxmlformats.org/officeDocument/2006/relationships/hyperlink" Target="https://www.lifeberrys.com/mates-me/15-ways-to-build-strong-friendship-bonds-153131.html" TargetMode="Externa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hyperlink" Target="https://www.joinhoney.com/news/article/the-3-aspects-of-building-trust-between-leadership-and-employees-and-why" TargetMode="External"/><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hyperlink" Target="http://blog.skylarklaw.com/2016/09/trusting-trust-pfannenstiehls-redux.html" TargetMode="External"/><Relationship Id="rId5" Type="http://schemas.openxmlformats.org/officeDocument/2006/relationships/image" Target="../media/image21.jpeg"/><Relationship Id="rId4" Type="http://schemas.openxmlformats.org/officeDocument/2006/relationships/image" Target="../media/image14.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hyperlink" Target="https://www.tes.com/teaching-resource/equality-12001541" TargetMode="Externa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7.jpeg"/><Relationship Id="rId5" Type="http://schemas.openxmlformats.org/officeDocument/2006/relationships/hyperlink" Target="https://www.vecteezy.com/vector-art/548222-equality" TargetMode="Externa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E7551-0887-0D0A-A39F-4193C27897F0}"/>
              </a:ext>
            </a:extLst>
          </p:cNvPr>
          <p:cNvSpPr>
            <a:spLocks noGrp="1"/>
          </p:cNvSpPr>
          <p:nvPr>
            <p:ph type="title"/>
          </p:nvPr>
        </p:nvSpPr>
        <p:spPr>
          <a:xfrm>
            <a:off x="686834" y="1153572"/>
            <a:ext cx="3200400" cy="4461163"/>
          </a:xfrm>
        </p:spPr>
        <p:txBody>
          <a:bodyPr>
            <a:normAutofit/>
          </a:bodyPr>
          <a:lstStyle/>
          <a:p>
            <a:r>
              <a:rPr lang="en-US" sz="2800">
                <a:solidFill>
                  <a:srgbClr val="FFFFFF"/>
                </a:solidFill>
                <a:latin typeface="Century Gothic"/>
              </a:rPr>
              <a:t>How To Play This Presentation</a:t>
            </a:r>
            <a:endParaRPr lang="en-US" sz="28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834114-FBC1-01F6-1914-1EE08F91C4BC}"/>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342900" indent="-342900">
              <a:spcBef>
                <a:spcPts val="0"/>
              </a:spcBef>
              <a:spcAft>
                <a:spcPts val="600"/>
              </a:spcAft>
              <a:buAutoNum type="arabicPeriod"/>
            </a:pPr>
            <a:r>
              <a:rPr lang="en-US" b="1">
                <a:latin typeface="Century Gothic"/>
              </a:rPr>
              <a:t> Wait for slide show to load up ( it may take a minute or two)</a:t>
            </a:r>
            <a:endParaRPr lang="en-US">
              <a:latin typeface="Century Gothic"/>
            </a:endParaRPr>
          </a:p>
          <a:p>
            <a:pPr marL="342900" indent="-342900">
              <a:spcBef>
                <a:spcPts val="0"/>
              </a:spcBef>
              <a:spcAft>
                <a:spcPts val="600"/>
              </a:spcAft>
              <a:buAutoNum type="arabicPeriod"/>
            </a:pPr>
            <a:r>
              <a:rPr lang="en-US" b="1">
                <a:latin typeface="Century Gothic"/>
              </a:rPr>
              <a:t>Go to Slide Show in the toolbar </a:t>
            </a:r>
            <a:endParaRPr lang="en-US">
              <a:latin typeface="Century Gothic"/>
            </a:endParaRPr>
          </a:p>
          <a:p>
            <a:pPr marL="342900" indent="-342900">
              <a:spcBef>
                <a:spcPts val="0"/>
              </a:spcBef>
              <a:spcAft>
                <a:spcPts val="600"/>
              </a:spcAft>
              <a:buAutoNum type="arabicPeriod"/>
            </a:pPr>
            <a:r>
              <a:rPr lang="en-US" b="1">
                <a:latin typeface="Century Gothic"/>
              </a:rPr>
              <a:t>Click on the option that says From Beginning</a:t>
            </a:r>
            <a:endParaRPr lang="en-US">
              <a:latin typeface="Century Gothic"/>
            </a:endParaRPr>
          </a:p>
          <a:p>
            <a:pPr marL="342900" indent="-342900">
              <a:spcBef>
                <a:spcPts val="0"/>
              </a:spcBef>
              <a:spcAft>
                <a:spcPts val="600"/>
              </a:spcAft>
              <a:buAutoNum type="arabicPeriod"/>
            </a:pPr>
            <a:r>
              <a:rPr lang="en-US" b="1">
                <a:latin typeface="Century Gothic"/>
              </a:rPr>
              <a:t>Viola! </a:t>
            </a:r>
            <a:endParaRPr lang="en-US">
              <a:latin typeface="Century Gothic"/>
            </a:endParaRPr>
          </a:p>
          <a:p>
            <a:pPr marL="342900" indent="-342900">
              <a:spcBef>
                <a:spcPts val="0"/>
              </a:spcBef>
              <a:spcAft>
                <a:spcPts val="600"/>
              </a:spcAft>
              <a:buAutoNum type="arabicPeriod"/>
            </a:pPr>
            <a:r>
              <a:rPr lang="en-US" b="1">
                <a:latin typeface="Century Gothic"/>
              </a:rPr>
              <a:t>To watch videos, double click on video picture</a:t>
            </a:r>
            <a:endParaRPr lang="en-US">
              <a:latin typeface="Century Gothic"/>
            </a:endParaRPr>
          </a:p>
          <a:p>
            <a:pPr marL="342900" indent="-342900">
              <a:spcBef>
                <a:spcPts val="0"/>
              </a:spcBef>
              <a:spcAft>
                <a:spcPts val="600"/>
              </a:spcAft>
              <a:buAutoNum type="arabicPeriod"/>
            </a:pPr>
            <a:r>
              <a:rPr lang="en-US" b="1">
                <a:latin typeface="Century Gothic"/>
              </a:rPr>
              <a:t>Click on arrows at the bottom of screen to go to the next slide or back a slide.</a:t>
            </a:r>
            <a:endParaRPr lang="en-US"/>
          </a:p>
        </p:txBody>
      </p:sp>
    </p:spTree>
    <p:extLst>
      <p:ext uri="{BB962C8B-B14F-4D97-AF65-F5344CB8AC3E}">
        <p14:creationId xmlns:p14="http://schemas.microsoft.com/office/powerpoint/2010/main" val="3061765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E9F3DC-0D33-698A-BF40-0AC3A1093E4C}"/>
              </a:ext>
            </a:extLst>
          </p:cNvPr>
          <p:cNvSpPr/>
          <p:nvPr/>
        </p:nvSpPr>
        <p:spPr>
          <a:xfrm>
            <a:off x="7817107" y="295569"/>
            <a:ext cx="1810328" cy="78047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600" b="0" cap="none" spc="0" dirty="0">
                <a:ln w="0"/>
                <a:effectLst>
                  <a:outerShdw blurRad="38100" dist="25400" dir="5400000" algn="ctr" rotWithShape="0">
                    <a:srgbClr val="6E747A">
                      <a:alpha val="43000"/>
                    </a:srgbClr>
                  </a:outerShdw>
                </a:effectLst>
                <a:latin typeface="+mj-lt"/>
                <a:ea typeface="+mj-ea"/>
                <a:cs typeface="+mj-cs"/>
              </a:rPr>
              <a:t>Equality</a:t>
            </a:r>
          </a:p>
        </p:txBody>
      </p:sp>
      <p:pic>
        <p:nvPicPr>
          <p:cNvPr id="1026" name="Picture 2" descr="Equal Relationship Images - Free Download on Freepik">
            <a:extLst>
              <a:ext uri="{FF2B5EF4-FFF2-40B4-BE49-F238E27FC236}">
                <a16:creationId xmlns:a16="http://schemas.microsoft.com/office/drawing/2014/main" id="{F260546A-1A6A-92B5-949A-088A4069AC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68" r="13803"/>
          <a:stretch/>
        </p:blipFill>
        <p:spPr bwMode="auto">
          <a:xfrm>
            <a:off x="-9886" y="10"/>
            <a:ext cx="75726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113620E-FB8D-D909-8023-1BCC5B58C329}"/>
              </a:ext>
            </a:extLst>
          </p:cNvPr>
          <p:cNvSpPr/>
          <p:nvPr/>
        </p:nvSpPr>
        <p:spPr>
          <a:xfrm>
            <a:off x="7642936" y="1364510"/>
            <a:ext cx="4304785" cy="2300183"/>
          </a:xfrm>
          <a:prstGeom prst="rect">
            <a:avLst/>
          </a:prstGeom>
        </p:spPr>
        <p:txBody>
          <a:bodyPr vert="horz" lIns="91440" tIns="45720" rIns="91440" bIns="45720" rtlCol="0">
            <a:noAutofit/>
          </a:bodyPr>
          <a:lstStyle/>
          <a:p>
            <a:pPr marL="342900" indent="-342900">
              <a:lnSpc>
                <a:spcPct val="90000"/>
              </a:lnSpc>
              <a:spcAft>
                <a:spcPts val="600"/>
              </a:spcAft>
              <a:buFont typeface="Arial" panose="020B0604020202020204" pitchFamily="34" charset="0"/>
              <a:buChar char="•"/>
            </a:pPr>
            <a:r>
              <a:rPr lang="en-US" sz="2400" b="1" dirty="0">
                <a:solidFill>
                  <a:srgbClr val="FF0000"/>
                </a:solidFill>
              </a:rPr>
              <a:t>A healthy relationship also requires equality. </a:t>
            </a:r>
          </a:p>
          <a:p>
            <a:pPr marL="342900" indent="-342900">
              <a:lnSpc>
                <a:spcPct val="90000"/>
              </a:lnSpc>
              <a:spcAft>
                <a:spcPts val="600"/>
              </a:spcAft>
              <a:buFont typeface="Arial" panose="020B0604020202020204" pitchFamily="34" charset="0"/>
              <a:buChar char="•"/>
            </a:pPr>
            <a:r>
              <a:rPr lang="en-US" sz="2400" b="1" dirty="0">
                <a:solidFill>
                  <a:srgbClr val="FF0000"/>
                </a:solidFill>
              </a:rPr>
              <a:t>This means that as partners in a relationship, things should be equal between you.</a:t>
            </a:r>
          </a:p>
          <a:p>
            <a:pPr marL="342900" indent="-342900">
              <a:lnSpc>
                <a:spcPct val="90000"/>
              </a:lnSpc>
              <a:spcAft>
                <a:spcPts val="600"/>
              </a:spcAft>
              <a:buFont typeface="Arial" panose="020B0604020202020204" pitchFamily="34" charset="0"/>
              <a:buChar char="•"/>
            </a:pPr>
            <a:r>
              <a:rPr lang="en-US" sz="2400" b="1" dirty="0">
                <a:solidFill>
                  <a:srgbClr val="FF0000"/>
                </a:solidFill>
              </a:rPr>
              <a:t>There should be equal power in decision making.</a:t>
            </a:r>
          </a:p>
          <a:p>
            <a:pPr indent="-228600">
              <a:lnSpc>
                <a:spcPct val="90000"/>
              </a:lnSpc>
              <a:spcAft>
                <a:spcPts val="600"/>
              </a:spcAft>
              <a:buFont typeface="Arial" panose="020B0604020202020204" pitchFamily="34" charset="0"/>
              <a:buChar char="•"/>
            </a:pPr>
            <a:endParaRPr lang="en-US" cap="none" spc="0" dirty="0">
              <a:ln w="0"/>
              <a:solidFill>
                <a:srgbClr val="C00000"/>
              </a:solidFill>
              <a:effectLst>
                <a:reflection blurRad="6350" stA="53000" endA="300" endPos="35500" dir="5400000" sy="-90000" algn="bl" rotWithShape="0"/>
              </a:effectLst>
            </a:endParaRPr>
          </a:p>
        </p:txBody>
      </p:sp>
      <p:pic>
        <p:nvPicPr>
          <p:cNvPr id="13" name="Video 12">
            <a:hlinkClick r:id="" action="ppaction://media"/>
            <a:extLst>
              <a:ext uri="{FF2B5EF4-FFF2-40B4-BE49-F238E27FC236}">
                <a16:creationId xmlns:a16="http://schemas.microsoft.com/office/drawing/2014/main" id="{9A7E5C47-DA6F-8503-733C-4B9547630F6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886372" y="4543129"/>
            <a:ext cx="2057400" cy="2057400"/>
          </a:xfrm>
          <a:prstGeom prst="ellipse">
            <a:avLst/>
          </a:prstGeom>
        </p:spPr>
      </p:pic>
    </p:spTree>
    <p:extLst>
      <p:ext uri="{BB962C8B-B14F-4D97-AF65-F5344CB8AC3E}">
        <p14:creationId xmlns:p14="http://schemas.microsoft.com/office/powerpoint/2010/main" val="57147612"/>
      </p:ext>
    </p:extLst>
  </p:cSld>
  <p:clrMapOvr>
    <a:masterClrMapping/>
  </p:clrMapOvr>
  <mc:AlternateContent xmlns:mc="http://schemas.openxmlformats.org/markup-compatibility/2006" xmlns:p14="http://schemas.microsoft.com/office/powerpoint/2010/main">
    <mc:Choice Requires="p14">
      <p:transition spd="slow" p14:dur="2000" advTm="35938"/>
    </mc:Choice>
    <mc:Fallback xmlns="">
      <p:transition spd="slow" advTm="35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E22A4-360D-7707-012B-55E2C9AD0759}"/>
              </a:ext>
            </a:extLst>
          </p:cNvPr>
          <p:cNvSpPr>
            <a:spLocks noGrp="1"/>
          </p:cNvSpPr>
          <p:nvPr>
            <p:ph type="title"/>
          </p:nvPr>
        </p:nvSpPr>
        <p:spPr>
          <a:xfrm>
            <a:off x="646111" y="609601"/>
            <a:ext cx="6246093" cy="1675975"/>
          </a:xfrm>
        </p:spPr>
        <p:txBody>
          <a:bodyPr>
            <a:normAutofit/>
          </a:bodyPr>
          <a:lstStyle/>
          <a:p>
            <a:r>
              <a:rPr lang="en-US" kern="0">
                <a:effectLst/>
                <a:latin typeface="Calibri" panose="020F0502020204030204" pitchFamily="34" charset="0"/>
                <a:ea typeface="Times New Roman" panose="02020603050405020304" pitchFamily="18" charset="0"/>
                <a:cs typeface="Calibri" panose="020F0502020204030204" pitchFamily="34" charset="0"/>
              </a:rPr>
              <a:t>Compassion</a:t>
            </a:r>
            <a:endParaRPr lang="en-US"/>
          </a:p>
        </p:txBody>
      </p:sp>
      <p:pic>
        <p:nvPicPr>
          <p:cNvPr id="6" name="Picture 5" descr="A close-up of a hand holding a person's hand&#10;&#10;Description automatically generated">
            <a:extLst>
              <a:ext uri="{FF2B5EF4-FFF2-40B4-BE49-F238E27FC236}">
                <a16:creationId xmlns:a16="http://schemas.microsoft.com/office/drawing/2014/main" id="{DC8FE59A-DB64-7E8E-4C26-E29935D18682}"/>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3722" b="4"/>
          <a:stretch/>
        </p:blipFill>
        <p:spPr>
          <a:xfrm>
            <a:off x="7554138" y="609137"/>
            <a:ext cx="3990161" cy="2766290"/>
          </a:xfrm>
          <a:prstGeom prst="rect">
            <a:avLst/>
          </a:prstGeom>
          <a:effectLst>
            <a:outerShdw blurRad="50800" dist="38100" dir="5400000" algn="t" rotWithShape="0">
              <a:prstClr val="black">
                <a:alpha val="43000"/>
              </a:prstClr>
            </a:outerShdw>
          </a:effectLst>
        </p:spPr>
      </p:pic>
      <p:sp>
        <p:nvSpPr>
          <p:cNvPr id="3" name="Content Placeholder 2">
            <a:extLst>
              <a:ext uri="{FF2B5EF4-FFF2-40B4-BE49-F238E27FC236}">
                <a16:creationId xmlns:a16="http://schemas.microsoft.com/office/drawing/2014/main" id="{5BDCCC9D-B12D-F3F0-159E-83E0AA85686D}"/>
              </a:ext>
            </a:extLst>
          </p:cNvPr>
          <p:cNvSpPr>
            <a:spLocks noGrp="1"/>
          </p:cNvSpPr>
          <p:nvPr>
            <p:ph idx="1"/>
          </p:nvPr>
        </p:nvSpPr>
        <p:spPr>
          <a:xfrm>
            <a:off x="642175" y="2484544"/>
            <a:ext cx="6253484" cy="3763855"/>
          </a:xfrm>
        </p:spPr>
        <p:txBody>
          <a:bodyPr>
            <a:normAutofit/>
          </a:bodyPr>
          <a:lstStyle/>
          <a:p>
            <a:pPr marL="0" indent="0">
              <a:buNone/>
            </a:pPr>
            <a:r>
              <a:rPr lang="en-US" sz="3200" kern="0" spc="75">
                <a:latin typeface="Calibri" panose="020F0502020204030204" pitchFamily="34" charset="0"/>
                <a:ea typeface="Times New Roman" panose="02020603050405020304" pitchFamily="18" charset="0"/>
                <a:cs typeface="Calibri" panose="020F0502020204030204" pitchFamily="34" charset="0"/>
              </a:rPr>
              <a:t>H</a:t>
            </a:r>
            <a:r>
              <a:rPr lang="en-US" sz="3200" kern="0" spc="75">
                <a:effectLst/>
                <a:latin typeface="Calibri" panose="020F0502020204030204" pitchFamily="34" charset="0"/>
                <a:ea typeface="Times New Roman" panose="02020603050405020304" pitchFamily="18" charset="0"/>
                <a:cs typeface="Calibri" panose="020F0502020204030204" pitchFamily="34" charset="0"/>
              </a:rPr>
              <a:t>aving compassion is when you can be empathetic and genuinely there for your friends on a daily basis and during times of need.</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pic>
        <p:nvPicPr>
          <p:cNvPr id="9" name="Picture 8" descr="A close-up of two hands&#10;&#10;Description automatically generated">
            <a:extLst>
              <a:ext uri="{FF2B5EF4-FFF2-40B4-BE49-F238E27FC236}">
                <a16:creationId xmlns:a16="http://schemas.microsoft.com/office/drawing/2014/main" id="{51372C9F-0932-FF01-BC1A-139AE075E809}"/>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502" r="219" b="4"/>
          <a:stretch/>
        </p:blipFill>
        <p:spPr>
          <a:xfrm>
            <a:off x="7554138" y="3482108"/>
            <a:ext cx="3990161" cy="2766290"/>
          </a:xfrm>
          <a:prstGeom prst="rect">
            <a:avLst/>
          </a:prstGeom>
          <a:effectLst>
            <a:outerShdw blurRad="50800" dist="38100" dir="5400000" algn="t" rotWithShape="0">
              <a:prstClr val="black">
                <a:alpha val="43000"/>
              </a:prstClr>
            </a:outerShdw>
          </a:effectLst>
        </p:spPr>
      </p:pic>
      <p:pic>
        <p:nvPicPr>
          <p:cNvPr id="7" name="Video 6">
            <a:hlinkClick r:id="" action="ppaction://media"/>
            <a:extLst>
              <a:ext uri="{FF2B5EF4-FFF2-40B4-BE49-F238E27FC236}">
                <a16:creationId xmlns:a16="http://schemas.microsoft.com/office/drawing/2014/main" id="{0B48826D-81B7-B373-34C6-5558785032F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4300723" y="327660"/>
            <a:ext cx="2057400" cy="2057400"/>
          </a:xfrm>
          <a:prstGeom prst="ellipse">
            <a:avLst/>
          </a:prstGeom>
        </p:spPr>
      </p:pic>
    </p:spTree>
    <p:extLst>
      <p:ext uri="{BB962C8B-B14F-4D97-AF65-F5344CB8AC3E}">
        <p14:creationId xmlns:p14="http://schemas.microsoft.com/office/powerpoint/2010/main" val="2782723217"/>
      </p:ext>
    </p:extLst>
  </p:cSld>
  <p:clrMapOvr>
    <a:masterClrMapping/>
  </p:clrMapOvr>
  <mc:AlternateContent xmlns:mc="http://schemas.openxmlformats.org/markup-compatibility/2006" xmlns:p14="http://schemas.microsoft.com/office/powerpoint/2010/main">
    <mc:Choice Requires="p14">
      <p:transition spd="slow" p14:dur="2000" advTm="8913"/>
    </mc:Choice>
    <mc:Fallback xmlns="">
      <p:transition spd="slow" advTm="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F7437-0842-DD6F-07A5-4E3E10188AB1}"/>
              </a:ext>
            </a:extLst>
          </p:cNvPr>
          <p:cNvSpPr>
            <a:spLocks noGrp="1"/>
          </p:cNvSpPr>
          <p:nvPr>
            <p:ph type="title"/>
          </p:nvPr>
        </p:nvSpPr>
        <p:spPr>
          <a:xfrm>
            <a:off x="7331252" y="968830"/>
            <a:ext cx="3953975" cy="1415270"/>
          </a:xfrm>
        </p:spPr>
        <p:txBody>
          <a:bodyPr anchor="t">
            <a:normAutofit/>
          </a:bodyPr>
          <a:lstStyle/>
          <a:p>
            <a:pPr marL="0" marR="0">
              <a:spcBef>
                <a:spcPts val="0"/>
              </a:spcBef>
              <a:spcAft>
                <a:spcPts val="0"/>
              </a:spcAft>
            </a:pPr>
            <a:r>
              <a:rPr lang="en-US" sz="36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3600" kern="0" spc="75" dirty="0">
                <a:effectLst/>
                <a:latin typeface="Calibri" panose="020F0502020204030204" pitchFamily="34" charset="0"/>
                <a:ea typeface="Times New Roman" panose="02020603050405020304" pitchFamily="18" charset="0"/>
                <a:cs typeface="Calibri" panose="020F0502020204030204" pitchFamily="34" charset="0"/>
              </a:rPr>
              <a:t>Honesty </a:t>
            </a:r>
            <a:endParaRPr lang="en-US" sz="3600" dirty="0"/>
          </a:p>
        </p:txBody>
      </p:sp>
      <p:sp>
        <p:nvSpPr>
          <p:cNvPr id="19" name="Rectangle 18">
            <a:extLst>
              <a:ext uri="{FF2B5EF4-FFF2-40B4-BE49-F238E27FC236}">
                <a16:creationId xmlns:a16="http://schemas.microsoft.com/office/drawing/2014/main" id="{B00278AE-C62A-3610-2127-E5F5BEDC2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4470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rk board with letters and push pins&#10;&#10;Description automatically generated">
            <a:extLst>
              <a:ext uri="{FF2B5EF4-FFF2-40B4-BE49-F238E27FC236}">
                <a16:creationId xmlns:a16="http://schemas.microsoft.com/office/drawing/2014/main" id="{5C06E5EA-4FE2-11C2-AE7C-1C64CCD6E892}"/>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840" r="1569" b="2"/>
          <a:stretch/>
        </p:blipFill>
        <p:spPr>
          <a:xfrm>
            <a:off x="595822" y="643887"/>
            <a:ext cx="2988458" cy="2065156"/>
          </a:xfrm>
          <a:prstGeom prst="rect">
            <a:avLst/>
          </a:prstGeom>
        </p:spPr>
      </p:pic>
      <p:pic>
        <p:nvPicPr>
          <p:cNvPr id="14" name="Video 13">
            <a:hlinkClick r:id="" action="ppaction://media"/>
            <a:extLst>
              <a:ext uri="{FF2B5EF4-FFF2-40B4-BE49-F238E27FC236}">
                <a16:creationId xmlns:a16="http://schemas.microsoft.com/office/drawing/2014/main" id="{36413ABB-FA0A-B4F1-18D4-97C6D7E8B21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4154683" y="1237998"/>
            <a:ext cx="2119616" cy="2119616"/>
          </a:xfrm>
          <a:prstGeom prst="rect">
            <a:avLst/>
          </a:prstGeom>
        </p:spPr>
      </p:pic>
      <p:cxnSp>
        <p:nvCxnSpPr>
          <p:cNvPr id="21" name="Straight Connector 20">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78854"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cave&#10;&#10;Description automatically generated">
            <a:extLst>
              <a:ext uri="{FF2B5EF4-FFF2-40B4-BE49-F238E27FC236}">
                <a16:creationId xmlns:a16="http://schemas.microsoft.com/office/drawing/2014/main" id="{7BF6DA2D-0B65-BD82-F47B-70025EDAF630}"/>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0919" r="7663"/>
          <a:stretch/>
        </p:blipFill>
        <p:spPr>
          <a:xfrm>
            <a:off x="1600261" y="3848964"/>
            <a:ext cx="3644179" cy="2517686"/>
          </a:xfrm>
          <a:prstGeom prst="rect">
            <a:avLst/>
          </a:prstGeom>
        </p:spPr>
      </p:pic>
      <p:sp>
        <p:nvSpPr>
          <p:cNvPr id="3" name="Content Placeholder 2">
            <a:extLst>
              <a:ext uri="{FF2B5EF4-FFF2-40B4-BE49-F238E27FC236}">
                <a16:creationId xmlns:a16="http://schemas.microsoft.com/office/drawing/2014/main" id="{48BABE4E-5AB2-E3E9-4F52-3B3936C208B6}"/>
              </a:ext>
            </a:extLst>
          </p:cNvPr>
          <p:cNvSpPr>
            <a:spLocks noGrp="1"/>
          </p:cNvSpPr>
          <p:nvPr>
            <p:ph idx="1"/>
          </p:nvPr>
        </p:nvSpPr>
        <p:spPr>
          <a:xfrm>
            <a:off x="7501092" y="1835729"/>
            <a:ext cx="4095085" cy="3599019"/>
          </a:xfrm>
        </p:spPr>
        <p:txBody>
          <a:bodyPr>
            <a:normAutofit/>
          </a:bodyPr>
          <a:lstStyle/>
          <a:p>
            <a:pPr marL="0" marR="0">
              <a:spcBef>
                <a:spcPts val="0"/>
              </a:spcBef>
              <a:spcAft>
                <a:spcPts val="600"/>
              </a:spcAft>
            </a:pPr>
            <a:r>
              <a:rPr lang="en-US" sz="20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2000" kern="0" spc="75" dirty="0">
                <a:effectLst/>
                <a:latin typeface="Calibri" panose="020F0502020204030204" pitchFamily="34" charset="0"/>
                <a:ea typeface="Times New Roman" panose="02020603050405020304" pitchFamily="18" charset="0"/>
                <a:cs typeface="Calibri" panose="020F0502020204030204" pitchFamily="34" charset="0"/>
              </a:rPr>
              <a:t>Honesty is a requirement for a strong and successful friendship because, at the end of the day, people usually will be more hurt when the truth is being hidden than by the truth itself, </a:t>
            </a:r>
          </a:p>
          <a:p>
            <a:pPr marL="0" marR="0">
              <a:spcBef>
                <a:spcPts val="0"/>
              </a:spcBef>
              <a:spcAft>
                <a:spcPts val="600"/>
              </a:spcAft>
            </a:pPr>
            <a:r>
              <a:rPr lang="en-US" sz="2000" kern="0" spc="75" dirty="0">
                <a:effectLst/>
                <a:latin typeface="Calibri" panose="020F0502020204030204" pitchFamily="34" charset="0"/>
                <a:ea typeface="Times New Roman" panose="02020603050405020304" pitchFamily="18" charset="0"/>
                <a:cs typeface="Calibri" panose="020F0502020204030204" pitchFamily="34" charset="0"/>
              </a:rPr>
              <a:t>Even though being honest may mean having more difficult conversations with your friend</a:t>
            </a:r>
            <a:r>
              <a:rPr lang="en-US" sz="2000" kern="0" spc="75" dirty="0">
                <a:latin typeface="Calibri" panose="020F0502020204030204" pitchFamily="34" charset="0"/>
                <a:ea typeface="Times New Roman" panose="02020603050405020304" pitchFamily="18" charset="0"/>
                <a:cs typeface="Calibri" panose="020F0502020204030204" pitchFamily="34" charset="0"/>
              </a:rPr>
              <a:t>. </a:t>
            </a:r>
          </a:p>
          <a:p>
            <a:pPr marL="0" marR="0">
              <a:spcBef>
                <a:spcPts val="0"/>
              </a:spcBef>
              <a:spcAft>
                <a:spcPts val="600"/>
              </a:spcAft>
            </a:pPr>
            <a:r>
              <a:rPr lang="en-US" sz="2000" kern="0" spc="75" dirty="0">
                <a:effectLst/>
                <a:latin typeface="Calibri" panose="020F0502020204030204" pitchFamily="34" charset="0"/>
                <a:ea typeface="Times New Roman" panose="02020603050405020304" pitchFamily="18" charset="0"/>
                <a:cs typeface="Calibri" panose="020F0502020204030204" pitchFamily="34" charset="0"/>
              </a:rPr>
              <a:t>it will make for a stronger and better friendship.</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endParaRPr lang="en-US" sz="2000" dirty="0"/>
          </a:p>
        </p:txBody>
      </p:sp>
    </p:spTree>
    <p:extLst>
      <p:ext uri="{BB962C8B-B14F-4D97-AF65-F5344CB8AC3E}">
        <p14:creationId xmlns:p14="http://schemas.microsoft.com/office/powerpoint/2010/main" val="2629536036"/>
      </p:ext>
    </p:extLst>
  </p:cSld>
  <p:clrMapOvr>
    <a:masterClrMapping/>
  </p:clrMapOvr>
  <mc:AlternateContent xmlns:mc="http://schemas.openxmlformats.org/markup-compatibility/2006" xmlns:p14="http://schemas.microsoft.com/office/powerpoint/2010/main">
    <mc:Choice Requires="p14">
      <p:transition spd="slow" p14:dur="2000" advTm="19864"/>
    </mc:Choice>
    <mc:Fallback xmlns="">
      <p:transition spd="slow" advTm="19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2DB583-141D-0BB3-248E-6B6405212B46}"/>
              </a:ext>
            </a:extLst>
          </p:cNvPr>
          <p:cNvSpPr/>
          <p:nvPr/>
        </p:nvSpPr>
        <p:spPr>
          <a:xfrm>
            <a:off x="449111" y="862596"/>
            <a:ext cx="5189689" cy="4501437"/>
          </a:xfrm>
          <a:prstGeom prst="rect">
            <a:avLst/>
          </a:prstGeom>
        </p:spPr>
        <p:txBody>
          <a:bodyPr vert="horz" lIns="91440" tIns="45720" rIns="91440" bIns="45720" rtlCol="0" anchor="t">
            <a:normAutofit/>
          </a:bodyPr>
          <a:lstStyle/>
          <a:p>
            <a:pPr>
              <a:lnSpc>
                <a:spcPct val="90000"/>
              </a:lnSpc>
              <a:spcAft>
                <a:spcPts val="600"/>
              </a:spcAft>
            </a:pPr>
            <a:r>
              <a:rPr lang="en-US" sz="3600" b="0" cap="none" spc="0" dirty="0">
                <a:ln w="0"/>
                <a:effectLst>
                  <a:outerShdw blurRad="38100" dist="19050" dir="2700000" algn="tl" rotWithShape="0">
                    <a:schemeClr val="dk1">
                      <a:alpha val="40000"/>
                    </a:schemeClr>
                  </a:outerShdw>
                </a:effectLst>
              </a:rPr>
              <a:t>Safety</a:t>
            </a:r>
          </a:p>
          <a:p>
            <a:pPr>
              <a:lnSpc>
                <a:spcPct val="90000"/>
              </a:lnSpc>
              <a:spcAft>
                <a:spcPts val="600"/>
              </a:spcAft>
            </a:pPr>
            <a:endParaRPr lang="en-US" sz="3600" b="0" cap="none" spc="0" dirty="0">
              <a:ln w="0"/>
              <a:effectLst>
                <a:outerShdw blurRad="38100" dist="19050" dir="2700000" algn="tl" rotWithShape="0">
                  <a:schemeClr val="dk1">
                    <a:alpha val="40000"/>
                  </a:schemeClr>
                </a:outerShdw>
              </a:effectLst>
            </a:endParaRPr>
          </a:p>
          <a:p>
            <a:pPr>
              <a:lnSpc>
                <a:spcPct val="90000"/>
              </a:lnSpc>
              <a:spcAft>
                <a:spcPts val="600"/>
              </a:spcAft>
            </a:pPr>
            <a:r>
              <a:rPr lang="en-US" sz="2400" b="0" i="0" dirty="0">
                <a:effectLst/>
              </a:rPr>
              <a:t>Both partners should feel confident in the  fact that the other would never intentionally harm them in any way - including physically, emotionally, </a:t>
            </a:r>
            <a:r>
              <a:rPr lang="en-US" sz="2400" dirty="0"/>
              <a:t>or mentally.</a:t>
            </a:r>
            <a:endParaRPr lang="en-US" sz="2400" b="0" i="0" dirty="0">
              <a:effectLst/>
            </a:endParaRPr>
          </a:p>
          <a:p>
            <a:pPr indent="-228600">
              <a:lnSpc>
                <a:spcPct val="90000"/>
              </a:lnSpc>
              <a:spcAft>
                <a:spcPts val="600"/>
              </a:spcAft>
              <a:buFont typeface="Arial" panose="020B0604020202020204" pitchFamily="34" charset="0"/>
              <a:buChar char="•"/>
            </a:pPr>
            <a:endParaRPr lang="en-US" sz="2000" b="0" cap="none" spc="0" dirty="0">
              <a:ln w="0"/>
              <a:effectLst>
                <a:outerShdw blurRad="38100" dist="19050" dir="2700000" algn="tl" rotWithShape="0">
                  <a:schemeClr val="dk1">
                    <a:alpha val="40000"/>
                  </a:schemeClr>
                </a:outerShdw>
              </a:effectLst>
            </a:endParaRPr>
          </a:p>
        </p:txBody>
      </p:sp>
      <p:pic>
        <p:nvPicPr>
          <p:cNvPr id="1026" name="Picture 2" descr="Happy couples: How to keep your relationship healthy">
            <a:extLst>
              <a:ext uri="{FF2B5EF4-FFF2-40B4-BE49-F238E27FC236}">
                <a16:creationId xmlns:a16="http://schemas.microsoft.com/office/drawing/2014/main" id="{0CD36466-E775-AE5E-3230-7F65833B29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083" r="15641" b="1"/>
          <a:stretch/>
        </p:blipFill>
        <p:spPr bwMode="auto">
          <a:xfrm>
            <a:off x="5929184" y="772059"/>
            <a:ext cx="5813705" cy="53138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AE00506-9E88-CF5F-2175-847692635E74}"/>
              </a:ext>
            </a:extLst>
          </p:cNvPr>
          <p:cNvSpPr/>
          <p:nvPr/>
        </p:nvSpPr>
        <p:spPr>
          <a:xfrm>
            <a:off x="3823289" y="312149"/>
            <a:ext cx="7828553" cy="307777"/>
          </a:xfrm>
          <a:prstGeom prst="rect">
            <a:avLst/>
          </a:prstGeom>
          <a:noFill/>
        </p:spPr>
        <p:txBody>
          <a:bodyPr wrap="none" lIns="91440" tIns="45720" rIns="91440" bIns="45720">
            <a:spAutoFit/>
          </a:bodyPr>
          <a:lstStyle/>
          <a:p>
            <a:pPr algn="ctr">
              <a:spcAft>
                <a:spcPts val="600"/>
              </a:spcAft>
            </a:pPr>
            <a:r>
              <a:rPr lang="en-US" sz="1400" b="0" cap="none" spc="0" dirty="0">
                <a:ln w="0"/>
                <a:solidFill>
                  <a:schemeClr val="tx1"/>
                </a:solidFill>
                <a:effectLst>
                  <a:outerShdw blurRad="38100" dist="19050" dir="2700000" algn="tl" rotWithShape="0">
                    <a:schemeClr val="dk1">
                      <a:alpha val="40000"/>
                    </a:schemeClr>
                  </a:outerShdw>
                </a:effectLst>
              </a:rPr>
              <a:t>https://www.rareadvocacymovement.com/post/dating-healthy-relationships-for-people-with-disabilities</a:t>
            </a:r>
          </a:p>
        </p:txBody>
      </p:sp>
      <p:pic>
        <p:nvPicPr>
          <p:cNvPr id="8" name="Video 7">
            <a:hlinkClick r:id="" action="ppaction://media"/>
            <a:extLst>
              <a:ext uri="{FF2B5EF4-FFF2-40B4-BE49-F238E27FC236}">
                <a16:creationId xmlns:a16="http://schemas.microsoft.com/office/drawing/2014/main" id="{3F5C82C0-162A-8B26-08CE-65DEC6CED1F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622971" y="4425215"/>
            <a:ext cx="2318658" cy="2318658"/>
          </a:xfrm>
          <a:prstGeom prst="ellipse">
            <a:avLst/>
          </a:prstGeom>
        </p:spPr>
      </p:pic>
    </p:spTree>
    <p:extLst>
      <p:ext uri="{BB962C8B-B14F-4D97-AF65-F5344CB8AC3E}">
        <p14:creationId xmlns:p14="http://schemas.microsoft.com/office/powerpoint/2010/main" val="887264866"/>
      </p:ext>
    </p:extLst>
  </p:cSld>
  <p:clrMapOvr>
    <a:masterClrMapping/>
  </p:clrMapOvr>
  <mc:AlternateContent xmlns:mc="http://schemas.openxmlformats.org/markup-compatibility/2006" xmlns:p14="http://schemas.microsoft.com/office/powerpoint/2010/main">
    <mc:Choice Requires="p14">
      <p:transition spd="slow" p14:dur="2000" advTm="22755"/>
    </mc:Choice>
    <mc:Fallback xmlns="">
      <p:transition spd="slow" advTm="2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82283D-07C3-00F2-7441-B6F3A977D618}"/>
              </a:ext>
            </a:extLst>
          </p:cNvPr>
          <p:cNvSpPr/>
          <p:nvPr/>
        </p:nvSpPr>
        <p:spPr>
          <a:xfrm>
            <a:off x="469816" y="73953"/>
            <a:ext cx="8042811"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0" cap="none" spc="0" dirty="0">
                <a:ln w="0"/>
                <a:effectLst>
                  <a:outerShdw blurRad="38100" dist="19050" dir="2700000" algn="tl" rotWithShape="0">
                    <a:schemeClr val="dk1">
                      <a:alpha val="40000"/>
                    </a:schemeClr>
                  </a:outerShdw>
                </a:effectLst>
                <a:latin typeface="+mj-lt"/>
                <a:ea typeface="+mj-ea"/>
                <a:cs typeface="+mj-cs"/>
              </a:rPr>
              <a:t>Other Tips to Healthy Relationships</a:t>
            </a:r>
          </a:p>
        </p:txBody>
      </p:sp>
      <p:sp>
        <p:nvSpPr>
          <p:cNvPr id="3" name="TextBox 2">
            <a:extLst>
              <a:ext uri="{FF2B5EF4-FFF2-40B4-BE49-F238E27FC236}">
                <a16:creationId xmlns:a16="http://schemas.microsoft.com/office/drawing/2014/main" id="{EB3B3F3E-0FE0-D21C-AB15-19D7FEE8991A}"/>
              </a:ext>
            </a:extLst>
          </p:cNvPr>
          <p:cNvSpPr txBox="1"/>
          <p:nvPr/>
        </p:nvSpPr>
        <p:spPr>
          <a:xfrm>
            <a:off x="601605" y="1350791"/>
            <a:ext cx="4559425" cy="3979585"/>
          </a:xfrm>
          <a:prstGeom prst="rect">
            <a:avLst/>
          </a:prstGeom>
        </p:spPr>
        <p:txBody>
          <a:bodyPr vert="horz" lIns="91440" tIns="45720" rIns="91440" bIns="45720" rtlCol="0" anchor="ctr">
            <a:normAutofit lnSpcReduction="10000"/>
          </a:bodyPr>
          <a:lstStyle/>
          <a:p>
            <a:pPr indent="-228600" fontAlgn="base">
              <a:lnSpc>
                <a:spcPct val="90000"/>
              </a:lnSpc>
              <a:spcAft>
                <a:spcPts val="600"/>
              </a:spcAft>
              <a:buFont typeface="Arial" panose="020B0604020202020204" pitchFamily="34" charset="0"/>
              <a:buChar char="•"/>
            </a:pPr>
            <a:endParaRPr lang="en-US" sz="2000" b="0" i="0" dirty="0">
              <a:effectLst/>
            </a:endParaRPr>
          </a:p>
          <a:p>
            <a:pPr indent="-228600" fontAlgn="base">
              <a:lnSpc>
                <a:spcPct val="90000"/>
              </a:lnSpc>
              <a:spcAft>
                <a:spcPts val="600"/>
              </a:spcAft>
              <a:buFont typeface="Arial" panose="020B0604020202020204" pitchFamily="34" charset="0"/>
              <a:buChar char="•"/>
            </a:pPr>
            <a:r>
              <a:rPr lang="en-US" sz="3200" b="0" i="0" dirty="0">
                <a:effectLst/>
              </a:rPr>
              <a:t>Always make it a point to communicate with clarity, compassion, and honesty, no matter the topic, and make sure that your partner feels comfortable verbalizing their feelings to you.</a:t>
            </a:r>
          </a:p>
          <a:p>
            <a:pPr indent="-228600" fontAlgn="base">
              <a:lnSpc>
                <a:spcPct val="90000"/>
              </a:lnSpc>
              <a:spcAft>
                <a:spcPts val="600"/>
              </a:spcAft>
              <a:buFont typeface="Arial" panose="020B0604020202020204" pitchFamily="34" charset="0"/>
              <a:buChar char="•"/>
            </a:pPr>
            <a:endParaRPr lang="en-US" sz="2000" b="0" i="0" dirty="0">
              <a:effectLst/>
            </a:endParaRPr>
          </a:p>
          <a:p>
            <a:pPr indent="-228600" fontAlgn="base">
              <a:lnSpc>
                <a:spcPct val="90000"/>
              </a:lnSpc>
              <a:spcAft>
                <a:spcPts val="600"/>
              </a:spcAft>
              <a:buFont typeface="Arial" panose="020B0604020202020204" pitchFamily="34" charset="0"/>
              <a:buChar char="•"/>
            </a:pPr>
            <a:endParaRPr lang="en-US" sz="2000" b="0" i="0" dirty="0">
              <a:effectLst/>
            </a:endParaRPr>
          </a:p>
        </p:txBody>
      </p:sp>
      <p:pic>
        <p:nvPicPr>
          <p:cNvPr id="1026" name="Picture 2" descr="What is a Healthy Relationship? | ChrysalisHouse">
            <a:extLst>
              <a:ext uri="{FF2B5EF4-FFF2-40B4-BE49-F238E27FC236}">
                <a16:creationId xmlns:a16="http://schemas.microsoft.com/office/drawing/2014/main" id="{E152ED1F-617B-8D7C-ED3F-AF38F73032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 b="3065"/>
          <a:stretch/>
        </p:blipFill>
        <p:spPr bwMode="auto">
          <a:xfrm>
            <a:off x="5823857" y="995295"/>
            <a:ext cx="5213604" cy="5053975"/>
          </a:xfrm>
          <a:prstGeom prst="rect">
            <a:avLst/>
          </a:prstGeom>
          <a:noFill/>
          <a:extLst>
            <a:ext uri="{909E8E84-426E-40DD-AFC4-6F175D3DCCD1}">
              <a14:hiddenFill xmlns:a14="http://schemas.microsoft.com/office/drawing/2010/main">
                <a:solidFill>
                  <a:srgbClr val="FFFFFF"/>
                </a:solidFill>
              </a14:hiddenFill>
            </a:ext>
          </a:extLst>
        </p:spPr>
      </p:pic>
      <p:pic>
        <p:nvPicPr>
          <p:cNvPr id="11" name="Video 10">
            <a:hlinkClick r:id="" action="ppaction://media"/>
            <a:extLst>
              <a:ext uri="{FF2B5EF4-FFF2-40B4-BE49-F238E27FC236}">
                <a16:creationId xmlns:a16="http://schemas.microsoft.com/office/drawing/2014/main" id="{5C5F5941-DF96-C9AC-1D21-5EF71DD89E0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906000" y="4572000"/>
            <a:ext cx="2203704" cy="2203704"/>
          </a:xfrm>
          <a:prstGeom prst="ellipse">
            <a:avLst/>
          </a:prstGeom>
        </p:spPr>
      </p:pic>
    </p:spTree>
    <p:extLst>
      <p:ext uri="{BB962C8B-B14F-4D97-AF65-F5344CB8AC3E}">
        <p14:creationId xmlns:p14="http://schemas.microsoft.com/office/powerpoint/2010/main" val="2620455057"/>
      </p:ext>
    </p:extLst>
  </p:cSld>
  <p:clrMapOvr>
    <a:masterClrMapping/>
  </p:clrMapOvr>
  <mc:AlternateContent xmlns:mc="http://schemas.openxmlformats.org/markup-compatibility/2006" xmlns:p14="http://schemas.microsoft.com/office/powerpoint/2010/main">
    <mc:Choice Requires="p14">
      <p:transition spd="slow" p14:dur="2000" advTm="40877"/>
    </mc:Choice>
    <mc:Fallback xmlns="">
      <p:transition spd="slow" advTm="40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313010-6218-2C83-E2BF-F0AD03F85CAC}"/>
              </a:ext>
            </a:extLst>
          </p:cNvPr>
          <p:cNvSpPr/>
          <p:nvPr/>
        </p:nvSpPr>
        <p:spPr>
          <a:xfrm>
            <a:off x="8079978" y="-395091"/>
            <a:ext cx="3369234" cy="178240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cap="none" spc="0" dirty="0">
                <a:ln w="9525">
                  <a:solidFill>
                    <a:schemeClr val="bg1"/>
                  </a:solidFill>
                  <a:prstDash val="solid"/>
                </a:ln>
                <a:effectLst>
                  <a:outerShdw blurRad="12700" dist="38100" dir="2700000" algn="tl" rotWithShape="0">
                    <a:schemeClr val="accent5">
                      <a:lumMod val="60000"/>
                      <a:lumOff val="40000"/>
                    </a:schemeClr>
                  </a:outerShdw>
                </a:effectLst>
                <a:latin typeface="+mj-lt"/>
                <a:ea typeface="+mj-ea"/>
                <a:cs typeface="+mj-cs"/>
              </a:rPr>
              <a:t>Tips to a Healthy Relationship Cont..</a:t>
            </a:r>
          </a:p>
        </p:txBody>
      </p:sp>
      <p:pic>
        <p:nvPicPr>
          <p:cNvPr id="2050" name="Picture 2" descr="How To Have A Healthy Relationship | Femina.in">
            <a:extLst>
              <a:ext uri="{FF2B5EF4-FFF2-40B4-BE49-F238E27FC236}">
                <a16:creationId xmlns:a16="http://schemas.microsoft.com/office/drawing/2014/main" id="{8A6DC13F-A4B1-D81D-906C-3EFE833549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 r="621" b="1"/>
          <a:stretch/>
        </p:blipFill>
        <p:spPr bwMode="auto">
          <a:xfrm>
            <a:off x="20" y="10"/>
            <a:ext cx="739024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F3495E-25FE-7CC7-3E6A-1BFC451C0059}"/>
              </a:ext>
            </a:extLst>
          </p:cNvPr>
          <p:cNvSpPr txBox="1"/>
          <p:nvPr/>
        </p:nvSpPr>
        <p:spPr>
          <a:xfrm>
            <a:off x="7888198" y="1328894"/>
            <a:ext cx="3752793" cy="3447832"/>
          </a:xfrm>
          <a:prstGeom prst="rect">
            <a:avLst/>
          </a:prstGeom>
        </p:spPr>
        <p:txBody>
          <a:bodyPr vert="horz" lIns="91440" tIns="45720" rIns="91440" bIns="45720" rtlCol="0" anchor="t">
            <a:normAutofit fontScale="47500" lnSpcReduction="20000"/>
          </a:bodyPr>
          <a:lstStyle/>
          <a:p>
            <a:pPr indent="-228600" fontAlgn="base">
              <a:lnSpc>
                <a:spcPct val="90000"/>
              </a:lnSpc>
              <a:spcAft>
                <a:spcPts val="600"/>
              </a:spcAft>
              <a:buFont typeface="Arial" panose="020B0604020202020204" pitchFamily="34" charset="0"/>
              <a:buChar char="•"/>
            </a:pPr>
            <a:endParaRPr lang="en-US" sz="2200" b="1" i="0" dirty="0">
              <a:effectLst/>
            </a:endParaRPr>
          </a:p>
          <a:p>
            <a:pPr indent="-228600" fontAlgn="base">
              <a:lnSpc>
                <a:spcPct val="90000"/>
              </a:lnSpc>
              <a:spcAft>
                <a:spcPts val="600"/>
              </a:spcAft>
              <a:buFont typeface="Arial" panose="020B0604020202020204" pitchFamily="34" charset="0"/>
              <a:buChar char="•"/>
            </a:pPr>
            <a:endParaRPr lang="en-US" sz="2800" b="1" i="0" dirty="0">
              <a:effectLst/>
            </a:endParaRPr>
          </a:p>
          <a:p>
            <a:pPr fontAlgn="base">
              <a:lnSpc>
                <a:spcPct val="90000"/>
              </a:lnSpc>
              <a:spcAft>
                <a:spcPts val="600"/>
              </a:spcAft>
            </a:pPr>
            <a:r>
              <a:rPr lang="en-US" sz="5100" b="1" i="0" dirty="0">
                <a:effectLst/>
              </a:rPr>
              <a:t>Have a sit-down meeting with your partner in which you both take time to learn about your medical condition(s), how those conditions impact you, the care involved in treating and living with them, and what that may mean for the relationship.</a:t>
            </a:r>
          </a:p>
          <a:p>
            <a:pPr indent="-228600" fontAlgn="base">
              <a:lnSpc>
                <a:spcPct val="90000"/>
              </a:lnSpc>
              <a:spcAft>
                <a:spcPts val="600"/>
              </a:spcAft>
              <a:buFont typeface="Arial" panose="020B0604020202020204" pitchFamily="34" charset="0"/>
              <a:buChar char="•"/>
            </a:pPr>
            <a:endParaRPr lang="en-US" sz="1400" i="0" dirty="0">
              <a:effectLst/>
            </a:endParaRPr>
          </a:p>
        </p:txBody>
      </p:sp>
      <p:pic>
        <p:nvPicPr>
          <p:cNvPr id="7" name="Video 6">
            <a:hlinkClick r:id="" action="ppaction://media"/>
            <a:extLst>
              <a:ext uri="{FF2B5EF4-FFF2-40B4-BE49-F238E27FC236}">
                <a16:creationId xmlns:a16="http://schemas.microsoft.com/office/drawing/2014/main" id="{F96642C8-BE9F-05DA-8BDD-C6F08E43E59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88239736"/>
      </p:ext>
    </p:extLst>
  </p:cSld>
  <p:clrMapOvr>
    <a:masterClrMapping/>
  </p:clrMapOvr>
  <mc:AlternateContent xmlns:mc="http://schemas.openxmlformats.org/markup-compatibility/2006" xmlns:p14="http://schemas.microsoft.com/office/powerpoint/2010/main">
    <mc:Choice Requires="p14">
      <p:transition spd="slow" p14:dur="2000" advTm="48434"/>
    </mc:Choice>
    <mc:Fallback xmlns="">
      <p:transition spd="slow" advTm="48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94D5CB8-5861-D17D-AAE5-264DD2CDF11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23456" y="255629"/>
            <a:ext cx="6379030" cy="6122190"/>
          </a:xfrm>
          <a:prstGeom prst="rect">
            <a:avLst/>
          </a:prstGeom>
          <a:noFill/>
          <a:extLst>
            <a:ext uri="{909E8E84-426E-40DD-AFC4-6F175D3DCCD1}">
              <a14:hiddenFill xmlns:a14="http://schemas.microsoft.com/office/drawing/2010/main">
                <a:solidFill>
                  <a:srgbClr val="FFFFFF"/>
                </a:solidFill>
              </a14:hiddenFill>
            </a:ext>
          </a:extLst>
        </p:spPr>
      </p:pic>
      <p:pic>
        <p:nvPicPr>
          <p:cNvPr id="4" name="Video 3">
            <a:hlinkClick r:id="" action="ppaction://media"/>
            <a:extLst>
              <a:ext uri="{FF2B5EF4-FFF2-40B4-BE49-F238E27FC236}">
                <a16:creationId xmlns:a16="http://schemas.microsoft.com/office/drawing/2014/main" id="{1CCC2DFB-8D54-BC15-A023-CCAE531B549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655629" y="4343401"/>
            <a:ext cx="2301675" cy="2301675"/>
          </a:xfrm>
          <a:prstGeom prst="ellipse">
            <a:avLst/>
          </a:prstGeom>
        </p:spPr>
      </p:pic>
    </p:spTree>
    <p:extLst>
      <p:ext uri="{BB962C8B-B14F-4D97-AF65-F5344CB8AC3E}">
        <p14:creationId xmlns:p14="http://schemas.microsoft.com/office/powerpoint/2010/main" val="2758330448"/>
      </p:ext>
    </p:extLst>
  </p:cSld>
  <p:clrMapOvr>
    <a:masterClrMapping/>
  </p:clrMapOvr>
  <mc:AlternateContent xmlns:mc="http://schemas.openxmlformats.org/markup-compatibility/2006" xmlns:p14="http://schemas.microsoft.com/office/powerpoint/2010/main">
    <mc:Choice Requires="p14">
      <p:transition spd="slow" p14:dur="2000" advTm="10795"/>
    </mc:Choice>
    <mc:Fallback xmlns="">
      <p:transition spd="slow" advTm="10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3C1702-4855-8C9B-739F-E34FBC25D368}"/>
              </a:ext>
            </a:extLst>
          </p:cNvPr>
          <p:cNvSpPr/>
          <p:nvPr/>
        </p:nvSpPr>
        <p:spPr>
          <a:xfrm>
            <a:off x="1002139" y="333536"/>
            <a:ext cx="10187722" cy="4893647"/>
          </a:xfrm>
          <a:prstGeom prst="rect">
            <a:avLst/>
          </a:prstGeom>
          <a:noFill/>
        </p:spPr>
        <p:txBody>
          <a:bodyPr wrap="square" lIns="91440" tIns="45720" rIns="91440" bIns="45720">
            <a:spAutoFit/>
          </a:bodyPr>
          <a:lstStyle/>
          <a:p>
            <a:pPr algn="ctr"/>
            <a:endParaRPr lang="en-US" sz="1400" b="1" cap="none" spc="0"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endParaRPr>
          </a:p>
          <a:p>
            <a:pPr algn="ctr"/>
            <a:endParaRPr lang="en-US" sz="14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endParaRPr>
          </a:p>
          <a:p>
            <a:pPr algn="ctr"/>
            <a:endParaRPr lang="en-US"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l"/>
            <a:r>
              <a:rPr lang="en-US" sz="2400" b="1" i="0" dirty="0">
                <a:solidFill>
                  <a:srgbClr val="1B1B1B"/>
                </a:solidFill>
                <a:effectLst/>
                <a:latin typeface="Merriweather Web"/>
              </a:rPr>
              <a:t>Job listings for anyone with a disability</a:t>
            </a:r>
          </a:p>
          <a:p>
            <a:pPr algn="l">
              <a:buFont typeface="Arial" panose="020B0604020202020204" pitchFamily="34" charset="0"/>
              <a:buChar char="•"/>
            </a:pPr>
            <a:r>
              <a:rPr lang="en-US" sz="2400" b="0" i="0" dirty="0">
                <a:solidFill>
                  <a:srgbClr val="1A4480"/>
                </a:solidFill>
                <a:effectLst/>
                <a:latin typeface="Source Sans Pro Web"/>
                <a:hlinkClick r:id="rId5"/>
              </a:rPr>
              <a:t>AbilityOne.gov</a:t>
            </a:r>
            <a:r>
              <a:rPr lang="en-US" sz="2400" b="0" i="0" dirty="0">
                <a:solidFill>
                  <a:srgbClr val="1B1B1B"/>
                </a:solidFill>
                <a:effectLst/>
                <a:latin typeface="Source Sans Pro Web"/>
              </a:rPr>
              <a:t> helps people who are blind or have significant disabilities find jobs. Job openings are with nonprofit agencies nationwide.</a:t>
            </a:r>
          </a:p>
          <a:p>
            <a:pPr algn="l">
              <a:buFont typeface="Arial" panose="020B0604020202020204" pitchFamily="34" charset="0"/>
              <a:buChar char="•"/>
            </a:pPr>
            <a:endParaRPr lang="en-US" sz="2400" b="0" i="0" dirty="0">
              <a:solidFill>
                <a:srgbClr val="1B1B1B"/>
              </a:solidFill>
              <a:effectLst/>
              <a:latin typeface="Source Sans Pro Web"/>
            </a:endParaRPr>
          </a:p>
          <a:p>
            <a:pPr algn="l">
              <a:buFont typeface="Arial" panose="020B0604020202020204" pitchFamily="34" charset="0"/>
              <a:buChar char="•"/>
            </a:pPr>
            <a:r>
              <a:rPr lang="en-US" sz="2400" b="0" i="0" dirty="0">
                <a:solidFill>
                  <a:srgbClr val="1A4480"/>
                </a:solidFill>
                <a:effectLst/>
                <a:latin typeface="Source Sans Pro Web"/>
                <a:hlinkClick r:id="rId6"/>
              </a:rPr>
              <a:t>USAJOBS has tips for people with disabilities</a:t>
            </a:r>
            <a:r>
              <a:rPr lang="en-US" sz="2400" b="0" i="0" dirty="0">
                <a:solidFill>
                  <a:srgbClr val="1B1B1B"/>
                </a:solidFill>
                <a:effectLst/>
                <a:latin typeface="Source Sans Pro Web"/>
              </a:rPr>
              <a:t> who want to get a job in the federal government. You can also contact an individual federal agency’s </a:t>
            </a:r>
            <a:r>
              <a:rPr lang="en-US" sz="2400" b="0" i="0" dirty="0">
                <a:solidFill>
                  <a:srgbClr val="1A4480"/>
                </a:solidFill>
                <a:effectLst/>
                <a:latin typeface="Source Sans Pro Web"/>
                <a:hlinkClick r:id="rId7"/>
              </a:rPr>
              <a:t>Selective Placement Program Coordinator (SPPC)</a:t>
            </a:r>
            <a:r>
              <a:rPr lang="en-US" sz="2400" b="0" i="0" dirty="0">
                <a:solidFill>
                  <a:srgbClr val="1B1B1B"/>
                </a:solidFill>
                <a:effectLst/>
                <a:latin typeface="Source Sans Pro Web"/>
              </a:rPr>
              <a:t> for help.</a:t>
            </a:r>
          </a:p>
          <a:p>
            <a:pPr algn="l">
              <a:buFont typeface="Arial" panose="020B0604020202020204" pitchFamily="34" charset="0"/>
              <a:buChar char="•"/>
            </a:pPr>
            <a:r>
              <a:rPr lang="en-US" sz="2400" b="0" i="0" dirty="0">
                <a:solidFill>
                  <a:srgbClr val="1A4480"/>
                </a:solidFill>
                <a:effectLst/>
                <a:latin typeface="Source Sans Pro Web"/>
                <a:hlinkClick r:id="rId8"/>
              </a:rPr>
              <a:t>JAN, the Job Accommodation Network</a:t>
            </a:r>
            <a:r>
              <a:rPr lang="en-US" sz="2400" b="0" i="0" dirty="0">
                <a:solidFill>
                  <a:srgbClr val="1B1B1B"/>
                </a:solidFill>
                <a:effectLst/>
                <a:latin typeface="Source Sans Pro Web"/>
              </a:rPr>
              <a:t>, answers your questions about workplace accommodations.</a:t>
            </a:r>
          </a:p>
          <a:p>
            <a:pPr algn="ct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TextBox 9">
            <a:extLst>
              <a:ext uri="{FF2B5EF4-FFF2-40B4-BE49-F238E27FC236}">
                <a16:creationId xmlns:a16="http://schemas.microsoft.com/office/drawing/2014/main" id="{B5AD8793-C534-9BBB-9418-8C01A6CEA7B7}"/>
              </a:ext>
            </a:extLst>
          </p:cNvPr>
          <p:cNvSpPr txBox="1"/>
          <p:nvPr/>
        </p:nvSpPr>
        <p:spPr>
          <a:xfrm>
            <a:off x="300010" y="6260235"/>
            <a:ext cx="6094476" cy="369332"/>
          </a:xfrm>
          <a:prstGeom prst="rect">
            <a:avLst/>
          </a:prstGeom>
          <a:noFill/>
        </p:spPr>
        <p:txBody>
          <a:bodyPr wrap="square">
            <a:spAutoFit/>
          </a:bodyPr>
          <a:lstStyle/>
          <a:p>
            <a:r>
              <a:rPr lang="en-US" dirty="0"/>
              <a:t>https://www.usa.gov/disability-jobs-training</a:t>
            </a:r>
          </a:p>
        </p:txBody>
      </p:sp>
      <p:sp>
        <p:nvSpPr>
          <p:cNvPr id="43" name="Rectangle 42">
            <a:extLst>
              <a:ext uri="{FF2B5EF4-FFF2-40B4-BE49-F238E27FC236}">
                <a16:creationId xmlns:a16="http://schemas.microsoft.com/office/drawing/2014/main" id="{EB2DDF5A-9BAA-65CE-FDAF-5F2640142DC9}"/>
              </a:ext>
            </a:extLst>
          </p:cNvPr>
          <p:cNvSpPr/>
          <p:nvPr/>
        </p:nvSpPr>
        <p:spPr>
          <a:xfrm>
            <a:off x="3427931" y="208526"/>
            <a:ext cx="4568045" cy="646331"/>
          </a:xfrm>
          <a:prstGeom prst="rect">
            <a:avLst/>
          </a:prstGeom>
          <a:noFill/>
        </p:spPr>
        <p:txBody>
          <a:bodyPr wrap="non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Employment Resources</a:t>
            </a:r>
          </a:p>
        </p:txBody>
      </p:sp>
      <p:pic>
        <p:nvPicPr>
          <p:cNvPr id="1026" name="Picture 2" descr="Disability Employment &amp; DEI - Lynchburg Business Magazine">
            <a:extLst>
              <a:ext uri="{FF2B5EF4-FFF2-40B4-BE49-F238E27FC236}">
                <a16:creationId xmlns:a16="http://schemas.microsoft.com/office/drawing/2014/main" id="{BCCFA01F-D0C4-0763-5210-CD3433DB0C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9446" y="4259485"/>
            <a:ext cx="4343342" cy="2185416"/>
          </a:xfrm>
          <a:prstGeom prst="rect">
            <a:avLst/>
          </a:prstGeom>
          <a:noFill/>
          <a:extLst>
            <a:ext uri="{909E8E84-426E-40DD-AFC4-6F175D3DCCD1}">
              <a14:hiddenFill xmlns:a14="http://schemas.microsoft.com/office/drawing/2010/main">
                <a:solidFill>
                  <a:srgbClr val="FFFFFF"/>
                </a:solidFill>
              </a14:hiddenFill>
            </a:ext>
          </a:extLst>
        </p:spPr>
      </p:pic>
      <p:pic>
        <p:nvPicPr>
          <p:cNvPr id="31" name="Video 30">
            <a:hlinkClick r:id="" action="ppaction://media"/>
            <a:extLst>
              <a:ext uri="{FF2B5EF4-FFF2-40B4-BE49-F238E27FC236}">
                <a16:creationId xmlns:a16="http://schemas.microsoft.com/office/drawing/2014/main" id="{7DB3DC63-164F-2AD4-C855-224D6E0701A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9834590" y="4542611"/>
            <a:ext cx="2057400" cy="2057400"/>
          </a:xfrm>
          <a:prstGeom prst="ellipse">
            <a:avLst/>
          </a:prstGeom>
        </p:spPr>
      </p:pic>
    </p:spTree>
    <p:extLst>
      <p:ext uri="{BB962C8B-B14F-4D97-AF65-F5344CB8AC3E}">
        <p14:creationId xmlns:p14="http://schemas.microsoft.com/office/powerpoint/2010/main" val="855288523"/>
      </p:ext>
    </p:extLst>
  </p:cSld>
  <p:clrMapOvr>
    <a:masterClrMapping/>
  </p:clrMapOvr>
  <mc:AlternateContent xmlns:mc="http://schemas.openxmlformats.org/markup-compatibility/2006" xmlns:p14="http://schemas.microsoft.com/office/powerpoint/2010/main">
    <mc:Choice Requires="p14">
      <p:transition spd="slow" p14:dur="2000" advTm="17702"/>
    </mc:Choice>
    <mc:Fallback xmlns="">
      <p:transition spd="slow" advTm="17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althy Relationships - The Hotline">
            <a:extLst>
              <a:ext uri="{FF2B5EF4-FFF2-40B4-BE49-F238E27FC236}">
                <a16:creationId xmlns:a16="http://schemas.microsoft.com/office/drawing/2014/main" id="{A2708F6A-4306-4053-B2D6-86D993612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2425"/>
            <a:ext cx="12192000" cy="6151563"/>
          </a:xfrm>
          <a:prstGeom prst="rect">
            <a:avLst/>
          </a:prstGeom>
          <a:noFill/>
          <a:extLst>
            <a:ext uri="{909E8E84-426E-40DD-AFC4-6F175D3DCCD1}">
              <a14:hiddenFill xmlns:a14="http://schemas.microsoft.com/office/drawing/2010/main">
                <a:solidFill>
                  <a:srgbClr val="FFFFFF"/>
                </a:solidFill>
              </a14:hiddenFill>
            </a:ext>
          </a:extLst>
        </p:spPr>
      </p:pic>
      <p:pic>
        <p:nvPicPr>
          <p:cNvPr id="2" name="Video 1">
            <a:hlinkClick r:id="" action="ppaction://media"/>
            <a:extLst>
              <a:ext uri="{FF2B5EF4-FFF2-40B4-BE49-F238E27FC236}">
                <a16:creationId xmlns:a16="http://schemas.microsoft.com/office/drawing/2014/main" id="{4A14A2F7-D3F2-4B69-9138-523BE8C02CE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570029" y="5556929"/>
            <a:ext cx="1621971" cy="1216479"/>
          </a:xfrm>
          <a:prstGeom prst="rect">
            <a:avLst/>
          </a:prstGeom>
        </p:spPr>
      </p:pic>
    </p:spTree>
    <p:extLst>
      <p:ext uri="{BB962C8B-B14F-4D97-AF65-F5344CB8AC3E}">
        <p14:creationId xmlns:p14="http://schemas.microsoft.com/office/powerpoint/2010/main" val="1387181450"/>
      </p:ext>
    </p:extLst>
  </p:cSld>
  <p:clrMapOvr>
    <a:masterClrMapping/>
  </p:clrMapOvr>
  <mc:AlternateContent xmlns:mc="http://schemas.openxmlformats.org/markup-compatibility/2006" xmlns:p14="http://schemas.microsoft.com/office/powerpoint/2010/main">
    <mc:Choice Requires="p14">
      <p:transition spd="slow" p14:dur="2000" advTm="21511"/>
    </mc:Choice>
    <mc:Fallback xmlns="">
      <p:transition spd="slow" advTm="2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6" name="Picture 12" descr="14 Ways to Be More Romantic in a Relationship">
            <a:extLst>
              <a:ext uri="{FF2B5EF4-FFF2-40B4-BE49-F238E27FC236}">
                <a16:creationId xmlns:a16="http://schemas.microsoft.com/office/drawing/2014/main" id="{9F8F200A-40FB-050E-AF9C-8F921EC009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17401"/>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person holding a cat&#10;&#10;Description automatically generated">
            <a:extLst>
              <a:ext uri="{FF2B5EF4-FFF2-40B4-BE49-F238E27FC236}">
                <a16:creationId xmlns:a16="http://schemas.microsoft.com/office/drawing/2014/main" id="{FE6EEC17-8B51-4990-F2AC-EC0C900BFBFE}"/>
              </a:ext>
            </a:extLst>
          </p:cNvPr>
          <p:cNvPicPr>
            <a:picLocks noChangeAspect="1"/>
          </p:cNvPicPr>
          <p:nvPr/>
        </p:nvPicPr>
        <p:blipFill rotWithShape="1">
          <a:blip r:embed="rId6"/>
          <a:srcRect t="1541" r="-2" b="28789"/>
          <a:stretch/>
        </p:blipFill>
        <p:spPr>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1032" name="Picture 8" descr="8 Ways to Strengthen a Parent-Child Relationship | Family Services">
            <a:extLst>
              <a:ext uri="{FF2B5EF4-FFF2-40B4-BE49-F238E27FC236}">
                <a16:creationId xmlns:a16="http://schemas.microsoft.com/office/drawing/2014/main" id="{23FA7AF8-F808-B15B-E012-491EA6AD24B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870" r="7369"/>
          <a:stretch/>
        </p:blipFill>
        <p:spPr bwMode="auto">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75A5DC8-712F-309C-7B91-31C06EB991F1}"/>
              </a:ext>
            </a:extLst>
          </p:cNvPr>
          <p:cNvSpPr/>
          <p:nvPr/>
        </p:nvSpPr>
        <p:spPr>
          <a:xfrm>
            <a:off x="448056" y="2514600"/>
            <a:ext cx="4922338" cy="3666744"/>
          </a:xfrm>
          <a:prstGeom prst="rect">
            <a:avLst/>
          </a:prstGeom>
        </p:spPr>
        <p:txBody>
          <a:bodyPr vert="horz" lIns="91440" tIns="45720" rIns="91440" bIns="45720" rtlCol="0">
            <a:normAutofit/>
            <a:scene3d>
              <a:camera prst="orthographicFront"/>
              <a:lightRig rig="harsh" dir="t"/>
            </a:scene3d>
            <a:sp3d extrusionH="57150" prstMaterial="matte">
              <a:bevelT w="63500" h="12700" prst="angle"/>
              <a:contourClr>
                <a:schemeClr val="bg1">
                  <a:lumMod val="65000"/>
                </a:schemeClr>
              </a:contourClr>
            </a:sp3d>
          </a:bodyPr>
          <a:lstStyle/>
          <a:p>
            <a:pPr>
              <a:lnSpc>
                <a:spcPct val="90000"/>
              </a:lnSpc>
              <a:spcAft>
                <a:spcPts val="600"/>
              </a:spcAft>
            </a:pPr>
            <a:r>
              <a:rPr lang="en-US" sz="2800" b="1" cap="none" spc="0">
                <a:ln/>
                <a:effectLst/>
              </a:rPr>
              <a:t>Types of Relationships</a:t>
            </a:r>
          </a:p>
          <a:p>
            <a:pPr indent="-228600">
              <a:lnSpc>
                <a:spcPct val="90000"/>
              </a:lnSpc>
              <a:spcAft>
                <a:spcPts val="600"/>
              </a:spcAft>
              <a:buFont typeface="Arial" panose="020B0604020202020204" pitchFamily="34" charset="0"/>
              <a:buChar char="•"/>
            </a:pPr>
            <a:r>
              <a:rPr lang="en-US" sz="2800" b="1">
                <a:ln/>
                <a:solidFill>
                  <a:srgbClr val="C00000"/>
                </a:solidFill>
              </a:rPr>
              <a:t>parent /child </a:t>
            </a:r>
          </a:p>
          <a:p>
            <a:pPr indent="-228600">
              <a:lnSpc>
                <a:spcPct val="90000"/>
              </a:lnSpc>
              <a:spcAft>
                <a:spcPts val="600"/>
              </a:spcAft>
              <a:buFont typeface="Arial" panose="020B0604020202020204" pitchFamily="34" charset="0"/>
              <a:buChar char="•"/>
            </a:pPr>
            <a:r>
              <a:rPr lang="en-US" sz="2800" b="1">
                <a:ln/>
                <a:solidFill>
                  <a:srgbClr val="C00000"/>
                </a:solidFill>
              </a:rPr>
              <a:t>siblings</a:t>
            </a:r>
          </a:p>
          <a:p>
            <a:pPr indent="-228600">
              <a:lnSpc>
                <a:spcPct val="90000"/>
              </a:lnSpc>
              <a:spcAft>
                <a:spcPts val="600"/>
              </a:spcAft>
              <a:buFont typeface="Arial" panose="020B0604020202020204" pitchFamily="34" charset="0"/>
              <a:buChar char="•"/>
            </a:pPr>
            <a:r>
              <a:rPr lang="en-US" sz="2800" b="1">
                <a:ln/>
                <a:solidFill>
                  <a:srgbClr val="C00000"/>
                </a:solidFill>
              </a:rPr>
              <a:t>friends</a:t>
            </a:r>
          </a:p>
          <a:p>
            <a:pPr indent="-228600">
              <a:lnSpc>
                <a:spcPct val="90000"/>
              </a:lnSpc>
              <a:spcAft>
                <a:spcPts val="600"/>
              </a:spcAft>
              <a:buFont typeface="Arial" panose="020B0604020202020204" pitchFamily="34" charset="0"/>
              <a:buChar char="•"/>
            </a:pPr>
            <a:r>
              <a:rPr lang="en-US" sz="2800" b="1">
                <a:ln/>
                <a:solidFill>
                  <a:srgbClr val="C00000"/>
                </a:solidFill>
              </a:rPr>
              <a:t>Pet/owner </a:t>
            </a:r>
          </a:p>
          <a:p>
            <a:pPr indent="-228600">
              <a:lnSpc>
                <a:spcPct val="90000"/>
              </a:lnSpc>
              <a:spcAft>
                <a:spcPts val="600"/>
              </a:spcAft>
              <a:buFont typeface="Arial" panose="020B0604020202020204" pitchFamily="34" charset="0"/>
              <a:buChar char="•"/>
            </a:pPr>
            <a:r>
              <a:rPr lang="en-US" sz="2800" b="1">
                <a:ln/>
                <a:solidFill>
                  <a:srgbClr val="C00000"/>
                </a:solidFill>
              </a:rPr>
              <a:t>romantic</a:t>
            </a:r>
            <a:endParaRPr lang="en-US" sz="2800" b="1" cap="none" spc="0">
              <a:ln/>
              <a:solidFill>
                <a:srgbClr val="C00000"/>
              </a:solidFill>
              <a:effectLst/>
            </a:endParaRPr>
          </a:p>
          <a:p>
            <a:pPr indent="-228600">
              <a:lnSpc>
                <a:spcPct val="90000"/>
              </a:lnSpc>
              <a:spcAft>
                <a:spcPts val="600"/>
              </a:spcAft>
              <a:buFont typeface="Arial" panose="020B0604020202020204" pitchFamily="34" charset="0"/>
              <a:buChar char="•"/>
            </a:pPr>
            <a:endParaRPr lang="en-US" sz="2000" b="1">
              <a:ln/>
              <a:solidFill>
                <a:srgbClr val="C00000"/>
              </a:solidFill>
            </a:endParaRPr>
          </a:p>
          <a:p>
            <a:pPr indent="-228600">
              <a:lnSpc>
                <a:spcPct val="90000"/>
              </a:lnSpc>
              <a:spcAft>
                <a:spcPts val="600"/>
              </a:spcAft>
              <a:buFont typeface="Arial" panose="020B0604020202020204" pitchFamily="34" charset="0"/>
              <a:buChar char="•"/>
            </a:pPr>
            <a:endParaRPr lang="en-US" sz="2000" b="1" cap="none" spc="0">
              <a:ln/>
              <a:solidFill>
                <a:srgbClr val="C00000"/>
              </a:solidFill>
              <a:effectLst/>
            </a:endParaRPr>
          </a:p>
          <a:p>
            <a:pPr indent="-228600">
              <a:lnSpc>
                <a:spcPct val="90000"/>
              </a:lnSpc>
              <a:spcAft>
                <a:spcPts val="600"/>
              </a:spcAft>
              <a:buFont typeface="Arial" panose="020B0604020202020204" pitchFamily="34" charset="0"/>
              <a:buChar char="•"/>
            </a:pPr>
            <a:endParaRPr lang="en-US" sz="2000" b="1" cap="none" spc="0">
              <a:ln/>
              <a:effectLst/>
            </a:endParaRPr>
          </a:p>
          <a:p>
            <a:pPr indent="-228600">
              <a:lnSpc>
                <a:spcPct val="90000"/>
              </a:lnSpc>
              <a:spcAft>
                <a:spcPts val="600"/>
              </a:spcAft>
              <a:buFont typeface="Arial" panose="020B0604020202020204" pitchFamily="34" charset="0"/>
              <a:buChar char="•"/>
            </a:pPr>
            <a:endParaRPr lang="en-US" sz="2000" b="1" cap="none" spc="0">
              <a:ln/>
              <a:effectLst/>
            </a:endParaRPr>
          </a:p>
        </p:txBody>
      </p:sp>
      <p:pic>
        <p:nvPicPr>
          <p:cNvPr id="1030" name="Picture 6" descr="What Are Friends For?">
            <a:extLst>
              <a:ext uri="{FF2B5EF4-FFF2-40B4-BE49-F238E27FC236}">
                <a16:creationId xmlns:a16="http://schemas.microsoft.com/office/drawing/2014/main" id="{1F77385D-38BD-7DC4-8728-3670E06117A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8931" b="1"/>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6" name="Video 5">
            <a:hlinkClick r:id="" action="ppaction://media"/>
            <a:extLst>
              <a:ext uri="{FF2B5EF4-FFF2-40B4-BE49-F238E27FC236}">
                <a16:creationId xmlns:a16="http://schemas.microsoft.com/office/drawing/2014/main" id="{7D53CAC3-046E-E5F8-8584-0E9F7AB16FB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2559014" y="4347972"/>
            <a:ext cx="2057400" cy="2057400"/>
          </a:xfrm>
          <a:prstGeom prst="ellipse">
            <a:avLst/>
          </a:prstGeom>
        </p:spPr>
      </p:pic>
    </p:spTree>
    <p:extLst>
      <p:ext uri="{BB962C8B-B14F-4D97-AF65-F5344CB8AC3E}">
        <p14:creationId xmlns:p14="http://schemas.microsoft.com/office/powerpoint/2010/main" val="3887839611"/>
      </p:ext>
    </p:extLst>
  </p:cSld>
  <p:clrMapOvr>
    <a:masterClrMapping/>
  </p:clrMapOvr>
  <mc:AlternateContent xmlns:mc="http://schemas.openxmlformats.org/markup-compatibility/2006" xmlns:p14="http://schemas.microsoft.com/office/powerpoint/2010/main">
    <mc:Choice Requires="p14">
      <p:transition spd="slow" p14:dur="2000" advTm="18306"/>
    </mc:Choice>
    <mc:Fallback xmlns="">
      <p:transition spd="slow" advTm="18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E4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What Are Friends For?">
            <a:extLst>
              <a:ext uri="{FF2B5EF4-FFF2-40B4-BE49-F238E27FC236}">
                <a16:creationId xmlns:a16="http://schemas.microsoft.com/office/drawing/2014/main" id="{49DE1161-2FE2-5511-7169-DDB646B95CF6}"/>
              </a:ext>
            </a:extLst>
          </p:cNvPr>
          <p:cNvPicPr>
            <a:picLocks noChangeAspect="1"/>
          </p:cNvPicPr>
          <p:nvPr/>
        </p:nvPicPr>
        <p:blipFill>
          <a:blip r:embed="rId2"/>
          <a:stretch>
            <a:fillRect/>
          </a:stretch>
        </p:blipFill>
        <p:spPr>
          <a:xfrm>
            <a:off x="838157" y="643467"/>
            <a:ext cx="2690927" cy="2475653"/>
          </a:xfrm>
          <a:prstGeom prst="rect">
            <a:avLst/>
          </a:prstGeom>
        </p:spPr>
      </p:pic>
      <p:sp>
        <p:nvSpPr>
          <p:cNvPr id="30" name="Rectangle 29">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8 Ways to Strengthen a Parent-Child Relationship | Family Services">
            <a:extLst>
              <a:ext uri="{FF2B5EF4-FFF2-40B4-BE49-F238E27FC236}">
                <a16:creationId xmlns:a16="http://schemas.microsoft.com/office/drawing/2014/main" id="{8A886E56-D609-1E5B-D3DE-49A4BCDCAE1B}"/>
              </a:ext>
            </a:extLst>
          </p:cNvPr>
          <p:cNvPicPr>
            <a:picLocks noChangeAspect="1"/>
          </p:cNvPicPr>
          <p:nvPr/>
        </p:nvPicPr>
        <p:blipFill>
          <a:blip r:embed="rId3"/>
          <a:stretch>
            <a:fillRect/>
          </a:stretch>
        </p:blipFill>
        <p:spPr>
          <a:xfrm>
            <a:off x="4659153" y="650497"/>
            <a:ext cx="2697948" cy="2468623"/>
          </a:xfrm>
          <a:prstGeom prst="rect">
            <a:avLst/>
          </a:prstGeom>
        </p:spPr>
      </p:pic>
      <p:sp>
        <p:nvSpPr>
          <p:cNvPr id="32" name="Rectangle 31">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BF0800C-8A92-D378-3DAA-D48AC5D3A7C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515764" y="650497"/>
            <a:ext cx="2848411" cy="2468623"/>
          </a:xfrm>
          <a:prstGeom prst="rect">
            <a:avLst/>
          </a:prstGeom>
        </p:spPr>
      </p:pic>
      <p:sp>
        <p:nvSpPr>
          <p:cNvPr id="34" name="Rectangle 33">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Slow Sleep – the blog of sleep: Pet Therapy: friendship and healing (part 1  – history of the human-animal relationship)">
            <a:extLst>
              <a:ext uri="{FF2B5EF4-FFF2-40B4-BE49-F238E27FC236}">
                <a16:creationId xmlns:a16="http://schemas.microsoft.com/office/drawing/2014/main" id="{43B0CCFA-B27C-6637-AB50-FEA1320C9B77}"/>
              </a:ext>
            </a:extLst>
          </p:cNvPr>
          <p:cNvPicPr>
            <a:picLocks noGrp="1" noChangeAspect="1"/>
          </p:cNvPicPr>
          <p:nvPr>
            <p:ph idx="1"/>
          </p:nvPr>
        </p:nvPicPr>
        <p:blipFill>
          <a:blip r:embed="rId6"/>
          <a:stretch>
            <a:fillRect/>
          </a:stretch>
        </p:blipFill>
        <p:spPr>
          <a:xfrm>
            <a:off x="831743" y="3748194"/>
            <a:ext cx="2686555" cy="2471631"/>
          </a:xfrm>
          <a:prstGeom prst="rect">
            <a:avLst/>
          </a:prstGeom>
        </p:spPr>
      </p:pic>
      <p:sp>
        <p:nvSpPr>
          <p:cNvPr id="36" name="Rectangle 35">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C812422-BA76-0460-BBDE-C551C29AB99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405433" y="3945485"/>
            <a:ext cx="3217333" cy="2147569"/>
          </a:xfrm>
          <a:prstGeom prst="rect">
            <a:avLst/>
          </a:prstGeom>
        </p:spPr>
      </p:pic>
      <p:pic>
        <p:nvPicPr>
          <p:cNvPr id="21" name="Picture 20" descr="Royalty Free Disability Stock Photos | rawpixel">
            <a:extLst>
              <a:ext uri="{FF2B5EF4-FFF2-40B4-BE49-F238E27FC236}">
                <a16:creationId xmlns:a16="http://schemas.microsoft.com/office/drawing/2014/main" id="{A9BA0B11-BAFB-2307-4C14-C09D846372AD}"/>
              </a:ext>
            </a:extLst>
          </p:cNvPr>
          <p:cNvPicPr>
            <a:picLocks noChangeAspect="1"/>
          </p:cNvPicPr>
          <p:nvPr/>
        </p:nvPicPr>
        <p:blipFill>
          <a:blip r:embed="rId9"/>
          <a:stretch>
            <a:fillRect/>
          </a:stretch>
        </p:blipFill>
        <p:spPr>
          <a:xfrm>
            <a:off x="8313518" y="3775818"/>
            <a:ext cx="3252903" cy="2423412"/>
          </a:xfrm>
          <a:prstGeom prst="rect">
            <a:avLst/>
          </a:prstGeom>
        </p:spPr>
      </p:pic>
    </p:spTree>
    <p:extLst>
      <p:ext uri="{BB962C8B-B14F-4D97-AF65-F5344CB8AC3E}">
        <p14:creationId xmlns:p14="http://schemas.microsoft.com/office/powerpoint/2010/main" val="1853898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43D4-29C6-4981-B8D6-E660148D8A41}"/>
              </a:ext>
            </a:extLst>
          </p:cNvPr>
          <p:cNvSpPr>
            <a:spLocks noGrp="1"/>
          </p:cNvSpPr>
          <p:nvPr>
            <p:ph type="title"/>
          </p:nvPr>
        </p:nvSpPr>
        <p:spPr>
          <a:xfrm>
            <a:off x="178026" y="319091"/>
            <a:ext cx="5629222" cy="1400530"/>
          </a:xfrm>
        </p:spPr>
        <p:txBody>
          <a:bodyPr vert="horz" lIns="91440" tIns="45720" rIns="91440" bIns="45720" rtlCol="0" anchor="t">
            <a:normAutofit/>
          </a:bodyPr>
          <a:lstStyle/>
          <a:p>
            <a:pPr algn="ctr"/>
            <a:r>
              <a:rPr lang="en-US" dirty="0"/>
              <a:t>How to Make Friends and Connections </a:t>
            </a:r>
          </a:p>
        </p:txBody>
      </p:sp>
      <p:pic>
        <p:nvPicPr>
          <p:cNvPr id="28" name="Picture 27" descr="A group of people jumping in the air&#10;&#10;Description automatically generated">
            <a:extLst>
              <a:ext uri="{FF2B5EF4-FFF2-40B4-BE49-F238E27FC236}">
                <a16:creationId xmlns:a16="http://schemas.microsoft.com/office/drawing/2014/main" id="{34450B88-835E-1D30-D835-45DD96BF527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563742" y="830149"/>
            <a:ext cx="3980139" cy="2318430"/>
          </a:xfrm>
          <a:prstGeom prst="rect">
            <a:avLst/>
          </a:prstGeom>
          <a:effectLst/>
        </p:spPr>
      </p:pic>
      <p:sp>
        <p:nvSpPr>
          <p:cNvPr id="24" name="TextBox 23">
            <a:extLst>
              <a:ext uri="{FF2B5EF4-FFF2-40B4-BE49-F238E27FC236}">
                <a16:creationId xmlns:a16="http://schemas.microsoft.com/office/drawing/2014/main" id="{24C29F47-5D74-F7B4-F9E5-34709FA86946}"/>
              </a:ext>
            </a:extLst>
          </p:cNvPr>
          <p:cNvSpPr txBox="1"/>
          <p:nvPr/>
        </p:nvSpPr>
        <p:spPr>
          <a:xfrm>
            <a:off x="478844" y="1718382"/>
            <a:ext cx="6466242" cy="4987218"/>
          </a:xfrm>
          <a:prstGeom prst="rect">
            <a:avLst/>
          </a:prstGeom>
        </p:spPr>
        <p:txBody>
          <a:bodyPr vert="horz" lIns="91440" tIns="45720" rIns="91440" bIns="45720" rtlCol="0" anchor="t">
            <a:normAutofit/>
          </a:bodyPr>
          <a:lstStyle/>
          <a:p>
            <a:pPr>
              <a:lnSpc>
                <a:spcPct val="90000"/>
              </a:lnSpc>
              <a:spcBef>
                <a:spcPts val="1000"/>
              </a:spcBef>
              <a:buClr>
                <a:schemeClr val="bg2">
                  <a:lumMod val="40000"/>
                  <a:lumOff val="60000"/>
                </a:schemeClr>
              </a:buClr>
              <a:buSzPct val="80000"/>
            </a:pPr>
            <a:r>
              <a:rPr lang="en-US" sz="2400" b="1" dirty="0">
                <a:latin typeface="+mj-lt"/>
                <a:ea typeface="+mj-ea"/>
                <a:cs typeface="+mj-cs"/>
              </a:rPr>
              <a:t>How to make friends and connections</a:t>
            </a:r>
            <a:endParaRPr lang="en-US" sz="2400" b="1" dirty="0">
              <a:latin typeface="+mj-lt"/>
              <a:ea typeface="+mj-ea"/>
              <a:cs typeface="Calibri Light"/>
            </a:endParaRPr>
          </a:p>
          <a:p>
            <a:pPr>
              <a:lnSpc>
                <a:spcPct val="90000"/>
              </a:lnSpc>
              <a:spcBef>
                <a:spcPts val="1000"/>
              </a:spcBef>
              <a:buClr>
                <a:schemeClr val="bg2">
                  <a:lumMod val="40000"/>
                  <a:lumOff val="60000"/>
                </a:schemeClr>
              </a:buClr>
              <a:buSzPct val="80000"/>
            </a:pPr>
            <a:r>
              <a:rPr lang="en-US" dirty="0">
                <a:latin typeface="+mj-lt"/>
                <a:ea typeface="+mj-ea"/>
                <a:cs typeface="+mj-cs"/>
              </a:rPr>
              <a:t>•</a:t>
            </a:r>
            <a:r>
              <a:rPr lang="en-US" b="1" dirty="0">
                <a:latin typeface="+mj-lt"/>
                <a:ea typeface="+mj-ea"/>
                <a:cs typeface="+mj-cs"/>
              </a:rPr>
              <a:t>Making friends can be difficult, Here are a few tips on getting to know some new friends:</a:t>
            </a:r>
            <a:endParaRPr lang="en-US" b="1" dirty="0">
              <a:latin typeface="+mj-lt"/>
              <a:ea typeface="+mj-ea"/>
              <a:cs typeface="Calibri Light"/>
            </a:endParaRPr>
          </a:p>
          <a:p>
            <a:pPr marL="620713" indent="-273050">
              <a:lnSpc>
                <a:spcPct val="90000"/>
              </a:lnSpc>
              <a:spcBef>
                <a:spcPts val="1000"/>
              </a:spcBef>
              <a:buClr>
                <a:schemeClr val="bg2">
                  <a:lumMod val="40000"/>
                  <a:lumOff val="60000"/>
                </a:schemeClr>
              </a:buClr>
              <a:buSzPct val="80000"/>
            </a:pPr>
            <a:r>
              <a:rPr lang="en-US" dirty="0">
                <a:latin typeface="+mj-lt"/>
                <a:ea typeface="+mj-ea"/>
                <a:cs typeface="+mj-cs"/>
              </a:rPr>
              <a:t>•	Realize your fear is in your head.</a:t>
            </a:r>
            <a:endParaRPr lang="en-US" dirty="0">
              <a:latin typeface="+mj-lt"/>
              <a:ea typeface="+mj-ea"/>
              <a:cs typeface="Calibri Light"/>
            </a:endParaRPr>
          </a:p>
          <a:p>
            <a:pPr marL="620713" indent="-273050">
              <a:lnSpc>
                <a:spcPct val="90000"/>
              </a:lnSpc>
              <a:spcBef>
                <a:spcPts val="1000"/>
              </a:spcBef>
              <a:buClr>
                <a:schemeClr val="bg2">
                  <a:lumMod val="40000"/>
                  <a:lumOff val="60000"/>
                </a:schemeClr>
              </a:buClr>
              <a:buSzPct val="80000"/>
            </a:pPr>
            <a:r>
              <a:rPr lang="en-US" dirty="0">
                <a:latin typeface="+mj-lt"/>
                <a:ea typeface="+mj-ea"/>
                <a:cs typeface="+mj-cs"/>
              </a:rPr>
              <a:t>•	Start small talk with people you know. </a:t>
            </a:r>
          </a:p>
          <a:p>
            <a:pPr marL="620713" indent="-273050">
              <a:lnSpc>
                <a:spcPct val="90000"/>
              </a:lnSpc>
              <a:spcBef>
                <a:spcPts val="1000"/>
              </a:spcBef>
              <a:buClr>
                <a:schemeClr val="bg2">
                  <a:lumMod val="40000"/>
                  <a:lumOff val="60000"/>
                </a:schemeClr>
              </a:buClr>
              <a:buSzPct val="80000"/>
            </a:pPr>
            <a:r>
              <a:rPr lang="en-US" dirty="0">
                <a:latin typeface="+mj-lt"/>
                <a:ea typeface="+mj-ea"/>
                <a:cs typeface="+mj-cs"/>
              </a:rPr>
              <a:t>•	Put yourself out there. Do some Volunteer work or join a club.</a:t>
            </a:r>
            <a:endParaRPr lang="en-US" dirty="0">
              <a:latin typeface="+mj-lt"/>
              <a:ea typeface="+mj-ea"/>
              <a:cs typeface="Calibri Light"/>
            </a:endParaRPr>
          </a:p>
          <a:p>
            <a:pPr marL="620713" indent="-273050">
              <a:lnSpc>
                <a:spcPct val="90000"/>
              </a:lnSpc>
              <a:spcBef>
                <a:spcPts val="1000"/>
              </a:spcBef>
              <a:buClr>
                <a:schemeClr val="bg2">
                  <a:lumMod val="40000"/>
                  <a:lumOff val="60000"/>
                </a:schemeClr>
              </a:buClr>
              <a:buSzPct val="80000"/>
            </a:pPr>
            <a:r>
              <a:rPr lang="en-US" dirty="0">
                <a:latin typeface="+mj-lt"/>
                <a:ea typeface="+mj-ea"/>
                <a:cs typeface="+mj-cs"/>
              </a:rPr>
              <a:t>•	Take the first step simply by saying hello.</a:t>
            </a:r>
            <a:endParaRPr lang="en-US" dirty="0">
              <a:latin typeface="+mj-lt"/>
              <a:ea typeface="+mj-ea"/>
              <a:cs typeface="Calibri Light"/>
            </a:endParaRPr>
          </a:p>
          <a:p>
            <a:pPr marL="620713" indent="-273050">
              <a:lnSpc>
                <a:spcPct val="90000"/>
              </a:lnSpc>
              <a:spcBef>
                <a:spcPts val="1000"/>
              </a:spcBef>
              <a:buClr>
                <a:schemeClr val="bg2">
                  <a:lumMod val="40000"/>
                  <a:lumOff val="60000"/>
                </a:schemeClr>
              </a:buClr>
              <a:buSzPct val="80000"/>
            </a:pPr>
            <a:r>
              <a:rPr lang="en-US" dirty="0">
                <a:latin typeface="+mj-lt"/>
                <a:ea typeface="+mj-ea"/>
                <a:cs typeface="+mj-cs"/>
              </a:rPr>
              <a:t>•	Don’t be judgmental. People have different hobbies and have different backgrounds.</a:t>
            </a:r>
            <a:endParaRPr lang="en-US" dirty="0">
              <a:latin typeface="+mj-lt"/>
              <a:ea typeface="+mj-ea"/>
              <a:cs typeface="Calibri Light"/>
            </a:endParaRPr>
          </a:p>
          <a:p>
            <a:pPr marL="620713" indent="-273050">
              <a:lnSpc>
                <a:spcPct val="90000"/>
              </a:lnSpc>
              <a:spcBef>
                <a:spcPts val="1000"/>
              </a:spcBef>
              <a:buClr>
                <a:schemeClr val="bg2">
                  <a:lumMod val="40000"/>
                  <a:lumOff val="60000"/>
                </a:schemeClr>
              </a:buClr>
              <a:buSzPct val="80000"/>
            </a:pPr>
            <a:r>
              <a:rPr lang="en-US" dirty="0">
                <a:latin typeface="+mj-lt"/>
                <a:ea typeface="+mj-ea"/>
                <a:cs typeface="+mj-cs"/>
              </a:rPr>
              <a:t>•	Get to know the person. What do they like? Do they have any goals or dreams?</a:t>
            </a:r>
            <a:endParaRPr lang="en-US" dirty="0">
              <a:latin typeface="+mj-lt"/>
              <a:ea typeface="+mj-ea"/>
              <a:cs typeface="Calibri Light"/>
            </a:endParaRPr>
          </a:p>
          <a:p>
            <a:pPr marL="620713" indent="-273050">
              <a:lnSpc>
                <a:spcPct val="90000"/>
              </a:lnSpc>
              <a:spcBef>
                <a:spcPts val="1000"/>
              </a:spcBef>
              <a:buClr>
                <a:schemeClr val="bg2">
                  <a:lumMod val="40000"/>
                  <a:lumOff val="60000"/>
                </a:schemeClr>
              </a:buClr>
              <a:buSzPct val="80000"/>
            </a:pPr>
            <a:r>
              <a:rPr lang="en-US" dirty="0">
                <a:latin typeface="+mj-lt"/>
                <a:ea typeface="+mj-ea"/>
                <a:cs typeface="+mj-cs"/>
              </a:rPr>
              <a:t>•	Be yourself.</a:t>
            </a:r>
            <a:endParaRPr lang="en-US" dirty="0">
              <a:latin typeface="+mj-lt"/>
              <a:ea typeface="+mj-ea"/>
              <a:cs typeface="Calibri Light"/>
            </a:endParaRPr>
          </a:p>
          <a:p>
            <a:pPr marL="620713" indent="-273050">
              <a:lnSpc>
                <a:spcPct val="90000"/>
              </a:lnSpc>
              <a:spcBef>
                <a:spcPts val="1000"/>
              </a:spcBef>
              <a:buClr>
                <a:schemeClr val="bg2">
                  <a:lumMod val="40000"/>
                  <a:lumOff val="60000"/>
                </a:schemeClr>
              </a:buClr>
              <a:buSzPct val="80000"/>
            </a:pPr>
            <a:r>
              <a:rPr lang="en-US" dirty="0">
                <a:latin typeface="+mj-lt"/>
                <a:ea typeface="+mj-ea"/>
                <a:cs typeface="+mj-cs"/>
              </a:rPr>
              <a:t>•	Make the effort to stay in touch. </a:t>
            </a:r>
            <a:endParaRPr lang="en-US" dirty="0">
              <a:latin typeface="+mj-lt"/>
              <a:ea typeface="+mj-ea"/>
              <a:cs typeface="Calibri Light"/>
            </a:endParaRPr>
          </a:p>
          <a:p>
            <a:pPr>
              <a:lnSpc>
                <a:spcPct val="90000"/>
              </a:lnSpc>
              <a:spcBef>
                <a:spcPts val="1000"/>
              </a:spcBef>
              <a:buClr>
                <a:schemeClr val="bg2">
                  <a:lumMod val="40000"/>
                  <a:lumOff val="60000"/>
                </a:schemeClr>
              </a:buClr>
              <a:buSzPct val="80000"/>
              <a:buFont typeface="Wingdings 3" charset="2"/>
              <a:buChar char=""/>
            </a:pPr>
            <a:endParaRPr lang="en-US" sz="1500" dirty="0">
              <a:latin typeface="+mj-lt"/>
              <a:ea typeface="+mj-ea"/>
              <a:cs typeface="+mj-cs"/>
            </a:endParaRPr>
          </a:p>
        </p:txBody>
      </p:sp>
      <p:pic>
        <p:nvPicPr>
          <p:cNvPr id="26" name="Picture 25" descr="A group of people jumping in the air&#10;&#10;Description automatically generated">
            <a:extLst>
              <a:ext uri="{FF2B5EF4-FFF2-40B4-BE49-F238E27FC236}">
                <a16:creationId xmlns:a16="http://schemas.microsoft.com/office/drawing/2014/main" id="{642E8478-ED10-1871-3479-088BE67D7D95}"/>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563742" y="3559313"/>
            <a:ext cx="3980139" cy="2656742"/>
          </a:xfrm>
          <a:prstGeom prst="rect">
            <a:avLst/>
          </a:prstGeom>
          <a:effectLst/>
        </p:spPr>
      </p:pic>
      <p:pic>
        <p:nvPicPr>
          <p:cNvPr id="37" name="Video 36" descr="A person wearing glasses and a striped shirt&#10;&#10;Description automatically generated">
            <a:hlinkClick r:id="" action="ppaction://media"/>
            <a:extLst>
              <a:ext uri="{FF2B5EF4-FFF2-40B4-BE49-F238E27FC236}">
                <a16:creationId xmlns:a16="http://schemas.microsoft.com/office/drawing/2014/main" id="{8D53268D-3F4A-9648-206E-FFB2879FFEB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657113" y="60272"/>
            <a:ext cx="1505423" cy="1502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707301"/>
      </p:ext>
    </p:extLst>
  </p:cSld>
  <p:clrMapOvr>
    <a:masterClrMapping/>
  </p:clrMapOvr>
  <mc:AlternateContent xmlns:mc="http://schemas.openxmlformats.org/markup-compatibility/2006" xmlns:p14="http://schemas.microsoft.com/office/powerpoint/2010/main">
    <mc:Choice Requires="p14">
      <p:transition spd="slow" p14:dur="2000" advTm="29987"/>
    </mc:Choice>
    <mc:Fallback xmlns="">
      <p:transition spd="slow" advTm="29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7"/>
                </p:tgtEl>
              </p:cMediaNode>
            </p:video>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
                                        </p:tgtEl>
                                      </p:cBhvr>
                                    </p:cmd>
                                  </p:childTnLst>
                                </p:cTn>
                              </p:par>
                            </p:childTnLst>
                          </p:cTn>
                        </p:par>
                      </p:childTnLst>
                    </p:cTn>
                  </p:par>
                </p:childTnLst>
              </p:cTn>
              <p:nextCondLst>
                <p:cond evt="onClick" delay="0">
                  <p:tgtEl>
                    <p:spTgt spid="3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75C2A-7157-4BF9-6CB6-D96921D338CA}"/>
              </a:ext>
            </a:extLst>
          </p:cNvPr>
          <p:cNvSpPr>
            <a:spLocks noGrp="1"/>
          </p:cNvSpPr>
          <p:nvPr>
            <p:ph type="title"/>
          </p:nvPr>
        </p:nvSpPr>
        <p:spPr>
          <a:xfrm>
            <a:off x="1162574" y="498844"/>
            <a:ext cx="4893175" cy="2133600"/>
          </a:xfrm>
        </p:spPr>
        <p:txBody>
          <a:bodyPr vert="horz" lIns="91440" tIns="45720" rIns="91440" bIns="45720" rtlCol="0" anchor="b">
            <a:normAutofit fontScale="90000"/>
          </a:bodyPr>
          <a:lstStyle/>
          <a:p>
            <a:pPr>
              <a:lnSpc>
                <a:spcPct val="90000"/>
              </a:lnSpc>
            </a:pPr>
            <a:br>
              <a:rPr lang="en-US" sz="5000" dirty="0">
                <a:effectLst/>
              </a:rPr>
            </a:br>
            <a:r>
              <a:rPr lang="en-US" sz="5000" dirty="0">
                <a:effectLst/>
              </a:rPr>
              <a:t>4 Requirements for a Strong Friendship.</a:t>
            </a:r>
            <a:br>
              <a:rPr lang="en-US" sz="5000" dirty="0">
                <a:effectLst/>
              </a:rPr>
            </a:br>
            <a:endParaRPr lang="en-US" sz="5000" dirty="0"/>
          </a:p>
        </p:txBody>
      </p:sp>
      <p:pic>
        <p:nvPicPr>
          <p:cNvPr id="6" name="Picture 5" descr="A group of people hugging each other&#10;&#10;Description automatically generated">
            <a:extLst>
              <a:ext uri="{FF2B5EF4-FFF2-40B4-BE49-F238E27FC236}">
                <a16:creationId xmlns:a16="http://schemas.microsoft.com/office/drawing/2014/main" id="{78A047DD-03B9-0123-6DF4-FC442A129A1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22256" b="2"/>
          <a:stretch/>
        </p:blipFill>
        <p:spPr>
          <a:xfrm>
            <a:off x="7554139" y="-1"/>
            <a:ext cx="4636322" cy="3429001"/>
          </a:xfrm>
          <a:prstGeom prst="rect">
            <a:avLst/>
          </a:prstGeom>
        </p:spPr>
      </p:pic>
      <p:pic>
        <p:nvPicPr>
          <p:cNvPr id="4" name="Picture 3" descr="A group of women sitting on a rock by a river&#10;&#10;Description automatically generated">
            <a:extLst>
              <a:ext uri="{FF2B5EF4-FFF2-40B4-BE49-F238E27FC236}">
                <a16:creationId xmlns:a16="http://schemas.microsoft.com/office/drawing/2014/main" id="{B11F9C3A-4FC0-F739-DA2E-6F80F4A07BB2}"/>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26050" r="2" b="2"/>
          <a:stretch/>
        </p:blipFill>
        <p:spPr>
          <a:xfrm>
            <a:off x="7554139" y="3428999"/>
            <a:ext cx="4636322" cy="3428539"/>
          </a:xfrm>
          <a:prstGeom prst="rect">
            <a:avLst/>
          </a:prstGeom>
        </p:spPr>
      </p:pic>
      <p:pic>
        <p:nvPicPr>
          <p:cNvPr id="23" name="Video 22">
            <a:hlinkClick r:id="" action="ppaction://media"/>
            <a:extLst>
              <a:ext uri="{FF2B5EF4-FFF2-40B4-BE49-F238E27FC236}">
                <a16:creationId xmlns:a16="http://schemas.microsoft.com/office/drawing/2014/main" id="{24F01DA8-AB56-E116-BC87-6193EFAF9D7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2580462" y="3855442"/>
            <a:ext cx="2057400" cy="2057400"/>
          </a:xfrm>
          <a:prstGeom prst="ellipse">
            <a:avLst/>
          </a:prstGeom>
        </p:spPr>
      </p:pic>
    </p:spTree>
    <p:extLst>
      <p:ext uri="{BB962C8B-B14F-4D97-AF65-F5344CB8AC3E}">
        <p14:creationId xmlns:p14="http://schemas.microsoft.com/office/powerpoint/2010/main" val="1665383448"/>
      </p:ext>
    </p:extLst>
  </p:cSld>
  <p:clrMapOvr>
    <a:masterClrMapping/>
  </p:clrMapOvr>
  <mc:AlternateContent xmlns:mc="http://schemas.openxmlformats.org/markup-compatibility/2006" xmlns:p14="http://schemas.microsoft.com/office/powerpoint/2010/main">
    <mc:Choice Requires="p14">
      <p:transition spd="slow" p14:dur="2000" advTm="3209"/>
    </mc:Choice>
    <mc:Fallback xmlns="">
      <p:transition spd="slow" advTm="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6AB5-2F98-A055-3CCC-E1B6CD4D767A}"/>
              </a:ext>
            </a:extLst>
          </p:cNvPr>
          <p:cNvSpPr>
            <a:spLocks noGrp="1"/>
          </p:cNvSpPr>
          <p:nvPr>
            <p:ph type="title"/>
          </p:nvPr>
        </p:nvSpPr>
        <p:spPr>
          <a:xfrm>
            <a:off x="648929" y="248266"/>
            <a:ext cx="6188190" cy="1622321"/>
          </a:xfrm>
        </p:spPr>
        <p:txBody>
          <a:bodyPr>
            <a:normAutofit/>
          </a:bodyPr>
          <a:lstStyle/>
          <a:p>
            <a:r>
              <a:rPr lang="en-US" dirty="0"/>
              <a:t>Trust </a:t>
            </a:r>
            <a:endParaRPr lang="en-US" dirty="0">
              <a:solidFill>
                <a:srgbClr val="EBEBEB"/>
              </a:solidFill>
            </a:endParaRPr>
          </a:p>
        </p:txBody>
      </p:sp>
      <p:sp>
        <p:nvSpPr>
          <p:cNvPr id="3" name="Content Placeholder 2">
            <a:extLst>
              <a:ext uri="{FF2B5EF4-FFF2-40B4-BE49-F238E27FC236}">
                <a16:creationId xmlns:a16="http://schemas.microsoft.com/office/drawing/2014/main" id="{A06115D0-2D35-BEBC-372E-8526F988A42F}"/>
              </a:ext>
            </a:extLst>
          </p:cNvPr>
          <p:cNvSpPr>
            <a:spLocks noGrp="1"/>
          </p:cNvSpPr>
          <p:nvPr>
            <p:ph idx="1"/>
          </p:nvPr>
        </p:nvSpPr>
        <p:spPr>
          <a:xfrm>
            <a:off x="648509" y="1596513"/>
            <a:ext cx="6188189" cy="3785419"/>
          </a:xfrm>
        </p:spPr>
        <p:txBody>
          <a:bodyPr vert="horz" lIns="91440" tIns="45720" rIns="91440" bIns="45720" rtlCol="0" anchor="t">
            <a:normAutofit/>
          </a:bodyPr>
          <a:lstStyle/>
          <a:p>
            <a:r>
              <a:rPr lang="en-US" dirty="0"/>
              <a:t>Being able to have trust and confidence in your friend is one of the most important requirements of a strong relationship because true friendship means you can count on one another.</a:t>
            </a:r>
          </a:p>
          <a:p>
            <a:pPr marL="0" indent="0">
              <a:buNone/>
            </a:pPr>
            <a:endParaRPr lang="en-US" dirty="0">
              <a:solidFill>
                <a:srgbClr val="FFFFFF"/>
              </a:solidFill>
            </a:endParaRPr>
          </a:p>
        </p:txBody>
      </p:sp>
      <p:pic>
        <p:nvPicPr>
          <p:cNvPr id="5" name="Picture 4" descr="A silhouette of a person helping another person climb a mountain&#10;&#10;Description automatically generated">
            <a:extLst>
              <a:ext uri="{FF2B5EF4-FFF2-40B4-BE49-F238E27FC236}">
                <a16:creationId xmlns:a16="http://schemas.microsoft.com/office/drawing/2014/main" id="{A6093515-821C-BEEB-97F4-3DB5349B16F6}"/>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3769"/>
          <a:stretch/>
        </p:blipFill>
        <p:spPr>
          <a:xfrm>
            <a:off x="7230352" y="2"/>
            <a:ext cx="4962068" cy="34289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pic>
        <p:nvPicPr>
          <p:cNvPr id="4" name="Picture 3" descr="A group of people helping each other&#10;&#10;Description automatically generated">
            <a:extLst>
              <a:ext uri="{FF2B5EF4-FFF2-40B4-BE49-F238E27FC236}">
                <a16:creationId xmlns:a16="http://schemas.microsoft.com/office/drawing/2014/main" id="{2ED1E643-7A6B-1D51-48A8-19B37881FDDE}"/>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r="3386" b="2"/>
          <a:stretch/>
        </p:blipFill>
        <p:spPr>
          <a:xfrm>
            <a:off x="7228756" y="3428997"/>
            <a:ext cx="4963244" cy="34290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p:spPr>
      </p:pic>
      <p:pic>
        <p:nvPicPr>
          <p:cNvPr id="13" name="Video 12">
            <a:hlinkClick r:id="" action="ppaction://media"/>
            <a:extLst>
              <a:ext uri="{FF2B5EF4-FFF2-40B4-BE49-F238E27FC236}">
                <a16:creationId xmlns:a16="http://schemas.microsoft.com/office/drawing/2014/main" id="{3F03C34C-671D-F4B8-BA11-5E88B0751B8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2619602" y="3958714"/>
            <a:ext cx="2057400" cy="2057400"/>
          </a:xfrm>
          <a:prstGeom prst="ellipse">
            <a:avLst/>
          </a:prstGeom>
        </p:spPr>
      </p:pic>
    </p:spTree>
    <p:extLst>
      <p:ext uri="{BB962C8B-B14F-4D97-AF65-F5344CB8AC3E}">
        <p14:creationId xmlns:p14="http://schemas.microsoft.com/office/powerpoint/2010/main" val="569302910"/>
      </p:ext>
    </p:extLst>
  </p:cSld>
  <p:clrMapOvr>
    <a:masterClrMapping/>
  </p:clrMapOvr>
  <mc:AlternateContent xmlns:mc="http://schemas.openxmlformats.org/markup-compatibility/2006" xmlns:p14="http://schemas.microsoft.com/office/powerpoint/2010/main">
    <mc:Choice Requires="p14">
      <p:transition spd="slow" p14:dur="2000" advTm="13036"/>
    </mc:Choice>
    <mc:Fallback xmlns="">
      <p:transition spd="slow" advTm="1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81DBFC-B0EC-6244-A9C3-8ECC36148305}"/>
              </a:ext>
            </a:extLst>
          </p:cNvPr>
          <p:cNvSpPr/>
          <p:nvPr/>
        </p:nvSpPr>
        <p:spPr>
          <a:xfrm>
            <a:off x="6657715" y="467271"/>
            <a:ext cx="2475399" cy="131798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dirty="0">
                <a:ln w="0"/>
                <a:effectLst>
                  <a:outerShdw blurRad="38100" dist="19050" dir="2700000" algn="tl" rotWithShape="0">
                    <a:schemeClr val="dk1">
                      <a:alpha val="40000"/>
                    </a:schemeClr>
                  </a:outerShdw>
                </a:effectLst>
                <a:latin typeface="+mj-lt"/>
                <a:ea typeface="+mj-ea"/>
                <a:cs typeface="+mj-cs"/>
              </a:rPr>
              <a:t>Trust</a:t>
            </a:r>
            <a:endParaRPr lang="en-US" sz="5600" b="0" cap="none" spc="0" dirty="0">
              <a:ln w="0"/>
              <a:effectLst>
                <a:outerShdw blurRad="38100" dist="19050" dir="2700000" algn="tl" rotWithShape="0">
                  <a:schemeClr val="dk1">
                    <a:alpha val="40000"/>
                  </a:schemeClr>
                </a:outerShdw>
              </a:effectLst>
              <a:latin typeface="+mj-lt"/>
              <a:ea typeface="+mj-ea"/>
              <a:cs typeface="+mj-cs"/>
            </a:endParaRPr>
          </a:p>
        </p:txBody>
      </p:sp>
      <p:pic>
        <p:nvPicPr>
          <p:cNvPr id="6146" name="Picture 2" descr="How To Build Relationship Trust With Women (Trustworthy Man)">
            <a:extLst>
              <a:ext uri="{FF2B5EF4-FFF2-40B4-BE49-F238E27FC236}">
                <a16:creationId xmlns:a16="http://schemas.microsoft.com/office/drawing/2014/main" id="{841FC6CB-D965-7458-16B7-6929190BD7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76" r="23979"/>
          <a:stretch/>
        </p:blipFill>
        <p:spPr bwMode="auto">
          <a:xfrm>
            <a:off x="353811" y="557905"/>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8B2426-B2DD-82D1-01E3-E563615DC83E}"/>
              </a:ext>
            </a:extLst>
          </p:cNvPr>
          <p:cNvSpPr txBox="1"/>
          <p:nvPr/>
        </p:nvSpPr>
        <p:spPr>
          <a:xfrm>
            <a:off x="6719018" y="1972064"/>
            <a:ext cx="4195673" cy="2913872"/>
          </a:xfrm>
          <a:prstGeom prst="rect">
            <a:avLst/>
          </a:prstGeom>
        </p:spPr>
        <p:txBody>
          <a:bodyPr vert="horz" lIns="91440" tIns="45720" rIns="91440" bIns="45720" rtlCol="0" anchor="t">
            <a:normAutofit/>
          </a:bodyPr>
          <a:lstStyle/>
          <a:p>
            <a:pPr>
              <a:lnSpc>
                <a:spcPct val="90000"/>
              </a:lnSpc>
              <a:spcAft>
                <a:spcPts val="600"/>
              </a:spcAft>
            </a:pPr>
            <a:r>
              <a:rPr lang="en-US" sz="2800" b="0" i="0" dirty="0">
                <a:solidFill>
                  <a:schemeClr val="tx1">
                    <a:alpha val="80000"/>
                  </a:schemeClr>
                </a:solidFill>
                <a:effectLst/>
              </a:rPr>
              <a:t>Both partners should feel confident that they can believe each other and that they won’t be lied to, manipulated or exploited.</a:t>
            </a:r>
            <a:endParaRPr lang="en-US" sz="2800" dirty="0">
              <a:solidFill>
                <a:schemeClr val="tx1">
                  <a:alpha val="80000"/>
                </a:schemeClr>
              </a:solidFill>
            </a:endParaRPr>
          </a:p>
        </p:txBody>
      </p:sp>
      <p:pic>
        <p:nvPicPr>
          <p:cNvPr id="13" name="Video 12">
            <a:hlinkClick r:id="" action="ppaction://media"/>
            <a:extLst>
              <a:ext uri="{FF2B5EF4-FFF2-40B4-BE49-F238E27FC236}">
                <a16:creationId xmlns:a16="http://schemas.microsoft.com/office/drawing/2014/main" id="{D0AB6597-4B05-6BFF-218F-98D397C01A7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885991" y="4707418"/>
            <a:ext cx="2057400" cy="2057400"/>
          </a:xfrm>
          <a:prstGeom prst="ellipse">
            <a:avLst/>
          </a:prstGeom>
        </p:spPr>
      </p:pic>
    </p:spTree>
    <p:extLst>
      <p:ext uri="{BB962C8B-B14F-4D97-AF65-F5344CB8AC3E}">
        <p14:creationId xmlns:p14="http://schemas.microsoft.com/office/powerpoint/2010/main" val="1874720880"/>
      </p:ext>
    </p:extLst>
  </p:cSld>
  <p:clrMapOvr>
    <a:masterClrMapping/>
  </p:clrMapOvr>
  <mc:AlternateContent xmlns:mc="http://schemas.openxmlformats.org/markup-compatibility/2006" xmlns:p14="http://schemas.microsoft.com/office/powerpoint/2010/main">
    <mc:Choice Requires="p14">
      <p:transition spd="slow" p14:dur="2000" advTm="29590"/>
    </mc:Choice>
    <mc:Fallback xmlns="">
      <p:transition spd="slow" advTm="29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0BEB-3DD2-0EF3-F9EE-BF9E9FF29F2F}"/>
              </a:ext>
            </a:extLst>
          </p:cNvPr>
          <p:cNvSpPr>
            <a:spLocks noGrp="1"/>
          </p:cNvSpPr>
          <p:nvPr>
            <p:ph type="title"/>
          </p:nvPr>
        </p:nvSpPr>
        <p:spPr>
          <a:xfrm>
            <a:off x="645525" y="220087"/>
            <a:ext cx="5629222" cy="1400530"/>
          </a:xfrm>
        </p:spPr>
        <p:txBody>
          <a:bodyPr>
            <a:normAutofit/>
          </a:bodyPr>
          <a:lstStyle/>
          <a:p>
            <a:r>
              <a:rPr lang="en-US" kern="100" dirty="0">
                <a:effectLst/>
                <a:latin typeface="Calibri" panose="020F0502020204030204" pitchFamily="34" charset="0"/>
                <a:ea typeface="Calibri" panose="020F0502020204030204" pitchFamily="34" charset="0"/>
                <a:cs typeface="Times New Roman" panose="02020603050405020304" pitchFamily="18" charset="0"/>
              </a:rPr>
              <a:t>Equality</a:t>
            </a:r>
            <a:endParaRPr lang="en-US" dirty="0"/>
          </a:p>
        </p:txBody>
      </p:sp>
      <p:pic>
        <p:nvPicPr>
          <p:cNvPr id="7" name="Picture 6" descr="A rainbow colored text with swirls&#10;&#10;Description automatically generated">
            <a:extLst>
              <a:ext uri="{FF2B5EF4-FFF2-40B4-BE49-F238E27FC236}">
                <a16:creationId xmlns:a16="http://schemas.microsoft.com/office/drawing/2014/main" id="{62FE5335-4A75-0E61-5F5B-BB3C11AFB024}"/>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53356" y="0"/>
            <a:ext cx="3242202" cy="2847162"/>
          </a:xfrm>
          <a:prstGeom prst="rect">
            <a:avLst/>
          </a:prstGeom>
          <a:effectLst/>
        </p:spPr>
      </p:pic>
      <p:sp>
        <p:nvSpPr>
          <p:cNvPr id="3" name="Content Placeholder 2">
            <a:extLst>
              <a:ext uri="{FF2B5EF4-FFF2-40B4-BE49-F238E27FC236}">
                <a16:creationId xmlns:a16="http://schemas.microsoft.com/office/drawing/2014/main" id="{8AFD5FD7-E5BD-1D27-2CBF-25FEB80EE846}"/>
              </a:ext>
            </a:extLst>
          </p:cNvPr>
          <p:cNvSpPr>
            <a:spLocks noGrp="1"/>
          </p:cNvSpPr>
          <p:nvPr>
            <p:ph idx="1"/>
          </p:nvPr>
        </p:nvSpPr>
        <p:spPr>
          <a:xfrm>
            <a:off x="645525" y="1748118"/>
            <a:ext cx="6407831" cy="4511432"/>
          </a:xfrm>
        </p:spPr>
        <p:txBody>
          <a:bodyPr>
            <a:normAutofit fontScale="92500" lnSpcReduction="10000"/>
          </a:bodyPr>
          <a:lstStyle/>
          <a:p>
            <a:pPr marL="0" marR="0">
              <a:spcBef>
                <a:spcPts val="0"/>
              </a:spcBef>
              <a:spcAft>
                <a:spcPts val="800"/>
              </a:spcAft>
            </a:pPr>
            <a:r>
              <a:rPr lang="en-US" kern="100" dirty="0">
                <a:effectLst/>
                <a:latin typeface="AvenirMedium"/>
                <a:ea typeface="Calibri" panose="020F0502020204030204" pitchFamily="34" charset="0"/>
                <a:cs typeface="Times New Roman" panose="02020603050405020304" pitchFamily="18" charset="0"/>
              </a:rPr>
              <a:t>Equality is another super important factor in healthy friendships that often gets overlooked when one friend seems to have more say than the other. </a:t>
            </a:r>
          </a:p>
          <a:p>
            <a:pPr marL="0" marR="0">
              <a:spcBef>
                <a:spcPts val="0"/>
              </a:spcBef>
              <a:spcAft>
                <a:spcPts val="800"/>
              </a:spcAft>
            </a:pPr>
            <a:r>
              <a:rPr lang="en-US" kern="100" dirty="0">
                <a:effectLst/>
                <a:latin typeface="AvenirMedium"/>
                <a:ea typeface="Calibri" panose="020F0502020204030204" pitchFamily="34" charset="0"/>
                <a:cs typeface="Times New Roman" panose="02020603050405020304" pitchFamily="18" charset="0"/>
              </a:rPr>
              <a:t>For example, just because one friend is confident doesn’t mean they should be making all the decision making in a friendship. </a:t>
            </a:r>
          </a:p>
          <a:p>
            <a:pPr marL="0" marR="0">
              <a:spcBef>
                <a:spcPts val="0"/>
              </a:spcBef>
              <a:spcAft>
                <a:spcPts val="800"/>
              </a:spcAft>
            </a:pPr>
            <a:r>
              <a:rPr lang="en-US" kern="100" dirty="0">
                <a:latin typeface="AvenirMedium"/>
                <a:ea typeface="Calibri" panose="020F0502020204030204" pitchFamily="34" charset="0"/>
                <a:cs typeface="Times New Roman" panose="02020603050405020304" pitchFamily="18" charset="0"/>
              </a:rPr>
              <a:t>A</a:t>
            </a:r>
            <a:r>
              <a:rPr lang="en-US" kern="100" dirty="0">
                <a:effectLst/>
                <a:latin typeface="AvenirMedium"/>
                <a:ea typeface="Calibri" panose="020F0502020204030204" pitchFamily="34" charset="0"/>
                <a:cs typeface="Times New Roman" panose="02020603050405020304" pitchFamily="18" charset="0"/>
              </a:rPr>
              <a:t> friend that is naturally nervous should challenge themselves to speak up about the things</a:t>
            </a:r>
            <a:r>
              <a:rPr lang="en-US" kern="100" dirty="0">
                <a:latin typeface="AvenirMedium"/>
                <a:ea typeface="Calibri" panose="020F0502020204030204" pitchFamily="34" charset="0"/>
                <a:cs typeface="Times New Roman" panose="02020603050405020304" pitchFamily="18" charset="0"/>
              </a:rPr>
              <a:t> </a:t>
            </a:r>
            <a:r>
              <a:rPr lang="en-US" kern="100" dirty="0">
                <a:effectLst/>
                <a:latin typeface="AvenirMedium"/>
                <a:ea typeface="Calibri" panose="020F0502020204030204" pitchFamily="34" charset="0"/>
                <a:cs typeface="Times New Roman" panose="02020603050405020304" pitchFamily="18" charset="0"/>
              </a:rPr>
              <a:t>they are interested in doing, like seeing a certain movie or eating somewhere new, without worry of being rejected.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Several hands holding each other&#10;&#10;Description automatically generated">
            <a:extLst>
              <a:ext uri="{FF2B5EF4-FFF2-40B4-BE49-F238E27FC236}">
                <a16:creationId xmlns:a16="http://schemas.microsoft.com/office/drawing/2014/main" id="{BDEEC71A-6390-1FDD-79DB-40425B8F2D9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662479" y="2347721"/>
            <a:ext cx="2883409" cy="2162557"/>
          </a:xfrm>
          <a:prstGeom prst="rect">
            <a:avLst/>
          </a:prstGeom>
          <a:effectLst/>
        </p:spPr>
      </p:pic>
      <p:pic>
        <p:nvPicPr>
          <p:cNvPr id="17" name="Video 16">
            <a:hlinkClick r:id="" action="ppaction://media"/>
            <a:extLst>
              <a:ext uri="{FF2B5EF4-FFF2-40B4-BE49-F238E27FC236}">
                <a16:creationId xmlns:a16="http://schemas.microsoft.com/office/drawing/2014/main" id="{3B77267B-CAB7-3113-7EFD-2738BA30FE1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9251918" y="4737658"/>
            <a:ext cx="1704530" cy="1704530"/>
          </a:xfrm>
          <a:prstGeom prst="ellipse">
            <a:avLst/>
          </a:prstGeom>
        </p:spPr>
      </p:pic>
    </p:spTree>
    <p:extLst>
      <p:ext uri="{BB962C8B-B14F-4D97-AF65-F5344CB8AC3E}">
        <p14:creationId xmlns:p14="http://schemas.microsoft.com/office/powerpoint/2010/main" val="3917981770"/>
      </p:ext>
    </p:extLst>
  </p:cSld>
  <p:clrMapOvr>
    <a:masterClrMapping/>
  </p:clrMapOvr>
  <mc:AlternateContent xmlns:mc="http://schemas.openxmlformats.org/markup-compatibility/2006" xmlns:p14="http://schemas.microsoft.com/office/powerpoint/2010/main">
    <mc:Choice Requires="p14">
      <p:transition spd="slow" p14:dur="2000" advTm="28550"/>
    </mc:Choice>
    <mc:Fallback xmlns="">
      <p:transition spd="slow" advTm="28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TotalTime>
  <Words>829</Words>
  <Application>Microsoft Office PowerPoint</Application>
  <PresentationFormat>Widescreen</PresentationFormat>
  <Paragraphs>77</Paragraphs>
  <Slides>17</Slides>
  <Notes>3</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AvenirMedium</vt:lpstr>
      <vt:lpstr>Calibri</vt:lpstr>
      <vt:lpstr>Calibri Light</vt:lpstr>
      <vt:lpstr>Century Gothic</vt:lpstr>
      <vt:lpstr>Merriweather Web</vt:lpstr>
      <vt:lpstr>Source Sans Pro Web</vt:lpstr>
      <vt:lpstr>Wingdings 3</vt:lpstr>
      <vt:lpstr>office theme</vt:lpstr>
      <vt:lpstr>How To Play This Presentation</vt:lpstr>
      <vt:lpstr>PowerPoint Presentation</vt:lpstr>
      <vt:lpstr>PowerPoint Presentation</vt:lpstr>
      <vt:lpstr>PowerPoint Presentation</vt:lpstr>
      <vt:lpstr>How to Make Friends and Connections </vt:lpstr>
      <vt:lpstr> 4 Requirements for a Strong Friendship. </vt:lpstr>
      <vt:lpstr>Trust </vt:lpstr>
      <vt:lpstr>PowerPoint Presentation</vt:lpstr>
      <vt:lpstr>Equality</vt:lpstr>
      <vt:lpstr>PowerPoint Presentation</vt:lpstr>
      <vt:lpstr>Compassion</vt:lpstr>
      <vt:lpstr> Honesty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Fioravanti, Lisa</dc:creator>
  <cp:lastModifiedBy>Fioravanti, Lisa</cp:lastModifiedBy>
  <cp:revision>4</cp:revision>
  <dcterms:created xsi:type="dcterms:W3CDTF">2023-12-06T18:55:57Z</dcterms:created>
  <dcterms:modified xsi:type="dcterms:W3CDTF">2024-02-01T18:23:40Z</dcterms:modified>
</cp:coreProperties>
</file>