
<file path=[Content_Types].xml><?xml version="1.0" encoding="utf-8"?>
<Types xmlns="http://schemas.openxmlformats.org/package/2006/content-types">
  <Default Extension="gif" ContentType="image/gif"/>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sldIdLst>
    <p:sldId id="486" r:id="rId5"/>
    <p:sldId id="256" r:id="rId6"/>
    <p:sldId id="267" r:id="rId7"/>
    <p:sldId id="263" r:id="rId8"/>
    <p:sldId id="257" r:id="rId9"/>
    <p:sldId id="271" r:id="rId10"/>
    <p:sldId id="258" r:id="rId11"/>
    <p:sldId id="266" r:id="rId12"/>
    <p:sldId id="264" r:id="rId13"/>
    <p:sldId id="265" r:id="rId14"/>
    <p:sldId id="272" r:id="rId15"/>
    <p:sldId id="275" r:id="rId16"/>
    <p:sldId id="274" r:id="rId17"/>
    <p:sldId id="276" r:id="rId18"/>
    <p:sldId id="485" r:id="rId19"/>
    <p:sldId id="278" r:id="rId20"/>
    <p:sldId id="279" r:id="rId21"/>
    <p:sldId id="483" r:id="rId22"/>
    <p:sldId id="484" r:id="rId23"/>
    <p:sldId id="281" r:id="rId24"/>
    <p:sldId id="280" r:id="rId25"/>
    <p:sldId id="282" r:id="rId26"/>
    <p:sldId id="283" r:id="rId27"/>
    <p:sldId id="284" r:id="rId28"/>
    <p:sldId id="268" r:id="rId29"/>
    <p:sldId id="270" r:id="rId30"/>
    <p:sldId id="259" r:id="rId31"/>
    <p:sldId id="482"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023" autoAdjust="0"/>
  </p:normalViewPr>
  <p:slideViewPr>
    <p:cSldViewPr snapToGrid="0">
      <p:cViewPr varScale="1">
        <p:scale>
          <a:sx n="56" d="100"/>
          <a:sy n="56" d="100"/>
        </p:scale>
        <p:origin x="976"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A92E11-E957-418F-B040-3C9987B3A87B}"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940E60CF-ACD1-4A9F-A021-7CA65E9A7352}">
      <dgm:prSet/>
      <dgm:spPr/>
      <dgm:t>
        <a:bodyPr/>
        <a:lstStyle/>
        <a:p>
          <a:r>
            <a:rPr lang="en-US" b="1" i="0"/>
            <a:t>Control your language.</a:t>
          </a:r>
          <a:endParaRPr lang="en-US"/>
        </a:p>
      </dgm:t>
    </dgm:pt>
    <dgm:pt modelId="{01A28B92-419A-4302-89C7-1B67365B064C}" type="parTrans" cxnId="{E2DDDF65-DEF9-4995-A3DB-4A0CDFCDCEB9}">
      <dgm:prSet/>
      <dgm:spPr/>
      <dgm:t>
        <a:bodyPr/>
        <a:lstStyle/>
        <a:p>
          <a:endParaRPr lang="en-US"/>
        </a:p>
      </dgm:t>
    </dgm:pt>
    <dgm:pt modelId="{BD276F7B-8691-4994-B3C7-B7F7943DE6B2}" type="sibTrans" cxnId="{E2DDDF65-DEF9-4995-A3DB-4A0CDFCDCEB9}">
      <dgm:prSet/>
      <dgm:spPr/>
      <dgm:t>
        <a:bodyPr/>
        <a:lstStyle/>
        <a:p>
          <a:endParaRPr lang="en-US"/>
        </a:p>
      </dgm:t>
    </dgm:pt>
    <dgm:pt modelId="{644C3720-205F-4474-AD1A-24E137541322}">
      <dgm:prSet/>
      <dgm:spPr/>
      <dgm:t>
        <a:bodyPr/>
        <a:lstStyle/>
        <a:p>
          <a:r>
            <a:rPr lang="en-US" b="1" i="0"/>
            <a:t>Be nice to your coworker.</a:t>
          </a:r>
          <a:endParaRPr lang="en-US"/>
        </a:p>
      </dgm:t>
    </dgm:pt>
    <dgm:pt modelId="{51C3F620-9218-4917-B6D8-4881015E4D38}" type="parTrans" cxnId="{70EC9FC2-3F62-43E9-9705-E97F4EC7A00B}">
      <dgm:prSet/>
      <dgm:spPr/>
      <dgm:t>
        <a:bodyPr/>
        <a:lstStyle/>
        <a:p>
          <a:endParaRPr lang="en-US"/>
        </a:p>
      </dgm:t>
    </dgm:pt>
    <dgm:pt modelId="{B357421E-5B70-464F-8294-AB3EB978A810}" type="sibTrans" cxnId="{70EC9FC2-3F62-43E9-9705-E97F4EC7A00B}">
      <dgm:prSet/>
      <dgm:spPr/>
      <dgm:t>
        <a:bodyPr/>
        <a:lstStyle/>
        <a:p>
          <a:endParaRPr lang="en-US"/>
        </a:p>
      </dgm:t>
    </dgm:pt>
    <dgm:pt modelId="{505D4D61-BB45-4DBA-B2EF-C724EEF00593}">
      <dgm:prSet/>
      <dgm:spPr/>
      <dgm:t>
        <a:bodyPr/>
        <a:lstStyle/>
        <a:p>
          <a:r>
            <a:rPr lang="en-US" b="1" i="0"/>
            <a:t>Assume responsibility and choose your response.</a:t>
          </a:r>
          <a:endParaRPr lang="en-US"/>
        </a:p>
      </dgm:t>
    </dgm:pt>
    <dgm:pt modelId="{6C90D2AF-517A-4F76-B7A3-A42B88D266A1}" type="parTrans" cxnId="{A4D93E7B-28CE-46BF-9D2E-1354C480304E}">
      <dgm:prSet/>
      <dgm:spPr/>
      <dgm:t>
        <a:bodyPr/>
        <a:lstStyle/>
        <a:p>
          <a:endParaRPr lang="en-US"/>
        </a:p>
      </dgm:t>
    </dgm:pt>
    <dgm:pt modelId="{65AE2F23-C1DA-47B1-8555-40D10A19FF10}" type="sibTrans" cxnId="{A4D93E7B-28CE-46BF-9D2E-1354C480304E}">
      <dgm:prSet/>
      <dgm:spPr/>
      <dgm:t>
        <a:bodyPr/>
        <a:lstStyle/>
        <a:p>
          <a:endParaRPr lang="en-US"/>
        </a:p>
      </dgm:t>
    </dgm:pt>
    <dgm:pt modelId="{D3E3EFC2-FCB2-49CC-95D0-CD1A2C9C5483}">
      <dgm:prSet/>
      <dgm:spPr/>
      <dgm:t>
        <a:bodyPr/>
        <a:lstStyle/>
        <a:p>
          <a:r>
            <a:rPr lang="en-US" b="1" i="0"/>
            <a:t>Decide your reaction to known problems ahead of time.</a:t>
          </a:r>
          <a:endParaRPr lang="en-US"/>
        </a:p>
      </dgm:t>
    </dgm:pt>
    <dgm:pt modelId="{EC1B381A-5F51-495F-A6E8-48A018894A47}" type="parTrans" cxnId="{2F9542D4-EA1E-4DDD-9AD4-80E12E320075}">
      <dgm:prSet/>
      <dgm:spPr/>
      <dgm:t>
        <a:bodyPr/>
        <a:lstStyle/>
        <a:p>
          <a:endParaRPr lang="en-US"/>
        </a:p>
      </dgm:t>
    </dgm:pt>
    <dgm:pt modelId="{A52B9A80-1BC3-422B-B6A1-FDE8A8B254EA}" type="sibTrans" cxnId="{2F9542D4-EA1E-4DDD-9AD4-80E12E320075}">
      <dgm:prSet/>
      <dgm:spPr/>
      <dgm:t>
        <a:bodyPr/>
        <a:lstStyle/>
        <a:p>
          <a:endParaRPr lang="en-US"/>
        </a:p>
      </dgm:t>
    </dgm:pt>
    <dgm:pt modelId="{87BCA3F8-F60B-49DD-9FE4-B60982299CD5}">
      <dgm:prSet/>
      <dgm:spPr/>
      <dgm:t>
        <a:bodyPr/>
        <a:lstStyle/>
        <a:p>
          <a:r>
            <a:rPr lang="en-US" b="1" i="0"/>
            <a:t>Fake it until you make it.</a:t>
          </a:r>
          <a:endParaRPr lang="en-US"/>
        </a:p>
      </dgm:t>
    </dgm:pt>
    <dgm:pt modelId="{75D8F954-08ED-4159-8EC2-E5FBBF426E88}" type="parTrans" cxnId="{D0368618-6330-4DC3-BC04-BE33156DA97C}">
      <dgm:prSet/>
      <dgm:spPr/>
      <dgm:t>
        <a:bodyPr/>
        <a:lstStyle/>
        <a:p>
          <a:endParaRPr lang="en-US"/>
        </a:p>
      </dgm:t>
    </dgm:pt>
    <dgm:pt modelId="{39A8FB31-A927-451C-9E1F-A61FA7FE8E45}" type="sibTrans" cxnId="{D0368618-6330-4DC3-BC04-BE33156DA97C}">
      <dgm:prSet/>
      <dgm:spPr/>
      <dgm:t>
        <a:bodyPr/>
        <a:lstStyle/>
        <a:p>
          <a:endParaRPr lang="en-US"/>
        </a:p>
      </dgm:t>
    </dgm:pt>
    <dgm:pt modelId="{D5E6A391-568A-480F-A0F8-BA7ED8B7FBC8}">
      <dgm:prSet/>
      <dgm:spPr/>
      <dgm:t>
        <a:bodyPr/>
        <a:lstStyle/>
        <a:p>
          <a:r>
            <a:rPr lang="en-US" b="1" i="0"/>
            <a:t>Breathe deeply</a:t>
          </a:r>
          <a:endParaRPr lang="en-US"/>
        </a:p>
      </dgm:t>
    </dgm:pt>
    <dgm:pt modelId="{EE6EEF3E-6E74-489F-8DE0-997F81ABA1C9}" type="parTrans" cxnId="{D701FDB4-25A8-4CF3-A3BA-F4078669CA24}">
      <dgm:prSet/>
      <dgm:spPr/>
      <dgm:t>
        <a:bodyPr/>
        <a:lstStyle/>
        <a:p>
          <a:endParaRPr lang="en-US"/>
        </a:p>
      </dgm:t>
    </dgm:pt>
    <dgm:pt modelId="{113C3C83-9B2C-4AA0-9A23-779982544E72}" type="sibTrans" cxnId="{D701FDB4-25A8-4CF3-A3BA-F4078669CA24}">
      <dgm:prSet/>
      <dgm:spPr/>
      <dgm:t>
        <a:bodyPr/>
        <a:lstStyle/>
        <a:p>
          <a:endParaRPr lang="en-US"/>
        </a:p>
      </dgm:t>
    </dgm:pt>
    <dgm:pt modelId="{FD704DBC-8F27-4DDB-B8B0-BCF7B47FAB06}">
      <dgm:prSet/>
      <dgm:spPr/>
      <dgm:t>
        <a:bodyPr/>
        <a:lstStyle/>
        <a:p>
          <a:r>
            <a:rPr lang="en-US" b="1" i="0"/>
            <a:t>Embrace laughter</a:t>
          </a:r>
          <a:endParaRPr lang="en-US"/>
        </a:p>
      </dgm:t>
    </dgm:pt>
    <dgm:pt modelId="{E4F1FB12-DE8B-4EC3-89BB-7E61AB6FA6BA}" type="parTrans" cxnId="{F99DEA06-75C4-4098-9CF7-49F15E74790F}">
      <dgm:prSet/>
      <dgm:spPr/>
      <dgm:t>
        <a:bodyPr/>
        <a:lstStyle/>
        <a:p>
          <a:endParaRPr lang="en-US"/>
        </a:p>
      </dgm:t>
    </dgm:pt>
    <dgm:pt modelId="{0C8DE5A5-1E3C-45E2-A4DF-66387FB8D3A8}" type="sibTrans" cxnId="{F99DEA06-75C4-4098-9CF7-49F15E74790F}">
      <dgm:prSet/>
      <dgm:spPr/>
      <dgm:t>
        <a:bodyPr/>
        <a:lstStyle/>
        <a:p>
          <a:endParaRPr lang="en-US"/>
        </a:p>
      </dgm:t>
    </dgm:pt>
    <dgm:pt modelId="{2A5136AD-30AB-4A0B-955D-13E0459C4EC6}">
      <dgm:prSet/>
      <dgm:spPr/>
      <dgm:t>
        <a:bodyPr/>
        <a:lstStyle/>
        <a:p>
          <a:r>
            <a:rPr lang="en-US" b="1" i="0"/>
            <a:t>Stop complaining</a:t>
          </a:r>
          <a:endParaRPr lang="en-US"/>
        </a:p>
      </dgm:t>
    </dgm:pt>
    <dgm:pt modelId="{CEE21514-E471-412F-B88A-06C3FF5E0DCF}" type="parTrans" cxnId="{5CB71433-A779-4D3D-9616-1C658EA96762}">
      <dgm:prSet/>
      <dgm:spPr/>
      <dgm:t>
        <a:bodyPr/>
        <a:lstStyle/>
        <a:p>
          <a:endParaRPr lang="en-US"/>
        </a:p>
      </dgm:t>
    </dgm:pt>
    <dgm:pt modelId="{D99ADCCA-4139-4436-8A49-8EDF03BC82E5}" type="sibTrans" cxnId="{5CB71433-A779-4D3D-9616-1C658EA96762}">
      <dgm:prSet/>
      <dgm:spPr/>
      <dgm:t>
        <a:bodyPr/>
        <a:lstStyle/>
        <a:p>
          <a:endParaRPr lang="en-US"/>
        </a:p>
      </dgm:t>
    </dgm:pt>
    <dgm:pt modelId="{CC29F1CF-CB56-4BC2-80CE-9388DA4C9A15}" type="pres">
      <dgm:prSet presAssocID="{98A92E11-E957-418F-B040-3C9987B3A87B}" presName="Name0" presStyleCnt="0">
        <dgm:presLayoutVars>
          <dgm:dir/>
          <dgm:resizeHandles val="exact"/>
        </dgm:presLayoutVars>
      </dgm:prSet>
      <dgm:spPr/>
    </dgm:pt>
    <dgm:pt modelId="{E5193B09-81FA-455A-97E7-DBAE56A30A1D}" type="pres">
      <dgm:prSet presAssocID="{940E60CF-ACD1-4A9F-A021-7CA65E9A7352}" presName="node" presStyleLbl="node1" presStyleIdx="0" presStyleCnt="8">
        <dgm:presLayoutVars>
          <dgm:bulletEnabled val="1"/>
        </dgm:presLayoutVars>
      </dgm:prSet>
      <dgm:spPr/>
    </dgm:pt>
    <dgm:pt modelId="{2BA22AA9-8CDD-48DD-B970-FDD9DA944CF9}" type="pres">
      <dgm:prSet presAssocID="{BD276F7B-8691-4994-B3C7-B7F7943DE6B2}" presName="sibTrans" presStyleLbl="sibTrans1D1" presStyleIdx="0" presStyleCnt="7"/>
      <dgm:spPr/>
    </dgm:pt>
    <dgm:pt modelId="{7CBCD748-0A33-447B-BD48-4A0837D498A5}" type="pres">
      <dgm:prSet presAssocID="{BD276F7B-8691-4994-B3C7-B7F7943DE6B2}" presName="connectorText" presStyleLbl="sibTrans1D1" presStyleIdx="0" presStyleCnt="7"/>
      <dgm:spPr/>
    </dgm:pt>
    <dgm:pt modelId="{00D80785-7AFF-4F77-B998-28794D38A659}" type="pres">
      <dgm:prSet presAssocID="{644C3720-205F-4474-AD1A-24E137541322}" presName="node" presStyleLbl="node1" presStyleIdx="1" presStyleCnt="8">
        <dgm:presLayoutVars>
          <dgm:bulletEnabled val="1"/>
        </dgm:presLayoutVars>
      </dgm:prSet>
      <dgm:spPr/>
    </dgm:pt>
    <dgm:pt modelId="{806840C3-869D-49CC-8527-4393A37D38D1}" type="pres">
      <dgm:prSet presAssocID="{B357421E-5B70-464F-8294-AB3EB978A810}" presName="sibTrans" presStyleLbl="sibTrans1D1" presStyleIdx="1" presStyleCnt="7"/>
      <dgm:spPr/>
    </dgm:pt>
    <dgm:pt modelId="{2A46ABC2-6DDB-4371-B0A6-9E94C8136655}" type="pres">
      <dgm:prSet presAssocID="{B357421E-5B70-464F-8294-AB3EB978A810}" presName="connectorText" presStyleLbl="sibTrans1D1" presStyleIdx="1" presStyleCnt="7"/>
      <dgm:spPr/>
    </dgm:pt>
    <dgm:pt modelId="{DEF8105A-0945-4CDF-9F4A-13F07C51D43A}" type="pres">
      <dgm:prSet presAssocID="{505D4D61-BB45-4DBA-B2EF-C724EEF00593}" presName="node" presStyleLbl="node1" presStyleIdx="2" presStyleCnt="8">
        <dgm:presLayoutVars>
          <dgm:bulletEnabled val="1"/>
        </dgm:presLayoutVars>
      </dgm:prSet>
      <dgm:spPr/>
    </dgm:pt>
    <dgm:pt modelId="{F9467BD6-D46C-4521-9810-73039E417B98}" type="pres">
      <dgm:prSet presAssocID="{65AE2F23-C1DA-47B1-8555-40D10A19FF10}" presName="sibTrans" presStyleLbl="sibTrans1D1" presStyleIdx="2" presStyleCnt="7"/>
      <dgm:spPr/>
    </dgm:pt>
    <dgm:pt modelId="{6C4307FA-6E2E-4998-90CC-B967DDC2B038}" type="pres">
      <dgm:prSet presAssocID="{65AE2F23-C1DA-47B1-8555-40D10A19FF10}" presName="connectorText" presStyleLbl="sibTrans1D1" presStyleIdx="2" presStyleCnt="7"/>
      <dgm:spPr/>
    </dgm:pt>
    <dgm:pt modelId="{8FE53D5C-6127-4A80-A40B-9758C9C4BD9D}" type="pres">
      <dgm:prSet presAssocID="{D3E3EFC2-FCB2-49CC-95D0-CD1A2C9C5483}" presName="node" presStyleLbl="node1" presStyleIdx="3" presStyleCnt="8">
        <dgm:presLayoutVars>
          <dgm:bulletEnabled val="1"/>
        </dgm:presLayoutVars>
      </dgm:prSet>
      <dgm:spPr/>
    </dgm:pt>
    <dgm:pt modelId="{8C595D02-E628-4E5A-A52D-721BA7E65B2E}" type="pres">
      <dgm:prSet presAssocID="{A52B9A80-1BC3-422B-B6A1-FDE8A8B254EA}" presName="sibTrans" presStyleLbl="sibTrans1D1" presStyleIdx="3" presStyleCnt="7"/>
      <dgm:spPr/>
    </dgm:pt>
    <dgm:pt modelId="{BF8A24FE-0473-4D9C-8DB2-6455CB3FB2EE}" type="pres">
      <dgm:prSet presAssocID="{A52B9A80-1BC3-422B-B6A1-FDE8A8B254EA}" presName="connectorText" presStyleLbl="sibTrans1D1" presStyleIdx="3" presStyleCnt="7"/>
      <dgm:spPr/>
    </dgm:pt>
    <dgm:pt modelId="{7E91DECB-A0D7-4D31-9E6D-DC7BC7D13832}" type="pres">
      <dgm:prSet presAssocID="{87BCA3F8-F60B-49DD-9FE4-B60982299CD5}" presName="node" presStyleLbl="node1" presStyleIdx="4" presStyleCnt="8">
        <dgm:presLayoutVars>
          <dgm:bulletEnabled val="1"/>
        </dgm:presLayoutVars>
      </dgm:prSet>
      <dgm:spPr/>
    </dgm:pt>
    <dgm:pt modelId="{7A4A9DC5-B6D7-4152-A2F2-1EF7A8EEA037}" type="pres">
      <dgm:prSet presAssocID="{39A8FB31-A927-451C-9E1F-A61FA7FE8E45}" presName="sibTrans" presStyleLbl="sibTrans1D1" presStyleIdx="4" presStyleCnt="7"/>
      <dgm:spPr/>
    </dgm:pt>
    <dgm:pt modelId="{C8C94D4D-9916-466F-88D1-B7F078AFED39}" type="pres">
      <dgm:prSet presAssocID="{39A8FB31-A927-451C-9E1F-A61FA7FE8E45}" presName="connectorText" presStyleLbl="sibTrans1D1" presStyleIdx="4" presStyleCnt="7"/>
      <dgm:spPr/>
    </dgm:pt>
    <dgm:pt modelId="{13EA1C1E-308A-46D5-BD1B-2234E4367C96}" type="pres">
      <dgm:prSet presAssocID="{D5E6A391-568A-480F-A0F8-BA7ED8B7FBC8}" presName="node" presStyleLbl="node1" presStyleIdx="5" presStyleCnt="8">
        <dgm:presLayoutVars>
          <dgm:bulletEnabled val="1"/>
        </dgm:presLayoutVars>
      </dgm:prSet>
      <dgm:spPr/>
    </dgm:pt>
    <dgm:pt modelId="{1B7A4817-C675-46D6-876F-BBEBA199388F}" type="pres">
      <dgm:prSet presAssocID="{113C3C83-9B2C-4AA0-9A23-779982544E72}" presName="sibTrans" presStyleLbl="sibTrans1D1" presStyleIdx="5" presStyleCnt="7"/>
      <dgm:spPr/>
    </dgm:pt>
    <dgm:pt modelId="{DEBAB8F0-2256-44C2-AE97-7A89C1A75756}" type="pres">
      <dgm:prSet presAssocID="{113C3C83-9B2C-4AA0-9A23-779982544E72}" presName="connectorText" presStyleLbl="sibTrans1D1" presStyleIdx="5" presStyleCnt="7"/>
      <dgm:spPr/>
    </dgm:pt>
    <dgm:pt modelId="{BDF8E51A-D701-4AE6-88FB-6CCFC36B9E25}" type="pres">
      <dgm:prSet presAssocID="{FD704DBC-8F27-4DDB-B8B0-BCF7B47FAB06}" presName="node" presStyleLbl="node1" presStyleIdx="6" presStyleCnt="8">
        <dgm:presLayoutVars>
          <dgm:bulletEnabled val="1"/>
        </dgm:presLayoutVars>
      </dgm:prSet>
      <dgm:spPr/>
    </dgm:pt>
    <dgm:pt modelId="{7109A921-C65D-4D0B-B494-BF1ADCA83248}" type="pres">
      <dgm:prSet presAssocID="{0C8DE5A5-1E3C-45E2-A4DF-66387FB8D3A8}" presName="sibTrans" presStyleLbl="sibTrans1D1" presStyleIdx="6" presStyleCnt="7"/>
      <dgm:spPr/>
    </dgm:pt>
    <dgm:pt modelId="{86702FFB-D7BD-4754-A149-54F9521B3754}" type="pres">
      <dgm:prSet presAssocID="{0C8DE5A5-1E3C-45E2-A4DF-66387FB8D3A8}" presName="connectorText" presStyleLbl="sibTrans1D1" presStyleIdx="6" presStyleCnt="7"/>
      <dgm:spPr/>
    </dgm:pt>
    <dgm:pt modelId="{3015FE78-08A5-41EC-AD37-1CF454D54A90}" type="pres">
      <dgm:prSet presAssocID="{2A5136AD-30AB-4A0B-955D-13E0459C4EC6}" presName="node" presStyleLbl="node1" presStyleIdx="7" presStyleCnt="8">
        <dgm:presLayoutVars>
          <dgm:bulletEnabled val="1"/>
        </dgm:presLayoutVars>
      </dgm:prSet>
      <dgm:spPr/>
    </dgm:pt>
  </dgm:ptLst>
  <dgm:cxnLst>
    <dgm:cxn modelId="{F99DEA06-75C4-4098-9CF7-49F15E74790F}" srcId="{98A92E11-E957-418F-B040-3C9987B3A87B}" destId="{FD704DBC-8F27-4DDB-B8B0-BCF7B47FAB06}" srcOrd="6" destOrd="0" parTransId="{E4F1FB12-DE8B-4EC3-89BB-7E61AB6FA6BA}" sibTransId="{0C8DE5A5-1E3C-45E2-A4DF-66387FB8D3A8}"/>
    <dgm:cxn modelId="{10C0E10F-A77C-424D-96C9-1A7B0569FDAA}" type="presOf" srcId="{65AE2F23-C1DA-47B1-8555-40D10A19FF10}" destId="{F9467BD6-D46C-4521-9810-73039E417B98}" srcOrd="0" destOrd="0" presId="urn:microsoft.com/office/officeart/2016/7/layout/RepeatingBendingProcessNew"/>
    <dgm:cxn modelId="{D0368618-6330-4DC3-BC04-BE33156DA97C}" srcId="{98A92E11-E957-418F-B040-3C9987B3A87B}" destId="{87BCA3F8-F60B-49DD-9FE4-B60982299CD5}" srcOrd="4" destOrd="0" parTransId="{75D8F954-08ED-4159-8EC2-E5FBBF426E88}" sibTransId="{39A8FB31-A927-451C-9E1F-A61FA7FE8E45}"/>
    <dgm:cxn modelId="{EDF4CA18-DF76-4391-8D70-14759AF36DFA}" type="presOf" srcId="{A52B9A80-1BC3-422B-B6A1-FDE8A8B254EA}" destId="{8C595D02-E628-4E5A-A52D-721BA7E65B2E}" srcOrd="0" destOrd="0" presId="urn:microsoft.com/office/officeart/2016/7/layout/RepeatingBendingProcessNew"/>
    <dgm:cxn modelId="{30C8AD1D-386E-46A2-8F75-763779FADD06}" type="presOf" srcId="{113C3C83-9B2C-4AA0-9A23-779982544E72}" destId="{1B7A4817-C675-46D6-876F-BBEBA199388F}" srcOrd="0" destOrd="0" presId="urn:microsoft.com/office/officeart/2016/7/layout/RepeatingBendingProcessNew"/>
    <dgm:cxn modelId="{7FE8FF1D-2D89-40A2-8906-25916104C70C}" type="presOf" srcId="{87BCA3F8-F60B-49DD-9FE4-B60982299CD5}" destId="{7E91DECB-A0D7-4D31-9E6D-DC7BC7D13832}" srcOrd="0" destOrd="0" presId="urn:microsoft.com/office/officeart/2016/7/layout/RepeatingBendingProcessNew"/>
    <dgm:cxn modelId="{C5A4B424-7848-4F25-B0D8-E6C55C3AE222}" type="presOf" srcId="{98A92E11-E957-418F-B040-3C9987B3A87B}" destId="{CC29F1CF-CB56-4BC2-80CE-9388DA4C9A15}" srcOrd="0" destOrd="0" presId="urn:microsoft.com/office/officeart/2016/7/layout/RepeatingBendingProcessNew"/>
    <dgm:cxn modelId="{5CB71433-A779-4D3D-9616-1C658EA96762}" srcId="{98A92E11-E957-418F-B040-3C9987B3A87B}" destId="{2A5136AD-30AB-4A0B-955D-13E0459C4EC6}" srcOrd="7" destOrd="0" parTransId="{CEE21514-E471-412F-B88A-06C3FF5E0DCF}" sibTransId="{D99ADCCA-4139-4436-8A49-8EDF03BC82E5}"/>
    <dgm:cxn modelId="{EAF8B336-8D9F-4A65-A7DB-18B2200C05C3}" type="presOf" srcId="{B357421E-5B70-464F-8294-AB3EB978A810}" destId="{806840C3-869D-49CC-8527-4393A37D38D1}" srcOrd="0" destOrd="0" presId="urn:microsoft.com/office/officeart/2016/7/layout/RepeatingBendingProcessNew"/>
    <dgm:cxn modelId="{FE929C3A-F703-4455-AB1A-7CA4647375BA}" type="presOf" srcId="{505D4D61-BB45-4DBA-B2EF-C724EEF00593}" destId="{DEF8105A-0945-4CDF-9F4A-13F07C51D43A}" srcOrd="0" destOrd="0" presId="urn:microsoft.com/office/officeart/2016/7/layout/RepeatingBendingProcessNew"/>
    <dgm:cxn modelId="{24C3BD41-3DAD-4390-A8E3-4E01C122EA47}" type="presOf" srcId="{0C8DE5A5-1E3C-45E2-A4DF-66387FB8D3A8}" destId="{86702FFB-D7BD-4754-A149-54F9521B3754}" srcOrd="1" destOrd="0" presId="urn:microsoft.com/office/officeart/2016/7/layout/RepeatingBendingProcessNew"/>
    <dgm:cxn modelId="{E2DDDF65-DEF9-4995-A3DB-4A0CDFCDCEB9}" srcId="{98A92E11-E957-418F-B040-3C9987B3A87B}" destId="{940E60CF-ACD1-4A9F-A021-7CA65E9A7352}" srcOrd="0" destOrd="0" parTransId="{01A28B92-419A-4302-89C7-1B67365B064C}" sibTransId="{BD276F7B-8691-4994-B3C7-B7F7943DE6B2}"/>
    <dgm:cxn modelId="{9FA66746-C579-424F-83B8-E14041333AFE}" type="presOf" srcId="{39A8FB31-A927-451C-9E1F-A61FA7FE8E45}" destId="{C8C94D4D-9916-466F-88D1-B7F078AFED39}" srcOrd="1" destOrd="0" presId="urn:microsoft.com/office/officeart/2016/7/layout/RepeatingBendingProcessNew"/>
    <dgm:cxn modelId="{52970247-DC95-4D8E-A686-A30E45A19CC7}" type="presOf" srcId="{D5E6A391-568A-480F-A0F8-BA7ED8B7FBC8}" destId="{13EA1C1E-308A-46D5-BD1B-2234E4367C96}" srcOrd="0" destOrd="0" presId="urn:microsoft.com/office/officeart/2016/7/layout/RepeatingBendingProcessNew"/>
    <dgm:cxn modelId="{0548A149-A45E-4B67-B7F3-2A42C6CE43BD}" type="presOf" srcId="{2A5136AD-30AB-4A0B-955D-13E0459C4EC6}" destId="{3015FE78-08A5-41EC-AD37-1CF454D54A90}" srcOrd="0" destOrd="0" presId="urn:microsoft.com/office/officeart/2016/7/layout/RepeatingBendingProcessNew"/>
    <dgm:cxn modelId="{C36E046A-452D-43F6-9AC5-F48EFEF13B39}" type="presOf" srcId="{39A8FB31-A927-451C-9E1F-A61FA7FE8E45}" destId="{7A4A9DC5-B6D7-4152-A2F2-1EF7A8EEA037}" srcOrd="0" destOrd="0" presId="urn:microsoft.com/office/officeart/2016/7/layout/RepeatingBendingProcessNew"/>
    <dgm:cxn modelId="{6ECFA850-F28B-40B7-A777-D4F7479B5D58}" type="presOf" srcId="{FD704DBC-8F27-4DDB-B8B0-BCF7B47FAB06}" destId="{BDF8E51A-D701-4AE6-88FB-6CCFC36B9E25}" srcOrd="0" destOrd="0" presId="urn:microsoft.com/office/officeart/2016/7/layout/RepeatingBendingProcessNew"/>
    <dgm:cxn modelId="{2FFEBC52-49AA-47EF-BE04-39D9ABB87B28}" type="presOf" srcId="{644C3720-205F-4474-AD1A-24E137541322}" destId="{00D80785-7AFF-4F77-B998-28794D38A659}" srcOrd="0" destOrd="0" presId="urn:microsoft.com/office/officeart/2016/7/layout/RepeatingBendingProcessNew"/>
    <dgm:cxn modelId="{A4D93E7B-28CE-46BF-9D2E-1354C480304E}" srcId="{98A92E11-E957-418F-B040-3C9987B3A87B}" destId="{505D4D61-BB45-4DBA-B2EF-C724EEF00593}" srcOrd="2" destOrd="0" parTransId="{6C90D2AF-517A-4F76-B7A3-A42B88D266A1}" sibTransId="{65AE2F23-C1DA-47B1-8555-40D10A19FF10}"/>
    <dgm:cxn modelId="{D21E3F83-34F9-40C6-A0B1-53B0A5075FB9}" type="presOf" srcId="{A52B9A80-1BC3-422B-B6A1-FDE8A8B254EA}" destId="{BF8A24FE-0473-4D9C-8DB2-6455CB3FB2EE}" srcOrd="1" destOrd="0" presId="urn:microsoft.com/office/officeart/2016/7/layout/RepeatingBendingProcessNew"/>
    <dgm:cxn modelId="{E5949B88-7015-447B-9C0D-9923B1641803}" type="presOf" srcId="{B357421E-5B70-464F-8294-AB3EB978A810}" destId="{2A46ABC2-6DDB-4371-B0A6-9E94C8136655}" srcOrd="1" destOrd="0" presId="urn:microsoft.com/office/officeart/2016/7/layout/RepeatingBendingProcessNew"/>
    <dgm:cxn modelId="{E62150AD-A661-4786-9396-4248B45ADCD8}" type="presOf" srcId="{65AE2F23-C1DA-47B1-8555-40D10A19FF10}" destId="{6C4307FA-6E2E-4998-90CC-B967DDC2B038}" srcOrd="1" destOrd="0" presId="urn:microsoft.com/office/officeart/2016/7/layout/RepeatingBendingProcessNew"/>
    <dgm:cxn modelId="{D701FDB4-25A8-4CF3-A3BA-F4078669CA24}" srcId="{98A92E11-E957-418F-B040-3C9987B3A87B}" destId="{D5E6A391-568A-480F-A0F8-BA7ED8B7FBC8}" srcOrd="5" destOrd="0" parTransId="{EE6EEF3E-6E74-489F-8DE0-997F81ABA1C9}" sibTransId="{113C3C83-9B2C-4AA0-9A23-779982544E72}"/>
    <dgm:cxn modelId="{436475BC-CFED-44B7-A073-3574B6A77977}" type="presOf" srcId="{940E60CF-ACD1-4A9F-A021-7CA65E9A7352}" destId="{E5193B09-81FA-455A-97E7-DBAE56A30A1D}" srcOrd="0" destOrd="0" presId="urn:microsoft.com/office/officeart/2016/7/layout/RepeatingBendingProcessNew"/>
    <dgm:cxn modelId="{70EC9FC2-3F62-43E9-9705-E97F4EC7A00B}" srcId="{98A92E11-E957-418F-B040-3C9987B3A87B}" destId="{644C3720-205F-4474-AD1A-24E137541322}" srcOrd="1" destOrd="0" parTransId="{51C3F620-9218-4917-B6D8-4881015E4D38}" sibTransId="{B357421E-5B70-464F-8294-AB3EB978A810}"/>
    <dgm:cxn modelId="{CDFFA1C6-20F9-4606-B61A-582F73E83C79}" type="presOf" srcId="{D3E3EFC2-FCB2-49CC-95D0-CD1A2C9C5483}" destId="{8FE53D5C-6127-4A80-A40B-9758C9C4BD9D}" srcOrd="0" destOrd="0" presId="urn:microsoft.com/office/officeart/2016/7/layout/RepeatingBendingProcessNew"/>
    <dgm:cxn modelId="{2F9542D4-EA1E-4DDD-9AD4-80E12E320075}" srcId="{98A92E11-E957-418F-B040-3C9987B3A87B}" destId="{D3E3EFC2-FCB2-49CC-95D0-CD1A2C9C5483}" srcOrd="3" destOrd="0" parTransId="{EC1B381A-5F51-495F-A6E8-48A018894A47}" sibTransId="{A52B9A80-1BC3-422B-B6A1-FDE8A8B254EA}"/>
    <dgm:cxn modelId="{F64CAAD9-57F5-4289-8FE3-12AB4103E7B7}" type="presOf" srcId="{0C8DE5A5-1E3C-45E2-A4DF-66387FB8D3A8}" destId="{7109A921-C65D-4D0B-B494-BF1ADCA83248}" srcOrd="0" destOrd="0" presId="urn:microsoft.com/office/officeart/2016/7/layout/RepeatingBendingProcessNew"/>
    <dgm:cxn modelId="{35F464F1-F923-4641-9C44-2AB47A6B84F2}" type="presOf" srcId="{BD276F7B-8691-4994-B3C7-B7F7943DE6B2}" destId="{2BA22AA9-8CDD-48DD-B970-FDD9DA944CF9}" srcOrd="0" destOrd="0" presId="urn:microsoft.com/office/officeart/2016/7/layout/RepeatingBendingProcessNew"/>
    <dgm:cxn modelId="{E36792F7-A212-4AB9-9D81-7A7EED0AEF40}" type="presOf" srcId="{BD276F7B-8691-4994-B3C7-B7F7943DE6B2}" destId="{7CBCD748-0A33-447B-BD48-4A0837D498A5}" srcOrd="1" destOrd="0" presId="urn:microsoft.com/office/officeart/2016/7/layout/RepeatingBendingProcessNew"/>
    <dgm:cxn modelId="{ED83C8FD-29BD-45C1-A24B-1567DB00E5CB}" type="presOf" srcId="{113C3C83-9B2C-4AA0-9A23-779982544E72}" destId="{DEBAB8F0-2256-44C2-AE97-7A89C1A75756}" srcOrd="1" destOrd="0" presId="urn:microsoft.com/office/officeart/2016/7/layout/RepeatingBendingProcessNew"/>
    <dgm:cxn modelId="{70362301-D0A0-4E2F-98D4-92FBB9673CC0}" type="presParOf" srcId="{CC29F1CF-CB56-4BC2-80CE-9388DA4C9A15}" destId="{E5193B09-81FA-455A-97E7-DBAE56A30A1D}" srcOrd="0" destOrd="0" presId="urn:microsoft.com/office/officeart/2016/7/layout/RepeatingBendingProcessNew"/>
    <dgm:cxn modelId="{4684BE65-CD17-4BA9-B17E-8F3C6F40E6CB}" type="presParOf" srcId="{CC29F1CF-CB56-4BC2-80CE-9388DA4C9A15}" destId="{2BA22AA9-8CDD-48DD-B970-FDD9DA944CF9}" srcOrd="1" destOrd="0" presId="urn:microsoft.com/office/officeart/2016/7/layout/RepeatingBendingProcessNew"/>
    <dgm:cxn modelId="{47AA443B-C433-4D80-A982-9CCCC1F9C79A}" type="presParOf" srcId="{2BA22AA9-8CDD-48DD-B970-FDD9DA944CF9}" destId="{7CBCD748-0A33-447B-BD48-4A0837D498A5}" srcOrd="0" destOrd="0" presId="urn:microsoft.com/office/officeart/2016/7/layout/RepeatingBendingProcessNew"/>
    <dgm:cxn modelId="{F1EB839A-FF49-4BED-B341-8FF4CC4E6CC1}" type="presParOf" srcId="{CC29F1CF-CB56-4BC2-80CE-9388DA4C9A15}" destId="{00D80785-7AFF-4F77-B998-28794D38A659}" srcOrd="2" destOrd="0" presId="urn:microsoft.com/office/officeart/2016/7/layout/RepeatingBendingProcessNew"/>
    <dgm:cxn modelId="{059A0300-3FFA-4497-A8E2-0D3DE9C1A3F9}" type="presParOf" srcId="{CC29F1CF-CB56-4BC2-80CE-9388DA4C9A15}" destId="{806840C3-869D-49CC-8527-4393A37D38D1}" srcOrd="3" destOrd="0" presId="urn:microsoft.com/office/officeart/2016/7/layout/RepeatingBendingProcessNew"/>
    <dgm:cxn modelId="{7E5C29F9-CD5E-4F0D-8A84-45E9281FAFD4}" type="presParOf" srcId="{806840C3-869D-49CC-8527-4393A37D38D1}" destId="{2A46ABC2-6DDB-4371-B0A6-9E94C8136655}" srcOrd="0" destOrd="0" presId="urn:microsoft.com/office/officeart/2016/7/layout/RepeatingBendingProcessNew"/>
    <dgm:cxn modelId="{A9F7EF0C-D646-4F94-ACBE-6EF2A3AC86F0}" type="presParOf" srcId="{CC29F1CF-CB56-4BC2-80CE-9388DA4C9A15}" destId="{DEF8105A-0945-4CDF-9F4A-13F07C51D43A}" srcOrd="4" destOrd="0" presId="urn:microsoft.com/office/officeart/2016/7/layout/RepeatingBendingProcessNew"/>
    <dgm:cxn modelId="{47B74BE2-ADC6-4D54-BF63-DBCEDE16DD89}" type="presParOf" srcId="{CC29F1CF-CB56-4BC2-80CE-9388DA4C9A15}" destId="{F9467BD6-D46C-4521-9810-73039E417B98}" srcOrd="5" destOrd="0" presId="urn:microsoft.com/office/officeart/2016/7/layout/RepeatingBendingProcessNew"/>
    <dgm:cxn modelId="{AF9CBD9C-7A7C-45A8-87A9-56A5858C94F1}" type="presParOf" srcId="{F9467BD6-D46C-4521-9810-73039E417B98}" destId="{6C4307FA-6E2E-4998-90CC-B967DDC2B038}" srcOrd="0" destOrd="0" presId="urn:microsoft.com/office/officeart/2016/7/layout/RepeatingBendingProcessNew"/>
    <dgm:cxn modelId="{F64B287A-6190-44E7-824C-4D0F7D340BA5}" type="presParOf" srcId="{CC29F1CF-CB56-4BC2-80CE-9388DA4C9A15}" destId="{8FE53D5C-6127-4A80-A40B-9758C9C4BD9D}" srcOrd="6" destOrd="0" presId="urn:microsoft.com/office/officeart/2016/7/layout/RepeatingBendingProcessNew"/>
    <dgm:cxn modelId="{D5F23528-0797-4676-9101-E9C5C25DFAE4}" type="presParOf" srcId="{CC29F1CF-CB56-4BC2-80CE-9388DA4C9A15}" destId="{8C595D02-E628-4E5A-A52D-721BA7E65B2E}" srcOrd="7" destOrd="0" presId="urn:microsoft.com/office/officeart/2016/7/layout/RepeatingBendingProcessNew"/>
    <dgm:cxn modelId="{DE848F4A-B951-4D11-B01A-FBE79EF1BE15}" type="presParOf" srcId="{8C595D02-E628-4E5A-A52D-721BA7E65B2E}" destId="{BF8A24FE-0473-4D9C-8DB2-6455CB3FB2EE}" srcOrd="0" destOrd="0" presId="urn:microsoft.com/office/officeart/2016/7/layout/RepeatingBendingProcessNew"/>
    <dgm:cxn modelId="{7B3EF563-AF47-45A1-9BAF-0F49CE39D250}" type="presParOf" srcId="{CC29F1CF-CB56-4BC2-80CE-9388DA4C9A15}" destId="{7E91DECB-A0D7-4D31-9E6D-DC7BC7D13832}" srcOrd="8" destOrd="0" presId="urn:microsoft.com/office/officeart/2016/7/layout/RepeatingBendingProcessNew"/>
    <dgm:cxn modelId="{982AA7ED-731E-4CAB-90D2-3D1CDEDD0537}" type="presParOf" srcId="{CC29F1CF-CB56-4BC2-80CE-9388DA4C9A15}" destId="{7A4A9DC5-B6D7-4152-A2F2-1EF7A8EEA037}" srcOrd="9" destOrd="0" presId="urn:microsoft.com/office/officeart/2016/7/layout/RepeatingBendingProcessNew"/>
    <dgm:cxn modelId="{519C6904-F709-4216-BAB4-4431A51530F1}" type="presParOf" srcId="{7A4A9DC5-B6D7-4152-A2F2-1EF7A8EEA037}" destId="{C8C94D4D-9916-466F-88D1-B7F078AFED39}" srcOrd="0" destOrd="0" presId="urn:microsoft.com/office/officeart/2016/7/layout/RepeatingBendingProcessNew"/>
    <dgm:cxn modelId="{B907D456-E7C4-4692-AC56-68EA15F0ED88}" type="presParOf" srcId="{CC29F1CF-CB56-4BC2-80CE-9388DA4C9A15}" destId="{13EA1C1E-308A-46D5-BD1B-2234E4367C96}" srcOrd="10" destOrd="0" presId="urn:microsoft.com/office/officeart/2016/7/layout/RepeatingBendingProcessNew"/>
    <dgm:cxn modelId="{457093AB-CC8F-4255-91F7-741701EF25EB}" type="presParOf" srcId="{CC29F1CF-CB56-4BC2-80CE-9388DA4C9A15}" destId="{1B7A4817-C675-46D6-876F-BBEBA199388F}" srcOrd="11" destOrd="0" presId="urn:microsoft.com/office/officeart/2016/7/layout/RepeatingBendingProcessNew"/>
    <dgm:cxn modelId="{13EB7FE8-10F9-4C14-9BEB-55ED52C58FD6}" type="presParOf" srcId="{1B7A4817-C675-46D6-876F-BBEBA199388F}" destId="{DEBAB8F0-2256-44C2-AE97-7A89C1A75756}" srcOrd="0" destOrd="0" presId="urn:microsoft.com/office/officeart/2016/7/layout/RepeatingBendingProcessNew"/>
    <dgm:cxn modelId="{57C8999B-6148-4D4B-888B-022A5C1DCC87}" type="presParOf" srcId="{CC29F1CF-CB56-4BC2-80CE-9388DA4C9A15}" destId="{BDF8E51A-D701-4AE6-88FB-6CCFC36B9E25}" srcOrd="12" destOrd="0" presId="urn:microsoft.com/office/officeart/2016/7/layout/RepeatingBendingProcessNew"/>
    <dgm:cxn modelId="{19A45015-4450-44DB-87A2-889487DE96DC}" type="presParOf" srcId="{CC29F1CF-CB56-4BC2-80CE-9388DA4C9A15}" destId="{7109A921-C65D-4D0B-B494-BF1ADCA83248}" srcOrd="13" destOrd="0" presId="urn:microsoft.com/office/officeart/2016/7/layout/RepeatingBendingProcessNew"/>
    <dgm:cxn modelId="{97B115B5-05E6-4105-933C-4674B8E4DE9C}" type="presParOf" srcId="{7109A921-C65D-4D0B-B494-BF1ADCA83248}" destId="{86702FFB-D7BD-4754-A149-54F9521B3754}" srcOrd="0" destOrd="0" presId="urn:microsoft.com/office/officeart/2016/7/layout/RepeatingBendingProcessNew"/>
    <dgm:cxn modelId="{E3DEB92E-C6E2-438D-A41C-9908C32A34EE}" type="presParOf" srcId="{CC29F1CF-CB56-4BC2-80CE-9388DA4C9A15}" destId="{3015FE78-08A5-41EC-AD37-1CF454D54A90}" srcOrd="14"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22AA9-8CDD-48DD-B970-FDD9DA944CF9}">
      <dsp:nvSpPr>
        <dsp:cNvPr id="0" name=""/>
        <dsp:cNvSpPr/>
      </dsp:nvSpPr>
      <dsp:spPr>
        <a:xfrm>
          <a:off x="2492960" y="524194"/>
          <a:ext cx="404365" cy="91440"/>
        </a:xfrm>
        <a:custGeom>
          <a:avLst/>
          <a:gdLst/>
          <a:ahLst/>
          <a:cxnLst/>
          <a:rect l="0" t="0" r="0" b="0"/>
          <a:pathLst>
            <a:path>
              <a:moveTo>
                <a:pt x="0" y="45720"/>
              </a:moveTo>
              <a:lnTo>
                <a:pt x="40436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4268" y="567739"/>
        <a:ext cx="21748" cy="4349"/>
      </dsp:txXfrm>
    </dsp:sp>
    <dsp:sp modelId="{E5193B09-81FA-455A-97E7-DBAE56A30A1D}">
      <dsp:nvSpPr>
        <dsp:cNvPr id="0" name=""/>
        <dsp:cNvSpPr/>
      </dsp:nvSpPr>
      <dsp:spPr>
        <a:xfrm>
          <a:off x="603606" y="2568"/>
          <a:ext cx="1891153" cy="11346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68" tIns="97271" rIns="92668" bIns="97271" numCol="1" spcCol="1270" anchor="ctr" anchorCtr="0">
          <a:noAutofit/>
        </a:bodyPr>
        <a:lstStyle/>
        <a:p>
          <a:pPr marL="0" lvl="0" indent="0" algn="ctr" defTabSz="711200">
            <a:lnSpc>
              <a:spcPct val="90000"/>
            </a:lnSpc>
            <a:spcBef>
              <a:spcPct val="0"/>
            </a:spcBef>
            <a:spcAft>
              <a:spcPct val="35000"/>
            </a:spcAft>
            <a:buNone/>
          </a:pPr>
          <a:r>
            <a:rPr lang="en-US" sz="1600" b="1" i="0" kern="1200"/>
            <a:t>Control your language.</a:t>
          </a:r>
          <a:endParaRPr lang="en-US" sz="1600" kern="1200"/>
        </a:p>
      </dsp:txBody>
      <dsp:txXfrm>
        <a:off x="603606" y="2568"/>
        <a:ext cx="1891153" cy="1134692"/>
      </dsp:txXfrm>
    </dsp:sp>
    <dsp:sp modelId="{806840C3-869D-49CC-8527-4393A37D38D1}">
      <dsp:nvSpPr>
        <dsp:cNvPr id="0" name=""/>
        <dsp:cNvSpPr/>
      </dsp:nvSpPr>
      <dsp:spPr>
        <a:xfrm>
          <a:off x="1549183" y="1135460"/>
          <a:ext cx="2326119" cy="404365"/>
        </a:xfrm>
        <a:custGeom>
          <a:avLst/>
          <a:gdLst/>
          <a:ahLst/>
          <a:cxnLst/>
          <a:rect l="0" t="0" r="0" b="0"/>
          <a:pathLst>
            <a:path>
              <a:moveTo>
                <a:pt x="2326119" y="0"/>
              </a:moveTo>
              <a:lnTo>
                <a:pt x="2326119" y="219282"/>
              </a:lnTo>
              <a:lnTo>
                <a:pt x="0" y="219282"/>
              </a:lnTo>
              <a:lnTo>
                <a:pt x="0" y="40436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3082" y="1335468"/>
        <a:ext cx="118321" cy="4349"/>
      </dsp:txXfrm>
    </dsp:sp>
    <dsp:sp modelId="{00D80785-7AFF-4F77-B998-28794D38A659}">
      <dsp:nvSpPr>
        <dsp:cNvPr id="0" name=""/>
        <dsp:cNvSpPr/>
      </dsp:nvSpPr>
      <dsp:spPr>
        <a:xfrm>
          <a:off x="2929725" y="2568"/>
          <a:ext cx="1891153" cy="11346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68" tIns="97271" rIns="92668" bIns="97271" numCol="1" spcCol="1270" anchor="ctr" anchorCtr="0">
          <a:noAutofit/>
        </a:bodyPr>
        <a:lstStyle/>
        <a:p>
          <a:pPr marL="0" lvl="0" indent="0" algn="ctr" defTabSz="711200">
            <a:lnSpc>
              <a:spcPct val="90000"/>
            </a:lnSpc>
            <a:spcBef>
              <a:spcPct val="0"/>
            </a:spcBef>
            <a:spcAft>
              <a:spcPct val="35000"/>
            </a:spcAft>
            <a:buNone/>
          </a:pPr>
          <a:r>
            <a:rPr lang="en-US" sz="1600" b="1" i="0" kern="1200"/>
            <a:t>Be nice to your coworker.</a:t>
          </a:r>
          <a:endParaRPr lang="en-US" sz="1600" kern="1200"/>
        </a:p>
      </dsp:txBody>
      <dsp:txXfrm>
        <a:off x="2929725" y="2568"/>
        <a:ext cx="1891153" cy="1134692"/>
      </dsp:txXfrm>
    </dsp:sp>
    <dsp:sp modelId="{F9467BD6-D46C-4521-9810-73039E417B98}">
      <dsp:nvSpPr>
        <dsp:cNvPr id="0" name=""/>
        <dsp:cNvSpPr/>
      </dsp:nvSpPr>
      <dsp:spPr>
        <a:xfrm>
          <a:off x="2492960" y="2093852"/>
          <a:ext cx="404365" cy="91440"/>
        </a:xfrm>
        <a:custGeom>
          <a:avLst/>
          <a:gdLst/>
          <a:ahLst/>
          <a:cxnLst/>
          <a:rect l="0" t="0" r="0" b="0"/>
          <a:pathLst>
            <a:path>
              <a:moveTo>
                <a:pt x="0" y="45720"/>
              </a:moveTo>
              <a:lnTo>
                <a:pt x="40436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4268" y="2137397"/>
        <a:ext cx="21748" cy="4349"/>
      </dsp:txXfrm>
    </dsp:sp>
    <dsp:sp modelId="{DEF8105A-0945-4CDF-9F4A-13F07C51D43A}">
      <dsp:nvSpPr>
        <dsp:cNvPr id="0" name=""/>
        <dsp:cNvSpPr/>
      </dsp:nvSpPr>
      <dsp:spPr>
        <a:xfrm>
          <a:off x="603606" y="1572226"/>
          <a:ext cx="1891153" cy="11346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68" tIns="97271" rIns="92668" bIns="97271" numCol="1" spcCol="1270" anchor="ctr" anchorCtr="0">
          <a:noAutofit/>
        </a:bodyPr>
        <a:lstStyle/>
        <a:p>
          <a:pPr marL="0" lvl="0" indent="0" algn="ctr" defTabSz="711200">
            <a:lnSpc>
              <a:spcPct val="90000"/>
            </a:lnSpc>
            <a:spcBef>
              <a:spcPct val="0"/>
            </a:spcBef>
            <a:spcAft>
              <a:spcPct val="35000"/>
            </a:spcAft>
            <a:buNone/>
          </a:pPr>
          <a:r>
            <a:rPr lang="en-US" sz="1600" b="1" i="0" kern="1200"/>
            <a:t>Assume responsibility and choose your response.</a:t>
          </a:r>
          <a:endParaRPr lang="en-US" sz="1600" kern="1200"/>
        </a:p>
      </dsp:txBody>
      <dsp:txXfrm>
        <a:off x="603606" y="1572226"/>
        <a:ext cx="1891153" cy="1134692"/>
      </dsp:txXfrm>
    </dsp:sp>
    <dsp:sp modelId="{8C595D02-E628-4E5A-A52D-721BA7E65B2E}">
      <dsp:nvSpPr>
        <dsp:cNvPr id="0" name=""/>
        <dsp:cNvSpPr/>
      </dsp:nvSpPr>
      <dsp:spPr>
        <a:xfrm>
          <a:off x="1549183" y="2705118"/>
          <a:ext cx="2326119" cy="404365"/>
        </a:xfrm>
        <a:custGeom>
          <a:avLst/>
          <a:gdLst/>
          <a:ahLst/>
          <a:cxnLst/>
          <a:rect l="0" t="0" r="0" b="0"/>
          <a:pathLst>
            <a:path>
              <a:moveTo>
                <a:pt x="2326119" y="0"/>
              </a:moveTo>
              <a:lnTo>
                <a:pt x="2326119" y="219282"/>
              </a:lnTo>
              <a:lnTo>
                <a:pt x="0" y="219282"/>
              </a:lnTo>
              <a:lnTo>
                <a:pt x="0" y="40436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3082" y="2905126"/>
        <a:ext cx="118321" cy="4349"/>
      </dsp:txXfrm>
    </dsp:sp>
    <dsp:sp modelId="{8FE53D5C-6127-4A80-A40B-9758C9C4BD9D}">
      <dsp:nvSpPr>
        <dsp:cNvPr id="0" name=""/>
        <dsp:cNvSpPr/>
      </dsp:nvSpPr>
      <dsp:spPr>
        <a:xfrm>
          <a:off x="2929725" y="1572226"/>
          <a:ext cx="1891153" cy="11346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68" tIns="97271" rIns="92668" bIns="97271" numCol="1" spcCol="1270" anchor="ctr" anchorCtr="0">
          <a:noAutofit/>
        </a:bodyPr>
        <a:lstStyle/>
        <a:p>
          <a:pPr marL="0" lvl="0" indent="0" algn="ctr" defTabSz="711200">
            <a:lnSpc>
              <a:spcPct val="90000"/>
            </a:lnSpc>
            <a:spcBef>
              <a:spcPct val="0"/>
            </a:spcBef>
            <a:spcAft>
              <a:spcPct val="35000"/>
            </a:spcAft>
            <a:buNone/>
          </a:pPr>
          <a:r>
            <a:rPr lang="en-US" sz="1600" b="1" i="0" kern="1200"/>
            <a:t>Decide your reaction to known problems ahead of time.</a:t>
          </a:r>
          <a:endParaRPr lang="en-US" sz="1600" kern="1200"/>
        </a:p>
      </dsp:txBody>
      <dsp:txXfrm>
        <a:off x="2929725" y="1572226"/>
        <a:ext cx="1891153" cy="1134692"/>
      </dsp:txXfrm>
    </dsp:sp>
    <dsp:sp modelId="{7A4A9DC5-B6D7-4152-A2F2-1EF7A8EEA037}">
      <dsp:nvSpPr>
        <dsp:cNvPr id="0" name=""/>
        <dsp:cNvSpPr/>
      </dsp:nvSpPr>
      <dsp:spPr>
        <a:xfrm>
          <a:off x="2492960" y="3663509"/>
          <a:ext cx="404365" cy="91440"/>
        </a:xfrm>
        <a:custGeom>
          <a:avLst/>
          <a:gdLst/>
          <a:ahLst/>
          <a:cxnLst/>
          <a:rect l="0" t="0" r="0" b="0"/>
          <a:pathLst>
            <a:path>
              <a:moveTo>
                <a:pt x="0" y="45720"/>
              </a:moveTo>
              <a:lnTo>
                <a:pt x="40436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4268" y="3707055"/>
        <a:ext cx="21748" cy="4349"/>
      </dsp:txXfrm>
    </dsp:sp>
    <dsp:sp modelId="{7E91DECB-A0D7-4D31-9E6D-DC7BC7D13832}">
      <dsp:nvSpPr>
        <dsp:cNvPr id="0" name=""/>
        <dsp:cNvSpPr/>
      </dsp:nvSpPr>
      <dsp:spPr>
        <a:xfrm>
          <a:off x="603606" y="3141883"/>
          <a:ext cx="1891153" cy="11346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68" tIns="97271" rIns="92668" bIns="97271" numCol="1" spcCol="1270" anchor="ctr" anchorCtr="0">
          <a:noAutofit/>
        </a:bodyPr>
        <a:lstStyle/>
        <a:p>
          <a:pPr marL="0" lvl="0" indent="0" algn="ctr" defTabSz="711200">
            <a:lnSpc>
              <a:spcPct val="90000"/>
            </a:lnSpc>
            <a:spcBef>
              <a:spcPct val="0"/>
            </a:spcBef>
            <a:spcAft>
              <a:spcPct val="35000"/>
            </a:spcAft>
            <a:buNone/>
          </a:pPr>
          <a:r>
            <a:rPr lang="en-US" sz="1600" b="1" i="0" kern="1200"/>
            <a:t>Fake it until you make it.</a:t>
          </a:r>
          <a:endParaRPr lang="en-US" sz="1600" kern="1200"/>
        </a:p>
      </dsp:txBody>
      <dsp:txXfrm>
        <a:off x="603606" y="3141883"/>
        <a:ext cx="1891153" cy="1134692"/>
      </dsp:txXfrm>
    </dsp:sp>
    <dsp:sp modelId="{1B7A4817-C675-46D6-876F-BBEBA199388F}">
      <dsp:nvSpPr>
        <dsp:cNvPr id="0" name=""/>
        <dsp:cNvSpPr/>
      </dsp:nvSpPr>
      <dsp:spPr>
        <a:xfrm>
          <a:off x="1549183" y="4274775"/>
          <a:ext cx="2326119" cy="404365"/>
        </a:xfrm>
        <a:custGeom>
          <a:avLst/>
          <a:gdLst/>
          <a:ahLst/>
          <a:cxnLst/>
          <a:rect l="0" t="0" r="0" b="0"/>
          <a:pathLst>
            <a:path>
              <a:moveTo>
                <a:pt x="2326119" y="0"/>
              </a:moveTo>
              <a:lnTo>
                <a:pt x="2326119" y="219282"/>
              </a:lnTo>
              <a:lnTo>
                <a:pt x="0" y="219282"/>
              </a:lnTo>
              <a:lnTo>
                <a:pt x="0" y="40436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3082" y="4474783"/>
        <a:ext cx="118321" cy="4349"/>
      </dsp:txXfrm>
    </dsp:sp>
    <dsp:sp modelId="{13EA1C1E-308A-46D5-BD1B-2234E4367C96}">
      <dsp:nvSpPr>
        <dsp:cNvPr id="0" name=""/>
        <dsp:cNvSpPr/>
      </dsp:nvSpPr>
      <dsp:spPr>
        <a:xfrm>
          <a:off x="2929725" y="3141883"/>
          <a:ext cx="1891153" cy="11346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68" tIns="97271" rIns="92668" bIns="97271" numCol="1" spcCol="1270" anchor="ctr" anchorCtr="0">
          <a:noAutofit/>
        </a:bodyPr>
        <a:lstStyle/>
        <a:p>
          <a:pPr marL="0" lvl="0" indent="0" algn="ctr" defTabSz="711200">
            <a:lnSpc>
              <a:spcPct val="90000"/>
            </a:lnSpc>
            <a:spcBef>
              <a:spcPct val="0"/>
            </a:spcBef>
            <a:spcAft>
              <a:spcPct val="35000"/>
            </a:spcAft>
            <a:buNone/>
          </a:pPr>
          <a:r>
            <a:rPr lang="en-US" sz="1600" b="1" i="0" kern="1200"/>
            <a:t>Breathe deeply</a:t>
          </a:r>
          <a:endParaRPr lang="en-US" sz="1600" kern="1200"/>
        </a:p>
      </dsp:txBody>
      <dsp:txXfrm>
        <a:off x="2929725" y="3141883"/>
        <a:ext cx="1891153" cy="1134692"/>
      </dsp:txXfrm>
    </dsp:sp>
    <dsp:sp modelId="{7109A921-C65D-4D0B-B494-BF1ADCA83248}">
      <dsp:nvSpPr>
        <dsp:cNvPr id="0" name=""/>
        <dsp:cNvSpPr/>
      </dsp:nvSpPr>
      <dsp:spPr>
        <a:xfrm>
          <a:off x="2492960" y="5233167"/>
          <a:ext cx="404365" cy="91440"/>
        </a:xfrm>
        <a:custGeom>
          <a:avLst/>
          <a:gdLst/>
          <a:ahLst/>
          <a:cxnLst/>
          <a:rect l="0" t="0" r="0" b="0"/>
          <a:pathLst>
            <a:path>
              <a:moveTo>
                <a:pt x="0" y="45720"/>
              </a:moveTo>
              <a:lnTo>
                <a:pt x="40436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4268" y="5276712"/>
        <a:ext cx="21748" cy="4349"/>
      </dsp:txXfrm>
    </dsp:sp>
    <dsp:sp modelId="{BDF8E51A-D701-4AE6-88FB-6CCFC36B9E25}">
      <dsp:nvSpPr>
        <dsp:cNvPr id="0" name=""/>
        <dsp:cNvSpPr/>
      </dsp:nvSpPr>
      <dsp:spPr>
        <a:xfrm>
          <a:off x="603606" y="4711541"/>
          <a:ext cx="1891153" cy="11346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68" tIns="97271" rIns="92668" bIns="97271" numCol="1" spcCol="1270" anchor="ctr" anchorCtr="0">
          <a:noAutofit/>
        </a:bodyPr>
        <a:lstStyle/>
        <a:p>
          <a:pPr marL="0" lvl="0" indent="0" algn="ctr" defTabSz="711200">
            <a:lnSpc>
              <a:spcPct val="90000"/>
            </a:lnSpc>
            <a:spcBef>
              <a:spcPct val="0"/>
            </a:spcBef>
            <a:spcAft>
              <a:spcPct val="35000"/>
            </a:spcAft>
            <a:buNone/>
          </a:pPr>
          <a:r>
            <a:rPr lang="en-US" sz="1600" b="1" i="0" kern="1200"/>
            <a:t>Embrace laughter</a:t>
          </a:r>
          <a:endParaRPr lang="en-US" sz="1600" kern="1200"/>
        </a:p>
      </dsp:txBody>
      <dsp:txXfrm>
        <a:off x="603606" y="4711541"/>
        <a:ext cx="1891153" cy="1134692"/>
      </dsp:txXfrm>
    </dsp:sp>
    <dsp:sp modelId="{3015FE78-08A5-41EC-AD37-1CF454D54A90}">
      <dsp:nvSpPr>
        <dsp:cNvPr id="0" name=""/>
        <dsp:cNvSpPr/>
      </dsp:nvSpPr>
      <dsp:spPr>
        <a:xfrm>
          <a:off x="2929725" y="4711541"/>
          <a:ext cx="1891153" cy="11346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68" tIns="97271" rIns="92668" bIns="97271" numCol="1" spcCol="1270" anchor="ctr" anchorCtr="0">
          <a:noAutofit/>
        </a:bodyPr>
        <a:lstStyle/>
        <a:p>
          <a:pPr marL="0" lvl="0" indent="0" algn="ctr" defTabSz="711200">
            <a:lnSpc>
              <a:spcPct val="90000"/>
            </a:lnSpc>
            <a:spcBef>
              <a:spcPct val="0"/>
            </a:spcBef>
            <a:spcAft>
              <a:spcPct val="35000"/>
            </a:spcAft>
            <a:buNone/>
          </a:pPr>
          <a:r>
            <a:rPr lang="en-US" sz="1600" b="1" i="0" kern="1200"/>
            <a:t>Stop complaining</a:t>
          </a:r>
          <a:endParaRPr lang="en-US" sz="1600" kern="1200"/>
        </a:p>
      </dsp:txBody>
      <dsp:txXfrm>
        <a:off x="2929725" y="4711541"/>
        <a:ext cx="1891153" cy="113469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AE67A1-FF55-4006-BCB4-08F47E2B5FFB}" type="datetimeFigureOut">
              <a:rPr lang="en-US" smtClean="0"/>
              <a:t>4/18/2024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9A3348-4CC1-4644-8F25-CD43A9E70CD6}" type="slidenum">
              <a:rPr lang="en-US" smtClean="0"/>
              <a:t>‹#›</a:t>
            </a:fld>
            <a:endParaRPr lang="en-US"/>
          </a:p>
        </p:txBody>
      </p:sp>
    </p:spTree>
    <p:extLst>
      <p:ext uri="{BB962C8B-B14F-4D97-AF65-F5344CB8AC3E}">
        <p14:creationId xmlns:p14="http://schemas.microsoft.com/office/powerpoint/2010/main" val="2217610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9A3348-4CC1-4644-8F25-CD43A9E70CD6}" type="slidenum">
              <a:rPr lang="en-US" smtClean="0"/>
              <a:t>3</a:t>
            </a:fld>
            <a:endParaRPr lang="en-US"/>
          </a:p>
        </p:txBody>
      </p:sp>
    </p:spTree>
    <p:extLst>
      <p:ext uri="{BB962C8B-B14F-4D97-AF65-F5344CB8AC3E}">
        <p14:creationId xmlns:p14="http://schemas.microsoft.com/office/powerpoint/2010/main" val="314259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9A3348-4CC1-4644-8F25-CD43A9E70CD6}" type="slidenum">
              <a:rPr lang="en-US" smtClean="0"/>
              <a:t>8</a:t>
            </a:fld>
            <a:endParaRPr lang="en-US"/>
          </a:p>
        </p:txBody>
      </p:sp>
    </p:spTree>
    <p:extLst>
      <p:ext uri="{BB962C8B-B14F-4D97-AF65-F5344CB8AC3E}">
        <p14:creationId xmlns:p14="http://schemas.microsoft.com/office/powerpoint/2010/main" val="3285001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D9E450-2EBE-4D2A-972C-7077C5FA5AA0}" type="slidenum">
              <a:rPr lang="en-US" smtClean="0"/>
              <a:t>11</a:t>
            </a:fld>
            <a:endParaRPr lang="en-US"/>
          </a:p>
        </p:txBody>
      </p:sp>
    </p:spTree>
    <p:extLst>
      <p:ext uri="{BB962C8B-B14F-4D97-AF65-F5344CB8AC3E}">
        <p14:creationId xmlns:p14="http://schemas.microsoft.com/office/powerpoint/2010/main" val="1970484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normal ups and downs of life mean that everyone feels sad or down from time to time. But if hopelessness, isolation, and despair have taken hold of your life and won’t go away, you may have symptoms of depression. Depression makes it tough to function and enjoy the things you once did. Just getting through the day can be overwhelming. But no matter how hopeless you feel, you can get better. Understanding the signs, symptoms, causes, and treatment of depression is the first step to overcoming the problem.</a:t>
            </a:r>
          </a:p>
          <a:p>
            <a:endParaRPr lang="en-US"/>
          </a:p>
          <a:p>
            <a:r>
              <a:rPr lang="en-US"/>
              <a:t>The two "core" depression symptoms are low mood and loss of interest in activities. In addition to those, people may also experience changes in appetite, trouble sleeping, tiredness, feelings of guilt, trouble concentrating, or thoughts of death. While only a qualified medical or mental health provider can diagnose depression, there are certain warning signs that can help you identify whether you or someone you care about may be depressed.</a:t>
            </a:r>
          </a:p>
          <a:p>
            <a:endParaRPr lang="en-US"/>
          </a:p>
          <a:p>
            <a:r>
              <a:rPr lang="en-US"/>
              <a:t>Major Depression</a:t>
            </a:r>
          </a:p>
          <a:p>
            <a:r>
              <a:rPr lang="en-US"/>
              <a:t>Major depression is characterized by the inability to enjoy life and experience pleasure. The symptoms of major depression are constant, ranging from moderate to severe. Left untreated, major depression typically lasts for about six months. Some people experience just a single depressive episode in their lifetime, but more commonly, major depression is a recurring disorder.</a:t>
            </a:r>
          </a:p>
          <a:p>
            <a:endParaRPr lang="en-US"/>
          </a:p>
          <a:p>
            <a:r>
              <a:rPr lang="en-US"/>
              <a:t>Dysthymia </a:t>
            </a:r>
            <a:r>
              <a:rPr lang="en-US" err="1"/>
              <a:t>duhs</a:t>
            </a:r>
            <a:r>
              <a:rPr lang="en-US"/>
              <a:t> Thai Mee Uh (recurring, mild depression)</a:t>
            </a:r>
          </a:p>
          <a:p>
            <a:r>
              <a:rPr lang="en-US"/>
              <a:t>Dysthymia is a type of chronic, more mild depression. More days than not, you feel mildly or moderately depressed, although you may have brief periods of normal mood. The symptoms of dysthymia are not as strong as the symptoms of major depression, but they last much longer. Some people also experience major depressive episodes on top of dysthymia, a condition known as “double depression.” If you suffer from dysthymia, you may feel like you have always suffered from depression. Or you may think that your continuous depressed state is just “normal.” However, dysthymia can be treated, even if your symptoms of depression have gone untreated for years.</a:t>
            </a:r>
          </a:p>
          <a:p>
            <a:endParaRPr lang="en-US"/>
          </a:p>
          <a:p>
            <a:r>
              <a:rPr lang="en-US"/>
              <a:t>Bipolar Disorder</a:t>
            </a:r>
          </a:p>
          <a:p>
            <a:endParaRPr lang="en-US"/>
          </a:p>
          <a:p>
            <a:r>
              <a:rPr lang="en-US"/>
              <a:t>Bipolar Disorder, also known as manic depression, is characterized by cycling mood changes. Episodes of depression alternate with manic episodes, which can include impulsive behavior, hyperactivity, rapid speech, and little to no sleep. Typically, the switch from one mood extreme to the other is gradual, with each manic or depressive episode lasting for at least several weeks. When depressed, a person with bipolar disorder exhibits the usual symptoms of major depression.</a:t>
            </a:r>
          </a:p>
          <a:p>
            <a:endParaRPr lang="en-US"/>
          </a:p>
          <a:p>
            <a:endParaRPr lang="en-US"/>
          </a:p>
          <a:p>
            <a:endParaRPr lang="en-US"/>
          </a:p>
          <a:p>
            <a:endParaRPr lang="en-US"/>
          </a:p>
        </p:txBody>
      </p:sp>
      <p:sp>
        <p:nvSpPr>
          <p:cNvPr id="4" name="Slide Number Placeholder 3"/>
          <p:cNvSpPr>
            <a:spLocks noGrp="1"/>
          </p:cNvSpPr>
          <p:nvPr>
            <p:ph type="sldNum" sz="quarter" idx="5"/>
          </p:nvPr>
        </p:nvSpPr>
        <p:spPr/>
        <p:txBody>
          <a:bodyPr/>
          <a:lstStyle/>
          <a:p>
            <a:fld id="{E8D9E450-2EBE-4D2A-972C-7077C5FA5AA0}" type="slidenum">
              <a:rPr lang="en-US" smtClean="0"/>
              <a:t>14</a:t>
            </a:fld>
            <a:endParaRPr lang="en-US"/>
          </a:p>
        </p:txBody>
      </p:sp>
    </p:spTree>
    <p:extLst>
      <p:ext uri="{BB962C8B-B14F-4D97-AF65-F5344CB8AC3E}">
        <p14:creationId xmlns:p14="http://schemas.microsoft.com/office/powerpoint/2010/main" val="3698863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D9E450-2EBE-4D2A-972C-7077C5FA5AA0}" type="slidenum">
              <a:rPr lang="en-US" smtClean="0"/>
              <a:t>15</a:t>
            </a:fld>
            <a:endParaRPr lang="en-US"/>
          </a:p>
        </p:txBody>
      </p:sp>
    </p:spTree>
    <p:extLst>
      <p:ext uri="{BB962C8B-B14F-4D97-AF65-F5344CB8AC3E}">
        <p14:creationId xmlns:p14="http://schemas.microsoft.com/office/powerpoint/2010/main" val="1103423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types of anxiety disorders include panic disorder, social anxiety disorder, specific phobias, and generalized anxiety disorder.</a:t>
            </a:r>
          </a:p>
          <a:p>
            <a:endParaRPr lang="en-US"/>
          </a:p>
          <a:p>
            <a:r>
              <a:rPr lang="en-US"/>
              <a:t>Many brain researchers believe that anxiety disorders may be caused by problems in the functioning of brain circuits that regulate fear and other emotions. Studies have shown that severe or long-lasting stress can change the way nerve cells within these circuits transmit information from one region of the brain to another. Other studies have shown that people with certain anxiety disorders have changes in certain brain structures that control memories linked with strong emotions.</a:t>
            </a:r>
          </a:p>
          <a:p>
            <a:endParaRPr lang="en-US"/>
          </a:p>
          <a:p>
            <a:r>
              <a:rPr lang="en-US"/>
              <a:t>Anxiety disorders run in families, meaning they can be at least partly inherited from one or both parents, like the risk for heart disease. Moreover, certain environmental factors — such as a traumatic event — can trigger an anxiety disorder in people who have an inherited susceptibility to developing the disorder.</a:t>
            </a:r>
          </a:p>
          <a:p>
            <a:endParaRPr lang="en-US"/>
          </a:p>
          <a:p>
            <a:r>
              <a:rPr lang="en-US"/>
              <a:t>Anxiety disorders affect millions of adult Americans. They occur slightly more often in women than in men.</a:t>
            </a:r>
          </a:p>
        </p:txBody>
      </p:sp>
      <p:sp>
        <p:nvSpPr>
          <p:cNvPr id="4" name="Slide Number Placeholder 3"/>
          <p:cNvSpPr>
            <a:spLocks noGrp="1"/>
          </p:cNvSpPr>
          <p:nvPr>
            <p:ph type="sldNum" sz="quarter" idx="5"/>
          </p:nvPr>
        </p:nvSpPr>
        <p:spPr/>
        <p:txBody>
          <a:bodyPr/>
          <a:lstStyle/>
          <a:p>
            <a:fld id="{E8D9E450-2EBE-4D2A-972C-7077C5FA5AA0}" type="slidenum">
              <a:rPr lang="en-US" smtClean="0"/>
              <a:t>16</a:t>
            </a:fld>
            <a:endParaRPr lang="en-US"/>
          </a:p>
        </p:txBody>
      </p:sp>
    </p:spTree>
    <p:extLst>
      <p:ext uri="{BB962C8B-B14F-4D97-AF65-F5344CB8AC3E}">
        <p14:creationId xmlns:p14="http://schemas.microsoft.com/office/powerpoint/2010/main" val="3206464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D9E450-2EBE-4D2A-972C-7077C5FA5AA0}" type="slidenum">
              <a:rPr lang="en-US" smtClean="0"/>
              <a:t>17</a:t>
            </a:fld>
            <a:endParaRPr lang="en-US"/>
          </a:p>
        </p:txBody>
      </p:sp>
    </p:spTree>
    <p:extLst>
      <p:ext uri="{BB962C8B-B14F-4D97-AF65-F5344CB8AC3E}">
        <p14:creationId xmlns:p14="http://schemas.microsoft.com/office/powerpoint/2010/main" val="17410512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Experts advise those grieving to realize they can't control the process and to prepare for varying stages of grief. Understanding why they're suffering can help, as can talking to others and trying to resolve issues that cause significant emotional pain, such as feeling guilty for a loved one's death.</a:t>
            </a:r>
          </a:p>
          <a:p>
            <a:endParaRPr lang="en-US"/>
          </a:p>
          <a:p>
            <a:r>
              <a:rPr lang="en-US" dirty="0"/>
              <a:t>Mourning can last for months or years. Generally, pain is tempered as time passes and as the bereaved adapts to life without a loved one, to the news of a terminal diagnosis or to the realization that someone they love may die.</a:t>
            </a:r>
          </a:p>
          <a:p>
            <a:endParaRPr lang="en-US"/>
          </a:p>
          <a:p>
            <a:r>
              <a:rPr lang="en-US"/>
              <a:t>If you're uncertain about whether your grieving process is normal, consult your health care professional. Outside help is sometimes beneficial to people trying to recover and adjust to a death or diagnosis of a terminal illness.</a:t>
            </a:r>
          </a:p>
        </p:txBody>
      </p:sp>
      <p:sp>
        <p:nvSpPr>
          <p:cNvPr id="4" name="Slide Number Placeholder 3"/>
          <p:cNvSpPr>
            <a:spLocks noGrp="1"/>
          </p:cNvSpPr>
          <p:nvPr>
            <p:ph type="sldNum" sz="quarter" idx="5"/>
          </p:nvPr>
        </p:nvSpPr>
        <p:spPr/>
        <p:txBody>
          <a:bodyPr/>
          <a:lstStyle/>
          <a:p>
            <a:fld id="{E8D9E450-2EBE-4D2A-972C-7077C5FA5AA0}" type="slidenum">
              <a:rPr lang="en-US" smtClean="0"/>
              <a:t>19</a:t>
            </a:fld>
            <a:endParaRPr lang="en-US"/>
          </a:p>
        </p:txBody>
      </p:sp>
    </p:spTree>
    <p:extLst>
      <p:ext uri="{BB962C8B-B14F-4D97-AF65-F5344CB8AC3E}">
        <p14:creationId xmlns:p14="http://schemas.microsoft.com/office/powerpoint/2010/main" val="2877015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a:t>Hire a Mother's helper or Babysitter.</a:t>
            </a:r>
          </a:p>
          <a:p>
            <a:pPr marL="228600" indent="-228600">
              <a:buAutoNum type="arabicPeriod"/>
            </a:pPr>
            <a:r>
              <a:rPr lang="en-US"/>
              <a:t>Go on a date with your Husband</a:t>
            </a:r>
          </a:p>
          <a:p>
            <a:pPr marL="228600" indent="-228600">
              <a:buAutoNum type="arabicPeriod"/>
            </a:pPr>
            <a:r>
              <a:rPr lang="en-US"/>
              <a:t>Cheat on your diet for a day.</a:t>
            </a:r>
          </a:p>
          <a:p>
            <a:pPr marL="228600" indent="-228600">
              <a:buAutoNum type="arabicPeriod"/>
            </a:pPr>
            <a:r>
              <a:rPr lang="en-US"/>
              <a:t>Skip the workout for a day.</a:t>
            </a:r>
          </a:p>
          <a:p>
            <a:pPr marL="228600" indent="-228600">
              <a:buAutoNum type="arabicPeriod"/>
            </a:pPr>
            <a:r>
              <a:rPr lang="en-US"/>
              <a:t>Take up a new hobby.</a:t>
            </a:r>
          </a:p>
          <a:p>
            <a:pPr marL="228600" indent="-228600">
              <a:buAutoNum type="arabicPeriod"/>
            </a:pPr>
            <a:r>
              <a:rPr lang="en-US"/>
              <a:t>Have Coffee with A Friend.</a:t>
            </a:r>
          </a:p>
          <a:p>
            <a:pPr marL="228600" indent="-228600">
              <a:buAutoNum type="arabicPeriod"/>
            </a:pPr>
            <a:r>
              <a:rPr lang="en-US"/>
              <a:t>Try Online Therapy.</a:t>
            </a:r>
          </a:p>
          <a:p>
            <a:pPr marL="228600" indent="-228600">
              <a:buAutoNum type="arabicPeriod"/>
            </a:pPr>
            <a:r>
              <a:rPr lang="en-US"/>
              <a:t>Phone An Old Friend.</a:t>
            </a:r>
          </a:p>
          <a:p>
            <a:pPr marL="228600" indent="-228600">
              <a:buAutoNum type="arabicPeriod"/>
            </a:pPr>
            <a:r>
              <a:rPr lang="en-US"/>
              <a:t>Take a Nap.</a:t>
            </a:r>
          </a:p>
          <a:p>
            <a:pPr marL="228600" indent="-228600">
              <a:buAutoNum type="arabicPeriod"/>
            </a:pPr>
            <a:r>
              <a:rPr lang="en-US"/>
              <a:t>Say “No” to Something.</a:t>
            </a:r>
          </a:p>
          <a:p>
            <a:pPr marL="228600" indent="-228600">
              <a:buAutoNum type="arabicPeriod"/>
            </a:pPr>
            <a:r>
              <a:rPr lang="en-US"/>
              <a:t>Sign up for a Race.</a:t>
            </a:r>
          </a:p>
          <a:p>
            <a:pPr marL="228600" indent="-228600">
              <a:buAutoNum type="arabicPeriod"/>
            </a:pPr>
            <a:r>
              <a:rPr lang="en-US"/>
              <a:t>Set a Self Care goal.</a:t>
            </a:r>
          </a:p>
          <a:p>
            <a:pPr marL="228600" indent="-228600">
              <a:buAutoNum type="arabicPeriod"/>
            </a:pPr>
            <a:r>
              <a:rPr lang="en-US"/>
              <a:t>Learn a Language.</a:t>
            </a:r>
          </a:p>
          <a:p>
            <a:pPr marL="228600" indent="-228600">
              <a:buAutoNum type="arabicPeriod"/>
            </a:pPr>
            <a:r>
              <a:rPr lang="en-US"/>
              <a:t>Play or Color with you Kids.</a:t>
            </a:r>
          </a:p>
          <a:p>
            <a:pPr marL="228600" indent="-228600">
              <a:buAutoNum type="arabicPeriod"/>
            </a:pPr>
            <a:r>
              <a:rPr lang="en-US"/>
              <a:t>Take a Break from Social Media.</a:t>
            </a:r>
          </a:p>
          <a:p>
            <a:pPr marL="228600" indent="-228600">
              <a:buAutoNum type="arabicPeriod"/>
            </a:pPr>
            <a:r>
              <a:rPr lang="en-US"/>
              <a:t>Start Journaling.</a:t>
            </a:r>
          </a:p>
        </p:txBody>
      </p:sp>
      <p:sp>
        <p:nvSpPr>
          <p:cNvPr id="4" name="Slide Number Placeholder 3"/>
          <p:cNvSpPr>
            <a:spLocks noGrp="1"/>
          </p:cNvSpPr>
          <p:nvPr>
            <p:ph type="sldNum" sz="quarter" idx="5"/>
          </p:nvPr>
        </p:nvSpPr>
        <p:spPr/>
        <p:txBody>
          <a:bodyPr/>
          <a:lstStyle/>
          <a:p>
            <a:fld id="{E8D9E450-2EBE-4D2A-972C-7077C5FA5AA0}" type="slidenum">
              <a:rPr lang="en-US" smtClean="0"/>
              <a:t>22</a:t>
            </a:fld>
            <a:endParaRPr lang="en-US"/>
          </a:p>
        </p:txBody>
      </p:sp>
    </p:spTree>
    <p:extLst>
      <p:ext uri="{BB962C8B-B14F-4D97-AF65-F5344CB8AC3E}">
        <p14:creationId xmlns:p14="http://schemas.microsoft.com/office/powerpoint/2010/main" val="10273782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Slide Image Placeholder 1">
            <a:extLst>
              <a:ext uri="{FF2B5EF4-FFF2-40B4-BE49-F238E27FC236}">
                <a16:creationId xmlns:a16="http://schemas.microsoft.com/office/drawing/2014/main" id="{790C73BF-B88B-4084-84E9-5339377A99C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5955" name="Notes Placeholder 2">
            <a:extLst>
              <a:ext uri="{FF2B5EF4-FFF2-40B4-BE49-F238E27FC236}">
                <a16:creationId xmlns:a16="http://schemas.microsoft.com/office/drawing/2014/main" id="{DFF4C31F-9B11-455C-B5C7-A055264073E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z="2100"/>
          </a:p>
        </p:txBody>
      </p:sp>
      <p:sp>
        <p:nvSpPr>
          <p:cNvPr id="125956" name="Slide Number Placeholder 3">
            <a:extLst>
              <a:ext uri="{FF2B5EF4-FFF2-40B4-BE49-F238E27FC236}">
                <a16:creationId xmlns:a16="http://schemas.microsoft.com/office/drawing/2014/main" id="{7056CCCC-BD0C-479D-8F97-BC9FECB04A4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A9A428D-2B26-46B0-8378-75BFBBEB726F}" type="slidenum">
              <a:rPr lang="en-US" altLang="en-US" smtClean="0">
                <a:latin typeface="Times New Roman" panose="02020603050405020304" pitchFamily="18" charset="0"/>
              </a:rPr>
              <a:pPr/>
              <a:t>28</a:t>
            </a:fld>
            <a:endParaRPr lang="en-US" altLang="en-US">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7D427-CB4E-B3B6-4605-1C89F19395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C8D1036-09FC-9A6E-8902-42B64D8F1C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5EFEA46-D3CC-8475-9868-ABCBF8AF109F}"/>
              </a:ext>
            </a:extLst>
          </p:cNvPr>
          <p:cNvSpPr>
            <a:spLocks noGrp="1"/>
          </p:cNvSpPr>
          <p:nvPr>
            <p:ph type="dt" sz="half" idx="10"/>
          </p:nvPr>
        </p:nvSpPr>
        <p:spPr/>
        <p:txBody>
          <a:bodyPr/>
          <a:lstStyle/>
          <a:p>
            <a:fld id="{4CEFB092-CBFA-4B78-AD6A-0560B7495C1B}" type="datetimeFigureOut">
              <a:rPr lang="en-US" smtClean="0"/>
              <a:t>4/18/2024</a:t>
            </a:fld>
            <a:endParaRPr lang="en-US"/>
          </a:p>
        </p:txBody>
      </p:sp>
      <p:sp>
        <p:nvSpPr>
          <p:cNvPr id="5" name="Footer Placeholder 4">
            <a:extLst>
              <a:ext uri="{FF2B5EF4-FFF2-40B4-BE49-F238E27FC236}">
                <a16:creationId xmlns:a16="http://schemas.microsoft.com/office/drawing/2014/main" id="{96C5DDE8-B428-D966-B1E1-C5E213D1B0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173051-58D5-37B7-7606-3625A586633F}"/>
              </a:ext>
            </a:extLst>
          </p:cNvPr>
          <p:cNvSpPr>
            <a:spLocks noGrp="1"/>
          </p:cNvSpPr>
          <p:nvPr>
            <p:ph type="sldNum" sz="quarter" idx="12"/>
          </p:nvPr>
        </p:nvSpPr>
        <p:spPr/>
        <p:txBody>
          <a:bodyPr/>
          <a:lstStyle/>
          <a:p>
            <a:fld id="{183CBC30-1A02-4917-BFC5-907D3222DF35}" type="slidenum">
              <a:rPr lang="en-US" smtClean="0"/>
              <a:t>‹#›</a:t>
            </a:fld>
            <a:endParaRPr lang="en-US"/>
          </a:p>
        </p:txBody>
      </p:sp>
    </p:spTree>
    <p:extLst>
      <p:ext uri="{BB962C8B-B14F-4D97-AF65-F5344CB8AC3E}">
        <p14:creationId xmlns:p14="http://schemas.microsoft.com/office/powerpoint/2010/main" val="4133385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1B87B-0A09-B023-5FA3-A6802E99B94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47621A5-05BD-F8EA-2E52-AE08991449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D4A0C9D-411E-FE8E-48F0-0A52F3F5F4A0}"/>
              </a:ext>
            </a:extLst>
          </p:cNvPr>
          <p:cNvSpPr>
            <a:spLocks noGrp="1"/>
          </p:cNvSpPr>
          <p:nvPr>
            <p:ph type="dt" sz="half" idx="10"/>
          </p:nvPr>
        </p:nvSpPr>
        <p:spPr/>
        <p:txBody>
          <a:bodyPr/>
          <a:lstStyle/>
          <a:p>
            <a:fld id="{4CEFB092-CBFA-4B78-AD6A-0560B7495C1B}" type="datetimeFigureOut">
              <a:rPr lang="en-US" smtClean="0"/>
              <a:t>4/18/2024</a:t>
            </a:fld>
            <a:endParaRPr lang="en-US"/>
          </a:p>
        </p:txBody>
      </p:sp>
      <p:sp>
        <p:nvSpPr>
          <p:cNvPr id="5" name="Footer Placeholder 4">
            <a:extLst>
              <a:ext uri="{FF2B5EF4-FFF2-40B4-BE49-F238E27FC236}">
                <a16:creationId xmlns:a16="http://schemas.microsoft.com/office/drawing/2014/main" id="{51DA6A54-83F5-E7EA-79D0-526C18C047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CC9CD6-85FA-1B71-6C79-BEBD79B4B378}"/>
              </a:ext>
            </a:extLst>
          </p:cNvPr>
          <p:cNvSpPr>
            <a:spLocks noGrp="1"/>
          </p:cNvSpPr>
          <p:nvPr>
            <p:ph type="sldNum" sz="quarter" idx="12"/>
          </p:nvPr>
        </p:nvSpPr>
        <p:spPr/>
        <p:txBody>
          <a:bodyPr/>
          <a:lstStyle/>
          <a:p>
            <a:fld id="{183CBC30-1A02-4917-BFC5-907D3222DF35}" type="slidenum">
              <a:rPr lang="en-US" smtClean="0"/>
              <a:t>‹#›</a:t>
            </a:fld>
            <a:endParaRPr lang="en-US"/>
          </a:p>
        </p:txBody>
      </p:sp>
    </p:spTree>
    <p:extLst>
      <p:ext uri="{BB962C8B-B14F-4D97-AF65-F5344CB8AC3E}">
        <p14:creationId xmlns:p14="http://schemas.microsoft.com/office/powerpoint/2010/main" val="117451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B9496-8E8E-1B80-3292-43DE0F7EDD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BBED909-DF8F-0D42-E76A-5136754414E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DBB249-8B28-9D3A-6FAD-A3988A84571C}"/>
              </a:ext>
            </a:extLst>
          </p:cNvPr>
          <p:cNvSpPr>
            <a:spLocks noGrp="1"/>
          </p:cNvSpPr>
          <p:nvPr>
            <p:ph type="dt" sz="half" idx="10"/>
          </p:nvPr>
        </p:nvSpPr>
        <p:spPr/>
        <p:txBody>
          <a:bodyPr/>
          <a:lstStyle/>
          <a:p>
            <a:fld id="{4CEFB092-CBFA-4B78-AD6A-0560B7495C1B}" type="datetimeFigureOut">
              <a:rPr lang="en-US" smtClean="0"/>
              <a:t>4/18/2024</a:t>
            </a:fld>
            <a:endParaRPr lang="en-US"/>
          </a:p>
        </p:txBody>
      </p:sp>
      <p:sp>
        <p:nvSpPr>
          <p:cNvPr id="5" name="Footer Placeholder 4">
            <a:extLst>
              <a:ext uri="{FF2B5EF4-FFF2-40B4-BE49-F238E27FC236}">
                <a16:creationId xmlns:a16="http://schemas.microsoft.com/office/drawing/2014/main" id="{83A99CF6-858F-5AD4-B3EF-227CF09DC9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02C58-6C58-812F-D3BE-93ED54F448A1}"/>
              </a:ext>
            </a:extLst>
          </p:cNvPr>
          <p:cNvSpPr>
            <a:spLocks noGrp="1"/>
          </p:cNvSpPr>
          <p:nvPr>
            <p:ph type="sldNum" sz="quarter" idx="12"/>
          </p:nvPr>
        </p:nvSpPr>
        <p:spPr/>
        <p:txBody>
          <a:bodyPr/>
          <a:lstStyle/>
          <a:p>
            <a:fld id="{183CBC30-1A02-4917-BFC5-907D3222DF35}" type="slidenum">
              <a:rPr lang="en-US" smtClean="0"/>
              <a:t>‹#›</a:t>
            </a:fld>
            <a:endParaRPr lang="en-US"/>
          </a:p>
        </p:txBody>
      </p:sp>
    </p:spTree>
    <p:extLst>
      <p:ext uri="{BB962C8B-B14F-4D97-AF65-F5344CB8AC3E}">
        <p14:creationId xmlns:p14="http://schemas.microsoft.com/office/powerpoint/2010/main" val="1521096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12F38-EC7D-7520-3751-841A2B9CD42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6E0F31-57F4-B8E5-01EF-D0E917C688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D85B229-79B5-8608-B533-5498F6844F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E6CDD33-A7FD-A4ED-0F7F-D25C6DCC804A}"/>
              </a:ext>
            </a:extLst>
          </p:cNvPr>
          <p:cNvSpPr>
            <a:spLocks noGrp="1"/>
          </p:cNvSpPr>
          <p:nvPr>
            <p:ph type="dt" sz="half" idx="10"/>
          </p:nvPr>
        </p:nvSpPr>
        <p:spPr/>
        <p:txBody>
          <a:bodyPr/>
          <a:lstStyle/>
          <a:p>
            <a:fld id="{4CEFB092-CBFA-4B78-AD6A-0560B7495C1B}" type="datetimeFigureOut">
              <a:rPr lang="en-US" smtClean="0"/>
              <a:t>4/18/2024</a:t>
            </a:fld>
            <a:endParaRPr lang="en-US"/>
          </a:p>
        </p:txBody>
      </p:sp>
      <p:sp>
        <p:nvSpPr>
          <p:cNvPr id="6" name="Footer Placeholder 5">
            <a:extLst>
              <a:ext uri="{FF2B5EF4-FFF2-40B4-BE49-F238E27FC236}">
                <a16:creationId xmlns:a16="http://schemas.microsoft.com/office/drawing/2014/main" id="{793B31C9-0C67-8CD5-EA4F-F3B9AAF937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E2E27D-E18D-F51D-2B32-87E4406B2C2A}"/>
              </a:ext>
            </a:extLst>
          </p:cNvPr>
          <p:cNvSpPr>
            <a:spLocks noGrp="1"/>
          </p:cNvSpPr>
          <p:nvPr>
            <p:ph type="sldNum" sz="quarter" idx="12"/>
          </p:nvPr>
        </p:nvSpPr>
        <p:spPr/>
        <p:txBody>
          <a:bodyPr/>
          <a:lstStyle/>
          <a:p>
            <a:fld id="{183CBC30-1A02-4917-BFC5-907D3222DF35}" type="slidenum">
              <a:rPr lang="en-US" smtClean="0"/>
              <a:t>‹#›</a:t>
            </a:fld>
            <a:endParaRPr lang="en-US"/>
          </a:p>
        </p:txBody>
      </p:sp>
    </p:spTree>
    <p:extLst>
      <p:ext uri="{BB962C8B-B14F-4D97-AF65-F5344CB8AC3E}">
        <p14:creationId xmlns:p14="http://schemas.microsoft.com/office/powerpoint/2010/main" val="550184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8EA63-3AAF-4476-6D87-E7E115488B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4D5D455-A2C7-2752-A52F-9031D68FA7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48C2D4-E0FC-AC53-E20A-8FB37E133E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C0D8787-DDFA-678E-AD62-01279E1880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1952BC-04C0-2259-6107-47A82ECA82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C5C5A2B-9AD9-D531-92A1-F395C45F7083}"/>
              </a:ext>
            </a:extLst>
          </p:cNvPr>
          <p:cNvSpPr>
            <a:spLocks noGrp="1"/>
          </p:cNvSpPr>
          <p:nvPr>
            <p:ph type="dt" sz="half" idx="10"/>
          </p:nvPr>
        </p:nvSpPr>
        <p:spPr/>
        <p:txBody>
          <a:bodyPr/>
          <a:lstStyle/>
          <a:p>
            <a:fld id="{4CEFB092-CBFA-4B78-AD6A-0560B7495C1B}" type="datetimeFigureOut">
              <a:rPr lang="en-US" smtClean="0"/>
              <a:t>4/18/2024</a:t>
            </a:fld>
            <a:endParaRPr lang="en-US"/>
          </a:p>
        </p:txBody>
      </p:sp>
      <p:sp>
        <p:nvSpPr>
          <p:cNvPr id="8" name="Footer Placeholder 7">
            <a:extLst>
              <a:ext uri="{FF2B5EF4-FFF2-40B4-BE49-F238E27FC236}">
                <a16:creationId xmlns:a16="http://schemas.microsoft.com/office/drawing/2014/main" id="{943DF603-5B29-806C-7CF8-F03B1327A1B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B7A0CB9-D39B-89DD-16FC-9B1BCA262209}"/>
              </a:ext>
            </a:extLst>
          </p:cNvPr>
          <p:cNvSpPr>
            <a:spLocks noGrp="1"/>
          </p:cNvSpPr>
          <p:nvPr>
            <p:ph type="sldNum" sz="quarter" idx="12"/>
          </p:nvPr>
        </p:nvSpPr>
        <p:spPr/>
        <p:txBody>
          <a:bodyPr/>
          <a:lstStyle/>
          <a:p>
            <a:fld id="{183CBC30-1A02-4917-BFC5-907D3222DF35}" type="slidenum">
              <a:rPr lang="en-US" smtClean="0"/>
              <a:t>‹#›</a:t>
            </a:fld>
            <a:endParaRPr lang="en-US"/>
          </a:p>
        </p:txBody>
      </p:sp>
    </p:spTree>
    <p:extLst>
      <p:ext uri="{BB962C8B-B14F-4D97-AF65-F5344CB8AC3E}">
        <p14:creationId xmlns:p14="http://schemas.microsoft.com/office/powerpoint/2010/main" val="2740947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86725-550C-754E-DBC3-FF05D70984B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CCC4907-E6A8-9B51-0990-BA4E8BB1C001}"/>
              </a:ext>
            </a:extLst>
          </p:cNvPr>
          <p:cNvSpPr>
            <a:spLocks noGrp="1"/>
          </p:cNvSpPr>
          <p:nvPr>
            <p:ph type="dt" sz="half" idx="10"/>
          </p:nvPr>
        </p:nvSpPr>
        <p:spPr/>
        <p:txBody>
          <a:bodyPr/>
          <a:lstStyle/>
          <a:p>
            <a:fld id="{4CEFB092-CBFA-4B78-AD6A-0560B7495C1B}" type="datetimeFigureOut">
              <a:rPr lang="en-US" smtClean="0"/>
              <a:t>4/18/2024</a:t>
            </a:fld>
            <a:endParaRPr lang="en-US"/>
          </a:p>
        </p:txBody>
      </p:sp>
      <p:sp>
        <p:nvSpPr>
          <p:cNvPr id="4" name="Footer Placeholder 3">
            <a:extLst>
              <a:ext uri="{FF2B5EF4-FFF2-40B4-BE49-F238E27FC236}">
                <a16:creationId xmlns:a16="http://schemas.microsoft.com/office/drawing/2014/main" id="{FD82419E-0008-13DF-58A5-52562DFF9DD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4F80466-CB08-EF78-8EED-368D392B115A}"/>
              </a:ext>
            </a:extLst>
          </p:cNvPr>
          <p:cNvSpPr>
            <a:spLocks noGrp="1"/>
          </p:cNvSpPr>
          <p:nvPr>
            <p:ph type="sldNum" sz="quarter" idx="12"/>
          </p:nvPr>
        </p:nvSpPr>
        <p:spPr/>
        <p:txBody>
          <a:bodyPr/>
          <a:lstStyle/>
          <a:p>
            <a:fld id="{183CBC30-1A02-4917-BFC5-907D3222DF35}" type="slidenum">
              <a:rPr lang="en-US" smtClean="0"/>
              <a:t>‹#›</a:t>
            </a:fld>
            <a:endParaRPr lang="en-US"/>
          </a:p>
        </p:txBody>
      </p:sp>
    </p:spTree>
    <p:extLst>
      <p:ext uri="{BB962C8B-B14F-4D97-AF65-F5344CB8AC3E}">
        <p14:creationId xmlns:p14="http://schemas.microsoft.com/office/powerpoint/2010/main" val="2560028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A93239-7162-038A-916F-906EB00C1A4A}"/>
              </a:ext>
            </a:extLst>
          </p:cNvPr>
          <p:cNvSpPr>
            <a:spLocks noGrp="1"/>
          </p:cNvSpPr>
          <p:nvPr>
            <p:ph type="dt" sz="half" idx="10"/>
          </p:nvPr>
        </p:nvSpPr>
        <p:spPr/>
        <p:txBody>
          <a:bodyPr/>
          <a:lstStyle/>
          <a:p>
            <a:fld id="{4CEFB092-CBFA-4B78-AD6A-0560B7495C1B}" type="datetimeFigureOut">
              <a:rPr lang="en-US" smtClean="0"/>
              <a:t>4/18/2024</a:t>
            </a:fld>
            <a:endParaRPr lang="en-US"/>
          </a:p>
        </p:txBody>
      </p:sp>
      <p:sp>
        <p:nvSpPr>
          <p:cNvPr id="3" name="Footer Placeholder 2">
            <a:extLst>
              <a:ext uri="{FF2B5EF4-FFF2-40B4-BE49-F238E27FC236}">
                <a16:creationId xmlns:a16="http://schemas.microsoft.com/office/drawing/2014/main" id="{803B3AF1-D501-8B20-535A-2BB89279244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846960-E3C0-9D75-E67F-60D39B0FE693}"/>
              </a:ext>
            </a:extLst>
          </p:cNvPr>
          <p:cNvSpPr>
            <a:spLocks noGrp="1"/>
          </p:cNvSpPr>
          <p:nvPr>
            <p:ph type="sldNum" sz="quarter" idx="12"/>
          </p:nvPr>
        </p:nvSpPr>
        <p:spPr/>
        <p:txBody>
          <a:bodyPr/>
          <a:lstStyle/>
          <a:p>
            <a:fld id="{183CBC30-1A02-4917-BFC5-907D3222DF35}" type="slidenum">
              <a:rPr lang="en-US" smtClean="0"/>
              <a:t>‹#›</a:t>
            </a:fld>
            <a:endParaRPr lang="en-US"/>
          </a:p>
        </p:txBody>
      </p:sp>
    </p:spTree>
    <p:extLst>
      <p:ext uri="{BB962C8B-B14F-4D97-AF65-F5344CB8AC3E}">
        <p14:creationId xmlns:p14="http://schemas.microsoft.com/office/powerpoint/2010/main" val="338367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ED4F1-5B8D-1A6A-F39E-139A5B0784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7E59807-67D3-0ACB-65DC-95D3B2F020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F4A3CF6-70C7-1141-E8A1-4A2260CA29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DF4AF4-D477-A47D-A964-37F6E949E089}"/>
              </a:ext>
            </a:extLst>
          </p:cNvPr>
          <p:cNvSpPr>
            <a:spLocks noGrp="1"/>
          </p:cNvSpPr>
          <p:nvPr>
            <p:ph type="dt" sz="half" idx="10"/>
          </p:nvPr>
        </p:nvSpPr>
        <p:spPr/>
        <p:txBody>
          <a:bodyPr/>
          <a:lstStyle/>
          <a:p>
            <a:fld id="{4CEFB092-CBFA-4B78-AD6A-0560B7495C1B}" type="datetimeFigureOut">
              <a:rPr lang="en-US" smtClean="0"/>
              <a:t>4/18/2024</a:t>
            </a:fld>
            <a:endParaRPr lang="en-US"/>
          </a:p>
        </p:txBody>
      </p:sp>
      <p:sp>
        <p:nvSpPr>
          <p:cNvPr id="6" name="Footer Placeholder 5">
            <a:extLst>
              <a:ext uri="{FF2B5EF4-FFF2-40B4-BE49-F238E27FC236}">
                <a16:creationId xmlns:a16="http://schemas.microsoft.com/office/drawing/2014/main" id="{BBEF4E6E-6155-FE0B-43A9-79C18ABEBB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30A750-007F-7E8F-F264-CA918F694731}"/>
              </a:ext>
            </a:extLst>
          </p:cNvPr>
          <p:cNvSpPr>
            <a:spLocks noGrp="1"/>
          </p:cNvSpPr>
          <p:nvPr>
            <p:ph type="sldNum" sz="quarter" idx="12"/>
          </p:nvPr>
        </p:nvSpPr>
        <p:spPr/>
        <p:txBody>
          <a:bodyPr/>
          <a:lstStyle/>
          <a:p>
            <a:fld id="{183CBC30-1A02-4917-BFC5-907D3222DF35}" type="slidenum">
              <a:rPr lang="en-US" smtClean="0"/>
              <a:t>‹#›</a:t>
            </a:fld>
            <a:endParaRPr lang="en-US"/>
          </a:p>
        </p:txBody>
      </p:sp>
    </p:spTree>
    <p:extLst>
      <p:ext uri="{BB962C8B-B14F-4D97-AF65-F5344CB8AC3E}">
        <p14:creationId xmlns:p14="http://schemas.microsoft.com/office/powerpoint/2010/main" val="1335288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38DFE-4123-013E-3995-2F263A4066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E355E6E-D659-A967-4049-4AE362AC95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9898898-EEB3-32CA-C3E1-84EADDEC44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D03577-6AC9-74FA-275B-1DE5BB4BA90F}"/>
              </a:ext>
            </a:extLst>
          </p:cNvPr>
          <p:cNvSpPr>
            <a:spLocks noGrp="1"/>
          </p:cNvSpPr>
          <p:nvPr>
            <p:ph type="dt" sz="half" idx="10"/>
          </p:nvPr>
        </p:nvSpPr>
        <p:spPr/>
        <p:txBody>
          <a:bodyPr/>
          <a:lstStyle/>
          <a:p>
            <a:fld id="{4CEFB092-CBFA-4B78-AD6A-0560B7495C1B}" type="datetimeFigureOut">
              <a:rPr lang="en-US" smtClean="0"/>
              <a:t>4/18/2024</a:t>
            </a:fld>
            <a:endParaRPr lang="en-US"/>
          </a:p>
        </p:txBody>
      </p:sp>
      <p:sp>
        <p:nvSpPr>
          <p:cNvPr id="6" name="Footer Placeholder 5">
            <a:extLst>
              <a:ext uri="{FF2B5EF4-FFF2-40B4-BE49-F238E27FC236}">
                <a16:creationId xmlns:a16="http://schemas.microsoft.com/office/drawing/2014/main" id="{A558A501-1EEE-B1EA-DBB8-A0DE31E9BD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CB9200-1131-DB77-0A3E-0F9CD3F33508}"/>
              </a:ext>
            </a:extLst>
          </p:cNvPr>
          <p:cNvSpPr>
            <a:spLocks noGrp="1"/>
          </p:cNvSpPr>
          <p:nvPr>
            <p:ph type="sldNum" sz="quarter" idx="12"/>
          </p:nvPr>
        </p:nvSpPr>
        <p:spPr/>
        <p:txBody>
          <a:bodyPr/>
          <a:lstStyle/>
          <a:p>
            <a:fld id="{183CBC30-1A02-4917-BFC5-907D3222DF35}" type="slidenum">
              <a:rPr lang="en-US" smtClean="0"/>
              <a:t>‹#›</a:t>
            </a:fld>
            <a:endParaRPr lang="en-US"/>
          </a:p>
        </p:txBody>
      </p:sp>
    </p:spTree>
    <p:extLst>
      <p:ext uri="{BB962C8B-B14F-4D97-AF65-F5344CB8AC3E}">
        <p14:creationId xmlns:p14="http://schemas.microsoft.com/office/powerpoint/2010/main" val="198643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F6A7-659E-CEF0-B68E-F351038B0DF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6E415E7-0CA4-C6F9-FDF0-E0790125835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DB04372-A244-1431-0AA7-43FDB1583DEE}"/>
              </a:ext>
            </a:extLst>
          </p:cNvPr>
          <p:cNvSpPr>
            <a:spLocks noGrp="1"/>
          </p:cNvSpPr>
          <p:nvPr>
            <p:ph type="dt" sz="half" idx="10"/>
          </p:nvPr>
        </p:nvSpPr>
        <p:spPr/>
        <p:txBody>
          <a:bodyPr/>
          <a:lstStyle/>
          <a:p>
            <a:fld id="{4CEFB092-CBFA-4B78-AD6A-0560B7495C1B}" type="datetimeFigureOut">
              <a:rPr lang="en-US" smtClean="0"/>
              <a:t>4/18/2024</a:t>
            </a:fld>
            <a:endParaRPr lang="en-US"/>
          </a:p>
        </p:txBody>
      </p:sp>
      <p:sp>
        <p:nvSpPr>
          <p:cNvPr id="5" name="Footer Placeholder 4">
            <a:extLst>
              <a:ext uri="{FF2B5EF4-FFF2-40B4-BE49-F238E27FC236}">
                <a16:creationId xmlns:a16="http://schemas.microsoft.com/office/drawing/2014/main" id="{A2EEDFFA-9CDC-1546-04C0-D94C184DA4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9BFEA1-A6C0-69D4-B970-DE3EA3D09661}"/>
              </a:ext>
            </a:extLst>
          </p:cNvPr>
          <p:cNvSpPr>
            <a:spLocks noGrp="1"/>
          </p:cNvSpPr>
          <p:nvPr>
            <p:ph type="sldNum" sz="quarter" idx="12"/>
          </p:nvPr>
        </p:nvSpPr>
        <p:spPr/>
        <p:txBody>
          <a:bodyPr/>
          <a:lstStyle/>
          <a:p>
            <a:fld id="{183CBC30-1A02-4917-BFC5-907D3222DF35}" type="slidenum">
              <a:rPr lang="en-US" smtClean="0"/>
              <a:t>‹#›</a:t>
            </a:fld>
            <a:endParaRPr lang="en-US"/>
          </a:p>
        </p:txBody>
      </p:sp>
    </p:spTree>
    <p:extLst>
      <p:ext uri="{BB962C8B-B14F-4D97-AF65-F5344CB8AC3E}">
        <p14:creationId xmlns:p14="http://schemas.microsoft.com/office/powerpoint/2010/main" val="1885477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22E1A2-67C7-7D35-70B6-543973C081B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616E037-F7AC-7FF7-7C79-58F9266BED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80C5C7-7DE5-4D08-9942-1EC9E8C74D3C}"/>
              </a:ext>
            </a:extLst>
          </p:cNvPr>
          <p:cNvSpPr>
            <a:spLocks noGrp="1"/>
          </p:cNvSpPr>
          <p:nvPr>
            <p:ph type="dt" sz="half" idx="10"/>
          </p:nvPr>
        </p:nvSpPr>
        <p:spPr/>
        <p:txBody>
          <a:bodyPr/>
          <a:lstStyle/>
          <a:p>
            <a:fld id="{4CEFB092-CBFA-4B78-AD6A-0560B7495C1B}" type="datetimeFigureOut">
              <a:rPr lang="en-US" smtClean="0"/>
              <a:t>4/18/2024</a:t>
            </a:fld>
            <a:endParaRPr lang="en-US"/>
          </a:p>
        </p:txBody>
      </p:sp>
      <p:sp>
        <p:nvSpPr>
          <p:cNvPr id="5" name="Footer Placeholder 4">
            <a:extLst>
              <a:ext uri="{FF2B5EF4-FFF2-40B4-BE49-F238E27FC236}">
                <a16:creationId xmlns:a16="http://schemas.microsoft.com/office/drawing/2014/main" id="{FA9F44B3-5E75-E220-6529-57B5B50D1A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D45802-C63E-EC14-D141-70506E6ED96F}"/>
              </a:ext>
            </a:extLst>
          </p:cNvPr>
          <p:cNvSpPr>
            <a:spLocks noGrp="1"/>
          </p:cNvSpPr>
          <p:nvPr>
            <p:ph type="sldNum" sz="quarter" idx="12"/>
          </p:nvPr>
        </p:nvSpPr>
        <p:spPr/>
        <p:txBody>
          <a:bodyPr/>
          <a:lstStyle/>
          <a:p>
            <a:fld id="{183CBC30-1A02-4917-BFC5-907D3222DF35}" type="slidenum">
              <a:rPr lang="en-US" smtClean="0"/>
              <a:t>‹#›</a:t>
            </a:fld>
            <a:endParaRPr lang="en-US"/>
          </a:p>
        </p:txBody>
      </p:sp>
    </p:spTree>
    <p:extLst>
      <p:ext uri="{BB962C8B-B14F-4D97-AF65-F5344CB8AC3E}">
        <p14:creationId xmlns:p14="http://schemas.microsoft.com/office/powerpoint/2010/main" val="336267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FBC20E-6B72-90E0-6320-F944838846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7E5151D-9852-47FA-81B2-27F486C6BC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D60CB0-2D53-D8A0-3FE9-C5814FA4B5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CEFB092-CBFA-4B78-AD6A-0560B7495C1B}" type="datetimeFigureOut">
              <a:rPr lang="en-US" smtClean="0"/>
              <a:t>4/18/2024</a:t>
            </a:fld>
            <a:endParaRPr lang="en-US"/>
          </a:p>
        </p:txBody>
      </p:sp>
      <p:sp>
        <p:nvSpPr>
          <p:cNvPr id="5" name="Footer Placeholder 4">
            <a:extLst>
              <a:ext uri="{FF2B5EF4-FFF2-40B4-BE49-F238E27FC236}">
                <a16:creationId xmlns:a16="http://schemas.microsoft.com/office/drawing/2014/main" id="{AA69ABAD-FA5D-290A-2AB3-0EA1A86F20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8D7DD37-8AEE-09D3-299F-929C5AADB3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83CBC30-1A02-4917-BFC5-907D3222DF35}" type="slidenum">
              <a:rPr lang="en-US" smtClean="0"/>
              <a:t>‹#›</a:t>
            </a:fld>
            <a:endParaRPr lang="en-US"/>
          </a:p>
        </p:txBody>
      </p:sp>
    </p:spTree>
    <p:extLst>
      <p:ext uri="{BB962C8B-B14F-4D97-AF65-F5344CB8AC3E}">
        <p14:creationId xmlns:p14="http://schemas.microsoft.com/office/powerpoint/2010/main" val="3896861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Oh_SSc492Ac?feature=oembed" TargetMode="External"/><Relationship Id="rId5" Type="http://schemas.openxmlformats.org/officeDocument/2006/relationships/image" Target="../media/image29.jpeg"/><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ExDKWfxIoow?feature=oembed" TargetMode="External"/><Relationship Id="rId4" Type="http://schemas.openxmlformats.org/officeDocument/2006/relationships/image" Target="../media/image30.jpeg"/></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xzth1BMx0aw?feature=oembed" TargetMode="External"/><Relationship Id="rId4" Type="http://schemas.openxmlformats.org/officeDocument/2006/relationships/image" Target="../media/image31.jpeg"/></Relationships>
</file>

<file path=ppt/slides/_rels/slide1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slideLayout" Target="../slideLayouts/slideLayout2.xml"/><Relationship Id="rId7" Type="http://schemas.openxmlformats.org/officeDocument/2006/relationships/image" Target="../media/image34.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33.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notesSlide" Target="../notesSlides/notesSlide4.xml"/><Relationship Id="rId9" Type="http://schemas.openxmlformats.org/officeDocument/2006/relationships/image" Target="../media/image36.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39.png"/><Relationship Id="rId5" Type="http://schemas.openxmlformats.org/officeDocument/2006/relationships/image" Target="../media/image38.jpeg"/><Relationship Id="rId4" Type="http://schemas.openxmlformats.org/officeDocument/2006/relationships/notesSlide" Target="../notesSlides/notesSlide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notesSlide" Target="../notesSlides/notesSlide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BVJkf8IuRjE?feature=oembed" TargetMode="External"/><Relationship Id="rId5" Type="http://schemas.openxmlformats.org/officeDocument/2006/relationships/image" Target="../media/image42.jpeg"/><Relationship Id="rId4" Type="http://schemas.openxmlformats.org/officeDocument/2006/relationships/image" Target="../media/image28.jpeg"/></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DRyg7ONEFWQ?feature=oembed" TargetMode="External"/><Relationship Id="rId4" Type="http://schemas.openxmlformats.org/officeDocument/2006/relationships/image" Target="../media/image43.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notesSlide" Target="../notesSlides/notesSlide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jpeg"/></Relationships>
</file>

<file path=ppt/slides/_rels/slide21.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image" Target="../media/image58.png"/><Relationship Id="rId3" Type="http://schemas.openxmlformats.org/officeDocument/2006/relationships/slideLayout" Target="../slideLayouts/slideLayout2.xml"/><Relationship Id="rId7" Type="http://schemas.openxmlformats.org/officeDocument/2006/relationships/image" Target="../media/image52.png"/><Relationship Id="rId12" Type="http://schemas.openxmlformats.org/officeDocument/2006/relationships/image" Target="../media/image57.png"/><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51.jpeg"/><Relationship Id="rId11" Type="http://schemas.openxmlformats.org/officeDocument/2006/relationships/image" Target="../media/image56.png"/><Relationship Id="rId5" Type="http://schemas.openxmlformats.org/officeDocument/2006/relationships/image" Target="../media/image50.png"/><Relationship Id="rId15" Type="http://schemas.openxmlformats.org/officeDocument/2006/relationships/image" Target="../media/image60.png"/><Relationship Id="rId10" Type="http://schemas.openxmlformats.org/officeDocument/2006/relationships/image" Target="../media/image55.png"/><Relationship Id="rId4" Type="http://schemas.openxmlformats.org/officeDocument/2006/relationships/image" Target="../media/image49.jpeg"/><Relationship Id="rId9" Type="http://schemas.openxmlformats.org/officeDocument/2006/relationships/image" Target="../media/image54.png"/><Relationship Id="rId14" Type="http://schemas.openxmlformats.org/officeDocument/2006/relationships/image" Target="../media/image59.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3.jpeg"/><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62.png"/><Relationship Id="rId5" Type="http://schemas.openxmlformats.org/officeDocument/2006/relationships/image" Target="../media/image61.jpeg"/><Relationship Id="rId4" Type="http://schemas.openxmlformats.org/officeDocument/2006/relationships/notesSlide" Target="../notesSlides/notesSlide9.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UaMFf6Y4hHU?feature=oembed" TargetMode="External"/><Relationship Id="rId4" Type="http://schemas.openxmlformats.org/officeDocument/2006/relationships/image" Target="../media/image64.jpeg"/></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dHHrvqD3l-8?feature=oembed" TargetMode="External"/><Relationship Id="rId4" Type="http://schemas.openxmlformats.org/officeDocument/2006/relationships/image" Target="../media/image65.jpe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67.png"/><Relationship Id="rId4" Type="http://schemas.openxmlformats.org/officeDocument/2006/relationships/image" Target="../media/image66.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image" Target="../media/image70.png"/><Relationship Id="rId5" Type="http://schemas.openxmlformats.org/officeDocument/2006/relationships/image" Target="../media/image69.jpeg"/><Relationship Id="rId4" Type="http://schemas.openxmlformats.org/officeDocument/2006/relationships/image" Target="../media/image68.jpeg"/></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19.mp4"/><Relationship Id="rId1" Type="http://schemas.microsoft.com/office/2007/relationships/media" Target="../media/media19.mp4"/><Relationship Id="rId6" Type="http://schemas.openxmlformats.org/officeDocument/2006/relationships/diagramLayout" Target="../diagrams/layout1.xml"/><Relationship Id="rId11" Type="http://schemas.openxmlformats.org/officeDocument/2006/relationships/image" Target="../media/image73.png"/><Relationship Id="rId5" Type="http://schemas.openxmlformats.org/officeDocument/2006/relationships/diagramData" Target="../diagrams/data1.xml"/><Relationship Id="rId10" Type="http://schemas.openxmlformats.org/officeDocument/2006/relationships/image" Target="../media/image72.jpeg"/><Relationship Id="rId4" Type="http://schemas.openxmlformats.org/officeDocument/2006/relationships/image" Target="../media/image71.jpeg"/><Relationship Id="rId9" Type="http://schemas.microsoft.com/office/2007/relationships/diagramDrawing" Target="../diagrams/drawing1.xml"/></Relationships>
</file>

<file path=ppt/slides/_rels/slide28.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slideLayout" Target="../slideLayouts/slideLayout7.xml"/><Relationship Id="rId7" Type="http://schemas.openxmlformats.org/officeDocument/2006/relationships/image" Target="../media/image76.png"/><Relationship Id="rId2" Type="http://schemas.openxmlformats.org/officeDocument/2006/relationships/video" Target="../media/media20.mp4"/><Relationship Id="rId1" Type="http://schemas.microsoft.com/office/2007/relationships/media" Target="../media/media20.mp4"/><Relationship Id="rId6" Type="http://schemas.openxmlformats.org/officeDocument/2006/relationships/image" Target="../media/image75.jpeg"/><Relationship Id="rId5" Type="http://schemas.openxmlformats.org/officeDocument/2006/relationships/image" Target="../media/image74.gif"/><Relationship Id="rId4"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CF19B-6EED-7EB5-C411-A0F875594105}"/>
              </a:ext>
            </a:extLst>
          </p:cNvPr>
          <p:cNvSpPr>
            <a:spLocks noGrp="1"/>
          </p:cNvSpPr>
          <p:nvPr>
            <p:ph type="title"/>
          </p:nvPr>
        </p:nvSpPr>
        <p:spPr/>
        <p:txBody>
          <a:bodyPr/>
          <a:lstStyle/>
          <a:p>
            <a:r>
              <a:rPr lang="en-US" sz="4200" b="1">
                <a:solidFill>
                  <a:schemeClr val="tx1"/>
                </a:solidFill>
                <a:latin typeface="Century Gothic"/>
              </a:rPr>
              <a:t>How to Play this Presentation</a:t>
            </a:r>
            <a:endParaRPr lang="en-US">
              <a:solidFill>
                <a:schemeClr val="tx1"/>
              </a:solidFill>
            </a:endParaRPr>
          </a:p>
        </p:txBody>
      </p:sp>
      <p:sp>
        <p:nvSpPr>
          <p:cNvPr id="3" name="Content Placeholder 2">
            <a:extLst>
              <a:ext uri="{FF2B5EF4-FFF2-40B4-BE49-F238E27FC236}">
                <a16:creationId xmlns:a16="http://schemas.microsoft.com/office/drawing/2014/main" id="{F1D752DF-C04F-1A2F-0E69-6671A5878DA9}"/>
              </a:ext>
            </a:extLst>
          </p:cNvPr>
          <p:cNvSpPr>
            <a:spLocks noGrp="1"/>
          </p:cNvSpPr>
          <p:nvPr>
            <p:ph idx="1"/>
          </p:nvPr>
        </p:nvSpPr>
        <p:spPr/>
        <p:txBody>
          <a:bodyPr/>
          <a:lstStyle/>
          <a:p>
            <a:r>
              <a:rPr lang="en-US" dirty="0">
                <a:solidFill>
                  <a:schemeClr val="tx1"/>
                </a:solidFill>
                <a:latin typeface="Calibri"/>
                <a:cs typeface="Calibri"/>
              </a:rPr>
              <a:t>Open the presentation in PowerPoint.</a:t>
            </a:r>
          </a:p>
          <a:p>
            <a:pPr>
              <a:buSzPct val="114999"/>
            </a:pPr>
            <a:r>
              <a:rPr lang="en-US" dirty="0">
                <a:solidFill>
                  <a:schemeClr val="tx1"/>
                </a:solidFill>
                <a:latin typeface="Calibri"/>
                <a:cs typeface="Calibri"/>
              </a:rPr>
              <a:t>Wait for slide show to load up ( it may take a minute or two).</a:t>
            </a:r>
          </a:p>
          <a:p>
            <a:pPr>
              <a:buSzPct val="114999"/>
            </a:pPr>
            <a:r>
              <a:rPr lang="en-US" dirty="0">
                <a:solidFill>
                  <a:schemeClr val="tx1"/>
                </a:solidFill>
                <a:latin typeface="Calibri"/>
                <a:cs typeface="Calibri"/>
              </a:rPr>
              <a:t>Click on arrows at the bottom of screen to go to the next slide or back a slide or click on the next slide in sequence on the left bar.</a:t>
            </a:r>
          </a:p>
          <a:p>
            <a:pPr>
              <a:buSzPct val="114999"/>
            </a:pPr>
            <a:r>
              <a:rPr lang="en-US" dirty="0">
                <a:solidFill>
                  <a:schemeClr val="tx1"/>
                </a:solidFill>
                <a:latin typeface="Calibri"/>
                <a:cs typeface="Calibri"/>
              </a:rPr>
              <a:t>To hear recordings, press on the megaphone and press play.</a:t>
            </a:r>
          </a:p>
          <a:p>
            <a:pPr>
              <a:buSzPct val="114999"/>
            </a:pPr>
            <a:endParaRPr lang="en-US" dirty="0"/>
          </a:p>
        </p:txBody>
      </p:sp>
      <p:pic>
        <p:nvPicPr>
          <p:cNvPr id="7" name="Recorded Sound">
            <a:hlinkClick r:id="" action="ppaction://media"/>
            <a:extLst>
              <a:ext uri="{FF2B5EF4-FFF2-40B4-BE49-F238E27FC236}">
                <a16:creationId xmlns:a16="http://schemas.microsoft.com/office/drawing/2014/main" id="{5D047C44-791B-EADF-9957-A68644B640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29912" y="6062663"/>
            <a:ext cx="304800" cy="304800"/>
          </a:xfrm>
          <a:prstGeom prst="rect">
            <a:avLst/>
          </a:prstGeom>
        </p:spPr>
      </p:pic>
    </p:spTree>
    <p:extLst>
      <p:ext uri="{BB962C8B-B14F-4D97-AF65-F5344CB8AC3E}">
        <p14:creationId xmlns:p14="http://schemas.microsoft.com/office/powerpoint/2010/main" val="4052978475"/>
      </p:ext>
    </p:extLst>
  </p:cSld>
  <p:clrMapOvr>
    <a:masterClrMapping/>
  </p:clrMapOvr>
  <mc:AlternateContent xmlns:mc="http://schemas.openxmlformats.org/markup-compatibility/2006" xmlns:p14="http://schemas.microsoft.com/office/powerpoint/2010/main">
    <mc:Choice Requires="p14">
      <p:transition spd="slow" p14:dur="2000" advTm="2977"/>
    </mc:Choice>
    <mc:Fallback xmlns="">
      <p:transition spd="slow" advTm="2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15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69670" y="520066"/>
            <a:ext cx="9144000" cy="2387600"/>
          </a:xfrm>
        </p:spPr>
        <p:txBody>
          <a:bodyPr/>
          <a:lstStyle/>
          <a:p>
            <a:r>
              <a:rPr lang="en-US" dirty="0"/>
              <a:t>Physical &amp; Mental Health!</a:t>
            </a:r>
            <a:br>
              <a:rPr lang="en-US" dirty="0"/>
            </a:br>
            <a:endParaRPr lang="en-US" dirty="0"/>
          </a:p>
        </p:txBody>
      </p:sp>
      <p:pic>
        <p:nvPicPr>
          <p:cNvPr id="1026" name="Picture 2" descr="1,115 Physical Mental Emotional Spiritual Images, Stock Photos, 3D objects,  &amp; Vectors | Shutterstock">
            <a:extLst>
              <a:ext uri="{FF2B5EF4-FFF2-40B4-BE49-F238E27FC236}">
                <a16:creationId xmlns:a16="http://schemas.microsoft.com/office/drawing/2014/main" id="{860275F5-E13E-E000-9435-C5B23E2572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0034" y="2603500"/>
            <a:ext cx="3702685" cy="319278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1BA29BB2-E4B3-E9BE-2671-2EF1E589E431}"/>
              </a:ext>
            </a:extLst>
          </p:cNvPr>
          <p:cNvPicPr>
            <a:picLocks noChangeAspect="1"/>
          </p:cNvPicPr>
          <p:nvPr/>
        </p:nvPicPr>
        <p:blipFill>
          <a:blip r:embed="rId3"/>
          <a:stretch>
            <a:fillRect/>
          </a:stretch>
        </p:blipFill>
        <p:spPr>
          <a:xfrm>
            <a:off x="5741670" y="2191067"/>
            <a:ext cx="4794250" cy="351853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5" name="Rectangle 4124">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D390F0-50FE-E320-AEDB-E7522F8F8080}"/>
              </a:ext>
            </a:extLst>
          </p:cNvPr>
          <p:cNvSpPr>
            <a:spLocks noGrp="1"/>
          </p:cNvSpPr>
          <p:nvPr>
            <p:ph type="ctrTitle"/>
          </p:nvPr>
        </p:nvSpPr>
        <p:spPr>
          <a:xfrm>
            <a:off x="640080" y="4419600"/>
            <a:ext cx="10908792" cy="1203960"/>
          </a:xfrm>
        </p:spPr>
        <p:txBody>
          <a:bodyPr anchor="ctr">
            <a:normAutofit/>
          </a:bodyPr>
          <a:lstStyle/>
          <a:p>
            <a:r>
              <a:rPr lang="en-US" sz="6600"/>
              <a:t>Sexual Abuse </a:t>
            </a:r>
          </a:p>
        </p:txBody>
      </p:sp>
      <p:pic>
        <p:nvPicPr>
          <p:cNvPr id="4100" name="Picture 4" descr="What Is the Difference Between Sexual Abuse, Sexual Assault, Rape, and  Sexual Harassment? | Childrens Advocacy Center">
            <a:extLst>
              <a:ext uri="{FF2B5EF4-FFF2-40B4-BE49-F238E27FC236}">
                <a16:creationId xmlns:a16="http://schemas.microsoft.com/office/drawing/2014/main" id="{265B8A53-D17A-F00A-F728-23E61059749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66" r="632"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How to prevent sexual assault and date violence - News">
            <a:extLst>
              <a:ext uri="{FF2B5EF4-FFF2-40B4-BE49-F238E27FC236}">
                <a16:creationId xmlns:a16="http://schemas.microsoft.com/office/drawing/2014/main" id="{71A8C799-CB3D-6BD2-D0E5-11C955C93C0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32203" r="-1" b="143"/>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
        <p:nvSpPr>
          <p:cNvPr id="4126"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Video 20">
            <a:hlinkClick r:id="" action="ppaction://media"/>
            <a:extLst>
              <a:ext uri="{FF2B5EF4-FFF2-40B4-BE49-F238E27FC236}">
                <a16:creationId xmlns:a16="http://schemas.microsoft.com/office/drawing/2014/main" id="{18BE079B-B917-89C6-6CC8-517ADF8B22C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773404"/>
      </p:ext>
    </p:extLst>
  </p:cSld>
  <p:clrMapOvr>
    <a:masterClrMapping/>
  </p:clrMapOvr>
  <mc:AlternateContent xmlns:mc="http://schemas.openxmlformats.org/markup-compatibility/2006" xmlns:p14="http://schemas.microsoft.com/office/powerpoint/2010/main">
    <mc:Choice Requires="p14">
      <p:transition spd="slow" p14:dur="2000" advTm="20438"/>
    </mc:Choice>
    <mc:Fallback xmlns="">
      <p:transition spd="slow" advTm="20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1"/>
                </p:tgtEl>
              </p:cMediaNode>
            </p:video>
            <p:seq concurrent="1" nextAc="seek">
              <p:cTn id="11" restart="whenNotActive" fill="hold" evtFilter="cancelBubble" nodeType="interactiveSeq">
                <p:stCondLst>
                  <p:cond evt="onClick" delay="0">
                    <p:tgtEl>
                      <p:spTgt spid="21"/>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1"/>
                                        </p:tgtEl>
                                      </p:cBhvr>
                                    </p:cmd>
                                  </p:childTnLst>
                                </p:cTn>
                              </p:par>
                            </p:childTnLst>
                          </p:cTn>
                        </p:par>
                      </p:childTnLst>
                    </p:cTn>
                  </p:par>
                </p:childTnLst>
              </p:cTn>
              <p:nextCondLst>
                <p:cond evt="onClick" delay="0">
                  <p:tgtEl>
                    <p:spTgt spid="21"/>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65" name="Rectangle 5164">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7E9F1-3C85-EB79-3952-CA17016774DA}"/>
              </a:ext>
            </a:extLst>
          </p:cNvPr>
          <p:cNvSpPr>
            <a:spLocks noGrp="1"/>
          </p:cNvSpPr>
          <p:nvPr>
            <p:ph type="title"/>
          </p:nvPr>
        </p:nvSpPr>
        <p:spPr>
          <a:xfrm>
            <a:off x="612648" y="365125"/>
            <a:ext cx="5295015" cy="2063808"/>
          </a:xfrm>
        </p:spPr>
        <p:txBody>
          <a:bodyPr anchor="b">
            <a:normAutofit/>
          </a:bodyPr>
          <a:lstStyle/>
          <a:p>
            <a:r>
              <a:rPr lang="en-US" sz="5400"/>
              <a:t>How to prevent sexual abuse </a:t>
            </a:r>
          </a:p>
        </p:txBody>
      </p:sp>
      <p:sp>
        <p:nvSpPr>
          <p:cNvPr id="5166"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C4A358-1C00-C587-03DC-0C05C34300FD}"/>
              </a:ext>
            </a:extLst>
          </p:cNvPr>
          <p:cNvSpPr>
            <a:spLocks noGrp="1"/>
          </p:cNvSpPr>
          <p:nvPr>
            <p:ph idx="1"/>
          </p:nvPr>
        </p:nvSpPr>
        <p:spPr>
          <a:xfrm>
            <a:off x="612648" y="2908005"/>
            <a:ext cx="5295015" cy="3268957"/>
          </a:xfrm>
        </p:spPr>
        <p:txBody>
          <a:bodyPr>
            <a:normAutofit/>
          </a:bodyPr>
          <a:lstStyle/>
          <a:p>
            <a:pPr marL="0" indent="0">
              <a:buNone/>
            </a:pPr>
            <a:r>
              <a:rPr lang="en-US" sz="1400" i="0" dirty="0">
                <a:effectLst/>
                <a:latin typeface="Open Sans" panose="020B0606030504020204" pitchFamily="34" charset="0"/>
              </a:rPr>
              <a:t>Speak out against the media’s glorification of sexual violence</a:t>
            </a:r>
          </a:p>
          <a:p>
            <a:pPr marL="0" indent="0">
              <a:buNone/>
            </a:pPr>
            <a:endParaRPr lang="en-US" sz="1400" dirty="0"/>
          </a:p>
          <a:p>
            <a:r>
              <a:rPr lang="en-US" sz="1400" i="0" dirty="0">
                <a:effectLst/>
                <a:latin typeface="Arial" panose="020B0604020202020204" pitchFamily="34" charset="0"/>
                <a:cs typeface="Arial" panose="020B0604020202020204" pitchFamily="34" charset="0"/>
              </a:rPr>
              <a:t>Respect a person’s right to say no to sexual activity</a:t>
            </a:r>
          </a:p>
          <a:p>
            <a:endParaRPr lang="en-US" sz="1400" dirty="0">
              <a:latin typeface="Arial" panose="020B0604020202020204" pitchFamily="34" charset="0"/>
              <a:cs typeface="Arial" panose="020B0604020202020204" pitchFamily="34" charset="0"/>
            </a:endParaRPr>
          </a:p>
          <a:p>
            <a:r>
              <a:rPr lang="en-US" sz="1400" i="0" dirty="0">
                <a:effectLst/>
                <a:latin typeface="Open Sans" panose="020B0606030504020204" pitchFamily="34" charset="0"/>
              </a:rPr>
              <a:t>Report it if you witness sexual harassment in your school or workplace</a:t>
            </a:r>
          </a:p>
          <a:p>
            <a:endParaRPr lang="en-US" sz="1400" dirty="0">
              <a:latin typeface="Open Sans" panose="020B0606030504020204" pitchFamily="34" charset="0"/>
            </a:endParaRPr>
          </a:p>
          <a:p>
            <a:r>
              <a:rPr lang="en-US" sz="1400" dirty="0">
                <a:latin typeface="Open Sans" panose="020B0606030504020204" pitchFamily="34" charset="0"/>
              </a:rPr>
              <a:t>S</a:t>
            </a:r>
            <a:r>
              <a:rPr lang="en-US" sz="1400" b="0" i="0" dirty="0">
                <a:effectLst/>
                <a:latin typeface="Open Sans" panose="020B0606030504020204" pitchFamily="34" charset="0"/>
              </a:rPr>
              <a:t>top others from taking sexual advantage of someone who is intoxicated</a:t>
            </a:r>
            <a:endParaRPr lang="en-US" sz="1400" dirty="0">
              <a:latin typeface="Open Sans" panose="020B0606030504020204" pitchFamily="34" charset="0"/>
            </a:endParaRPr>
          </a:p>
          <a:p>
            <a:endParaRPr lang="en-US" sz="1400" i="0" dirty="0">
              <a:effectLst/>
              <a:latin typeface="Open Sans" panose="020B0606030504020204" pitchFamily="34" charset="0"/>
            </a:endParaRPr>
          </a:p>
          <a:p>
            <a:r>
              <a:rPr lang="en-US" sz="1400" b="0" i="0" dirty="0">
                <a:effectLst/>
                <a:latin typeface="Open Sans" panose="020B0606030504020204" pitchFamily="34" charset="0"/>
              </a:rPr>
              <a:t>Avoid blaming the victim</a:t>
            </a:r>
          </a:p>
          <a:p>
            <a:endParaRPr lang="en-US" sz="1400" b="1" i="0" dirty="0">
              <a:effectLst/>
              <a:latin typeface="Arial" panose="020B0604020202020204" pitchFamily="34" charset="0"/>
              <a:cs typeface="Arial" panose="020B0604020202020204" pitchFamily="34" charset="0"/>
            </a:endParaRPr>
          </a:p>
          <a:p>
            <a:endParaRPr lang="en-US" sz="1400" dirty="0"/>
          </a:p>
        </p:txBody>
      </p:sp>
      <p:pic>
        <p:nvPicPr>
          <p:cNvPr id="5126" name="Picture 6" descr="Speaking Up After Domestic Violence | Avenues Counseling">
            <a:extLst>
              <a:ext uri="{FF2B5EF4-FFF2-40B4-BE49-F238E27FC236}">
                <a16:creationId xmlns:a16="http://schemas.microsoft.com/office/drawing/2014/main" id="{4A7CA8E9-A1AC-ED55-C4FF-65F7ACA7CBC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96397" y="502825"/>
            <a:ext cx="2603605" cy="260360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Vector. Social problems of humanity. Stop victim blaming. Stock Vector |  Adobe Stock">
            <a:extLst>
              <a:ext uri="{FF2B5EF4-FFF2-40B4-BE49-F238E27FC236}">
                <a16:creationId xmlns:a16="http://schemas.microsoft.com/office/drawing/2014/main" id="{00F7F369-2A28-DF67-8F50-B74C34C2C3D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224328" y="502825"/>
            <a:ext cx="2603605" cy="2603605"/>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Prevent Sexual Violence — TeenLink Hawaii">
            <a:extLst>
              <a:ext uri="{FF2B5EF4-FFF2-40B4-BE49-F238E27FC236}">
                <a16:creationId xmlns:a16="http://schemas.microsoft.com/office/drawing/2014/main" id="{C4652C12-D302-73A5-E292-FAEA9D1D0EA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396397" y="3531989"/>
            <a:ext cx="5431536" cy="2539243"/>
          </a:xfrm>
          <a:prstGeom prst="rect">
            <a:avLst/>
          </a:prstGeom>
          <a:noFill/>
          <a:extLst>
            <a:ext uri="{909E8E84-426E-40DD-AFC4-6F175D3DCCD1}">
              <a14:hiddenFill xmlns:a14="http://schemas.microsoft.com/office/drawing/2010/main">
                <a:solidFill>
                  <a:srgbClr val="FFFFFF"/>
                </a:solidFill>
              </a14:hiddenFill>
            </a:ext>
          </a:extLst>
        </p:spPr>
      </p:pic>
      <p:pic>
        <p:nvPicPr>
          <p:cNvPr id="6" name="Video 5">
            <a:hlinkClick r:id="" action="ppaction://media"/>
            <a:extLst>
              <a:ext uri="{FF2B5EF4-FFF2-40B4-BE49-F238E27FC236}">
                <a16:creationId xmlns:a16="http://schemas.microsoft.com/office/drawing/2014/main" id="{714C8825-9927-CBA7-AA1F-FD00113C5EC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05391397"/>
      </p:ext>
    </p:extLst>
  </p:cSld>
  <p:clrMapOvr>
    <a:masterClrMapping/>
  </p:clrMapOvr>
  <mc:AlternateContent xmlns:mc="http://schemas.openxmlformats.org/markup-compatibility/2006" xmlns:p14="http://schemas.microsoft.com/office/powerpoint/2010/main">
    <mc:Choice Requires="p14">
      <p:transition spd="slow" p14:dur="2000" advTm="45544"/>
    </mc:Choice>
    <mc:Fallback xmlns="">
      <p:transition spd="slow" advTm="45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89" name="Rectangle 6188">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exual Harassment and Abuse Private Investigation - LA &amp; NY">
            <a:extLst>
              <a:ext uri="{FF2B5EF4-FFF2-40B4-BE49-F238E27FC236}">
                <a16:creationId xmlns:a16="http://schemas.microsoft.com/office/drawing/2014/main" id="{C90A0B8D-53D6-3D8A-3DBE-C595605C636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459" r="-2" b="22066"/>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6148" name="Picture 4" descr="Sexual Harassment … how does it keep working in the workplace? | I/O  Advisory Services">
            <a:extLst>
              <a:ext uri="{FF2B5EF4-FFF2-40B4-BE49-F238E27FC236}">
                <a16:creationId xmlns:a16="http://schemas.microsoft.com/office/drawing/2014/main" id="{29D54BBA-EB1B-D26B-6B4A-FBF0F6A9F65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0632" r="-2" b="2798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6190" name="Freeform: Shape 6189">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191" name="Freeform: Shape 6190">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690E8BF-D014-B2D3-1D1B-E646E4270CA5}"/>
              </a:ext>
            </a:extLst>
          </p:cNvPr>
          <p:cNvSpPr>
            <a:spLocks noGrp="1"/>
          </p:cNvSpPr>
          <p:nvPr>
            <p:ph type="title"/>
          </p:nvPr>
        </p:nvSpPr>
        <p:spPr>
          <a:xfrm>
            <a:off x="448056" y="859536"/>
            <a:ext cx="4832802" cy="1243584"/>
          </a:xfrm>
        </p:spPr>
        <p:txBody>
          <a:bodyPr>
            <a:normAutofit/>
          </a:bodyPr>
          <a:lstStyle/>
          <a:p>
            <a:r>
              <a:rPr lang="en-US" sz="3400"/>
              <a:t>Sexual Abuse in the workplace </a:t>
            </a:r>
          </a:p>
        </p:txBody>
      </p:sp>
      <p:sp>
        <p:nvSpPr>
          <p:cNvPr id="6192" name="Rectangle 6191">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6193" name="Rectangle 619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94" name="Rectangle 6193">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F8595D0-7048-50EF-A5FE-CF5DAB150F13}"/>
              </a:ext>
            </a:extLst>
          </p:cNvPr>
          <p:cNvSpPr>
            <a:spLocks noGrp="1"/>
          </p:cNvSpPr>
          <p:nvPr>
            <p:ph idx="1"/>
          </p:nvPr>
        </p:nvSpPr>
        <p:spPr>
          <a:xfrm>
            <a:off x="448056" y="2512611"/>
            <a:ext cx="4832803" cy="3664351"/>
          </a:xfrm>
        </p:spPr>
        <p:txBody>
          <a:bodyPr>
            <a:normAutofit/>
          </a:bodyPr>
          <a:lstStyle/>
          <a:p>
            <a:r>
              <a:rPr lang="en-US" sz="2000" dirty="0"/>
              <a:t>Making inappropriate  jokes about sex</a:t>
            </a:r>
          </a:p>
          <a:p>
            <a:endParaRPr lang="en-US" sz="2000" dirty="0"/>
          </a:p>
          <a:p>
            <a:r>
              <a:rPr lang="en-US" sz="2000" dirty="0"/>
              <a:t>Doing something you aren’t comfortable with just for a raise or promotion </a:t>
            </a:r>
          </a:p>
          <a:p>
            <a:endParaRPr lang="en-US" sz="2000" dirty="0"/>
          </a:p>
          <a:p>
            <a:r>
              <a:rPr lang="en-US" sz="2000" dirty="0"/>
              <a:t>Your boss or coworker is blackmailing you if you don’t do sexual things for them.</a:t>
            </a:r>
          </a:p>
          <a:p>
            <a:endParaRPr lang="en-US" sz="2000" dirty="0"/>
          </a:p>
          <a:p>
            <a:endParaRPr lang="en-US" sz="2000" dirty="0"/>
          </a:p>
          <a:p>
            <a:endParaRPr lang="en-US" sz="2000" dirty="0"/>
          </a:p>
          <a:p>
            <a:endParaRPr lang="en-US" sz="2000" dirty="0"/>
          </a:p>
          <a:p>
            <a:endParaRPr lang="en-US" sz="2000" dirty="0"/>
          </a:p>
        </p:txBody>
      </p:sp>
      <p:pic>
        <p:nvPicPr>
          <p:cNvPr id="6" name="Video 5">
            <a:hlinkClick r:id="" action="ppaction://media"/>
            <a:extLst>
              <a:ext uri="{FF2B5EF4-FFF2-40B4-BE49-F238E27FC236}">
                <a16:creationId xmlns:a16="http://schemas.microsoft.com/office/drawing/2014/main" id="{4E0DFE2C-DF5E-578F-EE94-095B4DA4FA9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6873299"/>
      </p:ext>
    </p:extLst>
  </p:cSld>
  <p:clrMapOvr>
    <a:masterClrMapping/>
  </p:clrMapOvr>
  <mc:AlternateContent xmlns:mc="http://schemas.openxmlformats.org/markup-compatibility/2006" xmlns:p14="http://schemas.microsoft.com/office/powerpoint/2010/main">
    <mc:Choice Requires="p14">
      <p:transition spd="slow" p14:dur="2000" advTm="47054"/>
    </mc:Choice>
    <mc:Fallback xmlns="">
      <p:transition spd="slow" advTm="47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87" name="Rectangle 108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656D22A-2D26-156E-4107-D2986BDCFFD0}"/>
              </a:ext>
            </a:extLst>
          </p:cNvPr>
          <p:cNvSpPr>
            <a:spLocks noGrp="1"/>
          </p:cNvSpPr>
          <p:nvPr>
            <p:ph type="title"/>
          </p:nvPr>
        </p:nvSpPr>
        <p:spPr>
          <a:xfrm>
            <a:off x="1295400" y="669925"/>
            <a:ext cx="4800600" cy="1325563"/>
          </a:xfrm>
        </p:spPr>
        <p:txBody>
          <a:bodyPr anchor="b">
            <a:normAutofit/>
          </a:bodyPr>
          <a:lstStyle/>
          <a:p>
            <a:r>
              <a:rPr lang="en-US">
                <a:solidFill>
                  <a:schemeClr val="bg1"/>
                </a:solidFill>
              </a:rPr>
              <a:t>Learning to Say No and Meaning it </a:t>
            </a:r>
          </a:p>
        </p:txBody>
      </p:sp>
      <p:cxnSp>
        <p:nvCxnSpPr>
          <p:cNvPr id="1088" name="Straight Connector 1087">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644F94-78D0-58F2-056A-4F66A6D3502C}"/>
              </a:ext>
            </a:extLst>
          </p:cNvPr>
          <p:cNvSpPr>
            <a:spLocks noGrp="1"/>
          </p:cNvSpPr>
          <p:nvPr>
            <p:ph idx="1"/>
          </p:nvPr>
        </p:nvSpPr>
        <p:spPr>
          <a:xfrm>
            <a:off x="1295400" y="2288833"/>
            <a:ext cx="4800600" cy="4225966"/>
          </a:xfrm>
        </p:spPr>
        <p:txBody>
          <a:bodyPr>
            <a:normAutofit/>
          </a:bodyPr>
          <a:lstStyle/>
          <a:p>
            <a:r>
              <a:rPr lang="en-US" sz="2000" b="1" i="0" dirty="0">
                <a:solidFill>
                  <a:schemeClr val="bg1"/>
                </a:solidFill>
                <a:effectLst/>
                <a:latin typeface="le-monde-livre-std"/>
              </a:rPr>
              <a:t>Be assertive and courteous. </a:t>
            </a:r>
          </a:p>
          <a:p>
            <a:endParaRPr lang="en-US" sz="2000" b="1" dirty="0">
              <a:solidFill>
                <a:schemeClr val="bg1"/>
              </a:solidFill>
              <a:latin typeface="le-monde-livre-std"/>
            </a:endParaRPr>
          </a:p>
          <a:p>
            <a:r>
              <a:rPr lang="en-US" sz="2000" b="1" i="0" dirty="0">
                <a:solidFill>
                  <a:schemeClr val="bg1"/>
                </a:solidFill>
                <a:effectLst/>
                <a:latin typeface="le-monde-livre-std"/>
              </a:rPr>
              <a:t>Set boundaries.</a:t>
            </a:r>
          </a:p>
          <a:p>
            <a:endParaRPr lang="en-US" sz="2000" b="1" dirty="0">
              <a:solidFill>
                <a:schemeClr val="bg1"/>
              </a:solidFill>
              <a:latin typeface="le-monde-livre-std"/>
            </a:endParaRPr>
          </a:p>
          <a:p>
            <a:r>
              <a:rPr lang="en-US" sz="2000" b="1" i="0" dirty="0">
                <a:solidFill>
                  <a:schemeClr val="bg1"/>
                </a:solidFill>
                <a:effectLst/>
                <a:latin typeface="le-monde-livre-std"/>
              </a:rPr>
              <a:t>Be firm.</a:t>
            </a:r>
          </a:p>
          <a:p>
            <a:endParaRPr lang="en-US" sz="2000" b="1" dirty="0">
              <a:solidFill>
                <a:schemeClr val="bg1"/>
              </a:solidFill>
              <a:latin typeface="le-monde-livre-std"/>
            </a:endParaRPr>
          </a:p>
          <a:p>
            <a:r>
              <a:rPr lang="en-US" sz="2000" b="1" i="0" dirty="0">
                <a:solidFill>
                  <a:schemeClr val="bg1"/>
                </a:solidFill>
                <a:effectLst/>
                <a:latin typeface="Avenir Next"/>
              </a:rPr>
              <a:t>Saying nothing at all or leaving.</a:t>
            </a:r>
          </a:p>
          <a:p>
            <a:endParaRPr lang="en-US" sz="2000" b="1" dirty="0">
              <a:solidFill>
                <a:schemeClr val="bg1"/>
              </a:solidFill>
              <a:latin typeface="Avenir Next"/>
            </a:endParaRPr>
          </a:p>
          <a:p>
            <a:r>
              <a:rPr lang="en-US" sz="2000" b="1" i="0" dirty="0">
                <a:solidFill>
                  <a:schemeClr val="bg1"/>
                </a:solidFill>
                <a:effectLst/>
                <a:latin typeface="Avenir Next W01"/>
              </a:rPr>
              <a:t>Be clear and direct. Look them in the eyes and use a serious tone of voice.</a:t>
            </a:r>
          </a:p>
          <a:p>
            <a:endParaRPr lang="en-US" sz="2000" b="1" i="0" dirty="0">
              <a:solidFill>
                <a:schemeClr val="bg1"/>
              </a:solidFill>
              <a:effectLst/>
              <a:latin typeface="Avenir Next"/>
            </a:endParaRPr>
          </a:p>
          <a:p>
            <a:endParaRPr lang="en-US" sz="2000" b="1" dirty="0">
              <a:solidFill>
                <a:schemeClr val="bg1"/>
              </a:solidFill>
              <a:latin typeface="Avenir Next"/>
            </a:endParaRPr>
          </a:p>
          <a:p>
            <a:endParaRPr lang="en-US" sz="2000" b="1" i="0" dirty="0">
              <a:solidFill>
                <a:schemeClr val="bg1"/>
              </a:solidFill>
              <a:effectLst/>
              <a:latin typeface="Avenir Next"/>
            </a:endParaRPr>
          </a:p>
          <a:p>
            <a:endParaRPr lang="en-US" sz="2000" b="1" i="0" dirty="0">
              <a:solidFill>
                <a:schemeClr val="bg1"/>
              </a:solidFill>
              <a:effectLst/>
              <a:latin typeface="Avenir Next"/>
            </a:endParaRPr>
          </a:p>
          <a:p>
            <a:endParaRPr lang="en-US" sz="2000" dirty="0">
              <a:solidFill>
                <a:schemeClr val="bg1"/>
              </a:solidFill>
            </a:endParaRPr>
          </a:p>
        </p:txBody>
      </p:sp>
      <p:pic>
        <p:nvPicPr>
          <p:cNvPr id="1032" name="Picture 8" descr="Teaching Children to say NO to Premarital Sex — Steemit">
            <a:extLst>
              <a:ext uri="{FF2B5EF4-FFF2-40B4-BE49-F238E27FC236}">
                <a16:creationId xmlns:a16="http://schemas.microsoft.com/office/drawing/2014/main" id="{21667C32-1506-4D01-B48C-41164F0E22F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45193" y="498762"/>
            <a:ext cx="3588640" cy="2877031"/>
          </a:xfrm>
          <a:prstGeom prst="rect">
            <a:avLst/>
          </a:prstGeom>
          <a:noFill/>
          <a:extLst>
            <a:ext uri="{909E8E84-426E-40DD-AFC4-6F175D3DCCD1}">
              <a14:hiddenFill xmlns:a14="http://schemas.microsoft.com/office/drawing/2010/main">
                <a:solidFill>
                  <a:srgbClr val="FFFFFF"/>
                </a:solidFill>
              </a14:hiddenFill>
            </a:ext>
          </a:extLst>
        </p:spPr>
      </p:pic>
      <p:sp>
        <p:nvSpPr>
          <p:cNvPr id="1089" name="Rectangle 1088">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How To Say No To Others (and Why You Shouldn't Feel Guilty), 56% OFF">
            <a:extLst>
              <a:ext uri="{FF2B5EF4-FFF2-40B4-BE49-F238E27FC236}">
                <a16:creationId xmlns:a16="http://schemas.microsoft.com/office/drawing/2014/main" id="{95CC7350-C173-066E-C01D-CC3675C11DF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293" r="18006"/>
          <a:stretch/>
        </p:blipFill>
        <p:spPr bwMode="auto">
          <a:xfrm>
            <a:off x="8436507" y="3730267"/>
            <a:ext cx="2792948" cy="2784532"/>
          </a:xfrm>
          <a:prstGeom prst="rect">
            <a:avLst/>
          </a:prstGeom>
          <a:noFill/>
          <a:extLst>
            <a:ext uri="{909E8E84-426E-40DD-AFC4-6F175D3DCCD1}">
              <a14:hiddenFill xmlns:a14="http://schemas.microsoft.com/office/drawing/2010/main">
                <a:solidFill>
                  <a:srgbClr val="FFFFFF"/>
                </a:solidFill>
              </a14:hiddenFill>
            </a:ext>
          </a:extLst>
        </p:spPr>
      </p:pic>
      <p:sp>
        <p:nvSpPr>
          <p:cNvPr id="1090" name="Rectangle 1089">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utoShape 2" descr="Learning to Say &quot;No&quot; and Not Feeling Guilty - Career Pivot">
            <a:extLst>
              <a:ext uri="{FF2B5EF4-FFF2-40B4-BE49-F238E27FC236}">
                <a16:creationId xmlns:a16="http://schemas.microsoft.com/office/drawing/2014/main" id="{DAF05DC7-0CD3-D46F-E84A-263FDF1CBE6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6" name="Video 15">
            <a:hlinkClick r:id="" action="ppaction://media"/>
            <a:extLst>
              <a:ext uri="{FF2B5EF4-FFF2-40B4-BE49-F238E27FC236}">
                <a16:creationId xmlns:a16="http://schemas.microsoft.com/office/drawing/2014/main" id="{6788E95B-DDD5-1707-8390-9F799CABC1C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1305223"/>
      </p:ext>
    </p:extLst>
  </p:cSld>
  <p:clrMapOvr>
    <a:masterClrMapping/>
  </p:clrMapOvr>
  <mc:AlternateContent xmlns:mc="http://schemas.openxmlformats.org/markup-compatibility/2006" xmlns:p14="http://schemas.microsoft.com/office/powerpoint/2010/main">
    <mc:Choice Requires="p14">
      <p:transition spd="slow" p14:dur="2000" advTm="49661"/>
    </mc:Choice>
    <mc:Fallback xmlns="">
      <p:transition spd="slow" advTm="49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64" name="Rectangle 9263">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D60FE27-DDF0-F06B-8977-A34463DDF998}"/>
              </a:ext>
            </a:extLst>
          </p:cNvPr>
          <p:cNvSpPr>
            <a:spLocks noGrp="1"/>
          </p:cNvSpPr>
          <p:nvPr>
            <p:ph type="title"/>
          </p:nvPr>
        </p:nvSpPr>
        <p:spPr>
          <a:xfrm>
            <a:off x="1295400" y="669925"/>
            <a:ext cx="4800600" cy="1325563"/>
          </a:xfrm>
        </p:spPr>
        <p:txBody>
          <a:bodyPr anchor="b">
            <a:normAutofit/>
          </a:bodyPr>
          <a:lstStyle/>
          <a:p>
            <a:r>
              <a:rPr lang="en-US">
                <a:solidFill>
                  <a:schemeClr val="bg1"/>
                </a:solidFill>
              </a:rPr>
              <a:t>What is Sexual Abuse </a:t>
            </a:r>
          </a:p>
        </p:txBody>
      </p:sp>
      <p:cxnSp>
        <p:nvCxnSpPr>
          <p:cNvPr id="9265" name="Straight Connector 9264">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640294-0882-0828-F8F0-4BC4642EE0EF}"/>
              </a:ext>
            </a:extLst>
          </p:cNvPr>
          <p:cNvSpPr>
            <a:spLocks noGrp="1"/>
          </p:cNvSpPr>
          <p:nvPr>
            <p:ph idx="1"/>
          </p:nvPr>
        </p:nvSpPr>
        <p:spPr>
          <a:xfrm>
            <a:off x="1295400" y="2288833"/>
            <a:ext cx="4800600" cy="3711571"/>
          </a:xfrm>
        </p:spPr>
        <p:txBody>
          <a:bodyPr>
            <a:normAutofit/>
          </a:bodyPr>
          <a:lstStyle/>
          <a:p>
            <a:pPr marL="0" indent="0">
              <a:buNone/>
            </a:pPr>
            <a:r>
              <a:rPr lang="en-US" sz="1700">
                <a:solidFill>
                  <a:schemeClr val="bg1"/>
                </a:solidFill>
              </a:rPr>
              <a:t>Unwanted kissing or touching.</a:t>
            </a:r>
          </a:p>
          <a:p>
            <a:pPr marL="0" indent="0">
              <a:buNone/>
            </a:pPr>
            <a:r>
              <a:rPr lang="en-US" sz="1700">
                <a:solidFill>
                  <a:schemeClr val="bg1"/>
                </a:solidFill>
              </a:rPr>
              <a:t>Unwanted rough or violent sexual activity. </a:t>
            </a:r>
          </a:p>
          <a:p>
            <a:pPr marL="0" indent="0">
              <a:buNone/>
            </a:pPr>
            <a:r>
              <a:rPr lang="en-US" sz="1700">
                <a:solidFill>
                  <a:schemeClr val="bg1"/>
                </a:solidFill>
              </a:rPr>
              <a:t>Rape or attempted rape.  Refusing to use condoms or restricting someone’s access to birth control. </a:t>
            </a:r>
          </a:p>
          <a:p>
            <a:pPr marL="0" indent="0">
              <a:buNone/>
            </a:pPr>
            <a:r>
              <a:rPr lang="en-US" sz="1700">
                <a:solidFill>
                  <a:schemeClr val="bg1"/>
                </a:solidFill>
              </a:rPr>
              <a:t>Keeping someone from protecting themselves from sexually transmitted infections (STIs). </a:t>
            </a:r>
          </a:p>
          <a:p>
            <a:pPr marL="0" indent="0">
              <a:buNone/>
            </a:pPr>
            <a:r>
              <a:rPr lang="en-US" sz="1700">
                <a:solidFill>
                  <a:schemeClr val="bg1"/>
                </a:solidFill>
              </a:rPr>
              <a:t> Sexual contact with someone who is very drunk, drugged, unconscious or otherwise unable to give a clear and informed “yes” or “no.” </a:t>
            </a:r>
          </a:p>
          <a:p>
            <a:pPr marL="0" indent="0">
              <a:buNone/>
            </a:pPr>
            <a:r>
              <a:rPr lang="en-US" sz="1700">
                <a:solidFill>
                  <a:schemeClr val="bg1"/>
                </a:solidFill>
              </a:rPr>
              <a:t>Threatening or pressuring someone into unwanted sexual activity</a:t>
            </a:r>
          </a:p>
        </p:txBody>
      </p:sp>
      <p:pic>
        <p:nvPicPr>
          <p:cNvPr id="9222" name="Picture 6" descr="Male sexual assault prominent and stigmatized – The Crimson White">
            <a:extLst>
              <a:ext uri="{FF2B5EF4-FFF2-40B4-BE49-F238E27FC236}">
                <a16:creationId xmlns:a16="http://schemas.microsoft.com/office/drawing/2014/main" id="{6A26390E-A515-2D81-3E2D-8408336F39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45193" y="739417"/>
            <a:ext cx="3588640" cy="2045524"/>
          </a:xfrm>
          <a:prstGeom prst="rect">
            <a:avLst/>
          </a:prstGeom>
          <a:noFill/>
          <a:extLst>
            <a:ext uri="{909E8E84-426E-40DD-AFC4-6F175D3DCCD1}">
              <a14:hiddenFill xmlns:a14="http://schemas.microsoft.com/office/drawing/2010/main">
                <a:solidFill>
                  <a:srgbClr val="FFFFFF"/>
                </a:solidFill>
              </a14:hiddenFill>
            </a:ext>
          </a:extLst>
        </p:spPr>
      </p:pic>
      <p:sp>
        <p:nvSpPr>
          <p:cNvPr id="9266" name="Rectangle 9265">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Appropriate Touch in the Workplace - What Are Your Boundaries?">
            <a:extLst>
              <a:ext uri="{FF2B5EF4-FFF2-40B4-BE49-F238E27FC236}">
                <a16:creationId xmlns:a16="http://schemas.microsoft.com/office/drawing/2014/main" id="{08AA6501-C044-25C6-8273-A2CBAA6C51C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6371" r="13120" b="-1"/>
          <a:stretch/>
        </p:blipFill>
        <p:spPr bwMode="auto">
          <a:xfrm>
            <a:off x="8493528" y="3730267"/>
            <a:ext cx="2678905" cy="2784532"/>
          </a:xfrm>
          <a:prstGeom prst="rect">
            <a:avLst/>
          </a:prstGeom>
          <a:noFill/>
          <a:extLst>
            <a:ext uri="{909E8E84-426E-40DD-AFC4-6F175D3DCCD1}">
              <a14:hiddenFill xmlns:a14="http://schemas.microsoft.com/office/drawing/2010/main">
                <a:solidFill>
                  <a:srgbClr val="FFFFFF"/>
                </a:solidFill>
              </a14:hiddenFill>
            </a:ext>
          </a:extLst>
        </p:spPr>
      </p:pic>
      <p:sp>
        <p:nvSpPr>
          <p:cNvPr id="9267" name="Rectangle 9266">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Video 8">
            <a:hlinkClick r:id="" action="ppaction://media"/>
            <a:extLst>
              <a:ext uri="{FF2B5EF4-FFF2-40B4-BE49-F238E27FC236}">
                <a16:creationId xmlns:a16="http://schemas.microsoft.com/office/drawing/2014/main" id="{C36D6298-27EB-A5D6-75DD-33E2E552D53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0616965"/>
      </p:ext>
    </p:extLst>
  </p:cSld>
  <p:clrMapOvr>
    <a:masterClrMapping/>
  </p:clrMapOvr>
  <mc:AlternateContent xmlns:mc="http://schemas.openxmlformats.org/markup-compatibility/2006" xmlns:p14="http://schemas.microsoft.com/office/powerpoint/2010/main">
    <mc:Choice Requires="p14">
      <p:transition spd="slow" p14:dur="2000" advTm="30632"/>
    </mc:Choice>
    <mc:Fallback xmlns="">
      <p:transition spd="slow" advTm="30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May is Mental Health Awareness Month">
            <a:extLst>
              <a:ext uri="{FF2B5EF4-FFF2-40B4-BE49-F238E27FC236}">
                <a16:creationId xmlns:a16="http://schemas.microsoft.com/office/drawing/2014/main" id="{4B09CDA8-229A-4DF9-3134-03F78846CE2E}"/>
              </a:ext>
            </a:extLst>
          </p:cNvPr>
          <p:cNvPicPr>
            <a:picLocks noChangeAspect="1" noChangeArrowheads="1"/>
          </p:cNvPicPr>
          <p:nvPr/>
        </p:nvPicPr>
        <p:blipFill rotWithShape="1">
          <a:blip r:embed="rId5">
            <a:alphaModFix amt="50000"/>
            <a:extLst>
              <a:ext uri="{28A0092B-C50C-407E-A947-70E740481C1C}">
                <a14:useLocalDpi xmlns:a14="http://schemas.microsoft.com/office/drawing/2010/main" val="0"/>
              </a:ext>
            </a:extLst>
          </a:blip>
          <a:srcRect b="15730"/>
          <a:stretch/>
        </p:blipFill>
        <p:spPr bwMode="auto">
          <a:xfrm>
            <a:off x="-91420" y="-101599"/>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6F906DE-ED5A-A433-E006-1E018433D6CE}"/>
              </a:ext>
            </a:extLst>
          </p:cNvPr>
          <p:cNvSpPr>
            <a:spLocks noGrp="1"/>
          </p:cNvSpPr>
          <p:nvPr>
            <p:ph type="ctrTitle"/>
          </p:nvPr>
        </p:nvSpPr>
        <p:spPr>
          <a:xfrm>
            <a:off x="91440" y="-491490"/>
            <a:ext cx="12100560" cy="1594640"/>
          </a:xfrm>
        </p:spPr>
        <p:txBody>
          <a:bodyPr>
            <a:normAutofit/>
          </a:bodyPr>
          <a:lstStyle/>
          <a:p>
            <a:r>
              <a:rPr lang="en-US" b="0" i="0" dirty="0">
                <a:solidFill>
                  <a:schemeClr val="tx2"/>
                </a:solidFill>
                <a:effectLst/>
                <a:latin typeface="Calibri" panose="020F0502020204030204" pitchFamily="34" charset="0"/>
              </a:rPr>
              <a:t>Mental health illness and treatment  </a:t>
            </a:r>
            <a:endParaRPr lang="en-US" dirty="0">
              <a:solidFill>
                <a:schemeClr val="tx2"/>
              </a:solidFill>
            </a:endParaRPr>
          </a:p>
        </p:txBody>
      </p:sp>
      <p:sp>
        <p:nvSpPr>
          <p:cNvPr id="3" name="Subtitle 2">
            <a:extLst>
              <a:ext uri="{FF2B5EF4-FFF2-40B4-BE49-F238E27FC236}">
                <a16:creationId xmlns:a16="http://schemas.microsoft.com/office/drawing/2014/main" id="{43539CFE-1B53-4455-51F4-BD3845DBE30B}"/>
              </a:ext>
            </a:extLst>
          </p:cNvPr>
          <p:cNvSpPr>
            <a:spLocks noGrp="1"/>
          </p:cNvSpPr>
          <p:nvPr>
            <p:ph type="subTitle" idx="1"/>
          </p:nvPr>
        </p:nvSpPr>
        <p:spPr>
          <a:xfrm>
            <a:off x="354330" y="1493041"/>
            <a:ext cx="11098530" cy="4572480"/>
          </a:xfrm>
        </p:spPr>
        <p:txBody>
          <a:bodyPr>
            <a:normAutofit/>
          </a:bodyPr>
          <a:lstStyle/>
          <a:p>
            <a:pPr algn="l">
              <a:buFont typeface="Arial" panose="020B0604020202020204" pitchFamily="34" charset="0"/>
              <a:buChar char="•"/>
            </a:pPr>
            <a:r>
              <a:rPr lang="en-US" sz="2800" b="1" i="0" dirty="0">
                <a:solidFill>
                  <a:schemeClr val="accent1">
                    <a:lumMod val="20000"/>
                    <a:lumOff val="80000"/>
                  </a:schemeClr>
                </a:solidFill>
                <a:effectLst/>
                <a:latin typeface="montserrat" panose="00000500000000000000" pitchFamily="2" charset="0"/>
              </a:rPr>
              <a:t>Biology: Genetics and family history may be a cause of mental illness. It’s also possible that exposure to alcohol or drugs in the womb was a factor.</a:t>
            </a:r>
          </a:p>
          <a:p>
            <a:pPr algn="l">
              <a:buFont typeface="Arial" panose="020B0604020202020204" pitchFamily="34" charset="0"/>
              <a:buChar char="•"/>
            </a:pPr>
            <a:r>
              <a:rPr lang="en-US" sz="2800" b="1" i="0" dirty="0">
                <a:solidFill>
                  <a:schemeClr val="accent1">
                    <a:lumMod val="20000"/>
                    <a:lumOff val="80000"/>
                  </a:schemeClr>
                </a:solidFill>
                <a:effectLst/>
                <a:latin typeface="montserrat" panose="00000500000000000000" pitchFamily="2" charset="0"/>
              </a:rPr>
              <a:t>Psychology: Stressful events, like a traumatic experience, in a person’s life can alter their psychology and lead to a mental illness.</a:t>
            </a:r>
          </a:p>
          <a:p>
            <a:pPr algn="l">
              <a:buFont typeface="Arial" panose="020B0604020202020204" pitchFamily="34" charset="0"/>
              <a:buChar char="•"/>
            </a:pPr>
            <a:r>
              <a:rPr lang="en-US" sz="2800" b="1" i="0" dirty="0">
                <a:solidFill>
                  <a:schemeClr val="accent1">
                    <a:lumMod val="20000"/>
                    <a:lumOff val="80000"/>
                  </a:schemeClr>
                </a:solidFill>
                <a:effectLst/>
                <a:latin typeface="montserrat" panose="00000500000000000000" pitchFamily="2" charset="0"/>
              </a:rPr>
              <a:t>Social: Social factors like a person’s home environment, community, relationships, employment status and more can affect a person’s mental health.</a:t>
            </a:r>
          </a:p>
          <a:p>
            <a:endParaRPr lang="en-US" dirty="0">
              <a:solidFill>
                <a:srgbClr val="FFFFFF"/>
              </a:solidFill>
            </a:endParaRPr>
          </a:p>
        </p:txBody>
      </p:sp>
      <p:pic>
        <p:nvPicPr>
          <p:cNvPr id="13" name="Video 12">
            <a:hlinkClick r:id="" action="ppaction://media"/>
            <a:extLst>
              <a:ext uri="{FF2B5EF4-FFF2-40B4-BE49-F238E27FC236}">
                <a16:creationId xmlns:a16="http://schemas.microsoft.com/office/drawing/2014/main" id="{B33E0679-4550-F8CB-CD6E-5266C5F0793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85171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4387"/>
    </mc:Choice>
    <mc:Fallback xmlns="">
      <p:transition spd="slow" advTm="34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3"/>
                </p:tgtEl>
              </p:cMediaNode>
            </p:video>
            <p:seq concurrent="1" nextAc="seek">
              <p:cTn id="11" restart="whenNotActive" fill="hold" evtFilter="cancelBubble" nodeType="interactiveSeq">
                <p:stCondLst>
                  <p:cond evt="onClick" delay="0">
                    <p:tgtEl>
                      <p:spTgt spid="1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3"/>
                                        </p:tgtEl>
                                      </p:cBhvr>
                                    </p:cmd>
                                  </p:childTnLst>
                                </p:cTn>
                              </p:par>
                            </p:childTnLst>
                          </p:cTn>
                        </p:par>
                      </p:childTnLst>
                    </p:cTn>
                  </p:par>
                </p:childTnLst>
              </p:cTn>
              <p:nextCondLst>
                <p:cond evt="onClick" delay="0">
                  <p:tgtEl>
                    <p:spTgt spid="13"/>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90" name="Rectangle 208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4F2191B-04DD-A10C-154E-ADCA663DD8C2}"/>
              </a:ext>
            </a:extLst>
          </p:cNvPr>
          <p:cNvSpPr>
            <a:spLocks noGrp="1"/>
          </p:cNvSpPr>
          <p:nvPr>
            <p:ph type="title"/>
          </p:nvPr>
        </p:nvSpPr>
        <p:spPr>
          <a:xfrm>
            <a:off x="514350" y="669925"/>
            <a:ext cx="5581650" cy="1325563"/>
          </a:xfrm>
        </p:spPr>
        <p:txBody>
          <a:bodyPr anchor="b">
            <a:normAutofit/>
          </a:bodyPr>
          <a:lstStyle/>
          <a:p>
            <a:r>
              <a:rPr lang="en-US" dirty="0">
                <a:solidFill>
                  <a:schemeClr val="bg1"/>
                </a:solidFill>
              </a:rPr>
              <a:t>Mental Health </a:t>
            </a:r>
            <a:r>
              <a:rPr lang="en-US" dirty="0">
                <a:solidFill>
                  <a:schemeClr val="bg1"/>
                </a:solidFill>
                <a:latin typeface="Calibri" panose="020F0502020204030204" pitchFamily="34" charset="0"/>
              </a:rPr>
              <a:t>I</a:t>
            </a:r>
            <a:r>
              <a:rPr lang="en-US" b="0" i="0" dirty="0">
                <a:solidFill>
                  <a:schemeClr val="bg1"/>
                </a:solidFill>
                <a:effectLst/>
                <a:latin typeface="Calibri" panose="020F0502020204030204" pitchFamily="34" charset="0"/>
              </a:rPr>
              <a:t>llness Disorder </a:t>
            </a:r>
            <a:endParaRPr lang="en-US" dirty="0">
              <a:solidFill>
                <a:schemeClr val="bg1"/>
              </a:solidFill>
            </a:endParaRPr>
          </a:p>
        </p:txBody>
      </p:sp>
      <p:cxnSp>
        <p:nvCxnSpPr>
          <p:cNvPr id="2091" name="Straight Connector 2090">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A84A9D-FD15-8512-EB9D-0D841EE8F569}"/>
              </a:ext>
            </a:extLst>
          </p:cNvPr>
          <p:cNvSpPr>
            <a:spLocks noGrp="1"/>
          </p:cNvSpPr>
          <p:nvPr>
            <p:ph idx="1"/>
          </p:nvPr>
        </p:nvSpPr>
        <p:spPr>
          <a:xfrm>
            <a:off x="208280" y="2195380"/>
            <a:ext cx="6095998" cy="4431875"/>
          </a:xfrm>
        </p:spPr>
        <p:txBody>
          <a:bodyPr>
            <a:normAutofit fontScale="40000" lnSpcReduction="20000"/>
          </a:bodyPr>
          <a:lstStyle/>
          <a:p>
            <a:pPr>
              <a:buFont typeface="Arial" panose="020B0604020202020204" pitchFamily="34" charset="0"/>
              <a:buChar char="•"/>
            </a:pPr>
            <a:r>
              <a:rPr lang="en-US" sz="4500" b="0" i="0" dirty="0">
                <a:solidFill>
                  <a:schemeClr val="bg1"/>
                </a:solidFill>
                <a:effectLst/>
                <a:latin typeface="Google Sans"/>
              </a:rPr>
              <a:t>Anxiety Disorders</a:t>
            </a:r>
          </a:p>
          <a:p>
            <a:pPr>
              <a:buFont typeface="Arial" panose="020B0604020202020204" pitchFamily="34" charset="0"/>
              <a:buChar char="•"/>
            </a:pPr>
            <a:endParaRPr lang="en-US" sz="4500" b="0" i="0" dirty="0">
              <a:solidFill>
                <a:schemeClr val="bg1"/>
              </a:solidFill>
              <a:effectLst/>
              <a:latin typeface="Google Sans"/>
            </a:endParaRPr>
          </a:p>
          <a:p>
            <a:pPr>
              <a:buFont typeface="Arial" panose="020B0604020202020204" pitchFamily="34" charset="0"/>
              <a:buChar char="•"/>
            </a:pPr>
            <a:r>
              <a:rPr lang="en-US" sz="4500" b="0" i="0" dirty="0">
                <a:solidFill>
                  <a:schemeClr val="bg1"/>
                </a:solidFill>
                <a:effectLst/>
                <a:latin typeface="Google Sans"/>
              </a:rPr>
              <a:t>Depression</a:t>
            </a:r>
          </a:p>
          <a:p>
            <a:pPr marL="0" indent="0">
              <a:buNone/>
            </a:pPr>
            <a:endParaRPr lang="en-US" sz="4500" b="0" i="0" dirty="0">
              <a:solidFill>
                <a:schemeClr val="bg1"/>
              </a:solidFill>
              <a:effectLst/>
              <a:latin typeface="Google Sans"/>
            </a:endParaRPr>
          </a:p>
          <a:p>
            <a:pPr>
              <a:buFont typeface="Arial" panose="020B0604020202020204" pitchFamily="34" charset="0"/>
              <a:buChar char="•"/>
            </a:pPr>
            <a:r>
              <a:rPr lang="en-US" sz="4500" b="0" i="0" dirty="0">
                <a:solidFill>
                  <a:schemeClr val="bg1"/>
                </a:solidFill>
                <a:effectLst/>
                <a:latin typeface="Google Sans"/>
              </a:rPr>
              <a:t>Bipolar Disorder</a:t>
            </a:r>
          </a:p>
          <a:p>
            <a:pPr marL="0" indent="0">
              <a:buNone/>
            </a:pPr>
            <a:endParaRPr lang="en-US" sz="4500" b="0" i="0" dirty="0">
              <a:solidFill>
                <a:schemeClr val="bg1"/>
              </a:solidFill>
              <a:effectLst/>
              <a:latin typeface="Google Sans"/>
            </a:endParaRPr>
          </a:p>
          <a:p>
            <a:pPr>
              <a:buFont typeface="Arial" panose="020B0604020202020204" pitchFamily="34" charset="0"/>
              <a:buChar char="•"/>
            </a:pPr>
            <a:r>
              <a:rPr lang="en-US" sz="4500" b="0" i="0" dirty="0">
                <a:solidFill>
                  <a:schemeClr val="bg1"/>
                </a:solidFill>
                <a:effectLst/>
                <a:latin typeface="Google Sans"/>
              </a:rPr>
              <a:t>Post-Traumatic Stress Disorder (PTSD</a:t>
            </a:r>
          </a:p>
          <a:p>
            <a:pPr>
              <a:buFont typeface="Arial" panose="020B0604020202020204" pitchFamily="34" charset="0"/>
              <a:buChar char="•"/>
            </a:pPr>
            <a:endParaRPr lang="en-US" sz="4500" b="0" i="0" dirty="0">
              <a:solidFill>
                <a:schemeClr val="bg1"/>
              </a:solidFill>
              <a:effectLst/>
              <a:latin typeface="Google Sans"/>
            </a:endParaRPr>
          </a:p>
          <a:p>
            <a:pPr>
              <a:buFont typeface="Arial" panose="020B0604020202020204" pitchFamily="34" charset="0"/>
              <a:buChar char="•"/>
            </a:pPr>
            <a:r>
              <a:rPr lang="en-US" sz="4500" b="0" i="0" dirty="0">
                <a:solidFill>
                  <a:schemeClr val="bg1"/>
                </a:solidFill>
                <a:effectLst/>
                <a:latin typeface="Google Sans"/>
              </a:rPr>
              <a:t>Schizophrenia</a:t>
            </a:r>
          </a:p>
          <a:p>
            <a:pPr>
              <a:buFont typeface="Arial" panose="020B0604020202020204" pitchFamily="34" charset="0"/>
              <a:buChar char="•"/>
            </a:pPr>
            <a:endParaRPr lang="en-US" sz="4500" b="0" i="0" dirty="0">
              <a:solidFill>
                <a:schemeClr val="bg1"/>
              </a:solidFill>
              <a:effectLst/>
              <a:latin typeface="Google Sans"/>
            </a:endParaRPr>
          </a:p>
          <a:p>
            <a:pPr>
              <a:buFont typeface="Arial" panose="020B0604020202020204" pitchFamily="34" charset="0"/>
              <a:buChar char="•"/>
            </a:pPr>
            <a:r>
              <a:rPr lang="en-US" sz="4500" b="0" i="0" dirty="0">
                <a:solidFill>
                  <a:schemeClr val="bg1"/>
                </a:solidFill>
                <a:effectLst/>
                <a:latin typeface="Google Sans"/>
              </a:rPr>
              <a:t>Eating Disorders</a:t>
            </a:r>
          </a:p>
          <a:p>
            <a:pPr marL="0" indent="0">
              <a:buNone/>
            </a:pPr>
            <a:endParaRPr lang="en-US" sz="4500" b="0" i="0" dirty="0">
              <a:solidFill>
                <a:schemeClr val="bg1"/>
              </a:solidFill>
              <a:effectLst/>
              <a:latin typeface="Google Sans"/>
            </a:endParaRPr>
          </a:p>
          <a:p>
            <a:pPr>
              <a:buFont typeface="Arial" panose="020B0604020202020204" pitchFamily="34" charset="0"/>
              <a:buChar char="•"/>
            </a:pPr>
            <a:r>
              <a:rPr lang="en-US" sz="4500" b="0" i="0" dirty="0">
                <a:solidFill>
                  <a:schemeClr val="bg1"/>
                </a:solidFill>
                <a:effectLst/>
                <a:latin typeface="Google Sans"/>
              </a:rPr>
              <a:t>Disruptive behavior and dissocial disorders</a:t>
            </a:r>
            <a:r>
              <a:rPr lang="en-US" sz="1100" b="0" i="0" dirty="0">
                <a:solidFill>
                  <a:schemeClr val="bg1"/>
                </a:solidFill>
                <a:effectLst/>
                <a:latin typeface="Google Sans"/>
              </a:rPr>
              <a:t>.</a:t>
            </a:r>
          </a:p>
          <a:p>
            <a:pPr marL="0" indent="0">
              <a:buNone/>
            </a:pPr>
            <a:endParaRPr lang="en-US" sz="1100" b="0" i="0" dirty="0">
              <a:solidFill>
                <a:schemeClr val="bg1"/>
              </a:solidFill>
              <a:effectLst/>
              <a:latin typeface="Google Sans"/>
            </a:endParaRPr>
          </a:p>
          <a:p>
            <a:endParaRPr lang="en-US" sz="1100" dirty="0">
              <a:solidFill>
                <a:schemeClr val="bg1"/>
              </a:solidFill>
            </a:endParaRPr>
          </a:p>
        </p:txBody>
      </p:sp>
      <p:pic>
        <p:nvPicPr>
          <p:cNvPr id="2050" name="Picture 2" descr="Definition of Binge Eating Disorder">
            <a:extLst>
              <a:ext uri="{FF2B5EF4-FFF2-40B4-BE49-F238E27FC236}">
                <a16:creationId xmlns:a16="http://schemas.microsoft.com/office/drawing/2014/main" id="{1D99322D-3BB7-005A-7802-B6F8E16F06B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187" b="9543"/>
          <a:stretch/>
        </p:blipFill>
        <p:spPr bwMode="auto">
          <a:xfrm>
            <a:off x="6512559" y="688249"/>
            <a:ext cx="3851924" cy="2166715"/>
          </a:xfrm>
          <a:prstGeom prst="rect">
            <a:avLst/>
          </a:prstGeom>
          <a:noFill/>
          <a:extLst>
            <a:ext uri="{909E8E84-426E-40DD-AFC4-6F175D3DCCD1}">
              <a14:hiddenFill xmlns:a14="http://schemas.microsoft.com/office/drawing/2010/main">
                <a:solidFill>
                  <a:srgbClr val="FFFFFF"/>
                </a:solidFill>
              </a14:hiddenFill>
            </a:ext>
          </a:extLst>
        </p:spPr>
      </p:pic>
      <p:sp>
        <p:nvSpPr>
          <p:cNvPr id="2092" name="Rectangle 2091">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Post-traumatic Stress — Lincoln Family Medicine Center">
            <a:extLst>
              <a:ext uri="{FF2B5EF4-FFF2-40B4-BE49-F238E27FC236}">
                <a16:creationId xmlns:a16="http://schemas.microsoft.com/office/drawing/2014/main" id="{3C70AC45-2BFD-B43C-116B-2F543CBDFD3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144368" y="3556514"/>
            <a:ext cx="3588640" cy="2323579"/>
          </a:xfrm>
          <a:prstGeom prst="rect">
            <a:avLst/>
          </a:prstGeom>
          <a:noFill/>
          <a:extLst>
            <a:ext uri="{909E8E84-426E-40DD-AFC4-6F175D3DCCD1}">
              <a14:hiddenFill xmlns:a14="http://schemas.microsoft.com/office/drawing/2010/main">
                <a:solidFill>
                  <a:srgbClr val="FFFFFF"/>
                </a:solidFill>
              </a14:hiddenFill>
            </a:ext>
          </a:extLst>
        </p:spPr>
      </p:pic>
      <p:sp>
        <p:nvSpPr>
          <p:cNvPr id="2093" name="Rectangle 2092">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Video 9">
            <a:hlinkClick r:id="" action="ppaction://media"/>
            <a:extLst>
              <a:ext uri="{FF2B5EF4-FFF2-40B4-BE49-F238E27FC236}">
                <a16:creationId xmlns:a16="http://schemas.microsoft.com/office/drawing/2014/main" id="{AE9D9F7A-35BE-7845-25B7-7A9EC842EE1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48496232"/>
      </p:ext>
    </p:extLst>
  </p:cSld>
  <p:clrMapOvr>
    <a:masterClrMapping/>
  </p:clrMapOvr>
  <mc:AlternateContent xmlns:mc="http://schemas.openxmlformats.org/markup-compatibility/2006" xmlns:p14="http://schemas.microsoft.com/office/powerpoint/2010/main">
    <mc:Choice Requires="p14">
      <p:transition spd="slow" p14:dur="2000" advTm="60884"/>
    </mc:Choice>
    <mc:Fallback xmlns="">
      <p:transition spd="slow" advTm="60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16" name="Rectangle 3115">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B32BB4-D9D7-ACD2-42D0-2A37677D6E07}"/>
              </a:ext>
            </a:extLst>
          </p:cNvPr>
          <p:cNvSpPr>
            <a:spLocks noGrp="1"/>
          </p:cNvSpPr>
          <p:nvPr>
            <p:ph type="title"/>
          </p:nvPr>
        </p:nvSpPr>
        <p:spPr>
          <a:xfrm>
            <a:off x="503116" y="420897"/>
            <a:ext cx="6051270" cy="1128068"/>
          </a:xfrm>
        </p:spPr>
        <p:txBody>
          <a:bodyPr anchor="ctr">
            <a:normAutofit/>
          </a:bodyPr>
          <a:lstStyle/>
          <a:p>
            <a:r>
              <a:rPr lang="en-US" sz="3700" dirty="0"/>
              <a:t>Treatments for Mental Health </a:t>
            </a:r>
          </a:p>
        </p:txBody>
      </p:sp>
      <p:grpSp>
        <p:nvGrpSpPr>
          <p:cNvPr id="3118" name="Group 31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114" name="Rectangle 31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5" name="Rectangle 31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17" name="Rectangle 31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1FEE76-7879-773D-02B8-1353D4E67D4F}"/>
              </a:ext>
            </a:extLst>
          </p:cNvPr>
          <p:cNvSpPr>
            <a:spLocks noGrp="1"/>
          </p:cNvSpPr>
          <p:nvPr>
            <p:ph idx="1"/>
          </p:nvPr>
        </p:nvSpPr>
        <p:spPr>
          <a:xfrm>
            <a:off x="590719" y="2330505"/>
            <a:ext cx="5278066" cy="3979585"/>
          </a:xfrm>
        </p:spPr>
        <p:txBody>
          <a:bodyPr anchor="ctr">
            <a:normAutofit/>
          </a:bodyPr>
          <a:lstStyle/>
          <a:p>
            <a:r>
              <a:rPr lang="en-US" sz="2000" dirty="0"/>
              <a:t>Go to therapy </a:t>
            </a:r>
          </a:p>
          <a:p>
            <a:pPr marL="0" indent="0">
              <a:buNone/>
            </a:pPr>
            <a:endParaRPr lang="en-US" sz="2000" dirty="0"/>
          </a:p>
          <a:p>
            <a:r>
              <a:rPr lang="en-US" sz="2000" dirty="0"/>
              <a:t>Talk to a loved one who is supporting </a:t>
            </a:r>
          </a:p>
          <a:p>
            <a:endParaRPr lang="en-US" sz="2000" dirty="0"/>
          </a:p>
          <a:p>
            <a:r>
              <a:rPr lang="en-US" sz="2000" dirty="0"/>
              <a:t>Go to a support group </a:t>
            </a:r>
          </a:p>
          <a:p>
            <a:endParaRPr lang="en-US" sz="2000" dirty="0"/>
          </a:p>
          <a:p>
            <a:endParaRPr lang="en-US" sz="2000" dirty="0"/>
          </a:p>
        </p:txBody>
      </p:sp>
      <p:sp>
        <p:nvSpPr>
          <p:cNvPr id="3119" name="Rectangle 31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1" name="Rectangle 31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Silent Epidemic: Statistical Insights into Mental Health - TherapyDen">
            <a:extLst>
              <a:ext uri="{FF2B5EF4-FFF2-40B4-BE49-F238E27FC236}">
                <a16:creationId xmlns:a16="http://schemas.microsoft.com/office/drawing/2014/main" id="{9FC2401B-F46B-77E6-6FA4-47CC71369DD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10584" y="483798"/>
            <a:ext cx="4884591" cy="2518617"/>
          </a:xfrm>
          <a:prstGeom prst="rect">
            <a:avLst/>
          </a:prstGeom>
          <a:noFill/>
          <a:extLst>
            <a:ext uri="{909E8E84-426E-40DD-AFC4-6F175D3DCCD1}">
              <a14:hiddenFill xmlns:a14="http://schemas.microsoft.com/office/drawing/2010/main">
                <a:solidFill>
                  <a:srgbClr val="FFFFFF"/>
                </a:solidFill>
              </a14:hiddenFill>
            </a:ext>
          </a:extLst>
        </p:spPr>
      </p:pic>
      <p:sp>
        <p:nvSpPr>
          <p:cNvPr id="3123" name="Rectangle 3122">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Getting the help you need with mental health and substance abuse | Local  Community Health">
            <a:extLst>
              <a:ext uri="{FF2B5EF4-FFF2-40B4-BE49-F238E27FC236}">
                <a16:creationId xmlns:a16="http://schemas.microsoft.com/office/drawing/2014/main" id="{9BC63E59-F955-A823-7F48-761E97747B7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394499" y="3707894"/>
            <a:ext cx="3773417" cy="2518756"/>
          </a:xfrm>
          <a:prstGeom prst="rect">
            <a:avLst/>
          </a:prstGeom>
          <a:noFill/>
          <a:extLst>
            <a:ext uri="{909E8E84-426E-40DD-AFC4-6F175D3DCCD1}">
              <a14:hiddenFill xmlns:a14="http://schemas.microsoft.com/office/drawing/2010/main">
                <a:solidFill>
                  <a:srgbClr val="FFFFFF"/>
                </a:solidFill>
              </a14:hiddenFill>
            </a:ext>
          </a:extLst>
        </p:spPr>
      </p:pic>
      <p:pic>
        <p:nvPicPr>
          <p:cNvPr id="6" name="Video 5">
            <a:hlinkClick r:id="" action="ppaction://media"/>
            <a:extLst>
              <a:ext uri="{FF2B5EF4-FFF2-40B4-BE49-F238E27FC236}">
                <a16:creationId xmlns:a16="http://schemas.microsoft.com/office/drawing/2014/main" id="{F3EA78B8-7C15-48E6-1B3F-3E170E3F6D8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8849654"/>
      </p:ext>
    </p:extLst>
  </p:cSld>
  <p:clrMapOvr>
    <a:masterClrMapping/>
  </p:clrMapOvr>
  <mc:AlternateContent xmlns:mc="http://schemas.openxmlformats.org/markup-compatibility/2006" xmlns:p14="http://schemas.microsoft.com/office/powerpoint/2010/main">
    <mc:Choice Requires="p14">
      <p:transition spd="slow" p14:dur="2000" advTm="30291"/>
    </mc:Choice>
    <mc:Fallback xmlns="">
      <p:transition spd="slow" advTm="30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omputer monitor with a white background&#10;&#10;Description automatically generated with low confidence">
            <a:extLst>
              <a:ext uri="{FF2B5EF4-FFF2-40B4-BE49-F238E27FC236}">
                <a16:creationId xmlns:a16="http://schemas.microsoft.com/office/drawing/2014/main" id="{D808A56B-89C1-8FB1-4483-942A189685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1379" y="2402731"/>
            <a:ext cx="10515600" cy="4421222"/>
          </a:xfrm>
          <a:prstGeom prst="rect">
            <a:avLst/>
          </a:prstGeom>
        </p:spPr>
      </p:pic>
      <p:sp>
        <p:nvSpPr>
          <p:cNvPr id="2" name="Title 1">
            <a:extLst>
              <a:ext uri="{FF2B5EF4-FFF2-40B4-BE49-F238E27FC236}">
                <a16:creationId xmlns:a16="http://schemas.microsoft.com/office/drawing/2014/main" id="{74955329-5F41-0DFA-786A-744B4028BCE0}"/>
              </a:ext>
            </a:extLst>
          </p:cNvPr>
          <p:cNvSpPr>
            <a:spLocks noGrp="1"/>
          </p:cNvSpPr>
          <p:nvPr>
            <p:ph type="title"/>
          </p:nvPr>
        </p:nvSpPr>
        <p:spPr>
          <a:xfrm>
            <a:off x="838201" y="1178635"/>
            <a:ext cx="3600546" cy="512053"/>
          </a:xfrm>
        </p:spPr>
        <p:txBody>
          <a:bodyPr>
            <a:normAutofit fontScale="90000"/>
          </a:bodyPr>
          <a:lstStyle/>
          <a:p>
            <a:r>
              <a:rPr lang="en-US"/>
              <a:t>Depression!</a:t>
            </a:r>
          </a:p>
        </p:txBody>
      </p:sp>
      <p:sp>
        <p:nvSpPr>
          <p:cNvPr id="3" name="Content Placeholder 2">
            <a:extLst>
              <a:ext uri="{FF2B5EF4-FFF2-40B4-BE49-F238E27FC236}">
                <a16:creationId xmlns:a16="http://schemas.microsoft.com/office/drawing/2014/main" id="{D905F891-659A-765F-FF4C-4681032E3025}"/>
              </a:ext>
            </a:extLst>
          </p:cNvPr>
          <p:cNvSpPr>
            <a:spLocks noGrp="1"/>
          </p:cNvSpPr>
          <p:nvPr>
            <p:ph idx="1"/>
          </p:nvPr>
        </p:nvSpPr>
        <p:spPr/>
        <p:txBody>
          <a:bodyPr/>
          <a:lstStyle/>
          <a:p>
            <a:pPr marL="0" indent="0">
              <a:buNone/>
            </a:pPr>
            <a:r>
              <a:rPr lang="en-US"/>
              <a:t>What is depression!</a:t>
            </a:r>
          </a:p>
        </p:txBody>
      </p:sp>
      <p:pic>
        <p:nvPicPr>
          <p:cNvPr id="4" name="Online Media 3" title="What is depression?">
            <a:hlinkClick r:id="" action="ppaction://media"/>
            <a:extLst>
              <a:ext uri="{FF2B5EF4-FFF2-40B4-BE49-F238E27FC236}">
                <a16:creationId xmlns:a16="http://schemas.microsoft.com/office/drawing/2014/main" id="{F477D0C9-0C0C-5870-3DE0-8BF0B4019856}"/>
              </a:ext>
            </a:extLst>
          </p:cNvPr>
          <p:cNvPicPr>
            <a:picLocks noRot="1" noChangeAspect="1"/>
          </p:cNvPicPr>
          <p:nvPr>
            <a:videoFile r:link="rId1"/>
          </p:nvPr>
        </p:nvPicPr>
        <p:blipFill>
          <a:blip r:embed="rId5"/>
          <a:stretch>
            <a:fillRect/>
          </a:stretch>
        </p:blipFill>
        <p:spPr>
          <a:xfrm>
            <a:off x="1337912" y="2507381"/>
            <a:ext cx="10164277" cy="3739415"/>
          </a:xfrm>
          <a:prstGeom prst="rect">
            <a:avLst/>
          </a:prstGeom>
        </p:spPr>
      </p:pic>
      <p:sp>
        <p:nvSpPr>
          <p:cNvPr id="5" name="Title 1">
            <a:extLst>
              <a:ext uri="{FF2B5EF4-FFF2-40B4-BE49-F238E27FC236}">
                <a16:creationId xmlns:a16="http://schemas.microsoft.com/office/drawing/2014/main" id="{CBFD243D-9C94-6366-D28F-4DF10EE1CA11}"/>
              </a:ext>
            </a:extLst>
          </p:cNvPr>
          <p:cNvSpPr txBox="1">
            <a:spLocks/>
          </p:cNvSpPr>
          <p:nvPr/>
        </p:nvSpPr>
        <p:spPr>
          <a:xfrm>
            <a:off x="893340" y="131859"/>
            <a:ext cx="10515600" cy="522381"/>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Physical &amp; Mental Health!</a:t>
            </a:r>
          </a:p>
        </p:txBody>
      </p:sp>
    </p:spTree>
    <p:extLst>
      <p:ext uri="{BB962C8B-B14F-4D97-AF65-F5344CB8AC3E}">
        <p14:creationId xmlns:p14="http://schemas.microsoft.com/office/powerpoint/2010/main" val="1146785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55329-5F41-0DFA-786A-744B4028BCE0}"/>
              </a:ext>
            </a:extLst>
          </p:cNvPr>
          <p:cNvSpPr>
            <a:spLocks noGrp="1"/>
          </p:cNvSpPr>
          <p:nvPr>
            <p:ph type="title"/>
          </p:nvPr>
        </p:nvSpPr>
        <p:spPr>
          <a:xfrm>
            <a:off x="907124" y="783080"/>
            <a:ext cx="2805615" cy="484945"/>
          </a:xfrm>
        </p:spPr>
        <p:txBody>
          <a:bodyPr>
            <a:normAutofit fontScale="90000"/>
          </a:bodyPr>
          <a:lstStyle/>
          <a:p>
            <a:r>
              <a:rPr lang="en-US"/>
              <a:t>Depression!</a:t>
            </a:r>
          </a:p>
        </p:txBody>
      </p:sp>
      <p:sp>
        <p:nvSpPr>
          <p:cNvPr id="3" name="Content Placeholder 2">
            <a:extLst>
              <a:ext uri="{FF2B5EF4-FFF2-40B4-BE49-F238E27FC236}">
                <a16:creationId xmlns:a16="http://schemas.microsoft.com/office/drawing/2014/main" id="{D905F891-659A-765F-FF4C-4681032E3025}"/>
              </a:ext>
            </a:extLst>
          </p:cNvPr>
          <p:cNvSpPr>
            <a:spLocks noGrp="1"/>
          </p:cNvSpPr>
          <p:nvPr>
            <p:ph idx="1"/>
          </p:nvPr>
        </p:nvSpPr>
        <p:spPr>
          <a:xfrm>
            <a:off x="838200" y="1387846"/>
            <a:ext cx="10515600" cy="4789117"/>
          </a:xfrm>
        </p:spPr>
        <p:txBody>
          <a:bodyPr/>
          <a:lstStyle/>
          <a:p>
            <a:pPr marL="0" indent="0">
              <a:buNone/>
            </a:pPr>
            <a:r>
              <a:rPr lang="en-US"/>
              <a:t>Every type of depression explained in 6 minutes | 8 Minutes explainer | Explainer Video!</a:t>
            </a:r>
          </a:p>
        </p:txBody>
      </p:sp>
      <p:pic>
        <p:nvPicPr>
          <p:cNvPr id="7" name="Picture 6" descr="A computer monitor with a white background&#10;&#10;Description automatically generated with low confidence">
            <a:extLst>
              <a:ext uri="{FF2B5EF4-FFF2-40B4-BE49-F238E27FC236}">
                <a16:creationId xmlns:a16="http://schemas.microsoft.com/office/drawing/2014/main" id="{DF5FD9BB-7B35-4885-25B4-CC61685E4C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1379" y="2255830"/>
            <a:ext cx="10515600" cy="4517304"/>
          </a:xfrm>
          <a:prstGeom prst="rect">
            <a:avLst/>
          </a:prstGeom>
        </p:spPr>
      </p:pic>
      <p:pic>
        <p:nvPicPr>
          <p:cNvPr id="5" name="Online Media 4" title="Every type of depression explained in 6 minutes | 8 Minutes explainer | Explainer Video">
            <a:hlinkClick r:id="" action="ppaction://media"/>
            <a:extLst>
              <a:ext uri="{FF2B5EF4-FFF2-40B4-BE49-F238E27FC236}">
                <a16:creationId xmlns:a16="http://schemas.microsoft.com/office/drawing/2014/main" id="{D6554B44-83A1-AF3C-1EB2-03DBCA81A52C}"/>
              </a:ext>
            </a:extLst>
          </p:cNvPr>
          <p:cNvPicPr>
            <a:picLocks noRot="1" noChangeAspect="1"/>
          </p:cNvPicPr>
          <p:nvPr>
            <a:videoFile r:link="rId1"/>
          </p:nvPr>
        </p:nvPicPr>
        <p:blipFill>
          <a:blip r:embed="rId4"/>
          <a:stretch>
            <a:fillRect/>
          </a:stretch>
        </p:blipFill>
        <p:spPr>
          <a:xfrm>
            <a:off x="1341429" y="2339379"/>
            <a:ext cx="10202291" cy="3773640"/>
          </a:xfrm>
          <a:prstGeom prst="rect">
            <a:avLst/>
          </a:prstGeom>
        </p:spPr>
      </p:pic>
      <p:sp>
        <p:nvSpPr>
          <p:cNvPr id="4" name="Title 1">
            <a:extLst>
              <a:ext uri="{FF2B5EF4-FFF2-40B4-BE49-F238E27FC236}">
                <a16:creationId xmlns:a16="http://schemas.microsoft.com/office/drawing/2014/main" id="{FD4882AA-DB12-00AE-7CB2-50EA24C6DF1B}"/>
              </a:ext>
            </a:extLst>
          </p:cNvPr>
          <p:cNvSpPr txBox="1">
            <a:spLocks/>
          </p:cNvSpPr>
          <p:nvPr/>
        </p:nvSpPr>
        <p:spPr>
          <a:xfrm>
            <a:off x="893340" y="131859"/>
            <a:ext cx="10515600" cy="522381"/>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Physical &amp; Mental Health!</a:t>
            </a:r>
          </a:p>
        </p:txBody>
      </p:sp>
    </p:spTree>
    <p:extLst>
      <p:ext uri="{BB962C8B-B14F-4D97-AF65-F5344CB8AC3E}">
        <p14:creationId xmlns:p14="http://schemas.microsoft.com/office/powerpoint/2010/main" val="2878170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omputer monitor with a white background&#10;&#10;Description automatically generated with low confidence">
            <a:extLst>
              <a:ext uri="{FF2B5EF4-FFF2-40B4-BE49-F238E27FC236}">
                <a16:creationId xmlns:a16="http://schemas.microsoft.com/office/drawing/2014/main" id="{173CEF58-6E45-D75A-7886-BD8C87BD4A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1379" y="2402731"/>
            <a:ext cx="10515600" cy="4421222"/>
          </a:xfrm>
          <a:prstGeom prst="rect">
            <a:avLst/>
          </a:prstGeom>
        </p:spPr>
      </p:pic>
      <p:sp>
        <p:nvSpPr>
          <p:cNvPr id="2" name="Title 1">
            <a:extLst>
              <a:ext uri="{FF2B5EF4-FFF2-40B4-BE49-F238E27FC236}">
                <a16:creationId xmlns:a16="http://schemas.microsoft.com/office/drawing/2014/main" id="{74955329-5F41-0DFA-786A-744B4028BCE0}"/>
              </a:ext>
            </a:extLst>
          </p:cNvPr>
          <p:cNvSpPr>
            <a:spLocks noGrp="1"/>
          </p:cNvSpPr>
          <p:nvPr>
            <p:ph type="title"/>
          </p:nvPr>
        </p:nvSpPr>
        <p:spPr>
          <a:xfrm>
            <a:off x="930099" y="1189771"/>
            <a:ext cx="2676956" cy="484945"/>
          </a:xfrm>
        </p:spPr>
        <p:txBody>
          <a:bodyPr>
            <a:normAutofit fontScale="90000"/>
          </a:bodyPr>
          <a:lstStyle/>
          <a:p>
            <a:r>
              <a:rPr lang="en-US"/>
              <a:t>Depression!</a:t>
            </a:r>
          </a:p>
        </p:txBody>
      </p:sp>
      <p:sp>
        <p:nvSpPr>
          <p:cNvPr id="3" name="Content Placeholder 2">
            <a:extLst>
              <a:ext uri="{FF2B5EF4-FFF2-40B4-BE49-F238E27FC236}">
                <a16:creationId xmlns:a16="http://schemas.microsoft.com/office/drawing/2014/main" id="{D905F891-659A-765F-FF4C-4681032E3025}"/>
              </a:ext>
            </a:extLst>
          </p:cNvPr>
          <p:cNvSpPr>
            <a:spLocks noGrp="1"/>
          </p:cNvSpPr>
          <p:nvPr>
            <p:ph idx="1"/>
          </p:nvPr>
        </p:nvSpPr>
        <p:spPr>
          <a:xfrm>
            <a:off x="838200" y="1755739"/>
            <a:ext cx="10515600" cy="4421223"/>
          </a:xfrm>
        </p:spPr>
        <p:txBody>
          <a:bodyPr/>
          <a:lstStyle/>
          <a:p>
            <a:pPr marL="0" indent="0">
              <a:buNone/>
            </a:pPr>
            <a:r>
              <a:rPr lang="en-US"/>
              <a:t>3 Ways to Cope with Depression!</a:t>
            </a:r>
          </a:p>
        </p:txBody>
      </p:sp>
      <p:pic>
        <p:nvPicPr>
          <p:cNvPr id="4" name="Online Media 3" title="3 Ways to Cope with Depression">
            <a:hlinkClick r:id="" action="ppaction://media"/>
            <a:extLst>
              <a:ext uri="{FF2B5EF4-FFF2-40B4-BE49-F238E27FC236}">
                <a16:creationId xmlns:a16="http://schemas.microsoft.com/office/drawing/2014/main" id="{1CD4D044-1324-D46E-05C7-807FDBD4A135}"/>
              </a:ext>
            </a:extLst>
          </p:cNvPr>
          <p:cNvPicPr>
            <a:picLocks noRot="1" noChangeAspect="1"/>
          </p:cNvPicPr>
          <p:nvPr>
            <a:videoFile r:link="rId1"/>
          </p:nvPr>
        </p:nvPicPr>
        <p:blipFill>
          <a:blip r:embed="rId4"/>
          <a:stretch>
            <a:fillRect/>
          </a:stretch>
        </p:blipFill>
        <p:spPr>
          <a:xfrm>
            <a:off x="1318221" y="2469344"/>
            <a:ext cx="10174441" cy="3745791"/>
          </a:xfrm>
          <a:prstGeom prst="rect">
            <a:avLst/>
          </a:prstGeom>
        </p:spPr>
      </p:pic>
      <p:sp>
        <p:nvSpPr>
          <p:cNvPr id="5" name="Title 1">
            <a:extLst>
              <a:ext uri="{FF2B5EF4-FFF2-40B4-BE49-F238E27FC236}">
                <a16:creationId xmlns:a16="http://schemas.microsoft.com/office/drawing/2014/main" id="{EAF4177F-228B-B06D-EDD6-519BC064C1DD}"/>
              </a:ext>
            </a:extLst>
          </p:cNvPr>
          <p:cNvSpPr txBox="1">
            <a:spLocks/>
          </p:cNvSpPr>
          <p:nvPr/>
        </p:nvSpPr>
        <p:spPr>
          <a:xfrm>
            <a:off x="893340" y="131859"/>
            <a:ext cx="10515600" cy="522381"/>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Physical &amp; Mental Health!</a:t>
            </a:r>
          </a:p>
        </p:txBody>
      </p:sp>
    </p:spTree>
    <p:extLst>
      <p:ext uri="{BB962C8B-B14F-4D97-AF65-F5344CB8AC3E}">
        <p14:creationId xmlns:p14="http://schemas.microsoft.com/office/powerpoint/2010/main" val="3719085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3C184-20FC-645B-726D-8BE1CD0165D6}"/>
              </a:ext>
            </a:extLst>
          </p:cNvPr>
          <p:cNvSpPr>
            <a:spLocks noGrp="1"/>
          </p:cNvSpPr>
          <p:nvPr>
            <p:ph type="title"/>
          </p:nvPr>
        </p:nvSpPr>
        <p:spPr>
          <a:xfrm>
            <a:off x="393639" y="534110"/>
            <a:ext cx="2883213" cy="518997"/>
          </a:xfrm>
        </p:spPr>
        <p:txBody>
          <a:bodyPr>
            <a:normAutofit fontScale="90000"/>
          </a:bodyPr>
          <a:lstStyle/>
          <a:p>
            <a:r>
              <a:rPr lang="en-US" dirty="0"/>
              <a:t>Depression!</a:t>
            </a:r>
          </a:p>
        </p:txBody>
      </p:sp>
      <p:sp>
        <p:nvSpPr>
          <p:cNvPr id="3" name="Content Placeholder 2">
            <a:extLst>
              <a:ext uri="{FF2B5EF4-FFF2-40B4-BE49-F238E27FC236}">
                <a16:creationId xmlns:a16="http://schemas.microsoft.com/office/drawing/2014/main" id="{81D4A3B1-C63E-DFDE-D076-E83D4C4EB68C}"/>
              </a:ext>
            </a:extLst>
          </p:cNvPr>
          <p:cNvSpPr>
            <a:spLocks noGrp="1"/>
          </p:cNvSpPr>
          <p:nvPr>
            <p:ph idx="1"/>
          </p:nvPr>
        </p:nvSpPr>
        <p:spPr>
          <a:xfrm>
            <a:off x="131205" y="1683566"/>
            <a:ext cx="6630989" cy="4898573"/>
          </a:xfrm>
        </p:spPr>
        <p:txBody>
          <a:bodyPr>
            <a:normAutofit fontScale="77500" lnSpcReduction="20000"/>
          </a:bodyPr>
          <a:lstStyle/>
          <a:p>
            <a:r>
              <a:rPr lang="en-US" dirty="0"/>
              <a:t>What is Depression?</a:t>
            </a:r>
          </a:p>
          <a:p>
            <a:endParaRPr lang="en-US" dirty="0"/>
          </a:p>
          <a:p>
            <a:r>
              <a:rPr lang="en-US" dirty="0"/>
              <a:t>Sadness is a perfectly normal reaction to life’s struggles, setbacks, and disappointments. Many people use the word “depression” to explain these kinds of feelings, but the symptoms of depression are much more than just sadness. Depression is the overwhelming feeling of sadness when everything in your life seems not to be going right. However, some depressed people don’t feel sad at all—they may feel lifeless, empty, and apathetic, or some may even feel angry, aggressive, and restless. Whatever the symptoms, depression is different from normal sadness in that it engulfs your day-to-day life, interfering with your ability to work, study, eat, sleep, and have fun. The feelings of helplessness, hopelessness, and worthlessness are intense and unrelenting, with little, if any, relief.</a:t>
            </a:r>
          </a:p>
        </p:txBody>
      </p:sp>
      <p:pic>
        <p:nvPicPr>
          <p:cNvPr id="4" name="Picture 3">
            <a:extLst>
              <a:ext uri="{FF2B5EF4-FFF2-40B4-BE49-F238E27FC236}">
                <a16:creationId xmlns:a16="http://schemas.microsoft.com/office/drawing/2014/main" id="{2EEB726A-D13D-F9C5-BF15-555A82C81D82}"/>
              </a:ext>
            </a:extLst>
          </p:cNvPr>
          <p:cNvPicPr>
            <a:picLocks noChangeAspect="1"/>
          </p:cNvPicPr>
          <p:nvPr/>
        </p:nvPicPr>
        <p:blipFill>
          <a:blip r:embed="rId5"/>
          <a:stretch>
            <a:fillRect/>
          </a:stretch>
        </p:blipFill>
        <p:spPr>
          <a:xfrm>
            <a:off x="6922882" y="1846357"/>
            <a:ext cx="5186822" cy="2871947"/>
          </a:xfrm>
          <a:prstGeom prst="rect">
            <a:avLst/>
          </a:prstGeom>
        </p:spPr>
      </p:pic>
      <p:pic>
        <p:nvPicPr>
          <p:cNvPr id="5" name="Picture 4">
            <a:extLst>
              <a:ext uri="{FF2B5EF4-FFF2-40B4-BE49-F238E27FC236}">
                <a16:creationId xmlns:a16="http://schemas.microsoft.com/office/drawing/2014/main" id="{1CF34E28-A6BD-44C7-2539-341DD667B646}"/>
              </a:ext>
            </a:extLst>
          </p:cNvPr>
          <p:cNvPicPr>
            <a:picLocks noChangeAspect="1"/>
          </p:cNvPicPr>
          <p:nvPr/>
        </p:nvPicPr>
        <p:blipFill>
          <a:blip r:embed="rId6"/>
          <a:stretch>
            <a:fillRect/>
          </a:stretch>
        </p:blipFill>
        <p:spPr>
          <a:xfrm>
            <a:off x="2984928" y="1204237"/>
            <a:ext cx="871773" cy="685096"/>
          </a:xfrm>
          <a:prstGeom prst="rect">
            <a:avLst/>
          </a:prstGeom>
        </p:spPr>
      </p:pic>
      <p:pic>
        <p:nvPicPr>
          <p:cNvPr id="6" name="Picture 5">
            <a:extLst>
              <a:ext uri="{FF2B5EF4-FFF2-40B4-BE49-F238E27FC236}">
                <a16:creationId xmlns:a16="http://schemas.microsoft.com/office/drawing/2014/main" id="{C943256B-1F3B-587D-9E5F-DA31D236571D}"/>
              </a:ext>
            </a:extLst>
          </p:cNvPr>
          <p:cNvPicPr>
            <a:picLocks noChangeAspect="1"/>
          </p:cNvPicPr>
          <p:nvPr/>
        </p:nvPicPr>
        <p:blipFill>
          <a:blip r:embed="rId7"/>
          <a:stretch>
            <a:fillRect/>
          </a:stretch>
        </p:blipFill>
        <p:spPr>
          <a:xfrm>
            <a:off x="3808966" y="1142876"/>
            <a:ext cx="970778" cy="807817"/>
          </a:xfrm>
          <a:prstGeom prst="rect">
            <a:avLst/>
          </a:prstGeom>
        </p:spPr>
      </p:pic>
      <p:pic>
        <p:nvPicPr>
          <p:cNvPr id="7" name="Picture 6">
            <a:extLst>
              <a:ext uri="{FF2B5EF4-FFF2-40B4-BE49-F238E27FC236}">
                <a16:creationId xmlns:a16="http://schemas.microsoft.com/office/drawing/2014/main" id="{D7191F73-956A-688A-BE3E-703851C1C87F}"/>
              </a:ext>
            </a:extLst>
          </p:cNvPr>
          <p:cNvPicPr>
            <a:picLocks noChangeAspect="1"/>
          </p:cNvPicPr>
          <p:nvPr/>
        </p:nvPicPr>
        <p:blipFill>
          <a:blip r:embed="rId8"/>
          <a:stretch>
            <a:fillRect/>
          </a:stretch>
        </p:blipFill>
        <p:spPr>
          <a:xfrm>
            <a:off x="4694707" y="970469"/>
            <a:ext cx="798794" cy="902970"/>
          </a:xfrm>
          <a:prstGeom prst="rect">
            <a:avLst/>
          </a:prstGeom>
        </p:spPr>
      </p:pic>
      <p:pic>
        <p:nvPicPr>
          <p:cNvPr id="8" name="Picture 2" descr="4,100+ Bipolar Disorder Stock Illustrations, Royalty-Free Vector Graphics &amp;  Clip Art - iStock | Bipolar disorder illustration, Bipolar disorder man, Bipolar  disorder brain">
            <a:extLst>
              <a:ext uri="{FF2B5EF4-FFF2-40B4-BE49-F238E27FC236}">
                <a16:creationId xmlns:a16="http://schemas.microsoft.com/office/drawing/2014/main" id="{5B9F265C-8A43-FC94-22D8-19AA6183D7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666512" y="804238"/>
            <a:ext cx="1256370" cy="1069201"/>
          </a:xfrm>
          <a:prstGeom prst="rect">
            <a:avLst/>
          </a:prstGeom>
          <a:noFill/>
          <a:extLst>
            <a:ext uri="{909E8E84-426E-40DD-AFC4-6F175D3DCCD1}">
              <a14:hiddenFill xmlns:a14="http://schemas.microsoft.com/office/drawing/2010/main">
                <a:solidFill>
                  <a:srgbClr val="FFFFFF"/>
                </a:solidFill>
              </a14:hiddenFill>
            </a:ext>
          </a:extLst>
        </p:spPr>
      </p:pic>
      <p:pic>
        <p:nvPicPr>
          <p:cNvPr id="34" name="Video 33">
            <a:hlinkClick r:id="" action="ppaction://media"/>
            <a:extLst>
              <a:ext uri="{FF2B5EF4-FFF2-40B4-BE49-F238E27FC236}">
                <a16:creationId xmlns:a16="http://schemas.microsoft.com/office/drawing/2014/main" id="{8CD1848E-56C2-79B5-D335-EBE997A1AED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
        <p:nvSpPr>
          <p:cNvPr id="9" name="Title 1">
            <a:extLst>
              <a:ext uri="{FF2B5EF4-FFF2-40B4-BE49-F238E27FC236}">
                <a16:creationId xmlns:a16="http://schemas.microsoft.com/office/drawing/2014/main" id="{42EB7940-4319-6A2A-B466-B998B0490CA1}"/>
              </a:ext>
            </a:extLst>
          </p:cNvPr>
          <p:cNvSpPr txBox="1">
            <a:spLocks/>
          </p:cNvSpPr>
          <p:nvPr/>
        </p:nvSpPr>
        <p:spPr>
          <a:xfrm>
            <a:off x="3276852" y="339744"/>
            <a:ext cx="10515600" cy="522381"/>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Physical &amp; Mental Health!</a:t>
            </a:r>
          </a:p>
        </p:txBody>
      </p:sp>
    </p:spTree>
    <p:extLst>
      <p:ext uri="{BB962C8B-B14F-4D97-AF65-F5344CB8AC3E}">
        <p14:creationId xmlns:p14="http://schemas.microsoft.com/office/powerpoint/2010/main" val="3211868495"/>
      </p:ext>
    </p:extLst>
  </p:cSld>
  <p:clrMapOvr>
    <a:masterClrMapping/>
  </p:clrMapOvr>
  <mc:AlternateContent xmlns:mc="http://schemas.openxmlformats.org/markup-compatibility/2006" xmlns:p14="http://schemas.microsoft.com/office/powerpoint/2010/main">
    <mc:Choice Requires="p14">
      <p:transition spd="slow" p14:dur="2000" advTm="317588"/>
    </mc:Choice>
    <mc:Fallback xmlns="">
      <p:transition spd="slow" advTm="317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4"/>
                </p:tgtEl>
              </p:cMediaNode>
            </p:video>
            <p:seq concurrent="1" nextAc="seek">
              <p:cTn id="8" restart="whenNotActive" fill="hold" evtFilter="cancelBubble" nodeType="interactiveSeq">
                <p:stCondLst>
                  <p:cond evt="onClick" delay="0">
                    <p:tgtEl>
                      <p:spTgt spid="3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4"/>
                                        </p:tgtEl>
                                      </p:cBhvr>
                                    </p:cmd>
                                  </p:childTnLst>
                                </p:cTn>
                              </p:par>
                            </p:childTnLst>
                          </p:cTn>
                        </p:par>
                      </p:childTnLst>
                    </p:cTn>
                  </p:par>
                </p:childTnLst>
              </p:cTn>
              <p:nextCondLst>
                <p:cond evt="onClick" delay="0">
                  <p:tgtEl>
                    <p:spTgt spid="3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87AA8E-711C-AA9A-921D-06841272DC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CE5933-692D-C7B4-3795-62D6F29AC252}"/>
              </a:ext>
            </a:extLst>
          </p:cNvPr>
          <p:cNvSpPr>
            <a:spLocks noGrp="1"/>
          </p:cNvSpPr>
          <p:nvPr>
            <p:ph type="title"/>
          </p:nvPr>
        </p:nvSpPr>
        <p:spPr>
          <a:xfrm>
            <a:off x="838200" y="1249833"/>
            <a:ext cx="2975629" cy="440855"/>
          </a:xfrm>
        </p:spPr>
        <p:txBody>
          <a:bodyPr>
            <a:normAutofit fontScale="90000"/>
          </a:bodyPr>
          <a:lstStyle/>
          <a:p>
            <a:r>
              <a:rPr lang="en-US"/>
              <a:t>Anxiety!</a:t>
            </a:r>
          </a:p>
        </p:txBody>
      </p:sp>
      <p:sp>
        <p:nvSpPr>
          <p:cNvPr id="3" name="Content Placeholder 2">
            <a:extLst>
              <a:ext uri="{FF2B5EF4-FFF2-40B4-BE49-F238E27FC236}">
                <a16:creationId xmlns:a16="http://schemas.microsoft.com/office/drawing/2014/main" id="{DB1E8D23-1E1B-6E7D-10DA-5123DDDE69F3}"/>
              </a:ext>
            </a:extLst>
          </p:cNvPr>
          <p:cNvSpPr>
            <a:spLocks noGrp="1"/>
          </p:cNvSpPr>
          <p:nvPr>
            <p:ph idx="1"/>
          </p:nvPr>
        </p:nvSpPr>
        <p:spPr>
          <a:xfrm>
            <a:off x="309155" y="1792968"/>
            <a:ext cx="8077200" cy="4351338"/>
          </a:xfrm>
        </p:spPr>
        <p:txBody>
          <a:bodyPr>
            <a:normAutofit lnSpcReduction="10000"/>
          </a:bodyPr>
          <a:lstStyle/>
          <a:p>
            <a:r>
              <a:rPr lang="en-US" dirty="0"/>
              <a:t>What is Anxiety?</a:t>
            </a:r>
          </a:p>
          <a:p>
            <a:r>
              <a:rPr lang="en-US" dirty="0"/>
              <a:t>Anxiety is a feeling of fear, dread, and uneasiness. It might cause you to sweat, have gastrointestinal problems, feel restless and tense, and have a rapid heartbeat. It can be a normal reaction to stress. For example, you might feel anxious when faced with a difficult problem at work, before taking a test, or before making an important decision. It can help you to cope. The anxiety may give you a boost of energy or help you focus. But for people with anxiety disorders, the fear is not temporary and can be overwhelming.</a:t>
            </a:r>
          </a:p>
          <a:p>
            <a:endParaRPr lang="en-US" dirty="0"/>
          </a:p>
        </p:txBody>
      </p:sp>
      <p:sp>
        <p:nvSpPr>
          <p:cNvPr id="4" name="Title 1">
            <a:extLst>
              <a:ext uri="{FF2B5EF4-FFF2-40B4-BE49-F238E27FC236}">
                <a16:creationId xmlns:a16="http://schemas.microsoft.com/office/drawing/2014/main" id="{8953E82C-D2BB-09E9-ED1F-10E05A35A692}"/>
              </a:ext>
            </a:extLst>
          </p:cNvPr>
          <p:cNvSpPr txBox="1">
            <a:spLocks/>
          </p:cNvSpPr>
          <p:nvPr/>
        </p:nvSpPr>
        <p:spPr>
          <a:xfrm>
            <a:off x="3339360" y="462495"/>
            <a:ext cx="10515600" cy="522381"/>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Physical &amp; Mental Health!</a:t>
            </a:r>
          </a:p>
        </p:txBody>
      </p:sp>
      <p:pic>
        <p:nvPicPr>
          <p:cNvPr id="5" name="Picture 2" descr="18,200+ Anxious Child Stock Illustrations, Royalty-Free Vector Graphics &amp; Clip  Art - iStock | Anxious child with parent, Anxious child xmas">
            <a:extLst>
              <a:ext uri="{FF2B5EF4-FFF2-40B4-BE49-F238E27FC236}">
                <a16:creationId xmlns:a16="http://schemas.microsoft.com/office/drawing/2014/main" id="{3BBA985E-2CCC-FEE0-6365-3782C03036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6355" y="1080113"/>
            <a:ext cx="3360964" cy="2888524"/>
          </a:xfrm>
          <a:prstGeom prst="rect">
            <a:avLst/>
          </a:prstGeom>
          <a:noFill/>
          <a:extLst>
            <a:ext uri="{909E8E84-426E-40DD-AFC4-6F175D3DCCD1}">
              <a14:hiddenFill xmlns:a14="http://schemas.microsoft.com/office/drawing/2010/main">
                <a:solidFill>
                  <a:srgbClr val="FFFFFF"/>
                </a:solidFill>
              </a14:hiddenFill>
            </a:ext>
          </a:extLst>
        </p:spPr>
      </p:pic>
      <p:pic>
        <p:nvPicPr>
          <p:cNvPr id="17" name="Video 16">
            <a:hlinkClick r:id="" action="ppaction://media"/>
            <a:extLst>
              <a:ext uri="{FF2B5EF4-FFF2-40B4-BE49-F238E27FC236}">
                <a16:creationId xmlns:a16="http://schemas.microsoft.com/office/drawing/2014/main" id="{653C0911-5440-7E94-1E7A-6A0072BC40C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56922015"/>
      </p:ext>
    </p:extLst>
  </p:cSld>
  <p:clrMapOvr>
    <a:masterClrMapping/>
  </p:clrMapOvr>
  <mc:AlternateContent xmlns:mc="http://schemas.openxmlformats.org/markup-compatibility/2006" xmlns:p14="http://schemas.microsoft.com/office/powerpoint/2010/main">
    <mc:Choice Requires="p14">
      <p:transition spd="slow" p14:dur="2000" advTm="46708"/>
    </mc:Choice>
    <mc:Fallback xmlns="">
      <p:transition spd="slow" advTm="46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87AA8E-711C-AA9A-921D-06841272DC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CE5933-692D-C7B4-3795-62D6F29AC252}"/>
              </a:ext>
            </a:extLst>
          </p:cNvPr>
          <p:cNvSpPr>
            <a:spLocks noGrp="1"/>
          </p:cNvSpPr>
          <p:nvPr>
            <p:ph type="title"/>
          </p:nvPr>
        </p:nvSpPr>
        <p:spPr>
          <a:xfrm>
            <a:off x="541020" y="1006812"/>
            <a:ext cx="2975629" cy="440855"/>
          </a:xfrm>
        </p:spPr>
        <p:txBody>
          <a:bodyPr>
            <a:normAutofit fontScale="90000"/>
          </a:bodyPr>
          <a:lstStyle/>
          <a:p>
            <a:r>
              <a:rPr lang="en-US" dirty="0"/>
              <a:t>Anxiety!</a:t>
            </a:r>
          </a:p>
        </p:txBody>
      </p:sp>
      <p:sp>
        <p:nvSpPr>
          <p:cNvPr id="3" name="Content Placeholder 2">
            <a:extLst>
              <a:ext uri="{FF2B5EF4-FFF2-40B4-BE49-F238E27FC236}">
                <a16:creationId xmlns:a16="http://schemas.microsoft.com/office/drawing/2014/main" id="{DB1E8D23-1E1B-6E7D-10DA-5123DDDE69F3}"/>
              </a:ext>
            </a:extLst>
          </p:cNvPr>
          <p:cNvSpPr>
            <a:spLocks noGrp="1"/>
          </p:cNvSpPr>
          <p:nvPr>
            <p:ph idx="1"/>
          </p:nvPr>
        </p:nvSpPr>
        <p:spPr>
          <a:xfrm>
            <a:off x="309155" y="1792968"/>
            <a:ext cx="8077200" cy="4351338"/>
          </a:xfrm>
        </p:spPr>
        <p:txBody>
          <a:bodyPr>
            <a:normAutofit lnSpcReduction="10000"/>
          </a:bodyPr>
          <a:lstStyle/>
          <a:p>
            <a:r>
              <a:rPr lang="en-US"/>
              <a:t>What Are Anxiety Disorders?</a:t>
            </a:r>
          </a:p>
          <a:p>
            <a:endParaRPr lang="en-US"/>
          </a:p>
          <a:p>
            <a:r>
              <a:rPr lang="en-US"/>
              <a:t>Anxiety is a normal human emotion that everyone experiences at one time or another, for instance, when faced with a problem at work, before taking a test, or making a big decision. Anxiety disorders, however, are different. The distress they cause is so great that it interferes with a person’s ability to lead a normal life. For people with anxiety disorders, worry and fear are constant and overwhelming, and can be crippling.</a:t>
            </a:r>
          </a:p>
          <a:p>
            <a:endParaRPr lang="en-US"/>
          </a:p>
        </p:txBody>
      </p:sp>
      <p:pic>
        <p:nvPicPr>
          <p:cNvPr id="1026" name="Picture 2" descr="337-3372848_worry-frustration-anxiety-stress-emotion-worry-clipart__1_-removebg-preview  | Finys">
            <a:extLst>
              <a:ext uri="{FF2B5EF4-FFF2-40B4-BE49-F238E27FC236}">
                <a16:creationId xmlns:a16="http://schemas.microsoft.com/office/drawing/2014/main" id="{C29DA014-3880-F0BA-4711-F0FB1D924C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35947" y="1977332"/>
            <a:ext cx="3461468" cy="2098687"/>
          </a:xfrm>
          <a:prstGeom prst="rect">
            <a:avLst/>
          </a:prstGeom>
          <a:noFill/>
          <a:extLst>
            <a:ext uri="{909E8E84-426E-40DD-AFC4-6F175D3DCCD1}">
              <a14:hiddenFill xmlns:a14="http://schemas.microsoft.com/office/drawing/2010/main">
                <a:solidFill>
                  <a:srgbClr val="FFFFFF"/>
                </a:solidFill>
              </a14:hiddenFill>
            </a:ext>
          </a:extLst>
        </p:spPr>
      </p:pic>
      <p:pic>
        <p:nvPicPr>
          <p:cNvPr id="1024" name="Video 1023">
            <a:hlinkClick r:id="" action="ppaction://media"/>
            <a:extLst>
              <a:ext uri="{FF2B5EF4-FFF2-40B4-BE49-F238E27FC236}">
                <a16:creationId xmlns:a16="http://schemas.microsoft.com/office/drawing/2014/main" id="{2527E1F8-7F5E-0E6F-339C-403E07E8254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
        <p:nvSpPr>
          <p:cNvPr id="4" name="Title 1">
            <a:extLst>
              <a:ext uri="{FF2B5EF4-FFF2-40B4-BE49-F238E27FC236}">
                <a16:creationId xmlns:a16="http://schemas.microsoft.com/office/drawing/2014/main" id="{8953E82C-D2BB-09E9-ED1F-10E05A35A692}"/>
              </a:ext>
            </a:extLst>
          </p:cNvPr>
          <p:cNvSpPr txBox="1">
            <a:spLocks/>
          </p:cNvSpPr>
          <p:nvPr/>
        </p:nvSpPr>
        <p:spPr>
          <a:xfrm>
            <a:off x="3613680" y="452503"/>
            <a:ext cx="10515600" cy="522381"/>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Physical &amp; Mental Health!</a:t>
            </a:r>
          </a:p>
        </p:txBody>
      </p:sp>
    </p:spTree>
    <p:extLst>
      <p:ext uri="{BB962C8B-B14F-4D97-AF65-F5344CB8AC3E}">
        <p14:creationId xmlns:p14="http://schemas.microsoft.com/office/powerpoint/2010/main" val="3674885409"/>
      </p:ext>
    </p:extLst>
  </p:cSld>
  <p:clrMapOvr>
    <a:masterClrMapping/>
  </p:clrMapOvr>
  <mc:AlternateContent xmlns:mc="http://schemas.openxmlformats.org/markup-compatibility/2006" xmlns:p14="http://schemas.microsoft.com/office/powerpoint/2010/main">
    <mc:Choice Requires="p14">
      <p:transition spd="slow" p14:dur="2000" advTm="137158"/>
    </mc:Choice>
    <mc:Fallback xmlns="">
      <p:transition spd="slow" advTm="137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24"/>
                </p:tgtEl>
              </p:cMediaNode>
            </p:video>
            <p:seq concurrent="1" nextAc="seek">
              <p:cTn id="8" restart="whenNotActive" fill="hold" evtFilter="cancelBubble" nodeType="interactiveSeq">
                <p:stCondLst>
                  <p:cond evt="onClick" delay="0">
                    <p:tgtEl>
                      <p:spTgt spid="10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24"/>
                                        </p:tgtEl>
                                      </p:cBhvr>
                                    </p:cmd>
                                  </p:childTnLst>
                                </p:cTn>
                              </p:par>
                            </p:childTnLst>
                          </p:cTn>
                        </p:par>
                      </p:childTnLst>
                    </p:cTn>
                  </p:par>
                </p:childTnLst>
              </p:cTn>
              <p:nextCondLst>
                <p:cond evt="onClick" delay="0">
                  <p:tgtEl>
                    <p:spTgt spid="102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79F08-FE8E-1B4F-E67A-21EB23E1CA73}"/>
            </a:ext>
          </a:extLst>
        </p:cNvPr>
        <p:cNvGrpSpPr/>
        <p:nvPr/>
      </p:nvGrpSpPr>
      <p:grpSpPr>
        <a:xfrm>
          <a:off x="0" y="0"/>
          <a:ext cx="0" cy="0"/>
          <a:chOff x="0" y="0"/>
          <a:chExt cx="0" cy="0"/>
        </a:xfrm>
      </p:grpSpPr>
      <p:pic>
        <p:nvPicPr>
          <p:cNvPr id="7" name="Picture 6" descr="A computer monitor with a white background&#10;&#10;Description automatically generated with low confidence">
            <a:extLst>
              <a:ext uri="{FF2B5EF4-FFF2-40B4-BE49-F238E27FC236}">
                <a16:creationId xmlns:a16="http://schemas.microsoft.com/office/drawing/2014/main" id="{428C9370-DE06-A26C-7DC9-041807BD05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1379" y="2306782"/>
            <a:ext cx="10515600" cy="4351338"/>
          </a:xfrm>
          <a:prstGeom prst="rect">
            <a:avLst/>
          </a:prstGeom>
        </p:spPr>
      </p:pic>
      <p:sp>
        <p:nvSpPr>
          <p:cNvPr id="2" name="Title 1">
            <a:extLst>
              <a:ext uri="{FF2B5EF4-FFF2-40B4-BE49-F238E27FC236}">
                <a16:creationId xmlns:a16="http://schemas.microsoft.com/office/drawing/2014/main" id="{12C2DB68-3F0B-FC07-ACF8-5A3F8CC92AC8}"/>
              </a:ext>
            </a:extLst>
          </p:cNvPr>
          <p:cNvSpPr>
            <a:spLocks noGrp="1"/>
          </p:cNvSpPr>
          <p:nvPr>
            <p:ph type="title"/>
          </p:nvPr>
        </p:nvSpPr>
        <p:spPr>
          <a:xfrm>
            <a:off x="838200" y="939854"/>
            <a:ext cx="1941760" cy="595225"/>
          </a:xfrm>
        </p:spPr>
        <p:txBody>
          <a:bodyPr>
            <a:normAutofit fontScale="90000"/>
          </a:bodyPr>
          <a:lstStyle/>
          <a:p>
            <a:r>
              <a:rPr lang="en-US" dirty="0"/>
              <a:t>Anxiety!</a:t>
            </a:r>
          </a:p>
        </p:txBody>
      </p:sp>
      <p:sp>
        <p:nvSpPr>
          <p:cNvPr id="3" name="Content Placeholder 2">
            <a:extLst>
              <a:ext uri="{FF2B5EF4-FFF2-40B4-BE49-F238E27FC236}">
                <a16:creationId xmlns:a16="http://schemas.microsoft.com/office/drawing/2014/main" id="{2C699A6D-CFF8-1E50-BD6E-1FB8641E1F1A}"/>
              </a:ext>
            </a:extLst>
          </p:cNvPr>
          <p:cNvSpPr>
            <a:spLocks noGrp="1"/>
          </p:cNvSpPr>
          <p:nvPr>
            <p:ph idx="1"/>
          </p:nvPr>
        </p:nvSpPr>
        <p:spPr/>
        <p:txBody>
          <a:bodyPr>
            <a:normAutofit/>
          </a:bodyPr>
          <a:lstStyle/>
          <a:p>
            <a:pPr marL="0" indent="0">
              <a:buNone/>
            </a:pPr>
            <a:r>
              <a:rPr lang="en-US"/>
              <a:t>What is an Anxiety?</a:t>
            </a:r>
          </a:p>
          <a:p>
            <a:endParaRPr lang="en-US"/>
          </a:p>
        </p:txBody>
      </p:sp>
      <p:pic>
        <p:nvPicPr>
          <p:cNvPr id="6" name="Online Media 5" title="What is Anxiety?">
            <a:hlinkClick r:id="" action="ppaction://media"/>
            <a:extLst>
              <a:ext uri="{FF2B5EF4-FFF2-40B4-BE49-F238E27FC236}">
                <a16:creationId xmlns:a16="http://schemas.microsoft.com/office/drawing/2014/main" id="{330F0DA7-3EC3-084B-4181-58E4C1C51A5B}"/>
              </a:ext>
            </a:extLst>
          </p:cNvPr>
          <p:cNvPicPr>
            <a:picLocks noRot="1" noChangeAspect="1"/>
          </p:cNvPicPr>
          <p:nvPr>
            <a:videoFile r:link="rId1"/>
          </p:nvPr>
        </p:nvPicPr>
        <p:blipFill>
          <a:blip r:embed="rId5"/>
          <a:stretch>
            <a:fillRect/>
          </a:stretch>
        </p:blipFill>
        <p:spPr>
          <a:xfrm>
            <a:off x="1318758" y="2361817"/>
            <a:ext cx="10177869" cy="3708145"/>
          </a:xfrm>
          <a:prstGeom prst="rect">
            <a:avLst/>
          </a:prstGeom>
        </p:spPr>
      </p:pic>
      <p:sp>
        <p:nvSpPr>
          <p:cNvPr id="4" name="Title 1">
            <a:extLst>
              <a:ext uri="{FF2B5EF4-FFF2-40B4-BE49-F238E27FC236}">
                <a16:creationId xmlns:a16="http://schemas.microsoft.com/office/drawing/2014/main" id="{C9BA2A91-60A4-C318-5746-DB7F429A752E}"/>
              </a:ext>
            </a:extLst>
          </p:cNvPr>
          <p:cNvSpPr txBox="1">
            <a:spLocks/>
          </p:cNvSpPr>
          <p:nvPr/>
        </p:nvSpPr>
        <p:spPr>
          <a:xfrm>
            <a:off x="3488227" y="244662"/>
            <a:ext cx="5838930" cy="522381"/>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Physical &amp; Mental Health!</a:t>
            </a:r>
          </a:p>
        </p:txBody>
      </p:sp>
    </p:spTree>
    <p:extLst>
      <p:ext uri="{BB962C8B-B14F-4D97-AF65-F5344CB8AC3E}">
        <p14:creationId xmlns:p14="http://schemas.microsoft.com/office/powerpoint/2010/main" val="2054271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8E2BA-C9FE-3B01-7184-B3C34813CB51}"/>
            </a:ext>
          </a:extLst>
        </p:cNvPr>
        <p:cNvGrpSpPr/>
        <p:nvPr/>
      </p:nvGrpSpPr>
      <p:grpSpPr>
        <a:xfrm>
          <a:off x="0" y="0"/>
          <a:ext cx="0" cy="0"/>
          <a:chOff x="0" y="0"/>
          <a:chExt cx="0" cy="0"/>
        </a:xfrm>
      </p:grpSpPr>
      <p:pic>
        <p:nvPicPr>
          <p:cNvPr id="7" name="Picture 6" descr="A computer monitor with a white background&#10;&#10;Description automatically generated with low confidence">
            <a:extLst>
              <a:ext uri="{FF2B5EF4-FFF2-40B4-BE49-F238E27FC236}">
                <a16:creationId xmlns:a16="http://schemas.microsoft.com/office/drawing/2014/main" id="{3A14774A-3204-C31A-8ACE-1F50D849B7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4695" y="1797566"/>
            <a:ext cx="10515600" cy="4832027"/>
          </a:xfrm>
          <a:prstGeom prst="rect">
            <a:avLst/>
          </a:prstGeom>
        </p:spPr>
      </p:pic>
      <p:pic>
        <p:nvPicPr>
          <p:cNvPr id="6" name="Online Media 5" title="What is Grief">
            <a:hlinkClick r:id="" action="ppaction://media"/>
            <a:extLst>
              <a:ext uri="{FF2B5EF4-FFF2-40B4-BE49-F238E27FC236}">
                <a16:creationId xmlns:a16="http://schemas.microsoft.com/office/drawing/2014/main" id="{D54005AE-E2AB-CC81-16CC-3DB79010EDDF}"/>
              </a:ext>
            </a:extLst>
          </p:cNvPr>
          <p:cNvPicPr>
            <a:picLocks noRot="1" noChangeAspect="1"/>
          </p:cNvPicPr>
          <p:nvPr>
            <a:videoFile r:link="rId1"/>
          </p:nvPr>
        </p:nvPicPr>
        <p:blipFill>
          <a:blip r:embed="rId4"/>
          <a:stretch>
            <a:fillRect/>
          </a:stretch>
        </p:blipFill>
        <p:spPr>
          <a:xfrm>
            <a:off x="1075224" y="1860965"/>
            <a:ext cx="10219224" cy="4098717"/>
          </a:xfrm>
          <a:prstGeom prst="rect">
            <a:avLst/>
          </a:prstGeom>
        </p:spPr>
      </p:pic>
      <p:sp>
        <p:nvSpPr>
          <p:cNvPr id="2" name="Title 1">
            <a:extLst>
              <a:ext uri="{FF2B5EF4-FFF2-40B4-BE49-F238E27FC236}">
                <a16:creationId xmlns:a16="http://schemas.microsoft.com/office/drawing/2014/main" id="{DA9263DE-BAB5-3AE4-A12B-87D22FE73011}"/>
              </a:ext>
            </a:extLst>
          </p:cNvPr>
          <p:cNvSpPr>
            <a:spLocks noGrp="1"/>
          </p:cNvSpPr>
          <p:nvPr>
            <p:ph type="title"/>
          </p:nvPr>
        </p:nvSpPr>
        <p:spPr>
          <a:xfrm>
            <a:off x="3204210" y="367295"/>
            <a:ext cx="6534150" cy="522381"/>
          </a:xfrm>
        </p:spPr>
        <p:txBody>
          <a:bodyPr>
            <a:normAutofit fontScale="90000"/>
          </a:bodyPr>
          <a:lstStyle/>
          <a:p>
            <a:r>
              <a:rPr lang="en-US"/>
              <a:t>Physical &amp; Mental Health!</a:t>
            </a:r>
          </a:p>
        </p:txBody>
      </p:sp>
      <p:sp>
        <p:nvSpPr>
          <p:cNvPr id="3" name="Content Placeholder 2">
            <a:extLst>
              <a:ext uri="{FF2B5EF4-FFF2-40B4-BE49-F238E27FC236}">
                <a16:creationId xmlns:a16="http://schemas.microsoft.com/office/drawing/2014/main" id="{A214037E-7BE2-EB66-73DA-FBE50F094D76}"/>
              </a:ext>
            </a:extLst>
          </p:cNvPr>
          <p:cNvSpPr>
            <a:spLocks noGrp="1"/>
          </p:cNvSpPr>
          <p:nvPr>
            <p:ph idx="1"/>
          </p:nvPr>
        </p:nvSpPr>
        <p:spPr>
          <a:xfrm>
            <a:off x="838200" y="1192306"/>
            <a:ext cx="10515600" cy="4984657"/>
          </a:xfrm>
        </p:spPr>
        <p:txBody>
          <a:bodyPr>
            <a:normAutofit/>
          </a:bodyPr>
          <a:lstStyle/>
          <a:p>
            <a:r>
              <a:rPr lang="en-US"/>
              <a:t>What is Grief?</a:t>
            </a:r>
          </a:p>
          <a:p>
            <a:endParaRPr lang="en-US"/>
          </a:p>
        </p:txBody>
      </p:sp>
    </p:spTree>
    <p:extLst>
      <p:ext uri="{BB962C8B-B14F-4D97-AF65-F5344CB8AC3E}">
        <p14:creationId xmlns:p14="http://schemas.microsoft.com/office/powerpoint/2010/main" val="1730627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8E2BA-C9FE-3B01-7184-B3C34813CB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9263DE-BAB5-3AE4-A12B-87D22FE73011}"/>
              </a:ext>
            </a:extLst>
          </p:cNvPr>
          <p:cNvSpPr>
            <a:spLocks noGrp="1"/>
          </p:cNvSpPr>
          <p:nvPr>
            <p:ph type="title"/>
          </p:nvPr>
        </p:nvSpPr>
        <p:spPr>
          <a:xfrm>
            <a:off x="3126105" y="476771"/>
            <a:ext cx="5939790" cy="522381"/>
          </a:xfrm>
        </p:spPr>
        <p:txBody>
          <a:bodyPr>
            <a:normAutofit fontScale="90000"/>
          </a:bodyPr>
          <a:lstStyle/>
          <a:p>
            <a:r>
              <a:rPr lang="en-US" dirty="0"/>
              <a:t>Physical &amp; Mental Health!</a:t>
            </a:r>
          </a:p>
        </p:txBody>
      </p:sp>
      <p:sp>
        <p:nvSpPr>
          <p:cNvPr id="3" name="Content Placeholder 2">
            <a:extLst>
              <a:ext uri="{FF2B5EF4-FFF2-40B4-BE49-F238E27FC236}">
                <a16:creationId xmlns:a16="http://schemas.microsoft.com/office/drawing/2014/main" id="{A214037E-7BE2-EB66-73DA-FBE50F094D76}"/>
              </a:ext>
            </a:extLst>
          </p:cNvPr>
          <p:cNvSpPr>
            <a:spLocks noGrp="1"/>
          </p:cNvSpPr>
          <p:nvPr>
            <p:ph idx="1"/>
          </p:nvPr>
        </p:nvSpPr>
        <p:spPr>
          <a:xfrm>
            <a:off x="759368" y="1363790"/>
            <a:ext cx="9292936" cy="4984657"/>
          </a:xfrm>
        </p:spPr>
        <p:txBody>
          <a:bodyPr>
            <a:normAutofit fontScale="77500" lnSpcReduction="20000"/>
          </a:bodyPr>
          <a:lstStyle/>
          <a:p>
            <a:r>
              <a:rPr lang="en-US"/>
              <a:t>What is Grief?</a:t>
            </a:r>
          </a:p>
          <a:p>
            <a:pPr marL="0" indent="0">
              <a:buNone/>
            </a:pPr>
            <a:endParaRPr lang="en-US"/>
          </a:p>
          <a:p>
            <a:r>
              <a:rPr lang="en-US"/>
              <a:t>Grief is a strong, sometimes overwhelming emotion for people, regardless of whether their sadness stems from the loss of a loved one or from a terminal diagnosis they or someone they love have received.</a:t>
            </a:r>
          </a:p>
          <a:p>
            <a:endParaRPr lang="en-US"/>
          </a:p>
          <a:p>
            <a:r>
              <a:rPr lang="en-US"/>
              <a:t>They might find themselves feeling numb and removed from daily life, unable to carry on with regular duties while saddled with their sense of loss.</a:t>
            </a:r>
          </a:p>
          <a:p>
            <a:endParaRPr lang="en-US"/>
          </a:p>
          <a:p>
            <a:r>
              <a:rPr lang="en-US"/>
              <a:t>Grief is the natural reaction to loss. Grief is both a universal and a personal experience. Individual experiences of grief vary and are influenced by the nature of the loss. Some examples of loss include the death of a loved one, the ending of an important relationship, job loss, loss through theft or the loss of independence through disability.</a:t>
            </a:r>
          </a:p>
          <a:p>
            <a:endParaRPr lang="en-US"/>
          </a:p>
        </p:txBody>
      </p:sp>
      <p:pic>
        <p:nvPicPr>
          <p:cNvPr id="11" name="Picture 10">
            <a:extLst>
              <a:ext uri="{FF2B5EF4-FFF2-40B4-BE49-F238E27FC236}">
                <a16:creationId xmlns:a16="http://schemas.microsoft.com/office/drawing/2014/main" id="{E2549019-F7F0-F0AB-6504-7023D7874309}"/>
              </a:ext>
            </a:extLst>
          </p:cNvPr>
          <p:cNvPicPr>
            <a:picLocks noChangeAspect="1"/>
          </p:cNvPicPr>
          <p:nvPr/>
        </p:nvPicPr>
        <p:blipFill>
          <a:blip r:embed="rId5"/>
          <a:stretch>
            <a:fillRect/>
          </a:stretch>
        </p:blipFill>
        <p:spPr>
          <a:xfrm>
            <a:off x="9892146" y="1844386"/>
            <a:ext cx="1937904" cy="1698914"/>
          </a:xfrm>
          <a:prstGeom prst="rect">
            <a:avLst/>
          </a:prstGeom>
        </p:spPr>
      </p:pic>
      <p:pic>
        <p:nvPicPr>
          <p:cNvPr id="16" name="Video 15">
            <a:hlinkClick r:id="" action="ppaction://media"/>
            <a:extLst>
              <a:ext uri="{FF2B5EF4-FFF2-40B4-BE49-F238E27FC236}">
                <a16:creationId xmlns:a16="http://schemas.microsoft.com/office/drawing/2014/main" id="{688237B0-65AA-4606-86F4-2B1A43BAA4E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1554627"/>
      </p:ext>
    </p:extLst>
  </p:cSld>
  <p:clrMapOvr>
    <a:masterClrMapping/>
  </p:clrMapOvr>
  <mc:AlternateContent xmlns:mc="http://schemas.openxmlformats.org/markup-compatibility/2006" xmlns:p14="http://schemas.microsoft.com/office/powerpoint/2010/main">
    <mc:Choice Requires="p14">
      <p:transition spd="slow" p14:dur="2000" advTm="152965"/>
    </mc:Choice>
    <mc:Fallback xmlns="">
      <p:transition spd="slow" advTm="152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8E2BA-C9FE-3B01-7184-B3C34813CB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9263DE-BAB5-3AE4-A12B-87D22FE73011}"/>
              </a:ext>
            </a:extLst>
          </p:cNvPr>
          <p:cNvSpPr>
            <a:spLocks noGrp="1"/>
          </p:cNvSpPr>
          <p:nvPr>
            <p:ph type="title"/>
          </p:nvPr>
        </p:nvSpPr>
        <p:spPr>
          <a:xfrm>
            <a:off x="893340" y="834506"/>
            <a:ext cx="2457450" cy="224745"/>
          </a:xfrm>
        </p:spPr>
        <p:txBody>
          <a:bodyPr>
            <a:normAutofit fontScale="90000"/>
          </a:bodyPr>
          <a:lstStyle/>
          <a:p>
            <a:r>
              <a:rPr lang="en-US" dirty="0"/>
              <a:t>Self-Care!</a:t>
            </a:r>
          </a:p>
        </p:txBody>
      </p:sp>
      <p:sp>
        <p:nvSpPr>
          <p:cNvPr id="3" name="Content Placeholder 2">
            <a:extLst>
              <a:ext uri="{FF2B5EF4-FFF2-40B4-BE49-F238E27FC236}">
                <a16:creationId xmlns:a16="http://schemas.microsoft.com/office/drawing/2014/main" id="{A214037E-7BE2-EB66-73DA-FBE50F094D76}"/>
              </a:ext>
            </a:extLst>
          </p:cNvPr>
          <p:cNvSpPr>
            <a:spLocks noGrp="1"/>
          </p:cNvSpPr>
          <p:nvPr>
            <p:ph idx="1"/>
          </p:nvPr>
        </p:nvSpPr>
        <p:spPr>
          <a:xfrm>
            <a:off x="838200" y="1236047"/>
            <a:ext cx="10515600" cy="4940915"/>
          </a:xfrm>
        </p:spPr>
        <p:txBody>
          <a:bodyPr>
            <a:normAutofit/>
          </a:bodyPr>
          <a:lstStyle/>
          <a:p>
            <a:r>
              <a:rPr lang="en-US"/>
              <a:t>Self-Care Men!</a:t>
            </a:r>
          </a:p>
          <a:p>
            <a:endParaRPr lang="en-US"/>
          </a:p>
        </p:txBody>
      </p:sp>
      <p:pic>
        <p:nvPicPr>
          <p:cNvPr id="4" name="Picture 3" descr="Attention men! 👋 Self-care isn't just for women! It's important to  prioritize self-care in your...">
            <a:extLst>
              <a:ext uri="{FF2B5EF4-FFF2-40B4-BE49-F238E27FC236}">
                <a16:creationId xmlns:a16="http://schemas.microsoft.com/office/drawing/2014/main" id="{E2AAB6A7-2C24-A6A2-A724-7D5F1A2DA5B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93340" y="1858826"/>
            <a:ext cx="5943600" cy="4825438"/>
          </a:xfrm>
          <a:prstGeom prst="rect">
            <a:avLst/>
          </a:prstGeom>
          <a:noFill/>
          <a:ln>
            <a:noFill/>
          </a:ln>
        </p:spPr>
      </p:pic>
      <p:pic>
        <p:nvPicPr>
          <p:cNvPr id="7" name="Video 6">
            <a:hlinkClick r:id="" action="ppaction://media"/>
            <a:extLst>
              <a:ext uri="{FF2B5EF4-FFF2-40B4-BE49-F238E27FC236}">
                <a16:creationId xmlns:a16="http://schemas.microsoft.com/office/drawing/2014/main" id="{2DAC838A-257B-8BD1-9595-5B519091BE1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pic>
        <p:nvPicPr>
          <p:cNvPr id="5" name="Picture 4">
            <a:extLst>
              <a:ext uri="{FF2B5EF4-FFF2-40B4-BE49-F238E27FC236}">
                <a16:creationId xmlns:a16="http://schemas.microsoft.com/office/drawing/2014/main" id="{ADE71ACC-96FD-1B41-46D4-0083B775A870}"/>
              </a:ext>
            </a:extLst>
          </p:cNvPr>
          <p:cNvPicPr>
            <a:picLocks noChangeAspect="1"/>
          </p:cNvPicPr>
          <p:nvPr/>
        </p:nvPicPr>
        <p:blipFill>
          <a:blip r:embed="rId6"/>
          <a:stretch>
            <a:fillRect/>
          </a:stretch>
        </p:blipFill>
        <p:spPr>
          <a:xfrm>
            <a:off x="7970329" y="1994058"/>
            <a:ext cx="2762441" cy="2322705"/>
          </a:xfrm>
          <a:prstGeom prst="rect">
            <a:avLst/>
          </a:prstGeom>
        </p:spPr>
      </p:pic>
      <p:sp>
        <p:nvSpPr>
          <p:cNvPr id="6" name="Title 1">
            <a:extLst>
              <a:ext uri="{FF2B5EF4-FFF2-40B4-BE49-F238E27FC236}">
                <a16:creationId xmlns:a16="http://schemas.microsoft.com/office/drawing/2014/main" id="{D2ED6265-A3C4-78C5-9D46-E8570C9ED2C2}"/>
              </a:ext>
            </a:extLst>
          </p:cNvPr>
          <p:cNvSpPr txBox="1">
            <a:spLocks/>
          </p:cNvSpPr>
          <p:nvPr/>
        </p:nvSpPr>
        <p:spPr>
          <a:xfrm>
            <a:off x="3350790" y="312125"/>
            <a:ext cx="10515600" cy="522381"/>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Physical &amp; Mental Health!</a:t>
            </a:r>
          </a:p>
        </p:txBody>
      </p:sp>
    </p:spTree>
    <p:extLst>
      <p:ext uri="{BB962C8B-B14F-4D97-AF65-F5344CB8AC3E}">
        <p14:creationId xmlns:p14="http://schemas.microsoft.com/office/powerpoint/2010/main" val="4225711968"/>
      </p:ext>
    </p:extLst>
  </p:cSld>
  <p:clrMapOvr>
    <a:masterClrMapping/>
  </p:clrMapOvr>
  <mc:AlternateContent xmlns:mc="http://schemas.openxmlformats.org/markup-compatibility/2006" xmlns:p14="http://schemas.microsoft.com/office/powerpoint/2010/main">
    <mc:Choice Requires="p14">
      <p:transition spd="slow" p14:dur="2000" advTm="15029"/>
    </mc:Choice>
    <mc:Fallback xmlns="">
      <p:transition spd="slow" advTm="15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8E2BA-C9FE-3B01-7184-B3C34813CB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9263DE-BAB5-3AE4-A12B-87D22FE73011}"/>
              </a:ext>
            </a:extLst>
          </p:cNvPr>
          <p:cNvSpPr>
            <a:spLocks noGrp="1"/>
          </p:cNvSpPr>
          <p:nvPr>
            <p:ph type="title"/>
          </p:nvPr>
        </p:nvSpPr>
        <p:spPr>
          <a:xfrm>
            <a:off x="838200" y="790336"/>
            <a:ext cx="2516132" cy="368274"/>
          </a:xfrm>
        </p:spPr>
        <p:txBody>
          <a:bodyPr>
            <a:normAutofit fontScale="90000"/>
          </a:bodyPr>
          <a:lstStyle/>
          <a:p>
            <a:r>
              <a:rPr lang="en-US"/>
              <a:t>Self-Care!</a:t>
            </a:r>
          </a:p>
        </p:txBody>
      </p:sp>
      <p:sp>
        <p:nvSpPr>
          <p:cNvPr id="3" name="Content Placeholder 2">
            <a:extLst>
              <a:ext uri="{FF2B5EF4-FFF2-40B4-BE49-F238E27FC236}">
                <a16:creationId xmlns:a16="http://schemas.microsoft.com/office/drawing/2014/main" id="{A214037E-7BE2-EB66-73DA-FBE50F094D76}"/>
              </a:ext>
            </a:extLst>
          </p:cNvPr>
          <p:cNvSpPr>
            <a:spLocks noGrp="1"/>
          </p:cNvSpPr>
          <p:nvPr>
            <p:ph idx="1"/>
          </p:nvPr>
        </p:nvSpPr>
        <p:spPr>
          <a:xfrm>
            <a:off x="838200" y="1341733"/>
            <a:ext cx="10515600" cy="4835230"/>
          </a:xfrm>
        </p:spPr>
        <p:txBody>
          <a:bodyPr>
            <a:normAutofit/>
          </a:bodyPr>
          <a:lstStyle/>
          <a:p>
            <a:r>
              <a:rPr lang="en-US"/>
              <a:t>Self-Care Men!</a:t>
            </a:r>
          </a:p>
          <a:p>
            <a:endParaRPr lang="en-US"/>
          </a:p>
        </p:txBody>
      </p:sp>
      <p:pic>
        <p:nvPicPr>
          <p:cNvPr id="4" name="Picture 3" descr="Self-Care Ideas for men | Self care, Self, Care quotes">
            <a:extLst>
              <a:ext uri="{FF2B5EF4-FFF2-40B4-BE49-F238E27FC236}">
                <a16:creationId xmlns:a16="http://schemas.microsoft.com/office/drawing/2014/main" id="{230587F7-0D10-F4DC-E3C4-4952FEDAE56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17973" y="1746460"/>
            <a:ext cx="6171497" cy="4729874"/>
          </a:xfrm>
          <a:prstGeom prst="rect">
            <a:avLst/>
          </a:prstGeom>
          <a:noFill/>
          <a:ln>
            <a:noFill/>
          </a:ln>
        </p:spPr>
      </p:pic>
      <p:pic>
        <p:nvPicPr>
          <p:cNvPr id="11" name="Video 10">
            <a:hlinkClick r:id="" action="ppaction://media"/>
            <a:extLst>
              <a:ext uri="{FF2B5EF4-FFF2-40B4-BE49-F238E27FC236}">
                <a16:creationId xmlns:a16="http://schemas.microsoft.com/office/drawing/2014/main" id="{34EC41F9-2605-19C3-6C97-C9EC6214F49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pic>
        <p:nvPicPr>
          <p:cNvPr id="2050" name="Picture 2" descr="Take Time for Yourself">
            <a:extLst>
              <a:ext uri="{FF2B5EF4-FFF2-40B4-BE49-F238E27FC236}">
                <a16:creationId xmlns:a16="http://schemas.microsoft.com/office/drawing/2014/main" id="{51161C5F-149D-39DD-11B6-1CDDB1391F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40402" y="1307351"/>
            <a:ext cx="2333625" cy="19621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3A97EDF-1709-E7DB-F3C3-2631FA1609D1}"/>
              </a:ext>
            </a:extLst>
          </p:cNvPr>
          <p:cNvPicPr>
            <a:picLocks noChangeAspect="1"/>
          </p:cNvPicPr>
          <p:nvPr/>
        </p:nvPicPr>
        <p:blipFill>
          <a:blip r:embed="rId7"/>
          <a:stretch>
            <a:fillRect/>
          </a:stretch>
        </p:blipFill>
        <p:spPr>
          <a:xfrm>
            <a:off x="5046025" y="2288426"/>
            <a:ext cx="607473" cy="301706"/>
          </a:xfrm>
          <a:prstGeom prst="rect">
            <a:avLst/>
          </a:prstGeom>
        </p:spPr>
      </p:pic>
      <p:pic>
        <p:nvPicPr>
          <p:cNvPr id="6" name="Picture 5">
            <a:extLst>
              <a:ext uri="{FF2B5EF4-FFF2-40B4-BE49-F238E27FC236}">
                <a16:creationId xmlns:a16="http://schemas.microsoft.com/office/drawing/2014/main" id="{8522380B-6FCE-D360-D471-F04354185226}"/>
              </a:ext>
            </a:extLst>
          </p:cNvPr>
          <p:cNvPicPr>
            <a:picLocks noChangeAspect="1"/>
          </p:cNvPicPr>
          <p:nvPr/>
        </p:nvPicPr>
        <p:blipFill>
          <a:blip r:embed="rId8"/>
          <a:stretch>
            <a:fillRect/>
          </a:stretch>
        </p:blipFill>
        <p:spPr>
          <a:xfrm>
            <a:off x="5612304" y="2288426"/>
            <a:ext cx="663172" cy="269109"/>
          </a:xfrm>
          <a:prstGeom prst="rect">
            <a:avLst/>
          </a:prstGeom>
        </p:spPr>
      </p:pic>
      <p:pic>
        <p:nvPicPr>
          <p:cNvPr id="7" name="Picture 6">
            <a:extLst>
              <a:ext uri="{FF2B5EF4-FFF2-40B4-BE49-F238E27FC236}">
                <a16:creationId xmlns:a16="http://schemas.microsoft.com/office/drawing/2014/main" id="{54C5E31F-30D9-B700-5717-78750D05840D}"/>
              </a:ext>
            </a:extLst>
          </p:cNvPr>
          <p:cNvPicPr>
            <a:picLocks noChangeAspect="1"/>
          </p:cNvPicPr>
          <p:nvPr/>
        </p:nvPicPr>
        <p:blipFill>
          <a:blip r:embed="rId9"/>
          <a:stretch>
            <a:fillRect/>
          </a:stretch>
        </p:blipFill>
        <p:spPr>
          <a:xfrm>
            <a:off x="5176329" y="2590132"/>
            <a:ext cx="663173" cy="304800"/>
          </a:xfrm>
          <a:prstGeom prst="rect">
            <a:avLst/>
          </a:prstGeom>
        </p:spPr>
      </p:pic>
      <p:pic>
        <p:nvPicPr>
          <p:cNvPr id="8" name="Picture 7">
            <a:extLst>
              <a:ext uri="{FF2B5EF4-FFF2-40B4-BE49-F238E27FC236}">
                <a16:creationId xmlns:a16="http://schemas.microsoft.com/office/drawing/2014/main" id="{0AA20647-4FF9-F58D-77D0-D430C6E9CD94}"/>
              </a:ext>
            </a:extLst>
          </p:cNvPr>
          <p:cNvPicPr>
            <a:picLocks noChangeAspect="1"/>
          </p:cNvPicPr>
          <p:nvPr/>
        </p:nvPicPr>
        <p:blipFill>
          <a:blip r:embed="rId10"/>
          <a:stretch>
            <a:fillRect/>
          </a:stretch>
        </p:blipFill>
        <p:spPr>
          <a:xfrm>
            <a:off x="6470847" y="2590133"/>
            <a:ext cx="1023962" cy="594022"/>
          </a:xfrm>
          <a:prstGeom prst="rect">
            <a:avLst/>
          </a:prstGeom>
        </p:spPr>
      </p:pic>
      <p:pic>
        <p:nvPicPr>
          <p:cNvPr id="9" name="Picture 8">
            <a:extLst>
              <a:ext uri="{FF2B5EF4-FFF2-40B4-BE49-F238E27FC236}">
                <a16:creationId xmlns:a16="http://schemas.microsoft.com/office/drawing/2014/main" id="{F9293900-345B-1C52-DA91-63A7C8CAB918}"/>
              </a:ext>
            </a:extLst>
          </p:cNvPr>
          <p:cNvPicPr>
            <a:picLocks noChangeAspect="1"/>
          </p:cNvPicPr>
          <p:nvPr/>
        </p:nvPicPr>
        <p:blipFill>
          <a:blip r:embed="rId11"/>
          <a:stretch>
            <a:fillRect/>
          </a:stretch>
        </p:blipFill>
        <p:spPr>
          <a:xfrm>
            <a:off x="4945723" y="3196638"/>
            <a:ext cx="769220" cy="526934"/>
          </a:xfrm>
          <a:prstGeom prst="rect">
            <a:avLst/>
          </a:prstGeom>
        </p:spPr>
      </p:pic>
      <p:pic>
        <p:nvPicPr>
          <p:cNvPr id="10" name="Picture 9">
            <a:extLst>
              <a:ext uri="{FF2B5EF4-FFF2-40B4-BE49-F238E27FC236}">
                <a16:creationId xmlns:a16="http://schemas.microsoft.com/office/drawing/2014/main" id="{8615EFCF-81E4-3451-9B56-3F43A49B569F}"/>
              </a:ext>
            </a:extLst>
          </p:cNvPr>
          <p:cNvPicPr>
            <a:picLocks noChangeAspect="1"/>
          </p:cNvPicPr>
          <p:nvPr/>
        </p:nvPicPr>
        <p:blipFill>
          <a:blip r:embed="rId12"/>
          <a:stretch>
            <a:fillRect/>
          </a:stretch>
        </p:blipFill>
        <p:spPr>
          <a:xfrm>
            <a:off x="4919928" y="3758008"/>
            <a:ext cx="1023962" cy="542458"/>
          </a:xfrm>
          <a:prstGeom prst="rect">
            <a:avLst/>
          </a:prstGeom>
        </p:spPr>
      </p:pic>
      <p:pic>
        <p:nvPicPr>
          <p:cNvPr id="12" name="Picture 11">
            <a:extLst>
              <a:ext uri="{FF2B5EF4-FFF2-40B4-BE49-F238E27FC236}">
                <a16:creationId xmlns:a16="http://schemas.microsoft.com/office/drawing/2014/main" id="{0B5D60FD-52DB-FD4F-37A4-8A6E79B2772D}"/>
              </a:ext>
            </a:extLst>
          </p:cNvPr>
          <p:cNvPicPr>
            <a:picLocks noChangeAspect="1"/>
          </p:cNvPicPr>
          <p:nvPr/>
        </p:nvPicPr>
        <p:blipFill>
          <a:blip r:embed="rId13"/>
          <a:stretch>
            <a:fillRect/>
          </a:stretch>
        </p:blipFill>
        <p:spPr>
          <a:xfrm>
            <a:off x="6718495" y="4015198"/>
            <a:ext cx="1023962" cy="594022"/>
          </a:xfrm>
          <a:prstGeom prst="rect">
            <a:avLst/>
          </a:prstGeom>
        </p:spPr>
      </p:pic>
      <p:pic>
        <p:nvPicPr>
          <p:cNvPr id="13" name="Picture 12">
            <a:extLst>
              <a:ext uri="{FF2B5EF4-FFF2-40B4-BE49-F238E27FC236}">
                <a16:creationId xmlns:a16="http://schemas.microsoft.com/office/drawing/2014/main" id="{6EAF57B7-6C88-7347-1E9C-A38110BEB680}"/>
              </a:ext>
            </a:extLst>
          </p:cNvPr>
          <p:cNvPicPr>
            <a:picLocks noChangeAspect="1"/>
          </p:cNvPicPr>
          <p:nvPr/>
        </p:nvPicPr>
        <p:blipFill>
          <a:blip r:embed="rId14"/>
          <a:stretch>
            <a:fillRect/>
          </a:stretch>
        </p:blipFill>
        <p:spPr>
          <a:xfrm>
            <a:off x="5731886" y="4565747"/>
            <a:ext cx="856305" cy="423999"/>
          </a:xfrm>
          <a:prstGeom prst="rect">
            <a:avLst/>
          </a:prstGeom>
        </p:spPr>
      </p:pic>
      <p:pic>
        <p:nvPicPr>
          <p:cNvPr id="14" name="Picture 13">
            <a:extLst>
              <a:ext uri="{FF2B5EF4-FFF2-40B4-BE49-F238E27FC236}">
                <a16:creationId xmlns:a16="http://schemas.microsoft.com/office/drawing/2014/main" id="{2357DEA7-7751-D1C2-CE6B-920885A1E696}"/>
              </a:ext>
            </a:extLst>
          </p:cNvPr>
          <p:cNvPicPr>
            <a:picLocks noChangeAspect="1"/>
          </p:cNvPicPr>
          <p:nvPr/>
        </p:nvPicPr>
        <p:blipFill>
          <a:blip r:embed="rId15"/>
          <a:stretch>
            <a:fillRect/>
          </a:stretch>
        </p:blipFill>
        <p:spPr>
          <a:xfrm>
            <a:off x="6645972" y="5084199"/>
            <a:ext cx="980217" cy="594022"/>
          </a:xfrm>
          <a:prstGeom prst="rect">
            <a:avLst/>
          </a:prstGeom>
        </p:spPr>
      </p:pic>
      <p:sp>
        <p:nvSpPr>
          <p:cNvPr id="15" name="Title 1">
            <a:extLst>
              <a:ext uri="{FF2B5EF4-FFF2-40B4-BE49-F238E27FC236}">
                <a16:creationId xmlns:a16="http://schemas.microsoft.com/office/drawing/2014/main" id="{68978DE6-EBF4-B18A-F415-7503B55FD2B7}"/>
              </a:ext>
            </a:extLst>
          </p:cNvPr>
          <p:cNvSpPr txBox="1">
            <a:spLocks/>
          </p:cNvSpPr>
          <p:nvPr/>
        </p:nvSpPr>
        <p:spPr>
          <a:xfrm>
            <a:off x="3354332" y="464962"/>
            <a:ext cx="10515600" cy="522381"/>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Physical &amp; Mental Health!</a:t>
            </a:r>
          </a:p>
        </p:txBody>
      </p:sp>
    </p:spTree>
    <p:extLst>
      <p:ext uri="{BB962C8B-B14F-4D97-AF65-F5344CB8AC3E}">
        <p14:creationId xmlns:p14="http://schemas.microsoft.com/office/powerpoint/2010/main" val="1174190432"/>
      </p:ext>
    </p:extLst>
  </p:cSld>
  <p:clrMapOvr>
    <a:masterClrMapping/>
  </p:clrMapOvr>
  <mc:AlternateContent xmlns:mc="http://schemas.openxmlformats.org/markup-compatibility/2006" xmlns:p14="http://schemas.microsoft.com/office/powerpoint/2010/main">
    <mc:Choice Requires="p14">
      <p:transition spd="slow" p14:dur="2000" advTm="50286"/>
    </mc:Choice>
    <mc:Fallback xmlns="">
      <p:transition spd="slow" advTm="50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8E2BA-C9FE-3B01-7184-B3C34813CB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9263DE-BAB5-3AE4-A12B-87D22FE73011}"/>
              </a:ext>
            </a:extLst>
          </p:cNvPr>
          <p:cNvSpPr>
            <a:spLocks noGrp="1"/>
          </p:cNvSpPr>
          <p:nvPr>
            <p:ph type="title"/>
          </p:nvPr>
        </p:nvSpPr>
        <p:spPr>
          <a:xfrm>
            <a:off x="838200" y="717924"/>
            <a:ext cx="2672361" cy="300332"/>
          </a:xfrm>
        </p:spPr>
        <p:txBody>
          <a:bodyPr>
            <a:normAutofit fontScale="90000"/>
          </a:bodyPr>
          <a:lstStyle/>
          <a:p>
            <a:r>
              <a:rPr lang="en-US"/>
              <a:t>Self-Care!</a:t>
            </a:r>
          </a:p>
        </p:txBody>
      </p:sp>
      <p:sp>
        <p:nvSpPr>
          <p:cNvPr id="3" name="Content Placeholder 2">
            <a:extLst>
              <a:ext uri="{FF2B5EF4-FFF2-40B4-BE49-F238E27FC236}">
                <a16:creationId xmlns:a16="http://schemas.microsoft.com/office/drawing/2014/main" id="{A214037E-7BE2-EB66-73DA-FBE50F094D76}"/>
              </a:ext>
            </a:extLst>
          </p:cNvPr>
          <p:cNvSpPr>
            <a:spLocks noGrp="1"/>
          </p:cNvSpPr>
          <p:nvPr>
            <p:ph idx="1"/>
          </p:nvPr>
        </p:nvSpPr>
        <p:spPr>
          <a:xfrm>
            <a:off x="838200" y="1037875"/>
            <a:ext cx="10515600" cy="5139088"/>
          </a:xfrm>
        </p:spPr>
        <p:txBody>
          <a:bodyPr>
            <a:normAutofit/>
          </a:bodyPr>
          <a:lstStyle/>
          <a:p>
            <a:r>
              <a:rPr lang="en-US"/>
              <a:t>Self-Care Women!</a:t>
            </a:r>
          </a:p>
          <a:p>
            <a:endParaRPr lang="en-US"/>
          </a:p>
        </p:txBody>
      </p:sp>
      <p:pic>
        <p:nvPicPr>
          <p:cNvPr id="4" name="Picture 3" descr="31 Self Care Ideas for Women to Avoid Burnout">
            <a:extLst>
              <a:ext uri="{FF2B5EF4-FFF2-40B4-BE49-F238E27FC236}">
                <a16:creationId xmlns:a16="http://schemas.microsoft.com/office/drawing/2014/main" id="{E56D8060-6085-3CF8-68A3-C034704DA18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3822" y="1504047"/>
            <a:ext cx="4024825" cy="5139088"/>
          </a:xfrm>
          <a:prstGeom prst="rect">
            <a:avLst/>
          </a:prstGeom>
          <a:noFill/>
          <a:ln>
            <a:noFill/>
          </a:ln>
        </p:spPr>
      </p:pic>
      <p:pic>
        <p:nvPicPr>
          <p:cNvPr id="7" name="Video 6">
            <a:hlinkClick r:id="" action="ppaction://media"/>
            <a:extLst>
              <a:ext uri="{FF2B5EF4-FFF2-40B4-BE49-F238E27FC236}">
                <a16:creationId xmlns:a16="http://schemas.microsoft.com/office/drawing/2014/main" id="{E6E3F58C-AD48-8FA4-4CBB-B7BAE2D1C64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pic>
        <p:nvPicPr>
          <p:cNvPr id="1026" name="Picture 2" descr="Self Care Stock Illustrations – 29,952 Self Care Stock Illustrations,  Vectors &amp; Clipart - Dreamstime">
            <a:extLst>
              <a:ext uri="{FF2B5EF4-FFF2-40B4-BE49-F238E27FC236}">
                <a16:creationId xmlns:a16="http://schemas.microsoft.com/office/drawing/2014/main" id="{74D9EA86-186C-F8A6-BBC0-B30D03B5A4E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31620" y="1641785"/>
            <a:ext cx="4697711" cy="500135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8D1716A2-1B94-6CB5-4642-A8305F100889}"/>
              </a:ext>
            </a:extLst>
          </p:cNvPr>
          <p:cNvSpPr txBox="1">
            <a:spLocks/>
          </p:cNvSpPr>
          <p:nvPr/>
        </p:nvSpPr>
        <p:spPr>
          <a:xfrm>
            <a:off x="3641135" y="328157"/>
            <a:ext cx="10515600" cy="522381"/>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Physical &amp; Mental Health!</a:t>
            </a:r>
          </a:p>
        </p:txBody>
      </p:sp>
    </p:spTree>
    <p:extLst>
      <p:ext uri="{BB962C8B-B14F-4D97-AF65-F5344CB8AC3E}">
        <p14:creationId xmlns:p14="http://schemas.microsoft.com/office/powerpoint/2010/main" val="1456911041"/>
      </p:ext>
    </p:extLst>
  </p:cSld>
  <p:clrMapOvr>
    <a:masterClrMapping/>
  </p:clrMapOvr>
  <mc:AlternateContent xmlns:mc="http://schemas.openxmlformats.org/markup-compatibility/2006" xmlns:p14="http://schemas.microsoft.com/office/powerpoint/2010/main">
    <mc:Choice Requires="p14">
      <p:transition spd="slow" p14:dur="2000" advTm="72861"/>
    </mc:Choice>
    <mc:Fallback xmlns="">
      <p:transition spd="slow" advTm="72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8E2BA-C9FE-3B01-7184-B3C34813CB51}"/>
            </a:ext>
          </a:extLst>
        </p:cNvPr>
        <p:cNvGrpSpPr/>
        <p:nvPr/>
      </p:nvGrpSpPr>
      <p:grpSpPr>
        <a:xfrm>
          <a:off x="0" y="0"/>
          <a:ext cx="0" cy="0"/>
          <a:chOff x="0" y="0"/>
          <a:chExt cx="0" cy="0"/>
        </a:xfrm>
      </p:grpSpPr>
      <p:pic>
        <p:nvPicPr>
          <p:cNvPr id="5" name="Picture 4" descr="A computer monitor with a white background&#10;&#10;Description automatically generated with low confidence">
            <a:extLst>
              <a:ext uri="{FF2B5EF4-FFF2-40B4-BE49-F238E27FC236}">
                <a16:creationId xmlns:a16="http://schemas.microsoft.com/office/drawing/2014/main" id="{0A45F72F-AABC-D7AC-5B5B-843B2AC5D4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930820"/>
            <a:ext cx="10515600" cy="4832027"/>
          </a:xfrm>
          <a:prstGeom prst="rect">
            <a:avLst/>
          </a:prstGeom>
        </p:spPr>
      </p:pic>
      <p:sp>
        <p:nvSpPr>
          <p:cNvPr id="2" name="Title 1">
            <a:extLst>
              <a:ext uri="{FF2B5EF4-FFF2-40B4-BE49-F238E27FC236}">
                <a16:creationId xmlns:a16="http://schemas.microsoft.com/office/drawing/2014/main" id="{DA9263DE-BAB5-3AE4-A12B-87D22FE73011}"/>
              </a:ext>
            </a:extLst>
          </p:cNvPr>
          <p:cNvSpPr>
            <a:spLocks noGrp="1"/>
          </p:cNvSpPr>
          <p:nvPr>
            <p:ph type="title"/>
          </p:nvPr>
        </p:nvSpPr>
        <p:spPr>
          <a:xfrm>
            <a:off x="737110" y="944511"/>
            <a:ext cx="2566160" cy="187060"/>
          </a:xfrm>
        </p:spPr>
        <p:txBody>
          <a:bodyPr>
            <a:normAutofit fontScale="90000"/>
          </a:bodyPr>
          <a:lstStyle/>
          <a:p>
            <a:r>
              <a:rPr lang="en-US" dirty="0"/>
              <a:t>Self-Care!</a:t>
            </a:r>
          </a:p>
        </p:txBody>
      </p:sp>
      <p:sp>
        <p:nvSpPr>
          <p:cNvPr id="3" name="Content Placeholder 2">
            <a:extLst>
              <a:ext uri="{FF2B5EF4-FFF2-40B4-BE49-F238E27FC236}">
                <a16:creationId xmlns:a16="http://schemas.microsoft.com/office/drawing/2014/main" id="{A214037E-7BE2-EB66-73DA-FBE50F094D76}"/>
              </a:ext>
            </a:extLst>
          </p:cNvPr>
          <p:cNvSpPr>
            <a:spLocks noGrp="1"/>
          </p:cNvSpPr>
          <p:nvPr>
            <p:ph idx="1"/>
          </p:nvPr>
        </p:nvSpPr>
        <p:spPr>
          <a:xfrm>
            <a:off x="838200" y="1344936"/>
            <a:ext cx="10515600" cy="4832027"/>
          </a:xfrm>
        </p:spPr>
        <p:txBody>
          <a:bodyPr>
            <a:normAutofit/>
          </a:bodyPr>
          <a:lstStyle/>
          <a:p>
            <a:pPr marL="0" indent="0">
              <a:buNone/>
            </a:pPr>
            <a:r>
              <a:rPr lang="en-US"/>
              <a:t>What Is Self-Care &amp; Why Is It Important?</a:t>
            </a:r>
          </a:p>
          <a:p>
            <a:endParaRPr lang="en-US"/>
          </a:p>
        </p:txBody>
      </p:sp>
      <p:pic>
        <p:nvPicPr>
          <p:cNvPr id="4" name="Online Media 3" title="What Is Self-Care &amp; Why Is It Important?">
            <a:hlinkClick r:id="" action="ppaction://media"/>
            <a:extLst>
              <a:ext uri="{FF2B5EF4-FFF2-40B4-BE49-F238E27FC236}">
                <a16:creationId xmlns:a16="http://schemas.microsoft.com/office/drawing/2014/main" id="{9713BB29-A0A2-A1B7-A226-150AD07A0632}"/>
              </a:ext>
            </a:extLst>
          </p:cNvPr>
          <p:cNvPicPr>
            <a:picLocks noRot="1" noChangeAspect="1"/>
          </p:cNvPicPr>
          <p:nvPr>
            <a:videoFile r:link="rId1"/>
          </p:nvPr>
        </p:nvPicPr>
        <p:blipFill>
          <a:blip r:embed="rId4"/>
          <a:stretch>
            <a:fillRect/>
          </a:stretch>
        </p:blipFill>
        <p:spPr>
          <a:xfrm>
            <a:off x="993308" y="2037673"/>
            <a:ext cx="10197648" cy="4038213"/>
          </a:xfrm>
          <a:prstGeom prst="rect">
            <a:avLst/>
          </a:prstGeom>
        </p:spPr>
      </p:pic>
      <p:sp>
        <p:nvSpPr>
          <p:cNvPr id="6" name="Title 1">
            <a:extLst>
              <a:ext uri="{FF2B5EF4-FFF2-40B4-BE49-F238E27FC236}">
                <a16:creationId xmlns:a16="http://schemas.microsoft.com/office/drawing/2014/main" id="{C8D09B09-5C65-E185-E332-A892877C6DD3}"/>
              </a:ext>
            </a:extLst>
          </p:cNvPr>
          <p:cNvSpPr txBox="1">
            <a:spLocks/>
          </p:cNvSpPr>
          <p:nvPr/>
        </p:nvSpPr>
        <p:spPr>
          <a:xfrm>
            <a:off x="3517645" y="419846"/>
            <a:ext cx="5992115" cy="522381"/>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Physical &amp; Mental Health!</a:t>
            </a:r>
          </a:p>
        </p:txBody>
      </p:sp>
    </p:spTree>
    <p:extLst>
      <p:ext uri="{BB962C8B-B14F-4D97-AF65-F5344CB8AC3E}">
        <p14:creationId xmlns:p14="http://schemas.microsoft.com/office/powerpoint/2010/main" val="1177185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8E2BA-C9FE-3B01-7184-B3C34813CB51}"/>
            </a:ext>
          </a:extLst>
        </p:cNvPr>
        <p:cNvGrpSpPr/>
        <p:nvPr/>
      </p:nvGrpSpPr>
      <p:grpSpPr>
        <a:xfrm>
          <a:off x="0" y="0"/>
          <a:ext cx="0" cy="0"/>
          <a:chOff x="0" y="0"/>
          <a:chExt cx="0" cy="0"/>
        </a:xfrm>
      </p:grpSpPr>
      <p:pic>
        <p:nvPicPr>
          <p:cNvPr id="5" name="Picture 4" descr="A computer monitor with a white background&#10;&#10;Description automatically generated with low confidence">
            <a:extLst>
              <a:ext uri="{FF2B5EF4-FFF2-40B4-BE49-F238E27FC236}">
                <a16:creationId xmlns:a16="http://schemas.microsoft.com/office/drawing/2014/main" id="{C30407C6-B2FE-914B-44AB-F715DBBF7D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930820"/>
            <a:ext cx="10515600" cy="4832027"/>
          </a:xfrm>
          <a:prstGeom prst="rect">
            <a:avLst/>
          </a:prstGeom>
        </p:spPr>
      </p:pic>
      <p:sp>
        <p:nvSpPr>
          <p:cNvPr id="2" name="Title 1">
            <a:extLst>
              <a:ext uri="{FF2B5EF4-FFF2-40B4-BE49-F238E27FC236}">
                <a16:creationId xmlns:a16="http://schemas.microsoft.com/office/drawing/2014/main" id="{DA9263DE-BAB5-3AE4-A12B-87D22FE73011}"/>
              </a:ext>
            </a:extLst>
          </p:cNvPr>
          <p:cNvSpPr>
            <a:spLocks noGrp="1"/>
          </p:cNvSpPr>
          <p:nvPr>
            <p:ph type="title"/>
          </p:nvPr>
        </p:nvSpPr>
        <p:spPr>
          <a:xfrm>
            <a:off x="1002591" y="780809"/>
            <a:ext cx="2534512" cy="542883"/>
          </a:xfrm>
        </p:spPr>
        <p:txBody>
          <a:bodyPr>
            <a:normAutofit fontScale="90000"/>
          </a:bodyPr>
          <a:lstStyle/>
          <a:p>
            <a:r>
              <a:rPr lang="en-US"/>
              <a:t>Self-Care!</a:t>
            </a:r>
          </a:p>
        </p:txBody>
      </p:sp>
      <p:sp>
        <p:nvSpPr>
          <p:cNvPr id="3" name="Content Placeholder 2">
            <a:extLst>
              <a:ext uri="{FF2B5EF4-FFF2-40B4-BE49-F238E27FC236}">
                <a16:creationId xmlns:a16="http://schemas.microsoft.com/office/drawing/2014/main" id="{A214037E-7BE2-EB66-73DA-FBE50F094D76}"/>
              </a:ext>
            </a:extLst>
          </p:cNvPr>
          <p:cNvSpPr>
            <a:spLocks noGrp="1"/>
          </p:cNvSpPr>
          <p:nvPr>
            <p:ph idx="1"/>
          </p:nvPr>
        </p:nvSpPr>
        <p:spPr>
          <a:xfrm>
            <a:off x="838200" y="1392277"/>
            <a:ext cx="10515600" cy="4784686"/>
          </a:xfrm>
        </p:spPr>
        <p:txBody>
          <a:bodyPr>
            <a:normAutofit/>
          </a:bodyPr>
          <a:lstStyle/>
          <a:p>
            <a:r>
              <a:rPr lang="en-US"/>
              <a:t>Self-Care Men!</a:t>
            </a:r>
          </a:p>
          <a:p>
            <a:endParaRPr lang="en-US"/>
          </a:p>
        </p:txBody>
      </p:sp>
      <p:pic>
        <p:nvPicPr>
          <p:cNvPr id="4" name="Online Media 3" title="5 Self Care Tips for Men- Developing a self care plan is hard, by licensed therapist in Pittsburgh.">
            <a:hlinkClick r:id="" action="ppaction://media"/>
            <a:extLst>
              <a:ext uri="{FF2B5EF4-FFF2-40B4-BE49-F238E27FC236}">
                <a16:creationId xmlns:a16="http://schemas.microsoft.com/office/drawing/2014/main" id="{29F0EEC6-88F0-405E-8649-0F9162BACEA5}"/>
              </a:ext>
            </a:extLst>
          </p:cNvPr>
          <p:cNvPicPr>
            <a:picLocks noRot="1" noChangeAspect="1"/>
          </p:cNvPicPr>
          <p:nvPr>
            <a:videoFile r:link="rId1"/>
          </p:nvPr>
        </p:nvPicPr>
        <p:blipFill>
          <a:blip r:embed="rId4"/>
          <a:stretch>
            <a:fillRect/>
          </a:stretch>
        </p:blipFill>
        <p:spPr>
          <a:xfrm>
            <a:off x="1002591" y="2009823"/>
            <a:ext cx="10183724" cy="4098555"/>
          </a:xfrm>
          <a:prstGeom prst="rect">
            <a:avLst/>
          </a:prstGeom>
        </p:spPr>
      </p:pic>
      <p:sp>
        <p:nvSpPr>
          <p:cNvPr id="6" name="Title 1">
            <a:extLst>
              <a:ext uri="{FF2B5EF4-FFF2-40B4-BE49-F238E27FC236}">
                <a16:creationId xmlns:a16="http://schemas.microsoft.com/office/drawing/2014/main" id="{A7F8D6FC-F16C-8C3D-0F35-5FCE3BD0A878}"/>
              </a:ext>
            </a:extLst>
          </p:cNvPr>
          <p:cNvSpPr txBox="1">
            <a:spLocks/>
          </p:cNvSpPr>
          <p:nvPr/>
        </p:nvSpPr>
        <p:spPr>
          <a:xfrm>
            <a:off x="3677665" y="374723"/>
            <a:ext cx="6049265" cy="522381"/>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Physical &amp; Mental Health!</a:t>
            </a:r>
          </a:p>
        </p:txBody>
      </p:sp>
    </p:spTree>
    <p:extLst>
      <p:ext uri="{BB962C8B-B14F-4D97-AF65-F5344CB8AC3E}">
        <p14:creationId xmlns:p14="http://schemas.microsoft.com/office/powerpoint/2010/main" val="1067586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8" name="Rectangle 717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18 Ways To have a Positive Attitude At Work | MangoApps">
            <a:extLst>
              <a:ext uri="{FF2B5EF4-FFF2-40B4-BE49-F238E27FC236}">
                <a16:creationId xmlns:a16="http://schemas.microsoft.com/office/drawing/2014/main" id="{CB0B0D82-E155-CADE-FA21-B10A7A8E83D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091" r="10946"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717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004C93-D02C-E900-A937-E172026A4D43}"/>
              </a:ext>
            </a:extLst>
          </p:cNvPr>
          <p:cNvSpPr>
            <a:spLocks noGrp="1"/>
          </p:cNvSpPr>
          <p:nvPr>
            <p:ph type="ctrTitle"/>
          </p:nvPr>
        </p:nvSpPr>
        <p:spPr>
          <a:xfrm>
            <a:off x="477981" y="1122363"/>
            <a:ext cx="4023360" cy="3204134"/>
          </a:xfrm>
        </p:spPr>
        <p:txBody>
          <a:bodyPr anchor="b">
            <a:normAutofit/>
          </a:bodyPr>
          <a:lstStyle/>
          <a:p>
            <a:pPr algn="l"/>
            <a:r>
              <a:rPr lang="en-US" sz="4400" b="0" i="0" dirty="0">
                <a:solidFill>
                  <a:schemeClr val="bg1"/>
                </a:solidFill>
                <a:effectLst/>
                <a:latin typeface="Calibri" panose="020F0502020204030204" pitchFamily="34" charset="0"/>
              </a:rPr>
              <a:t>Positive things to do in general to maintain a positive attitude</a:t>
            </a:r>
            <a:endParaRPr lang="en-US" sz="4400" dirty="0">
              <a:solidFill>
                <a:schemeClr val="bg1"/>
              </a:solidFill>
            </a:endParaRPr>
          </a:p>
        </p:txBody>
      </p:sp>
      <p:sp>
        <p:nvSpPr>
          <p:cNvPr id="3" name="Subtitle 2">
            <a:extLst>
              <a:ext uri="{FF2B5EF4-FFF2-40B4-BE49-F238E27FC236}">
                <a16:creationId xmlns:a16="http://schemas.microsoft.com/office/drawing/2014/main" id="{2C4A9D01-54D1-89B6-9B57-EB27B049D227}"/>
              </a:ext>
            </a:extLst>
          </p:cNvPr>
          <p:cNvSpPr>
            <a:spLocks noGrp="1"/>
          </p:cNvSpPr>
          <p:nvPr>
            <p:ph type="subTitle" idx="1"/>
          </p:nvPr>
        </p:nvSpPr>
        <p:spPr>
          <a:xfrm>
            <a:off x="477980" y="4872922"/>
            <a:ext cx="4023359" cy="1208141"/>
          </a:xfrm>
        </p:spPr>
        <p:txBody>
          <a:bodyPr>
            <a:normAutofit/>
          </a:bodyPr>
          <a:lstStyle/>
          <a:p>
            <a:pPr algn="l"/>
            <a:endParaRPr lang="en-US" sz="2000">
              <a:solidFill>
                <a:schemeClr val="bg1"/>
              </a:solidFill>
            </a:endParaRPr>
          </a:p>
        </p:txBody>
      </p:sp>
      <p:sp>
        <p:nvSpPr>
          <p:cNvPr id="7179" name="Rectangle 717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81" name="Rectangle 718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Video 6">
            <a:hlinkClick r:id="" action="ppaction://media"/>
            <a:extLst>
              <a:ext uri="{FF2B5EF4-FFF2-40B4-BE49-F238E27FC236}">
                <a16:creationId xmlns:a16="http://schemas.microsoft.com/office/drawing/2014/main" id="{B6F94614-96FB-CEE2-ADD5-21D9FC4C012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73168545"/>
      </p:ext>
    </p:extLst>
  </p:cSld>
  <p:clrMapOvr>
    <a:masterClrMapping/>
  </p:clrMapOvr>
  <mc:AlternateContent xmlns:mc="http://schemas.openxmlformats.org/markup-compatibility/2006" xmlns:p14="http://schemas.microsoft.com/office/powerpoint/2010/main">
    <mc:Choice Requires="p14">
      <p:transition spd="slow" p14:dur="2000" advTm="27276"/>
    </mc:Choice>
    <mc:Fallback xmlns="">
      <p:transition spd="slow" advTm="27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2" name="Rectangle 820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6" descr="The Power of Positive Thinking: Unlocking the Key to Success and Happiness  | by Uzair Siddiqui | Medium">
            <a:extLst>
              <a:ext uri="{FF2B5EF4-FFF2-40B4-BE49-F238E27FC236}">
                <a16:creationId xmlns:a16="http://schemas.microsoft.com/office/drawing/2014/main" id="{8B0FF789-57D3-AB1F-6FE9-792084985F1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882" r="-2" b="15268"/>
          <a:stretch/>
        </p:blipFill>
        <p:spPr bwMode="auto">
          <a:xfrm>
            <a:off x="4883024" y="82296"/>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8196" name="Picture 4" descr="Gratitude Can Change Your Brain: How to Practice Gratitude Daily |  Mindfulness | 30Seconds Health">
            <a:extLst>
              <a:ext uri="{FF2B5EF4-FFF2-40B4-BE49-F238E27FC236}">
                <a16:creationId xmlns:a16="http://schemas.microsoft.com/office/drawing/2014/main" id="{68518A0F-4999-B74A-44D5-837892D3E9C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5514" r="-2" b="1551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8204" name="Freeform: Shape 820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206" name="Freeform: Shape 820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4955329-5F41-0DFA-786A-744B4028BCE0}"/>
              </a:ext>
            </a:extLst>
          </p:cNvPr>
          <p:cNvSpPr>
            <a:spLocks noGrp="1"/>
          </p:cNvSpPr>
          <p:nvPr>
            <p:ph type="title"/>
          </p:nvPr>
        </p:nvSpPr>
        <p:spPr>
          <a:xfrm>
            <a:off x="448056" y="859536"/>
            <a:ext cx="4832802" cy="1243584"/>
          </a:xfrm>
        </p:spPr>
        <p:txBody>
          <a:bodyPr>
            <a:normAutofit/>
          </a:bodyPr>
          <a:lstStyle/>
          <a:p>
            <a:r>
              <a:rPr lang="en-US" sz="2900" dirty="0"/>
              <a:t>Positive things to do in general to maintain a positive attitude!</a:t>
            </a:r>
          </a:p>
        </p:txBody>
      </p:sp>
      <p:sp>
        <p:nvSpPr>
          <p:cNvPr id="8211" name="Rectangle 821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213" name="Rectangle 821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15" name="Rectangle 821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Content Placeholder 2">
            <a:extLst>
              <a:ext uri="{FF2B5EF4-FFF2-40B4-BE49-F238E27FC236}">
                <a16:creationId xmlns:a16="http://schemas.microsoft.com/office/drawing/2014/main" id="{D905F891-659A-765F-FF4C-4681032E3025}"/>
              </a:ext>
            </a:extLst>
          </p:cNvPr>
          <p:cNvSpPr>
            <a:spLocks noGrp="1"/>
          </p:cNvSpPr>
          <p:nvPr>
            <p:ph idx="1"/>
          </p:nvPr>
        </p:nvSpPr>
        <p:spPr>
          <a:xfrm>
            <a:off x="448056" y="2512611"/>
            <a:ext cx="4832803" cy="3664351"/>
          </a:xfrm>
        </p:spPr>
        <p:txBody>
          <a:bodyPr>
            <a:normAutofit/>
          </a:bodyPr>
          <a:lstStyle/>
          <a:p>
            <a:pPr marL="0" indent="0">
              <a:buNone/>
            </a:pPr>
            <a:r>
              <a:rPr lang="en-US" sz="1700" b="1" i="0">
                <a:effectLst/>
                <a:latin typeface="Noto Sans" panose="020B0502040504020204" pitchFamily="34" charset="0"/>
              </a:rPr>
              <a:t>Practice gratitude</a:t>
            </a:r>
          </a:p>
          <a:p>
            <a:pPr marL="0" indent="0">
              <a:buNone/>
            </a:pPr>
            <a:endParaRPr lang="en-US" sz="1700" b="1">
              <a:latin typeface="Noto Sans" panose="020B0502040504020204" pitchFamily="34" charset="0"/>
            </a:endParaRPr>
          </a:p>
          <a:p>
            <a:pPr marL="0" indent="0">
              <a:buNone/>
            </a:pPr>
            <a:r>
              <a:rPr lang="en-US" sz="1700" b="1" i="0">
                <a:effectLst/>
                <a:latin typeface="Noto Sans" panose="020B0502040504020204" pitchFamily="34" charset="0"/>
              </a:rPr>
              <a:t>Try to do more each day</a:t>
            </a:r>
          </a:p>
          <a:p>
            <a:pPr marL="0" indent="0">
              <a:buNone/>
            </a:pPr>
            <a:endParaRPr lang="en-US" sz="1700" b="1">
              <a:latin typeface="Noto Sans" panose="020B0502040504020204" pitchFamily="34" charset="0"/>
            </a:endParaRPr>
          </a:p>
          <a:p>
            <a:pPr marL="0" indent="0">
              <a:buNone/>
            </a:pPr>
            <a:r>
              <a:rPr lang="en-US" sz="1700" b="1" i="0">
                <a:effectLst/>
                <a:latin typeface="Noto Sans" panose="020B0502040504020204" pitchFamily="34" charset="0"/>
              </a:rPr>
              <a:t> Describe yourself with positive words</a:t>
            </a:r>
          </a:p>
          <a:p>
            <a:pPr marL="0" indent="0">
              <a:buNone/>
            </a:pPr>
            <a:endParaRPr lang="en-US" sz="1700" b="1">
              <a:latin typeface="Noto Sans" panose="020B0502040504020204" pitchFamily="34" charset="0"/>
            </a:endParaRPr>
          </a:p>
          <a:p>
            <a:pPr marL="0" indent="0">
              <a:buNone/>
            </a:pPr>
            <a:r>
              <a:rPr lang="en-US" sz="1700" b="1" i="0">
                <a:effectLst/>
                <a:latin typeface="Noto Sans" panose="020B0502040504020204" pitchFamily="34" charset="0"/>
              </a:rPr>
              <a:t>Surround yourself with positive people</a:t>
            </a:r>
          </a:p>
          <a:p>
            <a:pPr marL="0" indent="0">
              <a:buNone/>
            </a:pPr>
            <a:endParaRPr lang="en-US" sz="1700" b="1">
              <a:latin typeface="Noto Sans" panose="020B0502040504020204" pitchFamily="34" charset="0"/>
            </a:endParaRPr>
          </a:p>
          <a:p>
            <a:pPr marL="0" indent="0">
              <a:buNone/>
            </a:pPr>
            <a:r>
              <a:rPr lang="en-US" sz="1700" b="1" i="0">
                <a:effectLst/>
                <a:latin typeface="Noto Sans" panose="020B0502040504020204" pitchFamily="34" charset="0"/>
              </a:rPr>
              <a:t>Start meditating every day</a:t>
            </a:r>
          </a:p>
          <a:p>
            <a:pPr marL="0" indent="0">
              <a:buNone/>
            </a:pPr>
            <a:endParaRPr lang="en-US" sz="1700" b="1" i="0">
              <a:effectLst/>
              <a:latin typeface="Noto Sans" panose="020B0502040504020204" pitchFamily="34" charset="0"/>
            </a:endParaRPr>
          </a:p>
          <a:p>
            <a:pPr marL="0" indent="0">
              <a:buNone/>
            </a:pPr>
            <a:endParaRPr lang="en-US" sz="1700" b="1" i="0">
              <a:effectLst/>
              <a:latin typeface="Noto Sans" panose="020B0502040504020204" pitchFamily="34" charset="0"/>
            </a:endParaRPr>
          </a:p>
          <a:p>
            <a:pPr marL="0" indent="0">
              <a:buNone/>
            </a:pPr>
            <a:endParaRPr lang="en-US" sz="1700" b="1" i="0">
              <a:effectLst/>
              <a:latin typeface="Noto Sans" panose="020B0502040504020204" pitchFamily="34" charset="0"/>
            </a:endParaRPr>
          </a:p>
          <a:p>
            <a:pPr marL="0" indent="0">
              <a:buNone/>
            </a:pPr>
            <a:endParaRPr lang="en-US" sz="1700" b="1" i="0">
              <a:effectLst/>
              <a:latin typeface="Noto Sans" panose="020B0502040504020204" pitchFamily="34" charset="0"/>
            </a:endParaRPr>
          </a:p>
          <a:p>
            <a:pPr marL="0" indent="0">
              <a:buNone/>
            </a:pPr>
            <a:endParaRPr lang="en-US" sz="1700"/>
          </a:p>
        </p:txBody>
      </p:sp>
      <p:pic>
        <p:nvPicPr>
          <p:cNvPr id="5" name="Video 4">
            <a:hlinkClick r:id="" action="ppaction://media"/>
            <a:extLst>
              <a:ext uri="{FF2B5EF4-FFF2-40B4-BE49-F238E27FC236}">
                <a16:creationId xmlns:a16="http://schemas.microsoft.com/office/drawing/2014/main" id="{AED4C61F-BA60-DF8C-044D-EA6640AFECD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30906098"/>
      </p:ext>
    </p:extLst>
  </p:cSld>
  <p:clrMapOvr>
    <a:masterClrMapping/>
  </p:clrMapOvr>
  <mc:AlternateContent xmlns:mc="http://schemas.openxmlformats.org/markup-compatibility/2006" xmlns:p14="http://schemas.microsoft.com/office/powerpoint/2010/main">
    <mc:Choice Requires="p14">
      <p:transition spd="slow" p14:dur="2000" advTm="53350"/>
    </mc:Choice>
    <mc:Fallback xmlns="">
      <p:transition spd="slow" advTm="53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1" name="Rectangle 10310">
            <a:extLst>
              <a:ext uri="{FF2B5EF4-FFF2-40B4-BE49-F238E27FC236}">
                <a16:creationId xmlns:a16="http://schemas.microsoft.com/office/drawing/2014/main" id="{861AF017-741B-4CC0-B7C2-C9B94E5B8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12" name="Group 10311">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313" name="Rectangle 10312">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14" name="Rectangle 10313">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15" name="Rectangle 10314">
            <a:extLst>
              <a:ext uri="{FF2B5EF4-FFF2-40B4-BE49-F238E27FC236}">
                <a16:creationId xmlns:a16="http://schemas.microsoft.com/office/drawing/2014/main" id="{5FC9E5C3-B8DC-4532-8C1F-4D5331C64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863975" y="-12"/>
            <a:ext cx="8328026" cy="685799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E37CDE91-E41C-314E-682E-98842E4F31CC}"/>
              </a:ext>
            </a:extLst>
          </p:cNvPr>
          <p:cNvSpPr>
            <a:spLocks noGrp="1"/>
          </p:cNvSpPr>
          <p:nvPr>
            <p:ph type="title"/>
          </p:nvPr>
        </p:nvSpPr>
        <p:spPr>
          <a:xfrm>
            <a:off x="6357937" y="281604"/>
            <a:ext cx="5256213" cy="539750"/>
          </a:xfrm>
        </p:spPr>
        <p:txBody>
          <a:bodyPr anchor="t">
            <a:normAutofit/>
          </a:bodyPr>
          <a:lstStyle/>
          <a:p>
            <a:r>
              <a:rPr lang="en-US" sz="2200"/>
              <a:t>Having a positive attitude at work</a:t>
            </a:r>
          </a:p>
        </p:txBody>
      </p:sp>
      <p:pic>
        <p:nvPicPr>
          <p:cNvPr id="10244" name="Picture 4" descr="Do you Always Complain? - Here Why You Should Stop Complaining - Make Me  Better">
            <a:extLst>
              <a:ext uri="{FF2B5EF4-FFF2-40B4-BE49-F238E27FC236}">
                <a16:creationId xmlns:a16="http://schemas.microsoft.com/office/drawing/2014/main" id="{88DB833A-68A3-D07F-F3C1-5D33A0BCFB3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635" r="4" b="4"/>
          <a:stretch/>
        </p:blipFill>
        <p:spPr bwMode="auto">
          <a:xfrm>
            <a:off x="343645" y="551479"/>
            <a:ext cx="5256213" cy="2790000"/>
          </a:xfrm>
          <a:prstGeom prst="rect">
            <a:avLst/>
          </a:prstGeom>
          <a:noFill/>
          <a:effectLst>
            <a:outerShdw blurRad="508000" dist="101600" dir="54000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graphicFrame>
        <p:nvGraphicFramePr>
          <p:cNvPr id="10316" name="Content Placeholder 2">
            <a:extLst>
              <a:ext uri="{FF2B5EF4-FFF2-40B4-BE49-F238E27FC236}">
                <a16:creationId xmlns:a16="http://schemas.microsoft.com/office/drawing/2014/main" id="{056D600D-2D16-11E1-FE3D-71F284AF2989}"/>
              </a:ext>
            </a:extLst>
          </p:cNvPr>
          <p:cNvGraphicFramePr>
            <a:graphicFrameLocks noGrp="1"/>
          </p:cNvGraphicFramePr>
          <p:nvPr>
            <p:ph idx="1"/>
            <p:extLst>
              <p:ext uri="{D42A27DB-BD31-4B8C-83A1-F6EECF244321}">
                <p14:modId xmlns:p14="http://schemas.microsoft.com/office/powerpoint/2010/main" val="4289446248"/>
              </p:ext>
            </p:extLst>
          </p:nvPr>
        </p:nvGraphicFramePr>
        <p:xfrm>
          <a:off x="5834064" y="694173"/>
          <a:ext cx="5424486" cy="58488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46" name="Picture 6" descr="5 Reasons Why Founders Fake It Till They Make It">
            <a:extLst>
              <a:ext uri="{FF2B5EF4-FFF2-40B4-BE49-F238E27FC236}">
                <a16:creationId xmlns:a16="http://schemas.microsoft.com/office/drawing/2014/main" id="{43A627BC-AC1A-AF0F-543D-E41A5DB5A25A}"/>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11864" b="9786"/>
          <a:stretch/>
        </p:blipFill>
        <p:spPr bwMode="auto">
          <a:xfrm>
            <a:off x="325757" y="3752975"/>
            <a:ext cx="5256000" cy="2790000"/>
          </a:xfrm>
          <a:prstGeom prst="rect">
            <a:avLst/>
          </a:prstGeom>
          <a:noFill/>
          <a:effectLst>
            <a:outerShdw blurRad="508000" dist="101600" dir="54000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pic>
        <p:nvPicPr>
          <p:cNvPr id="5" name="Video 4">
            <a:hlinkClick r:id="" action="ppaction://media"/>
            <a:extLst>
              <a:ext uri="{FF2B5EF4-FFF2-40B4-BE49-F238E27FC236}">
                <a16:creationId xmlns:a16="http://schemas.microsoft.com/office/drawing/2014/main" id="{AAA84EBC-369C-B1A2-4CA7-8304ACCD1D0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21875" r="21875"/>
          <a:stretch>
            <a:fillRect/>
          </a:stretch>
        </p:blipFill>
        <p:spPr>
          <a:xfrm>
            <a:off x="10585450" y="4800586"/>
            <a:ext cx="2057400" cy="2057400"/>
          </a:xfrm>
          <a:prstGeom prst="ellipse">
            <a:avLst/>
          </a:prstGeom>
        </p:spPr>
      </p:pic>
    </p:spTree>
    <p:extLst>
      <p:ext uri="{BB962C8B-B14F-4D97-AF65-F5344CB8AC3E}">
        <p14:creationId xmlns:p14="http://schemas.microsoft.com/office/powerpoint/2010/main" val="2230733056"/>
      </p:ext>
    </p:extLst>
  </p:cSld>
  <p:clrMapOvr>
    <a:masterClrMapping/>
  </p:clrMapOvr>
  <mc:AlternateContent xmlns:mc="http://schemas.openxmlformats.org/markup-compatibility/2006" xmlns:p14="http://schemas.microsoft.com/office/powerpoint/2010/main">
    <mc:Choice Requires="p14">
      <p:transition spd="slow" p14:dur="2000" advTm="65814"/>
    </mc:Choice>
    <mc:Fallback xmlns="">
      <p:transition spd="slow" advTm="65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WordArt 2">
            <a:extLst>
              <a:ext uri="{FF2B5EF4-FFF2-40B4-BE49-F238E27FC236}">
                <a16:creationId xmlns:a16="http://schemas.microsoft.com/office/drawing/2014/main" id="{0654CB55-42DE-4DE0-851F-3F73EB9D7097}"/>
              </a:ext>
            </a:extLst>
          </p:cNvPr>
          <p:cNvSpPr>
            <a:spLocks noChangeArrowheads="1" noChangeShapeType="1" noTextEdit="1"/>
          </p:cNvSpPr>
          <p:nvPr/>
        </p:nvSpPr>
        <p:spPr bwMode="auto">
          <a:xfrm>
            <a:off x="1212241" y="3573793"/>
            <a:ext cx="4253284" cy="1714500"/>
          </a:xfrm>
          <a:prstGeom prst="rect">
            <a:avLst/>
          </a:prstGeom>
        </p:spPr>
        <p:txBody>
          <a:bodyPr wrap="none" fromWordArt="1">
            <a:prstTxWarp prst="textPlain">
              <a:avLst>
                <a:gd name="adj" fmla="val 50000"/>
              </a:avLst>
            </a:prstTxWarp>
          </a:bodyPr>
          <a:lstStyle/>
          <a:p>
            <a:pPr algn="ctr"/>
            <a:r>
              <a:rPr lang="en-US" sz="2700" kern="10" dirty="0">
                <a:ln w="12700">
                  <a:solidFill>
                    <a:srgbClr val="EAEAEA"/>
                  </a:solidFill>
                  <a:miter lim="800000"/>
                  <a:headEnd type="none" w="sm" len="sm"/>
                  <a:tailEnd type="none" w="sm" len="sm"/>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outerShdw>
                </a:effectLst>
                <a:latin typeface="Arial Black" panose="020B0A04020102020204" pitchFamily="34" charset="0"/>
              </a:rPr>
              <a:t>THANK YOU</a:t>
            </a:r>
          </a:p>
        </p:txBody>
      </p:sp>
      <p:pic>
        <p:nvPicPr>
          <p:cNvPr id="124931" name="Picture 4" descr="N:\Documents and Settings\millerba\Application Data\Microsoft\Media Catalog\Downloaded Clips\cl0\AG00373_.gif">
            <a:extLst>
              <a:ext uri="{FF2B5EF4-FFF2-40B4-BE49-F238E27FC236}">
                <a16:creationId xmlns:a16="http://schemas.microsoft.com/office/drawing/2014/main" id="{84C21274-B5EE-4FF0-B7F3-1F0CB5C5D168}"/>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271606" y="5638380"/>
            <a:ext cx="900113"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4932" name="Picture 5" descr="N:\Documents and Settings\millerba\Application Data\Microsoft\Media Catalog\Downloaded Clips\cl0\AG00373_.gif">
            <a:extLst>
              <a:ext uri="{FF2B5EF4-FFF2-40B4-BE49-F238E27FC236}">
                <a16:creationId xmlns:a16="http://schemas.microsoft.com/office/drawing/2014/main" id="{B44A0680-D330-41DA-9F6A-DD1028E6210C}"/>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2210426" y="5613962"/>
            <a:ext cx="900112"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4933" name="Picture 6" descr="N:\Documents and Settings\millerba\Application Data\Microsoft\Media Catalog\Downloaded Clips\cl0\AG00373_.gif">
            <a:extLst>
              <a:ext uri="{FF2B5EF4-FFF2-40B4-BE49-F238E27FC236}">
                <a16:creationId xmlns:a16="http://schemas.microsoft.com/office/drawing/2014/main" id="{11503CE3-F861-4A85-A2C6-F2F2FF2D35AF}"/>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4510692" y="5503740"/>
            <a:ext cx="900112"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4934" name="Picture 7" descr="N:\Documents and Settings\millerba\Application Data\Microsoft\Media Catalog\Downloaded Clips\cl0\AG00373_.gif">
            <a:extLst>
              <a:ext uri="{FF2B5EF4-FFF2-40B4-BE49-F238E27FC236}">
                <a16:creationId xmlns:a16="http://schemas.microsoft.com/office/drawing/2014/main" id="{BC47F757-73D5-49F9-BDBC-CBBE9B397E33}"/>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0" y="4019823"/>
            <a:ext cx="900113" cy="86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4935" name="Picture 8" descr="N:\Documents and Settings\millerba\Application Data\Microsoft\Media Catalog\Downloaded Clips\cl0\AG00373_.gif">
            <a:extLst>
              <a:ext uri="{FF2B5EF4-FFF2-40B4-BE49-F238E27FC236}">
                <a16:creationId xmlns:a16="http://schemas.microsoft.com/office/drawing/2014/main" id="{90A9A7DA-CAC8-4C96-BCBF-22B6989B4F78}"/>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5637723" y="4357185"/>
            <a:ext cx="713502" cy="86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D41DBBFE-F060-4504-F198-3718BD02D7F1}"/>
              </a:ext>
            </a:extLst>
          </p:cNvPr>
          <p:cNvSpPr txBox="1"/>
          <p:nvPr/>
        </p:nvSpPr>
        <p:spPr>
          <a:xfrm>
            <a:off x="6351225" y="1490007"/>
            <a:ext cx="4287527" cy="38779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t>This PowerPoint was Created by:</a:t>
            </a:r>
          </a:p>
          <a:p>
            <a:r>
              <a:rPr lang="en-US" sz="1600" b="1" dirty="0"/>
              <a:t> West Region Self-Advocate Coordinator Jeremy Powell out of the Waterbury DDS Office </a:t>
            </a:r>
          </a:p>
          <a:p>
            <a:endParaRPr lang="en-US" sz="1600" b="1" dirty="0"/>
          </a:p>
          <a:p>
            <a:endParaRPr lang="en-US" sz="1600" b="1" dirty="0"/>
          </a:p>
          <a:p>
            <a:r>
              <a:rPr lang="en-US" sz="1600" b="1" dirty="0"/>
              <a:t>&amp; North Region Self-Advocate Coordinator Varian Salters out of the Willimantic DDS Office</a:t>
            </a:r>
          </a:p>
          <a:p>
            <a:endParaRPr lang="en-US" sz="1600" b="1" dirty="0"/>
          </a:p>
          <a:p>
            <a:endParaRPr lang="en-US" sz="1600" b="1" dirty="0"/>
          </a:p>
          <a:p>
            <a:endParaRPr lang="en-US" b="1" dirty="0"/>
          </a:p>
          <a:p>
            <a:endParaRPr lang="en-US" b="1" dirty="0"/>
          </a:p>
          <a:p>
            <a:endParaRPr lang="en-US" dirty="0"/>
          </a:p>
        </p:txBody>
      </p:sp>
      <p:pic>
        <p:nvPicPr>
          <p:cNvPr id="1028" name="Picture 4" descr="Jeremy Powell">
            <a:extLst>
              <a:ext uri="{FF2B5EF4-FFF2-40B4-BE49-F238E27FC236}">
                <a16:creationId xmlns:a16="http://schemas.microsoft.com/office/drawing/2014/main" id="{50BAF367-E9A1-5321-8DB0-948246B1477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80982" y="2320764"/>
            <a:ext cx="1347189" cy="783392"/>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a:extLst>
              <a:ext uri="{FF2B5EF4-FFF2-40B4-BE49-F238E27FC236}">
                <a16:creationId xmlns:a16="http://schemas.microsoft.com/office/drawing/2014/main" id="{296388A2-4F81-515A-9361-9942E58C9C2B}"/>
              </a:ext>
            </a:extLst>
          </p:cNvPr>
          <p:cNvSpPr txBox="1">
            <a:spLocks/>
          </p:cNvSpPr>
          <p:nvPr/>
        </p:nvSpPr>
        <p:spPr>
          <a:xfrm>
            <a:off x="756564" y="752179"/>
            <a:ext cx="10515600" cy="52238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t>Physical &amp; Mental Health!</a:t>
            </a:r>
          </a:p>
        </p:txBody>
      </p:sp>
      <p:pic>
        <p:nvPicPr>
          <p:cNvPr id="16" name="Video 15">
            <a:hlinkClick r:id="" action="ppaction://media"/>
            <a:extLst>
              <a:ext uri="{FF2B5EF4-FFF2-40B4-BE49-F238E27FC236}">
                <a16:creationId xmlns:a16="http://schemas.microsoft.com/office/drawing/2014/main" id="{81D3E1AD-23E3-9338-6E64-455ED0BCFD9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pic>
        <p:nvPicPr>
          <p:cNvPr id="2" name="Picture 1">
            <a:extLst>
              <a:ext uri="{FF2B5EF4-FFF2-40B4-BE49-F238E27FC236}">
                <a16:creationId xmlns:a16="http://schemas.microsoft.com/office/drawing/2014/main" id="{E761A759-869C-1F21-AA45-3714531329BA}"/>
              </a:ext>
            </a:extLst>
          </p:cNvPr>
          <p:cNvPicPr>
            <a:picLocks noChangeAspect="1"/>
          </p:cNvPicPr>
          <p:nvPr/>
        </p:nvPicPr>
        <p:blipFill>
          <a:blip r:embed="rId8"/>
          <a:stretch>
            <a:fillRect/>
          </a:stretch>
        </p:blipFill>
        <p:spPr>
          <a:xfrm>
            <a:off x="10638752" y="3374080"/>
            <a:ext cx="1266825" cy="104297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096"/>
    </mc:Choice>
    <mc:Fallback xmlns="">
      <p:transition spd="slow" advTm="17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_activity xmlns="04686903-f4df-4687-9635-eff49e80926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E61A971AC3CAE4889A5561BB7523B95" ma:contentTypeVersion="15" ma:contentTypeDescription="Create a new document." ma:contentTypeScope="" ma:versionID="e8e6373871a480d47f8345b0627a0bad">
  <xsd:schema xmlns:xsd="http://www.w3.org/2001/XMLSchema" xmlns:xs="http://www.w3.org/2001/XMLSchema" xmlns:p="http://schemas.microsoft.com/office/2006/metadata/properties" xmlns:ns1="http://schemas.microsoft.com/sharepoint/v3" xmlns:ns3="5d90eeb9-3509-4dbc-9659-cc557db72401" xmlns:ns4="04686903-f4df-4687-9635-eff49e809267" targetNamespace="http://schemas.microsoft.com/office/2006/metadata/properties" ma:root="true" ma:fieldsID="2dd22ef17349651d186c1e56f8c9279d" ns1:_="" ns3:_="" ns4:_="">
    <xsd:import namespace="http://schemas.microsoft.com/sharepoint/v3"/>
    <xsd:import namespace="5d90eeb9-3509-4dbc-9659-cc557db72401"/>
    <xsd:import namespace="04686903-f4df-4687-9635-eff49e809267"/>
    <xsd:element name="properties">
      <xsd:complexType>
        <xsd:sequence>
          <xsd:element name="documentManagement">
            <xsd:complexType>
              <xsd:all>
                <xsd:element ref="ns3:SharedWithUsers" minOccurs="0"/>
                <xsd:element ref="ns3:SharedWithDetails" minOccurs="0"/>
                <xsd:element ref="ns3:SharingHintHash" minOccurs="0"/>
                <xsd:element ref="ns1:_ip_UnifiedCompliancePolicyProperties" minOccurs="0"/>
                <xsd:element ref="ns1:_ip_UnifiedCompliancePolicyUIAction" minOccurs="0"/>
                <xsd:element ref="ns4:MediaServiceMetadata" minOccurs="0"/>
                <xsd:element ref="ns4:MediaServiceFastMetadata" minOccurs="0"/>
                <xsd:element ref="ns4:_activity" minOccurs="0"/>
                <xsd:element ref="ns4:MediaServiceObjectDetectorVersions" minOccurs="0"/>
                <xsd:element ref="ns4:MediaServiceDateTaken" minOccurs="0"/>
                <xsd:element ref="ns4:MediaServiceSystemTags" minOccurs="0"/>
                <xsd:element ref="ns4:MediaServiceOCR" minOccurs="0"/>
                <xsd:element ref="ns4:MediaServiceGenerationTime" minOccurs="0"/>
                <xsd:element ref="ns4:MediaServiceEventHashCode"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1" nillable="true" ma:displayName="Unified Compliance Policy Properties" ma:hidden="true" ma:internalName="_ip_UnifiedCompliancePolicyProperties">
      <xsd:simpleType>
        <xsd:restriction base="dms:Note"/>
      </xsd:simpleType>
    </xsd:element>
    <xsd:element name="_ip_UnifiedCompliancePolicyUIAction" ma:index="1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d90eeb9-3509-4dbc-9659-cc557db7240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686903-f4df-4687-9635-eff49e809267"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_activity" ma:index="15" nillable="true" ma:displayName="_activity" ma:hidden="true" ma:internalName="_activity">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844C9C-E9BA-41DB-A1DB-257F7AA181CC}">
  <ds:schemaRefs>
    <ds:schemaRef ds:uri="http://schemas.microsoft.com/sharepoint/v3"/>
    <ds:schemaRef ds:uri="04686903-f4df-4687-9635-eff49e809267"/>
    <ds:schemaRef ds:uri="http://purl.org/dc/elements/1.1/"/>
    <ds:schemaRef ds:uri="http://schemas.microsoft.com/office/infopath/2007/PartnerControls"/>
    <ds:schemaRef ds:uri="5d90eeb9-3509-4dbc-9659-cc557db72401"/>
    <ds:schemaRef ds:uri="http://purl.org/dc/terms/"/>
    <ds:schemaRef ds:uri="http://schemas.microsoft.com/office/2006/documentManagement/types"/>
    <ds:schemaRef ds:uri="http://www.w3.org/XML/1998/namespace"/>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A104256C-1668-4F4F-9B05-44E67CF94157}">
  <ds:schemaRefs>
    <ds:schemaRef ds:uri="http://schemas.microsoft.com/sharepoint/v3/contenttype/forms"/>
  </ds:schemaRefs>
</ds:datastoreItem>
</file>

<file path=customXml/itemProps3.xml><?xml version="1.0" encoding="utf-8"?>
<ds:datastoreItem xmlns:ds="http://schemas.openxmlformats.org/officeDocument/2006/customXml" ds:itemID="{2288E741-E751-411E-B3EA-951C64AD9565}">
  <ds:schemaRefs>
    <ds:schemaRef ds:uri="04686903-f4df-4687-9635-eff49e809267"/>
    <ds:schemaRef ds:uri="5d90eeb9-3509-4dbc-9659-cc557db7240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136</TotalTime>
  <Words>2077</Words>
  <Application>Microsoft Office PowerPoint</Application>
  <PresentationFormat>Widescreen</PresentationFormat>
  <Paragraphs>207</Paragraphs>
  <Slides>28</Slides>
  <Notes>10</Notes>
  <HiddenSlides>0</HiddenSlides>
  <MMClips>27</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28</vt:i4>
      </vt:variant>
    </vt:vector>
  </HeadingPairs>
  <TitlesOfParts>
    <vt:vector size="43" baseType="lpstr">
      <vt:lpstr>Aptos</vt:lpstr>
      <vt:lpstr>Aptos Display</vt:lpstr>
      <vt:lpstr>Arial</vt:lpstr>
      <vt:lpstr>Arial Black</vt:lpstr>
      <vt:lpstr>Avenir Next</vt:lpstr>
      <vt:lpstr>Avenir Next W01</vt:lpstr>
      <vt:lpstr>Calibri</vt:lpstr>
      <vt:lpstr>Century Gothic</vt:lpstr>
      <vt:lpstr>Google Sans</vt:lpstr>
      <vt:lpstr>le-monde-livre-std</vt:lpstr>
      <vt:lpstr>montserrat</vt:lpstr>
      <vt:lpstr>Noto Sans</vt:lpstr>
      <vt:lpstr>Open Sans</vt:lpstr>
      <vt:lpstr>Times New Roman</vt:lpstr>
      <vt:lpstr>Office Theme</vt:lpstr>
      <vt:lpstr>How to Play this Presentation</vt:lpstr>
      <vt:lpstr>Physical &amp; Mental Health! </vt:lpstr>
      <vt:lpstr>Sexual Abuse </vt:lpstr>
      <vt:lpstr>How to prevent sexual abuse </vt:lpstr>
      <vt:lpstr>Sexual Abuse in the workplace </vt:lpstr>
      <vt:lpstr>Learning to Say No and Meaning it </vt:lpstr>
      <vt:lpstr>What is Sexual Abuse </vt:lpstr>
      <vt:lpstr>Mental health illness and treatment  </vt:lpstr>
      <vt:lpstr>Mental Health Illness Disorder </vt:lpstr>
      <vt:lpstr>Treatments for Mental Health </vt:lpstr>
      <vt:lpstr>Depression!</vt:lpstr>
      <vt:lpstr>Depression!</vt:lpstr>
      <vt:lpstr>Depression!</vt:lpstr>
      <vt:lpstr>Depression!</vt:lpstr>
      <vt:lpstr>Anxiety!</vt:lpstr>
      <vt:lpstr>Anxiety!</vt:lpstr>
      <vt:lpstr>Anxiety!</vt:lpstr>
      <vt:lpstr>Physical &amp; Mental Health!</vt:lpstr>
      <vt:lpstr>Physical &amp; Mental Health!</vt:lpstr>
      <vt:lpstr>Self-Care!</vt:lpstr>
      <vt:lpstr>Self-Care!</vt:lpstr>
      <vt:lpstr>Self-Care!</vt:lpstr>
      <vt:lpstr>Self-Care!</vt:lpstr>
      <vt:lpstr>Self-Care!</vt:lpstr>
      <vt:lpstr>Positive things to do in general to maintain a positive attitude</vt:lpstr>
      <vt:lpstr>Positive things to do in general to maintain a positive attitude!</vt:lpstr>
      <vt:lpstr>Having a positive attitude at work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Powell, Jeremy M</dc:creator>
  <cp:lastModifiedBy>Fioravanti, Lisa</cp:lastModifiedBy>
  <cp:revision>6</cp:revision>
  <dcterms:created xsi:type="dcterms:W3CDTF">2024-03-11T13:32:13Z</dcterms:created>
  <dcterms:modified xsi:type="dcterms:W3CDTF">2024-04-18T19:58:30Z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0x0101008E61A971AC3CAE4889A5561BB7523B95</vt:lpwstr>
  </property>
</Properties>
</file>