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273" r:id="rId2"/>
    <p:sldId id="267" r:id="rId3"/>
    <p:sldId id="268" r:id="rId4"/>
    <p:sldId id="269" r:id="rId5"/>
    <p:sldId id="256" r:id="rId6"/>
    <p:sldId id="257" r:id="rId7"/>
    <p:sldId id="258" r:id="rId8"/>
    <p:sldId id="260" r:id="rId9"/>
    <p:sldId id="261" r:id="rId10"/>
    <p:sldId id="259" r:id="rId11"/>
    <p:sldId id="270" r:id="rId12"/>
    <p:sldId id="262" r:id="rId13"/>
    <p:sldId id="271" r:id="rId14"/>
    <p:sldId id="263" r:id="rId15"/>
    <p:sldId id="272" r:id="rId16"/>
    <p:sldId id="264" r:id="rId17"/>
    <p:sldId id="265" r:id="rId18"/>
    <p:sldId id="266"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85A49-804B-4934-B3C0-0C45B05EE621}"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5F3E6-5FC6-4EFE-9EF8-515A6C398E21}" type="slidenum">
              <a:rPr lang="en-US" smtClean="0"/>
              <a:t>‹#›</a:t>
            </a:fld>
            <a:endParaRPr lang="en-US"/>
          </a:p>
        </p:txBody>
      </p:sp>
    </p:spTree>
    <p:extLst>
      <p:ext uri="{BB962C8B-B14F-4D97-AF65-F5344CB8AC3E}">
        <p14:creationId xmlns:p14="http://schemas.microsoft.com/office/powerpoint/2010/main" val="40600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5F3E6-5FC6-4EFE-9EF8-515A6C398E21}" type="slidenum">
              <a:rPr lang="en-US" smtClean="0"/>
              <a:t>6</a:t>
            </a:fld>
            <a:endParaRPr lang="en-US"/>
          </a:p>
        </p:txBody>
      </p:sp>
    </p:spTree>
    <p:extLst>
      <p:ext uri="{BB962C8B-B14F-4D97-AF65-F5344CB8AC3E}">
        <p14:creationId xmlns:p14="http://schemas.microsoft.com/office/powerpoint/2010/main" val="1948672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3207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7557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9864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5418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11085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2912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40697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6451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8394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4119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5318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37393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091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204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9173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7589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2357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11/30/2023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85117289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youtu.be/maw6hmlNh44?si=HQOmmNKACeoTeshb" TargetMode="External"/><Relationship Id="rId5" Type="http://schemas.openxmlformats.org/officeDocument/2006/relationships/hyperlink" Target="https://youtu.be/EWUS8WpFGu0?si=OsAhO0rJw_nxmiTF"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Kd250Xw4SEY?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ew993Wdc0z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agingnonviolence.org/feature/100-years-later-lessons-from-the-sufferin-suffragettes/?pf=true" TargetMode="Externa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www.equalityhumanrights.com/en/human-rights/what-are-human-rights" TargetMode="External"/><Relationship Id="rId5" Type="http://schemas.openxmlformats.org/officeDocument/2006/relationships/hyperlink" Target="https://www.nagpurtoday.in/rte-admission-lucky-draw-to-start-wednesday/03071004"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hyperlink" Target="https://youtu.be/gKcBWUfyvlI?si=DuaOP8kILGdYxEr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www.wired.it/play/cultura/2017/01/17/50-personaggi-storici-serie-tv/" TargetMode="External"/><Relationship Id="rId5" Type="http://schemas.openxmlformats.org/officeDocument/2006/relationships/image" Target="../media/image19.jpeg"/><Relationship Id="rId4" Type="http://schemas.openxmlformats.org/officeDocument/2006/relationships/hyperlink" Target="https://youtu.be/KDPriYA3E4I?si=6vwdcZH4hhkiTBP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F19B-6EED-7EB5-C411-A0F875594105}"/>
              </a:ext>
            </a:extLst>
          </p:cNvPr>
          <p:cNvSpPr>
            <a:spLocks noGrp="1"/>
          </p:cNvSpPr>
          <p:nvPr>
            <p:ph type="title"/>
          </p:nvPr>
        </p:nvSpPr>
        <p:spPr/>
        <p:txBody>
          <a:bodyPr/>
          <a:lstStyle/>
          <a:p>
            <a:r>
              <a:rPr lang="en-US" sz="4200" b="1">
                <a:solidFill>
                  <a:schemeClr val="tx1"/>
                </a:solidFill>
                <a:latin typeface="Century Gothic"/>
              </a:rPr>
              <a:t>How to Play this Presentation</a:t>
            </a:r>
            <a:endParaRPr lang="en-US">
              <a:solidFill>
                <a:schemeClr val="tx1"/>
              </a:solidFill>
            </a:endParaRPr>
          </a:p>
        </p:txBody>
      </p:sp>
      <p:sp>
        <p:nvSpPr>
          <p:cNvPr id="3" name="Content Placeholder 2">
            <a:extLst>
              <a:ext uri="{FF2B5EF4-FFF2-40B4-BE49-F238E27FC236}">
                <a16:creationId xmlns:a16="http://schemas.microsoft.com/office/drawing/2014/main" id="{F1D752DF-C04F-1A2F-0E69-6671A5878DA9}"/>
              </a:ext>
            </a:extLst>
          </p:cNvPr>
          <p:cNvSpPr>
            <a:spLocks noGrp="1"/>
          </p:cNvSpPr>
          <p:nvPr>
            <p:ph idx="1"/>
          </p:nvPr>
        </p:nvSpPr>
        <p:spPr/>
        <p:txBody>
          <a:bodyPr/>
          <a:lstStyle/>
          <a:p>
            <a:r>
              <a:rPr lang="en-US" sz="1800" dirty="0">
                <a:solidFill>
                  <a:schemeClr val="tx1"/>
                </a:solidFill>
                <a:latin typeface="Calibri"/>
                <a:cs typeface="Calibri"/>
              </a:rPr>
              <a:t>Open the presentation in PowerPoint</a:t>
            </a:r>
          </a:p>
          <a:p>
            <a:pPr>
              <a:buSzPct val="114999"/>
            </a:pPr>
            <a:r>
              <a:rPr lang="en-US" sz="1800" dirty="0">
                <a:solidFill>
                  <a:schemeClr val="tx1"/>
                </a:solidFill>
                <a:latin typeface="Calibri"/>
                <a:cs typeface="Calibri"/>
              </a:rPr>
              <a:t>Wait for slide show to load up ( it may take a minute or two) </a:t>
            </a:r>
          </a:p>
          <a:p>
            <a:pPr>
              <a:buSzPct val="114999"/>
            </a:pPr>
            <a:r>
              <a:rPr lang="en-US" sz="1800" dirty="0">
                <a:solidFill>
                  <a:schemeClr val="tx1"/>
                </a:solidFill>
                <a:latin typeface="Calibri"/>
                <a:cs typeface="Calibri"/>
              </a:rPr>
              <a:t>Click on arrows at the bottom of screen to go to the next slide or back a slide or click on the next slide in sequence on the left bar.</a:t>
            </a:r>
          </a:p>
          <a:p>
            <a:pPr>
              <a:buSzPct val="114999"/>
            </a:pPr>
            <a:r>
              <a:rPr lang="en-US" sz="1800" dirty="0">
                <a:solidFill>
                  <a:schemeClr val="tx1"/>
                </a:solidFill>
                <a:latin typeface="Calibri"/>
                <a:cs typeface="Calibri"/>
              </a:rPr>
              <a:t>To hear the voiceover recordings, press on the megaphone or picture on the bottom right corner and press play</a:t>
            </a:r>
          </a:p>
          <a:p>
            <a:pPr>
              <a:buSzPct val="114999"/>
            </a:pPr>
            <a:endParaRPr lang="en-US" dirty="0"/>
          </a:p>
        </p:txBody>
      </p:sp>
    </p:spTree>
    <p:extLst>
      <p:ext uri="{BB962C8B-B14F-4D97-AF65-F5344CB8AC3E}">
        <p14:creationId xmlns:p14="http://schemas.microsoft.com/office/powerpoint/2010/main" val="388335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1CCC1-77BE-7492-371E-7F98C4DF16C5}"/>
              </a:ext>
            </a:extLst>
          </p:cNvPr>
          <p:cNvSpPr txBox="1"/>
          <p:nvPr/>
        </p:nvSpPr>
        <p:spPr>
          <a:xfrm>
            <a:off x="3076598" y="5172899"/>
            <a:ext cx="8298974" cy="1000655"/>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3100">
              <a:solidFill>
                <a:schemeClr val="tx2"/>
              </a:solidFill>
              <a:latin typeface="+mj-lt"/>
              <a:ea typeface="+mj-ea"/>
              <a:cs typeface="Calibri Light"/>
            </a:endParaRPr>
          </a:p>
        </p:txBody>
      </p:sp>
      <p:pic>
        <p:nvPicPr>
          <p:cNvPr id="3" name="Picture 2">
            <a:extLst>
              <a:ext uri="{FF2B5EF4-FFF2-40B4-BE49-F238E27FC236}">
                <a16:creationId xmlns:a16="http://schemas.microsoft.com/office/drawing/2014/main" id="{58ECEAF4-21AD-BE29-3B57-C51320AD0991}"/>
              </a:ext>
            </a:extLst>
          </p:cNvPr>
          <p:cNvPicPr>
            <a:picLocks noChangeAspect="1"/>
          </p:cNvPicPr>
          <p:nvPr/>
        </p:nvPicPr>
        <p:blipFill rotWithShape="1">
          <a:blip r:embed="rId4"/>
          <a:srcRect t="543" b="6320"/>
          <a:stretch/>
        </p:blipFill>
        <p:spPr>
          <a:xfrm>
            <a:off x="-1" y="10"/>
            <a:ext cx="12192001" cy="4201449"/>
          </a:xfrm>
          <a:prstGeom prst="rect">
            <a:avLst/>
          </a:prstGeom>
        </p:spPr>
      </p:pic>
      <p:sp>
        <p:nvSpPr>
          <p:cNvPr id="4" name="TextBox 3">
            <a:extLst>
              <a:ext uri="{FF2B5EF4-FFF2-40B4-BE49-F238E27FC236}">
                <a16:creationId xmlns:a16="http://schemas.microsoft.com/office/drawing/2014/main" id="{254AC0A5-3AB4-1EC5-53AA-A064F6D2AEF3}"/>
              </a:ext>
            </a:extLst>
          </p:cNvPr>
          <p:cNvSpPr txBox="1"/>
          <p:nvPr/>
        </p:nvSpPr>
        <p:spPr>
          <a:xfrm rot="10800000" flipV="1">
            <a:off x="3671637" y="4564653"/>
            <a:ext cx="64981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https://youtu.be/EWUS8WpFGu0?si=OsAhO0rJw_nxmiTF</a:t>
            </a:r>
            <a:r>
              <a:rPr lang="en-US" dirty="0"/>
              <a:t> </a:t>
            </a:r>
          </a:p>
        </p:txBody>
      </p:sp>
      <p:sp>
        <p:nvSpPr>
          <p:cNvPr id="5" name="Rectangle 4">
            <a:extLst>
              <a:ext uri="{FF2B5EF4-FFF2-40B4-BE49-F238E27FC236}">
                <a16:creationId xmlns:a16="http://schemas.microsoft.com/office/drawing/2014/main" id="{59E4F565-50AA-B3CC-7502-DDA204906C86}"/>
              </a:ext>
            </a:extLst>
          </p:cNvPr>
          <p:cNvSpPr/>
          <p:nvPr/>
        </p:nvSpPr>
        <p:spPr>
          <a:xfrm>
            <a:off x="60874" y="3975187"/>
            <a:ext cx="3321168" cy="2214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cs typeface="Calibri"/>
              </a:rPr>
              <a:t>Video on Human Rights Day!/ Diversity Video</a:t>
            </a:r>
            <a:endParaRPr lang="en-US" sz="2000" dirty="0"/>
          </a:p>
        </p:txBody>
      </p:sp>
      <p:sp>
        <p:nvSpPr>
          <p:cNvPr id="6" name="TextBox 5">
            <a:extLst>
              <a:ext uri="{FF2B5EF4-FFF2-40B4-BE49-F238E27FC236}">
                <a16:creationId xmlns:a16="http://schemas.microsoft.com/office/drawing/2014/main" id="{C7CB85E5-DD42-7017-3F7B-985D80B9B428}"/>
              </a:ext>
            </a:extLst>
          </p:cNvPr>
          <p:cNvSpPr txBox="1"/>
          <p:nvPr/>
        </p:nvSpPr>
        <p:spPr>
          <a:xfrm>
            <a:off x="3421914" y="5172899"/>
            <a:ext cx="7145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https://youtu.be/maw6hmlNh44?si=HQOmmNKACeoTeshb</a:t>
            </a:r>
            <a:r>
              <a:rPr lang="en-US" dirty="0"/>
              <a:t> </a:t>
            </a:r>
          </a:p>
        </p:txBody>
      </p:sp>
      <p:pic>
        <p:nvPicPr>
          <p:cNvPr id="10" name="Video 9">
            <a:hlinkClick r:id="" action="ppaction://media"/>
            <a:extLst>
              <a:ext uri="{FF2B5EF4-FFF2-40B4-BE49-F238E27FC236}">
                <a16:creationId xmlns:a16="http://schemas.microsoft.com/office/drawing/2014/main" id="{9FE92AE0-EA57-2CFA-A0D1-CD625C65FE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10194624" y="4698934"/>
            <a:ext cx="2057400" cy="2057400"/>
          </a:xfrm>
          <a:prstGeom prst="ellipse">
            <a:avLst/>
          </a:prstGeom>
        </p:spPr>
      </p:pic>
    </p:spTree>
    <p:extLst>
      <p:ext uri="{BB962C8B-B14F-4D97-AF65-F5344CB8AC3E}">
        <p14:creationId xmlns:p14="http://schemas.microsoft.com/office/powerpoint/2010/main" val="885968981"/>
      </p:ext>
    </p:extLst>
  </p:cSld>
  <p:clrMapOvr>
    <a:masterClrMapping/>
  </p:clrMapOvr>
  <mc:AlternateContent xmlns:mc="http://schemas.openxmlformats.org/markup-compatibility/2006" xmlns:p14="http://schemas.microsoft.com/office/powerpoint/2010/main">
    <mc:Choice Requires="p14">
      <p:transition spd="slow" p14:dur="2000" advTm="10159"/>
    </mc:Choice>
    <mc:Fallback xmlns="">
      <p:transition spd="slow" advTm="1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718C-011E-7CD2-370C-8BF0FDB245B4}"/>
              </a:ext>
            </a:extLst>
          </p:cNvPr>
          <p:cNvSpPr>
            <a:spLocks noGrp="1"/>
          </p:cNvSpPr>
          <p:nvPr>
            <p:ph type="title"/>
          </p:nvPr>
        </p:nvSpPr>
        <p:spPr>
          <a:xfrm>
            <a:off x="645130" y="790175"/>
            <a:ext cx="9404723" cy="1400530"/>
          </a:xfrm>
        </p:spPr>
        <p:txBody>
          <a:bodyPr/>
          <a:lstStyle/>
          <a:p>
            <a:r>
              <a:rPr lang="en-US" dirty="0"/>
              <a:t>Interacting with Law Enforcement</a:t>
            </a:r>
          </a:p>
        </p:txBody>
      </p:sp>
      <p:sp>
        <p:nvSpPr>
          <p:cNvPr id="3" name="Content Placeholder 2">
            <a:extLst>
              <a:ext uri="{FF2B5EF4-FFF2-40B4-BE49-F238E27FC236}">
                <a16:creationId xmlns:a16="http://schemas.microsoft.com/office/drawing/2014/main" id="{24339979-2E0E-8569-CBBC-C85D6C48D3CF}"/>
              </a:ext>
            </a:extLst>
          </p:cNvPr>
          <p:cNvSpPr>
            <a:spLocks noGrp="1"/>
          </p:cNvSpPr>
          <p:nvPr>
            <p:ph idx="1"/>
          </p:nvPr>
        </p:nvSpPr>
        <p:spPr>
          <a:xfrm>
            <a:off x="1200792" y="2081848"/>
            <a:ext cx="8946541" cy="4195481"/>
          </a:xfrm>
        </p:spPr>
        <p:txBody>
          <a:bodyPr/>
          <a:lstStyle/>
          <a:p>
            <a:r>
              <a:rPr lang="en-US" sz="2400" dirty="0"/>
              <a:t>Law Enforcement are there to help and protect you.</a:t>
            </a:r>
          </a:p>
          <a:p>
            <a:endParaRPr lang="en-US" sz="2400" dirty="0"/>
          </a:p>
          <a:p>
            <a:r>
              <a:rPr lang="en-US" sz="2400" dirty="0"/>
              <a:t>However, just like us, they are not perfect. There will be times when mistakes happen, or they may not know how to help someone with a disability stay calm.</a:t>
            </a:r>
          </a:p>
          <a:p>
            <a:endParaRPr lang="en-US" sz="2400" dirty="0"/>
          </a:p>
          <a:p>
            <a:pPr marL="0" indent="0">
              <a:buNone/>
            </a:pPr>
            <a:endParaRPr lang="en-US" dirty="0"/>
          </a:p>
        </p:txBody>
      </p:sp>
      <p:pic>
        <p:nvPicPr>
          <p:cNvPr id="4" name="Video 3">
            <a:hlinkClick r:id="" action="ppaction://media"/>
            <a:extLst>
              <a:ext uri="{FF2B5EF4-FFF2-40B4-BE49-F238E27FC236}">
                <a16:creationId xmlns:a16="http://schemas.microsoft.com/office/drawing/2014/main" id="{31E8EE0F-CC0D-0B4C-52E0-5C364BAC5B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56373694"/>
      </p:ext>
    </p:extLst>
  </p:cSld>
  <p:clrMapOvr>
    <a:masterClrMapping/>
  </p:clrMapOvr>
  <mc:AlternateContent xmlns:mc="http://schemas.openxmlformats.org/markup-compatibility/2006" xmlns:p14="http://schemas.microsoft.com/office/powerpoint/2010/main">
    <mc:Choice Requires="p14">
      <p:transition spd="slow" p14:dur="2000" advTm="15469"/>
    </mc:Choice>
    <mc:Fallback xmlns="">
      <p:transition spd="slow" advTm="1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Black Americans, 41% of Police Encounters Not Positive">
            <a:extLst>
              <a:ext uri="{FF2B5EF4-FFF2-40B4-BE49-F238E27FC236}">
                <a16:creationId xmlns:a16="http://schemas.microsoft.com/office/drawing/2014/main" id="{F972A657-751D-2ECE-BE28-20CAADB2A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17" r="14671" b="-1"/>
          <a:stretch/>
        </p:blipFill>
        <p:spPr bwMode="auto">
          <a:xfrm>
            <a:off x="0" y="643048"/>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40633240-D4B7-5204-DD15-3835123C31E1}"/>
              </a:ext>
            </a:extLst>
          </p:cNvPr>
          <p:cNvSpPr>
            <a:spLocks noGrp="1"/>
          </p:cNvSpPr>
          <p:nvPr>
            <p:ph type="ctrTitle"/>
          </p:nvPr>
        </p:nvSpPr>
        <p:spPr>
          <a:xfrm>
            <a:off x="696686" y="252179"/>
            <a:ext cx="11996057" cy="1177700"/>
          </a:xfrm>
          <a:effectLst>
            <a:outerShdw blurRad="50800" dist="38100" dir="2700000" algn="tl" rotWithShape="0">
              <a:prstClr val="black">
                <a:alpha val="40000"/>
              </a:prstClr>
            </a:outerShdw>
          </a:effectLst>
        </p:spPr>
        <p:txBody>
          <a:bodyPr>
            <a:normAutofit fontScale="90000"/>
          </a:bodyPr>
          <a:lstStyle/>
          <a:p>
            <a:r>
              <a:rPr lang="en-US" sz="5200" b="1" dirty="0">
                <a:solidFill>
                  <a:srgbClr val="FFFFFF"/>
                </a:solidFill>
                <a:effectLst/>
                <a:latin typeface="Tahoma" panose="020B0604030504040204" pitchFamily="34" charset="0"/>
                <a:ea typeface="Calibri" panose="020F0502020204030204" pitchFamily="34" charset="0"/>
              </a:rPr>
              <a:t>Interacting with Law Enforcement </a:t>
            </a:r>
            <a:br>
              <a:rPr lang="en-US" sz="5200" dirty="0">
                <a:solidFill>
                  <a:srgbClr val="FFFFFF"/>
                </a:solidFill>
                <a:effectLst/>
                <a:latin typeface="Calibri" panose="020F0502020204030204" pitchFamily="34" charset="0"/>
                <a:ea typeface="Calibri" panose="020F0502020204030204" pitchFamily="34" charset="0"/>
              </a:rPr>
            </a:br>
            <a:endParaRPr lang="en-US" sz="5200" dirty="0">
              <a:solidFill>
                <a:srgbClr val="FFFFFF"/>
              </a:solidFill>
            </a:endParaRPr>
          </a:p>
        </p:txBody>
      </p:sp>
      <p:sp>
        <p:nvSpPr>
          <p:cNvPr id="9" name="Subtitle 8">
            <a:extLst>
              <a:ext uri="{FF2B5EF4-FFF2-40B4-BE49-F238E27FC236}">
                <a16:creationId xmlns:a16="http://schemas.microsoft.com/office/drawing/2014/main" id="{ADC095FA-2D7C-C93C-A4CF-A9B4D41528FD}"/>
              </a:ext>
            </a:extLst>
          </p:cNvPr>
          <p:cNvSpPr>
            <a:spLocks noGrp="1"/>
          </p:cNvSpPr>
          <p:nvPr>
            <p:ph type="subTitle" idx="1"/>
          </p:nvPr>
        </p:nvSpPr>
        <p:spPr>
          <a:xfrm>
            <a:off x="457201" y="3737805"/>
            <a:ext cx="4561113"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latin typeface="Tahoma" panose="020B0604030504040204" pitchFamily="34" charset="0"/>
                <a:ea typeface="Calibri" panose="020F0502020204030204" pitchFamily="34" charset="0"/>
              </a:rPr>
              <a:t> </a:t>
            </a:r>
            <a:r>
              <a:rPr lang="en-US" sz="2400" dirty="0">
                <a:solidFill>
                  <a:srgbClr val="FFFFFF"/>
                </a:solidFill>
                <a:latin typeface="Tahoma" panose="020B0604030504040204" pitchFamily="34" charset="0"/>
                <a:ea typeface="Calibri" panose="020F0502020204030204" pitchFamily="34" charset="0"/>
              </a:rPr>
              <a:t>A</a:t>
            </a:r>
            <a:r>
              <a:rPr lang="en-US" sz="2400" dirty="0">
                <a:solidFill>
                  <a:srgbClr val="FFFFFF"/>
                </a:solidFill>
                <a:effectLst/>
                <a:latin typeface="Tahoma" panose="020B0604030504040204" pitchFamily="34" charset="0"/>
                <a:ea typeface="Calibri" panose="020F0502020204030204" pitchFamily="34" charset="0"/>
              </a:rPr>
              <a:t>uthority </a:t>
            </a:r>
          </a:p>
          <a:p>
            <a:r>
              <a:rPr lang="en-US" sz="2400" dirty="0">
                <a:solidFill>
                  <a:srgbClr val="FFFFFF"/>
                </a:solidFill>
                <a:effectLst/>
                <a:latin typeface="Tahoma" panose="020B0604030504040204" pitchFamily="34" charset="0"/>
                <a:ea typeface="Calibri" panose="020F0502020204030204" pitchFamily="34" charset="0"/>
              </a:rPr>
              <a:t>Treatment of Minorities  </a:t>
            </a:r>
            <a:endParaRPr lang="en-US" sz="2400" dirty="0">
              <a:solidFill>
                <a:srgbClr val="FFFFFF"/>
              </a:solidFill>
              <a:effectLst/>
              <a:latin typeface="Calibri" panose="020F0502020204030204" pitchFamily="34" charset="0"/>
              <a:ea typeface="Calibri" panose="020F0502020204030204" pitchFamily="34" charset="0"/>
            </a:endParaRPr>
          </a:p>
          <a:p>
            <a:endParaRPr lang="en-US" dirty="0">
              <a:solidFill>
                <a:srgbClr val="FFFFFF"/>
              </a:solidFill>
            </a:endParaRPr>
          </a:p>
        </p:txBody>
      </p:sp>
      <p:pic>
        <p:nvPicPr>
          <p:cNvPr id="4" name="Video 3">
            <a:hlinkClick r:id="" action="ppaction://media"/>
            <a:extLst>
              <a:ext uri="{FF2B5EF4-FFF2-40B4-BE49-F238E27FC236}">
                <a16:creationId xmlns:a16="http://schemas.microsoft.com/office/drawing/2014/main" id="{D60F7BCA-3F15-36AD-9A36-D50299F898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2393378"/>
      </p:ext>
    </p:extLst>
  </p:cSld>
  <p:clrMapOvr>
    <a:masterClrMapping/>
  </p:clrMapOvr>
  <mc:AlternateContent xmlns:mc="http://schemas.openxmlformats.org/markup-compatibility/2006" xmlns:p14="http://schemas.microsoft.com/office/powerpoint/2010/main">
    <mc:Choice Requires="p14">
      <p:transition spd="slow" p14:dur="2000" advTm="16523"/>
    </mc:Choice>
    <mc:Fallback xmlns="">
      <p:transition spd="slow" advTm="1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C5C5-7321-B5A3-42E8-75CDA40A44F1}"/>
              </a:ext>
            </a:extLst>
          </p:cNvPr>
          <p:cNvSpPr>
            <a:spLocks noGrp="1"/>
          </p:cNvSpPr>
          <p:nvPr>
            <p:ph type="title"/>
          </p:nvPr>
        </p:nvSpPr>
        <p:spPr/>
        <p:txBody>
          <a:bodyPr/>
          <a:lstStyle/>
          <a:p>
            <a:r>
              <a:rPr lang="en-US" dirty="0"/>
              <a:t>Law Enforcement</a:t>
            </a:r>
          </a:p>
        </p:txBody>
      </p:sp>
      <p:sp>
        <p:nvSpPr>
          <p:cNvPr id="3" name="Content Placeholder 2">
            <a:extLst>
              <a:ext uri="{FF2B5EF4-FFF2-40B4-BE49-F238E27FC236}">
                <a16:creationId xmlns:a16="http://schemas.microsoft.com/office/drawing/2014/main" id="{E14CA09B-C176-0714-CC7D-882442EABA96}"/>
              </a:ext>
            </a:extLst>
          </p:cNvPr>
          <p:cNvSpPr>
            <a:spLocks noGrp="1"/>
          </p:cNvSpPr>
          <p:nvPr>
            <p:ph idx="1"/>
          </p:nvPr>
        </p:nvSpPr>
        <p:spPr>
          <a:xfrm>
            <a:off x="820284" y="1853248"/>
            <a:ext cx="9923917" cy="2951835"/>
          </a:xfrm>
        </p:spPr>
        <p:txBody>
          <a:bodyPr vert="horz" lIns="91440" tIns="45720" rIns="91440" bIns="45720" rtlCol="0" anchor="t">
            <a:normAutofit/>
          </a:bodyPr>
          <a:lstStyle/>
          <a:p>
            <a:pPr marL="0" indent="0">
              <a:buNone/>
            </a:pPr>
            <a:r>
              <a:rPr lang="en-US" sz="2400" dirty="0"/>
              <a:t>The most important thing to remember when you are stopped by the police is to stay calm. Make sure you have your hands in front of you and answer the questions they have.</a:t>
            </a:r>
          </a:p>
          <a:p>
            <a:pPr marL="0" indent="0">
              <a:buNone/>
            </a:pPr>
            <a:endParaRPr lang="en-US" sz="2400" dirty="0"/>
          </a:p>
          <a:p>
            <a:pPr marL="0" indent="0">
              <a:buNone/>
            </a:pPr>
            <a:r>
              <a:rPr lang="en-US" sz="2400" dirty="0"/>
              <a:t>There are certain rights you have when being stopped by the police.</a:t>
            </a:r>
            <a:endParaRPr lang="en-US" sz="2400" dirty="0">
              <a:cs typeface="Calibri"/>
            </a:endParaRPr>
          </a:p>
        </p:txBody>
      </p:sp>
      <p:pic>
        <p:nvPicPr>
          <p:cNvPr id="6" name="Video 5">
            <a:hlinkClick r:id="" action="ppaction://media"/>
            <a:extLst>
              <a:ext uri="{FF2B5EF4-FFF2-40B4-BE49-F238E27FC236}">
                <a16:creationId xmlns:a16="http://schemas.microsoft.com/office/drawing/2014/main" id="{868FF4DA-1522-990E-986A-7FD48248B5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71326262"/>
      </p:ext>
    </p:extLst>
  </p:cSld>
  <p:clrMapOvr>
    <a:masterClrMapping/>
  </p:clrMapOvr>
  <mc:AlternateContent xmlns:mc="http://schemas.openxmlformats.org/markup-compatibility/2006" xmlns:p14="http://schemas.microsoft.com/office/powerpoint/2010/main">
    <mc:Choice Requires="p14">
      <p:transition spd="slow" p14:dur="2000" advTm="14552"/>
    </mc:Choice>
    <mc:Fallback xmlns="">
      <p:transition spd="slow" advTm="1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8631-431D-3438-52B0-A6F043CCCC14}"/>
              </a:ext>
            </a:extLst>
          </p:cNvPr>
          <p:cNvSpPr>
            <a:spLocks noGrp="1"/>
          </p:cNvSpPr>
          <p:nvPr>
            <p:ph type="title"/>
          </p:nvPr>
        </p:nvSpPr>
        <p:spPr>
          <a:xfrm>
            <a:off x="4079832" y="147102"/>
            <a:ext cx="8112168" cy="1323439"/>
          </a:xfrm>
        </p:spPr>
        <p:txBody>
          <a:bodyPr anchor="t">
            <a:normAutofit fontScale="90000"/>
          </a:bodyPr>
          <a:lstStyle/>
          <a:p>
            <a:r>
              <a:rPr lang="en-US" sz="4000" b="1" dirty="0">
                <a:effectLst/>
                <a:latin typeface="Tahoma"/>
                <a:ea typeface="Calibri" panose="020F0502020204030204" pitchFamily="34" charset="0"/>
                <a:cs typeface="Tahoma"/>
              </a:rPr>
              <a:t>Interacting with Law Enforcement</a:t>
            </a:r>
            <a:br>
              <a:rPr lang="en-US" sz="4000" b="1" dirty="0">
                <a:effectLst/>
                <a:latin typeface="Tahoma"/>
                <a:ea typeface="Calibri" panose="020F0502020204030204" pitchFamily="34" charset="0"/>
                <a:cs typeface="Tahoma"/>
              </a:rPr>
            </a:br>
            <a:r>
              <a:rPr lang="en-US" sz="4000" b="1" dirty="0">
                <a:effectLst/>
                <a:latin typeface="Tahoma"/>
                <a:ea typeface="Calibri" panose="020F0502020204030204" pitchFamily="34" charset="0"/>
                <a:cs typeface="Tahoma"/>
              </a:rPr>
              <a:t> </a:t>
            </a:r>
            <a:r>
              <a:rPr lang="en-US" sz="3100" b="1" dirty="0">
                <a:solidFill>
                  <a:srgbClr val="FF0000"/>
                </a:solidFill>
              </a:rPr>
              <a:t>Not all cops are bad police officers </a:t>
            </a:r>
            <a:br>
              <a:rPr lang="en-US" sz="3100" dirty="0">
                <a:solidFill>
                  <a:srgbClr val="FF0000"/>
                </a:solidFill>
              </a:rPr>
            </a:br>
            <a:endParaRPr lang="en-US" sz="4000" dirty="0">
              <a:solidFill>
                <a:srgbClr val="FF0000"/>
              </a:solidFill>
            </a:endParaRPr>
          </a:p>
        </p:txBody>
      </p:sp>
      <p:sp>
        <p:nvSpPr>
          <p:cNvPr id="3" name="Content Placeholder 2">
            <a:extLst>
              <a:ext uri="{FF2B5EF4-FFF2-40B4-BE49-F238E27FC236}">
                <a16:creationId xmlns:a16="http://schemas.microsoft.com/office/drawing/2014/main" id="{2A3B53F8-5FED-64B5-761E-3F9224D7FB22}"/>
              </a:ext>
            </a:extLst>
          </p:cNvPr>
          <p:cNvSpPr>
            <a:spLocks noGrp="1"/>
          </p:cNvSpPr>
          <p:nvPr>
            <p:ph idx="1"/>
          </p:nvPr>
        </p:nvSpPr>
        <p:spPr>
          <a:xfrm>
            <a:off x="3972325" y="1713472"/>
            <a:ext cx="7894453" cy="4766839"/>
          </a:xfrm>
        </p:spPr>
        <p:txBody>
          <a:bodyPr>
            <a:normAutofit fontScale="70000" lnSpcReduction="20000"/>
          </a:bodyPr>
          <a:lstStyle/>
          <a:p>
            <a:r>
              <a:rPr lang="en-US" sz="2600" dirty="0">
                <a:solidFill>
                  <a:schemeClr val="tx1">
                    <a:alpha val="80000"/>
                  </a:schemeClr>
                </a:solidFill>
              </a:rPr>
              <a:t>Always  keep your hands where they can see them.  Don’t reach for anything without letting them know. Don’t give them a reason to let them think their life is in danger.</a:t>
            </a:r>
          </a:p>
          <a:p>
            <a:endParaRPr lang="en-US" sz="1600" dirty="0">
              <a:solidFill>
                <a:schemeClr val="tx1">
                  <a:alpha val="80000"/>
                </a:schemeClr>
              </a:solidFill>
            </a:endParaRPr>
          </a:p>
          <a:p>
            <a:r>
              <a:rPr lang="en-US" sz="2600" dirty="0">
                <a:solidFill>
                  <a:schemeClr val="tx1">
                    <a:alpha val="80000"/>
                  </a:schemeClr>
                </a:solidFill>
              </a:rPr>
              <a:t>We as people are sometimes of afraid of cops because they have the ability to end a life. </a:t>
            </a:r>
          </a:p>
          <a:p>
            <a:endParaRPr lang="en-US" sz="1600" dirty="0">
              <a:solidFill>
                <a:schemeClr val="tx1">
                  <a:alpha val="80000"/>
                </a:schemeClr>
              </a:solidFill>
            </a:endParaRPr>
          </a:p>
          <a:p>
            <a:r>
              <a:rPr lang="en-US" sz="2400" dirty="0">
                <a:solidFill>
                  <a:schemeClr val="tx1">
                    <a:alpha val="80000"/>
                  </a:schemeClr>
                </a:solidFill>
              </a:rPr>
              <a:t>Make sure to have a recording when interacting with the police.</a:t>
            </a:r>
          </a:p>
          <a:p>
            <a:endParaRPr lang="en-US" sz="2400" dirty="0">
              <a:solidFill>
                <a:schemeClr val="tx1">
                  <a:alpha val="80000"/>
                </a:schemeClr>
              </a:solidFill>
            </a:endParaRPr>
          </a:p>
          <a:p>
            <a:r>
              <a:rPr lang="en-US" sz="2400" dirty="0">
                <a:solidFill>
                  <a:schemeClr val="tx1">
                    <a:alpha val="80000"/>
                  </a:schemeClr>
                </a:solidFill>
              </a:rPr>
              <a:t>When interacting with police officers always stay calm. </a:t>
            </a:r>
          </a:p>
          <a:p>
            <a:endParaRPr lang="en-US" sz="2300" dirty="0">
              <a:solidFill>
                <a:schemeClr val="tx1">
                  <a:alpha val="80000"/>
                </a:schemeClr>
              </a:solidFill>
            </a:endParaRPr>
          </a:p>
          <a:p>
            <a:r>
              <a:rPr lang="en-US" sz="2400" dirty="0">
                <a:solidFill>
                  <a:schemeClr val="tx1">
                    <a:alpha val="80000"/>
                  </a:schemeClr>
                </a:solidFill>
              </a:rPr>
              <a:t>You have the right to not speak unless a lawyer is there</a:t>
            </a:r>
            <a:r>
              <a:rPr lang="en-US" sz="2300" dirty="0">
                <a:solidFill>
                  <a:schemeClr val="tx1">
                    <a:alpha val="80000"/>
                  </a:schemeClr>
                </a:solidFill>
              </a:rPr>
              <a:t>.</a:t>
            </a:r>
          </a:p>
          <a:p>
            <a:endParaRPr lang="en-US" sz="2300" dirty="0">
              <a:solidFill>
                <a:schemeClr val="tx1">
                  <a:alpha val="80000"/>
                </a:schemeClr>
              </a:solidFill>
            </a:endParaRPr>
          </a:p>
          <a:p>
            <a:r>
              <a:rPr lang="en-US" sz="2300" dirty="0">
                <a:solidFill>
                  <a:schemeClr val="tx1">
                    <a:alpha val="80000"/>
                  </a:schemeClr>
                </a:solidFill>
              </a:rPr>
              <a:t>You have the right to decline your vehicle to be inspected by </a:t>
            </a:r>
          </a:p>
          <a:p>
            <a:r>
              <a:rPr lang="en-US" sz="2300" dirty="0">
                <a:solidFill>
                  <a:schemeClr val="tx1">
                    <a:alpha val="80000"/>
                  </a:schemeClr>
                </a:solidFill>
              </a:rPr>
              <a:t>law enforcement . </a:t>
            </a:r>
          </a:p>
          <a:p>
            <a:endParaRPr lang="en-US" sz="2400" dirty="0">
              <a:solidFill>
                <a:schemeClr val="tx1">
                  <a:alpha val="80000"/>
                </a:schemeClr>
              </a:solidFill>
            </a:endParaRPr>
          </a:p>
          <a:p>
            <a:endParaRPr lang="en-US" sz="1900" dirty="0">
              <a:solidFill>
                <a:schemeClr val="bg1">
                  <a:alpha val="80000"/>
                </a:schemeClr>
              </a:solidFill>
            </a:endParaRPr>
          </a:p>
          <a:p>
            <a:endParaRPr lang="en-US" sz="1900" dirty="0">
              <a:solidFill>
                <a:schemeClr val="bg1">
                  <a:alpha val="80000"/>
                </a:schemeClr>
              </a:solidFill>
            </a:endParaRPr>
          </a:p>
        </p:txBody>
      </p:sp>
      <p:pic>
        <p:nvPicPr>
          <p:cNvPr id="1028" name="Picture 4" descr="Why 'show me your hands' puts police at tactical disadvantage">
            <a:extLst>
              <a:ext uri="{FF2B5EF4-FFF2-40B4-BE49-F238E27FC236}">
                <a16:creationId xmlns:a16="http://schemas.microsoft.com/office/drawing/2014/main" id="{7D6E9A9B-8230-74D3-FF22-A7C90BF72D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1" r="11547" b="2"/>
          <a:stretch/>
        </p:blipFill>
        <p:spPr bwMode="auto">
          <a:xfrm>
            <a:off x="0" y="52087"/>
            <a:ext cx="4272450" cy="3529312"/>
          </a:xfrm>
          <a:custGeom>
            <a:avLst/>
            <a:gdLst/>
            <a:ahLst/>
            <a:cxnLst/>
            <a:rect l="l" t="t" r="r" b="b"/>
            <a:pathLst>
              <a:path w="4566747" h="3333749">
                <a:moveTo>
                  <a:pt x="3726625" y="1508457"/>
                </a:moveTo>
                <a:lnTo>
                  <a:pt x="3698531" y="1596213"/>
                </a:lnTo>
                <a:cubicBezTo>
                  <a:pt x="3696054" y="1604978"/>
                  <a:pt x="3697579" y="1615836"/>
                  <a:pt x="3700436" y="1624980"/>
                </a:cubicBezTo>
                <a:cubicBezTo>
                  <a:pt x="3710152" y="1656223"/>
                  <a:pt x="3734537" y="1676036"/>
                  <a:pt x="3757017" y="1697753"/>
                </a:cubicBezTo>
                <a:cubicBezTo>
                  <a:pt x="3766924" y="1707279"/>
                  <a:pt x="3773972" y="1720423"/>
                  <a:pt x="3779686" y="1733188"/>
                </a:cubicBezTo>
                <a:cubicBezTo>
                  <a:pt x="3794357" y="1766335"/>
                  <a:pt x="3807501" y="1800246"/>
                  <a:pt x="3821407" y="1833775"/>
                </a:cubicBezTo>
                <a:cubicBezTo>
                  <a:pt x="3822741" y="1837013"/>
                  <a:pt x="3826170" y="1839679"/>
                  <a:pt x="3829028" y="1842158"/>
                </a:cubicBezTo>
                <a:cubicBezTo>
                  <a:pt x="3859129" y="1866922"/>
                  <a:pt x="3889418" y="1891497"/>
                  <a:pt x="3919519" y="1916454"/>
                </a:cubicBezTo>
                <a:cubicBezTo>
                  <a:pt x="3925233" y="1921216"/>
                  <a:pt x="3929425" y="1928076"/>
                  <a:pt x="3934949" y="1933219"/>
                </a:cubicBezTo>
                <a:cubicBezTo>
                  <a:pt x="3942569" y="1940459"/>
                  <a:pt x="3949810" y="1949603"/>
                  <a:pt x="3958954" y="1953413"/>
                </a:cubicBezTo>
                <a:cubicBezTo>
                  <a:pt x="3987719" y="1965224"/>
                  <a:pt x="4000103" y="1987894"/>
                  <a:pt x="4005437" y="2016469"/>
                </a:cubicBezTo>
                <a:cubicBezTo>
                  <a:pt x="4010390" y="2042570"/>
                  <a:pt x="4014582" y="2068669"/>
                  <a:pt x="4020296" y="2094578"/>
                </a:cubicBezTo>
                <a:cubicBezTo>
                  <a:pt x="4027154" y="2126201"/>
                  <a:pt x="4034584" y="2157636"/>
                  <a:pt x="4042967" y="2188879"/>
                </a:cubicBezTo>
                <a:cubicBezTo>
                  <a:pt x="4046587" y="2202404"/>
                  <a:pt x="4050777" y="2216692"/>
                  <a:pt x="4058207" y="2228314"/>
                </a:cubicBezTo>
                <a:cubicBezTo>
                  <a:pt x="4078782" y="2260890"/>
                  <a:pt x="4092688" y="2295753"/>
                  <a:pt x="4087164" y="2334044"/>
                </a:cubicBezTo>
                <a:cubicBezTo>
                  <a:pt x="4082782" y="2364715"/>
                  <a:pt x="4094022" y="2390434"/>
                  <a:pt x="4111549" y="2409485"/>
                </a:cubicBezTo>
                <a:cubicBezTo>
                  <a:pt x="4119503" y="2418154"/>
                  <a:pt x="4125016" y="2426976"/>
                  <a:pt x="4128650" y="2435912"/>
                </a:cubicBezTo>
                <a:lnTo>
                  <a:pt x="4134481" y="2463017"/>
                </a:lnTo>
                <a:lnTo>
                  <a:pt x="4134480" y="2463032"/>
                </a:lnTo>
                <a:lnTo>
                  <a:pt x="4125839" y="2518261"/>
                </a:lnTo>
                <a:lnTo>
                  <a:pt x="4125838" y="2518263"/>
                </a:lnTo>
                <a:cubicBezTo>
                  <a:pt x="4123171" y="2527789"/>
                  <a:pt x="4122027" y="2536457"/>
                  <a:pt x="4122194" y="2545005"/>
                </a:cubicBezTo>
                <a:lnTo>
                  <a:pt x="4122194" y="2545006"/>
                </a:lnTo>
                <a:cubicBezTo>
                  <a:pt x="4122360" y="2553555"/>
                  <a:pt x="4123837" y="2561985"/>
                  <a:pt x="4126408" y="2571034"/>
                </a:cubicBezTo>
                <a:cubicBezTo>
                  <a:pt x="4138410" y="2612945"/>
                  <a:pt x="4170987" y="2640950"/>
                  <a:pt x="4199562" y="2668001"/>
                </a:cubicBezTo>
                <a:cubicBezTo>
                  <a:pt x="4223947" y="2691054"/>
                  <a:pt x="4237663" y="2716963"/>
                  <a:pt x="4247952" y="2745348"/>
                </a:cubicBezTo>
                <a:lnTo>
                  <a:pt x="4247953" y="2745351"/>
                </a:lnTo>
                <a:lnTo>
                  <a:pt x="4253873" y="2778005"/>
                </a:lnTo>
                <a:lnTo>
                  <a:pt x="4253453" y="2785439"/>
                </a:lnTo>
                <a:lnTo>
                  <a:pt x="4243374" y="2811779"/>
                </a:lnTo>
                <a:lnTo>
                  <a:pt x="4243370" y="2811786"/>
                </a:lnTo>
                <a:lnTo>
                  <a:pt x="4243372" y="2811786"/>
                </a:lnTo>
                <a:lnTo>
                  <a:pt x="4243374" y="2811779"/>
                </a:lnTo>
                <a:lnTo>
                  <a:pt x="4253024" y="2793022"/>
                </a:lnTo>
                <a:lnTo>
                  <a:pt x="4253453" y="2785439"/>
                </a:lnTo>
                <a:lnTo>
                  <a:pt x="4254653" y="2782304"/>
                </a:lnTo>
                <a:lnTo>
                  <a:pt x="4253873" y="2778005"/>
                </a:lnTo>
                <a:lnTo>
                  <a:pt x="4254283" y="2770756"/>
                </a:lnTo>
                <a:lnTo>
                  <a:pt x="4247953" y="2745351"/>
                </a:lnTo>
                <a:lnTo>
                  <a:pt x="4247952" y="2745347"/>
                </a:lnTo>
                <a:cubicBezTo>
                  <a:pt x="4237663" y="2716962"/>
                  <a:pt x="4223947" y="2691053"/>
                  <a:pt x="4199562" y="2668000"/>
                </a:cubicBezTo>
                <a:cubicBezTo>
                  <a:pt x="4170987" y="2640949"/>
                  <a:pt x="4138410" y="2612944"/>
                  <a:pt x="4126408" y="2571033"/>
                </a:cubicBezTo>
                <a:lnTo>
                  <a:pt x="4122194" y="2545006"/>
                </a:lnTo>
                <a:lnTo>
                  <a:pt x="4125838" y="2518264"/>
                </a:lnTo>
                <a:lnTo>
                  <a:pt x="4125839" y="2518261"/>
                </a:lnTo>
                <a:lnTo>
                  <a:pt x="4132419" y="2490550"/>
                </a:lnTo>
                <a:lnTo>
                  <a:pt x="4134480" y="2463032"/>
                </a:lnTo>
                <a:lnTo>
                  <a:pt x="4134482" y="2463018"/>
                </a:lnTo>
                <a:lnTo>
                  <a:pt x="4134481" y="2463017"/>
                </a:lnTo>
                <a:lnTo>
                  <a:pt x="4134482" y="2463017"/>
                </a:lnTo>
                <a:cubicBezTo>
                  <a:pt x="4133600" y="2444776"/>
                  <a:pt x="4127457" y="2426821"/>
                  <a:pt x="4111549" y="2409484"/>
                </a:cubicBezTo>
                <a:cubicBezTo>
                  <a:pt x="4094022" y="2390433"/>
                  <a:pt x="4082782" y="2364714"/>
                  <a:pt x="4087164" y="2334043"/>
                </a:cubicBezTo>
                <a:cubicBezTo>
                  <a:pt x="4092688" y="2295752"/>
                  <a:pt x="4078782" y="2260889"/>
                  <a:pt x="4058207" y="2228313"/>
                </a:cubicBezTo>
                <a:cubicBezTo>
                  <a:pt x="4050777" y="2216691"/>
                  <a:pt x="4046587" y="2202403"/>
                  <a:pt x="4042967" y="2188878"/>
                </a:cubicBezTo>
                <a:cubicBezTo>
                  <a:pt x="4034584" y="2157635"/>
                  <a:pt x="4027154" y="2126200"/>
                  <a:pt x="4020296" y="2094577"/>
                </a:cubicBezTo>
                <a:cubicBezTo>
                  <a:pt x="4014582" y="2068668"/>
                  <a:pt x="4010390" y="2042569"/>
                  <a:pt x="4005437" y="2016468"/>
                </a:cubicBezTo>
                <a:cubicBezTo>
                  <a:pt x="4000103" y="1987893"/>
                  <a:pt x="3987719" y="1965223"/>
                  <a:pt x="3958954" y="1953412"/>
                </a:cubicBezTo>
                <a:cubicBezTo>
                  <a:pt x="3949810" y="1949602"/>
                  <a:pt x="3942569" y="1940458"/>
                  <a:pt x="3934949" y="1933218"/>
                </a:cubicBezTo>
                <a:cubicBezTo>
                  <a:pt x="3929425" y="1928075"/>
                  <a:pt x="3925233" y="1921215"/>
                  <a:pt x="3919519" y="1916453"/>
                </a:cubicBezTo>
                <a:cubicBezTo>
                  <a:pt x="3889418" y="1891496"/>
                  <a:pt x="3859129" y="1866921"/>
                  <a:pt x="3829028" y="1842157"/>
                </a:cubicBezTo>
                <a:cubicBezTo>
                  <a:pt x="3826170" y="1839678"/>
                  <a:pt x="3822741" y="1837012"/>
                  <a:pt x="3821407" y="1833774"/>
                </a:cubicBezTo>
                <a:cubicBezTo>
                  <a:pt x="3807501" y="1800245"/>
                  <a:pt x="3794358" y="1766334"/>
                  <a:pt x="3779686" y="1733187"/>
                </a:cubicBezTo>
                <a:cubicBezTo>
                  <a:pt x="3773972" y="1720422"/>
                  <a:pt x="3766924" y="1707278"/>
                  <a:pt x="3757018" y="1697752"/>
                </a:cubicBezTo>
                <a:cubicBezTo>
                  <a:pt x="3734538" y="1676035"/>
                  <a:pt x="3710152" y="1656222"/>
                  <a:pt x="3700436" y="1624979"/>
                </a:cubicBezTo>
                <a:cubicBezTo>
                  <a:pt x="3697580" y="1615835"/>
                  <a:pt x="3696055" y="1604977"/>
                  <a:pt x="3698532" y="1596212"/>
                </a:cubicBezTo>
                <a:close/>
                <a:moveTo>
                  <a:pt x="3745230" y="1459072"/>
                </a:moveTo>
                <a:lnTo>
                  <a:pt x="3745229" y="1459073"/>
                </a:lnTo>
                <a:lnTo>
                  <a:pt x="3736012" y="1481571"/>
                </a:lnTo>
                <a:close/>
                <a:moveTo>
                  <a:pt x="3764423" y="1268757"/>
                </a:moveTo>
                <a:cubicBezTo>
                  <a:pt x="3764875" y="1275401"/>
                  <a:pt x="3766447" y="1281688"/>
                  <a:pt x="3769590" y="1286069"/>
                </a:cubicBezTo>
                <a:cubicBezTo>
                  <a:pt x="3784163" y="1306929"/>
                  <a:pt x="3790403" y="1328552"/>
                  <a:pt x="3791927" y="1350627"/>
                </a:cubicBezTo>
                <a:lnTo>
                  <a:pt x="3786333" y="1413839"/>
                </a:lnTo>
                <a:lnTo>
                  <a:pt x="3791928" y="1350626"/>
                </a:lnTo>
                <a:cubicBezTo>
                  <a:pt x="3790403" y="1328551"/>
                  <a:pt x="3784164" y="1306929"/>
                  <a:pt x="3769590" y="1286068"/>
                </a:cubicBezTo>
                <a:close/>
                <a:moveTo>
                  <a:pt x="3706152" y="773034"/>
                </a:moveTo>
                <a:lnTo>
                  <a:pt x="3706152" y="773035"/>
                </a:lnTo>
                <a:cubicBezTo>
                  <a:pt x="3708438" y="800276"/>
                  <a:pt x="3711676" y="827329"/>
                  <a:pt x="3714152" y="854379"/>
                </a:cubicBezTo>
                <a:cubicBezTo>
                  <a:pt x="3716438" y="878956"/>
                  <a:pt x="3717200" y="903722"/>
                  <a:pt x="3745205" y="915343"/>
                </a:cubicBezTo>
                <a:cubicBezTo>
                  <a:pt x="3749587" y="917059"/>
                  <a:pt x="3752825" y="922773"/>
                  <a:pt x="3755683" y="927155"/>
                </a:cubicBezTo>
                <a:cubicBezTo>
                  <a:pt x="3799691" y="994785"/>
                  <a:pt x="3798547" y="1030980"/>
                  <a:pt x="3752063" y="1097087"/>
                </a:cubicBezTo>
                <a:cubicBezTo>
                  <a:pt x="3747301" y="1103945"/>
                  <a:pt x="3743871" y="1118613"/>
                  <a:pt x="3747681" y="1123185"/>
                </a:cubicBezTo>
                <a:cubicBezTo>
                  <a:pt x="3763493" y="1142617"/>
                  <a:pt x="3770542" y="1162953"/>
                  <a:pt x="3772400" y="1184028"/>
                </a:cubicBezTo>
                <a:cubicBezTo>
                  <a:pt x="3770542" y="1162953"/>
                  <a:pt x="3763494" y="1142616"/>
                  <a:pt x="3747682" y="1123184"/>
                </a:cubicBezTo>
                <a:cubicBezTo>
                  <a:pt x="3743872" y="1118612"/>
                  <a:pt x="3747302" y="1103944"/>
                  <a:pt x="3752064" y="1097086"/>
                </a:cubicBezTo>
                <a:cubicBezTo>
                  <a:pt x="3798548" y="1030979"/>
                  <a:pt x="3799692" y="994784"/>
                  <a:pt x="3755684" y="927154"/>
                </a:cubicBezTo>
                <a:cubicBezTo>
                  <a:pt x="3752826" y="922772"/>
                  <a:pt x="3749588" y="917058"/>
                  <a:pt x="3745206" y="915342"/>
                </a:cubicBezTo>
                <a:cubicBezTo>
                  <a:pt x="3717200" y="903721"/>
                  <a:pt x="3716438" y="878955"/>
                  <a:pt x="3714152" y="854378"/>
                </a:cubicBezTo>
                <a:close/>
                <a:moveTo>
                  <a:pt x="3761553" y="517850"/>
                </a:moveTo>
                <a:lnTo>
                  <a:pt x="3752635" y="556047"/>
                </a:lnTo>
                <a:cubicBezTo>
                  <a:pt x="3750539" y="564048"/>
                  <a:pt x="3745015" y="572622"/>
                  <a:pt x="3746157" y="580050"/>
                </a:cubicBezTo>
                <a:cubicBezTo>
                  <a:pt x="3749491" y="601578"/>
                  <a:pt x="3747062" y="622200"/>
                  <a:pt x="3742776" y="642537"/>
                </a:cubicBezTo>
                <a:lnTo>
                  <a:pt x="3730253" y="694927"/>
                </a:lnTo>
                <a:lnTo>
                  <a:pt x="3742777" y="642536"/>
                </a:lnTo>
                <a:cubicBezTo>
                  <a:pt x="3747063" y="622200"/>
                  <a:pt x="3749492" y="601577"/>
                  <a:pt x="3746158" y="580049"/>
                </a:cubicBezTo>
                <a:cubicBezTo>
                  <a:pt x="3745016" y="572621"/>
                  <a:pt x="3750540" y="564047"/>
                  <a:pt x="3752636" y="556046"/>
                </a:cubicBezTo>
                <a:close/>
                <a:moveTo>
                  <a:pt x="3760066" y="313532"/>
                </a:moveTo>
                <a:lnTo>
                  <a:pt x="3760065" y="313533"/>
                </a:lnTo>
                <a:cubicBezTo>
                  <a:pt x="3755873" y="316389"/>
                  <a:pt x="3758159" y="330298"/>
                  <a:pt x="3759493" y="338870"/>
                </a:cubicBezTo>
                <a:lnTo>
                  <a:pt x="3759499" y="338898"/>
                </a:lnTo>
                <a:lnTo>
                  <a:pt x="3769400" y="395639"/>
                </a:lnTo>
                <a:lnTo>
                  <a:pt x="3765590" y="367327"/>
                </a:lnTo>
                <a:lnTo>
                  <a:pt x="3759499" y="338898"/>
                </a:lnTo>
                <a:lnTo>
                  <a:pt x="3759494" y="338869"/>
                </a:lnTo>
                <a:cubicBezTo>
                  <a:pt x="3758827" y="334583"/>
                  <a:pt x="3757922" y="328963"/>
                  <a:pt x="3757708" y="324057"/>
                </a:cubicBezTo>
                <a:close/>
                <a:moveTo>
                  <a:pt x="3782393" y="281567"/>
                </a:moveTo>
                <a:lnTo>
                  <a:pt x="3777498" y="295414"/>
                </a:lnTo>
                <a:lnTo>
                  <a:pt x="3777499" y="295414"/>
                </a:lnTo>
                <a:close/>
                <a:moveTo>
                  <a:pt x="3769073" y="24485"/>
                </a:moveTo>
                <a:lnTo>
                  <a:pt x="3766810" y="74128"/>
                </a:lnTo>
                <a:cubicBezTo>
                  <a:pt x="3767733" y="91491"/>
                  <a:pt x="3770043" y="108702"/>
                  <a:pt x="3772734" y="125860"/>
                </a:cubicBezTo>
                <a:lnTo>
                  <a:pt x="3777129" y="153387"/>
                </a:lnTo>
                <a:lnTo>
                  <a:pt x="3785402" y="228943"/>
                </a:lnTo>
                <a:lnTo>
                  <a:pt x="3780943" y="177270"/>
                </a:lnTo>
                <a:lnTo>
                  <a:pt x="3777129" y="153387"/>
                </a:lnTo>
                <a:lnTo>
                  <a:pt x="3776930" y="151568"/>
                </a:lnTo>
                <a:cubicBezTo>
                  <a:pt x="3772700" y="125875"/>
                  <a:pt x="3768195" y="100173"/>
                  <a:pt x="3766811" y="74128"/>
                </a:cubicBezTo>
                <a:close/>
                <a:moveTo>
                  <a:pt x="3766492" y="0"/>
                </a:moveTo>
                <a:lnTo>
                  <a:pt x="3769210" y="21485"/>
                </a:lnTo>
                <a:lnTo>
                  <a:pt x="3766492" y="0"/>
                </a:lnTo>
                <a:lnTo>
                  <a:pt x="4230600" y="0"/>
                </a:lnTo>
                <a:lnTo>
                  <a:pt x="4229473" y="2816"/>
                </a:lnTo>
                <a:cubicBezTo>
                  <a:pt x="4221091" y="21485"/>
                  <a:pt x="4218423" y="43011"/>
                  <a:pt x="4215374" y="63586"/>
                </a:cubicBezTo>
                <a:cubicBezTo>
                  <a:pt x="4209850" y="101307"/>
                  <a:pt x="4206420" y="139218"/>
                  <a:pt x="4201468" y="176938"/>
                </a:cubicBezTo>
                <a:cubicBezTo>
                  <a:pt x="4200324" y="184940"/>
                  <a:pt x="4198230" y="194084"/>
                  <a:pt x="4193466" y="200181"/>
                </a:cubicBezTo>
                <a:cubicBezTo>
                  <a:pt x="4161461" y="241900"/>
                  <a:pt x="4152508" y="292578"/>
                  <a:pt x="4155554" y="340773"/>
                </a:cubicBezTo>
                <a:cubicBezTo>
                  <a:pt x="4157843" y="378685"/>
                  <a:pt x="4159557" y="415834"/>
                  <a:pt x="4156319" y="453363"/>
                </a:cubicBezTo>
                <a:cubicBezTo>
                  <a:pt x="4156127" y="456221"/>
                  <a:pt x="4156509" y="460031"/>
                  <a:pt x="4158033" y="462125"/>
                </a:cubicBezTo>
                <a:cubicBezTo>
                  <a:pt x="4168129" y="475080"/>
                  <a:pt x="4168891" y="488606"/>
                  <a:pt x="4170605" y="505181"/>
                </a:cubicBezTo>
                <a:cubicBezTo>
                  <a:pt x="4173083" y="528614"/>
                  <a:pt x="4171367" y="550140"/>
                  <a:pt x="4167177" y="571859"/>
                </a:cubicBezTo>
                <a:cubicBezTo>
                  <a:pt x="4164129" y="587671"/>
                  <a:pt x="4157843" y="603672"/>
                  <a:pt x="4149840" y="617771"/>
                </a:cubicBezTo>
                <a:cubicBezTo>
                  <a:pt x="4138600" y="637391"/>
                  <a:pt x="4134220" y="656254"/>
                  <a:pt x="4149078" y="674922"/>
                </a:cubicBezTo>
                <a:cubicBezTo>
                  <a:pt x="4164891" y="695115"/>
                  <a:pt x="4159367" y="717976"/>
                  <a:pt x="4159937" y="740267"/>
                </a:cubicBezTo>
                <a:cubicBezTo>
                  <a:pt x="4160129" y="749981"/>
                  <a:pt x="4159747" y="760269"/>
                  <a:pt x="4162223" y="769604"/>
                </a:cubicBezTo>
                <a:cubicBezTo>
                  <a:pt x="4169273" y="796654"/>
                  <a:pt x="4179941" y="822755"/>
                  <a:pt x="4184703" y="850188"/>
                </a:cubicBezTo>
                <a:cubicBezTo>
                  <a:pt x="4187370" y="865429"/>
                  <a:pt x="4182607" y="882383"/>
                  <a:pt x="4179179" y="898197"/>
                </a:cubicBezTo>
                <a:cubicBezTo>
                  <a:pt x="4175559" y="914199"/>
                  <a:pt x="4170035" y="930010"/>
                  <a:pt x="4164319" y="945443"/>
                </a:cubicBezTo>
                <a:cubicBezTo>
                  <a:pt x="4160509" y="955919"/>
                  <a:pt x="4156889" y="967349"/>
                  <a:pt x="4150030" y="975732"/>
                </a:cubicBezTo>
                <a:cubicBezTo>
                  <a:pt x="4134410" y="994784"/>
                  <a:pt x="4131742" y="1014405"/>
                  <a:pt x="4139934" y="1036886"/>
                </a:cubicBezTo>
                <a:cubicBezTo>
                  <a:pt x="4141268" y="1040314"/>
                  <a:pt x="4141268" y="1044314"/>
                  <a:pt x="4141458" y="1048124"/>
                </a:cubicBezTo>
                <a:cubicBezTo>
                  <a:pt x="4145458" y="1109090"/>
                  <a:pt x="4147936" y="1170050"/>
                  <a:pt x="4154032" y="1230632"/>
                </a:cubicBezTo>
                <a:cubicBezTo>
                  <a:pt x="4156509" y="1255205"/>
                  <a:pt x="4167367" y="1278828"/>
                  <a:pt x="4174225" y="1303023"/>
                </a:cubicBezTo>
                <a:cubicBezTo>
                  <a:pt x="4175559" y="1307977"/>
                  <a:pt x="4177655" y="1313503"/>
                  <a:pt x="4176701" y="1318455"/>
                </a:cubicBezTo>
                <a:cubicBezTo>
                  <a:pt x="4167177" y="1372367"/>
                  <a:pt x="4181083" y="1422853"/>
                  <a:pt x="4199372" y="1472574"/>
                </a:cubicBezTo>
                <a:cubicBezTo>
                  <a:pt x="4201279" y="1477716"/>
                  <a:pt x="4200706" y="1484003"/>
                  <a:pt x="4200324" y="1489719"/>
                </a:cubicBezTo>
                <a:cubicBezTo>
                  <a:pt x="4198992" y="1505723"/>
                  <a:pt x="4192324" y="1523058"/>
                  <a:pt x="4196324" y="1537536"/>
                </a:cubicBezTo>
                <a:cubicBezTo>
                  <a:pt x="4207374" y="1576018"/>
                  <a:pt x="4220709" y="1614119"/>
                  <a:pt x="4237473" y="1650316"/>
                </a:cubicBezTo>
                <a:cubicBezTo>
                  <a:pt x="4254428" y="1687085"/>
                  <a:pt x="4268716" y="1721184"/>
                  <a:pt x="4251572" y="1763286"/>
                </a:cubicBezTo>
                <a:cubicBezTo>
                  <a:pt x="4244331" y="1781193"/>
                  <a:pt x="4249477" y="1804815"/>
                  <a:pt x="4251380" y="1825392"/>
                </a:cubicBezTo>
                <a:cubicBezTo>
                  <a:pt x="4252904" y="1840440"/>
                  <a:pt x="4261479" y="1854919"/>
                  <a:pt x="4261479" y="1869779"/>
                </a:cubicBezTo>
                <a:cubicBezTo>
                  <a:pt x="4261479" y="1909407"/>
                  <a:pt x="4271574" y="1944648"/>
                  <a:pt x="4292149" y="1978939"/>
                </a:cubicBezTo>
                <a:cubicBezTo>
                  <a:pt x="4300149" y="1992278"/>
                  <a:pt x="4294815" y="2013042"/>
                  <a:pt x="4296911" y="2030377"/>
                </a:cubicBezTo>
                <a:cubicBezTo>
                  <a:pt x="4299387" y="2048667"/>
                  <a:pt x="4301673" y="2067524"/>
                  <a:pt x="4307200" y="2085053"/>
                </a:cubicBezTo>
                <a:cubicBezTo>
                  <a:pt x="4321679" y="2130392"/>
                  <a:pt x="4338061" y="2175162"/>
                  <a:pt x="4353301" y="2220311"/>
                </a:cubicBezTo>
                <a:cubicBezTo>
                  <a:pt x="4365876" y="2257458"/>
                  <a:pt x="4355969" y="2294038"/>
                  <a:pt x="4350635" y="2330805"/>
                </a:cubicBezTo>
                <a:cubicBezTo>
                  <a:pt x="4347205" y="2353858"/>
                  <a:pt x="4339013" y="2375382"/>
                  <a:pt x="4351205" y="2401291"/>
                </a:cubicBezTo>
                <a:cubicBezTo>
                  <a:pt x="4362828" y="2426058"/>
                  <a:pt x="4360159" y="2457491"/>
                  <a:pt x="4366446" y="2485306"/>
                </a:cubicBezTo>
                <a:cubicBezTo>
                  <a:pt x="4371780" y="2508741"/>
                  <a:pt x="4380354" y="2531408"/>
                  <a:pt x="4388736" y="2554078"/>
                </a:cubicBezTo>
                <a:cubicBezTo>
                  <a:pt x="4400167" y="2584941"/>
                  <a:pt x="4412167" y="2615420"/>
                  <a:pt x="4406453" y="2649142"/>
                </a:cubicBezTo>
                <a:cubicBezTo>
                  <a:pt x="4399976" y="2687435"/>
                  <a:pt x="4424359" y="2713722"/>
                  <a:pt x="4440554" y="2743825"/>
                </a:cubicBezTo>
                <a:cubicBezTo>
                  <a:pt x="4451602" y="2764589"/>
                  <a:pt x="4459795" y="2787258"/>
                  <a:pt x="4466653" y="2809929"/>
                </a:cubicBezTo>
                <a:cubicBezTo>
                  <a:pt x="4475608" y="2840218"/>
                  <a:pt x="4480941" y="2871461"/>
                  <a:pt x="4489704" y="2901942"/>
                </a:cubicBezTo>
                <a:cubicBezTo>
                  <a:pt x="4502848" y="2948046"/>
                  <a:pt x="4513136" y="2994721"/>
                  <a:pt x="4505896" y="3042727"/>
                </a:cubicBezTo>
                <a:cubicBezTo>
                  <a:pt x="4502658" y="3064826"/>
                  <a:pt x="4502848" y="3085402"/>
                  <a:pt x="4507612" y="3107499"/>
                </a:cubicBezTo>
                <a:cubicBezTo>
                  <a:pt x="4515422" y="3143694"/>
                  <a:pt x="4516375" y="3180843"/>
                  <a:pt x="4545521" y="3209992"/>
                </a:cubicBezTo>
                <a:cubicBezTo>
                  <a:pt x="4555810" y="3220279"/>
                  <a:pt x="4558476" y="3238757"/>
                  <a:pt x="4563810" y="3253808"/>
                </a:cubicBezTo>
                <a:cubicBezTo>
                  <a:pt x="4570098" y="3271144"/>
                  <a:pt x="4566858" y="3283907"/>
                  <a:pt x="4548570" y="3293243"/>
                </a:cubicBezTo>
                <a:cubicBezTo>
                  <a:pt x="4540379" y="3297433"/>
                  <a:pt x="4532377" y="3309436"/>
                  <a:pt x="4531043" y="3318770"/>
                </a:cubicBezTo>
                <a:lnTo>
                  <a:pt x="4531438" y="3333749"/>
                </a:lnTo>
                <a:lnTo>
                  <a:pt x="4144407" y="3333749"/>
                </a:lnTo>
                <a:lnTo>
                  <a:pt x="4145031" y="3329060"/>
                </a:lnTo>
                <a:cubicBezTo>
                  <a:pt x="4154413" y="3276480"/>
                  <a:pt x="4167749" y="3224567"/>
                  <a:pt x="4180703" y="3172654"/>
                </a:cubicBezTo>
                <a:cubicBezTo>
                  <a:pt x="4188705" y="3140649"/>
                  <a:pt x="4192943" y="3109025"/>
                  <a:pt x="4193158" y="3077401"/>
                </a:cubicBezTo>
                <a:lnTo>
                  <a:pt x="4193158" y="3077400"/>
                </a:lnTo>
                <a:cubicBezTo>
                  <a:pt x="4193372" y="3045776"/>
                  <a:pt x="4189562" y="3014152"/>
                  <a:pt x="4181465" y="2982147"/>
                </a:cubicBezTo>
                <a:lnTo>
                  <a:pt x="4177881" y="2947862"/>
                </a:lnTo>
                <a:lnTo>
                  <a:pt x="4177882" y="2947858"/>
                </a:lnTo>
                <a:lnTo>
                  <a:pt x="4185787" y="2903549"/>
                </a:lnTo>
                <a:lnTo>
                  <a:pt x="4202421" y="2848793"/>
                </a:lnTo>
                <a:cubicBezTo>
                  <a:pt x="4203753" y="2844316"/>
                  <a:pt x="4207039" y="2839982"/>
                  <a:pt x="4211111" y="2836172"/>
                </a:cubicBezTo>
                <a:lnTo>
                  <a:pt x="4211111" y="2836171"/>
                </a:lnTo>
                <a:lnTo>
                  <a:pt x="4202421" y="2848792"/>
                </a:lnTo>
                <a:cubicBezTo>
                  <a:pt x="4197420" y="2865009"/>
                  <a:pt x="4191562" y="2881306"/>
                  <a:pt x="4186816" y="2897784"/>
                </a:cubicBezTo>
                <a:lnTo>
                  <a:pt x="4185787" y="2903549"/>
                </a:lnTo>
                <a:lnTo>
                  <a:pt x="4182513" y="2914327"/>
                </a:lnTo>
                <a:lnTo>
                  <a:pt x="4177882" y="2947858"/>
                </a:lnTo>
                <a:lnTo>
                  <a:pt x="4177881" y="2947861"/>
                </a:lnTo>
                <a:lnTo>
                  <a:pt x="4177881" y="2947862"/>
                </a:lnTo>
                <a:cubicBezTo>
                  <a:pt x="4177512" y="2959156"/>
                  <a:pt x="4178512" y="2970575"/>
                  <a:pt x="4181465" y="2982148"/>
                </a:cubicBezTo>
                <a:lnTo>
                  <a:pt x="4193158" y="3077401"/>
                </a:lnTo>
                <a:lnTo>
                  <a:pt x="4180703" y="3172653"/>
                </a:lnTo>
                <a:cubicBezTo>
                  <a:pt x="4167749" y="3224566"/>
                  <a:pt x="4154413" y="3276479"/>
                  <a:pt x="4145031" y="3329059"/>
                </a:cubicBezTo>
                <a:lnTo>
                  <a:pt x="4144407" y="3333749"/>
                </a:lnTo>
                <a:lnTo>
                  <a:pt x="0" y="3333749"/>
                </a:lnTo>
                <a:lnTo>
                  <a:pt x="0" y="1"/>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Letters: We can fight injustice without dehumanizing the police">
            <a:extLst>
              <a:ext uri="{FF2B5EF4-FFF2-40B4-BE49-F238E27FC236}">
                <a16:creationId xmlns:a16="http://schemas.microsoft.com/office/drawing/2014/main" id="{E25A1734-6602-65C3-7658-DF35F3F2A4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0"/>
          <a:stretch/>
        </p:blipFill>
        <p:spPr bwMode="auto">
          <a:xfrm>
            <a:off x="0" y="3581399"/>
            <a:ext cx="4271305" cy="3276601"/>
          </a:xfrm>
          <a:custGeom>
            <a:avLst/>
            <a:gdLst/>
            <a:ahLst/>
            <a:cxnLst/>
            <a:rect l="l" t="t" r="r" b="b"/>
            <a:pathLst>
              <a:path w="4572002" h="3333748">
                <a:moveTo>
                  <a:pt x="4246239" y="3218303"/>
                </a:moveTo>
                <a:lnTo>
                  <a:pt x="4265716" y="3287810"/>
                </a:lnTo>
                <a:lnTo>
                  <a:pt x="4260942" y="3252548"/>
                </a:lnTo>
                <a:close/>
                <a:moveTo>
                  <a:pt x="4247000" y="3138292"/>
                </a:moveTo>
                <a:lnTo>
                  <a:pt x="4235549" y="3158775"/>
                </a:lnTo>
                <a:lnTo>
                  <a:pt x="4232403" y="3178724"/>
                </a:lnTo>
                <a:lnTo>
                  <a:pt x="4232403" y="3178725"/>
                </a:lnTo>
                <a:cubicBezTo>
                  <a:pt x="4232807" y="3191917"/>
                  <a:pt x="4237951" y="3204967"/>
                  <a:pt x="4246239" y="3218301"/>
                </a:cubicBezTo>
                <a:lnTo>
                  <a:pt x="4246239" y="3218300"/>
                </a:lnTo>
                <a:lnTo>
                  <a:pt x="4232403" y="3178724"/>
                </a:lnTo>
                <a:close/>
                <a:moveTo>
                  <a:pt x="4214994" y="3040368"/>
                </a:moveTo>
                <a:lnTo>
                  <a:pt x="4214994" y="3040369"/>
                </a:lnTo>
                <a:cubicBezTo>
                  <a:pt x="4225281" y="3051227"/>
                  <a:pt x="4231378" y="3057895"/>
                  <a:pt x="4237473" y="3064374"/>
                </a:cubicBezTo>
                <a:lnTo>
                  <a:pt x="4254095" y="3100973"/>
                </a:lnTo>
                <a:lnTo>
                  <a:pt x="4247001" y="3138289"/>
                </a:lnTo>
                <a:lnTo>
                  <a:pt x="4247000" y="3138289"/>
                </a:lnTo>
                <a:lnTo>
                  <a:pt x="4247000" y="3138290"/>
                </a:lnTo>
                <a:lnTo>
                  <a:pt x="4247001" y="3138289"/>
                </a:lnTo>
                <a:lnTo>
                  <a:pt x="4254085" y="3121300"/>
                </a:lnTo>
                <a:lnTo>
                  <a:pt x="4254095" y="3100973"/>
                </a:lnTo>
                <a:lnTo>
                  <a:pt x="4254095" y="3100972"/>
                </a:lnTo>
                <a:cubicBezTo>
                  <a:pt x="4251999" y="3087090"/>
                  <a:pt x="4245951" y="3073326"/>
                  <a:pt x="4237473" y="3064373"/>
                </a:cubicBezTo>
                <a:close/>
                <a:moveTo>
                  <a:pt x="4295315" y="2914729"/>
                </a:moveTo>
                <a:lnTo>
                  <a:pt x="4275384" y="2939588"/>
                </a:lnTo>
                <a:lnTo>
                  <a:pt x="4275382" y="2939597"/>
                </a:lnTo>
                <a:lnTo>
                  <a:pt x="4261588" y="2988760"/>
                </a:lnTo>
                <a:lnTo>
                  <a:pt x="4242781" y="3021942"/>
                </a:lnTo>
                <a:lnTo>
                  <a:pt x="4242781" y="3021943"/>
                </a:lnTo>
                <a:lnTo>
                  <a:pt x="4259119" y="2997552"/>
                </a:lnTo>
                <a:lnTo>
                  <a:pt x="4261588" y="2988760"/>
                </a:lnTo>
                <a:lnTo>
                  <a:pt x="4264397" y="2983800"/>
                </a:lnTo>
                <a:lnTo>
                  <a:pt x="4275382" y="2939597"/>
                </a:lnTo>
                <a:lnTo>
                  <a:pt x="4275384" y="2939589"/>
                </a:lnTo>
                <a:cubicBezTo>
                  <a:pt x="4278336" y="2927398"/>
                  <a:pt x="4285814" y="2919825"/>
                  <a:pt x="4295315" y="2914729"/>
                </a:cubicBezTo>
                <a:close/>
                <a:moveTo>
                  <a:pt x="4381314" y="2840517"/>
                </a:moveTo>
                <a:lnTo>
                  <a:pt x="4380007" y="2863658"/>
                </a:lnTo>
                <a:lnTo>
                  <a:pt x="4377352" y="2869133"/>
                </a:lnTo>
                <a:lnTo>
                  <a:pt x="4370589" y="2883080"/>
                </a:lnTo>
                <a:lnTo>
                  <a:pt x="4370589" y="2883081"/>
                </a:lnTo>
                <a:lnTo>
                  <a:pt x="4377352" y="2869133"/>
                </a:lnTo>
                <a:lnTo>
                  <a:pt x="4380009" y="2863658"/>
                </a:lnTo>
                <a:close/>
                <a:moveTo>
                  <a:pt x="4142220" y="697139"/>
                </a:moveTo>
                <a:lnTo>
                  <a:pt x="4142220" y="697140"/>
                </a:lnTo>
                <a:cubicBezTo>
                  <a:pt x="4142982" y="707809"/>
                  <a:pt x="4143172" y="719621"/>
                  <a:pt x="4147936" y="728763"/>
                </a:cubicBezTo>
                <a:cubicBezTo>
                  <a:pt x="4160129" y="753150"/>
                  <a:pt x="4175749" y="775819"/>
                  <a:pt x="4187752" y="800394"/>
                </a:cubicBezTo>
                <a:lnTo>
                  <a:pt x="4196706" y="839639"/>
                </a:lnTo>
                <a:lnTo>
                  <a:pt x="4195944" y="957752"/>
                </a:lnTo>
                <a:cubicBezTo>
                  <a:pt x="4193276" y="1022524"/>
                  <a:pt x="4192704" y="1088248"/>
                  <a:pt x="4135934" y="1134922"/>
                </a:cubicBezTo>
                <a:cubicBezTo>
                  <a:pt x="4131362" y="1138734"/>
                  <a:pt x="4128694" y="1146924"/>
                  <a:pt x="4127932" y="1153403"/>
                </a:cubicBezTo>
                <a:cubicBezTo>
                  <a:pt x="4124313" y="1183312"/>
                  <a:pt x="4123931" y="1213983"/>
                  <a:pt x="4118025" y="1243512"/>
                </a:cubicBezTo>
                <a:cubicBezTo>
                  <a:pt x="4115644" y="1255323"/>
                  <a:pt x="4114835" y="1266134"/>
                  <a:pt x="4116716" y="1276231"/>
                </a:cubicBezTo>
                <a:lnTo>
                  <a:pt x="4116716" y="1276232"/>
                </a:lnTo>
                <a:cubicBezTo>
                  <a:pt x="4118597" y="1286329"/>
                  <a:pt x="4123170" y="1295712"/>
                  <a:pt x="4131552" y="1304665"/>
                </a:cubicBezTo>
                <a:lnTo>
                  <a:pt x="4153733" y="1339092"/>
                </a:lnTo>
                <a:lnTo>
                  <a:pt x="4161262" y="1365023"/>
                </a:lnTo>
                <a:lnTo>
                  <a:pt x="4159557" y="1387916"/>
                </a:lnTo>
                <a:cubicBezTo>
                  <a:pt x="4157842" y="1395726"/>
                  <a:pt x="4157485" y="1402870"/>
                  <a:pt x="4158155" y="1409553"/>
                </a:cubicBezTo>
                <a:lnTo>
                  <a:pt x="4158155" y="1409554"/>
                </a:lnTo>
                <a:lnTo>
                  <a:pt x="4158157" y="1409558"/>
                </a:lnTo>
                <a:lnTo>
                  <a:pt x="4162914" y="1428421"/>
                </a:lnTo>
                <a:lnTo>
                  <a:pt x="4165707" y="1433202"/>
                </a:lnTo>
                <a:lnTo>
                  <a:pt x="4166985" y="1437204"/>
                </a:lnTo>
                <a:cubicBezTo>
                  <a:pt x="4171496" y="1445845"/>
                  <a:pt x="4177202" y="1454141"/>
                  <a:pt x="4182989" y="1462786"/>
                </a:cubicBezTo>
                <a:cubicBezTo>
                  <a:pt x="4194228" y="1479550"/>
                  <a:pt x="4208326" y="1498601"/>
                  <a:pt x="4209468" y="1517270"/>
                </a:cubicBezTo>
                <a:lnTo>
                  <a:pt x="4209470" y="1517276"/>
                </a:lnTo>
                <a:lnTo>
                  <a:pt x="4214091" y="1540538"/>
                </a:lnTo>
                <a:lnTo>
                  <a:pt x="4216265" y="1546333"/>
                </a:lnTo>
                <a:lnTo>
                  <a:pt x="4216684" y="1548124"/>
                </a:lnTo>
                <a:lnTo>
                  <a:pt x="4222588" y="1563192"/>
                </a:lnTo>
                <a:lnTo>
                  <a:pt x="4235615" y="1608968"/>
                </a:lnTo>
                <a:lnTo>
                  <a:pt x="4235616" y="1608973"/>
                </a:lnTo>
                <a:lnTo>
                  <a:pt x="4228901" y="1641861"/>
                </a:lnTo>
                <a:lnTo>
                  <a:pt x="4228901" y="1641862"/>
                </a:lnTo>
                <a:cubicBezTo>
                  <a:pt x="4228140" y="1643386"/>
                  <a:pt x="4228711" y="1645529"/>
                  <a:pt x="4229592" y="1647839"/>
                </a:cubicBezTo>
                <a:lnTo>
                  <a:pt x="4232139" y="1654816"/>
                </a:lnTo>
                <a:lnTo>
                  <a:pt x="4231973" y="1705181"/>
                </a:lnTo>
                <a:lnTo>
                  <a:pt x="4224302" y="1719363"/>
                </a:lnTo>
                <a:lnTo>
                  <a:pt x="4208516" y="1748544"/>
                </a:lnTo>
                <a:cubicBezTo>
                  <a:pt x="4196871" y="1761189"/>
                  <a:pt x="4189165" y="1774343"/>
                  <a:pt x="4184613" y="1788036"/>
                </a:cubicBezTo>
                <a:lnTo>
                  <a:pt x="4183557" y="1797099"/>
                </a:lnTo>
                <a:lnTo>
                  <a:pt x="4181083" y="1801911"/>
                </a:lnTo>
                <a:lnTo>
                  <a:pt x="4179637" y="1830762"/>
                </a:lnTo>
                <a:lnTo>
                  <a:pt x="4179637" y="1830763"/>
                </a:lnTo>
                <a:cubicBezTo>
                  <a:pt x="4180286" y="1840631"/>
                  <a:pt x="4181989" y="1850751"/>
                  <a:pt x="4184513" y="1861133"/>
                </a:cubicBezTo>
                <a:cubicBezTo>
                  <a:pt x="4187752" y="1874470"/>
                  <a:pt x="4190038" y="1887806"/>
                  <a:pt x="4192704" y="1901331"/>
                </a:cubicBezTo>
                <a:cubicBezTo>
                  <a:pt x="4196514" y="1919619"/>
                  <a:pt x="4200516" y="1938100"/>
                  <a:pt x="4204326" y="1956386"/>
                </a:cubicBezTo>
                <a:lnTo>
                  <a:pt x="4208850" y="1983416"/>
                </a:lnTo>
                <a:lnTo>
                  <a:pt x="4198231" y="2007440"/>
                </a:lnTo>
                <a:lnTo>
                  <a:pt x="4198230" y="2007441"/>
                </a:lnTo>
                <a:cubicBezTo>
                  <a:pt x="4191181" y="2013348"/>
                  <a:pt x="4187989" y="2018397"/>
                  <a:pt x="4188085" y="2023326"/>
                </a:cubicBezTo>
                <a:lnTo>
                  <a:pt x="4188085" y="2023327"/>
                </a:lnTo>
                <a:cubicBezTo>
                  <a:pt x="4188180" y="2028256"/>
                  <a:pt x="4191562" y="2033066"/>
                  <a:pt x="4197658" y="2038495"/>
                </a:cubicBezTo>
                <a:cubicBezTo>
                  <a:pt x="4240331" y="2076216"/>
                  <a:pt x="4267003" y="2121938"/>
                  <a:pt x="4268906" y="2180232"/>
                </a:cubicBezTo>
                <a:cubicBezTo>
                  <a:pt x="4269288" y="2192234"/>
                  <a:pt x="4271954" y="2204427"/>
                  <a:pt x="4274812" y="2216237"/>
                </a:cubicBezTo>
                <a:cubicBezTo>
                  <a:pt x="4276527" y="2223477"/>
                  <a:pt x="4278434" y="2232242"/>
                  <a:pt x="4283577" y="2236622"/>
                </a:cubicBezTo>
                <a:cubicBezTo>
                  <a:pt x="4322821" y="2270723"/>
                  <a:pt x="4350063" y="2313206"/>
                  <a:pt x="4371972" y="2359500"/>
                </a:cubicBezTo>
                <a:lnTo>
                  <a:pt x="4371974" y="2359504"/>
                </a:lnTo>
                <a:lnTo>
                  <a:pt x="4389877" y="2411694"/>
                </a:lnTo>
                <a:lnTo>
                  <a:pt x="4389878" y="2411698"/>
                </a:lnTo>
                <a:lnTo>
                  <a:pt x="4386259" y="2469038"/>
                </a:lnTo>
                <a:lnTo>
                  <a:pt x="4386258" y="2469039"/>
                </a:lnTo>
                <a:cubicBezTo>
                  <a:pt x="4385116" y="2480279"/>
                  <a:pt x="4385307" y="2493233"/>
                  <a:pt x="4379783" y="2502188"/>
                </a:cubicBezTo>
                <a:cubicBezTo>
                  <a:pt x="4362445" y="2530573"/>
                  <a:pt x="4343777" y="2558006"/>
                  <a:pt x="4323582" y="2584486"/>
                </a:cubicBezTo>
                <a:cubicBezTo>
                  <a:pt x="4314914" y="2595822"/>
                  <a:pt x="4309961" y="2602632"/>
                  <a:pt x="4309891" y="2609062"/>
                </a:cubicBezTo>
                <a:lnTo>
                  <a:pt x="4309891" y="2609063"/>
                </a:lnTo>
                <a:lnTo>
                  <a:pt x="4313591" y="2618938"/>
                </a:lnTo>
                <a:lnTo>
                  <a:pt x="4325486" y="2631348"/>
                </a:lnTo>
                <a:lnTo>
                  <a:pt x="4325488" y="2631351"/>
                </a:lnTo>
                <a:cubicBezTo>
                  <a:pt x="4347777" y="2651546"/>
                  <a:pt x="4359397" y="2676693"/>
                  <a:pt x="4364159" y="2704505"/>
                </a:cubicBezTo>
                <a:lnTo>
                  <a:pt x="4381496" y="2837288"/>
                </a:lnTo>
                <a:lnTo>
                  <a:pt x="4381496" y="2837287"/>
                </a:lnTo>
                <a:cubicBezTo>
                  <a:pt x="4377876" y="2792899"/>
                  <a:pt x="4371590" y="2748512"/>
                  <a:pt x="4364159" y="2704504"/>
                </a:cubicBezTo>
                <a:cubicBezTo>
                  <a:pt x="4359397" y="2676692"/>
                  <a:pt x="4347777" y="2651545"/>
                  <a:pt x="4325488" y="2631350"/>
                </a:cubicBezTo>
                <a:lnTo>
                  <a:pt x="4325486" y="2631348"/>
                </a:lnTo>
                <a:lnTo>
                  <a:pt x="4309891" y="2609063"/>
                </a:lnTo>
                <a:lnTo>
                  <a:pt x="4323582" y="2584487"/>
                </a:lnTo>
                <a:cubicBezTo>
                  <a:pt x="4343777" y="2558007"/>
                  <a:pt x="4362445" y="2530574"/>
                  <a:pt x="4379783" y="2502189"/>
                </a:cubicBezTo>
                <a:cubicBezTo>
                  <a:pt x="4385307" y="2493234"/>
                  <a:pt x="4385116" y="2480280"/>
                  <a:pt x="4386258" y="2469040"/>
                </a:cubicBezTo>
                <a:lnTo>
                  <a:pt x="4386259" y="2469038"/>
                </a:lnTo>
                <a:lnTo>
                  <a:pt x="4389711" y="2440225"/>
                </a:lnTo>
                <a:lnTo>
                  <a:pt x="4389878" y="2411698"/>
                </a:lnTo>
                <a:lnTo>
                  <a:pt x="4389878" y="2411697"/>
                </a:lnTo>
                <a:lnTo>
                  <a:pt x="4389877" y="2411694"/>
                </a:lnTo>
                <a:lnTo>
                  <a:pt x="4382997" y="2385099"/>
                </a:lnTo>
                <a:lnTo>
                  <a:pt x="4371974" y="2359504"/>
                </a:lnTo>
                <a:lnTo>
                  <a:pt x="4371972" y="2359499"/>
                </a:lnTo>
                <a:cubicBezTo>
                  <a:pt x="4350063" y="2313205"/>
                  <a:pt x="4322821" y="2270722"/>
                  <a:pt x="4283577" y="2236621"/>
                </a:cubicBezTo>
                <a:cubicBezTo>
                  <a:pt x="4278434" y="2232241"/>
                  <a:pt x="4276527" y="2223476"/>
                  <a:pt x="4274812" y="2216236"/>
                </a:cubicBezTo>
                <a:cubicBezTo>
                  <a:pt x="4271954" y="2204426"/>
                  <a:pt x="4269288" y="2192233"/>
                  <a:pt x="4268906" y="2180231"/>
                </a:cubicBezTo>
                <a:cubicBezTo>
                  <a:pt x="4267003" y="2121937"/>
                  <a:pt x="4240331" y="2076215"/>
                  <a:pt x="4197658" y="2038494"/>
                </a:cubicBezTo>
                <a:lnTo>
                  <a:pt x="4188085" y="2023326"/>
                </a:lnTo>
                <a:lnTo>
                  <a:pt x="4198230" y="2007442"/>
                </a:lnTo>
                <a:lnTo>
                  <a:pt x="4198231" y="2007440"/>
                </a:lnTo>
                <a:lnTo>
                  <a:pt x="4206630" y="1996170"/>
                </a:lnTo>
                <a:lnTo>
                  <a:pt x="4208850" y="1983416"/>
                </a:lnTo>
                <a:lnTo>
                  <a:pt x="4208850" y="1983415"/>
                </a:lnTo>
                <a:cubicBezTo>
                  <a:pt x="4208803" y="1974580"/>
                  <a:pt x="4206232" y="1965245"/>
                  <a:pt x="4204326" y="1956385"/>
                </a:cubicBezTo>
                <a:cubicBezTo>
                  <a:pt x="4200516" y="1938099"/>
                  <a:pt x="4196514" y="1919618"/>
                  <a:pt x="4192704" y="1901330"/>
                </a:cubicBezTo>
                <a:cubicBezTo>
                  <a:pt x="4190038" y="1887805"/>
                  <a:pt x="4187752" y="1874469"/>
                  <a:pt x="4184513" y="1861132"/>
                </a:cubicBezTo>
                <a:lnTo>
                  <a:pt x="4179637" y="1830762"/>
                </a:lnTo>
                <a:lnTo>
                  <a:pt x="4183557" y="1797099"/>
                </a:lnTo>
                <a:lnTo>
                  <a:pt x="4208516" y="1748545"/>
                </a:lnTo>
                <a:lnTo>
                  <a:pt x="4224302" y="1719363"/>
                </a:lnTo>
                <a:lnTo>
                  <a:pt x="4231973" y="1705182"/>
                </a:lnTo>
                <a:cubicBezTo>
                  <a:pt x="4235807" y="1689346"/>
                  <a:pt x="4235759" y="1672343"/>
                  <a:pt x="4232139" y="1654816"/>
                </a:cubicBezTo>
                <a:lnTo>
                  <a:pt x="4232139" y="1654815"/>
                </a:lnTo>
                <a:cubicBezTo>
                  <a:pt x="4231663" y="1652624"/>
                  <a:pt x="4230473" y="1650148"/>
                  <a:pt x="4229592" y="1647838"/>
                </a:cubicBezTo>
                <a:lnTo>
                  <a:pt x="4228901" y="1641862"/>
                </a:lnTo>
                <a:lnTo>
                  <a:pt x="4235616" y="1608973"/>
                </a:lnTo>
                <a:lnTo>
                  <a:pt x="4235616" y="1608972"/>
                </a:lnTo>
                <a:lnTo>
                  <a:pt x="4235615" y="1608968"/>
                </a:lnTo>
                <a:lnTo>
                  <a:pt x="4228472" y="1578209"/>
                </a:lnTo>
                <a:lnTo>
                  <a:pt x="4222588" y="1563192"/>
                </a:lnTo>
                <a:lnTo>
                  <a:pt x="4222582" y="1563171"/>
                </a:lnTo>
                <a:lnTo>
                  <a:pt x="4216265" y="1546333"/>
                </a:lnTo>
                <a:lnTo>
                  <a:pt x="4209470" y="1517276"/>
                </a:lnTo>
                <a:lnTo>
                  <a:pt x="4209468" y="1517269"/>
                </a:lnTo>
                <a:cubicBezTo>
                  <a:pt x="4208326" y="1498600"/>
                  <a:pt x="4194228" y="1479549"/>
                  <a:pt x="4182989" y="1462785"/>
                </a:cubicBezTo>
                <a:lnTo>
                  <a:pt x="4165707" y="1433202"/>
                </a:lnTo>
                <a:lnTo>
                  <a:pt x="4158157" y="1409558"/>
                </a:lnTo>
                <a:lnTo>
                  <a:pt x="4158155" y="1409553"/>
                </a:lnTo>
                <a:lnTo>
                  <a:pt x="4159557" y="1387917"/>
                </a:lnTo>
                <a:cubicBezTo>
                  <a:pt x="4161319" y="1380107"/>
                  <a:pt x="4161831" y="1372462"/>
                  <a:pt x="4161262" y="1365024"/>
                </a:cubicBezTo>
                <a:lnTo>
                  <a:pt x="4161262" y="1365023"/>
                </a:lnTo>
                <a:lnTo>
                  <a:pt x="4156484" y="1343362"/>
                </a:lnTo>
                <a:lnTo>
                  <a:pt x="4153733" y="1339092"/>
                </a:lnTo>
                <a:lnTo>
                  <a:pt x="4151983" y="1333065"/>
                </a:lnTo>
                <a:cubicBezTo>
                  <a:pt x="4146840" y="1322962"/>
                  <a:pt x="4139839" y="1313451"/>
                  <a:pt x="4131552" y="1304664"/>
                </a:cubicBezTo>
                <a:lnTo>
                  <a:pt x="4116716" y="1276231"/>
                </a:lnTo>
                <a:lnTo>
                  <a:pt x="4118025" y="1243513"/>
                </a:lnTo>
                <a:cubicBezTo>
                  <a:pt x="4123931" y="1213984"/>
                  <a:pt x="4124313" y="1183313"/>
                  <a:pt x="4127932" y="1153404"/>
                </a:cubicBezTo>
                <a:cubicBezTo>
                  <a:pt x="4128694" y="1146925"/>
                  <a:pt x="4131362" y="1138735"/>
                  <a:pt x="4135934" y="1134923"/>
                </a:cubicBezTo>
                <a:cubicBezTo>
                  <a:pt x="4192704" y="1088249"/>
                  <a:pt x="4193276" y="1022525"/>
                  <a:pt x="4195944" y="957753"/>
                </a:cubicBezTo>
                <a:cubicBezTo>
                  <a:pt x="4197658" y="918510"/>
                  <a:pt x="4197658" y="879074"/>
                  <a:pt x="4196706" y="839639"/>
                </a:cubicBezTo>
                <a:lnTo>
                  <a:pt x="4196706" y="839638"/>
                </a:lnTo>
                <a:cubicBezTo>
                  <a:pt x="4196514" y="826302"/>
                  <a:pt x="4193466" y="812205"/>
                  <a:pt x="4187752" y="800393"/>
                </a:cubicBezTo>
                <a:cubicBezTo>
                  <a:pt x="4175749" y="775818"/>
                  <a:pt x="4160129" y="753149"/>
                  <a:pt x="4147936" y="728762"/>
                </a:cubicBezTo>
                <a:close/>
                <a:moveTo>
                  <a:pt x="4138410" y="641131"/>
                </a:moveTo>
                <a:lnTo>
                  <a:pt x="4138410" y="641132"/>
                </a:lnTo>
                <a:lnTo>
                  <a:pt x="4142315" y="668136"/>
                </a:lnTo>
                <a:lnTo>
                  <a:pt x="4142315" y="668135"/>
                </a:lnTo>
                <a:cubicBezTo>
                  <a:pt x="4142411" y="658515"/>
                  <a:pt x="4141839" y="649228"/>
                  <a:pt x="4138410" y="641131"/>
                </a:cubicBezTo>
                <a:close/>
                <a:moveTo>
                  <a:pt x="4126028" y="361086"/>
                </a:moveTo>
                <a:lnTo>
                  <a:pt x="4126028" y="361087"/>
                </a:lnTo>
                <a:cubicBezTo>
                  <a:pt x="4135744" y="373470"/>
                  <a:pt x="4143150" y="386067"/>
                  <a:pt x="4148409" y="398873"/>
                </a:cubicBezTo>
                <a:lnTo>
                  <a:pt x="4157913" y="437908"/>
                </a:lnTo>
                <a:lnTo>
                  <a:pt x="4142221" y="519586"/>
                </a:lnTo>
                <a:lnTo>
                  <a:pt x="4142220" y="519587"/>
                </a:lnTo>
                <a:cubicBezTo>
                  <a:pt x="4133457" y="539590"/>
                  <a:pt x="4128075" y="559450"/>
                  <a:pt x="4127099" y="579573"/>
                </a:cubicBezTo>
                <a:lnTo>
                  <a:pt x="4127099" y="579574"/>
                </a:lnTo>
                <a:lnTo>
                  <a:pt x="4129066" y="610003"/>
                </a:lnTo>
                <a:lnTo>
                  <a:pt x="4138410" y="641130"/>
                </a:lnTo>
                <a:lnTo>
                  <a:pt x="4127099" y="579574"/>
                </a:lnTo>
                <a:lnTo>
                  <a:pt x="4142220" y="519588"/>
                </a:lnTo>
                <a:lnTo>
                  <a:pt x="4142221" y="519586"/>
                </a:lnTo>
                <a:lnTo>
                  <a:pt x="4155523" y="478158"/>
                </a:lnTo>
                <a:lnTo>
                  <a:pt x="4157913" y="437908"/>
                </a:lnTo>
                <a:lnTo>
                  <a:pt x="4157913" y="437907"/>
                </a:lnTo>
                <a:cubicBezTo>
                  <a:pt x="4155651" y="411475"/>
                  <a:pt x="4145460" y="385852"/>
                  <a:pt x="4126028" y="361086"/>
                </a:cubicBezTo>
                <a:close/>
                <a:moveTo>
                  <a:pt x="4140787" y="146291"/>
                </a:moveTo>
                <a:lnTo>
                  <a:pt x="4143220" y="155912"/>
                </a:lnTo>
                <a:lnTo>
                  <a:pt x="4139172" y="210585"/>
                </a:lnTo>
                <a:lnTo>
                  <a:pt x="4139172" y="210586"/>
                </a:lnTo>
                <a:cubicBezTo>
                  <a:pt x="4138220" y="217064"/>
                  <a:pt x="4136886" y="224874"/>
                  <a:pt x="4139554" y="230401"/>
                </a:cubicBezTo>
                <a:lnTo>
                  <a:pt x="4145911" y="265524"/>
                </a:lnTo>
                <a:lnTo>
                  <a:pt x="4130980" y="298220"/>
                </a:lnTo>
                <a:cubicBezTo>
                  <a:pt x="4123932" y="307650"/>
                  <a:pt x="4118312" y="317794"/>
                  <a:pt x="4116645" y="328367"/>
                </a:cubicBezTo>
                <a:lnTo>
                  <a:pt x="4116645" y="328368"/>
                </a:lnTo>
                <a:lnTo>
                  <a:pt x="4117425" y="344512"/>
                </a:lnTo>
                <a:lnTo>
                  <a:pt x="4126028" y="361085"/>
                </a:lnTo>
                <a:lnTo>
                  <a:pt x="4116645" y="328368"/>
                </a:lnTo>
                <a:lnTo>
                  <a:pt x="4130980" y="298221"/>
                </a:lnTo>
                <a:cubicBezTo>
                  <a:pt x="4139172" y="287362"/>
                  <a:pt x="4144316" y="276645"/>
                  <a:pt x="4145911" y="265525"/>
                </a:cubicBezTo>
                <a:lnTo>
                  <a:pt x="4145911" y="265524"/>
                </a:lnTo>
                <a:cubicBezTo>
                  <a:pt x="4147507" y="254403"/>
                  <a:pt x="4145554" y="242878"/>
                  <a:pt x="4139554" y="230400"/>
                </a:cubicBezTo>
                <a:lnTo>
                  <a:pt x="4139172" y="210586"/>
                </a:lnTo>
                <a:lnTo>
                  <a:pt x="4143220" y="155912"/>
                </a:lnTo>
                <a:lnTo>
                  <a:pt x="4143220" y="155911"/>
                </a:lnTo>
                <a:close/>
                <a:moveTo>
                  <a:pt x="0" y="0"/>
                </a:moveTo>
                <a:lnTo>
                  <a:pt x="4123005" y="0"/>
                </a:lnTo>
                <a:lnTo>
                  <a:pt x="4110977" y="20461"/>
                </a:lnTo>
                <a:cubicBezTo>
                  <a:pt x="4100119" y="35416"/>
                  <a:pt x="4094260" y="42559"/>
                  <a:pt x="4093355" y="50156"/>
                </a:cubicBezTo>
                <a:lnTo>
                  <a:pt x="4093356" y="50156"/>
                </a:lnTo>
                <a:lnTo>
                  <a:pt x="4093355" y="50157"/>
                </a:lnTo>
                <a:cubicBezTo>
                  <a:pt x="4092450" y="57753"/>
                  <a:pt x="4096499" y="65802"/>
                  <a:pt x="4105453" y="82566"/>
                </a:cubicBezTo>
                <a:cubicBezTo>
                  <a:pt x="4109835" y="90568"/>
                  <a:pt x="4112501" y="100474"/>
                  <a:pt x="4118979" y="106381"/>
                </a:cubicBezTo>
                <a:lnTo>
                  <a:pt x="4134873" y="127702"/>
                </a:lnTo>
                <a:lnTo>
                  <a:pt x="4118979" y="106380"/>
                </a:lnTo>
                <a:cubicBezTo>
                  <a:pt x="4112501" y="100473"/>
                  <a:pt x="4109835" y="90567"/>
                  <a:pt x="4105453" y="82565"/>
                </a:cubicBezTo>
                <a:cubicBezTo>
                  <a:pt x="4100976" y="74183"/>
                  <a:pt x="4097725" y="67980"/>
                  <a:pt x="4095707" y="62922"/>
                </a:cubicBezTo>
                <a:lnTo>
                  <a:pt x="4093356" y="50156"/>
                </a:lnTo>
                <a:lnTo>
                  <a:pt x="4098434" y="38069"/>
                </a:lnTo>
                <a:cubicBezTo>
                  <a:pt x="4101369" y="33464"/>
                  <a:pt x="4105548" y="27939"/>
                  <a:pt x="4110977" y="20462"/>
                </a:cubicBezTo>
                <a:lnTo>
                  <a:pt x="4123006" y="0"/>
                </a:lnTo>
                <a:lnTo>
                  <a:pt x="4569127" y="0"/>
                </a:lnTo>
                <a:lnTo>
                  <a:pt x="4572002" y="22365"/>
                </a:lnTo>
                <a:cubicBezTo>
                  <a:pt x="4572002" y="47894"/>
                  <a:pt x="4565907" y="73230"/>
                  <a:pt x="4563620" y="98949"/>
                </a:cubicBezTo>
                <a:cubicBezTo>
                  <a:pt x="4561716" y="118952"/>
                  <a:pt x="4562478" y="139337"/>
                  <a:pt x="4560192" y="159339"/>
                </a:cubicBezTo>
                <a:cubicBezTo>
                  <a:pt x="4558476" y="175724"/>
                  <a:pt x="4554096" y="191916"/>
                  <a:pt x="4550476" y="208109"/>
                </a:cubicBezTo>
                <a:cubicBezTo>
                  <a:pt x="4549142" y="214015"/>
                  <a:pt x="4543997" y="219921"/>
                  <a:pt x="4544759" y="225254"/>
                </a:cubicBezTo>
                <a:cubicBezTo>
                  <a:pt x="4552952" y="278215"/>
                  <a:pt x="4516375" y="316317"/>
                  <a:pt x="4500183" y="361086"/>
                </a:cubicBezTo>
                <a:cubicBezTo>
                  <a:pt x="4483035" y="408142"/>
                  <a:pt x="4456747" y="453673"/>
                  <a:pt x="4464557" y="506251"/>
                </a:cubicBezTo>
                <a:cubicBezTo>
                  <a:pt x="4469319" y="538066"/>
                  <a:pt x="4480369" y="568737"/>
                  <a:pt x="4487039" y="600362"/>
                </a:cubicBezTo>
                <a:cubicBezTo>
                  <a:pt x="4489325" y="611602"/>
                  <a:pt x="4488942" y="624175"/>
                  <a:pt x="4486656" y="635415"/>
                </a:cubicBezTo>
                <a:cubicBezTo>
                  <a:pt x="4476177" y="689709"/>
                  <a:pt x="4474653" y="743241"/>
                  <a:pt x="4491800" y="796585"/>
                </a:cubicBezTo>
                <a:cubicBezTo>
                  <a:pt x="4494658" y="805727"/>
                  <a:pt x="4497324" y="815443"/>
                  <a:pt x="4497324" y="824970"/>
                </a:cubicBezTo>
                <a:cubicBezTo>
                  <a:pt x="4497324" y="877167"/>
                  <a:pt x="4493324" y="928413"/>
                  <a:pt x="4474653" y="978327"/>
                </a:cubicBezTo>
                <a:cubicBezTo>
                  <a:pt x="4468367" y="995091"/>
                  <a:pt x="4472367" y="1015476"/>
                  <a:pt x="4470843" y="1033955"/>
                </a:cubicBezTo>
                <a:cubicBezTo>
                  <a:pt x="4469511" y="1051099"/>
                  <a:pt x="4468939" y="1068626"/>
                  <a:pt x="4464557" y="1085200"/>
                </a:cubicBezTo>
                <a:cubicBezTo>
                  <a:pt x="4458082" y="1109395"/>
                  <a:pt x="4457319" y="1131874"/>
                  <a:pt x="4463033" y="1156831"/>
                </a:cubicBezTo>
                <a:cubicBezTo>
                  <a:pt x="4468367" y="1180643"/>
                  <a:pt x="4465702" y="1206362"/>
                  <a:pt x="4465891" y="1231129"/>
                </a:cubicBezTo>
                <a:cubicBezTo>
                  <a:pt x="4466081" y="1258752"/>
                  <a:pt x="4466271" y="1286375"/>
                  <a:pt x="4465319" y="1313998"/>
                </a:cubicBezTo>
                <a:cubicBezTo>
                  <a:pt x="4464939" y="1325048"/>
                  <a:pt x="4457319" y="1337621"/>
                  <a:pt x="4460367" y="1346767"/>
                </a:cubicBezTo>
                <a:cubicBezTo>
                  <a:pt x="4470653" y="1376294"/>
                  <a:pt x="4458271" y="1405823"/>
                  <a:pt x="4463795" y="1435350"/>
                </a:cubicBezTo>
                <a:cubicBezTo>
                  <a:pt x="4466653" y="1449830"/>
                  <a:pt x="4458843" y="1466213"/>
                  <a:pt x="4458082" y="1481834"/>
                </a:cubicBezTo>
                <a:cubicBezTo>
                  <a:pt x="4456747" y="1507362"/>
                  <a:pt x="4457319" y="1532889"/>
                  <a:pt x="4456938" y="1558418"/>
                </a:cubicBezTo>
                <a:cubicBezTo>
                  <a:pt x="4456747" y="1566800"/>
                  <a:pt x="4455985" y="1574993"/>
                  <a:pt x="4455602" y="1583375"/>
                </a:cubicBezTo>
                <a:cubicBezTo>
                  <a:pt x="4455222" y="1590805"/>
                  <a:pt x="4453508" y="1598615"/>
                  <a:pt x="4454840" y="1605664"/>
                </a:cubicBezTo>
                <a:cubicBezTo>
                  <a:pt x="4459605" y="1631193"/>
                  <a:pt x="4467415" y="1656339"/>
                  <a:pt x="4470463" y="1682056"/>
                </a:cubicBezTo>
                <a:cubicBezTo>
                  <a:pt x="4473129" y="1704345"/>
                  <a:pt x="4469511" y="1727398"/>
                  <a:pt x="4471415" y="1749877"/>
                </a:cubicBezTo>
                <a:cubicBezTo>
                  <a:pt x="4474653" y="1789502"/>
                  <a:pt x="4480369" y="1829127"/>
                  <a:pt x="4483989" y="1868753"/>
                </a:cubicBezTo>
                <a:cubicBezTo>
                  <a:pt x="4484751" y="1877327"/>
                  <a:pt x="4479988" y="1886279"/>
                  <a:pt x="4479607" y="1895043"/>
                </a:cubicBezTo>
                <a:cubicBezTo>
                  <a:pt x="4478655" y="1922476"/>
                  <a:pt x="4478463" y="1949909"/>
                  <a:pt x="4477893" y="1977342"/>
                </a:cubicBezTo>
                <a:cubicBezTo>
                  <a:pt x="4477702" y="1992963"/>
                  <a:pt x="4478273" y="2008775"/>
                  <a:pt x="4476559" y="2024208"/>
                </a:cubicBezTo>
                <a:cubicBezTo>
                  <a:pt x="4474273" y="2044590"/>
                  <a:pt x="4470843" y="2063069"/>
                  <a:pt x="4485703" y="2082120"/>
                </a:cubicBezTo>
                <a:cubicBezTo>
                  <a:pt x="4508754" y="2111459"/>
                  <a:pt x="4499800" y="2148798"/>
                  <a:pt x="4505134" y="2182707"/>
                </a:cubicBezTo>
                <a:cubicBezTo>
                  <a:pt x="4506468" y="2191471"/>
                  <a:pt x="4506658" y="2200426"/>
                  <a:pt x="4508182" y="2209188"/>
                </a:cubicBezTo>
                <a:cubicBezTo>
                  <a:pt x="4511040" y="2225382"/>
                  <a:pt x="4514278" y="2241383"/>
                  <a:pt x="4517519" y="2257578"/>
                </a:cubicBezTo>
                <a:cubicBezTo>
                  <a:pt x="4518089" y="2260434"/>
                  <a:pt x="4518282" y="2263672"/>
                  <a:pt x="4519233" y="2266340"/>
                </a:cubicBezTo>
                <a:cubicBezTo>
                  <a:pt x="4527233" y="2290917"/>
                  <a:pt x="4536377" y="2315109"/>
                  <a:pt x="4542855" y="2340066"/>
                </a:cubicBezTo>
                <a:cubicBezTo>
                  <a:pt x="4546094" y="2352259"/>
                  <a:pt x="4546476" y="2365785"/>
                  <a:pt x="4544759" y="2378358"/>
                </a:cubicBezTo>
                <a:cubicBezTo>
                  <a:pt x="4539807" y="2415125"/>
                  <a:pt x="4537711" y="2451512"/>
                  <a:pt x="4544951" y="2488471"/>
                </a:cubicBezTo>
                <a:cubicBezTo>
                  <a:pt x="4547808" y="2503140"/>
                  <a:pt x="4543045" y="2519524"/>
                  <a:pt x="4541332" y="2535145"/>
                </a:cubicBezTo>
                <a:cubicBezTo>
                  <a:pt x="4536759" y="2572484"/>
                  <a:pt x="4531805" y="2609823"/>
                  <a:pt x="4527425" y="2647353"/>
                </a:cubicBezTo>
                <a:cubicBezTo>
                  <a:pt x="4524757" y="2670785"/>
                  <a:pt x="4523233" y="2694408"/>
                  <a:pt x="4520567" y="2717841"/>
                </a:cubicBezTo>
                <a:cubicBezTo>
                  <a:pt x="4517327" y="2744892"/>
                  <a:pt x="4512374" y="2771753"/>
                  <a:pt x="4509706" y="2798806"/>
                </a:cubicBezTo>
                <a:cubicBezTo>
                  <a:pt x="4506658" y="2829667"/>
                  <a:pt x="4506088" y="2860720"/>
                  <a:pt x="4502848" y="2891581"/>
                </a:cubicBezTo>
                <a:cubicBezTo>
                  <a:pt x="4496562" y="2947973"/>
                  <a:pt x="4489132" y="3004172"/>
                  <a:pt x="4482084" y="3060560"/>
                </a:cubicBezTo>
                <a:cubicBezTo>
                  <a:pt x="4475225" y="3115236"/>
                  <a:pt x="4469129" y="3169912"/>
                  <a:pt x="4460557" y="3224206"/>
                </a:cubicBezTo>
                <a:cubicBezTo>
                  <a:pt x="4456938" y="3247067"/>
                  <a:pt x="4447030" y="3268783"/>
                  <a:pt x="4441506" y="3291264"/>
                </a:cubicBezTo>
                <a:lnTo>
                  <a:pt x="4431807" y="3333748"/>
                </a:lnTo>
                <a:lnTo>
                  <a:pt x="4259554" y="3333748"/>
                </a:lnTo>
                <a:lnTo>
                  <a:pt x="0" y="3333748"/>
                </a:lnTo>
                <a:close/>
              </a:path>
            </a:pathLst>
          </a:cu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45EC4CFE-4482-3F87-8EE6-7FB7D8199B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264552" y="3903169"/>
            <a:ext cx="2112504" cy="2112504"/>
          </a:xfrm>
          <a:prstGeom prst="ellipse">
            <a:avLst/>
          </a:prstGeom>
        </p:spPr>
      </p:pic>
    </p:spTree>
    <p:extLst>
      <p:ext uri="{BB962C8B-B14F-4D97-AF65-F5344CB8AC3E}">
        <p14:creationId xmlns:p14="http://schemas.microsoft.com/office/powerpoint/2010/main" val="303805363"/>
      </p:ext>
    </p:extLst>
  </p:cSld>
  <p:clrMapOvr>
    <a:masterClrMapping/>
  </p:clrMapOvr>
  <mc:AlternateContent xmlns:mc="http://schemas.openxmlformats.org/markup-compatibility/2006" xmlns:p14="http://schemas.microsoft.com/office/powerpoint/2010/main">
    <mc:Choice Requires="p14">
      <p:transition spd="slow" p14:dur="2000" advTm="49017"/>
    </mc:Choice>
    <mc:Fallback xmlns="">
      <p:transition spd="slow" advTm="4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INTERACT WITH THE POLICE DURING A TRAFFIC STOP! (From a Real Lawyer)">
            <a:hlinkClick r:id="" action="ppaction://media"/>
            <a:extLst>
              <a:ext uri="{FF2B5EF4-FFF2-40B4-BE49-F238E27FC236}">
                <a16:creationId xmlns:a16="http://schemas.microsoft.com/office/drawing/2014/main" id="{48520C97-71EE-61CF-ADB5-4EBBD8461A7D}"/>
              </a:ext>
            </a:extLst>
          </p:cNvPr>
          <p:cNvPicPr>
            <a:picLocks noRot="1" noChangeAspect="1"/>
          </p:cNvPicPr>
          <p:nvPr>
            <a:videoFile r:link="rId1"/>
          </p:nvPr>
        </p:nvPicPr>
        <p:blipFill>
          <a:blip r:embed="rId3"/>
          <a:stretch>
            <a:fillRect/>
          </a:stretch>
        </p:blipFill>
        <p:spPr>
          <a:xfrm>
            <a:off x="2472856" y="1527181"/>
            <a:ext cx="6989196" cy="3948895"/>
          </a:xfrm>
          <a:prstGeom prst="rect">
            <a:avLst/>
          </a:prstGeom>
        </p:spPr>
      </p:pic>
    </p:spTree>
    <p:extLst>
      <p:ext uri="{BB962C8B-B14F-4D97-AF65-F5344CB8AC3E}">
        <p14:creationId xmlns:p14="http://schemas.microsoft.com/office/powerpoint/2010/main" val="36265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17-81B8-F28A-2D18-FC3439E1A15B}"/>
              </a:ext>
            </a:extLst>
          </p:cNvPr>
          <p:cNvSpPr>
            <a:spLocks noGrp="1"/>
          </p:cNvSpPr>
          <p:nvPr>
            <p:ph type="title"/>
          </p:nvPr>
        </p:nvSpPr>
        <p:spPr>
          <a:xfrm>
            <a:off x="141515" y="611415"/>
            <a:ext cx="7086599" cy="1938076"/>
          </a:xfrm>
        </p:spPr>
        <p:txBody>
          <a:bodyPr>
            <a:normAutofit/>
          </a:bodyPr>
          <a:lstStyle/>
          <a:p>
            <a:r>
              <a:rPr lang="en-US" sz="2400" b="1" dirty="0">
                <a:effectLst/>
                <a:latin typeface="Tahoma" panose="020B0604030504040204" pitchFamily="34" charset="0"/>
                <a:ea typeface="Calibri" panose="020F0502020204030204" pitchFamily="34" charset="0"/>
              </a:rPr>
              <a:t>Interacting with Law Enforcement</a:t>
            </a:r>
            <a:br>
              <a:rPr lang="en-US" sz="2400" b="1" dirty="0">
                <a:effectLst/>
                <a:latin typeface="Tahoma" panose="020B0604030504040204" pitchFamily="34" charset="0"/>
                <a:ea typeface="Calibri" panose="020F0502020204030204" pitchFamily="34" charset="0"/>
              </a:rPr>
            </a:br>
            <a:r>
              <a:rPr lang="en-US" sz="2400" b="1" dirty="0">
                <a:effectLst/>
                <a:latin typeface="Tahoma" panose="020B0604030504040204" pitchFamily="34" charset="0"/>
                <a:ea typeface="Calibri" panose="020F0502020204030204" pitchFamily="34" charset="0"/>
              </a:rPr>
              <a:t>with People with Disabilities </a:t>
            </a:r>
            <a:endParaRPr lang="en-US" sz="2400" dirty="0"/>
          </a:p>
        </p:txBody>
      </p:sp>
      <p:sp>
        <p:nvSpPr>
          <p:cNvPr id="3" name="Content Placeholder 2">
            <a:extLst>
              <a:ext uri="{FF2B5EF4-FFF2-40B4-BE49-F238E27FC236}">
                <a16:creationId xmlns:a16="http://schemas.microsoft.com/office/drawing/2014/main" id="{5517F89B-257C-1F2B-EB3B-4091DD6C55E2}"/>
              </a:ext>
            </a:extLst>
          </p:cNvPr>
          <p:cNvSpPr>
            <a:spLocks noGrp="1"/>
          </p:cNvSpPr>
          <p:nvPr>
            <p:ph idx="1"/>
          </p:nvPr>
        </p:nvSpPr>
        <p:spPr>
          <a:xfrm>
            <a:off x="82296" y="1881167"/>
            <a:ext cx="4838943" cy="4609590"/>
          </a:xfrm>
        </p:spPr>
        <p:txBody>
          <a:bodyPr>
            <a:normAutofit fontScale="55000" lnSpcReduction="20000"/>
          </a:bodyPr>
          <a:lstStyle/>
          <a:p>
            <a:r>
              <a:rPr lang="en-US" sz="3300" dirty="0"/>
              <a:t>Be mindful of what behavior the individuals is having when interacting with cops.</a:t>
            </a:r>
          </a:p>
          <a:p>
            <a:pPr marL="0" indent="0">
              <a:buNone/>
            </a:pPr>
            <a:endParaRPr lang="en-US" sz="3300" dirty="0"/>
          </a:p>
          <a:p>
            <a:r>
              <a:rPr lang="en-US" sz="3300" dirty="0"/>
              <a:t>If there is a staff member with them help advocate for them.</a:t>
            </a:r>
          </a:p>
          <a:p>
            <a:endParaRPr lang="en-US" sz="2000" dirty="0"/>
          </a:p>
          <a:p>
            <a:r>
              <a:rPr lang="en-US" sz="3200" dirty="0"/>
              <a:t>Let the police officer know if they are nonverbal or have behavior problems.</a:t>
            </a:r>
          </a:p>
          <a:p>
            <a:endParaRPr lang="en-US" sz="3200" dirty="0"/>
          </a:p>
          <a:p>
            <a:pPr marL="0" indent="0">
              <a:buNone/>
            </a:pPr>
            <a:endParaRPr lang="en-US" sz="2000" dirty="0"/>
          </a:p>
          <a:p>
            <a:pPr marL="0" indent="0">
              <a:buNone/>
            </a:pPr>
            <a:r>
              <a:rPr lang="en-US" sz="3600" dirty="0"/>
              <a:t>People with disabilities are afraid of calling or dealing with cops.</a:t>
            </a:r>
          </a:p>
          <a:p>
            <a:pPr marL="0" indent="0">
              <a:buNone/>
            </a:pPr>
            <a:r>
              <a:rPr lang="en-US" sz="3600" dirty="0"/>
              <a:t>Help the cops understand when an individual has a behavior issue, it doesn’t mean they are aggressive  </a:t>
            </a:r>
          </a:p>
          <a:p>
            <a:pPr marL="0" indent="0">
              <a:buNone/>
            </a:pPr>
            <a:endParaRPr lang="en-US" sz="3600" dirty="0"/>
          </a:p>
          <a:p>
            <a:endParaRPr lang="en-US" sz="2000" dirty="0"/>
          </a:p>
        </p:txBody>
      </p:sp>
      <p:pic>
        <p:nvPicPr>
          <p:cNvPr id="2050" name="Picture 2" descr="A Guide to Interacting with Police for Individuals with  Intellectual/Developmental Disabilities">
            <a:extLst>
              <a:ext uri="{FF2B5EF4-FFF2-40B4-BE49-F238E27FC236}">
                <a16:creationId xmlns:a16="http://schemas.microsoft.com/office/drawing/2014/main" id="{F67E6BBD-384A-3279-0B8A-48F24ED750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20"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Police training benefits those with autism and other disabilities - Be Safe  The Movie">
            <a:extLst>
              <a:ext uri="{FF2B5EF4-FFF2-40B4-BE49-F238E27FC236}">
                <a16:creationId xmlns:a16="http://schemas.microsoft.com/office/drawing/2014/main" id="{BC348671-DDE5-EC78-CBDA-ABF08F976B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182"/>
          <a:stretch/>
        </p:blipFill>
        <p:spPr bwMode="auto">
          <a:xfrm>
            <a:off x="4726728" y="3532678"/>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CC5CF6F6-6DD5-CE18-644B-7F13735679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141709" y="4800600"/>
            <a:ext cx="2057400" cy="2057400"/>
          </a:xfrm>
          <a:prstGeom prst="ellipse">
            <a:avLst/>
          </a:prstGeom>
        </p:spPr>
      </p:pic>
    </p:spTree>
    <p:extLst>
      <p:ext uri="{BB962C8B-B14F-4D97-AF65-F5344CB8AC3E}">
        <p14:creationId xmlns:p14="http://schemas.microsoft.com/office/powerpoint/2010/main" val="1596180322"/>
      </p:ext>
    </p:extLst>
  </p:cSld>
  <p:clrMapOvr>
    <a:masterClrMapping/>
  </p:clrMapOvr>
  <mc:AlternateContent xmlns:mc="http://schemas.openxmlformats.org/markup-compatibility/2006" xmlns:p14="http://schemas.microsoft.com/office/powerpoint/2010/main">
    <mc:Choice Requires="p14">
      <p:transition spd="slow" p14:dur="2000" advTm="54879"/>
    </mc:Choice>
    <mc:Fallback xmlns="">
      <p:transition spd="slow" advTm="5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43C5-A042-473A-C41F-55708FBFBD74}"/>
              </a:ext>
            </a:extLst>
          </p:cNvPr>
          <p:cNvSpPr>
            <a:spLocks noGrp="1"/>
          </p:cNvSpPr>
          <p:nvPr>
            <p:ph type="title"/>
          </p:nvPr>
        </p:nvSpPr>
        <p:spPr>
          <a:xfrm>
            <a:off x="3878640" y="283267"/>
            <a:ext cx="4434720" cy="1387569"/>
          </a:xfrm>
        </p:spPr>
        <p:txBody>
          <a:bodyPr anchor="b">
            <a:normAutofit/>
          </a:bodyPr>
          <a:lstStyle/>
          <a:p>
            <a:r>
              <a:rPr lang="en-US" sz="2700" dirty="0">
                <a:latin typeface="Tahoma" panose="020B0604030504040204" pitchFamily="34" charset="0"/>
                <a:ea typeface="Calibri" panose="020F0502020204030204" pitchFamily="34" charset="0"/>
              </a:rPr>
              <a:t>A</a:t>
            </a:r>
            <a:r>
              <a:rPr lang="en-US" sz="2700" dirty="0">
                <a:effectLst/>
                <a:latin typeface="Tahoma" panose="020B0604030504040204" pitchFamily="34" charset="0"/>
                <a:ea typeface="Calibri" panose="020F0502020204030204" pitchFamily="34" charset="0"/>
              </a:rPr>
              <a:t>uthority </a:t>
            </a:r>
            <a:br>
              <a:rPr lang="en-US" sz="2700" dirty="0">
                <a:effectLst/>
                <a:latin typeface="Tahoma" panose="020B0604030504040204" pitchFamily="34" charset="0"/>
                <a:ea typeface="Calibri" panose="020F0502020204030204" pitchFamily="34" charset="0"/>
              </a:rPr>
            </a:br>
            <a:r>
              <a:rPr lang="en-US" sz="2700" dirty="0">
                <a:effectLst/>
                <a:latin typeface="Tahoma" panose="020B0604030504040204" pitchFamily="34" charset="0"/>
                <a:ea typeface="Calibri" panose="020F0502020204030204" pitchFamily="34" charset="0"/>
              </a:rPr>
              <a:t>Treatment of Minorities  </a:t>
            </a:r>
            <a:br>
              <a:rPr lang="en-US" sz="2700" dirty="0">
                <a:effectLst/>
                <a:latin typeface="Calibri" panose="020F0502020204030204" pitchFamily="34" charset="0"/>
                <a:ea typeface="Calibri" panose="020F0502020204030204" pitchFamily="34" charset="0"/>
              </a:rPr>
            </a:br>
            <a:endParaRPr lang="en-US" sz="2700" dirty="0"/>
          </a:p>
        </p:txBody>
      </p:sp>
      <p:sp>
        <p:nvSpPr>
          <p:cNvPr id="3" name="Content Placeholder 2">
            <a:extLst>
              <a:ext uri="{FF2B5EF4-FFF2-40B4-BE49-F238E27FC236}">
                <a16:creationId xmlns:a16="http://schemas.microsoft.com/office/drawing/2014/main" id="{81E297AF-5EA4-1699-C035-159B8840E779}"/>
              </a:ext>
            </a:extLst>
          </p:cNvPr>
          <p:cNvSpPr>
            <a:spLocks noGrp="1"/>
          </p:cNvSpPr>
          <p:nvPr>
            <p:ph idx="1"/>
          </p:nvPr>
        </p:nvSpPr>
        <p:spPr>
          <a:xfrm>
            <a:off x="4340825" y="1371600"/>
            <a:ext cx="6853567" cy="2057400"/>
          </a:xfrm>
        </p:spPr>
        <p:txBody>
          <a:bodyPr anchor="t">
            <a:normAutofit/>
          </a:bodyPr>
          <a:lstStyle/>
          <a:p>
            <a:r>
              <a:rPr lang="en-US" sz="2000" dirty="0"/>
              <a:t>We as minorities get looked at and treated differently than the average person does.</a:t>
            </a:r>
          </a:p>
          <a:p>
            <a:r>
              <a:rPr lang="en-US" sz="2000" dirty="0"/>
              <a:t>Minorites aren’t always bad. We are good people.</a:t>
            </a:r>
          </a:p>
          <a:p>
            <a:r>
              <a:rPr lang="en-US" sz="2000" dirty="0"/>
              <a:t>We get judged based on our color of skin.</a:t>
            </a:r>
          </a:p>
          <a:p>
            <a:endParaRPr lang="en-US" sz="2000" dirty="0"/>
          </a:p>
        </p:txBody>
      </p:sp>
      <p:pic>
        <p:nvPicPr>
          <p:cNvPr id="3078" name="Picture 6" descr="Learning Resource: Racial Harmony: Types of prejudice">
            <a:extLst>
              <a:ext uri="{FF2B5EF4-FFF2-40B4-BE49-F238E27FC236}">
                <a16:creationId xmlns:a16="http://schemas.microsoft.com/office/drawing/2014/main" id="{2926CDE5-66EA-D580-D1EF-A2B6EE2973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06"/>
          <a:stretch/>
        </p:blipFill>
        <p:spPr bwMode="auto">
          <a:xfrm>
            <a:off x="294110" y="175699"/>
            <a:ext cx="2667000" cy="29902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o Are Police Killing? | Center on Juvenile and Criminal Justice">
            <a:extLst>
              <a:ext uri="{FF2B5EF4-FFF2-40B4-BE49-F238E27FC236}">
                <a16:creationId xmlns:a16="http://schemas.microsoft.com/office/drawing/2014/main" id="{97DD555E-9838-867E-A8DC-80F3713F3E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56857" y="3261694"/>
            <a:ext cx="6534610" cy="3430669"/>
          </a:xfrm>
          <a:prstGeom prst="rect">
            <a:avLst/>
          </a:prstGeom>
          <a:noFill/>
          <a:extLst>
            <a:ext uri="{909E8E84-426E-40DD-AFC4-6F175D3DCCD1}">
              <a14:hiddenFill xmlns:a14="http://schemas.microsoft.com/office/drawing/2010/main">
                <a:solidFill>
                  <a:srgbClr val="FFFFFF"/>
                </a:solidFill>
              </a14:hiddenFill>
            </a:ext>
          </a:extLst>
        </p:spPr>
      </p:pic>
      <p:pic>
        <p:nvPicPr>
          <p:cNvPr id="21" name="Video 20">
            <a:hlinkClick r:id="" action="ppaction://media"/>
            <a:extLst>
              <a:ext uri="{FF2B5EF4-FFF2-40B4-BE49-F238E27FC236}">
                <a16:creationId xmlns:a16="http://schemas.microsoft.com/office/drawing/2014/main" id="{FDD723FA-D1CF-7710-A0E4-4DCDC27240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6515181"/>
      </p:ext>
    </p:extLst>
  </p:cSld>
  <p:clrMapOvr>
    <a:masterClrMapping/>
  </p:clrMapOvr>
  <mc:AlternateContent xmlns:mc="http://schemas.openxmlformats.org/markup-compatibility/2006" xmlns:p14="http://schemas.microsoft.com/office/powerpoint/2010/main">
    <mc:Choice Requires="p14">
      <p:transition spd="slow" p14:dur="2000" advTm="58980"/>
    </mc:Choice>
    <mc:Fallback xmlns="">
      <p:transition spd="slow" advTm="5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4704-A6D3-DEE1-C8B3-B8B8AC2C2D7B}"/>
              </a:ext>
            </a:extLst>
          </p:cNvPr>
          <p:cNvSpPr>
            <a:spLocks noGrp="1"/>
          </p:cNvSpPr>
          <p:nvPr>
            <p:ph type="title"/>
          </p:nvPr>
        </p:nvSpPr>
        <p:spPr>
          <a:xfrm>
            <a:off x="2274239" y="260130"/>
            <a:ext cx="6855955" cy="1402470"/>
          </a:xfrm>
        </p:spPr>
        <p:txBody>
          <a:bodyPr anchor="t">
            <a:normAutofit/>
          </a:bodyPr>
          <a:lstStyle/>
          <a:p>
            <a:r>
              <a:rPr lang="en-US" sz="3200" dirty="0"/>
              <a:t>How to Prevent Police Brutality </a:t>
            </a:r>
          </a:p>
        </p:txBody>
      </p:sp>
      <p:sp>
        <p:nvSpPr>
          <p:cNvPr id="3" name="Content Placeholder 2">
            <a:extLst>
              <a:ext uri="{FF2B5EF4-FFF2-40B4-BE49-F238E27FC236}">
                <a16:creationId xmlns:a16="http://schemas.microsoft.com/office/drawing/2014/main" id="{8AEE34FF-99BA-8486-6ED8-5F385C2F004D}"/>
              </a:ext>
            </a:extLst>
          </p:cNvPr>
          <p:cNvSpPr>
            <a:spLocks noGrp="1"/>
          </p:cNvSpPr>
          <p:nvPr>
            <p:ph idx="1"/>
          </p:nvPr>
        </p:nvSpPr>
        <p:spPr>
          <a:xfrm>
            <a:off x="4891242" y="1094852"/>
            <a:ext cx="5547261" cy="5608945"/>
          </a:xfrm>
        </p:spPr>
        <p:txBody>
          <a:bodyPr>
            <a:normAutofit fontScale="92500" lnSpcReduction="10000"/>
          </a:bodyPr>
          <a:lstStyle/>
          <a:p>
            <a:r>
              <a:rPr lang="en-US" sz="2000" b="0" i="0" dirty="0">
                <a:effectLst/>
                <a:latin typeface="Google Sans"/>
              </a:rPr>
              <a:t>Restricting or banning chokeholds and strangleholds.</a:t>
            </a:r>
          </a:p>
          <a:p>
            <a:endParaRPr lang="en-US" sz="2000" dirty="0">
              <a:latin typeface="Google Sans"/>
            </a:endParaRPr>
          </a:p>
          <a:p>
            <a:r>
              <a:rPr lang="en-US" sz="2000" dirty="0">
                <a:latin typeface="Google Sans"/>
              </a:rPr>
              <a:t>Think of other ways to train cops on how to interact with people of races and color.</a:t>
            </a:r>
          </a:p>
          <a:p>
            <a:endParaRPr lang="en-US" sz="2000" dirty="0">
              <a:latin typeface="Google Sans"/>
            </a:endParaRPr>
          </a:p>
          <a:p>
            <a:r>
              <a:rPr lang="en-US" sz="2000" dirty="0">
                <a:latin typeface="Google Sans"/>
              </a:rPr>
              <a:t>Don’t look at skin color because we all are human beings. Holding police officers accountable for their actions.</a:t>
            </a:r>
          </a:p>
          <a:p>
            <a:endParaRPr lang="en-US" sz="2000" dirty="0">
              <a:latin typeface="Google Sans"/>
            </a:endParaRPr>
          </a:p>
          <a:p>
            <a:r>
              <a:rPr lang="en-US" sz="2000" b="0" i="0" dirty="0">
                <a:effectLst/>
                <a:latin typeface="Google Sans"/>
              </a:rPr>
              <a:t>Restrictions on them pulling their gun at first when Interacting with people or not holding their gun waist.</a:t>
            </a:r>
          </a:p>
          <a:p>
            <a:pPr marL="0" indent="0">
              <a:buNone/>
            </a:pPr>
            <a:r>
              <a:rPr lang="en-US" sz="2000" b="0" i="0" dirty="0">
                <a:effectLst/>
                <a:latin typeface="Google Sans"/>
              </a:rPr>
              <a:t> </a:t>
            </a:r>
          </a:p>
          <a:p>
            <a:r>
              <a:rPr lang="en-US" sz="2000" dirty="0">
                <a:latin typeface="Google Sans"/>
              </a:rPr>
              <a:t>Just remember everyday or month we as people are being targeted for police brutality just because we look different.</a:t>
            </a:r>
          </a:p>
        </p:txBody>
      </p:sp>
      <p:pic>
        <p:nvPicPr>
          <p:cNvPr id="1026" name="Picture 2" descr="8 Can't Wait offers simple police reforms to reduce deaths">
            <a:extLst>
              <a:ext uri="{FF2B5EF4-FFF2-40B4-BE49-F238E27FC236}">
                <a16:creationId xmlns:a16="http://schemas.microsoft.com/office/drawing/2014/main" id="{CA18A7E5-F0CE-349C-1CE5-21D983B8A5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90" r="10786" b="-4"/>
          <a:stretch/>
        </p:blipFill>
        <p:spPr bwMode="auto">
          <a:xfrm>
            <a:off x="26099" y="1033902"/>
            <a:ext cx="4799369" cy="34399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st Of Police Misconduct">
            <a:extLst>
              <a:ext uri="{FF2B5EF4-FFF2-40B4-BE49-F238E27FC236}">
                <a16:creationId xmlns:a16="http://schemas.microsoft.com/office/drawing/2014/main" id="{64D59F6C-8AED-0AE1-9D1D-644958CFB8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01" r="-8" b="917"/>
          <a:stretch/>
        </p:blipFill>
        <p:spPr bwMode="auto">
          <a:xfrm>
            <a:off x="104761" y="4618879"/>
            <a:ext cx="2363788" cy="1611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p Police Brutality Concept. Template For Background, Banner, Poster With  Text Inscription. Vector EPS10 Illustration. Royalty Free SVG, Cliparts,  Vectors, And Stock Illustration. Image 151691808.">
            <a:extLst>
              <a:ext uri="{FF2B5EF4-FFF2-40B4-BE49-F238E27FC236}">
                <a16:creationId xmlns:a16="http://schemas.microsoft.com/office/drawing/2014/main" id="{DD9E2AF0-7499-4848-C557-B323D9E859B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 r="1810" b="2"/>
          <a:stretch/>
        </p:blipFill>
        <p:spPr bwMode="auto">
          <a:xfrm>
            <a:off x="2512703" y="4618879"/>
            <a:ext cx="2378539" cy="1611930"/>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EB8AD31B-4E00-BE53-A920-8426274B2F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134600" y="4500590"/>
            <a:ext cx="2057400" cy="2057400"/>
          </a:xfrm>
          <a:prstGeom prst="ellipse">
            <a:avLst/>
          </a:prstGeom>
        </p:spPr>
      </p:pic>
    </p:spTree>
    <p:extLst>
      <p:ext uri="{BB962C8B-B14F-4D97-AF65-F5344CB8AC3E}">
        <p14:creationId xmlns:p14="http://schemas.microsoft.com/office/powerpoint/2010/main" val="3923766591"/>
      </p:ext>
    </p:extLst>
  </p:cSld>
  <p:clrMapOvr>
    <a:masterClrMapping/>
  </p:clrMapOvr>
  <mc:AlternateContent xmlns:mc="http://schemas.openxmlformats.org/markup-compatibility/2006" xmlns:p14="http://schemas.microsoft.com/office/powerpoint/2010/main">
    <mc:Choice Requires="p14">
      <p:transition spd="slow" p14:dur="2000" advTm="62014"/>
    </mc:Choice>
    <mc:Fallback xmlns="">
      <p:transition spd="slow" advTm="6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250+ Thank You Pictures, Images, Photos - Page 2">
            <a:extLst>
              <a:ext uri="{FF2B5EF4-FFF2-40B4-BE49-F238E27FC236}">
                <a16:creationId xmlns:a16="http://schemas.microsoft.com/office/drawing/2014/main" id="{DF336969-1AAC-3947-775E-CA9A97CD5505}"/>
              </a:ext>
            </a:extLst>
          </p:cNvPr>
          <p:cNvPicPr>
            <a:picLocks noChangeAspect="1"/>
          </p:cNvPicPr>
          <p:nvPr/>
        </p:nvPicPr>
        <p:blipFill rotWithShape="1">
          <a:blip r:embed="rId7"/>
          <a:srcRect t="17777" b="7223"/>
          <a:stretch/>
        </p:blipFill>
        <p:spPr>
          <a:xfrm>
            <a:off x="20" y="10"/>
            <a:ext cx="12191980" cy="6857990"/>
          </a:xfrm>
          <a:prstGeom prst="rect">
            <a:avLst/>
          </a:prstGeom>
        </p:spPr>
      </p:pic>
    </p:spTree>
    <p:extLst>
      <p:ext uri="{BB962C8B-B14F-4D97-AF65-F5344CB8AC3E}">
        <p14:creationId xmlns:p14="http://schemas.microsoft.com/office/powerpoint/2010/main" val="770512653"/>
      </p:ext>
    </p:extLst>
  </p:cSld>
  <p:clrMapOvr>
    <a:masterClrMapping/>
  </p:clrMapOvr>
  <mc:AlternateContent xmlns:mc="http://schemas.openxmlformats.org/markup-compatibility/2006">
    <mc:Choice xmlns:p14="http://schemas.microsoft.com/office/powerpoint/2010/main" Requires="p14">
      <p:transition spd="slow" p14:dur="2000" advTm="29000"/>
    </mc:Choice>
    <mc:Fallback>
      <p:transition spd="slow" advTm="2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C692-16DF-95F9-686B-3D484C179330}"/>
              </a:ext>
            </a:extLst>
          </p:cNvPr>
          <p:cNvSpPr>
            <a:spLocks noGrp="1"/>
          </p:cNvSpPr>
          <p:nvPr>
            <p:ph type="ctrTitle"/>
          </p:nvPr>
        </p:nvSpPr>
        <p:spPr/>
        <p:txBody>
          <a:bodyPr/>
          <a:lstStyle/>
          <a:p>
            <a:r>
              <a:rPr lang="en-US" dirty="0"/>
              <a:t>November Virtual Board</a:t>
            </a:r>
            <a:br>
              <a:rPr lang="en-US" dirty="0">
                <a:cs typeface="Calibri Light"/>
              </a:rPr>
            </a:br>
            <a:r>
              <a:rPr lang="en-US" dirty="0"/>
              <a:t>Human Rights</a:t>
            </a:r>
            <a:endParaRPr lang="en-US" dirty="0">
              <a:cs typeface="Calibri Light"/>
            </a:endParaRPr>
          </a:p>
        </p:txBody>
      </p:sp>
      <p:sp>
        <p:nvSpPr>
          <p:cNvPr id="3" name="Subtitle 2">
            <a:extLst>
              <a:ext uri="{FF2B5EF4-FFF2-40B4-BE49-F238E27FC236}">
                <a16:creationId xmlns:a16="http://schemas.microsoft.com/office/drawing/2014/main" id="{7E5E8B81-990B-D339-505A-AE4BD4977393}"/>
              </a:ext>
            </a:extLst>
          </p:cNvPr>
          <p:cNvSpPr>
            <a:spLocks noGrp="1"/>
          </p:cNvSpPr>
          <p:nvPr>
            <p:ph type="subTitle" idx="1"/>
          </p:nvPr>
        </p:nvSpPr>
        <p:spPr/>
        <p:txBody>
          <a:bodyPr vert="horz" lIns="91440" tIns="45720" rIns="91440" bIns="45720" rtlCol="0" anchor="t">
            <a:normAutofit/>
          </a:bodyPr>
          <a:lstStyle/>
          <a:p>
            <a:r>
              <a:rPr lang="en-US"/>
              <a:t>By Kevin Arce , Jeremy Powell &amp; Jossie Torres </a:t>
            </a:r>
          </a:p>
        </p:txBody>
      </p:sp>
      <p:pic>
        <p:nvPicPr>
          <p:cNvPr id="7" name="Video 6">
            <a:hlinkClick r:id="" action="ppaction://media"/>
            <a:extLst>
              <a:ext uri="{FF2B5EF4-FFF2-40B4-BE49-F238E27FC236}">
                <a16:creationId xmlns:a16="http://schemas.microsoft.com/office/drawing/2014/main" id="{BDCBCFF8-98E9-FE91-E918-364EF1593B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14337849"/>
      </p:ext>
    </p:extLst>
  </p:cSld>
  <p:clrMapOvr>
    <a:masterClrMapping/>
  </p:clrMapOvr>
  <mc:AlternateContent xmlns:mc="http://schemas.openxmlformats.org/markup-compatibility/2006" xmlns:p14="http://schemas.microsoft.com/office/powerpoint/2010/main">
    <mc:Choice Requires="p14">
      <p:transition spd="slow" p14:dur="2000" advTm="15515"/>
    </mc:Choice>
    <mc:Fallback xmlns="">
      <p:transition spd="slow" advTm="1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uman rights">
            <a:extLst>
              <a:ext uri="{FF2B5EF4-FFF2-40B4-BE49-F238E27FC236}">
                <a16:creationId xmlns:a16="http://schemas.microsoft.com/office/drawing/2014/main" id="{09C8D37B-5517-972D-6C8F-84E0168CE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72"/>
            <a:ext cx="6095999" cy="68602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6D3898-5461-AEAB-62A9-7F110A1B4968}"/>
              </a:ext>
            </a:extLst>
          </p:cNvPr>
          <p:cNvSpPr>
            <a:spLocks noGrp="1"/>
          </p:cNvSpPr>
          <p:nvPr>
            <p:ph type="title"/>
          </p:nvPr>
        </p:nvSpPr>
        <p:spPr>
          <a:xfrm>
            <a:off x="6096000" y="365125"/>
            <a:ext cx="5257800" cy="1325563"/>
          </a:xfrm>
        </p:spPr>
        <p:txBody>
          <a:bodyPr/>
          <a:lstStyle/>
          <a:p>
            <a:r>
              <a:rPr lang="en-US" dirty="0"/>
              <a:t>Human Rights</a:t>
            </a:r>
          </a:p>
        </p:txBody>
      </p:sp>
      <p:sp>
        <p:nvSpPr>
          <p:cNvPr id="3" name="Content Placeholder 2">
            <a:extLst>
              <a:ext uri="{FF2B5EF4-FFF2-40B4-BE49-F238E27FC236}">
                <a16:creationId xmlns:a16="http://schemas.microsoft.com/office/drawing/2014/main" id="{335140DE-01D4-13E9-66D5-4FC142D6C11F}"/>
              </a:ext>
            </a:extLst>
          </p:cNvPr>
          <p:cNvSpPr>
            <a:spLocks noGrp="1"/>
          </p:cNvSpPr>
          <p:nvPr>
            <p:ph idx="1"/>
          </p:nvPr>
        </p:nvSpPr>
        <p:spPr>
          <a:xfrm>
            <a:off x="6846072" y="1825625"/>
            <a:ext cx="4507727" cy="4351338"/>
          </a:xfrm>
        </p:spPr>
        <p:txBody>
          <a:bodyPr/>
          <a:lstStyle/>
          <a:p>
            <a:r>
              <a:rPr lang="en-US"/>
              <a:t>Human rights are the universal rights that every human being has from birth.</a:t>
            </a:r>
          </a:p>
          <a:p>
            <a:endParaRPr lang="en-US"/>
          </a:p>
          <a:p>
            <a:r>
              <a:rPr lang="en-US"/>
              <a:t>No one can take these rights away from you.</a:t>
            </a:r>
          </a:p>
        </p:txBody>
      </p:sp>
      <p:pic>
        <p:nvPicPr>
          <p:cNvPr id="4" name="Video 3">
            <a:hlinkClick r:id="" action="ppaction://media"/>
            <a:extLst>
              <a:ext uri="{FF2B5EF4-FFF2-40B4-BE49-F238E27FC236}">
                <a16:creationId xmlns:a16="http://schemas.microsoft.com/office/drawing/2014/main" id="{6571D1FC-5711-5593-071A-BD4C1B2FA1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77264383"/>
      </p:ext>
    </p:extLst>
  </p:cSld>
  <p:clrMapOvr>
    <a:masterClrMapping/>
  </p:clrMapOvr>
  <mc:AlternateContent xmlns:mc="http://schemas.openxmlformats.org/markup-compatibility/2006" xmlns:p14="http://schemas.microsoft.com/office/powerpoint/2010/main">
    <mc:Choice Requires="p14">
      <p:transition spd="slow" p14:dur="2000" advTm="12739"/>
    </mc:Choice>
    <mc:Fallback xmlns="">
      <p:transition spd="slow" advTm="12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EC4B-02E6-D14A-EC5A-3A9EBECBFB3A}"/>
              </a:ext>
            </a:extLst>
          </p:cNvPr>
          <p:cNvSpPr>
            <a:spLocks noGrp="1"/>
          </p:cNvSpPr>
          <p:nvPr>
            <p:ph type="title"/>
          </p:nvPr>
        </p:nvSpPr>
        <p:spPr/>
        <p:txBody>
          <a:bodyPr/>
          <a:lstStyle/>
          <a:p>
            <a:pPr algn="ctr"/>
            <a:r>
              <a:rPr lang="en-US" dirty="0"/>
              <a:t>Human Rights Origin</a:t>
            </a:r>
          </a:p>
        </p:txBody>
      </p:sp>
      <p:pic>
        <p:nvPicPr>
          <p:cNvPr id="5" name="Online Media 4" title="Human rights in two minutes">
            <a:hlinkClick r:id="" action="ppaction://media"/>
            <a:extLst>
              <a:ext uri="{FF2B5EF4-FFF2-40B4-BE49-F238E27FC236}">
                <a16:creationId xmlns:a16="http://schemas.microsoft.com/office/drawing/2014/main" id="{1ED67E10-BB07-663E-93EE-C3CE4591E919}"/>
              </a:ext>
            </a:extLst>
          </p:cNvPr>
          <p:cNvPicPr>
            <a:picLocks noRot="1" noChangeAspect="1"/>
          </p:cNvPicPr>
          <p:nvPr>
            <a:videoFile r:link="rId1"/>
          </p:nvPr>
        </p:nvPicPr>
        <p:blipFill>
          <a:blip r:embed="rId3"/>
          <a:stretch>
            <a:fillRect/>
          </a:stretch>
        </p:blipFill>
        <p:spPr>
          <a:xfrm>
            <a:off x="3021496" y="1691905"/>
            <a:ext cx="6434458" cy="3635469"/>
          </a:xfrm>
          <a:prstGeom prst="rect">
            <a:avLst/>
          </a:prstGeom>
        </p:spPr>
      </p:pic>
    </p:spTree>
    <p:extLst>
      <p:ext uri="{BB962C8B-B14F-4D97-AF65-F5344CB8AC3E}">
        <p14:creationId xmlns:p14="http://schemas.microsoft.com/office/powerpoint/2010/main" val="171410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Know Your Rights - Unbiased perspectives in just 5 minutes">
            <a:extLst>
              <a:ext uri="{FF2B5EF4-FFF2-40B4-BE49-F238E27FC236}">
                <a16:creationId xmlns:a16="http://schemas.microsoft.com/office/drawing/2014/main" id="{7248B223-C9B8-9D83-BED3-09CF6F7A0166}"/>
              </a:ext>
            </a:extLst>
          </p:cNvPr>
          <p:cNvPicPr>
            <a:picLocks noChangeAspect="1"/>
          </p:cNvPicPr>
          <p:nvPr/>
        </p:nvPicPr>
        <p:blipFill rotWithShape="1">
          <a:blip r:embed="rId4">
            <a:alphaModFix amt="50000"/>
          </a:blip>
          <a:srcRect t="2673" b="13684"/>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dirty="0">
                <a:solidFill>
                  <a:srgbClr val="FFFFFF"/>
                </a:solidFill>
                <a:cs typeface="Calibri Light"/>
              </a:rPr>
              <a:t>A Right to Choose your Rights</a:t>
            </a:r>
            <a:endParaRPr lang="en-US" dirty="0">
              <a:solidFill>
                <a:srgbClr val="FFFFFF"/>
              </a:solidFill>
            </a:endParaRPr>
          </a:p>
        </p:txBody>
      </p:sp>
      <p:sp>
        <p:nvSpPr>
          <p:cNvPr id="3" name="Subtitle 2"/>
          <p:cNvSpPr>
            <a:spLocks noGrp="1"/>
          </p:cNvSpPr>
          <p:nvPr>
            <p:ph type="subTitle" idx="1"/>
          </p:nvPr>
        </p:nvSpPr>
        <p:spPr>
          <a:xfrm>
            <a:off x="1524000" y="4159404"/>
            <a:ext cx="9144000" cy="1098395"/>
          </a:xfrm>
        </p:spPr>
        <p:txBody>
          <a:bodyPr vert="horz" lIns="91440" tIns="45720" rIns="91440" bIns="45720" rtlCol="0">
            <a:normAutofit/>
          </a:bodyPr>
          <a:lstStyle/>
          <a:p>
            <a:r>
              <a:rPr lang="en-US" dirty="0">
                <a:solidFill>
                  <a:srgbClr val="FFFFFF"/>
                </a:solidFill>
                <a:cs typeface="Calibri"/>
              </a:rPr>
              <a:t>By the SACS of DDS</a:t>
            </a:r>
            <a:endParaRPr lang="en-US" dirty="0">
              <a:solidFill>
                <a:srgbClr val="FFFFFF"/>
              </a:solidFill>
            </a:endParaRPr>
          </a:p>
        </p:txBody>
      </p:sp>
      <p:pic>
        <p:nvPicPr>
          <p:cNvPr id="14" name="Video 13">
            <a:hlinkClick r:id="" action="ppaction://media"/>
            <a:extLst>
              <a:ext uri="{FF2B5EF4-FFF2-40B4-BE49-F238E27FC236}">
                <a16:creationId xmlns:a16="http://schemas.microsoft.com/office/drawing/2014/main" id="{4B96E0F9-CFD6-B939-4C2E-A5A46C1677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9ACA-BC50-1A0F-A759-19D0CC26174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3400" dirty="0"/>
              <a:t>The Right to Choose your Rights under the Constitutional Laws</a:t>
            </a:r>
          </a:p>
        </p:txBody>
      </p:sp>
      <p:sp>
        <p:nvSpPr>
          <p:cNvPr id="3" name="Content Placeholder 2">
            <a:extLst>
              <a:ext uri="{FF2B5EF4-FFF2-40B4-BE49-F238E27FC236}">
                <a16:creationId xmlns:a16="http://schemas.microsoft.com/office/drawing/2014/main" id="{E7C3766D-4ED1-2A81-A71C-235958BD0940}"/>
              </a:ext>
            </a:extLst>
          </p:cNvPr>
          <p:cNvSpPr>
            <a:spLocks noGrp="1"/>
          </p:cNvSpPr>
          <p:nvPr>
            <p:ph sz="half" idx="1"/>
          </p:nvPr>
        </p:nvSpPr>
        <p:spPr>
          <a:xfrm>
            <a:off x="366911" y="2872899"/>
            <a:ext cx="4516758" cy="3809498"/>
          </a:xfrm>
        </p:spPr>
        <p:txBody>
          <a:bodyPr vert="horz" lIns="91440" tIns="45720" rIns="91440" bIns="45720" rtlCol="0">
            <a:normAutofit/>
          </a:bodyPr>
          <a:lstStyle/>
          <a:p>
            <a:r>
              <a:rPr lang="en-US" sz="1700"/>
              <a:t>Is there a right to freedom of choice?</a:t>
            </a:r>
          </a:p>
          <a:p>
            <a:endParaRPr lang="en-US" sz="1700"/>
          </a:p>
          <a:p>
            <a:endParaRPr lang="en-US" sz="1700"/>
          </a:p>
          <a:p>
            <a:endParaRPr lang="en-US" sz="1700"/>
          </a:p>
          <a:p>
            <a:endParaRPr lang="en-US" sz="1700"/>
          </a:p>
          <a:p>
            <a:r>
              <a:rPr lang="en-US" sz="1700"/>
              <a:t>The Bill of Rights of the United States Constitution guarantees individuals the right to personal autonomy, which means that a person's decisions regarding his or her personal life are none of the government's business.</a:t>
            </a:r>
          </a:p>
        </p:txBody>
      </p:sp>
      <p:pic>
        <p:nvPicPr>
          <p:cNvPr id="10" name="Content Placeholder 9">
            <a:extLst>
              <a:ext uri="{FF2B5EF4-FFF2-40B4-BE49-F238E27FC236}">
                <a16:creationId xmlns:a16="http://schemas.microsoft.com/office/drawing/2014/main" id="{ADEE195D-9602-202C-1E8C-ED5F2CF33D64}"/>
              </a:ext>
            </a:extLst>
          </p:cNvPr>
          <p:cNvPicPr>
            <a:picLocks noGrp="1" noChangeAspect="1"/>
          </p:cNvPicPr>
          <p:nvPr>
            <p:ph sz="half" idx="2"/>
          </p:nvPr>
        </p:nvPicPr>
        <p:blipFill rotWithShape="1">
          <a:blip r:embed="rId5">
            <a:extLst>
              <a:ext uri="{837473B0-CC2E-450A-ABE3-18F120FF3D39}">
                <a1611:picAttrSrcUrl xmlns:a1611="http://schemas.microsoft.com/office/drawing/2016/11/main" r:id="rId6"/>
              </a:ext>
            </a:extLst>
          </a:blip>
          <a:srcRect l="25213" r="141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2" name="Video 11">
            <a:hlinkClick r:id="" action="ppaction://media"/>
            <a:extLst>
              <a:ext uri="{FF2B5EF4-FFF2-40B4-BE49-F238E27FC236}">
                <a16:creationId xmlns:a16="http://schemas.microsoft.com/office/drawing/2014/main" id="{E162AE15-8D1B-C653-D7C6-A00EFA5A98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8503057"/>
      </p:ext>
    </p:extLst>
  </p:cSld>
  <p:clrMapOvr>
    <a:masterClrMapping/>
  </p:clrMapOvr>
  <mc:AlternateContent xmlns:mc="http://schemas.openxmlformats.org/markup-compatibility/2006" xmlns:p14="http://schemas.microsoft.com/office/powerpoint/2010/main">
    <mc:Choice Requires="p14">
      <p:transition spd="slow" p14:dur="2000" advTm="42775"/>
    </mc:Choice>
    <mc:Fallback xmlns="">
      <p:transition spd="slow" advTm="4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D887F-5DB4-43BA-0EC9-767CC080FDE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b="7408"/>
          <a:stretch/>
        </p:blipFill>
        <p:spPr>
          <a:xfrm>
            <a:off x="20" y="10"/>
            <a:ext cx="12191980" cy="6857990"/>
          </a:xfrm>
          <a:prstGeom prst="rect">
            <a:avLst/>
          </a:prstGeom>
        </p:spPr>
      </p:pic>
      <p:sp>
        <p:nvSpPr>
          <p:cNvPr id="2" name="TextBox 1">
            <a:extLst>
              <a:ext uri="{FF2B5EF4-FFF2-40B4-BE49-F238E27FC236}">
                <a16:creationId xmlns:a16="http://schemas.microsoft.com/office/drawing/2014/main" id="{B567B11F-9B8A-A5E6-1014-03B9EFEFF813}"/>
              </a:ext>
            </a:extLst>
          </p:cNvPr>
          <p:cNvSpPr txBox="1"/>
          <p:nvPr/>
        </p:nvSpPr>
        <p:spPr>
          <a:xfrm>
            <a:off x="7508875" y="3994324"/>
            <a:ext cx="4479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20000"/>
          </a:bodyPr>
          <a:lstStyle/>
          <a:p>
            <a:pPr algn="ctr">
              <a:lnSpc>
                <a:spcPct val="90000"/>
              </a:lnSpc>
              <a:spcBef>
                <a:spcPct val="0"/>
              </a:spcBef>
              <a:spcAft>
                <a:spcPts val="600"/>
              </a:spcAft>
            </a:pPr>
            <a:r>
              <a:rPr lang="en-US" sz="2300" dirty="0">
                <a:solidFill>
                  <a:schemeClr val="bg1">
                    <a:lumMod val="95000"/>
                    <a:lumOff val="5000"/>
                  </a:schemeClr>
                </a:solidFill>
                <a:latin typeface="+mj-lt"/>
                <a:ea typeface="+mj-ea"/>
                <a:cs typeface="+mj-cs"/>
                <a:hlinkClick r:id="rId6">
                  <a:extLst>
                    <a:ext uri="{A12FA001-AC4F-418D-AE19-62706E023703}">
                      <ahyp:hlinkClr xmlns:ahyp="http://schemas.microsoft.com/office/drawing/2018/hyperlinkcolor" val="tx"/>
                    </a:ext>
                  </a:extLst>
                </a:hlinkClick>
              </a:rPr>
              <a:t>What are human rights? | Equality and Human Rights Commission (equalityhumanrights.com)</a:t>
            </a:r>
            <a:endParaRPr lang="en-US" sz="2300">
              <a:solidFill>
                <a:schemeClr val="bg1">
                  <a:lumMod val="95000"/>
                  <a:lumOff val="5000"/>
                </a:schemeClr>
              </a:solidFill>
              <a:latin typeface="+mj-lt"/>
              <a:ea typeface="+mj-ea"/>
              <a:cs typeface="+mj-cs"/>
            </a:endParaRPr>
          </a:p>
        </p:txBody>
      </p:sp>
      <p:pic>
        <p:nvPicPr>
          <p:cNvPr id="17" name="Video 16">
            <a:hlinkClick r:id="" action="ppaction://media"/>
            <a:extLst>
              <a:ext uri="{FF2B5EF4-FFF2-40B4-BE49-F238E27FC236}">
                <a16:creationId xmlns:a16="http://schemas.microsoft.com/office/drawing/2014/main" id="{3DE17D49-5B31-054F-6861-6B61D0676D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1296492" y="577625"/>
            <a:ext cx="2057400" cy="2057400"/>
          </a:xfrm>
          <a:prstGeom prst="ellipse">
            <a:avLst/>
          </a:prstGeom>
        </p:spPr>
      </p:pic>
    </p:spTree>
    <p:extLst>
      <p:ext uri="{BB962C8B-B14F-4D97-AF65-F5344CB8AC3E}">
        <p14:creationId xmlns:p14="http://schemas.microsoft.com/office/powerpoint/2010/main" val="541700594"/>
      </p:ext>
    </p:extLst>
  </p:cSld>
  <p:clrMapOvr>
    <a:masterClrMapping/>
  </p:clrMapOvr>
  <mc:AlternateContent xmlns:mc="http://schemas.openxmlformats.org/markup-compatibility/2006" xmlns:p14="http://schemas.microsoft.com/office/powerpoint/2010/main">
    <mc:Choice Requires="p14">
      <p:transition spd="slow" p14:dur="2000" advTm="9824"/>
    </mc:Choice>
    <mc:Fallback xmlns="">
      <p:transition spd="slow" advTm="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7BADA4-D737-D6BF-5BE0-FC28CBDB2CDA}"/>
              </a:ext>
            </a:extLst>
          </p:cNvPr>
          <p:cNvSpPr txBox="1"/>
          <p:nvPr/>
        </p:nvSpPr>
        <p:spPr>
          <a:xfrm>
            <a:off x="786045" y="2862866"/>
            <a:ext cx="4318362" cy="35535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hlinkClick r:id="rId4"/>
              </a:rPr>
              <a:t>https://youtu.be/gKcBWUfyvlI?si=DuaOP8kILGdYxErn</a:t>
            </a:r>
            <a:r>
              <a:rPr lang="en-US" sz="2000" dirty="0"/>
              <a:t> </a:t>
            </a:r>
          </a:p>
        </p:txBody>
      </p:sp>
      <p:pic>
        <p:nvPicPr>
          <p:cNvPr id="6" name="Picture 5" descr="Clipart - protest march">
            <a:extLst>
              <a:ext uri="{FF2B5EF4-FFF2-40B4-BE49-F238E27FC236}">
                <a16:creationId xmlns:a16="http://schemas.microsoft.com/office/drawing/2014/main" id="{598A57AA-D356-2897-D6FE-8A8152938881}"/>
              </a:ext>
            </a:extLst>
          </p:cNvPr>
          <p:cNvPicPr>
            <a:picLocks noChangeAspect="1"/>
          </p:cNvPicPr>
          <p:nvPr/>
        </p:nvPicPr>
        <p:blipFill>
          <a:blip r:embed="rId5"/>
          <a:stretch>
            <a:fillRect/>
          </a:stretch>
        </p:blipFill>
        <p:spPr>
          <a:xfrm>
            <a:off x="-272675" y="4541224"/>
            <a:ext cx="4747547" cy="2318385"/>
          </a:xfrm>
          <a:prstGeom prst="rect">
            <a:avLst/>
          </a:prstGeom>
        </p:spPr>
      </p:pic>
      <p:sp>
        <p:nvSpPr>
          <p:cNvPr id="3" name="TextBox 2">
            <a:extLst>
              <a:ext uri="{FF2B5EF4-FFF2-40B4-BE49-F238E27FC236}">
                <a16:creationId xmlns:a16="http://schemas.microsoft.com/office/drawing/2014/main" id="{4979B62C-F248-75B7-4267-8A94FE93A785}"/>
              </a:ext>
            </a:extLst>
          </p:cNvPr>
          <p:cNvSpPr txBox="1"/>
          <p:nvPr/>
        </p:nvSpPr>
        <p:spPr>
          <a:xfrm>
            <a:off x="928778" y="871245"/>
            <a:ext cx="43633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A video of the Right to Choose </a:t>
            </a:r>
          </a:p>
        </p:txBody>
      </p:sp>
      <p:pic>
        <p:nvPicPr>
          <p:cNvPr id="4" name="Picture 3" descr="Right Human Rights · Free image on Pixabay">
            <a:extLst>
              <a:ext uri="{FF2B5EF4-FFF2-40B4-BE49-F238E27FC236}">
                <a16:creationId xmlns:a16="http://schemas.microsoft.com/office/drawing/2014/main" id="{1B31A723-84AF-0694-2BCB-B65D51D80BC1}"/>
              </a:ext>
            </a:extLst>
          </p:cNvPr>
          <p:cNvPicPr>
            <a:picLocks noChangeAspect="1"/>
          </p:cNvPicPr>
          <p:nvPr/>
        </p:nvPicPr>
        <p:blipFill>
          <a:blip r:embed="rId6"/>
          <a:stretch>
            <a:fillRect/>
          </a:stretch>
        </p:blipFill>
        <p:spPr>
          <a:xfrm>
            <a:off x="5973785" y="562496"/>
            <a:ext cx="5289437" cy="3737361"/>
          </a:xfrm>
          <a:prstGeom prst="rect">
            <a:avLst/>
          </a:prstGeom>
        </p:spPr>
      </p:pic>
      <p:pic>
        <p:nvPicPr>
          <p:cNvPr id="13" name="Video 12">
            <a:hlinkClick r:id="" action="ppaction://media"/>
            <a:extLst>
              <a:ext uri="{FF2B5EF4-FFF2-40B4-BE49-F238E27FC236}">
                <a16:creationId xmlns:a16="http://schemas.microsoft.com/office/drawing/2014/main" id="{8A85D659-94D0-65FE-B684-913F0E7018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276085"/>
      </p:ext>
    </p:extLst>
  </p:cSld>
  <p:clrMapOvr>
    <a:masterClrMapping/>
  </p:clrMapOvr>
  <mc:AlternateContent xmlns:mc="http://schemas.openxmlformats.org/markup-compatibility/2006" xmlns:p14="http://schemas.microsoft.com/office/powerpoint/2010/main">
    <mc:Choice Requires="p14">
      <p:transition spd="slow" p14:dur="2000" advTm="12700"/>
    </mc:Choice>
    <mc:Fallback xmlns="">
      <p:transition spd="slow" advTm="1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9E7D-6286-E3A9-FE6F-DA0DCC16F725}"/>
              </a:ext>
            </a:extLst>
          </p:cNvPr>
          <p:cNvSpPr>
            <a:spLocks noGrp="1"/>
          </p:cNvSpPr>
          <p:nvPr>
            <p:ph type="title"/>
          </p:nvPr>
        </p:nvSpPr>
        <p:spPr>
          <a:xfrm>
            <a:off x="494461" y="907340"/>
            <a:ext cx="10201591" cy="1483715"/>
          </a:xfrm>
        </p:spPr>
        <p:txBody>
          <a:bodyPr>
            <a:normAutofit/>
          </a:bodyPr>
          <a:lstStyle/>
          <a:p>
            <a:pPr algn="ctr"/>
            <a:r>
              <a:rPr lang="en-US" sz="2800" dirty="0">
                <a:cs typeface="Calibri Light"/>
              </a:rPr>
              <a:t>Video on:  </a:t>
            </a:r>
            <a:r>
              <a:rPr lang="en-US" sz="2800" b="1" i="1" dirty="0"/>
              <a:t>Everyone Has the Right: Eleanor Roosevelt and the Universal Declaration of Human Rights</a:t>
            </a:r>
            <a:endParaRPr lang="en-US" sz="2800" b="1" i="1" dirty="0">
              <a:cs typeface="Calibri Light"/>
            </a:endParaRPr>
          </a:p>
          <a:p>
            <a:pPr algn="ctr"/>
            <a:endParaRPr lang="en-US" dirty="0">
              <a:cs typeface="Calibri Light"/>
            </a:endParaRPr>
          </a:p>
        </p:txBody>
      </p:sp>
      <p:sp>
        <p:nvSpPr>
          <p:cNvPr id="3" name="TextBox 2">
            <a:extLst>
              <a:ext uri="{FF2B5EF4-FFF2-40B4-BE49-F238E27FC236}">
                <a16:creationId xmlns:a16="http://schemas.microsoft.com/office/drawing/2014/main" id="{CAA7BC94-F082-3A21-9EA9-AE2500EE4A2C}"/>
              </a:ext>
            </a:extLst>
          </p:cNvPr>
          <p:cNvSpPr txBox="1"/>
          <p:nvPr/>
        </p:nvSpPr>
        <p:spPr>
          <a:xfrm>
            <a:off x="2471534" y="5273970"/>
            <a:ext cx="75045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linkClick r:id="rId4"/>
              </a:rPr>
              <a:t>https://youtu.be/KDPriYA3E4I?si=6vwdcZH4hhkiTBPq</a:t>
            </a:r>
            <a:r>
              <a:rPr lang="en-US" sz="2000" dirty="0"/>
              <a:t> </a:t>
            </a:r>
          </a:p>
        </p:txBody>
      </p:sp>
      <p:pic>
        <p:nvPicPr>
          <p:cNvPr id="4" name="Picture 3">
            <a:extLst>
              <a:ext uri="{FF2B5EF4-FFF2-40B4-BE49-F238E27FC236}">
                <a16:creationId xmlns:a16="http://schemas.microsoft.com/office/drawing/2014/main" id="{F4FAABF8-872A-8D08-81DC-5329F68D1B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00426" y="2046475"/>
            <a:ext cx="4045992" cy="2972211"/>
          </a:xfrm>
          <a:prstGeom prst="rect">
            <a:avLst/>
          </a:prstGeom>
        </p:spPr>
      </p:pic>
      <p:pic>
        <p:nvPicPr>
          <p:cNvPr id="10" name="Picture 9" descr="Eleanor Roosevelt – JimmyandHeather.com">
            <a:extLst>
              <a:ext uri="{FF2B5EF4-FFF2-40B4-BE49-F238E27FC236}">
                <a16:creationId xmlns:a16="http://schemas.microsoft.com/office/drawing/2014/main" id="{317B5EFA-DCF1-B14D-FF96-09873A60DB7F}"/>
              </a:ext>
            </a:extLst>
          </p:cNvPr>
          <p:cNvPicPr>
            <a:picLocks noChangeAspect="1"/>
          </p:cNvPicPr>
          <p:nvPr/>
        </p:nvPicPr>
        <p:blipFill>
          <a:blip r:embed="rId7"/>
          <a:stretch>
            <a:fillRect/>
          </a:stretch>
        </p:blipFill>
        <p:spPr>
          <a:xfrm>
            <a:off x="5867580" y="2046475"/>
            <a:ext cx="4535664" cy="2884754"/>
          </a:xfrm>
          <a:prstGeom prst="rect">
            <a:avLst/>
          </a:prstGeom>
        </p:spPr>
      </p:pic>
      <p:pic>
        <p:nvPicPr>
          <p:cNvPr id="12" name="Video 11">
            <a:hlinkClick r:id="" action="ppaction://media"/>
            <a:extLst>
              <a:ext uri="{FF2B5EF4-FFF2-40B4-BE49-F238E27FC236}">
                <a16:creationId xmlns:a16="http://schemas.microsoft.com/office/drawing/2014/main" id="{75C5F5F0-1026-B2DE-8105-BF39BE82D1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5533331"/>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82</TotalTime>
  <Words>717</Words>
  <Application>Microsoft Office PowerPoint</Application>
  <PresentationFormat>Widescreen</PresentationFormat>
  <Paragraphs>79</Paragraphs>
  <Slides>19</Slides>
  <Notes>1</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Google Sans</vt:lpstr>
      <vt:lpstr>Tahoma</vt:lpstr>
      <vt:lpstr>Wingdings 3</vt:lpstr>
      <vt:lpstr>Ion</vt:lpstr>
      <vt:lpstr>How to Play this Presentation</vt:lpstr>
      <vt:lpstr>November Virtual Board Human Rights</vt:lpstr>
      <vt:lpstr>Human Rights</vt:lpstr>
      <vt:lpstr>Human Rights Origin</vt:lpstr>
      <vt:lpstr>A Right to Choose your Rights</vt:lpstr>
      <vt:lpstr>The Right to Choose your Rights under the Constitutional Laws</vt:lpstr>
      <vt:lpstr>PowerPoint Presentation</vt:lpstr>
      <vt:lpstr>PowerPoint Presentation</vt:lpstr>
      <vt:lpstr>Video on:  Everyone Has the Right: Eleanor Roosevelt and the Universal Declaration of Human Rights </vt:lpstr>
      <vt:lpstr>PowerPoint Presentation</vt:lpstr>
      <vt:lpstr>Interacting with Law Enforcement</vt:lpstr>
      <vt:lpstr>Interacting with Law Enforcement  </vt:lpstr>
      <vt:lpstr>Law Enforcement</vt:lpstr>
      <vt:lpstr>Interacting with Law Enforcement  Not all cops are bad police officers  </vt:lpstr>
      <vt:lpstr>PowerPoint Presentation</vt:lpstr>
      <vt:lpstr>Interacting with Law Enforcement with People with Disabilities </vt:lpstr>
      <vt:lpstr>Authority  Treatment of Minorities   </vt:lpstr>
      <vt:lpstr>How to Prevent Police Brutality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Fioravanti, Lisa</dc:creator>
  <cp:lastModifiedBy>Fioravanti, Lisa</cp:lastModifiedBy>
  <cp:revision>43</cp:revision>
  <dcterms:created xsi:type="dcterms:W3CDTF">2023-08-28T17:10:39Z</dcterms:created>
  <dcterms:modified xsi:type="dcterms:W3CDTF">2023-11-30T20:12:32Z</dcterms:modified>
</cp:coreProperties>
</file>