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353" r:id="rId5"/>
    <p:sldId id="256" r:id="rId6"/>
    <p:sldId id="257" r:id="rId7"/>
    <p:sldId id="258" r:id="rId8"/>
    <p:sldId id="354" r:id="rId9"/>
    <p:sldId id="265" r:id="rId10"/>
    <p:sldId id="266" r:id="rId11"/>
    <p:sldId id="267" r:id="rId12"/>
    <p:sldId id="268" r:id="rId13"/>
    <p:sldId id="275" r:id="rId14"/>
    <p:sldId id="276" r:id="rId15"/>
    <p:sldId id="259" r:id="rId16"/>
    <p:sldId id="260" r:id="rId17"/>
    <p:sldId id="261" r:id="rId18"/>
    <p:sldId id="262" r:id="rId19"/>
    <p:sldId id="263"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7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0AA16-AF5D-4E93-A202-F703C8765C90}"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F93A5-412A-4B73-B055-563B0DB3F31E}" type="slidenum">
              <a:rPr lang="en-US" smtClean="0"/>
              <a:t>‹#›</a:t>
            </a:fld>
            <a:endParaRPr lang="en-US"/>
          </a:p>
        </p:txBody>
      </p:sp>
    </p:spTree>
    <p:extLst>
      <p:ext uri="{BB962C8B-B14F-4D97-AF65-F5344CB8AC3E}">
        <p14:creationId xmlns:p14="http://schemas.microsoft.com/office/powerpoint/2010/main" val="20002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VBB</a:t>
            </a:r>
          </a:p>
        </p:txBody>
      </p:sp>
      <p:sp>
        <p:nvSpPr>
          <p:cNvPr id="4" name="Slide Number Placeholder 3"/>
          <p:cNvSpPr>
            <a:spLocks noGrp="1"/>
          </p:cNvSpPr>
          <p:nvPr>
            <p:ph type="sldNum" sz="quarter" idx="5"/>
          </p:nvPr>
        </p:nvSpPr>
        <p:spPr/>
        <p:txBody>
          <a:bodyPr/>
          <a:lstStyle/>
          <a:p>
            <a:fld id="{F1B4B11F-3D20-465A-ACA9-E54B59D12731}" type="slidenum">
              <a:rPr lang="en-US" smtClean="0"/>
              <a:t>1</a:t>
            </a:fld>
            <a:endParaRPr lang="en-US"/>
          </a:p>
        </p:txBody>
      </p:sp>
    </p:spTree>
    <p:extLst>
      <p:ext uri="{BB962C8B-B14F-4D97-AF65-F5344CB8AC3E}">
        <p14:creationId xmlns:p14="http://schemas.microsoft.com/office/powerpoint/2010/main" val="367971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here is the Advocates corner for more information on Advocacy and more or assistance  on finding SA groups in your area, and connecting to the community through these SA Groups..</a:t>
            </a:r>
          </a:p>
        </p:txBody>
      </p:sp>
      <p:sp>
        <p:nvSpPr>
          <p:cNvPr id="4" name="Slide Number Placeholder 3"/>
          <p:cNvSpPr>
            <a:spLocks noGrp="1"/>
          </p:cNvSpPr>
          <p:nvPr>
            <p:ph type="sldNum" sz="quarter" idx="5"/>
          </p:nvPr>
        </p:nvSpPr>
        <p:spPr/>
        <p:txBody>
          <a:bodyPr/>
          <a:lstStyle/>
          <a:p>
            <a:fld id="{4BCB48DB-ED93-47A2-BC46-16BF59DB5069}" type="slidenum">
              <a:t>16</a:t>
            </a:fld>
            <a:endParaRPr lang="en-US"/>
          </a:p>
        </p:txBody>
      </p:sp>
    </p:spTree>
    <p:extLst>
      <p:ext uri="{BB962C8B-B14F-4D97-AF65-F5344CB8AC3E}">
        <p14:creationId xmlns:p14="http://schemas.microsoft.com/office/powerpoint/2010/main" val="28119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our presentation, connecting with communities and how that connection benefits our community as well as our selves.</a:t>
            </a:r>
          </a:p>
        </p:txBody>
      </p:sp>
      <p:sp>
        <p:nvSpPr>
          <p:cNvPr id="4" name="Slide Number Placeholder 3"/>
          <p:cNvSpPr>
            <a:spLocks noGrp="1"/>
          </p:cNvSpPr>
          <p:nvPr>
            <p:ph type="sldNum" sz="quarter" idx="5"/>
          </p:nvPr>
        </p:nvSpPr>
        <p:spPr/>
        <p:txBody>
          <a:bodyPr/>
          <a:lstStyle/>
          <a:p>
            <a:fld id="{720F93A5-412A-4B73-B055-563B0DB3F31E}" type="slidenum">
              <a:rPr lang="en-US" smtClean="0"/>
              <a:t>2</a:t>
            </a:fld>
            <a:endParaRPr lang="en-US"/>
          </a:p>
        </p:txBody>
      </p:sp>
    </p:spTree>
    <p:extLst>
      <p:ext uri="{BB962C8B-B14F-4D97-AF65-F5344CB8AC3E}">
        <p14:creationId xmlns:p14="http://schemas.microsoft.com/office/powerpoint/2010/main" val="330774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part of a </a:t>
            </a:r>
          </a:p>
        </p:txBody>
      </p:sp>
      <p:sp>
        <p:nvSpPr>
          <p:cNvPr id="4" name="Slide Number Placeholder 3"/>
          <p:cNvSpPr>
            <a:spLocks noGrp="1"/>
          </p:cNvSpPr>
          <p:nvPr>
            <p:ph type="sldNum" sz="quarter" idx="5"/>
          </p:nvPr>
        </p:nvSpPr>
        <p:spPr/>
        <p:txBody>
          <a:bodyPr/>
          <a:lstStyle/>
          <a:p>
            <a:fld id="{720F93A5-412A-4B73-B055-563B0DB3F31E}" type="slidenum">
              <a:rPr lang="en-US" smtClean="0"/>
              <a:t>5</a:t>
            </a:fld>
            <a:endParaRPr lang="en-US"/>
          </a:p>
        </p:txBody>
      </p:sp>
    </p:spTree>
    <p:extLst>
      <p:ext uri="{BB962C8B-B14F-4D97-AF65-F5344CB8AC3E}">
        <p14:creationId xmlns:p14="http://schemas.microsoft.com/office/powerpoint/2010/main" val="60713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connect to the community you need to advocate for yourself, and understand and communicate your needs.</a:t>
            </a:r>
          </a:p>
        </p:txBody>
      </p:sp>
      <p:sp>
        <p:nvSpPr>
          <p:cNvPr id="4" name="Slide Number Placeholder 3"/>
          <p:cNvSpPr>
            <a:spLocks noGrp="1"/>
          </p:cNvSpPr>
          <p:nvPr>
            <p:ph type="sldNum" sz="quarter" idx="5"/>
          </p:nvPr>
        </p:nvSpPr>
        <p:spPr/>
        <p:txBody>
          <a:bodyPr/>
          <a:lstStyle/>
          <a:p>
            <a:fld id="{4BCB48DB-ED93-47A2-BC46-16BF59DB5069}" type="slidenum">
              <a:t>12</a:t>
            </a:fld>
            <a:endParaRPr lang="en-US"/>
          </a:p>
        </p:txBody>
      </p:sp>
    </p:spTree>
    <p:extLst>
      <p:ext uri="{BB962C8B-B14F-4D97-AF65-F5344CB8AC3E}">
        <p14:creationId xmlns:p14="http://schemas.microsoft.com/office/powerpoint/2010/main" val="493963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Both Advocacy and employment are important parts of community connections Advocating for yourself can help you make the most of community resources. Employment serves as a bridge to community.</a:t>
            </a:r>
          </a:p>
        </p:txBody>
      </p:sp>
      <p:sp>
        <p:nvSpPr>
          <p:cNvPr id="4" name="Slide Number Placeholder 3"/>
          <p:cNvSpPr>
            <a:spLocks noGrp="1"/>
          </p:cNvSpPr>
          <p:nvPr>
            <p:ph type="sldNum" sz="quarter" idx="5"/>
          </p:nvPr>
        </p:nvSpPr>
        <p:spPr/>
        <p:txBody>
          <a:bodyPr/>
          <a:lstStyle/>
          <a:p>
            <a:fld id="{4BCB48DB-ED93-47A2-BC46-16BF59DB5069}" type="slidenum">
              <a:t>13</a:t>
            </a:fld>
            <a:endParaRPr lang="en-US"/>
          </a:p>
        </p:txBody>
      </p:sp>
    </p:spTree>
    <p:extLst>
      <p:ext uri="{BB962C8B-B14F-4D97-AF65-F5344CB8AC3E}">
        <p14:creationId xmlns:p14="http://schemas.microsoft.com/office/powerpoint/2010/main" val="26610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some resources </a:t>
            </a:r>
          </a:p>
        </p:txBody>
      </p:sp>
      <p:sp>
        <p:nvSpPr>
          <p:cNvPr id="4" name="Slide Number Placeholder 3"/>
          <p:cNvSpPr>
            <a:spLocks noGrp="1"/>
          </p:cNvSpPr>
          <p:nvPr>
            <p:ph type="sldNum" sz="quarter" idx="5"/>
          </p:nvPr>
        </p:nvSpPr>
        <p:spPr/>
        <p:txBody>
          <a:bodyPr/>
          <a:lstStyle/>
          <a:p>
            <a:fld id="{4BCB48DB-ED93-47A2-BC46-16BF59DB5069}" type="slidenum">
              <a:t>14</a:t>
            </a:fld>
            <a:endParaRPr lang="en-US"/>
          </a:p>
        </p:txBody>
      </p:sp>
    </p:spTree>
    <p:extLst>
      <p:ext uri="{BB962C8B-B14F-4D97-AF65-F5344CB8AC3E}">
        <p14:creationId xmlns:p14="http://schemas.microsoft.com/office/powerpoint/2010/main" val="2813414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 great video about the employment 2023 Summit</a:t>
            </a:r>
          </a:p>
        </p:txBody>
      </p:sp>
      <p:sp>
        <p:nvSpPr>
          <p:cNvPr id="4" name="Slide Number Placeholder 3"/>
          <p:cNvSpPr>
            <a:spLocks noGrp="1"/>
          </p:cNvSpPr>
          <p:nvPr>
            <p:ph type="sldNum" sz="quarter" idx="5"/>
          </p:nvPr>
        </p:nvSpPr>
        <p:spPr/>
        <p:txBody>
          <a:bodyPr/>
          <a:lstStyle/>
          <a:p>
            <a:fld id="{4BCB48DB-ED93-47A2-BC46-16BF59DB5069}" type="slidenum">
              <a:t>15</a:t>
            </a:fld>
            <a:endParaRPr lang="en-US"/>
          </a:p>
        </p:txBody>
      </p:sp>
    </p:spTree>
    <p:extLst>
      <p:ext uri="{BB962C8B-B14F-4D97-AF65-F5344CB8AC3E}">
        <p14:creationId xmlns:p14="http://schemas.microsoft.com/office/powerpoint/2010/main" val="118065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0AB9-5412-326F-0C05-D588CC219D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CAB1DE-E026-73E6-06E0-CE8687F64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98CBE1-208C-02F7-6B35-66B43CC044ED}"/>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5" name="Footer Placeholder 4">
            <a:extLst>
              <a:ext uri="{FF2B5EF4-FFF2-40B4-BE49-F238E27FC236}">
                <a16:creationId xmlns:a16="http://schemas.microsoft.com/office/drawing/2014/main" id="{B87BC82C-62AA-9D0A-577E-457CF7EB6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BEE79-859E-2D50-8925-8CC59C2B2540}"/>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1071022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F85F-47D6-D236-C851-846B04BCA3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AE0CFA-B4E5-B126-56E6-754AA1D04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63E9F-8701-9A0D-94E5-5C7A86BE55C1}"/>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5" name="Footer Placeholder 4">
            <a:extLst>
              <a:ext uri="{FF2B5EF4-FFF2-40B4-BE49-F238E27FC236}">
                <a16:creationId xmlns:a16="http://schemas.microsoft.com/office/drawing/2014/main" id="{B6B114B6-93CD-E1DF-2347-55104BC19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6CAF7-F844-8A44-5B4F-C3E56CA4D818}"/>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361330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F5DFE-733B-4082-EDDC-48E3CA0C89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32999E-A703-CC5F-722C-0E07049299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36A75-D4DE-4187-806C-FDD8E29F4A57}"/>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5" name="Footer Placeholder 4">
            <a:extLst>
              <a:ext uri="{FF2B5EF4-FFF2-40B4-BE49-F238E27FC236}">
                <a16:creationId xmlns:a16="http://schemas.microsoft.com/office/drawing/2014/main" id="{0262A81A-92C2-295F-5552-B6C9F5CD0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EC272-960B-3434-6C96-6BEA03ACB7E1}"/>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3242931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179936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213321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27279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342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10304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a:p>
        </p:txBody>
      </p:sp>
    </p:spTree>
    <p:extLst>
      <p:ext uri="{BB962C8B-B14F-4D97-AF65-F5344CB8AC3E}">
        <p14:creationId xmlns:p14="http://schemas.microsoft.com/office/powerpoint/2010/main" val="3226690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7DC9-4FF0-E328-9D0A-885344B73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A4961-E349-6B36-6766-941D550EE5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F251B-5315-9FA6-ABAE-F0605A303215}"/>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5" name="Footer Placeholder 4">
            <a:extLst>
              <a:ext uri="{FF2B5EF4-FFF2-40B4-BE49-F238E27FC236}">
                <a16:creationId xmlns:a16="http://schemas.microsoft.com/office/drawing/2014/main" id="{FCAF83BD-FDB3-3B2E-BCF3-23F2940B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C94C8-D86B-5B85-F973-8549256F5FE0}"/>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130264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6047-2AC7-54A3-515A-E1B0BD0BBC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E9C6ED-4564-84CF-B2E5-5AE985BB3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FAECF0-3D29-0324-27EE-09494D3EAA0E}"/>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5" name="Footer Placeholder 4">
            <a:extLst>
              <a:ext uri="{FF2B5EF4-FFF2-40B4-BE49-F238E27FC236}">
                <a16:creationId xmlns:a16="http://schemas.microsoft.com/office/drawing/2014/main" id="{B4306E85-CC43-063D-4A65-0ECF68332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8CD5F-9AA2-8E85-CF24-F38BF4035B4D}"/>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169016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7D42-22B0-D9B9-FE37-98D7C721A4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7CD77-7FFB-9417-D6C9-8937CECB2B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4751F-1295-F8E9-ECB7-1F44A0B0B5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CE4148-9851-DAF8-84DF-6000247485AC}"/>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6" name="Footer Placeholder 5">
            <a:extLst>
              <a:ext uri="{FF2B5EF4-FFF2-40B4-BE49-F238E27FC236}">
                <a16:creationId xmlns:a16="http://schemas.microsoft.com/office/drawing/2014/main" id="{FAE06BC2-3BAD-CFE3-C435-FE181D00F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FF026-8146-F1DE-5550-324008A4F43D}"/>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151645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6C72D-E6DC-0BD9-D684-5126FB2977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003FEE-B6D2-9710-0767-A8D7D453F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D16EA-7B0D-9141-30E9-F8C605B78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01CCD-F8B8-F3E8-31E8-3AAF4C6A0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1FAF4-32C9-04E3-059E-84F569DCC1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93E155-B02A-1A72-700F-320CC72E8507}"/>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8" name="Footer Placeholder 7">
            <a:extLst>
              <a:ext uri="{FF2B5EF4-FFF2-40B4-BE49-F238E27FC236}">
                <a16:creationId xmlns:a16="http://schemas.microsoft.com/office/drawing/2014/main" id="{FC76A1D9-93B8-AE81-2FA3-9D1BF8BAD3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3DF67B-FE68-C9F3-C726-CBCFDA33DF03}"/>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15331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9A18-8FD3-CA73-36D9-7ACBC0BEBA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06885-1DAC-6733-EB1A-95FF72DBFB29}"/>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4" name="Footer Placeholder 3">
            <a:extLst>
              <a:ext uri="{FF2B5EF4-FFF2-40B4-BE49-F238E27FC236}">
                <a16:creationId xmlns:a16="http://schemas.microsoft.com/office/drawing/2014/main" id="{90F2409E-EA9B-F0E8-9DCA-093F99AA97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F9025E-C83F-420C-DA9E-681A21FA9AEB}"/>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97573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407476-4B04-1DB6-D14B-E89ECCB6D909}"/>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3" name="Footer Placeholder 2">
            <a:extLst>
              <a:ext uri="{FF2B5EF4-FFF2-40B4-BE49-F238E27FC236}">
                <a16:creationId xmlns:a16="http://schemas.microsoft.com/office/drawing/2014/main" id="{850A3671-9CF1-BE78-BAA3-7A5DA75C05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E486A-23C6-EA36-47A7-014998EE1311}"/>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225461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50E4-0415-19BD-4CAC-24A6D7660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4AE8E8-4787-2D82-28EE-F69DED86CA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EDC211-CF00-48AD-C7AE-D76FEA1DA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831A9-616E-6C28-6BF7-B21301DB066B}"/>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6" name="Footer Placeholder 5">
            <a:extLst>
              <a:ext uri="{FF2B5EF4-FFF2-40B4-BE49-F238E27FC236}">
                <a16:creationId xmlns:a16="http://schemas.microsoft.com/office/drawing/2014/main" id="{B38C154A-380B-C6A8-80BF-45D831595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E0798-064B-21A5-D10C-C7778CCA5F0A}"/>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225119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3139F-7D50-02F7-4D78-4D46166CB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84D480-87C3-7017-1BDC-E7AA6C6392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86592A-B75C-F4D1-DF73-CFE947C20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3C20A7-36DF-5485-919F-B8666FB78550}"/>
              </a:ext>
            </a:extLst>
          </p:cNvPr>
          <p:cNvSpPr>
            <a:spLocks noGrp="1"/>
          </p:cNvSpPr>
          <p:nvPr>
            <p:ph type="dt" sz="half" idx="10"/>
          </p:nvPr>
        </p:nvSpPr>
        <p:spPr/>
        <p:txBody>
          <a:bodyPr/>
          <a:lstStyle/>
          <a:p>
            <a:fld id="{9D466DB3-8FDC-47FA-8C55-20D32F6C333D}" type="datetimeFigureOut">
              <a:rPr lang="en-US" smtClean="0"/>
              <a:t>7/14/2023</a:t>
            </a:fld>
            <a:endParaRPr lang="en-US"/>
          </a:p>
        </p:txBody>
      </p:sp>
      <p:sp>
        <p:nvSpPr>
          <p:cNvPr id="6" name="Footer Placeholder 5">
            <a:extLst>
              <a:ext uri="{FF2B5EF4-FFF2-40B4-BE49-F238E27FC236}">
                <a16:creationId xmlns:a16="http://schemas.microsoft.com/office/drawing/2014/main" id="{E826392E-B63F-72D0-7840-E83BB80BD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86E31-4D55-E3F3-56FB-2C5A48074077}"/>
              </a:ext>
            </a:extLst>
          </p:cNvPr>
          <p:cNvSpPr>
            <a:spLocks noGrp="1"/>
          </p:cNvSpPr>
          <p:nvPr>
            <p:ph type="sldNum" sz="quarter" idx="12"/>
          </p:nvPr>
        </p:nvSpPr>
        <p:spPr/>
        <p:txBody>
          <a:bodyPr/>
          <a:lstStyle/>
          <a:p>
            <a:fld id="{3B350F2C-0F5C-4D59-851B-ACB0D99928AF}" type="slidenum">
              <a:rPr lang="en-US" smtClean="0"/>
              <a:t>‹#›</a:t>
            </a:fld>
            <a:endParaRPr lang="en-US"/>
          </a:p>
        </p:txBody>
      </p:sp>
    </p:spTree>
    <p:extLst>
      <p:ext uri="{BB962C8B-B14F-4D97-AF65-F5344CB8AC3E}">
        <p14:creationId xmlns:p14="http://schemas.microsoft.com/office/powerpoint/2010/main" val="3249775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BD4211-64B8-85DF-0C57-D19EA145D4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70BDB3-9251-8C2E-A898-8CD354894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38BD8-174E-ACC1-2913-58B1CE5CB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66DB3-8FDC-47FA-8C55-20D32F6C333D}" type="datetimeFigureOut">
              <a:rPr lang="en-US" smtClean="0"/>
              <a:t>7/14/2023</a:t>
            </a:fld>
            <a:endParaRPr lang="en-US"/>
          </a:p>
        </p:txBody>
      </p:sp>
      <p:sp>
        <p:nvSpPr>
          <p:cNvPr id="5" name="Footer Placeholder 4">
            <a:extLst>
              <a:ext uri="{FF2B5EF4-FFF2-40B4-BE49-F238E27FC236}">
                <a16:creationId xmlns:a16="http://schemas.microsoft.com/office/drawing/2014/main" id="{D715C661-7FAA-EC5E-7EB3-84761F80B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025D5-B923-1B55-EA02-E4EF1A8181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50F2C-0F5C-4D59-851B-ACB0D99928AF}" type="slidenum">
              <a:rPr lang="en-US" smtClean="0"/>
              <a:t>‹#›</a:t>
            </a:fld>
            <a:endParaRPr lang="en-US"/>
          </a:p>
        </p:txBody>
      </p:sp>
    </p:spTree>
    <p:extLst>
      <p:ext uri="{BB962C8B-B14F-4D97-AF65-F5344CB8AC3E}">
        <p14:creationId xmlns:p14="http://schemas.microsoft.com/office/powerpoint/2010/main" val="132163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6.xml"/><Relationship Id="rId7" Type="http://schemas.openxmlformats.org/officeDocument/2006/relationships/hyperlink" Target="https://www.rd.com/advice/work-career/volunteer-opportunities/" TargetMode="External"/><Relationship Id="rId12" Type="http://schemas.openxmlformats.org/officeDocument/2006/relationships/image" Target="../media/image15.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24.jpeg"/><Relationship Id="rId11" Type="http://schemas.openxmlformats.org/officeDocument/2006/relationships/hyperlink" Target="https://freebridgemedia.com/product/volunteer-1-graphic" TargetMode="External"/><Relationship Id="rId5" Type="http://schemas.openxmlformats.org/officeDocument/2006/relationships/hyperlink" Target="https://www-lpa.stjohns.k12.fl.us/pto/volunteer/" TargetMode="External"/><Relationship Id="rId10" Type="http://schemas.openxmlformats.org/officeDocument/2006/relationships/image" Target="../media/image26.jpeg"/><Relationship Id="rId4" Type="http://schemas.openxmlformats.org/officeDocument/2006/relationships/image" Target="../media/image23.gif"/><Relationship Id="rId9" Type="http://schemas.openxmlformats.org/officeDocument/2006/relationships/hyperlink" Target="https://www.flexjobs.com/blog/post/volunteer-work-on-your-resum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7.xml"/><Relationship Id="rId7" Type="http://schemas.openxmlformats.org/officeDocument/2006/relationships/hyperlink" Target="https://www.timeshighereducation.com/student/blogs/why-student-volunteering-matter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jpeg"/><Relationship Id="rId5" Type="http://schemas.openxmlformats.org/officeDocument/2006/relationships/hyperlink" Target="https://aviditymedicaldesignblog.com/2019/11/06/volunteer-work-that-you-can-do-to-gain-experience-in-healthcare-without-a-diploma-or-ged/" TargetMode="Externa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hyperlink" Target="https://healthxph.net/uncategorized/using-social-media-for-advocacy/" TargetMode="External"/><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hyperlink" Target="https://www.linkedin.com/" TargetMode="External"/><Relationship Id="rId3" Type="http://schemas.openxmlformats.org/officeDocument/2006/relationships/slideLayout" Target="../slideLayouts/slideLayout2.xml"/><Relationship Id="rId7" Type="http://schemas.openxmlformats.org/officeDocument/2006/relationships/hyperlink" Target="https://www.careeronestop.org/" TargetMode="External"/><Relationship Id="rId12" Type="http://schemas.openxmlformats.org/officeDocument/2006/relationships/image" Target="../media/image34.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hyperlink" Target="https://www.indeed.com/jobs?l=Connecticut&amp;=&amp;aceid=&amp;gclid=EAIaIQobChMI7d7VmZGg_wIV3f_jBx2ErwU3EAAYASAAEgK3PvD_BwE&amp;gclsrc=aw.ds&amp;from=mobRdr&amp;utm_source=%2Fm%2F&amp;utm_medium=redir&amp;utm_campaign=dt&amp;vjk=8c24e67b94ed6f33" TargetMode="External"/><Relationship Id="rId11" Type="http://schemas.openxmlformats.org/officeDocument/2006/relationships/hyperlink" Target="https://youtu.be/QBlEPmOhvuQ" TargetMode="External"/><Relationship Id="rId5" Type="http://schemas.openxmlformats.org/officeDocument/2006/relationships/image" Target="../media/image33.jpeg"/><Relationship Id="rId10" Type="http://schemas.openxmlformats.org/officeDocument/2006/relationships/hyperlink" Target="https://www.consumersadvocate.org/job-search-sites/c/monster-job-search-site-review" TargetMode="External"/><Relationship Id="rId4" Type="http://schemas.openxmlformats.org/officeDocument/2006/relationships/notesSlide" Target="../notesSlides/notesSlide8.xml"/><Relationship Id="rId9" Type="http://schemas.openxmlformats.org/officeDocument/2006/relationships/hyperlink" Target="https://hiring.careerbuilder.com/all-products-sitemap?utm_campaign=Ad%20Practitioners%20Main&amp;utm_medium=affiliate&amp;utm_source=oplytic&amp;irclickid=QI-WuCQuOxyNRQj1IZS-Zz9jUkF06QVoEVLsS80&amp;utm_content=Online%20Tracking%20Link&amp;utm_term=QI-WuCQuOxyNRQj1IZS-Zz9jUkF06QVoEVLsS80&amp;irgwc=1"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www.flickr.com/photos/gdsteam/48168819692/" TargetMode="Externa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35.jpeg"/><Relationship Id="rId5" Type="http://schemas.openxmlformats.org/officeDocument/2006/relationships/hyperlink" Target="https://youtu.be/9VrvqOzrXSI" TargetMode="External"/><Relationship Id="rId4" Type="http://schemas.openxmlformats.org/officeDocument/2006/relationships/notesSlide" Target="../notesSlides/notesSlide9.xm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37.jpeg"/><Relationship Id="rId5" Type="http://schemas.openxmlformats.org/officeDocument/2006/relationships/hyperlink" Target="https://portal.ct.gov/advocatescorner" TargetMode="External"/><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hyperlink" Target="mailto:kevin.arce@ct.gov" TargetMode="External"/><Relationship Id="rId5" Type="http://schemas.openxmlformats.org/officeDocument/2006/relationships/hyperlink" Target="mailto:paige.librandi@ct.gov" TargetMode="External"/><Relationship Id="rId4" Type="http://schemas.openxmlformats.org/officeDocument/2006/relationships/hyperlink" Target="mailto:jossie.torres@ct.go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hyperlink" Target="https://www.mindtheproduct.com/the-importance-of-connection-and-community/"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caringbridge.org/resources/giving-back-to-the-community/"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hyperlink" Target="https://www.wigs4kids.org/about/blog/Volunteers-We-need-your-support_AE1371.html?view=11GR22" TargetMode="External"/><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s://webstockreview.net/explore/volunteering-clipart-animated/" TargetMode="External"/><Relationship Id="rId5"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hyperlink" Target="https://theconversation.com/social-activity-can-be-good-for-mental-health-but-whether-you-benefit-depends-on-how-many-friends-you-have-148255"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hyperlink" Target="https://www.bethesdahealth.org/benefits-senior-volunteering/" TargetMode="External"/><Relationship Id="rId3" Type="http://schemas.openxmlformats.org/officeDocument/2006/relationships/slideLayout" Target="../slideLayouts/slideLayout15.xml"/><Relationship Id="rId7" Type="http://schemas.openxmlformats.org/officeDocument/2006/relationships/image" Target="../media/image2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sternberglawoffice.com/do-volunteers-qualify-for-workers-compensation/" TargetMode="External"/><Relationship Id="rId11" Type="http://schemas.openxmlformats.org/officeDocument/2006/relationships/image" Target="../media/image15.png"/><Relationship Id="rId5" Type="http://schemas.openxmlformats.org/officeDocument/2006/relationships/image" Target="../media/image20.jpeg"/><Relationship Id="rId10" Type="http://schemas.openxmlformats.org/officeDocument/2006/relationships/hyperlink" Target="https://www.wesport.org.uk/active-community/volunteering/" TargetMode="External"/><Relationship Id="rId4" Type="http://schemas.openxmlformats.org/officeDocument/2006/relationships/notesSlide" Target="../notesSlides/notesSlide5.xml"/><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1FCB6-C28A-444F-9275-E056F6C578CA}"/>
              </a:ext>
            </a:extLst>
          </p:cNvPr>
          <p:cNvSpPr txBox="1"/>
          <p:nvPr/>
        </p:nvSpPr>
        <p:spPr>
          <a:xfrm>
            <a:off x="2190308" y="3246811"/>
            <a:ext cx="8476770" cy="3624069"/>
          </a:xfrm>
          <a:prstGeom prst="rect">
            <a:avLst/>
          </a:prstGeom>
          <a:noFill/>
        </p:spPr>
        <p:txBody>
          <a:bodyPr wrap="square" rtlCol="0">
            <a:spAutoFit/>
          </a:bodyPr>
          <a:lstStyle/>
          <a:p>
            <a:pPr marL="257175" indent="-257175">
              <a:buAutoNum type="arabicPeriod"/>
            </a:pPr>
            <a:r>
              <a:rPr lang="en-US" sz="2400" dirty="0"/>
              <a:t>Open the presentation in the desktop version of PowerPoint.</a:t>
            </a:r>
          </a:p>
          <a:p>
            <a:pPr marL="257175" indent="-257175">
              <a:buAutoNum type="arabicPeriod"/>
            </a:pPr>
            <a:r>
              <a:rPr lang="en-US" sz="2400" dirty="0"/>
              <a:t> Wait for slide show to load up ( it may take a minute or two)</a:t>
            </a:r>
          </a:p>
          <a:p>
            <a:pPr marL="257175" indent="-257175">
              <a:buAutoNum type="arabicPeriod"/>
            </a:pPr>
            <a:r>
              <a:rPr lang="en-US" sz="2400" dirty="0"/>
              <a:t>Go to Slide Show in the toolbar </a:t>
            </a:r>
          </a:p>
          <a:p>
            <a:pPr marL="257175" indent="-257175">
              <a:buAutoNum type="arabicPeriod"/>
            </a:pPr>
            <a:r>
              <a:rPr lang="en-US" sz="2400" dirty="0"/>
              <a:t>Click on the option that says From Beginning</a:t>
            </a:r>
          </a:p>
          <a:p>
            <a:pPr marL="257175" indent="-257175">
              <a:buAutoNum type="arabicPeriod"/>
            </a:pPr>
            <a:r>
              <a:rPr lang="en-US" sz="2400" dirty="0"/>
              <a:t>Viola! </a:t>
            </a:r>
          </a:p>
          <a:p>
            <a:pPr marL="257175" indent="-257175">
              <a:buAutoNum type="arabicPeriod"/>
            </a:pPr>
            <a:r>
              <a:rPr lang="en-US" sz="2400" dirty="0"/>
              <a:t>To watch videos, double click on video picture or the megaphone symbol</a:t>
            </a:r>
          </a:p>
          <a:p>
            <a:pPr marL="257175" indent="-257175">
              <a:buAutoNum type="arabicPeriod"/>
            </a:pPr>
            <a:r>
              <a:rPr lang="en-US" sz="2400" dirty="0"/>
              <a:t>Click on arrows at the bottom of screen to go to the next slide or back a slide. </a:t>
            </a:r>
          </a:p>
          <a:p>
            <a:pPr marL="257175" indent="-257175">
              <a:buAutoNum type="arabicPeriod"/>
            </a:pPr>
            <a:endParaRPr lang="en-US" sz="1350" dirty="0"/>
          </a:p>
        </p:txBody>
      </p:sp>
      <p:pic>
        <p:nvPicPr>
          <p:cNvPr id="1030" name="Picture 6">
            <a:extLst>
              <a:ext uri="{FF2B5EF4-FFF2-40B4-BE49-F238E27FC236}">
                <a16:creationId xmlns:a16="http://schemas.microsoft.com/office/drawing/2014/main" id="{2FC14EAA-FF41-AC27-3F3F-024B8E879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2586"/>
            <a:ext cx="6000869" cy="30685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A496CE-6816-7842-E265-839BFE72F7B9}"/>
              </a:ext>
            </a:extLst>
          </p:cNvPr>
          <p:cNvSpPr txBox="1"/>
          <p:nvPr/>
        </p:nvSpPr>
        <p:spPr>
          <a:xfrm>
            <a:off x="6096000" y="1566867"/>
            <a:ext cx="5214060" cy="1323439"/>
          </a:xfrm>
          <a:prstGeom prst="rect">
            <a:avLst/>
          </a:prstGeom>
          <a:noFill/>
        </p:spPr>
        <p:txBody>
          <a:bodyPr wrap="square" rtlCol="0">
            <a:spAutoFit/>
          </a:bodyPr>
          <a:lstStyle/>
          <a:p>
            <a:r>
              <a:rPr lang="en-US" sz="4000" dirty="0"/>
              <a:t>How to play this PowerPoint</a:t>
            </a:r>
          </a:p>
        </p:txBody>
      </p:sp>
      <p:pic>
        <p:nvPicPr>
          <p:cNvPr id="7" name="Video 6">
            <a:hlinkClick r:id="" action="ppaction://media"/>
            <a:extLst>
              <a:ext uri="{FF2B5EF4-FFF2-40B4-BE49-F238E27FC236}">
                <a16:creationId xmlns:a16="http://schemas.microsoft.com/office/drawing/2014/main" id="{FFECF909-9E84-C53A-5E25-3EE9E7612D3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 y="5110914"/>
            <a:ext cx="2190309" cy="1714500"/>
          </a:xfrm>
          <a:prstGeom prst="rect">
            <a:avLst/>
          </a:prstGeom>
        </p:spPr>
      </p:pic>
      <p:pic>
        <p:nvPicPr>
          <p:cNvPr id="10" name="Picture 9">
            <a:extLst>
              <a:ext uri="{FF2B5EF4-FFF2-40B4-BE49-F238E27FC236}">
                <a16:creationId xmlns:a16="http://schemas.microsoft.com/office/drawing/2014/main" id="{094F168E-91E8-9F3A-464C-34CFC44900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6198" y="5435926"/>
            <a:ext cx="564824" cy="564824"/>
          </a:xfrm>
          <a:prstGeom prst="rect">
            <a:avLst/>
          </a:prstGeom>
        </p:spPr>
      </p:pic>
    </p:spTree>
    <p:extLst>
      <p:ext uri="{BB962C8B-B14F-4D97-AF65-F5344CB8AC3E}">
        <p14:creationId xmlns:p14="http://schemas.microsoft.com/office/powerpoint/2010/main" val="2068560472"/>
      </p:ext>
    </p:extLst>
  </p:cSld>
  <p:clrMapOvr>
    <a:masterClrMapping/>
  </p:clrMapOvr>
  <mc:AlternateContent xmlns:mc="http://schemas.openxmlformats.org/markup-compatibility/2006">
    <mc:Choice xmlns:p14="http://schemas.microsoft.com/office/powerpoint/2010/main" Requires="p14">
      <p:transition spd="slow" p14:dur="2000" advTm="30657"/>
    </mc:Choice>
    <mc:Fallback>
      <p:transition spd="slow" advTm="3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649044" y="255181"/>
            <a:ext cx="10610834" cy="691117"/>
          </a:xfrm>
        </p:spPr>
        <p:txBody>
          <a:bodyPr vert="horz" lIns="91440" tIns="45720" rIns="91440" bIns="45720" rtlCol="0" anchor="b">
            <a:normAutofit/>
          </a:bodyPr>
          <a:lstStyle/>
          <a:p>
            <a:r>
              <a:rPr lang="en-US" sz="2800">
                <a:solidFill>
                  <a:srgbClr val="FFFFFF"/>
                </a:solidFill>
              </a:rPr>
              <a:t>4. Provides a Sense of Purpose and Direction </a:t>
            </a:r>
          </a:p>
        </p:txBody>
      </p:sp>
      <p:sp>
        <p:nvSpPr>
          <p:cNvPr id="10" name="Content Placeholder 9">
            <a:extLst>
              <a:ext uri="{FF2B5EF4-FFF2-40B4-BE49-F238E27FC236}">
                <a16:creationId xmlns:a16="http://schemas.microsoft.com/office/drawing/2014/main" id="{C69C1BDB-253B-4642-94A7-F84048E562F7}"/>
              </a:ext>
            </a:extLst>
          </p:cNvPr>
          <p:cNvSpPr>
            <a:spLocks noGrp="1"/>
          </p:cNvSpPr>
          <p:nvPr>
            <p:ph idx="1"/>
          </p:nvPr>
        </p:nvSpPr>
        <p:spPr>
          <a:xfrm>
            <a:off x="649044" y="1658679"/>
            <a:ext cx="10717988" cy="2573079"/>
          </a:xfrm>
        </p:spPr>
        <p:txBody>
          <a:bodyPr vert="horz" lIns="91440" tIns="45720" rIns="91440" bIns="45720" rtlCol="0">
            <a:normAutofit fontScale="92500" lnSpcReduction="10000"/>
          </a:bodyPr>
          <a:lstStyle/>
          <a:p>
            <a:pPr indent="-228600">
              <a:lnSpc>
                <a:spcPct val="100000"/>
              </a:lnSpc>
              <a:buFont typeface="Arial" panose="020B0604020202020204" pitchFamily="34" charset="0"/>
              <a:buChar char="•"/>
            </a:pPr>
            <a:r>
              <a:rPr lang="en-US"/>
              <a:t>Volunteering can add new meaning to the lives of young people who haven’t yet found their path and older adults, especially those who have retired or lost a spouse.</a:t>
            </a:r>
          </a:p>
          <a:p>
            <a:pPr indent="-228600">
              <a:lnSpc>
                <a:spcPct val="100000"/>
              </a:lnSpc>
              <a:buFont typeface="Arial" panose="020B0604020202020204" pitchFamily="34" charset="0"/>
              <a:buChar char="•"/>
            </a:pPr>
            <a:r>
              <a:rPr lang="en-US"/>
              <a:t> Regardless of your age or life situation, volunteering can help take your mind off your worries. </a:t>
            </a:r>
          </a:p>
          <a:p>
            <a:pPr indent="-228600">
              <a:lnSpc>
                <a:spcPct val="100000"/>
              </a:lnSpc>
              <a:buFont typeface="Arial" panose="020B0604020202020204" pitchFamily="34" charset="0"/>
              <a:buChar char="•"/>
            </a:pPr>
            <a:r>
              <a:rPr lang="en-US"/>
              <a:t>Volunteering keeps you mentally motivated and adds more zest to your life.</a:t>
            </a:r>
          </a:p>
        </p:txBody>
      </p:sp>
      <p:pic>
        <p:nvPicPr>
          <p:cNvPr id="21" name="Picture Placeholder 20" descr="A picture containing text&#10;&#10;Description automatically generated">
            <a:extLst>
              <a:ext uri="{FF2B5EF4-FFF2-40B4-BE49-F238E27FC236}">
                <a16:creationId xmlns:a16="http://schemas.microsoft.com/office/drawing/2014/main" id="{30D42C46-924F-4653-909C-409F276F7448}"/>
              </a:ext>
            </a:extLst>
          </p:cNvPr>
          <p:cNvPicPr>
            <a:picLocks noGrp="1" noChangeAspect="1"/>
          </p:cNvPicPr>
          <p:nvPr>
            <p:ph type="pic" sz="quarter" idx="15"/>
          </p:nvPr>
        </p:nvPicPr>
        <p:blipFill rotWithShape="1">
          <a:blip r:embed="rId4">
            <a:extLst>
              <a:ext uri="{837473B0-CC2E-450A-ABE3-18F120FF3D39}">
                <a1611:picAttrSrcUrl xmlns:a1611="http://schemas.microsoft.com/office/drawing/2016/11/main" r:id="rId5"/>
              </a:ext>
            </a:extLst>
          </a:blip>
          <a:srcRect l="16211" r="17123"/>
          <a:stretch/>
        </p:blipFill>
        <p:spPr>
          <a:xfrm>
            <a:off x="20" y="4572000"/>
            <a:ext cx="3047980" cy="2286000"/>
          </a:xfrm>
          <a:prstGeom prst="rect">
            <a:avLst/>
          </a:prstGeom>
        </p:spPr>
      </p:pic>
      <p:pic>
        <p:nvPicPr>
          <p:cNvPr id="13" name="Picture Placeholder 12" descr="A group of people in blue shirts&#10;&#10;Description automatically generated with low confidence">
            <a:extLst>
              <a:ext uri="{FF2B5EF4-FFF2-40B4-BE49-F238E27FC236}">
                <a16:creationId xmlns:a16="http://schemas.microsoft.com/office/drawing/2014/main" id="{DB334114-D8AD-41CD-A15F-167DB1180EC1}"/>
              </a:ext>
            </a:extLst>
          </p:cNvPr>
          <p:cNvPicPr>
            <a:picLocks noGrp="1" noChangeAspect="1"/>
          </p:cNvPicPr>
          <p:nvPr>
            <p:ph type="pic" sz="quarter" idx="13"/>
          </p:nvPr>
        </p:nvPicPr>
        <p:blipFill rotWithShape="1">
          <a:blip r:embed="rId6">
            <a:extLst>
              <a:ext uri="{837473B0-CC2E-450A-ABE3-18F120FF3D39}">
                <a1611:picAttrSrcUrl xmlns:a1611="http://schemas.microsoft.com/office/drawing/2016/11/main" r:id="rId7"/>
              </a:ext>
            </a:extLst>
          </a:blip>
          <a:srcRect r="8648" b="2"/>
          <a:stretch/>
        </p:blipFill>
        <p:spPr>
          <a:xfrm>
            <a:off x="6070828" y="4572000"/>
            <a:ext cx="3128632" cy="2286000"/>
          </a:xfrm>
          <a:prstGeom prst="rect">
            <a:avLst/>
          </a:prstGeom>
        </p:spPr>
      </p:pic>
      <p:pic>
        <p:nvPicPr>
          <p:cNvPr id="18" name="Picture Placeholder 17" descr="A group of people planting flowers&#10;&#10;Description automatically generated with medium confidence">
            <a:extLst>
              <a:ext uri="{FF2B5EF4-FFF2-40B4-BE49-F238E27FC236}">
                <a16:creationId xmlns:a16="http://schemas.microsoft.com/office/drawing/2014/main" id="{45E3B30C-5009-42AC-AA73-9A023057145A}"/>
              </a:ext>
            </a:extLst>
          </p:cNvPr>
          <p:cNvPicPr>
            <a:picLocks noGrp="1" noChangeAspect="1"/>
          </p:cNvPicPr>
          <p:nvPr>
            <p:ph type="pic" sz="quarter" idx="14"/>
          </p:nvPr>
        </p:nvPicPr>
        <p:blipFill rotWithShape="1">
          <a:blip r:embed="rId8">
            <a:extLst>
              <a:ext uri="{837473B0-CC2E-450A-ABE3-18F120FF3D39}">
                <a1611:picAttrSrcUrl xmlns:a1611="http://schemas.microsoft.com/office/drawing/2016/11/main" r:id="rId9"/>
              </a:ext>
            </a:extLst>
          </a:blip>
          <a:srcRect l="13073" r="19710"/>
          <a:stretch/>
        </p:blipFill>
        <p:spPr>
          <a:xfrm>
            <a:off x="3022828" y="4572000"/>
            <a:ext cx="3073172" cy="2286000"/>
          </a:xfrm>
          <a:prstGeom prst="rect">
            <a:avLst/>
          </a:prstGeom>
        </p:spPr>
      </p:pic>
      <p:pic>
        <p:nvPicPr>
          <p:cNvPr id="24" name="Picture Placeholder 23">
            <a:extLst>
              <a:ext uri="{FF2B5EF4-FFF2-40B4-BE49-F238E27FC236}">
                <a16:creationId xmlns:a16="http://schemas.microsoft.com/office/drawing/2014/main" id="{20184348-493F-4066-ACF1-59328CDE08F5}"/>
              </a:ext>
            </a:extLst>
          </p:cNvPr>
          <p:cNvPicPr>
            <a:picLocks noGrp="1" noChangeAspect="1"/>
          </p:cNvPicPr>
          <p:nvPr>
            <p:ph type="pic" sz="quarter" idx="16"/>
          </p:nvPr>
        </p:nvPicPr>
        <p:blipFill rotWithShape="1">
          <a:blip r:embed="rId10">
            <a:extLst>
              <a:ext uri="{837473B0-CC2E-450A-ABE3-18F120FF3D39}">
                <a1611:picAttrSrcUrl xmlns:a1611="http://schemas.microsoft.com/office/drawing/2016/11/main" r:id="rId11"/>
              </a:ext>
            </a:extLst>
          </a:blip>
          <a:srcRect r="25619"/>
          <a:stretch/>
        </p:blipFill>
        <p:spPr>
          <a:xfrm>
            <a:off x="9169172" y="4572000"/>
            <a:ext cx="3022828" cy="2286000"/>
          </a:xfrm>
          <a:prstGeom prst="rect">
            <a:avLst/>
          </a:prstGeom>
        </p:spPr>
      </p:pic>
      <p:sp>
        <p:nvSpPr>
          <p:cNvPr id="15" name="Date Placeholder 14">
            <a:extLst>
              <a:ext uri="{FF2B5EF4-FFF2-40B4-BE49-F238E27FC236}">
                <a16:creationId xmlns:a16="http://schemas.microsoft.com/office/drawing/2014/main" id="{1AEB8108-A042-4614-9BE5-EA75E8653D79}"/>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lvl="0">
              <a:spcAft>
                <a:spcPts val="600"/>
              </a:spcAft>
            </a:pPr>
            <a:r>
              <a:rPr lang="en-US" noProof="0">
                <a:solidFill>
                  <a:srgbClr val="FFFFFF"/>
                </a:solidFill>
              </a:rPr>
              <a:t>20XX</a:t>
            </a: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D39F39FF-F5CB-4ACA-9B46-4CCF89ECA75F}" type="slidenum">
              <a:rPr lang="en-US" noProof="0">
                <a:solidFill>
                  <a:srgbClr val="FFFFFF"/>
                </a:solidFill>
              </a:rPr>
              <a:pPr lvl="0">
                <a:spcAft>
                  <a:spcPts val="600"/>
                </a:spcAft>
              </a:pPr>
              <a:t>10</a:t>
            </a:fld>
            <a:endParaRPr lang="en-US" noProof="0">
              <a:solidFill>
                <a:srgbClr val="FFFFFF"/>
              </a:solidFill>
            </a:endParaRPr>
          </a:p>
        </p:txBody>
      </p:sp>
      <p:pic>
        <p:nvPicPr>
          <p:cNvPr id="2" name="Recorded Sound">
            <a:hlinkClick r:id="" action="ppaction://media"/>
            <a:extLst>
              <a:ext uri="{FF2B5EF4-FFF2-40B4-BE49-F238E27FC236}">
                <a16:creationId xmlns:a16="http://schemas.microsoft.com/office/drawing/2014/main" id="{1C7DE240-8B7D-4334-97AA-F1525F469911}"/>
              </a:ext>
            </a:extLst>
          </p:cNvPr>
          <p:cNvPicPr>
            <a:picLocks noChangeAspect="1"/>
          </p:cNvPicPr>
          <p:nvPr>
            <a:audioFile r:link="rId1"/>
            <p:extLst>
              <p:ext uri="{DAA4B4D4-6D71-4841-9C94-3DE7FCFB9230}">
                <p14:media xmlns:p14="http://schemas.microsoft.com/office/powerpoint/2010/main" r:embed="rId2">
                  <p14:trim st="3268"/>
                </p14:media>
              </p:ext>
            </p:extLst>
          </p:nvPr>
        </p:nvPicPr>
        <p:blipFill>
          <a:blip r:embed="rId12"/>
          <a:stretch>
            <a:fillRect/>
          </a:stretch>
        </p:blipFill>
        <p:spPr>
          <a:xfrm>
            <a:off x="10511546" y="287027"/>
            <a:ext cx="1031410" cy="1031410"/>
          </a:xfrm>
          <a:prstGeom prst="rect">
            <a:avLst/>
          </a:prstGeom>
        </p:spPr>
      </p:pic>
    </p:spTree>
    <p:extLst>
      <p:ext uri="{BB962C8B-B14F-4D97-AF65-F5344CB8AC3E}">
        <p14:creationId xmlns:p14="http://schemas.microsoft.com/office/powerpoint/2010/main" val="4039808263"/>
      </p:ext>
    </p:extLst>
  </p:cSld>
  <p:clrMapOvr>
    <a:masterClrMapping/>
  </p:clrMapOvr>
  <mc:AlternateContent xmlns:mc="http://schemas.openxmlformats.org/markup-compatibility/2006">
    <mc:Choice xmlns:p14="http://schemas.microsoft.com/office/powerpoint/2010/main" Requires="p14">
      <p:transition spd="slow" p14:dur="2000" advTm="23996"/>
    </mc:Choice>
    <mc:Fallback>
      <p:transition spd="slow" advTm="2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877001" y="4947313"/>
            <a:ext cx="7700617" cy="1409037"/>
          </a:xfrm>
        </p:spPr>
        <p:txBody>
          <a:bodyPr/>
          <a:lstStyle/>
          <a:p>
            <a:r>
              <a:rPr lang="en-US"/>
              <a:t>5. Improves School and College Experience</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8577618" y="386988"/>
            <a:ext cx="3312129" cy="4007529"/>
          </a:xfrm>
        </p:spPr>
        <p:txBody>
          <a:bodyPr>
            <a:normAutofit/>
          </a:bodyPr>
          <a:lstStyle/>
          <a:p>
            <a:pPr marL="457200" indent="-457200">
              <a:buFont typeface="Arial" panose="020B0604020202020204" pitchFamily="34" charset="0"/>
              <a:buChar char="•"/>
            </a:pPr>
            <a:r>
              <a:rPr lang="en-US" sz="1800"/>
              <a:t>Young people still in school gain social skills and develop awareness as volunteers. </a:t>
            </a:r>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r>
              <a:rPr lang="en-US" sz="1800"/>
              <a:t>It can also boost college applications, and job resumes.</a:t>
            </a:r>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r>
              <a:rPr lang="en-US" sz="1800"/>
              <a:t> Volunteering can also help college students improve their job search post-graduation.</a:t>
            </a:r>
          </a:p>
        </p:txBody>
      </p:sp>
      <p:sp>
        <p:nvSpPr>
          <p:cNvPr id="5" name="Date Placeholder 4">
            <a:extLst>
              <a:ext uri="{FF2B5EF4-FFF2-40B4-BE49-F238E27FC236}">
                <a16:creationId xmlns:a16="http://schemas.microsoft.com/office/drawing/2014/main" id="{4DBAEA19-91BF-48E8-A1D4-8FB745EA44D0}"/>
              </a:ext>
            </a:extLst>
          </p:cNvPr>
          <p:cNvSpPr>
            <a:spLocks noGrp="1"/>
          </p:cNvSpPr>
          <p:nvPr>
            <p:ph type="dt" sz="half" idx="10"/>
          </p:nvPr>
        </p:nvSpPr>
        <p:spPr>
          <a:xfrm>
            <a:off x="7013448" y="6355080"/>
            <a:ext cx="4352544" cy="365125"/>
          </a:xfrm>
        </p:spPr>
        <p:txBody>
          <a:bodyPr/>
          <a:lstStyle/>
          <a:p>
            <a:pPr lvl="0"/>
            <a:r>
              <a:rPr lang="en-US" noProof="0"/>
              <a:t>20XX</a:t>
            </a:r>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11</a:t>
            </a:fld>
            <a:endParaRPr lang="en-US" noProof="0"/>
          </a:p>
        </p:txBody>
      </p:sp>
      <p:pic>
        <p:nvPicPr>
          <p:cNvPr id="10" name="Picture Placeholder 9" descr="A picture containing person&#10;&#10;Description automatically generated">
            <a:extLst>
              <a:ext uri="{FF2B5EF4-FFF2-40B4-BE49-F238E27FC236}">
                <a16:creationId xmlns:a16="http://schemas.microsoft.com/office/drawing/2014/main" id="{8E2E2D3E-6976-4A1D-A469-CE85DB98540A}"/>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t="12826" b="12826"/>
          <a:stretch>
            <a:fillRect/>
          </a:stretch>
        </p:blipFill>
        <p:spPr>
          <a:xfrm>
            <a:off x="0" y="0"/>
            <a:ext cx="8439150" cy="4532313"/>
          </a:xfrm>
        </p:spPr>
      </p:pic>
      <p:pic>
        <p:nvPicPr>
          <p:cNvPr id="12" name="Picture Placeholder 11" descr="A picture containing person, indoor, table, dining table&#10;&#10;Description automatically generated">
            <a:extLst>
              <a:ext uri="{FF2B5EF4-FFF2-40B4-BE49-F238E27FC236}">
                <a16:creationId xmlns:a16="http://schemas.microsoft.com/office/drawing/2014/main" id="{3B8C50FE-2ECF-4115-A9A4-5C9FAE0ACAF9}"/>
              </a:ext>
            </a:extLst>
          </p:cNvPr>
          <p:cNvPicPr>
            <a:picLocks noGrp="1" noChangeAspect="1"/>
          </p:cNvPicPr>
          <p:nvPr>
            <p:ph type="pic" sz="quarter" idx="14"/>
          </p:nvPr>
        </p:nvPicPr>
        <p:blipFill>
          <a:blip r:embed="rId6">
            <a:extLst>
              <a:ext uri="{837473B0-CC2E-450A-ABE3-18F120FF3D39}">
                <a1611:picAttrSrcUrl xmlns:a1611="http://schemas.microsoft.com/office/drawing/2016/11/main" r:id="rId7"/>
              </a:ext>
            </a:extLst>
          </a:blip>
          <a:srcRect l="6280" r="6280"/>
          <a:stretch>
            <a:fillRect/>
          </a:stretch>
        </p:blipFill>
        <p:spPr/>
      </p:pic>
      <p:pic>
        <p:nvPicPr>
          <p:cNvPr id="3" name="Recorded Sound">
            <a:hlinkClick r:id="" action="ppaction://media"/>
            <a:extLst>
              <a:ext uri="{FF2B5EF4-FFF2-40B4-BE49-F238E27FC236}">
                <a16:creationId xmlns:a16="http://schemas.microsoft.com/office/drawing/2014/main" id="{977034D1-4DA8-4776-A19D-3061379580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83604" y="3005780"/>
            <a:ext cx="1388737" cy="1388737"/>
          </a:xfrm>
          <a:prstGeom prst="rect">
            <a:avLst/>
          </a:prstGeom>
        </p:spPr>
      </p:pic>
    </p:spTree>
    <p:extLst>
      <p:ext uri="{BB962C8B-B14F-4D97-AF65-F5344CB8AC3E}">
        <p14:creationId xmlns:p14="http://schemas.microsoft.com/office/powerpoint/2010/main" val="767611276"/>
      </p:ext>
    </p:extLst>
  </p:cSld>
  <p:clrMapOvr>
    <a:masterClrMapping/>
  </p:clrMapOvr>
  <mc:AlternateContent xmlns:mc="http://schemas.openxmlformats.org/markup-compatibility/2006">
    <mc:Choice xmlns:p14="http://schemas.microsoft.com/office/powerpoint/2010/main" Requires="p14">
      <p:transition spd="slow" p14:dur="2000" advTm="16821"/>
    </mc:Choice>
    <mc:Fallback>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5977" y="1798847"/>
            <a:ext cx="8741143" cy="4860822"/>
          </a:xfrm>
        </p:spPr>
        <p:txBody>
          <a:bodyPr vert="horz" lIns="91440" tIns="45720" rIns="91440" bIns="45720" rtlCol="0" anchor="b">
            <a:noAutofit/>
          </a:bodyPr>
          <a:lstStyle/>
          <a:p>
            <a:pPr marL="285750" indent="-285750" algn="l">
              <a:lnSpc>
                <a:spcPct val="100000"/>
              </a:lnSpc>
              <a:spcBef>
                <a:spcPct val="20000"/>
              </a:spcBef>
              <a:spcAft>
                <a:spcPts val="600"/>
              </a:spcAft>
              <a:buFont typeface="Arial"/>
              <a:buChar char="•"/>
            </a:pPr>
            <a:r>
              <a:rPr lang="en-US" sz="2800" b="1">
                <a:ea typeface="+mj-lt"/>
                <a:cs typeface="+mj-lt"/>
              </a:rPr>
              <a:t>Self-advocacy</a:t>
            </a:r>
            <a:r>
              <a:rPr lang="en-US" sz="2800">
                <a:ea typeface="+mj-lt"/>
                <a:cs typeface="+mj-lt"/>
              </a:rPr>
              <a:t> is the </a:t>
            </a:r>
            <a:r>
              <a:rPr lang="en-US" sz="2800" b="1">
                <a:ea typeface="+mj-lt"/>
                <a:cs typeface="+mj-lt"/>
              </a:rPr>
              <a:t>ability to speak-up for yourself and others </a:t>
            </a:r>
            <a:r>
              <a:rPr lang="en-US" sz="2800">
                <a:ea typeface="+mj-lt"/>
                <a:cs typeface="+mj-lt"/>
              </a:rPr>
              <a:t>and the things that are important.</a:t>
            </a:r>
          </a:p>
          <a:p>
            <a:pPr marL="285750" indent="-285750" algn="l">
              <a:lnSpc>
                <a:spcPct val="100000"/>
              </a:lnSpc>
              <a:spcBef>
                <a:spcPct val="20000"/>
              </a:spcBef>
              <a:spcAft>
                <a:spcPts val="600"/>
              </a:spcAft>
              <a:buFont typeface="Arial"/>
              <a:buChar char="•"/>
            </a:pPr>
            <a:r>
              <a:rPr lang="en-US" sz="2800">
                <a:ea typeface="+mj-lt"/>
                <a:cs typeface="+mj-lt"/>
              </a:rPr>
              <a:t>Self-advocacy has three key elements:</a:t>
            </a:r>
          </a:p>
          <a:p>
            <a:pPr lvl="1" algn="l">
              <a:spcBef>
                <a:spcPct val="20000"/>
              </a:spcBef>
              <a:spcAft>
                <a:spcPts val="600"/>
              </a:spcAft>
              <a:buFont typeface="Arial"/>
              <a:buChar char="•"/>
            </a:pPr>
            <a:r>
              <a:rPr lang="en-US" sz="2800" u="sng">
                <a:latin typeface="+mj-lt"/>
                <a:ea typeface="+mj-lt"/>
                <a:cs typeface="+mj-lt"/>
              </a:rPr>
              <a:t>Understanding</a:t>
            </a:r>
            <a:r>
              <a:rPr lang="en-US" sz="2800">
                <a:latin typeface="+mj-lt"/>
                <a:ea typeface="+mj-lt"/>
                <a:cs typeface="+mj-lt"/>
              </a:rPr>
              <a:t> your needs</a:t>
            </a:r>
          </a:p>
          <a:p>
            <a:pPr lvl="1" algn="l">
              <a:spcBef>
                <a:spcPct val="20000"/>
              </a:spcBef>
              <a:spcAft>
                <a:spcPts val="600"/>
              </a:spcAft>
              <a:buFont typeface="Arial"/>
              <a:buChar char="•"/>
            </a:pPr>
            <a:r>
              <a:rPr lang="en-US" sz="2800" u="sng">
                <a:latin typeface="+mj-lt"/>
                <a:ea typeface="+mj-lt"/>
                <a:cs typeface="+mj-lt"/>
              </a:rPr>
              <a:t>Knowing</a:t>
            </a:r>
            <a:r>
              <a:rPr lang="en-US" sz="2800">
                <a:latin typeface="+mj-lt"/>
                <a:ea typeface="+mj-lt"/>
                <a:cs typeface="+mj-lt"/>
              </a:rPr>
              <a:t> what kind of support, you might need</a:t>
            </a:r>
          </a:p>
          <a:p>
            <a:pPr lvl="1" algn="l">
              <a:spcBef>
                <a:spcPct val="20000"/>
              </a:spcBef>
              <a:spcAft>
                <a:spcPts val="600"/>
              </a:spcAft>
              <a:buFont typeface="Arial"/>
              <a:buChar char="•"/>
            </a:pPr>
            <a:r>
              <a:rPr lang="en-US" sz="2800" u="sng">
                <a:latin typeface="+mj-lt"/>
                <a:ea typeface="+mj-lt"/>
                <a:cs typeface="+mj-lt"/>
              </a:rPr>
              <a:t>Communicating</a:t>
            </a:r>
            <a:r>
              <a:rPr lang="en-US" sz="2800">
                <a:latin typeface="+mj-lt"/>
                <a:ea typeface="+mj-lt"/>
                <a:cs typeface="+mj-lt"/>
              </a:rPr>
              <a:t> these needs to others</a:t>
            </a:r>
          </a:p>
          <a:p>
            <a:endParaRPr lang="en-US" sz="2800">
              <a:solidFill>
                <a:schemeClr val="tx2"/>
              </a:solidFill>
              <a:cs typeface="Calibri Light"/>
            </a:endParaRPr>
          </a:p>
        </p:txBody>
      </p:sp>
      <p:sp>
        <p:nvSpPr>
          <p:cNvPr id="4" name="TextBox 3">
            <a:extLst>
              <a:ext uri="{FF2B5EF4-FFF2-40B4-BE49-F238E27FC236}">
                <a16:creationId xmlns:a16="http://schemas.microsoft.com/office/drawing/2014/main" id="{BA8143AB-DDEE-9CA0-2200-3433606D454B}"/>
              </a:ext>
            </a:extLst>
          </p:cNvPr>
          <p:cNvSpPr txBox="1"/>
          <p:nvPr/>
        </p:nvSpPr>
        <p:spPr>
          <a:xfrm>
            <a:off x="5437909" y="258466"/>
            <a:ext cx="42815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ea typeface="+mn-lt"/>
                <a:cs typeface="+mn-lt"/>
              </a:rPr>
              <a:t>Self-Advocacy</a:t>
            </a:r>
            <a:endParaRPr lang="en-US" sz="3600"/>
          </a:p>
        </p:txBody>
      </p:sp>
      <p:pic>
        <p:nvPicPr>
          <p:cNvPr id="5" name="Picture 5">
            <a:extLst>
              <a:ext uri="{FF2B5EF4-FFF2-40B4-BE49-F238E27FC236}">
                <a16:creationId xmlns:a16="http://schemas.microsoft.com/office/drawing/2014/main" id="{69783C0A-5FF9-88A7-4C8E-EF9A25D99DA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612702" y="3912080"/>
            <a:ext cx="2743200" cy="2743200"/>
          </a:xfrm>
          <a:prstGeom prst="rect">
            <a:avLst/>
          </a:prstGeom>
        </p:spPr>
      </p:pic>
      <p:sp>
        <p:nvSpPr>
          <p:cNvPr id="6" name="TextBox 5">
            <a:extLst>
              <a:ext uri="{FF2B5EF4-FFF2-40B4-BE49-F238E27FC236}">
                <a16:creationId xmlns:a16="http://schemas.microsoft.com/office/drawing/2014/main" id="{93DDCF48-6EA6-D536-4CF0-3CDB64FEC63D}"/>
              </a:ext>
            </a:extLst>
          </p:cNvPr>
          <p:cNvSpPr txBox="1"/>
          <p:nvPr/>
        </p:nvSpPr>
        <p:spPr>
          <a:xfrm>
            <a:off x="9454551" y="2744638"/>
            <a:ext cx="2743200" cy="317500"/>
          </a:xfrm>
          <a:prstGeom prst="rect">
            <a:avLst/>
          </a:prstGeom>
        </p:spPr>
        <p:txBody>
          <a:bodyPr lIns="91440" tIns="45720" rIns="91440" bIns="45720" anchor="t">
            <a:normAutofit fontScale="92500" lnSpcReduction="20000"/>
          </a:bodyPr>
          <a:lstStyle/>
          <a:p>
            <a:endParaRPr lang="en-US">
              <a:cs typeface="Calibri"/>
            </a:endParaRPr>
          </a:p>
        </p:txBody>
      </p:sp>
      <p:sp>
        <p:nvSpPr>
          <p:cNvPr id="11" name="TextBox 10">
            <a:extLst>
              <a:ext uri="{FF2B5EF4-FFF2-40B4-BE49-F238E27FC236}">
                <a16:creationId xmlns:a16="http://schemas.microsoft.com/office/drawing/2014/main" id="{C1B0DD21-582B-3F53-C1B9-CFB258D73266}"/>
              </a:ext>
            </a:extLst>
          </p:cNvPr>
          <p:cNvSpPr txBox="1"/>
          <p:nvPr/>
        </p:nvSpPr>
        <p:spPr>
          <a:xfrm>
            <a:off x="-1040921" y="3981091"/>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3" name="Picture 6" descr="Free photo Amplifier Megaphone Shouting Speaker Noise Loud - Max Pixel">
            <a:extLst>
              <a:ext uri="{FF2B5EF4-FFF2-40B4-BE49-F238E27FC236}">
                <a16:creationId xmlns:a16="http://schemas.microsoft.com/office/drawing/2014/main" id="{50C4D4C0-6DAB-B7A9-44D3-D0B584302F97}"/>
              </a:ext>
            </a:extLst>
          </p:cNvPr>
          <p:cNvPicPr>
            <a:picLocks noChangeAspect="1"/>
          </p:cNvPicPr>
          <p:nvPr/>
        </p:nvPicPr>
        <p:blipFill>
          <a:blip r:embed="rId7"/>
          <a:stretch>
            <a:fillRect/>
          </a:stretch>
        </p:blipFill>
        <p:spPr>
          <a:xfrm>
            <a:off x="396815" y="87432"/>
            <a:ext cx="2743200" cy="2657475"/>
          </a:xfrm>
          <a:prstGeom prst="rect">
            <a:avLst/>
          </a:prstGeom>
        </p:spPr>
      </p:pic>
      <p:pic>
        <p:nvPicPr>
          <p:cNvPr id="12" name="Video 11">
            <a:hlinkClick r:id="" action="ppaction://media"/>
            <a:extLst>
              <a:ext uri="{FF2B5EF4-FFF2-40B4-BE49-F238E27FC236}">
                <a16:creationId xmlns:a16="http://schemas.microsoft.com/office/drawing/2014/main" id="{12AF1594-06CD-89EB-0735-529B4BE437D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0" y="5143500"/>
            <a:ext cx="2285999" cy="17145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Tm="21479"/>
    </mc:Choice>
    <mc:Fallback>
      <p:transition spd="slow" advTm="2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950F-01AC-4D6D-AFBE-76451FAE13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362163-741F-3020-A383-61CF55F524E2}"/>
              </a:ext>
            </a:extLst>
          </p:cNvPr>
          <p:cNvSpPr>
            <a:spLocks noGrp="1"/>
          </p:cNvSpPr>
          <p:nvPr>
            <p:ph sz="half" idx="1"/>
          </p:nvPr>
        </p:nvSpPr>
        <p:spPr/>
        <p:txBody>
          <a:bodyPr vert="horz" lIns="91440" tIns="45720" rIns="91440" bIns="45720" rtlCol="0" anchor="t">
            <a:normAutofit/>
          </a:bodyPr>
          <a:lstStyle/>
          <a:p>
            <a:r>
              <a:rPr lang="en-US" dirty="0">
                <a:latin typeface="Helvetica"/>
                <a:cs typeface="Helvetica"/>
              </a:rPr>
              <a:t>Self-advocacy means taking the initiative to communicate your needs and wants to others in order to support your overall well-being. By advocating for yourself at work, for example, you can develop a plan to achieve your goals.</a:t>
            </a:r>
            <a:endParaRPr lang="en-US" dirty="0">
              <a:ea typeface="+mn-lt"/>
              <a:cs typeface="+mn-lt"/>
            </a:endParaRPr>
          </a:p>
          <a:p>
            <a:endParaRPr lang="en-US" dirty="0">
              <a:cs typeface="Calibri"/>
            </a:endParaRPr>
          </a:p>
        </p:txBody>
      </p:sp>
      <p:sp>
        <p:nvSpPr>
          <p:cNvPr id="4" name="Content Placeholder 3">
            <a:extLst>
              <a:ext uri="{FF2B5EF4-FFF2-40B4-BE49-F238E27FC236}">
                <a16:creationId xmlns:a16="http://schemas.microsoft.com/office/drawing/2014/main" id="{9A3E04DB-02CA-9689-7680-C43F9518416A}"/>
              </a:ext>
            </a:extLst>
          </p:cNvPr>
          <p:cNvSpPr>
            <a:spLocks noGrp="1"/>
          </p:cNvSpPr>
          <p:nvPr>
            <p:ph sz="half" idx="2"/>
          </p:nvPr>
        </p:nvSpPr>
        <p:spPr/>
        <p:txBody>
          <a:bodyPr vert="horz" lIns="91440" tIns="45720" rIns="91440" bIns="45720" rtlCol="0" anchor="t">
            <a:normAutofit/>
          </a:bodyPr>
          <a:lstStyle/>
          <a:p>
            <a:r>
              <a:rPr lang="en-US">
                <a:cs typeface="Calibri"/>
              </a:rPr>
              <a:t>Employment is an agreement between an employer and an employee that the employee will provide certain services. In return, the employee is paid a salary or hourly wage. Although employees can negotiate certain items in an employment agreement, the terms and conditions are primarily determined by the employer.</a:t>
            </a:r>
            <a:endParaRPr lang="en-US">
              <a:ea typeface="+mn-lt"/>
              <a:cs typeface="+mn-lt"/>
            </a:endParaRPr>
          </a:p>
          <a:p>
            <a:endParaRPr lang="en-US">
              <a:cs typeface="Calibri"/>
            </a:endParaRPr>
          </a:p>
        </p:txBody>
      </p:sp>
      <p:sp>
        <p:nvSpPr>
          <p:cNvPr id="5" name="Rectangle 4">
            <a:extLst>
              <a:ext uri="{FF2B5EF4-FFF2-40B4-BE49-F238E27FC236}">
                <a16:creationId xmlns:a16="http://schemas.microsoft.com/office/drawing/2014/main" id="{4A544EA0-037C-D4E6-D1AA-8F27B4D3020C}"/>
              </a:ext>
            </a:extLst>
          </p:cNvPr>
          <p:cNvSpPr/>
          <p:nvPr/>
        </p:nvSpPr>
        <p:spPr>
          <a:xfrm>
            <a:off x="892475" y="684003"/>
            <a:ext cx="5089583"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a:t>Advocacy</a:t>
            </a:r>
          </a:p>
        </p:txBody>
      </p:sp>
      <p:sp>
        <p:nvSpPr>
          <p:cNvPr id="6" name="Rectangle 5">
            <a:extLst>
              <a:ext uri="{FF2B5EF4-FFF2-40B4-BE49-F238E27FC236}">
                <a16:creationId xmlns:a16="http://schemas.microsoft.com/office/drawing/2014/main" id="{CD830F20-9AB1-F793-DA47-8726377A6B1D}"/>
              </a:ext>
            </a:extLst>
          </p:cNvPr>
          <p:cNvSpPr/>
          <p:nvPr/>
        </p:nvSpPr>
        <p:spPr>
          <a:xfrm>
            <a:off x="6543675" y="684902"/>
            <a:ext cx="473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a:t>Employment </a:t>
            </a:r>
          </a:p>
        </p:txBody>
      </p:sp>
      <p:pic>
        <p:nvPicPr>
          <p:cNvPr id="11" name="Video 10">
            <a:hlinkClick r:id="" action="ppaction://media"/>
            <a:extLst>
              <a:ext uri="{FF2B5EF4-FFF2-40B4-BE49-F238E27FC236}">
                <a16:creationId xmlns:a16="http://schemas.microsoft.com/office/drawing/2014/main" id="{A54D01B0-B5EE-656E-4F45-3D14681BDA5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4692" y="5690253"/>
            <a:ext cx="1556994" cy="1167746"/>
          </a:xfrm>
          <a:prstGeom prst="rect">
            <a:avLst/>
          </a:prstGeom>
        </p:spPr>
      </p:pic>
    </p:spTree>
    <p:extLst>
      <p:ext uri="{BB962C8B-B14F-4D97-AF65-F5344CB8AC3E}">
        <p14:creationId xmlns:p14="http://schemas.microsoft.com/office/powerpoint/2010/main" val="545905817"/>
      </p:ext>
    </p:extLst>
  </p:cSld>
  <p:clrMapOvr>
    <a:masterClrMapping/>
  </p:clrMapOvr>
  <mc:AlternateContent xmlns:mc="http://schemas.openxmlformats.org/markup-compatibility/2006">
    <mc:Choice xmlns:p14="http://schemas.microsoft.com/office/powerpoint/2010/main" Requires="p14">
      <p:transition spd="slow" p14:dur="2000" advTm="49409"/>
    </mc:Choice>
    <mc:Fallback>
      <p:transition spd="slow" advTm="49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oney Free Stock Photo - Public Domain Pictures">
            <a:extLst>
              <a:ext uri="{FF2B5EF4-FFF2-40B4-BE49-F238E27FC236}">
                <a16:creationId xmlns:a16="http://schemas.microsoft.com/office/drawing/2014/main" id="{BA915C34-93AF-23A3-0FC2-7EB030D69D78}"/>
              </a:ext>
            </a:extLst>
          </p:cNvPr>
          <p:cNvPicPr>
            <a:picLocks noChangeAspect="1"/>
          </p:cNvPicPr>
          <p:nvPr/>
        </p:nvPicPr>
        <p:blipFill rotWithShape="1">
          <a:blip r:embed="rId5"/>
          <a:srcRect t="14892" b="6956"/>
          <a:stretch/>
        </p:blipFill>
        <p:spPr>
          <a:xfrm>
            <a:off x="-825099" y="-629"/>
            <a:ext cx="9669642" cy="6857990"/>
          </a:xfrm>
          <a:prstGeom prst="rect">
            <a:avLst/>
          </a:prstGeom>
        </p:spPr>
      </p:pic>
      <p:sp>
        <p:nvSpPr>
          <p:cNvPr id="2" name="Title 1">
            <a:extLst>
              <a:ext uri="{FF2B5EF4-FFF2-40B4-BE49-F238E27FC236}">
                <a16:creationId xmlns:a16="http://schemas.microsoft.com/office/drawing/2014/main" id="{D906854B-7FCE-365A-2FD9-C707812B5452}"/>
              </a:ext>
            </a:extLst>
          </p:cNvPr>
          <p:cNvSpPr>
            <a:spLocks noGrp="1"/>
          </p:cNvSpPr>
          <p:nvPr>
            <p:ph type="title"/>
          </p:nvPr>
        </p:nvSpPr>
        <p:spPr>
          <a:xfrm>
            <a:off x="7531610" y="365125"/>
            <a:ext cx="4052226" cy="1899912"/>
          </a:xfrm>
        </p:spPr>
        <p:txBody>
          <a:bodyPr>
            <a:normAutofit/>
          </a:bodyPr>
          <a:lstStyle/>
          <a:p>
            <a:r>
              <a:rPr lang="en-US" sz="4000">
                <a:cs typeface="Calibri Light"/>
              </a:rPr>
              <a:t>Employment Website Resources</a:t>
            </a:r>
            <a:endParaRPr lang="en-US" sz="4000"/>
          </a:p>
        </p:txBody>
      </p:sp>
      <p:sp>
        <p:nvSpPr>
          <p:cNvPr id="76" name="Content Placeholder 40">
            <a:extLst>
              <a:ext uri="{FF2B5EF4-FFF2-40B4-BE49-F238E27FC236}">
                <a16:creationId xmlns:a16="http://schemas.microsoft.com/office/drawing/2014/main" id="{365B4ABA-BDAD-C70E-BE84-2C724C87D1A8}"/>
              </a:ext>
            </a:extLst>
          </p:cNvPr>
          <p:cNvSpPr>
            <a:spLocks noGrp="1"/>
          </p:cNvSpPr>
          <p:nvPr>
            <p:ph idx="1"/>
          </p:nvPr>
        </p:nvSpPr>
        <p:spPr>
          <a:xfrm>
            <a:off x="7531610" y="2434200"/>
            <a:ext cx="3822189" cy="4202270"/>
          </a:xfrm>
        </p:spPr>
        <p:txBody>
          <a:bodyPr vert="horz" lIns="91440" tIns="45720" rIns="91440" bIns="45720" rtlCol="0" anchor="t">
            <a:normAutofit lnSpcReduction="10000"/>
          </a:bodyPr>
          <a:lstStyle/>
          <a:p>
            <a:r>
              <a:rPr lang="en-US" sz="2000" dirty="0">
                <a:ea typeface="+mn-lt"/>
                <a:cs typeface="+mn-lt"/>
                <a:hlinkClick r:id="rId6"/>
              </a:rPr>
              <a:t>Jobs, Employment in Connecticut | Indeed.com</a:t>
            </a:r>
          </a:p>
          <a:p>
            <a:r>
              <a:rPr lang="en-US" sz="2000" dirty="0">
                <a:ea typeface="+mn-lt"/>
                <a:cs typeface="+mn-lt"/>
                <a:hlinkClick r:id="rId7"/>
              </a:rPr>
              <a:t>Careers and Career Information - </a:t>
            </a:r>
            <a:r>
              <a:rPr lang="en-US" sz="2000" dirty="0" err="1">
                <a:ea typeface="+mn-lt"/>
                <a:cs typeface="+mn-lt"/>
                <a:hlinkClick r:id="rId7"/>
              </a:rPr>
              <a:t>CareerOneStop</a:t>
            </a:r>
            <a:endParaRPr lang="en-US" sz="2000" dirty="0">
              <a:ea typeface="+mn-lt"/>
              <a:cs typeface="+mn-lt"/>
              <a:hlinkClick r:id="rId7"/>
            </a:endParaRPr>
          </a:p>
          <a:p>
            <a:r>
              <a:rPr lang="en-US" sz="2000" dirty="0">
                <a:ea typeface="+mn-lt"/>
                <a:cs typeface="+mn-lt"/>
                <a:hlinkClick r:id="rId8"/>
              </a:rPr>
              <a:t>LinkedIn: Log In or Sign Up</a:t>
            </a:r>
            <a:endParaRPr lang="en-US" sz="2000" dirty="0">
              <a:ea typeface="+mn-lt"/>
              <a:cs typeface="+mn-lt"/>
            </a:endParaRPr>
          </a:p>
          <a:p>
            <a:r>
              <a:rPr lang="en-US" sz="2000" dirty="0">
                <a:ea typeface="+mn-lt"/>
                <a:cs typeface="+mn-lt"/>
                <a:hlinkClick r:id="rId9"/>
              </a:rPr>
              <a:t>CareerBuilder Employer's Products | CareerBuilder for Employers</a:t>
            </a:r>
            <a:endParaRPr lang="en-US" sz="2000" dirty="0">
              <a:cs typeface="Calibri"/>
            </a:endParaRPr>
          </a:p>
          <a:p>
            <a:r>
              <a:rPr lang="en-US" sz="2000" dirty="0">
                <a:ea typeface="+mn-lt"/>
                <a:cs typeface="+mn-lt"/>
                <a:hlinkClick r:id="rId10"/>
              </a:rPr>
              <a:t>2023 Monster.com Reviews: Job Posting Sites (consumersadvocate.org)</a:t>
            </a:r>
            <a:endParaRPr lang="en-US" sz="2000" dirty="0">
              <a:ea typeface="+mn-lt"/>
              <a:cs typeface="+mn-lt"/>
            </a:endParaRPr>
          </a:p>
          <a:p>
            <a:r>
              <a:rPr lang="en-US" sz="2000" kern="1200" dirty="0">
                <a:solidFill>
                  <a:schemeClr val="bg1"/>
                </a:solidFill>
                <a:latin typeface="+mn-lt"/>
                <a:ea typeface="+mn-ea"/>
                <a:cs typeface="+mn-cs"/>
                <a:hlinkClick r:id="rId11"/>
              </a:rPr>
              <a:t>https://youtu.be/QBlEPmOhvuQ</a:t>
            </a:r>
            <a:r>
              <a:rPr lang="en-US" sz="2000" kern="1200" dirty="0">
                <a:solidFill>
                  <a:schemeClr val="bg1"/>
                </a:solidFill>
                <a:latin typeface="+mn-lt"/>
                <a:ea typeface="+mn-ea"/>
                <a:cs typeface="+mn-cs"/>
              </a:rPr>
              <a:t> </a:t>
            </a:r>
          </a:p>
          <a:p>
            <a:endParaRPr lang="en-US" sz="2000" dirty="0">
              <a:cs typeface="Calibri"/>
            </a:endParaRPr>
          </a:p>
          <a:p>
            <a:endParaRPr lang="en-US" sz="2000" dirty="0">
              <a:cs typeface="Calibri"/>
            </a:endParaRPr>
          </a:p>
        </p:txBody>
      </p:sp>
      <p:pic>
        <p:nvPicPr>
          <p:cNvPr id="4" name="Video 3">
            <a:hlinkClick r:id="" action="ppaction://media"/>
            <a:extLst>
              <a:ext uri="{FF2B5EF4-FFF2-40B4-BE49-F238E27FC236}">
                <a16:creationId xmlns:a16="http://schemas.microsoft.com/office/drawing/2014/main" id="{5EA91B1A-CC2A-BE9A-306D-B8ACD12885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952107" y="5143500"/>
            <a:ext cx="2285999" cy="1714500"/>
          </a:xfrm>
          <a:prstGeom prst="rect">
            <a:avLst/>
          </a:prstGeom>
        </p:spPr>
      </p:pic>
    </p:spTree>
    <p:extLst>
      <p:ext uri="{BB962C8B-B14F-4D97-AF65-F5344CB8AC3E}">
        <p14:creationId xmlns:p14="http://schemas.microsoft.com/office/powerpoint/2010/main" val="1473456072"/>
      </p:ext>
    </p:extLst>
  </p:cSld>
  <p:clrMapOvr>
    <a:masterClrMapping/>
  </p:clrMapOvr>
  <mc:AlternateContent xmlns:mc="http://schemas.openxmlformats.org/markup-compatibility/2006">
    <mc:Choice xmlns:p14="http://schemas.microsoft.com/office/powerpoint/2010/main" Requires="p14">
      <p:transition spd="slow" p14:dur="2000" advTm="19857"/>
    </mc:Choice>
    <mc:Fallback>
      <p:transition spd="slow" advTm="1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DC78-1AB4-0B0C-0703-B3BBBFE89562}"/>
              </a:ext>
            </a:extLst>
          </p:cNvPr>
          <p:cNvSpPr>
            <a:spLocks noGrp="1"/>
          </p:cNvSpPr>
          <p:nvPr>
            <p:ph type="title"/>
          </p:nvPr>
        </p:nvSpPr>
        <p:spPr>
          <a:xfrm>
            <a:off x="838201" y="365125"/>
            <a:ext cx="5251316" cy="1807305"/>
          </a:xfrm>
        </p:spPr>
        <p:txBody>
          <a:bodyPr>
            <a:normAutofit/>
          </a:bodyPr>
          <a:lstStyle/>
          <a:p>
            <a:r>
              <a:rPr lang="en-US" dirty="0">
                <a:cs typeface="Calibri Light"/>
              </a:rPr>
              <a:t>A 2023 Connecticut Employment Summit </a:t>
            </a:r>
            <a:endParaRPr lang="en-US" dirty="0"/>
          </a:p>
        </p:txBody>
      </p:sp>
      <p:sp>
        <p:nvSpPr>
          <p:cNvPr id="3" name="Content Placeholder 2">
            <a:extLst>
              <a:ext uri="{FF2B5EF4-FFF2-40B4-BE49-F238E27FC236}">
                <a16:creationId xmlns:a16="http://schemas.microsoft.com/office/drawing/2014/main" id="{0A326D91-8636-46FF-F13D-96D1D6B889EB}"/>
              </a:ext>
            </a:extLst>
          </p:cNvPr>
          <p:cNvSpPr>
            <a:spLocks noGrp="1"/>
          </p:cNvSpPr>
          <p:nvPr>
            <p:ph idx="1"/>
          </p:nvPr>
        </p:nvSpPr>
        <p:spPr>
          <a:xfrm>
            <a:off x="838200" y="2333297"/>
            <a:ext cx="4619621" cy="3843666"/>
          </a:xfrm>
        </p:spPr>
        <p:txBody>
          <a:bodyPr vert="horz" lIns="91440" tIns="45720" rIns="91440" bIns="45720" rtlCol="0">
            <a:normAutofit/>
          </a:bodyPr>
          <a:lstStyle/>
          <a:p>
            <a:r>
              <a:rPr lang="en-US" sz="2000" dirty="0">
                <a:ea typeface="+mn-lt"/>
                <a:cs typeface="+mn-lt"/>
                <a:hlinkClick r:id="rId5"/>
              </a:rPr>
              <a:t>https://youtu.be/9VrvqOzrXSI</a:t>
            </a:r>
            <a:r>
              <a:rPr lang="en-US" sz="2000" dirty="0">
                <a:ea typeface="+mn-lt"/>
                <a:cs typeface="+mn-lt"/>
              </a:rPr>
              <a:t> </a:t>
            </a:r>
          </a:p>
          <a:p>
            <a:pPr marL="0" indent="0">
              <a:buNone/>
            </a:pPr>
            <a:endParaRPr lang="en-US" sz="2000" dirty="0">
              <a:cs typeface="Calibri"/>
            </a:endParaRPr>
          </a:p>
        </p:txBody>
      </p:sp>
      <p:pic>
        <p:nvPicPr>
          <p:cNvPr id="4" name="Picture 4">
            <a:extLst>
              <a:ext uri="{FF2B5EF4-FFF2-40B4-BE49-F238E27FC236}">
                <a16:creationId xmlns:a16="http://schemas.microsoft.com/office/drawing/2014/main" id="{A76DCFE2-F98F-D07F-A813-78577953BB4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1884" r="2007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3A652FCD-2D21-229B-E5B5-5A7FAE792E0C}"/>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a:t>
            </a:r>
            <a:r>
              <a:rPr lang="en-US" sz="700">
                <a:solidFill>
                  <a:srgbClr val="FFFFFF"/>
                </a:solidFill>
              </a:rPr>
              <a:t>.</a:t>
            </a:r>
          </a:p>
        </p:txBody>
      </p:sp>
      <p:pic>
        <p:nvPicPr>
          <p:cNvPr id="7" name="Video 6">
            <a:hlinkClick r:id="" action="ppaction://media"/>
            <a:extLst>
              <a:ext uri="{FF2B5EF4-FFF2-40B4-BE49-F238E27FC236}">
                <a16:creationId xmlns:a16="http://schemas.microsoft.com/office/drawing/2014/main" id="{C435C7EE-7DC8-E853-EB4B-C14188BC1FC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264129402"/>
      </p:ext>
    </p:extLst>
  </p:cSld>
  <p:clrMapOvr>
    <a:masterClrMapping/>
  </p:clrMapOvr>
  <mc:AlternateContent xmlns:mc="http://schemas.openxmlformats.org/markup-compatibility/2006">
    <mc:Choice xmlns:p14="http://schemas.microsoft.com/office/powerpoint/2010/main" Requires="p14">
      <p:transition spd="slow" p14:dur="2000" advTm="11152"/>
    </mc:Choice>
    <mc:Fallback>
      <p:transition spd="slow" advTm="1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1F1A-E210-23FF-F9B1-400302984927}"/>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hlinkClick r:id="rId5"/>
              </a:rPr>
              <a:t>Advocates' Corner (ct.gov)</a:t>
            </a:r>
            <a:endParaRPr lang="en-US" kern="1200">
              <a:solidFill>
                <a:schemeClr val="tx1"/>
              </a:solidFill>
              <a:latin typeface="+mj-lt"/>
              <a:ea typeface="+mj-ea"/>
              <a:cs typeface="+mj-cs"/>
            </a:endParaRPr>
          </a:p>
        </p:txBody>
      </p:sp>
      <p:pic>
        <p:nvPicPr>
          <p:cNvPr id="3" name="Picture 3" descr="Advocates' Corner">
            <a:extLst>
              <a:ext uri="{FF2B5EF4-FFF2-40B4-BE49-F238E27FC236}">
                <a16:creationId xmlns:a16="http://schemas.microsoft.com/office/drawing/2014/main" id="{2E4E60AD-453E-57C9-272E-52732F157D33}"/>
              </a:ext>
            </a:extLst>
          </p:cNvPr>
          <p:cNvPicPr>
            <a:picLocks noChangeAspect="1"/>
          </p:cNvPicPr>
          <p:nvPr/>
        </p:nvPicPr>
        <p:blipFill>
          <a:blip r:embed="rId6"/>
          <a:stretch>
            <a:fillRect/>
          </a:stretch>
        </p:blipFill>
        <p:spPr>
          <a:xfrm>
            <a:off x="5914801" y="578738"/>
            <a:ext cx="5670549" cy="5670549"/>
          </a:xfrm>
          <a:prstGeom prst="rect">
            <a:avLst/>
          </a:prstGeom>
        </p:spPr>
      </p:pic>
      <p:pic>
        <p:nvPicPr>
          <p:cNvPr id="6" name="Video 5">
            <a:hlinkClick r:id="" action="ppaction://media"/>
            <a:extLst>
              <a:ext uri="{FF2B5EF4-FFF2-40B4-BE49-F238E27FC236}">
                <a16:creationId xmlns:a16="http://schemas.microsoft.com/office/drawing/2014/main" id="{F7408F46-7EF3-5CEE-D0D7-764898AF05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0" y="5237768"/>
            <a:ext cx="2285999" cy="1714500"/>
          </a:xfrm>
          <a:prstGeom prst="rect">
            <a:avLst/>
          </a:prstGeom>
        </p:spPr>
      </p:pic>
    </p:spTree>
    <p:extLst>
      <p:ext uri="{BB962C8B-B14F-4D97-AF65-F5344CB8AC3E}">
        <p14:creationId xmlns:p14="http://schemas.microsoft.com/office/powerpoint/2010/main" val="1216703339"/>
      </p:ext>
    </p:extLst>
  </p:cSld>
  <p:clrMapOvr>
    <a:masterClrMapping/>
  </p:clrMapOvr>
  <mc:AlternateContent xmlns:mc="http://schemas.openxmlformats.org/markup-compatibility/2006">
    <mc:Choice xmlns:p14="http://schemas.microsoft.com/office/powerpoint/2010/main" Requires="p14">
      <p:transition spd="slow" p14:dur="2000" advTm="14094"/>
    </mc:Choice>
    <mc:Fallback>
      <p:transition spd="slow" advTm="14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F495-85C0-CDD8-5100-B3683F2233B6}"/>
              </a:ext>
            </a:extLst>
          </p:cNvPr>
          <p:cNvSpPr>
            <a:spLocks noGrp="1"/>
          </p:cNvSpPr>
          <p:nvPr>
            <p:ph type="title"/>
          </p:nvPr>
        </p:nvSpPr>
        <p:spPr>
          <a:xfrm>
            <a:off x="6937744" y="173739"/>
            <a:ext cx="4577316" cy="6088838"/>
          </a:xfrm>
        </p:spPr>
        <p:txBody>
          <a:bodyPr>
            <a:normAutofit/>
          </a:bodyPr>
          <a:lstStyle/>
          <a:p>
            <a:r>
              <a:rPr lang="en-US" sz="3600" dirty="0"/>
              <a:t>Thank you for viewing our presentation for more info please contact </a:t>
            </a:r>
            <a:br>
              <a:rPr lang="en-US" sz="3600" dirty="0"/>
            </a:br>
            <a:br>
              <a:rPr lang="en-US" sz="3600" dirty="0"/>
            </a:br>
            <a:r>
              <a:rPr lang="en-US" sz="3600" dirty="0"/>
              <a:t> </a:t>
            </a:r>
            <a:r>
              <a:rPr lang="en-US" sz="3600" dirty="0">
                <a:hlinkClick r:id="rId4"/>
              </a:rPr>
              <a:t>jossie.torres@ct.gov</a:t>
            </a:r>
            <a:r>
              <a:rPr lang="en-US" sz="3600" dirty="0"/>
              <a:t>,</a:t>
            </a:r>
            <a:br>
              <a:rPr lang="en-US" sz="3600" dirty="0"/>
            </a:br>
            <a:br>
              <a:rPr lang="en-US" sz="3600" dirty="0"/>
            </a:br>
            <a:r>
              <a:rPr lang="en-US" sz="3600" dirty="0"/>
              <a:t> </a:t>
            </a:r>
            <a:r>
              <a:rPr lang="en-US" sz="3600" dirty="0">
                <a:hlinkClick r:id="rId5"/>
              </a:rPr>
              <a:t>paige.librandi@ct.gov</a:t>
            </a:r>
            <a:r>
              <a:rPr lang="en-US" sz="3600" dirty="0"/>
              <a:t>,</a:t>
            </a:r>
            <a:br>
              <a:rPr lang="en-US" sz="3600" dirty="0"/>
            </a:br>
            <a:br>
              <a:rPr lang="en-US" sz="3600" dirty="0"/>
            </a:br>
            <a:r>
              <a:rPr lang="en-US" sz="3600" dirty="0"/>
              <a:t> </a:t>
            </a:r>
            <a:r>
              <a:rPr lang="en-US" sz="3600" dirty="0">
                <a:hlinkClick r:id="rId6"/>
              </a:rPr>
              <a:t>kevin.arce@ct.gov</a:t>
            </a:r>
            <a:r>
              <a:rPr lang="en-US" sz="3600" dirty="0"/>
              <a:t>.</a:t>
            </a:r>
            <a:br>
              <a:rPr lang="en-US" sz="3600" dirty="0"/>
            </a:br>
            <a:r>
              <a:rPr lang="en-US" sz="3600" dirty="0"/>
              <a:t> </a:t>
            </a:r>
          </a:p>
        </p:txBody>
      </p:sp>
      <p:pic>
        <p:nvPicPr>
          <p:cNvPr id="2050" name="Picture 2" descr="Thank You Typography 182450 Vector Art at Vecteezy">
            <a:extLst>
              <a:ext uri="{FF2B5EF4-FFF2-40B4-BE49-F238E27FC236}">
                <a16:creationId xmlns:a16="http://schemas.microsoft.com/office/drawing/2014/main" id="{1A63A6C4-B494-82C2-996F-D7D2D57CB8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E1F7FE03-CC21-3107-4124-0FB69FA4F30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10397765" y="5512324"/>
            <a:ext cx="1794234" cy="1345676"/>
          </a:xfrm>
          <a:prstGeom prst="rect">
            <a:avLst/>
          </a:prstGeom>
        </p:spPr>
      </p:pic>
    </p:spTree>
    <p:extLst>
      <p:ext uri="{BB962C8B-B14F-4D97-AF65-F5344CB8AC3E}">
        <p14:creationId xmlns:p14="http://schemas.microsoft.com/office/powerpoint/2010/main" val="2931078466"/>
      </p:ext>
    </p:extLst>
  </p:cSld>
  <p:clrMapOvr>
    <a:masterClrMapping/>
  </p:clrMapOvr>
  <mc:AlternateContent xmlns:mc="http://schemas.openxmlformats.org/markup-compatibility/2006">
    <mc:Choice xmlns:p14="http://schemas.microsoft.com/office/powerpoint/2010/main" Requires="p14">
      <p:transition spd="slow" p14:dur="2000" advTm="16348"/>
    </mc:Choice>
    <mc:Fallback>
      <p:transition spd="slow" advTm="1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ommunity">
            <a:extLst>
              <a:ext uri="{FF2B5EF4-FFF2-40B4-BE49-F238E27FC236}">
                <a16:creationId xmlns:a16="http://schemas.microsoft.com/office/drawing/2014/main" id="{A6AEA2FE-29A4-6FB3-E442-44E481D086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21" r="1" b="2411"/>
          <a:stretch/>
        </p:blipFill>
        <p:spPr bwMode="auto">
          <a:xfrm>
            <a:off x="1" y="-39072"/>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C571CD-0142-E4A2-143B-55CBA5E7350D}"/>
              </a:ext>
            </a:extLst>
          </p:cNvPr>
          <p:cNvSpPr>
            <a:spLocks noGrp="1"/>
          </p:cNvSpPr>
          <p:nvPr>
            <p:ph type="ctrTitle"/>
          </p:nvPr>
        </p:nvSpPr>
        <p:spPr>
          <a:xfrm>
            <a:off x="1192530" y="571500"/>
            <a:ext cx="10058400" cy="623728"/>
          </a:xfrm>
          <a:effectLst>
            <a:outerShdw blurRad="50800" dist="38100" dir="2700000" algn="tl" rotWithShape="0">
              <a:prstClr val="black">
                <a:alpha val="40000"/>
              </a:prstClr>
            </a:outerShdw>
          </a:effectLst>
        </p:spPr>
        <p:txBody>
          <a:bodyPr>
            <a:normAutofit fontScale="90000"/>
          </a:bodyPr>
          <a:lstStyle/>
          <a:p>
            <a:r>
              <a:rPr lang="en-US" sz="5200"/>
              <a:t>July Virtual Board</a:t>
            </a:r>
          </a:p>
        </p:txBody>
      </p:sp>
      <p:sp>
        <p:nvSpPr>
          <p:cNvPr id="3" name="Subtitle 2">
            <a:extLst>
              <a:ext uri="{FF2B5EF4-FFF2-40B4-BE49-F238E27FC236}">
                <a16:creationId xmlns:a16="http://schemas.microsoft.com/office/drawing/2014/main" id="{4778052E-B16C-13F8-FB19-3E79AE69E9D7}"/>
              </a:ext>
            </a:extLst>
          </p:cNvPr>
          <p:cNvSpPr>
            <a:spLocks noGrp="1"/>
          </p:cNvSpPr>
          <p:nvPr>
            <p:ph type="subTitle" idx="1"/>
          </p:nvPr>
        </p:nvSpPr>
        <p:spPr>
          <a:xfrm>
            <a:off x="1347701" y="1125374"/>
            <a:ext cx="10058400" cy="1282707"/>
          </a:xfrm>
          <a:effectLst>
            <a:outerShdw blurRad="50800" dist="38100" dir="2700000" algn="tl" rotWithShape="0">
              <a:prstClr val="black">
                <a:alpha val="40000"/>
              </a:prstClr>
            </a:outerShdw>
          </a:effectLst>
        </p:spPr>
        <p:txBody>
          <a:bodyPr>
            <a:normAutofit/>
          </a:bodyPr>
          <a:lstStyle/>
          <a:p>
            <a:r>
              <a:rPr lang="en-US"/>
              <a:t>By Kevin Arce, Paige Librandi and Jossie Torres.</a:t>
            </a:r>
          </a:p>
        </p:txBody>
      </p:sp>
      <p:pic>
        <p:nvPicPr>
          <p:cNvPr id="7" name="Video 6">
            <a:hlinkClick r:id="" action="ppaction://media"/>
            <a:extLst>
              <a:ext uri="{FF2B5EF4-FFF2-40B4-BE49-F238E27FC236}">
                <a16:creationId xmlns:a16="http://schemas.microsoft.com/office/drawing/2014/main" id="{B144ACFB-08C3-9C70-343D-D92EF9FB23C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93347423"/>
      </p:ext>
    </p:extLst>
  </p:cSld>
  <p:clrMapOvr>
    <a:masterClrMapping/>
  </p:clrMapOvr>
  <mc:AlternateContent xmlns:mc="http://schemas.openxmlformats.org/markup-compatibility/2006">
    <mc:Choice xmlns:p14="http://schemas.microsoft.com/office/powerpoint/2010/main" Requires="p14">
      <p:transition spd="slow" p14:dur="2000" advTm="14618"/>
    </mc:Choice>
    <mc:Fallback>
      <p:transition spd="slow" advTm="1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845D60-8AA3-56D2-F50A-BB2F9044F667}"/>
              </a:ext>
            </a:extLst>
          </p:cNvPr>
          <p:cNvSpPr>
            <a:spLocks noGrp="1"/>
          </p:cNvSpPr>
          <p:nvPr>
            <p:ph type="title"/>
          </p:nvPr>
        </p:nvSpPr>
        <p:spPr>
          <a:xfrm>
            <a:off x="1465580" y="1066202"/>
            <a:ext cx="3543102" cy="1057258"/>
          </a:xfrm>
        </p:spPr>
        <p:txBody>
          <a:bodyPr anchor="b">
            <a:normAutofit fontScale="90000"/>
          </a:bodyPr>
          <a:lstStyle/>
          <a:p>
            <a:r>
              <a:rPr lang="en-US" sz="5400"/>
              <a:t>Connecting with your community</a:t>
            </a:r>
          </a:p>
        </p:txBody>
      </p:sp>
      <p:sp>
        <p:nvSpPr>
          <p:cNvPr id="206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community">
            <a:extLst>
              <a:ext uri="{FF2B5EF4-FFF2-40B4-BE49-F238E27FC236}">
                <a16:creationId xmlns:a16="http://schemas.microsoft.com/office/drawing/2014/main" id="{09AE08E9-6E86-111C-9266-D17983BCCD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84" r="1726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ED1D75-DAED-6223-9C19-293924162248}"/>
              </a:ext>
            </a:extLst>
          </p:cNvPr>
          <p:cNvSpPr txBox="1"/>
          <p:nvPr/>
        </p:nvSpPr>
        <p:spPr>
          <a:xfrm>
            <a:off x="80683" y="6040896"/>
            <a:ext cx="6096000" cy="646331"/>
          </a:xfrm>
          <a:prstGeom prst="rect">
            <a:avLst/>
          </a:prstGeom>
          <a:noFill/>
        </p:spPr>
        <p:txBody>
          <a:bodyPr wrap="square">
            <a:spAutoFit/>
          </a:bodyPr>
          <a:lstStyle/>
          <a:p>
            <a:r>
              <a:rPr lang="en-US">
                <a:hlinkClick r:id="rId5"/>
              </a:rPr>
              <a:t>The Importance of Connection and Community - Mind the Product</a:t>
            </a:r>
            <a:endParaRPr lang="en-US"/>
          </a:p>
        </p:txBody>
      </p:sp>
      <p:pic>
        <p:nvPicPr>
          <p:cNvPr id="9" name="Video 8">
            <a:hlinkClick r:id="" action="ppaction://media"/>
            <a:extLst>
              <a:ext uri="{FF2B5EF4-FFF2-40B4-BE49-F238E27FC236}">
                <a16:creationId xmlns:a16="http://schemas.microsoft.com/office/drawing/2014/main" id="{2958E482-C10E-DA06-AA0A-16130A6DAC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604857" y="2895117"/>
            <a:ext cx="2285999" cy="1714500"/>
          </a:xfrm>
          <a:prstGeom prst="rect">
            <a:avLst/>
          </a:prstGeom>
        </p:spPr>
      </p:pic>
    </p:spTree>
    <p:extLst>
      <p:ext uri="{BB962C8B-B14F-4D97-AF65-F5344CB8AC3E}">
        <p14:creationId xmlns:p14="http://schemas.microsoft.com/office/powerpoint/2010/main" val="293004832"/>
      </p:ext>
    </p:extLst>
  </p:cSld>
  <p:clrMapOvr>
    <a:masterClrMapping/>
  </p:clrMapOvr>
  <mc:AlternateContent xmlns:mc="http://schemas.openxmlformats.org/markup-compatibility/2006">
    <mc:Choice xmlns:p14="http://schemas.microsoft.com/office/powerpoint/2010/main" Requires="p14">
      <p:transition spd="slow" p14:dur="2000" advTm="30624"/>
    </mc:Choice>
    <mc:Fallback>
      <p:transition spd="slow" advTm="30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48FEA0-572E-3B74-161A-A2D9D374167F}"/>
              </a:ext>
            </a:extLst>
          </p:cNvPr>
          <p:cNvSpPr>
            <a:spLocks noGrp="1"/>
          </p:cNvSpPr>
          <p:nvPr>
            <p:ph type="title"/>
          </p:nvPr>
        </p:nvSpPr>
        <p:spPr>
          <a:xfrm>
            <a:off x="640080" y="325369"/>
            <a:ext cx="4368602" cy="1956841"/>
          </a:xfrm>
        </p:spPr>
        <p:txBody>
          <a:bodyPr anchor="b">
            <a:normAutofit/>
          </a:bodyPr>
          <a:lstStyle/>
          <a:p>
            <a:r>
              <a:rPr lang="en-US" sz="4200"/>
              <a:t>What the community can give you.</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community">
            <a:extLst>
              <a:ext uri="{FF2B5EF4-FFF2-40B4-BE49-F238E27FC236}">
                <a16:creationId xmlns:a16="http://schemas.microsoft.com/office/drawing/2014/main" id="{C98DC60D-F33D-4E30-2521-6B96FA3650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47" r="949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16" name="Video 15">
            <a:hlinkClick r:id="" action="ppaction://media"/>
            <a:extLst>
              <a:ext uri="{FF2B5EF4-FFF2-40B4-BE49-F238E27FC236}">
                <a16:creationId xmlns:a16="http://schemas.microsoft.com/office/drawing/2014/main" id="{0165192D-BEC3-9120-C1A1-43944D639E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49775" y="3718541"/>
            <a:ext cx="2285999" cy="1714500"/>
          </a:xfrm>
          <a:prstGeom prst="rect">
            <a:avLst/>
          </a:prstGeom>
        </p:spPr>
      </p:pic>
      <p:sp>
        <p:nvSpPr>
          <p:cNvPr id="18" name="TextBox 17">
            <a:extLst>
              <a:ext uri="{FF2B5EF4-FFF2-40B4-BE49-F238E27FC236}">
                <a16:creationId xmlns:a16="http://schemas.microsoft.com/office/drawing/2014/main" id="{3D67478E-E199-0393-95A2-743BEDB4BAAC}"/>
              </a:ext>
            </a:extLst>
          </p:cNvPr>
          <p:cNvSpPr txBox="1"/>
          <p:nvPr/>
        </p:nvSpPr>
        <p:spPr>
          <a:xfrm>
            <a:off x="-10488" y="6000750"/>
            <a:ext cx="6104964" cy="646331"/>
          </a:xfrm>
          <a:prstGeom prst="rect">
            <a:avLst/>
          </a:prstGeom>
          <a:noFill/>
        </p:spPr>
        <p:txBody>
          <a:bodyPr wrap="square">
            <a:spAutoFit/>
          </a:bodyPr>
          <a:lstStyle/>
          <a:p>
            <a:r>
              <a:rPr lang="en-US">
                <a:hlinkClick r:id="rId6"/>
              </a:rPr>
              <a:t>6 Meaningful Ways to Give Back to the Community | CaringBridge</a:t>
            </a:r>
            <a:endParaRPr lang="en-US"/>
          </a:p>
        </p:txBody>
      </p:sp>
    </p:spTree>
    <p:extLst>
      <p:ext uri="{BB962C8B-B14F-4D97-AF65-F5344CB8AC3E}">
        <p14:creationId xmlns:p14="http://schemas.microsoft.com/office/powerpoint/2010/main" val="3755620466"/>
      </p:ext>
    </p:extLst>
  </p:cSld>
  <p:clrMapOvr>
    <a:masterClrMapping/>
  </p:clrMapOvr>
  <mc:AlternateContent xmlns:mc="http://schemas.openxmlformats.org/markup-compatibility/2006">
    <mc:Choice xmlns:p14="http://schemas.microsoft.com/office/powerpoint/2010/main" Requires="p14">
      <p:transition spd="slow" p14:dur="2000" advTm="48566"/>
    </mc:Choice>
    <mc:Fallback>
      <p:transition spd="slow" advTm="4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6C2C-F6EC-64D7-A622-302DDF2228C5}"/>
              </a:ext>
            </a:extLst>
          </p:cNvPr>
          <p:cNvSpPr>
            <a:spLocks noGrp="1"/>
          </p:cNvSpPr>
          <p:nvPr>
            <p:ph type="title"/>
          </p:nvPr>
        </p:nvSpPr>
        <p:spPr>
          <a:xfrm>
            <a:off x="838200" y="0"/>
            <a:ext cx="10515600" cy="1033332"/>
          </a:xfrm>
        </p:spPr>
        <p:txBody>
          <a:bodyPr/>
          <a:lstStyle/>
          <a:p>
            <a:r>
              <a:rPr lang="en-US" dirty="0"/>
              <a:t>Spiritual connections</a:t>
            </a:r>
          </a:p>
        </p:txBody>
      </p:sp>
      <p:sp>
        <p:nvSpPr>
          <p:cNvPr id="3" name="Content Placeholder 2">
            <a:extLst>
              <a:ext uri="{FF2B5EF4-FFF2-40B4-BE49-F238E27FC236}">
                <a16:creationId xmlns:a16="http://schemas.microsoft.com/office/drawing/2014/main" id="{7DFCB9DC-3D27-A3B4-417A-C483B0E44119}"/>
              </a:ext>
            </a:extLst>
          </p:cNvPr>
          <p:cNvSpPr>
            <a:spLocks noGrp="1"/>
          </p:cNvSpPr>
          <p:nvPr>
            <p:ph idx="1"/>
          </p:nvPr>
        </p:nvSpPr>
        <p:spPr>
          <a:xfrm>
            <a:off x="838200" y="857405"/>
            <a:ext cx="10515600" cy="3761729"/>
          </a:xfrm>
        </p:spPr>
        <p:txBody>
          <a:bodyPr/>
          <a:lstStyle/>
          <a:p>
            <a:r>
              <a:rPr lang="en-US" dirty="0"/>
              <a:t>People who are part of a spiritual group feel that they are happier, and more content.</a:t>
            </a:r>
          </a:p>
          <a:p>
            <a:r>
              <a:rPr lang="en-US" dirty="0"/>
              <a:t>Having the personal support you need in times of stress is extremely important.</a:t>
            </a:r>
          </a:p>
          <a:p>
            <a:r>
              <a:rPr lang="en-US" dirty="0"/>
              <a:t>Regardless of your beliefs, the sense of belonging and connection helps improve your overall well being.</a:t>
            </a:r>
          </a:p>
          <a:p>
            <a:r>
              <a:rPr lang="en-US" dirty="0"/>
              <a:t>Support of compassion, understanding, and acceptance within these groups helps nurture community involvement and connections.</a:t>
            </a:r>
          </a:p>
        </p:txBody>
      </p:sp>
      <p:pic>
        <p:nvPicPr>
          <p:cNvPr id="1026" name="Picture 2" descr="Image result for Chiurches">
            <a:extLst>
              <a:ext uri="{FF2B5EF4-FFF2-40B4-BE49-F238E27FC236}">
                <a16:creationId xmlns:a16="http://schemas.microsoft.com/office/drawing/2014/main" id="{36FF8CB2-D696-D41C-E393-EA80F0CDB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26324"/>
            <a:ext cx="3365368" cy="2231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emples">
            <a:extLst>
              <a:ext uri="{FF2B5EF4-FFF2-40B4-BE49-F238E27FC236}">
                <a16:creationId xmlns:a16="http://schemas.microsoft.com/office/drawing/2014/main" id="{223FCDE1-F068-98C4-86F7-92546A32F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588" y="4626324"/>
            <a:ext cx="3143250" cy="22316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osque">
            <a:extLst>
              <a:ext uri="{FF2B5EF4-FFF2-40B4-BE49-F238E27FC236}">
                <a16:creationId xmlns:a16="http://schemas.microsoft.com/office/drawing/2014/main" id="{6A2CE060-8703-2841-7C1B-147C2D6365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5995" y="4629150"/>
            <a:ext cx="26479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CE4A6CF1-BE76-C774-30EC-CCE7310984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10028548" y="5143345"/>
            <a:ext cx="2285999" cy="1714500"/>
          </a:xfrm>
          <a:prstGeom prst="rect">
            <a:avLst/>
          </a:prstGeom>
        </p:spPr>
      </p:pic>
    </p:spTree>
    <p:extLst>
      <p:ext uri="{BB962C8B-B14F-4D97-AF65-F5344CB8AC3E}">
        <p14:creationId xmlns:p14="http://schemas.microsoft.com/office/powerpoint/2010/main" val="4079692701"/>
      </p:ext>
    </p:extLst>
  </p:cSld>
  <p:clrMapOvr>
    <a:masterClrMapping/>
  </p:clrMapOvr>
  <mc:AlternateContent xmlns:mc="http://schemas.openxmlformats.org/markup-compatibility/2006">
    <mc:Choice xmlns:p14="http://schemas.microsoft.com/office/powerpoint/2010/main" Requires="p14">
      <p:transition spd="slow" p14:dur="2000" advTm="28701"/>
    </mc:Choice>
    <mc:Fallback>
      <p:transition spd="slow" advTm="2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sz="4600" b="1" kern="1200" spc="-40" baseline="0">
                <a:solidFill>
                  <a:srgbClr val="FFFFFF"/>
                </a:solidFill>
                <a:latin typeface="+mj-lt"/>
                <a:ea typeface="+mj-ea"/>
                <a:cs typeface="+mj-cs"/>
              </a:rPr>
              <a:t>5 Benefits of Volunteering</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173916" y="2174240"/>
            <a:ext cx="4890336" cy="4450080"/>
          </a:xfrm>
        </p:spPr>
        <p:txBody>
          <a:bodyPr vert="horz" lIns="91440" tIns="45720" rIns="91440" bIns="45720" rtlCol="0" anchor="b">
            <a:normAutofit/>
          </a:bodyPr>
          <a:lstStyle/>
          <a:p>
            <a:pPr marL="342900" indent="-342900">
              <a:lnSpc>
                <a:spcPct val="90000"/>
              </a:lnSpc>
              <a:buFont typeface="Arial" panose="020B0604020202020204" pitchFamily="34" charset="0"/>
              <a:buChar char="•"/>
            </a:pPr>
            <a:r>
              <a:rPr lang="en-US" sz="2400" b="1" kern="1200" spc="-20" baseline="0">
                <a:solidFill>
                  <a:srgbClr val="FFFFFF"/>
                </a:solidFill>
                <a:latin typeface="+mn-lt"/>
                <a:ea typeface="+mn-ea"/>
                <a:cs typeface="+mn-cs"/>
              </a:rPr>
              <a:t>Many nonprofit organizations rely on volunteers to accomplish their mission.</a:t>
            </a:r>
          </a:p>
          <a:p>
            <a:pPr marL="342900" indent="-342900">
              <a:lnSpc>
                <a:spcPct val="90000"/>
              </a:lnSpc>
              <a:buFont typeface="Arial" panose="020B0604020202020204" pitchFamily="34" charset="0"/>
              <a:buChar char="•"/>
            </a:pPr>
            <a:r>
              <a:rPr lang="en-US" sz="2400" b="1" kern="1200" spc="-20" baseline="0">
                <a:solidFill>
                  <a:srgbClr val="FFFFFF"/>
                </a:solidFill>
                <a:latin typeface="+mn-lt"/>
                <a:ea typeface="+mn-ea"/>
                <a:cs typeface="+mn-cs"/>
              </a:rPr>
              <a:t> Some smaller organizations might even depend only on volunteers for their first few years of operation.</a:t>
            </a:r>
          </a:p>
          <a:p>
            <a:pPr marL="342900" indent="-342900">
              <a:lnSpc>
                <a:spcPct val="90000"/>
              </a:lnSpc>
              <a:buFont typeface="Arial" panose="020B0604020202020204" pitchFamily="34" charset="0"/>
              <a:buChar char="•"/>
            </a:pPr>
            <a:r>
              <a:rPr lang="en-US" sz="2400" b="1" kern="1200" spc="-20" baseline="0">
                <a:solidFill>
                  <a:srgbClr val="FFFFFF"/>
                </a:solidFill>
                <a:latin typeface="+mn-lt"/>
                <a:ea typeface="+mn-ea"/>
                <a:cs typeface="+mn-cs"/>
              </a:rPr>
              <a:t>Volunteers are so important to nonprofit organizations that they would not be able to do their dynamic work without the power of volunteer work.</a:t>
            </a:r>
          </a:p>
        </p:txBody>
      </p:sp>
      <p:pic>
        <p:nvPicPr>
          <p:cNvPr id="4" name="Picture Placeholder 3">
            <a:extLst>
              <a:ext uri="{FF2B5EF4-FFF2-40B4-BE49-F238E27FC236}">
                <a16:creationId xmlns:a16="http://schemas.microsoft.com/office/drawing/2014/main" id="{E0C5F83C-F43D-4BF9-A762-D5AC5FC1F203}"/>
              </a:ext>
            </a:extLst>
          </p:cNvPr>
          <p:cNvPicPr>
            <a:picLocks noGrp="1" noChangeAspect="1"/>
          </p:cNvPicPr>
          <p:nvPr>
            <p:ph type="pic" sz="quarter" idx="13"/>
          </p:nvPr>
        </p:nvPicPr>
        <p:blipFill rotWithShape="1">
          <a:blip r:embed="rId4"/>
          <a:srcRect r="1" b="3745"/>
          <a:stretch/>
        </p:blipFill>
        <p:spPr>
          <a:xfrm>
            <a:off x="5067300" y="10"/>
            <a:ext cx="7124700" cy="6857990"/>
          </a:xfrm>
          <a:prstGeom prst="rect">
            <a:avLst/>
          </a:prstGeom>
        </p:spPr>
      </p:pic>
      <p:pic>
        <p:nvPicPr>
          <p:cNvPr id="3" name="Recorded Sound">
            <a:hlinkClick r:id="" action="ppaction://media"/>
            <a:extLst>
              <a:ext uri="{FF2B5EF4-FFF2-40B4-BE49-F238E27FC236}">
                <a16:creationId xmlns:a16="http://schemas.microsoft.com/office/drawing/2014/main" id="{998451F7-CB0B-4AE8-9014-97D91DEF81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4643" y="5083607"/>
            <a:ext cx="1135197" cy="1135197"/>
          </a:xfrm>
          <a:prstGeom prst="rect">
            <a:avLst/>
          </a:prstGeom>
        </p:spPr>
      </p:pic>
    </p:spTree>
    <p:extLst>
      <p:ext uri="{BB962C8B-B14F-4D97-AF65-F5344CB8AC3E}">
        <p14:creationId xmlns:p14="http://schemas.microsoft.com/office/powerpoint/2010/main" val="2720718388"/>
      </p:ext>
    </p:extLst>
  </p:cSld>
  <p:clrMapOvr>
    <a:masterClrMapping/>
  </p:clrMapOvr>
  <mc:AlternateContent xmlns:mc="http://schemas.openxmlformats.org/markup-compatibility/2006">
    <mc:Choice xmlns:p14="http://schemas.microsoft.com/office/powerpoint/2010/main" Requires="p14">
      <p:transition spd="slow" p14:dur="2000" advTm="22649"/>
    </mc:Choice>
    <mc:Fallback>
      <p:transition spd="slow" advTm="2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182880" y="262393"/>
            <a:ext cx="3749040" cy="2039510"/>
          </a:xfrm>
        </p:spPr>
        <p:txBody>
          <a:bodyPr>
            <a:normAutofit/>
          </a:bodyPr>
          <a:lstStyle/>
          <a:p>
            <a:r>
              <a:rPr lang="en-US" sz="4400"/>
              <a:t>1. Builds Strong Communities</a:t>
            </a:r>
          </a:p>
        </p:txBody>
      </p:sp>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841750"/>
            <a:ext cx="6599238" cy="2296083"/>
          </a:xfrm>
        </p:spPr>
        <p:txBody>
          <a:bodyPr>
            <a:normAutofit/>
          </a:bodyPr>
          <a:lstStyle/>
          <a:p>
            <a:r>
              <a:rPr lang="en-US"/>
              <a:t>When you volunteer, you make connections with other volunteers to tackle challenges facing your community. </a:t>
            </a:r>
          </a:p>
          <a:p>
            <a:r>
              <a:rPr lang="en-US"/>
              <a:t>Even helping out with a small task can make a big difference in the lives of others. </a:t>
            </a:r>
          </a:p>
        </p:txBody>
      </p:sp>
      <p:sp>
        <p:nvSpPr>
          <p:cNvPr id="19" name="Date Placeholder 18">
            <a:extLst>
              <a:ext uri="{FF2B5EF4-FFF2-40B4-BE49-F238E27FC236}">
                <a16:creationId xmlns:a16="http://schemas.microsoft.com/office/drawing/2014/main" id="{CE93697D-BFA2-4D84-A860-BA620414419D}"/>
              </a:ext>
            </a:extLst>
          </p:cNvPr>
          <p:cNvSpPr>
            <a:spLocks noGrp="1"/>
          </p:cNvSpPr>
          <p:nvPr>
            <p:ph type="dt" sz="half" idx="10"/>
          </p:nvPr>
        </p:nvSpPr>
        <p:spPr>
          <a:xfrm>
            <a:off x="7013448" y="6355080"/>
            <a:ext cx="4352544" cy="365125"/>
          </a:xfrm>
        </p:spPr>
        <p:txBody>
          <a:bodyPr/>
          <a:lstStyle/>
          <a:p>
            <a:pPr lvl="0"/>
            <a:r>
              <a:rPr lang="en-US" noProof="0"/>
              <a:t>20XX</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7</a:t>
            </a:fld>
            <a:endParaRPr lang="en-US" noProof="0"/>
          </a:p>
        </p:txBody>
      </p:sp>
      <p:pic>
        <p:nvPicPr>
          <p:cNvPr id="8" name="Picture Placeholder 7" descr="A picture containing vector graphics&#10;&#10;Description automatically generated">
            <a:extLst>
              <a:ext uri="{FF2B5EF4-FFF2-40B4-BE49-F238E27FC236}">
                <a16:creationId xmlns:a16="http://schemas.microsoft.com/office/drawing/2014/main" id="{49AC2FB8-9F39-4ED1-B1EE-6AA535978B40}"/>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l="1854" r="1854"/>
          <a:stretch>
            <a:fillRect/>
          </a:stretch>
        </p:blipFill>
        <p:spPr/>
      </p:pic>
      <p:pic>
        <p:nvPicPr>
          <p:cNvPr id="10" name="Picture Placeholder 9" descr="A picture containing text, sign&#10;&#10;Description automatically generated">
            <a:extLst>
              <a:ext uri="{FF2B5EF4-FFF2-40B4-BE49-F238E27FC236}">
                <a16:creationId xmlns:a16="http://schemas.microsoft.com/office/drawing/2014/main" id="{82A009DB-3928-4B95-9F30-1EB65FF187F6}"/>
              </a:ext>
            </a:extLst>
          </p:cNvPr>
          <p:cNvPicPr>
            <a:picLocks noGrp="1" noChangeAspect="1"/>
          </p:cNvPicPr>
          <p:nvPr>
            <p:ph type="pic" sz="quarter" idx="14"/>
          </p:nvPr>
        </p:nvPicPr>
        <p:blipFill>
          <a:blip r:embed="rId7">
            <a:extLst>
              <a:ext uri="{837473B0-CC2E-450A-ABE3-18F120FF3D39}">
                <a1611:picAttrSrcUrl xmlns:a1611="http://schemas.microsoft.com/office/drawing/2016/11/main" r:id="rId8"/>
              </a:ext>
            </a:extLst>
          </a:blip>
          <a:srcRect l="7101" r="7101"/>
          <a:stretch>
            <a:fillRect/>
          </a:stretch>
        </p:blipFill>
        <p:spPr/>
      </p:pic>
      <p:pic>
        <p:nvPicPr>
          <p:cNvPr id="2" name="Video 1">
            <a:hlinkClick r:id="" action="ppaction://media"/>
            <a:extLst>
              <a:ext uri="{FF2B5EF4-FFF2-40B4-BE49-F238E27FC236}">
                <a16:creationId xmlns:a16="http://schemas.microsoft.com/office/drawing/2014/main" id="{EA497CE3-DDA2-4050-B633-81C9A35D99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10338060" y="5467546"/>
            <a:ext cx="1853939" cy="1390454"/>
          </a:xfrm>
          <a:prstGeom prst="rect">
            <a:avLst/>
          </a:prstGeom>
        </p:spPr>
      </p:pic>
    </p:spTree>
    <p:extLst>
      <p:ext uri="{BB962C8B-B14F-4D97-AF65-F5344CB8AC3E}">
        <p14:creationId xmlns:p14="http://schemas.microsoft.com/office/powerpoint/2010/main" val="2106347884"/>
      </p:ext>
    </p:extLst>
  </p:cSld>
  <p:clrMapOvr>
    <a:masterClrMapping/>
  </p:clrMapOvr>
  <mc:AlternateContent xmlns:mc="http://schemas.openxmlformats.org/markup-compatibility/2006">
    <mc:Choice xmlns:p14="http://schemas.microsoft.com/office/powerpoint/2010/main" Requires="p14">
      <p:transition spd="slow" p14:dur="2000" advTm="13278"/>
    </mc:Choice>
    <mc:Fallback>
      <p:transition spd="slow" advTm="1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a:lstStyle/>
          <a:p>
            <a:r>
              <a:rPr lang="en-US"/>
              <a:t>2. Increases Socialization</a:t>
            </a:r>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a:lstStyle/>
          <a:p>
            <a:r>
              <a:rPr lang="en-US"/>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fontScale="77500" lnSpcReduction="20000"/>
          </a:bodyPr>
          <a:lstStyle/>
          <a:p>
            <a:pPr marL="342900" indent="-342900">
              <a:buFont typeface="Arial" panose="020B0604020202020204" pitchFamily="34" charset="0"/>
              <a:buChar char="•"/>
            </a:pPr>
            <a:r>
              <a:rPr lang="en-US"/>
              <a:t>Loneliness and social isolation are two severe rises in the world today that can lead to major health risks. </a:t>
            </a:r>
          </a:p>
          <a:p>
            <a:pPr marL="342900" indent="-342900">
              <a:buFont typeface="Arial" panose="020B0604020202020204" pitchFamily="34" charset="0"/>
              <a:buChar char="•"/>
            </a:pPr>
            <a:r>
              <a:rPr lang="en-US"/>
              <a:t>Although loneliness can affect anyone, older adults have a higher risk for loneliness and social isolation because they are more likely to face factors such as living alone and the loss of family or friends. </a:t>
            </a:r>
          </a:p>
          <a:p>
            <a:pPr marL="342900" indent="-342900">
              <a:buFont typeface="Arial" panose="020B0604020202020204" pitchFamily="34" charset="0"/>
              <a:buChar char="•"/>
            </a:pPr>
            <a:r>
              <a:rPr lang="en-US"/>
              <a:t>Volunteering connects people and helps strengthen bonds between friends, family, and coworkers.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8</a:t>
            </a:fld>
            <a:endParaRPr lang="en-US" noProof="0"/>
          </a:p>
        </p:txBody>
      </p:sp>
      <p:pic>
        <p:nvPicPr>
          <p:cNvPr id="9" name="Picture Placeholder 8" descr="A group of people standing in a room&#10;&#10;Description automatically generated with medium confidence">
            <a:extLst>
              <a:ext uri="{FF2B5EF4-FFF2-40B4-BE49-F238E27FC236}">
                <a16:creationId xmlns:a16="http://schemas.microsoft.com/office/drawing/2014/main" id="{460755D6-D59D-4395-968F-5282771F5002}"/>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l="22700" r="22700"/>
          <a:stretch>
            <a:fillRect/>
          </a:stretch>
        </p:blipFill>
        <p:spPr/>
      </p:pic>
      <p:pic>
        <p:nvPicPr>
          <p:cNvPr id="2" name="Recorded Sound">
            <a:hlinkClick r:id="" action="ppaction://media"/>
            <a:extLst>
              <a:ext uri="{FF2B5EF4-FFF2-40B4-BE49-F238E27FC236}">
                <a16:creationId xmlns:a16="http://schemas.microsoft.com/office/drawing/2014/main" id="{3B257790-2010-420B-A6AD-443362D22B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55294" y="192319"/>
            <a:ext cx="1941634" cy="1941634"/>
          </a:xfrm>
          <a:prstGeom prst="rect">
            <a:avLst/>
          </a:prstGeom>
        </p:spPr>
      </p:pic>
    </p:spTree>
    <p:extLst>
      <p:ext uri="{BB962C8B-B14F-4D97-AF65-F5344CB8AC3E}">
        <p14:creationId xmlns:p14="http://schemas.microsoft.com/office/powerpoint/2010/main" val="1074753820"/>
      </p:ext>
    </p:extLst>
  </p:cSld>
  <p:clrMapOvr>
    <a:masterClrMapping/>
  </p:clrMapOvr>
  <mc:AlternateContent xmlns:mc="http://schemas.openxmlformats.org/markup-compatibility/2006">
    <mc:Choice xmlns:p14="http://schemas.microsoft.com/office/powerpoint/2010/main" Requires="p14">
      <p:transition spd="slow" p14:dur="2000" advTm="22939"/>
    </mc:Choice>
    <mc:Fallback>
      <p:transition spd="slow" advTm="2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0" y="54202"/>
            <a:ext cx="7013448" cy="754716"/>
          </a:xfrm>
        </p:spPr>
        <p:txBody>
          <a:bodyPr>
            <a:normAutofit/>
          </a:bodyPr>
          <a:lstStyle/>
          <a:p>
            <a:r>
              <a:rPr lang="en-US" sz="4400"/>
              <a:t>3. Improves Self-Esteem</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276225" y="971550"/>
            <a:ext cx="6318213" cy="3212653"/>
          </a:xfrm>
        </p:spPr>
        <p:txBody>
          <a:bodyPr>
            <a:normAutofit/>
          </a:bodyPr>
          <a:lstStyle/>
          <a:p>
            <a:pPr marL="342900" indent="-342900">
              <a:buFont typeface="Arial" panose="020B0604020202020204" pitchFamily="34" charset="0"/>
              <a:buChar char="•"/>
            </a:pPr>
            <a:r>
              <a:rPr lang="en-US"/>
              <a:t>Volunteering can be life-changing in many ways, especially for those who suffer from low self-esteem. </a:t>
            </a:r>
          </a:p>
          <a:p>
            <a:pPr marL="342900" indent="-342900">
              <a:buFont typeface="Arial" panose="020B0604020202020204" pitchFamily="34" charset="0"/>
              <a:buChar char="•"/>
            </a:pPr>
            <a:r>
              <a:rPr lang="en-US"/>
              <a:t>Helping others and the community can boost confidence by providing a sense of accomplishment. </a:t>
            </a:r>
          </a:p>
          <a:p>
            <a:pPr marL="342900" indent="-342900">
              <a:buFont typeface="Arial" panose="020B0604020202020204" pitchFamily="34" charset="0"/>
              <a:buChar char="•"/>
            </a:pPr>
            <a:r>
              <a:rPr lang="en-US"/>
              <a:t>Volunteering can also give you a sense of pride and identity.</a:t>
            </a: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pPr lvl="0"/>
            <a:r>
              <a:rPr lang="en-US" noProof="0"/>
              <a:t>Presentation title</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US"/>
              <a:t>20XX</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9</a:t>
            </a:fld>
            <a:endParaRPr lang="en-US" noProof="0"/>
          </a:p>
        </p:txBody>
      </p:sp>
      <p:pic>
        <p:nvPicPr>
          <p:cNvPr id="14" name="Picture Placeholder 13" descr="A picture containing grass, outdoor, person&#10;&#10;Description automatically generated">
            <a:extLst>
              <a:ext uri="{FF2B5EF4-FFF2-40B4-BE49-F238E27FC236}">
                <a16:creationId xmlns:a16="http://schemas.microsoft.com/office/drawing/2014/main" id="{59A14F47-616E-42D6-B7C6-33452737458E}"/>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l="12453" r="12453"/>
          <a:stretch>
            <a:fillRect/>
          </a:stretch>
        </p:blipFill>
        <p:spPr/>
      </p:pic>
      <p:pic>
        <p:nvPicPr>
          <p:cNvPr id="19" name="Picture Placeholder 18" descr="A picture containing person, outdoor, tree, grass&#10;&#10;Description automatically generated">
            <a:extLst>
              <a:ext uri="{FF2B5EF4-FFF2-40B4-BE49-F238E27FC236}">
                <a16:creationId xmlns:a16="http://schemas.microsoft.com/office/drawing/2014/main" id="{D8CC4712-B4A7-496A-AACF-127C397E5D48}"/>
              </a:ext>
            </a:extLst>
          </p:cNvPr>
          <p:cNvPicPr>
            <a:picLocks noGrp="1" noChangeAspect="1"/>
          </p:cNvPicPr>
          <p:nvPr>
            <p:ph type="pic" sz="quarter" idx="15"/>
          </p:nvPr>
        </p:nvPicPr>
        <p:blipFill>
          <a:blip r:embed="rId7">
            <a:extLst>
              <a:ext uri="{837473B0-CC2E-450A-ABE3-18F120FF3D39}">
                <a1611:picAttrSrcUrl xmlns:a1611="http://schemas.microsoft.com/office/drawing/2016/11/main" r:id="rId8"/>
              </a:ext>
            </a:extLst>
          </a:blip>
          <a:srcRect t="15858" b="15858"/>
          <a:stretch>
            <a:fillRect/>
          </a:stretch>
        </p:blipFill>
        <p:spPr/>
      </p:pic>
      <p:pic>
        <p:nvPicPr>
          <p:cNvPr id="16" name="Picture Placeholder 15" descr="A group of people in white shirts&#10;&#10;Description automatically generated with low confidence">
            <a:extLst>
              <a:ext uri="{FF2B5EF4-FFF2-40B4-BE49-F238E27FC236}">
                <a16:creationId xmlns:a16="http://schemas.microsoft.com/office/drawing/2014/main" id="{587D053B-1E66-4143-9F01-B7D62AED171A}"/>
              </a:ext>
            </a:extLst>
          </p:cNvPr>
          <p:cNvPicPr>
            <a:picLocks noGrp="1" noChangeAspect="1"/>
          </p:cNvPicPr>
          <p:nvPr>
            <p:ph type="pic" sz="quarter" idx="14"/>
          </p:nvPr>
        </p:nvPicPr>
        <p:blipFill>
          <a:blip r:embed="rId9">
            <a:extLst>
              <a:ext uri="{837473B0-CC2E-450A-ABE3-18F120FF3D39}">
                <a1611:picAttrSrcUrl xmlns:a1611="http://schemas.microsoft.com/office/drawing/2016/11/main" r:id="rId10"/>
              </a:ext>
            </a:extLst>
          </a:blip>
          <a:srcRect t="19314" b="19314"/>
          <a:stretch>
            <a:fillRect/>
          </a:stretch>
        </p:blipFill>
        <p:spPr/>
      </p:pic>
      <p:pic>
        <p:nvPicPr>
          <p:cNvPr id="5" name="Recorded Sound">
            <a:hlinkClick r:id="" action="ppaction://media"/>
            <a:extLst>
              <a:ext uri="{FF2B5EF4-FFF2-40B4-BE49-F238E27FC236}">
                <a16:creationId xmlns:a16="http://schemas.microsoft.com/office/drawing/2014/main" id="{FAECEF9A-9CA9-4DCE-8416-0D13B11672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30035" y="-44215"/>
            <a:ext cx="1475109" cy="1540777"/>
          </a:xfrm>
          <a:prstGeom prst="rect">
            <a:avLst/>
          </a:prstGeom>
        </p:spPr>
      </p:pic>
    </p:spTree>
    <p:extLst>
      <p:ext uri="{BB962C8B-B14F-4D97-AF65-F5344CB8AC3E}">
        <p14:creationId xmlns:p14="http://schemas.microsoft.com/office/powerpoint/2010/main" val="2826028905"/>
      </p:ext>
    </p:extLst>
  </p:cSld>
  <p:clrMapOvr>
    <a:masterClrMapping/>
  </p:clrMapOvr>
  <mc:AlternateContent xmlns:mc="http://schemas.openxmlformats.org/markup-compatibility/2006">
    <mc:Choice xmlns:p14="http://schemas.microsoft.com/office/powerpoint/2010/main" Requires="p14">
      <p:transition spd="slow" p14:dur="2000" advTm="18168"/>
    </mc:Choice>
    <mc:Fallback>
      <p:transition spd="slow" advTm="1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61A971AC3CAE4889A5561BB7523B95" ma:contentTypeVersion="15" ma:contentTypeDescription="Create a new document." ma:contentTypeScope="" ma:versionID="9788e19b189be9d900f700dc8f360fb3">
  <xsd:schema xmlns:xsd="http://www.w3.org/2001/XMLSchema" xmlns:xs="http://www.w3.org/2001/XMLSchema" xmlns:p="http://schemas.microsoft.com/office/2006/metadata/properties" xmlns:ns1="http://schemas.microsoft.com/sharepoint/v3" xmlns:ns3="5d90eeb9-3509-4dbc-9659-cc557db72401" xmlns:ns4="04686903-f4df-4687-9635-eff49e809267" targetNamespace="http://schemas.microsoft.com/office/2006/metadata/properties" ma:root="true" ma:fieldsID="85e6496aca2bb45a24e4cd2142827c06" ns1:_="" ns3:_="" ns4:_="">
    <xsd:import namespace="http://schemas.microsoft.com/sharepoint/v3"/>
    <xsd:import namespace="5d90eeb9-3509-4dbc-9659-cc557db72401"/>
    <xsd:import namespace="04686903-f4df-4687-9635-eff49e80926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0eeb9-3509-4dbc-9659-cc557db724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686903-f4df-4687-9635-eff49e80926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04686903-f4df-4687-9635-eff49e809267" xsi:nil="true"/>
  </documentManagement>
</p:properties>
</file>

<file path=customXml/itemProps1.xml><?xml version="1.0" encoding="utf-8"?>
<ds:datastoreItem xmlns:ds="http://schemas.openxmlformats.org/officeDocument/2006/customXml" ds:itemID="{13E77059-961B-48EB-BC3D-3D912F580E4C}">
  <ds:schemaRefs>
    <ds:schemaRef ds:uri="04686903-f4df-4687-9635-eff49e809267"/>
    <ds:schemaRef ds:uri="5d90eeb9-3509-4dbc-9659-cc557db724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D7AA46-EB06-4CA4-8736-9FCCBB8CC36B}">
  <ds:schemaRefs>
    <ds:schemaRef ds:uri="http://schemas.microsoft.com/sharepoint/v3/contenttype/forms"/>
  </ds:schemaRefs>
</ds:datastoreItem>
</file>

<file path=customXml/itemProps3.xml><?xml version="1.0" encoding="utf-8"?>
<ds:datastoreItem xmlns:ds="http://schemas.openxmlformats.org/officeDocument/2006/customXml" ds:itemID="{DBA4B66B-37C4-46DD-A8AC-A7C0F4616538}">
  <ds:schemaRefs>
    <ds:schemaRef ds:uri="http://www.w3.org/XML/1998/namespace"/>
    <ds:schemaRef ds:uri="http://purl.org/dc/dcmitype/"/>
    <ds:schemaRef ds:uri="http://purl.org/dc/terms/"/>
    <ds:schemaRef ds:uri="http://schemas.microsoft.com/office/2006/metadata/properties"/>
    <ds:schemaRef ds:uri="5d90eeb9-3509-4dbc-9659-cc557db72401"/>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04686903-f4df-4687-9635-eff49e80926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179</TotalTime>
  <Words>948</Words>
  <Application>Microsoft Office PowerPoint</Application>
  <PresentationFormat>Widescreen</PresentationFormat>
  <Paragraphs>95</Paragraphs>
  <Slides>17</Slides>
  <Notes>10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 Next LT Pro</vt:lpstr>
      <vt:lpstr>Calibri</vt:lpstr>
      <vt:lpstr>Calibri Light</vt:lpstr>
      <vt:lpstr>Helvetica</vt:lpstr>
      <vt:lpstr>Office Theme</vt:lpstr>
      <vt:lpstr>PowerPoint Presentation</vt:lpstr>
      <vt:lpstr>July Virtual Board</vt:lpstr>
      <vt:lpstr>Connecting with your community</vt:lpstr>
      <vt:lpstr>What the community can give you.</vt:lpstr>
      <vt:lpstr>Spiritual connections</vt:lpstr>
      <vt:lpstr>5 Benefits of Volunteering</vt:lpstr>
      <vt:lpstr>1. Builds Strong Communities</vt:lpstr>
      <vt:lpstr>2. Increases Socialization</vt:lpstr>
      <vt:lpstr>3. Improves Self-Esteem</vt:lpstr>
      <vt:lpstr>4. Provides a Sense of Purpose and Direction </vt:lpstr>
      <vt:lpstr>5. Improves School and College Experience</vt:lpstr>
      <vt:lpstr>Self-advocacy is the ability to speak-up for yourself and others and the things that are important. Self-advocacy has three key elements: Understanding your needs Knowing what kind of support, you might need Communicating these needs to others </vt:lpstr>
      <vt:lpstr>PowerPoint Presentation</vt:lpstr>
      <vt:lpstr>Employment Website Resources</vt:lpstr>
      <vt:lpstr>A 2023 Connecticut Employment Summit </vt:lpstr>
      <vt:lpstr>Advocates' Corner (ct.gov)</vt:lpstr>
      <vt:lpstr>Thank you for viewing our presentation for more info please contact    jossie.torres@ct.gov,   paige.librandi@ct.gov,   kevin.arce@ct.gov.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 Virtual Board</dc:title>
  <dc:creator>Kevin Arce</dc:creator>
  <cp:lastModifiedBy>Fioravanti, Lisa</cp:lastModifiedBy>
  <cp:revision>6</cp:revision>
  <dcterms:created xsi:type="dcterms:W3CDTF">2023-06-15T17:10:11Z</dcterms:created>
  <dcterms:modified xsi:type="dcterms:W3CDTF">2023-07-14T12:30:48Z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0x0101008E61A971AC3CAE4889A5561BB7523B95</vt:lpwstr>
  </property>
</Properties>
</file>