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4" r:id="rId4"/>
  </p:sldMasterIdLst>
  <p:notesMasterIdLst>
    <p:notesMasterId r:id="rId25"/>
  </p:notesMasterIdLst>
  <p:sldIdLst>
    <p:sldId id="276" r:id="rId5"/>
    <p:sldId id="264" r:id="rId6"/>
    <p:sldId id="259" r:id="rId7"/>
    <p:sldId id="257" r:id="rId8"/>
    <p:sldId id="274" r:id="rId9"/>
    <p:sldId id="268" r:id="rId10"/>
    <p:sldId id="273" r:id="rId11"/>
    <p:sldId id="272" r:id="rId12"/>
    <p:sldId id="271" r:id="rId13"/>
    <p:sldId id="270" r:id="rId14"/>
    <p:sldId id="269" r:id="rId15"/>
    <p:sldId id="275" r:id="rId16"/>
    <p:sldId id="277" r:id="rId17"/>
    <p:sldId id="260" r:id="rId18"/>
    <p:sldId id="265" r:id="rId19"/>
    <p:sldId id="262" r:id="rId20"/>
    <p:sldId id="256" r:id="rId21"/>
    <p:sldId id="266" r:id="rId22"/>
    <p:sldId id="267" r:id="rId23"/>
    <p:sldId id="263" r:id="rId2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59" d="100"/>
          <a:sy n="59" d="100"/>
        </p:scale>
        <p:origin x="868" y="6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41AB843-12D1-4648-916F-3E1675DA2FE6}" type="datetimeFigureOut">
              <a:rPr lang="en-US" smtClean="0"/>
              <a:t>12/6/2023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AD84CEE-E01C-4FA9-AB7E-426CFB199E5E}" type="slidenum">
              <a:rPr lang="en-US" smtClean="0"/>
              <a:t>‹#›</a:t>
            </a:fld>
            <a:endParaRPr lang="en-US"/>
          </a:p>
        </p:txBody>
      </p:sp>
    </p:spTree>
    <p:extLst>
      <p:ext uri="{BB962C8B-B14F-4D97-AF65-F5344CB8AC3E}">
        <p14:creationId xmlns:p14="http://schemas.microsoft.com/office/powerpoint/2010/main" val="253323569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3" Type="http://schemas.openxmlformats.org/officeDocument/2006/relationships/hyperlink" Target="https://www.realsimple.com/best-rechargeable-flashlights-8348301" TargetMode="External"/><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a:t>Good morning This topic  we are going over Emergency Preparedness for the month of December.</a:t>
            </a:r>
          </a:p>
        </p:txBody>
      </p:sp>
      <p:sp>
        <p:nvSpPr>
          <p:cNvPr id="4" name="Slide Number Placeholder 3"/>
          <p:cNvSpPr>
            <a:spLocks noGrp="1"/>
          </p:cNvSpPr>
          <p:nvPr>
            <p:ph type="sldNum" sz="quarter" idx="5"/>
          </p:nvPr>
        </p:nvSpPr>
        <p:spPr/>
        <p:txBody>
          <a:bodyPr/>
          <a:lstStyle/>
          <a:p>
            <a:fld id="{6AD84CEE-E01C-4FA9-AB7E-426CFB199E5E}" type="slidenum">
              <a:rPr lang="en-US" smtClean="0"/>
              <a:t>2</a:t>
            </a:fld>
            <a:endParaRPr lang="en-US"/>
          </a:p>
        </p:txBody>
      </p:sp>
    </p:spTree>
    <p:extLst>
      <p:ext uri="{BB962C8B-B14F-4D97-AF65-F5344CB8AC3E}">
        <p14:creationId xmlns:p14="http://schemas.microsoft.com/office/powerpoint/2010/main" val="126985006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a:t>Being Self-Determined  during in Emergency situation, I will look for guidance from my workers, to stay safe.</a:t>
            </a:r>
          </a:p>
        </p:txBody>
      </p:sp>
      <p:sp>
        <p:nvSpPr>
          <p:cNvPr id="4" name="Slide Number Placeholder 3"/>
          <p:cNvSpPr>
            <a:spLocks noGrp="1"/>
          </p:cNvSpPr>
          <p:nvPr>
            <p:ph type="sldNum" sz="quarter" idx="5"/>
          </p:nvPr>
        </p:nvSpPr>
        <p:spPr/>
        <p:txBody>
          <a:bodyPr/>
          <a:lstStyle/>
          <a:p>
            <a:fld id="{6AD84CEE-E01C-4FA9-AB7E-426CFB199E5E}" type="slidenum">
              <a:rPr lang="en-US" smtClean="0"/>
              <a:t>3</a:t>
            </a:fld>
            <a:endParaRPr lang="en-US"/>
          </a:p>
        </p:txBody>
      </p:sp>
    </p:spTree>
    <p:extLst>
      <p:ext uri="{BB962C8B-B14F-4D97-AF65-F5344CB8AC3E}">
        <p14:creationId xmlns:p14="http://schemas.microsoft.com/office/powerpoint/2010/main" val="46336833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a:t>Is it important to go over your Emergency plan with your supports, family, so if there ever is a Emergency you will be prepared.</a:t>
            </a:r>
          </a:p>
        </p:txBody>
      </p:sp>
      <p:sp>
        <p:nvSpPr>
          <p:cNvPr id="4" name="Slide Number Placeholder 3"/>
          <p:cNvSpPr>
            <a:spLocks noGrp="1"/>
          </p:cNvSpPr>
          <p:nvPr>
            <p:ph type="sldNum" sz="quarter" idx="5"/>
          </p:nvPr>
        </p:nvSpPr>
        <p:spPr/>
        <p:txBody>
          <a:bodyPr/>
          <a:lstStyle/>
          <a:p>
            <a:fld id="{6AD84CEE-E01C-4FA9-AB7E-426CFB199E5E}" type="slidenum">
              <a:rPr lang="en-US" smtClean="0"/>
              <a:t>4</a:t>
            </a:fld>
            <a:endParaRPr lang="en-US"/>
          </a:p>
        </p:txBody>
      </p:sp>
    </p:spTree>
    <p:extLst>
      <p:ext uri="{BB962C8B-B14F-4D97-AF65-F5344CB8AC3E}">
        <p14:creationId xmlns:p14="http://schemas.microsoft.com/office/powerpoint/2010/main" val="208926442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b="0" i="0">
                <a:solidFill>
                  <a:srgbClr val="000000"/>
                </a:solidFill>
                <a:effectLst/>
                <a:latin typeface="WordVisi_MSFontService"/>
              </a:rPr>
              <a:t>keeping yourself safe in the work environment, knowing exits, and emergency protocol what to do when an incident occurs</a:t>
            </a:r>
            <a:endParaRPr lang="en-US" sz="1200"/>
          </a:p>
          <a:p>
            <a:br>
              <a:rPr lang="en-US" b="0" i="0">
                <a:solidFill>
                  <a:srgbClr val="444444"/>
                </a:solidFill>
                <a:effectLst/>
                <a:latin typeface="Roboto" panose="02000000000000000000" pitchFamily="2" charset="0"/>
              </a:rPr>
            </a:br>
            <a:endParaRPr lang="en-US"/>
          </a:p>
        </p:txBody>
      </p:sp>
      <p:sp>
        <p:nvSpPr>
          <p:cNvPr id="4" name="Slide Number Placeholder 3"/>
          <p:cNvSpPr>
            <a:spLocks noGrp="1"/>
          </p:cNvSpPr>
          <p:nvPr>
            <p:ph type="sldNum" sz="quarter" idx="5"/>
          </p:nvPr>
        </p:nvSpPr>
        <p:spPr/>
        <p:txBody>
          <a:bodyPr/>
          <a:lstStyle/>
          <a:p>
            <a:fld id="{128742AA-51A1-439B-854D-00E36DEAFC50}" type="slidenum">
              <a:rPr lang="en-US" smtClean="0"/>
              <a:t>5</a:t>
            </a:fld>
            <a:endParaRPr lang="en-US"/>
          </a:p>
        </p:txBody>
      </p:sp>
    </p:spTree>
    <p:extLst>
      <p:ext uri="{BB962C8B-B14F-4D97-AF65-F5344CB8AC3E}">
        <p14:creationId xmlns:p14="http://schemas.microsoft.com/office/powerpoint/2010/main" val="138224100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a:t>In order to be self determined, you need to follow these 10 general safety rules.</a:t>
            </a:r>
          </a:p>
        </p:txBody>
      </p:sp>
      <p:sp>
        <p:nvSpPr>
          <p:cNvPr id="4" name="Slide Number Placeholder 3"/>
          <p:cNvSpPr>
            <a:spLocks noGrp="1"/>
          </p:cNvSpPr>
          <p:nvPr>
            <p:ph type="sldNum" sz="quarter" idx="5"/>
          </p:nvPr>
        </p:nvSpPr>
        <p:spPr/>
        <p:txBody>
          <a:bodyPr/>
          <a:lstStyle/>
          <a:p>
            <a:fld id="{6AD84CEE-E01C-4FA9-AB7E-426CFB199E5E}" type="slidenum">
              <a:rPr lang="en-US" smtClean="0"/>
              <a:t>6</a:t>
            </a:fld>
            <a:endParaRPr lang="en-US"/>
          </a:p>
        </p:txBody>
      </p:sp>
    </p:spTree>
    <p:extLst>
      <p:ext uri="{BB962C8B-B14F-4D97-AF65-F5344CB8AC3E}">
        <p14:creationId xmlns:p14="http://schemas.microsoft.com/office/powerpoint/2010/main" val="21625775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1: </a:t>
            </a:r>
            <a:r>
              <a:rPr lang="en-US" b="0" i="0">
                <a:solidFill>
                  <a:srgbClr val="333333"/>
                </a:solidFill>
                <a:effectLst/>
                <a:latin typeface="noto sans" panose="020B0502040504020204" pitchFamily="34" charset="0"/>
              </a:rPr>
              <a:t>When you discuss what happened to you with law enforcement, it should happen in quiet area away from others. If you feel that the situation is too public, ask to be relocated to a more private space.</a:t>
            </a:r>
          </a:p>
          <a:p>
            <a:endParaRPr lang="en-US" b="0" i="0">
              <a:solidFill>
                <a:srgbClr val="333333"/>
              </a:solidFill>
              <a:effectLst/>
              <a:latin typeface="noto sans" panose="020B0502040504020204" pitchFamily="34" charset="0"/>
            </a:endParaRPr>
          </a:p>
          <a:p>
            <a:r>
              <a:rPr lang="en-US" b="0" i="0">
                <a:solidFill>
                  <a:srgbClr val="333333"/>
                </a:solidFill>
                <a:effectLst/>
                <a:latin typeface="noto sans" panose="020B0502040504020204" pitchFamily="34" charset="0"/>
              </a:rPr>
              <a:t>2:When you first report, the process may take a few hours. This is normal. Additional interviews with law enforcement may last a while as well, and they may occur over an extended period of time.</a:t>
            </a:r>
          </a:p>
          <a:p>
            <a:endParaRPr lang="en-US" b="0" i="0">
              <a:solidFill>
                <a:srgbClr val="333333"/>
              </a:solidFill>
              <a:effectLst/>
              <a:latin typeface="noto sans" panose="020B0502040504020204" pitchFamily="34" charset="0"/>
            </a:endParaRPr>
          </a:p>
          <a:p>
            <a:r>
              <a:rPr lang="en-US" b="0" i="0">
                <a:solidFill>
                  <a:srgbClr val="333333"/>
                </a:solidFill>
                <a:effectLst/>
                <a:latin typeface="noto sans" panose="020B0502040504020204" pitchFamily="34" charset="0"/>
              </a:rPr>
              <a:t>3: If you need water, a snack, or just a minute to breathe, you can ask for a break. Law enforcement should accommodate these requests.</a:t>
            </a:r>
          </a:p>
          <a:p>
            <a:endParaRPr lang="en-US" b="0" i="0">
              <a:solidFill>
                <a:srgbClr val="333333"/>
              </a:solidFill>
              <a:effectLst/>
              <a:latin typeface="noto sans" panose="020B0502040504020204" pitchFamily="34" charset="0"/>
            </a:endParaRPr>
          </a:p>
          <a:p>
            <a:r>
              <a:rPr lang="en-US" b="0" i="0">
                <a:solidFill>
                  <a:srgbClr val="333333"/>
                </a:solidFill>
                <a:effectLst/>
                <a:latin typeface="noto sans" panose="020B0502040504020204" pitchFamily="34" charset="0"/>
              </a:rPr>
              <a:t>4:If you feel that your complaint isn’t being taken seriously or if you feel uncomfortable, you can ask to speak to a supervisor or the next-highest ranking officer.</a:t>
            </a:r>
          </a:p>
          <a:p>
            <a:endParaRPr lang="en-US" b="0" i="0">
              <a:solidFill>
                <a:srgbClr val="333333"/>
              </a:solidFill>
              <a:effectLst/>
              <a:latin typeface="noto sans" panose="020B0502040504020204" pitchFamily="34" charset="0"/>
            </a:endParaRPr>
          </a:p>
          <a:p>
            <a:r>
              <a:rPr lang="en-US" b="0" i="0">
                <a:solidFill>
                  <a:srgbClr val="333333"/>
                </a:solidFill>
                <a:effectLst/>
                <a:latin typeface="noto sans" panose="020B0502040504020204" pitchFamily="34" charset="0"/>
              </a:rPr>
              <a:t>5. Because of the nature of sexual assault, some questions can feel uncomfortable or intrusive. Use whatever terms or phrases make you most comfortable. It can help to remember that law enforcement officers are professionals, just like doctors and teachers, and are prepared to listen to what happened.</a:t>
            </a:r>
          </a:p>
          <a:p>
            <a:endParaRPr lang="en-US" b="0" i="0">
              <a:solidFill>
                <a:srgbClr val="333333"/>
              </a:solidFill>
              <a:effectLst/>
              <a:latin typeface="noto sans" panose="020B0502040504020204" pitchFamily="34" charset="0"/>
            </a:endParaRPr>
          </a:p>
          <a:p>
            <a:pPr algn="l" fontAlgn="base">
              <a:buFont typeface="Arial" panose="020B0604020202020204" pitchFamily="34" charset="0"/>
              <a:buChar char="•"/>
            </a:pPr>
            <a:r>
              <a:rPr lang="en-US" b="0" i="0">
                <a:solidFill>
                  <a:srgbClr val="333333"/>
                </a:solidFill>
                <a:effectLst/>
                <a:latin typeface="noto sans" panose="020B0502040504020204" pitchFamily="34" charset="0"/>
              </a:rPr>
              <a:t>6. Law enforcement may ask the same questions several times or several different ways. It’s not because they don’t trust you—after a trauma it can be difficult to describe the details. Repeating a question or asking in a different way may prompt you to remember something you forgot the first time.</a:t>
            </a:r>
          </a:p>
          <a:p>
            <a:br>
              <a:rPr lang="en-US"/>
            </a:br>
            <a:r>
              <a:rPr lang="en-US" b="0" i="0">
                <a:solidFill>
                  <a:srgbClr val="333333"/>
                </a:solidFill>
                <a:effectLst/>
                <a:latin typeface="noto sans" panose="020B0502040504020204" pitchFamily="34" charset="0"/>
              </a:rPr>
              <a:t>It can be helpful and comforting to have support when communicating with law enforcement. </a:t>
            </a:r>
            <a:r>
              <a:rPr lang="en-US" b="1" i="0">
                <a:solidFill>
                  <a:srgbClr val="333333"/>
                </a:solidFill>
                <a:effectLst/>
                <a:latin typeface="noto sans" panose="020B0502040504020204" pitchFamily="34" charset="0"/>
              </a:rPr>
              <a:t>A trained advocate. Someone you trust.</a:t>
            </a:r>
            <a:endParaRPr lang="en-US"/>
          </a:p>
        </p:txBody>
      </p:sp>
      <p:sp>
        <p:nvSpPr>
          <p:cNvPr id="4" name="Slide Number Placeholder 3"/>
          <p:cNvSpPr>
            <a:spLocks noGrp="1"/>
          </p:cNvSpPr>
          <p:nvPr>
            <p:ph type="sldNum" sz="quarter" idx="5"/>
          </p:nvPr>
        </p:nvSpPr>
        <p:spPr/>
        <p:txBody>
          <a:bodyPr/>
          <a:lstStyle/>
          <a:p>
            <a:fld id="{128742AA-51A1-439B-854D-00E36DEAFC50}" type="slidenum">
              <a:rPr lang="en-US" smtClean="0"/>
              <a:t>7</a:t>
            </a:fld>
            <a:endParaRPr lang="en-US"/>
          </a:p>
        </p:txBody>
      </p:sp>
    </p:spTree>
    <p:extLst>
      <p:ext uri="{BB962C8B-B14F-4D97-AF65-F5344CB8AC3E}">
        <p14:creationId xmlns:p14="http://schemas.microsoft.com/office/powerpoint/2010/main" val="317278356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There are some tips everyone can use when interacting with law enforcement: Tell the officer about your disability ( Remember to ask if it is ok to get and show your wallet card)</a:t>
            </a:r>
          </a:p>
          <a:p>
            <a:r>
              <a:rPr lang="en-US"/>
              <a:t>And keep your hands where the officer can see them: Be sure that none of your movements are seen as suspicious.</a:t>
            </a:r>
          </a:p>
        </p:txBody>
      </p:sp>
      <p:sp>
        <p:nvSpPr>
          <p:cNvPr id="4" name="Slide Number Placeholder 3"/>
          <p:cNvSpPr>
            <a:spLocks noGrp="1"/>
          </p:cNvSpPr>
          <p:nvPr>
            <p:ph type="sldNum" sz="quarter" idx="5"/>
          </p:nvPr>
        </p:nvSpPr>
        <p:spPr/>
        <p:txBody>
          <a:bodyPr/>
          <a:lstStyle/>
          <a:p>
            <a:fld id="{128742AA-51A1-439B-854D-00E36DEAFC50}" type="slidenum">
              <a:rPr lang="en-US" smtClean="0"/>
              <a:t>9</a:t>
            </a:fld>
            <a:endParaRPr lang="en-US"/>
          </a:p>
        </p:txBody>
      </p:sp>
    </p:spTree>
    <p:extLst>
      <p:ext uri="{BB962C8B-B14F-4D97-AF65-F5344CB8AC3E}">
        <p14:creationId xmlns:p14="http://schemas.microsoft.com/office/powerpoint/2010/main" val="42275478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Also remember to face in the direction of the officer when he/she is speaking to you: If you are distracted when the officer is talking to you, they may be suspicious on why you aren’t paying attention.</a:t>
            </a:r>
          </a:p>
          <a:p>
            <a:r>
              <a:rPr lang="en-US"/>
              <a:t>Do not put your hands in your pockets, behind your back, or in your bag, or purse:: it may cause the officer to think you have something hiding there</a:t>
            </a:r>
          </a:p>
        </p:txBody>
      </p:sp>
      <p:sp>
        <p:nvSpPr>
          <p:cNvPr id="4" name="Slide Number Placeholder 3"/>
          <p:cNvSpPr>
            <a:spLocks noGrp="1"/>
          </p:cNvSpPr>
          <p:nvPr>
            <p:ph type="sldNum" sz="quarter" idx="5"/>
          </p:nvPr>
        </p:nvSpPr>
        <p:spPr/>
        <p:txBody>
          <a:bodyPr/>
          <a:lstStyle/>
          <a:p>
            <a:fld id="{128742AA-51A1-439B-854D-00E36DEAFC50}" type="slidenum">
              <a:rPr lang="en-US" smtClean="0"/>
              <a:t>10</a:t>
            </a:fld>
            <a:endParaRPr lang="en-US"/>
          </a:p>
        </p:txBody>
      </p:sp>
    </p:spTree>
    <p:extLst>
      <p:ext uri="{BB962C8B-B14F-4D97-AF65-F5344CB8AC3E}">
        <p14:creationId xmlns:p14="http://schemas.microsoft.com/office/powerpoint/2010/main" val="6616543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It is beneficial for you that the officer feels safe, you do not want to give them any reason for suspicion: Always be polite and courteous.</a:t>
            </a:r>
          </a:p>
        </p:txBody>
      </p:sp>
      <p:sp>
        <p:nvSpPr>
          <p:cNvPr id="4" name="Slide Number Placeholder 3"/>
          <p:cNvSpPr>
            <a:spLocks noGrp="1"/>
          </p:cNvSpPr>
          <p:nvPr>
            <p:ph type="sldNum" sz="quarter" idx="5"/>
          </p:nvPr>
        </p:nvSpPr>
        <p:spPr/>
        <p:txBody>
          <a:bodyPr/>
          <a:lstStyle/>
          <a:p>
            <a:fld id="{128742AA-51A1-439B-854D-00E36DEAFC50}" type="slidenum">
              <a:rPr lang="en-US" smtClean="0"/>
              <a:t>11</a:t>
            </a:fld>
            <a:endParaRPr lang="en-US"/>
          </a:p>
        </p:txBody>
      </p:sp>
    </p:spTree>
    <p:extLst>
      <p:ext uri="{BB962C8B-B14F-4D97-AF65-F5344CB8AC3E}">
        <p14:creationId xmlns:p14="http://schemas.microsoft.com/office/powerpoint/2010/main" val="107727557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b="0" i="0">
                <a:effectLst/>
                <a:latin typeface="LibreBaskerville"/>
              </a:rPr>
              <a:t>Do not use candles for light or warmth, as they are a serious fire hazard. Instead, depend on high-quality</a:t>
            </a:r>
            <a:r>
              <a:rPr lang="en-US" b="0" i="0">
                <a:solidFill>
                  <a:srgbClr val="014ECB"/>
                </a:solidFill>
                <a:effectLst/>
                <a:latin typeface="LibreBaskerville"/>
                <a:hlinkClick r:id="rId3"/>
              </a:rPr>
              <a:t> rechargeable flashlights</a:t>
            </a:r>
            <a:r>
              <a:rPr lang="en-US" b="0" i="0">
                <a:effectLst/>
                <a:latin typeface="LibreBaskerville"/>
              </a:rPr>
              <a:t>.</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b="0" i="0">
                <a:effectLst/>
                <a:latin typeface="LibreBaskerville"/>
              </a:rPr>
              <a:t>Keep refrigerator and freezer doors closed as much as possible. Food in an unopened fridge should stay cold for about four hours. A half-full freezer should keep the temperature for 24 hours and a full freezer for about 48 hours.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b="0" i="0">
              <a:effectLst/>
              <a:latin typeface="LibreBaskerville"/>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b="0" i="0">
                <a:effectLst/>
                <a:latin typeface="LibreBaskerville"/>
              </a:rPr>
              <a:t>Turn off and unplug electrical appliances and equipment (think computers, air conditioning units, etc.) to protect them from potential power surges. Leave just one light turned on so you can tell when the power comes back.</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b="0" i="0">
              <a:effectLst/>
              <a:latin typeface="LibreBaskerville"/>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b="0" i="0">
              <a:effectLst/>
              <a:latin typeface="LibreBaskerville"/>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b="0" i="0">
              <a:effectLst/>
              <a:latin typeface="LibreBaskerville"/>
            </a:endParaRPr>
          </a:p>
          <a:p>
            <a:endParaRPr lang="en-US"/>
          </a:p>
        </p:txBody>
      </p:sp>
      <p:sp>
        <p:nvSpPr>
          <p:cNvPr id="4" name="Slide Number Placeholder 3"/>
          <p:cNvSpPr>
            <a:spLocks noGrp="1"/>
          </p:cNvSpPr>
          <p:nvPr>
            <p:ph type="sldNum" sz="quarter" idx="5"/>
          </p:nvPr>
        </p:nvSpPr>
        <p:spPr/>
        <p:txBody>
          <a:bodyPr/>
          <a:lstStyle/>
          <a:p>
            <a:fld id="{128742AA-51A1-439B-854D-00E36DEAFC50}" type="slidenum">
              <a:rPr lang="en-US" smtClean="0"/>
              <a:t>12</a:t>
            </a:fld>
            <a:endParaRPr lang="en-US"/>
          </a:p>
        </p:txBody>
      </p:sp>
    </p:spTree>
    <p:extLst>
      <p:ext uri="{BB962C8B-B14F-4D97-AF65-F5344CB8AC3E}">
        <p14:creationId xmlns:p14="http://schemas.microsoft.com/office/powerpoint/2010/main" val="396064376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b="0" i="0" dirty="0">
                <a:solidFill>
                  <a:srgbClr val="020621"/>
                </a:solidFill>
                <a:effectLst/>
                <a:latin typeface="tisapro-regular"/>
              </a:rPr>
              <a:t>When the disaster arises, it might lead to loss of assistive technology and sometimes, it may stop functioning in proper way. For instance, power cut off may hamper devices which consume electricity, medications might be lost or medium to store medicines might get damaged and most importantly, some geographical areas might not be able to deliver notifications which directly impact people having sensory and communication limitations.</a:t>
            </a:r>
            <a:endParaRPr lang="en-US" sz="1200" dirty="0"/>
          </a:p>
          <a:p>
            <a:endParaRPr lang="en-US" dirty="0"/>
          </a:p>
        </p:txBody>
      </p:sp>
      <p:sp>
        <p:nvSpPr>
          <p:cNvPr id="4" name="Slide Number Placeholder 3"/>
          <p:cNvSpPr>
            <a:spLocks noGrp="1"/>
          </p:cNvSpPr>
          <p:nvPr>
            <p:ph type="sldNum" sz="quarter" idx="5"/>
          </p:nvPr>
        </p:nvSpPr>
        <p:spPr/>
        <p:txBody>
          <a:bodyPr/>
          <a:lstStyle/>
          <a:p>
            <a:fld id="{128742AA-51A1-439B-854D-00E36DEAFC50}" type="slidenum">
              <a:rPr lang="en-US" smtClean="0"/>
              <a:t>13</a:t>
            </a:fld>
            <a:endParaRPr lang="en-US"/>
          </a:p>
        </p:txBody>
      </p:sp>
    </p:spTree>
    <p:extLst>
      <p:ext uri="{BB962C8B-B14F-4D97-AF65-F5344CB8AC3E}">
        <p14:creationId xmlns:p14="http://schemas.microsoft.com/office/powerpoint/2010/main" val="63216584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a:t>Its important to be informed. Watch the news or listen to the radio to prepare for severe weather conditions. </a:t>
            </a:r>
          </a:p>
        </p:txBody>
      </p:sp>
      <p:sp>
        <p:nvSpPr>
          <p:cNvPr id="4" name="Slide Number Placeholder 3"/>
          <p:cNvSpPr>
            <a:spLocks noGrp="1"/>
          </p:cNvSpPr>
          <p:nvPr>
            <p:ph type="sldNum" sz="quarter" idx="5"/>
          </p:nvPr>
        </p:nvSpPr>
        <p:spPr/>
        <p:txBody>
          <a:bodyPr/>
          <a:lstStyle/>
          <a:p>
            <a:fld id="{6AD84CEE-E01C-4FA9-AB7E-426CFB199E5E}" type="slidenum">
              <a:rPr lang="en-US" smtClean="0"/>
              <a:t>14</a:t>
            </a:fld>
            <a:endParaRPr lang="en-US"/>
          </a:p>
        </p:txBody>
      </p:sp>
    </p:spTree>
    <p:extLst>
      <p:ext uri="{BB962C8B-B14F-4D97-AF65-F5344CB8AC3E}">
        <p14:creationId xmlns:p14="http://schemas.microsoft.com/office/powerpoint/2010/main" val="253695954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sz="1400" b="1">
              <a:solidFill>
                <a:schemeClr val="tx1"/>
              </a:solidFill>
            </a:endParaRPr>
          </a:p>
          <a:p>
            <a:endParaRPr lang="en-US" sz="1400" b="1">
              <a:solidFill>
                <a:schemeClr val="tx1"/>
              </a:solidFill>
            </a:endParaRPr>
          </a:p>
          <a:p>
            <a:endParaRPr lang="en-US" sz="1400" b="1">
              <a:solidFill>
                <a:schemeClr val="tx1"/>
              </a:solidFill>
            </a:endParaRPr>
          </a:p>
          <a:p>
            <a:endParaRPr lang="en-US" sz="1400" b="1">
              <a:solidFill>
                <a:schemeClr val="tx1"/>
              </a:solidFill>
            </a:endParaRPr>
          </a:p>
          <a:p>
            <a:r>
              <a:rPr lang="en-US" sz="1400" b="1" err="1">
                <a:solidFill>
                  <a:schemeClr val="tx1"/>
                </a:solidFill>
              </a:rPr>
              <a:t>Emergenncy</a:t>
            </a:r>
            <a:r>
              <a:rPr lang="en-US" sz="1400" b="1">
                <a:solidFill>
                  <a:schemeClr val="tx1"/>
                </a:solidFill>
              </a:rPr>
              <a:t> supply list for your car. Cell phone, charger, first aid kit, jumper, cables, spare tire,  Flares, full tank of gas, sand or kitty litter, toe rope, blanket, snow, shoveling, brush, flashlight, mittens, hat, boots, warm clothes, water, and socks.</a:t>
            </a:r>
          </a:p>
          <a:p>
            <a:endParaRPr lang="en-US" sz="1400" b="1">
              <a:solidFill>
                <a:schemeClr val="tx1"/>
              </a:solidFill>
            </a:endParaRPr>
          </a:p>
        </p:txBody>
      </p:sp>
      <p:sp>
        <p:nvSpPr>
          <p:cNvPr id="4" name="Slide Number Placeholder 3"/>
          <p:cNvSpPr>
            <a:spLocks noGrp="1"/>
          </p:cNvSpPr>
          <p:nvPr>
            <p:ph type="sldNum" sz="quarter" idx="5"/>
          </p:nvPr>
        </p:nvSpPr>
        <p:spPr/>
        <p:txBody>
          <a:bodyPr/>
          <a:lstStyle/>
          <a:p>
            <a:fld id="{6AD84CEE-E01C-4FA9-AB7E-426CFB199E5E}" type="slidenum">
              <a:rPr lang="en-US" smtClean="0"/>
              <a:t>15</a:t>
            </a:fld>
            <a:endParaRPr lang="en-US"/>
          </a:p>
        </p:txBody>
      </p:sp>
    </p:spTree>
    <p:extLst>
      <p:ext uri="{BB962C8B-B14F-4D97-AF65-F5344CB8AC3E}">
        <p14:creationId xmlns:p14="http://schemas.microsoft.com/office/powerpoint/2010/main" val="192035814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a:t>Knowing how to shelter during tornadoes. Go to the basement or inside a room without windows on the lowest floor, cover your body. With a blanket, sleeping bag, or mattress, protect your head with anything available even your hands. know where to go when sheltering from a tornado. Move to your basement quickly and bring your emergency supply </a:t>
            </a:r>
            <a:r>
              <a:rPr lang="en-US" b="1" err="1"/>
              <a:t>kit,If</a:t>
            </a:r>
            <a:r>
              <a:rPr lang="en-US" b="1"/>
              <a:t> you have no basement move into an interior room with no windows. Do not go outside, exterior rooms with windows do not protect you, top floor rooms do not protect you.</a:t>
            </a:r>
          </a:p>
        </p:txBody>
      </p:sp>
      <p:sp>
        <p:nvSpPr>
          <p:cNvPr id="4" name="Slide Number Placeholder 3"/>
          <p:cNvSpPr>
            <a:spLocks noGrp="1"/>
          </p:cNvSpPr>
          <p:nvPr>
            <p:ph type="sldNum" sz="quarter" idx="5"/>
          </p:nvPr>
        </p:nvSpPr>
        <p:spPr/>
        <p:txBody>
          <a:bodyPr/>
          <a:lstStyle/>
          <a:p>
            <a:fld id="{6AD84CEE-E01C-4FA9-AB7E-426CFB199E5E}" type="slidenum">
              <a:rPr lang="en-US" smtClean="0"/>
              <a:t>16</a:t>
            </a:fld>
            <a:endParaRPr lang="en-US"/>
          </a:p>
        </p:txBody>
      </p:sp>
    </p:spTree>
    <p:extLst>
      <p:ext uri="{BB962C8B-B14F-4D97-AF65-F5344CB8AC3E}">
        <p14:creationId xmlns:p14="http://schemas.microsoft.com/office/powerpoint/2010/main" val="101451432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a:t>Bring your cell phone in case of an emergency. That way you can be self direct your safety.</a:t>
            </a:r>
          </a:p>
        </p:txBody>
      </p:sp>
      <p:sp>
        <p:nvSpPr>
          <p:cNvPr id="4" name="Slide Number Placeholder 3"/>
          <p:cNvSpPr>
            <a:spLocks noGrp="1"/>
          </p:cNvSpPr>
          <p:nvPr>
            <p:ph type="sldNum" sz="quarter" idx="5"/>
          </p:nvPr>
        </p:nvSpPr>
        <p:spPr/>
        <p:txBody>
          <a:bodyPr/>
          <a:lstStyle/>
          <a:p>
            <a:fld id="{6AD84CEE-E01C-4FA9-AB7E-426CFB199E5E}" type="slidenum">
              <a:rPr lang="en-US" smtClean="0"/>
              <a:t>17</a:t>
            </a:fld>
            <a:endParaRPr lang="en-US"/>
          </a:p>
        </p:txBody>
      </p:sp>
    </p:spTree>
    <p:extLst>
      <p:ext uri="{BB962C8B-B14F-4D97-AF65-F5344CB8AC3E}">
        <p14:creationId xmlns:p14="http://schemas.microsoft.com/office/powerpoint/2010/main" val="401951519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a:t>Fire prevention tips would be to have fire extinguishers, have updated evacuation plans, practice, fire, jewels with your family members, install smoke alarms at home, checked fire, and smoke alarms regularly.</a:t>
            </a:r>
          </a:p>
        </p:txBody>
      </p:sp>
      <p:sp>
        <p:nvSpPr>
          <p:cNvPr id="4" name="Slide Number Placeholder 3"/>
          <p:cNvSpPr>
            <a:spLocks noGrp="1"/>
          </p:cNvSpPr>
          <p:nvPr>
            <p:ph type="sldNum" sz="quarter" idx="5"/>
          </p:nvPr>
        </p:nvSpPr>
        <p:spPr/>
        <p:txBody>
          <a:bodyPr/>
          <a:lstStyle/>
          <a:p>
            <a:fld id="{6AD84CEE-E01C-4FA9-AB7E-426CFB199E5E}" type="slidenum">
              <a:rPr lang="en-US" smtClean="0"/>
              <a:t>18</a:t>
            </a:fld>
            <a:endParaRPr lang="en-US"/>
          </a:p>
        </p:txBody>
      </p:sp>
    </p:spTree>
    <p:extLst>
      <p:ext uri="{BB962C8B-B14F-4D97-AF65-F5344CB8AC3E}">
        <p14:creationId xmlns:p14="http://schemas.microsoft.com/office/powerpoint/2010/main" val="10823735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a:t>It's important to have smoke alarms in your home, they can save your life if there is an emergency.</a:t>
            </a:r>
          </a:p>
        </p:txBody>
      </p:sp>
      <p:sp>
        <p:nvSpPr>
          <p:cNvPr id="4" name="Slide Number Placeholder 3"/>
          <p:cNvSpPr>
            <a:spLocks noGrp="1"/>
          </p:cNvSpPr>
          <p:nvPr>
            <p:ph type="sldNum" sz="quarter" idx="5"/>
          </p:nvPr>
        </p:nvSpPr>
        <p:spPr/>
        <p:txBody>
          <a:bodyPr/>
          <a:lstStyle/>
          <a:p>
            <a:fld id="{6AD84CEE-E01C-4FA9-AB7E-426CFB199E5E}" type="slidenum">
              <a:rPr lang="en-US" smtClean="0"/>
              <a:t>19</a:t>
            </a:fld>
            <a:endParaRPr lang="en-US"/>
          </a:p>
        </p:txBody>
      </p:sp>
    </p:spTree>
    <p:extLst>
      <p:ext uri="{BB962C8B-B14F-4D97-AF65-F5344CB8AC3E}">
        <p14:creationId xmlns:p14="http://schemas.microsoft.com/office/powerpoint/2010/main" val="122612300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a:t>It is important to help out where you can. Little actions can make a big difference</a:t>
            </a:r>
            <a:r>
              <a:rPr lang="en-US" sz="1200" b="0" i="0">
                <a:solidFill>
                  <a:schemeClr val="tx1"/>
                </a:solidFill>
                <a:effectLst/>
                <a:latin typeface="+mn-lt"/>
              </a:rPr>
              <a:t>, </a:t>
            </a:r>
            <a:r>
              <a:rPr lang="en-US" sz="1200" b="1" i="0">
                <a:solidFill>
                  <a:srgbClr val="131313"/>
                </a:solidFill>
                <a:effectLst/>
                <a:latin typeface="Roboto" panose="02000000000000000000" pitchFamily="2" charset="0"/>
              </a:rPr>
              <a:t>a</a:t>
            </a:r>
            <a:r>
              <a:rPr lang="en-US" b="1" i="0">
                <a:solidFill>
                  <a:srgbClr val="131313"/>
                </a:solidFill>
                <a:effectLst/>
                <a:latin typeface="Roboto" panose="02000000000000000000" pitchFamily="2" charset="0"/>
              </a:rPr>
              <a:t> massive 53-foot trailer pulled up the Community Renewal Team headquarters in Hartford to deliver thousands of coats that will go to homeless shelters.</a:t>
            </a:r>
            <a:r>
              <a:rPr lang="en-US" b="1" i="0">
                <a:solidFill>
                  <a:srgbClr val="0F0F0F"/>
                </a:solidFill>
                <a:effectLst/>
                <a:latin typeface="YouTube Sans"/>
              </a:rPr>
              <a:t> Over 2,000 coats being distributed to homeless shelters in CT</a:t>
            </a:r>
          </a:p>
          <a:p>
            <a:endParaRPr lang="en-US"/>
          </a:p>
        </p:txBody>
      </p:sp>
      <p:sp>
        <p:nvSpPr>
          <p:cNvPr id="4" name="Slide Number Placeholder 3"/>
          <p:cNvSpPr>
            <a:spLocks noGrp="1"/>
          </p:cNvSpPr>
          <p:nvPr>
            <p:ph type="sldNum" sz="quarter" idx="5"/>
          </p:nvPr>
        </p:nvSpPr>
        <p:spPr/>
        <p:txBody>
          <a:bodyPr/>
          <a:lstStyle/>
          <a:p>
            <a:fld id="{6AD84CEE-E01C-4FA9-AB7E-426CFB199E5E}" type="slidenum">
              <a:rPr lang="en-US" smtClean="0"/>
              <a:t>20</a:t>
            </a:fld>
            <a:endParaRPr lang="en-US"/>
          </a:p>
        </p:txBody>
      </p:sp>
    </p:spTree>
    <p:extLst>
      <p:ext uri="{BB962C8B-B14F-4D97-AF65-F5344CB8AC3E}">
        <p14:creationId xmlns:p14="http://schemas.microsoft.com/office/powerpoint/2010/main" val="80245598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C23FCA8C-CE45-4A63-80B5-9161D99C1D4C}" type="datetimeFigureOut">
              <a:rPr lang="en-US" smtClean="0"/>
              <a:t>12/6/2023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21DD7B1-B15F-4862-9E9D-31063E53A96C}" type="slidenum">
              <a:rPr lang="en-US" smtClean="0"/>
              <a:t>‹#›</a:t>
            </a:fld>
            <a:endParaRPr lang="en-US"/>
          </a:p>
        </p:txBody>
      </p:sp>
    </p:spTree>
    <p:extLst>
      <p:ext uri="{BB962C8B-B14F-4D97-AF65-F5344CB8AC3E}">
        <p14:creationId xmlns:p14="http://schemas.microsoft.com/office/powerpoint/2010/main" val="423864917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23FCA8C-CE45-4A63-80B5-9161D99C1D4C}" type="datetimeFigureOut">
              <a:rPr lang="en-US" smtClean="0"/>
              <a:t>12/6/2023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21DD7B1-B15F-4862-9E9D-31063E53A96C}" type="slidenum">
              <a:rPr lang="en-US" smtClean="0"/>
              <a:t>‹#›</a:t>
            </a:fld>
            <a:endParaRPr lang="en-US"/>
          </a:p>
        </p:txBody>
      </p:sp>
    </p:spTree>
    <p:extLst>
      <p:ext uri="{BB962C8B-B14F-4D97-AF65-F5344CB8AC3E}">
        <p14:creationId xmlns:p14="http://schemas.microsoft.com/office/powerpoint/2010/main" val="357356086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23FCA8C-CE45-4A63-80B5-9161D99C1D4C}" type="datetimeFigureOut">
              <a:rPr lang="en-US" smtClean="0"/>
              <a:t>12/6/2023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21DD7B1-B15F-4862-9E9D-31063E53A96C}" type="slidenum">
              <a:rPr lang="en-US" smtClean="0"/>
              <a:t>‹#›</a:t>
            </a:fld>
            <a:endParaRPr lang="en-US"/>
          </a:p>
        </p:txBody>
      </p:sp>
    </p:spTree>
    <p:extLst>
      <p:ext uri="{BB962C8B-B14F-4D97-AF65-F5344CB8AC3E}">
        <p14:creationId xmlns:p14="http://schemas.microsoft.com/office/powerpoint/2010/main" val="300412688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C23FCA8C-CE45-4A63-80B5-9161D99C1D4C}" type="datetimeFigureOut">
              <a:rPr lang="en-US" smtClean="0"/>
              <a:t>12/6/2023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21DD7B1-B15F-4862-9E9D-31063E53A96C}" type="slidenum">
              <a:rPr lang="en-US" smtClean="0"/>
              <a:t>‹#›</a:t>
            </a:fld>
            <a:endParaRPr lang="en-US"/>
          </a:p>
        </p:txBody>
      </p:sp>
    </p:spTree>
    <p:extLst>
      <p:ext uri="{BB962C8B-B14F-4D97-AF65-F5344CB8AC3E}">
        <p14:creationId xmlns:p14="http://schemas.microsoft.com/office/powerpoint/2010/main" val="382426283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C23FCA8C-CE45-4A63-80B5-9161D99C1D4C}" type="datetimeFigureOut">
              <a:rPr lang="en-US" smtClean="0"/>
              <a:t>12/6/2023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121DD7B1-B15F-4862-9E9D-31063E53A96C}" type="slidenum">
              <a:rPr lang="en-US" smtClean="0"/>
              <a:t>‹#›</a:t>
            </a:fld>
            <a:endParaRPr lang="en-US"/>
          </a:p>
        </p:txBody>
      </p:sp>
    </p:spTree>
    <p:extLst>
      <p:ext uri="{BB962C8B-B14F-4D97-AF65-F5344CB8AC3E}">
        <p14:creationId xmlns:p14="http://schemas.microsoft.com/office/powerpoint/2010/main" val="5702196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p>
        </p:txBody>
      </p:sp>
      <p:sp>
        <p:nvSpPr>
          <p:cNvPr id="3" name="Date Placeholder 2"/>
          <p:cNvSpPr>
            <a:spLocks noGrp="1"/>
          </p:cNvSpPr>
          <p:nvPr>
            <p:ph type="dt" sz="half" idx="10"/>
          </p:nvPr>
        </p:nvSpPr>
        <p:spPr/>
        <p:txBody>
          <a:bodyPr/>
          <a:lstStyle/>
          <a:p>
            <a:fld id="{C23FCA8C-CE45-4A63-80B5-9161D99C1D4C}" type="datetimeFigureOut">
              <a:rPr lang="en-US" smtClean="0"/>
              <a:t>12/6/2023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121DD7B1-B15F-4862-9E9D-31063E53A96C}" type="slidenum">
              <a:rPr lang="en-US" smtClean="0"/>
              <a:t>‹#›</a:t>
            </a:fld>
            <a:endParaRPr lang="en-US"/>
          </a:p>
        </p:txBody>
      </p:sp>
    </p:spTree>
    <p:extLst>
      <p:ext uri="{BB962C8B-B14F-4D97-AF65-F5344CB8AC3E}">
        <p14:creationId xmlns:p14="http://schemas.microsoft.com/office/powerpoint/2010/main" val="230227112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23FCA8C-CE45-4A63-80B5-9161D99C1D4C}" type="datetimeFigureOut">
              <a:rPr lang="en-US" smtClean="0"/>
              <a:t>12/6/2023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121DD7B1-B15F-4862-9E9D-31063E53A96C}" type="slidenum">
              <a:rPr lang="en-US" smtClean="0"/>
              <a:t>‹#›</a:t>
            </a:fld>
            <a:endParaRPr lang="en-US"/>
          </a:p>
        </p:txBody>
      </p:sp>
    </p:spTree>
    <p:extLst>
      <p:ext uri="{BB962C8B-B14F-4D97-AF65-F5344CB8AC3E}">
        <p14:creationId xmlns:p14="http://schemas.microsoft.com/office/powerpoint/2010/main" val="162252944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23FCA8C-CE45-4A63-80B5-9161D99C1D4C}" type="datetimeFigureOut">
              <a:rPr lang="en-US" smtClean="0"/>
              <a:t>12/6/2023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21DD7B1-B15F-4862-9E9D-31063E53A96C}" type="slidenum">
              <a:rPr lang="en-US" smtClean="0"/>
              <a:t>‹#›</a:t>
            </a:fld>
            <a:endParaRPr lang="en-US"/>
          </a:p>
        </p:txBody>
      </p:sp>
    </p:spTree>
    <p:extLst>
      <p:ext uri="{BB962C8B-B14F-4D97-AF65-F5344CB8AC3E}">
        <p14:creationId xmlns:p14="http://schemas.microsoft.com/office/powerpoint/2010/main" val="18674667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21DD7B1-B15F-4862-9E9D-31063E53A96C}" type="slidenum">
              <a:rPr lang="en-US" smtClean="0"/>
              <a:t>‹#›</a:t>
            </a:fld>
            <a:endParaRPr lang="en-US"/>
          </a:p>
        </p:txBody>
      </p:sp>
      <p:sp>
        <p:nvSpPr>
          <p:cNvPr id="5" name="Date Placeholder 4"/>
          <p:cNvSpPr>
            <a:spLocks noGrp="1"/>
          </p:cNvSpPr>
          <p:nvPr>
            <p:ph type="dt" sz="half" idx="10"/>
          </p:nvPr>
        </p:nvSpPr>
        <p:spPr/>
        <p:txBody>
          <a:bodyPr/>
          <a:lstStyle/>
          <a:p>
            <a:fld id="{C23FCA8C-CE45-4A63-80B5-9161D99C1D4C}" type="datetimeFigureOut">
              <a:rPr lang="en-US" smtClean="0"/>
              <a:t>12/6/2023</a:t>
            </a:fld>
            <a:endParaRPr lang="en-US"/>
          </a:p>
        </p:txBody>
      </p:sp>
    </p:spTree>
    <p:extLst>
      <p:ext uri="{BB962C8B-B14F-4D97-AF65-F5344CB8AC3E}">
        <p14:creationId xmlns:p14="http://schemas.microsoft.com/office/powerpoint/2010/main" val="225558377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23FCA8C-CE45-4A63-80B5-9161D99C1D4C}" type="datetimeFigureOut">
              <a:rPr lang="en-US" smtClean="0"/>
              <a:t>12/6/2023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21DD7B1-B15F-4862-9E9D-31063E53A96C}" type="slidenum">
              <a:rPr lang="en-US" smtClean="0"/>
              <a:t>‹#›</a:t>
            </a:fld>
            <a:endParaRPr lang="en-US"/>
          </a:p>
        </p:txBody>
      </p:sp>
    </p:spTree>
    <p:extLst>
      <p:ext uri="{BB962C8B-B14F-4D97-AF65-F5344CB8AC3E}">
        <p14:creationId xmlns:p14="http://schemas.microsoft.com/office/powerpoint/2010/main" val="32825160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23FCA8C-CE45-4A63-80B5-9161D99C1D4C}" type="datetimeFigureOut">
              <a:rPr lang="en-US" smtClean="0"/>
              <a:t>12/6/2023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21DD7B1-B15F-4862-9E9D-31063E53A96C}" type="slidenum">
              <a:rPr lang="en-US" smtClean="0"/>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066651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23FCA8C-CE45-4A63-80B5-9161D99C1D4C}" type="datetimeFigureOut">
              <a:rPr lang="en-US" smtClean="0"/>
              <a:t>12/6/2023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21DD7B1-B15F-4862-9E9D-31063E53A96C}" type="slidenum">
              <a:rPr lang="en-US" smtClean="0"/>
              <a:t>‹#›</a:t>
            </a:fld>
            <a:endParaRPr lang="en-US"/>
          </a:p>
        </p:txBody>
      </p:sp>
    </p:spTree>
    <p:extLst>
      <p:ext uri="{BB962C8B-B14F-4D97-AF65-F5344CB8AC3E}">
        <p14:creationId xmlns:p14="http://schemas.microsoft.com/office/powerpoint/2010/main" val="149637954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23FCA8C-CE45-4A63-80B5-9161D99C1D4C}" type="datetimeFigureOut">
              <a:rPr lang="en-US" smtClean="0"/>
              <a:t>12/6/2023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21DD7B1-B15F-4862-9E9D-31063E53A96C}" type="slidenum">
              <a:rPr lang="en-US" smtClean="0"/>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07605068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23FCA8C-CE45-4A63-80B5-9161D99C1D4C}" type="datetimeFigureOut">
              <a:rPr lang="en-US" smtClean="0"/>
              <a:t>12/6/2023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21DD7B1-B15F-4862-9E9D-31063E53A96C}" type="slidenum">
              <a:rPr lang="en-US" smtClean="0"/>
              <a:t>‹#›</a:t>
            </a:fld>
            <a:endParaRPr lang="en-US"/>
          </a:p>
        </p:txBody>
      </p:sp>
    </p:spTree>
    <p:extLst>
      <p:ext uri="{BB962C8B-B14F-4D97-AF65-F5344CB8AC3E}">
        <p14:creationId xmlns:p14="http://schemas.microsoft.com/office/powerpoint/2010/main" val="365587464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23FCA8C-CE45-4A63-80B5-9161D99C1D4C}" type="datetimeFigureOut">
              <a:rPr lang="en-US" smtClean="0"/>
              <a:t>12/6/2023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21DD7B1-B15F-4862-9E9D-31063E53A96C}" type="slidenum">
              <a:rPr lang="en-US" smtClean="0"/>
              <a:t>‹#›</a:t>
            </a:fld>
            <a:endParaRPr lang="en-US"/>
          </a:p>
        </p:txBody>
      </p:sp>
    </p:spTree>
    <p:extLst>
      <p:ext uri="{BB962C8B-B14F-4D97-AF65-F5344CB8AC3E}">
        <p14:creationId xmlns:p14="http://schemas.microsoft.com/office/powerpoint/2010/main" val="72996330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23FCA8C-CE45-4A63-80B5-9161D99C1D4C}" type="datetimeFigureOut">
              <a:rPr lang="en-US" smtClean="0"/>
              <a:t>12/6/2023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21DD7B1-B15F-4862-9E9D-31063E53A96C}" type="slidenum">
              <a:rPr lang="en-US" smtClean="0"/>
              <a:t>‹#›</a:t>
            </a:fld>
            <a:endParaRPr lang="en-US"/>
          </a:p>
        </p:txBody>
      </p:sp>
    </p:spTree>
    <p:extLst>
      <p:ext uri="{BB962C8B-B14F-4D97-AF65-F5344CB8AC3E}">
        <p14:creationId xmlns:p14="http://schemas.microsoft.com/office/powerpoint/2010/main" val="66371310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C23FCA8C-CE45-4A63-80B5-9161D99C1D4C}" type="datetimeFigureOut">
              <a:rPr lang="en-US" smtClean="0"/>
              <a:t>12/6/2023</a:t>
            </a:fld>
            <a:endParaRPr lang="en-US"/>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121DD7B1-B15F-4862-9E9D-31063E53A96C}" type="slidenum">
              <a:rPr lang="en-US" smtClean="0"/>
              <a:t>‹#›</a:t>
            </a:fld>
            <a:endParaRPr lang="en-US"/>
          </a:p>
        </p:txBody>
      </p:sp>
    </p:spTree>
    <p:extLst>
      <p:ext uri="{BB962C8B-B14F-4D97-AF65-F5344CB8AC3E}">
        <p14:creationId xmlns:p14="http://schemas.microsoft.com/office/powerpoint/2010/main" val="395242034"/>
      </p:ext>
    </p:extLst>
  </p:cSld>
  <p:clrMap bg1="lt1" tx1="dk1" bg2="lt2" tx2="dk2" accent1="accent1" accent2="accent2" accent3="accent3" accent4="accent4" accent5="accent5" accent6="accent6" hlink="hlink" folHlink="folHlink"/>
  <p:sldLayoutIdLst>
    <p:sldLayoutId id="2147483695" r:id="rId1"/>
    <p:sldLayoutId id="2147483696" r:id="rId2"/>
    <p:sldLayoutId id="2147483697" r:id="rId3"/>
    <p:sldLayoutId id="2147483698" r:id="rId4"/>
    <p:sldLayoutId id="2147483699" r:id="rId5"/>
    <p:sldLayoutId id="2147483700" r:id="rId6"/>
    <p:sldLayoutId id="2147483701" r:id="rId7"/>
    <p:sldLayoutId id="2147483702" r:id="rId8"/>
    <p:sldLayoutId id="2147483703" r:id="rId9"/>
    <p:sldLayoutId id="2147483704" r:id="rId10"/>
    <p:sldLayoutId id="2147483705" r:id="rId11"/>
    <p:sldLayoutId id="2147483706" r:id="rId12"/>
    <p:sldLayoutId id="2147483707" r:id="rId13"/>
    <p:sldLayoutId id="2147483708" r:id="rId14"/>
    <p:sldLayoutId id="2147483709" r:id="rId15"/>
    <p:sldLayoutId id="2147483710"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1.xml"/><Relationship Id="rId7" Type="http://schemas.openxmlformats.org/officeDocument/2006/relationships/image" Target="../media/image3.png"/><Relationship Id="rId2" Type="http://schemas.openxmlformats.org/officeDocument/2006/relationships/video" Target="../media/media1.mp4"/><Relationship Id="rId1" Type="http://schemas.microsoft.com/office/2007/relationships/media" Target="../media/media1.mp4"/><Relationship Id="rId6" Type="http://schemas.openxmlformats.org/officeDocument/2006/relationships/image" Target="../media/image2.png"/><Relationship Id="rId5" Type="http://schemas.openxmlformats.org/officeDocument/2006/relationships/image" Target="../media/image1.jpeg"/><Relationship Id="rId4" Type="http://schemas.openxmlformats.org/officeDocument/2006/relationships/notesSlide" Target="../notesSlides/notesSlide1.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2.mp4"/><Relationship Id="rId1" Type="http://schemas.microsoft.com/office/2007/relationships/media" Target="../media/media2.mp4"/><Relationship Id="rId5" Type="http://schemas.openxmlformats.org/officeDocument/2006/relationships/image" Target="../media/image4.png"/><Relationship Id="rId4" Type="http://schemas.openxmlformats.org/officeDocument/2006/relationships/notesSlide" Target="../notesSlides/notesSlide2.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3.mp4"/><Relationship Id="rId1" Type="http://schemas.microsoft.com/office/2007/relationships/media" Target="../media/media3.mp4"/><Relationship Id="rId5" Type="http://schemas.openxmlformats.org/officeDocument/2006/relationships/image" Target="../media/image5.png"/><Relationship Id="rId4" Type="http://schemas.openxmlformats.org/officeDocument/2006/relationships/notesSlide" Target="../notesSlides/notesSlide3.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8.png"/><Relationship Id="rId2" Type="http://schemas.openxmlformats.org/officeDocument/2006/relationships/video" Target="../media/media4.mp4"/><Relationship Id="rId1" Type="http://schemas.microsoft.com/office/2007/relationships/media" Target="../media/media4.mp4"/><Relationship Id="rId6" Type="http://schemas.openxmlformats.org/officeDocument/2006/relationships/image" Target="../media/image7.jpeg"/><Relationship Id="rId5" Type="http://schemas.openxmlformats.org/officeDocument/2006/relationships/image" Target="../media/image6.jpeg"/><Relationship Id="rId4" Type="http://schemas.openxmlformats.org/officeDocument/2006/relationships/notesSlide" Target="../notesSlides/notesSlide4.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5.mp4"/><Relationship Id="rId1" Type="http://schemas.microsoft.com/office/2007/relationships/media" Target="../media/media5.mp4"/><Relationship Id="rId5" Type="http://schemas.openxmlformats.org/officeDocument/2006/relationships/image" Target="../media/image9.png"/><Relationship Id="rId4" Type="http://schemas.openxmlformats.org/officeDocument/2006/relationships/notesSlide" Target="../notesSlides/notesSlide5.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6.mp4"/><Relationship Id="rId1" Type="http://schemas.microsoft.com/office/2007/relationships/media" Target="../media/media6.mp4"/><Relationship Id="rId5" Type="http://schemas.openxmlformats.org/officeDocument/2006/relationships/image" Target="../media/image10.png"/><Relationship Id="rId4" Type="http://schemas.openxmlformats.org/officeDocument/2006/relationships/notesSlide" Target="../notesSlides/notesSlide6.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7.mp4"/><Relationship Id="rId1" Type="http://schemas.microsoft.com/office/2007/relationships/media" Target="../media/media7.mp4"/><Relationship Id="rId6" Type="http://schemas.openxmlformats.org/officeDocument/2006/relationships/hyperlink" Target="https://fetchdata.quickbase.com/db/bsy4ych36?a=nwr&amp;originalQid=59&amp;ifv=1" TargetMode="External"/><Relationship Id="rId5" Type="http://schemas.openxmlformats.org/officeDocument/2006/relationships/image" Target="../media/image12.png"/><Relationship Id="rId4" Type="http://schemas.openxmlformats.org/officeDocument/2006/relationships/image" Target="../media/image11.jpeg"/></Relationships>
</file>

<file path=ppt/slides/_rels/slide9.xml.rels><?xml version="1.0" encoding="UTF-8" standalone="yes"?>
<Relationships xmlns="http://schemas.openxmlformats.org/package/2006/relationships"><Relationship Id="rId8" Type="http://schemas.openxmlformats.org/officeDocument/2006/relationships/image" Target="../media/image11.jpeg"/><Relationship Id="rId3" Type="http://schemas.openxmlformats.org/officeDocument/2006/relationships/slideLayout" Target="../slideLayouts/slideLayout2.xml"/><Relationship Id="rId7" Type="http://schemas.openxmlformats.org/officeDocument/2006/relationships/image" Target="../media/image14.png"/><Relationship Id="rId2" Type="http://schemas.openxmlformats.org/officeDocument/2006/relationships/video" Target="../media/media8.mp4"/><Relationship Id="rId1" Type="http://schemas.microsoft.com/office/2007/relationships/media" Target="../media/media8.mp4"/><Relationship Id="rId6" Type="http://schemas.openxmlformats.org/officeDocument/2006/relationships/image" Target="../media/image13.png"/><Relationship Id="rId5" Type="http://schemas.openxmlformats.org/officeDocument/2006/relationships/hyperlink" Target="https://www.justdigit.org/wallet-cards/" TargetMode="External"/><Relationship Id="rId4" Type="http://schemas.openxmlformats.org/officeDocument/2006/relationships/notesSlide" Target="../notesSlides/notesSlide7.xml"/><Relationship Id="rId9" Type="http://schemas.openxmlformats.org/officeDocument/2006/relationships/image" Target="../media/image15.png"/></Relationships>
</file>

<file path=ppt/slides/_rels/slide10.xml.rels><?xml version="1.0" encoding="UTF-8" standalone="yes"?>
<Relationships xmlns="http://schemas.openxmlformats.org/package/2006/relationships"><Relationship Id="rId8" Type="http://schemas.openxmlformats.org/officeDocument/2006/relationships/image" Target="../media/image19.png"/><Relationship Id="rId3" Type="http://schemas.openxmlformats.org/officeDocument/2006/relationships/slideLayout" Target="../slideLayouts/slideLayout2.xml"/><Relationship Id="rId7" Type="http://schemas.openxmlformats.org/officeDocument/2006/relationships/image" Target="../media/image18.jpeg"/><Relationship Id="rId2" Type="http://schemas.openxmlformats.org/officeDocument/2006/relationships/video" Target="../media/media9.mp4"/><Relationship Id="rId1" Type="http://schemas.microsoft.com/office/2007/relationships/media" Target="../media/media9.mp4"/><Relationship Id="rId6" Type="http://schemas.openxmlformats.org/officeDocument/2006/relationships/image" Target="../media/image17.png"/><Relationship Id="rId5" Type="http://schemas.openxmlformats.org/officeDocument/2006/relationships/image" Target="../media/image16.png"/><Relationship Id="rId4" Type="http://schemas.openxmlformats.org/officeDocument/2006/relationships/notesSlide" Target="../notesSlides/notesSlide8.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22.png"/><Relationship Id="rId2" Type="http://schemas.openxmlformats.org/officeDocument/2006/relationships/video" Target="../media/media10.mp4"/><Relationship Id="rId1" Type="http://schemas.microsoft.com/office/2007/relationships/media" Target="../media/media10.mp4"/><Relationship Id="rId6" Type="http://schemas.openxmlformats.org/officeDocument/2006/relationships/image" Target="../media/image21.jpeg"/><Relationship Id="rId5" Type="http://schemas.openxmlformats.org/officeDocument/2006/relationships/image" Target="../media/image20.png"/><Relationship Id="rId4" Type="http://schemas.openxmlformats.org/officeDocument/2006/relationships/notesSlide" Target="../notesSlides/notesSlide9.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1.mp4"/><Relationship Id="rId1" Type="http://schemas.microsoft.com/office/2007/relationships/media" Target="../media/media11.mp4"/><Relationship Id="rId6" Type="http://schemas.openxmlformats.org/officeDocument/2006/relationships/image" Target="../media/image24.png"/><Relationship Id="rId5" Type="http://schemas.openxmlformats.org/officeDocument/2006/relationships/image" Target="../media/image23.jpeg"/><Relationship Id="rId4" Type="http://schemas.openxmlformats.org/officeDocument/2006/relationships/notesSlide" Target="../notesSlides/notesSlide10.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27.png"/><Relationship Id="rId2" Type="http://schemas.openxmlformats.org/officeDocument/2006/relationships/video" Target="../media/media12.mp4"/><Relationship Id="rId1" Type="http://schemas.microsoft.com/office/2007/relationships/media" Target="../media/media12.mp4"/><Relationship Id="rId6" Type="http://schemas.openxmlformats.org/officeDocument/2006/relationships/image" Target="../media/image26.jpeg"/><Relationship Id="rId5" Type="http://schemas.openxmlformats.org/officeDocument/2006/relationships/image" Target="../media/image25.jpeg"/><Relationship Id="rId4" Type="http://schemas.openxmlformats.org/officeDocument/2006/relationships/notesSlide" Target="../notesSlides/notesSlide11.xm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3.mp4"/><Relationship Id="rId1" Type="http://schemas.microsoft.com/office/2007/relationships/media" Target="../media/media13.mp4"/><Relationship Id="rId5" Type="http://schemas.openxmlformats.org/officeDocument/2006/relationships/image" Target="../media/image28.png"/><Relationship Id="rId4" Type="http://schemas.openxmlformats.org/officeDocument/2006/relationships/notesSlide" Target="../notesSlides/notesSlide12.xml"/></Relationships>
</file>

<file path=ppt/slides/_rels/slide15.xml.rels><?xml version="1.0" encoding="UTF-8" standalone="yes"?>
<Relationships xmlns="http://schemas.openxmlformats.org/package/2006/relationships"><Relationship Id="rId8" Type="http://schemas.openxmlformats.org/officeDocument/2006/relationships/image" Target="../media/image30.png"/><Relationship Id="rId3" Type="http://schemas.openxmlformats.org/officeDocument/2006/relationships/slideLayout" Target="../slideLayouts/slideLayout2.xml"/><Relationship Id="rId7" Type="http://schemas.openxmlformats.org/officeDocument/2006/relationships/image" Target="../media/image29.jpeg"/><Relationship Id="rId2" Type="http://schemas.openxmlformats.org/officeDocument/2006/relationships/video" Target="../media/media14.mp4"/><Relationship Id="rId1" Type="http://schemas.microsoft.com/office/2007/relationships/media" Target="../media/media14.mp4"/><Relationship Id="rId6" Type="http://schemas.openxmlformats.org/officeDocument/2006/relationships/hyperlink" Target="https://www.weather.gov/safety/winter-before" TargetMode="External"/><Relationship Id="rId5" Type="http://schemas.openxmlformats.org/officeDocument/2006/relationships/hyperlink" Target="https://www.weather.gov/images/safety/Winter-Dress-Infographic.jpg" TargetMode="External"/><Relationship Id="rId4" Type="http://schemas.openxmlformats.org/officeDocument/2006/relationships/notesSlide" Target="../notesSlides/notesSlide13.xml"/></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33.png"/><Relationship Id="rId2" Type="http://schemas.openxmlformats.org/officeDocument/2006/relationships/video" Target="../media/media15.mp4"/><Relationship Id="rId1" Type="http://schemas.microsoft.com/office/2007/relationships/media" Target="../media/media15.mp4"/><Relationship Id="rId6" Type="http://schemas.openxmlformats.org/officeDocument/2006/relationships/image" Target="../media/image32.jpeg"/><Relationship Id="rId5" Type="http://schemas.openxmlformats.org/officeDocument/2006/relationships/image" Target="../media/image31.jpeg"/><Relationship Id="rId4" Type="http://schemas.openxmlformats.org/officeDocument/2006/relationships/notesSlide" Target="../notesSlides/notesSlide14.xml"/></Relationships>
</file>

<file path=ppt/slides/_rels/slide17.xml.rels><?xml version="1.0" encoding="UTF-8" standalone="yes"?>
<Relationships xmlns="http://schemas.openxmlformats.org/package/2006/relationships"><Relationship Id="rId8" Type="http://schemas.openxmlformats.org/officeDocument/2006/relationships/image" Target="../media/image36.jpeg"/><Relationship Id="rId3" Type="http://schemas.openxmlformats.org/officeDocument/2006/relationships/slideLayout" Target="../slideLayouts/slideLayout1.xml"/><Relationship Id="rId7" Type="http://schemas.openxmlformats.org/officeDocument/2006/relationships/hyperlink" Target="https://www.pikist.com/free-photo-vubfv" TargetMode="External"/><Relationship Id="rId12" Type="http://schemas.openxmlformats.org/officeDocument/2006/relationships/image" Target="../media/image38.png"/><Relationship Id="rId2" Type="http://schemas.openxmlformats.org/officeDocument/2006/relationships/video" Target="../media/media16.mp4"/><Relationship Id="rId1" Type="http://schemas.microsoft.com/office/2007/relationships/media" Target="../media/media16.mp4"/><Relationship Id="rId6" Type="http://schemas.openxmlformats.org/officeDocument/2006/relationships/image" Target="../media/image35.jpeg"/><Relationship Id="rId11" Type="http://schemas.openxmlformats.org/officeDocument/2006/relationships/hyperlink" Target="https://basementdesigner.com/321-basement-stairwell/" TargetMode="External"/><Relationship Id="rId5" Type="http://schemas.openxmlformats.org/officeDocument/2006/relationships/image" Target="../media/image34.jpeg"/><Relationship Id="rId10" Type="http://schemas.openxmlformats.org/officeDocument/2006/relationships/image" Target="../media/image37.jpeg"/><Relationship Id="rId4" Type="http://schemas.openxmlformats.org/officeDocument/2006/relationships/notesSlide" Target="../notesSlides/notesSlide15.xml"/><Relationship Id="rId9" Type="http://schemas.openxmlformats.org/officeDocument/2006/relationships/hyperlink" Target="https://www.flickr.com/photos/43585200@N07/5722807845" TargetMode="External"/></Relationships>
</file>

<file path=ppt/slides/_rels/slide18.xml.rels><?xml version="1.0" encoding="UTF-8" standalone="yes"?>
<Relationships xmlns="http://schemas.openxmlformats.org/package/2006/relationships"><Relationship Id="rId8" Type="http://schemas.openxmlformats.org/officeDocument/2006/relationships/image" Target="../media/image41.png"/><Relationship Id="rId3" Type="http://schemas.openxmlformats.org/officeDocument/2006/relationships/slideLayout" Target="../slideLayouts/slideLayout2.xml"/><Relationship Id="rId7" Type="http://schemas.openxmlformats.org/officeDocument/2006/relationships/image" Target="../media/image40.png"/><Relationship Id="rId2" Type="http://schemas.openxmlformats.org/officeDocument/2006/relationships/video" Target="../media/media17.mp4"/><Relationship Id="rId1" Type="http://schemas.microsoft.com/office/2007/relationships/media" Target="../media/media17.mp4"/><Relationship Id="rId6" Type="http://schemas.openxmlformats.org/officeDocument/2006/relationships/hyperlink" Target="http://whatchareading.com/capstone-celebrates-fire-safety-month/" TargetMode="External"/><Relationship Id="rId5" Type="http://schemas.openxmlformats.org/officeDocument/2006/relationships/image" Target="../media/image39.jpeg"/><Relationship Id="rId4" Type="http://schemas.openxmlformats.org/officeDocument/2006/relationships/notesSlide" Target="../notesSlides/notesSlide16.xml"/></Relationships>
</file>

<file path=ppt/slides/_rels/slide19.xml.rels><?xml version="1.0" encoding="UTF-8" standalone="yes"?>
<Relationships xmlns="http://schemas.openxmlformats.org/package/2006/relationships"><Relationship Id="rId8" Type="http://schemas.openxmlformats.org/officeDocument/2006/relationships/image" Target="../media/image44.png"/><Relationship Id="rId3" Type="http://schemas.openxmlformats.org/officeDocument/2006/relationships/slideLayout" Target="../slideLayouts/slideLayout6.xml"/><Relationship Id="rId7" Type="http://schemas.openxmlformats.org/officeDocument/2006/relationships/image" Target="../media/image43.jpeg"/><Relationship Id="rId2" Type="http://schemas.openxmlformats.org/officeDocument/2006/relationships/video" Target="../media/media18.mp4"/><Relationship Id="rId1" Type="http://schemas.microsoft.com/office/2007/relationships/media" Target="../media/media18.mp4"/><Relationship Id="rId6" Type="http://schemas.openxmlformats.org/officeDocument/2006/relationships/hyperlink" Target="https://www.electronics-lab.com/meet-innovative-smoke-alarm-detectors-x-sense/" TargetMode="External"/><Relationship Id="rId5" Type="http://schemas.openxmlformats.org/officeDocument/2006/relationships/image" Target="../media/image42.png"/><Relationship Id="rId4" Type="http://schemas.openxmlformats.org/officeDocument/2006/relationships/notesSlide" Target="../notesSlides/notesSlide17.xml"/></Relationships>
</file>

<file path=ppt/slides/_rels/slide20.xml.rels><?xml version="1.0" encoding="UTF-8" standalone="yes"?>
<Relationships xmlns="http://schemas.openxmlformats.org/package/2006/relationships"><Relationship Id="rId3" Type="http://schemas.openxmlformats.org/officeDocument/2006/relationships/video" Target="../media/media19.mp4"/><Relationship Id="rId7" Type="http://schemas.openxmlformats.org/officeDocument/2006/relationships/image" Target="../media/image46.png"/><Relationship Id="rId2" Type="http://schemas.microsoft.com/office/2007/relationships/media" Target="../media/media19.mp4"/><Relationship Id="rId1" Type="http://schemas.openxmlformats.org/officeDocument/2006/relationships/video" Target="https://www.youtube.com/embed/H7Qwd_FS9eQ?feature=oembed" TargetMode="External"/><Relationship Id="rId6" Type="http://schemas.openxmlformats.org/officeDocument/2006/relationships/image" Target="../media/image45.jpeg"/><Relationship Id="rId5" Type="http://schemas.openxmlformats.org/officeDocument/2006/relationships/notesSlide" Target="../notesSlides/notesSlide18.xml"/><Relationship Id="rId4"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8CF19B-6EED-7EB5-C411-A0F875594105}"/>
              </a:ext>
            </a:extLst>
          </p:cNvPr>
          <p:cNvSpPr>
            <a:spLocks noGrp="1"/>
          </p:cNvSpPr>
          <p:nvPr>
            <p:ph type="title"/>
          </p:nvPr>
        </p:nvSpPr>
        <p:spPr/>
        <p:txBody>
          <a:bodyPr/>
          <a:lstStyle/>
          <a:p>
            <a:r>
              <a:rPr lang="en-US" sz="4200" b="1">
                <a:solidFill>
                  <a:schemeClr val="tx1"/>
                </a:solidFill>
                <a:latin typeface="Century Gothic"/>
              </a:rPr>
              <a:t>How to Play this Presentation</a:t>
            </a:r>
            <a:endParaRPr lang="en-US">
              <a:solidFill>
                <a:schemeClr val="tx1"/>
              </a:solidFill>
            </a:endParaRPr>
          </a:p>
        </p:txBody>
      </p:sp>
      <p:sp>
        <p:nvSpPr>
          <p:cNvPr id="3" name="Content Placeholder 2">
            <a:extLst>
              <a:ext uri="{FF2B5EF4-FFF2-40B4-BE49-F238E27FC236}">
                <a16:creationId xmlns:a16="http://schemas.microsoft.com/office/drawing/2014/main" id="{F1D752DF-C04F-1A2F-0E69-6671A5878DA9}"/>
              </a:ext>
            </a:extLst>
          </p:cNvPr>
          <p:cNvSpPr>
            <a:spLocks noGrp="1"/>
          </p:cNvSpPr>
          <p:nvPr>
            <p:ph idx="1"/>
          </p:nvPr>
        </p:nvSpPr>
        <p:spPr/>
        <p:txBody>
          <a:bodyPr/>
          <a:lstStyle/>
          <a:p>
            <a:r>
              <a:rPr lang="en-US" sz="1800" dirty="0">
                <a:solidFill>
                  <a:schemeClr val="tx1"/>
                </a:solidFill>
                <a:latin typeface="Calibri"/>
                <a:cs typeface="Calibri"/>
              </a:rPr>
              <a:t>Open the presentation in PowerPoint</a:t>
            </a:r>
          </a:p>
          <a:p>
            <a:pPr>
              <a:buSzPct val="114999"/>
            </a:pPr>
            <a:r>
              <a:rPr lang="en-US" sz="1800" dirty="0">
                <a:solidFill>
                  <a:schemeClr val="tx1"/>
                </a:solidFill>
                <a:latin typeface="Calibri"/>
                <a:cs typeface="Calibri"/>
              </a:rPr>
              <a:t>Wait for slide show to load up ( it may take a minute or two) </a:t>
            </a:r>
          </a:p>
          <a:p>
            <a:pPr>
              <a:buSzPct val="114999"/>
            </a:pPr>
            <a:r>
              <a:rPr lang="en-US" sz="1800" dirty="0">
                <a:solidFill>
                  <a:schemeClr val="tx1"/>
                </a:solidFill>
                <a:latin typeface="Calibri"/>
                <a:cs typeface="Calibri"/>
              </a:rPr>
              <a:t>Click on arrows at the bottom of screen to go to the next slide or back a slide or click on the next slide in sequence on the left bar.</a:t>
            </a:r>
          </a:p>
          <a:p>
            <a:pPr>
              <a:buSzPct val="114999"/>
            </a:pPr>
            <a:r>
              <a:rPr lang="en-US" sz="1800" dirty="0">
                <a:solidFill>
                  <a:schemeClr val="tx1"/>
                </a:solidFill>
                <a:latin typeface="Calibri"/>
                <a:cs typeface="Calibri"/>
              </a:rPr>
              <a:t>To hear the voiceover recordings, press on the megaphone or picture on the bottom right corner and press play</a:t>
            </a:r>
          </a:p>
          <a:p>
            <a:pPr>
              <a:buSzPct val="114999"/>
            </a:pPr>
            <a:endParaRPr lang="en-US" dirty="0"/>
          </a:p>
        </p:txBody>
      </p:sp>
    </p:spTree>
    <p:extLst>
      <p:ext uri="{BB962C8B-B14F-4D97-AF65-F5344CB8AC3E}">
        <p14:creationId xmlns:p14="http://schemas.microsoft.com/office/powerpoint/2010/main" val="404314219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9E6B38-9A40-D6EE-53F3-884E7AE0F156}"/>
              </a:ext>
            </a:extLst>
          </p:cNvPr>
          <p:cNvSpPr>
            <a:spLocks noGrp="1"/>
          </p:cNvSpPr>
          <p:nvPr>
            <p:ph type="ctrTitle"/>
          </p:nvPr>
        </p:nvSpPr>
        <p:spPr>
          <a:xfrm>
            <a:off x="1011828" y="216053"/>
            <a:ext cx="8169586" cy="1312130"/>
          </a:xfrm>
        </p:spPr>
        <p:txBody>
          <a:bodyPr/>
          <a:lstStyle/>
          <a:p>
            <a:pPr algn="ctr"/>
            <a:r>
              <a:rPr lang="en-US" sz="3600" dirty="0">
                <a:solidFill>
                  <a:schemeClr val="tx1"/>
                </a:solidFill>
              </a:rPr>
              <a:t>    Emergency Preparedness for the Month of December </a:t>
            </a:r>
          </a:p>
        </p:txBody>
      </p:sp>
      <p:pic>
        <p:nvPicPr>
          <p:cNvPr id="1026" name="Picture 2" descr="An Introduction to Emergency Preparedness - YouTube">
            <a:extLst>
              <a:ext uri="{FF2B5EF4-FFF2-40B4-BE49-F238E27FC236}">
                <a16:creationId xmlns:a16="http://schemas.microsoft.com/office/drawing/2014/main" id="{0CB489A2-B0E5-CC61-2BC7-205A24549B8C}"/>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841796" y="2436556"/>
            <a:ext cx="4748981" cy="2671302"/>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a:extLst>
              <a:ext uri="{FF2B5EF4-FFF2-40B4-BE49-F238E27FC236}">
                <a16:creationId xmlns:a16="http://schemas.microsoft.com/office/drawing/2014/main" id="{98A26A6F-BE0F-8F25-5B74-F42153E67BAE}"/>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056965" y="2436556"/>
            <a:ext cx="3293806" cy="2470355"/>
          </a:xfrm>
          <a:prstGeom prst="rect">
            <a:avLst/>
          </a:prstGeom>
          <a:noFill/>
          <a:extLst>
            <a:ext uri="{909E8E84-426E-40DD-AFC4-6F175D3DCCD1}">
              <a14:hiddenFill xmlns:a14="http://schemas.microsoft.com/office/drawing/2010/main">
                <a:solidFill>
                  <a:srgbClr val="FFFFFF"/>
                </a:solidFill>
              </a14:hiddenFill>
            </a:ext>
          </a:extLst>
        </p:spPr>
      </p:pic>
      <p:pic>
        <p:nvPicPr>
          <p:cNvPr id="7" name="Video 6">
            <a:hlinkClick r:id="" action="ppaction://media"/>
            <a:extLst>
              <a:ext uri="{FF2B5EF4-FFF2-40B4-BE49-F238E27FC236}">
                <a16:creationId xmlns:a16="http://schemas.microsoft.com/office/drawing/2014/main" id="{34DCC7DA-7FE2-B8E3-C6BF-A6603969DDE1}"/>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7"/>
          <a:srcRect l="21875" r="21875"/>
          <a:stretch>
            <a:fillRect/>
          </a:stretch>
        </p:blipFill>
        <p:spPr>
          <a:xfrm>
            <a:off x="9762937" y="4718304"/>
            <a:ext cx="2346767" cy="2057400"/>
          </a:xfrm>
          <a:prstGeom prst="ellipse">
            <a:avLst/>
          </a:prstGeom>
        </p:spPr>
      </p:pic>
    </p:spTree>
    <p:extLst>
      <p:ext uri="{BB962C8B-B14F-4D97-AF65-F5344CB8AC3E}">
        <p14:creationId xmlns:p14="http://schemas.microsoft.com/office/powerpoint/2010/main" val="1463839512"/>
      </p:ext>
    </p:extLst>
  </p:cSld>
  <p:clrMapOvr>
    <a:masterClrMapping/>
  </p:clrMapOvr>
  <mc:AlternateContent xmlns:mc="http://schemas.openxmlformats.org/markup-compatibility/2006" xmlns:p14="http://schemas.microsoft.com/office/powerpoint/2010/main">
    <mc:Choice Requires="p14">
      <p:transition spd="slow" p14:dur="2000" advTm="12408"/>
    </mc:Choice>
    <mc:Fallback xmlns="">
      <p:transition spd="slow" advTm="1240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FF0EBB-D1E0-C93C-84F9-8276D0F0D413}"/>
              </a:ext>
            </a:extLst>
          </p:cNvPr>
          <p:cNvSpPr>
            <a:spLocks noGrp="1"/>
          </p:cNvSpPr>
          <p:nvPr>
            <p:ph type="title"/>
          </p:nvPr>
        </p:nvSpPr>
        <p:spPr>
          <a:xfrm>
            <a:off x="640012" y="208384"/>
            <a:ext cx="8596668" cy="1320800"/>
          </a:xfrm>
        </p:spPr>
        <p:txBody>
          <a:bodyPr>
            <a:normAutofit fontScale="90000"/>
          </a:bodyPr>
          <a:lstStyle/>
          <a:p>
            <a:pPr algn="ctr"/>
            <a:r>
              <a:rPr lang="en-US" b="1" i="0">
                <a:solidFill>
                  <a:srgbClr val="222222"/>
                </a:solidFill>
                <a:effectLst/>
                <a:latin typeface="Merriweather" panose="00000500000000000000" pitchFamily="2" charset="0"/>
              </a:rPr>
              <a:t>Emergency Preparedness and Response: Getting Started</a:t>
            </a:r>
            <a:br>
              <a:rPr lang="en-US" b="1" i="0">
                <a:solidFill>
                  <a:srgbClr val="222222"/>
                </a:solidFill>
                <a:effectLst/>
                <a:latin typeface="Merriweather" panose="00000500000000000000" pitchFamily="2" charset="0"/>
              </a:rPr>
            </a:br>
            <a:endParaRPr lang="en-US"/>
          </a:p>
        </p:txBody>
      </p:sp>
      <p:sp>
        <p:nvSpPr>
          <p:cNvPr id="5" name="TextBox 4">
            <a:extLst>
              <a:ext uri="{FF2B5EF4-FFF2-40B4-BE49-F238E27FC236}">
                <a16:creationId xmlns:a16="http://schemas.microsoft.com/office/drawing/2014/main" id="{C2B0879A-E792-B4B8-37B6-852305B2AFDD}"/>
              </a:ext>
            </a:extLst>
          </p:cNvPr>
          <p:cNvSpPr txBox="1"/>
          <p:nvPr/>
        </p:nvSpPr>
        <p:spPr>
          <a:xfrm>
            <a:off x="637309" y="1530976"/>
            <a:ext cx="8756074" cy="3754874"/>
          </a:xfrm>
          <a:prstGeom prst="rect">
            <a:avLst/>
          </a:prstGeom>
          <a:noFill/>
        </p:spPr>
        <p:txBody>
          <a:bodyPr wrap="square" lIns="91440" tIns="45720" rIns="91440" bIns="45720" anchor="t">
            <a:spAutoFit/>
          </a:bodyPr>
          <a:lstStyle/>
          <a:p>
            <a:r>
              <a:rPr lang="en-US" b="1" dirty="0">
                <a:solidFill>
                  <a:srgbClr val="222222"/>
                </a:solidFill>
                <a:latin typeface="Merriweather"/>
              </a:rPr>
              <a:t>                                </a:t>
            </a:r>
            <a:r>
              <a:rPr lang="en-US" b="1" i="0" dirty="0">
                <a:solidFill>
                  <a:srgbClr val="222222"/>
                </a:solidFill>
                <a:effectLst/>
                <a:latin typeface="Merriweather"/>
              </a:rPr>
              <a:t> </a:t>
            </a:r>
            <a:r>
              <a:rPr lang="en-US" sz="2000" b="1" i="0" dirty="0">
                <a:effectLst/>
                <a:latin typeface="Merriweather"/>
              </a:rPr>
              <a:t>What is a </a:t>
            </a:r>
            <a:r>
              <a:rPr lang="en-US" sz="2000" b="1" dirty="0">
                <a:latin typeface="Merriweather"/>
              </a:rPr>
              <a:t>Workplace</a:t>
            </a:r>
            <a:r>
              <a:rPr lang="en-US" sz="2000" b="1" i="0" dirty="0">
                <a:effectLst/>
                <a:latin typeface="Merriweather"/>
              </a:rPr>
              <a:t> </a:t>
            </a:r>
            <a:r>
              <a:rPr lang="en-US" sz="2000" b="1" dirty="0">
                <a:latin typeface="Merriweather"/>
              </a:rPr>
              <a:t>Emergency</a:t>
            </a:r>
            <a:r>
              <a:rPr lang="en-US" sz="2000" b="1" i="0" dirty="0">
                <a:effectLst/>
                <a:latin typeface="Merriweather"/>
              </a:rPr>
              <a:t>?</a:t>
            </a:r>
          </a:p>
          <a:p>
            <a:endParaRPr lang="en-US" sz="2000" b="1" dirty="0">
              <a:latin typeface="Merriweather"/>
              <a:ea typeface="Source Sans Pro"/>
            </a:endParaRPr>
          </a:p>
          <a:p>
            <a:pPr marL="285750" indent="-285750">
              <a:buFont typeface="Arial"/>
              <a:buChar char="•"/>
            </a:pPr>
            <a:r>
              <a:rPr lang="en-US" b="1" i="0" dirty="0">
                <a:solidFill>
                  <a:srgbClr val="212121"/>
                </a:solidFill>
                <a:effectLst/>
                <a:latin typeface="Source Sans Pro"/>
                <a:ea typeface="Source Sans Pro"/>
              </a:rPr>
              <a:t>A workplace emergency is a situation that threatens workers, customers, or the public; disrupts or shuts down operations; or causes physical or environmental damage.</a:t>
            </a:r>
            <a:endParaRPr lang="en-US" b="1" dirty="0">
              <a:solidFill>
                <a:srgbClr val="212121"/>
              </a:solidFill>
              <a:latin typeface="Source Sans Pro"/>
              <a:ea typeface="Source Sans Pro"/>
            </a:endParaRPr>
          </a:p>
          <a:p>
            <a:pPr marL="285750" indent="-285750">
              <a:buFont typeface="Arial"/>
              <a:buChar char="•"/>
            </a:pPr>
            <a:endParaRPr lang="en-US" b="1" dirty="0">
              <a:solidFill>
                <a:srgbClr val="212121"/>
              </a:solidFill>
              <a:latin typeface="Source Sans Pro"/>
              <a:ea typeface="Source Sans Pro"/>
            </a:endParaRPr>
          </a:p>
          <a:p>
            <a:pPr marL="285750" indent="-285750">
              <a:buFont typeface="Arial"/>
              <a:buChar char="•"/>
            </a:pPr>
            <a:r>
              <a:rPr lang="en-US" b="1" dirty="0">
                <a:solidFill>
                  <a:srgbClr val="212121"/>
                </a:solidFill>
                <a:latin typeface="Source Sans Pro"/>
                <a:ea typeface="Source Sans Pro"/>
              </a:rPr>
              <a:t> </a:t>
            </a:r>
            <a:r>
              <a:rPr lang="en-US" b="1" i="0" dirty="0">
                <a:solidFill>
                  <a:srgbClr val="212121"/>
                </a:solidFill>
                <a:effectLst/>
                <a:latin typeface="Source Sans Pro"/>
                <a:ea typeface="Source Sans Pro"/>
              </a:rPr>
              <a:t>Emergencies may be natural or man-made, and may include hurricanes, tornadoes, earthquakes, floods, wildfires, winter weather, chemical spills or releases, disease outbreaks, releases of biological agents, explosions involving nuclear or radiological sources, and many other hazards.</a:t>
            </a:r>
            <a:endParaRPr lang="en-US" b="1" dirty="0">
              <a:solidFill>
                <a:srgbClr val="212121"/>
              </a:solidFill>
              <a:latin typeface="Source Sans Pro"/>
              <a:ea typeface="Source Sans Pro"/>
            </a:endParaRPr>
          </a:p>
          <a:p>
            <a:pPr marL="285750" indent="-285750">
              <a:buFont typeface="Arial"/>
              <a:buChar char="•"/>
            </a:pPr>
            <a:endParaRPr lang="en-US" dirty="0"/>
          </a:p>
          <a:p>
            <a:pPr marL="285750" indent="-285750">
              <a:buFont typeface="Arial"/>
              <a:buChar char="•"/>
            </a:pPr>
            <a:r>
              <a:rPr lang="en-US" b="1" i="0" dirty="0">
                <a:solidFill>
                  <a:srgbClr val="212121"/>
                </a:solidFill>
                <a:effectLst/>
                <a:latin typeface="Source Sans Pro"/>
                <a:ea typeface="Source Sans Pro"/>
              </a:rPr>
              <a:t>Many types of emergencies can be anticipated in the planning process, which can help employers and workers plan for other unpredictable situations.</a:t>
            </a:r>
            <a:endParaRPr lang="en-US" dirty="0"/>
          </a:p>
        </p:txBody>
      </p:sp>
      <p:pic>
        <p:nvPicPr>
          <p:cNvPr id="13" name="Video 12">
            <a:hlinkClick r:id="" action="ppaction://media"/>
            <a:extLst>
              <a:ext uri="{FF2B5EF4-FFF2-40B4-BE49-F238E27FC236}">
                <a16:creationId xmlns:a16="http://schemas.microsoft.com/office/drawing/2014/main" id="{0D055A86-5B90-306E-B84B-9B609C74CB9A}"/>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21875" r="21875"/>
          <a:stretch>
            <a:fillRect/>
          </a:stretch>
        </p:blipFill>
        <p:spPr>
          <a:xfrm>
            <a:off x="10052304" y="5239164"/>
            <a:ext cx="2057400" cy="1536540"/>
          </a:xfrm>
          <a:prstGeom prst="ellipse">
            <a:avLst/>
          </a:prstGeom>
        </p:spPr>
      </p:pic>
    </p:spTree>
    <p:extLst>
      <p:ext uri="{BB962C8B-B14F-4D97-AF65-F5344CB8AC3E}">
        <p14:creationId xmlns:p14="http://schemas.microsoft.com/office/powerpoint/2010/main" val="1086783683"/>
      </p:ext>
    </p:extLst>
  </p:cSld>
  <p:clrMapOvr>
    <a:masterClrMapping/>
  </p:clrMapOvr>
  <mc:AlternateContent xmlns:mc="http://schemas.openxmlformats.org/markup-compatibility/2006" xmlns:p14="http://schemas.microsoft.com/office/powerpoint/2010/main">
    <mc:Choice Requires="p14">
      <p:transition spd="slow" p14:dur="2000" advTm="74509"/>
    </mc:Choice>
    <mc:Fallback xmlns="">
      <p:transition spd="slow" advTm="7450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3"/>
                </p:tgtEl>
              </p:cMediaNode>
            </p:video>
            <p:seq concurrent="1" nextAc="seek">
              <p:cTn id="8" restart="whenNotActive" fill="hold" evtFilter="cancelBubble" nodeType="interactiveSeq">
                <p:stCondLst>
                  <p:cond evt="onClick" delay="0">
                    <p:tgtEl>
                      <p:spTgt spid="1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3"/>
                                        </p:tgtEl>
                                      </p:cBhvr>
                                    </p:cmd>
                                  </p:childTnLst>
                                </p:cTn>
                              </p:par>
                            </p:childTnLst>
                          </p:cTn>
                        </p:par>
                      </p:childTnLst>
                    </p:cTn>
                  </p:par>
                </p:childTnLst>
              </p:cTn>
              <p:nextCondLst>
                <p:cond evt="onClick" delay="0">
                  <p:tgtEl>
                    <p:spTgt spid="13"/>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E839ED-F61D-0D6E-8D30-22C53FB01984}"/>
              </a:ext>
            </a:extLst>
          </p:cNvPr>
          <p:cNvSpPr>
            <a:spLocks noGrp="1"/>
          </p:cNvSpPr>
          <p:nvPr>
            <p:ph type="title"/>
          </p:nvPr>
        </p:nvSpPr>
        <p:spPr>
          <a:xfrm>
            <a:off x="719942" y="413137"/>
            <a:ext cx="8241403" cy="1146415"/>
          </a:xfrm>
        </p:spPr>
        <p:txBody>
          <a:bodyPr>
            <a:normAutofit fontScale="90000"/>
          </a:bodyPr>
          <a:lstStyle/>
          <a:p>
            <a:r>
              <a:rPr lang="en-US" b="1" dirty="0">
                <a:solidFill>
                  <a:srgbClr val="202124"/>
                </a:solidFill>
                <a:effectLst/>
                <a:latin typeface="Google Sans"/>
              </a:rPr>
              <a:t>What are the </a:t>
            </a:r>
            <a:r>
              <a:rPr lang="en-US" b="1" dirty="0">
                <a:solidFill>
                  <a:srgbClr val="202124"/>
                </a:solidFill>
                <a:latin typeface="Google Sans"/>
              </a:rPr>
              <a:t>Key</a:t>
            </a:r>
            <a:r>
              <a:rPr lang="en-US" b="1" dirty="0">
                <a:solidFill>
                  <a:srgbClr val="202124"/>
                </a:solidFill>
                <a:effectLst/>
                <a:latin typeface="Google Sans"/>
              </a:rPr>
              <a:t> </a:t>
            </a:r>
            <a:r>
              <a:rPr lang="en-US" b="1" dirty="0">
                <a:solidFill>
                  <a:srgbClr val="202124"/>
                </a:solidFill>
                <a:latin typeface="Google Sans"/>
              </a:rPr>
              <a:t>Elements</a:t>
            </a:r>
            <a:r>
              <a:rPr lang="en-US" b="1" dirty="0">
                <a:solidFill>
                  <a:srgbClr val="202124"/>
                </a:solidFill>
                <a:effectLst/>
                <a:latin typeface="Google Sans"/>
              </a:rPr>
              <a:t> of an </a:t>
            </a:r>
            <a:r>
              <a:rPr lang="en-US" b="1" dirty="0">
                <a:solidFill>
                  <a:srgbClr val="202124"/>
                </a:solidFill>
                <a:latin typeface="Google Sans"/>
              </a:rPr>
              <a:t>Emergency</a:t>
            </a:r>
            <a:r>
              <a:rPr lang="en-US" b="1" dirty="0">
                <a:solidFill>
                  <a:srgbClr val="202124"/>
                </a:solidFill>
                <a:effectLst/>
                <a:latin typeface="Google Sans"/>
              </a:rPr>
              <a:t> </a:t>
            </a:r>
            <a:r>
              <a:rPr lang="en-US" b="1" dirty="0">
                <a:solidFill>
                  <a:srgbClr val="202124"/>
                </a:solidFill>
                <a:latin typeface="Google Sans"/>
              </a:rPr>
              <a:t>Preparedness</a:t>
            </a:r>
            <a:r>
              <a:rPr lang="en-US" b="1" dirty="0">
                <a:solidFill>
                  <a:srgbClr val="202124"/>
                </a:solidFill>
                <a:effectLst/>
                <a:latin typeface="Google Sans"/>
              </a:rPr>
              <a:t> </a:t>
            </a:r>
            <a:r>
              <a:rPr lang="en-US" b="1" dirty="0">
                <a:solidFill>
                  <a:srgbClr val="202124"/>
                </a:solidFill>
                <a:latin typeface="Google Sans"/>
              </a:rPr>
              <a:t>Plan</a:t>
            </a:r>
            <a:r>
              <a:rPr lang="en-US" b="1" dirty="0">
                <a:solidFill>
                  <a:srgbClr val="202124"/>
                </a:solidFill>
                <a:effectLst/>
                <a:latin typeface="Google Sans"/>
              </a:rPr>
              <a:t>?</a:t>
            </a:r>
            <a:br>
              <a:rPr lang="en-US" b="1" dirty="0">
                <a:effectLst/>
              </a:rPr>
            </a:br>
            <a:br>
              <a:rPr lang="en-US" b="0" i="0" dirty="0">
                <a:effectLst/>
                <a:latin typeface="Roboto" panose="02000000000000000000" pitchFamily="2" charset="0"/>
              </a:rPr>
            </a:br>
            <a:endParaRPr lang="en-US"/>
          </a:p>
        </p:txBody>
      </p:sp>
      <p:sp>
        <p:nvSpPr>
          <p:cNvPr id="7" name="TextBox 6">
            <a:extLst>
              <a:ext uri="{FF2B5EF4-FFF2-40B4-BE49-F238E27FC236}">
                <a16:creationId xmlns:a16="http://schemas.microsoft.com/office/drawing/2014/main" id="{B44E5D2C-AF3B-4CCB-0A89-E3BB81E41C04}"/>
              </a:ext>
            </a:extLst>
          </p:cNvPr>
          <p:cNvSpPr txBox="1"/>
          <p:nvPr/>
        </p:nvSpPr>
        <p:spPr>
          <a:xfrm>
            <a:off x="720593" y="2066682"/>
            <a:ext cx="8621329" cy="3416320"/>
          </a:xfrm>
          <a:prstGeom prst="rect">
            <a:avLst/>
          </a:prstGeom>
          <a:noFill/>
        </p:spPr>
        <p:txBody>
          <a:bodyPr wrap="square" lIns="91440" tIns="45720" rIns="91440" bIns="45720" anchor="t">
            <a:spAutoFit/>
          </a:bodyPr>
          <a:lstStyle/>
          <a:p>
            <a:pPr algn="l"/>
            <a:r>
              <a:rPr lang="en-US" sz="2400" b="1" i="0" dirty="0">
                <a:solidFill>
                  <a:srgbClr val="202124"/>
                </a:solidFill>
                <a:effectLst/>
                <a:latin typeface="Google Sans"/>
              </a:rPr>
              <a:t>Be Prepared: The 7 Components of an Emergency Plan</a:t>
            </a:r>
            <a:endParaRPr lang="en-US" b="1" i="0" dirty="0">
              <a:solidFill>
                <a:srgbClr val="202124"/>
              </a:solidFill>
              <a:effectLst/>
              <a:latin typeface="Google Sans"/>
            </a:endParaRPr>
          </a:p>
          <a:p>
            <a:endParaRPr lang="en-US" sz="2400" b="1" dirty="0">
              <a:solidFill>
                <a:srgbClr val="202124"/>
              </a:solidFill>
              <a:latin typeface="Google Sans"/>
            </a:endParaRPr>
          </a:p>
          <a:p>
            <a:pPr lvl="1">
              <a:buFont typeface="Arial" panose="020B0604020202020204" pitchFamily="34" charset="0"/>
              <a:buChar char="•"/>
            </a:pPr>
            <a:r>
              <a:rPr lang="en-US" sz="2400" b="1" i="0" dirty="0">
                <a:solidFill>
                  <a:srgbClr val="202124"/>
                </a:solidFill>
                <a:effectLst/>
                <a:latin typeface="Google Sans"/>
              </a:rPr>
              <a:t>Planning – Work through many emergency scenarios.</a:t>
            </a:r>
            <a:r>
              <a:rPr lang="en-US" sz="2400" b="1" dirty="0">
                <a:solidFill>
                  <a:srgbClr val="202124"/>
                </a:solidFill>
                <a:latin typeface="Google Sans"/>
              </a:rPr>
              <a:t> </a:t>
            </a:r>
          </a:p>
          <a:p>
            <a:pPr lvl="1" algn="l">
              <a:buFont typeface="Arial" panose="020B0604020202020204" pitchFamily="34" charset="0"/>
              <a:buChar char="•"/>
            </a:pPr>
            <a:r>
              <a:rPr lang="en-US" sz="2400" b="1" i="0" dirty="0">
                <a:solidFill>
                  <a:srgbClr val="202124"/>
                </a:solidFill>
                <a:effectLst/>
                <a:latin typeface="Google Sans"/>
              </a:rPr>
              <a:t>Training</a:t>
            </a:r>
            <a:r>
              <a:rPr lang="en-US" sz="2400" b="1" dirty="0">
                <a:solidFill>
                  <a:srgbClr val="202124"/>
                </a:solidFill>
                <a:latin typeface="Google Sans"/>
              </a:rPr>
              <a:t> </a:t>
            </a:r>
            <a:endParaRPr lang="en-US" sz="2400" b="1" i="0" dirty="0">
              <a:solidFill>
                <a:srgbClr val="202124"/>
              </a:solidFill>
              <a:effectLst/>
              <a:latin typeface="Google Sans"/>
            </a:endParaRPr>
          </a:p>
          <a:p>
            <a:pPr lvl="1">
              <a:buFont typeface="Arial" panose="020B0604020202020204" pitchFamily="34" charset="0"/>
              <a:buChar char="•"/>
            </a:pPr>
            <a:r>
              <a:rPr lang="en-US" sz="2400" b="1" i="0" dirty="0">
                <a:solidFill>
                  <a:srgbClr val="202124"/>
                </a:solidFill>
                <a:effectLst/>
                <a:latin typeface="Google Sans"/>
              </a:rPr>
              <a:t>Drills</a:t>
            </a:r>
            <a:r>
              <a:rPr lang="en-US" sz="2400" b="1" dirty="0">
                <a:solidFill>
                  <a:srgbClr val="202124"/>
                </a:solidFill>
                <a:latin typeface="Google Sans"/>
              </a:rPr>
              <a:t> </a:t>
            </a:r>
          </a:p>
          <a:p>
            <a:pPr lvl="1" algn="l">
              <a:buFont typeface="Arial" panose="020B0604020202020204" pitchFamily="34" charset="0"/>
              <a:buChar char="•"/>
            </a:pPr>
            <a:r>
              <a:rPr lang="en-US" sz="2400" b="1" i="0" dirty="0">
                <a:solidFill>
                  <a:srgbClr val="202124"/>
                </a:solidFill>
                <a:effectLst/>
                <a:latin typeface="Google Sans"/>
              </a:rPr>
              <a:t>Education</a:t>
            </a:r>
            <a:r>
              <a:rPr lang="en-US" sz="2400" b="1" dirty="0">
                <a:solidFill>
                  <a:srgbClr val="202124"/>
                </a:solidFill>
                <a:latin typeface="Google Sans"/>
              </a:rPr>
              <a:t> </a:t>
            </a:r>
            <a:endParaRPr lang="en-US" sz="2400" b="1" i="0" dirty="0">
              <a:solidFill>
                <a:srgbClr val="202124"/>
              </a:solidFill>
              <a:effectLst/>
              <a:latin typeface="Google Sans"/>
            </a:endParaRPr>
          </a:p>
          <a:p>
            <a:pPr lvl="1">
              <a:buFont typeface="Arial" panose="020B0604020202020204" pitchFamily="34" charset="0"/>
              <a:buChar char="•"/>
            </a:pPr>
            <a:r>
              <a:rPr lang="en-US" sz="2400" b="1" i="0" dirty="0">
                <a:solidFill>
                  <a:srgbClr val="202124"/>
                </a:solidFill>
                <a:effectLst/>
                <a:latin typeface="Google Sans"/>
              </a:rPr>
              <a:t>Technology</a:t>
            </a:r>
            <a:r>
              <a:rPr lang="en-US" sz="2400" b="1" dirty="0">
                <a:solidFill>
                  <a:srgbClr val="202124"/>
                </a:solidFill>
                <a:latin typeface="Google Sans"/>
              </a:rPr>
              <a:t> </a:t>
            </a:r>
            <a:endParaRPr lang="en-US" sz="2400" b="1" i="0" dirty="0">
              <a:solidFill>
                <a:srgbClr val="202124"/>
              </a:solidFill>
              <a:effectLst/>
              <a:latin typeface="Google Sans"/>
            </a:endParaRPr>
          </a:p>
          <a:p>
            <a:pPr lvl="1" algn="l">
              <a:buFont typeface="Arial" panose="020B0604020202020204" pitchFamily="34" charset="0"/>
              <a:buChar char="•"/>
            </a:pPr>
            <a:r>
              <a:rPr lang="en-US" sz="2400" b="1" i="0" dirty="0">
                <a:solidFill>
                  <a:srgbClr val="202124"/>
                </a:solidFill>
                <a:effectLst/>
                <a:latin typeface="Google Sans"/>
              </a:rPr>
              <a:t>Coordination</a:t>
            </a:r>
          </a:p>
          <a:p>
            <a:pPr lvl="1">
              <a:buFont typeface="Arial" panose="020B0604020202020204" pitchFamily="34" charset="0"/>
              <a:buChar char="•"/>
            </a:pPr>
            <a:r>
              <a:rPr lang="en-US" sz="2400" b="1" i="0" dirty="0">
                <a:solidFill>
                  <a:srgbClr val="202124"/>
                </a:solidFill>
                <a:effectLst/>
                <a:latin typeface="Google Sans"/>
              </a:rPr>
              <a:t>Communication</a:t>
            </a:r>
            <a:r>
              <a:rPr lang="en-US" sz="2400" b="1" dirty="0">
                <a:solidFill>
                  <a:srgbClr val="202124"/>
                </a:solidFill>
                <a:latin typeface="Google Sans"/>
              </a:rPr>
              <a:t> </a:t>
            </a:r>
            <a:endParaRPr lang="en-US" sz="2400" b="1" i="0" dirty="0">
              <a:solidFill>
                <a:srgbClr val="202124"/>
              </a:solidFill>
              <a:effectLst/>
              <a:latin typeface="Google Sans"/>
            </a:endParaRPr>
          </a:p>
        </p:txBody>
      </p:sp>
      <p:pic>
        <p:nvPicPr>
          <p:cNvPr id="45" name="Video 44">
            <a:hlinkClick r:id="" action="ppaction://media"/>
            <a:extLst>
              <a:ext uri="{FF2B5EF4-FFF2-40B4-BE49-F238E27FC236}">
                <a16:creationId xmlns:a16="http://schemas.microsoft.com/office/drawing/2014/main" id="{1E49586E-AEC6-9F72-8517-DA60182C3EB6}"/>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38292074"/>
      </p:ext>
    </p:extLst>
  </p:cSld>
  <p:clrMapOvr>
    <a:masterClrMapping/>
  </p:clrMapOvr>
  <mc:AlternateContent xmlns:mc="http://schemas.openxmlformats.org/markup-compatibility/2006" xmlns:p14="http://schemas.microsoft.com/office/powerpoint/2010/main">
    <mc:Choice Requires="p14">
      <p:transition spd="slow" p14:dur="2000" advTm="34617"/>
    </mc:Choice>
    <mc:Fallback xmlns="">
      <p:transition spd="slow" advTm="3461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5"/>
                </p:tgtEl>
              </p:cMediaNode>
            </p:video>
            <p:seq concurrent="1" nextAc="seek">
              <p:cTn id="8" restart="whenNotActive" fill="hold" evtFilter="cancelBubble" nodeType="interactiveSeq">
                <p:stCondLst>
                  <p:cond evt="onClick" delay="0">
                    <p:tgtEl>
                      <p:spTgt spid="4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5"/>
                                        </p:tgtEl>
                                      </p:cBhvr>
                                    </p:cmd>
                                  </p:childTnLst>
                                </p:cTn>
                              </p:par>
                            </p:childTnLst>
                          </p:cTn>
                        </p:par>
                      </p:childTnLst>
                    </p:cTn>
                  </p:par>
                </p:childTnLst>
              </p:cTn>
              <p:nextCondLst>
                <p:cond evt="onClick" delay="0">
                  <p:tgtEl>
                    <p:spTgt spid="45"/>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E4FBC2-6B50-334E-5A2E-FD66B239EF7E}"/>
              </a:ext>
            </a:extLst>
          </p:cNvPr>
          <p:cNvSpPr>
            <a:spLocks noGrp="1"/>
          </p:cNvSpPr>
          <p:nvPr>
            <p:ph type="title"/>
          </p:nvPr>
        </p:nvSpPr>
        <p:spPr>
          <a:xfrm>
            <a:off x="384299" y="705238"/>
            <a:ext cx="8596668" cy="890588"/>
          </a:xfrm>
        </p:spPr>
        <p:txBody>
          <a:bodyPr/>
          <a:lstStyle/>
          <a:p>
            <a:r>
              <a:rPr lang="en-US" b="1" dirty="0"/>
              <a:t>Emergency in a Work Environment</a:t>
            </a:r>
          </a:p>
        </p:txBody>
      </p:sp>
      <p:sp>
        <p:nvSpPr>
          <p:cNvPr id="3" name="Content Placeholder 2">
            <a:extLst>
              <a:ext uri="{FF2B5EF4-FFF2-40B4-BE49-F238E27FC236}">
                <a16:creationId xmlns:a16="http://schemas.microsoft.com/office/drawing/2014/main" id="{734DEB73-6277-3DA8-4411-2F533BD16816}"/>
              </a:ext>
            </a:extLst>
          </p:cNvPr>
          <p:cNvSpPr>
            <a:spLocks noGrp="1"/>
          </p:cNvSpPr>
          <p:nvPr>
            <p:ph idx="1"/>
          </p:nvPr>
        </p:nvSpPr>
        <p:spPr>
          <a:xfrm>
            <a:off x="279399" y="1649412"/>
            <a:ext cx="6712527" cy="4351338"/>
          </a:xfrm>
        </p:spPr>
        <p:txBody>
          <a:bodyPr vert="horz" lIns="91440" tIns="45720" rIns="91440" bIns="45720" rtlCol="0" anchor="t">
            <a:normAutofit/>
          </a:bodyPr>
          <a:lstStyle/>
          <a:p>
            <a:pPr algn="l">
              <a:buFont typeface="Arial" panose="020B0604020202020204" pitchFamily="34" charset="0"/>
              <a:buChar char="•"/>
            </a:pPr>
            <a:r>
              <a:rPr lang="en-US" b="1" i="0" dirty="0">
                <a:solidFill>
                  <a:srgbClr val="111111"/>
                </a:solidFill>
                <a:effectLst/>
                <a:latin typeface="-apple-system"/>
              </a:rPr>
              <a:t>Follow any emergency procedures that you have put in place</a:t>
            </a:r>
          </a:p>
          <a:p>
            <a:pPr algn="l">
              <a:buFont typeface="Arial" panose="020B0604020202020204" pitchFamily="34" charset="0"/>
              <a:buChar char="•"/>
            </a:pPr>
            <a:r>
              <a:rPr lang="en-US" b="1" i="0" dirty="0">
                <a:solidFill>
                  <a:srgbClr val="111111"/>
                </a:solidFill>
                <a:effectLst/>
                <a:latin typeface="-apple-system"/>
              </a:rPr>
              <a:t>Contact the appropriate emergency services (i.e., call 999 or 112)</a:t>
            </a:r>
          </a:p>
          <a:p>
            <a:pPr algn="l">
              <a:buFont typeface="Arial" panose="020B0604020202020204" pitchFamily="34" charset="0"/>
              <a:buChar char="•"/>
            </a:pPr>
            <a:r>
              <a:rPr lang="en-US" b="1" i="0" dirty="0">
                <a:solidFill>
                  <a:srgbClr val="111111"/>
                </a:solidFill>
                <a:effectLst/>
                <a:latin typeface="-apple-system"/>
              </a:rPr>
              <a:t>Turn off any hazardous machinery and do not stop to collect personal belongings</a:t>
            </a:r>
          </a:p>
          <a:p>
            <a:pPr algn="l">
              <a:buFont typeface="Arial" panose="020B0604020202020204" pitchFamily="34" charset="0"/>
              <a:buChar char="•"/>
            </a:pPr>
            <a:r>
              <a:rPr lang="en-US" b="1" i="0" dirty="0">
                <a:solidFill>
                  <a:srgbClr val="111111"/>
                </a:solidFill>
                <a:effectLst/>
                <a:latin typeface="-apple-system"/>
              </a:rPr>
              <a:t>If evacuating, do so in an orderly and calm manner</a:t>
            </a:r>
          </a:p>
          <a:p>
            <a:pPr algn="l">
              <a:buFont typeface="Arial" panose="020B0604020202020204" pitchFamily="34" charset="0"/>
              <a:buChar char="•"/>
            </a:pPr>
            <a:r>
              <a:rPr lang="en-US" b="1" i="0" dirty="0">
                <a:solidFill>
                  <a:srgbClr val="111111"/>
                </a:solidFill>
                <a:effectLst/>
                <a:latin typeface="-apple-system"/>
              </a:rPr>
              <a:t>Inform the public and your co-workers of the emergency</a:t>
            </a:r>
          </a:p>
          <a:p>
            <a:pPr algn="l">
              <a:buFont typeface="Arial" panose="020B0604020202020204" pitchFamily="34" charset="0"/>
              <a:buChar char="•"/>
            </a:pPr>
            <a:r>
              <a:rPr lang="en-US" b="1" i="0" dirty="0">
                <a:solidFill>
                  <a:srgbClr val="111111"/>
                </a:solidFill>
                <a:effectLst/>
                <a:latin typeface="-apple-system"/>
              </a:rPr>
              <a:t>Utilize on-site emergency response (i.e., use of fire extinguishers, first aid kit, etc.)</a:t>
            </a:r>
          </a:p>
          <a:p>
            <a:pPr algn="l">
              <a:buFont typeface="Arial" panose="020B0604020202020204" pitchFamily="34" charset="0"/>
              <a:buChar char="•"/>
            </a:pPr>
            <a:r>
              <a:rPr lang="en-US" b="1" i="0" dirty="0">
                <a:solidFill>
                  <a:srgbClr val="111111"/>
                </a:solidFill>
                <a:effectLst/>
                <a:latin typeface="-apple-system"/>
              </a:rPr>
              <a:t>Crowd management, including evacuation, where necessary</a:t>
            </a:r>
          </a:p>
          <a:p>
            <a:endParaRPr lang="en-US" dirty="0"/>
          </a:p>
        </p:txBody>
      </p:sp>
      <p:pic>
        <p:nvPicPr>
          <p:cNvPr id="5122" name="Picture 2" descr="Emergency Call 911 Sign on transparent background 2306610 Vector Art at ...">
            <a:extLst>
              <a:ext uri="{FF2B5EF4-FFF2-40B4-BE49-F238E27FC236}">
                <a16:creationId xmlns:a16="http://schemas.microsoft.com/office/drawing/2014/main" id="{8220CEC7-F59A-5C6A-8C92-73D4E2336767}"/>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572343" y="-14767"/>
            <a:ext cx="2619657" cy="1840392"/>
          </a:xfrm>
          <a:prstGeom prst="rect">
            <a:avLst/>
          </a:prstGeom>
          <a:noFill/>
          <a:extLst>
            <a:ext uri="{909E8E84-426E-40DD-AFC4-6F175D3DCCD1}">
              <a14:hiddenFill xmlns:a14="http://schemas.microsoft.com/office/drawing/2010/main">
                <a:solidFill>
                  <a:srgbClr val="FFFFFF"/>
                </a:solidFill>
              </a14:hiddenFill>
            </a:ext>
          </a:extLst>
        </p:spPr>
      </p:pic>
      <p:pic>
        <p:nvPicPr>
          <p:cNvPr id="5124" name="Picture 4" descr="Emergency preparedness - Is your workplace ready for an emergency ...">
            <a:extLst>
              <a:ext uri="{FF2B5EF4-FFF2-40B4-BE49-F238E27FC236}">
                <a16:creationId xmlns:a16="http://schemas.microsoft.com/office/drawing/2014/main" id="{C136FF46-53DB-A730-CEC2-51A44089AA33}"/>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7444598" y="1825625"/>
            <a:ext cx="4747402" cy="2373701"/>
          </a:xfrm>
          <a:prstGeom prst="rect">
            <a:avLst/>
          </a:prstGeom>
          <a:noFill/>
          <a:extLst>
            <a:ext uri="{909E8E84-426E-40DD-AFC4-6F175D3DCCD1}">
              <a14:hiddenFill xmlns:a14="http://schemas.microsoft.com/office/drawing/2010/main">
                <a:solidFill>
                  <a:srgbClr val="FFFFFF"/>
                </a:solidFill>
              </a14:hiddenFill>
            </a:ext>
          </a:extLst>
        </p:spPr>
      </p:pic>
      <p:pic>
        <p:nvPicPr>
          <p:cNvPr id="13" name="Video 12">
            <a:hlinkClick r:id="" action="ppaction://media"/>
            <a:extLst>
              <a:ext uri="{FF2B5EF4-FFF2-40B4-BE49-F238E27FC236}">
                <a16:creationId xmlns:a16="http://schemas.microsoft.com/office/drawing/2014/main" id="{EC9AE503-A447-B13E-95A1-6A58751E6CF8}"/>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7"/>
          <a:stretch>
            <a:fillRect/>
          </a:stretch>
        </p:blipFill>
        <p:spPr>
          <a:xfrm>
            <a:off x="9906000" y="5143500"/>
            <a:ext cx="2285999" cy="1714500"/>
          </a:xfrm>
          <a:prstGeom prst="rect">
            <a:avLst/>
          </a:prstGeom>
        </p:spPr>
      </p:pic>
    </p:spTree>
    <p:extLst>
      <p:ext uri="{BB962C8B-B14F-4D97-AF65-F5344CB8AC3E}">
        <p14:creationId xmlns:p14="http://schemas.microsoft.com/office/powerpoint/2010/main" val="21602538"/>
      </p:ext>
    </p:extLst>
  </p:cSld>
  <p:clrMapOvr>
    <a:masterClrMapping/>
  </p:clrMapOvr>
  <mc:AlternateContent xmlns:mc="http://schemas.openxmlformats.org/markup-compatibility/2006" xmlns:p14="http://schemas.microsoft.com/office/powerpoint/2010/main">
    <mc:Choice Requires="p14">
      <p:transition spd="slow" p14:dur="2000" advTm="48024"/>
    </mc:Choice>
    <mc:Fallback xmlns="">
      <p:transition spd="slow" advTm="4802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3"/>
                </p:tgtEl>
              </p:cMediaNode>
            </p:video>
            <p:seq concurrent="1" nextAc="seek">
              <p:cTn id="8" restart="whenNotActive" fill="hold" evtFilter="cancelBubble" nodeType="interactiveSeq">
                <p:stCondLst>
                  <p:cond evt="onClick" delay="0">
                    <p:tgtEl>
                      <p:spTgt spid="1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3"/>
                                        </p:tgtEl>
                                      </p:cBhvr>
                                    </p:cmd>
                                  </p:childTnLst>
                                </p:cTn>
                              </p:par>
                            </p:childTnLst>
                          </p:cTn>
                        </p:par>
                      </p:childTnLst>
                    </p:cTn>
                  </p:par>
                </p:childTnLst>
              </p:cTn>
              <p:nextCondLst>
                <p:cond evt="onClick" delay="0">
                  <p:tgtEl>
                    <p:spTgt spid="13"/>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CF830F-0235-A74D-FDEE-DC81D71334FB}"/>
              </a:ext>
            </a:extLst>
          </p:cNvPr>
          <p:cNvSpPr>
            <a:spLocks noGrp="1"/>
          </p:cNvSpPr>
          <p:nvPr>
            <p:ph type="title"/>
          </p:nvPr>
        </p:nvSpPr>
        <p:spPr>
          <a:xfrm>
            <a:off x="-484285" y="434905"/>
            <a:ext cx="8596668" cy="872933"/>
          </a:xfrm>
        </p:spPr>
        <p:txBody>
          <a:bodyPr/>
          <a:lstStyle/>
          <a:p>
            <a:pPr algn="ctr"/>
            <a:r>
              <a:rPr lang="en-US" b="1" dirty="0">
                <a:solidFill>
                  <a:schemeClr val="tx1"/>
                </a:solidFill>
              </a:rPr>
              <a:t>10 General Safety Rules</a:t>
            </a:r>
          </a:p>
        </p:txBody>
      </p:sp>
      <p:sp>
        <p:nvSpPr>
          <p:cNvPr id="10" name="TextBox 9">
            <a:extLst>
              <a:ext uri="{FF2B5EF4-FFF2-40B4-BE49-F238E27FC236}">
                <a16:creationId xmlns:a16="http://schemas.microsoft.com/office/drawing/2014/main" id="{AEAE1CB7-0BF1-9D5A-2ED4-5E1B3AC9FCCF}"/>
              </a:ext>
            </a:extLst>
          </p:cNvPr>
          <p:cNvSpPr txBox="1"/>
          <p:nvPr/>
        </p:nvSpPr>
        <p:spPr>
          <a:xfrm>
            <a:off x="582550" y="1307838"/>
            <a:ext cx="8596667" cy="5039072"/>
          </a:xfrm>
          <a:prstGeom prst="rect">
            <a:avLst/>
          </a:prstGeom>
          <a:noFill/>
        </p:spPr>
        <p:txBody>
          <a:bodyPr wrap="square" lIns="91440" tIns="45720" rIns="91440" bIns="45720" anchor="t">
            <a:spAutoFit/>
          </a:bodyPr>
          <a:lstStyle/>
          <a:p>
            <a:pPr algn="l">
              <a:lnSpc>
                <a:spcPct val="150000"/>
              </a:lnSpc>
            </a:pPr>
            <a:r>
              <a:rPr lang="en-US" sz="2000" b="1" i="0" dirty="0">
                <a:solidFill>
                  <a:srgbClr val="0D1431"/>
                </a:solidFill>
                <a:effectLst/>
                <a:latin typeface="Poppins"/>
                <a:cs typeface="Poppins"/>
              </a:rPr>
              <a:t>Here are some tips to follow if you are out and about.</a:t>
            </a:r>
          </a:p>
          <a:p>
            <a:pPr lvl="1">
              <a:lnSpc>
                <a:spcPct val="150000"/>
              </a:lnSpc>
              <a:buFont typeface="Arial" panose="020B0604020202020204" pitchFamily="34" charset="0"/>
              <a:buChar char="•"/>
            </a:pPr>
            <a:r>
              <a:rPr lang="en-US" b="1" i="0" dirty="0">
                <a:solidFill>
                  <a:srgbClr val="0D1431"/>
                </a:solidFill>
                <a:effectLst/>
                <a:latin typeface="Poppins"/>
                <a:cs typeface="Poppins"/>
              </a:rPr>
              <a:t>Stay alert – awareness is your best </a:t>
            </a:r>
            <a:r>
              <a:rPr lang="en-US" b="1" dirty="0">
                <a:solidFill>
                  <a:srgbClr val="0D1431"/>
                </a:solidFill>
                <a:latin typeface="Poppins"/>
                <a:cs typeface="Poppins"/>
              </a:rPr>
              <a:t>defense</a:t>
            </a:r>
            <a:r>
              <a:rPr lang="en-US" b="1" i="0" dirty="0">
                <a:solidFill>
                  <a:srgbClr val="0D1431"/>
                </a:solidFill>
                <a:effectLst/>
                <a:latin typeface="Poppins"/>
                <a:cs typeface="Poppins"/>
              </a:rPr>
              <a:t>.</a:t>
            </a:r>
          </a:p>
          <a:p>
            <a:pPr lvl="1">
              <a:lnSpc>
                <a:spcPct val="150000"/>
              </a:lnSpc>
              <a:buFont typeface="Arial" panose="020B0604020202020204" pitchFamily="34" charset="0"/>
              <a:buChar char="•"/>
            </a:pPr>
            <a:r>
              <a:rPr lang="en-US" b="1" i="0" dirty="0">
                <a:solidFill>
                  <a:srgbClr val="0D1431"/>
                </a:solidFill>
                <a:effectLst/>
                <a:latin typeface="Poppins"/>
                <a:cs typeface="Poppins"/>
              </a:rPr>
              <a:t>Leave venues with friends wherever possible.</a:t>
            </a:r>
          </a:p>
          <a:p>
            <a:pPr lvl="1">
              <a:lnSpc>
                <a:spcPct val="150000"/>
              </a:lnSpc>
              <a:buFont typeface="Arial" panose="020B0604020202020204" pitchFamily="34" charset="0"/>
              <a:buChar char="•"/>
            </a:pPr>
            <a:r>
              <a:rPr lang="en-US" b="1" i="0" dirty="0">
                <a:solidFill>
                  <a:srgbClr val="0D1431"/>
                </a:solidFill>
                <a:effectLst/>
                <a:latin typeface="Poppins"/>
                <a:cs typeface="Poppins"/>
              </a:rPr>
              <a:t>Try to stay in well-lit areas.</a:t>
            </a:r>
          </a:p>
          <a:p>
            <a:pPr lvl="1">
              <a:lnSpc>
                <a:spcPct val="150000"/>
              </a:lnSpc>
              <a:buFont typeface="Arial" panose="020B0604020202020204" pitchFamily="34" charset="0"/>
              <a:buChar char="•"/>
            </a:pPr>
            <a:r>
              <a:rPr lang="en-US" b="1" i="0" dirty="0">
                <a:solidFill>
                  <a:srgbClr val="0D1431"/>
                </a:solidFill>
                <a:effectLst/>
                <a:latin typeface="Poppins"/>
                <a:cs typeface="Poppins"/>
              </a:rPr>
              <a:t>Be confident – even if you don't feel it.</a:t>
            </a:r>
          </a:p>
          <a:p>
            <a:pPr lvl="1">
              <a:lnSpc>
                <a:spcPct val="150000"/>
              </a:lnSpc>
              <a:buFont typeface="Arial" panose="020B0604020202020204" pitchFamily="34" charset="0"/>
              <a:buChar char="•"/>
            </a:pPr>
            <a:r>
              <a:rPr lang="en-US" b="1" i="0" dirty="0">
                <a:solidFill>
                  <a:srgbClr val="0D1431"/>
                </a:solidFill>
                <a:effectLst/>
                <a:latin typeface="Poppins"/>
                <a:cs typeface="Poppins"/>
              </a:rPr>
              <a:t>Travel as if you know where you are going.</a:t>
            </a:r>
          </a:p>
          <a:p>
            <a:pPr lvl="1">
              <a:lnSpc>
                <a:spcPct val="150000"/>
              </a:lnSpc>
              <a:buFont typeface="Arial" panose="020B0604020202020204" pitchFamily="34" charset="0"/>
              <a:buChar char="•"/>
            </a:pPr>
            <a:r>
              <a:rPr lang="en-US" b="1" i="0" dirty="0">
                <a:solidFill>
                  <a:srgbClr val="0D1431"/>
                </a:solidFill>
                <a:effectLst/>
                <a:latin typeface="Poppins"/>
                <a:cs typeface="Poppins"/>
              </a:rPr>
              <a:t>Take the most direct route and try to stay within areas where other people are around.</a:t>
            </a:r>
          </a:p>
          <a:p>
            <a:pPr lvl="1">
              <a:lnSpc>
                <a:spcPct val="150000"/>
              </a:lnSpc>
              <a:buFont typeface="Arial" panose="020B0604020202020204" pitchFamily="34" charset="0"/>
              <a:buChar char="•"/>
            </a:pPr>
            <a:r>
              <a:rPr lang="en-US" b="1" i="0" dirty="0">
                <a:solidFill>
                  <a:srgbClr val="0D1431"/>
                </a:solidFill>
                <a:effectLst/>
                <a:latin typeface="Poppins"/>
                <a:cs typeface="Poppins"/>
              </a:rPr>
              <a:t>Trust your instincts – if you think something is wrong then act on it.</a:t>
            </a:r>
          </a:p>
          <a:p>
            <a:pPr lvl="1">
              <a:lnSpc>
                <a:spcPct val="150000"/>
              </a:lnSpc>
              <a:buFont typeface="Arial" panose="020B0604020202020204" pitchFamily="34" charset="0"/>
              <a:buChar char="•"/>
            </a:pPr>
            <a:r>
              <a:rPr lang="en-US" b="1" i="0" dirty="0">
                <a:solidFill>
                  <a:srgbClr val="0D1431"/>
                </a:solidFill>
                <a:effectLst/>
                <a:latin typeface="Poppins"/>
                <a:cs typeface="Poppins"/>
              </a:rPr>
              <a:t>Have your keys available when you reach your home or car.</a:t>
            </a:r>
          </a:p>
          <a:p>
            <a:pPr lvl="1">
              <a:lnSpc>
                <a:spcPct val="150000"/>
              </a:lnSpc>
              <a:buFont typeface="Arial" panose="020B0604020202020204" pitchFamily="34" charset="0"/>
              <a:buChar char="•"/>
            </a:pPr>
            <a:r>
              <a:rPr lang="en-US" b="1" i="0" dirty="0">
                <a:solidFill>
                  <a:srgbClr val="0D1431"/>
                </a:solidFill>
                <a:effectLst/>
                <a:latin typeface="Poppins"/>
                <a:cs typeface="Poppins"/>
              </a:rPr>
              <a:t>Keep money for taxis – the expense is worth it.</a:t>
            </a:r>
          </a:p>
          <a:p>
            <a:pPr lvl="1">
              <a:lnSpc>
                <a:spcPct val="150000"/>
              </a:lnSpc>
              <a:buFont typeface="Arial" panose="020B0604020202020204" pitchFamily="34" charset="0"/>
              <a:buChar char="•"/>
            </a:pPr>
            <a:r>
              <a:rPr lang="en-US" b="1" i="0" dirty="0">
                <a:solidFill>
                  <a:srgbClr val="0D1431"/>
                </a:solidFill>
                <a:effectLst/>
                <a:latin typeface="Poppins"/>
                <a:cs typeface="Poppins"/>
              </a:rPr>
              <a:t>Carry a personal alarm and use it when necessary</a:t>
            </a:r>
            <a:r>
              <a:rPr lang="en-US" b="0" i="0" dirty="0">
                <a:solidFill>
                  <a:srgbClr val="0D1431"/>
                </a:solidFill>
                <a:effectLst/>
                <a:latin typeface="Poppins"/>
                <a:cs typeface="Poppins"/>
              </a:rPr>
              <a:t>.</a:t>
            </a:r>
          </a:p>
        </p:txBody>
      </p:sp>
      <p:pic>
        <p:nvPicPr>
          <p:cNvPr id="5" name="Video 4">
            <a:hlinkClick r:id="" action="ppaction://media"/>
            <a:extLst>
              <a:ext uri="{FF2B5EF4-FFF2-40B4-BE49-F238E27FC236}">
                <a16:creationId xmlns:a16="http://schemas.microsoft.com/office/drawing/2014/main" id="{FF4E2621-854F-B704-880D-A23403E52B5B}"/>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236285465"/>
      </p:ext>
    </p:extLst>
  </p:cSld>
  <p:clrMapOvr>
    <a:masterClrMapping/>
  </p:clrMapOvr>
  <mc:AlternateContent xmlns:mc="http://schemas.openxmlformats.org/markup-compatibility/2006" xmlns:p14="http://schemas.microsoft.com/office/powerpoint/2010/main">
    <mc:Choice Requires="p14">
      <p:transition spd="slow" p14:dur="2000" advTm="57660"/>
    </mc:Choice>
    <mc:Fallback xmlns="">
      <p:transition spd="slow" advTm="5766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C2D43F-E221-6B18-084C-225329285298}"/>
              </a:ext>
            </a:extLst>
          </p:cNvPr>
          <p:cNvSpPr>
            <a:spLocks noGrp="1"/>
          </p:cNvSpPr>
          <p:nvPr>
            <p:ph type="title"/>
          </p:nvPr>
        </p:nvSpPr>
        <p:spPr>
          <a:xfrm>
            <a:off x="640389" y="504825"/>
            <a:ext cx="8596668" cy="1320800"/>
          </a:xfrm>
        </p:spPr>
        <p:txBody>
          <a:bodyPr/>
          <a:lstStyle/>
          <a:p>
            <a:r>
              <a:rPr lang="en-US" b="1" dirty="0"/>
              <a:t>Interacting with Law Enforcement</a:t>
            </a:r>
          </a:p>
        </p:txBody>
      </p:sp>
      <p:sp>
        <p:nvSpPr>
          <p:cNvPr id="3" name="Content Placeholder 2">
            <a:extLst>
              <a:ext uri="{FF2B5EF4-FFF2-40B4-BE49-F238E27FC236}">
                <a16:creationId xmlns:a16="http://schemas.microsoft.com/office/drawing/2014/main" id="{928FD3C9-C466-6133-E69C-C70A551DE8D4}"/>
              </a:ext>
            </a:extLst>
          </p:cNvPr>
          <p:cNvSpPr>
            <a:spLocks noGrp="1"/>
          </p:cNvSpPr>
          <p:nvPr>
            <p:ph idx="1"/>
          </p:nvPr>
        </p:nvSpPr>
        <p:spPr>
          <a:xfrm>
            <a:off x="1139153" y="1366299"/>
            <a:ext cx="7386011" cy="4175519"/>
          </a:xfrm>
        </p:spPr>
        <p:txBody>
          <a:bodyPr/>
          <a:lstStyle/>
          <a:p>
            <a:pPr marL="0" indent="0">
              <a:buNone/>
            </a:pPr>
            <a:r>
              <a:rPr lang="en-US" sz="2800" b="1" dirty="0"/>
              <a:t>When Reporting a Crime:</a:t>
            </a:r>
          </a:p>
          <a:p>
            <a:pPr marL="0" indent="0">
              <a:buNone/>
            </a:pPr>
            <a:endParaRPr lang="en-US" sz="800" dirty="0"/>
          </a:p>
          <a:p>
            <a:pPr lvl="1"/>
            <a:r>
              <a:rPr lang="en-US" sz="2200" b="1" i="0" dirty="0">
                <a:solidFill>
                  <a:srgbClr val="333333"/>
                </a:solidFill>
                <a:effectLst/>
                <a:latin typeface="inherit"/>
              </a:rPr>
              <a:t>You should have privacy. </a:t>
            </a:r>
          </a:p>
          <a:p>
            <a:pPr lvl="1"/>
            <a:r>
              <a:rPr lang="en-US" sz="2200" b="1" dirty="0">
                <a:solidFill>
                  <a:srgbClr val="333333"/>
                </a:solidFill>
                <a:latin typeface="inherit"/>
              </a:rPr>
              <a:t>It may take a while.</a:t>
            </a:r>
          </a:p>
          <a:p>
            <a:pPr lvl="1"/>
            <a:r>
              <a:rPr lang="en-US" sz="1800" b="1" i="0" dirty="0">
                <a:solidFill>
                  <a:srgbClr val="333333"/>
                </a:solidFill>
                <a:effectLst/>
                <a:latin typeface="noto sans" panose="020B0502040504020204" pitchFamily="34" charset="0"/>
              </a:rPr>
              <a:t>You can take a break.</a:t>
            </a:r>
          </a:p>
          <a:p>
            <a:pPr lvl="1"/>
            <a:r>
              <a:rPr lang="en-US" sz="1800" b="1" i="0" dirty="0">
                <a:solidFill>
                  <a:srgbClr val="333333"/>
                </a:solidFill>
                <a:effectLst/>
                <a:latin typeface="noto sans" panose="020B0502040504020204" pitchFamily="34" charset="0"/>
              </a:rPr>
              <a:t>You can go up the chain.</a:t>
            </a:r>
          </a:p>
          <a:p>
            <a:pPr lvl="1"/>
            <a:r>
              <a:rPr lang="en-US" sz="1800" b="1" i="0" dirty="0">
                <a:solidFill>
                  <a:srgbClr val="333333"/>
                </a:solidFill>
                <a:effectLst/>
                <a:latin typeface="noto sans" panose="020B0502040504020204" pitchFamily="34" charset="0"/>
              </a:rPr>
              <a:t>Some questions may feel uncomfortable.</a:t>
            </a:r>
          </a:p>
          <a:p>
            <a:pPr lvl="1"/>
            <a:r>
              <a:rPr lang="en-US" sz="1800" b="1" i="0" dirty="0">
                <a:solidFill>
                  <a:srgbClr val="333333"/>
                </a:solidFill>
                <a:effectLst/>
                <a:latin typeface="noto sans" panose="020B0502040504020204" pitchFamily="34" charset="0"/>
              </a:rPr>
              <a:t>You may hear the same question more than once.</a:t>
            </a:r>
          </a:p>
          <a:p>
            <a:pPr lvl="1"/>
            <a:r>
              <a:rPr lang="en-US" sz="1800" b="1" i="0" dirty="0">
                <a:solidFill>
                  <a:srgbClr val="333333"/>
                </a:solidFill>
                <a:effectLst/>
                <a:latin typeface="noto sans" panose="020B0502040504020204" pitchFamily="34" charset="0"/>
              </a:rPr>
              <a:t>You can have support. </a:t>
            </a:r>
          </a:p>
          <a:p>
            <a:endParaRPr lang="en-US" b="1" dirty="0">
              <a:solidFill>
                <a:srgbClr val="333333"/>
              </a:solidFill>
              <a:latin typeface="noto sans" panose="020B0502040504020204" pitchFamily="34" charset="0"/>
            </a:endParaRPr>
          </a:p>
          <a:p>
            <a:endParaRPr lang="en-US" dirty="0"/>
          </a:p>
        </p:txBody>
      </p:sp>
      <p:pic>
        <p:nvPicPr>
          <p:cNvPr id="15" name="Video 14">
            <a:hlinkClick r:id="" action="ppaction://media"/>
            <a:extLst>
              <a:ext uri="{FF2B5EF4-FFF2-40B4-BE49-F238E27FC236}">
                <a16:creationId xmlns:a16="http://schemas.microsoft.com/office/drawing/2014/main" id="{E9467F83-A43A-B014-B443-A7E7676EC439}"/>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tretch>
            <a:fillRect/>
          </a:stretch>
        </p:blipFill>
        <p:spPr>
          <a:xfrm>
            <a:off x="9906000" y="5143500"/>
            <a:ext cx="2285999" cy="1714500"/>
          </a:xfrm>
          <a:prstGeom prst="rect">
            <a:avLst/>
          </a:prstGeom>
        </p:spPr>
      </p:pic>
    </p:spTree>
    <p:extLst>
      <p:ext uri="{BB962C8B-B14F-4D97-AF65-F5344CB8AC3E}">
        <p14:creationId xmlns:p14="http://schemas.microsoft.com/office/powerpoint/2010/main" val="2916766704"/>
      </p:ext>
    </p:extLst>
  </p:cSld>
  <p:clrMapOvr>
    <a:masterClrMapping/>
  </p:clrMapOvr>
  <mc:AlternateContent xmlns:mc="http://schemas.openxmlformats.org/markup-compatibility/2006" xmlns:p14="http://schemas.microsoft.com/office/powerpoint/2010/main">
    <mc:Choice Requires="p14">
      <p:transition spd="slow" p14:dur="2000" advTm="92831"/>
    </mc:Choice>
    <mc:Fallback xmlns="">
      <p:transition spd="slow" advTm="9283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5"/>
                </p:tgtEl>
              </p:cMediaNode>
            </p:video>
            <p:seq concurrent="1" nextAc="seek">
              <p:cTn id="8" restart="whenNotActive" fill="hold" evtFilter="cancelBubble" nodeType="interactiveSeq">
                <p:stCondLst>
                  <p:cond evt="onClick" delay="0">
                    <p:tgtEl>
                      <p:spTgt spid="1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5"/>
                                        </p:tgtEl>
                                      </p:cBhvr>
                                    </p:cmd>
                                  </p:childTnLst>
                                </p:cTn>
                              </p:par>
                            </p:childTnLst>
                          </p:cTn>
                        </p:par>
                      </p:childTnLst>
                    </p:cTn>
                  </p:par>
                </p:childTnLst>
              </p:cTn>
              <p:nextCondLst>
                <p:cond evt="onClick" delay="0">
                  <p:tgtEl>
                    <p:spTgt spid="15"/>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My New ID Wallet Helping Others with Invisible Disabilities - Sherri ...">
            <a:extLst>
              <a:ext uri="{FF2B5EF4-FFF2-40B4-BE49-F238E27FC236}">
                <a16:creationId xmlns:a16="http://schemas.microsoft.com/office/drawing/2014/main" id="{F367FCA2-46AD-31D1-0FC4-4E0C79C15E78}"/>
              </a:ext>
            </a:extLst>
          </p:cNvPr>
          <p:cNvPicPr>
            <a:picLocks noChangeAspect="1"/>
          </p:cNvPicPr>
          <p:nvPr/>
        </p:nvPicPr>
        <p:blipFill>
          <a:blip r:embed="rId4"/>
          <a:stretch>
            <a:fillRect/>
          </a:stretch>
        </p:blipFill>
        <p:spPr>
          <a:xfrm>
            <a:off x="168217" y="130510"/>
            <a:ext cx="4484950" cy="4484950"/>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3" name="Content Placeholder 2">
            <a:extLst>
              <a:ext uri="{FF2B5EF4-FFF2-40B4-BE49-F238E27FC236}">
                <a16:creationId xmlns:a16="http://schemas.microsoft.com/office/drawing/2014/main" id="{9F75E430-95EF-2949-A962-A10557C630A6}"/>
              </a:ext>
            </a:extLst>
          </p:cNvPr>
          <p:cNvSpPr>
            <a:spLocks noGrp="1"/>
          </p:cNvSpPr>
          <p:nvPr>
            <p:ph idx="1"/>
          </p:nvPr>
        </p:nvSpPr>
        <p:spPr>
          <a:xfrm>
            <a:off x="4907552" y="1606762"/>
            <a:ext cx="5262566" cy="3008698"/>
          </a:xfrm>
        </p:spPr>
        <p:txBody>
          <a:bodyPr>
            <a:normAutofit/>
          </a:bodyPr>
          <a:lstStyle/>
          <a:p>
            <a:r>
              <a:rPr lang="en-US" sz="2200" b="0" i="0" dirty="0">
                <a:effectLst/>
                <a:latin typeface="Tahoma" panose="020B0604030504040204" pitchFamily="34" charset="0"/>
              </a:rPr>
              <a:t>The Wallet Card® is a free communication tool for teenagers and adults who have Autism Spectrum Disorder (ASD) or an Intellectual Disability.</a:t>
            </a:r>
          </a:p>
          <a:p>
            <a:r>
              <a:rPr lang="en-US" sz="2200" b="0" i="0" dirty="0">
                <a:effectLst/>
                <a:latin typeface="Tahoma" panose="020B0604030504040204" pitchFamily="34" charset="0"/>
              </a:rPr>
              <a:t>The Wallet Card® will help a person safely and quickly disclose their disability to the police/first responder.</a:t>
            </a:r>
          </a:p>
          <a:p>
            <a:endParaRPr lang="en-US" sz="2200" dirty="0">
              <a:latin typeface="Tahoma" panose="020B0604030504040204" pitchFamily="34" charset="0"/>
            </a:endParaRPr>
          </a:p>
        </p:txBody>
      </p:sp>
      <p:pic>
        <p:nvPicPr>
          <p:cNvPr id="17" name="Video 16">
            <a:hlinkClick r:id="" action="ppaction://media"/>
            <a:extLst>
              <a:ext uri="{FF2B5EF4-FFF2-40B4-BE49-F238E27FC236}">
                <a16:creationId xmlns:a16="http://schemas.microsoft.com/office/drawing/2014/main" id="{B1974BF4-7CBC-B8FF-ADDF-1D5A68DC89E0}"/>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tretch>
            <a:fillRect/>
          </a:stretch>
        </p:blipFill>
        <p:spPr>
          <a:xfrm>
            <a:off x="9906000" y="5143500"/>
            <a:ext cx="2285999" cy="1714500"/>
          </a:xfrm>
          <a:prstGeom prst="rect">
            <a:avLst/>
          </a:prstGeom>
        </p:spPr>
      </p:pic>
      <p:sp>
        <p:nvSpPr>
          <p:cNvPr id="2" name="TextBox 1">
            <a:extLst>
              <a:ext uri="{FF2B5EF4-FFF2-40B4-BE49-F238E27FC236}">
                <a16:creationId xmlns:a16="http://schemas.microsoft.com/office/drawing/2014/main" id="{FBD4B4D2-BB44-4842-01AA-4B9F9BCB0F78}"/>
              </a:ext>
            </a:extLst>
          </p:cNvPr>
          <p:cNvSpPr txBox="1"/>
          <p:nvPr/>
        </p:nvSpPr>
        <p:spPr>
          <a:xfrm>
            <a:off x="1745672" y="5251238"/>
            <a:ext cx="7296727" cy="646331"/>
          </a:xfrm>
          <a:prstGeom prst="rect">
            <a:avLst/>
          </a:prstGeom>
          <a:noFill/>
        </p:spPr>
        <p:txBody>
          <a:bodyPr wrap="square" rtlCol="0">
            <a:spAutoFit/>
          </a:bodyPr>
          <a:lstStyle/>
          <a:p>
            <a:r>
              <a:rPr lang="en-US" sz="1800" b="1" dirty="0">
                <a:hlinkClick r:id="rId6"/>
              </a:rPr>
              <a:t>DIG: Wallet Card Application - Add Self App (quickbase.com)</a:t>
            </a:r>
            <a:endParaRPr lang="en-US" sz="1800" b="1" dirty="0"/>
          </a:p>
          <a:p>
            <a:endParaRPr lang="en-US" dirty="0"/>
          </a:p>
        </p:txBody>
      </p:sp>
    </p:spTree>
    <p:extLst>
      <p:ext uri="{BB962C8B-B14F-4D97-AF65-F5344CB8AC3E}">
        <p14:creationId xmlns:p14="http://schemas.microsoft.com/office/powerpoint/2010/main" val="178961912"/>
      </p:ext>
    </p:extLst>
  </p:cSld>
  <p:clrMapOvr>
    <a:masterClrMapping/>
  </p:clrMapOvr>
  <mc:AlternateContent xmlns:mc="http://schemas.openxmlformats.org/markup-compatibility/2006" xmlns:p14="http://schemas.microsoft.com/office/powerpoint/2010/main">
    <mc:Choice Requires="p14">
      <p:transition spd="slow" p14:dur="2000" advTm="21357"/>
    </mc:Choice>
    <mc:Fallback xmlns="">
      <p:transition spd="slow" advTm="2135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7"/>
                </p:tgtEl>
              </p:cMediaNode>
            </p:video>
            <p:seq concurrent="1" nextAc="seek">
              <p:cTn id="8" restart="whenNotActive" fill="hold" evtFilter="cancelBubble" nodeType="interactiveSeq">
                <p:stCondLst>
                  <p:cond evt="onClick" delay="0">
                    <p:tgtEl>
                      <p:spTgt spid="1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7"/>
                                        </p:tgtEl>
                                      </p:cBhvr>
                                    </p:cmd>
                                  </p:childTnLst>
                                </p:cTn>
                              </p:par>
                            </p:childTnLst>
                          </p:cTn>
                        </p:par>
                      </p:childTnLst>
                    </p:cTn>
                  </p:par>
                </p:childTnLst>
              </p:cTn>
              <p:nextCondLst>
                <p:cond evt="onClick" delay="0">
                  <p:tgtEl>
                    <p:spTgt spid="17"/>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A3CBBC3-D9BB-8374-C22E-D70DCFFA71E3}"/>
              </a:ext>
            </a:extLst>
          </p:cNvPr>
          <p:cNvSpPr>
            <a:spLocks noGrp="1"/>
          </p:cNvSpPr>
          <p:nvPr>
            <p:ph idx="1"/>
          </p:nvPr>
        </p:nvSpPr>
        <p:spPr>
          <a:xfrm>
            <a:off x="877454" y="388645"/>
            <a:ext cx="8144223" cy="817159"/>
          </a:xfrm>
        </p:spPr>
        <p:txBody>
          <a:bodyPr>
            <a:normAutofit/>
          </a:bodyPr>
          <a:lstStyle/>
          <a:p>
            <a:r>
              <a:rPr lang="en-US" sz="1800" b="1" dirty="0">
                <a:solidFill>
                  <a:srgbClr val="0070C0"/>
                </a:solidFill>
                <a:hlinkClick r:id="rId5">
                  <a:extLst>
                    <a:ext uri="{A12FA001-AC4F-418D-AE19-62706E023703}">
                      <ahyp:hlinkClr xmlns:ahyp="http://schemas.microsoft.com/office/drawing/2018/hyperlinkcolor" val="tx"/>
                    </a:ext>
                  </a:extLst>
                </a:hlinkClick>
              </a:rPr>
              <a:t>Wallet Cards | Disability Independence Group, Inc. (justdigit.org)</a:t>
            </a:r>
            <a:endParaRPr lang="en-US" sz="1800" b="1" dirty="0">
              <a:solidFill>
                <a:srgbClr val="0070C0"/>
              </a:solidFill>
            </a:endParaRPr>
          </a:p>
          <a:p>
            <a:endParaRPr lang="en-US" sz="1800" dirty="0"/>
          </a:p>
          <a:p>
            <a:endParaRPr lang="en-US" sz="1800" dirty="0"/>
          </a:p>
        </p:txBody>
      </p:sp>
      <p:pic>
        <p:nvPicPr>
          <p:cNvPr id="4" name="Picture 3">
            <a:extLst>
              <a:ext uri="{FF2B5EF4-FFF2-40B4-BE49-F238E27FC236}">
                <a16:creationId xmlns:a16="http://schemas.microsoft.com/office/drawing/2014/main" id="{E6E51BA3-BEEC-C898-FF71-FBDCB49B6A34}"/>
              </a:ext>
            </a:extLst>
          </p:cNvPr>
          <p:cNvPicPr>
            <a:picLocks noChangeAspect="1"/>
          </p:cNvPicPr>
          <p:nvPr/>
        </p:nvPicPr>
        <p:blipFill rotWithShape="1">
          <a:blip r:embed="rId6"/>
          <a:srcRect l="24341" t="17576" r="50000" b="56848"/>
          <a:stretch/>
        </p:blipFill>
        <p:spPr>
          <a:xfrm>
            <a:off x="237247" y="3855065"/>
            <a:ext cx="5159560" cy="2892829"/>
          </a:xfrm>
          <a:prstGeom prst="rect">
            <a:avLst/>
          </a:prstGeom>
        </p:spPr>
      </p:pic>
      <p:pic>
        <p:nvPicPr>
          <p:cNvPr id="5" name="Picture 4">
            <a:extLst>
              <a:ext uri="{FF2B5EF4-FFF2-40B4-BE49-F238E27FC236}">
                <a16:creationId xmlns:a16="http://schemas.microsoft.com/office/drawing/2014/main" id="{C96097DF-7F82-5AAE-718D-9DD91B640201}"/>
              </a:ext>
            </a:extLst>
          </p:cNvPr>
          <p:cNvPicPr>
            <a:picLocks noChangeAspect="1"/>
          </p:cNvPicPr>
          <p:nvPr/>
        </p:nvPicPr>
        <p:blipFill rotWithShape="1">
          <a:blip r:embed="rId7"/>
          <a:srcRect l="11046" t="30182" r="48704" b="29576"/>
          <a:stretch/>
        </p:blipFill>
        <p:spPr>
          <a:xfrm>
            <a:off x="237247" y="927265"/>
            <a:ext cx="5159560" cy="2797760"/>
          </a:xfrm>
          <a:prstGeom prst="rect">
            <a:avLst/>
          </a:prstGeom>
        </p:spPr>
      </p:pic>
      <p:pic>
        <p:nvPicPr>
          <p:cNvPr id="1026" name="Picture 2" descr="My New ID Wallet Helping Others with Invisible Disabilities - Sherri ...">
            <a:extLst>
              <a:ext uri="{FF2B5EF4-FFF2-40B4-BE49-F238E27FC236}">
                <a16:creationId xmlns:a16="http://schemas.microsoft.com/office/drawing/2014/main" id="{7B159B51-CD6A-EBC4-4AD3-9AC1528699EC}"/>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5595575" y="927265"/>
            <a:ext cx="4066310" cy="4066310"/>
          </a:xfrm>
          <a:prstGeom prst="rect">
            <a:avLst/>
          </a:prstGeom>
          <a:noFill/>
          <a:extLst>
            <a:ext uri="{909E8E84-426E-40DD-AFC4-6F175D3DCCD1}">
              <a14:hiddenFill xmlns:a14="http://schemas.microsoft.com/office/drawing/2010/main">
                <a:solidFill>
                  <a:srgbClr val="FFFFFF"/>
                </a:solidFill>
              </a14:hiddenFill>
            </a:ext>
          </a:extLst>
        </p:spPr>
      </p:pic>
      <p:pic>
        <p:nvPicPr>
          <p:cNvPr id="11" name="Video 10">
            <a:hlinkClick r:id="" action="ppaction://media"/>
            <a:extLst>
              <a:ext uri="{FF2B5EF4-FFF2-40B4-BE49-F238E27FC236}">
                <a16:creationId xmlns:a16="http://schemas.microsoft.com/office/drawing/2014/main" id="{68C297AD-FF8F-1B2C-75BC-513C9F5DA89B}"/>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9"/>
          <a:stretch>
            <a:fillRect/>
          </a:stretch>
        </p:blipFill>
        <p:spPr>
          <a:xfrm>
            <a:off x="9906000" y="5143500"/>
            <a:ext cx="2285999" cy="1714500"/>
          </a:xfrm>
          <a:prstGeom prst="rect">
            <a:avLst/>
          </a:prstGeom>
        </p:spPr>
      </p:pic>
    </p:spTree>
    <p:extLst>
      <p:ext uri="{BB962C8B-B14F-4D97-AF65-F5344CB8AC3E}">
        <p14:creationId xmlns:p14="http://schemas.microsoft.com/office/powerpoint/2010/main" val="1712915488"/>
      </p:ext>
    </p:extLst>
  </p:cSld>
  <p:clrMapOvr>
    <a:masterClrMapping/>
  </p:clrMapOvr>
  <mc:AlternateContent xmlns:mc="http://schemas.openxmlformats.org/markup-compatibility/2006" xmlns:p14="http://schemas.microsoft.com/office/powerpoint/2010/main">
    <mc:Choice Requires="p14">
      <p:transition spd="slow" p14:dur="2000" advTm="19537"/>
    </mc:Choice>
    <mc:Fallback xmlns="">
      <p:transition spd="slow" advTm="1953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1"/>
                </p:tgtEl>
              </p:cMediaNode>
            </p:video>
            <p:seq concurrent="1" nextAc="seek">
              <p:cTn id="8" restart="whenNotActive" fill="hold" evtFilter="cancelBubble" nodeType="interactiveSeq">
                <p:stCondLst>
                  <p:cond evt="onClick" delay="0">
                    <p:tgtEl>
                      <p:spTgt spid="11"/>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1"/>
                                        </p:tgtEl>
                                      </p:cBhvr>
                                    </p:cmd>
                                  </p:childTnLst>
                                </p:cTn>
                              </p:par>
                            </p:childTnLst>
                          </p:cTn>
                        </p:par>
                      </p:childTnLst>
                    </p:cTn>
                  </p:par>
                </p:childTnLst>
              </p:cTn>
              <p:nextCondLst>
                <p:cond evt="onClick" delay="0">
                  <p:tgtEl>
                    <p:spTgt spid="11"/>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45D6C8-E4D4-727B-696F-0363EEDCE172}"/>
              </a:ext>
            </a:extLst>
          </p:cNvPr>
          <p:cNvSpPr>
            <a:spLocks noGrp="1"/>
          </p:cNvSpPr>
          <p:nvPr>
            <p:ph type="title"/>
          </p:nvPr>
        </p:nvSpPr>
        <p:spPr>
          <a:xfrm>
            <a:off x="274003" y="365126"/>
            <a:ext cx="1452418" cy="868452"/>
          </a:xfrm>
        </p:spPr>
        <p:txBody>
          <a:bodyPr/>
          <a:lstStyle/>
          <a:p>
            <a:r>
              <a:rPr lang="en-US" b="1" dirty="0"/>
              <a:t>Tips </a:t>
            </a:r>
          </a:p>
        </p:txBody>
      </p:sp>
      <p:pic>
        <p:nvPicPr>
          <p:cNvPr id="5" name="Content Placeholder 4">
            <a:extLst>
              <a:ext uri="{FF2B5EF4-FFF2-40B4-BE49-F238E27FC236}">
                <a16:creationId xmlns:a16="http://schemas.microsoft.com/office/drawing/2014/main" id="{E7A14C4A-F18F-7984-D31C-CEE7CE723F48}"/>
              </a:ext>
            </a:extLst>
          </p:cNvPr>
          <p:cNvPicPr>
            <a:picLocks noGrp="1" noChangeAspect="1"/>
          </p:cNvPicPr>
          <p:nvPr>
            <p:ph idx="1"/>
          </p:nvPr>
        </p:nvPicPr>
        <p:blipFill rotWithShape="1">
          <a:blip r:embed="rId5"/>
          <a:srcRect l="24477" t="17818" r="50500" b="56727"/>
          <a:stretch/>
        </p:blipFill>
        <p:spPr>
          <a:xfrm>
            <a:off x="4586204" y="934512"/>
            <a:ext cx="4702344" cy="2754091"/>
          </a:xfrm>
          <a:prstGeom prst="rect">
            <a:avLst/>
          </a:prstGeom>
        </p:spPr>
      </p:pic>
      <p:pic>
        <p:nvPicPr>
          <p:cNvPr id="4" name="Picture 3">
            <a:extLst>
              <a:ext uri="{FF2B5EF4-FFF2-40B4-BE49-F238E27FC236}">
                <a16:creationId xmlns:a16="http://schemas.microsoft.com/office/drawing/2014/main" id="{8A2382B6-2E8F-18FA-F27F-7DE1B8C7CD76}"/>
              </a:ext>
            </a:extLst>
          </p:cNvPr>
          <p:cNvPicPr>
            <a:picLocks noChangeAspect="1"/>
          </p:cNvPicPr>
          <p:nvPr/>
        </p:nvPicPr>
        <p:blipFill rotWithShape="1">
          <a:blip r:embed="rId6"/>
          <a:srcRect l="10977" t="30788" r="48523" b="29091"/>
          <a:stretch/>
        </p:blipFill>
        <p:spPr>
          <a:xfrm>
            <a:off x="4586204" y="3968866"/>
            <a:ext cx="4702344" cy="2730536"/>
          </a:xfrm>
          <a:prstGeom prst="rect">
            <a:avLst/>
          </a:prstGeom>
        </p:spPr>
      </p:pic>
      <p:pic>
        <p:nvPicPr>
          <p:cNvPr id="2050" name="Picture 2" descr="Interaction with Law Enforcement, Part I - E3 Firearms Association">
            <a:extLst>
              <a:ext uri="{FF2B5EF4-FFF2-40B4-BE49-F238E27FC236}">
                <a16:creationId xmlns:a16="http://schemas.microsoft.com/office/drawing/2014/main" id="{8D530455-FA37-F7B9-4694-92C067EACC74}"/>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274003" y="1490023"/>
            <a:ext cx="4033229" cy="2961903"/>
          </a:xfrm>
          <a:prstGeom prst="rect">
            <a:avLst/>
          </a:prstGeom>
          <a:noFill/>
          <a:extLst>
            <a:ext uri="{909E8E84-426E-40DD-AFC4-6F175D3DCCD1}">
              <a14:hiddenFill xmlns:a14="http://schemas.microsoft.com/office/drawing/2010/main">
                <a:solidFill>
                  <a:srgbClr val="FFFFFF"/>
                </a:solidFill>
              </a14:hiddenFill>
            </a:ext>
          </a:extLst>
        </p:spPr>
      </p:pic>
      <p:pic>
        <p:nvPicPr>
          <p:cNvPr id="6" name="Video 5">
            <a:hlinkClick r:id="" action="ppaction://media"/>
            <a:extLst>
              <a:ext uri="{FF2B5EF4-FFF2-40B4-BE49-F238E27FC236}">
                <a16:creationId xmlns:a16="http://schemas.microsoft.com/office/drawing/2014/main" id="{59E80F13-26D7-12E8-9927-9C92844AFA5D}"/>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8"/>
          <a:stretch>
            <a:fillRect/>
          </a:stretch>
        </p:blipFill>
        <p:spPr>
          <a:xfrm>
            <a:off x="9906000" y="5143500"/>
            <a:ext cx="2285999" cy="1714500"/>
          </a:xfrm>
          <a:prstGeom prst="rect">
            <a:avLst/>
          </a:prstGeom>
        </p:spPr>
      </p:pic>
    </p:spTree>
    <p:extLst>
      <p:ext uri="{BB962C8B-B14F-4D97-AF65-F5344CB8AC3E}">
        <p14:creationId xmlns:p14="http://schemas.microsoft.com/office/powerpoint/2010/main" val="2746655482"/>
      </p:ext>
    </p:extLst>
  </p:cSld>
  <p:clrMapOvr>
    <a:masterClrMapping/>
  </p:clrMapOvr>
  <mc:AlternateContent xmlns:mc="http://schemas.openxmlformats.org/markup-compatibility/2006" xmlns:p14="http://schemas.microsoft.com/office/powerpoint/2010/main">
    <mc:Choice Requires="p14">
      <p:transition spd="slow" p14:dur="2000" advTm="20241"/>
    </mc:Choice>
    <mc:Fallback xmlns="">
      <p:transition spd="slow" advTm="2024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4ED38-8E1B-BD01-B0C0-A8775A0DFDEF}"/>
              </a:ext>
            </a:extLst>
          </p:cNvPr>
          <p:cNvSpPr>
            <a:spLocks noGrp="1"/>
          </p:cNvSpPr>
          <p:nvPr>
            <p:ph type="title"/>
          </p:nvPr>
        </p:nvSpPr>
        <p:spPr>
          <a:xfrm>
            <a:off x="395451" y="498763"/>
            <a:ext cx="3781098" cy="1320800"/>
          </a:xfrm>
        </p:spPr>
        <p:txBody>
          <a:bodyPr/>
          <a:lstStyle/>
          <a:p>
            <a:r>
              <a:rPr lang="en-US" b="1" dirty="0"/>
              <a:t>Tips (continued)</a:t>
            </a:r>
          </a:p>
        </p:txBody>
      </p:sp>
      <p:pic>
        <p:nvPicPr>
          <p:cNvPr id="5" name="Picture 4">
            <a:extLst>
              <a:ext uri="{FF2B5EF4-FFF2-40B4-BE49-F238E27FC236}">
                <a16:creationId xmlns:a16="http://schemas.microsoft.com/office/drawing/2014/main" id="{5231476D-FB33-A770-A443-FD3A5567D7ED}"/>
              </a:ext>
            </a:extLst>
          </p:cNvPr>
          <p:cNvPicPr>
            <a:picLocks noChangeAspect="1"/>
          </p:cNvPicPr>
          <p:nvPr/>
        </p:nvPicPr>
        <p:blipFill rotWithShape="1">
          <a:blip r:embed="rId5"/>
          <a:srcRect l="3955" t="17576" r="35091" b="36793"/>
          <a:stretch/>
        </p:blipFill>
        <p:spPr>
          <a:xfrm>
            <a:off x="4652000" y="0"/>
            <a:ext cx="7539999" cy="3038762"/>
          </a:xfrm>
          <a:prstGeom prst="rect">
            <a:avLst/>
          </a:prstGeom>
        </p:spPr>
      </p:pic>
      <p:pic>
        <p:nvPicPr>
          <p:cNvPr id="3076" name="Picture 4" descr="INTERACTING WITH LAW ENFORCEMENT: Information Sharing to Protect ...">
            <a:extLst>
              <a:ext uri="{FF2B5EF4-FFF2-40B4-BE49-F238E27FC236}">
                <a16:creationId xmlns:a16="http://schemas.microsoft.com/office/drawing/2014/main" id="{274E3496-044B-2F89-EC4A-53E16CC9EFFD}"/>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0" y="1819562"/>
            <a:ext cx="4652000" cy="4078599"/>
          </a:xfrm>
          <a:prstGeom prst="rect">
            <a:avLst/>
          </a:prstGeom>
          <a:noFill/>
          <a:extLst>
            <a:ext uri="{909E8E84-426E-40DD-AFC4-6F175D3DCCD1}">
              <a14:hiddenFill xmlns:a14="http://schemas.microsoft.com/office/drawing/2010/main">
                <a:solidFill>
                  <a:srgbClr val="FFFFFF"/>
                </a:solidFill>
              </a14:hiddenFill>
            </a:ext>
          </a:extLst>
        </p:spPr>
      </p:pic>
      <p:pic>
        <p:nvPicPr>
          <p:cNvPr id="3" name="Video 2">
            <a:hlinkClick r:id="" action="ppaction://media"/>
            <a:extLst>
              <a:ext uri="{FF2B5EF4-FFF2-40B4-BE49-F238E27FC236}">
                <a16:creationId xmlns:a16="http://schemas.microsoft.com/office/drawing/2014/main" id="{2B75EC8F-B0F0-C615-5D4D-51C88D9382D5}"/>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7"/>
          <a:stretch>
            <a:fillRect/>
          </a:stretch>
        </p:blipFill>
        <p:spPr>
          <a:xfrm>
            <a:off x="9906000" y="5143500"/>
            <a:ext cx="2285999" cy="1714500"/>
          </a:xfrm>
          <a:prstGeom prst="rect">
            <a:avLst/>
          </a:prstGeom>
        </p:spPr>
      </p:pic>
    </p:spTree>
    <p:extLst>
      <p:ext uri="{BB962C8B-B14F-4D97-AF65-F5344CB8AC3E}">
        <p14:creationId xmlns:p14="http://schemas.microsoft.com/office/powerpoint/2010/main" val="700668105"/>
      </p:ext>
    </p:extLst>
  </p:cSld>
  <p:clrMapOvr>
    <a:masterClrMapping/>
  </p:clrMapOvr>
  <mc:AlternateContent xmlns:mc="http://schemas.openxmlformats.org/markup-compatibility/2006" xmlns:p14="http://schemas.microsoft.com/office/powerpoint/2010/main">
    <mc:Choice Requires="p14">
      <p:transition spd="slow" p14:dur="2000" advTm="10278"/>
    </mc:Choice>
    <mc:Fallback xmlns="">
      <p:transition spd="slow" advTm="1027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D96A33-5E6E-2B9B-4D99-ED25DF1120CA}"/>
              </a:ext>
            </a:extLst>
          </p:cNvPr>
          <p:cNvSpPr>
            <a:spLocks noGrp="1"/>
          </p:cNvSpPr>
          <p:nvPr>
            <p:ph type="title"/>
          </p:nvPr>
        </p:nvSpPr>
        <p:spPr>
          <a:xfrm>
            <a:off x="346692" y="594562"/>
            <a:ext cx="8100621" cy="1325563"/>
          </a:xfrm>
        </p:spPr>
        <p:txBody>
          <a:bodyPr/>
          <a:lstStyle/>
          <a:p>
            <a:r>
              <a:rPr lang="en-US" dirty="0"/>
              <a:t>What to do when the Power Goes Out</a:t>
            </a:r>
          </a:p>
        </p:txBody>
      </p:sp>
      <p:sp>
        <p:nvSpPr>
          <p:cNvPr id="3" name="Content Placeholder 2">
            <a:extLst>
              <a:ext uri="{FF2B5EF4-FFF2-40B4-BE49-F238E27FC236}">
                <a16:creationId xmlns:a16="http://schemas.microsoft.com/office/drawing/2014/main" id="{6A1E21C9-DEFA-E8D5-AB5E-ACF00F36FBC4}"/>
              </a:ext>
            </a:extLst>
          </p:cNvPr>
          <p:cNvSpPr>
            <a:spLocks noGrp="1"/>
          </p:cNvSpPr>
          <p:nvPr>
            <p:ph idx="1"/>
          </p:nvPr>
        </p:nvSpPr>
        <p:spPr>
          <a:xfrm>
            <a:off x="1109134" y="1586585"/>
            <a:ext cx="5418666" cy="3880773"/>
          </a:xfrm>
        </p:spPr>
        <p:txBody>
          <a:bodyPr>
            <a:normAutofit/>
          </a:bodyPr>
          <a:lstStyle/>
          <a:p>
            <a:pPr algn="l"/>
            <a:r>
              <a:rPr lang="en-US" sz="3500" b="1" i="0" dirty="0">
                <a:effectLst/>
                <a:latin typeface="Sofiapro"/>
              </a:rPr>
              <a:t>Gather Flashlights</a:t>
            </a:r>
          </a:p>
          <a:p>
            <a:pPr algn="l"/>
            <a:endParaRPr lang="en-US" b="1" i="0" dirty="0">
              <a:effectLst/>
              <a:latin typeface="Sofiapro"/>
            </a:endParaRPr>
          </a:p>
          <a:p>
            <a:pPr algn="l"/>
            <a:endParaRPr lang="en-US" b="1" i="0" dirty="0">
              <a:effectLst/>
              <a:latin typeface="Sofiapro"/>
            </a:endParaRPr>
          </a:p>
          <a:p>
            <a:pPr algn="l"/>
            <a:r>
              <a:rPr lang="en-US" sz="3600" b="1" i="0" dirty="0">
                <a:effectLst/>
                <a:latin typeface="Sofiapro"/>
              </a:rPr>
              <a:t>Preserve Perishables</a:t>
            </a:r>
          </a:p>
          <a:p>
            <a:pPr marL="0" indent="0" algn="l">
              <a:buNone/>
            </a:pPr>
            <a:endParaRPr lang="en-US" b="1" dirty="0">
              <a:latin typeface="Sofiapro"/>
            </a:endParaRPr>
          </a:p>
          <a:p>
            <a:pPr algn="l"/>
            <a:endParaRPr lang="en-US" b="1" i="0" dirty="0">
              <a:effectLst/>
              <a:latin typeface="Sofiapro"/>
            </a:endParaRPr>
          </a:p>
          <a:p>
            <a:pPr algn="l"/>
            <a:r>
              <a:rPr lang="en-US" sz="3600" b="1" i="0" dirty="0">
                <a:effectLst/>
                <a:latin typeface="Sofiapro"/>
              </a:rPr>
              <a:t>Safeguard Electrical Items</a:t>
            </a:r>
          </a:p>
          <a:p>
            <a:endParaRPr lang="en-US" dirty="0"/>
          </a:p>
        </p:txBody>
      </p:sp>
      <p:pic>
        <p:nvPicPr>
          <p:cNvPr id="4098" name="Picture 2" descr="What to Do When the Power Goes Out (12 Things to Prepare)">
            <a:extLst>
              <a:ext uri="{FF2B5EF4-FFF2-40B4-BE49-F238E27FC236}">
                <a16:creationId xmlns:a16="http://schemas.microsoft.com/office/drawing/2014/main" id="{405859CF-AD45-C185-1DF2-D326DF8F81B7}"/>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841742" y="0"/>
            <a:ext cx="3350257" cy="5032375"/>
          </a:xfrm>
          <a:prstGeom prst="rect">
            <a:avLst/>
          </a:prstGeom>
          <a:noFill/>
          <a:extLst>
            <a:ext uri="{909E8E84-426E-40DD-AFC4-6F175D3DCCD1}">
              <a14:hiddenFill xmlns:a14="http://schemas.microsoft.com/office/drawing/2010/main">
                <a:solidFill>
                  <a:srgbClr val="FFFFFF"/>
                </a:solidFill>
              </a14:hiddenFill>
            </a:ext>
          </a:extLst>
        </p:spPr>
      </p:pic>
      <p:pic>
        <p:nvPicPr>
          <p:cNvPr id="9" name="Video 8">
            <a:hlinkClick r:id="" action="ppaction://media"/>
            <a:extLst>
              <a:ext uri="{FF2B5EF4-FFF2-40B4-BE49-F238E27FC236}">
                <a16:creationId xmlns:a16="http://schemas.microsoft.com/office/drawing/2014/main" id="{9A071C49-DF94-FE49-9F65-E91E8757FB32}"/>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tretch>
            <a:fillRect/>
          </a:stretch>
        </p:blipFill>
        <p:spPr>
          <a:xfrm>
            <a:off x="9906000" y="5143500"/>
            <a:ext cx="2285999" cy="1714500"/>
          </a:xfrm>
          <a:prstGeom prst="rect">
            <a:avLst/>
          </a:prstGeom>
        </p:spPr>
      </p:pic>
    </p:spTree>
    <p:extLst>
      <p:ext uri="{BB962C8B-B14F-4D97-AF65-F5344CB8AC3E}">
        <p14:creationId xmlns:p14="http://schemas.microsoft.com/office/powerpoint/2010/main" val="1331059103"/>
      </p:ext>
    </p:extLst>
  </p:cSld>
  <p:clrMapOvr>
    <a:masterClrMapping/>
  </p:clrMapOvr>
  <mc:AlternateContent xmlns:mc="http://schemas.openxmlformats.org/markup-compatibility/2006" xmlns:p14="http://schemas.microsoft.com/office/powerpoint/2010/main">
    <mc:Choice Requires="p14">
      <p:transition spd="slow" p14:dur="2000" advTm="46604"/>
    </mc:Choice>
    <mc:Fallback xmlns="">
      <p:transition spd="slow" advTm="4660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9"/>
                </p:tgtEl>
              </p:cMediaNode>
            </p:video>
            <p:seq concurrent="1" nextAc="seek">
              <p:cTn id="8" restart="whenNotActive" fill="hold" evtFilter="cancelBubble" nodeType="interactiveSeq">
                <p:stCondLst>
                  <p:cond evt="onClick" delay="0">
                    <p:tgtEl>
                      <p:spTgt spid="9"/>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9"/>
                                        </p:tgtEl>
                                      </p:cBhvr>
                                    </p:cmd>
                                  </p:childTnLst>
                                </p:cTn>
                              </p:par>
                            </p:childTnLst>
                          </p:cTn>
                        </p:par>
                      </p:childTnLst>
                    </p:cTn>
                  </p:par>
                </p:childTnLst>
              </p:cTn>
              <p:nextCondLst>
                <p:cond evt="onClick" delay="0">
                  <p:tgtEl>
                    <p:spTgt spid="9"/>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0554F1C-A660-F51B-8F9E-5569296F2ACB}"/>
              </a:ext>
            </a:extLst>
          </p:cNvPr>
          <p:cNvSpPr>
            <a:spLocks noGrp="1"/>
          </p:cNvSpPr>
          <p:nvPr>
            <p:ph idx="1"/>
          </p:nvPr>
        </p:nvSpPr>
        <p:spPr>
          <a:xfrm>
            <a:off x="215638" y="361264"/>
            <a:ext cx="7824877" cy="5538608"/>
          </a:xfrm>
        </p:spPr>
        <p:txBody>
          <a:bodyPr>
            <a:normAutofit fontScale="77500" lnSpcReduction="20000"/>
          </a:bodyPr>
          <a:lstStyle/>
          <a:p>
            <a:pPr algn="l" rtl="0" fontAlgn="base">
              <a:buFont typeface="Arial" panose="020B0604020202020204" pitchFamily="34" charset="0"/>
              <a:buChar char="•"/>
            </a:pPr>
            <a:r>
              <a:rPr lang="en-US" sz="1800" b="1" i="0" dirty="0">
                <a:solidFill>
                  <a:srgbClr val="FF0000"/>
                </a:solidFill>
                <a:effectLst/>
                <a:latin typeface="Tahoma" panose="020B0604030504040204" pitchFamily="34" charset="0"/>
              </a:rPr>
              <a:t> </a:t>
            </a:r>
            <a:endParaRPr lang="en-US" sz="1800" b="1" i="0" dirty="0">
              <a:solidFill>
                <a:srgbClr val="000000"/>
              </a:solidFill>
              <a:effectLst/>
              <a:latin typeface="Tahoma" panose="020B0604030504040204" pitchFamily="34" charset="0"/>
            </a:endParaRPr>
          </a:p>
          <a:p>
            <a:pPr marL="0" indent="0" algn="l">
              <a:buNone/>
            </a:pPr>
            <a:r>
              <a:rPr lang="en-US" sz="3800" b="1" i="0" dirty="0">
                <a:solidFill>
                  <a:srgbClr val="020621"/>
                </a:solidFill>
                <a:effectLst/>
                <a:latin typeface="tisapro-regular"/>
              </a:rPr>
              <a:t>The Following Things should be Considered while using Assistive </a:t>
            </a:r>
            <a:r>
              <a:rPr lang="en-US" sz="3800" b="1" dirty="0">
                <a:solidFill>
                  <a:srgbClr val="020621"/>
                </a:solidFill>
                <a:latin typeface="tisapro-regular"/>
              </a:rPr>
              <a:t>T</a:t>
            </a:r>
            <a:r>
              <a:rPr lang="en-US" sz="3800" b="1" i="0" dirty="0">
                <a:solidFill>
                  <a:srgbClr val="020621"/>
                </a:solidFill>
                <a:effectLst/>
                <a:latin typeface="tisapro-regular"/>
              </a:rPr>
              <a:t>echnology during a Disaster</a:t>
            </a:r>
          </a:p>
          <a:p>
            <a:pPr marL="0" indent="0" algn="l">
              <a:buNone/>
            </a:pPr>
            <a:endParaRPr lang="en-US" sz="2100" b="1" i="0" dirty="0">
              <a:solidFill>
                <a:srgbClr val="020621"/>
              </a:solidFill>
              <a:effectLst/>
              <a:latin typeface="tisapro-regular"/>
            </a:endParaRPr>
          </a:p>
          <a:p>
            <a:pPr algn="l">
              <a:lnSpc>
                <a:spcPct val="170000"/>
              </a:lnSpc>
              <a:buFont typeface="Arial" panose="020B0604020202020204" pitchFamily="34" charset="0"/>
              <a:buChar char="•"/>
            </a:pPr>
            <a:r>
              <a:rPr lang="en-US" sz="3600" b="0" i="0" dirty="0">
                <a:solidFill>
                  <a:srgbClr val="020621"/>
                </a:solidFill>
                <a:effectLst/>
                <a:latin typeface="tisapro-regular"/>
              </a:rPr>
              <a:t>The device should be reliable and standard.</a:t>
            </a:r>
          </a:p>
          <a:p>
            <a:pPr algn="l">
              <a:buFont typeface="Arial" panose="020B0604020202020204" pitchFamily="34" charset="0"/>
              <a:buChar char="•"/>
            </a:pPr>
            <a:r>
              <a:rPr lang="en-US" sz="3600" b="0" i="0" dirty="0">
                <a:solidFill>
                  <a:srgbClr val="020621"/>
                </a:solidFill>
                <a:effectLst/>
                <a:latin typeface="tisapro-regular"/>
              </a:rPr>
              <a:t>Devices should be regularly checked and should always be kept in working condition.</a:t>
            </a:r>
          </a:p>
          <a:p>
            <a:pPr algn="l">
              <a:buFont typeface="Arial" panose="020B0604020202020204" pitchFamily="34" charset="0"/>
              <a:buChar char="•"/>
            </a:pPr>
            <a:r>
              <a:rPr lang="en-US" sz="3600" b="0" i="0" dirty="0">
                <a:solidFill>
                  <a:srgbClr val="020621"/>
                </a:solidFill>
                <a:effectLst/>
                <a:latin typeface="tisapro-regular"/>
              </a:rPr>
              <a:t>The environment where the device is used should also be checked properly. For instance, road clearance, removing solid waste after the disaster.</a:t>
            </a:r>
          </a:p>
          <a:p>
            <a:pPr algn="l">
              <a:buFont typeface="Arial" panose="020B0604020202020204" pitchFamily="34" charset="0"/>
              <a:buChar char="•"/>
            </a:pPr>
            <a:r>
              <a:rPr lang="en-US" sz="3600" b="0" i="0" dirty="0">
                <a:solidFill>
                  <a:srgbClr val="020621"/>
                </a:solidFill>
                <a:effectLst/>
                <a:latin typeface="tisapro-regular"/>
              </a:rPr>
              <a:t>If there are a variety of options to choose, the device should be chosen based on the hazards caused by the disaster.</a:t>
            </a:r>
          </a:p>
          <a:p>
            <a:endParaRPr lang="en-US" b="0" i="0" dirty="0">
              <a:solidFill>
                <a:srgbClr val="020621"/>
              </a:solidFill>
              <a:effectLst/>
              <a:latin typeface="tisapro-regular"/>
            </a:endParaRPr>
          </a:p>
          <a:p>
            <a:endParaRPr lang="en-US" dirty="0">
              <a:solidFill>
                <a:srgbClr val="020621"/>
              </a:solidFill>
              <a:latin typeface="tisapro-regular"/>
            </a:endParaRPr>
          </a:p>
          <a:p>
            <a:endParaRPr lang="en-US" b="0" i="0" dirty="0">
              <a:solidFill>
                <a:srgbClr val="020621"/>
              </a:solidFill>
              <a:effectLst/>
              <a:latin typeface="tisapro-regular"/>
            </a:endParaRPr>
          </a:p>
        </p:txBody>
      </p:sp>
      <p:pic>
        <p:nvPicPr>
          <p:cNvPr id="6146" name="Picture 2" descr="Assistive Technology / Home">
            <a:extLst>
              <a:ext uri="{FF2B5EF4-FFF2-40B4-BE49-F238E27FC236}">
                <a16:creationId xmlns:a16="http://schemas.microsoft.com/office/drawing/2014/main" id="{13878A0E-2B4A-48BB-E19D-8957F862FDA5}"/>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876581" y="0"/>
            <a:ext cx="3315419" cy="2527086"/>
          </a:xfrm>
          <a:prstGeom prst="rect">
            <a:avLst/>
          </a:prstGeom>
          <a:noFill/>
          <a:extLst>
            <a:ext uri="{909E8E84-426E-40DD-AFC4-6F175D3DCCD1}">
              <a14:hiddenFill xmlns:a14="http://schemas.microsoft.com/office/drawing/2010/main">
                <a:solidFill>
                  <a:srgbClr val="FFFFFF"/>
                </a:solidFill>
              </a14:hiddenFill>
            </a:ext>
          </a:extLst>
        </p:spPr>
      </p:pic>
      <p:pic>
        <p:nvPicPr>
          <p:cNvPr id="6148" name="Picture 4" descr="Five innovative assistive devices for people living with quadriplegia">
            <a:extLst>
              <a:ext uri="{FF2B5EF4-FFF2-40B4-BE49-F238E27FC236}">
                <a16:creationId xmlns:a16="http://schemas.microsoft.com/office/drawing/2014/main" id="{BB9A08E2-84C2-4E29-DF83-DAA14E8E2AB9}"/>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8160589" y="2632134"/>
            <a:ext cx="4031411" cy="2267669"/>
          </a:xfrm>
          <a:prstGeom prst="rect">
            <a:avLst/>
          </a:prstGeom>
          <a:noFill/>
          <a:extLst>
            <a:ext uri="{909E8E84-426E-40DD-AFC4-6F175D3DCCD1}">
              <a14:hiddenFill xmlns:a14="http://schemas.microsoft.com/office/drawing/2010/main">
                <a:solidFill>
                  <a:srgbClr val="FFFFFF"/>
                </a:solidFill>
              </a14:hiddenFill>
            </a:ext>
          </a:extLst>
        </p:spPr>
      </p:pic>
      <p:pic>
        <p:nvPicPr>
          <p:cNvPr id="11" name="Video 10">
            <a:hlinkClick r:id="" action="ppaction://media"/>
            <a:extLst>
              <a:ext uri="{FF2B5EF4-FFF2-40B4-BE49-F238E27FC236}">
                <a16:creationId xmlns:a16="http://schemas.microsoft.com/office/drawing/2014/main" id="{3891F726-A39F-6E96-632B-0E8909BD75B9}"/>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7"/>
          <a:stretch>
            <a:fillRect/>
          </a:stretch>
        </p:blipFill>
        <p:spPr>
          <a:xfrm>
            <a:off x="9906000" y="5143500"/>
            <a:ext cx="2285999" cy="1714500"/>
          </a:xfrm>
          <a:prstGeom prst="rect">
            <a:avLst/>
          </a:prstGeom>
        </p:spPr>
      </p:pic>
    </p:spTree>
    <p:extLst>
      <p:ext uri="{BB962C8B-B14F-4D97-AF65-F5344CB8AC3E}">
        <p14:creationId xmlns:p14="http://schemas.microsoft.com/office/powerpoint/2010/main" val="2464716359"/>
      </p:ext>
    </p:extLst>
  </p:cSld>
  <p:clrMapOvr>
    <a:masterClrMapping/>
  </p:clrMapOvr>
  <mc:AlternateContent xmlns:mc="http://schemas.openxmlformats.org/markup-compatibility/2006" xmlns:p14="http://schemas.microsoft.com/office/powerpoint/2010/main">
    <mc:Choice Requires="p14">
      <p:transition spd="slow" p14:dur="2000" advTm="39324"/>
    </mc:Choice>
    <mc:Fallback xmlns="">
      <p:transition spd="slow" advTm="3932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1"/>
                </p:tgtEl>
              </p:cMediaNode>
            </p:video>
            <p:seq concurrent="1" nextAc="seek">
              <p:cTn id="8" restart="whenNotActive" fill="hold" evtFilter="cancelBubble" nodeType="interactiveSeq">
                <p:stCondLst>
                  <p:cond evt="onClick" delay="0">
                    <p:tgtEl>
                      <p:spTgt spid="11"/>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1"/>
                                        </p:tgtEl>
                                      </p:cBhvr>
                                    </p:cmd>
                                  </p:childTnLst>
                                </p:cTn>
                              </p:par>
                            </p:childTnLst>
                          </p:cTn>
                        </p:par>
                      </p:childTnLst>
                    </p:cTn>
                  </p:par>
                </p:childTnLst>
              </p:cTn>
              <p:nextCondLst>
                <p:cond evt="onClick" delay="0">
                  <p:tgtEl>
                    <p:spTgt spid="11"/>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C2956F-90D9-01E7-9D40-535D1C0D8E17}"/>
              </a:ext>
            </a:extLst>
          </p:cNvPr>
          <p:cNvSpPr>
            <a:spLocks noGrp="1"/>
          </p:cNvSpPr>
          <p:nvPr>
            <p:ph type="title"/>
          </p:nvPr>
        </p:nvSpPr>
        <p:spPr>
          <a:xfrm>
            <a:off x="480316" y="136273"/>
            <a:ext cx="8596668" cy="1320800"/>
          </a:xfrm>
        </p:spPr>
        <p:txBody>
          <a:bodyPr/>
          <a:lstStyle/>
          <a:p>
            <a:pPr algn="ctr"/>
            <a:r>
              <a:rPr lang="en-US" b="1" dirty="0">
                <a:solidFill>
                  <a:schemeClr val="tx1"/>
                </a:solidFill>
              </a:rPr>
              <a:t>Resources for Getting Prepared for Severe Weather </a:t>
            </a:r>
          </a:p>
        </p:txBody>
      </p:sp>
      <p:sp>
        <p:nvSpPr>
          <p:cNvPr id="4" name="TextBox 3">
            <a:extLst>
              <a:ext uri="{FF2B5EF4-FFF2-40B4-BE49-F238E27FC236}">
                <a16:creationId xmlns:a16="http://schemas.microsoft.com/office/drawing/2014/main" id="{EA7A8847-04F1-E263-3DF4-9D8756C90A22}"/>
              </a:ext>
            </a:extLst>
          </p:cNvPr>
          <p:cNvSpPr txBox="1"/>
          <p:nvPr/>
        </p:nvSpPr>
        <p:spPr>
          <a:xfrm>
            <a:off x="305484" y="1379578"/>
            <a:ext cx="9497503" cy="5078313"/>
          </a:xfrm>
          <a:prstGeom prst="rect">
            <a:avLst/>
          </a:prstGeom>
          <a:noFill/>
        </p:spPr>
        <p:txBody>
          <a:bodyPr wrap="square" lIns="91440" tIns="45720" rIns="91440" bIns="45720" anchor="t">
            <a:spAutoFit/>
          </a:bodyPr>
          <a:lstStyle/>
          <a:p>
            <a:pPr algn="l"/>
            <a:r>
              <a:rPr lang="en-US" sz="2000" b="1" i="0" dirty="0">
                <a:effectLst/>
                <a:latin typeface="Open Sans Semibold"/>
                <a:ea typeface="Open Sans Semibold"/>
                <a:cs typeface="Open Sans Semibold"/>
              </a:rPr>
              <a:t>Stay aware of Weather </a:t>
            </a:r>
            <a:r>
              <a:rPr lang="en-US" sz="2000" b="1" dirty="0">
                <a:latin typeface="Open Sans Semibold"/>
                <a:ea typeface="Open Sans Semibold"/>
                <a:cs typeface="Open Sans Semibold"/>
              </a:rPr>
              <a:t>C</a:t>
            </a:r>
            <a:r>
              <a:rPr lang="en-US" sz="2000" b="1" i="0" dirty="0">
                <a:effectLst/>
                <a:latin typeface="Open Sans Semibold"/>
                <a:ea typeface="Open Sans Semibold"/>
                <a:cs typeface="Open Sans Semibold"/>
              </a:rPr>
              <a:t>onditions.</a:t>
            </a:r>
          </a:p>
          <a:p>
            <a:endParaRPr lang="en-US" b="1" dirty="0">
              <a:latin typeface="Open Sans Semibold"/>
              <a:ea typeface="Open Sans Semibold"/>
              <a:cs typeface="Open Sans Semibold"/>
            </a:endParaRPr>
          </a:p>
          <a:p>
            <a:pPr marL="285750" indent="-285750">
              <a:buFont typeface="Arial"/>
              <a:buChar char="•"/>
            </a:pPr>
            <a:r>
              <a:rPr lang="en-US" b="1" i="0" dirty="0">
                <a:effectLst/>
                <a:latin typeface="Open Sans"/>
                <a:ea typeface="Open Sans"/>
                <a:cs typeface="Open Sans"/>
              </a:rPr>
              <a:t>To protect yourself and your loved ones from harm during a tornado, pay close attention to changing weather conditions in your area. </a:t>
            </a:r>
            <a:endParaRPr lang="en-US" b="1" dirty="0">
              <a:latin typeface="Open Sans"/>
              <a:ea typeface="Open Sans"/>
              <a:cs typeface="Open Sans"/>
            </a:endParaRPr>
          </a:p>
          <a:p>
            <a:pPr marL="285750" indent="-285750">
              <a:buFont typeface="Arial"/>
              <a:buChar char="•"/>
            </a:pPr>
            <a:endParaRPr lang="en-US" b="1" dirty="0">
              <a:latin typeface="Open Sans"/>
              <a:ea typeface="Open Sans"/>
              <a:cs typeface="Open Sans"/>
            </a:endParaRPr>
          </a:p>
          <a:p>
            <a:pPr marL="285750" indent="-285750">
              <a:buFont typeface="Arial"/>
              <a:buChar char="•"/>
            </a:pPr>
            <a:r>
              <a:rPr lang="en-US" b="1" i="0" dirty="0">
                <a:effectLst/>
                <a:latin typeface="Open Sans"/>
                <a:ea typeface="Open Sans"/>
                <a:cs typeface="Open Sans"/>
              </a:rPr>
              <a:t>If you know thunderstorms are expected, stay tuned to local radio and TV stations or a NOAA weather radio station for further weather information.</a:t>
            </a:r>
            <a:endParaRPr lang="en-US" dirty="0">
              <a:latin typeface="Open Sans"/>
              <a:ea typeface="Open Sans"/>
              <a:cs typeface="Open Sans"/>
            </a:endParaRPr>
          </a:p>
          <a:p>
            <a:pPr marL="285750" indent="-285750">
              <a:buFont typeface="Arial"/>
              <a:buChar char="•"/>
            </a:pPr>
            <a:endParaRPr lang="en-US" b="1" dirty="0">
              <a:latin typeface="Open Sans"/>
              <a:ea typeface="Open Sans"/>
              <a:cs typeface="Open Sans"/>
            </a:endParaRPr>
          </a:p>
          <a:p>
            <a:pPr marL="285750" indent="-285750">
              <a:buFont typeface="Arial"/>
              <a:buChar char="•"/>
            </a:pPr>
            <a:r>
              <a:rPr lang="en-US" b="1" dirty="0">
                <a:latin typeface="Open Sans"/>
                <a:ea typeface="Open Sans"/>
                <a:cs typeface="Open Sans"/>
              </a:rPr>
              <a:t> </a:t>
            </a:r>
            <a:r>
              <a:rPr lang="en-US" b="1" i="0" dirty="0">
                <a:effectLst/>
                <a:latin typeface="Open Sans"/>
                <a:ea typeface="Open Sans"/>
                <a:cs typeface="Open Sans"/>
              </a:rPr>
              <a:t>Some tornadoes strike rapidly without time for a tornado warning.</a:t>
            </a:r>
            <a:endParaRPr lang="en-US" dirty="0">
              <a:latin typeface="Open Sans"/>
              <a:ea typeface="Open Sans"/>
              <a:cs typeface="Open Sans"/>
            </a:endParaRPr>
          </a:p>
          <a:p>
            <a:pPr marL="285750" indent="-285750">
              <a:buFont typeface="Arial"/>
              <a:buChar char="•"/>
            </a:pPr>
            <a:endParaRPr lang="en-US" dirty="0">
              <a:latin typeface="Open Sans"/>
              <a:ea typeface="Open Sans"/>
              <a:cs typeface="Open Sans"/>
            </a:endParaRPr>
          </a:p>
          <a:p>
            <a:pPr marL="285750" indent="-285750">
              <a:buFont typeface="Arial"/>
              <a:buChar char="•"/>
            </a:pPr>
            <a:r>
              <a:rPr lang="en-US" b="1" i="0" dirty="0">
                <a:effectLst/>
                <a:latin typeface="Open Sans"/>
                <a:ea typeface="Open Sans"/>
                <a:cs typeface="Open Sans"/>
              </a:rPr>
              <a:t>The following weather signs may mean that a tornado is approaching:</a:t>
            </a:r>
            <a:endParaRPr lang="en-US" dirty="0">
              <a:latin typeface="Open Sans"/>
              <a:ea typeface="Open Sans"/>
              <a:cs typeface="Open Sans"/>
            </a:endParaRPr>
          </a:p>
          <a:p>
            <a:pPr marL="742950" lvl="1" indent="-285750" algn="l">
              <a:buFont typeface="Arial" panose="020B0604020202020204" pitchFamily="34" charset="0"/>
              <a:buChar char="•"/>
            </a:pPr>
            <a:r>
              <a:rPr lang="en-US" b="1" i="0" dirty="0">
                <a:effectLst/>
                <a:latin typeface="Open Sans"/>
                <a:ea typeface="Open Sans"/>
                <a:cs typeface="Open Sans"/>
              </a:rPr>
              <a:t>A dark or green-colored sky</a:t>
            </a:r>
          </a:p>
          <a:p>
            <a:pPr marL="742950" lvl="1" indent="-285750" algn="l">
              <a:buFont typeface="Arial" panose="020B0604020202020204" pitchFamily="34" charset="0"/>
              <a:buChar char="•"/>
            </a:pPr>
            <a:r>
              <a:rPr lang="en-US" b="1" i="0" dirty="0">
                <a:effectLst/>
                <a:latin typeface="Open Sans"/>
                <a:ea typeface="Open Sans"/>
                <a:cs typeface="Open Sans"/>
              </a:rPr>
              <a:t>A large, dark, low-lying cloud</a:t>
            </a:r>
          </a:p>
          <a:p>
            <a:pPr marL="742950" lvl="1" indent="-285750" algn="l">
              <a:buFont typeface="Arial" panose="020B0604020202020204" pitchFamily="34" charset="0"/>
              <a:buChar char="•"/>
            </a:pPr>
            <a:r>
              <a:rPr lang="en-US" b="1" i="0" dirty="0">
                <a:effectLst/>
                <a:latin typeface="Open Sans"/>
                <a:ea typeface="Open Sans"/>
                <a:cs typeface="Open Sans"/>
              </a:rPr>
              <a:t>Large hail</a:t>
            </a:r>
          </a:p>
          <a:p>
            <a:pPr marL="742950" lvl="1" indent="-285750" algn="l">
              <a:buFont typeface="Arial" panose="020B0604020202020204" pitchFamily="34" charset="0"/>
              <a:buChar char="•"/>
            </a:pPr>
            <a:r>
              <a:rPr lang="en-US" b="1" i="0" dirty="0">
                <a:effectLst/>
                <a:latin typeface="Open Sans"/>
                <a:ea typeface="Open Sans"/>
                <a:cs typeface="Open Sans"/>
              </a:rPr>
              <a:t>A loud roar that sounds like a freight train</a:t>
            </a:r>
          </a:p>
          <a:p>
            <a:pPr lvl="1"/>
            <a:endParaRPr lang="en-US" sz="1200" b="1" dirty="0">
              <a:latin typeface="Open Sans"/>
              <a:ea typeface="Open Sans"/>
              <a:cs typeface="Open Sans"/>
            </a:endParaRPr>
          </a:p>
          <a:p>
            <a:pPr marL="285750" indent="-285750" algn="l">
              <a:buFont typeface="Arial"/>
              <a:buChar char="•"/>
            </a:pPr>
            <a:r>
              <a:rPr lang="en-US" b="1" i="0" dirty="0">
                <a:effectLst/>
                <a:latin typeface="Open Sans"/>
                <a:ea typeface="Open Sans"/>
                <a:cs typeface="Open Sans"/>
              </a:rPr>
              <a:t>If you notice any of these conditions, take cover immediately, and stay tuned to local radio and TV stations, a NOAA weather radio station, or the Internet</a:t>
            </a:r>
            <a:r>
              <a:rPr lang="en-US" i="0" dirty="0">
                <a:effectLst/>
                <a:latin typeface="Open Sans"/>
                <a:ea typeface="Open Sans"/>
                <a:cs typeface="Open Sans"/>
              </a:rPr>
              <a:t>.</a:t>
            </a:r>
          </a:p>
        </p:txBody>
      </p:sp>
      <p:pic>
        <p:nvPicPr>
          <p:cNvPr id="14" name="Video 13">
            <a:hlinkClick r:id="" action="ppaction://media"/>
            <a:extLst>
              <a:ext uri="{FF2B5EF4-FFF2-40B4-BE49-F238E27FC236}">
                <a16:creationId xmlns:a16="http://schemas.microsoft.com/office/drawing/2014/main" id="{03EEBB35-9A23-8BE7-A0FD-B2F9E39CC8EF}"/>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089836716"/>
      </p:ext>
    </p:extLst>
  </p:cSld>
  <p:clrMapOvr>
    <a:masterClrMapping/>
  </p:clrMapOvr>
  <mc:AlternateContent xmlns:mc="http://schemas.openxmlformats.org/markup-compatibility/2006" xmlns:p14="http://schemas.microsoft.com/office/powerpoint/2010/main">
    <mc:Choice Requires="p14">
      <p:transition spd="slow" p14:dur="2000" advTm="84671"/>
    </mc:Choice>
    <mc:Fallback xmlns="">
      <p:transition spd="slow" advTm="8467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4"/>
                </p:tgtEl>
              </p:cMediaNode>
            </p:video>
            <p:seq concurrent="1" nextAc="seek">
              <p:cTn id="8" restart="whenNotActive" fill="hold" evtFilter="cancelBubble" nodeType="interactiveSeq">
                <p:stCondLst>
                  <p:cond evt="onClick" delay="0">
                    <p:tgtEl>
                      <p:spTgt spid="1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4"/>
                                        </p:tgtEl>
                                      </p:cBhvr>
                                    </p:cmd>
                                  </p:childTnLst>
                                </p:cTn>
                              </p:par>
                            </p:childTnLst>
                          </p:cTn>
                        </p:par>
                      </p:childTnLst>
                    </p:cTn>
                  </p:par>
                </p:childTnLst>
              </p:cTn>
              <p:nextCondLst>
                <p:cond evt="onClick" delay="0">
                  <p:tgtEl>
                    <p:spTgt spid="14"/>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3" name="Rectangle 1032">
            <a:extLst>
              <a:ext uri="{FF2B5EF4-FFF2-40B4-BE49-F238E27FC236}">
                <a16:creationId xmlns:a16="http://schemas.microsoft.com/office/drawing/2014/main" id="{9F4444CE-BC8D-4D61-B303-4C05614E62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5" name="Rectangle 1034">
            <a:extLst>
              <a:ext uri="{FF2B5EF4-FFF2-40B4-BE49-F238E27FC236}">
                <a16:creationId xmlns:a16="http://schemas.microsoft.com/office/drawing/2014/main" id="{62423CA5-E2E1-4789-B759-9906C1C940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
            <a:ext cx="4660126"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037" name="Isosceles Triangle 1036">
            <a:extLst>
              <a:ext uri="{FF2B5EF4-FFF2-40B4-BE49-F238E27FC236}">
                <a16:creationId xmlns:a16="http://schemas.microsoft.com/office/drawing/2014/main" id="{73772B81-181F-48B7-8826-4D9686D15D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660127" y="-3"/>
            <a:ext cx="1056745" cy="6858001"/>
          </a:xfrm>
          <a:prstGeom prst="triangle">
            <a:avLst>
              <a:gd name="adj" fmla="val 100000"/>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 name="Title 1">
            <a:extLst>
              <a:ext uri="{FF2B5EF4-FFF2-40B4-BE49-F238E27FC236}">
                <a16:creationId xmlns:a16="http://schemas.microsoft.com/office/drawing/2014/main" id="{26169A30-B611-F45D-4DDD-5483DED7C33F}"/>
              </a:ext>
            </a:extLst>
          </p:cNvPr>
          <p:cNvSpPr>
            <a:spLocks noGrp="1"/>
          </p:cNvSpPr>
          <p:nvPr>
            <p:ph type="title"/>
          </p:nvPr>
        </p:nvSpPr>
        <p:spPr>
          <a:xfrm>
            <a:off x="418869" y="416272"/>
            <a:ext cx="5187162" cy="1375608"/>
          </a:xfrm>
        </p:spPr>
        <p:txBody>
          <a:bodyPr vert="horz" lIns="91440" tIns="45720" rIns="91440" bIns="45720" rtlCol="0" anchor="ctr">
            <a:normAutofit/>
          </a:bodyPr>
          <a:lstStyle/>
          <a:p>
            <a:r>
              <a:rPr lang="en-US" sz="4000" b="1" dirty="0">
                <a:solidFill>
                  <a:schemeClr val="bg1"/>
                </a:solidFill>
              </a:rPr>
              <a:t>Snowstorms and Blizzards</a:t>
            </a:r>
          </a:p>
        </p:txBody>
      </p:sp>
      <p:sp>
        <p:nvSpPr>
          <p:cNvPr id="5" name="TextBox 4">
            <a:extLst>
              <a:ext uri="{FF2B5EF4-FFF2-40B4-BE49-F238E27FC236}">
                <a16:creationId xmlns:a16="http://schemas.microsoft.com/office/drawing/2014/main" id="{EB65171E-1CB9-98D5-B42A-FB7D9440B41A}"/>
              </a:ext>
            </a:extLst>
          </p:cNvPr>
          <p:cNvSpPr txBox="1"/>
          <p:nvPr/>
        </p:nvSpPr>
        <p:spPr>
          <a:xfrm>
            <a:off x="344090" y="2306894"/>
            <a:ext cx="4514374" cy="3440110"/>
          </a:xfrm>
          <a:prstGeom prst="rect">
            <a:avLst/>
          </a:prstGeom>
        </p:spPr>
        <p:txBody>
          <a:bodyPr vert="horz" lIns="91440" tIns="45720" rIns="91440" bIns="45720" rtlCol="0">
            <a:normAutofit fontScale="85000" lnSpcReduction="20000"/>
          </a:bodyPr>
          <a:lstStyle/>
          <a:p>
            <a:pPr fontAlgn="base">
              <a:lnSpc>
                <a:spcPct val="90000"/>
              </a:lnSpc>
              <a:spcBef>
                <a:spcPts val="1000"/>
              </a:spcBef>
              <a:buClr>
                <a:schemeClr val="accent1"/>
              </a:buClr>
              <a:buSzPct val="80000"/>
              <a:buFont typeface="Wingdings 3" charset="2"/>
              <a:buChar char=""/>
            </a:pPr>
            <a:r>
              <a:rPr lang="en-US" sz="1900" b="1" i="0" dirty="0">
                <a:solidFill>
                  <a:schemeClr val="bg1"/>
                </a:solidFill>
                <a:effectLst/>
              </a:rPr>
              <a:t>Before the storm strikes, make sure your home, office and vehicles are stocked with the supplies you might need. Make sure farm animals and pets also have the essentials they will need during a winter storm. </a:t>
            </a:r>
            <a:r>
              <a:rPr lang="en-US" sz="1900" b="0" i="0" dirty="0">
                <a:solidFill>
                  <a:schemeClr val="bg1"/>
                </a:solidFill>
                <a:effectLst/>
                <a:hlinkClick r:id="rId5">
                  <a:extLst>
                    <a:ext uri="{A12FA001-AC4F-418D-AE19-62706E023703}">
                      <ahyp:hlinkClr xmlns:ahyp="http://schemas.microsoft.com/office/drawing/2018/hyperlinkcolor" val="tx"/>
                    </a:ext>
                  </a:extLst>
                </a:hlinkClick>
              </a:rPr>
              <a:t>Know how to dress for varying degrees of cold weather.</a:t>
            </a:r>
            <a:endParaRPr lang="en-US" sz="1900" b="0" i="0" dirty="0">
              <a:solidFill>
                <a:schemeClr val="bg1"/>
              </a:solidFill>
              <a:effectLst/>
            </a:endParaRPr>
          </a:p>
          <a:p>
            <a:pPr fontAlgn="base">
              <a:lnSpc>
                <a:spcPct val="150000"/>
              </a:lnSpc>
              <a:spcBef>
                <a:spcPts val="1000"/>
              </a:spcBef>
              <a:buClr>
                <a:schemeClr val="accent1"/>
              </a:buClr>
              <a:buSzPct val="80000"/>
              <a:buFont typeface="Wingdings 3" charset="2"/>
              <a:buChar char=""/>
            </a:pPr>
            <a:r>
              <a:rPr lang="en-US" sz="1700" b="0" i="0" u="none" strike="noStrike" dirty="0">
                <a:solidFill>
                  <a:schemeClr val="bg1"/>
                </a:solidFill>
                <a:effectLst/>
                <a:hlinkClick r:id="rId6" tooltip="Click to expand and contract">
                  <a:extLst>
                    <a:ext uri="{A12FA001-AC4F-418D-AE19-62706E023703}">
                      <ahyp:hlinkClr xmlns:ahyp="http://schemas.microsoft.com/office/drawing/2018/hyperlinkcolor" val="tx"/>
                    </a:ext>
                  </a:extLst>
                </a:hlinkClick>
              </a:rPr>
              <a:t>+</a:t>
            </a:r>
            <a:r>
              <a:rPr lang="en-US" sz="1700" b="1" i="0" u="none" strike="noStrike" dirty="0">
                <a:solidFill>
                  <a:schemeClr val="bg1"/>
                </a:solidFill>
                <a:effectLst/>
                <a:hlinkClick r:id="rId6" tooltip="Click to expand and contract">
                  <a:extLst>
                    <a:ext uri="{A12FA001-AC4F-418D-AE19-62706E023703}">
                      <ahyp:hlinkClr xmlns:ahyp="http://schemas.microsoft.com/office/drawing/2018/hyperlinkcolor" val="tx"/>
                    </a:ext>
                  </a:extLst>
                </a:hlinkClick>
              </a:rPr>
              <a:t>At Home and Work</a:t>
            </a:r>
            <a:endParaRPr lang="en-US" sz="1700" b="1" i="0" dirty="0">
              <a:solidFill>
                <a:schemeClr val="bg1"/>
              </a:solidFill>
              <a:effectLst/>
            </a:endParaRPr>
          </a:p>
          <a:p>
            <a:pPr fontAlgn="base">
              <a:lnSpc>
                <a:spcPct val="150000"/>
              </a:lnSpc>
              <a:spcBef>
                <a:spcPts val="1000"/>
              </a:spcBef>
              <a:buClr>
                <a:schemeClr val="accent1"/>
              </a:buClr>
              <a:buSzPct val="80000"/>
              <a:buFont typeface="Wingdings 3" charset="2"/>
              <a:buChar char=""/>
            </a:pPr>
            <a:r>
              <a:rPr lang="en-US" sz="1700" b="1" i="0" u="none" strike="noStrike" dirty="0">
                <a:solidFill>
                  <a:schemeClr val="bg1"/>
                </a:solidFill>
                <a:effectLst/>
                <a:hlinkClick r:id="rId6" tooltip="Click to expand and contract">
                  <a:extLst>
                    <a:ext uri="{A12FA001-AC4F-418D-AE19-62706E023703}">
                      <ahyp:hlinkClr xmlns:ahyp="http://schemas.microsoft.com/office/drawing/2018/hyperlinkcolor" val="tx"/>
                    </a:ext>
                  </a:extLst>
                </a:hlinkClick>
              </a:rPr>
              <a:t>+In Vehicles</a:t>
            </a:r>
            <a:endParaRPr lang="en-US" sz="1700" b="1" i="0" dirty="0">
              <a:solidFill>
                <a:schemeClr val="bg1"/>
              </a:solidFill>
              <a:effectLst/>
            </a:endParaRPr>
          </a:p>
          <a:p>
            <a:pPr fontAlgn="base">
              <a:lnSpc>
                <a:spcPct val="150000"/>
              </a:lnSpc>
              <a:spcBef>
                <a:spcPts val="1000"/>
              </a:spcBef>
              <a:buClr>
                <a:schemeClr val="accent1"/>
              </a:buClr>
              <a:buSzPct val="80000"/>
              <a:buFont typeface="Wingdings 3" charset="2"/>
              <a:buChar char=""/>
            </a:pPr>
            <a:r>
              <a:rPr lang="en-US" sz="1700" b="1" i="0" u="none" strike="noStrike" dirty="0">
                <a:solidFill>
                  <a:schemeClr val="bg1"/>
                </a:solidFill>
                <a:effectLst/>
                <a:hlinkClick r:id="rId6" tooltip="Click to expand and contract">
                  <a:extLst>
                    <a:ext uri="{A12FA001-AC4F-418D-AE19-62706E023703}">
                      <ahyp:hlinkClr xmlns:ahyp="http://schemas.microsoft.com/office/drawing/2018/hyperlinkcolor" val="tx"/>
                    </a:ext>
                  </a:extLst>
                </a:hlinkClick>
              </a:rPr>
              <a:t>+On the Farm, Pet Owners</a:t>
            </a:r>
            <a:endParaRPr lang="en-US" sz="1700" b="1" i="0" u="none" strike="noStrike" dirty="0">
              <a:solidFill>
                <a:schemeClr val="bg1"/>
              </a:solidFill>
              <a:effectLst/>
            </a:endParaRPr>
          </a:p>
          <a:p>
            <a:pPr lvl="1" fontAlgn="base">
              <a:lnSpc>
                <a:spcPct val="150000"/>
              </a:lnSpc>
              <a:spcBef>
                <a:spcPts val="1000"/>
              </a:spcBef>
              <a:buClr>
                <a:schemeClr val="accent1"/>
              </a:buClr>
              <a:buSzPct val="80000"/>
              <a:buFont typeface="Wingdings 3" charset="2"/>
              <a:buChar char=""/>
            </a:pPr>
            <a:r>
              <a:rPr lang="en-US" sz="1700" b="1" i="0" dirty="0">
                <a:solidFill>
                  <a:schemeClr val="bg1"/>
                </a:solidFill>
                <a:effectLst/>
              </a:rPr>
              <a:t>Scroll down to see</a:t>
            </a:r>
          </a:p>
          <a:p>
            <a:pPr fontAlgn="base">
              <a:lnSpc>
                <a:spcPct val="150000"/>
              </a:lnSpc>
              <a:spcBef>
                <a:spcPts val="1000"/>
              </a:spcBef>
              <a:buClr>
                <a:schemeClr val="accent1"/>
              </a:buClr>
              <a:buSzPct val="80000"/>
            </a:pPr>
            <a:r>
              <a:rPr lang="en-US" sz="1700" b="1" i="0" dirty="0">
                <a:solidFill>
                  <a:schemeClr val="bg1"/>
                </a:solidFill>
                <a:effectLst/>
              </a:rPr>
              <a:t> </a:t>
            </a:r>
          </a:p>
        </p:txBody>
      </p:sp>
      <p:pic>
        <p:nvPicPr>
          <p:cNvPr id="1028" name="Picture 4" descr="A close-up of a emergency supply kit&#10;&#10;Description automatically generated">
            <a:extLst>
              <a:ext uri="{FF2B5EF4-FFF2-40B4-BE49-F238E27FC236}">
                <a16:creationId xmlns:a16="http://schemas.microsoft.com/office/drawing/2014/main" id="{B41F3AA1-71BF-2B12-21E2-A78A63BF4FCC}"/>
              </a:ext>
            </a:extLst>
          </p:cNvPr>
          <p:cNvPicPr>
            <a:picLocks noChangeAspect="1" noChangeArrowheads="1"/>
          </p:cNvPicPr>
          <p:nvPr/>
        </p:nvPicPr>
        <p:blipFill>
          <a:blip r:embed="rId7">
            <a:extLst>
              <a:ext uri="{28A0092B-C50C-407E-A947-70E740481C1C}">
                <a14:useLocalDpi xmlns:a14="http://schemas.microsoft.com/office/drawing/2010/main" val="0"/>
              </a:ext>
            </a:extLst>
          </a:blip>
          <a:stretch>
            <a:fillRect/>
          </a:stretch>
        </p:blipFill>
        <p:spPr bwMode="auto">
          <a:xfrm>
            <a:off x="5626903" y="643465"/>
            <a:ext cx="6472536" cy="3737889"/>
          </a:xfrm>
          <a:prstGeom prst="rect">
            <a:avLst/>
          </a:prstGeom>
          <a:noFill/>
          <a:extLst>
            <a:ext uri="{909E8E84-426E-40DD-AFC4-6F175D3DCCD1}">
              <a14:hiddenFill xmlns:a14="http://schemas.microsoft.com/office/drawing/2010/main">
                <a:solidFill>
                  <a:srgbClr val="FFFFFF"/>
                </a:solidFill>
              </a14:hiddenFill>
            </a:ext>
          </a:extLst>
        </p:spPr>
      </p:pic>
      <p:sp>
        <p:nvSpPr>
          <p:cNvPr id="1039" name="Isosceles Triangle 1038">
            <a:extLst>
              <a:ext uri="{FF2B5EF4-FFF2-40B4-BE49-F238E27FC236}">
                <a16:creationId xmlns:a16="http://schemas.microsoft.com/office/drawing/2014/main" id="{B2205F6E-03C6-4E92-877C-E2482F6599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55696"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4" name="TextBox 3">
            <a:extLst>
              <a:ext uri="{FF2B5EF4-FFF2-40B4-BE49-F238E27FC236}">
                <a16:creationId xmlns:a16="http://schemas.microsoft.com/office/drawing/2014/main" id="{10A85CE7-7650-7463-A91E-C94B078346B8}"/>
              </a:ext>
            </a:extLst>
          </p:cNvPr>
          <p:cNvSpPr txBox="1"/>
          <p:nvPr/>
        </p:nvSpPr>
        <p:spPr>
          <a:xfrm>
            <a:off x="5279723" y="4585037"/>
            <a:ext cx="4375906" cy="2031325"/>
          </a:xfrm>
          <a:prstGeom prst="rect">
            <a:avLst/>
          </a:prstGeom>
          <a:noFill/>
        </p:spPr>
        <p:txBody>
          <a:bodyPr wrap="square" rtlCol="0">
            <a:spAutoFit/>
          </a:bodyPr>
          <a:lstStyle/>
          <a:p>
            <a:r>
              <a:rPr lang="en-US" b="1" dirty="0"/>
              <a:t>Emergency supply list for your car: Cell phone, charger, first aid kit, jumper, cables, spare tire, flares, full tank of gas, sand or kitty litter, toe rope, blanket, snow shovel, brush, flashlight, mittens, hat, boots, warm clothes, water, and socks.</a:t>
            </a:r>
          </a:p>
        </p:txBody>
      </p:sp>
      <p:pic>
        <p:nvPicPr>
          <p:cNvPr id="46" name="Video 45">
            <a:hlinkClick r:id="" action="ppaction://media"/>
            <a:extLst>
              <a:ext uri="{FF2B5EF4-FFF2-40B4-BE49-F238E27FC236}">
                <a16:creationId xmlns:a16="http://schemas.microsoft.com/office/drawing/2014/main" id="{4C00C960-34C1-189E-CACC-8BFC112C7C16}"/>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8"/>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975049133"/>
      </p:ext>
    </p:extLst>
  </p:cSld>
  <p:clrMapOvr>
    <a:masterClrMapping/>
  </p:clrMapOvr>
  <mc:AlternateContent xmlns:mc="http://schemas.openxmlformats.org/markup-compatibility/2006" xmlns:p14="http://schemas.microsoft.com/office/powerpoint/2010/main">
    <mc:Choice Requires="p14">
      <p:transition spd="slow" p14:dur="2000" advTm="60282"/>
    </mc:Choice>
    <mc:Fallback xmlns="">
      <p:transition spd="slow" advTm="6028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6"/>
                </p:tgtEl>
              </p:cMediaNode>
            </p:video>
            <p:seq concurrent="1" nextAc="seek">
              <p:cTn id="8" restart="whenNotActive" fill="hold" evtFilter="cancelBubble" nodeType="interactiveSeq">
                <p:stCondLst>
                  <p:cond evt="onClick" delay="0">
                    <p:tgtEl>
                      <p:spTgt spid="4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6"/>
                                        </p:tgtEl>
                                      </p:cBhvr>
                                    </p:cmd>
                                  </p:childTnLst>
                                </p:cTn>
                              </p:par>
                            </p:childTnLst>
                          </p:cTn>
                        </p:par>
                      </p:childTnLst>
                    </p:cTn>
                  </p:par>
                </p:childTnLst>
              </p:cTn>
              <p:nextCondLst>
                <p:cond evt="onClick" delay="0">
                  <p:tgtEl>
                    <p:spTgt spid="46"/>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3CCA7E-4AC6-0D82-D9F5-ADEB5CCD7EF2}"/>
              </a:ext>
            </a:extLst>
          </p:cNvPr>
          <p:cNvSpPr>
            <a:spLocks noGrp="1"/>
          </p:cNvSpPr>
          <p:nvPr>
            <p:ph type="title"/>
          </p:nvPr>
        </p:nvSpPr>
        <p:spPr>
          <a:xfrm>
            <a:off x="210780" y="371104"/>
            <a:ext cx="8954874" cy="1828800"/>
          </a:xfrm>
        </p:spPr>
        <p:txBody>
          <a:bodyPr>
            <a:noAutofit/>
          </a:bodyPr>
          <a:lstStyle/>
          <a:p>
            <a:pPr algn="ctr"/>
            <a:r>
              <a:rPr lang="en-US" sz="3200" b="1" i="0" dirty="0">
                <a:solidFill>
                  <a:schemeClr val="tx1"/>
                </a:solidFill>
                <a:effectLst/>
                <a:latin typeface="Open Sans Semibold" panose="020B0706030804020204" pitchFamily="34" charset="0"/>
              </a:rPr>
              <a:t>Know Where to Shelter</a:t>
            </a:r>
            <a:br>
              <a:rPr lang="en-US" sz="3200" b="1" i="0" dirty="0">
                <a:solidFill>
                  <a:schemeClr val="tx1"/>
                </a:solidFill>
                <a:effectLst/>
                <a:latin typeface="Open Sans Semibold" panose="020B0706030804020204" pitchFamily="34" charset="0"/>
              </a:rPr>
            </a:br>
            <a:br>
              <a:rPr lang="en-US" sz="2000" i="0" dirty="0">
                <a:solidFill>
                  <a:schemeClr val="tx1"/>
                </a:solidFill>
                <a:effectLst/>
                <a:latin typeface="Open Sans Semibold" panose="020B0706030804020204" pitchFamily="34" charset="0"/>
              </a:rPr>
            </a:br>
            <a:r>
              <a:rPr lang="en-US" sz="2000" b="1" i="0" dirty="0">
                <a:solidFill>
                  <a:schemeClr val="tx1"/>
                </a:solidFill>
                <a:effectLst/>
                <a:latin typeface="Open Sans" panose="020B0606030504020204" pitchFamily="34" charset="0"/>
              </a:rPr>
              <a:t>Falling and flying debris causes most injuries and deaths during a tornado. Although there is no completely safe place during a tornado, some locations are much safer than others.</a:t>
            </a:r>
            <a:br>
              <a:rPr lang="en-US" sz="2000" b="1" i="0" dirty="0">
                <a:solidFill>
                  <a:schemeClr val="tx1"/>
                </a:solidFill>
                <a:effectLst/>
                <a:latin typeface="Open Sans" panose="020B0606030504020204" pitchFamily="34" charset="0"/>
              </a:rPr>
            </a:br>
            <a:endParaRPr lang="en-US" sz="2000" b="1" dirty="0">
              <a:solidFill>
                <a:schemeClr val="tx1"/>
              </a:solidFill>
            </a:endParaRPr>
          </a:p>
        </p:txBody>
      </p:sp>
      <p:pic>
        <p:nvPicPr>
          <p:cNvPr id="1026" name="Picture 2">
            <a:extLst>
              <a:ext uri="{FF2B5EF4-FFF2-40B4-BE49-F238E27FC236}">
                <a16:creationId xmlns:a16="http://schemas.microsoft.com/office/drawing/2014/main" id="{4CDD8D05-B798-392F-899E-B56A98785526}"/>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10780" y="2650060"/>
            <a:ext cx="4667317" cy="2613697"/>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Severe Weather Awareness - Tornado Safety">
            <a:extLst>
              <a:ext uri="{FF2B5EF4-FFF2-40B4-BE49-F238E27FC236}">
                <a16:creationId xmlns:a16="http://schemas.microsoft.com/office/drawing/2014/main" id="{5A25C1DF-EDBA-49B2-C058-C5801319DF4F}"/>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5122842" y="2650060"/>
            <a:ext cx="5048044" cy="2629528"/>
          </a:xfrm>
          <a:prstGeom prst="rect">
            <a:avLst/>
          </a:prstGeom>
          <a:noFill/>
          <a:extLst>
            <a:ext uri="{909E8E84-426E-40DD-AFC4-6F175D3DCCD1}">
              <a14:hiddenFill xmlns:a14="http://schemas.microsoft.com/office/drawing/2010/main">
                <a:solidFill>
                  <a:srgbClr val="FFFFFF"/>
                </a:solidFill>
              </a14:hiddenFill>
            </a:ext>
          </a:extLst>
        </p:spPr>
      </p:pic>
      <p:pic>
        <p:nvPicPr>
          <p:cNvPr id="8" name="Video 7">
            <a:hlinkClick r:id="" action="ppaction://media"/>
            <a:extLst>
              <a:ext uri="{FF2B5EF4-FFF2-40B4-BE49-F238E27FC236}">
                <a16:creationId xmlns:a16="http://schemas.microsoft.com/office/drawing/2014/main" id="{5A3B7B1A-6309-15D3-9D43-41AF9439890A}"/>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7"/>
          <a:srcRect l="21875" r="21875"/>
          <a:stretch>
            <a:fillRect/>
          </a:stretch>
        </p:blipFill>
        <p:spPr>
          <a:xfrm>
            <a:off x="10052304" y="4688807"/>
            <a:ext cx="2057400" cy="2057400"/>
          </a:xfrm>
          <a:prstGeom prst="ellipse">
            <a:avLst/>
          </a:prstGeom>
        </p:spPr>
      </p:pic>
    </p:spTree>
    <p:extLst>
      <p:ext uri="{BB962C8B-B14F-4D97-AF65-F5344CB8AC3E}">
        <p14:creationId xmlns:p14="http://schemas.microsoft.com/office/powerpoint/2010/main" val="2821555067"/>
      </p:ext>
    </p:extLst>
  </p:cSld>
  <p:clrMapOvr>
    <a:masterClrMapping/>
  </p:clrMapOvr>
  <mc:AlternateContent xmlns:mc="http://schemas.openxmlformats.org/markup-compatibility/2006" xmlns:p14="http://schemas.microsoft.com/office/powerpoint/2010/main">
    <mc:Choice Requires="p14">
      <p:transition spd="slow" p14:dur="2000" advTm="51028"/>
    </mc:Choice>
    <mc:Fallback xmlns="">
      <p:transition spd="slow" advTm="5102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8"/>
                </p:tgtEl>
              </p:cMediaNode>
            </p:video>
            <p:seq concurrent="1" nextAc="seek">
              <p:cTn id="8" restart="whenNotActive" fill="hold" evtFilter="cancelBubble" nodeType="interactiveSeq">
                <p:stCondLst>
                  <p:cond evt="onClick" delay="0">
                    <p:tgtEl>
                      <p:spTgt spid="8"/>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8"/>
                                        </p:tgtEl>
                                      </p:cBhvr>
                                    </p:cmd>
                                  </p:childTnLst>
                                </p:cTn>
                              </p:par>
                            </p:childTnLst>
                          </p:cTn>
                        </p:par>
                      </p:childTnLst>
                    </p:cTn>
                  </p:par>
                </p:childTnLst>
              </p:cTn>
              <p:nextCondLst>
                <p:cond evt="onClick" delay="0">
                  <p:tgtEl>
                    <p:spTgt spid="8"/>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4CAA0E-AA95-8180-EA02-311902A661EE}"/>
              </a:ext>
            </a:extLst>
          </p:cNvPr>
          <p:cNvSpPr>
            <a:spLocks noGrp="1"/>
          </p:cNvSpPr>
          <p:nvPr>
            <p:ph type="ctrTitle"/>
          </p:nvPr>
        </p:nvSpPr>
        <p:spPr>
          <a:xfrm>
            <a:off x="838791" y="743085"/>
            <a:ext cx="7547840" cy="621836"/>
          </a:xfrm>
        </p:spPr>
        <p:txBody>
          <a:bodyPr/>
          <a:lstStyle/>
          <a:p>
            <a:pPr algn="ctr"/>
            <a:r>
              <a:rPr lang="en-US" sz="3200" b="1" dirty="0">
                <a:solidFill>
                  <a:schemeClr val="tx1"/>
                </a:solidFill>
              </a:rPr>
              <a:t>What to do in a Tornado or Hurricane</a:t>
            </a:r>
            <a:br>
              <a:rPr lang="en-US" sz="3200" b="1" dirty="0">
                <a:solidFill>
                  <a:schemeClr val="tx1"/>
                </a:solidFill>
              </a:rPr>
            </a:br>
            <a:endParaRPr lang="en-US" sz="3200" b="1" dirty="0">
              <a:solidFill>
                <a:schemeClr val="tx1"/>
              </a:solidFill>
            </a:endParaRPr>
          </a:p>
        </p:txBody>
      </p:sp>
      <p:sp>
        <p:nvSpPr>
          <p:cNvPr id="9" name="TextBox 8">
            <a:extLst>
              <a:ext uri="{FF2B5EF4-FFF2-40B4-BE49-F238E27FC236}">
                <a16:creationId xmlns:a16="http://schemas.microsoft.com/office/drawing/2014/main" id="{B4558506-B828-8D96-1A08-849F74181994}"/>
              </a:ext>
            </a:extLst>
          </p:cNvPr>
          <p:cNvSpPr txBox="1"/>
          <p:nvPr/>
        </p:nvSpPr>
        <p:spPr>
          <a:xfrm>
            <a:off x="850982" y="1447876"/>
            <a:ext cx="6372808" cy="1938992"/>
          </a:xfrm>
          <a:prstGeom prst="rect">
            <a:avLst/>
          </a:prstGeom>
          <a:noFill/>
        </p:spPr>
        <p:txBody>
          <a:bodyPr wrap="square">
            <a:spAutoFit/>
          </a:bodyPr>
          <a:lstStyle/>
          <a:p>
            <a:r>
              <a:rPr lang="en-US" sz="2400" b="1" i="0" dirty="0">
                <a:solidFill>
                  <a:srgbClr val="202124"/>
                </a:solidFill>
                <a:effectLst/>
                <a:latin typeface="Google Sans"/>
              </a:rPr>
              <a:t>Go to the lowest floor, small center room (like a bathroom or closet), under a stairwell, or in an interior hallway with no windows. Crouch as low as possible to the floor, facing down; and cover your head with your hands.</a:t>
            </a:r>
            <a:endParaRPr lang="en-US" sz="2400" b="1" dirty="0"/>
          </a:p>
        </p:txBody>
      </p:sp>
      <p:pic>
        <p:nvPicPr>
          <p:cNvPr id="1026" name="Picture 2" descr="Tornado Safety (Online Tornado FAQ)">
            <a:extLst>
              <a:ext uri="{FF2B5EF4-FFF2-40B4-BE49-F238E27FC236}">
                <a16:creationId xmlns:a16="http://schemas.microsoft.com/office/drawing/2014/main" id="{86F8B8D9-FF55-1346-C21F-7C25ED710B70}"/>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88137" y="3895824"/>
            <a:ext cx="4045434" cy="2719620"/>
          </a:xfrm>
          <a:prstGeom prst="rect">
            <a:avLst/>
          </a:prstGeom>
          <a:noFill/>
          <a:extLst>
            <a:ext uri="{909E8E84-426E-40DD-AFC4-6F175D3DCCD1}">
              <a14:hiddenFill xmlns:a14="http://schemas.microsoft.com/office/drawing/2010/main">
                <a:solidFill>
                  <a:srgbClr val="FFFFFF"/>
                </a:solidFill>
              </a14:hiddenFill>
            </a:ext>
          </a:extLst>
        </p:spPr>
      </p:pic>
      <p:pic>
        <p:nvPicPr>
          <p:cNvPr id="11" name="Picture 10" descr="A bathroom with a sink and a tub">
            <a:extLst>
              <a:ext uri="{FF2B5EF4-FFF2-40B4-BE49-F238E27FC236}">
                <a16:creationId xmlns:a16="http://schemas.microsoft.com/office/drawing/2014/main" id="{C6EBCA4F-5CCA-6E93-C4AB-8F34E3115D7F}"/>
              </a:ext>
            </a:extLst>
          </p:cNvPr>
          <p:cNvPicPr>
            <a:picLocks noChangeAspect="1"/>
          </p:cNvPicPr>
          <p:nvPr/>
        </p:nvPicPr>
        <p:blipFill>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a:off x="5721832" y="4056120"/>
            <a:ext cx="2553949" cy="2553949"/>
          </a:xfrm>
          <a:prstGeom prst="rect">
            <a:avLst/>
          </a:prstGeom>
        </p:spPr>
      </p:pic>
      <p:pic>
        <p:nvPicPr>
          <p:cNvPr id="13" name="Picture 12" descr="A closet with clothes on a swinger">
            <a:extLst>
              <a:ext uri="{FF2B5EF4-FFF2-40B4-BE49-F238E27FC236}">
                <a16:creationId xmlns:a16="http://schemas.microsoft.com/office/drawing/2014/main" id="{B0D40E1A-5C7C-FB75-F752-8B7FD28204DD}"/>
              </a:ext>
            </a:extLst>
          </p:cNvPr>
          <p:cNvPicPr>
            <a:picLocks noChangeAspect="1"/>
          </p:cNvPicPr>
          <p:nvPr/>
        </p:nvPicPr>
        <p:blipFill>
          <a:blip r:embed="rId8">
            <a:extLst>
              <a:ext uri="{28A0092B-C50C-407E-A947-70E740481C1C}">
                <a14:useLocalDpi xmlns:a14="http://schemas.microsoft.com/office/drawing/2010/main" val="0"/>
              </a:ext>
              <a:ext uri="{837473B0-CC2E-450A-ABE3-18F120FF3D39}">
                <a1611:picAttrSrcUrl xmlns:a1611="http://schemas.microsoft.com/office/drawing/2016/11/main" r:id="rId9"/>
              </a:ext>
            </a:extLst>
          </a:blip>
          <a:stretch>
            <a:fillRect/>
          </a:stretch>
        </p:blipFill>
        <p:spPr>
          <a:xfrm>
            <a:off x="10051473" y="0"/>
            <a:ext cx="2140527" cy="2854036"/>
          </a:xfrm>
          <a:prstGeom prst="rect">
            <a:avLst/>
          </a:prstGeom>
        </p:spPr>
      </p:pic>
      <p:pic>
        <p:nvPicPr>
          <p:cNvPr id="16" name="Picture 15" descr="A staircase with carpeted stairs">
            <a:extLst>
              <a:ext uri="{FF2B5EF4-FFF2-40B4-BE49-F238E27FC236}">
                <a16:creationId xmlns:a16="http://schemas.microsoft.com/office/drawing/2014/main" id="{4E4A7443-B0DF-4D5B-B280-6EF9B7211F4B}"/>
              </a:ext>
            </a:extLst>
          </p:cNvPr>
          <p:cNvPicPr>
            <a:picLocks noChangeAspect="1"/>
          </p:cNvPicPr>
          <p:nvPr/>
        </p:nvPicPr>
        <p:blipFill>
          <a:blip r:embed="rId10">
            <a:extLst>
              <a:ext uri="{28A0092B-C50C-407E-A947-70E740481C1C}">
                <a14:useLocalDpi xmlns:a14="http://schemas.microsoft.com/office/drawing/2010/main" val="0"/>
              </a:ext>
              <a:ext uri="{837473B0-CC2E-450A-ABE3-18F120FF3D39}">
                <a1611:picAttrSrcUrl xmlns:a1611="http://schemas.microsoft.com/office/drawing/2016/11/main" r:id="rId11"/>
              </a:ext>
            </a:extLst>
          </a:blip>
          <a:stretch>
            <a:fillRect/>
          </a:stretch>
        </p:blipFill>
        <p:spPr>
          <a:xfrm>
            <a:off x="7687656" y="1134151"/>
            <a:ext cx="2140527" cy="2854036"/>
          </a:xfrm>
          <a:prstGeom prst="rect">
            <a:avLst/>
          </a:prstGeom>
        </p:spPr>
      </p:pic>
      <p:pic>
        <p:nvPicPr>
          <p:cNvPr id="7" name="Video 6">
            <a:hlinkClick r:id="" action="ppaction://media"/>
            <a:extLst>
              <a:ext uri="{FF2B5EF4-FFF2-40B4-BE49-F238E27FC236}">
                <a16:creationId xmlns:a16="http://schemas.microsoft.com/office/drawing/2014/main" id="{6B2070FA-8D0D-32DD-FE16-E2B4CA4B16F3}"/>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12"/>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38475331"/>
      </p:ext>
    </p:extLst>
  </p:cSld>
  <p:clrMapOvr>
    <a:masterClrMapping/>
  </p:clrMapOvr>
  <mc:AlternateContent xmlns:mc="http://schemas.openxmlformats.org/markup-compatibility/2006" xmlns:p14="http://schemas.microsoft.com/office/powerpoint/2010/main">
    <mc:Choice Requires="p14">
      <p:transition spd="slow" p14:dur="2000" advTm="32564"/>
    </mc:Choice>
    <mc:Fallback xmlns="">
      <p:transition spd="slow" advTm="3256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A4F895-6B79-4686-0082-F93814E0F0DC}"/>
              </a:ext>
            </a:extLst>
          </p:cNvPr>
          <p:cNvSpPr>
            <a:spLocks noGrp="1"/>
          </p:cNvSpPr>
          <p:nvPr>
            <p:ph type="title"/>
          </p:nvPr>
        </p:nvSpPr>
        <p:spPr>
          <a:xfrm>
            <a:off x="586636" y="450368"/>
            <a:ext cx="5471504" cy="607028"/>
          </a:xfrm>
        </p:spPr>
        <p:txBody>
          <a:bodyPr>
            <a:normAutofit fontScale="90000"/>
          </a:bodyPr>
          <a:lstStyle/>
          <a:p>
            <a:r>
              <a:rPr lang="en-US" sz="3200" dirty="0">
                <a:solidFill>
                  <a:srgbClr val="000000"/>
                </a:solidFill>
                <a:latin typeface="Tahoma"/>
                <a:ea typeface="Tahoma"/>
                <a:cs typeface="Tahoma"/>
              </a:rPr>
              <a:t>        </a:t>
            </a:r>
            <a:r>
              <a:rPr lang="en-US" sz="4400" b="1" dirty="0">
                <a:solidFill>
                  <a:srgbClr val="000000"/>
                </a:solidFill>
                <a:latin typeface="Tahoma"/>
                <a:ea typeface="Tahoma"/>
                <a:cs typeface="Tahoma"/>
              </a:rPr>
              <a:t>Fire Prevention</a:t>
            </a:r>
            <a:endParaRPr lang="en-US" sz="4400" b="1" dirty="0"/>
          </a:p>
        </p:txBody>
      </p:sp>
      <p:pic>
        <p:nvPicPr>
          <p:cNvPr id="4" name="Picture 3" descr="Text&#10;&#10;Description automatically generated">
            <a:extLst>
              <a:ext uri="{FF2B5EF4-FFF2-40B4-BE49-F238E27FC236}">
                <a16:creationId xmlns:a16="http://schemas.microsoft.com/office/drawing/2014/main" id="{D36D747B-DB08-20FF-1F1E-355833E9EDC3}"/>
              </a:ext>
            </a:extLst>
          </p:cNvPr>
          <p:cNvPicPr>
            <a:picLocks noChangeAspect="1"/>
          </p:cNvPicPr>
          <p:nvPr/>
        </p:nvPicPr>
        <p:blipFill>
          <a:blip r:embed="rId5">
            <a:extLst>
              <a:ext uri="{837473B0-CC2E-450A-ABE3-18F120FF3D39}">
                <a1611:picAttrSrcUrl xmlns:a1611="http://schemas.microsoft.com/office/drawing/2016/11/main" r:id="rId6"/>
              </a:ext>
            </a:extLst>
          </a:blip>
          <a:stretch>
            <a:fillRect/>
          </a:stretch>
        </p:blipFill>
        <p:spPr>
          <a:xfrm>
            <a:off x="8735547" y="0"/>
            <a:ext cx="3456453" cy="3502504"/>
          </a:xfrm>
          <a:prstGeom prst="rect">
            <a:avLst/>
          </a:prstGeom>
        </p:spPr>
      </p:pic>
      <p:pic>
        <p:nvPicPr>
          <p:cNvPr id="7" name="Picture 6" descr="Home Fire Prevention &amp; Safety Tips - NIST Global Pvt Ltd">
            <a:extLst>
              <a:ext uri="{FF2B5EF4-FFF2-40B4-BE49-F238E27FC236}">
                <a16:creationId xmlns:a16="http://schemas.microsoft.com/office/drawing/2014/main" id="{DDD8A47B-9505-9D21-1E04-4C119B9BB0C3}"/>
              </a:ext>
            </a:extLst>
          </p:cNvPr>
          <p:cNvPicPr>
            <a:picLocks noChangeAspect="1"/>
          </p:cNvPicPr>
          <p:nvPr/>
        </p:nvPicPr>
        <p:blipFill>
          <a:blip r:embed="rId7"/>
          <a:stretch>
            <a:fillRect/>
          </a:stretch>
        </p:blipFill>
        <p:spPr>
          <a:xfrm>
            <a:off x="615792" y="1223159"/>
            <a:ext cx="7374500" cy="4880959"/>
          </a:xfrm>
          <a:prstGeom prst="rect">
            <a:avLst/>
          </a:prstGeom>
        </p:spPr>
      </p:pic>
      <p:pic>
        <p:nvPicPr>
          <p:cNvPr id="8" name="Video 7">
            <a:hlinkClick r:id="" action="ppaction://media"/>
            <a:extLst>
              <a:ext uri="{FF2B5EF4-FFF2-40B4-BE49-F238E27FC236}">
                <a16:creationId xmlns:a16="http://schemas.microsoft.com/office/drawing/2014/main" id="{82D75430-831F-DAC5-98BC-357F534843B1}"/>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8"/>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707657838"/>
      </p:ext>
    </p:extLst>
  </p:cSld>
  <p:clrMapOvr>
    <a:masterClrMapping/>
  </p:clrMapOvr>
  <mc:AlternateContent xmlns:mc="http://schemas.openxmlformats.org/markup-compatibility/2006" xmlns:p14="http://schemas.microsoft.com/office/powerpoint/2010/main">
    <mc:Choice Requires="p14">
      <p:transition spd="slow" p14:dur="2000" advTm="23139"/>
    </mc:Choice>
    <mc:Fallback xmlns="">
      <p:transition spd="slow" advTm="2313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8"/>
                </p:tgtEl>
              </p:cMediaNode>
            </p:video>
            <p:seq concurrent="1" nextAc="seek">
              <p:cTn id="8" restart="whenNotActive" fill="hold" evtFilter="cancelBubble" nodeType="interactiveSeq">
                <p:stCondLst>
                  <p:cond evt="onClick" delay="0">
                    <p:tgtEl>
                      <p:spTgt spid="8"/>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8"/>
                                        </p:tgtEl>
                                      </p:cBhvr>
                                    </p:cmd>
                                  </p:childTnLst>
                                </p:cTn>
                              </p:par>
                            </p:childTnLst>
                          </p:cTn>
                        </p:par>
                      </p:childTnLst>
                    </p:cTn>
                  </p:par>
                </p:childTnLst>
              </p:cTn>
              <p:nextCondLst>
                <p:cond evt="onClick" delay="0">
                  <p:tgtEl>
                    <p:spTgt spid="8"/>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919021-4046-0513-38E2-51C9C760844D}"/>
              </a:ext>
            </a:extLst>
          </p:cNvPr>
          <p:cNvSpPr>
            <a:spLocks noGrp="1"/>
          </p:cNvSpPr>
          <p:nvPr>
            <p:ph type="title"/>
          </p:nvPr>
        </p:nvSpPr>
        <p:spPr>
          <a:xfrm>
            <a:off x="2497663" y="410316"/>
            <a:ext cx="5751225" cy="934978"/>
          </a:xfrm>
        </p:spPr>
        <p:txBody>
          <a:bodyPr>
            <a:normAutofit/>
          </a:bodyPr>
          <a:lstStyle/>
          <a:p>
            <a:r>
              <a:rPr lang="en-US" sz="4000" dirty="0">
                <a:solidFill>
                  <a:srgbClr val="000000"/>
                </a:solidFill>
                <a:latin typeface="Tahoma"/>
                <a:ea typeface="Tahoma"/>
                <a:cs typeface="Tahoma"/>
              </a:rPr>
              <a:t>Check Smoke Detectors</a:t>
            </a:r>
            <a:endParaRPr lang="en-US" sz="4000" dirty="0"/>
          </a:p>
        </p:txBody>
      </p:sp>
      <p:sp>
        <p:nvSpPr>
          <p:cNvPr id="3" name="TextBox 2">
            <a:extLst>
              <a:ext uri="{FF2B5EF4-FFF2-40B4-BE49-F238E27FC236}">
                <a16:creationId xmlns:a16="http://schemas.microsoft.com/office/drawing/2014/main" id="{1C5BC174-F938-5B67-7CAD-1C77E6E9F064}"/>
              </a:ext>
            </a:extLst>
          </p:cNvPr>
          <p:cNvSpPr txBox="1"/>
          <p:nvPr/>
        </p:nvSpPr>
        <p:spPr>
          <a:xfrm>
            <a:off x="2502190" y="1345294"/>
            <a:ext cx="5746698"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dirty="0">
                <a:solidFill>
                  <a:srgbClr val="040C28"/>
                </a:solidFill>
                <a:latin typeface="Google Sans"/>
              </a:rPr>
              <a:t>Place smoke alarms outside each sleeping area, inside any bedroom where the door is typically shut (recommended) and on every story of the house, including the basement</a:t>
            </a:r>
            <a:r>
              <a:rPr lang="en-US" b="1" dirty="0">
                <a:solidFill>
                  <a:srgbClr val="4D5156"/>
                </a:solidFill>
                <a:latin typeface="Google Sans"/>
              </a:rPr>
              <a:t>.</a:t>
            </a:r>
            <a:endParaRPr lang="en-US" b="1" dirty="0"/>
          </a:p>
        </p:txBody>
      </p:sp>
      <p:pic>
        <p:nvPicPr>
          <p:cNvPr id="7" name="Picture 6" descr="A picture containing white&#10;&#10;Description automatically generated">
            <a:extLst>
              <a:ext uri="{FF2B5EF4-FFF2-40B4-BE49-F238E27FC236}">
                <a16:creationId xmlns:a16="http://schemas.microsoft.com/office/drawing/2014/main" id="{68A6B9EC-5039-449E-3E10-2C745240B50E}"/>
              </a:ext>
            </a:extLst>
          </p:cNvPr>
          <p:cNvPicPr>
            <a:picLocks noChangeAspect="1"/>
          </p:cNvPicPr>
          <p:nvPr/>
        </p:nvPicPr>
        <p:blipFill>
          <a:blip r:embed="rId5">
            <a:extLst>
              <a:ext uri="{837473B0-CC2E-450A-ABE3-18F120FF3D39}">
                <a1611:picAttrSrcUrl xmlns:a1611="http://schemas.microsoft.com/office/drawing/2016/11/main" r:id="rId6"/>
              </a:ext>
            </a:extLst>
          </a:blip>
          <a:stretch>
            <a:fillRect/>
          </a:stretch>
        </p:blipFill>
        <p:spPr>
          <a:xfrm>
            <a:off x="254176" y="350295"/>
            <a:ext cx="1923326" cy="1923326"/>
          </a:xfrm>
          <a:prstGeom prst="rect">
            <a:avLst/>
          </a:prstGeom>
        </p:spPr>
      </p:pic>
      <p:pic>
        <p:nvPicPr>
          <p:cNvPr id="10" name="Picture 9" descr="Smoke alarms: a fire safety success story &gt; Joint Base San Antonio &gt; News">
            <a:extLst>
              <a:ext uri="{FF2B5EF4-FFF2-40B4-BE49-F238E27FC236}">
                <a16:creationId xmlns:a16="http://schemas.microsoft.com/office/drawing/2014/main" id="{07829546-D623-722F-5325-9A3FC11EF478}"/>
              </a:ext>
            </a:extLst>
          </p:cNvPr>
          <p:cNvPicPr>
            <a:picLocks noChangeAspect="1"/>
          </p:cNvPicPr>
          <p:nvPr/>
        </p:nvPicPr>
        <p:blipFill>
          <a:blip r:embed="rId7"/>
          <a:stretch>
            <a:fillRect/>
          </a:stretch>
        </p:blipFill>
        <p:spPr>
          <a:xfrm>
            <a:off x="2467665" y="2370002"/>
            <a:ext cx="5565140" cy="4212989"/>
          </a:xfrm>
          <a:prstGeom prst="rect">
            <a:avLst/>
          </a:prstGeom>
        </p:spPr>
      </p:pic>
      <p:pic>
        <p:nvPicPr>
          <p:cNvPr id="16" name="Video 15">
            <a:hlinkClick r:id="" action="ppaction://media"/>
            <a:extLst>
              <a:ext uri="{FF2B5EF4-FFF2-40B4-BE49-F238E27FC236}">
                <a16:creationId xmlns:a16="http://schemas.microsoft.com/office/drawing/2014/main" id="{065FEAF8-5231-31A4-DE39-BB06F29DE767}"/>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8"/>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601719875"/>
      </p:ext>
    </p:extLst>
  </p:cSld>
  <p:clrMapOvr>
    <a:masterClrMapping/>
  </p:clrMapOvr>
  <mc:AlternateContent xmlns:mc="http://schemas.openxmlformats.org/markup-compatibility/2006" xmlns:p14="http://schemas.microsoft.com/office/powerpoint/2010/main">
    <mc:Choice Requires="p14">
      <p:transition spd="slow" p14:dur="2000" advTm="62190"/>
    </mc:Choice>
    <mc:Fallback xmlns="">
      <p:transition spd="slow" advTm="6219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6"/>
                </p:tgtEl>
              </p:cMediaNode>
            </p:video>
            <p:seq concurrent="1" nextAc="seek">
              <p:cTn id="8" restart="whenNotActive" fill="hold" evtFilter="cancelBubble" nodeType="interactiveSeq">
                <p:stCondLst>
                  <p:cond evt="onClick" delay="0">
                    <p:tgtEl>
                      <p:spTgt spid="1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6"/>
                                        </p:tgtEl>
                                      </p:cBhvr>
                                    </p:cmd>
                                  </p:childTnLst>
                                </p:cTn>
                              </p:par>
                            </p:childTnLst>
                          </p:cTn>
                        </p:par>
                      </p:childTnLst>
                    </p:cTn>
                  </p:par>
                </p:childTnLst>
              </p:cTn>
              <p:nextCondLst>
                <p:cond evt="onClick" delay="0">
                  <p:tgtEl>
                    <p:spTgt spid="16"/>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Online Media 2" title="Over 2,000 coats being distributed to homeless shelters in CT">
            <a:hlinkClick r:id="" action="ppaction://media"/>
            <a:extLst>
              <a:ext uri="{FF2B5EF4-FFF2-40B4-BE49-F238E27FC236}">
                <a16:creationId xmlns:a16="http://schemas.microsoft.com/office/drawing/2014/main" id="{1C05669B-F8A1-16F7-8B61-A8DE8CB77317}"/>
              </a:ext>
            </a:extLst>
          </p:cNvPr>
          <p:cNvPicPr>
            <a:picLocks noRot="1" noChangeAspect="1"/>
          </p:cNvPicPr>
          <p:nvPr>
            <a:videoFile r:link="rId1"/>
          </p:nvPr>
        </p:nvPicPr>
        <p:blipFill>
          <a:blip r:embed="rId6"/>
          <a:stretch>
            <a:fillRect/>
          </a:stretch>
        </p:blipFill>
        <p:spPr>
          <a:xfrm>
            <a:off x="928614" y="2027938"/>
            <a:ext cx="7360962" cy="3823093"/>
          </a:xfrm>
          <a:prstGeom prst="rect">
            <a:avLst/>
          </a:prstGeom>
        </p:spPr>
      </p:pic>
      <p:sp>
        <p:nvSpPr>
          <p:cNvPr id="2" name="TextBox 1">
            <a:extLst>
              <a:ext uri="{FF2B5EF4-FFF2-40B4-BE49-F238E27FC236}">
                <a16:creationId xmlns:a16="http://schemas.microsoft.com/office/drawing/2014/main" id="{82BBD6D0-F95F-1777-1AAD-ABCA2F56168A}"/>
              </a:ext>
            </a:extLst>
          </p:cNvPr>
          <p:cNvSpPr txBox="1"/>
          <p:nvPr/>
        </p:nvSpPr>
        <p:spPr>
          <a:xfrm>
            <a:off x="450480" y="422193"/>
            <a:ext cx="8856806" cy="116955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200" b="1" dirty="0"/>
              <a:t>It is Important to Help out Where you Can.</a:t>
            </a:r>
            <a:endParaRPr lang="en-US" sz="3200" dirty="0"/>
          </a:p>
          <a:p>
            <a:endParaRPr lang="en-US" sz="1400" b="1" dirty="0"/>
          </a:p>
          <a:p>
            <a:r>
              <a:rPr lang="en-US" sz="2400" b="1" dirty="0"/>
              <a:t> Little actions can make a big difference.</a:t>
            </a:r>
            <a:endParaRPr lang="en-US" sz="2400" dirty="0"/>
          </a:p>
        </p:txBody>
      </p:sp>
      <p:pic>
        <p:nvPicPr>
          <p:cNvPr id="9" name="Video 8">
            <a:hlinkClick r:id="" action="ppaction://media"/>
            <a:extLst>
              <a:ext uri="{FF2B5EF4-FFF2-40B4-BE49-F238E27FC236}">
                <a16:creationId xmlns:a16="http://schemas.microsoft.com/office/drawing/2014/main" id="{23390458-102B-1553-17D5-0C58FF06F87F}"/>
              </a:ext>
            </a:extLst>
          </p:cNvPr>
          <p:cNvPicPr>
            <a:picLocks noChangeAspect="1"/>
          </p:cNvPicPr>
          <p:nvPr>
            <a:videoFile r:link="rId3"/>
            <p:extLst>
              <p:ext uri="{DAA4B4D4-6D71-4841-9C94-3DE7FCFB9230}">
                <p14:media xmlns:p14="http://schemas.microsoft.com/office/powerpoint/2010/main" r:embed="rId2"/>
              </p:ext>
              <p:ext uri="{42D2F446-02D8-4167-A562-619A0277C38B}">
                <p15:isNarration xmlns:p15="http://schemas.microsoft.com/office/powerpoint/2012/main" val="1"/>
              </p:ext>
            </p:extLst>
          </p:nvPr>
        </p:nvPicPr>
        <p:blipFill>
          <a:blip r:embed="rId7"/>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847705009"/>
      </p:ext>
    </p:extLst>
  </p:cSld>
  <p:clrMapOvr>
    <a:masterClrMapping/>
  </p:clrMapOvr>
  <mc:AlternateContent xmlns:mc="http://schemas.openxmlformats.org/markup-compatibility/2006">
    <mc:Choice xmlns:p14="http://schemas.microsoft.com/office/powerpoint/2010/main" Requires="p14">
      <p:transition spd="slow" p14:dur="2000" advTm="40000"/>
    </mc:Choice>
    <mc:Fallback>
      <p:transition spd="slow" advTm="400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video>
              <p:cMediaNode vol="80000">
                <p:cTn id="8" fill="hold" display="0">
                  <p:stCondLst>
                    <p:cond delay="indefinite"/>
                  </p:stCondLst>
                </p:cTn>
                <p:tgtEl>
                  <p:spTgt spid="9"/>
                </p:tgtEl>
              </p:cMediaNode>
            </p:video>
            <p:seq concurrent="1" nextAc="seek">
              <p:cTn id="9" restart="whenNotActive" fill="hold" evtFilter="cancelBubble" nodeType="interactiveSeq">
                <p:stCondLst>
                  <p:cond evt="onClick" delay="0">
                    <p:tgtEl>
                      <p:spTgt spid="9"/>
                    </p:tgtEl>
                  </p:cond>
                </p:stCondLst>
                <p:endSync evt="end" delay="0">
                  <p:rtn val="all"/>
                </p:endSync>
                <p:childTnLst>
                  <p:par>
                    <p:cTn id="10" fill="hold">
                      <p:stCondLst>
                        <p:cond delay="0"/>
                      </p:stCondLst>
                      <p:childTnLst>
                        <p:par>
                          <p:cTn id="11" fill="hold">
                            <p:stCondLst>
                              <p:cond delay="0"/>
                            </p:stCondLst>
                            <p:childTnLst>
                              <p:par>
                                <p:cTn id="12" presetID="2" presetClass="mediacall" presetSubtype="0" fill="hold" nodeType="clickEffect">
                                  <p:stCondLst>
                                    <p:cond delay="0"/>
                                  </p:stCondLst>
                                  <p:childTnLst>
                                    <p:cmd type="call" cmd="togglePause">
                                      <p:cBhvr>
                                        <p:cTn id="13" dur="1" fill="hold"/>
                                        <p:tgtEl>
                                          <p:spTgt spid="9"/>
                                        </p:tgtEl>
                                      </p:cBhvr>
                                    </p:cmd>
                                  </p:childTnLst>
                                </p:cTn>
                              </p:par>
                            </p:childTnLst>
                          </p:cTn>
                        </p:par>
                      </p:childTnLst>
                    </p:cTn>
                  </p:par>
                </p:childTnLst>
              </p:cTn>
              <p:nextCondLst>
                <p:cond evt="onClick" delay="0">
                  <p:tgtEl>
                    <p:spTgt spid="9"/>
                  </p:tgtEl>
                </p:cond>
              </p:nextCondLst>
            </p:seq>
          </p:childTnLst>
        </p:cTn>
      </p:par>
    </p:tnLst>
  </p:timing>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5FCBEF"/>
      </a:accent1>
      <a:accent2>
        <a:srgbClr val="2E83C3"/>
      </a:accent2>
      <a:accent3>
        <a:srgbClr val="42D0A2"/>
      </a:accent3>
      <a:accent4>
        <a:srgbClr val="2E946B"/>
      </a:accent4>
      <a:accent5>
        <a:srgbClr val="42B051"/>
      </a:accent5>
      <a:accent6>
        <a:srgbClr val="96D141"/>
      </a:accent6>
      <a:hlink>
        <a:srgbClr val="3FCDE7"/>
      </a:hlink>
      <a:folHlink>
        <a:srgbClr val="A9D3E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8E61A971AC3CAE4889A5561BB7523B95" ma:contentTypeVersion="16" ma:contentTypeDescription="Create a new document." ma:contentTypeScope="" ma:versionID="a65da262840f83c04db58b2893c04edf">
  <xsd:schema xmlns:xsd="http://www.w3.org/2001/XMLSchema" xmlns:xs="http://www.w3.org/2001/XMLSchema" xmlns:p="http://schemas.microsoft.com/office/2006/metadata/properties" xmlns:ns1="http://schemas.microsoft.com/sharepoint/v3" xmlns:ns3="04686903-f4df-4687-9635-eff49e809267" xmlns:ns4="5d90eeb9-3509-4dbc-9659-cc557db72401" targetNamespace="http://schemas.microsoft.com/office/2006/metadata/properties" ma:root="true" ma:fieldsID="83b4d502e6882fd6f4e530e58594977d" ns1:_="" ns3:_="" ns4:_="">
    <xsd:import namespace="http://schemas.microsoft.com/sharepoint/v3"/>
    <xsd:import namespace="04686903-f4df-4687-9635-eff49e809267"/>
    <xsd:import namespace="5d90eeb9-3509-4dbc-9659-cc557db72401"/>
    <xsd:element name="properties">
      <xsd:complexType>
        <xsd:sequence>
          <xsd:element name="documentManagement">
            <xsd:complexType>
              <xsd:all>
                <xsd:element ref="ns3:MediaServiceMetadata" minOccurs="0"/>
                <xsd:element ref="ns3:MediaServiceFastMetadata" minOccurs="0"/>
                <xsd:element ref="ns1:_ip_UnifiedCompliancePolicyProperties" minOccurs="0"/>
                <xsd:element ref="ns1:_ip_UnifiedCompliancePolicyUIAction" minOccurs="0"/>
                <xsd:element ref="ns3:MediaServiceAutoTags" minOccurs="0"/>
                <xsd:element ref="ns3:MediaServiceGenerationTime" minOccurs="0"/>
                <xsd:element ref="ns3:MediaServiceEventHashCode" minOccurs="0"/>
                <xsd:element ref="ns4:SharedWithUsers" minOccurs="0"/>
                <xsd:element ref="ns4:SharedWithDetails" minOccurs="0"/>
                <xsd:element ref="ns4:SharingHintHash" minOccurs="0"/>
                <xsd:element ref="ns3:MediaServiceDateTaken" minOccurs="0"/>
                <xsd:element ref="ns3:MediaServiceOCR" minOccurs="0"/>
                <xsd:element ref="ns3:MediaServiceLocation" minOccurs="0"/>
                <xsd:element ref="ns3:MediaLengthInSeconds" minOccurs="0"/>
                <xsd:element ref="ns3:_activity" minOccurs="0"/>
                <xsd:element ref="ns3: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10" nillable="true" ma:displayName="Unified Compliance Policy Properties" ma:hidden="true" ma:internalName="_ip_UnifiedCompliancePolicyProperties">
      <xsd:simpleType>
        <xsd:restriction base="dms:Note"/>
      </xsd:simpleType>
    </xsd:element>
    <xsd:element name="_ip_UnifiedCompliancePolicyUIAction" ma:index="11"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04686903-f4df-4687-9635-eff49e809267"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2" nillable="true" ma:displayName="Tags" ma:internalName="MediaServiceAutoTags"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ServiceDateTaken" ma:index="18" nillable="true" ma:displayName="MediaServiceDateTaken" ma:hidden="true" ma:internalName="MediaServiceDateTaken" ma:readOnly="true">
      <xsd:simpleType>
        <xsd:restriction base="dms:Text"/>
      </xsd:simpleType>
    </xsd:element>
    <xsd:element name="MediaServiceOCR" ma:index="19" nillable="true" ma:displayName="Extracted Text" ma:internalName="MediaServiceOCR" ma:readOnly="true">
      <xsd:simpleType>
        <xsd:restriction base="dms:Note">
          <xsd:maxLength value="255"/>
        </xsd:restriction>
      </xsd:simpleType>
    </xsd:element>
    <xsd:element name="MediaServiceLocation" ma:index="20" nillable="true" ma:displayName="Location" ma:internalName="MediaServiceLocation" ma:readOnly="true">
      <xsd:simpleType>
        <xsd:restriction base="dms:Text"/>
      </xsd:simpleType>
    </xsd:element>
    <xsd:element name="MediaLengthInSeconds" ma:index="21" nillable="true" ma:displayName="MediaLengthInSeconds" ma:hidden="true" ma:internalName="MediaLengthInSeconds" ma:readOnly="true">
      <xsd:simpleType>
        <xsd:restriction base="dms:Unknown"/>
      </xsd:simpleType>
    </xsd:element>
    <xsd:element name="_activity" ma:index="22" nillable="true" ma:displayName="_activity" ma:hidden="true" ma:internalName="_activity">
      <xsd:simpleType>
        <xsd:restriction base="dms:Note"/>
      </xsd:simpleType>
    </xsd:element>
    <xsd:element name="MediaServiceObjectDetectorVersions" ma:index="23"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5d90eeb9-3509-4dbc-9659-cc557db72401" elementFormDefault="qualified">
    <xsd:import namespace="http://schemas.microsoft.com/office/2006/documentManagement/types"/>
    <xsd:import namespace="http://schemas.microsoft.com/office/infopath/2007/PartnerControls"/>
    <xsd:element name="SharedWithUsers" ma:index="15"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6" nillable="true" ma:displayName="Shared With Details" ma:internalName="SharedWithDetails" ma:readOnly="true">
      <xsd:simpleType>
        <xsd:restriction base="dms:Note">
          <xsd:maxLength value="255"/>
        </xsd:restriction>
      </xsd:simpleType>
    </xsd:element>
    <xsd:element name="SharingHintHash" ma:index="17"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_ip_UnifiedCompliancePolicyProperties xmlns="http://schemas.microsoft.com/sharepoint/v3" xsi:nil="true"/>
    <_activity xmlns="04686903-f4df-4687-9635-eff49e809267" xsi:nil="true"/>
  </documentManagement>
</p:properties>
</file>

<file path=customXml/itemProps1.xml><?xml version="1.0" encoding="utf-8"?>
<ds:datastoreItem xmlns:ds="http://schemas.openxmlformats.org/officeDocument/2006/customXml" ds:itemID="{727C0577-8858-4076-B634-6759E15A48F7}">
  <ds:schemaRefs>
    <ds:schemaRef ds:uri="04686903-f4df-4687-9635-eff49e809267"/>
    <ds:schemaRef ds:uri="5d90eeb9-3509-4dbc-9659-cc557db72401"/>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microsoft.com/sharepoint/v3"/>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FA509D13-3408-4B37-8027-56ECB65369E9}">
  <ds:schemaRefs>
    <ds:schemaRef ds:uri="http://schemas.microsoft.com/sharepoint/v3/contenttype/forms"/>
  </ds:schemaRefs>
</ds:datastoreItem>
</file>

<file path=customXml/itemProps3.xml><?xml version="1.0" encoding="utf-8"?>
<ds:datastoreItem xmlns:ds="http://schemas.openxmlformats.org/officeDocument/2006/customXml" ds:itemID="{C1CD2562-9F1B-4BEB-B01E-F41469C51E89}">
  <ds:schemaRefs>
    <ds:schemaRef ds:uri="04686903-f4df-4687-9635-eff49e809267"/>
    <ds:schemaRef ds:uri="5d90eeb9-3509-4dbc-9659-cc557db72401"/>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microsoft.com/sharepoint/v3"/>
    <ds:schemaRef ds:uri="http://schemas.openxmlformats.org/package/2006/metadata/core-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Facet</Template>
  <TotalTime>131</TotalTime>
  <Words>2190</Words>
  <Application>Microsoft Office PowerPoint</Application>
  <PresentationFormat>Widescreen</PresentationFormat>
  <Paragraphs>168</Paragraphs>
  <Slides>20</Slides>
  <Notes>18</Notes>
  <HiddenSlides>0</HiddenSlides>
  <MMClips>20</MMClips>
  <ScaleCrop>false</ScaleCrop>
  <HeadingPairs>
    <vt:vector size="6" baseType="variant">
      <vt:variant>
        <vt:lpstr>Fonts Used</vt:lpstr>
      </vt:variant>
      <vt:variant>
        <vt:i4>21</vt:i4>
      </vt:variant>
      <vt:variant>
        <vt:lpstr>Theme</vt:lpstr>
      </vt:variant>
      <vt:variant>
        <vt:i4>1</vt:i4>
      </vt:variant>
      <vt:variant>
        <vt:lpstr>Slide Titles</vt:lpstr>
      </vt:variant>
      <vt:variant>
        <vt:i4>20</vt:i4>
      </vt:variant>
    </vt:vector>
  </HeadingPairs>
  <TitlesOfParts>
    <vt:vector size="42" baseType="lpstr">
      <vt:lpstr>-apple-system</vt:lpstr>
      <vt:lpstr>Arial</vt:lpstr>
      <vt:lpstr>Calibri</vt:lpstr>
      <vt:lpstr>Century Gothic</vt:lpstr>
      <vt:lpstr>Google Sans</vt:lpstr>
      <vt:lpstr>inherit</vt:lpstr>
      <vt:lpstr>LibreBaskerville</vt:lpstr>
      <vt:lpstr>Merriweather</vt:lpstr>
      <vt:lpstr>noto sans</vt:lpstr>
      <vt:lpstr>Open Sans</vt:lpstr>
      <vt:lpstr>Open Sans Semibold</vt:lpstr>
      <vt:lpstr>Poppins</vt:lpstr>
      <vt:lpstr>Roboto</vt:lpstr>
      <vt:lpstr>Sofiapro</vt:lpstr>
      <vt:lpstr>Source Sans Pro</vt:lpstr>
      <vt:lpstr>Tahoma</vt:lpstr>
      <vt:lpstr>tisapro-regular</vt:lpstr>
      <vt:lpstr>Trebuchet MS</vt:lpstr>
      <vt:lpstr>Wingdings 3</vt:lpstr>
      <vt:lpstr>WordVisi_MSFontService</vt:lpstr>
      <vt:lpstr>YouTube Sans</vt:lpstr>
      <vt:lpstr>Facet</vt:lpstr>
      <vt:lpstr>How to Play this Presentation</vt:lpstr>
      <vt:lpstr>    Emergency Preparedness for the Month of December </vt:lpstr>
      <vt:lpstr>Emergency Preparedness and Response: Getting Started </vt:lpstr>
      <vt:lpstr>What are the Key Elements of an Emergency Preparedness Plan?  </vt:lpstr>
      <vt:lpstr>Emergency in a Work Environment</vt:lpstr>
      <vt:lpstr>10 General Safety Rules</vt:lpstr>
      <vt:lpstr>Interacting with Law Enforcement</vt:lpstr>
      <vt:lpstr>PowerPoint Presentation</vt:lpstr>
      <vt:lpstr>PowerPoint Presentation</vt:lpstr>
      <vt:lpstr>Tips </vt:lpstr>
      <vt:lpstr>Tips (continued)</vt:lpstr>
      <vt:lpstr>What to do when the Power Goes Out</vt:lpstr>
      <vt:lpstr>PowerPoint Presentation</vt:lpstr>
      <vt:lpstr>Resources for Getting Prepared for Severe Weather </vt:lpstr>
      <vt:lpstr>Snowstorms and Blizzards</vt:lpstr>
      <vt:lpstr>Know Where to Shelter  Falling and flying debris causes most injuries and deaths during a tornado. Although there is no completely safe place during a tornado, some locations are much safer than others. </vt:lpstr>
      <vt:lpstr>What to do in a Tornado or Hurricane </vt:lpstr>
      <vt:lpstr>        Fire Prevention</vt:lpstr>
      <vt:lpstr>Check Smoke Detectors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December Emergency Preparedness</dc:title>
  <dc:creator>Cole, Natasha</dc:creator>
  <cp:lastModifiedBy>Fioravanti, Lisa</cp:lastModifiedBy>
  <cp:revision>65</cp:revision>
  <dcterms:created xsi:type="dcterms:W3CDTF">2023-10-04T17:56:13Z</dcterms:created>
  <dcterms:modified xsi:type="dcterms:W3CDTF">2023-12-06T21:00:21Z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0x0101008E61A971AC3CAE4889A5561BB7523B95</vt:lpwstr>
  </property>
</Properties>
</file>