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 id="2147483672" r:id="rId4"/>
  </p:sldMasterIdLst>
  <p:notesMasterIdLst>
    <p:notesMasterId r:id="rId24"/>
  </p:notesMasterIdLst>
  <p:sldIdLst>
    <p:sldId id="289" r:id="rId5"/>
    <p:sldId id="256" r:id="rId6"/>
    <p:sldId id="266" r:id="rId7"/>
    <p:sldId id="261" r:id="rId8"/>
    <p:sldId id="267" r:id="rId9"/>
    <p:sldId id="259" r:id="rId10"/>
    <p:sldId id="288" r:id="rId11"/>
    <p:sldId id="287" r:id="rId12"/>
    <p:sldId id="274" r:id="rId13"/>
    <p:sldId id="271" r:id="rId14"/>
    <p:sldId id="275" r:id="rId15"/>
    <p:sldId id="284" r:id="rId16"/>
    <p:sldId id="257" r:id="rId17"/>
    <p:sldId id="262" r:id="rId18"/>
    <p:sldId id="260" r:id="rId19"/>
    <p:sldId id="285" r:id="rId20"/>
    <p:sldId id="286" r:id="rId21"/>
    <p:sldId id="314" r:id="rId22"/>
    <p:sldId id="31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5D4300-7C86-4316-BCE7-62FE7B8E4926}" v="5" dt="2023-09-25T18:51:53.2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347" autoAdjust="0"/>
  </p:normalViewPr>
  <p:slideViewPr>
    <p:cSldViewPr snapToGrid="0">
      <p:cViewPr varScale="1">
        <p:scale>
          <a:sx n="89" d="100"/>
          <a:sy n="89" d="100"/>
        </p:scale>
        <p:origin x="13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1.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hwartz, Aaron" userId="466e9ee8-a65a-464b-9e08-8763e204c88c" providerId="ADAL" clId="{C45D4300-7C86-4316-BCE7-62FE7B8E4926}"/>
    <pc:docChg chg="undo custSel modSld">
      <pc:chgData name="Schwartz, Aaron" userId="466e9ee8-a65a-464b-9e08-8763e204c88c" providerId="ADAL" clId="{C45D4300-7C86-4316-BCE7-62FE7B8E4926}" dt="2023-09-25T18:50:10.997" v="96" actId="20577"/>
      <pc:docMkLst>
        <pc:docMk/>
      </pc:docMkLst>
      <pc:sldChg chg="addSp delSp modSp mod addAnim delAnim">
        <pc:chgData name="Schwartz, Aaron" userId="466e9ee8-a65a-464b-9e08-8763e204c88c" providerId="ADAL" clId="{C45D4300-7C86-4316-BCE7-62FE7B8E4926}" dt="2023-09-25T18:50:10.997" v="96" actId="20577"/>
        <pc:sldMkLst>
          <pc:docMk/>
          <pc:sldMk cId="69689886" sldId="288"/>
        </pc:sldMkLst>
        <pc:spChg chg="mod">
          <ac:chgData name="Schwartz, Aaron" userId="466e9ee8-a65a-464b-9e08-8763e204c88c" providerId="ADAL" clId="{C45D4300-7C86-4316-BCE7-62FE7B8E4926}" dt="2023-09-25T18:48:10.174" v="12" actId="1076"/>
          <ac:spMkLst>
            <pc:docMk/>
            <pc:sldMk cId="69689886" sldId="288"/>
            <ac:spMk id="2" creationId="{7FA9539B-6984-9B37-D301-E500BD3EE8FF}"/>
          </ac:spMkLst>
        </pc:spChg>
        <pc:spChg chg="add del">
          <ac:chgData name="Schwartz, Aaron" userId="466e9ee8-a65a-464b-9e08-8763e204c88c" providerId="ADAL" clId="{C45D4300-7C86-4316-BCE7-62FE7B8E4926}" dt="2023-09-25T18:48:25.476" v="16" actId="11529"/>
          <ac:spMkLst>
            <pc:docMk/>
            <pc:sldMk cId="69689886" sldId="288"/>
            <ac:spMk id="7" creationId="{19FF1BC7-076C-A1E5-2E80-1DEDD794ABD4}"/>
          </ac:spMkLst>
        </pc:spChg>
        <pc:spChg chg="add mod">
          <ac:chgData name="Schwartz, Aaron" userId="466e9ee8-a65a-464b-9e08-8763e204c88c" providerId="ADAL" clId="{C45D4300-7C86-4316-BCE7-62FE7B8E4926}" dt="2023-09-25T18:50:10.997" v="96" actId="20577"/>
          <ac:spMkLst>
            <pc:docMk/>
            <pc:sldMk cId="69689886" sldId="288"/>
            <ac:spMk id="8" creationId="{6B2D1A5B-7D61-1B9B-8D07-45A8AA31D4EA}"/>
          </ac:spMkLst>
        </pc:spChg>
        <pc:graphicFrameChg chg="add del mod modGraphic">
          <ac:chgData name="Schwartz, Aaron" userId="466e9ee8-a65a-464b-9e08-8763e204c88c" providerId="ADAL" clId="{C45D4300-7C86-4316-BCE7-62FE7B8E4926}" dt="2023-09-25T18:48:08.366" v="11" actId="3680"/>
          <ac:graphicFrameMkLst>
            <pc:docMk/>
            <pc:sldMk cId="69689886" sldId="288"/>
            <ac:graphicFrameMk id="6" creationId="{91268414-12D4-F97C-D3E7-B4965C61DE22}"/>
          </ac:graphicFrameMkLst>
        </pc:graphicFrameChg>
        <pc:picChg chg="add del">
          <ac:chgData name="Schwartz, Aaron" userId="466e9ee8-a65a-464b-9e08-8763e204c88c" providerId="ADAL" clId="{C45D4300-7C86-4316-BCE7-62FE7B8E4926}" dt="2023-09-25T18:48:19.832" v="14" actId="478"/>
          <ac:picMkLst>
            <pc:docMk/>
            <pc:sldMk cId="69689886" sldId="288"/>
            <ac:picMk id="4" creationId="{F0EC0D80-6ACD-FA02-EC7F-B6E30625E735}"/>
          </ac:picMkLst>
        </pc:picChg>
      </pc:sldChg>
    </pc:docChg>
  </pc:docChgLst>
  <pc:docChgLst>
    <pc:chgData name="Schwartz, Aaron" userId="466e9ee8-a65a-464b-9e08-8763e204c88c" providerId="ADAL" clId="{5ADA37F8-DCDC-426E-9444-E455F7762E21}"/>
    <pc:docChg chg="custSel modSld">
      <pc:chgData name="Schwartz, Aaron" userId="466e9ee8-a65a-464b-9e08-8763e204c88c" providerId="ADAL" clId="{5ADA37F8-DCDC-426E-9444-E455F7762E21}" dt="2023-09-25T18:26:17.188" v="101"/>
      <pc:docMkLst>
        <pc:docMk/>
      </pc:docMkLst>
      <pc:sldChg chg="delSp modSp mod delAnim">
        <pc:chgData name="Schwartz, Aaron" userId="466e9ee8-a65a-464b-9e08-8763e204c88c" providerId="ADAL" clId="{5ADA37F8-DCDC-426E-9444-E455F7762E21}" dt="2023-09-25T18:26:17.188" v="101"/>
        <pc:sldMkLst>
          <pc:docMk/>
          <pc:sldMk cId="1040118116" sldId="287"/>
        </pc:sldMkLst>
        <pc:spChg chg="mod">
          <ac:chgData name="Schwartz, Aaron" userId="466e9ee8-a65a-464b-9e08-8763e204c88c" providerId="ADAL" clId="{5ADA37F8-DCDC-426E-9444-E455F7762E21}" dt="2023-09-25T18:26:17.188" v="101"/>
          <ac:spMkLst>
            <pc:docMk/>
            <pc:sldMk cId="1040118116" sldId="287"/>
            <ac:spMk id="3" creationId="{AC3B03C7-F187-C01B-6686-721C1669D32A}"/>
          </ac:spMkLst>
        </pc:spChg>
        <pc:picChg chg="del">
          <ac:chgData name="Schwartz, Aaron" userId="466e9ee8-a65a-464b-9e08-8763e204c88c" providerId="ADAL" clId="{5ADA37F8-DCDC-426E-9444-E455F7762E21}" dt="2023-09-25T18:24:40.549" v="0" actId="478"/>
          <ac:picMkLst>
            <pc:docMk/>
            <pc:sldMk cId="1040118116" sldId="287"/>
            <ac:picMk id="4" creationId="{9C41D179-64F4-491B-4E0E-FB49EAF2B22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92E10-7A35-4922-B177-D83055410361}" type="datetimeFigureOut">
              <a:rPr lang="en-US" smtClean="0"/>
              <a:t>9/25/2023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32D94A-251E-4178-BDC2-413CD810B43D}" type="slidenum">
              <a:rPr lang="en-US" smtClean="0"/>
              <a:t>‹#›</a:t>
            </a:fld>
            <a:endParaRPr lang="en-US"/>
          </a:p>
        </p:txBody>
      </p:sp>
    </p:spTree>
    <p:extLst>
      <p:ext uri="{BB962C8B-B14F-4D97-AF65-F5344CB8AC3E}">
        <p14:creationId xmlns:p14="http://schemas.microsoft.com/office/powerpoint/2010/main" val="3588535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Keeping it. Move into slide 4 spot</a:t>
            </a:r>
          </a:p>
        </p:txBody>
      </p:sp>
      <p:sp>
        <p:nvSpPr>
          <p:cNvPr id="4" name="Slide Number Placeholder 3"/>
          <p:cNvSpPr>
            <a:spLocks noGrp="1"/>
          </p:cNvSpPr>
          <p:nvPr>
            <p:ph type="sldNum" sz="quarter" idx="5"/>
          </p:nvPr>
        </p:nvSpPr>
        <p:spPr/>
        <p:txBody>
          <a:bodyPr/>
          <a:lstStyle/>
          <a:p>
            <a:fld id="{2532D94A-251E-4178-BDC2-413CD810B43D}" type="slidenum">
              <a:rPr lang="en-US" smtClean="0"/>
              <a:t>5</a:t>
            </a:fld>
            <a:endParaRPr lang="en-US"/>
          </a:p>
        </p:txBody>
      </p:sp>
    </p:spTree>
    <p:extLst>
      <p:ext uri="{BB962C8B-B14F-4D97-AF65-F5344CB8AC3E}">
        <p14:creationId xmlns:p14="http://schemas.microsoft.com/office/powerpoint/2010/main" val="552396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Move to slide 5</a:t>
            </a:r>
          </a:p>
        </p:txBody>
      </p:sp>
      <p:sp>
        <p:nvSpPr>
          <p:cNvPr id="4" name="Slide Number Placeholder 3"/>
          <p:cNvSpPr>
            <a:spLocks noGrp="1"/>
          </p:cNvSpPr>
          <p:nvPr>
            <p:ph type="sldNum" sz="quarter" idx="5"/>
          </p:nvPr>
        </p:nvSpPr>
        <p:spPr/>
        <p:txBody>
          <a:bodyPr/>
          <a:lstStyle/>
          <a:p>
            <a:fld id="{2532D94A-251E-4178-BDC2-413CD810B43D}" type="slidenum">
              <a:rPr lang="en-US" smtClean="0"/>
              <a:t>6</a:t>
            </a:fld>
            <a:endParaRPr lang="en-US"/>
          </a:p>
        </p:txBody>
      </p:sp>
    </p:spTree>
    <p:extLst>
      <p:ext uri="{BB962C8B-B14F-4D97-AF65-F5344CB8AC3E}">
        <p14:creationId xmlns:p14="http://schemas.microsoft.com/office/powerpoint/2010/main" val="3532216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comes from the 2018-2019 budget book and it shows the legislature restored funding that then Governor Malloy originally proposed to cut in the DDS budget.  If the legislature had not restored this funding, hundreds of individuals eligible for DDS services that were graduating from their schools in 2018 and 2019 would not be able to participate in Day and Employment programs.  This reversal would not have happened without newspaper articles, letter-writing campaigns and other efforts by families and advocates.  It is important to speak up!”</a:t>
            </a:r>
          </a:p>
        </p:txBody>
      </p:sp>
      <p:sp>
        <p:nvSpPr>
          <p:cNvPr id="4" name="Slide Number Placeholder 3"/>
          <p:cNvSpPr>
            <a:spLocks noGrp="1"/>
          </p:cNvSpPr>
          <p:nvPr>
            <p:ph type="sldNum" sz="quarter" idx="5"/>
          </p:nvPr>
        </p:nvSpPr>
        <p:spPr/>
        <p:txBody>
          <a:bodyPr/>
          <a:lstStyle/>
          <a:p>
            <a:fld id="{2532D94A-251E-4178-BDC2-413CD810B43D}" type="slidenum">
              <a:rPr lang="en-US" smtClean="0"/>
              <a:t>7</a:t>
            </a:fld>
            <a:endParaRPr lang="en-US"/>
          </a:p>
        </p:txBody>
      </p:sp>
    </p:spTree>
    <p:extLst>
      <p:ext uri="{BB962C8B-B14F-4D97-AF65-F5344CB8AC3E}">
        <p14:creationId xmlns:p14="http://schemas.microsoft.com/office/powerpoint/2010/main" val="2073405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a:solidFill>
                  <a:srgbClr val="242424"/>
                </a:solidFill>
                <a:effectLst/>
                <a:latin typeface="Calibri" panose="020F0502020204030204" pitchFamily="34" charset="0"/>
              </a:rPr>
              <a:t>Each Governor chooses the format that he or she will use in explaining the budget in words.  However, because so many people look at the budget, the format of how the numbers appear has been kept the same despite different people in office.  This fact is why the front page of looks the same in each document. </a:t>
            </a:r>
            <a:r>
              <a:rPr lang="en-US" sz="2800" b="0" i="0">
                <a:solidFill>
                  <a:srgbClr val="242424"/>
                </a:solidFill>
                <a:effectLst/>
                <a:latin typeface="Calibri" panose="020F0502020204030204" pitchFamily="34" charset="0"/>
              </a:rPr>
              <a:t>this format is how you can track the numbers and also tells you what programs are expanding and what programs are not.  This particular year also shows the impact on the DDS budget of a decision made in the Malloy administration resulting in Residential Supports being shifted from DDS to the Department of Social Services.  This change was controversial and some would say that it may have slowed the development of Supportive Housing (“IDASH” was the term at that time). </a:t>
            </a:r>
            <a:endParaRPr lang="en-US" sz="1800" b="0" i="0">
              <a:solidFill>
                <a:srgbClr val="24242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2532D94A-251E-4178-BDC2-413CD810B43D}" type="slidenum">
              <a:rPr lang="en-US" smtClean="0"/>
              <a:t>8</a:t>
            </a:fld>
            <a:endParaRPr lang="en-US"/>
          </a:p>
        </p:txBody>
      </p:sp>
    </p:spTree>
    <p:extLst>
      <p:ext uri="{BB962C8B-B14F-4D97-AF65-F5344CB8AC3E}">
        <p14:creationId xmlns:p14="http://schemas.microsoft.com/office/powerpoint/2010/main" val="4269006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two budget entries on the slide with * next to them are examples of the Governor and the legislature not agreeing.</a:t>
            </a:r>
          </a:p>
        </p:txBody>
      </p:sp>
      <p:sp>
        <p:nvSpPr>
          <p:cNvPr id="4" name="Slide Number Placeholder 3"/>
          <p:cNvSpPr>
            <a:spLocks noGrp="1"/>
          </p:cNvSpPr>
          <p:nvPr>
            <p:ph type="sldNum" sz="quarter" idx="5"/>
          </p:nvPr>
        </p:nvSpPr>
        <p:spPr/>
        <p:txBody>
          <a:bodyPr/>
          <a:lstStyle/>
          <a:p>
            <a:fld id="{2532D94A-251E-4178-BDC2-413CD810B43D}" type="slidenum">
              <a:rPr lang="en-US" smtClean="0"/>
              <a:t>9</a:t>
            </a:fld>
            <a:endParaRPr lang="en-US"/>
          </a:p>
        </p:txBody>
      </p:sp>
    </p:spTree>
    <p:extLst>
      <p:ext uri="{BB962C8B-B14F-4D97-AF65-F5344CB8AC3E}">
        <p14:creationId xmlns:p14="http://schemas.microsoft.com/office/powerpoint/2010/main" val="57506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532D94A-251E-4178-BDC2-413CD810B43D}" type="slidenum">
              <a:rPr lang="en-US" smtClean="0"/>
              <a:t>10</a:t>
            </a:fld>
            <a:endParaRPr lang="en-US"/>
          </a:p>
        </p:txBody>
      </p:sp>
    </p:spTree>
    <p:extLst>
      <p:ext uri="{BB962C8B-B14F-4D97-AF65-F5344CB8AC3E}">
        <p14:creationId xmlns:p14="http://schemas.microsoft.com/office/powerpoint/2010/main" val="3234563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Change voice over that without increased funding the Waiting List grows and there is a greater chance of people with disabilities becoming homeless.</a:t>
            </a:r>
          </a:p>
        </p:txBody>
      </p:sp>
      <p:sp>
        <p:nvSpPr>
          <p:cNvPr id="4" name="Slide Number Placeholder 3"/>
          <p:cNvSpPr>
            <a:spLocks noGrp="1"/>
          </p:cNvSpPr>
          <p:nvPr>
            <p:ph type="sldNum" sz="quarter" idx="5"/>
          </p:nvPr>
        </p:nvSpPr>
        <p:spPr/>
        <p:txBody>
          <a:bodyPr/>
          <a:lstStyle/>
          <a:p>
            <a:fld id="{2532D94A-251E-4178-BDC2-413CD810B43D}" type="slidenum">
              <a:rPr lang="en-US" smtClean="0"/>
              <a:t>11</a:t>
            </a:fld>
            <a:endParaRPr lang="en-US"/>
          </a:p>
        </p:txBody>
      </p:sp>
    </p:spTree>
    <p:extLst>
      <p:ext uri="{BB962C8B-B14F-4D97-AF65-F5344CB8AC3E}">
        <p14:creationId xmlns:p14="http://schemas.microsoft.com/office/powerpoint/2010/main" val="4023987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important to have a Job, You want to be as Independent as you can. When you earn your own money, you have to be responsible, you have to pay your bills &amp; put some into savings &amp; then you will have some extra money to do some of the things you want to.</a:t>
            </a:r>
          </a:p>
        </p:txBody>
      </p:sp>
      <p:sp>
        <p:nvSpPr>
          <p:cNvPr id="4" name="Slide Number Placeholder 3"/>
          <p:cNvSpPr>
            <a:spLocks noGrp="1"/>
          </p:cNvSpPr>
          <p:nvPr>
            <p:ph type="sldNum" sz="quarter" idx="5"/>
          </p:nvPr>
        </p:nvSpPr>
        <p:spPr/>
        <p:txBody>
          <a:bodyPr/>
          <a:lstStyle/>
          <a:p>
            <a:fld id="{2532D94A-251E-4178-BDC2-413CD810B43D}" type="slidenum">
              <a:rPr lang="en-US" smtClean="0"/>
              <a:t>18</a:t>
            </a:fld>
            <a:endParaRPr lang="en-US"/>
          </a:p>
        </p:txBody>
      </p:sp>
    </p:spTree>
    <p:extLst>
      <p:ext uri="{BB962C8B-B14F-4D97-AF65-F5344CB8AC3E}">
        <p14:creationId xmlns:p14="http://schemas.microsoft.com/office/powerpoint/2010/main" val="4098542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34D4-D6EC-2742-C83E-B6B3B0983D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A21E25C-08A3-F7B5-7807-D0BCDDD7AB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6F7D9D7-008C-2082-327F-8AE136FAC7E8}"/>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A1B5BFF4-8038-3974-25D1-2B2DB78054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55E1E-2A1F-32A6-3B73-AA8309A5D854}"/>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1426837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827A-EE62-2FDF-4BBE-14767F5705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914C11-B466-0F46-6E06-3295D983E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7AF3A6-4769-ECFD-367F-60264AAFA61D}"/>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28A94E6A-8CFF-A82F-FF6D-CAA9CCC634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AD62A9-395C-9F87-9ECC-0C2B8997799C}"/>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3391980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15C5-B5DD-B6A6-744D-6FD5347FEA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5EBA57-0FDE-688D-9B11-908599B5F0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6ADC83-9B1B-1E16-2C8C-0D2754C0E959}"/>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E6D9C0E5-6C15-C12A-A006-F2DBF2744E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55D627-216C-11BB-88A1-CA0BB3FADD51}"/>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2078428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8EEC0-D088-F154-B6A9-9CF2E63C17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24E7A3-70F0-11D0-2477-E9025BB5AF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C0B2920-DB64-887F-2E96-1AD58F5846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5C3958-832F-F5E7-9433-797D962BCAC9}"/>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6" name="Footer Placeholder 5">
            <a:extLst>
              <a:ext uri="{FF2B5EF4-FFF2-40B4-BE49-F238E27FC236}">
                <a16:creationId xmlns:a16="http://schemas.microsoft.com/office/drawing/2014/main" id="{3E4FF8F5-C964-FD37-2068-B3AB55DA6D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6FC32F-0AC2-CA9C-ABBC-4FBDAE12D320}"/>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3126334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0260-CEEB-08C4-C299-3BBE8F7E701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93DC1B2-44A4-1BBC-2634-9161CC4A24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865E7D-F76A-36B3-11F3-90BE2F266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C9EC6B-26E8-019C-4E8D-0F289C856C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5A3921-5889-93C5-A049-F7D0675540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CC891D-5495-52C0-B827-549E29609726}"/>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8" name="Footer Placeholder 7">
            <a:extLst>
              <a:ext uri="{FF2B5EF4-FFF2-40B4-BE49-F238E27FC236}">
                <a16:creationId xmlns:a16="http://schemas.microsoft.com/office/drawing/2014/main" id="{8DA4977A-CC96-870E-ED95-E5A14A0237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49C047-622D-7046-08C9-9EE9CD8E7CA8}"/>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227195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2F4B-5A1B-8C91-8675-4B1A0446964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405D116-84DE-24DF-1F71-E646F24CC52C}"/>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4" name="Footer Placeholder 3">
            <a:extLst>
              <a:ext uri="{FF2B5EF4-FFF2-40B4-BE49-F238E27FC236}">
                <a16:creationId xmlns:a16="http://schemas.microsoft.com/office/drawing/2014/main" id="{387230F2-D4EF-03B7-356A-790C4B325F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A21022-B734-D579-3261-7B19115C216C}"/>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21510376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42B43F-52A6-5E10-B660-8A8CA255B612}"/>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3" name="Footer Placeholder 2">
            <a:extLst>
              <a:ext uri="{FF2B5EF4-FFF2-40B4-BE49-F238E27FC236}">
                <a16:creationId xmlns:a16="http://schemas.microsoft.com/office/drawing/2014/main" id="{A2525885-4617-B5DD-DCFF-7DCDEC81BCD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BFB3CB-E7AB-CD1F-2692-445E12808326}"/>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1443666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A239-5E63-C053-A4BA-4177122C4A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94C0B93-B85B-58E3-7E58-2F7BB22A5C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4B62718-123A-9279-765D-2398735035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17FD86-2D43-C087-4BB3-E9C75078A454}"/>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6" name="Footer Placeholder 5">
            <a:extLst>
              <a:ext uri="{FF2B5EF4-FFF2-40B4-BE49-F238E27FC236}">
                <a16:creationId xmlns:a16="http://schemas.microsoft.com/office/drawing/2014/main" id="{BF94F8FF-BE3A-63C5-34D9-E4C8C26C78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104F05-4E9D-648D-19B6-8969FB98E418}"/>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39143601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B051-9A35-08FA-C0A6-130A42BE0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45BF437-9230-4EA3-53C6-43063AEE0B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A5C900E-7515-FC5D-10E4-FA12630A8C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89617D-6722-FA5F-CE50-51AB548762E5}"/>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6" name="Footer Placeholder 5">
            <a:extLst>
              <a:ext uri="{FF2B5EF4-FFF2-40B4-BE49-F238E27FC236}">
                <a16:creationId xmlns:a16="http://schemas.microsoft.com/office/drawing/2014/main" id="{3A4CB105-D494-A38A-ED22-34472C95DC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676406-A7F1-E1CD-A7B2-4A9EE52CECAA}"/>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9398891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47EA-B48E-DF6F-A96E-4846348EF98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7B7D027-EF56-B117-37A0-B95E24283F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F1A0E9-24C3-048F-A55A-90427256C670}"/>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37EC8AAB-6B5B-7188-543D-DA2BF472C6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F532A2-D3BB-A669-E3F7-7D0345B4050A}"/>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2693591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F56F0-813B-19C9-6A85-94084488F04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DD92A3E-E168-1B71-8CF1-4E01934035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2D306E-BB2A-1659-F4DA-4614F1066EAE}"/>
              </a:ext>
            </a:extLst>
          </p:cNvPr>
          <p:cNvSpPr>
            <a:spLocks noGrp="1"/>
          </p:cNvSpPr>
          <p:nvPr>
            <p:ph type="dt" sz="half" idx="10"/>
          </p:nvPr>
        </p:nvSpPr>
        <p:spPr/>
        <p:txBody>
          <a:body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4B22DB6A-CBE1-9D62-BB45-07D4A14932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046543-82E9-A624-C042-DEB0837BD34A}"/>
              </a:ext>
            </a:extLst>
          </p:cNvPr>
          <p:cNvSpPr>
            <a:spLocks noGrp="1"/>
          </p:cNvSpPr>
          <p:nvPr>
            <p:ph type="sldNum" sz="quarter" idx="12"/>
          </p:nvPr>
        </p:nvSpPr>
        <p:spPr/>
        <p:txBody>
          <a:bodyPr/>
          <a:lstStyle/>
          <a:p>
            <a:fld id="{2B72A9F4-B3BB-48B1-81C6-D86DDE59CE30}" type="slidenum">
              <a:rPr lang="en-US" smtClean="0"/>
              <a:t>‹#›</a:t>
            </a:fld>
            <a:endParaRPr lang="en-US"/>
          </a:p>
        </p:txBody>
      </p:sp>
    </p:spTree>
    <p:extLst>
      <p:ext uri="{BB962C8B-B14F-4D97-AF65-F5344CB8AC3E}">
        <p14:creationId xmlns:p14="http://schemas.microsoft.com/office/powerpoint/2010/main" val="2110583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F9590-4A10-80DC-8906-1946FBD3B9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81EEB7-CE0F-38FF-643E-2B093CE87C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05CCC-7488-5BCC-D6FA-6CB033DE95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A51B26-2E36-42C3-A060-89141AEAD7FC}" type="datetimeFigureOut">
              <a:rPr lang="en-US" smtClean="0"/>
              <a:t>9/25/2023</a:t>
            </a:fld>
            <a:endParaRPr lang="en-US"/>
          </a:p>
        </p:txBody>
      </p:sp>
      <p:sp>
        <p:nvSpPr>
          <p:cNvPr id="5" name="Footer Placeholder 4">
            <a:extLst>
              <a:ext uri="{FF2B5EF4-FFF2-40B4-BE49-F238E27FC236}">
                <a16:creationId xmlns:a16="http://schemas.microsoft.com/office/drawing/2014/main" id="{5A84EA73-F678-E517-ED03-9C00E70446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837729-412F-9944-67C4-93CE97B33C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72A9F4-B3BB-48B1-81C6-D86DDE59CE30}" type="slidenum">
              <a:rPr lang="en-US" smtClean="0"/>
              <a:t>‹#›</a:t>
            </a:fld>
            <a:endParaRPr lang="en-US"/>
          </a:p>
        </p:txBody>
      </p:sp>
    </p:spTree>
    <p:extLst>
      <p:ext uri="{BB962C8B-B14F-4D97-AF65-F5344CB8AC3E}">
        <p14:creationId xmlns:p14="http://schemas.microsoft.com/office/powerpoint/2010/main" val="29125573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49WE1xMGeI?feature=oembed" TargetMode="Externa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ct05wwJ2aY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D6dY3ab2KE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0.pn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8.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9.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slideLayout" Target="../slideLayouts/slideLayout13.xml"/><Relationship Id="rId7" Type="http://schemas.openxmlformats.org/officeDocument/2006/relationships/image" Target="../media/image42.jpeg"/><Relationship Id="rId12" Type="http://schemas.openxmlformats.org/officeDocument/2006/relationships/image" Target="../media/image47.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1.jpeg"/><Relationship Id="rId11" Type="http://schemas.openxmlformats.org/officeDocument/2006/relationships/image" Target="../media/image46.jpeg"/><Relationship Id="rId5" Type="http://schemas.openxmlformats.org/officeDocument/2006/relationships/image" Target="../media/image40.jpeg"/><Relationship Id="rId10" Type="http://schemas.openxmlformats.org/officeDocument/2006/relationships/image" Target="../media/image45.jpeg"/><Relationship Id="rId4" Type="http://schemas.openxmlformats.org/officeDocument/2006/relationships/notesSlide" Target="../notesSlides/notesSlide8.xml"/><Relationship Id="rId9" Type="http://schemas.openxmlformats.org/officeDocument/2006/relationships/image" Target="../media/image44.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F19B-6EED-7EB5-C411-A0F875594105}"/>
              </a:ext>
            </a:extLst>
          </p:cNvPr>
          <p:cNvSpPr>
            <a:spLocks noGrp="1"/>
          </p:cNvSpPr>
          <p:nvPr>
            <p:ph type="title"/>
          </p:nvPr>
        </p:nvSpPr>
        <p:spPr/>
        <p:txBody>
          <a:bodyPr/>
          <a:lstStyle/>
          <a:p>
            <a:r>
              <a:rPr lang="en-US" sz="4200" b="1">
                <a:solidFill>
                  <a:schemeClr val="tx1"/>
                </a:solidFill>
                <a:latin typeface="Century Gothic"/>
              </a:rPr>
              <a:t>How to Play this Presentation</a:t>
            </a:r>
            <a:endParaRPr lang="en-US">
              <a:solidFill>
                <a:schemeClr val="tx1"/>
              </a:solidFill>
            </a:endParaRPr>
          </a:p>
        </p:txBody>
      </p:sp>
      <p:sp>
        <p:nvSpPr>
          <p:cNvPr id="3" name="Content Placeholder 2">
            <a:extLst>
              <a:ext uri="{FF2B5EF4-FFF2-40B4-BE49-F238E27FC236}">
                <a16:creationId xmlns:a16="http://schemas.microsoft.com/office/drawing/2014/main" id="{F1D752DF-C04F-1A2F-0E69-6671A5878DA9}"/>
              </a:ext>
            </a:extLst>
          </p:cNvPr>
          <p:cNvSpPr>
            <a:spLocks noGrp="1"/>
          </p:cNvSpPr>
          <p:nvPr>
            <p:ph idx="1"/>
          </p:nvPr>
        </p:nvSpPr>
        <p:spPr/>
        <p:txBody>
          <a:bodyPr vert="horz" lIns="91440" tIns="45720" rIns="91440" bIns="45720" rtlCol="0" anchor="t">
            <a:normAutofit/>
          </a:bodyPr>
          <a:lstStyle/>
          <a:p>
            <a:r>
              <a:rPr lang="en-US" sz="1800" dirty="0">
                <a:latin typeface="Calibri"/>
                <a:cs typeface="Calibri"/>
              </a:rPr>
              <a:t>Open the presentation in PowerPoint</a:t>
            </a:r>
          </a:p>
          <a:p>
            <a:pPr>
              <a:buSzPct val="114999"/>
            </a:pPr>
            <a:r>
              <a:rPr lang="en-US" sz="1800" dirty="0">
                <a:latin typeface="Calibri"/>
                <a:cs typeface="Calibri"/>
              </a:rPr>
              <a:t>Wait for slide show to load up ( it may take a minute or two) </a:t>
            </a:r>
          </a:p>
          <a:p>
            <a:pPr>
              <a:buSzPct val="114999"/>
            </a:pPr>
            <a:r>
              <a:rPr lang="en-US" sz="1800" dirty="0">
                <a:latin typeface="Calibri"/>
                <a:cs typeface="Calibri"/>
              </a:rPr>
              <a:t>Click on arrows at the bottom of screen to go to the next slide or back a slide or click on the next slide in sequence on the left bar.</a:t>
            </a:r>
          </a:p>
          <a:p>
            <a:pPr>
              <a:buSzPct val="114999"/>
            </a:pPr>
            <a:r>
              <a:rPr lang="en-US" sz="1800" dirty="0">
                <a:latin typeface="Calibri"/>
                <a:cs typeface="Calibri"/>
              </a:rPr>
              <a:t>To hear recordings, press on the megaphone or picture and press play</a:t>
            </a:r>
          </a:p>
          <a:p>
            <a:pPr>
              <a:buSzPct val="114999"/>
            </a:pPr>
            <a:endParaRPr lang="en-US"/>
          </a:p>
        </p:txBody>
      </p:sp>
      <p:pic>
        <p:nvPicPr>
          <p:cNvPr id="9" name="Recorded Sound">
            <a:hlinkClick r:id="" action="ppaction://media"/>
            <a:extLst>
              <a:ext uri="{FF2B5EF4-FFF2-40B4-BE49-F238E27FC236}">
                <a16:creationId xmlns:a16="http://schemas.microsoft.com/office/drawing/2014/main" id="{5E2C66D0-E955-C572-31E1-48F9AC0032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92047" y="5066821"/>
            <a:ext cx="1469366" cy="1512498"/>
          </a:xfrm>
          <a:prstGeom prst="rect">
            <a:avLst/>
          </a:prstGeom>
        </p:spPr>
      </p:pic>
    </p:spTree>
    <p:extLst>
      <p:ext uri="{BB962C8B-B14F-4D97-AF65-F5344CB8AC3E}">
        <p14:creationId xmlns:p14="http://schemas.microsoft.com/office/powerpoint/2010/main" val="4052978475"/>
      </p:ext>
    </p:extLst>
  </p:cSld>
  <p:clrMapOvr>
    <a:masterClrMapping/>
  </p:clrMapOvr>
  <mc:AlternateContent xmlns:mc="http://schemas.openxmlformats.org/markup-compatibility/2006" xmlns:p14="http://schemas.microsoft.com/office/powerpoint/2010/main">
    <mc:Choice Requires="p14">
      <p:transition spd="slow" p14:dur="2000" advTm="4799"/>
    </mc:Choice>
    <mc:Fallback xmlns="">
      <p:transition spd="slow" advTm="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9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37" objId="5"/>
        <p14:stopEvt time="21551" objId="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cs typeface="Calibri Light"/>
              </a:rPr>
              <a:t>Money Management!</a:t>
            </a:r>
            <a:br>
              <a:rPr lang="en-US" dirty="0">
                <a:cs typeface="Calibri Light"/>
              </a:rPr>
            </a:br>
            <a:r>
              <a:rPr lang="en-US" sz="4900" dirty="0">
                <a:cs typeface="Calibri Light"/>
              </a:rPr>
              <a:t>Understanding the State &amp; Federal Budget Process!</a:t>
            </a:r>
            <a:br>
              <a:rPr lang="en-US" sz="4900" dirty="0">
                <a:cs typeface="Calibri Light"/>
              </a:rPr>
            </a:br>
            <a:r>
              <a:rPr lang="en-US" sz="4900" dirty="0">
                <a:cs typeface="Calibri Light"/>
              </a:rPr>
              <a:t>Tips for our own Finances!</a:t>
            </a:r>
          </a:p>
        </p:txBody>
      </p:sp>
      <p:pic>
        <p:nvPicPr>
          <p:cNvPr id="1026" name="Picture 2" descr="Finances Stock Illustrations – 110,490 Finances Stock Illustrations,  Vectors &amp; Clipart - Dreamstime">
            <a:extLst>
              <a:ext uri="{FF2B5EF4-FFF2-40B4-BE49-F238E27FC236}">
                <a16:creationId xmlns:a16="http://schemas.microsoft.com/office/drawing/2014/main" id="{83066B85-15A2-9715-52B3-1FF200472B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806" y="3754095"/>
            <a:ext cx="3030386" cy="27635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dget Management App Personal Financial Control Cash Flow Tiny Woman  Manages The Personal Budget Modern Flat Cartoon Style Vector Illustration  On White Background Stock Illustration - Download Image Now - iStock">
            <a:extLst>
              <a:ext uri="{FF2B5EF4-FFF2-40B4-BE49-F238E27FC236}">
                <a16:creationId xmlns:a16="http://schemas.microsoft.com/office/drawing/2014/main" id="{3C4C23F6-A448-8C27-7FEE-103B1AB521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486" y="3459417"/>
            <a:ext cx="3224138" cy="31812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ate Budget - OpenConnecticut">
            <a:extLst>
              <a:ext uri="{FF2B5EF4-FFF2-40B4-BE49-F238E27FC236}">
                <a16:creationId xmlns:a16="http://schemas.microsoft.com/office/drawing/2014/main" id="{915D7020-E204-CE85-209E-7DA3556C0B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5130" y="3815321"/>
            <a:ext cx="3014303" cy="276351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21,400+ Government Spending Illustrations, Royalty-Free Vector Graphics &amp; Clip  Art - iStock | Covid government spending">
            <a:extLst>
              <a:ext uri="{FF2B5EF4-FFF2-40B4-BE49-F238E27FC236}">
                <a16:creationId xmlns:a16="http://schemas.microsoft.com/office/drawing/2014/main" id="{FA883643-AD94-8C58-CF56-0B8C657FD3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36752" y="4056090"/>
            <a:ext cx="2250772" cy="2622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p:txBody>
          <a:bodyPr/>
          <a:lstStyle/>
          <a:p>
            <a:r>
              <a:rPr lang="en-US">
                <a:cs typeface="Calibri Light"/>
              </a:rPr>
              <a:t>Understanding the State &amp; Federal Budget Process!</a:t>
            </a:r>
            <a:endParaRPr lang="en-US"/>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p:txBody>
          <a:bodyPr vert="horz" lIns="91440" tIns="45720" rIns="91440" bIns="45720" rtlCol="0" anchor="t">
            <a:normAutofit/>
          </a:bodyPr>
          <a:lstStyle/>
          <a:p>
            <a:r>
              <a:rPr lang="en-US" sz="4000" b="1" dirty="0">
                <a:cs typeface="Calibri"/>
              </a:rPr>
              <a:t>The Services we receive from DDS and other agencies  are directly affected by the budget. </a:t>
            </a:r>
            <a:endParaRPr lang="en-US">
              <a:cs typeface="Calibri"/>
            </a:endParaRPr>
          </a:p>
          <a:p>
            <a:r>
              <a:rPr lang="en-US" sz="4000" b="1" dirty="0">
                <a:cs typeface="Calibri"/>
              </a:rPr>
              <a:t>It's good to understand how the budget is created and what numbers to look for in the areas that effect you directly.</a:t>
            </a:r>
            <a:endParaRPr lang="en-US" sz="1200" dirty="0">
              <a:cs typeface="Calibri"/>
            </a:endParaRPr>
          </a:p>
        </p:txBody>
      </p:sp>
      <p:pic>
        <p:nvPicPr>
          <p:cNvPr id="10" name="Video 9">
            <a:hlinkClick r:id="" action="ppaction://media"/>
            <a:extLst>
              <a:ext uri="{FF2B5EF4-FFF2-40B4-BE49-F238E27FC236}">
                <a16:creationId xmlns:a16="http://schemas.microsoft.com/office/drawing/2014/main" id="{24D11438-EFB2-7567-F695-BE9077E9CB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9491588" y="4387625"/>
            <a:ext cx="2618116" cy="2388079"/>
          </a:xfrm>
          <a:prstGeom prst="ellipse">
            <a:avLst/>
          </a:prstGeom>
        </p:spPr>
      </p:pic>
    </p:spTree>
    <p:extLst>
      <p:ext uri="{BB962C8B-B14F-4D97-AF65-F5344CB8AC3E}">
        <p14:creationId xmlns:p14="http://schemas.microsoft.com/office/powerpoint/2010/main" val="1272963825"/>
      </p:ext>
    </p:extLst>
  </p:cSld>
  <p:clrMapOvr>
    <a:masterClrMapping/>
  </p:clrMapOvr>
  <mc:AlternateContent xmlns:mc="http://schemas.openxmlformats.org/markup-compatibility/2006" xmlns:p14="http://schemas.microsoft.com/office/powerpoint/2010/main">
    <mc:Choice Requires="p14">
      <p:transition spd="slow" p14:dur="2000" advTm="18604"/>
    </mc:Choice>
    <mc:Fallback xmlns="">
      <p:transition spd="slow" advTm="18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p:txBody>
          <a:bodyPr/>
          <a:lstStyle/>
          <a:p>
            <a:r>
              <a:rPr lang="en-US">
                <a:cs typeface="Calibri Light"/>
              </a:rPr>
              <a:t>Understanding the State &amp; Federal Budget Process!</a:t>
            </a:r>
            <a:endParaRPr lang="en-US"/>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p:txBody>
          <a:bodyPr/>
          <a:lstStyle/>
          <a:p>
            <a:r>
              <a:rPr lang="en-US"/>
              <a:t>Budget Process Federal Budget 101!</a:t>
            </a:r>
          </a:p>
        </p:txBody>
      </p:sp>
      <p:pic>
        <p:nvPicPr>
          <p:cNvPr id="1026" name="Picture 2" descr="Budget Process">
            <a:extLst>
              <a:ext uri="{FF2B5EF4-FFF2-40B4-BE49-F238E27FC236}">
                <a16:creationId xmlns:a16="http://schemas.microsoft.com/office/drawing/2014/main" id="{FB1FB1F1-56CB-40C6-9A4F-F163269DFAC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20058" y="2428841"/>
            <a:ext cx="7152734" cy="4137329"/>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D7FFB743-3FD0-28CF-FB27-91827057F57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462833" y="4148371"/>
            <a:ext cx="2646871" cy="2646871"/>
          </a:xfrm>
          <a:prstGeom prst="ellipse">
            <a:avLst/>
          </a:prstGeom>
        </p:spPr>
      </p:pic>
    </p:spTree>
    <p:extLst>
      <p:ext uri="{BB962C8B-B14F-4D97-AF65-F5344CB8AC3E}">
        <p14:creationId xmlns:p14="http://schemas.microsoft.com/office/powerpoint/2010/main" val="4288469465"/>
      </p:ext>
    </p:extLst>
  </p:cSld>
  <p:clrMapOvr>
    <a:masterClrMapping/>
  </p:clrMapOvr>
  <mc:AlternateContent xmlns:mc="http://schemas.openxmlformats.org/markup-compatibility/2006" xmlns:p14="http://schemas.microsoft.com/office/powerpoint/2010/main">
    <mc:Choice Requires="p14">
      <p:transition spd="slow" p14:dur="2000" advTm="120035"/>
    </mc:Choice>
    <mc:Fallback xmlns="">
      <p:transition spd="slow" advTm="120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3011EBFA-A624-C331-84CD-7A7786E264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1223" y="2358052"/>
            <a:ext cx="10219925" cy="44999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p:txBody>
          <a:bodyPr/>
          <a:lstStyle/>
          <a:p>
            <a:r>
              <a:rPr lang="en-US">
                <a:cs typeface="Calibri Light"/>
              </a:rPr>
              <a:t>Understanding the State &amp; Federal Budget Process!</a:t>
            </a:r>
            <a:endParaRPr lang="en-US"/>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a:xfrm>
            <a:off x="838200" y="1825625"/>
            <a:ext cx="10515600" cy="4019213"/>
          </a:xfrm>
        </p:spPr>
        <p:txBody>
          <a:bodyPr/>
          <a:lstStyle/>
          <a:p>
            <a:r>
              <a:rPr lang="en-US"/>
              <a:t>U.S. Federal Budget Process 101!</a:t>
            </a:r>
          </a:p>
          <a:p>
            <a:endParaRPr lang="en-US"/>
          </a:p>
          <a:p>
            <a:endParaRPr lang="en-US"/>
          </a:p>
        </p:txBody>
      </p:sp>
      <p:pic>
        <p:nvPicPr>
          <p:cNvPr id="4" name="Online Media 3" title="What is the Federal Budget Process?">
            <a:hlinkClick r:id="" action="ppaction://media"/>
            <a:extLst>
              <a:ext uri="{FF2B5EF4-FFF2-40B4-BE49-F238E27FC236}">
                <a16:creationId xmlns:a16="http://schemas.microsoft.com/office/drawing/2014/main" id="{7F4D8422-294E-CF25-9983-231D97A59737}"/>
              </a:ext>
            </a:extLst>
          </p:cNvPr>
          <p:cNvPicPr>
            <a:picLocks noRot="1" noChangeAspect="1"/>
          </p:cNvPicPr>
          <p:nvPr>
            <a:videoFile r:link="rId1"/>
          </p:nvPr>
        </p:nvPicPr>
        <p:blipFill>
          <a:blip r:embed="rId5"/>
          <a:stretch>
            <a:fillRect/>
          </a:stretch>
        </p:blipFill>
        <p:spPr>
          <a:xfrm>
            <a:off x="1444557" y="2468259"/>
            <a:ext cx="9909243" cy="3781425"/>
          </a:xfrm>
          <a:prstGeom prst="rect">
            <a:avLst/>
          </a:prstGeom>
        </p:spPr>
      </p:pic>
    </p:spTree>
    <p:extLst>
      <p:ext uri="{BB962C8B-B14F-4D97-AF65-F5344CB8AC3E}">
        <p14:creationId xmlns:p14="http://schemas.microsoft.com/office/powerpoint/2010/main" val="884178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D670-15DC-F44F-2603-88700A96A76F}"/>
              </a:ext>
            </a:extLst>
          </p:cNvPr>
          <p:cNvSpPr>
            <a:spLocks noGrp="1"/>
          </p:cNvSpPr>
          <p:nvPr>
            <p:ph type="title"/>
          </p:nvPr>
        </p:nvSpPr>
        <p:spPr>
          <a:xfrm>
            <a:off x="439367" y="501414"/>
            <a:ext cx="3655978" cy="461726"/>
          </a:xfrm>
        </p:spPr>
        <p:txBody>
          <a:bodyPr>
            <a:normAutofit fontScale="90000"/>
          </a:bodyPr>
          <a:lstStyle/>
          <a:p>
            <a:r>
              <a:rPr lang="en-US" sz="2400">
                <a:cs typeface="Calibri Light"/>
              </a:rPr>
              <a:t>Understanding the State &amp; Federal Budget Process!</a:t>
            </a:r>
            <a:endParaRPr lang="en-US" sz="2400"/>
          </a:p>
        </p:txBody>
      </p:sp>
      <p:sp>
        <p:nvSpPr>
          <p:cNvPr id="3" name="Content Placeholder 2">
            <a:extLst>
              <a:ext uri="{FF2B5EF4-FFF2-40B4-BE49-F238E27FC236}">
                <a16:creationId xmlns:a16="http://schemas.microsoft.com/office/drawing/2014/main" id="{69E9691D-EED3-8289-C818-FE3484F9FF42}"/>
              </a:ext>
            </a:extLst>
          </p:cNvPr>
          <p:cNvSpPr>
            <a:spLocks noGrp="1"/>
          </p:cNvSpPr>
          <p:nvPr>
            <p:ph idx="1"/>
          </p:nvPr>
        </p:nvSpPr>
        <p:spPr>
          <a:xfrm>
            <a:off x="269132" y="1830489"/>
            <a:ext cx="2853447" cy="4351338"/>
          </a:xfrm>
        </p:spPr>
        <p:txBody>
          <a:bodyPr/>
          <a:lstStyle/>
          <a:p>
            <a:r>
              <a:rPr lang="en-US"/>
              <a:t>Understanding The State Budget!</a:t>
            </a:r>
          </a:p>
        </p:txBody>
      </p:sp>
      <p:pic>
        <p:nvPicPr>
          <p:cNvPr id="1026" name="Picture 2" descr="Image preview">
            <a:extLst>
              <a:ext uri="{FF2B5EF4-FFF2-40B4-BE49-F238E27FC236}">
                <a16:creationId xmlns:a16="http://schemas.microsoft.com/office/drawing/2014/main" id="{28619B00-FD38-88D1-A270-B504844B9A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8029" y="117171"/>
            <a:ext cx="5695545" cy="6658533"/>
          </a:xfrm>
          <a:prstGeom prst="rect">
            <a:avLst/>
          </a:prstGeom>
          <a:noFill/>
          <a:extLst>
            <a:ext uri="{909E8E84-426E-40DD-AFC4-6F175D3DCCD1}">
              <a14:hiddenFill xmlns:a14="http://schemas.microsoft.com/office/drawing/2010/main">
                <a:solidFill>
                  <a:srgbClr val="FFFFFF"/>
                </a:solidFill>
              </a14:hiddenFill>
            </a:ext>
          </a:extLst>
        </p:spPr>
      </p:pic>
      <p:pic>
        <p:nvPicPr>
          <p:cNvPr id="10" name="Video 9">
            <a:hlinkClick r:id="" action="ppaction://media"/>
            <a:extLst>
              <a:ext uri="{FF2B5EF4-FFF2-40B4-BE49-F238E27FC236}">
                <a16:creationId xmlns:a16="http://schemas.microsoft.com/office/drawing/2014/main" id="{F6E18A1C-3FA1-E1EB-1A64-2F8BD7F83C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5012986"/>
      </p:ext>
    </p:extLst>
  </p:cSld>
  <p:clrMapOvr>
    <a:masterClrMapping/>
  </p:clrMapOvr>
  <mc:AlternateContent xmlns:mc="http://schemas.openxmlformats.org/markup-compatibility/2006" xmlns:p14="http://schemas.microsoft.com/office/powerpoint/2010/main">
    <mc:Choice Requires="p14">
      <p:transition spd="slow" p14:dur="2000" advTm="145398"/>
    </mc:Choice>
    <mc:Fallback xmlns="">
      <p:transition spd="slow" advTm="145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a:xfrm>
            <a:off x="9020673" y="1016118"/>
            <a:ext cx="2982125" cy="257445"/>
          </a:xfrm>
        </p:spPr>
        <p:txBody>
          <a:bodyPr>
            <a:normAutofit fontScale="90000"/>
          </a:bodyPr>
          <a:lstStyle/>
          <a:p>
            <a:r>
              <a:rPr lang="en-US" sz="2800" dirty="0">
                <a:cs typeface="Calibri Light"/>
              </a:rPr>
              <a:t>Understanding the State &amp; Federal Budget Process!</a:t>
            </a:r>
            <a:endParaRPr lang="en-US" sz="2800" dirty="0"/>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a:xfrm>
            <a:off x="9067814" y="2443427"/>
            <a:ext cx="2794468" cy="325877"/>
          </a:xfrm>
        </p:spPr>
        <p:txBody>
          <a:bodyPr vert="horz" lIns="91440" tIns="45720" rIns="91440" bIns="45720" rtlCol="0" anchor="t">
            <a:normAutofit fontScale="70000" lnSpcReduction="20000"/>
          </a:bodyPr>
          <a:lstStyle/>
          <a:p>
            <a:r>
              <a:rPr lang="en-US" sz="2000">
                <a:cs typeface="Calibri Light"/>
              </a:rPr>
              <a:t>Understanding the State Budget!</a:t>
            </a:r>
            <a:endParaRPr lang="en-US" sz="2000"/>
          </a:p>
        </p:txBody>
      </p:sp>
      <p:sp>
        <p:nvSpPr>
          <p:cNvPr id="5" name="TextBox 4">
            <a:extLst>
              <a:ext uri="{FF2B5EF4-FFF2-40B4-BE49-F238E27FC236}">
                <a16:creationId xmlns:a16="http://schemas.microsoft.com/office/drawing/2014/main" id="{3E434E31-C6A6-2569-6FA7-14690D16477B}"/>
              </a:ext>
            </a:extLst>
          </p:cNvPr>
          <p:cNvSpPr txBox="1"/>
          <p:nvPr/>
        </p:nvSpPr>
        <p:spPr>
          <a:xfrm>
            <a:off x="9681612" y="3282084"/>
            <a:ext cx="2321186" cy="2831544"/>
          </a:xfrm>
          <a:prstGeom prst="rect">
            <a:avLst/>
          </a:prstGeom>
          <a:noFill/>
        </p:spPr>
        <p:txBody>
          <a:bodyPr wrap="square" lIns="91440" tIns="45720" rIns="91440" bIns="45720" anchor="t">
            <a:spAutoFit/>
          </a:bodyPr>
          <a:lstStyle/>
          <a:p>
            <a:pPr>
              <a:buFont typeface="+mj-lt"/>
              <a:buAutoNum type="arabicPeriod"/>
            </a:pPr>
            <a:r>
              <a:rPr lang="en-US" sz="1800" b="1" i="0">
                <a:solidFill>
                  <a:srgbClr val="242424"/>
                </a:solidFill>
                <a:effectLst/>
                <a:latin typeface="Calibri"/>
                <a:cs typeface="Calibri"/>
              </a:rPr>
              <a:t>A “Down” </a:t>
            </a:r>
            <a:r>
              <a:rPr lang="en-US" sz="1600" b="1" i="0">
                <a:solidFill>
                  <a:srgbClr val="242424"/>
                </a:solidFill>
                <a:effectLst/>
                <a:latin typeface="Calibri"/>
                <a:cs typeface="Calibri"/>
              </a:rPr>
              <a:t>budget is one that has less money approved than the amount approved in the prior year. </a:t>
            </a:r>
            <a:r>
              <a:rPr lang="en-US" sz="1600" b="1">
                <a:solidFill>
                  <a:srgbClr val="242424"/>
                </a:solidFill>
                <a:latin typeface="Calibri"/>
                <a:cs typeface="Calibri"/>
              </a:rPr>
              <a:t> </a:t>
            </a:r>
            <a:endParaRPr lang="en-US" sz="1600" b="1" i="0">
              <a:solidFill>
                <a:srgbClr val="242424"/>
              </a:solidFill>
              <a:effectLst/>
              <a:latin typeface="Calibri" panose="020F0502020204030204" pitchFamily="34" charset="0"/>
              <a:cs typeface="Calibri"/>
            </a:endParaRPr>
          </a:p>
          <a:p>
            <a:pPr algn="l"/>
            <a:endParaRPr lang="en-US" sz="1600" b="1">
              <a:solidFill>
                <a:srgbClr val="242424"/>
              </a:solidFill>
              <a:latin typeface="Calibri" panose="020F0502020204030204" pitchFamily="34" charset="0"/>
              <a:cs typeface="Calibri"/>
            </a:endParaRPr>
          </a:p>
          <a:p>
            <a:pPr algn="l"/>
            <a:r>
              <a:rPr lang="en-US" sz="1600" b="1" i="0">
                <a:solidFill>
                  <a:srgbClr val="242424"/>
                </a:solidFill>
                <a:effectLst/>
                <a:latin typeface="Calibri"/>
                <a:cs typeface="Calibri"/>
              </a:rPr>
              <a:t>A “Good” budget has more money planned for spending than the amount approved in the prior year.</a:t>
            </a:r>
          </a:p>
        </p:txBody>
      </p:sp>
      <p:sp>
        <p:nvSpPr>
          <p:cNvPr id="8" name="TextBox 7">
            <a:extLst>
              <a:ext uri="{FF2B5EF4-FFF2-40B4-BE49-F238E27FC236}">
                <a16:creationId xmlns:a16="http://schemas.microsoft.com/office/drawing/2014/main" id="{6B2D1A5B-7D61-1B9B-8D07-45A8AA31D4EA}"/>
              </a:ext>
            </a:extLst>
          </p:cNvPr>
          <p:cNvSpPr txBox="1"/>
          <p:nvPr/>
        </p:nvSpPr>
        <p:spPr>
          <a:xfrm>
            <a:off x="1753496" y="649590"/>
            <a:ext cx="6422316" cy="1477328"/>
          </a:xfrm>
          <a:prstGeom prst="rect">
            <a:avLst/>
          </a:prstGeom>
          <a:noFill/>
        </p:spPr>
        <p:txBody>
          <a:bodyPr wrap="square" rtlCol="0">
            <a:spAutoFit/>
          </a:bodyPr>
          <a:lstStyle/>
          <a:p>
            <a:r>
              <a:rPr lang="en-US" dirty="0"/>
              <a:t>Please watch the following video and then return to this presentation:</a:t>
            </a:r>
          </a:p>
          <a:p>
            <a:endParaRPr lang="en-US" dirty="0"/>
          </a:p>
          <a:p>
            <a:r>
              <a:rPr lang="en-US" dirty="0">
                <a:hlinkClick r:id="rId3"/>
              </a:rPr>
              <a:t>Understanding the State and Federal Budget Process</a:t>
            </a:r>
            <a:br>
              <a:rPr lang="en-US" dirty="0"/>
            </a:br>
            <a:endParaRPr lang="en-US" dirty="0"/>
          </a:p>
        </p:txBody>
      </p:sp>
    </p:spTree>
    <p:extLst>
      <p:ext uri="{BB962C8B-B14F-4D97-AF65-F5344CB8AC3E}">
        <p14:creationId xmlns:p14="http://schemas.microsoft.com/office/powerpoint/2010/main" val="69689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a:xfrm>
            <a:off x="1008434" y="146422"/>
            <a:ext cx="10515600" cy="257445"/>
          </a:xfrm>
        </p:spPr>
        <p:txBody>
          <a:bodyPr>
            <a:normAutofit fontScale="90000"/>
          </a:bodyPr>
          <a:lstStyle/>
          <a:p>
            <a:r>
              <a:rPr lang="en-US" sz="2800">
                <a:cs typeface="Calibri Light"/>
              </a:rPr>
              <a:t>Understanding the State &amp; Federal Budget Process!</a:t>
            </a:r>
            <a:endParaRPr lang="en-US" sz="2800"/>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a:xfrm>
            <a:off x="847927" y="520430"/>
            <a:ext cx="6370453" cy="985641"/>
          </a:xfrm>
        </p:spPr>
        <p:txBody>
          <a:bodyPr>
            <a:normAutofit/>
          </a:bodyPr>
          <a:lstStyle/>
          <a:p>
            <a:r>
              <a:rPr lang="en-US" sz="2000" dirty="0">
                <a:cs typeface="Calibri Light"/>
              </a:rPr>
              <a:t>Understand the State Budget!</a:t>
            </a:r>
            <a:br>
              <a:rPr lang="en-US" sz="2000" dirty="0">
                <a:cs typeface="Calibri Light"/>
              </a:rPr>
            </a:br>
            <a:r>
              <a:rPr lang="en-US" sz="2000" dirty="0">
                <a:cs typeface="Calibri Light"/>
              </a:rPr>
              <a:t>Please view the following video and then return to this presentation:  </a:t>
            </a:r>
            <a:r>
              <a:rPr lang="en-US" sz="1400" dirty="0">
                <a:hlinkClick r:id="rId3"/>
              </a:rPr>
              <a:t>Understanding the Budget - YouTube</a:t>
            </a:r>
            <a:endParaRPr lang="en-US" sz="2000" dirty="0"/>
          </a:p>
        </p:txBody>
      </p:sp>
      <p:sp>
        <p:nvSpPr>
          <p:cNvPr id="6" name="TextBox 5">
            <a:extLst>
              <a:ext uri="{FF2B5EF4-FFF2-40B4-BE49-F238E27FC236}">
                <a16:creationId xmlns:a16="http://schemas.microsoft.com/office/drawing/2014/main" id="{47D6E38E-84F2-9A4C-84FE-CF83EC27FFEC}"/>
              </a:ext>
            </a:extLst>
          </p:cNvPr>
          <p:cNvSpPr txBox="1"/>
          <p:nvPr/>
        </p:nvSpPr>
        <p:spPr>
          <a:xfrm>
            <a:off x="8824913" y="525269"/>
            <a:ext cx="3072336" cy="6001643"/>
          </a:xfrm>
          <a:prstGeom prst="rect">
            <a:avLst/>
          </a:prstGeom>
          <a:noFill/>
        </p:spPr>
        <p:txBody>
          <a:bodyPr wrap="square" lIns="91440" tIns="45720" rIns="91440" bIns="45720" anchor="t">
            <a:spAutoFit/>
          </a:bodyPr>
          <a:lstStyle/>
          <a:p>
            <a:pPr>
              <a:buFont typeface="+mj-lt"/>
              <a:buAutoNum type="arabicPeriod"/>
            </a:pPr>
            <a:r>
              <a:rPr lang="en-US" sz="1600" b="1" i="0">
                <a:solidFill>
                  <a:srgbClr val="242424"/>
                </a:solidFill>
                <a:effectLst/>
                <a:latin typeface="Calibri"/>
                <a:cs typeface="Calibri"/>
              </a:rPr>
              <a:t>Looking at the Budget Summary area on the front page, the important columns are numbered:</a:t>
            </a:r>
            <a:r>
              <a:rPr lang="en-US" sz="1600" b="1">
                <a:solidFill>
                  <a:srgbClr val="242424"/>
                </a:solidFill>
                <a:latin typeface="Calibri"/>
                <a:cs typeface="Calibri"/>
              </a:rPr>
              <a:t> </a:t>
            </a:r>
            <a:endParaRPr lang="en-US" sz="1600" b="1" i="0">
              <a:solidFill>
                <a:srgbClr val="242424"/>
              </a:solidFill>
              <a:effectLst/>
              <a:latin typeface="Calibri" panose="020F0502020204030204" pitchFamily="34" charset="0"/>
              <a:cs typeface="Calibri"/>
            </a:endParaRPr>
          </a:p>
          <a:p>
            <a:endParaRPr lang="en-US" sz="1600" b="1" i="0">
              <a:solidFill>
                <a:srgbClr val="242424"/>
              </a:solidFill>
              <a:effectLst/>
              <a:latin typeface="Calibri" panose="020F0502020204030204" pitchFamily="34" charset="0"/>
              <a:cs typeface="Calibri"/>
            </a:endParaRPr>
          </a:p>
          <a:p>
            <a:r>
              <a:rPr lang="en-US" sz="1600" b="1" i="0">
                <a:solidFill>
                  <a:srgbClr val="242424"/>
                </a:solidFill>
                <a:effectLst/>
                <a:latin typeface="Calibri"/>
                <a:cs typeface="Calibri"/>
              </a:rPr>
              <a:t>#1 shows the prior year’s spending for each of the items in DDS’s budget;</a:t>
            </a:r>
            <a:r>
              <a:rPr lang="en-US" sz="1600" b="1">
                <a:solidFill>
                  <a:srgbClr val="242424"/>
                </a:solidFill>
                <a:latin typeface="Calibri"/>
                <a:cs typeface="Calibri"/>
              </a:rPr>
              <a:t> </a:t>
            </a:r>
            <a:endParaRPr lang="en-US" sz="1600" b="1" i="0">
              <a:solidFill>
                <a:srgbClr val="242424"/>
              </a:solidFill>
              <a:effectLst/>
              <a:latin typeface="Calibri" panose="020F0502020204030204" pitchFamily="34" charset="0"/>
              <a:cs typeface="Calibri"/>
            </a:endParaRPr>
          </a:p>
          <a:p>
            <a:pPr algn="l"/>
            <a:endParaRPr lang="en-US" sz="1600" b="1" i="0">
              <a:solidFill>
                <a:srgbClr val="242424"/>
              </a:solidFill>
              <a:effectLst/>
              <a:latin typeface="Calibri" panose="020F0502020204030204" pitchFamily="34" charset="0"/>
              <a:cs typeface="Calibri"/>
            </a:endParaRPr>
          </a:p>
          <a:p>
            <a:r>
              <a:rPr lang="en-US" sz="1600" b="1" i="0">
                <a:solidFill>
                  <a:srgbClr val="242424"/>
                </a:solidFill>
                <a:effectLst/>
                <a:latin typeface="Calibri"/>
                <a:cs typeface="Calibri"/>
              </a:rPr>
              <a:t>#2 shows the amount that the Governor budgeted for the first budget year;</a:t>
            </a:r>
            <a:r>
              <a:rPr lang="en-US" sz="1600" b="1">
                <a:solidFill>
                  <a:srgbClr val="242424"/>
                </a:solidFill>
                <a:latin typeface="Calibri"/>
                <a:cs typeface="Calibri"/>
              </a:rPr>
              <a:t> </a:t>
            </a:r>
            <a:endParaRPr lang="en-US" sz="1600" b="1" i="0">
              <a:solidFill>
                <a:srgbClr val="242424"/>
              </a:solidFill>
              <a:effectLst/>
              <a:latin typeface="Calibri" panose="020F0502020204030204" pitchFamily="34" charset="0"/>
              <a:cs typeface="Calibri"/>
            </a:endParaRPr>
          </a:p>
          <a:p>
            <a:pPr algn="l"/>
            <a:endParaRPr lang="en-US" sz="1600" b="1" i="0">
              <a:solidFill>
                <a:srgbClr val="242424"/>
              </a:solidFill>
              <a:effectLst/>
              <a:latin typeface="Calibri" panose="020F0502020204030204" pitchFamily="34" charset="0"/>
              <a:cs typeface="Calibri"/>
            </a:endParaRPr>
          </a:p>
          <a:p>
            <a:pPr algn="l"/>
            <a:r>
              <a:rPr lang="en-US" sz="1600" b="1" i="0">
                <a:solidFill>
                  <a:srgbClr val="242424"/>
                </a:solidFill>
                <a:effectLst/>
                <a:latin typeface="Calibri"/>
                <a:cs typeface="Calibri"/>
              </a:rPr>
              <a:t>#3 shows the amount that the Governor plans to spend in the second budget year;</a:t>
            </a:r>
          </a:p>
          <a:p>
            <a:pPr algn="l"/>
            <a:endParaRPr lang="en-US" sz="1600" b="1" i="0">
              <a:solidFill>
                <a:srgbClr val="242424"/>
              </a:solidFill>
              <a:effectLst/>
              <a:latin typeface="Calibri" panose="020F0502020204030204" pitchFamily="34" charset="0"/>
              <a:cs typeface="Calibri"/>
            </a:endParaRPr>
          </a:p>
          <a:p>
            <a:r>
              <a:rPr lang="en-US" sz="1600" b="1">
                <a:solidFill>
                  <a:srgbClr val="242424"/>
                </a:solidFill>
                <a:latin typeface="Calibri"/>
                <a:cs typeface="Calibri"/>
              </a:rPr>
              <a:t> </a:t>
            </a:r>
            <a:r>
              <a:rPr lang="en-US" sz="1600" b="1" i="0">
                <a:solidFill>
                  <a:srgbClr val="242424"/>
                </a:solidFill>
                <a:effectLst/>
                <a:latin typeface="Calibri"/>
                <a:cs typeface="Calibri"/>
              </a:rPr>
              <a:t>#4 shows the amount that was budgeted and approved by the legislature in the first year; and</a:t>
            </a:r>
            <a:r>
              <a:rPr lang="en-US" sz="1600" b="1">
                <a:solidFill>
                  <a:srgbClr val="242424"/>
                </a:solidFill>
                <a:latin typeface="Calibri"/>
                <a:cs typeface="Calibri"/>
              </a:rPr>
              <a:t> </a:t>
            </a:r>
            <a:endParaRPr lang="en-US" sz="1600" b="1" i="0">
              <a:solidFill>
                <a:srgbClr val="242424"/>
              </a:solidFill>
              <a:effectLst/>
              <a:latin typeface="Calibri" panose="020F0502020204030204" pitchFamily="34" charset="0"/>
              <a:cs typeface="Calibri"/>
            </a:endParaRPr>
          </a:p>
          <a:p>
            <a:pPr algn="l"/>
            <a:endParaRPr lang="en-US" sz="1600" b="1" i="0">
              <a:solidFill>
                <a:srgbClr val="242424"/>
              </a:solidFill>
              <a:effectLst/>
              <a:latin typeface="Calibri" panose="020F0502020204030204" pitchFamily="34" charset="0"/>
              <a:cs typeface="Calibri"/>
            </a:endParaRPr>
          </a:p>
          <a:p>
            <a:pPr algn="l"/>
            <a:r>
              <a:rPr lang="en-US" sz="1600" b="1" i="0">
                <a:solidFill>
                  <a:srgbClr val="242424"/>
                </a:solidFill>
                <a:effectLst/>
                <a:latin typeface="Calibri"/>
                <a:cs typeface="Calibri"/>
              </a:rPr>
              <a:t>#5 shows the amount that the legislature budgeted and approved in the second year.</a:t>
            </a:r>
          </a:p>
        </p:txBody>
      </p:sp>
    </p:spTree>
    <p:extLst>
      <p:ext uri="{BB962C8B-B14F-4D97-AF65-F5344CB8AC3E}">
        <p14:creationId xmlns:p14="http://schemas.microsoft.com/office/powerpoint/2010/main" val="1040118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a:xfrm>
            <a:off x="6702251" y="226809"/>
            <a:ext cx="4831830" cy="257445"/>
          </a:xfrm>
        </p:spPr>
        <p:txBody>
          <a:bodyPr>
            <a:normAutofit fontScale="90000"/>
          </a:bodyPr>
          <a:lstStyle/>
          <a:p>
            <a:r>
              <a:rPr lang="en-US" sz="2800">
                <a:cs typeface="Calibri Light"/>
              </a:rPr>
              <a:t>Understanding the State &amp; Federal Budget Process!</a:t>
            </a:r>
            <a:endParaRPr lang="en-US" sz="2800"/>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a:xfrm>
            <a:off x="7407584" y="926131"/>
            <a:ext cx="3743528" cy="325877"/>
          </a:xfrm>
        </p:spPr>
        <p:txBody>
          <a:bodyPr vert="horz" lIns="91440" tIns="45720" rIns="91440" bIns="45720" rtlCol="0" anchor="t">
            <a:noAutofit/>
          </a:bodyPr>
          <a:lstStyle/>
          <a:p>
            <a:pPr marL="0" indent="0">
              <a:buNone/>
            </a:pPr>
            <a:r>
              <a:rPr lang="en-US" sz="2100">
                <a:cs typeface="Calibri Light"/>
              </a:rPr>
              <a:t>Understanding the State Budget!</a:t>
            </a:r>
            <a:endParaRPr lang="en-US"/>
          </a:p>
          <a:p>
            <a:endParaRPr lang="en-US" sz="2100">
              <a:cs typeface="Calibri"/>
            </a:endParaRPr>
          </a:p>
          <a:p>
            <a:endParaRPr lang="en-US" sz="2100">
              <a:cs typeface="Calibri"/>
            </a:endParaRPr>
          </a:p>
          <a:p>
            <a:endParaRPr lang="en-US" sz="2100">
              <a:cs typeface="Calibri"/>
            </a:endParaRPr>
          </a:p>
          <a:p>
            <a:r>
              <a:rPr lang="en-US" sz="2100" b="1">
                <a:cs typeface="Calibri"/>
              </a:rPr>
              <a:t>The Governor and the Legislature do not  always agree.</a:t>
            </a:r>
            <a:endParaRPr lang="en-US" sz="2100" b="1">
              <a:cs typeface="Calibri Light"/>
            </a:endParaRPr>
          </a:p>
          <a:p>
            <a:r>
              <a:rPr lang="en-US" sz="2100" b="1">
                <a:cs typeface="Calibri"/>
              </a:rPr>
              <a:t>There is a lot of give and take.</a:t>
            </a:r>
            <a:endParaRPr lang="en-US" sz="2100" b="1">
              <a:cs typeface="Calibri Light"/>
            </a:endParaRPr>
          </a:p>
          <a:p>
            <a:r>
              <a:rPr lang="en-US" sz="2100" b="1">
                <a:cs typeface="Calibri"/>
              </a:rPr>
              <a:t> The budget ends up being sort of a compromise. </a:t>
            </a:r>
            <a:endParaRPr lang="en-US" sz="2100" b="1">
              <a:cs typeface="Calibri Light"/>
            </a:endParaRPr>
          </a:p>
          <a:p>
            <a:endParaRPr lang="en-US" sz="2000">
              <a:cs typeface="Calibri Light"/>
            </a:endParaRPr>
          </a:p>
          <a:p>
            <a:endParaRPr lang="en-US" sz="2000">
              <a:cs typeface="Calibri Light"/>
            </a:endParaRPr>
          </a:p>
        </p:txBody>
      </p:sp>
      <p:pic>
        <p:nvPicPr>
          <p:cNvPr id="5" name="Picture 4" descr="Table&#10;&#10;Description automatically generated">
            <a:extLst>
              <a:ext uri="{FF2B5EF4-FFF2-40B4-BE49-F238E27FC236}">
                <a16:creationId xmlns:a16="http://schemas.microsoft.com/office/drawing/2014/main" id="{77471F88-B39A-F708-03F3-719F6AA77B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2988" y="285482"/>
            <a:ext cx="6279263" cy="6287035"/>
          </a:xfrm>
          <a:prstGeom prst="rect">
            <a:avLst/>
          </a:prstGeom>
        </p:spPr>
      </p:pic>
      <p:pic>
        <p:nvPicPr>
          <p:cNvPr id="9" name="Video 8">
            <a:hlinkClick r:id="" action="ppaction://media"/>
            <a:extLst>
              <a:ext uri="{FF2B5EF4-FFF2-40B4-BE49-F238E27FC236}">
                <a16:creationId xmlns:a16="http://schemas.microsoft.com/office/drawing/2014/main" id="{4AF7D98D-DBCA-6939-623D-5D48827E37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4159390"/>
      </p:ext>
    </p:extLst>
  </p:cSld>
  <p:clrMapOvr>
    <a:masterClrMapping/>
  </p:clrMapOvr>
  <mc:AlternateContent xmlns:mc="http://schemas.openxmlformats.org/markup-compatibility/2006" xmlns:p14="http://schemas.microsoft.com/office/powerpoint/2010/main">
    <mc:Choice Requires="p14">
      <p:transition spd="slow" p14:dur="2000" advTm="24905"/>
    </mc:Choice>
    <mc:Fallback xmlns="">
      <p:transition spd="slow" advTm="24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a:xfrm>
            <a:off x="838200" y="365126"/>
            <a:ext cx="10515600" cy="325878"/>
          </a:xfrm>
        </p:spPr>
        <p:txBody>
          <a:bodyPr>
            <a:normAutofit fontScale="90000"/>
          </a:bodyPr>
          <a:lstStyle/>
          <a:p>
            <a:r>
              <a:rPr lang="en-US" sz="2400">
                <a:cs typeface="Calibri Light"/>
              </a:rPr>
              <a:t>Understand the State &amp; Federal Budget Process!</a:t>
            </a:r>
            <a:endParaRPr lang="en-US" sz="2400"/>
          </a:p>
        </p:txBody>
      </p:sp>
      <p:sp>
        <p:nvSpPr>
          <p:cNvPr id="4" name="Content Placeholder 2">
            <a:extLst>
              <a:ext uri="{FF2B5EF4-FFF2-40B4-BE49-F238E27FC236}">
                <a16:creationId xmlns:a16="http://schemas.microsoft.com/office/drawing/2014/main" id="{43133E56-9744-9D88-3BAC-F3C03CE2D9E7}"/>
              </a:ext>
            </a:extLst>
          </p:cNvPr>
          <p:cNvSpPr txBox="1">
            <a:spLocks/>
          </p:cNvSpPr>
          <p:nvPr/>
        </p:nvSpPr>
        <p:spPr>
          <a:xfrm>
            <a:off x="1096057" y="952358"/>
            <a:ext cx="3743528" cy="32587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cs typeface="Calibri Light"/>
              </a:rPr>
              <a:t>Understand the State Budget!</a:t>
            </a:r>
            <a:endParaRPr lang="en-US" sz="2000"/>
          </a:p>
        </p:txBody>
      </p:sp>
      <p:pic>
        <p:nvPicPr>
          <p:cNvPr id="6" name="Picture 5" descr="Table&#10;&#10;Description automatically generated">
            <a:extLst>
              <a:ext uri="{FF2B5EF4-FFF2-40B4-BE49-F238E27FC236}">
                <a16:creationId xmlns:a16="http://schemas.microsoft.com/office/drawing/2014/main" id="{86CFBB49-31A9-D167-B5C4-F0FAA8BC17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307521"/>
            <a:ext cx="9191626" cy="6366925"/>
          </a:xfrm>
          <a:prstGeom prst="rect">
            <a:avLst/>
          </a:prstGeom>
        </p:spPr>
      </p:pic>
      <p:sp>
        <p:nvSpPr>
          <p:cNvPr id="3" name="TextBox 2">
            <a:extLst>
              <a:ext uri="{FF2B5EF4-FFF2-40B4-BE49-F238E27FC236}">
                <a16:creationId xmlns:a16="http://schemas.microsoft.com/office/drawing/2014/main" id="{D1CEAF5C-1B1C-6C34-9BC5-E83605123544}"/>
              </a:ext>
            </a:extLst>
          </p:cNvPr>
          <p:cNvSpPr txBox="1"/>
          <p:nvPr/>
        </p:nvSpPr>
        <p:spPr>
          <a:xfrm>
            <a:off x="9187545" y="1273628"/>
            <a:ext cx="2873827"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cs typeface="Calibri"/>
              </a:rPr>
              <a:t>Day Services and Community Residential Services are two areas that effect many of the folks served by DDS.</a:t>
            </a:r>
            <a:endParaRPr lang="en-US">
              <a:cs typeface="Calibri" panose="020F0502020204030204"/>
            </a:endParaRPr>
          </a:p>
          <a:p>
            <a:pPr marL="342900" indent="-342900">
              <a:buFont typeface="Arial"/>
              <a:buChar char="•"/>
            </a:pPr>
            <a:endParaRPr lang="en-US" sz="2000" b="1">
              <a:cs typeface="Calibri"/>
            </a:endParaRPr>
          </a:p>
          <a:p>
            <a:pPr marL="342900" indent="-342900">
              <a:buFont typeface="Arial"/>
              <a:buChar char="•"/>
            </a:pPr>
            <a:r>
              <a:rPr lang="en-US" sz="2000" b="1">
                <a:cs typeface="Calibri"/>
              </a:rPr>
              <a:t> These are numbers that are important to track.</a:t>
            </a:r>
            <a:endParaRPr lang="en-US">
              <a:cs typeface="Calibri"/>
            </a:endParaRPr>
          </a:p>
        </p:txBody>
      </p:sp>
      <p:pic>
        <p:nvPicPr>
          <p:cNvPr id="13" name="Video 12">
            <a:hlinkClick r:id="" action="ppaction://media"/>
            <a:extLst>
              <a:ext uri="{FF2B5EF4-FFF2-40B4-BE49-F238E27FC236}">
                <a16:creationId xmlns:a16="http://schemas.microsoft.com/office/drawing/2014/main" id="{3ED389AF-4D18-3E4A-C51C-C4C50FEB93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5848973"/>
      </p:ext>
    </p:extLst>
  </p:cSld>
  <p:clrMapOvr>
    <a:masterClrMapping/>
  </p:clrMapOvr>
  <mc:AlternateContent xmlns:mc="http://schemas.openxmlformats.org/markup-compatibility/2006" xmlns:p14="http://schemas.microsoft.com/office/powerpoint/2010/main">
    <mc:Choice Requires="p14">
      <p:transition spd="slow" p14:dur="2000" advTm="17987"/>
    </mc:Choice>
    <mc:Fallback xmlns="">
      <p:transition spd="slow" advTm="1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539B-6984-9B37-D301-E500BD3EE8FF}"/>
              </a:ext>
            </a:extLst>
          </p:cNvPr>
          <p:cNvSpPr>
            <a:spLocks noGrp="1"/>
          </p:cNvSpPr>
          <p:nvPr>
            <p:ph type="title"/>
          </p:nvPr>
        </p:nvSpPr>
        <p:spPr>
          <a:xfrm>
            <a:off x="6702251" y="247715"/>
            <a:ext cx="5284008" cy="467651"/>
          </a:xfrm>
        </p:spPr>
        <p:txBody>
          <a:bodyPr>
            <a:normAutofit fontScale="90000"/>
          </a:bodyPr>
          <a:lstStyle/>
          <a:p>
            <a:r>
              <a:rPr lang="en-US" sz="2800">
                <a:cs typeface="Calibri Light"/>
              </a:rPr>
              <a:t>Understanding the State &amp; Federal Budget Process!</a:t>
            </a:r>
            <a:endParaRPr lang="en-US" sz="2800"/>
          </a:p>
        </p:txBody>
      </p:sp>
      <p:sp>
        <p:nvSpPr>
          <p:cNvPr id="3" name="Content Placeholder 2">
            <a:extLst>
              <a:ext uri="{FF2B5EF4-FFF2-40B4-BE49-F238E27FC236}">
                <a16:creationId xmlns:a16="http://schemas.microsoft.com/office/drawing/2014/main" id="{AC3B03C7-F187-C01B-6686-721C1669D32A}"/>
              </a:ext>
            </a:extLst>
          </p:cNvPr>
          <p:cNvSpPr>
            <a:spLocks noGrp="1"/>
          </p:cNvSpPr>
          <p:nvPr>
            <p:ph idx="1"/>
          </p:nvPr>
        </p:nvSpPr>
        <p:spPr>
          <a:xfrm>
            <a:off x="7780506" y="1175737"/>
            <a:ext cx="3743528" cy="325877"/>
          </a:xfrm>
        </p:spPr>
        <p:txBody>
          <a:bodyPr vert="horz" lIns="91440" tIns="45720" rIns="91440" bIns="45720" rtlCol="0" anchor="t">
            <a:normAutofit fontScale="92500" lnSpcReduction="10000"/>
          </a:bodyPr>
          <a:lstStyle/>
          <a:p>
            <a:r>
              <a:rPr lang="en-US" sz="2000">
                <a:cs typeface="Calibri Light"/>
              </a:rPr>
              <a:t>Understanding the State Budget!</a:t>
            </a:r>
          </a:p>
          <a:p>
            <a:endParaRPr lang="en-US" sz="2000">
              <a:cs typeface="Calibri Light"/>
            </a:endParaRPr>
          </a:p>
        </p:txBody>
      </p:sp>
      <p:pic>
        <p:nvPicPr>
          <p:cNvPr id="6" name="Picture 5" descr="Table&#10;&#10;Description automatically generated">
            <a:extLst>
              <a:ext uri="{FF2B5EF4-FFF2-40B4-BE49-F238E27FC236}">
                <a16:creationId xmlns:a16="http://schemas.microsoft.com/office/drawing/2014/main" id="{612B7AF1-94CA-6CEA-5F5D-5619EBC1BE8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5741" y="170822"/>
            <a:ext cx="6335735" cy="6570615"/>
          </a:xfrm>
          <a:prstGeom prst="rect">
            <a:avLst/>
          </a:prstGeom>
        </p:spPr>
      </p:pic>
      <p:sp>
        <p:nvSpPr>
          <p:cNvPr id="4" name="TextBox 3">
            <a:extLst>
              <a:ext uri="{FF2B5EF4-FFF2-40B4-BE49-F238E27FC236}">
                <a16:creationId xmlns:a16="http://schemas.microsoft.com/office/drawing/2014/main" id="{59069197-B1DA-DDC0-9F8B-C7415C02371B}"/>
              </a:ext>
            </a:extLst>
          </p:cNvPr>
          <p:cNvSpPr txBox="1"/>
          <p:nvPr/>
        </p:nvSpPr>
        <p:spPr>
          <a:xfrm>
            <a:off x="6639605" y="1672317"/>
            <a:ext cx="332014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a:cs typeface="Calibri"/>
              </a:rPr>
              <a:t>Housing is an important area to track as well.</a:t>
            </a:r>
          </a:p>
          <a:p>
            <a:pPr marL="285750" indent="-285750">
              <a:buFont typeface="Arial"/>
              <a:buChar char="•"/>
            </a:pPr>
            <a:endParaRPr lang="en-US" b="1">
              <a:cs typeface="Calibri"/>
            </a:endParaRPr>
          </a:p>
          <a:p>
            <a:pPr marL="285750" indent="-285750">
              <a:buFont typeface="Arial"/>
              <a:buChar char="•"/>
            </a:pPr>
            <a:r>
              <a:rPr lang="en-US" b="1">
                <a:cs typeface="Calibri"/>
              </a:rPr>
              <a:t> The need is always increasing.</a:t>
            </a:r>
          </a:p>
          <a:p>
            <a:pPr marL="285750" indent="-285750">
              <a:buFont typeface="Arial"/>
              <a:buChar char="•"/>
            </a:pPr>
            <a:endParaRPr lang="en-US" b="1">
              <a:cs typeface="Calibri"/>
            </a:endParaRPr>
          </a:p>
          <a:p>
            <a:pPr marL="285750" indent="-285750">
              <a:buFont typeface="Arial"/>
              <a:buChar char="•"/>
            </a:pPr>
            <a:r>
              <a:rPr lang="en-US" b="1">
                <a:cs typeface="Calibri"/>
              </a:rPr>
              <a:t> The budget should increase to meet the need .</a:t>
            </a:r>
          </a:p>
          <a:p>
            <a:pPr marL="285750" indent="-285750">
              <a:buFont typeface="Arial"/>
              <a:buChar char="•"/>
            </a:pPr>
            <a:endParaRPr lang="en-US" b="1">
              <a:cs typeface="Calibri"/>
            </a:endParaRPr>
          </a:p>
          <a:p>
            <a:pPr marL="285750" indent="-285750">
              <a:buFont typeface="Arial"/>
              <a:buChar char="•"/>
            </a:pPr>
            <a:r>
              <a:rPr lang="en-US" b="1">
                <a:cs typeface="Calibri"/>
              </a:rPr>
              <a:t>If it doesn't people end up not being able to move on to become more independent</a:t>
            </a:r>
            <a:r>
              <a:rPr lang="en-US">
                <a:cs typeface="Calibri"/>
              </a:rPr>
              <a:t>.</a:t>
            </a:r>
          </a:p>
        </p:txBody>
      </p:sp>
      <p:pic>
        <p:nvPicPr>
          <p:cNvPr id="14" name="Video 13">
            <a:hlinkClick r:id="" action="ppaction://media"/>
            <a:extLst>
              <a:ext uri="{FF2B5EF4-FFF2-40B4-BE49-F238E27FC236}">
                <a16:creationId xmlns:a16="http://schemas.microsoft.com/office/drawing/2014/main" id="{E4EED991-1188-2C23-BA4E-4778FE6F1E7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5547490"/>
      </p:ext>
    </p:extLst>
  </p:cSld>
  <p:clrMapOvr>
    <a:masterClrMapping/>
  </p:clrMapOvr>
  <mc:AlternateContent xmlns:mc="http://schemas.openxmlformats.org/markup-compatibility/2006" xmlns:p14="http://schemas.microsoft.com/office/powerpoint/2010/main">
    <mc:Choice Requires="p14">
      <p:transition spd="slow" p14:dur="2000" advTm="28377"/>
    </mc:Choice>
    <mc:Fallback xmlns="">
      <p:transition spd="slow" advTm="28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pdate: Be Safe, Know Your Surroundings | Top 5 Safety Tips | Guard911">
            <a:extLst>
              <a:ext uri="{FF2B5EF4-FFF2-40B4-BE49-F238E27FC236}">
                <a16:creationId xmlns:a16="http://schemas.microsoft.com/office/drawing/2014/main" id="{F884C3F8-B674-4A57-75BE-F28406C3923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84" r="-1" b="-1"/>
          <a:stretch/>
        </p:blipFill>
        <p:spPr bwMode="auto">
          <a:xfrm>
            <a:off x="1" y="10"/>
            <a:ext cx="7271003"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1131AEA-2CA4-9E96-882D-E595A7589E2D}"/>
              </a:ext>
            </a:extLst>
          </p:cNvPr>
          <p:cNvSpPr>
            <a:spLocks noGrp="1"/>
          </p:cNvSpPr>
          <p:nvPr>
            <p:ph type="title"/>
          </p:nvPr>
        </p:nvSpPr>
        <p:spPr>
          <a:xfrm>
            <a:off x="7531610" y="365125"/>
            <a:ext cx="3822189" cy="1899912"/>
          </a:xfrm>
        </p:spPr>
        <p:txBody>
          <a:bodyPr>
            <a:normAutofit/>
          </a:bodyPr>
          <a:lstStyle/>
          <a:p>
            <a:r>
              <a:rPr lang="en-US" sz="4000"/>
              <a:t>Ways to protect yourself from theft</a:t>
            </a:r>
          </a:p>
        </p:txBody>
      </p:sp>
      <p:sp>
        <p:nvSpPr>
          <p:cNvPr id="3" name="Content Placeholder 2">
            <a:extLst>
              <a:ext uri="{FF2B5EF4-FFF2-40B4-BE49-F238E27FC236}">
                <a16:creationId xmlns:a16="http://schemas.microsoft.com/office/drawing/2014/main" id="{8AC5D6B8-BFA6-23E2-3AD6-10E0C999129C}"/>
              </a:ext>
            </a:extLst>
          </p:cNvPr>
          <p:cNvSpPr>
            <a:spLocks noGrp="1"/>
          </p:cNvSpPr>
          <p:nvPr>
            <p:ph idx="1"/>
          </p:nvPr>
        </p:nvSpPr>
        <p:spPr>
          <a:xfrm>
            <a:off x="7531610" y="2434201"/>
            <a:ext cx="3822189" cy="3742762"/>
          </a:xfrm>
        </p:spPr>
        <p:txBody>
          <a:bodyPr vert="horz" lIns="91440" tIns="45720" rIns="91440" bIns="45720" rtlCol="0" anchor="t">
            <a:normAutofit lnSpcReduction="10000"/>
          </a:bodyPr>
          <a:lstStyle/>
          <a:p>
            <a:r>
              <a:rPr lang="en-US" sz="1400" dirty="0"/>
              <a:t>Being mindful of answering your phone or texts.</a:t>
            </a:r>
            <a:endParaRPr lang="en-US" sz="1400" dirty="0">
              <a:cs typeface="Calibri"/>
            </a:endParaRPr>
          </a:p>
          <a:p>
            <a:endParaRPr lang="en-US" sz="1400"/>
          </a:p>
          <a:p>
            <a:r>
              <a:rPr lang="en-US" sz="1400" dirty="0"/>
              <a:t>Don’t leave home with your social security or medical card unless you are going to an appointment.</a:t>
            </a:r>
            <a:endParaRPr lang="en-US" sz="1400" dirty="0">
              <a:cs typeface="Calibri"/>
            </a:endParaRPr>
          </a:p>
          <a:p>
            <a:pPr marL="0" indent="0">
              <a:buNone/>
            </a:pPr>
            <a:endParaRPr lang="en-US" sz="1400"/>
          </a:p>
          <a:p>
            <a:r>
              <a:rPr lang="en-US" sz="1400" dirty="0"/>
              <a:t>Do not give anyone your banking information or personal information. </a:t>
            </a:r>
            <a:endParaRPr lang="en-US" sz="1400" dirty="0">
              <a:cs typeface="Calibri"/>
            </a:endParaRPr>
          </a:p>
          <a:p>
            <a:endParaRPr lang="en-US" sz="1400"/>
          </a:p>
          <a:p>
            <a:r>
              <a:rPr lang="en-US" sz="1400" dirty="0"/>
              <a:t>Keep your eye on the mail that comes to your home.</a:t>
            </a:r>
            <a:endParaRPr lang="en-US" sz="1400" dirty="0">
              <a:cs typeface="Calibri"/>
            </a:endParaRPr>
          </a:p>
          <a:p>
            <a:pPr marL="0" indent="0">
              <a:buNone/>
            </a:pPr>
            <a:endParaRPr lang="en-US" sz="1400"/>
          </a:p>
          <a:p>
            <a:r>
              <a:rPr lang="en-US" sz="1400" dirty="0"/>
              <a:t>Watch your surroundings, be aware of what's going on.</a:t>
            </a:r>
            <a:endParaRPr lang="en-US" sz="1400" dirty="0">
              <a:cs typeface="Calibri"/>
            </a:endParaRPr>
          </a:p>
          <a:p>
            <a:endParaRPr lang="en-US" sz="1400"/>
          </a:p>
          <a:p>
            <a:pPr marL="0" indent="0">
              <a:buNone/>
            </a:pPr>
            <a:endParaRPr lang="en-US" sz="1400"/>
          </a:p>
          <a:p>
            <a:endParaRPr lang="en-US" sz="1400"/>
          </a:p>
          <a:p>
            <a:endParaRPr lang="en-US" sz="1400"/>
          </a:p>
        </p:txBody>
      </p:sp>
      <p:pic>
        <p:nvPicPr>
          <p:cNvPr id="10" name="Video 9">
            <a:hlinkClick r:id="" action="ppaction://media"/>
            <a:extLst>
              <a:ext uri="{FF2B5EF4-FFF2-40B4-BE49-F238E27FC236}">
                <a16:creationId xmlns:a16="http://schemas.microsoft.com/office/drawing/2014/main" id="{C753BF84-0C76-43B8-6D6B-6F461F4A73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5213604" y="4661154"/>
            <a:ext cx="2057400" cy="2057400"/>
          </a:xfrm>
          <a:prstGeom prst="ellipse">
            <a:avLst/>
          </a:prstGeom>
        </p:spPr>
      </p:pic>
    </p:spTree>
    <p:extLst>
      <p:ext uri="{BB962C8B-B14F-4D97-AF65-F5344CB8AC3E}">
        <p14:creationId xmlns:p14="http://schemas.microsoft.com/office/powerpoint/2010/main" val="3510665213"/>
      </p:ext>
    </p:extLst>
  </p:cSld>
  <p:clrMapOvr>
    <a:masterClrMapping/>
  </p:clrMapOvr>
  <mc:AlternateContent xmlns:mc="http://schemas.openxmlformats.org/markup-compatibility/2006" xmlns:p14="http://schemas.microsoft.com/office/powerpoint/2010/main">
    <mc:Choice Requires="p14">
      <p:transition spd="slow" p14:dur="2000" advTm="58619"/>
    </mc:Choice>
    <mc:Fallback xmlns="">
      <p:transition spd="slow" advTm="58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FFCF-52AB-47F6-FB83-1B666D44B3B0}"/>
              </a:ext>
            </a:extLst>
          </p:cNvPr>
          <p:cNvSpPr>
            <a:spLocks noGrp="1"/>
          </p:cNvSpPr>
          <p:nvPr>
            <p:ph type="title"/>
          </p:nvPr>
        </p:nvSpPr>
        <p:spPr>
          <a:xfrm>
            <a:off x="612648" y="365125"/>
            <a:ext cx="5295015" cy="2063808"/>
          </a:xfrm>
        </p:spPr>
        <p:txBody>
          <a:bodyPr anchor="b">
            <a:normAutofit/>
          </a:bodyPr>
          <a:lstStyle/>
          <a:p>
            <a:r>
              <a:rPr lang="en-US" sz="5400"/>
              <a:t>Theft Happens</a:t>
            </a:r>
          </a:p>
        </p:txBody>
      </p:sp>
      <p:sp>
        <p:nvSpPr>
          <p:cNvPr id="3" name="Content Placeholder 2">
            <a:extLst>
              <a:ext uri="{FF2B5EF4-FFF2-40B4-BE49-F238E27FC236}">
                <a16:creationId xmlns:a16="http://schemas.microsoft.com/office/drawing/2014/main" id="{246BD2AC-763E-D791-01DB-0B2110ABB74D}"/>
              </a:ext>
            </a:extLst>
          </p:cNvPr>
          <p:cNvSpPr>
            <a:spLocks noGrp="1"/>
          </p:cNvSpPr>
          <p:nvPr>
            <p:ph idx="1"/>
          </p:nvPr>
        </p:nvSpPr>
        <p:spPr>
          <a:xfrm>
            <a:off x="612648" y="2908005"/>
            <a:ext cx="5295015" cy="3268957"/>
          </a:xfrm>
        </p:spPr>
        <p:txBody>
          <a:bodyPr vert="horz" lIns="91440" tIns="45720" rIns="91440" bIns="45720" rtlCol="0" anchor="t">
            <a:normAutofit/>
          </a:bodyPr>
          <a:lstStyle/>
          <a:p>
            <a:r>
              <a:rPr lang="en-US" sz="1500"/>
              <a:t>Unknown numbers/ scam calls/ scam text messages.</a:t>
            </a:r>
            <a:endParaRPr lang="en-US" sz="1500">
              <a:cs typeface="Calibri"/>
            </a:endParaRPr>
          </a:p>
          <a:p>
            <a:endParaRPr lang="en-US" sz="1500"/>
          </a:p>
          <a:p>
            <a:r>
              <a:rPr lang="en-US" sz="1500"/>
              <a:t>Emails from strangers asking for your banking information. </a:t>
            </a:r>
            <a:endParaRPr lang="en-US" sz="1500">
              <a:cs typeface="Calibri"/>
            </a:endParaRPr>
          </a:p>
          <a:p>
            <a:endParaRPr lang="en-US" sz="1500"/>
          </a:p>
          <a:p>
            <a:r>
              <a:rPr lang="en-US" sz="1500"/>
              <a:t>Dating apps, people asking for your cash app information.</a:t>
            </a:r>
            <a:endParaRPr lang="en-US" sz="1500">
              <a:cs typeface="Calibri"/>
            </a:endParaRPr>
          </a:p>
          <a:p>
            <a:endParaRPr lang="en-US" sz="1500"/>
          </a:p>
          <a:p>
            <a:r>
              <a:rPr lang="en-US" sz="1500"/>
              <a:t>Sending money through any apps for cash. </a:t>
            </a:r>
            <a:endParaRPr lang="en-US" sz="1500">
              <a:cs typeface="Calibri"/>
            </a:endParaRPr>
          </a:p>
          <a:p>
            <a:endParaRPr lang="en-US" sz="1500"/>
          </a:p>
          <a:p>
            <a:r>
              <a:rPr lang="en-US" sz="1500"/>
              <a:t>Leaving money around or losing your  bank cards. </a:t>
            </a:r>
            <a:endParaRPr lang="en-US" sz="1500">
              <a:cs typeface="Calibri"/>
            </a:endParaRPr>
          </a:p>
        </p:txBody>
      </p:sp>
      <p:pic>
        <p:nvPicPr>
          <p:cNvPr id="2056" name="Picture 8" descr="They post giveaway and ask you if you have Cash App. Why? - MCLM Media Pro  - Treasure Coast Biz">
            <a:extLst>
              <a:ext uri="{FF2B5EF4-FFF2-40B4-BE49-F238E27FC236}">
                <a16:creationId xmlns:a16="http://schemas.microsoft.com/office/drawing/2014/main" id="{00EDFCBC-FBCE-B391-CF72-509EABC3CD2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782375" y="362384"/>
            <a:ext cx="1831649" cy="288448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9 Examples of Common Phishing Emails | Terranova Security">
            <a:extLst>
              <a:ext uri="{FF2B5EF4-FFF2-40B4-BE49-F238E27FC236}">
                <a16:creationId xmlns:a16="http://schemas.microsoft.com/office/drawing/2014/main" id="{30318C30-5DED-C90A-95F1-1F683285DBC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24212" r="1" b="22628"/>
          <a:stretch/>
        </p:blipFill>
        <p:spPr bwMode="auto">
          <a:xfrm>
            <a:off x="9224328" y="1205282"/>
            <a:ext cx="2603605" cy="119869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to Do When You Get a Call From an Unknown Number?">
            <a:extLst>
              <a:ext uri="{FF2B5EF4-FFF2-40B4-BE49-F238E27FC236}">
                <a16:creationId xmlns:a16="http://schemas.microsoft.com/office/drawing/2014/main" id="{B9673828-0FD1-AB48-C087-77201524FC3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12304"/>
          <a:stretch/>
        </p:blipFill>
        <p:spPr bwMode="auto">
          <a:xfrm>
            <a:off x="6396397" y="3551285"/>
            <a:ext cx="5431536" cy="2500650"/>
          </a:xfrm>
          <a:prstGeom prst="rect">
            <a:avLst/>
          </a:prstGeom>
          <a:noFill/>
          <a:extLst>
            <a:ext uri="{909E8E84-426E-40DD-AFC4-6F175D3DCCD1}">
              <a14:hiddenFill xmlns:a14="http://schemas.microsoft.com/office/drawing/2010/main">
                <a:solidFill>
                  <a:srgbClr val="FFFFFF"/>
                </a:solidFill>
              </a14:hiddenFill>
            </a:ext>
          </a:extLst>
        </p:spPr>
      </p:pic>
      <p:pic>
        <p:nvPicPr>
          <p:cNvPr id="9" name="Video 8">
            <a:hlinkClick r:id="" action="ppaction://media"/>
            <a:extLst>
              <a:ext uri="{FF2B5EF4-FFF2-40B4-BE49-F238E27FC236}">
                <a16:creationId xmlns:a16="http://schemas.microsoft.com/office/drawing/2014/main" id="{CB1C2F4B-61C9-63FC-8D0C-F49BC2B127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862839"/>
      </p:ext>
    </p:extLst>
  </p:cSld>
  <p:clrMapOvr>
    <a:masterClrMapping/>
  </p:clrMapOvr>
  <mc:AlternateContent xmlns:mc="http://schemas.openxmlformats.org/markup-compatibility/2006" xmlns:p14="http://schemas.microsoft.com/office/powerpoint/2010/main">
    <mc:Choice Requires="p14">
      <p:transition spd="slow" p14:dur="2000" advTm="63912"/>
    </mc:Choice>
    <mc:Fallback xmlns="">
      <p:transition spd="slow" advTm="6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928E0-9B1D-CCE1-45E9-C57211CFB42D}"/>
              </a:ext>
            </a:extLst>
          </p:cNvPr>
          <p:cNvSpPr>
            <a:spLocks noGrp="1"/>
          </p:cNvSpPr>
          <p:nvPr>
            <p:ph type="title"/>
          </p:nvPr>
        </p:nvSpPr>
        <p:spPr>
          <a:xfrm>
            <a:off x="838201" y="345810"/>
            <a:ext cx="4960945" cy="1325563"/>
          </a:xfrm>
        </p:spPr>
        <p:txBody>
          <a:bodyPr>
            <a:normAutofit/>
          </a:bodyPr>
          <a:lstStyle/>
          <a:p>
            <a:r>
              <a:rPr lang="en-US"/>
              <a:t>Advantages Of Saving Money </a:t>
            </a:r>
          </a:p>
        </p:txBody>
      </p:sp>
      <p:sp>
        <p:nvSpPr>
          <p:cNvPr id="3" name="Content Placeholder 2">
            <a:extLst>
              <a:ext uri="{FF2B5EF4-FFF2-40B4-BE49-F238E27FC236}">
                <a16:creationId xmlns:a16="http://schemas.microsoft.com/office/drawing/2014/main" id="{5F7EE3DD-3C66-0C46-6B13-80C3A99D6282}"/>
              </a:ext>
            </a:extLst>
          </p:cNvPr>
          <p:cNvSpPr>
            <a:spLocks noGrp="1"/>
          </p:cNvSpPr>
          <p:nvPr>
            <p:ph idx="1"/>
          </p:nvPr>
        </p:nvSpPr>
        <p:spPr>
          <a:xfrm>
            <a:off x="523875" y="1673224"/>
            <a:ext cx="5568595" cy="4920615"/>
          </a:xfrm>
        </p:spPr>
        <p:txBody>
          <a:bodyPr vert="horz" lIns="91440" tIns="45720" rIns="91440" bIns="45720" rtlCol="0" anchor="t">
            <a:normAutofit fontScale="92500" lnSpcReduction="10000"/>
          </a:bodyPr>
          <a:lstStyle/>
          <a:p>
            <a:r>
              <a:rPr lang="en-US" sz="1800" dirty="0"/>
              <a:t>Ta</a:t>
            </a:r>
            <a:r>
              <a:rPr lang="en-US" sz="2400" dirty="0"/>
              <a:t>king a vacation and having money on hand </a:t>
            </a:r>
            <a:endParaRPr lang="en-US" dirty="0"/>
          </a:p>
          <a:p>
            <a:endParaRPr lang="en-US" sz="2400"/>
          </a:p>
          <a:p>
            <a:r>
              <a:rPr lang="en-US" sz="2400" dirty="0"/>
              <a:t>Don’t have to live paycheck to paycheck (living comfortably living with your means)</a:t>
            </a:r>
            <a:endParaRPr lang="en-US" sz="2400" dirty="0">
              <a:cs typeface="Calibri"/>
            </a:endParaRPr>
          </a:p>
          <a:p>
            <a:endParaRPr lang="en-US" sz="2400"/>
          </a:p>
          <a:p>
            <a:r>
              <a:rPr lang="en-US" sz="2400" dirty="0"/>
              <a:t>You can provider for family (food on the table, clothes on your back -making sure your kids are well taken care of.)</a:t>
            </a:r>
            <a:endParaRPr lang="en-US" sz="2400" dirty="0">
              <a:cs typeface="Calibri"/>
            </a:endParaRPr>
          </a:p>
          <a:p>
            <a:endParaRPr lang="en-US" sz="2400">
              <a:cs typeface="Calibri"/>
            </a:endParaRPr>
          </a:p>
          <a:p>
            <a:r>
              <a:rPr lang="en-US" sz="2400" dirty="0"/>
              <a:t>Not having to borrow money from anyone (having an emergency fund set aside)</a:t>
            </a:r>
            <a:endParaRPr lang="en-US" sz="2400" dirty="0">
              <a:cs typeface="Calibri"/>
            </a:endParaRPr>
          </a:p>
          <a:p>
            <a:endParaRPr lang="en-US" sz="2400"/>
          </a:p>
          <a:p>
            <a:r>
              <a:rPr lang="en-US" sz="2400" dirty="0"/>
              <a:t>Buying a house and owning your own car. </a:t>
            </a:r>
            <a:endParaRPr lang="en-US" sz="2400" dirty="0">
              <a:cs typeface="Calibri"/>
            </a:endParaRPr>
          </a:p>
          <a:p>
            <a:endParaRPr lang="en-US" sz="1500"/>
          </a:p>
          <a:p>
            <a:endParaRPr lang="en-US" sz="1500"/>
          </a:p>
          <a:p>
            <a:endParaRPr lang="en-US" sz="1500"/>
          </a:p>
        </p:txBody>
      </p:sp>
      <p:pic>
        <p:nvPicPr>
          <p:cNvPr id="1028" name="Picture 4" descr="4 Reasons Buying a Home Now is Great for Your Family">
            <a:extLst>
              <a:ext uri="{FF2B5EF4-FFF2-40B4-BE49-F238E27FC236}">
                <a16:creationId xmlns:a16="http://schemas.microsoft.com/office/drawing/2014/main" id="{B3333303-B3E0-FAB6-4E11-31838F2F9C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892" r="5454" b="-3"/>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American Airlines - All Inclusive Vacation Packages, Beach Vacation Packages,  Family Vacation Packages">
            <a:extLst>
              <a:ext uri="{FF2B5EF4-FFF2-40B4-BE49-F238E27FC236}">
                <a16:creationId xmlns:a16="http://schemas.microsoft.com/office/drawing/2014/main" id="{D75C15B2-F4AC-9712-CAC4-546AF9485D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104" r="15850" b="1"/>
          <a:stretch/>
        </p:blipFill>
        <p:spPr bwMode="auto">
          <a:xfrm>
            <a:off x="643915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How Single Men Can Prepare to Be a Provider - Boundless">
            <a:extLst>
              <a:ext uri="{FF2B5EF4-FFF2-40B4-BE49-F238E27FC236}">
                <a16:creationId xmlns:a16="http://schemas.microsoft.com/office/drawing/2014/main" id="{68E853DF-87F6-901C-A3B1-29A7537912A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9464" r="24798"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pic>
        <p:nvPicPr>
          <p:cNvPr id="11" name="Video 10">
            <a:hlinkClick r:id="" action="ppaction://media"/>
            <a:extLst>
              <a:ext uri="{FF2B5EF4-FFF2-40B4-BE49-F238E27FC236}">
                <a16:creationId xmlns:a16="http://schemas.microsoft.com/office/drawing/2014/main" id="{D68EF78B-6690-D072-BA6A-E1250ED08AE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01504" y="4718304"/>
            <a:ext cx="2057400" cy="2057400"/>
          </a:xfrm>
          <a:prstGeom prst="ellipse">
            <a:avLst/>
          </a:prstGeom>
        </p:spPr>
      </p:pic>
    </p:spTree>
    <p:extLst>
      <p:ext uri="{BB962C8B-B14F-4D97-AF65-F5344CB8AC3E}">
        <p14:creationId xmlns:p14="http://schemas.microsoft.com/office/powerpoint/2010/main" val="1325510235"/>
      </p:ext>
    </p:extLst>
  </p:cSld>
  <p:clrMapOvr>
    <a:masterClrMapping/>
  </p:clrMapOvr>
  <mc:AlternateContent xmlns:mc="http://schemas.openxmlformats.org/markup-compatibility/2006" xmlns:p14="http://schemas.microsoft.com/office/powerpoint/2010/main">
    <mc:Choice Requires="p14">
      <p:transition spd="slow" p14:dur="2000" advTm="89126"/>
    </mc:Choice>
    <mc:Fallback xmlns="">
      <p:transition spd="slow" advTm="89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D4057-CBF5-1EBD-A858-32D3D99CB0AD}"/>
              </a:ext>
            </a:extLst>
          </p:cNvPr>
          <p:cNvSpPr>
            <a:spLocks noGrp="1"/>
          </p:cNvSpPr>
          <p:nvPr>
            <p:ph type="title"/>
          </p:nvPr>
        </p:nvSpPr>
        <p:spPr>
          <a:xfrm>
            <a:off x="1534160" y="329184"/>
            <a:ext cx="6000496" cy="595376"/>
          </a:xfrm>
        </p:spPr>
        <p:txBody>
          <a:bodyPr anchor="b">
            <a:normAutofit fontScale="90000"/>
          </a:bodyPr>
          <a:lstStyle/>
          <a:p>
            <a:r>
              <a:rPr lang="en-US" sz="5400"/>
              <a:t>Ways to save money </a:t>
            </a:r>
          </a:p>
        </p:txBody>
      </p:sp>
      <p:sp>
        <p:nvSpPr>
          <p:cNvPr id="3" name="Content Placeholder 2">
            <a:extLst>
              <a:ext uri="{FF2B5EF4-FFF2-40B4-BE49-F238E27FC236}">
                <a16:creationId xmlns:a16="http://schemas.microsoft.com/office/drawing/2014/main" id="{8A8E35F9-436B-F2B6-C48D-3E19A8622202}"/>
              </a:ext>
            </a:extLst>
          </p:cNvPr>
          <p:cNvSpPr>
            <a:spLocks noGrp="1"/>
          </p:cNvSpPr>
          <p:nvPr>
            <p:ph idx="1"/>
          </p:nvPr>
        </p:nvSpPr>
        <p:spPr>
          <a:xfrm>
            <a:off x="752635" y="2531872"/>
            <a:ext cx="6894576" cy="4059936"/>
          </a:xfrm>
        </p:spPr>
        <p:txBody>
          <a:bodyPr vert="horz" lIns="91440" tIns="45720" rIns="91440" bIns="45720" rtlCol="0" anchor="t">
            <a:normAutofit fontScale="92500" lnSpcReduction="20000"/>
          </a:bodyPr>
          <a:lstStyle/>
          <a:p>
            <a:r>
              <a:rPr lang="en-US" sz="2000"/>
              <a:t>Open a saving account  separate from your other bank accounts.</a:t>
            </a:r>
            <a:endParaRPr lang="en-US" sz="2000">
              <a:cs typeface="Calibri"/>
            </a:endParaRPr>
          </a:p>
          <a:p>
            <a:endParaRPr lang="en-US" sz="2000"/>
          </a:p>
          <a:p>
            <a:r>
              <a:rPr lang="en-US" sz="2000"/>
              <a:t>You can request your job to take however much out your check to send directly to your saving account.</a:t>
            </a:r>
            <a:endParaRPr lang="en-US" sz="2000">
              <a:cs typeface="Calibri"/>
            </a:endParaRPr>
          </a:p>
          <a:p>
            <a:endParaRPr lang="en-US" sz="2000"/>
          </a:p>
          <a:p>
            <a:r>
              <a:rPr lang="en-US" sz="2000"/>
              <a:t>Create a spreadsheet of all the bills and how much money is needed for each.</a:t>
            </a:r>
            <a:endParaRPr lang="en-US" sz="2000">
              <a:cs typeface="Calibri"/>
            </a:endParaRPr>
          </a:p>
          <a:p>
            <a:endParaRPr lang="en-US" sz="2000"/>
          </a:p>
          <a:p>
            <a:r>
              <a:rPr lang="en-US" sz="2000"/>
              <a:t>Keep yourself on a weekly budget .</a:t>
            </a:r>
            <a:endParaRPr lang="en-US" sz="2000">
              <a:cs typeface="Calibri"/>
            </a:endParaRPr>
          </a:p>
          <a:p>
            <a:endParaRPr lang="en-US" sz="2000"/>
          </a:p>
          <a:p>
            <a:r>
              <a:rPr lang="en-US" sz="2000"/>
              <a:t>Try not order out every day, it add ups. </a:t>
            </a:r>
            <a:endParaRPr lang="en-US" sz="2000">
              <a:cs typeface="Calibri"/>
            </a:endParaRPr>
          </a:p>
          <a:p>
            <a:endParaRPr lang="en-US" sz="2000"/>
          </a:p>
          <a:p>
            <a:r>
              <a:rPr lang="en-US" sz="2000"/>
              <a:t>Save your coins and 1-dollar bills, they add up too. </a:t>
            </a:r>
            <a:endParaRPr lang="en-US" sz="2000">
              <a:cs typeface="Calibri"/>
            </a:endParaRPr>
          </a:p>
          <a:p>
            <a:endParaRPr lang="en-US" sz="1700"/>
          </a:p>
          <a:p>
            <a:endParaRPr lang="en-US" sz="1700"/>
          </a:p>
          <a:p>
            <a:endParaRPr lang="en-US" sz="1700"/>
          </a:p>
        </p:txBody>
      </p:sp>
      <p:pic>
        <p:nvPicPr>
          <p:cNvPr id="1028" name="Picture 4" descr="How to Make a Budget: Your Step-by-Step Guide - Ramsey">
            <a:extLst>
              <a:ext uri="{FF2B5EF4-FFF2-40B4-BE49-F238E27FC236}">
                <a16:creationId xmlns:a16="http://schemas.microsoft.com/office/drawing/2014/main" id="{CD1CEEA7-3D5C-4D9E-49CA-168D842CF4C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8601382" y="329183"/>
            <a:ext cx="2539132" cy="342996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Make a Budget in Excel: Our Simple Step-by-Step Guide">
            <a:extLst>
              <a:ext uri="{FF2B5EF4-FFF2-40B4-BE49-F238E27FC236}">
                <a16:creationId xmlns:a16="http://schemas.microsoft.com/office/drawing/2014/main" id="{BE16824B-618C-B2B4-1D7F-AAF662F0CEB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39" r="2478" b="2"/>
          <a:stretch/>
        </p:blipFill>
        <p:spPr bwMode="auto">
          <a:xfrm>
            <a:off x="7992078" y="4079193"/>
            <a:ext cx="3739451" cy="2176272"/>
          </a:xfrm>
          <a:prstGeom prst="rect">
            <a:avLst/>
          </a:prstGeom>
          <a:noFill/>
          <a:extLst>
            <a:ext uri="{909E8E84-426E-40DD-AFC4-6F175D3DCCD1}">
              <a14:hiddenFill xmlns:a14="http://schemas.microsoft.com/office/drawing/2010/main">
                <a:solidFill>
                  <a:srgbClr val="FFFFFF"/>
                </a:solidFill>
              </a14:hiddenFill>
            </a:ext>
          </a:extLst>
        </p:spPr>
      </p:pic>
      <p:pic>
        <p:nvPicPr>
          <p:cNvPr id="18" name="Video 17">
            <a:hlinkClick r:id="" action="ppaction://media"/>
            <a:extLst>
              <a:ext uri="{FF2B5EF4-FFF2-40B4-BE49-F238E27FC236}">
                <a16:creationId xmlns:a16="http://schemas.microsoft.com/office/drawing/2014/main" id="{35652501-9FD1-4C3F-3F1C-E639E99F81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5889879" y="4632579"/>
            <a:ext cx="2057400" cy="2057400"/>
          </a:xfrm>
          <a:prstGeom prst="ellipse">
            <a:avLst/>
          </a:prstGeom>
        </p:spPr>
      </p:pic>
    </p:spTree>
    <p:extLst>
      <p:ext uri="{BB962C8B-B14F-4D97-AF65-F5344CB8AC3E}">
        <p14:creationId xmlns:p14="http://schemas.microsoft.com/office/powerpoint/2010/main" val="2818213645"/>
      </p:ext>
    </p:extLst>
  </p:cSld>
  <p:clrMapOvr>
    <a:masterClrMapping/>
  </p:clrMapOvr>
  <mc:AlternateContent xmlns:mc="http://schemas.openxmlformats.org/markup-compatibility/2006" xmlns:p14="http://schemas.microsoft.com/office/powerpoint/2010/main">
    <mc:Choice Requires="p14">
      <p:transition spd="slow" p14:dur="2000" advTm="64471"/>
    </mc:Choice>
    <mc:Fallback xmlns="">
      <p:transition spd="slow" advTm="64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ink Before You Buy - Apps on Google Play">
            <a:extLst>
              <a:ext uri="{FF2B5EF4-FFF2-40B4-BE49-F238E27FC236}">
                <a16:creationId xmlns:a16="http://schemas.microsoft.com/office/drawing/2014/main" id="{8D689B73-076D-E669-219D-1591EBE66A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723" r="7135"/>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Every Dollar Has A Name! – The Panacea to a Leaner, Stronger and Meaner Oil  &amp; Gas Company For 2017">
            <a:extLst>
              <a:ext uri="{FF2B5EF4-FFF2-40B4-BE49-F238E27FC236}">
                <a16:creationId xmlns:a16="http://schemas.microsoft.com/office/drawing/2014/main" id="{B3B214C2-37D3-DF7E-618D-51F407B4935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73" r="7545" b="-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ATM safety tips - The BayNet">
            <a:extLst>
              <a:ext uri="{FF2B5EF4-FFF2-40B4-BE49-F238E27FC236}">
                <a16:creationId xmlns:a16="http://schemas.microsoft.com/office/drawing/2014/main" id="{1B7DD8B8-879E-80DA-DBCA-D4F34269C1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2390"/>
          <a:stretch/>
        </p:blipFill>
        <p:spPr bwMode="auto">
          <a:xfrm>
            <a:off x="2998928" y="3318849"/>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21AA1DC-40E1-1472-A6F0-AEDC5E7380B8}"/>
              </a:ext>
            </a:extLst>
          </p:cNvPr>
          <p:cNvSpPr>
            <a:spLocks noGrp="1"/>
          </p:cNvSpPr>
          <p:nvPr>
            <p:ph type="title"/>
          </p:nvPr>
        </p:nvSpPr>
        <p:spPr>
          <a:xfrm>
            <a:off x="448056" y="685800"/>
            <a:ext cx="2807208" cy="1325563"/>
          </a:xfrm>
        </p:spPr>
        <p:txBody>
          <a:bodyPr>
            <a:normAutofit/>
          </a:bodyPr>
          <a:lstStyle/>
          <a:p>
            <a:r>
              <a:rPr lang="en-US" sz="2800"/>
              <a:t>Thinking before swiping your bank card </a:t>
            </a:r>
          </a:p>
        </p:txBody>
      </p:sp>
      <p:sp>
        <p:nvSpPr>
          <p:cNvPr id="3" name="Content Placeholder 2">
            <a:extLst>
              <a:ext uri="{FF2B5EF4-FFF2-40B4-BE49-F238E27FC236}">
                <a16:creationId xmlns:a16="http://schemas.microsoft.com/office/drawing/2014/main" id="{0B65DFD0-0070-C40B-A6E8-72C40A5D2C2F}"/>
              </a:ext>
            </a:extLst>
          </p:cNvPr>
          <p:cNvSpPr>
            <a:spLocks noGrp="1"/>
          </p:cNvSpPr>
          <p:nvPr>
            <p:ph idx="1"/>
          </p:nvPr>
        </p:nvSpPr>
        <p:spPr>
          <a:xfrm>
            <a:off x="236389" y="2004568"/>
            <a:ext cx="2807208" cy="3922776"/>
          </a:xfrm>
        </p:spPr>
        <p:txBody>
          <a:bodyPr vert="horz" lIns="91440" tIns="45720" rIns="91440" bIns="45720" rtlCol="0" anchor="t">
            <a:normAutofit lnSpcReduction="10000"/>
          </a:bodyPr>
          <a:lstStyle/>
          <a:p>
            <a:r>
              <a:rPr lang="en-US" sz="1600" dirty="0"/>
              <a:t>Don’t swipe your card at any store for a dollar purchase.</a:t>
            </a:r>
            <a:endParaRPr lang="en-US" sz="1600" dirty="0">
              <a:cs typeface="Calibri"/>
            </a:endParaRPr>
          </a:p>
          <a:p>
            <a:endParaRPr lang="en-US" sz="1600"/>
          </a:p>
          <a:p>
            <a:r>
              <a:rPr lang="en-US" sz="1600" dirty="0"/>
              <a:t>Think about what you are  buying.  Is it  what you need?</a:t>
            </a:r>
            <a:endParaRPr lang="en-US" sz="1600" dirty="0">
              <a:cs typeface="Calibri"/>
            </a:endParaRPr>
          </a:p>
          <a:p>
            <a:endParaRPr lang="en-US" sz="1600"/>
          </a:p>
          <a:p>
            <a:r>
              <a:rPr lang="en-US" sz="1600" dirty="0"/>
              <a:t>Try to avoid using random ATM machines, they charge money for each transaction. </a:t>
            </a:r>
            <a:endParaRPr lang="en-US" sz="1600" dirty="0">
              <a:cs typeface="Calibri"/>
            </a:endParaRPr>
          </a:p>
          <a:p>
            <a:endParaRPr lang="en-US" sz="1600"/>
          </a:p>
          <a:p>
            <a:r>
              <a:rPr lang="en-US" sz="1600" dirty="0"/>
              <a:t>Try to least carry a few dollars of cash on you.</a:t>
            </a:r>
            <a:endParaRPr lang="en-US" sz="1600" dirty="0">
              <a:cs typeface="Calibri"/>
            </a:endParaRPr>
          </a:p>
          <a:p>
            <a:r>
              <a:rPr lang="en-US" sz="1600" dirty="0"/>
              <a:t>Every dollar has a name to it, It's part of your budget .</a:t>
            </a:r>
            <a:endParaRPr lang="en-US" sz="1600" dirty="0">
              <a:cs typeface="Calibri"/>
            </a:endParaRPr>
          </a:p>
          <a:p>
            <a:endParaRPr lang="en-US" sz="1600"/>
          </a:p>
          <a:p>
            <a:pPr marL="0" indent="0">
              <a:buNone/>
            </a:pPr>
            <a:endParaRPr lang="en-US" sz="1600"/>
          </a:p>
          <a:p>
            <a:endParaRPr lang="en-US" sz="1600"/>
          </a:p>
          <a:p>
            <a:endParaRPr lang="en-US" sz="1600"/>
          </a:p>
          <a:p>
            <a:endParaRPr lang="en-US" sz="1600"/>
          </a:p>
          <a:p>
            <a:endParaRPr lang="en-US" sz="1600"/>
          </a:p>
        </p:txBody>
      </p:sp>
      <p:pic>
        <p:nvPicPr>
          <p:cNvPr id="7" name="Video 6">
            <a:hlinkClick r:id="" action="ppaction://media"/>
            <a:extLst>
              <a:ext uri="{FF2B5EF4-FFF2-40B4-BE49-F238E27FC236}">
                <a16:creationId xmlns:a16="http://schemas.microsoft.com/office/drawing/2014/main" id="{7BF6FEBF-344F-7D2B-6200-322E31ADCB5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1558912"/>
      </p:ext>
    </p:extLst>
  </p:cSld>
  <p:clrMapOvr>
    <a:masterClrMapping/>
  </p:clrMapOvr>
  <mc:AlternateContent xmlns:mc="http://schemas.openxmlformats.org/markup-compatibility/2006" xmlns:p14="http://schemas.microsoft.com/office/powerpoint/2010/main">
    <mc:Choice Requires="p14">
      <p:transition spd="slow" p14:dur="2000" advTm="68788"/>
    </mc:Choice>
    <mc:Fallback xmlns="">
      <p:transition spd="slow" advTm="68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1" name="Rectangle 1050">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F92926-84F8-B480-A67E-7BE171116558}"/>
              </a:ext>
            </a:extLst>
          </p:cNvPr>
          <p:cNvSpPr>
            <a:spLocks noGrp="1"/>
          </p:cNvSpPr>
          <p:nvPr>
            <p:ph type="title"/>
          </p:nvPr>
        </p:nvSpPr>
        <p:spPr>
          <a:xfrm>
            <a:off x="4833366" y="543070"/>
            <a:ext cx="6870954" cy="1675626"/>
          </a:xfrm>
        </p:spPr>
        <p:txBody>
          <a:bodyPr>
            <a:normAutofit/>
          </a:bodyPr>
          <a:lstStyle/>
          <a:p>
            <a:r>
              <a:rPr lang="en-US" sz="4000"/>
              <a:t>Self-Determination with Fiscal </a:t>
            </a:r>
            <a:r>
              <a:rPr lang="en-US" sz="4000">
                <a:latin typeface="WordVisi_MSFontService"/>
              </a:rPr>
              <a:t>R</a:t>
            </a:r>
            <a:r>
              <a:rPr lang="en-US" sz="4000" b="0" i="0">
                <a:effectLst/>
                <a:latin typeface="WordVisi_MSFontService"/>
              </a:rPr>
              <a:t>esponsibility</a:t>
            </a:r>
            <a:endParaRPr lang="en-US" sz="4000"/>
          </a:p>
        </p:txBody>
      </p:sp>
      <p:pic>
        <p:nvPicPr>
          <p:cNvPr id="1026" name="Picture 2" descr="Approval Process - Free of Charge Creative Commons Handwriting image">
            <a:extLst>
              <a:ext uri="{FF2B5EF4-FFF2-40B4-BE49-F238E27FC236}">
                <a16:creationId xmlns:a16="http://schemas.microsoft.com/office/drawing/2014/main" id="{E8321282-C546-BD10-149B-D9A90EFAD11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1280" r="3" b="11283"/>
          <a:stretch/>
        </p:blipFill>
        <p:spPr bwMode="auto">
          <a:xfrm>
            <a:off x="20" y="1"/>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Respond To &quot;Do You Have Any Questions for Me?&quot;">
            <a:extLst>
              <a:ext uri="{FF2B5EF4-FFF2-40B4-BE49-F238E27FC236}">
                <a16:creationId xmlns:a16="http://schemas.microsoft.com/office/drawing/2014/main" id="{D3205F84-188B-45F2-300E-6304D96051C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3" b="22563"/>
          <a:stretch/>
        </p:blipFill>
        <p:spPr bwMode="auto">
          <a:xfrm>
            <a:off x="20" y="2342320"/>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9 Incredibly Common Ways People Screw up an Interview | Inc.com">
            <a:extLst>
              <a:ext uri="{FF2B5EF4-FFF2-40B4-BE49-F238E27FC236}">
                <a16:creationId xmlns:a16="http://schemas.microsoft.com/office/drawing/2014/main" id="{5524B901-3484-1FE3-80A7-66F62E60092B}"/>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5709" r="3" b="2399"/>
          <a:stretch/>
        </p:blipFill>
        <p:spPr bwMode="auto">
          <a:xfrm>
            <a:off x="20" y="4693680"/>
            <a:ext cx="4187091" cy="21643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AB26BA-EC45-5C0F-FBD5-1487E372F65F}"/>
              </a:ext>
            </a:extLst>
          </p:cNvPr>
          <p:cNvSpPr>
            <a:spLocks noGrp="1"/>
          </p:cNvSpPr>
          <p:nvPr>
            <p:ph idx="1"/>
          </p:nvPr>
        </p:nvSpPr>
        <p:spPr>
          <a:xfrm>
            <a:off x="4598286" y="2104588"/>
            <a:ext cx="5374771" cy="4586102"/>
          </a:xfrm>
        </p:spPr>
        <p:txBody>
          <a:bodyPr vert="horz" lIns="91440" tIns="45720" rIns="91440" bIns="45720" rtlCol="0" anchor="t">
            <a:normAutofit lnSpcReduction="10000"/>
          </a:bodyPr>
          <a:lstStyle/>
          <a:p>
            <a:r>
              <a:rPr lang="en-US" sz="2000" dirty="0"/>
              <a:t>Finding your own home supports and writing a description for the job that includes the tasks  the person will be helping with.</a:t>
            </a:r>
            <a:endParaRPr lang="en-US" sz="2000" dirty="0">
              <a:cs typeface="Calibri"/>
            </a:endParaRPr>
          </a:p>
          <a:p>
            <a:endParaRPr lang="en-US" sz="2000" dirty="0"/>
          </a:p>
          <a:p>
            <a:r>
              <a:rPr lang="en-US" sz="2000" dirty="0"/>
              <a:t>Interviewing people and asking about their capabilities and answering questions they may have about  the job. Filling out the paperwork with them. Helping with Sandata EVV training.</a:t>
            </a:r>
            <a:endParaRPr lang="en-US" sz="2000" dirty="0">
              <a:cs typeface="Calibri"/>
            </a:endParaRPr>
          </a:p>
          <a:p>
            <a:endParaRPr lang="en-US" sz="2000" dirty="0"/>
          </a:p>
          <a:p>
            <a:r>
              <a:rPr lang="en-US" sz="2000" dirty="0"/>
              <a:t>Finding the right person to work with isn’t easy.</a:t>
            </a:r>
            <a:endParaRPr lang="en-US" sz="2000" dirty="0">
              <a:cs typeface="Calibri"/>
            </a:endParaRPr>
          </a:p>
          <a:p>
            <a:endParaRPr lang="en-US" sz="2000" dirty="0"/>
          </a:p>
          <a:p>
            <a:r>
              <a:rPr lang="en-US" sz="2000" dirty="0"/>
              <a:t>Making sure you approve their timesheet weekly, checking the accuracy of time and tasks completed.</a:t>
            </a:r>
            <a:endParaRPr lang="en-US" sz="2000" dirty="0">
              <a:cs typeface="Calibri"/>
            </a:endParaRPr>
          </a:p>
        </p:txBody>
      </p:sp>
      <p:pic>
        <p:nvPicPr>
          <p:cNvPr id="4" name="Video 26">
            <a:hlinkClick r:id="" action="ppaction://media"/>
            <a:extLst>
              <a:ext uri="{FF2B5EF4-FFF2-40B4-BE49-F238E27FC236}">
                <a16:creationId xmlns:a16="http://schemas.microsoft.com/office/drawing/2014/main" id="{B0505E4B-FD62-E90B-60FC-7C2638191482}"/>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42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FF96-3FEE-6D00-AA8F-B960ACD50070}"/>
              </a:ext>
            </a:extLst>
          </p:cNvPr>
          <p:cNvSpPr>
            <a:spLocks noGrp="1"/>
          </p:cNvSpPr>
          <p:nvPr>
            <p:ph type="title"/>
          </p:nvPr>
        </p:nvSpPr>
        <p:spPr>
          <a:xfrm>
            <a:off x="838200" y="365126"/>
            <a:ext cx="10515600" cy="495238"/>
          </a:xfrm>
        </p:spPr>
        <p:txBody>
          <a:bodyPr>
            <a:normAutofit fontScale="90000"/>
          </a:bodyPr>
          <a:lstStyle/>
          <a:p>
            <a:r>
              <a:rPr lang="en-US" dirty="0"/>
              <a:t>Employment &amp; Money Management!</a:t>
            </a:r>
          </a:p>
        </p:txBody>
      </p:sp>
      <p:sp>
        <p:nvSpPr>
          <p:cNvPr id="3" name="Content Placeholder 2">
            <a:extLst>
              <a:ext uri="{FF2B5EF4-FFF2-40B4-BE49-F238E27FC236}">
                <a16:creationId xmlns:a16="http://schemas.microsoft.com/office/drawing/2014/main" id="{C6FC2EBB-56AA-1305-AFAF-910E5B1E37DB}"/>
              </a:ext>
            </a:extLst>
          </p:cNvPr>
          <p:cNvSpPr>
            <a:spLocks noGrp="1"/>
          </p:cNvSpPr>
          <p:nvPr>
            <p:ph idx="1"/>
          </p:nvPr>
        </p:nvSpPr>
        <p:spPr>
          <a:xfrm>
            <a:off x="438150" y="1026366"/>
            <a:ext cx="10515600" cy="4880039"/>
          </a:xfrm>
        </p:spPr>
        <p:txBody>
          <a:bodyPr>
            <a:normAutofit fontScale="77500" lnSpcReduction="20000"/>
          </a:bodyPr>
          <a:lstStyle/>
          <a:p>
            <a:r>
              <a:rPr lang="en-US" dirty="0"/>
              <a:t>Employment!</a:t>
            </a:r>
          </a:p>
          <a:p>
            <a:endParaRPr lang="en-US" dirty="0"/>
          </a:p>
          <a:p>
            <a:r>
              <a:rPr lang="en-US" dirty="0"/>
              <a:t>You have a paycheck.</a:t>
            </a:r>
          </a:p>
          <a:p>
            <a:endParaRPr lang="en-US" dirty="0"/>
          </a:p>
          <a:p>
            <a:r>
              <a:rPr lang="en-US" dirty="0"/>
              <a:t>What will you do with it?</a:t>
            </a:r>
          </a:p>
          <a:p>
            <a:endParaRPr lang="en-US" dirty="0"/>
          </a:p>
          <a:p>
            <a:r>
              <a:rPr lang="en-US" dirty="0"/>
              <a:t>Create a Budget.</a:t>
            </a:r>
          </a:p>
          <a:p>
            <a:endParaRPr lang="en-US" dirty="0"/>
          </a:p>
          <a:p>
            <a:r>
              <a:rPr lang="en-US" dirty="0"/>
              <a:t>Put some in Saving.</a:t>
            </a:r>
          </a:p>
          <a:p>
            <a:endParaRPr lang="en-US" dirty="0"/>
          </a:p>
          <a:p>
            <a:r>
              <a:rPr lang="en-US" dirty="0"/>
              <a:t>Pay bills.</a:t>
            </a:r>
          </a:p>
          <a:p>
            <a:endParaRPr lang="en-US" dirty="0"/>
          </a:p>
          <a:p>
            <a:r>
              <a:rPr lang="en-US" dirty="0"/>
              <a:t>What is dollar amount you make before it effects your benefits.</a:t>
            </a:r>
          </a:p>
        </p:txBody>
      </p:sp>
      <p:pic>
        <p:nvPicPr>
          <p:cNvPr id="1026" name="Picture 2" descr="Ireland ill-prepared to address needs of those with Down syndrome and  dementia – The Irish Times">
            <a:extLst>
              <a:ext uri="{FF2B5EF4-FFF2-40B4-BE49-F238E27FC236}">
                <a16:creationId xmlns:a16="http://schemas.microsoft.com/office/drawing/2014/main" id="{63BE535F-8B9D-F9BB-55D5-8EF49CEF40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9887" y="1099457"/>
            <a:ext cx="4610098" cy="32602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ycheck Images - Free Download on Freepik">
            <a:extLst>
              <a:ext uri="{FF2B5EF4-FFF2-40B4-BE49-F238E27FC236}">
                <a16:creationId xmlns:a16="http://schemas.microsoft.com/office/drawing/2014/main" id="{F88FE8EA-F1E9-5FCB-3D8A-056DD2303D3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22172" y="1191191"/>
            <a:ext cx="1333499" cy="76880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y Bills Online. Stock Clipart | Royalty-Free | FreeImages">
            <a:extLst>
              <a:ext uri="{FF2B5EF4-FFF2-40B4-BE49-F238E27FC236}">
                <a16:creationId xmlns:a16="http://schemas.microsoft.com/office/drawing/2014/main" id="{F9DD61B8-EE2E-760C-731E-36FEBB52E79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2278" y="4281598"/>
            <a:ext cx="1540329" cy="95250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aving Money Images - Free Download on Freepik">
            <a:extLst>
              <a:ext uri="{FF2B5EF4-FFF2-40B4-BE49-F238E27FC236}">
                <a16:creationId xmlns:a16="http://schemas.microsoft.com/office/drawing/2014/main" id="{5889E307-5C0F-16EC-4A30-12413B77AAC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043917" y="3641326"/>
            <a:ext cx="1168853" cy="55381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Zero-Based Budgeting and How Does It Work? - Synchrony Bank">
            <a:extLst>
              <a:ext uri="{FF2B5EF4-FFF2-40B4-BE49-F238E27FC236}">
                <a16:creationId xmlns:a16="http://schemas.microsoft.com/office/drawing/2014/main" id="{1DC4F1ED-2BD3-68B0-7DF1-6C5C8359F2A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707822" y="2829293"/>
            <a:ext cx="1276350" cy="7688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w Clipart-man-scratching head with question mark copy2">
            <a:extLst>
              <a:ext uri="{FF2B5EF4-FFF2-40B4-BE49-F238E27FC236}">
                <a16:creationId xmlns:a16="http://schemas.microsoft.com/office/drawing/2014/main" id="{D4C7830F-51E0-776F-6FAD-CFF717ACAD43}"/>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670298" y="2065933"/>
            <a:ext cx="1084943" cy="65994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LocalGov.co.uk - Your authority on UK local government - Around 900,000  benefit claimants face UC cuts">
            <a:extLst>
              <a:ext uri="{FF2B5EF4-FFF2-40B4-BE49-F238E27FC236}">
                <a16:creationId xmlns:a16="http://schemas.microsoft.com/office/drawing/2014/main" id="{34AC6E0E-F0FD-286C-63F3-F853466EE76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201026" y="5143434"/>
            <a:ext cx="1138917" cy="866385"/>
          </a:xfrm>
          <a:prstGeom prst="rect">
            <a:avLst/>
          </a:prstGeom>
          <a:noFill/>
          <a:extLst>
            <a:ext uri="{909E8E84-426E-40DD-AFC4-6F175D3DCCD1}">
              <a14:hiddenFill xmlns:a14="http://schemas.microsoft.com/office/drawing/2010/main">
                <a:solidFill>
                  <a:srgbClr val="FFFFFF"/>
                </a:solidFill>
              </a14:hiddenFill>
            </a:ext>
          </a:extLst>
        </p:spPr>
      </p:pic>
      <p:pic>
        <p:nvPicPr>
          <p:cNvPr id="17" name="Video 16">
            <a:hlinkClick r:id="" action="ppaction://media"/>
            <a:extLst>
              <a:ext uri="{FF2B5EF4-FFF2-40B4-BE49-F238E27FC236}">
                <a16:creationId xmlns:a16="http://schemas.microsoft.com/office/drawing/2014/main" id="{9DEACB5B-B675-D30E-8311-FCB0F2D2AC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1879891"/>
      </p:ext>
    </p:extLst>
  </p:cSld>
  <p:clrMapOvr>
    <a:masterClrMapping/>
  </p:clrMapOvr>
  <mc:AlternateContent xmlns:mc="http://schemas.openxmlformats.org/markup-compatibility/2006" xmlns:p14="http://schemas.microsoft.com/office/powerpoint/2010/main">
    <mc:Choice Requires="p14">
      <p:transition spd="slow" p14:dur="2000" advTm="35492"/>
    </mc:Choice>
    <mc:Fallback xmlns="">
      <p:transition spd="slow" advTm="35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305;p18">
            <a:extLst>
              <a:ext uri="{FF2B5EF4-FFF2-40B4-BE49-F238E27FC236}">
                <a16:creationId xmlns:a16="http://schemas.microsoft.com/office/drawing/2014/main" id="{6B32DDA9-25D6-1AE5-C827-700AAEF8C623}"/>
              </a:ext>
            </a:extLst>
          </p:cNvPr>
          <p:cNvSpPr>
            <a:spLocks noGrp="1"/>
          </p:cNvSpPr>
          <p:nvPr>
            <p:ph idx="1"/>
          </p:nvPr>
        </p:nvSpPr>
        <p:spPr>
          <a:xfrm>
            <a:off x="911666" y="2738863"/>
            <a:ext cx="6717853" cy="2886961"/>
          </a:xfrm>
          <a:prstGeom prst="rect">
            <a:avLst/>
          </a:prstGeom>
        </p:spPr>
        <p:txBody>
          <a:bodyPr>
            <a:prstTxWarp prst="textPlain">
              <a:avLst/>
            </a:prstTxWarp>
          </a:bodyPr>
          <a:lstStyle/>
          <a:p>
            <a:pPr lvl="0" algn="ctr"/>
            <a:r>
              <a:rPr b="0" i="0">
                <a:ln w="12700" cap="flat" cmpd="sng">
                  <a:solidFill>
                    <a:srgbClr val="EAEAEA"/>
                  </a:solidFill>
                  <a:prstDash val="solid"/>
                  <a:miter lim="800000"/>
                  <a:headEnd type="none" w="sm" len="sm"/>
                  <a:tailEnd type="none" w="sm" len="sm"/>
                </a:ln>
                <a:gradFill>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0"/>
                </a:gradFill>
                <a:latin typeface="Arial Black"/>
              </a:rPr>
              <a:t>THANK YOU</a:t>
            </a:r>
          </a:p>
        </p:txBody>
      </p:sp>
      <p:pic>
        <p:nvPicPr>
          <p:cNvPr id="5" name="Google Shape;306;p18" descr="N:\Documents and Settings\millerba\Application Data\Microsoft\Media Catalog\Downloaded Clips\cl0\AG00373_.gif">
            <a:extLst>
              <a:ext uri="{FF2B5EF4-FFF2-40B4-BE49-F238E27FC236}">
                <a16:creationId xmlns:a16="http://schemas.microsoft.com/office/drawing/2014/main" id="{F469DB6B-1F45-0E15-F429-0F8DC0F893D6}"/>
              </a:ext>
            </a:extLst>
          </p:cNvPr>
          <p:cNvPicPr preferRelativeResize="0"/>
          <p:nvPr/>
        </p:nvPicPr>
        <p:blipFill rotWithShape="1">
          <a:blip r:embed="rId4">
            <a:alphaModFix/>
          </a:blip>
          <a:srcRect/>
          <a:stretch/>
        </p:blipFill>
        <p:spPr>
          <a:xfrm>
            <a:off x="574123" y="1690688"/>
            <a:ext cx="675085" cy="649189"/>
          </a:xfrm>
          <a:prstGeom prst="rect">
            <a:avLst/>
          </a:prstGeom>
          <a:noFill/>
          <a:ln>
            <a:noFill/>
          </a:ln>
        </p:spPr>
      </p:pic>
      <p:pic>
        <p:nvPicPr>
          <p:cNvPr id="6" name="Google Shape;306;p18" descr="N:\Documents and Settings\millerba\Application Data\Microsoft\Media Catalog\Downloaded Clips\cl0\AG00373_.gif">
            <a:extLst>
              <a:ext uri="{FF2B5EF4-FFF2-40B4-BE49-F238E27FC236}">
                <a16:creationId xmlns:a16="http://schemas.microsoft.com/office/drawing/2014/main" id="{1CC35A3E-14A6-92B1-C0FC-6F832B1C2BB9}"/>
              </a:ext>
            </a:extLst>
          </p:cNvPr>
          <p:cNvPicPr preferRelativeResize="0"/>
          <p:nvPr/>
        </p:nvPicPr>
        <p:blipFill rotWithShape="1">
          <a:blip r:embed="rId4">
            <a:alphaModFix/>
          </a:blip>
          <a:srcRect/>
          <a:stretch/>
        </p:blipFill>
        <p:spPr>
          <a:xfrm>
            <a:off x="7288755" y="2015282"/>
            <a:ext cx="675085" cy="649189"/>
          </a:xfrm>
          <a:prstGeom prst="rect">
            <a:avLst/>
          </a:prstGeom>
          <a:noFill/>
          <a:ln>
            <a:noFill/>
          </a:ln>
        </p:spPr>
      </p:pic>
      <p:pic>
        <p:nvPicPr>
          <p:cNvPr id="7" name="Google Shape;306;p18" descr="N:\Documents and Settings\millerba\Application Data\Microsoft\Media Catalog\Downloaded Clips\cl0\AG00373_.gif">
            <a:extLst>
              <a:ext uri="{FF2B5EF4-FFF2-40B4-BE49-F238E27FC236}">
                <a16:creationId xmlns:a16="http://schemas.microsoft.com/office/drawing/2014/main" id="{00B03763-DA74-811A-E831-758FB05C65D9}"/>
              </a:ext>
            </a:extLst>
          </p:cNvPr>
          <p:cNvPicPr preferRelativeResize="0"/>
          <p:nvPr/>
        </p:nvPicPr>
        <p:blipFill rotWithShape="1">
          <a:blip r:embed="rId4">
            <a:alphaModFix/>
          </a:blip>
          <a:srcRect/>
          <a:stretch/>
        </p:blipFill>
        <p:spPr>
          <a:xfrm>
            <a:off x="642510" y="5971376"/>
            <a:ext cx="675085" cy="649189"/>
          </a:xfrm>
          <a:prstGeom prst="rect">
            <a:avLst/>
          </a:prstGeom>
          <a:noFill/>
          <a:ln>
            <a:noFill/>
          </a:ln>
        </p:spPr>
      </p:pic>
      <p:pic>
        <p:nvPicPr>
          <p:cNvPr id="8" name="Google Shape;306;p18" descr="N:\Documents and Settings\millerba\Application Data\Microsoft\Media Catalog\Downloaded Clips\cl0\AG00373_.gif">
            <a:extLst>
              <a:ext uri="{FF2B5EF4-FFF2-40B4-BE49-F238E27FC236}">
                <a16:creationId xmlns:a16="http://schemas.microsoft.com/office/drawing/2014/main" id="{3EB2CB91-A7F3-192D-4D21-A0DC0D989E8E}"/>
              </a:ext>
            </a:extLst>
          </p:cNvPr>
          <p:cNvPicPr preferRelativeResize="0"/>
          <p:nvPr/>
        </p:nvPicPr>
        <p:blipFill rotWithShape="1">
          <a:blip r:embed="rId4">
            <a:alphaModFix/>
          </a:blip>
          <a:srcRect/>
          <a:stretch/>
        </p:blipFill>
        <p:spPr>
          <a:xfrm>
            <a:off x="3706593" y="5940646"/>
            <a:ext cx="675085" cy="649189"/>
          </a:xfrm>
          <a:prstGeom prst="rect">
            <a:avLst/>
          </a:prstGeom>
          <a:noFill/>
          <a:ln>
            <a:noFill/>
          </a:ln>
        </p:spPr>
      </p:pic>
      <p:pic>
        <p:nvPicPr>
          <p:cNvPr id="9" name="Google Shape;306;p18" descr="N:\Documents and Settings\millerba\Application Data\Microsoft\Media Catalog\Downloaded Clips\cl0\AG00373_.gif">
            <a:extLst>
              <a:ext uri="{FF2B5EF4-FFF2-40B4-BE49-F238E27FC236}">
                <a16:creationId xmlns:a16="http://schemas.microsoft.com/office/drawing/2014/main" id="{7900A843-11B0-BD8D-4F57-8E642D25C642}"/>
              </a:ext>
            </a:extLst>
          </p:cNvPr>
          <p:cNvPicPr preferRelativeResize="0"/>
          <p:nvPr/>
        </p:nvPicPr>
        <p:blipFill rotWithShape="1">
          <a:blip r:embed="rId4">
            <a:alphaModFix/>
          </a:blip>
          <a:srcRect/>
          <a:stretch/>
        </p:blipFill>
        <p:spPr>
          <a:xfrm>
            <a:off x="6532402" y="5940645"/>
            <a:ext cx="675085" cy="649189"/>
          </a:xfrm>
          <a:prstGeom prst="rect">
            <a:avLst/>
          </a:prstGeom>
          <a:noFill/>
          <a:ln>
            <a:noFill/>
          </a:ln>
        </p:spPr>
      </p:pic>
      <p:sp>
        <p:nvSpPr>
          <p:cNvPr id="10" name="Content Placeholder 2">
            <a:extLst>
              <a:ext uri="{FF2B5EF4-FFF2-40B4-BE49-F238E27FC236}">
                <a16:creationId xmlns:a16="http://schemas.microsoft.com/office/drawing/2014/main" id="{B08FB6D1-2242-8309-CA28-ED0B604BC4F3}"/>
              </a:ext>
            </a:extLst>
          </p:cNvPr>
          <p:cNvSpPr txBox="1">
            <a:spLocks/>
          </p:cNvSpPr>
          <p:nvPr/>
        </p:nvSpPr>
        <p:spPr>
          <a:xfrm>
            <a:off x="8341024" y="2200781"/>
            <a:ext cx="2645844" cy="342504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t>Jeremy Powell</a:t>
            </a:r>
          </a:p>
          <a:p>
            <a:pPr marL="0" indent="0">
              <a:buNone/>
            </a:pPr>
            <a:endParaRPr lang="en-US" sz="2400" dirty="0"/>
          </a:p>
          <a:p>
            <a:pPr marL="0" indent="0">
              <a:buNone/>
            </a:pPr>
            <a:r>
              <a:rPr lang="en-US" sz="2400" dirty="0"/>
              <a:t>Varian Salters</a:t>
            </a:r>
            <a:endParaRPr lang="en-US" sz="1700" dirty="0"/>
          </a:p>
          <a:p>
            <a:endParaRPr lang="en-US" sz="1700" dirty="0"/>
          </a:p>
        </p:txBody>
      </p:sp>
      <p:pic>
        <p:nvPicPr>
          <p:cNvPr id="12" name="Picture 12" descr="Varian Salters">
            <a:extLst>
              <a:ext uri="{FF2B5EF4-FFF2-40B4-BE49-F238E27FC236}">
                <a16:creationId xmlns:a16="http://schemas.microsoft.com/office/drawing/2014/main" id="{975B3632-5E62-7B1F-680A-F3DEDFA423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08581" y="2915233"/>
            <a:ext cx="1061133" cy="1180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8" descr="Jeremy Powell">
            <a:extLst>
              <a:ext uri="{FF2B5EF4-FFF2-40B4-BE49-F238E27FC236}">
                <a16:creationId xmlns:a16="http://schemas.microsoft.com/office/drawing/2014/main" id="{A664F67E-33C2-D2FD-9A95-A75E9861853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74117" y="1822540"/>
            <a:ext cx="959269" cy="9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Recorded Sound">
            <a:hlinkClick r:id="" action="ppaction://media"/>
            <a:extLst>
              <a:ext uri="{FF2B5EF4-FFF2-40B4-BE49-F238E27FC236}">
                <a16:creationId xmlns:a16="http://schemas.microsoft.com/office/drawing/2014/main" id="{5509B2FA-21F3-A487-E5A4-F1CEA08214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86747" y="6112839"/>
            <a:ext cx="304800" cy="304800"/>
          </a:xfrm>
          <a:prstGeom prst="rect">
            <a:avLst/>
          </a:prstGeom>
        </p:spPr>
      </p:pic>
    </p:spTree>
    <p:extLst>
      <p:ext uri="{BB962C8B-B14F-4D97-AF65-F5344CB8AC3E}">
        <p14:creationId xmlns:p14="http://schemas.microsoft.com/office/powerpoint/2010/main" val="1354074318"/>
      </p:ext>
    </p:extLst>
  </p:cSld>
  <p:clrMapOvr>
    <a:masterClrMapping/>
  </p:clrMapOvr>
  <mc:AlternateContent xmlns:mc="http://schemas.openxmlformats.org/markup-compatibility/2006" xmlns:p14="http://schemas.microsoft.com/office/powerpoint/2010/main">
    <mc:Choice Requires="p14">
      <p:transition spd="slow" p14:dur="2000" advTm="12293"/>
    </mc:Choice>
    <mc:Fallback xmlns="">
      <p:transition spd="slow" advTm="12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846"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6"/>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3673E79E0C3E640A3EA83010EA564F7" ma:contentTypeVersion="13" ma:contentTypeDescription="Create a new document." ma:contentTypeScope="" ma:versionID="96fa1a3f3ef664a167789fe0feaaa776">
  <xsd:schema xmlns:xsd="http://www.w3.org/2001/XMLSchema" xmlns:xs="http://www.w3.org/2001/XMLSchema" xmlns:p="http://schemas.microsoft.com/office/2006/metadata/properties" xmlns:ns2="5aa524db-7994-4ced-a2c9-48a98e90847e" xmlns:ns3="8a992f34-6748-40d0-a1a6-bff449e3bc95" targetNamespace="http://schemas.microsoft.com/office/2006/metadata/properties" ma:root="true" ma:fieldsID="f6e1339ee675c8ae1c471059d8d4f8f8" ns2:_="" ns3:_="">
    <xsd:import namespace="5aa524db-7994-4ced-a2c9-48a98e90847e"/>
    <xsd:import namespace="8a992f34-6748-40d0-a1a6-bff449e3bc9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Description0"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a524db-7994-4ced-a2c9-48a98e9084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Description0" ma:index="12" nillable="true" ma:displayName="Description" ma:internalName="Description0">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9be3ee5-5d72-4a78-bfe6-04ec158992b3"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ObjectDetectorVersions" ma:index="20"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a992f34-6748-40d0-a1a6-bff449e3bc9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f75d7816-9169-48cb-b9df-4d21a66dca2d}" ma:internalName="TaxCatchAll" ma:showField="CatchAllData" ma:web="8a992f34-6748-40d0-a1a6-bff449e3bc9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86049C-6743-436B-A27A-3D23832551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a524db-7994-4ced-a2c9-48a98e90847e"/>
    <ds:schemaRef ds:uri="8a992f34-6748-40d0-a1a6-bff449e3bc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2885B8-A39A-4FA3-978B-6C77FAC9F7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62</TotalTime>
  <Words>1375</Words>
  <Application>Microsoft Office PowerPoint</Application>
  <PresentationFormat>Widescreen</PresentationFormat>
  <Paragraphs>158</Paragraphs>
  <Slides>19</Slides>
  <Notes>8</Notes>
  <HiddenSlides>0</HiddenSlides>
  <MMClips>16</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Arial</vt:lpstr>
      <vt:lpstr>Arial Black</vt:lpstr>
      <vt:lpstr>Calibri</vt:lpstr>
      <vt:lpstr>Calibri Light</vt:lpstr>
      <vt:lpstr>Century Gothic</vt:lpstr>
      <vt:lpstr>WordVisi_MSFontService</vt:lpstr>
      <vt:lpstr>office theme</vt:lpstr>
      <vt:lpstr>1_Office Theme</vt:lpstr>
      <vt:lpstr>How to Play this Presentation</vt:lpstr>
      <vt:lpstr>Money Management! Understanding the State &amp; Federal Budget Process! Tips for our own Finances!</vt:lpstr>
      <vt:lpstr>Understanding the State &amp; Federal Budget Process!</vt:lpstr>
      <vt:lpstr>Understanding the State &amp; Federal Budget Process!</vt:lpstr>
      <vt:lpstr>Understanding the State &amp; Federal Budget Process!</vt:lpstr>
      <vt:lpstr>Understanding the State &amp; Federal Budget Process!</vt:lpstr>
      <vt:lpstr>Understanding the State &amp; Federal Budget Process!</vt:lpstr>
      <vt:lpstr>Understanding the State &amp; Federal Budget Process!</vt:lpstr>
      <vt:lpstr>Understanding the State &amp; Federal Budget Process!</vt:lpstr>
      <vt:lpstr>Understand the State &amp; Federal Budget Process!</vt:lpstr>
      <vt:lpstr>Understanding the State &amp; Federal Budget Process!</vt:lpstr>
      <vt:lpstr>Ways to protect yourself from theft</vt:lpstr>
      <vt:lpstr>Theft Happens</vt:lpstr>
      <vt:lpstr>Advantages Of Saving Money </vt:lpstr>
      <vt:lpstr>Ways to save money </vt:lpstr>
      <vt:lpstr>Thinking before swiping your bank card </vt:lpstr>
      <vt:lpstr>Self-Determination with Fiscal Responsibility</vt:lpstr>
      <vt:lpstr>Employment &amp; Money Management!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Fioravanti, Lisa</dc:creator>
  <cp:lastModifiedBy>Schwartz, Aaron</cp:lastModifiedBy>
  <cp:revision>28</cp:revision>
  <dcterms:created xsi:type="dcterms:W3CDTF">2023-08-14T17:01:23Z</dcterms:created>
  <dcterms:modified xsi:type="dcterms:W3CDTF">2023-09-25T18:51:55Z</dcterms:modified>
</cp:coreProperties>
</file>