
<file path=[Content_Types].xml><?xml version="1.0" encoding="utf-8"?>
<Types xmlns="http://schemas.openxmlformats.org/package/2006/content-types">
  <Default Extension="jpe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4"/>
    <p:sldMasterId id="2147483660" r:id="rId5"/>
  </p:sldMasterIdLst>
  <p:sldIdLst>
    <p:sldId id="272" r:id="rId6"/>
    <p:sldId id="258" r:id="rId7"/>
    <p:sldId id="260" r:id="rId8"/>
    <p:sldId id="261" r:id="rId9"/>
    <p:sldId id="259" r:id="rId10"/>
    <p:sldId id="285" r:id="rId11"/>
    <p:sldId id="262" r:id="rId12"/>
    <p:sldId id="278" r:id="rId13"/>
    <p:sldId id="279" r:id="rId14"/>
    <p:sldId id="280" r:id="rId15"/>
    <p:sldId id="263" r:id="rId16"/>
    <p:sldId id="282" r:id="rId17"/>
    <p:sldId id="256" r:id="rId18"/>
    <p:sldId id="257" r:id="rId19"/>
    <p:sldId id="268" r:id="rId20"/>
    <p:sldId id="276" r:id="rId21"/>
    <p:sldId id="269" r:id="rId22"/>
    <p:sldId id="270" r:id="rId23"/>
    <p:sldId id="271" r:id="rId24"/>
    <p:sldId id="286" r:id="rId25"/>
    <p:sldId id="287" r:id="rId26"/>
    <p:sldId id="277"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4" d="100"/>
          <a:sy n="104" d="100"/>
        </p:scale>
        <p:origin x="756"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10/3/2022</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963274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C9CA7B-DFD4-44B5-8C60-D14B8CD1FB59}" type="datetimeFigureOut">
              <a:rPr lang="en-US" dirty="0"/>
              <a:t>10/3/2022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145143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10/3/2022</a:t>
            </a:fld>
            <a:endParaRPr lang="en-US"/>
          </a:p>
        </p:txBody>
      </p:sp>
      <p:sp>
        <p:nvSpPr>
          <p:cNvPr id="5" name="Footer Placeholder 4"/>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53583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BDB8791-F1B0-41E7-B7FD-A781E65C4266}" type="datetimeFigureOut">
              <a:rPr lang="en-US" dirty="0"/>
              <a:t>10/3/2022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082814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FDD63B2-E120-4ED8-B27B-C685F510A5FE}" type="datetimeFigureOut">
              <a:rPr lang="en-US" dirty="0"/>
              <a:t>10/3/2022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006806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10/3/2022</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543834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10/3/2022</a:t>
            </a:fld>
            <a:endParaRPr lang="en-US"/>
          </a:p>
        </p:txBody>
      </p:sp>
      <p:sp>
        <p:nvSpPr>
          <p:cNvPr id="3" name="Footer Placeholder 2"/>
          <p:cNvSpPr>
            <a:spLocks noGrp="1"/>
          </p:cNvSpPr>
          <p:nvPr>
            <p:ph type="ftr" sz="quarter" idx="11"/>
          </p:nvPr>
        </p:nvSpPr>
        <p:spPr/>
        <p:txBody>
          <a:bodyPr/>
          <a:lstStyle/>
          <a:p>
            <a:r>
              <a:rPr lang="en-US"/>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59736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10/3/2022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004099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10/3/2022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61448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10/3/2022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154638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10/3/2022</a:t>
            </a:fld>
            <a:endParaRPr lang="en-US"/>
          </a:p>
        </p:txBody>
      </p:sp>
      <p:sp>
        <p:nvSpPr>
          <p:cNvPr id="5" name="Footer Placeholder 4"/>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181963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10/3/2022</a:t>
            </a:fld>
            <a:endParaRPr lang="en-US"/>
          </a:p>
        </p:txBody>
      </p:sp>
      <p:sp>
        <p:nvSpPr>
          <p:cNvPr id="5" name="Footer Placeholder 4"/>
          <p:cNvSpPr>
            <a:spLocks noGrp="1"/>
          </p:cNvSpPr>
          <p:nvPr>
            <p:ph type="ftr" sz="quarter" idx="11"/>
          </p:nvPr>
        </p:nvSpPr>
        <p:spPr/>
        <p:txBody>
          <a:bodyPr/>
          <a:lstStyle/>
          <a:p>
            <a:r>
              <a:rPr lang="en-US"/>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272868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10/3/2022</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358694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10/3/2022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481318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10/3/2022</a:t>
            </a:fld>
            <a:endParaRPr lang="en-US"/>
          </a:p>
        </p:txBody>
      </p:sp>
      <p:sp>
        <p:nvSpPr>
          <p:cNvPr id="8" name="Footer Placeholder 7"/>
          <p:cNvSpPr>
            <a:spLocks noGrp="1"/>
          </p:cNvSpPr>
          <p:nvPr>
            <p:ph type="ftr" sz="quarter" idx="11"/>
          </p:nvPr>
        </p:nvSpPr>
        <p:spPr>
          <a:xfrm>
            <a:off x="561111" y="6391838"/>
            <a:ext cx="3644282" cy="304801"/>
          </a:xfrm>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184068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10/3/2022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574531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10/3/2022</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41433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09593819-BF34-471F-BA16-9C78E923C532}" type="datetimeFigureOut">
              <a:rPr lang="en-US" smtClean="0"/>
              <a:t>10/3/2022</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0197C56D-D9A5-4F71-AEF7-29FCF2E1A871}" type="slidenum">
              <a:rPr lang="en-US" smtClean="0"/>
              <a:t>‹#›</a:t>
            </a:fld>
            <a:endParaRPr lang="en-US"/>
          </a:p>
        </p:txBody>
      </p:sp>
    </p:spTree>
    <p:extLst>
      <p:ext uri="{BB962C8B-B14F-4D97-AF65-F5344CB8AC3E}">
        <p14:creationId xmlns:p14="http://schemas.microsoft.com/office/powerpoint/2010/main" val="4461611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9593819-BF34-471F-BA16-9C78E923C532}" type="datetimeFigureOut">
              <a:rPr lang="en-US" smtClean="0"/>
              <a:t>10/3/2022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97C56D-D9A5-4F71-AEF7-29FCF2E1A871}" type="slidenum">
              <a:rPr lang="en-US" smtClean="0"/>
              <a:t>‹#›</a:t>
            </a:fld>
            <a:endParaRPr lang="en-US"/>
          </a:p>
        </p:txBody>
      </p:sp>
    </p:spTree>
    <p:extLst>
      <p:ext uri="{BB962C8B-B14F-4D97-AF65-F5344CB8AC3E}">
        <p14:creationId xmlns:p14="http://schemas.microsoft.com/office/powerpoint/2010/main" val="20889465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593819-BF34-471F-BA16-9C78E923C532}" type="datetimeFigureOut">
              <a:rPr lang="en-US" smtClean="0"/>
              <a:t>10/3/2022</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197C56D-D9A5-4F71-AEF7-29FCF2E1A871}" type="slidenum">
              <a:rPr lang="en-US" smtClean="0"/>
              <a:t>‹#›</a:t>
            </a:fld>
            <a:endParaRPr lang="en-US"/>
          </a:p>
        </p:txBody>
      </p:sp>
    </p:spTree>
    <p:extLst>
      <p:ext uri="{BB962C8B-B14F-4D97-AF65-F5344CB8AC3E}">
        <p14:creationId xmlns:p14="http://schemas.microsoft.com/office/powerpoint/2010/main" val="36258595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9593819-BF34-471F-BA16-9C78E923C532}" type="datetimeFigureOut">
              <a:rPr lang="en-US" smtClean="0"/>
              <a:t>10/3/2022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197C56D-D9A5-4F71-AEF7-29FCF2E1A871}" type="slidenum">
              <a:rPr lang="en-US" smtClean="0"/>
              <a:t>‹#›</a:t>
            </a:fld>
            <a:endParaRPr lang="en-US"/>
          </a:p>
        </p:txBody>
      </p:sp>
    </p:spTree>
    <p:extLst>
      <p:ext uri="{BB962C8B-B14F-4D97-AF65-F5344CB8AC3E}">
        <p14:creationId xmlns:p14="http://schemas.microsoft.com/office/powerpoint/2010/main" val="261605819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9593819-BF34-471F-BA16-9C78E923C532}" type="datetimeFigureOut">
              <a:rPr lang="en-US" smtClean="0"/>
              <a:t>10/3/2022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197C56D-D9A5-4F71-AEF7-29FCF2E1A871}" type="slidenum">
              <a:rPr lang="en-US" smtClean="0"/>
              <a:t>‹#›</a:t>
            </a:fld>
            <a:endParaRPr lang="en-US"/>
          </a:p>
        </p:txBody>
      </p:sp>
    </p:spTree>
    <p:extLst>
      <p:ext uri="{BB962C8B-B14F-4D97-AF65-F5344CB8AC3E}">
        <p14:creationId xmlns:p14="http://schemas.microsoft.com/office/powerpoint/2010/main" val="21937201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p>
        </p:txBody>
      </p:sp>
      <p:sp>
        <p:nvSpPr>
          <p:cNvPr id="3" name="Date Placeholder 2"/>
          <p:cNvSpPr>
            <a:spLocks noGrp="1"/>
          </p:cNvSpPr>
          <p:nvPr>
            <p:ph type="dt" sz="half" idx="10"/>
          </p:nvPr>
        </p:nvSpPr>
        <p:spPr/>
        <p:txBody>
          <a:bodyPr/>
          <a:lstStyle/>
          <a:p>
            <a:fld id="{09593819-BF34-471F-BA16-9C78E923C532}" type="datetimeFigureOut">
              <a:rPr lang="en-US" smtClean="0"/>
              <a:t>10/3/2022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197C56D-D9A5-4F71-AEF7-29FCF2E1A871}" type="slidenum">
              <a:rPr lang="en-US" smtClean="0"/>
              <a:t>‹#›</a:t>
            </a:fld>
            <a:endParaRPr lang="en-US"/>
          </a:p>
        </p:txBody>
      </p:sp>
    </p:spTree>
    <p:extLst>
      <p:ext uri="{BB962C8B-B14F-4D97-AF65-F5344CB8AC3E}">
        <p14:creationId xmlns:p14="http://schemas.microsoft.com/office/powerpoint/2010/main" val="199693210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593819-BF34-471F-BA16-9C78E923C532}" type="datetimeFigureOut">
              <a:rPr lang="en-US" smtClean="0"/>
              <a:t>10/3/2022</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0197C56D-D9A5-4F71-AEF7-29FCF2E1A871}" type="slidenum">
              <a:rPr lang="en-US" smtClean="0"/>
              <a:t>‹#›</a:t>
            </a:fld>
            <a:endParaRPr lang="en-US"/>
          </a:p>
        </p:txBody>
      </p:sp>
    </p:spTree>
    <p:extLst>
      <p:ext uri="{BB962C8B-B14F-4D97-AF65-F5344CB8AC3E}">
        <p14:creationId xmlns:p14="http://schemas.microsoft.com/office/powerpoint/2010/main" val="91578623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9593819-BF34-471F-BA16-9C78E923C532}" type="datetimeFigureOut">
              <a:rPr lang="en-US" smtClean="0"/>
              <a:t>10/3/2022</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197C56D-D9A5-4F71-AEF7-29FCF2E1A871}" type="slidenum">
              <a:rPr lang="en-US" smtClean="0"/>
              <a:t>‹#›</a:t>
            </a:fld>
            <a:endParaRPr lang="en-US"/>
          </a:p>
        </p:txBody>
      </p:sp>
    </p:spTree>
    <p:extLst>
      <p:ext uri="{BB962C8B-B14F-4D97-AF65-F5344CB8AC3E}">
        <p14:creationId xmlns:p14="http://schemas.microsoft.com/office/powerpoint/2010/main" val="262102951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9593819-BF34-471F-BA16-9C78E923C532}" type="datetimeFigureOut">
              <a:rPr lang="en-US" smtClean="0"/>
              <a:t>10/3/2022</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197C56D-D9A5-4F71-AEF7-29FCF2E1A871}" type="slidenum">
              <a:rPr lang="en-US" smtClean="0"/>
              <a:t>‹#›</a:t>
            </a:fld>
            <a:endParaRPr lang="en-US"/>
          </a:p>
        </p:txBody>
      </p:sp>
    </p:spTree>
    <p:extLst>
      <p:ext uri="{BB962C8B-B14F-4D97-AF65-F5344CB8AC3E}">
        <p14:creationId xmlns:p14="http://schemas.microsoft.com/office/powerpoint/2010/main" val="245976536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9593819-BF34-471F-BA16-9C78E923C532}" type="datetimeFigureOut">
              <a:rPr lang="en-US" smtClean="0"/>
              <a:t>10/3/2022</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197C56D-D9A5-4F71-AEF7-29FCF2E1A871}" type="slidenum">
              <a:rPr lang="en-US" smtClean="0"/>
              <a:t>‹#›</a:t>
            </a:fld>
            <a:endParaRPr lang="en-US"/>
          </a:p>
        </p:txBody>
      </p:sp>
    </p:spTree>
    <p:extLst>
      <p:ext uri="{BB962C8B-B14F-4D97-AF65-F5344CB8AC3E}">
        <p14:creationId xmlns:p14="http://schemas.microsoft.com/office/powerpoint/2010/main" val="396335177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9593819-BF34-471F-BA16-9C78E923C532}" type="datetimeFigureOut">
              <a:rPr lang="en-US" smtClean="0"/>
              <a:t>10/3/2022</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197C56D-D9A5-4F71-AEF7-29FCF2E1A871}" type="slidenum">
              <a:rPr lang="en-US" smtClean="0"/>
              <a:t>‹#›</a:t>
            </a:fld>
            <a:endParaRPr lang="en-US"/>
          </a:p>
        </p:txBody>
      </p:sp>
    </p:spTree>
    <p:extLst>
      <p:ext uri="{BB962C8B-B14F-4D97-AF65-F5344CB8AC3E}">
        <p14:creationId xmlns:p14="http://schemas.microsoft.com/office/powerpoint/2010/main" val="31749192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9593819-BF34-471F-BA16-9C78E923C532}" type="datetimeFigureOut">
              <a:rPr lang="en-US" smtClean="0"/>
              <a:t>10/3/2022</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197C56D-D9A5-4F71-AEF7-29FCF2E1A871}" type="slidenum">
              <a:rPr lang="en-US" smtClean="0"/>
              <a:t>‹#›</a:t>
            </a:fld>
            <a:endParaRPr lang="en-US"/>
          </a:p>
        </p:txBody>
      </p:sp>
    </p:spTree>
    <p:extLst>
      <p:ext uri="{BB962C8B-B14F-4D97-AF65-F5344CB8AC3E}">
        <p14:creationId xmlns:p14="http://schemas.microsoft.com/office/powerpoint/2010/main" val="8041203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593819-BF34-471F-BA16-9C78E923C532}" type="datetimeFigureOut">
              <a:rPr lang="en-US" smtClean="0"/>
              <a:t>10/3/2022</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197C56D-D9A5-4F71-AEF7-29FCF2E1A871}" type="slidenum">
              <a:rPr lang="en-US" smtClean="0"/>
              <a:t>‹#›</a:t>
            </a:fld>
            <a:endParaRPr lang="en-US"/>
          </a:p>
        </p:txBody>
      </p:sp>
    </p:spTree>
    <p:extLst>
      <p:ext uri="{BB962C8B-B14F-4D97-AF65-F5344CB8AC3E}">
        <p14:creationId xmlns:p14="http://schemas.microsoft.com/office/powerpoint/2010/main" val="15231853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9593819-BF34-471F-BA16-9C78E923C532}" type="datetimeFigureOut">
              <a:rPr lang="en-US" smtClean="0"/>
              <a:t>10/3/2022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197C56D-D9A5-4F71-AEF7-29FCF2E1A871}" type="slidenum">
              <a:rPr lang="en-US" smtClean="0"/>
              <a:t>‹#›</a:t>
            </a:fld>
            <a:endParaRPr lang="en-US"/>
          </a:p>
        </p:txBody>
      </p:sp>
    </p:spTree>
    <p:extLst>
      <p:ext uri="{BB962C8B-B14F-4D97-AF65-F5344CB8AC3E}">
        <p14:creationId xmlns:p14="http://schemas.microsoft.com/office/powerpoint/2010/main" val="56689503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9593819-BF34-471F-BA16-9C78E923C532}" type="datetimeFigureOut">
              <a:rPr lang="en-US" smtClean="0"/>
              <a:t>10/3/2022</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0197C56D-D9A5-4F71-AEF7-29FCF2E1A871}" type="slidenum">
              <a:rPr lang="en-US" smtClean="0"/>
              <a:t>‹#›</a:t>
            </a:fld>
            <a:endParaRPr lang="en-US"/>
          </a:p>
        </p:txBody>
      </p:sp>
    </p:spTree>
    <p:extLst>
      <p:ext uri="{BB962C8B-B14F-4D97-AF65-F5344CB8AC3E}">
        <p14:creationId xmlns:p14="http://schemas.microsoft.com/office/powerpoint/2010/main" val="255699173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95439" y="6391838"/>
            <a:ext cx="990599" cy="304799"/>
          </a:xfrm>
        </p:spPr>
        <p:txBody>
          <a:bodyPr/>
          <a:lstStyle/>
          <a:p>
            <a:fld id="{09593819-BF34-471F-BA16-9C78E923C532}" type="datetimeFigureOut">
              <a:rPr lang="en-US" smtClean="0"/>
              <a:t>10/3/2022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97C56D-D9A5-4F71-AEF7-29FCF2E1A871}" type="slidenum">
              <a:rPr lang="en-US" smtClean="0"/>
              <a:t>‹#›</a:t>
            </a:fld>
            <a:endParaRPr lang="en-US"/>
          </a:p>
        </p:txBody>
      </p:sp>
    </p:spTree>
    <p:extLst>
      <p:ext uri="{BB962C8B-B14F-4D97-AF65-F5344CB8AC3E}">
        <p14:creationId xmlns:p14="http://schemas.microsoft.com/office/powerpoint/2010/main" val="33105732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53104" y="6391838"/>
            <a:ext cx="992135" cy="304799"/>
          </a:xfrm>
        </p:spPr>
        <p:txBody>
          <a:bodyPr/>
          <a:lstStyle/>
          <a:p>
            <a:fld id="{09593819-BF34-471F-BA16-9C78E923C532}" type="datetimeFigureOut">
              <a:rPr lang="en-US" smtClean="0"/>
              <a:t>10/3/2022</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197C56D-D9A5-4F71-AEF7-29FCF2E1A871}" type="slidenum">
              <a:rPr lang="en-US" smtClean="0"/>
              <a:t>‹#›</a:t>
            </a:fld>
            <a:endParaRPr lang="en-US"/>
          </a:p>
        </p:txBody>
      </p:sp>
    </p:spTree>
    <p:extLst>
      <p:ext uri="{BB962C8B-B14F-4D97-AF65-F5344CB8AC3E}">
        <p14:creationId xmlns:p14="http://schemas.microsoft.com/office/powerpoint/2010/main" val="762785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18" Type="http://schemas.openxmlformats.org/officeDocument/2006/relationships/theme" Target="../theme/theme2.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10" Type="http://schemas.openxmlformats.org/officeDocument/2006/relationships/slideLayout" Target="../slideLayouts/slideLayout27.xml"/><Relationship Id="rId19" Type="http://schemas.openxmlformats.org/officeDocument/2006/relationships/image" Target="../media/image1.jpeg"/><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10/3/2022</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410889806"/>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09593819-BF34-471F-BA16-9C78E923C532}" type="datetimeFigureOut">
              <a:rPr lang="en-US" smtClean="0"/>
              <a:t>10/3/2022</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0197C56D-D9A5-4F71-AEF7-29FCF2E1A871}" type="slidenum">
              <a:rPr lang="en-US" smtClean="0"/>
              <a:t>‹#›</a:t>
            </a:fld>
            <a:endParaRPr lang="en-US"/>
          </a:p>
        </p:txBody>
      </p:sp>
    </p:spTree>
    <p:extLst>
      <p:ext uri="{BB962C8B-B14F-4D97-AF65-F5344CB8AC3E}">
        <p14:creationId xmlns:p14="http://schemas.microsoft.com/office/powerpoint/2010/main" val="104219176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aI3aJfs6-X4?feature=oembed" TargetMode="Externa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hyperlink" Target="https://www.usa.gov/disability-jobs-education" TargetMode="External"/><Relationship Id="rId9" Type="http://schemas.openxmlformats.org/officeDocument/2006/relationships/hyperlink" Target="https://www.geekaa.in/2010/12/when-are-you-going-to-succeed.html"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calaborlawnews.com/legal-news/sexual-harassment-lawsuit-21983.php" TargetMode="External"/><Relationship Id="rId3" Type="http://schemas.openxmlformats.org/officeDocument/2006/relationships/slideLayout" Target="../slideLayouts/slideLayout2.xml"/><Relationship Id="rId7" Type="http://schemas.openxmlformats.org/officeDocument/2006/relationships/image" Target="../media/image13.jpe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12.png"/><Relationship Id="rId5" Type="http://schemas.openxmlformats.org/officeDocument/2006/relationships/image" Target="../media/image11.jpeg"/><Relationship Id="rId10" Type="http://schemas.openxmlformats.org/officeDocument/2006/relationships/hyperlink" Target="https://www.usa.gov/disability-jobs-education" TargetMode="External"/><Relationship Id="rId4" Type="http://schemas.openxmlformats.org/officeDocument/2006/relationships/image" Target="../media/image10.jpeg"/><Relationship Id="rId9" Type="http://schemas.openxmlformats.org/officeDocument/2006/relationships/image" Target="../media/image14.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6.png"/><Relationship Id="rId4" Type="http://schemas.openxmlformats.org/officeDocument/2006/relationships/image" Target="../media/image15.jpeg"/></Relationships>
</file>

<file path=ppt/slides/_rels/slide7.xml.rels><?xml version="1.0" encoding="UTF-8" standalone="yes"?>
<Relationships xmlns="http://schemas.openxmlformats.org/package/2006/relationships"><Relationship Id="rId3" Type="http://schemas.openxmlformats.org/officeDocument/2006/relationships/video" Target="https://www.youtube.com/embed/7RZ7EqZwhVg?feature=oembed" TargetMode="Externa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7.jpeg"/><Relationship Id="rId5" Type="http://schemas.openxmlformats.org/officeDocument/2006/relationships/image" Target="../media/image16.png"/><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flickr.com/photos/31034054@N04/3946702460" TargetMode="External"/><Relationship Id="rId3" Type="http://schemas.openxmlformats.org/officeDocument/2006/relationships/slideLayout" Target="../slideLayouts/slideLayout6.xml"/><Relationship Id="rId7" Type="http://schemas.openxmlformats.org/officeDocument/2006/relationships/image" Target="../media/image20.jpe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6.png"/><Relationship Id="rId5" Type="http://schemas.openxmlformats.org/officeDocument/2006/relationships/image" Target="../media/image19.jpeg"/><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video" Target="https://www.youtube.com/embed/W0l958z9JUo?feature=oembed" TargetMode="Externa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1.jpeg"/><Relationship Id="rId5" Type="http://schemas.openxmlformats.org/officeDocument/2006/relationships/image" Target="../media/image16.png"/><Relationship Id="rId4"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slideLayout" Target="../slideLayouts/slideLayout2.xml"/><Relationship Id="rId7" Type="http://schemas.openxmlformats.org/officeDocument/2006/relationships/image" Target="../media/image16.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hyperlink" Target="https://en.wikipedia.org/wiki/National_Bipartisan_Commission_on_the_Future_of_Medicare" TargetMode="External"/><Relationship Id="rId5" Type="http://schemas.openxmlformats.org/officeDocument/2006/relationships/image" Target="../media/image22.jpeg"/><Relationship Id="rId4" Type="http://schemas.openxmlformats.org/officeDocument/2006/relationships/hyperlink" Target="https://www.medicaid.gov/medicaid/long-term-services-supports/self-directed-services/index.html" TargetMode="External"/><Relationship Id="rId9" Type="http://schemas.openxmlformats.org/officeDocument/2006/relationships/hyperlink" Target="https://www.freestock.com/free-photos/group-doctors-row-hospital-26947561" TargetMode="External"/></Relationships>
</file>

<file path=ppt/slides/_rels/slide12.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video" Target="https://www.youtube.com/embed/6rMct0ju1IA?feature=oembed" TargetMode="External"/><Relationship Id="rId7" Type="http://schemas.openxmlformats.org/officeDocument/2006/relationships/hyperlink" Target="https://www.flickr.com/photos/60525373@N08/48227462591" TargetMode="Externa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4.jpeg"/><Relationship Id="rId5" Type="http://schemas.openxmlformats.org/officeDocument/2006/relationships/image" Target="../media/image16.png"/><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6.png"/><Relationship Id="rId5" Type="http://schemas.openxmlformats.org/officeDocument/2006/relationships/image" Target="../media/image27.jpeg"/><Relationship Id="rId4" Type="http://schemas.openxmlformats.org/officeDocument/2006/relationships/image" Target="../media/image26.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6.png"/><Relationship Id="rId4" Type="http://schemas.openxmlformats.org/officeDocument/2006/relationships/image" Target="../media/image28.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6.png"/><Relationship Id="rId4" Type="http://schemas.openxmlformats.org/officeDocument/2006/relationships/hyperlink" Target="http://southwestada.org/html/publications/general/20150715%20ADA%20Impact%20Narrative%20(Rev-Final%20v2).pdf" TargetMode="External"/></Relationships>
</file>

<file path=ppt/slides/_rels/slide17.xml.rels><?xml version="1.0" encoding="UTF-8" standalone="yes"?>
<Relationships xmlns="http://schemas.openxmlformats.org/package/2006/relationships"><Relationship Id="rId3" Type="http://schemas.microsoft.com/office/2007/relationships/media" Target="../media/media16.mp4"/><Relationship Id="rId7" Type="http://schemas.openxmlformats.org/officeDocument/2006/relationships/image" Target="../media/image30.png"/><Relationship Id="rId2" Type="http://schemas.openxmlformats.org/officeDocument/2006/relationships/video" Target="../media/media15.mp4"/><Relationship Id="rId1" Type="http://schemas.microsoft.com/office/2007/relationships/media" Target="../media/media15.mp4"/><Relationship Id="rId6" Type="http://schemas.openxmlformats.org/officeDocument/2006/relationships/image" Target="../media/image29.png"/><Relationship Id="rId5" Type="http://schemas.openxmlformats.org/officeDocument/2006/relationships/slideLayout" Target="../slideLayouts/slideLayout2.xml"/><Relationship Id="rId4" Type="http://schemas.openxmlformats.org/officeDocument/2006/relationships/video" Target="../media/media16.mp4"/></Relationships>
</file>

<file path=ppt/slides/_rels/slide18.xml.rels><?xml version="1.0" encoding="UTF-8" standalone="yes"?>
<Relationships xmlns="http://schemas.openxmlformats.org/package/2006/relationships"><Relationship Id="rId3" Type="http://schemas.microsoft.com/office/2007/relationships/media" Target="../media/media18.mp4"/><Relationship Id="rId7" Type="http://schemas.openxmlformats.org/officeDocument/2006/relationships/image" Target="../media/image32.png"/><Relationship Id="rId2" Type="http://schemas.openxmlformats.org/officeDocument/2006/relationships/video" Target="../media/media17.mp4"/><Relationship Id="rId1" Type="http://schemas.microsoft.com/office/2007/relationships/media" Target="../media/media17.mp4"/><Relationship Id="rId6" Type="http://schemas.openxmlformats.org/officeDocument/2006/relationships/image" Target="../media/image31.png"/><Relationship Id="rId5" Type="http://schemas.openxmlformats.org/officeDocument/2006/relationships/slideLayout" Target="../slideLayouts/slideLayout2.xml"/><Relationship Id="rId4" Type="http://schemas.openxmlformats.org/officeDocument/2006/relationships/video" Target="../media/media18.mp4"/></Relationships>
</file>

<file path=ppt/slides/_rels/slide19.xml.rels><?xml version="1.0" encoding="UTF-8" standalone="yes"?>
<Relationships xmlns="http://schemas.openxmlformats.org/package/2006/relationships"><Relationship Id="rId3" Type="http://schemas.microsoft.com/office/2007/relationships/media" Target="../media/media20.mp4"/><Relationship Id="rId7" Type="http://schemas.openxmlformats.org/officeDocument/2006/relationships/image" Target="../media/image34.png"/><Relationship Id="rId2" Type="http://schemas.openxmlformats.org/officeDocument/2006/relationships/video" Target="../media/media19.mp4"/><Relationship Id="rId1" Type="http://schemas.microsoft.com/office/2007/relationships/media" Target="../media/media19.mp4"/><Relationship Id="rId6" Type="http://schemas.openxmlformats.org/officeDocument/2006/relationships/image" Target="../media/image33.png"/><Relationship Id="rId5" Type="http://schemas.openxmlformats.org/officeDocument/2006/relationships/slideLayout" Target="../slideLayouts/slideLayout2.xml"/><Relationship Id="rId4" Type="http://schemas.openxmlformats.org/officeDocument/2006/relationships/video" Target="../media/media20.mp4"/></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1.mp4"/><Relationship Id="rId1" Type="http://schemas.microsoft.com/office/2007/relationships/media" Target="../media/media21.mp4"/><Relationship Id="rId5" Type="http://schemas.openxmlformats.org/officeDocument/2006/relationships/image" Target="../media/image35.png"/><Relationship Id="rId4" Type="http://schemas.openxmlformats.org/officeDocument/2006/relationships/hyperlink" Target="https://www.youtube.com/watch?v=X2W3aG8uizA" TargetMode="External"/></Relationships>
</file>

<file path=ppt/slides/_rels/slide21.xml.rels><?xml version="1.0" encoding="UTF-8" standalone="yes"?>
<Relationships xmlns="http://schemas.openxmlformats.org/package/2006/relationships"><Relationship Id="rId3" Type="http://schemas.openxmlformats.org/officeDocument/2006/relationships/video" Target="../media/media22.mp4"/><Relationship Id="rId2" Type="http://schemas.microsoft.com/office/2007/relationships/media" Target="../media/media22.mp4"/><Relationship Id="rId1" Type="http://schemas.openxmlformats.org/officeDocument/2006/relationships/tags" Target="../tags/tag1.xml"/><Relationship Id="rId5" Type="http://schemas.openxmlformats.org/officeDocument/2006/relationships/image" Target="../media/image36.png"/><Relationship Id="rId4"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3.mp4"/><Relationship Id="rId1" Type="http://schemas.microsoft.com/office/2007/relationships/media" Target="../media/media23.mp4"/><Relationship Id="rId5" Type="http://schemas.openxmlformats.org/officeDocument/2006/relationships/image" Target="../media/image38.png"/><Relationship Id="rId4" Type="http://schemas.openxmlformats.org/officeDocument/2006/relationships/image" Target="../media/image37.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5781A-9118-4651-9DD0-DB5834B71AA3}"/>
              </a:ext>
            </a:extLst>
          </p:cNvPr>
          <p:cNvSpPr>
            <a:spLocks noGrp="1"/>
          </p:cNvSpPr>
          <p:nvPr>
            <p:ph type="title"/>
          </p:nvPr>
        </p:nvSpPr>
        <p:spPr>
          <a:xfrm>
            <a:off x="3047946" y="1279478"/>
            <a:ext cx="6658260" cy="2789542"/>
          </a:xfrm>
        </p:spPr>
        <p:txBody>
          <a:bodyPr vert="horz" lIns="91440" tIns="45720" rIns="91440" bIns="45720" rtlCol="0" anchor="ctr">
            <a:normAutofit/>
          </a:bodyPr>
          <a:lstStyle/>
          <a:p>
            <a:pPr algn="ctr"/>
            <a:r>
              <a:rPr lang="en-US" sz="6600">
                <a:solidFill>
                  <a:srgbClr val="FFFFFF"/>
                </a:solidFill>
              </a:rPr>
              <a:t>Quality Of Life </a:t>
            </a:r>
          </a:p>
        </p:txBody>
      </p:sp>
      <p:sp>
        <p:nvSpPr>
          <p:cNvPr id="3" name="Rectangle 2">
            <a:extLst>
              <a:ext uri="{FF2B5EF4-FFF2-40B4-BE49-F238E27FC236}">
                <a16:creationId xmlns:a16="http://schemas.microsoft.com/office/drawing/2014/main" id="{497EAA01-5D26-49E7-96E8-6C4955CB3C0F}"/>
              </a:ext>
            </a:extLst>
          </p:cNvPr>
          <p:cNvSpPr/>
          <p:nvPr/>
        </p:nvSpPr>
        <p:spPr>
          <a:xfrm>
            <a:off x="2537000" y="2227863"/>
            <a:ext cx="6475974" cy="4524315"/>
          </a:xfrm>
          <a:prstGeom prst="rect">
            <a:avLst/>
          </a:prstGeom>
          <a:noFill/>
        </p:spPr>
        <p:txBody>
          <a:bodyPr wrap="square" lIns="91440" tIns="45720" rIns="91440" bIns="45720" anchor="t">
            <a:spAutoFit/>
          </a:bodyPr>
          <a:lstStyle/>
          <a:p>
            <a:pPr marL="685800" indent="-685800" algn="ctr">
              <a:buFont typeface="Arial" panose="020B0604020202020204" pitchFamily="34" charset="0"/>
              <a:buChar char="•"/>
            </a:pPr>
            <a:r>
              <a:rPr lang="en-US" sz="3200" b="0" cap="none" spc="0">
                <a:ln w="0"/>
                <a:effectLst>
                  <a:outerShdw blurRad="38100" dist="19050" dir="2700000" algn="tl" rotWithShape="0">
                    <a:schemeClr val="dk1">
                      <a:alpha val="40000"/>
                    </a:schemeClr>
                  </a:outerShdw>
                </a:effectLst>
              </a:rPr>
              <a:t>Supported Decision making</a:t>
            </a:r>
          </a:p>
          <a:p>
            <a:pPr marL="685800" indent="-685800" algn="ctr">
              <a:buFont typeface="Arial" panose="020B0604020202020204" pitchFamily="34" charset="0"/>
              <a:buChar char="•"/>
            </a:pPr>
            <a:endParaRPr lang="en-US" sz="3200">
              <a:ln w="0"/>
              <a:effectLst>
                <a:outerShdw blurRad="38100" dist="19050" dir="2700000" algn="tl" rotWithShape="0">
                  <a:schemeClr val="dk1">
                    <a:alpha val="40000"/>
                  </a:schemeClr>
                </a:outerShdw>
              </a:effectLst>
            </a:endParaRPr>
          </a:p>
          <a:p>
            <a:pPr marL="685800" indent="-685800" algn="ctr">
              <a:buFont typeface="Arial" panose="020B0604020202020204" pitchFamily="34" charset="0"/>
              <a:buChar char="•"/>
            </a:pPr>
            <a:r>
              <a:rPr lang="en-US" sz="3200">
                <a:ln w="0"/>
                <a:effectLst>
                  <a:outerShdw blurRad="38100" dist="19050" dir="2700000" algn="tl" rotWithShape="0">
                    <a:schemeClr val="dk1">
                      <a:alpha val="40000"/>
                    </a:schemeClr>
                  </a:outerShdw>
                </a:effectLst>
              </a:rPr>
              <a:t>Self-Direction</a:t>
            </a:r>
            <a:endParaRPr lang="en-US" sz="3200">
              <a:ln w="0"/>
              <a:effectLst>
                <a:outerShdw blurRad="38100" dist="19050" dir="2700000" algn="tl" rotWithShape="0">
                  <a:prstClr val="black">
                    <a:alpha val="40000"/>
                  </a:prstClr>
                </a:outerShdw>
              </a:effectLst>
            </a:endParaRPr>
          </a:p>
          <a:p>
            <a:pPr marL="685800" indent="-685800" algn="ctr">
              <a:buFont typeface="Arial" panose="020B0604020202020204" pitchFamily="34" charset="0"/>
              <a:buChar char="•"/>
            </a:pPr>
            <a:endParaRPr lang="en-US" sz="3200">
              <a:ln w="0"/>
              <a:effectLst>
                <a:outerShdw blurRad="38100" dist="19050" dir="2700000" algn="tl" rotWithShape="0">
                  <a:schemeClr val="dk1">
                    <a:alpha val="40000"/>
                  </a:schemeClr>
                </a:outerShdw>
              </a:effectLst>
            </a:endParaRPr>
          </a:p>
          <a:p>
            <a:pPr marL="685800" indent="-685800" algn="ctr">
              <a:buFont typeface="Arial" panose="020B0604020202020204" pitchFamily="34" charset="0"/>
              <a:buChar char="•"/>
            </a:pPr>
            <a:r>
              <a:rPr lang="en-US" sz="3200">
                <a:ln w="0"/>
                <a:effectLst>
                  <a:outerShdw blurRad="38100" dist="19050" dir="2700000" algn="tl" rotWithShape="0">
                    <a:schemeClr val="dk1">
                      <a:alpha val="40000"/>
                    </a:schemeClr>
                  </a:outerShdw>
                </a:effectLst>
              </a:rPr>
              <a:t>ADA</a:t>
            </a:r>
            <a:endParaRPr lang="en-US" sz="3200">
              <a:ln w="0"/>
              <a:effectLst>
                <a:outerShdw blurRad="38100" dist="19050" dir="2700000" algn="tl" rotWithShape="0">
                  <a:prstClr val="black">
                    <a:alpha val="40000"/>
                  </a:prstClr>
                </a:outerShdw>
              </a:effectLst>
            </a:endParaRPr>
          </a:p>
          <a:p>
            <a:pPr marL="685800" indent="-685800" algn="ctr">
              <a:buFont typeface="Arial" panose="020B0604020202020204" pitchFamily="34" charset="0"/>
              <a:buChar char="•"/>
            </a:pPr>
            <a:endParaRPr lang="en-US" sz="3200">
              <a:ln w="0"/>
              <a:effectLst>
                <a:outerShdw blurRad="38100" dist="19050" dir="2700000" algn="tl" rotWithShape="0">
                  <a:schemeClr val="dk1">
                    <a:alpha val="40000"/>
                  </a:schemeClr>
                </a:outerShdw>
              </a:effectLst>
            </a:endParaRPr>
          </a:p>
          <a:p>
            <a:pPr marL="685800" indent="-685800" algn="ctr">
              <a:buFont typeface="Arial" panose="020B0604020202020204" pitchFamily="34" charset="0"/>
              <a:buChar char="•"/>
            </a:pPr>
            <a:r>
              <a:rPr lang="en-US" sz="3200">
                <a:ln w="0"/>
                <a:effectLst>
                  <a:outerShdw blurRad="38100" dist="19050" dir="2700000" algn="tl" rotWithShape="0">
                    <a:schemeClr val="dk1">
                      <a:alpha val="40000"/>
                    </a:schemeClr>
                  </a:outerShdw>
                </a:effectLst>
              </a:rPr>
              <a:t>Self Determination</a:t>
            </a:r>
            <a:endParaRPr lang="en-US" sz="3200">
              <a:ln w="0"/>
              <a:effectLst>
                <a:outerShdw blurRad="38100" dist="19050" dir="2700000" algn="tl" rotWithShape="0">
                  <a:prstClr val="black">
                    <a:alpha val="40000"/>
                  </a:prstClr>
                </a:outerShdw>
              </a:effectLst>
            </a:endParaRPr>
          </a:p>
          <a:p>
            <a:pPr marL="685800" indent="-685800" algn="ctr">
              <a:buFont typeface="Arial" panose="020B0604020202020204" pitchFamily="34" charset="0"/>
              <a:buChar char="•"/>
            </a:pPr>
            <a:endParaRPr lang="en-US" sz="3200">
              <a:ln w="0"/>
              <a:effectLst>
                <a:outerShdw blurRad="38100" dist="19050" dir="2700000" algn="tl" rotWithShape="0">
                  <a:schemeClr val="dk1">
                    <a:alpha val="40000"/>
                  </a:schemeClr>
                </a:outerShdw>
              </a:effectLst>
            </a:endParaRPr>
          </a:p>
          <a:p>
            <a:pPr marL="685800" indent="-685800" algn="ctr">
              <a:buFont typeface="Arial" panose="020B0604020202020204" pitchFamily="34" charset="0"/>
              <a:buChar char="•"/>
            </a:pPr>
            <a:endParaRPr lang="en-US" sz="3200" b="0" cap="none" spc="0">
              <a:ln w="0"/>
              <a:solidFill>
                <a:schemeClr val="tx1"/>
              </a:solidFill>
              <a:effectLst>
                <a:outerShdw blurRad="38100" dist="19050" dir="2700000" algn="tl" rotWithShape="0">
                  <a:schemeClr val="dk1">
                    <a:alpha val="40000"/>
                  </a:schemeClr>
                </a:outerShdw>
              </a:effectLst>
            </a:endParaRPr>
          </a:p>
        </p:txBody>
      </p:sp>
      <p:sp>
        <p:nvSpPr>
          <p:cNvPr id="4" name="TextBox 3">
            <a:extLst>
              <a:ext uri="{FF2B5EF4-FFF2-40B4-BE49-F238E27FC236}">
                <a16:creationId xmlns:a16="http://schemas.microsoft.com/office/drawing/2014/main" id="{EF422B8B-EDA2-F347-F767-B9F117429B49}"/>
              </a:ext>
            </a:extLst>
          </p:cNvPr>
          <p:cNvSpPr txBox="1"/>
          <p:nvPr/>
        </p:nvSpPr>
        <p:spPr>
          <a:xfrm>
            <a:off x="4473388" y="779930"/>
            <a:ext cx="467061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a:solidFill>
                  <a:schemeClr val="bg1"/>
                </a:solidFill>
              </a:rPr>
              <a:t>Quality of Life</a:t>
            </a:r>
          </a:p>
        </p:txBody>
      </p:sp>
      <p:pic>
        <p:nvPicPr>
          <p:cNvPr id="6" name="Video 5">
            <a:hlinkClick r:id="" action="ppaction://media"/>
            <a:extLst>
              <a:ext uri="{FF2B5EF4-FFF2-40B4-BE49-F238E27FC236}">
                <a16:creationId xmlns:a16="http://schemas.microsoft.com/office/drawing/2014/main" id="{E2F16BE6-7104-4FAA-AA16-603E62D5595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691055979"/>
      </p:ext>
    </p:extLst>
  </p:cSld>
  <p:clrMapOvr>
    <a:masterClrMapping/>
  </p:clrMapOvr>
  <mc:AlternateContent xmlns:mc="http://schemas.openxmlformats.org/markup-compatibility/2006" xmlns:p14="http://schemas.microsoft.com/office/powerpoint/2010/main">
    <mc:Choice Requires="p14">
      <p:transition spd="slow" p14:dur="2000" advTm="15819"/>
    </mc:Choice>
    <mc:Fallback xmlns="">
      <p:transition spd="slow" advTm="158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Supported Decision Making is a Human Right">
            <a:hlinkClick r:id="" action="ppaction://media"/>
            <a:extLst>
              <a:ext uri="{FF2B5EF4-FFF2-40B4-BE49-F238E27FC236}">
                <a16:creationId xmlns:a16="http://schemas.microsoft.com/office/drawing/2014/main" id="{A2D69FEF-3DB2-44F2-851C-86670E458EED}"/>
              </a:ext>
            </a:extLst>
          </p:cNvPr>
          <p:cNvPicPr>
            <a:picLocks noRot="1" noChangeAspect="1"/>
          </p:cNvPicPr>
          <p:nvPr>
            <a:videoFile r:link="rId1"/>
          </p:nvPr>
        </p:nvPicPr>
        <p:blipFill>
          <a:blip r:embed="rId3"/>
          <a:stretch>
            <a:fillRect/>
          </a:stretch>
        </p:blipFill>
        <p:spPr>
          <a:xfrm>
            <a:off x="1776794" y="1891318"/>
            <a:ext cx="7018534" cy="3965472"/>
          </a:xfrm>
          <a:prstGeom prst="rect">
            <a:avLst/>
          </a:prstGeom>
        </p:spPr>
      </p:pic>
      <p:sp>
        <p:nvSpPr>
          <p:cNvPr id="2" name="TextBox 1">
            <a:extLst>
              <a:ext uri="{FF2B5EF4-FFF2-40B4-BE49-F238E27FC236}">
                <a16:creationId xmlns:a16="http://schemas.microsoft.com/office/drawing/2014/main" id="{C2DDB366-E66C-4546-B0A7-0C3651B06FC7}"/>
              </a:ext>
            </a:extLst>
          </p:cNvPr>
          <p:cNvSpPr txBox="1"/>
          <p:nvPr/>
        </p:nvSpPr>
        <p:spPr>
          <a:xfrm>
            <a:off x="3171463" y="601884"/>
            <a:ext cx="7394973" cy="584775"/>
          </a:xfrm>
          <a:prstGeom prst="rect">
            <a:avLst/>
          </a:prstGeom>
          <a:noFill/>
        </p:spPr>
        <p:txBody>
          <a:bodyPr wrap="none" rtlCol="0">
            <a:spAutoFit/>
          </a:bodyPr>
          <a:lstStyle/>
          <a:p>
            <a:r>
              <a:rPr lang="en-US" sz="3200">
                <a:solidFill>
                  <a:schemeClr val="bg1"/>
                </a:solidFill>
                <a:latin typeface="Aharoni" panose="02010803020104030203" pitchFamily="2" charset="-79"/>
                <a:cs typeface="Aharoni" panose="02010803020104030203" pitchFamily="2" charset="-79"/>
              </a:rPr>
              <a:t>Video on Supported Decision Making</a:t>
            </a:r>
          </a:p>
        </p:txBody>
      </p:sp>
    </p:spTree>
    <p:extLst>
      <p:ext uri="{BB962C8B-B14F-4D97-AF65-F5344CB8AC3E}">
        <p14:creationId xmlns:p14="http://schemas.microsoft.com/office/powerpoint/2010/main" val="2171897487"/>
      </p:ext>
    </p:extLst>
  </p:cSld>
  <p:clrMapOvr>
    <a:masterClrMapping/>
  </p:clrMapOvr>
  <mc:AlternateContent xmlns:mc="http://schemas.openxmlformats.org/markup-compatibility/2006" xmlns:p14="http://schemas.microsoft.com/office/powerpoint/2010/main">
    <mc:Choice Requires="p14">
      <p:transition spd="slow" p14:dur="2000" advTm="7695"/>
    </mc:Choice>
    <mc:Fallback xmlns="">
      <p:transition spd="slow" advTm="769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Tools | Supported Decision Making in Nevada">
            <a:extLst>
              <a:ext uri="{FF2B5EF4-FFF2-40B4-BE49-F238E27FC236}">
                <a16:creationId xmlns:a16="http://schemas.microsoft.com/office/drawing/2014/main" id="{89B8DB00-A2F5-4C38-9A34-ADF470B97EB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8986" y="2137914"/>
            <a:ext cx="8107052" cy="430504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128DEC9-C0B2-4496-A5DF-3003818FBDBE}"/>
              </a:ext>
            </a:extLst>
          </p:cNvPr>
          <p:cNvSpPr txBox="1"/>
          <p:nvPr/>
        </p:nvSpPr>
        <p:spPr>
          <a:xfrm>
            <a:off x="2696008" y="703908"/>
            <a:ext cx="7239482" cy="584775"/>
          </a:xfrm>
          <a:prstGeom prst="rect">
            <a:avLst/>
          </a:prstGeom>
          <a:noFill/>
        </p:spPr>
        <p:txBody>
          <a:bodyPr wrap="none" rtlCol="0">
            <a:spAutoFit/>
          </a:bodyPr>
          <a:lstStyle/>
          <a:p>
            <a:pPr algn="ctr"/>
            <a:r>
              <a:rPr lang="en-US" sz="3200">
                <a:solidFill>
                  <a:schemeClr val="bg1"/>
                </a:solidFill>
                <a:latin typeface="Aharoni" panose="02010803020104030203" pitchFamily="2" charset="-79"/>
                <a:cs typeface="Aharoni" panose="02010803020104030203" pitchFamily="2" charset="-79"/>
              </a:rPr>
              <a:t>Facts On Supported decision making</a:t>
            </a:r>
          </a:p>
        </p:txBody>
      </p:sp>
      <p:pic>
        <p:nvPicPr>
          <p:cNvPr id="7" name="Video 6">
            <a:hlinkClick r:id="" action="ppaction://media"/>
            <a:extLst>
              <a:ext uri="{FF2B5EF4-FFF2-40B4-BE49-F238E27FC236}">
                <a16:creationId xmlns:a16="http://schemas.microsoft.com/office/drawing/2014/main" id="{EC39955F-3DF6-43B3-A913-DD1B519A1FA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275613" y="4290435"/>
            <a:ext cx="2285999" cy="1714500"/>
          </a:xfrm>
          <a:prstGeom prst="rect">
            <a:avLst/>
          </a:prstGeom>
        </p:spPr>
      </p:pic>
    </p:spTree>
    <p:extLst>
      <p:ext uri="{BB962C8B-B14F-4D97-AF65-F5344CB8AC3E}">
        <p14:creationId xmlns:p14="http://schemas.microsoft.com/office/powerpoint/2010/main" val="3849024569"/>
      </p:ext>
    </p:extLst>
  </p:cSld>
  <p:clrMapOvr>
    <a:masterClrMapping/>
  </p:clrMapOvr>
  <mc:AlternateContent xmlns:mc="http://schemas.openxmlformats.org/markup-compatibility/2006" xmlns:p14="http://schemas.microsoft.com/office/powerpoint/2010/main">
    <mc:Choice Requires="p14">
      <p:transition spd="slow" p14:dur="2000" advTm="13899"/>
    </mc:Choice>
    <mc:Fallback xmlns="">
      <p:transition spd="slow" advTm="138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B23D5E5-5044-42BF-B3BE-E253B74EBE49}"/>
              </a:ext>
            </a:extLst>
          </p:cNvPr>
          <p:cNvSpPr/>
          <p:nvPr/>
        </p:nvSpPr>
        <p:spPr>
          <a:xfrm rot="10740000" flipV="1">
            <a:off x="5310259" y="5945015"/>
            <a:ext cx="2966930" cy="738664"/>
          </a:xfrm>
          <a:prstGeom prst="rect">
            <a:avLst/>
          </a:prstGeom>
        </p:spPr>
        <p:txBody>
          <a:bodyPr wrap="square" lIns="91440" tIns="45720" rIns="91440" bIns="45720" anchor="t">
            <a:spAutoFit/>
          </a:bodyPr>
          <a:lstStyle/>
          <a:p>
            <a:r>
              <a:rPr lang="en-US" sz="1200">
                <a:hlinkClick r:id="rId4"/>
              </a:rPr>
              <a:t>https://www.usa.gov/disability-jobs-education</a:t>
            </a:r>
            <a:endParaRPr lang="en-US" sz="1200"/>
          </a:p>
          <a:p>
            <a:endParaRPr lang="en-US"/>
          </a:p>
        </p:txBody>
      </p:sp>
      <p:pic>
        <p:nvPicPr>
          <p:cNvPr id="1026" name="Picture 2" descr="Programs for People with Disabilities | Texas Workforce Commission">
            <a:extLst>
              <a:ext uri="{FF2B5EF4-FFF2-40B4-BE49-F238E27FC236}">
                <a16:creationId xmlns:a16="http://schemas.microsoft.com/office/drawing/2014/main" id="{C14F5B56-711E-4F36-B203-052DCA9CD75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1196" y="2419363"/>
            <a:ext cx="4002991" cy="184109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Key Strategies for Boosting Disability Recruiting">
            <a:extLst>
              <a:ext uri="{FF2B5EF4-FFF2-40B4-BE49-F238E27FC236}">
                <a16:creationId xmlns:a16="http://schemas.microsoft.com/office/drawing/2014/main" id="{322CCDC8-4933-4823-832A-4245BD4DBDD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054158" y="2448435"/>
            <a:ext cx="3923270" cy="2449492"/>
          </a:xfrm>
          <a:prstGeom prst="rect">
            <a:avLst/>
          </a:prstGeom>
          <a:noFill/>
          <a:extLst>
            <a:ext uri="{909E8E84-426E-40DD-AFC4-6F175D3DCCD1}">
              <a14:hiddenFill xmlns:a14="http://schemas.microsoft.com/office/drawing/2010/main">
                <a:solidFill>
                  <a:srgbClr val="FFFFFF"/>
                </a:solidFill>
              </a14:hiddenFill>
            </a:ext>
          </a:extLst>
        </p:spPr>
      </p:pic>
      <p:pic>
        <p:nvPicPr>
          <p:cNvPr id="3" name="Video 2">
            <a:hlinkClick r:id="" action="ppaction://media"/>
            <a:extLst>
              <a:ext uri="{FF2B5EF4-FFF2-40B4-BE49-F238E27FC236}">
                <a16:creationId xmlns:a16="http://schemas.microsoft.com/office/drawing/2014/main" id="{235BA016-ED66-4DE9-8B18-3CCFEC7EF01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tretch>
            <a:fillRect/>
          </a:stretch>
        </p:blipFill>
        <p:spPr>
          <a:xfrm>
            <a:off x="10085412" y="5430299"/>
            <a:ext cx="1891552" cy="1086971"/>
          </a:xfrm>
          <a:prstGeom prst="rect">
            <a:avLst/>
          </a:prstGeom>
        </p:spPr>
      </p:pic>
      <p:sp>
        <p:nvSpPr>
          <p:cNvPr id="2" name="Rectangle 1">
            <a:extLst>
              <a:ext uri="{FF2B5EF4-FFF2-40B4-BE49-F238E27FC236}">
                <a16:creationId xmlns:a16="http://schemas.microsoft.com/office/drawing/2014/main" id="{C9691F78-FB0C-47CF-8462-F6EE9095A429}"/>
              </a:ext>
            </a:extLst>
          </p:cNvPr>
          <p:cNvSpPr/>
          <p:nvPr/>
        </p:nvSpPr>
        <p:spPr>
          <a:xfrm>
            <a:off x="2585997" y="871594"/>
            <a:ext cx="4814139" cy="923330"/>
          </a:xfrm>
          <a:prstGeom prst="rect">
            <a:avLst/>
          </a:prstGeom>
          <a:noFill/>
        </p:spPr>
        <p:txBody>
          <a:bodyPr wrap="none" lIns="91440" tIns="45720" rIns="91440" bIns="45720">
            <a:spAutoFit/>
          </a:bodyPr>
          <a:lstStyle/>
          <a:p>
            <a:pPr algn="ctr"/>
            <a:r>
              <a:rPr lang="en-US" sz="5400" b="1" cap="none" spc="50">
                <a:ln w="0"/>
                <a:solidFill>
                  <a:schemeClr val="bg2"/>
                </a:solidFill>
                <a:effectLst>
                  <a:innerShdw blurRad="63500" dist="50800" dir="13500000">
                    <a:srgbClr val="000000">
                      <a:alpha val="50000"/>
                    </a:srgbClr>
                  </a:innerShdw>
                </a:effectLst>
              </a:rPr>
              <a:t>Quality of Life</a:t>
            </a:r>
          </a:p>
        </p:txBody>
      </p:sp>
      <p:pic>
        <p:nvPicPr>
          <p:cNvPr id="8" name="Picture 8">
            <a:extLst>
              <a:ext uri="{FF2B5EF4-FFF2-40B4-BE49-F238E27FC236}">
                <a16:creationId xmlns:a16="http://schemas.microsoft.com/office/drawing/2014/main" id="{247BE853-0B84-17A6-E9B5-473FD24016C1}"/>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4455191" y="3902391"/>
            <a:ext cx="2438400" cy="1828800"/>
          </a:xfrm>
          <a:prstGeom prst="rect">
            <a:avLst/>
          </a:prstGeom>
        </p:spPr>
      </p:pic>
    </p:spTree>
    <p:extLst>
      <p:ext uri="{BB962C8B-B14F-4D97-AF65-F5344CB8AC3E}">
        <p14:creationId xmlns:p14="http://schemas.microsoft.com/office/powerpoint/2010/main" val="3471765985"/>
      </p:ext>
    </p:extLst>
  </p:cSld>
  <p:clrMapOvr>
    <a:masterClrMapping/>
  </p:clrMapOvr>
  <mc:AlternateContent xmlns:mc="http://schemas.openxmlformats.org/markup-compatibility/2006" xmlns:p14="http://schemas.microsoft.com/office/powerpoint/2010/main">
    <mc:Choice Requires="p14">
      <p:transition spd="slow" p14:dur="2000" advTm="19266"/>
    </mc:Choice>
    <mc:Fallback xmlns="">
      <p:transition spd="slow" advTm="192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307 Disabled Employees Photos - Free &amp; Royalty-Free Stock Photos from  Dreamstime">
            <a:extLst>
              <a:ext uri="{FF2B5EF4-FFF2-40B4-BE49-F238E27FC236}">
                <a16:creationId xmlns:a16="http://schemas.microsoft.com/office/drawing/2014/main" id="{8DEFF5BB-F50A-472C-AD42-408B44CD999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20000">
            <a:off x="2044521" y="2414119"/>
            <a:ext cx="3313866" cy="220513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E4C0CB8-38CB-4D96-A510-4BB88D6AB7CF}"/>
              </a:ext>
            </a:extLst>
          </p:cNvPr>
          <p:cNvSpPr txBox="1"/>
          <p:nvPr/>
        </p:nvSpPr>
        <p:spPr>
          <a:xfrm>
            <a:off x="3271227" y="864152"/>
            <a:ext cx="6460423" cy="769441"/>
          </a:xfrm>
          <a:prstGeom prst="rect">
            <a:avLst/>
          </a:prstGeom>
          <a:noFill/>
        </p:spPr>
        <p:txBody>
          <a:bodyPr wrap="none" lIns="91440" tIns="45720" rIns="91440" bIns="45720" rtlCol="0" anchor="t">
            <a:spAutoFit/>
          </a:bodyPr>
          <a:lstStyle/>
          <a:p>
            <a:pPr algn="ctr"/>
            <a:r>
              <a:rPr lang="en-US" sz="4400">
                <a:solidFill>
                  <a:schemeClr val="bg1"/>
                </a:solidFill>
                <a:latin typeface="Aharoni"/>
                <a:cs typeface="Aharoni"/>
              </a:rPr>
              <a:t>Employment Resources </a:t>
            </a:r>
            <a:endParaRPr lang="en-US" sz="4400">
              <a:solidFill>
                <a:schemeClr val="bg1"/>
              </a:solidFill>
              <a:latin typeface="Aharoni" panose="02010803020104030203" pitchFamily="2" charset="-79"/>
              <a:cs typeface="Aharoni" panose="02010803020104030203" pitchFamily="2" charset="-79"/>
            </a:endParaRPr>
          </a:p>
        </p:txBody>
      </p:sp>
      <p:pic>
        <p:nvPicPr>
          <p:cNvPr id="1026" name="Picture 2" descr="Impact on the Workforce and People with Disabilities | The ILR School">
            <a:extLst>
              <a:ext uri="{FF2B5EF4-FFF2-40B4-BE49-F238E27FC236}">
                <a16:creationId xmlns:a16="http://schemas.microsoft.com/office/drawing/2014/main" id="{63FBDD31-F991-45A1-9874-3E5CAC14D34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020000">
            <a:off x="8675983" y="2643479"/>
            <a:ext cx="2739666" cy="1826444"/>
          </a:xfrm>
          <a:prstGeom prst="rect">
            <a:avLst/>
          </a:prstGeom>
          <a:noFill/>
          <a:extLst>
            <a:ext uri="{909E8E84-426E-40DD-AFC4-6F175D3DCCD1}">
              <a14:hiddenFill xmlns:a14="http://schemas.microsoft.com/office/drawing/2010/main">
                <a:solidFill>
                  <a:srgbClr val="FFFFFF"/>
                </a:solidFill>
              </a14:hiddenFill>
            </a:ext>
          </a:extLst>
        </p:spPr>
      </p:pic>
      <p:pic>
        <p:nvPicPr>
          <p:cNvPr id="3" name="Video 2">
            <a:hlinkClick r:id="" action="ppaction://media"/>
            <a:extLst>
              <a:ext uri="{FF2B5EF4-FFF2-40B4-BE49-F238E27FC236}">
                <a16:creationId xmlns:a16="http://schemas.microsoft.com/office/drawing/2014/main" id="{01EFC51A-1B5D-43EF-88E7-873729B131F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9732027" y="5051401"/>
            <a:ext cx="2153970" cy="1507433"/>
          </a:xfrm>
          <a:prstGeom prst="rect">
            <a:avLst/>
          </a:prstGeom>
        </p:spPr>
      </p:pic>
      <p:pic>
        <p:nvPicPr>
          <p:cNvPr id="8" name="Picture 8">
            <a:extLst>
              <a:ext uri="{FF2B5EF4-FFF2-40B4-BE49-F238E27FC236}">
                <a16:creationId xmlns:a16="http://schemas.microsoft.com/office/drawing/2014/main" id="{1423012D-0564-2BDA-AF24-048091487F0C}"/>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047437" y="5053912"/>
            <a:ext cx="2584704" cy="1280160"/>
          </a:xfrm>
          <a:prstGeom prst="rect">
            <a:avLst/>
          </a:prstGeom>
        </p:spPr>
      </p:pic>
      <p:sp>
        <p:nvSpPr>
          <p:cNvPr id="11" name="TextBox 10">
            <a:extLst>
              <a:ext uri="{FF2B5EF4-FFF2-40B4-BE49-F238E27FC236}">
                <a16:creationId xmlns:a16="http://schemas.microsoft.com/office/drawing/2014/main" id="{449C9025-EE73-57C4-9A4C-030DFF388589}"/>
              </a:ext>
            </a:extLst>
          </p:cNvPr>
          <p:cNvSpPr txBox="1"/>
          <p:nvPr/>
        </p:nvSpPr>
        <p:spPr>
          <a:xfrm rot="20460000">
            <a:off x="159462" y="2455881"/>
            <a:ext cx="219635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r>
              <a:rPr lang="en-US" sz="3600"/>
              <a:t>Free training</a:t>
            </a:r>
          </a:p>
        </p:txBody>
      </p:sp>
      <p:sp>
        <p:nvSpPr>
          <p:cNvPr id="12" name="TextBox 11">
            <a:extLst>
              <a:ext uri="{FF2B5EF4-FFF2-40B4-BE49-F238E27FC236}">
                <a16:creationId xmlns:a16="http://schemas.microsoft.com/office/drawing/2014/main" id="{D3D7BE8E-64DE-1F17-B4A5-3DAD15FD5558}"/>
              </a:ext>
            </a:extLst>
          </p:cNvPr>
          <p:cNvSpPr txBox="1"/>
          <p:nvPr/>
        </p:nvSpPr>
        <p:spPr>
          <a:xfrm rot="10800000" flipV="1">
            <a:off x="4953567" y="2923365"/>
            <a:ext cx="333487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endParaRPr lang="en-US"/>
          </a:p>
          <a:p>
            <a:endParaRPr lang="en-US"/>
          </a:p>
          <a:p>
            <a:endParaRPr lang="en-US"/>
          </a:p>
          <a:p>
            <a:endParaRPr lang="en-US"/>
          </a:p>
          <a:p>
            <a:endParaRPr lang="en-US"/>
          </a:p>
          <a:p>
            <a:endParaRPr lang="en-US"/>
          </a:p>
          <a:p>
            <a:endParaRPr lang="en-US"/>
          </a:p>
          <a:p>
            <a:r>
              <a:rPr lang="en-US" sz="3600"/>
              <a:t>Workforce development</a:t>
            </a:r>
          </a:p>
        </p:txBody>
      </p:sp>
      <p:pic>
        <p:nvPicPr>
          <p:cNvPr id="14" name="Picture 14" descr="Free photo Success Learn Coaching Skills Training Team Hands - Max Pixel">
            <a:extLst>
              <a:ext uri="{FF2B5EF4-FFF2-40B4-BE49-F238E27FC236}">
                <a16:creationId xmlns:a16="http://schemas.microsoft.com/office/drawing/2014/main" id="{2ED32EA1-7F73-766B-727A-57052B596697}"/>
              </a:ext>
            </a:extLst>
          </p:cNvPr>
          <p:cNvPicPr>
            <a:picLocks noChangeAspect="1"/>
          </p:cNvPicPr>
          <p:nvPr/>
        </p:nvPicPr>
        <p:blipFill>
          <a:blip r:embed="rId9"/>
          <a:stretch>
            <a:fillRect/>
          </a:stretch>
        </p:blipFill>
        <p:spPr>
          <a:xfrm>
            <a:off x="5629835" y="3194811"/>
            <a:ext cx="2743199" cy="1813083"/>
          </a:xfrm>
          <a:prstGeom prst="rect">
            <a:avLst/>
          </a:prstGeom>
        </p:spPr>
      </p:pic>
      <p:sp>
        <p:nvSpPr>
          <p:cNvPr id="2" name="TextBox 1">
            <a:extLst>
              <a:ext uri="{FF2B5EF4-FFF2-40B4-BE49-F238E27FC236}">
                <a16:creationId xmlns:a16="http://schemas.microsoft.com/office/drawing/2014/main" id="{D85E4CDC-626D-7603-54A7-0A9CDA92C8A0}"/>
              </a:ext>
            </a:extLst>
          </p:cNvPr>
          <p:cNvSpPr txBox="1"/>
          <p:nvPr/>
        </p:nvSpPr>
        <p:spPr>
          <a:xfrm>
            <a:off x="4482354" y="6203577"/>
            <a:ext cx="308385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ea typeface="+mn-lt"/>
                <a:cs typeface="+mn-lt"/>
                <a:hlinkClick r:id="rId10"/>
              </a:rPr>
              <a:t>https://www.usa.gov/disability-jobs-education</a:t>
            </a:r>
            <a:endParaRPr lang="en-US"/>
          </a:p>
        </p:txBody>
      </p:sp>
    </p:spTree>
    <p:extLst>
      <p:ext uri="{BB962C8B-B14F-4D97-AF65-F5344CB8AC3E}">
        <p14:creationId xmlns:p14="http://schemas.microsoft.com/office/powerpoint/2010/main" val="1464832148"/>
      </p:ext>
    </p:extLst>
  </p:cSld>
  <p:clrMapOvr>
    <a:masterClrMapping/>
  </p:clrMapOvr>
  <mc:AlternateContent xmlns:mc="http://schemas.openxmlformats.org/markup-compatibility/2006" xmlns:p14="http://schemas.microsoft.com/office/powerpoint/2010/main">
    <mc:Choice Requires="p14">
      <p:transition spd="slow" p14:dur="2000" advTm="17309"/>
    </mc:Choice>
    <mc:Fallback xmlns="">
      <p:transition spd="slow" advTm="173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8DD50E-1D2D-48C6-A470-79FB7F337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11" name="Rectangle 10">
            <a:extLst>
              <a:ext uri="{FF2B5EF4-FFF2-40B4-BE49-F238E27FC236}">
                <a16:creationId xmlns:a16="http://schemas.microsoft.com/office/drawing/2014/main" id="{85F279D6-ED25-4D3F-9479-8ABB21867D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38D0B1B4-C487-47EF-B7D0-421066454C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275" y="643466"/>
            <a:ext cx="1970939" cy="5571067"/>
          </a:xfrm>
          <a:custGeom>
            <a:avLst/>
            <a:gdLst>
              <a:gd name="connsiteX0" fmla="*/ 0 w 1970939"/>
              <a:gd name="connsiteY0" fmla="*/ 0 h 5571067"/>
              <a:gd name="connsiteX1" fmla="*/ 1774861 w 1970939"/>
              <a:gd name="connsiteY1" fmla="*/ 0 h 5571067"/>
              <a:gd name="connsiteX2" fmla="*/ 1780256 w 1970939"/>
              <a:gd name="connsiteY2" fmla="*/ 32931 h 5571067"/>
              <a:gd name="connsiteX3" fmla="*/ 1802197 w 1970939"/>
              <a:gd name="connsiteY3" fmla="*/ 170349 h 5571067"/>
              <a:gd name="connsiteX4" fmla="*/ 1820981 w 1970939"/>
              <a:gd name="connsiteY4" fmla="*/ 308372 h 5571067"/>
              <a:gd name="connsiteX5" fmla="*/ 1839923 w 1970939"/>
              <a:gd name="connsiteY5" fmla="*/ 445791 h 5571067"/>
              <a:gd name="connsiteX6" fmla="*/ 1857602 w 1970939"/>
              <a:gd name="connsiteY6" fmla="*/ 583814 h 5571067"/>
              <a:gd name="connsiteX7" fmla="*/ 1872756 w 1970939"/>
              <a:gd name="connsiteY7" fmla="*/ 720022 h 5571067"/>
              <a:gd name="connsiteX8" fmla="*/ 1887120 w 1970939"/>
              <a:gd name="connsiteY8" fmla="*/ 858046 h 5571067"/>
              <a:gd name="connsiteX9" fmla="*/ 1900223 w 1970939"/>
              <a:gd name="connsiteY9" fmla="*/ 995464 h 5571067"/>
              <a:gd name="connsiteX10" fmla="*/ 1911588 w 1970939"/>
              <a:gd name="connsiteY10" fmla="*/ 1130461 h 5571067"/>
              <a:gd name="connsiteX11" fmla="*/ 1922953 w 1970939"/>
              <a:gd name="connsiteY11" fmla="*/ 1267274 h 5571067"/>
              <a:gd name="connsiteX12" fmla="*/ 1932424 w 1970939"/>
              <a:gd name="connsiteY12" fmla="*/ 1402271 h 5571067"/>
              <a:gd name="connsiteX13" fmla="*/ 1939842 w 1970939"/>
              <a:gd name="connsiteY13" fmla="*/ 1537267 h 5571067"/>
              <a:gd name="connsiteX14" fmla="*/ 1947577 w 1970939"/>
              <a:gd name="connsiteY14" fmla="*/ 1671659 h 5571067"/>
              <a:gd name="connsiteX15" fmla="*/ 1954049 w 1970939"/>
              <a:gd name="connsiteY15" fmla="*/ 1804840 h 5571067"/>
              <a:gd name="connsiteX16" fmla="*/ 1958627 w 1970939"/>
              <a:gd name="connsiteY16" fmla="*/ 1936810 h 5571067"/>
              <a:gd name="connsiteX17" fmla="*/ 1962573 w 1970939"/>
              <a:gd name="connsiteY17" fmla="*/ 2068780 h 5571067"/>
              <a:gd name="connsiteX18" fmla="*/ 1966361 w 1970939"/>
              <a:gd name="connsiteY18" fmla="*/ 2199539 h 5571067"/>
              <a:gd name="connsiteX19" fmla="*/ 1968098 w 1970939"/>
              <a:gd name="connsiteY19" fmla="*/ 2328482 h 5571067"/>
              <a:gd name="connsiteX20" fmla="*/ 1969992 w 1970939"/>
              <a:gd name="connsiteY20" fmla="*/ 2457425 h 5571067"/>
              <a:gd name="connsiteX21" fmla="*/ 1970939 w 1970939"/>
              <a:gd name="connsiteY21" fmla="*/ 2584552 h 5571067"/>
              <a:gd name="connsiteX22" fmla="*/ 1969992 w 1970939"/>
              <a:gd name="connsiteY22" fmla="*/ 2710469 h 5571067"/>
              <a:gd name="connsiteX23" fmla="*/ 1969992 w 1970939"/>
              <a:gd name="connsiteY23" fmla="*/ 2835174 h 5571067"/>
              <a:gd name="connsiteX24" fmla="*/ 1968098 w 1970939"/>
              <a:gd name="connsiteY24" fmla="*/ 2958669 h 5571067"/>
              <a:gd name="connsiteX25" fmla="*/ 1965256 w 1970939"/>
              <a:gd name="connsiteY25" fmla="*/ 3079742 h 5571067"/>
              <a:gd name="connsiteX26" fmla="*/ 1962573 w 1970939"/>
              <a:gd name="connsiteY26" fmla="*/ 3199605 h 5571067"/>
              <a:gd name="connsiteX27" fmla="*/ 1959574 w 1970939"/>
              <a:gd name="connsiteY27" fmla="*/ 3317046 h 5571067"/>
              <a:gd name="connsiteX28" fmla="*/ 1954996 w 1970939"/>
              <a:gd name="connsiteY28" fmla="*/ 3433882 h 5571067"/>
              <a:gd name="connsiteX29" fmla="*/ 1950103 w 1970939"/>
              <a:gd name="connsiteY29" fmla="*/ 3548902 h 5571067"/>
              <a:gd name="connsiteX30" fmla="*/ 1945683 w 1970939"/>
              <a:gd name="connsiteY30" fmla="*/ 3661500 h 5571067"/>
              <a:gd name="connsiteX31" fmla="*/ 1933213 w 1970939"/>
              <a:gd name="connsiteY31" fmla="*/ 3881248 h 5571067"/>
              <a:gd name="connsiteX32" fmla="*/ 1919953 w 1970939"/>
              <a:gd name="connsiteY32" fmla="*/ 4091916 h 5571067"/>
              <a:gd name="connsiteX33" fmla="*/ 1906063 w 1970939"/>
              <a:gd name="connsiteY33" fmla="*/ 4294109 h 5571067"/>
              <a:gd name="connsiteX34" fmla="*/ 1890751 w 1970939"/>
              <a:gd name="connsiteY34" fmla="*/ 4485405 h 5571067"/>
              <a:gd name="connsiteX35" fmla="*/ 1874809 w 1970939"/>
              <a:gd name="connsiteY35" fmla="*/ 4668226 h 5571067"/>
              <a:gd name="connsiteX36" fmla="*/ 1857602 w 1970939"/>
              <a:gd name="connsiteY36" fmla="*/ 4837728 h 5571067"/>
              <a:gd name="connsiteX37" fmla="*/ 1840713 w 1970939"/>
              <a:gd name="connsiteY37" fmla="*/ 4996940 h 5571067"/>
              <a:gd name="connsiteX38" fmla="*/ 1823823 w 1970939"/>
              <a:gd name="connsiteY38" fmla="*/ 5143439 h 5571067"/>
              <a:gd name="connsiteX39" fmla="*/ 1807880 w 1970939"/>
              <a:gd name="connsiteY39" fmla="*/ 5277830 h 5571067"/>
              <a:gd name="connsiteX40" fmla="*/ 1792726 w 1970939"/>
              <a:gd name="connsiteY40" fmla="*/ 5397087 h 5571067"/>
              <a:gd name="connsiteX41" fmla="*/ 1778362 w 1970939"/>
              <a:gd name="connsiteY41" fmla="*/ 5504843 h 5571067"/>
              <a:gd name="connsiteX42" fmla="*/ 1769613 w 1970939"/>
              <a:gd name="connsiteY42" fmla="*/ 5571067 h 5571067"/>
              <a:gd name="connsiteX43" fmla="*/ 0 w 1970939"/>
              <a:gd name="connsiteY43" fmla="*/ 5571067 h 557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970939" h="5571067">
                <a:moveTo>
                  <a:pt x="0" y="0"/>
                </a:moveTo>
                <a:lnTo>
                  <a:pt x="1774861" y="0"/>
                </a:lnTo>
                <a:lnTo>
                  <a:pt x="1780256" y="32931"/>
                </a:lnTo>
                <a:lnTo>
                  <a:pt x="1802197" y="170349"/>
                </a:lnTo>
                <a:lnTo>
                  <a:pt x="1820981" y="308372"/>
                </a:lnTo>
                <a:lnTo>
                  <a:pt x="1839923" y="445791"/>
                </a:lnTo>
                <a:lnTo>
                  <a:pt x="1857602" y="583814"/>
                </a:lnTo>
                <a:lnTo>
                  <a:pt x="1872756" y="720022"/>
                </a:lnTo>
                <a:lnTo>
                  <a:pt x="1887120" y="858046"/>
                </a:lnTo>
                <a:lnTo>
                  <a:pt x="1900223" y="995464"/>
                </a:lnTo>
                <a:lnTo>
                  <a:pt x="1911588" y="1130461"/>
                </a:lnTo>
                <a:lnTo>
                  <a:pt x="1922953" y="1267274"/>
                </a:lnTo>
                <a:lnTo>
                  <a:pt x="1932424" y="1402271"/>
                </a:lnTo>
                <a:lnTo>
                  <a:pt x="1939842" y="1537267"/>
                </a:lnTo>
                <a:lnTo>
                  <a:pt x="1947577" y="1671659"/>
                </a:lnTo>
                <a:lnTo>
                  <a:pt x="1954049" y="1804840"/>
                </a:lnTo>
                <a:lnTo>
                  <a:pt x="1958627" y="1936810"/>
                </a:lnTo>
                <a:lnTo>
                  <a:pt x="1962573" y="2068780"/>
                </a:lnTo>
                <a:lnTo>
                  <a:pt x="1966361" y="2199539"/>
                </a:lnTo>
                <a:lnTo>
                  <a:pt x="1968098" y="2328482"/>
                </a:lnTo>
                <a:lnTo>
                  <a:pt x="1969992" y="2457425"/>
                </a:lnTo>
                <a:lnTo>
                  <a:pt x="1970939" y="2584552"/>
                </a:lnTo>
                <a:lnTo>
                  <a:pt x="1969992" y="2710469"/>
                </a:lnTo>
                <a:lnTo>
                  <a:pt x="1969992" y="2835174"/>
                </a:lnTo>
                <a:lnTo>
                  <a:pt x="1968098" y="2958669"/>
                </a:lnTo>
                <a:lnTo>
                  <a:pt x="1965256" y="3079742"/>
                </a:lnTo>
                <a:lnTo>
                  <a:pt x="1962573" y="3199605"/>
                </a:lnTo>
                <a:lnTo>
                  <a:pt x="1959574" y="3317046"/>
                </a:lnTo>
                <a:lnTo>
                  <a:pt x="1954996" y="3433882"/>
                </a:lnTo>
                <a:lnTo>
                  <a:pt x="1950103" y="3548902"/>
                </a:lnTo>
                <a:lnTo>
                  <a:pt x="1945683" y="3661500"/>
                </a:lnTo>
                <a:lnTo>
                  <a:pt x="1933213" y="3881248"/>
                </a:lnTo>
                <a:lnTo>
                  <a:pt x="1919953" y="4091916"/>
                </a:lnTo>
                <a:lnTo>
                  <a:pt x="1906063" y="4294109"/>
                </a:lnTo>
                <a:lnTo>
                  <a:pt x="1890751" y="4485405"/>
                </a:lnTo>
                <a:lnTo>
                  <a:pt x="1874809" y="4668226"/>
                </a:lnTo>
                <a:lnTo>
                  <a:pt x="1857602" y="4837728"/>
                </a:lnTo>
                <a:lnTo>
                  <a:pt x="1840713" y="4996940"/>
                </a:lnTo>
                <a:lnTo>
                  <a:pt x="1823823" y="5143439"/>
                </a:lnTo>
                <a:lnTo>
                  <a:pt x="1807880" y="5277830"/>
                </a:lnTo>
                <a:lnTo>
                  <a:pt x="1792726" y="5397087"/>
                </a:lnTo>
                <a:lnTo>
                  <a:pt x="1778362" y="5504843"/>
                </a:lnTo>
                <a:lnTo>
                  <a:pt x="1769613" y="5571067"/>
                </a:lnTo>
                <a:lnTo>
                  <a:pt x="0" y="5571067"/>
                </a:lnTo>
                <a:close/>
              </a:path>
            </a:pathLst>
          </a:custGeom>
          <a:ln>
            <a:noFill/>
          </a:ln>
        </p:spPr>
        <p:style>
          <a:lnRef idx="2">
            <a:schemeClr val="accent1">
              <a:shade val="50000"/>
            </a:schemeClr>
          </a:lnRef>
          <a:fillRef idx="1002">
            <a:schemeClr val="dk2"/>
          </a:fillRef>
          <a:effectRef idx="0">
            <a:schemeClr val="accent1"/>
          </a:effectRef>
          <a:fontRef idx="minor">
            <a:schemeClr val="lt1"/>
          </a:fontRef>
        </p:style>
        <p:txBody>
          <a:bodyPr wrap="square">
            <a:noAutofit/>
          </a:bodyPr>
          <a:lstStyle/>
          <a:p>
            <a:endParaRPr lang="en-US"/>
          </a:p>
        </p:txBody>
      </p:sp>
      <p:sp>
        <p:nvSpPr>
          <p:cNvPr id="15" name="Freeform: Shape 14">
            <a:extLst>
              <a:ext uri="{FF2B5EF4-FFF2-40B4-BE49-F238E27FC236}">
                <a16:creationId xmlns:a16="http://schemas.microsoft.com/office/drawing/2014/main" id="{0214736A-03B2-4B91-B0AF-B21213F3B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969335" y="1702087"/>
            <a:ext cx="3209207" cy="612850"/>
          </a:xfrm>
          <a:custGeom>
            <a:avLst/>
            <a:gdLst>
              <a:gd name="connsiteX0" fmla="*/ 3195151 w 3209207"/>
              <a:gd name="connsiteY0" fmla="*/ 612847 h 612850"/>
              <a:gd name="connsiteX1" fmla="*/ 3029871 w 3209207"/>
              <a:gd name="connsiteY1" fmla="*/ 611146 h 612850"/>
              <a:gd name="connsiteX2" fmla="*/ 2949639 w 3209207"/>
              <a:gd name="connsiteY2" fmla="*/ 608906 h 612850"/>
              <a:gd name="connsiteX3" fmla="*/ 2978018 w 3209207"/>
              <a:gd name="connsiteY3" fmla="*/ 258115 h 612850"/>
              <a:gd name="connsiteX4" fmla="*/ 2944764 w 3209207"/>
              <a:gd name="connsiteY4" fmla="*/ 260801 h 612850"/>
              <a:gd name="connsiteX5" fmla="*/ 2806036 w 3209207"/>
              <a:gd name="connsiteY5" fmla="*/ 271446 h 612850"/>
              <a:gd name="connsiteX6" fmla="*/ 2666958 w 3209207"/>
              <a:gd name="connsiteY6" fmla="*/ 278917 h 612850"/>
              <a:gd name="connsiteX7" fmla="*/ 2528469 w 3209207"/>
              <a:gd name="connsiteY7" fmla="*/ 286593 h 612850"/>
              <a:gd name="connsiteX8" fmla="*/ 2389479 w 3209207"/>
              <a:gd name="connsiteY8" fmla="*/ 292970 h 612850"/>
              <a:gd name="connsiteX9" fmla="*/ 2252501 w 3209207"/>
              <a:gd name="connsiteY9" fmla="*/ 296993 h 612850"/>
              <a:gd name="connsiteX10" fmla="*/ 2113775 w 3209207"/>
              <a:gd name="connsiteY10" fmla="*/ 300086 h 612850"/>
              <a:gd name="connsiteX11" fmla="*/ 1975755 w 3209207"/>
              <a:gd name="connsiteY11" fmla="*/ 301980 h 612850"/>
              <a:gd name="connsiteX12" fmla="*/ 1840287 w 3209207"/>
              <a:gd name="connsiteY12" fmla="*/ 302348 h 612850"/>
              <a:gd name="connsiteX13" fmla="*/ 1703009 w 3209207"/>
              <a:gd name="connsiteY13" fmla="*/ 302570 h 612850"/>
              <a:gd name="connsiteX14" fmla="*/ 1567693 w 3209207"/>
              <a:gd name="connsiteY14" fmla="*/ 301063 h 612850"/>
              <a:gd name="connsiteX15" fmla="*/ 1432543 w 3209207"/>
              <a:gd name="connsiteY15" fmla="*/ 297523 h 612850"/>
              <a:gd name="connsiteX16" fmla="*/ 1297969 w 3209207"/>
              <a:gd name="connsiteY16" fmla="*/ 294345 h 612850"/>
              <a:gd name="connsiteX17" fmla="*/ 1164703 w 3209207"/>
              <a:gd name="connsiteY17" fmla="*/ 290015 h 612850"/>
              <a:gd name="connsiteX18" fmla="*/ 1032796 w 3209207"/>
              <a:gd name="connsiteY18" fmla="*/ 283907 h 612850"/>
              <a:gd name="connsiteX19" fmla="*/ 900940 w 3209207"/>
              <a:gd name="connsiteY19" fmla="*/ 277172 h 612850"/>
              <a:gd name="connsiteX20" fmla="*/ 770303 w 3209207"/>
              <a:gd name="connsiteY20" fmla="*/ 270380 h 612850"/>
              <a:gd name="connsiteX21" fmla="*/ 641641 w 3209207"/>
              <a:gd name="connsiteY21" fmla="*/ 261702 h 612850"/>
              <a:gd name="connsiteX22" fmla="*/ 512966 w 3209207"/>
              <a:gd name="connsiteY22" fmla="*/ 253180 h 612850"/>
              <a:gd name="connsiteX23" fmla="*/ 386177 w 3209207"/>
              <a:gd name="connsiteY23" fmla="*/ 243867 h 612850"/>
              <a:gd name="connsiteX24" fmla="*/ 260746 w 3209207"/>
              <a:gd name="connsiteY24" fmla="*/ 232775 h 612850"/>
              <a:gd name="connsiteX25" fmla="*/ 136447 w 3209207"/>
              <a:gd name="connsiteY25" fmla="*/ 222719 h 612850"/>
              <a:gd name="connsiteX26" fmla="*/ 13506 w 3209207"/>
              <a:gd name="connsiteY26" fmla="*/ 210885 h 612850"/>
              <a:gd name="connsiteX27" fmla="*/ 0 w 3209207"/>
              <a:gd name="connsiteY27" fmla="*/ 209475 h 612850"/>
              <a:gd name="connsiteX28" fmla="*/ 40844 w 3209207"/>
              <a:gd name="connsiteY28" fmla="*/ 212313 h 612850"/>
              <a:gd name="connsiteX29" fmla="*/ 132211 w 3209207"/>
              <a:gd name="connsiteY29" fmla="*/ 216946 h 612850"/>
              <a:gd name="connsiteX30" fmla="*/ 225585 w 3209207"/>
              <a:gd name="connsiteY30" fmla="*/ 221811 h 612850"/>
              <a:gd name="connsiteX31" fmla="*/ 320298 w 3209207"/>
              <a:gd name="connsiteY31" fmla="*/ 226444 h 612850"/>
              <a:gd name="connsiteX32" fmla="*/ 415680 w 3209207"/>
              <a:gd name="connsiteY32" fmla="*/ 229340 h 612850"/>
              <a:gd name="connsiteX33" fmla="*/ 512735 w 3209207"/>
              <a:gd name="connsiteY33" fmla="*/ 232120 h 612850"/>
              <a:gd name="connsiteX34" fmla="*/ 611464 w 3209207"/>
              <a:gd name="connsiteY34" fmla="*/ 235015 h 612850"/>
              <a:gd name="connsiteX35" fmla="*/ 711532 w 3209207"/>
              <a:gd name="connsiteY35" fmla="*/ 236985 h 612850"/>
              <a:gd name="connsiteX36" fmla="*/ 812604 w 3209207"/>
              <a:gd name="connsiteY36" fmla="*/ 236985 h 612850"/>
              <a:gd name="connsiteX37" fmla="*/ 915014 w 3209207"/>
              <a:gd name="connsiteY37" fmla="*/ 237795 h 612850"/>
              <a:gd name="connsiteX38" fmla="*/ 1018428 w 3209207"/>
              <a:gd name="connsiteY38" fmla="*/ 236985 h 612850"/>
              <a:gd name="connsiteX39" fmla="*/ 1122847 w 3209207"/>
              <a:gd name="connsiteY39" fmla="*/ 235015 h 612850"/>
              <a:gd name="connsiteX40" fmla="*/ 1227600 w 3209207"/>
              <a:gd name="connsiteY40" fmla="*/ 233162 h 612850"/>
              <a:gd name="connsiteX41" fmla="*/ 1333692 w 3209207"/>
              <a:gd name="connsiteY41" fmla="*/ 229340 h 612850"/>
              <a:gd name="connsiteX42" fmla="*/ 1441122 w 3209207"/>
              <a:gd name="connsiteY42" fmla="*/ 225634 h 612850"/>
              <a:gd name="connsiteX43" fmla="*/ 1547883 w 3209207"/>
              <a:gd name="connsiteY43" fmla="*/ 220769 h 612850"/>
              <a:gd name="connsiteX44" fmla="*/ 1655983 w 3209207"/>
              <a:gd name="connsiteY44" fmla="*/ 214282 h 612850"/>
              <a:gd name="connsiteX45" fmla="*/ 1765421 w 3209207"/>
              <a:gd name="connsiteY45" fmla="*/ 206638 h 612850"/>
              <a:gd name="connsiteX46" fmla="*/ 1874860 w 3209207"/>
              <a:gd name="connsiteY46" fmla="*/ 199108 h 612850"/>
              <a:gd name="connsiteX47" fmla="*/ 1984299 w 3209207"/>
              <a:gd name="connsiteY47" fmla="*/ 189495 h 612850"/>
              <a:gd name="connsiteX48" fmla="*/ 2095745 w 3209207"/>
              <a:gd name="connsiteY48" fmla="*/ 178144 h 612850"/>
              <a:gd name="connsiteX49" fmla="*/ 2205184 w 3209207"/>
              <a:gd name="connsiteY49" fmla="*/ 166793 h 612850"/>
              <a:gd name="connsiteX50" fmla="*/ 2316631 w 3209207"/>
              <a:gd name="connsiteY50" fmla="*/ 153472 h 612850"/>
              <a:gd name="connsiteX51" fmla="*/ 2429081 w 3209207"/>
              <a:gd name="connsiteY51" fmla="*/ 139226 h 612850"/>
              <a:gd name="connsiteX52" fmla="*/ 2539523 w 3209207"/>
              <a:gd name="connsiteY52" fmla="*/ 124052 h 612850"/>
              <a:gd name="connsiteX53" fmla="*/ 2651305 w 3209207"/>
              <a:gd name="connsiteY53" fmla="*/ 106215 h 612850"/>
              <a:gd name="connsiteX54" fmla="*/ 2763086 w 3209207"/>
              <a:gd name="connsiteY54" fmla="*/ 87219 h 612850"/>
              <a:gd name="connsiteX55" fmla="*/ 2874867 w 3209207"/>
              <a:gd name="connsiteY55" fmla="*/ 68339 h 612850"/>
              <a:gd name="connsiteX56" fmla="*/ 2986314 w 3209207"/>
              <a:gd name="connsiteY56" fmla="*/ 46331 h 612850"/>
              <a:gd name="connsiteX57" fmla="*/ 3097760 w 3209207"/>
              <a:gd name="connsiteY57" fmla="*/ 23629 h 612850"/>
              <a:gd name="connsiteX58" fmla="*/ 3209207 w 3209207"/>
              <a:gd name="connsiteY58" fmla="*/ 0 h 612850"/>
              <a:gd name="connsiteX59" fmla="*/ 3195151 w 3209207"/>
              <a:gd name="connsiteY59" fmla="*/ 612847 h 612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3209207" h="612850">
                <a:moveTo>
                  <a:pt x="3195151" y="612847"/>
                </a:moveTo>
                <a:cubicBezTo>
                  <a:pt x="3144238" y="612898"/>
                  <a:pt x="3088941" y="612318"/>
                  <a:pt x="3029871" y="611146"/>
                </a:cubicBezTo>
                <a:lnTo>
                  <a:pt x="2949639" y="608906"/>
                </a:lnTo>
                <a:lnTo>
                  <a:pt x="2978018" y="258115"/>
                </a:lnTo>
                <a:lnTo>
                  <a:pt x="2944764" y="260801"/>
                </a:lnTo>
                <a:lnTo>
                  <a:pt x="2806036" y="271446"/>
                </a:lnTo>
                <a:lnTo>
                  <a:pt x="2666958" y="278917"/>
                </a:lnTo>
                <a:lnTo>
                  <a:pt x="2528469" y="286593"/>
                </a:lnTo>
                <a:lnTo>
                  <a:pt x="2389479" y="292970"/>
                </a:lnTo>
                <a:lnTo>
                  <a:pt x="2252501" y="296993"/>
                </a:lnTo>
                <a:lnTo>
                  <a:pt x="2113775" y="300086"/>
                </a:lnTo>
                <a:lnTo>
                  <a:pt x="1975755" y="301980"/>
                </a:lnTo>
                <a:lnTo>
                  <a:pt x="1840287" y="302348"/>
                </a:lnTo>
                <a:lnTo>
                  <a:pt x="1703009" y="302570"/>
                </a:lnTo>
                <a:lnTo>
                  <a:pt x="1567693" y="301063"/>
                </a:lnTo>
                <a:lnTo>
                  <a:pt x="1432543" y="297523"/>
                </a:lnTo>
                <a:lnTo>
                  <a:pt x="1297969" y="294345"/>
                </a:lnTo>
                <a:lnTo>
                  <a:pt x="1164703" y="290015"/>
                </a:lnTo>
                <a:lnTo>
                  <a:pt x="1032796" y="283907"/>
                </a:lnTo>
                <a:lnTo>
                  <a:pt x="900940" y="277172"/>
                </a:lnTo>
                <a:lnTo>
                  <a:pt x="770303" y="270380"/>
                </a:lnTo>
                <a:lnTo>
                  <a:pt x="641641" y="261702"/>
                </a:lnTo>
                <a:lnTo>
                  <a:pt x="512966" y="253180"/>
                </a:lnTo>
                <a:lnTo>
                  <a:pt x="386177" y="243867"/>
                </a:lnTo>
                <a:lnTo>
                  <a:pt x="260746" y="232775"/>
                </a:lnTo>
                <a:lnTo>
                  <a:pt x="136447" y="222719"/>
                </a:lnTo>
                <a:lnTo>
                  <a:pt x="13506" y="210885"/>
                </a:lnTo>
                <a:lnTo>
                  <a:pt x="0" y="209475"/>
                </a:lnTo>
                <a:lnTo>
                  <a:pt x="40844" y="212313"/>
                </a:lnTo>
                <a:lnTo>
                  <a:pt x="132211" y="216946"/>
                </a:lnTo>
                <a:lnTo>
                  <a:pt x="225585" y="221811"/>
                </a:lnTo>
                <a:lnTo>
                  <a:pt x="320298" y="226444"/>
                </a:lnTo>
                <a:lnTo>
                  <a:pt x="415680" y="229340"/>
                </a:lnTo>
                <a:lnTo>
                  <a:pt x="512735" y="232120"/>
                </a:lnTo>
                <a:lnTo>
                  <a:pt x="611464" y="235015"/>
                </a:lnTo>
                <a:lnTo>
                  <a:pt x="711532" y="236985"/>
                </a:lnTo>
                <a:lnTo>
                  <a:pt x="812604" y="236985"/>
                </a:lnTo>
                <a:lnTo>
                  <a:pt x="915014" y="237795"/>
                </a:lnTo>
                <a:lnTo>
                  <a:pt x="1018428" y="236985"/>
                </a:lnTo>
                <a:lnTo>
                  <a:pt x="1122847" y="235015"/>
                </a:lnTo>
                <a:lnTo>
                  <a:pt x="1227600" y="233162"/>
                </a:lnTo>
                <a:lnTo>
                  <a:pt x="1333692" y="229340"/>
                </a:lnTo>
                <a:lnTo>
                  <a:pt x="1441122" y="225634"/>
                </a:lnTo>
                <a:lnTo>
                  <a:pt x="1547883" y="220769"/>
                </a:lnTo>
                <a:lnTo>
                  <a:pt x="1655983" y="214282"/>
                </a:lnTo>
                <a:lnTo>
                  <a:pt x="1765421" y="206638"/>
                </a:lnTo>
                <a:lnTo>
                  <a:pt x="1874860" y="199108"/>
                </a:lnTo>
                <a:lnTo>
                  <a:pt x="1984299" y="189495"/>
                </a:lnTo>
                <a:lnTo>
                  <a:pt x="2095745" y="178144"/>
                </a:lnTo>
                <a:lnTo>
                  <a:pt x="2205184" y="166793"/>
                </a:lnTo>
                <a:lnTo>
                  <a:pt x="2316631" y="153472"/>
                </a:lnTo>
                <a:lnTo>
                  <a:pt x="2429081" y="139226"/>
                </a:lnTo>
                <a:lnTo>
                  <a:pt x="2539523" y="124052"/>
                </a:lnTo>
                <a:lnTo>
                  <a:pt x="2651305" y="106215"/>
                </a:lnTo>
                <a:lnTo>
                  <a:pt x="2763086" y="87219"/>
                </a:lnTo>
                <a:lnTo>
                  <a:pt x="2874867" y="68339"/>
                </a:lnTo>
                <a:lnTo>
                  <a:pt x="2986314" y="46331"/>
                </a:lnTo>
                <a:lnTo>
                  <a:pt x="3097760" y="23629"/>
                </a:lnTo>
                <a:lnTo>
                  <a:pt x="3209207" y="0"/>
                </a:lnTo>
                <a:cubicBezTo>
                  <a:pt x="3198832" y="386055"/>
                  <a:pt x="3205525" y="226792"/>
                  <a:pt x="3195151" y="612847"/>
                </a:cubicBezTo>
                <a:close/>
              </a:path>
            </a:pathLst>
          </a:custGeom>
          <a:solidFill>
            <a:schemeClr val="bg1">
              <a:alpha val="20000"/>
            </a:schemeClr>
          </a:solidFill>
          <a:ln>
            <a:noFill/>
          </a:ln>
        </p:spPr>
        <p:txBody>
          <a:bodyPr wrap="square">
            <a:noAutofit/>
          </a:bodyPr>
          <a:lstStyle/>
          <a:p>
            <a:endParaRPr lang="en-US"/>
          </a:p>
        </p:txBody>
      </p:sp>
      <p:pic>
        <p:nvPicPr>
          <p:cNvPr id="4" name="Picture 8" descr="Self-Direction” Overview – Excellence In School Counseling">
            <a:extLst>
              <a:ext uri="{FF2B5EF4-FFF2-40B4-BE49-F238E27FC236}">
                <a16:creationId xmlns:a16="http://schemas.microsoft.com/office/drawing/2014/main" id="{D4889895-57A8-45E8-BC8D-4F4AA211B2F9}"/>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bwMode="auto">
          <a:xfrm>
            <a:off x="3008758" y="1048537"/>
            <a:ext cx="8539776" cy="4760925"/>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5">
            <a:hlinkClick r:id="" action="ppaction://media"/>
            <a:extLst>
              <a:ext uri="{FF2B5EF4-FFF2-40B4-BE49-F238E27FC236}">
                <a16:creationId xmlns:a16="http://schemas.microsoft.com/office/drawing/2014/main" id="{D538C6A9-A7D1-4353-8C5E-F8B90ED64FF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61947" t="-125896" r="-261947" b="-125896"/>
          <a:stretch>
            <a:fillRect/>
          </a:stretch>
        </p:blipFill>
        <p:spPr>
          <a:xfrm>
            <a:off x="10134454" y="5046341"/>
            <a:ext cx="1059433" cy="1167653"/>
          </a:xfrm>
          <a:prstGeom prst="rect">
            <a:avLst/>
          </a:prstGeom>
        </p:spPr>
      </p:pic>
    </p:spTree>
    <p:extLst>
      <p:ext uri="{BB962C8B-B14F-4D97-AF65-F5344CB8AC3E}">
        <p14:creationId xmlns:p14="http://schemas.microsoft.com/office/powerpoint/2010/main" val="1205389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13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1">
            <a:extLst>
              <a:ext uri="{FF2B5EF4-FFF2-40B4-BE49-F238E27FC236}">
                <a16:creationId xmlns:a16="http://schemas.microsoft.com/office/drawing/2014/main" id="{0BA89F1C-BEF4-D821-46D0-90FB1BBC727C}"/>
              </a:ext>
            </a:extLst>
          </p:cNvPr>
          <p:cNvSpPr>
            <a:spLocks noChangeArrowheads="1"/>
          </p:cNvSpPr>
          <p:nvPr/>
        </p:nvSpPr>
        <p:spPr bwMode="auto">
          <a:xfrm>
            <a:off x="3387547" y="995501"/>
            <a:ext cx="6721312" cy="6924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a:ln>
                  <a:noFill/>
                </a:ln>
                <a:solidFill>
                  <a:schemeClr val="bg1"/>
                </a:solidFill>
                <a:effectLst/>
                <a:latin typeface="Open Sans" panose="020B0606030504020204" pitchFamily="34" charset="0"/>
                <a:cs typeface="Open Sans" panose="020B0606030504020204" pitchFamily="34" charset="0"/>
              </a:rPr>
              <a:t>Self-Directed Home Care Explained</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 name="Rectangle 3">
            <a:extLst>
              <a:ext uri="{FF2B5EF4-FFF2-40B4-BE49-F238E27FC236}">
                <a16:creationId xmlns:a16="http://schemas.microsoft.com/office/drawing/2014/main" id="{7BDF0AE7-B728-D746-DA07-FC7A44D7FC53}"/>
              </a:ext>
            </a:extLst>
          </p:cNvPr>
          <p:cNvSpPr>
            <a:spLocks noChangeArrowheads="1"/>
          </p:cNvSpPr>
          <p:nvPr/>
        </p:nvSpPr>
        <p:spPr bwMode="auto">
          <a:xfrm>
            <a:off x="7359093" y="2257045"/>
            <a:ext cx="5360808" cy="36009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1"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a:ln>
                  <a:noFill/>
                </a:ln>
                <a:effectLst/>
                <a:latin typeface="Open Sans"/>
                <a:ea typeface="Open Sans"/>
                <a:cs typeface="Open Sans"/>
              </a:rPr>
              <a:t>Hire your own care/support workers</a:t>
            </a:r>
            <a:r>
              <a:rPr lang="en-US" altLang="en-US" b="1">
                <a:latin typeface="Open Sans"/>
                <a:ea typeface="Open Sans"/>
                <a:cs typeface="Open Sans"/>
              </a:rPr>
              <a:t>.</a:t>
            </a:r>
            <a:endParaRPr lang="en-US" altLang="en-US" b="1" i="0" u="none" strike="noStrike" cap="none" normalizeH="0" baseline="0">
              <a:ln>
                <a:noFill/>
              </a:ln>
              <a:effectLst/>
              <a:latin typeface="Open Sans" panose="020B0606030504020204" pitchFamily="34" charset="0"/>
              <a:ea typeface="Open Sans"/>
              <a:cs typeface="Open Sans" panose="020B0606030504020204" pitchFamily="34" charset="0"/>
            </a:endParaRPr>
          </a:p>
          <a:p>
            <a:pPr defTabSz="914400">
              <a:spcBef>
                <a:spcPct val="0"/>
              </a:spcBef>
              <a:spcAft>
                <a:spcPct val="0"/>
              </a:spcAft>
              <a:buFontTx/>
              <a:buChar char="•"/>
            </a:pPr>
            <a:endParaRPr lang="en-US" altLang="en-US" b="1">
              <a:latin typeface="Open Sans"/>
              <a:ea typeface="Open Sans"/>
              <a:cs typeface="Open Sans"/>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a:ln>
                  <a:noFill/>
                </a:ln>
                <a:effectLst/>
                <a:latin typeface="Open Sans"/>
                <a:ea typeface="Open Sans"/>
                <a:cs typeface="Open Sans"/>
              </a:rPr>
              <a:t>Hire your friends, potentially family</a:t>
            </a:r>
            <a:r>
              <a:rPr lang="en-US" altLang="en-US" b="1">
                <a:latin typeface="Open Sans"/>
                <a:ea typeface="Open Sans"/>
                <a:cs typeface="Open Sans"/>
              </a:rPr>
              <a:t>.</a:t>
            </a:r>
            <a:endParaRPr lang="en-US" altLang="en-US" b="1" i="0" u="none" strike="noStrike" cap="none" normalizeH="0" baseline="0">
              <a:ln>
                <a:noFill/>
              </a:ln>
              <a:effectLst/>
              <a:latin typeface="Open Sans" panose="020B0606030504020204" pitchFamily="34" charset="0"/>
              <a:ea typeface="Open Sans"/>
              <a:cs typeface="Open Sans" panose="020B0606030504020204" pitchFamily="34" charset="0"/>
            </a:endParaRPr>
          </a:p>
          <a:p>
            <a:pPr defTabSz="914400">
              <a:spcBef>
                <a:spcPct val="0"/>
              </a:spcBef>
              <a:spcAft>
                <a:spcPct val="0"/>
              </a:spcAft>
              <a:buFontTx/>
              <a:buChar char="•"/>
            </a:pPr>
            <a:endParaRPr lang="en-US" altLang="en-US" b="1">
              <a:latin typeface="Open Sans"/>
              <a:ea typeface="Open Sans"/>
              <a:cs typeface="Open Sans"/>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a:ln>
                  <a:noFill/>
                </a:ln>
                <a:effectLst/>
                <a:latin typeface="Open Sans" panose="020B0606030504020204" pitchFamily="34" charset="0"/>
                <a:cs typeface="Open Sans" panose="020B0606030504020204" pitchFamily="34" charset="0"/>
              </a:rPr>
              <a:t>More hours of care/support for you</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a:ln>
                  <a:noFill/>
                </a:ln>
                <a:effectLst/>
                <a:latin typeface="Open Sans"/>
                <a:ea typeface="Open Sans"/>
                <a:cs typeface="Open Sans"/>
              </a:rPr>
              <a:t>Stay in your home</a:t>
            </a:r>
            <a:r>
              <a:rPr lang="en-US" altLang="en-US" b="1">
                <a:latin typeface="Open Sans"/>
                <a:ea typeface="Open Sans"/>
                <a:cs typeface="Open Sans"/>
              </a:rPr>
              <a:t>.</a:t>
            </a:r>
            <a:endParaRPr lang="en-US" altLang="en-US" b="1" i="0" u="none" strike="noStrike" cap="none" normalizeH="0" baseline="0">
              <a:ln>
                <a:noFill/>
              </a:ln>
              <a:effectLst/>
              <a:latin typeface="Open Sans" panose="020B0606030504020204" pitchFamily="34" charset="0"/>
              <a:ea typeface="Open Sans"/>
              <a:cs typeface="Open Sans" panose="020B0606030504020204" pitchFamily="34" charset="0"/>
            </a:endParaRPr>
          </a:p>
          <a:p>
            <a:pPr defTabSz="914400">
              <a:spcBef>
                <a:spcPct val="0"/>
              </a:spcBef>
              <a:spcAft>
                <a:spcPct val="0"/>
              </a:spcAft>
              <a:buFontTx/>
              <a:buChar char="•"/>
            </a:pPr>
            <a:endParaRPr lang="en-US" altLang="en-US" b="1">
              <a:latin typeface="Open Sans"/>
              <a:ea typeface="Open Sans"/>
              <a:cs typeface="Open Sans"/>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a:ln>
                  <a:noFill/>
                </a:ln>
                <a:effectLst/>
                <a:latin typeface="Open Sans" panose="020B0606030504020204" pitchFamily="34" charset="0"/>
                <a:cs typeface="Open Sans" panose="020B0606030504020204" pitchFamily="34" charset="0"/>
              </a:rPr>
              <a:t>More of your benefits working for your Independence. </a:t>
            </a:r>
          </a:p>
          <a:p>
            <a:pPr defTabSz="914400">
              <a:spcBef>
                <a:spcPct val="0"/>
              </a:spcBef>
              <a:spcAft>
                <a:spcPct val="0"/>
              </a:spcAft>
              <a:buFontTx/>
              <a:buChar char="•"/>
            </a:pPr>
            <a:endParaRPr lang="en-US" altLang="en-US" b="1">
              <a:latin typeface="Open Sans"/>
              <a:ea typeface="Open Sans"/>
              <a:cs typeface="Open Sans"/>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a:ln>
                  <a:noFill/>
                </a:ln>
                <a:effectLst/>
                <a:latin typeface="Open Sans" panose="020B0606030504020204" pitchFamily="34" charset="0"/>
                <a:cs typeface="Open Sans" panose="020B0606030504020204" pitchFamily="34" charset="0"/>
              </a:rPr>
              <a:t>You're in charge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22" name="Audio 21">
            <a:hlinkClick r:id="" action="ppaction://media"/>
            <a:extLst>
              <a:ext uri="{FF2B5EF4-FFF2-40B4-BE49-F238E27FC236}">
                <a16:creationId xmlns:a16="http://schemas.microsoft.com/office/drawing/2014/main" id="{757F01DF-5123-96F9-8595-544AE9EAEAA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61947" t="-125896" r="-261947" b="-125896"/>
          <a:stretch>
            <a:fillRect/>
          </a:stretch>
        </p:blipFill>
        <p:spPr>
          <a:xfrm flipV="1">
            <a:off x="9744541" y="4907088"/>
            <a:ext cx="2216734" cy="1341289"/>
          </a:xfrm>
          <a:prstGeom prst="rect">
            <a:avLst/>
          </a:prstGeom>
        </p:spPr>
      </p:pic>
      <p:pic>
        <p:nvPicPr>
          <p:cNvPr id="2" name="Online Media 1" title="PPL: Self-Direction Home Care Explained">
            <a:hlinkClick r:id="" action="ppaction://media"/>
            <a:extLst>
              <a:ext uri="{FF2B5EF4-FFF2-40B4-BE49-F238E27FC236}">
                <a16:creationId xmlns:a16="http://schemas.microsoft.com/office/drawing/2014/main" id="{DAD39973-2CFE-4293-AEFF-0C003F43DC67}"/>
              </a:ext>
            </a:extLst>
          </p:cNvPr>
          <p:cNvPicPr>
            <a:picLocks noRot="1" noChangeAspect="1"/>
          </p:cNvPicPr>
          <p:nvPr>
            <a:videoFile r:link="rId3"/>
          </p:nvPr>
        </p:nvPicPr>
        <p:blipFill>
          <a:blip r:embed="rId6"/>
          <a:stretch>
            <a:fillRect/>
          </a:stretch>
        </p:blipFill>
        <p:spPr>
          <a:xfrm>
            <a:off x="1784026" y="2855441"/>
            <a:ext cx="4971850" cy="2809095"/>
          </a:xfrm>
          <a:prstGeom prst="rect">
            <a:avLst/>
          </a:prstGeom>
        </p:spPr>
      </p:pic>
    </p:spTree>
    <p:extLst>
      <p:ext uri="{BB962C8B-B14F-4D97-AF65-F5344CB8AC3E}">
        <p14:creationId xmlns:p14="http://schemas.microsoft.com/office/powerpoint/2010/main" val="3610059446"/>
      </p:ext>
    </p:extLst>
  </p:cSld>
  <p:clrMapOvr>
    <a:masterClrMapping/>
  </p:clrMapOvr>
  <mc:AlternateContent xmlns:mc="http://schemas.openxmlformats.org/markup-compatibility/2006" xmlns:p14="http://schemas.microsoft.com/office/powerpoint/2010/main">
    <mc:Choice Requires="p14">
      <p:transition spd="slow" p14:dur="2000" advTm="24312"/>
    </mc:Choice>
    <mc:Fallback xmlns="">
      <p:transition spd="slow" advTm="243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22"/>
                </p:tgtEl>
              </p:cMediaNode>
            </p:audio>
            <p:video>
              <p:cMediaNode vol="80000">
                <p:cTn id="12" fill="hold" display="0">
                  <p:stCondLst>
                    <p:cond delay="indefinite"/>
                  </p:stCondLst>
                </p:cTn>
                <p:tgtEl>
                  <p:spTgt spid="2"/>
                </p:tgtEl>
              </p:cMediaNode>
            </p:video>
            <p:seq concurrent="1" nextAc="seek">
              <p:cTn id="13" restart="whenNotActive" fill="hold" evtFilter="cancelBubble" nodeType="interactiveSeq">
                <p:stCondLst>
                  <p:cond evt="onClick" delay="0">
                    <p:tgtEl>
                      <p:spTgt spid="2"/>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5DF7A-C51F-47D0-A7CD-3D1851ACBC3F}"/>
              </a:ext>
            </a:extLst>
          </p:cNvPr>
          <p:cNvSpPr>
            <a:spLocks noGrp="1"/>
          </p:cNvSpPr>
          <p:nvPr>
            <p:ph type="title"/>
          </p:nvPr>
        </p:nvSpPr>
        <p:spPr>
          <a:xfrm>
            <a:off x="2446426" y="775705"/>
            <a:ext cx="8875166" cy="1024814"/>
          </a:xfrm>
        </p:spPr>
        <p:txBody>
          <a:bodyPr/>
          <a:lstStyle/>
          <a:p>
            <a:pPr algn="ctr"/>
            <a:r>
              <a:rPr lang="en-US" cap="all"/>
              <a:t>QUALITY OF LIFE</a:t>
            </a:r>
            <a:r>
              <a:rPr lang="en-US"/>
              <a:t>​</a:t>
            </a:r>
            <a:br>
              <a:rPr lang="en-US"/>
            </a:br>
            <a:r>
              <a:rPr lang="en-US" cap="all"/>
              <a:t>SELF-DIRECTION</a:t>
            </a:r>
            <a:endParaRPr lang="en-US"/>
          </a:p>
        </p:txBody>
      </p:sp>
      <p:pic>
        <p:nvPicPr>
          <p:cNvPr id="1026" name="Picture 2">
            <a:extLst>
              <a:ext uri="{FF2B5EF4-FFF2-40B4-BE49-F238E27FC236}">
                <a16:creationId xmlns:a16="http://schemas.microsoft.com/office/drawing/2014/main" id="{9AFB704C-A4F3-40EB-BBEE-0DFDFE22750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61939" y="3836039"/>
            <a:ext cx="4495800" cy="22479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46C9DE68-5F0C-4B59-9E2D-BFE31A083A57}"/>
              </a:ext>
            </a:extLst>
          </p:cNvPr>
          <p:cNvSpPr/>
          <p:nvPr/>
        </p:nvSpPr>
        <p:spPr>
          <a:xfrm>
            <a:off x="5974813" y="3244334"/>
            <a:ext cx="242374" cy="369332"/>
          </a:xfrm>
          <a:prstGeom prst="rect">
            <a:avLst/>
          </a:prstGeom>
        </p:spPr>
        <p:txBody>
          <a:bodyPr wrap="none">
            <a:spAutoFit/>
          </a:bodyPr>
          <a:lstStyle/>
          <a:p>
            <a:r>
              <a:rPr lang="en-US">
                <a:solidFill>
                  <a:srgbClr val="000000"/>
                </a:solidFill>
                <a:latin typeface="Times New Roman" panose="02020603050405020304" pitchFamily="18" charset="0"/>
              </a:rPr>
              <a:t> </a:t>
            </a:r>
            <a:endParaRPr lang="en-US"/>
          </a:p>
        </p:txBody>
      </p:sp>
      <p:sp>
        <p:nvSpPr>
          <p:cNvPr id="7" name="Rectangle 6">
            <a:extLst>
              <a:ext uri="{FF2B5EF4-FFF2-40B4-BE49-F238E27FC236}">
                <a16:creationId xmlns:a16="http://schemas.microsoft.com/office/drawing/2014/main" id="{034B86F2-6784-4F44-8FA3-8CB8A2C243D7}"/>
              </a:ext>
            </a:extLst>
          </p:cNvPr>
          <p:cNvSpPr/>
          <p:nvPr/>
        </p:nvSpPr>
        <p:spPr>
          <a:xfrm>
            <a:off x="5974812" y="3244334"/>
            <a:ext cx="4437917" cy="369332"/>
          </a:xfrm>
          <a:prstGeom prst="rect">
            <a:avLst/>
          </a:prstGeom>
        </p:spPr>
        <p:txBody>
          <a:bodyPr wrap="square">
            <a:spAutoFit/>
          </a:bodyPr>
          <a:lstStyle/>
          <a:p>
            <a:r>
              <a:rPr lang="en-US">
                <a:solidFill>
                  <a:srgbClr val="000000"/>
                </a:solidFill>
                <a:latin typeface="Times New Roman" panose="02020603050405020304" pitchFamily="18" charset="0"/>
              </a:rPr>
              <a:t> </a:t>
            </a:r>
            <a:endParaRPr lang="en-US"/>
          </a:p>
        </p:txBody>
      </p:sp>
      <p:pic>
        <p:nvPicPr>
          <p:cNvPr id="1028" name="Picture 4">
            <a:extLst>
              <a:ext uri="{FF2B5EF4-FFF2-40B4-BE49-F238E27FC236}">
                <a16:creationId xmlns:a16="http://schemas.microsoft.com/office/drawing/2014/main" id="{3A405CD3-101C-4FCB-80A9-7616D8B2E09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14624" y="2901253"/>
            <a:ext cx="2553653" cy="1714492"/>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67606F1E-E31F-45D8-9601-8331936867AF}"/>
              </a:ext>
            </a:extLst>
          </p:cNvPr>
          <p:cNvSpPr/>
          <p:nvPr/>
        </p:nvSpPr>
        <p:spPr>
          <a:xfrm>
            <a:off x="5974813" y="3244334"/>
            <a:ext cx="242374" cy="369332"/>
          </a:xfrm>
          <a:prstGeom prst="rect">
            <a:avLst/>
          </a:prstGeom>
        </p:spPr>
        <p:txBody>
          <a:bodyPr wrap="none">
            <a:spAutoFit/>
          </a:bodyPr>
          <a:lstStyle/>
          <a:p>
            <a:r>
              <a:rPr lang="en-US">
                <a:solidFill>
                  <a:srgbClr val="000000"/>
                </a:solidFill>
                <a:latin typeface="Times New Roman" panose="02020603050405020304" pitchFamily="18" charset="0"/>
              </a:rPr>
              <a:t> </a:t>
            </a:r>
            <a:endParaRPr lang="en-US"/>
          </a:p>
        </p:txBody>
      </p:sp>
      <p:sp>
        <p:nvSpPr>
          <p:cNvPr id="12" name="Rectangle 11">
            <a:extLst>
              <a:ext uri="{FF2B5EF4-FFF2-40B4-BE49-F238E27FC236}">
                <a16:creationId xmlns:a16="http://schemas.microsoft.com/office/drawing/2014/main" id="{FB6EA749-5F74-4E4D-ADF5-5F04899A7036}"/>
              </a:ext>
            </a:extLst>
          </p:cNvPr>
          <p:cNvSpPr/>
          <p:nvPr/>
        </p:nvSpPr>
        <p:spPr>
          <a:xfrm>
            <a:off x="5974812" y="3244334"/>
            <a:ext cx="1500407" cy="369332"/>
          </a:xfrm>
          <a:prstGeom prst="rect">
            <a:avLst/>
          </a:prstGeom>
        </p:spPr>
        <p:txBody>
          <a:bodyPr wrap="square">
            <a:spAutoFit/>
          </a:bodyPr>
          <a:lstStyle/>
          <a:p>
            <a:r>
              <a:rPr lang="en-US">
                <a:solidFill>
                  <a:srgbClr val="000000"/>
                </a:solidFill>
                <a:latin typeface="Times New Roman" panose="02020603050405020304" pitchFamily="18" charset="0"/>
              </a:rPr>
              <a:t> </a:t>
            </a:r>
            <a:endParaRPr lang="en-US"/>
          </a:p>
        </p:txBody>
      </p:sp>
      <p:sp>
        <p:nvSpPr>
          <p:cNvPr id="13" name="Rectangle 12">
            <a:extLst>
              <a:ext uri="{FF2B5EF4-FFF2-40B4-BE49-F238E27FC236}">
                <a16:creationId xmlns:a16="http://schemas.microsoft.com/office/drawing/2014/main" id="{9B568B95-5C2B-4C23-B241-68F4C0348E97}"/>
              </a:ext>
            </a:extLst>
          </p:cNvPr>
          <p:cNvSpPr/>
          <p:nvPr/>
        </p:nvSpPr>
        <p:spPr>
          <a:xfrm>
            <a:off x="6096000" y="3579804"/>
            <a:ext cx="306494" cy="369332"/>
          </a:xfrm>
          <a:prstGeom prst="rect">
            <a:avLst/>
          </a:prstGeom>
        </p:spPr>
        <p:txBody>
          <a:bodyPr wrap="none">
            <a:spAutoFit/>
          </a:bodyPr>
          <a:lstStyle/>
          <a:p>
            <a:r>
              <a:rPr lang="en-US"/>
              <a:t> </a:t>
            </a:r>
            <a:r>
              <a:rPr lang="en-US">
                <a:solidFill>
                  <a:srgbClr val="000000"/>
                </a:solidFill>
                <a:latin typeface="Times New Roman" panose="02020603050405020304" pitchFamily="18" charset="0"/>
              </a:rPr>
              <a:t> </a:t>
            </a:r>
            <a:endParaRPr lang="en-US"/>
          </a:p>
        </p:txBody>
      </p:sp>
      <p:pic>
        <p:nvPicPr>
          <p:cNvPr id="20" name="Audio 6">
            <a:hlinkClick r:id="" action="ppaction://media"/>
            <a:extLst>
              <a:ext uri="{FF2B5EF4-FFF2-40B4-BE49-F238E27FC236}">
                <a16:creationId xmlns:a16="http://schemas.microsoft.com/office/drawing/2014/main" id="{DEAF32BB-75C8-43F9-84B5-A970D6E94AD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768391" y="5248357"/>
            <a:ext cx="934645" cy="782244"/>
          </a:xfrm>
          <a:prstGeom prst="rect">
            <a:avLst/>
          </a:prstGeom>
        </p:spPr>
      </p:pic>
      <p:pic>
        <p:nvPicPr>
          <p:cNvPr id="3" name="Picture 3">
            <a:extLst>
              <a:ext uri="{FF2B5EF4-FFF2-40B4-BE49-F238E27FC236}">
                <a16:creationId xmlns:a16="http://schemas.microsoft.com/office/drawing/2014/main" id="{721EE814-6E40-4557-6E41-687F8A38093F}"/>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012477" y="1181368"/>
            <a:ext cx="2743200" cy="2057400"/>
          </a:xfrm>
          <a:prstGeom prst="rect">
            <a:avLst/>
          </a:prstGeom>
        </p:spPr>
      </p:pic>
    </p:spTree>
    <p:extLst>
      <p:ext uri="{BB962C8B-B14F-4D97-AF65-F5344CB8AC3E}">
        <p14:creationId xmlns:p14="http://schemas.microsoft.com/office/powerpoint/2010/main" val="2716846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095"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0827C-E23E-41BC-9823-A6CCF353B673}"/>
              </a:ext>
            </a:extLst>
          </p:cNvPr>
          <p:cNvSpPr>
            <a:spLocks noGrp="1"/>
          </p:cNvSpPr>
          <p:nvPr>
            <p:ph type="title"/>
          </p:nvPr>
        </p:nvSpPr>
        <p:spPr/>
        <p:txBody>
          <a:bodyPr/>
          <a:lstStyle/>
          <a:p>
            <a:r>
              <a:rPr lang="en-US"/>
              <a:t>Self Directed Learning</a:t>
            </a:r>
          </a:p>
        </p:txBody>
      </p:sp>
      <p:pic>
        <p:nvPicPr>
          <p:cNvPr id="4" name="Audio 11">
            <a:hlinkClick r:id="" action="ppaction://media"/>
            <a:extLst>
              <a:ext uri="{FF2B5EF4-FFF2-40B4-BE49-F238E27FC236}">
                <a16:creationId xmlns:a16="http://schemas.microsoft.com/office/drawing/2014/main" id="{DEE6D6E1-FB1F-49F5-9833-621CB714AC2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193157" y="5212720"/>
            <a:ext cx="1254480" cy="824174"/>
          </a:xfrm>
          <a:prstGeom prst="rect">
            <a:avLst/>
          </a:prstGeom>
        </p:spPr>
      </p:pic>
      <p:pic>
        <p:nvPicPr>
          <p:cNvPr id="6" name="Online Media 5" title="Levels of Self directed Learning">
            <a:hlinkClick r:id="" action="ppaction://media"/>
            <a:extLst>
              <a:ext uri="{FF2B5EF4-FFF2-40B4-BE49-F238E27FC236}">
                <a16:creationId xmlns:a16="http://schemas.microsoft.com/office/drawing/2014/main" id="{C573457E-D8D5-45BA-AEFF-C33ACD828D5D}"/>
              </a:ext>
            </a:extLst>
          </p:cNvPr>
          <p:cNvPicPr>
            <a:picLocks noRot="1" noChangeAspect="1"/>
          </p:cNvPicPr>
          <p:nvPr>
            <a:videoFile r:link="rId3"/>
          </p:nvPr>
        </p:nvPicPr>
        <p:blipFill>
          <a:blip r:embed="rId6"/>
          <a:stretch>
            <a:fillRect/>
          </a:stretch>
        </p:blipFill>
        <p:spPr>
          <a:xfrm>
            <a:off x="2611224" y="2644822"/>
            <a:ext cx="5259526" cy="2971632"/>
          </a:xfrm>
          <a:prstGeom prst="rect">
            <a:avLst/>
          </a:prstGeom>
        </p:spPr>
      </p:pic>
    </p:spTree>
    <p:extLst>
      <p:ext uri="{BB962C8B-B14F-4D97-AF65-F5344CB8AC3E}">
        <p14:creationId xmlns:p14="http://schemas.microsoft.com/office/powerpoint/2010/main" val="3222765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915"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11" fill="hold" display="0">
                  <p:stCondLst>
                    <p:cond delay="indefinite"/>
                  </p:stCondLst>
                  <p:endCondLst>
                    <p:cond evt="onStopAudio" delay="0">
                      <p:tgtEl>
                        <p:sldTgt/>
                      </p:tgtEl>
                    </p:cond>
                  </p:endCondLst>
                </p:cTn>
                <p:tgtEl>
                  <p:spTgt spid="4"/>
                </p:tgtEl>
              </p:cMediaNode>
            </p:audio>
            <p:video>
              <p:cMediaNode vol="80000">
                <p:cTn id="12" fill="hold" display="0">
                  <p:stCondLst>
                    <p:cond delay="indefinite"/>
                  </p:stCondLst>
                </p:cTn>
                <p:tgtEl>
                  <p:spTgt spid="6"/>
                </p:tgtEl>
              </p:cMediaNode>
            </p:video>
            <p:seq concurrent="1" nextAc="seek">
              <p:cTn id="13" restart="whenNotActive" fill="hold" evtFilter="cancelBubble" nodeType="interactiveSeq">
                <p:stCondLst>
                  <p:cond evt="onClick" delay="0">
                    <p:tgtEl>
                      <p:spTgt spid="6"/>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F4BF1-078C-452F-B3BA-069BB057C3C9}"/>
              </a:ext>
            </a:extLst>
          </p:cNvPr>
          <p:cNvSpPr>
            <a:spLocks noGrp="1"/>
          </p:cNvSpPr>
          <p:nvPr>
            <p:ph type="title"/>
          </p:nvPr>
        </p:nvSpPr>
        <p:spPr>
          <a:xfrm>
            <a:off x="1154954" y="628650"/>
            <a:ext cx="8761413" cy="1051982"/>
          </a:xfrm>
        </p:spPr>
        <p:txBody>
          <a:bodyPr/>
          <a:lstStyle/>
          <a:p>
            <a:pPr algn="ctr"/>
            <a:r>
              <a:rPr lang="en-US"/>
              <a:t>Self-Directed levels of learning simplified</a:t>
            </a:r>
          </a:p>
        </p:txBody>
      </p:sp>
      <p:sp>
        <p:nvSpPr>
          <p:cNvPr id="3" name="Rectangle 2">
            <a:extLst>
              <a:ext uri="{FF2B5EF4-FFF2-40B4-BE49-F238E27FC236}">
                <a16:creationId xmlns:a16="http://schemas.microsoft.com/office/drawing/2014/main" id="{EBC53AF2-7B28-4B79-8C0E-A866CF189F9F}"/>
              </a:ext>
            </a:extLst>
          </p:cNvPr>
          <p:cNvSpPr/>
          <p:nvPr/>
        </p:nvSpPr>
        <p:spPr>
          <a:xfrm>
            <a:off x="1670219" y="2512293"/>
            <a:ext cx="8666671" cy="3785652"/>
          </a:xfrm>
          <a:prstGeom prst="rect">
            <a:avLst/>
          </a:prstGeom>
          <a:noFill/>
        </p:spPr>
        <p:txBody>
          <a:bodyPr wrap="square" lIns="91440" tIns="45720" rIns="91440" bIns="45720" anchor="t">
            <a:spAutoFit/>
          </a:bodyPr>
          <a:lstStyle/>
          <a:p>
            <a:r>
              <a:rPr lang="en-US" sz="2000"/>
              <a:t>Stage 1: The Dependent Learner relies on the instructor. Does not have Self-Direction and is task oriented.</a:t>
            </a:r>
          </a:p>
          <a:p>
            <a:endParaRPr lang="en-US" sz="2000"/>
          </a:p>
          <a:p>
            <a:r>
              <a:rPr lang="en-US" sz="2000"/>
              <a:t>Stage 2: The Interested Learner not always directed, seeks some opportunities, sets some goals. They are building confidence.</a:t>
            </a:r>
          </a:p>
          <a:p>
            <a:endParaRPr lang="en-US" sz="2000"/>
          </a:p>
          <a:p>
            <a:r>
              <a:rPr lang="en-US" sz="2000"/>
              <a:t>Stage 3: The Involved learner they have the ability to learn by themselves. They have learning goals, and methods to achieve goals.</a:t>
            </a:r>
          </a:p>
          <a:p>
            <a:endParaRPr lang="en-US" sz="2000"/>
          </a:p>
          <a:p>
            <a:r>
              <a:rPr lang="en-US" sz="2000"/>
              <a:t>Stage 4: The Self-directed learner sets goals, assesses, motivated, valid, reliable sources.  </a:t>
            </a:r>
          </a:p>
        </p:txBody>
      </p:sp>
      <p:pic>
        <p:nvPicPr>
          <p:cNvPr id="4" name="Audio 9">
            <a:hlinkClick r:id="" action="ppaction://media"/>
            <a:extLst>
              <a:ext uri="{FF2B5EF4-FFF2-40B4-BE49-F238E27FC236}">
                <a16:creationId xmlns:a16="http://schemas.microsoft.com/office/drawing/2014/main" id="{AD655513-3036-4487-8B60-735BEE76431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61947" t="-125896" r="-261947" b="-125896"/>
          <a:stretch>
            <a:fillRect/>
          </a:stretch>
        </p:blipFill>
        <p:spPr>
          <a:xfrm>
            <a:off x="10085531" y="5079035"/>
            <a:ext cx="2262433" cy="1275702"/>
          </a:xfrm>
          <a:prstGeom prst="rect">
            <a:avLst/>
          </a:prstGeom>
        </p:spPr>
      </p:pic>
    </p:spTree>
    <p:extLst>
      <p:ext uri="{BB962C8B-B14F-4D97-AF65-F5344CB8AC3E}">
        <p14:creationId xmlns:p14="http://schemas.microsoft.com/office/powerpoint/2010/main" val="3161683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09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FF6C8-13CF-1D26-1EE8-98E036CFBA3D}"/>
              </a:ext>
            </a:extLst>
          </p:cNvPr>
          <p:cNvSpPr>
            <a:spLocks noGrp="1"/>
          </p:cNvSpPr>
          <p:nvPr>
            <p:ph type="title"/>
          </p:nvPr>
        </p:nvSpPr>
        <p:spPr>
          <a:xfrm>
            <a:off x="2168165" y="1350615"/>
            <a:ext cx="9297004" cy="47897"/>
          </a:xfrm>
        </p:spPr>
        <p:txBody>
          <a:bodyPr vert="horz" lIns="91440" tIns="45720" rIns="91440" bIns="45720" rtlCol="0" anchor="ctr">
            <a:normAutofit fontScale="90000"/>
          </a:bodyPr>
          <a:lstStyle/>
          <a:p>
            <a:r>
              <a:rPr lang="en-US" sz="4000" b="1">
                <a:hlinkClick r:id="rId4">
                  <a:extLst>
                    <a:ext uri="{A12FA001-AC4F-418D-AE19-62706E023703}">
                      <ahyp:hlinkClr xmlns:ahyp="http://schemas.microsoft.com/office/drawing/2018/hyperlinkcolor" val="tx"/>
                    </a:ext>
                  </a:extLst>
                </a:hlinkClick>
              </a:rPr>
              <a:t>Self-Directed Services | Medicaid</a:t>
            </a:r>
            <a:br>
              <a:rPr lang="en-US" sz="6600" b="1"/>
            </a:br>
            <a:endParaRPr lang="en-US" sz="6600">
              <a:solidFill>
                <a:schemeClr val="tx2"/>
              </a:solidFill>
            </a:endParaRPr>
          </a:p>
        </p:txBody>
      </p:sp>
      <p:sp>
        <p:nvSpPr>
          <p:cNvPr id="5" name="TextBox 4">
            <a:extLst>
              <a:ext uri="{FF2B5EF4-FFF2-40B4-BE49-F238E27FC236}">
                <a16:creationId xmlns:a16="http://schemas.microsoft.com/office/drawing/2014/main" id="{892C1604-B96B-8FDB-E13C-0913753C4E37}"/>
              </a:ext>
            </a:extLst>
          </p:cNvPr>
          <p:cNvSpPr txBox="1"/>
          <p:nvPr/>
        </p:nvSpPr>
        <p:spPr>
          <a:xfrm>
            <a:off x="6638537" y="2490962"/>
            <a:ext cx="5505254" cy="2246769"/>
          </a:xfrm>
          <a:prstGeom prst="rect">
            <a:avLst/>
          </a:prstGeom>
          <a:noFill/>
        </p:spPr>
        <p:txBody>
          <a:bodyPr wrap="square" rtlCol="0">
            <a:spAutoFit/>
          </a:bodyPr>
          <a:lstStyle/>
          <a:p>
            <a:r>
              <a:rPr lang="en-US" sz="2000" b="1" i="0">
                <a:effectLst/>
                <a:latin typeface="Source Sans Pro" panose="020B0503030403020204" pitchFamily="34" charset="0"/>
              </a:rPr>
              <a:t>Self-directed Medicaid services means that participants, or their representatives if applicable, have decision-making authority over certain services and take direct responsibility to manage their services with the assistance of a system of available supports. </a:t>
            </a:r>
            <a:endParaRPr lang="en-US" sz="2000" b="1"/>
          </a:p>
        </p:txBody>
      </p:sp>
      <p:sp>
        <p:nvSpPr>
          <p:cNvPr id="6" name="TextBox 5">
            <a:extLst>
              <a:ext uri="{FF2B5EF4-FFF2-40B4-BE49-F238E27FC236}">
                <a16:creationId xmlns:a16="http://schemas.microsoft.com/office/drawing/2014/main" id="{DAF715AD-6CA8-90A3-0301-BCE717E17BBE}"/>
              </a:ext>
            </a:extLst>
          </p:cNvPr>
          <p:cNvSpPr txBox="1"/>
          <p:nvPr/>
        </p:nvSpPr>
        <p:spPr>
          <a:xfrm>
            <a:off x="6474542" y="3013587"/>
            <a:ext cx="3392129" cy="369332"/>
          </a:xfrm>
          <a:prstGeom prst="rect">
            <a:avLst/>
          </a:prstGeom>
          <a:noFill/>
        </p:spPr>
        <p:txBody>
          <a:bodyPr wrap="square" rtlCol="0">
            <a:spAutoFit/>
          </a:bodyPr>
          <a:lstStyle/>
          <a:p>
            <a:endParaRPr lang="en-US"/>
          </a:p>
        </p:txBody>
      </p:sp>
      <p:pic>
        <p:nvPicPr>
          <p:cNvPr id="8" name="Picture 7" descr="Diagram, text&#10;&#10;Description automatically generated">
            <a:extLst>
              <a:ext uri="{FF2B5EF4-FFF2-40B4-BE49-F238E27FC236}">
                <a16:creationId xmlns:a16="http://schemas.microsoft.com/office/drawing/2014/main" id="{0587486C-FED8-65A0-18FE-492DBF26B2E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070186" y="1947153"/>
            <a:ext cx="2890290" cy="1820882"/>
          </a:xfrm>
          <a:prstGeom prst="rect">
            <a:avLst/>
          </a:prstGeom>
        </p:spPr>
      </p:pic>
      <p:pic>
        <p:nvPicPr>
          <p:cNvPr id="20" name="Audio 19">
            <a:hlinkClick r:id="" action="ppaction://media"/>
            <a:extLst>
              <a:ext uri="{FF2B5EF4-FFF2-40B4-BE49-F238E27FC236}">
                <a16:creationId xmlns:a16="http://schemas.microsoft.com/office/drawing/2014/main" id="{B84E060F-77A8-5306-152F-7499BBC759E9}"/>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61947" t="-125896" r="-261947" b="-125896"/>
          <a:stretch>
            <a:fillRect/>
          </a:stretch>
        </p:blipFill>
        <p:spPr>
          <a:xfrm>
            <a:off x="9715842" y="5119835"/>
            <a:ext cx="2039383" cy="1650113"/>
          </a:xfrm>
          <a:prstGeom prst="rect">
            <a:avLst/>
          </a:prstGeom>
        </p:spPr>
      </p:pic>
      <p:pic>
        <p:nvPicPr>
          <p:cNvPr id="9" name="Picture 8" descr="A group of people wearing white lab coats&#10;&#10;Description automatically generated with medium confidence">
            <a:extLst>
              <a:ext uri="{FF2B5EF4-FFF2-40B4-BE49-F238E27FC236}">
                <a16:creationId xmlns:a16="http://schemas.microsoft.com/office/drawing/2014/main" id="{8B651662-8BC4-4539-AC77-AC84B1CD7BC4}"/>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2588824" y="4140190"/>
            <a:ext cx="3280528" cy="2187019"/>
          </a:xfrm>
          <a:prstGeom prst="rect">
            <a:avLst/>
          </a:prstGeom>
        </p:spPr>
      </p:pic>
    </p:spTree>
    <p:extLst>
      <p:ext uri="{BB962C8B-B14F-4D97-AF65-F5344CB8AC3E}">
        <p14:creationId xmlns:p14="http://schemas.microsoft.com/office/powerpoint/2010/main" val="3312371411"/>
      </p:ext>
    </p:extLst>
  </p:cSld>
  <p:clrMapOvr>
    <a:masterClrMapping/>
  </p:clrMapOvr>
  <mc:AlternateContent xmlns:mc="http://schemas.openxmlformats.org/markup-compatibility/2006" xmlns:p14="http://schemas.microsoft.com/office/powerpoint/2010/main">
    <mc:Choice Requires="p14">
      <p:transition spd="slow" p14:dur="2000" advTm="37383"/>
    </mc:Choice>
    <mc:Fallback xmlns="">
      <p:transition spd="slow" advTm="373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Audio 7">
            <a:hlinkClick r:id="" action="ppaction://media"/>
            <a:extLst>
              <a:ext uri="{FF2B5EF4-FFF2-40B4-BE49-F238E27FC236}">
                <a16:creationId xmlns:a16="http://schemas.microsoft.com/office/drawing/2014/main" id="{48AA8160-45E9-ECAA-8AD9-23BAAAF19B9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171776" y="5463592"/>
            <a:ext cx="850492" cy="850492"/>
          </a:xfrm>
          <a:prstGeom prst="rect">
            <a:avLst/>
          </a:prstGeom>
        </p:spPr>
      </p:pic>
      <p:pic>
        <p:nvPicPr>
          <p:cNvPr id="3" name="Picture 2">
            <a:extLst>
              <a:ext uri="{FF2B5EF4-FFF2-40B4-BE49-F238E27FC236}">
                <a16:creationId xmlns:a16="http://schemas.microsoft.com/office/drawing/2014/main" id="{4E8D5F4C-3A41-9ACB-1EB8-16E2548D859F}"/>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74292" y="2181115"/>
            <a:ext cx="3914858" cy="3933935"/>
          </a:xfrm>
          <a:prstGeom prst="rect">
            <a:avLst/>
          </a:prstGeom>
        </p:spPr>
      </p:pic>
      <p:sp>
        <p:nvSpPr>
          <p:cNvPr id="2" name="Rectangle 1">
            <a:extLst>
              <a:ext uri="{FF2B5EF4-FFF2-40B4-BE49-F238E27FC236}">
                <a16:creationId xmlns:a16="http://schemas.microsoft.com/office/drawing/2014/main" id="{89648EDA-93AC-4850-AA1F-FEBA985A6559}"/>
              </a:ext>
            </a:extLst>
          </p:cNvPr>
          <p:cNvSpPr/>
          <p:nvPr/>
        </p:nvSpPr>
        <p:spPr>
          <a:xfrm>
            <a:off x="3829193" y="1022000"/>
            <a:ext cx="4533613" cy="923330"/>
          </a:xfrm>
          <a:prstGeom prst="rect">
            <a:avLst/>
          </a:prstGeom>
          <a:noFill/>
        </p:spPr>
        <p:txBody>
          <a:bodyPr wrap="none" lIns="91440" tIns="45720" rIns="91440" bIns="45720">
            <a:spAutoFit/>
          </a:bodyPr>
          <a:lstStyle/>
          <a:p>
            <a:pPr algn="ctr"/>
            <a:r>
              <a:rPr lang="en-US" sz="5400">
                <a:ln w="0"/>
                <a:solidFill>
                  <a:schemeClr val="bg1"/>
                </a:solidFill>
                <a:effectLst>
                  <a:outerShdw blurRad="38100" dist="19050" dir="2700000" algn="tl" rotWithShape="0">
                    <a:schemeClr val="dk1">
                      <a:alpha val="40000"/>
                    </a:schemeClr>
                  </a:outerShdw>
                </a:effectLst>
              </a:rPr>
              <a:t>Self Direction</a:t>
            </a:r>
            <a:endParaRPr lang="en-US" sz="5400" b="0" cap="none" spc="0">
              <a:ln w="0"/>
              <a:solidFill>
                <a:schemeClr val="bg1"/>
              </a:solidFill>
              <a:effectLst>
                <a:outerShdw blurRad="38100" dist="19050" dir="2700000" algn="tl" rotWithShape="0">
                  <a:schemeClr val="dk1">
                    <a:alpha val="40000"/>
                  </a:schemeClr>
                </a:outerShdw>
              </a:effectLst>
            </a:endParaRPr>
          </a:p>
        </p:txBody>
      </p:sp>
      <p:pic>
        <p:nvPicPr>
          <p:cNvPr id="5" name="Online Media 4" title="What is Self-Direction?">
            <a:hlinkClick r:id="" action="ppaction://media"/>
            <a:extLst>
              <a:ext uri="{FF2B5EF4-FFF2-40B4-BE49-F238E27FC236}">
                <a16:creationId xmlns:a16="http://schemas.microsoft.com/office/drawing/2014/main" id="{E3756851-7674-444B-8D43-3DAED3196B61}"/>
              </a:ext>
            </a:extLst>
          </p:cNvPr>
          <p:cNvPicPr>
            <a:picLocks noRot="1" noChangeAspect="1"/>
          </p:cNvPicPr>
          <p:nvPr>
            <a:videoFile r:link="rId3"/>
          </p:nvPr>
        </p:nvPicPr>
        <p:blipFill>
          <a:blip r:embed="rId8"/>
          <a:stretch>
            <a:fillRect/>
          </a:stretch>
        </p:blipFill>
        <p:spPr>
          <a:xfrm>
            <a:off x="5725974" y="2456926"/>
            <a:ext cx="4871048" cy="2752142"/>
          </a:xfrm>
          <a:prstGeom prst="rect">
            <a:avLst/>
          </a:prstGeom>
        </p:spPr>
      </p:pic>
    </p:spTree>
    <p:extLst>
      <p:ext uri="{BB962C8B-B14F-4D97-AF65-F5344CB8AC3E}">
        <p14:creationId xmlns:p14="http://schemas.microsoft.com/office/powerpoint/2010/main" val="3450017869"/>
      </p:ext>
    </p:extLst>
  </p:cSld>
  <p:clrMapOvr>
    <a:masterClrMapping/>
  </p:clrMapOvr>
  <mc:AlternateContent xmlns:mc="http://schemas.openxmlformats.org/markup-compatibility/2006" xmlns:p14="http://schemas.microsoft.com/office/powerpoint/2010/main">
    <mc:Choice Requires="p14">
      <p:transition spd="slow" p14:dur="2000" advTm="26559"/>
    </mc:Choice>
    <mc:Fallback xmlns="">
      <p:transition spd="slow" advTm="265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8"/>
                </p:tgtEl>
              </p:cMediaNode>
            </p:audio>
            <p:video>
              <p:cMediaNode vol="80000">
                <p:cTn id="12" fill="hold" display="0">
                  <p:stCondLst>
                    <p:cond delay="indefinite"/>
                  </p:stCondLst>
                </p:cTn>
                <p:tgtEl>
                  <p:spTgt spid="5"/>
                </p:tgtEl>
              </p:cMediaNode>
            </p:video>
            <p:seq concurrent="1" nextAc="seek">
              <p:cTn id="13" restart="whenNotActive" fill="hold" evtFilter="cancelBubble" nodeType="interactiveSeq">
                <p:stCondLst>
                  <p:cond evt="onClick" delay="0">
                    <p:tgtEl>
                      <p:spTgt spid="5"/>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F7C28-C5C8-4DC9-9146-2927092EBC8C}"/>
              </a:ext>
            </a:extLst>
          </p:cNvPr>
          <p:cNvSpPr>
            <a:spLocks noGrp="1"/>
          </p:cNvSpPr>
          <p:nvPr>
            <p:ph type="ctrTitle"/>
          </p:nvPr>
        </p:nvSpPr>
        <p:spPr/>
        <p:txBody>
          <a:bodyPr/>
          <a:lstStyle/>
          <a:p>
            <a:r>
              <a:rPr lang="en-US"/>
              <a:t>ADA</a:t>
            </a:r>
          </a:p>
        </p:txBody>
      </p:sp>
      <p:sp>
        <p:nvSpPr>
          <p:cNvPr id="3" name="Subtitle 2">
            <a:extLst>
              <a:ext uri="{FF2B5EF4-FFF2-40B4-BE49-F238E27FC236}">
                <a16:creationId xmlns:a16="http://schemas.microsoft.com/office/drawing/2014/main" id="{1ED2F344-105A-4C40-B07E-3DD8AA1485C8}"/>
              </a:ext>
            </a:extLst>
          </p:cNvPr>
          <p:cNvSpPr>
            <a:spLocks noGrp="1"/>
          </p:cNvSpPr>
          <p:nvPr>
            <p:ph type="subTitle" idx="1"/>
          </p:nvPr>
        </p:nvSpPr>
        <p:spPr/>
        <p:txBody>
          <a:bodyPr/>
          <a:lstStyle/>
          <a:p>
            <a:r>
              <a:rPr lang="en-US"/>
              <a:t>Kellie Hartigan</a:t>
            </a:r>
          </a:p>
        </p:txBody>
      </p:sp>
    </p:spTree>
    <p:extLst>
      <p:ext uri="{BB962C8B-B14F-4D97-AF65-F5344CB8AC3E}">
        <p14:creationId xmlns:p14="http://schemas.microsoft.com/office/powerpoint/2010/main" val="38784107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A5DA1-6632-4C9A-8B20-25BC19D45C47}"/>
              </a:ext>
            </a:extLst>
          </p:cNvPr>
          <p:cNvSpPr>
            <a:spLocks noGrp="1"/>
          </p:cNvSpPr>
          <p:nvPr>
            <p:ph type="title"/>
          </p:nvPr>
        </p:nvSpPr>
        <p:spPr>
          <a:xfrm>
            <a:off x="888631" y="2358391"/>
            <a:ext cx="3498979" cy="2453676"/>
          </a:xfrm>
        </p:spPr>
        <p:txBody>
          <a:bodyPr>
            <a:normAutofit/>
          </a:bodyPr>
          <a:lstStyle/>
          <a:p>
            <a:r>
              <a:rPr lang="en-US">
                <a:solidFill>
                  <a:schemeClr val="tx1"/>
                </a:solidFill>
              </a:rPr>
              <a:t>Americans with Disabilities Act of 1990 (ADA)</a:t>
            </a:r>
          </a:p>
        </p:txBody>
      </p:sp>
      <p:sp>
        <p:nvSpPr>
          <p:cNvPr id="36" name="Content Placeholder 2">
            <a:extLst>
              <a:ext uri="{FF2B5EF4-FFF2-40B4-BE49-F238E27FC236}">
                <a16:creationId xmlns:a16="http://schemas.microsoft.com/office/drawing/2014/main" id="{F1D0B032-4289-467C-99CB-2A6B40089DF3}"/>
              </a:ext>
            </a:extLst>
          </p:cNvPr>
          <p:cNvSpPr>
            <a:spLocks noGrp="1"/>
          </p:cNvSpPr>
          <p:nvPr>
            <p:ph idx="1"/>
          </p:nvPr>
        </p:nvSpPr>
        <p:spPr>
          <a:xfrm>
            <a:off x="4960471" y="3429000"/>
            <a:ext cx="6342898" cy="3033445"/>
          </a:xfrm>
        </p:spPr>
        <p:txBody>
          <a:bodyPr>
            <a:normAutofit lnSpcReduction="10000"/>
          </a:bodyPr>
          <a:lstStyle/>
          <a:p>
            <a:pPr>
              <a:lnSpc>
                <a:spcPct val="110000"/>
              </a:lnSpc>
            </a:pPr>
            <a:r>
              <a:rPr lang="en-US"/>
              <a:t>The ADA is a law that prohibits discrimination against individuals with disabilities. This act ensures individuals with disabilities have the same rights and opportunities like everyone else.</a:t>
            </a:r>
          </a:p>
          <a:p>
            <a:pPr>
              <a:lnSpc>
                <a:spcPct val="110000"/>
              </a:lnSpc>
            </a:pPr>
            <a:r>
              <a:rPr lang="en-US"/>
              <a:t>George H.W. Bush signed this into law July 26</a:t>
            </a:r>
            <a:r>
              <a:rPr lang="en-US" baseline="30000"/>
              <a:t>th</a:t>
            </a:r>
            <a:r>
              <a:rPr lang="en-US"/>
              <a:t>, 1990.</a:t>
            </a:r>
          </a:p>
          <a:p>
            <a:pPr>
              <a:lnSpc>
                <a:spcPct val="110000"/>
              </a:lnSpc>
            </a:pPr>
            <a:r>
              <a:rPr lang="en-US"/>
              <a:t>The ADA has created accessibility for people in or near their homes by making curb ramps on sidewalks and closed captioning available for media (like TV shows and videos online).</a:t>
            </a:r>
          </a:p>
          <a:p>
            <a:pPr>
              <a:lnSpc>
                <a:spcPct val="110000"/>
              </a:lnSpc>
            </a:pPr>
            <a:endParaRPr lang="en-US" sz="1500"/>
          </a:p>
        </p:txBody>
      </p:sp>
      <p:pic>
        <p:nvPicPr>
          <p:cNvPr id="1028" name="Picture 4" descr="ADA Curb Ramp Ordinance Effective in Late October">
            <a:extLst>
              <a:ext uri="{FF2B5EF4-FFF2-40B4-BE49-F238E27FC236}">
                <a16:creationId xmlns:a16="http://schemas.microsoft.com/office/drawing/2014/main" id="{F7FB4A2D-ED72-4E78-9F34-3588F173F62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330770" y="1208675"/>
            <a:ext cx="3277620" cy="1565063"/>
          </a:xfrm>
          <a:prstGeom prst="rect">
            <a:avLst/>
          </a:prstGeom>
          <a:noFill/>
          <a:ln w="9525">
            <a:noFill/>
          </a:ln>
          <a:extLst>
            <a:ext uri="{909E8E84-426E-40DD-AFC4-6F175D3DCCD1}">
              <a14:hiddenFill xmlns:a14="http://schemas.microsoft.com/office/drawing/2010/main">
                <a:solidFill>
                  <a:srgbClr val="FFFFFF"/>
                </a:solidFill>
              </a14:hiddenFill>
            </a:ext>
          </a:extLst>
        </p:spPr>
      </p:pic>
      <p:pic>
        <p:nvPicPr>
          <p:cNvPr id="1030" name="Picture 6" descr="https://www.covideo.com/wp-content/uploads/2021/05/closed-captioning-vs-subtitles-3.jpeg">
            <a:extLst>
              <a:ext uri="{FF2B5EF4-FFF2-40B4-BE49-F238E27FC236}">
                <a16:creationId xmlns:a16="http://schemas.microsoft.com/office/drawing/2014/main" id="{6E2EAAD9-A986-44EF-9A35-940DE85C6F6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6708" t="20208" r="16481" b="21135"/>
          <a:stretch/>
        </p:blipFill>
        <p:spPr bwMode="auto">
          <a:xfrm>
            <a:off x="8608390" y="964051"/>
            <a:ext cx="2339885" cy="2054313"/>
          </a:xfrm>
          <a:prstGeom prst="rect">
            <a:avLst/>
          </a:prstGeom>
          <a:noFill/>
          <a:ln w="9525">
            <a:noFill/>
          </a:ln>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2E2DC219-BB76-4438-B5CD-D14BB5952DE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50978" y="6016978"/>
            <a:ext cx="841022" cy="841022"/>
          </a:xfrm>
          <a:prstGeom prst="rect">
            <a:avLst/>
          </a:prstGeom>
        </p:spPr>
      </p:pic>
    </p:spTree>
    <p:extLst>
      <p:ext uri="{BB962C8B-B14F-4D97-AF65-F5344CB8AC3E}">
        <p14:creationId xmlns:p14="http://schemas.microsoft.com/office/powerpoint/2010/main" val="2187626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00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D1B7D-2494-40F8-9959-2673CA78C327}"/>
              </a:ext>
            </a:extLst>
          </p:cNvPr>
          <p:cNvSpPr>
            <a:spLocks noGrp="1"/>
          </p:cNvSpPr>
          <p:nvPr>
            <p:ph type="title"/>
          </p:nvPr>
        </p:nvSpPr>
        <p:spPr>
          <a:xfrm>
            <a:off x="888631" y="2358391"/>
            <a:ext cx="3498979" cy="2453676"/>
          </a:xfrm>
        </p:spPr>
        <p:txBody>
          <a:bodyPr>
            <a:normAutofit/>
          </a:bodyPr>
          <a:lstStyle/>
          <a:p>
            <a:r>
              <a:rPr lang="en-US">
                <a:solidFill>
                  <a:schemeClr val="tx1"/>
                </a:solidFill>
              </a:rPr>
              <a:t>Americans with Disabilities Act of 1990 (ADA)</a:t>
            </a:r>
          </a:p>
        </p:txBody>
      </p:sp>
      <p:sp>
        <p:nvSpPr>
          <p:cNvPr id="3" name="Content Placeholder 2">
            <a:extLst>
              <a:ext uri="{FF2B5EF4-FFF2-40B4-BE49-F238E27FC236}">
                <a16:creationId xmlns:a16="http://schemas.microsoft.com/office/drawing/2014/main" id="{BB5EC735-3EC0-4D87-9DB4-B1C0D28293BB}"/>
              </a:ext>
            </a:extLst>
          </p:cNvPr>
          <p:cNvSpPr>
            <a:spLocks noGrp="1"/>
          </p:cNvSpPr>
          <p:nvPr>
            <p:ph idx="1"/>
          </p:nvPr>
        </p:nvSpPr>
        <p:spPr>
          <a:xfrm>
            <a:off x="5000979" y="3429000"/>
            <a:ext cx="6615288" cy="3429000"/>
          </a:xfrm>
        </p:spPr>
        <p:txBody>
          <a:bodyPr>
            <a:normAutofit/>
          </a:bodyPr>
          <a:lstStyle/>
          <a:p>
            <a:pPr>
              <a:lnSpc>
                <a:spcPct val="110000"/>
              </a:lnSpc>
            </a:pPr>
            <a:r>
              <a:rPr lang="en-US" sz="2000"/>
              <a:t>The ADA has helped transform communities.</a:t>
            </a:r>
          </a:p>
          <a:p>
            <a:pPr>
              <a:lnSpc>
                <a:spcPct val="110000"/>
              </a:lnSpc>
            </a:pPr>
            <a:r>
              <a:rPr lang="en-US" sz="2000"/>
              <a:t>Updates in the community include:</a:t>
            </a:r>
          </a:p>
          <a:p>
            <a:pPr lvl="1">
              <a:lnSpc>
                <a:spcPct val="110000"/>
              </a:lnSpc>
            </a:pPr>
            <a:r>
              <a:rPr lang="en-US" sz="2000"/>
              <a:t>Accessible bathrooms</a:t>
            </a:r>
          </a:p>
          <a:p>
            <a:pPr lvl="1">
              <a:lnSpc>
                <a:spcPct val="110000"/>
              </a:lnSpc>
            </a:pPr>
            <a:r>
              <a:rPr lang="en-US" sz="2000"/>
              <a:t>Accessible transportation (buses with ramps and lifts)</a:t>
            </a:r>
          </a:p>
          <a:p>
            <a:pPr lvl="1">
              <a:lnSpc>
                <a:spcPct val="110000"/>
              </a:lnSpc>
            </a:pPr>
            <a:r>
              <a:rPr lang="en-US" sz="2000"/>
              <a:t>Employment (able to maintain employment without discrimination)  </a:t>
            </a:r>
          </a:p>
        </p:txBody>
      </p:sp>
      <p:pic>
        <p:nvPicPr>
          <p:cNvPr id="2052" name="Picture 4" descr="Investing in Advanced Accessibility Solutions - BUSRide">
            <a:extLst>
              <a:ext uri="{FF2B5EF4-FFF2-40B4-BE49-F238E27FC236}">
                <a16:creationId xmlns:a16="http://schemas.microsoft.com/office/drawing/2014/main" id="{E77645A9-C216-4DCC-89D5-B395A7A3089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6955" r="-3" b="-3"/>
          <a:stretch/>
        </p:blipFill>
        <p:spPr bwMode="auto">
          <a:xfrm>
            <a:off x="5118447" y="649728"/>
            <a:ext cx="5856892" cy="2779272"/>
          </a:xfrm>
          <a:prstGeom prst="rect">
            <a:avLst/>
          </a:prstGeom>
          <a:noFill/>
          <a:ln w="9525">
            <a:solidFill>
              <a:schemeClr val="tx1">
                <a:alpha val="20000"/>
              </a:schemeClr>
            </a:solidFill>
          </a:ln>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9E9BA24C-3ADA-4B8A-9858-87B5EB946FA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52578" y="6118578"/>
            <a:ext cx="739422" cy="739422"/>
          </a:xfrm>
          <a:prstGeom prst="rect">
            <a:avLst/>
          </a:prstGeom>
        </p:spPr>
      </p:pic>
    </p:spTree>
    <p:extLst>
      <p:ext uri="{BB962C8B-B14F-4D97-AF65-F5344CB8AC3E}">
        <p14:creationId xmlns:p14="http://schemas.microsoft.com/office/powerpoint/2010/main" val="3992951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00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56A8A-FD0B-4B13-AE8C-69775052C7F1}"/>
              </a:ext>
            </a:extLst>
          </p:cNvPr>
          <p:cNvSpPr>
            <a:spLocks noGrp="1"/>
          </p:cNvSpPr>
          <p:nvPr>
            <p:ph type="title"/>
          </p:nvPr>
        </p:nvSpPr>
        <p:spPr/>
        <p:txBody>
          <a:bodyPr/>
          <a:lstStyle/>
          <a:p>
            <a:r>
              <a:rPr lang="en-US"/>
              <a:t>Sources</a:t>
            </a:r>
          </a:p>
        </p:txBody>
      </p:sp>
      <p:sp>
        <p:nvSpPr>
          <p:cNvPr id="3" name="Content Placeholder 2">
            <a:extLst>
              <a:ext uri="{FF2B5EF4-FFF2-40B4-BE49-F238E27FC236}">
                <a16:creationId xmlns:a16="http://schemas.microsoft.com/office/drawing/2014/main" id="{7BFF5D84-6244-41A8-A522-5755B3C53789}"/>
              </a:ext>
            </a:extLst>
          </p:cNvPr>
          <p:cNvSpPr>
            <a:spLocks noGrp="1"/>
          </p:cNvSpPr>
          <p:nvPr>
            <p:ph idx="1"/>
          </p:nvPr>
        </p:nvSpPr>
        <p:spPr/>
        <p:txBody>
          <a:bodyPr vert="horz" lIns="91440" tIns="45720" rIns="91440" bIns="45720" rtlCol="0" anchor="t">
            <a:normAutofit/>
          </a:bodyPr>
          <a:lstStyle/>
          <a:p>
            <a:r>
              <a:rPr lang="en-US" sz="2400">
                <a:solidFill>
                  <a:schemeClr val="tx2">
                    <a:lumMod val="75000"/>
                  </a:schemeClr>
                </a:solidFill>
                <a:hlinkClick r:id="rId4">
                  <a:extLst>
                    <a:ext uri="{A12FA001-AC4F-418D-AE19-62706E023703}">
                      <ahyp:hlinkClr xmlns:ahyp="http://schemas.microsoft.com/office/drawing/2018/hyperlinkcolor" val="tx"/>
                    </a:ext>
                  </a:extLst>
                </a:hlinkClick>
              </a:rPr>
              <a:t>http://southwestada.org/html/publications/general/20150715%20ADA%20Impact%20Narrative%20(Rev-Final%20v2).pdf</a:t>
            </a:r>
            <a:r>
              <a:rPr lang="en-US" sz="2400">
                <a:solidFill>
                  <a:schemeClr val="tx2">
                    <a:lumMod val="75000"/>
                  </a:schemeClr>
                </a:solidFill>
              </a:rPr>
              <a:t>  </a:t>
            </a:r>
          </a:p>
          <a:p>
            <a:pPr lvl="1"/>
            <a:r>
              <a:rPr lang="en-US" sz="2400">
                <a:solidFill>
                  <a:schemeClr val="tx2">
                    <a:lumMod val="75000"/>
                  </a:schemeClr>
                </a:solidFill>
              </a:rPr>
              <a:t>This is where my information came from, and it is a great source to learn more about the ADA and its impact if you are interested.</a:t>
            </a:r>
          </a:p>
          <a:p>
            <a:pPr marL="0" indent="0">
              <a:buNone/>
            </a:pPr>
            <a:endParaRPr lang="en-US">
              <a:solidFill>
                <a:schemeClr val="tx2">
                  <a:lumMod val="75000"/>
                </a:schemeClr>
              </a:solidFill>
            </a:endParaRPr>
          </a:p>
        </p:txBody>
      </p:sp>
      <p:pic>
        <p:nvPicPr>
          <p:cNvPr id="4" name="Recorded Sound">
            <a:hlinkClick r:id="" action="ppaction://media"/>
            <a:extLst>
              <a:ext uri="{FF2B5EF4-FFF2-40B4-BE49-F238E27FC236}">
                <a16:creationId xmlns:a16="http://schemas.microsoft.com/office/drawing/2014/main" id="{01CE50CD-3F92-4E9D-8CEB-EC1FB51FA1B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32445" y="5898445"/>
            <a:ext cx="959555" cy="959555"/>
          </a:xfrm>
          <a:prstGeom prst="rect">
            <a:avLst/>
          </a:prstGeom>
        </p:spPr>
      </p:pic>
    </p:spTree>
    <p:extLst>
      <p:ext uri="{BB962C8B-B14F-4D97-AF65-F5344CB8AC3E}">
        <p14:creationId xmlns:p14="http://schemas.microsoft.com/office/powerpoint/2010/main" val="757538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62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A13DEF0-057D-432B-89A0-88A1F39802A5}"/>
              </a:ext>
            </a:extLst>
          </p:cNvPr>
          <p:cNvSpPr/>
          <p:nvPr/>
        </p:nvSpPr>
        <p:spPr>
          <a:xfrm>
            <a:off x="5974813" y="3244334"/>
            <a:ext cx="242374" cy="369332"/>
          </a:xfrm>
          <a:prstGeom prst="rect">
            <a:avLst/>
          </a:prstGeom>
        </p:spPr>
        <p:txBody>
          <a:bodyPr wrap="none">
            <a:spAutoFit/>
          </a:bodyPr>
          <a:lstStyle/>
          <a:p>
            <a:r>
              <a:rPr lang="en-US">
                <a:solidFill>
                  <a:srgbClr val="000000"/>
                </a:solidFill>
                <a:latin typeface="Times New Roman" panose="02020603050405020304" pitchFamily="18" charset="0"/>
              </a:rPr>
              <a:t> </a:t>
            </a:r>
            <a:endParaRPr lang="en-US"/>
          </a:p>
        </p:txBody>
      </p:sp>
      <p:pic>
        <p:nvPicPr>
          <p:cNvPr id="5" name="Video 4" title="Number One Gold Medal">
            <a:hlinkClick r:id="" action="ppaction://media"/>
            <a:extLst>
              <a:ext uri="{FF2B5EF4-FFF2-40B4-BE49-F238E27FC236}">
                <a16:creationId xmlns:a16="http://schemas.microsoft.com/office/drawing/2014/main" id="{A161173E-626B-4FE2-B2AD-19F6685006F1}"/>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645880" y="2742542"/>
            <a:ext cx="5451627" cy="3066539"/>
          </a:xfrm>
          <a:prstGeom prst="rect">
            <a:avLst/>
          </a:prstGeom>
          <a:effectLst>
            <a:outerShdw blurRad="50800" dist="38100" dir="5400000" algn="t" rotWithShape="0">
              <a:prstClr val="black">
                <a:alpha val="43000"/>
              </a:prstClr>
            </a:outerShdw>
          </a:effectLst>
        </p:spPr>
      </p:pic>
      <p:sp>
        <p:nvSpPr>
          <p:cNvPr id="6" name="Rectangle 5">
            <a:extLst>
              <a:ext uri="{FF2B5EF4-FFF2-40B4-BE49-F238E27FC236}">
                <a16:creationId xmlns:a16="http://schemas.microsoft.com/office/drawing/2014/main" id="{79ECFF4E-B4B0-4922-B0C7-4EC8135F8BD4}"/>
              </a:ext>
            </a:extLst>
          </p:cNvPr>
          <p:cNvSpPr/>
          <p:nvPr/>
        </p:nvSpPr>
        <p:spPr>
          <a:xfrm>
            <a:off x="6217187" y="2244486"/>
            <a:ext cx="5974813" cy="2554545"/>
          </a:xfrm>
          <a:prstGeom prst="rect">
            <a:avLst/>
          </a:prstGeom>
        </p:spPr>
        <p:txBody>
          <a:bodyPr wrap="square">
            <a:spAutoFit/>
          </a:bodyPr>
          <a:lstStyle/>
          <a:p>
            <a:r>
              <a:rPr lang="en-US" sz="2000">
                <a:latin typeface="Calibri" panose="020F0502020204030204" pitchFamily="34" charset="0"/>
                <a:ea typeface="Calibri" panose="020F0502020204030204" pitchFamily="34" charset="0"/>
                <a:cs typeface="Times New Roman" panose="02020603050405020304" pitchFamily="18" charset="0"/>
              </a:rPr>
              <a:t>Self-determination is believing you can control your own destiny.</a:t>
            </a:r>
          </a:p>
          <a:p>
            <a:r>
              <a:rPr lang="en-US" sz="2000">
                <a:latin typeface="Calibri" panose="020F0502020204030204" pitchFamily="34" charset="0"/>
                <a:ea typeface="Calibri" panose="020F0502020204030204" pitchFamily="34" charset="0"/>
                <a:cs typeface="Times New Roman" panose="02020603050405020304" pitchFamily="18" charset="0"/>
              </a:rPr>
              <a:t> It is a movement that leads people to set goals for themselves, and to take the initiative to reach these goals. </a:t>
            </a:r>
          </a:p>
          <a:p>
            <a:r>
              <a:rPr lang="en-US" sz="2000">
                <a:latin typeface="Calibri" panose="020F0502020204030204" pitchFamily="34" charset="0"/>
                <a:ea typeface="Calibri" panose="020F0502020204030204" pitchFamily="34" charset="0"/>
                <a:cs typeface="Times New Roman" panose="02020603050405020304" pitchFamily="18" charset="0"/>
              </a:rPr>
              <a:t> When you are Self-Determined, you can make your own choices. This advantage assists to take more control of your life.  </a:t>
            </a:r>
            <a:endParaRPr lang="en-US" sz="2000"/>
          </a:p>
        </p:txBody>
      </p:sp>
      <p:pic>
        <p:nvPicPr>
          <p:cNvPr id="7" name="Video 5">
            <a:hlinkClick r:id="" action="ppaction://media"/>
            <a:extLst>
              <a:ext uri="{FF2B5EF4-FFF2-40B4-BE49-F238E27FC236}">
                <a16:creationId xmlns:a16="http://schemas.microsoft.com/office/drawing/2014/main" id="{A0466E29-5D5D-472C-904B-54207CA428C2}"/>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9906000" y="5143500"/>
            <a:ext cx="2285999" cy="1714500"/>
          </a:xfrm>
          <a:prstGeom prst="rect">
            <a:avLst/>
          </a:prstGeom>
        </p:spPr>
      </p:pic>
      <p:sp>
        <p:nvSpPr>
          <p:cNvPr id="8" name="Rectangle 7">
            <a:extLst>
              <a:ext uri="{FF2B5EF4-FFF2-40B4-BE49-F238E27FC236}">
                <a16:creationId xmlns:a16="http://schemas.microsoft.com/office/drawing/2014/main" id="{1ABF2B24-0F7B-4374-ADF0-46117BA5FE25}"/>
              </a:ext>
            </a:extLst>
          </p:cNvPr>
          <p:cNvSpPr/>
          <p:nvPr/>
        </p:nvSpPr>
        <p:spPr>
          <a:xfrm>
            <a:off x="2344838" y="733182"/>
            <a:ext cx="6314549" cy="923330"/>
          </a:xfrm>
          <a:prstGeom prst="rect">
            <a:avLst/>
          </a:prstGeom>
          <a:noFill/>
        </p:spPr>
        <p:txBody>
          <a:bodyPr wrap="none" lIns="91440" tIns="45720" rIns="91440" bIns="45720">
            <a:spAutoFit/>
          </a:bodyPr>
          <a:lstStyle/>
          <a:p>
            <a:pPr algn="ctr"/>
            <a:r>
              <a:rPr lang="en-US" sz="5400">
                <a:ln w="0"/>
                <a:solidFill>
                  <a:schemeClr val="bg1"/>
                </a:solidFill>
                <a:effectLst>
                  <a:outerShdw blurRad="38100" dist="19050" dir="2700000" algn="tl" rotWithShape="0">
                    <a:schemeClr val="dk1">
                      <a:alpha val="40000"/>
                    </a:schemeClr>
                  </a:outerShdw>
                </a:effectLst>
              </a:rPr>
              <a:t>Self Determination</a:t>
            </a:r>
            <a:endParaRPr lang="en-US" sz="5400" b="0" cap="none" spc="0">
              <a:ln w="0"/>
              <a:solidFill>
                <a:schemeClr val="bg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4034611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664" fill="hold"/>
                                        <p:tgtEl>
                                          <p:spTgt spid="5"/>
                                        </p:tgtEl>
                                      </p:cBhvr>
                                    </p:cmd>
                                  </p:childTnLst>
                                </p:cTn>
                              </p:par>
                            </p:childTnLst>
                          </p:cTn>
                        </p:par>
                        <p:par>
                          <p:cTn id="7" fill="hold">
                            <p:stCondLst>
                              <p:cond delay="9664"/>
                            </p:stCondLst>
                            <p:childTnLst>
                              <p:par>
                                <p:cTn id="8" presetID="1" presetClass="mediacall" presetSubtype="0" fill="hold" nodeType="afterEffect">
                                  <p:stCondLst>
                                    <p:cond delay="0"/>
                                  </p:stCondLst>
                                  <p:childTnLst>
                                    <p:cmd type="call" cmd="playFrom(0.0)">
                                      <p:cBhvr>
                                        <p:cTn id="9" dur="2216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5"/>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5"/>
                                        </p:tgtEl>
                                      </p:cBhvr>
                                    </p:cmd>
                                  </p:childTnLst>
                                </p:cTn>
                              </p:par>
                            </p:childTnLst>
                          </p:cTn>
                        </p:par>
                      </p:childTnLst>
                    </p:cTn>
                  </p:par>
                </p:childTnLst>
              </p:cTn>
              <p:nextCondLst>
                <p:cond evt="onClick" delay="0">
                  <p:tgtEl>
                    <p:spTgt spid="5"/>
                  </p:tgtEl>
                </p:cond>
              </p:nextCondLst>
            </p:seq>
            <p:video>
              <p:cMediaNode vol="80000" mute="1">
                <p:cTn id="15" repeatCount="indefinite" fill="hold" display="0">
                  <p:stCondLst>
                    <p:cond delay="indefinite"/>
                  </p:stCondLst>
                </p:cTn>
                <p:tgtEl>
                  <p:spTgt spid="5"/>
                </p:tgtEl>
              </p:cMediaNode>
            </p:video>
            <p:seq concurrent="1" nextAc="seek">
              <p:cTn id="16" restart="whenNotActive" fill="hold" evtFilter="cancelBubble" nodeType="interactiveSeq">
                <p:stCondLst>
                  <p:cond evt="onClick" delay="0">
                    <p:tgtEl>
                      <p:spTgt spid="7"/>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7"/>
                                        </p:tgtEl>
                                      </p:cBhvr>
                                    </p:cmd>
                                  </p:childTnLst>
                                </p:cTn>
                              </p:par>
                            </p:childTnLst>
                          </p:cTn>
                        </p:par>
                      </p:childTnLst>
                    </p:cTn>
                  </p:par>
                </p:childTnLst>
              </p:cTn>
              <p:nextCondLst>
                <p:cond evt="onClick" delay="0">
                  <p:tgtEl>
                    <p:spTgt spid="7"/>
                  </p:tgtEl>
                </p:cond>
              </p:nextCondLst>
            </p:seq>
            <p:video>
              <p:cMediaNode vol="80000">
                <p:cTn id="21" fill="hold" display="0">
                  <p:stCondLst>
                    <p:cond delay="indefinite"/>
                  </p:stCondLst>
                </p:cTn>
                <p:tgtEl>
                  <p:spTgt spid="7"/>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ABD31-843B-462A-847C-7A27FB3FA4A6}"/>
              </a:ext>
            </a:extLst>
          </p:cNvPr>
          <p:cNvSpPr>
            <a:spLocks noGrp="1"/>
          </p:cNvSpPr>
          <p:nvPr>
            <p:ph type="title"/>
          </p:nvPr>
        </p:nvSpPr>
        <p:spPr/>
        <p:txBody>
          <a:bodyPr>
            <a:normAutofit/>
          </a:bodyPr>
          <a:lstStyle/>
          <a:p>
            <a:r>
              <a:rPr lang="en-US">
                <a:solidFill>
                  <a:srgbClr val="EBEBEB"/>
                </a:solidFill>
              </a:rPr>
              <a:t>Understanding All Our Abilities</a:t>
            </a:r>
          </a:p>
        </p:txBody>
      </p:sp>
      <p:sp>
        <p:nvSpPr>
          <p:cNvPr id="3" name="Content Placeholder 2">
            <a:extLst>
              <a:ext uri="{FF2B5EF4-FFF2-40B4-BE49-F238E27FC236}">
                <a16:creationId xmlns:a16="http://schemas.microsoft.com/office/drawing/2014/main" id="{6B8C89B7-5333-4DA2-9351-B75A1FFE0180}"/>
              </a:ext>
            </a:extLst>
          </p:cNvPr>
          <p:cNvSpPr>
            <a:spLocks noGrp="1"/>
          </p:cNvSpPr>
          <p:nvPr>
            <p:ph idx="1"/>
          </p:nvPr>
        </p:nvSpPr>
        <p:spPr>
          <a:xfrm>
            <a:off x="5980954" y="2603500"/>
            <a:ext cx="5211979" cy="2265680"/>
          </a:xfrm>
        </p:spPr>
        <p:txBody>
          <a:bodyPr anchor="ctr">
            <a:normAutofit fontScale="92500" lnSpcReduction="10000"/>
          </a:bodyPr>
          <a:lstStyle/>
          <a:p>
            <a:r>
              <a:rPr lang="en-US"/>
              <a:t>Understanding yourself offers the foundation for taking self-determined actions. It is a key to success. </a:t>
            </a:r>
          </a:p>
          <a:p>
            <a:r>
              <a:rPr lang="en-US"/>
              <a:t>To know yourself means to be aware of strengths, weaknesses, needs, interests and likings. Self-awareness is essential for developing goals that imitate personal desires and for making informed decisions. </a:t>
            </a:r>
          </a:p>
          <a:p>
            <a:endParaRPr lang="en-US"/>
          </a:p>
        </p:txBody>
      </p:sp>
      <p:pic>
        <p:nvPicPr>
          <p:cNvPr id="17" name="Video 4" title="Diverse group of people">
            <a:hlinkClick r:id="" action="ppaction://media"/>
            <a:extLst>
              <a:ext uri="{FF2B5EF4-FFF2-40B4-BE49-F238E27FC236}">
                <a16:creationId xmlns:a16="http://schemas.microsoft.com/office/drawing/2014/main" id="{79B79749-AA0A-4C01-94EC-6551ACFC25A2}"/>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151467" y="3087495"/>
            <a:ext cx="4345024" cy="2444075"/>
          </a:xfrm>
          <a:prstGeom prst="roundRect">
            <a:avLst>
              <a:gd name="adj" fmla="val 1858"/>
            </a:avLst>
          </a:prstGeom>
          <a:effectLst>
            <a:outerShdw blurRad="50800" dist="50800" dir="5400000" algn="tl" rotWithShape="0">
              <a:srgbClr val="000000">
                <a:alpha val="43000"/>
              </a:srgbClr>
            </a:outerShdw>
          </a:effectLst>
        </p:spPr>
      </p:pic>
      <p:pic>
        <p:nvPicPr>
          <p:cNvPr id="19" name="Video 3">
            <a:hlinkClick r:id="" action="ppaction://media"/>
            <a:extLst>
              <a:ext uri="{FF2B5EF4-FFF2-40B4-BE49-F238E27FC236}">
                <a16:creationId xmlns:a16="http://schemas.microsoft.com/office/drawing/2014/main" id="{9E139BE3-C2E2-460F-BE5E-CA1EFB3CD103}"/>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9563100" y="4674320"/>
            <a:ext cx="2285999" cy="1714500"/>
          </a:xfrm>
          <a:prstGeom prst="rect">
            <a:avLst/>
          </a:prstGeom>
        </p:spPr>
      </p:pic>
    </p:spTree>
    <p:extLst>
      <p:ext uri="{BB962C8B-B14F-4D97-AF65-F5344CB8AC3E}">
        <p14:creationId xmlns:p14="http://schemas.microsoft.com/office/powerpoint/2010/main" val="3097892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866" fill="hold"/>
                                        <p:tgtEl>
                                          <p:spTgt spid="17"/>
                                        </p:tgtEl>
                                      </p:cBhvr>
                                    </p:cmd>
                                  </p:childTnLst>
                                </p:cTn>
                              </p:par>
                            </p:childTnLst>
                          </p:cTn>
                        </p:par>
                        <p:par>
                          <p:cTn id="7" fill="hold">
                            <p:stCondLst>
                              <p:cond delay="9866"/>
                            </p:stCondLst>
                            <p:childTnLst>
                              <p:par>
                                <p:cTn id="8" presetID="1" presetClass="mediacall" presetSubtype="0" fill="hold" nodeType="afterEffect">
                                  <p:stCondLst>
                                    <p:cond delay="0"/>
                                  </p:stCondLst>
                                  <p:childTnLst>
                                    <p:cmd type="call" cmd="playFrom(0.0)">
                                      <p:cBhvr>
                                        <p:cTn id="9" dur="25414"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17"/>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17"/>
                                        </p:tgtEl>
                                      </p:cBhvr>
                                    </p:cmd>
                                  </p:childTnLst>
                                </p:cTn>
                              </p:par>
                            </p:childTnLst>
                          </p:cTn>
                        </p:par>
                      </p:childTnLst>
                    </p:cTn>
                  </p:par>
                </p:childTnLst>
              </p:cTn>
              <p:nextCondLst>
                <p:cond evt="onClick" delay="0">
                  <p:tgtEl>
                    <p:spTgt spid="17"/>
                  </p:tgtEl>
                </p:cond>
              </p:nextCondLst>
            </p:seq>
            <p:video>
              <p:cMediaNode vol="80000" mute="1">
                <p:cTn id="15" repeatCount="indefinite" fill="hold" display="0">
                  <p:stCondLst>
                    <p:cond delay="indefinite"/>
                  </p:stCondLst>
                </p:cTn>
                <p:tgtEl>
                  <p:spTgt spid="17"/>
                </p:tgtEl>
              </p:cMediaNode>
            </p:video>
            <p:seq concurrent="1" nextAc="seek">
              <p:cTn id="16" restart="whenNotActive" fill="hold" evtFilter="cancelBubble" nodeType="interactiveSeq">
                <p:stCondLst>
                  <p:cond evt="onClick" delay="0">
                    <p:tgtEl>
                      <p:spTgt spid="19"/>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19"/>
                                        </p:tgtEl>
                                      </p:cBhvr>
                                    </p:cmd>
                                  </p:childTnLst>
                                </p:cTn>
                              </p:par>
                            </p:childTnLst>
                          </p:cTn>
                        </p:par>
                      </p:childTnLst>
                    </p:cTn>
                  </p:par>
                </p:childTnLst>
              </p:cTn>
              <p:nextCondLst>
                <p:cond evt="onClick" delay="0">
                  <p:tgtEl>
                    <p:spTgt spid="19"/>
                  </p:tgtEl>
                </p:cond>
              </p:nextCondLst>
            </p:seq>
            <p:video>
              <p:cMediaNode vol="80000">
                <p:cTn id="21" fill="hold" display="0">
                  <p:stCondLst>
                    <p:cond delay="indefinite"/>
                  </p:stCondLst>
                </p:cTn>
                <p:tgtEl>
                  <p:spTgt spid="19"/>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4AEEA-DC68-49B6-AB35-680BD5D0FF66}"/>
              </a:ext>
            </a:extLst>
          </p:cNvPr>
          <p:cNvSpPr>
            <a:spLocks noGrp="1"/>
          </p:cNvSpPr>
          <p:nvPr>
            <p:ph type="title"/>
          </p:nvPr>
        </p:nvSpPr>
        <p:spPr/>
        <p:txBody>
          <a:bodyPr/>
          <a:lstStyle/>
          <a:p>
            <a:pPr algn="ctr"/>
            <a:r>
              <a:rPr lang="en-US">
                <a:solidFill>
                  <a:srgbClr val="EBEBEB"/>
                </a:solidFill>
              </a:rPr>
              <a:t>Self Determination</a:t>
            </a:r>
            <a:endParaRPr lang="en-US"/>
          </a:p>
        </p:txBody>
      </p:sp>
      <p:sp>
        <p:nvSpPr>
          <p:cNvPr id="7" name="Rectangle 6">
            <a:extLst>
              <a:ext uri="{FF2B5EF4-FFF2-40B4-BE49-F238E27FC236}">
                <a16:creationId xmlns:a16="http://schemas.microsoft.com/office/drawing/2014/main" id="{D11AA036-1162-4C9E-A19A-EE9B24C03AD3}"/>
              </a:ext>
            </a:extLst>
          </p:cNvPr>
          <p:cNvSpPr/>
          <p:nvPr/>
        </p:nvSpPr>
        <p:spPr>
          <a:xfrm>
            <a:off x="3048000" y="2690336"/>
            <a:ext cx="6096000" cy="1477328"/>
          </a:xfrm>
          <a:prstGeom prst="rect">
            <a:avLst/>
          </a:prstGeom>
        </p:spPr>
        <p:txBody>
          <a:bodyPr>
            <a:spAutoFit/>
          </a:bodyPr>
          <a:lstStyle/>
          <a:p>
            <a:r>
              <a:rPr lang="en-US"/>
              <a:t>Appreciating yourself leads to positive self-esteem. The belief that you are part of something larger and more lasting than daily struggles can provide the strength required to continue when life presents its expected challenges. </a:t>
            </a:r>
          </a:p>
        </p:txBody>
      </p:sp>
      <p:pic>
        <p:nvPicPr>
          <p:cNvPr id="8" name="Video 4" title="Child Wearing A Lightbulb">
            <a:hlinkClick r:id="" action="ppaction://media"/>
            <a:extLst>
              <a:ext uri="{FF2B5EF4-FFF2-40B4-BE49-F238E27FC236}">
                <a16:creationId xmlns:a16="http://schemas.microsoft.com/office/drawing/2014/main" id="{C2780B7F-642F-4D52-8B31-DB36ADFE0E4D}"/>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399371" y="4392908"/>
            <a:ext cx="3980139" cy="2238827"/>
          </a:xfrm>
          <a:prstGeom prst="rect">
            <a:avLst/>
          </a:prstGeom>
          <a:effectLst/>
        </p:spPr>
      </p:pic>
      <p:pic>
        <p:nvPicPr>
          <p:cNvPr id="9" name="Video 5">
            <a:hlinkClick r:id="" action="ppaction://media"/>
            <a:extLst>
              <a:ext uri="{FF2B5EF4-FFF2-40B4-BE49-F238E27FC236}">
                <a16:creationId xmlns:a16="http://schemas.microsoft.com/office/drawing/2014/main" id="{AB99F4E5-6239-4BE8-BE67-7F589CB4AB87}"/>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99836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960" fill="hold"/>
                                        <p:tgtEl>
                                          <p:spTgt spid="8"/>
                                        </p:tgtEl>
                                      </p:cBhvr>
                                    </p:cmd>
                                  </p:childTnLst>
                                </p:cTn>
                              </p:par>
                            </p:childTnLst>
                          </p:cTn>
                        </p:par>
                        <p:par>
                          <p:cTn id="7" fill="hold">
                            <p:stCondLst>
                              <p:cond delay="9960"/>
                            </p:stCondLst>
                            <p:childTnLst>
                              <p:par>
                                <p:cTn id="8" presetID="1" presetClass="mediacall" presetSubtype="0" fill="hold" nodeType="afterEffect">
                                  <p:stCondLst>
                                    <p:cond delay="0"/>
                                  </p:stCondLst>
                                  <p:childTnLst>
                                    <p:cmd type="call" cmd="playFrom(0.0)">
                                      <p:cBhvr>
                                        <p:cTn id="9" dur="16728"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8"/>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8"/>
                                        </p:tgtEl>
                                      </p:cBhvr>
                                    </p:cmd>
                                  </p:childTnLst>
                                </p:cTn>
                              </p:par>
                            </p:childTnLst>
                          </p:cTn>
                        </p:par>
                      </p:childTnLst>
                    </p:cTn>
                  </p:par>
                </p:childTnLst>
              </p:cTn>
              <p:nextCondLst>
                <p:cond evt="onClick" delay="0">
                  <p:tgtEl>
                    <p:spTgt spid="8"/>
                  </p:tgtEl>
                </p:cond>
              </p:nextCondLst>
            </p:seq>
            <p:video>
              <p:cMediaNode vol="80000" mute="1">
                <p:cTn id="15" repeatCount="indefinite" fill="hold" display="0">
                  <p:stCondLst>
                    <p:cond delay="indefinite"/>
                  </p:stCondLst>
                </p:cTn>
                <p:tgtEl>
                  <p:spTgt spid="8"/>
                </p:tgtEl>
              </p:cMediaNode>
            </p:video>
            <p:seq concurrent="1" nextAc="seek">
              <p:cTn id="16" restart="whenNotActive" fill="hold" evtFilter="cancelBubble" nodeType="interactiveSeq">
                <p:stCondLst>
                  <p:cond evt="onClick" delay="0">
                    <p:tgtEl>
                      <p:spTgt spid="9"/>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9"/>
                                        </p:tgtEl>
                                      </p:cBhvr>
                                    </p:cmd>
                                  </p:childTnLst>
                                </p:cTn>
                              </p:par>
                            </p:childTnLst>
                          </p:cTn>
                        </p:par>
                      </p:childTnLst>
                    </p:cTn>
                  </p:par>
                </p:childTnLst>
              </p:cTn>
              <p:nextCondLst>
                <p:cond evt="onClick" delay="0">
                  <p:tgtEl>
                    <p:spTgt spid="9"/>
                  </p:tgtEl>
                </p:cond>
              </p:nextCondLst>
            </p:seq>
            <p:video>
              <p:cMediaNode vol="80000">
                <p:cTn id="21" fill="hold" display="0">
                  <p:stCondLst>
                    <p:cond delay="indefinite"/>
                  </p:stCondLst>
                </p:cTn>
                <p:tgtEl>
                  <p:spTgt spid="9"/>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D27ED-94B5-9B64-80B3-BBF2513D02DC}"/>
              </a:ext>
            </a:extLst>
          </p:cNvPr>
          <p:cNvSpPr>
            <a:spLocks noGrp="1"/>
          </p:cNvSpPr>
          <p:nvPr>
            <p:ph type="title"/>
          </p:nvPr>
        </p:nvSpPr>
        <p:spPr/>
        <p:txBody>
          <a:bodyPr/>
          <a:lstStyle/>
          <a:p>
            <a:r>
              <a:rPr lang="en-US"/>
              <a:t>View of a Self-Advocate Coordinator</a:t>
            </a:r>
          </a:p>
        </p:txBody>
      </p:sp>
      <p:sp>
        <p:nvSpPr>
          <p:cNvPr id="3" name="Content Placeholder 2">
            <a:extLst>
              <a:ext uri="{FF2B5EF4-FFF2-40B4-BE49-F238E27FC236}">
                <a16:creationId xmlns:a16="http://schemas.microsoft.com/office/drawing/2014/main" id="{4F487F8B-EAE3-723E-BE89-ED58BB123581}"/>
              </a:ext>
            </a:extLst>
          </p:cNvPr>
          <p:cNvSpPr>
            <a:spLocks noGrp="1"/>
          </p:cNvSpPr>
          <p:nvPr>
            <p:ph idx="1"/>
          </p:nvPr>
        </p:nvSpPr>
        <p:spPr>
          <a:xfrm>
            <a:off x="599143" y="2146300"/>
            <a:ext cx="9381470" cy="4554817"/>
          </a:xfrm>
        </p:spPr>
        <p:txBody>
          <a:bodyPr vert="horz" lIns="91440" tIns="45720" rIns="91440" bIns="45720" rtlCol="0" anchor="t">
            <a:normAutofit/>
          </a:bodyPr>
          <a:lstStyle/>
          <a:p>
            <a:endParaRPr lang="en-US"/>
          </a:p>
          <a:p>
            <a:endParaRPr lang="en-US"/>
          </a:p>
          <a:p>
            <a:endParaRPr lang="en-US"/>
          </a:p>
          <a:p>
            <a:endParaRPr lang="en-US"/>
          </a:p>
          <a:p>
            <a:endParaRPr lang="en-US"/>
          </a:p>
          <a:p>
            <a:endParaRPr lang="en-US"/>
          </a:p>
          <a:p>
            <a:endParaRPr lang="en-US"/>
          </a:p>
          <a:p>
            <a:endParaRPr lang="en-US"/>
          </a:p>
          <a:p>
            <a:endParaRPr lang="en-US"/>
          </a:p>
        </p:txBody>
      </p:sp>
      <p:sp>
        <p:nvSpPr>
          <p:cNvPr id="6" name="TextBox 5">
            <a:extLst>
              <a:ext uri="{FF2B5EF4-FFF2-40B4-BE49-F238E27FC236}">
                <a16:creationId xmlns:a16="http://schemas.microsoft.com/office/drawing/2014/main" id="{D9503DD1-7565-FDCA-EEE7-F24604107FBA}"/>
              </a:ext>
            </a:extLst>
          </p:cNvPr>
          <p:cNvSpPr txBox="1"/>
          <p:nvPr/>
        </p:nvSpPr>
        <p:spPr>
          <a:xfrm>
            <a:off x="304803" y="2223249"/>
            <a:ext cx="9439831" cy="47253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US" sz="2000" b="1" dirty="0">
                <a:latin typeface="Calibri"/>
                <a:cs typeface="Calibri"/>
              </a:rPr>
              <a:t>Kellie: I like that I get to make a difference in people’s lives. I enjoy sharing my experiences and struggles with someone who might be going through the same thing, so they know it is going to be ok. I’ve accomplished many things like owning my own house. Through being a Self-Advocate Coordinator I realized that my dreams can happen and they’re not just dreams anymore. I used to say anything you put your mind can happen, but now it means more to me because I know it can happen. </a:t>
            </a:r>
            <a:endParaRPr lang="en-US" sz="2000" dirty="0">
              <a:ea typeface="+mn-lt"/>
              <a:cs typeface="+mn-lt"/>
            </a:endParaRPr>
          </a:p>
          <a:p>
            <a:pPr marL="285750" indent="-285750">
              <a:lnSpc>
                <a:spcPct val="90000"/>
              </a:lnSpc>
              <a:spcBef>
                <a:spcPts val="1000"/>
              </a:spcBef>
              <a:buFont typeface="Arial"/>
              <a:buChar char="•"/>
            </a:pPr>
            <a:r>
              <a:rPr lang="en-US" sz="2000" b="1" dirty="0">
                <a:latin typeface="Calibri"/>
                <a:cs typeface="Calibri"/>
              </a:rPr>
              <a:t>Carol: When I think of quality of life, I think of being independent, making your own choices and having the freedom to do what you want to do.</a:t>
            </a:r>
            <a:endParaRPr lang="en-US" sz="2000" dirty="0">
              <a:ea typeface="+mn-lt"/>
              <a:cs typeface="+mn-lt"/>
            </a:endParaRPr>
          </a:p>
          <a:p>
            <a:pPr marL="285750" indent="-285750">
              <a:lnSpc>
                <a:spcPct val="90000"/>
              </a:lnSpc>
              <a:spcBef>
                <a:spcPts val="1000"/>
              </a:spcBef>
              <a:buFont typeface="Arial"/>
              <a:buChar char="•"/>
            </a:pPr>
            <a:r>
              <a:rPr lang="en-US" sz="2000" b="1" dirty="0">
                <a:latin typeface="Calibri"/>
                <a:cs typeface="Calibri"/>
              </a:rPr>
              <a:t>My name is Natasha Cole “My best life is represented by different artists. I have my own apartment and fill my life with music and dance. I am part of Energy Fitness My local gym I enjoy working out with my IHS staff, I am grateful that I have receive support and services from DDS. There are important people I admire MLKJR, Jimmy Cliff, John Lewis, and Bob Marley. There are leaders in their own rights and freedom. I have a loving family in England and America. ”</a:t>
            </a:r>
            <a:r>
              <a:rPr lang="en-US" sz="2000" dirty="0">
                <a:latin typeface="Calibri"/>
                <a:cs typeface="Calibri"/>
              </a:rPr>
              <a:t> </a:t>
            </a:r>
            <a:r>
              <a:rPr lang="en-US" b="1" dirty="0"/>
              <a:t> </a:t>
            </a:r>
            <a:r>
              <a:rPr lang="en-US" u="sng" dirty="0">
                <a:hlinkClick r:id="rId4"/>
              </a:rPr>
              <a:t>Bob Marley - Get Up Stand Up [HQ Sound] - YouTube</a:t>
            </a:r>
            <a:r>
              <a:rPr lang="en-US" dirty="0"/>
              <a:t> </a:t>
            </a:r>
            <a:endParaRPr lang="en-US" sz="2000" dirty="0"/>
          </a:p>
        </p:txBody>
      </p:sp>
      <p:pic>
        <p:nvPicPr>
          <p:cNvPr id="11" name="Video 10">
            <a:hlinkClick r:id="" action="ppaction://media"/>
            <a:extLst>
              <a:ext uri="{FF2B5EF4-FFF2-40B4-BE49-F238E27FC236}">
                <a16:creationId xmlns:a16="http://schemas.microsoft.com/office/drawing/2014/main" id="{D16BBD3D-F004-4718-BB7A-2954A24E886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545716224"/>
      </p:ext>
    </p:extLst>
  </p:cSld>
  <p:clrMapOvr>
    <a:masterClrMapping/>
  </p:clrMapOvr>
  <mc:AlternateContent xmlns:mc="http://schemas.openxmlformats.org/markup-compatibility/2006" xmlns:p14="http://schemas.microsoft.com/office/powerpoint/2010/main">
    <mc:Choice Requires="p14">
      <p:transition spd="slow" p14:dur="2000" advTm="58021"/>
    </mc:Choice>
    <mc:Fallback xmlns="">
      <p:transition spd="slow" advTm="580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7E2A6-BDF3-4537-994F-A0EE63768E15}"/>
              </a:ext>
            </a:extLst>
          </p:cNvPr>
          <p:cNvSpPr>
            <a:spLocks noGrp="1"/>
          </p:cNvSpPr>
          <p:nvPr>
            <p:ph type="title"/>
          </p:nvPr>
        </p:nvSpPr>
        <p:spPr/>
        <p:txBody>
          <a:bodyPr/>
          <a:lstStyle/>
          <a:p>
            <a:r>
              <a:rPr lang="en-US" dirty="0"/>
              <a:t>Views of a Self Advocate Coordinator  </a:t>
            </a:r>
            <a:r>
              <a:rPr lang="en-US" dirty="0" err="1"/>
              <a:t>cont</a:t>
            </a:r>
            <a:endParaRPr lang="en-US" dirty="0"/>
          </a:p>
        </p:txBody>
      </p:sp>
      <p:pic>
        <p:nvPicPr>
          <p:cNvPr id="4" name="paige quality of life">
            <a:hlinkClick r:id="" action="ppaction://media"/>
            <a:extLst>
              <a:ext uri="{FF2B5EF4-FFF2-40B4-BE49-F238E27FC236}">
                <a16:creationId xmlns:a16="http://schemas.microsoft.com/office/drawing/2014/main" id="{1D1BC0B8-07D1-4AC6-AC93-0BC0C871582B}"/>
              </a:ext>
            </a:extLst>
          </p:cNvPr>
          <p:cNvPicPr>
            <a:picLocks noGrp="1" noChangeAspect="1"/>
          </p:cNvPicPr>
          <p:nvPr>
            <p:ph idx="1"/>
            <a:videoFile r:link="rId3"/>
            <p:extLst>
              <p:ext uri="{DAA4B4D4-6D71-4841-9C94-3DE7FCFB9230}">
                <p14:media xmlns:p14="http://schemas.microsoft.com/office/powerpoint/2010/main" r:embed="rId2"/>
              </p:ext>
            </p:extLst>
          </p:nvPr>
        </p:nvPicPr>
        <p:blipFill>
          <a:blip r:embed="rId5"/>
          <a:stretch>
            <a:fillRect/>
          </a:stretch>
        </p:blipFill>
        <p:spPr>
          <a:xfrm>
            <a:off x="238118" y="3774682"/>
            <a:ext cx="3757106" cy="2817830"/>
          </a:xfrm>
          <a:prstGeom prst="rect">
            <a:avLst/>
          </a:prstGeom>
        </p:spPr>
      </p:pic>
      <p:sp>
        <p:nvSpPr>
          <p:cNvPr id="5" name="Rectangle 4">
            <a:extLst>
              <a:ext uri="{FF2B5EF4-FFF2-40B4-BE49-F238E27FC236}">
                <a16:creationId xmlns:a16="http://schemas.microsoft.com/office/drawing/2014/main" id="{724542C9-B283-4E4A-9082-36F70A8E98D9}"/>
              </a:ext>
            </a:extLst>
          </p:cNvPr>
          <p:cNvSpPr/>
          <p:nvPr/>
        </p:nvSpPr>
        <p:spPr>
          <a:xfrm>
            <a:off x="4698612" y="2764473"/>
            <a:ext cx="6996332" cy="3194721"/>
          </a:xfrm>
          <a:prstGeom prst="rect">
            <a:avLst/>
          </a:prstGeom>
        </p:spPr>
        <p:txBody>
          <a:bodyPr wrap="square">
            <a:spAutoFit/>
          </a:bodyPr>
          <a:lstStyle/>
          <a:p>
            <a:pPr marL="285750" indent="-285750">
              <a:lnSpc>
                <a:spcPct val="90000"/>
              </a:lnSpc>
              <a:spcBef>
                <a:spcPts val="1000"/>
              </a:spcBef>
              <a:buFont typeface="Arial"/>
              <a:buChar char="•"/>
            </a:pPr>
            <a:r>
              <a:rPr lang="en-US" sz="2800" b="1" dirty="0">
                <a:latin typeface="Calibri"/>
                <a:cs typeface="Calibri"/>
              </a:rPr>
              <a:t>Paige: I am independent, and I can do a lot of activities in my life. I like to go to my favorite concerts and go shopping on my own. What I love about my life is family and friends because they are very supportive and helpful. A good life to me looks like being happy and positive and I can make my own decisions.</a:t>
            </a:r>
            <a:endParaRPr lang="en-US" sz="2800" dirty="0">
              <a:ea typeface="+mn-lt"/>
              <a:cs typeface="+mn-lt"/>
            </a:endParaRPr>
          </a:p>
        </p:txBody>
      </p:sp>
    </p:spTree>
    <p:custDataLst>
      <p:tags r:id="rId1"/>
    </p:custDataLst>
    <p:extLst>
      <p:ext uri="{BB962C8B-B14F-4D97-AF65-F5344CB8AC3E}">
        <p14:creationId xmlns:p14="http://schemas.microsoft.com/office/powerpoint/2010/main" val="2616328672"/>
      </p:ext>
    </p:extLst>
  </p:cSld>
  <p:clrMapOvr>
    <a:masterClrMapping/>
  </p:clrMapOvr>
  <mc:AlternateContent xmlns:mc="http://schemas.openxmlformats.org/markup-compatibility/2006" xmlns:p14="http://schemas.microsoft.com/office/powerpoint/2010/main">
    <mc:Choice Requires="p14">
      <p:transition spd="slow" p14:dur="2000" advTm="15336"/>
    </mc:Choice>
    <mc:Fallback xmlns="">
      <p:transition spd="slow" advTm="1533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95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extLst>
    <p:ext uri="{E180D4A7-C9FB-4DFB-919C-405C955672EB}">
      <p14:showEvtLst xmlns:p14="http://schemas.microsoft.com/office/powerpoint/2010/main">
        <p14:playEvt time="11999" objId="4"/>
        <p14:stopEvt time="15336" objId="4"/>
      </p14:showEvtLst>
    </p:ext>
  </p:extLs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F653F-0F2B-458D-BA11-2C6F5264D278}"/>
              </a:ext>
            </a:extLst>
          </p:cNvPr>
          <p:cNvSpPr>
            <a:spLocks noGrp="1"/>
          </p:cNvSpPr>
          <p:nvPr>
            <p:ph type="title"/>
          </p:nvPr>
        </p:nvSpPr>
        <p:spPr/>
        <p:txBody>
          <a:bodyPr/>
          <a:lstStyle/>
          <a:p>
            <a:r>
              <a:rPr lang="en-US"/>
              <a:t>Presented by: </a:t>
            </a:r>
          </a:p>
        </p:txBody>
      </p:sp>
      <p:sp>
        <p:nvSpPr>
          <p:cNvPr id="3" name="Content Placeholder 2">
            <a:extLst>
              <a:ext uri="{FF2B5EF4-FFF2-40B4-BE49-F238E27FC236}">
                <a16:creationId xmlns:a16="http://schemas.microsoft.com/office/drawing/2014/main" id="{D610CC4E-202C-45AD-ADDF-12EEB53D3248}"/>
              </a:ext>
            </a:extLst>
          </p:cNvPr>
          <p:cNvSpPr>
            <a:spLocks noGrp="1"/>
          </p:cNvSpPr>
          <p:nvPr>
            <p:ph idx="1"/>
          </p:nvPr>
        </p:nvSpPr>
        <p:spPr/>
        <p:txBody>
          <a:bodyPr>
            <a:normAutofit/>
          </a:bodyPr>
          <a:lstStyle/>
          <a:p>
            <a:r>
              <a:rPr lang="en-US" sz="2400"/>
              <a:t>Kellie Hartigan</a:t>
            </a:r>
          </a:p>
          <a:p>
            <a:r>
              <a:rPr lang="en-US" sz="2400"/>
              <a:t>Paige Librandi</a:t>
            </a:r>
          </a:p>
          <a:p>
            <a:r>
              <a:rPr lang="en-US" sz="2400"/>
              <a:t>Carol Grabbe</a:t>
            </a:r>
          </a:p>
          <a:p>
            <a:r>
              <a:rPr lang="en-US" sz="2400"/>
              <a:t>Natasha Cole</a:t>
            </a:r>
          </a:p>
        </p:txBody>
      </p:sp>
      <p:pic>
        <p:nvPicPr>
          <p:cNvPr id="3074" name="Picture 2" descr="Advocates' Corner">
            <a:extLst>
              <a:ext uri="{FF2B5EF4-FFF2-40B4-BE49-F238E27FC236}">
                <a16:creationId xmlns:a16="http://schemas.microsoft.com/office/drawing/2014/main" id="{E5AFABC5-815F-4104-A708-85576AB8D87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98763" y="2350922"/>
            <a:ext cx="4290261" cy="4290261"/>
          </a:xfrm>
          <a:prstGeom prst="rect">
            <a:avLst/>
          </a:prstGeom>
          <a:noFill/>
          <a:extLst>
            <a:ext uri="{909E8E84-426E-40DD-AFC4-6F175D3DCCD1}">
              <a14:hiddenFill xmlns:a14="http://schemas.microsoft.com/office/drawing/2010/main">
                <a:solidFill>
                  <a:srgbClr val="FFFFFF"/>
                </a:solidFill>
              </a14:hiddenFill>
            </a:ext>
          </a:extLst>
        </p:spPr>
      </p:pic>
      <p:pic>
        <p:nvPicPr>
          <p:cNvPr id="4" name="Video 3">
            <a:hlinkClick r:id="" action="ppaction://media"/>
            <a:extLst>
              <a:ext uri="{FF2B5EF4-FFF2-40B4-BE49-F238E27FC236}">
                <a16:creationId xmlns:a16="http://schemas.microsoft.com/office/drawing/2014/main" id="{28F0489A-1ACE-4492-8B3F-357B920EBF0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718460144"/>
      </p:ext>
    </p:extLst>
  </p:cSld>
  <p:clrMapOvr>
    <a:masterClrMapping/>
  </p:clrMapOvr>
  <mc:AlternateContent xmlns:mc="http://schemas.openxmlformats.org/markup-compatibility/2006" xmlns:p14="http://schemas.microsoft.com/office/powerpoint/2010/main">
    <mc:Choice Requires="p14">
      <p:transition spd="slow" p14:dur="2000" advTm="7556"/>
    </mc:Choice>
    <mc:Fallback xmlns="">
      <p:transition spd="slow" advTm="75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1.8"/>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1AD2A6BE9DBC1438788DEAA86D5B421" ma:contentTypeVersion="10" ma:contentTypeDescription="Create a new document." ma:contentTypeScope="" ma:versionID="65cc1668e9ac928a1f7b1689380dd403">
  <xsd:schema xmlns:xsd="http://www.w3.org/2001/XMLSchema" xmlns:xs="http://www.w3.org/2001/XMLSchema" xmlns:p="http://schemas.microsoft.com/office/2006/metadata/properties" xmlns:ns1="http://schemas.microsoft.com/sharepoint/v3" xmlns:ns3="3c139961-86eb-4e98-9059-2cc0e1ad7307" xmlns:ns4="79e8d723-e997-45c2-96d5-93aa6581a4bd" targetNamespace="http://schemas.microsoft.com/office/2006/metadata/properties" ma:root="true" ma:fieldsID="95c08dd998b8c097d755592824f4b044" ns1:_="" ns3:_="" ns4:_="">
    <xsd:import namespace="http://schemas.microsoft.com/sharepoint/v3"/>
    <xsd:import namespace="3c139961-86eb-4e98-9059-2cc0e1ad7307"/>
    <xsd:import namespace="79e8d723-e997-45c2-96d5-93aa6581a4bd"/>
    <xsd:element name="properties">
      <xsd:complexType>
        <xsd:sequence>
          <xsd:element name="documentManagement">
            <xsd:complexType>
              <xsd:all>
                <xsd:element ref="ns3:MediaServiceMetadata" minOccurs="0"/>
                <xsd:element ref="ns3:MediaServiceFastMetadata" minOccurs="0"/>
                <xsd:element ref="ns1:_ip_UnifiedCompliancePolicyProperties" minOccurs="0"/>
                <xsd:element ref="ns1:_ip_UnifiedCompliancePolicyUIAction"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0" nillable="true" ma:displayName="Unified Compliance Policy Properties" ma:hidden="true" ma:internalName="_ip_UnifiedCompliancePolicyProperties">
      <xsd:simpleType>
        <xsd:restriction base="dms:Note"/>
      </xsd:simpleType>
    </xsd:element>
    <xsd:element name="_ip_UnifiedCompliancePolicyUIAction" ma:index="1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c139961-86eb-4e98-9059-2cc0e1ad730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9e8d723-e997-45c2-96d5-93aa6581a4bd"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Props1.xml><?xml version="1.0" encoding="utf-8"?>
<ds:datastoreItem xmlns:ds="http://schemas.openxmlformats.org/officeDocument/2006/customXml" ds:itemID="{DEF389ED-0657-451F-B668-EBD3482D744B}">
  <ds:schemaRefs>
    <ds:schemaRef ds:uri="http://schemas.microsoft.com/sharepoint/v3/contenttype/forms"/>
  </ds:schemaRefs>
</ds:datastoreItem>
</file>

<file path=customXml/itemProps2.xml><?xml version="1.0" encoding="utf-8"?>
<ds:datastoreItem xmlns:ds="http://schemas.openxmlformats.org/officeDocument/2006/customXml" ds:itemID="{4FB5A091-3A94-4BE5-843F-776CF83EE85F}">
  <ds:schemaRefs>
    <ds:schemaRef ds:uri="3c139961-86eb-4e98-9059-2cc0e1ad7307"/>
    <ds:schemaRef ds:uri="79e8d723-e997-45c2-96d5-93aa6581a4b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AAE7C479-CC1F-47BB-B1E4-EF326A09413D}">
  <ds:schemaRefs>
    <ds:schemaRef ds:uri="3c139961-86eb-4e98-9059-2cc0e1ad7307"/>
    <ds:schemaRef ds:uri="http://www.w3.org/XML/1998/namespace"/>
    <ds:schemaRef ds:uri="79e8d723-e997-45c2-96d5-93aa6581a4bd"/>
    <ds:schemaRef ds:uri="http://schemas.microsoft.com/office/infopath/2007/PartnerControls"/>
    <ds:schemaRef ds:uri="http://schemas.openxmlformats.org/package/2006/metadata/core-properties"/>
    <ds:schemaRef ds:uri="http://schemas.microsoft.com/office/2006/documentManagement/types"/>
    <ds:schemaRef ds:uri="http://purl.org/dc/terms/"/>
    <ds:schemaRef ds:uri="http://purl.org/dc/dcmitype/"/>
    <ds:schemaRef ds:uri="http://purl.org/dc/elements/1.1/"/>
    <ds:schemaRef ds:uri="http://schemas.microsoft.com/office/2006/metadata/properties"/>
    <ds:schemaRef ds:uri="http://schemas.microsoft.com/sharepoint/v3"/>
  </ds:schemaRefs>
</ds:datastoreItem>
</file>

<file path=docProps/app.xml><?xml version="1.0" encoding="utf-8"?>
<Properties xmlns="http://schemas.openxmlformats.org/officeDocument/2006/extended-properties" xmlns:vt="http://schemas.openxmlformats.org/officeDocument/2006/docPropsVTypes">
  <TotalTime>127</TotalTime>
  <Words>918</Words>
  <Application>Microsoft Office PowerPoint</Application>
  <PresentationFormat>Widescreen</PresentationFormat>
  <Paragraphs>99</Paragraphs>
  <Slides>22</Slides>
  <Notes>0</Notes>
  <HiddenSlides>0</HiddenSlides>
  <MMClips>27</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22</vt:i4>
      </vt:variant>
    </vt:vector>
  </HeadingPairs>
  <TitlesOfParts>
    <vt:vector size="32" baseType="lpstr">
      <vt:lpstr>Aharoni</vt:lpstr>
      <vt:lpstr>Arial</vt:lpstr>
      <vt:lpstr>Calibri</vt:lpstr>
      <vt:lpstr>Century Gothic</vt:lpstr>
      <vt:lpstr>Open Sans</vt:lpstr>
      <vt:lpstr>Source Sans Pro</vt:lpstr>
      <vt:lpstr>Times New Roman</vt:lpstr>
      <vt:lpstr>Wingdings 3</vt:lpstr>
      <vt:lpstr>Ion Boardroom</vt:lpstr>
      <vt:lpstr>Ion Boardroom</vt:lpstr>
      <vt:lpstr>Quality Of Life </vt:lpstr>
      <vt:lpstr>PowerPoint Presentation</vt:lpstr>
      <vt:lpstr>PowerPoint Presentation</vt:lpstr>
      <vt:lpstr>PowerPoint Presentation</vt:lpstr>
      <vt:lpstr>PowerPoint Presentation</vt:lpstr>
      <vt:lpstr>PowerPoint Presentation</vt:lpstr>
      <vt:lpstr>PowerPoint Presentation</vt:lpstr>
      <vt:lpstr>QUALITY OF LIFE​ SELF-DIRECTION</vt:lpstr>
      <vt:lpstr>Self Directed Learning</vt:lpstr>
      <vt:lpstr>Self-Directed levels of learning simplified</vt:lpstr>
      <vt:lpstr>Self-Directed Services | Medicaid </vt:lpstr>
      <vt:lpstr>PowerPoint Presentation</vt:lpstr>
      <vt:lpstr>ADA</vt:lpstr>
      <vt:lpstr>Americans with Disabilities Act of 1990 (ADA)</vt:lpstr>
      <vt:lpstr>Americans with Disabilities Act of 1990 (ADA)</vt:lpstr>
      <vt:lpstr>Sources</vt:lpstr>
      <vt:lpstr>PowerPoint Presentation</vt:lpstr>
      <vt:lpstr>Understanding All Our Abilities</vt:lpstr>
      <vt:lpstr>Self Determination</vt:lpstr>
      <vt:lpstr>View of a Self-Advocate Coordinator</vt:lpstr>
      <vt:lpstr>Views of a Self Advocate Coordinator  cont</vt:lpstr>
      <vt:lpstr>Presented by: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 Of Life</dc:title>
  <dc:creator>Grabbe, Carol</dc:creator>
  <cp:lastModifiedBy>Fioravanti, Lisa</cp:lastModifiedBy>
  <cp:revision>3</cp:revision>
  <dcterms:created xsi:type="dcterms:W3CDTF">2022-09-23T15:06:48Z</dcterms:created>
  <dcterms:modified xsi:type="dcterms:W3CDTF">2022-10-03T14:40:26Z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0x01010071AD2A6BE9DBC1438788DEAA86D5B421</vt:lpwstr>
  </property>
</Properties>
</file>