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17"/>
  </p:notesMasterIdLst>
  <p:handoutMasterIdLst>
    <p:handoutMasterId r:id="rId18"/>
  </p:handoutMasterIdLst>
  <p:sldIdLst>
    <p:sldId id="284" r:id="rId2"/>
    <p:sldId id="285" r:id="rId3"/>
    <p:sldId id="286" r:id="rId4"/>
    <p:sldId id="256" r:id="rId5"/>
    <p:sldId id="257" r:id="rId6"/>
    <p:sldId id="267" r:id="rId7"/>
    <p:sldId id="269" r:id="rId8"/>
    <p:sldId id="261" r:id="rId9"/>
    <p:sldId id="263" r:id="rId10"/>
    <p:sldId id="277" r:id="rId11"/>
    <p:sldId id="276" r:id="rId12"/>
    <p:sldId id="275" r:id="rId13"/>
    <p:sldId id="273" r:id="rId14"/>
    <p:sldId id="272" r:id="rId15"/>
    <p:sldId id="271" r:id="rId1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pos="3839"/>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10/3/2022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10/3/2022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Yana</a:t>
            </a:r>
          </a:p>
        </p:txBody>
      </p:sp>
      <p:sp>
        <p:nvSpPr>
          <p:cNvPr id="4" name="Slide Number Placeholder 3"/>
          <p:cNvSpPr>
            <a:spLocks noGrp="1"/>
          </p:cNvSpPr>
          <p:nvPr>
            <p:ph type="sldNum" sz="quarter" idx="5"/>
          </p:nvPr>
        </p:nvSpPr>
        <p:spPr/>
        <p:txBody>
          <a:bodyPr/>
          <a:lstStyle/>
          <a:p>
            <a:fld id="{F0FA2EFA-ABA7-453B-96B4-9B9090BCF764}" type="slidenum">
              <a:rPr lang="en-US" smtClean="0"/>
              <a:t>1</a:t>
            </a:fld>
            <a:endParaRPr lang="en-US"/>
          </a:p>
        </p:txBody>
      </p:sp>
    </p:spTree>
    <p:extLst>
      <p:ext uri="{BB962C8B-B14F-4D97-AF65-F5344CB8AC3E}">
        <p14:creationId xmlns:p14="http://schemas.microsoft.com/office/powerpoint/2010/main" val="428765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Redo  Slide 4 aw </a:t>
            </a:r>
            <a:r>
              <a:rPr lang="en-US" err="1"/>
              <a:t>voiceover.and</a:t>
            </a:r>
            <a:r>
              <a:rPr lang="en-US"/>
              <a:t> share voiceover next week.</a:t>
            </a:r>
          </a:p>
        </p:txBody>
      </p:sp>
      <p:sp>
        <p:nvSpPr>
          <p:cNvPr id="4" name="Slide Number Placeholder 3"/>
          <p:cNvSpPr>
            <a:spLocks noGrp="1"/>
          </p:cNvSpPr>
          <p:nvPr>
            <p:ph type="sldNum" sz="quarter" idx="5"/>
          </p:nvPr>
        </p:nvSpPr>
        <p:spPr/>
        <p:txBody>
          <a:bodyPr/>
          <a:lstStyle/>
          <a:p>
            <a:fld id="{20010B83-C2EA-4C7C-9582-FA3E13A0C4C9}" type="slidenum">
              <a:rPr lang="en-US" smtClean="0"/>
              <a:t>12</a:t>
            </a:fld>
            <a:endParaRPr lang="en-US"/>
          </a:p>
        </p:txBody>
      </p:sp>
    </p:spTree>
    <p:extLst>
      <p:ext uri="{BB962C8B-B14F-4D97-AF65-F5344CB8AC3E}">
        <p14:creationId xmlns:p14="http://schemas.microsoft.com/office/powerpoint/2010/main" val="311643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913923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67849" y="762000"/>
            <a:ext cx="2924556"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569" y="1298448"/>
            <a:ext cx="7313295" cy="3255264"/>
          </a:xfrm>
        </p:spPr>
        <p:txBody>
          <a:bodyPr anchor="b">
            <a:normAutofit/>
          </a:bodyPr>
          <a:lstStyle>
            <a:lvl1pPr algn="l">
              <a:defRPr sz="10486" spc="-178"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099729" y="4670246"/>
            <a:ext cx="7313295" cy="914400"/>
          </a:xfrm>
        </p:spPr>
        <p:txBody>
          <a:bodyPr anchor="t">
            <a:normAutofit/>
          </a:bodyPr>
          <a:lstStyle>
            <a:lvl1pPr marL="0" indent="0" algn="l">
              <a:buNone/>
              <a:defRPr sz="3910" cap="none" spc="0" baseline="0">
                <a:solidFill>
                  <a:schemeClr val="accent1">
                    <a:lumMod val="20000"/>
                    <a:lumOff val="80000"/>
                  </a:schemeClr>
                </a:solidFill>
              </a:defRPr>
            </a:lvl1pPr>
            <a:lvl2pPr marL="812582" indent="0" algn="ctr">
              <a:buNone/>
              <a:defRPr sz="3910"/>
            </a:lvl2pPr>
            <a:lvl3pPr marL="1625163" indent="0" algn="ctr">
              <a:buNone/>
              <a:defRPr sz="3910"/>
            </a:lvl3pPr>
            <a:lvl4pPr marL="2437745" indent="0" algn="ctr">
              <a:buNone/>
              <a:defRPr sz="3555"/>
            </a:lvl4pPr>
            <a:lvl5pPr marL="3250326" indent="0" algn="ctr">
              <a:buNone/>
              <a:defRPr sz="3555"/>
            </a:lvl5pPr>
            <a:lvl6pPr marL="4062908" indent="0" algn="ctr">
              <a:buNone/>
              <a:defRPr sz="3555"/>
            </a:lvl6pPr>
            <a:lvl7pPr marL="4875489" indent="0" algn="ctr">
              <a:buNone/>
              <a:defRPr sz="3555"/>
            </a:lvl7pPr>
            <a:lvl8pPr marL="5688071" indent="0" algn="ctr">
              <a:buNone/>
              <a:defRPr sz="3555"/>
            </a:lvl8pPr>
            <a:lvl9pPr marL="6500652" indent="0" algn="ctr">
              <a:buNone/>
              <a:defRPr sz="3555"/>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0753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719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0901" y="990600"/>
            <a:ext cx="2818666"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6905" y="868680"/>
            <a:ext cx="7313295"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0986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54766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6905" y="1298448"/>
            <a:ext cx="7313295" cy="3255264"/>
          </a:xfrm>
        </p:spPr>
        <p:txBody>
          <a:bodyPr anchor="b">
            <a:normAutofit/>
          </a:bodyPr>
          <a:lstStyle>
            <a:lvl1pPr>
              <a:defRPr sz="10486" b="0" spc="-178"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5188" y="4672584"/>
            <a:ext cx="7313295" cy="914400"/>
          </a:xfrm>
        </p:spPr>
        <p:txBody>
          <a:bodyPr anchor="t">
            <a:normAutofit/>
          </a:bodyPr>
          <a:lstStyle>
            <a:lvl1pPr marL="0" indent="0">
              <a:buNone/>
              <a:defRPr sz="3910" cap="none" spc="0" baseline="0">
                <a:solidFill>
                  <a:schemeClr val="tx1">
                    <a:lumMod val="65000"/>
                    <a:lumOff val="35000"/>
                  </a:schemeClr>
                </a:solidFill>
              </a:defRPr>
            </a:lvl1pPr>
            <a:lvl2pPr marL="812582" indent="0">
              <a:buNone/>
              <a:defRPr sz="3199">
                <a:solidFill>
                  <a:schemeClr val="tx1">
                    <a:tint val="75000"/>
                  </a:schemeClr>
                </a:solidFill>
              </a:defRPr>
            </a:lvl2pPr>
            <a:lvl3pPr marL="1625163" indent="0">
              <a:buNone/>
              <a:defRPr sz="2844">
                <a:solidFill>
                  <a:schemeClr val="tx1">
                    <a:tint val="75000"/>
                  </a:schemeClr>
                </a:solidFill>
              </a:defRPr>
            </a:lvl3pPr>
            <a:lvl4pPr marL="2437745" indent="0">
              <a:buNone/>
              <a:defRPr sz="2488">
                <a:solidFill>
                  <a:schemeClr val="tx1">
                    <a:tint val="75000"/>
                  </a:schemeClr>
                </a:solidFill>
              </a:defRPr>
            </a:lvl4pPr>
            <a:lvl5pPr marL="3250326" indent="0">
              <a:buNone/>
              <a:defRPr sz="2488">
                <a:solidFill>
                  <a:schemeClr val="tx1">
                    <a:tint val="75000"/>
                  </a:schemeClr>
                </a:solidFill>
              </a:defRPr>
            </a:lvl5pPr>
            <a:lvl6pPr marL="4062908" indent="0">
              <a:buNone/>
              <a:defRPr sz="2488">
                <a:solidFill>
                  <a:schemeClr val="tx1">
                    <a:tint val="75000"/>
                  </a:schemeClr>
                </a:solidFill>
              </a:defRPr>
            </a:lvl6pPr>
            <a:lvl7pPr marL="4875489" indent="0">
              <a:buNone/>
              <a:defRPr sz="2488">
                <a:solidFill>
                  <a:schemeClr val="tx1">
                    <a:tint val="75000"/>
                  </a:schemeClr>
                </a:solidFill>
              </a:defRPr>
            </a:lvl7pPr>
            <a:lvl8pPr marL="5688071" indent="0">
              <a:buNone/>
              <a:defRPr sz="2488">
                <a:solidFill>
                  <a:schemeClr val="tx1">
                    <a:tint val="75000"/>
                  </a:schemeClr>
                </a:solidFill>
              </a:defRPr>
            </a:lvl8pPr>
            <a:lvl9pPr marL="6500652" indent="0">
              <a:buNone/>
              <a:defRPr sz="24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9744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6905" y="868680"/>
            <a:ext cx="3473815" cy="5120640"/>
          </a:xfrm>
        </p:spPr>
        <p:txBody>
          <a:bodyPr/>
          <a:lstStyle>
            <a:lvl1pPr>
              <a:defRPr sz="3555"/>
            </a:lvl1pPr>
            <a:lvl2pPr>
              <a:defRPr sz="3199"/>
            </a:lvl2pPr>
            <a:lvl3pPr>
              <a:defRPr sz="2844"/>
            </a:lvl3pPr>
            <a:lvl4pPr>
              <a:defRPr sz="2488"/>
            </a:lvl4pPr>
            <a:lvl5pPr>
              <a:defRPr sz="2488"/>
            </a:lvl5pPr>
            <a:lvl6pPr>
              <a:defRPr sz="2488"/>
            </a:lvl6pPr>
            <a:lvl7pPr>
              <a:defRPr sz="2488"/>
            </a:lvl7pPr>
            <a:lvl8pPr>
              <a:defRPr sz="2488"/>
            </a:lvl8pPr>
            <a:lvl9pPr>
              <a:defRPr sz="2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6084" y="868680"/>
            <a:ext cx="3473815" cy="5120640"/>
          </a:xfrm>
        </p:spPr>
        <p:txBody>
          <a:bodyPr/>
          <a:lstStyle>
            <a:lvl1pPr>
              <a:defRPr sz="3555"/>
            </a:lvl1pPr>
            <a:lvl2pPr>
              <a:defRPr sz="3199"/>
            </a:lvl2pPr>
            <a:lvl3pPr>
              <a:defRPr sz="2844"/>
            </a:lvl3pPr>
            <a:lvl4pPr>
              <a:defRPr sz="2488"/>
            </a:lvl4pPr>
            <a:lvl5pPr>
              <a:defRPr sz="2488"/>
            </a:lvl5pPr>
            <a:lvl6pPr>
              <a:defRPr sz="2488"/>
            </a:lvl6pPr>
            <a:lvl7pPr>
              <a:defRPr sz="2488"/>
            </a:lvl7pPr>
            <a:lvl8pPr>
              <a:defRPr sz="2488"/>
            </a:lvl8pPr>
            <a:lvl9pPr>
              <a:defRPr sz="2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10/3/2022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70374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6905" y="1023586"/>
            <a:ext cx="3473815" cy="807720"/>
          </a:xfrm>
        </p:spPr>
        <p:txBody>
          <a:bodyPr anchor="b">
            <a:normAutofit/>
          </a:bodyPr>
          <a:lstStyle>
            <a:lvl1pPr marL="0" indent="0">
              <a:spcBef>
                <a:spcPts val="0"/>
              </a:spcBef>
              <a:buNone/>
              <a:defRPr sz="3555" b="1">
                <a:solidFill>
                  <a:schemeClr val="tx1">
                    <a:lumMod val="65000"/>
                    <a:lumOff val="35000"/>
                  </a:schemeClr>
                </a:solidFill>
              </a:defRPr>
            </a:lvl1pPr>
            <a:lvl2pPr marL="812582" indent="0">
              <a:buNone/>
              <a:defRPr sz="3555" b="1"/>
            </a:lvl2pPr>
            <a:lvl3pPr marL="1625163" indent="0">
              <a:buNone/>
              <a:defRPr sz="3199" b="1"/>
            </a:lvl3pPr>
            <a:lvl4pPr marL="2437745" indent="0">
              <a:buNone/>
              <a:defRPr sz="2844" b="1"/>
            </a:lvl4pPr>
            <a:lvl5pPr marL="3250326" indent="0">
              <a:buNone/>
              <a:defRPr sz="2844" b="1"/>
            </a:lvl5pPr>
            <a:lvl6pPr marL="4062908" indent="0">
              <a:buNone/>
              <a:defRPr sz="2844" b="1"/>
            </a:lvl6pPr>
            <a:lvl7pPr marL="4875489" indent="0">
              <a:buNone/>
              <a:defRPr sz="2844" b="1"/>
            </a:lvl7pPr>
            <a:lvl8pPr marL="5688071" indent="0">
              <a:buNone/>
              <a:defRPr sz="2844" b="1"/>
            </a:lvl8pPr>
            <a:lvl9pPr marL="6500652" indent="0">
              <a:buNone/>
              <a:defRPr sz="2844" b="1"/>
            </a:lvl9pPr>
          </a:lstStyle>
          <a:p>
            <a:pPr lvl="0"/>
            <a:r>
              <a:rPr lang="en-US"/>
              <a:t>Click to edit Master text styles</a:t>
            </a:r>
          </a:p>
        </p:txBody>
      </p:sp>
      <p:sp>
        <p:nvSpPr>
          <p:cNvPr id="4" name="Content Placeholder 3"/>
          <p:cNvSpPr>
            <a:spLocks noGrp="1"/>
          </p:cNvSpPr>
          <p:nvPr>
            <p:ph sz="half" idx="2"/>
          </p:nvPr>
        </p:nvSpPr>
        <p:spPr>
          <a:xfrm>
            <a:off x="3866905" y="1930936"/>
            <a:ext cx="3473815" cy="4023360"/>
          </a:xfrm>
        </p:spPr>
        <p:txBody>
          <a:bodyPr/>
          <a:lstStyle>
            <a:lvl1pPr>
              <a:defRPr sz="3555"/>
            </a:lvl1pPr>
            <a:lvl2pPr>
              <a:defRPr sz="3199"/>
            </a:lvl2pPr>
            <a:lvl3pPr>
              <a:defRPr sz="2844"/>
            </a:lvl3pPr>
            <a:lvl4pPr>
              <a:defRPr sz="2488"/>
            </a:lvl4pPr>
            <a:lvl5pPr>
              <a:defRPr sz="2488"/>
            </a:lvl5pPr>
            <a:lvl6pPr>
              <a:defRPr sz="2488"/>
            </a:lvl6pPr>
            <a:lvl7pPr>
              <a:defRPr sz="2488"/>
            </a:lvl7pPr>
            <a:lvl8pPr>
              <a:defRPr sz="2488"/>
            </a:lvl8pPr>
            <a:lvl9pPr>
              <a:defRPr sz="2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6427" y="1023587"/>
            <a:ext cx="3473815" cy="813171"/>
          </a:xfrm>
        </p:spPr>
        <p:txBody>
          <a:bodyPr anchor="b">
            <a:normAutofit/>
          </a:bodyPr>
          <a:lstStyle>
            <a:lvl1pPr marL="0" indent="0">
              <a:spcBef>
                <a:spcPts val="0"/>
              </a:spcBef>
              <a:buNone/>
              <a:defRPr sz="3555" b="1">
                <a:solidFill>
                  <a:schemeClr val="tx1">
                    <a:lumMod val="65000"/>
                    <a:lumOff val="35000"/>
                  </a:schemeClr>
                </a:solidFill>
              </a:defRPr>
            </a:lvl1pPr>
            <a:lvl2pPr marL="812582" indent="0">
              <a:buNone/>
              <a:defRPr sz="3555" b="1"/>
            </a:lvl2pPr>
            <a:lvl3pPr marL="1625163" indent="0">
              <a:buNone/>
              <a:defRPr sz="3199" b="1"/>
            </a:lvl3pPr>
            <a:lvl4pPr marL="2437745" indent="0">
              <a:buNone/>
              <a:defRPr sz="2844" b="1"/>
            </a:lvl4pPr>
            <a:lvl5pPr marL="3250326" indent="0">
              <a:buNone/>
              <a:defRPr sz="2844" b="1"/>
            </a:lvl5pPr>
            <a:lvl6pPr marL="4062908" indent="0">
              <a:buNone/>
              <a:defRPr sz="2844" b="1"/>
            </a:lvl6pPr>
            <a:lvl7pPr marL="4875489" indent="0">
              <a:buNone/>
              <a:defRPr sz="2844" b="1"/>
            </a:lvl7pPr>
            <a:lvl8pPr marL="5688071" indent="0">
              <a:buNone/>
              <a:defRPr sz="2844" b="1"/>
            </a:lvl8pPr>
            <a:lvl9pPr marL="6500652" indent="0">
              <a:buNone/>
              <a:defRPr sz="2844" b="1"/>
            </a:lvl9pPr>
          </a:lstStyle>
          <a:p>
            <a:pPr lvl="0"/>
            <a:r>
              <a:rPr lang="en-US"/>
              <a:t>Click to edit Master text styles</a:t>
            </a:r>
          </a:p>
        </p:txBody>
      </p:sp>
      <p:sp>
        <p:nvSpPr>
          <p:cNvPr id="6" name="Content Placeholder 5"/>
          <p:cNvSpPr>
            <a:spLocks noGrp="1"/>
          </p:cNvSpPr>
          <p:nvPr>
            <p:ph sz="quarter" idx="4"/>
          </p:nvPr>
        </p:nvSpPr>
        <p:spPr>
          <a:xfrm>
            <a:off x="7816427" y="1930936"/>
            <a:ext cx="3473815" cy="4023360"/>
          </a:xfrm>
        </p:spPr>
        <p:txBody>
          <a:bodyPr/>
          <a:lstStyle>
            <a:lvl1pPr>
              <a:defRPr sz="3555"/>
            </a:lvl1pPr>
            <a:lvl2pPr>
              <a:defRPr sz="3199"/>
            </a:lvl2pPr>
            <a:lvl3pPr>
              <a:defRPr sz="2844"/>
            </a:lvl3pPr>
            <a:lvl4pPr>
              <a:defRPr sz="2488"/>
            </a:lvl4pPr>
            <a:lvl5pPr>
              <a:defRPr sz="2488"/>
            </a:lvl5pPr>
            <a:lvl6pPr>
              <a:defRPr sz="2488"/>
            </a:lvl6pPr>
            <a:lvl7pPr>
              <a:defRPr sz="2488"/>
            </a:lvl7pPr>
            <a:lvl8pPr>
              <a:defRPr sz="2488"/>
            </a:lvl8pPr>
            <a:lvl9pPr>
              <a:defRPr sz="2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10/3/2022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03517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10/3/2022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5855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3686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65" y="1143000"/>
            <a:ext cx="2833902" cy="2377440"/>
          </a:xfrm>
        </p:spPr>
        <p:txBody>
          <a:bodyPr anchor="b">
            <a:normAutofit/>
          </a:bodyPr>
          <a:lstStyle>
            <a:lvl1pPr>
              <a:defRPr sz="5687" b="0" baseline="0"/>
            </a:lvl1pPr>
          </a:lstStyle>
          <a:p>
            <a:r>
              <a:rPr lang="en-US"/>
              <a:t>Click to edit Master title style</a:t>
            </a:r>
          </a:p>
        </p:txBody>
      </p:sp>
      <p:sp>
        <p:nvSpPr>
          <p:cNvPr id="3" name="Content Placeholder 2"/>
          <p:cNvSpPr>
            <a:spLocks noGrp="1"/>
          </p:cNvSpPr>
          <p:nvPr>
            <p:ph idx="1"/>
          </p:nvPr>
        </p:nvSpPr>
        <p:spPr>
          <a:xfrm>
            <a:off x="3866905" y="868680"/>
            <a:ext cx="7313295" cy="5120640"/>
          </a:xfrm>
        </p:spPr>
        <p:txBody>
          <a:bodyPr/>
          <a:lstStyle>
            <a:lvl1pPr>
              <a:defRPr sz="3555"/>
            </a:lvl1pPr>
            <a:lvl2pPr>
              <a:defRPr sz="3199"/>
            </a:lvl2pPr>
            <a:lvl3pPr>
              <a:defRPr sz="2844"/>
            </a:lvl3pPr>
            <a:lvl4pPr>
              <a:defRPr sz="2488"/>
            </a:lvl4pPr>
            <a:lvl5pPr>
              <a:defRPr sz="2488"/>
            </a:lvl5pPr>
            <a:lvl6pPr>
              <a:defRPr sz="2488"/>
            </a:lvl6pPr>
            <a:lvl7pPr>
              <a:defRPr sz="2488"/>
            </a:lvl7pPr>
            <a:lvl8pPr>
              <a:defRPr sz="2488"/>
            </a:lvl8pPr>
            <a:lvl9pPr>
              <a:defRPr sz="2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5965" y="3494176"/>
            <a:ext cx="2833902" cy="2321990"/>
          </a:xfrm>
        </p:spPr>
        <p:txBody>
          <a:bodyPr anchor="t">
            <a:normAutofit/>
          </a:bodyPr>
          <a:lstStyle>
            <a:lvl1pPr marL="0" indent="0">
              <a:lnSpc>
                <a:spcPct val="100000"/>
              </a:lnSpc>
              <a:buNone/>
              <a:defRPr sz="2488">
                <a:solidFill>
                  <a:srgbClr val="FFFFFF"/>
                </a:solidFill>
              </a:defRPr>
            </a:lvl1pPr>
            <a:lvl2pPr marL="812582" indent="0">
              <a:buNone/>
              <a:defRPr sz="2133"/>
            </a:lvl2pPr>
            <a:lvl3pPr marL="1625163" indent="0">
              <a:buNone/>
              <a:defRPr sz="1777"/>
            </a:lvl3pPr>
            <a:lvl4pPr marL="2437745" indent="0">
              <a:buNone/>
              <a:defRPr sz="1600"/>
            </a:lvl4pPr>
            <a:lvl5pPr marL="3250326" indent="0">
              <a:buNone/>
              <a:defRPr sz="1600"/>
            </a:lvl5pPr>
            <a:lvl6pPr marL="4062908" indent="0">
              <a:buNone/>
              <a:defRPr sz="1600"/>
            </a:lvl6pPr>
            <a:lvl7pPr marL="4875489" indent="0">
              <a:buNone/>
              <a:defRPr sz="1600"/>
            </a:lvl7pPr>
            <a:lvl8pPr marL="5688071" indent="0">
              <a:buNone/>
              <a:defRPr sz="1600"/>
            </a:lvl8pPr>
            <a:lvl9pPr marL="6500652" indent="0">
              <a:buNone/>
              <a:defRPr sz="16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9678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65" y="1143000"/>
            <a:ext cx="2833902" cy="2377440"/>
          </a:xfrm>
        </p:spPr>
        <p:txBody>
          <a:bodyPr anchor="b">
            <a:normAutofit/>
          </a:bodyPr>
          <a:lstStyle>
            <a:lvl1pPr>
              <a:defRPr sz="5687" b="0"/>
            </a:lvl1pPr>
          </a:lstStyle>
          <a:p>
            <a:r>
              <a:rPr lang="en-US"/>
              <a:t>Click to edit Master title style</a:t>
            </a:r>
          </a:p>
        </p:txBody>
      </p:sp>
      <p:sp>
        <p:nvSpPr>
          <p:cNvPr id="3" name="Picture Placeholder 2"/>
          <p:cNvSpPr>
            <a:spLocks noGrp="1" noChangeAspect="1"/>
          </p:cNvSpPr>
          <p:nvPr>
            <p:ph type="pic" idx="1"/>
          </p:nvPr>
        </p:nvSpPr>
        <p:spPr>
          <a:xfrm>
            <a:off x="3569714" y="767419"/>
            <a:ext cx="8113117" cy="5330952"/>
          </a:xfrm>
          <a:solidFill>
            <a:schemeClr val="bg1">
              <a:lumMod val="75000"/>
            </a:schemeClr>
          </a:solidFill>
        </p:spPr>
        <p:txBody>
          <a:bodyPr anchor="t"/>
          <a:lstStyle>
            <a:lvl1pPr marL="0" indent="0">
              <a:buNone/>
              <a:defRPr sz="5687"/>
            </a:lvl1pPr>
            <a:lvl2pPr marL="812582" indent="0">
              <a:buNone/>
              <a:defRPr sz="4976"/>
            </a:lvl2pPr>
            <a:lvl3pPr marL="1625163" indent="0">
              <a:buNone/>
              <a:defRPr sz="4266"/>
            </a:lvl3pPr>
            <a:lvl4pPr marL="2437745" indent="0">
              <a:buNone/>
              <a:defRPr sz="3555"/>
            </a:lvl4pPr>
            <a:lvl5pPr marL="3250326" indent="0">
              <a:buNone/>
              <a:defRPr sz="3555"/>
            </a:lvl5pPr>
            <a:lvl6pPr marL="4062908" indent="0">
              <a:buNone/>
              <a:defRPr sz="3555"/>
            </a:lvl6pPr>
            <a:lvl7pPr marL="4875489" indent="0">
              <a:buNone/>
              <a:defRPr sz="3555"/>
            </a:lvl7pPr>
            <a:lvl8pPr marL="5688071" indent="0">
              <a:buNone/>
              <a:defRPr sz="3555"/>
            </a:lvl8pPr>
            <a:lvl9pPr marL="6500652" indent="0">
              <a:buNone/>
              <a:defRPr sz="3555"/>
            </a:lvl9pPr>
          </a:lstStyle>
          <a:p>
            <a:endParaRPr lang="en-US"/>
          </a:p>
        </p:txBody>
      </p:sp>
      <p:sp>
        <p:nvSpPr>
          <p:cNvPr id="4" name="Text Placeholder 3"/>
          <p:cNvSpPr>
            <a:spLocks noGrp="1"/>
          </p:cNvSpPr>
          <p:nvPr>
            <p:ph type="body" sz="half" idx="2"/>
          </p:nvPr>
        </p:nvSpPr>
        <p:spPr>
          <a:xfrm>
            <a:off x="255965" y="3493008"/>
            <a:ext cx="2833902" cy="2322576"/>
          </a:xfrm>
        </p:spPr>
        <p:txBody>
          <a:bodyPr anchor="t">
            <a:normAutofit/>
          </a:bodyPr>
          <a:lstStyle>
            <a:lvl1pPr marL="0" indent="0">
              <a:lnSpc>
                <a:spcPct val="100000"/>
              </a:lnSpc>
              <a:buNone/>
              <a:defRPr sz="2488">
                <a:solidFill>
                  <a:srgbClr val="FFFFFF"/>
                </a:solidFill>
              </a:defRPr>
            </a:lvl1pPr>
            <a:lvl2pPr marL="812582" indent="0">
              <a:buNone/>
              <a:defRPr sz="2133"/>
            </a:lvl2pPr>
            <a:lvl3pPr marL="1625163" indent="0">
              <a:buNone/>
              <a:defRPr sz="1777"/>
            </a:lvl3pPr>
            <a:lvl4pPr marL="2437745" indent="0">
              <a:buNone/>
              <a:defRPr sz="1600"/>
            </a:lvl4pPr>
            <a:lvl5pPr marL="3250326" indent="0">
              <a:buNone/>
              <a:defRPr sz="1600"/>
            </a:lvl5pPr>
            <a:lvl6pPr marL="4062908" indent="0">
              <a:buNone/>
              <a:defRPr sz="1600"/>
            </a:lvl6pPr>
            <a:lvl7pPr marL="4875489" indent="0">
              <a:buNone/>
              <a:defRPr sz="1600"/>
            </a:lvl7pPr>
            <a:lvl8pPr marL="5688071" indent="0">
              <a:buNone/>
              <a:defRPr sz="1600"/>
            </a:lvl8pPr>
            <a:lvl9pPr marL="6500652" indent="0">
              <a:buNone/>
              <a:defRPr sz="16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10/3/2022</a:t>
            </a:fld>
            <a:endParaRPr lang="en-US"/>
          </a:p>
        </p:txBody>
      </p:sp>
      <p:sp>
        <p:nvSpPr>
          <p:cNvPr id="9" name="Footer Placeholder 8"/>
          <p:cNvSpPr>
            <a:spLocks noGrp="1"/>
          </p:cNvSpPr>
          <p:nvPr>
            <p:ph type="ftr" sz="quarter" idx="11"/>
          </p:nvPr>
        </p:nvSpPr>
        <p:spPr>
          <a:xfrm>
            <a:off x="3498190" y="6356351"/>
            <a:ext cx="5909978"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5237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853" y="1123838"/>
            <a:ext cx="2946714"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2787" y="758952"/>
            <a:ext cx="3839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8260" y="864108"/>
            <a:ext cx="7313295"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396" y="6356351"/>
            <a:ext cx="2742486" cy="365125"/>
          </a:xfrm>
          <a:prstGeom prst="rect">
            <a:avLst/>
          </a:prstGeom>
        </p:spPr>
        <p:txBody>
          <a:bodyPr vert="horz" lIns="91440" tIns="45720" rIns="91440" bIns="45720" rtlCol="0" anchor="ctr"/>
          <a:lstStyle>
            <a:lvl1pPr algn="l">
              <a:defRPr sz="1955">
                <a:solidFill>
                  <a:schemeClr val="tx1">
                    <a:lumMod val="50000"/>
                    <a:lumOff val="50000"/>
                  </a:schemeClr>
                </a:solidFill>
              </a:defRPr>
            </a:lvl1pPr>
          </a:lstStyle>
          <a:p>
            <a:fld id="{5586B75A-687E-405C-8A0B-8D00578BA2C3}" type="datetimeFigureOut">
              <a:rPr lang="en-US" dirty="0"/>
              <a:pPr/>
              <a:t>10/3/2022</a:t>
            </a:fld>
            <a:endParaRPr lang="en-US"/>
          </a:p>
        </p:txBody>
      </p:sp>
      <p:sp>
        <p:nvSpPr>
          <p:cNvPr id="5" name="Footer Placeholder 4"/>
          <p:cNvSpPr>
            <a:spLocks noGrp="1"/>
          </p:cNvSpPr>
          <p:nvPr>
            <p:ph type="ftr" sz="quarter" idx="3"/>
          </p:nvPr>
        </p:nvSpPr>
        <p:spPr>
          <a:xfrm>
            <a:off x="3868261" y="6356351"/>
            <a:ext cx="5909978" cy="365125"/>
          </a:xfrm>
          <a:prstGeom prst="rect">
            <a:avLst/>
          </a:prstGeom>
        </p:spPr>
        <p:txBody>
          <a:bodyPr vert="horz" lIns="91440" tIns="45720" rIns="91440" bIns="45720" rtlCol="0" anchor="ctr"/>
          <a:lstStyle>
            <a:lvl1pPr algn="l">
              <a:defRPr sz="195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1366" y="6356351"/>
            <a:ext cx="1530528" cy="365125"/>
          </a:xfrm>
          <a:prstGeom prst="rect">
            <a:avLst/>
          </a:prstGeom>
        </p:spPr>
        <p:txBody>
          <a:bodyPr vert="horz" lIns="91440" tIns="45720" rIns="91440" bIns="45720" rtlCol="0" anchor="ctr"/>
          <a:lstStyle>
            <a:lvl1pPr algn="r">
              <a:defRPr sz="2133"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69742535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hyperlink" Target="https://www.newstimes.com/local/article/Bethel-based-Ability-Beyond-s-job-program-helps-13491784.php"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hyperlink" Target="https://www.youtube.com/watch?v=Nmm_0-fwimg" TargetMode="External"/><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hyperlink" Target="https://www.youtube.com/watch?v=xG3Svh7zjYw&amp;t=16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popsugar.com/news/how-to-volunteer-as-poll-worker-on-election-day-47646558" TargetMode="External"/><Relationship Id="rId5" Type="http://schemas.openxmlformats.org/officeDocument/2006/relationships/hyperlink" Target="https://www.flickr.com/photos/jeepersmedia/14489398446"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GRXTcTOK52w?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EKqns5SHIgk?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mississippitoday.org/2020/05/11/covid-19-could-force-governor-legislators-to-turn-to-rainy-day-fund-this-fiscal-year/"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s://alabamaschoolconnection.org/2013/04/25/who-does-a-board-of-education-member-represent-notes-from-the-state-board-work-session-april-25/"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www.sketchport.com/drawing/5365184637960192/i-m-just-a-bill"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hyperlink" Target="https://politicsandgovernance.blogspot.com/2010_06_06_archive.html" TargetMode="Externa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List_of_Presidents_of_the_United_States" TargetMode="External"/><Relationship Id="rId3" Type="http://schemas.openxmlformats.org/officeDocument/2006/relationships/slideLayout" Target="../slideLayouts/slideLayout8.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arkansasgopwing.blogspot.com/2009_11_01_archive.html" TargetMode="External"/><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06A18-AB0C-4C0B-9C56-E6E59F33CEA7}"/>
              </a:ext>
            </a:extLst>
          </p:cNvPr>
          <p:cNvSpPr>
            <a:spLocks noGrp="1"/>
          </p:cNvSpPr>
          <p:nvPr>
            <p:ph type="title"/>
          </p:nvPr>
        </p:nvSpPr>
        <p:spPr/>
        <p:txBody>
          <a:bodyPr/>
          <a:lstStyle/>
          <a:p>
            <a:r>
              <a:rPr lang="en-US" b="1">
                <a:solidFill>
                  <a:schemeClr val="bg1"/>
                </a:solidFill>
              </a:rPr>
              <a:t>As A Voter With  A Disability You have the right to…</a:t>
            </a:r>
          </a:p>
        </p:txBody>
      </p:sp>
      <p:sp>
        <p:nvSpPr>
          <p:cNvPr id="3" name="Content Placeholder 2">
            <a:extLst>
              <a:ext uri="{FF2B5EF4-FFF2-40B4-BE49-F238E27FC236}">
                <a16:creationId xmlns:a16="http://schemas.microsoft.com/office/drawing/2014/main" id="{50D445DD-EF53-44FA-800C-D731B30675D2}"/>
              </a:ext>
            </a:extLst>
          </p:cNvPr>
          <p:cNvSpPr>
            <a:spLocks noGrp="1"/>
          </p:cNvSpPr>
          <p:nvPr>
            <p:ph idx="1"/>
          </p:nvPr>
        </p:nvSpPr>
        <p:spPr>
          <a:xfrm>
            <a:off x="7185039" y="973452"/>
            <a:ext cx="3608439" cy="4601183"/>
          </a:xfrm>
        </p:spPr>
        <p:txBody>
          <a:bodyPr>
            <a:normAutofit fontScale="25000" lnSpcReduction="20000"/>
          </a:bodyPr>
          <a:lstStyle/>
          <a:p>
            <a:r>
              <a:rPr lang="en-US" sz="6400">
                <a:solidFill>
                  <a:schemeClr val="tx1"/>
                </a:solidFill>
              </a:rPr>
              <a:t>H</a:t>
            </a:r>
            <a:r>
              <a:rPr lang="en-US" sz="6400" b="1">
                <a:solidFill>
                  <a:schemeClr val="tx1"/>
                </a:solidFill>
              </a:rPr>
              <a:t>ave someone help you vote.</a:t>
            </a:r>
          </a:p>
          <a:p>
            <a:r>
              <a:rPr lang="en-US" sz="6400" b="1">
                <a:solidFill>
                  <a:schemeClr val="tx1"/>
                </a:solidFill>
              </a:rPr>
              <a:t>To be able to vote in a location that is accessible to you</a:t>
            </a:r>
          </a:p>
          <a:p>
            <a:r>
              <a:rPr lang="en-US" sz="6400" b="1">
                <a:solidFill>
                  <a:schemeClr val="tx1"/>
                </a:solidFill>
              </a:rPr>
              <a:t>To be able to have an alternate format for your ballot that is accessible to you ( for example braille, large print or audio)</a:t>
            </a:r>
          </a:p>
          <a:p>
            <a:r>
              <a:rPr lang="en-US" sz="6400" b="1">
                <a:solidFill>
                  <a:schemeClr val="tx1"/>
                </a:solidFill>
              </a:rPr>
              <a:t>To be able to   vote by mail if you cannot get to your polling place or its not accessible to you.</a:t>
            </a:r>
          </a:p>
          <a:p>
            <a:r>
              <a:rPr lang="en-US" sz="6400" b="1">
                <a:solidFill>
                  <a:schemeClr val="tx1"/>
                </a:solidFill>
              </a:rPr>
              <a:t>If you have concerns about voting or feel that you were discriminated against at the polling place,  please call Disability Rights CT at</a:t>
            </a:r>
          </a:p>
          <a:p>
            <a:pPr marL="0" indent="0">
              <a:buNone/>
            </a:pPr>
            <a:r>
              <a:rPr lang="en-US" sz="6400" b="1">
                <a:solidFill>
                  <a:schemeClr val="tx1"/>
                </a:solidFill>
              </a:rPr>
              <a:t>      (800) 842-7303 (toll-free in CT)</a:t>
            </a:r>
          </a:p>
          <a:p>
            <a:endParaRPr lang="en-US" sz="6400" b="1">
              <a:solidFill>
                <a:schemeClr val="tx1"/>
              </a:solidFill>
            </a:endParaRPr>
          </a:p>
          <a:p>
            <a:r>
              <a:rPr lang="en-US" sz="6400" b="1">
                <a:solidFill>
                  <a:schemeClr val="tx1"/>
                </a:solidFill>
              </a:rPr>
              <a:t>                            (860) 297-4300 (voice)</a:t>
            </a:r>
          </a:p>
          <a:p>
            <a:endParaRPr lang="en-US" sz="6400" b="1">
              <a:solidFill>
                <a:schemeClr val="tx1"/>
              </a:solidFill>
            </a:endParaRPr>
          </a:p>
          <a:p>
            <a:pPr marL="0" indent="0">
              <a:buNone/>
            </a:pPr>
            <a:r>
              <a:rPr lang="en-US" sz="6400" b="1">
                <a:solidFill>
                  <a:schemeClr val="tx1"/>
                </a:solidFill>
              </a:rPr>
              <a:t>                                                        (860) 509-4992 (videophone)</a:t>
            </a:r>
          </a:p>
          <a:p>
            <a:endParaRPr lang="en-US" b="1"/>
          </a:p>
        </p:txBody>
      </p:sp>
      <p:pic>
        <p:nvPicPr>
          <p:cNvPr id="5" name="Video 4">
            <a:hlinkClick r:id="" action="ppaction://media"/>
            <a:extLst>
              <a:ext uri="{FF2B5EF4-FFF2-40B4-BE49-F238E27FC236}">
                <a16:creationId xmlns:a16="http://schemas.microsoft.com/office/drawing/2014/main" id="{CCFAE469-0B7F-40D2-9AB3-E0B0630875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3420" y="5143053"/>
            <a:ext cx="2285404" cy="1714054"/>
          </a:xfrm>
          <a:prstGeom prst="rect">
            <a:avLst/>
          </a:prstGeom>
        </p:spPr>
      </p:pic>
    </p:spTree>
    <p:extLst>
      <p:ext uri="{BB962C8B-B14F-4D97-AF65-F5344CB8AC3E}">
        <p14:creationId xmlns:p14="http://schemas.microsoft.com/office/powerpoint/2010/main" val="1480636065"/>
      </p:ext>
    </p:extLst>
  </p:cSld>
  <p:clrMapOvr>
    <a:masterClrMapping/>
  </p:clrMapOvr>
  <mc:AlternateContent xmlns:mc="http://schemas.openxmlformats.org/markup-compatibility/2006" xmlns:p14="http://schemas.microsoft.com/office/powerpoint/2010/main">
    <mc:Choice Requires="p14">
      <p:transition spd="slow" p14:dur="1200" advTm="90325">
        <p:dissolve/>
      </p:transition>
    </mc:Choice>
    <mc:Fallback xmlns="">
      <p:transition spd="slow" advTm="9032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3DCCC-8CB4-FA01-BA67-1F901F51AEAB}"/>
              </a:ext>
            </a:extLst>
          </p:cNvPr>
          <p:cNvSpPr txBox="1"/>
          <p:nvPr/>
        </p:nvSpPr>
        <p:spPr>
          <a:xfrm>
            <a:off x="1775961" y="4460530"/>
            <a:ext cx="8634824" cy="557918"/>
          </a:xfrm>
          <a:prstGeom prst="rect">
            <a:avLst/>
          </a:prstGeom>
        </p:spPr>
        <p:txBody>
          <a:bodyPr rot="0" spcFirstLastPara="0" vertOverflow="overflow" horzOverflow="overflow" vert="horz" lIns="91416" tIns="45708" rIns="91416" bIns="0" numCol="1" spcCol="0" rtlCol="0" fromWordArt="0" anchor="b" anchorCtr="0" forceAA="0" compatLnSpc="1">
            <a:prstTxWarp prst="textNoShape">
              <a:avLst/>
            </a:prstTxWarp>
            <a:normAutofit/>
          </a:bodyPr>
          <a:lstStyle/>
          <a:p>
            <a:pPr defTabSz="914126">
              <a:lnSpc>
                <a:spcPct val="90000"/>
              </a:lnSpc>
              <a:spcBef>
                <a:spcPct val="0"/>
              </a:spcBef>
              <a:spcAft>
                <a:spcPts val="600"/>
              </a:spcAft>
            </a:pPr>
            <a:r>
              <a:rPr lang="en-US" sz="1999" cap="all">
                <a:latin typeface="+mj-lt"/>
                <a:ea typeface="+mj-ea"/>
                <a:cs typeface="+mj-cs"/>
              </a:rPr>
              <a:t>Manufacturers Finding New Sources of Talent |</a:t>
            </a:r>
          </a:p>
        </p:txBody>
      </p:sp>
      <p:pic>
        <p:nvPicPr>
          <p:cNvPr id="4" name="Picture 4">
            <a:extLst>
              <a:ext uri="{FF2B5EF4-FFF2-40B4-BE49-F238E27FC236}">
                <a16:creationId xmlns:a16="http://schemas.microsoft.com/office/drawing/2014/main" id="{863B8E49-6ED9-9DD8-BD8C-0C72B819DE1B}"/>
              </a:ext>
            </a:extLst>
          </p:cNvPr>
          <p:cNvPicPr>
            <a:picLocks noChangeAspect="1"/>
          </p:cNvPicPr>
          <p:nvPr/>
        </p:nvPicPr>
        <p:blipFill>
          <a:blip r:embed="rId4"/>
          <a:stretch>
            <a:fillRect/>
          </a:stretch>
        </p:blipFill>
        <p:spPr>
          <a:xfrm>
            <a:off x="2363030" y="1427789"/>
            <a:ext cx="3598989" cy="2001937"/>
          </a:xfrm>
          <a:prstGeom prst="rect">
            <a:avLst/>
          </a:prstGeom>
        </p:spPr>
      </p:pic>
      <p:pic>
        <p:nvPicPr>
          <p:cNvPr id="2" name="Picture 2">
            <a:extLst>
              <a:ext uri="{FF2B5EF4-FFF2-40B4-BE49-F238E27FC236}">
                <a16:creationId xmlns:a16="http://schemas.microsoft.com/office/drawing/2014/main" id="{57A2851A-86CA-DE81-B1A4-EA9414C11EBF}"/>
              </a:ext>
            </a:extLst>
          </p:cNvPr>
          <p:cNvPicPr>
            <a:picLocks noChangeAspect="1"/>
          </p:cNvPicPr>
          <p:nvPr/>
        </p:nvPicPr>
        <p:blipFill>
          <a:blip r:embed="rId5"/>
          <a:stretch>
            <a:fillRect/>
          </a:stretch>
        </p:blipFill>
        <p:spPr>
          <a:xfrm>
            <a:off x="6092092" y="1282592"/>
            <a:ext cx="3598989" cy="499859"/>
          </a:xfrm>
          <a:prstGeom prst="rect">
            <a:avLst/>
          </a:prstGeom>
        </p:spPr>
      </p:pic>
      <p:sp>
        <p:nvSpPr>
          <p:cNvPr id="5" name="TextBox 4">
            <a:extLst>
              <a:ext uri="{FF2B5EF4-FFF2-40B4-BE49-F238E27FC236}">
                <a16:creationId xmlns:a16="http://schemas.microsoft.com/office/drawing/2014/main" id="{D8156914-A68E-EDD6-5A0D-899E3A916716}"/>
              </a:ext>
            </a:extLst>
          </p:cNvPr>
          <p:cNvSpPr txBox="1"/>
          <p:nvPr/>
        </p:nvSpPr>
        <p:spPr>
          <a:xfrm>
            <a:off x="2645912" y="5018911"/>
            <a:ext cx="6634946" cy="1015399"/>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en-US" sz="1999" b="1">
                <a:solidFill>
                  <a:srgbClr val="222222"/>
                </a:solidFill>
                <a:latin typeface="Georgia"/>
              </a:rPr>
              <a:t>Talent with disabilities have a wide range of education, degrees, professional certifications, work experience and skills.</a:t>
            </a:r>
            <a:endParaRPr lang="en-US" sz="1999" b="1"/>
          </a:p>
        </p:txBody>
      </p:sp>
      <p:pic>
        <p:nvPicPr>
          <p:cNvPr id="9" name="Audio 8">
            <a:hlinkClick r:id="" action="ppaction://media"/>
            <a:extLst>
              <a:ext uri="{FF2B5EF4-FFF2-40B4-BE49-F238E27FC236}">
                <a16:creationId xmlns:a16="http://schemas.microsoft.com/office/drawing/2014/main" id="{FE0A9866-1EC8-DF69-2F87-FDF6EEC2AA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9063" y="6218238"/>
            <a:ext cx="487362" cy="487362"/>
          </a:xfrm>
          <a:prstGeom prst="rect">
            <a:avLst/>
          </a:prstGeom>
        </p:spPr>
      </p:pic>
    </p:spTree>
    <p:extLst>
      <p:ext uri="{BB962C8B-B14F-4D97-AF65-F5344CB8AC3E}">
        <p14:creationId xmlns:p14="http://schemas.microsoft.com/office/powerpoint/2010/main" val="1446538404"/>
      </p:ext>
    </p:extLst>
  </p:cSld>
  <p:clrMapOvr>
    <a:masterClrMapping/>
  </p:clrMapOvr>
  <mc:AlternateContent xmlns:mc="http://schemas.openxmlformats.org/markup-compatibility/2006" xmlns:p14="http://schemas.microsoft.com/office/powerpoint/2010/main">
    <mc:Choice Requires="p14">
      <p:transition spd="med" p14:dur="700" advTm="18610">
        <p:fade/>
      </p:transition>
    </mc:Choice>
    <mc:Fallback xmlns="">
      <p:transition spd="med" advTm="18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7552B-2A52-618F-6453-72B42DCABF83}"/>
              </a:ext>
            </a:extLst>
          </p:cNvPr>
          <p:cNvSpPr txBox="1"/>
          <p:nvPr/>
        </p:nvSpPr>
        <p:spPr>
          <a:xfrm>
            <a:off x="1137519" y="110620"/>
            <a:ext cx="3529238" cy="1048962"/>
          </a:xfrm>
          <a:prstGeom prst="rect">
            <a:avLst/>
          </a:prstGeom>
        </p:spPr>
        <p:txBody>
          <a:bodyPr rot="0" spcFirstLastPara="0" vertOverflow="overflow" horzOverflow="overflow" vert="horz" lIns="91416" tIns="45708" rIns="91416" bIns="45708" numCol="1" spcCol="0" rtlCol="0" fromWordArt="0" anchor="t" anchorCtr="0" forceAA="0" compatLnSpc="1">
            <a:prstTxWarp prst="textNoShape">
              <a:avLst/>
            </a:prstTxWarp>
            <a:noAutofit/>
          </a:bodyPr>
          <a:lstStyle/>
          <a:p>
            <a:pPr defTabSz="914126">
              <a:lnSpc>
                <a:spcPct val="90000"/>
              </a:lnSpc>
              <a:spcBef>
                <a:spcPct val="0"/>
              </a:spcBef>
              <a:spcAft>
                <a:spcPts val="600"/>
              </a:spcAft>
            </a:pPr>
            <a:r>
              <a:rPr lang="en-US" sz="2399" cap="all">
                <a:latin typeface="+mj-lt"/>
                <a:ea typeface="+mj-ea"/>
                <a:cs typeface="+mj-cs"/>
                <a:hlinkClick r:id="rId4"/>
              </a:rPr>
              <a:t>Bethel-based Ability Beyond’s job program helps change lives (newstimes.com)</a:t>
            </a:r>
            <a:endParaRPr lang="en-US" sz="2399" cap="all">
              <a:latin typeface="+mj-lt"/>
              <a:ea typeface="+mj-ea"/>
              <a:cs typeface="+mj-cs"/>
            </a:endParaRPr>
          </a:p>
        </p:txBody>
      </p:sp>
      <p:sp>
        <p:nvSpPr>
          <p:cNvPr id="5" name="TextBox 4">
            <a:extLst>
              <a:ext uri="{FF2B5EF4-FFF2-40B4-BE49-F238E27FC236}">
                <a16:creationId xmlns:a16="http://schemas.microsoft.com/office/drawing/2014/main" id="{9C33E7D9-AACE-371F-AFCA-4C3DB69822A3}"/>
              </a:ext>
            </a:extLst>
          </p:cNvPr>
          <p:cNvSpPr txBox="1"/>
          <p:nvPr/>
        </p:nvSpPr>
        <p:spPr>
          <a:xfrm>
            <a:off x="1451203" y="2016101"/>
            <a:ext cx="3525605" cy="3449714"/>
          </a:xfrm>
          <a:prstGeom prst="rect">
            <a:avLst/>
          </a:prstGeom>
        </p:spPr>
        <p:txBody>
          <a:bodyPr rot="0" spcFirstLastPara="0" vertOverflow="overflow" horzOverflow="overflow" vert="horz" lIns="91416" tIns="45708" rIns="91416" bIns="45708" numCol="1" spcCol="0" rtlCol="0" fromWordArt="0" anchor="t" anchorCtr="0" forceAA="0" compatLnSpc="1">
            <a:prstTxWarp prst="textNoShape">
              <a:avLst/>
            </a:prstTxWarp>
            <a:noAutofit/>
          </a:bodyPr>
          <a:lstStyle/>
          <a:p>
            <a:pPr indent="-228531" defTabSz="914126">
              <a:lnSpc>
                <a:spcPct val="120000"/>
              </a:lnSpc>
              <a:spcAft>
                <a:spcPts val="600"/>
              </a:spcAft>
              <a:buClr>
                <a:schemeClr val="accent1"/>
              </a:buClr>
              <a:buSzPct val="100000"/>
              <a:buFont typeface="Arial" panose="020B0604020202020204" pitchFamily="34" charset="0"/>
              <a:buChar char="•"/>
            </a:pPr>
            <a:r>
              <a:rPr lang="en-US" sz="2399"/>
              <a:t>Ability Beyond Individual Amie Giordano has found a good fit packaging parts used in medical testing at Tier One Machining in Newtown, CT</a:t>
            </a:r>
          </a:p>
        </p:txBody>
      </p:sp>
      <p:pic>
        <p:nvPicPr>
          <p:cNvPr id="3" name="Picture 4">
            <a:extLst>
              <a:ext uri="{FF2B5EF4-FFF2-40B4-BE49-F238E27FC236}">
                <a16:creationId xmlns:a16="http://schemas.microsoft.com/office/drawing/2014/main" id="{95A90ADC-18D6-4E61-B7F8-E826DE5BED40}"/>
              </a:ext>
            </a:extLst>
          </p:cNvPr>
          <p:cNvPicPr>
            <a:picLocks noChangeAspect="1"/>
          </p:cNvPicPr>
          <p:nvPr/>
        </p:nvPicPr>
        <p:blipFill rotWithShape="1">
          <a:blip r:embed="rId5"/>
          <a:srcRect l="9705" r="7211" b="5"/>
          <a:stretch/>
        </p:blipFill>
        <p:spPr>
          <a:xfrm>
            <a:off x="6092339" y="1116947"/>
            <a:ext cx="4820295" cy="3865165"/>
          </a:xfrm>
          <a:prstGeom prst="rect">
            <a:avLst/>
          </a:prstGeom>
        </p:spPr>
      </p:pic>
      <p:sp>
        <p:nvSpPr>
          <p:cNvPr id="4" name="TextBox 3">
            <a:extLst>
              <a:ext uri="{FF2B5EF4-FFF2-40B4-BE49-F238E27FC236}">
                <a16:creationId xmlns:a16="http://schemas.microsoft.com/office/drawing/2014/main" id="{A8CB9780-A0A8-C84A-AD73-798142120A42}"/>
              </a:ext>
            </a:extLst>
          </p:cNvPr>
          <p:cNvSpPr txBox="1"/>
          <p:nvPr/>
        </p:nvSpPr>
        <p:spPr>
          <a:xfrm>
            <a:off x="1506485" y="-583095"/>
            <a:ext cx="7054606" cy="3254416"/>
          </a:xfrm>
          <a:prstGeom prst="rect">
            <a:avLst/>
          </a:prstGeom>
        </p:spPr>
        <p:txBody>
          <a:bodyPr rot="0" spcFirstLastPara="0" vertOverflow="overflow" horzOverflow="overflow" vert="horz" lIns="91416" tIns="45708" rIns="91416" bIns="45708" numCol="1" spcCol="0" rtlCol="0" fromWordArt="0" anchor="b" anchorCtr="0" forceAA="0" compatLnSpc="1">
            <a:prstTxWarp prst="textNoShape">
              <a:avLst/>
            </a:prstTxWarp>
            <a:normAutofit/>
          </a:bodyPr>
          <a:lstStyle/>
          <a:p>
            <a:pPr algn="r">
              <a:lnSpc>
                <a:spcPct val="90000"/>
              </a:lnSpc>
              <a:spcBef>
                <a:spcPct val="0"/>
              </a:spcBef>
              <a:spcAft>
                <a:spcPts val="600"/>
              </a:spcAft>
            </a:pPr>
            <a:endParaRPr lang="en-US" sz="5898" b="1" spc="-100">
              <a:solidFill>
                <a:schemeClr val="accent1"/>
              </a:solidFill>
              <a:latin typeface="+mj-lt"/>
              <a:ea typeface="+mj-ea"/>
              <a:cs typeface="+mj-cs"/>
            </a:endParaRPr>
          </a:p>
        </p:txBody>
      </p:sp>
      <p:pic>
        <p:nvPicPr>
          <p:cNvPr id="9" name="Audio 8">
            <a:hlinkClick r:id="" action="ppaction://media"/>
            <a:extLst>
              <a:ext uri="{FF2B5EF4-FFF2-40B4-BE49-F238E27FC236}">
                <a16:creationId xmlns:a16="http://schemas.microsoft.com/office/drawing/2014/main" id="{673AF08B-E44D-6BF8-51E2-750C9CE6F0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9063" y="6218238"/>
            <a:ext cx="487362" cy="487362"/>
          </a:xfrm>
          <a:prstGeom prst="rect">
            <a:avLst/>
          </a:prstGeom>
        </p:spPr>
      </p:pic>
    </p:spTree>
    <p:extLst>
      <p:ext uri="{BB962C8B-B14F-4D97-AF65-F5344CB8AC3E}">
        <p14:creationId xmlns:p14="http://schemas.microsoft.com/office/powerpoint/2010/main" val="1262020859"/>
      </p:ext>
    </p:extLst>
  </p:cSld>
  <p:clrMapOvr>
    <a:masterClrMapping/>
  </p:clrMapOvr>
  <mc:AlternateContent xmlns:mc="http://schemas.openxmlformats.org/markup-compatibility/2006" xmlns:p14="http://schemas.microsoft.com/office/powerpoint/2010/main">
    <mc:Choice Requires="p14">
      <p:transition spd="med" p14:dur="700" advTm="27281">
        <p:fade/>
      </p:transition>
    </mc:Choice>
    <mc:Fallback xmlns="">
      <p:transition spd="med" advTm="272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48CE6C-6F58-1AAE-B83B-B695281E100C}"/>
              </a:ext>
            </a:extLst>
          </p:cNvPr>
          <p:cNvSpPr txBox="1"/>
          <p:nvPr/>
        </p:nvSpPr>
        <p:spPr>
          <a:xfrm>
            <a:off x="397534" y="984080"/>
            <a:ext cx="5140932" cy="1657766"/>
          </a:xfrm>
          <a:prstGeom prst="rect">
            <a:avLst/>
          </a:prstGeom>
        </p:spPr>
        <p:txBody>
          <a:bodyPr rot="0" spcFirstLastPara="0" vertOverflow="overflow" horzOverflow="overflow" vert="horz" lIns="91416" tIns="45708" rIns="91416" bIns="45708" numCol="1" spcCol="0" rtlCol="0" fromWordArt="0" anchor="ctr" anchorCtr="0" forceAA="0" compatLnSpc="1">
            <a:prstTxWarp prst="textNoShape">
              <a:avLst/>
            </a:prstTxWarp>
            <a:normAutofit/>
          </a:bodyPr>
          <a:lstStyle/>
          <a:p>
            <a:pPr>
              <a:lnSpc>
                <a:spcPct val="85000"/>
              </a:lnSpc>
              <a:spcBef>
                <a:spcPct val="0"/>
              </a:spcBef>
              <a:spcAft>
                <a:spcPts val="600"/>
              </a:spcAft>
            </a:pPr>
            <a:r>
              <a:rPr lang="en-US" sz="2999" b="1" spc="-120" err="1">
                <a:solidFill>
                  <a:srgbClr val="0D1267"/>
                </a:solidFill>
                <a:latin typeface="+mj-lt"/>
                <a:ea typeface="+mj-ea"/>
                <a:cs typeface="+mj-cs"/>
                <a:hlinkClick r:id="rId5">
                  <a:extLst>
                    <a:ext uri="{A12FA001-AC4F-418D-AE19-62706E023703}">
                      <ahyp:hlinkClr xmlns:ahyp="http://schemas.microsoft.com/office/drawing/2018/hyperlinkcolor" val="tx"/>
                    </a:ext>
                  </a:extLst>
                </a:hlinkClick>
              </a:rPr>
              <a:t>Collettey’s</a:t>
            </a:r>
            <a:r>
              <a:rPr lang="en-US" sz="2999" b="1" spc="-120">
                <a:solidFill>
                  <a:srgbClr val="0D1267"/>
                </a:solidFill>
                <a:latin typeface="+mj-lt"/>
                <a:ea typeface="+mj-ea"/>
                <a:cs typeface="+mj-cs"/>
                <a:hlinkClick r:id="rId5">
                  <a:extLst>
                    <a:ext uri="{A12FA001-AC4F-418D-AE19-62706E023703}">
                      <ahyp:hlinkClr xmlns:ahyp="http://schemas.microsoft.com/office/drawing/2018/hyperlinkcolor" val="tx"/>
                    </a:ext>
                  </a:extLst>
                </a:hlinkClick>
              </a:rPr>
              <a:t> Cookies The sweetest small business success story | Collette </a:t>
            </a:r>
            <a:r>
              <a:rPr lang="en-US" sz="2999" b="1" spc="-120" err="1">
                <a:solidFill>
                  <a:srgbClr val="0D1267"/>
                </a:solidFill>
                <a:latin typeface="+mj-lt"/>
                <a:ea typeface="+mj-ea"/>
                <a:cs typeface="+mj-cs"/>
                <a:hlinkClick r:id="rId5">
                  <a:extLst>
                    <a:ext uri="{A12FA001-AC4F-418D-AE19-62706E023703}">
                      <ahyp:hlinkClr xmlns:ahyp="http://schemas.microsoft.com/office/drawing/2018/hyperlinkcolor" val="tx"/>
                    </a:ext>
                  </a:extLst>
                </a:hlinkClick>
              </a:rPr>
              <a:t>Divitto</a:t>
            </a:r>
            <a:r>
              <a:rPr lang="en-US" sz="2999" b="1" spc="-120">
                <a:solidFill>
                  <a:srgbClr val="0D1267"/>
                </a:solidFill>
                <a:latin typeface="+mj-lt"/>
                <a:ea typeface="+mj-ea"/>
                <a:cs typeface="+mj-cs"/>
                <a:hlinkClick r:id="rId5">
                  <a:extLst>
                    <a:ext uri="{A12FA001-AC4F-418D-AE19-62706E023703}">
                      <ahyp:hlinkClr xmlns:ahyp="http://schemas.microsoft.com/office/drawing/2018/hyperlinkcolor" val="tx"/>
                    </a:ext>
                  </a:extLst>
                </a:hlinkClick>
              </a:rPr>
              <a:t> - YouTube</a:t>
            </a:r>
            <a:endParaRPr lang="en-US" sz="2999" b="1" spc="-120">
              <a:solidFill>
                <a:srgbClr val="0D1267"/>
              </a:solidFill>
              <a:latin typeface="+mj-lt"/>
              <a:ea typeface="+mj-ea"/>
              <a:cs typeface="+mj-cs"/>
            </a:endParaRPr>
          </a:p>
        </p:txBody>
      </p:sp>
      <p:pic>
        <p:nvPicPr>
          <p:cNvPr id="5" name="Picture 5">
            <a:extLst>
              <a:ext uri="{FF2B5EF4-FFF2-40B4-BE49-F238E27FC236}">
                <a16:creationId xmlns:a16="http://schemas.microsoft.com/office/drawing/2014/main" id="{B66798A3-B851-108C-A731-B198DA275B7B}"/>
              </a:ext>
            </a:extLst>
          </p:cNvPr>
          <p:cNvPicPr>
            <a:picLocks noChangeAspect="1"/>
          </p:cNvPicPr>
          <p:nvPr/>
        </p:nvPicPr>
        <p:blipFill>
          <a:blip r:embed="rId6"/>
          <a:stretch>
            <a:fillRect/>
          </a:stretch>
        </p:blipFill>
        <p:spPr>
          <a:xfrm>
            <a:off x="108200" y="3487658"/>
            <a:ext cx="2666964" cy="2678005"/>
          </a:xfrm>
          <a:prstGeom prst="rect">
            <a:avLst/>
          </a:prstGeom>
        </p:spPr>
      </p:pic>
      <p:sp>
        <p:nvSpPr>
          <p:cNvPr id="6" name="TextBox 5">
            <a:extLst>
              <a:ext uri="{FF2B5EF4-FFF2-40B4-BE49-F238E27FC236}">
                <a16:creationId xmlns:a16="http://schemas.microsoft.com/office/drawing/2014/main" id="{F689BC1B-0C96-5D54-2603-4C88C6EC4BD3}"/>
              </a:ext>
            </a:extLst>
          </p:cNvPr>
          <p:cNvSpPr txBox="1"/>
          <p:nvPr/>
        </p:nvSpPr>
        <p:spPr>
          <a:xfrm>
            <a:off x="5538466" y="1900798"/>
            <a:ext cx="3384405" cy="3422102"/>
          </a:xfrm>
          <a:prstGeom prst="rect">
            <a:avLst/>
          </a:prstGeom>
        </p:spPr>
        <p:txBody>
          <a:bodyPr rot="0" spcFirstLastPara="0" vertOverflow="overflow" horzOverflow="overflow" vert="horz" lIns="91416" tIns="45708" rIns="91416" bIns="45708" numCol="1" spcCol="0" rtlCol="0" fromWordArt="0" anchorCtr="0" forceAA="0" compatLnSpc="1">
            <a:prstTxWarp prst="textNoShape">
              <a:avLst/>
            </a:prstTxWarp>
            <a:normAutofit fontScale="85000" lnSpcReduction="20000"/>
          </a:bodyPr>
          <a:lstStyle/>
          <a:p>
            <a:pPr>
              <a:lnSpc>
                <a:spcPct val="85000"/>
              </a:lnSpc>
              <a:spcAft>
                <a:spcPts val="600"/>
              </a:spcAft>
            </a:pPr>
            <a:r>
              <a:rPr lang="en-US" sz="2799" b="1" err="1">
                <a:solidFill>
                  <a:schemeClr val="tx1">
                    <a:lumMod val="85000"/>
                    <a:lumOff val="15000"/>
                  </a:schemeClr>
                </a:solidFill>
              </a:rPr>
              <a:t>Collettey’s</a:t>
            </a:r>
            <a:r>
              <a:rPr lang="en-US" sz="2799" b="1">
                <a:solidFill>
                  <a:schemeClr val="tx1">
                    <a:lumMod val="85000"/>
                    <a:lumOff val="15000"/>
                  </a:schemeClr>
                </a:solidFill>
              </a:rPr>
              <a:t> Cookies the sweetest small business success story</a:t>
            </a:r>
          </a:p>
          <a:p>
            <a:pPr>
              <a:lnSpc>
                <a:spcPct val="85000"/>
              </a:lnSpc>
              <a:spcAft>
                <a:spcPts val="600"/>
              </a:spcAft>
            </a:pPr>
            <a:r>
              <a:rPr lang="en-US" sz="2799" b="1">
                <a:solidFill>
                  <a:schemeClr val="tx1">
                    <a:lumMod val="85000"/>
                    <a:lumOff val="15000"/>
                  </a:schemeClr>
                </a:solidFill>
              </a:rPr>
              <a:t> </a:t>
            </a:r>
          </a:p>
          <a:p>
            <a:pPr>
              <a:lnSpc>
                <a:spcPct val="85000"/>
              </a:lnSpc>
              <a:spcAft>
                <a:spcPts val="600"/>
              </a:spcAft>
            </a:pPr>
            <a:r>
              <a:rPr lang="en-US" sz="2799" b="1">
                <a:solidFill>
                  <a:schemeClr val="tx1">
                    <a:lumMod val="85000"/>
                    <a:lumOff val="15000"/>
                  </a:schemeClr>
                </a:solidFill>
              </a:rPr>
              <a:t>Collette </a:t>
            </a:r>
            <a:r>
              <a:rPr lang="en-US" sz="2799" b="1" err="1">
                <a:solidFill>
                  <a:schemeClr val="tx1">
                    <a:lumMod val="85000"/>
                    <a:lumOff val="15000"/>
                  </a:schemeClr>
                </a:solidFill>
              </a:rPr>
              <a:t>Divitto</a:t>
            </a:r>
            <a:r>
              <a:rPr lang="en-US" sz="2799" b="1">
                <a:solidFill>
                  <a:schemeClr val="tx1">
                    <a:lumMod val="85000"/>
                    <a:lumOff val="15000"/>
                  </a:schemeClr>
                </a:solidFill>
              </a:rPr>
              <a:t> (born 1990) is an entrepreneur and disability activist based in Boston Massachusetts. Collette’s cookie business is located in Ridgefield, CT.</a:t>
            </a:r>
            <a:endParaRPr lang="en-US" sz="2799" b="1">
              <a:solidFill>
                <a:schemeClr val="tx1">
                  <a:lumMod val="85000"/>
                  <a:lumOff val="15000"/>
                </a:schemeClr>
              </a:solidFill>
              <a:cs typeface="Calibri Light"/>
            </a:endParaRPr>
          </a:p>
        </p:txBody>
      </p:sp>
      <p:pic>
        <p:nvPicPr>
          <p:cNvPr id="16" name="Audio 15">
            <a:hlinkClick r:id="" action="ppaction://media"/>
            <a:extLst>
              <a:ext uri="{FF2B5EF4-FFF2-40B4-BE49-F238E27FC236}">
                <a16:creationId xmlns:a16="http://schemas.microsoft.com/office/drawing/2014/main" id="{9402C2B2-8FE0-1AE1-9F39-6AFDA7AF10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1867" t="-125850" r="-261867" b="-125850"/>
          <a:stretch>
            <a:fillRect/>
          </a:stretch>
        </p:blipFill>
        <p:spPr>
          <a:xfrm>
            <a:off x="3216451" y="4216155"/>
            <a:ext cx="3039840" cy="1714053"/>
          </a:xfrm>
          <a:prstGeom prst="rect">
            <a:avLst/>
          </a:prstGeom>
        </p:spPr>
      </p:pic>
    </p:spTree>
    <p:extLst>
      <p:ext uri="{BB962C8B-B14F-4D97-AF65-F5344CB8AC3E}">
        <p14:creationId xmlns:p14="http://schemas.microsoft.com/office/powerpoint/2010/main" val="2371260966"/>
      </p:ext>
    </p:extLst>
  </p:cSld>
  <p:clrMapOvr>
    <a:masterClrMapping/>
  </p:clrMapOvr>
  <mc:AlternateContent xmlns:mc="http://schemas.openxmlformats.org/markup-compatibility/2006" xmlns:p14="http://schemas.microsoft.com/office/powerpoint/2010/main">
    <mc:Choice Requires="p14">
      <p:transition spd="med" p14:dur="700" advTm="31241">
        <p:fade/>
      </p:transition>
    </mc:Choice>
    <mc:Fallback xmlns="">
      <p:transition spd="med" advTm="31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928657E-8F05-1791-109F-BF7C8DCBD2A1}"/>
              </a:ext>
            </a:extLst>
          </p:cNvPr>
          <p:cNvPicPr>
            <a:picLocks noChangeAspect="1"/>
          </p:cNvPicPr>
          <p:nvPr/>
        </p:nvPicPr>
        <p:blipFill rotWithShape="1">
          <a:blip r:embed="rId2"/>
          <a:srcRect/>
          <a:stretch/>
        </p:blipFill>
        <p:spPr>
          <a:xfrm>
            <a:off x="19" y="903"/>
            <a:ext cx="12188805" cy="6856204"/>
          </a:xfrm>
          <a:prstGeom prst="rect">
            <a:avLst/>
          </a:prstGeom>
        </p:spPr>
      </p:pic>
    </p:spTree>
    <p:extLst>
      <p:ext uri="{BB962C8B-B14F-4D97-AF65-F5344CB8AC3E}">
        <p14:creationId xmlns:p14="http://schemas.microsoft.com/office/powerpoint/2010/main" val="1542505282"/>
      </p:ext>
    </p:extLst>
  </p:cSld>
  <p:clrMapOvr>
    <a:masterClrMapping/>
  </p:clrMapOvr>
  <mc:AlternateContent xmlns:mc="http://schemas.openxmlformats.org/markup-compatibility/2006" xmlns:p14="http://schemas.microsoft.com/office/powerpoint/2010/main">
    <mc:Choice Requires="p14">
      <p:transition spd="med" p14:dur="700" advTm="14612">
        <p:fade/>
      </p:transition>
    </mc:Choice>
    <mc:Fallback xmlns="">
      <p:transition spd="med" advTm="1461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09A191-0A11-C436-0DC0-1571C21699B4}"/>
              </a:ext>
            </a:extLst>
          </p:cNvPr>
          <p:cNvSpPr txBox="1"/>
          <p:nvPr/>
        </p:nvSpPr>
        <p:spPr>
          <a:xfrm>
            <a:off x="609442" y="4384817"/>
            <a:ext cx="10920793" cy="1317300"/>
          </a:xfrm>
          <a:prstGeom prst="rect">
            <a:avLst/>
          </a:prstGeom>
        </p:spPr>
        <p:txBody>
          <a:bodyPr rot="0" spcFirstLastPara="0" vertOverflow="overflow" horzOverflow="overflow" vert="horz" lIns="91416" tIns="45708" rIns="91416" bIns="45708" numCol="1" spcCol="0" rtlCol="0" fromWordArt="0" anchor="b" anchorCtr="0" forceAA="0" compatLnSpc="1">
            <a:prstTxWarp prst="textNoShape">
              <a:avLst/>
            </a:prstTxWarp>
            <a:normAutofit/>
          </a:bodyPr>
          <a:lstStyle/>
          <a:p>
            <a:pPr>
              <a:lnSpc>
                <a:spcPct val="80000"/>
              </a:lnSpc>
              <a:spcBef>
                <a:spcPct val="0"/>
              </a:spcBef>
              <a:spcAft>
                <a:spcPts val="600"/>
              </a:spcAft>
            </a:pPr>
            <a:r>
              <a:rPr lang="en-US" sz="4799" b="1" spc="-120">
                <a:solidFill>
                  <a:srgbClr val="FFFFFF"/>
                </a:solidFill>
                <a:latin typeface="+mj-lt"/>
                <a:ea typeface="+mj-ea"/>
                <a:cs typeface="+mj-cs"/>
                <a:hlinkClick r:id="rId4"/>
              </a:rPr>
              <a:t>Meet Washington's first registered lobbyist with Down syndrome –</a:t>
            </a:r>
            <a:r>
              <a:rPr lang="en-US" sz="4799" b="1" spc="-120">
                <a:solidFill>
                  <a:srgbClr val="FFFFFF"/>
                </a:solidFill>
                <a:latin typeface="+mj-lt"/>
                <a:ea typeface="+mj-ea"/>
                <a:cs typeface="+mj-cs"/>
              </a:rPr>
              <a:t>Kayla McKean</a:t>
            </a:r>
          </a:p>
        </p:txBody>
      </p:sp>
      <p:pic>
        <p:nvPicPr>
          <p:cNvPr id="4" name="Picture 6">
            <a:extLst>
              <a:ext uri="{FF2B5EF4-FFF2-40B4-BE49-F238E27FC236}">
                <a16:creationId xmlns:a16="http://schemas.microsoft.com/office/drawing/2014/main" id="{47B5D5EE-8167-803C-E510-C6C0112D43F0}"/>
              </a:ext>
            </a:extLst>
          </p:cNvPr>
          <p:cNvPicPr>
            <a:picLocks noChangeAspect="1"/>
          </p:cNvPicPr>
          <p:nvPr/>
        </p:nvPicPr>
        <p:blipFill rotWithShape="1">
          <a:blip r:embed="rId5"/>
          <a:srcRect t="9609" r="3" b="31721"/>
          <a:stretch/>
        </p:blipFill>
        <p:spPr>
          <a:xfrm>
            <a:off x="635292" y="640806"/>
            <a:ext cx="10913620" cy="3601798"/>
          </a:xfrm>
          <a:prstGeom prst="rect">
            <a:avLst/>
          </a:prstGeom>
        </p:spPr>
      </p:pic>
      <p:pic>
        <p:nvPicPr>
          <p:cNvPr id="8" name="Audio 7">
            <a:hlinkClick r:id="" action="ppaction://media"/>
            <a:extLst>
              <a:ext uri="{FF2B5EF4-FFF2-40B4-BE49-F238E27FC236}">
                <a16:creationId xmlns:a16="http://schemas.microsoft.com/office/drawing/2014/main" id="{F7761C06-ECD5-7572-DB90-CB46D4640F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9063" y="6218238"/>
            <a:ext cx="487362" cy="487362"/>
          </a:xfrm>
          <a:prstGeom prst="rect">
            <a:avLst/>
          </a:prstGeom>
        </p:spPr>
      </p:pic>
    </p:spTree>
    <p:extLst>
      <p:ext uri="{BB962C8B-B14F-4D97-AF65-F5344CB8AC3E}">
        <p14:creationId xmlns:p14="http://schemas.microsoft.com/office/powerpoint/2010/main" val="683048434"/>
      </p:ext>
    </p:extLst>
  </p:cSld>
  <p:clrMapOvr>
    <a:masterClrMapping/>
  </p:clrMapOvr>
  <mc:AlternateContent xmlns:mc="http://schemas.openxmlformats.org/markup-compatibility/2006" xmlns:p14="http://schemas.microsoft.com/office/powerpoint/2010/main">
    <mc:Choice Requires="p14">
      <p:transition spd="med" p14:dur="700" advTm="7606">
        <p:fade/>
      </p:transition>
    </mc:Choice>
    <mc:Fallback xmlns="">
      <p:transition spd="med" advTm="7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E953F2D-D8F9-6361-E853-FAB4FF08458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9953" t="9091" r="-2" b="-2"/>
          <a:stretch/>
        </p:blipFill>
        <p:spPr>
          <a:xfrm>
            <a:off x="127644" y="-51476"/>
            <a:ext cx="12371979" cy="6960952"/>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4499797" y="5872746"/>
            <a:ext cx="2989394" cy="822801"/>
          </a:xfrm>
        </p:spPr>
        <p:txBody>
          <a:bodyPr>
            <a:normAutofit fontScale="90000"/>
          </a:bodyPr>
          <a:lstStyle/>
          <a:p>
            <a:br>
              <a:rPr lang="en-US" sz="4399">
                <a:ea typeface="+mj-lt"/>
                <a:cs typeface="+mj-lt"/>
              </a:rPr>
            </a:br>
            <a:br>
              <a:rPr lang="en-US" sz="4399">
                <a:ea typeface="+mj-lt"/>
                <a:cs typeface="+mj-lt"/>
              </a:rPr>
            </a:br>
            <a:br>
              <a:rPr lang="en-US" sz="4399">
                <a:ea typeface="+mj-lt"/>
                <a:cs typeface="+mj-lt"/>
              </a:rPr>
            </a:br>
            <a:br>
              <a:rPr lang="en-US" sz="4399">
                <a:ea typeface="+mj-lt"/>
                <a:cs typeface="+mj-lt"/>
              </a:rPr>
            </a:br>
            <a:br>
              <a:rPr lang="en-US" sz="4399">
                <a:ea typeface="+mj-lt"/>
                <a:cs typeface="+mj-lt"/>
              </a:rPr>
            </a:br>
            <a:br>
              <a:rPr lang="en-US" sz="4399">
                <a:ea typeface="+mj-lt"/>
                <a:cs typeface="+mj-lt"/>
              </a:rPr>
            </a:br>
            <a:br>
              <a:rPr lang="en-US" sz="4399">
                <a:ea typeface="+mj-lt"/>
                <a:cs typeface="+mj-lt"/>
              </a:rPr>
            </a:br>
            <a:br>
              <a:rPr lang="en-US" sz="4399">
                <a:ea typeface="+mj-lt"/>
                <a:cs typeface="+mj-lt"/>
              </a:rPr>
            </a:br>
            <a:r>
              <a:rPr lang="en-US" sz="2699">
                <a:solidFill>
                  <a:schemeClr val="bg1"/>
                </a:solidFill>
                <a:ea typeface="+mj-lt"/>
                <a:cs typeface="+mj-lt"/>
                <a:hlinkClick r:id="rId6">
                  <a:extLst>
                    <a:ext uri="{A12FA001-AC4F-418D-AE19-62706E023703}">
                      <ahyp:hlinkClr xmlns:ahyp="http://schemas.microsoft.com/office/drawing/2018/hyperlinkcolor" val="tx"/>
                    </a:ext>
                  </a:extLst>
                </a:hlinkClick>
              </a:rPr>
              <a:t>How to Volunteer as a Poll Worker on Election Day | POPSUGAR News</a:t>
            </a:r>
            <a:endParaRPr lang="en-US" sz="2699">
              <a:solidFill>
                <a:schemeClr val="bg1"/>
              </a:solidFill>
              <a:cs typeface="Calibri Light"/>
            </a:endParaRPr>
          </a:p>
        </p:txBody>
      </p:sp>
      <p:sp>
        <p:nvSpPr>
          <p:cNvPr id="6" name="TextBox 5">
            <a:extLst>
              <a:ext uri="{FF2B5EF4-FFF2-40B4-BE49-F238E27FC236}">
                <a16:creationId xmlns:a16="http://schemas.microsoft.com/office/drawing/2014/main" id="{711EC77B-D664-6A71-6B42-27566A9CFFBF}"/>
              </a:ext>
            </a:extLst>
          </p:cNvPr>
          <p:cNvSpPr txBox="1"/>
          <p:nvPr/>
        </p:nvSpPr>
        <p:spPr>
          <a:xfrm>
            <a:off x="3440393" y="-116230"/>
            <a:ext cx="8748432" cy="1323094"/>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en-US" sz="3999" b="1">
                <a:solidFill>
                  <a:schemeClr val="bg1"/>
                </a:solidFill>
              </a:rPr>
              <a:t>HOW TO VOLUNTEER AS A POLL WORKER ON ELECTION DAY</a:t>
            </a:r>
            <a:endParaRPr lang="en-US" sz="3999" b="1">
              <a:solidFill>
                <a:schemeClr val="bg1"/>
              </a:solidFill>
              <a:cs typeface="Calibri Light"/>
            </a:endParaRPr>
          </a:p>
        </p:txBody>
      </p:sp>
      <p:pic>
        <p:nvPicPr>
          <p:cNvPr id="12" name="Audio 11">
            <a:hlinkClick r:id="" action="ppaction://media"/>
            <a:extLst>
              <a:ext uri="{FF2B5EF4-FFF2-40B4-BE49-F238E27FC236}">
                <a16:creationId xmlns:a16="http://schemas.microsoft.com/office/drawing/2014/main" id="{637B1D57-35E9-4D7F-E011-75DB0A54313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1867" t="-125850" r="-261867" b="-125850"/>
          <a:stretch>
            <a:fillRect/>
          </a:stretch>
        </p:blipFill>
        <p:spPr>
          <a:xfrm>
            <a:off x="9145302" y="5143947"/>
            <a:ext cx="3039840" cy="1714053"/>
          </a:xfrm>
          <a:prstGeom prst="rect">
            <a:avLst/>
          </a:prstGeom>
        </p:spPr>
      </p:pic>
    </p:spTree>
    <p:extLst>
      <p:ext uri="{BB962C8B-B14F-4D97-AF65-F5344CB8AC3E}">
        <p14:creationId xmlns:p14="http://schemas.microsoft.com/office/powerpoint/2010/main" val="1459848554"/>
      </p:ext>
    </p:extLst>
  </p:cSld>
  <p:clrMapOvr>
    <a:masterClrMapping/>
  </p:clrMapOvr>
  <mc:AlternateContent xmlns:mc="http://schemas.openxmlformats.org/markup-compatibility/2006" xmlns:p14="http://schemas.microsoft.com/office/powerpoint/2010/main">
    <mc:Choice Requires="p14">
      <p:transition spd="med" p14:dur="700" advTm="11632">
        <p:fade/>
      </p:transition>
    </mc:Choice>
    <mc:Fallback xmlns="">
      <p:transition spd="med" advTm="116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eople with assistants have equal voting rights">
            <a:hlinkClick r:id="" action="ppaction://media"/>
            <a:extLst>
              <a:ext uri="{FF2B5EF4-FFF2-40B4-BE49-F238E27FC236}">
                <a16:creationId xmlns:a16="http://schemas.microsoft.com/office/drawing/2014/main" id="{FCB2D740-7D27-4F3C-A1B6-D090BFF6D9C9}"/>
              </a:ext>
            </a:extLst>
          </p:cNvPr>
          <p:cNvPicPr>
            <a:picLocks noRot="1" noChangeAspect="1"/>
          </p:cNvPicPr>
          <p:nvPr>
            <a:videoFile r:link="rId1"/>
          </p:nvPr>
        </p:nvPicPr>
        <p:blipFill>
          <a:blip r:embed="rId3"/>
          <a:stretch>
            <a:fillRect/>
          </a:stretch>
        </p:blipFill>
        <p:spPr>
          <a:xfrm>
            <a:off x="1300141" y="732223"/>
            <a:ext cx="9588542" cy="5393555"/>
          </a:xfrm>
          <a:prstGeom prst="rect">
            <a:avLst/>
          </a:prstGeom>
        </p:spPr>
      </p:pic>
      <p:pic>
        <p:nvPicPr>
          <p:cNvPr id="5" name="Online Media 3" title="People with assistants have equal voting rights">
            <a:hlinkClick r:id="" action="ppaction://media"/>
            <a:extLst>
              <a:ext uri="{FF2B5EF4-FFF2-40B4-BE49-F238E27FC236}">
                <a16:creationId xmlns:a16="http://schemas.microsoft.com/office/drawing/2014/main" id="{55361E1D-19E1-48B1-8B1D-F1E5BF9389E9}"/>
              </a:ext>
            </a:extLst>
          </p:cNvPr>
          <p:cNvPicPr>
            <a:picLocks noRot="1" noChangeAspect="1"/>
          </p:cNvPicPr>
          <p:nvPr>
            <a:videoFile r:link="rId1"/>
          </p:nvPr>
        </p:nvPicPr>
        <p:blipFill>
          <a:blip r:embed="rId3"/>
          <a:stretch>
            <a:fillRect/>
          </a:stretch>
        </p:blipFill>
        <p:spPr>
          <a:xfrm>
            <a:off x="1543918" y="732223"/>
            <a:ext cx="9588542" cy="5393555"/>
          </a:xfrm>
          <a:prstGeom prst="rect">
            <a:avLst/>
          </a:prstGeom>
        </p:spPr>
      </p:pic>
    </p:spTree>
    <p:extLst>
      <p:ext uri="{BB962C8B-B14F-4D97-AF65-F5344CB8AC3E}">
        <p14:creationId xmlns:p14="http://schemas.microsoft.com/office/powerpoint/2010/main" val="3729425899"/>
      </p:ext>
    </p:extLst>
  </p:cSld>
  <p:clrMapOvr>
    <a:masterClrMapping/>
  </p:clrMapOvr>
  <mc:AlternateContent xmlns:mc="http://schemas.openxmlformats.org/markup-compatibility/2006" xmlns:p14="http://schemas.microsoft.com/office/powerpoint/2010/main">
    <mc:Choice Requires="p14">
      <p:transition spd="slow" p14:dur="1200" advTm="90325">
        <p:dissolve/>
      </p:transition>
    </mc:Choice>
    <mc:Fallback xmlns="">
      <p:transition spd="slow" advTm="90325">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 have a Disability and I Vote_Open Captions">
            <a:hlinkClick r:id="" action="ppaction://media"/>
            <a:extLst>
              <a:ext uri="{FF2B5EF4-FFF2-40B4-BE49-F238E27FC236}">
                <a16:creationId xmlns:a16="http://schemas.microsoft.com/office/drawing/2014/main" id="{6791CEA6-1761-4333-BEEB-FD86CB70720F}"/>
              </a:ext>
            </a:extLst>
          </p:cNvPr>
          <p:cNvPicPr>
            <a:picLocks noRot="1" noChangeAspect="1"/>
          </p:cNvPicPr>
          <p:nvPr>
            <a:videoFile r:link="rId1"/>
          </p:nvPr>
        </p:nvPicPr>
        <p:blipFill>
          <a:blip r:embed="rId3"/>
          <a:stretch>
            <a:fillRect/>
          </a:stretch>
        </p:blipFill>
        <p:spPr>
          <a:xfrm>
            <a:off x="1846680" y="877883"/>
            <a:ext cx="8661898" cy="4872318"/>
          </a:xfrm>
          <a:prstGeom prst="rect">
            <a:avLst/>
          </a:prstGeom>
        </p:spPr>
      </p:pic>
    </p:spTree>
    <p:extLst>
      <p:ext uri="{BB962C8B-B14F-4D97-AF65-F5344CB8AC3E}">
        <p14:creationId xmlns:p14="http://schemas.microsoft.com/office/powerpoint/2010/main" val="4172940654"/>
      </p:ext>
    </p:extLst>
  </p:cSld>
  <p:clrMapOvr>
    <a:masterClrMapping/>
  </p:clrMapOvr>
  <mc:AlternateContent xmlns:mc="http://schemas.openxmlformats.org/markup-compatibility/2006" xmlns:p14="http://schemas.microsoft.com/office/powerpoint/2010/main">
    <mc:Choice Requires="p14">
      <p:transition spd="slow" p14:dur="1200" advTm="90325">
        <p:dissolve/>
      </p:transition>
    </mc:Choice>
    <mc:Fallback xmlns="">
      <p:transition spd="slow" advTm="90325">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0783" y="1273354"/>
            <a:ext cx="3684110" cy="3255264"/>
          </a:xfrm>
        </p:spPr>
        <p:txBody>
          <a:bodyPr>
            <a:normAutofit/>
          </a:bodyPr>
          <a:lstStyle/>
          <a:p>
            <a:r>
              <a:rPr lang="en-US" sz="4200" b="1">
                <a:ln w="15875">
                  <a:solidFill>
                    <a:srgbClr val="FFFFFF"/>
                  </a:solidFill>
                </a:ln>
              </a:rPr>
              <a:t>The Stages a Bill  takes as It Moves Through Congress</a:t>
            </a:r>
            <a:endParaRPr lang="en-US" sz="4200">
              <a:ln w="15875">
                <a:solidFill>
                  <a:srgbClr val="FFFFFF"/>
                </a:solidFill>
              </a:ln>
            </a:endParaRPr>
          </a:p>
        </p:txBody>
      </p:sp>
      <p:sp>
        <p:nvSpPr>
          <p:cNvPr id="3" name="Subtitle 2"/>
          <p:cNvSpPr>
            <a:spLocks noGrp="1"/>
          </p:cNvSpPr>
          <p:nvPr>
            <p:ph type="subTitle" idx="1"/>
          </p:nvPr>
        </p:nvSpPr>
        <p:spPr>
          <a:xfrm>
            <a:off x="643299" y="4670246"/>
            <a:ext cx="3684110" cy="914400"/>
          </a:xfrm>
        </p:spPr>
        <p:txBody>
          <a:bodyPr vert="horz" lIns="91440" tIns="45720" rIns="91440" bIns="45720" rtlCol="0">
            <a:normAutofit/>
          </a:bodyPr>
          <a:lstStyle/>
          <a:p>
            <a:endParaRPr lang="en-US" sz="3900"/>
          </a:p>
        </p:txBody>
      </p:sp>
      <p:pic>
        <p:nvPicPr>
          <p:cNvPr id="4" name="Picture 4" descr="A person sitting at a desk&#10;&#10;Description automatically generated with low confidence">
            <a:extLst>
              <a:ext uri="{FF2B5EF4-FFF2-40B4-BE49-F238E27FC236}">
                <a16:creationId xmlns:a16="http://schemas.microsoft.com/office/drawing/2014/main" id="{212B8A3D-BE6F-F937-6968-50B12405E33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8354" r="8353" b="-1"/>
          <a:stretch/>
        </p:blipFill>
        <p:spPr>
          <a:xfrm>
            <a:off x="5406055" y="763675"/>
            <a:ext cx="6365613" cy="5330650"/>
          </a:xfrm>
          <a:prstGeom prst="rect">
            <a:avLst/>
          </a:prstGeom>
        </p:spPr>
      </p:pic>
      <p:pic>
        <p:nvPicPr>
          <p:cNvPr id="16" name="Audio 15">
            <a:hlinkClick r:id="" action="ppaction://media"/>
            <a:extLst>
              <a:ext uri="{FF2B5EF4-FFF2-40B4-BE49-F238E27FC236}">
                <a16:creationId xmlns:a16="http://schemas.microsoft.com/office/drawing/2014/main" id="{7949AD13-9F2C-1408-9A9E-616A3B64EE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867" t="-125850" r="-261867" b="-125850"/>
          <a:stretch>
            <a:fillRect/>
          </a:stretch>
        </p:blipFill>
        <p:spPr>
          <a:xfrm>
            <a:off x="2954973" y="4670246"/>
            <a:ext cx="3039840" cy="1714053"/>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advTm="7880">
        <p:fade/>
      </p:transition>
    </mc:Choice>
    <mc:Fallback xmlns="">
      <p:transition spd="med" advTm="78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12357" y="1150964"/>
            <a:ext cx="3684110" cy="3255264"/>
          </a:xfrm>
        </p:spPr>
        <p:txBody>
          <a:bodyPr vert="horz" lIns="91440" tIns="45720" rIns="91440" bIns="45720" rtlCol="0" anchor="b">
            <a:normAutofit/>
          </a:bodyPr>
          <a:lstStyle/>
          <a:p>
            <a:r>
              <a:rPr lang="en-US" sz="5000" spc="-100"/>
              <a:t>How to work with your legislator's step by steps</a:t>
            </a:r>
          </a:p>
        </p:txBody>
      </p:sp>
      <p:pic>
        <p:nvPicPr>
          <p:cNvPr id="2" name="Picture 2">
            <a:extLst>
              <a:ext uri="{FF2B5EF4-FFF2-40B4-BE49-F238E27FC236}">
                <a16:creationId xmlns:a16="http://schemas.microsoft.com/office/drawing/2014/main" id="{F0C3152C-138D-E99D-AD6A-73D93B5676B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20392" b="3"/>
          <a:stretch/>
        </p:blipFill>
        <p:spPr>
          <a:xfrm>
            <a:off x="5119306" y="759599"/>
            <a:ext cx="6365613" cy="5330650"/>
          </a:xfrm>
          <a:prstGeom prst="rect">
            <a:avLst/>
          </a:prstGeom>
        </p:spPr>
      </p:pic>
      <p:pic>
        <p:nvPicPr>
          <p:cNvPr id="5" name="Audio 4">
            <a:hlinkClick r:id="" action="ppaction://media"/>
            <a:extLst>
              <a:ext uri="{FF2B5EF4-FFF2-40B4-BE49-F238E27FC236}">
                <a16:creationId xmlns:a16="http://schemas.microsoft.com/office/drawing/2014/main" id="{1F552B69-49A7-D293-B7A7-CAB9E17691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9063" y="6218238"/>
            <a:ext cx="487362" cy="487362"/>
          </a:xfrm>
          <a:prstGeom prst="rect">
            <a:avLst/>
          </a:prstGeo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advTm="6862">
        <p:fade/>
      </p:transition>
    </mc:Choice>
    <mc:Fallback xmlns="">
      <p:transition spd="med" advTm="6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172" y="1123837"/>
            <a:ext cx="6449430" cy="1255469"/>
          </a:xfrm>
        </p:spPr>
        <p:txBody>
          <a:bodyPr>
            <a:normAutofit/>
          </a:bodyPr>
          <a:lstStyle/>
          <a:p>
            <a:r>
              <a:rPr lang="en-US"/>
              <a:t>Step #1</a:t>
            </a:r>
          </a:p>
        </p:txBody>
      </p:sp>
      <p:sp>
        <p:nvSpPr>
          <p:cNvPr id="4" name="Content Placeholder 3">
            <a:extLst>
              <a:ext uri="{FF2B5EF4-FFF2-40B4-BE49-F238E27FC236}">
                <a16:creationId xmlns:a16="http://schemas.microsoft.com/office/drawing/2014/main" id="{5EAF61E0-23B5-2247-9F78-2D472AD21078}"/>
              </a:ext>
            </a:extLst>
          </p:cNvPr>
          <p:cNvSpPr>
            <a:spLocks noGrp="1"/>
          </p:cNvSpPr>
          <p:nvPr>
            <p:ph idx="1"/>
          </p:nvPr>
        </p:nvSpPr>
        <p:spPr>
          <a:xfrm>
            <a:off x="-127819" y="2122111"/>
            <a:ext cx="3539613" cy="3612052"/>
          </a:xfrm>
        </p:spPr>
        <p:txBody>
          <a:bodyPr anchor="t">
            <a:normAutofit fontScale="92500" lnSpcReduction="20000"/>
          </a:bodyPr>
          <a:lstStyle/>
          <a:p>
            <a:r>
              <a:rPr lang="en-US" sz="1700">
                <a:solidFill>
                  <a:srgbClr val="FFFFFF"/>
                </a:solidFill>
              </a:rPr>
              <a:t>First Steps: Introducing the Bill</a:t>
            </a:r>
          </a:p>
          <a:p>
            <a:r>
              <a:rPr lang="en-US" sz="1700">
                <a:solidFill>
                  <a:srgbClr val="FFFFFF"/>
                </a:solidFill>
                <a:ea typeface="+mn-lt"/>
                <a:cs typeface="+mn-lt"/>
              </a:rPr>
              <a:t>The bill is drafted. A bill can be drafted by anyone but must be sponsored and introduced by a member of Congress, then presented in either the House or Senate. The president or a member of the cabinet may also draft a bill, but a member of Congress must introduce it. When a member of Congress chooses to introduce a bill, he or she becomes a sponsor of that bill.</a:t>
            </a:r>
            <a:endParaRPr lang="en-US" sz="1700">
              <a:solidFill>
                <a:srgbClr val="FFFFFF"/>
              </a:solidFill>
            </a:endParaRPr>
          </a:p>
          <a:p>
            <a:r>
              <a:rPr lang="en-US" sz="1700">
                <a:solidFill>
                  <a:srgbClr val="FFFFFF"/>
                </a:solidFill>
                <a:ea typeface="+mn-lt"/>
                <a:cs typeface="+mn-lt"/>
              </a:rPr>
              <a:t>The bill is introduced and then goes to the appropriate committee or committees, where it is studied, and its chances of passing are determined</a:t>
            </a:r>
            <a:r>
              <a:rPr lang="en-US" sz="1600">
                <a:solidFill>
                  <a:srgbClr val="FFFFFF"/>
                </a:solidFill>
                <a:ea typeface="+mn-lt"/>
                <a:cs typeface="+mn-lt"/>
              </a:rPr>
              <a:t>.</a:t>
            </a:r>
            <a:endParaRPr lang="en-US" sz="1600">
              <a:solidFill>
                <a:srgbClr val="FFFFFF"/>
              </a:solidFill>
            </a:endParaRPr>
          </a:p>
        </p:txBody>
      </p:sp>
      <p:pic>
        <p:nvPicPr>
          <p:cNvPr id="5" name="Picture 6">
            <a:extLst>
              <a:ext uri="{FF2B5EF4-FFF2-40B4-BE49-F238E27FC236}">
                <a16:creationId xmlns:a16="http://schemas.microsoft.com/office/drawing/2014/main" id="{A7766C27-B7E1-4C8D-B0E3-1E461B8A7AC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4146" r="37234" b="-2"/>
          <a:stretch/>
        </p:blipFill>
        <p:spPr>
          <a:xfrm>
            <a:off x="7543067" y="759599"/>
            <a:ext cx="3777302" cy="5330650"/>
          </a:xfrm>
          <a:prstGeom prst="rect">
            <a:avLst/>
          </a:prstGeom>
        </p:spPr>
      </p:pic>
      <p:pic>
        <p:nvPicPr>
          <p:cNvPr id="11" name="Audio 10">
            <a:hlinkClick r:id="" action="ppaction://media"/>
            <a:extLst>
              <a:ext uri="{FF2B5EF4-FFF2-40B4-BE49-F238E27FC236}">
                <a16:creationId xmlns:a16="http://schemas.microsoft.com/office/drawing/2014/main" id="{75DEEEF6-B92A-6838-727D-039A94F7DE3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867" t="-125850" r="-261867" b="-125850"/>
          <a:stretch>
            <a:fillRect/>
          </a:stretch>
        </p:blipFill>
        <p:spPr>
          <a:xfrm>
            <a:off x="1605918" y="4877136"/>
            <a:ext cx="3039840" cy="1714053"/>
          </a:xfrm>
          <a:prstGeom prst="rect">
            <a:avLst/>
          </a:prstGeom>
        </p:spPr>
      </p:pic>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advTm="55840">
        <p:fade/>
      </p:transition>
    </mc:Choice>
    <mc:Fallback xmlns="">
      <p:transition spd="med" advTm="55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Step #2</a:t>
            </a:r>
            <a:br>
              <a:rPr lang="en-US" sz="2800"/>
            </a:br>
            <a:r>
              <a:rPr lang="en-US" sz="2800"/>
              <a:t>The Bill in Committee Review</a:t>
            </a:r>
          </a:p>
          <a:p>
            <a:br>
              <a:rPr lang="en-US" sz="2800"/>
            </a:br>
            <a:r>
              <a:rPr lang="en-US" sz="2800"/>
              <a:t>Intel's 3 steps in one</a:t>
            </a:r>
            <a:br>
              <a:rPr lang="en-US" sz="2800"/>
            </a:br>
            <a:br>
              <a:rPr lang="en-US" sz="2800"/>
            </a:br>
            <a:br>
              <a:rPr lang="en-US" sz="2800"/>
            </a:br>
            <a:br>
              <a:rPr lang="en-US" sz="2800"/>
            </a:br>
            <a:br>
              <a:rPr lang="en-US" sz="2800"/>
            </a:br>
            <a:endParaRPr lang="en-US" sz="2800"/>
          </a:p>
        </p:txBody>
      </p:sp>
      <p:sp>
        <p:nvSpPr>
          <p:cNvPr id="34" name="Content Placeholder 33">
            <a:extLst>
              <a:ext uri="{FF2B5EF4-FFF2-40B4-BE49-F238E27FC236}">
                <a16:creationId xmlns:a16="http://schemas.microsoft.com/office/drawing/2014/main" id="{7BE1CC68-0228-86DE-57C9-8C17FE880F22}"/>
              </a:ext>
            </a:extLst>
          </p:cNvPr>
          <p:cNvSpPr>
            <a:spLocks noGrp="1"/>
          </p:cNvSpPr>
          <p:nvPr>
            <p:ph idx="1"/>
          </p:nvPr>
        </p:nvSpPr>
        <p:spPr>
          <a:xfrm>
            <a:off x="3868259" y="196767"/>
            <a:ext cx="4932964" cy="5787981"/>
          </a:xfrm>
        </p:spPr>
        <p:txBody>
          <a:bodyPr>
            <a:normAutofit/>
          </a:bodyPr>
          <a:lstStyle/>
          <a:p>
            <a:r>
              <a:rPr lang="en-US">
                <a:ea typeface="+mn-lt"/>
                <a:cs typeface="+mn-lt"/>
              </a:rPr>
              <a:t>The bill is introduced and then goes to the appropriate committee or committees, where it is studied, and its chances of passing are determined.</a:t>
            </a:r>
          </a:p>
          <a:p>
            <a:r>
              <a:rPr lang="en-US">
                <a:ea typeface="+mn-lt"/>
                <a:cs typeface="+mn-lt"/>
              </a:rPr>
              <a:t>The subcommittee "marks up" the bill, making changes and amendments, then reports to the full committee. The bill can be killed if the committee takes no action on it</a:t>
            </a:r>
          </a:p>
          <a:p>
            <a:endParaRPr lang="en-US">
              <a:ea typeface="+mn-lt"/>
              <a:cs typeface="+mn-lt"/>
            </a:endParaRPr>
          </a:p>
          <a:p>
            <a:r>
              <a:rPr lang="en-US">
                <a:ea typeface="+mn-lt"/>
                <a:cs typeface="+mn-lt"/>
              </a:rPr>
              <a:t>The committee debates, then votes on its presentation of the bill to the full House or Senate, a process called "ordering the bill to be reported."</a:t>
            </a:r>
            <a:endParaRPr lang="en-US"/>
          </a:p>
        </p:txBody>
      </p:sp>
      <p:pic>
        <p:nvPicPr>
          <p:cNvPr id="38" name="Picture 38" descr="The Consideration Free Stock Photo - Public Domain Pictures">
            <a:extLst>
              <a:ext uri="{FF2B5EF4-FFF2-40B4-BE49-F238E27FC236}">
                <a16:creationId xmlns:a16="http://schemas.microsoft.com/office/drawing/2014/main" id="{E9BDF9C2-430E-3A67-05AF-20F03479AF9A}"/>
              </a:ext>
            </a:extLst>
          </p:cNvPr>
          <p:cNvPicPr>
            <a:picLocks noChangeAspect="1"/>
          </p:cNvPicPr>
          <p:nvPr/>
        </p:nvPicPr>
        <p:blipFill>
          <a:blip r:embed="rId4"/>
          <a:stretch>
            <a:fillRect/>
          </a:stretch>
        </p:blipFill>
        <p:spPr>
          <a:xfrm>
            <a:off x="8801223" y="1123837"/>
            <a:ext cx="3473815" cy="3130775"/>
          </a:xfrm>
          <a:prstGeom prst="rect">
            <a:avLst/>
          </a:prstGeom>
        </p:spPr>
      </p:pic>
      <p:pic>
        <p:nvPicPr>
          <p:cNvPr id="9" name="Audio 8">
            <a:hlinkClick r:id="" action="ppaction://media"/>
            <a:extLst>
              <a:ext uri="{FF2B5EF4-FFF2-40B4-BE49-F238E27FC236}">
                <a16:creationId xmlns:a16="http://schemas.microsoft.com/office/drawing/2014/main" id="{7A99AE08-3570-F2DB-CE8F-B527F1904E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1867" t="-125850" r="-261867" b="-125850"/>
          <a:stretch>
            <a:fillRect/>
          </a:stretch>
        </p:blipFill>
        <p:spPr>
          <a:xfrm>
            <a:off x="9145302" y="5143947"/>
            <a:ext cx="3039840" cy="1714053"/>
          </a:xfrm>
          <a:prstGeom prst="rect">
            <a:avLst/>
          </a:prstGeom>
        </p:spPr>
      </p:pic>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advTm="44685">
        <p:fade/>
      </p:transition>
    </mc:Choice>
    <mc:Fallback xmlns="">
      <p:transition spd="med" advTm="446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5B0E67-7FB2-9D4C-9CCE-67FDF8EA5806}"/>
              </a:ext>
            </a:extLst>
          </p:cNvPr>
          <p:cNvSpPr txBox="1"/>
          <p:nvPr/>
        </p:nvSpPr>
        <p:spPr>
          <a:xfrm>
            <a:off x="4722812"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pace Grotesk"/>
            </a:endParaRPr>
          </a:p>
        </p:txBody>
      </p:sp>
      <p:sp>
        <p:nvSpPr>
          <p:cNvPr id="4" name="Title 3">
            <a:extLst>
              <a:ext uri="{FF2B5EF4-FFF2-40B4-BE49-F238E27FC236}">
                <a16:creationId xmlns:a16="http://schemas.microsoft.com/office/drawing/2014/main" id="{269AFCEB-68E8-DFB8-DFCE-59B3E22680F6}"/>
              </a:ext>
            </a:extLst>
          </p:cNvPr>
          <p:cNvSpPr>
            <a:spLocks noGrp="1"/>
          </p:cNvSpPr>
          <p:nvPr>
            <p:ph type="title"/>
          </p:nvPr>
        </p:nvSpPr>
        <p:spPr>
          <a:xfrm>
            <a:off x="98946" y="-1312851"/>
            <a:ext cx="2833902" cy="2823138"/>
          </a:xfrm>
        </p:spPr>
        <p:txBody>
          <a:bodyPr>
            <a:normAutofit/>
          </a:bodyPr>
          <a:lstStyle/>
          <a:p>
            <a:r>
              <a:rPr lang="en-US" sz="2400"/>
              <a:t>Step #3</a:t>
            </a:r>
          </a:p>
        </p:txBody>
      </p:sp>
      <p:sp>
        <p:nvSpPr>
          <p:cNvPr id="5" name="Content Placeholder 4">
            <a:extLst>
              <a:ext uri="{FF2B5EF4-FFF2-40B4-BE49-F238E27FC236}">
                <a16:creationId xmlns:a16="http://schemas.microsoft.com/office/drawing/2014/main" id="{6E29410B-990F-4952-6D23-365640FD2CD5}"/>
              </a:ext>
            </a:extLst>
          </p:cNvPr>
          <p:cNvSpPr>
            <a:spLocks noGrp="1"/>
          </p:cNvSpPr>
          <p:nvPr>
            <p:ph idx="1"/>
          </p:nvPr>
        </p:nvSpPr>
        <p:spPr>
          <a:xfrm>
            <a:off x="3866905" y="192945"/>
            <a:ext cx="7313295" cy="6500865"/>
          </a:xfrm>
        </p:spPr>
        <p:txBody>
          <a:bodyPr>
            <a:normAutofit fontScale="92500"/>
          </a:bodyPr>
          <a:lstStyle/>
          <a:p>
            <a:r>
              <a:rPr lang="en-US" sz="3550">
                <a:ea typeface="+mn-lt"/>
                <a:cs typeface="+mn-lt"/>
              </a:rPr>
              <a:t>The Bill Goes to the House and Senate</a:t>
            </a:r>
          </a:p>
          <a:p>
            <a:pPr>
              <a:buFont typeface="Wingdings 2"/>
              <a:buChar char=""/>
            </a:pPr>
            <a:r>
              <a:rPr lang="en-US" sz="2400">
                <a:ea typeface="+mn-lt"/>
                <a:cs typeface="+mn-lt"/>
              </a:rPr>
              <a:t>After committee debate and approval of amendments, the bill is scheduled for consideration on the floor of the chamber, which will usually debate and then vote to either pass or defeat it. If it is passed in one chamber it is called an "act."</a:t>
            </a:r>
            <a:endParaRPr lang="en-US" sz="2400"/>
          </a:p>
          <a:p>
            <a:pPr>
              <a:buFont typeface="Wingdings 2"/>
              <a:buChar char=""/>
            </a:pPr>
            <a:r>
              <a:rPr lang="en-US" sz="2400">
                <a:ea typeface="+mn-lt"/>
                <a:cs typeface="+mn-lt"/>
              </a:rPr>
              <a:t>After a bill is passed by either the House or Senate, it is then referred to the other chamber where it will go through similar committee and floor actions (except when the other chamber is already considering its own similar legislation). That chamber may then approve, reject, ignore or change the bill.</a:t>
            </a:r>
            <a:endParaRPr lang="en-US" sz="2400"/>
          </a:p>
          <a:p>
            <a:pPr>
              <a:buFont typeface="Wingdings 2"/>
              <a:buChar char=""/>
            </a:pPr>
            <a:r>
              <a:rPr lang="en-US" sz="2400">
                <a:ea typeface="+mn-lt"/>
                <a:cs typeface="+mn-lt"/>
              </a:rPr>
              <a:t>If there are significant differences between versions of a bill passed in both houses, a bicameral conference committee attempts to reconcile the differences between House and Senate versions -- the two houses must approve identical versions. A report with the committee members' requests for changes is given to both the House and Senate for approval. If they do not agree on approval, the bill dies.</a:t>
            </a:r>
            <a:endParaRPr lang="en-US" sz="2400"/>
          </a:p>
        </p:txBody>
      </p:sp>
      <p:sp>
        <p:nvSpPr>
          <p:cNvPr id="6" name="Text Placeholder 5">
            <a:extLst>
              <a:ext uri="{FF2B5EF4-FFF2-40B4-BE49-F238E27FC236}">
                <a16:creationId xmlns:a16="http://schemas.microsoft.com/office/drawing/2014/main" id="{F99C8D8B-B843-C802-FD4E-0194D3068DAB}"/>
              </a:ext>
            </a:extLst>
          </p:cNvPr>
          <p:cNvSpPr>
            <a:spLocks noGrp="1"/>
          </p:cNvSpPr>
          <p:nvPr>
            <p:ph type="body" sz="half" idx="2"/>
          </p:nvPr>
        </p:nvSpPr>
        <p:spPr>
          <a:xfrm>
            <a:off x="213142" y="1623732"/>
            <a:ext cx="2790782" cy="5068065"/>
          </a:xfrm>
        </p:spPr>
        <p:txBody>
          <a:bodyPr/>
          <a:lstStyle/>
          <a:p>
            <a:r>
              <a:rPr lang="en-US" sz="2450"/>
              <a:t>This is a three- step process</a:t>
            </a:r>
            <a:endParaRPr lang="en-US"/>
          </a:p>
        </p:txBody>
      </p:sp>
      <p:sp>
        <p:nvSpPr>
          <p:cNvPr id="9" name="TextBox 8">
            <a:extLst>
              <a:ext uri="{FF2B5EF4-FFF2-40B4-BE49-F238E27FC236}">
                <a16:creationId xmlns:a16="http://schemas.microsoft.com/office/drawing/2014/main" id="{616F81AB-4ED3-7F24-5FA3-E6D47BC35F9A}"/>
              </a:ext>
            </a:extLst>
          </p:cNvPr>
          <p:cNvSpPr txBox="1"/>
          <p:nvPr/>
        </p:nvSpPr>
        <p:spPr>
          <a:xfrm>
            <a:off x="4722812"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pace Grotesk"/>
            </a:endParaRPr>
          </a:p>
        </p:txBody>
      </p:sp>
      <p:pic>
        <p:nvPicPr>
          <p:cNvPr id="2" name="Picture 6">
            <a:extLst>
              <a:ext uri="{FF2B5EF4-FFF2-40B4-BE49-F238E27FC236}">
                <a16:creationId xmlns:a16="http://schemas.microsoft.com/office/drawing/2014/main" id="{456AAFC3-1DF5-2848-59E9-DBDCCDF0DDF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4741" y="2657196"/>
            <a:ext cx="2743200" cy="2400300"/>
          </a:xfrm>
          <a:prstGeom prst="rect">
            <a:avLst/>
          </a:prstGeom>
        </p:spPr>
      </p:pic>
      <p:pic>
        <p:nvPicPr>
          <p:cNvPr id="10" name="Audio 9">
            <a:hlinkClick r:id="" action="ppaction://media"/>
            <a:extLst>
              <a:ext uri="{FF2B5EF4-FFF2-40B4-BE49-F238E27FC236}">
                <a16:creationId xmlns:a16="http://schemas.microsoft.com/office/drawing/2014/main" id="{36950AC6-93EB-AC59-9E89-03AA25B7C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9063" y="6218238"/>
            <a:ext cx="487362" cy="487362"/>
          </a:xfrm>
          <a:prstGeom prst="rect">
            <a:avLst/>
          </a:prstGeom>
        </p:spPr>
      </p:pic>
    </p:spTree>
    <p:extLst>
      <p:ext uri="{BB962C8B-B14F-4D97-AF65-F5344CB8AC3E}">
        <p14:creationId xmlns:p14="http://schemas.microsoft.com/office/powerpoint/2010/main" val="2215894925"/>
      </p:ext>
    </p:extLst>
  </p:cSld>
  <p:clrMapOvr>
    <a:masterClrMapping/>
  </p:clrMapOvr>
  <mc:AlternateContent xmlns:mc="http://schemas.openxmlformats.org/markup-compatibility/2006" xmlns:p14="http://schemas.microsoft.com/office/powerpoint/2010/main">
    <mc:Choice Requires="p14">
      <p:transition spd="med" p14:dur="700" advTm="93617">
        <p:fade/>
      </p:transition>
    </mc:Choice>
    <mc:Fallback xmlns="">
      <p:transition spd="med" advTm="936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650"/>
              <a:t>Step #4</a:t>
            </a:r>
            <a:endParaRPr lang="en-US"/>
          </a:p>
        </p:txBody>
      </p:sp>
      <p:sp>
        <p:nvSpPr>
          <p:cNvPr id="6" name="Content Placeholder 5"/>
          <p:cNvSpPr>
            <a:spLocks noGrp="1"/>
          </p:cNvSpPr>
          <p:nvPr>
            <p:ph idx="1"/>
          </p:nvPr>
        </p:nvSpPr>
        <p:spPr/>
        <p:txBody>
          <a:bodyPr>
            <a:normAutofit fontScale="70000" lnSpcReduction="20000"/>
          </a:bodyPr>
          <a:lstStyle/>
          <a:p>
            <a:r>
              <a:rPr lang="en-US" sz="3550" b="0">
                <a:latin typeface="Space Grotesk"/>
                <a:ea typeface="Space Grotesk"/>
                <a:cs typeface="Space Grotesk"/>
              </a:rPr>
              <a:t>Last Stop: The </a:t>
            </a:r>
            <a:r>
              <a:rPr lang="en-US" sz="3550">
                <a:latin typeface="Space Grotesk"/>
                <a:ea typeface="Space Grotesk"/>
                <a:cs typeface="Space Grotesk"/>
              </a:rPr>
              <a:t>President</a:t>
            </a:r>
            <a:endParaRPr lang="en-US">
              <a:latin typeface="Corbel" panose="020B0503020204020204"/>
              <a:ea typeface="Space Grotesk"/>
              <a:cs typeface="Space Grotesk"/>
            </a:endParaRPr>
          </a:p>
          <a:p>
            <a:r>
              <a:rPr lang="en-US" sz="3550">
                <a:ea typeface="+mn-lt"/>
                <a:cs typeface="+mn-lt"/>
              </a:rPr>
              <a:t>The approved bill is sent to the president for review, and becomes a law if the president signs it, or if it remains unsigned on the president's desk over a 10-day period while Congress remains in session. If the president doesn’t agree with the legislation, he can veto it and send it back to Congress with an explanation. However, if Congress adjourns within the 10-day period and the bill remains unsigned, it also fails to become law -- this is known as a "pocket veto."</a:t>
            </a:r>
            <a:endParaRPr lang="en-US" sz="3550">
              <a:latin typeface="Corbel" panose="020B0503020204020204"/>
              <a:ea typeface="Space Grotesk"/>
              <a:cs typeface="Space Grotesk"/>
            </a:endParaRPr>
          </a:p>
          <a:p>
            <a:r>
              <a:rPr lang="en-US" sz="3550">
                <a:ea typeface="+mn-lt"/>
                <a:cs typeface="+mn-lt"/>
              </a:rPr>
              <a:t>If the president vetoes a bill, Congress has the option of overriding it. The bill goes back to Congress for a vote. If the bill receives a two-thirds majority vote in both chambers, it overrides the presidential veto and becomes law.</a:t>
            </a:r>
            <a:endParaRPr lang="en-US"/>
          </a:p>
          <a:p>
            <a:endParaRPr lang="en-US" sz="3550">
              <a:latin typeface="Space Grotesk"/>
            </a:endParaRPr>
          </a:p>
        </p:txBody>
      </p:sp>
      <p:sp>
        <p:nvSpPr>
          <p:cNvPr id="4" name="Text Placeholder 3"/>
          <p:cNvSpPr>
            <a:spLocks noGrp="1"/>
          </p:cNvSpPr>
          <p:nvPr>
            <p:ph type="body" sz="half" idx="2"/>
          </p:nvPr>
        </p:nvSpPr>
        <p:spPr/>
        <p:txBody>
          <a:bodyPr>
            <a:normAutofit/>
          </a:bodyPr>
          <a:lstStyle/>
          <a:p>
            <a:r>
              <a:rPr lang="en-US" sz="2450"/>
              <a:t>Intel's a 2 -step process.</a:t>
            </a:r>
            <a:endParaRPr lang="en-US"/>
          </a:p>
        </p:txBody>
      </p:sp>
      <p:pic>
        <p:nvPicPr>
          <p:cNvPr id="3" name="Picture 4" descr="Guy Hold Scroll · Free vector graphic on Pixabay">
            <a:extLst>
              <a:ext uri="{FF2B5EF4-FFF2-40B4-BE49-F238E27FC236}">
                <a16:creationId xmlns:a16="http://schemas.microsoft.com/office/drawing/2014/main" id="{F67CE363-C3BB-6099-30FD-2551FC0E309A}"/>
              </a:ext>
            </a:extLst>
          </p:cNvPr>
          <p:cNvPicPr>
            <a:picLocks noChangeAspect="1"/>
          </p:cNvPicPr>
          <p:nvPr/>
        </p:nvPicPr>
        <p:blipFill>
          <a:blip r:embed="rId4"/>
          <a:stretch>
            <a:fillRect/>
          </a:stretch>
        </p:blipFill>
        <p:spPr>
          <a:xfrm>
            <a:off x="2224777" y="380604"/>
            <a:ext cx="1808916" cy="2504140"/>
          </a:xfrm>
          <a:prstGeom prst="rect">
            <a:avLst/>
          </a:prstGeom>
        </p:spPr>
      </p:pic>
      <p:pic>
        <p:nvPicPr>
          <p:cNvPr id="5" name="Picture 6">
            <a:extLst>
              <a:ext uri="{FF2B5EF4-FFF2-40B4-BE49-F238E27FC236}">
                <a16:creationId xmlns:a16="http://schemas.microsoft.com/office/drawing/2014/main" id="{23D35C71-246D-03BA-3FAD-B72FF130F80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64419" y="4278473"/>
            <a:ext cx="2343296" cy="1809131"/>
          </a:xfrm>
          <a:prstGeom prst="rect">
            <a:avLst/>
          </a:prstGeom>
        </p:spPr>
      </p:pic>
      <p:pic>
        <p:nvPicPr>
          <p:cNvPr id="7" name="Picture 7">
            <a:extLst>
              <a:ext uri="{FF2B5EF4-FFF2-40B4-BE49-F238E27FC236}">
                <a16:creationId xmlns:a16="http://schemas.microsoft.com/office/drawing/2014/main" id="{8E38E8BA-FCC7-3004-BC52-6C1EBF25A66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3605" y="800696"/>
            <a:ext cx="2110761" cy="1660585"/>
          </a:xfrm>
          <a:prstGeom prst="rect">
            <a:avLst/>
          </a:prstGeom>
        </p:spPr>
      </p:pic>
      <p:pic>
        <p:nvPicPr>
          <p:cNvPr id="14" name="Audio 13">
            <a:hlinkClick r:id="" action="ppaction://media"/>
            <a:extLst>
              <a:ext uri="{FF2B5EF4-FFF2-40B4-BE49-F238E27FC236}">
                <a16:creationId xmlns:a16="http://schemas.microsoft.com/office/drawing/2014/main" id="{722EC505-60EC-CD28-8194-04662640F73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1867" t="-125850" r="-261867" b="-125850"/>
          <a:stretch>
            <a:fillRect/>
          </a:stretch>
        </p:blipFill>
        <p:spPr>
          <a:xfrm>
            <a:off x="9145302" y="5143947"/>
            <a:ext cx="3039840" cy="1714053"/>
          </a:xfrm>
          <a:prstGeom prst="rect">
            <a:avLst/>
          </a:prstGeom>
        </p:spPr>
      </p:pic>
    </p:spTree>
    <p:extLst>
      <p:ext uri="{BB962C8B-B14F-4D97-AF65-F5344CB8AC3E}">
        <p14:creationId xmlns:p14="http://schemas.microsoft.com/office/powerpoint/2010/main" val="1797304117"/>
      </p:ext>
    </p:extLst>
  </p:cSld>
  <p:clrMapOvr>
    <a:masterClrMapping/>
  </p:clrMapOvr>
  <mc:AlternateContent xmlns:mc="http://schemas.openxmlformats.org/markup-compatibility/2006" xmlns:p14="http://schemas.microsoft.com/office/powerpoint/2010/main">
    <mc:Choice Requires="p14">
      <p:transition spd="med" p14:dur="700" advTm="76124">
        <p:fade/>
      </p:transition>
    </mc:Choice>
    <mc:Fallback xmlns="">
      <p:transition spd="med" advTm="76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892</Words>
  <Application>Microsoft Office PowerPoint</Application>
  <PresentationFormat>Custom</PresentationFormat>
  <Paragraphs>49</Paragraphs>
  <Slides>15</Slides>
  <Notes>2</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Corbel</vt:lpstr>
      <vt:lpstr>Georgia</vt:lpstr>
      <vt:lpstr>Space Grotesk</vt:lpstr>
      <vt:lpstr>Wingdings 2</vt:lpstr>
      <vt:lpstr>Frame</vt:lpstr>
      <vt:lpstr>As A Voter With  A Disability You have the right to…</vt:lpstr>
      <vt:lpstr>PowerPoint Presentation</vt:lpstr>
      <vt:lpstr>PowerPoint Presentation</vt:lpstr>
      <vt:lpstr>The Stages a Bill  takes as It Moves Through Congress</vt:lpstr>
      <vt:lpstr>How to work with your legislator's step by steps</vt:lpstr>
      <vt:lpstr>Step #1</vt:lpstr>
      <vt:lpstr>Step #2 The Bill in Committee Review  Intel's 3 steps in one     </vt:lpstr>
      <vt:lpstr>Step #3</vt:lpstr>
      <vt:lpstr>Step #4</vt:lpstr>
      <vt:lpstr>PowerPoint Presentation</vt:lpstr>
      <vt:lpstr>PowerPoint Presentation</vt:lpstr>
      <vt:lpstr>PowerPoint Presentation</vt:lpstr>
      <vt:lpstr>PowerPoint Presentation</vt:lpstr>
      <vt:lpstr>PowerPoint Presentation</vt:lpstr>
      <vt:lpstr>        How to Volunteer as a Poll Worker on Election Day | POPSUGAR News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
  <cp:lastModifiedBy>Fioravanti, Lisa</cp:lastModifiedBy>
  <cp:revision>1</cp:revision>
  <dcterms:created xsi:type="dcterms:W3CDTF">2022-09-07T11:54:08Z</dcterms:created>
  <dcterms:modified xsi:type="dcterms:W3CDTF">2022-10-03T19:05:15Z</dcterms:modified>
</cp:coreProperties>
</file>