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4"/>
  </p:sldMasterIdLst>
  <p:sldIdLst>
    <p:sldId id="256" r:id="rId5"/>
    <p:sldId id="265" r:id="rId6"/>
    <p:sldId id="267" r:id="rId7"/>
    <p:sldId id="266" r:id="rId8"/>
    <p:sldId id="269" r:id="rId9"/>
    <p:sldId id="257" r:id="rId10"/>
    <p:sldId id="259" r:id="rId11"/>
    <p:sldId id="260" r:id="rId12"/>
    <p:sldId id="261" r:id="rId13"/>
    <p:sldId id="262" r:id="rId14"/>
    <p:sldId id="263" r:id="rId15"/>
    <p:sldId id="268" r:id="rId16"/>
    <p:sldId id="264" r:id="rId17"/>
    <p:sldId id="25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20B5C7-9052-4A4F-97ED-01B1D513919E}"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2594873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20B5C7-9052-4A4F-97ED-01B1D513919E}"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326987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20B5C7-9052-4A4F-97ED-01B1D513919E}"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3464639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20B5C7-9052-4A4F-97ED-01B1D513919E}"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50BC8E-BA11-4A69-8B9D-2519175DE34F}"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155610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20B5C7-9052-4A4F-97ED-01B1D513919E}"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2276011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620B5C7-9052-4A4F-97ED-01B1D513919E}" type="datetimeFigureOut">
              <a:rPr lang="en-US" smtClean="0"/>
              <a:t>6/7/2022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2163550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620B5C7-9052-4A4F-97ED-01B1D513919E}" type="datetimeFigureOut">
              <a:rPr lang="en-US" smtClean="0"/>
              <a:t>6/7/2022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828847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20B5C7-9052-4A4F-97ED-01B1D513919E}"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1219053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20B5C7-9052-4A4F-97ED-01B1D513919E}"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218706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20B5C7-9052-4A4F-97ED-01B1D513919E}"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1019331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0B5C7-9052-4A4F-97ED-01B1D513919E}"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1177737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20B5C7-9052-4A4F-97ED-01B1D513919E}"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927826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20B5C7-9052-4A4F-97ED-01B1D513919E}" type="datetimeFigureOut">
              <a:rPr lang="en-US" smtClean="0"/>
              <a:t>6/7/2022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1625878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20B5C7-9052-4A4F-97ED-01B1D513919E}" type="datetimeFigureOut">
              <a:rPr lang="en-US" smtClean="0"/>
              <a:t>6/7/2022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2272536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20B5C7-9052-4A4F-97ED-01B1D513919E}" type="datetimeFigureOut">
              <a:rPr lang="en-US" smtClean="0"/>
              <a:t>6/7/2022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1726538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20B5C7-9052-4A4F-97ED-01B1D513919E}"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2136409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20B5C7-9052-4A4F-97ED-01B1D513919E}"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50BC8E-BA11-4A69-8B9D-2519175DE34F}" type="slidenum">
              <a:rPr lang="en-US" smtClean="0"/>
              <a:t>‹#›</a:t>
            </a:fld>
            <a:endParaRPr lang="en-US"/>
          </a:p>
        </p:txBody>
      </p:sp>
    </p:spTree>
    <p:extLst>
      <p:ext uri="{BB962C8B-B14F-4D97-AF65-F5344CB8AC3E}">
        <p14:creationId xmlns:p14="http://schemas.microsoft.com/office/powerpoint/2010/main" val="3642730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620B5C7-9052-4A4F-97ED-01B1D513919E}" type="datetimeFigureOut">
              <a:rPr lang="en-US" smtClean="0"/>
              <a:t>6/7/2022</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450BC8E-BA11-4A69-8B9D-2519175DE34F}" type="slidenum">
              <a:rPr lang="en-US" smtClean="0"/>
              <a:t>‹#›</a:t>
            </a:fld>
            <a:endParaRPr lang="en-US"/>
          </a:p>
        </p:txBody>
      </p:sp>
    </p:spTree>
    <p:extLst>
      <p:ext uri="{BB962C8B-B14F-4D97-AF65-F5344CB8AC3E}">
        <p14:creationId xmlns:p14="http://schemas.microsoft.com/office/powerpoint/2010/main" val="3561553524"/>
      </p:ext>
    </p:extLst>
  </p:cSld>
  <p:clrMap bg1="dk1" tx1="lt1" bg2="dk2"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video" Target="https://www.youtube.com/embed/Zkiydp7VCXk" TargetMode="External"/><Relationship Id="rId4" Type="http://schemas.openxmlformats.org/officeDocument/2006/relationships/hyperlink" Target="https://www.youtube.com/watch?v=Zkiydp7VCXk"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29.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hyperlink" Target="https://www.youtube.com/watch?v=7g8OpiWR83Y"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9.png"/><Relationship Id="rId5" Type="http://schemas.openxmlformats.org/officeDocument/2006/relationships/hyperlink" Target="http://elasticmind.ca/innerpreneur/index.php/2011/05" TargetMode="Externa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6.xml"/><Relationship Id="rId7" Type="http://schemas.openxmlformats.org/officeDocument/2006/relationships/image" Target="../media/image38.jpeg"/><Relationship Id="rId2" Type="http://schemas.openxmlformats.org/officeDocument/2006/relationships/video" Target="../media/media13.mp4"/><Relationship Id="rId1" Type="http://schemas.microsoft.com/office/2007/relationships/media" Target="../media/media13.mp4"/><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4.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amp;url=https://www.moneycrashers.com/psychological-triggers-cause-spending/&amp;psig=AOvVaw3rKGTnVUpz2pMfRr4CVp0b&amp;ust=1574792825188810" TargetMode="External"/><Relationship Id="rId13" Type="http://schemas.openxmlformats.org/officeDocument/2006/relationships/image" Target="../media/image19.jpeg"/><Relationship Id="rId1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6.jpeg"/><Relationship Id="rId12" Type="http://schemas.openxmlformats.org/officeDocument/2006/relationships/hyperlink" Target="https://www.google.com/url?sa=i&amp;rct=j&amp;q=&amp;esrc=s&amp;source=images&amp;cd=&amp;ved=&amp;url=https://www.smallbiztechnology.com/archive/2015/01/six-short-term-goals-for-long-term-success.html/&amp;psig=AOvVaw1cqKHxx74Xop5N3TVSMQxS&amp;ust=1574872950028402" TargetMode="External"/><Relationship Id="rId17" Type="http://schemas.openxmlformats.org/officeDocument/2006/relationships/image" Target="../media/image21.jpeg"/><Relationship Id="rId2" Type="http://schemas.openxmlformats.org/officeDocument/2006/relationships/video" Target="../media/media6.mp4"/><Relationship Id="rId16" Type="http://schemas.openxmlformats.org/officeDocument/2006/relationships/hyperlink" Target="https://www.google.com/url?sa=i&amp;rct=j&amp;q=&amp;esrc=s&amp;source=images&amp;cd=&amp;ved=&amp;url=https://www.techtoolsupply.com/ACT-Bundled-Wire-Cable-Tie-Cutter-Large-p/mg-1300.htm&amp;psig=AOvVaw1nBqbBCegIvq2W1tQGZ-2F&amp;ust=1574872674521536" TargetMode="External"/><Relationship Id="rId1" Type="http://schemas.microsoft.com/office/2007/relationships/media" Target="../media/media6.mp4"/><Relationship Id="rId6" Type="http://schemas.openxmlformats.org/officeDocument/2006/relationships/hyperlink" Target="https://www.mchcinc.org/news/whats-happening/little-lake-health-center-brown-bag-lunches/" TargetMode="External"/><Relationship Id="rId11" Type="http://schemas.openxmlformats.org/officeDocument/2006/relationships/image" Target="../media/image18.jpeg"/><Relationship Id="rId5" Type="http://schemas.openxmlformats.org/officeDocument/2006/relationships/image" Target="../media/image15.jpeg"/><Relationship Id="rId15" Type="http://schemas.openxmlformats.org/officeDocument/2006/relationships/image" Target="../media/image20.jpeg"/><Relationship Id="rId10" Type="http://schemas.openxmlformats.org/officeDocument/2006/relationships/hyperlink" Target="https://moneydoneright.com/how-to-stop-impulse-buying/" TargetMode="External"/><Relationship Id="rId4" Type="http://schemas.openxmlformats.org/officeDocument/2006/relationships/hyperlink" Target="http://www.google.com/url?sa=i&amp;rct=j&amp;q=&amp;esrc=s&amp;source=images&amp;cd=&amp;cad=rja&amp;uact=8&amp;ved=&amp;url=/url?sa%3Di%26rct%3Dj%26q%3D%26esrc%3Ds%26source%3Dimages%26cd%3D%26ved%3D%26url%3Dhttps://www.thrivent.com/posts/be-wise-with-money/why-its-important-to-save-for-your-future-now.html%26psig%3DAOvVaw0JOQeUj9yXVa50xJQnrOTz%26ust%3D1574873272473367&amp;psig=AOvVaw0JOQeUj9yXVa50xJQnrOTz&amp;ust=1574873272473367" TargetMode="External"/><Relationship Id="rId9" Type="http://schemas.openxmlformats.org/officeDocument/2006/relationships/image" Target="../media/image17.jpeg"/><Relationship Id="rId14" Type="http://schemas.openxmlformats.org/officeDocument/2006/relationships/hyperlink" Target="https://www.google.com/url?sa=i&amp;rct=j&amp;q=&amp;esrc=s&amp;source=images&amp;cd=&amp;ved=&amp;url=https://www.123rf.com/photo_118231806_stock-vector-no-or-stop-sign-click-to-buy-line-icon-online-shopping-sign-e-commerce-processing-symbol-caution-pro.html&amp;psig=AOvVaw1LOVqdIdGmWomlf0lmXAwt&amp;ust=1574792923581335"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hyperlink" Target="https://www.google.com/url?sa=i&amp;rct=j&amp;q=&amp;esrc=s&amp;source=images&amp;cd=&amp;ved=&amp;url=https://pheneousphreak.com/2018/01/19/same-host-cheaper-price/&amp;psig=AOvVaw3Odz_w1sBQuJBwnoQAuAnV&amp;ust=1574786003333157" TargetMode="Externa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4.jpeg"/><Relationship Id="rId11" Type="http://schemas.openxmlformats.org/officeDocument/2006/relationships/image" Target="../media/image27.png"/><Relationship Id="rId5" Type="http://schemas.openxmlformats.org/officeDocument/2006/relationships/hyperlink" Target="https://www.google.com/url?sa=i&amp;rct=j&amp;q=&amp;esrc=s&amp;source=images&amp;cd=&amp;cad=rja&amp;uact=8&amp;ved=2ahUKEwiprK30_4jeAhXnT98KHX8HByEQjRx6BAgBEAU&amp;url=https://money.cnn.com/2015/06/23/investing/money-market-funds/index.html&amp;psig=AOvVaw2iMeEhZwnVRTK1_37wi1lM&amp;ust=1539711859106791" TargetMode="External"/><Relationship Id="rId10" Type="http://schemas.openxmlformats.org/officeDocument/2006/relationships/image" Target="../media/image26.png"/><Relationship Id="rId4" Type="http://schemas.openxmlformats.org/officeDocument/2006/relationships/image" Target="../media/image23.jpeg"/><Relationship Id="rId9" Type="http://schemas.openxmlformats.org/officeDocument/2006/relationships/hyperlink" Target="https://www.google.com/url?sa=i&amp;rct=j&amp;q=&amp;esrc=s&amp;source=images&amp;cd=&amp;cad=rja&amp;uact=8&amp;ved=&amp;url=https://www.debt.org/blog/how-to-cut-your-utility-bills-this-winter-no-matter-your-heating-fuel/&amp;psig=AOvVaw2tk2C6KJyhn1F-3-GVmUlb&amp;ust=1539712141282418"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9.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5 Key Budgeting Basics">
            <a:extLst>
              <a:ext uri="{FF2B5EF4-FFF2-40B4-BE49-F238E27FC236}">
                <a16:creationId xmlns:a16="http://schemas.microsoft.com/office/drawing/2014/main" id="{D9C5D6BE-A08E-43AA-BE23-7D4BF5F55C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111"/>
          <a:stretch/>
        </p:blipFill>
        <p:spPr bwMode="auto">
          <a:xfrm>
            <a:off x="1" y="-206819"/>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F1926A-D1D5-4FA0-95FB-4833CFF0A859}"/>
              </a:ext>
            </a:extLst>
          </p:cNvPr>
          <p:cNvSpPr>
            <a:spLocks noGrp="1"/>
          </p:cNvSpPr>
          <p:nvPr>
            <p:ph type="ctrTitle"/>
          </p:nvPr>
        </p:nvSpPr>
        <p:spPr>
          <a:xfrm>
            <a:off x="0" y="2178350"/>
            <a:ext cx="4682836" cy="1109795"/>
          </a:xfrm>
          <a:effectLst>
            <a:outerShdw blurRad="50800" dist="38100" dir="2700000" algn="tl" rotWithShape="0">
              <a:prstClr val="black">
                <a:alpha val="40000"/>
              </a:prstClr>
            </a:outerShdw>
          </a:effectLst>
        </p:spPr>
        <p:txBody>
          <a:bodyPr>
            <a:normAutofit/>
          </a:bodyPr>
          <a:lstStyle/>
          <a:p>
            <a:pPr algn="ctr"/>
            <a:r>
              <a:rPr lang="en-US" sz="5200" dirty="0">
                <a:solidFill>
                  <a:srgbClr val="FFFFFF"/>
                </a:solidFill>
              </a:rPr>
              <a:t>Budgeting </a:t>
            </a:r>
          </a:p>
        </p:txBody>
      </p:sp>
      <p:sp>
        <p:nvSpPr>
          <p:cNvPr id="3" name="Subtitle 2">
            <a:extLst>
              <a:ext uri="{FF2B5EF4-FFF2-40B4-BE49-F238E27FC236}">
                <a16:creationId xmlns:a16="http://schemas.microsoft.com/office/drawing/2014/main" id="{74122736-ED26-4F4C-A34F-57FB61570A11}"/>
              </a:ext>
            </a:extLst>
          </p:cNvPr>
          <p:cNvSpPr>
            <a:spLocks noGrp="1"/>
          </p:cNvSpPr>
          <p:nvPr>
            <p:ph type="subTitle" idx="1"/>
          </p:nvPr>
        </p:nvSpPr>
        <p:spPr>
          <a:xfrm>
            <a:off x="2341418" y="3266529"/>
            <a:ext cx="6406191" cy="2406785"/>
          </a:xfrm>
          <a:effectLst>
            <a:outerShdw blurRad="50800" dist="38100" dir="2700000" algn="tl" rotWithShape="0">
              <a:prstClr val="black">
                <a:alpha val="40000"/>
              </a:prstClr>
            </a:outerShdw>
          </a:effectLst>
        </p:spPr>
        <p:txBody>
          <a:bodyPr>
            <a:normAutofit fontScale="47500" lnSpcReduction="20000"/>
          </a:bodyPr>
          <a:lstStyle/>
          <a:p>
            <a:pPr algn="l"/>
            <a:r>
              <a:rPr lang="en-US" sz="6700" b="1" dirty="0">
                <a:effectLst/>
              </a:rPr>
              <a:t>Living better</a:t>
            </a:r>
            <a:endParaRPr lang="en-US" sz="6700" b="1" dirty="0">
              <a:ln>
                <a:solidFill>
                  <a:prstClr val="black">
                    <a:lumMod val="75000"/>
                    <a:lumOff val="25000"/>
                    <a:alpha val="10000"/>
                  </a:prstClr>
                </a:solidFill>
              </a:ln>
              <a:effectLst/>
            </a:endParaRPr>
          </a:p>
          <a:p>
            <a:pPr algn="l"/>
            <a:r>
              <a:rPr lang="en-US" sz="6700" b="1" dirty="0">
                <a:effectLst/>
              </a:rPr>
              <a:t>Being happy</a:t>
            </a:r>
            <a:endParaRPr lang="en-US" sz="6700" b="1" dirty="0">
              <a:ln>
                <a:solidFill>
                  <a:prstClr val="black">
                    <a:lumMod val="75000"/>
                    <a:lumOff val="25000"/>
                    <a:alpha val="10000"/>
                  </a:prstClr>
                </a:solidFill>
              </a:ln>
              <a:effectLst/>
            </a:endParaRPr>
          </a:p>
          <a:p>
            <a:pPr algn="l"/>
            <a:r>
              <a:rPr lang="en-US" sz="5900" b="1" dirty="0">
                <a:effectLst/>
              </a:rPr>
              <a:t>Financially stable</a:t>
            </a:r>
            <a:endParaRPr lang="en-US" sz="5900" b="1" dirty="0">
              <a:ln>
                <a:solidFill>
                  <a:prstClr val="black">
                    <a:lumMod val="75000"/>
                    <a:lumOff val="25000"/>
                    <a:alpha val="10000"/>
                  </a:prstClr>
                </a:solidFill>
              </a:ln>
              <a:effectLst/>
            </a:endParaRPr>
          </a:p>
          <a:p>
            <a:pPr algn="l"/>
            <a:r>
              <a:rPr lang="en-US" sz="5900" b="1" dirty="0">
                <a:effectLst/>
              </a:rPr>
              <a:t>Set a monthly entertainment budget</a:t>
            </a:r>
          </a:p>
          <a:p>
            <a:pPr algn="l"/>
            <a:endParaRPr lang="en-US" dirty="0">
              <a:solidFill>
                <a:srgbClr val="FFFFFF"/>
              </a:solidFill>
            </a:endParaRPr>
          </a:p>
        </p:txBody>
      </p:sp>
      <p:pic>
        <p:nvPicPr>
          <p:cNvPr id="4" name="Video 3">
            <a:hlinkClick r:id="" action="ppaction://media"/>
            <a:extLst>
              <a:ext uri="{FF2B5EF4-FFF2-40B4-BE49-F238E27FC236}">
                <a16:creationId xmlns:a16="http://schemas.microsoft.com/office/drawing/2014/main" id="{50FBC247-3BBE-4325-9E47-C05EE539074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403634926"/>
      </p:ext>
    </p:extLst>
  </p:cSld>
  <p:clrMapOvr>
    <a:masterClrMapping/>
  </p:clrMapOvr>
  <mc:AlternateContent xmlns:mc="http://schemas.openxmlformats.org/markup-compatibility/2006" xmlns:p14="http://schemas.microsoft.com/office/powerpoint/2010/main">
    <mc:Choice Requires="p14">
      <p:transition spd="slow" p14:dur="2000" advTm="20646"/>
    </mc:Choice>
    <mc:Fallback xmlns="">
      <p:transition spd="slow" advTm="20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What to Know About Trusts &amp;amp; ABLE Accounts">
            <a:hlinkClick r:id="" action="ppaction://media"/>
            <a:extLst>
              <a:ext uri="{FF2B5EF4-FFF2-40B4-BE49-F238E27FC236}">
                <a16:creationId xmlns:a16="http://schemas.microsoft.com/office/drawing/2014/main" id="{2C60CB81-022F-448B-89BC-1938B1BE2C67}"/>
              </a:ext>
            </a:extLst>
          </p:cNvPr>
          <p:cNvPicPr>
            <a:picLocks noRot="1" noChangeAspect="1"/>
          </p:cNvPicPr>
          <p:nvPr>
            <a:videoFile r:link="rId1"/>
          </p:nvPr>
        </p:nvPicPr>
        <p:blipFill>
          <a:blip r:embed="rId3"/>
          <a:stretch>
            <a:fillRect/>
          </a:stretch>
        </p:blipFill>
        <p:spPr>
          <a:xfrm>
            <a:off x="2237159" y="1037624"/>
            <a:ext cx="6950765" cy="3909805"/>
          </a:xfrm>
          <a:prstGeom prst="rect">
            <a:avLst/>
          </a:prstGeom>
        </p:spPr>
      </p:pic>
      <p:sp>
        <p:nvSpPr>
          <p:cNvPr id="4" name="TextBox 3">
            <a:extLst>
              <a:ext uri="{FF2B5EF4-FFF2-40B4-BE49-F238E27FC236}">
                <a16:creationId xmlns:a16="http://schemas.microsoft.com/office/drawing/2014/main" id="{1657F652-80A3-4667-A4E6-4CCA34CFD64B}"/>
              </a:ext>
            </a:extLst>
          </p:cNvPr>
          <p:cNvSpPr txBox="1"/>
          <p:nvPr/>
        </p:nvSpPr>
        <p:spPr>
          <a:xfrm>
            <a:off x="3022029" y="5451044"/>
            <a:ext cx="5804453" cy="369332"/>
          </a:xfrm>
          <a:prstGeom prst="rect">
            <a:avLst/>
          </a:prstGeom>
          <a:noFill/>
        </p:spPr>
        <p:txBody>
          <a:bodyPr wrap="square" rtlCol="0">
            <a:spAutoFit/>
          </a:bodyPr>
          <a:lstStyle/>
          <a:p>
            <a:r>
              <a:rPr lang="en-US" dirty="0">
                <a:hlinkClick r:id="rId4"/>
              </a:rPr>
              <a:t>https://www.youtube.com/watch?v=Zkiydp7VCXk</a:t>
            </a:r>
            <a:r>
              <a:rPr lang="en-US" dirty="0"/>
              <a:t> </a:t>
            </a:r>
          </a:p>
        </p:txBody>
      </p:sp>
    </p:spTree>
    <p:extLst>
      <p:ext uri="{BB962C8B-B14F-4D97-AF65-F5344CB8AC3E}">
        <p14:creationId xmlns:p14="http://schemas.microsoft.com/office/powerpoint/2010/main" val="754453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0134A5-AEA0-4BEA-A2D2-82F60C0F50A5}"/>
              </a:ext>
            </a:extLst>
          </p:cNvPr>
          <p:cNvSpPr/>
          <p:nvPr/>
        </p:nvSpPr>
        <p:spPr>
          <a:xfrm>
            <a:off x="1086162" y="2485458"/>
            <a:ext cx="9519336" cy="3416320"/>
          </a:xfrm>
          <a:prstGeom prst="rect">
            <a:avLst/>
          </a:prstGeom>
        </p:spPr>
        <p:txBody>
          <a:bodyPr wrap="square">
            <a:spAutoFit/>
          </a:bodyPr>
          <a:lstStyle/>
          <a:p>
            <a:pPr marL="457200" indent="-457200" algn="ctr">
              <a:buFont typeface="Arial" panose="020B0604020202020204" pitchFamily="34" charset="0"/>
              <a:buChar char="•"/>
            </a:pPr>
            <a:endParaRPr lang="en-US" sz="2400" b="1" dirty="0">
              <a:solidFill>
                <a:schemeClr val="accent1">
                  <a:lumMod val="20000"/>
                  <a:lumOff val="80000"/>
                </a:schemeClr>
              </a:solidFill>
            </a:endParaRPr>
          </a:p>
          <a:p>
            <a:pPr algn="ctr"/>
            <a:r>
              <a:rPr lang="en-US" sz="2400" b="1" dirty="0">
                <a:solidFill>
                  <a:schemeClr val="accent1">
                    <a:lumMod val="20000"/>
                    <a:lumOff val="80000"/>
                  </a:schemeClr>
                </a:solidFill>
              </a:rPr>
              <a:t>The ABLE Act limits the opportunity to one ABLE account per eligible individual.</a:t>
            </a:r>
          </a:p>
          <a:p>
            <a:pPr marL="457200" indent="-457200" algn="ctr">
              <a:buFont typeface="Arial" panose="020B0604020202020204" pitchFamily="34" charset="0"/>
              <a:buChar char="•"/>
            </a:pPr>
            <a:endParaRPr lang="en-US" sz="2400" b="1" dirty="0">
              <a:solidFill>
                <a:schemeClr val="accent1">
                  <a:lumMod val="20000"/>
                  <a:lumOff val="80000"/>
                </a:schemeClr>
              </a:solidFill>
            </a:endParaRPr>
          </a:p>
          <a:p>
            <a:pPr algn="ctr"/>
            <a:r>
              <a:rPr lang="en-US" sz="2400" b="1" dirty="0">
                <a:solidFill>
                  <a:schemeClr val="accent1">
                    <a:lumMod val="20000"/>
                    <a:lumOff val="80000"/>
                  </a:schemeClr>
                </a:solidFill>
              </a:rPr>
              <a:t>An ABLE Account will provide more choice and control for the beneficiary and family. </a:t>
            </a:r>
          </a:p>
          <a:p>
            <a:pPr marL="457200" indent="-457200" algn="ctr">
              <a:buFont typeface="Arial" panose="020B0604020202020204" pitchFamily="34" charset="0"/>
              <a:buChar char="•"/>
            </a:pPr>
            <a:endParaRPr lang="en-US" sz="2400" b="1" dirty="0">
              <a:solidFill>
                <a:schemeClr val="accent1">
                  <a:lumMod val="20000"/>
                  <a:lumOff val="80000"/>
                </a:schemeClr>
              </a:solidFill>
            </a:endParaRPr>
          </a:p>
          <a:p>
            <a:pPr algn="ctr"/>
            <a:r>
              <a:rPr lang="en-US" sz="2400" b="1" dirty="0">
                <a:solidFill>
                  <a:schemeClr val="accent1">
                    <a:lumMod val="20000"/>
                    <a:lumOff val="80000"/>
                  </a:schemeClr>
                </a:solidFill>
              </a:rPr>
              <a:t>A "qualified disability expense" means any expense related to the designated beneficiary as a result of living a life with disabilities.</a:t>
            </a:r>
          </a:p>
        </p:txBody>
      </p:sp>
      <p:sp>
        <p:nvSpPr>
          <p:cNvPr id="9" name="TextBox 8">
            <a:extLst>
              <a:ext uri="{FF2B5EF4-FFF2-40B4-BE49-F238E27FC236}">
                <a16:creationId xmlns:a16="http://schemas.microsoft.com/office/drawing/2014/main" id="{88D45C30-84C8-4CEF-B3CF-513AF5EF4F4F}"/>
              </a:ext>
            </a:extLst>
          </p:cNvPr>
          <p:cNvSpPr txBox="1"/>
          <p:nvPr/>
        </p:nvSpPr>
        <p:spPr>
          <a:xfrm>
            <a:off x="2928729" y="668274"/>
            <a:ext cx="6334539" cy="1754326"/>
          </a:xfrm>
          <a:prstGeom prst="rect">
            <a:avLst/>
          </a:prstGeom>
          <a:noFill/>
        </p:spPr>
        <p:txBody>
          <a:bodyPr wrap="square" rtlCol="0">
            <a:spAutoFit/>
          </a:bodyPr>
          <a:lstStyle/>
          <a:p>
            <a:pPr algn="ctr"/>
            <a:r>
              <a:rPr lang="en-US" sz="5400" b="1" dirty="0">
                <a:solidFill>
                  <a:schemeClr val="tx1">
                    <a:lumMod val="75000"/>
                  </a:schemeClr>
                </a:solidFill>
              </a:rPr>
              <a:t>ABLE ACCOUNTS </a:t>
            </a:r>
          </a:p>
          <a:p>
            <a:pPr algn="ctr"/>
            <a:r>
              <a:rPr lang="en-US" sz="5400" b="1" dirty="0">
                <a:solidFill>
                  <a:schemeClr val="tx1">
                    <a:lumMod val="75000"/>
                  </a:schemeClr>
                </a:solidFill>
              </a:rPr>
              <a:t>QUICK FACTS:</a:t>
            </a:r>
          </a:p>
        </p:txBody>
      </p:sp>
      <p:pic>
        <p:nvPicPr>
          <p:cNvPr id="10" name="Picture 9">
            <a:extLst>
              <a:ext uri="{FF2B5EF4-FFF2-40B4-BE49-F238E27FC236}">
                <a16:creationId xmlns:a16="http://schemas.microsoft.com/office/drawing/2014/main" id="{B539BEDD-38E4-4358-A0B5-2C94380DF060}"/>
              </a:ext>
            </a:extLst>
          </p:cNvPr>
          <p:cNvPicPr>
            <a:picLocks noChangeAspect="1"/>
          </p:cNvPicPr>
          <p:nvPr/>
        </p:nvPicPr>
        <p:blipFill>
          <a:blip r:embed="rId4"/>
          <a:stretch>
            <a:fillRect/>
          </a:stretch>
        </p:blipFill>
        <p:spPr>
          <a:xfrm>
            <a:off x="615919" y="604532"/>
            <a:ext cx="1881810" cy="1881810"/>
          </a:xfrm>
          <a:prstGeom prst="rect">
            <a:avLst/>
          </a:prstGeom>
        </p:spPr>
      </p:pic>
      <p:pic>
        <p:nvPicPr>
          <p:cNvPr id="2" name="Recorded Sound">
            <a:hlinkClick r:id="" action="ppaction://media"/>
            <a:extLst>
              <a:ext uri="{FF2B5EF4-FFF2-40B4-BE49-F238E27FC236}">
                <a16:creationId xmlns:a16="http://schemas.microsoft.com/office/drawing/2014/main" id="{A02B41C5-E000-4337-9A6F-4DCAA2FAC232}"/>
              </a:ext>
            </a:extLst>
          </p:cNvPr>
          <p:cNvPicPr>
            <a:picLocks noChangeAspect="1"/>
          </p:cNvPicPr>
          <p:nvPr>
            <a:audioFile r:link="rId1"/>
            <p:extLst>
              <p:ext uri="{DAA4B4D4-6D71-4841-9C94-3DE7FCFB9230}">
                <p14:media xmlns:p14="http://schemas.microsoft.com/office/powerpoint/2010/main" r:embed="rId2">
                  <p14:trim st="1831"/>
                </p14:media>
              </p:ext>
            </p:extLst>
          </p:nvPr>
        </p:nvPicPr>
        <p:blipFill>
          <a:blip r:embed="rId5"/>
          <a:stretch>
            <a:fillRect/>
          </a:stretch>
        </p:blipFill>
        <p:spPr>
          <a:xfrm>
            <a:off x="10635176" y="5154637"/>
            <a:ext cx="773723" cy="773723"/>
          </a:xfrm>
          <a:prstGeom prst="rect">
            <a:avLst/>
          </a:prstGeom>
        </p:spPr>
      </p:pic>
    </p:spTree>
    <p:extLst>
      <p:ext uri="{BB962C8B-B14F-4D97-AF65-F5344CB8AC3E}">
        <p14:creationId xmlns:p14="http://schemas.microsoft.com/office/powerpoint/2010/main" val="11292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3F14-A59C-49A8-81D0-C7160B1FE27E}"/>
              </a:ext>
            </a:extLst>
          </p:cNvPr>
          <p:cNvSpPr>
            <a:spLocks noGrp="1"/>
          </p:cNvSpPr>
          <p:nvPr>
            <p:ph type="title"/>
          </p:nvPr>
        </p:nvSpPr>
        <p:spPr>
          <a:xfrm>
            <a:off x="1145136" y="1028700"/>
            <a:ext cx="9947305" cy="1090657"/>
          </a:xfrm>
        </p:spPr>
        <p:txBody>
          <a:bodyPr vert="horz" lIns="91440" tIns="45720" rIns="91440" bIns="45720" rtlCol="0" anchor="b">
            <a:normAutofit/>
          </a:bodyPr>
          <a:lstStyle/>
          <a:p>
            <a:pPr algn="ctr"/>
            <a:r>
              <a:rPr lang="en-US" sz="4000" dirty="0">
                <a:hlinkClick r:id="rId4"/>
              </a:rPr>
              <a:t>Employment, skills and education - YouTube</a:t>
            </a:r>
            <a:endParaRPr lang="en-US" sz="8000" dirty="0">
              <a:solidFill>
                <a:srgbClr val="FFFFFF"/>
              </a:solidFill>
            </a:endParaRPr>
          </a:p>
        </p:txBody>
      </p:sp>
      <p:pic>
        <p:nvPicPr>
          <p:cNvPr id="1026" name="Picture 2" descr="Image result for employment i">
            <a:extLst>
              <a:ext uri="{FF2B5EF4-FFF2-40B4-BE49-F238E27FC236}">
                <a16:creationId xmlns:a16="http://schemas.microsoft.com/office/drawing/2014/main" id="{C628360E-2ABF-4D5A-97A6-F5A91A49392A}"/>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3052" r="2187" b="1"/>
          <a:stretch/>
        </p:blipFill>
        <p:spPr bwMode="auto">
          <a:xfrm>
            <a:off x="2477176" y="2658571"/>
            <a:ext cx="7237647"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Video 6">
            <a:hlinkClick r:id="" action="ppaction://media"/>
            <a:extLst>
              <a:ext uri="{FF2B5EF4-FFF2-40B4-BE49-F238E27FC236}">
                <a16:creationId xmlns:a16="http://schemas.microsoft.com/office/drawing/2014/main" id="{FFFCD059-AF35-48F7-890F-D153E7F7DAC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796247038"/>
      </p:ext>
    </p:extLst>
  </p:cSld>
  <p:clrMapOvr>
    <a:masterClrMapping/>
  </p:clrMapOvr>
  <mc:AlternateContent xmlns:mc="http://schemas.openxmlformats.org/markup-compatibility/2006" xmlns:p14="http://schemas.microsoft.com/office/powerpoint/2010/main">
    <mc:Choice Requires="p14">
      <p:transition spd="slow" p14:dur="2000" advTm="9739"/>
    </mc:Choice>
    <mc:Fallback xmlns="">
      <p:transition spd="slow" advTm="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65306D-A57C-41AD-8C13-895E11602B23}"/>
              </a:ext>
            </a:extLst>
          </p:cNvPr>
          <p:cNvSpPr txBox="1"/>
          <p:nvPr/>
        </p:nvSpPr>
        <p:spPr>
          <a:xfrm>
            <a:off x="2358715" y="596473"/>
            <a:ext cx="7669985" cy="1107996"/>
          </a:xfrm>
          <a:prstGeom prst="rect">
            <a:avLst/>
          </a:prstGeom>
          <a:noFill/>
        </p:spPr>
        <p:txBody>
          <a:bodyPr wrap="none" rtlCol="0">
            <a:spAutoFit/>
          </a:bodyPr>
          <a:lstStyle/>
          <a:p>
            <a:r>
              <a:rPr lang="en-US" sz="6600" b="1" u="sng" dirty="0">
                <a:solidFill>
                  <a:schemeClr val="tx1">
                    <a:lumMod val="75000"/>
                  </a:schemeClr>
                </a:solidFill>
              </a:rPr>
              <a:t>SELF ADVOCACY</a:t>
            </a:r>
          </a:p>
        </p:txBody>
      </p:sp>
      <p:sp>
        <p:nvSpPr>
          <p:cNvPr id="7" name="Rectangle 6">
            <a:extLst>
              <a:ext uri="{FF2B5EF4-FFF2-40B4-BE49-F238E27FC236}">
                <a16:creationId xmlns:a16="http://schemas.microsoft.com/office/drawing/2014/main" id="{A035F5F7-7141-406F-84B4-2E3E6F699F2C}"/>
              </a:ext>
            </a:extLst>
          </p:cNvPr>
          <p:cNvSpPr/>
          <p:nvPr/>
        </p:nvSpPr>
        <p:spPr>
          <a:xfrm>
            <a:off x="2358715" y="4532111"/>
            <a:ext cx="7474569" cy="1384995"/>
          </a:xfrm>
          <a:prstGeom prst="rect">
            <a:avLst/>
          </a:prstGeom>
        </p:spPr>
        <p:txBody>
          <a:bodyPr wrap="square" lIns="91440" tIns="45720" rIns="91440" bIns="45720" anchor="t">
            <a:spAutoFit/>
          </a:bodyPr>
          <a:lstStyle/>
          <a:p>
            <a:pPr algn="ctr"/>
            <a:endParaRPr lang="en-US" sz="2800" b="1" dirty="0">
              <a:solidFill>
                <a:schemeClr val="bg1"/>
              </a:solidFill>
            </a:endParaRPr>
          </a:p>
          <a:p>
            <a:pPr algn="ctr"/>
            <a:r>
              <a:rPr lang="en-US" sz="2800" b="1" dirty="0">
                <a:solidFill>
                  <a:schemeClr val="bg1"/>
                </a:solidFill>
              </a:rPr>
              <a:t> </a:t>
            </a:r>
            <a:r>
              <a:rPr lang="en-US" sz="2800" b="1" dirty="0">
                <a:solidFill>
                  <a:schemeClr val="tx1">
                    <a:lumMod val="95000"/>
                  </a:schemeClr>
                </a:solidFill>
              </a:rPr>
              <a:t>Self-advocacy means you are able to ask for what you need and want. </a:t>
            </a:r>
          </a:p>
        </p:txBody>
      </p:sp>
      <p:pic>
        <p:nvPicPr>
          <p:cNvPr id="9" name="Picture 8">
            <a:extLst>
              <a:ext uri="{FF2B5EF4-FFF2-40B4-BE49-F238E27FC236}">
                <a16:creationId xmlns:a16="http://schemas.microsoft.com/office/drawing/2014/main" id="{43AA3680-9BE2-43C8-B397-D1ED348CA9F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390156" y="2683879"/>
            <a:ext cx="5411686" cy="2021232"/>
          </a:xfrm>
          <a:prstGeom prst="rect">
            <a:avLst/>
          </a:prstGeom>
        </p:spPr>
      </p:pic>
      <p:sp>
        <p:nvSpPr>
          <p:cNvPr id="11" name="Rectangle 10">
            <a:extLst>
              <a:ext uri="{FF2B5EF4-FFF2-40B4-BE49-F238E27FC236}">
                <a16:creationId xmlns:a16="http://schemas.microsoft.com/office/drawing/2014/main" id="{913BCBD0-0B85-4E46-B057-DC6EB47891C6}"/>
              </a:ext>
            </a:extLst>
          </p:cNvPr>
          <p:cNvSpPr/>
          <p:nvPr/>
        </p:nvSpPr>
        <p:spPr>
          <a:xfrm>
            <a:off x="663676" y="1818428"/>
            <a:ext cx="10677833" cy="400110"/>
          </a:xfrm>
          <a:prstGeom prst="rect">
            <a:avLst/>
          </a:prstGeom>
        </p:spPr>
        <p:txBody>
          <a:bodyPr wrap="square" lIns="91440" tIns="45720" rIns="91440" bIns="45720" anchor="t">
            <a:spAutoFit/>
          </a:bodyPr>
          <a:lstStyle/>
          <a:p>
            <a:pPr algn="ctr"/>
            <a:r>
              <a:rPr lang="en-US" sz="2000" b="1" dirty="0">
                <a:solidFill>
                  <a:schemeClr val="tx1">
                    <a:lumMod val="95000"/>
                  </a:schemeClr>
                </a:solidFill>
              </a:rPr>
              <a:t>Self-advocacy is the ability to speak-up for yourself and the things that are important to you!</a:t>
            </a:r>
          </a:p>
        </p:txBody>
      </p:sp>
      <p:sp>
        <p:nvSpPr>
          <p:cNvPr id="12" name="Rectangle 11">
            <a:extLst>
              <a:ext uri="{FF2B5EF4-FFF2-40B4-BE49-F238E27FC236}">
                <a16:creationId xmlns:a16="http://schemas.microsoft.com/office/drawing/2014/main" id="{D05E1487-3484-406F-96EC-345CE71B5D3D}"/>
              </a:ext>
            </a:extLst>
          </p:cNvPr>
          <p:cNvSpPr/>
          <p:nvPr/>
        </p:nvSpPr>
        <p:spPr>
          <a:xfrm rot="19780078">
            <a:off x="211520" y="2938996"/>
            <a:ext cx="3381715"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SPEAK UP!</a:t>
            </a:r>
          </a:p>
        </p:txBody>
      </p:sp>
      <p:sp>
        <p:nvSpPr>
          <p:cNvPr id="13" name="Rectangle 12">
            <a:extLst>
              <a:ext uri="{FF2B5EF4-FFF2-40B4-BE49-F238E27FC236}">
                <a16:creationId xmlns:a16="http://schemas.microsoft.com/office/drawing/2014/main" id="{DCEE799D-B75E-4CC0-8486-9A3C8B358A30}"/>
              </a:ext>
            </a:extLst>
          </p:cNvPr>
          <p:cNvSpPr/>
          <p:nvPr/>
        </p:nvSpPr>
        <p:spPr>
          <a:xfrm rot="1506898">
            <a:off x="8825381" y="3020641"/>
            <a:ext cx="2677436"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SPEAK OUT!</a:t>
            </a:r>
          </a:p>
        </p:txBody>
      </p:sp>
      <p:pic>
        <p:nvPicPr>
          <p:cNvPr id="2" name="Recorded Sound">
            <a:hlinkClick r:id="" action="ppaction://media"/>
            <a:extLst>
              <a:ext uri="{FF2B5EF4-FFF2-40B4-BE49-F238E27FC236}">
                <a16:creationId xmlns:a16="http://schemas.microsoft.com/office/drawing/2014/main" id="{21B3EEBC-B25D-4F8E-845F-59655CF216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0431" y="5165359"/>
            <a:ext cx="1005855" cy="1005855"/>
          </a:xfrm>
          <a:prstGeom prst="rect">
            <a:avLst/>
          </a:prstGeom>
        </p:spPr>
      </p:pic>
    </p:spTree>
    <p:extLst>
      <p:ext uri="{BB962C8B-B14F-4D97-AF65-F5344CB8AC3E}">
        <p14:creationId xmlns:p14="http://schemas.microsoft.com/office/powerpoint/2010/main" val="279306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55989-AB6B-410A-9907-4B09B1CA3ADC}"/>
              </a:ext>
            </a:extLst>
          </p:cNvPr>
          <p:cNvSpPr>
            <a:spLocks noGrp="1"/>
          </p:cNvSpPr>
          <p:nvPr>
            <p:ph type="title"/>
          </p:nvPr>
        </p:nvSpPr>
        <p:spPr>
          <a:xfrm>
            <a:off x="3619545" y="3628103"/>
            <a:ext cx="4952910" cy="2558953"/>
          </a:xfrm>
          <a:noFill/>
        </p:spPr>
        <p:txBody>
          <a:bodyPr vert="horz" lIns="91440" tIns="45720" rIns="91440" bIns="45720" rtlCol="0" anchor="ctr">
            <a:normAutofit fontScale="90000"/>
          </a:bodyPr>
          <a:lstStyle/>
          <a:p>
            <a:pPr algn="ctr"/>
            <a:br>
              <a:rPr lang="en-US" sz="3600" dirty="0">
                <a:solidFill>
                  <a:srgbClr val="00B0F0"/>
                </a:solidFill>
                <a:latin typeface="Britannic Bold" panose="020B0903060703020204" pitchFamily="34" charset="0"/>
              </a:rPr>
            </a:br>
            <a:br>
              <a:rPr lang="en-US" sz="3600" dirty="0">
                <a:solidFill>
                  <a:srgbClr val="00B0F0"/>
                </a:solidFill>
                <a:latin typeface="Britannic Bold" panose="020B0903060703020204" pitchFamily="34" charset="0"/>
              </a:rPr>
            </a:br>
            <a:r>
              <a:rPr lang="en-US" sz="3600" dirty="0">
                <a:solidFill>
                  <a:srgbClr val="00B0F0"/>
                </a:solidFill>
                <a:latin typeface="Britannic Bold" panose="020B0903060703020204" pitchFamily="34" charset="0"/>
              </a:rPr>
              <a:t>By the DDS Self-Advocates Coordinators </a:t>
            </a:r>
            <a:br>
              <a:rPr lang="en-US" sz="3600" dirty="0">
                <a:solidFill>
                  <a:srgbClr val="00B0F0"/>
                </a:solidFill>
                <a:latin typeface="Britannic Bold" panose="020B0903060703020204" pitchFamily="34" charset="0"/>
              </a:rPr>
            </a:br>
            <a:r>
              <a:rPr lang="en-US" sz="3600" dirty="0">
                <a:solidFill>
                  <a:srgbClr val="7030A0"/>
                </a:solidFill>
                <a:latin typeface="Britannic Bold" panose="020B0903060703020204" pitchFamily="34" charset="0"/>
              </a:rPr>
              <a:t>Kevin, Kelli,</a:t>
            </a:r>
            <a:r>
              <a:rPr lang="en-US" sz="3600" dirty="0">
                <a:solidFill>
                  <a:srgbClr val="00B0F0"/>
                </a:solidFill>
                <a:latin typeface="Britannic Bold" panose="020B0903060703020204" pitchFamily="34" charset="0"/>
              </a:rPr>
              <a:t> </a:t>
            </a:r>
            <a:r>
              <a:rPr lang="en-US" sz="3600" dirty="0">
                <a:solidFill>
                  <a:schemeClr val="accent1">
                    <a:lumMod val="75000"/>
                  </a:schemeClr>
                </a:solidFill>
                <a:latin typeface="Britannic Bold" panose="020B0903060703020204" pitchFamily="34" charset="0"/>
              </a:rPr>
              <a:t>Jeremy </a:t>
            </a:r>
            <a:r>
              <a:rPr lang="en-US" sz="3600" dirty="0">
                <a:solidFill>
                  <a:srgbClr val="00B0F0"/>
                </a:solidFill>
                <a:latin typeface="Britannic Bold" panose="020B0903060703020204" pitchFamily="34" charset="0"/>
              </a:rPr>
              <a:t> </a:t>
            </a:r>
            <a:br>
              <a:rPr lang="en-US" sz="3600" dirty="0">
                <a:solidFill>
                  <a:srgbClr val="00B0F0"/>
                </a:solidFill>
                <a:latin typeface="Britannic Bold" panose="020B0903060703020204" pitchFamily="34" charset="0"/>
              </a:rPr>
            </a:br>
            <a:r>
              <a:rPr lang="en-US" sz="3600" dirty="0">
                <a:solidFill>
                  <a:srgbClr val="00B0F0"/>
                </a:solidFill>
                <a:latin typeface="Britannic Bold" panose="020B0903060703020204" pitchFamily="34" charset="0"/>
              </a:rPr>
              <a:t>Remember Speak up Speak out loud</a:t>
            </a:r>
            <a:br>
              <a:rPr lang="en-US" sz="3600" dirty="0">
                <a:solidFill>
                  <a:srgbClr val="00B0F0"/>
                </a:solidFill>
                <a:latin typeface="Britannic Bold" panose="020B0903060703020204" pitchFamily="34" charset="0"/>
              </a:rPr>
            </a:br>
            <a:endParaRPr lang="en-US" sz="3600" dirty="0">
              <a:solidFill>
                <a:srgbClr val="00B0F0"/>
              </a:solidFill>
              <a:latin typeface="Britannic Bold" panose="020B0903060703020204" pitchFamily="34" charset="0"/>
            </a:endParaRPr>
          </a:p>
        </p:txBody>
      </p:sp>
      <p:pic>
        <p:nvPicPr>
          <p:cNvPr id="2050" name="Picture 2" descr="Kevin Arce">
            <a:extLst>
              <a:ext uri="{FF2B5EF4-FFF2-40B4-BE49-F238E27FC236}">
                <a16:creationId xmlns:a16="http://schemas.microsoft.com/office/drawing/2014/main" id="{00E9A856-D0AC-4AB0-9812-014D61D3CB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5858"/>
          <a:stretch/>
        </p:blipFill>
        <p:spPr bwMode="auto">
          <a:xfrm>
            <a:off x="1788514" y="880969"/>
            <a:ext cx="2031762" cy="2228186"/>
          </a:xfrm>
          <a:prstGeom prst="rect">
            <a:avLst/>
          </a:prstGeom>
          <a:noFill/>
          <a:effectLst>
            <a:glow rad="228600">
              <a:schemeClr val="accent4">
                <a:satMod val="175000"/>
                <a:alpha val="40000"/>
              </a:schemeClr>
            </a:glow>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052" name="Picture 4" descr="Kellie Hartigan">
            <a:extLst>
              <a:ext uri="{FF2B5EF4-FFF2-40B4-BE49-F238E27FC236}">
                <a16:creationId xmlns:a16="http://schemas.microsoft.com/office/drawing/2014/main" id="{33729FDA-47DA-4257-9492-52DF36811B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b="4968"/>
          <a:stretch/>
        </p:blipFill>
        <p:spPr bwMode="auto">
          <a:xfrm>
            <a:off x="5066857" y="670944"/>
            <a:ext cx="1591602" cy="1761939"/>
          </a:xfrm>
          <a:prstGeom prst="rect">
            <a:avLst/>
          </a:prstGeom>
          <a:noFill/>
          <a:ln>
            <a:solidFill>
              <a:srgbClr val="92D050"/>
            </a:solidFill>
          </a:ln>
          <a:effectLst>
            <a:glow rad="228600">
              <a:schemeClr val="accent3">
                <a:satMod val="175000"/>
                <a:alpha val="40000"/>
              </a:schemeClr>
            </a:glow>
            <a:reflection blurRad="6350" stA="50000" endA="300" endPos="90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 name="Star: 5 Points 2">
            <a:extLst>
              <a:ext uri="{FF2B5EF4-FFF2-40B4-BE49-F238E27FC236}">
                <a16:creationId xmlns:a16="http://schemas.microsoft.com/office/drawing/2014/main" id="{753E977D-80C3-4DDD-AFC0-737C699F8C9D}"/>
              </a:ext>
            </a:extLst>
          </p:cNvPr>
          <p:cNvSpPr/>
          <p:nvPr/>
        </p:nvSpPr>
        <p:spPr>
          <a:xfrm>
            <a:off x="10765745" y="183726"/>
            <a:ext cx="1420906" cy="1191293"/>
          </a:xfrm>
          <a:prstGeom prst="star5">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Star: 5 Points 3">
            <a:extLst>
              <a:ext uri="{FF2B5EF4-FFF2-40B4-BE49-F238E27FC236}">
                <a16:creationId xmlns:a16="http://schemas.microsoft.com/office/drawing/2014/main" id="{2BB1BB8F-2C63-4BB8-8CA0-2D1FF9D38289}"/>
              </a:ext>
            </a:extLst>
          </p:cNvPr>
          <p:cNvSpPr/>
          <p:nvPr/>
        </p:nvSpPr>
        <p:spPr>
          <a:xfrm>
            <a:off x="10288622" y="5612810"/>
            <a:ext cx="1903378" cy="1159160"/>
          </a:xfrm>
          <a:prstGeom prst="star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Star: 5 Points 4">
            <a:extLst>
              <a:ext uri="{FF2B5EF4-FFF2-40B4-BE49-F238E27FC236}">
                <a16:creationId xmlns:a16="http://schemas.microsoft.com/office/drawing/2014/main" id="{D91BB0FD-74F1-4C8B-882B-690DFD86C70A}"/>
              </a:ext>
            </a:extLst>
          </p:cNvPr>
          <p:cNvSpPr/>
          <p:nvPr/>
        </p:nvSpPr>
        <p:spPr>
          <a:xfrm>
            <a:off x="398347" y="43837"/>
            <a:ext cx="914400" cy="914400"/>
          </a:xfrm>
          <a:prstGeom prst="star5">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4D42CECE-3B56-4D2A-A04E-1CDD1E5C843C}"/>
              </a:ext>
            </a:extLst>
          </p:cNvPr>
          <p:cNvSpPr/>
          <p:nvPr/>
        </p:nvSpPr>
        <p:spPr>
          <a:xfrm>
            <a:off x="457200" y="5505779"/>
            <a:ext cx="914400" cy="914400"/>
          </a:xfrm>
          <a:prstGeom prst="star5">
            <a:avLst/>
          </a:prstGeom>
          <a:solidFill>
            <a:srgbClr val="00B050"/>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lying on the grass&#10;&#10;Description automatically generated with low confidence">
            <a:extLst>
              <a:ext uri="{FF2B5EF4-FFF2-40B4-BE49-F238E27FC236}">
                <a16:creationId xmlns:a16="http://schemas.microsoft.com/office/drawing/2014/main" id="{3D414F63-9FA0-47CE-920F-82B362FAC633}"/>
              </a:ext>
            </a:extLst>
          </p:cNvPr>
          <p:cNvPicPr>
            <a:picLocks noChangeAspect="1"/>
          </p:cNvPicPr>
          <p:nvPr/>
        </p:nvPicPr>
        <p:blipFill rotWithShape="1">
          <a:blip r:embed="rId7">
            <a:alphaModFix amt="85000"/>
            <a:extLst>
              <a:ext uri="{28A0092B-C50C-407E-A947-70E740481C1C}">
                <a14:useLocalDpi xmlns:a14="http://schemas.microsoft.com/office/drawing/2010/main" val="0"/>
              </a:ext>
            </a:extLst>
          </a:blip>
          <a:srcRect l="-1" t="17299" r="-1488"/>
          <a:stretch/>
        </p:blipFill>
        <p:spPr>
          <a:xfrm>
            <a:off x="8205335" y="735945"/>
            <a:ext cx="1733447" cy="1883389"/>
          </a:xfrm>
          <a:prstGeom prst="rect">
            <a:avLst/>
          </a:prstGeom>
          <a:effectLst>
            <a:glow rad="228600">
              <a:schemeClr val="accent1">
                <a:satMod val="175000"/>
                <a:alpha val="40000"/>
              </a:schemeClr>
            </a:glow>
            <a:reflection blurRad="6350" stA="50000" endA="300" endPos="90000" dir="5400000" sy="-100000" algn="bl" rotWithShape="0"/>
          </a:effectLst>
        </p:spPr>
      </p:pic>
      <p:pic>
        <p:nvPicPr>
          <p:cNvPr id="26" name="Video 25">
            <a:hlinkClick r:id="" action="ppaction://media"/>
            <a:extLst>
              <a:ext uri="{FF2B5EF4-FFF2-40B4-BE49-F238E27FC236}">
                <a16:creationId xmlns:a16="http://schemas.microsoft.com/office/drawing/2014/main" id="{3E551BAA-5EB5-4159-B2B7-57B86540BEF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766687815"/>
      </p:ext>
    </p:extLst>
  </p:cSld>
  <p:clrMapOvr>
    <a:masterClrMapping/>
  </p:clrMapOvr>
  <mc:AlternateContent xmlns:mc="http://schemas.openxmlformats.org/markup-compatibility/2006" xmlns:p14="http://schemas.microsoft.com/office/powerpoint/2010/main">
    <mc:Choice Requires="p14">
      <p:transition spd="slow" p14:dur="2000" advTm="68995"/>
    </mc:Choice>
    <mc:Fallback xmlns="">
      <p:transition spd="slow" advTm="68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9C414BF3-4A36-40E4-A7B7-69517BA84952}"/>
              </a:ext>
            </a:extLst>
          </p:cNvPr>
          <p:cNvPicPr>
            <a:picLocks noChangeAspect="1"/>
          </p:cNvPicPr>
          <p:nvPr/>
        </p:nvPicPr>
        <p:blipFill rotWithShape="1">
          <a:blip r:embed="rId4">
            <a:alphaModFix amt="50000"/>
          </a:blip>
          <a:srcRect t="10767" b="8876"/>
          <a:stretch/>
        </p:blipFill>
        <p:spPr>
          <a:xfrm>
            <a:off x="20" y="0"/>
            <a:ext cx="12191980" cy="6857999"/>
          </a:xfrm>
          <a:prstGeom prst="rect">
            <a:avLst/>
          </a:prstGeom>
        </p:spPr>
      </p:pic>
      <p:sp>
        <p:nvSpPr>
          <p:cNvPr id="2" name="Title 1">
            <a:extLst>
              <a:ext uri="{FF2B5EF4-FFF2-40B4-BE49-F238E27FC236}">
                <a16:creationId xmlns:a16="http://schemas.microsoft.com/office/drawing/2014/main" id="{54BC3DB8-A151-424B-ACEE-C4C07A8903C2}"/>
              </a:ext>
            </a:extLst>
          </p:cNvPr>
          <p:cNvSpPr>
            <a:spLocks noGrp="1"/>
          </p:cNvSpPr>
          <p:nvPr>
            <p:ph type="ctrTitle"/>
          </p:nvPr>
        </p:nvSpPr>
        <p:spPr>
          <a:xfrm>
            <a:off x="1524000" y="881743"/>
            <a:ext cx="9144000" cy="1339014"/>
          </a:xfrm>
        </p:spPr>
        <p:txBody>
          <a:bodyPr>
            <a:normAutofit/>
          </a:bodyPr>
          <a:lstStyle/>
          <a:p>
            <a:r>
              <a:rPr lang="en-US" b="1" dirty="0">
                <a:solidFill>
                  <a:srgbClr val="FFFFFF"/>
                </a:solidFill>
              </a:rPr>
              <a:t>Identity Theft</a:t>
            </a:r>
          </a:p>
        </p:txBody>
      </p:sp>
      <p:sp>
        <p:nvSpPr>
          <p:cNvPr id="3" name="Subtitle 2">
            <a:extLst>
              <a:ext uri="{FF2B5EF4-FFF2-40B4-BE49-F238E27FC236}">
                <a16:creationId xmlns:a16="http://schemas.microsoft.com/office/drawing/2014/main" id="{9AA0C474-A801-47C2-82BE-C88ADA77415C}"/>
              </a:ext>
            </a:extLst>
          </p:cNvPr>
          <p:cNvSpPr>
            <a:spLocks noGrp="1"/>
          </p:cNvSpPr>
          <p:nvPr>
            <p:ph type="subTitle" idx="1"/>
          </p:nvPr>
        </p:nvSpPr>
        <p:spPr>
          <a:xfrm>
            <a:off x="893379" y="4877862"/>
            <a:ext cx="9144000" cy="1098395"/>
          </a:xfrm>
        </p:spPr>
        <p:txBody>
          <a:bodyPr vert="horz" lIns="91440" tIns="45720" rIns="91440" bIns="45720" rtlCol="0" anchor="t">
            <a:normAutofit/>
          </a:bodyPr>
          <a:lstStyle/>
          <a:p>
            <a:r>
              <a:rPr lang="en-US" sz="2800" b="1" dirty="0">
                <a:solidFill>
                  <a:srgbClr val="FFFFFF"/>
                </a:solidFill>
                <a:cs typeface="Calibri"/>
              </a:rPr>
              <a:t>By Kevin Arce, Jeremy Powell, and Kellie Hartigan</a:t>
            </a:r>
            <a:endParaRPr lang="en-US" sz="2800" b="1" dirty="0"/>
          </a:p>
        </p:txBody>
      </p:sp>
      <p:pic>
        <p:nvPicPr>
          <p:cNvPr id="4" name="Video 3">
            <a:hlinkClick r:id="" action="ppaction://media"/>
            <a:extLst>
              <a:ext uri="{FF2B5EF4-FFF2-40B4-BE49-F238E27FC236}">
                <a16:creationId xmlns:a16="http://schemas.microsoft.com/office/drawing/2014/main" id="{E070CFB7-F810-4C4B-92D2-FDA888F9F91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097173592"/>
      </p:ext>
    </p:extLst>
  </p:cSld>
  <p:clrMapOvr>
    <a:masterClrMapping/>
  </p:clrMapOvr>
  <mc:AlternateContent xmlns:mc="http://schemas.openxmlformats.org/markup-compatibility/2006" xmlns:p14="http://schemas.microsoft.com/office/powerpoint/2010/main">
    <mc:Choice Requires="p14">
      <p:transition spd="slow" p14:dur="2000" advTm="11577"/>
    </mc:Choice>
    <mc:Fallback xmlns="">
      <p:transition spd="slow" advTm="1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CA3CA-3F9F-41A4-B86D-93C79B09D51F}"/>
              </a:ext>
            </a:extLst>
          </p:cNvPr>
          <p:cNvSpPr>
            <a:spLocks noGrp="1"/>
          </p:cNvSpPr>
          <p:nvPr>
            <p:ph type="title"/>
          </p:nvPr>
        </p:nvSpPr>
        <p:spPr>
          <a:xfrm>
            <a:off x="7551645" y="114026"/>
            <a:ext cx="4346441" cy="4664804"/>
          </a:xfrm>
        </p:spPr>
        <p:txBody>
          <a:bodyPr vert="horz" lIns="91440" tIns="45720" rIns="91440" bIns="45720" rtlCol="0" anchor="ctr">
            <a:normAutofit fontScale="90000"/>
          </a:bodyPr>
          <a:lstStyle/>
          <a:p>
            <a:r>
              <a:rPr lang="en-US" sz="3600" dirty="0">
                <a:solidFill>
                  <a:srgbClr val="FFFFFF"/>
                </a:solidFill>
              </a:rPr>
              <a:t>If someone learns your personal information, they can use that information to access your finances, or, bank account, and use all of your money under your name.</a:t>
            </a:r>
          </a:p>
        </p:txBody>
      </p:sp>
      <p:pic>
        <p:nvPicPr>
          <p:cNvPr id="5" name="Content Placeholder 4" descr="A picture containing text&#10;&#10;Description automatically generated">
            <a:extLst>
              <a:ext uri="{FF2B5EF4-FFF2-40B4-BE49-F238E27FC236}">
                <a16:creationId xmlns:a16="http://schemas.microsoft.com/office/drawing/2014/main" id="{7C711BCA-56D7-4E34-A49B-2C6B7A13CF8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6092"/>
          <a:stretch/>
        </p:blipFill>
        <p:spPr>
          <a:xfrm>
            <a:off x="166504" y="877224"/>
            <a:ext cx="7163222" cy="4808332"/>
          </a:xfrm>
          <a:prstGeom prst="rect">
            <a:avLst/>
          </a:prstGeom>
          <a:effectLst/>
        </p:spPr>
      </p:pic>
      <p:pic>
        <p:nvPicPr>
          <p:cNvPr id="3" name="Video 2">
            <a:hlinkClick r:id="" action="ppaction://media"/>
            <a:extLst>
              <a:ext uri="{FF2B5EF4-FFF2-40B4-BE49-F238E27FC236}">
                <a16:creationId xmlns:a16="http://schemas.microsoft.com/office/drawing/2014/main" id="{F324BB32-611A-4BEC-BAA7-8FB1147D1D1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841011982"/>
      </p:ext>
    </p:extLst>
  </p:cSld>
  <p:clrMapOvr>
    <a:masterClrMapping/>
  </p:clrMapOvr>
  <mc:AlternateContent xmlns:mc="http://schemas.openxmlformats.org/markup-compatibility/2006" xmlns:p14="http://schemas.microsoft.com/office/powerpoint/2010/main">
    <mc:Choice Requires="p14">
      <p:transition spd="slow" p14:dur="2000" advTm="24228"/>
    </mc:Choice>
    <mc:Fallback xmlns="">
      <p:transition spd="slow" advTm="24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9C90C-7036-4003-9DDC-44317E598FBA}"/>
              </a:ext>
            </a:extLst>
          </p:cNvPr>
          <p:cNvSpPr>
            <a:spLocks noGrp="1"/>
          </p:cNvSpPr>
          <p:nvPr>
            <p:ph type="title"/>
          </p:nvPr>
        </p:nvSpPr>
        <p:spPr>
          <a:xfrm>
            <a:off x="886968" y="1472184"/>
            <a:ext cx="3767328" cy="4581144"/>
          </a:xfrm>
        </p:spPr>
        <p:txBody>
          <a:bodyPr anchor="t">
            <a:normAutofit/>
          </a:bodyPr>
          <a:lstStyle/>
          <a:p>
            <a:r>
              <a:rPr lang="en-US" sz="5400"/>
              <a:t>What is Identity Theft? </a:t>
            </a:r>
          </a:p>
        </p:txBody>
      </p:sp>
      <p:sp>
        <p:nvSpPr>
          <p:cNvPr id="3" name="Content Placeholder 2">
            <a:extLst>
              <a:ext uri="{FF2B5EF4-FFF2-40B4-BE49-F238E27FC236}">
                <a16:creationId xmlns:a16="http://schemas.microsoft.com/office/drawing/2014/main" id="{069A1DDE-BB7B-4EB5-B4F6-B9A4F8977998}"/>
              </a:ext>
            </a:extLst>
          </p:cNvPr>
          <p:cNvSpPr>
            <a:spLocks noGrp="1"/>
          </p:cNvSpPr>
          <p:nvPr>
            <p:ph idx="1"/>
          </p:nvPr>
        </p:nvSpPr>
        <p:spPr>
          <a:xfrm>
            <a:off x="4895087" y="819041"/>
            <a:ext cx="5609627" cy="4581144"/>
          </a:xfrm>
        </p:spPr>
        <p:txBody>
          <a:bodyPr>
            <a:normAutofit/>
          </a:bodyPr>
          <a:lstStyle/>
          <a:p>
            <a:pPr marL="0" indent="0">
              <a:buNone/>
            </a:pPr>
            <a:r>
              <a:rPr lang="en-US" sz="2400" dirty="0"/>
              <a:t>It is when someone steals information, money, etc., under your name.</a:t>
            </a:r>
          </a:p>
          <a:p>
            <a:pPr marL="0" indent="0">
              <a:buNone/>
            </a:pPr>
            <a:endParaRPr lang="en-US" sz="2400" dirty="0"/>
          </a:p>
          <a:p>
            <a:pPr marL="0" indent="0">
              <a:buNone/>
            </a:pPr>
            <a:r>
              <a:rPr lang="en-US" sz="2400" dirty="0"/>
              <a:t>Identity theft is against the law.</a:t>
            </a:r>
          </a:p>
          <a:p>
            <a:pPr marL="0" indent="0">
              <a:buNone/>
            </a:pPr>
            <a:endParaRPr lang="en-US" sz="2400" dirty="0"/>
          </a:p>
          <a:p>
            <a:pPr marL="0" indent="0">
              <a:buNone/>
            </a:pPr>
            <a:r>
              <a:rPr lang="en-US" sz="2400" dirty="0"/>
              <a:t>It’s also why you should keep personal information a secret and not share it with anybody.</a:t>
            </a:r>
          </a:p>
          <a:p>
            <a:pPr marL="0" indent="0">
              <a:buNone/>
            </a:pPr>
            <a:endParaRPr lang="en-US" sz="2400" dirty="0"/>
          </a:p>
        </p:txBody>
      </p:sp>
      <p:pic>
        <p:nvPicPr>
          <p:cNvPr id="6" name="Video 5">
            <a:hlinkClick r:id="" action="ppaction://media"/>
            <a:extLst>
              <a:ext uri="{FF2B5EF4-FFF2-40B4-BE49-F238E27FC236}">
                <a16:creationId xmlns:a16="http://schemas.microsoft.com/office/drawing/2014/main" id="{F2E8E625-DBA7-4898-813E-E4A825A4DF0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28971395"/>
      </p:ext>
    </p:extLst>
  </p:cSld>
  <p:clrMapOvr>
    <a:masterClrMapping/>
  </p:clrMapOvr>
  <mc:AlternateContent xmlns:mc="http://schemas.openxmlformats.org/markup-compatibility/2006" xmlns:p14="http://schemas.microsoft.com/office/powerpoint/2010/main">
    <mc:Choice Requires="p14">
      <p:transition spd="slow" p14:dur="2000" advTm="15917"/>
    </mc:Choice>
    <mc:Fallback xmlns="">
      <p:transition spd="slow" advTm="15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A114A-07A9-431C-8AA6-B56BC8BFCB3E}"/>
              </a:ext>
            </a:extLst>
          </p:cNvPr>
          <p:cNvSpPr>
            <a:spLocks noGrp="1"/>
          </p:cNvSpPr>
          <p:nvPr>
            <p:ph type="title"/>
          </p:nvPr>
        </p:nvSpPr>
        <p:spPr>
          <a:xfrm>
            <a:off x="293914" y="326830"/>
            <a:ext cx="6621555" cy="1197864"/>
          </a:xfrm>
        </p:spPr>
        <p:txBody>
          <a:bodyPr>
            <a:normAutofit/>
          </a:bodyPr>
          <a:lstStyle/>
          <a:p>
            <a:r>
              <a:rPr lang="en-US" dirty="0"/>
              <a:t>In  Conclusion</a:t>
            </a:r>
          </a:p>
        </p:txBody>
      </p:sp>
      <p:pic>
        <p:nvPicPr>
          <p:cNvPr id="5" name="Content Placeholder 4" descr="A picture containing text, person, electronics, display&#10;&#10;Description automatically generated">
            <a:extLst>
              <a:ext uri="{FF2B5EF4-FFF2-40B4-BE49-F238E27FC236}">
                <a16:creationId xmlns:a16="http://schemas.microsoft.com/office/drawing/2014/main" id="{121134F2-3828-4583-9B46-20CF6FC201B1}"/>
              </a:ext>
            </a:extLst>
          </p:cNvPr>
          <p:cNvPicPr>
            <a:picLocks noChangeAspect="1"/>
          </p:cNvPicPr>
          <p:nvPr/>
        </p:nvPicPr>
        <p:blipFill rotWithShape="1">
          <a:blip r:embed="rId4">
            <a:extLst>
              <a:ext uri="{28A0092B-C50C-407E-A947-70E740481C1C}">
                <a14:useLocalDpi xmlns:a14="http://schemas.microsoft.com/office/drawing/2010/main" val="0"/>
              </a:ext>
            </a:extLst>
          </a:blip>
          <a:srcRect t="3424" r="-2" b="7769"/>
          <a:stretch/>
        </p:blipFill>
        <p:spPr>
          <a:xfrm>
            <a:off x="835153" y="2002117"/>
            <a:ext cx="6215794" cy="4171569"/>
          </a:xfrm>
          <a:prstGeom prst="rect">
            <a:avLst/>
          </a:prstGeom>
        </p:spPr>
      </p:pic>
      <p:sp>
        <p:nvSpPr>
          <p:cNvPr id="9" name="Content Placeholder 8">
            <a:extLst>
              <a:ext uri="{FF2B5EF4-FFF2-40B4-BE49-F238E27FC236}">
                <a16:creationId xmlns:a16="http://schemas.microsoft.com/office/drawing/2014/main" id="{2BEFFA38-FD04-E1F5-5E91-5D84F9C6FEC6}"/>
              </a:ext>
            </a:extLst>
          </p:cNvPr>
          <p:cNvSpPr>
            <a:spLocks noGrp="1"/>
          </p:cNvSpPr>
          <p:nvPr>
            <p:ph idx="1"/>
          </p:nvPr>
        </p:nvSpPr>
        <p:spPr>
          <a:xfrm>
            <a:off x="7270078" y="522772"/>
            <a:ext cx="3823525" cy="4171568"/>
          </a:xfrm>
        </p:spPr>
        <p:txBody>
          <a:bodyPr anchor="ctr">
            <a:normAutofit fontScale="92500" lnSpcReduction="20000"/>
          </a:bodyPr>
          <a:lstStyle/>
          <a:p>
            <a:r>
              <a:rPr lang="en-US" sz="3200" dirty="0"/>
              <a:t>Keep your personal info safe, do not share it with anyone, and know it all by heart. These steps can help you prevent identity theft and protect the important things in your life.</a:t>
            </a:r>
          </a:p>
        </p:txBody>
      </p:sp>
      <p:pic>
        <p:nvPicPr>
          <p:cNvPr id="3" name="Video 2">
            <a:hlinkClick r:id="" action="ppaction://media"/>
            <a:extLst>
              <a:ext uri="{FF2B5EF4-FFF2-40B4-BE49-F238E27FC236}">
                <a16:creationId xmlns:a16="http://schemas.microsoft.com/office/drawing/2014/main" id="{A073E237-B486-4765-96AC-CB4AF77C089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164652670"/>
      </p:ext>
    </p:extLst>
  </p:cSld>
  <p:clrMapOvr>
    <a:masterClrMapping/>
  </p:clrMapOvr>
  <mc:AlternateContent xmlns:mc="http://schemas.openxmlformats.org/markup-compatibility/2006" xmlns:p14="http://schemas.microsoft.com/office/powerpoint/2010/main">
    <mc:Choice Requires="p14">
      <p:transition spd="slow" p14:dur="2000" advTm="16960"/>
    </mc:Choice>
    <mc:Fallback xmlns="">
      <p:transition spd="slow" advTm="1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mage result for save for the future">
            <a:hlinkClick r:id="rId4" tgtFrame="&quot;_blank&quot;"/>
            <a:extLst>
              <a:ext uri="{FF2B5EF4-FFF2-40B4-BE49-F238E27FC236}">
                <a16:creationId xmlns:a16="http://schemas.microsoft.com/office/drawing/2014/main" id="{55FF9C2C-538C-4713-B9F6-45D9879F47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95997" y="346167"/>
            <a:ext cx="2672319" cy="1588946"/>
          </a:xfrm>
          <a:prstGeom prst="rect">
            <a:avLst/>
          </a:prstGeom>
          <a:noFill/>
        </p:spPr>
      </p:pic>
      <p:pic>
        <p:nvPicPr>
          <p:cNvPr id="9" name="irc_mi" descr="Image result for brown bag lunch">
            <a:hlinkClick r:id="rId6" tgtFrame="&quot;_blank&quot;"/>
            <a:extLst>
              <a:ext uri="{FF2B5EF4-FFF2-40B4-BE49-F238E27FC236}">
                <a16:creationId xmlns:a16="http://schemas.microsoft.com/office/drawing/2014/main" id="{116555DB-7679-4552-A1EE-DD664D209C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4405463" y="512607"/>
            <a:ext cx="2016831" cy="1253449"/>
          </a:xfrm>
          <a:prstGeom prst="rect">
            <a:avLst/>
          </a:prstGeom>
          <a:noFill/>
        </p:spPr>
      </p:pic>
      <p:pic>
        <p:nvPicPr>
          <p:cNvPr id="12" name="irc_mi" descr="Image result for avoid your spending triggers">
            <a:hlinkClick r:id="rId8" tgtFrame="&quot;_blank&quot;"/>
            <a:extLst>
              <a:ext uri="{FF2B5EF4-FFF2-40B4-BE49-F238E27FC236}">
                <a16:creationId xmlns:a16="http://schemas.microsoft.com/office/drawing/2014/main" id="{53C96E70-0B51-47E2-AF57-78AA706350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7149850" y="470982"/>
            <a:ext cx="1992670" cy="1336696"/>
          </a:xfrm>
          <a:prstGeom prst="rect">
            <a:avLst/>
          </a:prstGeom>
          <a:noFill/>
        </p:spPr>
      </p:pic>
      <p:pic>
        <p:nvPicPr>
          <p:cNvPr id="10" name="irc_mi" descr="Image result for stop impulse buying">
            <a:hlinkClick r:id="rId10" tgtFrame="&quot;_blank&quot;"/>
            <a:extLst>
              <a:ext uri="{FF2B5EF4-FFF2-40B4-BE49-F238E27FC236}">
                <a16:creationId xmlns:a16="http://schemas.microsoft.com/office/drawing/2014/main" id="{647075B5-1E06-4156-A5C9-135F10EDE8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513322" y="2639045"/>
            <a:ext cx="3037668" cy="1588934"/>
          </a:xfrm>
          <a:prstGeom prst="rect">
            <a:avLst/>
          </a:prstGeom>
          <a:noFill/>
        </p:spPr>
      </p:pic>
      <p:pic>
        <p:nvPicPr>
          <p:cNvPr id="13" name="Picture 12" descr="Image result for start small think big with short term goals">
            <a:hlinkClick r:id="rId12" tgtFrame="&quot;_blank&quot;"/>
            <a:extLst>
              <a:ext uri="{FF2B5EF4-FFF2-40B4-BE49-F238E27FC236}">
                <a16:creationId xmlns:a16="http://schemas.microsoft.com/office/drawing/2014/main" id="{2AB5C6F3-43DB-49E2-8032-B605EB3F2F2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447908" y="4930536"/>
            <a:ext cx="3165331" cy="1582664"/>
          </a:xfrm>
          <a:prstGeom prst="rect">
            <a:avLst/>
          </a:prstGeom>
          <a:noFill/>
        </p:spPr>
      </p:pic>
      <p:sp>
        <p:nvSpPr>
          <p:cNvPr id="7" name="Title 6">
            <a:extLst>
              <a:ext uri="{FF2B5EF4-FFF2-40B4-BE49-F238E27FC236}">
                <a16:creationId xmlns:a16="http://schemas.microsoft.com/office/drawing/2014/main" id="{A4770CF8-D0AC-4FD4-ADAE-EE2D9894B445}"/>
              </a:ext>
            </a:extLst>
          </p:cNvPr>
          <p:cNvSpPr>
            <a:spLocks noGrp="1"/>
          </p:cNvSpPr>
          <p:nvPr>
            <p:ph type="title"/>
          </p:nvPr>
        </p:nvSpPr>
        <p:spPr>
          <a:xfrm>
            <a:off x="3715540" y="2904995"/>
            <a:ext cx="6868620" cy="1016898"/>
          </a:xfrm>
        </p:spPr>
        <p:txBody>
          <a:bodyPr>
            <a:normAutofit/>
          </a:bodyPr>
          <a:lstStyle/>
          <a:p>
            <a:pPr algn="ctr"/>
            <a:r>
              <a:rPr lang="en-US" sz="25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rPr>
              <a:t>How to Create Better Spending Habits</a:t>
            </a:r>
            <a:br>
              <a:rPr lang="en-US" sz="25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US" sz="2500" dirty="0">
              <a:solidFill>
                <a:srgbClr val="FFFFFF"/>
              </a:solidFill>
            </a:endParaRPr>
          </a:p>
        </p:txBody>
      </p:sp>
      <p:sp>
        <p:nvSpPr>
          <p:cNvPr id="8" name="Content Placeholder 7">
            <a:extLst>
              <a:ext uri="{FF2B5EF4-FFF2-40B4-BE49-F238E27FC236}">
                <a16:creationId xmlns:a16="http://schemas.microsoft.com/office/drawing/2014/main" id="{8A84A077-B7D8-4EE1-B6BF-3E319E7369AA}"/>
              </a:ext>
            </a:extLst>
          </p:cNvPr>
          <p:cNvSpPr>
            <a:spLocks noGrp="1"/>
          </p:cNvSpPr>
          <p:nvPr>
            <p:ph idx="1"/>
          </p:nvPr>
        </p:nvSpPr>
        <p:spPr>
          <a:xfrm>
            <a:off x="3846065" y="3670854"/>
            <a:ext cx="5827108" cy="2842345"/>
          </a:xfrm>
        </p:spPr>
        <p:txBody>
          <a:bodyPr>
            <a:normAutofit fontScale="40000" lnSpcReduction="20000"/>
          </a:bodyPr>
          <a:lstStyle/>
          <a:p>
            <a:r>
              <a:rPr lang="en-US" sz="4000" b="1" dirty="0">
                <a:solidFill>
                  <a:srgbClr val="00B0F0"/>
                </a:solidFill>
                <a:effectLst/>
                <a:latin typeface="Cambria" panose="02040503050406030204" pitchFamily="18" charset="0"/>
                <a:ea typeface="Calibri" panose="020F0502020204030204" pitchFamily="34" charset="0"/>
                <a:cs typeface="Arial" panose="020B0604020202020204" pitchFamily="34" charset="0"/>
              </a:rPr>
              <a:t>Don’t buy food when you can bring food from home</a:t>
            </a:r>
            <a:endParaRPr lang="en-US" sz="40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4000" b="1" dirty="0">
                <a:solidFill>
                  <a:srgbClr val="00B0F0"/>
                </a:solidFill>
                <a:effectLst/>
                <a:latin typeface="Cambria" panose="02040503050406030204" pitchFamily="18" charset="0"/>
                <a:ea typeface="Calibri" panose="020F0502020204030204" pitchFamily="34" charset="0"/>
                <a:cs typeface="Arial" panose="020B0604020202020204" pitchFamily="34" charset="0"/>
              </a:rPr>
              <a:t>Stop shopping impulsively </a:t>
            </a:r>
            <a:endParaRPr lang="en-US" sz="40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4000" b="1" dirty="0">
                <a:solidFill>
                  <a:srgbClr val="00B0F0"/>
                </a:solidFill>
                <a:effectLst/>
                <a:latin typeface="Cambria" panose="02040503050406030204" pitchFamily="18" charset="0"/>
                <a:ea typeface="Calibri" panose="020F0502020204030204" pitchFamily="34" charset="0"/>
                <a:cs typeface="Arial" panose="020B0604020202020204" pitchFamily="34" charset="0"/>
              </a:rPr>
              <a:t>Cut back on online shopping</a:t>
            </a:r>
          </a:p>
          <a:p>
            <a:r>
              <a:rPr lang="en-US" sz="4000" b="1" dirty="0">
                <a:solidFill>
                  <a:srgbClr val="00B0F0"/>
                </a:solidFill>
                <a:effectLst/>
                <a:latin typeface="Cambria" panose="02040503050406030204" pitchFamily="18" charset="0"/>
                <a:ea typeface="Calibri" panose="020F0502020204030204" pitchFamily="34" charset="0"/>
                <a:cs typeface="Arial" panose="020B0604020202020204" pitchFamily="34" charset="0"/>
              </a:rPr>
              <a:t>Avoid your spending triggers </a:t>
            </a:r>
          </a:p>
          <a:p>
            <a:r>
              <a:rPr lang="en-US" sz="4000" b="1" dirty="0">
                <a:solidFill>
                  <a:srgbClr val="00B0F0"/>
                </a:solidFill>
                <a:effectLst/>
                <a:latin typeface="Cambria" panose="02040503050406030204" pitchFamily="18" charset="0"/>
                <a:ea typeface="Calibri" panose="020F0502020204030204" pitchFamily="34" charset="0"/>
                <a:cs typeface="Times New Roman" panose="02020603050405020304" pitchFamily="18" charset="0"/>
              </a:rPr>
              <a:t>Start Small. Think “big,” with a short-term goal</a:t>
            </a:r>
          </a:p>
          <a:p>
            <a:r>
              <a:rPr lang="en-US" sz="4000" b="1" dirty="0">
                <a:solidFill>
                  <a:srgbClr val="00B0F0"/>
                </a:solidFill>
                <a:effectLst/>
                <a:latin typeface="Cambria" panose="02040503050406030204" pitchFamily="18" charset="0"/>
                <a:ea typeface="Calibri" panose="020F0502020204030204" pitchFamily="34" charset="0"/>
                <a:cs typeface="Times New Roman" panose="02020603050405020304" pitchFamily="18" charset="0"/>
              </a:rPr>
              <a:t>Don't just save money, save for your future</a:t>
            </a:r>
          </a:p>
          <a:p>
            <a:r>
              <a:rPr lang="en-US" sz="4000" b="1" dirty="0">
                <a:solidFill>
                  <a:srgbClr val="00B0F0"/>
                </a:solidFill>
                <a:effectLst/>
                <a:latin typeface="Cambria" panose="02040503050406030204" pitchFamily="18" charset="0"/>
                <a:ea typeface="Calibri" panose="020F0502020204030204" pitchFamily="34" charset="0"/>
                <a:cs typeface="Times New Roman" panose="02020603050405020304" pitchFamily="18" charset="0"/>
              </a:rPr>
              <a:t>Cut ties with cable. Most people are using fire sticks.  Also, Netflix and Hulu are the most popular apps to use for T.V. shows and movies.   </a:t>
            </a:r>
          </a:p>
          <a:p>
            <a:pPr marL="36900" indent="0">
              <a:buNone/>
            </a:pPr>
            <a:endParaRPr lang="en-US" sz="1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900" b="1" dirty="0">
              <a:solidFill>
                <a:srgbClr val="00B0F0"/>
              </a:solidFill>
              <a:effectLst/>
              <a:latin typeface="Cambria" panose="02040503050406030204" pitchFamily="18" charset="0"/>
              <a:ea typeface="Calibri" panose="020F0502020204030204" pitchFamily="34" charset="0"/>
              <a:cs typeface="Times New Roman" panose="02020603050405020304" pitchFamily="18" charset="0"/>
            </a:endParaRPr>
          </a:p>
          <a:p>
            <a:endParaRPr lang="en-US" sz="19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solidFill>
                <a:srgbClr val="FFFFFF"/>
              </a:solidFill>
            </a:endParaRPr>
          </a:p>
        </p:txBody>
      </p:sp>
      <p:pic>
        <p:nvPicPr>
          <p:cNvPr id="11" name="irc_mi" descr="Image result for stop online shopping">
            <a:hlinkClick r:id="rId14" tgtFrame="&quot;_blank&quot;"/>
            <a:extLst>
              <a:ext uri="{FF2B5EF4-FFF2-40B4-BE49-F238E27FC236}">
                <a16:creationId xmlns:a16="http://schemas.microsoft.com/office/drawing/2014/main" id="{019776D9-E4EA-4240-B2C0-45C766713E4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bwMode="auto">
          <a:xfrm>
            <a:off x="9888920" y="346166"/>
            <a:ext cx="1962464" cy="1586323"/>
          </a:xfrm>
          <a:prstGeom prst="rect">
            <a:avLst/>
          </a:prstGeom>
          <a:noFill/>
        </p:spPr>
      </p:pic>
      <p:pic>
        <p:nvPicPr>
          <p:cNvPr id="15" name="Picture 14" descr="Image result for Cut ties with cable">
            <a:hlinkClick r:id="rId16" tgtFrame="&quot;_blank&quot;"/>
            <a:extLst>
              <a:ext uri="{FF2B5EF4-FFF2-40B4-BE49-F238E27FC236}">
                <a16:creationId xmlns:a16="http://schemas.microsoft.com/office/drawing/2014/main" id="{83F3E8FB-41C7-4FDA-BA11-4EFE8951C5F7}"/>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43999" y="1914203"/>
            <a:ext cx="1310640" cy="842645"/>
          </a:xfrm>
          <a:prstGeom prst="rect">
            <a:avLst/>
          </a:prstGeom>
          <a:noFill/>
          <a:ln>
            <a:noFill/>
          </a:ln>
        </p:spPr>
      </p:pic>
      <p:pic>
        <p:nvPicPr>
          <p:cNvPr id="2" name="Video 1">
            <a:hlinkClick r:id="" action="ppaction://media"/>
            <a:extLst>
              <a:ext uri="{FF2B5EF4-FFF2-40B4-BE49-F238E27FC236}">
                <a16:creationId xmlns:a16="http://schemas.microsoft.com/office/drawing/2014/main" id="{4577C9A2-1A94-4749-B86E-0B233694431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8"/>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761234963"/>
      </p:ext>
    </p:extLst>
  </p:cSld>
  <p:clrMapOvr>
    <a:masterClrMapping/>
  </p:clrMapOvr>
  <mc:AlternateContent xmlns:mc="http://schemas.openxmlformats.org/markup-compatibility/2006" xmlns:p14="http://schemas.microsoft.com/office/powerpoint/2010/main">
    <mc:Choice Requires="p14">
      <p:transition spd="slow" p14:dur="2000" advTm="59031"/>
    </mc:Choice>
    <mc:Fallback xmlns="">
      <p:transition spd="slow" advTm="59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D2BDF-3D58-4E68-8F8D-9476B1D946D9}"/>
              </a:ext>
            </a:extLst>
          </p:cNvPr>
          <p:cNvSpPr>
            <a:spLocks noGrp="1"/>
          </p:cNvSpPr>
          <p:nvPr>
            <p:ph type="title"/>
          </p:nvPr>
        </p:nvSpPr>
        <p:spPr>
          <a:xfrm>
            <a:off x="246724" y="127271"/>
            <a:ext cx="5983612" cy="1687081"/>
          </a:xfrm>
        </p:spPr>
        <p:txBody>
          <a:bodyPr>
            <a:normAutofit/>
          </a:bodyPr>
          <a:lstStyle/>
          <a:p>
            <a:br>
              <a:rPr lang="en-US" sz="800" dirty="0">
                <a:solidFill>
                  <a:srgbClr val="FFC000"/>
                </a:solidFill>
                <a:effectLst/>
                <a:latin typeface="Arial Black" panose="020B0A04020102020204" pitchFamily="34" charset="0"/>
                <a:ea typeface="Calibri" panose="020F0502020204030204" pitchFamily="34" charset="0"/>
                <a:cs typeface="Times New Roman" panose="02020603050405020304" pitchFamily="18" charset="0"/>
              </a:rPr>
            </a:br>
            <a:r>
              <a:rPr lang="en-US" sz="2800" dirty="0">
                <a:solidFill>
                  <a:srgbClr val="FFC000"/>
                </a:solidFill>
                <a:effectLst/>
                <a:latin typeface="Arial Black" panose="020B0A04020102020204" pitchFamily="34" charset="0"/>
                <a:ea typeface="Calibri" panose="020F0502020204030204" pitchFamily="34" charset="0"/>
                <a:cs typeface="Times New Roman" panose="02020603050405020304" pitchFamily="18" charset="0"/>
              </a:rPr>
              <a:t>Why is it important to manage your money?</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3" name="Content Placeholder 2">
            <a:extLst>
              <a:ext uri="{FF2B5EF4-FFF2-40B4-BE49-F238E27FC236}">
                <a16:creationId xmlns:a16="http://schemas.microsoft.com/office/drawing/2014/main" id="{224860AD-EB51-4BAF-82BF-F20C07B5462E}"/>
              </a:ext>
            </a:extLst>
          </p:cNvPr>
          <p:cNvSpPr>
            <a:spLocks noGrp="1"/>
          </p:cNvSpPr>
          <p:nvPr>
            <p:ph idx="1"/>
          </p:nvPr>
        </p:nvSpPr>
        <p:spPr>
          <a:xfrm>
            <a:off x="264788" y="1688003"/>
            <a:ext cx="5983612" cy="4845532"/>
          </a:xfrm>
        </p:spPr>
        <p:txBody>
          <a:bodyPr>
            <a:normAutofit lnSpcReduction="10000"/>
          </a:bodyPr>
          <a:lstStyle/>
          <a:p>
            <a:pPr marL="0" indent="0" algn="ctr">
              <a:buNone/>
            </a:pPr>
            <a:r>
              <a:rPr lang="en-US" sz="1700" b="1" dirty="0">
                <a:latin typeface="Cambria" panose="02040503050406030204" pitchFamily="18" charset="0"/>
                <a:ea typeface="Calibri" panose="020F0502020204030204" pitchFamily="34" charset="0"/>
                <a:cs typeface="Times New Roman" panose="02020603050405020304" pitchFamily="18" charset="0"/>
              </a:rPr>
              <a:t> </a:t>
            </a:r>
            <a:r>
              <a:rPr lang="en-US" sz="3100" b="1" dirty="0">
                <a:solidFill>
                  <a:srgbClr val="FF0000"/>
                </a:solidFill>
                <a:latin typeface="Cambria" panose="02040503050406030204" pitchFamily="18" charset="0"/>
                <a:ea typeface="Calibri" panose="020F0502020204030204" pitchFamily="34" charset="0"/>
                <a:cs typeface="Times New Roman" panose="02020603050405020304" pitchFamily="18" charset="0"/>
              </a:rPr>
              <a:t>Saving </a:t>
            </a:r>
            <a:r>
              <a:rPr lang="en-US" sz="3100" b="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for a rainy day/ emergency funds </a:t>
            </a:r>
          </a:p>
          <a:p>
            <a:pPr marL="0" indent="0">
              <a:buNone/>
            </a:pPr>
            <a:endParaRPr lang="en-US" b="1" dirty="0">
              <a:latin typeface="Cambria" panose="02040503050406030204" pitchFamily="18" charset="0"/>
              <a:ea typeface="Calibri" panose="020F0502020204030204" pitchFamily="34" charset="0"/>
              <a:cs typeface="Times New Roman" panose="02020603050405020304" pitchFamily="18" charset="0"/>
            </a:endParaRPr>
          </a:p>
          <a:p>
            <a:pPr marL="0" indent="0" algn="ctr">
              <a:buNone/>
            </a:pPr>
            <a:r>
              <a:rPr lang="en-US" b="1" dirty="0">
                <a:effectLst/>
                <a:latin typeface="Cambria" panose="02040503050406030204" pitchFamily="18" charset="0"/>
                <a:ea typeface="Calibri" panose="020F0502020204030204" pitchFamily="34" charset="0"/>
                <a:cs typeface="Times New Roman" panose="02020603050405020304" pitchFamily="18" charset="0"/>
              </a:rPr>
              <a:t>      </a:t>
            </a:r>
            <a:r>
              <a:rPr lang="en-US" sz="2400" b="1" dirty="0">
                <a:effectLst/>
                <a:latin typeface="Cambria" panose="02040503050406030204" pitchFamily="18" charset="0"/>
                <a:ea typeface="Calibri" panose="020F0502020204030204" pitchFamily="34" charset="0"/>
                <a:cs typeface="Times New Roman" panose="02020603050405020304" pitchFamily="18" charset="0"/>
              </a:rPr>
              <a:t>You won’t overdraft your account or go into debt.</a:t>
            </a:r>
          </a:p>
          <a:p>
            <a:pPr marL="0" inden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2400" b="1" dirty="0">
                <a:effectLst/>
                <a:latin typeface="Cambria" panose="02040503050406030204" pitchFamily="18" charset="0"/>
                <a:cs typeface="Times New Roman" panose="02020603050405020304" pitchFamily="18" charset="0"/>
              </a:rPr>
              <a:t>You can get a cheaper service if you compare prices.</a:t>
            </a:r>
          </a:p>
          <a:p>
            <a:pPr marL="0" indent="0" algn="ctr">
              <a:buNone/>
            </a:pPr>
            <a:endParaRPr lang="en-US" sz="2400" b="1" dirty="0">
              <a:effectLst/>
              <a:latin typeface="Cambria" panose="02040503050406030204" pitchFamily="18" charset="0"/>
              <a:cs typeface="Times New Roman" panose="02020603050405020304" pitchFamily="18" charset="0"/>
            </a:endParaRPr>
          </a:p>
          <a:p>
            <a:pPr marL="0" indent="0" algn="ctr">
              <a:buNone/>
            </a:pPr>
            <a:r>
              <a:rPr lang="en-US" sz="2400" b="1" dirty="0">
                <a:solidFill>
                  <a:srgbClr val="00B0F0"/>
                </a:solidFill>
                <a:effectLst/>
                <a:latin typeface="Cambria" panose="02040503050406030204" pitchFamily="18" charset="0"/>
                <a:ea typeface="Calibri" panose="020F0502020204030204" pitchFamily="34" charset="0"/>
                <a:cs typeface="Times New Roman" panose="02020603050405020304" pitchFamily="18" charset="0"/>
              </a:rPr>
              <a:t>Feel excited when you save your money into a savings account</a:t>
            </a:r>
          </a:p>
          <a:p>
            <a:pPr marL="0" indent="0">
              <a:buNone/>
            </a:pPr>
            <a:endParaRPr lang="en-US" b="1" dirty="0">
              <a:solidFill>
                <a:srgbClr val="00B0F0"/>
              </a:solidFill>
              <a:latin typeface="Cambria" panose="02040503050406030204" pitchFamily="18" charset="0"/>
              <a:ea typeface="Calibri" panose="020F0502020204030204" pitchFamily="34" charset="0"/>
              <a:cs typeface="Times New Roman" panose="02020603050405020304" pitchFamily="18" charset="0"/>
            </a:endParaRPr>
          </a:p>
          <a:p>
            <a:pPr marL="0" indent="0">
              <a:buNone/>
            </a:pPr>
            <a:endParaRPr lang="en-US" b="1" dirty="0">
              <a:solidFill>
                <a:srgbClr val="00B0F0"/>
              </a:solidFill>
              <a:effectLst/>
              <a:latin typeface="Cambria" panose="02040503050406030204" pitchFamily="18" charset="0"/>
              <a:ea typeface="Calibri" panose="020F0502020204030204" pitchFamily="34" charset="0"/>
              <a:cs typeface="Times New Roman" panose="02020603050405020304" pitchFamily="18" charset="0"/>
            </a:endParaRPr>
          </a:p>
          <a:p>
            <a:pPr marL="0" indent="0">
              <a:buNone/>
            </a:pPr>
            <a:endParaRPr lang="en-US" sz="1700" b="1" dirty="0">
              <a:effectLst/>
              <a:latin typeface="Cambria" panose="02040503050406030204" pitchFamily="18" charset="0"/>
              <a:ea typeface="Calibri" panose="020F0502020204030204" pitchFamily="34" charset="0"/>
              <a:cs typeface="Times New Roman" panose="02020603050405020304" pitchFamily="18" charset="0"/>
            </a:endParaRPr>
          </a:p>
          <a:p>
            <a:pPr marL="0" indent="0">
              <a:buNone/>
            </a:pPr>
            <a:endParaRPr lang="en-US" sz="1700" b="1" dirty="0">
              <a:effectLst/>
              <a:latin typeface="Cambria" panose="02040503050406030204" pitchFamily="18" charset="0"/>
              <a:ea typeface="Calibri" panose="020F0502020204030204" pitchFamily="34" charset="0"/>
              <a:cs typeface="Times New Roman" panose="02020603050405020304" pitchFamily="18" charset="0"/>
            </a:endParaRPr>
          </a:p>
          <a:p>
            <a:pPr marL="0" indent="0">
              <a:buNone/>
            </a:pPr>
            <a:endParaRPr lang="en-US" sz="1700" b="1" dirty="0">
              <a:effectLst/>
              <a:latin typeface="Cambria" panose="02040503050406030204" pitchFamily="18" charset="0"/>
              <a:ea typeface="Calibri" panose="020F0502020204030204" pitchFamily="34" charset="0"/>
              <a:cs typeface="Times New Roman" panose="02020603050405020304" pitchFamily="18" charset="0"/>
            </a:endParaRPr>
          </a:p>
          <a:p>
            <a:pPr marL="0" indent="0">
              <a:buNone/>
            </a:pP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700" dirty="0"/>
          </a:p>
        </p:txBody>
      </p:sp>
      <p:pic>
        <p:nvPicPr>
          <p:cNvPr id="11" name="Picture 14" descr="14 Women Share How Much Money They Have In The Bank">
            <a:extLst>
              <a:ext uri="{FF2B5EF4-FFF2-40B4-BE49-F238E27FC236}">
                <a16:creationId xmlns:a16="http://schemas.microsoft.com/office/drawing/2014/main" id="{6359D4DE-931F-499E-8BB2-6CA57D3BD1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 r="3" b="3"/>
          <a:stretch/>
        </p:blipFill>
        <p:spPr bwMode="auto">
          <a:xfrm>
            <a:off x="6417734" y="10"/>
            <a:ext cx="3270176" cy="3933487"/>
          </a:xfrm>
          <a:prstGeom prst="rect">
            <a:avLst/>
          </a:prstGeom>
          <a:noFill/>
          <a:extLst>
            <a:ext uri="{909E8E84-426E-40DD-AFC4-6F175D3DCCD1}">
              <a14:hiddenFill xmlns:a14="http://schemas.microsoft.com/office/drawing/2010/main">
                <a:solidFill>
                  <a:srgbClr val="FFFFFF"/>
                </a:solidFill>
              </a14:hiddenFill>
            </a:ext>
          </a:extLst>
        </p:spPr>
      </p:pic>
      <p:pic>
        <p:nvPicPr>
          <p:cNvPr id="4" name="irc_mi" descr="Image result for rainy day fund">
            <a:hlinkClick r:id="rId5"/>
            <a:extLst>
              <a:ext uri="{FF2B5EF4-FFF2-40B4-BE49-F238E27FC236}">
                <a16:creationId xmlns:a16="http://schemas.microsoft.com/office/drawing/2014/main" id="{DE82A2A1-EF2D-4D50-B700-B15D1EEB5A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446" r="30712" b="-1"/>
          <a:stretch/>
        </p:blipFill>
        <p:spPr bwMode="auto">
          <a:xfrm>
            <a:off x="9782174" y="10"/>
            <a:ext cx="2409826" cy="2538238"/>
          </a:xfrm>
          <a:prstGeom prst="rect">
            <a:avLst/>
          </a:prstGeom>
          <a:noFill/>
          <a:extLst>
            <a:ext uri="{53640926-AAD7-44D8-BBD7-CCE9431645EC}">
              <a14:shadowObscured xmlns:a14="http://schemas.microsoft.com/office/drawing/2010/main"/>
            </a:ext>
          </a:extLst>
        </p:spPr>
      </p:pic>
      <p:pic>
        <p:nvPicPr>
          <p:cNvPr id="14" name="irc_mi" descr="Image result for cheaper price">
            <a:hlinkClick r:id="rId7" tgtFrame="&quot;_blank&quot;"/>
            <a:extLst>
              <a:ext uri="{FF2B5EF4-FFF2-40B4-BE49-F238E27FC236}">
                <a16:creationId xmlns:a16="http://schemas.microsoft.com/office/drawing/2014/main" id="{04902421-A852-464F-AC8C-B5DEB3D12B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28" r="3115" b="-2"/>
          <a:stretch/>
        </p:blipFill>
        <p:spPr bwMode="auto">
          <a:xfrm>
            <a:off x="9782173" y="2624474"/>
            <a:ext cx="2409827" cy="1309023"/>
          </a:xfrm>
          <a:prstGeom prst="rect">
            <a:avLst/>
          </a:prstGeom>
          <a:noFill/>
        </p:spPr>
      </p:pic>
      <p:pic>
        <p:nvPicPr>
          <p:cNvPr id="7" name="irc_mi" descr="Related image">
            <a:hlinkClick r:id="rId9"/>
            <a:extLst>
              <a:ext uri="{FF2B5EF4-FFF2-40B4-BE49-F238E27FC236}">
                <a16:creationId xmlns:a16="http://schemas.microsoft.com/office/drawing/2014/main" id="{59B8F892-AD43-4575-B3EA-28FFDB75A69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2092" r="1" b="12610"/>
          <a:stretch/>
        </p:blipFill>
        <p:spPr bwMode="auto">
          <a:xfrm>
            <a:off x="6417734" y="4019723"/>
            <a:ext cx="5774266" cy="2838276"/>
          </a:xfrm>
          <a:prstGeom prst="rect">
            <a:avLst/>
          </a:prstGeom>
          <a:noFill/>
        </p:spPr>
      </p:pic>
      <p:sp>
        <p:nvSpPr>
          <p:cNvPr id="9" name="AutoShape 6" descr="Cash App - The easiest way to send, spend, bank, and invest">
            <a:extLst>
              <a:ext uri="{FF2B5EF4-FFF2-40B4-BE49-F238E27FC236}">
                <a16:creationId xmlns:a16="http://schemas.microsoft.com/office/drawing/2014/main" id="{87BD50E4-E068-4A2F-A5D8-6E351D17EC0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Cash App - The easiest way to send, spend, bank, and invest">
            <a:extLst>
              <a:ext uri="{FF2B5EF4-FFF2-40B4-BE49-F238E27FC236}">
                <a16:creationId xmlns:a16="http://schemas.microsoft.com/office/drawing/2014/main" id="{E54DC37D-9D58-479E-A7F2-C9D8A87A69E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Video 5">
            <a:hlinkClick r:id="" action="ppaction://media"/>
            <a:extLst>
              <a:ext uri="{FF2B5EF4-FFF2-40B4-BE49-F238E27FC236}">
                <a16:creationId xmlns:a16="http://schemas.microsoft.com/office/drawing/2014/main" id="{E5F9D6EF-A8E4-483E-9547-A10A210B55E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82170118"/>
      </p:ext>
    </p:extLst>
  </p:cSld>
  <p:clrMapOvr>
    <a:masterClrMapping/>
  </p:clrMapOvr>
  <mc:AlternateContent xmlns:mc="http://schemas.openxmlformats.org/markup-compatibility/2006" xmlns:p14="http://schemas.microsoft.com/office/powerpoint/2010/main">
    <mc:Choice Requires="p14">
      <p:transition spd="slow" p14:dur="2000" advTm="56715"/>
    </mc:Choice>
    <mc:Fallback xmlns="">
      <p:transition spd="slow" advTm="56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071F49-7A68-45D6-B683-EC6B87ED7F13}"/>
              </a:ext>
            </a:extLst>
          </p:cNvPr>
          <p:cNvSpPr/>
          <p:nvPr/>
        </p:nvSpPr>
        <p:spPr>
          <a:xfrm>
            <a:off x="3598796" y="4013860"/>
            <a:ext cx="7871791" cy="1384995"/>
          </a:xfrm>
          <a:prstGeom prst="rect">
            <a:avLst/>
          </a:prstGeom>
        </p:spPr>
        <p:txBody>
          <a:bodyPr wrap="square">
            <a:spAutoFit/>
          </a:bodyPr>
          <a:lstStyle/>
          <a:p>
            <a:pPr algn="ctr"/>
            <a:r>
              <a:rPr lang="en-US" sz="2800" b="1" dirty="0">
                <a:solidFill>
                  <a:schemeClr val="accent1">
                    <a:lumMod val="20000"/>
                    <a:lumOff val="80000"/>
                  </a:schemeClr>
                </a:solidFill>
              </a:rPr>
              <a:t>ABLE Accounts are tax-advantaged savings accounts for individuals with disabilities and their families.</a:t>
            </a:r>
          </a:p>
        </p:txBody>
      </p:sp>
      <p:sp>
        <p:nvSpPr>
          <p:cNvPr id="8" name="Rectangle 7">
            <a:extLst>
              <a:ext uri="{FF2B5EF4-FFF2-40B4-BE49-F238E27FC236}">
                <a16:creationId xmlns:a16="http://schemas.microsoft.com/office/drawing/2014/main" id="{E58D8F7B-BA8F-431A-AA5C-4804ECF2AADB}"/>
              </a:ext>
            </a:extLst>
          </p:cNvPr>
          <p:cNvSpPr/>
          <p:nvPr/>
        </p:nvSpPr>
        <p:spPr>
          <a:xfrm>
            <a:off x="1743491" y="2047504"/>
            <a:ext cx="8163339" cy="1384995"/>
          </a:xfrm>
          <a:prstGeom prst="rect">
            <a:avLst/>
          </a:prstGeom>
        </p:spPr>
        <p:txBody>
          <a:bodyPr wrap="square">
            <a:spAutoFit/>
          </a:bodyPr>
          <a:lstStyle/>
          <a:p>
            <a:pPr algn="ctr"/>
            <a:r>
              <a:rPr lang="en-US" sz="2800" b="1" dirty="0">
                <a:solidFill>
                  <a:schemeClr val="accent1">
                    <a:lumMod val="20000"/>
                    <a:lumOff val="80000"/>
                  </a:schemeClr>
                </a:solidFill>
              </a:rPr>
              <a:t>For the first time in public policy, the ABLE Act recognizes the extra and significant costs of living with a disability. </a:t>
            </a:r>
          </a:p>
        </p:txBody>
      </p:sp>
      <p:sp>
        <p:nvSpPr>
          <p:cNvPr id="9" name="TextBox 8">
            <a:extLst>
              <a:ext uri="{FF2B5EF4-FFF2-40B4-BE49-F238E27FC236}">
                <a16:creationId xmlns:a16="http://schemas.microsoft.com/office/drawing/2014/main" id="{5D3261E3-BDD7-4C33-A77C-121FABC5FCEF}"/>
              </a:ext>
            </a:extLst>
          </p:cNvPr>
          <p:cNvSpPr txBox="1"/>
          <p:nvPr/>
        </p:nvSpPr>
        <p:spPr>
          <a:xfrm>
            <a:off x="2608507" y="511058"/>
            <a:ext cx="7747506" cy="1107996"/>
          </a:xfrm>
          <a:prstGeom prst="rect">
            <a:avLst/>
          </a:prstGeom>
          <a:noFill/>
        </p:spPr>
        <p:txBody>
          <a:bodyPr wrap="none" rtlCol="0">
            <a:spAutoFit/>
          </a:bodyPr>
          <a:lstStyle/>
          <a:p>
            <a:r>
              <a:rPr lang="en-US" sz="6600" b="1" u="sng" dirty="0">
                <a:solidFill>
                  <a:schemeClr val="tx1">
                    <a:lumMod val="75000"/>
                  </a:schemeClr>
                </a:solidFill>
              </a:rPr>
              <a:t>ABLE ACCOUNTS</a:t>
            </a:r>
          </a:p>
        </p:txBody>
      </p:sp>
      <p:pic>
        <p:nvPicPr>
          <p:cNvPr id="12" name="Picture 11">
            <a:extLst>
              <a:ext uri="{FF2B5EF4-FFF2-40B4-BE49-F238E27FC236}">
                <a16:creationId xmlns:a16="http://schemas.microsoft.com/office/drawing/2014/main" id="{0B02005A-A9AB-48AA-9BA5-67CDCBD06228}"/>
              </a:ext>
            </a:extLst>
          </p:cNvPr>
          <p:cNvPicPr>
            <a:picLocks noChangeAspect="1"/>
          </p:cNvPicPr>
          <p:nvPr/>
        </p:nvPicPr>
        <p:blipFill rotWithShape="1">
          <a:blip r:embed="rId4"/>
          <a:srcRect r="13579"/>
          <a:stretch/>
        </p:blipFill>
        <p:spPr>
          <a:xfrm>
            <a:off x="721413" y="3297796"/>
            <a:ext cx="2877383" cy="2378210"/>
          </a:xfrm>
          <a:prstGeom prst="rect">
            <a:avLst/>
          </a:prstGeom>
        </p:spPr>
      </p:pic>
      <p:pic>
        <p:nvPicPr>
          <p:cNvPr id="2" name="Recorded Sound">
            <a:hlinkClick r:id="" action="ppaction://media"/>
            <a:extLst>
              <a:ext uri="{FF2B5EF4-FFF2-40B4-BE49-F238E27FC236}">
                <a16:creationId xmlns:a16="http://schemas.microsoft.com/office/drawing/2014/main" id="{1DAB1ECF-7F5F-4B2D-94F7-124EF273AD2F}"/>
              </a:ext>
            </a:extLst>
          </p:cNvPr>
          <p:cNvPicPr>
            <a:picLocks noChangeAspect="1"/>
          </p:cNvPicPr>
          <p:nvPr>
            <a:audioFile r:link="rId1"/>
            <p:extLst>
              <p:ext uri="{DAA4B4D4-6D71-4841-9C94-3DE7FCFB9230}">
                <p14:media xmlns:p14="http://schemas.microsoft.com/office/powerpoint/2010/main" r:embed="rId2">
                  <p14:trim st="1121"/>
                </p14:media>
              </p:ext>
            </p:extLst>
          </p:nvPr>
        </p:nvPicPr>
        <p:blipFill>
          <a:blip r:embed="rId5"/>
          <a:stretch>
            <a:fillRect/>
          </a:stretch>
        </p:blipFill>
        <p:spPr>
          <a:xfrm>
            <a:off x="10663311" y="5211286"/>
            <a:ext cx="797169" cy="797169"/>
          </a:xfrm>
          <a:prstGeom prst="rect">
            <a:avLst/>
          </a:prstGeom>
        </p:spPr>
      </p:pic>
    </p:spTree>
    <p:extLst>
      <p:ext uri="{BB962C8B-B14F-4D97-AF65-F5344CB8AC3E}">
        <p14:creationId xmlns:p14="http://schemas.microsoft.com/office/powerpoint/2010/main" val="291481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B4C04-0A77-4924-A21D-86A4D30A4423}"/>
              </a:ext>
            </a:extLst>
          </p:cNvPr>
          <p:cNvSpPr>
            <a:spLocks noGrp="1"/>
          </p:cNvSpPr>
          <p:nvPr>
            <p:ph type="ctrTitle"/>
          </p:nvPr>
        </p:nvSpPr>
        <p:spPr>
          <a:xfrm>
            <a:off x="609600" y="1079994"/>
            <a:ext cx="10834872" cy="861421"/>
          </a:xfrm>
        </p:spPr>
        <p:txBody>
          <a:bodyPr/>
          <a:lstStyle/>
          <a:p>
            <a:r>
              <a:rPr lang="en-US" sz="4800" b="1" dirty="0">
                <a:solidFill>
                  <a:schemeClr val="tx1">
                    <a:lumMod val="75000"/>
                  </a:schemeClr>
                </a:solidFill>
              </a:rPr>
              <a:t>Am I eligible for an ABLE account?</a:t>
            </a:r>
            <a:endParaRPr lang="en-US" sz="4800" dirty="0">
              <a:solidFill>
                <a:schemeClr val="tx1">
                  <a:lumMod val="75000"/>
                </a:schemeClr>
              </a:solidFill>
            </a:endParaRPr>
          </a:p>
        </p:txBody>
      </p:sp>
      <p:sp>
        <p:nvSpPr>
          <p:cNvPr id="5" name="Rectangle 4">
            <a:extLst>
              <a:ext uri="{FF2B5EF4-FFF2-40B4-BE49-F238E27FC236}">
                <a16:creationId xmlns:a16="http://schemas.microsoft.com/office/drawing/2014/main" id="{703AD255-6484-4E7A-A6B1-DC55B7A6F28A}"/>
              </a:ext>
            </a:extLst>
          </p:cNvPr>
          <p:cNvSpPr/>
          <p:nvPr/>
        </p:nvSpPr>
        <p:spPr>
          <a:xfrm>
            <a:off x="609600" y="2229164"/>
            <a:ext cx="8256105" cy="2677656"/>
          </a:xfrm>
          <a:prstGeom prst="rect">
            <a:avLst/>
          </a:prstGeom>
        </p:spPr>
        <p:txBody>
          <a:bodyPr wrap="square" lIns="91440" tIns="45720" rIns="91440" bIns="45720" anchor="t">
            <a:spAutoFit/>
          </a:bodyPr>
          <a:lstStyle/>
          <a:p>
            <a:pPr algn="ctr"/>
            <a:r>
              <a:rPr lang="en-US" sz="2400" b="1" dirty="0"/>
              <a:t>The ABLE Act limits eligibility to individuals with significant disabilities. Under all circumstances, the onset of the disability must have begun prior to age </a:t>
            </a:r>
            <a:r>
              <a:rPr lang="en-US" sz="2400" b="1" dirty="0">
                <a:solidFill>
                  <a:srgbClr val="FF0000"/>
                </a:solidFill>
              </a:rPr>
              <a:t>26.</a:t>
            </a:r>
          </a:p>
          <a:p>
            <a:pPr algn="ctr"/>
            <a:endParaRPr lang="en-US" sz="2400" b="1" dirty="0">
              <a:solidFill>
                <a:schemeClr val="accent1">
                  <a:lumMod val="20000"/>
                  <a:lumOff val="80000"/>
                </a:schemeClr>
              </a:solidFill>
            </a:endParaRPr>
          </a:p>
          <a:p>
            <a:pPr algn="ctr"/>
            <a:r>
              <a:rPr lang="en-US" sz="2400" b="1" dirty="0">
                <a:solidFill>
                  <a:schemeClr val="accent1">
                    <a:lumMod val="20000"/>
                    <a:lumOff val="80000"/>
                  </a:schemeClr>
                </a:solidFill>
              </a:rPr>
              <a:t>If you meet this age criteria and are also receiving benefits already under </a:t>
            </a:r>
            <a:r>
              <a:rPr lang="en-US" sz="2400" b="1" dirty="0">
                <a:solidFill>
                  <a:srgbClr val="FF0000"/>
                </a:solidFill>
              </a:rPr>
              <a:t>SSI</a:t>
            </a:r>
            <a:r>
              <a:rPr lang="en-US" sz="2400" b="1" dirty="0">
                <a:solidFill>
                  <a:schemeClr val="accent1">
                    <a:lumMod val="20000"/>
                    <a:lumOff val="80000"/>
                  </a:schemeClr>
                </a:solidFill>
              </a:rPr>
              <a:t> and/or </a:t>
            </a:r>
            <a:r>
              <a:rPr lang="en-US" sz="2400" b="1" dirty="0">
                <a:solidFill>
                  <a:srgbClr val="FF0000"/>
                </a:solidFill>
              </a:rPr>
              <a:t>SSDI</a:t>
            </a:r>
            <a:r>
              <a:rPr lang="en-US" sz="2400" b="1" dirty="0">
                <a:solidFill>
                  <a:schemeClr val="accent1">
                    <a:lumMod val="20000"/>
                    <a:lumOff val="80000"/>
                  </a:schemeClr>
                </a:solidFill>
              </a:rPr>
              <a:t>, you are automatically eligible to establish an ABLE account. </a:t>
            </a:r>
          </a:p>
        </p:txBody>
      </p:sp>
      <p:pic>
        <p:nvPicPr>
          <p:cNvPr id="8" name="Picture 7">
            <a:extLst>
              <a:ext uri="{FF2B5EF4-FFF2-40B4-BE49-F238E27FC236}">
                <a16:creationId xmlns:a16="http://schemas.microsoft.com/office/drawing/2014/main" id="{B6B2BE68-C384-465E-A81D-5184932D7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0609" y="3113664"/>
            <a:ext cx="2830559" cy="1928162"/>
          </a:xfrm>
          <a:prstGeom prst="rect">
            <a:avLst/>
          </a:prstGeom>
        </p:spPr>
      </p:pic>
      <p:pic>
        <p:nvPicPr>
          <p:cNvPr id="4" name="Recorded Sound">
            <a:hlinkClick r:id="" action="ppaction://media"/>
            <a:extLst>
              <a:ext uri="{FF2B5EF4-FFF2-40B4-BE49-F238E27FC236}">
                <a16:creationId xmlns:a16="http://schemas.microsoft.com/office/drawing/2014/main" id="{5BBDA316-2492-483A-9FD5-65853C5BB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3124" y="5191217"/>
            <a:ext cx="1111348" cy="1111348"/>
          </a:xfrm>
          <a:prstGeom prst="rect">
            <a:avLst/>
          </a:prstGeom>
        </p:spPr>
      </p:pic>
    </p:spTree>
    <p:extLst>
      <p:ext uri="{BB962C8B-B14F-4D97-AF65-F5344CB8AC3E}">
        <p14:creationId xmlns:p14="http://schemas.microsoft.com/office/powerpoint/2010/main" val="18254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61A971AC3CAE4889A5561BB7523B95" ma:contentTypeVersion="7" ma:contentTypeDescription="Create a new document." ma:contentTypeScope="" ma:versionID="d8ec34dd32ac89c0f3babcd9bfd6bfd4">
  <xsd:schema xmlns:xsd="http://www.w3.org/2001/XMLSchema" xmlns:xs="http://www.w3.org/2001/XMLSchema" xmlns:p="http://schemas.microsoft.com/office/2006/metadata/properties" xmlns:ns1="http://schemas.microsoft.com/sharepoint/v3" xmlns:ns3="5d90eeb9-3509-4dbc-9659-cc557db72401" xmlns:ns4="04686903-f4df-4687-9635-eff49e809267" targetNamespace="http://schemas.microsoft.com/office/2006/metadata/properties" ma:root="true" ma:fieldsID="918639a944128c99267e3537a0da6552" ns1:_="" ns3:_="" ns4:_="">
    <xsd:import namespace="http://schemas.microsoft.com/sharepoint/v3"/>
    <xsd:import namespace="5d90eeb9-3509-4dbc-9659-cc557db72401"/>
    <xsd:import namespace="04686903-f4df-4687-9635-eff49e809267"/>
    <xsd:element name="properties">
      <xsd:complexType>
        <xsd:sequence>
          <xsd:element name="documentManagement">
            <xsd:complexType>
              <xsd:all>
                <xsd:element ref="ns3:SharedWithUsers" minOccurs="0"/>
                <xsd:element ref="ns3:SharedWithDetails" minOccurs="0"/>
                <xsd:element ref="ns3:SharingHintHash" minOccurs="0"/>
                <xsd:element ref="ns1:_ip_UnifiedCompliancePolicyProperties" minOccurs="0"/>
                <xsd:element ref="ns1:_ip_UnifiedCompliancePolicyUIAction"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0eeb9-3509-4dbc-9659-cc557db7240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686903-f4df-4687-9635-eff49e809267"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411B624-381E-49B8-8CF6-ECCA01402EDC}">
  <ds:schemaRefs>
    <ds:schemaRef ds:uri="04686903-f4df-4687-9635-eff49e809267"/>
    <ds:schemaRef ds:uri="5d90eeb9-3509-4dbc-9659-cc557db724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D6FD9AC-EA83-4084-871D-A5B7F330A51A}">
  <ds:schemaRefs>
    <ds:schemaRef ds:uri="http://schemas.microsoft.com/sharepoint/v3/contenttype/forms"/>
  </ds:schemaRefs>
</ds:datastoreItem>
</file>

<file path=customXml/itemProps3.xml><?xml version="1.0" encoding="utf-8"?>
<ds:datastoreItem xmlns:ds="http://schemas.openxmlformats.org/officeDocument/2006/customXml" ds:itemID="{E3B2DA76-A19A-4617-AF94-00549BF402FB}">
  <ds:schemaRefs>
    <ds:schemaRef ds:uri="http://schemas.microsoft.com/office/2006/metadata/properties"/>
    <ds:schemaRef ds:uri="5d90eeb9-3509-4dbc-9659-cc557db72401"/>
    <ds:schemaRef ds:uri="http://schemas.microsoft.com/office/2006/documentManagement/types"/>
    <ds:schemaRef ds:uri="http://schemas.openxmlformats.org/package/2006/metadata/core-properties"/>
    <ds:schemaRef ds:uri="http://purl.org/dc/terms/"/>
    <ds:schemaRef ds:uri="http://www.w3.org/XML/1998/namespace"/>
    <ds:schemaRef ds:uri="http://purl.org/dc/elements/1.1/"/>
    <ds:schemaRef ds:uri="04686903-f4df-4687-9635-eff49e809267"/>
    <ds:schemaRef ds:uri="http://purl.org/dc/dcmitype/"/>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Slate</Template>
  <TotalTime>163</TotalTime>
  <Words>517</Words>
  <Application>Microsoft Office PowerPoint</Application>
  <PresentationFormat>Widescreen</PresentationFormat>
  <Paragraphs>64</Paragraphs>
  <Slides>14</Slides>
  <Notes>0</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Arial Black</vt:lpstr>
      <vt:lpstr>Britannic Bold</vt:lpstr>
      <vt:lpstr>Calibri</vt:lpstr>
      <vt:lpstr>Calisto MT</vt:lpstr>
      <vt:lpstr>Cambria</vt:lpstr>
      <vt:lpstr>Wingdings 2</vt:lpstr>
      <vt:lpstr>Slate</vt:lpstr>
      <vt:lpstr>Budgeting </vt:lpstr>
      <vt:lpstr>Identity Theft</vt:lpstr>
      <vt:lpstr>If someone learns your personal information, they can use that information to access your finances, or, bank account, and use all of your money under your name.</vt:lpstr>
      <vt:lpstr>What is Identity Theft? </vt:lpstr>
      <vt:lpstr>In  Conclusion</vt:lpstr>
      <vt:lpstr>How to Create Better Spending Habits </vt:lpstr>
      <vt:lpstr> Why is it important to manage your money? </vt:lpstr>
      <vt:lpstr>PowerPoint Presentation</vt:lpstr>
      <vt:lpstr>Am I eligible for an ABLE account?</vt:lpstr>
      <vt:lpstr>PowerPoint Presentation</vt:lpstr>
      <vt:lpstr>PowerPoint Presentation</vt:lpstr>
      <vt:lpstr>Employment, skills and education - YouTube</vt:lpstr>
      <vt:lpstr>PowerPoint Presentation</vt:lpstr>
      <vt:lpstr>  By the DDS Self-Advocates Coordinators  Kevin, Kelli, Jeremy   Remember Speak up Speak out loud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Budgeting</dc:title>
  <dc:creator>Powell, Jeremy M</dc:creator>
  <cp:lastModifiedBy>Fioravanti, Lisa</cp:lastModifiedBy>
  <cp:revision>20</cp:revision>
  <dcterms:created xsi:type="dcterms:W3CDTF">2022-02-15T16:47:36Z</dcterms:created>
  <dcterms:modified xsi:type="dcterms:W3CDTF">2022-06-07T17:02:14Z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0x0101008E61A971AC3CAE4889A5561BB7523B95</vt:lpwstr>
  </property>
</Properties>
</file>