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4"/>
  </p:sldMasterIdLst>
  <p:notesMasterIdLst>
    <p:notesMasterId r:id="rId34"/>
  </p:notesMasterIdLst>
  <p:sldIdLst>
    <p:sldId id="259" r:id="rId5"/>
    <p:sldId id="263" r:id="rId6"/>
    <p:sldId id="296" r:id="rId7"/>
    <p:sldId id="298" r:id="rId8"/>
    <p:sldId id="297" r:id="rId9"/>
    <p:sldId id="285" r:id="rId10"/>
    <p:sldId id="278" r:id="rId11"/>
    <p:sldId id="301" r:id="rId12"/>
    <p:sldId id="300" r:id="rId13"/>
    <p:sldId id="287" r:id="rId14"/>
    <p:sldId id="302" r:id="rId15"/>
    <p:sldId id="289" r:id="rId16"/>
    <p:sldId id="284" r:id="rId17"/>
    <p:sldId id="312" r:id="rId18"/>
    <p:sldId id="310" r:id="rId19"/>
    <p:sldId id="308" r:id="rId20"/>
    <p:sldId id="309" r:id="rId21"/>
    <p:sldId id="260" r:id="rId22"/>
    <p:sldId id="262" r:id="rId23"/>
    <p:sldId id="314" r:id="rId24"/>
    <p:sldId id="316" r:id="rId25"/>
    <p:sldId id="315" r:id="rId26"/>
    <p:sldId id="317" r:id="rId27"/>
    <p:sldId id="318" r:id="rId28"/>
    <p:sldId id="319" r:id="rId29"/>
    <p:sldId id="258" r:id="rId30"/>
    <p:sldId id="256" r:id="rId31"/>
    <p:sldId id="264" r:id="rId32"/>
    <p:sldId id="320"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868" y="-260"/>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8EE87C-8BD1-4045-BE33-4C852B3F6002}"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177B9437-0BD7-4449-B593-6232D6A7711A}">
      <dgm:prSet/>
      <dgm:spPr/>
      <dgm:t>
        <a:bodyPr/>
        <a:lstStyle/>
        <a:p>
          <a:r>
            <a:rPr lang="en-US" b="1">
              <a:solidFill>
                <a:schemeClr val="tx1"/>
              </a:solidFill>
              <a:latin typeface="Arial" panose="020B0604020202020204" pitchFamily="34" charset="0"/>
              <a:cs typeface="Arial" panose="020B0604020202020204" pitchFamily="34" charset="0"/>
            </a:rPr>
            <a:t>Family relationships</a:t>
          </a:r>
          <a:r>
            <a:rPr lang="en-US" b="1">
              <a:solidFill>
                <a:schemeClr val="tx1"/>
              </a:solidFill>
            </a:rPr>
            <a:t>.</a:t>
          </a:r>
          <a:endParaRPr lang="en-US">
            <a:solidFill>
              <a:schemeClr val="tx1"/>
            </a:solidFill>
          </a:endParaRPr>
        </a:p>
      </dgm:t>
    </dgm:pt>
    <dgm:pt modelId="{5B1C2282-13F0-48FB-A6EA-CC1632691962}" type="parTrans" cxnId="{A4189E0E-6BBB-4E82-A2E3-D28D8DE66833}">
      <dgm:prSet/>
      <dgm:spPr/>
      <dgm:t>
        <a:bodyPr/>
        <a:lstStyle/>
        <a:p>
          <a:endParaRPr lang="en-US"/>
        </a:p>
      </dgm:t>
    </dgm:pt>
    <dgm:pt modelId="{1C46AEEE-95F9-44F3-B2BD-ACB93C79DDD6}" type="sibTrans" cxnId="{A4189E0E-6BBB-4E82-A2E3-D28D8DE66833}">
      <dgm:prSet/>
      <dgm:spPr/>
      <dgm:t>
        <a:bodyPr/>
        <a:lstStyle/>
        <a:p>
          <a:endParaRPr lang="en-US"/>
        </a:p>
      </dgm:t>
    </dgm:pt>
    <dgm:pt modelId="{5AEAB4F8-20E4-47E0-9DFC-17F6453E3908}">
      <dgm:prSet/>
      <dgm:spPr/>
      <dgm:t>
        <a:bodyPr/>
        <a:lstStyle/>
        <a:p>
          <a:r>
            <a:rPr lang="en-US" b="1">
              <a:solidFill>
                <a:schemeClr val="tx1"/>
              </a:solidFill>
              <a:latin typeface="Arial" panose="020B0604020202020204" pitchFamily="34" charset="0"/>
              <a:cs typeface="Arial" panose="020B0604020202020204" pitchFamily="34" charset="0"/>
            </a:rPr>
            <a:t>Friendships</a:t>
          </a:r>
          <a:r>
            <a:rPr lang="en-US" b="1"/>
            <a:t>.</a:t>
          </a:r>
          <a:endParaRPr lang="en-US"/>
        </a:p>
      </dgm:t>
    </dgm:pt>
    <dgm:pt modelId="{A1D4BC3F-B20A-4F96-94B3-814E26D75EE9}" type="parTrans" cxnId="{C945D08B-EE7D-4C01-BBFE-153FEC09C9C6}">
      <dgm:prSet/>
      <dgm:spPr/>
      <dgm:t>
        <a:bodyPr/>
        <a:lstStyle/>
        <a:p>
          <a:endParaRPr lang="en-US"/>
        </a:p>
      </dgm:t>
    </dgm:pt>
    <dgm:pt modelId="{35431541-1C0E-4307-81B2-8FA94747374C}" type="sibTrans" cxnId="{C945D08B-EE7D-4C01-BBFE-153FEC09C9C6}">
      <dgm:prSet/>
      <dgm:spPr/>
      <dgm:t>
        <a:bodyPr/>
        <a:lstStyle/>
        <a:p>
          <a:endParaRPr lang="en-US"/>
        </a:p>
      </dgm:t>
    </dgm:pt>
    <dgm:pt modelId="{371E5500-BF9C-49E4-9807-FB122C387A16}">
      <dgm:prSet/>
      <dgm:spPr/>
      <dgm:t>
        <a:bodyPr/>
        <a:lstStyle/>
        <a:p>
          <a:r>
            <a:rPr lang="en-US" b="1">
              <a:solidFill>
                <a:schemeClr val="tx1"/>
              </a:solidFill>
              <a:latin typeface="Arial" panose="020B0604020202020204" pitchFamily="34" charset="0"/>
              <a:cs typeface="Arial" panose="020B0604020202020204" pitchFamily="34" charset="0"/>
            </a:rPr>
            <a:t>Acquaintances.</a:t>
          </a:r>
          <a:endParaRPr lang="en-US">
            <a:solidFill>
              <a:schemeClr val="tx1"/>
            </a:solidFill>
            <a:latin typeface="Arial" panose="020B0604020202020204" pitchFamily="34" charset="0"/>
            <a:cs typeface="Arial" panose="020B0604020202020204" pitchFamily="34" charset="0"/>
          </a:endParaRPr>
        </a:p>
      </dgm:t>
    </dgm:pt>
    <dgm:pt modelId="{FF92AFBE-B525-471E-BAC5-BA213A57CF57}" type="parTrans" cxnId="{B56EB5CC-1A7E-466B-9A3E-EF9878FD67B3}">
      <dgm:prSet/>
      <dgm:spPr/>
      <dgm:t>
        <a:bodyPr/>
        <a:lstStyle/>
        <a:p>
          <a:endParaRPr lang="en-US"/>
        </a:p>
      </dgm:t>
    </dgm:pt>
    <dgm:pt modelId="{9643C096-FE3D-4948-B606-A911920FDA6A}" type="sibTrans" cxnId="{B56EB5CC-1A7E-466B-9A3E-EF9878FD67B3}">
      <dgm:prSet/>
      <dgm:spPr/>
      <dgm:t>
        <a:bodyPr/>
        <a:lstStyle/>
        <a:p>
          <a:endParaRPr lang="en-US"/>
        </a:p>
      </dgm:t>
    </dgm:pt>
    <dgm:pt modelId="{BD72D9BE-D90D-4938-8333-EB6DFF555BCA}">
      <dgm:prSet/>
      <dgm:spPr/>
      <dgm:t>
        <a:bodyPr/>
        <a:lstStyle/>
        <a:p>
          <a:r>
            <a:rPr lang="en-US" b="1">
              <a:solidFill>
                <a:schemeClr val="tx1"/>
              </a:solidFill>
              <a:latin typeface="Arial" panose="020B0604020202020204" pitchFamily="34" charset="0"/>
              <a:cs typeface="Arial" panose="020B0604020202020204" pitchFamily="34" charset="0"/>
            </a:rPr>
            <a:t>Romantic relationships</a:t>
          </a:r>
          <a:r>
            <a:rPr lang="en-US" b="1">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dgm:t>
    </dgm:pt>
    <dgm:pt modelId="{E89FE628-EFC6-4F0E-BC83-A0756E1C8F2F}" type="parTrans" cxnId="{BC71272C-C89D-45B2-98FC-1B8322D221AA}">
      <dgm:prSet/>
      <dgm:spPr/>
      <dgm:t>
        <a:bodyPr/>
        <a:lstStyle/>
        <a:p>
          <a:endParaRPr lang="en-US"/>
        </a:p>
      </dgm:t>
    </dgm:pt>
    <dgm:pt modelId="{FE0E1B35-92A7-4159-A065-9E558071229C}" type="sibTrans" cxnId="{BC71272C-C89D-45B2-98FC-1B8322D221AA}">
      <dgm:prSet/>
      <dgm:spPr/>
      <dgm:t>
        <a:bodyPr/>
        <a:lstStyle/>
        <a:p>
          <a:endParaRPr lang="en-US"/>
        </a:p>
      </dgm:t>
    </dgm:pt>
    <dgm:pt modelId="{8661B3D0-5978-4ACA-B968-CA5971A2CBB6}">
      <dgm:prSet/>
      <dgm:spPr/>
      <dgm:t>
        <a:bodyPr/>
        <a:lstStyle/>
        <a:p>
          <a:r>
            <a:rPr lang="en-US" b="1">
              <a:solidFill>
                <a:schemeClr val="tx1"/>
              </a:solidFill>
              <a:latin typeface="Arial" panose="020B0604020202020204" pitchFamily="34" charset="0"/>
              <a:cs typeface="Arial" panose="020B0604020202020204" pitchFamily="34" charset="0"/>
            </a:rPr>
            <a:t>Sexual relationships</a:t>
          </a:r>
          <a:r>
            <a:rPr lang="en-US" b="1">
              <a:solidFill>
                <a:schemeClr val="tx1"/>
              </a:solidFill>
            </a:rPr>
            <a:t>.</a:t>
          </a:r>
          <a:endParaRPr lang="en-US">
            <a:solidFill>
              <a:schemeClr val="tx1"/>
            </a:solidFill>
          </a:endParaRPr>
        </a:p>
      </dgm:t>
    </dgm:pt>
    <dgm:pt modelId="{1D991C34-A6CD-4479-A931-7AA0B524302D}" type="parTrans" cxnId="{B4A8E5E4-F64C-4912-81E6-23ADF6AEC469}">
      <dgm:prSet/>
      <dgm:spPr/>
      <dgm:t>
        <a:bodyPr/>
        <a:lstStyle/>
        <a:p>
          <a:endParaRPr lang="en-US"/>
        </a:p>
      </dgm:t>
    </dgm:pt>
    <dgm:pt modelId="{B4129EA3-47E1-4307-8975-2AE01038B29B}" type="sibTrans" cxnId="{B4A8E5E4-F64C-4912-81E6-23ADF6AEC469}">
      <dgm:prSet/>
      <dgm:spPr/>
      <dgm:t>
        <a:bodyPr/>
        <a:lstStyle/>
        <a:p>
          <a:endParaRPr lang="en-US"/>
        </a:p>
      </dgm:t>
    </dgm:pt>
    <dgm:pt modelId="{E328A66F-2AAF-4AE0-BB80-DC8011D7A7F3}">
      <dgm:prSet/>
      <dgm:spPr/>
      <dgm:t>
        <a:bodyPr/>
        <a:lstStyle/>
        <a:p>
          <a:r>
            <a:rPr lang="en-US" b="1">
              <a:solidFill>
                <a:schemeClr val="tx1"/>
              </a:solidFill>
              <a:latin typeface="Arial" panose="020B0604020202020204" pitchFamily="34" charset="0"/>
              <a:cs typeface="Arial" panose="020B0604020202020204" pitchFamily="34" charset="0"/>
            </a:rPr>
            <a:t>Work relationships</a:t>
          </a:r>
          <a:r>
            <a:rPr lang="en-US" b="1"/>
            <a:t>.</a:t>
          </a:r>
          <a:endParaRPr lang="en-US"/>
        </a:p>
      </dgm:t>
    </dgm:pt>
    <dgm:pt modelId="{4B847E7A-2790-42FB-AC9E-B5CB307467E1}" type="parTrans" cxnId="{39125B1D-D079-4A93-BE7F-F79B32B2ACA3}">
      <dgm:prSet/>
      <dgm:spPr/>
      <dgm:t>
        <a:bodyPr/>
        <a:lstStyle/>
        <a:p>
          <a:endParaRPr lang="en-US"/>
        </a:p>
      </dgm:t>
    </dgm:pt>
    <dgm:pt modelId="{27C97BBD-B483-457F-9544-86C3526C5147}" type="sibTrans" cxnId="{39125B1D-D079-4A93-BE7F-F79B32B2ACA3}">
      <dgm:prSet/>
      <dgm:spPr/>
      <dgm:t>
        <a:bodyPr/>
        <a:lstStyle/>
        <a:p>
          <a:endParaRPr lang="en-US"/>
        </a:p>
      </dgm:t>
    </dgm:pt>
    <dgm:pt modelId="{0463A5CD-829B-0440-8278-D29A66CE2987}" type="pres">
      <dgm:prSet presAssocID="{A48EE87C-8BD1-4045-BE33-4C852B3F6002}" presName="diagram" presStyleCnt="0">
        <dgm:presLayoutVars>
          <dgm:dir/>
          <dgm:resizeHandles val="exact"/>
        </dgm:presLayoutVars>
      </dgm:prSet>
      <dgm:spPr/>
    </dgm:pt>
    <dgm:pt modelId="{898017C4-0BCC-4C41-8476-59832F31AC5F}" type="pres">
      <dgm:prSet presAssocID="{177B9437-0BD7-4449-B593-6232D6A7711A}" presName="node" presStyleLbl="node1" presStyleIdx="0" presStyleCnt="6" custLinFactNeighborX="-126" custLinFactNeighborY="-1671">
        <dgm:presLayoutVars>
          <dgm:bulletEnabled val="1"/>
        </dgm:presLayoutVars>
      </dgm:prSet>
      <dgm:spPr/>
    </dgm:pt>
    <dgm:pt modelId="{357F4960-C335-3C4B-8910-465B2BD8AF68}" type="pres">
      <dgm:prSet presAssocID="{1C46AEEE-95F9-44F3-B2BD-ACB93C79DDD6}" presName="sibTrans" presStyleCnt="0"/>
      <dgm:spPr/>
    </dgm:pt>
    <dgm:pt modelId="{BBE80FF0-5724-2E44-9843-69FCF3893E94}" type="pres">
      <dgm:prSet presAssocID="{5AEAB4F8-20E4-47E0-9DFC-17F6453E3908}" presName="node" presStyleLbl="node1" presStyleIdx="1" presStyleCnt="6" custLinFactNeighborX="1061" custLinFactNeighborY="-4385">
        <dgm:presLayoutVars>
          <dgm:bulletEnabled val="1"/>
        </dgm:presLayoutVars>
      </dgm:prSet>
      <dgm:spPr/>
    </dgm:pt>
    <dgm:pt modelId="{B486190C-106F-7247-A77B-91A6723FE0DF}" type="pres">
      <dgm:prSet presAssocID="{35431541-1C0E-4307-81B2-8FA94747374C}" presName="sibTrans" presStyleCnt="0"/>
      <dgm:spPr/>
    </dgm:pt>
    <dgm:pt modelId="{6213932B-E4D9-1044-84FD-7A6D0B0221B5}" type="pres">
      <dgm:prSet presAssocID="{371E5500-BF9C-49E4-9807-FB122C387A16}" presName="node" presStyleLbl="node1" presStyleIdx="2" presStyleCnt="6">
        <dgm:presLayoutVars>
          <dgm:bulletEnabled val="1"/>
        </dgm:presLayoutVars>
      </dgm:prSet>
      <dgm:spPr/>
    </dgm:pt>
    <dgm:pt modelId="{D70DF38E-9184-9F48-9196-CB5960FEB3A2}" type="pres">
      <dgm:prSet presAssocID="{9643C096-FE3D-4948-B606-A911920FDA6A}" presName="sibTrans" presStyleCnt="0"/>
      <dgm:spPr/>
    </dgm:pt>
    <dgm:pt modelId="{407773B1-13A5-3D4B-ACD2-5B78C6FDFC14}" type="pres">
      <dgm:prSet presAssocID="{BD72D9BE-D90D-4938-8333-EB6DFF555BCA}" presName="node" presStyleLbl="node1" presStyleIdx="3" presStyleCnt="6">
        <dgm:presLayoutVars>
          <dgm:bulletEnabled val="1"/>
        </dgm:presLayoutVars>
      </dgm:prSet>
      <dgm:spPr/>
    </dgm:pt>
    <dgm:pt modelId="{176FD801-89E5-6F4E-BA3B-5A5585C892B6}" type="pres">
      <dgm:prSet presAssocID="{FE0E1B35-92A7-4159-A065-9E558071229C}" presName="sibTrans" presStyleCnt="0"/>
      <dgm:spPr/>
    </dgm:pt>
    <dgm:pt modelId="{FDFBD876-4EA0-524D-B44F-CA637EF80283}" type="pres">
      <dgm:prSet presAssocID="{8661B3D0-5978-4ACA-B968-CA5971A2CBB6}" presName="node" presStyleLbl="node1" presStyleIdx="4" presStyleCnt="6">
        <dgm:presLayoutVars>
          <dgm:bulletEnabled val="1"/>
        </dgm:presLayoutVars>
      </dgm:prSet>
      <dgm:spPr/>
    </dgm:pt>
    <dgm:pt modelId="{3F4016FA-1069-934B-B3EB-141304102089}" type="pres">
      <dgm:prSet presAssocID="{B4129EA3-47E1-4307-8975-2AE01038B29B}" presName="sibTrans" presStyleCnt="0"/>
      <dgm:spPr/>
    </dgm:pt>
    <dgm:pt modelId="{CCC6A78A-5430-D94D-B435-A0A8003254F9}" type="pres">
      <dgm:prSet presAssocID="{E328A66F-2AAF-4AE0-BB80-DC8011D7A7F3}" presName="node" presStyleLbl="node1" presStyleIdx="5" presStyleCnt="6">
        <dgm:presLayoutVars>
          <dgm:bulletEnabled val="1"/>
        </dgm:presLayoutVars>
      </dgm:prSet>
      <dgm:spPr/>
    </dgm:pt>
  </dgm:ptLst>
  <dgm:cxnLst>
    <dgm:cxn modelId="{A4189E0E-6BBB-4E82-A2E3-D28D8DE66833}" srcId="{A48EE87C-8BD1-4045-BE33-4C852B3F6002}" destId="{177B9437-0BD7-4449-B593-6232D6A7711A}" srcOrd="0" destOrd="0" parTransId="{5B1C2282-13F0-48FB-A6EA-CC1632691962}" sibTransId="{1C46AEEE-95F9-44F3-B2BD-ACB93C79DDD6}"/>
    <dgm:cxn modelId="{39125B1D-D079-4A93-BE7F-F79B32B2ACA3}" srcId="{A48EE87C-8BD1-4045-BE33-4C852B3F6002}" destId="{E328A66F-2AAF-4AE0-BB80-DC8011D7A7F3}" srcOrd="5" destOrd="0" parTransId="{4B847E7A-2790-42FB-AC9E-B5CB307467E1}" sibTransId="{27C97BBD-B483-457F-9544-86C3526C5147}"/>
    <dgm:cxn modelId="{8F6AE921-00D7-4F4C-AE6D-1CAEC62B6732}" type="presOf" srcId="{5AEAB4F8-20E4-47E0-9DFC-17F6453E3908}" destId="{BBE80FF0-5724-2E44-9843-69FCF3893E94}" srcOrd="0" destOrd="0" presId="urn:microsoft.com/office/officeart/2005/8/layout/default"/>
    <dgm:cxn modelId="{B453A22B-2C53-994E-9139-7B389910055B}" type="presOf" srcId="{BD72D9BE-D90D-4938-8333-EB6DFF555BCA}" destId="{407773B1-13A5-3D4B-ACD2-5B78C6FDFC14}" srcOrd="0" destOrd="0" presId="urn:microsoft.com/office/officeart/2005/8/layout/default"/>
    <dgm:cxn modelId="{BC71272C-C89D-45B2-98FC-1B8322D221AA}" srcId="{A48EE87C-8BD1-4045-BE33-4C852B3F6002}" destId="{BD72D9BE-D90D-4938-8333-EB6DFF555BCA}" srcOrd="3" destOrd="0" parTransId="{E89FE628-EFC6-4F0E-BC83-A0756E1C8F2F}" sibTransId="{FE0E1B35-92A7-4159-A065-9E558071229C}"/>
    <dgm:cxn modelId="{715F8B56-2FA1-ED4F-90F4-22F75E7A22BE}" type="presOf" srcId="{E328A66F-2AAF-4AE0-BB80-DC8011D7A7F3}" destId="{CCC6A78A-5430-D94D-B435-A0A8003254F9}" srcOrd="0" destOrd="0" presId="urn:microsoft.com/office/officeart/2005/8/layout/default"/>
    <dgm:cxn modelId="{C945D08B-EE7D-4C01-BBFE-153FEC09C9C6}" srcId="{A48EE87C-8BD1-4045-BE33-4C852B3F6002}" destId="{5AEAB4F8-20E4-47E0-9DFC-17F6453E3908}" srcOrd="1" destOrd="0" parTransId="{A1D4BC3F-B20A-4F96-94B3-814E26D75EE9}" sibTransId="{35431541-1C0E-4307-81B2-8FA94747374C}"/>
    <dgm:cxn modelId="{4BFB4C97-05F2-6348-8FC9-D15AD3DBFC5C}" type="presOf" srcId="{A48EE87C-8BD1-4045-BE33-4C852B3F6002}" destId="{0463A5CD-829B-0440-8278-D29A66CE2987}" srcOrd="0" destOrd="0" presId="urn:microsoft.com/office/officeart/2005/8/layout/default"/>
    <dgm:cxn modelId="{D40F12A6-078C-2340-BC24-8BE16C9DEC0B}" type="presOf" srcId="{8661B3D0-5978-4ACA-B968-CA5971A2CBB6}" destId="{FDFBD876-4EA0-524D-B44F-CA637EF80283}" srcOrd="0" destOrd="0" presId="urn:microsoft.com/office/officeart/2005/8/layout/default"/>
    <dgm:cxn modelId="{24C630B0-4C5F-A049-AB46-C4C1C171C93F}" type="presOf" srcId="{371E5500-BF9C-49E4-9807-FB122C387A16}" destId="{6213932B-E4D9-1044-84FD-7A6D0B0221B5}" srcOrd="0" destOrd="0" presId="urn:microsoft.com/office/officeart/2005/8/layout/default"/>
    <dgm:cxn modelId="{B56EB5CC-1A7E-466B-9A3E-EF9878FD67B3}" srcId="{A48EE87C-8BD1-4045-BE33-4C852B3F6002}" destId="{371E5500-BF9C-49E4-9807-FB122C387A16}" srcOrd="2" destOrd="0" parTransId="{FF92AFBE-B525-471E-BAC5-BA213A57CF57}" sibTransId="{9643C096-FE3D-4948-B606-A911920FDA6A}"/>
    <dgm:cxn modelId="{B4A8E5E4-F64C-4912-81E6-23ADF6AEC469}" srcId="{A48EE87C-8BD1-4045-BE33-4C852B3F6002}" destId="{8661B3D0-5978-4ACA-B968-CA5971A2CBB6}" srcOrd="4" destOrd="0" parTransId="{1D991C34-A6CD-4479-A931-7AA0B524302D}" sibTransId="{B4129EA3-47E1-4307-8975-2AE01038B29B}"/>
    <dgm:cxn modelId="{0FA3D1ED-1207-9141-BCF9-8FEB6F828083}" type="presOf" srcId="{177B9437-0BD7-4449-B593-6232D6A7711A}" destId="{898017C4-0BCC-4C41-8476-59832F31AC5F}" srcOrd="0" destOrd="0" presId="urn:microsoft.com/office/officeart/2005/8/layout/default"/>
    <dgm:cxn modelId="{BF445FA6-E162-1D43-8A5F-7B27AFAF7120}" type="presParOf" srcId="{0463A5CD-829B-0440-8278-D29A66CE2987}" destId="{898017C4-0BCC-4C41-8476-59832F31AC5F}" srcOrd="0" destOrd="0" presId="urn:microsoft.com/office/officeart/2005/8/layout/default"/>
    <dgm:cxn modelId="{00BD4CA0-4ED1-2E47-9A9B-DD607BDCC5CC}" type="presParOf" srcId="{0463A5CD-829B-0440-8278-D29A66CE2987}" destId="{357F4960-C335-3C4B-8910-465B2BD8AF68}" srcOrd="1" destOrd="0" presId="urn:microsoft.com/office/officeart/2005/8/layout/default"/>
    <dgm:cxn modelId="{2E46A963-24E5-A84F-9725-7E65CCD0B73C}" type="presParOf" srcId="{0463A5CD-829B-0440-8278-D29A66CE2987}" destId="{BBE80FF0-5724-2E44-9843-69FCF3893E94}" srcOrd="2" destOrd="0" presId="urn:microsoft.com/office/officeart/2005/8/layout/default"/>
    <dgm:cxn modelId="{A3C6BDAE-D658-AD46-B561-EF21FDF3A291}" type="presParOf" srcId="{0463A5CD-829B-0440-8278-D29A66CE2987}" destId="{B486190C-106F-7247-A77B-91A6723FE0DF}" srcOrd="3" destOrd="0" presId="urn:microsoft.com/office/officeart/2005/8/layout/default"/>
    <dgm:cxn modelId="{37B27E32-DA8E-1B47-916F-9B0A0C25158D}" type="presParOf" srcId="{0463A5CD-829B-0440-8278-D29A66CE2987}" destId="{6213932B-E4D9-1044-84FD-7A6D0B0221B5}" srcOrd="4" destOrd="0" presId="urn:microsoft.com/office/officeart/2005/8/layout/default"/>
    <dgm:cxn modelId="{388D5BA7-A2BB-E34D-8DD6-E4FA3F9B5181}" type="presParOf" srcId="{0463A5CD-829B-0440-8278-D29A66CE2987}" destId="{D70DF38E-9184-9F48-9196-CB5960FEB3A2}" srcOrd="5" destOrd="0" presId="urn:microsoft.com/office/officeart/2005/8/layout/default"/>
    <dgm:cxn modelId="{69F8ABEA-5FB0-3F47-A653-714C0E7B3B9E}" type="presParOf" srcId="{0463A5CD-829B-0440-8278-D29A66CE2987}" destId="{407773B1-13A5-3D4B-ACD2-5B78C6FDFC14}" srcOrd="6" destOrd="0" presId="urn:microsoft.com/office/officeart/2005/8/layout/default"/>
    <dgm:cxn modelId="{9D56C599-29FC-164C-9A14-6462572D490A}" type="presParOf" srcId="{0463A5CD-829B-0440-8278-D29A66CE2987}" destId="{176FD801-89E5-6F4E-BA3B-5A5585C892B6}" srcOrd="7" destOrd="0" presId="urn:microsoft.com/office/officeart/2005/8/layout/default"/>
    <dgm:cxn modelId="{657BBA89-E131-2F42-BB70-BA22C36DACE8}" type="presParOf" srcId="{0463A5CD-829B-0440-8278-D29A66CE2987}" destId="{FDFBD876-4EA0-524D-B44F-CA637EF80283}" srcOrd="8" destOrd="0" presId="urn:microsoft.com/office/officeart/2005/8/layout/default"/>
    <dgm:cxn modelId="{371F4F99-4D00-9E43-B308-673C7EF3169C}" type="presParOf" srcId="{0463A5CD-829B-0440-8278-D29A66CE2987}" destId="{3F4016FA-1069-934B-B3EB-141304102089}" srcOrd="9" destOrd="0" presId="urn:microsoft.com/office/officeart/2005/8/layout/default"/>
    <dgm:cxn modelId="{E7068C4D-E506-684F-A721-395CACA97E2E}" type="presParOf" srcId="{0463A5CD-829B-0440-8278-D29A66CE2987}" destId="{CCC6A78A-5430-D94D-B435-A0A8003254F9}"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017C4-0BCC-4C41-8476-59832F31AC5F}">
      <dsp:nvSpPr>
        <dsp:cNvPr id="0" name=""/>
        <dsp:cNvSpPr/>
      </dsp:nvSpPr>
      <dsp:spPr>
        <a:xfrm>
          <a:off x="817773" y="0"/>
          <a:ext cx="2675697" cy="1605418"/>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solidFill>
                <a:schemeClr val="tx1"/>
              </a:solidFill>
              <a:latin typeface="Arial" panose="020B0604020202020204" pitchFamily="34" charset="0"/>
              <a:cs typeface="Arial" panose="020B0604020202020204" pitchFamily="34" charset="0"/>
            </a:rPr>
            <a:t>Family relationships</a:t>
          </a:r>
          <a:r>
            <a:rPr lang="en-US" sz="2600" b="1" kern="1200">
              <a:solidFill>
                <a:schemeClr val="tx1"/>
              </a:solidFill>
            </a:rPr>
            <a:t>.</a:t>
          </a:r>
          <a:endParaRPr lang="en-US" sz="2600" kern="1200">
            <a:solidFill>
              <a:schemeClr val="tx1"/>
            </a:solidFill>
          </a:endParaRPr>
        </a:p>
      </dsp:txBody>
      <dsp:txXfrm>
        <a:off x="817773" y="0"/>
        <a:ext cx="2675697" cy="1605418"/>
      </dsp:txXfrm>
    </dsp:sp>
    <dsp:sp modelId="{BBE80FF0-5724-2E44-9843-69FCF3893E94}">
      <dsp:nvSpPr>
        <dsp:cNvPr id="0" name=""/>
        <dsp:cNvSpPr/>
      </dsp:nvSpPr>
      <dsp:spPr>
        <a:xfrm>
          <a:off x="3792801" y="0"/>
          <a:ext cx="2675697" cy="1605418"/>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solidFill>
                <a:schemeClr val="tx1"/>
              </a:solidFill>
              <a:latin typeface="Arial" panose="020B0604020202020204" pitchFamily="34" charset="0"/>
              <a:cs typeface="Arial" panose="020B0604020202020204" pitchFamily="34" charset="0"/>
            </a:rPr>
            <a:t>Friendships</a:t>
          </a:r>
          <a:r>
            <a:rPr lang="en-US" sz="2600" b="1" kern="1200"/>
            <a:t>.</a:t>
          </a:r>
          <a:endParaRPr lang="en-US" sz="2600" kern="1200"/>
        </a:p>
      </dsp:txBody>
      <dsp:txXfrm>
        <a:off x="3792801" y="0"/>
        <a:ext cx="2675697" cy="1605418"/>
      </dsp:txXfrm>
    </dsp:sp>
    <dsp:sp modelId="{6213932B-E4D9-1044-84FD-7A6D0B0221B5}">
      <dsp:nvSpPr>
        <dsp:cNvPr id="0" name=""/>
        <dsp:cNvSpPr/>
      </dsp:nvSpPr>
      <dsp:spPr>
        <a:xfrm>
          <a:off x="6707679" y="377"/>
          <a:ext cx="2675697" cy="1605418"/>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solidFill>
                <a:schemeClr val="tx1"/>
              </a:solidFill>
              <a:latin typeface="Arial" panose="020B0604020202020204" pitchFamily="34" charset="0"/>
              <a:cs typeface="Arial" panose="020B0604020202020204" pitchFamily="34" charset="0"/>
            </a:rPr>
            <a:t>Acquaintances.</a:t>
          </a:r>
          <a:endParaRPr lang="en-US" sz="2600" kern="1200">
            <a:solidFill>
              <a:schemeClr val="tx1"/>
            </a:solidFill>
            <a:latin typeface="Arial" panose="020B0604020202020204" pitchFamily="34" charset="0"/>
            <a:cs typeface="Arial" panose="020B0604020202020204" pitchFamily="34" charset="0"/>
          </a:endParaRPr>
        </a:p>
      </dsp:txBody>
      <dsp:txXfrm>
        <a:off x="6707679" y="377"/>
        <a:ext cx="2675697" cy="1605418"/>
      </dsp:txXfrm>
    </dsp:sp>
    <dsp:sp modelId="{407773B1-13A5-3D4B-ACD2-5B78C6FDFC14}">
      <dsp:nvSpPr>
        <dsp:cNvPr id="0" name=""/>
        <dsp:cNvSpPr/>
      </dsp:nvSpPr>
      <dsp:spPr>
        <a:xfrm>
          <a:off x="821145" y="1873365"/>
          <a:ext cx="2675697" cy="1605418"/>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solidFill>
                <a:schemeClr val="tx1"/>
              </a:solidFill>
              <a:latin typeface="Arial" panose="020B0604020202020204" pitchFamily="34" charset="0"/>
              <a:cs typeface="Arial" panose="020B0604020202020204" pitchFamily="34" charset="0"/>
            </a:rPr>
            <a:t>Romantic relationships</a:t>
          </a:r>
          <a:r>
            <a:rPr lang="en-US" sz="2600" b="1" kern="1200">
              <a:latin typeface="Arial" panose="020B0604020202020204" pitchFamily="34" charset="0"/>
              <a:cs typeface="Arial" panose="020B0604020202020204" pitchFamily="34" charset="0"/>
            </a:rPr>
            <a:t>.</a:t>
          </a:r>
          <a:endParaRPr lang="en-US" sz="2600" kern="1200">
            <a:latin typeface="Arial" panose="020B0604020202020204" pitchFamily="34" charset="0"/>
            <a:cs typeface="Arial" panose="020B0604020202020204" pitchFamily="34" charset="0"/>
          </a:endParaRPr>
        </a:p>
      </dsp:txBody>
      <dsp:txXfrm>
        <a:off x="821145" y="1873365"/>
        <a:ext cx="2675697" cy="1605418"/>
      </dsp:txXfrm>
    </dsp:sp>
    <dsp:sp modelId="{FDFBD876-4EA0-524D-B44F-CA637EF80283}">
      <dsp:nvSpPr>
        <dsp:cNvPr id="0" name=""/>
        <dsp:cNvSpPr/>
      </dsp:nvSpPr>
      <dsp:spPr>
        <a:xfrm>
          <a:off x="3764412" y="1873365"/>
          <a:ext cx="2675697" cy="1605418"/>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solidFill>
                <a:schemeClr val="tx1"/>
              </a:solidFill>
              <a:latin typeface="Arial" panose="020B0604020202020204" pitchFamily="34" charset="0"/>
              <a:cs typeface="Arial" panose="020B0604020202020204" pitchFamily="34" charset="0"/>
            </a:rPr>
            <a:t>Sexual relationships</a:t>
          </a:r>
          <a:r>
            <a:rPr lang="en-US" sz="2600" b="1" kern="1200">
              <a:solidFill>
                <a:schemeClr val="tx1"/>
              </a:solidFill>
            </a:rPr>
            <a:t>.</a:t>
          </a:r>
          <a:endParaRPr lang="en-US" sz="2600" kern="1200">
            <a:solidFill>
              <a:schemeClr val="tx1"/>
            </a:solidFill>
          </a:endParaRPr>
        </a:p>
      </dsp:txBody>
      <dsp:txXfrm>
        <a:off x="3764412" y="1873365"/>
        <a:ext cx="2675697" cy="1605418"/>
      </dsp:txXfrm>
    </dsp:sp>
    <dsp:sp modelId="{CCC6A78A-5430-D94D-B435-A0A8003254F9}">
      <dsp:nvSpPr>
        <dsp:cNvPr id="0" name=""/>
        <dsp:cNvSpPr/>
      </dsp:nvSpPr>
      <dsp:spPr>
        <a:xfrm>
          <a:off x="6707679" y="1873365"/>
          <a:ext cx="2675697" cy="1605418"/>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solidFill>
                <a:schemeClr val="tx1"/>
              </a:solidFill>
              <a:latin typeface="Arial" panose="020B0604020202020204" pitchFamily="34" charset="0"/>
              <a:cs typeface="Arial" panose="020B0604020202020204" pitchFamily="34" charset="0"/>
            </a:rPr>
            <a:t>Work relationships</a:t>
          </a:r>
          <a:r>
            <a:rPr lang="en-US" sz="2600" b="1" kern="1200"/>
            <a:t>.</a:t>
          </a:r>
          <a:endParaRPr lang="en-US" sz="2600" kern="1200"/>
        </a:p>
      </dsp:txBody>
      <dsp:txXfrm>
        <a:off x="6707679" y="1873365"/>
        <a:ext cx="2675697" cy="16054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7B9DD-C79A-4632-AEB2-ADB8A52BD164}" type="datetimeFigureOut">
              <a:rPr lang="en-US" smtClean="0"/>
              <a:t>6/22/2022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3A7CC9-922B-4048-B204-364ACDA7AA5D}" type="slidenum">
              <a:rPr lang="en-US" smtClean="0"/>
              <a:t>‹#›</a:t>
            </a:fld>
            <a:endParaRPr lang="en-US"/>
          </a:p>
        </p:txBody>
      </p:sp>
    </p:spTree>
    <p:extLst>
      <p:ext uri="{BB962C8B-B14F-4D97-AF65-F5344CB8AC3E}">
        <p14:creationId xmlns:p14="http://schemas.microsoft.com/office/powerpoint/2010/main" val="81811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thepleasantrelationship.com/enmeshment/"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huffpost.com/entry/relationships-are-not-eas_b_8099066" TargetMode="External"/><Relationship Id="rId4" Type="http://schemas.openxmlformats.org/officeDocument/2006/relationships/hyperlink" Target="https://thepleasantrelationship.com/hopeless-romantic/"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FF0000"/>
                </a:solidFill>
                <a:cs typeface="Calibri"/>
              </a:rPr>
              <a:t>Jossie, Redo this voice over Paige's last name is pronounced Li-bran- di</a:t>
            </a:r>
            <a:endParaRPr lang="en-US">
              <a:cs typeface="Calibri"/>
            </a:endParaRPr>
          </a:p>
        </p:txBody>
      </p:sp>
      <p:sp>
        <p:nvSpPr>
          <p:cNvPr id="4" name="Slide Number Placeholder 3"/>
          <p:cNvSpPr>
            <a:spLocks noGrp="1"/>
          </p:cNvSpPr>
          <p:nvPr>
            <p:ph type="sldNum" sz="quarter" idx="5"/>
          </p:nvPr>
        </p:nvSpPr>
        <p:spPr/>
        <p:txBody>
          <a:bodyPr/>
          <a:lstStyle/>
          <a:p>
            <a:fld id="{133A7CC9-922B-4048-B204-364ACDA7AA5D}" type="slidenum">
              <a:rPr lang="en-US" smtClean="0"/>
              <a:t>1</a:t>
            </a:fld>
            <a:endParaRPr lang="en-US"/>
          </a:p>
        </p:txBody>
      </p:sp>
    </p:spTree>
    <p:extLst>
      <p:ext uri="{BB962C8B-B14F-4D97-AF65-F5344CB8AC3E}">
        <p14:creationId xmlns:p14="http://schemas.microsoft.com/office/powerpoint/2010/main" val="3919807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a:solidFill>
                  <a:srgbClr val="FF0000"/>
                </a:solidFill>
                <a:latin typeface="Arial"/>
                <a:cs typeface="Arial"/>
              </a:rPr>
              <a:t>Jossie, go over the words in the wordle, and the terms written in the wheel no need to say James name on this one</a:t>
            </a:r>
          </a:p>
          <a:p>
            <a:endParaRPr lang="en-US" sz="1200" i="1">
              <a:solidFill>
                <a:srgbClr val="FF0000"/>
              </a:solidFill>
              <a:latin typeface="Arial"/>
              <a:cs typeface="Arial"/>
            </a:endParaRPr>
          </a:p>
          <a:p>
            <a:r>
              <a:rPr lang="en-US" sz="1200" i="1">
                <a:solidFill>
                  <a:srgbClr val="FF0000"/>
                </a:solidFill>
                <a:latin typeface="Arial"/>
                <a:cs typeface="Arial"/>
              </a:rPr>
              <a:t>Ok  I will when I have my voice</a:t>
            </a:r>
            <a:endParaRPr lang="en-US" sz="1200" i="1">
              <a:latin typeface="Arial"/>
              <a:cs typeface="Arial"/>
            </a:endParaRPr>
          </a:p>
          <a:p>
            <a:endParaRPr lang="en-US" sz="1200" i="1">
              <a:latin typeface="Arial" pitchFamily="34" charset="0"/>
              <a:cs typeface="Arial" pitchFamily="34" charset="0"/>
            </a:endParaRPr>
          </a:p>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1185F71-770B-4752-8E12-005825E685FF}" type="slidenum">
              <a:rPr kumimoji="0" lang="en-US" sz="1200" b="0" i="0" u="none" strike="noStrike" kern="1200" cap="none" spc="0" normalizeH="0" baseline="0" noProof="0" smtClean="0">
                <a:ln>
                  <a:noFill/>
                </a:ln>
                <a:solidFill>
                  <a:prstClr val="black"/>
                </a:solidFill>
                <a:effectLst/>
                <a:uLnTx/>
                <a:uFillTx/>
                <a:latin typeface="Cambria" panose="02040503050406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1308307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a:latin typeface="Arial" pitchFamily="34" charset="0"/>
                <a:cs typeface="Arial" pitchFamily="34" charset="0"/>
              </a:rPr>
              <a:t>https://</a:t>
            </a:r>
            <a:r>
              <a:rPr lang="en-US" sz="1200" i="1" err="1">
                <a:latin typeface="Arial" pitchFamily="34" charset="0"/>
                <a:cs typeface="Arial" pitchFamily="34" charset="0"/>
              </a:rPr>
              <a:t>www.verywellmind.com</a:t>
            </a:r>
            <a:r>
              <a:rPr lang="en-US" sz="1200" i="1">
                <a:latin typeface="Arial" pitchFamily="34" charset="0"/>
                <a:cs typeface="Arial" pitchFamily="34" charset="0"/>
              </a:rPr>
              <a:t>/6-types-of-relationships-and-their-effect-on-your-life-5209431</a:t>
            </a:r>
          </a:p>
          <a:p>
            <a:endParaRPr lang="en-US" sz="1200" i="1">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1185F71-770B-4752-8E12-005825E685FF}" type="slidenum">
              <a:rPr kumimoji="0" lang="en-US" sz="1200" b="0" i="0" u="none" strike="noStrike" kern="1200" cap="none" spc="0" normalizeH="0" baseline="0" noProof="0" smtClean="0">
                <a:ln>
                  <a:noFill/>
                </a:ln>
                <a:solidFill>
                  <a:prstClr val="black"/>
                </a:solidFill>
                <a:effectLst/>
                <a:uLnTx/>
                <a:uFillTx/>
                <a:latin typeface="Cambria" panose="02040503050406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3218401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33A7CC9-922B-4048-B204-364ACDA7AA5D}" type="slidenum">
              <a:rPr lang="en-US" smtClean="0"/>
              <a:t>5</a:t>
            </a:fld>
            <a:endParaRPr lang="en-US"/>
          </a:p>
        </p:txBody>
      </p:sp>
    </p:spTree>
    <p:extLst>
      <p:ext uri="{BB962C8B-B14F-4D97-AF65-F5344CB8AC3E}">
        <p14:creationId xmlns:p14="http://schemas.microsoft.com/office/powerpoint/2010/main" val="1877000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FF0000"/>
                </a:solidFill>
                <a:cs typeface="Calibri"/>
              </a:rPr>
              <a:t>Everyone enjoys having friends but some people may not be too sure how to make friends -this link can give you some tips that will be helpful check it out</a:t>
            </a:r>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1185F71-770B-4752-8E12-005825E685FF}" type="slidenum">
              <a:rPr kumimoji="0" lang="en-US" sz="1200" b="0" i="0" u="none" strike="noStrike" kern="1200" cap="none" spc="0" normalizeH="0" baseline="0" noProof="0" smtClean="0">
                <a:ln>
                  <a:noFill/>
                </a:ln>
                <a:solidFill>
                  <a:prstClr val="black"/>
                </a:solidFill>
                <a:effectLst/>
                <a:uLnTx/>
                <a:uFillTx/>
                <a:latin typeface="Cambria" panose="02040503050406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3677497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FF0000"/>
                </a:solidFill>
                <a:cs typeface="Calibri"/>
              </a:rPr>
              <a:t>Jossie, This slide needs a voice over</a:t>
            </a:r>
            <a:endParaRPr lang="en-US">
              <a:cs typeface="Calibri"/>
            </a:endParaRPr>
          </a:p>
        </p:txBody>
      </p:sp>
      <p:sp>
        <p:nvSpPr>
          <p:cNvPr id="4" name="Slide Number Placeholder 3"/>
          <p:cNvSpPr>
            <a:spLocks noGrp="1"/>
          </p:cNvSpPr>
          <p:nvPr>
            <p:ph type="sldNum" sz="quarter" idx="5"/>
          </p:nvPr>
        </p:nvSpPr>
        <p:spPr/>
        <p:txBody>
          <a:bodyPr/>
          <a:lstStyle/>
          <a:p>
            <a:fld id="{133A7CC9-922B-4048-B204-364ACDA7AA5D}" type="slidenum">
              <a:rPr lang="en-US" smtClean="0"/>
              <a:t>9</a:t>
            </a:fld>
            <a:endParaRPr lang="en-US"/>
          </a:p>
        </p:txBody>
      </p:sp>
    </p:spTree>
    <p:extLst>
      <p:ext uri="{BB962C8B-B14F-4D97-AF65-F5344CB8AC3E}">
        <p14:creationId xmlns:p14="http://schemas.microsoft.com/office/powerpoint/2010/main" val="2152981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4531187-3795-4C70-A1FE-97165755386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4778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A0A0A"/>
                </a:solidFill>
                <a:effectLst/>
                <a:latin typeface="Zilla Slab"/>
              </a:rPr>
              <a:t>Most of us have been in love at least once in our lifetime. But falling in love is actually the easiest part – the real drill comes with what is after.</a:t>
            </a:r>
          </a:p>
          <a:p>
            <a:pPr algn="l"/>
            <a:r>
              <a:rPr lang="en-US" b="0" i="0" dirty="0">
                <a:solidFill>
                  <a:srgbClr val="0A0A0A"/>
                </a:solidFill>
                <a:effectLst/>
                <a:latin typeface="Zilla Slab"/>
              </a:rPr>
              <a:t>Yes, surviving the </a:t>
            </a:r>
            <a:r>
              <a:rPr lang="en-US" b="0" i="0" u="sng" dirty="0">
                <a:solidFill>
                  <a:srgbClr val="E82EC5"/>
                </a:solidFill>
                <a:effectLst/>
                <a:latin typeface="Zilla Slab"/>
                <a:hlinkClick r:id="rId3"/>
              </a:rPr>
              <a:t>ups and downs of a relationship</a:t>
            </a:r>
            <a:r>
              <a:rPr lang="en-US" b="0" i="0" dirty="0">
                <a:solidFill>
                  <a:srgbClr val="0A0A0A"/>
                </a:solidFill>
                <a:effectLst/>
                <a:latin typeface="Zilla Slab"/>
              </a:rPr>
              <a:t> takes effort… real effort and determination. People make it more difficult with negative emotions and </a:t>
            </a:r>
            <a:r>
              <a:rPr lang="en-US" b="0" i="0" u="sng" dirty="0">
                <a:solidFill>
                  <a:srgbClr val="E82EC5"/>
                </a:solidFill>
                <a:effectLst/>
                <a:latin typeface="Zilla Slab"/>
                <a:hlinkClick r:id="rId4"/>
              </a:rPr>
              <a:t>hopeless behaviors</a:t>
            </a:r>
            <a:r>
              <a:rPr lang="en-US" b="0" i="0" dirty="0">
                <a:solidFill>
                  <a:srgbClr val="0A0A0A"/>
                </a:solidFill>
                <a:effectLst/>
                <a:latin typeface="Zilla Slab"/>
              </a:rPr>
              <a:t>.</a:t>
            </a:r>
          </a:p>
          <a:p>
            <a:pPr algn="l"/>
            <a:r>
              <a:rPr lang="en-US" b="0" i="0" dirty="0">
                <a:solidFill>
                  <a:srgbClr val="0A0A0A"/>
                </a:solidFill>
                <a:effectLst/>
                <a:latin typeface="Zilla Slab"/>
              </a:rPr>
              <a:t>Awareness of these seven stages of intimate relationships will keep you ready with what is to follow making it easier for both of you to repair it.</a:t>
            </a:r>
          </a:p>
          <a:p>
            <a:pPr algn="l"/>
            <a:r>
              <a:rPr lang="en-US" b="0" i="0" dirty="0">
                <a:solidFill>
                  <a:srgbClr val="0A0A0A"/>
                </a:solidFill>
                <a:effectLst/>
                <a:latin typeface="Zilla Slab"/>
              </a:rPr>
              <a:t>Remember, </a:t>
            </a:r>
            <a:r>
              <a:rPr lang="en-US" b="0" i="0" u="sng" dirty="0">
                <a:solidFill>
                  <a:srgbClr val="E82EC5"/>
                </a:solidFill>
                <a:effectLst/>
                <a:latin typeface="Zilla Slab"/>
                <a:hlinkClick r:id="rId5"/>
              </a:rPr>
              <a:t>relationships are not easy</a:t>
            </a:r>
            <a:r>
              <a:rPr lang="en-US" b="0" i="0" dirty="0">
                <a:solidFill>
                  <a:srgbClr val="0A0A0A"/>
                </a:solidFill>
                <a:effectLst/>
                <a:latin typeface="Zilla Slab"/>
              </a:rPr>
              <a:t>… but if you want to be together, it’s not too difficult either!</a:t>
            </a:r>
          </a:p>
          <a:p>
            <a:endParaRPr lang="en-US" dirty="0"/>
          </a:p>
        </p:txBody>
      </p:sp>
      <p:sp>
        <p:nvSpPr>
          <p:cNvPr id="4" name="Slide Number Placeholder 3"/>
          <p:cNvSpPr>
            <a:spLocks noGrp="1"/>
          </p:cNvSpPr>
          <p:nvPr>
            <p:ph type="sldNum" sz="quarter" idx="5"/>
          </p:nvPr>
        </p:nvSpPr>
        <p:spPr/>
        <p:txBody>
          <a:bodyPr/>
          <a:lstStyle/>
          <a:p>
            <a:fld id="{133A7CC9-922B-4048-B204-364ACDA7AA5D}" type="slidenum">
              <a:rPr lang="en-US" smtClean="0"/>
              <a:t>18</a:t>
            </a:fld>
            <a:endParaRPr lang="en-US"/>
          </a:p>
        </p:txBody>
      </p:sp>
    </p:spTree>
    <p:extLst>
      <p:ext uri="{BB962C8B-B14F-4D97-AF65-F5344CB8AC3E}">
        <p14:creationId xmlns:p14="http://schemas.microsoft.com/office/powerpoint/2010/main" val="2921398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a:solidFill>
                  <a:srgbClr val="212121"/>
                </a:solidFill>
                <a:effectLst/>
                <a:latin typeface="Merriweather" panose="00000500000000000000" pitchFamily="2" charset="0"/>
              </a:rPr>
              <a:t>What are some of the signs of love? Researchers have made differences between feelings of "liking" and "loving" another person. According to psychologist </a:t>
            </a:r>
            <a:r>
              <a:rPr lang="en-US" b="0" i="0" err="1">
                <a:solidFill>
                  <a:srgbClr val="212121"/>
                </a:solidFill>
                <a:effectLst/>
                <a:latin typeface="Merriweather" panose="00000500000000000000" pitchFamily="2" charset="0"/>
              </a:rPr>
              <a:t>Zick</a:t>
            </a:r>
            <a:r>
              <a:rPr lang="en-US" b="0" i="0">
                <a:solidFill>
                  <a:srgbClr val="212121"/>
                </a:solidFill>
                <a:effectLst/>
                <a:latin typeface="Merriweather" panose="00000500000000000000" pitchFamily="2" charset="0"/>
              </a:rPr>
              <a:t> Rubin, romantic love is made up of three elements:</a:t>
            </a:r>
            <a:r>
              <a:rPr lang="en-US" b="0" i="0" u="none" strike="noStrike" baseline="30000">
                <a:solidFill>
                  <a:srgbClr val="0000EE"/>
                </a:solidFill>
                <a:effectLst/>
                <a:latin typeface="Merriweather" panose="00000500000000000000" pitchFamily="2" charset="0"/>
              </a:rPr>
              <a:t>3</a:t>
            </a:r>
            <a:r>
              <a:rPr lang="en-US" b="0" i="0">
                <a:solidFill>
                  <a:srgbClr val="212121"/>
                </a:solidFill>
                <a:effectLst/>
                <a:latin typeface="Merriweather" panose="00000500000000000000" pitchFamily="2" charset="0"/>
              </a:rPr>
              <a:t>﻿</a:t>
            </a:r>
          </a:p>
          <a:p>
            <a:pPr algn="l" fontAlgn="base">
              <a:buFont typeface="Arial" panose="020B0604020202020204" pitchFamily="34" charset="0"/>
              <a:buChar char="•"/>
            </a:pPr>
            <a:r>
              <a:rPr lang="en-US" b="1" i="0">
                <a:solidFill>
                  <a:srgbClr val="212121"/>
                </a:solidFill>
                <a:effectLst/>
                <a:latin typeface="Merriweather" panose="00000500000000000000" pitchFamily="2" charset="0"/>
              </a:rPr>
              <a:t>Attachment</a:t>
            </a:r>
            <a:r>
              <a:rPr lang="en-US" b="0" i="0">
                <a:solidFill>
                  <a:srgbClr val="212121"/>
                </a:solidFill>
                <a:effectLst/>
                <a:latin typeface="Merriweather" panose="00000500000000000000" pitchFamily="2" charset="0"/>
              </a:rPr>
              <a:t>: Needing to be with another person and desiring physical contact and approval</a:t>
            </a:r>
          </a:p>
          <a:p>
            <a:pPr algn="l" fontAlgn="base">
              <a:buFont typeface="Arial" panose="020B0604020202020204" pitchFamily="34" charset="0"/>
              <a:buChar char="•"/>
            </a:pPr>
            <a:r>
              <a:rPr lang="en-US" b="1" i="0">
                <a:solidFill>
                  <a:srgbClr val="212121"/>
                </a:solidFill>
                <a:effectLst/>
                <a:latin typeface="Merriweather" panose="00000500000000000000" pitchFamily="2" charset="0"/>
              </a:rPr>
              <a:t>Caring</a:t>
            </a:r>
            <a:r>
              <a:rPr lang="en-US" b="0" i="0">
                <a:solidFill>
                  <a:srgbClr val="212121"/>
                </a:solidFill>
                <a:effectLst/>
                <a:latin typeface="Merriweather" panose="00000500000000000000" pitchFamily="2" charset="0"/>
              </a:rPr>
              <a:t>: Valuing the other person's happiness and needs as much as your own</a:t>
            </a:r>
          </a:p>
          <a:p>
            <a:pPr algn="l" fontAlgn="base">
              <a:buFont typeface="Arial" panose="020B0604020202020204" pitchFamily="34" charset="0"/>
              <a:buChar char="•"/>
            </a:pPr>
            <a:r>
              <a:rPr lang="en-US" b="1" i="0">
                <a:solidFill>
                  <a:srgbClr val="212121"/>
                </a:solidFill>
                <a:effectLst/>
                <a:latin typeface="Merriweather" panose="00000500000000000000" pitchFamily="2" charset="0"/>
              </a:rPr>
              <a:t>Intimacy</a:t>
            </a:r>
            <a:r>
              <a:rPr lang="en-US" b="0" i="0">
                <a:solidFill>
                  <a:srgbClr val="212121"/>
                </a:solidFill>
                <a:effectLst/>
                <a:latin typeface="Merriweather" panose="00000500000000000000" pitchFamily="2" charset="0"/>
              </a:rPr>
              <a:t>: Sharing private thoughts, feelings, and desires with the other person   Healthy Relationships Series training </a:t>
            </a:r>
          </a:p>
          <a:p>
            <a:endParaRPr lang="en-US"/>
          </a:p>
        </p:txBody>
      </p:sp>
      <p:sp>
        <p:nvSpPr>
          <p:cNvPr id="4" name="Slide Number Placeholder 3"/>
          <p:cNvSpPr>
            <a:spLocks noGrp="1"/>
          </p:cNvSpPr>
          <p:nvPr>
            <p:ph type="sldNum" sz="quarter" idx="5"/>
          </p:nvPr>
        </p:nvSpPr>
        <p:spPr/>
        <p:txBody>
          <a:bodyPr/>
          <a:lstStyle/>
          <a:p>
            <a:fld id="{133A7CC9-922B-4048-B204-364ACDA7AA5D}" type="slidenum">
              <a:rPr lang="en-US" smtClean="0"/>
              <a:t>19</a:t>
            </a:fld>
            <a:endParaRPr lang="en-US"/>
          </a:p>
        </p:txBody>
      </p:sp>
    </p:spTree>
    <p:extLst>
      <p:ext uri="{BB962C8B-B14F-4D97-AF65-F5344CB8AC3E}">
        <p14:creationId xmlns:p14="http://schemas.microsoft.com/office/powerpoint/2010/main" val="559533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33A7CC9-922B-4048-B204-364ACDA7AA5D}" type="slidenum">
              <a:rPr lang="en-US" smtClean="0"/>
              <a:t>21</a:t>
            </a:fld>
            <a:endParaRPr lang="en-US"/>
          </a:p>
        </p:txBody>
      </p:sp>
    </p:spTree>
    <p:extLst>
      <p:ext uri="{BB962C8B-B14F-4D97-AF65-F5344CB8AC3E}">
        <p14:creationId xmlns:p14="http://schemas.microsoft.com/office/powerpoint/2010/main" val="1049271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2103F1-E5A1-4917-A035-A0F694523FB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2065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2103F1-E5A1-4917-A035-A0F694523FB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178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33A7CC9-922B-4048-B204-364ACDA7AA5D}" type="slidenum">
              <a:rPr lang="en-US" smtClean="0"/>
              <a:t>26</a:t>
            </a:fld>
            <a:endParaRPr lang="en-US"/>
          </a:p>
        </p:txBody>
      </p:sp>
    </p:spTree>
    <p:extLst>
      <p:ext uri="{BB962C8B-B14F-4D97-AF65-F5344CB8AC3E}">
        <p14:creationId xmlns:p14="http://schemas.microsoft.com/office/powerpoint/2010/main" val="2823258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FF0000"/>
                </a:solidFill>
                <a:cs typeface="Calibri"/>
              </a:rPr>
              <a:t>Jossie, no need to introduce yourself again, and if you could actually go over each of the seven tips, for more information about each of these  tips  check out the link...</a:t>
            </a:r>
            <a:endParaRPr lang="en-US">
              <a:cs typeface="Calibri"/>
            </a:endParaRPr>
          </a:p>
        </p:txBody>
      </p:sp>
      <p:sp>
        <p:nvSpPr>
          <p:cNvPr id="4" name="Slide Number Placeholder 3"/>
          <p:cNvSpPr>
            <a:spLocks noGrp="1"/>
          </p:cNvSpPr>
          <p:nvPr>
            <p:ph type="sldNum" sz="quarter" idx="5"/>
          </p:nvPr>
        </p:nvSpPr>
        <p:spPr/>
        <p:txBody>
          <a:bodyPr/>
          <a:lstStyle/>
          <a:p>
            <a:fld id="{133A7CC9-922B-4048-B204-364ACDA7AA5D}" type="slidenum">
              <a:rPr lang="en-US" smtClean="0"/>
              <a:t>27</a:t>
            </a:fld>
            <a:endParaRPr lang="en-US"/>
          </a:p>
        </p:txBody>
      </p:sp>
    </p:spTree>
    <p:extLst>
      <p:ext uri="{BB962C8B-B14F-4D97-AF65-F5344CB8AC3E}">
        <p14:creationId xmlns:p14="http://schemas.microsoft.com/office/powerpoint/2010/main" val="30043058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Being a parent with various of disabilities is a struggle but, you can find support with agencies such as DDS and groups such as Proud Parents of CT ,CTFSN ,PATH and add link for groups. </a:t>
            </a:r>
          </a:p>
        </p:txBody>
      </p:sp>
      <p:sp>
        <p:nvSpPr>
          <p:cNvPr id="4" name="Slide Number Placeholder 3"/>
          <p:cNvSpPr>
            <a:spLocks noGrp="1"/>
          </p:cNvSpPr>
          <p:nvPr>
            <p:ph type="sldNum" sz="quarter" idx="5"/>
          </p:nvPr>
        </p:nvSpPr>
        <p:spPr/>
        <p:txBody>
          <a:bodyPr/>
          <a:lstStyle/>
          <a:p>
            <a:fld id="{133A7CC9-922B-4048-B204-364ACDA7AA5D}" type="slidenum">
              <a:rPr lang="en-US" smtClean="0"/>
              <a:t>28</a:t>
            </a:fld>
            <a:endParaRPr lang="en-US"/>
          </a:p>
        </p:txBody>
      </p:sp>
    </p:spTree>
    <p:extLst>
      <p:ext uri="{BB962C8B-B14F-4D97-AF65-F5344CB8AC3E}">
        <p14:creationId xmlns:p14="http://schemas.microsoft.com/office/powerpoint/2010/main" val="14098098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not find information of the flyer for spring</a:t>
            </a:r>
          </a:p>
        </p:txBody>
      </p:sp>
      <p:sp>
        <p:nvSpPr>
          <p:cNvPr id="4" name="Slide Number Placeholder 3"/>
          <p:cNvSpPr>
            <a:spLocks noGrp="1"/>
          </p:cNvSpPr>
          <p:nvPr>
            <p:ph type="sldNum" sz="quarter" idx="5"/>
          </p:nvPr>
        </p:nvSpPr>
        <p:spPr/>
        <p:txBody>
          <a:bodyPr/>
          <a:lstStyle/>
          <a:p>
            <a:fld id="{133A7CC9-922B-4048-B204-364ACDA7AA5D}" type="slidenum">
              <a:rPr lang="en-US" smtClean="0"/>
              <a:t>29</a:t>
            </a:fld>
            <a:endParaRPr lang="en-US"/>
          </a:p>
        </p:txBody>
      </p:sp>
    </p:spTree>
    <p:extLst>
      <p:ext uri="{BB962C8B-B14F-4D97-AF65-F5344CB8AC3E}">
        <p14:creationId xmlns:p14="http://schemas.microsoft.com/office/powerpoint/2010/main" val="38300710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A70F276-1833-4A75-9C1D-A56E2295A68D}" type="datetimeFigureOut">
              <a:rPr lang="en-US" smtClean="0"/>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40196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70F276-1833-4A75-9C1D-A56E2295A68D}" type="datetimeFigureOut">
              <a:rPr lang="en-US" smtClean="0"/>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46825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48453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A70F276-1833-4A75-9C1D-A56E2295A68D}" type="datetimeFigureOut">
              <a:rPr lang="en-US" smtClean="0"/>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548484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A70F276-1833-4A75-9C1D-A56E2295A68D}" type="datetimeFigureOut">
              <a:rPr lang="en-US" smtClean="0"/>
              <a:t>6/22/2022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5224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A70F276-1833-4A75-9C1D-A56E2295A68D}" type="datetimeFigureOut">
              <a:rPr lang="en-US" smtClean="0"/>
              <a:t>6/22/2022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4400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AA70F276-1833-4A75-9C1D-A56E2295A68D}" type="datetimeFigureOut">
              <a:rPr lang="en-US" smtClean="0"/>
              <a:t>6/22/2022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569830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10149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21806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pPr/>
              <a:t>6/22/2022</a:t>
            </a:fld>
            <a:endParaRPr lang="en-US"/>
          </a:p>
        </p:txBody>
      </p:sp>
      <p:sp>
        <p:nvSpPr>
          <p:cNvPr id="6" name="Footer Placeholder 5"/>
          <p:cNvSpPr>
            <a:spLocks noGrp="1"/>
          </p:cNvSpPr>
          <p:nvPr>
            <p:ph type="ftr" sz="quarter" idx="11"/>
          </p:nvPr>
        </p:nvSpPr>
        <p:spPr/>
        <p:txBody>
          <a:bodyPr/>
          <a:lstStyle/>
          <a:p>
            <a:endParaRPr lang="en-US">
              <a:solidFill>
                <a:srgbClr val="FFFFFF"/>
              </a:solidFill>
            </a:endParaRPr>
          </a:p>
        </p:txBody>
      </p:sp>
      <p:sp>
        <p:nvSpPr>
          <p:cNvPr id="7" name="Slide Number Placeholder 6"/>
          <p:cNvSpPr>
            <a:spLocks noGrp="1"/>
          </p:cNvSpPr>
          <p:nvPr>
            <p:ph type="sldNum" sz="quarter" idx="12"/>
          </p:nvPr>
        </p:nvSpPr>
        <p:spPr>
          <a:xfrm>
            <a:off x="10729455" y="4711309"/>
            <a:ext cx="1154151" cy="1090789"/>
          </a:xfrm>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1621823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pPr/>
              <a:t>6/22/2022</a:t>
            </a:fld>
            <a:endParaRPr lang="en-US"/>
          </a:p>
        </p:txBody>
      </p:sp>
      <p:sp>
        <p:nvSpPr>
          <p:cNvPr id="6" name="Footer Placeholder 5"/>
          <p:cNvSpPr>
            <a:spLocks noGrp="1"/>
          </p:cNvSpPr>
          <p:nvPr>
            <p:ph type="ftr" sz="quarter" idx="11"/>
          </p:nvPr>
        </p:nvSpPr>
        <p:spPr/>
        <p:txBody>
          <a:bodyPr/>
          <a:lstStyle/>
          <a:p>
            <a:endParaRPr lang="en-US">
              <a:solidFill>
                <a:srgbClr val="FFFFFF"/>
              </a:solidFill>
            </a:endParaRPr>
          </a:p>
        </p:txBody>
      </p:sp>
      <p:sp>
        <p:nvSpPr>
          <p:cNvPr id="7" name="Slide Number Placeholder 6"/>
          <p:cNvSpPr>
            <a:spLocks noGrp="1"/>
          </p:cNvSpPr>
          <p:nvPr>
            <p:ph type="sldNum" sz="quarter" idx="12"/>
          </p:nvPr>
        </p:nvSpPr>
        <p:spPr>
          <a:xfrm>
            <a:off x="10729455" y="4711615"/>
            <a:ext cx="1154151" cy="1090789"/>
          </a:xfrm>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22661746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pPr/>
              <a:t>6/22/2022</a:t>
            </a:fld>
            <a:endParaRPr lang="en-US"/>
          </a:p>
        </p:txBody>
      </p:sp>
      <p:sp>
        <p:nvSpPr>
          <p:cNvPr id="6" name="Footer Placeholder 5"/>
          <p:cNvSpPr>
            <a:spLocks noGrp="1"/>
          </p:cNvSpPr>
          <p:nvPr>
            <p:ph type="ftr" sz="quarter" idx="11"/>
          </p:nvPr>
        </p:nvSpPr>
        <p:spPr/>
        <p:txBody>
          <a:bodyPr/>
          <a:lstStyle/>
          <a:p>
            <a:endParaRPr lang="en-US">
              <a:solidFill>
                <a:srgbClr val="FFFFFF"/>
              </a:solidFill>
            </a:endParaRPr>
          </a:p>
        </p:txBody>
      </p:sp>
      <p:sp>
        <p:nvSpPr>
          <p:cNvPr id="7" name="Slide Number Placeholder 6"/>
          <p:cNvSpPr>
            <a:spLocks noGrp="1"/>
          </p:cNvSpPr>
          <p:nvPr>
            <p:ph type="sldNum" sz="quarter" idx="12"/>
          </p:nvPr>
        </p:nvSpPr>
        <p:spPr>
          <a:xfrm>
            <a:off x="10729455" y="4709925"/>
            <a:ext cx="1154151" cy="1090789"/>
          </a:xfrm>
        </p:spPr>
        <p:txBody>
          <a:bodyPr/>
          <a:lstStyle/>
          <a:p>
            <a:fld id="{28844951-7827-47D4-8276-7DDE1FA7D85A}" type="slidenum">
              <a:rPr lang="en-US" smtClean="0"/>
              <a:pPr/>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42912345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pPr/>
              <a:t>6/22/2022</a:t>
            </a:fld>
            <a:endParaRPr lang="en-US"/>
          </a:p>
        </p:txBody>
      </p:sp>
      <p:sp>
        <p:nvSpPr>
          <p:cNvPr id="6" name="Footer Placeholder 5"/>
          <p:cNvSpPr>
            <a:spLocks noGrp="1"/>
          </p:cNvSpPr>
          <p:nvPr>
            <p:ph type="ftr" sz="quarter" idx="11"/>
          </p:nvPr>
        </p:nvSpPr>
        <p:spPr/>
        <p:txBody>
          <a:bodyPr/>
          <a:lstStyle/>
          <a:p>
            <a:endParaRPr lang="en-US">
              <a:solidFill>
                <a:srgbClr val="FFFFFF"/>
              </a:solidFill>
            </a:endParaRPr>
          </a:p>
        </p:txBody>
      </p:sp>
      <p:sp>
        <p:nvSpPr>
          <p:cNvPr id="7" name="Slide Number Placeholder 6"/>
          <p:cNvSpPr>
            <a:spLocks noGrp="1"/>
          </p:cNvSpPr>
          <p:nvPr>
            <p:ph type="sldNum" sz="quarter" idx="12"/>
          </p:nvPr>
        </p:nvSpPr>
        <p:spPr>
          <a:xfrm>
            <a:off x="10729455" y="4709925"/>
            <a:ext cx="1154151" cy="1090789"/>
          </a:xfrm>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12202718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A70F276-1833-4A75-9C1D-A56E2295A68D}" type="datetimeFigureOut">
              <a:rPr lang="en-US" smtClean="0"/>
              <a:pPr/>
              <a:t>6/22/2022</a:t>
            </a:fld>
            <a:endParaRPr lang="en-US"/>
          </a:p>
        </p:txBody>
      </p:sp>
      <p:sp>
        <p:nvSpPr>
          <p:cNvPr id="4" name="Footer Placeholder 3"/>
          <p:cNvSpPr>
            <a:spLocks noGrp="1"/>
          </p:cNvSpPr>
          <p:nvPr>
            <p:ph type="ftr" sz="quarter" idx="11"/>
          </p:nvPr>
        </p:nvSpPr>
        <p:spPr/>
        <p:txBody>
          <a:bodyPr/>
          <a:lstStyle/>
          <a:p>
            <a:endParaRPr lang="en-US">
              <a:solidFill>
                <a:srgbClr val="FFFFFF"/>
              </a:solidFill>
            </a:endParaRPr>
          </a:p>
        </p:txBody>
      </p:sp>
      <p:sp>
        <p:nvSpPr>
          <p:cNvPr id="5" name="Slide Number Placeholder 4"/>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3276150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A70F276-1833-4A75-9C1D-A56E2295A68D}" type="datetimeFigureOut">
              <a:rPr lang="en-US" smtClean="0"/>
              <a:pPr/>
              <a:t>6/22/2022</a:t>
            </a:fld>
            <a:endParaRPr lang="en-US"/>
          </a:p>
        </p:txBody>
      </p:sp>
      <p:sp>
        <p:nvSpPr>
          <p:cNvPr id="4" name="Footer Placeholder 3"/>
          <p:cNvSpPr>
            <a:spLocks noGrp="1"/>
          </p:cNvSpPr>
          <p:nvPr>
            <p:ph type="ftr" sz="quarter" idx="11"/>
          </p:nvPr>
        </p:nvSpPr>
        <p:spPr/>
        <p:txBody>
          <a:bodyPr/>
          <a:lstStyle/>
          <a:p>
            <a:endParaRPr lang="en-US">
              <a:solidFill>
                <a:srgbClr val="FFFFFF"/>
              </a:solidFill>
            </a:endParaRPr>
          </a:p>
        </p:txBody>
      </p:sp>
      <p:sp>
        <p:nvSpPr>
          <p:cNvPr id="5" name="Slide Number Placeholder 4"/>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80524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70F276-1833-4A75-9C1D-A56E2295A68D}" type="datetimeFigureOut">
              <a:rPr lang="en-US" smtClean="0"/>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379104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807126" y="5936187"/>
            <a:ext cx="2743200" cy="365125"/>
          </a:xfrm>
        </p:spPr>
        <p:txBody>
          <a:bodyPr/>
          <a:lstStyle/>
          <a:p>
            <a:fld id="{AA70F276-1833-4A75-9C1D-A56E2295A68D}" type="datetimeFigureOut">
              <a:rPr lang="en-US" smtClean="0"/>
              <a:t>6/22/2022</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28844951-7827-47D4-8276-7DDE1FA7D85A}" type="slidenum">
              <a:rPr lang="en-US" smtClean="0"/>
              <a:t>‹#›</a:t>
            </a:fld>
            <a:endParaRPr lang="en-US"/>
          </a:p>
        </p:txBody>
      </p:sp>
    </p:spTree>
    <p:extLst>
      <p:ext uri="{BB962C8B-B14F-4D97-AF65-F5344CB8AC3E}">
        <p14:creationId xmlns:p14="http://schemas.microsoft.com/office/powerpoint/2010/main" val="18934268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Slide with Pictur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828AC4-E166-4094-B9B5-8BEB79840C4A}"/>
              </a:ext>
            </a:extLst>
          </p:cNvPr>
          <p:cNvSpPr/>
          <p:nvPr userDrawn="1"/>
        </p:nvSpPr>
        <p:spPr>
          <a:xfrm>
            <a:off x="2931568" y="5029200"/>
            <a:ext cx="6328863" cy="1641963"/>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icture Placeholder 21">
            <a:extLst>
              <a:ext uri="{FF2B5EF4-FFF2-40B4-BE49-F238E27FC236}">
                <a16:creationId xmlns:a16="http://schemas.microsoft.com/office/drawing/2014/main" id="{9E0C6675-A43A-44F0-B700-3D43FEFAAC97}"/>
              </a:ext>
            </a:extLst>
          </p:cNvPr>
          <p:cNvSpPr>
            <a:spLocks noGrp="1"/>
          </p:cNvSpPr>
          <p:nvPr>
            <p:ph type="pic" sz="quarter" idx="18"/>
          </p:nvPr>
        </p:nvSpPr>
        <p:spPr>
          <a:xfrm>
            <a:off x="465066" y="1"/>
            <a:ext cx="11269734" cy="5410200"/>
          </a:xfrm>
        </p:spPr>
        <p:txBody>
          <a:bodyPr/>
          <a:lstStyle/>
          <a:p>
            <a:r>
              <a:rPr lang="en-US"/>
              <a:t>Click icon to add picture</a:t>
            </a:r>
          </a:p>
        </p:txBody>
      </p:sp>
      <p:sp>
        <p:nvSpPr>
          <p:cNvPr id="2" name="Title 1"/>
          <p:cNvSpPr>
            <a:spLocks noGrp="1"/>
          </p:cNvSpPr>
          <p:nvPr>
            <p:ph type="ctrTitle" hasCustomPrompt="1"/>
          </p:nvPr>
        </p:nvSpPr>
        <p:spPr>
          <a:xfrm>
            <a:off x="3619500" y="5029200"/>
            <a:ext cx="4953000" cy="1066800"/>
          </a:xfrm>
        </p:spPr>
        <p:txBody>
          <a:bodyPr anchor="b"/>
          <a:lstStyle>
            <a:lvl1pPr algn="ctr">
              <a:lnSpc>
                <a:spcPct val="80000"/>
              </a:lnSpc>
              <a:defRPr sz="6000">
                <a:solidFill>
                  <a:schemeClr val="accent1"/>
                </a:solidFill>
              </a:defRPr>
            </a:lvl1pPr>
          </a:lstStyle>
          <a:p>
            <a:r>
              <a:rPr lang="en-US"/>
              <a:t>Album Title</a:t>
            </a:r>
          </a:p>
        </p:txBody>
      </p:sp>
      <p:sp>
        <p:nvSpPr>
          <p:cNvPr id="3" name="Subtitle 2"/>
          <p:cNvSpPr>
            <a:spLocks noGrp="1"/>
          </p:cNvSpPr>
          <p:nvPr>
            <p:ph type="subTitle" idx="1" hasCustomPrompt="1"/>
          </p:nvPr>
        </p:nvSpPr>
        <p:spPr>
          <a:xfrm>
            <a:off x="3619500" y="6208622"/>
            <a:ext cx="4953000" cy="462542"/>
          </a:xfrm>
        </p:spPr>
        <p:txBody>
          <a:bodyPr/>
          <a:lstStyle>
            <a:lvl1pPr marL="0" indent="0" algn="ctr">
              <a:spcBef>
                <a:spcPts val="600"/>
              </a:spcBef>
              <a:buNone/>
              <a:defRPr sz="24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solidFill>
                  <a:schemeClr val="bg1"/>
                </a:solidFill>
              </a:rPr>
              <a:t>Subtitle</a:t>
            </a:r>
            <a:endParaRPr lang="en-US"/>
          </a:p>
        </p:txBody>
      </p:sp>
    </p:spTree>
    <p:extLst>
      <p:ext uri="{BB962C8B-B14F-4D97-AF65-F5344CB8AC3E}">
        <p14:creationId xmlns:p14="http://schemas.microsoft.com/office/powerpoint/2010/main" val="3914655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8A2162-2A6F-42F1-BB8E-DC9249A793ED}"/>
              </a:ext>
            </a:extLst>
          </p:cNvPr>
          <p:cNvSpPr/>
          <p:nvPr userDrawn="1"/>
        </p:nvSpPr>
        <p:spPr>
          <a:xfrm>
            <a:off x="5029201" y="1828800"/>
            <a:ext cx="5562600" cy="2362200"/>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47635" y="2133600"/>
            <a:ext cx="3724275" cy="1219200"/>
          </a:xfrm>
        </p:spPr>
        <p:txBody>
          <a:bodyPr anchor="b">
            <a:normAutofit/>
          </a:bodyPr>
          <a:lstStyle>
            <a:lvl1pPr>
              <a:defRPr sz="3400">
                <a:solidFill>
                  <a:schemeClr val="accent1"/>
                </a:solidFill>
              </a:defRPr>
            </a:lvl1pPr>
          </a:lstStyle>
          <a:p>
            <a:r>
              <a:rPr lang="en-US"/>
              <a:t>Click to edit Master title style</a:t>
            </a:r>
          </a:p>
        </p:txBody>
      </p:sp>
      <p:sp>
        <p:nvSpPr>
          <p:cNvPr id="4" name="Text Placeholder 3"/>
          <p:cNvSpPr>
            <a:spLocks noGrp="1"/>
          </p:cNvSpPr>
          <p:nvPr>
            <p:ph type="body" sz="half" idx="2"/>
          </p:nvPr>
        </p:nvSpPr>
        <p:spPr>
          <a:xfrm>
            <a:off x="6147635" y="3429000"/>
            <a:ext cx="3724275" cy="609600"/>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11" name="Picture Placeholder 21">
            <a:extLst>
              <a:ext uri="{FF2B5EF4-FFF2-40B4-BE49-F238E27FC236}">
                <a16:creationId xmlns:a16="http://schemas.microsoft.com/office/drawing/2014/main" id="{13D10D28-A185-4F27-917F-BE0253A9176D}"/>
              </a:ext>
            </a:extLst>
          </p:cNvPr>
          <p:cNvSpPr>
            <a:spLocks noGrp="1"/>
          </p:cNvSpPr>
          <p:nvPr>
            <p:ph type="pic" sz="quarter" idx="18"/>
          </p:nvPr>
        </p:nvSpPr>
        <p:spPr>
          <a:xfrm>
            <a:off x="-5024" y="0"/>
            <a:ext cx="5872424" cy="6858000"/>
          </a:xfrm>
        </p:spPr>
        <p:txBody>
          <a:bodyPr/>
          <a:lstStyle/>
          <a:p>
            <a:r>
              <a:rPr lang="en-US"/>
              <a:t>Click icon to add picture</a:t>
            </a:r>
          </a:p>
        </p:txBody>
      </p:sp>
    </p:spTree>
    <p:extLst>
      <p:ext uri="{BB962C8B-B14F-4D97-AF65-F5344CB8AC3E}">
        <p14:creationId xmlns:p14="http://schemas.microsoft.com/office/powerpoint/2010/main" val="2938654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199" y="1524000"/>
            <a:ext cx="3724275" cy="1828800"/>
          </a:xfrm>
        </p:spPr>
        <p:txBody>
          <a:bodyPr anchor="b">
            <a:normAutofit/>
          </a:bodyPr>
          <a:lstStyle>
            <a:lvl1pPr>
              <a:defRPr sz="3400"/>
            </a:lvl1pPr>
          </a:lstStyle>
          <a:p>
            <a:r>
              <a:rPr lang="en-US"/>
              <a:t>Click to edit Master title style</a:t>
            </a:r>
          </a:p>
        </p:txBody>
      </p:sp>
      <p:sp>
        <p:nvSpPr>
          <p:cNvPr id="4" name="Text Placeholder 3"/>
          <p:cNvSpPr>
            <a:spLocks noGrp="1"/>
          </p:cNvSpPr>
          <p:nvPr>
            <p:ph type="body" sz="half" idx="2"/>
          </p:nvPr>
        </p:nvSpPr>
        <p:spPr>
          <a:xfrm>
            <a:off x="1219199" y="3429000"/>
            <a:ext cx="3724275" cy="1828800"/>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10525880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14411" y="4572001"/>
            <a:ext cx="3886200" cy="1304924"/>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11" name="Text Placeholder 3"/>
          <p:cNvSpPr>
            <a:spLocks noGrp="1"/>
          </p:cNvSpPr>
          <p:nvPr>
            <p:ph type="body" sz="half" idx="14"/>
          </p:nvPr>
        </p:nvSpPr>
        <p:spPr>
          <a:xfrm>
            <a:off x="6679692" y="4572001"/>
            <a:ext cx="3886200" cy="1304924"/>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897568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Four Pictures with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295400" y="3962400"/>
            <a:ext cx="2743200" cy="1295400"/>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11" name="Text Placeholder 3"/>
          <p:cNvSpPr>
            <a:spLocks noGrp="1"/>
          </p:cNvSpPr>
          <p:nvPr>
            <p:ph type="body" sz="half" idx="14"/>
          </p:nvPr>
        </p:nvSpPr>
        <p:spPr>
          <a:xfrm>
            <a:off x="8211412" y="1125494"/>
            <a:ext cx="2743200" cy="1295400"/>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97759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4">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73F56A8-D298-4551-B9C6-656D7E329E11}" type="datetimeFigureOut">
              <a:rPr lang="en-US" smtClean="0"/>
              <a:t>6/22/2022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57BB786C-25B6-4B2E-9E4F-EB4BDD60946E}" type="slidenum">
              <a:rPr lang="en-US" smtClean="0"/>
              <a:t>‹#›</a:t>
            </a:fld>
            <a:endParaRPr lang="en-US"/>
          </a:p>
        </p:txBody>
      </p:sp>
    </p:spTree>
    <p:extLst>
      <p:ext uri="{BB962C8B-B14F-4D97-AF65-F5344CB8AC3E}">
        <p14:creationId xmlns:p14="http://schemas.microsoft.com/office/powerpoint/2010/main" val="2944568786"/>
      </p:ext>
    </p:extLst>
  </p:cSld>
  <p:clrMap bg1="dk1" tx1="lt1" bg2="dk2" tx2="lt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 id="2147483897" r:id="rId18"/>
    <p:sldLayoutId id="2147483898" r:id="rId19"/>
    <p:sldLayoutId id="2147483694" r:id="rId20"/>
    <p:sldLayoutId id="2147483695" r:id="rId21"/>
    <p:sldLayoutId id="2147483696" r:id="rId22"/>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png"/><Relationship Id="rId5" Type="http://schemas.openxmlformats.org/officeDocument/2006/relationships/hyperlink" Target="http://cs1300jordanmsnyder.blogspot.com/2010/10/powerpoint.html" TargetMode="Externa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1.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13.jpeg"/><Relationship Id="rId18" Type="http://schemas.openxmlformats.org/officeDocument/2006/relationships/hyperlink" Target="https://nobaproject.com/modules/positive-relationships" TargetMode="External"/><Relationship Id="rId3" Type="http://schemas.microsoft.com/office/2007/relationships/media" Target="../media/media5.mp4"/><Relationship Id="rId7" Type="http://schemas.openxmlformats.org/officeDocument/2006/relationships/image" Target="../media/image12.jpeg"/><Relationship Id="rId12" Type="http://schemas.microsoft.com/office/2007/relationships/diagramDrawing" Target="../diagrams/drawing1.xml"/><Relationship Id="rId17" Type="http://schemas.openxmlformats.org/officeDocument/2006/relationships/image" Target="../media/image15.jpeg"/><Relationship Id="rId2" Type="http://schemas.openxmlformats.org/officeDocument/2006/relationships/audio" Target="../media/media4.m4a"/><Relationship Id="rId16" Type="http://schemas.openxmlformats.org/officeDocument/2006/relationships/hyperlink" Target="https://www.flickr.com/photos/techcocktail/7269358536/" TargetMode="External"/><Relationship Id="rId20" Type="http://schemas.openxmlformats.org/officeDocument/2006/relationships/image" Target="../media/image17.png"/><Relationship Id="rId1" Type="http://schemas.microsoft.com/office/2007/relationships/media" Target="../media/media4.m4a"/><Relationship Id="rId6" Type="http://schemas.openxmlformats.org/officeDocument/2006/relationships/notesSlide" Target="../notesSlides/notesSlide3.xml"/><Relationship Id="rId11" Type="http://schemas.openxmlformats.org/officeDocument/2006/relationships/diagramColors" Target="../diagrams/colors1.xml"/><Relationship Id="rId5" Type="http://schemas.openxmlformats.org/officeDocument/2006/relationships/slideLayout" Target="../slideLayouts/slideLayout19.xml"/><Relationship Id="rId15" Type="http://schemas.openxmlformats.org/officeDocument/2006/relationships/image" Target="../media/image14.jpeg"/><Relationship Id="rId10" Type="http://schemas.openxmlformats.org/officeDocument/2006/relationships/diagramQuickStyle" Target="../diagrams/quickStyle1.xml"/><Relationship Id="rId19" Type="http://schemas.openxmlformats.org/officeDocument/2006/relationships/image" Target="../media/image16.png"/><Relationship Id="rId4" Type="http://schemas.openxmlformats.org/officeDocument/2006/relationships/video" Target="../media/media5.mp4"/><Relationship Id="rId9" Type="http://schemas.openxmlformats.org/officeDocument/2006/relationships/diagramLayout" Target="../diagrams/layout1.xml"/><Relationship Id="rId14" Type="http://schemas.openxmlformats.org/officeDocument/2006/relationships/hyperlink" Target="https://libreshot.com/children-friendships/"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19.xml"/><Relationship Id="rId7" Type="http://schemas.openxmlformats.org/officeDocument/2006/relationships/image" Target="../media/image3.png"/><Relationship Id="rId12" Type="http://schemas.openxmlformats.org/officeDocument/2006/relationships/hyperlink" Target="https://open.maricopa.edu/scgb/chapter/friendships/" TargetMode="Externa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png"/><Relationship Id="rId11" Type="http://schemas.openxmlformats.org/officeDocument/2006/relationships/image" Target="../media/image20.jpeg"/><Relationship Id="rId5" Type="http://schemas.openxmlformats.org/officeDocument/2006/relationships/image" Target="../media/image1.png"/><Relationship Id="rId10" Type="http://schemas.openxmlformats.org/officeDocument/2006/relationships/image" Target="../media/image19.png"/><Relationship Id="rId4" Type="http://schemas.openxmlformats.org/officeDocument/2006/relationships/notesSlide" Target="../notesSlides/notesSlide4.xml"/><Relationship Id="rId9" Type="http://schemas.openxmlformats.org/officeDocument/2006/relationships/hyperlink" Target="http://www.pngall.com/relationship-pn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pexels.com/photo/afternoon-friends-friendship-happiness-994208/" TargetMode="External"/><Relationship Id="rId3" Type="http://schemas.openxmlformats.org/officeDocument/2006/relationships/slideLayout" Target="../slideLayouts/slideLayout19.xml"/><Relationship Id="rId7" Type="http://schemas.openxmlformats.org/officeDocument/2006/relationships/image" Target="../media/image21.jpe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s://parade.com/1204851/kaitlin-vogel/how-to-make-friends/" TargetMode="External"/><Relationship Id="rId5" Type="http://schemas.openxmlformats.org/officeDocument/2006/relationships/image" Target="../media/image12.jpeg"/><Relationship Id="rId4" Type="http://schemas.openxmlformats.org/officeDocument/2006/relationships/notesSlide" Target="../notesSlides/notesSlide5.xml"/><Relationship Id="rId9" Type="http://schemas.openxmlformats.org/officeDocument/2006/relationships/image" Target="../media/image2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24.png"/><Relationship Id="rId5" Type="http://schemas.openxmlformats.org/officeDocument/2006/relationships/hyperlink" Target="https://www.freeimageslive.co.uk/free_stock_image/heart-shape-jpg" TargetMode="External"/><Relationship Id="rId4" Type="http://schemas.openxmlformats.org/officeDocument/2006/relationships/image" Target="../media/image2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6.png"/><Relationship Id="rId5" Type="http://schemas.openxmlformats.org/officeDocument/2006/relationships/hyperlink" Target="http://bubblingwitheleganceandgrace.com/how-millennials-can-build-healthy-relationships-in-tech-infested-world/" TargetMode="External"/><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7.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slideLayout" Target="../slideLayouts/slideLayout19.xml"/><Relationship Id="rId7" Type="http://schemas.openxmlformats.org/officeDocument/2006/relationships/hyperlink" Target="https://www.pngall.com/stop-sign-png/download/50453" TargetMode="Externa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30.png"/><Relationship Id="rId5" Type="http://schemas.openxmlformats.org/officeDocument/2006/relationships/hyperlink" Target="https://pixabay.com/en/stop-drawing-icon-comics-road-sign-1207069/" TargetMode="External"/><Relationship Id="rId4" Type="http://schemas.openxmlformats.org/officeDocument/2006/relationships/image" Target="../media/image29.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hyperlink" Target="https://creativecommons.org/licenses/by/3.0/" TargetMode="Externa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33.png"/><Relationship Id="rId5" Type="http://schemas.openxmlformats.org/officeDocument/2006/relationships/hyperlink" Target="http://www.rexchimex.com/2016/06/avoiding-bad-marriage-pastor-e-adeboye.html" TargetMode="External"/><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19.xml"/><Relationship Id="rId7" Type="http://schemas.openxmlformats.org/officeDocument/2006/relationships/hyperlink" Target="https://ctcommunitycare.org/lgbt-resources" TargetMode="Externa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www.rawpixel.com/search/empower" TargetMode="External"/><Relationship Id="rId5" Type="http://schemas.openxmlformats.org/officeDocument/2006/relationships/image" Target="../media/image34.jpe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notesSlide" Target="../notesSlides/notesSlide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2.png"/><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41.jpeg"/><Relationship Id="rId5" Type="http://schemas.openxmlformats.org/officeDocument/2006/relationships/image" Target="../media/image2.png"/><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hyperlink" Target="https://thepleasantrelationship.com/stages-of-a-relationship/" TargetMode="External"/><Relationship Id="rId5" Type="http://schemas.openxmlformats.org/officeDocument/2006/relationships/image" Target="../media/image43.jpeg"/><Relationship Id="rId4" Type="http://schemas.openxmlformats.org/officeDocument/2006/relationships/notesSlide" Target="../notesSlides/notesSlide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6.png"/><Relationship Id="rId2" Type="http://schemas.openxmlformats.org/officeDocument/2006/relationships/video" Target="../media/media20.mp4"/><Relationship Id="rId1" Type="http://schemas.microsoft.com/office/2007/relationships/media" Target="../media/media20.mp4"/><Relationship Id="rId6" Type="http://schemas.openxmlformats.org/officeDocument/2006/relationships/hyperlink" Target="https://www.verywellmind.com/what-is-love-2795343" TargetMode="External"/><Relationship Id="rId5" Type="http://schemas.openxmlformats.org/officeDocument/2006/relationships/image" Target="../media/image45.png"/><Relationship Id="rId4" Type="http://schemas.openxmlformats.org/officeDocument/2006/relationships/notesSlide" Target="../notesSlides/notesSlide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8.png"/><Relationship Id="rId2" Type="http://schemas.openxmlformats.org/officeDocument/2006/relationships/video" Target="../media/media21.mp4"/><Relationship Id="rId1" Type="http://schemas.microsoft.com/office/2007/relationships/media" Target="../media/media21.mp4"/><Relationship Id="rId6" Type="http://schemas.openxmlformats.org/officeDocument/2006/relationships/image" Target="../media/image47.png"/><Relationship Id="rId5" Type="http://schemas.openxmlformats.org/officeDocument/2006/relationships/image" Target="../media/image2.png"/><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8" Type="http://schemas.openxmlformats.org/officeDocument/2006/relationships/hyperlink" Target="https://safeguarde.com/your-teenagers-and-online-dating/" TargetMode="External"/><Relationship Id="rId3" Type="http://schemas.openxmlformats.org/officeDocument/2006/relationships/slideLayout" Target="../slideLayouts/slideLayout2.xml"/><Relationship Id="rId7" Type="http://schemas.openxmlformats.org/officeDocument/2006/relationships/image" Target="../media/image49.jpeg"/><Relationship Id="rId2" Type="http://schemas.openxmlformats.org/officeDocument/2006/relationships/video" Target="../media/media22.mp4"/><Relationship Id="rId1" Type="http://schemas.microsoft.com/office/2007/relationships/media" Target="../media/media22.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0.xml"/><Relationship Id="rId9" Type="http://schemas.openxmlformats.org/officeDocument/2006/relationships/image" Target="../media/image50.png"/></Relationships>
</file>

<file path=ppt/slides/_rels/slide22.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slideLayout" Target="../slideLayouts/slideLayout2.xml"/><Relationship Id="rId7" Type="http://schemas.openxmlformats.org/officeDocument/2006/relationships/hyperlink" Target="https://jooinn.com/trust-faith-represents-believe-in-and-holy.html" TargetMode="External"/><Relationship Id="rId2" Type="http://schemas.openxmlformats.org/officeDocument/2006/relationships/video" Target="../media/media23.mp4"/><Relationship Id="rId1" Type="http://schemas.microsoft.com/office/2007/relationships/media" Target="../media/media23.mp4"/><Relationship Id="rId6" Type="http://schemas.openxmlformats.org/officeDocument/2006/relationships/image" Target="../media/image51.jpeg"/><Relationship Id="rId5" Type="http://schemas.openxmlformats.org/officeDocument/2006/relationships/image" Target="../media/image2.png"/><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8" Type="http://schemas.openxmlformats.org/officeDocument/2006/relationships/hyperlink" Target="http://technofaq.org/posts/2016/01/how-to-recognize-online-scam/" TargetMode="External"/><Relationship Id="rId3" Type="http://schemas.openxmlformats.org/officeDocument/2006/relationships/slideLayout" Target="../slideLayouts/slideLayout2.xml"/><Relationship Id="rId7" Type="http://schemas.openxmlformats.org/officeDocument/2006/relationships/image" Target="../media/image53.jpeg"/><Relationship Id="rId2" Type="http://schemas.openxmlformats.org/officeDocument/2006/relationships/video" Target="../media/media24.mp4"/><Relationship Id="rId1" Type="http://schemas.microsoft.com/office/2007/relationships/media" Target="../media/media24.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1.xml"/><Relationship Id="rId9" Type="http://schemas.openxmlformats.org/officeDocument/2006/relationships/image" Target="../media/image54.png"/></Relationships>
</file>

<file path=ppt/slides/_rels/slide24.xml.rels><?xml version="1.0" encoding="UTF-8" standalone="yes"?>
<Relationships xmlns="http://schemas.openxmlformats.org/package/2006/relationships"><Relationship Id="rId8" Type="http://schemas.openxmlformats.org/officeDocument/2006/relationships/hyperlink" Target="http://blog.typeathought.com/relationships-at-work/" TargetMode="External"/><Relationship Id="rId3" Type="http://schemas.openxmlformats.org/officeDocument/2006/relationships/slideLayout" Target="../slideLayouts/slideLayout2.xml"/><Relationship Id="rId7" Type="http://schemas.openxmlformats.org/officeDocument/2006/relationships/image" Target="../media/image55.jpeg"/><Relationship Id="rId2" Type="http://schemas.openxmlformats.org/officeDocument/2006/relationships/video" Target="../media/media25.mp4"/><Relationship Id="rId1" Type="http://schemas.microsoft.com/office/2007/relationships/media" Target="../media/media25.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2.xml"/><Relationship Id="rId9" Type="http://schemas.openxmlformats.org/officeDocument/2006/relationships/image" Target="../media/image5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8.png"/><Relationship Id="rId2" Type="http://schemas.openxmlformats.org/officeDocument/2006/relationships/video" Target="../media/media26.mp4"/><Relationship Id="rId1" Type="http://schemas.microsoft.com/office/2007/relationships/media" Target="../media/media26.mp4"/><Relationship Id="rId6" Type="http://schemas.openxmlformats.org/officeDocument/2006/relationships/image" Target="../media/image57.png"/><Relationship Id="rId5" Type="http://schemas.openxmlformats.org/officeDocument/2006/relationships/image" Target="../media/image2.png"/><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video" Target="../media/media27.mp4"/><Relationship Id="rId1" Type="http://schemas.microsoft.com/office/2007/relationships/media" Target="../media/media27.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3.xml"/><Relationship Id="rId9" Type="http://schemas.openxmlformats.org/officeDocument/2006/relationships/image" Target="../media/image60.png"/></Relationships>
</file>

<file path=ppt/slides/_rels/slide27.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video" Target="../media/media28.mp4"/><Relationship Id="rId1" Type="http://schemas.microsoft.com/office/2007/relationships/media" Target="../media/media28.mp4"/><Relationship Id="rId6" Type="http://schemas.openxmlformats.org/officeDocument/2006/relationships/image" Target="../media/image2.png"/><Relationship Id="rId5" Type="http://schemas.openxmlformats.org/officeDocument/2006/relationships/image" Target="../media/image1.png"/><Relationship Id="rId10" Type="http://schemas.openxmlformats.org/officeDocument/2006/relationships/image" Target="../media/image62.png"/><Relationship Id="rId4" Type="http://schemas.openxmlformats.org/officeDocument/2006/relationships/notesSlide" Target="../notesSlides/notesSlide14.xml"/><Relationship Id="rId9" Type="http://schemas.openxmlformats.org/officeDocument/2006/relationships/hyperlink" Target="https://www.disabilitydame.com/parenting-with-a-disability/#:~:text=When%20parenting%20with%20a%20disability%2C%20it%E2%80%99s%20important%20to,instance%2C%20I%20can%E2%80%99t%20cook%20dinners%20for%20my%20family."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disabilitydame.com/parenting-with-a-disability/#:~:text=When%20parenting%20with%20a%20disability%2C%20it%E2%80%99s%20important%20to,instance%2C%20I%20can%E2%80%99t%20cook%20dinners%20for%20my%20family." TargetMode="External"/><Relationship Id="rId3" Type="http://schemas.openxmlformats.org/officeDocument/2006/relationships/slideLayout" Target="../slideLayouts/slideLayout1.xml"/><Relationship Id="rId7" Type="http://schemas.openxmlformats.org/officeDocument/2006/relationships/hyperlink" Target="https://www.proudparents.info/" TargetMode="External"/><Relationship Id="rId2" Type="http://schemas.openxmlformats.org/officeDocument/2006/relationships/video" Target="../media/media29.mp4"/><Relationship Id="rId1" Type="http://schemas.microsoft.com/office/2007/relationships/media" Target="../media/media29.mp4"/><Relationship Id="rId6" Type="http://schemas.openxmlformats.org/officeDocument/2006/relationships/hyperlink" Target="https://pathct.org/" TargetMode="External"/><Relationship Id="rId11" Type="http://schemas.openxmlformats.org/officeDocument/2006/relationships/image" Target="../media/image63.png"/><Relationship Id="rId5" Type="http://schemas.openxmlformats.org/officeDocument/2006/relationships/hyperlink" Target="https://ctfsn.org/" TargetMode="External"/><Relationship Id="rId10" Type="http://schemas.openxmlformats.org/officeDocument/2006/relationships/hyperlink" Target="https://www.verywellmind.com/what-is-love-2795343" TargetMode="External"/><Relationship Id="rId4" Type="http://schemas.openxmlformats.org/officeDocument/2006/relationships/notesSlide" Target="../notesSlides/notesSlide15.xml"/><Relationship Id="rId9" Type="http://schemas.openxmlformats.org/officeDocument/2006/relationships/hyperlink" Target="https://thepleasantrelationship.com/stages-of-a-relationship/"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portal.ct.gov/AdvocatesCorner/Healthy-Relationships/Healthy-Relationships/Healthy-Relationships" TargetMode="External"/><Relationship Id="rId13" Type="http://schemas.openxmlformats.org/officeDocument/2006/relationships/hyperlink" Target="https://pixabay.com/en/couple-love-sky-color-people-love-1807857/" TargetMode="External"/><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65.jpg"/><Relationship Id="rId2" Type="http://schemas.openxmlformats.org/officeDocument/2006/relationships/video" Target="../media/media30.mp4"/><Relationship Id="rId1" Type="http://schemas.microsoft.com/office/2007/relationships/media" Target="../media/media30.mp4"/><Relationship Id="rId6" Type="http://schemas.openxmlformats.org/officeDocument/2006/relationships/image" Target="../media/image2.png"/><Relationship Id="rId11" Type="http://schemas.openxmlformats.org/officeDocument/2006/relationships/hyperlink" Target="https://www.pexels.com/photo/two-people-holding-hands-1101732/" TargetMode="External"/><Relationship Id="rId5" Type="http://schemas.openxmlformats.org/officeDocument/2006/relationships/image" Target="../media/image1.png"/><Relationship Id="rId10" Type="http://schemas.openxmlformats.org/officeDocument/2006/relationships/image" Target="../media/image64.jpg"/><Relationship Id="rId4" Type="http://schemas.openxmlformats.org/officeDocument/2006/relationships/notesSlide" Target="../notesSlides/notesSlide16.xml"/><Relationship Id="rId9" Type="http://schemas.openxmlformats.org/officeDocument/2006/relationships/hyperlink" Target="mailto:Sandi.Geer@ct.gov" TargetMode="External"/><Relationship Id="rId14" Type="http://schemas.openxmlformats.org/officeDocument/2006/relationships/image" Target="../media/image6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204C5-8803-44BA-8917-B29FCD14F5F6}"/>
              </a:ext>
            </a:extLst>
          </p:cNvPr>
          <p:cNvSpPr>
            <a:spLocks noGrp="1"/>
          </p:cNvSpPr>
          <p:nvPr>
            <p:ph type="ctrTitle"/>
          </p:nvPr>
        </p:nvSpPr>
        <p:spPr>
          <a:xfrm>
            <a:off x="870858" y="1324172"/>
            <a:ext cx="7456714" cy="1646340"/>
          </a:xfrm>
        </p:spPr>
        <p:txBody>
          <a:bodyPr anchor="b">
            <a:normAutofit fontScale="90000"/>
          </a:bodyPr>
          <a:lstStyle/>
          <a:p>
            <a:pPr>
              <a:lnSpc>
                <a:spcPct val="100000"/>
              </a:lnSpc>
            </a:pPr>
            <a:r>
              <a:rPr lang="en-US" b="1" i="0" cap="all" dirty="0">
                <a:effectLst/>
                <a:latin typeface="Atkinson-Hyperlegible-Bold-102.ttf"/>
              </a:rPr>
              <a:t>Building relationships </a:t>
            </a:r>
            <a:br>
              <a:rPr lang="en-US" b="1" i="0" cap="all" dirty="0">
                <a:effectLst/>
                <a:latin typeface="Atkinson-Hyperlegible-Bold-102.ttf"/>
              </a:rPr>
            </a:br>
            <a:endParaRPr lang="en-US" dirty="0"/>
          </a:p>
        </p:txBody>
      </p:sp>
      <p:sp>
        <p:nvSpPr>
          <p:cNvPr id="3" name="Subtitle 2">
            <a:extLst>
              <a:ext uri="{FF2B5EF4-FFF2-40B4-BE49-F238E27FC236}">
                <a16:creationId xmlns:a16="http://schemas.microsoft.com/office/drawing/2014/main" id="{F2D59462-532A-4BEB-8A8F-61FC10193C40}"/>
              </a:ext>
            </a:extLst>
          </p:cNvPr>
          <p:cNvSpPr>
            <a:spLocks noGrp="1"/>
          </p:cNvSpPr>
          <p:nvPr>
            <p:ph type="subTitle" idx="1"/>
          </p:nvPr>
        </p:nvSpPr>
        <p:spPr>
          <a:xfrm>
            <a:off x="566057" y="4633046"/>
            <a:ext cx="9265278" cy="681942"/>
          </a:xfrm>
        </p:spPr>
        <p:txBody>
          <a:bodyPr>
            <a:normAutofit/>
          </a:bodyPr>
          <a:lstStyle/>
          <a:p>
            <a:r>
              <a:rPr lang="en-US" dirty="0"/>
              <a:t>Presented by Jossie Torres, Paige Librandi, Varian Salters and James Louchen</a:t>
            </a:r>
          </a:p>
        </p:txBody>
      </p:sp>
      <p:pic>
        <p:nvPicPr>
          <p:cNvPr id="7" name="Graphic 6" descr="Handshake">
            <a:extLst>
              <a:ext uri="{FF2B5EF4-FFF2-40B4-BE49-F238E27FC236}">
                <a16:creationId xmlns:a16="http://schemas.microsoft.com/office/drawing/2014/main" id="{12F31F31-5028-4C6C-B0B2-E7D07747C0E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461479" y="728909"/>
            <a:ext cx="1964151" cy="1964151"/>
          </a:xfrm>
          <a:prstGeom prst="rect">
            <a:avLst/>
          </a:prstGeom>
        </p:spPr>
      </p:pic>
      <p:pic>
        <p:nvPicPr>
          <p:cNvPr id="4" name="Video 3">
            <a:hlinkClick r:id="" action="ppaction://media"/>
            <a:extLst>
              <a:ext uri="{FF2B5EF4-FFF2-40B4-BE49-F238E27FC236}">
                <a16:creationId xmlns:a16="http://schemas.microsoft.com/office/drawing/2014/main" id="{BBC99005-7F3A-4D95-B273-C40014A5818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1" y="5143500"/>
            <a:ext cx="2285999" cy="1714500"/>
          </a:xfrm>
          <a:prstGeom prst="rect">
            <a:avLst/>
          </a:prstGeom>
        </p:spPr>
      </p:pic>
    </p:spTree>
    <p:extLst>
      <p:ext uri="{BB962C8B-B14F-4D97-AF65-F5344CB8AC3E}">
        <p14:creationId xmlns:p14="http://schemas.microsoft.com/office/powerpoint/2010/main" val="3863740739"/>
      </p:ext>
    </p:extLst>
  </p:cSld>
  <p:clrMapOvr>
    <a:masterClrMapping/>
  </p:clrMapOvr>
  <mc:AlternateContent xmlns:mc="http://schemas.openxmlformats.org/markup-compatibility/2006">
    <mc:Choice xmlns:p14="http://schemas.microsoft.com/office/powerpoint/2010/main" Requires="p14">
      <p:transition spd="slow" p14:dur="2000" advTm="13097"/>
    </mc:Choice>
    <mc:Fallback>
      <p:transition spd="slow" advTm="13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CBC60-A3F9-46E1-BE43-A25AD3CAFFE3}"/>
              </a:ext>
            </a:extLst>
          </p:cNvPr>
          <p:cNvSpPr>
            <a:spLocks noGrp="1"/>
          </p:cNvSpPr>
          <p:nvPr>
            <p:ph type="title"/>
          </p:nvPr>
        </p:nvSpPr>
        <p:spPr/>
        <p:txBody>
          <a:bodyPr/>
          <a:lstStyle/>
          <a:p>
            <a:r>
              <a:rPr lang="en-US" dirty="0"/>
              <a:t>How to run this PowerPoint</a:t>
            </a:r>
          </a:p>
        </p:txBody>
      </p:sp>
      <p:sp>
        <p:nvSpPr>
          <p:cNvPr id="3" name="Content Placeholder 2">
            <a:extLst>
              <a:ext uri="{FF2B5EF4-FFF2-40B4-BE49-F238E27FC236}">
                <a16:creationId xmlns:a16="http://schemas.microsoft.com/office/drawing/2014/main" id="{AB101982-E26F-4D4B-AD6E-39AF8636F398}"/>
              </a:ext>
            </a:extLst>
          </p:cNvPr>
          <p:cNvSpPr>
            <a:spLocks noGrp="1"/>
          </p:cNvSpPr>
          <p:nvPr>
            <p:ph idx="1"/>
          </p:nvPr>
        </p:nvSpPr>
        <p:spPr/>
        <p:txBody>
          <a:bodyPr/>
          <a:lstStyle/>
          <a:p>
            <a:pPr marL="342900" indent="-342900">
              <a:buAutoNum type="arabicPeriod"/>
            </a:pPr>
            <a:r>
              <a:rPr lang="en-US" sz="1800" dirty="0"/>
              <a:t>Open the presentation in the desktop version of PowerPoint.</a:t>
            </a:r>
          </a:p>
          <a:p>
            <a:pPr marL="342900" indent="-342900">
              <a:buAutoNum type="arabicPeriod"/>
            </a:pPr>
            <a:r>
              <a:rPr lang="en-US" sz="1800" dirty="0"/>
              <a:t> Wait for slide show to load up (it may take a minute or two)</a:t>
            </a:r>
          </a:p>
          <a:p>
            <a:pPr marL="342900" indent="-342900">
              <a:buAutoNum type="arabicPeriod"/>
            </a:pPr>
            <a:r>
              <a:rPr lang="en-US" sz="1800" dirty="0"/>
              <a:t>Go to Slide Show in the toolbar </a:t>
            </a:r>
          </a:p>
          <a:p>
            <a:pPr marL="342900" indent="-342900">
              <a:buAutoNum type="arabicPeriod"/>
            </a:pPr>
            <a:r>
              <a:rPr lang="en-US" sz="1800" dirty="0"/>
              <a:t>Click on the option that says From Beginning</a:t>
            </a:r>
          </a:p>
          <a:p>
            <a:pPr marL="342900" indent="-342900">
              <a:buAutoNum type="arabicPeriod"/>
            </a:pPr>
            <a:r>
              <a:rPr lang="en-US" sz="1800" dirty="0"/>
              <a:t>Viola! </a:t>
            </a:r>
          </a:p>
          <a:p>
            <a:pPr marL="342900" indent="-342900">
              <a:buAutoNum type="arabicPeriod"/>
            </a:pPr>
            <a:r>
              <a:rPr lang="en-US" sz="1800" dirty="0"/>
              <a:t>To watch videos, double click on video picture</a:t>
            </a:r>
          </a:p>
          <a:p>
            <a:pPr marL="342900" indent="-342900">
              <a:buAutoNum type="arabicPeriod"/>
            </a:pPr>
            <a:r>
              <a:rPr lang="en-US" sz="1800" dirty="0"/>
              <a:t>Click on arrows at the bottom of screen to go to the next slide or back a slide. </a:t>
            </a:r>
          </a:p>
          <a:p>
            <a:endParaRPr lang="en-US" dirty="0"/>
          </a:p>
        </p:txBody>
      </p:sp>
      <p:pic>
        <p:nvPicPr>
          <p:cNvPr id="14" name="Picture 13">
            <a:extLst>
              <a:ext uri="{FF2B5EF4-FFF2-40B4-BE49-F238E27FC236}">
                <a16:creationId xmlns:a16="http://schemas.microsoft.com/office/drawing/2014/main" id="{47EDA449-63A0-42D2-ACC1-74DC11FE2D5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84611" y="0"/>
            <a:ext cx="4007388" cy="3097161"/>
          </a:xfrm>
          <a:prstGeom prst="rect">
            <a:avLst/>
          </a:prstGeom>
        </p:spPr>
      </p:pic>
      <p:pic>
        <p:nvPicPr>
          <p:cNvPr id="4" name="Video 3">
            <a:hlinkClick r:id="" action="ppaction://media"/>
            <a:extLst>
              <a:ext uri="{FF2B5EF4-FFF2-40B4-BE49-F238E27FC236}">
                <a16:creationId xmlns:a16="http://schemas.microsoft.com/office/drawing/2014/main" id="{2F70F5F7-B5EA-439F-82C7-DB79913660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395339838"/>
      </p:ext>
    </p:extLst>
  </p:cSld>
  <p:clrMapOvr>
    <a:masterClrMapping/>
  </p:clrMapOvr>
  <mc:AlternateContent xmlns:mc="http://schemas.openxmlformats.org/markup-compatibility/2006">
    <mc:Choice xmlns:p14="http://schemas.microsoft.com/office/powerpoint/2010/main" Requires="p14">
      <p:transition spd="slow" p14:dur="2000" advTm="44092"/>
    </mc:Choice>
    <mc:Fallback>
      <p:transition spd="slow" advTm="44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descr="rectangle&#10;">
            <a:extLst>
              <a:ext uri="{FF2B5EF4-FFF2-40B4-BE49-F238E27FC236}">
                <a16:creationId xmlns:a16="http://schemas.microsoft.com/office/drawing/2014/main" id="{6CE14FB6-B2E8-4F68-9994-37C2CBC414E3}"/>
              </a:ext>
            </a:extLst>
          </p:cNvPr>
          <p:cNvSpPr/>
          <p:nvPr/>
        </p:nvSpPr>
        <p:spPr>
          <a:xfrm>
            <a:off x="2798218" y="4995809"/>
            <a:ext cx="6328863" cy="1641963"/>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2" name="Title 1"/>
          <p:cNvSpPr>
            <a:spLocks noGrp="1"/>
          </p:cNvSpPr>
          <p:nvPr>
            <p:ph type="ctrTitle"/>
          </p:nvPr>
        </p:nvSpPr>
        <p:spPr>
          <a:xfrm>
            <a:off x="3124200" y="5313797"/>
            <a:ext cx="5676900" cy="1323975"/>
          </a:xfrm>
        </p:spPr>
        <p:txBody>
          <a:bodyPr>
            <a:normAutofit fontScale="90000"/>
          </a:bodyPr>
          <a:lstStyle/>
          <a:p>
            <a:r>
              <a:rPr lang="en-US">
                <a:solidFill>
                  <a:schemeClr val="accent1">
                    <a:lumMod val="40000"/>
                    <a:lumOff val="60000"/>
                  </a:schemeClr>
                </a:solidFill>
              </a:rPr>
              <a:t>Building Healthy Relationships </a:t>
            </a:r>
          </a:p>
        </p:txBody>
      </p:sp>
      <p:pic>
        <p:nvPicPr>
          <p:cNvPr id="1026" name="Picture 2" descr="What is a Healthy Relationship? | ChrysalisHouse">
            <a:extLst>
              <a:ext uri="{FF2B5EF4-FFF2-40B4-BE49-F238E27FC236}">
                <a16:creationId xmlns:a16="http://schemas.microsoft.com/office/drawing/2014/main" id="{6583BCDC-AC27-C041-A9B7-6FCC856A18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5999" y="504568"/>
            <a:ext cx="3886200" cy="3886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ealthy Relationships - Clairemont High School">
            <a:extLst>
              <a:ext uri="{FF2B5EF4-FFF2-40B4-BE49-F238E27FC236}">
                <a16:creationId xmlns:a16="http://schemas.microsoft.com/office/drawing/2014/main" id="{CB3423DE-EC52-4241-8397-60CEFF068E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5854" y="504568"/>
            <a:ext cx="3886200" cy="3886200"/>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3AE25489-4315-35F2-5599-37FF42CBB75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559344133"/>
      </p:ext>
    </p:extLst>
  </p:cSld>
  <p:clrMapOvr>
    <a:masterClrMapping/>
  </p:clrMapOvr>
  <mc:AlternateContent xmlns:mc="http://schemas.openxmlformats.org/markup-compatibility/2006">
    <mc:Choice xmlns:p14="http://schemas.microsoft.com/office/powerpoint/2010/main" Requires="p14">
      <p:transition spd="med" p14:dur="700" advTm="53090">
        <p:fade/>
      </p:transition>
    </mc:Choice>
    <mc:Fallback>
      <p:transition spd="med" advTm="530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7">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D5B4BB-247A-49B3-8A46-8020C92F994F}"/>
              </a:ext>
            </a:extLst>
          </p:cNvPr>
          <p:cNvSpPr>
            <a:spLocks noGrp="1"/>
          </p:cNvSpPr>
          <p:nvPr>
            <p:ph type="title"/>
          </p:nvPr>
        </p:nvSpPr>
        <p:spPr>
          <a:xfrm>
            <a:off x="707084" y="325907"/>
            <a:ext cx="10792837" cy="1151965"/>
          </a:xfrm>
        </p:spPr>
        <p:txBody>
          <a:bodyPr vert="horz" lIns="91440" tIns="45720" rIns="91440" bIns="45720" rtlCol="0" anchor="ctr">
            <a:normAutofit/>
          </a:bodyPr>
          <a:lstStyle/>
          <a:p>
            <a:r>
              <a:rPr lang="en-US" sz="5400" dirty="0"/>
              <a:t>Different types of relationships </a:t>
            </a:r>
          </a:p>
        </p:txBody>
      </p:sp>
      <p:graphicFrame>
        <p:nvGraphicFramePr>
          <p:cNvPr id="9" name="Text Placeholder 5">
            <a:extLst>
              <a:ext uri="{FF2B5EF4-FFF2-40B4-BE49-F238E27FC236}">
                <a16:creationId xmlns:a16="http://schemas.microsoft.com/office/drawing/2014/main" id="{2832398E-CBBF-42FB-924B-F9E5BBAB8B57}"/>
              </a:ext>
            </a:extLst>
          </p:cNvPr>
          <p:cNvGraphicFramePr/>
          <p:nvPr/>
        </p:nvGraphicFramePr>
        <p:xfrm>
          <a:off x="692079" y="1477872"/>
          <a:ext cx="10204522" cy="34791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descr="A couple of children kissing in a field of tall grass&#10;&#10;Description automatically generated with low confidence">
            <a:extLst>
              <a:ext uri="{FF2B5EF4-FFF2-40B4-BE49-F238E27FC236}">
                <a16:creationId xmlns:a16="http://schemas.microsoft.com/office/drawing/2014/main" id="{C8880044-A9E3-DE4A-9CB6-BD76C438A2B6}"/>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6590506" y="5137761"/>
            <a:ext cx="2432586" cy="1676399"/>
          </a:xfrm>
          <a:prstGeom prst="rect">
            <a:avLst/>
          </a:prstGeom>
        </p:spPr>
      </p:pic>
      <p:pic>
        <p:nvPicPr>
          <p:cNvPr id="8" name="Picture 7" descr="A group of people talking&#10;&#10;Description automatically generated with medium confidence">
            <a:extLst>
              <a:ext uri="{FF2B5EF4-FFF2-40B4-BE49-F238E27FC236}">
                <a16:creationId xmlns:a16="http://schemas.microsoft.com/office/drawing/2014/main" id="{C745CE36-014A-C54C-9CC2-1FC84D6B493A}"/>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49827" y="5181600"/>
            <a:ext cx="2542872" cy="1701883"/>
          </a:xfrm>
          <a:prstGeom prst="rect">
            <a:avLst/>
          </a:prstGeom>
        </p:spPr>
      </p:pic>
      <p:pic>
        <p:nvPicPr>
          <p:cNvPr id="13" name="Picture 12">
            <a:extLst>
              <a:ext uri="{FF2B5EF4-FFF2-40B4-BE49-F238E27FC236}">
                <a16:creationId xmlns:a16="http://schemas.microsoft.com/office/drawing/2014/main" id="{5DF526BC-28AA-124E-90C0-166F76070222}"/>
              </a:ext>
            </a:extLst>
          </p:cNvPr>
          <p:cNvPicPr>
            <a:picLocks noChangeAspect="1"/>
          </p:cNvPicPr>
          <p:nvPr/>
        </p:nvPicPr>
        <p:blipFill>
          <a:blip r:embed="rId17">
            <a:extLst>
              <a:ext uri="{28A0092B-C50C-407E-A947-70E740481C1C}">
                <a14:useLocalDpi xmlns:a14="http://schemas.microsoft.com/office/drawing/2010/main" val="0"/>
              </a:ext>
              <a:ext uri="{837473B0-CC2E-450A-ABE3-18F120FF3D39}">
                <a1611:picAttrSrcUrl xmlns:a1611="http://schemas.microsoft.com/office/drawing/2016/11/main" r:id="rId18"/>
              </a:ext>
            </a:extLst>
          </a:blip>
          <a:stretch>
            <a:fillRect/>
          </a:stretch>
        </p:blipFill>
        <p:spPr>
          <a:xfrm>
            <a:off x="3776931" y="5150499"/>
            <a:ext cx="2218214" cy="1663661"/>
          </a:xfrm>
          <a:prstGeom prst="rect">
            <a:avLst/>
          </a:prstGeom>
        </p:spPr>
      </p:pic>
      <p:pic>
        <p:nvPicPr>
          <p:cNvPr id="20" name="Audio Recording Mar 29, 2022 at 9:58:19 AM" descr="Audio Recording Mar 29, 2022 at 9:58:19 AM">
            <a:hlinkClick r:id="" action="ppaction://media"/>
            <a:extLst>
              <a:ext uri="{FF2B5EF4-FFF2-40B4-BE49-F238E27FC236}">
                <a16:creationId xmlns:a16="http://schemas.microsoft.com/office/drawing/2014/main" id="{D1021182-A827-DE4C-BBEA-FD1BC1E583EB}"/>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10572769" y="5319525"/>
            <a:ext cx="812800" cy="812800"/>
          </a:xfrm>
          <a:prstGeom prst="rect">
            <a:avLst/>
          </a:prstGeom>
        </p:spPr>
      </p:pic>
      <p:pic>
        <p:nvPicPr>
          <p:cNvPr id="2" name="Video 1">
            <a:hlinkClick r:id="" action="ppaction://media"/>
            <a:extLst>
              <a:ext uri="{FF2B5EF4-FFF2-40B4-BE49-F238E27FC236}">
                <a16:creationId xmlns:a16="http://schemas.microsoft.com/office/drawing/2014/main" id="{18267945-9F88-4339-9771-F06496C3CBAD}"/>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20"/>
          <a:stretch>
            <a:fillRect/>
          </a:stretch>
        </p:blipFill>
        <p:spPr>
          <a:xfrm>
            <a:off x="9618453" y="4970972"/>
            <a:ext cx="2573546" cy="1858274"/>
          </a:xfrm>
          <a:prstGeom prst="rect">
            <a:avLst/>
          </a:prstGeom>
        </p:spPr>
      </p:pic>
    </p:spTree>
    <p:extLst>
      <p:ext uri="{BB962C8B-B14F-4D97-AF65-F5344CB8AC3E}">
        <p14:creationId xmlns:p14="http://schemas.microsoft.com/office/powerpoint/2010/main" val="3491260721"/>
      </p:ext>
    </p:extLst>
  </p:cSld>
  <p:clrMapOvr>
    <a:masterClrMapping/>
  </p:clrMapOvr>
  <mc:AlternateContent xmlns:mc="http://schemas.openxmlformats.org/markup-compatibility/2006">
    <mc:Choice xmlns:p14="http://schemas.microsoft.com/office/powerpoint/2010/main" Requires="p14">
      <p:transition spd="med" p14:dur="700" advTm="40504">
        <p:fade/>
      </p:transition>
    </mc:Choice>
    <mc:Fallback>
      <p:transition spd="med" advTm="405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472"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0"/>
                </p:tgtEl>
              </p:cMediaNode>
            </p:audio>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pic>
        <p:nvPicPr>
          <p:cNvPr id="87" name="Picture 86">
            <a:extLst>
              <a:ext uri="{FF2B5EF4-FFF2-40B4-BE49-F238E27FC236}">
                <a16:creationId xmlns:a16="http://schemas.microsoft.com/office/drawing/2014/main" id="{DD13F28D-C29E-4FE2-8DAF-9F3F2FB2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9" name="Picture 88">
            <a:extLst>
              <a:ext uri="{FF2B5EF4-FFF2-40B4-BE49-F238E27FC236}">
                <a16:creationId xmlns:a16="http://schemas.microsoft.com/office/drawing/2014/main" id="{5514B9A6-F0EC-4A24-B301-FE4CD2FF60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1" name="Picture 90">
            <a:extLst>
              <a:ext uri="{FF2B5EF4-FFF2-40B4-BE49-F238E27FC236}">
                <a16:creationId xmlns:a16="http://schemas.microsoft.com/office/drawing/2014/main" id="{3709E341-1A9B-4B39-B587-A8DB6375B8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3" name="Rectangle 92">
            <a:extLst>
              <a:ext uri="{FF2B5EF4-FFF2-40B4-BE49-F238E27FC236}">
                <a16:creationId xmlns:a16="http://schemas.microsoft.com/office/drawing/2014/main" id="{130CA8B2-D5EC-4775-8285-12E939D7A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Rectangle 94">
            <a:extLst>
              <a:ext uri="{FF2B5EF4-FFF2-40B4-BE49-F238E27FC236}">
                <a16:creationId xmlns:a16="http://schemas.microsoft.com/office/drawing/2014/main" id="{CF964587-FD5C-4B1A-8C9A-AF5FB91A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D7D9460-CF3E-9C49-B07D-7DE6B9C395D5}"/>
              </a:ext>
            </a:extLst>
          </p:cNvPr>
          <p:cNvSpPr>
            <a:spLocks noGrp="1"/>
          </p:cNvSpPr>
          <p:nvPr>
            <p:ph type="title"/>
          </p:nvPr>
        </p:nvSpPr>
        <p:spPr>
          <a:xfrm>
            <a:off x="680321" y="753228"/>
            <a:ext cx="9613861" cy="1080938"/>
          </a:xfrm>
        </p:spPr>
        <p:txBody>
          <a:bodyPr vert="horz" lIns="91440" tIns="45720" rIns="91440" bIns="45720" rtlCol="0" anchor="ctr">
            <a:normAutofit/>
          </a:bodyPr>
          <a:lstStyle/>
          <a:p>
            <a:pPr marL="0" marR="0">
              <a:spcAft>
                <a:spcPts val="800"/>
              </a:spcAft>
            </a:pPr>
            <a:r>
              <a:rPr lang="en-US" sz="3600" dirty="0">
                <a:solidFill>
                  <a:schemeClr val="tx1"/>
                </a:solidFill>
              </a:rPr>
              <a:t>What does a Healthy relationship look like? </a:t>
            </a:r>
          </a:p>
        </p:txBody>
      </p:sp>
      <p:sp>
        <p:nvSpPr>
          <p:cNvPr id="3" name="Text Placeholder 2">
            <a:extLst>
              <a:ext uri="{FF2B5EF4-FFF2-40B4-BE49-F238E27FC236}">
                <a16:creationId xmlns:a16="http://schemas.microsoft.com/office/drawing/2014/main" id="{7435C469-95E0-B24F-BDF9-9725892BABD0}"/>
              </a:ext>
            </a:extLst>
          </p:cNvPr>
          <p:cNvSpPr>
            <a:spLocks noGrp="1"/>
          </p:cNvSpPr>
          <p:nvPr>
            <p:ph type="body" sz="half" idx="2"/>
          </p:nvPr>
        </p:nvSpPr>
        <p:spPr>
          <a:xfrm>
            <a:off x="272143" y="2360407"/>
            <a:ext cx="4382153" cy="3575782"/>
          </a:xfrm>
        </p:spPr>
        <p:txBody>
          <a:bodyPr vert="horz" lIns="91440" tIns="45720" rIns="91440" bIns="45720" rtlCol="0">
            <a:normAutofit/>
          </a:bodyPr>
          <a:lstStyle/>
          <a:p>
            <a:pPr indent="-228600">
              <a:buFont typeface="Arial" panose="020B0604020202020204" pitchFamily="34" charset="0"/>
              <a:buChar char="•"/>
            </a:pPr>
            <a:r>
              <a:rPr lang="en-US" sz="2400" dirty="0">
                <a:solidFill>
                  <a:schemeClr val="tx1"/>
                </a:solidFill>
              </a:rPr>
              <a:t>Healthy relationships involve honesty, trust, respect and open communication between partners, and  it  take effort and compromise from both people.</a:t>
            </a:r>
          </a:p>
        </p:txBody>
      </p:sp>
      <p:sp>
        <p:nvSpPr>
          <p:cNvPr id="97" name="Rectangle 96">
            <a:extLst>
              <a:ext uri="{FF2B5EF4-FFF2-40B4-BE49-F238E27FC236}">
                <a16:creationId xmlns:a16="http://schemas.microsoft.com/office/drawing/2014/main" id="{D2A6B055-9E2F-4204-917E-C856679DE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2049" y="2295631"/>
            <a:ext cx="3352707" cy="3575782"/>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picture containing shape&#10;&#10;Description automatically generated">
            <a:extLst>
              <a:ext uri="{FF2B5EF4-FFF2-40B4-BE49-F238E27FC236}">
                <a16:creationId xmlns:a16="http://schemas.microsoft.com/office/drawing/2014/main" id="{C1D1F3CC-EF6F-CC46-ADE0-0DF9C788A4D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130355" y="2887974"/>
            <a:ext cx="3033533" cy="2373740"/>
          </a:xfrm>
          <a:prstGeom prst="rect">
            <a:avLst/>
          </a:prstGeom>
        </p:spPr>
      </p:pic>
      <p:sp>
        <p:nvSpPr>
          <p:cNvPr id="99" name="Rectangle 98">
            <a:extLst>
              <a:ext uri="{FF2B5EF4-FFF2-40B4-BE49-F238E27FC236}">
                <a16:creationId xmlns:a16="http://schemas.microsoft.com/office/drawing/2014/main" id="{134D2791-A938-4A62-BB10-C18ACDC00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5624" y="2295631"/>
            <a:ext cx="1941742" cy="175078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A person with dark hair&#10;&#10;Description automatically generated with low confidence">
            <a:hlinkClick r:id="" action="ppaction://media"/>
            <a:extLst>
              <a:ext uri="{FF2B5EF4-FFF2-40B4-BE49-F238E27FC236}">
                <a16:creationId xmlns:a16="http://schemas.microsoft.com/office/drawing/2014/main" id="{B26D7895-3D98-4B67-BE82-B79E471D957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8642508" y="2562834"/>
            <a:ext cx="1651673" cy="1238754"/>
          </a:xfrm>
          <a:prstGeom prst="rect">
            <a:avLst/>
          </a:prstGeom>
        </p:spPr>
      </p:pic>
      <p:sp>
        <p:nvSpPr>
          <p:cNvPr id="101" name="Rectangle 100">
            <a:extLst>
              <a:ext uri="{FF2B5EF4-FFF2-40B4-BE49-F238E27FC236}">
                <a16:creationId xmlns:a16="http://schemas.microsoft.com/office/drawing/2014/main" id="{C337C323-ED36-479B-8377-AC2E47127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5624" y="4226650"/>
            <a:ext cx="1941742" cy="1644763"/>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person, outdoor, young, hat&#10;&#10;Description automatically generated">
            <a:extLst>
              <a:ext uri="{FF2B5EF4-FFF2-40B4-BE49-F238E27FC236}">
                <a16:creationId xmlns:a16="http://schemas.microsoft.com/office/drawing/2014/main" id="{82124E91-BCB7-AE46-A8A1-AB7875E12E67}"/>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8642508" y="4487597"/>
            <a:ext cx="1651673" cy="1102491"/>
          </a:xfrm>
          <a:prstGeom prst="rect">
            <a:avLst/>
          </a:prstGeom>
        </p:spPr>
      </p:pic>
    </p:spTree>
    <p:extLst>
      <p:ext uri="{BB962C8B-B14F-4D97-AF65-F5344CB8AC3E}">
        <p14:creationId xmlns:p14="http://schemas.microsoft.com/office/powerpoint/2010/main" val="3843652620"/>
      </p:ext>
    </p:extLst>
  </p:cSld>
  <p:clrMapOvr>
    <a:masterClrMapping/>
  </p:clrMapOvr>
  <mc:AlternateContent xmlns:mc="http://schemas.openxmlformats.org/markup-compatibility/2006">
    <mc:Choice xmlns:p14="http://schemas.microsoft.com/office/powerpoint/2010/main" Requires="p14">
      <p:transition spd="med" p14:dur="700" advTm="18905">
        <p:fade/>
      </p:transition>
    </mc:Choice>
    <mc:Fallback>
      <p:transition spd="med" advTm="189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21AD5-D8F9-0E4E-AB86-174EB9E03949}"/>
              </a:ext>
            </a:extLst>
          </p:cNvPr>
          <p:cNvSpPr>
            <a:spLocks noGrp="1"/>
          </p:cNvSpPr>
          <p:nvPr>
            <p:ph type="title"/>
          </p:nvPr>
        </p:nvSpPr>
        <p:spPr>
          <a:xfrm>
            <a:off x="610252" y="211001"/>
            <a:ext cx="10634689" cy="1827766"/>
          </a:xfrm>
        </p:spPr>
        <p:txBody>
          <a:bodyPr vert="horz" lIns="91440" tIns="45720" rIns="91440" bIns="45720" rtlCol="0" anchor="ctr">
            <a:normAutofit/>
          </a:bodyPr>
          <a:lstStyle/>
          <a:p>
            <a:r>
              <a:rPr lang="en-US" sz="4000" dirty="0"/>
              <a:t>How to make friends and connections </a:t>
            </a:r>
          </a:p>
        </p:txBody>
      </p:sp>
      <p:sp>
        <p:nvSpPr>
          <p:cNvPr id="3" name="Text Placeholder 2">
            <a:extLst>
              <a:ext uri="{FF2B5EF4-FFF2-40B4-BE49-F238E27FC236}">
                <a16:creationId xmlns:a16="http://schemas.microsoft.com/office/drawing/2014/main" id="{498A4E0D-1E48-DA42-B7EB-CEBD4174E5D1}"/>
              </a:ext>
            </a:extLst>
          </p:cNvPr>
          <p:cNvSpPr>
            <a:spLocks noGrp="1"/>
          </p:cNvSpPr>
          <p:nvPr>
            <p:ph type="body" sz="half" idx="2"/>
          </p:nvPr>
        </p:nvSpPr>
        <p:spPr>
          <a:xfrm>
            <a:off x="5021264" y="1849445"/>
            <a:ext cx="5603193" cy="2364828"/>
          </a:xfrm>
        </p:spPr>
        <p:txBody>
          <a:bodyPr vert="horz" lIns="91440" tIns="45720" rIns="91440" bIns="45720" rtlCol="0" anchor="t">
            <a:normAutofit/>
          </a:bodyPr>
          <a:lstStyle/>
          <a:p>
            <a:pPr indent="-228600">
              <a:buFont typeface="Arial" panose="020B0604020202020204" pitchFamily="34" charset="0"/>
              <a:buChar char="•"/>
            </a:pPr>
            <a:r>
              <a:rPr lang="en-US" sz="1800">
                <a:solidFill>
                  <a:schemeClr val="tx1"/>
                </a:solidFill>
                <a:latin typeface="Arial" panose="020B0604020202020204" pitchFamily="34" charset="0"/>
                <a:cs typeface="Arial" panose="020B0604020202020204" pitchFamily="34" charset="0"/>
                <a:hlinkClick r:id="rId6"/>
              </a:rPr>
              <a:t>https://parade.com/1204851/kaitlin-vogel/how-to-make-friends/</a:t>
            </a:r>
            <a:endParaRPr lang="en-US" sz="1800">
              <a:solidFill>
                <a:schemeClr val="tx1"/>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1800">
              <a:solidFill>
                <a:schemeClr val="tx1"/>
              </a:solidFill>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2000">
                <a:solidFill>
                  <a:schemeClr val="tx1"/>
                </a:solidFill>
                <a:latin typeface="Arial" panose="020B0604020202020204" pitchFamily="34" charset="0"/>
                <a:cs typeface="Arial" panose="020B0604020202020204" pitchFamily="34" charset="0"/>
              </a:rPr>
              <a:t>Here is a link to 102 ways to make friends as an adult. Check it out. </a:t>
            </a:r>
          </a:p>
        </p:txBody>
      </p:sp>
      <p:pic>
        <p:nvPicPr>
          <p:cNvPr id="5" name="Picture 4" descr="A group of people jumping in the air&#10;&#10;Description automatically generated with medium confidence">
            <a:extLst>
              <a:ext uri="{FF2B5EF4-FFF2-40B4-BE49-F238E27FC236}">
                <a16:creationId xmlns:a16="http://schemas.microsoft.com/office/drawing/2014/main" id="{EE61EBFF-2C54-3E43-97BE-A1A5C8FFE8D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3783724"/>
            <a:ext cx="4605657" cy="3074276"/>
          </a:xfrm>
          <a:prstGeom prst="rect">
            <a:avLst/>
          </a:prstGeom>
        </p:spPr>
      </p:pic>
      <p:pic>
        <p:nvPicPr>
          <p:cNvPr id="7" name="Video 6">
            <a:hlinkClick r:id="" action="ppaction://media"/>
            <a:extLst>
              <a:ext uri="{FF2B5EF4-FFF2-40B4-BE49-F238E27FC236}">
                <a16:creationId xmlns:a16="http://schemas.microsoft.com/office/drawing/2014/main" id="{C7576E35-F155-9B10-63AE-A209FDD6B77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168881148"/>
      </p:ext>
    </p:extLst>
  </p:cSld>
  <p:clrMapOvr>
    <a:masterClrMapping/>
  </p:clrMapOvr>
  <mc:AlternateContent xmlns:mc="http://schemas.openxmlformats.org/markup-compatibility/2006">
    <mc:Choice xmlns:p14="http://schemas.microsoft.com/office/powerpoint/2010/main" Requires="p14">
      <p:transition spd="med" p14:dur="700" advTm="18400">
        <p:fade/>
      </p:transition>
    </mc:Choice>
    <mc:Fallback>
      <p:transition spd="med" advTm="184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BB60-5A88-7C4C-9FA5-B35CFE5331B9}"/>
              </a:ext>
            </a:extLst>
          </p:cNvPr>
          <p:cNvSpPr>
            <a:spLocks noGrp="1"/>
          </p:cNvSpPr>
          <p:nvPr>
            <p:ph type="title"/>
          </p:nvPr>
        </p:nvSpPr>
        <p:spPr>
          <a:xfrm>
            <a:off x="618911" y="470199"/>
            <a:ext cx="7632459" cy="1080938"/>
          </a:xfrm>
        </p:spPr>
        <p:txBody>
          <a:bodyPr vert="horz" lIns="91440" tIns="45720" rIns="91440" bIns="45720" rtlCol="0" anchor="ctr">
            <a:normAutofit/>
          </a:bodyPr>
          <a:lstStyle/>
          <a:p>
            <a:r>
              <a:rPr lang="en-US" sz="4000" dirty="0">
                <a:solidFill>
                  <a:schemeClr val="tx1"/>
                </a:solidFill>
              </a:rPr>
              <a:t>Healthy Relationships Include </a:t>
            </a:r>
          </a:p>
        </p:txBody>
      </p:sp>
      <p:sp>
        <p:nvSpPr>
          <p:cNvPr id="3" name="Text Placeholder 2">
            <a:extLst>
              <a:ext uri="{FF2B5EF4-FFF2-40B4-BE49-F238E27FC236}">
                <a16:creationId xmlns:a16="http://schemas.microsoft.com/office/drawing/2014/main" id="{B0162B1A-3C4D-AC4E-B5CA-EC75EC8C018C}"/>
              </a:ext>
            </a:extLst>
          </p:cNvPr>
          <p:cNvSpPr>
            <a:spLocks noGrp="1"/>
          </p:cNvSpPr>
          <p:nvPr>
            <p:ph type="body" sz="half" idx="2"/>
          </p:nvPr>
        </p:nvSpPr>
        <p:spPr>
          <a:xfrm>
            <a:off x="618911" y="1902242"/>
            <a:ext cx="4181689" cy="4106672"/>
          </a:xfrm>
        </p:spPr>
        <p:txBody>
          <a:bodyPr vert="horz" lIns="91440" tIns="45720" rIns="91440" bIns="45720" rtlCol="0">
            <a:normAutofit/>
          </a:bodyPr>
          <a:lstStyle/>
          <a:p>
            <a:pPr indent="-228600">
              <a:buFont typeface="Arial" panose="020B0604020202020204" pitchFamily="34" charset="0"/>
              <a:buChar char="•"/>
            </a:pPr>
            <a:r>
              <a:rPr lang="en-US" sz="1800" b="1" i="1" dirty="0">
                <a:solidFill>
                  <a:schemeClr val="tx1"/>
                </a:solidFill>
              </a:rPr>
              <a:t>Mutual respect.</a:t>
            </a:r>
            <a:r>
              <a:rPr lang="en-US" sz="1800" b="1" dirty="0">
                <a:solidFill>
                  <a:schemeClr val="tx1"/>
                </a:solidFill>
              </a:rPr>
              <a:t> </a:t>
            </a:r>
            <a:r>
              <a:rPr lang="en-US" sz="1800" dirty="0">
                <a:solidFill>
                  <a:schemeClr val="tx1"/>
                </a:solidFill>
              </a:rPr>
              <a:t>Respect means that each person values who the other is and understands the other person’s boundaries.</a:t>
            </a:r>
          </a:p>
          <a:p>
            <a:pPr indent="-228600">
              <a:buFont typeface="Arial" panose="020B0604020202020204" pitchFamily="34" charset="0"/>
              <a:buChar char="•"/>
            </a:pPr>
            <a:r>
              <a:rPr lang="en-US" sz="1800" b="1" i="1" dirty="0">
                <a:solidFill>
                  <a:schemeClr val="tx1"/>
                </a:solidFill>
              </a:rPr>
              <a:t>Trust.</a:t>
            </a:r>
            <a:r>
              <a:rPr lang="en-US" sz="1800" b="1" dirty="0">
                <a:solidFill>
                  <a:schemeClr val="tx1"/>
                </a:solidFill>
              </a:rPr>
              <a:t> </a:t>
            </a:r>
            <a:r>
              <a:rPr lang="en-US" sz="1800" dirty="0">
                <a:solidFill>
                  <a:schemeClr val="tx1"/>
                </a:solidFill>
              </a:rPr>
              <a:t>Partners should place trust in each other and give each other the benefit of the doubt.</a:t>
            </a:r>
          </a:p>
          <a:p>
            <a:pPr indent="-228600">
              <a:buFont typeface="Arial" panose="020B0604020202020204" pitchFamily="34" charset="0"/>
              <a:buChar char="•"/>
            </a:pPr>
            <a:r>
              <a:rPr lang="en-US" sz="1800" b="1" i="1" dirty="0">
                <a:solidFill>
                  <a:schemeClr val="tx1"/>
                </a:solidFill>
              </a:rPr>
              <a:t>Honesty.</a:t>
            </a:r>
            <a:r>
              <a:rPr lang="en-US" sz="1800" b="1" dirty="0">
                <a:solidFill>
                  <a:schemeClr val="tx1"/>
                </a:solidFill>
              </a:rPr>
              <a:t> </a:t>
            </a:r>
            <a:r>
              <a:rPr lang="en-US" sz="1800" dirty="0">
                <a:solidFill>
                  <a:schemeClr val="tx1"/>
                </a:solidFill>
              </a:rPr>
              <a:t>Honesty builds trust and strengthens the relationship.</a:t>
            </a:r>
          </a:p>
          <a:p>
            <a:pPr indent="-228600">
              <a:buFont typeface="Arial" panose="020B0604020202020204" pitchFamily="34" charset="0"/>
              <a:buChar char="•"/>
            </a:pPr>
            <a:r>
              <a:rPr lang="en-US" sz="1800" b="1" i="1" dirty="0">
                <a:solidFill>
                  <a:schemeClr val="tx1"/>
                </a:solidFill>
              </a:rPr>
              <a:t>Compromise. </a:t>
            </a:r>
            <a:r>
              <a:rPr lang="en-US" sz="1800" dirty="0">
                <a:solidFill>
                  <a:schemeClr val="tx1"/>
                </a:solidFill>
              </a:rPr>
              <a:t>In a dating relationship, each partner does not always get his or her way. Each should acknowledge different points of view and be willing to give and take.</a:t>
            </a:r>
          </a:p>
          <a:p>
            <a:pPr indent="-228600">
              <a:buFont typeface="Arial" panose="020B0604020202020204" pitchFamily="34" charset="0"/>
              <a:buChar char="•"/>
            </a:pPr>
            <a:endParaRPr lang="en-US" dirty="0">
              <a:solidFill>
                <a:schemeClr val="tx1"/>
              </a:solidFill>
            </a:endParaRPr>
          </a:p>
        </p:txBody>
      </p:sp>
      <p:pic>
        <p:nvPicPr>
          <p:cNvPr id="6" name="Picture 5" descr="A picture containing floor, wooden, table, cutting&#10;&#10;Description automatically generated">
            <a:extLst>
              <a:ext uri="{FF2B5EF4-FFF2-40B4-BE49-F238E27FC236}">
                <a16:creationId xmlns:a16="http://schemas.microsoft.com/office/drawing/2014/main" id="{410DD0E6-EE10-7742-BECF-4151B4D583A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07913" y="1661710"/>
            <a:ext cx="3056465" cy="2040190"/>
          </a:xfrm>
          <a:prstGeom prst="rect">
            <a:avLst/>
          </a:prstGeom>
        </p:spPr>
      </p:pic>
      <p:pic>
        <p:nvPicPr>
          <p:cNvPr id="23" name="Video 22">
            <a:hlinkClick r:id="" action="ppaction://media"/>
            <a:extLst>
              <a:ext uri="{FF2B5EF4-FFF2-40B4-BE49-F238E27FC236}">
                <a16:creationId xmlns:a16="http://schemas.microsoft.com/office/drawing/2014/main" id="{C5AECF4D-B06F-4BC1-AE3C-BB11625CB32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115072" y="3827470"/>
            <a:ext cx="2451617" cy="1838712"/>
          </a:xfrm>
          <a:prstGeom prst="rect">
            <a:avLst/>
          </a:prstGeom>
        </p:spPr>
      </p:pic>
    </p:spTree>
    <p:extLst>
      <p:ext uri="{BB962C8B-B14F-4D97-AF65-F5344CB8AC3E}">
        <p14:creationId xmlns:p14="http://schemas.microsoft.com/office/powerpoint/2010/main" val="484437082"/>
      </p:ext>
    </p:extLst>
  </p:cSld>
  <p:clrMapOvr>
    <a:masterClrMapping/>
  </p:clrMapOvr>
  <mc:AlternateContent xmlns:mc="http://schemas.openxmlformats.org/markup-compatibility/2006">
    <mc:Choice xmlns:p14="http://schemas.microsoft.com/office/powerpoint/2010/main" Requires="p14">
      <p:transition spd="med" p14:dur="700" advTm="41615">
        <p:fade/>
      </p:transition>
    </mc:Choice>
    <mc:Fallback>
      <p:transition spd="med" advTm="416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6AD24-5862-6241-A701-C356D3B752BA}"/>
              </a:ext>
            </a:extLst>
          </p:cNvPr>
          <p:cNvSpPr>
            <a:spLocks noGrp="1"/>
          </p:cNvSpPr>
          <p:nvPr>
            <p:ph type="title"/>
          </p:nvPr>
        </p:nvSpPr>
        <p:spPr>
          <a:xfrm>
            <a:off x="560578" y="381342"/>
            <a:ext cx="7756108" cy="1080938"/>
          </a:xfrm>
        </p:spPr>
        <p:txBody>
          <a:bodyPr vert="horz" lIns="91440" tIns="45720" rIns="91440" bIns="45720" rtlCol="0" anchor="ctr">
            <a:noAutofit/>
          </a:bodyPr>
          <a:lstStyle/>
          <a:p>
            <a:r>
              <a:rPr lang="en-US" sz="4000" dirty="0">
                <a:solidFill>
                  <a:schemeClr val="tx1"/>
                </a:solidFill>
              </a:rPr>
              <a:t>Healthy Relationships Continued </a:t>
            </a:r>
          </a:p>
        </p:txBody>
      </p:sp>
      <p:sp>
        <p:nvSpPr>
          <p:cNvPr id="3" name="Text Placeholder 2">
            <a:extLst>
              <a:ext uri="{FF2B5EF4-FFF2-40B4-BE49-F238E27FC236}">
                <a16:creationId xmlns:a16="http://schemas.microsoft.com/office/drawing/2014/main" id="{4A9CFE0B-293B-4841-925B-E6FFB7A28EA1}"/>
              </a:ext>
            </a:extLst>
          </p:cNvPr>
          <p:cNvSpPr>
            <a:spLocks noGrp="1"/>
          </p:cNvSpPr>
          <p:nvPr>
            <p:ph type="body" sz="half" idx="2"/>
          </p:nvPr>
        </p:nvSpPr>
        <p:spPr>
          <a:xfrm>
            <a:off x="501291" y="1813511"/>
            <a:ext cx="7004993" cy="4368687"/>
          </a:xfrm>
        </p:spPr>
        <p:txBody>
          <a:bodyPr vert="horz" lIns="91440" tIns="45720" rIns="91440" bIns="45720" rtlCol="0">
            <a:normAutofit/>
          </a:bodyPr>
          <a:lstStyle/>
          <a:p>
            <a:pPr indent="-228600">
              <a:buFont typeface="Arial" panose="020B0604020202020204" pitchFamily="34" charset="0"/>
              <a:buChar char="•"/>
            </a:pPr>
            <a:r>
              <a:rPr lang="en-US" b="1" i="1" dirty="0">
                <a:solidFill>
                  <a:schemeClr val="tx1"/>
                </a:solidFill>
              </a:rPr>
              <a:t>Anger control.</a:t>
            </a:r>
            <a:r>
              <a:rPr lang="en-US" b="1" dirty="0">
                <a:solidFill>
                  <a:schemeClr val="tx1"/>
                </a:solidFill>
              </a:rPr>
              <a:t> </a:t>
            </a:r>
            <a:r>
              <a:rPr lang="en-US" dirty="0">
                <a:solidFill>
                  <a:schemeClr val="tx1"/>
                </a:solidFill>
              </a:rPr>
              <a:t>We all get angry, but how we express it can affect our relationships with others. Anger can be handled in healthy ways such as taking a deep breath, counting to ten, or talking it out.</a:t>
            </a:r>
          </a:p>
          <a:p>
            <a:pPr indent="-228600">
              <a:buFont typeface="Arial" panose="020B0604020202020204" pitchFamily="34" charset="0"/>
              <a:buChar char="•"/>
            </a:pPr>
            <a:r>
              <a:rPr lang="en-US" b="1" i="1" dirty="0">
                <a:solidFill>
                  <a:schemeClr val="tx1"/>
                </a:solidFill>
              </a:rPr>
              <a:t>Fighting fair.</a:t>
            </a:r>
            <a:r>
              <a:rPr lang="en-US" b="1" dirty="0">
                <a:solidFill>
                  <a:schemeClr val="tx1"/>
                </a:solidFill>
              </a:rPr>
              <a:t> </a:t>
            </a:r>
            <a:r>
              <a:rPr lang="en-US" dirty="0">
                <a:solidFill>
                  <a:schemeClr val="tx1"/>
                </a:solidFill>
              </a:rPr>
              <a:t>Everyone argues at some point, but those who are fair, stick to the subject, and avoiding insults  makes it more likely to produce a possible solutions. </a:t>
            </a:r>
          </a:p>
          <a:p>
            <a:pPr indent="-228600">
              <a:buFont typeface="Arial" panose="020B0604020202020204" pitchFamily="34" charset="0"/>
              <a:buChar char="•"/>
            </a:pPr>
            <a:r>
              <a:rPr lang="en-US" b="1" i="1" dirty="0">
                <a:solidFill>
                  <a:schemeClr val="tx1"/>
                </a:solidFill>
              </a:rPr>
              <a:t>Problem solving.</a:t>
            </a:r>
            <a:r>
              <a:rPr lang="en-US" b="1" dirty="0">
                <a:solidFill>
                  <a:schemeClr val="tx1"/>
                </a:solidFill>
              </a:rPr>
              <a:t> </a:t>
            </a:r>
            <a:r>
              <a:rPr lang="en-US" dirty="0">
                <a:solidFill>
                  <a:schemeClr val="tx1"/>
                </a:solidFill>
              </a:rPr>
              <a:t>Dating partners can learn to solve problems and identify new solutions by breaking a problem into small parts or by talking through the situation.</a:t>
            </a:r>
          </a:p>
          <a:p>
            <a:pPr indent="-228600">
              <a:buFont typeface="Arial" panose="020B0604020202020204" pitchFamily="34" charset="0"/>
              <a:buChar char="•"/>
            </a:pPr>
            <a:r>
              <a:rPr lang="en-US" b="1" i="1" dirty="0">
                <a:solidFill>
                  <a:schemeClr val="tx1"/>
                </a:solidFill>
              </a:rPr>
              <a:t>Understanding</a:t>
            </a:r>
            <a:r>
              <a:rPr lang="en-US" i="1" dirty="0">
                <a:solidFill>
                  <a:schemeClr val="tx1"/>
                </a:solidFill>
              </a:rPr>
              <a:t>. </a:t>
            </a:r>
            <a:r>
              <a:rPr lang="en-US" dirty="0">
                <a:solidFill>
                  <a:schemeClr val="tx1"/>
                </a:solidFill>
              </a:rPr>
              <a:t>Each partner should take time to understand what the other might be feeling.</a:t>
            </a:r>
          </a:p>
          <a:p>
            <a:pPr indent="-228600">
              <a:buFont typeface="Arial" panose="020B0604020202020204" pitchFamily="34" charset="0"/>
              <a:buChar char="•"/>
            </a:pPr>
            <a:r>
              <a:rPr lang="en-US" b="1" i="1" dirty="0">
                <a:solidFill>
                  <a:schemeClr val="tx1"/>
                </a:solidFill>
              </a:rPr>
              <a:t>Self-confidence.</a:t>
            </a:r>
            <a:r>
              <a:rPr lang="en-US" b="1" dirty="0">
                <a:solidFill>
                  <a:schemeClr val="tx1"/>
                </a:solidFill>
              </a:rPr>
              <a:t> </a:t>
            </a:r>
            <a:r>
              <a:rPr lang="en-US" dirty="0">
                <a:solidFill>
                  <a:schemeClr val="tx1"/>
                </a:solidFill>
              </a:rPr>
              <a:t>When dating partners have confidence in themselves, it can help their relationships with others. It shows that they are calm and comfortable enough to allow others to express their opinions without forcing their own opinions on them.</a:t>
            </a:r>
          </a:p>
          <a:p>
            <a:pPr indent="-228600">
              <a:buFont typeface="Arial" panose="020B0604020202020204" pitchFamily="34" charset="0"/>
              <a:buChar char="•"/>
            </a:pPr>
            <a:endParaRPr lang="en-US" dirty="0">
              <a:solidFill>
                <a:schemeClr val="tx1"/>
              </a:solidFill>
            </a:endParaRPr>
          </a:p>
        </p:txBody>
      </p:sp>
      <p:pic>
        <p:nvPicPr>
          <p:cNvPr id="5" name="Picture 4" descr="A picture containing text&#10;&#10;Description automatically generated">
            <a:extLst>
              <a:ext uri="{FF2B5EF4-FFF2-40B4-BE49-F238E27FC236}">
                <a16:creationId xmlns:a16="http://schemas.microsoft.com/office/drawing/2014/main" id="{7CDE697D-210E-D649-874E-80FB2B70C06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9610" r="26995" b="2"/>
          <a:stretch/>
        </p:blipFill>
        <p:spPr>
          <a:xfrm>
            <a:off x="9222217" y="500404"/>
            <a:ext cx="2289462" cy="2626215"/>
          </a:xfrm>
          <a:prstGeom prst="rect">
            <a:avLst/>
          </a:prstGeom>
        </p:spPr>
      </p:pic>
      <p:pic>
        <p:nvPicPr>
          <p:cNvPr id="7" name="Video 6">
            <a:hlinkClick r:id="" action="ppaction://media"/>
            <a:extLst>
              <a:ext uri="{FF2B5EF4-FFF2-40B4-BE49-F238E27FC236}">
                <a16:creationId xmlns:a16="http://schemas.microsoft.com/office/drawing/2014/main" id="{A84A2480-CAE0-4F80-95E0-8787CE09FC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8188213" y="3589866"/>
            <a:ext cx="3360530" cy="2520397"/>
          </a:xfrm>
          <a:prstGeom prst="rect">
            <a:avLst/>
          </a:prstGeom>
        </p:spPr>
      </p:pic>
    </p:spTree>
    <p:extLst>
      <p:ext uri="{BB962C8B-B14F-4D97-AF65-F5344CB8AC3E}">
        <p14:creationId xmlns:p14="http://schemas.microsoft.com/office/powerpoint/2010/main" val="3261358213"/>
      </p:ext>
    </p:extLst>
  </p:cSld>
  <p:clrMapOvr>
    <a:masterClrMapping/>
  </p:clrMapOvr>
  <mc:AlternateContent xmlns:mc="http://schemas.openxmlformats.org/markup-compatibility/2006">
    <mc:Choice xmlns:p14="http://schemas.microsoft.com/office/powerpoint/2010/main" Requires="p14">
      <p:transition spd="med" p14:dur="700" advTm="118109">
        <p:fade/>
      </p:transition>
    </mc:Choice>
    <mc:Fallback>
      <p:transition spd="med" advTm="1181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044E0-FA19-2543-B224-4BB7B2D429B1}"/>
              </a:ext>
            </a:extLst>
          </p:cNvPr>
          <p:cNvSpPr>
            <a:spLocks noGrp="1"/>
          </p:cNvSpPr>
          <p:nvPr>
            <p:ph type="title"/>
          </p:nvPr>
        </p:nvSpPr>
        <p:spPr>
          <a:xfrm>
            <a:off x="424543" y="283029"/>
            <a:ext cx="4103913" cy="2383971"/>
          </a:xfrm>
        </p:spPr>
        <p:txBody>
          <a:bodyPr vert="horz" lIns="91440" tIns="45720" rIns="91440" bIns="45720" rtlCol="0" anchor="ctr">
            <a:normAutofit/>
          </a:bodyPr>
          <a:lstStyle/>
          <a:p>
            <a:pPr algn="r"/>
            <a:r>
              <a:rPr lang="en-US" sz="4400" dirty="0">
                <a:solidFill>
                  <a:srgbClr val="FFFFFF"/>
                </a:solidFill>
              </a:rPr>
              <a:t>Healthy Relationships </a:t>
            </a:r>
          </a:p>
        </p:txBody>
      </p:sp>
      <p:sp>
        <p:nvSpPr>
          <p:cNvPr id="3" name="Text Placeholder 2">
            <a:extLst>
              <a:ext uri="{FF2B5EF4-FFF2-40B4-BE49-F238E27FC236}">
                <a16:creationId xmlns:a16="http://schemas.microsoft.com/office/drawing/2014/main" id="{8A972744-F340-6443-9E78-7C7407FCF633}"/>
              </a:ext>
            </a:extLst>
          </p:cNvPr>
          <p:cNvSpPr>
            <a:spLocks noGrp="1"/>
          </p:cNvSpPr>
          <p:nvPr>
            <p:ph type="body" sz="half" idx="2"/>
          </p:nvPr>
        </p:nvSpPr>
        <p:spPr>
          <a:xfrm>
            <a:off x="5135595" y="1991632"/>
            <a:ext cx="6257362" cy="2242457"/>
          </a:xfrm>
        </p:spPr>
        <p:txBody>
          <a:bodyPr vert="horz" lIns="91440" tIns="45720" rIns="91440" bIns="45720" rtlCol="0" anchor="ctr">
            <a:normAutofit/>
          </a:bodyPr>
          <a:lstStyle/>
          <a:p>
            <a:pPr indent="-228600">
              <a:buFont typeface="Arial" panose="020B0604020202020204" pitchFamily="34" charset="0"/>
              <a:buChar char="•"/>
            </a:pPr>
            <a:r>
              <a:rPr lang="en-US" sz="2400" b="1" i="1" dirty="0">
                <a:solidFill>
                  <a:srgbClr val="FFFFFF"/>
                </a:solidFill>
              </a:rPr>
              <a:t>Good communication.</a:t>
            </a:r>
            <a:r>
              <a:rPr lang="en-US" sz="2400" b="1" dirty="0">
                <a:solidFill>
                  <a:srgbClr val="FFFFFF"/>
                </a:solidFill>
              </a:rPr>
              <a:t> </a:t>
            </a:r>
            <a:r>
              <a:rPr lang="en-US" sz="2400" dirty="0">
                <a:solidFill>
                  <a:srgbClr val="FFFFFF"/>
                </a:solidFill>
              </a:rPr>
              <a:t>Each partner should speak honestly and openly. If one person needs to sort out his or her feelings first, the other partner should respect those wishes and wait until he or she is ready to talk.</a:t>
            </a:r>
          </a:p>
          <a:p>
            <a:pPr indent="-228600">
              <a:buFont typeface="Arial" panose="020B0604020202020204" pitchFamily="34" charset="0"/>
              <a:buChar char="•"/>
            </a:pPr>
            <a:endParaRPr lang="en-US" sz="2000" dirty="0">
              <a:solidFill>
                <a:srgbClr val="FFFFFF"/>
              </a:solidFill>
            </a:endParaRPr>
          </a:p>
        </p:txBody>
      </p:sp>
      <p:pic>
        <p:nvPicPr>
          <p:cNvPr id="12" name="Video 11">
            <a:hlinkClick r:id="" action="ppaction://media"/>
            <a:extLst>
              <a:ext uri="{FF2B5EF4-FFF2-40B4-BE49-F238E27FC236}">
                <a16:creationId xmlns:a16="http://schemas.microsoft.com/office/drawing/2014/main" id="{7391E17E-DC9A-4E38-B7B2-00B513CBC5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851682850"/>
      </p:ext>
    </p:extLst>
  </p:cSld>
  <p:clrMapOvr>
    <a:masterClrMapping/>
  </p:clrMapOvr>
  <mc:AlternateContent xmlns:mc="http://schemas.openxmlformats.org/markup-compatibility/2006">
    <mc:Choice xmlns:p14="http://schemas.microsoft.com/office/powerpoint/2010/main" Requires="p14">
      <p:transition spd="med" p14:dur="700" advTm="26893">
        <p:fade/>
      </p:transition>
    </mc:Choice>
    <mc:Fallback>
      <p:transition spd="med" advTm="268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6487-8C0E-E04E-AD63-7B291032A836}"/>
              </a:ext>
            </a:extLst>
          </p:cNvPr>
          <p:cNvSpPr>
            <a:spLocks noGrp="1"/>
          </p:cNvSpPr>
          <p:nvPr>
            <p:ph type="title"/>
          </p:nvPr>
        </p:nvSpPr>
        <p:spPr>
          <a:xfrm>
            <a:off x="646643" y="419519"/>
            <a:ext cx="3739279" cy="2661052"/>
          </a:xfrm>
        </p:spPr>
        <p:txBody>
          <a:bodyPr vert="horz" lIns="91440" tIns="45720" rIns="91440" bIns="45720" rtlCol="0" anchor="ctr">
            <a:normAutofit/>
          </a:bodyPr>
          <a:lstStyle/>
          <a:p>
            <a:pPr algn="r"/>
            <a:r>
              <a:rPr lang="en-US" sz="4400" dirty="0">
                <a:solidFill>
                  <a:srgbClr val="FFFFFF"/>
                </a:solidFill>
              </a:rPr>
              <a:t>An unhealthy relationship is:</a:t>
            </a:r>
          </a:p>
        </p:txBody>
      </p:sp>
      <p:sp>
        <p:nvSpPr>
          <p:cNvPr id="3" name="Text Placeholder 2">
            <a:extLst>
              <a:ext uri="{FF2B5EF4-FFF2-40B4-BE49-F238E27FC236}">
                <a16:creationId xmlns:a16="http://schemas.microsoft.com/office/drawing/2014/main" id="{4BFB22E4-61BF-0543-A7CA-6A0B6FDFF992}"/>
              </a:ext>
            </a:extLst>
          </p:cNvPr>
          <p:cNvSpPr>
            <a:spLocks noGrp="1"/>
          </p:cNvSpPr>
          <p:nvPr>
            <p:ph type="body" sz="half" idx="2"/>
          </p:nvPr>
        </p:nvSpPr>
        <p:spPr>
          <a:xfrm>
            <a:off x="5212947" y="1985463"/>
            <a:ext cx="5347348" cy="2190216"/>
          </a:xfrm>
        </p:spPr>
        <p:txBody>
          <a:bodyPr vert="horz" lIns="91440" tIns="45720" rIns="91440" bIns="45720" rtlCol="0" anchor="ctr">
            <a:normAutofit/>
          </a:bodyPr>
          <a:lstStyle/>
          <a:p>
            <a:pPr indent="-228600">
              <a:buFont typeface="Arial" panose="020B0604020202020204" pitchFamily="34" charset="0"/>
              <a:buChar char="•"/>
            </a:pPr>
            <a:r>
              <a:rPr lang="en-US" sz="2000" b="1" dirty="0">
                <a:solidFill>
                  <a:srgbClr val="FFFFFF"/>
                </a:solidFill>
              </a:rPr>
              <a:t>Unhealthy relationships are marked by characteristics such as disrespect and control. It is important to recognize signs of unhealthy relationships before they get worse. Some characteristics of unhealthy relationships include:</a:t>
            </a:r>
          </a:p>
          <a:p>
            <a:pPr indent="-228600">
              <a:buFont typeface="Arial" panose="020B0604020202020204" pitchFamily="34" charset="0"/>
              <a:buChar char="•"/>
            </a:pPr>
            <a:endParaRPr lang="en-US" sz="2000" dirty="0">
              <a:solidFill>
                <a:srgbClr val="FFFFFF"/>
              </a:solidFill>
            </a:endParaRPr>
          </a:p>
        </p:txBody>
      </p:sp>
      <p:pic>
        <p:nvPicPr>
          <p:cNvPr id="6" name="Video 5">
            <a:hlinkClick r:id="" action="ppaction://media"/>
            <a:extLst>
              <a:ext uri="{FF2B5EF4-FFF2-40B4-BE49-F238E27FC236}">
                <a16:creationId xmlns:a16="http://schemas.microsoft.com/office/drawing/2014/main" id="{7EA7B64E-F26C-4A41-B923-B7D23712C9C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8934811" y="4667784"/>
            <a:ext cx="3250968" cy="2190216"/>
          </a:xfrm>
          <a:prstGeom prst="rect">
            <a:avLst/>
          </a:prstGeom>
          <a:ln>
            <a:noFill/>
          </a:ln>
          <a:effectLst/>
        </p:spPr>
      </p:pic>
    </p:spTree>
    <p:extLst>
      <p:ext uri="{BB962C8B-B14F-4D97-AF65-F5344CB8AC3E}">
        <p14:creationId xmlns:p14="http://schemas.microsoft.com/office/powerpoint/2010/main" val="3926211614"/>
      </p:ext>
    </p:extLst>
  </p:cSld>
  <p:clrMapOvr>
    <a:masterClrMapping/>
  </p:clrMapOvr>
  <mc:AlternateContent xmlns:mc="http://schemas.openxmlformats.org/markup-compatibility/2006">
    <mc:Choice xmlns:p14="http://schemas.microsoft.com/office/powerpoint/2010/main" Requires="p14">
      <p:transition spd="med" p14:dur="700" advTm="36047">
        <p:fade/>
      </p:transition>
    </mc:Choice>
    <mc:Fallback>
      <p:transition spd="med" advTm="360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FCF45-EB26-CB45-A191-6880DDC5A1CE}"/>
              </a:ext>
            </a:extLst>
          </p:cNvPr>
          <p:cNvSpPr>
            <a:spLocks noGrp="1"/>
          </p:cNvSpPr>
          <p:nvPr>
            <p:ph type="title"/>
          </p:nvPr>
        </p:nvSpPr>
        <p:spPr>
          <a:xfrm>
            <a:off x="680321" y="415123"/>
            <a:ext cx="7087552" cy="1080938"/>
          </a:xfrm>
        </p:spPr>
        <p:txBody>
          <a:bodyPr vert="horz" lIns="91440" tIns="45720" rIns="91440" bIns="45720" rtlCol="0" anchor="ctr">
            <a:normAutofit/>
          </a:bodyPr>
          <a:lstStyle/>
          <a:p>
            <a:r>
              <a:rPr lang="en-US" sz="4400" dirty="0">
                <a:solidFill>
                  <a:schemeClr val="tx1"/>
                </a:solidFill>
              </a:rPr>
              <a:t>Unhealthy Relationships </a:t>
            </a:r>
          </a:p>
        </p:txBody>
      </p:sp>
      <p:sp>
        <p:nvSpPr>
          <p:cNvPr id="3" name="Text Placeholder 2">
            <a:extLst>
              <a:ext uri="{FF2B5EF4-FFF2-40B4-BE49-F238E27FC236}">
                <a16:creationId xmlns:a16="http://schemas.microsoft.com/office/drawing/2014/main" id="{327D4AC8-66A7-0D48-83AC-A14BF21E5AFC}"/>
              </a:ext>
            </a:extLst>
          </p:cNvPr>
          <p:cNvSpPr>
            <a:spLocks noGrp="1"/>
          </p:cNvSpPr>
          <p:nvPr>
            <p:ph type="body" sz="half" idx="2"/>
          </p:nvPr>
        </p:nvSpPr>
        <p:spPr>
          <a:xfrm>
            <a:off x="669056" y="1947300"/>
            <a:ext cx="7505736" cy="3615299"/>
          </a:xfrm>
        </p:spPr>
        <p:txBody>
          <a:bodyPr vert="horz" lIns="91440" tIns="45720" rIns="91440" bIns="45720" rtlCol="0">
            <a:normAutofit/>
          </a:bodyPr>
          <a:lstStyle/>
          <a:p>
            <a:pPr indent="-228600">
              <a:lnSpc>
                <a:spcPct val="100000"/>
              </a:lnSpc>
              <a:buFont typeface="Arial" panose="020B0604020202020204" pitchFamily="34" charset="0"/>
              <a:buChar char="•"/>
            </a:pPr>
            <a:r>
              <a:rPr lang="en-US" sz="2000" b="1" i="1" dirty="0">
                <a:solidFill>
                  <a:schemeClr val="tx1"/>
                </a:solidFill>
              </a:rPr>
              <a:t>Control.</a:t>
            </a:r>
            <a:r>
              <a:rPr lang="en-US" sz="2000" b="1" dirty="0">
                <a:solidFill>
                  <a:schemeClr val="tx1"/>
                </a:solidFill>
              </a:rPr>
              <a:t> </a:t>
            </a:r>
            <a:r>
              <a:rPr lang="en-US" sz="2000" dirty="0">
                <a:solidFill>
                  <a:schemeClr val="tx1"/>
                </a:solidFill>
              </a:rPr>
              <a:t>One dating partner makes all the decisions and tells the other what to do, what to wear, or who to spend time with. He or she is unreasonably jealous, and/or tries to isolate the other partner from his or her friends and family.</a:t>
            </a:r>
          </a:p>
          <a:p>
            <a:pPr indent="-228600">
              <a:lnSpc>
                <a:spcPct val="100000"/>
              </a:lnSpc>
              <a:buFont typeface="Arial" panose="020B0604020202020204" pitchFamily="34" charset="0"/>
              <a:buChar char="•"/>
            </a:pPr>
            <a:r>
              <a:rPr lang="en-US" sz="2000" b="1" i="1" dirty="0">
                <a:solidFill>
                  <a:schemeClr val="tx1"/>
                </a:solidFill>
              </a:rPr>
              <a:t>Dishonesty.</a:t>
            </a:r>
            <a:r>
              <a:rPr lang="en-US" sz="2000" b="1" dirty="0">
                <a:solidFill>
                  <a:schemeClr val="tx1"/>
                </a:solidFill>
              </a:rPr>
              <a:t> </a:t>
            </a:r>
            <a:r>
              <a:rPr lang="en-US" sz="2000" dirty="0">
                <a:solidFill>
                  <a:schemeClr val="tx1"/>
                </a:solidFill>
              </a:rPr>
              <a:t>One dating partner lies to or keeps information from the other. One dating partner steals from the other.</a:t>
            </a:r>
          </a:p>
          <a:p>
            <a:pPr indent="-228600">
              <a:lnSpc>
                <a:spcPct val="100000"/>
              </a:lnSpc>
              <a:buFont typeface="Arial" panose="020B0604020202020204" pitchFamily="34" charset="0"/>
              <a:buChar char="•"/>
            </a:pPr>
            <a:r>
              <a:rPr lang="en-US" sz="2000" b="1" i="1" dirty="0">
                <a:solidFill>
                  <a:schemeClr val="tx1"/>
                </a:solidFill>
              </a:rPr>
              <a:t>Disrespect.</a:t>
            </a:r>
            <a:r>
              <a:rPr lang="en-US" sz="2000" b="1" dirty="0">
                <a:solidFill>
                  <a:schemeClr val="tx1"/>
                </a:solidFill>
              </a:rPr>
              <a:t> </a:t>
            </a:r>
            <a:r>
              <a:rPr lang="en-US" sz="2000" dirty="0">
                <a:solidFill>
                  <a:schemeClr val="tx1"/>
                </a:solidFill>
              </a:rPr>
              <a:t>One dating partner makes fun of the opinions and interests of the other partner or destroys something that belongs to the partner.</a:t>
            </a:r>
          </a:p>
          <a:p>
            <a:pPr indent="-228600">
              <a:buFont typeface="Arial" panose="020B0604020202020204" pitchFamily="34" charset="0"/>
              <a:buChar char="•"/>
            </a:pPr>
            <a:endParaRPr lang="en-US" sz="2000" dirty="0">
              <a:solidFill>
                <a:schemeClr val="tx1"/>
              </a:solidFill>
            </a:endParaRPr>
          </a:p>
        </p:txBody>
      </p:sp>
      <p:pic>
        <p:nvPicPr>
          <p:cNvPr id="10" name="Picture 9" descr="A picture containing icon&#10;&#10;Description automatically generated">
            <a:extLst>
              <a:ext uri="{FF2B5EF4-FFF2-40B4-BE49-F238E27FC236}">
                <a16:creationId xmlns:a16="http://schemas.microsoft.com/office/drawing/2014/main" id="{40D25705-3C7C-7C44-8308-54D39A310D8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20338" y="406880"/>
            <a:ext cx="1828391" cy="1540420"/>
          </a:xfrm>
          <a:prstGeom prst="rect">
            <a:avLst/>
          </a:prstGeom>
          <a:ln>
            <a:noFill/>
          </a:ln>
          <a:effectLst/>
        </p:spPr>
      </p:pic>
      <p:pic>
        <p:nvPicPr>
          <p:cNvPr id="6" name="Picture 5" descr="Icon&#10;&#10;Description automatically generated">
            <a:extLst>
              <a:ext uri="{FF2B5EF4-FFF2-40B4-BE49-F238E27FC236}">
                <a16:creationId xmlns:a16="http://schemas.microsoft.com/office/drawing/2014/main" id="{03D6896A-B4BF-5740-989E-B56626236AB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642642" y="2273279"/>
            <a:ext cx="1575678" cy="1575678"/>
          </a:xfrm>
          <a:prstGeom prst="rect">
            <a:avLst/>
          </a:prstGeom>
        </p:spPr>
      </p:pic>
      <p:pic>
        <p:nvPicPr>
          <p:cNvPr id="17" name="Video 16">
            <a:hlinkClick r:id="" action="ppaction://media"/>
            <a:extLst>
              <a:ext uri="{FF2B5EF4-FFF2-40B4-BE49-F238E27FC236}">
                <a16:creationId xmlns:a16="http://schemas.microsoft.com/office/drawing/2014/main" id="{95785D48-4533-4287-A2A2-03F8762E3E5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8891663" y="4358168"/>
            <a:ext cx="3207537" cy="2376898"/>
          </a:xfrm>
          <a:prstGeom prst="rect">
            <a:avLst/>
          </a:prstGeom>
        </p:spPr>
      </p:pic>
    </p:spTree>
    <p:extLst>
      <p:ext uri="{BB962C8B-B14F-4D97-AF65-F5344CB8AC3E}">
        <p14:creationId xmlns:p14="http://schemas.microsoft.com/office/powerpoint/2010/main" val="3744850835"/>
      </p:ext>
    </p:extLst>
  </p:cSld>
  <p:clrMapOvr>
    <a:masterClrMapping/>
  </p:clrMapOvr>
  <mc:AlternateContent xmlns:mc="http://schemas.openxmlformats.org/markup-compatibility/2006">
    <mc:Choice xmlns:p14="http://schemas.microsoft.com/office/powerpoint/2010/main" Requires="p14">
      <p:transition spd="med" p14:dur="700" advTm="34279">
        <p:fade/>
      </p:transition>
    </mc:Choice>
    <mc:Fallback>
      <p:transition spd="med" advTm="342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993DA-8B92-5E4D-913E-082B9E2DA18B}"/>
              </a:ext>
            </a:extLst>
          </p:cNvPr>
          <p:cNvSpPr>
            <a:spLocks noGrp="1"/>
          </p:cNvSpPr>
          <p:nvPr>
            <p:ph type="title"/>
          </p:nvPr>
        </p:nvSpPr>
        <p:spPr>
          <a:xfrm>
            <a:off x="435407" y="315961"/>
            <a:ext cx="9639336" cy="1080938"/>
          </a:xfrm>
        </p:spPr>
        <p:txBody>
          <a:bodyPr vert="horz" lIns="91440" tIns="45720" rIns="91440" bIns="45720" rtlCol="0" anchor="ctr">
            <a:normAutofit/>
          </a:bodyPr>
          <a:lstStyle/>
          <a:p>
            <a:r>
              <a:rPr lang="en-US" sz="4000" dirty="0">
                <a:solidFill>
                  <a:schemeClr val="tx1"/>
                </a:solidFill>
              </a:rPr>
              <a:t>Unhealthy Relationships Continued </a:t>
            </a:r>
          </a:p>
        </p:txBody>
      </p:sp>
      <p:sp>
        <p:nvSpPr>
          <p:cNvPr id="3" name="Text Placeholder 2">
            <a:extLst>
              <a:ext uri="{FF2B5EF4-FFF2-40B4-BE49-F238E27FC236}">
                <a16:creationId xmlns:a16="http://schemas.microsoft.com/office/drawing/2014/main" id="{1D390562-8260-B944-AD22-5D28A8AAEC91}"/>
              </a:ext>
            </a:extLst>
          </p:cNvPr>
          <p:cNvSpPr>
            <a:spLocks noGrp="1"/>
          </p:cNvSpPr>
          <p:nvPr>
            <p:ph type="body" sz="half" idx="2"/>
          </p:nvPr>
        </p:nvSpPr>
        <p:spPr>
          <a:xfrm>
            <a:off x="237319" y="1396899"/>
            <a:ext cx="5104843" cy="5023834"/>
          </a:xfrm>
        </p:spPr>
        <p:txBody>
          <a:bodyPr vert="horz" lIns="91440" tIns="45720" rIns="91440" bIns="45720" rtlCol="0">
            <a:normAutofit fontScale="92500"/>
          </a:bodyPr>
          <a:lstStyle/>
          <a:p>
            <a:pPr indent="-228600">
              <a:buFont typeface="Arial" panose="020B0604020202020204" pitchFamily="34" charset="0"/>
              <a:buChar char="•"/>
            </a:pPr>
            <a:r>
              <a:rPr lang="en-US" sz="2100" b="1" i="1" dirty="0">
                <a:solidFill>
                  <a:schemeClr val="tx1"/>
                </a:solidFill>
              </a:rPr>
              <a:t>Dependence</a:t>
            </a:r>
            <a:r>
              <a:rPr lang="en-US" sz="2100" i="1" dirty="0">
                <a:solidFill>
                  <a:schemeClr val="tx1"/>
                </a:solidFill>
              </a:rPr>
              <a:t>.</a:t>
            </a:r>
            <a:r>
              <a:rPr lang="en-US" sz="2100" dirty="0">
                <a:solidFill>
                  <a:schemeClr val="tx1"/>
                </a:solidFill>
              </a:rPr>
              <a:t> One dating partner feels that he or she “cannot live without” the other. He or she may threaten to do something drastic if the relationship ends.</a:t>
            </a:r>
          </a:p>
          <a:p>
            <a:pPr indent="-228600">
              <a:buFont typeface="Arial" panose="020B0604020202020204" pitchFamily="34" charset="0"/>
              <a:buChar char="•"/>
            </a:pPr>
            <a:r>
              <a:rPr lang="en-US" sz="2100" b="1" i="1" dirty="0">
                <a:solidFill>
                  <a:schemeClr val="tx1"/>
                </a:solidFill>
              </a:rPr>
              <a:t>Intimidation.</a:t>
            </a:r>
            <a:r>
              <a:rPr lang="en-US" sz="2100" b="1" dirty="0">
                <a:solidFill>
                  <a:schemeClr val="tx1"/>
                </a:solidFill>
              </a:rPr>
              <a:t> </a:t>
            </a:r>
            <a:r>
              <a:rPr lang="en-US" sz="2100" dirty="0">
                <a:solidFill>
                  <a:schemeClr val="tx1"/>
                </a:solidFill>
              </a:rPr>
              <a:t>One dating partner tries to control aspects of the other's life by making the other partner fearful or timid. One dating partner may attempt to keep his or her partner from friends and family or threaten violence or a break-up.</a:t>
            </a:r>
          </a:p>
          <a:p>
            <a:pPr indent="-228600">
              <a:buFont typeface="Arial" panose="020B0604020202020204" pitchFamily="34" charset="0"/>
              <a:buChar char="•"/>
            </a:pPr>
            <a:r>
              <a:rPr lang="en-US" sz="2100" b="1" i="1" dirty="0">
                <a:solidFill>
                  <a:schemeClr val="tx1"/>
                </a:solidFill>
              </a:rPr>
              <a:t>Physical violence</a:t>
            </a:r>
            <a:r>
              <a:rPr lang="en-US" sz="2100" i="1" dirty="0">
                <a:solidFill>
                  <a:schemeClr val="tx1"/>
                </a:solidFill>
              </a:rPr>
              <a:t>.</a:t>
            </a:r>
            <a:r>
              <a:rPr lang="en-US" sz="2100" dirty="0">
                <a:solidFill>
                  <a:schemeClr val="tx1"/>
                </a:solidFill>
              </a:rPr>
              <a:t> One partner uses force to get his or her way (such as hitting, slapping, grabbing, or shoving).</a:t>
            </a:r>
          </a:p>
          <a:p>
            <a:pPr indent="-228600">
              <a:buFont typeface="Arial" panose="020B0604020202020204" pitchFamily="34" charset="0"/>
              <a:buChar char="•"/>
            </a:pPr>
            <a:r>
              <a:rPr lang="en-US" sz="2100" b="1" i="1" dirty="0">
                <a:solidFill>
                  <a:schemeClr val="tx1"/>
                </a:solidFill>
              </a:rPr>
              <a:t>Sexual violence.</a:t>
            </a:r>
            <a:r>
              <a:rPr lang="en-US" sz="2100" b="1" dirty="0">
                <a:solidFill>
                  <a:schemeClr val="tx1"/>
                </a:solidFill>
              </a:rPr>
              <a:t> </a:t>
            </a:r>
            <a:r>
              <a:rPr lang="en-US" sz="2100" dirty="0">
                <a:solidFill>
                  <a:schemeClr val="tx1"/>
                </a:solidFill>
              </a:rPr>
              <a:t>One dating partner pressures or forces the other into sexual activity against his or her will or without consent.</a:t>
            </a:r>
          </a:p>
          <a:p>
            <a:pPr indent="-228600">
              <a:buFont typeface="Arial" panose="020B0604020202020204" pitchFamily="34" charset="0"/>
              <a:buChar char="•"/>
            </a:pPr>
            <a:endParaRPr lang="en-US" sz="1400" dirty="0">
              <a:solidFill>
                <a:schemeClr val="tx1"/>
              </a:solidFill>
            </a:endParaRPr>
          </a:p>
        </p:txBody>
      </p:sp>
      <p:pic>
        <p:nvPicPr>
          <p:cNvPr id="6" name="Picture 5" descr="Two people&#10;&#10;Description automatically generated with low confidence">
            <a:extLst>
              <a:ext uri="{FF2B5EF4-FFF2-40B4-BE49-F238E27FC236}">
                <a16:creationId xmlns:a16="http://schemas.microsoft.com/office/drawing/2014/main" id="{9411222F-EBBB-444E-BDA9-638222D7280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0508" r="17131" b="-2"/>
          <a:stretch/>
        </p:blipFill>
        <p:spPr>
          <a:xfrm>
            <a:off x="6653897" y="1396476"/>
            <a:ext cx="2380647" cy="2375646"/>
          </a:xfrm>
          <a:prstGeom prst="rect">
            <a:avLst/>
          </a:prstGeom>
        </p:spPr>
      </p:pic>
      <p:pic>
        <p:nvPicPr>
          <p:cNvPr id="16" name="Video 15">
            <a:hlinkClick r:id="" action="ppaction://media"/>
            <a:extLst>
              <a:ext uri="{FF2B5EF4-FFF2-40B4-BE49-F238E27FC236}">
                <a16:creationId xmlns:a16="http://schemas.microsoft.com/office/drawing/2014/main" id="{88D19726-622C-4128-B618-1911DA3392A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8673534" y="4106610"/>
            <a:ext cx="3368233" cy="2551335"/>
          </a:xfrm>
          <a:prstGeom prst="rect">
            <a:avLst/>
          </a:prstGeom>
        </p:spPr>
      </p:pic>
      <p:sp>
        <p:nvSpPr>
          <p:cNvPr id="7" name="TextBox 6">
            <a:extLst>
              <a:ext uri="{FF2B5EF4-FFF2-40B4-BE49-F238E27FC236}">
                <a16:creationId xmlns:a16="http://schemas.microsoft.com/office/drawing/2014/main" id="{441A3C7E-B890-5447-884F-DA8E0C3CB74D}"/>
              </a:ext>
            </a:extLst>
          </p:cNvPr>
          <p:cNvSpPr txBox="1"/>
          <p:nvPr/>
        </p:nvSpPr>
        <p:spPr>
          <a:xfrm>
            <a:off x="9795189" y="6657945"/>
            <a:ext cx="2396811" cy="200055"/>
          </a:xfrm>
          <a:prstGeom prst="rect">
            <a:avLst/>
          </a:prstGeom>
          <a:solidFill>
            <a:srgbClr val="000000"/>
          </a:solidFill>
        </p:spPr>
        <p:txBody>
          <a:bodyPr wrap="none" rtlCol="0">
            <a:spAutoFit/>
          </a:bodyPr>
          <a:lstStyle/>
          <a:p>
            <a:pPr marL="0" marR="0" lvl="0" indent="0" algn="r" defTabSz="457200" rtl="0" eaLnBrk="1" fontAlgn="auto" latinLnBrk="0" hangingPunct="1">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hlinkClick r:id="rId5" tooltip="http://www.rexchimex.com/2016/06/avoiding-bad-marriage-pastor-e-adeboye.html">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rPr>
              <a:t> by Unknown Author is licensed under </a:t>
            </a:r>
            <a:r>
              <a:rPr kumimoji="0" lang="en-US" sz="700" b="0" i="0" u="none" strike="noStrike" kern="1200" cap="none" spc="0" normalizeH="0" baseline="0" noProof="0">
                <a:ln>
                  <a:noFill/>
                </a:ln>
                <a:solidFill>
                  <a:srgbClr val="FFFFFF"/>
                </a:solidFill>
                <a:effectLst/>
                <a:uLnTx/>
                <a:uFillTx/>
                <a:hlinkClick r:id="rId7" tooltip="https://creativecommons.org/licenses/by/3.0/">
                  <a:extLst>
                    <a:ext uri="{A12FA001-AC4F-418D-AE19-62706E023703}">
                      <ahyp:hlinkClr xmlns:ahyp="http://schemas.microsoft.com/office/drawing/2018/hyperlinkcolor" val="tx"/>
                    </a:ext>
                  </a:extLst>
                </a:hlinkClick>
              </a:rPr>
              <a:t>CC BY</a:t>
            </a:r>
            <a:endParaRPr kumimoji="0" lang="en-US" sz="700" b="0" i="0" u="none" strike="noStrike" kern="1200"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2988427687"/>
      </p:ext>
    </p:extLst>
  </p:cSld>
  <p:clrMapOvr>
    <a:masterClrMapping/>
  </p:clrMapOvr>
  <mc:AlternateContent xmlns:mc="http://schemas.openxmlformats.org/markup-compatibility/2006">
    <mc:Choice xmlns:p14="http://schemas.microsoft.com/office/powerpoint/2010/main" Requires="p14">
      <p:transition spd="med" p14:dur="700" advTm="57709">
        <p:fade/>
      </p:transition>
    </mc:Choice>
    <mc:Fallback>
      <p:transition spd="med" advTm="577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B4478-B8D2-1547-9427-5C054242CD89}"/>
              </a:ext>
            </a:extLst>
          </p:cNvPr>
          <p:cNvSpPr>
            <a:spLocks noGrp="1"/>
          </p:cNvSpPr>
          <p:nvPr>
            <p:ph type="title"/>
          </p:nvPr>
        </p:nvSpPr>
        <p:spPr>
          <a:xfrm>
            <a:off x="5606044" y="1750815"/>
            <a:ext cx="3992768" cy="2226435"/>
          </a:xfrm>
        </p:spPr>
        <p:txBody>
          <a:bodyPr vert="horz" lIns="91440" tIns="45720" rIns="91440" bIns="45720" rtlCol="0" anchor="b">
            <a:normAutofit fontScale="90000"/>
          </a:bodyPr>
          <a:lstStyle/>
          <a:p>
            <a:pPr algn="r"/>
            <a:r>
              <a:rPr lang="en-US" sz="8000" dirty="0"/>
              <a:t>What is LGBTQ?</a:t>
            </a:r>
          </a:p>
        </p:txBody>
      </p:sp>
      <p:sp>
        <p:nvSpPr>
          <p:cNvPr id="3" name="Text Placeholder 2">
            <a:extLst>
              <a:ext uri="{FF2B5EF4-FFF2-40B4-BE49-F238E27FC236}">
                <a16:creationId xmlns:a16="http://schemas.microsoft.com/office/drawing/2014/main" id="{34483C52-3490-B147-BFDC-BC80CC2C3465}"/>
              </a:ext>
            </a:extLst>
          </p:cNvPr>
          <p:cNvSpPr>
            <a:spLocks noGrp="1"/>
          </p:cNvSpPr>
          <p:nvPr>
            <p:ph type="body" sz="half" idx="2"/>
          </p:nvPr>
        </p:nvSpPr>
        <p:spPr>
          <a:xfrm rot="21420000">
            <a:off x="613048" y="4176917"/>
            <a:ext cx="5157812" cy="621792"/>
          </a:xfrm>
        </p:spPr>
        <p:txBody>
          <a:bodyPr vert="horz" lIns="91440" tIns="45720" rIns="91440" bIns="45720" rtlCol="0" anchor="t">
            <a:noAutofit/>
          </a:bodyPr>
          <a:lstStyle/>
          <a:p>
            <a:pPr algn="r">
              <a:lnSpc>
                <a:spcPct val="110000"/>
              </a:lnSpc>
            </a:pPr>
            <a:r>
              <a:rPr lang="en-US" sz="1800" dirty="0">
                <a:solidFill>
                  <a:schemeClr val="tx1"/>
                </a:solidFill>
              </a:rPr>
              <a:t>LGBTQ is an acronym for lesbian, gay, bisexual, transgender and queer or questioning</a:t>
            </a:r>
            <a:r>
              <a:rPr lang="en-US" sz="1800" dirty="0">
                <a:solidFill>
                  <a:schemeClr val="bg1">
                    <a:lumMod val="50000"/>
                  </a:schemeClr>
                </a:solidFill>
              </a:rPr>
              <a:t>.</a:t>
            </a:r>
          </a:p>
        </p:txBody>
      </p:sp>
      <p:pic>
        <p:nvPicPr>
          <p:cNvPr id="6" name="Picture 5" descr="A group of people holding flags&#10;&#10;Description automatically generated with medium confidence">
            <a:extLst>
              <a:ext uri="{FF2B5EF4-FFF2-40B4-BE49-F238E27FC236}">
                <a16:creationId xmlns:a16="http://schemas.microsoft.com/office/drawing/2014/main" id="{BBD5150C-62CB-5A43-A828-88D205E406F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21420000">
            <a:off x="677878" y="535416"/>
            <a:ext cx="3830618" cy="3064494"/>
          </a:xfrm>
          <a:prstGeom prst="rect">
            <a:avLst/>
          </a:prstGeom>
        </p:spPr>
      </p:pic>
      <p:sp>
        <p:nvSpPr>
          <p:cNvPr id="7" name="TextBox 6">
            <a:extLst>
              <a:ext uri="{FF2B5EF4-FFF2-40B4-BE49-F238E27FC236}">
                <a16:creationId xmlns:a16="http://schemas.microsoft.com/office/drawing/2014/main" id="{CC97E8DF-2796-4048-B38A-2F0CAE879DA2}"/>
              </a:ext>
            </a:extLst>
          </p:cNvPr>
          <p:cNvSpPr txBox="1"/>
          <p:nvPr/>
        </p:nvSpPr>
        <p:spPr>
          <a:xfrm>
            <a:off x="1108165" y="5277575"/>
            <a:ext cx="6494263"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Impact" panose="020B0806030902050204"/>
                <a:ea typeface="+mn-ea"/>
                <a:cs typeface="+mn-cs"/>
                <a:hlinkClick r:id="rId7">
                  <a:extLst>
                    <a:ext uri="{A12FA001-AC4F-418D-AE19-62706E023703}">
                      <ahyp:hlinkClr xmlns:ahyp="http://schemas.microsoft.com/office/drawing/2018/hyperlinkcolor" val="tx"/>
                    </a:ext>
                  </a:extLst>
                </a:hlinkClick>
              </a:rPr>
              <a:t>https://ctcommunitycare.org/lgbt-resources</a:t>
            </a:r>
            <a:r>
              <a:rPr kumimoji="0" lang="en-US" sz="1800" b="0" i="0" u="none" strike="noStrike" kern="1200" cap="none" spc="0" normalizeH="0" baseline="0" noProof="0" dirty="0">
                <a:ln>
                  <a:noFill/>
                </a:ln>
                <a:solidFill>
                  <a:prstClr val="white"/>
                </a:solidFill>
                <a:effectLst/>
                <a:uLnTx/>
                <a:uFillTx/>
                <a:latin typeface="Impact" panose="020B0806030902050204"/>
                <a:ea typeface="+mn-ea"/>
                <a:cs typeface="+mn-cs"/>
              </a:rPr>
              <a:t>  Follow this link for Connecticut resource groups and networks for LGBTQ.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Impact" panose="020B0806030902050204"/>
              <a:ea typeface="+mn-ea"/>
              <a:cs typeface="+mn-cs"/>
            </a:endParaRPr>
          </a:p>
        </p:txBody>
      </p:sp>
      <p:pic>
        <p:nvPicPr>
          <p:cNvPr id="4" name="Video 3">
            <a:hlinkClick r:id="" action="ppaction://media"/>
            <a:extLst>
              <a:ext uri="{FF2B5EF4-FFF2-40B4-BE49-F238E27FC236}">
                <a16:creationId xmlns:a16="http://schemas.microsoft.com/office/drawing/2014/main" id="{2899C089-0B26-4DE1-9D6A-1CC343E55EE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100868" y="4625916"/>
            <a:ext cx="3091131" cy="2232084"/>
          </a:xfrm>
          <a:prstGeom prst="rect">
            <a:avLst/>
          </a:prstGeom>
        </p:spPr>
      </p:pic>
    </p:spTree>
    <p:extLst>
      <p:ext uri="{BB962C8B-B14F-4D97-AF65-F5344CB8AC3E}">
        <p14:creationId xmlns:p14="http://schemas.microsoft.com/office/powerpoint/2010/main" val="3223031048"/>
      </p:ext>
    </p:extLst>
  </p:cSld>
  <p:clrMapOvr>
    <a:masterClrMapping/>
  </p:clrMapOvr>
  <mc:AlternateContent xmlns:mc="http://schemas.openxmlformats.org/markup-compatibility/2006">
    <mc:Choice xmlns:p14="http://schemas.microsoft.com/office/powerpoint/2010/main" Requires="p14">
      <p:transition spd="med" p14:dur="700" advTm="24295">
        <p:fade/>
      </p:transition>
    </mc:Choice>
    <mc:Fallback>
      <p:transition spd="med" advTm="242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BD47-ABE7-472E-81F3-ED56A6825ADC}"/>
              </a:ext>
            </a:extLst>
          </p:cNvPr>
          <p:cNvSpPr>
            <a:spLocks noGrp="1"/>
          </p:cNvSpPr>
          <p:nvPr>
            <p:ph type="ctrTitle"/>
          </p:nvPr>
        </p:nvSpPr>
        <p:spPr>
          <a:xfrm>
            <a:off x="643467" y="438665"/>
            <a:ext cx="7674983" cy="1868733"/>
          </a:xfrm>
        </p:spPr>
        <p:txBody>
          <a:bodyPr anchor="ctr">
            <a:normAutofit/>
          </a:bodyPr>
          <a:lstStyle/>
          <a:p>
            <a:r>
              <a:rPr lang="en-US" sz="5600" dirty="0"/>
              <a:t>Advocacy In a Romantic Relationship</a:t>
            </a:r>
          </a:p>
        </p:txBody>
      </p:sp>
      <p:sp>
        <p:nvSpPr>
          <p:cNvPr id="3" name="Subtitle 2">
            <a:extLst>
              <a:ext uri="{FF2B5EF4-FFF2-40B4-BE49-F238E27FC236}">
                <a16:creationId xmlns:a16="http://schemas.microsoft.com/office/drawing/2014/main" id="{3C949A4E-410A-4A1A-B38B-8F8973F4E4BA}"/>
              </a:ext>
            </a:extLst>
          </p:cNvPr>
          <p:cNvSpPr>
            <a:spLocks noGrp="1"/>
          </p:cNvSpPr>
          <p:nvPr>
            <p:ph type="subTitle" idx="1"/>
          </p:nvPr>
        </p:nvSpPr>
        <p:spPr>
          <a:xfrm>
            <a:off x="185058" y="4109820"/>
            <a:ext cx="11029962" cy="1221752"/>
          </a:xfrm>
        </p:spPr>
        <p:txBody>
          <a:bodyPr anchor="ctr">
            <a:normAutofit/>
          </a:bodyPr>
          <a:lstStyle/>
          <a:p>
            <a:pPr algn="l"/>
            <a:r>
              <a:rPr lang="en-US" sz="2800" dirty="0">
                <a:solidFill>
                  <a:srgbClr val="FFFFFF"/>
                </a:solidFill>
              </a:rPr>
              <a:t>Speaking up - being honest, open, respectful, and an active listener</a:t>
            </a:r>
          </a:p>
        </p:txBody>
      </p:sp>
      <p:pic>
        <p:nvPicPr>
          <p:cNvPr id="6" name="Video 5">
            <a:hlinkClick r:id="" action="ppaction://media"/>
            <a:extLst>
              <a:ext uri="{FF2B5EF4-FFF2-40B4-BE49-F238E27FC236}">
                <a16:creationId xmlns:a16="http://schemas.microsoft.com/office/drawing/2014/main" id="{925268F1-CC8E-4601-ABE9-0BE2A9C7C7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478658570"/>
      </p:ext>
    </p:extLst>
  </p:cSld>
  <p:clrMapOvr>
    <a:masterClrMapping/>
  </p:clrMapOvr>
  <mc:AlternateContent xmlns:mc="http://schemas.openxmlformats.org/markup-compatibility/2006">
    <mc:Choice xmlns:p14="http://schemas.microsoft.com/office/powerpoint/2010/main" Requires="p14">
      <p:transition spd="slow" p14:dur="2000" advTm="13198"/>
    </mc:Choice>
    <mc:Fallback>
      <p:transition spd="slow" advTm="13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27983-41D9-49E4-A844-E5354BF51217}"/>
              </a:ext>
            </a:extLst>
          </p:cNvPr>
          <p:cNvSpPr>
            <a:spLocks noGrp="1"/>
          </p:cNvSpPr>
          <p:nvPr>
            <p:ph type="title"/>
          </p:nvPr>
        </p:nvSpPr>
        <p:spPr>
          <a:xfrm>
            <a:off x="680321" y="753228"/>
            <a:ext cx="7087552" cy="1080938"/>
          </a:xfrm>
        </p:spPr>
        <p:txBody>
          <a:bodyPr>
            <a:normAutofit/>
          </a:bodyPr>
          <a:lstStyle/>
          <a:p>
            <a:r>
              <a:rPr lang="en-US" sz="4000" dirty="0"/>
              <a:t>Advocacy In a Relationship!</a:t>
            </a:r>
          </a:p>
        </p:txBody>
      </p:sp>
      <p:sp>
        <p:nvSpPr>
          <p:cNvPr id="3" name="Content Placeholder 2">
            <a:extLst>
              <a:ext uri="{FF2B5EF4-FFF2-40B4-BE49-F238E27FC236}">
                <a16:creationId xmlns:a16="http://schemas.microsoft.com/office/drawing/2014/main" id="{77F57490-5F34-4D67-948E-517B59FF530D}"/>
              </a:ext>
            </a:extLst>
          </p:cNvPr>
          <p:cNvSpPr>
            <a:spLocks noGrp="1"/>
          </p:cNvSpPr>
          <p:nvPr>
            <p:ph idx="1"/>
          </p:nvPr>
        </p:nvSpPr>
        <p:spPr>
          <a:xfrm>
            <a:off x="680321" y="2336873"/>
            <a:ext cx="6449822" cy="1745270"/>
          </a:xfrm>
        </p:spPr>
        <p:txBody>
          <a:bodyPr>
            <a:normAutofit fontScale="92500" lnSpcReduction="20000"/>
          </a:bodyPr>
          <a:lstStyle/>
          <a:p>
            <a:pPr marL="0" indent="0">
              <a:lnSpc>
                <a:spcPct val="150000"/>
              </a:lnSpc>
              <a:buNone/>
            </a:pPr>
            <a:r>
              <a:rPr lang="en-US" sz="4000" dirty="0"/>
              <a:t>Advocacy In A Relationship!</a:t>
            </a:r>
          </a:p>
          <a:p>
            <a:pPr marL="0" indent="0">
              <a:lnSpc>
                <a:spcPct val="150000"/>
              </a:lnSpc>
              <a:buNone/>
            </a:pPr>
            <a:r>
              <a:rPr lang="en-US" sz="4000" dirty="0"/>
              <a:t>Upset!</a:t>
            </a:r>
          </a:p>
          <a:p>
            <a:pPr marL="0" indent="0">
              <a:buNone/>
            </a:pPr>
            <a:endParaRPr lang="en-US" sz="4000" dirty="0"/>
          </a:p>
          <a:p>
            <a:pPr marL="0" indent="0">
              <a:buNone/>
            </a:pPr>
            <a:endParaRPr lang="en-US" sz="2000" dirty="0"/>
          </a:p>
          <a:p>
            <a:pPr marL="0" indent="0">
              <a:buNone/>
            </a:pPr>
            <a:endParaRPr lang="en-US" sz="2000" dirty="0"/>
          </a:p>
          <a:p>
            <a:pPr marL="0" indent="0">
              <a:buNone/>
            </a:pPr>
            <a:endParaRPr lang="en-US" sz="2000" dirty="0"/>
          </a:p>
        </p:txBody>
      </p:sp>
      <p:pic>
        <p:nvPicPr>
          <p:cNvPr id="6" name="Picture 5">
            <a:extLst>
              <a:ext uri="{FF2B5EF4-FFF2-40B4-BE49-F238E27FC236}">
                <a16:creationId xmlns:a16="http://schemas.microsoft.com/office/drawing/2014/main" id="{D2034BED-FB94-4630-8660-CB940713D3E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88212" y="1030726"/>
            <a:ext cx="3360531" cy="2237406"/>
          </a:xfrm>
          <a:prstGeom prst="rect">
            <a:avLst/>
          </a:prstGeom>
        </p:spPr>
      </p:pic>
      <p:pic>
        <p:nvPicPr>
          <p:cNvPr id="9" name="Video 8">
            <a:hlinkClick r:id="" action="ppaction://media"/>
            <a:extLst>
              <a:ext uri="{FF2B5EF4-FFF2-40B4-BE49-F238E27FC236}">
                <a16:creationId xmlns:a16="http://schemas.microsoft.com/office/drawing/2014/main" id="{DA55D76F-791E-46CF-94ED-C75EAF33852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8554451" y="3589866"/>
            <a:ext cx="2628054" cy="2628054"/>
          </a:xfrm>
          <a:prstGeom prst="rect">
            <a:avLst/>
          </a:prstGeom>
        </p:spPr>
      </p:pic>
    </p:spTree>
    <p:extLst>
      <p:ext uri="{BB962C8B-B14F-4D97-AF65-F5344CB8AC3E}">
        <p14:creationId xmlns:p14="http://schemas.microsoft.com/office/powerpoint/2010/main" val="2281600420"/>
      </p:ext>
    </p:extLst>
  </p:cSld>
  <p:clrMapOvr>
    <a:masterClrMapping/>
  </p:clrMapOvr>
  <mc:AlternateContent xmlns:mc="http://schemas.openxmlformats.org/markup-compatibility/2006">
    <mc:Choice xmlns:p14="http://schemas.microsoft.com/office/powerpoint/2010/main" Requires="p14">
      <p:transition spd="slow" p14:dur="2000" advTm="70333"/>
    </mc:Choice>
    <mc:Fallback>
      <p:transition spd="slow" advTm="70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27983-41D9-49E4-A844-E5354BF51217}"/>
              </a:ext>
            </a:extLst>
          </p:cNvPr>
          <p:cNvSpPr>
            <a:spLocks noGrp="1"/>
          </p:cNvSpPr>
          <p:nvPr>
            <p:ph type="title"/>
          </p:nvPr>
        </p:nvSpPr>
        <p:spPr>
          <a:xfrm>
            <a:off x="307187" y="698799"/>
            <a:ext cx="6877384" cy="1080938"/>
          </a:xfrm>
        </p:spPr>
        <p:txBody>
          <a:bodyPr>
            <a:noAutofit/>
          </a:bodyPr>
          <a:lstStyle/>
          <a:p>
            <a:r>
              <a:rPr lang="en-US" sz="4000" dirty="0"/>
              <a:t>Advocacy In a Relationship!</a:t>
            </a:r>
          </a:p>
        </p:txBody>
      </p:sp>
      <p:sp>
        <p:nvSpPr>
          <p:cNvPr id="3" name="Content Placeholder 2">
            <a:extLst>
              <a:ext uri="{FF2B5EF4-FFF2-40B4-BE49-F238E27FC236}">
                <a16:creationId xmlns:a16="http://schemas.microsoft.com/office/drawing/2014/main" id="{77F57490-5F34-4D67-948E-517B59FF530D}"/>
              </a:ext>
            </a:extLst>
          </p:cNvPr>
          <p:cNvSpPr>
            <a:spLocks noGrp="1"/>
          </p:cNvSpPr>
          <p:nvPr>
            <p:ph idx="1"/>
          </p:nvPr>
        </p:nvSpPr>
        <p:spPr>
          <a:xfrm>
            <a:off x="680321" y="2336873"/>
            <a:ext cx="5104843" cy="3599316"/>
          </a:xfrm>
        </p:spPr>
        <p:txBody>
          <a:bodyPr>
            <a:normAutofit/>
          </a:bodyPr>
          <a:lstStyle/>
          <a:p>
            <a:pPr marL="0" indent="0">
              <a:buNone/>
            </a:pPr>
            <a:r>
              <a:rPr lang="en-US" sz="3060" dirty="0"/>
              <a:t>Advocacy in a Relationship! </a:t>
            </a:r>
          </a:p>
          <a:p>
            <a:pPr marL="0" indent="0">
              <a:buNone/>
            </a:pPr>
            <a:endParaRPr lang="en-US" sz="3060" dirty="0"/>
          </a:p>
          <a:p>
            <a:pPr marL="0" indent="0">
              <a:buNone/>
            </a:pPr>
            <a:r>
              <a:rPr lang="en-US" sz="3060" dirty="0" err="1"/>
              <a:t>Nooo</a:t>
            </a:r>
            <a:r>
              <a:rPr lang="en-US" sz="3060" dirty="0"/>
              <a:t>!</a:t>
            </a:r>
          </a:p>
          <a:p>
            <a:pPr marL="0" indent="0">
              <a:buNone/>
            </a:pPr>
            <a:endParaRPr lang="en-US" sz="2000" dirty="0"/>
          </a:p>
        </p:txBody>
      </p:sp>
      <p:pic>
        <p:nvPicPr>
          <p:cNvPr id="6" name="Picture 5" descr="Diagram&#10;&#10;Description automatically generated with medium confidence">
            <a:extLst>
              <a:ext uri="{FF2B5EF4-FFF2-40B4-BE49-F238E27FC236}">
                <a16:creationId xmlns:a16="http://schemas.microsoft.com/office/drawing/2014/main" id="{51F5DB43-5D01-4F5A-AF1F-501051FB8B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6154" y="1188004"/>
            <a:ext cx="2380647" cy="2211356"/>
          </a:xfrm>
          <a:prstGeom prst="rect">
            <a:avLst/>
          </a:prstGeom>
        </p:spPr>
      </p:pic>
      <p:pic>
        <p:nvPicPr>
          <p:cNvPr id="15" name="Video 14" descr="A person wearing glasses&#10;&#10;Description automatically generated with medium confidence">
            <a:hlinkClick r:id="" action="ppaction://media"/>
            <a:extLst>
              <a:ext uri="{FF2B5EF4-FFF2-40B4-BE49-F238E27FC236}">
                <a16:creationId xmlns:a16="http://schemas.microsoft.com/office/drawing/2014/main" id="{53E74925-A1C3-4D59-9568-12D852FB83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388924" y="4136530"/>
            <a:ext cx="2122755" cy="2122755"/>
          </a:xfrm>
          <a:prstGeom prst="rect">
            <a:avLst/>
          </a:prstGeom>
        </p:spPr>
      </p:pic>
    </p:spTree>
    <p:extLst>
      <p:ext uri="{BB962C8B-B14F-4D97-AF65-F5344CB8AC3E}">
        <p14:creationId xmlns:p14="http://schemas.microsoft.com/office/powerpoint/2010/main" val="1255966279"/>
      </p:ext>
    </p:extLst>
  </p:cSld>
  <p:clrMapOvr>
    <a:masterClrMapping/>
  </p:clrMapOvr>
  <mc:AlternateContent xmlns:mc="http://schemas.openxmlformats.org/markup-compatibility/2006">
    <mc:Choice xmlns:p14="http://schemas.microsoft.com/office/powerpoint/2010/main" Requires="p14">
      <p:transition spd="slow" p14:dur="2000" advTm="50002"/>
    </mc:Choice>
    <mc:Fallback>
      <p:transition spd="slow" advTm="50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15" name="Group 17">
            <a:extLst>
              <a:ext uri="{FF2B5EF4-FFF2-40B4-BE49-F238E27FC236}">
                <a16:creationId xmlns:a16="http://schemas.microsoft.com/office/drawing/2014/main" id="{55CE42A6-7AF2-437E-B328-D8AA0D162E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9" name="Rectangle 18">
              <a:extLst>
                <a:ext uri="{FF2B5EF4-FFF2-40B4-BE49-F238E27FC236}">
                  <a16:creationId xmlns:a16="http://schemas.microsoft.com/office/drawing/2014/main" id="{F916101B-DF8F-4D74-ACCE-DEFC9378A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9534E1D2-30F7-4233-A259-61C832C912A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16" name="Rectangle 21">
            <a:extLst>
              <a:ext uri="{FF2B5EF4-FFF2-40B4-BE49-F238E27FC236}">
                <a16:creationId xmlns:a16="http://schemas.microsoft.com/office/drawing/2014/main" id="{DAB82F57-B157-436C-9168-408FA3467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127983-41D9-49E4-A844-E5354BF51217}"/>
              </a:ext>
            </a:extLst>
          </p:cNvPr>
          <p:cNvSpPr>
            <a:spLocks noGrp="1"/>
          </p:cNvSpPr>
          <p:nvPr>
            <p:ph type="title"/>
          </p:nvPr>
        </p:nvSpPr>
        <p:spPr>
          <a:xfrm>
            <a:off x="484631" y="749451"/>
            <a:ext cx="3962401" cy="1080938"/>
          </a:xfrm>
        </p:spPr>
        <p:txBody>
          <a:bodyPr>
            <a:normAutofit/>
          </a:bodyPr>
          <a:lstStyle/>
          <a:p>
            <a:r>
              <a:rPr lang="en-US" dirty="0"/>
              <a:t>Advocacy In a Relationship!</a:t>
            </a:r>
          </a:p>
        </p:txBody>
      </p:sp>
      <p:pic>
        <p:nvPicPr>
          <p:cNvPr id="17" name="Picture 23">
            <a:extLst>
              <a:ext uri="{FF2B5EF4-FFF2-40B4-BE49-F238E27FC236}">
                <a16:creationId xmlns:a16="http://schemas.microsoft.com/office/drawing/2014/main" id="{5514BC31-FC3B-425E-879B-71FE431CE8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77F57490-5F34-4D67-948E-517B59FF530D}"/>
              </a:ext>
            </a:extLst>
          </p:cNvPr>
          <p:cNvSpPr>
            <a:spLocks noGrp="1"/>
          </p:cNvSpPr>
          <p:nvPr>
            <p:ph idx="1"/>
          </p:nvPr>
        </p:nvSpPr>
        <p:spPr>
          <a:xfrm>
            <a:off x="680321" y="2336873"/>
            <a:ext cx="4124289" cy="2723858"/>
          </a:xfrm>
        </p:spPr>
        <p:txBody>
          <a:bodyPr>
            <a:normAutofit/>
          </a:bodyPr>
          <a:lstStyle/>
          <a:p>
            <a:endParaRPr lang="en-US" sz="1600" dirty="0"/>
          </a:p>
          <a:p>
            <a:r>
              <a:rPr lang="en-US" sz="2730" dirty="0"/>
              <a:t>Advocate in a Relationship!</a:t>
            </a:r>
          </a:p>
          <a:p>
            <a:endParaRPr lang="en-US" sz="2730" dirty="0"/>
          </a:p>
          <a:p>
            <a:r>
              <a:rPr lang="en-US" sz="2730" dirty="0"/>
              <a:t>Ending a  Relationship </a:t>
            </a:r>
          </a:p>
          <a:p>
            <a:endParaRPr lang="en-US" sz="1600" dirty="0"/>
          </a:p>
          <a:p>
            <a:endParaRPr lang="en-US" sz="1600" dirty="0"/>
          </a:p>
          <a:p>
            <a:endParaRPr lang="en-US" sz="1600" dirty="0"/>
          </a:p>
          <a:p>
            <a:endParaRPr lang="en-US" sz="1600" dirty="0"/>
          </a:p>
          <a:p>
            <a:endParaRPr lang="en-US" sz="1600" dirty="0"/>
          </a:p>
          <a:p>
            <a:endParaRPr lang="en-US" sz="1600" dirty="0"/>
          </a:p>
        </p:txBody>
      </p:sp>
      <p:sp>
        <p:nvSpPr>
          <p:cNvPr id="21" name="Rectangle 25">
            <a:extLst>
              <a:ext uri="{FF2B5EF4-FFF2-40B4-BE49-F238E27FC236}">
                <a16:creationId xmlns:a16="http://schemas.microsoft.com/office/drawing/2014/main" id="{10041639-8370-4999-A4C0-A447304DC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7" y="488844"/>
            <a:ext cx="3378077" cy="352604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Icon&#10;&#10;Description automatically generated">
            <a:extLst>
              <a:ext uri="{FF2B5EF4-FFF2-40B4-BE49-F238E27FC236}">
                <a16:creationId xmlns:a16="http://schemas.microsoft.com/office/drawing/2014/main" id="{898317E2-561F-4076-97B7-0A679BD131F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09941" y="1268308"/>
            <a:ext cx="3056465" cy="1956137"/>
          </a:xfrm>
          <a:prstGeom prst="rect">
            <a:avLst/>
          </a:prstGeom>
        </p:spPr>
      </p:pic>
      <p:sp>
        <p:nvSpPr>
          <p:cNvPr id="23" name="Rectangle 27">
            <a:extLst>
              <a:ext uri="{FF2B5EF4-FFF2-40B4-BE49-F238E27FC236}">
                <a16:creationId xmlns:a16="http://schemas.microsoft.com/office/drawing/2014/main" id="{FACA57A6-3AAB-45DE-A921-283970B17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79" y="488844"/>
            <a:ext cx="2739690" cy="2480872"/>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9">
            <a:extLst>
              <a:ext uri="{FF2B5EF4-FFF2-40B4-BE49-F238E27FC236}">
                <a16:creationId xmlns:a16="http://schemas.microsoft.com/office/drawing/2014/main" id="{9C40BA14-8126-4419-AF25-653B2E5F6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8" y="4169238"/>
            <a:ext cx="3378077" cy="220937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31">
            <a:extLst>
              <a:ext uri="{FF2B5EF4-FFF2-40B4-BE49-F238E27FC236}">
                <a16:creationId xmlns:a16="http://schemas.microsoft.com/office/drawing/2014/main" id="{CD3501AE-5431-4E1D-AC76-B7D19F903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80" y="3130583"/>
            <a:ext cx="2739690" cy="3248034"/>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Video 12" descr="A person wearing glasses&#10;&#10;Description automatically generated with medium confidence">
            <a:hlinkClick r:id="" action="ppaction://media"/>
            <a:extLst>
              <a:ext uri="{FF2B5EF4-FFF2-40B4-BE49-F238E27FC236}">
                <a16:creationId xmlns:a16="http://schemas.microsoft.com/office/drawing/2014/main" id="{AFABC6FB-1D46-4E72-AEED-3E8D8CB9E0C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115072" y="3521018"/>
            <a:ext cx="2451617" cy="2451617"/>
          </a:xfrm>
          <a:prstGeom prst="rect">
            <a:avLst/>
          </a:prstGeom>
        </p:spPr>
      </p:pic>
    </p:spTree>
    <p:extLst>
      <p:ext uri="{BB962C8B-B14F-4D97-AF65-F5344CB8AC3E}">
        <p14:creationId xmlns:p14="http://schemas.microsoft.com/office/powerpoint/2010/main" val="4289156966"/>
      </p:ext>
    </p:extLst>
  </p:cSld>
  <p:clrMapOvr>
    <a:masterClrMapping/>
  </p:clrMapOvr>
  <mc:AlternateContent xmlns:mc="http://schemas.openxmlformats.org/markup-compatibility/2006">
    <mc:Choice xmlns:p14="http://schemas.microsoft.com/office/powerpoint/2010/main" Requires="p14">
      <p:transition spd="slow" p14:dur="2000" advTm="33907"/>
    </mc:Choice>
    <mc:Fallback>
      <p:transition spd="slow" advTm="33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Are The Stages of a Relationship and Why Every Couple Must Know It">
            <a:extLst>
              <a:ext uri="{FF2B5EF4-FFF2-40B4-BE49-F238E27FC236}">
                <a16:creationId xmlns:a16="http://schemas.microsoft.com/office/drawing/2014/main" id="{D1FB2B06-0D72-421B-BE5E-CB5439F302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2088" y="204432"/>
            <a:ext cx="9155231" cy="579631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DCF6D8B-C036-418C-A402-509EB15AC385}"/>
              </a:ext>
            </a:extLst>
          </p:cNvPr>
          <p:cNvSpPr txBox="1"/>
          <p:nvPr/>
        </p:nvSpPr>
        <p:spPr>
          <a:xfrm>
            <a:off x="158545" y="6000750"/>
            <a:ext cx="9007225" cy="707886"/>
          </a:xfrm>
          <a:prstGeom prst="rect">
            <a:avLst/>
          </a:prstGeom>
          <a:noFill/>
        </p:spPr>
        <p:txBody>
          <a:bodyPr wrap="square">
            <a:spAutoFit/>
          </a:bodyPr>
          <a:lstStyle/>
          <a:p>
            <a:r>
              <a:rPr lang="en-US" sz="2000" dirty="0">
                <a:hlinkClick r:id="rId6"/>
              </a:rPr>
              <a:t>Different Stages of A Relationship &amp; Why Every Couple Must Know It (thepleasantrelationship.com)</a:t>
            </a:r>
            <a:endParaRPr lang="en-US" sz="2000" dirty="0"/>
          </a:p>
        </p:txBody>
      </p:sp>
      <p:pic>
        <p:nvPicPr>
          <p:cNvPr id="21" name="Video 20">
            <a:hlinkClick r:id="" action="ppaction://media"/>
            <a:extLst>
              <a:ext uri="{FF2B5EF4-FFF2-40B4-BE49-F238E27FC236}">
                <a16:creationId xmlns:a16="http://schemas.microsoft.com/office/drawing/2014/main" id="{D0285202-2DB8-4691-B2DC-097112985D0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899199731"/>
      </p:ext>
    </p:extLst>
  </p:cSld>
  <p:clrMapOvr>
    <a:masterClrMapping/>
  </p:clrMapOvr>
  <mc:AlternateContent xmlns:mc="http://schemas.openxmlformats.org/markup-compatibility/2006">
    <mc:Choice xmlns:p14="http://schemas.microsoft.com/office/powerpoint/2010/main" Requires="p14">
      <p:transition spd="slow" p14:dur="2000" advTm="58338"/>
    </mc:Choice>
    <mc:Fallback>
      <p:transition spd="slow" advTm="58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92D3D8A-F457-4F47-A13E-C165223FB052}"/>
              </a:ext>
            </a:extLst>
          </p:cNvPr>
          <p:cNvSpPr>
            <a:spLocks noGrp="1"/>
          </p:cNvSpPr>
          <p:nvPr>
            <p:ph type="title"/>
          </p:nvPr>
        </p:nvSpPr>
        <p:spPr>
          <a:xfrm>
            <a:off x="674914" y="87476"/>
            <a:ext cx="9231085" cy="590739"/>
          </a:xfrm>
        </p:spPr>
        <p:txBody>
          <a:bodyPr>
            <a:noAutofit/>
          </a:bodyPr>
          <a:lstStyle/>
          <a:p>
            <a:r>
              <a:rPr lang="en-US" dirty="0"/>
              <a:t>Moving through Healthy Relationships</a:t>
            </a:r>
          </a:p>
        </p:txBody>
      </p:sp>
      <p:sp>
        <p:nvSpPr>
          <p:cNvPr id="9" name="AutoShape 2" descr="Illustration of woman holding a rose with hearts containing visuals representing the five love languages">
            <a:extLst>
              <a:ext uri="{FF2B5EF4-FFF2-40B4-BE49-F238E27FC236}">
                <a16:creationId xmlns:a16="http://schemas.microsoft.com/office/drawing/2014/main" id="{D19C3A4F-5D47-40AC-A8FA-62BDAECBEA3A}"/>
              </a:ext>
            </a:extLst>
          </p:cNvPr>
          <p:cNvSpPr>
            <a:spLocks noChangeAspect="1" noChangeArrowheads="1"/>
          </p:cNvSpPr>
          <p:nvPr/>
        </p:nvSpPr>
        <p:spPr bwMode="auto">
          <a:xfrm>
            <a:off x="2286000" y="1285875"/>
            <a:ext cx="7620000" cy="4286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AutoShape 4" descr="Illustration of woman holding a rose with hearts containing visuals representing the five love languages">
            <a:extLst>
              <a:ext uri="{FF2B5EF4-FFF2-40B4-BE49-F238E27FC236}">
                <a16:creationId xmlns:a16="http://schemas.microsoft.com/office/drawing/2014/main" id="{6EC7A777-871A-4BDE-B21B-FD74BE171AC1}"/>
              </a:ext>
            </a:extLst>
          </p:cNvPr>
          <p:cNvSpPr>
            <a:spLocks noChangeAspect="1" noChangeArrowheads="1"/>
          </p:cNvSpPr>
          <p:nvPr/>
        </p:nvSpPr>
        <p:spPr bwMode="auto">
          <a:xfrm>
            <a:off x="2438400" y="1438275"/>
            <a:ext cx="7620000" cy="4286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a:extLst>
              <a:ext uri="{FF2B5EF4-FFF2-40B4-BE49-F238E27FC236}">
                <a16:creationId xmlns:a16="http://schemas.microsoft.com/office/drawing/2014/main" id="{88919E5D-1C40-466D-9BF2-68E4967AC9C9}"/>
              </a:ext>
            </a:extLst>
          </p:cNvPr>
          <p:cNvPicPr>
            <a:picLocks noChangeAspect="1"/>
          </p:cNvPicPr>
          <p:nvPr/>
        </p:nvPicPr>
        <p:blipFill>
          <a:blip r:embed="rId5"/>
          <a:stretch>
            <a:fillRect/>
          </a:stretch>
        </p:blipFill>
        <p:spPr>
          <a:xfrm>
            <a:off x="3688843" y="743300"/>
            <a:ext cx="3778757" cy="2125551"/>
          </a:xfrm>
          <a:prstGeom prst="rect">
            <a:avLst/>
          </a:prstGeom>
        </p:spPr>
      </p:pic>
      <p:sp>
        <p:nvSpPr>
          <p:cNvPr id="13" name="TextBox 12">
            <a:extLst>
              <a:ext uri="{FF2B5EF4-FFF2-40B4-BE49-F238E27FC236}">
                <a16:creationId xmlns:a16="http://schemas.microsoft.com/office/drawing/2014/main" id="{BD177F39-70DD-4D72-B811-EBA457D10AD5}"/>
              </a:ext>
            </a:extLst>
          </p:cNvPr>
          <p:cNvSpPr txBox="1"/>
          <p:nvPr/>
        </p:nvSpPr>
        <p:spPr>
          <a:xfrm>
            <a:off x="752166" y="2912335"/>
            <a:ext cx="8250320" cy="3416320"/>
          </a:xfrm>
          <a:prstGeom prst="rect">
            <a:avLst/>
          </a:prstGeom>
          <a:noFill/>
        </p:spPr>
        <p:txBody>
          <a:bodyPr wrap="square">
            <a:spAutoFit/>
          </a:bodyPr>
          <a:lstStyle/>
          <a:p>
            <a:pPr marL="285750" indent="-285750">
              <a:buFont typeface="Arial" panose="020B0604020202020204" pitchFamily="34" charset="0"/>
              <a:buChar char="•"/>
            </a:pPr>
            <a:r>
              <a:rPr lang="en-US" sz="2400" b="1" dirty="0"/>
              <a:t>Attachment: </a:t>
            </a:r>
            <a:r>
              <a:rPr lang="en-US" sz="2400" dirty="0"/>
              <a:t>Needing to be with another person and desiring physical contact and approval</a:t>
            </a:r>
          </a:p>
          <a:p>
            <a:endParaRPr lang="en-US" sz="2400" dirty="0"/>
          </a:p>
          <a:p>
            <a:pPr marL="285750" indent="-285750">
              <a:buFont typeface="Arial" panose="020B0604020202020204" pitchFamily="34" charset="0"/>
              <a:buChar char="•"/>
            </a:pPr>
            <a:r>
              <a:rPr lang="en-US" sz="2400" b="1" dirty="0"/>
              <a:t>Caring: </a:t>
            </a:r>
            <a:r>
              <a:rPr lang="en-US" sz="2400" dirty="0"/>
              <a:t>Valuing the other person's happiness and needs as much as your own</a:t>
            </a:r>
          </a:p>
          <a:p>
            <a:endParaRPr lang="en-US" sz="2400" dirty="0"/>
          </a:p>
          <a:p>
            <a:pPr marL="285750" indent="-285750">
              <a:buFont typeface="Arial" panose="020B0604020202020204" pitchFamily="34" charset="0"/>
              <a:buChar char="•"/>
            </a:pPr>
            <a:r>
              <a:rPr lang="en-US" sz="2400" b="1" dirty="0"/>
              <a:t>Intimacy</a:t>
            </a:r>
            <a:r>
              <a:rPr lang="en-US" sz="2400" dirty="0"/>
              <a:t>: Sharing private thoughts, feelings, and desires with the other person</a:t>
            </a:r>
          </a:p>
          <a:p>
            <a:pPr algn="ctr"/>
            <a:r>
              <a:rPr lang="en-US" sz="2400" dirty="0">
                <a:hlinkClick r:id="rId6"/>
              </a:rPr>
              <a:t>What Is Love? (verywellmind.com</a:t>
            </a:r>
            <a:endParaRPr lang="en-US" sz="2400" dirty="0"/>
          </a:p>
        </p:txBody>
      </p:sp>
      <p:sp>
        <p:nvSpPr>
          <p:cNvPr id="15" name="TextBox 14">
            <a:extLst>
              <a:ext uri="{FF2B5EF4-FFF2-40B4-BE49-F238E27FC236}">
                <a16:creationId xmlns:a16="http://schemas.microsoft.com/office/drawing/2014/main" id="{19A978EB-7F7E-4772-B547-DD8AC77E226E}"/>
              </a:ext>
            </a:extLst>
          </p:cNvPr>
          <p:cNvSpPr txBox="1"/>
          <p:nvPr/>
        </p:nvSpPr>
        <p:spPr>
          <a:xfrm>
            <a:off x="3049229" y="3244334"/>
            <a:ext cx="6098458" cy="369332"/>
          </a:xfrm>
          <a:prstGeom prst="rect">
            <a:avLst/>
          </a:prstGeom>
          <a:noFill/>
        </p:spPr>
        <p:txBody>
          <a:bodyPr wrap="square">
            <a:spAutoFit/>
          </a:bodyPr>
          <a:lstStyle/>
          <a:p>
            <a:r>
              <a:rPr lang="en-US">
                <a:hlinkClick r:id="rId6"/>
              </a:rPr>
              <a:t>)</a:t>
            </a:r>
            <a:endParaRPr lang="en-US"/>
          </a:p>
        </p:txBody>
      </p:sp>
      <p:pic>
        <p:nvPicPr>
          <p:cNvPr id="4" name="Video 3">
            <a:hlinkClick r:id="" action="ppaction://media"/>
            <a:extLst>
              <a:ext uri="{FF2B5EF4-FFF2-40B4-BE49-F238E27FC236}">
                <a16:creationId xmlns:a16="http://schemas.microsoft.com/office/drawing/2014/main" id="{FF8B1CBD-06EE-407E-9DB0-84FB98D306C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995789490"/>
      </p:ext>
    </p:extLst>
  </p:cSld>
  <p:clrMapOvr>
    <a:masterClrMapping/>
  </p:clrMapOvr>
  <mc:AlternateContent xmlns:mc="http://schemas.openxmlformats.org/markup-compatibility/2006">
    <mc:Choice xmlns:p14="http://schemas.microsoft.com/office/powerpoint/2010/main" Requires="p14">
      <p:transition spd="slow" p14:dur="2000" advTm="49314"/>
    </mc:Choice>
    <mc:Fallback>
      <p:transition spd="slow" advTm="49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F047B65-EA0A-409D-9FD1-787918246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E22A6E01-B70F-4E93-928B-8C2B3967B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a:off x="-3176" y="-2"/>
            <a:ext cx="12192000" cy="6858000"/>
          </a:xfrm>
          <a:prstGeom prst="rect">
            <a:avLst/>
          </a:prstGeom>
          <a:ln>
            <a:noFill/>
          </a:ln>
        </p:spPr>
      </p:pic>
      <p:sp>
        <p:nvSpPr>
          <p:cNvPr id="18" name="Rectangle 17">
            <a:extLst>
              <a:ext uri="{FF2B5EF4-FFF2-40B4-BE49-F238E27FC236}">
                <a16:creationId xmlns:a16="http://schemas.microsoft.com/office/drawing/2014/main" id="{8AB9EA4B-B58D-48DC-8DA2-83A9CD594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02F1F6-FC27-4758-8BD9-7F5CA7EA4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E0C39DA-1C56-4490-9584-8E35C8BCB5A7}"/>
              </a:ext>
            </a:extLst>
          </p:cNvPr>
          <p:cNvSpPr>
            <a:spLocks noGrp="1"/>
          </p:cNvSpPr>
          <p:nvPr>
            <p:ph type="title"/>
          </p:nvPr>
        </p:nvSpPr>
        <p:spPr>
          <a:xfrm>
            <a:off x="75199" y="715465"/>
            <a:ext cx="6315085" cy="1080938"/>
          </a:xfrm>
        </p:spPr>
        <p:txBody>
          <a:bodyPr>
            <a:noAutofit/>
          </a:bodyPr>
          <a:lstStyle/>
          <a:p>
            <a:pPr marL="0" marR="0" lvl="0" indent="0" defTabSz="914400" rtl="0" eaLnBrk="1" fontAlgn="auto" latinLnBrk="0" hangingPunct="1">
              <a:spcBef>
                <a:spcPct val="0"/>
              </a:spcBef>
              <a:spcAft>
                <a:spcPts val="0"/>
              </a:spcAft>
              <a:buClrTx/>
              <a:buSzTx/>
              <a:buFontTx/>
              <a:buNone/>
              <a:tabLst/>
              <a:defRPr/>
            </a:pPr>
            <a:r>
              <a:rPr kumimoji="0" lang="en-US" sz="4000" b="0" i="0" u="none" strike="noStrike" kern="18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Building Virtual Relationships</a:t>
            </a:r>
            <a:endParaRPr kumimoji="0" lang="en-US" sz="4000" b="0" i="0" u="none" strike="noStrike" kern="1200" cap="none" spc="0" normalizeH="0" baseline="0" noProof="0" dirty="0">
              <a:ln>
                <a:noFill/>
              </a:ln>
              <a:effectLst/>
              <a:uLnTx/>
              <a:uFillTx/>
              <a:latin typeface="Sabon Next LT"/>
              <a:ea typeface="+mn-ea"/>
              <a:cs typeface="Angsana New" panose="02020603050405020304" pitchFamily="18" charset="-34"/>
            </a:endParaRPr>
          </a:p>
        </p:txBody>
      </p:sp>
      <p:pic>
        <p:nvPicPr>
          <p:cNvPr id="22" name="Picture 21">
            <a:extLst>
              <a:ext uri="{FF2B5EF4-FFF2-40B4-BE49-F238E27FC236}">
                <a16:creationId xmlns:a16="http://schemas.microsoft.com/office/drawing/2014/main" id="{C4800F6F-EF31-45BC-B393-1D51A1CC19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B3F60E16-E8F9-4821-9F4D-69F1A9514580}"/>
              </a:ext>
            </a:extLst>
          </p:cNvPr>
          <p:cNvSpPr>
            <a:spLocks noGrp="1"/>
          </p:cNvSpPr>
          <p:nvPr>
            <p:ph idx="1"/>
          </p:nvPr>
        </p:nvSpPr>
        <p:spPr>
          <a:xfrm>
            <a:off x="75199" y="2336873"/>
            <a:ext cx="5709965" cy="3599316"/>
          </a:xfrm>
        </p:spPr>
        <p:txBody>
          <a:bodyPr>
            <a:normAutofit lnSpcReduction="10000"/>
          </a:bodyPr>
          <a:lstStyle/>
          <a:p>
            <a:pPr marL="457200" marR="0" lvl="0" indent="-228600" defTabSz="914400" rtl="0" eaLnBrk="1" fontAlgn="auto" latinLnBrk="0" hangingPunct="1">
              <a:spcBef>
                <a:spcPts val="1000"/>
              </a:spcBef>
              <a:spcAft>
                <a:spcPts val="0"/>
              </a:spcAft>
              <a:buClr>
                <a:srgbClr val="201449">
                  <a:lumMod val="10000"/>
                  <a:lumOff val="90000"/>
                </a:srgbClr>
              </a:buClr>
              <a:buSzPct val="80000"/>
              <a:buFont typeface="Wingdings" panose="05000000000000000000" pitchFamily="2" charset="2"/>
              <a:buChar char="§"/>
              <a:tabLst/>
              <a:defRPr/>
            </a:pPr>
            <a:r>
              <a:rPr kumimoji="0" lang="en-US" b="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Online relationships lack the personal factors of face-to-face interactions such as physical appearance and mannerisms.</a:t>
            </a:r>
          </a:p>
          <a:p>
            <a:pPr marL="457200" marR="0" lvl="0" indent="-228600" defTabSz="914400" rtl="0" eaLnBrk="1" fontAlgn="auto" latinLnBrk="0" hangingPunct="1">
              <a:spcBef>
                <a:spcPts val="1000"/>
              </a:spcBef>
              <a:spcAft>
                <a:spcPts val="0"/>
              </a:spcAft>
              <a:buClr>
                <a:srgbClr val="201449">
                  <a:lumMod val="10000"/>
                  <a:lumOff val="90000"/>
                </a:srgbClr>
              </a:buClr>
              <a:buSzPct val="80000"/>
              <a:buFont typeface="Wingdings" panose="05000000000000000000" pitchFamily="2" charset="2"/>
              <a:buChar char="§"/>
              <a:tabLst/>
              <a:defRPr/>
            </a:pPr>
            <a:r>
              <a:rPr kumimoji="0" lang="en-US" b="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Such factors act as 'gates' or barriers and can often determine who we initially approach. </a:t>
            </a:r>
          </a:p>
          <a:p>
            <a:pPr marL="457200" marR="0" lvl="0" indent="-228600" defTabSz="914400" rtl="0" eaLnBrk="1" fontAlgn="auto" latinLnBrk="0" hangingPunct="1">
              <a:spcBef>
                <a:spcPts val="1000"/>
              </a:spcBef>
              <a:spcAft>
                <a:spcPts val="0"/>
              </a:spcAft>
              <a:buClr>
                <a:srgbClr val="201449">
                  <a:lumMod val="10000"/>
                  <a:lumOff val="90000"/>
                </a:srgbClr>
              </a:buClr>
              <a:buSzPct val="80000"/>
              <a:buFont typeface="Wingdings" panose="05000000000000000000" pitchFamily="2" charset="2"/>
              <a:buChar char="§"/>
              <a:tabLst/>
              <a:defRPr/>
            </a:pPr>
            <a:r>
              <a:rPr kumimoji="0" lang="en-US" b="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A consequence of the removal of gates such as appearance or shyness is that an individual's 'true self' is expressed more online</a:t>
            </a:r>
            <a:r>
              <a:rPr kumimoji="0" lang="en-US" sz="2000" b="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US" sz="2000" b="0" i="0" u="none" strike="noStrike" kern="1200" cap="none" spc="0" normalizeH="0" baseline="0" noProof="0" dirty="0">
              <a:ln>
                <a:noFill/>
              </a:ln>
              <a:effectLst/>
              <a:uLnTx/>
              <a:uFillTx/>
              <a:latin typeface="Avenir Next LT Pro"/>
              <a:ea typeface="+mn-ea"/>
              <a:cs typeface="+mn-cs"/>
            </a:endParaRPr>
          </a:p>
        </p:txBody>
      </p:sp>
      <p:sp>
        <p:nvSpPr>
          <p:cNvPr id="24" name="Rectangle 23">
            <a:extLst>
              <a:ext uri="{FF2B5EF4-FFF2-40B4-BE49-F238E27FC236}">
                <a16:creationId xmlns:a16="http://schemas.microsoft.com/office/drawing/2014/main" id="{3B2023FE-F979-4E96-B4C0-9F04B0563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C8DBB85-9F63-4EA5-A231-EE23F6F66F69}"/>
              </a:ext>
            </a:extLst>
          </p:cNvPr>
          <p:cNvPicPr>
            <a:picLocks noChangeAspect="1"/>
          </p:cNvPicPr>
          <p:nvPr/>
        </p:nvPicPr>
        <p:blipFill rotWithShape="1">
          <a:blip r:embed="rId6"/>
          <a:srcRect l="24664" r="21710"/>
          <a:stretch/>
        </p:blipFill>
        <p:spPr>
          <a:xfrm>
            <a:off x="6795086" y="993691"/>
            <a:ext cx="2380647" cy="2497135"/>
          </a:xfrm>
          <a:prstGeom prst="rect">
            <a:avLst/>
          </a:prstGeom>
        </p:spPr>
      </p:pic>
      <p:sp useBgFill="1">
        <p:nvSpPr>
          <p:cNvPr id="26" name="Rectangle 25">
            <a:extLst>
              <a:ext uri="{FF2B5EF4-FFF2-40B4-BE49-F238E27FC236}">
                <a16:creationId xmlns:a16="http://schemas.microsoft.com/office/drawing/2014/main" id="{6B646551-EE52-46D1-B2B2-1353821E1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488844"/>
            <a:ext cx="2220800" cy="244167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D35B0B42-E63E-4789-AF10-43013EC67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79" y="4164748"/>
            <a:ext cx="2684871" cy="21721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A3C941C-19FB-4E0D-9258-DD0375C87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108997"/>
            <a:ext cx="2220800" cy="32196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Video 5">
            <a:hlinkClick r:id="" action="ppaction://media"/>
            <a:extLst>
              <a:ext uri="{FF2B5EF4-FFF2-40B4-BE49-F238E27FC236}">
                <a16:creationId xmlns:a16="http://schemas.microsoft.com/office/drawing/2014/main" id="{67E7B739-44DC-45D8-9FCA-710EBBBD7042}"/>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647435" y="4018551"/>
            <a:ext cx="1887366" cy="1415524"/>
          </a:xfrm>
          <a:prstGeom prst="rect">
            <a:avLst/>
          </a:prstGeom>
        </p:spPr>
      </p:pic>
    </p:spTree>
    <p:extLst>
      <p:ext uri="{BB962C8B-B14F-4D97-AF65-F5344CB8AC3E}">
        <p14:creationId xmlns:p14="http://schemas.microsoft.com/office/powerpoint/2010/main" val="61656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53" name="Rectangle 9">
            <a:extLst>
              <a:ext uri="{FF2B5EF4-FFF2-40B4-BE49-F238E27FC236}">
                <a16:creationId xmlns:a16="http://schemas.microsoft.com/office/drawing/2014/main" id="{AF047B65-EA0A-409D-9FD1-787918246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11">
            <a:extLst>
              <a:ext uri="{FF2B5EF4-FFF2-40B4-BE49-F238E27FC236}">
                <a16:creationId xmlns:a16="http://schemas.microsoft.com/office/drawing/2014/main" id="{E22A6E01-B70F-4E93-928B-8C2B3967B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3176" y="-2"/>
            <a:ext cx="12192000" cy="6858000"/>
          </a:xfrm>
          <a:prstGeom prst="rect">
            <a:avLst/>
          </a:prstGeom>
          <a:ln>
            <a:noFill/>
          </a:ln>
        </p:spPr>
      </p:pic>
      <p:sp>
        <p:nvSpPr>
          <p:cNvPr id="55" name="Rectangle 13">
            <a:extLst>
              <a:ext uri="{FF2B5EF4-FFF2-40B4-BE49-F238E27FC236}">
                <a16:creationId xmlns:a16="http://schemas.microsoft.com/office/drawing/2014/main" id="{8AB9EA4B-B58D-48DC-8DA2-83A9CD594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15">
            <a:extLst>
              <a:ext uri="{FF2B5EF4-FFF2-40B4-BE49-F238E27FC236}">
                <a16:creationId xmlns:a16="http://schemas.microsoft.com/office/drawing/2014/main" id="{7402F1F6-FC27-4758-8BD9-7F5CA7EA4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BCB9261-5C15-4844-B7B0-B3E6AC6148DD}"/>
              </a:ext>
            </a:extLst>
          </p:cNvPr>
          <p:cNvSpPr>
            <a:spLocks noGrp="1"/>
          </p:cNvSpPr>
          <p:nvPr>
            <p:ph type="title"/>
          </p:nvPr>
        </p:nvSpPr>
        <p:spPr>
          <a:xfrm>
            <a:off x="315687" y="753228"/>
            <a:ext cx="2556964" cy="1080938"/>
          </a:xfrm>
        </p:spPr>
        <p:txBody>
          <a:bodyPr>
            <a:normAutofit/>
          </a:bodyPr>
          <a:lstStyle/>
          <a:p>
            <a:r>
              <a:rPr lang="en-US" sz="4000" dirty="0"/>
              <a:t>Bonding</a:t>
            </a:r>
          </a:p>
        </p:txBody>
      </p:sp>
      <p:pic>
        <p:nvPicPr>
          <p:cNvPr id="57" name="Picture 17">
            <a:extLst>
              <a:ext uri="{FF2B5EF4-FFF2-40B4-BE49-F238E27FC236}">
                <a16:creationId xmlns:a16="http://schemas.microsoft.com/office/drawing/2014/main" id="{C4800F6F-EF31-45BC-B393-1D51A1CC19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AB1CBB64-E1F0-4535-B9D3-B8BCD8248EB1}"/>
              </a:ext>
            </a:extLst>
          </p:cNvPr>
          <p:cNvSpPr>
            <a:spLocks noGrp="1"/>
          </p:cNvSpPr>
          <p:nvPr>
            <p:ph idx="1"/>
          </p:nvPr>
        </p:nvSpPr>
        <p:spPr>
          <a:xfrm>
            <a:off x="130547" y="2113873"/>
            <a:ext cx="5484205" cy="4521125"/>
          </a:xfrm>
        </p:spPr>
        <p:txBody>
          <a:bodyPr vert="horz" lIns="91440" tIns="45720" rIns="91440" bIns="45720" rtlCol="0">
            <a:normAutofit/>
          </a:bodyPr>
          <a:lstStyle/>
          <a:p>
            <a:r>
              <a:rPr lang="en-US" sz="1800" b="1" dirty="0"/>
              <a:t>As online or virtual relationships involve writing e-mails to each other, two people get the opportunity to bond mentally. There is plenty of opportunity to get to know one another in a deeper and more meaningful way, without the physical connection. </a:t>
            </a:r>
            <a:endParaRPr lang="en-US" sz="1800" dirty="0"/>
          </a:p>
          <a:p>
            <a:pPr>
              <a:buClr>
                <a:srgbClr val="E4DEF6"/>
              </a:buClr>
            </a:pPr>
            <a:r>
              <a:rPr lang="en-US" sz="1800" b="1" dirty="0"/>
              <a:t>To become friends first, who can discuss most anything, lays the foundation for a solid relationship. </a:t>
            </a:r>
            <a:endParaRPr lang="en-US" sz="1800" dirty="0"/>
          </a:p>
          <a:p>
            <a:pPr>
              <a:buClr>
                <a:srgbClr val="E4DEF6"/>
              </a:buClr>
            </a:pPr>
            <a:r>
              <a:rPr lang="en-US" sz="1800" b="1" dirty="0"/>
              <a:t>Through writing and telephone conversations, which are the main mediums of communication in virtual relationships, people can be themselves, to be honest and forthcoming with information. There is more opportunity to share a great deal of information and to really talk to one another.</a:t>
            </a:r>
            <a:endParaRPr lang="en-US" sz="1800" dirty="0"/>
          </a:p>
        </p:txBody>
      </p:sp>
      <p:sp>
        <p:nvSpPr>
          <p:cNvPr id="58" name="Rectangle 19">
            <a:extLst>
              <a:ext uri="{FF2B5EF4-FFF2-40B4-BE49-F238E27FC236}">
                <a16:creationId xmlns:a16="http://schemas.microsoft.com/office/drawing/2014/main" id="{3B2023FE-F979-4E96-B4C0-9F04B0563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arrow&#10;&#10;Description automatically generated">
            <a:extLst>
              <a:ext uri="{FF2B5EF4-FFF2-40B4-BE49-F238E27FC236}">
                <a16:creationId xmlns:a16="http://schemas.microsoft.com/office/drawing/2014/main" id="{CC5EB570-C2CC-456A-A544-6569C8F6370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25710" r="1" b="5727"/>
          <a:stretch/>
        </p:blipFill>
        <p:spPr>
          <a:xfrm>
            <a:off x="6865298" y="1230086"/>
            <a:ext cx="2380647" cy="1700428"/>
          </a:xfrm>
          <a:prstGeom prst="rect">
            <a:avLst/>
          </a:prstGeom>
        </p:spPr>
      </p:pic>
      <p:sp useBgFill="1">
        <p:nvSpPr>
          <p:cNvPr id="59" name="Rectangle 21">
            <a:extLst>
              <a:ext uri="{FF2B5EF4-FFF2-40B4-BE49-F238E27FC236}">
                <a16:creationId xmlns:a16="http://schemas.microsoft.com/office/drawing/2014/main" id="{6B646551-EE52-46D1-B2B2-1353821E1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488844"/>
            <a:ext cx="2220800" cy="244167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0" name="Rectangle 23">
            <a:extLst>
              <a:ext uri="{FF2B5EF4-FFF2-40B4-BE49-F238E27FC236}">
                <a16:creationId xmlns:a16="http://schemas.microsoft.com/office/drawing/2014/main" id="{D35B0B42-E63E-4789-AF10-43013EC67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79" y="4164748"/>
            <a:ext cx="2684871" cy="21721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25">
            <a:extLst>
              <a:ext uri="{FF2B5EF4-FFF2-40B4-BE49-F238E27FC236}">
                <a16:creationId xmlns:a16="http://schemas.microsoft.com/office/drawing/2014/main" id="{9A3C941C-19FB-4E0D-9258-DD0375C87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108997"/>
            <a:ext cx="2220800" cy="32196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hlinkClick r:id="" action="ppaction://media"/>
            <a:extLst>
              <a:ext uri="{FF2B5EF4-FFF2-40B4-BE49-F238E27FC236}">
                <a16:creationId xmlns:a16="http://schemas.microsoft.com/office/drawing/2014/main" id="{55F4D22E-7046-4AE5-966B-B00B60B81F5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567002" y="3845582"/>
            <a:ext cx="2059934" cy="1544950"/>
          </a:xfrm>
          <a:prstGeom prst="rect">
            <a:avLst/>
          </a:prstGeom>
        </p:spPr>
      </p:pic>
    </p:spTree>
    <p:extLst>
      <p:ext uri="{BB962C8B-B14F-4D97-AF65-F5344CB8AC3E}">
        <p14:creationId xmlns:p14="http://schemas.microsoft.com/office/powerpoint/2010/main" val="1007681897"/>
      </p:ext>
    </p:extLst>
  </p:cSld>
  <p:clrMapOvr>
    <a:masterClrMapping/>
  </p:clrMapOvr>
  <mc:AlternateContent xmlns:mc="http://schemas.openxmlformats.org/markup-compatibility/2006">
    <mc:Choice xmlns:p14="http://schemas.microsoft.com/office/powerpoint/2010/main" Requires="p14">
      <p:transition spd="slow" p14:dur="2000" advTm="44662"/>
    </mc:Choice>
    <mc:Fallback>
      <p:transition spd="slow" advTm="44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E76FC941-2802-4030-BD51-C525BDAB5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11">
            <a:extLst>
              <a:ext uri="{FF2B5EF4-FFF2-40B4-BE49-F238E27FC236}">
                <a16:creationId xmlns:a16="http://schemas.microsoft.com/office/drawing/2014/main" id="{783C04E7-B10C-4643-8162-13C81A2E3A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4" name="Rectangle 13">
            <a:extLst>
              <a:ext uri="{FF2B5EF4-FFF2-40B4-BE49-F238E27FC236}">
                <a16:creationId xmlns:a16="http://schemas.microsoft.com/office/drawing/2014/main" id="{4AD690B6-C546-4A5F-A621-52B7D2A665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D985E6C-D23D-48A2-99E5-497B121FE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E8FA44-1ED6-43ED-B841-3678A4BE34EE}"/>
              </a:ext>
            </a:extLst>
          </p:cNvPr>
          <p:cNvSpPr>
            <a:spLocks noGrp="1"/>
          </p:cNvSpPr>
          <p:nvPr>
            <p:ph type="title"/>
          </p:nvPr>
        </p:nvSpPr>
        <p:spPr>
          <a:xfrm>
            <a:off x="510773" y="715466"/>
            <a:ext cx="6260141" cy="1080938"/>
          </a:xfrm>
        </p:spPr>
        <p:txBody>
          <a:bodyPr>
            <a:normAutofit/>
          </a:bodyPr>
          <a:lstStyle/>
          <a:p>
            <a:r>
              <a:rPr lang="en-US" sz="4000" dirty="0">
                <a:effectLst/>
                <a:latin typeface="Calibri" panose="020F0502020204030204" pitchFamily="34" charset="0"/>
                <a:ea typeface="Calibri" panose="020F0502020204030204" pitchFamily="34" charset="0"/>
                <a:cs typeface="Times New Roman" panose="02020603050405020304" pitchFamily="18" charset="0"/>
              </a:rPr>
              <a:t>Dilemmas of Digital Trust</a:t>
            </a:r>
            <a:endParaRPr lang="en-US" sz="4000" dirty="0"/>
          </a:p>
        </p:txBody>
      </p:sp>
      <p:pic>
        <p:nvPicPr>
          <p:cNvPr id="18" name="Picture 17">
            <a:extLst>
              <a:ext uri="{FF2B5EF4-FFF2-40B4-BE49-F238E27FC236}">
                <a16:creationId xmlns:a16="http://schemas.microsoft.com/office/drawing/2014/main" id="{2391EF93-F5F6-4DBB-974F-728579F6BF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AAAA6702-1DEB-44CE-8A4D-4DE5E2155617}"/>
              </a:ext>
            </a:extLst>
          </p:cNvPr>
          <p:cNvSpPr>
            <a:spLocks noGrp="1"/>
          </p:cNvSpPr>
          <p:nvPr>
            <p:ph idx="1"/>
          </p:nvPr>
        </p:nvSpPr>
        <p:spPr>
          <a:xfrm>
            <a:off x="283029" y="2307218"/>
            <a:ext cx="6720725" cy="3941181"/>
          </a:xfrm>
        </p:spPr>
        <p:txBody>
          <a:bodyPr vert="horz" lIns="91440" tIns="45720" rIns="91440" bIns="45720" rtlCol="0">
            <a:normAutofit fontScale="92500" lnSpcReduction="10000"/>
          </a:bodyPr>
          <a:lstStyle/>
          <a:p>
            <a:r>
              <a:rPr lang="en-US" dirty="0">
                <a:effectLst/>
                <a:latin typeface="Calibri"/>
                <a:ea typeface="Calibri" panose="020F0502020204030204" pitchFamily="34" charset="0"/>
                <a:cs typeface="Times New Roman"/>
              </a:rPr>
              <a:t>Digitalization has positive and negative effects for interpersonal trust. On the upside, digital technologies allow us to share more widely and frequently. We can connect almost anywhere at any time. And the more we share, the greater the potential for trust.</a:t>
            </a:r>
            <a:endParaRPr lang="en-US" dirty="0">
              <a:latin typeface="Calibri"/>
              <a:cs typeface="Times New Roman"/>
            </a:endParaRPr>
          </a:p>
          <a:p>
            <a:pPr>
              <a:buClr>
                <a:srgbClr val="E4DEF6"/>
              </a:buClr>
            </a:pPr>
            <a:r>
              <a:rPr lang="en-US" dirty="0">
                <a:effectLst/>
                <a:latin typeface="Calibri"/>
                <a:ea typeface="Calibri" panose="020F0502020204030204" pitchFamily="34" charset="0"/>
                <a:cs typeface="Times New Roman"/>
              </a:rPr>
              <a:t>On the downside, however, digital connection is often detached from lived experience. Many people dip themselves in a flow of images and messages which only generate an illusion of transparency. </a:t>
            </a:r>
            <a:endParaRPr lang="en-US" dirty="0">
              <a:latin typeface="Avenir Next LT Pro"/>
              <a:ea typeface="Calibri" panose="020F0502020204030204" pitchFamily="34" charset="0"/>
              <a:cs typeface="Times New Roman"/>
            </a:endParaRPr>
          </a:p>
          <a:p>
            <a:pPr>
              <a:buClr>
                <a:srgbClr val="E4DEF6"/>
              </a:buClr>
            </a:pPr>
            <a:r>
              <a:rPr lang="en-US" dirty="0">
                <a:effectLst/>
                <a:latin typeface="Calibri"/>
                <a:ea typeface="Calibri" panose="020F0502020204030204" pitchFamily="34" charset="0"/>
                <a:cs typeface="Times New Roman"/>
              </a:rPr>
              <a:t>Yet they quickly trust those in the same virtual space. </a:t>
            </a:r>
            <a:r>
              <a:rPr lang="en-US" dirty="0">
                <a:latin typeface="Calibri"/>
                <a:ea typeface="Calibri" panose="020F0502020204030204" pitchFamily="34" charset="0"/>
                <a:cs typeface="Times New Roman"/>
              </a:rPr>
              <a:t>O</a:t>
            </a:r>
            <a:r>
              <a:rPr lang="en-US" dirty="0">
                <a:effectLst/>
                <a:latin typeface="Calibri"/>
                <a:ea typeface="Calibri" panose="020F0502020204030204" pitchFamily="34" charset="0"/>
                <a:cs typeface="Times New Roman"/>
              </a:rPr>
              <a:t>nline networks can be very rewarding, but much remains filtered and hidden.</a:t>
            </a:r>
            <a:r>
              <a:rPr lang="en-US" dirty="0">
                <a:latin typeface="Calibri"/>
                <a:ea typeface="Calibri" panose="020F0502020204030204" pitchFamily="34" charset="0"/>
                <a:cs typeface="Times New Roman"/>
              </a:rPr>
              <a:t>  </a:t>
            </a:r>
            <a:endParaRPr lang="en-US" dirty="0"/>
          </a:p>
          <a:p>
            <a:endParaRPr lang="en-US" sz="1900" dirty="0"/>
          </a:p>
        </p:txBody>
      </p:sp>
      <p:sp>
        <p:nvSpPr>
          <p:cNvPr id="20" name="Rectangle 19">
            <a:extLst>
              <a:ext uri="{FF2B5EF4-FFF2-40B4-BE49-F238E27FC236}">
                <a16:creationId xmlns:a16="http://schemas.microsoft.com/office/drawing/2014/main" id="{A22F145C-3199-45A7-B01A-2E71E7ED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website&#10;&#10;Description automatically generated">
            <a:extLst>
              <a:ext uri="{FF2B5EF4-FFF2-40B4-BE49-F238E27FC236}">
                <a16:creationId xmlns:a16="http://schemas.microsoft.com/office/drawing/2014/main" id="{A1E8F643-487F-43B2-9E64-170839F0186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568156" y="1124747"/>
            <a:ext cx="2706302" cy="2144742"/>
          </a:xfrm>
          <a:prstGeom prst="rect">
            <a:avLst/>
          </a:prstGeom>
          <a:ln>
            <a:noFill/>
          </a:ln>
          <a:effectLst/>
        </p:spPr>
      </p:pic>
      <p:pic>
        <p:nvPicPr>
          <p:cNvPr id="4" name="Video 3">
            <a:hlinkClick r:id="" action="ppaction://media"/>
            <a:extLst>
              <a:ext uri="{FF2B5EF4-FFF2-40B4-BE49-F238E27FC236}">
                <a16:creationId xmlns:a16="http://schemas.microsoft.com/office/drawing/2014/main" id="{3C1EB91A-E83B-46EF-A9E6-0E4F08FDB5F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8568156" y="3591224"/>
            <a:ext cx="2704363" cy="2028272"/>
          </a:xfrm>
          <a:prstGeom prst="rect">
            <a:avLst/>
          </a:prstGeom>
        </p:spPr>
      </p:pic>
    </p:spTree>
    <p:extLst>
      <p:ext uri="{BB962C8B-B14F-4D97-AF65-F5344CB8AC3E}">
        <p14:creationId xmlns:p14="http://schemas.microsoft.com/office/powerpoint/2010/main" val="2273776421"/>
      </p:ext>
    </p:extLst>
  </p:cSld>
  <p:clrMapOvr>
    <a:masterClrMapping/>
  </p:clrMapOvr>
  <mc:AlternateContent xmlns:mc="http://schemas.openxmlformats.org/markup-compatibility/2006">
    <mc:Choice xmlns:p14="http://schemas.microsoft.com/office/powerpoint/2010/main" Requires="p14">
      <p:transition spd="slow" p14:dur="2000" advTm="49654"/>
    </mc:Choice>
    <mc:Fallback>
      <p:transition spd="slow" advTm="4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28" name="Rectangle 10">
            <a:extLst>
              <a:ext uri="{FF2B5EF4-FFF2-40B4-BE49-F238E27FC236}">
                <a16:creationId xmlns:a16="http://schemas.microsoft.com/office/drawing/2014/main" id="{AF047B65-EA0A-409D-9FD1-787918246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22A6E01-B70F-4E93-928B-8C2B3967B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3176" y="-2"/>
            <a:ext cx="12192000" cy="6858000"/>
          </a:xfrm>
          <a:prstGeom prst="rect">
            <a:avLst/>
          </a:prstGeom>
          <a:ln>
            <a:noFill/>
          </a:ln>
        </p:spPr>
      </p:pic>
      <p:sp>
        <p:nvSpPr>
          <p:cNvPr id="29" name="Rectangle 14">
            <a:extLst>
              <a:ext uri="{FF2B5EF4-FFF2-40B4-BE49-F238E27FC236}">
                <a16:creationId xmlns:a16="http://schemas.microsoft.com/office/drawing/2014/main" id="{8AB9EA4B-B58D-48DC-8DA2-83A9CD594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6">
            <a:extLst>
              <a:ext uri="{FF2B5EF4-FFF2-40B4-BE49-F238E27FC236}">
                <a16:creationId xmlns:a16="http://schemas.microsoft.com/office/drawing/2014/main" id="{7402F1F6-FC27-4758-8BD9-7F5CA7EA4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2CE78E7-11BD-41EE-918F-1C55FDF247BB}"/>
              </a:ext>
            </a:extLst>
          </p:cNvPr>
          <p:cNvSpPr>
            <a:spLocks noGrp="1"/>
          </p:cNvSpPr>
          <p:nvPr>
            <p:ph type="title"/>
          </p:nvPr>
        </p:nvSpPr>
        <p:spPr>
          <a:xfrm>
            <a:off x="101530" y="586813"/>
            <a:ext cx="5910860" cy="1252408"/>
          </a:xfrm>
        </p:spPr>
        <p:txBody>
          <a:bodyPr>
            <a:normAutofit/>
          </a:bodyPr>
          <a:lstStyle/>
          <a:p>
            <a:r>
              <a:rPr lang="en-US" sz="4000" dirty="0">
                <a:solidFill>
                  <a:srgbClr val="FF0000"/>
                </a:solidFill>
                <a:highlight>
                  <a:srgbClr val="FFFF00"/>
                </a:highlight>
              </a:rPr>
              <a:t>Dangers in Online Dating</a:t>
            </a:r>
          </a:p>
        </p:txBody>
      </p:sp>
      <p:pic>
        <p:nvPicPr>
          <p:cNvPr id="31" name="Picture 18">
            <a:extLst>
              <a:ext uri="{FF2B5EF4-FFF2-40B4-BE49-F238E27FC236}">
                <a16:creationId xmlns:a16="http://schemas.microsoft.com/office/drawing/2014/main" id="{C4800F6F-EF31-45BC-B393-1D51A1CC19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F7472A48-E48B-49C6-9A4D-6403954EBDA3}"/>
              </a:ext>
            </a:extLst>
          </p:cNvPr>
          <p:cNvSpPr>
            <a:spLocks noGrp="1"/>
          </p:cNvSpPr>
          <p:nvPr>
            <p:ph idx="1"/>
          </p:nvPr>
        </p:nvSpPr>
        <p:spPr>
          <a:xfrm>
            <a:off x="261258" y="2108818"/>
            <a:ext cx="5613080" cy="4521127"/>
          </a:xfrm>
        </p:spPr>
        <p:txBody>
          <a:bodyPr vert="horz" lIns="91440" tIns="45720" rIns="91440" bIns="45720" rtlCol="0">
            <a:normAutofit fontScale="85000" lnSpcReduction="20000"/>
          </a:bodyPr>
          <a:lstStyle/>
          <a:p>
            <a:r>
              <a:rPr lang="en-US" sz="2100" dirty="0"/>
              <a:t>In a virtual love relationship, people can get carried away with the idea of finding love and end up disclosing confidential information to a virtual stranger. </a:t>
            </a:r>
          </a:p>
          <a:p>
            <a:pPr>
              <a:buClr>
                <a:srgbClr val="E4DEF6"/>
              </a:buClr>
            </a:pPr>
            <a:r>
              <a:rPr lang="en-US" sz="2100" dirty="0"/>
              <a:t>Cyber world has its share of scammers, and people do use the Internet to scam other people. Running a background check is probably the only way to find out whether a person has a criminal record for fraud, is a stalker or even a murderer.</a:t>
            </a:r>
          </a:p>
          <a:p>
            <a:pPr>
              <a:buClr>
                <a:srgbClr val="E4DEF6"/>
              </a:buClr>
            </a:pPr>
            <a:r>
              <a:rPr lang="en-US" sz="2100" dirty="0"/>
              <a:t>There are people who troll dating sites looking for victims to take advantage of financially. People who are lonely and eager to find love may become victims of scams that include requests to buy plane tickets or little loans to tide the person over till the next paycheck.</a:t>
            </a:r>
          </a:p>
          <a:p>
            <a:pPr>
              <a:buClr>
                <a:srgbClr val="E4DEF6"/>
              </a:buClr>
            </a:pPr>
            <a:r>
              <a:rPr lang="en-US" sz="2100" dirty="0"/>
              <a:t>In a virtual love relationship, people can get carried away with the idea of finding love and end up disclosing confidential information to a virtual stranger.</a:t>
            </a:r>
          </a:p>
          <a:p>
            <a:endParaRPr lang="en-US" sz="1400" dirty="0"/>
          </a:p>
        </p:txBody>
      </p:sp>
      <p:sp>
        <p:nvSpPr>
          <p:cNvPr id="32" name="Rectangle 20">
            <a:extLst>
              <a:ext uri="{FF2B5EF4-FFF2-40B4-BE49-F238E27FC236}">
                <a16:creationId xmlns:a16="http://schemas.microsoft.com/office/drawing/2014/main" id="{3B2023FE-F979-4E96-B4C0-9F04B0563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garment using a computer&#10;&#10;Description automatically generated with low confidence">
            <a:extLst>
              <a:ext uri="{FF2B5EF4-FFF2-40B4-BE49-F238E27FC236}">
                <a16:creationId xmlns:a16="http://schemas.microsoft.com/office/drawing/2014/main" id="{C4DB35C4-B851-4301-BB48-B992354BB75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795086" y="1647097"/>
            <a:ext cx="2380647" cy="1190323"/>
          </a:xfrm>
          <a:prstGeom prst="rect">
            <a:avLst/>
          </a:prstGeom>
        </p:spPr>
      </p:pic>
      <p:sp useBgFill="1">
        <p:nvSpPr>
          <p:cNvPr id="33" name="Rectangle 22">
            <a:extLst>
              <a:ext uri="{FF2B5EF4-FFF2-40B4-BE49-F238E27FC236}">
                <a16:creationId xmlns:a16="http://schemas.microsoft.com/office/drawing/2014/main" id="{6B646551-EE52-46D1-B2B2-1353821E1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488844"/>
            <a:ext cx="2220800" cy="244167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24">
            <a:extLst>
              <a:ext uri="{FF2B5EF4-FFF2-40B4-BE49-F238E27FC236}">
                <a16:creationId xmlns:a16="http://schemas.microsoft.com/office/drawing/2014/main" id="{D35B0B42-E63E-4789-AF10-43013EC67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79" y="4164748"/>
            <a:ext cx="2684871" cy="21721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A3C941C-19FB-4E0D-9258-DD0375C87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108997"/>
            <a:ext cx="2220800" cy="32196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a:hlinkClick r:id="" action="ppaction://media"/>
            <a:extLst>
              <a:ext uri="{FF2B5EF4-FFF2-40B4-BE49-F238E27FC236}">
                <a16:creationId xmlns:a16="http://schemas.microsoft.com/office/drawing/2014/main" id="{EA54B6AD-A54E-4737-A6DD-3F64CC3B7F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647435" y="4018551"/>
            <a:ext cx="1887366" cy="1415524"/>
          </a:xfrm>
          <a:prstGeom prst="rect">
            <a:avLst/>
          </a:prstGeom>
        </p:spPr>
      </p:pic>
    </p:spTree>
    <p:extLst>
      <p:ext uri="{BB962C8B-B14F-4D97-AF65-F5344CB8AC3E}">
        <p14:creationId xmlns:p14="http://schemas.microsoft.com/office/powerpoint/2010/main" val="3133465788"/>
      </p:ext>
    </p:extLst>
  </p:cSld>
  <p:clrMapOvr>
    <a:masterClrMapping/>
  </p:clrMapOvr>
  <mc:AlternateContent xmlns:mc="http://schemas.openxmlformats.org/markup-compatibility/2006">
    <mc:Choice xmlns:p14="http://schemas.microsoft.com/office/powerpoint/2010/main" Requires="p14">
      <p:transition spd="slow" p14:dur="2000" advTm="49677"/>
    </mc:Choice>
    <mc:Fallback>
      <p:transition spd="slow" advTm="49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55CE42A6-7AF2-437E-B328-D8AA0D162E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1" name="Rectangle 10">
              <a:extLst>
                <a:ext uri="{FF2B5EF4-FFF2-40B4-BE49-F238E27FC236}">
                  <a16:creationId xmlns:a16="http://schemas.microsoft.com/office/drawing/2014/main" id="{F916101B-DF8F-4D74-ACCE-DEFC9378A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11">
              <a:extLst>
                <a:ext uri="{FF2B5EF4-FFF2-40B4-BE49-F238E27FC236}">
                  <a16:creationId xmlns:a16="http://schemas.microsoft.com/office/drawing/2014/main" id="{9534E1D2-30F7-4233-A259-61C832C912A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9" name="Rectangle 13">
            <a:extLst>
              <a:ext uri="{FF2B5EF4-FFF2-40B4-BE49-F238E27FC236}">
                <a16:creationId xmlns:a16="http://schemas.microsoft.com/office/drawing/2014/main" id="{DAB82F57-B157-436C-9168-408FA3467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68AF82-FCCE-4813-8A76-CAF29F58C93F}"/>
              </a:ext>
            </a:extLst>
          </p:cNvPr>
          <p:cNvSpPr>
            <a:spLocks noGrp="1"/>
          </p:cNvSpPr>
          <p:nvPr>
            <p:ph type="title"/>
          </p:nvPr>
        </p:nvSpPr>
        <p:spPr>
          <a:xfrm>
            <a:off x="261257" y="753228"/>
            <a:ext cx="4615543" cy="1080938"/>
          </a:xfrm>
        </p:spPr>
        <p:txBody>
          <a:bodyPr>
            <a:normAutofit/>
          </a:bodyPr>
          <a:lstStyle/>
          <a:p>
            <a:r>
              <a:rPr lang="en-US" dirty="0"/>
              <a:t>What are Workplace Relationships?</a:t>
            </a:r>
          </a:p>
        </p:txBody>
      </p:sp>
      <p:pic>
        <p:nvPicPr>
          <p:cNvPr id="13" name="Picture 15">
            <a:extLst>
              <a:ext uri="{FF2B5EF4-FFF2-40B4-BE49-F238E27FC236}">
                <a16:creationId xmlns:a16="http://schemas.microsoft.com/office/drawing/2014/main" id="{5514BC31-FC3B-425E-879B-71FE431CE8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E0E5D5B9-8F0A-4A80-8BA9-C65D90AD55DB}"/>
              </a:ext>
            </a:extLst>
          </p:cNvPr>
          <p:cNvSpPr>
            <a:spLocks noGrp="1"/>
          </p:cNvSpPr>
          <p:nvPr>
            <p:ph idx="1"/>
          </p:nvPr>
        </p:nvSpPr>
        <p:spPr>
          <a:xfrm>
            <a:off x="261257" y="2336873"/>
            <a:ext cx="4615543" cy="4238098"/>
          </a:xfrm>
        </p:spPr>
        <p:txBody>
          <a:bodyPr vert="horz" lIns="91440" tIns="45720" rIns="91440" bIns="45720" rtlCol="0">
            <a:normAutofit/>
          </a:bodyPr>
          <a:lstStyle/>
          <a:p>
            <a:r>
              <a:rPr lang="en-US" sz="1800" dirty="0"/>
              <a:t>Workplace relationships are the specific expectations for interactions between people in different positions within a company or organization. </a:t>
            </a:r>
          </a:p>
          <a:p>
            <a:pPr>
              <a:buClr>
                <a:srgbClr val="E4DEF6"/>
              </a:buClr>
            </a:pPr>
            <a:r>
              <a:rPr lang="en-US" sz="1800" dirty="0"/>
              <a:t>They are either professional, personal or a mixture of both. Depending on the position or title of either person, these relationships can also add to job satisfaction and the overall workplace climate or culture.</a:t>
            </a:r>
          </a:p>
          <a:p>
            <a:pPr>
              <a:buClr>
                <a:srgbClr val="E4DEF6"/>
              </a:buClr>
            </a:pPr>
            <a:r>
              <a:rPr lang="en-US" sz="1800" dirty="0"/>
              <a:t>Additionally, learning what these distinct relationships are and how to navigate them, may help someone broaden their professional connections and make advancements in their career.</a:t>
            </a:r>
          </a:p>
        </p:txBody>
      </p:sp>
      <p:sp>
        <p:nvSpPr>
          <p:cNvPr id="15" name="Rectangle 17">
            <a:extLst>
              <a:ext uri="{FF2B5EF4-FFF2-40B4-BE49-F238E27FC236}">
                <a16:creationId xmlns:a16="http://schemas.microsoft.com/office/drawing/2014/main" id="{10041639-8370-4999-A4C0-A447304DC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7" y="488844"/>
            <a:ext cx="3378077" cy="352604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looking at a paper&#10;&#10;Description automatically generated with low confidence">
            <a:extLst>
              <a:ext uri="{FF2B5EF4-FFF2-40B4-BE49-F238E27FC236}">
                <a16:creationId xmlns:a16="http://schemas.microsoft.com/office/drawing/2014/main" id="{5CB35254-B6D2-4D26-9285-184A292DB74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609941" y="1226282"/>
            <a:ext cx="3056465" cy="2040190"/>
          </a:xfrm>
          <a:prstGeom prst="rect">
            <a:avLst/>
          </a:prstGeom>
        </p:spPr>
      </p:pic>
      <p:sp>
        <p:nvSpPr>
          <p:cNvPr id="17" name="Rectangle 19">
            <a:extLst>
              <a:ext uri="{FF2B5EF4-FFF2-40B4-BE49-F238E27FC236}">
                <a16:creationId xmlns:a16="http://schemas.microsoft.com/office/drawing/2014/main" id="{FACA57A6-3AAB-45DE-A921-283970B17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79" y="488844"/>
            <a:ext cx="2739690" cy="2480872"/>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1">
            <a:extLst>
              <a:ext uri="{FF2B5EF4-FFF2-40B4-BE49-F238E27FC236}">
                <a16:creationId xmlns:a16="http://schemas.microsoft.com/office/drawing/2014/main" id="{9C40BA14-8126-4419-AF25-653B2E5F6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8" y="4169238"/>
            <a:ext cx="3378077" cy="220937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3501AE-5431-4E1D-AC76-B7D19F903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80" y="3130583"/>
            <a:ext cx="2739690" cy="3248034"/>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hlinkClick r:id="" action="ppaction://media"/>
            <a:extLst>
              <a:ext uri="{FF2B5EF4-FFF2-40B4-BE49-F238E27FC236}">
                <a16:creationId xmlns:a16="http://schemas.microsoft.com/office/drawing/2014/main" id="{5A380B9E-C074-435A-9813-8E662005765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115072" y="3827470"/>
            <a:ext cx="2451617" cy="1838712"/>
          </a:xfrm>
          <a:prstGeom prst="rect">
            <a:avLst/>
          </a:prstGeom>
        </p:spPr>
      </p:pic>
    </p:spTree>
    <p:extLst>
      <p:ext uri="{BB962C8B-B14F-4D97-AF65-F5344CB8AC3E}">
        <p14:creationId xmlns:p14="http://schemas.microsoft.com/office/powerpoint/2010/main" val="4161963114"/>
      </p:ext>
    </p:extLst>
  </p:cSld>
  <p:clrMapOvr>
    <a:masterClrMapping/>
  </p:clrMapOvr>
  <mc:AlternateContent xmlns:mc="http://schemas.openxmlformats.org/markup-compatibility/2006">
    <mc:Choice xmlns:p14="http://schemas.microsoft.com/office/powerpoint/2010/main" Requires="p14">
      <p:transition spd="slow" p14:dur="2000" advTm="40435"/>
    </mc:Choice>
    <mc:Fallback>
      <p:transition spd="slow" advTm="40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27" name="Rectangle 9">
            <a:extLst>
              <a:ext uri="{FF2B5EF4-FFF2-40B4-BE49-F238E27FC236}">
                <a16:creationId xmlns:a16="http://schemas.microsoft.com/office/drawing/2014/main" id="{AF047B65-EA0A-409D-9FD1-787918246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E22A6E01-B70F-4E93-928B-8C2B3967B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a:off x="-3176" y="-2"/>
            <a:ext cx="12192000" cy="6858000"/>
          </a:xfrm>
          <a:prstGeom prst="rect">
            <a:avLst/>
          </a:prstGeom>
          <a:ln>
            <a:noFill/>
          </a:ln>
        </p:spPr>
      </p:pic>
      <p:sp>
        <p:nvSpPr>
          <p:cNvPr id="28" name="Rectangle 13">
            <a:extLst>
              <a:ext uri="{FF2B5EF4-FFF2-40B4-BE49-F238E27FC236}">
                <a16:creationId xmlns:a16="http://schemas.microsoft.com/office/drawing/2014/main" id="{8AB9EA4B-B58D-48DC-8DA2-83A9CD594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7402F1F6-FC27-4758-8BD9-7F5CA7EA4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4F2EE3-C044-4CD6-A216-F43A1C86087A}"/>
              </a:ext>
            </a:extLst>
          </p:cNvPr>
          <p:cNvSpPr>
            <a:spLocks noGrp="1"/>
          </p:cNvSpPr>
          <p:nvPr>
            <p:ph type="title"/>
          </p:nvPr>
        </p:nvSpPr>
        <p:spPr>
          <a:xfrm>
            <a:off x="400492" y="715466"/>
            <a:ext cx="5584677" cy="1080938"/>
          </a:xfrm>
        </p:spPr>
        <p:txBody>
          <a:bodyPr>
            <a:normAutofit/>
          </a:bodyPr>
          <a:lstStyle/>
          <a:p>
            <a:r>
              <a:rPr lang="en-US" sz="4000" dirty="0">
                <a:cs typeface="Angsana New"/>
              </a:rPr>
              <a:t>Relationships at Work</a:t>
            </a:r>
            <a:endParaRPr lang="en-US" sz="4000" dirty="0"/>
          </a:p>
        </p:txBody>
      </p:sp>
      <p:pic>
        <p:nvPicPr>
          <p:cNvPr id="35" name="Picture 17">
            <a:extLst>
              <a:ext uri="{FF2B5EF4-FFF2-40B4-BE49-F238E27FC236}">
                <a16:creationId xmlns:a16="http://schemas.microsoft.com/office/drawing/2014/main" id="{C4800F6F-EF31-45BC-B393-1D51A1CC19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F4DB50F8-2DF5-49DE-A1FC-39C8D4EB68EC}"/>
              </a:ext>
            </a:extLst>
          </p:cNvPr>
          <p:cNvSpPr>
            <a:spLocks noGrp="1"/>
          </p:cNvSpPr>
          <p:nvPr>
            <p:ph idx="1"/>
          </p:nvPr>
        </p:nvSpPr>
        <p:spPr>
          <a:xfrm>
            <a:off x="152401" y="2151635"/>
            <a:ext cx="5632764" cy="4185236"/>
          </a:xfrm>
        </p:spPr>
        <p:txBody>
          <a:bodyPr vert="horz" lIns="91440" tIns="45720" rIns="91440" bIns="45720" rtlCol="0">
            <a:noAutofit/>
          </a:bodyPr>
          <a:lstStyle/>
          <a:p>
            <a:r>
              <a:rPr lang="en-US" sz="1800" dirty="0"/>
              <a:t>Employees are encouraged to socialize and develop professional relationships in the workplace provided that these relationships do not interfere with the work performance of either individual or with the effective functioning of the workplace.</a:t>
            </a:r>
          </a:p>
          <a:p>
            <a:pPr>
              <a:buClr>
                <a:srgbClr val="E4DEF6"/>
              </a:buClr>
            </a:pPr>
            <a:r>
              <a:rPr lang="en-US" sz="1800" dirty="0"/>
              <a:t> Employees who engage in personal relationships (including romantic and sexual relationships) should be aware of their professional responsibilities and will be responsible for assuring that the relationship does not raise concerns about favoritism, bias, ethics and conflict of interest.</a:t>
            </a:r>
          </a:p>
          <a:p>
            <a:pPr>
              <a:buClr>
                <a:srgbClr val="E4DEF6"/>
              </a:buClr>
            </a:pPr>
            <a:r>
              <a:rPr lang="en-US" sz="1800" dirty="0"/>
              <a:t>In cases of doubt, advice and counsel should be sought from the next level of administrator, Employee Relations or the Employee Opportunity, Affirmative Action and Disability Services (EAD). </a:t>
            </a:r>
          </a:p>
        </p:txBody>
      </p:sp>
      <p:sp>
        <p:nvSpPr>
          <p:cNvPr id="37" name="Rectangle 19">
            <a:extLst>
              <a:ext uri="{FF2B5EF4-FFF2-40B4-BE49-F238E27FC236}">
                <a16:creationId xmlns:a16="http://schemas.microsoft.com/office/drawing/2014/main" id="{3B2023FE-F979-4E96-B4C0-9F04B0563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03419B-EBEE-48B1-B29D-DC53D3EDC2FB}"/>
              </a:ext>
            </a:extLst>
          </p:cNvPr>
          <p:cNvPicPr>
            <a:picLocks noChangeAspect="1"/>
          </p:cNvPicPr>
          <p:nvPr/>
        </p:nvPicPr>
        <p:blipFill rotWithShape="1">
          <a:blip r:embed="rId6"/>
          <a:srcRect t="15454" r="-1" b="32126"/>
          <a:stretch/>
        </p:blipFill>
        <p:spPr>
          <a:xfrm>
            <a:off x="6577166" y="1588690"/>
            <a:ext cx="2922760" cy="1275885"/>
          </a:xfrm>
          <a:prstGeom prst="rect">
            <a:avLst/>
          </a:prstGeom>
        </p:spPr>
      </p:pic>
      <p:sp useBgFill="1">
        <p:nvSpPr>
          <p:cNvPr id="39" name="Rectangle 21">
            <a:extLst>
              <a:ext uri="{FF2B5EF4-FFF2-40B4-BE49-F238E27FC236}">
                <a16:creationId xmlns:a16="http://schemas.microsoft.com/office/drawing/2014/main" id="{6B646551-EE52-46D1-B2B2-1353821E1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488844"/>
            <a:ext cx="2220800" cy="244167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23">
            <a:extLst>
              <a:ext uri="{FF2B5EF4-FFF2-40B4-BE49-F238E27FC236}">
                <a16:creationId xmlns:a16="http://schemas.microsoft.com/office/drawing/2014/main" id="{D35B0B42-E63E-4789-AF10-43013EC67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79" y="4164748"/>
            <a:ext cx="2684871" cy="21721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A3C941C-19FB-4E0D-9258-DD0375C87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108997"/>
            <a:ext cx="2220800" cy="32196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hlinkClick r:id="" action="ppaction://media"/>
            <a:extLst>
              <a:ext uri="{FF2B5EF4-FFF2-40B4-BE49-F238E27FC236}">
                <a16:creationId xmlns:a16="http://schemas.microsoft.com/office/drawing/2014/main" id="{5F849162-D4CA-4735-9740-56C2149ABE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647435" y="4018551"/>
            <a:ext cx="1887366" cy="1415524"/>
          </a:xfrm>
          <a:prstGeom prst="rect">
            <a:avLst/>
          </a:prstGeom>
        </p:spPr>
      </p:pic>
    </p:spTree>
    <p:extLst>
      <p:ext uri="{BB962C8B-B14F-4D97-AF65-F5344CB8AC3E}">
        <p14:creationId xmlns:p14="http://schemas.microsoft.com/office/powerpoint/2010/main" val="3989449134"/>
      </p:ext>
    </p:extLst>
  </p:cSld>
  <p:clrMapOvr>
    <a:masterClrMapping/>
  </p:clrMapOvr>
  <mc:AlternateContent xmlns:mc="http://schemas.openxmlformats.org/markup-compatibility/2006">
    <mc:Choice xmlns:p14="http://schemas.microsoft.com/office/powerpoint/2010/main" Requires="p14">
      <p:transition spd="slow" p14:dur="2000" advTm="52130"/>
    </mc:Choice>
    <mc:Fallback>
      <p:transition spd="slow" advTm="52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56A8DA60-A526-4F63-9AC0-FC87C70876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5" name="Picture 74">
            <a:extLst>
              <a:ext uri="{FF2B5EF4-FFF2-40B4-BE49-F238E27FC236}">
                <a16:creationId xmlns:a16="http://schemas.microsoft.com/office/drawing/2014/main" id="{B23A90DF-FE96-4187-B966-DD05D4D509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7" name="Picture 76">
            <a:extLst>
              <a:ext uri="{FF2B5EF4-FFF2-40B4-BE49-F238E27FC236}">
                <a16:creationId xmlns:a16="http://schemas.microsoft.com/office/drawing/2014/main" id="{80DCFBCA-16FD-4022-9959-E79C44C85C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79" name="Rectangle 78">
            <a:extLst>
              <a:ext uri="{FF2B5EF4-FFF2-40B4-BE49-F238E27FC236}">
                <a16:creationId xmlns:a16="http://schemas.microsoft.com/office/drawing/2014/main" id="{A8566025-267A-4E9D-987E-54468D31E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Rectangle 80">
            <a:extLst>
              <a:ext uri="{FF2B5EF4-FFF2-40B4-BE49-F238E27FC236}">
                <a16:creationId xmlns:a16="http://schemas.microsoft.com/office/drawing/2014/main" id="{C4A22D74-2DFB-4E9C-B373-9C9107126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571A2AB-53DF-4C82-BB0E-5C447B667C0D}"/>
              </a:ext>
            </a:extLst>
          </p:cNvPr>
          <p:cNvSpPr>
            <a:spLocks noGrp="1"/>
          </p:cNvSpPr>
          <p:nvPr>
            <p:ph type="title"/>
          </p:nvPr>
        </p:nvSpPr>
        <p:spPr>
          <a:xfrm>
            <a:off x="680322" y="753228"/>
            <a:ext cx="5818692" cy="1080938"/>
          </a:xfrm>
        </p:spPr>
        <p:txBody>
          <a:bodyPr vert="horz" lIns="91440" tIns="45720" rIns="91440" bIns="45720" rtlCol="0" anchor="ctr">
            <a:normAutofit/>
          </a:bodyPr>
          <a:lstStyle/>
          <a:p>
            <a:r>
              <a:rPr lang="en-US" sz="4000" b="1" dirty="0">
                <a:effectLst/>
              </a:rPr>
              <a:t>Building Relationships</a:t>
            </a:r>
          </a:p>
        </p:txBody>
      </p:sp>
      <p:sp>
        <p:nvSpPr>
          <p:cNvPr id="4" name="TextBox 3">
            <a:extLst>
              <a:ext uri="{FF2B5EF4-FFF2-40B4-BE49-F238E27FC236}">
                <a16:creationId xmlns:a16="http://schemas.microsoft.com/office/drawing/2014/main" id="{91B97C21-FAB3-4BC4-90F5-4AA83EFF8FAB}"/>
              </a:ext>
            </a:extLst>
          </p:cNvPr>
          <p:cNvSpPr txBox="1"/>
          <p:nvPr/>
        </p:nvSpPr>
        <p:spPr>
          <a:xfrm>
            <a:off x="354042" y="2344981"/>
            <a:ext cx="5561084" cy="3903419"/>
          </a:xfrm>
          <a:prstGeom prst="rect">
            <a:avLst/>
          </a:prstGeom>
        </p:spPr>
        <p:txBody>
          <a:bodyPr vert="horz" lIns="91440" tIns="45720" rIns="91440" bIns="45720" rtlCol="0">
            <a:normAutofit/>
          </a:bodyPr>
          <a:lstStyle/>
          <a:p>
            <a:pPr defTabSz="914400">
              <a:lnSpc>
                <a:spcPct val="90000"/>
              </a:lnSpc>
            </a:pPr>
            <a:r>
              <a:rPr lang="en-US" sz="2000" b="1" dirty="0"/>
              <a:t>Parenting as a person with various Abilities</a:t>
            </a:r>
          </a:p>
          <a:p>
            <a:pPr indent="-228600" defTabSz="914400">
              <a:lnSpc>
                <a:spcPct val="90000"/>
              </a:lnSpc>
              <a:buFont typeface="Arial" panose="020B0604020202020204" pitchFamily="34" charset="0"/>
              <a:buChar char="•"/>
            </a:pPr>
            <a:endParaRPr lang="en-US" sz="1900" b="1" dirty="0"/>
          </a:p>
          <a:p>
            <a:pPr indent="-228600" defTabSz="914400">
              <a:lnSpc>
                <a:spcPct val="90000"/>
              </a:lnSpc>
              <a:spcAft>
                <a:spcPts val="600"/>
              </a:spcAft>
              <a:buFont typeface="Arial" panose="020B0604020202020204" pitchFamily="34" charset="0"/>
              <a:buChar char="•"/>
            </a:pPr>
            <a:r>
              <a:rPr lang="en-US" sz="1900" dirty="0"/>
              <a:t>From my experience as a parent with disabilities with 3 children of my own. I can tell you how important it is to get the support you need. It is critical to be educated about the system. Joining support groups can be helpful and talking to other parents who have  or experienced the same situations.</a:t>
            </a:r>
          </a:p>
          <a:p>
            <a:pPr indent="-228600" defTabSz="914400">
              <a:lnSpc>
                <a:spcPct val="90000"/>
              </a:lnSpc>
              <a:spcAft>
                <a:spcPts val="600"/>
              </a:spcAft>
              <a:buFont typeface="Arial" panose="020B0604020202020204" pitchFamily="34" charset="0"/>
              <a:buChar char="•"/>
            </a:pPr>
            <a:r>
              <a:rPr lang="en-US" sz="1900" dirty="0">
                <a:effectLst/>
              </a:rPr>
              <a:t>Be sure to always speak up and advocate for yourself and your children. It’s not easy but you can do it.</a:t>
            </a:r>
          </a:p>
        </p:txBody>
      </p:sp>
      <p:sp>
        <p:nvSpPr>
          <p:cNvPr id="83" name="Rectangle 82">
            <a:extLst>
              <a:ext uri="{FF2B5EF4-FFF2-40B4-BE49-F238E27FC236}">
                <a16:creationId xmlns:a16="http://schemas.microsoft.com/office/drawing/2014/main" id="{0310C906-023D-49ED-856D-E9161A22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7104" y="2336872"/>
            <a:ext cx="2647788" cy="3598789"/>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C6F1D0E8-2BAF-42A2-81C0-3C9961FCDAF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5624" r="-1" b="23624"/>
          <a:stretch/>
        </p:blipFill>
        <p:spPr bwMode="auto">
          <a:xfrm>
            <a:off x="6499013" y="2653558"/>
            <a:ext cx="2256367" cy="2963837"/>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BC5D15B1-54B8-432A-B7AA-4E08463E1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9664" y="2336872"/>
            <a:ext cx="2673942" cy="3598789"/>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Video 2">
            <a:hlinkClick r:id="" action="ppaction://media"/>
            <a:extLst>
              <a:ext uri="{FF2B5EF4-FFF2-40B4-BE49-F238E27FC236}">
                <a16:creationId xmlns:a16="http://schemas.microsoft.com/office/drawing/2014/main" id="{A8A97DEE-F65C-4CCD-87AC-8F457BF92C2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768848" y="5050837"/>
            <a:ext cx="2359530" cy="1769647"/>
          </a:xfrm>
          <a:prstGeom prst="rect">
            <a:avLst/>
          </a:prstGeom>
        </p:spPr>
      </p:pic>
    </p:spTree>
    <p:extLst>
      <p:ext uri="{BB962C8B-B14F-4D97-AF65-F5344CB8AC3E}">
        <p14:creationId xmlns:p14="http://schemas.microsoft.com/office/powerpoint/2010/main" val="1599058452"/>
      </p:ext>
    </p:extLst>
  </p:cSld>
  <p:clrMapOvr>
    <a:masterClrMapping/>
  </p:clrMapOvr>
  <mc:AlternateContent xmlns:mc="http://schemas.openxmlformats.org/markup-compatibility/2006">
    <mc:Choice xmlns:p14="http://schemas.microsoft.com/office/powerpoint/2010/main" Requires="p14">
      <p:transition spd="slow" p14:dur="2000" advTm="52707"/>
    </mc:Choice>
    <mc:Fallback>
      <p:transition spd="slow" advTm="52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pic>
        <p:nvPicPr>
          <p:cNvPr id="18" name="Picture 8">
            <a:extLst>
              <a:ext uri="{FF2B5EF4-FFF2-40B4-BE49-F238E27FC236}">
                <a16:creationId xmlns:a16="http://schemas.microsoft.com/office/drawing/2014/main" id="{109C3D3C-5E00-40BE-B0F8-64783FF19E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6" name="Picture 10">
            <a:extLst>
              <a:ext uri="{FF2B5EF4-FFF2-40B4-BE49-F238E27FC236}">
                <a16:creationId xmlns:a16="http://schemas.microsoft.com/office/drawing/2014/main" id="{E8FDAB8E-B415-49B0-9EE0-B6C3A75635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7" name="Picture 12">
            <a:extLst>
              <a:ext uri="{FF2B5EF4-FFF2-40B4-BE49-F238E27FC236}">
                <a16:creationId xmlns:a16="http://schemas.microsoft.com/office/drawing/2014/main" id="{CBF888DA-BF80-49E1-9FB0-DFBAC7AE4B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8" name="Rectangle 14">
            <a:extLst>
              <a:ext uri="{FF2B5EF4-FFF2-40B4-BE49-F238E27FC236}">
                <a16:creationId xmlns:a16="http://schemas.microsoft.com/office/drawing/2014/main" id="{57106897-5698-42C9-9432-E00E8AE43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6">
            <a:extLst>
              <a:ext uri="{FF2B5EF4-FFF2-40B4-BE49-F238E27FC236}">
                <a16:creationId xmlns:a16="http://schemas.microsoft.com/office/drawing/2014/main" id="{628F7A47-08B1-40A2-A8A0-C8EFBF5FB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AC37DDB7-CF1E-4923-8356-966F5F2A0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30" name="Rectangle 19">
              <a:extLst>
                <a:ext uri="{FF2B5EF4-FFF2-40B4-BE49-F238E27FC236}">
                  <a16:creationId xmlns:a16="http://schemas.microsoft.com/office/drawing/2014/main" id="{362D9DAF-241E-4594-BDF6-641F6D6A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D5F7A6CC-E753-44F2-9C9E-1B80D819089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descr="Color splashes against a white background">
            <a:extLst>
              <a:ext uri="{FF2B5EF4-FFF2-40B4-BE49-F238E27FC236}">
                <a16:creationId xmlns:a16="http://schemas.microsoft.com/office/drawing/2014/main" id="{6478BBAA-AB00-4F68-8B23-7949D78824A4}"/>
              </a:ext>
            </a:extLst>
          </p:cNvPr>
          <p:cNvPicPr>
            <a:picLocks noChangeAspect="1"/>
          </p:cNvPicPr>
          <p:nvPr/>
        </p:nvPicPr>
        <p:blipFill rotWithShape="1">
          <a:blip r:embed="rId8"/>
          <a:srcRect l="7633" r="18836"/>
          <a:stretch/>
        </p:blipFill>
        <p:spPr>
          <a:xfrm>
            <a:off x="4636008" y="10"/>
            <a:ext cx="7552815" cy="6856310"/>
          </a:xfrm>
          <a:prstGeom prst="rect">
            <a:avLst/>
          </a:prstGeom>
          <a:ln>
            <a:noFill/>
          </a:ln>
          <a:effectLst/>
        </p:spPr>
      </p:pic>
      <p:sp>
        <p:nvSpPr>
          <p:cNvPr id="23" name="Rectangle 22">
            <a:extLst>
              <a:ext uri="{FF2B5EF4-FFF2-40B4-BE49-F238E27FC236}">
                <a16:creationId xmlns:a16="http://schemas.microsoft.com/office/drawing/2014/main" id="{E1E1EAB6-C066-436F-B97B-506A3CAD0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A361FE8-F352-403C-80F0-8E8EE1AB9E30}"/>
              </a:ext>
            </a:extLst>
          </p:cNvPr>
          <p:cNvSpPr>
            <a:spLocks noGrp="1"/>
          </p:cNvSpPr>
          <p:nvPr>
            <p:ph type="ctrTitle"/>
          </p:nvPr>
        </p:nvSpPr>
        <p:spPr>
          <a:xfrm>
            <a:off x="364636" y="767587"/>
            <a:ext cx="3581635" cy="1080938"/>
          </a:xfrm>
        </p:spPr>
        <p:txBody>
          <a:bodyPr vert="horz" lIns="91440" tIns="45720" rIns="91440" bIns="45720" rtlCol="0" anchor="ctr">
            <a:noAutofit/>
          </a:bodyPr>
          <a:lstStyle/>
          <a:p>
            <a:pPr algn="l"/>
            <a:r>
              <a:rPr lang="en-US" sz="4000" b="1" dirty="0">
                <a:effectLst/>
              </a:rPr>
              <a:t>Building Relationships</a:t>
            </a:r>
          </a:p>
        </p:txBody>
      </p:sp>
      <p:pic>
        <p:nvPicPr>
          <p:cNvPr id="25" name="Picture 24">
            <a:extLst>
              <a:ext uri="{FF2B5EF4-FFF2-40B4-BE49-F238E27FC236}">
                <a16:creationId xmlns:a16="http://schemas.microsoft.com/office/drawing/2014/main" id="{4A0584A2-7157-4FF9-BDF0-792791AE67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Subtitle 2">
            <a:extLst>
              <a:ext uri="{FF2B5EF4-FFF2-40B4-BE49-F238E27FC236}">
                <a16:creationId xmlns:a16="http://schemas.microsoft.com/office/drawing/2014/main" id="{56AB7204-281F-406C-89F4-05D37D8055D2}"/>
              </a:ext>
            </a:extLst>
          </p:cNvPr>
          <p:cNvSpPr>
            <a:spLocks noGrp="1"/>
          </p:cNvSpPr>
          <p:nvPr>
            <p:ph type="subTitle" idx="1"/>
          </p:nvPr>
        </p:nvSpPr>
        <p:spPr>
          <a:xfrm>
            <a:off x="364636" y="2336873"/>
            <a:ext cx="3897321" cy="4031270"/>
          </a:xfrm>
        </p:spPr>
        <p:txBody>
          <a:bodyPr vert="horz" lIns="91440" tIns="45720" rIns="91440" bIns="45720" rtlCol="0">
            <a:normAutofit/>
          </a:bodyPr>
          <a:lstStyle/>
          <a:p>
            <a:pPr indent="-228600" algn="l">
              <a:buFont typeface="Arial" panose="020B0604020202020204" pitchFamily="34" charset="0"/>
              <a:buChar char="•"/>
            </a:pPr>
            <a:r>
              <a:rPr lang="en-US" sz="1800" b="1" dirty="0"/>
              <a:t>Parenting as a person with various Abilities</a:t>
            </a:r>
          </a:p>
          <a:p>
            <a:pPr indent="-228600" algn="l">
              <a:buFont typeface="Arial" panose="020B0604020202020204" pitchFamily="34" charset="0"/>
              <a:buChar char="•"/>
            </a:pPr>
            <a:r>
              <a:rPr lang="en-US" sz="1400" b="1" i="0" cap="all" dirty="0">
                <a:effectLst/>
              </a:rPr>
              <a:t>1. FORGET THE CRITICS</a:t>
            </a:r>
          </a:p>
          <a:p>
            <a:pPr indent="-228600" algn="l">
              <a:buFont typeface="Arial" panose="020B0604020202020204" pitchFamily="34" charset="0"/>
              <a:buChar char="•"/>
            </a:pPr>
            <a:r>
              <a:rPr lang="en-US" sz="1400" b="1" i="0" cap="all" dirty="0">
                <a:effectLst/>
              </a:rPr>
              <a:t>2. GET CREATIVE</a:t>
            </a:r>
          </a:p>
          <a:p>
            <a:pPr indent="-228600" algn="l">
              <a:buFont typeface="Arial" panose="020B0604020202020204" pitchFamily="34" charset="0"/>
              <a:buChar char="•"/>
            </a:pPr>
            <a:r>
              <a:rPr lang="en-US" sz="1400" b="1" i="0" cap="all" dirty="0">
                <a:effectLst/>
              </a:rPr>
              <a:t>3. ASK FOR HELP</a:t>
            </a:r>
          </a:p>
          <a:p>
            <a:pPr indent="-228600" algn="l">
              <a:buFont typeface="Arial" panose="020B0604020202020204" pitchFamily="34" charset="0"/>
              <a:buChar char="•"/>
            </a:pPr>
            <a:r>
              <a:rPr lang="en-US" sz="1400" b="1" i="0" cap="all" dirty="0">
                <a:effectLst/>
              </a:rPr>
              <a:t>4. STICK TO A ROUTINE</a:t>
            </a:r>
          </a:p>
          <a:p>
            <a:pPr indent="-228600" algn="l">
              <a:buFont typeface="Arial" panose="020B0604020202020204" pitchFamily="34" charset="0"/>
              <a:buChar char="•"/>
            </a:pPr>
            <a:r>
              <a:rPr lang="en-US" sz="1400" b="1" i="0" cap="all" dirty="0">
                <a:effectLst/>
              </a:rPr>
              <a:t>5. FOCUS ON YOUR STRENGTHS</a:t>
            </a:r>
          </a:p>
          <a:p>
            <a:pPr indent="-228600" algn="l">
              <a:buFont typeface="Arial" panose="020B0604020202020204" pitchFamily="34" charset="0"/>
              <a:buChar char="•"/>
            </a:pPr>
            <a:r>
              <a:rPr lang="en-US" sz="1400" b="1" i="0" cap="all" dirty="0">
                <a:effectLst/>
              </a:rPr>
              <a:t>6. OPENLY TALK WITH </a:t>
            </a:r>
            <a:r>
              <a:rPr lang="en-US" sz="1400" b="1" i="0" cap="all" dirty="0" err="1">
                <a:effectLst/>
              </a:rPr>
              <a:t>YOUr</a:t>
            </a:r>
            <a:r>
              <a:rPr lang="en-US" sz="1400" b="1" i="0" cap="all" dirty="0">
                <a:effectLst/>
              </a:rPr>
              <a:t> CHILDREN</a:t>
            </a:r>
          </a:p>
          <a:p>
            <a:pPr indent="-228600" algn="l">
              <a:buFont typeface="Arial" panose="020B0604020202020204" pitchFamily="34" charset="0"/>
              <a:buChar char="•"/>
            </a:pPr>
            <a:r>
              <a:rPr lang="en-US" sz="1400" b="1" i="0" cap="all" dirty="0">
                <a:effectLst/>
              </a:rPr>
              <a:t>7. KNOW YOU ARE NOT ALONE</a:t>
            </a:r>
            <a:endParaRPr lang="en-US" sz="1400" b="1" cap="all" dirty="0"/>
          </a:p>
          <a:p>
            <a:pPr indent="-228600" algn="l">
              <a:buFont typeface="Arial" panose="020B0604020202020204" pitchFamily="34" charset="0"/>
              <a:buChar char="•"/>
            </a:pPr>
            <a:endParaRPr lang="en-US" sz="1400" b="1" cap="all" dirty="0"/>
          </a:p>
          <a:p>
            <a:pPr indent="-228600" algn="l">
              <a:buFont typeface="Arial" panose="020B0604020202020204" pitchFamily="34" charset="0"/>
              <a:buChar char="•"/>
            </a:pPr>
            <a:r>
              <a:rPr lang="en-US" sz="1400" dirty="0">
                <a:hlinkClick r:id="rId9"/>
              </a:rPr>
              <a:t>7 Practical Tips for Parenting with a Disability » Disability Dame</a:t>
            </a:r>
            <a:endParaRPr lang="en-US" sz="1400" b="0" i="0" dirty="0">
              <a:effectLst/>
            </a:endParaRPr>
          </a:p>
          <a:p>
            <a:pPr indent="-228600" algn="l">
              <a:buFont typeface="Arial" panose="020B0604020202020204" pitchFamily="34" charset="0"/>
              <a:buChar char="•"/>
            </a:pPr>
            <a:endParaRPr lang="en-US" sz="1400" dirty="0"/>
          </a:p>
        </p:txBody>
      </p:sp>
      <p:pic>
        <p:nvPicPr>
          <p:cNvPr id="6" name="Video 5">
            <a:hlinkClick r:id="" action="ppaction://media"/>
            <a:extLst>
              <a:ext uri="{FF2B5EF4-FFF2-40B4-BE49-F238E27FC236}">
                <a16:creationId xmlns:a16="http://schemas.microsoft.com/office/drawing/2014/main" id="{A41CB86C-08AD-462F-B366-0E0331BD1EB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929711716"/>
      </p:ext>
    </p:extLst>
  </p:cSld>
  <p:clrMapOvr>
    <a:masterClrMapping/>
  </p:clrMapOvr>
  <mc:AlternateContent xmlns:mc="http://schemas.openxmlformats.org/markup-compatibility/2006">
    <mc:Choice xmlns:p14="http://schemas.microsoft.com/office/powerpoint/2010/main" Requires="p14">
      <p:transition spd="slow" p14:dur="2000" advTm="39809"/>
    </mc:Choice>
    <mc:Fallback>
      <p:transition spd="slow" advTm="39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97E78-E017-4EE1-87BB-BEAC25559E2C}"/>
              </a:ext>
            </a:extLst>
          </p:cNvPr>
          <p:cNvSpPr>
            <a:spLocks noGrp="1"/>
          </p:cNvSpPr>
          <p:nvPr>
            <p:ph type="ctrTitle"/>
          </p:nvPr>
        </p:nvSpPr>
        <p:spPr>
          <a:xfrm rot="10800000" flipV="1">
            <a:off x="3124199" y="85407"/>
            <a:ext cx="5351205" cy="876700"/>
          </a:xfrm>
        </p:spPr>
        <p:txBody>
          <a:bodyPr>
            <a:normAutofit/>
          </a:bodyPr>
          <a:lstStyle/>
          <a:p>
            <a:r>
              <a:rPr lang="en-US" sz="4000" b="1" dirty="0"/>
              <a:t>Website Resources</a:t>
            </a:r>
          </a:p>
        </p:txBody>
      </p:sp>
      <p:sp>
        <p:nvSpPr>
          <p:cNvPr id="3" name="Subtitle 2">
            <a:extLst>
              <a:ext uri="{FF2B5EF4-FFF2-40B4-BE49-F238E27FC236}">
                <a16:creationId xmlns:a16="http://schemas.microsoft.com/office/drawing/2014/main" id="{38C4F485-51AD-4EC8-9E36-4AD5EDB8EFA5}"/>
              </a:ext>
            </a:extLst>
          </p:cNvPr>
          <p:cNvSpPr>
            <a:spLocks noGrp="1"/>
          </p:cNvSpPr>
          <p:nvPr>
            <p:ph type="subTitle" idx="1"/>
          </p:nvPr>
        </p:nvSpPr>
        <p:spPr>
          <a:xfrm>
            <a:off x="260448" y="1706475"/>
            <a:ext cx="8556981" cy="5893432"/>
          </a:xfrm>
        </p:spPr>
        <p:txBody>
          <a:bodyPr vert="horz" lIns="91440" tIns="45720" rIns="91440" bIns="45720" rtlCol="0" anchor="t">
            <a:noAutofit/>
          </a:bodyPr>
          <a:lstStyle/>
          <a:p>
            <a:pPr marL="285750" indent="-285750" algn="l">
              <a:buChar char="•"/>
            </a:pPr>
            <a:r>
              <a:rPr lang="en-US" sz="2200" dirty="0">
                <a:solidFill>
                  <a:schemeClr val="tx2"/>
                </a:solidFill>
                <a:hlinkClick r:id="rId5">
                  <a:extLst>
                    <a:ext uri="{A12FA001-AC4F-418D-AE19-62706E023703}">
                      <ahyp:hlinkClr xmlns:ahyp="http://schemas.microsoft.com/office/drawing/2018/hyperlinkcolor" val="tx"/>
                    </a:ext>
                  </a:extLst>
                </a:hlinkClick>
              </a:rPr>
              <a:t>Home - CT Family Support Network (ctfsn.org)</a:t>
            </a:r>
            <a:r>
              <a:rPr lang="en-US" sz="2200" dirty="0">
                <a:solidFill>
                  <a:schemeClr val="tx2"/>
                </a:solidFill>
              </a:rPr>
              <a:t> </a:t>
            </a:r>
          </a:p>
          <a:p>
            <a:pPr marL="285750" indent="-285750" algn="l">
              <a:buChar char="•"/>
            </a:pPr>
            <a:r>
              <a:rPr lang="en-US" sz="2200" dirty="0">
                <a:solidFill>
                  <a:schemeClr val="tx2"/>
                </a:solidFill>
              </a:rPr>
              <a:t>Parents group for Parents with kids with disabilities</a:t>
            </a:r>
          </a:p>
          <a:p>
            <a:pPr marL="285750" indent="-285750" algn="l">
              <a:buChar char="•"/>
            </a:pPr>
            <a:r>
              <a:rPr lang="en-US" sz="2200" dirty="0">
                <a:solidFill>
                  <a:schemeClr val="tx2"/>
                </a:solidFill>
                <a:hlinkClick r:id="rId6">
                  <a:extLst>
                    <a:ext uri="{A12FA001-AC4F-418D-AE19-62706E023703}">
                      <ahyp:hlinkClr xmlns:ahyp="http://schemas.microsoft.com/office/drawing/2018/hyperlinkcolor" val="tx"/>
                    </a:ext>
                  </a:extLst>
                </a:hlinkClick>
              </a:rPr>
              <a:t>Providing Hope, Support &amp; Information to Families | PATH - Parents Available to Help, Inc (pathct.org)</a:t>
            </a:r>
            <a:r>
              <a:rPr lang="en-US" sz="2200" dirty="0">
                <a:solidFill>
                  <a:schemeClr val="tx2"/>
                </a:solidFill>
              </a:rPr>
              <a:t>   for DDS support for Parents</a:t>
            </a:r>
          </a:p>
          <a:p>
            <a:pPr marL="285750" indent="-285750" algn="l">
              <a:buChar char="•"/>
            </a:pPr>
            <a:r>
              <a:rPr lang="en-US" sz="2200" dirty="0">
                <a:solidFill>
                  <a:schemeClr val="tx2"/>
                </a:solidFill>
              </a:rPr>
              <a:t> </a:t>
            </a:r>
            <a:r>
              <a:rPr lang="en-US" sz="2200" dirty="0">
                <a:solidFill>
                  <a:schemeClr val="tx2"/>
                </a:solidFill>
                <a:hlinkClick r:id="rId7">
                  <a:extLst>
                    <a:ext uri="{A12FA001-AC4F-418D-AE19-62706E023703}">
                      <ahyp:hlinkClr xmlns:ahyp="http://schemas.microsoft.com/office/drawing/2018/hyperlinkcolor" val="tx"/>
                    </a:ext>
                  </a:extLst>
                </a:hlinkClick>
              </a:rPr>
              <a:t>Parenting Advice Plain Language | proudparents.info</a:t>
            </a:r>
            <a:r>
              <a:rPr lang="en-US" sz="2200" dirty="0">
                <a:solidFill>
                  <a:schemeClr val="tx2"/>
                </a:solidFill>
              </a:rPr>
              <a:t> Self Advocacy for Parents with Disabilities</a:t>
            </a:r>
          </a:p>
          <a:p>
            <a:pPr marL="285750" indent="-285750" algn="l">
              <a:buChar char="•"/>
            </a:pPr>
            <a:r>
              <a:rPr lang="en-US" sz="2200" dirty="0">
                <a:solidFill>
                  <a:schemeClr val="tx2"/>
                </a:solidFill>
                <a:ea typeface="+mn-lt"/>
                <a:cs typeface="+mn-lt"/>
                <a:hlinkClick r:id="rId8">
                  <a:extLst>
                    <a:ext uri="{A12FA001-AC4F-418D-AE19-62706E023703}">
                      <ahyp:hlinkClr xmlns:ahyp="http://schemas.microsoft.com/office/drawing/2018/hyperlinkcolor" val="tx"/>
                    </a:ext>
                  </a:extLst>
                </a:hlinkClick>
              </a:rPr>
              <a:t>7 Practical Tips for Parenting with a Disability » Disability Dame</a:t>
            </a:r>
            <a:r>
              <a:rPr lang="en-US" sz="2200" dirty="0">
                <a:solidFill>
                  <a:schemeClr val="tx2"/>
                </a:solidFill>
                <a:ea typeface="+mn-lt"/>
                <a:cs typeface="+mn-lt"/>
              </a:rPr>
              <a:t> these are 7 practical parenting tips</a:t>
            </a:r>
          </a:p>
          <a:p>
            <a:pPr marL="285750" indent="-285750" algn="l">
              <a:buChar char="•"/>
            </a:pPr>
            <a:r>
              <a:rPr lang="en-US" sz="2200" dirty="0">
                <a:solidFill>
                  <a:schemeClr val="tx2"/>
                </a:solidFill>
                <a:ea typeface="+mn-lt"/>
                <a:cs typeface="+mn-lt"/>
                <a:hlinkClick r:id="rId9">
                  <a:extLst>
                    <a:ext uri="{A12FA001-AC4F-418D-AE19-62706E023703}">
                      <ahyp:hlinkClr xmlns:ahyp="http://schemas.microsoft.com/office/drawing/2018/hyperlinkcolor" val="tx"/>
                    </a:ext>
                  </a:extLst>
                </a:hlinkClick>
              </a:rPr>
              <a:t>Different Stages of A Relationship &amp; Why Every Couple Must Know It (thepleasantrelationship.com)</a:t>
            </a:r>
            <a:r>
              <a:rPr lang="en-US" sz="2200" dirty="0">
                <a:solidFill>
                  <a:schemeClr val="tx2"/>
                </a:solidFill>
                <a:ea typeface="+mn-lt"/>
                <a:cs typeface="+mn-lt"/>
              </a:rPr>
              <a:t> This link is about the stages of Building Relationships</a:t>
            </a:r>
          </a:p>
          <a:p>
            <a:pPr marL="285750" indent="-285750" algn="l">
              <a:buChar char="•"/>
            </a:pPr>
            <a:r>
              <a:rPr lang="en-US" sz="2200" dirty="0">
                <a:solidFill>
                  <a:schemeClr val="tx2"/>
                </a:solidFill>
                <a:ea typeface="+mn-lt"/>
                <a:cs typeface="+mn-lt"/>
                <a:hlinkClick r:id="rId10">
                  <a:extLst>
                    <a:ext uri="{A12FA001-AC4F-418D-AE19-62706E023703}">
                      <ahyp:hlinkClr xmlns:ahyp="http://schemas.microsoft.com/office/drawing/2018/hyperlinkcolor" val="tx"/>
                    </a:ext>
                  </a:extLst>
                </a:hlinkClick>
              </a:rPr>
              <a:t>What Is Love? (verywellmind.com</a:t>
            </a:r>
            <a:r>
              <a:rPr lang="en-US" sz="2200" dirty="0">
                <a:solidFill>
                  <a:schemeClr val="tx2"/>
                </a:solidFill>
                <a:ea typeface="+mn-lt"/>
                <a:cs typeface="+mn-lt"/>
              </a:rPr>
              <a:t>- a link of information of love</a:t>
            </a:r>
          </a:p>
          <a:p>
            <a:pPr marL="285750" indent="-285750">
              <a:buChar char="•"/>
            </a:pPr>
            <a:endParaRPr lang="en-US" sz="2200" dirty="0">
              <a:solidFill>
                <a:schemeClr val="tx2"/>
              </a:solidFill>
            </a:endParaRPr>
          </a:p>
          <a:p>
            <a:pPr marL="285750" indent="-285750">
              <a:buChar char="•"/>
            </a:pPr>
            <a:endParaRPr lang="en-US" dirty="0">
              <a:solidFill>
                <a:schemeClr val="tx2"/>
              </a:solidFill>
            </a:endParaRPr>
          </a:p>
          <a:p>
            <a:pPr marL="285750" indent="-285750">
              <a:buChar char="•"/>
            </a:pPr>
            <a:endParaRPr lang="en-US" dirty="0"/>
          </a:p>
        </p:txBody>
      </p:sp>
      <p:pic>
        <p:nvPicPr>
          <p:cNvPr id="4" name="Video 3">
            <a:hlinkClick r:id="" action="ppaction://media"/>
            <a:extLst>
              <a:ext uri="{FF2B5EF4-FFF2-40B4-BE49-F238E27FC236}">
                <a16:creationId xmlns:a16="http://schemas.microsoft.com/office/drawing/2014/main" id="{31311E2F-318A-4E3D-BF59-EE55207D9FF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201928728"/>
      </p:ext>
    </p:extLst>
  </p:cSld>
  <p:clrMapOvr>
    <a:masterClrMapping/>
  </p:clrMapOvr>
  <mc:AlternateContent xmlns:mc="http://schemas.openxmlformats.org/markup-compatibility/2006">
    <mc:Choice xmlns:p14="http://schemas.microsoft.com/office/powerpoint/2010/main" Requires="p14">
      <p:transition spd="slow" p14:dur="2000" advTm="26006"/>
    </mc:Choice>
    <mc:Fallback>
      <p:transition spd="slow" advTm="26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DD13F28D-C29E-4FE2-8DAF-9F3F2FB2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4" name="Picture 43">
            <a:extLst>
              <a:ext uri="{FF2B5EF4-FFF2-40B4-BE49-F238E27FC236}">
                <a16:creationId xmlns:a16="http://schemas.microsoft.com/office/drawing/2014/main" id="{5514B9A6-F0EC-4A24-B301-FE4CD2FF60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6" name="Picture 45">
            <a:extLst>
              <a:ext uri="{FF2B5EF4-FFF2-40B4-BE49-F238E27FC236}">
                <a16:creationId xmlns:a16="http://schemas.microsoft.com/office/drawing/2014/main" id="{3709E341-1A9B-4B39-B587-A8DB6375B8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48" name="Rectangle 47">
            <a:extLst>
              <a:ext uri="{FF2B5EF4-FFF2-40B4-BE49-F238E27FC236}">
                <a16:creationId xmlns:a16="http://schemas.microsoft.com/office/drawing/2014/main" id="{130CA8B2-D5EC-4775-8285-12E939D7A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Rectangle 49">
            <a:extLst>
              <a:ext uri="{FF2B5EF4-FFF2-40B4-BE49-F238E27FC236}">
                <a16:creationId xmlns:a16="http://schemas.microsoft.com/office/drawing/2014/main" id="{CF964587-FD5C-4B1A-8C9A-AF5FB91A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2" name="Group 51">
            <a:extLst>
              <a:ext uri="{FF2B5EF4-FFF2-40B4-BE49-F238E27FC236}">
                <a16:creationId xmlns:a16="http://schemas.microsoft.com/office/drawing/2014/main" id="{992FDBC8-270F-4D85-B886-1A20D3CF1F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53" name="Rectangle 52">
              <a:extLst>
                <a:ext uri="{FF2B5EF4-FFF2-40B4-BE49-F238E27FC236}">
                  <a16:creationId xmlns:a16="http://schemas.microsoft.com/office/drawing/2014/main" id="{4D1A424C-B160-4B9F-BFB4-11FA75ACC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53">
              <a:extLst>
                <a:ext uri="{FF2B5EF4-FFF2-40B4-BE49-F238E27FC236}">
                  <a16:creationId xmlns:a16="http://schemas.microsoft.com/office/drawing/2014/main" id="{D880D602-B773-4595-822C-0D39BFF636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56" name="Rectangle 55">
            <a:extLst>
              <a:ext uri="{FF2B5EF4-FFF2-40B4-BE49-F238E27FC236}">
                <a16:creationId xmlns:a16="http://schemas.microsoft.com/office/drawing/2014/main" id="{0140ED5A-49ED-4CFB-971B-D922B7DE5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3C8DEF0D-4F97-69D0-9C13-4C7562FB2B9F}"/>
              </a:ext>
            </a:extLst>
          </p:cNvPr>
          <p:cNvSpPr txBox="1"/>
          <p:nvPr/>
        </p:nvSpPr>
        <p:spPr>
          <a:xfrm>
            <a:off x="250301" y="693297"/>
            <a:ext cx="4717442" cy="1080938"/>
          </a:xfrm>
          <a:prstGeom prst="rect">
            <a:avLst/>
          </a:prstGeom>
        </p:spPr>
        <p:txBody>
          <a:bodyPr vert="horz" lIns="91440" tIns="45720" rIns="91440" bIns="45720" rtlCol="0" anchor="ctr">
            <a:noAutofit/>
          </a:bodyPr>
          <a:lstStyle/>
          <a:p>
            <a:pPr defTabSz="914400">
              <a:lnSpc>
                <a:spcPct val="90000"/>
              </a:lnSpc>
              <a:spcBef>
                <a:spcPct val="0"/>
              </a:spcBef>
              <a:spcAft>
                <a:spcPts val="600"/>
              </a:spcAft>
            </a:pPr>
            <a:r>
              <a:rPr lang="en-US" sz="3600" dirty="0">
                <a:latin typeface="+mj-lt"/>
                <a:ea typeface="+mj-ea"/>
                <a:cs typeface="+mj-cs"/>
                <a:hlinkClick r:id="rId8"/>
              </a:rPr>
              <a:t>Healthy Relationships (ct.gov)</a:t>
            </a:r>
            <a:endParaRPr lang="en-US" sz="3600" dirty="0">
              <a:latin typeface="+mj-lt"/>
              <a:ea typeface="+mj-ea"/>
              <a:cs typeface="+mj-cs"/>
            </a:endParaRPr>
          </a:p>
        </p:txBody>
      </p:sp>
      <p:pic>
        <p:nvPicPr>
          <p:cNvPr id="58" name="Picture 57">
            <a:extLst>
              <a:ext uri="{FF2B5EF4-FFF2-40B4-BE49-F238E27FC236}">
                <a16:creationId xmlns:a16="http://schemas.microsoft.com/office/drawing/2014/main" id="{A339145C-AF5F-4690-B79B-2E150CCD49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6" name="TextBox 5">
            <a:extLst>
              <a:ext uri="{FF2B5EF4-FFF2-40B4-BE49-F238E27FC236}">
                <a16:creationId xmlns:a16="http://schemas.microsoft.com/office/drawing/2014/main" id="{DB7F938B-4AE8-E23D-3DDA-782750780D65}"/>
              </a:ext>
            </a:extLst>
          </p:cNvPr>
          <p:cNvSpPr txBox="1"/>
          <p:nvPr/>
        </p:nvSpPr>
        <p:spPr>
          <a:xfrm>
            <a:off x="71529" y="2385273"/>
            <a:ext cx="5297296" cy="5881767"/>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r>
              <a:rPr lang="en-US" sz="2000" b="0" i="0" dirty="0">
                <a:effectLst/>
              </a:rPr>
              <a:t>Healthy Relationships Application</a:t>
            </a:r>
          </a:p>
          <a:p>
            <a:pPr indent="-228600" defTabSz="914400">
              <a:lnSpc>
                <a:spcPct val="90000"/>
              </a:lnSpc>
              <a:spcAft>
                <a:spcPts val="600"/>
              </a:spcAft>
              <a:buFont typeface="Arial" panose="020B0604020202020204" pitchFamily="34" charset="0"/>
              <a:buChar char="•"/>
            </a:pPr>
            <a:r>
              <a:rPr lang="en-US" sz="1600" b="0" i="0" dirty="0">
                <a:effectLst/>
              </a:rPr>
              <a:t>Please note all participants MUST be 18 years of age or older to be eligible or currently receive services from SSI or DDS.</a:t>
            </a:r>
            <a:br>
              <a:rPr lang="en-US" sz="1600" b="0" i="0" dirty="0">
                <a:effectLst/>
              </a:rPr>
            </a:br>
            <a:br>
              <a:rPr lang="en-US" sz="1600" b="0" i="0" dirty="0">
                <a:effectLst/>
              </a:rPr>
            </a:br>
            <a:r>
              <a:rPr lang="en-US" sz="1600" b="0" i="0" dirty="0">
                <a:effectLst/>
              </a:rPr>
              <a:t>This is an ONLINE Class. To Participate you MUST have a Computer/Tablet/Phone and be willing to download the Zoom app. </a:t>
            </a:r>
            <a:br>
              <a:rPr lang="en-US" sz="1600" b="0" i="0" dirty="0">
                <a:effectLst/>
              </a:rPr>
            </a:br>
            <a:br>
              <a:rPr lang="en-US" sz="1600" b="0" i="0" dirty="0">
                <a:effectLst/>
              </a:rPr>
            </a:br>
            <a:r>
              <a:rPr lang="en-US" sz="1600" b="0" i="0" dirty="0">
                <a:effectLst/>
              </a:rPr>
              <a:t>For questions or concerns, contact Sandi Geer at </a:t>
            </a:r>
            <a:r>
              <a:rPr lang="en-US" sz="1600" b="0" i="0" u="sng" dirty="0">
                <a:effectLst/>
                <a:hlinkClick r:id="rId9"/>
              </a:rPr>
              <a:t>Sandi.Geer@ct.gov</a:t>
            </a:r>
            <a:r>
              <a:rPr lang="en-US" sz="1600" b="0" i="0" dirty="0">
                <a:effectLst/>
              </a:rPr>
              <a:t>, or by cell, 203-509-4783.</a:t>
            </a:r>
            <a:br>
              <a:rPr lang="en-US" sz="1600" b="0" i="0" dirty="0">
                <a:effectLst/>
              </a:rPr>
            </a:br>
            <a:br>
              <a:rPr lang="en-US" sz="1600" b="0" i="0" dirty="0">
                <a:effectLst/>
              </a:rPr>
            </a:br>
            <a:r>
              <a:rPr lang="en-US" sz="1600" b="0" i="0" dirty="0">
                <a:effectLst/>
              </a:rPr>
              <a:t>             </a:t>
            </a:r>
            <a:r>
              <a:rPr lang="en-US" sz="1600" b="1" i="0" dirty="0">
                <a:effectLst/>
              </a:rPr>
              <a:t>Building Meaningful Relationships</a:t>
            </a:r>
            <a:br>
              <a:rPr lang="en-US" sz="1600" b="0" i="0" dirty="0">
                <a:effectLst/>
              </a:rPr>
            </a:br>
            <a:br>
              <a:rPr lang="en-US" sz="1600" b="0" i="0" dirty="0">
                <a:effectLst/>
              </a:rPr>
            </a:br>
            <a:br>
              <a:rPr lang="en-US" sz="1600" b="0" i="0" dirty="0">
                <a:effectLst/>
              </a:rPr>
            </a:br>
            <a:r>
              <a:rPr lang="en-US" sz="1600" b="0" i="0" dirty="0">
                <a:effectLst/>
              </a:rPr>
              <a:t>             </a:t>
            </a:r>
            <a:r>
              <a:rPr lang="en-US" sz="1600" b="1" i="0" dirty="0">
                <a:effectLst/>
              </a:rPr>
              <a:t>Healthy vs. Unhealthy Relationships</a:t>
            </a:r>
            <a:br>
              <a:rPr lang="en-US" sz="1600" b="0" i="0" dirty="0">
                <a:effectLst/>
              </a:rPr>
            </a:br>
            <a:endParaRPr lang="en-US" sz="1600" b="0" i="0" dirty="0">
              <a:effectLst/>
            </a:endParaRPr>
          </a:p>
        </p:txBody>
      </p:sp>
      <p:sp>
        <p:nvSpPr>
          <p:cNvPr id="60" name="Rectangle 59">
            <a:extLst>
              <a:ext uri="{FF2B5EF4-FFF2-40B4-BE49-F238E27FC236}">
                <a16:creationId xmlns:a16="http://schemas.microsoft.com/office/drawing/2014/main" id="{9ED3EF6B-0F3A-475D-B635-7724F9235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7" y="488844"/>
            <a:ext cx="3378077" cy="352604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59F26E4-6704-8A31-95CE-4C5CC80D8184}"/>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609941" y="1226282"/>
            <a:ext cx="3056465" cy="2040190"/>
          </a:xfrm>
          <a:prstGeom prst="rect">
            <a:avLst/>
          </a:prstGeom>
        </p:spPr>
      </p:pic>
      <p:sp>
        <p:nvSpPr>
          <p:cNvPr id="62" name="Rectangle 61">
            <a:extLst>
              <a:ext uri="{FF2B5EF4-FFF2-40B4-BE49-F238E27FC236}">
                <a16:creationId xmlns:a16="http://schemas.microsoft.com/office/drawing/2014/main" id="{3091F506-3FCC-4668-8641-01AC241E5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80" y="488844"/>
            <a:ext cx="2739690" cy="2480872"/>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wo people standing on a beach at sunset&#10;&#10;Description automatically generated with low confidence">
            <a:extLst>
              <a:ext uri="{FF2B5EF4-FFF2-40B4-BE49-F238E27FC236}">
                <a16:creationId xmlns:a16="http://schemas.microsoft.com/office/drawing/2014/main" id="{A5B5F840-20E4-E193-FF25-C4D5EDEAE20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9111896" y="908812"/>
            <a:ext cx="2454793" cy="1632437"/>
          </a:xfrm>
          <a:prstGeom prst="rect">
            <a:avLst/>
          </a:prstGeom>
        </p:spPr>
      </p:pic>
      <p:sp>
        <p:nvSpPr>
          <p:cNvPr id="64" name="Rectangle 63">
            <a:extLst>
              <a:ext uri="{FF2B5EF4-FFF2-40B4-BE49-F238E27FC236}">
                <a16:creationId xmlns:a16="http://schemas.microsoft.com/office/drawing/2014/main" id="{7731F6F2-447E-4278-8631-37F409A67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8" y="4169238"/>
            <a:ext cx="3378077" cy="220937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D5BFF8C2-7A97-4916-9F1D-25C29CB3D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80" y="3130583"/>
            <a:ext cx="2739690" cy="3248034"/>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Video 2">
            <a:hlinkClick r:id="" action="ppaction://media"/>
            <a:extLst>
              <a:ext uri="{FF2B5EF4-FFF2-40B4-BE49-F238E27FC236}">
                <a16:creationId xmlns:a16="http://schemas.microsoft.com/office/drawing/2014/main" id="{E5AE648B-6063-4CC8-9A72-F3C9637250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tretch>
            <a:fillRect/>
          </a:stretch>
        </p:blipFill>
        <p:spPr>
          <a:xfrm>
            <a:off x="9115072" y="3827470"/>
            <a:ext cx="2451617" cy="1838712"/>
          </a:xfrm>
          <a:prstGeom prst="rect">
            <a:avLst/>
          </a:prstGeom>
        </p:spPr>
      </p:pic>
    </p:spTree>
    <p:extLst>
      <p:ext uri="{BB962C8B-B14F-4D97-AF65-F5344CB8AC3E}">
        <p14:creationId xmlns:p14="http://schemas.microsoft.com/office/powerpoint/2010/main" val="4257459659"/>
      </p:ext>
    </p:extLst>
  </p:cSld>
  <p:clrMapOvr>
    <a:masterClrMapping/>
  </p:clrMapOvr>
  <mc:AlternateContent xmlns:mc="http://schemas.openxmlformats.org/markup-compatibility/2006">
    <mc:Choice xmlns:p14="http://schemas.microsoft.com/office/powerpoint/2010/main" Requires="p14">
      <p:transition spd="slow" p14:dur="2000" advTm="76177"/>
    </mc:Choice>
    <mc:Fallback>
      <p:transition spd="slow" advTm="76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E61A971AC3CAE4889A5561BB7523B95" ma:contentTypeVersion="7" ma:contentTypeDescription="Create a new document." ma:contentTypeScope="" ma:versionID="d62963807f74d0a2de025e817410f05d">
  <xsd:schema xmlns:xsd="http://www.w3.org/2001/XMLSchema" xmlns:xs="http://www.w3.org/2001/XMLSchema" xmlns:p="http://schemas.microsoft.com/office/2006/metadata/properties" xmlns:ns1="http://schemas.microsoft.com/sharepoint/v3" xmlns:ns3="5d90eeb9-3509-4dbc-9659-cc557db72401" xmlns:ns4="04686903-f4df-4687-9635-eff49e809267" targetNamespace="http://schemas.microsoft.com/office/2006/metadata/properties" ma:root="true" ma:fieldsID="a55d2b3da562988e462d5862517eedf9" ns1:_="" ns3:_="" ns4:_="">
    <xsd:import namespace="http://schemas.microsoft.com/sharepoint/v3"/>
    <xsd:import namespace="5d90eeb9-3509-4dbc-9659-cc557db72401"/>
    <xsd:import namespace="04686903-f4df-4687-9635-eff49e809267"/>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3" nillable="true" ma:displayName="Unified Compliance Policy Properties" ma:hidden="true" ma:internalName="_ip_UnifiedCompliancePolicyProperties">
      <xsd:simpleType>
        <xsd:restriction base="dms:Note"/>
      </xsd:simpleType>
    </xsd:element>
    <xsd:element name="_ip_UnifiedCompliancePolicyUIAction" ma:index="14"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d90eeb9-3509-4dbc-9659-cc557db7240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686903-f4df-4687-9635-eff49e809267"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41EAB1A5-AD8D-4656-9164-3E85695D27B9}">
  <ds:schemaRefs>
    <ds:schemaRef ds:uri="http://schemas.microsoft.com/sharepoint/v3/contenttype/forms"/>
  </ds:schemaRefs>
</ds:datastoreItem>
</file>

<file path=customXml/itemProps2.xml><?xml version="1.0" encoding="utf-8"?>
<ds:datastoreItem xmlns:ds="http://schemas.openxmlformats.org/officeDocument/2006/customXml" ds:itemID="{6133EB9D-78C6-49B1-881B-F2B8E6C1C12F}">
  <ds:schemaRefs>
    <ds:schemaRef ds:uri="04686903-f4df-4687-9635-eff49e809267"/>
    <ds:schemaRef ds:uri="5d90eeb9-3509-4dbc-9659-cc557db7240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D51C929-A95E-4675-A95F-79FD14477838}">
  <ds:schemaRefs>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terms/"/>
    <ds:schemaRef ds:uri="http://purl.org/dc/elements/1.1/"/>
    <ds:schemaRef ds:uri="http://schemas.microsoft.com/office/infopath/2007/PartnerControls"/>
    <ds:schemaRef ds:uri="04686903-f4df-4687-9635-eff49e809267"/>
    <ds:schemaRef ds:uri="5d90eeb9-3509-4dbc-9659-cc557db72401"/>
    <ds:schemaRef ds:uri="http://schemas.microsoft.com/sharepoint/v3"/>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TM04033917[[fn=Berlin]]</Template>
  <TotalTime>375</TotalTime>
  <Words>2363</Words>
  <Application>Microsoft Office PowerPoint</Application>
  <PresentationFormat>Widescreen</PresentationFormat>
  <Paragraphs>168</Paragraphs>
  <Slides>29</Slides>
  <Notes>16</Notes>
  <HiddenSlides>0</HiddenSlides>
  <MMClips>30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29</vt:i4>
      </vt:variant>
    </vt:vector>
  </HeadingPairs>
  <TitlesOfParts>
    <vt:vector size="41" baseType="lpstr">
      <vt:lpstr>Arial</vt:lpstr>
      <vt:lpstr>Atkinson-Hyperlegible-Bold-102.ttf</vt:lpstr>
      <vt:lpstr>Avenir Next LT Pro</vt:lpstr>
      <vt:lpstr>Calibri</vt:lpstr>
      <vt:lpstr>Cambria</vt:lpstr>
      <vt:lpstr>Impact</vt:lpstr>
      <vt:lpstr>Merriweather</vt:lpstr>
      <vt:lpstr>Sabon Next LT</vt:lpstr>
      <vt:lpstr>Trebuchet MS</vt:lpstr>
      <vt:lpstr>Wingdings</vt:lpstr>
      <vt:lpstr>Zilla Slab</vt:lpstr>
      <vt:lpstr>Berlin</vt:lpstr>
      <vt:lpstr>Building relationships  </vt:lpstr>
      <vt:lpstr>How to run this PowerPoint</vt:lpstr>
      <vt:lpstr>Building Healthy Relationships </vt:lpstr>
      <vt:lpstr>Different types of relationships </vt:lpstr>
      <vt:lpstr>What does a Healthy relationship look like? </vt:lpstr>
      <vt:lpstr>How to make friends and connections </vt:lpstr>
      <vt:lpstr>Healthy Relationships Include </vt:lpstr>
      <vt:lpstr>Healthy Relationships Continued </vt:lpstr>
      <vt:lpstr>Healthy Relationships </vt:lpstr>
      <vt:lpstr>An unhealthy relationship is:</vt:lpstr>
      <vt:lpstr>Unhealthy Relationships </vt:lpstr>
      <vt:lpstr>Unhealthy Relationships Continued </vt:lpstr>
      <vt:lpstr>What is LGBTQ?</vt:lpstr>
      <vt:lpstr>Advocacy In a Romantic Relationship</vt:lpstr>
      <vt:lpstr>Advocacy In a Relationship!</vt:lpstr>
      <vt:lpstr>Advocacy In a Relationship!</vt:lpstr>
      <vt:lpstr>Advocacy In a Relationship!</vt:lpstr>
      <vt:lpstr>PowerPoint Presentation</vt:lpstr>
      <vt:lpstr>Moving through Healthy Relationships</vt:lpstr>
      <vt:lpstr>Building Virtual Relationships</vt:lpstr>
      <vt:lpstr>Bonding</vt:lpstr>
      <vt:lpstr>Dilemmas of Digital Trust</vt:lpstr>
      <vt:lpstr>Dangers in Online Dating</vt:lpstr>
      <vt:lpstr>What are Workplace Relationships?</vt:lpstr>
      <vt:lpstr>Relationships at Work</vt:lpstr>
      <vt:lpstr>Building Relationships</vt:lpstr>
      <vt:lpstr>Building Relationships</vt:lpstr>
      <vt:lpstr>Website Resources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relationships</dc:title>
  <dc:creator>Torres, Jossie</dc:creator>
  <cp:lastModifiedBy>Fioravanti, Lisa</cp:lastModifiedBy>
  <cp:revision>3</cp:revision>
  <dcterms:created xsi:type="dcterms:W3CDTF">2022-02-02T16:41:26Z</dcterms:created>
  <dcterms:modified xsi:type="dcterms:W3CDTF">2022-06-22T20:07:30Z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0x0101008E61A971AC3CAE4889A5561BB7523B95</vt:lpwstr>
  </property>
</Properties>
</file>