
<file path=[Content_Types].xml><?xml version="1.0" encoding="utf-8"?>
<Types xmlns="http://schemas.openxmlformats.org/package/2006/content-types">
  <Default Extension="gif" ContentType="image/gif"/>
  <Default Extension="jpeg" ContentType="image/jpeg"/>
  <Default Extension="m4a" ContentType="audio/mp4"/>
  <Default Extension="mp4" ContentType="video/mp4"/>
  <Default Extension="png" ContentType="image/png"/>
  <Default Extension="rels" ContentType="application/vnd.openxmlformats-package.relationships+xml"/>
  <Default Extension="svg" ContentType="image/svg+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23" r:id="rId1"/>
  </p:sldMasterIdLst>
  <p:notesMasterIdLst>
    <p:notesMasterId r:id="rId27"/>
  </p:notesMasterIdLst>
  <p:sldIdLst>
    <p:sldId id="256" r:id="rId2"/>
    <p:sldId id="275" r:id="rId3"/>
    <p:sldId id="271" r:id="rId4"/>
    <p:sldId id="280" r:id="rId5"/>
    <p:sldId id="282" r:id="rId6"/>
    <p:sldId id="292" r:id="rId7"/>
    <p:sldId id="281" r:id="rId8"/>
    <p:sldId id="261" r:id="rId9"/>
    <p:sldId id="278" r:id="rId10"/>
    <p:sldId id="276" r:id="rId11"/>
    <p:sldId id="277" r:id="rId12"/>
    <p:sldId id="279" r:id="rId13"/>
    <p:sldId id="268" r:id="rId14"/>
    <p:sldId id="259" r:id="rId15"/>
    <p:sldId id="269" r:id="rId16"/>
    <p:sldId id="265" r:id="rId17"/>
    <p:sldId id="267" r:id="rId18"/>
    <p:sldId id="270" r:id="rId19"/>
    <p:sldId id="258" r:id="rId20"/>
    <p:sldId id="263" r:id="rId21"/>
    <p:sldId id="264" r:id="rId22"/>
    <p:sldId id="273" r:id="rId23"/>
    <p:sldId id="283" r:id="rId24"/>
    <p:sldId id="284" r:id="rId25"/>
    <p:sldId id="293"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4" d="100"/>
          <a:sy n="104" d="100"/>
        </p:scale>
        <p:origin x="756" y="13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diagrams/_rels/data1.xml.rels><?xml version="1.0" encoding="UTF-8" standalone="yes"?>
<Relationships xmlns="http://schemas.openxmlformats.org/package/2006/relationships"><Relationship Id="rId8" Type="http://schemas.openxmlformats.org/officeDocument/2006/relationships/image" Target="../media/image45.svg"/><Relationship Id="rId3" Type="http://schemas.openxmlformats.org/officeDocument/2006/relationships/image" Target="../media/image40.png"/><Relationship Id="rId7" Type="http://schemas.openxmlformats.org/officeDocument/2006/relationships/image" Target="../media/image44.png"/><Relationship Id="rId2" Type="http://schemas.openxmlformats.org/officeDocument/2006/relationships/image" Target="../media/image39.svg"/><Relationship Id="rId1" Type="http://schemas.openxmlformats.org/officeDocument/2006/relationships/image" Target="../media/image38.png"/><Relationship Id="rId6" Type="http://schemas.openxmlformats.org/officeDocument/2006/relationships/image" Target="../media/image43.svg"/><Relationship Id="rId5" Type="http://schemas.openxmlformats.org/officeDocument/2006/relationships/image" Target="../media/image42.png"/><Relationship Id="rId10" Type="http://schemas.openxmlformats.org/officeDocument/2006/relationships/image" Target="../media/image47.svg"/><Relationship Id="rId4" Type="http://schemas.openxmlformats.org/officeDocument/2006/relationships/image" Target="../media/image41.svg"/><Relationship Id="rId9" Type="http://schemas.openxmlformats.org/officeDocument/2006/relationships/image" Target="../media/image46.png"/></Relationships>
</file>

<file path=ppt/diagrams/_rels/drawing1.xml.rels><?xml version="1.0" encoding="UTF-8" standalone="yes"?>
<Relationships xmlns="http://schemas.openxmlformats.org/package/2006/relationships"><Relationship Id="rId8" Type="http://schemas.openxmlformats.org/officeDocument/2006/relationships/image" Target="../media/image45.svg"/><Relationship Id="rId3" Type="http://schemas.openxmlformats.org/officeDocument/2006/relationships/image" Target="../media/image40.png"/><Relationship Id="rId7" Type="http://schemas.openxmlformats.org/officeDocument/2006/relationships/image" Target="../media/image44.png"/><Relationship Id="rId2" Type="http://schemas.openxmlformats.org/officeDocument/2006/relationships/image" Target="../media/image39.svg"/><Relationship Id="rId1" Type="http://schemas.openxmlformats.org/officeDocument/2006/relationships/image" Target="../media/image38.png"/><Relationship Id="rId6" Type="http://schemas.openxmlformats.org/officeDocument/2006/relationships/image" Target="../media/image43.svg"/><Relationship Id="rId5" Type="http://schemas.openxmlformats.org/officeDocument/2006/relationships/image" Target="../media/image42.png"/><Relationship Id="rId10" Type="http://schemas.openxmlformats.org/officeDocument/2006/relationships/image" Target="../media/image47.svg"/><Relationship Id="rId4" Type="http://schemas.openxmlformats.org/officeDocument/2006/relationships/image" Target="../media/image41.svg"/><Relationship Id="rId9" Type="http://schemas.openxmlformats.org/officeDocument/2006/relationships/image" Target="../media/image46.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1107DF6-72D3-461D-A551-8DF071946A81}"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9ED6C71-7499-4E4B-B4AE-4C2743404B68}">
      <dgm:prSet/>
      <dgm:spPr/>
      <dgm:t>
        <a:bodyPr/>
        <a:lstStyle/>
        <a:p>
          <a:pPr>
            <a:lnSpc>
              <a:spcPct val="100000"/>
            </a:lnSpc>
          </a:pPr>
          <a:r>
            <a:rPr lang="en-US"/>
            <a:t>Having a job can help you live the life you want substantially:</a:t>
          </a:r>
        </a:p>
      </dgm:t>
    </dgm:pt>
    <dgm:pt modelId="{41A366E1-A6DD-426C-B77A-E705D4DD30BA}" type="parTrans" cxnId="{30E48D18-D7A6-4E96-BB4F-D9F62DA83EEB}">
      <dgm:prSet/>
      <dgm:spPr/>
      <dgm:t>
        <a:bodyPr/>
        <a:lstStyle/>
        <a:p>
          <a:endParaRPr lang="en-US"/>
        </a:p>
      </dgm:t>
    </dgm:pt>
    <dgm:pt modelId="{710F9495-8C20-4AEA-8296-072E24317EB0}" type="sibTrans" cxnId="{30E48D18-D7A6-4E96-BB4F-D9F62DA83EEB}">
      <dgm:prSet/>
      <dgm:spPr/>
      <dgm:t>
        <a:bodyPr/>
        <a:lstStyle/>
        <a:p>
          <a:endParaRPr lang="en-US"/>
        </a:p>
      </dgm:t>
    </dgm:pt>
    <dgm:pt modelId="{B893AD99-6AD2-4757-9FA6-C95C91D677E3}">
      <dgm:prSet/>
      <dgm:spPr/>
      <dgm:t>
        <a:bodyPr/>
        <a:lstStyle/>
        <a:p>
          <a:pPr>
            <a:lnSpc>
              <a:spcPct val="100000"/>
            </a:lnSpc>
          </a:pPr>
          <a:r>
            <a:rPr lang="en-US"/>
            <a:t>Financially you can afford to do a bit more of what you like and want –not just what you need.</a:t>
          </a:r>
        </a:p>
      </dgm:t>
    </dgm:pt>
    <dgm:pt modelId="{7240791F-2123-41EE-B7EC-8ED40F556FA1}" type="parTrans" cxnId="{8E3D4107-87FF-458A-A954-18B64E9B5026}">
      <dgm:prSet/>
      <dgm:spPr/>
      <dgm:t>
        <a:bodyPr/>
        <a:lstStyle/>
        <a:p>
          <a:endParaRPr lang="en-US"/>
        </a:p>
      </dgm:t>
    </dgm:pt>
    <dgm:pt modelId="{2B21D840-860C-48F5-83A1-92920FC27883}" type="sibTrans" cxnId="{8E3D4107-87FF-458A-A954-18B64E9B5026}">
      <dgm:prSet/>
      <dgm:spPr/>
      <dgm:t>
        <a:bodyPr/>
        <a:lstStyle/>
        <a:p>
          <a:endParaRPr lang="en-US"/>
        </a:p>
      </dgm:t>
    </dgm:pt>
    <dgm:pt modelId="{2AD34236-4034-4995-873E-E22D1197903A}">
      <dgm:prSet/>
      <dgm:spPr/>
      <dgm:t>
        <a:bodyPr/>
        <a:lstStyle/>
        <a:p>
          <a:pPr>
            <a:lnSpc>
              <a:spcPct val="100000"/>
            </a:lnSpc>
          </a:pPr>
          <a:r>
            <a:rPr lang="en-US"/>
            <a:t>Connections with the community, a great way to meet new people and develop relationships.</a:t>
          </a:r>
        </a:p>
      </dgm:t>
    </dgm:pt>
    <dgm:pt modelId="{46E75A1C-C99E-4F5A-94EF-4A074ECCAB57}" type="parTrans" cxnId="{57020F70-D5A4-413D-A354-DEF16FE36765}">
      <dgm:prSet/>
      <dgm:spPr/>
      <dgm:t>
        <a:bodyPr/>
        <a:lstStyle/>
        <a:p>
          <a:endParaRPr lang="en-US"/>
        </a:p>
      </dgm:t>
    </dgm:pt>
    <dgm:pt modelId="{D25E6BDD-932F-45A7-9E6C-4D1F9AB3464D}" type="sibTrans" cxnId="{57020F70-D5A4-413D-A354-DEF16FE36765}">
      <dgm:prSet/>
      <dgm:spPr/>
      <dgm:t>
        <a:bodyPr/>
        <a:lstStyle/>
        <a:p>
          <a:endParaRPr lang="en-US"/>
        </a:p>
      </dgm:t>
    </dgm:pt>
    <dgm:pt modelId="{83E09BBC-1C9A-4E43-924D-5F1F7AE35DAD}">
      <dgm:prSet/>
      <dgm:spPr/>
      <dgm:t>
        <a:bodyPr/>
        <a:lstStyle/>
        <a:p>
          <a:pPr>
            <a:lnSpc>
              <a:spcPct val="100000"/>
            </a:lnSpc>
          </a:pPr>
          <a:r>
            <a:rPr lang="en-US"/>
            <a:t>You have the opportunity to be productive, your time is valued and worth money!</a:t>
          </a:r>
        </a:p>
      </dgm:t>
    </dgm:pt>
    <dgm:pt modelId="{8C6DFF53-00DB-4150-9926-826B5C7545D2}" type="parTrans" cxnId="{65837FDB-6ACF-4246-9AB1-0F486FE161E2}">
      <dgm:prSet/>
      <dgm:spPr/>
      <dgm:t>
        <a:bodyPr/>
        <a:lstStyle/>
        <a:p>
          <a:endParaRPr lang="en-US"/>
        </a:p>
      </dgm:t>
    </dgm:pt>
    <dgm:pt modelId="{E203EF94-8CC8-462B-84D5-601D6E6FB46D}" type="sibTrans" cxnId="{65837FDB-6ACF-4246-9AB1-0F486FE161E2}">
      <dgm:prSet/>
      <dgm:spPr/>
      <dgm:t>
        <a:bodyPr/>
        <a:lstStyle/>
        <a:p>
          <a:endParaRPr lang="en-US"/>
        </a:p>
      </dgm:t>
    </dgm:pt>
    <dgm:pt modelId="{7DB8AC8E-7922-4A17-9C83-CC4CDD74CADA}">
      <dgm:prSet/>
      <dgm:spPr/>
      <dgm:t>
        <a:bodyPr/>
        <a:lstStyle/>
        <a:p>
          <a:pPr>
            <a:lnSpc>
              <a:spcPct val="100000"/>
            </a:lnSpc>
          </a:pPr>
          <a:r>
            <a:rPr lang="en-US">
              <a:latin typeface="Trebuchet MS" panose="020B0603020202020204"/>
            </a:rPr>
            <a:t>Refine existing skills and acquire new ones –continue to learn!</a:t>
          </a:r>
          <a:endParaRPr lang="en-US"/>
        </a:p>
      </dgm:t>
    </dgm:pt>
    <dgm:pt modelId="{083E43BD-FD36-4AAF-9165-AE76CED98380}" type="parTrans" cxnId="{26F99A2E-9DE3-4FE0-AD82-8378A0615B93}">
      <dgm:prSet/>
      <dgm:spPr/>
      <dgm:t>
        <a:bodyPr/>
        <a:lstStyle/>
        <a:p>
          <a:endParaRPr lang="en-US"/>
        </a:p>
      </dgm:t>
    </dgm:pt>
    <dgm:pt modelId="{AD1CAD01-0F47-417D-A698-5477CCA99FC0}" type="sibTrans" cxnId="{26F99A2E-9DE3-4FE0-AD82-8378A0615B93}">
      <dgm:prSet/>
      <dgm:spPr/>
      <dgm:t>
        <a:bodyPr/>
        <a:lstStyle/>
        <a:p>
          <a:endParaRPr lang="en-US"/>
        </a:p>
      </dgm:t>
    </dgm:pt>
    <dgm:pt modelId="{CD52E9EE-1665-4885-9655-B4497A03B2D8}" type="pres">
      <dgm:prSet presAssocID="{B1107DF6-72D3-461D-A551-8DF071946A81}" presName="root" presStyleCnt="0">
        <dgm:presLayoutVars>
          <dgm:dir/>
          <dgm:resizeHandles val="exact"/>
        </dgm:presLayoutVars>
      </dgm:prSet>
      <dgm:spPr/>
    </dgm:pt>
    <dgm:pt modelId="{B496E3A3-01E8-4568-A9ED-666BE570C39E}" type="pres">
      <dgm:prSet presAssocID="{E9ED6C71-7499-4E4B-B4AE-4C2743404B68}" presName="compNode" presStyleCnt="0"/>
      <dgm:spPr/>
    </dgm:pt>
    <dgm:pt modelId="{CBE16E53-C2F2-4B85-BCEF-14EAAEEE34AF}" type="pres">
      <dgm:prSet presAssocID="{E9ED6C71-7499-4E4B-B4AE-4C2743404B68}" presName="bgRect" presStyleLbl="bgShp" presStyleIdx="0" presStyleCnt="5"/>
      <dgm:spPr/>
    </dgm:pt>
    <dgm:pt modelId="{3FB23210-0067-41BA-AF5D-9DC40190C41A}" type="pres">
      <dgm:prSet presAssocID="{E9ED6C71-7499-4E4B-B4AE-4C2743404B68}"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irefighter"/>
        </a:ext>
      </dgm:extLst>
    </dgm:pt>
    <dgm:pt modelId="{21F57EAE-036C-4159-9B50-A282039E6C26}" type="pres">
      <dgm:prSet presAssocID="{E9ED6C71-7499-4E4B-B4AE-4C2743404B68}" presName="spaceRect" presStyleCnt="0"/>
      <dgm:spPr/>
    </dgm:pt>
    <dgm:pt modelId="{E923E300-E4AB-4BB1-BF34-0285EC0C3E0E}" type="pres">
      <dgm:prSet presAssocID="{E9ED6C71-7499-4E4B-B4AE-4C2743404B68}" presName="parTx" presStyleLbl="revTx" presStyleIdx="0" presStyleCnt="5">
        <dgm:presLayoutVars>
          <dgm:chMax val="0"/>
          <dgm:chPref val="0"/>
        </dgm:presLayoutVars>
      </dgm:prSet>
      <dgm:spPr/>
    </dgm:pt>
    <dgm:pt modelId="{6B42EB7E-79B5-4A35-91D6-4CDD48C9D90B}" type="pres">
      <dgm:prSet presAssocID="{710F9495-8C20-4AEA-8296-072E24317EB0}" presName="sibTrans" presStyleCnt="0"/>
      <dgm:spPr/>
    </dgm:pt>
    <dgm:pt modelId="{5E9C1107-426F-4C96-B903-5D72AC32884B}" type="pres">
      <dgm:prSet presAssocID="{B893AD99-6AD2-4757-9FA6-C95C91D677E3}" presName="compNode" presStyleCnt="0"/>
      <dgm:spPr/>
    </dgm:pt>
    <dgm:pt modelId="{10371978-300C-49C2-9FA3-5E488D4D9EB3}" type="pres">
      <dgm:prSet presAssocID="{B893AD99-6AD2-4757-9FA6-C95C91D677E3}" presName="bgRect" presStyleLbl="bgShp" presStyleIdx="1" presStyleCnt="5"/>
      <dgm:spPr/>
    </dgm:pt>
    <dgm:pt modelId="{BC34A67F-D540-432D-9A05-3C8962E509A6}" type="pres">
      <dgm:prSet presAssocID="{B893AD99-6AD2-4757-9FA6-C95C91D677E3}"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llar"/>
        </a:ext>
      </dgm:extLst>
    </dgm:pt>
    <dgm:pt modelId="{64C5C6FA-244D-43D5-A40A-540CDB917BEA}" type="pres">
      <dgm:prSet presAssocID="{B893AD99-6AD2-4757-9FA6-C95C91D677E3}" presName="spaceRect" presStyleCnt="0"/>
      <dgm:spPr/>
    </dgm:pt>
    <dgm:pt modelId="{139E9F0F-9B01-4534-9C5F-99CB234206AB}" type="pres">
      <dgm:prSet presAssocID="{B893AD99-6AD2-4757-9FA6-C95C91D677E3}" presName="parTx" presStyleLbl="revTx" presStyleIdx="1" presStyleCnt="5">
        <dgm:presLayoutVars>
          <dgm:chMax val="0"/>
          <dgm:chPref val="0"/>
        </dgm:presLayoutVars>
      </dgm:prSet>
      <dgm:spPr/>
    </dgm:pt>
    <dgm:pt modelId="{A40ABDDE-6017-4F18-8B26-58D7BAA43943}" type="pres">
      <dgm:prSet presAssocID="{2B21D840-860C-48F5-83A1-92920FC27883}" presName="sibTrans" presStyleCnt="0"/>
      <dgm:spPr/>
    </dgm:pt>
    <dgm:pt modelId="{CFCAD679-3105-4FB4-B122-729B38633114}" type="pres">
      <dgm:prSet presAssocID="{2AD34236-4034-4995-873E-E22D1197903A}" presName="compNode" presStyleCnt="0"/>
      <dgm:spPr/>
    </dgm:pt>
    <dgm:pt modelId="{475ABCF1-C7B8-4183-B675-E474C7BD2F9E}" type="pres">
      <dgm:prSet presAssocID="{2AD34236-4034-4995-873E-E22D1197903A}" presName="bgRect" presStyleLbl="bgShp" presStyleIdx="2" presStyleCnt="5"/>
      <dgm:spPr/>
    </dgm:pt>
    <dgm:pt modelId="{AF598D53-90A2-4A68-A3D9-BCA0BB412C3F}" type="pres">
      <dgm:prSet presAssocID="{2AD34236-4034-4995-873E-E22D1197903A}"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nnections"/>
        </a:ext>
      </dgm:extLst>
    </dgm:pt>
    <dgm:pt modelId="{4FB0EBAC-0D97-4AEF-9783-A3DE6615D59A}" type="pres">
      <dgm:prSet presAssocID="{2AD34236-4034-4995-873E-E22D1197903A}" presName="spaceRect" presStyleCnt="0"/>
      <dgm:spPr/>
    </dgm:pt>
    <dgm:pt modelId="{944B1F6D-DDDB-4935-9C47-AEFE7969F930}" type="pres">
      <dgm:prSet presAssocID="{2AD34236-4034-4995-873E-E22D1197903A}" presName="parTx" presStyleLbl="revTx" presStyleIdx="2" presStyleCnt="5">
        <dgm:presLayoutVars>
          <dgm:chMax val="0"/>
          <dgm:chPref val="0"/>
        </dgm:presLayoutVars>
      </dgm:prSet>
      <dgm:spPr/>
    </dgm:pt>
    <dgm:pt modelId="{B7151CB0-0821-446D-832C-C610F694FFB9}" type="pres">
      <dgm:prSet presAssocID="{D25E6BDD-932F-45A7-9E6C-4D1F9AB3464D}" presName="sibTrans" presStyleCnt="0"/>
      <dgm:spPr/>
    </dgm:pt>
    <dgm:pt modelId="{94BF9B95-7F7D-4671-B9E6-31A7CCF91813}" type="pres">
      <dgm:prSet presAssocID="{83E09BBC-1C9A-4E43-924D-5F1F7AE35DAD}" presName="compNode" presStyleCnt="0"/>
      <dgm:spPr/>
    </dgm:pt>
    <dgm:pt modelId="{861870E4-F564-40FF-9F89-B6A75C775384}" type="pres">
      <dgm:prSet presAssocID="{83E09BBC-1C9A-4E43-924D-5F1F7AE35DAD}" presName="bgRect" presStyleLbl="bgShp" presStyleIdx="3" presStyleCnt="5"/>
      <dgm:spPr/>
    </dgm:pt>
    <dgm:pt modelId="{136C9DD2-1D00-45FB-94E6-55A4B727007E}" type="pres">
      <dgm:prSet presAssocID="{83E09BBC-1C9A-4E43-924D-5F1F7AE35DAD}"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iamond"/>
        </a:ext>
      </dgm:extLst>
    </dgm:pt>
    <dgm:pt modelId="{F0E1B990-E10B-48FB-81B6-545679F68F45}" type="pres">
      <dgm:prSet presAssocID="{83E09BBC-1C9A-4E43-924D-5F1F7AE35DAD}" presName="spaceRect" presStyleCnt="0"/>
      <dgm:spPr/>
    </dgm:pt>
    <dgm:pt modelId="{D31AC9CB-B4E7-4474-8218-456D03E2DD2E}" type="pres">
      <dgm:prSet presAssocID="{83E09BBC-1C9A-4E43-924D-5F1F7AE35DAD}" presName="parTx" presStyleLbl="revTx" presStyleIdx="3" presStyleCnt="5">
        <dgm:presLayoutVars>
          <dgm:chMax val="0"/>
          <dgm:chPref val="0"/>
        </dgm:presLayoutVars>
      </dgm:prSet>
      <dgm:spPr/>
    </dgm:pt>
    <dgm:pt modelId="{811D66B4-EC99-44E9-A43C-A4EFD45B8AEE}" type="pres">
      <dgm:prSet presAssocID="{E203EF94-8CC8-462B-84D5-601D6E6FB46D}" presName="sibTrans" presStyleCnt="0"/>
      <dgm:spPr/>
    </dgm:pt>
    <dgm:pt modelId="{468DC042-68E1-4620-952D-79485D0271F1}" type="pres">
      <dgm:prSet presAssocID="{7DB8AC8E-7922-4A17-9C83-CC4CDD74CADA}" presName="compNode" presStyleCnt="0"/>
      <dgm:spPr/>
    </dgm:pt>
    <dgm:pt modelId="{D09B05C3-2E32-4674-9ADF-91FCD8AB8B7C}" type="pres">
      <dgm:prSet presAssocID="{7DB8AC8E-7922-4A17-9C83-CC4CDD74CADA}" presName="bgRect" presStyleLbl="bgShp" presStyleIdx="4" presStyleCnt="5"/>
      <dgm:spPr/>
    </dgm:pt>
    <dgm:pt modelId="{8C578CF1-0571-4083-A7B1-79FEF8EAA74C}" type="pres">
      <dgm:prSet presAssocID="{7DB8AC8E-7922-4A17-9C83-CC4CDD74CADA}"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ead with Gears"/>
        </a:ext>
      </dgm:extLst>
    </dgm:pt>
    <dgm:pt modelId="{2704404F-AED6-41BC-8602-3535547F8C8F}" type="pres">
      <dgm:prSet presAssocID="{7DB8AC8E-7922-4A17-9C83-CC4CDD74CADA}" presName="spaceRect" presStyleCnt="0"/>
      <dgm:spPr/>
    </dgm:pt>
    <dgm:pt modelId="{CCEF115B-8F3F-4E78-BE77-42F27B531C36}" type="pres">
      <dgm:prSet presAssocID="{7DB8AC8E-7922-4A17-9C83-CC4CDD74CADA}" presName="parTx" presStyleLbl="revTx" presStyleIdx="4" presStyleCnt="5">
        <dgm:presLayoutVars>
          <dgm:chMax val="0"/>
          <dgm:chPref val="0"/>
        </dgm:presLayoutVars>
      </dgm:prSet>
      <dgm:spPr/>
    </dgm:pt>
  </dgm:ptLst>
  <dgm:cxnLst>
    <dgm:cxn modelId="{8E3D4107-87FF-458A-A954-18B64E9B5026}" srcId="{B1107DF6-72D3-461D-A551-8DF071946A81}" destId="{B893AD99-6AD2-4757-9FA6-C95C91D677E3}" srcOrd="1" destOrd="0" parTransId="{7240791F-2123-41EE-B7EC-8ED40F556FA1}" sibTransId="{2B21D840-860C-48F5-83A1-92920FC27883}"/>
    <dgm:cxn modelId="{30E48D18-D7A6-4E96-BB4F-D9F62DA83EEB}" srcId="{B1107DF6-72D3-461D-A551-8DF071946A81}" destId="{E9ED6C71-7499-4E4B-B4AE-4C2743404B68}" srcOrd="0" destOrd="0" parTransId="{41A366E1-A6DD-426C-B77A-E705D4DD30BA}" sibTransId="{710F9495-8C20-4AEA-8296-072E24317EB0}"/>
    <dgm:cxn modelId="{26F99A2E-9DE3-4FE0-AD82-8378A0615B93}" srcId="{B1107DF6-72D3-461D-A551-8DF071946A81}" destId="{7DB8AC8E-7922-4A17-9C83-CC4CDD74CADA}" srcOrd="4" destOrd="0" parTransId="{083E43BD-FD36-4AAF-9165-AE76CED98380}" sibTransId="{AD1CAD01-0F47-417D-A698-5477CCA99FC0}"/>
    <dgm:cxn modelId="{8C136A34-8B61-42F7-A61B-7B0391D86143}" type="presOf" srcId="{B1107DF6-72D3-461D-A551-8DF071946A81}" destId="{CD52E9EE-1665-4885-9655-B4497A03B2D8}" srcOrd="0" destOrd="0" presId="urn:microsoft.com/office/officeart/2018/2/layout/IconVerticalSolidList"/>
    <dgm:cxn modelId="{57020F70-D5A4-413D-A354-DEF16FE36765}" srcId="{B1107DF6-72D3-461D-A551-8DF071946A81}" destId="{2AD34236-4034-4995-873E-E22D1197903A}" srcOrd="2" destOrd="0" parTransId="{46E75A1C-C99E-4F5A-94EF-4A074ECCAB57}" sibTransId="{D25E6BDD-932F-45A7-9E6C-4D1F9AB3464D}"/>
    <dgm:cxn modelId="{38EC3082-D24D-498F-927E-6FF30D4334C0}" type="presOf" srcId="{7DB8AC8E-7922-4A17-9C83-CC4CDD74CADA}" destId="{CCEF115B-8F3F-4E78-BE77-42F27B531C36}" srcOrd="0" destOrd="0" presId="urn:microsoft.com/office/officeart/2018/2/layout/IconVerticalSolidList"/>
    <dgm:cxn modelId="{B0AD3FA4-0CC1-48EC-B958-6C5B50B630C1}" type="presOf" srcId="{B893AD99-6AD2-4757-9FA6-C95C91D677E3}" destId="{139E9F0F-9B01-4534-9C5F-99CB234206AB}" srcOrd="0" destOrd="0" presId="urn:microsoft.com/office/officeart/2018/2/layout/IconVerticalSolidList"/>
    <dgm:cxn modelId="{BA40AAB0-F10A-4529-869F-DEDCD3490C60}" type="presOf" srcId="{2AD34236-4034-4995-873E-E22D1197903A}" destId="{944B1F6D-DDDB-4935-9C47-AEFE7969F930}" srcOrd="0" destOrd="0" presId="urn:microsoft.com/office/officeart/2018/2/layout/IconVerticalSolidList"/>
    <dgm:cxn modelId="{BCF50BD4-EE4F-4B69-BE13-BD760910B0F6}" type="presOf" srcId="{83E09BBC-1C9A-4E43-924D-5F1F7AE35DAD}" destId="{D31AC9CB-B4E7-4474-8218-456D03E2DD2E}" srcOrd="0" destOrd="0" presId="urn:microsoft.com/office/officeart/2018/2/layout/IconVerticalSolidList"/>
    <dgm:cxn modelId="{D650B8D6-8958-4545-B9D9-588FF415EE0B}" type="presOf" srcId="{E9ED6C71-7499-4E4B-B4AE-4C2743404B68}" destId="{E923E300-E4AB-4BB1-BF34-0285EC0C3E0E}" srcOrd="0" destOrd="0" presId="urn:microsoft.com/office/officeart/2018/2/layout/IconVerticalSolidList"/>
    <dgm:cxn modelId="{65837FDB-6ACF-4246-9AB1-0F486FE161E2}" srcId="{B1107DF6-72D3-461D-A551-8DF071946A81}" destId="{83E09BBC-1C9A-4E43-924D-5F1F7AE35DAD}" srcOrd="3" destOrd="0" parTransId="{8C6DFF53-00DB-4150-9926-826B5C7545D2}" sibTransId="{E203EF94-8CC8-462B-84D5-601D6E6FB46D}"/>
    <dgm:cxn modelId="{0D1126F2-DC05-4CCE-A0D5-5027B02F55FF}" type="presParOf" srcId="{CD52E9EE-1665-4885-9655-B4497A03B2D8}" destId="{B496E3A3-01E8-4568-A9ED-666BE570C39E}" srcOrd="0" destOrd="0" presId="urn:microsoft.com/office/officeart/2018/2/layout/IconVerticalSolidList"/>
    <dgm:cxn modelId="{7D0F2CCC-DEF4-4235-AFCB-D8F8ADAB2396}" type="presParOf" srcId="{B496E3A3-01E8-4568-A9ED-666BE570C39E}" destId="{CBE16E53-C2F2-4B85-BCEF-14EAAEEE34AF}" srcOrd="0" destOrd="0" presId="urn:microsoft.com/office/officeart/2018/2/layout/IconVerticalSolidList"/>
    <dgm:cxn modelId="{54FE3EC5-55F9-4801-9703-C54EDE0715F5}" type="presParOf" srcId="{B496E3A3-01E8-4568-A9ED-666BE570C39E}" destId="{3FB23210-0067-41BA-AF5D-9DC40190C41A}" srcOrd="1" destOrd="0" presId="urn:microsoft.com/office/officeart/2018/2/layout/IconVerticalSolidList"/>
    <dgm:cxn modelId="{08FBFBF7-D0C7-49AE-A50E-E4640D3E546E}" type="presParOf" srcId="{B496E3A3-01E8-4568-A9ED-666BE570C39E}" destId="{21F57EAE-036C-4159-9B50-A282039E6C26}" srcOrd="2" destOrd="0" presId="urn:microsoft.com/office/officeart/2018/2/layout/IconVerticalSolidList"/>
    <dgm:cxn modelId="{EA09FAE3-B1CC-4FE5-8ECD-2A4AC57C59B6}" type="presParOf" srcId="{B496E3A3-01E8-4568-A9ED-666BE570C39E}" destId="{E923E300-E4AB-4BB1-BF34-0285EC0C3E0E}" srcOrd="3" destOrd="0" presId="urn:microsoft.com/office/officeart/2018/2/layout/IconVerticalSolidList"/>
    <dgm:cxn modelId="{3B618222-B270-4377-8574-485368E8E50A}" type="presParOf" srcId="{CD52E9EE-1665-4885-9655-B4497A03B2D8}" destId="{6B42EB7E-79B5-4A35-91D6-4CDD48C9D90B}" srcOrd="1" destOrd="0" presId="urn:microsoft.com/office/officeart/2018/2/layout/IconVerticalSolidList"/>
    <dgm:cxn modelId="{18A56AF4-23F1-4FC5-9088-886799FAED99}" type="presParOf" srcId="{CD52E9EE-1665-4885-9655-B4497A03B2D8}" destId="{5E9C1107-426F-4C96-B903-5D72AC32884B}" srcOrd="2" destOrd="0" presId="urn:microsoft.com/office/officeart/2018/2/layout/IconVerticalSolidList"/>
    <dgm:cxn modelId="{D9F5C2F4-B6B1-48AF-8BE4-86D2AE76EE03}" type="presParOf" srcId="{5E9C1107-426F-4C96-B903-5D72AC32884B}" destId="{10371978-300C-49C2-9FA3-5E488D4D9EB3}" srcOrd="0" destOrd="0" presId="urn:microsoft.com/office/officeart/2018/2/layout/IconVerticalSolidList"/>
    <dgm:cxn modelId="{B96E0122-795E-4845-9B3B-29D4AE22D70D}" type="presParOf" srcId="{5E9C1107-426F-4C96-B903-5D72AC32884B}" destId="{BC34A67F-D540-432D-9A05-3C8962E509A6}" srcOrd="1" destOrd="0" presId="urn:microsoft.com/office/officeart/2018/2/layout/IconVerticalSolidList"/>
    <dgm:cxn modelId="{7CBCB352-E46D-4154-8B11-7BB8A5A90DE9}" type="presParOf" srcId="{5E9C1107-426F-4C96-B903-5D72AC32884B}" destId="{64C5C6FA-244D-43D5-A40A-540CDB917BEA}" srcOrd="2" destOrd="0" presId="urn:microsoft.com/office/officeart/2018/2/layout/IconVerticalSolidList"/>
    <dgm:cxn modelId="{1F6E14C8-EB7D-4C03-A874-2F40AF200848}" type="presParOf" srcId="{5E9C1107-426F-4C96-B903-5D72AC32884B}" destId="{139E9F0F-9B01-4534-9C5F-99CB234206AB}" srcOrd="3" destOrd="0" presId="urn:microsoft.com/office/officeart/2018/2/layout/IconVerticalSolidList"/>
    <dgm:cxn modelId="{7038415D-9BC0-43FF-BE57-759F16344AF1}" type="presParOf" srcId="{CD52E9EE-1665-4885-9655-B4497A03B2D8}" destId="{A40ABDDE-6017-4F18-8B26-58D7BAA43943}" srcOrd="3" destOrd="0" presId="urn:microsoft.com/office/officeart/2018/2/layout/IconVerticalSolidList"/>
    <dgm:cxn modelId="{0827CA59-728A-40BB-B082-3AD4130C3B45}" type="presParOf" srcId="{CD52E9EE-1665-4885-9655-B4497A03B2D8}" destId="{CFCAD679-3105-4FB4-B122-729B38633114}" srcOrd="4" destOrd="0" presId="urn:microsoft.com/office/officeart/2018/2/layout/IconVerticalSolidList"/>
    <dgm:cxn modelId="{C7B77CAA-A519-467A-9B2F-3F3F972EC7B4}" type="presParOf" srcId="{CFCAD679-3105-4FB4-B122-729B38633114}" destId="{475ABCF1-C7B8-4183-B675-E474C7BD2F9E}" srcOrd="0" destOrd="0" presId="urn:microsoft.com/office/officeart/2018/2/layout/IconVerticalSolidList"/>
    <dgm:cxn modelId="{90F90E2C-82F6-485E-A1CD-A2346374EC6F}" type="presParOf" srcId="{CFCAD679-3105-4FB4-B122-729B38633114}" destId="{AF598D53-90A2-4A68-A3D9-BCA0BB412C3F}" srcOrd="1" destOrd="0" presId="urn:microsoft.com/office/officeart/2018/2/layout/IconVerticalSolidList"/>
    <dgm:cxn modelId="{D715558D-1BC9-4CA3-B1D9-13CB87F14B1A}" type="presParOf" srcId="{CFCAD679-3105-4FB4-B122-729B38633114}" destId="{4FB0EBAC-0D97-4AEF-9783-A3DE6615D59A}" srcOrd="2" destOrd="0" presId="urn:microsoft.com/office/officeart/2018/2/layout/IconVerticalSolidList"/>
    <dgm:cxn modelId="{C1F01576-8005-4C75-96EA-B3F3D3D2B86C}" type="presParOf" srcId="{CFCAD679-3105-4FB4-B122-729B38633114}" destId="{944B1F6D-DDDB-4935-9C47-AEFE7969F930}" srcOrd="3" destOrd="0" presId="urn:microsoft.com/office/officeart/2018/2/layout/IconVerticalSolidList"/>
    <dgm:cxn modelId="{28406EBB-686B-4AEA-AEF4-C3DE9A68F25B}" type="presParOf" srcId="{CD52E9EE-1665-4885-9655-B4497A03B2D8}" destId="{B7151CB0-0821-446D-832C-C610F694FFB9}" srcOrd="5" destOrd="0" presId="urn:microsoft.com/office/officeart/2018/2/layout/IconVerticalSolidList"/>
    <dgm:cxn modelId="{759BE575-418A-4EF5-9E49-9403B7C901AE}" type="presParOf" srcId="{CD52E9EE-1665-4885-9655-B4497A03B2D8}" destId="{94BF9B95-7F7D-4671-B9E6-31A7CCF91813}" srcOrd="6" destOrd="0" presId="urn:microsoft.com/office/officeart/2018/2/layout/IconVerticalSolidList"/>
    <dgm:cxn modelId="{D8E09688-A7C4-4FA7-B6D2-5D42FAC93399}" type="presParOf" srcId="{94BF9B95-7F7D-4671-B9E6-31A7CCF91813}" destId="{861870E4-F564-40FF-9F89-B6A75C775384}" srcOrd="0" destOrd="0" presId="urn:microsoft.com/office/officeart/2018/2/layout/IconVerticalSolidList"/>
    <dgm:cxn modelId="{D3FB73FE-3408-400B-B72A-882F1AF8FD7B}" type="presParOf" srcId="{94BF9B95-7F7D-4671-B9E6-31A7CCF91813}" destId="{136C9DD2-1D00-45FB-94E6-55A4B727007E}" srcOrd="1" destOrd="0" presId="urn:microsoft.com/office/officeart/2018/2/layout/IconVerticalSolidList"/>
    <dgm:cxn modelId="{84BBFEA4-18D7-4355-8A9B-94854DD315CA}" type="presParOf" srcId="{94BF9B95-7F7D-4671-B9E6-31A7CCF91813}" destId="{F0E1B990-E10B-48FB-81B6-545679F68F45}" srcOrd="2" destOrd="0" presId="urn:microsoft.com/office/officeart/2018/2/layout/IconVerticalSolidList"/>
    <dgm:cxn modelId="{5E14C59F-CA63-439A-91B3-FAF6E1AF49ED}" type="presParOf" srcId="{94BF9B95-7F7D-4671-B9E6-31A7CCF91813}" destId="{D31AC9CB-B4E7-4474-8218-456D03E2DD2E}" srcOrd="3" destOrd="0" presId="urn:microsoft.com/office/officeart/2018/2/layout/IconVerticalSolidList"/>
    <dgm:cxn modelId="{D62B47D8-5F77-41F8-8716-6ACC6C05DEA0}" type="presParOf" srcId="{CD52E9EE-1665-4885-9655-B4497A03B2D8}" destId="{811D66B4-EC99-44E9-A43C-A4EFD45B8AEE}" srcOrd="7" destOrd="0" presId="urn:microsoft.com/office/officeart/2018/2/layout/IconVerticalSolidList"/>
    <dgm:cxn modelId="{BC06E757-0DC5-4ADA-B6A9-4B701604B6FD}" type="presParOf" srcId="{CD52E9EE-1665-4885-9655-B4497A03B2D8}" destId="{468DC042-68E1-4620-952D-79485D0271F1}" srcOrd="8" destOrd="0" presId="urn:microsoft.com/office/officeart/2018/2/layout/IconVerticalSolidList"/>
    <dgm:cxn modelId="{8DFF2DA1-6C63-4BB3-9350-C3883D4E419B}" type="presParOf" srcId="{468DC042-68E1-4620-952D-79485D0271F1}" destId="{D09B05C3-2E32-4674-9ADF-91FCD8AB8B7C}" srcOrd="0" destOrd="0" presId="urn:microsoft.com/office/officeart/2018/2/layout/IconVerticalSolidList"/>
    <dgm:cxn modelId="{0B197C94-7BCB-4621-981D-FB5A2F8C6FD6}" type="presParOf" srcId="{468DC042-68E1-4620-952D-79485D0271F1}" destId="{8C578CF1-0571-4083-A7B1-79FEF8EAA74C}" srcOrd="1" destOrd="0" presId="urn:microsoft.com/office/officeart/2018/2/layout/IconVerticalSolidList"/>
    <dgm:cxn modelId="{844AA12F-93FA-4903-9370-12558F52BD13}" type="presParOf" srcId="{468DC042-68E1-4620-952D-79485D0271F1}" destId="{2704404F-AED6-41BC-8602-3535547F8C8F}" srcOrd="2" destOrd="0" presId="urn:microsoft.com/office/officeart/2018/2/layout/IconVerticalSolidList"/>
    <dgm:cxn modelId="{E20EC686-BBFF-428A-8D13-D7FB72782279}" type="presParOf" srcId="{468DC042-68E1-4620-952D-79485D0271F1}" destId="{CCEF115B-8F3F-4E78-BE77-42F27B531C36}"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E16E53-C2F2-4B85-BCEF-14EAAEEE34AF}">
      <dsp:nvSpPr>
        <dsp:cNvPr id="0" name=""/>
        <dsp:cNvSpPr/>
      </dsp:nvSpPr>
      <dsp:spPr>
        <a:xfrm>
          <a:off x="0" y="4362"/>
          <a:ext cx="6628804" cy="9291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B23210-0067-41BA-AF5D-9DC40190C41A}">
      <dsp:nvSpPr>
        <dsp:cNvPr id="0" name=""/>
        <dsp:cNvSpPr/>
      </dsp:nvSpPr>
      <dsp:spPr>
        <a:xfrm>
          <a:off x="281058" y="213413"/>
          <a:ext cx="511014" cy="5110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923E300-E4AB-4BB1-BF34-0285EC0C3E0E}">
      <dsp:nvSpPr>
        <dsp:cNvPr id="0" name=""/>
        <dsp:cNvSpPr/>
      </dsp:nvSpPr>
      <dsp:spPr>
        <a:xfrm>
          <a:off x="1073130" y="4362"/>
          <a:ext cx="5555673" cy="9291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332" tIns="98332" rIns="98332" bIns="98332" numCol="1" spcCol="1270" anchor="ctr" anchorCtr="0">
          <a:noAutofit/>
        </a:bodyPr>
        <a:lstStyle/>
        <a:p>
          <a:pPr marL="0" lvl="0" indent="0" algn="l" defTabSz="844550">
            <a:lnSpc>
              <a:spcPct val="100000"/>
            </a:lnSpc>
            <a:spcBef>
              <a:spcPct val="0"/>
            </a:spcBef>
            <a:spcAft>
              <a:spcPct val="35000"/>
            </a:spcAft>
            <a:buNone/>
          </a:pPr>
          <a:r>
            <a:rPr lang="en-US" sz="1900" kern="1200"/>
            <a:t>Having a job can help you live the life you want substantially:</a:t>
          </a:r>
        </a:p>
      </dsp:txBody>
      <dsp:txXfrm>
        <a:off x="1073130" y="4362"/>
        <a:ext cx="5555673" cy="929117"/>
      </dsp:txXfrm>
    </dsp:sp>
    <dsp:sp modelId="{10371978-300C-49C2-9FA3-5E488D4D9EB3}">
      <dsp:nvSpPr>
        <dsp:cNvPr id="0" name=""/>
        <dsp:cNvSpPr/>
      </dsp:nvSpPr>
      <dsp:spPr>
        <a:xfrm>
          <a:off x="0" y="1165759"/>
          <a:ext cx="6628804" cy="9291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34A67F-D540-432D-9A05-3C8962E509A6}">
      <dsp:nvSpPr>
        <dsp:cNvPr id="0" name=""/>
        <dsp:cNvSpPr/>
      </dsp:nvSpPr>
      <dsp:spPr>
        <a:xfrm>
          <a:off x="281058" y="1374810"/>
          <a:ext cx="511014" cy="5110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39E9F0F-9B01-4534-9C5F-99CB234206AB}">
      <dsp:nvSpPr>
        <dsp:cNvPr id="0" name=""/>
        <dsp:cNvSpPr/>
      </dsp:nvSpPr>
      <dsp:spPr>
        <a:xfrm>
          <a:off x="1073130" y="1165759"/>
          <a:ext cx="5555673" cy="9291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332" tIns="98332" rIns="98332" bIns="98332" numCol="1" spcCol="1270" anchor="ctr" anchorCtr="0">
          <a:noAutofit/>
        </a:bodyPr>
        <a:lstStyle/>
        <a:p>
          <a:pPr marL="0" lvl="0" indent="0" algn="l" defTabSz="844550">
            <a:lnSpc>
              <a:spcPct val="100000"/>
            </a:lnSpc>
            <a:spcBef>
              <a:spcPct val="0"/>
            </a:spcBef>
            <a:spcAft>
              <a:spcPct val="35000"/>
            </a:spcAft>
            <a:buNone/>
          </a:pPr>
          <a:r>
            <a:rPr lang="en-US" sz="1900" kern="1200"/>
            <a:t>Financially you can afford to do a bit more of what you like and want –not just what you need.</a:t>
          </a:r>
        </a:p>
      </dsp:txBody>
      <dsp:txXfrm>
        <a:off x="1073130" y="1165759"/>
        <a:ext cx="5555673" cy="929117"/>
      </dsp:txXfrm>
    </dsp:sp>
    <dsp:sp modelId="{475ABCF1-C7B8-4183-B675-E474C7BD2F9E}">
      <dsp:nvSpPr>
        <dsp:cNvPr id="0" name=""/>
        <dsp:cNvSpPr/>
      </dsp:nvSpPr>
      <dsp:spPr>
        <a:xfrm>
          <a:off x="0" y="2327156"/>
          <a:ext cx="6628804" cy="9291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F598D53-90A2-4A68-A3D9-BCA0BB412C3F}">
      <dsp:nvSpPr>
        <dsp:cNvPr id="0" name=""/>
        <dsp:cNvSpPr/>
      </dsp:nvSpPr>
      <dsp:spPr>
        <a:xfrm>
          <a:off x="281058" y="2536207"/>
          <a:ext cx="511014" cy="5110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44B1F6D-DDDB-4935-9C47-AEFE7969F930}">
      <dsp:nvSpPr>
        <dsp:cNvPr id="0" name=""/>
        <dsp:cNvSpPr/>
      </dsp:nvSpPr>
      <dsp:spPr>
        <a:xfrm>
          <a:off x="1073130" y="2327156"/>
          <a:ext cx="5555673" cy="9291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332" tIns="98332" rIns="98332" bIns="98332" numCol="1" spcCol="1270" anchor="ctr" anchorCtr="0">
          <a:noAutofit/>
        </a:bodyPr>
        <a:lstStyle/>
        <a:p>
          <a:pPr marL="0" lvl="0" indent="0" algn="l" defTabSz="844550">
            <a:lnSpc>
              <a:spcPct val="100000"/>
            </a:lnSpc>
            <a:spcBef>
              <a:spcPct val="0"/>
            </a:spcBef>
            <a:spcAft>
              <a:spcPct val="35000"/>
            </a:spcAft>
            <a:buNone/>
          </a:pPr>
          <a:r>
            <a:rPr lang="en-US" sz="1900" kern="1200"/>
            <a:t>Connections with the community, a great way to meet new people and develop relationships.</a:t>
          </a:r>
        </a:p>
      </dsp:txBody>
      <dsp:txXfrm>
        <a:off x="1073130" y="2327156"/>
        <a:ext cx="5555673" cy="929117"/>
      </dsp:txXfrm>
    </dsp:sp>
    <dsp:sp modelId="{861870E4-F564-40FF-9F89-B6A75C775384}">
      <dsp:nvSpPr>
        <dsp:cNvPr id="0" name=""/>
        <dsp:cNvSpPr/>
      </dsp:nvSpPr>
      <dsp:spPr>
        <a:xfrm>
          <a:off x="0" y="3488553"/>
          <a:ext cx="6628804" cy="9291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36C9DD2-1D00-45FB-94E6-55A4B727007E}">
      <dsp:nvSpPr>
        <dsp:cNvPr id="0" name=""/>
        <dsp:cNvSpPr/>
      </dsp:nvSpPr>
      <dsp:spPr>
        <a:xfrm>
          <a:off x="281058" y="3697604"/>
          <a:ext cx="511014" cy="51101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31AC9CB-B4E7-4474-8218-456D03E2DD2E}">
      <dsp:nvSpPr>
        <dsp:cNvPr id="0" name=""/>
        <dsp:cNvSpPr/>
      </dsp:nvSpPr>
      <dsp:spPr>
        <a:xfrm>
          <a:off x="1073130" y="3488553"/>
          <a:ext cx="5555673" cy="9291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332" tIns="98332" rIns="98332" bIns="98332" numCol="1" spcCol="1270" anchor="ctr" anchorCtr="0">
          <a:noAutofit/>
        </a:bodyPr>
        <a:lstStyle/>
        <a:p>
          <a:pPr marL="0" lvl="0" indent="0" algn="l" defTabSz="844550">
            <a:lnSpc>
              <a:spcPct val="100000"/>
            </a:lnSpc>
            <a:spcBef>
              <a:spcPct val="0"/>
            </a:spcBef>
            <a:spcAft>
              <a:spcPct val="35000"/>
            </a:spcAft>
            <a:buNone/>
          </a:pPr>
          <a:r>
            <a:rPr lang="en-US" sz="1900" kern="1200"/>
            <a:t>You have the opportunity to be productive, your time is valued and worth money!</a:t>
          </a:r>
        </a:p>
      </dsp:txBody>
      <dsp:txXfrm>
        <a:off x="1073130" y="3488553"/>
        <a:ext cx="5555673" cy="929117"/>
      </dsp:txXfrm>
    </dsp:sp>
    <dsp:sp modelId="{D09B05C3-2E32-4674-9ADF-91FCD8AB8B7C}">
      <dsp:nvSpPr>
        <dsp:cNvPr id="0" name=""/>
        <dsp:cNvSpPr/>
      </dsp:nvSpPr>
      <dsp:spPr>
        <a:xfrm>
          <a:off x="0" y="4649950"/>
          <a:ext cx="6628804" cy="9291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C578CF1-0571-4083-A7B1-79FEF8EAA74C}">
      <dsp:nvSpPr>
        <dsp:cNvPr id="0" name=""/>
        <dsp:cNvSpPr/>
      </dsp:nvSpPr>
      <dsp:spPr>
        <a:xfrm>
          <a:off x="281058" y="4859001"/>
          <a:ext cx="511014" cy="51101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CEF115B-8F3F-4E78-BE77-42F27B531C36}">
      <dsp:nvSpPr>
        <dsp:cNvPr id="0" name=""/>
        <dsp:cNvSpPr/>
      </dsp:nvSpPr>
      <dsp:spPr>
        <a:xfrm>
          <a:off x="1073130" y="4649950"/>
          <a:ext cx="5555673" cy="9291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332" tIns="98332" rIns="98332" bIns="98332" numCol="1" spcCol="1270" anchor="ctr" anchorCtr="0">
          <a:noAutofit/>
        </a:bodyPr>
        <a:lstStyle/>
        <a:p>
          <a:pPr marL="0" lvl="0" indent="0" algn="l" defTabSz="844550">
            <a:lnSpc>
              <a:spcPct val="100000"/>
            </a:lnSpc>
            <a:spcBef>
              <a:spcPct val="0"/>
            </a:spcBef>
            <a:spcAft>
              <a:spcPct val="35000"/>
            </a:spcAft>
            <a:buNone/>
          </a:pPr>
          <a:r>
            <a:rPr lang="en-US" sz="1900" kern="1200">
              <a:latin typeface="Trebuchet MS" panose="020B0603020202020204"/>
            </a:rPr>
            <a:t>Refine existing skills and acquire new ones –continue to learn!</a:t>
          </a:r>
          <a:endParaRPr lang="en-US" sz="1900" kern="1200"/>
        </a:p>
      </dsp:txBody>
      <dsp:txXfrm>
        <a:off x="1073130" y="4649950"/>
        <a:ext cx="5555673" cy="92911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2E19873-3E84-3F4C-892F-C1E4BBAAEB6B}" type="datetimeFigureOut">
              <a:rPr lang="en-US" smtClean="0"/>
              <a:t>11/30/2021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F53210-E533-9241-AF01-CCFC8B0EAD92}" type="slidenum">
              <a:rPr lang="en-US" smtClean="0"/>
              <a:t>‹#›</a:t>
            </a:fld>
            <a:endParaRPr lang="en-US"/>
          </a:p>
        </p:txBody>
      </p:sp>
    </p:spTree>
    <p:extLst>
      <p:ext uri="{BB962C8B-B14F-4D97-AF65-F5344CB8AC3E}">
        <p14:creationId xmlns:p14="http://schemas.microsoft.com/office/powerpoint/2010/main" val="2323788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B5DEA423-7AA0-4F55-8C2B-5A45CADB08E7}" type="slidenum">
              <a:rPr lang="en-US" smtClean="0"/>
              <a:t>6</a:t>
            </a:fld>
            <a:endParaRPr lang="en-US"/>
          </a:p>
        </p:txBody>
      </p:sp>
    </p:spTree>
    <p:extLst>
      <p:ext uri="{BB962C8B-B14F-4D97-AF65-F5344CB8AC3E}">
        <p14:creationId xmlns:p14="http://schemas.microsoft.com/office/powerpoint/2010/main" val="42439179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5DEA423-7AA0-4F55-8C2B-5A45CADB08E7}" type="slidenum">
              <a:rPr lang="en-US" smtClean="0"/>
              <a:t>8</a:t>
            </a:fld>
            <a:endParaRPr lang="en-US"/>
          </a:p>
        </p:txBody>
      </p:sp>
    </p:spTree>
    <p:extLst>
      <p:ext uri="{BB962C8B-B14F-4D97-AF65-F5344CB8AC3E}">
        <p14:creationId xmlns:p14="http://schemas.microsoft.com/office/powerpoint/2010/main" val="25854975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a:t>
            </a:r>
            <a:r>
              <a:rPr lang="en-US"/>
              <a:t>advocacy is recognized as the ability to speak and act on behalf of oneself or a cause. Self-advocacy is an important skill that individuals  use in their youth and throughout life. Self-advocacy skills include being assertive, knowing one's rights,</a:t>
            </a:r>
          </a:p>
          <a:p>
            <a:r>
              <a:rPr lang="en-US">
                <a:cs typeface="Calibri"/>
              </a:rPr>
              <a:t>n goes hand to hand with SD because you can achieve your goals. Because SD gives you the choices to create your best life. Is taking the word Can't and cutting off ,t and saying I can make my Life happen because I am SD!</a:t>
            </a:r>
            <a:endParaRPr lang="en-US"/>
          </a:p>
        </p:txBody>
      </p:sp>
      <p:sp>
        <p:nvSpPr>
          <p:cNvPr id="4" name="Slide Number Placeholder 3"/>
          <p:cNvSpPr>
            <a:spLocks noGrp="1"/>
          </p:cNvSpPr>
          <p:nvPr>
            <p:ph type="sldNum" sz="quarter" idx="5"/>
          </p:nvPr>
        </p:nvSpPr>
        <p:spPr/>
        <p:txBody>
          <a:bodyPr/>
          <a:lstStyle/>
          <a:p>
            <a:fld id="{E8F53210-E533-9241-AF01-CCFC8B0EAD92}" type="slidenum">
              <a:rPr lang="en-US" smtClean="0"/>
              <a:t>9</a:t>
            </a:fld>
            <a:endParaRPr lang="en-US"/>
          </a:p>
        </p:txBody>
      </p:sp>
    </p:spTree>
    <p:extLst>
      <p:ext uri="{BB962C8B-B14F-4D97-AF65-F5344CB8AC3E}">
        <p14:creationId xmlns:p14="http://schemas.microsoft.com/office/powerpoint/2010/main" val="33736707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SD gives the individual or the families the choice to decide what types of services best works for their needs, what types of services and support would be best. </a:t>
            </a:r>
            <a:r>
              <a:rPr lang="en-US" b="0" i="0">
                <a:solidFill>
                  <a:schemeClr val="tx1">
                    <a:lumMod val="75000"/>
                    <a:lumOff val="25000"/>
                  </a:schemeClr>
                </a:solidFill>
                <a:effectLst/>
              </a:rPr>
              <a:t>, help to learn about and enjoy activities in their  community and help to stay healthy. Self-Direction gives individuals and families greater control over the services they receive, how they receive them and who provides them. Through Self-Direction, people with IDD have more control and flexibility to live as independently as they are able in their homes and communities</a:t>
            </a:r>
            <a:endParaRPr lang="en-US">
              <a:cs typeface="Calibri"/>
            </a:endParaRPr>
          </a:p>
        </p:txBody>
      </p:sp>
      <p:sp>
        <p:nvSpPr>
          <p:cNvPr id="4" name="Slide Number Placeholder 3"/>
          <p:cNvSpPr>
            <a:spLocks noGrp="1"/>
          </p:cNvSpPr>
          <p:nvPr>
            <p:ph type="sldNum" sz="quarter" idx="5"/>
          </p:nvPr>
        </p:nvSpPr>
        <p:spPr/>
        <p:txBody>
          <a:bodyPr/>
          <a:lstStyle/>
          <a:p>
            <a:fld id="{E8F53210-E533-9241-AF01-CCFC8B0EAD92}" type="slidenum">
              <a:rPr lang="en-US" smtClean="0"/>
              <a:t>10</a:t>
            </a:fld>
            <a:endParaRPr lang="en-US"/>
          </a:p>
        </p:txBody>
      </p:sp>
    </p:spTree>
    <p:extLst>
      <p:ext uri="{BB962C8B-B14F-4D97-AF65-F5344CB8AC3E}">
        <p14:creationId xmlns:p14="http://schemas.microsoft.com/office/powerpoint/2010/main" val="9792514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F53210-E533-9241-AF01-CCFC8B0EAD92}" type="slidenum">
              <a:rPr lang="en-US" smtClean="0"/>
              <a:t>12</a:t>
            </a:fld>
            <a:endParaRPr lang="en-US"/>
          </a:p>
        </p:txBody>
      </p:sp>
    </p:spTree>
    <p:extLst>
      <p:ext uri="{BB962C8B-B14F-4D97-AF65-F5344CB8AC3E}">
        <p14:creationId xmlns:p14="http://schemas.microsoft.com/office/powerpoint/2010/main" val="16630287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https://www.washington.edu/doit/taking-charge-stories-success-and-self-determination</a:t>
            </a:r>
          </a:p>
          <a:p>
            <a:endParaRPr lang="en-US"/>
          </a:p>
        </p:txBody>
      </p:sp>
      <p:sp>
        <p:nvSpPr>
          <p:cNvPr id="4" name="Slide Number Placeholder 3"/>
          <p:cNvSpPr>
            <a:spLocks noGrp="1"/>
          </p:cNvSpPr>
          <p:nvPr>
            <p:ph type="sldNum" sz="quarter" idx="5"/>
          </p:nvPr>
        </p:nvSpPr>
        <p:spPr/>
        <p:txBody>
          <a:bodyPr/>
          <a:lstStyle/>
          <a:p>
            <a:fld id="{E8F53210-E533-9241-AF01-CCFC8B0EAD92}" type="slidenum">
              <a:rPr lang="en-US" smtClean="0"/>
              <a:t>13</a:t>
            </a:fld>
            <a:endParaRPr lang="en-US"/>
          </a:p>
        </p:txBody>
      </p:sp>
    </p:spTree>
    <p:extLst>
      <p:ext uri="{BB962C8B-B14F-4D97-AF65-F5344CB8AC3E}">
        <p14:creationId xmlns:p14="http://schemas.microsoft.com/office/powerpoint/2010/main" val="28849931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https://www.indeed.com/career-advice/finding-a-job/job-hunting-tips/</a:t>
            </a:r>
          </a:p>
          <a:p>
            <a:r>
              <a:rPr lang="en-US" sz="1800"/>
              <a:t> </a:t>
            </a:r>
            <a:r>
              <a:rPr lang="en-US" sz="1800" b="0" i="0" kern="1200">
                <a:solidFill>
                  <a:schemeClr val="tx1"/>
                </a:solidFill>
                <a:effectLst/>
                <a:latin typeface="+mn-lt"/>
                <a:ea typeface="+mn-ea"/>
                <a:cs typeface="+mn-cs"/>
              </a:rPr>
              <a:t>Job hunting involves more than searching for open positions and sending your resume to employers. You also need to make sure you’re a good fit for the job, can catch the hiring manager’s attention and are well-prepared to answer interview questions. Here are 14 tips that you can use to improve your chances of finding the employment you desire:</a:t>
            </a:r>
            <a:endParaRPr lang="en-US" sz="1800"/>
          </a:p>
        </p:txBody>
      </p:sp>
      <p:sp>
        <p:nvSpPr>
          <p:cNvPr id="4" name="Slide Number Placeholder 3"/>
          <p:cNvSpPr>
            <a:spLocks noGrp="1"/>
          </p:cNvSpPr>
          <p:nvPr>
            <p:ph type="sldNum" sz="quarter" idx="5"/>
          </p:nvPr>
        </p:nvSpPr>
        <p:spPr/>
        <p:txBody>
          <a:bodyPr/>
          <a:lstStyle/>
          <a:p>
            <a:fld id="{E8F53210-E533-9241-AF01-CCFC8B0EAD92}" type="slidenum">
              <a:rPr lang="en-US" smtClean="0"/>
              <a:t>17</a:t>
            </a:fld>
            <a:endParaRPr lang="en-US"/>
          </a:p>
        </p:txBody>
      </p:sp>
    </p:spTree>
    <p:extLst>
      <p:ext uri="{BB962C8B-B14F-4D97-AF65-F5344CB8AC3E}">
        <p14:creationId xmlns:p14="http://schemas.microsoft.com/office/powerpoint/2010/main" val="13736053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https://www.indeed.com/career-advice/finding-a-job/the-complete-guide-to-researching-a-company</a:t>
            </a:r>
          </a:p>
        </p:txBody>
      </p:sp>
      <p:sp>
        <p:nvSpPr>
          <p:cNvPr id="4" name="Slide Number Placeholder 3"/>
          <p:cNvSpPr>
            <a:spLocks noGrp="1"/>
          </p:cNvSpPr>
          <p:nvPr>
            <p:ph type="sldNum" sz="quarter" idx="5"/>
          </p:nvPr>
        </p:nvSpPr>
        <p:spPr/>
        <p:txBody>
          <a:bodyPr/>
          <a:lstStyle/>
          <a:p>
            <a:fld id="{E8F53210-E533-9241-AF01-CCFC8B0EAD92}" type="slidenum">
              <a:rPr lang="en-US" smtClean="0"/>
              <a:t>18</a:t>
            </a:fld>
            <a:endParaRPr lang="en-US"/>
          </a:p>
        </p:txBody>
      </p:sp>
    </p:spTree>
    <p:extLst>
      <p:ext uri="{BB962C8B-B14F-4D97-AF65-F5344CB8AC3E}">
        <p14:creationId xmlns:p14="http://schemas.microsoft.com/office/powerpoint/2010/main" val="29540370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http://supportmydecision.org/</a:t>
            </a:r>
          </a:p>
        </p:txBody>
      </p:sp>
      <p:sp>
        <p:nvSpPr>
          <p:cNvPr id="4" name="Slide Number Placeholder 3"/>
          <p:cNvSpPr>
            <a:spLocks noGrp="1"/>
          </p:cNvSpPr>
          <p:nvPr>
            <p:ph type="sldNum" sz="quarter" idx="5"/>
          </p:nvPr>
        </p:nvSpPr>
        <p:spPr/>
        <p:txBody>
          <a:bodyPr/>
          <a:lstStyle/>
          <a:p>
            <a:fld id="{E8F53210-E533-9241-AF01-CCFC8B0EAD92}" type="slidenum">
              <a:rPr lang="en-US" smtClean="0"/>
              <a:t>19</a:t>
            </a:fld>
            <a:endParaRPr lang="en-US"/>
          </a:p>
        </p:txBody>
      </p:sp>
    </p:spTree>
    <p:extLst>
      <p:ext uri="{BB962C8B-B14F-4D97-AF65-F5344CB8AC3E}">
        <p14:creationId xmlns:p14="http://schemas.microsoft.com/office/powerpoint/2010/main" val="19537850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11/30/2021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6748450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11/30/2021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6109692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11/30/2021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4920565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B712588-04B1-427B-82EE-E8DB90309F08}" type="datetimeFigureOut">
              <a:rPr lang="en-US" dirty="0"/>
              <a:t>11/30/2021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a:p>
        </p:txBody>
      </p:sp>
    </p:spTree>
    <p:extLst>
      <p:ext uri="{BB962C8B-B14F-4D97-AF65-F5344CB8AC3E}">
        <p14:creationId xmlns:p14="http://schemas.microsoft.com/office/powerpoint/2010/main" val="26211469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11/30/2021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865280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11/30/2021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8605201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11/30/2021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68159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11/30/2021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10573527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11/30/2021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8980271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11/30/2021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871909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11/30/2021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17218628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11/30/2021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4303234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11/30/2021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5112808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11/30/2021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594445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11/30/2021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4328107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11/30/2021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774253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11/30/2021</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1344051453"/>
      </p:ext>
    </p:extLst>
  </p:cSld>
  <p:clrMap bg1="lt1" tx1="dk1" bg2="lt2" tx2="dk2" accent1="accent1" accent2="accent2" accent3="accent3" accent4="accent4" accent5="accent5" accent6="accent6" hlink="hlink" folHlink="folHlink"/>
  <p:sldLayoutIdLst>
    <p:sldLayoutId id="2147483724" r:id="rId1"/>
    <p:sldLayoutId id="2147483725" r:id="rId2"/>
    <p:sldLayoutId id="2147483726" r:id="rId3"/>
    <p:sldLayoutId id="2147483727" r:id="rId4"/>
    <p:sldLayoutId id="2147483728" r:id="rId5"/>
    <p:sldLayoutId id="2147483729" r:id="rId6"/>
    <p:sldLayoutId id="2147483730" r:id="rId7"/>
    <p:sldLayoutId id="2147483731" r:id="rId8"/>
    <p:sldLayoutId id="2147483732" r:id="rId9"/>
    <p:sldLayoutId id="2147483733" r:id="rId10"/>
    <p:sldLayoutId id="2147483734" r:id="rId11"/>
    <p:sldLayoutId id="2147483735" r:id="rId12"/>
    <p:sldLayoutId id="2147483736" r:id="rId13"/>
    <p:sldLayoutId id="2147483737" r:id="rId14"/>
    <p:sldLayoutId id="2147483738" r:id="rId15"/>
    <p:sldLayoutId id="214748373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3.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hyperlink" Target="http://www.geripal.org/2014/01/still-needed-guidance-for-geripal.html" TargetMode="External"/><Relationship Id="rId5" Type="http://schemas.openxmlformats.org/officeDocument/2006/relationships/image" Target="../media/image2.jpe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3.png"/><Relationship Id="rId5" Type="http://schemas.openxmlformats.org/officeDocument/2006/relationships/hyperlink" Target="https://tarunagoel.blogspot.com/2017/02/what-makes-successful-self-directed.html" TargetMode="External"/><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8" Type="http://schemas.openxmlformats.org/officeDocument/2006/relationships/image" Target="../media/image10.jpeg"/><Relationship Id="rId3" Type="http://schemas.openxmlformats.org/officeDocument/2006/relationships/slideLayout" Target="../slideLayouts/slideLayout7.xml"/><Relationship Id="rId7" Type="http://schemas.openxmlformats.org/officeDocument/2006/relationships/image" Target="../media/image9.jpeg"/><Relationship Id="rId12" Type="http://schemas.openxmlformats.org/officeDocument/2006/relationships/image" Target="../media/image14.jpeg"/><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image" Target="../media/image8.png"/><Relationship Id="rId11" Type="http://schemas.openxmlformats.org/officeDocument/2006/relationships/image" Target="../media/image13.jpeg"/><Relationship Id="rId5" Type="http://schemas.openxmlformats.org/officeDocument/2006/relationships/image" Target="../media/image7.png"/><Relationship Id="rId10" Type="http://schemas.openxmlformats.org/officeDocument/2006/relationships/image" Target="../media/image12.png"/><Relationship Id="rId4" Type="http://schemas.openxmlformats.org/officeDocument/2006/relationships/image" Target="../media/image6.jpeg"/><Relationship Id="rId9" Type="http://schemas.openxmlformats.org/officeDocument/2006/relationships/image" Target="../media/image11.wmf"/></Relationships>
</file>

<file path=ppt/slides/_rels/slide5.xml.rels><?xml version="1.0" encoding="UTF-8" standalone="yes"?>
<Relationships xmlns="http://schemas.openxmlformats.org/package/2006/relationships"><Relationship Id="rId8" Type="http://schemas.openxmlformats.org/officeDocument/2006/relationships/image" Target="../media/image19.jpeg"/><Relationship Id="rId3" Type="http://schemas.openxmlformats.org/officeDocument/2006/relationships/slideLayout" Target="../slideLayouts/slideLayout7.xml"/><Relationship Id="rId7" Type="http://schemas.openxmlformats.org/officeDocument/2006/relationships/image" Target="../media/image18.jpeg"/><Relationship Id="rId2" Type="http://schemas.openxmlformats.org/officeDocument/2006/relationships/video" Target="../media/media5.mp4"/><Relationship Id="rId1" Type="http://schemas.microsoft.com/office/2007/relationships/media" Target="../media/media5.mp4"/><Relationship Id="rId6" Type="http://schemas.openxmlformats.org/officeDocument/2006/relationships/image" Target="../media/image17.jpeg"/><Relationship Id="rId5" Type="http://schemas.openxmlformats.org/officeDocument/2006/relationships/image" Target="../media/image16.png"/><Relationship Id="rId4" Type="http://schemas.openxmlformats.org/officeDocument/2006/relationships/image" Target="../media/image15.png"/><Relationship Id="rId9" Type="http://schemas.openxmlformats.org/officeDocument/2006/relationships/image" Target="../media/image20.png"/></Relationships>
</file>

<file path=ppt/slides/_rels/slide6.xml.rels><?xml version="1.0" encoding="UTF-8" standalone="yes"?>
<Relationships xmlns="http://schemas.openxmlformats.org/package/2006/relationships"><Relationship Id="rId8" Type="http://schemas.openxmlformats.org/officeDocument/2006/relationships/image" Target="../media/image18.jpeg"/><Relationship Id="rId3" Type="http://schemas.openxmlformats.org/officeDocument/2006/relationships/slideLayout" Target="../slideLayouts/slideLayout2.xml"/><Relationship Id="rId7" Type="http://schemas.openxmlformats.org/officeDocument/2006/relationships/image" Target="../media/image17.jpeg"/><Relationship Id="rId2" Type="http://schemas.openxmlformats.org/officeDocument/2006/relationships/video" Target="../media/media6.mp4"/><Relationship Id="rId1" Type="http://schemas.microsoft.com/office/2007/relationships/media" Target="../media/media6.mp4"/><Relationship Id="rId6" Type="http://schemas.openxmlformats.org/officeDocument/2006/relationships/image" Target="../media/image16.png"/><Relationship Id="rId11" Type="http://schemas.openxmlformats.org/officeDocument/2006/relationships/image" Target="../media/image21.png"/><Relationship Id="rId5" Type="http://schemas.openxmlformats.org/officeDocument/2006/relationships/image" Target="../media/image15.png"/><Relationship Id="rId10" Type="http://schemas.openxmlformats.org/officeDocument/2006/relationships/hyperlink" Target="https://uconnucedd.org/supported-decision-making-as-an-alternative-to-guardianship-and-conservatorship/" TargetMode="External"/><Relationship Id="rId4" Type="http://schemas.openxmlformats.org/officeDocument/2006/relationships/notesSlide" Target="../notesSlides/notesSlide1.xml"/><Relationship Id="rId9" Type="http://schemas.openxmlformats.org/officeDocument/2006/relationships/image" Target="../media/image19.jpeg"/></Relationships>
</file>

<file path=ppt/slides/_rels/slide7.xml.rels><?xml version="1.0" encoding="UTF-8" standalone="yes"?>
<Relationships xmlns="http://schemas.openxmlformats.org/package/2006/relationships"><Relationship Id="rId8" Type="http://schemas.openxmlformats.org/officeDocument/2006/relationships/image" Target="../media/image19.jpeg"/><Relationship Id="rId3" Type="http://schemas.openxmlformats.org/officeDocument/2006/relationships/slideLayout" Target="../slideLayouts/slideLayout7.xml"/><Relationship Id="rId7" Type="http://schemas.openxmlformats.org/officeDocument/2006/relationships/image" Target="../media/image18.jpeg"/><Relationship Id="rId2" Type="http://schemas.openxmlformats.org/officeDocument/2006/relationships/video" Target="../media/media7.mp4"/><Relationship Id="rId1" Type="http://schemas.microsoft.com/office/2007/relationships/media" Target="../media/media7.mp4"/><Relationship Id="rId6" Type="http://schemas.openxmlformats.org/officeDocument/2006/relationships/image" Target="../media/image17.jpeg"/><Relationship Id="rId5" Type="http://schemas.openxmlformats.org/officeDocument/2006/relationships/image" Target="../media/image16.png"/><Relationship Id="rId4" Type="http://schemas.openxmlformats.org/officeDocument/2006/relationships/image" Target="../media/image15.png"/><Relationship Id="rId9" Type="http://schemas.openxmlformats.org/officeDocument/2006/relationships/image" Target="../media/image22.png"/></Relationships>
</file>

<file path=ppt/slides/_rels/slide8.xml.rels><?xml version="1.0" encoding="UTF-8" standalone="yes"?>
<Relationships xmlns="http://schemas.openxmlformats.org/package/2006/relationships"><Relationship Id="rId8" Type="http://schemas.openxmlformats.org/officeDocument/2006/relationships/image" Target="../media/image18.jpeg"/><Relationship Id="rId3" Type="http://schemas.openxmlformats.org/officeDocument/2006/relationships/slideLayout" Target="../slideLayouts/slideLayout2.xml"/><Relationship Id="rId7" Type="http://schemas.openxmlformats.org/officeDocument/2006/relationships/image" Target="../media/image17.jpeg"/><Relationship Id="rId2" Type="http://schemas.openxmlformats.org/officeDocument/2006/relationships/video" Target="../media/media8.mp4"/><Relationship Id="rId1" Type="http://schemas.microsoft.com/office/2007/relationships/media" Target="../media/media8.mp4"/><Relationship Id="rId6" Type="http://schemas.openxmlformats.org/officeDocument/2006/relationships/image" Target="../media/image16.png"/><Relationship Id="rId5" Type="http://schemas.openxmlformats.org/officeDocument/2006/relationships/image" Target="../media/image15.png"/><Relationship Id="rId10" Type="http://schemas.openxmlformats.org/officeDocument/2006/relationships/image" Target="../media/image23.png"/><Relationship Id="rId4" Type="http://schemas.openxmlformats.org/officeDocument/2006/relationships/notesSlide" Target="../notesSlides/notesSlide2.xml"/><Relationship Id="rId9" Type="http://schemas.openxmlformats.org/officeDocument/2006/relationships/image" Target="../media/image19.jpe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26.png"/><Relationship Id="rId2" Type="http://schemas.openxmlformats.org/officeDocument/2006/relationships/video" Target="../media/media9.mp4"/><Relationship Id="rId1" Type="http://schemas.microsoft.com/office/2007/relationships/media" Target="../media/media9.mp4"/><Relationship Id="rId6" Type="http://schemas.openxmlformats.org/officeDocument/2006/relationships/image" Target="../media/image25.jpeg"/><Relationship Id="rId5" Type="http://schemas.openxmlformats.org/officeDocument/2006/relationships/image" Target="../media/image24.png"/><Relationship Id="rId4" Type="http://schemas.openxmlformats.org/officeDocument/2006/relationships/notesSlide" Target="../notesSlides/notesSlide3.xml"/></Relationships>
</file>

<file path=ppt/slides/_rels/slide10.xml.rels><?xml version="1.0" encoding="UTF-8" standalone="yes"?>
<Relationships xmlns="http://schemas.openxmlformats.org/package/2006/relationships"><Relationship Id="rId8" Type="http://schemas.openxmlformats.org/officeDocument/2006/relationships/image" Target="../media/image29.png"/><Relationship Id="rId3" Type="http://schemas.openxmlformats.org/officeDocument/2006/relationships/slideLayout" Target="../slideLayouts/slideLayout7.xml"/><Relationship Id="rId7" Type="http://schemas.openxmlformats.org/officeDocument/2006/relationships/image" Target="../media/image28.jpeg"/><Relationship Id="rId2" Type="http://schemas.openxmlformats.org/officeDocument/2006/relationships/video" Target="../media/media10.mp4"/><Relationship Id="rId1" Type="http://schemas.microsoft.com/office/2007/relationships/media" Target="../media/media10.mp4"/><Relationship Id="rId6" Type="http://schemas.openxmlformats.org/officeDocument/2006/relationships/image" Target="../media/image27.jpeg"/><Relationship Id="rId5" Type="http://schemas.openxmlformats.org/officeDocument/2006/relationships/hyperlink" Target="https://inthedriversseat.org/first-gear/what-is-self-direction/" TargetMode="External"/><Relationship Id="rId4" Type="http://schemas.openxmlformats.org/officeDocument/2006/relationships/notesSlide" Target="../notesSlides/notesSlide4.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32.png"/><Relationship Id="rId2" Type="http://schemas.openxmlformats.org/officeDocument/2006/relationships/video" Target="../media/media11.mp4"/><Relationship Id="rId1" Type="http://schemas.microsoft.com/office/2007/relationships/media" Target="../media/media11.mp4"/><Relationship Id="rId6" Type="http://schemas.openxmlformats.org/officeDocument/2006/relationships/hyperlink" Target="https://opwdd.ny.gov/types-services/self-direction" TargetMode="External"/><Relationship Id="rId5" Type="http://schemas.openxmlformats.org/officeDocument/2006/relationships/image" Target="../media/image31.jpeg"/><Relationship Id="rId4" Type="http://schemas.openxmlformats.org/officeDocument/2006/relationships/image" Target="../media/image30.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34.png"/><Relationship Id="rId2" Type="http://schemas.openxmlformats.org/officeDocument/2006/relationships/video" Target="../media/media12.mp4"/><Relationship Id="rId1" Type="http://schemas.microsoft.com/office/2007/relationships/media" Target="../media/media12.mp4"/><Relationship Id="rId6" Type="http://schemas.openxmlformats.org/officeDocument/2006/relationships/hyperlink" Target="https://autismnow.org/at-home/learn-and-understand-autism/self-determination-principles" TargetMode="External"/><Relationship Id="rId5" Type="http://schemas.openxmlformats.org/officeDocument/2006/relationships/image" Target="../media/image33.jpeg"/><Relationship Id="rId4" Type="http://schemas.openxmlformats.org/officeDocument/2006/relationships/notesSlide" Target="../notesSlides/notesSlide5.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3.png"/><Relationship Id="rId4" Type="http://schemas.openxmlformats.org/officeDocument/2006/relationships/notesSlide" Target="../notesSlides/notesSlide6.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4.mp4"/><Relationship Id="rId1" Type="http://schemas.microsoft.com/office/2007/relationships/media" Target="../media/media14.mp4"/><Relationship Id="rId6" Type="http://schemas.openxmlformats.org/officeDocument/2006/relationships/image" Target="../media/image37.png"/><Relationship Id="rId5" Type="http://schemas.openxmlformats.org/officeDocument/2006/relationships/image" Target="../media/image36.jpeg"/><Relationship Id="rId4" Type="http://schemas.openxmlformats.org/officeDocument/2006/relationships/image" Target="../media/image35.jpeg"/></Relationships>
</file>

<file path=ppt/slides/_rels/slide15.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video" Target="../media/media15.mp4"/><Relationship Id="rId1" Type="http://schemas.microsoft.com/office/2007/relationships/media" Target="../media/media15.mp4"/><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48.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6.mp4"/><Relationship Id="rId1" Type="http://schemas.microsoft.com/office/2007/relationships/media" Target="../media/media16.mp4"/><Relationship Id="rId5" Type="http://schemas.openxmlformats.org/officeDocument/2006/relationships/image" Target="../media/image50.png"/><Relationship Id="rId4" Type="http://schemas.openxmlformats.org/officeDocument/2006/relationships/image" Target="../media/image49.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image" Target="../media/image3.png"/><Relationship Id="rId5" Type="http://schemas.openxmlformats.org/officeDocument/2006/relationships/image" Target="../media/image51.jpeg"/><Relationship Id="rId4" Type="http://schemas.openxmlformats.org/officeDocument/2006/relationships/notesSlide" Target="../notesSlides/notesSlide7.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image" Target="../media/image3.png"/><Relationship Id="rId5" Type="http://schemas.openxmlformats.org/officeDocument/2006/relationships/image" Target="../media/image52.jpeg"/><Relationship Id="rId4" Type="http://schemas.openxmlformats.org/officeDocument/2006/relationships/notesSlide" Target="../notesSlides/notesSlide8.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5" Type="http://schemas.openxmlformats.org/officeDocument/2006/relationships/image" Target="../media/image3.png"/><Relationship Id="rId4" Type="http://schemas.openxmlformats.org/officeDocument/2006/relationships/notesSlide" Target="../notesSlides/notesSlide9.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4" Type="http://schemas.openxmlformats.org/officeDocument/2006/relationships/image" Target="../media/image3.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4" Type="http://schemas.openxmlformats.org/officeDocument/2006/relationships/image" Target="../media/image3.pn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22.mp4"/><Relationship Id="rId1" Type="http://schemas.microsoft.com/office/2007/relationships/media" Target="../media/media22.mp4"/><Relationship Id="rId6" Type="http://schemas.openxmlformats.org/officeDocument/2006/relationships/image" Target="../media/image54.png"/><Relationship Id="rId5" Type="http://schemas.openxmlformats.org/officeDocument/2006/relationships/hyperlink" Target="http://news.ufl.edu/articles/2017/07/fulfilling-the-promise-of-the-americans-with-disabilities-act.php" TargetMode="External"/><Relationship Id="rId4" Type="http://schemas.openxmlformats.org/officeDocument/2006/relationships/image" Target="../media/image53.jpeg"/></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23.mp4"/><Relationship Id="rId1" Type="http://schemas.microsoft.com/office/2007/relationships/media" Target="../media/media23.mp4"/><Relationship Id="rId6" Type="http://schemas.openxmlformats.org/officeDocument/2006/relationships/image" Target="../media/image57.png"/><Relationship Id="rId5" Type="http://schemas.openxmlformats.org/officeDocument/2006/relationships/image" Target="../media/image56.jpeg"/><Relationship Id="rId4" Type="http://schemas.openxmlformats.org/officeDocument/2006/relationships/image" Target="../media/image55.jpeg"/></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24.mp4"/><Relationship Id="rId1" Type="http://schemas.microsoft.com/office/2007/relationships/media" Target="../media/media24.mp4"/><Relationship Id="rId6" Type="http://schemas.openxmlformats.org/officeDocument/2006/relationships/image" Target="../media/image60.png"/><Relationship Id="rId5" Type="http://schemas.openxmlformats.org/officeDocument/2006/relationships/image" Target="../media/image59.gif"/><Relationship Id="rId4" Type="http://schemas.openxmlformats.org/officeDocument/2006/relationships/image" Target="../media/image58.jpeg"/></Relationships>
</file>

<file path=ppt/slides/_rels/slide25.xml.rels><?xml version="1.0" encoding="UTF-8" standalone="yes"?>
<Relationships xmlns="http://schemas.openxmlformats.org/package/2006/relationships"><Relationship Id="rId3" Type="http://schemas.openxmlformats.org/officeDocument/2006/relationships/hyperlink" Target="https://academyolmc.org/a-thank-you-message/" TargetMode="External"/><Relationship Id="rId2" Type="http://schemas.openxmlformats.org/officeDocument/2006/relationships/image" Target="../media/image6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Dolphin underwater on reef background">
            <a:extLst>
              <a:ext uri="{FF2B5EF4-FFF2-40B4-BE49-F238E27FC236}">
                <a16:creationId xmlns:a16="http://schemas.microsoft.com/office/drawing/2014/main" id="{F198AF48-7EAF-4096-975E-3ECBCC5943B2}"/>
              </a:ext>
            </a:extLst>
          </p:cNvPr>
          <p:cNvPicPr>
            <a:picLocks noChangeAspect="1"/>
          </p:cNvPicPr>
          <p:nvPr/>
        </p:nvPicPr>
        <p:blipFill rotWithShape="1">
          <a:blip r:embed="rId4"/>
          <a:srcRect l="23496" r="16970" b="-1"/>
          <a:stretch/>
        </p:blipFill>
        <p:spPr>
          <a:xfrm>
            <a:off x="-138235" y="-399890"/>
            <a:ext cx="5197668"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Subtitle 2">
            <a:extLst>
              <a:ext uri="{FF2B5EF4-FFF2-40B4-BE49-F238E27FC236}">
                <a16:creationId xmlns:a16="http://schemas.microsoft.com/office/drawing/2014/main" id="{59E51C04-347F-5647-AEA5-F5D8960ACB56}"/>
              </a:ext>
            </a:extLst>
          </p:cNvPr>
          <p:cNvSpPr>
            <a:spLocks noGrp="1"/>
          </p:cNvSpPr>
          <p:nvPr>
            <p:ph type="subTitle" idx="1"/>
          </p:nvPr>
        </p:nvSpPr>
        <p:spPr>
          <a:xfrm>
            <a:off x="4540703" y="763646"/>
            <a:ext cx="5873133" cy="4241885"/>
          </a:xfrm>
        </p:spPr>
        <p:txBody>
          <a:bodyPr vert="horz" lIns="91440" tIns="45720" rIns="91440" bIns="45720" rtlCol="0">
            <a:normAutofit/>
          </a:bodyPr>
          <a:lstStyle/>
          <a:p>
            <a:pPr indent="-228600" algn="l">
              <a:buFont typeface="Arial" panose="020B0604020202020204" pitchFamily="34" charset="0"/>
              <a:buChar char="•"/>
            </a:pPr>
            <a:r>
              <a:rPr lang="en-US" sz="2800">
                <a:solidFill>
                  <a:schemeClr val="tx1"/>
                </a:solidFill>
              </a:rPr>
              <a:t>Self-Direction </a:t>
            </a:r>
          </a:p>
          <a:p>
            <a:pPr lvl="0" indent="-228600" algn="l">
              <a:buFont typeface="Arial" panose="020B0604020202020204" pitchFamily="34" charset="0"/>
              <a:buChar char="•"/>
            </a:pPr>
            <a:r>
              <a:rPr lang="en-US" sz="2800">
                <a:solidFill>
                  <a:schemeClr val="tx1"/>
                </a:solidFill>
              </a:rPr>
              <a:t>Self-Determination</a:t>
            </a:r>
          </a:p>
          <a:p>
            <a:pPr indent="-228600" algn="l">
              <a:buFont typeface="Arial" panose="020B0604020202020204" pitchFamily="34" charset="0"/>
              <a:buChar char="•"/>
            </a:pPr>
            <a:r>
              <a:rPr lang="en-US" sz="2800">
                <a:solidFill>
                  <a:schemeClr val="tx1"/>
                </a:solidFill>
              </a:rPr>
              <a:t> Having a Job – Employment</a:t>
            </a:r>
          </a:p>
          <a:p>
            <a:pPr indent="-228600" algn="l">
              <a:buFont typeface="Arial" panose="020B0604020202020204" pitchFamily="34" charset="0"/>
              <a:buChar char="•"/>
            </a:pPr>
            <a:r>
              <a:rPr lang="en-US" sz="2800">
                <a:solidFill>
                  <a:schemeClr val="tx1"/>
                </a:solidFill>
              </a:rPr>
              <a:t> ADA accessibility in our community and home</a:t>
            </a:r>
          </a:p>
          <a:p>
            <a:pPr indent="-228600" algn="l">
              <a:buFont typeface="Arial" panose="020B0604020202020204" pitchFamily="34" charset="0"/>
              <a:buChar char="•"/>
            </a:pPr>
            <a:r>
              <a:rPr lang="en-US" sz="2800">
                <a:solidFill>
                  <a:schemeClr val="tx1"/>
                </a:solidFill>
              </a:rPr>
              <a:t> Supported Decision Making</a:t>
            </a:r>
          </a:p>
          <a:p>
            <a:pPr indent="-228600" algn="l">
              <a:buFont typeface="Arial" panose="020B0604020202020204" pitchFamily="34" charset="0"/>
              <a:buChar char="•"/>
            </a:pPr>
            <a:endParaRPr lang="en-US" sz="2800"/>
          </a:p>
        </p:txBody>
      </p:sp>
      <p:pic>
        <p:nvPicPr>
          <p:cNvPr id="6" name="Picture 5">
            <a:extLst>
              <a:ext uri="{FF2B5EF4-FFF2-40B4-BE49-F238E27FC236}">
                <a16:creationId xmlns:a16="http://schemas.microsoft.com/office/drawing/2014/main" id="{4C10303F-6BDE-9343-9941-5E5143CFD475}"/>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2080193" y="4679457"/>
            <a:ext cx="2053250" cy="1639417"/>
          </a:xfrm>
          <a:prstGeom prst="rect">
            <a:avLst/>
          </a:prstGeom>
        </p:spPr>
      </p:pic>
      <p:sp>
        <p:nvSpPr>
          <p:cNvPr id="12" name="Rectangle 11">
            <a:extLst>
              <a:ext uri="{FF2B5EF4-FFF2-40B4-BE49-F238E27FC236}">
                <a16:creationId xmlns:a16="http://schemas.microsoft.com/office/drawing/2014/main" id="{695025CB-670C-A74B-A136-2DE8DD48576C}"/>
              </a:ext>
            </a:extLst>
          </p:cNvPr>
          <p:cNvSpPr/>
          <p:nvPr/>
        </p:nvSpPr>
        <p:spPr>
          <a:xfrm>
            <a:off x="3106818" y="-61765"/>
            <a:ext cx="6702168" cy="707886"/>
          </a:xfrm>
          <a:prstGeom prst="rect">
            <a:avLst/>
          </a:prstGeom>
          <a:noFill/>
        </p:spPr>
        <p:txBody>
          <a:bodyPr wrap="square" lIns="91440" tIns="45720" rIns="91440" bIns="45720">
            <a:spAutoFit/>
          </a:bodyPr>
          <a:lstStyle/>
          <a:p>
            <a:pPr algn="ctr"/>
            <a:r>
              <a:rPr lang="en-US" sz="4000" cap="none" spc="0">
                <a:ln w="9525">
                  <a:solidFill>
                    <a:schemeClr val="bg1"/>
                  </a:solidFill>
                  <a:prstDash val="solid"/>
                </a:ln>
                <a:solidFill>
                  <a:schemeClr val="tx1"/>
                </a:solidFill>
                <a:latin typeface="+mj-lt"/>
              </a:rPr>
              <a:t>How to live my life </a:t>
            </a:r>
          </a:p>
        </p:txBody>
      </p:sp>
      <p:sp>
        <p:nvSpPr>
          <p:cNvPr id="2" name="TextBox 1">
            <a:extLst>
              <a:ext uri="{FF2B5EF4-FFF2-40B4-BE49-F238E27FC236}">
                <a16:creationId xmlns:a16="http://schemas.microsoft.com/office/drawing/2014/main" id="{F93CE7B9-4BD8-49EA-86C6-A51ED5594A18}"/>
              </a:ext>
            </a:extLst>
          </p:cNvPr>
          <p:cNvSpPr txBox="1"/>
          <p:nvPr/>
        </p:nvSpPr>
        <p:spPr>
          <a:xfrm>
            <a:off x="4878848" y="4356291"/>
            <a:ext cx="6884743"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Presentation Created By</a:t>
            </a:r>
          </a:p>
          <a:p>
            <a:r>
              <a:rPr lang="en-US"/>
              <a:t> Paige Librandi, James Louchen ,Varian Salters and Jossie Torres  </a:t>
            </a:r>
          </a:p>
        </p:txBody>
      </p:sp>
      <p:pic>
        <p:nvPicPr>
          <p:cNvPr id="4" name="Audio Recording Aug 19, 2021 at 12:40:04 PM" descr="Audio Recording Aug 19, 2021 at 12:40:04 PM">
            <a:hlinkClick r:id="" action="ppaction://media"/>
            <a:extLst>
              <a:ext uri="{FF2B5EF4-FFF2-40B4-BE49-F238E27FC236}">
                <a16:creationId xmlns:a16="http://schemas.microsoft.com/office/drawing/2014/main" id="{7C31738F-1CE6-1047-97F2-184751DF9328}"/>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9784091" y="5092765"/>
            <a:ext cx="1259489" cy="812800"/>
          </a:xfrm>
          <a:prstGeom prst="rect">
            <a:avLst/>
          </a:prstGeom>
        </p:spPr>
      </p:pic>
    </p:spTree>
    <p:extLst>
      <p:ext uri="{BB962C8B-B14F-4D97-AF65-F5344CB8AC3E}">
        <p14:creationId xmlns:p14="http://schemas.microsoft.com/office/powerpoint/2010/main" val="29670275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907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10000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2" name="Group 8">
            <a:extLst>
              <a:ext uri="{FF2B5EF4-FFF2-40B4-BE49-F238E27FC236}">
                <a16:creationId xmlns:a16="http://schemas.microsoft.com/office/drawing/2014/main" id="{1F2B4773-3207-44CC-B7AC-892B704982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2B8267CA-A7A5-4E11-9D92-4EAC3DD3E8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E83D61B5-C6B4-4A4B-85AD-FEE7A54912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A0B67FE4-688F-4497-8BFD-157613A697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25">
              <a:extLst>
                <a:ext uri="{FF2B5EF4-FFF2-40B4-BE49-F238E27FC236}">
                  <a16:creationId xmlns:a16="http://schemas.microsoft.com/office/drawing/2014/main" id="{3BF5BE1A-9BAC-4581-A82B-FD8FE31595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Isosceles Triangle 13">
              <a:extLst>
                <a:ext uri="{FF2B5EF4-FFF2-40B4-BE49-F238E27FC236}">
                  <a16:creationId xmlns:a16="http://schemas.microsoft.com/office/drawing/2014/main" id="{971E5644-6772-414A-8199-E30BFB02A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7">
              <a:extLst>
                <a:ext uri="{FF2B5EF4-FFF2-40B4-BE49-F238E27FC236}">
                  <a16:creationId xmlns:a16="http://schemas.microsoft.com/office/drawing/2014/main" id="{E8246D50-BB0C-408E-93FD-7B8D63A7F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8">
              <a:extLst>
                <a:ext uri="{FF2B5EF4-FFF2-40B4-BE49-F238E27FC236}">
                  <a16:creationId xmlns:a16="http://schemas.microsoft.com/office/drawing/2014/main" id="{AFBC5D22-68C1-44FB-8181-CB84ECAA8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9">
              <a:extLst>
                <a:ext uri="{FF2B5EF4-FFF2-40B4-BE49-F238E27FC236}">
                  <a16:creationId xmlns:a16="http://schemas.microsoft.com/office/drawing/2014/main" id="{FB6D0FCE-FBDB-4655-A1A7-640B1E86B5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BC8157DF-FD90-4AD6-B803-3AC0ACD8E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3548B067-9D63-4D21-92EF-CBC9E6338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34" name="Rectangle 20">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6" name="Rectangle 22">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8" name="Straight Connector 24">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40" name="Straight Connector 26">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41"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Isosceles Triangle 32">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7" name="Isosceles Triangle 36">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9" name="Freeform: Shape 38">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5FBB668-111F-4495-A82F-015A468D2FDF}"/>
              </a:ext>
            </a:extLst>
          </p:cNvPr>
          <p:cNvSpPr txBox="1">
            <a:spLocks/>
          </p:cNvSpPr>
          <p:nvPr/>
        </p:nvSpPr>
        <p:spPr>
          <a:xfrm>
            <a:off x="7181723" y="609600"/>
            <a:ext cx="4512989" cy="222773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defTabSz="457200">
              <a:spcAft>
                <a:spcPts val="600"/>
              </a:spcAft>
            </a:pPr>
            <a:r>
              <a:rPr lang="en-US" sz="3600">
                <a:solidFill>
                  <a:srgbClr val="FFFFFF"/>
                </a:solidFill>
              </a:rPr>
              <a:t>How To Play This Presentation </a:t>
            </a:r>
          </a:p>
        </p:txBody>
      </p:sp>
      <p:pic>
        <p:nvPicPr>
          <p:cNvPr id="3" name="Video 3">
            <a:hlinkClick r:id="" action="ppaction://media"/>
            <a:extLst>
              <a:ext uri="{FF2B5EF4-FFF2-40B4-BE49-F238E27FC236}">
                <a16:creationId xmlns:a16="http://schemas.microsoft.com/office/drawing/2014/main" id="{C2BB4E56-3A42-4A57-99C6-E4CA05AFD1DC}"/>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757251" y="2027159"/>
            <a:ext cx="3856774" cy="2892580"/>
          </a:xfrm>
          <a:prstGeom prst="rect">
            <a:avLst/>
          </a:prstGeom>
        </p:spPr>
      </p:pic>
      <p:sp>
        <p:nvSpPr>
          <p:cNvPr id="4" name="Content Placeholder 2">
            <a:extLst>
              <a:ext uri="{FF2B5EF4-FFF2-40B4-BE49-F238E27FC236}">
                <a16:creationId xmlns:a16="http://schemas.microsoft.com/office/drawing/2014/main" id="{CF0C7BAE-489E-4DEF-9020-84A5F4060A1D}"/>
              </a:ext>
            </a:extLst>
          </p:cNvPr>
          <p:cNvSpPr txBox="1">
            <a:spLocks/>
          </p:cNvSpPr>
          <p:nvPr/>
        </p:nvSpPr>
        <p:spPr>
          <a:xfrm>
            <a:off x="7181725" y="2837329"/>
            <a:ext cx="4512988" cy="3317938"/>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defTabSz="457200">
              <a:buClr>
                <a:schemeClr val="accent1"/>
              </a:buClr>
              <a:buSzPct val="80000"/>
              <a:buFont typeface="Wingdings 3" charset="2"/>
              <a:buChar char=""/>
            </a:pPr>
            <a:r>
              <a:rPr lang="en-US" sz="1500">
                <a:solidFill>
                  <a:srgbClr val="FFFFFF"/>
                </a:solidFill>
              </a:rPr>
              <a:t>Open the presentation in the desktop version of PowerPoint.</a:t>
            </a:r>
          </a:p>
          <a:p>
            <a:pPr marL="342900" defTabSz="457200">
              <a:buClr>
                <a:schemeClr val="accent1"/>
              </a:buClr>
              <a:buSzPct val="80000"/>
              <a:buFont typeface="Wingdings 3" charset="2"/>
              <a:buChar char=""/>
            </a:pPr>
            <a:r>
              <a:rPr lang="en-US" sz="1500">
                <a:solidFill>
                  <a:srgbClr val="FFFFFF"/>
                </a:solidFill>
              </a:rPr>
              <a:t> Wait for slide show to load up ( it may take a minute or two)</a:t>
            </a:r>
          </a:p>
          <a:p>
            <a:pPr marL="342900" defTabSz="457200">
              <a:buClr>
                <a:schemeClr val="accent1"/>
              </a:buClr>
              <a:buSzPct val="80000"/>
              <a:buFont typeface="Wingdings 3" charset="2"/>
              <a:buChar char=""/>
            </a:pPr>
            <a:r>
              <a:rPr lang="en-US" sz="1500">
                <a:solidFill>
                  <a:srgbClr val="FFFFFF"/>
                </a:solidFill>
              </a:rPr>
              <a:t>Go to Slide Show in the toolbar </a:t>
            </a:r>
          </a:p>
          <a:p>
            <a:pPr marL="342900" defTabSz="457200">
              <a:buClr>
                <a:schemeClr val="accent1"/>
              </a:buClr>
              <a:buSzPct val="80000"/>
              <a:buFont typeface="Wingdings 3" charset="2"/>
              <a:buChar char=""/>
            </a:pPr>
            <a:r>
              <a:rPr lang="en-US" sz="1500">
                <a:solidFill>
                  <a:srgbClr val="FFFFFF"/>
                </a:solidFill>
              </a:rPr>
              <a:t>Click on the option that says From Beginning</a:t>
            </a:r>
          </a:p>
          <a:p>
            <a:pPr marL="342900" defTabSz="457200">
              <a:buClr>
                <a:schemeClr val="accent1"/>
              </a:buClr>
              <a:buSzPct val="80000"/>
              <a:buFont typeface="Wingdings 3" charset="2"/>
              <a:buChar char=""/>
            </a:pPr>
            <a:r>
              <a:rPr lang="en-US" sz="1500">
                <a:solidFill>
                  <a:srgbClr val="FFFFFF"/>
                </a:solidFill>
              </a:rPr>
              <a:t>Viola! </a:t>
            </a:r>
          </a:p>
          <a:p>
            <a:pPr marL="342900" defTabSz="457200">
              <a:buClr>
                <a:schemeClr val="accent1"/>
              </a:buClr>
              <a:buSzPct val="80000"/>
              <a:buFont typeface="Wingdings 3" charset="2"/>
              <a:buChar char=""/>
            </a:pPr>
            <a:r>
              <a:rPr lang="en-US" sz="1500">
                <a:solidFill>
                  <a:srgbClr val="FFFFFF"/>
                </a:solidFill>
              </a:rPr>
              <a:t>To watch videos, double click on video picture</a:t>
            </a:r>
          </a:p>
          <a:p>
            <a:pPr marL="342900" defTabSz="457200">
              <a:buClr>
                <a:schemeClr val="accent1"/>
              </a:buClr>
              <a:buSzPct val="80000"/>
              <a:buFont typeface="Wingdings 3" charset="2"/>
              <a:buChar char=""/>
            </a:pPr>
            <a:r>
              <a:rPr lang="en-US" sz="1500">
                <a:solidFill>
                  <a:srgbClr val="FFFFFF"/>
                </a:solidFill>
              </a:rPr>
              <a:t>Click on arrows at the bottom of screen to go to the next slide or back a slide. </a:t>
            </a:r>
          </a:p>
        </p:txBody>
      </p:sp>
    </p:spTree>
    <p:extLst>
      <p:ext uri="{BB962C8B-B14F-4D97-AF65-F5344CB8AC3E}">
        <p14:creationId xmlns:p14="http://schemas.microsoft.com/office/powerpoint/2010/main" val="9230758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614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3"/>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3"/>
                                        </p:tgtEl>
                                      </p:cBhvr>
                                    </p:cmd>
                                  </p:childTnLst>
                                </p:cTn>
                              </p:par>
                            </p:childTnLst>
                          </p:cTn>
                        </p:par>
                      </p:childTnLst>
                    </p:cTn>
                  </p:par>
                </p:childTnLst>
              </p:cTn>
              <p:nextCondLst>
                <p:cond evt="onClick" delay="0">
                  <p:tgtEl>
                    <p:spTgt spid="3"/>
                  </p:tgtEl>
                </p:cond>
              </p:nextCondLst>
            </p:seq>
            <p:video>
              <p:cMediaNode vol="80000">
                <p:cTn id="12" fill="hold" display="0">
                  <p:stCondLst>
                    <p:cond delay="indefinite"/>
                  </p:stCondLst>
                </p:cTn>
                <p:tgtEl>
                  <p:spTgt spid="3"/>
                </p:tgtEl>
              </p:cMediaNode>
            </p:vide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Isosceles Triangle 13">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1" name="Rectangle 20">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picture containing text, wooden, outdoor, wood&#10;&#10;Description automatically generated">
            <a:extLst>
              <a:ext uri="{FF2B5EF4-FFF2-40B4-BE49-F238E27FC236}">
                <a16:creationId xmlns:a16="http://schemas.microsoft.com/office/drawing/2014/main" id="{F54871C5-AD86-4206-8E5C-83CAED1FDAE2}"/>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828672" y="807024"/>
            <a:ext cx="10715826" cy="5329973"/>
          </a:xfrm>
          <a:prstGeom prst="rect">
            <a:avLst/>
          </a:prstGeom>
        </p:spPr>
      </p:pic>
      <p:pic>
        <p:nvPicPr>
          <p:cNvPr id="2" name="Audio Recording Aug 19, 2021 at 12:41:45 PM" descr="Audio Recording Aug 19, 2021 at 12:41:45 PM">
            <a:hlinkClick r:id="" action="ppaction://media"/>
            <a:extLst>
              <a:ext uri="{FF2B5EF4-FFF2-40B4-BE49-F238E27FC236}">
                <a16:creationId xmlns:a16="http://schemas.microsoft.com/office/drawing/2014/main" id="{68C2A1D1-5AEC-0343-BBC4-FE400E43526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9991728" y="1114712"/>
            <a:ext cx="812800" cy="812800"/>
          </a:xfrm>
          <a:prstGeom prst="rect">
            <a:avLst/>
          </a:prstGeom>
        </p:spPr>
      </p:pic>
    </p:spTree>
    <p:extLst>
      <p:ext uri="{BB962C8B-B14F-4D97-AF65-F5344CB8AC3E}">
        <p14:creationId xmlns:p14="http://schemas.microsoft.com/office/powerpoint/2010/main" val="17730256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491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198615-8880-4383-B8D6-0BB58E336D29}"/>
              </a:ext>
            </a:extLst>
          </p:cNvPr>
          <p:cNvSpPr txBox="1">
            <a:spLocks/>
          </p:cNvSpPr>
          <p:nvPr/>
        </p:nvSpPr>
        <p:spPr>
          <a:xfrm>
            <a:off x="838200" y="365126"/>
            <a:ext cx="3338632" cy="903088"/>
          </a:xfrm>
          <a:prstGeom prst="rect">
            <a:avLst/>
          </a:prstGeom>
        </p:spPr>
        <p:txBody>
          <a:bodyPr>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a:t>Self Direction!</a:t>
            </a:r>
          </a:p>
        </p:txBody>
      </p:sp>
      <p:pic>
        <p:nvPicPr>
          <p:cNvPr id="3" name="Picture 10" descr="A picture containing drawing&#10;&#10;Description automatically generated">
            <a:extLst>
              <a:ext uri="{FF2B5EF4-FFF2-40B4-BE49-F238E27FC236}">
                <a16:creationId xmlns:a16="http://schemas.microsoft.com/office/drawing/2014/main" id="{EEED3C2B-E829-4CF6-971D-30C6984382C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26216" y="1072743"/>
            <a:ext cx="4062655" cy="22380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6">
            <a:extLst>
              <a:ext uri="{FF2B5EF4-FFF2-40B4-BE49-F238E27FC236}">
                <a16:creationId xmlns:a16="http://schemas.microsoft.com/office/drawing/2014/main" id="{DD93A83B-6C47-42A7-BE81-2965A6E0721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65234" y="3189639"/>
            <a:ext cx="1785531" cy="12371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4" descr="A picture containing shirt&#10;&#10;Description automatically generated">
            <a:extLst>
              <a:ext uri="{FF2B5EF4-FFF2-40B4-BE49-F238E27FC236}">
                <a16:creationId xmlns:a16="http://schemas.microsoft.com/office/drawing/2014/main" id="{889C8D09-7330-4C85-BEFA-86F1E2C95BB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735133" y="2723642"/>
            <a:ext cx="1628907" cy="9144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5" descr="A close up of a logo&#10;&#10;Description automatically generated">
            <a:extLst>
              <a:ext uri="{FF2B5EF4-FFF2-40B4-BE49-F238E27FC236}">
                <a16:creationId xmlns:a16="http://schemas.microsoft.com/office/drawing/2014/main" id="{1D0731F4-9F75-4DAE-BD46-8AB30806E2EB}"/>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172170" y="3477118"/>
            <a:ext cx="1052250" cy="1054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2" descr="A picture containing holding, ball, person, person&#10;&#10;Description automatically generated">
            <a:extLst>
              <a:ext uri="{FF2B5EF4-FFF2-40B4-BE49-F238E27FC236}">
                <a16:creationId xmlns:a16="http://schemas.microsoft.com/office/drawing/2014/main" id="{DAF46459-3BA9-4E74-9EA6-FE3B70D86E90}"/>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496160" y="1546079"/>
            <a:ext cx="2004964" cy="1054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4" descr="N:\Microsoft Office\Clipart\standard\stddir1\BD07025_.WMF">
            <a:extLst>
              <a:ext uri="{FF2B5EF4-FFF2-40B4-BE49-F238E27FC236}">
                <a16:creationId xmlns:a16="http://schemas.microsoft.com/office/drawing/2014/main" id="{19919707-49BB-4437-9CB4-E3A2A6EFF787}"/>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469379" y="220516"/>
            <a:ext cx="1626621"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Content Placeholder 2">
            <a:extLst>
              <a:ext uri="{FF2B5EF4-FFF2-40B4-BE49-F238E27FC236}">
                <a16:creationId xmlns:a16="http://schemas.microsoft.com/office/drawing/2014/main" id="{81B970AD-F9AC-46D1-9CDE-34F4CC9F17BB}"/>
              </a:ext>
            </a:extLst>
          </p:cNvPr>
          <p:cNvSpPr txBox="1">
            <a:spLocks/>
          </p:cNvSpPr>
          <p:nvPr/>
        </p:nvSpPr>
        <p:spPr>
          <a:xfrm>
            <a:off x="6906248" y="98683"/>
            <a:ext cx="4345576" cy="4520282"/>
          </a:xfrm>
          <a:prstGeom prst="rect">
            <a:avLst/>
          </a:prstGeom>
        </p:spPr>
        <p:txBody>
          <a:bodyPr vert="horz" lIns="91440" tIns="45720" rIns="91440" bIns="45720" rtlCol="0" anchor="t">
            <a:normAutofit fontScale="2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en-US" sz="8000"/>
              <a:t>Self-Direction the individuals with developmental disabilities make their budget portable.</a:t>
            </a:r>
          </a:p>
          <a:p>
            <a:endParaRPr lang="en-US" altLang="en-US" sz="8000"/>
          </a:p>
          <a:p>
            <a:r>
              <a:rPr lang="en-US" altLang="en-US" sz="8000"/>
              <a:t>Self-Direction The FI  handles the Money, paperwork &amp; taxes.</a:t>
            </a:r>
          </a:p>
          <a:p>
            <a:pPr marL="0" indent="0">
              <a:buNone/>
            </a:pPr>
            <a:endParaRPr lang="en-US" altLang="en-US" sz="8000"/>
          </a:p>
          <a:p>
            <a:r>
              <a:rPr lang="en-US" altLang="en-US" sz="8000"/>
              <a:t>Self-Direction means the individual with developmental disabilities (or the people who help them) hires staff themselves and manages personnel to provide specific services, goods or equipment. This includes staff who are hired directly by the family or consumer and the use of an Agency with Choice.</a:t>
            </a:r>
          </a:p>
          <a:p>
            <a:endParaRPr lang="en-US" altLang="en-US"/>
          </a:p>
          <a:p>
            <a:endParaRPr lang="en-US" altLang="en-US"/>
          </a:p>
        </p:txBody>
      </p:sp>
      <p:sp>
        <p:nvSpPr>
          <p:cNvPr id="10" name="TextBox 9">
            <a:extLst>
              <a:ext uri="{FF2B5EF4-FFF2-40B4-BE49-F238E27FC236}">
                <a16:creationId xmlns:a16="http://schemas.microsoft.com/office/drawing/2014/main" id="{7B129F79-F121-4B3C-B85E-4A4042EAD3A5}"/>
              </a:ext>
            </a:extLst>
          </p:cNvPr>
          <p:cNvSpPr txBox="1"/>
          <p:nvPr/>
        </p:nvSpPr>
        <p:spPr>
          <a:xfrm>
            <a:off x="574898" y="4647852"/>
            <a:ext cx="6095234" cy="2031325"/>
          </a:xfrm>
          <a:prstGeom prst="rect">
            <a:avLst/>
          </a:prstGeom>
          <a:noFill/>
        </p:spPr>
        <p:txBody>
          <a:bodyPr wrap="square">
            <a:spAutoFit/>
          </a:bodyPr>
          <a:lstStyle/>
          <a:p>
            <a:r>
              <a:rPr lang="en-US" altLang="en-US" sz="1800"/>
              <a:t>Self-Direction gives individuals with developmental disabilities (or the people who help them) the ability to decide on a mix of supports and services that work best for their needs. Supports and services can include help to get and keep a job, help to live safely and learn new skills, help to learn about and enjoy activities in your community and help to stay healthy or improve your health. </a:t>
            </a:r>
          </a:p>
        </p:txBody>
      </p:sp>
      <p:pic>
        <p:nvPicPr>
          <p:cNvPr id="11" name="Video 15">
            <a:hlinkClick r:id="" action="ppaction://media"/>
            <a:extLst>
              <a:ext uri="{FF2B5EF4-FFF2-40B4-BE49-F238E27FC236}">
                <a16:creationId xmlns:a16="http://schemas.microsoft.com/office/drawing/2014/main" id="{A16DFB94-D590-4C9A-B942-2D5F6B131726}"/>
              </a:ext>
            </a:extLst>
          </p:cNvPr>
          <p:cNvPicPr>
            <a:picLocks noChangeAspect="1"/>
          </p:cNvPicPr>
          <p:nvPr>
            <a:videoFile r:link="rId2"/>
            <p:extLst>
              <p:ext uri="{DAA4B4D4-6D71-4841-9C94-3DE7FCFB9230}">
                <p14:media xmlns:p14="http://schemas.microsoft.com/office/powerpoint/2010/main" r:embed="rId1"/>
              </p:ext>
            </p:extLst>
          </p:nvPr>
        </p:nvPicPr>
        <p:blipFill>
          <a:blip r:embed="rId10"/>
          <a:stretch>
            <a:fillRect/>
          </a:stretch>
        </p:blipFill>
        <p:spPr>
          <a:xfrm>
            <a:off x="10477500" y="5143500"/>
            <a:ext cx="1714500" cy="1714500"/>
          </a:xfrm>
          <a:prstGeom prst="rect">
            <a:avLst/>
          </a:prstGeom>
        </p:spPr>
      </p:pic>
      <p:pic>
        <p:nvPicPr>
          <p:cNvPr id="12" name="Picture 2" descr="A picture containing toy, box, drawing, clock&#10;&#10;Description automatically generated">
            <a:extLst>
              <a:ext uri="{FF2B5EF4-FFF2-40B4-BE49-F238E27FC236}">
                <a16:creationId xmlns:a16="http://schemas.microsoft.com/office/drawing/2014/main" id="{6C60989E-7534-4238-AD76-3B7058E278B1}"/>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5721987" y="3480184"/>
            <a:ext cx="1371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Picture 4" descr="A picture containing person, person, indoor, table&#10;&#10;Description automatically generated">
            <a:extLst>
              <a:ext uri="{FF2B5EF4-FFF2-40B4-BE49-F238E27FC236}">
                <a16:creationId xmlns:a16="http://schemas.microsoft.com/office/drawing/2014/main" id="{361C36F6-1C9A-4764-9F2A-B05EE1077971}"/>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2746255" y="3302295"/>
            <a:ext cx="1158875" cy="1110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1593068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3420"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11"/>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11"/>
                                        </p:tgtEl>
                                      </p:cBhvr>
                                    </p:cmd>
                                  </p:childTnLst>
                                </p:cTn>
                              </p:par>
                            </p:childTnLst>
                          </p:cTn>
                        </p:par>
                      </p:childTnLst>
                    </p:cTn>
                  </p:par>
                </p:childTnLst>
              </p:cTn>
              <p:nextCondLst>
                <p:cond evt="onClick" delay="0">
                  <p:tgtEl>
                    <p:spTgt spid="11"/>
                  </p:tgtEl>
                </p:cond>
              </p:nextCondLst>
            </p:seq>
            <p:video>
              <p:cMediaNode vol="80000">
                <p:cTn id="12" fill="hold" display="0">
                  <p:stCondLst>
                    <p:cond delay="indefinite"/>
                  </p:stCondLst>
                </p:cTn>
                <p:tgtEl>
                  <p:spTgt spid="11"/>
                </p:tgtEl>
              </p:cMediaNode>
            </p:vide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175845-233B-4569-A144-4FCB88378C38}"/>
              </a:ext>
            </a:extLst>
          </p:cNvPr>
          <p:cNvSpPr txBox="1">
            <a:spLocks/>
          </p:cNvSpPr>
          <p:nvPr/>
        </p:nvSpPr>
        <p:spPr>
          <a:xfrm>
            <a:off x="838200" y="224797"/>
            <a:ext cx="10515600" cy="805513"/>
          </a:xfrm>
          <a:prstGeom prst="rect">
            <a:avLst/>
          </a:prstGeom>
        </p:spPr>
        <p:txBody>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a:t>Supported Decision Making!</a:t>
            </a:r>
          </a:p>
        </p:txBody>
      </p:sp>
      <p:pic>
        <p:nvPicPr>
          <p:cNvPr id="3" name="Picture 13">
            <a:extLst>
              <a:ext uri="{FF2B5EF4-FFF2-40B4-BE49-F238E27FC236}">
                <a16:creationId xmlns:a16="http://schemas.microsoft.com/office/drawing/2014/main" id="{E972253C-B974-414F-94E5-2C44F9F12B7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97204" y="2350810"/>
            <a:ext cx="3495549" cy="279269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Lst>
        </p:spPr>
      </p:pic>
      <p:pic>
        <p:nvPicPr>
          <p:cNvPr id="4" name="Picture 6" descr="A picture containing sign, drawing&#10;&#10;Description automatically generated">
            <a:extLst>
              <a:ext uri="{FF2B5EF4-FFF2-40B4-BE49-F238E27FC236}">
                <a16:creationId xmlns:a16="http://schemas.microsoft.com/office/drawing/2014/main" id="{BFB64C15-7398-4185-88BC-C41ED6FF1CD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749143" y="4498596"/>
            <a:ext cx="2187208" cy="20977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4" descr="A picture containing drawing&#10;&#10;Description automatically generated">
            <a:extLst>
              <a:ext uri="{FF2B5EF4-FFF2-40B4-BE49-F238E27FC236}">
                <a16:creationId xmlns:a16="http://schemas.microsoft.com/office/drawing/2014/main" id="{6627B8BE-A757-4D7A-8CCC-0911612D95A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353582" y="3256508"/>
            <a:ext cx="2247836" cy="1805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2" descr="A sign on a pole&#10;&#10;Description automatically generated">
            <a:extLst>
              <a:ext uri="{FF2B5EF4-FFF2-40B4-BE49-F238E27FC236}">
                <a16:creationId xmlns:a16="http://schemas.microsoft.com/office/drawing/2014/main" id="{E3A36A5A-D6F6-433C-B1E7-67092D3406C1}"/>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729003" y="1039828"/>
            <a:ext cx="2761331" cy="20732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6" descr="A picture containing tool&#10;&#10;Description automatically generated">
            <a:extLst>
              <a:ext uri="{FF2B5EF4-FFF2-40B4-BE49-F238E27FC236}">
                <a16:creationId xmlns:a16="http://schemas.microsoft.com/office/drawing/2014/main" id="{27830B87-4376-46B2-9B5C-615DEEB41A0B}"/>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4563892" y="2269643"/>
            <a:ext cx="2390775" cy="1663026"/>
          </a:xfrm>
          <a:prstGeom prst="rect">
            <a:avLst/>
          </a:prstGeom>
        </p:spPr>
      </p:pic>
      <p:sp>
        <p:nvSpPr>
          <p:cNvPr id="8" name="Content Placeholder 2">
            <a:extLst>
              <a:ext uri="{FF2B5EF4-FFF2-40B4-BE49-F238E27FC236}">
                <a16:creationId xmlns:a16="http://schemas.microsoft.com/office/drawing/2014/main" id="{689383B3-01B6-4101-B82F-6785274CC5AB}"/>
              </a:ext>
            </a:extLst>
          </p:cNvPr>
          <p:cNvSpPr txBox="1">
            <a:spLocks/>
          </p:cNvSpPr>
          <p:nvPr/>
        </p:nvSpPr>
        <p:spPr>
          <a:xfrm>
            <a:off x="1346328" y="5075488"/>
            <a:ext cx="4345576" cy="94392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en-US"/>
              <a:t>What is Supported Decision making?</a:t>
            </a:r>
          </a:p>
          <a:p>
            <a:endParaRPr lang="en-US" altLang="en-US"/>
          </a:p>
        </p:txBody>
      </p:sp>
      <p:pic>
        <p:nvPicPr>
          <p:cNvPr id="10" name="Video 14">
            <a:hlinkClick r:id="" action="ppaction://media"/>
            <a:extLst>
              <a:ext uri="{FF2B5EF4-FFF2-40B4-BE49-F238E27FC236}">
                <a16:creationId xmlns:a16="http://schemas.microsoft.com/office/drawing/2014/main" id="{4BECFADE-BE31-449C-A7F9-243E696238AB}"/>
              </a:ext>
            </a:extLst>
          </p:cNvPr>
          <p:cNvPicPr>
            <a:picLocks noChangeAspect="1"/>
          </p:cNvPicPr>
          <p:nvPr>
            <a:videoFile r:link="rId2"/>
            <p:extLst>
              <p:ext uri="{DAA4B4D4-6D71-4841-9C94-3DE7FCFB9230}">
                <p14:media xmlns:p14="http://schemas.microsoft.com/office/powerpoint/2010/main" r:embed="rId1"/>
              </p:ext>
            </p:extLst>
          </p:nvPr>
        </p:nvPicPr>
        <p:blipFill>
          <a:blip r:embed="rId9"/>
          <a:stretch>
            <a:fillRect/>
          </a:stretch>
        </p:blipFill>
        <p:spPr>
          <a:xfrm>
            <a:off x="10477500" y="5143500"/>
            <a:ext cx="1714500" cy="1714500"/>
          </a:xfrm>
          <a:prstGeom prst="rect">
            <a:avLst/>
          </a:prstGeom>
        </p:spPr>
      </p:pic>
    </p:spTree>
    <p:extLst>
      <p:ext uri="{BB962C8B-B14F-4D97-AF65-F5344CB8AC3E}">
        <p14:creationId xmlns:p14="http://schemas.microsoft.com/office/powerpoint/2010/main" val="22372886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10"/>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10"/>
                                        </p:tgtEl>
                                      </p:cBhvr>
                                    </p:cmd>
                                  </p:childTnLst>
                                </p:cTn>
                              </p:par>
                            </p:childTnLst>
                          </p:cTn>
                        </p:par>
                      </p:childTnLst>
                    </p:cTn>
                  </p:par>
                </p:childTnLst>
              </p:cTn>
              <p:nextCondLst>
                <p:cond evt="onClick" delay="0">
                  <p:tgtEl>
                    <p:spTgt spid="10"/>
                  </p:tgtEl>
                </p:cond>
              </p:nextCondLst>
            </p:seq>
            <p:video>
              <p:cMediaNode vol="80000">
                <p:cTn id="12" fill="hold" display="0">
                  <p:stCondLst>
                    <p:cond delay="indefinite"/>
                  </p:stCondLst>
                </p:cTn>
                <p:tgtEl>
                  <p:spTgt spid="10"/>
                </p:tgtEl>
              </p:cMediaNode>
            </p:vide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28FA08-B7F1-491D-BEDE-9204CFC070BB}"/>
              </a:ext>
            </a:extLst>
          </p:cNvPr>
          <p:cNvSpPr>
            <a:spLocks noGrp="1"/>
          </p:cNvSpPr>
          <p:nvPr>
            <p:ph type="title"/>
          </p:nvPr>
        </p:nvSpPr>
        <p:spPr>
          <a:xfrm>
            <a:off x="980644" y="178580"/>
            <a:ext cx="10515600" cy="705504"/>
          </a:xfrm>
        </p:spPr>
        <p:txBody>
          <a:bodyPr/>
          <a:lstStyle/>
          <a:p>
            <a:r>
              <a:rPr lang="en-US"/>
              <a:t>Supported Decision Making!</a:t>
            </a:r>
          </a:p>
        </p:txBody>
      </p:sp>
      <p:pic>
        <p:nvPicPr>
          <p:cNvPr id="4" name="Picture 13">
            <a:extLst>
              <a:ext uri="{FF2B5EF4-FFF2-40B4-BE49-F238E27FC236}">
                <a16:creationId xmlns:a16="http://schemas.microsoft.com/office/drawing/2014/main" id="{62ECBDB4-392B-4910-996A-89524C9D0CEC}"/>
              </a:ext>
            </a:extLst>
          </p:cNvPr>
          <p:cNvPicPr>
            <a:picLocks noGrp="1" noChangeAspect="1" noChangeArrowheads="1"/>
          </p:cNvPicPr>
          <p:nvPr>
            <p:ph idx="1"/>
          </p:nvPr>
        </p:nvPicPr>
        <p:blipFill>
          <a:blip r:embed="rId5">
            <a:extLst>
              <a:ext uri="{28A0092B-C50C-407E-A947-70E740481C1C}">
                <a14:useLocalDpi xmlns:a14="http://schemas.microsoft.com/office/drawing/2010/main" val="0"/>
              </a:ext>
            </a:extLst>
          </a:blip>
          <a:srcRect/>
          <a:stretch>
            <a:fillRect/>
          </a:stretch>
        </p:blipFill>
        <p:spPr bwMode="auto">
          <a:xfrm>
            <a:off x="741866" y="1975565"/>
            <a:ext cx="3495549" cy="279269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Lst>
        </p:spPr>
      </p:pic>
      <p:pic>
        <p:nvPicPr>
          <p:cNvPr id="5" name="Picture 6" descr="A picture containing sign, drawing&#10;&#10;Description automatically generated">
            <a:extLst>
              <a:ext uri="{FF2B5EF4-FFF2-40B4-BE49-F238E27FC236}">
                <a16:creationId xmlns:a16="http://schemas.microsoft.com/office/drawing/2014/main" id="{1E1D9114-9C14-4D77-8881-8CC43C69A74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704067" y="4339848"/>
            <a:ext cx="2187208" cy="20977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4" descr="A picture containing drawing&#10;&#10;Description automatically generated">
            <a:extLst>
              <a:ext uri="{FF2B5EF4-FFF2-40B4-BE49-F238E27FC236}">
                <a16:creationId xmlns:a16="http://schemas.microsoft.com/office/drawing/2014/main" id="{E0D45B46-39C7-44B9-B896-8A074FD4B56D}"/>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516094" y="2896869"/>
            <a:ext cx="2247836" cy="1805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2" descr="A sign on a pole&#10;&#10;Description automatically generated">
            <a:extLst>
              <a:ext uri="{FF2B5EF4-FFF2-40B4-BE49-F238E27FC236}">
                <a16:creationId xmlns:a16="http://schemas.microsoft.com/office/drawing/2014/main" id="{13B553B2-29E2-4927-9D51-046B6AEA26C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939993" y="531332"/>
            <a:ext cx="2761331" cy="20732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7" descr="A picture containing tool&#10;&#10;Description automatically generated">
            <a:extLst>
              <a:ext uri="{FF2B5EF4-FFF2-40B4-BE49-F238E27FC236}">
                <a16:creationId xmlns:a16="http://schemas.microsoft.com/office/drawing/2014/main" id="{AC387B80-D09A-48D1-9024-366A62DF1BFD}"/>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4563892" y="2269643"/>
            <a:ext cx="2390775" cy="1663026"/>
          </a:xfrm>
          <a:prstGeom prst="rect">
            <a:avLst/>
          </a:prstGeom>
        </p:spPr>
      </p:pic>
      <p:sp>
        <p:nvSpPr>
          <p:cNvPr id="9" name="Content Placeholder 2">
            <a:extLst>
              <a:ext uri="{FF2B5EF4-FFF2-40B4-BE49-F238E27FC236}">
                <a16:creationId xmlns:a16="http://schemas.microsoft.com/office/drawing/2014/main" id="{78F8666D-2FAB-43C3-8F76-6A87A760B221}"/>
              </a:ext>
            </a:extLst>
          </p:cNvPr>
          <p:cNvSpPr txBox="1">
            <a:spLocks/>
          </p:cNvSpPr>
          <p:nvPr/>
        </p:nvSpPr>
        <p:spPr>
          <a:xfrm>
            <a:off x="1485965" y="5699345"/>
            <a:ext cx="4345576" cy="94392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US" altLang="en-US"/>
          </a:p>
          <a:p>
            <a:endParaRPr lang="en-US" altLang="en-US"/>
          </a:p>
        </p:txBody>
      </p:sp>
      <p:sp>
        <p:nvSpPr>
          <p:cNvPr id="11" name="Content Placeholder 2">
            <a:extLst>
              <a:ext uri="{FF2B5EF4-FFF2-40B4-BE49-F238E27FC236}">
                <a16:creationId xmlns:a16="http://schemas.microsoft.com/office/drawing/2014/main" id="{A1C3F9A3-882F-4B5C-A862-68ED37DC9637}"/>
              </a:ext>
            </a:extLst>
          </p:cNvPr>
          <p:cNvSpPr txBox="1">
            <a:spLocks/>
          </p:cNvSpPr>
          <p:nvPr/>
        </p:nvSpPr>
        <p:spPr>
          <a:xfrm>
            <a:off x="1750424" y="4702694"/>
            <a:ext cx="4345576" cy="943929"/>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en-US"/>
              <a:t>What is Supported Decision making?</a:t>
            </a:r>
          </a:p>
          <a:p>
            <a:endParaRPr lang="en-US" altLang="en-US"/>
          </a:p>
        </p:txBody>
      </p:sp>
      <p:sp>
        <p:nvSpPr>
          <p:cNvPr id="12" name="Content Placeholder 2">
            <a:extLst>
              <a:ext uri="{FF2B5EF4-FFF2-40B4-BE49-F238E27FC236}">
                <a16:creationId xmlns:a16="http://schemas.microsoft.com/office/drawing/2014/main" id="{A950B9E6-F5E4-4E41-8ADD-F979DE748C83}"/>
              </a:ext>
            </a:extLst>
          </p:cNvPr>
          <p:cNvSpPr txBox="1">
            <a:spLocks/>
          </p:cNvSpPr>
          <p:nvPr/>
        </p:nvSpPr>
        <p:spPr>
          <a:xfrm>
            <a:off x="1798375" y="5681849"/>
            <a:ext cx="4345576" cy="997571"/>
          </a:xfrm>
          <a:prstGeom prst="rect">
            <a:avLst/>
          </a:prstGeom>
        </p:spPr>
        <p:txBody>
          <a:bodyPr vert="horz" lIns="91440" tIns="45720" rIns="91440" bIns="45720" rtlCol="0">
            <a:normAutofit fontScale="6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en-US">
                <a:hlinkClick r:id="rId10"/>
              </a:rPr>
              <a:t>https://uconnucedd.org/supported-decision-making-as-an-alternative-to-guardianship-and-conservatorship/</a:t>
            </a:r>
            <a:r>
              <a:rPr lang="en-US" altLang="en-US"/>
              <a:t> </a:t>
            </a:r>
          </a:p>
          <a:p>
            <a:r>
              <a:rPr lang="en-US" altLang="en-US"/>
              <a:t> </a:t>
            </a:r>
          </a:p>
        </p:txBody>
      </p:sp>
      <p:pic>
        <p:nvPicPr>
          <p:cNvPr id="16" name="Video 15">
            <a:hlinkClick r:id="" action="ppaction://media"/>
            <a:extLst>
              <a:ext uri="{FF2B5EF4-FFF2-40B4-BE49-F238E27FC236}">
                <a16:creationId xmlns:a16="http://schemas.microsoft.com/office/drawing/2014/main" id="{F0200C41-116F-4151-AC3A-B8E0922FABA3}"/>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1"/>
          <a:stretch>
            <a:fillRect/>
          </a:stretch>
        </p:blipFill>
        <p:spPr>
          <a:xfrm>
            <a:off x="10477500" y="5143500"/>
            <a:ext cx="1714500" cy="1714500"/>
          </a:xfrm>
          <a:prstGeom prst="rect">
            <a:avLst/>
          </a:prstGeom>
        </p:spPr>
      </p:pic>
    </p:spTree>
    <p:extLst>
      <p:ext uri="{BB962C8B-B14F-4D97-AF65-F5344CB8AC3E}">
        <p14:creationId xmlns:p14="http://schemas.microsoft.com/office/powerpoint/2010/main" val="2339472980"/>
      </p:ext>
    </p:extLst>
  </p:cSld>
  <p:clrMapOvr>
    <a:masterClrMapping/>
  </p:clrMapOvr>
  <mc:AlternateContent xmlns:mc="http://schemas.openxmlformats.org/markup-compatibility/2006" xmlns:p14="http://schemas.microsoft.com/office/powerpoint/2010/main">
    <mc:Choice Requires="p14">
      <p:transition spd="slow" p14:dur="2000" advTm="70032"/>
    </mc:Choice>
    <mc:Fallback xmlns="">
      <p:transition spd="slow" advTm="700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6"/>
                </p:tgtEl>
              </p:cMediaNode>
            </p:video>
            <p:seq concurrent="1" nextAc="seek">
              <p:cTn id="8" restart="whenNotActive" fill="hold" evtFilter="cancelBubble" nodeType="interactiveSeq">
                <p:stCondLst>
                  <p:cond evt="onClick" delay="0">
                    <p:tgtEl>
                      <p:spTgt spid="1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6"/>
                                        </p:tgtEl>
                                      </p:cBhvr>
                                    </p:cmd>
                                  </p:childTnLst>
                                </p:cTn>
                              </p:par>
                            </p:childTnLst>
                          </p:cTn>
                        </p:par>
                      </p:childTnLst>
                    </p:cTn>
                  </p:par>
                </p:childTnLst>
              </p:cTn>
              <p:nextCondLst>
                <p:cond evt="onClick" delay="0">
                  <p:tgtEl>
                    <p:spTgt spid="16"/>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B22831-2385-4327-A301-FCA058E7513E}"/>
              </a:ext>
            </a:extLst>
          </p:cNvPr>
          <p:cNvSpPr txBox="1">
            <a:spLocks/>
          </p:cNvSpPr>
          <p:nvPr/>
        </p:nvSpPr>
        <p:spPr>
          <a:xfrm>
            <a:off x="1022382" y="182896"/>
            <a:ext cx="10515600" cy="1084324"/>
          </a:xfrm>
          <a:prstGeom prst="rect">
            <a:avLst/>
          </a:prstGeom>
        </p:spPr>
        <p:txBody>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a:t>Supported Decision Making!</a:t>
            </a:r>
          </a:p>
        </p:txBody>
      </p:sp>
      <p:pic>
        <p:nvPicPr>
          <p:cNvPr id="3" name="Picture 13">
            <a:extLst>
              <a:ext uri="{FF2B5EF4-FFF2-40B4-BE49-F238E27FC236}">
                <a16:creationId xmlns:a16="http://schemas.microsoft.com/office/drawing/2014/main" id="{66385604-0D24-4B46-851D-4A6657BAC1B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15292" y="2282798"/>
            <a:ext cx="3495549" cy="279269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Lst>
        </p:spPr>
      </p:pic>
      <p:pic>
        <p:nvPicPr>
          <p:cNvPr id="4" name="Picture 6" descr="A picture containing sign, drawing&#10;&#10;Description automatically generated">
            <a:extLst>
              <a:ext uri="{FF2B5EF4-FFF2-40B4-BE49-F238E27FC236}">
                <a16:creationId xmlns:a16="http://schemas.microsoft.com/office/drawing/2014/main" id="{1A3AD38D-B250-48C6-9FDA-35AC526CF1C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704067" y="4339848"/>
            <a:ext cx="2187208" cy="20977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4" descr="A picture containing drawing&#10;&#10;Description automatically generated">
            <a:extLst>
              <a:ext uri="{FF2B5EF4-FFF2-40B4-BE49-F238E27FC236}">
                <a16:creationId xmlns:a16="http://schemas.microsoft.com/office/drawing/2014/main" id="{E8DECC3D-C809-4B51-AF53-1E0839476C0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322311" y="3216482"/>
            <a:ext cx="2247836" cy="1805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2" descr="A sign on a pole&#10;&#10;Description automatically generated">
            <a:extLst>
              <a:ext uri="{FF2B5EF4-FFF2-40B4-BE49-F238E27FC236}">
                <a16:creationId xmlns:a16="http://schemas.microsoft.com/office/drawing/2014/main" id="{2D08DE9C-DA07-45E4-91AA-9FC0EF57E289}"/>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729003" y="908871"/>
            <a:ext cx="2761331" cy="20732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6" descr="A picture containing tool&#10;&#10;Description automatically generated">
            <a:extLst>
              <a:ext uri="{FF2B5EF4-FFF2-40B4-BE49-F238E27FC236}">
                <a16:creationId xmlns:a16="http://schemas.microsoft.com/office/drawing/2014/main" id="{DE2DA8B3-F3FE-44D0-B82E-2B6E6FC4A728}"/>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4563892" y="2269643"/>
            <a:ext cx="2390775" cy="1663026"/>
          </a:xfrm>
          <a:prstGeom prst="rect">
            <a:avLst/>
          </a:prstGeom>
        </p:spPr>
      </p:pic>
      <p:sp>
        <p:nvSpPr>
          <p:cNvPr id="8" name="Content Placeholder 2">
            <a:extLst>
              <a:ext uri="{FF2B5EF4-FFF2-40B4-BE49-F238E27FC236}">
                <a16:creationId xmlns:a16="http://schemas.microsoft.com/office/drawing/2014/main" id="{6D71AE7B-BD66-4CB8-B5E9-09DE2F64044E}"/>
              </a:ext>
            </a:extLst>
          </p:cNvPr>
          <p:cNvSpPr txBox="1">
            <a:spLocks/>
          </p:cNvSpPr>
          <p:nvPr/>
        </p:nvSpPr>
        <p:spPr>
          <a:xfrm>
            <a:off x="1346328" y="5075488"/>
            <a:ext cx="4345576" cy="94392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en-US"/>
              <a:t>I am a Supported Decision Maker!</a:t>
            </a:r>
          </a:p>
          <a:p>
            <a:endParaRPr lang="en-US" altLang="en-US"/>
          </a:p>
        </p:txBody>
      </p:sp>
      <p:pic>
        <p:nvPicPr>
          <p:cNvPr id="9" name="Video 9">
            <a:hlinkClick r:id="" action="ppaction://media"/>
            <a:extLst>
              <a:ext uri="{FF2B5EF4-FFF2-40B4-BE49-F238E27FC236}">
                <a16:creationId xmlns:a16="http://schemas.microsoft.com/office/drawing/2014/main" id="{443AD856-A810-4932-AC72-09176E4BF4BC}"/>
              </a:ext>
            </a:extLst>
          </p:cNvPr>
          <p:cNvPicPr>
            <a:picLocks noChangeAspect="1"/>
          </p:cNvPicPr>
          <p:nvPr>
            <a:videoFile r:link="rId2"/>
            <p:extLst>
              <p:ext uri="{DAA4B4D4-6D71-4841-9C94-3DE7FCFB9230}">
                <p14:media xmlns:p14="http://schemas.microsoft.com/office/powerpoint/2010/main" r:embed="rId1"/>
              </p:ext>
            </p:extLst>
          </p:nvPr>
        </p:nvPicPr>
        <p:blipFill>
          <a:blip r:embed="rId9"/>
          <a:stretch>
            <a:fillRect/>
          </a:stretch>
        </p:blipFill>
        <p:spPr>
          <a:xfrm>
            <a:off x="10477500" y="5143500"/>
            <a:ext cx="1714500" cy="1714500"/>
          </a:xfrm>
          <a:prstGeom prst="rect">
            <a:avLst/>
          </a:prstGeom>
        </p:spPr>
      </p:pic>
    </p:spTree>
    <p:extLst>
      <p:ext uri="{BB962C8B-B14F-4D97-AF65-F5344CB8AC3E}">
        <p14:creationId xmlns:p14="http://schemas.microsoft.com/office/powerpoint/2010/main" val="18088366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9"/>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9"/>
                                        </p:tgtEl>
                                      </p:cBhvr>
                                    </p:cmd>
                                  </p:childTnLst>
                                </p:cTn>
                              </p:par>
                            </p:childTnLst>
                          </p:cTn>
                        </p:par>
                      </p:childTnLst>
                    </p:cTn>
                  </p:par>
                </p:childTnLst>
              </p:cTn>
              <p:nextCondLst>
                <p:cond evt="onClick" delay="0">
                  <p:tgtEl>
                    <p:spTgt spid="9"/>
                  </p:tgtEl>
                </p:cond>
              </p:nextCondLst>
            </p:seq>
            <p:video>
              <p:cMediaNode vol="80000">
                <p:cTn id="12" fill="hold" display="0">
                  <p:stCondLst>
                    <p:cond delay="indefinite"/>
                  </p:stCondLst>
                </p:cTn>
                <p:tgtEl>
                  <p:spTgt spid="9"/>
                </p:tgtEl>
              </p:cMediaNode>
            </p:vide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28FA08-B7F1-491D-BEDE-9204CFC070BB}"/>
              </a:ext>
            </a:extLst>
          </p:cNvPr>
          <p:cNvSpPr>
            <a:spLocks noGrp="1"/>
          </p:cNvSpPr>
          <p:nvPr>
            <p:ph type="title"/>
          </p:nvPr>
        </p:nvSpPr>
        <p:spPr>
          <a:xfrm>
            <a:off x="980644" y="178580"/>
            <a:ext cx="10515600" cy="705504"/>
          </a:xfrm>
        </p:spPr>
        <p:txBody>
          <a:bodyPr/>
          <a:lstStyle/>
          <a:p>
            <a:r>
              <a:rPr lang="en-US"/>
              <a:t>Supported Decision Making!</a:t>
            </a:r>
          </a:p>
        </p:txBody>
      </p:sp>
      <p:pic>
        <p:nvPicPr>
          <p:cNvPr id="4" name="Picture 13">
            <a:extLst>
              <a:ext uri="{FF2B5EF4-FFF2-40B4-BE49-F238E27FC236}">
                <a16:creationId xmlns:a16="http://schemas.microsoft.com/office/drawing/2014/main" id="{62ECBDB4-392B-4910-996A-89524C9D0CEC}"/>
              </a:ext>
            </a:extLst>
          </p:cNvPr>
          <p:cNvPicPr>
            <a:picLocks noGrp="1" noChangeAspect="1" noChangeArrowheads="1"/>
          </p:cNvPicPr>
          <p:nvPr>
            <p:ph idx="1"/>
          </p:nvPr>
        </p:nvPicPr>
        <p:blipFill>
          <a:blip r:embed="rId5">
            <a:extLst>
              <a:ext uri="{28A0092B-C50C-407E-A947-70E740481C1C}">
                <a14:useLocalDpi xmlns:a14="http://schemas.microsoft.com/office/drawing/2010/main" val="0"/>
              </a:ext>
            </a:extLst>
          </a:blip>
          <a:srcRect/>
          <a:stretch>
            <a:fillRect/>
          </a:stretch>
        </p:blipFill>
        <p:spPr bwMode="auto">
          <a:xfrm>
            <a:off x="741866" y="1975565"/>
            <a:ext cx="3495549" cy="279269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Lst>
        </p:spPr>
      </p:pic>
      <p:pic>
        <p:nvPicPr>
          <p:cNvPr id="5" name="Picture 6" descr="A picture containing sign, drawing&#10;&#10;Description automatically generated">
            <a:extLst>
              <a:ext uri="{FF2B5EF4-FFF2-40B4-BE49-F238E27FC236}">
                <a16:creationId xmlns:a16="http://schemas.microsoft.com/office/drawing/2014/main" id="{1E1D9114-9C14-4D77-8881-8CC43C69A74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704067" y="4339848"/>
            <a:ext cx="2187208" cy="20977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4" descr="A picture containing drawing&#10;&#10;Description automatically generated">
            <a:extLst>
              <a:ext uri="{FF2B5EF4-FFF2-40B4-BE49-F238E27FC236}">
                <a16:creationId xmlns:a16="http://schemas.microsoft.com/office/drawing/2014/main" id="{E0D45B46-39C7-44B9-B896-8A074FD4B56D}"/>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544229" y="3269663"/>
            <a:ext cx="2247836" cy="1805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2" descr="A sign on a pole&#10;&#10;Description automatically generated">
            <a:extLst>
              <a:ext uri="{FF2B5EF4-FFF2-40B4-BE49-F238E27FC236}">
                <a16:creationId xmlns:a16="http://schemas.microsoft.com/office/drawing/2014/main" id="{13B553B2-29E2-4927-9D51-046B6AEA26C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948024" y="805683"/>
            <a:ext cx="2761331" cy="20732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7" descr="A picture containing tool&#10;&#10;Description automatically generated">
            <a:extLst>
              <a:ext uri="{FF2B5EF4-FFF2-40B4-BE49-F238E27FC236}">
                <a16:creationId xmlns:a16="http://schemas.microsoft.com/office/drawing/2014/main" id="{AC387B80-D09A-48D1-9024-366A62DF1BFD}"/>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4563892" y="2269643"/>
            <a:ext cx="2390775" cy="1663026"/>
          </a:xfrm>
          <a:prstGeom prst="rect">
            <a:avLst/>
          </a:prstGeom>
        </p:spPr>
      </p:pic>
      <p:sp>
        <p:nvSpPr>
          <p:cNvPr id="9" name="Content Placeholder 2">
            <a:extLst>
              <a:ext uri="{FF2B5EF4-FFF2-40B4-BE49-F238E27FC236}">
                <a16:creationId xmlns:a16="http://schemas.microsoft.com/office/drawing/2014/main" id="{78F8666D-2FAB-43C3-8F76-6A87A760B221}"/>
              </a:ext>
            </a:extLst>
          </p:cNvPr>
          <p:cNvSpPr txBox="1">
            <a:spLocks/>
          </p:cNvSpPr>
          <p:nvPr/>
        </p:nvSpPr>
        <p:spPr>
          <a:xfrm>
            <a:off x="1346328" y="5075488"/>
            <a:ext cx="4345576" cy="94392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US" altLang="en-US"/>
          </a:p>
          <a:p>
            <a:endParaRPr lang="en-US" altLang="en-US"/>
          </a:p>
        </p:txBody>
      </p:sp>
      <p:sp>
        <p:nvSpPr>
          <p:cNvPr id="10" name="Content Placeholder 2">
            <a:extLst>
              <a:ext uri="{FF2B5EF4-FFF2-40B4-BE49-F238E27FC236}">
                <a16:creationId xmlns:a16="http://schemas.microsoft.com/office/drawing/2014/main" id="{25332806-8033-48E8-8927-9CF6D6DC192D}"/>
              </a:ext>
            </a:extLst>
          </p:cNvPr>
          <p:cNvSpPr txBox="1">
            <a:spLocks/>
          </p:cNvSpPr>
          <p:nvPr/>
        </p:nvSpPr>
        <p:spPr>
          <a:xfrm>
            <a:off x="1498728" y="5227888"/>
            <a:ext cx="4345576" cy="943929"/>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en-US"/>
              <a:t>Decisions I have made &amp; who supported me!</a:t>
            </a:r>
          </a:p>
          <a:p>
            <a:endParaRPr lang="en-US" altLang="en-US"/>
          </a:p>
        </p:txBody>
      </p:sp>
      <p:pic>
        <p:nvPicPr>
          <p:cNvPr id="3" name="Video 2">
            <a:hlinkClick r:id="" action="ppaction://media"/>
            <a:extLst>
              <a:ext uri="{FF2B5EF4-FFF2-40B4-BE49-F238E27FC236}">
                <a16:creationId xmlns:a16="http://schemas.microsoft.com/office/drawing/2014/main" id="{7D7079DD-84B1-4762-B6C8-A2F8C77BAF18}"/>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0"/>
          <a:stretch>
            <a:fillRect/>
          </a:stretch>
        </p:blipFill>
        <p:spPr>
          <a:xfrm>
            <a:off x="10477500" y="5143500"/>
            <a:ext cx="1714500" cy="1714500"/>
          </a:xfrm>
          <a:prstGeom prst="rect">
            <a:avLst/>
          </a:prstGeom>
        </p:spPr>
      </p:pic>
    </p:spTree>
    <p:extLst>
      <p:ext uri="{BB962C8B-B14F-4D97-AF65-F5344CB8AC3E}">
        <p14:creationId xmlns:p14="http://schemas.microsoft.com/office/powerpoint/2010/main" val="2557655221"/>
      </p:ext>
    </p:extLst>
  </p:cSld>
  <p:clrMapOvr>
    <a:masterClrMapping/>
  </p:clrMapOvr>
  <mc:AlternateContent xmlns:mc="http://schemas.openxmlformats.org/markup-compatibility/2006" xmlns:p14="http://schemas.microsoft.com/office/powerpoint/2010/main">
    <mc:Choice Requires="p14">
      <p:transition spd="slow" p14:dur="2000" advTm="128936"/>
    </mc:Choice>
    <mc:Fallback xmlns="">
      <p:transition spd="slow" advTm="1289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3" name="Group 72">
            <a:extLst>
              <a:ext uri="{FF2B5EF4-FFF2-40B4-BE49-F238E27FC236}">
                <a16:creationId xmlns:a16="http://schemas.microsoft.com/office/drawing/2014/main" id="{EB0D40EF-BA14-42F1-9492-D38C59DCAB6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74" name="Straight Connector 73">
              <a:extLst>
                <a:ext uri="{FF2B5EF4-FFF2-40B4-BE49-F238E27FC236}">
                  <a16:creationId xmlns:a16="http://schemas.microsoft.com/office/drawing/2014/main" id="{B2C3A70F-581F-48B1-AD94-04AF9A38D25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75" name="Straight Connector 74">
              <a:extLst>
                <a:ext uri="{FF2B5EF4-FFF2-40B4-BE49-F238E27FC236}">
                  <a16:creationId xmlns:a16="http://schemas.microsoft.com/office/drawing/2014/main" id="{13EABD0F-494E-4C0C-8A0C-139AFC4283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76" name="Rectangle 23">
              <a:extLst>
                <a:ext uri="{FF2B5EF4-FFF2-40B4-BE49-F238E27FC236}">
                  <a16:creationId xmlns:a16="http://schemas.microsoft.com/office/drawing/2014/main" id="{739811F7-2462-4463-BE69-32CEBED03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7" name="Rectangle 25">
              <a:extLst>
                <a:ext uri="{FF2B5EF4-FFF2-40B4-BE49-F238E27FC236}">
                  <a16:creationId xmlns:a16="http://schemas.microsoft.com/office/drawing/2014/main" id="{D91A6F9F-54F1-461A-A043-E97203A85F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8" name="Isosceles Triangle 77">
              <a:extLst>
                <a:ext uri="{FF2B5EF4-FFF2-40B4-BE49-F238E27FC236}">
                  <a16:creationId xmlns:a16="http://schemas.microsoft.com/office/drawing/2014/main" id="{28681C3A-B98D-44BE-8120-45C3F3BA07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79" name="Rectangle 27">
              <a:extLst>
                <a:ext uri="{FF2B5EF4-FFF2-40B4-BE49-F238E27FC236}">
                  <a16:creationId xmlns:a16="http://schemas.microsoft.com/office/drawing/2014/main" id="{37478156-05FD-4D8F-AE53-B3D40AF29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0" name="Rectangle 28">
              <a:extLst>
                <a:ext uri="{FF2B5EF4-FFF2-40B4-BE49-F238E27FC236}">
                  <a16:creationId xmlns:a16="http://schemas.microsoft.com/office/drawing/2014/main" id="{A81F9C83-B446-4703-8B99-C01F0E403E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1" name="Rectangle 29">
              <a:extLst>
                <a:ext uri="{FF2B5EF4-FFF2-40B4-BE49-F238E27FC236}">
                  <a16:creationId xmlns:a16="http://schemas.microsoft.com/office/drawing/2014/main" id="{C2F5F0B6-D807-4AAE-852B-7BECE0CF45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82" name="Isosceles Triangle 81">
              <a:extLst>
                <a:ext uri="{FF2B5EF4-FFF2-40B4-BE49-F238E27FC236}">
                  <a16:creationId xmlns:a16="http://schemas.microsoft.com/office/drawing/2014/main" id="{0945AE7B-1E9E-491F-976F-1552730887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3" name="Isosceles Triangle 82">
              <a:extLst>
                <a:ext uri="{FF2B5EF4-FFF2-40B4-BE49-F238E27FC236}">
                  <a16:creationId xmlns:a16="http://schemas.microsoft.com/office/drawing/2014/main" id="{A38028DA-F87E-4372-9295-BC98DB4007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85" name="Rectangle 84">
            <a:extLst>
              <a:ext uri="{FF2B5EF4-FFF2-40B4-BE49-F238E27FC236}">
                <a16:creationId xmlns:a16="http://schemas.microsoft.com/office/drawing/2014/main" id="{8267EEE4-6354-4F1C-9484-951F0EB92F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6" y="0"/>
            <a:ext cx="121856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rebuchet MS" panose="020B0603020202020204"/>
              <a:ea typeface="+mn-ea"/>
              <a:cs typeface="+mn-cs"/>
            </a:endParaRPr>
          </a:p>
        </p:txBody>
      </p:sp>
      <p:sp>
        <p:nvSpPr>
          <p:cNvPr id="87" name="Isosceles Triangle 86">
            <a:extLst>
              <a:ext uri="{FF2B5EF4-FFF2-40B4-BE49-F238E27FC236}">
                <a16:creationId xmlns:a16="http://schemas.microsoft.com/office/drawing/2014/main" id="{0E5A83F9-E6B8-40BD-9C0D-9A6F156507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rgbClr val="8F584A">
              <a:alpha val="85000"/>
            </a:srgbClr>
          </a:solidFill>
          <a:ln>
            <a:noFill/>
          </a:ln>
          <a:effectLst/>
        </p:spPr>
        <p:style>
          <a:lnRef idx="1">
            <a:schemeClr val="accent1"/>
          </a:lnRef>
          <a:fillRef idx="3">
            <a:schemeClr val="accent1"/>
          </a:fillRef>
          <a:effectRef idx="2">
            <a:schemeClr val="accent1"/>
          </a:effectRef>
          <a:fontRef idx="minor">
            <a:schemeClr val="lt1"/>
          </a:fontRef>
        </p:style>
      </p:sp>
      <p:sp>
        <p:nvSpPr>
          <p:cNvPr id="2" name="TextBox 1">
            <a:extLst>
              <a:ext uri="{FF2B5EF4-FFF2-40B4-BE49-F238E27FC236}">
                <a16:creationId xmlns:a16="http://schemas.microsoft.com/office/drawing/2014/main" id="{FB0E3A7B-6CA8-438D-88C6-F55700289139}"/>
              </a:ext>
            </a:extLst>
          </p:cNvPr>
          <p:cNvSpPr txBox="1"/>
          <p:nvPr/>
        </p:nvSpPr>
        <p:spPr>
          <a:xfrm>
            <a:off x="989769" y="2160589"/>
            <a:ext cx="6187741" cy="3880773"/>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457200">
              <a:spcBef>
                <a:spcPts val="1000"/>
              </a:spcBef>
              <a:buClr>
                <a:schemeClr val="accent1"/>
              </a:buClr>
              <a:buSzPct val="80000"/>
            </a:pPr>
            <a:endParaRPr lang="en-US" sz="2000">
              <a:solidFill>
                <a:schemeClr val="tx1">
                  <a:lumMod val="75000"/>
                  <a:lumOff val="25000"/>
                </a:schemeClr>
              </a:solidFill>
            </a:endParaRPr>
          </a:p>
        </p:txBody>
      </p:sp>
      <p:pic>
        <p:nvPicPr>
          <p:cNvPr id="1028" name="Picture 4">
            <a:extLst>
              <a:ext uri="{FF2B5EF4-FFF2-40B4-BE49-F238E27FC236}">
                <a16:creationId xmlns:a16="http://schemas.microsoft.com/office/drawing/2014/main" id="{8B51528A-0980-497F-B8BC-3395E6D7F267}"/>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4081" r="2391" b="2"/>
          <a:stretch/>
        </p:blipFill>
        <p:spPr bwMode="auto">
          <a:xfrm>
            <a:off x="557575" y="5055595"/>
            <a:ext cx="4657341" cy="1427839"/>
          </a:xfrm>
          <a:prstGeom prst="rect">
            <a:avLst/>
          </a:prstGeom>
          <a:noFill/>
          <a:extLst>
            <a:ext uri="{909E8E84-426E-40DD-AFC4-6F175D3DCCD1}">
              <a14:hiddenFill xmlns:a14="http://schemas.microsoft.com/office/drawing/2010/main">
                <a:solidFill>
                  <a:srgbClr val="FFFFFF"/>
                </a:solidFill>
              </a14:hiddenFill>
            </a:ext>
          </a:extLst>
        </p:spPr>
      </p:pic>
      <p:sp>
        <p:nvSpPr>
          <p:cNvPr id="22" name="TextBox 21">
            <a:extLst>
              <a:ext uri="{FF2B5EF4-FFF2-40B4-BE49-F238E27FC236}">
                <a16:creationId xmlns:a16="http://schemas.microsoft.com/office/drawing/2014/main" id="{7775F982-46DD-4AC9-B561-1A806457D18B}"/>
              </a:ext>
            </a:extLst>
          </p:cNvPr>
          <p:cNvSpPr txBox="1"/>
          <p:nvPr/>
        </p:nvSpPr>
        <p:spPr>
          <a:xfrm>
            <a:off x="789494" y="355862"/>
            <a:ext cx="6665476" cy="461665"/>
          </a:xfrm>
          <a:prstGeom prst="rect">
            <a:avLst/>
          </a:prstGeom>
          <a:noFill/>
        </p:spPr>
        <p:txBody>
          <a:bodyPr wrap="square" lIns="91440" tIns="45720" rIns="91440" bIns="45720" anchor="t">
            <a:spAutoFit/>
          </a:bodyPr>
          <a:lstStyle/>
          <a:p>
            <a:r>
              <a:rPr lang="en-US" sz="2400">
                <a:latin typeface="Gotham"/>
              </a:rPr>
              <a:t>Self -Determination</a:t>
            </a:r>
          </a:p>
        </p:txBody>
      </p:sp>
      <p:sp>
        <p:nvSpPr>
          <p:cNvPr id="24" name="TextBox 23">
            <a:extLst>
              <a:ext uri="{FF2B5EF4-FFF2-40B4-BE49-F238E27FC236}">
                <a16:creationId xmlns:a16="http://schemas.microsoft.com/office/drawing/2014/main" id="{E2B0B6B1-9043-41B5-A703-2AA5C17F3DD4}"/>
              </a:ext>
            </a:extLst>
          </p:cNvPr>
          <p:cNvSpPr txBox="1"/>
          <p:nvPr/>
        </p:nvSpPr>
        <p:spPr>
          <a:xfrm>
            <a:off x="962242" y="920888"/>
            <a:ext cx="6105378" cy="3785652"/>
          </a:xfrm>
          <a:prstGeom prst="rect">
            <a:avLst/>
          </a:prstGeom>
          <a:noFill/>
        </p:spPr>
        <p:txBody>
          <a:bodyPr wrap="square" lIns="91440" tIns="45720" rIns="91440" bIns="45720" anchor="t">
            <a:spAutoFit/>
          </a:bodyPr>
          <a:lstStyle/>
          <a:p>
            <a:pPr algn="l" fontAlgn="base"/>
            <a:r>
              <a:rPr lang="en-US" sz="1800" b="0" i="0">
                <a:solidFill>
                  <a:srgbClr val="2E3030"/>
                </a:solidFill>
                <a:effectLst/>
                <a:latin typeface="Source Sans Pro"/>
                <a:ea typeface="Source Sans Pro"/>
              </a:rPr>
              <a:t>Se</a:t>
            </a:r>
            <a:r>
              <a:rPr lang="en-US" sz="2000" b="0" i="0">
                <a:solidFill>
                  <a:srgbClr val="2E3030"/>
                </a:solidFill>
                <a:effectLst/>
                <a:latin typeface="Source Sans Pro"/>
                <a:ea typeface="Source Sans Pro"/>
              </a:rPr>
              <a:t>lf-determination underlines the importance of providing individuals with opportunities to be in control of their own destiny, of their lives to fully participate in their own life and community, and to be involved in decisions about their life.</a:t>
            </a:r>
          </a:p>
          <a:p>
            <a:pPr algn="l" fontAlgn="base"/>
            <a:r>
              <a:rPr lang="en-US" sz="2000" b="0" i="0">
                <a:solidFill>
                  <a:srgbClr val="2E3030"/>
                </a:solidFill>
                <a:effectLst/>
                <a:latin typeface="Source Sans Pro"/>
                <a:ea typeface="Source Sans Pro"/>
              </a:rPr>
              <a:t>Self-determination skills allow you to identify your strengths and weaknesses, and to be able to determine what you need to succeed. When we understand what our specific needs are, which is often recognized through self-awareness, we can express what we need and then take to other people what we need to support us.</a:t>
            </a:r>
          </a:p>
        </p:txBody>
      </p:sp>
      <p:sp>
        <p:nvSpPr>
          <p:cNvPr id="26" name="TextBox 25">
            <a:extLst>
              <a:ext uri="{FF2B5EF4-FFF2-40B4-BE49-F238E27FC236}">
                <a16:creationId xmlns:a16="http://schemas.microsoft.com/office/drawing/2014/main" id="{239B7870-E15C-49D6-BC67-03BD43FB31FA}"/>
              </a:ext>
            </a:extLst>
          </p:cNvPr>
          <p:cNvSpPr txBox="1"/>
          <p:nvPr/>
        </p:nvSpPr>
        <p:spPr>
          <a:xfrm>
            <a:off x="6910455" y="4359051"/>
            <a:ext cx="2291072" cy="2246769"/>
          </a:xfrm>
          <a:prstGeom prst="rect">
            <a:avLst/>
          </a:prstGeom>
          <a:noFill/>
        </p:spPr>
        <p:txBody>
          <a:bodyPr wrap="square" lIns="91440" tIns="45720" rIns="91440" bIns="45720" anchor="t">
            <a:spAutoFit/>
          </a:bodyPr>
          <a:lstStyle/>
          <a:p>
            <a:pPr algn="l">
              <a:buFont typeface="Arial" panose="020B0604020202020204" pitchFamily="34" charset="0"/>
              <a:buChar char="•"/>
            </a:pPr>
            <a:r>
              <a:rPr lang="en-US" sz="2000" b="0" i="0">
                <a:solidFill>
                  <a:srgbClr val="000000"/>
                </a:solidFill>
                <a:effectLst/>
                <a:latin typeface="Gotham"/>
              </a:rPr>
              <a:t>Make choices</a:t>
            </a:r>
          </a:p>
          <a:p>
            <a:pPr algn="l">
              <a:buFont typeface="Arial" panose="020B0604020202020204" pitchFamily="34" charset="0"/>
              <a:buChar char="•"/>
            </a:pPr>
            <a:r>
              <a:rPr lang="en-US" sz="2000" b="0" i="0">
                <a:solidFill>
                  <a:srgbClr val="000000"/>
                </a:solidFill>
                <a:effectLst/>
                <a:latin typeface="Gotham"/>
              </a:rPr>
              <a:t>Make decisions</a:t>
            </a:r>
          </a:p>
          <a:p>
            <a:pPr algn="l">
              <a:buFont typeface="Arial" panose="020B0604020202020204" pitchFamily="34" charset="0"/>
              <a:buChar char="•"/>
            </a:pPr>
            <a:r>
              <a:rPr lang="en-US" sz="2000" b="0" i="0">
                <a:solidFill>
                  <a:srgbClr val="000000"/>
                </a:solidFill>
                <a:effectLst/>
                <a:latin typeface="Gotham"/>
              </a:rPr>
              <a:t>Problem solve</a:t>
            </a:r>
          </a:p>
          <a:p>
            <a:pPr algn="l">
              <a:buFont typeface="Arial" panose="020B0604020202020204" pitchFamily="34" charset="0"/>
              <a:buChar char="•"/>
            </a:pPr>
            <a:r>
              <a:rPr lang="en-US" sz="2000" b="0" i="0">
                <a:solidFill>
                  <a:srgbClr val="000000"/>
                </a:solidFill>
                <a:effectLst/>
                <a:latin typeface="Gotham"/>
              </a:rPr>
              <a:t>Set and reach goals</a:t>
            </a:r>
          </a:p>
          <a:p>
            <a:pPr algn="l">
              <a:buFont typeface="Arial" panose="020B0604020202020204" pitchFamily="34" charset="0"/>
              <a:buChar char="•"/>
            </a:pPr>
            <a:r>
              <a:rPr lang="en-US" sz="2000" b="0" i="0">
                <a:solidFill>
                  <a:srgbClr val="000000"/>
                </a:solidFill>
                <a:effectLst/>
                <a:latin typeface="Gotham"/>
              </a:rPr>
              <a:t>Self-advocate</a:t>
            </a:r>
          </a:p>
          <a:p>
            <a:pPr algn="l">
              <a:buFont typeface="Arial" panose="020B0604020202020204" pitchFamily="34" charset="0"/>
              <a:buChar char="•"/>
            </a:pPr>
            <a:r>
              <a:rPr lang="en-US" sz="2000" b="0" i="0">
                <a:solidFill>
                  <a:srgbClr val="000000"/>
                </a:solidFill>
                <a:effectLst/>
                <a:latin typeface="Gotham"/>
              </a:rPr>
              <a:t>Independently perform</a:t>
            </a:r>
          </a:p>
        </p:txBody>
      </p:sp>
      <p:pic>
        <p:nvPicPr>
          <p:cNvPr id="1030" name="Picture 6" descr="See the source image">
            <a:extLst>
              <a:ext uri="{FF2B5EF4-FFF2-40B4-BE49-F238E27FC236}">
                <a16:creationId xmlns:a16="http://schemas.microsoft.com/office/drawing/2014/main" id="{C8FB7EA8-9563-4EF8-8C19-32B049A1759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878120" y="632371"/>
            <a:ext cx="3911407" cy="3364707"/>
          </a:xfrm>
          <a:prstGeom prst="rect">
            <a:avLst/>
          </a:prstGeom>
          <a:noFill/>
          <a:extLst>
            <a:ext uri="{909E8E84-426E-40DD-AFC4-6F175D3DCCD1}">
              <a14:hiddenFill xmlns:a14="http://schemas.microsoft.com/office/drawing/2010/main">
                <a:solidFill>
                  <a:srgbClr val="FFFFFF"/>
                </a:solidFill>
              </a14:hiddenFill>
            </a:ext>
          </a:extLst>
        </p:spPr>
      </p:pic>
      <p:pic>
        <p:nvPicPr>
          <p:cNvPr id="8" name="Video 7">
            <a:hlinkClick r:id="" action="ppaction://media"/>
            <a:extLst>
              <a:ext uri="{FF2B5EF4-FFF2-40B4-BE49-F238E27FC236}">
                <a16:creationId xmlns:a16="http://schemas.microsoft.com/office/drawing/2014/main" id="{928EE94A-9E8E-4EE8-BC79-EB6417676E0F}"/>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tretch>
            <a:fillRect/>
          </a:stretch>
        </p:blipFill>
        <p:spPr>
          <a:xfrm>
            <a:off x="9794411" y="4769655"/>
            <a:ext cx="2285999" cy="1714500"/>
          </a:xfrm>
          <a:prstGeom prst="rect">
            <a:avLst/>
          </a:prstGeom>
        </p:spPr>
      </p:pic>
    </p:spTree>
    <p:extLst>
      <p:ext uri="{BB962C8B-B14F-4D97-AF65-F5344CB8AC3E}">
        <p14:creationId xmlns:p14="http://schemas.microsoft.com/office/powerpoint/2010/main" val="2655926881"/>
      </p:ext>
    </p:extLst>
  </p:cSld>
  <p:clrMapOvr>
    <a:masterClrMapping/>
  </p:clrMapOvr>
  <mc:AlternateContent xmlns:mc="http://schemas.openxmlformats.org/markup-compatibility/2006" xmlns:p14="http://schemas.microsoft.com/office/powerpoint/2010/main">
    <mc:Choice Requires="p14">
      <p:transition spd="slow" p14:dur="2000" advTm="76566"/>
    </mc:Choice>
    <mc:Fallback xmlns="">
      <p:transition spd="slow" advTm="765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29" name="Group 11">
            <a:extLst>
              <a:ext uri="{FF2B5EF4-FFF2-40B4-BE49-F238E27FC236}">
                <a16:creationId xmlns:a16="http://schemas.microsoft.com/office/drawing/2014/main" id="{10BE40E3-5550-4CDD-B4FD-387C33EBF1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3" name="Straight Connector 12">
              <a:extLst>
                <a:ext uri="{FF2B5EF4-FFF2-40B4-BE49-F238E27FC236}">
                  <a16:creationId xmlns:a16="http://schemas.microsoft.com/office/drawing/2014/main" id="{71A6B738-E50C-4653-B343-B9D6A5EA27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498768D6-B28C-40A3-B381-39306F5816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B27C15B9-7795-4321-AB30-DF1DEF65C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5">
              <a:extLst>
                <a:ext uri="{FF2B5EF4-FFF2-40B4-BE49-F238E27FC236}">
                  <a16:creationId xmlns:a16="http://schemas.microsoft.com/office/drawing/2014/main" id="{578EC957-1F3F-4C00-B023-C8725C217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3D642632-BBD5-46D6-A91D-9B2BF6821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7">
              <a:extLst>
                <a:ext uri="{FF2B5EF4-FFF2-40B4-BE49-F238E27FC236}">
                  <a16:creationId xmlns:a16="http://schemas.microsoft.com/office/drawing/2014/main" id="{BF9D518D-AFF5-4DE2-AEE2-0EC15479A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8">
              <a:extLst>
                <a:ext uri="{FF2B5EF4-FFF2-40B4-BE49-F238E27FC236}">
                  <a16:creationId xmlns:a16="http://schemas.microsoft.com/office/drawing/2014/main" id="{14EF979B-B00D-460C-BD56-7EEAFB7E0F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9">
              <a:extLst>
                <a:ext uri="{FF2B5EF4-FFF2-40B4-BE49-F238E27FC236}">
                  <a16:creationId xmlns:a16="http://schemas.microsoft.com/office/drawing/2014/main" id="{3E40F9A1-6B82-400F-9397-26D1D36F1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2EF7DDF1-FF86-4CA4-B08B-8939557EBD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Isosceles Triangle 21">
              <a:extLst>
                <a:ext uri="{FF2B5EF4-FFF2-40B4-BE49-F238E27FC236}">
                  <a16:creationId xmlns:a16="http://schemas.microsoft.com/office/drawing/2014/main" id="{6D7C1F89-72B2-4FDC-B9E2-04F52D5C5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3" name="TextBox 2">
            <a:extLst>
              <a:ext uri="{FF2B5EF4-FFF2-40B4-BE49-F238E27FC236}">
                <a16:creationId xmlns:a16="http://schemas.microsoft.com/office/drawing/2014/main" id="{285157E8-FE27-4EBF-B92E-A5E592DEBEEE}"/>
              </a:ext>
            </a:extLst>
          </p:cNvPr>
          <p:cNvSpPr txBox="1"/>
          <p:nvPr/>
        </p:nvSpPr>
        <p:spPr>
          <a:xfrm>
            <a:off x="2137885" y="284853"/>
            <a:ext cx="6306969" cy="155903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457200">
              <a:spcBef>
                <a:spcPct val="0"/>
              </a:spcBef>
              <a:spcAft>
                <a:spcPts val="600"/>
              </a:spcAft>
            </a:pPr>
            <a:r>
              <a:rPr lang="en-US" sz="3600">
                <a:solidFill>
                  <a:schemeClr val="accent1"/>
                </a:solidFill>
                <a:latin typeface="+mj-lt"/>
                <a:ea typeface="+mj-ea"/>
                <a:cs typeface="+mj-cs"/>
              </a:rPr>
              <a:t>Self -Direction</a:t>
            </a:r>
          </a:p>
        </p:txBody>
      </p:sp>
      <p:sp>
        <p:nvSpPr>
          <p:cNvPr id="4" name="TextBox 3">
            <a:extLst>
              <a:ext uri="{FF2B5EF4-FFF2-40B4-BE49-F238E27FC236}">
                <a16:creationId xmlns:a16="http://schemas.microsoft.com/office/drawing/2014/main" id="{76C78D77-8FE6-4648-A9E5-BA81620E12B3}"/>
              </a:ext>
            </a:extLst>
          </p:cNvPr>
          <p:cNvSpPr txBox="1"/>
          <p:nvPr/>
        </p:nvSpPr>
        <p:spPr>
          <a:xfrm>
            <a:off x="2765585" y="1574579"/>
            <a:ext cx="4859104" cy="2106834"/>
          </a:xfrm>
          <a:prstGeom prst="rect">
            <a:avLst/>
          </a:prstGeom>
        </p:spPr>
        <p:txBody>
          <a:bodyPr vert="horz" lIns="91440" tIns="45720" rIns="91440" bIns="45720" rtlCol="0" anchor="t">
            <a:noAutofit/>
          </a:bodyPr>
          <a:lstStyle/>
          <a:p>
            <a:pPr defTabSz="457200">
              <a:lnSpc>
                <a:spcPct val="90000"/>
              </a:lnSpc>
              <a:spcBef>
                <a:spcPts val="1000"/>
              </a:spcBef>
              <a:buClr>
                <a:schemeClr val="accent1"/>
              </a:buClr>
              <a:buSzPct val="80000"/>
              <a:buFont typeface="Wingdings 3" charset="2"/>
              <a:buChar char=""/>
            </a:pPr>
            <a:r>
              <a:rPr lang="en-US" sz="2400" b="0" i="0">
                <a:solidFill>
                  <a:schemeClr val="tx1">
                    <a:lumMod val="75000"/>
                    <a:lumOff val="25000"/>
                  </a:schemeClr>
                </a:solidFill>
                <a:effectLst/>
              </a:rPr>
              <a:t>Self-Direction gives individuals with IDD (and the people who help them), the ability to decide on a mix of supports and services that work best for their needs. Supports and services can include help to find and keep a job, help to live safely and learn new skills. </a:t>
            </a:r>
            <a:endParaRPr lang="en-US" sz="2400">
              <a:solidFill>
                <a:schemeClr val="tx1">
                  <a:lumMod val="75000"/>
                  <a:lumOff val="25000"/>
                </a:schemeClr>
              </a:solidFill>
            </a:endParaRPr>
          </a:p>
        </p:txBody>
      </p:sp>
      <p:sp>
        <p:nvSpPr>
          <p:cNvPr id="30" name="Isosceles Triangle 23">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5" name="TextBox 24">
            <a:extLst>
              <a:ext uri="{FF2B5EF4-FFF2-40B4-BE49-F238E27FC236}">
                <a16:creationId xmlns:a16="http://schemas.microsoft.com/office/drawing/2014/main" id="{EACA109C-6B29-4E79-8C89-5AA68D7AC502}"/>
              </a:ext>
            </a:extLst>
          </p:cNvPr>
          <p:cNvSpPr txBox="1"/>
          <p:nvPr/>
        </p:nvSpPr>
        <p:spPr>
          <a:xfrm>
            <a:off x="4236039" y="6003598"/>
            <a:ext cx="3909155" cy="646331"/>
          </a:xfrm>
          <a:prstGeom prst="rect">
            <a:avLst/>
          </a:prstGeom>
          <a:noFill/>
        </p:spPr>
        <p:txBody>
          <a:bodyPr wrap="square">
            <a:spAutoFit/>
          </a:bodyPr>
          <a:lstStyle/>
          <a:p>
            <a:r>
              <a:rPr lang="en-US">
                <a:hlinkClick r:id="rId5"/>
              </a:rPr>
              <a:t>What is Self-Direction? - In The Driver's Seat (inthedriversseat.org)</a:t>
            </a:r>
            <a:endParaRPr lang="en-US"/>
          </a:p>
        </p:txBody>
      </p:sp>
      <p:pic>
        <p:nvPicPr>
          <p:cNvPr id="2050" name="Picture 2" descr="New York self-direction Archives | eVero Corporation">
            <a:extLst>
              <a:ext uri="{FF2B5EF4-FFF2-40B4-BE49-F238E27FC236}">
                <a16:creationId xmlns:a16="http://schemas.microsoft.com/office/drawing/2014/main" id="{52476D3B-A0EA-4019-8A5A-B71C6CC00E5A}"/>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76356" y="5044014"/>
            <a:ext cx="3863555" cy="1813986"/>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a:extLst>
              <a:ext uri="{FF2B5EF4-FFF2-40B4-BE49-F238E27FC236}">
                <a16:creationId xmlns:a16="http://schemas.microsoft.com/office/drawing/2014/main" id="{D737B99D-3E3B-46AC-AA71-15AEC62A47DC}"/>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464541" y="24428"/>
            <a:ext cx="2629433" cy="3988772"/>
          </a:xfrm>
          <a:prstGeom prst="rect">
            <a:avLst/>
          </a:prstGeom>
          <a:noFill/>
          <a:extLst>
            <a:ext uri="{909E8E84-426E-40DD-AFC4-6F175D3DCCD1}">
              <a14:hiddenFill xmlns:a14="http://schemas.microsoft.com/office/drawing/2010/main">
                <a:solidFill>
                  <a:srgbClr val="FFFFFF"/>
                </a:solidFill>
              </a14:hiddenFill>
            </a:ext>
          </a:extLst>
        </p:spPr>
      </p:pic>
      <p:pic>
        <p:nvPicPr>
          <p:cNvPr id="8" name="Video 7">
            <a:hlinkClick r:id="" action="ppaction://media"/>
            <a:extLst>
              <a:ext uri="{FF2B5EF4-FFF2-40B4-BE49-F238E27FC236}">
                <a16:creationId xmlns:a16="http://schemas.microsoft.com/office/drawing/2014/main" id="{70806434-E140-47B5-A38E-AE794C80B747}"/>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8"/>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368268618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68617"/>
    </mc:Choice>
    <mc:Fallback xmlns="">
      <p:transition spd="slow" advTm="686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201" name="Group 130">
            <a:extLst>
              <a:ext uri="{FF2B5EF4-FFF2-40B4-BE49-F238E27FC236}">
                <a16:creationId xmlns:a16="http://schemas.microsoft.com/office/drawing/2014/main" id="{0884F175-9D23-496E-80AC-F3D2FD54109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3202" name="Straight Connector 131">
              <a:extLst>
                <a:ext uri="{FF2B5EF4-FFF2-40B4-BE49-F238E27FC236}">
                  <a16:creationId xmlns:a16="http://schemas.microsoft.com/office/drawing/2014/main" id="{22D4B7B8-5AFE-4B32-A805-72EC571E6F0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33" name="Straight Connector 132">
              <a:extLst>
                <a:ext uri="{FF2B5EF4-FFF2-40B4-BE49-F238E27FC236}">
                  <a16:creationId xmlns:a16="http://schemas.microsoft.com/office/drawing/2014/main" id="{757D13B2-7A74-4788-8689-5EDB2DA868F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5" name="Rectangle 23">
              <a:extLst>
                <a:ext uri="{FF2B5EF4-FFF2-40B4-BE49-F238E27FC236}">
                  <a16:creationId xmlns:a16="http://schemas.microsoft.com/office/drawing/2014/main" id="{66964837-B2CC-483D-BEDA-4BB1901BCC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6" name="Rectangle 25">
              <a:extLst>
                <a:ext uri="{FF2B5EF4-FFF2-40B4-BE49-F238E27FC236}">
                  <a16:creationId xmlns:a16="http://schemas.microsoft.com/office/drawing/2014/main" id="{77D4E216-8B6C-4A3B-AF75-3016320F6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7" name="Isosceles Triangle 136">
              <a:extLst>
                <a:ext uri="{FF2B5EF4-FFF2-40B4-BE49-F238E27FC236}">
                  <a16:creationId xmlns:a16="http://schemas.microsoft.com/office/drawing/2014/main" id="{CDD4EA12-82D2-47D7-8742-8F4746AA6F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8" name="Rectangle 27">
              <a:extLst>
                <a:ext uri="{FF2B5EF4-FFF2-40B4-BE49-F238E27FC236}">
                  <a16:creationId xmlns:a16="http://schemas.microsoft.com/office/drawing/2014/main" id="{115B7F7E-4C23-429B-A947-A5B436DB2D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9" name="Rectangle 28">
              <a:extLst>
                <a:ext uri="{FF2B5EF4-FFF2-40B4-BE49-F238E27FC236}">
                  <a16:creationId xmlns:a16="http://schemas.microsoft.com/office/drawing/2014/main" id="{A6B03A29-0A21-40D4-87E4-3C41D6F54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0" name="Rectangle 29">
              <a:extLst>
                <a:ext uri="{FF2B5EF4-FFF2-40B4-BE49-F238E27FC236}">
                  <a16:creationId xmlns:a16="http://schemas.microsoft.com/office/drawing/2014/main" id="{6C871F60-4E5A-449A-B6D8-1F58C12EE3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1" name="Isosceles Triangle 140">
              <a:extLst>
                <a:ext uri="{FF2B5EF4-FFF2-40B4-BE49-F238E27FC236}">
                  <a16:creationId xmlns:a16="http://schemas.microsoft.com/office/drawing/2014/main" id="{3182795B-2BFA-4D7B-BE85-701A73E253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2" name="Isosceles Triangle 141">
              <a:extLst>
                <a:ext uri="{FF2B5EF4-FFF2-40B4-BE49-F238E27FC236}">
                  <a16:creationId xmlns:a16="http://schemas.microsoft.com/office/drawing/2014/main" id="{810B9E5C-2AE2-4B4E-916F-F954F2AA8A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extBox 1">
            <a:extLst>
              <a:ext uri="{FF2B5EF4-FFF2-40B4-BE49-F238E27FC236}">
                <a16:creationId xmlns:a16="http://schemas.microsoft.com/office/drawing/2014/main" id="{8C06E29B-9475-4B41-A2CA-2080B9459C8A}"/>
              </a:ext>
            </a:extLst>
          </p:cNvPr>
          <p:cNvSpPr txBox="1"/>
          <p:nvPr/>
        </p:nvSpPr>
        <p:spPr>
          <a:xfrm>
            <a:off x="4056462" y="609600"/>
            <a:ext cx="5217540" cy="132080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457200">
              <a:spcBef>
                <a:spcPct val="0"/>
              </a:spcBef>
              <a:spcAft>
                <a:spcPts val="600"/>
              </a:spcAft>
            </a:pPr>
            <a:r>
              <a:rPr lang="en-US" sz="3600">
                <a:solidFill>
                  <a:schemeClr val="accent1"/>
                </a:solidFill>
                <a:latin typeface="+mj-lt"/>
                <a:ea typeface="+mj-ea"/>
                <a:cs typeface="+mj-cs"/>
              </a:rPr>
              <a:t>Self -Direction</a:t>
            </a:r>
          </a:p>
        </p:txBody>
      </p:sp>
      <p:pic>
        <p:nvPicPr>
          <p:cNvPr id="3" name="Picture 2" descr="Text&#10;&#10;Description automatically generated with medium confidence">
            <a:extLst>
              <a:ext uri="{FF2B5EF4-FFF2-40B4-BE49-F238E27FC236}">
                <a16:creationId xmlns:a16="http://schemas.microsoft.com/office/drawing/2014/main" id="{F10DF515-F5B0-48E5-9A83-04619D16F861}"/>
              </a:ext>
            </a:extLst>
          </p:cNvPr>
          <p:cNvPicPr>
            <a:picLocks noChangeAspect="1"/>
          </p:cNvPicPr>
          <p:nvPr/>
        </p:nvPicPr>
        <p:blipFill rotWithShape="1">
          <a:blip r:embed="rId4"/>
          <a:srcRect l="2444" r="-2" b="-2"/>
          <a:stretch/>
        </p:blipFill>
        <p:spPr>
          <a:xfrm>
            <a:off x="677333" y="723650"/>
            <a:ext cx="3150527" cy="2373647"/>
          </a:xfrm>
          <a:prstGeom prst="rect">
            <a:avLst/>
          </a:prstGeom>
        </p:spPr>
      </p:pic>
      <p:sp>
        <p:nvSpPr>
          <p:cNvPr id="12" name="TextBox 11">
            <a:extLst>
              <a:ext uri="{FF2B5EF4-FFF2-40B4-BE49-F238E27FC236}">
                <a16:creationId xmlns:a16="http://schemas.microsoft.com/office/drawing/2014/main" id="{4A7064CA-AE9F-416E-A9B5-951710E97150}"/>
              </a:ext>
            </a:extLst>
          </p:cNvPr>
          <p:cNvSpPr txBox="1"/>
          <p:nvPr/>
        </p:nvSpPr>
        <p:spPr>
          <a:xfrm>
            <a:off x="4056462" y="2160589"/>
            <a:ext cx="5217539" cy="3880773"/>
          </a:xfrm>
          <a:prstGeom prst="rect">
            <a:avLst/>
          </a:prstGeom>
        </p:spPr>
        <p:txBody>
          <a:bodyPr vert="horz" lIns="91440" tIns="45720" rIns="91440" bIns="45720" rtlCol="0">
            <a:normAutofit/>
          </a:bodyPr>
          <a:lstStyle/>
          <a:p>
            <a:pPr defTabSz="457200">
              <a:spcBef>
                <a:spcPts val="1000"/>
              </a:spcBef>
              <a:buClr>
                <a:schemeClr val="accent1"/>
              </a:buClr>
              <a:buSzPct val="80000"/>
              <a:buFont typeface="Wingdings 3" charset="2"/>
              <a:buChar char=""/>
            </a:pPr>
            <a:r>
              <a:rPr lang="en-US" b="0" i="0">
                <a:solidFill>
                  <a:schemeClr val="tx1">
                    <a:lumMod val="75000"/>
                    <a:lumOff val="25000"/>
                  </a:schemeClr>
                </a:solidFill>
                <a:effectLst/>
              </a:rPr>
              <a:t>Things you can self-direct:</a:t>
            </a:r>
          </a:p>
          <a:p>
            <a:pPr defTabSz="457200">
              <a:spcBef>
                <a:spcPts val="1000"/>
              </a:spcBef>
              <a:buClr>
                <a:schemeClr val="accent1"/>
              </a:buClr>
              <a:buSzPct val="80000"/>
              <a:buFont typeface="Wingdings 3" charset="2"/>
              <a:buChar char=""/>
            </a:pPr>
            <a:r>
              <a:rPr lang="en-US" b="0" i="0">
                <a:solidFill>
                  <a:schemeClr val="tx1">
                    <a:lumMod val="75000"/>
                    <a:lumOff val="25000"/>
                  </a:schemeClr>
                </a:solidFill>
                <a:effectLst/>
              </a:rPr>
              <a:t>where you live</a:t>
            </a:r>
          </a:p>
          <a:p>
            <a:pPr defTabSz="457200">
              <a:spcBef>
                <a:spcPts val="1000"/>
              </a:spcBef>
              <a:buClr>
                <a:schemeClr val="accent1"/>
              </a:buClr>
              <a:buSzPct val="80000"/>
              <a:buFont typeface="Wingdings 3" charset="2"/>
              <a:buChar char=""/>
            </a:pPr>
            <a:r>
              <a:rPr lang="en-US" b="0" i="0">
                <a:solidFill>
                  <a:schemeClr val="tx1">
                    <a:lumMod val="75000"/>
                    <a:lumOff val="25000"/>
                  </a:schemeClr>
                </a:solidFill>
                <a:effectLst/>
              </a:rPr>
              <a:t>how you spend your days</a:t>
            </a:r>
          </a:p>
          <a:p>
            <a:pPr defTabSz="457200">
              <a:spcBef>
                <a:spcPts val="1000"/>
              </a:spcBef>
              <a:buClr>
                <a:schemeClr val="accent1"/>
              </a:buClr>
              <a:buSzPct val="80000"/>
              <a:buFont typeface="Wingdings 3" charset="2"/>
              <a:buChar char=""/>
            </a:pPr>
            <a:r>
              <a:rPr lang="en-US" b="0" i="0">
                <a:solidFill>
                  <a:schemeClr val="tx1">
                    <a:lumMod val="75000"/>
                    <a:lumOff val="25000"/>
                  </a:schemeClr>
                </a:solidFill>
                <a:effectLst/>
              </a:rPr>
              <a:t>what you do in your spare time</a:t>
            </a:r>
          </a:p>
          <a:p>
            <a:pPr defTabSz="457200">
              <a:spcBef>
                <a:spcPts val="1000"/>
              </a:spcBef>
              <a:buClr>
                <a:schemeClr val="accent1"/>
              </a:buClr>
              <a:buSzPct val="80000"/>
              <a:buFont typeface="Wingdings 3" charset="2"/>
              <a:buChar char=""/>
            </a:pPr>
            <a:r>
              <a:rPr lang="en-US" b="0" i="0">
                <a:solidFill>
                  <a:schemeClr val="tx1">
                    <a:lumMod val="75000"/>
                    <a:lumOff val="25000"/>
                  </a:schemeClr>
                </a:solidFill>
                <a:effectLst/>
              </a:rPr>
              <a:t>how you stay healthy and active</a:t>
            </a:r>
          </a:p>
          <a:p>
            <a:pPr defTabSz="457200">
              <a:spcBef>
                <a:spcPts val="1000"/>
              </a:spcBef>
              <a:buClr>
                <a:schemeClr val="accent1"/>
              </a:buClr>
              <a:buSzPct val="80000"/>
              <a:buFont typeface="Wingdings 3" charset="2"/>
              <a:buChar char=""/>
            </a:pPr>
            <a:r>
              <a:rPr lang="en-US" b="0" i="0">
                <a:solidFill>
                  <a:schemeClr val="tx1">
                    <a:lumMod val="75000"/>
                    <a:lumOff val="25000"/>
                  </a:schemeClr>
                </a:solidFill>
                <a:effectLst/>
              </a:rPr>
              <a:t>your relationships with family and friends</a:t>
            </a:r>
          </a:p>
          <a:p>
            <a:pPr defTabSz="457200">
              <a:spcBef>
                <a:spcPts val="1000"/>
              </a:spcBef>
              <a:buClr>
                <a:schemeClr val="accent1"/>
              </a:buClr>
              <a:buSzPct val="80000"/>
              <a:buFont typeface="Wingdings 3" charset="2"/>
              <a:buChar char=""/>
            </a:pPr>
            <a:r>
              <a:rPr lang="en-US" b="0" i="0">
                <a:solidFill>
                  <a:schemeClr val="tx1">
                    <a:lumMod val="75000"/>
                    <a:lumOff val="25000"/>
                  </a:schemeClr>
                </a:solidFill>
                <a:effectLst/>
              </a:rPr>
              <a:t>who you hire to assist you</a:t>
            </a:r>
          </a:p>
          <a:p>
            <a:pPr defTabSz="457200">
              <a:spcBef>
                <a:spcPts val="1000"/>
              </a:spcBef>
              <a:buClr>
                <a:schemeClr val="accent1"/>
              </a:buClr>
              <a:buSzPct val="80000"/>
              <a:buFont typeface="Wingdings 3" charset="2"/>
              <a:buChar char=""/>
            </a:pPr>
            <a:r>
              <a:rPr lang="en-US" b="0" i="0">
                <a:solidFill>
                  <a:schemeClr val="tx1">
                    <a:lumMod val="75000"/>
                    <a:lumOff val="25000"/>
                  </a:schemeClr>
                </a:solidFill>
                <a:effectLst/>
              </a:rPr>
              <a:t>Your care manager can help you learn more about Self-Direction and guide you through the steps you need to take.</a:t>
            </a:r>
          </a:p>
        </p:txBody>
      </p:sp>
      <p:pic>
        <p:nvPicPr>
          <p:cNvPr id="3084" name="Picture 12" descr="See the source image">
            <a:extLst>
              <a:ext uri="{FF2B5EF4-FFF2-40B4-BE49-F238E27FC236}">
                <a16:creationId xmlns:a16="http://schemas.microsoft.com/office/drawing/2014/main" id="{FE625A02-2320-44A6-9C53-6A51F86DE852}"/>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2429" r="-2" b="-2"/>
          <a:stretch/>
        </p:blipFill>
        <p:spPr bwMode="auto">
          <a:xfrm>
            <a:off x="919036" y="3439020"/>
            <a:ext cx="2667123" cy="2602341"/>
          </a:xfrm>
          <a:prstGeom prst="rect">
            <a:avLst/>
          </a:prstGeom>
          <a:noFill/>
          <a:extLst>
            <a:ext uri="{909E8E84-426E-40DD-AFC4-6F175D3DCCD1}">
              <a14:hiddenFill xmlns:a14="http://schemas.microsoft.com/office/drawing/2010/main">
                <a:solidFill>
                  <a:srgbClr val="FFFFFF"/>
                </a:solidFill>
              </a14:hiddenFill>
            </a:ext>
          </a:extLst>
        </p:spPr>
      </p:pic>
      <p:sp>
        <p:nvSpPr>
          <p:cNvPr id="209" name="TextBox 208">
            <a:extLst>
              <a:ext uri="{FF2B5EF4-FFF2-40B4-BE49-F238E27FC236}">
                <a16:creationId xmlns:a16="http://schemas.microsoft.com/office/drawing/2014/main" id="{451738D6-DFF7-4AD8-8FBA-618E1EB1F931}"/>
              </a:ext>
            </a:extLst>
          </p:cNvPr>
          <p:cNvSpPr txBox="1"/>
          <p:nvPr/>
        </p:nvSpPr>
        <p:spPr>
          <a:xfrm>
            <a:off x="2581478" y="6229643"/>
            <a:ext cx="6105378" cy="646331"/>
          </a:xfrm>
          <a:prstGeom prst="rect">
            <a:avLst/>
          </a:prstGeom>
          <a:noFill/>
        </p:spPr>
        <p:txBody>
          <a:bodyPr wrap="square">
            <a:spAutoFit/>
          </a:bodyPr>
          <a:lstStyle/>
          <a:p>
            <a:r>
              <a:rPr lang="en-US">
                <a:hlinkClick r:id="rId6"/>
              </a:rPr>
              <a:t>Self-Direction | Office for People With Developmental Disabilities (ny.gov)</a:t>
            </a:r>
            <a:endParaRPr lang="en-US"/>
          </a:p>
        </p:txBody>
      </p:sp>
      <p:pic>
        <p:nvPicPr>
          <p:cNvPr id="8" name="Video 7">
            <a:hlinkClick r:id="" action="ppaction://media"/>
            <a:extLst>
              <a:ext uri="{FF2B5EF4-FFF2-40B4-BE49-F238E27FC236}">
                <a16:creationId xmlns:a16="http://schemas.microsoft.com/office/drawing/2014/main" id="{3BDEFD39-D011-4E79-A678-A08DABCE11DC}"/>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833691596"/>
      </p:ext>
    </p:extLst>
  </p:cSld>
  <p:clrMapOvr>
    <a:masterClrMapping/>
  </p:clrMapOvr>
  <mc:AlternateContent xmlns:mc="http://schemas.openxmlformats.org/markup-compatibility/2006" xmlns:p14="http://schemas.microsoft.com/office/powerpoint/2010/main">
    <mc:Choice Requires="p14">
      <p:transition spd="slow" p14:dur="2000" advTm="80165"/>
    </mc:Choice>
    <mc:Fallback xmlns="">
      <p:transition spd="slow" advTm="801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118" name="Group 70">
            <a:extLst>
              <a:ext uri="{FF2B5EF4-FFF2-40B4-BE49-F238E27FC236}">
                <a16:creationId xmlns:a16="http://schemas.microsoft.com/office/drawing/2014/main" id="{10BE40E3-5550-4CDD-B4FD-387C33EBF1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72" name="Straight Connector 71">
              <a:extLst>
                <a:ext uri="{FF2B5EF4-FFF2-40B4-BE49-F238E27FC236}">
                  <a16:creationId xmlns:a16="http://schemas.microsoft.com/office/drawing/2014/main" id="{71A6B738-E50C-4653-B343-B9D6A5EA27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73" name="Straight Connector 72">
              <a:extLst>
                <a:ext uri="{FF2B5EF4-FFF2-40B4-BE49-F238E27FC236}">
                  <a16:creationId xmlns:a16="http://schemas.microsoft.com/office/drawing/2014/main" id="{498768D6-B28C-40A3-B381-39306F5816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74" name="Rectangle 23">
              <a:extLst>
                <a:ext uri="{FF2B5EF4-FFF2-40B4-BE49-F238E27FC236}">
                  <a16:creationId xmlns:a16="http://schemas.microsoft.com/office/drawing/2014/main" id="{B27C15B9-7795-4321-AB30-DF1DEF65C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5" name="Rectangle 25">
              <a:extLst>
                <a:ext uri="{FF2B5EF4-FFF2-40B4-BE49-F238E27FC236}">
                  <a16:creationId xmlns:a16="http://schemas.microsoft.com/office/drawing/2014/main" id="{578EC957-1F3F-4C00-B023-C8725C217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6" name="Isosceles Triangle 75">
              <a:extLst>
                <a:ext uri="{FF2B5EF4-FFF2-40B4-BE49-F238E27FC236}">
                  <a16:creationId xmlns:a16="http://schemas.microsoft.com/office/drawing/2014/main" id="{3D642632-BBD5-46D6-A91D-9B2BF6821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77" name="Rectangle 27">
              <a:extLst>
                <a:ext uri="{FF2B5EF4-FFF2-40B4-BE49-F238E27FC236}">
                  <a16:creationId xmlns:a16="http://schemas.microsoft.com/office/drawing/2014/main" id="{BF9D518D-AFF5-4DE2-AEE2-0EC15479A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8" name="Rectangle 28">
              <a:extLst>
                <a:ext uri="{FF2B5EF4-FFF2-40B4-BE49-F238E27FC236}">
                  <a16:creationId xmlns:a16="http://schemas.microsoft.com/office/drawing/2014/main" id="{14EF979B-B00D-460C-BD56-7EEAFB7E0F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9" name="Rectangle 29">
              <a:extLst>
                <a:ext uri="{FF2B5EF4-FFF2-40B4-BE49-F238E27FC236}">
                  <a16:creationId xmlns:a16="http://schemas.microsoft.com/office/drawing/2014/main" id="{3E40F9A1-6B82-400F-9397-26D1D36F1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80" name="Isosceles Triangle 79">
              <a:extLst>
                <a:ext uri="{FF2B5EF4-FFF2-40B4-BE49-F238E27FC236}">
                  <a16:creationId xmlns:a16="http://schemas.microsoft.com/office/drawing/2014/main" id="{2EF7DDF1-FF86-4CA4-B08B-8939557EBD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1" name="Isosceles Triangle 80">
              <a:extLst>
                <a:ext uri="{FF2B5EF4-FFF2-40B4-BE49-F238E27FC236}">
                  <a16:creationId xmlns:a16="http://schemas.microsoft.com/office/drawing/2014/main" id="{6D7C1F89-72B2-4FDC-B9E2-04F52D5C5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4098" name="Picture 2" descr="See the source image">
            <a:extLst>
              <a:ext uri="{FF2B5EF4-FFF2-40B4-BE49-F238E27FC236}">
                <a16:creationId xmlns:a16="http://schemas.microsoft.com/office/drawing/2014/main" id="{389D0471-7E71-48B8-B599-28E01225503E}"/>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3201" r="1" b="10232"/>
          <a:stretch/>
        </p:blipFill>
        <p:spPr bwMode="auto">
          <a:xfrm>
            <a:off x="8950388" y="-1"/>
            <a:ext cx="285432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CC360EFD-6000-4DE2-9C07-71DE771C30AF}"/>
              </a:ext>
            </a:extLst>
          </p:cNvPr>
          <p:cNvSpPr txBox="1"/>
          <p:nvPr/>
        </p:nvSpPr>
        <p:spPr>
          <a:xfrm>
            <a:off x="3824113" y="902878"/>
            <a:ext cx="3242032" cy="646332"/>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defTabSz="457200">
              <a:spcBef>
                <a:spcPts val="1000"/>
              </a:spcBef>
              <a:buClr>
                <a:schemeClr val="accent1"/>
              </a:buClr>
              <a:buSzPct val="80000"/>
              <a:buFont typeface="Wingdings 3" charset="2"/>
              <a:buChar char=""/>
            </a:pPr>
            <a:r>
              <a:rPr lang="en-US">
                <a:solidFill>
                  <a:schemeClr val="tx1">
                    <a:lumMod val="75000"/>
                    <a:lumOff val="25000"/>
                  </a:schemeClr>
                </a:solidFill>
              </a:rPr>
              <a:t>Self-Determination</a:t>
            </a:r>
          </a:p>
          <a:p>
            <a:pPr defTabSz="457200">
              <a:spcBef>
                <a:spcPts val="1000"/>
              </a:spcBef>
              <a:buClr>
                <a:schemeClr val="accent1"/>
              </a:buClr>
              <a:buSzPct val="80000"/>
              <a:buFont typeface="Wingdings 3" charset="2"/>
              <a:buChar char=""/>
            </a:pPr>
            <a:endParaRPr lang="en-US">
              <a:solidFill>
                <a:schemeClr val="tx1">
                  <a:lumMod val="75000"/>
                  <a:lumOff val="25000"/>
                </a:schemeClr>
              </a:solidFill>
            </a:endParaRPr>
          </a:p>
        </p:txBody>
      </p:sp>
      <p:cxnSp>
        <p:nvCxnSpPr>
          <p:cNvPr id="4119" name="Straight Connector 82">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4120" name="Straight Connector 84">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4121"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122"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123"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4124"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4125"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126"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4127"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6" name="TextBox 45">
            <a:extLst>
              <a:ext uri="{FF2B5EF4-FFF2-40B4-BE49-F238E27FC236}">
                <a16:creationId xmlns:a16="http://schemas.microsoft.com/office/drawing/2014/main" id="{5528053F-9809-47B5-A68B-D3977AFD386C}"/>
              </a:ext>
            </a:extLst>
          </p:cNvPr>
          <p:cNvSpPr txBox="1"/>
          <p:nvPr/>
        </p:nvSpPr>
        <p:spPr>
          <a:xfrm>
            <a:off x="651636" y="6049828"/>
            <a:ext cx="6105378" cy="646331"/>
          </a:xfrm>
          <a:prstGeom prst="rect">
            <a:avLst/>
          </a:prstGeom>
          <a:noFill/>
        </p:spPr>
        <p:txBody>
          <a:bodyPr wrap="square">
            <a:spAutoFit/>
          </a:bodyPr>
          <a:lstStyle/>
          <a:p>
            <a:r>
              <a:rPr lang="en-US">
                <a:hlinkClick r:id="rId6"/>
              </a:rPr>
              <a:t>https://autismnow.org/at-home/learn-and-understand-autism/self-determination-principles</a:t>
            </a:r>
            <a:r>
              <a:rPr lang="en-US"/>
              <a:t> </a:t>
            </a:r>
          </a:p>
        </p:txBody>
      </p:sp>
      <p:sp>
        <p:nvSpPr>
          <p:cNvPr id="50" name="TextBox 49">
            <a:extLst>
              <a:ext uri="{FF2B5EF4-FFF2-40B4-BE49-F238E27FC236}">
                <a16:creationId xmlns:a16="http://schemas.microsoft.com/office/drawing/2014/main" id="{40D8FA97-2F60-4950-A93A-8217211D75A4}"/>
              </a:ext>
            </a:extLst>
          </p:cNvPr>
          <p:cNvSpPr txBox="1"/>
          <p:nvPr/>
        </p:nvSpPr>
        <p:spPr>
          <a:xfrm>
            <a:off x="78474" y="256546"/>
            <a:ext cx="6105378" cy="646331"/>
          </a:xfrm>
          <a:prstGeom prst="rect">
            <a:avLst/>
          </a:prstGeom>
          <a:noFill/>
        </p:spPr>
        <p:txBody>
          <a:bodyPr wrap="square">
            <a:spAutoFit/>
          </a:bodyPr>
          <a:lstStyle/>
          <a:p>
            <a:pPr algn="l"/>
            <a:r>
              <a:rPr lang="en-US" b="1" i="1">
                <a:solidFill>
                  <a:srgbClr val="25495F"/>
                </a:solidFill>
                <a:effectLst/>
                <a:latin typeface="Trebuchet MS" panose="020B0603020202020204" pitchFamily="34" charset="0"/>
              </a:rPr>
              <a:t>Principles of Self-Determination – What Does It Really Mean?</a:t>
            </a:r>
          </a:p>
        </p:txBody>
      </p:sp>
      <p:sp>
        <p:nvSpPr>
          <p:cNvPr id="54" name="TextBox 53">
            <a:extLst>
              <a:ext uri="{FF2B5EF4-FFF2-40B4-BE49-F238E27FC236}">
                <a16:creationId xmlns:a16="http://schemas.microsoft.com/office/drawing/2014/main" id="{792989B8-BC2E-4901-B03A-9093B7370AEA}"/>
              </a:ext>
            </a:extLst>
          </p:cNvPr>
          <p:cNvSpPr txBox="1"/>
          <p:nvPr/>
        </p:nvSpPr>
        <p:spPr>
          <a:xfrm>
            <a:off x="442452" y="1226044"/>
            <a:ext cx="8871914" cy="4524315"/>
          </a:xfrm>
          <a:prstGeom prst="rect">
            <a:avLst/>
          </a:prstGeom>
          <a:noFill/>
        </p:spPr>
        <p:txBody>
          <a:bodyPr wrap="square">
            <a:spAutoFit/>
          </a:bodyPr>
          <a:lstStyle/>
          <a:p>
            <a:pPr algn="l"/>
            <a:r>
              <a:rPr lang="en-US" b="1" i="1">
                <a:solidFill>
                  <a:srgbClr val="25495F"/>
                </a:solidFill>
                <a:effectLst/>
                <a:latin typeface="Trebuchet MS" panose="020B0603020202020204" pitchFamily="34" charset="0"/>
              </a:rPr>
              <a:t>Freedom. . . to plan a real life</a:t>
            </a:r>
          </a:p>
          <a:p>
            <a:pPr algn="l"/>
            <a:r>
              <a:rPr lang="en-US" b="0" i="0">
                <a:solidFill>
                  <a:srgbClr val="444444"/>
                </a:solidFill>
                <a:effectLst/>
                <a:latin typeface="Trebuchet MS" panose="020B0603020202020204" pitchFamily="34" charset="0"/>
              </a:rPr>
              <a:t>The ability for a person with a disability, along with freely chosen family and friends, to plan their own lives, with necessary support, rather than purchase a program.</a:t>
            </a:r>
          </a:p>
          <a:p>
            <a:pPr algn="l"/>
            <a:r>
              <a:rPr lang="en-US" b="1" i="1">
                <a:solidFill>
                  <a:srgbClr val="25495F"/>
                </a:solidFill>
                <a:effectLst/>
                <a:latin typeface="Trebuchet MS" panose="020B0603020202020204" pitchFamily="34" charset="0"/>
              </a:rPr>
              <a:t>Authority. . . over your resources</a:t>
            </a:r>
          </a:p>
          <a:p>
            <a:pPr algn="l"/>
            <a:r>
              <a:rPr lang="en-US" b="0" i="0">
                <a:solidFill>
                  <a:srgbClr val="444444"/>
                </a:solidFill>
                <a:effectLst/>
                <a:latin typeface="Trebuchet MS" panose="020B0603020202020204" pitchFamily="34" charset="0"/>
              </a:rPr>
              <a:t>The ability of a person with a disability to control a certain sum of dollars in order to purchase supports.</a:t>
            </a:r>
          </a:p>
          <a:p>
            <a:pPr algn="l"/>
            <a:r>
              <a:rPr lang="en-US" b="1" i="1">
                <a:solidFill>
                  <a:srgbClr val="25495F"/>
                </a:solidFill>
                <a:effectLst/>
                <a:latin typeface="Trebuchet MS" panose="020B0603020202020204" pitchFamily="34" charset="0"/>
              </a:rPr>
              <a:t>Support. . . . for building a life in your community</a:t>
            </a:r>
          </a:p>
          <a:p>
            <a:pPr algn="l"/>
            <a:r>
              <a:rPr lang="en-US" b="0" i="0">
                <a:solidFill>
                  <a:srgbClr val="444444"/>
                </a:solidFill>
                <a:effectLst/>
                <a:latin typeface="Trebuchet MS" panose="020B0603020202020204" pitchFamily="34" charset="0"/>
              </a:rPr>
              <a:t>The arranging of resources and personnel — both formal and informal — that will assist a person with a disability to live a life in the community that is rich in social associations and contributions.</a:t>
            </a:r>
          </a:p>
          <a:p>
            <a:pPr algn="l"/>
            <a:r>
              <a:rPr lang="en-US" b="1" i="1">
                <a:solidFill>
                  <a:srgbClr val="25495F"/>
                </a:solidFill>
                <a:effectLst/>
                <a:latin typeface="Trebuchet MS" panose="020B0603020202020204" pitchFamily="34" charset="0"/>
              </a:rPr>
              <a:t>Responsibility. . . to give back to your community</a:t>
            </a:r>
          </a:p>
          <a:p>
            <a:pPr algn="l"/>
            <a:r>
              <a:rPr lang="en-US" b="0" i="0">
                <a:solidFill>
                  <a:srgbClr val="444444"/>
                </a:solidFill>
                <a:effectLst/>
                <a:latin typeface="Trebuchet MS" panose="020B0603020202020204" pitchFamily="34" charset="0"/>
              </a:rPr>
              <a:t>The acceptance of a valued role in a person’s community through competitive employment, organizational affiliations, spiritual development and general caring for others in the community, as well as accountability for spending public dollars in ways that are life enhancing for persons with disabilities.</a:t>
            </a:r>
          </a:p>
        </p:txBody>
      </p:sp>
      <p:pic>
        <p:nvPicPr>
          <p:cNvPr id="6" name="Video 5">
            <a:hlinkClick r:id="" action="ppaction://media"/>
            <a:extLst>
              <a:ext uri="{FF2B5EF4-FFF2-40B4-BE49-F238E27FC236}">
                <a16:creationId xmlns:a16="http://schemas.microsoft.com/office/drawing/2014/main" id="{30DC4976-8547-4E0C-835B-519AC5B40841}"/>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tretch>
            <a:fillRect/>
          </a:stretch>
        </p:blipFill>
        <p:spPr>
          <a:xfrm>
            <a:off x="9906001" y="5069834"/>
            <a:ext cx="2285999" cy="1714500"/>
          </a:xfrm>
          <a:prstGeom prst="rect">
            <a:avLst/>
          </a:prstGeom>
        </p:spPr>
      </p:pic>
    </p:spTree>
    <p:extLst>
      <p:ext uri="{BB962C8B-B14F-4D97-AF65-F5344CB8AC3E}">
        <p14:creationId xmlns:p14="http://schemas.microsoft.com/office/powerpoint/2010/main" val="1168464530"/>
      </p:ext>
    </p:extLst>
  </p:cSld>
  <p:clrMapOvr>
    <a:masterClrMapping/>
  </p:clrMapOvr>
  <mc:AlternateContent xmlns:mc="http://schemas.openxmlformats.org/markup-compatibility/2006" xmlns:p14="http://schemas.microsoft.com/office/powerpoint/2010/main">
    <mc:Choice Requires="p14">
      <p:transition spd="slow" p14:dur="2000" advTm="112201"/>
    </mc:Choice>
    <mc:Fallback xmlns="">
      <p:transition spd="slow" advTm="1122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3B2C11-871E-6345-BC4F-6D70BC0A34FE}"/>
              </a:ext>
            </a:extLst>
          </p:cNvPr>
          <p:cNvSpPr>
            <a:spLocks noGrp="1"/>
          </p:cNvSpPr>
          <p:nvPr>
            <p:ph type="title"/>
          </p:nvPr>
        </p:nvSpPr>
        <p:spPr>
          <a:xfrm>
            <a:off x="193895" y="356368"/>
            <a:ext cx="4725205" cy="5619749"/>
          </a:xfrm>
        </p:spPr>
        <p:txBody>
          <a:bodyPr anchor="ctr">
            <a:normAutofit/>
          </a:bodyPr>
          <a:lstStyle/>
          <a:p>
            <a:r>
              <a:rPr lang="en-US" sz="2800">
                <a:solidFill>
                  <a:srgbClr val="000000"/>
                </a:solidFill>
              </a:rPr>
              <a:t>How to set goals and become self- determined </a:t>
            </a:r>
          </a:p>
        </p:txBody>
      </p:sp>
      <p:sp>
        <p:nvSpPr>
          <p:cNvPr id="3" name="Content Placeholder 2">
            <a:extLst>
              <a:ext uri="{FF2B5EF4-FFF2-40B4-BE49-F238E27FC236}">
                <a16:creationId xmlns:a16="http://schemas.microsoft.com/office/drawing/2014/main" id="{6B56C76C-4AB0-CD46-9655-497E9896E4D4}"/>
              </a:ext>
            </a:extLst>
          </p:cNvPr>
          <p:cNvSpPr>
            <a:spLocks noGrp="1"/>
          </p:cNvSpPr>
          <p:nvPr>
            <p:ph idx="1"/>
          </p:nvPr>
        </p:nvSpPr>
        <p:spPr>
          <a:xfrm>
            <a:off x="5179008" y="619125"/>
            <a:ext cx="6246229" cy="5619750"/>
          </a:xfrm>
        </p:spPr>
        <p:txBody>
          <a:bodyPr anchor="ctr">
            <a:normAutofit/>
          </a:bodyPr>
          <a:lstStyle/>
          <a:p>
            <a:pPr fontAlgn="base"/>
            <a:r>
              <a:rPr lang="en-US" b="1">
                <a:solidFill>
                  <a:schemeClr val="tx1">
                    <a:alpha val="60000"/>
                  </a:schemeClr>
                </a:solidFill>
              </a:rPr>
              <a:t>Define success for yourself.</a:t>
            </a:r>
          </a:p>
          <a:p>
            <a:pPr fontAlgn="base"/>
            <a:r>
              <a:rPr lang="en-US" b="1">
                <a:solidFill>
                  <a:schemeClr val="tx1">
                    <a:alpha val="60000"/>
                  </a:schemeClr>
                </a:solidFill>
              </a:rPr>
              <a:t>Set personal, academic, and career goals.</a:t>
            </a:r>
          </a:p>
          <a:p>
            <a:pPr fontAlgn="base"/>
            <a:r>
              <a:rPr lang="en-US" b="1">
                <a:solidFill>
                  <a:schemeClr val="tx1">
                    <a:alpha val="60000"/>
                  </a:schemeClr>
                </a:solidFill>
              </a:rPr>
              <a:t>Keep your expectations high.</a:t>
            </a:r>
          </a:p>
          <a:p>
            <a:pPr fontAlgn="base"/>
            <a:r>
              <a:rPr lang="en-US" b="1">
                <a:solidFill>
                  <a:schemeClr val="tx1">
                    <a:alpha val="60000"/>
                  </a:schemeClr>
                </a:solidFill>
              </a:rPr>
              <a:t>Understand your abilities and disabilities.</a:t>
            </a:r>
          </a:p>
          <a:p>
            <a:pPr fontAlgn="base"/>
            <a:r>
              <a:rPr lang="en-US" b="1">
                <a:solidFill>
                  <a:schemeClr val="tx1">
                    <a:alpha val="60000"/>
                  </a:schemeClr>
                </a:solidFill>
              </a:rPr>
              <a:t>Play to your strengths.</a:t>
            </a:r>
          </a:p>
          <a:p>
            <a:pPr fontAlgn="base"/>
            <a:r>
              <a:rPr lang="en-US" b="1">
                <a:solidFill>
                  <a:schemeClr val="tx1">
                    <a:alpha val="60000"/>
                  </a:schemeClr>
                </a:solidFill>
              </a:rPr>
              <a:t>Develop strategies to meet your goals.</a:t>
            </a:r>
          </a:p>
          <a:p>
            <a:pPr fontAlgn="base"/>
            <a:r>
              <a:rPr lang="en-US" b="1">
                <a:solidFill>
                  <a:schemeClr val="tx1">
                    <a:alpha val="60000"/>
                  </a:schemeClr>
                </a:solidFill>
              </a:rPr>
              <a:t>Use technology as an empowering tool.</a:t>
            </a:r>
          </a:p>
          <a:p>
            <a:pPr fontAlgn="base"/>
            <a:r>
              <a:rPr lang="en-US" b="1">
                <a:solidFill>
                  <a:schemeClr val="tx1">
                    <a:alpha val="60000"/>
                  </a:schemeClr>
                </a:solidFill>
              </a:rPr>
              <a:t>Work hard. Persevere. Be flexible.</a:t>
            </a:r>
          </a:p>
          <a:p>
            <a:pPr fontAlgn="base"/>
            <a:r>
              <a:rPr lang="en-US" b="1">
                <a:solidFill>
                  <a:schemeClr val="tx1">
                    <a:alpha val="60000"/>
                  </a:schemeClr>
                </a:solidFill>
              </a:rPr>
              <a:t>Develop a support network. Look to family,</a:t>
            </a:r>
          </a:p>
          <a:p>
            <a:pPr marL="0" indent="0">
              <a:buNone/>
            </a:pPr>
            <a:r>
              <a:rPr lang="en-US" b="1">
                <a:solidFill>
                  <a:schemeClr val="tx1">
                    <a:alpha val="60000"/>
                  </a:schemeClr>
                </a:solidFill>
              </a:rPr>
              <a:t>     friends, and teachers.</a:t>
            </a:r>
            <a:endParaRPr lang="en-US">
              <a:solidFill>
                <a:schemeClr val="tx1">
                  <a:alpha val="60000"/>
                </a:schemeClr>
              </a:solidFill>
            </a:endParaRPr>
          </a:p>
          <a:p>
            <a:endParaRPr lang="en-US" sz="2000">
              <a:solidFill>
                <a:schemeClr val="tx1">
                  <a:alpha val="60000"/>
                </a:schemeClr>
              </a:solidFill>
            </a:endParaRPr>
          </a:p>
        </p:txBody>
      </p:sp>
      <p:sp>
        <p:nvSpPr>
          <p:cNvPr id="4" name="Flowchart: Alternate Process 3">
            <a:extLst>
              <a:ext uri="{FF2B5EF4-FFF2-40B4-BE49-F238E27FC236}">
                <a16:creationId xmlns:a16="http://schemas.microsoft.com/office/drawing/2014/main" id="{53722E89-CA7D-4B44-A305-3A645597A984}"/>
              </a:ext>
            </a:extLst>
          </p:cNvPr>
          <p:cNvSpPr/>
          <p:nvPr/>
        </p:nvSpPr>
        <p:spPr>
          <a:xfrm>
            <a:off x="49091" y="53428"/>
            <a:ext cx="2743198" cy="703384"/>
          </a:xfrm>
          <a:prstGeom prst="flowChartAlternateProcess">
            <a:avLst/>
          </a:prstGeom>
        </p:spPr>
        <p:style>
          <a:lnRef idx="1">
            <a:schemeClr val="accent2"/>
          </a:lnRef>
          <a:fillRef idx="2">
            <a:schemeClr val="accent2"/>
          </a:fillRef>
          <a:effectRef idx="1">
            <a:schemeClr val="accent2"/>
          </a:effectRef>
          <a:fontRef idx="minor">
            <a:schemeClr val="dk1"/>
          </a:fontRef>
        </p:style>
        <p:txBody>
          <a:bodyPr lIns="91440" tIns="45720" rIns="91440" bIns="45720" rtlCol="0" anchor="ctr"/>
          <a:lstStyle/>
          <a:p>
            <a:pPr algn="ctr"/>
            <a:r>
              <a:rPr lang="en-US" sz="2400" b="1">
                <a:latin typeface="Aldhabi"/>
                <a:cs typeface="Aldhabi"/>
              </a:rPr>
              <a:t>Self- Determination</a:t>
            </a:r>
          </a:p>
        </p:txBody>
      </p:sp>
      <p:pic>
        <p:nvPicPr>
          <p:cNvPr id="5" name="Audio Recording Aug 19, 2021 at 12:51:41 PM" descr="Audio Recording Aug 19, 2021 at 12:51:41 PM">
            <a:hlinkClick r:id="" action="ppaction://media"/>
            <a:extLst>
              <a:ext uri="{FF2B5EF4-FFF2-40B4-BE49-F238E27FC236}">
                <a16:creationId xmlns:a16="http://schemas.microsoft.com/office/drawing/2014/main" id="{A527EA9D-2FBE-7342-83A1-BBDE222B97A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888371" y="5083036"/>
            <a:ext cx="812800" cy="812800"/>
          </a:xfrm>
          <a:prstGeom prst="rect">
            <a:avLst/>
          </a:prstGeom>
        </p:spPr>
      </p:pic>
    </p:spTree>
    <p:extLst>
      <p:ext uri="{BB962C8B-B14F-4D97-AF65-F5344CB8AC3E}">
        <p14:creationId xmlns:p14="http://schemas.microsoft.com/office/powerpoint/2010/main" val="36743718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0688"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mute="1">
                <p:cTn id="7" fill="hold" display="0">
                  <p:stCondLst>
                    <p:cond delay="indefinite"/>
                  </p:stCondLst>
                  <p:endCondLst>
                    <p:cond evt="onStopAudio" delay="0">
                      <p:tgtEl>
                        <p:sldTgt/>
                      </p:tgtEl>
                    </p:cond>
                  </p:endCondLst>
                </p:cTn>
                <p:tgtEl>
                  <p:spTgt spid="5"/>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8824B1-747B-4880-AE5C-33C247AE437D}"/>
              </a:ext>
            </a:extLst>
          </p:cNvPr>
          <p:cNvSpPr>
            <a:spLocks noGrp="1"/>
          </p:cNvSpPr>
          <p:nvPr>
            <p:ph type="title"/>
          </p:nvPr>
        </p:nvSpPr>
        <p:spPr/>
        <p:txBody>
          <a:bodyPr/>
          <a:lstStyle/>
          <a:p>
            <a:r>
              <a:rPr lang="en-US"/>
              <a:t>Employment!</a:t>
            </a:r>
          </a:p>
        </p:txBody>
      </p:sp>
      <p:sp>
        <p:nvSpPr>
          <p:cNvPr id="3" name="Content Placeholder 2">
            <a:extLst>
              <a:ext uri="{FF2B5EF4-FFF2-40B4-BE49-F238E27FC236}">
                <a16:creationId xmlns:a16="http://schemas.microsoft.com/office/drawing/2014/main" id="{EC931F9B-261F-47BD-91F7-E738DE2A161A}"/>
              </a:ext>
            </a:extLst>
          </p:cNvPr>
          <p:cNvSpPr>
            <a:spLocks noGrp="1"/>
          </p:cNvSpPr>
          <p:nvPr>
            <p:ph idx="1"/>
          </p:nvPr>
        </p:nvSpPr>
        <p:spPr/>
        <p:txBody>
          <a:bodyPr/>
          <a:lstStyle/>
          <a:p>
            <a:r>
              <a:rPr lang="en-US"/>
              <a:t>Employment </a:t>
            </a:r>
          </a:p>
          <a:p>
            <a:endParaRPr lang="en-US"/>
          </a:p>
          <a:p>
            <a:endParaRPr lang="en-US"/>
          </a:p>
        </p:txBody>
      </p:sp>
      <p:pic>
        <p:nvPicPr>
          <p:cNvPr id="5" name="Picture 4" descr="A group of people in costumes&#10;&#10;Description automatically generated with low confidence">
            <a:extLst>
              <a:ext uri="{FF2B5EF4-FFF2-40B4-BE49-F238E27FC236}">
                <a16:creationId xmlns:a16="http://schemas.microsoft.com/office/drawing/2014/main" id="{15FF238B-4F28-4E30-B8A9-F0303FA01EC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23871" y="2481107"/>
            <a:ext cx="5798755" cy="4011768"/>
          </a:xfrm>
          <a:prstGeom prst="rect">
            <a:avLst/>
          </a:prstGeom>
        </p:spPr>
      </p:pic>
      <p:pic>
        <p:nvPicPr>
          <p:cNvPr id="7" name="Picture 6" descr="A picture containing text, toy, doll, vector graphics&#10;&#10;Description automatically generated">
            <a:extLst>
              <a:ext uri="{FF2B5EF4-FFF2-40B4-BE49-F238E27FC236}">
                <a16:creationId xmlns:a16="http://schemas.microsoft.com/office/drawing/2014/main" id="{D6858A07-4C13-4AF8-914D-2ABE4057E33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321640" y="1690688"/>
            <a:ext cx="4340180" cy="3240475"/>
          </a:xfrm>
          <a:prstGeom prst="rect">
            <a:avLst/>
          </a:prstGeom>
        </p:spPr>
      </p:pic>
      <p:pic>
        <p:nvPicPr>
          <p:cNvPr id="6" name="Video 8">
            <a:hlinkClick r:id="" action="ppaction://media"/>
            <a:extLst>
              <a:ext uri="{FF2B5EF4-FFF2-40B4-BE49-F238E27FC236}">
                <a16:creationId xmlns:a16="http://schemas.microsoft.com/office/drawing/2014/main" id="{A8AF674D-05D2-4D48-B7DC-94CCFDB3BB64}"/>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10477500" y="5143500"/>
            <a:ext cx="1714500" cy="1714500"/>
          </a:xfrm>
          <a:prstGeom prst="rect">
            <a:avLst/>
          </a:prstGeom>
        </p:spPr>
      </p:pic>
    </p:spTree>
    <p:extLst>
      <p:ext uri="{BB962C8B-B14F-4D97-AF65-F5344CB8AC3E}">
        <p14:creationId xmlns:p14="http://schemas.microsoft.com/office/powerpoint/2010/main" val="328340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8346"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6"/>
                                        </p:tgtEl>
                                      </p:cBhvr>
                                    </p:cmd>
                                  </p:childTnLst>
                                </p:cTn>
                              </p:par>
                            </p:childTnLst>
                          </p:cTn>
                        </p:par>
                      </p:childTnLst>
                    </p:cTn>
                  </p:par>
                </p:childTnLst>
              </p:cTn>
              <p:nextCondLst>
                <p:cond evt="onClick" delay="0">
                  <p:tgtEl>
                    <p:spTgt spid="6"/>
                  </p:tgtEl>
                </p:cond>
              </p:nextCondLst>
            </p:seq>
            <p:video>
              <p:cMediaNode vol="80000">
                <p:cTn id="12" fill="hold" display="0">
                  <p:stCondLst>
                    <p:cond delay="indefinite"/>
                  </p:stCondLst>
                </p:cTn>
                <p:tgtEl>
                  <p:spTgt spid="6"/>
                </p:tgtEl>
              </p:cMediaNode>
            </p:vide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15" name="Straight Connector 14">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7"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5" name="Rectangle 24">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8" name="Content Placeholder 2">
            <a:extLst>
              <a:ext uri="{FF2B5EF4-FFF2-40B4-BE49-F238E27FC236}">
                <a16:creationId xmlns:a16="http://schemas.microsoft.com/office/drawing/2014/main" id="{0D833D8A-8CDB-46E5-98D0-5C5930A09C8B}"/>
              </a:ext>
            </a:extLst>
          </p:cNvPr>
          <p:cNvGraphicFramePr>
            <a:graphicFrameLocks noGrp="1"/>
          </p:cNvGraphicFramePr>
          <p:nvPr>
            <p:ph idx="1"/>
            <p:extLst>
              <p:ext uri="{D42A27DB-BD31-4B8C-83A1-F6EECF244321}">
                <p14:modId xmlns:p14="http://schemas.microsoft.com/office/powerpoint/2010/main" val="1036871947"/>
              </p:ext>
            </p:extLst>
          </p:nvPr>
        </p:nvGraphicFramePr>
        <p:xfrm>
          <a:off x="3127820" y="958348"/>
          <a:ext cx="6628804" cy="558343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6" name="TextBox 5">
            <a:extLst>
              <a:ext uri="{FF2B5EF4-FFF2-40B4-BE49-F238E27FC236}">
                <a16:creationId xmlns:a16="http://schemas.microsoft.com/office/drawing/2014/main" id="{8AD86EE9-1A79-984C-ABB8-B3F1385D628C}"/>
              </a:ext>
            </a:extLst>
          </p:cNvPr>
          <p:cNvSpPr txBox="1"/>
          <p:nvPr/>
        </p:nvSpPr>
        <p:spPr>
          <a:xfrm>
            <a:off x="18137958" y="735869"/>
            <a:ext cx="367914" cy="48961"/>
          </a:xfrm>
          <a:prstGeom prst="rect">
            <a:avLst/>
          </a:prstGeom>
          <a:noFill/>
        </p:spPr>
        <p:txBody>
          <a:bodyPr wrap="square" rtlCol="0">
            <a:spAutoFit/>
          </a:bodyPr>
          <a:lstStyle/>
          <a:p>
            <a:endParaRPr lang="en-US" sz="900"/>
          </a:p>
        </p:txBody>
      </p:sp>
      <p:sp>
        <p:nvSpPr>
          <p:cNvPr id="3" name="Rectangle 2">
            <a:extLst>
              <a:ext uri="{FF2B5EF4-FFF2-40B4-BE49-F238E27FC236}">
                <a16:creationId xmlns:a16="http://schemas.microsoft.com/office/drawing/2014/main" id="{AC27BEF0-1131-3C4E-A5A6-9F54884C0AA8}"/>
              </a:ext>
            </a:extLst>
          </p:cNvPr>
          <p:cNvSpPr/>
          <p:nvPr/>
        </p:nvSpPr>
        <p:spPr>
          <a:xfrm rot="18579511">
            <a:off x="-238890" y="1448077"/>
            <a:ext cx="4217822" cy="923330"/>
          </a:xfrm>
          <a:prstGeom prst="rect">
            <a:avLst/>
          </a:prstGeom>
          <a:noFill/>
        </p:spPr>
        <p:txBody>
          <a:bodyPr wrap="none" lIns="91440" tIns="45720" rIns="91440" bIns="45720">
            <a:spAutoFit/>
          </a:bodyPr>
          <a:lstStyle/>
          <a:p>
            <a:pPr algn="ctr"/>
            <a:r>
              <a:rPr lang="en-US" sz="5400" b="1">
                <a:ln w="22225">
                  <a:solidFill>
                    <a:schemeClr val="accent2"/>
                  </a:solidFill>
                  <a:prstDash val="solid"/>
                </a:ln>
                <a:solidFill>
                  <a:schemeClr val="accent2">
                    <a:lumMod val="40000"/>
                    <a:lumOff val="60000"/>
                  </a:schemeClr>
                </a:solidFill>
              </a:rPr>
              <a:t>Employment</a:t>
            </a:r>
            <a:endParaRPr lang="en-US" sz="5400" b="1" cap="none" spc="0">
              <a:ln w="22225">
                <a:solidFill>
                  <a:schemeClr val="accent2"/>
                </a:solidFill>
                <a:prstDash val="solid"/>
              </a:ln>
              <a:solidFill>
                <a:schemeClr val="accent2">
                  <a:lumMod val="40000"/>
                  <a:lumOff val="60000"/>
                </a:schemeClr>
              </a:solidFill>
              <a:effectLst/>
            </a:endParaRPr>
          </a:p>
        </p:txBody>
      </p:sp>
      <p:pic>
        <p:nvPicPr>
          <p:cNvPr id="7" name="Video 6">
            <a:hlinkClick r:id="" action="ppaction://media"/>
            <a:extLst>
              <a:ext uri="{FF2B5EF4-FFF2-40B4-BE49-F238E27FC236}">
                <a16:creationId xmlns:a16="http://schemas.microsoft.com/office/drawing/2014/main" id="{E846CCCF-60FD-4022-8261-91B73DD50860}"/>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9"/>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2205396119"/>
      </p:ext>
    </p:extLst>
  </p:cSld>
  <p:clrMapOvr>
    <a:masterClrMapping/>
  </p:clrMapOvr>
  <mc:AlternateContent xmlns:mc="http://schemas.openxmlformats.org/markup-compatibility/2006" xmlns:p14="http://schemas.microsoft.com/office/powerpoint/2010/main">
    <mc:Choice Requires="p14">
      <p:transition spd="slow" p14:dur="2000" advTm="75104"/>
    </mc:Choice>
    <mc:Fallback xmlns="">
      <p:transition spd="slow" advTm="751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title="How Does Supported Decision-Making Work?">
            <a:extLst>
              <a:ext uri="{FF2B5EF4-FFF2-40B4-BE49-F238E27FC236}">
                <a16:creationId xmlns:a16="http://schemas.microsoft.com/office/drawing/2014/main" id="{8CE7B65E-395E-6141-81C0-3B88F1CE7FF8}"/>
              </a:ext>
            </a:extLst>
          </p:cNvPr>
          <p:cNvPicPr>
            <a:picLocks noGrp="1"/>
          </p:cNvPicPr>
          <p:nvPr>
            <p:ph idx="1"/>
          </p:nvPr>
        </p:nvPicPr>
        <p:blipFill>
          <a:blip r:embed="rId4">
            <a:extLst>
              <a:ext uri="{28A0092B-C50C-407E-A947-70E740481C1C}">
                <a14:useLocalDpi xmlns:a14="http://schemas.microsoft.com/office/drawing/2010/main" val="0"/>
              </a:ext>
            </a:extLst>
          </a:blip>
          <a:stretch>
            <a:fillRect/>
          </a:stretch>
        </p:blipFill>
        <p:spPr>
          <a:xfrm>
            <a:off x="2843862" y="49761"/>
            <a:ext cx="6541555" cy="6692952"/>
          </a:xfrm>
          <a:prstGeom prst="rect">
            <a:avLst/>
          </a:prstGeom>
        </p:spPr>
      </p:pic>
      <p:sp>
        <p:nvSpPr>
          <p:cNvPr id="2" name="Flowchart: Alternate Process 1">
            <a:extLst>
              <a:ext uri="{FF2B5EF4-FFF2-40B4-BE49-F238E27FC236}">
                <a16:creationId xmlns:a16="http://schemas.microsoft.com/office/drawing/2014/main" id="{84E66BC1-9A3A-4205-A82F-D00CEF4927DB}"/>
              </a:ext>
            </a:extLst>
          </p:cNvPr>
          <p:cNvSpPr/>
          <p:nvPr/>
        </p:nvSpPr>
        <p:spPr>
          <a:xfrm>
            <a:off x="49091" y="53428"/>
            <a:ext cx="2743198" cy="703384"/>
          </a:xfrm>
          <a:prstGeom prst="flowChartAlternateProcess">
            <a:avLst/>
          </a:prstGeom>
        </p:spPr>
        <p:style>
          <a:lnRef idx="1">
            <a:schemeClr val="accent2"/>
          </a:lnRef>
          <a:fillRef idx="2">
            <a:schemeClr val="accent2"/>
          </a:fillRef>
          <a:effectRef idx="1">
            <a:schemeClr val="accent2"/>
          </a:effectRef>
          <a:fontRef idx="minor">
            <a:schemeClr val="dk1"/>
          </a:fontRef>
        </p:style>
        <p:txBody>
          <a:bodyPr lIns="91440" tIns="45720" rIns="91440" bIns="45720" rtlCol="0" anchor="ctr"/>
          <a:lstStyle/>
          <a:p>
            <a:pPr algn="ctr"/>
            <a:r>
              <a:rPr lang="en-US" sz="2400" b="1">
                <a:latin typeface="Aldhabi"/>
                <a:cs typeface="Aldhabi"/>
              </a:rPr>
              <a:t>Supported Decision Making</a:t>
            </a:r>
          </a:p>
        </p:txBody>
      </p:sp>
      <p:pic>
        <p:nvPicPr>
          <p:cNvPr id="14" name="Video 13">
            <a:hlinkClick r:id="" action="ppaction://media"/>
            <a:extLst>
              <a:ext uri="{FF2B5EF4-FFF2-40B4-BE49-F238E27FC236}">
                <a16:creationId xmlns:a16="http://schemas.microsoft.com/office/drawing/2014/main" id="{01DD4CE5-1085-4222-9EE7-E34A4503913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2744850110"/>
      </p:ext>
    </p:extLst>
  </p:cSld>
  <p:clrMapOvr>
    <a:masterClrMapping/>
  </p:clrMapOvr>
  <mc:AlternateContent xmlns:mc="http://schemas.openxmlformats.org/markup-compatibility/2006" xmlns:p14="http://schemas.microsoft.com/office/powerpoint/2010/main">
    <mc:Choice Requires="p14">
      <p:transition spd="slow" p14:dur="2000" advTm="124817"/>
    </mc:Choice>
    <mc:Fallback xmlns="">
      <p:transition spd="slow" advTm="1248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4"/>
                </p:tgtEl>
              </p:cMediaNode>
            </p:video>
            <p:seq concurrent="1" nextAc="seek">
              <p:cTn id="8" restart="whenNotActive" fill="hold" evtFilter="cancelBubble" nodeType="interactiveSeq">
                <p:stCondLst>
                  <p:cond evt="onClick" delay="0">
                    <p:tgtEl>
                      <p:spTgt spid="1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4"/>
                                        </p:tgtEl>
                                      </p:cBhvr>
                                    </p:cmd>
                                  </p:childTnLst>
                                </p:cTn>
                              </p:par>
                            </p:childTnLst>
                          </p:cTn>
                        </p:par>
                      </p:childTnLst>
                    </p:cTn>
                  </p:par>
                </p:childTnLst>
              </p:cTn>
              <p:nextCondLst>
                <p:cond evt="onClick" delay="0">
                  <p:tgtEl>
                    <p:spTgt spid="14"/>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F563C-1B82-CD41-99C0-285552BEDF19}"/>
              </a:ext>
            </a:extLst>
          </p:cNvPr>
          <p:cNvSpPr>
            <a:spLocks noGrp="1"/>
          </p:cNvSpPr>
          <p:nvPr>
            <p:ph type="title"/>
          </p:nvPr>
        </p:nvSpPr>
        <p:spPr>
          <a:xfrm>
            <a:off x="3897152" y="100590"/>
            <a:ext cx="7130629" cy="1750039"/>
          </a:xfrm>
        </p:spPr>
        <p:txBody>
          <a:bodyPr anchor="t">
            <a:normAutofit/>
          </a:bodyPr>
          <a:lstStyle/>
          <a:p>
            <a:br>
              <a:rPr lang="en-US" b="1"/>
            </a:br>
            <a:r>
              <a:rPr lang="en-US" b="1"/>
              <a:t>Job hunting tips to focus</a:t>
            </a:r>
            <a:br>
              <a:rPr lang="en-US" b="1"/>
            </a:br>
            <a:r>
              <a:rPr lang="en-US" b="1"/>
              <a:t> your search</a:t>
            </a:r>
          </a:p>
        </p:txBody>
      </p:sp>
      <p:sp>
        <p:nvSpPr>
          <p:cNvPr id="3" name="Content Placeholder 2">
            <a:extLst>
              <a:ext uri="{FF2B5EF4-FFF2-40B4-BE49-F238E27FC236}">
                <a16:creationId xmlns:a16="http://schemas.microsoft.com/office/drawing/2014/main" id="{9631A937-B362-CB41-8D45-70F45CD10DD0}"/>
              </a:ext>
            </a:extLst>
          </p:cNvPr>
          <p:cNvSpPr>
            <a:spLocks noGrp="1"/>
          </p:cNvSpPr>
          <p:nvPr>
            <p:ph idx="1"/>
          </p:nvPr>
        </p:nvSpPr>
        <p:spPr>
          <a:xfrm>
            <a:off x="4356004" y="2094590"/>
            <a:ext cx="6748858" cy="4519448"/>
          </a:xfrm>
        </p:spPr>
        <p:txBody>
          <a:bodyPr>
            <a:normAutofit fontScale="70000" lnSpcReduction="20000"/>
          </a:bodyPr>
          <a:lstStyle/>
          <a:p>
            <a:r>
              <a:rPr lang="en-US" sz="2300">
                <a:solidFill>
                  <a:schemeClr val="tx1">
                    <a:alpha val="60000"/>
                  </a:schemeClr>
                </a:solidFill>
              </a:rPr>
              <a:t>Know your career goals.</a:t>
            </a:r>
          </a:p>
          <a:p>
            <a:r>
              <a:rPr lang="en-US" sz="2300">
                <a:solidFill>
                  <a:schemeClr val="tx1">
                    <a:alpha val="60000"/>
                  </a:schemeClr>
                </a:solidFill>
              </a:rPr>
              <a:t>Plan ahead.</a:t>
            </a:r>
          </a:p>
          <a:p>
            <a:r>
              <a:rPr lang="en-US" sz="2300">
                <a:solidFill>
                  <a:schemeClr val="tx1">
                    <a:alpha val="60000"/>
                  </a:schemeClr>
                </a:solidFill>
              </a:rPr>
              <a:t>Get resume and cover letter help.</a:t>
            </a:r>
          </a:p>
          <a:p>
            <a:r>
              <a:rPr lang="en-US" sz="2300">
                <a:solidFill>
                  <a:schemeClr val="tx1">
                    <a:alpha val="60000"/>
                  </a:schemeClr>
                </a:solidFill>
              </a:rPr>
              <a:t>Use all job search resources.</a:t>
            </a:r>
          </a:p>
          <a:p>
            <a:r>
              <a:rPr lang="en-US" sz="2300">
                <a:solidFill>
                  <a:schemeClr val="tx1">
                    <a:alpha val="60000"/>
                  </a:schemeClr>
                </a:solidFill>
              </a:rPr>
              <a:t>Customize your resume.</a:t>
            </a:r>
          </a:p>
          <a:p>
            <a:r>
              <a:rPr lang="en-US" sz="2300">
                <a:solidFill>
                  <a:schemeClr val="tx1">
                    <a:alpha val="60000"/>
                  </a:schemeClr>
                </a:solidFill>
              </a:rPr>
              <a:t>Research companies.</a:t>
            </a:r>
          </a:p>
          <a:p>
            <a:r>
              <a:rPr lang="en-US" sz="2300">
                <a:solidFill>
                  <a:schemeClr val="tx1">
                    <a:alpha val="60000"/>
                  </a:schemeClr>
                </a:solidFill>
              </a:rPr>
              <a:t>Apply with confidence.</a:t>
            </a:r>
          </a:p>
          <a:p>
            <a:r>
              <a:rPr lang="en-US" sz="2300">
                <a:solidFill>
                  <a:schemeClr val="tx1">
                    <a:alpha val="60000"/>
                  </a:schemeClr>
                </a:solidFill>
              </a:rPr>
              <a:t>Schedule informational interviews.</a:t>
            </a:r>
          </a:p>
          <a:p>
            <a:r>
              <a:rPr lang="en-US" sz="2300">
                <a:solidFill>
                  <a:schemeClr val="tx1">
                    <a:alpha val="60000"/>
                  </a:schemeClr>
                </a:solidFill>
              </a:rPr>
              <a:t>Succeed in your current job.</a:t>
            </a:r>
          </a:p>
          <a:p>
            <a:r>
              <a:rPr lang="en-US" sz="2300">
                <a:solidFill>
                  <a:schemeClr val="tx1">
                    <a:alpha val="60000"/>
                  </a:schemeClr>
                </a:solidFill>
              </a:rPr>
              <a:t>Network regularly.</a:t>
            </a:r>
          </a:p>
          <a:p>
            <a:r>
              <a:rPr lang="en-US" sz="2300">
                <a:solidFill>
                  <a:schemeClr val="tx1">
                    <a:alpha val="60000"/>
                  </a:schemeClr>
                </a:solidFill>
              </a:rPr>
              <a:t>Identify examples of your skills.</a:t>
            </a:r>
          </a:p>
          <a:p>
            <a:r>
              <a:rPr lang="en-US" sz="2300">
                <a:solidFill>
                  <a:schemeClr val="tx1">
                    <a:alpha val="60000"/>
                  </a:schemeClr>
                </a:solidFill>
              </a:rPr>
              <a:t>Prepare for interviews.</a:t>
            </a:r>
          </a:p>
          <a:p>
            <a:r>
              <a:rPr lang="en-US" sz="2300">
                <a:solidFill>
                  <a:schemeClr val="tx1">
                    <a:alpha val="60000"/>
                  </a:schemeClr>
                </a:solidFill>
              </a:rPr>
              <a:t>Follow up.</a:t>
            </a:r>
          </a:p>
          <a:p>
            <a:r>
              <a:rPr lang="en-US" sz="2300">
                <a:solidFill>
                  <a:schemeClr val="tx1">
                    <a:alpha val="60000"/>
                  </a:schemeClr>
                </a:solidFill>
              </a:rPr>
              <a:t>Expand your skills.</a:t>
            </a:r>
          </a:p>
          <a:p>
            <a:endParaRPr lang="en-US" sz="1000">
              <a:solidFill>
                <a:schemeClr val="tx1">
                  <a:alpha val="60000"/>
                </a:schemeClr>
              </a:solidFill>
            </a:endParaRPr>
          </a:p>
        </p:txBody>
      </p:sp>
      <p:pic>
        <p:nvPicPr>
          <p:cNvPr id="5" name="Picture 4" descr="Light bulb on yellow background with sketched light beams and cord">
            <a:extLst>
              <a:ext uri="{FF2B5EF4-FFF2-40B4-BE49-F238E27FC236}">
                <a16:creationId xmlns:a16="http://schemas.microsoft.com/office/drawing/2014/main" id="{3E511726-601C-465F-8F0D-D861CC58C7B3}"/>
              </a:ext>
            </a:extLst>
          </p:cNvPr>
          <p:cNvPicPr>
            <a:picLocks noChangeAspect="1"/>
          </p:cNvPicPr>
          <p:nvPr/>
        </p:nvPicPr>
        <p:blipFill rotWithShape="1">
          <a:blip r:embed="rId5"/>
          <a:srcRect l="56077" r="11821" b="1"/>
          <a:stretch/>
        </p:blipFill>
        <p:spPr>
          <a:xfrm>
            <a:off x="688434" y="2198"/>
            <a:ext cx="3268243" cy="6855802"/>
          </a:xfrm>
          <a:prstGeom prst="rect">
            <a:avLst/>
          </a:prstGeom>
        </p:spPr>
      </p:pic>
      <p:sp>
        <p:nvSpPr>
          <p:cNvPr id="6" name="Flowchart: Alternate Process 5">
            <a:extLst>
              <a:ext uri="{FF2B5EF4-FFF2-40B4-BE49-F238E27FC236}">
                <a16:creationId xmlns:a16="http://schemas.microsoft.com/office/drawing/2014/main" id="{082352A3-55BE-42FB-8872-B90AD95A3A9F}"/>
              </a:ext>
            </a:extLst>
          </p:cNvPr>
          <p:cNvSpPr/>
          <p:nvPr/>
        </p:nvSpPr>
        <p:spPr>
          <a:xfrm>
            <a:off x="49091" y="53428"/>
            <a:ext cx="2743198" cy="703384"/>
          </a:xfrm>
          <a:prstGeom prst="flowChartAlternateProcess">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2400" b="1">
                <a:latin typeface="Aldhabi"/>
                <a:cs typeface="Aldhabi"/>
              </a:rPr>
              <a:t>Having a Job – Employment</a:t>
            </a:r>
            <a:endParaRPr lang="en-US" sz="2400"/>
          </a:p>
        </p:txBody>
      </p:sp>
      <p:pic>
        <p:nvPicPr>
          <p:cNvPr id="4" name="Audio Recording Aug 19, 2021 at 12:46:20 PM" descr="Audio Recording Aug 19, 2021 at 12:46:20 PM">
            <a:hlinkClick r:id="" action="ppaction://media"/>
            <a:extLst>
              <a:ext uri="{FF2B5EF4-FFF2-40B4-BE49-F238E27FC236}">
                <a16:creationId xmlns:a16="http://schemas.microsoft.com/office/drawing/2014/main" id="{86ACF382-BC16-E045-B937-2E44E7EA736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9291233" y="6614038"/>
            <a:ext cx="812800" cy="812800"/>
          </a:xfrm>
          <a:prstGeom prst="rect">
            <a:avLst/>
          </a:prstGeom>
        </p:spPr>
      </p:pic>
    </p:spTree>
    <p:extLst>
      <p:ext uri="{BB962C8B-B14F-4D97-AF65-F5344CB8AC3E}">
        <p14:creationId xmlns:p14="http://schemas.microsoft.com/office/powerpoint/2010/main" val="41428498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697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A05D5B-F8FE-7D49-8ECE-78165B06FCB6}"/>
              </a:ext>
            </a:extLst>
          </p:cNvPr>
          <p:cNvSpPr>
            <a:spLocks noGrp="1"/>
          </p:cNvSpPr>
          <p:nvPr>
            <p:ph type="title"/>
          </p:nvPr>
        </p:nvSpPr>
        <p:spPr>
          <a:xfrm>
            <a:off x="6513788" y="365125"/>
            <a:ext cx="4840010" cy="1807305"/>
          </a:xfrm>
        </p:spPr>
        <p:txBody>
          <a:bodyPr>
            <a:normAutofit fontScale="90000"/>
          </a:bodyPr>
          <a:lstStyle/>
          <a:p>
            <a:r>
              <a:rPr lang="en-US" sz="3100" b="1"/>
              <a:t>How to research a company you’re interested in </a:t>
            </a:r>
            <a:br>
              <a:rPr lang="en-US" sz="3100" b="1"/>
            </a:br>
            <a:endParaRPr lang="en-US" sz="3100"/>
          </a:p>
        </p:txBody>
      </p:sp>
      <p:sp>
        <p:nvSpPr>
          <p:cNvPr id="3" name="Content Placeholder 2">
            <a:extLst>
              <a:ext uri="{FF2B5EF4-FFF2-40B4-BE49-F238E27FC236}">
                <a16:creationId xmlns:a16="http://schemas.microsoft.com/office/drawing/2014/main" id="{FC362C2E-D0FD-D34D-BEC8-639716058B67}"/>
              </a:ext>
            </a:extLst>
          </p:cNvPr>
          <p:cNvSpPr>
            <a:spLocks noGrp="1"/>
          </p:cNvSpPr>
          <p:nvPr>
            <p:ph idx="1"/>
          </p:nvPr>
        </p:nvSpPr>
        <p:spPr>
          <a:xfrm>
            <a:off x="5526559" y="2265680"/>
            <a:ext cx="6322541" cy="4004533"/>
          </a:xfrm>
        </p:spPr>
        <p:txBody>
          <a:bodyPr>
            <a:normAutofit fontScale="85000" lnSpcReduction="10000"/>
          </a:bodyPr>
          <a:lstStyle/>
          <a:p>
            <a:r>
              <a:rPr lang="en-US" sz="1900"/>
              <a:t>Look for companies that share your values.</a:t>
            </a:r>
          </a:p>
          <a:p>
            <a:r>
              <a:rPr lang="en-US" sz="1900"/>
              <a:t>Research employee benefits the company provides.</a:t>
            </a:r>
          </a:p>
          <a:p>
            <a:r>
              <a:rPr lang="en-US" sz="1900"/>
              <a:t>Learn about the company’s business operations.</a:t>
            </a:r>
          </a:p>
          <a:p>
            <a:r>
              <a:rPr lang="en-US" sz="1900"/>
              <a:t>Research the company’s leadership.</a:t>
            </a:r>
          </a:p>
          <a:p>
            <a:r>
              <a:rPr lang="en-US" sz="1900"/>
              <a:t>Expand your research to news and recent events.</a:t>
            </a:r>
          </a:p>
          <a:p>
            <a:r>
              <a:rPr lang="en-US" sz="1900"/>
              <a:t>Ask your network for opinions.</a:t>
            </a:r>
          </a:p>
          <a:p>
            <a:r>
              <a:rPr lang="en-US" sz="1900"/>
              <a:t>Scan the news headlines for red flags.</a:t>
            </a:r>
          </a:p>
          <a:p>
            <a:r>
              <a:rPr lang="en-US" sz="1900"/>
              <a:t>Set aside the time necessary to research properly.</a:t>
            </a:r>
          </a:p>
          <a:p>
            <a:r>
              <a:rPr lang="en-US" sz="1900"/>
              <a:t>Review related local news stories, forums and business journals.</a:t>
            </a:r>
          </a:p>
          <a:p>
            <a:r>
              <a:rPr lang="en-US" sz="1900"/>
              <a:t>Understand the type of company you want to work for.</a:t>
            </a:r>
          </a:p>
          <a:p>
            <a:r>
              <a:rPr lang="en-US" sz="1900"/>
              <a:t>Be strategic in how you share your research in an interview.</a:t>
            </a:r>
          </a:p>
          <a:p>
            <a:endParaRPr lang="en-US" sz="1400"/>
          </a:p>
        </p:txBody>
      </p:sp>
      <p:pic>
        <p:nvPicPr>
          <p:cNvPr id="5" name="Picture 4" descr="Glasses on top of a book">
            <a:extLst>
              <a:ext uri="{FF2B5EF4-FFF2-40B4-BE49-F238E27FC236}">
                <a16:creationId xmlns:a16="http://schemas.microsoft.com/office/drawing/2014/main" id="{79F2587B-4A6F-4BBB-AD90-B4E9E40CE7B0}"/>
              </a:ext>
            </a:extLst>
          </p:cNvPr>
          <p:cNvPicPr>
            <a:picLocks noChangeAspect="1"/>
          </p:cNvPicPr>
          <p:nvPr/>
        </p:nvPicPr>
        <p:blipFill rotWithShape="1">
          <a:blip r:embed="rId5"/>
          <a:srcRect l="7790" r="33122" b="-1"/>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7" name="Flowchart: Alternate Process 6">
            <a:extLst>
              <a:ext uri="{FF2B5EF4-FFF2-40B4-BE49-F238E27FC236}">
                <a16:creationId xmlns:a16="http://schemas.microsoft.com/office/drawing/2014/main" id="{AD163C7C-6106-4648-AD28-8D68B7691786}"/>
              </a:ext>
            </a:extLst>
          </p:cNvPr>
          <p:cNvSpPr/>
          <p:nvPr/>
        </p:nvSpPr>
        <p:spPr>
          <a:xfrm>
            <a:off x="49091" y="53428"/>
            <a:ext cx="2743198" cy="703384"/>
          </a:xfrm>
          <a:prstGeom prst="flowChartAlternateProcess">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2400" b="1">
                <a:latin typeface="Aldhabi"/>
                <a:cs typeface="Aldhabi"/>
              </a:rPr>
              <a:t>Having a Job – Employment</a:t>
            </a:r>
            <a:endParaRPr lang="en-US" sz="2400"/>
          </a:p>
        </p:txBody>
      </p:sp>
      <p:pic>
        <p:nvPicPr>
          <p:cNvPr id="6" name="Audio Recording Aug 23, 2021 at 12:48:34 PM" descr="Audio Recording Aug 23, 2021 at 12:48:34 PM">
            <a:hlinkClick r:id="" action="ppaction://media"/>
            <a:extLst>
              <a:ext uri="{FF2B5EF4-FFF2-40B4-BE49-F238E27FC236}">
                <a16:creationId xmlns:a16="http://schemas.microsoft.com/office/drawing/2014/main" id="{C0EC5CB8-FC45-024B-92F5-C2F53EF3F0D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177780" y="1149573"/>
            <a:ext cx="812800" cy="812800"/>
          </a:xfrm>
          <a:prstGeom prst="rect">
            <a:avLst/>
          </a:prstGeom>
        </p:spPr>
      </p:pic>
    </p:spTree>
    <p:extLst>
      <p:ext uri="{BB962C8B-B14F-4D97-AF65-F5344CB8AC3E}">
        <p14:creationId xmlns:p14="http://schemas.microsoft.com/office/powerpoint/2010/main" val="38153990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2768"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059FB3-1916-9442-8A7C-980E1BC77AC1}"/>
              </a:ext>
            </a:extLst>
          </p:cNvPr>
          <p:cNvSpPr>
            <a:spLocks noGrp="1"/>
          </p:cNvSpPr>
          <p:nvPr>
            <p:ph type="title"/>
          </p:nvPr>
        </p:nvSpPr>
        <p:spPr>
          <a:xfrm>
            <a:off x="1171074" y="1396686"/>
            <a:ext cx="3240506" cy="4064628"/>
          </a:xfrm>
        </p:spPr>
        <p:txBody>
          <a:bodyPr>
            <a:normAutofit/>
          </a:bodyPr>
          <a:lstStyle/>
          <a:p>
            <a:r>
              <a:rPr lang="en-US">
                <a:solidFill>
                  <a:srgbClr val="FFFFFF"/>
                </a:solidFill>
              </a:rPr>
              <a:t>Supported Decision making </a:t>
            </a:r>
          </a:p>
        </p:txBody>
      </p:sp>
      <p:sp>
        <p:nvSpPr>
          <p:cNvPr id="3" name="Content Placeholder 2">
            <a:extLst>
              <a:ext uri="{FF2B5EF4-FFF2-40B4-BE49-F238E27FC236}">
                <a16:creationId xmlns:a16="http://schemas.microsoft.com/office/drawing/2014/main" id="{2D0C2D86-BB5A-2647-9ECD-59B21F6A28CD}"/>
              </a:ext>
            </a:extLst>
          </p:cNvPr>
          <p:cNvSpPr>
            <a:spLocks noGrp="1"/>
          </p:cNvSpPr>
          <p:nvPr>
            <p:ph idx="1"/>
          </p:nvPr>
        </p:nvSpPr>
        <p:spPr>
          <a:xfrm>
            <a:off x="540246" y="1526033"/>
            <a:ext cx="9276058" cy="3935281"/>
          </a:xfrm>
        </p:spPr>
        <p:txBody>
          <a:bodyPr vert="horz" lIns="91440" tIns="45720" rIns="91440" bIns="45720" rtlCol="0" anchor="t">
            <a:normAutofit/>
          </a:bodyPr>
          <a:lstStyle/>
          <a:p>
            <a:br>
              <a:rPr lang="en-US" sz="2000"/>
            </a:br>
            <a:r>
              <a:rPr lang="en-US" sz="2000"/>
              <a:t>Supported Decision-Making (SDM) is a series of relationships, practices, arrangements and agreements designed to assist an individual with a disability to make and communicate to other decisions about their life.</a:t>
            </a:r>
          </a:p>
        </p:txBody>
      </p:sp>
      <p:sp>
        <p:nvSpPr>
          <p:cNvPr id="4" name="Flowchart: Alternate Process 3">
            <a:extLst>
              <a:ext uri="{FF2B5EF4-FFF2-40B4-BE49-F238E27FC236}">
                <a16:creationId xmlns:a16="http://schemas.microsoft.com/office/drawing/2014/main" id="{81010FC8-43A9-4840-8D8E-87CA8049B70A}"/>
              </a:ext>
            </a:extLst>
          </p:cNvPr>
          <p:cNvSpPr/>
          <p:nvPr/>
        </p:nvSpPr>
        <p:spPr>
          <a:xfrm>
            <a:off x="49091" y="53428"/>
            <a:ext cx="2743198" cy="703384"/>
          </a:xfrm>
          <a:prstGeom prst="flowChartAlternateProcess">
            <a:avLst/>
          </a:prstGeom>
        </p:spPr>
        <p:style>
          <a:lnRef idx="1">
            <a:schemeClr val="accent2"/>
          </a:lnRef>
          <a:fillRef idx="2">
            <a:schemeClr val="accent2"/>
          </a:fillRef>
          <a:effectRef idx="1">
            <a:schemeClr val="accent2"/>
          </a:effectRef>
          <a:fontRef idx="minor">
            <a:schemeClr val="dk1"/>
          </a:fontRef>
        </p:style>
        <p:txBody>
          <a:bodyPr lIns="91440" tIns="45720" rIns="91440" bIns="45720" rtlCol="0" anchor="ctr"/>
          <a:lstStyle/>
          <a:p>
            <a:pPr algn="ctr"/>
            <a:r>
              <a:rPr lang="en-US" sz="2400" b="1">
                <a:latin typeface="Aldhabi"/>
                <a:cs typeface="Aldhabi"/>
              </a:rPr>
              <a:t>Supported Decision Making</a:t>
            </a:r>
          </a:p>
        </p:txBody>
      </p:sp>
      <p:pic>
        <p:nvPicPr>
          <p:cNvPr id="5" name="Audio Recording Aug 19, 2021 at 12:57:41 PM" descr="Audio Recording Aug 19, 2021 at 12:57:41 PM">
            <a:hlinkClick r:id="" action="ppaction://media"/>
            <a:extLst>
              <a:ext uri="{FF2B5EF4-FFF2-40B4-BE49-F238E27FC236}">
                <a16:creationId xmlns:a16="http://schemas.microsoft.com/office/drawing/2014/main" id="{9AF1688B-DCE8-8C40-86C2-44EACC2E903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725408" y="713233"/>
            <a:ext cx="812800" cy="812800"/>
          </a:xfrm>
          <a:prstGeom prst="rect">
            <a:avLst/>
          </a:prstGeom>
        </p:spPr>
      </p:pic>
    </p:spTree>
    <p:extLst>
      <p:ext uri="{BB962C8B-B14F-4D97-AF65-F5344CB8AC3E}">
        <p14:creationId xmlns:p14="http://schemas.microsoft.com/office/powerpoint/2010/main" val="14926218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8032"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27C587-8327-B741-9C3B-3816249DBAAA}"/>
              </a:ext>
            </a:extLst>
          </p:cNvPr>
          <p:cNvSpPr>
            <a:spLocks noGrp="1"/>
          </p:cNvSpPr>
          <p:nvPr>
            <p:ph type="title"/>
          </p:nvPr>
        </p:nvSpPr>
        <p:spPr>
          <a:xfrm>
            <a:off x="1098468" y="885651"/>
            <a:ext cx="3229803" cy="4624603"/>
          </a:xfrm>
        </p:spPr>
        <p:txBody>
          <a:bodyPr>
            <a:normAutofit/>
          </a:bodyPr>
          <a:lstStyle/>
          <a:p>
            <a:r>
              <a:rPr lang="en-US">
                <a:solidFill>
                  <a:srgbClr val="FFFFFF"/>
                </a:solidFill>
              </a:rPr>
              <a:t>What is support decision making?</a:t>
            </a:r>
          </a:p>
        </p:txBody>
      </p:sp>
      <p:sp>
        <p:nvSpPr>
          <p:cNvPr id="3" name="Content Placeholder 2">
            <a:extLst>
              <a:ext uri="{FF2B5EF4-FFF2-40B4-BE49-F238E27FC236}">
                <a16:creationId xmlns:a16="http://schemas.microsoft.com/office/drawing/2014/main" id="{61E0EA1C-E5FA-354A-B4E7-BC4F8BE8202A}"/>
              </a:ext>
            </a:extLst>
          </p:cNvPr>
          <p:cNvSpPr>
            <a:spLocks noGrp="1"/>
          </p:cNvSpPr>
          <p:nvPr>
            <p:ph idx="1"/>
          </p:nvPr>
        </p:nvSpPr>
        <p:spPr>
          <a:xfrm>
            <a:off x="148801" y="885651"/>
            <a:ext cx="9584943" cy="4628572"/>
          </a:xfrm>
        </p:spPr>
        <p:txBody>
          <a:bodyPr anchor="ctr">
            <a:normAutofit/>
          </a:bodyPr>
          <a:lstStyle/>
          <a:p>
            <a:r>
              <a:rPr lang="en-US" sz="2400"/>
              <a:t>Supported Decision-Making (SDM) is a tool that allows people with disabilities to remember that their decision-making capacity by choosing supports to help them make choices.</a:t>
            </a:r>
          </a:p>
        </p:txBody>
      </p:sp>
      <p:sp>
        <p:nvSpPr>
          <p:cNvPr id="4" name="Flowchart: Alternate Process 3">
            <a:extLst>
              <a:ext uri="{FF2B5EF4-FFF2-40B4-BE49-F238E27FC236}">
                <a16:creationId xmlns:a16="http://schemas.microsoft.com/office/drawing/2014/main" id="{824E5458-5762-49D9-85E5-28D15EF83B28}"/>
              </a:ext>
            </a:extLst>
          </p:cNvPr>
          <p:cNvSpPr/>
          <p:nvPr/>
        </p:nvSpPr>
        <p:spPr>
          <a:xfrm>
            <a:off x="49091" y="53428"/>
            <a:ext cx="2743198" cy="703384"/>
          </a:xfrm>
          <a:prstGeom prst="flowChartAlternateProcess">
            <a:avLst/>
          </a:prstGeom>
        </p:spPr>
        <p:style>
          <a:lnRef idx="1">
            <a:schemeClr val="accent2"/>
          </a:lnRef>
          <a:fillRef idx="2">
            <a:schemeClr val="accent2"/>
          </a:fillRef>
          <a:effectRef idx="1">
            <a:schemeClr val="accent2"/>
          </a:effectRef>
          <a:fontRef idx="minor">
            <a:schemeClr val="dk1"/>
          </a:fontRef>
        </p:style>
        <p:txBody>
          <a:bodyPr lIns="91440" tIns="45720" rIns="91440" bIns="45720" rtlCol="0" anchor="ctr"/>
          <a:lstStyle/>
          <a:p>
            <a:pPr algn="ctr"/>
            <a:r>
              <a:rPr lang="en-US" sz="2400" b="1">
                <a:latin typeface="Aldhabi"/>
                <a:cs typeface="Aldhabi"/>
              </a:rPr>
              <a:t>Supported Decision Making</a:t>
            </a:r>
          </a:p>
        </p:txBody>
      </p:sp>
      <p:pic>
        <p:nvPicPr>
          <p:cNvPr id="5" name="Audio Recording Aug 19, 2021 at 12:58:36 PM" descr="Audio Recording Aug 19, 2021 at 12:58:36 PM">
            <a:hlinkClick r:id="" action="ppaction://media"/>
            <a:extLst>
              <a:ext uri="{FF2B5EF4-FFF2-40B4-BE49-F238E27FC236}">
                <a16:creationId xmlns:a16="http://schemas.microsoft.com/office/drawing/2014/main" id="{FB2811BD-6356-4848-933B-7000EC2A013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122108" y="4830262"/>
            <a:ext cx="812800" cy="812800"/>
          </a:xfrm>
          <a:prstGeom prst="rect">
            <a:avLst/>
          </a:prstGeom>
        </p:spPr>
      </p:pic>
    </p:spTree>
    <p:extLst>
      <p:ext uri="{BB962C8B-B14F-4D97-AF65-F5344CB8AC3E}">
        <p14:creationId xmlns:p14="http://schemas.microsoft.com/office/powerpoint/2010/main" val="19558241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656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41EBCF-6FE3-AF4A-94D2-B965C0D9D229}"/>
              </a:ext>
            </a:extLst>
          </p:cNvPr>
          <p:cNvSpPr>
            <a:spLocks noGrp="1"/>
          </p:cNvSpPr>
          <p:nvPr>
            <p:ph type="title"/>
          </p:nvPr>
        </p:nvSpPr>
        <p:spPr>
          <a:xfrm>
            <a:off x="958506" y="800392"/>
            <a:ext cx="10264697" cy="1212102"/>
          </a:xfrm>
        </p:spPr>
        <p:txBody>
          <a:bodyPr>
            <a:normAutofit fontScale="90000"/>
          </a:bodyPr>
          <a:lstStyle/>
          <a:p>
            <a:r>
              <a:rPr lang="en-US" sz="4000">
                <a:solidFill>
                  <a:schemeClr val="tx1"/>
                </a:solidFill>
              </a:rPr>
              <a:t>What does supported decision making look like:</a:t>
            </a:r>
          </a:p>
        </p:txBody>
      </p:sp>
      <p:sp>
        <p:nvSpPr>
          <p:cNvPr id="3" name="Content Placeholder 2">
            <a:extLst>
              <a:ext uri="{FF2B5EF4-FFF2-40B4-BE49-F238E27FC236}">
                <a16:creationId xmlns:a16="http://schemas.microsoft.com/office/drawing/2014/main" id="{4429C97A-210D-AF43-8EA7-26151D30157C}"/>
              </a:ext>
            </a:extLst>
          </p:cNvPr>
          <p:cNvSpPr>
            <a:spLocks noGrp="1"/>
          </p:cNvSpPr>
          <p:nvPr>
            <p:ph idx="1"/>
          </p:nvPr>
        </p:nvSpPr>
        <p:spPr>
          <a:xfrm>
            <a:off x="371163" y="1001606"/>
            <a:ext cx="9544872" cy="5056003"/>
          </a:xfrm>
        </p:spPr>
        <p:txBody>
          <a:bodyPr anchor="ctr">
            <a:normAutofit/>
          </a:bodyPr>
          <a:lstStyle/>
          <a:p>
            <a:pPr>
              <a:buFont typeface="Wingdings" charset="2"/>
              <a:buChar char="Ø"/>
            </a:pPr>
            <a:r>
              <a:rPr lang="en-US" sz="2400"/>
              <a:t>Supported Decision-Making will look different for everyone.</a:t>
            </a:r>
            <a:endParaRPr lang="en-US"/>
          </a:p>
          <a:p>
            <a:pPr>
              <a:buFont typeface="Wingdings" charset="2"/>
              <a:buChar char="Ø"/>
            </a:pPr>
            <a:r>
              <a:rPr lang="en-US" sz="2400"/>
              <a:t> It means finding supports to help a person with a disability understand, make, and communicate their own choices. </a:t>
            </a:r>
            <a:endParaRPr lang="en-US"/>
          </a:p>
          <a:p>
            <a:pPr>
              <a:buFont typeface="Wingdings" charset="2"/>
              <a:buChar char="Ø"/>
            </a:pPr>
            <a:r>
              <a:rPr lang="en-US" sz="2400"/>
              <a:t>When using Supported Decision-Making, the person can execute a Supported Decision-Making agreement which identifies their method of decision-making. </a:t>
            </a:r>
            <a:endParaRPr lang="en-US"/>
          </a:p>
          <a:p>
            <a:pPr>
              <a:buFont typeface="Wingdings" charset="2"/>
              <a:buChar char="Ø"/>
            </a:pPr>
            <a:r>
              <a:rPr lang="en-US" sz="2400"/>
              <a:t>This document can help doctors, bankers, lawyers, and other third parties to understand and accept the decision of the person with a disability.</a:t>
            </a:r>
            <a:endParaRPr lang="en-US"/>
          </a:p>
        </p:txBody>
      </p:sp>
      <p:sp>
        <p:nvSpPr>
          <p:cNvPr id="4" name="Flowchart: Alternate Process 3">
            <a:extLst>
              <a:ext uri="{FF2B5EF4-FFF2-40B4-BE49-F238E27FC236}">
                <a16:creationId xmlns:a16="http://schemas.microsoft.com/office/drawing/2014/main" id="{43D1204E-C7F3-4CE0-A1A2-B88C7BF0AF99}"/>
              </a:ext>
            </a:extLst>
          </p:cNvPr>
          <p:cNvSpPr/>
          <p:nvPr/>
        </p:nvSpPr>
        <p:spPr>
          <a:xfrm>
            <a:off x="49091" y="53428"/>
            <a:ext cx="2743198" cy="703384"/>
          </a:xfrm>
          <a:prstGeom prst="flowChartAlternateProcess">
            <a:avLst/>
          </a:prstGeom>
        </p:spPr>
        <p:style>
          <a:lnRef idx="1">
            <a:schemeClr val="accent2"/>
          </a:lnRef>
          <a:fillRef idx="2">
            <a:schemeClr val="accent2"/>
          </a:fillRef>
          <a:effectRef idx="1">
            <a:schemeClr val="accent2"/>
          </a:effectRef>
          <a:fontRef idx="minor">
            <a:schemeClr val="dk1"/>
          </a:fontRef>
        </p:style>
        <p:txBody>
          <a:bodyPr lIns="91440" tIns="45720" rIns="91440" bIns="45720" rtlCol="0" anchor="ctr"/>
          <a:lstStyle/>
          <a:p>
            <a:pPr algn="ctr"/>
            <a:r>
              <a:rPr lang="en-US" sz="2400" b="1">
                <a:latin typeface="Aldhabi"/>
                <a:cs typeface="Aldhabi"/>
              </a:rPr>
              <a:t>Supported Decision Making</a:t>
            </a:r>
          </a:p>
        </p:txBody>
      </p:sp>
      <p:pic>
        <p:nvPicPr>
          <p:cNvPr id="6" name="Audio Recording Aug 23, 2021 at 12:53:12 PM" descr="Audio Recording Aug 23, 2021 at 12:53:12 PM">
            <a:hlinkClick r:id="" action="ppaction://media"/>
            <a:extLst>
              <a:ext uri="{FF2B5EF4-FFF2-40B4-BE49-F238E27FC236}">
                <a16:creationId xmlns:a16="http://schemas.microsoft.com/office/drawing/2014/main" id="{EEFBCAD0-A678-A74A-A59F-67E903E6EA8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103235" y="5317565"/>
            <a:ext cx="812800" cy="812800"/>
          </a:xfrm>
          <a:prstGeom prst="rect">
            <a:avLst/>
          </a:prstGeom>
        </p:spPr>
      </p:pic>
    </p:spTree>
    <p:extLst>
      <p:ext uri="{BB962C8B-B14F-4D97-AF65-F5344CB8AC3E}">
        <p14:creationId xmlns:p14="http://schemas.microsoft.com/office/powerpoint/2010/main" val="41560582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4832"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FD97E-4EBE-4728-B68E-06A938CE212B}"/>
              </a:ext>
            </a:extLst>
          </p:cNvPr>
          <p:cNvSpPr txBox="1">
            <a:spLocks/>
          </p:cNvSpPr>
          <p:nvPr/>
        </p:nvSpPr>
        <p:spPr>
          <a:xfrm>
            <a:off x="1098468" y="885651"/>
            <a:ext cx="3229803" cy="4624603"/>
          </a:xfrm>
          <a:prstGeom prst="rect">
            <a:avLst/>
          </a:prstGeom>
        </p:spPr>
        <p:txBody>
          <a:bodyPr>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a:solidFill>
                  <a:srgbClr val="FFFFFF"/>
                </a:solidFill>
              </a:rPr>
              <a:t>What is support decision making?</a:t>
            </a:r>
          </a:p>
        </p:txBody>
      </p:sp>
      <p:sp>
        <p:nvSpPr>
          <p:cNvPr id="3" name="Content Placeholder 2">
            <a:extLst>
              <a:ext uri="{FF2B5EF4-FFF2-40B4-BE49-F238E27FC236}">
                <a16:creationId xmlns:a16="http://schemas.microsoft.com/office/drawing/2014/main" id="{E00953D1-BC8D-4DAF-8D87-8560A64415F5}"/>
              </a:ext>
            </a:extLst>
          </p:cNvPr>
          <p:cNvSpPr txBox="1">
            <a:spLocks/>
          </p:cNvSpPr>
          <p:nvPr/>
        </p:nvSpPr>
        <p:spPr>
          <a:xfrm>
            <a:off x="148801" y="885651"/>
            <a:ext cx="9584943" cy="4628572"/>
          </a:xfrm>
          <a:prstGeom prst="rect">
            <a:avLst/>
          </a:prstGeom>
        </p:spPr>
        <p:txBody>
          <a:bodyPr anchor="ctr">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buNone/>
            </a:pPr>
            <a:endParaRPr lang="en-US" sz="2400"/>
          </a:p>
        </p:txBody>
      </p:sp>
      <p:sp>
        <p:nvSpPr>
          <p:cNvPr id="5" name="Title 1">
            <a:extLst>
              <a:ext uri="{FF2B5EF4-FFF2-40B4-BE49-F238E27FC236}">
                <a16:creationId xmlns:a16="http://schemas.microsoft.com/office/drawing/2014/main" id="{DF075727-CEF6-4112-A14A-8740802B2C89}"/>
              </a:ext>
            </a:extLst>
          </p:cNvPr>
          <p:cNvSpPr txBox="1">
            <a:spLocks/>
          </p:cNvSpPr>
          <p:nvPr/>
        </p:nvSpPr>
        <p:spPr>
          <a:xfrm>
            <a:off x="1098468" y="885651"/>
            <a:ext cx="3229803" cy="4624603"/>
          </a:xfrm>
          <a:prstGeom prst="rect">
            <a:avLst/>
          </a:prstGeom>
        </p:spPr>
        <p:txBody>
          <a:bodyPr>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a:solidFill>
                  <a:srgbClr val="FFFFFF"/>
                </a:solidFill>
              </a:rPr>
              <a:t>What is support decision making?</a:t>
            </a:r>
          </a:p>
        </p:txBody>
      </p:sp>
      <p:sp>
        <p:nvSpPr>
          <p:cNvPr id="6" name="Content Placeholder 2">
            <a:extLst>
              <a:ext uri="{FF2B5EF4-FFF2-40B4-BE49-F238E27FC236}">
                <a16:creationId xmlns:a16="http://schemas.microsoft.com/office/drawing/2014/main" id="{1EC0DE36-BB3F-449A-A45B-0989C4F1D341}"/>
              </a:ext>
            </a:extLst>
          </p:cNvPr>
          <p:cNvSpPr txBox="1">
            <a:spLocks/>
          </p:cNvSpPr>
          <p:nvPr/>
        </p:nvSpPr>
        <p:spPr>
          <a:xfrm>
            <a:off x="221437" y="885651"/>
            <a:ext cx="9584943" cy="4628572"/>
          </a:xfrm>
          <a:prstGeom prst="rect">
            <a:avLst/>
          </a:prstGeom>
        </p:spPr>
        <p:txBody>
          <a:bodyPr anchor="ctr">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buNone/>
            </a:pPr>
            <a:endParaRPr lang="en-US" sz="2400"/>
          </a:p>
        </p:txBody>
      </p:sp>
      <p:sp>
        <p:nvSpPr>
          <p:cNvPr id="7" name="Flowchart: Alternate Process 6">
            <a:extLst>
              <a:ext uri="{FF2B5EF4-FFF2-40B4-BE49-F238E27FC236}">
                <a16:creationId xmlns:a16="http://schemas.microsoft.com/office/drawing/2014/main" id="{D8E7C501-A861-49C7-8CAF-5B70DB00D9A8}"/>
              </a:ext>
            </a:extLst>
          </p:cNvPr>
          <p:cNvSpPr/>
          <p:nvPr/>
        </p:nvSpPr>
        <p:spPr>
          <a:xfrm>
            <a:off x="497173" y="760544"/>
            <a:ext cx="3308129" cy="703384"/>
          </a:xfrm>
          <a:prstGeom prst="flowChartAlternateProcess">
            <a:avLst/>
          </a:prstGeom>
        </p:spPr>
        <p:style>
          <a:lnRef idx="1">
            <a:schemeClr val="accent2"/>
          </a:lnRef>
          <a:fillRef idx="2">
            <a:schemeClr val="accent2"/>
          </a:fillRef>
          <a:effectRef idx="1">
            <a:schemeClr val="accent2"/>
          </a:effectRef>
          <a:fontRef idx="minor">
            <a:schemeClr val="dk1"/>
          </a:fontRef>
        </p:style>
        <p:txBody>
          <a:bodyPr lIns="91440" tIns="45720" rIns="91440" bIns="45720" rtlCol="0" anchor="ctr"/>
          <a:lstStyle/>
          <a:p>
            <a:pPr algn="ctr"/>
            <a:r>
              <a:rPr lang="en-US" sz="2000" b="1">
                <a:ea typeface="+mn-lt"/>
                <a:cs typeface="+mn-lt"/>
              </a:rPr>
              <a:t>ADA  Assistive &amp; Accessible Technology</a:t>
            </a:r>
            <a:endParaRPr lang="en-US" sz="2000"/>
          </a:p>
        </p:txBody>
      </p:sp>
      <p:sp>
        <p:nvSpPr>
          <p:cNvPr id="8" name="TextBox 7">
            <a:extLst>
              <a:ext uri="{FF2B5EF4-FFF2-40B4-BE49-F238E27FC236}">
                <a16:creationId xmlns:a16="http://schemas.microsoft.com/office/drawing/2014/main" id="{667D8E34-B489-4056-B24A-98994251D189}"/>
              </a:ext>
            </a:extLst>
          </p:cNvPr>
          <p:cNvSpPr txBox="1"/>
          <p:nvPr/>
        </p:nvSpPr>
        <p:spPr>
          <a:xfrm>
            <a:off x="3624241" y="2174150"/>
            <a:ext cx="6102626" cy="1754326"/>
          </a:xfrm>
          <a:prstGeom prst="rect">
            <a:avLst/>
          </a:prstGeom>
          <a:noFill/>
        </p:spPr>
        <p:txBody>
          <a:bodyPr wrap="square">
            <a:spAutoFit/>
          </a:bodyPr>
          <a:lstStyle/>
          <a:p>
            <a:r>
              <a:rPr lang="en-US" sz="1800">
                <a:effectLst/>
                <a:latin typeface="Calibri" panose="020F0502020204030204" pitchFamily="34" charset="0"/>
                <a:ea typeface="Times New Roman" panose="02020603050405020304" pitchFamily="18" charset="0"/>
                <a:cs typeface="Arial" panose="020B0604020202020204" pitchFamily="34" charset="0"/>
              </a:rPr>
              <a:t>The Americans with Disabilities Act (ADA) was signed into law 31 years ago, providing the first comprehensive set of civil rights and protections for individuals with disabilities. The ADA mandates accessibility and accommodations for those with disabilities in public facilities, employment, state and local government services, transportation, and communication. </a:t>
            </a:r>
            <a:endParaRPr lang="en-US"/>
          </a:p>
        </p:txBody>
      </p:sp>
      <p:pic>
        <p:nvPicPr>
          <p:cNvPr id="9" name="Picture 8" descr="A person holding a yellow sign&#10;&#10;Description automatically generated with medium confidence">
            <a:extLst>
              <a:ext uri="{FF2B5EF4-FFF2-40B4-BE49-F238E27FC236}">
                <a16:creationId xmlns:a16="http://schemas.microsoft.com/office/drawing/2014/main" id="{7A35E327-C785-4523-9BFB-AAAE03B08181}"/>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497173" y="1709512"/>
            <a:ext cx="2976880" cy="2976880"/>
          </a:xfrm>
          <a:prstGeom prst="rect">
            <a:avLst/>
          </a:prstGeom>
        </p:spPr>
      </p:pic>
      <p:pic>
        <p:nvPicPr>
          <p:cNvPr id="10" name="Video 8">
            <a:hlinkClick r:id="" action="ppaction://media"/>
            <a:extLst>
              <a:ext uri="{FF2B5EF4-FFF2-40B4-BE49-F238E27FC236}">
                <a16:creationId xmlns:a16="http://schemas.microsoft.com/office/drawing/2014/main" id="{F0155E24-26C4-48DF-914A-AA5C1D58BDD1}"/>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25730895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10"/>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10"/>
                                        </p:tgtEl>
                                      </p:cBhvr>
                                    </p:cmd>
                                  </p:childTnLst>
                                </p:cTn>
                              </p:par>
                            </p:childTnLst>
                          </p:cTn>
                        </p:par>
                      </p:childTnLst>
                    </p:cTn>
                  </p:par>
                </p:childTnLst>
              </p:cTn>
              <p:nextCondLst>
                <p:cond evt="onClick" delay="0">
                  <p:tgtEl>
                    <p:spTgt spid="10"/>
                  </p:tgtEl>
                </p:cond>
              </p:nextCondLst>
            </p:seq>
            <p:video>
              <p:cMediaNode vol="80000">
                <p:cTn id="12" fill="hold" display="0">
                  <p:stCondLst>
                    <p:cond delay="indefinite"/>
                  </p:stCondLst>
                </p:cTn>
                <p:tgtEl>
                  <p:spTgt spid="10"/>
                </p:tgtEl>
              </p:cMediaNode>
            </p:vide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6A6115-99AA-4A23-AD5E-94FB1DB812A0}"/>
              </a:ext>
            </a:extLst>
          </p:cNvPr>
          <p:cNvSpPr txBox="1">
            <a:spLocks/>
          </p:cNvSpPr>
          <p:nvPr/>
        </p:nvSpPr>
        <p:spPr>
          <a:xfrm>
            <a:off x="1098468" y="885651"/>
            <a:ext cx="3229803" cy="4624603"/>
          </a:xfrm>
          <a:prstGeom prst="rect">
            <a:avLst/>
          </a:prstGeom>
        </p:spPr>
        <p:txBody>
          <a:bodyPr>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a:solidFill>
                  <a:srgbClr val="FFFFFF"/>
                </a:solidFill>
              </a:rPr>
              <a:t>What is support decision making?</a:t>
            </a:r>
          </a:p>
        </p:txBody>
      </p:sp>
      <p:sp>
        <p:nvSpPr>
          <p:cNvPr id="3" name="Content Placeholder 2">
            <a:extLst>
              <a:ext uri="{FF2B5EF4-FFF2-40B4-BE49-F238E27FC236}">
                <a16:creationId xmlns:a16="http://schemas.microsoft.com/office/drawing/2014/main" id="{12C52C5E-9B0F-4D0A-B690-CFBA133D4F8C}"/>
              </a:ext>
            </a:extLst>
          </p:cNvPr>
          <p:cNvSpPr txBox="1">
            <a:spLocks/>
          </p:cNvSpPr>
          <p:nvPr/>
        </p:nvSpPr>
        <p:spPr>
          <a:xfrm>
            <a:off x="148801" y="885651"/>
            <a:ext cx="9584943" cy="4628572"/>
          </a:xfrm>
          <a:prstGeom prst="rect">
            <a:avLst/>
          </a:prstGeom>
        </p:spPr>
        <p:txBody>
          <a:bodyPr anchor="ctr">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buNone/>
            </a:pPr>
            <a:endParaRPr lang="en-US" sz="2400"/>
          </a:p>
        </p:txBody>
      </p:sp>
      <p:sp>
        <p:nvSpPr>
          <p:cNvPr id="4" name="Flowchart: Alternate Process 3">
            <a:extLst>
              <a:ext uri="{FF2B5EF4-FFF2-40B4-BE49-F238E27FC236}">
                <a16:creationId xmlns:a16="http://schemas.microsoft.com/office/drawing/2014/main" id="{11F357D7-73DE-4256-BA3B-3B35DD8E2266}"/>
              </a:ext>
            </a:extLst>
          </p:cNvPr>
          <p:cNvSpPr/>
          <p:nvPr/>
        </p:nvSpPr>
        <p:spPr>
          <a:xfrm>
            <a:off x="49091" y="53428"/>
            <a:ext cx="3308129" cy="703384"/>
          </a:xfrm>
          <a:prstGeom prst="flowChartAlternateProcess">
            <a:avLst/>
          </a:prstGeom>
        </p:spPr>
        <p:style>
          <a:lnRef idx="1">
            <a:schemeClr val="accent2"/>
          </a:lnRef>
          <a:fillRef idx="2">
            <a:schemeClr val="accent2"/>
          </a:fillRef>
          <a:effectRef idx="1">
            <a:schemeClr val="accent2"/>
          </a:effectRef>
          <a:fontRef idx="minor">
            <a:schemeClr val="dk1"/>
          </a:fontRef>
        </p:style>
        <p:txBody>
          <a:bodyPr lIns="91440" tIns="45720" rIns="91440" bIns="45720" rtlCol="0" anchor="ctr"/>
          <a:lstStyle/>
          <a:p>
            <a:pPr algn="ctr"/>
            <a:r>
              <a:rPr lang="en-US" sz="2000" b="1">
                <a:ea typeface="+mn-lt"/>
                <a:cs typeface="+mn-lt"/>
              </a:rPr>
              <a:t>ADA  Assistive &amp; Accessible Technology</a:t>
            </a:r>
            <a:endParaRPr lang="en-US" sz="2000"/>
          </a:p>
        </p:txBody>
      </p:sp>
      <p:sp>
        <p:nvSpPr>
          <p:cNvPr id="5" name="TextBox 4">
            <a:extLst>
              <a:ext uri="{FF2B5EF4-FFF2-40B4-BE49-F238E27FC236}">
                <a16:creationId xmlns:a16="http://schemas.microsoft.com/office/drawing/2014/main" id="{48F3B347-709A-4272-833B-7D3AA8ABADA1}"/>
              </a:ext>
            </a:extLst>
          </p:cNvPr>
          <p:cNvSpPr txBox="1"/>
          <p:nvPr/>
        </p:nvSpPr>
        <p:spPr>
          <a:xfrm>
            <a:off x="3631118" y="2522520"/>
            <a:ext cx="6102626" cy="3416320"/>
          </a:xfrm>
          <a:prstGeom prst="rect">
            <a:avLst/>
          </a:prstGeom>
          <a:noFill/>
        </p:spPr>
        <p:txBody>
          <a:bodyPr wrap="square">
            <a:spAutoFit/>
          </a:bodyPr>
          <a:lstStyle/>
          <a:p>
            <a:pPr marL="0" marR="0">
              <a:spcBef>
                <a:spcPts val="0"/>
              </a:spcBef>
              <a:spcAft>
                <a:spcPts val="0"/>
              </a:spcAft>
            </a:pPr>
            <a:r>
              <a:rPr lang="en-US" sz="1800">
                <a:effectLst/>
                <a:latin typeface="Calibri" panose="020F0502020204030204" pitchFamily="34" charset="0"/>
                <a:ea typeface="Times New Roman" panose="02020603050405020304" pitchFamily="18" charset="0"/>
                <a:cs typeface="Arial" panose="020B0604020202020204" pitchFamily="34" charset="0"/>
              </a:rPr>
              <a:t>The ADA raised the bar for home and community-based services (HCBS) to include provisions, when possible, to cover the purchase of assistive technology (AT) and/or home and vehicle modifications that make it possible for an individual to live more independently within their home community. In the years following the ADA, the Assistive Technology Act was signed into law to help states sustain and strengthen their ability to provide individuals with access to assistive technology. The Assistive Technology Act defines assistive technology as “any item, piece of equipment, or product system…that is used to increase, maintain, or improve functional capabilities of individuals with disabilities.” </a:t>
            </a:r>
            <a:endParaRPr lang="en-US"/>
          </a:p>
        </p:txBody>
      </p:sp>
      <p:pic>
        <p:nvPicPr>
          <p:cNvPr id="6" name="Picture 5" descr="Logo, company name&#10;&#10;Description automatically generated">
            <a:extLst>
              <a:ext uri="{FF2B5EF4-FFF2-40B4-BE49-F238E27FC236}">
                <a16:creationId xmlns:a16="http://schemas.microsoft.com/office/drawing/2014/main" id="{7AC44FCC-34AA-4AA6-9A9A-4AE325E1B21F}"/>
              </a:ext>
            </a:extLst>
          </p:cNvPr>
          <p:cNvPicPr>
            <a:picLocks noChangeAspect="1"/>
          </p:cNvPicPr>
          <p:nvPr/>
        </p:nvPicPr>
        <p:blipFill>
          <a:blip r:embed="rId4"/>
          <a:stretch>
            <a:fillRect/>
          </a:stretch>
        </p:blipFill>
        <p:spPr>
          <a:xfrm flipH="1">
            <a:off x="661218" y="1636077"/>
            <a:ext cx="1797038" cy="1239203"/>
          </a:xfrm>
          <a:prstGeom prst="rect">
            <a:avLst/>
          </a:prstGeom>
        </p:spPr>
      </p:pic>
      <p:pic>
        <p:nvPicPr>
          <p:cNvPr id="7" name="Picture 6" descr="A picture containing graphical user interface&#10;&#10;Description automatically generated">
            <a:extLst>
              <a:ext uri="{FF2B5EF4-FFF2-40B4-BE49-F238E27FC236}">
                <a16:creationId xmlns:a16="http://schemas.microsoft.com/office/drawing/2014/main" id="{3F8AF099-7CF0-453A-BB43-9FB202686E76}"/>
              </a:ext>
            </a:extLst>
          </p:cNvPr>
          <p:cNvPicPr>
            <a:picLocks noChangeAspect="1"/>
          </p:cNvPicPr>
          <p:nvPr/>
        </p:nvPicPr>
        <p:blipFill>
          <a:blip r:embed="rId5"/>
          <a:stretch>
            <a:fillRect/>
          </a:stretch>
        </p:blipFill>
        <p:spPr>
          <a:xfrm>
            <a:off x="518360" y="3214758"/>
            <a:ext cx="2743200" cy="1535925"/>
          </a:xfrm>
          <a:prstGeom prst="rect">
            <a:avLst/>
          </a:prstGeom>
        </p:spPr>
      </p:pic>
      <p:pic>
        <p:nvPicPr>
          <p:cNvPr id="8" name="Video 5">
            <a:hlinkClick r:id="" action="ppaction://media"/>
            <a:extLst>
              <a:ext uri="{FF2B5EF4-FFF2-40B4-BE49-F238E27FC236}">
                <a16:creationId xmlns:a16="http://schemas.microsoft.com/office/drawing/2014/main" id="{784B6822-454F-40F5-BBF3-7D0CB978CB18}"/>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742075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8"/>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8"/>
                                        </p:tgtEl>
                                      </p:cBhvr>
                                    </p:cmd>
                                  </p:childTnLst>
                                </p:cTn>
                              </p:par>
                            </p:childTnLst>
                          </p:cTn>
                        </p:par>
                      </p:childTnLst>
                    </p:cTn>
                  </p:par>
                </p:childTnLst>
              </p:cTn>
              <p:nextCondLst>
                <p:cond evt="onClick" delay="0">
                  <p:tgtEl>
                    <p:spTgt spid="8"/>
                  </p:tgtEl>
                </p:cond>
              </p:nextCondLst>
            </p:seq>
            <p:video>
              <p:cMediaNode vol="80000">
                <p:cTn id="12" fill="hold" display="0">
                  <p:stCondLst>
                    <p:cond delay="indefinite"/>
                  </p:stCondLst>
                </p:cTn>
                <p:tgtEl>
                  <p:spTgt spid="8"/>
                </p:tgtEl>
              </p:cMediaNode>
            </p:vide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CEC150-0734-483D-B4A1-BE33427CF026}"/>
              </a:ext>
            </a:extLst>
          </p:cNvPr>
          <p:cNvSpPr txBox="1">
            <a:spLocks/>
          </p:cNvSpPr>
          <p:nvPr/>
        </p:nvSpPr>
        <p:spPr>
          <a:xfrm>
            <a:off x="1098469" y="1342851"/>
            <a:ext cx="3229803" cy="4624603"/>
          </a:xfrm>
          <a:prstGeom prst="rect">
            <a:avLst/>
          </a:prstGeom>
        </p:spPr>
        <p:txBody>
          <a:bodyPr>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a:solidFill>
                  <a:srgbClr val="FFFFFF"/>
                </a:solidFill>
              </a:rPr>
              <a:t>What is support decision making?</a:t>
            </a:r>
          </a:p>
        </p:txBody>
      </p:sp>
      <p:sp>
        <p:nvSpPr>
          <p:cNvPr id="3" name="Content Placeholder 2">
            <a:extLst>
              <a:ext uri="{FF2B5EF4-FFF2-40B4-BE49-F238E27FC236}">
                <a16:creationId xmlns:a16="http://schemas.microsoft.com/office/drawing/2014/main" id="{EA0FD340-50A7-4B19-9C5A-E89C6D503E4F}"/>
              </a:ext>
            </a:extLst>
          </p:cNvPr>
          <p:cNvSpPr txBox="1">
            <a:spLocks/>
          </p:cNvSpPr>
          <p:nvPr/>
        </p:nvSpPr>
        <p:spPr>
          <a:xfrm>
            <a:off x="148802" y="1338882"/>
            <a:ext cx="9584943" cy="4628572"/>
          </a:xfrm>
          <a:prstGeom prst="rect">
            <a:avLst/>
          </a:prstGeom>
        </p:spPr>
        <p:txBody>
          <a:bodyPr anchor="ctr">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buNone/>
            </a:pPr>
            <a:endParaRPr lang="en-US" sz="2400"/>
          </a:p>
        </p:txBody>
      </p:sp>
      <p:sp>
        <p:nvSpPr>
          <p:cNvPr id="4" name="Flowchart: Alternate Process 3">
            <a:extLst>
              <a:ext uri="{FF2B5EF4-FFF2-40B4-BE49-F238E27FC236}">
                <a16:creationId xmlns:a16="http://schemas.microsoft.com/office/drawing/2014/main" id="{6C058420-1B61-480B-B127-E1CE74FAF6E3}"/>
              </a:ext>
            </a:extLst>
          </p:cNvPr>
          <p:cNvSpPr/>
          <p:nvPr/>
        </p:nvSpPr>
        <p:spPr>
          <a:xfrm>
            <a:off x="49092" y="510628"/>
            <a:ext cx="3308129" cy="703384"/>
          </a:xfrm>
          <a:prstGeom prst="flowChartAlternateProcess">
            <a:avLst/>
          </a:prstGeom>
        </p:spPr>
        <p:style>
          <a:lnRef idx="1">
            <a:schemeClr val="accent2"/>
          </a:lnRef>
          <a:fillRef idx="2">
            <a:schemeClr val="accent2"/>
          </a:fillRef>
          <a:effectRef idx="1">
            <a:schemeClr val="accent2"/>
          </a:effectRef>
          <a:fontRef idx="minor">
            <a:schemeClr val="dk1"/>
          </a:fontRef>
        </p:style>
        <p:txBody>
          <a:bodyPr lIns="91440" tIns="45720" rIns="91440" bIns="45720" rtlCol="0" anchor="ctr"/>
          <a:lstStyle/>
          <a:p>
            <a:pPr algn="ctr"/>
            <a:r>
              <a:rPr lang="en-US" sz="2000" b="1">
                <a:ea typeface="+mn-lt"/>
                <a:cs typeface="+mn-lt"/>
              </a:rPr>
              <a:t>ADA  Assistive &amp; Accessible Technology</a:t>
            </a:r>
            <a:endParaRPr lang="en-US" sz="2000"/>
          </a:p>
        </p:txBody>
      </p:sp>
      <p:sp>
        <p:nvSpPr>
          <p:cNvPr id="5" name="TextBox 4">
            <a:extLst>
              <a:ext uri="{FF2B5EF4-FFF2-40B4-BE49-F238E27FC236}">
                <a16:creationId xmlns:a16="http://schemas.microsoft.com/office/drawing/2014/main" id="{5440345D-3B8D-4477-BE03-86310F3D1323}"/>
              </a:ext>
            </a:extLst>
          </p:cNvPr>
          <p:cNvSpPr txBox="1"/>
          <p:nvPr/>
        </p:nvSpPr>
        <p:spPr>
          <a:xfrm>
            <a:off x="3051314" y="2593539"/>
            <a:ext cx="6102626" cy="2585323"/>
          </a:xfrm>
          <a:prstGeom prst="rect">
            <a:avLst/>
          </a:prstGeom>
          <a:noFill/>
        </p:spPr>
        <p:txBody>
          <a:bodyPr wrap="square">
            <a:spAutoFit/>
          </a:bodyPr>
          <a:lstStyle/>
          <a:p>
            <a:r>
              <a:rPr lang="en-US" sz="1800">
                <a:effectLst/>
                <a:latin typeface="Calibri" panose="020F0502020204030204" pitchFamily="34" charset="0"/>
                <a:ea typeface="Times New Roman" panose="02020603050405020304" pitchFamily="18" charset="0"/>
                <a:cs typeface="Arial" panose="020B0604020202020204" pitchFamily="34" charset="0"/>
              </a:rPr>
              <a:t>Today, many people use smart phones, computers, assistive vehicle features and smart home technology to make their lives easier. Assistive technology also includes vision and hearing aids; accessible kitchens or bathrooms; and stair climbers. Modified vehicles and adaptive recreational equipment are also considered assistive technology. Communication technology may allow for text to speech or provide vision tracking too, helping people communicate and live more independently within their communities. </a:t>
            </a:r>
            <a:endParaRPr lang="en-US"/>
          </a:p>
        </p:txBody>
      </p:sp>
      <p:pic>
        <p:nvPicPr>
          <p:cNvPr id="6" name="Picture 2" descr="Free or Low Cost Assistive Technology for Everyone - CLASS Disability  Resources | Augsburg University">
            <a:extLst>
              <a:ext uri="{FF2B5EF4-FFF2-40B4-BE49-F238E27FC236}">
                <a16:creationId xmlns:a16="http://schemas.microsoft.com/office/drawing/2014/main" id="{1CA1E034-A307-40D9-8E8E-4C46DC1FF6A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 y="1864007"/>
            <a:ext cx="2962275" cy="1552575"/>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descr="Diagram&#10;&#10;Description automatically generated">
            <a:extLst>
              <a:ext uri="{FF2B5EF4-FFF2-40B4-BE49-F238E27FC236}">
                <a16:creationId xmlns:a16="http://schemas.microsoft.com/office/drawing/2014/main" id="{F5DF5EE5-2758-4649-AA80-56777B593A37}"/>
              </a:ext>
            </a:extLst>
          </p:cNvPr>
          <p:cNvPicPr>
            <a:picLocks noChangeAspect="1"/>
          </p:cNvPicPr>
          <p:nvPr/>
        </p:nvPicPr>
        <p:blipFill>
          <a:blip r:embed="rId5"/>
          <a:stretch>
            <a:fillRect/>
          </a:stretch>
        </p:blipFill>
        <p:spPr>
          <a:xfrm flipH="1">
            <a:off x="473361" y="3930948"/>
            <a:ext cx="2103120" cy="1487957"/>
          </a:xfrm>
          <a:prstGeom prst="rect">
            <a:avLst/>
          </a:prstGeom>
        </p:spPr>
      </p:pic>
      <p:pic>
        <p:nvPicPr>
          <p:cNvPr id="8" name="Video 5">
            <a:hlinkClick r:id="" action="ppaction://media"/>
            <a:extLst>
              <a:ext uri="{FF2B5EF4-FFF2-40B4-BE49-F238E27FC236}">
                <a16:creationId xmlns:a16="http://schemas.microsoft.com/office/drawing/2014/main" id="{599DCBB6-6C8E-4A7C-91E2-11E7978CA883}"/>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9860579" y="4870099"/>
            <a:ext cx="2285999" cy="1714500"/>
          </a:xfrm>
          <a:prstGeom prst="rect">
            <a:avLst/>
          </a:prstGeom>
        </p:spPr>
      </p:pic>
    </p:spTree>
    <p:extLst>
      <p:ext uri="{BB962C8B-B14F-4D97-AF65-F5344CB8AC3E}">
        <p14:creationId xmlns:p14="http://schemas.microsoft.com/office/powerpoint/2010/main" val="25579434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1115"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8"/>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8"/>
                                        </p:tgtEl>
                                      </p:cBhvr>
                                    </p:cmd>
                                  </p:childTnLst>
                                </p:cTn>
                              </p:par>
                            </p:childTnLst>
                          </p:cTn>
                        </p:par>
                      </p:childTnLst>
                    </p:cTn>
                  </p:par>
                </p:childTnLst>
              </p:cTn>
              <p:nextCondLst>
                <p:cond evt="onClick" delay="0">
                  <p:tgtEl>
                    <p:spTgt spid="8"/>
                  </p:tgtEl>
                </p:cond>
              </p:nextCondLst>
            </p:seq>
            <p:video>
              <p:cMediaNode vol="80000">
                <p:cTn id="12" fill="hold" display="0">
                  <p:stCondLst>
                    <p:cond delay="indefinite"/>
                  </p:stCondLst>
                </p:cTn>
                <p:tgtEl>
                  <p:spTgt spid="8"/>
                </p:tgtEl>
              </p:cMediaNode>
            </p:vide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54" name="Group 9">
            <a:extLst>
              <a:ext uri="{FF2B5EF4-FFF2-40B4-BE49-F238E27FC236}">
                <a16:creationId xmlns:a16="http://schemas.microsoft.com/office/drawing/2014/main" id="{B4DE830A-B531-4A3B-96F6-0ECE88B0855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2813DF2C-461A-4A8F-9679-A172790D1F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55" name="Straight Connector 11">
              <a:extLst>
                <a:ext uri="{FF2B5EF4-FFF2-40B4-BE49-F238E27FC236}">
                  <a16:creationId xmlns:a16="http://schemas.microsoft.com/office/drawing/2014/main" id="{54CD3A85-C039-4249-86E4-1EB9318B54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887EA6D2-2883-42C2-993D-094CA6D65D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6" name="Rectangle 25">
              <a:extLst>
                <a:ext uri="{FF2B5EF4-FFF2-40B4-BE49-F238E27FC236}">
                  <a16:creationId xmlns:a16="http://schemas.microsoft.com/office/drawing/2014/main" id="{3B895046-636F-4D1B-ACA4-29AA0CB332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C6B0CDE3-E054-4EDD-A43B-F96843D8B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57" name="Rectangle 27">
              <a:extLst>
                <a:ext uri="{FF2B5EF4-FFF2-40B4-BE49-F238E27FC236}">
                  <a16:creationId xmlns:a16="http://schemas.microsoft.com/office/drawing/2014/main" id="{3B66B1A2-F145-4C9B-85CC-4BF30D58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5D4FC972-94B3-4035-8D31-E668C132B4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8" name="Rectangle 29">
              <a:extLst>
                <a:ext uri="{FF2B5EF4-FFF2-40B4-BE49-F238E27FC236}">
                  <a16:creationId xmlns:a16="http://schemas.microsoft.com/office/drawing/2014/main" id="{374B9941-AFBE-4A77-A50E-B6EA04A746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27A982C5-2C38-4CE9-BC18-94697AD657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9" name="Isosceles Triangle 19">
              <a:extLst>
                <a:ext uri="{FF2B5EF4-FFF2-40B4-BE49-F238E27FC236}">
                  <a16:creationId xmlns:a16="http://schemas.microsoft.com/office/drawing/2014/main" id="{0060D8D1-7BB1-498F-AFBB-ADAC130A9E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8517987B-B35C-447D-BB1B-B3CF8A997D77}"/>
              </a:ext>
            </a:extLst>
          </p:cNvPr>
          <p:cNvSpPr>
            <a:spLocks noGrp="1"/>
          </p:cNvSpPr>
          <p:nvPr>
            <p:ph type="title"/>
          </p:nvPr>
        </p:nvSpPr>
        <p:spPr>
          <a:xfrm>
            <a:off x="1600199" y="4571999"/>
            <a:ext cx="7673801" cy="1087656"/>
          </a:xfrm>
        </p:spPr>
        <p:txBody>
          <a:bodyPr vert="horz" lIns="91440" tIns="45720" rIns="91440" bIns="45720" rtlCol="0" anchor="b">
            <a:normAutofit/>
          </a:bodyPr>
          <a:lstStyle/>
          <a:p>
            <a:r>
              <a:rPr lang="en-US" sz="4800" kern="1200">
                <a:solidFill>
                  <a:schemeClr val="accent1"/>
                </a:solidFill>
                <a:latin typeface="+mj-lt"/>
                <a:ea typeface="+mj-ea"/>
                <a:cs typeface="+mj-cs"/>
              </a:rPr>
              <a:t>Thank you</a:t>
            </a:r>
          </a:p>
        </p:txBody>
      </p:sp>
      <p:sp>
        <p:nvSpPr>
          <p:cNvPr id="3" name="Content Placeholder 2">
            <a:extLst>
              <a:ext uri="{FF2B5EF4-FFF2-40B4-BE49-F238E27FC236}">
                <a16:creationId xmlns:a16="http://schemas.microsoft.com/office/drawing/2014/main" id="{14F7F84C-75A1-452A-A80E-4C438BF2D3E1}"/>
              </a:ext>
            </a:extLst>
          </p:cNvPr>
          <p:cNvSpPr>
            <a:spLocks noGrp="1"/>
          </p:cNvSpPr>
          <p:nvPr>
            <p:ph idx="1"/>
          </p:nvPr>
        </p:nvSpPr>
        <p:spPr>
          <a:xfrm>
            <a:off x="1674795" y="5659655"/>
            <a:ext cx="7599205" cy="611896"/>
          </a:xfrm>
        </p:spPr>
        <p:txBody>
          <a:bodyPr vert="horz" lIns="91440" tIns="45720" rIns="91440" bIns="45720" rtlCol="0" anchor="t">
            <a:normAutofit/>
          </a:bodyPr>
          <a:lstStyle/>
          <a:p>
            <a:pPr marL="0" indent="0">
              <a:buNone/>
            </a:pPr>
            <a:r>
              <a:rPr lang="en-US">
                <a:solidFill>
                  <a:schemeClr val="tx1">
                    <a:lumMod val="50000"/>
                    <a:lumOff val="50000"/>
                  </a:schemeClr>
                </a:solidFill>
              </a:rPr>
              <a:t>By Paige Librandi, </a:t>
            </a:r>
            <a:r>
              <a:rPr lang="en-US">
                <a:solidFill>
                  <a:schemeClr val="tx1">
                    <a:lumMod val="50000"/>
                    <a:lumOff val="50000"/>
                  </a:schemeClr>
                </a:solidFill>
                <a:effectLst/>
              </a:rPr>
              <a:t>Varian S. Salters,  James Louchen and Jossie Torres </a:t>
            </a:r>
            <a:endParaRPr lang="en-US">
              <a:solidFill>
                <a:schemeClr val="tx1">
                  <a:lumMod val="50000"/>
                  <a:lumOff val="50000"/>
                </a:schemeClr>
              </a:solidFill>
            </a:endParaRPr>
          </a:p>
        </p:txBody>
      </p:sp>
      <p:pic>
        <p:nvPicPr>
          <p:cNvPr id="5" name="Picture 4" descr="Text, shape&#10;&#10;Description automatically generated with medium confidence">
            <a:extLst>
              <a:ext uri="{FF2B5EF4-FFF2-40B4-BE49-F238E27FC236}">
                <a16:creationId xmlns:a16="http://schemas.microsoft.com/office/drawing/2014/main" id="{DD1D3589-AE72-42D7-8FE9-87E175A655AF}"/>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600201" y="1125640"/>
            <a:ext cx="7625162" cy="3126316"/>
          </a:xfrm>
          <a:prstGeom prst="rect">
            <a:avLst/>
          </a:prstGeom>
        </p:spPr>
      </p:pic>
    </p:spTree>
    <p:extLst>
      <p:ext uri="{BB962C8B-B14F-4D97-AF65-F5344CB8AC3E}">
        <p14:creationId xmlns:p14="http://schemas.microsoft.com/office/powerpoint/2010/main" val="318072353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TotalTime>
  <Words>1912</Words>
  <Application>Microsoft Office PowerPoint</Application>
  <PresentationFormat>Widescreen</PresentationFormat>
  <Paragraphs>157</Paragraphs>
  <Slides>25</Slides>
  <Notes>9</Notes>
  <HiddenSlides>0</HiddenSlides>
  <MMClips>24</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25</vt:i4>
      </vt:variant>
    </vt:vector>
  </HeadingPairs>
  <TitlesOfParts>
    <vt:vector size="34" baseType="lpstr">
      <vt:lpstr>Aldhabi</vt:lpstr>
      <vt:lpstr>Arial</vt:lpstr>
      <vt:lpstr>Calibri</vt:lpstr>
      <vt:lpstr>Gotham</vt:lpstr>
      <vt:lpstr>Source Sans Pro</vt:lpstr>
      <vt:lpstr>Trebuchet MS</vt:lpstr>
      <vt:lpstr>Wingdings</vt:lpstr>
      <vt:lpstr>Wingdings 3</vt:lpstr>
      <vt:lpstr>Facet</vt:lpstr>
      <vt:lpstr>PowerPoint Presentation</vt:lpstr>
      <vt:lpstr>PowerPoint Presentation</vt:lpstr>
      <vt:lpstr>PowerPoint Presentation</vt:lpstr>
      <vt:lpstr>PowerPoint Presentation</vt:lpstr>
      <vt:lpstr>PowerPoint Presentation</vt:lpstr>
      <vt:lpstr>Supported Decision Making!</vt:lpstr>
      <vt:lpstr>PowerPoint Presentation</vt:lpstr>
      <vt:lpstr>Supported Decision Making!</vt:lpstr>
      <vt:lpstr>PowerPoint Presentation</vt:lpstr>
      <vt:lpstr>PowerPoint Presentation</vt:lpstr>
      <vt:lpstr>PowerPoint Presentation</vt:lpstr>
      <vt:lpstr>PowerPoint Presentation</vt:lpstr>
      <vt:lpstr>How to set goals and become self- determined </vt:lpstr>
      <vt:lpstr>Employment!</vt:lpstr>
      <vt:lpstr>PowerPoint Presentation</vt:lpstr>
      <vt:lpstr>PowerPoint Presentation</vt:lpstr>
      <vt:lpstr> Job hunting tips to focus  your search</vt:lpstr>
      <vt:lpstr>How to research a company you’re interested in  </vt:lpstr>
      <vt:lpstr>Supported Decision making </vt:lpstr>
      <vt:lpstr>What is support decision making?</vt:lpstr>
      <vt:lpstr>What does supported decision making look like:</vt:lpstr>
      <vt:lpstr>PowerPoint Presentation</vt:lpstr>
      <vt:lpstr>PowerPoint Presentation</vt:lpstr>
      <vt:lpstr>PowerPoint Presentation</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to live my life</dc:title>
  <dc:creator>Louchen, James</dc:creator>
  <cp:lastModifiedBy>Fioravanti, Lisa</cp:lastModifiedBy>
  <cp:revision>2</cp:revision>
  <dcterms:created xsi:type="dcterms:W3CDTF">2021-08-09T14:43:19Z</dcterms:created>
  <dcterms:modified xsi:type="dcterms:W3CDTF">2021-11-30T19:55:50Z</dcterms:modified>
</cp:coreProperties>
</file>