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0" r:id="rId2"/>
    <p:sldId id="256" r:id="rId3"/>
    <p:sldId id="257" r:id="rId4"/>
    <p:sldId id="258" r:id="rId5"/>
    <p:sldId id="259" r:id="rId6"/>
    <p:sldId id="261" r:id="rId7"/>
    <p:sldId id="269" r:id="rId8"/>
    <p:sldId id="267" r:id="rId9"/>
    <p:sldId id="262" r:id="rId10"/>
    <p:sldId id="263" r:id="rId11"/>
    <p:sldId id="271" r:id="rId12"/>
    <p:sldId id="260"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79777" autoAdjust="0"/>
  </p:normalViewPr>
  <p:slideViewPr>
    <p:cSldViewPr snapToGrid="0">
      <p:cViewPr varScale="1">
        <p:scale>
          <a:sx n="68" d="100"/>
          <a:sy n="68" d="100"/>
        </p:scale>
        <p:origin x="120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DD459-7695-4D1A-9233-5D594761D885}" type="datetimeFigureOut">
              <a:rPr lang="en-US" smtClean="0"/>
              <a:t>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199EA-6FB6-4BF4-9F8B-71FB506BCE25}" type="slidenum">
              <a:rPr lang="en-US" smtClean="0"/>
              <a:t>‹#›</a:t>
            </a:fld>
            <a:endParaRPr lang="en-US"/>
          </a:p>
        </p:txBody>
      </p:sp>
    </p:spTree>
    <p:extLst>
      <p:ext uri="{BB962C8B-B14F-4D97-AF65-F5344CB8AC3E}">
        <p14:creationId xmlns:p14="http://schemas.microsoft.com/office/powerpoint/2010/main" val="291293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kellie</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1</a:t>
            </a:fld>
            <a:endParaRPr lang="en-US"/>
          </a:p>
        </p:txBody>
      </p:sp>
    </p:spTree>
    <p:extLst>
      <p:ext uri="{BB962C8B-B14F-4D97-AF65-F5344CB8AC3E}">
        <p14:creationId xmlns:p14="http://schemas.microsoft.com/office/powerpoint/2010/main" val="172948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p>
        </p:txBody>
      </p:sp>
      <p:sp>
        <p:nvSpPr>
          <p:cNvPr id="4" name="Slide Number Placeholder 3"/>
          <p:cNvSpPr>
            <a:spLocks noGrp="1"/>
          </p:cNvSpPr>
          <p:nvPr>
            <p:ph type="sldNum" sz="quarter" idx="5"/>
          </p:nvPr>
        </p:nvSpPr>
        <p:spPr/>
        <p:txBody>
          <a:bodyPr/>
          <a:lstStyle/>
          <a:p>
            <a:fld id="{047199EA-6FB6-4BF4-9F8B-71FB506BCE25}" type="slidenum">
              <a:rPr lang="en-US" smtClean="0"/>
              <a:t>10</a:t>
            </a:fld>
            <a:endParaRPr lang="en-US"/>
          </a:p>
        </p:txBody>
      </p:sp>
    </p:spTree>
    <p:extLst>
      <p:ext uri="{BB962C8B-B14F-4D97-AF65-F5344CB8AC3E}">
        <p14:creationId xmlns:p14="http://schemas.microsoft.com/office/powerpoint/2010/main" val="3091608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047199EA-6FB6-4BF4-9F8B-71FB506BCE25}" type="slidenum">
              <a:rPr lang="en-US" smtClean="0"/>
              <a:t>11</a:t>
            </a:fld>
            <a:endParaRPr lang="en-US"/>
          </a:p>
        </p:txBody>
      </p:sp>
    </p:spTree>
    <p:extLst>
      <p:ext uri="{BB962C8B-B14F-4D97-AF65-F5344CB8AC3E}">
        <p14:creationId xmlns:p14="http://schemas.microsoft.com/office/powerpoint/2010/main" val="3528935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yana</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12</a:t>
            </a:fld>
            <a:endParaRPr lang="en-US"/>
          </a:p>
        </p:txBody>
      </p:sp>
    </p:spTree>
    <p:extLst>
      <p:ext uri="{BB962C8B-B14F-4D97-AF65-F5344CB8AC3E}">
        <p14:creationId xmlns:p14="http://schemas.microsoft.com/office/powerpoint/2010/main" val="368673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047199EA-6FB6-4BF4-9F8B-71FB506BCE25}" type="slidenum">
              <a:rPr lang="en-US" smtClean="0"/>
              <a:t>13</a:t>
            </a:fld>
            <a:endParaRPr lang="en-US"/>
          </a:p>
        </p:txBody>
      </p:sp>
    </p:spTree>
    <p:extLst>
      <p:ext uri="{BB962C8B-B14F-4D97-AF65-F5344CB8AC3E}">
        <p14:creationId xmlns:p14="http://schemas.microsoft.com/office/powerpoint/2010/main" val="226910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kellie</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2</a:t>
            </a:fld>
            <a:endParaRPr lang="en-US"/>
          </a:p>
        </p:txBody>
      </p:sp>
    </p:spTree>
    <p:extLst>
      <p:ext uri="{BB962C8B-B14F-4D97-AF65-F5344CB8AC3E}">
        <p14:creationId xmlns:p14="http://schemas.microsoft.com/office/powerpoint/2010/main" val="108359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kellie</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3</a:t>
            </a:fld>
            <a:endParaRPr lang="en-US"/>
          </a:p>
        </p:txBody>
      </p:sp>
    </p:spTree>
    <p:extLst>
      <p:ext uri="{BB962C8B-B14F-4D97-AF65-F5344CB8AC3E}">
        <p14:creationId xmlns:p14="http://schemas.microsoft.com/office/powerpoint/2010/main" val="283408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kellie</a:t>
            </a:r>
            <a:endParaRPr lang="en-US" dirty="0"/>
          </a:p>
        </p:txBody>
      </p:sp>
      <p:sp>
        <p:nvSpPr>
          <p:cNvPr id="4" name="Slide Number Placeholder 3"/>
          <p:cNvSpPr>
            <a:spLocks noGrp="1"/>
          </p:cNvSpPr>
          <p:nvPr>
            <p:ph type="sldNum" sz="quarter" idx="5"/>
          </p:nvPr>
        </p:nvSpPr>
        <p:spPr/>
        <p:txBody>
          <a:bodyPr/>
          <a:lstStyle/>
          <a:p>
            <a:fld id="{047199EA-6FB6-4BF4-9F8B-71FB506BCE25}" type="slidenum">
              <a:rPr lang="en-US" smtClean="0"/>
              <a:t>4</a:t>
            </a:fld>
            <a:endParaRPr lang="en-US"/>
          </a:p>
        </p:txBody>
      </p:sp>
    </p:spTree>
    <p:extLst>
      <p:ext uri="{BB962C8B-B14F-4D97-AF65-F5344CB8AC3E}">
        <p14:creationId xmlns:p14="http://schemas.microsoft.com/office/powerpoint/2010/main" val="6436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Yana</a:t>
            </a:r>
          </a:p>
        </p:txBody>
      </p:sp>
      <p:sp>
        <p:nvSpPr>
          <p:cNvPr id="4" name="Slide Number Placeholder 3"/>
          <p:cNvSpPr>
            <a:spLocks noGrp="1"/>
          </p:cNvSpPr>
          <p:nvPr>
            <p:ph type="sldNum" sz="quarter" idx="5"/>
          </p:nvPr>
        </p:nvSpPr>
        <p:spPr/>
        <p:txBody>
          <a:bodyPr/>
          <a:lstStyle/>
          <a:p>
            <a:fld id="{047199EA-6FB6-4BF4-9F8B-71FB506BCE25}" type="slidenum">
              <a:rPr lang="en-US" smtClean="0"/>
              <a:t>5</a:t>
            </a:fld>
            <a:endParaRPr lang="en-US"/>
          </a:p>
        </p:txBody>
      </p:sp>
    </p:spTree>
    <p:extLst>
      <p:ext uri="{BB962C8B-B14F-4D97-AF65-F5344CB8AC3E}">
        <p14:creationId xmlns:p14="http://schemas.microsoft.com/office/powerpoint/2010/main" val="333151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Yana</a:t>
            </a:r>
          </a:p>
        </p:txBody>
      </p:sp>
      <p:sp>
        <p:nvSpPr>
          <p:cNvPr id="4" name="Slide Number Placeholder 3"/>
          <p:cNvSpPr>
            <a:spLocks noGrp="1"/>
          </p:cNvSpPr>
          <p:nvPr>
            <p:ph type="sldNum" sz="quarter" idx="5"/>
          </p:nvPr>
        </p:nvSpPr>
        <p:spPr/>
        <p:txBody>
          <a:bodyPr/>
          <a:lstStyle/>
          <a:p>
            <a:fld id="{047199EA-6FB6-4BF4-9F8B-71FB506BCE25}" type="slidenum">
              <a:rPr lang="en-US" smtClean="0"/>
              <a:t>6</a:t>
            </a:fld>
            <a:endParaRPr lang="en-US"/>
          </a:p>
        </p:txBody>
      </p:sp>
    </p:spTree>
    <p:extLst>
      <p:ext uri="{BB962C8B-B14F-4D97-AF65-F5344CB8AC3E}">
        <p14:creationId xmlns:p14="http://schemas.microsoft.com/office/powerpoint/2010/main" val="119789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Kellie</a:t>
            </a:r>
          </a:p>
        </p:txBody>
      </p:sp>
      <p:sp>
        <p:nvSpPr>
          <p:cNvPr id="4" name="Slide Number Placeholder 3"/>
          <p:cNvSpPr>
            <a:spLocks noGrp="1"/>
          </p:cNvSpPr>
          <p:nvPr>
            <p:ph type="sldNum" sz="quarter" idx="5"/>
          </p:nvPr>
        </p:nvSpPr>
        <p:spPr/>
        <p:txBody>
          <a:bodyPr/>
          <a:lstStyle/>
          <a:p>
            <a:fld id="{047199EA-6FB6-4BF4-9F8B-71FB506BCE25}" type="slidenum">
              <a:rPr lang="en-US" smtClean="0"/>
              <a:t>7</a:t>
            </a:fld>
            <a:endParaRPr lang="en-US"/>
          </a:p>
        </p:txBody>
      </p:sp>
    </p:spTree>
    <p:extLst>
      <p:ext uri="{BB962C8B-B14F-4D97-AF65-F5344CB8AC3E}">
        <p14:creationId xmlns:p14="http://schemas.microsoft.com/office/powerpoint/2010/main" val="379832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 </a:t>
            </a:r>
          </a:p>
        </p:txBody>
      </p:sp>
      <p:sp>
        <p:nvSpPr>
          <p:cNvPr id="4" name="Slide Number Placeholder 3"/>
          <p:cNvSpPr>
            <a:spLocks noGrp="1"/>
          </p:cNvSpPr>
          <p:nvPr>
            <p:ph type="sldNum" sz="quarter" idx="5"/>
          </p:nvPr>
        </p:nvSpPr>
        <p:spPr/>
        <p:txBody>
          <a:bodyPr/>
          <a:lstStyle/>
          <a:p>
            <a:fld id="{047199EA-6FB6-4BF4-9F8B-71FB506BCE25}" type="slidenum">
              <a:rPr lang="en-US" smtClean="0"/>
              <a:t>8</a:t>
            </a:fld>
            <a:endParaRPr lang="en-US"/>
          </a:p>
        </p:txBody>
      </p:sp>
    </p:spTree>
    <p:extLst>
      <p:ext uri="{BB962C8B-B14F-4D97-AF65-F5344CB8AC3E}">
        <p14:creationId xmlns:p14="http://schemas.microsoft.com/office/powerpoint/2010/main" val="70915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a:t>
            </a:r>
          </a:p>
        </p:txBody>
      </p:sp>
      <p:sp>
        <p:nvSpPr>
          <p:cNvPr id="4" name="Slide Number Placeholder 3"/>
          <p:cNvSpPr>
            <a:spLocks noGrp="1"/>
          </p:cNvSpPr>
          <p:nvPr>
            <p:ph type="sldNum" sz="quarter" idx="5"/>
          </p:nvPr>
        </p:nvSpPr>
        <p:spPr/>
        <p:txBody>
          <a:bodyPr/>
          <a:lstStyle/>
          <a:p>
            <a:fld id="{047199EA-6FB6-4BF4-9F8B-71FB506BCE25}" type="slidenum">
              <a:rPr lang="en-US" smtClean="0"/>
              <a:t>9</a:t>
            </a:fld>
            <a:endParaRPr lang="en-US"/>
          </a:p>
        </p:txBody>
      </p:sp>
    </p:spTree>
    <p:extLst>
      <p:ext uri="{BB962C8B-B14F-4D97-AF65-F5344CB8AC3E}">
        <p14:creationId xmlns:p14="http://schemas.microsoft.com/office/powerpoint/2010/main" val="27044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1776B9-2F01-40F0-B1F4-5D3818FE658E}"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23102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57519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3079592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3516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830613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91776B9-2F01-40F0-B1F4-5D3818FE658E}"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142251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91776B9-2F01-40F0-B1F4-5D3818FE658E}"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305083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1776B9-2F01-40F0-B1F4-5D3818FE658E}"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29542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1776B9-2F01-40F0-B1F4-5D3818FE658E}"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382198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1776B9-2F01-40F0-B1F4-5D3818FE658E}"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30465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1776B9-2F01-40F0-B1F4-5D3818FE658E}"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85766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192767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1776B9-2F01-40F0-B1F4-5D3818FE658E}" type="datetimeFigureOut">
              <a:rPr lang="en-US" smtClean="0"/>
              <a:t>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16619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1776B9-2F01-40F0-B1F4-5D3818FE658E}"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3498609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776B9-2F01-40F0-B1F4-5D3818FE658E}" type="datetimeFigureOut">
              <a:rPr lang="en-US" smtClean="0"/>
              <a:t>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14888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943151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1776B9-2F01-40F0-B1F4-5D3818FE658E}"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EEF6E-A03E-4EA7-BE7A-7899AAF2DB3D}" type="slidenum">
              <a:rPr lang="en-US" smtClean="0"/>
              <a:t>‹#›</a:t>
            </a:fld>
            <a:endParaRPr lang="en-US"/>
          </a:p>
        </p:txBody>
      </p:sp>
    </p:spTree>
    <p:extLst>
      <p:ext uri="{BB962C8B-B14F-4D97-AF65-F5344CB8AC3E}">
        <p14:creationId xmlns:p14="http://schemas.microsoft.com/office/powerpoint/2010/main" val="167809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91776B9-2F01-40F0-B1F4-5D3818FE658E}" type="datetimeFigureOut">
              <a:rPr lang="en-US" smtClean="0"/>
              <a:t>1/20/2021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14EEF6E-A03E-4EA7-BE7A-7899AAF2DB3D}" type="slidenum">
              <a:rPr lang="en-US" smtClean="0"/>
              <a:t>‹#›</a:t>
            </a:fld>
            <a:endParaRPr lang="en-US"/>
          </a:p>
        </p:txBody>
      </p:sp>
    </p:spTree>
    <p:extLst>
      <p:ext uri="{BB962C8B-B14F-4D97-AF65-F5344CB8AC3E}">
        <p14:creationId xmlns:p14="http://schemas.microsoft.com/office/powerpoint/2010/main" val="19357961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hyperlink" Target="https://portal.ct.gov/AgingandDisability/Content-Pages/Programs/Benefits-Counseli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flickr.com/photos/76657755@N04/7027596629"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hyperlink" Target="https://rb.gy/d43gzp"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rb.gy/d43gzp" TargetMode="External"/><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savewithable.com/ct/home.html" TargetMode="External"/><Relationship Id="rId5" Type="http://schemas.openxmlformats.org/officeDocument/2006/relationships/hyperlink" Target="https://portal.ct.gov/AgingandDisability/Content-Pages/Programs/Benefits-Counseling" TargetMode="External"/><Relationship Id="rId4" Type="http://schemas.openxmlformats.org/officeDocument/2006/relationships/notesSlide" Target="../notesSlides/notesSlide13.xml"/><Relationship Id="rId9" Type="http://schemas.openxmlformats.org/officeDocument/2006/relationships/hyperlink" Target="https://www.brighthub.com/money/personal-finance/articles/45546/"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lickr.com/photos/68751915@N05/6870888815/" TargetMode="External"/><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creativecommons.org/licenses/by/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ourses.lumenlearning.com/wm-microeconomics/chapter/introduction-to-government-involvement-with-externalities/"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reativecommons.org/licenses/by-sa/3.0/" TargetMode="External"/><Relationship Id="rId5" Type="http://schemas.openxmlformats.org/officeDocument/2006/relationships/hyperlink" Target="https://www.flickr.com/photos/68751915@N05/6355840185" TargetMode="External"/><Relationship Id="rId4" Type="http://schemas.openxmlformats.org/officeDocument/2006/relationships/notesSlide" Target="../notesSlides/notesSlide6.xml"/><Relationship Id="rId9" Type="http://schemas.openxmlformats.org/officeDocument/2006/relationships/hyperlink" Target="http://www.pngall.com/money-pn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pixabay.com/en/smiley-emoticon-money-greed-funny-681601/" TargetMode="External"/><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fr.wiktionary.org/wiki/Fichier:Emblem-scales.svg" TargetMode="External"/><Relationship Id="rId5" Type="http://schemas.openxmlformats.org/officeDocument/2006/relationships/image" Target="../media/image13.png"/><Relationship Id="rId4" Type="http://schemas.openxmlformats.org/officeDocument/2006/relationships/hyperlink" Target="https://www.pikist.com/free-photo-iben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savewithable.com/ct/home.htm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C5FBA-5AFA-459E-8A00-46C7FCCDCC3E}"/>
              </a:ext>
            </a:extLst>
          </p:cNvPr>
          <p:cNvSpPr/>
          <p:nvPr/>
        </p:nvSpPr>
        <p:spPr>
          <a:xfrm>
            <a:off x="1037371" y="118118"/>
            <a:ext cx="1011725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How To Play This Presentation:</a:t>
            </a:r>
          </a:p>
        </p:txBody>
      </p:sp>
      <p:sp>
        <p:nvSpPr>
          <p:cNvPr id="5" name="Rectangle 4">
            <a:extLst>
              <a:ext uri="{FF2B5EF4-FFF2-40B4-BE49-F238E27FC236}">
                <a16:creationId xmlns:a16="http://schemas.microsoft.com/office/drawing/2014/main" id="{C3EC52C7-C522-49B3-ABFF-2339495881E8}"/>
              </a:ext>
            </a:extLst>
          </p:cNvPr>
          <p:cNvSpPr/>
          <p:nvPr/>
        </p:nvSpPr>
        <p:spPr>
          <a:xfrm>
            <a:off x="2127115" y="1681874"/>
            <a:ext cx="8123313" cy="707886"/>
          </a:xfrm>
          <a:prstGeom prst="rect">
            <a:avLst/>
          </a:prstGeom>
          <a:noFill/>
        </p:spPr>
        <p:txBody>
          <a:bodyPr wrap="none" lIns="91440" tIns="45720" rIns="91440" bIns="45720">
            <a:spAutoFit/>
          </a:bodyPr>
          <a:lstStyle/>
          <a:p>
            <a:pPr algn="ctr"/>
            <a:r>
              <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rPr>
              <a:t>OPEN presentation in PowerPoint</a:t>
            </a:r>
          </a:p>
        </p:txBody>
      </p:sp>
      <p:sp>
        <p:nvSpPr>
          <p:cNvPr id="6" name="Rectangle 5">
            <a:extLst>
              <a:ext uri="{FF2B5EF4-FFF2-40B4-BE49-F238E27FC236}">
                <a16:creationId xmlns:a16="http://schemas.microsoft.com/office/drawing/2014/main" id="{283AD953-86C4-4ED2-A727-55C262E7190E}"/>
              </a:ext>
            </a:extLst>
          </p:cNvPr>
          <p:cNvSpPr/>
          <p:nvPr/>
        </p:nvSpPr>
        <p:spPr>
          <a:xfrm>
            <a:off x="3815524" y="2389760"/>
            <a:ext cx="4083875" cy="707886"/>
          </a:xfrm>
          <a:prstGeom prst="rect">
            <a:avLst/>
          </a:prstGeom>
          <a:noFill/>
        </p:spPr>
        <p:txBody>
          <a:bodyPr wrap="none" lIns="91440" tIns="45720" rIns="91440" bIns="45720">
            <a:spAutoFit/>
          </a:bodyPr>
          <a:lstStyle/>
          <a:p>
            <a:pPr algn="ctr"/>
            <a:r>
              <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rPr>
              <a:t>GO to slideshow</a:t>
            </a:r>
          </a:p>
        </p:txBody>
      </p:sp>
      <p:sp>
        <p:nvSpPr>
          <p:cNvPr id="7" name="Rectangle 6">
            <a:extLst>
              <a:ext uri="{FF2B5EF4-FFF2-40B4-BE49-F238E27FC236}">
                <a16:creationId xmlns:a16="http://schemas.microsoft.com/office/drawing/2014/main" id="{6169DAF4-A66E-41FC-9091-6287166097AD}"/>
              </a:ext>
            </a:extLst>
          </p:cNvPr>
          <p:cNvSpPr/>
          <p:nvPr/>
        </p:nvSpPr>
        <p:spPr>
          <a:xfrm>
            <a:off x="3236884" y="3114024"/>
            <a:ext cx="571823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CLICK on from beginning</a:t>
            </a:r>
          </a:p>
        </p:txBody>
      </p:sp>
      <p:sp>
        <p:nvSpPr>
          <p:cNvPr id="8" name="TextBox 7">
            <a:extLst>
              <a:ext uri="{FF2B5EF4-FFF2-40B4-BE49-F238E27FC236}">
                <a16:creationId xmlns:a16="http://schemas.microsoft.com/office/drawing/2014/main" id="{94188C2C-B365-4FC9-9857-7B5ADDFD4B66}"/>
              </a:ext>
            </a:extLst>
          </p:cNvPr>
          <p:cNvSpPr txBox="1"/>
          <p:nvPr/>
        </p:nvSpPr>
        <p:spPr>
          <a:xfrm>
            <a:off x="2511292" y="4532243"/>
            <a:ext cx="7354957" cy="923330"/>
          </a:xfrm>
          <a:prstGeom prst="rect">
            <a:avLst/>
          </a:prstGeom>
          <a:noFill/>
        </p:spPr>
        <p:txBody>
          <a:bodyPr wrap="square" rtlCol="0">
            <a:spAutoFit/>
          </a:bodyPr>
          <a:lstStyle/>
          <a:p>
            <a:pPr algn="ctr"/>
            <a:r>
              <a:rPr lang="en-US" dirty="0"/>
              <a:t>NOTE: If playing on TEAMS, if you talk, the sound will cut out </a:t>
            </a:r>
          </a:p>
          <a:p>
            <a:pPr algn="ctr"/>
            <a:r>
              <a:rPr lang="en-US" dirty="0"/>
              <a:t>Use the mouse to click through presentation</a:t>
            </a:r>
          </a:p>
          <a:p>
            <a:pPr algn="ctr"/>
            <a:r>
              <a:rPr lang="en-US" dirty="0"/>
              <a:t>Please click on the megaphone symbol to play sound</a:t>
            </a:r>
          </a:p>
        </p:txBody>
      </p:sp>
    </p:spTree>
    <p:extLst>
      <p:ext uri="{BB962C8B-B14F-4D97-AF65-F5344CB8AC3E}">
        <p14:creationId xmlns:p14="http://schemas.microsoft.com/office/powerpoint/2010/main" val="211596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5273AA-0D10-4C24-9D01-86EED9BF6791}"/>
              </a:ext>
            </a:extLst>
          </p:cNvPr>
          <p:cNvSpPr/>
          <p:nvPr/>
        </p:nvSpPr>
        <p:spPr>
          <a:xfrm>
            <a:off x="2894642" y="46001"/>
            <a:ext cx="640271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Benefits Counseling</a:t>
            </a:r>
          </a:p>
        </p:txBody>
      </p:sp>
      <p:sp>
        <p:nvSpPr>
          <p:cNvPr id="4" name="Rectangle 3">
            <a:extLst>
              <a:ext uri="{FF2B5EF4-FFF2-40B4-BE49-F238E27FC236}">
                <a16:creationId xmlns:a16="http://schemas.microsoft.com/office/drawing/2014/main" id="{DB774A12-53D6-4458-9E27-8DB70561571A}"/>
              </a:ext>
            </a:extLst>
          </p:cNvPr>
          <p:cNvSpPr/>
          <p:nvPr/>
        </p:nvSpPr>
        <p:spPr>
          <a:xfrm>
            <a:off x="780585" y="3429000"/>
            <a:ext cx="11039707" cy="3046988"/>
          </a:xfrm>
          <a:prstGeom prst="rect">
            <a:avLst/>
          </a:prstGeom>
        </p:spPr>
        <p:txBody>
          <a:bodyPr wrap="square">
            <a:spAutoFit/>
          </a:bodyPr>
          <a:lstStyle/>
          <a:p>
            <a:r>
              <a:rPr lang="en-US" sz="3200" dirty="0"/>
              <a:t>Benefits Counseling ensures that you get accurate information so that you can make good decisions about your vocational goals, your potential earnings and your health insurance needs. </a:t>
            </a:r>
          </a:p>
          <a:p>
            <a:endParaRPr lang="en-US" sz="3200" dirty="0"/>
          </a:p>
          <a:p>
            <a:r>
              <a:rPr lang="en-US" sz="3200" dirty="0">
                <a:hlinkClick r:id="rId5"/>
              </a:rPr>
              <a:t>https://portal.ct.gov/AgingandDisability/Content-Pages/Programs/Benefits-Counseling</a:t>
            </a:r>
            <a:endParaRPr lang="en-US" sz="3200" dirty="0"/>
          </a:p>
        </p:txBody>
      </p:sp>
      <p:pic>
        <p:nvPicPr>
          <p:cNvPr id="5" name="Picture 2" descr="Benefits Counseling – ServiceSource">
            <a:extLst>
              <a:ext uri="{FF2B5EF4-FFF2-40B4-BE49-F238E27FC236}">
                <a16:creationId xmlns:a16="http://schemas.microsoft.com/office/drawing/2014/main" id="{375B94F2-D693-418B-99F4-91BAF8EEA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221" y="969331"/>
            <a:ext cx="3589556" cy="2243473"/>
          </a:xfrm>
          <a:prstGeom prst="rect">
            <a:avLst/>
          </a:prstGeom>
          <a:noFill/>
          <a:extLst>
            <a:ext uri="{909E8E84-426E-40DD-AFC4-6F175D3DCCD1}">
              <a14:hiddenFill xmlns:a14="http://schemas.microsoft.com/office/drawing/2010/main">
                <a:solidFill>
                  <a:srgbClr val="FFFFFF"/>
                </a:solidFill>
              </a14:hiddenFill>
            </a:ext>
          </a:extLst>
        </p:spPr>
      </p:pic>
      <p:pic>
        <p:nvPicPr>
          <p:cNvPr id="6" name="james benefitsMedia1">
            <a:hlinkClick r:id="" action="ppaction://media"/>
            <a:extLst>
              <a:ext uri="{FF2B5EF4-FFF2-40B4-BE49-F238E27FC236}">
                <a16:creationId xmlns:a16="http://schemas.microsoft.com/office/drawing/2014/main" id="{2668B926-34B3-422A-AE07-40AB63E620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3590" y="5444501"/>
            <a:ext cx="936702" cy="936702"/>
          </a:xfrm>
          <a:prstGeom prst="rect">
            <a:avLst/>
          </a:prstGeom>
        </p:spPr>
      </p:pic>
    </p:spTree>
    <p:extLst>
      <p:ext uri="{BB962C8B-B14F-4D97-AF65-F5344CB8AC3E}">
        <p14:creationId xmlns:p14="http://schemas.microsoft.com/office/powerpoint/2010/main" val="21759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398A40-90DA-445A-8E11-AAB76C9C1013}"/>
              </a:ext>
            </a:extLst>
          </p:cNvPr>
          <p:cNvSpPr/>
          <p:nvPr/>
        </p:nvSpPr>
        <p:spPr>
          <a:xfrm>
            <a:off x="2626717" y="0"/>
            <a:ext cx="6938566" cy="1754326"/>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How to Survive on </a:t>
            </a:r>
          </a:p>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 Low Income Budget</a:t>
            </a:r>
          </a:p>
        </p:txBody>
      </p:sp>
      <p:sp>
        <p:nvSpPr>
          <p:cNvPr id="3" name="TextBox 2">
            <a:extLst>
              <a:ext uri="{FF2B5EF4-FFF2-40B4-BE49-F238E27FC236}">
                <a16:creationId xmlns:a16="http://schemas.microsoft.com/office/drawing/2014/main" id="{A8125875-D34C-41D4-B2AA-75BB101B4A50}"/>
              </a:ext>
            </a:extLst>
          </p:cNvPr>
          <p:cNvSpPr txBox="1"/>
          <p:nvPr/>
        </p:nvSpPr>
        <p:spPr>
          <a:xfrm>
            <a:off x="2218267" y="2222331"/>
            <a:ext cx="7772400" cy="461665"/>
          </a:xfrm>
          <a:prstGeom prst="rect">
            <a:avLst/>
          </a:prstGeom>
          <a:noFill/>
        </p:spPr>
        <p:txBody>
          <a:bodyPr wrap="square" rtlCol="0">
            <a:spAutoFit/>
          </a:bodyPr>
          <a:lstStyle/>
          <a:p>
            <a:r>
              <a:rPr lang="en-US" sz="2400" dirty="0"/>
              <a:t>Here is a link to How to Survive on a Low Income Budget</a:t>
            </a:r>
          </a:p>
        </p:txBody>
      </p:sp>
      <p:sp>
        <p:nvSpPr>
          <p:cNvPr id="4" name="TextBox 3">
            <a:extLst>
              <a:ext uri="{FF2B5EF4-FFF2-40B4-BE49-F238E27FC236}">
                <a16:creationId xmlns:a16="http://schemas.microsoft.com/office/drawing/2014/main" id="{B6888766-21C3-4C31-BC0E-C21BCCE95484}"/>
              </a:ext>
            </a:extLst>
          </p:cNvPr>
          <p:cNvSpPr txBox="1"/>
          <p:nvPr/>
        </p:nvSpPr>
        <p:spPr>
          <a:xfrm>
            <a:off x="2626717" y="3429000"/>
            <a:ext cx="6754350" cy="3108543"/>
          </a:xfrm>
          <a:prstGeom prst="rect">
            <a:avLst/>
          </a:prstGeom>
          <a:noFill/>
        </p:spPr>
        <p:txBody>
          <a:bodyPr wrap="square" rtlCol="0">
            <a:spAutoFit/>
          </a:bodyPr>
          <a:lstStyle/>
          <a:p>
            <a:pPr algn="ctr"/>
            <a:r>
              <a:rPr lang="en-US" sz="2800" dirty="0"/>
              <a:t>Here are a few things I learned from the article:</a:t>
            </a:r>
          </a:p>
          <a:p>
            <a:pPr algn="ctr"/>
            <a:endParaRPr lang="en-US" sz="2800" dirty="0"/>
          </a:p>
          <a:p>
            <a:pPr algn="ctr"/>
            <a:r>
              <a:rPr lang="en-US" sz="2800" dirty="0"/>
              <a:t>Lower or cancel the cable bill.</a:t>
            </a:r>
          </a:p>
          <a:p>
            <a:pPr algn="ctr"/>
            <a:r>
              <a:rPr lang="en-US" sz="2800" dirty="0"/>
              <a:t>Cook most of your meals at home.</a:t>
            </a:r>
          </a:p>
          <a:p>
            <a:pPr algn="ctr"/>
            <a:r>
              <a:rPr lang="en-US" sz="2800" dirty="0"/>
              <a:t>Cancel subscription services you no longer need.</a:t>
            </a:r>
          </a:p>
        </p:txBody>
      </p:sp>
      <p:pic>
        <p:nvPicPr>
          <p:cNvPr id="12" name="Picture 11">
            <a:extLst>
              <a:ext uri="{FF2B5EF4-FFF2-40B4-BE49-F238E27FC236}">
                <a16:creationId xmlns:a16="http://schemas.microsoft.com/office/drawing/2014/main" id="{AED0C5E6-CE19-4F77-8CC3-B2623BEDAA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57696" y="3005605"/>
            <a:ext cx="2670628" cy="2336800"/>
          </a:xfrm>
          <a:prstGeom prst="rect">
            <a:avLst/>
          </a:prstGeom>
        </p:spPr>
      </p:pic>
    </p:spTree>
    <p:extLst>
      <p:ext uri="{BB962C8B-B14F-4D97-AF65-F5344CB8AC3E}">
        <p14:creationId xmlns:p14="http://schemas.microsoft.com/office/powerpoint/2010/main" val="247347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BAC92B-C36A-447D-AC00-5F321216EE5B}"/>
              </a:ext>
            </a:extLst>
          </p:cNvPr>
          <p:cNvSpPr/>
          <p:nvPr/>
        </p:nvSpPr>
        <p:spPr>
          <a:xfrm>
            <a:off x="5499652" y="2229948"/>
            <a:ext cx="6096000" cy="2159566"/>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sz="2800" dirty="0">
                <a:latin typeface="Calibri" panose="020F0502020204030204"/>
              </a:rPr>
              <a:t>You can get Amazon Prime for half price with your EBT ( Connect Card) or your Medicaid card?</a:t>
            </a:r>
          </a:p>
          <a:p>
            <a:pPr marL="228600" lvl="0" indent="-228600" defTabSz="914400">
              <a:lnSpc>
                <a:spcPct val="90000"/>
              </a:lnSpc>
              <a:spcBef>
                <a:spcPts val="1000"/>
              </a:spcBef>
              <a:buFont typeface="Arial" panose="020B0604020202020204" pitchFamily="34" charset="0"/>
              <a:buChar char="•"/>
            </a:pPr>
            <a:r>
              <a:rPr lang="en-US" sz="2800" dirty="0">
                <a:latin typeface="Calibri" panose="020F0502020204030204"/>
              </a:rPr>
              <a:t>Please go to this website for more info and to sign up:  </a:t>
            </a:r>
            <a:r>
              <a:rPr lang="en-US" sz="2800" dirty="0">
                <a:solidFill>
                  <a:srgbClr val="0070C0"/>
                </a:solidFill>
                <a:latin typeface="Calibri" panose="020F0502020204030204"/>
                <a:hlinkClick r:id="rId5">
                  <a:extLst>
                    <a:ext uri="{A12FA001-AC4F-418D-AE19-62706E023703}">
                      <ahyp:hlinkClr xmlns:ahyp="http://schemas.microsoft.com/office/drawing/2018/hyperlinkcolor" val="tx"/>
                    </a:ext>
                  </a:extLst>
                </a:hlinkClick>
              </a:rPr>
              <a:t>https://rb.gy/d43gzp</a:t>
            </a:r>
            <a:endParaRPr lang="en-US" sz="2800" dirty="0">
              <a:solidFill>
                <a:srgbClr val="0070C0"/>
              </a:solidFill>
              <a:latin typeface="Calibri" panose="020F0502020204030204"/>
            </a:endParaRPr>
          </a:p>
        </p:txBody>
      </p:sp>
      <p:sp>
        <p:nvSpPr>
          <p:cNvPr id="3" name="Rectangle 2">
            <a:extLst>
              <a:ext uri="{FF2B5EF4-FFF2-40B4-BE49-F238E27FC236}">
                <a16:creationId xmlns:a16="http://schemas.microsoft.com/office/drawing/2014/main" id="{7D78AD69-273F-4677-8DFE-D49AFFC1B454}"/>
              </a:ext>
            </a:extLst>
          </p:cNvPr>
          <p:cNvSpPr/>
          <p:nvPr/>
        </p:nvSpPr>
        <p:spPr>
          <a:xfrm>
            <a:off x="800106" y="303648"/>
            <a:ext cx="5158400"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Did You Know?</a:t>
            </a:r>
          </a:p>
        </p:txBody>
      </p:sp>
      <p:pic>
        <p:nvPicPr>
          <p:cNvPr id="4" name="Picture 3">
            <a:extLst>
              <a:ext uri="{FF2B5EF4-FFF2-40B4-BE49-F238E27FC236}">
                <a16:creationId xmlns:a16="http://schemas.microsoft.com/office/drawing/2014/main" id="{8D5F4CDD-930B-47F5-B9E9-3400E549F2B4}"/>
              </a:ext>
            </a:extLst>
          </p:cNvPr>
          <p:cNvPicPr>
            <a:picLocks noChangeAspect="1"/>
          </p:cNvPicPr>
          <p:nvPr/>
        </p:nvPicPr>
        <p:blipFill>
          <a:blip r:embed="rId6"/>
          <a:stretch>
            <a:fillRect/>
          </a:stretch>
        </p:blipFill>
        <p:spPr>
          <a:xfrm>
            <a:off x="596348" y="2229948"/>
            <a:ext cx="4413365" cy="2771183"/>
          </a:xfrm>
          <a:prstGeom prst="rect">
            <a:avLst/>
          </a:prstGeom>
        </p:spPr>
      </p:pic>
      <p:pic>
        <p:nvPicPr>
          <p:cNvPr id="5" name="primeMedia1">
            <a:hlinkClick r:id="" action="ppaction://media"/>
            <a:extLst>
              <a:ext uri="{FF2B5EF4-FFF2-40B4-BE49-F238E27FC236}">
                <a16:creationId xmlns:a16="http://schemas.microsoft.com/office/drawing/2014/main" id="{3E9FD9E2-0C49-4145-8832-092C6D884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53531" y="5392484"/>
            <a:ext cx="1046921" cy="1046921"/>
          </a:xfrm>
          <a:prstGeom prst="rect">
            <a:avLst/>
          </a:prstGeom>
        </p:spPr>
      </p:pic>
    </p:spTree>
    <p:extLst>
      <p:ext uri="{BB962C8B-B14F-4D97-AF65-F5344CB8AC3E}">
        <p14:creationId xmlns:p14="http://schemas.microsoft.com/office/powerpoint/2010/main" val="41830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72CC27-9EB1-4BDB-AA6B-63E4CE859281}"/>
              </a:ext>
            </a:extLst>
          </p:cNvPr>
          <p:cNvSpPr/>
          <p:nvPr/>
        </p:nvSpPr>
        <p:spPr>
          <a:xfrm>
            <a:off x="3702973" y="449422"/>
            <a:ext cx="478605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RESOURCES:</a:t>
            </a:r>
          </a:p>
        </p:txBody>
      </p:sp>
      <p:sp>
        <p:nvSpPr>
          <p:cNvPr id="2" name="Rectangle 1">
            <a:extLst>
              <a:ext uri="{FF2B5EF4-FFF2-40B4-BE49-F238E27FC236}">
                <a16:creationId xmlns:a16="http://schemas.microsoft.com/office/drawing/2014/main" id="{0DF6186C-D4FD-4A30-B997-0E4A227A3658}"/>
              </a:ext>
            </a:extLst>
          </p:cNvPr>
          <p:cNvSpPr/>
          <p:nvPr/>
        </p:nvSpPr>
        <p:spPr>
          <a:xfrm>
            <a:off x="1040779" y="1745386"/>
            <a:ext cx="11151221" cy="369332"/>
          </a:xfrm>
          <a:prstGeom prst="rect">
            <a:avLst/>
          </a:prstGeom>
        </p:spPr>
        <p:txBody>
          <a:bodyPr wrap="square">
            <a:spAutoFit/>
          </a:bodyPr>
          <a:lstStyle/>
          <a:p>
            <a:r>
              <a:rPr lang="en-US" dirty="0">
                <a:solidFill>
                  <a:srgbClr val="00B0F0"/>
                </a:solidFill>
                <a:hlinkClick r:id="rId5">
                  <a:extLst>
                    <a:ext uri="{A12FA001-AC4F-418D-AE19-62706E023703}">
                      <ahyp:hlinkClr xmlns:ahyp="http://schemas.microsoft.com/office/drawing/2018/hyperlinkcolor" val="tx"/>
                    </a:ext>
                  </a:extLst>
                </a:hlinkClick>
              </a:rPr>
              <a:t>https://portal.ct.gov/AgingandDisability/Content-Pages/Programs/Benefits-Counseling</a:t>
            </a:r>
            <a:r>
              <a:rPr lang="en-US" dirty="0">
                <a:solidFill>
                  <a:srgbClr val="00B0F0"/>
                </a:solidFill>
              </a:rPr>
              <a:t>   - Benefits Counseling </a:t>
            </a:r>
          </a:p>
        </p:txBody>
      </p:sp>
      <p:sp>
        <p:nvSpPr>
          <p:cNvPr id="4" name="Rectangle 3">
            <a:extLst>
              <a:ext uri="{FF2B5EF4-FFF2-40B4-BE49-F238E27FC236}">
                <a16:creationId xmlns:a16="http://schemas.microsoft.com/office/drawing/2014/main" id="{DC4EA25F-A0EF-4769-BEA9-E54F8B822813}"/>
              </a:ext>
            </a:extLst>
          </p:cNvPr>
          <p:cNvSpPr/>
          <p:nvPr/>
        </p:nvSpPr>
        <p:spPr>
          <a:xfrm>
            <a:off x="1040779" y="2520135"/>
            <a:ext cx="5758564" cy="369332"/>
          </a:xfrm>
          <a:prstGeom prst="rect">
            <a:avLst/>
          </a:prstGeom>
        </p:spPr>
        <p:txBody>
          <a:bodyPr wrap="none">
            <a:spAutoFit/>
          </a:bodyPr>
          <a:lstStyle/>
          <a:p>
            <a:r>
              <a:rPr lang="en-US" dirty="0">
                <a:solidFill>
                  <a:srgbClr val="00B0F0"/>
                </a:solidFill>
                <a:hlinkClick r:id="rId6">
                  <a:extLst>
                    <a:ext uri="{A12FA001-AC4F-418D-AE19-62706E023703}">
                      <ahyp:hlinkClr xmlns:ahyp="http://schemas.microsoft.com/office/drawing/2018/hyperlinkcolor" val="tx"/>
                    </a:ext>
                  </a:extLst>
                </a:hlinkClick>
              </a:rPr>
              <a:t>https://savewithable.com/ct/home.html</a:t>
            </a:r>
            <a:r>
              <a:rPr lang="en-US" dirty="0">
                <a:solidFill>
                  <a:srgbClr val="00B0F0"/>
                </a:solidFill>
              </a:rPr>
              <a:t> - Able Account </a:t>
            </a:r>
          </a:p>
        </p:txBody>
      </p:sp>
      <p:pic>
        <p:nvPicPr>
          <p:cNvPr id="6" name="Recorded Sound">
            <a:hlinkClick r:id="" action="ppaction://media"/>
            <a:extLst>
              <a:ext uri="{FF2B5EF4-FFF2-40B4-BE49-F238E27FC236}">
                <a16:creationId xmlns:a16="http://schemas.microsoft.com/office/drawing/2014/main" id="{839D6746-AC6F-4964-89EF-C9BEFB49DE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7513" y="5337314"/>
            <a:ext cx="1073426" cy="1073426"/>
          </a:xfrm>
          <a:prstGeom prst="rect">
            <a:avLst/>
          </a:prstGeom>
        </p:spPr>
      </p:pic>
      <p:sp>
        <p:nvSpPr>
          <p:cNvPr id="7" name="Rectangle 6">
            <a:extLst>
              <a:ext uri="{FF2B5EF4-FFF2-40B4-BE49-F238E27FC236}">
                <a16:creationId xmlns:a16="http://schemas.microsoft.com/office/drawing/2014/main" id="{054F6402-40A2-4B7B-9F8A-4F79AE73E334}"/>
              </a:ext>
            </a:extLst>
          </p:cNvPr>
          <p:cNvSpPr/>
          <p:nvPr/>
        </p:nvSpPr>
        <p:spPr>
          <a:xfrm>
            <a:off x="1040779" y="3294884"/>
            <a:ext cx="5373273" cy="369332"/>
          </a:xfrm>
          <a:prstGeom prst="rect">
            <a:avLst/>
          </a:prstGeom>
        </p:spPr>
        <p:txBody>
          <a:bodyPr wrap="square">
            <a:spAutoFit/>
          </a:bodyPr>
          <a:lstStyle/>
          <a:p>
            <a:r>
              <a:rPr lang="en-US" dirty="0">
                <a:solidFill>
                  <a:srgbClr val="00B0F0"/>
                </a:solidFill>
                <a:latin typeface="Calibri" panose="020F0502020204030204"/>
                <a:hlinkClick r:id="rId8">
                  <a:extLst>
                    <a:ext uri="{A12FA001-AC4F-418D-AE19-62706E023703}">
                      <ahyp:hlinkClr xmlns:ahyp="http://schemas.microsoft.com/office/drawing/2018/hyperlinkcolor" val="tx"/>
                    </a:ext>
                  </a:extLst>
                </a:hlinkClick>
              </a:rPr>
              <a:t>https://rb.gy/d43gzp</a:t>
            </a:r>
            <a:r>
              <a:rPr lang="en-US" dirty="0">
                <a:solidFill>
                  <a:srgbClr val="00B0F0"/>
                </a:solidFill>
                <a:latin typeface="Calibri" panose="020F0502020204030204"/>
              </a:rPr>
              <a:t>    - Amazon discount with EBT</a:t>
            </a:r>
            <a:endParaRPr lang="en-US" dirty="0">
              <a:solidFill>
                <a:srgbClr val="00B0F0"/>
              </a:solidFill>
            </a:endParaRPr>
          </a:p>
        </p:txBody>
      </p:sp>
      <p:sp>
        <p:nvSpPr>
          <p:cNvPr id="5" name="Rectangle 4">
            <a:extLst>
              <a:ext uri="{FF2B5EF4-FFF2-40B4-BE49-F238E27FC236}">
                <a16:creationId xmlns:a16="http://schemas.microsoft.com/office/drawing/2014/main" id="{59688783-D80F-4857-AB64-361FD88E19A5}"/>
              </a:ext>
            </a:extLst>
          </p:cNvPr>
          <p:cNvSpPr/>
          <p:nvPr/>
        </p:nvSpPr>
        <p:spPr>
          <a:xfrm>
            <a:off x="1040778" y="4096952"/>
            <a:ext cx="10490821" cy="369332"/>
          </a:xfrm>
          <a:prstGeom prst="rect">
            <a:avLst/>
          </a:prstGeom>
        </p:spPr>
        <p:txBody>
          <a:bodyPr wrap="square">
            <a:spAutoFit/>
          </a:bodyPr>
          <a:lstStyle/>
          <a:p>
            <a:r>
              <a:rPr lang="en-US" dirty="0">
                <a:solidFill>
                  <a:srgbClr val="00B0F0"/>
                </a:solidFill>
                <a:hlinkClick r:id="rId9">
                  <a:extLst>
                    <a:ext uri="{A12FA001-AC4F-418D-AE19-62706E023703}">
                      <ahyp:hlinkClr xmlns:ahyp="http://schemas.microsoft.com/office/drawing/2018/hyperlinkcolor" val="tx"/>
                    </a:ext>
                  </a:extLst>
                </a:hlinkClick>
              </a:rPr>
              <a:t>https://www.brighthub.com/money/personal-finance/articles/45546/</a:t>
            </a:r>
            <a:r>
              <a:rPr lang="en-US" dirty="0">
                <a:solidFill>
                  <a:srgbClr val="00B0F0"/>
                </a:solidFill>
              </a:rPr>
              <a:t>  -5 purposes for Budgeting</a:t>
            </a:r>
          </a:p>
        </p:txBody>
      </p:sp>
    </p:spTree>
    <p:extLst>
      <p:ext uri="{BB962C8B-B14F-4D97-AF65-F5344CB8AC3E}">
        <p14:creationId xmlns:p14="http://schemas.microsoft.com/office/powerpoint/2010/main" val="8183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0D15-FCEC-408E-9EDF-709B036BC07B}"/>
              </a:ext>
            </a:extLst>
          </p:cNvPr>
          <p:cNvSpPr>
            <a:spLocks noGrp="1"/>
          </p:cNvSpPr>
          <p:nvPr>
            <p:ph type="ctrTitle"/>
          </p:nvPr>
        </p:nvSpPr>
        <p:spPr>
          <a:xfrm>
            <a:off x="1370693" y="4435229"/>
            <a:ext cx="9440034" cy="1059644"/>
          </a:xfrm>
        </p:spPr>
        <p:txBody>
          <a:bodyPr>
            <a:normAutofit/>
          </a:bodyPr>
          <a:lstStyle/>
          <a:p>
            <a:r>
              <a:rPr lang="en-US" sz="4800"/>
              <a:t>Budgeting</a:t>
            </a:r>
          </a:p>
        </p:txBody>
      </p:sp>
      <p:pic>
        <p:nvPicPr>
          <p:cNvPr id="9" name="Picture 8">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4" name="Picture 3">
            <a:extLst>
              <a:ext uri="{FF2B5EF4-FFF2-40B4-BE49-F238E27FC236}">
                <a16:creationId xmlns:a16="http://schemas.microsoft.com/office/drawing/2014/main" id="{607CD256-6B64-4B99-B5F7-A56E84C32448}"/>
              </a:ext>
            </a:extLst>
          </p:cNvPr>
          <p:cNvPicPr>
            <a:picLocks noChangeAspect="1"/>
          </p:cNvPicPr>
          <p:nvPr/>
        </p:nvPicPr>
        <p:blipFill rotWithShape="1">
          <a:blip r:embed="rId7"/>
          <a:srcRect t="21296" r="-1" b="-1"/>
          <a:stretch/>
        </p:blipFill>
        <p:spPr>
          <a:xfrm>
            <a:off x="1169349" y="695008"/>
            <a:ext cx="9845346" cy="3525671"/>
          </a:xfrm>
          <a:prstGeom prst="rect">
            <a:avLst/>
          </a:prstGeom>
        </p:spPr>
      </p:pic>
      <p:pic>
        <p:nvPicPr>
          <p:cNvPr id="3" name="Recorded Sound">
            <a:hlinkClick r:id="" action="ppaction://media"/>
            <a:extLst>
              <a:ext uri="{FF2B5EF4-FFF2-40B4-BE49-F238E27FC236}">
                <a16:creationId xmlns:a16="http://schemas.microsoft.com/office/drawing/2014/main" id="{AF313600-02F1-4B92-84FE-F8CFBB14C7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4695" y="5684007"/>
            <a:ext cx="925514" cy="925514"/>
          </a:xfrm>
          <a:prstGeom prst="rect">
            <a:avLst/>
          </a:prstGeom>
        </p:spPr>
      </p:pic>
    </p:spTree>
    <p:extLst>
      <p:ext uri="{BB962C8B-B14F-4D97-AF65-F5344CB8AC3E}">
        <p14:creationId xmlns:p14="http://schemas.microsoft.com/office/powerpoint/2010/main" val="35194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96454-B2A4-4766-AC1B-7AD9E82C45E5}"/>
              </a:ext>
            </a:extLst>
          </p:cNvPr>
          <p:cNvSpPr/>
          <p:nvPr/>
        </p:nvSpPr>
        <p:spPr>
          <a:xfrm>
            <a:off x="2682917" y="263891"/>
            <a:ext cx="621657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What Is Budgeting?</a:t>
            </a:r>
          </a:p>
        </p:txBody>
      </p:sp>
      <p:pic>
        <p:nvPicPr>
          <p:cNvPr id="4" name="Picture 3">
            <a:extLst>
              <a:ext uri="{FF2B5EF4-FFF2-40B4-BE49-F238E27FC236}">
                <a16:creationId xmlns:a16="http://schemas.microsoft.com/office/drawing/2014/main" id="{A67828D3-449B-4B5E-B19A-E4A2E4CBC0F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6934" y="1572527"/>
            <a:ext cx="4814270" cy="4015659"/>
          </a:xfrm>
          <a:prstGeom prst="rect">
            <a:avLst/>
          </a:prstGeom>
        </p:spPr>
      </p:pic>
      <p:sp>
        <p:nvSpPr>
          <p:cNvPr id="6" name="Rectangle 5">
            <a:extLst>
              <a:ext uri="{FF2B5EF4-FFF2-40B4-BE49-F238E27FC236}">
                <a16:creationId xmlns:a16="http://schemas.microsoft.com/office/drawing/2014/main" id="{C5EF6544-C299-4544-AC62-093EC7A2D892}"/>
              </a:ext>
            </a:extLst>
          </p:cNvPr>
          <p:cNvSpPr/>
          <p:nvPr/>
        </p:nvSpPr>
        <p:spPr>
          <a:xfrm>
            <a:off x="5963479" y="2345779"/>
            <a:ext cx="6096000" cy="2492990"/>
          </a:xfrm>
          <a:prstGeom prst="rect">
            <a:avLst/>
          </a:prstGeom>
        </p:spPr>
        <p:txBody>
          <a:bodyPr>
            <a:spAutoFit/>
          </a:bodyPr>
          <a:lstStyle/>
          <a:p>
            <a:r>
              <a:rPr lang="en-US" sz="2800" b="1" dirty="0"/>
              <a:t>Budgeting</a:t>
            </a:r>
            <a:r>
              <a:rPr lang="en-US" sz="2000" dirty="0"/>
              <a:t> is the process of forming </a:t>
            </a:r>
            <a:r>
              <a:rPr lang="en-US" sz="2000" b="1" dirty="0"/>
              <a:t>a plan to spend your money</a:t>
            </a:r>
            <a:r>
              <a:rPr lang="en-US" sz="2000" dirty="0"/>
              <a:t>. This spending plan is called </a:t>
            </a:r>
            <a:r>
              <a:rPr lang="en-US" sz="2000" b="1" dirty="0"/>
              <a:t>a </a:t>
            </a:r>
            <a:r>
              <a:rPr lang="en-US" sz="2800" b="1" dirty="0"/>
              <a:t>budget</a:t>
            </a:r>
            <a:r>
              <a:rPr lang="en-US" sz="2800" dirty="0"/>
              <a:t>.</a:t>
            </a:r>
            <a:r>
              <a:rPr lang="en-US" sz="2000" dirty="0"/>
              <a:t> </a:t>
            </a:r>
          </a:p>
          <a:p>
            <a:endParaRPr lang="en-US" sz="2000" dirty="0"/>
          </a:p>
          <a:p>
            <a:r>
              <a:rPr lang="en-US" sz="2000" dirty="0"/>
              <a:t>Creating this </a:t>
            </a:r>
            <a:r>
              <a:rPr lang="en-US" sz="2000" b="1" dirty="0"/>
              <a:t>spending plan </a:t>
            </a:r>
            <a:r>
              <a:rPr lang="en-US" sz="2000" dirty="0"/>
              <a:t>allows you to determine in advance whether you will have enough money to do the things you need to do or would like to do.</a:t>
            </a:r>
          </a:p>
        </p:txBody>
      </p:sp>
      <p:pic>
        <p:nvPicPr>
          <p:cNvPr id="3" name="Recorded Sound">
            <a:hlinkClick r:id="" action="ppaction://media"/>
            <a:extLst>
              <a:ext uri="{FF2B5EF4-FFF2-40B4-BE49-F238E27FC236}">
                <a16:creationId xmlns:a16="http://schemas.microsoft.com/office/drawing/2014/main" id="{CCA1EE2A-8B6F-498C-BEE7-C409A4A84B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1347" y="5588186"/>
            <a:ext cx="1118132" cy="1118132"/>
          </a:xfrm>
          <a:prstGeom prst="rect">
            <a:avLst/>
          </a:prstGeom>
        </p:spPr>
      </p:pic>
    </p:spTree>
    <p:extLst>
      <p:ext uri="{BB962C8B-B14F-4D97-AF65-F5344CB8AC3E}">
        <p14:creationId xmlns:p14="http://schemas.microsoft.com/office/powerpoint/2010/main" val="139010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4C4369-3AEA-4B4C-9108-5CCF7444A4C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60743" y="0"/>
            <a:ext cx="9954040" cy="6858000"/>
          </a:xfrm>
          <a:prstGeom prst="rect">
            <a:avLst/>
          </a:prstGeom>
        </p:spPr>
      </p:pic>
      <p:sp>
        <p:nvSpPr>
          <p:cNvPr id="8" name="TextBox 7">
            <a:extLst>
              <a:ext uri="{FF2B5EF4-FFF2-40B4-BE49-F238E27FC236}">
                <a16:creationId xmlns:a16="http://schemas.microsoft.com/office/drawing/2014/main" id="{ECA3E312-1119-45CC-B79B-213053643A8B}"/>
              </a:ext>
            </a:extLst>
          </p:cNvPr>
          <p:cNvSpPr txBox="1"/>
          <p:nvPr/>
        </p:nvSpPr>
        <p:spPr>
          <a:xfrm>
            <a:off x="3960743" y="6858000"/>
            <a:ext cx="10287000" cy="230832"/>
          </a:xfrm>
          <a:prstGeom prst="rect">
            <a:avLst/>
          </a:prstGeom>
          <a:noFill/>
        </p:spPr>
        <p:txBody>
          <a:bodyPr wrap="square" rtlCol="0">
            <a:spAutoFit/>
          </a:bodyPr>
          <a:lstStyle/>
          <a:p>
            <a:r>
              <a:rPr lang="en-US" sz="900">
                <a:hlinkClick r:id="rId6" tooltip="https://courses.lumenlearning.com/wm-microeconomics/chapter/introduction-to-government-involvement-with-externalities/"/>
              </a:rPr>
              <a:t>This Photo</a:t>
            </a:r>
            <a:r>
              <a:rPr lang="en-US" sz="900"/>
              <a:t> by Unknown Author is licensed under </a:t>
            </a:r>
            <a:r>
              <a:rPr lang="en-US" sz="900">
                <a:hlinkClick r:id="rId7" tooltip="https://creativecommons.org/licenses/by/3.0/"/>
              </a:rPr>
              <a:t>CC BY</a:t>
            </a:r>
            <a:endParaRPr lang="en-US" sz="900"/>
          </a:p>
        </p:txBody>
      </p:sp>
      <p:sp>
        <p:nvSpPr>
          <p:cNvPr id="2" name="Rectangle 1">
            <a:extLst>
              <a:ext uri="{FF2B5EF4-FFF2-40B4-BE49-F238E27FC236}">
                <a16:creationId xmlns:a16="http://schemas.microsoft.com/office/drawing/2014/main" id="{028DF04E-1BE3-43E5-B859-5D0FD66D5212}"/>
              </a:ext>
            </a:extLst>
          </p:cNvPr>
          <p:cNvSpPr/>
          <p:nvPr/>
        </p:nvSpPr>
        <p:spPr>
          <a:xfrm>
            <a:off x="357605" y="1536174"/>
            <a:ext cx="10177669" cy="3785652"/>
          </a:xfrm>
          <a:prstGeom prst="rect">
            <a:avLst/>
          </a:prstGeom>
        </p:spPr>
        <p:txBody>
          <a:bodyPr wrap="square">
            <a:spAutoFit/>
          </a:bodyPr>
          <a:lstStyle/>
          <a:p>
            <a:pPr>
              <a:buFont typeface="+mj-lt"/>
              <a:buAutoNum type="arabicPeriod"/>
            </a:pPr>
            <a:r>
              <a:rPr lang="en-US" sz="4800" dirty="0"/>
              <a:t>Control Your Spending.</a:t>
            </a:r>
          </a:p>
          <a:p>
            <a:pPr>
              <a:buFont typeface="+mj-lt"/>
              <a:buAutoNum type="arabicPeriod"/>
            </a:pPr>
            <a:r>
              <a:rPr lang="en-US" sz="4800" dirty="0"/>
              <a:t>Get Out of Debt.</a:t>
            </a:r>
          </a:p>
          <a:p>
            <a:pPr>
              <a:buFont typeface="+mj-lt"/>
              <a:buAutoNum type="arabicPeriod"/>
            </a:pPr>
            <a:r>
              <a:rPr lang="en-US" sz="4800" dirty="0"/>
              <a:t>Wealth Building.</a:t>
            </a:r>
          </a:p>
          <a:p>
            <a:pPr>
              <a:buFont typeface="+mj-lt"/>
              <a:buAutoNum type="arabicPeriod"/>
            </a:pPr>
            <a:r>
              <a:rPr lang="en-US" sz="4800" dirty="0"/>
              <a:t>Achieving Your Dreams.</a:t>
            </a:r>
          </a:p>
          <a:p>
            <a:pPr>
              <a:buFont typeface="+mj-lt"/>
              <a:buAutoNum type="arabicPeriod"/>
            </a:pPr>
            <a:r>
              <a:rPr lang="en-US" sz="4800" dirty="0"/>
              <a:t>Reduce Your Stress.</a:t>
            </a:r>
            <a:endParaRPr lang="en-US" sz="4800" dirty="0">
              <a:effectLst/>
            </a:endParaRPr>
          </a:p>
        </p:txBody>
      </p:sp>
      <p:sp>
        <p:nvSpPr>
          <p:cNvPr id="4" name="Rectangle 3">
            <a:extLst>
              <a:ext uri="{FF2B5EF4-FFF2-40B4-BE49-F238E27FC236}">
                <a16:creationId xmlns:a16="http://schemas.microsoft.com/office/drawing/2014/main" id="{0951EE37-5A9C-4E1F-9DCD-21AEE3B5429D}"/>
              </a:ext>
            </a:extLst>
          </p:cNvPr>
          <p:cNvSpPr/>
          <p:nvPr/>
        </p:nvSpPr>
        <p:spPr>
          <a:xfrm>
            <a:off x="255494" y="161191"/>
            <a:ext cx="8314969"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5 Purposes For Budgeting.</a:t>
            </a:r>
          </a:p>
        </p:txBody>
      </p:sp>
      <p:pic>
        <p:nvPicPr>
          <p:cNvPr id="3" name="Recorded Sound">
            <a:hlinkClick r:id="" action="ppaction://media"/>
            <a:extLst>
              <a:ext uri="{FF2B5EF4-FFF2-40B4-BE49-F238E27FC236}">
                <a16:creationId xmlns:a16="http://schemas.microsoft.com/office/drawing/2014/main" id="{87147522-93CE-4CC4-81B2-B19045869C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9303" y="5632711"/>
            <a:ext cx="1073427" cy="1073427"/>
          </a:xfrm>
          <a:prstGeom prst="rect">
            <a:avLst/>
          </a:prstGeom>
        </p:spPr>
      </p:pic>
    </p:spTree>
    <p:extLst>
      <p:ext uri="{BB962C8B-B14F-4D97-AF65-F5344CB8AC3E}">
        <p14:creationId xmlns:p14="http://schemas.microsoft.com/office/powerpoint/2010/main" val="8846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CE99D4-44A1-448A-A3CF-7260B7D97CA0}"/>
              </a:ext>
            </a:extLst>
          </p:cNvPr>
          <p:cNvSpPr/>
          <p:nvPr/>
        </p:nvSpPr>
        <p:spPr>
          <a:xfrm>
            <a:off x="145773" y="521375"/>
            <a:ext cx="10575235" cy="6186309"/>
          </a:xfrm>
          <a:prstGeom prst="rect">
            <a:avLst/>
          </a:prstGeom>
        </p:spPr>
        <p:txBody>
          <a:bodyPr wrap="square">
            <a:spAutoFit/>
          </a:bodyPr>
          <a:lstStyle/>
          <a:p>
            <a:endParaRPr lang="en-US" dirty="0"/>
          </a:p>
          <a:p>
            <a:r>
              <a:rPr lang="en-US" b="1" u="sng" dirty="0"/>
              <a:t>Unplug Electronics​</a:t>
            </a:r>
          </a:p>
          <a:p>
            <a:r>
              <a:rPr lang="en-US" dirty="0"/>
              <a:t>•Even when your electronics are in the “off” position, they still leech electricity, which costs extra each month. Invest in an energy saving power strip for your TV, computer, and other equipment, to automatically cut off power when not in use.​</a:t>
            </a:r>
          </a:p>
          <a:p>
            <a:r>
              <a:rPr lang="en-US" b="1" u="sng" dirty="0"/>
              <a:t>Look for used first</a:t>
            </a:r>
          </a:p>
          <a:p>
            <a:pPr marL="285750" indent="-285750">
              <a:buFont typeface="Arial" panose="020B0604020202020204" pitchFamily="34" charset="0"/>
              <a:buChar char="•"/>
            </a:pPr>
            <a:r>
              <a:rPr lang="en-US" dirty="0"/>
              <a:t>If you need something — I mean really need it, not just want it — see if someone you know has one that they don’t use or need anymore. Send out an email to family or friends, or just ask around.     Thrift stores, Tag Sales,  Facebook and Craigslist  are also great places to buy used.​</a:t>
            </a:r>
          </a:p>
          <a:p>
            <a:r>
              <a:rPr lang="en-US" b="1" u="sng" dirty="0"/>
              <a:t>Eat out less. </a:t>
            </a:r>
          </a:p>
          <a:p>
            <a:pPr marL="285750" indent="-285750">
              <a:buFont typeface="Arial" panose="020B0604020202020204" pitchFamily="34" charset="0"/>
              <a:buChar char="•"/>
            </a:pPr>
            <a:r>
              <a:rPr lang="en-US" dirty="0"/>
              <a:t>One of the biggest expenses in our daily lives is eating out — the average person spends well over $2,000 a year on eating out. Restaurants are expensive, including fast-food (not to mention the health hazards). It’s much cheaper to cook your own food.​</a:t>
            </a:r>
          </a:p>
          <a:p>
            <a:r>
              <a:rPr lang="en-US" b="1" u="sng" dirty="0"/>
              <a:t>Quit Smoking!  </a:t>
            </a:r>
          </a:p>
          <a:p>
            <a:pPr marL="285750" indent="-285750">
              <a:buFont typeface="Arial" panose="020B0604020202020204" pitchFamily="34" charset="0"/>
              <a:buChar char="•"/>
            </a:pPr>
            <a:r>
              <a:rPr lang="en-US" dirty="0"/>
              <a:t>Not only is it terrible for your health but its bad for your wallet as well.    Cigarettes are expensive! ​</a:t>
            </a:r>
          </a:p>
          <a:p>
            <a:r>
              <a:rPr lang="en-US" b="1" u="sng" dirty="0"/>
              <a:t>Stop online impulse buys</a:t>
            </a:r>
          </a:p>
          <a:p>
            <a:pPr marL="285750" indent="-285750">
              <a:buFont typeface="Arial" panose="020B0604020202020204" pitchFamily="34" charset="0"/>
              <a:buChar char="•"/>
            </a:pPr>
            <a:r>
              <a:rPr lang="en-US" dirty="0"/>
              <a:t>Also don’t save your payment info on websites. ​</a:t>
            </a:r>
          </a:p>
          <a:p>
            <a:r>
              <a:rPr lang="en-US" b="1" u="sng" dirty="0"/>
              <a:t>Don’t shop! ​</a:t>
            </a:r>
          </a:p>
          <a:p>
            <a:pPr marL="285750" indent="-285750">
              <a:buFont typeface="Arial" panose="020B0604020202020204" pitchFamily="34" charset="0"/>
              <a:buChar char="•"/>
            </a:pPr>
            <a:r>
              <a:rPr lang="en-US" dirty="0"/>
              <a:t>Don’t go to the mall or other shopping area or department store to look around and shop. Go to a store if you know what you need, and then get out. Many times people go shopping, with a vague idea of what they want, and get caught up buying much more. Or they go just for fun, as a form of entertainment. That ends up costing a lot.</a:t>
            </a:r>
          </a:p>
        </p:txBody>
      </p:sp>
      <p:sp>
        <p:nvSpPr>
          <p:cNvPr id="4" name="Rectangle 3">
            <a:extLst>
              <a:ext uri="{FF2B5EF4-FFF2-40B4-BE49-F238E27FC236}">
                <a16:creationId xmlns:a16="http://schemas.microsoft.com/office/drawing/2014/main" id="{90E75671-3A97-4F58-8AFC-BB4C9F572DF5}"/>
              </a:ext>
            </a:extLst>
          </p:cNvPr>
          <p:cNvSpPr/>
          <p:nvPr/>
        </p:nvSpPr>
        <p:spPr>
          <a:xfrm>
            <a:off x="2209324" y="0"/>
            <a:ext cx="700473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Ways To Save Money!</a:t>
            </a:r>
          </a:p>
        </p:txBody>
      </p:sp>
      <p:pic>
        <p:nvPicPr>
          <p:cNvPr id="5" name="yanaways to saveMedia1">
            <a:hlinkClick r:id="" action="ppaction://media"/>
            <a:extLst>
              <a:ext uri="{FF2B5EF4-FFF2-40B4-BE49-F238E27FC236}">
                <a16:creationId xmlns:a16="http://schemas.microsoft.com/office/drawing/2014/main" id="{84B7AC36-D415-4D7E-8026-E0323BBD7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825" y="5473148"/>
            <a:ext cx="977348" cy="977348"/>
          </a:xfrm>
          <a:prstGeom prst="rect">
            <a:avLst/>
          </a:prstGeom>
        </p:spPr>
      </p:pic>
    </p:spTree>
    <p:extLst>
      <p:ext uri="{BB962C8B-B14F-4D97-AF65-F5344CB8AC3E}">
        <p14:creationId xmlns:p14="http://schemas.microsoft.com/office/powerpoint/2010/main" val="170084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9D7FF8-2A19-41A1-A420-A2E4D27A9AFE}"/>
              </a:ext>
            </a:extLst>
          </p:cNvPr>
          <p:cNvSpPr/>
          <p:nvPr/>
        </p:nvSpPr>
        <p:spPr>
          <a:xfrm>
            <a:off x="2924138" y="171126"/>
            <a:ext cx="634372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More Ways to Save!</a:t>
            </a:r>
          </a:p>
        </p:txBody>
      </p:sp>
      <p:sp>
        <p:nvSpPr>
          <p:cNvPr id="3" name="Rectangle 2">
            <a:extLst>
              <a:ext uri="{FF2B5EF4-FFF2-40B4-BE49-F238E27FC236}">
                <a16:creationId xmlns:a16="http://schemas.microsoft.com/office/drawing/2014/main" id="{7EAA1095-4DBF-42B8-B23D-092CDB5FB20D}"/>
              </a:ext>
            </a:extLst>
          </p:cNvPr>
          <p:cNvSpPr/>
          <p:nvPr/>
        </p:nvSpPr>
        <p:spPr>
          <a:xfrm>
            <a:off x="269636" y="1211903"/>
            <a:ext cx="8998226" cy="4647426"/>
          </a:xfrm>
          <a:prstGeom prst="rect">
            <a:avLst/>
          </a:prstGeom>
        </p:spPr>
        <p:txBody>
          <a:bodyPr wrap="square">
            <a:spAutoFit/>
          </a:bodyPr>
          <a:lstStyle/>
          <a:p>
            <a:r>
              <a:rPr lang="en-US" sz="2800" b="1" u="sng" dirty="0"/>
              <a:t>Eliminate Unnecessary Costs</a:t>
            </a:r>
          </a:p>
          <a:p>
            <a:endParaRPr lang="en-US" sz="2800" b="1" u="sng" dirty="0"/>
          </a:p>
          <a:p>
            <a:pPr marL="285750" indent="-285750">
              <a:buFont typeface="Arial" panose="020B0604020202020204" pitchFamily="34" charset="0"/>
              <a:buChar char="•"/>
            </a:pPr>
            <a:r>
              <a:rPr lang="en-US" sz="2000" dirty="0"/>
              <a:t>Try rethinking what the word “utility” really means to you. It should be reserved for things you truly require in order to live. </a:t>
            </a:r>
          </a:p>
          <a:p>
            <a:pPr marL="285750" indent="-285750">
              <a:buFont typeface="Arial" panose="020B0604020202020204" pitchFamily="34" charset="0"/>
              <a:buChar char="•"/>
            </a:pPr>
            <a:r>
              <a:rPr lang="en-US" sz="2000" dirty="0"/>
              <a:t>Can you cut your home phone and use cellphones instead? Can you get rid of your expensive cable package in favor of cheaper Internet-based TV services, such as Netflix, Hulu, or Amazon Prime?</a:t>
            </a:r>
          </a:p>
          <a:p>
            <a:pPr marL="285750" indent="-285750">
              <a:buFont typeface="Arial" panose="020B0604020202020204" pitchFamily="34" charset="0"/>
              <a:buChar char="•"/>
            </a:pPr>
            <a:r>
              <a:rPr lang="en-US" sz="2000" dirty="0"/>
              <a:t>Use the library. Instead of buying books, check them out. The library often also has a great selection of DVDs (depending on your area), saving you even more.  You can also borrow eBooks and audiobooks as well as take free classes through your library website.</a:t>
            </a:r>
          </a:p>
          <a:p>
            <a:pPr marL="285750" indent="-285750">
              <a:buFont typeface="Arial" panose="020B0604020202020204" pitchFamily="34" charset="0"/>
              <a:buChar char="•"/>
            </a:pPr>
            <a:r>
              <a:rPr lang="en-US" sz="2000" dirty="0"/>
              <a:t>Use coupons and compare deals when buying food.  </a:t>
            </a:r>
          </a:p>
          <a:p>
            <a:pPr marL="342900" indent="-342900">
              <a:buFont typeface="Arial" panose="020B0604020202020204" pitchFamily="34" charset="0"/>
              <a:buChar char="•"/>
            </a:pPr>
            <a:r>
              <a:rPr lang="en-US" sz="2000" dirty="0"/>
              <a:t>Combine coupons with store sales to save even more money.</a:t>
            </a:r>
          </a:p>
          <a:p>
            <a:pPr marL="285750" indent="-285750">
              <a:buFont typeface="Arial" panose="020B0604020202020204" pitchFamily="34" charset="0"/>
              <a:buChar char="•"/>
            </a:pPr>
            <a:r>
              <a:rPr lang="en-US" sz="2000" dirty="0"/>
              <a:t>Never buy name brand anything.</a:t>
            </a:r>
          </a:p>
        </p:txBody>
      </p:sp>
      <p:sp>
        <p:nvSpPr>
          <p:cNvPr id="6" name="TextBox 5">
            <a:extLst>
              <a:ext uri="{FF2B5EF4-FFF2-40B4-BE49-F238E27FC236}">
                <a16:creationId xmlns:a16="http://schemas.microsoft.com/office/drawing/2014/main" id="{52C398F2-37CA-448E-B0A6-824A9437F31E}"/>
              </a:ext>
            </a:extLst>
          </p:cNvPr>
          <p:cNvSpPr txBox="1"/>
          <p:nvPr/>
        </p:nvSpPr>
        <p:spPr>
          <a:xfrm>
            <a:off x="8971722" y="6830150"/>
            <a:ext cx="2928730" cy="369332"/>
          </a:xfrm>
          <a:prstGeom prst="rect">
            <a:avLst/>
          </a:prstGeom>
          <a:noFill/>
        </p:spPr>
        <p:txBody>
          <a:bodyPr wrap="square" rtlCol="0">
            <a:spAutoFit/>
          </a:bodyPr>
          <a:lstStyle/>
          <a:p>
            <a:r>
              <a:rPr lang="en-US" sz="900">
                <a:hlinkClick r:id="rId5" tooltip="https://www.flickr.com/photos/68751915@N05/6355840185"/>
              </a:rPr>
              <a:t>This Photo</a:t>
            </a:r>
            <a:r>
              <a:rPr lang="en-US" sz="900"/>
              <a:t> by Unknown Author is licensed under </a:t>
            </a:r>
            <a:r>
              <a:rPr lang="en-US" sz="900">
                <a:hlinkClick r:id="rId6" tooltip="https://creativecommons.org/licenses/by-sa/3.0/"/>
              </a:rPr>
              <a:t>CC BY-SA</a:t>
            </a:r>
            <a:endParaRPr lang="en-US" sz="900"/>
          </a:p>
        </p:txBody>
      </p:sp>
      <p:pic>
        <p:nvPicPr>
          <p:cNvPr id="7" name="morewaysMedia1">
            <a:hlinkClick r:id="" action="ppaction://media"/>
            <a:extLst>
              <a:ext uri="{FF2B5EF4-FFF2-40B4-BE49-F238E27FC236}">
                <a16:creationId xmlns:a16="http://schemas.microsoft.com/office/drawing/2014/main" id="{28AB2992-B77A-45C1-B30A-85DF5CEBFF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4748" y="5433587"/>
            <a:ext cx="1126435" cy="1126435"/>
          </a:xfrm>
          <a:prstGeom prst="rect">
            <a:avLst/>
          </a:prstGeom>
        </p:spPr>
      </p:pic>
      <p:pic>
        <p:nvPicPr>
          <p:cNvPr id="12" name="Picture 11">
            <a:extLst>
              <a:ext uri="{FF2B5EF4-FFF2-40B4-BE49-F238E27FC236}">
                <a16:creationId xmlns:a16="http://schemas.microsoft.com/office/drawing/2014/main" id="{8AF12B75-FC49-484B-8AF6-031455AEEF8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925339" y="998671"/>
            <a:ext cx="3134139" cy="3134139"/>
          </a:xfrm>
          <a:prstGeom prst="rect">
            <a:avLst/>
          </a:prstGeom>
        </p:spPr>
      </p:pic>
    </p:spTree>
    <p:extLst>
      <p:ext uri="{BB962C8B-B14F-4D97-AF65-F5344CB8AC3E}">
        <p14:creationId xmlns:p14="http://schemas.microsoft.com/office/powerpoint/2010/main" val="31712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0AD8DB-09C1-491C-BC66-A062D4555B8E}"/>
              </a:ext>
            </a:extLst>
          </p:cNvPr>
          <p:cNvSpPr/>
          <p:nvPr/>
        </p:nvSpPr>
        <p:spPr>
          <a:xfrm>
            <a:off x="1282220" y="197631"/>
            <a:ext cx="991912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How To Make Budgeting FUN!</a:t>
            </a:r>
          </a:p>
        </p:txBody>
      </p:sp>
      <p:pic>
        <p:nvPicPr>
          <p:cNvPr id="4" name="Picture 3">
            <a:extLst>
              <a:ext uri="{FF2B5EF4-FFF2-40B4-BE49-F238E27FC236}">
                <a16:creationId xmlns:a16="http://schemas.microsoft.com/office/drawing/2014/main" id="{C9A6F195-EEFD-427A-9DD1-63B0E326D3D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3583" y="1812235"/>
            <a:ext cx="3429000" cy="3429000"/>
          </a:xfrm>
          <a:prstGeom prst="rect">
            <a:avLst/>
          </a:prstGeom>
        </p:spPr>
      </p:pic>
      <p:sp>
        <p:nvSpPr>
          <p:cNvPr id="5" name="TextBox 4">
            <a:extLst>
              <a:ext uri="{FF2B5EF4-FFF2-40B4-BE49-F238E27FC236}">
                <a16:creationId xmlns:a16="http://schemas.microsoft.com/office/drawing/2014/main" id="{25832C0F-5CAF-4EED-ADB8-B26EDEFF469C}"/>
              </a:ext>
            </a:extLst>
          </p:cNvPr>
          <p:cNvSpPr txBox="1"/>
          <p:nvPr/>
        </p:nvSpPr>
        <p:spPr>
          <a:xfrm>
            <a:off x="4006908" y="1295401"/>
            <a:ext cx="8157169" cy="4524315"/>
          </a:xfrm>
          <a:prstGeom prst="rect">
            <a:avLst/>
          </a:prstGeom>
          <a:noFill/>
        </p:spPr>
        <p:txBody>
          <a:bodyPr wrap="none" rtlCol="0">
            <a:spAutoFit/>
          </a:bodyPr>
          <a:lstStyle/>
          <a:p>
            <a:r>
              <a:rPr lang="en-US" dirty="0"/>
              <a:t>1. Make it Pretty!</a:t>
            </a:r>
          </a:p>
          <a:p>
            <a:pPr marL="285750" indent="-285750">
              <a:buFontTx/>
              <a:buChar char="-"/>
            </a:pPr>
            <a:r>
              <a:rPr lang="en-US" dirty="0"/>
              <a:t>Find colorful, simple, and engaging budgeting books that keep your </a:t>
            </a:r>
          </a:p>
          <a:p>
            <a:r>
              <a:rPr lang="en-US" dirty="0"/>
              <a:t>interest, so you're not just staring at some plain black book.</a:t>
            </a:r>
          </a:p>
          <a:p>
            <a:endParaRPr lang="en-US" dirty="0"/>
          </a:p>
          <a:p>
            <a:r>
              <a:rPr lang="en-US" dirty="0"/>
              <a:t>2. Make it Easy!</a:t>
            </a:r>
          </a:p>
          <a:p>
            <a:pPr marL="285750" indent="-285750">
              <a:buFontTx/>
              <a:buChar char="-"/>
            </a:pPr>
            <a:r>
              <a:rPr lang="en-US" dirty="0"/>
              <a:t>Create a schedule, organize yourself, less complicated = less stress.</a:t>
            </a:r>
          </a:p>
          <a:p>
            <a:pPr marL="285750" indent="-285750">
              <a:buFontTx/>
              <a:buChar char="-"/>
            </a:pPr>
            <a:endParaRPr lang="en-US" dirty="0"/>
          </a:p>
          <a:p>
            <a:r>
              <a:rPr lang="en-US" dirty="0"/>
              <a:t>3. Pinpoint your Goals!</a:t>
            </a:r>
          </a:p>
          <a:p>
            <a:pPr marL="285750" indent="-285750">
              <a:buFontTx/>
              <a:buChar char="-"/>
            </a:pPr>
            <a:r>
              <a:rPr lang="en-US" dirty="0"/>
              <a:t>if you identify the financial goals you want to achieve, and recognize that</a:t>
            </a:r>
          </a:p>
          <a:p>
            <a:r>
              <a:rPr lang="en-US" dirty="0"/>
              <a:t> budgeting will help you get there, you can make budgeting a much more tolerable</a:t>
            </a:r>
          </a:p>
          <a:p>
            <a:r>
              <a:rPr lang="en-US" dirty="0"/>
              <a:t>task.  </a:t>
            </a:r>
          </a:p>
          <a:p>
            <a:endParaRPr lang="en-US" dirty="0"/>
          </a:p>
          <a:p>
            <a:r>
              <a:rPr lang="en-US" dirty="0"/>
              <a:t>4. Reward Yourself!</a:t>
            </a:r>
          </a:p>
          <a:p>
            <a:r>
              <a:rPr lang="en-US" dirty="0"/>
              <a:t>-If you have a reward or treat to look forward to, you’ll trick your brain into </a:t>
            </a:r>
          </a:p>
          <a:p>
            <a:r>
              <a:rPr lang="en-US" dirty="0"/>
              <a:t>enjoying budgeting. And yes, you can reward yourself on a budget, choose</a:t>
            </a:r>
          </a:p>
          <a:p>
            <a:r>
              <a:rPr lang="en-US" dirty="0"/>
              <a:t>Something you like to do, or would like to have, and ENJOY!</a:t>
            </a:r>
          </a:p>
        </p:txBody>
      </p:sp>
      <p:pic>
        <p:nvPicPr>
          <p:cNvPr id="8" name="Recorded Sound">
            <a:hlinkClick r:id="" action="ppaction://media"/>
            <a:extLst>
              <a:ext uri="{FF2B5EF4-FFF2-40B4-BE49-F238E27FC236}">
                <a16:creationId xmlns:a16="http://schemas.microsoft.com/office/drawing/2014/main" id="{B60023DA-47DB-45D3-9355-8DEC6DDB48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6667" y="5624146"/>
            <a:ext cx="1157410" cy="1157410"/>
          </a:xfrm>
          <a:prstGeom prst="rect">
            <a:avLst/>
          </a:prstGeom>
        </p:spPr>
      </p:pic>
    </p:spTree>
    <p:extLst>
      <p:ext uri="{BB962C8B-B14F-4D97-AF65-F5344CB8AC3E}">
        <p14:creationId xmlns:p14="http://schemas.microsoft.com/office/powerpoint/2010/main" val="24355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AC176A-F7B9-4CCC-8E58-E226D8D8FBA3}"/>
              </a:ext>
            </a:extLst>
          </p:cNvPr>
          <p:cNvSpPr/>
          <p:nvPr/>
        </p:nvSpPr>
        <p:spPr>
          <a:xfrm>
            <a:off x="1241876" y="224135"/>
            <a:ext cx="10105843" cy="1754326"/>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Pros and Cons of Saving Money</a:t>
            </a:r>
          </a:p>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and Having a Savings Account</a:t>
            </a:r>
          </a:p>
        </p:txBody>
      </p:sp>
      <p:sp>
        <p:nvSpPr>
          <p:cNvPr id="4" name="Rectangle 3">
            <a:extLst>
              <a:ext uri="{FF2B5EF4-FFF2-40B4-BE49-F238E27FC236}">
                <a16:creationId xmlns:a16="http://schemas.microsoft.com/office/drawing/2014/main" id="{F7613872-F0AB-47CA-A297-7CE830E9BD22}"/>
              </a:ext>
            </a:extLst>
          </p:cNvPr>
          <p:cNvSpPr/>
          <p:nvPr/>
        </p:nvSpPr>
        <p:spPr>
          <a:xfrm>
            <a:off x="9229644" y="2334874"/>
            <a:ext cx="205774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PROS</a:t>
            </a:r>
          </a:p>
        </p:txBody>
      </p:sp>
      <p:sp>
        <p:nvSpPr>
          <p:cNvPr id="5" name="Rectangle 4">
            <a:extLst>
              <a:ext uri="{FF2B5EF4-FFF2-40B4-BE49-F238E27FC236}">
                <a16:creationId xmlns:a16="http://schemas.microsoft.com/office/drawing/2014/main" id="{43D2C40C-2511-4D54-A8E4-B39616AD155B}"/>
              </a:ext>
            </a:extLst>
          </p:cNvPr>
          <p:cNvSpPr/>
          <p:nvPr/>
        </p:nvSpPr>
        <p:spPr>
          <a:xfrm>
            <a:off x="904613" y="2309876"/>
            <a:ext cx="2234907"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CONS</a:t>
            </a:r>
          </a:p>
        </p:txBody>
      </p:sp>
      <p:sp>
        <p:nvSpPr>
          <p:cNvPr id="6" name="TextBox 5">
            <a:extLst>
              <a:ext uri="{FF2B5EF4-FFF2-40B4-BE49-F238E27FC236}">
                <a16:creationId xmlns:a16="http://schemas.microsoft.com/office/drawing/2014/main" id="{6A269304-532E-4AA3-A0AB-2A081F3528C5}"/>
              </a:ext>
            </a:extLst>
          </p:cNvPr>
          <p:cNvSpPr txBox="1"/>
          <p:nvPr/>
        </p:nvSpPr>
        <p:spPr>
          <a:xfrm>
            <a:off x="8396585" y="3429000"/>
            <a:ext cx="372386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Having money in the bank.</a:t>
            </a:r>
          </a:p>
          <a:p>
            <a:pPr marL="285750" indent="-285750">
              <a:buFont typeface="Arial" panose="020B0604020202020204" pitchFamily="34" charset="0"/>
              <a:buChar char="•"/>
            </a:pPr>
            <a:r>
              <a:rPr lang="en-US" dirty="0"/>
              <a:t>Having a rainy day fund.</a:t>
            </a:r>
          </a:p>
          <a:p>
            <a:pPr marL="285750" indent="-285750">
              <a:buFont typeface="Arial" panose="020B0604020202020204" pitchFamily="34" charset="0"/>
              <a:buChar char="•"/>
            </a:pPr>
            <a:r>
              <a:rPr lang="en-US" dirty="0"/>
              <a:t>Save up to get your own things, such as a house, apartment, car, or go on vacation.</a:t>
            </a:r>
          </a:p>
          <a:p>
            <a:pPr marL="285750" indent="-285750">
              <a:buFont typeface="Arial" panose="020B0604020202020204" pitchFamily="34" charset="0"/>
              <a:buChar char="•"/>
            </a:pPr>
            <a:r>
              <a:rPr lang="en-US" dirty="0"/>
              <a:t>Paying your bills.</a:t>
            </a:r>
          </a:p>
        </p:txBody>
      </p:sp>
      <p:sp>
        <p:nvSpPr>
          <p:cNvPr id="8" name="TextBox 7">
            <a:extLst>
              <a:ext uri="{FF2B5EF4-FFF2-40B4-BE49-F238E27FC236}">
                <a16:creationId xmlns:a16="http://schemas.microsoft.com/office/drawing/2014/main" id="{22D363F3-2847-4833-9FB5-F85D5535C9C4}"/>
              </a:ext>
            </a:extLst>
          </p:cNvPr>
          <p:cNvSpPr txBox="1"/>
          <p:nvPr/>
        </p:nvSpPr>
        <p:spPr>
          <a:xfrm>
            <a:off x="904613" y="3488247"/>
            <a:ext cx="2535436"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a:t>Not being able to spend your money the way you want.</a:t>
            </a:r>
          </a:p>
          <a:p>
            <a:pPr marL="285750" indent="-285750">
              <a:buFont typeface="Wingdings" panose="05000000000000000000" pitchFamily="2" charset="2"/>
              <a:buChar char="§"/>
            </a:pPr>
            <a:r>
              <a:rPr lang="en-US" dirty="0"/>
              <a:t>Not having access to your money.</a:t>
            </a:r>
          </a:p>
        </p:txBody>
      </p:sp>
      <p:pic>
        <p:nvPicPr>
          <p:cNvPr id="10" name="Picture 9">
            <a:extLst>
              <a:ext uri="{FF2B5EF4-FFF2-40B4-BE49-F238E27FC236}">
                <a16:creationId xmlns:a16="http://schemas.microsoft.com/office/drawing/2014/main" id="{E1A9F383-7A22-4F98-A893-C93B2A104BF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4234069" y="2503796"/>
            <a:ext cx="3723861" cy="2192000"/>
          </a:xfrm>
          <a:prstGeom prst="rect">
            <a:avLst/>
          </a:prstGeom>
        </p:spPr>
      </p:pic>
      <p:pic>
        <p:nvPicPr>
          <p:cNvPr id="12" name="Picture 11">
            <a:extLst>
              <a:ext uri="{FF2B5EF4-FFF2-40B4-BE49-F238E27FC236}">
                <a16:creationId xmlns:a16="http://schemas.microsoft.com/office/drawing/2014/main" id="{251BC342-7316-4E07-833F-370E161E803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47844" y="4783667"/>
            <a:ext cx="2074333" cy="2074333"/>
          </a:xfrm>
          <a:prstGeom prst="rect">
            <a:avLst/>
          </a:prstGeom>
        </p:spPr>
      </p:pic>
    </p:spTree>
    <p:extLst>
      <p:ext uri="{BB962C8B-B14F-4D97-AF65-F5344CB8AC3E}">
        <p14:creationId xmlns:p14="http://schemas.microsoft.com/office/powerpoint/2010/main" val="894419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194265-0711-4880-9A9E-83371E27E076}"/>
              </a:ext>
            </a:extLst>
          </p:cNvPr>
          <p:cNvSpPr/>
          <p:nvPr/>
        </p:nvSpPr>
        <p:spPr>
          <a:xfrm>
            <a:off x="345721" y="2795563"/>
            <a:ext cx="11846279" cy="3539430"/>
          </a:xfrm>
          <a:prstGeom prst="rect">
            <a:avLst/>
          </a:prstGeom>
        </p:spPr>
        <p:txBody>
          <a:bodyPr wrap="square">
            <a:spAutoFit/>
          </a:bodyPr>
          <a:lstStyle/>
          <a:p>
            <a:pPr lvl="0"/>
            <a:r>
              <a:rPr lang="en-US" sz="2800" dirty="0"/>
              <a:t>The ABLE Act was signed into law by the federal government in 2014 to create tax-free savings accounts, and Connecticut has now joined a multi-state partnership to empower people living with disabilities.  Residents of Connecticut can now enroll in the ABLE CT program, which offers a high-quality, low-cost ABLE CT savings and investment plan and a full checking account feature. </a:t>
            </a:r>
          </a:p>
          <a:p>
            <a:endParaRPr lang="en-US" sz="2800" dirty="0"/>
          </a:p>
          <a:p>
            <a:r>
              <a:rPr lang="en-US" sz="2800" dirty="0">
                <a:hlinkClick r:id="rId5"/>
              </a:rPr>
              <a:t>https://savewithable.com/ct/home.html</a:t>
            </a:r>
            <a:endParaRPr lang="en-US" sz="2800" dirty="0"/>
          </a:p>
        </p:txBody>
      </p:sp>
      <p:pic>
        <p:nvPicPr>
          <p:cNvPr id="6" name="james ableMedia1">
            <a:hlinkClick r:id="" action="ppaction://media"/>
            <a:extLst>
              <a:ext uri="{FF2B5EF4-FFF2-40B4-BE49-F238E27FC236}">
                <a16:creationId xmlns:a16="http://schemas.microsoft.com/office/drawing/2014/main" id="{5051A8DA-99E0-49CF-BE08-8A8612F9B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9515" y="5201080"/>
            <a:ext cx="1286764" cy="1286764"/>
          </a:xfrm>
          <a:prstGeom prst="rect">
            <a:avLst/>
          </a:prstGeom>
        </p:spPr>
      </p:pic>
      <p:pic>
        <p:nvPicPr>
          <p:cNvPr id="2" name="Picture 1">
            <a:extLst>
              <a:ext uri="{FF2B5EF4-FFF2-40B4-BE49-F238E27FC236}">
                <a16:creationId xmlns:a16="http://schemas.microsoft.com/office/drawing/2014/main" id="{B6F83A5D-16B0-4757-8884-051224E4494B}"/>
              </a:ext>
            </a:extLst>
          </p:cNvPr>
          <p:cNvPicPr>
            <a:picLocks noChangeAspect="1"/>
          </p:cNvPicPr>
          <p:nvPr/>
        </p:nvPicPr>
        <p:blipFill>
          <a:blip r:embed="rId7"/>
          <a:stretch>
            <a:fillRect/>
          </a:stretch>
        </p:blipFill>
        <p:spPr>
          <a:xfrm>
            <a:off x="4028660" y="175074"/>
            <a:ext cx="3843959" cy="2249428"/>
          </a:xfrm>
          <a:prstGeom prst="rect">
            <a:avLst/>
          </a:prstGeom>
        </p:spPr>
      </p:pic>
    </p:spTree>
    <p:extLst>
      <p:ext uri="{BB962C8B-B14F-4D97-AF65-F5344CB8AC3E}">
        <p14:creationId xmlns:p14="http://schemas.microsoft.com/office/powerpoint/2010/main" val="11575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1134</Words>
  <Application>Microsoft Office PowerPoint</Application>
  <PresentationFormat>Widescreen</PresentationFormat>
  <Paragraphs>119</Paragraphs>
  <Slides>13</Slides>
  <Notes>13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Calisto MT</vt:lpstr>
      <vt:lpstr>Wingdings</vt:lpstr>
      <vt:lpstr>Wingdings 2</vt:lpstr>
      <vt:lpstr>Slate</vt:lpstr>
      <vt:lpstr>PowerPoint Presentation</vt:lpstr>
      <vt:lpstr>Budgeting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Budgeting</dc:title>
  <dc:creator>Hartigan, Kellie</dc:creator>
  <cp:lastModifiedBy>Fioravanti, Lisa</cp:lastModifiedBy>
  <cp:revision>26</cp:revision>
  <dcterms:created xsi:type="dcterms:W3CDTF">2020-11-24T16:47:10Z</dcterms:created>
  <dcterms:modified xsi:type="dcterms:W3CDTF">2021-01-20T21:22:09Z</dcterms:modified>
</cp:coreProperties>
</file>