
<file path=[Content_Types].xml><?xml version="1.0" encoding="utf-8"?>
<Types xmlns="http://schemas.openxmlformats.org/package/2006/content-types">
  <Default Extension="gif" ContentType="image/gi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48" r:id="rId2"/>
    <p:sldMasterId id="2147483672" r:id="rId3"/>
  </p:sldMasterIdLst>
  <p:sldIdLst>
    <p:sldId id="256" r:id="rId4"/>
    <p:sldId id="279" r:id="rId5"/>
    <p:sldId id="274" r:id="rId6"/>
    <p:sldId id="258" r:id="rId7"/>
    <p:sldId id="261" r:id="rId8"/>
    <p:sldId id="264" r:id="rId9"/>
    <p:sldId id="260" r:id="rId10"/>
    <p:sldId id="270" r:id="rId11"/>
    <p:sldId id="271" r:id="rId12"/>
    <p:sldId id="267" r:id="rId13"/>
    <p:sldId id="276" r:id="rId14"/>
    <p:sldId id="283" r:id="rId15"/>
    <p:sldId id="282" r:id="rId16"/>
    <p:sldId id="280" r:id="rId17"/>
    <p:sldId id="281" r:id="rId18"/>
    <p:sldId id="257" r:id="rId19"/>
    <p:sldId id="268" r:id="rId20"/>
    <p:sldId id="275" r:id="rId21"/>
    <p:sldId id="266" r:id="rId22"/>
    <p:sldId id="259" r:id="rId23"/>
    <p:sldId id="285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B327C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CED351A-7C22-720C-6BA1-790E8B1C5CF2}" v="16" dt="2020-10-20T14:11:53.411"/>
    <p1510:client id="{28A5DFF8-CA95-4018-4018-49B4F5E6A526}" v="76" dt="2020-10-22T17:28:19.956"/>
    <p1510:client id="{2E09BA5A-B2C7-E1AF-F720-6B6EB663EC95}" v="198" dt="2020-11-02T23:54:45.938"/>
    <p1510:client id="{65D8CFFF-B8FA-680D-6CC0-38F30304F483}" v="1" dt="2020-12-02T18:10:01.483"/>
    <p1510:client id="{6D00D97C-DE31-2F5C-050F-2ADA388B6F01}" v="1" dt="2020-10-19T20:51:07.617"/>
    <p1510:client id="{7815FDA5-72D7-A638-AABD-ED3CA9ADAE4E}" v="15" dt="2020-10-22T16:02:15.076"/>
    <p1510:client id="{93828370-793D-AEF9-CE44-F07902049A25}" v="4" dt="2020-10-22T16:05:22.111"/>
    <p1510:client id="{94F97F1A-0F7D-26FB-5448-86D03BE9D20B}" v="660" dt="2020-10-13T17:16:57.685"/>
    <p1510:client id="{B8819B7E-B9EC-8103-9494-F41D5D429CCC}" v="9" dt="2020-10-20T14:21:09.582"/>
    <p1510:client id="{DFACEFD4-172B-D502-70EE-DF17498ABCED}" v="54" dt="2020-10-22T17:19:05.770"/>
    <p1510:client id="{E579681F-5FFD-5293-DFA2-3123A4AF6EE8}" v="12" dt="2020-10-20T14:42:40.694"/>
    <p1510:client id="{E986CFF8-DFD4-9E38-2199-13E4CAE5CB15}" v="247" dt="2020-11-05T18:43:52.11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fallOver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fallOver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fallOver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fallOver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12/2/2020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fallOver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12/2/2020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fallOver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12/2/2020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fallOver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fallOver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fallOver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fallOver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fallOver"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75CB08-0147-4E86-99B9-690A9CE0E1E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B58CEC-23DD-4D8C-920E-08972F6B7E7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6115CB-A393-4479-B1C5-49D6A4EDF6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B3B6B-5860-4474-B80F-C077F48E672F}" type="datetimeFigureOut">
              <a:rPr lang="en-US" smtClean="0"/>
              <a:t>12/2/2020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ABDF56-0D2B-47C9-823E-42CCCC400A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B7743D-F0E5-4337-B808-D8554EC75E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4444D3-5CE4-44D9-86A7-B08488A00D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466570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fallOver"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20DCE1-67DD-4519-AD43-95C86083CB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3389B6-5C92-4262-B2AA-7B94687BDD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9E097-EB45-4D91-819F-3CAC889F59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B3B6B-5860-4474-B80F-C077F48E672F}" type="datetimeFigureOut">
              <a:rPr lang="en-US" smtClean="0"/>
              <a:t>12/2/2020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466F8E-AE8E-4438-9674-C5AA5486D7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08703A-0698-401B-B039-85D70B08FC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4444D3-5CE4-44D9-86A7-B08488A00D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402455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fallOver"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B1A1B0-BF57-4024-AFB6-5B43DAC96D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0D3561-468F-4DF0-A9EB-093313E9EC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C143B6-02DE-4442-ADCB-14A1B9E7BF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B3B6B-5860-4474-B80F-C077F48E672F}" type="datetimeFigureOut">
              <a:rPr lang="en-US" smtClean="0"/>
              <a:t>12/2/2020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72D6B-327E-4CCE-A133-E82AD0D6A4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EB921C-D179-4941-A4CB-5FDBECD469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4444D3-5CE4-44D9-86A7-B08488A00D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320817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fallOver"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1E2CAB-EC17-45D9-9603-AAE1A46940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D07349-C410-408D-AA70-915D40A489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594E4C5-AF3F-48A9-A63F-3C5E2262D08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591BF1-5DC0-4535-BE25-9D0DA47E45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B3B6B-5860-4474-B80F-C077F48E672F}" type="datetimeFigureOut">
              <a:rPr lang="en-US" smtClean="0"/>
              <a:t>12/2/2020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1479E4-5594-48F5-9FA9-8512EADCF2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D6D679B-FC36-402F-A835-B78BFE126A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4444D3-5CE4-44D9-86A7-B08488A00D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630698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fallOver"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0240D7-00F3-45E1-B367-D50E0A9B9F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421D89-1824-4DB7-8DDE-EB89732032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328B67-1CB8-40E9-8619-24115F150B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354965D-53F6-4940-82DA-8C6B34C491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BA4435A-B3CC-419E-AAC8-8598D6F81D9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8D504B2-5940-43A8-987B-F5770329A7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B3B6B-5860-4474-B80F-C077F48E672F}" type="datetimeFigureOut">
              <a:rPr lang="en-US" smtClean="0"/>
              <a:t>12/2/2020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1B366E-8DB5-477B-A969-168C0302B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75CFDA0-C6FB-4524-8A11-34608237EA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4444D3-5CE4-44D9-86A7-B08488A00D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657137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fallOver"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CF1467-31DB-4558-8FC0-6AA5351FFC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ECB5C87-61C5-4574-B4A0-03487D7F36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B3B6B-5860-4474-B80F-C077F48E672F}" type="datetimeFigureOut">
              <a:rPr lang="en-US" smtClean="0"/>
              <a:t>12/2/2020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0777DD4-84BF-4C8C-9861-7320A91ACC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D08CE15-FDB0-48BC-9234-54F2D67E9A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4444D3-5CE4-44D9-86A7-B08488A00D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535578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fallOver"/>
      </p:transition>
    </mc:Choice>
    <mc:Fallback xmlns=""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54AC447-63BC-424D-8ABD-11B78F3140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B3B6B-5860-4474-B80F-C077F48E672F}" type="datetimeFigureOut">
              <a:rPr lang="en-US" smtClean="0"/>
              <a:t>12/2/2020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B2B2597-07D1-415E-B479-912CCB26B4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7925CF8-94A5-42DE-96A5-450CE77AE7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4444D3-5CE4-44D9-86A7-B08488A00D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792237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fallOver"/>
      </p:transition>
    </mc:Choice>
    <mc:Fallback xmlns=""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9E9D90-F8C4-41C9-83B1-11EF2D5571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B23B3E-F707-4805-9E79-5A1430E563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BF92918-0530-4294-B271-FDD143FEBD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2FFAFB-CE4C-4FD3-9798-B1B8902BD4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B3B6B-5860-4474-B80F-C077F48E672F}" type="datetimeFigureOut">
              <a:rPr lang="en-US" smtClean="0"/>
              <a:t>12/2/2020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A2DA0A-1076-4EF0-9E55-A7180181AA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F3BF09-261A-4296-8024-85392CFE5E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4444D3-5CE4-44D9-86A7-B08488A00D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391258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fallOver"/>
      </p:transition>
    </mc:Choice>
    <mc:Fallback xmlns=""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CE3CC3-E8CC-4640-AE89-A71022BB63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47C8B07-09A3-4E3E-92A4-42B46A64052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9A193E-755F-436F-BDBE-1C9690154D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A836C8B-3B6D-4075-A4A5-03F489C217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B3B6B-5860-4474-B80F-C077F48E672F}" type="datetimeFigureOut">
              <a:rPr lang="en-US" smtClean="0"/>
              <a:t>12/2/2020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EDFF0B-ED44-4C1E-8D93-5F4FC70953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9C8DDA1-B124-4030-AD9D-B2DDB79DB1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4444D3-5CE4-44D9-86A7-B08488A00D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186119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fallOver"/>
      </p:transition>
    </mc:Choice>
    <mc:Fallback xmlns=""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130AA9-B010-4A2E-A961-8EF87F829F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13E051A-DEDC-4A77-B112-DDD978C6035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369049-A949-4AE3-A6DC-91E9017495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B3B6B-5860-4474-B80F-C077F48E672F}" type="datetimeFigureOut">
              <a:rPr lang="en-US" smtClean="0"/>
              <a:t>12/2/2020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EA6820-F480-4A8A-98DA-FEA73D7855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E870FD-7B60-4154-AA06-ADAD33B424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4444D3-5CE4-44D9-86A7-B08488A00D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190625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fallOver"/>
      </p:transition>
    </mc:Choice>
    <mc:Fallback xmlns=""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0C4B1E4-CD0B-4F3E-A55E-E20C5E1558E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4ACAB29-A819-44F0-8F11-FAA819E8EF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859DF3-AA30-4A44-A098-415D892934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B3B6B-5860-4474-B80F-C077F48E672F}" type="datetimeFigureOut">
              <a:rPr lang="en-US" smtClean="0"/>
              <a:t>12/2/2020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CBBCC5-0739-491B-88AF-D70CB3B70E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D7735F-E1A9-4F36-A298-36B6C9C14A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4444D3-5CE4-44D9-86A7-B08488A00D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949354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fallOver"/>
      </p:transition>
    </mc:Choice>
    <mc:Fallback xmlns="">
      <p:transition spd="slow">
        <p:fade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fallOver"/>
      </p:transition>
    </mc:Choice>
    <mc:Fallback xmlns="">
      <p:transition spd="slow">
        <p:fade/>
      </p:transition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fallOver"/>
      </p:transition>
    </mc:Choice>
    <mc:Fallback xmlns="">
      <p:transition spd="slow">
        <p:fade/>
      </p:transition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fallOver"/>
      </p:transition>
    </mc:Choice>
    <mc:Fallback xmlns="">
      <p:transition spd="slow">
        <p:fade/>
      </p:transition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fallOver"/>
      </p:transition>
    </mc:Choice>
    <mc:Fallback xmlns="">
      <p:transition spd="slow">
        <p:fade/>
      </p:transition>
    </mc:Fallback>
  </mc:AlternateConten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12/2/2020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fallOver"/>
      </p:transition>
    </mc:Choice>
    <mc:Fallback xmlns="">
      <p:transition spd="slow">
        <p:fade/>
      </p:transition>
    </mc:Fallback>
  </mc:AlternateConten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12/2/2020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fallOver"/>
      </p:transition>
    </mc:Choice>
    <mc:Fallback xmlns="">
      <p:transition spd="slow">
        <p:fade/>
      </p:transition>
    </mc:Fallback>
  </mc:AlternateConten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12/2/2020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fallOver"/>
      </p:transition>
    </mc:Choice>
    <mc:Fallback xmlns="">
      <p:transition spd="slow">
        <p:fade/>
      </p:transition>
    </mc:Fallback>
  </mc:AlternateConten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fallOver"/>
      </p:transition>
    </mc:Choice>
    <mc:Fallback xmlns="">
      <p:transition spd="slow">
        <p:fade/>
      </p:transition>
    </mc:Fallback>
  </mc:AlternateConten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fallOver"/>
      </p:transition>
    </mc:Choice>
    <mc:Fallback xmlns="">
      <p:transition spd="slow">
        <p:fade/>
      </p:transition>
    </mc:Fallback>
  </mc:AlternateConten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fallOver"/>
      </p:transition>
    </mc:Choice>
    <mc:Fallback xmlns="">
      <p:transition spd="slow">
        <p:fade/>
      </p:transition>
    </mc:Fallback>
  </mc:AlternateConten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fallOver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12/2/2020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5="http://schemas.microsoft.com/office/powerpoint/2012/main">
    <mc:Choice Requires="p15">
      <p:transition spd="slow">
        <p15:prstTrans prst="fallOver"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989CE8A-6CE7-4FFE-8B7E-E32261131D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1A6C4C1-8BCD-4121-AECA-428F0535E2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DC38F2-2B2A-43B9-866B-10AB45F7B52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0B3B6B-5860-4474-B80F-C077F48E672F}" type="datetimeFigureOut">
              <a:rPr lang="en-US" smtClean="0"/>
              <a:t>12/2/2020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4F66F7-2BA6-4413-A6E8-2DD7EA2207A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EC025E-00A2-4588-9260-9BCA67F7EB4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4444D3-5CE4-44D9-86A7-B08488A00D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39508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5="http://schemas.microsoft.com/office/powerpoint/2012/main">
    <mc:Choice Requires="p15">
      <p:transition spd="slow">
        <p15:prstTrans prst="fallOver"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12/2/2020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5="http://schemas.microsoft.com/office/powerpoint/2012/main">
    <mc:Choice Requires="p15">
      <p:transition spd="slow">
        <p15:prstTrans prst="fallOver"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2.png"/><Relationship Id="rId5" Type="http://schemas.openxmlformats.org/officeDocument/2006/relationships/hyperlink" Target="https://psychlopaedia.org/health/positive-psychology-turning-mental-illness-head/" TargetMode="External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9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9.png"/><Relationship Id="rId5" Type="http://schemas.openxmlformats.org/officeDocument/2006/relationships/image" Target="../media/image8.jpeg"/><Relationship Id="rId4" Type="http://schemas.openxmlformats.org/officeDocument/2006/relationships/hyperlink" Target="https://youtu.be/l411tsjqAms" TargetMode="Externa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moaalm.com/2018/01/13/yoga-with-altitude" TargetMode="External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2.jpeg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11.jpeg"/><Relationship Id="rId5" Type="http://schemas.openxmlformats.org/officeDocument/2006/relationships/hyperlink" Target="http://www.geograph.org.uk/photo/1707335" TargetMode="External"/><Relationship Id="rId10" Type="http://schemas.openxmlformats.org/officeDocument/2006/relationships/image" Target="../media/image14.png"/><Relationship Id="rId4" Type="http://schemas.openxmlformats.org/officeDocument/2006/relationships/image" Target="../media/image10.jpeg"/><Relationship Id="rId9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5" Type="http://schemas.openxmlformats.org/officeDocument/2006/relationships/image" Target="../media/image16.png"/><Relationship Id="rId4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13" Type="http://schemas.openxmlformats.org/officeDocument/2006/relationships/hyperlink" Target="http://wondergressive.com/meditation-help-cure-cancer/" TargetMode="External"/><Relationship Id="rId3" Type="http://schemas.openxmlformats.org/officeDocument/2006/relationships/slideLayout" Target="../slideLayouts/slideLayout7.xml"/><Relationship Id="rId7" Type="http://schemas.openxmlformats.org/officeDocument/2006/relationships/hyperlink" Target="http://www.onestopcool.com/" TargetMode="External"/><Relationship Id="rId12" Type="http://schemas.openxmlformats.org/officeDocument/2006/relationships/image" Target="../media/image21.jpeg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6" Type="http://schemas.openxmlformats.org/officeDocument/2006/relationships/image" Target="../media/image18.jpeg"/><Relationship Id="rId11" Type="http://schemas.openxmlformats.org/officeDocument/2006/relationships/hyperlink" Target="https://humannhealth.com/category/skin-care/" TargetMode="External"/><Relationship Id="rId5" Type="http://schemas.openxmlformats.org/officeDocument/2006/relationships/hyperlink" Target="http://lavienfashion.wordpress.com/2014/05/22/beauty-tip-la-perfetta-pedicure-diy/" TargetMode="External"/><Relationship Id="rId10" Type="http://schemas.openxmlformats.org/officeDocument/2006/relationships/image" Target="../media/image20.jpeg"/><Relationship Id="rId4" Type="http://schemas.openxmlformats.org/officeDocument/2006/relationships/image" Target="../media/image17.jpeg"/><Relationship Id="rId9" Type="http://schemas.openxmlformats.org/officeDocument/2006/relationships/hyperlink" Target="https://www.flickr.com/photos/hankhession/6148379024" TargetMode="External"/><Relationship Id="rId14" Type="http://schemas.openxmlformats.org/officeDocument/2006/relationships/image" Target="../media/image2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5" Type="http://schemas.openxmlformats.org/officeDocument/2006/relationships/image" Target="../media/image24.png"/><Relationship Id="rId4" Type="http://schemas.openxmlformats.org/officeDocument/2006/relationships/image" Target="../media/image23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slideLayout" Target="../slideLayouts/slideLayout13.xml"/><Relationship Id="rId7" Type="http://schemas.openxmlformats.org/officeDocument/2006/relationships/image" Target="../media/image28.png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video" Target="../media/media9.mp4"/><Relationship Id="rId1" Type="http://schemas.microsoft.com/office/2007/relationships/media" Target="../media/media9.mp4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4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0.mp4"/><Relationship Id="rId1" Type="http://schemas.microsoft.com/office/2007/relationships/media" Target="../media/media10.mp4"/><Relationship Id="rId6" Type="http://schemas.openxmlformats.org/officeDocument/2006/relationships/image" Target="../media/image35.png"/><Relationship Id="rId5" Type="http://schemas.openxmlformats.org/officeDocument/2006/relationships/hyperlink" Target="http://wondergressive.com/meditation-help-cure-cancer/" TargetMode="External"/><Relationship Id="rId4" Type="http://schemas.openxmlformats.org/officeDocument/2006/relationships/image" Target="../media/image21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1.xml"/><Relationship Id="rId7" Type="http://schemas.openxmlformats.org/officeDocument/2006/relationships/image" Target="../media/image39.png"/><Relationship Id="rId2" Type="http://schemas.openxmlformats.org/officeDocument/2006/relationships/video" Target="../media/media11.mp4"/><Relationship Id="rId1" Type="http://schemas.microsoft.com/office/2007/relationships/media" Target="../media/media11.mp4"/><Relationship Id="rId6" Type="http://schemas.openxmlformats.org/officeDocument/2006/relationships/image" Target="../media/image38.jpeg"/><Relationship Id="rId5" Type="http://schemas.openxmlformats.org/officeDocument/2006/relationships/image" Target="../media/image37.gif"/><Relationship Id="rId4" Type="http://schemas.openxmlformats.org/officeDocument/2006/relationships/image" Target="../media/image36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8.xml"/><Relationship Id="rId7" Type="http://schemas.openxmlformats.org/officeDocument/2006/relationships/image" Target="../media/image43.png"/><Relationship Id="rId2" Type="http://schemas.openxmlformats.org/officeDocument/2006/relationships/video" Target="../media/media12.mp4"/><Relationship Id="rId1" Type="http://schemas.microsoft.com/office/2007/relationships/media" Target="../media/media12.mp4"/><Relationship Id="rId6" Type="http://schemas.openxmlformats.org/officeDocument/2006/relationships/image" Target="../media/image42.jpeg"/><Relationship Id="rId5" Type="http://schemas.openxmlformats.org/officeDocument/2006/relationships/image" Target="../media/image41.jpeg"/><Relationship Id="rId4" Type="http://schemas.openxmlformats.org/officeDocument/2006/relationships/image" Target="../media/image40.jpe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jpeg"/><Relationship Id="rId3" Type="http://schemas.openxmlformats.org/officeDocument/2006/relationships/slideLayout" Target="../slideLayouts/slideLayout25.xml"/><Relationship Id="rId7" Type="http://schemas.openxmlformats.org/officeDocument/2006/relationships/image" Target="../media/image47.jpeg"/><Relationship Id="rId2" Type="http://schemas.openxmlformats.org/officeDocument/2006/relationships/video" Target="../media/media13.mp4"/><Relationship Id="rId1" Type="http://schemas.microsoft.com/office/2007/relationships/media" Target="../media/media13.mp4"/><Relationship Id="rId6" Type="http://schemas.openxmlformats.org/officeDocument/2006/relationships/image" Target="../media/image46.jpeg"/><Relationship Id="rId5" Type="http://schemas.openxmlformats.org/officeDocument/2006/relationships/image" Target="../media/image45.jpeg"/><Relationship Id="rId4" Type="http://schemas.openxmlformats.org/officeDocument/2006/relationships/image" Target="../media/image44.jpeg"/><Relationship Id="rId9" Type="http://schemas.openxmlformats.org/officeDocument/2006/relationships/image" Target="../media/image49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4.mp4"/><Relationship Id="rId1" Type="http://schemas.microsoft.com/office/2007/relationships/media" Target="../media/media14.mp4"/><Relationship Id="rId5" Type="http://schemas.openxmlformats.org/officeDocument/2006/relationships/image" Target="../media/image51.png"/><Relationship Id="rId4" Type="http://schemas.openxmlformats.org/officeDocument/2006/relationships/image" Target="../media/image50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video" Target="../media/media15.mp4"/><Relationship Id="rId1" Type="http://schemas.microsoft.com/office/2007/relationships/media" Target="../media/media15.mp4"/><Relationship Id="rId6" Type="http://schemas.openxmlformats.org/officeDocument/2006/relationships/image" Target="../media/image54.png"/><Relationship Id="rId5" Type="http://schemas.openxmlformats.org/officeDocument/2006/relationships/image" Target="../media/image53.png"/><Relationship Id="rId4" Type="http://schemas.openxmlformats.org/officeDocument/2006/relationships/image" Target="../media/image52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ohioemployerlawblog.com/2018/07/like-many-people-i-would-love-to-have.html" TargetMode="External"/><Relationship Id="rId3" Type="http://schemas.openxmlformats.org/officeDocument/2006/relationships/hyperlink" Target="http://e-patients.net/archives/2014/05/aging-e-patients-challenges-and-opportunities-in-geriatrics.html" TargetMode="External"/><Relationship Id="rId7" Type="http://schemas.openxmlformats.org/officeDocument/2006/relationships/image" Target="../media/image58.jpeg"/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7.jpeg"/><Relationship Id="rId5" Type="http://schemas.openxmlformats.org/officeDocument/2006/relationships/hyperlink" Target="https://courses.lumenlearning.com/fitness/chapter/additional-considerations-for-some-adults/" TargetMode="External"/><Relationship Id="rId4" Type="http://schemas.openxmlformats.org/officeDocument/2006/relationships/image" Target="../media/image56.jpeg"/><Relationship Id="rId9" Type="http://schemas.openxmlformats.org/officeDocument/2006/relationships/hyperlink" Target="https://www.helpguide.org/articles/healthy-living/the-mental-health-benefits-of-exercise.htm#:~:text=Exercise%20is%20a%20natural%20and%20effective%20anti-anxiety%20treatment.,if%20you%20pay%20attention%20instead%20of%20zoning%20out.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video" Target="../media/media16.mp4"/><Relationship Id="rId1" Type="http://schemas.microsoft.com/office/2007/relationships/media" Target="../media/media16.mp4"/><Relationship Id="rId6" Type="http://schemas.openxmlformats.org/officeDocument/2006/relationships/image" Target="../media/image61.png"/><Relationship Id="rId5" Type="http://schemas.openxmlformats.org/officeDocument/2006/relationships/image" Target="../media/image60.jpeg"/><Relationship Id="rId4" Type="http://schemas.openxmlformats.org/officeDocument/2006/relationships/image" Target="../media/image59.jpe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5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4.jpeg"/><Relationship Id="rId2" Type="http://schemas.openxmlformats.org/officeDocument/2006/relationships/video" Target="../media/media17.mp4"/><Relationship Id="rId1" Type="http://schemas.microsoft.com/office/2007/relationships/media" Target="../media/media17.mp4"/><Relationship Id="rId6" Type="http://schemas.openxmlformats.org/officeDocument/2006/relationships/image" Target="../media/image63.jpeg"/><Relationship Id="rId5" Type="http://schemas.openxmlformats.org/officeDocument/2006/relationships/hyperlink" Target="http://tribework.blogspot.com/2012/03/divinely-appointed-family-reconnections.html" TargetMode="External"/><Relationship Id="rId4" Type="http://schemas.openxmlformats.org/officeDocument/2006/relationships/image" Target="../media/image62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ngall.com/thank-you-png" TargetMode="External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A59F003-E00A-43F9-91DC-CC54E3B874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76BD1A1F-BCC8-461A-A5EB-FE7FA138A267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25999" r="2" b="2"/>
          <a:stretch/>
        </p:blipFill>
        <p:spPr>
          <a:xfrm>
            <a:off x="20" y="10"/>
            <a:ext cx="12191981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74A4382-E3AD-430A-9A1F-DFA3E0E77A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799868" y="-1534136"/>
            <a:ext cx="4592270" cy="12192001"/>
          </a:xfrm>
          <a:prstGeom prst="rect">
            <a:avLst/>
          </a:prstGeom>
          <a:gradFill>
            <a:gsLst>
              <a:gs pos="35000">
                <a:schemeClr val="bg1">
                  <a:alpha val="46000"/>
                </a:schemeClr>
              </a:gs>
              <a:gs pos="21000">
                <a:schemeClr val="bg1">
                  <a:alpha val="3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9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04553" y="3091928"/>
            <a:ext cx="9078562" cy="2387600"/>
          </a:xfrm>
        </p:spPr>
        <p:txBody>
          <a:bodyPr>
            <a:normAutofit/>
          </a:bodyPr>
          <a:lstStyle/>
          <a:p>
            <a:pPr algn="l"/>
            <a:r>
              <a:rPr lang="en-US" sz="6600">
                <a:cs typeface="Calibri Light"/>
              </a:rPr>
              <a:t>Maintaining Good Mental Health</a:t>
            </a:r>
            <a:endParaRPr lang="en-US" sz="6600"/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79F40191-0F44-4FD1-82CC-ACB507C14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575039"/>
            <a:ext cx="9785897" cy="6858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633200B7-E8B7-4B2E-B24D-611E266FA78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192323" y="4661059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75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C2ACCBF-7C2F-4458-A35F-7FEA79AE2D7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9279" y="1475"/>
            <a:ext cx="11185525" cy="5639859"/>
          </a:xfrm>
          <a:prstGeom prst="rect">
            <a:avLst/>
          </a:prstGeom>
        </p:spPr>
      </p:pic>
      <p:pic>
        <p:nvPicPr>
          <p:cNvPr id="2" name="Video 1">
            <a:hlinkClick r:id="" action="ppaction://media"/>
            <a:extLst>
              <a:ext uri="{FF2B5EF4-FFF2-40B4-BE49-F238E27FC236}">
                <a16:creationId xmlns:a16="http://schemas.microsoft.com/office/drawing/2014/main" id="{D153DD59-A6E5-4046-860B-B55E2CDBF8C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144000" y="5429250"/>
            <a:ext cx="2169582" cy="13546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3975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7F23EF37-19EC-4973-A7AF-4BBF68646D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1026" name="Picture 2" descr="For people with a mental illness, loved ones who care are as important as  formal supports">
            <a:extLst>
              <a:ext uri="{FF2B5EF4-FFF2-40B4-BE49-F238E27FC236}">
                <a16:creationId xmlns:a16="http://schemas.microsoft.com/office/drawing/2014/main" id="{0F5CB5FB-97CC-4FE6-A6C4-446FE203E5F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05" r="4" b="42759"/>
          <a:stretch/>
        </p:blipFill>
        <p:spPr bwMode="auto">
          <a:xfrm flipH="1">
            <a:off x="641276" y="557186"/>
            <a:ext cx="4013020" cy="2228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Are people who suffer from mental illness getting the support they need? |  CBC Radio">
            <a:extLst>
              <a:ext uri="{FF2B5EF4-FFF2-40B4-BE49-F238E27FC236}">
                <a16:creationId xmlns:a16="http://schemas.microsoft.com/office/drawing/2014/main" id="{53570305-36E1-44FA-B346-2FD881BBD7E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2514" b="-3"/>
          <a:stretch/>
        </p:blipFill>
        <p:spPr bwMode="auto">
          <a:xfrm>
            <a:off x="643467" y="2957665"/>
            <a:ext cx="4010830" cy="3343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2465713-D2BE-4760-AED7-244DD8FF1D17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297" r="-2" b="-2"/>
          <a:stretch/>
        </p:blipFill>
        <p:spPr>
          <a:xfrm>
            <a:off x="4846823" y="557189"/>
            <a:ext cx="6701710" cy="57436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606147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008EECF-D227-496C-B3C7-1AFD0F6B6797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AF136B2-CF7A-40B7-9459-D2B70C8270FC}"/>
              </a:ext>
            </a:extLst>
          </p:cNvPr>
          <p:cNvSpPr txBox="1"/>
          <p:nvPr/>
        </p:nvSpPr>
        <p:spPr>
          <a:xfrm rot="-10800000" flipV="1">
            <a:off x="169572" y="1468747"/>
            <a:ext cx="7224743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>
                <a:ea typeface="+mn-lt"/>
                <a:cs typeface="+mn-lt"/>
              </a:rPr>
              <a:t>1-800-273-8255 (1-800-273-TALK) - National Suicide Prevention Lifeline</a:t>
            </a:r>
          </a:p>
          <a:p>
            <a:pPr marL="285750" indent="-285750">
              <a:buFont typeface="Arial"/>
              <a:buChar char="•"/>
            </a:pPr>
            <a:r>
              <a:rPr lang="en-US">
                <a:ea typeface="+mn-lt"/>
                <a:cs typeface="+mn-lt"/>
              </a:rPr>
              <a:t>1-800-784-2433 (1-800-SUICIDE) - National Hopeline Network</a:t>
            </a:r>
          </a:p>
          <a:p>
            <a:endParaRPr lang="en-US">
              <a:ea typeface="+mn-lt"/>
              <a:cs typeface="+mn-lt"/>
            </a:endParaRPr>
          </a:p>
          <a:p>
            <a:pPr algn="l"/>
            <a:endParaRPr lang="en-US"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505E3EA-7349-4BAE-8F2B-B29F6C8BE133}"/>
              </a:ext>
            </a:extLst>
          </p:cNvPr>
          <p:cNvSpPr txBox="1"/>
          <p:nvPr/>
        </p:nvSpPr>
        <p:spPr>
          <a:xfrm>
            <a:off x="1617993" y="5284219"/>
            <a:ext cx="7904671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3600">
                <a:ea typeface="+mn-lt"/>
                <a:cs typeface="+mn-lt"/>
                <a:hlinkClick r:id="rId4"/>
              </a:rPr>
              <a:t>https://youtu.be/l411tsjqAms</a:t>
            </a:r>
            <a:endParaRPr lang="en-US" sz="3600"/>
          </a:p>
          <a:p>
            <a:endParaRPr lang="en-US">
              <a:ea typeface="+mn-lt"/>
              <a:cs typeface="+mn-lt"/>
            </a:endParaRPr>
          </a:p>
        </p:txBody>
      </p:sp>
      <p:pic>
        <p:nvPicPr>
          <p:cNvPr id="5" name="Picture 5" descr="Help Wanted Free Stock Photo - Public Domain Pictures">
            <a:extLst>
              <a:ext uri="{FF2B5EF4-FFF2-40B4-BE49-F238E27FC236}">
                <a16:creationId xmlns:a16="http://schemas.microsoft.com/office/drawing/2014/main" id="{79C3DB7D-7659-45CC-8CE6-7D3078A2026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39685" y="845101"/>
            <a:ext cx="3341874" cy="410387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40D27F7-79C7-4400-BC43-BCF319AF08C8}"/>
              </a:ext>
            </a:extLst>
          </p:cNvPr>
          <p:cNvSpPr txBox="1"/>
          <p:nvPr/>
        </p:nvSpPr>
        <p:spPr>
          <a:xfrm>
            <a:off x="1791419" y="4721292"/>
            <a:ext cx="2124974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>
                <a:solidFill>
                  <a:srgbClr val="FF0000"/>
                </a:solidFill>
              </a:rPr>
              <a:t>Click Below</a:t>
            </a:r>
            <a:endParaRPr lang="en-US" sz="2800" b="1">
              <a:solidFill>
                <a:srgbClr val="FF0000"/>
              </a:solidFill>
              <a:cs typeface="Calibri"/>
            </a:endParaRPr>
          </a:p>
        </p:txBody>
      </p:sp>
      <p:pic>
        <p:nvPicPr>
          <p:cNvPr id="8" name="Video 7">
            <a:hlinkClick r:id="" action="ppaction://media"/>
            <a:extLst>
              <a:ext uri="{FF2B5EF4-FFF2-40B4-BE49-F238E27FC236}">
                <a16:creationId xmlns:a16="http://schemas.microsoft.com/office/drawing/2014/main" id="{6F3E76B2-E10C-45B4-ABF0-C6E40C0E353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773886" y="4827814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870730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fallOve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4D15AB86-31F5-4C20-9A8D-CF8E3BB55FC7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12103" b="2589"/>
          <a:stretch/>
        </p:blipFill>
        <p:spPr>
          <a:xfrm>
            <a:off x="20" y="10"/>
            <a:ext cx="6095980" cy="3428990"/>
          </a:xfrm>
          <a:prstGeom prst="rect">
            <a:avLst/>
          </a:prstGeom>
        </p:spPr>
      </p:pic>
      <p:pic>
        <p:nvPicPr>
          <p:cNvPr id="6" name="Picture 11" descr="Royalty Free Wheelchair Stock Photos | rawpixel">
            <a:extLst>
              <a:ext uri="{FF2B5EF4-FFF2-40B4-BE49-F238E27FC236}">
                <a16:creationId xmlns:a16="http://schemas.microsoft.com/office/drawing/2014/main" id="{09CB8166-1BAF-4A1F-8708-A89DF918A285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13954" b="1777"/>
          <a:stretch/>
        </p:blipFill>
        <p:spPr>
          <a:xfrm>
            <a:off x="6096000" y="10"/>
            <a:ext cx="6096000" cy="3428990"/>
          </a:xfrm>
          <a:prstGeom prst="rect">
            <a:avLst/>
          </a:prstGeom>
        </p:spPr>
      </p:pic>
      <p:pic>
        <p:nvPicPr>
          <p:cNvPr id="7" name="Picture 7">
            <a:extLst>
              <a:ext uri="{FF2B5EF4-FFF2-40B4-BE49-F238E27FC236}">
                <a16:creationId xmlns:a16="http://schemas.microsoft.com/office/drawing/2014/main" id="{1844AB2A-6DD9-4AAA-9262-53574A8DFDE0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rcRect l="9802" r="5757" b="3"/>
          <a:stretch/>
        </p:blipFill>
        <p:spPr>
          <a:xfrm>
            <a:off x="20" y="3429000"/>
            <a:ext cx="6095980" cy="3429000"/>
          </a:xfrm>
          <a:prstGeom prst="rect">
            <a:avLst/>
          </a:prstGeom>
        </p:spPr>
      </p:pic>
      <p:pic>
        <p:nvPicPr>
          <p:cNvPr id="10" name="Picture 10" descr="Free Images : man, person, photography, running, jogging ...">
            <a:extLst>
              <a:ext uri="{FF2B5EF4-FFF2-40B4-BE49-F238E27FC236}">
                <a16:creationId xmlns:a16="http://schemas.microsoft.com/office/drawing/2014/main" id="{D59B7799-FD7D-478D-9901-E8BF51D46BCF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t="5257" b="10316"/>
          <a:stretch/>
        </p:blipFill>
        <p:spPr>
          <a:xfrm>
            <a:off x="6096000" y="3429000"/>
            <a:ext cx="6096000" cy="3429000"/>
          </a:xfrm>
          <a:prstGeom prst="rect">
            <a:avLst/>
          </a:pr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B497CCB5-5FC2-473C-AFCC-2430CEF1DF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409915" y="1742916"/>
            <a:ext cx="3372170" cy="337216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C6F0E1D-6EB9-42F1-8D31-27187962CB0B}"/>
              </a:ext>
            </a:extLst>
          </p:cNvPr>
          <p:cNvSpPr txBox="1"/>
          <p:nvPr/>
        </p:nvSpPr>
        <p:spPr>
          <a:xfrm>
            <a:off x="4286858" y="2761554"/>
            <a:ext cx="3618284" cy="1345720"/>
          </a:xfrm>
          <a:prstGeom prst="rect">
            <a:avLst/>
          </a:prstGeom>
          <a:noFill/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500" b="1" kern="1200" dirty="0">
                <a:solidFill>
                  <a:srgbClr val="080808"/>
                </a:solidFill>
                <a:latin typeface="+mj-lt"/>
                <a:ea typeface="+mj-ea"/>
                <a:cs typeface="+mj-cs"/>
              </a:rPr>
              <a:t>Self-Care </a:t>
            </a:r>
          </a:p>
        </p:txBody>
      </p:sp>
      <p:sp>
        <p:nvSpPr>
          <p:cNvPr id="25" name="Frame 29">
            <a:extLst>
              <a:ext uri="{FF2B5EF4-FFF2-40B4-BE49-F238E27FC236}">
                <a16:creationId xmlns:a16="http://schemas.microsoft.com/office/drawing/2014/main" id="{599C8C75-BFDF-44E7-A028-EEB5EDD588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3971277" y="1304278"/>
            <a:ext cx="4249446" cy="4249444"/>
          </a:xfrm>
          <a:prstGeom prst="frame">
            <a:avLst>
              <a:gd name="adj1" fmla="val 1195"/>
            </a:avLst>
          </a:pr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8" name="Video 1">
            <a:hlinkClick r:id="" action="ppaction://media"/>
            <a:extLst>
              <a:ext uri="{FF2B5EF4-FFF2-40B4-BE49-F238E27FC236}">
                <a16:creationId xmlns:a16="http://schemas.microsoft.com/office/drawing/2014/main" id="{D8CBCE9B-8654-4C02-ADF5-93F1199927A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9688953" y="5366497"/>
            <a:ext cx="1784589" cy="13802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618769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fallOve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8C7E88-E507-4A3E-8710-DF91D74163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How to Maintain Our Good Mental Health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9C5B19-D85E-4234-A43C-BE5B7517CB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89526"/>
            <a:ext cx="10515600" cy="4351338"/>
          </a:xfrm>
        </p:spPr>
        <p:txBody>
          <a:bodyPr/>
          <a:lstStyle/>
          <a:p>
            <a:r>
              <a:rPr lang="en-US"/>
              <a:t>Go relax in a Hot Tub</a:t>
            </a:r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219F1D0B-0A3F-48CF-AC64-9B5553AD539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637641" y="1569791"/>
            <a:ext cx="4481197" cy="5364975"/>
          </a:xfrm>
          <a:prstGeom prst="rect">
            <a:avLst/>
          </a:prstGeom>
        </p:spPr>
      </p:pic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505191CC-19CD-44DE-BC2A-E225AA133C1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069917" y="4720167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94136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fallOve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Box 16">
            <a:extLst>
              <a:ext uri="{FF2B5EF4-FFF2-40B4-BE49-F238E27FC236}">
                <a16:creationId xmlns:a16="http://schemas.microsoft.com/office/drawing/2014/main" id="{4F200300-B43B-4829-B1AE-29806B43E7DB}"/>
              </a:ext>
            </a:extLst>
          </p:cNvPr>
          <p:cNvSpPr txBox="1"/>
          <p:nvPr/>
        </p:nvSpPr>
        <p:spPr>
          <a:xfrm>
            <a:off x="165101" y="4289816"/>
            <a:ext cx="10584972" cy="89431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 lnSpcReduction="10000"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Pampering yourself will relax you.</a:t>
            </a: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E1AF03A1-0D84-4D9C-A276-35A18BFE3351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3708" r="15630" b="6"/>
          <a:stretch/>
        </p:blipFill>
        <p:spPr>
          <a:xfrm>
            <a:off x="20" y="10"/>
            <a:ext cx="3008514" cy="4257356"/>
          </a:xfrm>
          <a:prstGeom prst="rect">
            <a:avLst/>
          </a:prstGeom>
        </p:spPr>
      </p:pic>
      <p:pic>
        <p:nvPicPr>
          <p:cNvPr id="2" name="Picture 2">
            <a:extLst>
              <a:ext uri="{FF2B5EF4-FFF2-40B4-BE49-F238E27FC236}">
                <a16:creationId xmlns:a16="http://schemas.microsoft.com/office/drawing/2014/main" id="{02ADE774-5EFE-47FD-AACC-5DB3FC72E577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l="19222" r="33706" b="-3"/>
          <a:stretch/>
        </p:blipFill>
        <p:spPr>
          <a:xfrm>
            <a:off x="3061261" y="10"/>
            <a:ext cx="3008534" cy="4261094"/>
          </a:xfrm>
          <a:prstGeom prst="rect">
            <a:avLst/>
          </a:prstGeom>
        </p:spPr>
      </p:pic>
      <p:pic>
        <p:nvPicPr>
          <p:cNvPr id="8" name="Picture 8">
            <a:extLst>
              <a:ext uri="{FF2B5EF4-FFF2-40B4-BE49-F238E27FC236}">
                <a16:creationId xmlns:a16="http://schemas.microsoft.com/office/drawing/2014/main" id="{A6996F3D-0599-45C9-B011-F432F14396CA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rcRect l="562" r="-7" b="-7"/>
          <a:stretch/>
        </p:blipFill>
        <p:spPr>
          <a:xfrm>
            <a:off x="6122522" y="10"/>
            <a:ext cx="3008376" cy="4261094"/>
          </a:xfrm>
          <a:prstGeom prst="rect">
            <a:avLst/>
          </a:prstGeom>
        </p:spPr>
      </p:pic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EBAD6A72-88E8-42F7-88B9-CAF744536B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82614" y="-680"/>
            <a:ext cx="0" cy="4242816"/>
          </a:xfrm>
          <a:prstGeom prst="line">
            <a:avLst/>
          </a:prstGeom>
          <a:ln w="1016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Picture 11">
            <a:extLst>
              <a:ext uri="{FF2B5EF4-FFF2-40B4-BE49-F238E27FC236}">
                <a16:creationId xmlns:a16="http://schemas.microsoft.com/office/drawing/2014/main" id="{4AD2E234-861A-4A59-AD44-978C622A7931}"/>
              </a:ext>
            </a:extLst>
          </p:cNvPr>
          <p:cNvPicPr>
            <a:picLocks noChangeAspect="1"/>
          </p:cNvPicPr>
          <p:nvPr/>
        </p:nvPicPr>
        <p:blipFill rotWithShape="1">
          <a:blip r:embed="rId10">
            <a:extLst>
              <a:ext uri="{837473B0-CC2E-450A-ABE3-18F120FF3D39}">
                <a1611:picAttrSrcUrl xmlns:a1611="http://schemas.microsoft.com/office/drawing/2016/11/main" r:id="rId11"/>
              </a:ext>
            </a:extLst>
          </a:blip>
          <a:srcRect l="27631" r="28510" b="4"/>
          <a:stretch/>
        </p:blipFill>
        <p:spPr>
          <a:xfrm>
            <a:off x="9183624" y="10"/>
            <a:ext cx="3008376" cy="4261094"/>
          </a:xfrm>
          <a:prstGeom prst="rect">
            <a:avLst/>
          </a:prstGeom>
        </p:spPr>
      </p:pic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C800968E-0A99-46C4-A9B2-6A63AC66F4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-2" y="4242136"/>
            <a:ext cx="12192002" cy="0"/>
          </a:xfrm>
          <a:prstGeom prst="line">
            <a:avLst/>
          </a:prstGeom>
          <a:ln w="1016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0627B73E-D784-4780-AA33-DCDFE7DA16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027921" y="-680"/>
            <a:ext cx="0" cy="4242816"/>
          </a:xfrm>
          <a:prstGeom prst="line">
            <a:avLst/>
          </a:prstGeom>
          <a:ln w="1016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99FF1850-8D1E-4E84-BD9E-F2E9069585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137307" y="-680"/>
            <a:ext cx="0" cy="4242816"/>
          </a:xfrm>
          <a:prstGeom prst="line">
            <a:avLst/>
          </a:prstGeom>
          <a:ln w="1016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" name="Picture 18">
            <a:extLst>
              <a:ext uri="{FF2B5EF4-FFF2-40B4-BE49-F238E27FC236}">
                <a16:creationId xmlns:a16="http://schemas.microsoft.com/office/drawing/2014/main" id="{BD9CEB14-5526-4D5B-9280-36167ED9AC65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837473B0-CC2E-450A-ABE3-18F120FF3D39}">
                <a1611:picAttrSrcUrl xmlns:a1611="http://schemas.microsoft.com/office/drawing/2016/11/main" r:id="rId13"/>
              </a:ext>
            </a:extLst>
          </a:blip>
          <a:stretch>
            <a:fillRect/>
          </a:stretch>
        </p:blipFill>
        <p:spPr>
          <a:xfrm>
            <a:off x="-3643223" y="6617740"/>
            <a:ext cx="2743200" cy="1961388"/>
          </a:xfrm>
          <a:prstGeom prst="rect">
            <a:avLst/>
          </a:prstGeom>
        </p:spPr>
      </p:pic>
      <p:pic>
        <p:nvPicPr>
          <p:cNvPr id="3" name="Video 2">
            <a:hlinkClick r:id="" action="ppaction://media"/>
            <a:extLst>
              <a:ext uri="{FF2B5EF4-FFF2-40B4-BE49-F238E27FC236}">
                <a16:creationId xmlns:a16="http://schemas.microsoft.com/office/drawing/2014/main" id="{499311AA-DBCA-4686-87C8-9204F30F4A9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9482666" y="5143500"/>
            <a:ext cx="1989666" cy="152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57966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="http://schemas.microsoft.com/office/powerpoint/2012/main">
    <mc:Choice Requires="p15">
      <p:transition spd="slow">
        <p15:prstTrans prst="fallOve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B07C6F-2674-4CE9-B559-9CBDB19457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How to Maintain Our Good Mental Health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92F984-6C46-4D59-B37B-AEAF86BA3C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Relax</a:t>
            </a:r>
          </a:p>
          <a:p>
            <a:endParaRPr lang="en-US"/>
          </a:p>
          <a:p>
            <a:endParaRPr lang="en-US"/>
          </a:p>
        </p:txBody>
      </p:sp>
      <p:pic>
        <p:nvPicPr>
          <p:cNvPr id="4" name="Picture 2" descr="A picture containing drawing&#10;&#10;Description automatically generated">
            <a:extLst>
              <a:ext uri="{FF2B5EF4-FFF2-40B4-BE49-F238E27FC236}">
                <a16:creationId xmlns:a16="http://schemas.microsoft.com/office/drawing/2014/main" id="{BA534AF7-EB4B-45DF-BF2C-E7C661DED5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5353" y="2743200"/>
            <a:ext cx="5734929" cy="32215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E9EF4F8D-38EC-4708-822A-B68C6DC9FAA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027583" y="4762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26415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fallOve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C579B1-5898-4F3E-B708-CAA8F4AED4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How to Maintain Our Good Mental Health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4E850B-58E5-4D49-9043-CCAB99AB75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Treat yourself to a Movie or Treat yourself to food like a coffee, cupcake or pizza.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D5A0BF5-0425-4889-9F46-FD5D95393EC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6571" y="3226820"/>
            <a:ext cx="3770684" cy="227364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4B3B34E-403D-4699-8F84-44AD68A315E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8884" y="3143285"/>
            <a:ext cx="2410894" cy="235718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9121D6C-C569-43F4-9DB2-173939CDFC7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11407" y="2532186"/>
            <a:ext cx="2002931" cy="185693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2113FB0-5AB7-437B-AA9C-BDC9BC32C0B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502826" y="2792803"/>
            <a:ext cx="2271832" cy="1469707"/>
          </a:xfrm>
          <a:prstGeom prst="rect">
            <a:avLst/>
          </a:prstGeom>
        </p:spPr>
      </p:pic>
      <p:pic>
        <p:nvPicPr>
          <p:cNvPr id="11" name="Video 10">
            <a:hlinkClick r:id="" action="ppaction://media"/>
            <a:extLst>
              <a:ext uri="{FF2B5EF4-FFF2-40B4-BE49-F238E27FC236}">
                <a16:creationId xmlns:a16="http://schemas.microsoft.com/office/drawing/2014/main" id="{C3F3A398-24DE-410D-AF37-2A3BBC617D7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871260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fallOve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49A73F-7013-450A-910C-61ACF5C4BF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How to Maintain Our Good Mental Health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968E380-B331-4621-84F6-8540DADE81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Go Get a massage.</a:t>
            </a:r>
          </a:p>
          <a:p>
            <a:endParaRPr lang="en-US"/>
          </a:p>
          <a:p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3100BDC-E6F2-4B03-B581-3C58FB1E41E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40149" y="3429000"/>
            <a:ext cx="4867420" cy="2882900"/>
          </a:xfrm>
          <a:prstGeom prst="rect">
            <a:avLst/>
          </a:prstGeom>
        </p:spPr>
      </p:pic>
      <p:pic>
        <p:nvPicPr>
          <p:cNvPr id="10" name="Video 9">
            <a:hlinkClick r:id="" action="ppaction://media"/>
            <a:extLst>
              <a:ext uri="{FF2B5EF4-FFF2-40B4-BE49-F238E27FC236}">
                <a16:creationId xmlns:a16="http://schemas.microsoft.com/office/drawing/2014/main" id="{0E7718A0-836F-467D-BACE-2C3A6D3B347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398000" y="4720167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230765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fallOve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7030A0"/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over image for the report Self Advocacy">
            <a:extLst>
              <a:ext uri="{FF2B5EF4-FFF2-40B4-BE49-F238E27FC236}">
                <a16:creationId xmlns:a16="http://schemas.microsoft.com/office/drawing/2014/main" id="{E630BADB-5CCE-4903-951B-CE6D61625C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4862" y="0"/>
            <a:ext cx="519112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4" descr="Physical Activity for People with Disability | CDC">
            <a:extLst>
              <a:ext uri="{FF2B5EF4-FFF2-40B4-BE49-F238E27FC236}">
                <a16:creationId xmlns:a16="http://schemas.microsoft.com/office/drawing/2014/main" id="{92232F42-49E2-4D55-B188-6029C87727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7399" y="771084"/>
            <a:ext cx="4134534" cy="2657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People with disabilities are using AI to improve their lives | NOVA | PBS">
            <a:extLst>
              <a:ext uri="{FF2B5EF4-FFF2-40B4-BE49-F238E27FC236}">
                <a16:creationId xmlns:a16="http://schemas.microsoft.com/office/drawing/2014/main" id="{CA0F56EC-474F-4D37-855C-0B897E3323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0287" y="3657601"/>
            <a:ext cx="4199755" cy="28015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6514958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fallOver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5">
            <a:extLst>
              <a:ext uri="{FF2B5EF4-FFF2-40B4-BE49-F238E27FC236}">
                <a16:creationId xmlns:a16="http://schemas.microsoft.com/office/drawing/2014/main" id="{2E20460F-61E2-403E-8DA7-F11AD756261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85786" y="327002"/>
            <a:ext cx="10803625" cy="5846118"/>
          </a:xfrm>
          <a:prstGeom prst="rect">
            <a:avLst/>
          </a:prstGeom>
        </p:spPr>
      </p:pic>
      <p:pic>
        <p:nvPicPr>
          <p:cNvPr id="5" name="Video 1">
            <a:hlinkClick r:id="" action="ppaction://media"/>
            <a:extLst>
              <a:ext uri="{FF2B5EF4-FFF2-40B4-BE49-F238E27FC236}">
                <a16:creationId xmlns:a16="http://schemas.microsoft.com/office/drawing/2014/main" id="{9A5E14C3-7C81-4F42-A5F2-B020C101002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819778" y="5356293"/>
            <a:ext cx="2444750" cy="133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249924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fallOve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99CC"/>
            </a:gs>
            <a:gs pos="35000">
              <a:schemeClr val="accent3">
                <a:lumMod val="0"/>
                <a:lumOff val="100000"/>
              </a:schemeClr>
            </a:gs>
            <a:gs pos="100000">
              <a:schemeClr val="accent3">
                <a:lumMod val="100000"/>
              </a:schemeClr>
            </a:gs>
          </a:gsLst>
          <a:path path="circle">
            <a:fillToRect l="50000" t="-80000" r="50000" b="18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3D91F15-D375-40C8-B1B6-541767490CD0}"/>
              </a:ext>
            </a:extLst>
          </p:cNvPr>
          <p:cNvSpPr/>
          <p:nvPr/>
        </p:nvSpPr>
        <p:spPr>
          <a:xfrm>
            <a:off x="741479" y="744639"/>
            <a:ext cx="1118735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Empowering phrases on Self Advocacy</a:t>
            </a:r>
          </a:p>
        </p:txBody>
      </p:sp>
      <p:pic>
        <p:nvPicPr>
          <p:cNvPr id="3076" name="Picture 4" descr="More Power, More Control Over Our Lives! SELF ADVOCACY START-UP TOOLKIT">
            <a:extLst>
              <a:ext uri="{FF2B5EF4-FFF2-40B4-BE49-F238E27FC236}">
                <a16:creationId xmlns:a16="http://schemas.microsoft.com/office/drawing/2014/main" id="{C020DE31-8D75-431D-BAE6-69B51F0E92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990" y="2149939"/>
            <a:ext cx="4194397" cy="26049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Self-Advocacy Training | Before Age 18">
            <a:extLst>
              <a:ext uri="{FF2B5EF4-FFF2-40B4-BE49-F238E27FC236}">
                <a16:creationId xmlns:a16="http://schemas.microsoft.com/office/drawing/2014/main" id="{7F5662AB-BAF7-496F-9621-79B46B9376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1220" y="1694385"/>
            <a:ext cx="5011832" cy="19150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Wheelchair Edition: Raising Awareness for Men's Health">
            <a:extLst>
              <a:ext uri="{FF2B5EF4-FFF2-40B4-BE49-F238E27FC236}">
                <a16:creationId xmlns:a16="http://schemas.microsoft.com/office/drawing/2014/main" id="{EECE44F6-52F7-408B-952E-8F5F7E438A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5524" y="3794965"/>
            <a:ext cx="4150915" cy="2762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Video 1">
            <a:hlinkClick r:id="" action="ppaction://media"/>
            <a:extLst>
              <a:ext uri="{FF2B5EF4-FFF2-40B4-BE49-F238E27FC236}">
                <a16:creationId xmlns:a16="http://schemas.microsoft.com/office/drawing/2014/main" id="{DD436075-697F-4EA6-840D-3F0CDCBE014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9313334" y="4919208"/>
            <a:ext cx="2137833" cy="1555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533060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fallOve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7383B190-6BFB-422F-B667-06B7B25F09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4708357" y="3509963"/>
            <a:ext cx="7092215" cy="2967839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93E7C0-2271-4EC0-8AE5-A1ECA7E2AB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21821" y="3812954"/>
            <a:ext cx="6465287" cy="151601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It's about </a:t>
            </a:r>
            <a:r>
              <a:rPr lang="en-US" sz="4800" dirty="0">
                <a:solidFill>
                  <a:srgbClr val="FF0000"/>
                </a:solidFill>
              </a:rPr>
              <a:t>ABILITY</a:t>
            </a:r>
            <a:r>
              <a:rPr lang="en-US" sz="4800" dirty="0">
                <a:solidFill>
                  <a:srgbClr val="FFFFFF"/>
                </a:solidFill>
              </a:rPr>
              <a:t> </a:t>
            </a:r>
            <a:r>
              <a:rPr lang="en-US" sz="4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not disability</a:t>
            </a:r>
            <a:r>
              <a:rPr lang="en-US" sz="4800" dirty="0">
                <a:solidFill>
                  <a:srgbClr val="FFFFFF"/>
                </a:solidFill>
              </a:rPr>
              <a:t>!</a:t>
            </a:r>
            <a:endParaRPr lang="en-US" sz="48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89D3A64C-C3B2-49E0-9AEC-D64FE98061D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8636" b="-2"/>
          <a:stretch/>
        </p:blipFill>
        <p:spPr>
          <a:xfrm>
            <a:off x="317635" y="299363"/>
            <a:ext cx="4160452" cy="3049204"/>
          </a:xfrm>
          <a:prstGeom prst="rect">
            <a:avLst/>
          </a:prstGeom>
        </p:spPr>
      </p:pic>
      <p:pic>
        <p:nvPicPr>
          <p:cNvPr id="4" name="Picture 5">
            <a:extLst>
              <a:ext uri="{FF2B5EF4-FFF2-40B4-BE49-F238E27FC236}">
                <a16:creationId xmlns:a16="http://schemas.microsoft.com/office/drawing/2014/main" id="{AF2469A6-159C-435F-9559-51C80C67D30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5462" r="-2" b="38794"/>
          <a:stretch/>
        </p:blipFill>
        <p:spPr>
          <a:xfrm>
            <a:off x="4654296" y="299363"/>
            <a:ext cx="7217085" cy="3008188"/>
          </a:xfrm>
          <a:prstGeom prst="rect">
            <a:avLst/>
          </a:prstGeom>
        </p:spPr>
      </p:pic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ED28E597-4AF8-4D69-A9AB-A1EDC6156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38287" y="5443086"/>
            <a:ext cx="64008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9">
            <a:extLst>
              <a:ext uri="{FF2B5EF4-FFF2-40B4-BE49-F238E27FC236}">
                <a16:creationId xmlns:a16="http://schemas.microsoft.com/office/drawing/2014/main" id="{4172C1A6-9AF8-401B-9107-59B590DDAB52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5675" r="14785" b="3"/>
          <a:stretch/>
        </p:blipFill>
        <p:spPr>
          <a:xfrm>
            <a:off x="317635" y="3509433"/>
            <a:ext cx="4160452" cy="3026833"/>
          </a:xfrm>
          <a:prstGeom prst="rect">
            <a:avLst/>
          </a:prstGeom>
        </p:spPr>
      </p:pic>
      <p:pic>
        <p:nvPicPr>
          <p:cNvPr id="7" name="Video 6">
            <a:hlinkClick r:id="" action="ppaction://media"/>
            <a:extLst>
              <a:ext uri="{FF2B5EF4-FFF2-40B4-BE49-F238E27FC236}">
                <a16:creationId xmlns:a16="http://schemas.microsoft.com/office/drawing/2014/main" id="{574929F5-9392-4271-B654-A49BFCB876C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9419167" y="48260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841455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fallOve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4">
            <a:extLst>
              <a:ext uri="{FF2B5EF4-FFF2-40B4-BE49-F238E27FC236}">
                <a16:creationId xmlns:a16="http://schemas.microsoft.com/office/drawing/2014/main" id="{C475749F-F487-4EFB-ABC7-C1359590EB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11" descr="Person working on a table">
            <a:extLst>
              <a:ext uri="{FF2B5EF4-FFF2-40B4-BE49-F238E27FC236}">
                <a16:creationId xmlns:a16="http://schemas.microsoft.com/office/drawing/2014/main" id="{3F3881B9-F69B-4667-B0A1-780AA216999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23939" b="8"/>
          <a:stretch/>
        </p:blipFill>
        <p:spPr>
          <a:xfrm>
            <a:off x="5498278" y="1301313"/>
            <a:ext cx="2888477" cy="2529942"/>
          </a:xfrm>
          <a:custGeom>
            <a:avLst/>
            <a:gdLst/>
            <a:ahLst/>
            <a:cxnLst/>
            <a:rect l="l" t="t" r="r" b="b"/>
            <a:pathLst>
              <a:path w="2298408" h="2013116">
                <a:moveTo>
                  <a:pt x="655742" y="0"/>
                </a:moveTo>
                <a:cubicBezTo>
                  <a:pt x="1644875" y="0"/>
                  <a:pt x="1644875" y="0"/>
                  <a:pt x="1644875" y="0"/>
                </a:cubicBezTo>
                <a:cubicBezTo>
                  <a:pt x="1694920" y="0"/>
                  <a:pt x="1759685" y="34910"/>
                  <a:pt x="1786179" y="78547"/>
                </a:cubicBezTo>
                <a:cubicBezTo>
                  <a:pt x="2280745" y="925103"/>
                  <a:pt x="2280745" y="925103"/>
                  <a:pt x="2280745" y="925103"/>
                </a:cubicBezTo>
                <a:cubicBezTo>
                  <a:pt x="2304296" y="971649"/>
                  <a:pt x="2304296" y="1041468"/>
                  <a:pt x="2280745" y="1088014"/>
                </a:cubicBezTo>
                <a:cubicBezTo>
                  <a:pt x="1786179" y="1934570"/>
                  <a:pt x="1786179" y="1934570"/>
                  <a:pt x="1786179" y="1934570"/>
                </a:cubicBezTo>
                <a:cubicBezTo>
                  <a:pt x="1759685" y="1978207"/>
                  <a:pt x="1694920" y="2013116"/>
                  <a:pt x="1644875" y="2013116"/>
                </a:cubicBezTo>
                <a:lnTo>
                  <a:pt x="655742" y="2013116"/>
                </a:lnTo>
                <a:cubicBezTo>
                  <a:pt x="602753" y="2013116"/>
                  <a:pt x="537989" y="1978207"/>
                  <a:pt x="514438" y="1934570"/>
                </a:cubicBezTo>
                <a:cubicBezTo>
                  <a:pt x="19872" y="1088014"/>
                  <a:pt x="19872" y="1088014"/>
                  <a:pt x="19872" y="1088014"/>
                </a:cubicBezTo>
                <a:cubicBezTo>
                  <a:pt x="-6623" y="1041468"/>
                  <a:pt x="-6623" y="971649"/>
                  <a:pt x="19872" y="925103"/>
                </a:cubicBezTo>
                <a:cubicBezTo>
                  <a:pt x="514438" y="78547"/>
                  <a:pt x="514438" y="78547"/>
                  <a:pt x="514438" y="78547"/>
                </a:cubicBezTo>
                <a:cubicBezTo>
                  <a:pt x="537989" y="34910"/>
                  <a:pt x="602753" y="0"/>
                  <a:pt x="655742" y="0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67F96B5-65A4-41C9-A5CB-712D378DFA89}"/>
              </a:ext>
            </a:extLst>
          </p:cNvPr>
          <p:cNvSpPr txBox="1"/>
          <p:nvPr/>
        </p:nvSpPr>
        <p:spPr>
          <a:xfrm>
            <a:off x="8376172" y="2616573"/>
            <a:ext cx="3319004" cy="183369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  Self-Advocacy </a:t>
            </a:r>
          </a:p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Making Choices and </a:t>
            </a:r>
          </a:p>
          <a:p>
            <a:pPr lvl="1"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Taking Ownership of Your Life</a:t>
            </a:r>
          </a:p>
        </p:txBody>
      </p:sp>
      <p:pic>
        <p:nvPicPr>
          <p:cNvPr id="14" name="Picture 14" descr="Sunset Sky People Silhouette Free Stock Photo - Public ...">
            <a:extLst>
              <a:ext uri="{FF2B5EF4-FFF2-40B4-BE49-F238E27FC236}">
                <a16:creationId xmlns:a16="http://schemas.microsoft.com/office/drawing/2014/main" id="{5E29DE97-2B3C-4AD3-BF0C-61DF8965BEB2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37564" r="-2" b="9366"/>
          <a:stretch/>
        </p:blipFill>
        <p:spPr>
          <a:xfrm>
            <a:off x="2" y="1"/>
            <a:ext cx="6948167" cy="2456679"/>
          </a:xfrm>
          <a:custGeom>
            <a:avLst/>
            <a:gdLst/>
            <a:ahLst/>
            <a:cxnLst/>
            <a:rect l="l" t="t" r="r" b="b"/>
            <a:pathLst>
              <a:path w="6948167" h="2456679">
                <a:moveTo>
                  <a:pt x="6948167" y="603033"/>
                </a:moveTo>
                <a:lnTo>
                  <a:pt x="6948167" y="617220"/>
                </a:lnTo>
                <a:lnTo>
                  <a:pt x="6946213" y="610127"/>
                </a:lnTo>
                <a:close/>
                <a:moveTo>
                  <a:pt x="0" y="0"/>
                </a:moveTo>
                <a:lnTo>
                  <a:pt x="6766605" y="0"/>
                </a:lnTo>
                <a:lnTo>
                  <a:pt x="6638979" y="219780"/>
                </a:lnTo>
                <a:cubicBezTo>
                  <a:pt x="5552228" y="2091240"/>
                  <a:pt x="5552228" y="2091240"/>
                  <a:pt x="5552228" y="2091240"/>
                </a:cubicBezTo>
                <a:cubicBezTo>
                  <a:pt x="5429962" y="2317464"/>
                  <a:pt x="5185434" y="2456679"/>
                  <a:pt x="4932171" y="2456679"/>
                </a:cubicBezTo>
                <a:cubicBezTo>
                  <a:pt x="888708" y="2456679"/>
                  <a:pt x="888708" y="2456679"/>
                  <a:pt x="888708" y="2456679"/>
                </a:cubicBezTo>
                <a:cubicBezTo>
                  <a:pt x="626713" y="2456679"/>
                  <a:pt x="390917" y="2317464"/>
                  <a:pt x="259919" y="2091240"/>
                </a:cubicBezTo>
                <a:cubicBezTo>
                  <a:pt x="196877" y="1982206"/>
                  <a:pt x="135804" y="1876580"/>
                  <a:pt x="76640" y="1774254"/>
                </a:cubicBezTo>
                <a:lnTo>
                  <a:pt x="0" y="1641704"/>
                </a:lnTo>
                <a:close/>
              </a:path>
            </a:pathLst>
          </a:custGeom>
        </p:spPr>
      </p:pic>
      <p:pic>
        <p:nvPicPr>
          <p:cNvPr id="18" name="Picture 18" descr="Teenager working on electronic project">
            <a:extLst>
              <a:ext uri="{FF2B5EF4-FFF2-40B4-BE49-F238E27FC236}">
                <a16:creationId xmlns:a16="http://schemas.microsoft.com/office/drawing/2014/main" id="{79A69687-34B7-44A5-9CC7-9842BFAE737C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3931" r="10" b="10"/>
          <a:stretch/>
        </p:blipFill>
        <p:spPr>
          <a:xfrm>
            <a:off x="8049866" y="783232"/>
            <a:ext cx="1949559" cy="1707568"/>
          </a:xfrm>
          <a:custGeom>
            <a:avLst/>
            <a:gdLst/>
            <a:ahLst/>
            <a:cxnLst/>
            <a:rect l="l" t="t" r="r" b="b"/>
            <a:pathLst>
              <a:path w="1949559" h="1707568">
                <a:moveTo>
                  <a:pt x="556214" y="0"/>
                </a:moveTo>
                <a:cubicBezTo>
                  <a:pt x="1395218" y="0"/>
                  <a:pt x="1395218" y="0"/>
                  <a:pt x="1395218" y="0"/>
                </a:cubicBezTo>
                <a:cubicBezTo>
                  <a:pt x="1437667" y="0"/>
                  <a:pt x="1492603" y="29611"/>
                  <a:pt x="1515075" y="66625"/>
                </a:cubicBezTo>
                <a:cubicBezTo>
                  <a:pt x="1934577" y="784692"/>
                  <a:pt x="1934577" y="784692"/>
                  <a:pt x="1934577" y="784692"/>
                </a:cubicBezTo>
                <a:cubicBezTo>
                  <a:pt x="1954553" y="824174"/>
                  <a:pt x="1954553" y="883396"/>
                  <a:pt x="1934577" y="922877"/>
                </a:cubicBezTo>
                <a:cubicBezTo>
                  <a:pt x="1515075" y="1640944"/>
                  <a:pt x="1515075" y="1640944"/>
                  <a:pt x="1515075" y="1640944"/>
                </a:cubicBezTo>
                <a:cubicBezTo>
                  <a:pt x="1492603" y="1677958"/>
                  <a:pt x="1437667" y="1707568"/>
                  <a:pt x="1395218" y="1707568"/>
                </a:cubicBezTo>
                <a:lnTo>
                  <a:pt x="556214" y="1707568"/>
                </a:lnTo>
                <a:cubicBezTo>
                  <a:pt x="511268" y="1707568"/>
                  <a:pt x="456334" y="1677958"/>
                  <a:pt x="436357" y="1640944"/>
                </a:cubicBezTo>
                <a:cubicBezTo>
                  <a:pt x="16856" y="922877"/>
                  <a:pt x="16856" y="922877"/>
                  <a:pt x="16856" y="922877"/>
                </a:cubicBezTo>
                <a:cubicBezTo>
                  <a:pt x="-5618" y="883396"/>
                  <a:pt x="-5618" y="824174"/>
                  <a:pt x="16856" y="784692"/>
                </a:cubicBezTo>
                <a:cubicBezTo>
                  <a:pt x="436357" y="66625"/>
                  <a:pt x="436357" y="66625"/>
                  <a:pt x="436357" y="66625"/>
                </a:cubicBezTo>
                <a:cubicBezTo>
                  <a:pt x="456334" y="29611"/>
                  <a:pt x="511268" y="0"/>
                  <a:pt x="556214" y="0"/>
                </a:cubicBezTo>
                <a:close/>
              </a:path>
            </a:pathLst>
          </a:custGeom>
        </p:spPr>
      </p:pic>
      <p:pic>
        <p:nvPicPr>
          <p:cNvPr id="19" name="Picture 18" descr="Skydiving group at sunset">
            <a:extLst>
              <a:ext uri="{FF2B5EF4-FFF2-40B4-BE49-F238E27FC236}">
                <a16:creationId xmlns:a16="http://schemas.microsoft.com/office/drawing/2014/main" id="{23E984F0-36B5-40E5-8162-9BB5B1D100AB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r="3" b="12365"/>
          <a:stretch/>
        </p:blipFill>
        <p:spPr>
          <a:xfrm>
            <a:off x="2" y="2619612"/>
            <a:ext cx="7676573" cy="4238389"/>
          </a:xfrm>
          <a:custGeom>
            <a:avLst/>
            <a:gdLst/>
            <a:ahLst/>
            <a:cxnLst/>
            <a:rect l="l" t="t" r="r" b="b"/>
            <a:pathLst>
              <a:path w="7676573" h="4238389">
                <a:moveTo>
                  <a:pt x="6948167" y="1839459"/>
                </a:moveTo>
                <a:lnTo>
                  <a:pt x="6948167" y="1853646"/>
                </a:lnTo>
                <a:lnTo>
                  <a:pt x="6946213" y="1846552"/>
                </a:lnTo>
                <a:close/>
                <a:moveTo>
                  <a:pt x="888708" y="0"/>
                </a:moveTo>
                <a:cubicBezTo>
                  <a:pt x="888708" y="0"/>
                  <a:pt x="888708" y="0"/>
                  <a:pt x="4932171" y="0"/>
                </a:cubicBezTo>
                <a:cubicBezTo>
                  <a:pt x="5185434" y="0"/>
                  <a:pt x="5429962" y="139215"/>
                  <a:pt x="5552228" y="365439"/>
                </a:cubicBezTo>
                <a:cubicBezTo>
                  <a:pt x="5552228" y="365439"/>
                  <a:pt x="5552228" y="365439"/>
                  <a:pt x="7578324" y="3854515"/>
                </a:cubicBezTo>
                <a:cubicBezTo>
                  <a:pt x="7643823" y="3963277"/>
                  <a:pt x="7676573" y="4087266"/>
                  <a:pt x="7676573" y="4211255"/>
                </a:cubicBezTo>
                <a:lnTo>
                  <a:pt x="7672952" y="4238389"/>
                </a:lnTo>
                <a:lnTo>
                  <a:pt x="0" y="4238389"/>
                </a:lnTo>
                <a:lnTo>
                  <a:pt x="0" y="814976"/>
                </a:lnTo>
                <a:lnTo>
                  <a:pt x="76640" y="682425"/>
                </a:lnTo>
                <a:cubicBezTo>
                  <a:pt x="135804" y="580099"/>
                  <a:pt x="196877" y="474473"/>
                  <a:pt x="259919" y="365439"/>
                </a:cubicBezTo>
                <a:cubicBezTo>
                  <a:pt x="390917" y="139215"/>
                  <a:pt x="626713" y="0"/>
                  <a:pt x="888708" y="0"/>
                </a:cubicBezTo>
                <a:close/>
              </a:path>
            </a:pathLst>
          </a:custGeom>
        </p:spPr>
      </p:pic>
      <p:pic>
        <p:nvPicPr>
          <p:cNvPr id="8" name="Picture 3" descr="Athlete at finishing line in para-athletic competition">
            <a:extLst>
              <a:ext uri="{FF2B5EF4-FFF2-40B4-BE49-F238E27FC236}">
                <a16:creationId xmlns:a16="http://schemas.microsoft.com/office/drawing/2014/main" id="{CEDCAF6F-F785-4846-B91C-59EB203794B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00865" y="4057333"/>
            <a:ext cx="2266949" cy="1828353"/>
          </a:xfrm>
          <a:prstGeom prst="rect">
            <a:avLst/>
          </a:prstGeom>
        </p:spPr>
      </p:pic>
      <p:pic>
        <p:nvPicPr>
          <p:cNvPr id="2" name="Video 1">
            <a:hlinkClick r:id="" action="ppaction://media"/>
            <a:extLst>
              <a:ext uri="{FF2B5EF4-FFF2-40B4-BE49-F238E27FC236}">
                <a16:creationId xmlns:a16="http://schemas.microsoft.com/office/drawing/2014/main" id="{5E627E28-9ABA-4386-9595-1647313E2D6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9249833" y="4910667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173661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fallOve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3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3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2" descr="unnamed.jpg">
            <a:extLst>
              <a:ext uri="{FF2B5EF4-FFF2-40B4-BE49-F238E27FC236}">
                <a16:creationId xmlns:a16="http://schemas.microsoft.com/office/drawing/2014/main" id="{F3033C15-BBC2-443A-907F-F1095E7CF01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248" y="112144"/>
            <a:ext cx="9721883" cy="5943600"/>
          </a:xfrm>
          <a:prstGeom prst="rect">
            <a:avLst/>
          </a:prstGeom>
        </p:spPr>
      </p:pic>
      <p:pic>
        <p:nvPicPr>
          <p:cNvPr id="3" name="Video 3">
            <a:hlinkClick r:id="" action="ppaction://media"/>
            <a:extLst>
              <a:ext uri="{FF2B5EF4-FFF2-40B4-BE49-F238E27FC236}">
                <a16:creationId xmlns:a16="http://schemas.microsoft.com/office/drawing/2014/main" id="{1B4167B0-54EF-4C50-B201-B3AC444162E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701003" y="4450743"/>
            <a:ext cx="2131898" cy="20995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688719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fallOve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49D00F-5C99-4F0C-9AB5-47F77DD3C7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How to Maintain Our Good Mental Health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18FBC2-82CA-4297-A9FB-30CC1A9A4B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Exercise or go for a walk.</a:t>
            </a:r>
          </a:p>
          <a:p>
            <a:endParaRPr lang="en-US"/>
          </a:p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75A66D1-DDF7-4D4B-91BD-F978AEF0507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7279" y="2867129"/>
            <a:ext cx="3893913" cy="3309833"/>
          </a:xfrm>
          <a:prstGeom prst="rect">
            <a:avLst/>
          </a:prstGeom>
        </p:spPr>
      </p:pic>
      <p:pic>
        <p:nvPicPr>
          <p:cNvPr id="6" name="Picture 5" descr="A close up of a toy&#10;&#10;Description automatically generated">
            <a:extLst>
              <a:ext uri="{FF2B5EF4-FFF2-40B4-BE49-F238E27FC236}">
                <a16:creationId xmlns:a16="http://schemas.microsoft.com/office/drawing/2014/main" id="{9C5E29F4-0B93-49FA-8F16-08E87FA42F4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59682" y="2595666"/>
            <a:ext cx="3893913" cy="3581296"/>
          </a:xfrm>
          <a:prstGeom prst="rect">
            <a:avLst/>
          </a:prstGeom>
        </p:spPr>
      </p:pic>
      <p:pic>
        <p:nvPicPr>
          <p:cNvPr id="7" name="Video 6">
            <a:hlinkClick r:id="" action="ppaction://media"/>
            <a:extLst>
              <a:ext uri="{FF2B5EF4-FFF2-40B4-BE49-F238E27FC236}">
                <a16:creationId xmlns:a16="http://schemas.microsoft.com/office/drawing/2014/main" id="{393B95D2-916E-4F91-9D8B-9FC4C46399E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387417" y="4773083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0972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fallOve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7">
            <a:extLst>
              <a:ext uri="{FF2B5EF4-FFF2-40B4-BE49-F238E27FC236}">
                <a16:creationId xmlns:a16="http://schemas.microsoft.com/office/drawing/2014/main" id="{DF813AF6-702D-4A51-A002-38DA2C46D39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525645" y="1468244"/>
            <a:ext cx="2743200" cy="3726365"/>
          </a:xfrm>
          <a:prstGeom prst="rect">
            <a:avLst/>
          </a:prstGeom>
        </p:spPr>
      </p:pic>
      <p:pic>
        <p:nvPicPr>
          <p:cNvPr id="10" name="Picture 10">
            <a:extLst>
              <a:ext uri="{FF2B5EF4-FFF2-40B4-BE49-F238E27FC236}">
                <a16:creationId xmlns:a16="http://schemas.microsoft.com/office/drawing/2014/main" id="{6F0BDCFA-5257-4A92-8545-84A8AE97CE3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307766" y="4693661"/>
            <a:ext cx="2733908" cy="1689559"/>
          </a:xfrm>
          <a:prstGeom prst="rect">
            <a:avLst/>
          </a:prstGeom>
        </p:spPr>
      </p:pic>
      <p:pic>
        <p:nvPicPr>
          <p:cNvPr id="16" name="Picture 16" descr="Gym">
            <a:extLst>
              <a:ext uri="{FF2B5EF4-FFF2-40B4-BE49-F238E27FC236}">
                <a16:creationId xmlns:a16="http://schemas.microsoft.com/office/drawing/2014/main" id="{AE09BE5E-EBC9-4AAB-A269-385776E7221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1791" y="4096954"/>
            <a:ext cx="2743200" cy="2362581"/>
          </a:xfrm>
          <a:prstGeom prst="rect">
            <a:avLst/>
          </a:prstGeom>
        </p:spPr>
      </p:pic>
      <p:pic>
        <p:nvPicPr>
          <p:cNvPr id="26" name="Picture 26">
            <a:extLst>
              <a:ext uri="{FF2B5EF4-FFF2-40B4-BE49-F238E27FC236}">
                <a16:creationId xmlns:a16="http://schemas.microsoft.com/office/drawing/2014/main" id="{A656B070-4A44-4D2F-97D1-F859EB62CFF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304069" y="590370"/>
            <a:ext cx="2743200" cy="2743200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4A291687-5AC4-47B3-BA6C-A10A85D1FBA8}"/>
              </a:ext>
            </a:extLst>
          </p:cNvPr>
          <p:cNvSpPr txBox="1"/>
          <p:nvPr/>
        </p:nvSpPr>
        <p:spPr>
          <a:xfrm>
            <a:off x="6694450" y="330138"/>
            <a:ext cx="4097876" cy="461664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buChar char="•"/>
            </a:pPr>
            <a:r>
              <a:rPr lang="en-US">
                <a:latin typeface="helvetica neue"/>
              </a:rPr>
              <a:t>Exercise is a natural and effective anti-anxiety treatment. </a:t>
            </a:r>
            <a:endParaRPr lang="en-US"/>
          </a:p>
          <a:p>
            <a:pPr>
              <a:buChar char="•"/>
            </a:pPr>
            <a:endParaRPr lang="en-US">
              <a:latin typeface="helvetica neue"/>
            </a:endParaRPr>
          </a:p>
          <a:p>
            <a:pPr>
              <a:buChar char="•"/>
            </a:pPr>
            <a:r>
              <a:rPr lang="en-US">
                <a:latin typeface="helvetica neue"/>
              </a:rPr>
              <a:t>It relieves tension and stress, boosts physical and mental energy, and enhances well-being through the release of endorphins. </a:t>
            </a:r>
            <a:endParaRPr lang="en-US">
              <a:latin typeface="Calibri" panose="020F0502020204030204"/>
              <a:cs typeface="Calibri" panose="020F0502020204030204"/>
            </a:endParaRPr>
          </a:p>
          <a:p>
            <a:pPr>
              <a:buChar char="•"/>
            </a:pPr>
            <a:endParaRPr lang="en-US">
              <a:latin typeface="helvetica neue"/>
            </a:endParaRPr>
          </a:p>
          <a:p>
            <a:pPr>
              <a:buChar char="•"/>
            </a:pPr>
            <a:r>
              <a:rPr lang="en-US">
                <a:latin typeface="helvetica neue"/>
              </a:rPr>
              <a:t>Anything that gets you moving can help, but you’ll get a bigger benefit if you pay attention instead of zoning out.</a:t>
            </a:r>
            <a:endParaRPr lang="en-US">
              <a:cs typeface="Calibri"/>
            </a:endParaRPr>
          </a:p>
          <a:p>
            <a:endParaRPr lang="en-US" sz="1200">
              <a:solidFill>
                <a:srgbClr val="330099"/>
              </a:solidFill>
              <a:latin typeface="helvetica neue"/>
            </a:endParaRPr>
          </a:p>
          <a:p>
            <a:pPr algn="ctr"/>
            <a:endParaRPr lang="en-US" sz="1200">
              <a:solidFill>
                <a:srgbClr val="330099"/>
              </a:solidFill>
              <a:latin typeface="helvetica neue"/>
            </a:endParaRPr>
          </a:p>
          <a:p>
            <a:pPr algn="ctr"/>
            <a:r>
              <a:rPr lang="en-US" sz="1200">
                <a:solidFill>
                  <a:srgbClr val="330099"/>
                </a:solidFill>
                <a:latin typeface="helvetica neue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 Mental Health Benefits of Exercise - HelpGuide.org</a:t>
            </a:r>
            <a:endParaRPr lang="en-US" sz="1200">
              <a:solidFill>
                <a:srgbClr val="330099"/>
              </a:solidFill>
              <a:latin typeface="helvetica neue"/>
            </a:endParaRPr>
          </a:p>
          <a:p>
            <a:r>
              <a:rPr lang="en-US" sz="1200">
                <a:solidFill>
                  <a:srgbClr val="007542"/>
                </a:solidFill>
                <a:latin typeface="helvetica neue"/>
              </a:rPr>
              <a:t>www.helpguide.org/articles/healthy-living/the-mental-health-benefits-of-exercise.htm#:~:text</a:t>
            </a:r>
          </a:p>
          <a:p>
            <a:endParaRPr lang="en-US">
              <a:solidFill>
                <a:srgbClr val="525252"/>
              </a:solidFill>
              <a:latin typeface="helvetica neue"/>
            </a:endParaRPr>
          </a:p>
        </p:txBody>
      </p:sp>
    </p:spTree>
    <p:extLst>
      <p:ext uri="{BB962C8B-B14F-4D97-AF65-F5344CB8AC3E}">
        <p14:creationId xmlns:p14="http://schemas.microsoft.com/office/powerpoint/2010/main" val="345598923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fallOver"/>
      </p:transition>
    </mc:Choice>
    <mc:Fallback xmlns=""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82673C-2CB1-4CF5-B141-8534FBD9C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05546"/>
          </a:xfrm>
        </p:spPr>
        <p:txBody>
          <a:bodyPr>
            <a:normAutofit fontScale="90000"/>
          </a:bodyPr>
          <a:lstStyle/>
          <a:p>
            <a:r>
              <a:rPr lang="en-US"/>
              <a:t>How to Maintain Our Good Mental Health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F2A825-0B91-4B89-8CC3-D5C1D36DC8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53331"/>
            <a:ext cx="10515600" cy="4351338"/>
          </a:xfrm>
        </p:spPr>
        <p:txBody>
          <a:bodyPr/>
          <a:lstStyle/>
          <a:p>
            <a:r>
              <a:rPr lang="en-US"/>
              <a:t>Take your Dog for a walk if you have one</a:t>
            </a:r>
          </a:p>
          <a:p>
            <a:endParaRPr lang="en-US"/>
          </a:p>
          <a:p>
            <a:endParaRPr lang="en-US"/>
          </a:p>
        </p:txBody>
      </p:sp>
      <p:pic>
        <p:nvPicPr>
          <p:cNvPr id="5" name="Picture 4" descr="A person that is standing in the grass&#10;&#10;Description automatically generated">
            <a:extLst>
              <a:ext uri="{FF2B5EF4-FFF2-40B4-BE49-F238E27FC236}">
                <a16:creationId xmlns:a16="http://schemas.microsoft.com/office/drawing/2014/main" id="{EB674540-5CEA-4935-BB06-2219D565EF3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221" y="1895622"/>
            <a:ext cx="5105400" cy="4597254"/>
          </a:xfrm>
          <a:prstGeom prst="rect">
            <a:avLst/>
          </a:prstGeom>
        </p:spPr>
      </p:pic>
      <p:pic>
        <p:nvPicPr>
          <p:cNvPr id="7" name="Picture 6" descr="A person holding a dog on a leash&#10;&#10;Description automatically generated">
            <a:extLst>
              <a:ext uri="{FF2B5EF4-FFF2-40B4-BE49-F238E27FC236}">
                <a16:creationId xmlns:a16="http://schemas.microsoft.com/office/drawing/2014/main" id="{F67C0D70-2DED-42C3-8DF0-E572BFBB402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3600" y="1845079"/>
            <a:ext cx="3498166" cy="4597254"/>
          </a:xfrm>
          <a:prstGeom prst="rect">
            <a:avLst/>
          </a:prstGeom>
        </p:spPr>
      </p:pic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id="{EDB7CA65-B1B4-4416-9EDA-5E50F67F18B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694333" y="4783667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615063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fallOve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>
            <a:extLst>
              <a:ext uri="{FF2B5EF4-FFF2-40B4-BE49-F238E27FC236}">
                <a16:creationId xmlns:a16="http://schemas.microsoft.com/office/drawing/2014/main" id="{84723432-D561-4D68-A49F-A1DE9BCCFFDE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35000"/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7178" b="1386"/>
          <a:stretch/>
        </p:blipFill>
        <p:spPr>
          <a:xfrm>
            <a:off x="-71895" y="-43139"/>
            <a:ext cx="12192000" cy="685595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B42A7A7-54EE-40A9-AD4E-30C716681523}"/>
              </a:ext>
            </a:extLst>
          </p:cNvPr>
          <p:cNvSpPr txBox="1"/>
          <p:nvPr/>
        </p:nvSpPr>
        <p:spPr>
          <a:xfrm>
            <a:off x="804672" y="4007335"/>
            <a:ext cx="6455833" cy="149799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Spending time with people you care about.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E26B9EF5-5D92-4AC7-BC55-FC5C4C98E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6199" y="548"/>
            <a:ext cx="4349752" cy="3142889"/>
          </a:xfrm>
          <a:custGeom>
            <a:avLst/>
            <a:gdLst>
              <a:gd name="connsiteX0" fmla="*/ 229420 w 4349752"/>
              <a:gd name="connsiteY0" fmla="*/ 0 h 3142889"/>
              <a:gd name="connsiteX1" fmla="*/ 4120333 w 4349752"/>
              <a:gd name="connsiteY1" fmla="*/ 0 h 3142889"/>
              <a:gd name="connsiteX2" fmla="*/ 4178840 w 4349752"/>
              <a:gd name="connsiteY2" fmla="*/ 121453 h 3142889"/>
              <a:gd name="connsiteX3" fmla="*/ 4349752 w 4349752"/>
              <a:gd name="connsiteY3" fmla="*/ 968013 h 3142889"/>
              <a:gd name="connsiteX4" fmla="*/ 2174876 w 4349752"/>
              <a:gd name="connsiteY4" fmla="*/ 3142889 h 3142889"/>
              <a:gd name="connsiteX5" fmla="*/ 0 w 4349752"/>
              <a:gd name="connsiteY5" fmla="*/ 968013 h 3142889"/>
              <a:gd name="connsiteX6" fmla="*/ 170913 w 4349752"/>
              <a:gd name="connsiteY6" fmla="*/ 121453 h 31428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49752" h="3142889">
                <a:moveTo>
                  <a:pt x="229420" y="0"/>
                </a:moveTo>
                <a:lnTo>
                  <a:pt x="4120333" y="0"/>
                </a:lnTo>
                <a:lnTo>
                  <a:pt x="4178840" y="121453"/>
                </a:lnTo>
                <a:cubicBezTo>
                  <a:pt x="4288894" y="381652"/>
                  <a:pt x="4349752" y="667725"/>
                  <a:pt x="4349752" y="968013"/>
                </a:cubicBezTo>
                <a:cubicBezTo>
                  <a:pt x="4349752" y="2169164"/>
                  <a:pt x="3376027" y="3142889"/>
                  <a:pt x="2174876" y="3142889"/>
                </a:cubicBezTo>
                <a:cubicBezTo>
                  <a:pt x="973725" y="3142889"/>
                  <a:pt x="0" y="2169164"/>
                  <a:pt x="0" y="968013"/>
                </a:cubicBezTo>
                <a:cubicBezTo>
                  <a:pt x="0" y="667725"/>
                  <a:pt x="60858" y="381652"/>
                  <a:pt x="170913" y="12145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F05C5575-0F07-43D0-AE78-81EAA8E67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3759" y="1421356"/>
            <a:ext cx="4538241" cy="5436644"/>
          </a:xfrm>
          <a:custGeom>
            <a:avLst/>
            <a:gdLst>
              <a:gd name="connsiteX0" fmla="*/ 3084645 w 4538241"/>
              <a:gd name="connsiteY0" fmla="*/ 0 h 5436644"/>
              <a:gd name="connsiteX1" fmla="*/ 4285328 w 4538241"/>
              <a:gd name="connsiteY1" fmla="*/ 242407 h 5436644"/>
              <a:gd name="connsiteX2" fmla="*/ 4538241 w 4538241"/>
              <a:gd name="connsiteY2" fmla="*/ 364242 h 5436644"/>
              <a:gd name="connsiteX3" fmla="*/ 4538241 w 4538241"/>
              <a:gd name="connsiteY3" fmla="*/ 5436644 h 5436644"/>
              <a:gd name="connsiteX4" fmla="*/ 1091428 w 4538241"/>
              <a:gd name="connsiteY4" fmla="*/ 5436644 h 5436644"/>
              <a:gd name="connsiteX5" fmla="*/ 903472 w 4538241"/>
              <a:gd name="connsiteY5" fmla="*/ 5265818 h 5436644"/>
              <a:gd name="connsiteX6" fmla="*/ 0 w 4538241"/>
              <a:gd name="connsiteY6" fmla="*/ 3084645 h 5436644"/>
              <a:gd name="connsiteX7" fmla="*/ 3084645 w 4538241"/>
              <a:gd name="connsiteY7" fmla="*/ 0 h 54366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538241" h="5436644">
                <a:moveTo>
                  <a:pt x="3084645" y="0"/>
                </a:moveTo>
                <a:cubicBezTo>
                  <a:pt x="3510546" y="0"/>
                  <a:pt x="3916286" y="86315"/>
                  <a:pt x="4285328" y="242407"/>
                </a:cubicBezTo>
                <a:lnTo>
                  <a:pt x="4538241" y="364242"/>
                </a:lnTo>
                <a:lnTo>
                  <a:pt x="4538241" y="5436644"/>
                </a:lnTo>
                <a:lnTo>
                  <a:pt x="1091428" y="5436644"/>
                </a:lnTo>
                <a:lnTo>
                  <a:pt x="903472" y="5265818"/>
                </a:lnTo>
                <a:cubicBezTo>
                  <a:pt x="345261" y="4707608"/>
                  <a:pt x="0" y="3936446"/>
                  <a:pt x="0" y="3084645"/>
                </a:cubicBezTo>
                <a:cubicBezTo>
                  <a:pt x="0" y="1381043"/>
                  <a:pt x="1381043" y="0"/>
                  <a:pt x="3084645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Picture 2" descr="Friends spending time together with guitar · Free Stock Photo">
            <a:extLst>
              <a:ext uri="{FF2B5EF4-FFF2-40B4-BE49-F238E27FC236}">
                <a16:creationId xmlns:a16="http://schemas.microsoft.com/office/drawing/2014/main" id="{D9398C3D-E302-4BF7-9367-DAA8FBA51762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r="10048" b="-8"/>
          <a:stretch/>
        </p:blipFill>
        <p:spPr>
          <a:xfrm>
            <a:off x="3639395" y="10"/>
            <a:ext cx="4023360" cy="2980230"/>
          </a:xfrm>
          <a:custGeom>
            <a:avLst/>
            <a:gdLst/>
            <a:ahLst/>
            <a:cxnLst/>
            <a:rect l="l" t="t" r="r" b="b"/>
            <a:pathLst>
              <a:path w="4023360" h="2980240">
                <a:moveTo>
                  <a:pt x="248676" y="0"/>
                </a:moveTo>
                <a:lnTo>
                  <a:pt x="3774684" y="0"/>
                </a:lnTo>
                <a:lnTo>
                  <a:pt x="3780561" y="9674"/>
                </a:lnTo>
                <a:cubicBezTo>
                  <a:pt x="3935405" y="294716"/>
                  <a:pt x="4023360" y="621366"/>
                  <a:pt x="4023360" y="968560"/>
                </a:cubicBezTo>
                <a:cubicBezTo>
                  <a:pt x="4023360" y="2079580"/>
                  <a:pt x="3122700" y="2980240"/>
                  <a:pt x="2011680" y="2980240"/>
                </a:cubicBezTo>
                <a:cubicBezTo>
                  <a:pt x="900660" y="2980240"/>
                  <a:pt x="0" y="2079580"/>
                  <a:pt x="0" y="968560"/>
                </a:cubicBezTo>
                <a:cubicBezTo>
                  <a:pt x="0" y="621366"/>
                  <a:pt x="87955" y="294716"/>
                  <a:pt x="242799" y="9674"/>
                </a:cubicBezTo>
                <a:close/>
              </a:path>
            </a:pathLst>
          </a:custGeom>
        </p:spPr>
      </p:pic>
      <p:pic>
        <p:nvPicPr>
          <p:cNvPr id="6" name="Picture 6" descr="Photo of Man Petting His Dog · Free Stock Photo">
            <a:extLst>
              <a:ext uri="{FF2B5EF4-FFF2-40B4-BE49-F238E27FC236}">
                <a16:creationId xmlns:a16="http://schemas.microsoft.com/office/drawing/2014/main" id="{03CE2F8F-530A-4725-BFFA-544FB5013618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19202" r="37449"/>
          <a:stretch/>
        </p:blipFill>
        <p:spPr>
          <a:xfrm>
            <a:off x="8018187" y="1828916"/>
            <a:ext cx="4173822" cy="5029092"/>
          </a:xfrm>
          <a:custGeom>
            <a:avLst/>
            <a:gdLst/>
            <a:ahLst/>
            <a:cxnLst/>
            <a:rect l="l" t="t" r="r" b="b"/>
            <a:pathLst>
              <a:path w="4375105" h="5273507">
                <a:moveTo>
                  <a:pt x="2921508" y="0"/>
                </a:moveTo>
                <a:cubicBezTo>
                  <a:pt x="3425728" y="0"/>
                  <a:pt x="3900114" y="127735"/>
                  <a:pt x="4314072" y="352611"/>
                </a:cubicBezTo>
                <a:lnTo>
                  <a:pt x="4375105" y="389689"/>
                </a:lnTo>
                <a:lnTo>
                  <a:pt x="4375105" y="5273507"/>
                </a:lnTo>
                <a:lnTo>
                  <a:pt x="1193705" y="5273507"/>
                </a:lnTo>
                <a:lnTo>
                  <a:pt x="1063158" y="5175886"/>
                </a:lnTo>
                <a:cubicBezTo>
                  <a:pt x="413861" y="4640038"/>
                  <a:pt x="0" y="3829104"/>
                  <a:pt x="0" y="2921508"/>
                </a:cubicBezTo>
                <a:cubicBezTo>
                  <a:pt x="0" y="1308004"/>
                  <a:pt x="1308004" y="0"/>
                  <a:pt x="2921508" y="0"/>
                </a:cubicBezTo>
                <a:close/>
              </a:path>
            </a:pathLst>
          </a:custGeom>
        </p:spPr>
      </p:pic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id="{B410ADA9-0D6B-43E9-ABD9-6E2EF54F621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9736666" y="5429249"/>
            <a:ext cx="1873249" cy="13864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170117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="http://schemas.microsoft.com/office/powerpoint/2012/main">
    <mc:Choice Requires="p15">
      <p:transition spd="slow">
        <p15:prstTrans prst="fallOve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8">
            <a:extLst>
              <a:ext uri="{FF2B5EF4-FFF2-40B4-BE49-F238E27FC236}">
                <a16:creationId xmlns:a16="http://schemas.microsoft.com/office/drawing/2014/main" id="{16C5FA50-8D52-4617-AF91-5C7B1C835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D4B6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6C52648-3901-4C01-B1FD-08F99082B9CD}"/>
              </a:ext>
            </a:extLst>
          </p:cNvPr>
          <p:cNvSpPr txBox="1"/>
          <p:nvPr/>
        </p:nvSpPr>
        <p:spPr>
          <a:xfrm>
            <a:off x="9093496" y="1970152"/>
            <a:ext cx="2613872" cy="344309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 lnSpcReduction="10000"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dirty="0">
                <a:solidFill>
                  <a:srgbClr val="FFFF00"/>
                </a:solidFill>
                <a:latin typeface="+mj-lt"/>
                <a:ea typeface="+mj-ea"/>
                <a:cs typeface="+mj-cs"/>
              </a:rPr>
              <a:t>By Natasha Cole, Carol Grabbe, and Varian Salters.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dirty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Thank you for watching</a:t>
            </a:r>
            <a:r>
              <a:rPr lang="en-US" sz="36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!</a:t>
            </a:r>
            <a:endParaRPr lang="en-US" sz="3600" dirty="0">
              <a:solidFill>
                <a:srgbClr val="FFFFFF"/>
              </a:solidFill>
              <a:latin typeface="+mj-lt"/>
              <a:ea typeface="+mj-ea"/>
              <a:cs typeface="Calibri Light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6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8" name="Rounded Rectangle 9">
            <a:extLst>
              <a:ext uri="{FF2B5EF4-FFF2-40B4-BE49-F238E27FC236}">
                <a16:creationId xmlns:a16="http://schemas.microsoft.com/office/drawing/2014/main" id="{E223798C-12AD-4B0C-A50C-D676347D67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3354" y="484632"/>
            <a:ext cx="8129016" cy="5724144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90E2BFC6-550A-4322-B598-0AA108B8343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0244" r="10250" b="4"/>
          <a:stretch/>
        </p:blipFill>
        <p:spPr>
          <a:xfrm>
            <a:off x="976251" y="942538"/>
            <a:ext cx="7163222" cy="4808332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0641936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5="http://schemas.microsoft.com/office/powerpoint/2012/main">
    <mc:Choice Requires="p15">
      <p:transition spd="slow">
        <p15:prstTrans prst="fallOver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21</Slides>
  <Notes>0</Notes>
  <HiddenSlides>0</HiddenSlides>
  <ScaleCrop>false</ScaleCrop>
  <HeadingPairs>
    <vt:vector size="4" baseType="variant">
      <vt:variant>
        <vt:lpstr>Theme</vt:lpstr>
      </vt:variant>
      <vt:variant>
        <vt:i4>3</vt:i4>
      </vt:variant>
      <vt:variant>
        <vt:lpstr>Slide Titles</vt:lpstr>
      </vt:variant>
      <vt:variant>
        <vt:i4>21</vt:i4>
      </vt:variant>
    </vt:vector>
  </HeadingPairs>
  <TitlesOfParts>
    <vt:vector size="24" baseType="lpstr">
      <vt:lpstr>office theme</vt:lpstr>
      <vt:lpstr>Office Theme</vt:lpstr>
      <vt:lpstr>office theme</vt:lpstr>
      <vt:lpstr>Maintaining Good Mental Health</vt:lpstr>
      <vt:lpstr>PowerPoint Presentation</vt:lpstr>
      <vt:lpstr>PowerPoint Presentation</vt:lpstr>
      <vt:lpstr>PowerPoint Presentation</vt:lpstr>
      <vt:lpstr>PowerPoint Presentation</vt:lpstr>
      <vt:lpstr>How to Maintain Our Good Mental Health </vt:lpstr>
      <vt:lpstr>PowerPoint Presentation</vt:lpstr>
      <vt:lpstr>How to Maintain Our Good Mental Health </vt:lpstr>
      <vt:lpstr>How to Maintain Our Good Mental Health </vt:lpstr>
      <vt:lpstr>How to Maintain Our Good Mental Health </vt:lpstr>
      <vt:lpstr>PowerPoint Presentation</vt:lpstr>
      <vt:lpstr>PowerPoint Presentation</vt:lpstr>
      <vt:lpstr>PowerPoint Presentation</vt:lpstr>
      <vt:lpstr>It's about ABILITY not disability!</vt:lpstr>
      <vt:lpstr>PowerPoint Presentation</vt:lpstr>
      <vt:lpstr>PowerPoint Presentation</vt:lpstr>
      <vt:lpstr>How to Maintain Our Good Mental Health </vt:lpstr>
      <vt:lpstr>PowerPoint Presentation</vt:lpstr>
      <vt:lpstr>How to Maintain Our Good Mental Health 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229</cp:revision>
  <dcterms:created xsi:type="dcterms:W3CDTF">2020-10-13T13:26:11Z</dcterms:created>
  <dcterms:modified xsi:type="dcterms:W3CDTF">2020-12-02T19:27:17Z</dcterms:modified>
</cp:coreProperties>
</file>