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4"/>
  </p:notesMasterIdLst>
  <p:sldIdLst>
    <p:sldId id="275" r:id="rId5"/>
    <p:sldId id="256" r:id="rId6"/>
    <p:sldId id="257" r:id="rId7"/>
    <p:sldId id="265" r:id="rId8"/>
    <p:sldId id="262" r:id="rId9"/>
    <p:sldId id="259" r:id="rId10"/>
    <p:sldId id="273" r:id="rId11"/>
    <p:sldId id="266" r:id="rId12"/>
    <p:sldId id="269" r:id="rId13"/>
    <p:sldId id="267" r:id="rId14"/>
    <p:sldId id="268" r:id="rId15"/>
    <p:sldId id="260" r:id="rId16"/>
    <p:sldId id="258" r:id="rId17"/>
    <p:sldId id="261" r:id="rId18"/>
    <p:sldId id="272" r:id="rId19"/>
    <p:sldId id="263" r:id="rId20"/>
    <p:sldId id="270" r:id="rId21"/>
    <p:sldId id="271" r:id="rId22"/>
    <p:sldId id="27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ana" initials="Y" lastIdx="1" clrIdx="0">
    <p:extLst>
      <p:ext uri="{19B8F6BF-5375-455C-9EA6-DF929625EA0E}">
        <p15:presenceInfo xmlns:p15="http://schemas.microsoft.com/office/powerpoint/2012/main" userId="S::Yana.Razumnaya@ct.gov::6068296f-33e3-412c-bc3e-0010c6734a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65D790-6FCB-42A2-ABA6-26B61269A0D5}" v="1" dt="2022-04-25T16:07:39.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96B29D6-8F04-448A-84A7-569AE8590945}" type="doc">
      <dgm:prSet loTypeId="urn:microsoft.com/office/officeart/2005/8/layout/vList4" loCatId="picture" qsTypeId="urn:microsoft.com/office/officeart/2005/8/quickstyle/simple1" qsCatId="simple" csTypeId="urn:microsoft.com/office/officeart/2005/8/colors/accent1_2" csCatId="accent1" phldr="1"/>
      <dgm:spPr/>
    </dgm:pt>
    <dgm:pt modelId="{C4E192E0-A774-4A35-8676-B33293DB926E}">
      <dgm:prSet phldrT="[Text]" custT="1"/>
      <dgm:spPr/>
      <dgm:t>
        <a:bodyPr/>
        <a:lstStyle/>
        <a:p>
          <a:r>
            <a:rPr lang="en-US" sz="1200"/>
            <a:t>Greta Thunberg- environmental activist. Calls autism her superpower. </a:t>
          </a:r>
        </a:p>
      </dgm:t>
    </dgm:pt>
    <dgm:pt modelId="{2A8B277F-F873-4DDF-A7E1-0B4AB1695B49}" type="parTrans" cxnId="{D8B95695-B100-4B26-A241-E1CA2AF2A924}">
      <dgm:prSet/>
      <dgm:spPr/>
      <dgm:t>
        <a:bodyPr/>
        <a:lstStyle/>
        <a:p>
          <a:endParaRPr lang="en-US"/>
        </a:p>
      </dgm:t>
    </dgm:pt>
    <dgm:pt modelId="{7613D073-6022-40E3-993A-D10F3A2EA6A6}" type="sibTrans" cxnId="{D8B95695-B100-4B26-A241-E1CA2AF2A924}">
      <dgm:prSet/>
      <dgm:spPr/>
      <dgm:t>
        <a:bodyPr/>
        <a:lstStyle/>
        <a:p>
          <a:endParaRPr lang="en-US"/>
        </a:p>
      </dgm:t>
    </dgm:pt>
    <dgm:pt modelId="{86B706F9-C675-42CC-996F-9BA671BFE40F}">
      <dgm:prSet phldrT="[Text]" custT="1"/>
      <dgm:spPr/>
      <dgm:t>
        <a:bodyPr/>
        <a:lstStyle/>
        <a:p>
          <a:r>
            <a:rPr lang="en-US" sz="1200"/>
            <a:t>   Susan Boyle- Singer- finalist on Britain’s Got Talent </a:t>
          </a:r>
        </a:p>
      </dgm:t>
    </dgm:pt>
    <dgm:pt modelId="{DD2933FC-F0A8-4214-A4BE-A88465060937}" type="parTrans" cxnId="{6A3B1215-03A5-4194-9B66-087F745725A3}">
      <dgm:prSet/>
      <dgm:spPr/>
      <dgm:t>
        <a:bodyPr/>
        <a:lstStyle/>
        <a:p>
          <a:endParaRPr lang="en-US"/>
        </a:p>
      </dgm:t>
    </dgm:pt>
    <dgm:pt modelId="{020E8C14-80ED-4F32-8EFF-0604E52A5778}" type="sibTrans" cxnId="{6A3B1215-03A5-4194-9B66-087F745725A3}">
      <dgm:prSet/>
      <dgm:spPr/>
      <dgm:t>
        <a:bodyPr/>
        <a:lstStyle/>
        <a:p>
          <a:endParaRPr lang="en-US"/>
        </a:p>
      </dgm:t>
    </dgm:pt>
    <dgm:pt modelId="{F4875659-0692-48EC-AB2C-D3674844AB12}">
      <dgm:prSet phldrT="[Text]" custT="1"/>
      <dgm:spPr/>
      <dgm:t>
        <a:bodyPr/>
        <a:lstStyle/>
        <a:p>
          <a:r>
            <a:rPr lang="en-US" sz="1200"/>
            <a:t>Carly Fleischman was born with non-verbal autism.   Doctors told her parents that she wouldn’t develop intellectually beyond the abilities of a small child. She now has profound conversations with people through the use of her computer and has co-authored a book with her father about her journey </a:t>
          </a:r>
        </a:p>
      </dgm:t>
    </dgm:pt>
    <dgm:pt modelId="{1EFA89C5-0D1D-488C-BE6A-FCCC5008DF2A}" type="parTrans" cxnId="{E8628989-830A-4957-9863-1241EF3EEC9A}">
      <dgm:prSet/>
      <dgm:spPr/>
      <dgm:t>
        <a:bodyPr/>
        <a:lstStyle/>
        <a:p>
          <a:endParaRPr lang="en-US"/>
        </a:p>
      </dgm:t>
    </dgm:pt>
    <dgm:pt modelId="{BC0D4EE0-C4ED-4D6F-9139-EAE1460FC88B}" type="sibTrans" cxnId="{E8628989-830A-4957-9863-1241EF3EEC9A}">
      <dgm:prSet/>
      <dgm:spPr/>
      <dgm:t>
        <a:bodyPr/>
        <a:lstStyle/>
        <a:p>
          <a:endParaRPr lang="en-US"/>
        </a:p>
      </dgm:t>
    </dgm:pt>
    <dgm:pt modelId="{9EC64FA5-2A89-4ABE-BB6C-16714FB7FB32}">
      <dgm:prSet custT="1"/>
      <dgm:spPr/>
      <dgm:t>
        <a:bodyPr/>
        <a:lstStyle/>
        <a:p>
          <a:r>
            <a:rPr lang="en-US" sz="1200"/>
            <a:t> Albert Einstein- wasn’t able to speak till age 4.   teachers said he would not amount to much.  Became one of the world’s greatest scientists. </a:t>
          </a:r>
        </a:p>
      </dgm:t>
    </dgm:pt>
    <dgm:pt modelId="{88F4A4AE-2A06-4F8F-B81A-7E96D653DA14}" type="parTrans" cxnId="{259824DB-AABD-4A49-8B6F-3B8D77A1C44E}">
      <dgm:prSet/>
      <dgm:spPr/>
      <dgm:t>
        <a:bodyPr/>
        <a:lstStyle/>
        <a:p>
          <a:endParaRPr lang="en-US"/>
        </a:p>
      </dgm:t>
    </dgm:pt>
    <dgm:pt modelId="{8F750946-C32C-4753-8EA2-8CCCB5C5CCBF}" type="sibTrans" cxnId="{259824DB-AABD-4A49-8B6F-3B8D77A1C44E}">
      <dgm:prSet/>
      <dgm:spPr/>
      <dgm:t>
        <a:bodyPr/>
        <a:lstStyle/>
        <a:p>
          <a:endParaRPr lang="en-US"/>
        </a:p>
      </dgm:t>
    </dgm:pt>
    <dgm:pt modelId="{0549561A-E039-41EE-A4FF-D53CA4DC240D}" type="pres">
      <dgm:prSet presAssocID="{E96B29D6-8F04-448A-84A7-569AE8590945}" presName="linear" presStyleCnt="0">
        <dgm:presLayoutVars>
          <dgm:dir/>
          <dgm:resizeHandles val="exact"/>
        </dgm:presLayoutVars>
      </dgm:prSet>
      <dgm:spPr/>
    </dgm:pt>
    <dgm:pt modelId="{6B647370-B426-4F95-A09B-55F5EBF1128B}" type="pres">
      <dgm:prSet presAssocID="{C4E192E0-A774-4A35-8676-B33293DB926E}" presName="comp" presStyleCnt="0"/>
      <dgm:spPr/>
    </dgm:pt>
    <dgm:pt modelId="{AE7FBD29-53B6-414A-9E1E-6BE7F1549A9F}" type="pres">
      <dgm:prSet presAssocID="{C4E192E0-A774-4A35-8676-B33293DB926E}" presName="box" presStyleLbl="node1" presStyleIdx="0" presStyleCnt="4" custLinFactNeighborX="-1250" custLinFactNeighborY="5200"/>
      <dgm:spPr/>
    </dgm:pt>
    <dgm:pt modelId="{DA00736C-A6B2-4580-8B75-8725C99A5842}" type="pres">
      <dgm:prSet presAssocID="{C4E192E0-A774-4A35-8676-B33293DB926E}" presName="img"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dgm:spPr>
    </dgm:pt>
    <dgm:pt modelId="{9ED063AE-6676-4623-96DF-2DC5BFF79193}" type="pres">
      <dgm:prSet presAssocID="{C4E192E0-A774-4A35-8676-B33293DB926E}" presName="text" presStyleLbl="node1" presStyleIdx="0" presStyleCnt="4">
        <dgm:presLayoutVars>
          <dgm:bulletEnabled val="1"/>
        </dgm:presLayoutVars>
      </dgm:prSet>
      <dgm:spPr/>
    </dgm:pt>
    <dgm:pt modelId="{ECFA7D00-BA79-4811-B339-05B5E79100DF}" type="pres">
      <dgm:prSet presAssocID="{7613D073-6022-40E3-993A-D10F3A2EA6A6}" presName="spacer" presStyleCnt="0"/>
      <dgm:spPr/>
    </dgm:pt>
    <dgm:pt modelId="{F6245B6F-8B61-48C3-B4C7-F1EF15D65437}" type="pres">
      <dgm:prSet presAssocID="{86B706F9-C675-42CC-996F-9BA671BFE40F}" presName="comp" presStyleCnt="0"/>
      <dgm:spPr/>
    </dgm:pt>
    <dgm:pt modelId="{50ADB1D9-2315-4B66-A112-8920850ABB33}" type="pres">
      <dgm:prSet presAssocID="{86B706F9-C675-42CC-996F-9BA671BFE40F}" presName="box" presStyleLbl="node1" presStyleIdx="1" presStyleCnt="4"/>
      <dgm:spPr/>
    </dgm:pt>
    <dgm:pt modelId="{5C503ADC-12C1-45BF-AAE5-FA08E3D9E37C}" type="pres">
      <dgm:prSet presAssocID="{86B706F9-C675-42CC-996F-9BA671BFE40F}" presName="img" presStyleLbl="fgImgPlace1" presStyleIdx="1" presStyleCnt="4" custAng="10800000" custFlipVert="1" custScaleX="99999" custScaleY="100000" custLinFactNeighborX="2083" custLinFactNeighborY="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dgm:spPr>
    </dgm:pt>
    <dgm:pt modelId="{419AE617-1993-476A-901E-BF9403745873}" type="pres">
      <dgm:prSet presAssocID="{86B706F9-C675-42CC-996F-9BA671BFE40F}" presName="text" presStyleLbl="node1" presStyleIdx="1" presStyleCnt="4">
        <dgm:presLayoutVars>
          <dgm:bulletEnabled val="1"/>
        </dgm:presLayoutVars>
      </dgm:prSet>
      <dgm:spPr/>
    </dgm:pt>
    <dgm:pt modelId="{2689692D-4F0B-421E-8647-F60E53149084}" type="pres">
      <dgm:prSet presAssocID="{020E8C14-80ED-4F32-8EFF-0604E52A5778}" presName="spacer" presStyleCnt="0"/>
      <dgm:spPr/>
    </dgm:pt>
    <dgm:pt modelId="{2F6E1015-2A88-4355-AD87-9170F5BABFA7}" type="pres">
      <dgm:prSet presAssocID="{F4875659-0692-48EC-AB2C-D3674844AB12}" presName="comp" presStyleCnt="0"/>
      <dgm:spPr/>
    </dgm:pt>
    <dgm:pt modelId="{992C7FDC-06A9-4848-8DBC-936370E4E62A}" type="pres">
      <dgm:prSet presAssocID="{F4875659-0692-48EC-AB2C-D3674844AB12}" presName="box" presStyleLbl="node1" presStyleIdx="2" presStyleCnt="4"/>
      <dgm:spPr/>
    </dgm:pt>
    <dgm:pt modelId="{C8403B1A-FD12-40FB-83C7-18D9464FD342}" type="pres">
      <dgm:prSet presAssocID="{F4875659-0692-48EC-AB2C-D3674844AB12}" presName="img"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dgm:spPr>
    </dgm:pt>
    <dgm:pt modelId="{BD185021-66B9-48D1-B4D6-B0B2497F63C5}" type="pres">
      <dgm:prSet presAssocID="{F4875659-0692-48EC-AB2C-D3674844AB12}" presName="text" presStyleLbl="node1" presStyleIdx="2" presStyleCnt="4">
        <dgm:presLayoutVars>
          <dgm:bulletEnabled val="1"/>
        </dgm:presLayoutVars>
      </dgm:prSet>
      <dgm:spPr/>
    </dgm:pt>
    <dgm:pt modelId="{DF0C38B8-8541-44A5-B8E7-4639C782D56B}" type="pres">
      <dgm:prSet presAssocID="{BC0D4EE0-C4ED-4D6F-9139-EAE1460FC88B}" presName="spacer" presStyleCnt="0"/>
      <dgm:spPr/>
    </dgm:pt>
    <dgm:pt modelId="{D614436F-AA70-4B85-A899-E2C85037D763}" type="pres">
      <dgm:prSet presAssocID="{9EC64FA5-2A89-4ABE-BB6C-16714FB7FB32}" presName="comp" presStyleCnt="0"/>
      <dgm:spPr/>
    </dgm:pt>
    <dgm:pt modelId="{43587AFC-D8A2-47CA-A7FC-B4F7912925FA}" type="pres">
      <dgm:prSet presAssocID="{9EC64FA5-2A89-4ABE-BB6C-16714FB7FB32}" presName="box" presStyleLbl="node1" presStyleIdx="3" presStyleCnt="4"/>
      <dgm:spPr/>
    </dgm:pt>
    <dgm:pt modelId="{D0D7282B-711B-4864-9E81-258FDA2ED895}" type="pres">
      <dgm:prSet presAssocID="{9EC64FA5-2A89-4ABE-BB6C-16714FB7FB32}" presName="img" presStyleLbl="fgImgPlace1" presStyleIdx="3" presStyleCnt="4"/>
      <dgm:spPr>
        <a:blipFill>
          <a:blip xmlns:r="http://schemas.openxmlformats.org/officeDocument/2006/relationships" r:embed="rId4"/>
          <a:srcRect/>
          <a:stretch>
            <a:fillRect t="-31000" b="-31000"/>
          </a:stretch>
        </a:blipFill>
      </dgm:spPr>
    </dgm:pt>
    <dgm:pt modelId="{8C7BD109-CD1A-4580-BF34-9B66DD1ABF2A}" type="pres">
      <dgm:prSet presAssocID="{9EC64FA5-2A89-4ABE-BB6C-16714FB7FB32}" presName="text" presStyleLbl="node1" presStyleIdx="3" presStyleCnt="4">
        <dgm:presLayoutVars>
          <dgm:bulletEnabled val="1"/>
        </dgm:presLayoutVars>
      </dgm:prSet>
      <dgm:spPr/>
    </dgm:pt>
  </dgm:ptLst>
  <dgm:cxnLst>
    <dgm:cxn modelId="{6A3B1215-03A5-4194-9B66-087F745725A3}" srcId="{E96B29D6-8F04-448A-84A7-569AE8590945}" destId="{86B706F9-C675-42CC-996F-9BA671BFE40F}" srcOrd="1" destOrd="0" parTransId="{DD2933FC-F0A8-4214-A4BE-A88465060937}" sibTransId="{020E8C14-80ED-4F32-8EFF-0604E52A5778}"/>
    <dgm:cxn modelId="{6D91521F-26D6-4BBC-907C-6D09010658A7}" type="presOf" srcId="{C4E192E0-A774-4A35-8676-B33293DB926E}" destId="{9ED063AE-6676-4623-96DF-2DC5BFF79193}" srcOrd="1" destOrd="0" presId="urn:microsoft.com/office/officeart/2005/8/layout/vList4"/>
    <dgm:cxn modelId="{17DF3B62-F7AF-4F58-BAC5-C79A444838B5}" type="presOf" srcId="{86B706F9-C675-42CC-996F-9BA671BFE40F}" destId="{419AE617-1993-476A-901E-BF9403745873}" srcOrd="1" destOrd="0" presId="urn:microsoft.com/office/officeart/2005/8/layout/vList4"/>
    <dgm:cxn modelId="{A2B2DD6A-0438-4102-A630-EF9BAB8DCE86}" type="presOf" srcId="{9EC64FA5-2A89-4ABE-BB6C-16714FB7FB32}" destId="{43587AFC-D8A2-47CA-A7FC-B4F7912925FA}" srcOrd="0" destOrd="0" presId="urn:microsoft.com/office/officeart/2005/8/layout/vList4"/>
    <dgm:cxn modelId="{8B7A1A7F-4A8D-4E9E-9B70-92A3723CE45C}" type="presOf" srcId="{E96B29D6-8F04-448A-84A7-569AE8590945}" destId="{0549561A-E039-41EE-A4FF-D53CA4DC240D}" srcOrd="0" destOrd="0" presId="urn:microsoft.com/office/officeart/2005/8/layout/vList4"/>
    <dgm:cxn modelId="{E8628989-830A-4957-9863-1241EF3EEC9A}" srcId="{E96B29D6-8F04-448A-84A7-569AE8590945}" destId="{F4875659-0692-48EC-AB2C-D3674844AB12}" srcOrd="2" destOrd="0" parTransId="{1EFA89C5-0D1D-488C-BE6A-FCCC5008DF2A}" sibTransId="{BC0D4EE0-C4ED-4D6F-9139-EAE1460FC88B}"/>
    <dgm:cxn modelId="{B3042D90-3B5E-474B-AF8F-A77EE6D70A1A}" type="presOf" srcId="{C4E192E0-A774-4A35-8676-B33293DB926E}" destId="{AE7FBD29-53B6-414A-9E1E-6BE7F1549A9F}" srcOrd="0" destOrd="0" presId="urn:microsoft.com/office/officeart/2005/8/layout/vList4"/>
    <dgm:cxn modelId="{D8B95695-B100-4B26-A241-E1CA2AF2A924}" srcId="{E96B29D6-8F04-448A-84A7-569AE8590945}" destId="{C4E192E0-A774-4A35-8676-B33293DB926E}" srcOrd="0" destOrd="0" parTransId="{2A8B277F-F873-4DDF-A7E1-0B4AB1695B49}" sibTransId="{7613D073-6022-40E3-993A-D10F3A2EA6A6}"/>
    <dgm:cxn modelId="{0B55479B-15F3-454E-B13C-4A5B4851858E}" type="presOf" srcId="{F4875659-0692-48EC-AB2C-D3674844AB12}" destId="{992C7FDC-06A9-4848-8DBC-936370E4E62A}" srcOrd="0" destOrd="0" presId="urn:microsoft.com/office/officeart/2005/8/layout/vList4"/>
    <dgm:cxn modelId="{F39B67B8-DBFA-4978-8AFA-E5E9B1B5EBDD}" type="presOf" srcId="{86B706F9-C675-42CC-996F-9BA671BFE40F}" destId="{50ADB1D9-2315-4B66-A112-8920850ABB33}" srcOrd="0" destOrd="0" presId="urn:microsoft.com/office/officeart/2005/8/layout/vList4"/>
    <dgm:cxn modelId="{BE53C5D5-F5C3-49AA-BDA4-934408EEBA2F}" type="presOf" srcId="{9EC64FA5-2A89-4ABE-BB6C-16714FB7FB32}" destId="{8C7BD109-CD1A-4580-BF34-9B66DD1ABF2A}" srcOrd="1" destOrd="0" presId="urn:microsoft.com/office/officeart/2005/8/layout/vList4"/>
    <dgm:cxn modelId="{259824DB-AABD-4A49-8B6F-3B8D77A1C44E}" srcId="{E96B29D6-8F04-448A-84A7-569AE8590945}" destId="{9EC64FA5-2A89-4ABE-BB6C-16714FB7FB32}" srcOrd="3" destOrd="0" parTransId="{88F4A4AE-2A06-4F8F-B81A-7E96D653DA14}" sibTransId="{8F750946-C32C-4753-8EA2-8CCCB5C5CCBF}"/>
    <dgm:cxn modelId="{662B50DF-3A96-4580-A992-278148EEA7A8}" type="presOf" srcId="{F4875659-0692-48EC-AB2C-D3674844AB12}" destId="{BD185021-66B9-48D1-B4D6-B0B2497F63C5}" srcOrd="1" destOrd="0" presId="urn:microsoft.com/office/officeart/2005/8/layout/vList4"/>
    <dgm:cxn modelId="{495FC8BF-6515-4A85-9FE1-59550D5EA1E1}" type="presParOf" srcId="{0549561A-E039-41EE-A4FF-D53CA4DC240D}" destId="{6B647370-B426-4F95-A09B-55F5EBF1128B}" srcOrd="0" destOrd="0" presId="urn:microsoft.com/office/officeart/2005/8/layout/vList4"/>
    <dgm:cxn modelId="{58525AE9-0973-4069-8F2B-34D8C18E6F3C}" type="presParOf" srcId="{6B647370-B426-4F95-A09B-55F5EBF1128B}" destId="{AE7FBD29-53B6-414A-9E1E-6BE7F1549A9F}" srcOrd="0" destOrd="0" presId="urn:microsoft.com/office/officeart/2005/8/layout/vList4"/>
    <dgm:cxn modelId="{361FEF63-EFDD-448B-A6C8-C98DCA4EC6E8}" type="presParOf" srcId="{6B647370-B426-4F95-A09B-55F5EBF1128B}" destId="{DA00736C-A6B2-4580-8B75-8725C99A5842}" srcOrd="1" destOrd="0" presId="urn:microsoft.com/office/officeart/2005/8/layout/vList4"/>
    <dgm:cxn modelId="{58952024-F906-4EA0-819B-F0C7E699DFE2}" type="presParOf" srcId="{6B647370-B426-4F95-A09B-55F5EBF1128B}" destId="{9ED063AE-6676-4623-96DF-2DC5BFF79193}" srcOrd="2" destOrd="0" presId="urn:microsoft.com/office/officeart/2005/8/layout/vList4"/>
    <dgm:cxn modelId="{1DE0D387-BB23-4E25-B2A1-1771B9B2895E}" type="presParOf" srcId="{0549561A-E039-41EE-A4FF-D53CA4DC240D}" destId="{ECFA7D00-BA79-4811-B339-05B5E79100DF}" srcOrd="1" destOrd="0" presId="urn:microsoft.com/office/officeart/2005/8/layout/vList4"/>
    <dgm:cxn modelId="{E413FD92-27B2-4A88-884B-B9EC0AE39A2B}" type="presParOf" srcId="{0549561A-E039-41EE-A4FF-D53CA4DC240D}" destId="{F6245B6F-8B61-48C3-B4C7-F1EF15D65437}" srcOrd="2" destOrd="0" presId="urn:microsoft.com/office/officeart/2005/8/layout/vList4"/>
    <dgm:cxn modelId="{3249E3F8-B306-406B-B79A-16E2EDCFEEFD}" type="presParOf" srcId="{F6245B6F-8B61-48C3-B4C7-F1EF15D65437}" destId="{50ADB1D9-2315-4B66-A112-8920850ABB33}" srcOrd="0" destOrd="0" presId="urn:microsoft.com/office/officeart/2005/8/layout/vList4"/>
    <dgm:cxn modelId="{6DEC0EDA-0DA6-43D5-9F43-1EA5C1C8D7A4}" type="presParOf" srcId="{F6245B6F-8B61-48C3-B4C7-F1EF15D65437}" destId="{5C503ADC-12C1-45BF-AAE5-FA08E3D9E37C}" srcOrd="1" destOrd="0" presId="urn:microsoft.com/office/officeart/2005/8/layout/vList4"/>
    <dgm:cxn modelId="{93238B95-74C3-4B77-B8D5-251318EBFF60}" type="presParOf" srcId="{F6245B6F-8B61-48C3-B4C7-F1EF15D65437}" destId="{419AE617-1993-476A-901E-BF9403745873}" srcOrd="2" destOrd="0" presId="urn:microsoft.com/office/officeart/2005/8/layout/vList4"/>
    <dgm:cxn modelId="{C48C0472-42B9-4FEE-AF1C-62B66AB25C64}" type="presParOf" srcId="{0549561A-E039-41EE-A4FF-D53CA4DC240D}" destId="{2689692D-4F0B-421E-8647-F60E53149084}" srcOrd="3" destOrd="0" presId="urn:microsoft.com/office/officeart/2005/8/layout/vList4"/>
    <dgm:cxn modelId="{8219AD32-F1D9-428B-A970-DBB747CC57EB}" type="presParOf" srcId="{0549561A-E039-41EE-A4FF-D53CA4DC240D}" destId="{2F6E1015-2A88-4355-AD87-9170F5BABFA7}" srcOrd="4" destOrd="0" presId="urn:microsoft.com/office/officeart/2005/8/layout/vList4"/>
    <dgm:cxn modelId="{50DD7255-E444-45F0-BD0F-90B0577C46C3}" type="presParOf" srcId="{2F6E1015-2A88-4355-AD87-9170F5BABFA7}" destId="{992C7FDC-06A9-4848-8DBC-936370E4E62A}" srcOrd="0" destOrd="0" presId="urn:microsoft.com/office/officeart/2005/8/layout/vList4"/>
    <dgm:cxn modelId="{F54290CD-AC88-44A6-AF82-F5695E37BAA3}" type="presParOf" srcId="{2F6E1015-2A88-4355-AD87-9170F5BABFA7}" destId="{C8403B1A-FD12-40FB-83C7-18D9464FD342}" srcOrd="1" destOrd="0" presId="urn:microsoft.com/office/officeart/2005/8/layout/vList4"/>
    <dgm:cxn modelId="{5A124033-096C-4AD5-B43F-B33DF8F319D0}" type="presParOf" srcId="{2F6E1015-2A88-4355-AD87-9170F5BABFA7}" destId="{BD185021-66B9-48D1-B4D6-B0B2497F63C5}" srcOrd="2" destOrd="0" presId="urn:microsoft.com/office/officeart/2005/8/layout/vList4"/>
    <dgm:cxn modelId="{C52C224B-407E-424E-B445-8F655399A738}" type="presParOf" srcId="{0549561A-E039-41EE-A4FF-D53CA4DC240D}" destId="{DF0C38B8-8541-44A5-B8E7-4639C782D56B}" srcOrd="5" destOrd="0" presId="urn:microsoft.com/office/officeart/2005/8/layout/vList4"/>
    <dgm:cxn modelId="{706E6426-3E72-49FD-BA00-B24F3D2BC8E2}" type="presParOf" srcId="{0549561A-E039-41EE-A4FF-D53CA4DC240D}" destId="{D614436F-AA70-4B85-A899-E2C85037D763}" srcOrd="6" destOrd="0" presId="urn:microsoft.com/office/officeart/2005/8/layout/vList4"/>
    <dgm:cxn modelId="{16498586-4A37-4C46-A13C-9D90BFBE254E}" type="presParOf" srcId="{D614436F-AA70-4B85-A899-E2C85037D763}" destId="{43587AFC-D8A2-47CA-A7FC-B4F7912925FA}" srcOrd="0" destOrd="0" presId="urn:microsoft.com/office/officeart/2005/8/layout/vList4"/>
    <dgm:cxn modelId="{172E659B-26D6-4459-820E-3CEE00BDCD8D}" type="presParOf" srcId="{D614436F-AA70-4B85-A899-E2C85037D763}" destId="{D0D7282B-711B-4864-9E81-258FDA2ED895}" srcOrd="1" destOrd="0" presId="urn:microsoft.com/office/officeart/2005/8/layout/vList4"/>
    <dgm:cxn modelId="{F304FF04-1749-4402-9DFD-C2777A4BFD19}" type="presParOf" srcId="{D614436F-AA70-4B85-A899-E2C85037D763}" destId="{8C7BD109-CD1A-4580-BF34-9B66DD1ABF2A}"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FBD29-53B6-414A-9E1E-6BE7F1549A9F}">
      <dsp:nvSpPr>
        <dsp:cNvPr id="0" name=""/>
        <dsp:cNvSpPr/>
      </dsp:nvSpPr>
      <dsp:spPr>
        <a:xfrm>
          <a:off x="0" y="54028"/>
          <a:ext cx="7010400" cy="1039018"/>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Greta Thunberg- environmental activist. Calls autism her superpower. </a:t>
          </a:r>
        </a:p>
      </dsp:txBody>
      <dsp:txXfrm>
        <a:off x="1505981" y="54028"/>
        <a:ext cx="5504418" cy="1039018"/>
      </dsp:txXfrm>
    </dsp:sp>
    <dsp:sp modelId="{DA00736C-A6B2-4580-8B75-8725C99A5842}">
      <dsp:nvSpPr>
        <dsp:cNvPr id="0" name=""/>
        <dsp:cNvSpPr/>
      </dsp:nvSpPr>
      <dsp:spPr>
        <a:xfrm>
          <a:off x="103901" y="103901"/>
          <a:ext cx="1402080" cy="83121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0" b="-10000"/>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ADB1D9-2315-4B66-A112-8920850ABB33}">
      <dsp:nvSpPr>
        <dsp:cNvPr id="0" name=""/>
        <dsp:cNvSpPr/>
      </dsp:nvSpPr>
      <dsp:spPr>
        <a:xfrm>
          <a:off x="0" y="1142920"/>
          <a:ext cx="7010400" cy="1039018"/>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   Susan Boyle- Singer- finalist on Britain’s Got Talent </a:t>
          </a:r>
        </a:p>
      </dsp:txBody>
      <dsp:txXfrm>
        <a:off x="1505981" y="1142920"/>
        <a:ext cx="5504418" cy="1039018"/>
      </dsp:txXfrm>
    </dsp:sp>
    <dsp:sp modelId="{5C503ADC-12C1-45BF-AAE5-FA08E3D9E37C}">
      <dsp:nvSpPr>
        <dsp:cNvPr id="0" name=""/>
        <dsp:cNvSpPr/>
      </dsp:nvSpPr>
      <dsp:spPr>
        <a:xfrm rot="10800000" flipV="1">
          <a:off x="133114" y="1246822"/>
          <a:ext cx="1402065" cy="83121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9000" b="-19000"/>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92C7FDC-06A9-4848-8DBC-936370E4E62A}">
      <dsp:nvSpPr>
        <dsp:cNvPr id="0" name=""/>
        <dsp:cNvSpPr/>
      </dsp:nvSpPr>
      <dsp:spPr>
        <a:xfrm>
          <a:off x="0" y="2285841"/>
          <a:ext cx="7010400" cy="1039018"/>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Carly Fleischman was born with non-verbal autism.   Doctors told her parents that she wouldn’t develop intellectually beyond the abilities of a small child. She now has profound conversations with people through the use of her computer and has co-authored a book with her father about her journey </a:t>
          </a:r>
        </a:p>
      </dsp:txBody>
      <dsp:txXfrm>
        <a:off x="1505981" y="2285841"/>
        <a:ext cx="5504418" cy="1039018"/>
      </dsp:txXfrm>
    </dsp:sp>
    <dsp:sp modelId="{C8403B1A-FD12-40FB-83C7-18D9464FD342}">
      <dsp:nvSpPr>
        <dsp:cNvPr id="0" name=""/>
        <dsp:cNvSpPr/>
      </dsp:nvSpPr>
      <dsp:spPr>
        <a:xfrm>
          <a:off x="103901" y="2389743"/>
          <a:ext cx="1402080" cy="831214"/>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0000" b="-10000"/>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3587AFC-D8A2-47CA-A7FC-B4F7912925FA}">
      <dsp:nvSpPr>
        <dsp:cNvPr id="0" name=""/>
        <dsp:cNvSpPr/>
      </dsp:nvSpPr>
      <dsp:spPr>
        <a:xfrm>
          <a:off x="0" y="3428761"/>
          <a:ext cx="7010400" cy="1039018"/>
        </a:xfrm>
        <a:prstGeom prst="roundRect">
          <a:avLst>
            <a:gd name="adj" fmla="val 10000"/>
          </a:avLst>
        </a:prstGeom>
        <a:solidFill>
          <a:schemeClr val="accent1">
            <a:hueOff val="0"/>
            <a:satOff val="0"/>
            <a:lumOff val="0"/>
            <a:alphaOff val="0"/>
          </a:schemeClr>
        </a:solid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a:t> Albert Einstein- wasn’t able to speak till age 4.   teachers said he would not amount to much.  Became one of the world’s greatest scientists. </a:t>
          </a:r>
        </a:p>
      </dsp:txBody>
      <dsp:txXfrm>
        <a:off x="1505981" y="3428761"/>
        <a:ext cx="5504418" cy="1039018"/>
      </dsp:txXfrm>
    </dsp:sp>
    <dsp:sp modelId="{D0D7282B-711B-4864-9E81-258FDA2ED895}">
      <dsp:nvSpPr>
        <dsp:cNvPr id="0" name=""/>
        <dsp:cNvSpPr/>
      </dsp:nvSpPr>
      <dsp:spPr>
        <a:xfrm>
          <a:off x="103901" y="3532663"/>
          <a:ext cx="1402080" cy="831214"/>
        </a:xfrm>
        <a:prstGeom prst="roundRect">
          <a:avLst>
            <a:gd name="adj" fmla="val 10000"/>
          </a:avLst>
        </a:prstGeom>
        <a:blipFill>
          <a:blip xmlns:r="http://schemas.openxmlformats.org/officeDocument/2006/relationships" r:embed="rId4"/>
          <a:srcRect/>
          <a:stretch>
            <a:fillRect t="-31000" b="-31000"/>
          </a:stretch>
        </a:blipFill>
        <a:ln w="400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1F33E3-D9B7-4CB0-A4A3-949664AF3D25}" type="datetimeFigureOut">
              <a:rPr lang="en-US" smtClean="0"/>
              <a:t>4/25/2022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5D452-575E-47AE-8CDB-8D70EE8C263C}" type="slidenum">
              <a:rPr lang="en-US" smtClean="0"/>
              <a:t>‹#›</a:t>
            </a:fld>
            <a:endParaRPr lang="en-US"/>
          </a:p>
        </p:txBody>
      </p:sp>
    </p:spTree>
    <p:extLst>
      <p:ext uri="{BB962C8B-B14F-4D97-AF65-F5344CB8AC3E}">
        <p14:creationId xmlns:p14="http://schemas.microsoft.com/office/powerpoint/2010/main" val="422752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mj-lt"/>
              <a:buAutoNum type="arabicPeriod"/>
            </a:pPr>
            <a:r>
              <a:rPr lang="en-US" b="1" i="0">
                <a:solidFill>
                  <a:srgbClr val="000000"/>
                </a:solidFill>
                <a:effectLst/>
                <a:latin typeface="Open Sans" panose="020B0606030504020204" pitchFamily="34" charset="0"/>
              </a:rPr>
              <a:t>We think differently.</a:t>
            </a:r>
            <a:r>
              <a:rPr lang="en-US" b="0" i="0">
                <a:solidFill>
                  <a:srgbClr val="000000"/>
                </a:solidFill>
                <a:effectLst/>
                <a:latin typeface="Open Sans" panose="020B0606030504020204" pitchFamily="34" charset="0"/>
              </a:rPr>
              <a:t> We may have very strong interests in things other people don’t understand or seem to care about. We might be great problem-solvers, or pay close attention to detail. It might take us longer to think about things. We might have trouble with executive functioning, like figuring out how to start and finish a task, moving on to a new task, or making </a:t>
            </a:r>
            <a:r>
              <a:rPr lang="en-US" b="0" i="0" err="1">
                <a:solidFill>
                  <a:srgbClr val="000000"/>
                </a:solidFill>
                <a:effectLst/>
                <a:latin typeface="Open Sans" panose="020B0606030504020204" pitchFamily="34" charset="0"/>
              </a:rPr>
              <a:t>decisions.Routines</a:t>
            </a:r>
            <a:r>
              <a:rPr lang="en-US" b="0" i="0">
                <a:solidFill>
                  <a:srgbClr val="000000"/>
                </a:solidFill>
                <a:effectLst/>
                <a:latin typeface="Open Sans" panose="020B0606030504020204" pitchFamily="34" charset="0"/>
              </a:rPr>
              <a:t> are important for many autistic people. It can be hard for us to deal with surprises or unexpected changes. When we get overwhelmed, we might not be able to process our thoughts, feelings, and surroundings, which can make us lose control of our body.</a:t>
            </a:r>
          </a:p>
          <a:p>
            <a:pPr algn="l" fontAlgn="base">
              <a:buFont typeface="+mj-lt"/>
              <a:buAutoNum type="arabicPeriod"/>
            </a:pPr>
            <a:r>
              <a:rPr lang="en-US" b="1" i="0">
                <a:solidFill>
                  <a:srgbClr val="000000"/>
                </a:solidFill>
                <a:effectLst/>
                <a:latin typeface="Open Sans" panose="020B0606030504020204" pitchFamily="34" charset="0"/>
              </a:rPr>
              <a:t>We process our senses differently.</a:t>
            </a:r>
            <a:r>
              <a:rPr lang="en-US" b="0" i="0">
                <a:solidFill>
                  <a:srgbClr val="000000"/>
                </a:solidFill>
                <a:effectLst/>
                <a:latin typeface="Open Sans" panose="020B0606030504020204" pitchFamily="34" charset="0"/>
              </a:rPr>
              <a:t> We might be extra sensitive to things like bright lights or loud sounds. We might have trouble understanding what we hear or what our senses tell us. We might not notice if we are in pain or hungry. We might do the same movement over and over again. This is called “stimming,” and it helps us regulate our senses. For example, we might rock back and forth, play with our hands, or hum.</a:t>
            </a:r>
          </a:p>
          <a:p>
            <a:pPr algn="l" fontAlgn="base">
              <a:buFont typeface="+mj-lt"/>
              <a:buAutoNum type="arabicPeriod"/>
            </a:pPr>
            <a:r>
              <a:rPr lang="en-US" b="1" i="0">
                <a:solidFill>
                  <a:srgbClr val="000000"/>
                </a:solidFill>
                <a:effectLst/>
                <a:latin typeface="Open Sans" panose="020B0606030504020204" pitchFamily="34" charset="0"/>
              </a:rPr>
              <a:t>We move differently.</a:t>
            </a:r>
            <a:r>
              <a:rPr lang="en-US" b="0" i="0">
                <a:solidFill>
                  <a:srgbClr val="000000"/>
                </a:solidFill>
                <a:effectLst/>
                <a:latin typeface="Open Sans" panose="020B0606030504020204" pitchFamily="34" charset="0"/>
              </a:rPr>
              <a:t> We might have trouble with fine motor skills or coordination. It can feel like our minds and bodies are disconnected. It can be hard for us to start or stop moving. Speech can be extra hard because it requires a lot of coordination. We might not be able to control how loud our voices are, or we might not be able to speak at all–even though we can understand what other people say.</a:t>
            </a:r>
          </a:p>
          <a:p>
            <a:pPr algn="l" fontAlgn="base">
              <a:buFont typeface="+mj-lt"/>
              <a:buAutoNum type="arabicPeriod"/>
            </a:pPr>
            <a:r>
              <a:rPr lang="en-US" b="1" i="0">
                <a:solidFill>
                  <a:srgbClr val="000000"/>
                </a:solidFill>
                <a:effectLst/>
                <a:latin typeface="Open Sans" panose="020B0606030504020204" pitchFamily="34" charset="0"/>
              </a:rPr>
              <a:t>We communicate differently.</a:t>
            </a:r>
            <a:r>
              <a:rPr lang="en-US" b="0" i="0">
                <a:solidFill>
                  <a:srgbClr val="000000"/>
                </a:solidFill>
                <a:effectLst/>
                <a:latin typeface="Open Sans" panose="020B0606030504020204" pitchFamily="34" charset="0"/>
              </a:rPr>
              <a:t> We might talk using echolalia (repeating things we have heard before), or by scripting out what we want to say. Some autistic people use Augmentative and Alternative Communication (AAC) to communicate. For example, we may communicate by typing on a computer, spelling on a letter board, or pointing to pictures on an iPad. Some people may also communicate with behavior or the way we act. Not every autistic person can talk, but we all have important things to say.</a:t>
            </a:r>
          </a:p>
          <a:p>
            <a:pPr algn="l" fontAlgn="base">
              <a:buFont typeface="+mj-lt"/>
              <a:buAutoNum type="arabicPeriod"/>
            </a:pPr>
            <a:r>
              <a:rPr lang="en-US" b="1" i="0">
                <a:solidFill>
                  <a:srgbClr val="000000"/>
                </a:solidFill>
                <a:effectLst/>
                <a:latin typeface="Open Sans" panose="020B0606030504020204" pitchFamily="34" charset="0"/>
              </a:rPr>
              <a:t>We socialize differently.</a:t>
            </a:r>
            <a:r>
              <a:rPr lang="en-US" b="0" i="0">
                <a:solidFill>
                  <a:srgbClr val="000000"/>
                </a:solidFill>
                <a:effectLst/>
                <a:latin typeface="Open Sans" panose="020B0606030504020204" pitchFamily="34" charset="0"/>
              </a:rPr>
              <a:t> Some of us might not understand or follow social rules that non-autistic people made up. We might be more direct than other people. Eye contact might make us uncomfortable. We might have a hard time controlling our body language or facial expressions, which can confuse non-autistic people or make it hard to </a:t>
            </a:r>
            <a:r>
              <a:rPr lang="en-US" b="0" i="0" err="1">
                <a:solidFill>
                  <a:srgbClr val="000000"/>
                </a:solidFill>
                <a:effectLst/>
                <a:latin typeface="Open Sans" panose="020B0606030504020204" pitchFamily="34" charset="0"/>
              </a:rPr>
              <a:t>socialize.Some</a:t>
            </a:r>
            <a:r>
              <a:rPr lang="en-US" b="0" i="0">
                <a:solidFill>
                  <a:srgbClr val="000000"/>
                </a:solidFill>
                <a:effectLst/>
                <a:latin typeface="Open Sans" panose="020B0606030504020204" pitchFamily="34" charset="0"/>
              </a:rPr>
              <a:t> of us might not be able to guess how people feel. This doesn’t mean we don’t care how people feel! We just need people to tell us how they feel so we don’t have to guess. Some autistic people are extra sensitive to other people’s feelings.</a:t>
            </a:r>
          </a:p>
          <a:p>
            <a:endParaRPr lang="en-US"/>
          </a:p>
        </p:txBody>
      </p:sp>
      <p:sp>
        <p:nvSpPr>
          <p:cNvPr id="4" name="Slide Number Placeholder 3"/>
          <p:cNvSpPr>
            <a:spLocks noGrp="1"/>
          </p:cNvSpPr>
          <p:nvPr>
            <p:ph type="sldNum" sz="quarter" idx="5"/>
          </p:nvPr>
        </p:nvSpPr>
        <p:spPr/>
        <p:txBody>
          <a:bodyPr/>
          <a:lstStyle/>
          <a:p>
            <a:fld id="{4815D452-575E-47AE-8CDB-8D70EE8C263C}" type="slidenum">
              <a:rPr lang="en-US" smtClean="0"/>
              <a:t>6</a:t>
            </a:fld>
            <a:endParaRPr lang="en-US"/>
          </a:p>
        </p:txBody>
      </p:sp>
    </p:spTree>
    <p:extLst>
      <p:ext uri="{BB962C8B-B14F-4D97-AF65-F5344CB8AC3E}">
        <p14:creationId xmlns:p14="http://schemas.microsoft.com/office/powerpoint/2010/main" val="4131741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15D452-575E-47AE-8CDB-8D70EE8C263C}" type="slidenum">
              <a:rPr lang="en-US" smtClean="0"/>
              <a:t>19</a:t>
            </a:fld>
            <a:endParaRPr lang="en-US"/>
          </a:p>
        </p:txBody>
      </p:sp>
    </p:spTree>
    <p:extLst>
      <p:ext uri="{BB962C8B-B14F-4D97-AF65-F5344CB8AC3E}">
        <p14:creationId xmlns:p14="http://schemas.microsoft.com/office/powerpoint/2010/main" val="29432024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a:t>Click to edit Master title style</a:t>
            </a:r>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fld id="{48B9F875-6D3A-4468-9593-1DF2003CA349}" type="datetimeFigureOut">
              <a:rPr lang="en-US" smtClean="0"/>
              <a:t>4/25/2022</a:t>
            </a:fld>
            <a:endParaRPr lang="en-US"/>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endParaRPr lang="en-US"/>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fld id="{C21DB150-52F6-4046-8469-535A0547285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B9F875-6D3A-4468-9593-1DF2003CA349}"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DB150-52F6-4046-8469-535A0547285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p>
            <a:r>
              <a:rPr kumimoji="0"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p>
            <a:fld id="{48B9F875-6D3A-4468-9593-1DF2003CA349}" type="datetimeFigureOut">
              <a:rPr lang="en-US" smtClean="0"/>
              <a:t>4/25/2022</a:t>
            </a:fld>
            <a:endParaRPr lang="en-US"/>
          </a:p>
        </p:txBody>
      </p:sp>
      <p:sp>
        <p:nvSpPr>
          <p:cNvPr id="5" name="Footer Placeholder 4"/>
          <p:cNvSpPr>
            <a:spLocks noGrp="1"/>
          </p:cNvSpPr>
          <p:nvPr>
            <p:ph type="ftr" sz="quarter" idx="11"/>
          </p:nvPr>
        </p:nvSpPr>
        <p:spPr>
          <a:xfrm>
            <a:off x="457200" y="6556248"/>
            <a:ext cx="3657600" cy="228600"/>
          </a:xfrm>
        </p:spPr>
        <p:txBody>
          <a:bodyPr/>
          <a:lstStyle/>
          <a:p>
            <a:endParaRPr lang="en-US"/>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fld id="{C21DB150-52F6-4046-8469-535A0547285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8B9F875-6D3A-4468-9593-1DF2003CA349}" type="datetimeFigureOut">
              <a:rPr lang="en-US" smtClean="0"/>
              <a:t>4/25/2022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DB150-52F6-4046-8469-535A0547285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a:t>Click to edit Master title style</a:t>
            </a:r>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fld id="{48B9F875-6D3A-4468-9593-1DF2003CA349}" type="datetimeFigureOut">
              <a:rPr lang="en-US" smtClean="0"/>
              <a:t>4/25/2022</a:t>
            </a:fld>
            <a:endParaRPr lang="en-US"/>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endParaRPr lang="en-US"/>
          </a:p>
        </p:txBody>
      </p:sp>
      <p:sp>
        <p:nvSpPr>
          <p:cNvPr id="6" name="Slide Number Placeholder 5"/>
          <p:cNvSpPr>
            <a:spLocks noGrp="1"/>
          </p:cNvSpPr>
          <p:nvPr>
            <p:ph type="sldNum" sz="quarter" idx="12"/>
          </p:nvPr>
        </p:nvSpPr>
        <p:spPr>
          <a:xfrm>
            <a:off x="6733952" y="6555112"/>
            <a:ext cx="588336" cy="228600"/>
          </a:xfrm>
        </p:spPr>
        <p:txBody>
          <a:bodyPr/>
          <a:lstStyle/>
          <a:p>
            <a:fld id="{C21DB150-52F6-4046-8469-535A05472858}"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8B9F875-6D3A-4468-9593-1DF2003CA349}"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DB150-52F6-4046-8469-535A0547285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48B9F875-6D3A-4468-9593-1DF2003CA349}" type="datetimeFigureOut">
              <a:rPr lang="en-US" smtClean="0"/>
              <a:t>4/25/2022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1DB150-52F6-4046-8469-535A0547285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48B9F875-6D3A-4468-9593-1DF2003CA349}" type="datetimeFigureOut">
              <a:rPr lang="en-US" smtClean="0"/>
              <a:t>4/25/2022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1DB150-52F6-4046-8469-535A0547285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fld id="{48B9F875-6D3A-4468-9593-1DF2003CA349}" type="datetimeFigureOut">
              <a:rPr lang="en-US" smtClean="0"/>
              <a:t>4/25/2022</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extLst/>
          </a:lstStyle>
          <a:p>
            <a:endParaRPr lang="en-US"/>
          </a:p>
        </p:txBody>
      </p:sp>
      <p:sp>
        <p:nvSpPr>
          <p:cNvPr id="4" name="Slide Number Placeholder 3"/>
          <p:cNvSpPr>
            <a:spLocks noGrp="1"/>
          </p:cNvSpPr>
          <p:nvPr>
            <p:ph type="sldNum" sz="quarter" idx="12"/>
          </p:nvPr>
        </p:nvSpPr>
        <p:spPr/>
        <p:txBody>
          <a:bodyPr/>
          <a:lstStyle/>
          <a:p>
            <a:fld id="{C21DB150-52F6-4046-8469-535A0547285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a:t>Click to edit Master title style</a:t>
            </a:r>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8B9F875-6D3A-4468-9593-1DF2003CA349}"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DB150-52F6-4046-8469-535A0547285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a:t>Click to edit Master title style</a:t>
            </a:r>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a:t>Click to edit Master text styles</a:t>
            </a:r>
          </a:p>
        </p:txBody>
      </p:sp>
      <p:sp>
        <p:nvSpPr>
          <p:cNvPr id="5" name="Date Placeholder 4"/>
          <p:cNvSpPr>
            <a:spLocks noGrp="1"/>
          </p:cNvSpPr>
          <p:nvPr>
            <p:ph type="dt" sz="half" idx="10"/>
          </p:nvPr>
        </p:nvSpPr>
        <p:spPr/>
        <p:txBody>
          <a:bodyPr/>
          <a:lstStyle/>
          <a:p>
            <a:fld id="{48B9F875-6D3A-4468-9593-1DF2003CA349}" type="datetimeFigureOut">
              <a:rPr lang="en-US" smtClean="0"/>
              <a:t>4/25/2022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DB150-52F6-4046-8469-535A05472858}" type="slidenum">
              <a:rPr lang="en-US" smtClean="0"/>
              <a:t>‹#›</a:t>
            </a:fld>
            <a:endParaRPr lang="en-US"/>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a:t>Click icon to add picture</a:t>
            </a: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p>
            <a:r>
              <a:rPr kumimoji="0" lang="en-US"/>
              <a:t>Click to edit Master title style</a:t>
            </a:r>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fld id="{48B9F875-6D3A-4468-9593-1DF2003CA349}" type="datetimeFigureOut">
              <a:rPr lang="en-US" smtClean="0"/>
              <a:t>4/25/2022</a:t>
            </a:fld>
            <a:endParaRPr lang="en-US"/>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endParaRPr lang="en-US"/>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fld id="{C21DB150-52F6-4046-8469-535A0547285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tgovexec-my.sharepoint.com/personal/yana_razumnaya_ct_gov/Documents/Autism%20Acceptance%20Month4319%20(2).pptx?web=1" TargetMode="External"/><Relationship Id="rId2" Type="http://schemas.openxmlformats.org/officeDocument/2006/relationships/hyperlink" Target="https://ctgovexec-my.sharepoint.com/personal/cheryl_ellis_ct_gov/Documents/Autism%20Acceptance%20Month4319%20(2).pptx?web=1" TargetMode="External"/><Relationship Id="rId1" Type="http://schemas.openxmlformats.org/officeDocument/2006/relationships/slideLayout" Target="../slideLayouts/slideLayout2.xml"/><Relationship Id="rId4" Type="http://schemas.openxmlformats.org/officeDocument/2006/relationships/hyperlink" Target="mailto:yana.Razumnaya@ct.gov" TargetMode="Externa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hyperlink" Target="https://autismacceptance.com/take-the-pledge/"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hyperlink" Target="http://www.planningacrossthespectrum.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hyperlink" Target="http://www.ct-asrc.org/" TargetMode="External"/><Relationship Id="rId4" Type="http://schemas.openxmlformats.org/officeDocument/2006/relationships/image" Target="../media/image16.jpeg"/><Relationship Id="rId9"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CabAn6yeJXU?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K2P4Ed6G3gw?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679349-2E5E-402C-8DBE-9C660B8A3F29}"/>
              </a:ext>
            </a:extLst>
          </p:cNvPr>
          <p:cNvSpPr>
            <a:spLocks noGrp="1"/>
          </p:cNvSpPr>
          <p:nvPr>
            <p:ph type="title"/>
          </p:nvPr>
        </p:nvSpPr>
        <p:spPr/>
        <p:txBody>
          <a:bodyPr/>
          <a:lstStyle/>
          <a:p>
            <a:r>
              <a:rPr lang="en-US" dirty="0">
                <a:hlinkClick r:id="rId2"/>
              </a:rPr>
              <a:t>How To Play This slide show</a:t>
            </a:r>
            <a:endParaRPr lang="en-US" dirty="0">
              <a:hlinkClick r:id="rId3"/>
            </a:endParaRPr>
          </a:p>
        </p:txBody>
      </p:sp>
      <p:sp>
        <p:nvSpPr>
          <p:cNvPr id="5" name="Content Placeholder 4">
            <a:extLst>
              <a:ext uri="{FF2B5EF4-FFF2-40B4-BE49-F238E27FC236}">
                <a16:creationId xmlns:a16="http://schemas.microsoft.com/office/drawing/2014/main" id="{3AC41264-8F86-4FDF-9819-9F808074E7DE}"/>
              </a:ext>
            </a:extLst>
          </p:cNvPr>
          <p:cNvSpPr>
            <a:spLocks noGrp="1"/>
          </p:cNvSpPr>
          <p:nvPr>
            <p:ph idx="1"/>
          </p:nvPr>
        </p:nvSpPr>
        <p:spPr/>
        <p:txBody>
          <a:bodyPr/>
          <a:lstStyle/>
          <a:p>
            <a:pPr marL="0" indent="0">
              <a:buNone/>
            </a:pPr>
            <a:r>
              <a:rPr lang="en-US" dirty="0"/>
              <a:t>Download the presentation to open it in the desktop version of </a:t>
            </a:r>
            <a:r>
              <a:rPr lang="en-US" dirty="0" err="1"/>
              <a:t>Powerpoint</a:t>
            </a:r>
            <a:endParaRPr lang="en-US" dirty="0"/>
          </a:p>
          <a:p>
            <a:pPr marL="514350" indent="-514350">
              <a:buAutoNum type="arabicPeriod"/>
            </a:pPr>
            <a:r>
              <a:rPr lang="en-US" dirty="0"/>
              <a:t>Click on Slide Show in the upper toolbar.</a:t>
            </a:r>
          </a:p>
          <a:p>
            <a:pPr marL="514350" indent="-514350">
              <a:buAutoNum type="arabicPeriod"/>
            </a:pPr>
            <a:r>
              <a:rPr lang="en-US" dirty="0"/>
              <a:t>Then click on from beginning in the drop down menu</a:t>
            </a:r>
          </a:p>
          <a:p>
            <a:pPr marL="514350" indent="-514350">
              <a:buAutoNum type="arabicPeriod"/>
            </a:pPr>
            <a:r>
              <a:rPr lang="en-US" dirty="0"/>
              <a:t>Viola</a:t>
            </a:r>
          </a:p>
          <a:p>
            <a:pPr marL="514350" indent="-514350">
              <a:buAutoNum type="arabicPeriod"/>
            </a:pPr>
            <a:r>
              <a:rPr lang="en-US" dirty="0"/>
              <a:t>  click on megaphone symbol in corner for voice overs if they don’t play automatically.</a:t>
            </a:r>
          </a:p>
          <a:p>
            <a:pPr marL="0" indent="0">
              <a:buNone/>
            </a:pPr>
            <a:r>
              <a:rPr lang="en-US" dirty="0"/>
              <a:t>Please email Yana at </a:t>
            </a:r>
            <a:r>
              <a:rPr lang="en-US" dirty="0">
                <a:hlinkClick r:id="rId4"/>
              </a:rPr>
              <a:t>yana.Razumnaya@ct.gov</a:t>
            </a:r>
            <a:r>
              <a:rPr lang="en-US" dirty="0"/>
              <a:t> if you need assistance</a:t>
            </a:r>
          </a:p>
          <a:p>
            <a:pPr marL="514350" indent="-514350">
              <a:buAutoNum type="arabicPeriod"/>
            </a:pPr>
            <a:endParaRPr lang="en-US" dirty="0"/>
          </a:p>
          <a:p>
            <a:pPr marL="0" indent="0">
              <a:buNone/>
            </a:pPr>
            <a:endParaRPr lang="en-US" dirty="0"/>
          </a:p>
        </p:txBody>
      </p:sp>
    </p:spTree>
    <p:extLst>
      <p:ext uri="{BB962C8B-B14F-4D97-AF65-F5344CB8AC3E}">
        <p14:creationId xmlns:p14="http://schemas.microsoft.com/office/powerpoint/2010/main" val="2060097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02155-022F-4E8D-9948-B8C161536292}"/>
              </a:ext>
            </a:extLst>
          </p:cNvPr>
          <p:cNvSpPr>
            <a:spLocks noGrp="1"/>
          </p:cNvSpPr>
          <p:nvPr>
            <p:ph type="title"/>
          </p:nvPr>
        </p:nvSpPr>
        <p:spPr/>
        <p:txBody>
          <a:bodyPr/>
          <a:lstStyle/>
          <a:p>
            <a:r>
              <a:rPr lang="en-US"/>
              <a:t>Remember…</a:t>
            </a:r>
          </a:p>
        </p:txBody>
      </p:sp>
      <p:sp>
        <p:nvSpPr>
          <p:cNvPr id="3" name="Content Placeholder 2">
            <a:extLst>
              <a:ext uri="{FF2B5EF4-FFF2-40B4-BE49-F238E27FC236}">
                <a16:creationId xmlns:a16="http://schemas.microsoft.com/office/drawing/2014/main" id="{FA602808-D88D-43EE-872B-6FF3AF9CD159}"/>
              </a:ext>
            </a:extLst>
          </p:cNvPr>
          <p:cNvSpPr>
            <a:spLocks noGrp="1"/>
          </p:cNvSpPr>
          <p:nvPr>
            <p:ph idx="1"/>
          </p:nvPr>
        </p:nvSpPr>
        <p:spPr/>
        <p:txBody>
          <a:bodyPr/>
          <a:lstStyle/>
          <a:p>
            <a:r>
              <a:rPr lang="en-US"/>
              <a:t>Masking and camouflaging lead to stress and burnout. </a:t>
            </a:r>
          </a:p>
          <a:p>
            <a:r>
              <a:rPr lang="en-US"/>
              <a:t>Encourage individuals to be then best autistic person that they can be.  </a:t>
            </a:r>
          </a:p>
          <a:p>
            <a:r>
              <a:rPr lang="en-US"/>
              <a:t>Neurodiversity  makes the world a better place. </a:t>
            </a:r>
          </a:p>
          <a:p>
            <a:endParaRPr lang="en-US"/>
          </a:p>
          <a:p>
            <a:r>
              <a:rPr lang="en-US"/>
              <a:t>Autistic pride! </a:t>
            </a:r>
          </a:p>
        </p:txBody>
      </p:sp>
      <p:pic>
        <p:nvPicPr>
          <p:cNvPr id="4" name="Audio 3">
            <a:hlinkClick r:id="" action="ppaction://media"/>
            <a:extLst>
              <a:ext uri="{FF2B5EF4-FFF2-40B4-BE49-F238E27FC236}">
                <a16:creationId xmlns:a16="http://schemas.microsoft.com/office/drawing/2014/main" id="{1E006707-57F0-430D-9BDB-3BAAE2434C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646342319"/>
      </p:ext>
    </p:extLst>
  </p:cSld>
  <p:clrMapOvr>
    <a:masterClrMapping/>
  </p:clrMapOvr>
  <mc:AlternateContent xmlns:mc="http://schemas.openxmlformats.org/markup-compatibility/2006" xmlns:p14="http://schemas.microsoft.com/office/powerpoint/2010/main">
    <mc:Choice Requires="p14">
      <p:transition spd="slow" p14:dur="2000" advTm="60295"/>
    </mc:Choice>
    <mc:Fallback xmlns="">
      <p:transition spd="slow" advTm="6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B0A72-B82F-4578-AEF9-1C832A9FC09A}"/>
              </a:ext>
            </a:extLst>
          </p:cNvPr>
          <p:cNvSpPr>
            <a:spLocks noGrp="1"/>
          </p:cNvSpPr>
          <p:nvPr>
            <p:ph type="title"/>
          </p:nvPr>
        </p:nvSpPr>
        <p:spPr/>
        <p:txBody>
          <a:bodyPr/>
          <a:lstStyle/>
          <a:p>
            <a:r>
              <a:rPr lang="en-US"/>
              <a:t>Is Autism a boys club? </a:t>
            </a:r>
          </a:p>
        </p:txBody>
      </p:sp>
      <p:sp>
        <p:nvSpPr>
          <p:cNvPr id="3" name="Content Placeholder 2">
            <a:extLst>
              <a:ext uri="{FF2B5EF4-FFF2-40B4-BE49-F238E27FC236}">
                <a16:creationId xmlns:a16="http://schemas.microsoft.com/office/drawing/2014/main" id="{D53534B6-3E08-46AF-8F51-6AC69590EB5E}"/>
              </a:ext>
            </a:extLst>
          </p:cNvPr>
          <p:cNvSpPr>
            <a:spLocks noGrp="1"/>
          </p:cNvSpPr>
          <p:nvPr>
            <p:ph idx="1"/>
          </p:nvPr>
        </p:nvSpPr>
        <p:spPr/>
        <p:txBody>
          <a:bodyPr/>
          <a:lstStyle/>
          <a:p>
            <a:r>
              <a:rPr lang="en-US"/>
              <a:t>It certainly looks like it is! </a:t>
            </a:r>
          </a:p>
          <a:p>
            <a:r>
              <a:rPr lang="en-US"/>
              <a:t>There is 1 autistic girl for every 4 autistic boys.</a:t>
            </a:r>
          </a:p>
          <a:p>
            <a:r>
              <a:rPr lang="en-US"/>
              <a:t>Why this disparity?</a:t>
            </a:r>
          </a:p>
          <a:p>
            <a:pPr lvl="1"/>
            <a:r>
              <a:rPr lang="en-US"/>
              <a:t>Women are frequently misdiagnosed with other co-morbid conditions</a:t>
            </a:r>
          </a:p>
          <a:p>
            <a:pPr lvl="1"/>
            <a:r>
              <a:rPr lang="en-US"/>
              <a:t>Women more often diagnosed after their children are diagnosed.</a:t>
            </a:r>
          </a:p>
          <a:p>
            <a:pPr lvl="1"/>
            <a:r>
              <a:rPr lang="en-US"/>
              <a:t>Diagnostic criteria are written with boys in mind.</a:t>
            </a:r>
          </a:p>
          <a:p>
            <a:pPr lvl="1"/>
            <a:r>
              <a:rPr lang="en-US"/>
              <a:t>Masking skills</a:t>
            </a:r>
          </a:p>
        </p:txBody>
      </p:sp>
      <p:pic>
        <p:nvPicPr>
          <p:cNvPr id="4" name="Audio 3">
            <a:hlinkClick r:id="" action="ppaction://media"/>
            <a:extLst>
              <a:ext uri="{FF2B5EF4-FFF2-40B4-BE49-F238E27FC236}">
                <a16:creationId xmlns:a16="http://schemas.microsoft.com/office/drawing/2014/main" id="{57FF0ED3-DBCE-470C-94AE-B3C5A61D6E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84415196"/>
      </p:ext>
    </p:extLst>
  </p:cSld>
  <p:clrMapOvr>
    <a:masterClrMapping/>
  </p:clrMapOvr>
  <mc:AlternateContent xmlns:mc="http://schemas.openxmlformats.org/markup-compatibility/2006" xmlns:p14="http://schemas.microsoft.com/office/powerpoint/2010/main">
    <mc:Choice Requires="p14">
      <p:transition spd="slow" p14:dur="2000" advTm="35913"/>
    </mc:Choice>
    <mc:Fallback xmlns="">
      <p:transition spd="slow" advTm="35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077200" cy="5410200"/>
          </a:xfrm>
        </p:spPr>
        <p:txBody>
          <a:bodyPr>
            <a:noAutofit/>
          </a:bodyPr>
          <a:lstStyle/>
          <a:p>
            <a:r>
              <a:rPr lang="en-US" sz="1600"/>
              <a:t>All people on the spectrum are savants or geniuses.- </a:t>
            </a:r>
            <a:r>
              <a:rPr lang="en-US" sz="1600" b="1"/>
              <a:t>nope!  </a:t>
            </a:r>
          </a:p>
          <a:p>
            <a:r>
              <a:rPr lang="en-US" sz="1600"/>
              <a:t>All people with autism are male- </a:t>
            </a:r>
            <a:r>
              <a:rPr lang="en-US" sz="1600" b="1"/>
              <a:t>an autistic woman created this presentation! </a:t>
            </a:r>
          </a:p>
          <a:p>
            <a:r>
              <a:rPr lang="en-US" sz="1600"/>
              <a:t>Autism is caused by vaccines.  - </a:t>
            </a:r>
            <a:r>
              <a:rPr lang="en-US" sz="1600" b="1"/>
              <a:t>this has been disproven in a major medical journal. </a:t>
            </a:r>
          </a:p>
          <a:p>
            <a:r>
              <a:rPr lang="en-US" sz="1600"/>
              <a:t>All people with autism are like Dustin Hoffman’s character in “Rainman”-  </a:t>
            </a:r>
            <a:r>
              <a:rPr lang="en-US" sz="1600" b="1"/>
              <a:t>some are but not all of us</a:t>
            </a:r>
          </a:p>
          <a:p>
            <a:r>
              <a:rPr lang="en-US" sz="1600"/>
              <a:t>Autism is a disorder of childhood- </a:t>
            </a:r>
            <a:r>
              <a:rPr lang="en-US" sz="1600" b="1"/>
              <a:t>Children with autism grow up to be adults with autism.  We don’t fall off of the face of the earth after we turn 21. </a:t>
            </a:r>
            <a:endParaRPr lang="en-US" sz="1600"/>
          </a:p>
          <a:p>
            <a:r>
              <a:rPr lang="en-US" sz="1600"/>
              <a:t>People on the spectrum don’t want friends. – </a:t>
            </a:r>
            <a:r>
              <a:rPr lang="en-US" sz="1600" b="1"/>
              <a:t>we do want friends but have a hard time making friends. </a:t>
            </a:r>
            <a:endParaRPr lang="en-US" sz="1600"/>
          </a:p>
          <a:p>
            <a:r>
              <a:rPr lang="en-US" sz="1600"/>
              <a:t>People with autism can’t feel emotion or express empathy-</a:t>
            </a:r>
            <a:r>
              <a:rPr lang="en-US" sz="1600" b="1"/>
              <a:t>we can feel emotions but we show them differently then a Neurotypical or non-autistic person does.   Same goes for empathy. </a:t>
            </a:r>
            <a:r>
              <a:rPr lang="en-US" sz="1600"/>
              <a:t> </a:t>
            </a:r>
          </a:p>
          <a:p>
            <a:r>
              <a:rPr lang="en-US" sz="1600"/>
              <a:t>Autism can be “cured” – </a:t>
            </a:r>
            <a:r>
              <a:rPr lang="en-US" sz="1600" b="1"/>
              <a:t>Autism is not a medical disease.  Therefore it cannot be cured.   To say it can, is not only medically inaccurate but incredibly offensive. </a:t>
            </a:r>
          </a:p>
          <a:p>
            <a:r>
              <a:rPr lang="en-US" sz="1600"/>
              <a:t>Individuals with autism “don’t”, “shouldn’t”, “can’t or won’t:                 </a:t>
            </a:r>
          </a:p>
          <a:p>
            <a:pPr marL="0" indent="0">
              <a:buNone/>
            </a:pPr>
            <a:r>
              <a:rPr lang="en-US" sz="1600" b="1"/>
              <a:t>	Actually we do, we will and we can! </a:t>
            </a:r>
            <a:endParaRPr lang="en-US" sz="160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655" y="0"/>
            <a:ext cx="4158343" cy="14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Audio 1">
            <a:hlinkClick r:id="" action="ppaction://media"/>
            <a:extLst>
              <a:ext uri="{FF2B5EF4-FFF2-40B4-BE49-F238E27FC236}">
                <a16:creationId xmlns:a16="http://schemas.microsoft.com/office/drawing/2014/main" id="{2A0E864B-5397-4AC5-9846-42F2353022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539797903"/>
      </p:ext>
    </p:extLst>
  </p:cSld>
  <p:clrMapOvr>
    <a:masterClrMapping/>
  </p:clrMapOvr>
  <mc:AlternateContent xmlns:mc="http://schemas.openxmlformats.org/markup-compatibility/2006" xmlns:p14="http://schemas.microsoft.com/office/powerpoint/2010/main">
    <mc:Choice Requires="p14">
      <p:transition spd="slow" p14:dur="2000" advTm="92045"/>
    </mc:Choice>
    <mc:Fallback xmlns="">
      <p:transition spd="slow" advTm="9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28600" y="838200"/>
            <a:ext cx="8111499" cy="5638800"/>
          </a:xfrm>
        </p:spPr>
      </p:pic>
      <p:pic>
        <p:nvPicPr>
          <p:cNvPr id="2" name="Audio 1">
            <a:hlinkClick r:id="" action="ppaction://media"/>
            <a:extLst>
              <a:ext uri="{FF2B5EF4-FFF2-40B4-BE49-F238E27FC236}">
                <a16:creationId xmlns:a16="http://schemas.microsoft.com/office/drawing/2014/main" id="{46FB43FB-6B78-4551-9040-C9C11140F1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46378125"/>
      </p:ext>
    </p:extLst>
  </p:cSld>
  <p:clrMapOvr>
    <a:masterClrMapping/>
  </p:clrMapOvr>
  <mc:AlternateContent xmlns:mc="http://schemas.openxmlformats.org/markup-compatibility/2006" xmlns:p14="http://schemas.microsoft.com/office/powerpoint/2010/main">
    <mc:Choice Requires="p14">
      <p:transition spd="slow" p14:dur="2000" advTm="61437"/>
    </mc:Choice>
    <mc:Fallback xmlns="">
      <p:transition spd="slow" advTm="61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59"/>
            <a:ext cx="8077200" cy="911441"/>
          </a:xfrm>
        </p:spPr>
        <p:txBody>
          <a:bodyPr>
            <a:normAutofit/>
          </a:bodyPr>
          <a:lstStyle/>
          <a:p>
            <a:r>
              <a:rPr lang="en-US"/>
              <a:t>How To Be An Ally </a:t>
            </a:r>
          </a:p>
        </p:txBody>
      </p:sp>
      <p:sp>
        <p:nvSpPr>
          <p:cNvPr id="3" name="Content Placeholder 2"/>
          <p:cNvSpPr>
            <a:spLocks noGrp="1"/>
          </p:cNvSpPr>
          <p:nvPr>
            <p:ph idx="1"/>
          </p:nvPr>
        </p:nvSpPr>
        <p:spPr>
          <a:xfrm>
            <a:off x="463118" y="914400"/>
            <a:ext cx="7239000" cy="4846320"/>
          </a:xfrm>
        </p:spPr>
        <p:txBody>
          <a:bodyPr>
            <a:normAutofit fontScale="77500" lnSpcReduction="20000"/>
          </a:bodyPr>
          <a:lstStyle/>
          <a:p>
            <a:r>
              <a:rPr lang="en-US"/>
              <a:t>Respect us:</a:t>
            </a:r>
          </a:p>
          <a:p>
            <a:r>
              <a:rPr lang="en-US"/>
              <a:t>Don’t say degrading things about autism or call autism a disease that needs to be cured.  Autism is part of who we are not an epidemic.</a:t>
            </a:r>
          </a:p>
          <a:p>
            <a:r>
              <a:rPr lang="en-US"/>
              <a:t>Respect stimming or repetitive movements.  They can be very useful and relaxing to us.</a:t>
            </a:r>
          </a:p>
          <a:p>
            <a:r>
              <a:rPr lang="en-US"/>
              <a:t>Don’t use functioning labels ( low functioning or high functioning)</a:t>
            </a:r>
          </a:p>
          <a:p>
            <a:r>
              <a:rPr lang="en-US"/>
              <a:t>Don’t try to fix us-we aren’t broken </a:t>
            </a:r>
          </a:p>
          <a:p>
            <a:r>
              <a:rPr lang="en-US"/>
              <a:t>Don’t use the R-word or other slurs that are used to bully people with autism or any disability. </a:t>
            </a:r>
          </a:p>
          <a:p>
            <a:r>
              <a:rPr lang="en-US"/>
              <a:t>Honor different communication styles.  Some people with autism use assistive or adaptive technology to communicate. This is just as valid as verbal communication</a:t>
            </a:r>
          </a:p>
          <a:p>
            <a:r>
              <a:rPr lang="en-US"/>
              <a:t>Listen to people with autism! </a:t>
            </a:r>
          </a:p>
          <a:p>
            <a:r>
              <a:rPr lang="en-US"/>
              <a:t>Support organizations that feature autistic voices. </a:t>
            </a:r>
          </a:p>
        </p:txBody>
      </p:sp>
      <p:pic>
        <p:nvPicPr>
          <p:cNvPr id="4" name="Audio 3">
            <a:hlinkClick r:id="" action="ppaction://media"/>
            <a:extLst>
              <a:ext uri="{FF2B5EF4-FFF2-40B4-BE49-F238E27FC236}">
                <a16:creationId xmlns:a16="http://schemas.microsoft.com/office/drawing/2014/main" id="{EE0B4BD7-8255-48BF-A0A9-853120F02C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18391987"/>
      </p:ext>
    </p:extLst>
  </p:cSld>
  <p:clrMapOvr>
    <a:masterClrMapping/>
  </p:clrMapOvr>
  <mc:AlternateContent xmlns:mc="http://schemas.openxmlformats.org/markup-compatibility/2006" xmlns:p14="http://schemas.microsoft.com/office/powerpoint/2010/main">
    <mc:Choice Requires="p14">
      <p:transition spd="slow" p14:dur="2000" advTm="112373"/>
    </mc:Choice>
    <mc:Fallback xmlns="">
      <p:transition spd="slow" advTm="11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C8177-A9A4-4157-BE31-20BCDBFCE719}"/>
              </a:ext>
            </a:extLst>
          </p:cNvPr>
          <p:cNvSpPr>
            <a:spLocks noGrp="1"/>
          </p:cNvSpPr>
          <p:nvPr>
            <p:ph type="title"/>
          </p:nvPr>
        </p:nvSpPr>
        <p:spPr/>
        <p:txBody>
          <a:bodyPr/>
          <a:lstStyle/>
          <a:p>
            <a:r>
              <a:rPr lang="en-US"/>
              <a:t>Take The pledge</a:t>
            </a:r>
          </a:p>
        </p:txBody>
      </p:sp>
      <p:sp>
        <p:nvSpPr>
          <p:cNvPr id="3" name="Content Placeholder 2">
            <a:extLst>
              <a:ext uri="{FF2B5EF4-FFF2-40B4-BE49-F238E27FC236}">
                <a16:creationId xmlns:a16="http://schemas.microsoft.com/office/drawing/2014/main" id="{DC897A7A-1528-489E-80A1-6CFE3DE931F6}"/>
              </a:ext>
            </a:extLst>
          </p:cNvPr>
          <p:cNvSpPr>
            <a:spLocks noGrp="1"/>
          </p:cNvSpPr>
          <p:nvPr>
            <p:ph idx="1"/>
          </p:nvPr>
        </p:nvSpPr>
        <p:spPr/>
        <p:txBody>
          <a:bodyPr>
            <a:normAutofit fontScale="92500"/>
          </a:bodyPr>
          <a:lstStyle/>
          <a:p>
            <a:r>
              <a:rPr lang="en-US" sz="2400"/>
              <a:t>Too often conversations about autism take place about us without us.</a:t>
            </a:r>
          </a:p>
          <a:p>
            <a:pPr algn="l" fontAlgn="base"/>
            <a:r>
              <a:rPr lang="en-US" sz="2400" b="0" i="0">
                <a:solidFill>
                  <a:srgbClr val="000000"/>
                </a:solidFill>
                <a:effectLst/>
                <a:latin typeface="-apple-system"/>
              </a:rPr>
              <a:t>Organizations, conferences, and panels on autism often don’t include autistic voices. We are asking you to help solve this problem! </a:t>
            </a:r>
          </a:p>
          <a:p>
            <a:pPr algn="l" fontAlgn="base"/>
            <a:r>
              <a:rPr lang="en-US" sz="2400" b="0" i="0">
                <a:solidFill>
                  <a:srgbClr val="000000"/>
                </a:solidFill>
                <a:effectLst/>
                <a:latin typeface="-apple-system"/>
              </a:rPr>
              <a:t>One easy way you can help fix this is by taking  The Autism </a:t>
            </a:r>
            <a:r>
              <a:rPr lang="en-US" sz="2400">
                <a:solidFill>
                  <a:srgbClr val="000000"/>
                </a:solidFill>
                <a:latin typeface="-apple-system"/>
              </a:rPr>
              <a:t>Self Advocacy Network’s </a:t>
            </a:r>
            <a:r>
              <a:rPr lang="en-US" sz="2400" b="0" i="0">
                <a:solidFill>
                  <a:srgbClr val="000000"/>
                </a:solidFill>
                <a:effectLst/>
                <a:latin typeface="-apple-system"/>
              </a:rPr>
              <a:t>Pledge for Autistic Inclusion. The pledge tells event organizers that you won’t come to their events if they don’t include autistic people. </a:t>
            </a:r>
          </a:p>
          <a:p>
            <a:pPr algn="l" fontAlgn="base"/>
            <a:r>
              <a:rPr lang="en-US" sz="2400" b="0" i="0">
                <a:solidFill>
                  <a:srgbClr val="000000"/>
                </a:solidFill>
                <a:effectLst/>
                <a:latin typeface="-apple-system"/>
              </a:rPr>
              <a:t>That means event organizers will try harder to include autistic people!</a:t>
            </a:r>
          </a:p>
          <a:p>
            <a:pPr algn="l" fontAlgn="base"/>
            <a:endParaRPr lang="en-US" sz="2400">
              <a:solidFill>
                <a:srgbClr val="000000"/>
              </a:solidFill>
              <a:latin typeface="-apple-system"/>
            </a:endParaRPr>
          </a:p>
          <a:p>
            <a:pPr algn="l" fontAlgn="base"/>
            <a:r>
              <a:rPr lang="en-US" sz="2400" b="0" i="0">
                <a:solidFill>
                  <a:srgbClr val="000000"/>
                </a:solidFill>
                <a:effectLst/>
                <a:latin typeface="-apple-system"/>
              </a:rPr>
              <a:t>Please click </a:t>
            </a:r>
            <a:r>
              <a:rPr lang="en-US" sz="2400" b="0" i="0">
                <a:solidFill>
                  <a:srgbClr val="000000"/>
                </a:solidFill>
                <a:effectLst/>
                <a:latin typeface="-apple-system"/>
                <a:hlinkClick r:id="rId4"/>
              </a:rPr>
              <a:t>here</a:t>
            </a:r>
            <a:r>
              <a:rPr lang="en-US" sz="2400" b="0" i="0">
                <a:solidFill>
                  <a:srgbClr val="000000"/>
                </a:solidFill>
                <a:effectLst/>
                <a:latin typeface="-apple-system"/>
              </a:rPr>
              <a:t> to take the pledge</a:t>
            </a:r>
          </a:p>
          <a:p>
            <a:pPr algn="l" fontAlgn="base"/>
            <a:endParaRPr lang="en-US" sz="2000" b="0" i="0">
              <a:solidFill>
                <a:srgbClr val="000000"/>
              </a:solidFill>
              <a:effectLst/>
              <a:latin typeface="-apple-system"/>
            </a:endParaRPr>
          </a:p>
          <a:p>
            <a:pPr marL="0" indent="0" algn="l" fontAlgn="base">
              <a:buNone/>
            </a:pPr>
            <a:endParaRPr lang="en-US" sz="2400" b="0" i="0">
              <a:solidFill>
                <a:srgbClr val="000000"/>
              </a:solidFill>
              <a:effectLst/>
              <a:latin typeface="-apple-system"/>
            </a:endParaRPr>
          </a:p>
          <a:p>
            <a:endParaRPr lang="en-US" sz="2400"/>
          </a:p>
          <a:p>
            <a:endParaRPr lang="en-US"/>
          </a:p>
        </p:txBody>
      </p:sp>
      <p:pic>
        <p:nvPicPr>
          <p:cNvPr id="4" name="Audio 3">
            <a:hlinkClick r:id="" action="ppaction://media"/>
            <a:extLst>
              <a:ext uri="{FF2B5EF4-FFF2-40B4-BE49-F238E27FC236}">
                <a16:creationId xmlns:a16="http://schemas.microsoft.com/office/drawing/2014/main" id="{545BB975-BB54-4590-B6A8-C5377EEAD7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15570126"/>
      </p:ext>
    </p:extLst>
  </p:cSld>
  <p:clrMapOvr>
    <a:masterClrMapping/>
  </p:clrMapOvr>
  <mc:AlternateContent xmlns:mc="http://schemas.openxmlformats.org/markup-compatibility/2006" xmlns:p14="http://schemas.microsoft.com/office/powerpoint/2010/main">
    <mc:Choice Requires="p14">
      <p:transition spd="slow" p14:dur="2000" advTm="38439"/>
    </mc:Choice>
    <mc:Fallback xmlns="">
      <p:transition spd="slow" advTm="3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a:t>What you can do to help adults on the autism spectrum </a:t>
            </a:r>
          </a:p>
        </p:txBody>
      </p:sp>
      <p:sp>
        <p:nvSpPr>
          <p:cNvPr id="9" name="Content Placeholder 8"/>
          <p:cNvSpPr>
            <a:spLocks noGrp="1"/>
          </p:cNvSpPr>
          <p:nvPr>
            <p:ph idx="1"/>
          </p:nvPr>
        </p:nvSpPr>
        <p:spPr/>
        <p:txBody>
          <a:bodyPr>
            <a:normAutofit/>
          </a:bodyPr>
          <a:lstStyle/>
          <a:p>
            <a:r>
              <a:rPr lang="en-US"/>
              <a:t>Help us get real work for real pay </a:t>
            </a:r>
          </a:p>
          <a:p>
            <a:r>
              <a:rPr lang="en-US"/>
              <a:t>Advocate for affordable housing and supportive housing for people on the spectrum.</a:t>
            </a:r>
          </a:p>
          <a:p>
            <a:r>
              <a:rPr lang="en-US"/>
              <a:t>Advocate for more funding and resources for the DSS autism division.  </a:t>
            </a:r>
          </a:p>
          <a:p>
            <a:r>
              <a:rPr lang="en-US"/>
              <a:t>As of January 2022, there are </a:t>
            </a:r>
            <a:r>
              <a:rPr lang="en-US" b="1" u="sng"/>
              <a:t>1949 individuals  currently on the waitlist for autism services at DSS.</a:t>
            </a:r>
          </a:p>
          <a:p>
            <a:r>
              <a:rPr lang="en-US"/>
              <a:t>Do things with us, not for us. </a:t>
            </a:r>
          </a:p>
          <a:p>
            <a:endParaRPr lang="en-US"/>
          </a:p>
          <a:p>
            <a:endParaRPr lang="en-US"/>
          </a:p>
        </p:txBody>
      </p:sp>
      <p:pic>
        <p:nvPicPr>
          <p:cNvPr id="2" name="Audio 1">
            <a:hlinkClick r:id="" action="ppaction://media"/>
            <a:extLst>
              <a:ext uri="{FF2B5EF4-FFF2-40B4-BE49-F238E27FC236}">
                <a16:creationId xmlns:a16="http://schemas.microsoft.com/office/drawing/2014/main" id="{72EF5C2C-5C62-44BF-A132-F29851E162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626156585"/>
      </p:ext>
    </p:extLst>
  </p:cSld>
  <p:clrMapOvr>
    <a:masterClrMapping/>
  </p:clrMapOvr>
  <mc:AlternateContent xmlns:mc="http://schemas.openxmlformats.org/markup-compatibility/2006" xmlns:p14="http://schemas.microsoft.com/office/powerpoint/2010/main">
    <mc:Choice Requires="p14">
      <p:transition spd="slow" p14:dur="2000" advTm="53293"/>
    </mc:Choice>
    <mc:Fallback xmlns="">
      <p:transition spd="slow" advTm="5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F61F29-D7A4-4271-96ED-BC831C02588A}"/>
              </a:ext>
            </a:extLst>
          </p:cNvPr>
          <p:cNvSpPr>
            <a:spLocks noGrp="1"/>
          </p:cNvSpPr>
          <p:nvPr>
            <p:ph type="title"/>
          </p:nvPr>
        </p:nvSpPr>
        <p:spPr/>
        <p:txBody>
          <a:bodyPr/>
          <a:lstStyle/>
          <a:p>
            <a:r>
              <a:rPr lang="en-US"/>
              <a:t>Famous people with autism</a:t>
            </a:r>
          </a:p>
        </p:txBody>
      </p:sp>
      <p:graphicFrame>
        <p:nvGraphicFramePr>
          <p:cNvPr id="18" name="Diagram 17">
            <a:extLst>
              <a:ext uri="{FF2B5EF4-FFF2-40B4-BE49-F238E27FC236}">
                <a16:creationId xmlns:a16="http://schemas.microsoft.com/office/drawing/2014/main" id="{E040FED8-DCEF-43E8-975C-A4E78FE2E80D}"/>
              </a:ext>
            </a:extLst>
          </p:cNvPr>
          <p:cNvGraphicFramePr/>
          <p:nvPr>
            <p:extLst>
              <p:ext uri="{D42A27DB-BD31-4B8C-83A1-F6EECF244321}">
                <p14:modId xmlns:p14="http://schemas.microsoft.com/office/powerpoint/2010/main" val="3458701631"/>
              </p:ext>
            </p:extLst>
          </p:nvPr>
        </p:nvGraphicFramePr>
        <p:xfrm>
          <a:off x="609600" y="1397000"/>
          <a:ext cx="7010400" cy="4470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Audio 1">
            <a:hlinkClick r:id="" action="ppaction://media"/>
            <a:extLst>
              <a:ext uri="{FF2B5EF4-FFF2-40B4-BE49-F238E27FC236}">
                <a16:creationId xmlns:a16="http://schemas.microsoft.com/office/drawing/2014/main" id="{63D78903-135A-4738-9FAE-604515FD97E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60788974"/>
      </p:ext>
    </p:extLst>
  </p:cSld>
  <p:clrMapOvr>
    <a:masterClrMapping/>
  </p:clrMapOvr>
  <mc:AlternateContent xmlns:mc="http://schemas.openxmlformats.org/markup-compatibility/2006" xmlns:p14="http://schemas.microsoft.com/office/powerpoint/2010/main">
    <mc:Choice Requires="p14">
      <p:transition spd="slow" p14:dur="2000" advTm="100389"/>
    </mc:Choice>
    <mc:Fallback xmlns="">
      <p:transition spd="slow" advTm="10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8F190-4255-4C74-87B2-61EEAF4B3885}"/>
              </a:ext>
            </a:extLst>
          </p:cNvPr>
          <p:cNvSpPr>
            <a:spLocks noGrp="1"/>
          </p:cNvSpPr>
          <p:nvPr>
            <p:ph type="title"/>
          </p:nvPr>
        </p:nvSpPr>
        <p:spPr/>
        <p:txBody>
          <a:bodyPr/>
          <a:lstStyle/>
          <a:p>
            <a:r>
              <a:rPr lang="en-US"/>
              <a:t>In Conclusion…</a:t>
            </a:r>
          </a:p>
        </p:txBody>
      </p:sp>
      <p:sp>
        <p:nvSpPr>
          <p:cNvPr id="3" name="Content Placeholder 2">
            <a:extLst>
              <a:ext uri="{FF2B5EF4-FFF2-40B4-BE49-F238E27FC236}">
                <a16:creationId xmlns:a16="http://schemas.microsoft.com/office/drawing/2014/main" id="{60CFC56B-72DC-4058-A158-E9FE057F775B}"/>
              </a:ext>
            </a:extLst>
          </p:cNvPr>
          <p:cNvSpPr>
            <a:spLocks noGrp="1"/>
          </p:cNvSpPr>
          <p:nvPr>
            <p:ph idx="1"/>
          </p:nvPr>
        </p:nvSpPr>
        <p:spPr/>
        <p:txBody>
          <a:bodyPr/>
          <a:lstStyle/>
          <a:p>
            <a:r>
              <a:rPr lang="en-US"/>
              <a:t>Autism is not a tragedy. Ignorance is.</a:t>
            </a:r>
          </a:p>
          <a:p>
            <a:r>
              <a:rPr lang="en-US"/>
              <a:t>Autistic people aren’t broken and don’t need to be fixed.</a:t>
            </a:r>
          </a:p>
          <a:p>
            <a:r>
              <a:rPr lang="en-US"/>
              <a:t>Neurodiversity is awesome! </a:t>
            </a:r>
          </a:p>
          <a:p>
            <a:r>
              <a:rPr lang="en-US"/>
              <a:t>The world needs all kind of thinkers.</a:t>
            </a:r>
          </a:p>
          <a:p>
            <a:endParaRPr lang="en-US"/>
          </a:p>
          <a:p>
            <a:endParaRPr lang="en-US"/>
          </a:p>
          <a:p>
            <a:r>
              <a:rPr lang="en-US"/>
              <a:t>Thank You!!</a:t>
            </a:r>
          </a:p>
        </p:txBody>
      </p:sp>
      <p:pic>
        <p:nvPicPr>
          <p:cNvPr id="4" name="Audio 3">
            <a:hlinkClick r:id="" action="ppaction://media"/>
            <a:extLst>
              <a:ext uri="{FF2B5EF4-FFF2-40B4-BE49-F238E27FC236}">
                <a16:creationId xmlns:a16="http://schemas.microsoft.com/office/drawing/2014/main" id="{AD39779A-928F-4074-A6CB-F9E95943B0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126323410"/>
      </p:ext>
    </p:extLst>
  </p:cSld>
  <p:clrMapOvr>
    <a:masterClrMapping/>
  </p:clrMapOvr>
  <mc:AlternateContent xmlns:mc="http://schemas.openxmlformats.org/markup-compatibility/2006" xmlns:p14="http://schemas.microsoft.com/office/powerpoint/2010/main">
    <mc:Choice Requires="p14">
      <p:transition spd="slow" p14:dur="2000" advTm="20288"/>
    </mc:Choice>
    <mc:Fallback xmlns="">
      <p:transition spd="slow" advTm="20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1EF06-6577-4D57-847A-4B6C7842C30F}"/>
              </a:ext>
            </a:extLst>
          </p:cNvPr>
          <p:cNvSpPr>
            <a:spLocks noGrp="1"/>
          </p:cNvSpPr>
          <p:nvPr>
            <p:ph type="title" idx="4294967295"/>
          </p:nvPr>
        </p:nvSpPr>
        <p:spPr>
          <a:xfrm>
            <a:off x="381000" y="118501"/>
            <a:ext cx="7239000" cy="1143000"/>
          </a:xfrm>
        </p:spPr>
        <p:txBody>
          <a:bodyPr/>
          <a:lstStyle/>
          <a:p>
            <a:r>
              <a:rPr lang="en-US"/>
              <a:t>Autism Resources</a:t>
            </a:r>
          </a:p>
        </p:txBody>
      </p:sp>
      <p:grpSp>
        <p:nvGrpSpPr>
          <p:cNvPr id="14" name="Group 13">
            <a:extLst>
              <a:ext uri="{FF2B5EF4-FFF2-40B4-BE49-F238E27FC236}">
                <a16:creationId xmlns:a16="http://schemas.microsoft.com/office/drawing/2014/main" id="{08644AD2-435C-4902-96D8-1D41B11E8637}"/>
              </a:ext>
            </a:extLst>
          </p:cNvPr>
          <p:cNvGrpSpPr/>
          <p:nvPr/>
        </p:nvGrpSpPr>
        <p:grpSpPr>
          <a:xfrm>
            <a:off x="170797" y="1322903"/>
            <a:ext cx="8798390" cy="4088295"/>
            <a:chOff x="538350" y="1313938"/>
            <a:chExt cx="8798390" cy="4088295"/>
          </a:xfrm>
        </p:grpSpPr>
        <p:sp>
          <p:nvSpPr>
            <p:cNvPr id="15" name="Freeform: Shape 14">
              <a:extLst>
                <a:ext uri="{FF2B5EF4-FFF2-40B4-BE49-F238E27FC236}">
                  <a16:creationId xmlns:a16="http://schemas.microsoft.com/office/drawing/2014/main" id="{0487B104-3B02-4B47-8F28-9D8C6067229A}"/>
                </a:ext>
              </a:extLst>
            </p:cNvPr>
            <p:cNvSpPr/>
            <p:nvPr/>
          </p:nvSpPr>
          <p:spPr>
            <a:xfrm>
              <a:off x="6055501" y="1477932"/>
              <a:ext cx="2359281" cy="745010"/>
            </a:xfrm>
            <a:custGeom>
              <a:avLst/>
              <a:gdLst>
                <a:gd name="connsiteX0" fmla="*/ 0 w 2359281"/>
                <a:gd name="connsiteY0" fmla="*/ 0 h 745010"/>
                <a:gd name="connsiteX1" fmla="*/ 2359281 w 2359281"/>
                <a:gd name="connsiteY1" fmla="*/ 0 h 745010"/>
                <a:gd name="connsiteX2" fmla="*/ 2359281 w 2359281"/>
                <a:gd name="connsiteY2" fmla="*/ 745010 h 745010"/>
                <a:gd name="connsiteX3" fmla="*/ 0 w 2359281"/>
                <a:gd name="connsiteY3" fmla="*/ 745010 h 745010"/>
                <a:gd name="connsiteX4" fmla="*/ 0 w 2359281"/>
                <a:gd name="connsiteY4" fmla="*/ 0 h 74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9281" h="745010">
                  <a:moveTo>
                    <a:pt x="0" y="0"/>
                  </a:moveTo>
                  <a:lnTo>
                    <a:pt x="2359281" y="0"/>
                  </a:lnTo>
                  <a:lnTo>
                    <a:pt x="2359281" y="745010"/>
                  </a:lnTo>
                  <a:lnTo>
                    <a:pt x="0" y="745010"/>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52453"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www. awnnetwork.org</a:t>
              </a:r>
            </a:p>
            <a:p>
              <a:pPr marL="0" lvl="0" indent="0" algn="l" defTabSz="622300">
                <a:lnSpc>
                  <a:spcPct val="90000"/>
                </a:lnSpc>
                <a:spcBef>
                  <a:spcPct val="0"/>
                </a:spcBef>
                <a:spcAft>
                  <a:spcPct val="35000"/>
                </a:spcAft>
                <a:buNone/>
              </a:pPr>
              <a:endParaRPr lang="en-US" sz="1400" kern="1200"/>
            </a:p>
          </p:txBody>
        </p:sp>
        <p:sp>
          <p:nvSpPr>
            <p:cNvPr id="16" name="Rectangle 15">
              <a:extLst>
                <a:ext uri="{FF2B5EF4-FFF2-40B4-BE49-F238E27FC236}">
                  <a16:creationId xmlns:a16="http://schemas.microsoft.com/office/drawing/2014/main" id="{A764911F-A098-43D5-A416-08021047C844}"/>
                </a:ext>
              </a:extLst>
            </p:cNvPr>
            <p:cNvSpPr/>
            <p:nvPr/>
          </p:nvSpPr>
          <p:spPr>
            <a:xfrm>
              <a:off x="751558" y="1313938"/>
              <a:ext cx="1181533" cy="1418764"/>
            </a:xfrm>
            <a:prstGeom prst="rect">
              <a:avLst/>
            </a:prstGeom>
            <a:blipFill rotWithShape="1">
              <a:blip r:embed="rId3"/>
              <a:srcRect/>
              <a:stretch>
                <a:fillRect l="-17000" r="-17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Shape 16">
              <a:extLst>
                <a:ext uri="{FF2B5EF4-FFF2-40B4-BE49-F238E27FC236}">
                  <a16:creationId xmlns:a16="http://schemas.microsoft.com/office/drawing/2014/main" id="{16893816-7775-4FFD-881C-CF185C6241E0}"/>
                </a:ext>
              </a:extLst>
            </p:cNvPr>
            <p:cNvSpPr/>
            <p:nvPr/>
          </p:nvSpPr>
          <p:spPr>
            <a:xfrm>
              <a:off x="1743071" y="1564994"/>
              <a:ext cx="3082456" cy="963267"/>
            </a:xfrm>
            <a:custGeom>
              <a:avLst/>
              <a:gdLst>
                <a:gd name="connsiteX0" fmla="*/ 0 w 3082456"/>
                <a:gd name="connsiteY0" fmla="*/ 0 h 963267"/>
                <a:gd name="connsiteX1" fmla="*/ 3082456 w 3082456"/>
                <a:gd name="connsiteY1" fmla="*/ 0 h 963267"/>
                <a:gd name="connsiteX2" fmla="*/ 3082456 w 3082456"/>
                <a:gd name="connsiteY2" fmla="*/ 963267 h 963267"/>
                <a:gd name="connsiteX3" fmla="*/ 0 w 3082456"/>
                <a:gd name="connsiteY3" fmla="*/ 963267 h 963267"/>
                <a:gd name="connsiteX4" fmla="*/ 0 w 3082456"/>
                <a:gd name="connsiteY4" fmla="*/ 0 h 9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456" h="963267">
                  <a:moveTo>
                    <a:pt x="0" y="0"/>
                  </a:moveTo>
                  <a:lnTo>
                    <a:pt x="3082456" y="0"/>
                  </a:lnTo>
                  <a:lnTo>
                    <a:pt x="3082456" y="963267"/>
                  </a:lnTo>
                  <a:lnTo>
                    <a:pt x="0" y="96326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52453"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https://autisticadvocacy.org/</a:t>
              </a:r>
            </a:p>
          </p:txBody>
        </p:sp>
        <p:sp>
          <p:nvSpPr>
            <p:cNvPr id="18" name="Rectangle 17">
              <a:extLst>
                <a:ext uri="{FF2B5EF4-FFF2-40B4-BE49-F238E27FC236}">
                  <a16:creationId xmlns:a16="http://schemas.microsoft.com/office/drawing/2014/main" id="{45916B7D-E115-496C-BE92-4C6D664F7CA4}"/>
                </a:ext>
              </a:extLst>
            </p:cNvPr>
            <p:cNvSpPr/>
            <p:nvPr/>
          </p:nvSpPr>
          <p:spPr>
            <a:xfrm>
              <a:off x="4975385" y="1538599"/>
              <a:ext cx="1385997" cy="1187339"/>
            </a:xfrm>
            <a:prstGeom prst="rect">
              <a:avLst/>
            </a:prstGeom>
            <a:blipFill>
              <a:blip r:embed="rId4" cstate="print">
                <a:extLst>
                  <a:ext uri="{28A0092B-C50C-407E-A947-70E740481C1C}">
                    <a14:useLocalDpi xmlns:a14="http://schemas.microsoft.com/office/drawing/2010/main" val="0"/>
                  </a:ext>
                </a:extLst>
              </a:blip>
              <a:srcRect/>
              <a:stretch>
                <a:fillRect l="-1000" r="-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Shape 18">
              <a:extLst>
                <a:ext uri="{FF2B5EF4-FFF2-40B4-BE49-F238E27FC236}">
                  <a16:creationId xmlns:a16="http://schemas.microsoft.com/office/drawing/2014/main" id="{531DF744-B0F4-4317-A31A-E6BC7AF1E449}"/>
                </a:ext>
              </a:extLst>
            </p:cNvPr>
            <p:cNvSpPr/>
            <p:nvPr/>
          </p:nvSpPr>
          <p:spPr>
            <a:xfrm>
              <a:off x="1314811" y="3095969"/>
              <a:ext cx="3082456" cy="963267"/>
            </a:xfrm>
            <a:custGeom>
              <a:avLst/>
              <a:gdLst>
                <a:gd name="connsiteX0" fmla="*/ 0 w 3082456"/>
                <a:gd name="connsiteY0" fmla="*/ 0 h 963267"/>
                <a:gd name="connsiteX1" fmla="*/ 3082456 w 3082456"/>
                <a:gd name="connsiteY1" fmla="*/ 0 h 963267"/>
                <a:gd name="connsiteX2" fmla="*/ 3082456 w 3082456"/>
                <a:gd name="connsiteY2" fmla="*/ 963267 h 963267"/>
                <a:gd name="connsiteX3" fmla="*/ 0 w 3082456"/>
                <a:gd name="connsiteY3" fmla="*/ 963267 h 963267"/>
                <a:gd name="connsiteX4" fmla="*/ 0 w 3082456"/>
                <a:gd name="connsiteY4" fmla="*/ 0 h 9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456" h="963267">
                  <a:moveTo>
                    <a:pt x="0" y="0"/>
                  </a:moveTo>
                  <a:lnTo>
                    <a:pt x="3082456" y="0"/>
                  </a:lnTo>
                  <a:lnTo>
                    <a:pt x="3082456" y="963267"/>
                  </a:lnTo>
                  <a:lnTo>
                    <a:pt x="0" y="96326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52453"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     </a:t>
              </a:r>
              <a:r>
                <a:rPr lang="en-US" sz="1800" kern="1200"/>
                <a:t>Autism Services And Resources CT</a:t>
              </a:r>
            </a:p>
            <a:p>
              <a:pPr marL="0" lvl="0" indent="0" algn="l" defTabSz="622300">
                <a:lnSpc>
                  <a:spcPct val="90000"/>
                </a:lnSpc>
                <a:spcBef>
                  <a:spcPct val="0"/>
                </a:spcBef>
                <a:spcAft>
                  <a:spcPct val="35000"/>
                </a:spcAft>
                <a:buNone/>
              </a:pPr>
              <a:r>
                <a:rPr lang="en-US" sz="1800" kern="1200">
                  <a:hlinkClick r:id="rId5"/>
                </a:rPr>
                <a:t>www.ct-asrc.org</a:t>
              </a:r>
              <a:endParaRPr lang="en-US" sz="1800" kern="1200"/>
            </a:p>
            <a:p>
              <a:pPr marL="0" lvl="0" indent="0" algn="l" defTabSz="622300">
                <a:lnSpc>
                  <a:spcPct val="90000"/>
                </a:lnSpc>
                <a:spcBef>
                  <a:spcPct val="0"/>
                </a:spcBef>
                <a:spcAft>
                  <a:spcPct val="35000"/>
                </a:spcAft>
                <a:buNone/>
              </a:pPr>
              <a:endParaRPr lang="en-US" sz="1400" kern="1200"/>
            </a:p>
          </p:txBody>
        </p:sp>
        <p:sp>
          <p:nvSpPr>
            <p:cNvPr id="20" name="Rectangle 19">
              <a:extLst>
                <a:ext uri="{FF2B5EF4-FFF2-40B4-BE49-F238E27FC236}">
                  <a16:creationId xmlns:a16="http://schemas.microsoft.com/office/drawing/2014/main" id="{B0E903A5-89AB-4587-9515-C5FAD66CA363}"/>
                </a:ext>
              </a:extLst>
            </p:cNvPr>
            <p:cNvSpPr/>
            <p:nvPr/>
          </p:nvSpPr>
          <p:spPr>
            <a:xfrm>
              <a:off x="538350" y="2895123"/>
              <a:ext cx="998316" cy="1231710"/>
            </a:xfrm>
            <a:prstGeom prst="rect">
              <a:avLst/>
            </a:prstGeom>
            <a:blipFill rotWithShape="1">
              <a:blip r:embed="rId6"/>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Freeform: Shape 20">
              <a:extLst>
                <a:ext uri="{FF2B5EF4-FFF2-40B4-BE49-F238E27FC236}">
                  <a16:creationId xmlns:a16="http://schemas.microsoft.com/office/drawing/2014/main" id="{71E7431A-A9B5-42DC-B7D6-8185E5CAFBFA}"/>
                </a:ext>
              </a:extLst>
            </p:cNvPr>
            <p:cNvSpPr/>
            <p:nvPr/>
          </p:nvSpPr>
          <p:spPr>
            <a:xfrm>
              <a:off x="6254284" y="3527345"/>
              <a:ext cx="3082456" cy="963267"/>
            </a:xfrm>
            <a:custGeom>
              <a:avLst/>
              <a:gdLst>
                <a:gd name="connsiteX0" fmla="*/ 0 w 3082456"/>
                <a:gd name="connsiteY0" fmla="*/ 0 h 963267"/>
                <a:gd name="connsiteX1" fmla="*/ 3082456 w 3082456"/>
                <a:gd name="connsiteY1" fmla="*/ 0 h 963267"/>
                <a:gd name="connsiteX2" fmla="*/ 3082456 w 3082456"/>
                <a:gd name="connsiteY2" fmla="*/ 963267 h 963267"/>
                <a:gd name="connsiteX3" fmla="*/ 0 w 3082456"/>
                <a:gd name="connsiteY3" fmla="*/ 963267 h 963267"/>
                <a:gd name="connsiteX4" fmla="*/ 0 w 3082456"/>
                <a:gd name="connsiteY4" fmla="*/ 0 h 9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456" h="963267">
                  <a:moveTo>
                    <a:pt x="0" y="0"/>
                  </a:moveTo>
                  <a:lnTo>
                    <a:pt x="3082456" y="0"/>
                  </a:lnTo>
                  <a:lnTo>
                    <a:pt x="3082456" y="963267"/>
                  </a:lnTo>
                  <a:lnTo>
                    <a:pt x="0" y="96326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52453"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Special needs financial planning.</a:t>
              </a:r>
            </a:p>
            <a:p>
              <a:pPr marL="0" lvl="0" indent="0" algn="l" defTabSz="711200">
                <a:lnSpc>
                  <a:spcPct val="90000"/>
                </a:lnSpc>
                <a:spcBef>
                  <a:spcPct val="0"/>
                </a:spcBef>
                <a:spcAft>
                  <a:spcPct val="35000"/>
                </a:spcAft>
                <a:buNone/>
              </a:pPr>
              <a:r>
                <a:rPr lang="en-US" sz="1400" kern="1200">
                  <a:hlinkClick r:id="rId7"/>
                </a:rPr>
                <a:t>www.planningacrossthespectrum.com</a:t>
              </a:r>
              <a:r>
                <a:rPr lang="en-US" sz="1400" kern="1200"/>
                <a:t> </a:t>
              </a:r>
            </a:p>
          </p:txBody>
        </p:sp>
        <p:sp>
          <p:nvSpPr>
            <p:cNvPr id="22" name="Rectangle 21">
              <a:extLst>
                <a:ext uri="{FF2B5EF4-FFF2-40B4-BE49-F238E27FC236}">
                  <a16:creationId xmlns:a16="http://schemas.microsoft.com/office/drawing/2014/main" id="{D99C0853-2387-4B0D-89E9-8F27F7DD1AEB}"/>
                </a:ext>
              </a:extLst>
            </p:cNvPr>
            <p:cNvSpPr/>
            <p:nvPr/>
          </p:nvSpPr>
          <p:spPr>
            <a:xfrm>
              <a:off x="4407516" y="2881321"/>
              <a:ext cx="3303300" cy="853840"/>
            </a:xfrm>
            <a:prstGeom prst="rect">
              <a:avLst/>
            </a:prstGeom>
            <a:blipFill rotWithShape="1">
              <a:blip r:embed="rId8"/>
              <a:srcRect/>
              <a:stretch>
                <a:fillRect t="-14000" b="-14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Freeform: Shape 22">
              <a:extLst>
                <a:ext uri="{FF2B5EF4-FFF2-40B4-BE49-F238E27FC236}">
                  <a16:creationId xmlns:a16="http://schemas.microsoft.com/office/drawing/2014/main" id="{65637D55-7785-4118-8D01-73BDD3F1DF0F}"/>
                </a:ext>
              </a:extLst>
            </p:cNvPr>
            <p:cNvSpPr/>
            <p:nvPr/>
          </p:nvSpPr>
          <p:spPr>
            <a:xfrm>
              <a:off x="3937671" y="4438966"/>
              <a:ext cx="3082456" cy="963267"/>
            </a:xfrm>
            <a:custGeom>
              <a:avLst/>
              <a:gdLst>
                <a:gd name="connsiteX0" fmla="*/ 0 w 3082456"/>
                <a:gd name="connsiteY0" fmla="*/ 0 h 963267"/>
                <a:gd name="connsiteX1" fmla="*/ 3082456 w 3082456"/>
                <a:gd name="connsiteY1" fmla="*/ 0 h 963267"/>
                <a:gd name="connsiteX2" fmla="*/ 3082456 w 3082456"/>
                <a:gd name="connsiteY2" fmla="*/ 963267 h 963267"/>
                <a:gd name="connsiteX3" fmla="*/ 0 w 3082456"/>
                <a:gd name="connsiteY3" fmla="*/ 963267 h 963267"/>
                <a:gd name="connsiteX4" fmla="*/ 0 w 3082456"/>
                <a:gd name="connsiteY4" fmla="*/ 0 h 9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2456" h="963267">
                  <a:moveTo>
                    <a:pt x="0" y="0"/>
                  </a:moveTo>
                  <a:lnTo>
                    <a:pt x="3082456" y="0"/>
                  </a:lnTo>
                  <a:lnTo>
                    <a:pt x="3082456" y="963267"/>
                  </a:lnTo>
                  <a:lnTo>
                    <a:pt x="0" y="963267"/>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52453"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https://autismdriving.com/</a:t>
              </a:r>
            </a:p>
          </p:txBody>
        </p:sp>
        <p:sp>
          <p:nvSpPr>
            <p:cNvPr id="24" name="Rectangle 23">
              <a:extLst>
                <a:ext uri="{FF2B5EF4-FFF2-40B4-BE49-F238E27FC236}">
                  <a16:creationId xmlns:a16="http://schemas.microsoft.com/office/drawing/2014/main" id="{4CAF1937-012F-4E3D-B1D7-F94CDA969378}"/>
                </a:ext>
              </a:extLst>
            </p:cNvPr>
            <p:cNvSpPr/>
            <p:nvPr/>
          </p:nvSpPr>
          <p:spPr>
            <a:xfrm>
              <a:off x="914401" y="4343396"/>
              <a:ext cx="1969688" cy="1011431"/>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grpSp>
      <p:pic>
        <p:nvPicPr>
          <p:cNvPr id="26" name="Picture 25">
            <a:extLst>
              <a:ext uri="{FF2B5EF4-FFF2-40B4-BE49-F238E27FC236}">
                <a16:creationId xmlns:a16="http://schemas.microsoft.com/office/drawing/2014/main" id="{1F24B841-14D7-4140-9D62-701EA10766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8601" y="4239070"/>
            <a:ext cx="3218638" cy="1174300"/>
          </a:xfrm>
          <a:prstGeom prst="rect">
            <a:avLst/>
          </a:prstGeom>
        </p:spPr>
      </p:pic>
    </p:spTree>
    <p:extLst>
      <p:ext uri="{BB962C8B-B14F-4D97-AF65-F5344CB8AC3E}">
        <p14:creationId xmlns:p14="http://schemas.microsoft.com/office/powerpoint/2010/main" val="2624098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1"/>
                </a:solidFill>
              </a:rPr>
              <a:t>Autism Acceptance Month </a:t>
            </a:r>
          </a:p>
        </p:txBody>
      </p:sp>
      <p:sp>
        <p:nvSpPr>
          <p:cNvPr id="3" name="Subtitle 2"/>
          <p:cNvSpPr>
            <a:spLocks noGrp="1"/>
          </p:cNvSpPr>
          <p:nvPr>
            <p:ph type="subTitle" idx="1"/>
          </p:nvPr>
        </p:nvSpPr>
        <p:spPr/>
        <p:txBody>
          <a:bodyPr/>
          <a:lstStyle/>
          <a:p>
            <a:r>
              <a:rPr lang="en-US"/>
              <a:t>Because Awareness isn’t enough…</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399" y="3962400"/>
            <a:ext cx="3331029" cy="2573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Audio 3">
            <a:hlinkClick r:id="" action="ppaction://media"/>
            <a:extLst>
              <a:ext uri="{FF2B5EF4-FFF2-40B4-BE49-F238E27FC236}">
                <a16:creationId xmlns:a16="http://schemas.microsoft.com/office/drawing/2014/main" id="{20E835AD-70EB-4DBF-A4C7-ADB680D5AC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84599244"/>
      </p:ext>
    </p:extLst>
  </p:cSld>
  <p:clrMapOvr>
    <a:masterClrMapping/>
  </p:clrMapOvr>
  <mc:AlternateContent xmlns:mc="http://schemas.openxmlformats.org/markup-compatibility/2006" xmlns:p14="http://schemas.microsoft.com/office/powerpoint/2010/main">
    <mc:Choice Requires="p14">
      <p:transition spd="slow" p14:dur="2000" advTm="17625"/>
    </mc:Choice>
    <mc:Fallback xmlns="">
      <p:transition spd="slow" advTm="1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No Myths Public Service Announcement">
            <a:hlinkClick r:id="" action="ppaction://media"/>
            <a:extLst>
              <a:ext uri="{FF2B5EF4-FFF2-40B4-BE49-F238E27FC236}">
                <a16:creationId xmlns:a16="http://schemas.microsoft.com/office/drawing/2014/main" id="{EE5BBA4C-2250-4866-919C-8B24CC6731C9}"/>
              </a:ext>
            </a:extLst>
          </p:cNvPr>
          <p:cNvPicPr>
            <a:picLocks noRot="1" noChangeAspect="1"/>
          </p:cNvPicPr>
          <p:nvPr>
            <a:videoFile r:link="rId1"/>
          </p:nvPr>
        </p:nvPicPr>
        <p:blipFill>
          <a:blip r:embed="rId3"/>
          <a:stretch>
            <a:fillRect/>
          </a:stretch>
        </p:blipFill>
        <p:spPr>
          <a:xfrm>
            <a:off x="558800" y="419100"/>
            <a:ext cx="8026400" cy="6019800"/>
          </a:xfrm>
          <a:prstGeom prst="rect">
            <a:avLst/>
          </a:prstGeom>
        </p:spPr>
      </p:pic>
    </p:spTree>
    <p:extLst>
      <p:ext uri="{BB962C8B-B14F-4D97-AF65-F5344CB8AC3E}">
        <p14:creationId xmlns:p14="http://schemas.microsoft.com/office/powerpoint/2010/main" val="1157007814"/>
      </p:ext>
    </p:extLst>
  </p:cSld>
  <p:clrMapOvr>
    <a:masterClrMapping/>
  </p:clrMapOvr>
  <mc:AlternateContent xmlns:mc="http://schemas.openxmlformats.org/markup-compatibility/2006" xmlns:p14="http://schemas.microsoft.com/office/powerpoint/2010/main">
    <mc:Choice Requires="p14">
      <p:transition spd="slow" p14:dur="2000" advTm="26922"/>
    </mc:Choice>
    <mc:Fallback xmlns="">
      <p:transition spd="slow" advTm="26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7705C08-C402-4DC6-9391-38A0C6015ED5}"/>
              </a:ext>
            </a:extLst>
          </p:cNvPr>
          <p:cNvPicPr>
            <a:picLocks noGrp="1" noChangeAspect="1"/>
          </p:cNvPicPr>
          <p:nvPr>
            <p:ph idx="1"/>
          </p:nvPr>
        </p:nvPicPr>
        <p:blipFill>
          <a:blip r:embed="rId4"/>
          <a:stretch>
            <a:fillRect/>
          </a:stretch>
        </p:blipFill>
        <p:spPr>
          <a:xfrm>
            <a:off x="1066800" y="18473"/>
            <a:ext cx="6817385" cy="5715000"/>
          </a:xfrm>
          <a:prstGeom prst="rect">
            <a:avLst/>
          </a:prstGeom>
        </p:spPr>
      </p:pic>
      <p:pic>
        <p:nvPicPr>
          <p:cNvPr id="2" name="Audio 1">
            <a:hlinkClick r:id="" action="ppaction://media"/>
            <a:extLst>
              <a:ext uri="{FF2B5EF4-FFF2-40B4-BE49-F238E27FC236}">
                <a16:creationId xmlns:a16="http://schemas.microsoft.com/office/drawing/2014/main" id="{5B1A8F55-1E37-420C-A3E4-578F28646F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49389" y="6169804"/>
            <a:ext cx="636437" cy="463909"/>
          </a:xfrm>
          <a:prstGeom prst="rect">
            <a:avLst/>
          </a:prstGeom>
        </p:spPr>
      </p:pic>
    </p:spTree>
    <p:extLst>
      <p:ext uri="{BB962C8B-B14F-4D97-AF65-F5344CB8AC3E}">
        <p14:creationId xmlns:p14="http://schemas.microsoft.com/office/powerpoint/2010/main" val="370551398"/>
      </p:ext>
    </p:extLst>
  </p:cSld>
  <p:clrMapOvr>
    <a:masterClrMapping/>
  </p:clrMapOvr>
  <mc:AlternateContent xmlns:mc="http://schemas.openxmlformats.org/markup-compatibility/2006" xmlns:p14="http://schemas.microsoft.com/office/powerpoint/2010/main">
    <mc:Choice Requires="p14">
      <p:transition spd="slow" p14:dur="2000" advTm="25146"/>
    </mc:Choice>
    <mc:Fallback xmlns="">
      <p:transition spd="slow" advTm="25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BFE29BA-8809-4914-A13C-27B901BD5AE6}"/>
              </a:ext>
            </a:extLst>
          </p:cNvPr>
          <p:cNvPicPr>
            <a:picLocks noGrp="1" noChangeAspect="1"/>
          </p:cNvPicPr>
          <p:nvPr>
            <p:ph idx="1"/>
          </p:nvPr>
        </p:nvPicPr>
        <p:blipFill>
          <a:blip r:embed="rId4"/>
          <a:stretch>
            <a:fillRect/>
          </a:stretch>
        </p:blipFill>
        <p:spPr>
          <a:xfrm>
            <a:off x="733928" y="381000"/>
            <a:ext cx="6777618" cy="5681663"/>
          </a:xfrm>
          <a:prstGeom prst="rect">
            <a:avLst/>
          </a:prstGeom>
        </p:spPr>
      </p:pic>
      <p:pic>
        <p:nvPicPr>
          <p:cNvPr id="2" name="Audio 1">
            <a:hlinkClick r:id="" action="ppaction://media"/>
            <a:extLst>
              <a:ext uri="{FF2B5EF4-FFF2-40B4-BE49-F238E27FC236}">
                <a16:creationId xmlns:a16="http://schemas.microsoft.com/office/drawing/2014/main" id="{AA4E01F1-76D0-44A4-9C68-212654CF9E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91565" y="6005565"/>
            <a:ext cx="852435" cy="852435"/>
          </a:xfrm>
          <a:prstGeom prst="rect">
            <a:avLst/>
          </a:prstGeom>
        </p:spPr>
      </p:pic>
    </p:spTree>
    <p:extLst>
      <p:ext uri="{BB962C8B-B14F-4D97-AF65-F5344CB8AC3E}">
        <p14:creationId xmlns:p14="http://schemas.microsoft.com/office/powerpoint/2010/main" val="4057007523"/>
      </p:ext>
    </p:extLst>
  </p:cSld>
  <p:clrMapOvr>
    <a:masterClrMapping/>
  </p:clrMapOvr>
  <mc:AlternateContent xmlns:mc="http://schemas.openxmlformats.org/markup-compatibility/2006" xmlns:p14="http://schemas.microsoft.com/office/powerpoint/2010/main">
    <mc:Choice Requires="p14">
      <p:transition spd="slow" p14:dur="2000" advTm="57227"/>
    </mc:Choice>
    <mc:Fallback xmlns="">
      <p:transition spd="slow" advTm="57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4CC25A-DD77-48BB-BE65-C7C4D4A99EA1}"/>
              </a:ext>
            </a:extLst>
          </p:cNvPr>
          <p:cNvSpPr>
            <a:spLocks noGrp="1"/>
          </p:cNvSpPr>
          <p:nvPr>
            <p:ph type="title"/>
          </p:nvPr>
        </p:nvSpPr>
        <p:spPr/>
        <p:txBody>
          <a:bodyPr/>
          <a:lstStyle/>
          <a:p>
            <a:r>
              <a:rPr lang="en-US"/>
              <a:t>About autism</a:t>
            </a:r>
          </a:p>
        </p:txBody>
      </p:sp>
      <p:sp>
        <p:nvSpPr>
          <p:cNvPr id="4" name="Content Placeholder 3">
            <a:extLst>
              <a:ext uri="{FF2B5EF4-FFF2-40B4-BE49-F238E27FC236}">
                <a16:creationId xmlns:a16="http://schemas.microsoft.com/office/drawing/2014/main" id="{F5E8FAED-7D9B-4F64-A2B3-1EFFD99D0C84}"/>
              </a:ext>
            </a:extLst>
          </p:cNvPr>
          <p:cNvSpPr>
            <a:spLocks noGrp="1"/>
          </p:cNvSpPr>
          <p:nvPr>
            <p:ph idx="1"/>
          </p:nvPr>
        </p:nvSpPr>
        <p:spPr/>
        <p:txBody>
          <a:bodyPr/>
          <a:lstStyle/>
          <a:p>
            <a:r>
              <a:rPr lang="en-US"/>
              <a:t>Autism is a developmental disability.</a:t>
            </a:r>
          </a:p>
          <a:p>
            <a:r>
              <a:rPr lang="en-US"/>
              <a:t>Every autistic person experiences autism differently but there are some things that many of us have in common.</a:t>
            </a:r>
          </a:p>
          <a:p>
            <a:pPr lvl="1"/>
            <a:r>
              <a:rPr lang="en-US" b="1"/>
              <a:t>We think differently.  </a:t>
            </a:r>
            <a:endParaRPr lang="en-US"/>
          </a:p>
          <a:p>
            <a:pPr lvl="1"/>
            <a:r>
              <a:rPr lang="en-US" b="1"/>
              <a:t>We process our senses differently </a:t>
            </a:r>
          </a:p>
          <a:p>
            <a:pPr lvl="1"/>
            <a:r>
              <a:rPr lang="en-US" b="1"/>
              <a:t>We move differently</a:t>
            </a:r>
          </a:p>
          <a:p>
            <a:pPr lvl="1"/>
            <a:r>
              <a:rPr lang="en-US" b="1"/>
              <a:t>We communicate differently</a:t>
            </a:r>
          </a:p>
          <a:p>
            <a:pPr lvl="1"/>
            <a:r>
              <a:rPr lang="en-US" b="1"/>
              <a:t>We socialize differently</a:t>
            </a:r>
          </a:p>
          <a:p>
            <a:pPr marL="292608" lvl="1" indent="0">
              <a:buNone/>
            </a:pPr>
            <a:endParaRPr lang="en-US" b="1"/>
          </a:p>
          <a:p>
            <a:pPr marL="292608" lvl="1" indent="0">
              <a:buNone/>
            </a:pPr>
            <a:r>
              <a:rPr lang="en-US" b="1"/>
              <a:t>We are different….not less!</a:t>
            </a:r>
          </a:p>
          <a:p>
            <a:endParaRPr lang="en-US"/>
          </a:p>
        </p:txBody>
      </p:sp>
      <p:pic>
        <p:nvPicPr>
          <p:cNvPr id="2" name="Audio 1">
            <a:hlinkClick r:id="" action="ppaction://media"/>
            <a:extLst>
              <a:ext uri="{FF2B5EF4-FFF2-40B4-BE49-F238E27FC236}">
                <a16:creationId xmlns:a16="http://schemas.microsoft.com/office/drawing/2014/main" id="{4A49F8AE-896C-4D07-AB24-7F61F85217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28633" y="5742633"/>
            <a:ext cx="962967" cy="962967"/>
          </a:xfrm>
          <a:prstGeom prst="rect">
            <a:avLst/>
          </a:prstGeom>
        </p:spPr>
      </p:pic>
    </p:spTree>
    <p:extLst>
      <p:ext uri="{BB962C8B-B14F-4D97-AF65-F5344CB8AC3E}">
        <p14:creationId xmlns:p14="http://schemas.microsoft.com/office/powerpoint/2010/main" val="2338044953"/>
      </p:ext>
    </p:extLst>
  </p:cSld>
  <p:clrMapOvr>
    <a:masterClrMapping/>
  </p:clrMapOvr>
  <mc:AlternateContent xmlns:mc="http://schemas.openxmlformats.org/markup-compatibility/2006" xmlns:p14="http://schemas.microsoft.com/office/powerpoint/2010/main">
    <mc:Choice Requires="p14">
      <p:transition spd="slow" p14:dur="2000" advTm="200122"/>
    </mc:Choice>
    <mc:Fallback xmlns="">
      <p:transition spd="slow" advTm="200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7B28-F097-4385-B95D-360D9892A107}"/>
              </a:ext>
            </a:extLst>
          </p:cNvPr>
          <p:cNvSpPr>
            <a:spLocks noGrp="1"/>
          </p:cNvSpPr>
          <p:nvPr>
            <p:ph type="title"/>
          </p:nvPr>
        </p:nvSpPr>
        <p:spPr>
          <a:xfrm>
            <a:off x="430451" y="76200"/>
            <a:ext cx="7239000" cy="1143000"/>
          </a:xfrm>
        </p:spPr>
        <p:txBody>
          <a:bodyPr>
            <a:normAutofit fontScale="90000"/>
          </a:bodyPr>
          <a:lstStyle/>
          <a:p>
            <a:r>
              <a:rPr lang="en-US"/>
              <a:t>Autism Sensory Overload Video</a:t>
            </a:r>
          </a:p>
        </p:txBody>
      </p:sp>
      <p:pic>
        <p:nvPicPr>
          <p:cNvPr id="4" name="Online Media 3" title="Sensory Overload">
            <a:hlinkClick r:id="" action="ppaction://media"/>
            <a:extLst>
              <a:ext uri="{FF2B5EF4-FFF2-40B4-BE49-F238E27FC236}">
                <a16:creationId xmlns:a16="http://schemas.microsoft.com/office/drawing/2014/main" id="{7A630B1D-12FD-431A-99E1-5EAB4F1BDAF8}"/>
              </a:ext>
            </a:extLst>
          </p:cNvPr>
          <p:cNvPicPr>
            <a:picLocks noRot="1" noChangeAspect="1"/>
          </p:cNvPicPr>
          <p:nvPr>
            <a:videoFile r:link="rId1"/>
          </p:nvPr>
        </p:nvPicPr>
        <p:blipFill>
          <a:blip r:embed="rId3"/>
          <a:stretch>
            <a:fillRect/>
          </a:stretch>
        </p:blipFill>
        <p:spPr>
          <a:xfrm>
            <a:off x="430451" y="1524000"/>
            <a:ext cx="8283097" cy="4679950"/>
          </a:xfrm>
          <a:prstGeom prst="rect">
            <a:avLst/>
          </a:prstGeom>
        </p:spPr>
      </p:pic>
    </p:spTree>
    <p:extLst>
      <p:ext uri="{BB962C8B-B14F-4D97-AF65-F5344CB8AC3E}">
        <p14:creationId xmlns:p14="http://schemas.microsoft.com/office/powerpoint/2010/main" val="358920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477A4-810B-41B5-BF29-E4E00797021D}"/>
              </a:ext>
            </a:extLst>
          </p:cNvPr>
          <p:cNvSpPr>
            <a:spLocks noGrp="1"/>
          </p:cNvSpPr>
          <p:nvPr>
            <p:ph type="title"/>
          </p:nvPr>
        </p:nvSpPr>
        <p:spPr/>
        <p:txBody>
          <a:bodyPr/>
          <a:lstStyle/>
          <a:p>
            <a:r>
              <a:rPr lang="en-US"/>
              <a:t>Masking VS Camouflaging </a:t>
            </a:r>
          </a:p>
        </p:txBody>
      </p:sp>
      <p:sp>
        <p:nvSpPr>
          <p:cNvPr id="3" name="Content Placeholder 2">
            <a:extLst>
              <a:ext uri="{FF2B5EF4-FFF2-40B4-BE49-F238E27FC236}">
                <a16:creationId xmlns:a16="http://schemas.microsoft.com/office/drawing/2014/main" id="{A5CA11CA-C622-4C62-8358-7BE371BC8892}"/>
              </a:ext>
            </a:extLst>
          </p:cNvPr>
          <p:cNvSpPr>
            <a:spLocks noGrp="1"/>
          </p:cNvSpPr>
          <p:nvPr>
            <p:ph idx="1"/>
          </p:nvPr>
        </p:nvSpPr>
        <p:spPr/>
        <p:txBody>
          <a:bodyPr/>
          <a:lstStyle/>
          <a:p>
            <a:r>
              <a:rPr lang="en-US" b="1"/>
              <a:t>Masking </a:t>
            </a:r>
            <a:r>
              <a:rPr lang="en-US"/>
              <a:t>is taking on a persona that is felt to be more neurotypical ( non-autistic)</a:t>
            </a:r>
          </a:p>
          <a:p>
            <a:r>
              <a:rPr lang="en-US" b="1"/>
              <a:t>Camouflaging </a:t>
            </a:r>
            <a:r>
              <a:rPr lang="en-US"/>
              <a:t> is hiding behavior that might be viewed as socially unacceptable or “performing” social behavior that is felt to be more neurotypical.  </a:t>
            </a:r>
          </a:p>
          <a:p>
            <a:r>
              <a:rPr lang="en-US"/>
              <a:t>It is a survival skill that can be draining. </a:t>
            </a:r>
          </a:p>
          <a:p>
            <a:pPr marL="0" indent="0">
              <a:buNone/>
            </a:pPr>
            <a:endParaRPr lang="en-US" b="1"/>
          </a:p>
          <a:p>
            <a:pPr marL="0" indent="0">
              <a:buNone/>
            </a:pPr>
            <a:r>
              <a:rPr lang="en-US" b="1"/>
              <a:t>( Attwood, 2007; Lai et al, 2017) </a:t>
            </a:r>
          </a:p>
          <a:p>
            <a:pPr marL="0" indent="0">
              <a:buNone/>
            </a:pPr>
            <a:endParaRPr lang="en-US" b="1"/>
          </a:p>
          <a:p>
            <a:pPr marL="0" indent="0">
              <a:buNone/>
            </a:pPr>
            <a:endParaRPr lang="en-US" b="1"/>
          </a:p>
        </p:txBody>
      </p:sp>
      <p:pic>
        <p:nvPicPr>
          <p:cNvPr id="4" name="Audio 3">
            <a:hlinkClick r:id="" action="ppaction://media"/>
            <a:extLst>
              <a:ext uri="{FF2B5EF4-FFF2-40B4-BE49-F238E27FC236}">
                <a16:creationId xmlns:a16="http://schemas.microsoft.com/office/drawing/2014/main" id="{D8B12070-FC26-447D-AAE0-0E8B38F739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273028240"/>
      </p:ext>
    </p:extLst>
  </p:cSld>
  <p:clrMapOvr>
    <a:masterClrMapping/>
  </p:clrMapOvr>
  <mc:AlternateContent xmlns:mc="http://schemas.openxmlformats.org/markup-compatibility/2006" xmlns:p14="http://schemas.microsoft.com/office/powerpoint/2010/main">
    <mc:Choice Requires="p14">
      <p:transition spd="slow" p14:dur="2000" advTm="34722"/>
    </mc:Choice>
    <mc:Fallback xmlns="">
      <p:transition spd="slow" advTm="3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3B4977-BA45-4BA1-904A-8E21DCFE85B7}"/>
              </a:ext>
            </a:extLst>
          </p:cNvPr>
          <p:cNvPicPr>
            <a:picLocks noChangeAspect="1"/>
          </p:cNvPicPr>
          <p:nvPr/>
        </p:nvPicPr>
        <p:blipFill>
          <a:blip r:embed="rId4"/>
          <a:stretch>
            <a:fillRect/>
          </a:stretch>
        </p:blipFill>
        <p:spPr>
          <a:xfrm>
            <a:off x="838200" y="857250"/>
            <a:ext cx="6858000" cy="5143500"/>
          </a:xfrm>
          <a:prstGeom prst="rect">
            <a:avLst/>
          </a:prstGeom>
        </p:spPr>
      </p:pic>
      <p:pic>
        <p:nvPicPr>
          <p:cNvPr id="4" name="Audio 3">
            <a:hlinkClick r:id="" action="ppaction://media"/>
            <a:extLst>
              <a:ext uri="{FF2B5EF4-FFF2-40B4-BE49-F238E27FC236}">
                <a16:creationId xmlns:a16="http://schemas.microsoft.com/office/drawing/2014/main" id="{CFE98A64-4F91-46DB-9B4C-BB09C68829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732386518"/>
      </p:ext>
    </p:extLst>
  </p:cSld>
  <p:clrMapOvr>
    <a:masterClrMapping/>
  </p:clrMapOvr>
  <mc:AlternateContent xmlns:mc="http://schemas.openxmlformats.org/markup-compatibility/2006" xmlns:p14="http://schemas.microsoft.com/office/powerpoint/2010/main">
    <mc:Choice Requires="p14">
      <p:transition spd="slow" p14:dur="2000" advTm="41264"/>
    </mc:Choice>
    <mc:Fallback xmlns="">
      <p:transition spd="slow" advTm="41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26CDA4B7220024EB1378BCF4A242AED" ma:contentTypeVersion="6" ma:contentTypeDescription="Create a new document." ma:contentTypeScope="" ma:versionID="51725f5b4ddf69ddc635ce787a680be9">
  <xsd:schema xmlns:xsd="http://www.w3.org/2001/XMLSchema" xmlns:xs="http://www.w3.org/2001/XMLSchema" xmlns:p="http://schemas.microsoft.com/office/2006/metadata/properties" xmlns:ns3="29fbab3c-20c9-4780-984f-e15331657962" targetNamespace="http://schemas.microsoft.com/office/2006/metadata/properties" ma:root="true" ma:fieldsID="b272f19c09e97f300c511f4caba89990" ns3:_="">
    <xsd:import namespace="29fbab3c-20c9-4780-984f-e1533165796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fbab3c-20c9-4780-984f-e153316579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9E204A-B515-4448-9BA9-F5E7E675BECD}">
  <ds:schemaRefs>
    <ds:schemaRef ds:uri="http://schemas.microsoft.com/sharepoint/v3/contenttype/forms"/>
  </ds:schemaRefs>
</ds:datastoreItem>
</file>

<file path=customXml/itemProps2.xml><?xml version="1.0" encoding="utf-8"?>
<ds:datastoreItem xmlns:ds="http://schemas.openxmlformats.org/officeDocument/2006/customXml" ds:itemID="{7693FF62-4E5C-416A-A0D0-622735D4E6FD}">
  <ds:schemaRefs>
    <ds:schemaRef ds:uri="http://schemas.microsoft.com/office/2006/metadata/properties"/>
    <ds:schemaRef ds:uri="http://www.w3.org/XML/1998/namespace"/>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29fbab3c-20c9-4780-984f-e15331657962"/>
  </ds:schemaRefs>
</ds:datastoreItem>
</file>

<file path=customXml/itemProps3.xml><?xml version="1.0" encoding="utf-8"?>
<ds:datastoreItem xmlns:ds="http://schemas.openxmlformats.org/officeDocument/2006/customXml" ds:itemID="{DA7FB5BB-9CE6-43A6-BCE5-A370A31BB8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fbab3c-20c9-4780-984f-e153316579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Opulent</Template>
  <TotalTime>28</TotalTime>
  <Words>905</Words>
  <Application>Microsoft Office PowerPoint</Application>
  <PresentationFormat>On-screen Show (4:3)</PresentationFormat>
  <Paragraphs>103</Paragraphs>
  <Slides>19</Slides>
  <Notes>2</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-apple-system</vt:lpstr>
      <vt:lpstr>Calibri</vt:lpstr>
      <vt:lpstr>Open Sans</vt:lpstr>
      <vt:lpstr>Trebuchet MS</vt:lpstr>
      <vt:lpstr>Wingdings</vt:lpstr>
      <vt:lpstr>Wingdings 2</vt:lpstr>
      <vt:lpstr>Opulent</vt:lpstr>
      <vt:lpstr>How To Play This slide show</vt:lpstr>
      <vt:lpstr>Autism Acceptance Month </vt:lpstr>
      <vt:lpstr>PowerPoint Presentation</vt:lpstr>
      <vt:lpstr>PowerPoint Presentation</vt:lpstr>
      <vt:lpstr>PowerPoint Presentation</vt:lpstr>
      <vt:lpstr>About autism</vt:lpstr>
      <vt:lpstr>Autism Sensory Overload Video</vt:lpstr>
      <vt:lpstr>Masking VS Camouflaging </vt:lpstr>
      <vt:lpstr>PowerPoint Presentation</vt:lpstr>
      <vt:lpstr>Remember…</vt:lpstr>
      <vt:lpstr>Is Autism a boys club? </vt:lpstr>
      <vt:lpstr>PowerPoint Presentation</vt:lpstr>
      <vt:lpstr>PowerPoint Presentation</vt:lpstr>
      <vt:lpstr>How To Be An Ally </vt:lpstr>
      <vt:lpstr>Take The pledge</vt:lpstr>
      <vt:lpstr>What you can do to help adults on the autism spectrum </vt:lpstr>
      <vt:lpstr>Famous people with autism</vt:lpstr>
      <vt:lpstr>In Conclusion…</vt:lpstr>
      <vt:lpstr>Autism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Autism Acceptance Month</dc:title>
  <dc:creator>razumnayay</dc:creator>
  <cp:lastModifiedBy>Ellis, Cheryl</cp:lastModifiedBy>
  <cp:revision>9</cp:revision>
  <dcterms:created xsi:type="dcterms:W3CDTF">2018-03-23T13:42:28Z</dcterms:created>
  <dcterms:modified xsi:type="dcterms:W3CDTF">2022-04-25T16:07:48Z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0x010100526CDA4B7220024EB1378BCF4A242AED</vt:lpwstr>
  </property>
</Properties>
</file>