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8" r:id="rId3"/>
    <p:sldId id="292" r:id="rId4"/>
    <p:sldId id="323" r:id="rId5"/>
    <p:sldId id="330" r:id="rId6"/>
    <p:sldId id="328" r:id="rId7"/>
    <p:sldId id="268" r:id="rId8"/>
    <p:sldId id="269" r:id="rId9"/>
    <p:sldId id="331" r:id="rId10"/>
    <p:sldId id="326" r:id="rId11"/>
    <p:sldId id="311" r:id="rId12"/>
    <p:sldId id="283" r:id="rId13"/>
    <p:sldId id="284" r:id="rId14"/>
    <p:sldId id="285" r:id="rId15"/>
    <p:sldId id="343" r:id="rId16"/>
    <p:sldId id="344" r:id="rId17"/>
    <p:sldId id="286" r:id="rId18"/>
    <p:sldId id="332" r:id="rId19"/>
    <p:sldId id="334" r:id="rId20"/>
    <p:sldId id="342" r:id="rId21"/>
    <p:sldId id="336" r:id="rId22"/>
    <p:sldId id="337" r:id="rId23"/>
    <p:sldId id="290" r:id="rId24"/>
    <p:sldId id="339" r:id="rId25"/>
    <p:sldId id="340" r:id="rId26"/>
    <p:sldId id="338" r:id="rId27"/>
    <p:sldId id="341" r:id="rId28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0" autoAdjust="0"/>
  </p:normalViewPr>
  <p:slideViewPr>
    <p:cSldViewPr snapToGrid="0" snapToObjects="1">
      <p:cViewPr varScale="1">
        <p:scale>
          <a:sx n="102" d="100"/>
          <a:sy n="102" d="100"/>
        </p:scale>
        <p:origin x="83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86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8A55-910D-4196-9C64-C4C2F77C2E15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Michelle Rosado, CSDE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99BD-AA22-4C7C-BBCC-02FF8EB9A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973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Michelle Rosado, CSDE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05A8-C9BE-4F26-A50F-D51A61D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174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spcBef>
                <a:spcPct val="0"/>
              </a:spcBef>
              <a:buFontTx/>
              <a:buChar char="•"/>
            </a:pPr>
            <a:r>
              <a:rPr lang="en-US" altLang="en-US" b="1" dirty="0">
                <a:solidFill>
                  <a:srgbClr val="002D73"/>
                </a:solidFill>
              </a:rPr>
              <a:t>This is an editable PowerPoint prepared as a courtesy by the CSDE to provide basic information.</a:t>
            </a:r>
          </a:p>
          <a:p>
            <a:pPr marL="174625" indent="-174625">
              <a:spcBef>
                <a:spcPct val="0"/>
              </a:spcBef>
              <a:buFontTx/>
              <a:buChar char="•"/>
            </a:pPr>
            <a:endParaRPr lang="en-US" altLang="en-US" b="1" dirty="0">
              <a:solidFill>
                <a:srgbClr val="002D73"/>
              </a:solidFill>
            </a:endParaRPr>
          </a:p>
          <a:p>
            <a:pPr marL="174625" indent="-174625">
              <a:spcBef>
                <a:spcPct val="0"/>
              </a:spcBef>
              <a:buFontTx/>
              <a:buChar char="•"/>
            </a:pPr>
            <a:r>
              <a:rPr lang="en-US" altLang="en-US" b="1" dirty="0">
                <a:solidFill>
                  <a:srgbClr val="002D73"/>
                </a:solidFill>
              </a:rPr>
              <a:t>Slides can be added or deleted as needed. We encourage customization to your local context.</a:t>
            </a:r>
          </a:p>
          <a:p>
            <a:pPr marL="174625" indent="-174625">
              <a:spcBef>
                <a:spcPct val="0"/>
              </a:spcBef>
              <a:buFontTx/>
              <a:buChar char="•"/>
            </a:pPr>
            <a:endParaRPr lang="en-US" altLang="en-US" b="1" dirty="0">
              <a:solidFill>
                <a:srgbClr val="002D73"/>
              </a:solidFill>
            </a:endParaRPr>
          </a:p>
          <a:p>
            <a:pPr marL="174625" indent="-174625">
              <a:spcBef>
                <a:spcPct val="0"/>
              </a:spcBef>
              <a:buFontTx/>
              <a:buChar char="•"/>
            </a:pPr>
            <a:r>
              <a:rPr lang="en-US" altLang="en-US" b="1" dirty="0">
                <a:solidFill>
                  <a:srgbClr val="002D73"/>
                </a:solidFill>
              </a:rPr>
              <a:t>For this slide, insert appropriate information for your district / school and meeting and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688D86F-C361-432E-9D58-128A96BBCBB4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 the calculator section of the Math Test, students can use </a:t>
            </a:r>
            <a:r>
              <a:rPr lang="en-US" b="1" dirty="0" smtClean="0">
                <a:solidFill>
                  <a:srgbClr val="002060"/>
                </a:solidFill>
              </a:rPr>
              <a:t>their calculators </a:t>
            </a:r>
            <a:r>
              <a:rPr lang="en-US" b="1" dirty="0">
                <a:solidFill>
                  <a:srgbClr val="002060"/>
                </a:solidFill>
              </a:rPr>
              <a:t>to make computations more efficiently, enabling them </a:t>
            </a:r>
            <a:r>
              <a:rPr lang="en-US" b="1" dirty="0" smtClean="0">
                <a:solidFill>
                  <a:srgbClr val="002060"/>
                </a:solidFill>
              </a:rPr>
              <a:t>to focus </a:t>
            </a:r>
            <a:r>
              <a:rPr lang="en-US" b="1" dirty="0">
                <a:solidFill>
                  <a:srgbClr val="002060"/>
                </a:solidFill>
              </a:rPr>
              <a:t>on complex modeling and reasoning. However, the calculator </a:t>
            </a:r>
            <a:r>
              <a:rPr lang="en-US" b="1" dirty="0" smtClean="0">
                <a:solidFill>
                  <a:srgbClr val="002060"/>
                </a:solidFill>
              </a:rPr>
              <a:t>is a </a:t>
            </a:r>
            <a:r>
              <a:rPr lang="en-US" b="1" dirty="0">
                <a:solidFill>
                  <a:srgbClr val="002060"/>
                </a:solidFill>
              </a:rPr>
              <a:t>tool that students must use strategically, deciding when to use it </a:t>
            </a:r>
            <a:r>
              <a:rPr lang="en-US" b="1" dirty="0" smtClean="0">
                <a:solidFill>
                  <a:srgbClr val="002060"/>
                </a:solidFill>
              </a:rPr>
              <a:t>—and </a:t>
            </a:r>
            <a:r>
              <a:rPr lang="en-US" b="1" dirty="0">
                <a:solidFill>
                  <a:srgbClr val="002060"/>
                </a:solidFill>
              </a:rPr>
              <a:t>when not to. There will be some questions in the calculator </a:t>
            </a:r>
            <a:r>
              <a:rPr lang="en-US" b="1" dirty="0" smtClean="0">
                <a:solidFill>
                  <a:srgbClr val="002060"/>
                </a:solidFill>
              </a:rPr>
              <a:t>section that </a:t>
            </a:r>
            <a:r>
              <a:rPr lang="en-US" b="1" dirty="0">
                <a:solidFill>
                  <a:srgbClr val="002060"/>
                </a:solidFill>
              </a:rPr>
              <a:t>can be answered more efficiently without a calculator. In these</a:t>
            </a:r>
          </a:p>
          <a:p>
            <a:r>
              <a:rPr lang="en-US" b="1" dirty="0">
                <a:solidFill>
                  <a:srgbClr val="002060"/>
                </a:solidFill>
              </a:rPr>
              <a:t>cases, students who make use of structure or their ability to </a:t>
            </a:r>
            <a:r>
              <a:rPr lang="en-US" b="1" dirty="0" smtClean="0">
                <a:solidFill>
                  <a:srgbClr val="002060"/>
                </a:solidFill>
              </a:rPr>
              <a:t>reason will </a:t>
            </a:r>
            <a:r>
              <a:rPr lang="en-US" b="1" dirty="0">
                <a:solidFill>
                  <a:srgbClr val="002060"/>
                </a:solidFill>
              </a:rPr>
              <a:t>most likely reach the solution more rapidly than students who </a:t>
            </a:r>
            <a:r>
              <a:rPr lang="en-US" b="1" dirty="0" smtClean="0">
                <a:solidFill>
                  <a:srgbClr val="002060"/>
                </a:solidFill>
              </a:rPr>
              <a:t>use a </a:t>
            </a:r>
            <a:r>
              <a:rPr lang="en-US" b="1" dirty="0">
                <a:solidFill>
                  <a:srgbClr val="002060"/>
                </a:solidFill>
              </a:rPr>
              <a:t>calculator.</a:t>
            </a:r>
          </a:p>
          <a:p>
            <a:r>
              <a:rPr lang="en-US" b="1" dirty="0">
                <a:solidFill>
                  <a:srgbClr val="002060"/>
                </a:solidFill>
              </a:rPr>
              <a:t>On Student-Produced Response questions, students grid in </a:t>
            </a:r>
            <a:r>
              <a:rPr lang="en-US" b="1" dirty="0" smtClean="0">
                <a:solidFill>
                  <a:srgbClr val="002060"/>
                </a:solidFill>
              </a:rPr>
              <a:t>their answers</a:t>
            </a:r>
            <a:r>
              <a:rPr lang="en-US" b="1" dirty="0">
                <a:solidFill>
                  <a:srgbClr val="002060"/>
                </a:solidFill>
              </a:rPr>
              <a:t>, which often allows for multiple correct responses and </a:t>
            </a:r>
            <a:r>
              <a:rPr lang="en-US" b="1" dirty="0" smtClean="0">
                <a:solidFill>
                  <a:srgbClr val="002060"/>
                </a:solidFill>
              </a:rPr>
              <a:t>solution processes</a:t>
            </a:r>
            <a:r>
              <a:rPr lang="en-US" b="1" dirty="0">
                <a:solidFill>
                  <a:srgbClr val="002060"/>
                </a:solidFill>
              </a:rPr>
              <a:t>. Such items allow students to freely apply their </a:t>
            </a:r>
            <a:r>
              <a:rPr lang="en-US" b="1" dirty="0" smtClean="0">
                <a:solidFill>
                  <a:srgbClr val="002060"/>
                </a:solidFill>
              </a:rPr>
              <a:t>critical thinking </a:t>
            </a:r>
            <a:r>
              <a:rPr lang="en-US" b="1" dirty="0">
                <a:solidFill>
                  <a:srgbClr val="002060"/>
                </a:solidFill>
              </a:rPr>
              <a:t>skills when planning and implementing a solution.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8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60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6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80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3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2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D73"/>
                </a:solidFill>
              </a:rPr>
              <a:t>Take a moment to unpack the presentation and remind your audience of the most salient/ important  points for your local context.</a:t>
            </a:r>
          </a:p>
          <a:p>
            <a:pPr>
              <a:defRPr/>
            </a:pPr>
            <a:endParaRPr lang="en-US" b="1" dirty="0">
              <a:solidFill>
                <a:srgbClr val="002D73"/>
              </a:solidFill>
            </a:endParaRPr>
          </a:p>
          <a:p>
            <a:pPr marL="291179" indent="-291179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D73"/>
                </a:solidFill>
              </a:rPr>
              <a:t>This presentation reviews the background/ overall components of the assessment.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131FE2-4A99-4FA1-A92C-CD9D376588B9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8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3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7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3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9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6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2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>
                <a:solidFill>
                  <a:srgbClr val="002060"/>
                </a:solidFill>
              </a:rPr>
              <a:t>The switch to the </a:t>
            </a:r>
            <a:r>
              <a:rPr lang="en-US" b="1" dirty="0" smtClean="0">
                <a:solidFill>
                  <a:srgbClr val="002060"/>
                </a:solidFill>
              </a:rPr>
              <a:t>SAT </a:t>
            </a:r>
            <a:r>
              <a:rPr lang="en-US" b="1" dirty="0">
                <a:solidFill>
                  <a:srgbClr val="002060"/>
                </a:solidFill>
              </a:rPr>
              <a:t>satisfies the requirements of Connecticut Public Act No. 15-238, which states that effective in the 2015-16 school year students enrolled in Grade 11 should be administered a nationally recognized college readiness assessment that is approved by the State Board of Education (October 7, 2015) and that measures essential and grade-appropriate skills in reading, writing and mathematics.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038D60-2B72-419D-A5C5-67F0EFBFBE27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>
                <a:solidFill>
                  <a:srgbClr val="002D73"/>
                </a:solidFill>
              </a:rPr>
              <a:t>This slide presents an opportunity to highlight a “mixed measures” approach to student performance and what other ways educators evaluate student learning.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038D60-2B72-419D-A5C5-67F0EFBFBE27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Educators from Connecticut were invited to participate in the alignment process for the Connecticut SAT School Day.  The meeting occurred in January 2016.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E9C-24E6-9647-8D43-96403AF0BB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6D7C4B8-1ADD-46EB-A4F7-016362E48F06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Total Score: </a:t>
            </a:r>
            <a:r>
              <a:rPr lang="en-US" dirty="0"/>
              <a:t>Sum of Evidence- Based Reading and Writing, and Math.</a:t>
            </a:r>
          </a:p>
          <a:p>
            <a:r>
              <a:rPr lang="en-US" dirty="0"/>
              <a:t>It is not a “composite” score</a:t>
            </a:r>
            <a:r>
              <a:rPr lang="en-US" dirty="0" smtClean="0"/>
              <a:t>. </a:t>
            </a:r>
            <a:r>
              <a:rPr lang="en-US" dirty="0"/>
              <a:t>Evidence- Based Reading and Writing: the combination of the </a:t>
            </a:r>
            <a:r>
              <a:rPr lang="en-US" dirty="0" smtClean="0"/>
              <a:t>Reading Test </a:t>
            </a:r>
            <a:r>
              <a:rPr lang="en-US" dirty="0"/>
              <a:t>and the Writing and Language Test. The optional Essay is not</a:t>
            </a:r>
          </a:p>
          <a:p>
            <a:r>
              <a:rPr lang="en-US" dirty="0"/>
              <a:t>factored in to these test scores.</a:t>
            </a:r>
          </a:p>
          <a:p>
            <a:r>
              <a:rPr lang="en-US" b="1" dirty="0"/>
              <a:t>Cross-test Scores: </a:t>
            </a:r>
            <a:r>
              <a:rPr lang="en-US" dirty="0"/>
              <a:t>Analysis in Science and Analysis in </a:t>
            </a:r>
            <a:r>
              <a:rPr lang="en-US" dirty="0" smtClean="0"/>
              <a:t>History/Social Studies</a:t>
            </a:r>
            <a:r>
              <a:rPr lang="en-US" dirty="0"/>
              <a:t>. Questions used to determine the score come from all </a:t>
            </a:r>
            <a:r>
              <a:rPr lang="en-US" dirty="0" smtClean="0"/>
              <a:t>tests. The </a:t>
            </a:r>
            <a:r>
              <a:rPr lang="en-US" dirty="0"/>
              <a:t>optional Essay does not contribute to these scores, but </a:t>
            </a:r>
            <a:r>
              <a:rPr lang="en-US" dirty="0" smtClean="0"/>
              <a:t>it separately </a:t>
            </a:r>
            <a:r>
              <a:rPr lang="en-US" dirty="0"/>
              <a:t>assesses many of these skills with reading, writing </a:t>
            </a:r>
            <a:r>
              <a:rPr lang="en-US" dirty="0" smtClean="0"/>
              <a:t>and analysis </a:t>
            </a:r>
            <a:r>
              <a:rPr lang="en-US" dirty="0"/>
              <a:t>scores.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tests in the SAT Suite of Assessments will include the same </a:t>
            </a:r>
            <a:r>
              <a:rPr lang="en-US" dirty="0" smtClean="0"/>
              <a:t>score categories</a:t>
            </a:r>
            <a:r>
              <a:rPr lang="en-US" dirty="0"/>
              <a:t>: Total score, section scores, test scores, cross-test scores, </a:t>
            </a:r>
            <a:r>
              <a:rPr lang="en-US" dirty="0" smtClean="0"/>
              <a:t>and </a:t>
            </a:r>
            <a:r>
              <a:rPr lang="en-US" dirty="0" err="1" smtClean="0"/>
              <a:t>subscores</a:t>
            </a:r>
            <a:r>
              <a:rPr lang="en-US" dirty="0"/>
              <a:t>. (Notable exceptions: SAT only will have Essay scores, and </a:t>
            </a:r>
            <a:r>
              <a:rPr lang="en-US" dirty="0" smtClean="0"/>
              <a:t>the PSAT </a:t>
            </a:r>
            <a:r>
              <a:rPr lang="en-US" dirty="0"/>
              <a:t>8/9 will not have a </a:t>
            </a:r>
            <a:r>
              <a:rPr lang="en-US" dirty="0" err="1"/>
              <a:t>subscore</a:t>
            </a:r>
            <a:r>
              <a:rPr lang="en-US" dirty="0"/>
              <a:t> in Passport to Advanced Math.) In </a:t>
            </a:r>
            <a:r>
              <a:rPr lang="en-US" dirty="0" smtClean="0"/>
              <a:t>this system</a:t>
            </a:r>
            <a:r>
              <a:rPr lang="en-US" dirty="0"/>
              <a:t>, by design, the assessments are created to cover a slightly </a:t>
            </a:r>
            <a:r>
              <a:rPr lang="en-US" dirty="0" smtClean="0"/>
              <a:t>different range </a:t>
            </a:r>
            <a:r>
              <a:rPr lang="en-US" dirty="0"/>
              <a:t>of content complexity that increases from PSAT 8/9 to </a:t>
            </a:r>
            <a:r>
              <a:rPr lang="en-US" dirty="0" smtClean="0"/>
              <a:t>PSAT/NMSQT </a:t>
            </a:r>
            <a:r>
              <a:rPr lang="en-US" dirty="0"/>
              <a:t>to SAT. This increase in content complexity also corresponds </a:t>
            </a:r>
            <a:r>
              <a:rPr lang="en-US" dirty="0" smtClean="0"/>
              <a:t>to an </a:t>
            </a:r>
            <a:r>
              <a:rPr lang="en-US" dirty="0"/>
              <a:t>increase in the difficulty level of each test. As one could easily </a:t>
            </a:r>
            <a:r>
              <a:rPr lang="en-US" dirty="0" smtClean="0"/>
              <a:t>imagine PSAT/NMSQT </a:t>
            </a:r>
            <a:r>
              <a:rPr lang="en-US" dirty="0"/>
              <a:t>is more difficult/challenging than PSAT 8/9, and SAT is </a:t>
            </a:r>
            <a:r>
              <a:rPr lang="en-US" dirty="0" smtClean="0"/>
              <a:t>more difficult </a:t>
            </a:r>
            <a:r>
              <a:rPr lang="en-US" dirty="0"/>
              <a:t>than PSAT/NMSQT. To support these differences in test </a:t>
            </a:r>
            <a:r>
              <a:rPr lang="en-US" dirty="0" smtClean="0"/>
              <a:t>difficulty, and </a:t>
            </a:r>
            <a:r>
              <a:rPr lang="en-US" dirty="0"/>
              <a:t>to also support a common metric against which students can </a:t>
            </a:r>
            <a:r>
              <a:rPr lang="en-US" dirty="0" smtClean="0"/>
              <a:t>be measured </a:t>
            </a:r>
            <a:r>
              <a:rPr lang="en-US" dirty="0"/>
              <a:t>over time, the test scores and cross-test scores will be </a:t>
            </a:r>
            <a:r>
              <a:rPr lang="en-US" b="1" dirty="0" smtClean="0"/>
              <a:t>vertically equated </a:t>
            </a:r>
            <a:r>
              <a:rPr lang="en-US" dirty="0"/>
              <a:t>across SAT, PSAT/NMSQT, and PSAT 8/9. Vertical Equating </a:t>
            </a:r>
            <a:r>
              <a:rPr lang="en-US" dirty="0" smtClean="0"/>
              <a:t>refers to </a:t>
            </a:r>
            <a:r>
              <a:rPr lang="en-US" dirty="0"/>
              <a:t>a statistical procedure whereby tests designed to differ in difficulty </a:t>
            </a:r>
            <a:r>
              <a:rPr lang="en-US" dirty="0" smtClean="0"/>
              <a:t>are placed </a:t>
            </a:r>
            <a:r>
              <a:rPr lang="en-US" dirty="0"/>
              <a:t>on a common metric. This allows the tests to function as a </a:t>
            </a:r>
            <a:r>
              <a:rPr lang="en-US" dirty="0" smtClean="0"/>
              <a:t>system where </a:t>
            </a:r>
            <a:r>
              <a:rPr lang="en-US" dirty="0"/>
              <a:t>student performance over time can consistently be </a:t>
            </a:r>
            <a:r>
              <a:rPr lang="en-US" dirty="0" smtClean="0"/>
              <a:t>measured against </a:t>
            </a:r>
            <a:r>
              <a:rPr lang="en-US" dirty="0"/>
              <a:t>a common metric, allowing us to show growth over time for </a:t>
            </a:r>
            <a:r>
              <a:rPr lang="en-US" dirty="0" smtClean="0"/>
              <a:t>a student </a:t>
            </a:r>
            <a:r>
              <a:rPr lang="en-US" dirty="0"/>
              <a:t>(or at an aggregate</a:t>
            </a:r>
            <a:r>
              <a:rPr lang="en-US" dirty="0" smtClean="0"/>
              <a:t>).</a:t>
            </a:r>
          </a:p>
          <a:p>
            <a:r>
              <a:rPr lang="en-US" dirty="0"/>
              <a:t>The min-max scores vary from assessment to assessment to </a:t>
            </a:r>
            <a:r>
              <a:rPr lang="en-US" dirty="0" smtClean="0"/>
              <a:t>show the </a:t>
            </a:r>
            <a:r>
              <a:rPr lang="en-US" dirty="0"/>
              <a:t>difference in complexity of knowledge on the different </a:t>
            </a:r>
            <a:r>
              <a:rPr lang="en-US" dirty="0" smtClean="0"/>
              <a:t>tests. Theoretically</a:t>
            </a:r>
            <a:r>
              <a:rPr lang="en-US" dirty="0"/>
              <a:t>, if a student were to take the PSAT 8/9, PSAT 10, and </a:t>
            </a:r>
            <a:r>
              <a:rPr lang="en-US" dirty="0" smtClean="0"/>
              <a:t>SAT on </a:t>
            </a:r>
            <a:r>
              <a:rPr lang="en-US" dirty="0"/>
              <a:t>the same day, they would score the same on each assessment, </a:t>
            </a:r>
            <a:r>
              <a:rPr lang="en-US" dirty="0" smtClean="0"/>
              <a:t>but if </a:t>
            </a:r>
            <a:r>
              <a:rPr lang="en-US" dirty="0"/>
              <a:t>they scored “perfectly” on all three, they would only get a 720 versus</a:t>
            </a:r>
          </a:p>
          <a:p>
            <a:r>
              <a:rPr lang="en-US" dirty="0"/>
              <a:t>an 800 for Math in PSAT 8/9 versus SAT – because the difficulty </a:t>
            </a:r>
            <a:r>
              <a:rPr lang="en-US" dirty="0" smtClean="0"/>
              <a:t>of questions </a:t>
            </a:r>
            <a:r>
              <a:rPr lang="en-US" dirty="0"/>
              <a:t>is that much harder on SAT.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EF3A1A-B644-4C3A-B82B-D2B6186A8F25}" type="datetime1">
              <a:rPr lang="en-US" smtClean="0"/>
              <a:t>5/16/2018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overall aim of the Reading Test is to determine </a:t>
            </a:r>
            <a:r>
              <a:rPr lang="en-US" dirty="0" smtClean="0"/>
              <a:t>whether students </a:t>
            </a:r>
            <a:r>
              <a:rPr lang="en-US" dirty="0"/>
              <a:t>can demonstrate college and career readiness </a:t>
            </a:r>
            <a:r>
              <a:rPr lang="en-US" dirty="0" smtClean="0"/>
              <a:t>proficiency in </a:t>
            </a:r>
            <a:r>
              <a:rPr lang="en-US" b="1" dirty="0"/>
              <a:t>comprehending a broad range of high-quality, </a:t>
            </a:r>
            <a:r>
              <a:rPr lang="en-US" b="1" dirty="0" smtClean="0"/>
              <a:t>appropriately challenging </a:t>
            </a:r>
            <a:r>
              <a:rPr lang="en-US" b="1" dirty="0"/>
              <a:t>literary and informational texts </a:t>
            </a:r>
            <a:r>
              <a:rPr lang="en-US" dirty="0"/>
              <a:t>in the content areas </a:t>
            </a:r>
            <a:r>
              <a:rPr lang="en-US" dirty="0" smtClean="0"/>
              <a:t>of U.S</a:t>
            </a:r>
            <a:r>
              <a:rPr lang="en-US" dirty="0"/>
              <a:t>. and world literature, history/social studies, and science.</a:t>
            </a:r>
          </a:p>
          <a:p>
            <a:r>
              <a:rPr lang="en-US" dirty="0"/>
              <a:t>The test </a:t>
            </a:r>
            <a:r>
              <a:rPr lang="en-US" dirty="0" smtClean="0"/>
              <a:t>is comprised of </a:t>
            </a:r>
            <a:r>
              <a:rPr lang="en-US" dirty="0"/>
              <a:t>a series of </a:t>
            </a:r>
            <a:r>
              <a:rPr lang="en-US" b="1" dirty="0"/>
              <a:t>passages and associated </a:t>
            </a:r>
            <a:r>
              <a:rPr lang="en-US" b="1" dirty="0" err="1" smtClean="0"/>
              <a:t>multiplechoice</a:t>
            </a:r>
            <a:r>
              <a:rPr lang="en-US" b="1" dirty="0"/>
              <a:t> </a:t>
            </a:r>
            <a:r>
              <a:rPr lang="en-US" b="1" dirty="0" smtClean="0"/>
              <a:t>questions</a:t>
            </a:r>
            <a:r>
              <a:rPr lang="en-US" dirty="0"/>
              <a:t>. Some question sets will refer to </a:t>
            </a:r>
            <a:r>
              <a:rPr lang="en-US" b="1" dirty="0"/>
              <a:t>paired </a:t>
            </a:r>
            <a:r>
              <a:rPr lang="en-US" b="1" dirty="0" smtClean="0"/>
              <a:t>passages</a:t>
            </a:r>
            <a:r>
              <a:rPr lang="en-US" dirty="0" smtClean="0"/>
              <a:t>, others </a:t>
            </a:r>
            <a:r>
              <a:rPr lang="en-US" dirty="0"/>
              <a:t>will refer to only one passage.</a:t>
            </a:r>
          </a:p>
          <a:p>
            <a:r>
              <a:rPr lang="en-US" dirty="0"/>
              <a:t>Students must refer to the specific language in the passages and </a:t>
            </a:r>
            <a:r>
              <a:rPr lang="en-US" dirty="0" smtClean="0"/>
              <a:t>use </a:t>
            </a:r>
            <a:r>
              <a:rPr lang="en-US" b="1" dirty="0" smtClean="0"/>
              <a:t>careful </a:t>
            </a:r>
            <a:r>
              <a:rPr lang="en-US" b="1" dirty="0"/>
              <a:t>reasoning to draw supportable inferences.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CT SAT School Day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3DC100-089F-4DD0-B320-EFC511C894D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05A8-C9BE-4F26-A50F-D51A61D6DB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91FE-A30A-463B-B677-C56F1B8006B1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48006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4D6E-DDDB-45B7-A306-9AED2FC1ADC1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876131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97C7-EE03-4A44-BDC9-3EB8F65D5E19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5876131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14D-2B8E-4205-9261-0E7A640DC249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8F3C-8187-4E67-AAD0-E18A6792803D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35B2-D15B-4AE7-9ED2-D2497F59F6E1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3E0E-B4CA-421F-AD85-C6AD45C8D8F9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B0E3-5200-429B-B8CF-FD9D7A46C739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ABC-4AC3-455F-9F11-F47DEEC02729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74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BACA-4583-4484-9F74-1D5813FBB7F6}" type="datetime1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69BE-B7F1-45CA-BD48-F81DDFBE47AF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D835-3BA2-4267-8C61-01B9737AB754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2000" y="6356350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05D0-B202-4231-9173-F201DE49761E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074-4B83-4378-9974-C97217F1EC68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CE93-4AB0-4CB7-9117-0BC4D14008A5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71DF-A7D9-47C4-A6A2-8AE3C61BA05A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55206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5884-8503-455B-8026-09BFD9D856B9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5876131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3249-BA2B-475D-AE23-46407351C6B2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5876131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E1C5-B3F1-44B8-94AC-61DA85FAC9EE}" type="datetime1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49044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B0B06-96BC-4D7C-95A0-5A6EBA0E36CC}" type="datetime1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5876131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8C32-CDBC-45B0-BDF9-969DC15F0E5A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1113" y="6356350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AB2A-F397-4F4E-9C33-CB0B653CB107}" type="datetime1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6372669"/>
            <a:ext cx="374400" cy="365125"/>
          </a:xfrm>
          <a:prstGeom prst="rect">
            <a:avLst/>
          </a:prstGeom>
        </p:spPr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2450-4BEA-4829-9F90-7076E1F3E0A5}" type="datetime1">
              <a:rPr lang="en-US" smtClean="0"/>
              <a:t>5/16/2018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4200" y="6340913"/>
            <a:ext cx="37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F2258D-CF54-2C4E-9726-8648A0B8D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0430-C96E-40E9-BD84-74A7D48222AD}" type="datetime1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B2DE2-3140-3548-BD9C-DD981A23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board.org/dat-logi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://edsight.ct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e.ct.gov/sde/lib/sde/pdf/student_assessment/sat/The_College_and_Career_Readiness_Benchmark_on_the_SA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readiness.collegeboard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5370" y="206738"/>
            <a:ext cx="8713260" cy="1897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5370" y="2103959"/>
            <a:ext cx="8713260" cy="0"/>
          </a:xfrm>
          <a:prstGeom prst="line">
            <a:avLst/>
          </a:pr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000090"/>
                </a:solidFill>
              </a:ln>
            </a:endParaRPr>
          </a:p>
        </p:txBody>
      </p:sp>
      <p:pic>
        <p:nvPicPr>
          <p:cNvPr id="11" name="Picture 10" descr="treebackground2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0" y="398046"/>
            <a:ext cx="8261709" cy="626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35609"/>
            <a:ext cx="7772400" cy="332490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rgbClr val="000090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3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685800" y="2411604"/>
            <a:ext cx="7772400" cy="3989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(Insert School or District Name)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A Presentation of Connecticut SAT School Day Results</a:t>
            </a:r>
            <a:endParaRPr lang="en-US" sz="3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(Insert Meeting Title)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(Insert Date)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pic>
        <p:nvPicPr>
          <p:cNvPr id="13" name="Picture 12" descr="CSDElogo_casual_blu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84" y="444614"/>
            <a:ext cx="1351995" cy="1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4"/>
            <a:ext cx="8229600" cy="8216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SAT Math Test Features: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</a:t>
            </a:r>
            <a:r>
              <a:rPr lang="en-US" b="1" dirty="0"/>
              <a:t>content that matters most </a:t>
            </a:r>
            <a:r>
              <a:rPr lang="en-US" dirty="0"/>
              <a:t>for </a:t>
            </a:r>
            <a:r>
              <a:rPr lang="en-US" dirty="0" smtClean="0"/>
              <a:t>college- </a:t>
            </a:r>
            <a:r>
              <a:rPr lang="en-US" dirty="0"/>
              <a:t>and </a:t>
            </a:r>
            <a:r>
              <a:rPr lang="en-US" dirty="0" smtClean="0"/>
              <a:t>career-readiness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Assesses </a:t>
            </a:r>
            <a:r>
              <a:rPr lang="en-US" dirty="0"/>
              <a:t>fluency with, understanding of, and ability to apply </a:t>
            </a:r>
            <a:r>
              <a:rPr lang="en-US" dirty="0" smtClean="0"/>
              <a:t>mathematical concepts</a:t>
            </a:r>
            <a:endParaRPr lang="en-US" dirty="0"/>
          </a:p>
          <a:p>
            <a:pPr marL="800100" indent="-457200"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dirty="0" smtClean="0"/>
              <a:t>Algebra </a:t>
            </a:r>
            <a:r>
              <a:rPr lang="en-US" dirty="0"/>
              <a:t>and linear equations</a:t>
            </a:r>
          </a:p>
          <a:p>
            <a:pPr marL="800100" indent="-457200"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dirty="0" smtClean="0"/>
              <a:t> </a:t>
            </a:r>
            <a:r>
              <a:rPr lang="en-US" dirty="0"/>
              <a:t>Problem solving and data analysis</a:t>
            </a:r>
          </a:p>
          <a:p>
            <a:pPr marL="800100" indent="-457200">
              <a:buFont typeface="Wingdings" panose="05000000000000000000" pitchFamily="2" charset="2"/>
              <a:buChar char="§"/>
              <a:tabLst>
                <a:tab pos="685800" algn="l"/>
              </a:tabLst>
            </a:pPr>
            <a:r>
              <a:rPr lang="en-US" dirty="0" smtClean="0"/>
              <a:t> </a:t>
            </a:r>
            <a:r>
              <a:rPr lang="en-US" dirty="0"/>
              <a:t>Advanced mathematical practices</a:t>
            </a:r>
          </a:p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/>
              <a:t>key elements will be woven throughout the Math Test:</a:t>
            </a:r>
          </a:p>
          <a:p>
            <a:r>
              <a:rPr lang="en-US" dirty="0" smtClean="0"/>
              <a:t>Emphasis </a:t>
            </a:r>
            <a:r>
              <a:rPr lang="en-US" dirty="0"/>
              <a:t>on </a:t>
            </a:r>
            <a:r>
              <a:rPr lang="en-US" b="1" dirty="0"/>
              <a:t>mathematical application and reasoning</a:t>
            </a:r>
          </a:p>
          <a:p>
            <a:r>
              <a:rPr lang="en-US" dirty="0" smtClean="0"/>
              <a:t>Problems </a:t>
            </a:r>
            <a:r>
              <a:rPr lang="en-US" dirty="0"/>
              <a:t>from a </a:t>
            </a:r>
            <a:r>
              <a:rPr lang="en-US" b="1" dirty="0"/>
              <a:t>range of disciplines </a:t>
            </a:r>
            <a:r>
              <a:rPr lang="en-US" dirty="0"/>
              <a:t>addressing real-world problems </a:t>
            </a:r>
            <a:r>
              <a:rPr lang="en-US" dirty="0" smtClean="0"/>
              <a:t>drawn from </a:t>
            </a:r>
            <a:r>
              <a:rPr lang="en-US" dirty="0"/>
              <a:t>science, social studies, and careers</a:t>
            </a:r>
          </a:p>
          <a:p>
            <a:r>
              <a:rPr lang="en-US" dirty="0" smtClean="0"/>
              <a:t>Inclusion </a:t>
            </a:r>
            <a:r>
              <a:rPr lang="en-US" dirty="0"/>
              <a:t>of both </a:t>
            </a:r>
            <a:r>
              <a:rPr lang="en-US" b="1" dirty="0"/>
              <a:t>calculator and no-calculator </a:t>
            </a:r>
            <a:r>
              <a:rPr lang="en-US" b="1" dirty="0" smtClean="0"/>
              <a:t>portions, </a:t>
            </a:r>
            <a:r>
              <a:rPr lang="en-US" dirty="0"/>
              <a:t>as well as </a:t>
            </a:r>
            <a:r>
              <a:rPr lang="en-US" dirty="0" smtClean="0"/>
              <a:t>attention to </a:t>
            </a:r>
            <a:r>
              <a:rPr lang="en-US" dirty="0"/>
              <a:t>the use of a calculator as a tool</a:t>
            </a:r>
          </a:p>
          <a:p>
            <a:r>
              <a:rPr lang="en-US" dirty="0" smtClean="0"/>
              <a:t>Includes </a:t>
            </a:r>
            <a:r>
              <a:rPr lang="en-US" dirty="0"/>
              <a:t>both </a:t>
            </a:r>
            <a:r>
              <a:rPr lang="en-US" b="1" dirty="0" smtClean="0"/>
              <a:t>multiple-choice </a:t>
            </a:r>
            <a:r>
              <a:rPr lang="en-US" b="1" dirty="0"/>
              <a:t>questions </a:t>
            </a:r>
            <a:r>
              <a:rPr lang="en-US" dirty="0"/>
              <a:t>and </a:t>
            </a:r>
            <a:r>
              <a:rPr lang="en-US" b="1" dirty="0"/>
              <a:t>student-produced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Score Reporting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Students receive their Connecticut SAT test results through their online College Board account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Students receive a total score and section scores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377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Student </a:t>
            </a:r>
            <a:r>
              <a:rPr lang="en-US" dirty="0" smtClean="0">
                <a:latin typeface="Arial"/>
                <a:cs typeface="Arial"/>
              </a:rPr>
              <a:t>Online Score </a:t>
            </a:r>
            <a:r>
              <a:rPr lang="en-US" dirty="0" smtClean="0">
                <a:latin typeface="Arial"/>
                <a:cs typeface="Arial"/>
              </a:rPr>
              <a:t>Report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7" y="1002916"/>
            <a:ext cx="4038600" cy="282456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3" y="3584400"/>
            <a:ext cx="4038600" cy="306564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37" y="1071091"/>
            <a:ext cx="4389120" cy="2688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18323"/>
            <a:ext cx="4236657" cy="28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Score Cancelling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4"/>
            <a:ext cx="8229600" cy="4431993"/>
          </a:xfrm>
        </p:spPr>
        <p:txBody>
          <a:bodyPr>
            <a:normAutofit/>
          </a:bodyPr>
          <a:lstStyle/>
          <a:p>
            <a:r>
              <a:rPr lang="en-US" dirty="0"/>
              <a:t>Students who take the test </a:t>
            </a:r>
            <a:r>
              <a:rPr lang="en-US" dirty="0" smtClean="0"/>
              <a:t>and </a:t>
            </a:r>
            <a:r>
              <a:rPr lang="en-US" dirty="0"/>
              <a:t>receive college reportable scores have the option to cancel their </a:t>
            </a:r>
            <a:r>
              <a:rPr lang="en-US" dirty="0" smtClean="0"/>
              <a:t>scores; however, </a:t>
            </a:r>
            <a:r>
              <a:rPr lang="en-US" dirty="0"/>
              <a:t>the scores will still be provided to </a:t>
            </a:r>
            <a:r>
              <a:rPr lang="en-US" dirty="0" smtClean="0"/>
              <a:t>the CSDE </a:t>
            </a:r>
            <a:r>
              <a:rPr lang="en-US" dirty="0"/>
              <a:t>for accountability purposes.</a:t>
            </a:r>
          </a:p>
          <a:p>
            <a:r>
              <a:rPr lang="en-US" dirty="0" smtClean="0"/>
              <a:t>If </a:t>
            </a:r>
            <a:r>
              <a:rPr lang="en-US" dirty="0"/>
              <a:t>cancelled, the </a:t>
            </a:r>
            <a:r>
              <a:rPr lang="en-US" dirty="0" smtClean="0"/>
              <a:t>student, school and university </a:t>
            </a:r>
            <a:r>
              <a:rPr lang="en-US" dirty="0"/>
              <a:t>will not receive any </a:t>
            </a:r>
            <a:r>
              <a:rPr lang="en-US" dirty="0" smtClean="0"/>
              <a:t>score; however, </a:t>
            </a:r>
            <a:r>
              <a:rPr lang="en-US" dirty="0"/>
              <a:t>the </a:t>
            </a:r>
            <a:r>
              <a:rPr lang="en-US" dirty="0" smtClean="0"/>
              <a:t>state </a:t>
            </a:r>
            <a:r>
              <a:rPr lang="en-US" dirty="0"/>
              <a:t>will still receive </a:t>
            </a:r>
            <a:r>
              <a:rPr lang="en-US" dirty="0" smtClean="0"/>
              <a:t>the score.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Sending Scores to Colleges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122"/>
            <a:ext cx="8229600" cy="356440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students who take the SAT are eligible for four free “score sends.”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send scores, student/family must expressly authorize the colleges or scholarship organizations to which they want to send the scores.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96"/>
            <a:ext cx="8229600" cy="85842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Score Choice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291"/>
            <a:ext cx="8229600" cy="50363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Students will choose to have the College </a:t>
            </a:r>
            <a:r>
              <a:rPr lang="en-US" sz="2400" dirty="0"/>
              <a:t>Board </a:t>
            </a:r>
            <a:r>
              <a:rPr lang="en-US" sz="2400" dirty="0" smtClean="0"/>
              <a:t>send </a:t>
            </a:r>
            <a:r>
              <a:rPr lang="en-US" sz="2400" dirty="0"/>
              <a:t>scores to the institutions </a:t>
            </a:r>
            <a:r>
              <a:rPr lang="en-US" sz="2400" dirty="0" smtClean="0"/>
              <a:t>identified.</a:t>
            </a:r>
            <a:r>
              <a:rPr lang="en-US" sz="2400" dirty="0"/>
              <a:t> 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For </a:t>
            </a:r>
            <a:r>
              <a:rPr lang="en-US" sz="2400" dirty="0" smtClean="0"/>
              <a:t>students </a:t>
            </a:r>
            <a:r>
              <a:rPr lang="en-US" sz="2400" dirty="0"/>
              <a:t>who have only taken the SAT once, that will be the only </a:t>
            </a:r>
            <a:r>
              <a:rPr lang="en-US" sz="2400" dirty="0" smtClean="0"/>
              <a:t>score </a:t>
            </a:r>
            <a:r>
              <a:rPr lang="en-US" sz="2400" dirty="0"/>
              <a:t>that is sent to colleges/universities. 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For students, who have taken the SAT multiple times, they can use </a:t>
            </a:r>
            <a:r>
              <a:rPr lang="en-US" sz="2400" dirty="0" smtClean="0"/>
              <a:t>Score </a:t>
            </a:r>
            <a:r>
              <a:rPr lang="en-US" sz="2400" dirty="0"/>
              <a:t>Choice and select which scores, by test date for the SAT, to send </a:t>
            </a:r>
            <a:r>
              <a:rPr lang="en-US" sz="2400" dirty="0" smtClean="0"/>
              <a:t>to colleges</a:t>
            </a:r>
            <a:r>
              <a:rPr lang="en-US" sz="2400" dirty="0"/>
              <a:t>. 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students do not use Score Choice, all scores will be sent.  However, it is up to a student/family to understand the Higher </a:t>
            </a:r>
            <a:r>
              <a:rPr lang="en-US" sz="2400" dirty="0" smtClean="0"/>
              <a:t>Education </a:t>
            </a:r>
            <a:r>
              <a:rPr lang="en-US" sz="2400" dirty="0"/>
              <a:t>institutions policies.  Some institutions will require all scores to be </a:t>
            </a:r>
            <a:r>
              <a:rPr lang="en-US" sz="2300" dirty="0"/>
              <a:t>sent if the student has taken more than one SAT. </a:t>
            </a:r>
            <a:endParaRPr lang="en-US" sz="23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Reporting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42900" y="1435099"/>
            <a:ext cx="3345180" cy="432112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Districts can access the test results through the College Board online score report </a:t>
            </a:r>
            <a:r>
              <a:rPr lang="en-US" sz="2000" dirty="0" smtClean="0"/>
              <a:t>portal </a:t>
            </a:r>
            <a:r>
              <a:rPr lang="en-US" sz="2000" dirty="0" smtClean="0">
                <a:hlinkClick r:id="rId3"/>
              </a:rPr>
              <a:t>http://collegeboard.org/dat-login</a:t>
            </a:r>
            <a:r>
              <a:rPr lang="en-US" sz="2000" dirty="0" smtClean="0"/>
              <a:t> 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Summary results </a:t>
            </a:r>
            <a:r>
              <a:rPr lang="en-US" sz="2000" dirty="0" smtClean="0"/>
              <a:t>are posted </a:t>
            </a:r>
            <a:r>
              <a:rPr lang="en-US" sz="2000" dirty="0"/>
              <a:t>on CSDE’s EdSight system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edsight.ct.gov</a:t>
            </a:r>
            <a:r>
              <a:rPr lang="en-US" sz="20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/>
              </a:rPr>
              <a:t>Student level results are posted to CSDE’s EdSight Secure</a:t>
            </a:r>
            <a:endParaRPr lang="en-US" sz="2000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487466"/>
            <a:ext cx="4884420" cy="5424281"/>
          </a:xfrm>
        </p:spPr>
      </p:pic>
    </p:spTree>
    <p:extLst>
      <p:ext uri="{BB962C8B-B14F-4D97-AF65-F5344CB8AC3E}">
        <p14:creationId xmlns:p14="http://schemas.microsoft.com/office/powerpoint/2010/main" val="34308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29540"/>
            <a:ext cx="8229600" cy="84613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Standard Setting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820"/>
            <a:ext cx="8229600" cy="44943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rial"/>
                <a:cs typeface="Arial"/>
              </a:rPr>
              <a:t>Connecticut standards were set for the Connecticut SAT School Day during a multi-state standard setting process held in June 2016</a:t>
            </a:r>
          </a:p>
          <a:p>
            <a:r>
              <a:rPr lang="en-US" dirty="0" smtClean="0">
                <a:latin typeface="Arial"/>
                <a:cs typeface="Arial"/>
              </a:rPr>
              <a:t>The College Board released </a:t>
            </a:r>
            <a:r>
              <a:rPr lang="en-US" dirty="0" smtClean="0">
                <a:latin typeface="Arial"/>
                <a:cs typeface="Arial"/>
                <a:hlinkClick r:id="rId3"/>
              </a:rPr>
              <a:t>preliminary college readiness benchmarks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Districtwide Results: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Arial"/>
                <a:cs typeface="Arial"/>
              </a:rPr>
              <a:t>Evidenced-Based Reading and Writing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Average Score and Percent of Students Achieving Levels 1-4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10987"/>
              </p:ext>
            </p:extLst>
          </p:nvPr>
        </p:nvGraphicFramePr>
        <p:xfrm>
          <a:off x="93784" y="3516922"/>
          <a:ext cx="8956430" cy="220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136"/>
                <a:gridCol w="579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761"/>
                <a:gridCol w="638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3754"/>
                <a:gridCol w="657143"/>
                <a:gridCol w="421380"/>
                <a:gridCol w="668215"/>
                <a:gridCol w="445477"/>
                <a:gridCol w="961291"/>
              </a:tblGrid>
              <a:tr h="6581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District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Subject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Number with Scored Tests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1</a:t>
                      </a:r>
                    </a:p>
                    <a:p>
                      <a:pPr algn="ctr"/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Met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dirty="0" smtClean="0"/>
                        <a:t>L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evel 2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Approaching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3</a:t>
                      </a:r>
                    </a:p>
                    <a:p>
                      <a:pPr algn="ctr"/>
                      <a:r>
                        <a:rPr lang="en-US" sz="1200" dirty="0" smtClean="0"/>
                        <a:t>Met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4</a:t>
                      </a:r>
                    </a:p>
                    <a:p>
                      <a:pPr algn="ctr"/>
                      <a:r>
                        <a:rPr lang="en-US" sz="1200" dirty="0" smtClean="0"/>
                        <a:t>Exceeded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3 or 4</a:t>
                      </a:r>
                    </a:p>
                    <a:p>
                      <a:pPr algn="ctr"/>
                      <a:r>
                        <a:rPr lang="en-US" sz="1200" dirty="0" smtClean="0"/>
                        <a:t>Met or Exceeded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Score</a:t>
                      </a:r>
                      <a:endParaRPr lang="en-US" sz="1200" dirty="0"/>
                    </a:p>
                  </a:txBody>
                  <a:tcPr/>
                </a:tc>
              </a:tr>
              <a:tr h="95855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XXXXX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Districtwide Results: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Arial"/>
                <a:cs typeface="Arial"/>
              </a:rPr>
              <a:t>Mathematics</a:t>
            </a:r>
          </a:p>
          <a:p>
            <a:pPr marL="0" indent="0">
              <a:buNone/>
            </a:pPr>
            <a:r>
              <a:rPr lang="en-US" sz="2800" dirty="0" smtClean="0">
                <a:latin typeface="Arial"/>
                <a:cs typeface="Arial"/>
              </a:rPr>
              <a:t>Average Score and Percent of Students Achieving Levels 1-4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3784" y="3516922"/>
          <a:ext cx="8956430" cy="220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3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136"/>
                <a:gridCol w="579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761"/>
                <a:gridCol w="638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3754"/>
                <a:gridCol w="657143"/>
                <a:gridCol w="421380"/>
                <a:gridCol w="668215"/>
                <a:gridCol w="445477"/>
                <a:gridCol w="961291"/>
              </a:tblGrid>
              <a:tr h="6581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District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Subject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Number with Scored Tests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1</a:t>
                      </a:r>
                    </a:p>
                    <a:p>
                      <a:pPr algn="ctr"/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Met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dirty="0" smtClean="0"/>
                        <a:t>L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evel 2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Approaching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3</a:t>
                      </a:r>
                    </a:p>
                    <a:p>
                      <a:pPr algn="ctr"/>
                      <a:r>
                        <a:rPr lang="en-US" sz="1200" dirty="0" smtClean="0"/>
                        <a:t>Met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4</a:t>
                      </a:r>
                    </a:p>
                    <a:p>
                      <a:pPr algn="ctr"/>
                      <a:r>
                        <a:rPr lang="en-US" sz="1200" dirty="0" smtClean="0"/>
                        <a:t>Exceeded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Level 3 or 4</a:t>
                      </a:r>
                    </a:p>
                    <a:p>
                      <a:pPr algn="ctr"/>
                      <a:r>
                        <a:rPr lang="en-US" sz="1200" dirty="0" smtClean="0"/>
                        <a:t>Met or Exceeded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Score</a:t>
                      </a:r>
                      <a:endParaRPr lang="en-US" sz="1200" dirty="0"/>
                    </a:p>
                  </a:txBody>
                  <a:tcPr/>
                </a:tc>
              </a:tr>
              <a:tr h="95855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XXXXX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SAT School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680"/>
            <a:ext cx="8229600" cy="487448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500" b="1" u="sng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Objectives</a:t>
            </a:r>
            <a:r>
              <a:rPr lang="en-US" sz="25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sz="8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95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remember about testing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annual state testing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standardized assessment — what can/can’t it tell us about our students?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measures of student learning are important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over time matters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comparisons to previous test results and other districts’ results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95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information on the assessment</a:t>
            </a:r>
            <a:endParaRPr lang="en-US" sz="23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95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participation by grade/subgroup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95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data by grade </a:t>
            </a:r>
          </a:p>
          <a:p>
            <a:pPr marL="740664" lvl="1" indent="-283464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performance for all students in English </a:t>
            </a:r>
            <a:r>
              <a:rPr lang="en-US" sz="178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arts </a:t>
            </a: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78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other local </a:t>
            </a:r>
            <a:r>
              <a:rPr lang="en-US" sz="178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measures/indicators </a:t>
            </a: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these subjects for all students?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performance for our students in subgroups in ELA and </a:t>
            </a:r>
            <a:r>
              <a:rPr lang="en-US" sz="178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other local </a:t>
            </a:r>
            <a:r>
              <a:rPr lang="en-US" sz="178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measures/indicators </a:t>
            </a:r>
            <a:r>
              <a:rPr lang="en-US" sz="178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these subjects for our students in subgroups?</a:t>
            </a:r>
          </a:p>
          <a:p>
            <a:pPr marL="457200" indent="-457200">
              <a:lnSpc>
                <a:spcPct val="125000"/>
              </a:lnSpc>
              <a:spcBef>
                <a:spcPts val="0"/>
              </a:spcBef>
              <a:buSzPct val="95000"/>
              <a:buFont typeface="+mj-lt"/>
              <a:buAutoNum type="arabicPeriod"/>
              <a:defRPr/>
            </a:pPr>
            <a:r>
              <a:rPr lang="en-US" sz="23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and classroom strategies to support students and demonstrate growth in performance over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"/>
            <a:ext cx="8229600" cy="771244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140"/>
            <a:ext cx="8229600" cy="102582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Districtwide Results: Evidence-Based Reading and Writing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Average Score and Percent of Students Achieving Levels 1-4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51068"/>
              </p:ext>
            </p:extLst>
          </p:nvPr>
        </p:nvGraphicFramePr>
        <p:xfrm>
          <a:off x="463825" y="2458386"/>
          <a:ext cx="8222975" cy="334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4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7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66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17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64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Total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794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1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</a:t>
                      </a:r>
                      <a:r>
                        <a:rPr lang="en-US" sz="1600" baseline="0" dirty="0" smtClean="0"/>
                        <a:t> Learner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4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4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Free/Reduced</a:t>
                      </a:r>
                      <a:r>
                        <a:rPr lang="en-US" sz="1600" baseline="0" dirty="0" smtClean="0"/>
                        <a:t> Lunch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"/>
            <a:ext cx="8229600" cy="6036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Connecticut SAT School Day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420"/>
            <a:ext cx="8229600" cy="118584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Arial"/>
                <a:cs typeface="Arial"/>
              </a:rPr>
              <a:t>Districtwide Results: Mathematics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/>
                <a:cs typeface="Arial"/>
              </a:rPr>
              <a:t>Average Score and Percent of Students Achieving Levels 1-4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05084"/>
              </p:ext>
            </p:extLst>
          </p:nvPr>
        </p:nvGraphicFramePr>
        <p:xfrm>
          <a:off x="457199" y="2458387"/>
          <a:ext cx="8229601" cy="331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5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8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76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26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034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Subgroup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Total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 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N=(</a:t>
                      </a:r>
                      <a:r>
                        <a:rPr lang="en-US" sz="1600" baseline="0" dirty="0" smtClean="0"/>
                        <a:t>  ) ___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7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Hispanic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4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</a:t>
                      </a:r>
                      <a:r>
                        <a:rPr lang="en-US" sz="1600" baseline="0" dirty="0" smtClean="0"/>
                        <a:t> Learner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3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53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Free/Reduced</a:t>
                      </a:r>
                      <a:r>
                        <a:rPr lang="en-US" sz="1600" baseline="0" dirty="0" smtClean="0"/>
                        <a:t> Lunch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Arial"/>
                <a:cs typeface="Arial"/>
              </a:rPr>
              <a:t>District Data Highlights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Arial"/>
                <a:cs typeface="Arial"/>
              </a:rPr>
              <a:t>District Data Implications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Connecticut SAT School Day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Arial"/>
                <a:cs typeface="Arial"/>
              </a:rPr>
              <a:t>District Next Steps in Curriculum and Instruction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College Board Resources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hlinkClick r:id="rId3"/>
              </a:rPr>
              <a:t>www.collegereadiness.collegeboard.org</a:t>
            </a:r>
            <a:endParaRPr lang="en-US" dirty="0"/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tabLst>
                <a:tab pos="342900" algn="l"/>
              </a:tabLst>
            </a:pPr>
            <a:r>
              <a:rPr lang="en-US" dirty="0" smtClean="0">
                <a:latin typeface="Arial"/>
                <a:cs typeface="Arial"/>
              </a:rPr>
              <a:t>Training Modules</a:t>
            </a:r>
          </a:p>
          <a:p>
            <a:pPr>
              <a:tabLst>
                <a:tab pos="342900" algn="l"/>
              </a:tabLst>
            </a:pPr>
            <a:r>
              <a:rPr lang="en-US" dirty="0" smtClean="0">
                <a:latin typeface="Arial"/>
                <a:cs typeface="Arial"/>
              </a:rPr>
              <a:t>Sample full-length tests</a:t>
            </a:r>
          </a:p>
          <a:p>
            <a:pPr>
              <a:tabLst>
                <a:tab pos="342900" algn="l"/>
              </a:tabLst>
            </a:pPr>
            <a:r>
              <a:rPr lang="en-US" dirty="0" smtClean="0">
                <a:latin typeface="Arial"/>
                <a:cs typeface="Arial"/>
              </a:rPr>
              <a:t>Test Specifications</a:t>
            </a:r>
          </a:p>
          <a:p>
            <a:pPr>
              <a:tabLst>
                <a:tab pos="342900" algn="l"/>
              </a:tabLst>
            </a:pPr>
            <a:r>
              <a:rPr lang="en-US" dirty="0" smtClean="0">
                <a:latin typeface="Arial"/>
                <a:cs typeface="Arial"/>
              </a:rPr>
              <a:t>KHAN Academy Resources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Connecticut SAT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/>
          <a:lstStyle/>
          <a:p>
            <a:pPr marL="0" lvl="0" indent="0">
              <a:buNone/>
            </a:pPr>
            <a:r>
              <a:rPr lang="en-US" smtClean="0">
                <a:latin typeface="Arial"/>
                <a:cs typeface="Arial"/>
              </a:rPr>
              <a:t>In Summary/Closing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77"/>
            <a:ext cx="8229600" cy="756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Connecticut SAT School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894"/>
            <a:ext cx="8229600" cy="518727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Remember About Annual State Testing</a:t>
            </a:r>
            <a:endParaRPr lang="en-US" sz="8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200" b="1" u="sng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federal and state law, universal student assessment is required in English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arts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3-8 and once in high school annually. The CSDE and local education agencies (LEAs) are legally responsible to administer these assessments to all students.</a:t>
            </a:r>
          </a:p>
          <a:p>
            <a:pPr marL="800100" lvl="1" indent="-342900">
              <a:spcBef>
                <a:spcPts val="0"/>
              </a:spcBef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u="sng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US" sz="2200" b="1" u="sng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THESE PURPOSES</a:t>
            </a:r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annual assessment is intended to:</a:t>
            </a:r>
            <a:endParaRPr lang="en-US" sz="8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Accurately describe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 and growth as part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program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and school, district, and state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systems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valid, reliable, and fair measures of students’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progress/attainment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knowledge and skills required to be college-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career-ready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annual snapshot of student achievement that should be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other information, such as class work and </a:t>
            </a:r>
            <a:r>
              <a:rPr lang="en-US" sz="20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tests</a:t>
            </a: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making educational decisions.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2"/>
            <a:ext cx="8229600" cy="780824"/>
          </a:xfrm>
        </p:spPr>
        <p:txBody>
          <a:bodyPr/>
          <a:lstStyle/>
          <a:p>
            <a:r>
              <a:rPr lang="en-US" dirty="0" smtClean="0"/>
              <a:t>Connecticut SAT School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770"/>
            <a:ext cx="8229600" cy="49113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Remember about Annual State Testing </a:t>
            </a: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b="1" u="sng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USEFUL AS</a:t>
            </a:r>
            <a:r>
              <a:rPr lang="en-US" sz="2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measure of student achievement, program evaluation  or school, district, and state accountability systems.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685800" algn="l"/>
              </a:tabLst>
              <a:defRPr/>
            </a:pP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guidance for curriculum or instruction. The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Standards provide the only needed blueprint for student learning.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Connecticut SAT School Day is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global measure. “Teaching to the test” is never quality instruction and does not result in </a:t>
            </a: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or genuine, long-lasting learning.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742950" algn="l"/>
              </a:tabLst>
              <a:defRPr/>
            </a:pPr>
            <a:r>
              <a:rPr lang="en-US" sz="22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for a wide variety of other relevant ways to assess student learning, such as:</a:t>
            </a:r>
          </a:p>
          <a:p>
            <a:pPr lvl="1">
              <a:spcBef>
                <a:spcPts val="0"/>
              </a:spcBef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spcBef>
                <a:spcPts val="0"/>
              </a:spcBef>
              <a:buClr>
                <a:srgbClr val="1F497D"/>
              </a:buClr>
              <a:buNone/>
              <a:tabLst>
                <a:tab pos="1028700" algn="l"/>
                <a:tab pos="4114800" algn="l"/>
              </a:tabLst>
              <a:defRPr/>
            </a:pP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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assessments</a:t>
            </a:r>
            <a:r>
              <a:rPr lang="en-US" sz="16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 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observations</a:t>
            </a:r>
            <a:endParaRPr lang="en-US" sz="1600" dirty="0" smtClean="0">
              <a:solidFill>
                <a:srgbClr val="002D7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5800" lvl="2" indent="0">
              <a:spcBef>
                <a:spcPts val="0"/>
              </a:spcBef>
              <a:buClr>
                <a:srgbClr val="1F497D"/>
              </a:buClr>
              <a:buNone/>
              <a:tabLst>
                <a:tab pos="1028700" algn="l"/>
                <a:tab pos="4114800" algn="l"/>
              </a:tabLst>
              <a:defRPr/>
            </a:pP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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student work portfolios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 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screening</a:t>
            </a:r>
            <a:endParaRPr lang="en-US" sz="1600" dirty="0" smtClean="0">
              <a:solidFill>
                <a:srgbClr val="002D7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85800" lvl="2" indent="0">
              <a:spcBef>
                <a:spcPts val="0"/>
              </a:spcBef>
              <a:buClr>
                <a:srgbClr val="1F497D"/>
              </a:buClr>
              <a:buNone/>
              <a:tabLst>
                <a:tab pos="1028700" algn="l"/>
                <a:tab pos="4114800" algn="l"/>
              </a:tabLst>
              <a:defRPr/>
            </a:pP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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frequent progress monitoring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1600" i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 </a:t>
            </a:r>
            <a:r>
              <a:rPr lang="en-US" sz="1600" dirty="0" smtClean="0">
                <a:solidFill>
                  <a:srgbClr val="002D73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1600" i="1" dirty="0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diagnostic assessment or evaluation</a:t>
            </a:r>
            <a:endParaRPr lang="en-US" sz="1600" dirty="0" smtClean="0">
              <a:solidFill>
                <a:srgbClr val="002D73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6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Connecticut SAT School Day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21" y="1200156"/>
            <a:ext cx="860515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CSDE conducted an independent study of test content alignment to the Connecticut Core Standards. </a:t>
            </a:r>
          </a:p>
          <a:p>
            <a:pPr marL="400050" lvl="1" indent="0">
              <a:buNone/>
            </a:pPr>
            <a:r>
              <a:rPr lang="en-US" i="1" dirty="0" smtClean="0"/>
              <a:t>“In </a:t>
            </a:r>
            <a:r>
              <a:rPr lang="en-US" i="1" dirty="0"/>
              <a:t>both ELA and Mathematics, the majority of the Connecticut Core Standards have a strong or moderate match </a:t>
            </a:r>
            <a:r>
              <a:rPr lang="en-US" i="1" dirty="0" smtClean="0"/>
              <a:t>to the </a:t>
            </a:r>
            <a:r>
              <a:rPr lang="en-US" i="1" dirty="0"/>
              <a:t>Connecticut SAT School Day</a:t>
            </a:r>
            <a:r>
              <a:rPr lang="en-US" i="1" dirty="0" smtClean="0"/>
              <a:t>.”</a:t>
            </a:r>
            <a:endParaRPr lang="en-US" i="1" dirty="0"/>
          </a:p>
          <a:p>
            <a:pPr marL="800100" lvl="2" indent="-342900"/>
            <a:r>
              <a:rPr lang="en-US" dirty="0" smtClean="0"/>
              <a:t>SAT Reading alignment is solid.</a:t>
            </a:r>
          </a:p>
          <a:p>
            <a:pPr marL="800100" lvl="2" indent="-342900"/>
            <a:r>
              <a:rPr lang="en-US" dirty="0" smtClean="0"/>
              <a:t>SAT Writing (without the essay) addresses most standards. </a:t>
            </a:r>
          </a:p>
          <a:p>
            <a:pPr marL="800100" lvl="2" indent="-342900"/>
            <a:r>
              <a:rPr lang="en-US" dirty="0" smtClean="0"/>
              <a:t>SAT Math is strong in Number </a:t>
            </a:r>
            <a:r>
              <a:rPr lang="en-US" dirty="0"/>
              <a:t>&amp; Quantity, Algebra, and Statistics &amp; </a:t>
            </a:r>
            <a:r>
              <a:rPr lang="en-US" dirty="0" smtClean="0"/>
              <a:t>Probability, but has some gaps in Functions and Geometry.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2126B37-FE68-EA48-ADE8-64B29A53A5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31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Scores &amp; </a:t>
            </a:r>
            <a:r>
              <a:rPr lang="en-US" dirty="0" err="1"/>
              <a:t>Subscores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20" y="1600200"/>
            <a:ext cx="5876960" cy="41211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Progress Monitoring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09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626262"/>
                </a:solidFill>
                <a:latin typeface="Arial" pitchFamily="34" charset="0"/>
                <a:cs typeface="Arial"/>
              </a:rPr>
              <a:t>Total score and section </a:t>
            </a:r>
            <a:r>
              <a:rPr lang="en-US" altLang="en-US" dirty="0">
                <a:solidFill>
                  <a:srgbClr val="626262"/>
                </a:solidFill>
                <a:latin typeface="Arial" pitchFamily="34" charset="0"/>
                <a:cs typeface="Arial"/>
              </a:rPr>
              <a:t>s</a:t>
            </a:r>
            <a:r>
              <a:rPr lang="en-US" altLang="en-US" dirty="0" smtClean="0">
                <a:solidFill>
                  <a:srgbClr val="626262"/>
                </a:solidFill>
                <a:latin typeface="Arial" pitchFamily="34" charset="0"/>
                <a:cs typeface="Arial"/>
              </a:rPr>
              <a:t>cores will be placed on a vertical scale.</a:t>
            </a:r>
          </a:p>
          <a:p>
            <a:pPr marL="0" indent="0">
              <a:buNone/>
            </a:pPr>
            <a:endParaRPr lang="en-US" altLang="en-US" dirty="0">
              <a:solidFill>
                <a:srgbClr val="626262"/>
              </a:solidFill>
              <a:latin typeface="Arial" pitchFamily="34" charset="0"/>
              <a:cs typeface="Arial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626262"/>
              </a:solidFill>
              <a:latin typeface="Arial" pitchFamily="34" charset="0"/>
              <a:cs typeface="Arial"/>
            </a:endParaRPr>
          </a:p>
          <a:p>
            <a:pPr marL="0" indent="0">
              <a:buNone/>
            </a:pPr>
            <a:endParaRPr lang="en-US" altLang="en-US" dirty="0">
              <a:solidFill>
                <a:srgbClr val="626262"/>
              </a:solidFill>
              <a:latin typeface="Arial" pitchFamily="34" charset="0"/>
              <a:cs typeface="Arial"/>
            </a:endParaRPr>
          </a:p>
          <a:p>
            <a:pPr marL="0" indent="0">
              <a:buNone/>
            </a:pPr>
            <a:endParaRPr lang="en-US" altLang="en-US" dirty="0" smtClean="0">
              <a:solidFill>
                <a:srgbClr val="626262"/>
              </a:solidFill>
              <a:latin typeface="Arial" pitchFamily="34" charset="0"/>
              <a:cs typeface="Arial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626262"/>
                </a:solidFill>
                <a:latin typeface="Arial" pitchFamily="34" charset="0"/>
                <a:cs typeface="Arial"/>
              </a:rPr>
              <a:t>The CSDE strongly recommends that this vertical scale be treated as preliminary. 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84" y="2731679"/>
            <a:ext cx="7162320" cy="170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260"/>
            <a:ext cx="8229600" cy="805317"/>
          </a:xfrm>
        </p:spPr>
        <p:txBody>
          <a:bodyPr/>
          <a:lstStyle/>
          <a:p>
            <a:r>
              <a:rPr lang="en-US" dirty="0" smtClean="0"/>
              <a:t>Reading Test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44821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42900" algn="l"/>
              </a:tabLst>
            </a:pPr>
            <a:r>
              <a:rPr lang="en-US" dirty="0" smtClean="0"/>
              <a:t>The </a:t>
            </a:r>
            <a:r>
              <a:rPr lang="en-US" dirty="0"/>
              <a:t>overall aim of the Reading Test is to determine whether students </a:t>
            </a:r>
            <a:r>
              <a:rPr lang="en-US" dirty="0" smtClean="0"/>
              <a:t>can demonstrate college- </a:t>
            </a:r>
            <a:r>
              <a:rPr lang="en-US" dirty="0"/>
              <a:t>and </a:t>
            </a:r>
            <a:r>
              <a:rPr lang="en-US" dirty="0" smtClean="0"/>
              <a:t>career-readiness </a:t>
            </a:r>
            <a:r>
              <a:rPr lang="en-US" dirty="0"/>
              <a:t>proficiency in </a:t>
            </a:r>
            <a:r>
              <a:rPr lang="en-US" b="1" dirty="0"/>
              <a:t>comprehending </a:t>
            </a:r>
            <a:r>
              <a:rPr lang="en-US" b="1" dirty="0" smtClean="0"/>
              <a:t>a broad </a:t>
            </a:r>
            <a:r>
              <a:rPr lang="en-US" b="1" dirty="0"/>
              <a:t>range of high-quality, appropriately challenging literary </a:t>
            </a:r>
            <a:r>
              <a:rPr lang="en-US" b="1" dirty="0" smtClean="0"/>
              <a:t>and informational </a:t>
            </a:r>
            <a:r>
              <a:rPr lang="en-US" b="1" dirty="0"/>
              <a:t>texts </a:t>
            </a:r>
            <a:r>
              <a:rPr lang="en-US" dirty="0"/>
              <a:t>in the content areas of U.S. and world literature, </a:t>
            </a:r>
            <a:r>
              <a:rPr lang="en-US" dirty="0" smtClean="0"/>
              <a:t>history/social </a:t>
            </a:r>
            <a:r>
              <a:rPr lang="en-US" dirty="0"/>
              <a:t>studies, and science.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test will comprise a series of </a:t>
            </a:r>
            <a:r>
              <a:rPr lang="en-US" b="1" dirty="0"/>
              <a:t>passages and associated </a:t>
            </a:r>
            <a:r>
              <a:rPr lang="en-US" b="1" dirty="0" smtClean="0"/>
              <a:t>multiple-choice questions</a:t>
            </a:r>
            <a:r>
              <a:rPr lang="en-US" dirty="0"/>
              <a:t>. Some question sets will refer to </a:t>
            </a:r>
            <a:r>
              <a:rPr lang="en-US" b="1" dirty="0"/>
              <a:t>paired passages</a:t>
            </a:r>
            <a:r>
              <a:rPr lang="en-US" dirty="0"/>
              <a:t>, others will </a:t>
            </a:r>
            <a:r>
              <a:rPr lang="en-US" dirty="0" smtClean="0"/>
              <a:t>refer to </a:t>
            </a:r>
            <a:r>
              <a:rPr lang="en-US" dirty="0"/>
              <a:t>only one passage.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Students </a:t>
            </a:r>
            <a:r>
              <a:rPr lang="en-US" dirty="0"/>
              <a:t>must refer to the specific language in the </a:t>
            </a:r>
            <a:r>
              <a:rPr lang="en-US" dirty="0" smtClean="0"/>
              <a:t>passages.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2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3485"/>
            <a:ext cx="9144000" cy="9114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SAT Writing &amp; Language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Test Features: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359728"/>
          </a:xfrm>
        </p:spPr>
        <p:txBody>
          <a:bodyPr>
            <a:normAutofit/>
          </a:bodyPr>
          <a:lstStyle/>
          <a:p>
            <a:pPr lvl="0">
              <a:buSzPct val="90000"/>
            </a:pPr>
            <a:r>
              <a:rPr lang="en-US" sz="2100" dirty="0" smtClean="0"/>
              <a:t>Passage-based</a:t>
            </a:r>
            <a:endParaRPr lang="en-US" sz="2100" dirty="0"/>
          </a:p>
          <a:p>
            <a:pPr lvl="0">
              <a:spcBef>
                <a:spcPts val="600"/>
              </a:spcBef>
              <a:buSzPct val="90000"/>
            </a:pPr>
            <a:r>
              <a:rPr lang="en-US" sz="2100" dirty="0"/>
              <a:t>Cross-disciplinary contexts:</a:t>
            </a:r>
          </a:p>
          <a:p>
            <a:pPr marL="685800" lvl="1" indent="-34290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Humanities</a:t>
            </a:r>
          </a:p>
          <a:p>
            <a:pPr marL="685800" lvl="1" indent="-34290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History/social studies</a:t>
            </a:r>
          </a:p>
          <a:p>
            <a:pPr marL="685800" lvl="1" indent="-34290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Science</a:t>
            </a:r>
          </a:p>
          <a:p>
            <a:pPr marL="685800" lvl="1" indent="-34290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Careers</a:t>
            </a:r>
          </a:p>
          <a:p>
            <a:pPr lvl="0">
              <a:spcBef>
                <a:spcPts val="600"/>
              </a:spcBef>
              <a:buSzPct val="90000"/>
            </a:pPr>
            <a:r>
              <a:rPr lang="en-US" sz="2100" dirty="0"/>
              <a:t>Informational graphics</a:t>
            </a:r>
          </a:p>
          <a:p>
            <a:pPr lvl="0">
              <a:spcBef>
                <a:spcPts val="600"/>
              </a:spcBef>
              <a:buSzPct val="90000"/>
            </a:pPr>
            <a:r>
              <a:rPr lang="en-US" sz="2100" dirty="0"/>
              <a:t>Multiple text types: argument, informative, nonfiction narrative</a:t>
            </a:r>
          </a:p>
          <a:p>
            <a:pPr lvl="0">
              <a:spcBef>
                <a:spcPts val="600"/>
              </a:spcBef>
              <a:buSzPct val="90000"/>
            </a:pPr>
            <a:r>
              <a:rPr lang="en-US" sz="2100" dirty="0"/>
              <a:t>Focus on:</a:t>
            </a:r>
          </a:p>
          <a:p>
            <a:pPr marL="684213" lvl="1" indent="-341313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Expression of ideas</a:t>
            </a:r>
          </a:p>
          <a:p>
            <a:pPr marL="684213" lvl="1" indent="-341313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Standard English conventions</a:t>
            </a:r>
          </a:p>
          <a:p>
            <a:pPr marL="684213" lvl="1" indent="-341313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Words in context</a:t>
            </a:r>
          </a:p>
          <a:p>
            <a:pPr marL="684213" lvl="1" indent="-341313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tabLst>
                <a:tab pos="685800" algn="l"/>
              </a:tabLst>
            </a:pPr>
            <a:r>
              <a:rPr lang="en-US" sz="1800" dirty="0"/>
              <a:t>Command of </a:t>
            </a:r>
            <a:r>
              <a:rPr lang="en-US" sz="1800" dirty="0" smtClean="0"/>
              <a:t>evidence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Eppt_template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CSDE_ppt_template1</Template>
  <TotalTime>761</TotalTime>
  <Words>2449</Words>
  <Application>Microsoft Office PowerPoint</Application>
  <PresentationFormat>On-screen Show (4:3)</PresentationFormat>
  <Paragraphs>389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Lucida Grande</vt:lpstr>
      <vt:lpstr>Times New Roman</vt:lpstr>
      <vt:lpstr>Wingdings</vt:lpstr>
      <vt:lpstr>Wingdings 2</vt:lpstr>
      <vt:lpstr>SDEppt_template_A</vt:lpstr>
      <vt:lpstr>Custom Design</vt:lpstr>
      <vt:lpstr>CONNECTICUT STATE DEPARTMENT OF EDUCATION  </vt:lpstr>
      <vt:lpstr>Connecticut SAT School Day</vt:lpstr>
      <vt:lpstr>Connecticut SAT School Day</vt:lpstr>
      <vt:lpstr>Connecticut SAT School Day</vt:lpstr>
      <vt:lpstr>Connecticut SAT School Day Alignment</vt:lpstr>
      <vt:lpstr>SAT Scores &amp; Subscores</vt:lpstr>
      <vt:lpstr>Longitudinal Progress Monitoring </vt:lpstr>
      <vt:lpstr>Reading Test Features </vt:lpstr>
      <vt:lpstr>SAT Writing &amp; Language Test Features: </vt:lpstr>
      <vt:lpstr>SAT Math Test Features:</vt:lpstr>
      <vt:lpstr>Score Reporting</vt:lpstr>
      <vt:lpstr>Student Online Score Report</vt:lpstr>
      <vt:lpstr>Score Cancelling</vt:lpstr>
      <vt:lpstr>Sending Scores to Colleges</vt:lpstr>
      <vt:lpstr>Score Choice</vt:lpstr>
      <vt:lpstr>Reporting</vt:lpstr>
      <vt:lpstr>Standard Setting</vt:lpstr>
      <vt:lpstr>Connecticut SAT School Day </vt:lpstr>
      <vt:lpstr>Connecticut SAT School Day </vt:lpstr>
      <vt:lpstr>Connecticut SAT School Day </vt:lpstr>
      <vt:lpstr>Connecticut SAT School Day </vt:lpstr>
      <vt:lpstr>Connecticut SAT School Day</vt:lpstr>
      <vt:lpstr>Connecticut SAT School Day</vt:lpstr>
      <vt:lpstr>Connecticut SAT School Day</vt:lpstr>
      <vt:lpstr>College Board Resources</vt:lpstr>
      <vt:lpstr>Connecticut SAT School 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DEPARTMENT OF EDUCATION</dc:title>
  <dc:creator>Rosado, Michelle</dc:creator>
  <cp:lastModifiedBy>Rosado, Michelle</cp:lastModifiedBy>
  <cp:revision>96</cp:revision>
  <cp:lastPrinted>2016-07-26T14:00:24Z</cp:lastPrinted>
  <dcterms:created xsi:type="dcterms:W3CDTF">2016-01-11T18:12:45Z</dcterms:created>
  <dcterms:modified xsi:type="dcterms:W3CDTF">2018-05-16T14:50:56Z</dcterms:modified>
</cp:coreProperties>
</file>