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41"/>
  </p:notesMasterIdLst>
  <p:handoutMasterIdLst>
    <p:handoutMasterId r:id="rId42"/>
  </p:handoutMasterIdLst>
  <p:sldIdLst>
    <p:sldId id="331" r:id="rId2"/>
    <p:sldId id="329" r:id="rId3"/>
    <p:sldId id="343" r:id="rId4"/>
    <p:sldId id="344" r:id="rId5"/>
    <p:sldId id="345" r:id="rId6"/>
    <p:sldId id="300" r:id="rId7"/>
    <p:sldId id="346" r:id="rId8"/>
    <p:sldId id="347" r:id="rId9"/>
    <p:sldId id="348" r:id="rId10"/>
    <p:sldId id="349" r:id="rId11"/>
    <p:sldId id="350" r:id="rId12"/>
    <p:sldId id="351" r:id="rId13"/>
    <p:sldId id="352" r:id="rId14"/>
    <p:sldId id="353" r:id="rId15"/>
    <p:sldId id="355" r:id="rId16"/>
    <p:sldId id="354" r:id="rId17"/>
    <p:sldId id="356" r:id="rId18"/>
    <p:sldId id="357" r:id="rId19"/>
    <p:sldId id="358" r:id="rId20"/>
    <p:sldId id="380" r:id="rId21"/>
    <p:sldId id="359" r:id="rId22"/>
    <p:sldId id="361" r:id="rId23"/>
    <p:sldId id="362" r:id="rId24"/>
    <p:sldId id="363" r:id="rId25"/>
    <p:sldId id="364" r:id="rId26"/>
    <p:sldId id="365" r:id="rId27"/>
    <p:sldId id="366" r:id="rId28"/>
    <p:sldId id="367" r:id="rId29"/>
    <p:sldId id="368" r:id="rId30"/>
    <p:sldId id="372" r:id="rId31"/>
    <p:sldId id="370" r:id="rId32"/>
    <p:sldId id="369" r:id="rId33"/>
    <p:sldId id="373" r:id="rId34"/>
    <p:sldId id="374" r:id="rId35"/>
    <p:sldId id="375" r:id="rId36"/>
    <p:sldId id="376" r:id="rId37"/>
    <p:sldId id="377" r:id="rId38"/>
    <p:sldId id="378" r:id="rId39"/>
    <p:sldId id="379" r:id="rId40"/>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CECC"/>
    <a:srgbClr val="F2DCDB"/>
    <a:srgbClr val="000066"/>
    <a:srgbClr val="A50021"/>
    <a:srgbClr val="FFFFFF"/>
    <a:srgbClr val="0000FF"/>
    <a:srgbClr val="CCCCCC"/>
    <a:srgbClr val="171A39"/>
    <a:srgbClr val="3D28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11" autoAdjust="0"/>
    <p:restoredTop sz="53702" autoAdjust="0"/>
  </p:normalViewPr>
  <p:slideViewPr>
    <p:cSldViewPr>
      <p:cViewPr varScale="1">
        <p:scale>
          <a:sx n="61" d="100"/>
          <a:sy n="61" d="100"/>
        </p:scale>
        <p:origin x="3324" y="6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83" d="100"/>
          <a:sy n="83" d="100"/>
        </p:scale>
        <p:origin x="3816" y="102"/>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3886200" cy="481013"/>
          </a:xfrm>
          <a:prstGeom prst="rect">
            <a:avLst/>
          </a:prstGeom>
          <a:noFill/>
          <a:ln w="9525">
            <a:noFill/>
            <a:miter lim="800000"/>
            <a:headEnd/>
            <a:tailEnd/>
          </a:ln>
          <a:effectLst/>
        </p:spPr>
        <p:txBody>
          <a:bodyPr vert="horz" wrap="square" lIns="96115" tIns="48057" rIns="96115" bIns="48057" numCol="1" anchor="t" anchorCtr="0" compatLnSpc="1">
            <a:prstTxWarp prst="textNoShape">
              <a:avLst/>
            </a:prstTxWarp>
          </a:bodyPr>
          <a:lstStyle>
            <a:lvl1pPr defTabSz="960592" eaLnBrk="1" hangingPunct="1">
              <a:defRPr sz="1200">
                <a:latin typeface="Times New Roman" pitchFamily="18" charset="0"/>
              </a:defRPr>
            </a:lvl1pPr>
          </a:lstStyle>
          <a:p>
            <a:pPr>
              <a:defRPr/>
            </a:pPr>
            <a:endParaRPr lang="en-US" dirty="0">
              <a:latin typeface="Garamond" panose="02020404030301010803" pitchFamily="18" charset="0"/>
            </a:endParaRPr>
          </a:p>
          <a:p>
            <a:pPr>
              <a:defRPr/>
            </a:pPr>
            <a:r>
              <a:rPr lang="en-US" dirty="0">
                <a:latin typeface="Garamond" panose="02020404030301010803" pitchFamily="18" charset="0"/>
              </a:rPr>
              <a:t>Civil Rights: Your Responsibilities in the CACFP </a:t>
            </a:r>
          </a:p>
        </p:txBody>
      </p:sp>
      <p:sp>
        <p:nvSpPr>
          <p:cNvPr id="74755" name="Rectangle 3"/>
          <p:cNvSpPr>
            <a:spLocks noGrp="1" noChangeArrowheads="1"/>
          </p:cNvSpPr>
          <p:nvPr>
            <p:ph type="dt" sz="quarter" idx="1"/>
          </p:nvPr>
        </p:nvSpPr>
        <p:spPr bwMode="auto">
          <a:xfrm>
            <a:off x="4146550" y="0"/>
            <a:ext cx="3168650" cy="481013"/>
          </a:xfrm>
          <a:prstGeom prst="rect">
            <a:avLst/>
          </a:prstGeom>
          <a:noFill/>
          <a:ln w="9525">
            <a:noFill/>
            <a:miter lim="800000"/>
            <a:headEnd/>
            <a:tailEnd/>
          </a:ln>
          <a:effectLst/>
        </p:spPr>
        <p:txBody>
          <a:bodyPr vert="horz" wrap="square" lIns="96115" tIns="48057" rIns="96115" bIns="48057" numCol="1" anchor="t" anchorCtr="0" compatLnSpc="1">
            <a:prstTxWarp prst="textNoShape">
              <a:avLst/>
            </a:prstTxWarp>
          </a:bodyPr>
          <a:lstStyle>
            <a:lvl1pPr algn="r" defTabSz="960592" eaLnBrk="1" hangingPunct="1">
              <a:defRPr sz="1200">
                <a:latin typeface="Times New Roman" pitchFamily="18" charset="0"/>
              </a:defRPr>
            </a:lvl1pPr>
          </a:lstStyle>
          <a:p>
            <a:pPr>
              <a:defRPr/>
            </a:pPr>
            <a:endParaRPr lang="en-US" dirty="0"/>
          </a:p>
          <a:p>
            <a:pPr>
              <a:defRPr/>
            </a:pPr>
            <a:r>
              <a:rPr lang="en-US" dirty="0">
                <a:latin typeface="Garamond" panose="02020404030301010803" pitchFamily="18" charset="0"/>
              </a:rPr>
              <a:t>September 2023</a:t>
            </a:r>
          </a:p>
        </p:txBody>
      </p:sp>
      <p:sp>
        <p:nvSpPr>
          <p:cNvPr id="74757" name="Rectangle 5"/>
          <p:cNvSpPr>
            <a:spLocks noGrp="1" noChangeArrowheads="1"/>
          </p:cNvSpPr>
          <p:nvPr>
            <p:ph type="sldNum" sz="quarter" idx="3"/>
          </p:nvPr>
        </p:nvSpPr>
        <p:spPr bwMode="auto">
          <a:xfrm>
            <a:off x="0" y="8915400"/>
            <a:ext cx="7315200" cy="481012"/>
          </a:xfrm>
          <a:prstGeom prst="rect">
            <a:avLst/>
          </a:prstGeom>
          <a:noFill/>
          <a:ln w="9525">
            <a:noFill/>
            <a:miter lim="800000"/>
            <a:headEnd/>
            <a:tailEnd/>
          </a:ln>
          <a:effectLst/>
        </p:spPr>
        <p:txBody>
          <a:bodyPr vert="horz" wrap="square" lIns="96115" tIns="48057" rIns="96115" bIns="48057" numCol="1" anchor="b" anchorCtr="0" compatLnSpc="1">
            <a:prstTxWarp prst="textNoShape">
              <a:avLst/>
            </a:prstTxWarp>
          </a:bodyPr>
          <a:lstStyle>
            <a:lvl1pPr algn="r" defTabSz="960592" eaLnBrk="1" hangingPunct="1">
              <a:defRPr sz="1200">
                <a:latin typeface="Times New Roman" panose="02020603050405020304" pitchFamily="18" charset="0"/>
              </a:defRPr>
            </a:lvl1pPr>
          </a:lstStyle>
          <a:p>
            <a:pPr algn="ctr">
              <a:defRPr/>
            </a:pPr>
            <a:r>
              <a:rPr lang="en-US" altLang="en-US" dirty="0">
                <a:latin typeface="Garamond" panose="02020404030301010803" pitchFamily="18" charset="0"/>
              </a:rPr>
              <a:t>Connecticut State Department of Education </a:t>
            </a:r>
            <a:r>
              <a:rPr lang="en-US" altLang="en-US" dirty="0">
                <a:latin typeface="Garamond" panose="02020404030301010803" pitchFamily="18" charset="0"/>
                <a:sym typeface="Symbol" panose="05050102010706020507" pitchFamily="18" charset="2"/>
              </a:rPr>
              <a:t> Page </a:t>
            </a:r>
            <a:fld id="{D829843A-4FA6-40C7-84FB-3F6EF91D80BC}" type="slidenum">
              <a:rPr lang="en-US" altLang="en-US" smtClean="0">
                <a:latin typeface="Garamond" panose="02020404030301010803" pitchFamily="18" charset="0"/>
              </a:rPr>
              <a:pPr algn="ctr">
                <a:defRPr/>
              </a:pPr>
              <a:t>‹#›</a:t>
            </a:fld>
            <a:endParaRPr lang="en-US" altLang="en-US" dirty="0">
              <a:latin typeface="Garamond" panose="02020404030301010803" pitchFamily="18" charset="0"/>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115" tIns="48057" rIns="96115" bIns="48057" numCol="1" anchor="t" anchorCtr="0" compatLnSpc="1">
            <a:prstTxWarp prst="textNoShape">
              <a:avLst/>
            </a:prstTxWarp>
          </a:bodyPr>
          <a:lstStyle>
            <a:lvl1pPr defTabSz="960592" eaLnBrk="1" hangingPunct="1">
              <a:defRPr sz="1200">
                <a:latin typeface="Times New Roman" pitchFamily="18" charset="0"/>
              </a:defRPr>
            </a:lvl1pPr>
          </a:lstStyle>
          <a:p>
            <a:pPr>
              <a:defRPr/>
            </a:pPr>
            <a:endParaRPr lang="en-US"/>
          </a:p>
        </p:txBody>
      </p:sp>
      <p:sp>
        <p:nvSpPr>
          <p:cNvPr id="95235" name="Rectangle 3"/>
          <p:cNvSpPr>
            <a:spLocks noGrp="1" noChangeArrowheads="1"/>
          </p:cNvSpPr>
          <p:nvPr>
            <p:ph type="dt" idx="1"/>
          </p:nvPr>
        </p:nvSpPr>
        <p:spPr bwMode="auto">
          <a:xfrm>
            <a:off x="4143375" y="0"/>
            <a:ext cx="3170238" cy="481013"/>
          </a:xfrm>
          <a:prstGeom prst="rect">
            <a:avLst/>
          </a:prstGeom>
          <a:noFill/>
          <a:ln w="9525">
            <a:noFill/>
            <a:miter lim="800000"/>
            <a:headEnd/>
            <a:tailEnd/>
          </a:ln>
          <a:effectLst/>
        </p:spPr>
        <p:txBody>
          <a:bodyPr vert="horz" wrap="square" lIns="96115" tIns="48057" rIns="96115" bIns="48057" numCol="1" anchor="t" anchorCtr="0" compatLnSpc="1">
            <a:prstTxWarp prst="textNoShape">
              <a:avLst/>
            </a:prstTxWarp>
          </a:bodyPr>
          <a:lstStyle>
            <a:lvl1pPr algn="r" defTabSz="960592" eaLnBrk="1" hangingPunct="1">
              <a:defRPr sz="1200">
                <a:latin typeface="Times New Roman" pitchFamily="18"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257300" y="719138"/>
            <a:ext cx="4802188"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7" name="Rectangle 5"/>
          <p:cNvSpPr>
            <a:spLocks noGrp="1" noChangeArrowheads="1"/>
          </p:cNvSpPr>
          <p:nvPr>
            <p:ph type="body" sz="quarter" idx="3"/>
          </p:nvPr>
        </p:nvSpPr>
        <p:spPr bwMode="auto">
          <a:xfrm>
            <a:off x="733425" y="4560888"/>
            <a:ext cx="5851525" cy="4321175"/>
          </a:xfrm>
          <a:prstGeom prst="rect">
            <a:avLst/>
          </a:prstGeom>
          <a:noFill/>
          <a:ln w="9525">
            <a:noFill/>
            <a:miter lim="800000"/>
            <a:headEnd/>
            <a:tailEnd/>
          </a:ln>
          <a:effectLst/>
        </p:spPr>
        <p:txBody>
          <a:bodyPr vert="horz" wrap="square" lIns="96115" tIns="48057" rIns="96115" bIns="4805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5238" name="Rectangle 6"/>
          <p:cNvSpPr>
            <a:spLocks noGrp="1" noChangeArrowheads="1"/>
          </p:cNvSpPr>
          <p:nvPr>
            <p:ph type="ftr" sz="quarter" idx="4"/>
          </p:nvPr>
        </p:nvSpPr>
        <p:spPr bwMode="auto">
          <a:xfrm>
            <a:off x="0" y="9118600"/>
            <a:ext cx="3170238" cy="481013"/>
          </a:xfrm>
          <a:prstGeom prst="rect">
            <a:avLst/>
          </a:prstGeom>
          <a:noFill/>
          <a:ln w="9525">
            <a:noFill/>
            <a:miter lim="800000"/>
            <a:headEnd/>
            <a:tailEnd/>
          </a:ln>
          <a:effectLst/>
        </p:spPr>
        <p:txBody>
          <a:bodyPr vert="horz" wrap="square" lIns="96115" tIns="48057" rIns="96115" bIns="48057" numCol="1" anchor="b" anchorCtr="0" compatLnSpc="1">
            <a:prstTxWarp prst="textNoShape">
              <a:avLst/>
            </a:prstTxWarp>
          </a:bodyPr>
          <a:lstStyle>
            <a:lvl1pPr defTabSz="960592" eaLnBrk="1" hangingPunct="1">
              <a:defRPr sz="1200">
                <a:latin typeface="Times New Roman" pitchFamily="18" charset="0"/>
              </a:defRPr>
            </a:lvl1pPr>
          </a:lstStyle>
          <a:p>
            <a:pPr>
              <a:defRPr/>
            </a:pPr>
            <a:endParaRPr lang="en-US"/>
          </a:p>
        </p:txBody>
      </p:sp>
      <p:sp>
        <p:nvSpPr>
          <p:cNvPr id="95239" name="Rectangle 7"/>
          <p:cNvSpPr>
            <a:spLocks noGrp="1" noChangeArrowheads="1"/>
          </p:cNvSpPr>
          <p:nvPr>
            <p:ph type="sldNum" sz="quarter" idx="5"/>
          </p:nvPr>
        </p:nvSpPr>
        <p:spPr bwMode="auto">
          <a:xfrm>
            <a:off x="4143375" y="9118600"/>
            <a:ext cx="3170238" cy="481013"/>
          </a:xfrm>
          <a:prstGeom prst="rect">
            <a:avLst/>
          </a:prstGeom>
          <a:noFill/>
          <a:ln w="9525">
            <a:noFill/>
            <a:miter lim="800000"/>
            <a:headEnd/>
            <a:tailEnd/>
          </a:ln>
          <a:effectLst/>
        </p:spPr>
        <p:txBody>
          <a:bodyPr vert="horz" wrap="square" lIns="96115" tIns="48057" rIns="96115" bIns="48057" numCol="1" anchor="b" anchorCtr="0" compatLnSpc="1">
            <a:prstTxWarp prst="textNoShape">
              <a:avLst/>
            </a:prstTxWarp>
          </a:bodyPr>
          <a:lstStyle>
            <a:lvl1pPr algn="r" defTabSz="960592" eaLnBrk="1" hangingPunct="1">
              <a:defRPr sz="1200">
                <a:latin typeface="Times New Roman" panose="02020603050405020304" pitchFamily="18" charset="0"/>
              </a:defRPr>
            </a:lvl1pPr>
          </a:lstStyle>
          <a:p>
            <a:pPr>
              <a:defRPr/>
            </a:pPr>
            <a:fld id="{CCE6C60B-A5C1-421D-A8F9-07227C40F70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6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defRPr>
                <a:solidFill>
                  <a:schemeClr val="tx1"/>
                </a:solidFill>
                <a:latin typeface="Arial" panose="020B0604020202020204" pitchFamily="34" charset="0"/>
              </a:defRPr>
            </a:lvl1pPr>
            <a:lvl2pPr marL="771525" indent="-295275" defTabSz="958850">
              <a:defRPr>
                <a:solidFill>
                  <a:schemeClr val="tx1"/>
                </a:solidFill>
                <a:latin typeface="Arial" panose="020B0604020202020204" pitchFamily="34" charset="0"/>
              </a:defRPr>
            </a:lvl2pPr>
            <a:lvl3pPr marL="1185863" indent="-236538" defTabSz="958850">
              <a:defRPr>
                <a:solidFill>
                  <a:schemeClr val="tx1"/>
                </a:solidFill>
                <a:latin typeface="Arial" panose="020B0604020202020204" pitchFamily="34" charset="0"/>
              </a:defRPr>
            </a:lvl3pPr>
            <a:lvl4pPr marL="1662113" indent="-236538" defTabSz="958850">
              <a:defRPr>
                <a:solidFill>
                  <a:schemeClr val="tx1"/>
                </a:solidFill>
                <a:latin typeface="Arial" panose="020B0604020202020204" pitchFamily="34" charset="0"/>
              </a:defRPr>
            </a:lvl4pPr>
            <a:lvl5pPr marL="2136775" indent="-236538" defTabSz="958850">
              <a:defRPr>
                <a:solidFill>
                  <a:schemeClr val="tx1"/>
                </a:solidFill>
                <a:latin typeface="Arial" panose="020B0604020202020204" pitchFamily="34" charset="0"/>
              </a:defRPr>
            </a:lvl5pPr>
            <a:lvl6pPr marL="2593975" indent="-236538" defTabSz="958850" eaLnBrk="0" fontAlgn="base" hangingPunct="0">
              <a:spcBef>
                <a:spcPct val="0"/>
              </a:spcBef>
              <a:spcAft>
                <a:spcPct val="0"/>
              </a:spcAft>
              <a:defRPr>
                <a:solidFill>
                  <a:schemeClr val="tx1"/>
                </a:solidFill>
                <a:latin typeface="Arial" panose="020B0604020202020204" pitchFamily="34" charset="0"/>
              </a:defRPr>
            </a:lvl6pPr>
            <a:lvl7pPr marL="3051175" indent="-236538" defTabSz="958850" eaLnBrk="0" fontAlgn="base" hangingPunct="0">
              <a:spcBef>
                <a:spcPct val="0"/>
              </a:spcBef>
              <a:spcAft>
                <a:spcPct val="0"/>
              </a:spcAft>
              <a:defRPr>
                <a:solidFill>
                  <a:schemeClr val="tx1"/>
                </a:solidFill>
                <a:latin typeface="Arial" panose="020B0604020202020204" pitchFamily="34" charset="0"/>
              </a:defRPr>
            </a:lvl7pPr>
            <a:lvl8pPr marL="3508375" indent="-236538" defTabSz="958850" eaLnBrk="0" fontAlgn="base" hangingPunct="0">
              <a:spcBef>
                <a:spcPct val="0"/>
              </a:spcBef>
              <a:spcAft>
                <a:spcPct val="0"/>
              </a:spcAft>
              <a:defRPr>
                <a:solidFill>
                  <a:schemeClr val="tx1"/>
                </a:solidFill>
                <a:latin typeface="Arial" panose="020B0604020202020204" pitchFamily="34" charset="0"/>
              </a:defRPr>
            </a:lvl8pPr>
            <a:lvl9pPr marL="3965575" indent="-236538" defTabSz="958850" eaLnBrk="0" fontAlgn="base" hangingPunct="0">
              <a:spcBef>
                <a:spcPct val="0"/>
              </a:spcBef>
              <a:spcAft>
                <a:spcPct val="0"/>
              </a:spcAft>
              <a:defRPr>
                <a:solidFill>
                  <a:schemeClr val="tx1"/>
                </a:solidFill>
                <a:latin typeface="Arial" panose="020B0604020202020204" pitchFamily="34" charset="0"/>
              </a:defRPr>
            </a:lvl9pPr>
          </a:lstStyle>
          <a:p>
            <a:fld id="{36BB9A5E-778D-442F-8196-A4FB49F38843}" type="slidenum">
              <a:rPr lang="en-US" altLang="en-US" smtClean="0">
                <a:latin typeface="Times New Roman" panose="02020603050405020304" pitchFamily="18" charset="0"/>
              </a:rPr>
              <a:pPr/>
              <a:t>1</a:t>
            </a:fld>
            <a:endParaRPr lang="en-US" altLang="en-US">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207" indent="-285207" eaLnBrk="1" fontAlgn="auto" hangingPunct="1">
              <a:spcAft>
                <a:spcPts val="0"/>
              </a:spcAft>
              <a:buClr>
                <a:schemeClr val="accent3"/>
              </a:buClr>
              <a:defRPr/>
            </a:pPr>
            <a:r>
              <a:rPr lang="en-US" dirty="0">
                <a:solidFill>
                  <a:srgbClr val="660066"/>
                </a:solidFill>
              </a:rPr>
              <a:t>Public Notification System</a:t>
            </a:r>
          </a:p>
          <a:p>
            <a:pPr marL="285207" indent="-285207" eaLnBrk="1" fontAlgn="auto" hangingPunct="1">
              <a:spcAft>
                <a:spcPts val="0"/>
              </a:spcAft>
              <a:buClr>
                <a:schemeClr val="accent3"/>
              </a:buClr>
              <a:defRPr/>
            </a:pPr>
            <a:r>
              <a:rPr lang="en-US" dirty="0">
                <a:solidFill>
                  <a:srgbClr val="008CCA"/>
                </a:solidFill>
              </a:rPr>
              <a:t>The purpose of a public notification system is to advertise Program Availability, or more specifically, to:</a:t>
            </a:r>
          </a:p>
          <a:p>
            <a:pPr marL="285207" indent="-285207" eaLnBrk="1" fontAlgn="auto" hangingPunct="1">
              <a:spcAft>
                <a:spcPts val="0"/>
              </a:spcAft>
              <a:buClr>
                <a:schemeClr val="accent3"/>
              </a:buClr>
              <a:defRPr/>
            </a:pPr>
            <a:r>
              <a:rPr lang="en-US" dirty="0"/>
              <a:t>Inform participants and prospective participants of their Program rights and responsibilities and the steps necessary for </a:t>
            </a:r>
          </a:p>
          <a:p>
            <a:pPr marL="285207" indent="-285207" eaLnBrk="1" fontAlgn="auto" hangingPunct="1">
              <a:spcAft>
                <a:spcPts val="0"/>
              </a:spcAft>
              <a:buClr>
                <a:schemeClr val="accent3"/>
              </a:buClr>
              <a:defRPr/>
            </a:pPr>
            <a:r>
              <a:rPr lang="en-US" dirty="0"/>
              <a:t>participation.</a:t>
            </a:r>
          </a:p>
          <a:p>
            <a:endParaRPr lang="en-US" dirty="0"/>
          </a:p>
        </p:txBody>
      </p:sp>
      <p:sp>
        <p:nvSpPr>
          <p:cNvPr id="4" name="Slide Number Placeholder 3"/>
          <p:cNvSpPr>
            <a:spLocks noGrp="1"/>
          </p:cNvSpPr>
          <p:nvPr>
            <p:ph type="sldNum" sz="quarter" idx="5"/>
          </p:nvPr>
        </p:nvSpPr>
        <p:spPr/>
        <p:txBody>
          <a:bodyPr/>
          <a:lstStyle/>
          <a:p>
            <a:pPr>
              <a:defRPr/>
            </a:pPr>
            <a:fld id="{CCE6C60B-A5C1-421D-A8F9-07227C40F70F}" type="slidenum">
              <a:rPr lang="en-US" altLang="en-US" smtClean="0"/>
              <a:pPr>
                <a:defRPr/>
              </a:pPr>
              <a:t>22</a:t>
            </a:fld>
            <a:endParaRPr lang="en-US" altLang="en-US"/>
          </a:p>
        </p:txBody>
      </p:sp>
    </p:spTree>
    <p:extLst>
      <p:ext uri="{BB962C8B-B14F-4D97-AF65-F5344CB8AC3E}">
        <p14:creationId xmlns:p14="http://schemas.microsoft.com/office/powerpoint/2010/main" val="3001416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207" indent="-285207" eaLnBrk="1" fontAlgn="auto" hangingPunct="1">
              <a:spcAft>
                <a:spcPts val="0"/>
              </a:spcAft>
              <a:buClr>
                <a:schemeClr val="accent3"/>
              </a:buClr>
              <a:defRPr/>
            </a:pPr>
            <a:r>
              <a:rPr lang="en-US" dirty="0">
                <a:solidFill>
                  <a:srgbClr val="008CCA"/>
                </a:solidFill>
              </a:rPr>
              <a:t>Another part of the public notification system is the Nondiscrimination Statement.</a:t>
            </a:r>
          </a:p>
          <a:p>
            <a:pPr marL="285207" indent="-285207" eaLnBrk="1" fontAlgn="auto" hangingPunct="1">
              <a:spcAft>
                <a:spcPts val="0"/>
              </a:spcAft>
              <a:buClr>
                <a:schemeClr val="accent3"/>
              </a:buClr>
              <a:defRPr/>
            </a:pPr>
            <a:r>
              <a:rPr lang="en-US" dirty="0"/>
              <a:t>The nondiscrimination statement must be included on all publications, including web sites, that inform the public about CACFP. </a:t>
            </a:r>
          </a:p>
          <a:p>
            <a:pPr marL="285207" indent="-285207" eaLnBrk="1" fontAlgn="auto" hangingPunct="1">
              <a:spcAft>
                <a:spcPts val="0"/>
              </a:spcAft>
              <a:buClr>
                <a:schemeClr val="accent3"/>
              </a:buClr>
              <a:defRPr/>
            </a:pPr>
            <a:r>
              <a:rPr lang="en-US" dirty="0"/>
              <a:t>Examples of places where the nondiscrimination statement should be listed include: Public (news) release; “And Justice for All” poster;  </a:t>
            </a:r>
          </a:p>
          <a:p>
            <a:pPr marL="285207" indent="-285207" eaLnBrk="1" fontAlgn="auto" hangingPunct="1">
              <a:spcAft>
                <a:spcPts val="0"/>
              </a:spcAft>
              <a:buClr>
                <a:schemeClr val="accent3"/>
              </a:buClr>
              <a:defRPr/>
            </a:pPr>
            <a:r>
              <a:rPr lang="en-US" dirty="0"/>
              <a:t>parent/ household letter.</a:t>
            </a:r>
          </a:p>
          <a:p>
            <a:endParaRPr lang="en-US" dirty="0"/>
          </a:p>
        </p:txBody>
      </p:sp>
      <p:sp>
        <p:nvSpPr>
          <p:cNvPr id="4" name="Slide Number Placeholder 3"/>
          <p:cNvSpPr>
            <a:spLocks noGrp="1"/>
          </p:cNvSpPr>
          <p:nvPr>
            <p:ph type="sldNum" sz="quarter" idx="5"/>
          </p:nvPr>
        </p:nvSpPr>
        <p:spPr/>
        <p:txBody>
          <a:bodyPr/>
          <a:lstStyle/>
          <a:p>
            <a:pPr>
              <a:defRPr/>
            </a:pPr>
            <a:fld id="{CCE6C60B-A5C1-421D-A8F9-07227C40F70F}" type="slidenum">
              <a:rPr lang="en-US" altLang="en-US" smtClean="0"/>
              <a:pPr>
                <a:defRPr/>
              </a:pPr>
              <a:t>23</a:t>
            </a:fld>
            <a:endParaRPr lang="en-US" altLang="en-US"/>
          </a:p>
        </p:txBody>
      </p:sp>
    </p:spTree>
    <p:extLst>
      <p:ext uri="{BB962C8B-B14F-4D97-AF65-F5344CB8AC3E}">
        <p14:creationId xmlns:p14="http://schemas.microsoft.com/office/powerpoint/2010/main" val="1528180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207" indent="-285207" eaLnBrk="1" fontAlgn="auto" hangingPunct="1">
              <a:spcAft>
                <a:spcPts val="0"/>
              </a:spcAft>
              <a:buClr>
                <a:schemeClr val="accent3"/>
              </a:buClr>
              <a:defRPr/>
            </a:pPr>
            <a:r>
              <a:rPr lang="en-US" dirty="0">
                <a:solidFill>
                  <a:srgbClr val="008CCA"/>
                </a:solidFill>
              </a:rPr>
              <a:t>In addition to the nondiscrimination statement, the public notification system must also include complaint information.</a:t>
            </a:r>
          </a:p>
          <a:p>
            <a:pPr>
              <a:defRPr/>
            </a:pPr>
            <a:r>
              <a:rPr lang="en-US" dirty="0"/>
              <a:t>This means that participants must be advised of their rights and the complaint procedures, including how to file a complaint.</a:t>
            </a:r>
          </a:p>
          <a:p>
            <a:endParaRPr lang="en-US" dirty="0"/>
          </a:p>
        </p:txBody>
      </p:sp>
      <p:sp>
        <p:nvSpPr>
          <p:cNvPr id="4" name="Slide Number Placeholder 3"/>
          <p:cNvSpPr>
            <a:spLocks noGrp="1"/>
          </p:cNvSpPr>
          <p:nvPr>
            <p:ph type="sldNum" sz="quarter" idx="5"/>
          </p:nvPr>
        </p:nvSpPr>
        <p:spPr/>
        <p:txBody>
          <a:bodyPr/>
          <a:lstStyle/>
          <a:p>
            <a:pPr>
              <a:defRPr/>
            </a:pPr>
            <a:fld id="{CCE6C60B-A5C1-421D-A8F9-07227C40F70F}" type="slidenum">
              <a:rPr lang="en-US" altLang="en-US" smtClean="0"/>
              <a:pPr>
                <a:defRPr/>
              </a:pPr>
              <a:t>25</a:t>
            </a:fld>
            <a:endParaRPr lang="en-US" altLang="en-US"/>
          </a:p>
        </p:txBody>
      </p:sp>
    </p:spTree>
    <p:extLst>
      <p:ext uri="{BB962C8B-B14F-4D97-AF65-F5344CB8AC3E}">
        <p14:creationId xmlns:p14="http://schemas.microsoft.com/office/powerpoint/2010/main" val="15846415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04617B"/>
              </a:buClr>
              <a:defRPr/>
            </a:pPr>
            <a:r>
              <a:rPr lang="en-US" dirty="0">
                <a:solidFill>
                  <a:srgbClr val="008CCA"/>
                </a:solidFill>
              </a:rPr>
              <a:t>Compliance with Civil Rights compliance must be evaluated by both the institution and the state agency during:</a:t>
            </a:r>
          </a:p>
          <a:p>
            <a:pPr>
              <a:buClr>
                <a:srgbClr val="04617B"/>
              </a:buClr>
              <a:defRPr/>
            </a:pPr>
            <a:r>
              <a:rPr lang="en-US" dirty="0">
                <a:effectLst>
                  <a:outerShdw blurRad="38100" dist="38100" dir="2700000" algn="tl">
                    <a:srgbClr val="000000">
                      <a:alpha val="43137"/>
                    </a:srgbClr>
                  </a:outerShdw>
                </a:effectLst>
              </a:rPr>
              <a:t>Pre-Approval Reviews </a:t>
            </a:r>
            <a:r>
              <a:rPr lang="en-US" dirty="0">
                <a:solidFill>
                  <a:srgbClr val="660066"/>
                </a:solidFill>
              </a:rPr>
              <a:t>(for example, there is a question on the  pre-approval form and in observation of practices); and </a:t>
            </a:r>
            <a:r>
              <a:rPr lang="en-US" dirty="0">
                <a:effectLst>
                  <a:outerShdw blurRad="38100" dist="38100" dir="2700000" algn="tl">
                    <a:srgbClr val="000000">
                      <a:alpha val="43137"/>
                    </a:srgbClr>
                  </a:outerShdw>
                </a:effectLst>
              </a:rPr>
              <a:t>Post-Award or routine reviews </a:t>
            </a:r>
            <a:r>
              <a:rPr lang="en-US" dirty="0">
                <a:solidFill>
                  <a:srgbClr val="660066"/>
                </a:solidFill>
              </a:rPr>
              <a:t>(state agency administrative reviews; sponsor and state agency monitoring  visits)</a:t>
            </a:r>
          </a:p>
          <a:p>
            <a:endParaRPr lang="en-US" dirty="0"/>
          </a:p>
        </p:txBody>
      </p:sp>
      <p:sp>
        <p:nvSpPr>
          <p:cNvPr id="4" name="Slide Number Placeholder 3"/>
          <p:cNvSpPr>
            <a:spLocks noGrp="1"/>
          </p:cNvSpPr>
          <p:nvPr>
            <p:ph type="sldNum" sz="quarter" idx="5"/>
          </p:nvPr>
        </p:nvSpPr>
        <p:spPr/>
        <p:txBody>
          <a:bodyPr/>
          <a:lstStyle/>
          <a:p>
            <a:pPr>
              <a:defRPr/>
            </a:pPr>
            <a:fld id="{CCE6C60B-A5C1-421D-A8F9-07227C40F70F}" type="slidenum">
              <a:rPr lang="en-US" altLang="en-US" smtClean="0"/>
              <a:pPr>
                <a:defRPr/>
              </a:pPr>
              <a:t>28</a:t>
            </a:fld>
            <a:endParaRPr lang="en-US" altLang="en-US"/>
          </a:p>
        </p:txBody>
      </p:sp>
    </p:spTree>
    <p:extLst>
      <p:ext uri="{BB962C8B-B14F-4D97-AF65-F5344CB8AC3E}">
        <p14:creationId xmlns:p14="http://schemas.microsoft.com/office/powerpoint/2010/main" val="25722109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207" indent="-285207" eaLnBrk="1" fontAlgn="auto" hangingPunct="1">
              <a:spcAft>
                <a:spcPts val="0"/>
              </a:spcAft>
              <a:buClr>
                <a:schemeClr val="accent3"/>
              </a:buClr>
              <a:defRPr/>
            </a:pPr>
            <a:r>
              <a:rPr lang="en-US" dirty="0">
                <a:solidFill>
                  <a:srgbClr val="660066"/>
                </a:solidFill>
              </a:rPr>
              <a:t>Language Assistance</a:t>
            </a:r>
          </a:p>
          <a:p>
            <a:pPr>
              <a:buClr>
                <a:srgbClr val="04617B"/>
              </a:buClr>
              <a:defRPr/>
            </a:pPr>
            <a:r>
              <a:rPr lang="en-US" dirty="0"/>
              <a:t>Participating institutions have a responsibility to take steps to ensure meaningful access to their programs and services by persons with </a:t>
            </a:r>
            <a:r>
              <a:rPr lang="en-US" dirty="0">
                <a:effectLst>
                  <a:outerShdw blurRad="38100" dist="38100" dir="2700000" algn="tl">
                    <a:srgbClr val="000000">
                      <a:alpha val="43137"/>
                    </a:srgbClr>
                  </a:outerShdw>
                </a:effectLst>
              </a:rPr>
              <a:t>Limited English Proficiency (LEP).</a:t>
            </a:r>
          </a:p>
          <a:p>
            <a:pPr>
              <a:buClr>
                <a:srgbClr val="04617B"/>
              </a:buClr>
              <a:defRPr/>
            </a:pPr>
            <a:endParaRPr lang="en-US" dirty="0">
              <a:effectLst>
                <a:outerShdw blurRad="38100" dist="38100" dir="2700000" algn="tl">
                  <a:srgbClr val="000000">
                    <a:alpha val="43137"/>
                  </a:srgbClr>
                </a:outerShdw>
              </a:effectLst>
            </a:endParaRPr>
          </a:p>
          <a:p>
            <a:pPr>
              <a:buClr>
                <a:srgbClr val="04617B"/>
              </a:buClr>
              <a:defRPr/>
            </a:pPr>
            <a:r>
              <a:rPr lang="en-US" dirty="0">
                <a:solidFill>
                  <a:srgbClr val="660066"/>
                </a:solidFill>
                <a:effectLst>
                  <a:outerShdw blurRad="38100" dist="38100" dir="2700000" algn="tl">
                    <a:srgbClr val="000000">
                      <a:alpha val="43137"/>
                    </a:srgbClr>
                  </a:outerShdw>
                </a:effectLst>
              </a:rPr>
              <a:t>The term ‘LEP’ refers to</a:t>
            </a:r>
            <a:r>
              <a:rPr lang="en-US" dirty="0">
                <a:solidFill>
                  <a:srgbClr val="660066"/>
                </a:solidFill>
              </a:rPr>
              <a:t> individuals who do not speak English as their primary language and who have a limited ability to read, speak, write or understand English</a:t>
            </a:r>
            <a:endParaRPr lang="en-US" dirty="0"/>
          </a:p>
        </p:txBody>
      </p:sp>
      <p:sp>
        <p:nvSpPr>
          <p:cNvPr id="4" name="Slide Number Placeholder 3"/>
          <p:cNvSpPr>
            <a:spLocks noGrp="1"/>
          </p:cNvSpPr>
          <p:nvPr>
            <p:ph type="sldNum" sz="quarter" idx="5"/>
          </p:nvPr>
        </p:nvSpPr>
        <p:spPr/>
        <p:txBody>
          <a:bodyPr/>
          <a:lstStyle/>
          <a:p>
            <a:pPr>
              <a:defRPr/>
            </a:pPr>
            <a:fld id="{CCE6C60B-A5C1-421D-A8F9-07227C40F70F}" type="slidenum">
              <a:rPr lang="en-US" altLang="en-US" smtClean="0"/>
              <a:pPr>
                <a:defRPr/>
              </a:pPr>
              <a:t>32</a:t>
            </a:fld>
            <a:endParaRPr lang="en-US" altLang="en-US"/>
          </a:p>
        </p:txBody>
      </p:sp>
    </p:spTree>
    <p:extLst>
      <p:ext uri="{BB962C8B-B14F-4D97-AF65-F5344CB8AC3E}">
        <p14:creationId xmlns:p14="http://schemas.microsoft.com/office/powerpoint/2010/main" val="13654036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207" indent="-285207" eaLnBrk="1" fontAlgn="auto" hangingPunct="1">
              <a:spcAft>
                <a:spcPts val="0"/>
              </a:spcAft>
              <a:buClr>
                <a:schemeClr val="accent3"/>
              </a:buClr>
              <a:defRPr/>
            </a:pPr>
            <a:r>
              <a:rPr lang="en-US" dirty="0">
                <a:solidFill>
                  <a:srgbClr val="660066"/>
                </a:solidFill>
              </a:rPr>
              <a:t>Resolving Conflict</a:t>
            </a:r>
          </a:p>
          <a:p>
            <a:pPr marL="285207" indent="-285207" eaLnBrk="1" fontAlgn="auto" hangingPunct="1">
              <a:spcAft>
                <a:spcPts val="0"/>
              </a:spcAft>
              <a:buClr>
                <a:schemeClr val="accent3"/>
              </a:buClr>
              <a:defRPr/>
            </a:pPr>
            <a:r>
              <a:rPr lang="en-US" dirty="0"/>
              <a:t>Conflict may arise from differences in needs, values and motivations. Through differences, we may complement each other, </a:t>
            </a:r>
          </a:p>
          <a:p>
            <a:pPr marL="285207" indent="-285207" eaLnBrk="1" fontAlgn="auto" hangingPunct="1">
              <a:spcAft>
                <a:spcPts val="0"/>
              </a:spcAft>
              <a:buClr>
                <a:schemeClr val="accent3"/>
              </a:buClr>
              <a:defRPr/>
            </a:pPr>
            <a:r>
              <a:rPr lang="en-US" dirty="0"/>
              <a:t>but sometimes we will conflict.</a:t>
            </a:r>
            <a:endParaRPr lang="en-US" dirty="0">
              <a:solidFill>
                <a:srgbClr val="660066"/>
              </a:solidFill>
            </a:endParaRPr>
          </a:p>
          <a:p>
            <a:pPr>
              <a:buClr>
                <a:srgbClr val="04617B"/>
              </a:buClr>
              <a:defRPr/>
            </a:pPr>
            <a:r>
              <a:rPr lang="en-US" dirty="0">
                <a:solidFill>
                  <a:srgbClr val="660066"/>
                </a:solidFill>
              </a:rPr>
              <a:t>Conflict is not a problem in itself – it is what we do with it that counts.</a:t>
            </a:r>
          </a:p>
          <a:p>
            <a:pPr>
              <a:buClr>
                <a:srgbClr val="04617B"/>
              </a:buClr>
              <a:defRPr/>
            </a:pPr>
            <a:r>
              <a:rPr lang="en-US" dirty="0">
                <a:solidFill>
                  <a:srgbClr val="04617B"/>
                </a:solidFill>
              </a:rPr>
              <a:t>Strategies to resolve conflict can be found at the </a:t>
            </a:r>
            <a:r>
              <a:rPr lang="en-US" dirty="0">
                <a:solidFill>
                  <a:srgbClr val="04617B"/>
                </a:solidFill>
                <a:effectLst>
                  <a:outerShdw blurRad="38100" dist="38100" dir="2700000" algn="tl">
                    <a:srgbClr val="000000">
                      <a:alpha val="43137"/>
                    </a:srgbClr>
                  </a:outerShdw>
                </a:effectLst>
              </a:rPr>
              <a:t>Conflict Resolution Network</a:t>
            </a:r>
            <a:r>
              <a:rPr lang="en-US" dirty="0">
                <a:solidFill>
                  <a:srgbClr val="04617B"/>
                </a:solidFill>
              </a:rPr>
              <a:t>: </a:t>
            </a:r>
            <a:r>
              <a:rPr lang="en-US" u="sng" dirty="0">
                <a:solidFill>
                  <a:srgbClr val="04617B"/>
                </a:solidFill>
                <a:effectLst>
                  <a:outerShdw blurRad="38100" dist="38100" dir="2700000" algn="tl">
                    <a:srgbClr val="000000">
                      <a:alpha val="43137"/>
                    </a:srgbClr>
                  </a:outerShdw>
                </a:effectLst>
              </a:rPr>
              <a:t>http://www.crnhq.org/twelveskills.html</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CCE6C60B-A5C1-421D-A8F9-07227C40F70F}" type="slidenum">
              <a:rPr lang="en-US" altLang="en-US" smtClean="0"/>
              <a:pPr>
                <a:defRPr/>
              </a:pPr>
              <a:t>33</a:t>
            </a:fld>
            <a:endParaRPr lang="en-US" altLang="en-US"/>
          </a:p>
        </p:txBody>
      </p:sp>
    </p:spTree>
    <p:extLst>
      <p:ext uri="{BB962C8B-B14F-4D97-AF65-F5344CB8AC3E}">
        <p14:creationId xmlns:p14="http://schemas.microsoft.com/office/powerpoint/2010/main" val="3428019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CE6C60B-A5C1-421D-A8F9-07227C40F70F}" type="slidenum">
              <a:rPr lang="en-US" altLang="en-US" smtClean="0"/>
              <a:pPr>
                <a:defRPr/>
              </a:pPr>
              <a:t>38</a:t>
            </a:fld>
            <a:endParaRPr lang="en-US" altLang="en-US"/>
          </a:p>
        </p:txBody>
      </p:sp>
    </p:spTree>
    <p:extLst>
      <p:ext uri="{BB962C8B-B14F-4D97-AF65-F5344CB8AC3E}">
        <p14:creationId xmlns:p14="http://schemas.microsoft.com/office/powerpoint/2010/main" val="3089050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CE6C60B-A5C1-421D-A8F9-07227C40F70F}" type="slidenum">
              <a:rPr lang="en-US" altLang="en-US" smtClean="0"/>
              <a:pPr>
                <a:defRPr/>
              </a:pPr>
              <a:t>3</a:t>
            </a:fld>
            <a:endParaRPr lang="en-US" altLang="en-US"/>
          </a:p>
        </p:txBody>
      </p:sp>
    </p:spTree>
    <p:extLst>
      <p:ext uri="{BB962C8B-B14F-4D97-AF65-F5344CB8AC3E}">
        <p14:creationId xmlns:p14="http://schemas.microsoft.com/office/powerpoint/2010/main" val="2786604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What is the definition of </a:t>
            </a:r>
            <a:r>
              <a:rPr lang="en-US" altLang="en-US" b="1"/>
              <a:t>discrimination</a:t>
            </a:r>
            <a:r>
              <a:rPr lang="en-US" altLang="en-US"/>
              <a:t>?</a:t>
            </a:r>
          </a:p>
          <a:p>
            <a:r>
              <a:rPr lang="en-US" altLang="en-US" b="1"/>
              <a:t>Discrimination </a:t>
            </a:r>
            <a:r>
              <a:rPr lang="en-US" altLang="en-US"/>
              <a:t>is defined as the act of distinguishing one person or groups of persons from others, either intentionally or by neglect, OR by the effect of actions or lack of actions based on their protected classes.</a:t>
            </a: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spcBef>
                <a:spcPct val="30000"/>
              </a:spcBef>
              <a:defRPr kumimoji="1" sz="1200">
                <a:solidFill>
                  <a:schemeClr val="tx1"/>
                </a:solidFill>
                <a:latin typeface="Times New Roman" panose="02020603050405020304" pitchFamily="18" charset="0"/>
              </a:defRPr>
            </a:lvl1pPr>
            <a:lvl2pPr marL="771525" indent="-295275" defTabSz="958850">
              <a:spcBef>
                <a:spcPct val="30000"/>
              </a:spcBef>
              <a:defRPr kumimoji="1" sz="1200">
                <a:solidFill>
                  <a:schemeClr val="tx1"/>
                </a:solidFill>
                <a:latin typeface="Times New Roman" panose="02020603050405020304" pitchFamily="18" charset="0"/>
              </a:defRPr>
            </a:lvl2pPr>
            <a:lvl3pPr marL="1185863" indent="-236538" defTabSz="958850">
              <a:spcBef>
                <a:spcPct val="30000"/>
              </a:spcBef>
              <a:defRPr kumimoji="1" sz="1200">
                <a:solidFill>
                  <a:schemeClr val="tx1"/>
                </a:solidFill>
                <a:latin typeface="Times New Roman" panose="02020603050405020304" pitchFamily="18" charset="0"/>
              </a:defRPr>
            </a:lvl3pPr>
            <a:lvl4pPr marL="1662113" indent="-236538" defTabSz="958850">
              <a:spcBef>
                <a:spcPct val="30000"/>
              </a:spcBef>
              <a:defRPr kumimoji="1" sz="1200">
                <a:solidFill>
                  <a:schemeClr val="tx1"/>
                </a:solidFill>
                <a:latin typeface="Times New Roman" panose="02020603050405020304" pitchFamily="18" charset="0"/>
              </a:defRPr>
            </a:lvl4pPr>
            <a:lvl5pPr marL="2136775" indent="-236538" defTabSz="958850">
              <a:spcBef>
                <a:spcPct val="30000"/>
              </a:spcBef>
              <a:defRPr kumimoji="1" sz="1200">
                <a:solidFill>
                  <a:schemeClr val="tx1"/>
                </a:solidFill>
                <a:latin typeface="Times New Roman" panose="02020603050405020304" pitchFamily="18" charset="0"/>
              </a:defRPr>
            </a:lvl5pPr>
            <a:lvl6pPr marL="2593975" indent="-236538" defTabSz="958850" eaLnBrk="0" fontAlgn="base" hangingPunct="0">
              <a:spcBef>
                <a:spcPct val="30000"/>
              </a:spcBef>
              <a:spcAft>
                <a:spcPct val="0"/>
              </a:spcAft>
              <a:defRPr kumimoji="1" sz="1200">
                <a:solidFill>
                  <a:schemeClr val="tx1"/>
                </a:solidFill>
                <a:latin typeface="Times New Roman" panose="02020603050405020304" pitchFamily="18" charset="0"/>
              </a:defRPr>
            </a:lvl6pPr>
            <a:lvl7pPr marL="3051175" indent="-236538" defTabSz="958850" eaLnBrk="0" fontAlgn="base" hangingPunct="0">
              <a:spcBef>
                <a:spcPct val="30000"/>
              </a:spcBef>
              <a:spcAft>
                <a:spcPct val="0"/>
              </a:spcAft>
              <a:defRPr kumimoji="1" sz="1200">
                <a:solidFill>
                  <a:schemeClr val="tx1"/>
                </a:solidFill>
                <a:latin typeface="Times New Roman" panose="02020603050405020304" pitchFamily="18" charset="0"/>
              </a:defRPr>
            </a:lvl7pPr>
            <a:lvl8pPr marL="3508375" indent="-236538" defTabSz="958850" eaLnBrk="0" fontAlgn="base" hangingPunct="0">
              <a:spcBef>
                <a:spcPct val="30000"/>
              </a:spcBef>
              <a:spcAft>
                <a:spcPct val="0"/>
              </a:spcAft>
              <a:defRPr kumimoji="1" sz="1200">
                <a:solidFill>
                  <a:schemeClr val="tx1"/>
                </a:solidFill>
                <a:latin typeface="Times New Roman" panose="02020603050405020304" pitchFamily="18" charset="0"/>
              </a:defRPr>
            </a:lvl8pPr>
            <a:lvl9pPr marL="3965575" indent="-236538" defTabSz="95885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A9A54E9B-1C63-4EC7-8415-9794BF73600A}" type="slidenum">
              <a:rPr kumimoji="0" lang="en-US" altLang="en-US" smtClean="0">
                <a:latin typeface="Calibri" panose="020F0502020204030204" pitchFamily="34" charset="0"/>
              </a:rPr>
              <a:pPr>
                <a:spcBef>
                  <a:spcPct val="0"/>
                </a:spcBef>
              </a:pPr>
              <a:t>6</a:t>
            </a:fld>
            <a:endParaRPr kumimoji="0" lang="en-US"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dirty="0"/>
              <a:t>When we talk about Civil Rights at the federal level, we need to know that there are six protected classes. </a:t>
            </a:r>
          </a:p>
          <a:p>
            <a:pPr>
              <a:defRPr/>
            </a:pPr>
            <a:r>
              <a:rPr lang="en-US" altLang="en-US" dirty="0"/>
              <a:t>The six protected classes are:</a:t>
            </a:r>
          </a:p>
          <a:p>
            <a:pPr marL="237672" indent="-237672">
              <a:buFont typeface="+mj-lt"/>
              <a:buAutoNum type="arabicPeriod"/>
              <a:defRPr/>
            </a:pPr>
            <a:r>
              <a:rPr lang="en-US" altLang="en-US" dirty="0"/>
              <a:t>Race</a:t>
            </a:r>
          </a:p>
          <a:p>
            <a:pPr marL="237672" indent="-237672">
              <a:buFont typeface="+mj-lt"/>
              <a:buAutoNum type="arabicPeriod"/>
              <a:defRPr/>
            </a:pPr>
            <a:r>
              <a:rPr lang="en-US" altLang="en-US" dirty="0"/>
              <a:t>Color</a:t>
            </a:r>
          </a:p>
          <a:p>
            <a:pPr marL="237672" indent="-237672">
              <a:buFont typeface="+mj-lt"/>
              <a:buAutoNum type="arabicPeriod"/>
              <a:defRPr/>
            </a:pPr>
            <a:r>
              <a:rPr lang="en-US" altLang="en-US" dirty="0"/>
              <a:t>Sex</a:t>
            </a:r>
          </a:p>
          <a:p>
            <a:pPr marL="237672" indent="-237672">
              <a:buFont typeface="+mj-lt"/>
              <a:buAutoNum type="arabicPeriod"/>
              <a:defRPr/>
            </a:pPr>
            <a:r>
              <a:rPr lang="en-US" altLang="en-US" dirty="0"/>
              <a:t>Age</a:t>
            </a:r>
          </a:p>
          <a:p>
            <a:pPr marL="237672" indent="-237672">
              <a:buFont typeface="+mj-lt"/>
              <a:buAutoNum type="arabicPeriod"/>
              <a:defRPr/>
            </a:pPr>
            <a:r>
              <a:rPr lang="en-US" altLang="en-US" dirty="0"/>
              <a:t>National origin and</a:t>
            </a:r>
          </a:p>
          <a:p>
            <a:pPr marL="237672" indent="-237672">
              <a:buFont typeface="+mj-lt"/>
              <a:buAutoNum type="arabicPeriod"/>
              <a:defRPr/>
            </a:pPr>
            <a:r>
              <a:rPr lang="en-US" altLang="en-US" dirty="0"/>
              <a:t>Disability</a:t>
            </a:r>
          </a:p>
          <a:p>
            <a:endParaRPr lang="en-US" dirty="0"/>
          </a:p>
        </p:txBody>
      </p:sp>
      <p:sp>
        <p:nvSpPr>
          <p:cNvPr id="4" name="Slide Number Placeholder 3"/>
          <p:cNvSpPr>
            <a:spLocks noGrp="1"/>
          </p:cNvSpPr>
          <p:nvPr>
            <p:ph type="sldNum" sz="quarter" idx="5"/>
          </p:nvPr>
        </p:nvSpPr>
        <p:spPr/>
        <p:txBody>
          <a:bodyPr/>
          <a:lstStyle/>
          <a:p>
            <a:pPr>
              <a:defRPr/>
            </a:pPr>
            <a:fld id="{CCE6C60B-A5C1-421D-A8F9-07227C40F70F}" type="slidenum">
              <a:rPr lang="en-US" altLang="en-US" smtClean="0"/>
              <a:pPr>
                <a:defRPr/>
              </a:pPr>
              <a:t>7</a:t>
            </a:fld>
            <a:endParaRPr lang="en-US" altLang="en-US"/>
          </a:p>
        </p:txBody>
      </p:sp>
    </p:spTree>
    <p:extLst>
      <p:ext uri="{BB962C8B-B14F-4D97-AF65-F5344CB8AC3E}">
        <p14:creationId xmlns:p14="http://schemas.microsoft.com/office/powerpoint/2010/main" val="926494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CE6C60B-A5C1-421D-A8F9-07227C40F70F}" type="slidenum">
              <a:rPr lang="en-US" altLang="en-US" smtClean="0"/>
              <a:pPr>
                <a:defRPr/>
              </a:pPr>
              <a:t>10</a:t>
            </a:fld>
            <a:endParaRPr lang="en-US" altLang="en-US"/>
          </a:p>
        </p:txBody>
      </p:sp>
    </p:spTree>
    <p:extLst>
      <p:ext uri="{BB962C8B-B14F-4D97-AF65-F5344CB8AC3E}">
        <p14:creationId xmlns:p14="http://schemas.microsoft.com/office/powerpoint/2010/main" val="116470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defRPr/>
            </a:pPr>
            <a:r>
              <a:rPr lang="en-US" dirty="0"/>
              <a:t>Collection and Use of Data</a:t>
            </a:r>
          </a:p>
          <a:p>
            <a:pPr marL="0" lvl="1">
              <a:defRPr/>
            </a:pPr>
            <a:r>
              <a:rPr lang="en-US" dirty="0"/>
              <a:t>There are two forms that must be completed annually by all participating CACFP institutions.</a:t>
            </a:r>
          </a:p>
          <a:p>
            <a:pPr eaLnBrk="1" fontAlgn="auto" hangingPunct="1">
              <a:spcAft>
                <a:spcPts val="0"/>
              </a:spcAft>
              <a:buClr>
                <a:srgbClr val="006666"/>
              </a:buClr>
              <a:defRPr/>
            </a:pPr>
            <a:r>
              <a:rPr lang="en-US" dirty="0"/>
              <a:t>The first form is the Civil Rights </a:t>
            </a:r>
            <a:r>
              <a:rPr lang="en-US" i="1" dirty="0"/>
              <a:t>Potential Beneficiary </a:t>
            </a:r>
            <a:r>
              <a:rPr lang="en-US" dirty="0"/>
              <a:t>Data Determination Form. This form illustrates the racial/ethnic make-up of the potential population that </a:t>
            </a:r>
            <a:r>
              <a:rPr lang="en-US" b="1" i="1" dirty="0"/>
              <a:t>could</a:t>
            </a:r>
            <a:r>
              <a:rPr lang="en-US" dirty="0"/>
              <a:t> be served by the institution.</a:t>
            </a:r>
          </a:p>
          <a:p>
            <a:pPr eaLnBrk="1" fontAlgn="auto" hangingPunct="1">
              <a:spcAft>
                <a:spcPts val="0"/>
              </a:spcAft>
              <a:buClr>
                <a:srgbClr val="006666"/>
              </a:buClr>
              <a:defRPr/>
            </a:pPr>
            <a:endParaRPr lang="en-US" dirty="0"/>
          </a:p>
          <a:p>
            <a:pPr eaLnBrk="1" fontAlgn="auto" hangingPunct="1">
              <a:spcAft>
                <a:spcPts val="0"/>
              </a:spcAft>
              <a:buClr>
                <a:srgbClr val="006666"/>
              </a:buClr>
              <a:defRPr/>
            </a:pPr>
            <a:r>
              <a:rPr lang="en-US" dirty="0"/>
              <a:t>To complete the form, you must list the primary towns that are to be served by your institution. </a:t>
            </a:r>
          </a:p>
          <a:p>
            <a:pPr eaLnBrk="1" fontAlgn="auto" hangingPunct="1">
              <a:spcAft>
                <a:spcPts val="0"/>
              </a:spcAft>
              <a:buClr>
                <a:srgbClr val="006666"/>
              </a:buClr>
              <a:defRPr/>
            </a:pPr>
            <a:r>
              <a:rPr lang="en-US" dirty="0"/>
              <a:t>The Child Nutrition Unit provides the school enrollment data  for all of the towns in Connecticut. </a:t>
            </a:r>
          </a:p>
          <a:p>
            <a:pPr eaLnBrk="1" fontAlgn="auto" hangingPunct="1">
              <a:spcAft>
                <a:spcPts val="0"/>
              </a:spcAft>
              <a:buClr>
                <a:srgbClr val="006666"/>
              </a:buClr>
              <a:defRPr/>
            </a:pPr>
            <a:r>
              <a:rPr lang="en-US" dirty="0"/>
              <a:t>After you list the primary towns in your institution’s service area, you then copy the racial/ethnic data from the attached listing for each town.</a:t>
            </a:r>
          </a:p>
          <a:p>
            <a:pPr eaLnBrk="1" fontAlgn="auto" hangingPunct="1">
              <a:spcAft>
                <a:spcPts val="0"/>
              </a:spcAft>
              <a:buClr>
                <a:srgbClr val="006666"/>
              </a:buClr>
              <a:defRPr/>
            </a:pPr>
            <a:r>
              <a:rPr lang="en-US" dirty="0"/>
              <a:t>You need to complete one </a:t>
            </a:r>
            <a:r>
              <a:rPr lang="en-US" i="1" dirty="0"/>
              <a:t>Potential Beneficiary </a:t>
            </a:r>
            <a:r>
              <a:rPr lang="en-US" dirty="0"/>
              <a:t>Data Determination Form for your INSTITUTION (not one for each center), sign and date it and maintain it on file with your other CACFP records.</a:t>
            </a:r>
            <a:endParaRPr lang="en-US" dirty="0">
              <a:solidFill>
                <a:srgbClr val="000066"/>
              </a:solidFill>
            </a:endParaRPr>
          </a:p>
          <a:p>
            <a:endParaRPr lang="en-US" dirty="0"/>
          </a:p>
        </p:txBody>
      </p:sp>
      <p:sp>
        <p:nvSpPr>
          <p:cNvPr id="4" name="Slide Number Placeholder 3"/>
          <p:cNvSpPr>
            <a:spLocks noGrp="1"/>
          </p:cNvSpPr>
          <p:nvPr>
            <p:ph type="sldNum" sz="quarter" idx="5"/>
          </p:nvPr>
        </p:nvSpPr>
        <p:spPr/>
        <p:txBody>
          <a:bodyPr/>
          <a:lstStyle/>
          <a:p>
            <a:pPr>
              <a:defRPr/>
            </a:pPr>
            <a:fld id="{CCE6C60B-A5C1-421D-A8F9-07227C40F70F}" type="slidenum">
              <a:rPr lang="en-US" altLang="en-US" smtClean="0"/>
              <a:pPr>
                <a:defRPr/>
              </a:pPr>
              <a:t>12</a:t>
            </a:fld>
            <a:endParaRPr lang="en-US" altLang="en-US"/>
          </a:p>
        </p:txBody>
      </p:sp>
    </p:spTree>
    <p:extLst>
      <p:ext uri="{BB962C8B-B14F-4D97-AF65-F5344CB8AC3E}">
        <p14:creationId xmlns:p14="http://schemas.microsoft.com/office/powerpoint/2010/main" val="3582470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CE6C60B-A5C1-421D-A8F9-07227C40F70F}" type="slidenum">
              <a:rPr lang="en-US" altLang="en-US" smtClean="0"/>
              <a:pPr>
                <a:defRPr/>
              </a:pPr>
              <a:t>18</a:t>
            </a:fld>
            <a:endParaRPr lang="en-US" altLang="en-US"/>
          </a:p>
        </p:txBody>
      </p:sp>
    </p:spTree>
    <p:extLst>
      <p:ext uri="{BB962C8B-B14F-4D97-AF65-F5344CB8AC3E}">
        <p14:creationId xmlns:p14="http://schemas.microsoft.com/office/powerpoint/2010/main" val="1946953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CE6C60B-A5C1-421D-A8F9-07227C40F70F}" type="slidenum">
              <a:rPr lang="en-US" altLang="en-US" smtClean="0"/>
              <a:pPr>
                <a:defRPr/>
              </a:pPr>
              <a:t>19</a:t>
            </a:fld>
            <a:endParaRPr lang="en-US" altLang="en-US"/>
          </a:p>
        </p:txBody>
      </p:sp>
    </p:spTree>
    <p:extLst>
      <p:ext uri="{BB962C8B-B14F-4D97-AF65-F5344CB8AC3E}">
        <p14:creationId xmlns:p14="http://schemas.microsoft.com/office/powerpoint/2010/main" val="3280713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2575" indent="-282575" eaLnBrk="1" hangingPunct="1">
              <a:buClr>
                <a:srgbClr val="006666"/>
              </a:buClr>
            </a:pPr>
            <a:r>
              <a:rPr lang="en-US" altLang="en-US" dirty="0"/>
              <a:t>Public Notification System</a:t>
            </a:r>
          </a:p>
          <a:p>
            <a:pPr marL="282575" indent="-282575" eaLnBrk="1" hangingPunct="1">
              <a:buClr>
                <a:srgbClr val="006666"/>
              </a:buClr>
            </a:pPr>
            <a:r>
              <a:rPr lang="en-US" altLang="en-US" dirty="0"/>
              <a:t>Every participating CACFP institution must display the And Justice for All poster in a central location at each site.</a:t>
            </a:r>
          </a:p>
          <a:p>
            <a:pPr marL="282575" indent="-282575" eaLnBrk="1" hangingPunct="1">
              <a:buClr>
                <a:srgbClr val="006666"/>
              </a:buClr>
            </a:pPr>
            <a:r>
              <a:rPr lang="en-US" altLang="en-US" dirty="0"/>
              <a:t>In addition, the CSDE Child Nutrition Unit issues an annual statewide public release on behalf of all participating institutions.</a:t>
            </a:r>
          </a:p>
          <a:p>
            <a:endParaRPr lang="en-US" dirty="0"/>
          </a:p>
        </p:txBody>
      </p:sp>
      <p:sp>
        <p:nvSpPr>
          <p:cNvPr id="4" name="Slide Number Placeholder 3"/>
          <p:cNvSpPr>
            <a:spLocks noGrp="1"/>
          </p:cNvSpPr>
          <p:nvPr>
            <p:ph type="sldNum" sz="quarter" idx="5"/>
          </p:nvPr>
        </p:nvSpPr>
        <p:spPr/>
        <p:txBody>
          <a:bodyPr/>
          <a:lstStyle/>
          <a:p>
            <a:pPr>
              <a:defRPr/>
            </a:pPr>
            <a:fld id="{CCE6C60B-A5C1-421D-A8F9-07227C40F70F}" type="slidenum">
              <a:rPr lang="en-US" altLang="en-US" smtClean="0"/>
              <a:pPr>
                <a:defRPr/>
              </a:pPr>
              <a:t>20</a:t>
            </a:fld>
            <a:endParaRPr lang="en-US" altLang="en-US"/>
          </a:p>
        </p:txBody>
      </p:sp>
    </p:spTree>
    <p:extLst>
      <p:ext uri="{BB962C8B-B14F-4D97-AF65-F5344CB8AC3E}">
        <p14:creationId xmlns:p14="http://schemas.microsoft.com/office/powerpoint/2010/main" val="3704644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176802865"/>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a:t>Click to edit Master title style</a:t>
            </a:r>
          </a:p>
        </p:txBody>
      </p:sp>
      <p:sp>
        <p:nvSpPr>
          <p:cNvPr id="3" name="Content Placeholder 2"/>
          <p:cNvSpPr>
            <a:spLocks noGrp="1"/>
          </p:cNvSpPr>
          <p:nvPr>
            <p:ph idx="1"/>
          </p:nvPr>
        </p:nvSpPr>
        <p:spPr>
          <a:xfrm>
            <a:off x="457200" y="1371600"/>
            <a:ext cx="8229600" cy="4525963"/>
          </a:xfrm>
        </p:spPr>
        <p:txBody>
          <a:bodyPr/>
          <a:lstStyle>
            <a:lvl1pPr marL="457200" indent="-457200">
              <a:lnSpc>
                <a:spcPct val="105000"/>
              </a:lnSpc>
              <a:spcBef>
                <a:spcPts val="1800"/>
              </a:spcBef>
              <a:defRPr b="1"/>
            </a:lvl1pPr>
            <a:lvl2pPr>
              <a:lnSpc>
                <a:spcPct val="105000"/>
              </a:lnSpc>
              <a:spcBef>
                <a:spcPts val="1200"/>
              </a:spcBef>
              <a:defRPr b="1"/>
            </a:lvl2pPr>
            <a:lvl3pPr>
              <a:lnSpc>
                <a:spcPct val="105000"/>
              </a:lnSpc>
              <a:defRPr b="1"/>
            </a:lvl3pPr>
            <a:lvl4pPr>
              <a:lnSpc>
                <a:spcPct val="105000"/>
              </a:lnSpc>
              <a:defRPr b="1"/>
            </a:lvl4pPr>
            <a:lvl5pPr>
              <a:lnSpc>
                <a:spcPct val="105000"/>
              </a:lnSpc>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421740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74638"/>
            <a:ext cx="9144000" cy="715962"/>
          </a:xfrm>
          <a:prstGeom prst="rect">
            <a:avLst/>
          </a:prstGeom>
          <a:solidFill>
            <a:srgbClr val="000066"/>
          </a:solidFill>
          <a:ln>
            <a:noFill/>
          </a:ln>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5"/>
          <p:cNvSpPr txBox="1">
            <a:spLocks noChangeArrowheads="1"/>
          </p:cNvSpPr>
          <p:nvPr userDrawn="1"/>
        </p:nvSpPr>
        <p:spPr>
          <a:xfrm>
            <a:off x="0" y="6583363"/>
            <a:ext cx="9144000" cy="274637"/>
          </a:xfrm>
          <a:prstGeom prst="rect">
            <a:avLst/>
          </a:prstGeom>
          <a:solidFill>
            <a:srgbClr val="A50021"/>
          </a:solidFill>
        </p:spPr>
        <p:txBody>
          <a:bodyPr anchor="ctr"/>
          <a:lstStyle>
            <a:defPPr>
              <a:defRPr lang="en-US"/>
            </a:defPPr>
            <a:lvl1pPr marL="0" algn="ct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30000"/>
              </a:spcBef>
              <a:defRPr/>
            </a:pPr>
            <a:r>
              <a:rPr lang="en-US" dirty="0">
                <a:solidFill>
                  <a:schemeClr val="tx1"/>
                </a:solidFill>
              </a:rPr>
              <a:t>Connecticut State Department of Education  </a:t>
            </a:r>
            <a:r>
              <a:rPr lang="en-US" dirty="0">
                <a:solidFill>
                  <a:schemeClr val="tx1"/>
                </a:solidFill>
                <a:sym typeface="Symbol"/>
              </a:rPr>
              <a:t>  Revised September 2023</a:t>
            </a:r>
            <a:endParaRPr lang="en-US" dirty="0">
              <a:solidFill>
                <a:schemeClr val="tx1"/>
              </a:solidFill>
            </a:endParaRPr>
          </a:p>
        </p:txBody>
      </p:sp>
      <p:sp>
        <p:nvSpPr>
          <p:cNvPr id="8" name="Rectangle 6"/>
          <p:cNvSpPr txBox="1">
            <a:spLocks noChangeArrowheads="1"/>
          </p:cNvSpPr>
          <p:nvPr userDrawn="1"/>
        </p:nvSpPr>
        <p:spPr>
          <a:xfrm>
            <a:off x="8382000" y="6583363"/>
            <a:ext cx="762000" cy="257175"/>
          </a:xfrm>
          <a:prstGeom prst="rect">
            <a:avLst/>
          </a:prstGeom>
        </p:spPr>
        <p:txBody>
          <a:bodyPr/>
          <a:lstStyle>
            <a:lvl1pPr>
              <a:defRPr sz="3000" b="1">
                <a:solidFill>
                  <a:schemeClr val="tx1"/>
                </a:solidFill>
                <a:latin typeface="Arial" panose="020B0604020202020204" pitchFamily="34" charset="0"/>
                <a:cs typeface="Times New Roman" panose="02020603050405020304" pitchFamily="18" charset="0"/>
                <a:sym typeface="Monotype Sorts" pitchFamily="2" charset="2"/>
              </a:defRPr>
            </a:lvl1pPr>
            <a:lvl2pPr marL="742950" indent="-285750">
              <a:defRPr sz="3000" b="1">
                <a:solidFill>
                  <a:schemeClr val="tx1"/>
                </a:solidFill>
                <a:latin typeface="Arial" panose="020B0604020202020204" pitchFamily="34" charset="0"/>
                <a:cs typeface="Times New Roman" panose="02020603050405020304" pitchFamily="18" charset="0"/>
                <a:sym typeface="Monotype Sorts" pitchFamily="2" charset="2"/>
              </a:defRPr>
            </a:lvl2pPr>
            <a:lvl3pPr marL="1143000" indent="-228600">
              <a:defRPr sz="3000" b="1">
                <a:solidFill>
                  <a:schemeClr val="tx1"/>
                </a:solidFill>
                <a:latin typeface="Arial" panose="020B0604020202020204" pitchFamily="34" charset="0"/>
                <a:cs typeface="Times New Roman" panose="02020603050405020304" pitchFamily="18" charset="0"/>
                <a:sym typeface="Monotype Sorts" pitchFamily="2" charset="2"/>
              </a:defRPr>
            </a:lvl3pPr>
            <a:lvl4pPr marL="1600200" indent="-228600">
              <a:defRPr sz="3000" b="1">
                <a:solidFill>
                  <a:schemeClr val="tx1"/>
                </a:solidFill>
                <a:latin typeface="Arial" panose="020B0604020202020204" pitchFamily="34" charset="0"/>
                <a:cs typeface="Times New Roman" panose="02020603050405020304" pitchFamily="18" charset="0"/>
                <a:sym typeface="Monotype Sorts" pitchFamily="2" charset="2"/>
              </a:defRPr>
            </a:lvl4pPr>
            <a:lvl5pPr marL="2057400" indent="-228600">
              <a:defRPr sz="3000" b="1">
                <a:solidFill>
                  <a:schemeClr val="tx1"/>
                </a:solidFill>
                <a:latin typeface="Arial" panose="020B0604020202020204" pitchFamily="34" charset="0"/>
                <a:cs typeface="Times New Roman" panose="02020603050405020304" pitchFamily="18" charset="0"/>
                <a:sym typeface="Monotype Sorts" pitchFamily="2" charset="2"/>
              </a:defRPr>
            </a:lvl5pPr>
            <a:lvl6pPr marL="2514600" indent="-228600" eaLnBrk="0" fontAlgn="base" hangingPunct="0">
              <a:spcBef>
                <a:spcPct val="0"/>
              </a:spcBef>
              <a:spcAft>
                <a:spcPct val="0"/>
              </a:spcAft>
              <a:defRPr sz="3000" b="1">
                <a:solidFill>
                  <a:schemeClr val="tx1"/>
                </a:solidFill>
                <a:latin typeface="Arial" panose="020B0604020202020204" pitchFamily="34" charset="0"/>
                <a:cs typeface="Times New Roman" panose="02020603050405020304" pitchFamily="18" charset="0"/>
                <a:sym typeface="Monotype Sorts" pitchFamily="2" charset="2"/>
              </a:defRPr>
            </a:lvl6pPr>
            <a:lvl7pPr marL="2971800" indent="-228600" eaLnBrk="0" fontAlgn="base" hangingPunct="0">
              <a:spcBef>
                <a:spcPct val="0"/>
              </a:spcBef>
              <a:spcAft>
                <a:spcPct val="0"/>
              </a:spcAft>
              <a:defRPr sz="3000" b="1">
                <a:solidFill>
                  <a:schemeClr val="tx1"/>
                </a:solidFill>
                <a:latin typeface="Arial" panose="020B0604020202020204" pitchFamily="34" charset="0"/>
                <a:cs typeface="Times New Roman" panose="02020603050405020304" pitchFamily="18" charset="0"/>
                <a:sym typeface="Monotype Sorts" pitchFamily="2" charset="2"/>
              </a:defRPr>
            </a:lvl7pPr>
            <a:lvl8pPr marL="3429000" indent="-228600" eaLnBrk="0" fontAlgn="base" hangingPunct="0">
              <a:spcBef>
                <a:spcPct val="0"/>
              </a:spcBef>
              <a:spcAft>
                <a:spcPct val="0"/>
              </a:spcAft>
              <a:defRPr sz="3000" b="1">
                <a:solidFill>
                  <a:schemeClr val="tx1"/>
                </a:solidFill>
                <a:latin typeface="Arial" panose="020B0604020202020204" pitchFamily="34" charset="0"/>
                <a:cs typeface="Times New Roman" panose="02020603050405020304" pitchFamily="18" charset="0"/>
                <a:sym typeface="Monotype Sorts" pitchFamily="2" charset="2"/>
              </a:defRPr>
            </a:lvl8pPr>
            <a:lvl9pPr marL="3886200" indent="-228600" eaLnBrk="0" fontAlgn="base" hangingPunct="0">
              <a:spcBef>
                <a:spcPct val="0"/>
              </a:spcBef>
              <a:spcAft>
                <a:spcPct val="0"/>
              </a:spcAft>
              <a:defRPr sz="3000" b="1">
                <a:solidFill>
                  <a:schemeClr val="tx1"/>
                </a:solidFill>
                <a:latin typeface="Arial" panose="020B0604020202020204" pitchFamily="34" charset="0"/>
                <a:cs typeface="Times New Roman" panose="02020603050405020304" pitchFamily="18" charset="0"/>
                <a:sym typeface="Monotype Sorts" pitchFamily="2" charset="2"/>
              </a:defRPr>
            </a:lvl9pPr>
          </a:lstStyle>
          <a:p>
            <a:pPr eaLnBrk="1" hangingPunct="1">
              <a:spcBef>
                <a:spcPct val="30000"/>
              </a:spcBef>
              <a:defRPr/>
            </a:pPr>
            <a:fld id="{94AED81A-2F9F-4098-A0B1-F9C011ADE41B}" type="slidenum">
              <a:rPr lang="en-US" altLang="en-US" sz="1400" smtClean="0">
                <a:latin typeface="+mj-lt"/>
              </a:rPr>
              <a:pPr eaLnBrk="1" hangingPunct="1">
                <a:spcBef>
                  <a:spcPct val="30000"/>
                </a:spcBef>
                <a:defRPr/>
              </a:pPr>
              <a:t>‹#›</a:t>
            </a:fld>
            <a:endParaRPr lang="en-US" altLang="en-US" sz="1400" dirty="0">
              <a:latin typeface="+mj-lt"/>
            </a:endParaRPr>
          </a:p>
        </p:txBody>
      </p:sp>
      <p:sp>
        <p:nvSpPr>
          <p:cNvPr id="9" name="Rectangle 5"/>
          <p:cNvSpPr txBox="1">
            <a:spLocks noChangeArrowheads="1"/>
          </p:cNvSpPr>
          <p:nvPr userDrawn="1"/>
        </p:nvSpPr>
        <p:spPr>
          <a:xfrm>
            <a:off x="0" y="-14288"/>
            <a:ext cx="9144000" cy="261938"/>
          </a:xfrm>
          <a:prstGeom prst="rect">
            <a:avLst/>
          </a:prstGeom>
          <a:solidFill>
            <a:srgbClr val="A50021"/>
          </a:solidFill>
        </p:spPr>
        <p:txBody>
          <a:bodyPr anchor="ctr"/>
          <a:lstStyle>
            <a:defPPr>
              <a:defRPr lang="en-US"/>
            </a:defPPr>
            <a:lvl1pPr marL="0" algn="ct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30000"/>
              </a:spcBef>
              <a:defRPr/>
            </a:pPr>
            <a:endParaRPr lang="en-US" dirty="0"/>
          </a:p>
        </p:txBody>
      </p:sp>
    </p:spTree>
  </p:cSld>
  <p:clrMap bg1="dk1" tx1="lt1" bg2="dk2" tx2="lt2" accent1="accent1" accent2="accent2" accent3="accent3" accent4="accent4" accent5="accent5" accent6="accent6" hlink="hlink" folHlink="folHlink"/>
  <p:sldLayoutIdLst>
    <p:sldLayoutId id="2147484143" r:id="rId1"/>
    <p:sldLayoutId id="2147484142" r:id="rId2"/>
  </p:sldLayoutIdLst>
  <p:hf hdr="0"/>
  <p:txStyles>
    <p:titleStyle>
      <a:lvl1pPr algn="ctr" rtl="0" eaLnBrk="0" fontAlgn="base" hangingPunct="0">
        <a:spcBef>
          <a:spcPct val="0"/>
        </a:spcBef>
        <a:spcAft>
          <a:spcPct val="0"/>
        </a:spcAft>
        <a:defRPr sz="4400" b="1" kern="1200">
          <a:solidFill>
            <a:srgbClr val="ECCECC"/>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ts val="1800"/>
        </a:spcBef>
        <a:spcAft>
          <a:spcPct val="0"/>
        </a:spcAft>
        <a:buClr>
          <a:srgbClr val="A50021"/>
        </a:buClr>
        <a:buFont typeface="Wingdings" panose="05000000000000000000" pitchFamily="2" charset="2"/>
        <a:buChar char="n"/>
        <a:defRPr sz="3200" b="1" kern="1200">
          <a:solidFill>
            <a:schemeClr val="tx1"/>
          </a:solidFill>
          <a:latin typeface="+mn-lt"/>
          <a:ea typeface="+mn-ea"/>
          <a:cs typeface="+mn-cs"/>
        </a:defRPr>
      </a:lvl1pPr>
      <a:lvl2pPr marL="742950" indent="-285750" algn="l" rtl="0" eaLnBrk="0" fontAlgn="base" hangingPunct="0">
        <a:spcBef>
          <a:spcPts val="1200"/>
        </a:spcBef>
        <a:spcAft>
          <a:spcPct val="0"/>
        </a:spcAft>
        <a:buClr>
          <a:srgbClr val="A50021"/>
        </a:buClr>
        <a:buFont typeface="Calibri" panose="020F0502020204030204" pitchFamily="34" charset="0"/>
        <a:buChar char="•"/>
        <a:defRPr sz="2800" b="1"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b="1"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b="1"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portal.ct.gov/-/media/SDE/Nutrition/CivilRights/Civil_Rights_CACFP_Potential_Beneficiary_Data_Determination_Form.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portal.ct.gov/-/media/SDE/Nutrition/CivilRights/Civil_Rights_CACFP_Potential_Beneficiary_Data_Determination_Form.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fns.usda.gov/cn/Race-and-Ethnicity-Data-Policy-Rescission"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fns.usda.gov/cn/Race-and-Ethnicity-Data-Policy-Rescission"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fns.usda.gov/cn/Race-and-Ethnicity-Data-Policy-Rescission"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portal.ct.gov/-/media/SDE/Nutrition/CivilRights/Civil_Rights_CACFP_Data_Summary%20_Form.pdf"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usda.gov/sites/default/files/documents/USDA-OASCR%20P-Complaint-Form-0508-0002-508-11-28-17Fax2Mail.pdf" TargetMode="External"/><Relationship Id="rId2" Type="http://schemas.openxmlformats.org/officeDocument/2006/relationships/hyperlink" Target="mailto:program.intake@usda.gov" TargetMode="External"/><Relationship Id="rId1" Type="http://schemas.openxmlformats.org/officeDocument/2006/relationships/slideLayout" Target="../slideLayouts/slideLayout2.xml"/><Relationship Id="rId4" Type="http://schemas.openxmlformats.org/officeDocument/2006/relationships/hyperlink" Target="https://www.usda.gov/sites/default/files/documents/ad-3027.pdf"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crnhq.org/12-skill-summary/"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s://portal.ct.gov/SDE/Nutrition/Civil-Rights-for-Child-Nutrition-Programs#CACFP"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mailto:benedict.onye@ct.gov" TargetMode="External"/><Relationship Id="rId2" Type="http://schemas.openxmlformats.org/officeDocument/2006/relationships/hyperlink" Target="mailto:susan.boyle@ct.gov" TargetMode="External"/><Relationship Id="rId1" Type="http://schemas.openxmlformats.org/officeDocument/2006/relationships/slideLayout" Target="../slideLayouts/slideLayout2.xml"/><Relationship Id="rId6" Type="http://schemas.openxmlformats.org/officeDocument/2006/relationships/hyperlink" Target="mailto:evelyn.vicente-quinones@ct.gov" TargetMode="External"/><Relationship Id="rId5" Type="http://schemas.openxmlformats.org/officeDocument/2006/relationships/hyperlink" Target="mailto:flor.sprouse@ct.gov" TargetMode="External"/><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3" Type="http://schemas.openxmlformats.org/officeDocument/2006/relationships/hyperlink" Target="mailto:program.intake@usda.gov"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www.usda.gov/sites/default/files/documents/ad-3027.pdf" TargetMode="External"/><Relationship Id="rId4" Type="http://schemas.openxmlformats.org/officeDocument/2006/relationships/hyperlink" Target="https://www.usda.gov/sites/default/files/documents/USDA-OASCR%20P-Complaint-Form-0508-0002-508-11-28-17Fax2Mail.pdf"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mailto:louis.todisco@ct.gov" TargetMode="External"/><Relationship Id="rId2" Type="http://schemas.openxmlformats.org/officeDocument/2006/relationships/hyperlink" Target="mailto:levy.gillespie@ct.gov"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5122" name="Slide Number Placeholder 5"/>
          <p:cNvSpPr>
            <a:spLocks noGrp="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EF66781-D122-4AD5-B017-668CE94D5298}" type="slidenum">
              <a:rPr lang="en-US" altLang="en-US" sz="1200">
                <a:solidFill>
                  <a:srgbClr val="898989"/>
                </a:solidFill>
                <a:latin typeface="Arial" panose="020B0604020202020204" pitchFamily="34" charset="0"/>
              </a:rPr>
              <a:pPr>
                <a:spcBef>
                  <a:spcPct val="0"/>
                </a:spcBef>
                <a:buFontTx/>
                <a:buNone/>
              </a:pPr>
              <a:t>1</a:t>
            </a:fld>
            <a:endParaRPr lang="en-US" altLang="en-US" sz="1200">
              <a:solidFill>
                <a:srgbClr val="898989"/>
              </a:solidFill>
              <a:latin typeface="Arial" panose="020B0604020202020204" pitchFamily="34" charset="0"/>
            </a:endParaRPr>
          </a:p>
        </p:txBody>
      </p:sp>
      <p:pic>
        <p:nvPicPr>
          <p:cNvPr id="5123" name="Picture 7" descr="treebackground2.png"/>
          <p:cNvPicPr>
            <a:picLocks noChangeAspect="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457200" y="444500"/>
            <a:ext cx="8305800" cy="610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215900" y="206375"/>
            <a:ext cx="8712200" cy="1763713"/>
          </a:xfrm>
          <a:prstGeom prst="rect">
            <a:avLst/>
          </a:prstGeom>
          <a:solidFill>
            <a:srgbClr val="FFFFFF">
              <a:alpha val="33725"/>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pc="100" dirty="0">
              <a:solidFill>
                <a:srgbClr val="000090"/>
              </a:solidFill>
              <a:latin typeface="Times New Roman"/>
              <a:cs typeface="Times New Roman"/>
            </a:endParaRPr>
          </a:p>
          <a:p>
            <a:pPr algn="ctr">
              <a:defRPr/>
            </a:pPr>
            <a:endParaRPr lang="en-US" spc="100" dirty="0">
              <a:solidFill>
                <a:srgbClr val="000090"/>
              </a:solidFill>
              <a:latin typeface="Times New Roman"/>
              <a:cs typeface="Times New Roman"/>
            </a:endParaRPr>
          </a:p>
          <a:p>
            <a:pPr algn="ctr">
              <a:defRPr/>
            </a:pPr>
            <a:endParaRPr lang="en-US" spc="100" dirty="0">
              <a:solidFill>
                <a:srgbClr val="000090"/>
              </a:solidFill>
              <a:latin typeface="Times New Roman"/>
              <a:cs typeface="Times New Roman"/>
            </a:endParaRPr>
          </a:p>
          <a:p>
            <a:pPr algn="ctr">
              <a:defRPr/>
            </a:pPr>
            <a:endParaRPr lang="en-US" spc="100" dirty="0">
              <a:solidFill>
                <a:srgbClr val="000090"/>
              </a:solidFill>
              <a:latin typeface="Times New Roman"/>
              <a:cs typeface="Times New Roman"/>
            </a:endParaRPr>
          </a:p>
          <a:p>
            <a:pPr algn="ctr">
              <a:defRPr/>
            </a:pPr>
            <a:endParaRPr lang="en-US" spc="100" dirty="0">
              <a:solidFill>
                <a:srgbClr val="000090"/>
              </a:solidFill>
              <a:latin typeface="Times New Roman"/>
              <a:cs typeface="Times New Roman"/>
            </a:endParaRPr>
          </a:p>
          <a:p>
            <a:pPr algn="ctr">
              <a:defRPr/>
            </a:pPr>
            <a:br>
              <a:rPr lang="en-US" spc="100" dirty="0">
                <a:solidFill>
                  <a:srgbClr val="000090"/>
                </a:solidFill>
                <a:latin typeface="Times New Roman"/>
                <a:cs typeface="Times New Roman"/>
              </a:rPr>
            </a:br>
            <a:r>
              <a:rPr lang="en-US" spc="100" dirty="0">
                <a:solidFill>
                  <a:srgbClr val="000090"/>
                </a:solidFill>
                <a:latin typeface="Times New Roman"/>
                <a:cs typeface="Times New Roman"/>
              </a:rPr>
              <a:t>CONNECTICUT STATE DEPARTMENT OF EDUCATION </a:t>
            </a:r>
            <a:br>
              <a:rPr lang="en-US" sz="2400" dirty="0">
                <a:solidFill>
                  <a:srgbClr val="000090"/>
                </a:solidFill>
                <a:latin typeface="Times New Roman"/>
                <a:cs typeface="Times New Roman"/>
              </a:rPr>
            </a:br>
            <a:endParaRPr lang="en-US" dirty="0">
              <a:solidFill>
                <a:srgbClr val="000090"/>
              </a:solidFill>
            </a:endParaRPr>
          </a:p>
        </p:txBody>
      </p:sp>
      <p:pic>
        <p:nvPicPr>
          <p:cNvPr id="5125" name="Picture 9" descr="CSDElogo_casual_blue.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03650" y="444500"/>
            <a:ext cx="1350963"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Content Placeholder 4"/>
          <p:cNvSpPr txBox="1">
            <a:spLocks/>
          </p:cNvSpPr>
          <p:nvPr/>
        </p:nvSpPr>
        <p:spPr bwMode="auto">
          <a:xfrm>
            <a:off x="319088" y="2124075"/>
            <a:ext cx="6127750" cy="421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US" altLang="en-US" sz="6000" b="1" dirty="0">
                <a:solidFill>
                  <a:srgbClr val="8E0000"/>
                </a:solidFill>
              </a:rPr>
              <a:t>Civil Rights</a:t>
            </a:r>
            <a:br>
              <a:rPr lang="en-US" altLang="en-US" sz="6000" i="1" dirty="0">
                <a:solidFill>
                  <a:srgbClr val="000099"/>
                </a:solidFill>
              </a:rPr>
            </a:br>
            <a:r>
              <a:rPr lang="en-US" altLang="en-US" sz="3600" b="1" i="1" dirty="0">
                <a:solidFill>
                  <a:srgbClr val="000099"/>
                </a:solidFill>
              </a:rPr>
              <a:t>Your Responsibilities in the Child and Adult Care Food Program (CACFP)</a:t>
            </a:r>
            <a:endParaRPr lang="en-US" altLang="en-US" sz="3600" b="1" i="1" dirty="0">
              <a:solidFill>
                <a:srgbClr val="000099"/>
              </a:solidFill>
              <a:cs typeface="Arial" panose="020B0604020202020204" pitchFamily="34" charset="0"/>
            </a:endParaRPr>
          </a:p>
          <a:p>
            <a:pPr algn="ctr">
              <a:buFont typeface="Arial" panose="020B0604020202020204" pitchFamily="34" charset="0"/>
              <a:buNone/>
            </a:pPr>
            <a:r>
              <a:rPr lang="en-US" altLang="en-US" sz="2000" dirty="0">
                <a:solidFill>
                  <a:srgbClr val="000090"/>
                </a:solidFill>
                <a:latin typeface="Times New Roman" panose="02020603050405020304" pitchFamily="18" charset="0"/>
                <a:cs typeface="Times New Roman" panose="02020603050405020304" pitchFamily="18" charset="0"/>
              </a:rPr>
              <a:t> 										</a:t>
            </a:r>
            <a:endParaRPr lang="en-US" altLang="en-US" sz="3600" b="1" dirty="0">
              <a:solidFill>
                <a:srgbClr val="1F497D"/>
              </a:solidFill>
              <a:latin typeface="Arial Black" panose="020B0A04020102020204" pitchFamily="34" charset="0"/>
              <a:ea typeface="Arial Black" panose="020B0A04020102020204" pitchFamily="34" charset="0"/>
              <a:cs typeface="Arial Black" panose="020B0A04020102020204" pitchFamily="34" charset="0"/>
            </a:endParaRPr>
          </a:p>
          <a:p>
            <a:pPr algn="ctr">
              <a:buFont typeface="Arial" panose="020B0604020202020204" pitchFamily="34" charset="0"/>
              <a:buNone/>
            </a:pPr>
            <a:endParaRPr lang="en-US" altLang="en-US" sz="3600" b="1" dirty="0">
              <a:solidFill>
                <a:srgbClr val="898989"/>
              </a:solidFill>
              <a:latin typeface="Arial Black" panose="020B0A04020102020204" pitchFamily="34" charset="0"/>
              <a:ea typeface="Arial Black" panose="020B0A04020102020204" pitchFamily="34" charset="0"/>
              <a:cs typeface="Arial Black" panose="020B0A04020102020204" pitchFamily="34" charset="0"/>
            </a:endParaRPr>
          </a:p>
        </p:txBody>
      </p:sp>
      <p:sp>
        <p:nvSpPr>
          <p:cNvPr id="18439" name="Rectangle 2"/>
          <p:cNvSpPr>
            <a:spLocks noChangeArrowheads="1"/>
          </p:cNvSpPr>
          <p:nvPr/>
        </p:nvSpPr>
        <p:spPr bwMode="auto">
          <a:xfrm>
            <a:off x="4876372" y="5827713"/>
            <a:ext cx="38668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defRPr/>
            </a:pPr>
            <a:r>
              <a:rPr lang="en-US" altLang="en-US" sz="2800" b="1">
                <a:solidFill>
                  <a:srgbClr val="000099"/>
                </a:solidFill>
                <a:latin typeface="+mn-lt"/>
              </a:rPr>
              <a:t>Revised September </a:t>
            </a:r>
            <a:r>
              <a:rPr lang="en-US" altLang="en-US" sz="2800" b="1" dirty="0">
                <a:solidFill>
                  <a:srgbClr val="000099"/>
                </a:solidFill>
                <a:latin typeface="+mn-lt"/>
              </a:rPr>
              <a:t>2023</a:t>
            </a:r>
          </a:p>
        </p:txBody>
      </p:sp>
      <p:cxnSp>
        <p:nvCxnSpPr>
          <p:cNvPr id="6" name="Straight Connector 5"/>
          <p:cNvCxnSpPr/>
          <p:nvPr/>
        </p:nvCxnSpPr>
        <p:spPr>
          <a:xfrm>
            <a:off x="215900" y="1970088"/>
            <a:ext cx="8712200" cy="0"/>
          </a:xfrm>
          <a:prstGeom prst="line">
            <a:avLst/>
          </a:prstGeom>
          <a:ln w="38100">
            <a:solidFill>
              <a:srgbClr val="000099"/>
            </a:solidFill>
          </a:ln>
        </p:spPr>
        <p:style>
          <a:lnRef idx="1">
            <a:schemeClr val="accent1"/>
          </a:lnRef>
          <a:fillRef idx="0">
            <a:schemeClr val="accent1"/>
          </a:fillRef>
          <a:effectRef idx="0">
            <a:schemeClr val="accent1"/>
          </a:effectRef>
          <a:fontRef idx="minor">
            <a:schemeClr val="tx1"/>
          </a:fontRef>
        </p:style>
      </p:cxnSp>
      <p:pic>
        <p:nvPicPr>
          <p:cNvPr id="5129" name="Picture 9" descr="American flag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4114800"/>
            <a:ext cx="2457450" cy="1646238"/>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457200" y="6400800"/>
            <a:ext cx="8229600" cy="152400"/>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D60C2-ADAA-41B7-852C-E35B6E6F4C13}"/>
              </a:ext>
            </a:extLst>
          </p:cNvPr>
          <p:cNvSpPr>
            <a:spLocks noGrp="1"/>
          </p:cNvSpPr>
          <p:nvPr>
            <p:ph type="title"/>
          </p:nvPr>
        </p:nvSpPr>
        <p:spPr/>
        <p:txBody>
          <a:bodyPr/>
          <a:lstStyle/>
          <a:p>
            <a:r>
              <a:rPr lang="en-US" dirty="0"/>
              <a:t>Assurances</a:t>
            </a:r>
          </a:p>
        </p:txBody>
      </p:sp>
      <p:sp>
        <p:nvSpPr>
          <p:cNvPr id="3" name="Content Placeholder 2">
            <a:extLst>
              <a:ext uri="{FF2B5EF4-FFF2-40B4-BE49-F238E27FC236}">
                <a16:creationId xmlns:a16="http://schemas.microsoft.com/office/drawing/2014/main" id="{671159DC-5F23-43A9-B157-2077B1B8FF20}"/>
              </a:ext>
            </a:extLst>
          </p:cNvPr>
          <p:cNvSpPr>
            <a:spLocks noGrp="1"/>
          </p:cNvSpPr>
          <p:nvPr>
            <p:ph idx="1"/>
          </p:nvPr>
        </p:nvSpPr>
        <p:spPr/>
        <p:txBody>
          <a:bodyPr/>
          <a:lstStyle/>
          <a:p>
            <a:r>
              <a:rPr lang="en-US" sz="3200" b="1" dirty="0"/>
              <a:t>A </a:t>
            </a:r>
            <a:r>
              <a:rPr lang="en-US" sz="3200" b="1" i="1" dirty="0">
                <a:solidFill>
                  <a:srgbClr val="F2DCDB"/>
                </a:solidFill>
              </a:rPr>
              <a:t>civil rights </a:t>
            </a:r>
            <a:r>
              <a:rPr lang="en-US" sz="3200" b="1" i="1" dirty="0">
                <a:solidFill>
                  <a:srgbClr val="F2DCDB"/>
                </a:solidFill>
                <a:effectLst>
                  <a:outerShdw blurRad="38100" dist="38100" dir="2700000" algn="tl">
                    <a:srgbClr val="000000">
                      <a:alpha val="43137"/>
                    </a:srgbClr>
                  </a:outerShdw>
                </a:effectLst>
              </a:rPr>
              <a:t>assurance</a:t>
            </a:r>
            <a:r>
              <a:rPr lang="en-US" sz="3200" b="1" i="1" dirty="0">
                <a:solidFill>
                  <a:srgbClr val="F2DCDB"/>
                </a:solidFill>
              </a:rPr>
              <a:t> </a:t>
            </a:r>
            <a:r>
              <a:rPr lang="en-US" sz="3200" b="1" dirty="0"/>
              <a:t>is incorporated in all agreements between the CSDE and participating institutions to ensure that ALL participants have access to Child Nutrition Programs</a:t>
            </a:r>
          </a:p>
          <a:p>
            <a:endParaRPr lang="en-US" dirty="0"/>
          </a:p>
        </p:txBody>
      </p:sp>
    </p:spTree>
    <p:extLst>
      <p:ext uri="{BB962C8B-B14F-4D97-AF65-F5344CB8AC3E}">
        <p14:creationId xmlns:p14="http://schemas.microsoft.com/office/powerpoint/2010/main" val="13116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16158-FFF4-4162-8EB4-325713CEC6DB}"/>
              </a:ext>
            </a:extLst>
          </p:cNvPr>
          <p:cNvSpPr>
            <a:spLocks noGrp="1"/>
          </p:cNvSpPr>
          <p:nvPr>
            <p:ph type="title"/>
          </p:nvPr>
        </p:nvSpPr>
        <p:spPr/>
        <p:txBody>
          <a:bodyPr/>
          <a:lstStyle/>
          <a:p>
            <a:r>
              <a:rPr lang="en-US" dirty="0"/>
              <a:t>Requirements for CACFP</a:t>
            </a:r>
          </a:p>
        </p:txBody>
      </p:sp>
      <p:sp>
        <p:nvSpPr>
          <p:cNvPr id="3" name="Content Placeholder 2">
            <a:extLst>
              <a:ext uri="{FF2B5EF4-FFF2-40B4-BE49-F238E27FC236}">
                <a16:creationId xmlns:a16="http://schemas.microsoft.com/office/drawing/2014/main" id="{8A6966F5-E77E-40FC-8424-2CAEBA13AC57}"/>
              </a:ext>
            </a:extLst>
          </p:cNvPr>
          <p:cNvSpPr>
            <a:spLocks noGrp="1"/>
          </p:cNvSpPr>
          <p:nvPr>
            <p:ph idx="1"/>
          </p:nvPr>
        </p:nvSpPr>
        <p:spPr/>
        <p:txBody>
          <a:bodyPr/>
          <a:lstStyle/>
          <a:p>
            <a:pPr marL="514350" indent="-514350">
              <a:spcBef>
                <a:spcPts val="600"/>
              </a:spcBef>
              <a:buClr>
                <a:schemeClr val="tx1"/>
              </a:buClr>
              <a:buFont typeface="+mj-lt"/>
              <a:buAutoNum type="arabicPeriod"/>
            </a:pPr>
            <a:r>
              <a:rPr lang="en-US" sz="2800" dirty="0"/>
              <a:t>Collection and Use of Data</a:t>
            </a:r>
          </a:p>
          <a:p>
            <a:pPr marL="514350" indent="-514350">
              <a:spcBef>
                <a:spcPts val="600"/>
              </a:spcBef>
              <a:buClr>
                <a:schemeClr val="tx1"/>
              </a:buClr>
              <a:buFont typeface="+mj-lt"/>
              <a:buAutoNum type="arabicPeriod"/>
            </a:pPr>
            <a:r>
              <a:rPr lang="en-US" sz="2800" dirty="0"/>
              <a:t>Public Notification</a:t>
            </a:r>
          </a:p>
          <a:p>
            <a:pPr marL="514350" indent="-514350">
              <a:spcBef>
                <a:spcPts val="600"/>
              </a:spcBef>
              <a:buClr>
                <a:schemeClr val="tx1"/>
              </a:buClr>
              <a:buFont typeface="+mj-lt"/>
              <a:buAutoNum type="arabicPeriod"/>
            </a:pPr>
            <a:r>
              <a:rPr lang="en-US" sz="2800" dirty="0"/>
              <a:t>Complaint Procedures</a:t>
            </a:r>
          </a:p>
          <a:p>
            <a:pPr marL="514350" indent="-514350">
              <a:spcBef>
                <a:spcPts val="600"/>
              </a:spcBef>
              <a:buClr>
                <a:schemeClr val="tx1"/>
              </a:buClr>
              <a:buFont typeface="+mj-lt"/>
              <a:buAutoNum type="arabicPeriod"/>
            </a:pPr>
            <a:r>
              <a:rPr lang="en-US" sz="2800" dirty="0"/>
              <a:t>Compliance Review Techniques</a:t>
            </a:r>
          </a:p>
          <a:p>
            <a:pPr marL="514350" indent="-514350">
              <a:spcBef>
                <a:spcPts val="600"/>
              </a:spcBef>
              <a:buClr>
                <a:schemeClr val="tx1"/>
              </a:buClr>
              <a:buFont typeface="+mj-lt"/>
              <a:buAutoNum type="arabicPeriod"/>
            </a:pPr>
            <a:r>
              <a:rPr lang="en-US" sz="2800" dirty="0"/>
              <a:t>Resolution of Noncompliance</a:t>
            </a:r>
          </a:p>
          <a:p>
            <a:pPr marL="514350" indent="-514350">
              <a:spcBef>
                <a:spcPts val="600"/>
              </a:spcBef>
              <a:buClr>
                <a:schemeClr val="tx1"/>
              </a:buClr>
              <a:buFont typeface="+mj-lt"/>
              <a:buAutoNum type="arabicPeriod"/>
            </a:pPr>
            <a:r>
              <a:rPr lang="en-US" sz="2800" dirty="0"/>
              <a:t>Reasonable Accommodation for Persons with Disabilities</a:t>
            </a:r>
          </a:p>
          <a:p>
            <a:pPr marL="514350" indent="-514350">
              <a:spcBef>
                <a:spcPts val="600"/>
              </a:spcBef>
              <a:buClr>
                <a:schemeClr val="tx1"/>
              </a:buClr>
              <a:buFont typeface="+mj-lt"/>
              <a:buAutoNum type="arabicPeriod"/>
            </a:pPr>
            <a:r>
              <a:rPr lang="en-US" sz="2800" dirty="0"/>
              <a:t>Language Assistance</a:t>
            </a:r>
          </a:p>
          <a:p>
            <a:pPr marL="514350" indent="-514350">
              <a:spcBef>
                <a:spcPts val="600"/>
              </a:spcBef>
              <a:buClr>
                <a:schemeClr val="tx1"/>
              </a:buClr>
              <a:buFont typeface="+mj-lt"/>
              <a:buAutoNum type="arabicPeriod"/>
            </a:pPr>
            <a:r>
              <a:rPr lang="en-US" sz="2800" dirty="0"/>
              <a:t>Conflict Resolution</a:t>
            </a:r>
          </a:p>
          <a:p>
            <a:pPr marL="514350" indent="-514350">
              <a:spcBef>
                <a:spcPts val="600"/>
              </a:spcBef>
              <a:buClr>
                <a:schemeClr val="tx1"/>
              </a:buClr>
              <a:buFont typeface="+mj-lt"/>
              <a:buAutoNum type="arabicPeriod"/>
            </a:pPr>
            <a:r>
              <a:rPr lang="en-US" sz="2800" dirty="0"/>
              <a:t>Customer Service</a:t>
            </a:r>
          </a:p>
          <a:p>
            <a:endParaRPr lang="en-US" dirty="0"/>
          </a:p>
        </p:txBody>
      </p:sp>
    </p:spTree>
    <p:extLst>
      <p:ext uri="{BB962C8B-B14F-4D97-AF65-F5344CB8AC3E}">
        <p14:creationId xmlns:p14="http://schemas.microsoft.com/office/powerpoint/2010/main" val="2594743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398D-B611-4EA8-A76C-EFA03A028B8F}"/>
              </a:ext>
            </a:extLst>
          </p:cNvPr>
          <p:cNvSpPr>
            <a:spLocks noGrp="1"/>
          </p:cNvSpPr>
          <p:nvPr>
            <p:ph type="title"/>
          </p:nvPr>
        </p:nvSpPr>
        <p:spPr/>
        <p:txBody>
          <a:bodyPr/>
          <a:lstStyle/>
          <a:p>
            <a:r>
              <a:rPr lang="en-US" dirty="0"/>
              <a:t>1 — Collection and Use of Data</a:t>
            </a:r>
          </a:p>
        </p:txBody>
      </p:sp>
      <p:sp>
        <p:nvSpPr>
          <p:cNvPr id="3" name="Content Placeholder 2">
            <a:extLst>
              <a:ext uri="{FF2B5EF4-FFF2-40B4-BE49-F238E27FC236}">
                <a16:creationId xmlns:a16="http://schemas.microsoft.com/office/drawing/2014/main" id="{845619AB-11BC-4087-9DCB-033A4476CF8B}"/>
              </a:ext>
            </a:extLst>
          </p:cNvPr>
          <p:cNvSpPr>
            <a:spLocks noGrp="1"/>
          </p:cNvSpPr>
          <p:nvPr>
            <p:ph idx="1"/>
          </p:nvPr>
        </p:nvSpPr>
        <p:spPr>
          <a:xfrm>
            <a:off x="457200" y="1371600"/>
            <a:ext cx="7848600" cy="4525963"/>
          </a:xfrm>
        </p:spPr>
        <p:txBody>
          <a:bodyPr/>
          <a:lstStyle/>
          <a:p>
            <a:pPr marL="571500" lvl="1" indent="-571500" eaLnBrk="1" fontAlgn="auto" hangingPunct="1">
              <a:spcAft>
                <a:spcPts val="0"/>
              </a:spcAft>
              <a:buClr>
                <a:srgbClr val="A50021"/>
              </a:buClr>
              <a:buFont typeface="Wingdings" panose="05000000000000000000" pitchFamily="2" charset="2"/>
              <a:buChar char="n"/>
              <a:defRPr/>
            </a:pPr>
            <a:r>
              <a:rPr lang="en-US" sz="3200" b="1" dirty="0"/>
              <a:t>Two required forms</a:t>
            </a:r>
          </a:p>
          <a:p>
            <a:pPr marL="1146175" lvl="2" indent="-520700" eaLnBrk="1" fontAlgn="auto" hangingPunct="1">
              <a:spcBef>
                <a:spcPts val="1200"/>
              </a:spcBef>
              <a:spcAft>
                <a:spcPts val="0"/>
              </a:spcAft>
              <a:buClr>
                <a:schemeClr val="tx1"/>
              </a:buClr>
              <a:buFont typeface="+mj-lt"/>
              <a:buAutoNum type="arabicPeriod"/>
              <a:defRPr/>
            </a:pPr>
            <a:r>
              <a:rPr lang="en-US" sz="2800" b="1" dirty="0"/>
              <a:t>Civil Rights Potential Beneficiary Data Determination Form</a:t>
            </a:r>
          </a:p>
          <a:p>
            <a:pPr marL="1146175" lvl="2" indent="-520700" eaLnBrk="1" fontAlgn="auto" hangingPunct="1">
              <a:spcBef>
                <a:spcPts val="1200"/>
              </a:spcBef>
              <a:spcAft>
                <a:spcPts val="0"/>
              </a:spcAft>
              <a:buClr>
                <a:schemeClr val="tx1"/>
              </a:buClr>
              <a:buFont typeface="+mj-lt"/>
              <a:buAutoNum type="arabicPeriod"/>
              <a:defRPr/>
            </a:pPr>
            <a:r>
              <a:rPr lang="en-US" sz="2800" b="1" dirty="0"/>
              <a:t>CACFP Civil Rights Beneficiary Data Collection Form</a:t>
            </a:r>
          </a:p>
          <a:p>
            <a:pPr marL="571500" lvl="1" indent="-571500" eaLnBrk="1" fontAlgn="auto" hangingPunct="1">
              <a:spcBef>
                <a:spcPts val="1800"/>
              </a:spcBef>
              <a:spcAft>
                <a:spcPts val="0"/>
              </a:spcAft>
              <a:buClr>
                <a:srgbClr val="A50021"/>
              </a:buClr>
              <a:buFont typeface="Wingdings" panose="05000000000000000000" pitchFamily="2" charset="2"/>
              <a:buChar char="n"/>
              <a:defRPr/>
            </a:pPr>
            <a:r>
              <a:rPr lang="en-US" sz="3200" b="1" dirty="0"/>
              <a:t>Complete </a:t>
            </a:r>
            <a:r>
              <a:rPr lang="en-US" sz="3200" b="1" i="1" dirty="0">
                <a:solidFill>
                  <a:srgbClr val="ECCECC"/>
                </a:solidFill>
              </a:rPr>
              <a:t>annually</a:t>
            </a:r>
            <a:r>
              <a:rPr lang="en-US" sz="3200" b="1" dirty="0"/>
              <a:t>, sign, date, and maintain on file with CACFP records</a:t>
            </a:r>
          </a:p>
          <a:p>
            <a:pPr marL="0" indent="0">
              <a:buNone/>
            </a:pPr>
            <a:endParaRPr lang="en-US" dirty="0"/>
          </a:p>
        </p:txBody>
      </p:sp>
    </p:spTree>
    <p:extLst>
      <p:ext uri="{BB962C8B-B14F-4D97-AF65-F5344CB8AC3E}">
        <p14:creationId xmlns:p14="http://schemas.microsoft.com/office/powerpoint/2010/main" val="4235564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408AA-343D-4791-9FCE-A0F98C6999DB}"/>
              </a:ext>
            </a:extLst>
          </p:cNvPr>
          <p:cNvSpPr>
            <a:spLocks noGrp="1"/>
          </p:cNvSpPr>
          <p:nvPr>
            <p:ph type="title"/>
          </p:nvPr>
        </p:nvSpPr>
        <p:spPr>
          <a:xfrm>
            <a:off x="0" y="274638"/>
            <a:ext cx="9144000" cy="1249362"/>
          </a:xfrm>
        </p:spPr>
        <p:txBody>
          <a:bodyPr/>
          <a:lstStyle/>
          <a:p>
            <a:r>
              <a:rPr lang="en-US" dirty="0"/>
              <a:t>Civil Rights Potential Beneficiary Data Determination Form</a:t>
            </a:r>
          </a:p>
        </p:txBody>
      </p:sp>
      <p:sp>
        <p:nvSpPr>
          <p:cNvPr id="3" name="Content Placeholder 2">
            <a:extLst>
              <a:ext uri="{FF2B5EF4-FFF2-40B4-BE49-F238E27FC236}">
                <a16:creationId xmlns:a16="http://schemas.microsoft.com/office/drawing/2014/main" id="{04E7F3B2-DB73-4E66-BF9F-139B06824275}"/>
              </a:ext>
            </a:extLst>
          </p:cNvPr>
          <p:cNvSpPr>
            <a:spLocks noGrp="1"/>
          </p:cNvSpPr>
          <p:nvPr>
            <p:ph idx="1"/>
          </p:nvPr>
        </p:nvSpPr>
        <p:spPr>
          <a:xfrm>
            <a:off x="457200" y="1951037"/>
            <a:ext cx="5029200" cy="4525963"/>
          </a:xfrm>
        </p:spPr>
        <p:txBody>
          <a:bodyPr/>
          <a:lstStyle/>
          <a:p>
            <a:pPr marL="461963" indent="-461963" eaLnBrk="1" fontAlgn="auto" hangingPunct="1">
              <a:spcAft>
                <a:spcPts val="0"/>
              </a:spcAft>
              <a:buClr>
                <a:srgbClr val="A50021"/>
              </a:buClr>
              <a:buFont typeface="Wingdings" panose="05000000000000000000" pitchFamily="2" charset="2"/>
              <a:buChar char="n"/>
              <a:defRPr/>
            </a:pPr>
            <a:r>
              <a:rPr lang="en-US" sz="3200" b="1" dirty="0">
                <a:latin typeface="+mj-lt"/>
              </a:rPr>
              <a:t>All towns in the service area of the institution</a:t>
            </a:r>
          </a:p>
          <a:p>
            <a:pPr marL="461963" indent="-461963" eaLnBrk="1" fontAlgn="auto" hangingPunct="1">
              <a:spcAft>
                <a:spcPts val="0"/>
              </a:spcAft>
              <a:buClr>
                <a:srgbClr val="A50021"/>
              </a:buClr>
              <a:buFont typeface="Wingdings" panose="05000000000000000000" pitchFamily="2" charset="2"/>
              <a:buChar char="n"/>
              <a:defRPr/>
            </a:pPr>
            <a:r>
              <a:rPr lang="en-US" sz="3200" b="1" dirty="0">
                <a:latin typeface="+mj-lt"/>
              </a:rPr>
              <a:t>Record racial/ethnic school data for each town</a:t>
            </a:r>
          </a:p>
          <a:p>
            <a:pPr marL="461963" indent="-461963" eaLnBrk="1" fontAlgn="auto" hangingPunct="1">
              <a:spcAft>
                <a:spcPts val="0"/>
              </a:spcAft>
              <a:buClr>
                <a:srgbClr val="A50021"/>
              </a:buClr>
              <a:buFont typeface="Wingdings" panose="05000000000000000000" pitchFamily="2" charset="2"/>
              <a:buChar char="n"/>
              <a:defRPr/>
            </a:pPr>
            <a:r>
              <a:rPr lang="en-US" sz="3200" b="1" dirty="0">
                <a:latin typeface="+mj-lt"/>
              </a:rPr>
              <a:t>One form per institution</a:t>
            </a:r>
            <a:endParaRPr lang="en-US" dirty="0"/>
          </a:p>
        </p:txBody>
      </p:sp>
      <p:sp>
        <p:nvSpPr>
          <p:cNvPr id="4" name="TextBox 3">
            <a:hlinkClick r:id="rId2"/>
            <a:extLst>
              <a:ext uri="{FF2B5EF4-FFF2-40B4-BE49-F238E27FC236}">
                <a16:creationId xmlns:a16="http://schemas.microsoft.com/office/drawing/2014/main" id="{CD850508-EA92-436D-BA5F-157312305995}"/>
              </a:ext>
            </a:extLst>
          </p:cNvPr>
          <p:cNvSpPr txBox="1"/>
          <p:nvPr/>
        </p:nvSpPr>
        <p:spPr>
          <a:xfrm>
            <a:off x="15433" y="5943600"/>
            <a:ext cx="9144000" cy="646331"/>
          </a:xfrm>
          <a:prstGeom prst="rect">
            <a:avLst/>
          </a:prstGeom>
          <a:solidFill>
            <a:schemeClr val="accent2">
              <a:lumMod val="20000"/>
              <a:lumOff val="80000"/>
            </a:schemeClr>
          </a:solidFill>
        </p:spPr>
        <p:txBody>
          <a:bodyPr>
            <a:spAutoFit/>
          </a:bodyPr>
          <a:lstStyle/>
          <a:p>
            <a:pPr marL="115888">
              <a:defRPr/>
            </a:pPr>
            <a:r>
              <a:rPr lang="en-US" b="1" dirty="0">
                <a:solidFill>
                  <a:schemeClr val="bg1"/>
                </a:solidFill>
                <a:latin typeface="+mn-lt"/>
              </a:rPr>
              <a:t>https://portal.ct.gov/-/media/SDE/Nutrition/CivilRights/</a:t>
            </a:r>
            <a:br>
              <a:rPr lang="en-US" b="1" dirty="0">
                <a:solidFill>
                  <a:schemeClr val="bg1"/>
                </a:solidFill>
                <a:latin typeface="+mn-lt"/>
              </a:rPr>
            </a:br>
            <a:r>
              <a:rPr lang="en-US" b="1" dirty="0">
                <a:solidFill>
                  <a:schemeClr val="bg1"/>
                </a:solidFill>
                <a:latin typeface="+mn-lt"/>
              </a:rPr>
              <a:t>Civil_Rights_CACFP_Potential_Beneficiary_Data_Determination_Form.pdf</a:t>
            </a:r>
          </a:p>
        </p:txBody>
      </p:sp>
      <p:pic>
        <p:nvPicPr>
          <p:cNvPr id="7" name="Picture 6">
            <a:extLst>
              <a:ext uri="{FF2B5EF4-FFF2-40B4-BE49-F238E27FC236}">
                <a16:creationId xmlns:a16="http://schemas.microsoft.com/office/drawing/2014/main" id="{515F8CD8-FB0C-455F-BDF4-0F2E7DDBFC76}"/>
              </a:ext>
            </a:extLst>
          </p:cNvPr>
          <p:cNvPicPr>
            <a:picLocks noChangeAspect="1"/>
          </p:cNvPicPr>
          <p:nvPr/>
        </p:nvPicPr>
        <p:blipFill>
          <a:blip r:embed="rId3"/>
          <a:stretch>
            <a:fillRect/>
          </a:stretch>
        </p:blipFill>
        <p:spPr>
          <a:xfrm>
            <a:off x="5817891" y="1787769"/>
            <a:ext cx="3010050" cy="3925928"/>
          </a:xfrm>
          <a:prstGeom prst="rect">
            <a:avLst/>
          </a:prstGeom>
        </p:spPr>
      </p:pic>
    </p:spTree>
    <p:extLst>
      <p:ext uri="{BB962C8B-B14F-4D97-AF65-F5344CB8AC3E}">
        <p14:creationId xmlns:p14="http://schemas.microsoft.com/office/powerpoint/2010/main" val="1988261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408AA-343D-4791-9FCE-A0F98C6999DB}"/>
              </a:ext>
            </a:extLst>
          </p:cNvPr>
          <p:cNvSpPr>
            <a:spLocks noGrp="1"/>
          </p:cNvSpPr>
          <p:nvPr>
            <p:ph type="title"/>
          </p:nvPr>
        </p:nvSpPr>
        <p:spPr>
          <a:xfrm>
            <a:off x="0" y="274638"/>
            <a:ext cx="9144000" cy="1249362"/>
          </a:xfrm>
        </p:spPr>
        <p:txBody>
          <a:bodyPr/>
          <a:lstStyle/>
          <a:p>
            <a:r>
              <a:rPr lang="en-US" dirty="0"/>
              <a:t>CACFP Civil Rights Beneficiary Data Collection Form</a:t>
            </a:r>
          </a:p>
        </p:txBody>
      </p:sp>
      <p:sp>
        <p:nvSpPr>
          <p:cNvPr id="3" name="Content Placeholder 2">
            <a:extLst>
              <a:ext uri="{FF2B5EF4-FFF2-40B4-BE49-F238E27FC236}">
                <a16:creationId xmlns:a16="http://schemas.microsoft.com/office/drawing/2014/main" id="{04E7F3B2-DB73-4E66-BF9F-139B06824275}"/>
              </a:ext>
            </a:extLst>
          </p:cNvPr>
          <p:cNvSpPr>
            <a:spLocks noGrp="1"/>
          </p:cNvSpPr>
          <p:nvPr>
            <p:ph idx="1"/>
          </p:nvPr>
        </p:nvSpPr>
        <p:spPr>
          <a:xfrm>
            <a:off x="457200" y="1951037"/>
            <a:ext cx="5029200" cy="4525963"/>
          </a:xfrm>
        </p:spPr>
        <p:txBody>
          <a:bodyPr/>
          <a:lstStyle/>
          <a:p>
            <a:pPr marL="461963" indent="-461963" eaLnBrk="1" fontAlgn="auto" hangingPunct="1">
              <a:spcAft>
                <a:spcPts val="0"/>
              </a:spcAft>
              <a:buClr>
                <a:srgbClr val="A50021"/>
              </a:buClr>
              <a:buFont typeface="Wingdings" panose="05000000000000000000" pitchFamily="2" charset="2"/>
              <a:buChar char="n"/>
              <a:defRPr/>
            </a:pPr>
            <a:r>
              <a:rPr lang="en-US" sz="3200" b="1" dirty="0">
                <a:latin typeface="+mn-lt"/>
              </a:rPr>
              <a:t>Number of participants who are “Hispanic or Latino” and “Not Hispanic or Latino” </a:t>
            </a:r>
          </a:p>
          <a:p>
            <a:pPr marL="461963" indent="-461963" eaLnBrk="1" fontAlgn="auto" hangingPunct="1">
              <a:spcAft>
                <a:spcPts val="0"/>
              </a:spcAft>
              <a:buClr>
                <a:srgbClr val="A50021"/>
              </a:buClr>
              <a:buFont typeface="Wingdings" panose="05000000000000000000" pitchFamily="2" charset="2"/>
              <a:buChar char="n"/>
              <a:defRPr/>
            </a:pPr>
            <a:r>
              <a:rPr lang="en-US" sz="3200" b="1" dirty="0">
                <a:latin typeface="+mn-lt"/>
              </a:rPr>
              <a:t>Number of participants in each racial category</a:t>
            </a:r>
            <a:endParaRPr lang="en-US" sz="3600" b="1" dirty="0">
              <a:latin typeface="+mj-lt"/>
            </a:endParaRPr>
          </a:p>
          <a:p>
            <a:pPr marL="461963" indent="-461963" eaLnBrk="1" fontAlgn="auto" hangingPunct="1">
              <a:spcAft>
                <a:spcPts val="0"/>
              </a:spcAft>
              <a:buClr>
                <a:srgbClr val="A50021"/>
              </a:buClr>
              <a:buFont typeface="Wingdings" panose="05000000000000000000" pitchFamily="2" charset="2"/>
              <a:buChar char="n"/>
              <a:defRPr/>
            </a:pPr>
            <a:endParaRPr lang="en-US" dirty="0"/>
          </a:p>
        </p:txBody>
      </p:sp>
      <p:sp>
        <p:nvSpPr>
          <p:cNvPr id="4" name="TextBox 3">
            <a:hlinkClick r:id="rId2"/>
            <a:extLst>
              <a:ext uri="{FF2B5EF4-FFF2-40B4-BE49-F238E27FC236}">
                <a16:creationId xmlns:a16="http://schemas.microsoft.com/office/drawing/2014/main" id="{CD850508-EA92-436D-BA5F-157312305995}"/>
              </a:ext>
            </a:extLst>
          </p:cNvPr>
          <p:cNvSpPr txBox="1"/>
          <p:nvPr/>
        </p:nvSpPr>
        <p:spPr>
          <a:xfrm>
            <a:off x="15433" y="5943600"/>
            <a:ext cx="9144000" cy="646331"/>
          </a:xfrm>
          <a:prstGeom prst="rect">
            <a:avLst/>
          </a:prstGeom>
          <a:solidFill>
            <a:schemeClr val="accent2">
              <a:lumMod val="20000"/>
              <a:lumOff val="80000"/>
            </a:schemeClr>
          </a:solidFill>
        </p:spPr>
        <p:txBody>
          <a:bodyPr>
            <a:spAutoFit/>
          </a:bodyPr>
          <a:lstStyle/>
          <a:p>
            <a:pPr marL="115888">
              <a:defRPr/>
            </a:pPr>
            <a:r>
              <a:rPr lang="en-US" b="1" dirty="0">
                <a:solidFill>
                  <a:schemeClr val="bg1"/>
                </a:solidFill>
                <a:latin typeface="+mn-lt"/>
              </a:rPr>
              <a:t>https://portal.ct.gov/-/media/SDE/Nutrition/CivilRights/</a:t>
            </a:r>
            <a:br>
              <a:rPr lang="en-US" b="1" dirty="0">
                <a:solidFill>
                  <a:schemeClr val="bg1"/>
                </a:solidFill>
                <a:latin typeface="+mn-lt"/>
              </a:rPr>
            </a:br>
            <a:r>
              <a:rPr lang="en-US" b="1" dirty="0">
                <a:solidFill>
                  <a:schemeClr val="bg1"/>
                </a:solidFill>
                <a:latin typeface="+mn-lt"/>
              </a:rPr>
              <a:t>Civil_Rights_CACFP_Potential_Beneficiary_Data_Determination_Form.pdf</a:t>
            </a:r>
          </a:p>
        </p:txBody>
      </p:sp>
      <p:pic>
        <p:nvPicPr>
          <p:cNvPr id="8" name="Picture 7">
            <a:extLst>
              <a:ext uri="{FF2B5EF4-FFF2-40B4-BE49-F238E27FC236}">
                <a16:creationId xmlns:a16="http://schemas.microsoft.com/office/drawing/2014/main" id="{D580CC04-C214-45BF-82D4-824A864AC814}"/>
              </a:ext>
            </a:extLst>
          </p:cNvPr>
          <p:cNvPicPr>
            <a:picLocks noChangeAspect="1"/>
          </p:cNvPicPr>
          <p:nvPr/>
        </p:nvPicPr>
        <p:blipFill>
          <a:blip r:embed="rId3"/>
          <a:stretch>
            <a:fillRect/>
          </a:stretch>
        </p:blipFill>
        <p:spPr>
          <a:xfrm>
            <a:off x="5728041" y="1702484"/>
            <a:ext cx="3138950" cy="4062631"/>
          </a:xfrm>
          <a:prstGeom prst="rect">
            <a:avLst/>
          </a:prstGeom>
        </p:spPr>
      </p:pic>
    </p:spTree>
    <p:extLst>
      <p:ext uri="{BB962C8B-B14F-4D97-AF65-F5344CB8AC3E}">
        <p14:creationId xmlns:p14="http://schemas.microsoft.com/office/powerpoint/2010/main" val="409383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3A7E6-8FAB-4750-8F7C-BEDC6DA69A4A}"/>
              </a:ext>
            </a:extLst>
          </p:cNvPr>
          <p:cNvSpPr>
            <a:spLocks noGrp="1"/>
          </p:cNvSpPr>
          <p:nvPr>
            <p:ph type="title"/>
          </p:nvPr>
        </p:nvSpPr>
        <p:spPr/>
        <p:txBody>
          <a:bodyPr/>
          <a:lstStyle/>
          <a:p>
            <a:r>
              <a:rPr lang="en-US" dirty="0"/>
              <a:t>Visual Identification Not Allowed</a:t>
            </a:r>
          </a:p>
        </p:txBody>
      </p:sp>
      <p:sp>
        <p:nvSpPr>
          <p:cNvPr id="3" name="Content Placeholder 2">
            <a:extLst>
              <a:ext uri="{FF2B5EF4-FFF2-40B4-BE49-F238E27FC236}">
                <a16:creationId xmlns:a16="http://schemas.microsoft.com/office/drawing/2014/main" id="{91C0FFB5-9299-49C0-B403-A965B092BC2A}"/>
              </a:ext>
            </a:extLst>
          </p:cNvPr>
          <p:cNvSpPr>
            <a:spLocks noGrp="1"/>
          </p:cNvSpPr>
          <p:nvPr>
            <p:ph idx="1"/>
          </p:nvPr>
        </p:nvSpPr>
        <p:spPr>
          <a:xfrm>
            <a:off x="457200" y="1371600"/>
            <a:ext cx="7086600" cy="4525963"/>
          </a:xfrm>
        </p:spPr>
        <p:txBody>
          <a:bodyPr/>
          <a:lstStyle/>
          <a:p>
            <a:r>
              <a:rPr lang="en-US" altLang="en-US" b="1" dirty="0"/>
              <a:t>CACFP facilities </a:t>
            </a:r>
            <a:r>
              <a:rPr lang="en-US" altLang="en-US" b="1" i="1" dirty="0">
                <a:solidFill>
                  <a:srgbClr val="ECCECC"/>
                </a:solidFill>
              </a:rPr>
              <a:t>cannot</a:t>
            </a:r>
            <a:r>
              <a:rPr lang="en-US" altLang="en-US" b="1" dirty="0"/>
              <a:t> use visual observation and identification to collect race or ethnicity data</a:t>
            </a:r>
          </a:p>
          <a:p>
            <a:endParaRPr lang="en-US" dirty="0"/>
          </a:p>
        </p:txBody>
      </p:sp>
      <p:sp>
        <p:nvSpPr>
          <p:cNvPr id="4" name="TextBox 3">
            <a:hlinkClick r:id="rId2"/>
            <a:extLst>
              <a:ext uri="{FF2B5EF4-FFF2-40B4-BE49-F238E27FC236}">
                <a16:creationId xmlns:a16="http://schemas.microsoft.com/office/drawing/2014/main" id="{1E63FB4D-8752-48A4-9A36-7D9D5ED7D2FD}"/>
              </a:ext>
            </a:extLst>
          </p:cNvPr>
          <p:cNvSpPr txBox="1"/>
          <p:nvPr/>
        </p:nvSpPr>
        <p:spPr>
          <a:xfrm>
            <a:off x="0" y="5682624"/>
            <a:ext cx="9144000" cy="923330"/>
          </a:xfrm>
          <a:prstGeom prst="rect">
            <a:avLst/>
          </a:prstGeom>
          <a:solidFill>
            <a:schemeClr val="accent2">
              <a:lumMod val="20000"/>
              <a:lumOff val="80000"/>
            </a:schemeClr>
          </a:solidFill>
        </p:spPr>
        <p:txBody>
          <a:bodyPr>
            <a:spAutoFit/>
          </a:bodyPr>
          <a:lstStyle/>
          <a:p>
            <a:pPr marL="115888">
              <a:defRPr/>
            </a:pPr>
            <a:r>
              <a:rPr lang="en-US" b="1" dirty="0">
                <a:solidFill>
                  <a:schemeClr val="bg1"/>
                </a:solidFill>
                <a:latin typeface="+mn-lt"/>
              </a:rPr>
              <a:t>CACFP 11-2021 and SFSP 07-2021: Collection of Race and Ethnicity Data by Visual Observation and Identification in the Child and Adult Care Food Program and Summer Food Service Program – Policy Rescission </a:t>
            </a:r>
          </a:p>
        </p:txBody>
      </p:sp>
    </p:spTree>
    <p:extLst>
      <p:ext uri="{BB962C8B-B14F-4D97-AF65-F5344CB8AC3E}">
        <p14:creationId xmlns:p14="http://schemas.microsoft.com/office/powerpoint/2010/main" val="3814343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3A7E6-8FAB-4750-8F7C-BEDC6DA69A4A}"/>
              </a:ext>
            </a:extLst>
          </p:cNvPr>
          <p:cNvSpPr>
            <a:spLocks noGrp="1"/>
          </p:cNvSpPr>
          <p:nvPr>
            <p:ph type="title"/>
          </p:nvPr>
        </p:nvSpPr>
        <p:spPr/>
        <p:txBody>
          <a:bodyPr/>
          <a:lstStyle/>
          <a:p>
            <a:r>
              <a:rPr lang="en-US" dirty="0"/>
              <a:t>Visual Identification Not Allowed</a:t>
            </a:r>
          </a:p>
        </p:txBody>
      </p:sp>
      <p:sp>
        <p:nvSpPr>
          <p:cNvPr id="3" name="Content Placeholder 2">
            <a:extLst>
              <a:ext uri="{FF2B5EF4-FFF2-40B4-BE49-F238E27FC236}">
                <a16:creationId xmlns:a16="http://schemas.microsoft.com/office/drawing/2014/main" id="{91C0FFB5-9299-49C0-B403-A965B092BC2A}"/>
              </a:ext>
            </a:extLst>
          </p:cNvPr>
          <p:cNvSpPr>
            <a:spLocks noGrp="1"/>
          </p:cNvSpPr>
          <p:nvPr>
            <p:ph idx="1"/>
          </p:nvPr>
        </p:nvSpPr>
        <p:spPr>
          <a:xfrm>
            <a:off x="457200" y="1371600"/>
            <a:ext cx="7391400" cy="4525963"/>
          </a:xfrm>
        </p:spPr>
        <p:txBody>
          <a:bodyPr/>
          <a:lstStyle/>
          <a:p>
            <a:pPr marL="461963" indent="-461963" eaLnBrk="1" hangingPunct="1">
              <a:buClr>
                <a:srgbClr val="A50021"/>
              </a:buClr>
              <a:buFont typeface="Wingdings" panose="05000000000000000000" pitchFamily="2" charset="2"/>
              <a:buChar char="n"/>
            </a:pPr>
            <a:r>
              <a:rPr lang="en-US" altLang="en-US" dirty="0"/>
              <a:t>P</a:t>
            </a:r>
            <a:r>
              <a:rPr lang="en-US" altLang="en-US" b="1" dirty="0"/>
              <a:t>referred data collection method is </a:t>
            </a:r>
            <a:r>
              <a:rPr lang="en-US" altLang="en-US" b="1" i="1" dirty="0">
                <a:solidFill>
                  <a:srgbClr val="ECCECC"/>
                </a:solidFill>
              </a:rPr>
              <a:t>self-identification and self-reporting</a:t>
            </a:r>
            <a:r>
              <a:rPr lang="en-US" altLang="en-US" b="1" dirty="0"/>
              <a:t> from </a:t>
            </a:r>
            <a:r>
              <a:rPr lang="en-US" altLang="en-US" b="1" i="1" dirty="0">
                <a:solidFill>
                  <a:srgbClr val="ECCECC"/>
                </a:solidFill>
              </a:rPr>
              <a:t>other sources </a:t>
            </a:r>
            <a:r>
              <a:rPr lang="en-US" altLang="en-US" b="1" dirty="0"/>
              <a:t>in which respondent has self-identified race or ethnicity</a:t>
            </a:r>
            <a:endParaRPr lang="en-US" altLang="en-US" dirty="0"/>
          </a:p>
          <a:p>
            <a:pPr marL="863600" lvl="1" indent="-461963" eaLnBrk="1" hangingPunct="1">
              <a:buFont typeface="Symbol" panose="05050102010706020507" pitchFamily="18" charset="2"/>
              <a:buChar char="·"/>
            </a:pPr>
            <a:r>
              <a:rPr lang="en-US" altLang="en-US" b="1" dirty="0"/>
              <a:t>CACFP income eligibility applications </a:t>
            </a:r>
          </a:p>
          <a:p>
            <a:pPr marL="863600" lvl="1" indent="-461963" eaLnBrk="1" hangingPunct="1">
              <a:buFont typeface="Symbol" panose="05050102010706020507" pitchFamily="18" charset="2"/>
              <a:buChar char="·"/>
            </a:pPr>
            <a:r>
              <a:rPr lang="en-US" altLang="en-US" dirty="0"/>
              <a:t>D</a:t>
            </a:r>
            <a:r>
              <a:rPr lang="en-US" altLang="en-US" b="1" dirty="0"/>
              <a:t>ata for other funding sources, e.g., Head Start</a:t>
            </a:r>
          </a:p>
          <a:p>
            <a:endParaRPr lang="en-US" dirty="0"/>
          </a:p>
        </p:txBody>
      </p:sp>
      <p:sp>
        <p:nvSpPr>
          <p:cNvPr id="4" name="TextBox 3">
            <a:hlinkClick r:id="rId2"/>
            <a:extLst>
              <a:ext uri="{FF2B5EF4-FFF2-40B4-BE49-F238E27FC236}">
                <a16:creationId xmlns:a16="http://schemas.microsoft.com/office/drawing/2014/main" id="{1E63FB4D-8752-48A4-9A36-7D9D5ED7D2FD}"/>
              </a:ext>
            </a:extLst>
          </p:cNvPr>
          <p:cNvSpPr txBox="1"/>
          <p:nvPr/>
        </p:nvSpPr>
        <p:spPr>
          <a:xfrm>
            <a:off x="0" y="5682624"/>
            <a:ext cx="9144000" cy="923330"/>
          </a:xfrm>
          <a:prstGeom prst="rect">
            <a:avLst/>
          </a:prstGeom>
          <a:solidFill>
            <a:schemeClr val="accent2">
              <a:lumMod val="20000"/>
              <a:lumOff val="80000"/>
            </a:schemeClr>
          </a:solidFill>
        </p:spPr>
        <p:txBody>
          <a:bodyPr>
            <a:spAutoFit/>
          </a:bodyPr>
          <a:lstStyle/>
          <a:p>
            <a:pPr marL="115888">
              <a:defRPr/>
            </a:pPr>
            <a:r>
              <a:rPr lang="en-US" b="1" dirty="0">
                <a:solidFill>
                  <a:schemeClr val="bg1"/>
                </a:solidFill>
                <a:latin typeface="+mn-lt"/>
              </a:rPr>
              <a:t>CACFP 11-2021 and SFSP 07-2021: Collection of Race and Ethnicity Data by Visual Observation and Identification in the Child and Adult Care Food Program and Summer Food Service Program – Policy Rescission </a:t>
            </a:r>
          </a:p>
        </p:txBody>
      </p:sp>
    </p:spTree>
    <p:extLst>
      <p:ext uri="{BB962C8B-B14F-4D97-AF65-F5344CB8AC3E}">
        <p14:creationId xmlns:p14="http://schemas.microsoft.com/office/powerpoint/2010/main" val="2925703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3A7E6-8FAB-4750-8F7C-BEDC6DA69A4A}"/>
              </a:ext>
            </a:extLst>
          </p:cNvPr>
          <p:cNvSpPr>
            <a:spLocks noGrp="1"/>
          </p:cNvSpPr>
          <p:nvPr>
            <p:ph type="title"/>
          </p:nvPr>
        </p:nvSpPr>
        <p:spPr/>
        <p:txBody>
          <a:bodyPr/>
          <a:lstStyle/>
          <a:p>
            <a:r>
              <a:rPr lang="en-US" dirty="0"/>
              <a:t>Visual Identification Not Allowed</a:t>
            </a:r>
          </a:p>
        </p:txBody>
      </p:sp>
      <p:sp>
        <p:nvSpPr>
          <p:cNvPr id="3" name="Content Placeholder 2">
            <a:extLst>
              <a:ext uri="{FF2B5EF4-FFF2-40B4-BE49-F238E27FC236}">
                <a16:creationId xmlns:a16="http://schemas.microsoft.com/office/drawing/2014/main" id="{91C0FFB5-9299-49C0-B403-A965B092BC2A}"/>
              </a:ext>
            </a:extLst>
          </p:cNvPr>
          <p:cNvSpPr>
            <a:spLocks noGrp="1"/>
          </p:cNvSpPr>
          <p:nvPr>
            <p:ph idx="1"/>
          </p:nvPr>
        </p:nvSpPr>
        <p:spPr>
          <a:xfrm>
            <a:off x="457200" y="1295400"/>
            <a:ext cx="8229600" cy="4525963"/>
          </a:xfrm>
        </p:spPr>
        <p:txBody>
          <a:bodyPr/>
          <a:lstStyle/>
          <a:p>
            <a:pPr marL="461963" indent="-461963" eaLnBrk="1" hangingPunct="1">
              <a:buClr>
                <a:srgbClr val="A50021"/>
              </a:buClr>
              <a:buFont typeface="Wingdings" panose="05000000000000000000" pitchFamily="2" charset="2"/>
              <a:buChar char="n"/>
            </a:pPr>
            <a:r>
              <a:rPr lang="en-US" altLang="en-US" b="1" dirty="0"/>
              <a:t>CACFP facilities should </a:t>
            </a:r>
          </a:p>
          <a:p>
            <a:pPr marL="965200" lvl="1" indent="-461963" eaLnBrk="1" hangingPunct="1">
              <a:spcBef>
                <a:spcPts val="600"/>
              </a:spcBef>
              <a:buFont typeface="Symbol" panose="05050102010706020507" pitchFamily="18" charset="2"/>
              <a:buChar char=""/>
            </a:pPr>
            <a:r>
              <a:rPr lang="en-US" altLang="en-US" b="1" dirty="0"/>
              <a:t>explain importance of data to participants</a:t>
            </a:r>
          </a:p>
          <a:p>
            <a:pPr marL="965200" lvl="1" indent="-461963" eaLnBrk="1" hangingPunct="1">
              <a:spcBef>
                <a:spcPts val="600"/>
              </a:spcBef>
              <a:buFont typeface="Symbol" panose="05050102010706020507" pitchFamily="18" charset="2"/>
              <a:buChar char=""/>
            </a:pPr>
            <a:r>
              <a:rPr lang="en-US" altLang="en-US" b="1" dirty="0"/>
              <a:t>encourage participants to self-identify and </a:t>
            </a:r>
            <a:br>
              <a:rPr lang="en-US" altLang="en-US" b="1" dirty="0"/>
            </a:br>
            <a:r>
              <a:rPr lang="en-US" altLang="en-US" b="1" dirty="0"/>
              <a:t>self-report</a:t>
            </a:r>
          </a:p>
          <a:p>
            <a:pPr marL="461963" indent="-461963" eaLnBrk="1" hangingPunct="1"/>
            <a:r>
              <a:rPr lang="en-US" altLang="en-US" b="1" dirty="0"/>
              <a:t>CACFP facilities must </a:t>
            </a:r>
          </a:p>
          <a:p>
            <a:pPr marL="965200" lvl="1" indent="-461963" eaLnBrk="1" hangingPunct="1">
              <a:spcBef>
                <a:spcPts val="600"/>
              </a:spcBef>
              <a:buFont typeface="Symbol" panose="05050102010706020507" pitchFamily="18" charset="2"/>
              <a:buChar char="·"/>
            </a:pPr>
            <a:r>
              <a:rPr lang="en-US" altLang="en-US" b="1" dirty="0"/>
              <a:t>make applicants and participants aware that failure to provide racial or ethnic identity information </a:t>
            </a:r>
            <a:r>
              <a:rPr lang="en-US" altLang="en-US" b="1" i="1" dirty="0">
                <a:solidFill>
                  <a:srgbClr val="ECCECC"/>
                </a:solidFill>
              </a:rPr>
              <a:t>will not impact CACFP eligibility</a:t>
            </a:r>
          </a:p>
        </p:txBody>
      </p:sp>
      <p:sp>
        <p:nvSpPr>
          <p:cNvPr id="4" name="TextBox 3">
            <a:hlinkClick r:id="rId2"/>
            <a:extLst>
              <a:ext uri="{FF2B5EF4-FFF2-40B4-BE49-F238E27FC236}">
                <a16:creationId xmlns:a16="http://schemas.microsoft.com/office/drawing/2014/main" id="{1E63FB4D-8752-48A4-9A36-7D9D5ED7D2FD}"/>
              </a:ext>
            </a:extLst>
          </p:cNvPr>
          <p:cNvSpPr txBox="1"/>
          <p:nvPr/>
        </p:nvSpPr>
        <p:spPr>
          <a:xfrm>
            <a:off x="0" y="5682624"/>
            <a:ext cx="9144000" cy="923330"/>
          </a:xfrm>
          <a:prstGeom prst="rect">
            <a:avLst/>
          </a:prstGeom>
          <a:solidFill>
            <a:schemeClr val="accent2">
              <a:lumMod val="20000"/>
              <a:lumOff val="80000"/>
            </a:schemeClr>
          </a:solidFill>
        </p:spPr>
        <p:txBody>
          <a:bodyPr>
            <a:spAutoFit/>
          </a:bodyPr>
          <a:lstStyle/>
          <a:p>
            <a:pPr marL="115888">
              <a:defRPr/>
            </a:pPr>
            <a:r>
              <a:rPr lang="en-US" b="1" dirty="0">
                <a:solidFill>
                  <a:schemeClr val="bg1"/>
                </a:solidFill>
                <a:latin typeface="+mn-lt"/>
              </a:rPr>
              <a:t>CACFP 11-2021 and SFSP 07-2021: Collection of Race and Ethnicity Data by Visual Observation and Identification in the Child and Adult Care Food Program and Summer Food Service Program – Policy Rescission </a:t>
            </a:r>
          </a:p>
        </p:txBody>
      </p:sp>
    </p:spTree>
    <p:extLst>
      <p:ext uri="{BB962C8B-B14F-4D97-AF65-F5344CB8AC3E}">
        <p14:creationId xmlns:p14="http://schemas.microsoft.com/office/powerpoint/2010/main" val="1014208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BBCFD-7932-426D-A6DF-79C2A3AEF7A6}"/>
              </a:ext>
            </a:extLst>
          </p:cNvPr>
          <p:cNvSpPr>
            <a:spLocks noGrp="1"/>
          </p:cNvSpPr>
          <p:nvPr>
            <p:ph type="title"/>
          </p:nvPr>
        </p:nvSpPr>
        <p:spPr/>
        <p:txBody>
          <a:bodyPr/>
          <a:lstStyle/>
          <a:p>
            <a:r>
              <a:rPr lang="en-US" dirty="0"/>
              <a:t>Race and Ethnic Categories</a:t>
            </a:r>
          </a:p>
        </p:txBody>
      </p:sp>
      <p:sp>
        <p:nvSpPr>
          <p:cNvPr id="3" name="Content Placeholder 2">
            <a:extLst>
              <a:ext uri="{FF2B5EF4-FFF2-40B4-BE49-F238E27FC236}">
                <a16:creationId xmlns:a16="http://schemas.microsoft.com/office/drawing/2014/main" id="{03297E19-B6B6-423A-A243-0E66DB36A8AC}"/>
              </a:ext>
            </a:extLst>
          </p:cNvPr>
          <p:cNvSpPr>
            <a:spLocks noGrp="1"/>
          </p:cNvSpPr>
          <p:nvPr>
            <p:ph idx="1"/>
          </p:nvPr>
        </p:nvSpPr>
        <p:spPr>
          <a:xfrm>
            <a:off x="457200" y="1371601"/>
            <a:ext cx="8229600" cy="1341276"/>
          </a:xfrm>
        </p:spPr>
        <p:txBody>
          <a:bodyPr/>
          <a:lstStyle/>
          <a:p>
            <a:r>
              <a:rPr lang="en-US" altLang="en-US" b="1" dirty="0"/>
              <a:t>Separate categories must be used to collect and report ethnicity and race</a:t>
            </a:r>
          </a:p>
          <a:p>
            <a:endParaRPr lang="en-US" dirty="0"/>
          </a:p>
        </p:txBody>
      </p:sp>
      <p:graphicFrame>
        <p:nvGraphicFramePr>
          <p:cNvPr id="4" name="Table 3">
            <a:extLst>
              <a:ext uri="{FF2B5EF4-FFF2-40B4-BE49-F238E27FC236}">
                <a16:creationId xmlns:a16="http://schemas.microsoft.com/office/drawing/2014/main" id="{6CC98C54-CAE9-484C-8F6C-EBC8792A4EB1}"/>
              </a:ext>
            </a:extLst>
          </p:cNvPr>
          <p:cNvGraphicFramePr>
            <a:graphicFrameLocks noGrp="1"/>
          </p:cNvGraphicFramePr>
          <p:nvPr>
            <p:extLst>
              <p:ext uri="{D42A27DB-BD31-4B8C-83A1-F6EECF244321}">
                <p14:modId xmlns:p14="http://schemas.microsoft.com/office/powerpoint/2010/main" val="746712032"/>
              </p:ext>
            </p:extLst>
          </p:nvPr>
        </p:nvGraphicFramePr>
        <p:xfrm>
          <a:off x="1066800" y="2712876"/>
          <a:ext cx="7467600" cy="3901352"/>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tblGrid>
              <a:tr h="518072">
                <a:tc>
                  <a:txBody>
                    <a:bodyPr/>
                    <a:lstStyle/>
                    <a:p>
                      <a:pPr algn="l"/>
                      <a:r>
                        <a:rPr lang="en-US" sz="2400" dirty="0"/>
                        <a:t>Ethnicity</a:t>
                      </a:r>
                    </a:p>
                  </a:txBody>
                  <a:tcPr marT="45686" marB="45686" anchor="ctr"/>
                </a:tc>
                <a:tc>
                  <a:txBody>
                    <a:bodyPr/>
                    <a:lstStyle/>
                    <a:p>
                      <a:pPr algn="l"/>
                      <a:r>
                        <a:rPr lang="en-US" sz="2400" dirty="0"/>
                        <a:t>Race</a:t>
                      </a:r>
                    </a:p>
                  </a:txBody>
                  <a:tcPr marT="45686" marB="45686" anchor="ctr"/>
                </a:tc>
                <a:extLst>
                  <a:ext uri="{0D108BD9-81ED-4DB2-BD59-A6C34878D82A}">
                    <a16:rowId xmlns:a16="http://schemas.microsoft.com/office/drawing/2014/main" val="10000"/>
                  </a:ext>
                </a:extLst>
              </a:tr>
              <a:tr h="3383280">
                <a:tc>
                  <a:txBody>
                    <a:bodyPr/>
                    <a:lstStyle/>
                    <a:p>
                      <a:pPr marL="346075" indent="-346075" eaLnBrk="1" fontAlgn="auto" hangingPunct="1">
                        <a:spcBef>
                          <a:spcPts val="0"/>
                        </a:spcBef>
                        <a:spcAft>
                          <a:spcPts val="0"/>
                        </a:spcAft>
                        <a:buFontTx/>
                        <a:buAutoNum type="arabicPeriod"/>
                        <a:defRPr/>
                      </a:pPr>
                      <a:r>
                        <a:rPr lang="en-US" sz="2400" b="1" i="0" dirty="0">
                          <a:solidFill>
                            <a:srgbClr val="000066"/>
                          </a:solidFill>
                        </a:rPr>
                        <a:t>Hispanic or Latino</a:t>
                      </a:r>
                      <a:r>
                        <a:rPr lang="en-US" sz="2400" i="0" baseline="0" dirty="0">
                          <a:solidFill>
                            <a:srgbClr val="000066"/>
                          </a:solidFill>
                        </a:rPr>
                        <a:t> – </a:t>
                      </a:r>
                      <a:br>
                        <a:rPr lang="en-US" sz="2400" i="0" baseline="0" dirty="0">
                          <a:solidFill>
                            <a:srgbClr val="000066"/>
                          </a:solidFill>
                        </a:rPr>
                      </a:br>
                      <a:r>
                        <a:rPr lang="en-US" sz="2400" i="0" dirty="0">
                          <a:solidFill>
                            <a:srgbClr val="000066"/>
                          </a:solidFill>
                        </a:rPr>
                        <a:t>A person of Cuban, Mexican, Puerto Rican, South or Central American, or other Spanish culture or origin, regardless of race</a:t>
                      </a:r>
                    </a:p>
                    <a:p>
                      <a:pPr marL="346075" indent="-346075" eaLnBrk="1" fontAlgn="auto" hangingPunct="1">
                        <a:spcBef>
                          <a:spcPts val="1200"/>
                        </a:spcBef>
                        <a:spcAft>
                          <a:spcPts val="0"/>
                        </a:spcAft>
                        <a:buFontTx/>
                        <a:buAutoNum type="arabicPeriod"/>
                        <a:defRPr/>
                      </a:pPr>
                      <a:r>
                        <a:rPr lang="en-US" sz="2400" b="1" i="0" dirty="0">
                          <a:solidFill>
                            <a:srgbClr val="000066"/>
                          </a:solidFill>
                        </a:rPr>
                        <a:t>Not Hispanic or Latino</a:t>
                      </a:r>
                    </a:p>
                  </a:txBody>
                  <a:tcPr marT="45686" marB="45686"/>
                </a:tc>
                <a:tc>
                  <a:txBody>
                    <a:bodyPr/>
                    <a:lstStyle/>
                    <a:p>
                      <a:pPr marL="303213" indent="-303213" eaLnBrk="1" fontAlgn="auto" hangingPunct="1">
                        <a:spcBef>
                          <a:spcPts val="600"/>
                        </a:spcBef>
                        <a:spcAft>
                          <a:spcPts val="0"/>
                        </a:spcAft>
                        <a:buFontTx/>
                        <a:buAutoNum type="arabicPeriod"/>
                        <a:defRPr/>
                      </a:pPr>
                      <a:r>
                        <a:rPr lang="en-US" sz="2400" b="1" i="0" dirty="0">
                          <a:solidFill>
                            <a:srgbClr val="000066"/>
                          </a:solidFill>
                          <a:latin typeface="+mn-lt"/>
                        </a:rPr>
                        <a:t>American Indian or Alaskan Native</a:t>
                      </a:r>
                    </a:p>
                    <a:p>
                      <a:pPr marL="303213" indent="-303213" eaLnBrk="1" fontAlgn="auto" hangingPunct="1">
                        <a:spcBef>
                          <a:spcPts val="600"/>
                        </a:spcBef>
                        <a:spcAft>
                          <a:spcPts val="0"/>
                        </a:spcAft>
                        <a:buFontTx/>
                        <a:buAutoNum type="arabicPeriod"/>
                        <a:defRPr/>
                      </a:pPr>
                      <a:r>
                        <a:rPr lang="en-US" sz="2400" b="1" i="0" dirty="0">
                          <a:solidFill>
                            <a:srgbClr val="000066"/>
                          </a:solidFill>
                          <a:latin typeface="+mn-lt"/>
                        </a:rPr>
                        <a:t>Asian</a:t>
                      </a:r>
                    </a:p>
                    <a:p>
                      <a:pPr marL="303213" indent="-303213" eaLnBrk="1" fontAlgn="auto" hangingPunct="1">
                        <a:spcBef>
                          <a:spcPts val="600"/>
                        </a:spcBef>
                        <a:spcAft>
                          <a:spcPts val="0"/>
                        </a:spcAft>
                        <a:buFontTx/>
                        <a:buAutoNum type="arabicPeriod"/>
                        <a:defRPr/>
                      </a:pPr>
                      <a:r>
                        <a:rPr lang="en-US" sz="2400" b="1" i="0" dirty="0">
                          <a:solidFill>
                            <a:srgbClr val="000066"/>
                          </a:solidFill>
                          <a:latin typeface="+mn-lt"/>
                        </a:rPr>
                        <a:t>Black or African American</a:t>
                      </a:r>
                    </a:p>
                    <a:p>
                      <a:pPr marL="303213" indent="-303213" eaLnBrk="1" fontAlgn="auto" hangingPunct="1">
                        <a:spcBef>
                          <a:spcPts val="600"/>
                        </a:spcBef>
                        <a:spcAft>
                          <a:spcPts val="0"/>
                        </a:spcAft>
                        <a:buFontTx/>
                        <a:buAutoNum type="arabicPeriod"/>
                        <a:defRPr/>
                      </a:pPr>
                      <a:r>
                        <a:rPr lang="en-US" sz="2400" b="1" i="0" dirty="0">
                          <a:solidFill>
                            <a:srgbClr val="000066"/>
                          </a:solidFill>
                          <a:latin typeface="+mn-lt"/>
                        </a:rPr>
                        <a:t>Native Hawaiian or Other Pacific Islander</a:t>
                      </a:r>
                    </a:p>
                    <a:p>
                      <a:pPr marL="303213" indent="-303213" eaLnBrk="1" fontAlgn="auto" hangingPunct="1">
                        <a:spcBef>
                          <a:spcPts val="600"/>
                        </a:spcBef>
                        <a:spcAft>
                          <a:spcPts val="0"/>
                        </a:spcAft>
                        <a:buFontTx/>
                        <a:buAutoNum type="arabicPeriod"/>
                        <a:defRPr/>
                      </a:pPr>
                      <a:r>
                        <a:rPr lang="en-US" sz="2400" b="1" i="0" dirty="0">
                          <a:solidFill>
                            <a:srgbClr val="000066"/>
                          </a:solidFill>
                          <a:latin typeface="+mn-lt"/>
                        </a:rPr>
                        <a:t>White</a:t>
                      </a:r>
                    </a:p>
                  </a:txBody>
                  <a:tcPr marT="45686" marB="45686"/>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55610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3387C-1444-44BE-B7EC-3AA96B44AA75}"/>
              </a:ext>
            </a:extLst>
          </p:cNvPr>
          <p:cNvSpPr>
            <a:spLocks noGrp="1"/>
          </p:cNvSpPr>
          <p:nvPr>
            <p:ph type="title"/>
          </p:nvPr>
        </p:nvSpPr>
        <p:spPr/>
        <p:txBody>
          <a:bodyPr/>
          <a:lstStyle/>
          <a:p>
            <a:r>
              <a:rPr lang="en-US" sz="4000" b="1" dirty="0">
                <a:solidFill>
                  <a:schemeClr val="accent2">
                    <a:lumMod val="20000"/>
                    <a:lumOff val="80000"/>
                  </a:schemeClr>
                </a:solidFill>
              </a:rPr>
              <a:t>2 </a:t>
            </a:r>
            <a:r>
              <a:rPr lang="en-US" sz="4000" b="1" dirty="0">
                <a:solidFill>
                  <a:schemeClr val="accent2">
                    <a:lumMod val="20000"/>
                    <a:lumOff val="80000"/>
                  </a:schemeClr>
                </a:solidFill>
                <a:latin typeface="Calibri" panose="020F0502020204030204" pitchFamily="34" charset="0"/>
                <a:cs typeface="Calibri" panose="020F0502020204030204" pitchFamily="34" charset="0"/>
                <a:sym typeface="Symbol" panose="05050102010706020507" pitchFamily="18" charset="2"/>
              </a:rPr>
              <a:t>—</a:t>
            </a:r>
            <a:r>
              <a:rPr lang="en-US" sz="4000" b="1" dirty="0">
                <a:solidFill>
                  <a:schemeClr val="accent2">
                    <a:lumMod val="20000"/>
                    <a:lumOff val="80000"/>
                  </a:schemeClr>
                </a:solidFill>
                <a:sym typeface="Symbol" panose="05050102010706020507" pitchFamily="18" charset="2"/>
              </a:rPr>
              <a:t> </a:t>
            </a:r>
            <a:r>
              <a:rPr lang="en-US" sz="4000" b="1" dirty="0">
                <a:solidFill>
                  <a:schemeClr val="accent2">
                    <a:lumMod val="20000"/>
                    <a:lumOff val="80000"/>
                  </a:schemeClr>
                </a:solidFill>
              </a:rPr>
              <a:t>Public Notification System</a:t>
            </a:r>
            <a:endParaRPr lang="en-US" dirty="0"/>
          </a:p>
        </p:txBody>
      </p:sp>
      <p:sp>
        <p:nvSpPr>
          <p:cNvPr id="3" name="Content Placeholder 2">
            <a:extLst>
              <a:ext uri="{FF2B5EF4-FFF2-40B4-BE49-F238E27FC236}">
                <a16:creationId xmlns:a16="http://schemas.microsoft.com/office/drawing/2014/main" id="{764B8BA6-5835-41F4-B098-B2A65FE809A5}"/>
              </a:ext>
            </a:extLst>
          </p:cNvPr>
          <p:cNvSpPr>
            <a:spLocks noGrp="1"/>
          </p:cNvSpPr>
          <p:nvPr>
            <p:ph idx="1"/>
          </p:nvPr>
        </p:nvSpPr>
        <p:spPr>
          <a:xfrm>
            <a:off x="457200" y="1371600"/>
            <a:ext cx="5486400" cy="4525963"/>
          </a:xfrm>
        </p:spPr>
        <p:txBody>
          <a:bodyPr>
            <a:noAutofit/>
          </a:bodyPr>
          <a:lstStyle/>
          <a:p>
            <a:pPr marL="0" lvl="1" indent="0" eaLnBrk="1" hangingPunct="1">
              <a:spcBef>
                <a:spcPts val="1800"/>
              </a:spcBef>
              <a:buClr>
                <a:srgbClr val="A50021"/>
              </a:buClr>
              <a:buSzTx/>
              <a:buNone/>
              <a:defRPr/>
            </a:pPr>
            <a:r>
              <a:rPr lang="en-US" altLang="en-US" sz="3200" dirty="0">
                <a:solidFill>
                  <a:srgbClr val="ECCECC"/>
                </a:solidFill>
                <a:latin typeface="+mj-lt"/>
              </a:rPr>
              <a:t>Includes three components</a:t>
            </a:r>
          </a:p>
          <a:p>
            <a:pPr marL="404813" lvl="1" indent="-404813" eaLnBrk="1" hangingPunct="1">
              <a:spcBef>
                <a:spcPts val="1800"/>
              </a:spcBef>
              <a:buClr>
                <a:srgbClr val="A50021"/>
              </a:buClr>
              <a:buSzTx/>
              <a:buFont typeface="Wingdings" panose="05000000000000000000" pitchFamily="2" charset="2"/>
              <a:buChar char="n"/>
              <a:defRPr/>
            </a:pPr>
            <a:r>
              <a:rPr lang="en-US" altLang="en-US" sz="3200" b="1" dirty="0">
                <a:latin typeface="+mj-lt"/>
              </a:rPr>
              <a:t>“</a:t>
            </a:r>
            <a:r>
              <a:rPr lang="en-US" altLang="en-US" sz="3200" b="1" i="1" dirty="0">
                <a:latin typeface="+mj-lt"/>
              </a:rPr>
              <a:t>And Justice for All</a:t>
            </a:r>
            <a:r>
              <a:rPr lang="en-US" altLang="en-US" sz="3200" b="1" dirty="0">
                <a:latin typeface="+mj-lt"/>
              </a:rPr>
              <a:t>” poster</a:t>
            </a:r>
          </a:p>
          <a:p>
            <a:pPr marL="404813" lvl="1" indent="-404813" eaLnBrk="1" hangingPunct="1">
              <a:spcBef>
                <a:spcPts val="1800"/>
              </a:spcBef>
              <a:buFont typeface="Wingdings" panose="05000000000000000000" pitchFamily="2" charset="2"/>
              <a:buChar char="n"/>
              <a:defRPr/>
            </a:pPr>
            <a:r>
              <a:rPr lang="en-US" altLang="en-US" sz="3200" b="1" dirty="0">
                <a:latin typeface="+mj-lt"/>
              </a:rPr>
              <a:t>Program Availability</a:t>
            </a:r>
          </a:p>
          <a:p>
            <a:pPr marL="404813" lvl="1" indent="-404813" eaLnBrk="1" hangingPunct="1">
              <a:spcBef>
                <a:spcPts val="1800"/>
              </a:spcBef>
              <a:buClr>
                <a:srgbClr val="A50021"/>
              </a:buClr>
              <a:buSzTx/>
              <a:buFont typeface="Wingdings" panose="05000000000000000000" pitchFamily="2" charset="2"/>
              <a:buChar char="n"/>
              <a:defRPr/>
            </a:pPr>
            <a:r>
              <a:rPr lang="en-US" altLang="en-US" sz="3200" b="1" dirty="0">
                <a:latin typeface="+mj-lt"/>
              </a:rPr>
              <a:t>USDA Nondiscrimination Statement</a:t>
            </a:r>
          </a:p>
          <a:p>
            <a:pPr marL="0" lvl="1" indent="0" eaLnBrk="1" hangingPunct="1">
              <a:spcBef>
                <a:spcPts val="1800"/>
              </a:spcBef>
              <a:buClr>
                <a:srgbClr val="A50021"/>
              </a:buClr>
              <a:buSzTx/>
              <a:buNone/>
              <a:defRPr/>
            </a:pPr>
            <a:endParaRPr lang="en-US" dirty="0"/>
          </a:p>
        </p:txBody>
      </p:sp>
    </p:spTree>
    <p:extLst>
      <p:ext uri="{BB962C8B-B14F-4D97-AF65-F5344CB8AC3E}">
        <p14:creationId xmlns:p14="http://schemas.microsoft.com/office/powerpoint/2010/main" val="1102425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6106" y="533400"/>
            <a:ext cx="8001000" cy="2194560"/>
          </a:xfrm>
          <a:prstGeom prst="rect">
            <a:avLst/>
          </a:prstGeom>
          <a:solidFill>
            <a:schemeClr val="accent1">
              <a:lumMod val="20000"/>
              <a:lumOff val="80000"/>
            </a:schemeClr>
          </a:solidFill>
          <a:ln>
            <a:noFill/>
          </a:ln>
        </p:spPr>
        <p:txBody>
          <a:bodyPr wrap="square">
            <a:spAutoFit/>
          </a:bodyPr>
          <a:lstStyle/>
          <a:p>
            <a:pPr>
              <a:spcBef>
                <a:spcPts val="1200"/>
              </a:spcBef>
              <a:defRPr/>
            </a:pPr>
            <a:endParaRPr lang="en-US" sz="600" dirty="0">
              <a:solidFill>
                <a:schemeClr val="bg1"/>
              </a:solidFill>
              <a:latin typeface="+mj-lt"/>
            </a:endParaRPr>
          </a:p>
          <a:p>
            <a:pPr marL="115888">
              <a:spcBef>
                <a:spcPts val="0"/>
              </a:spcBef>
              <a:defRPr/>
            </a:pPr>
            <a:r>
              <a:rPr lang="en-US" sz="3200" b="1" dirty="0">
                <a:solidFill>
                  <a:schemeClr val="bg1"/>
                </a:solidFill>
                <a:latin typeface="+mn-lt"/>
              </a:rPr>
              <a:t>The language in this PowerPoint addresses compliance with the U.S. Department of Agriculture (USDA) civil rights requirements and should not be modified</a:t>
            </a:r>
          </a:p>
        </p:txBody>
      </p:sp>
      <p:sp>
        <p:nvSpPr>
          <p:cNvPr id="5" name="TextBox 4">
            <a:hlinkClick r:id="rId2"/>
          </p:cNvPr>
          <p:cNvSpPr txBox="1"/>
          <p:nvPr/>
        </p:nvSpPr>
        <p:spPr>
          <a:xfrm>
            <a:off x="1005840" y="4608513"/>
            <a:ext cx="7132320" cy="769441"/>
          </a:xfrm>
          <a:prstGeom prst="rect">
            <a:avLst/>
          </a:prstGeom>
          <a:solidFill>
            <a:srgbClr val="F8E0E0"/>
          </a:solidFill>
        </p:spPr>
        <p:txBody>
          <a:bodyPr>
            <a:spAutoFit/>
          </a:bodyPr>
          <a:lstStyle/>
          <a:p>
            <a:pPr indent="-342900">
              <a:spcBef>
                <a:spcPct val="20000"/>
              </a:spcBef>
              <a:defRPr/>
            </a:pPr>
            <a:r>
              <a:rPr lang="en-US" sz="2200" b="1" dirty="0">
                <a:solidFill>
                  <a:schemeClr val="bg1"/>
                </a:solidFill>
                <a:latin typeface="+mn-lt"/>
              </a:rPr>
              <a:t>https://portal.ct.gov/-/media/SDE/Nutrition/CivilRights/</a:t>
            </a:r>
            <a:br>
              <a:rPr lang="en-US" sz="2200" b="1" dirty="0">
                <a:solidFill>
                  <a:schemeClr val="bg1"/>
                </a:solidFill>
                <a:latin typeface="+mn-lt"/>
              </a:rPr>
            </a:br>
            <a:r>
              <a:rPr lang="en-US" sz="2200" b="1" dirty="0">
                <a:solidFill>
                  <a:schemeClr val="bg1"/>
                </a:solidFill>
                <a:latin typeface="+mn-lt"/>
              </a:rPr>
              <a:t>Civil_Rights_CACFP_Presentation_Overview.pdf</a:t>
            </a:r>
          </a:p>
        </p:txBody>
      </p:sp>
      <p:sp>
        <p:nvSpPr>
          <p:cNvPr id="7" name="TextBox 6">
            <a:hlinkClick r:id="rId2"/>
          </p:cNvPr>
          <p:cNvSpPr txBox="1"/>
          <p:nvPr/>
        </p:nvSpPr>
        <p:spPr>
          <a:xfrm>
            <a:off x="1005840" y="5516563"/>
            <a:ext cx="7132320" cy="769441"/>
          </a:xfrm>
          <a:prstGeom prst="rect">
            <a:avLst/>
          </a:prstGeom>
          <a:solidFill>
            <a:srgbClr val="F8E0E0"/>
          </a:solidFill>
        </p:spPr>
        <p:txBody>
          <a:bodyPr>
            <a:spAutoFit/>
          </a:bodyPr>
          <a:lstStyle/>
          <a:p>
            <a:pPr indent="-342900">
              <a:spcBef>
                <a:spcPct val="20000"/>
              </a:spcBef>
              <a:defRPr/>
            </a:pPr>
            <a:r>
              <a:rPr lang="en-US" sz="2200" b="1" dirty="0">
                <a:solidFill>
                  <a:schemeClr val="bg1"/>
                </a:solidFill>
                <a:latin typeface="+mj-lt"/>
              </a:rPr>
              <a:t>https://portal.ct.gov/-/media/SDE/Nutrition/CivilRights/</a:t>
            </a:r>
            <a:br>
              <a:rPr lang="en-US" sz="2200" b="1" dirty="0">
                <a:solidFill>
                  <a:schemeClr val="bg1"/>
                </a:solidFill>
                <a:latin typeface="+mj-lt"/>
              </a:rPr>
            </a:br>
            <a:r>
              <a:rPr lang="en-US" sz="2200" b="1" dirty="0">
                <a:solidFill>
                  <a:schemeClr val="bg1"/>
                </a:solidFill>
                <a:latin typeface="+mj-lt"/>
              </a:rPr>
              <a:t>Civil_Rights_CACFP_Presentation.pptx</a:t>
            </a:r>
          </a:p>
        </p:txBody>
      </p:sp>
      <p:sp>
        <p:nvSpPr>
          <p:cNvPr id="9" name="Rectangle 8"/>
          <p:cNvSpPr/>
          <p:nvPr/>
        </p:nvSpPr>
        <p:spPr>
          <a:xfrm>
            <a:off x="631795" y="3051155"/>
            <a:ext cx="8343900" cy="1200329"/>
          </a:xfrm>
          <a:prstGeom prst="rect">
            <a:avLst/>
          </a:prstGeom>
        </p:spPr>
        <p:txBody>
          <a:bodyPr>
            <a:spAutoFit/>
          </a:bodyPr>
          <a:lstStyle/>
          <a:p>
            <a:pPr>
              <a:defRPr/>
            </a:pPr>
            <a:r>
              <a:rPr lang="en-US" sz="2400" b="1" dirty="0">
                <a:latin typeface="+mn-lt"/>
              </a:rPr>
              <a:t>This presentation is available on the CSDE’s Civil Rights website at https://portal.ct.gov/SDE/Nutrition/Civil-Rights-for-Child-Nutrition-Programs#CACFP</a:t>
            </a:r>
            <a:endParaRPr lang="en-US" sz="2400" dirty="0">
              <a:latin typeface="+mn-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3387C-1444-44BE-B7EC-3AA96B44AA75}"/>
              </a:ext>
            </a:extLst>
          </p:cNvPr>
          <p:cNvSpPr>
            <a:spLocks noGrp="1"/>
          </p:cNvSpPr>
          <p:nvPr>
            <p:ph type="title"/>
          </p:nvPr>
        </p:nvSpPr>
        <p:spPr/>
        <p:txBody>
          <a:bodyPr/>
          <a:lstStyle/>
          <a:p>
            <a:r>
              <a:rPr lang="en-US" sz="4000" b="1" i="1" dirty="0">
                <a:solidFill>
                  <a:schemeClr val="accent2">
                    <a:lumMod val="20000"/>
                    <a:lumOff val="80000"/>
                  </a:schemeClr>
                </a:solidFill>
              </a:rPr>
              <a:t>And Justice for All </a:t>
            </a:r>
            <a:r>
              <a:rPr lang="en-US" sz="4000" b="1" dirty="0">
                <a:solidFill>
                  <a:schemeClr val="accent2">
                    <a:lumMod val="20000"/>
                    <a:lumOff val="80000"/>
                  </a:schemeClr>
                </a:solidFill>
              </a:rPr>
              <a:t>Poster</a:t>
            </a:r>
            <a:endParaRPr lang="en-US" dirty="0"/>
          </a:p>
        </p:txBody>
      </p:sp>
      <p:sp>
        <p:nvSpPr>
          <p:cNvPr id="3" name="Content Placeholder 2">
            <a:extLst>
              <a:ext uri="{FF2B5EF4-FFF2-40B4-BE49-F238E27FC236}">
                <a16:creationId xmlns:a16="http://schemas.microsoft.com/office/drawing/2014/main" id="{764B8BA6-5835-41F4-B098-B2A65FE809A5}"/>
              </a:ext>
            </a:extLst>
          </p:cNvPr>
          <p:cNvSpPr>
            <a:spLocks noGrp="1"/>
          </p:cNvSpPr>
          <p:nvPr>
            <p:ph idx="1"/>
          </p:nvPr>
        </p:nvSpPr>
        <p:spPr>
          <a:xfrm>
            <a:off x="457200" y="1371600"/>
            <a:ext cx="5486400" cy="4525963"/>
          </a:xfrm>
        </p:spPr>
        <p:txBody>
          <a:bodyPr>
            <a:noAutofit/>
          </a:bodyPr>
          <a:lstStyle/>
          <a:p>
            <a:pPr marL="404813" lvl="1" indent="-404813" eaLnBrk="1" hangingPunct="1">
              <a:spcBef>
                <a:spcPts val="1800"/>
              </a:spcBef>
              <a:buClr>
                <a:srgbClr val="A50021"/>
              </a:buClr>
              <a:buSzTx/>
              <a:buFont typeface="Wingdings" panose="05000000000000000000" pitchFamily="2" charset="2"/>
              <a:buChar char="n"/>
              <a:defRPr/>
            </a:pPr>
            <a:r>
              <a:rPr lang="en-US" altLang="en-US" sz="3200" b="1" dirty="0">
                <a:latin typeface="+mj-lt"/>
              </a:rPr>
              <a:t>Display “</a:t>
            </a:r>
            <a:r>
              <a:rPr lang="en-US" altLang="en-US" sz="3200" b="1" i="1" dirty="0">
                <a:latin typeface="+mj-lt"/>
              </a:rPr>
              <a:t>And Justice for All</a:t>
            </a:r>
            <a:r>
              <a:rPr lang="en-US" altLang="en-US" sz="3200" b="1" dirty="0">
                <a:latin typeface="+mj-lt"/>
              </a:rPr>
              <a:t>” poster in a prominent place at each center</a:t>
            </a:r>
          </a:p>
          <a:p>
            <a:pPr marL="404813" lvl="1" indent="-404813" eaLnBrk="1" hangingPunct="1">
              <a:spcBef>
                <a:spcPts val="1800"/>
              </a:spcBef>
              <a:buClr>
                <a:srgbClr val="A50021"/>
              </a:buClr>
              <a:buSzTx/>
              <a:buFont typeface="Wingdings" panose="05000000000000000000" pitchFamily="2" charset="2"/>
              <a:buChar char="n"/>
              <a:defRPr/>
            </a:pPr>
            <a:r>
              <a:rPr lang="en-US" altLang="en-US" sz="3200" b="1" dirty="0">
                <a:latin typeface="+mj-lt"/>
              </a:rPr>
              <a:t>Must be 11 x 17 inches</a:t>
            </a:r>
          </a:p>
          <a:p>
            <a:pPr marL="404813" lvl="1" indent="-404813" eaLnBrk="1" hangingPunct="1">
              <a:spcBef>
                <a:spcPts val="1800"/>
              </a:spcBef>
              <a:buClr>
                <a:srgbClr val="A50021"/>
              </a:buClr>
              <a:buSzTx/>
              <a:buFont typeface="Wingdings" panose="05000000000000000000" pitchFamily="2" charset="2"/>
              <a:buChar char="n"/>
              <a:defRPr/>
            </a:pPr>
            <a:r>
              <a:rPr lang="en-US" altLang="en-US" sz="3200" b="1" dirty="0">
                <a:latin typeface="+mj-lt"/>
              </a:rPr>
              <a:t>CSDE issues an annual statewide public release on behalf of all participating CACFP institutions</a:t>
            </a:r>
            <a:endParaRPr lang="en-US" altLang="en-US" sz="3200" b="1" dirty="0">
              <a:latin typeface="Arial" panose="020B0604020202020204" pitchFamily="34" charset="0"/>
            </a:endParaRPr>
          </a:p>
          <a:p>
            <a:pPr marL="0" indent="0">
              <a:buNone/>
            </a:pPr>
            <a:endParaRPr lang="en-US" dirty="0"/>
          </a:p>
        </p:txBody>
      </p:sp>
      <p:sp>
        <p:nvSpPr>
          <p:cNvPr id="4" name="TextBox 3">
            <a:extLst>
              <a:ext uri="{FF2B5EF4-FFF2-40B4-BE49-F238E27FC236}">
                <a16:creationId xmlns:a16="http://schemas.microsoft.com/office/drawing/2014/main" id="{05C1DBD5-D158-4145-A598-B79B940B4ADD}"/>
              </a:ext>
            </a:extLst>
          </p:cNvPr>
          <p:cNvSpPr txBox="1"/>
          <p:nvPr/>
        </p:nvSpPr>
        <p:spPr>
          <a:xfrm>
            <a:off x="0" y="6229350"/>
            <a:ext cx="9144000" cy="400050"/>
          </a:xfrm>
          <a:prstGeom prst="rect">
            <a:avLst/>
          </a:prstGeom>
          <a:solidFill>
            <a:schemeClr val="accent2">
              <a:lumMod val="20000"/>
              <a:lumOff val="80000"/>
            </a:schemeClr>
          </a:solidFill>
        </p:spPr>
        <p:txBody>
          <a:bodyPr>
            <a:spAutoFit/>
          </a:bodyPr>
          <a:lstStyle/>
          <a:p>
            <a:pPr indent="-342900" algn="ctr">
              <a:spcBef>
                <a:spcPct val="20000"/>
              </a:spcBef>
              <a:defRPr/>
            </a:pPr>
            <a:r>
              <a:rPr lang="en-US" sz="2000" b="1" dirty="0">
                <a:solidFill>
                  <a:schemeClr val="bg1"/>
                </a:solidFill>
                <a:latin typeface="+mn-lt"/>
              </a:rPr>
              <a:t>To obtain copies of this poster, please contact the CSDE CACFP Staff</a:t>
            </a:r>
          </a:p>
        </p:txBody>
      </p:sp>
      <p:pic>
        <p:nvPicPr>
          <p:cNvPr id="5" name="Picture 4">
            <a:extLst>
              <a:ext uri="{FF2B5EF4-FFF2-40B4-BE49-F238E27FC236}">
                <a16:creationId xmlns:a16="http://schemas.microsoft.com/office/drawing/2014/main" id="{542D8978-CAC1-481C-84EF-40D1D772F668}"/>
              </a:ext>
            </a:extLst>
          </p:cNvPr>
          <p:cNvPicPr>
            <a:picLocks noChangeAspect="1"/>
          </p:cNvPicPr>
          <p:nvPr/>
        </p:nvPicPr>
        <p:blipFill>
          <a:blip r:embed="rId3"/>
          <a:stretch>
            <a:fillRect/>
          </a:stretch>
        </p:blipFill>
        <p:spPr>
          <a:xfrm>
            <a:off x="5943600" y="1349702"/>
            <a:ext cx="3000591" cy="4578970"/>
          </a:xfrm>
          <a:prstGeom prst="rect">
            <a:avLst/>
          </a:prstGeom>
        </p:spPr>
      </p:pic>
    </p:spTree>
    <p:extLst>
      <p:ext uri="{BB962C8B-B14F-4D97-AF65-F5344CB8AC3E}">
        <p14:creationId xmlns:p14="http://schemas.microsoft.com/office/powerpoint/2010/main" val="152031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1CF19-757F-4AAC-8F24-B64857E94C1E}"/>
              </a:ext>
            </a:extLst>
          </p:cNvPr>
          <p:cNvSpPr>
            <a:spLocks noGrp="1"/>
          </p:cNvSpPr>
          <p:nvPr>
            <p:ph type="title"/>
          </p:nvPr>
        </p:nvSpPr>
        <p:spPr/>
        <p:txBody>
          <a:bodyPr/>
          <a:lstStyle/>
          <a:p>
            <a:r>
              <a:rPr lang="en-US" sz="4000" b="1" i="1" dirty="0">
                <a:solidFill>
                  <a:schemeClr val="accent2">
                    <a:lumMod val="20000"/>
                    <a:lumOff val="80000"/>
                  </a:schemeClr>
                </a:solidFill>
              </a:rPr>
              <a:t>And Justice for All </a:t>
            </a:r>
            <a:r>
              <a:rPr lang="en-US" sz="4000" b="1" dirty="0">
                <a:solidFill>
                  <a:schemeClr val="accent2">
                    <a:lumMod val="20000"/>
                    <a:lumOff val="80000"/>
                  </a:schemeClr>
                </a:solidFill>
              </a:rPr>
              <a:t>Poster</a:t>
            </a:r>
            <a:endParaRPr lang="en-US" dirty="0"/>
          </a:p>
        </p:txBody>
      </p:sp>
      <p:sp>
        <p:nvSpPr>
          <p:cNvPr id="3" name="Content Placeholder 2">
            <a:extLst>
              <a:ext uri="{FF2B5EF4-FFF2-40B4-BE49-F238E27FC236}">
                <a16:creationId xmlns:a16="http://schemas.microsoft.com/office/drawing/2014/main" id="{42B159D4-491D-4CE4-B193-919BAFE91030}"/>
              </a:ext>
            </a:extLst>
          </p:cNvPr>
          <p:cNvSpPr>
            <a:spLocks noGrp="1"/>
          </p:cNvSpPr>
          <p:nvPr>
            <p:ph idx="1"/>
          </p:nvPr>
        </p:nvSpPr>
        <p:spPr>
          <a:xfrm>
            <a:off x="457200" y="1371600"/>
            <a:ext cx="5029200" cy="4525963"/>
          </a:xfrm>
        </p:spPr>
        <p:txBody>
          <a:bodyPr/>
          <a:lstStyle/>
          <a:p>
            <a:pPr marL="404813" lvl="1" indent="-404813" eaLnBrk="1" hangingPunct="1">
              <a:spcBef>
                <a:spcPts val="1800"/>
              </a:spcBef>
              <a:buClr>
                <a:srgbClr val="A50021"/>
              </a:buClr>
              <a:buSzTx/>
              <a:buFont typeface="Wingdings" panose="05000000000000000000" pitchFamily="2" charset="2"/>
              <a:buChar char="n"/>
              <a:defRPr/>
            </a:pPr>
            <a:r>
              <a:rPr lang="en-US" altLang="en-US" sz="3200" b="1" dirty="0">
                <a:latin typeface="+mj-lt"/>
              </a:rPr>
              <a:t>USDA is revising current poster</a:t>
            </a:r>
          </a:p>
          <a:p>
            <a:pPr marL="404813" lvl="1" indent="-404813" eaLnBrk="1" hangingPunct="1">
              <a:spcBef>
                <a:spcPts val="1800"/>
              </a:spcBef>
              <a:buClr>
                <a:srgbClr val="A50021"/>
              </a:buClr>
              <a:buSzTx/>
              <a:buFont typeface="Wingdings" panose="05000000000000000000" pitchFamily="2" charset="2"/>
              <a:buChar char="n"/>
              <a:defRPr/>
            </a:pPr>
            <a:r>
              <a:rPr lang="en-US" altLang="en-US" sz="3200" b="1" dirty="0">
                <a:latin typeface="+mj-lt"/>
              </a:rPr>
              <a:t>CSDE will provide revised posters when available</a:t>
            </a:r>
          </a:p>
          <a:p>
            <a:pPr marL="404813" lvl="1" indent="-404813" eaLnBrk="1" hangingPunct="1">
              <a:spcBef>
                <a:spcPts val="1800"/>
              </a:spcBef>
              <a:buClr>
                <a:srgbClr val="A50021"/>
              </a:buClr>
              <a:buSzTx/>
              <a:buFont typeface="Wingdings" panose="05000000000000000000" pitchFamily="2" charset="2"/>
              <a:buChar char="n"/>
              <a:defRPr/>
            </a:pPr>
            <a:r>
              <a:rPr lang="en-US" altLang="en-US" sz="3200" b="1" dirty="0">
                <a:latin typeface="+mj-lt"/>
              </a:rPr>
              <a:t>Continue to use current poster until notified otherwise</a:t>
            </a:r>
            <a:endParaRPr lang="en-US" altLang="en-US" sz="3200" b="1" dirty="0">
              <a:latin typeface="Arial" panose="020B0604020202020204" pitchFamily="34" charset="0"/>
            </a:endParaRPr>
          </a:p>
          <a:p>
            <a:endParaRPr lang="en-US" dirty="0"/>
          </a:p>
        </p:txBody>
      </p:sp>
      <p:pic>
        <p:nvPicPr>
          <p:cNvPr id="4" name="Picture 3">
            <a:extLst>
              <a:ext uri="{FF2B5EF4-FFF2-40B4-BE49-F238E27FC236}">
                <a16:creationId xmlns:a16="http://schemas.microsoft.com/office/drawing/2014/main" id="{6A73EED8-9F0F-482C-A620-1FE250BAE15E}"/>
              </a:ext>
            </a:extLst>
          </p:cNvPr>
          <p:cNvPicPr>
            <a:picLocks noChangeAspect="1"/>
          </p:cNvPicPr>
          <p:nvPr/>
        </p:nvPicPr>
        <p:blipFill>
          <a:blip r:embed="rId2"/>
          <a:stretch>
            <a:fillRect/>
          </a:stretch>
        </p:blipFill>
        <p:spPr>
          <a:xfrm>
            <a:off x="5943600" y="1349702"/>
            <a:ext cx="3000591" cy="4578970"/>
          </a:xfrm>
          <a:prstGeom prst="rect">
            <a:avLst/>
          </a:prstGeom>
        </p:spPr>
      </p:pic>
    </p:spTree>
    <p:extLst>
      <p:ext uri="{BB962C8B-B14F-4D97-AF65-F5344CB8AC3E}">
        <p14:creationId xmlns:p14="http://schemas.microsoft.com/office/powerpoint/2010/main" val="26696185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428B3-7620-43E9-BACC-FA070870C70A}"/>
              </a:ext>
            </a:extLst>
          </p:cNvPr>
          <p:cNvSpPr>
            <a:spLocks noGrp="1"/>
          </p:cNvSpPr>
          <p:nvPr>
            <p:ph type="title"/>
          </p:nvPr>
        </p:nvSpPr>
        <p:spPr/>
        <p:txBody>
          <a:bodyPr/>
          <a:lstStyle/>
          <a:p>
            <a:r>
              <a:rPr lang="en-US" sz="4000" b="1" dirty="0"/>
              <a:t>Program Availability</a:t>
            </a:r>
            <a:endParaRPr lang="en-US" dirty="0"/>
          </a:p>
        </p:txBody>
      </p:sp>
      <p:sp>
        <p:nvSpPr>
          <p:cNvPr id="3" name="Content Placeholder 2">
            <a:extLst>
              <a:ext uri="{FF2B5EF4-FFF2-40B4-BE49-F238E27FC236}">
                <a16:creationId xmlns:a16="http://schemas.microsoft.com/office/drawing/2014/main" id="{13BAE3ED-858F-49EB-8168-4DF583F1AF9B}"/>
              </a:ext>
            </a:extLst>
          </p:cNvPr>
          <p:cNvSpPr>
            <a:spLocks noGrp="1"/>
          </p:cNvSpPr>
          <p:nvPr>
            <p:ph idx="1"/>
          </p:nvPr>
        </p:nvSpPr>
        <p:spPr/>
        <p:txBody>
          <a:bodyPr/>
          <a:lstStyle/>
          <a:p>
            <a:r>
              <a:rPr lang="en-US" sz="3200" b="1" dirty="0"/>
              <a:t>Inform participants and prospective participants of their CACFP rights and responsibilities and the steps necessary for participation</a:t>
            </a:r>
          </a:p>
          <a:p>
            <a:pPr marL="0" indent="0">
              <a:buNone/>
            </a:pPr>
            <a:endParaRPr lang="en-US" dirty="0"/>
          </a:p>
        </p:txBody>
      </p:sp>
    </p:spTree>
    <p:extLst>
      <p:ext uri="{BB962C8B-B14F-4D97-AF65-F5344CB8AC3E}">
        <p14:creationId xmlns:p14="http://schemas.microsoft.com/office/powerpoint/2010/main" val="17361816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FEF94-CA30-4230-854D-DF25496F5F5F}"/>
              </a:ext>
            </a:extLst>
          </p:cNvPr>
          <p:cNvSpPr>
            <a:spLocks noGrp="1"/>
          </p:cNvSpPr>
          <p:nvPr>
            <p:ph type="title"/>
          </p:nvPr>
        </p:nvSpPr>
        <p:spPr/>
        <p:txBody>
          <a:bodyPr/>
          <a:lstStyle/>
          <a:p>
            <a:r>
              <a:rPr lang="en-US" dirty="0"/>
              <a:t>USDA Nondiscrimination Statement </a:t>
            </a:r>
          </a:p>
        </p:txBody>
      </p:sp>
      <p:sp>
        <p:nvSpPr>
          <p:cNvPr id="3" name="Content Placeholder 2">
            <a:extLst>
              <a:ext uri="{FF2B5EF4-FFF2-40B4-BE49-F238E27FC236}">
                <a16:creationId xmlns:a16="http://schemas.microsoft.com/office/drawing/2014/main" id="{416CD092-FF60-4BD8-9292-DC6E4D26C8AB}"/>
              </a:ext>
            </a:extLst>
          </p:cNvPr>
          <p:cNvSpPr>
            <a:spLocks noGrp="1"/>
          </p:cNvSpPr>
          <p:nvPr>
            <p:ph idx="1"/>
          </p:nvPr>
        </p:nvSpPr>
        <p:spPr/>
        <p:txBody>
          <a:bodyPr>
            <a:noAutofit/>
          </a:bodyPr>
          <a:lstStyle/>
          <a:p>
            <a:pPr marL="457200" indent="-457200" eaLnBrk="1" fontAlgn="auto" hangingPunct="1">
              <a:spcAft>
                <a:spcPts val="0"/>
              </a:spcAft>
              <a:buClr>
                <a:srgbClr val="A50021"/>
              </a:buClr>
              <a:buFont typeface="Wingdings" panose="05000000000000000000" pitchFamily="2" charset="2"/>
              <a:buChar char="n"/>
              <a:defRPr/>
            </a:pPr>
            <a:r>
              <a:rPr lang="en-US" b="1" dirty="0"/>
              <a:t>Include USDA’s </a:t>
            </a:r>
            <a:r>
              <a:rPr lang="en-US" b="1" i="1" dirty="0">
                <a:solidFill>
                  <a:srgbClr val="ECCECC"/>
                </a:solidFill>
                <a:effectLst>
                  <a:outerShdw blurRad="38100" dist="38100" dir="2700000" algn="tl">
                    <a:srgbClr val="000000">
                      <a:alpha val="43137"/>
                    </a:srgbClr>
                  </a:outerShdw>
                </a:effectLst>
              </a:rPr>
              <a:t>nondiscrimination statement </a:t>
            </a:r>
            <a:r>
              <a:rPr lang="en-US" b="1" dirty="0"/>
              <a:t>on all publications informing the public about CACFP, including </a:t>
            </a:r>
            <a:r>
              <a:rPr lang="en-US" dirty="0"/>
              <a:t>w</a:t>
            </a:r>
            <a:r>
              <a:rPr lang="en-US" b="1" dirty="0"/>
              <a:t>ebsites</a:t>
            </a:r>
          </a:p>
          <a:p>
            <a:pPr marL="849313" lvl="1" indent="-392113" eaLnBrk="1" fontAlgn="auto" hangingPunct="1">
              <a:spcAft>
                <a:spcPts val="0"/>
              </a:spcAft>
              <a:buClr>
                <a:srgbClr val="A50021"/>
              </a:buClr>
              <a:buSzPct val="120000"/>
              <a:buFont typeface="Arial" panose="020B0604020202020204" pitchFamily="34" charset="0"/>
              <a:buChar char="•"/>
              <a:defRPr/>
            </a:pPr>
            <a:r>
              <a:rPr lang="en-US" sz="3200" b="1" dirty="0"/>
              <a:t>Public (news) release</a:t>
            </a:r>
          </a:p>
          <a:p>
            <a:pPr marL="849313" lvl="1" indent="-392113" eaLnBrk="1" fontAlgn="auto" hangingPunct="1">
              <a:spcAft>
                <a:spcPts val="0"/>
              </a:spcAft>
              <a:buClr>
                <a:srgbClr val="A50021"/>
              </a:buClr>
              <a:buSzPct val="120000"/>
              <a:buFont typeface="Arial" panose="020B0604020202020204" pitchFamily="34" charset="0"/>
              <a:buChar char="•"/>
              <a:defRPr/>
            </a:pPr>
            <a:r>
              <a:rPr lang="en-US" sz="3200" b="1" dirty="0"/>
              <a:t>“And Justice for All” poster</a:t>
            </a:r>
          </a:p>
          <a:p>
            <a:pPr marL="849313" lvl="1" indent="-392113" eaLnBrk="1" fontAlgn="auto" hangingPunct="1">
              <a:spcAft>
                <a:spcPts val="0"/>
              </a:spcAft>
              <a:buClr>
                <a:srgbClr val="A50021"/>
              </a:buClr>
              <a:buSzPct val="120000"/>
              <a:buFont typeface="Arial" panose="020B0604020202020204" pitchFamily="34" charset="0"/>
              <a:buChar char="•"/>
              <a:defRPr/>
            </a:pPr>
            <a:r>
              <a:rPr lang="en-US" sz="3200" b="1" dirty="0"/>
              <a:t>Parent/ household letter</a:t>
            </a:r>
          </a:p>
        </p:txBody>
      </p:sp>
    </p:spTree>
    <p:extLst>
      <p:ext uri="{BB962C8B-B14F-4D97-AF65-F5344CB8AC3E}">
        <p14:creationId xmlns:p14="http://schemas.microsoft.com/office/powerpoint/2010/main" val="41182704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70C40-675C-4866-A14E-E57F71316209}"/>
              </a:ext>
            </a:extLst>
          </p:cNvPr>
          <p:cNvSpPr>
            <a:spLocks noGrp="1"/>
          </p:cNvSpPr>
          <p:nvPr>
            <p:ph type="title"/>
          </p:nvPr>
        </p:nvSpPr>
        <p:spPr/>
        <p:txBody>
          <a:bodyPr/>
          <a:lstStyle/>
          <a:p>
            <a:r>
              <a:rPr lang="en-US" dirty="0"/>
              <a:t>USDA Nondiscrimination Statement </a:t>
            </a:r>
          </a:p>
        </p:txBody>
      </p:sp>
      <p:sp>
        <p:nvSpPr>
          <p:cNvPr id="4" name="Rectangle 3">
            <a:hlinkClick r:id="rId2"/>
            <a:extLst>
              <a:ext uri="{FF2B5EF4-FFF2-40B4-BE49-F238E27FC236}">
                <a16:creationId xmlns:a16="http://schemas.microsoft.com/office/drawing/2014/main" id="{D3D8E90C-4D60-4645-B310-574B1D9E79A1}"/>
              </a:ext>
            </a:extLst>
          </p:cNvPr>
          <p:cNvSpPr/>
          <p:nvPr/>
        </p:nvSpPr>
        <p:spPr>
          <a:xfrm>
            <a:off x="1219200" y="5761038"/>
            <a:ext cx="25908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hlinkClick r:id="rId3"/>
            <a:extLst>
              <a:ext uri="{FF2B5EF4-FFF2-40B4-BE49-F238E27FC236}">
                <a16:creationId xmlns:a16="http://schemas.microsoft.com/office/drawing/2014/main" id="{4A4AF2B8-788E-44B0-BABA-22EF045C01BE}"/>
              </a:ext>
            </a:extLst>
          </p:cNvPr>
          <p:cNvSpPr/>
          <p:nvPr/>
        </p:nvSpPr>
        <p:spPr>
          <a:xfrm>
            <a:off x="224367" y="3382962"/>
            <a:ext cx="82677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0B6D4A4-81FF-2FB1-85A7-60B914E4558C}"/>
              </a:ext>
            </a:extLst>
          </p:cNvPr>
          <p:cNvSpPr txBox="1"/>
          <p:nvPr/>
        </p:nvSpPr>
        <p:spPr>
          <a:xfrm>
            <a:off x="431075" y="1212532"/>
            <a:ext cx="8586651" cy="541686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In accordance with federal civil rights law and U.S. Department of Agriculture (USDA) civil rights regulations and policies, this institution is prohibited from discriminating on the basis of race, color, national origin, sex (including gender identity and sexual orientation), disability, age, or reprisal or retaliation for prior civil rights activity.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Program information may be made available in languages other than English. Persons with disabilities who require alternative means of communication to obtain program information (e.g., Braille, large print, audiotape, American Sign Language), should contact the responsible state or local agency that administers the program or USDA’s TARGET Center at (202) 720-2600 (voice and TTY) or contact USDA through the Federal Relay Service at (800) 877-8339.</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To file a program discrimination complaint, a Complainant should complete a Form AD-3027, USDA Program Discrimination Complaint Form which can be obtained online at: </a:t>
            </a:r>
            <a:r>
              <a:rPr kumimoji="0" lang="en-US" sz="1400" b="1" i="0" u="none" strike="noStrike" kern="1200" cap="none" spc="0" normalizeH="0" baseline="0" noProof="0" dirty="0">
                <a:ln>
                  <a:noFill/>
                </a:ln>
                <a:solidFill>
                  <a:srgbClr val="297FD5">
                    <a:lumMod val="40000"/>
                    <a:lumOff val="60000"/>
                  </a:srgbClr>
                </a:solidFill>
                <a:effectLst/>
                <a:uLnTx/>
                <a:uFillTx/>
                <a:latin typeface="Calibri" panose="020F0502020204030204"/>
                <a:ea typeface="+mn-ea"/>
                <a:cs typeface="+mn-cs"/>
              </a:rPr>
              <a:t> https://www.usda.gov/sites/default/files/ documents/ad-3027.pdf</a:t>
            </a: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 from any USDA office, by calling (866) 632-9992, or by writing a letter addressed to USDA. The letter must contain the complainant’s name, address, telephone number, and a written description of the alleged discriminatory action in sufficient detail to inform the Assistant Secretary for Civil Rights (ASCR) about the nature and date of an alleged civil rights violation. The completed AD-3027 form or letter must be submitted to USDA by: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574675" marR="0" lvl="0" indent="-347663"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1.	mail: U.S. Department of Agriculture</a:t>
            </a:r>
          </a:p>
          <a:p>
            <a:pPr marL="574675" marR="0" lvl="0" indent="-347663"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	Office of the Assistant Secretary for Civil Rights</a:t>
            </a:r>
          </a:p>
          <a:p>
            <a:pPr marL="574675" marR="0" lvl="0" indent="-347663"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	1400 Independence Avenue, SW</a:t>
            </a:r>
          </a:p>
          <a:p>
            <a:pPr marL="574675" marR="0" lvl="0" indent="-347663"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	Washington, D.C. 20250-9410; or</a:t>
            </a:r>
          </a:p>
          <a:p>
            <a:pPr marL="574675" marR="0" lvl="0" indent="-347663"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2.	fax: (833) 256-1665 or (202) 690-7442; or</a:t>
            </a:r>
          </a:p>
          <a:p>
            <a:pPr marL="574675" marR="0" lvl="0" indent="-347663"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3.	email: </a:t>
            </a:r>
            <a:r>
              <a:rPr kumimoji="0" lang="en-US" sz="1400" b="1" i="0" u="none" strike="noStrike" kern="1200" cap="none" spc="0" normalizeH="0" baseline="0" noProof="0" dirty="0">
                <a:ln>
                  <a:noFill/>
                </a:ln>
                <a:solidFill>
                  <a:srgbClr val="297FD5">
                    <a:lumMod val="40000"/>
                    <a:lumOff val="60000"/>
                  </a:srgbClr>
                </a:solidFill>
                <a:effectLst/>
                <a:uLnTx/>
                <a:uFillTx/>
                <a:latin typeface="Calibri" panose="020F0502020204030204"/>
                <a:ea typeface="+mn-ea"/>
                <a:cs typeface="+mn-cs"/>
              </a:rPr>
              <a:t>program.intake@usda.gov</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This institution is an equal opportunity provider.</a:t>
            </a:r>
          </a:p>
        </p:txBody>
      </p:sp>
      <p:sp>
        <p:nvSpPr>
          <p:cNvPr id="8" name="Rectangle 7">
            <a:hlinkClick r:id="rId4"/>
            <a:extLst>
              <a:ext uri="{FF2B5EF4-FFF2-40B4-BE49-F238E27FC236}">
                <a16:creationId xmlns:a16="http://schemas.microsoft.com/office/drawing/2014/main" id="{8BF30F55-9AF2-07DF-E77B-B82F45E3C0AE}"/>
              </a:ext>
            </a:extLst>
          </p:cNvPr>
          <p:cNvSpPr/>
          <p:nvPr/>
        </p:nvSpPr>
        <p:spPr>
          <a:xfrm>
            <a:off x="444137" y="3370278"/>
            <a:ext cx="8255726" cy="391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hlinkClick r:id="rId2"/>
            <a:extLst>
              <a:ext uri="{FF2B5EF4-FFF2-40B4-BE49-F238E27FC236}">
                <a16:creationId xmlns:a16="http://schemas.microsoft.com/office/drawing/2014/main" id="{A8703369-94AD-8D44-6322-C2DF1E12B441}"/>
              </a:ext>
            </a:extLst>
          </p:cNvPr>
          <p:cNvSpPr/>
          <p:nvPr/>
        </p:nvSpPr>
        <p:spPr>
          <a:xfrm>
            <a:off x="1416715" y="5726922"/>
            <a:ext cx="2599993" cy="511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6891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44B67-DD50-4C96-B5ED-21AA517817B1}"/>
              </a:ext>
            </a:extLst>
          </p:cNvPr>
          <p:cNvSpPr>
            <a:spLocks noGrp="1"/>
          </p:cNvSpPr>
          <p:nvPr>
            <p:ph type="title"/>
          </p:nvPr>
        </p:nvSpPr>
        <p:spPr/>
        <p:txBody>
          <a:bodyPr/>
          <a:lstStyle/>
          <a:p>
            <a:r>
              <a:rPr lang="en-US" dirty="0"/>
              <a:t>3 </a:t>
            </a:r>
            <a:r>
              <a:rPr lang="en-US" dirty="0">
                <a:latin typeface="Calibri" panose="020F0502020204030204" pitchFamily="34" charset="0"/>
                <a:cs typeface="Calibri" panose="020F0502020204030204" pitchFamily="34" charset="0"/>
              </a:rPr>
              <a:t>—</a:t>
            </a:r>
            <a:r>
              <a:rPr lang="en-US" dirty="0"/>
              <a:t> Complaint Procedures</a:t>
            </a:r>
          </a:p>
        </p:txBody>
      </p:sp>
      <p:sp>
        <p:nvSpPr>
          <p:cNvPr id="3" name="Content Placeholder 2">
            <a:extLst>
              <a:ext uri="{FF2B5EF4-FFF2-40B4-BE49-F238E27FC236}">
                <a16:creationId xmlns:a16="http://schemas.microsoft.com/office/drawing/2014/main" id="{1AB70DEA-A58E-410A-B2FD-3EE80B9B08DF}"/>
              </a:ext>
            </a:extLst>
          </p:cNvPr>
          <p:cNvSpPr>
            <a:spLocks noGrp="1"/>
          </p:cNvSpPr>
          <p:nvPr>
            <p:ph idx="1"/>
          </p:nvPr>
        </p:nvSpPr>
        <p:spPr/>
        <p:txBody>
          <a:bodyPr/>
          <a:lstStyle/>
          <a:p>
            <a:pPr marL="461963" indent="-461963" eaLnBrk="1" fontAlgn="auto" hangingPunct="1">
              <a:spcBef>
                <a:spcPts val="1200"/>
              </a:spcBef>
              <a:spcAft>
                <a:spcPts val="0"/>
              </a:spcAft>
              <a:buClr>
                <a:srgbClr val="C00000"/>
              </a:buClr>
              <a:buFont typeface="Wingdings" panose="05000000000000000000" pitchFamily="2" charset="2"/>
              <a:buChar char="n"/>
              <a:defRPr/>
            </a:pPr>
            <a:r>
              <a:rPr lang="en-US" dirty="0"/>
              <a:t>Must advise p</a:t>
            </a:r>
            <a:r>
              <a:rPr lang="en-US" b="1" dirty="0"/>
              <a:t>articipants of their rights and the complaint procedures, including how to file a complaint</a:t>
            </a:r>
          </a:p>
          <a:p>
            <a:pPr marL="914400">
              <a:spcBef>
                <a:spcPts val="600"/>
              </a:spcBef>
              <a:buClr>
                <a:srgbClr val="A50021"/>
              </a:buClr>
              <a:buFont typeface="Symbol" panose="05050102010706020507" pitchFamily="18" charset="2"/>
              <a:buChar char="·"/>
              <a:defRPr/>
            </a:pPr>
            <a:r>
              <a:rPr lang="en-US" sz="2800" b="1" dirty="0"/>
              <a:t>Written or verbal</a:t>
            </a:r>
          </a:p>
          <a:p>
            <a:pPr marL="914400">
              <a:spcBef>
                <a:spcPts val="600"/>
              </a:spcBef>
              <a:buClr>
                <a:srgbClr val="A50021"/>
              </a:buClr>
              <a:buFont typeface="Symbol" panose="05050102010706020507" pitchFamily="18" charset="2"/>
              <a:buChar char="·"/>
              <a:defRPr/>
            </a:pPr>
            <a:r>
              <a:rPr lang="en-US" sz="2800" b="1" dirty="0"/>
              <a:t>Anonymous complaints handled </a:t>
            </a:r>
            <a:br>
              <a:rPr lang="en-US" sz="2800" b="1" dirty="0"/>
            </a:br>
            <a:r>
              <a:rPr lang="en-US" sz="2800" b="1" dirty="0"/>
              <a:t>the same as any other complaint</a:t>
            </a:r>
          </a:p>
          <a:p>
            <a:pPr marL="0" indent="0">
              <a:buNone/>
            </a:pPr>
            <a:endParaRPr lang="en-US" dirty="0"/>
          </a:p>
        </p:txBody>
      </p:sp>
    </p:spTree>
    <p:extLst>
      <p:ext uri="{BB962C8B-B14F-4D97-AF65-F5344CB8AC3E}">
        <p14:creationId xmlns:p14="http://schemas.microsoft.com/office/powerpoint/2010/main" val="1025012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0E194-18C8-4A4E-969C-BD49144B8E79}"/>
              </a:ext>
            </a:extLst>
          </p:cNvPr>
          <p:cNvSpPr>
            <a:spLocks noGrp="1"/>
          </p:cNvSpPr>
          <p:nvPr>
            <p:ph type="title"/>
          </p:nvPr>
        </p:nvSpPr>
        <p:spPr/>
        <p:txBody>
          <a:bodyPr/>
          <a:lstStyle/>
          <a:p>
            <a:r>
              <a:rPr lang="en-US" dirty="0"/>
              <a:t>3 </a:t>
            </a:r>
            <a:r>
              <a:rPr lang="en-US" dirty="0">
                <a:latin typeface="Calibri" panose="020F0502020204030204" pitchFamily="34" charset="0"/>
                <a:cs typeface="Calibri" panose="020F0502020204030204" pitchFamily="34" charset="0"/>
              </a:rPr>
              <a:t>—</a:t>
            </a:r>
            <a:r>
              <a:rPr lang="en-US" dirty="0"/>
              <a:t> Complaint Procedures</a:t>
            </a:r>
          </a:p>
        </p:txBody>
      </p:sp>
      <p:sp>
        <p:nvSpPr>
          <p:cNvPr id="3" name="Content Placeholder 2">
            <a:extLst>
              <a:ext uri="{FF2B5EF4-FFF2-40B4-BE49-F238E27FC236}">
                <a16:creationId xmlns:a16="http://schemas.microsoft.com/office/drawing/2014/main" id="{77D616C5-5316-4130-8B11-3117BCF02CB2}"/>
              </a:ext>
            </a:extLst>
          </p:cNvPr>
          <p:cNvSpPr>
            <a:spLocks noGrp="1"/>
          </p:cNvSpPr>
          <p:nvPr>
            <p:ph idx="1"/>
          </p:nvPr>
        </p:nvSpPr>
        <p:spPr/>
        <p:txBody>
          <a:bodyPr>
            <a:noAutofit/>
          </a:bodyPr>
          <a:lstStyle/>
          <a:p>
            <a:r>
              <a:rPr lang="en-US" altLang="en-US" b="1" dirty="0">
                <a:solidFill>
                  <a:srgbClr val="F2DCDB"/>
                </a:solidFill>
              </a:rPr>
              <a:t>Right to File a Complaint </a:t>
            </a:r>
            <a:br>
              <a:rPr lang="en-US" altLang="en-US" b="1" dirty="0"/>
            </a:br>
            <a:r>
              <a:rPr lang="en-US" altLang="en-US" b="1" dirty="0"/>
              <a:t>Any person alleging discrimination based on race, color, sex, age, national  origin or disability has a right to file a complaint within 180 days of the alleged discriminatory action</a:t>
            </a:r>
          </a:p>
          <a:p>
            <a:pPr marL="0" indent="0">
              <a:buNone/>
            </a:pPr>
            <a:endParaRPr lang="en-US" dirty="0"/>
          </a:p>
        </p:txBody>
      </p:sp>
    </p:spTree>
    <p:extLst>
      <p:ext uri="{BB962C8B-B14F-4D97-AF65-F5344CB8AC3E}">
        <p14:creationId xmlns:p14="http://schemas.microsoft.com/office/powerpoint/2010/main" val="12194571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0E194-18C8-4A4E-969C-BD49144B8E79}"/>
              </a:ext>
            </a:extLst>
          </p:cNvPr>
          <p:cNvSpPr>
            <a:spLocks noGrp="1"/>
          </p:cNvSpPr>
          <p:nvPr>
            <p:ph type="title"/>
          </p:nvPr>
        </p:nvSpPr>
        <p:spPr/>
        <p:txBody>
          <a:bodyPr/>
          <a:lstStyle/>
          <a:p>
            <a:r>
              <a:rPr lang="en-US" dirty="0"/>
              <a:t>3 </a:t>
            </a:r>
            <a:r>
              <a:rPr lang="en-US" dirty="0">
                <a:latin typeface="Calibri" panose="020F0502020204030204" pitchFamily="34" charset="0"/>
                <a:cs typeface="Calibri" panose="020F0502020204030204" pitchFamily="34" charset="0"/>
              </a:rPr>
              <a:t>—</a:t>
            </a:r>
            <a:r>
              <a:rPr lang="en-US" dirty="0"/>
              <a:t> Complaint Procedures</a:t>
            </a:r>
          </a:p>
        </p:txBody>
      </p:sp>
      <p:sp>
        <p:nvSpPr>
          <p:cNvPr id="3" name="Content Placeholder 2">
            <a:extLst>
              <a:ext uri="{FF2B5EF4-FFF2-40B4-BE49-F238E27FC236}">
                <a16:creationId xmlns:a16="http://schemas.microsoft.com/office/drawing/2014/main" id="{77D616C5-5316-4130-8B11-3117BCF02CB2}"/>
              </a:ext>
            </a:extLst>
          </p:cNvPr>
          <p:cNvSpPr>
            <a:spLocks noGrp="1"/>
          </p:cNvSpPr>
          <p:nvPr>
            <p:ph idx="1"/>
          </p:nvPr>
        </p:nvSpPr>
        <p:spPr/>
        <p:txBody>
          <a:bodyPr/>
          <a:lstStyle/>
          <a:p>
            <a:pPr marL="461963" indent="-461963" eaLnBrk="1" hangingPunct="1">
              <a:spcBef>
                <a:spcPts val="1200"/>
              </a:spcBef>
              <a:buClr>
                <a:srgbClr val="C00000"/>
              </a:buClr>
              <a:buFont typeface="Wingdings" panose="05000000000000000000" pitchFamily="2" charset="2"/>
              <a:buChar char="n"/>
            </a:pPr>
            <a:r>
              <a:rPr lang="en-US" altLang="en-US" b="1" dirty="0"/>
              <a:t>Participating institutions must immediately notify CSDE of a civil rights complaint</a:t>
            </a:r>
          </a:p>
          <a:p>
            <a:pPr marL="461963" indent="-461963" eaLnBrk="1" hangingPunct="1">
              <a:spcBef>
                <a:spcPts val="1200"/>
              </a:spcBef>
              <a:buClr>
                <a:srgbClr val="C00000"/>
              </a:buClr>
              <a:buFont typeface="Wingdings" panose="05000000000000000000" pitchFamily="2" charset="2"/>
              <a:buChar char="n"/>
            </a:pPr>
            <a:r>
              <a:rPr lang="en-US" altLang="en-US" b="1" dirty="0"/>
              <a:t>CSDE must forward all civil rights complaints to the USDA’s  Regional Office or the Food and Nutrition Service (FNS) Office of Civil Rights (OCR) Director</a:t>
            </a:r>
          </a:p>
          <a:p>
            <a:pPr marL="0" indent="0">
              <a:buNone/>
            </a:pPr>
            <a:endParaRPr lang="en-US" dirty="0"/>
          </a:p>
        </p:txBody>
      </p:sp>
    </p:spTree>
    <p:extLst>
      <p:ext uri="{BB962C8B-B14F-4D97-AF65-F5344CB8AC3E}">
        <p14:creationId xmlns:p14="http://schemas.microsoft.com/office/powerpoint/2010/main" val="21837803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5183A-ED29-433B-A491-D44A9FD82946}"/>
              </a:ext>
            </a:extLst>
          </p:cNvPr>
          <p:cNvSpPr>
            <a:spLocks noGrp="1"/>
          </p:cNvSpPr>
          <p:nvPr>
            <p:ph type="title"/>
          </p:nvPr>
        </p:nvSpPr>
        <p:spPr/>
        <p:txBody>
          <a:bodyPr/>
          <a:lstStyle/>
          <a:p>
            <a:r>
              <a:rPr lang="en-US" dirty="0"/>
              <a:t>4 </a:t>
            </a:r>
            <a:r>
              <a:rPr lang="en-US" dirty="0">
                <a:latin typeface="Calibri" panose="020F0502020204030204" pitchFamily="34" charset="0"/>
                <a:cs typeface="Calibri" panose="020F0502020204030204" pitchFamily="34" charset="0"/>
              </a:rPr>
              <a:t>—</a:t>
            </a:r>
            <a:r>
              <a:rPr lang="en-US" dirty="0"/>
              <a:t> Compliance Reviews</a:t>
            </a:r>
          </a:p>
        </p:txBody>
      </p:sp>
      <p:sp>
        <p:nvSpPr>
          <p:cNvPr id="3" name="Content Placeholder 2">
            <a:extLst>
              <a:ext uri="{FF2B5EF4-FFF2-40B4-BE49-F238E27FC236}">
                <a16:creationId xmlns:a16="http://schemas.microsoft.com/office/drawing/2014/main" id="{4954BDF7-7365-498A-BBF3-CCC334FD646B}"/>
              </a:ext>
            </a:extLst>
          </p:cNvPr>
          <p:cNvSpPr>
            <a:spLocks noGrp="1"/>
          </p:cNvSpPr>
          <p:nvPr>
            <p:ph idx="1"/>
          </p:nvPr>
        </p:nvSpPr>
        <p:spPr>
          <a:xfrm>
            <a:off x="457200" y="1371600"/>
            <a:ext cx="7239000" cy="4525963"/>
          </a:xfrm>
        </p:spPr>
        <p:txBody>
          <a:bodyPr/>
          <a:lstStyle/>
          <a:p>
            <a:pPr marL="457200" indent="-457200" eaLnBrk="1" fontAlgn="auto" hangingPunct="1">
              <a:spcAft>
                <a:spcPts val="0"/>
              </a:spcAft>
              <a:buClr>
                <a:srgbClr val="A50021"/>
              </a:buClr>
              <a:buFont typeface="Wingdings" panose="05000000000000000000" pitchFamily="2" charset="2"/>
              <a:buChar char="n"/>
              <a:defRPr/>
            </a:pPr>
            <a:r>
              <a:rPr lang="en-US" b="1" dirty="0">
                <a:effectLst>
                  <a:outerShdw blurRad="38100" dist="38100" dir="2700000" algn="tl">
                    <a:srgbClr val="000000">
                      <a:alpha val="43137"/>
                    </a:srgbClr>
                  </a:outerShdw>
                </a:effectLst>
              </a:rPr>
              <a:t>Civil rights compliance must be evaluated during</a:t>
            </a:r>
          </a:p>
          <a:p>
            <a:pPr lvl="1">
              <a:spcBef>
                <a:spcPts val="1200"/>
              </a:spcBef>
              <a:buClr>
                <a:srgbClr val="A50021"/>
              </a:buClr>
              <a:buFont typeface="Symbol" panose="05050102010706020507" pitchFamily="18" charset="2"/>
              <a:buChar char="·"/>
              <a:defRPr/>
            </a:pPr>
            <a:r>
              <a:rPr lang="en-US" b="1" dirty="0"/>
              <a:t> </a:t>
            </a:r>
            <a:r>
              <a:rPr lang="en-US" b="1" dirty="0">
                <a:effectLst>
                  <a:outerShdw blurRad="38100" dist="38100" dir="2700000" algn="tl">
                    <a:srgbClr val="000000">
                      <a:alpha val="43137"/>
                    </a:srgbClr>
                  </a:outerShdw>
                </a:effectLst>
              </a:rPr>
              <a:t>Pre-approval Reviews </a:t>
            </a:r>
            <a:endParaRPr lang="en-US" dirty="0">
              <a:effectLst>
                <a:outerShdw blurRad="38100" dist="38100" dir="2700000" algn="tl">
                  <a:srgbClr val="000000">
                    <a:alpha val="43137"/>
                  </a:srgbClr>
                </a:outerShdw>
              </a:effectLst>
            </a:endParaRPr>
          </a:p>
          <a:p>
            <a:pPr lvl="2">
              <a:spcBef>
                <a:spcPts val="600"/>
              </a:spcBef>
              <a:buClr>
                <a:srgbClr val="A50021"/>
              </a:buClr>
              <a:buFont typeface="Symbol" panose="05050102010706020507" pitchFamily="18" charset="2"/>
              <a:buChar char="-"/>
              <a:defRPr/>
            </a:pPr>
            <a:r>
              <a:rPr lang="en-US" b="1" dirty="0"/>
              <a:t>Question on pre-approval form</a:t>
            </a:r>
          </a:p>
          <a:p>
            <a:pPr lvl="2">
              <a:spcBef>
                <a:spcPts val="600"/>
              </a:spcBef>
              <a:buClr>
                <a:srgbClr val="A50021"/>
              </a:buClr>
              <a:buFont typeface="Symbol" panose="05050102010706020507" pitchFamily="18" charset="2"/>
              <a:buChar char="-"/>
              <a:defRPr/>
            </a:pPr>
            <a:r>
              <a:rPr lang="en-US" b="1" dirty="0"/>
              <a:t>Observation of practices</a:t>
            </a:r>
          </a:p>
          <a:p>
            <a:pPr lvl="1">
              <a:spcBef>
                <a:spcPts val="1200"/>
              </a:spcBef>
              <a:buClr>
                <a:srgbClr val="A50021"/>
              </a:buClr>
              <a:buFont typeface="Symbol" panose="05050102010706020507" pitchFamily="18" charset="2"/>
              <a:buChar char="·"/>
              <a:defRPr/>
            </a:pPr>
            <a:r>
              <a:rPr lang="en-US" b="1" dirty="0">
                <a:effectLst>
                  <a:outerShdw blurRad="38100" dist="38100" dir="2700000" algn="tl">
                    <a:srgbClr val="000000">
                      <a:alpha val="43137"/>
                    </a:srgbClr>
                  </a:outerShdw>
                </a:effectLst>
              </a:rPr>
              <a:t>Post-award or routine reviews</a:t>
            </a:r>
          </a:p>
          <a:p>
            <a:pPr lvl="2">
              <a:spcBef>
                <a:spcPts val="600"/>
              </a:spcBef>
              <a:buClr>
                <a:srgbClr val="A50021"/>
              </a:buClr>
              <a:buFont typeface="Symbol" panose="05050102010706020507" pitchFamily="18" charset="2"/>
              <a:buChar char="-"/>
              <a:defRPr/>
            </a:pPr>
            <a:r>
              <a:rPr lang="en-US" b="1" dirty="0"/>
              <a:t>CSDE administrative reviews</a:t>
            </a:r>
          </a:p>
          <a:p>
            <a:pPr lvl="2">
              <a:spcBef>
                <a:spcPts val="600"/>
              </a:spcBef>
              <a:buClr>
                <a:srgbClr val="A50021"/>
              </a:buClr>
              <a:buFont typeface="Symbol" panose="05050102010706020507" pitchFamily="18" charset="2"/>
              <a:buChar char="-"/>
              <a:defRPr/>
            </a:pPr>
            <a:r>
              <a:rPr lang="en-US" b="1" dirty="0"/>
              <a:t>Sponsor and CSDE monitoring visits</a:t>
            </a:r>
          </a:p>
        </p:txBody>
      </p:sp>
    </p:spTree>
    <p:extLst>
      <p:ext uri="{BB962C8B-B14F-4D97-AF65-F5344CB8AC3E}">
        <p14:creationId xmlns:p14="http://schemas.microsoft.com/office/powerpoint/2010/main" val="6441494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5183A-ED29-433B-A491-D44A9FD82946}"/>
              </a:ext>
            </a:extLst>
          </p:cNvPr>
          <p:cNvSpPr>
            <a:spLocks noGrp="1"/>
          </p:cNvSpPr>
          <p:nvPr>
            <p:ph type="title"/>
          </p:nvPr>
        </p:nvSpPr>
        <p:spPr/>
        <p:txBody>
          <a:bodyPr/>
          <a:lstStyle/>
          <a:p>
            <a:r>
              <a:rPr lang="en-US" dirty="0"/>
              <a:t>What is Civil Rights Noncompliance?</a:t>
            </a:r>
          </a:p>
        </p:txBody>
      </p:sp>
      <p:sp>
        <p:nvSpPr>
          <p:cNvPr id="3" name="Content Placeholder 2">
            <a:extLst>
              <a:ext uri="{FF2B5EF4-FFF2-40B4-BE49-F238E27FC236}">
                <a16:creationId xmlns:a16="http://schemas.microsoft.com/office/drawing/2014/main" id="{4954BDF7-7365-498A-BBF3-CCC334FD646B}"/>
              </a:ext>
            </a:extLst>
          </p:cNvPr>
          <p:cNvSpPr>
            <a:spLocks noGrp="1"/>
          </p:cNvSpPr>
          <p:nvPr>
            <p:ph idx="1"/>
          </p:nvPr>
        </p:nvSpPr>
        <p:spPr>
          <a:xfrm>
            <a:off x="457200" y="1371600"/>
            <a:ext cx="7924800" cy="4525963"/>
          </a:xfrm>
        </p:spPr>
        <p:txBody>
          <a:bodyPr/>
          <a:lstStyle/>
          <a:p>
            <a:pPr marL="461963" indent="-461963" eaLnBrk="1" hangingPunct="1">
              <a:spcBef>
                <a:spcPts val="1200"/>
              </a:spcBef>
              <a:buClr>
                <a:srgbClr val="A50021"/>
              </a:buClr>
              <a:buFont typeface="Wingdings" panose="05000000000000000000" pitchFamily="2" charset="2"/>
              <a:buChar char="n"/>
            </a:pPr>
            <a:r>
              <a:rPr lang="en-US" altLang="en-US" b="1" dirty="0"/>
              <a:t>A factual finding that any civil rights requirement, as provided by law, regulation, policy, instruction or guidelines, is not being adhered to</a:t>
            </a:r>
          </a:p>
          <a:p>
            <a:pPr marL="461963" indent="-461963" eaLnBrk="1" hangingPunct="1">
              <a:spcBef>
                <a:spcPts val="1200"/>
              </a:spcBef>
              <a:buClr>
                <a:srgbClr val="A50021"/>
              </a:buClr>
              <a:buFont typeface="Wingdings" panose="05000000000000000000" pitchFamily="2" charset="2"/>
              <a:buChar char="n"/>
            </a:pPr>
            <a:r>
              <a:rPr lang="en-US" altLang="en-US" b="1" dirty="0"/>
              <a:t>Noncompliance may result from</a:t>
            </a:r>
          </a:p>
          <a:p>
            <a:pPr marL="914400" lvl="2" indent="-457200">
              <a:buClr>
                <a:srgbClr val="A50021"/>
              </a:buClr>
              <a:buFont typeface="Symbol" panose="05050102010706020507" pitchFamily="18" charset="2"/>
              <a:buChar char="·"/>
            </a:pPr>
            <a:r>
              <a:rPr lang="en-US" altLang="en-US" sz="2800" b="1" dirty="0"/>
              <a:t>routine review</a:t>
            </a:r>
          </a:p>
          <a:p>
            <a:pPr marL="914400" lvl="2" indent="-457200">
              <a:buClr>
                <a:srgbClr val="A50021"/>
              </a:buClr>
              <a:buFont typeface="Symbol" panose="05050102010706020507" pitchFamily="18" charset="2"/>
              <a:buChar char="·"/>
            </a:pPr>
            <a:r>
              <a:rPr lang="en-US" altLang="en-US" sz="2800" b="1" dirty="0"/>
              <a:t>special review </a:t>
            </a:r>
          </a:p>
          <a:p>
            <a:pPr marL="914400" lvl="2" indent="-457200">
              <a:buClr>
                <a:srgbClr val="A50021"/>
              </a:buClr>
              <a:buFont typeface="Symbol" panose="05050102010706020507" pitchFamily="18" charset="2"/>
              <a:buChar char="·"/>
            </a:pPr>
            <a:r>
              <a:rPr lang="en-US" altLang="en-US" sz="2800" b="1" dirty="0"/>
              <a:t>investigation</a:t>
            </a:r>
            <a:endParaRPr lang="en-US" dirty="0"/>
          </a:p>
        </p:txBody>
      </p:sp>
    </p:spTree>
    <p:extLst>
      <p:ext uri="{BB962C8B-B14F-4D97-AF65-F5344CB8AC3E}">
        <p14:creationId xmlns:p14="http://schemas.microsoft.com/office/powerpoint/2010/main" val="1593224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03D97-FF88-4B6F-AB51-6452CB2744F5}"/>
              </a:ext>
            </a:extLst>
          </p:cNvPr>
          <p:cNvSpPr>
            <a:spLocks noGrp="1"/>
          </p:cNvSpPr>
          <p:nvPr>
            <p:ph type="title"/>
          </p:nvPr>
        </p:nvSpPr>
        <p:spPr/>
        <p:txBody>
          <a:bodyPr/>
          <a:lstStyle/>
          <a:p>
            <a:r>
              <a:rPr lang="en-US" dirty="0"/>
              <a:t>Civil Rights Requirements</a:t>
            </a:r>
          </a:p>
        </p:txBody>
      </p:sp>
      <p:sp>
        <p:nvSpPr>
          <p:cNvPr id="3" name="Content Placeholder 2">
            <a:extLst>
              <a:ext uri="{FF2B5EF4-FFF2-40B4-BE49-F238E27FC236}">
                <a16:creationId xmlns:a16="http://schemas.microsoft.com/office/drawing/2014/main" id="{9C63F3C7-31D8-4F4E-991C-57972792917C}"/>
              </a:ext>
            </a:extLst>
          </p:cNvPr>
          <p:cNvSpPr>
            <a:spLocks noGrp="1"/>
          </p:cNvSpPr>
          <p:nvPr>
            <p:ph idx="1"/>
          </p:nvPr>
        </p:nvSpPr>
        <p:spPr/>
        <p:txBody>
          <a:bodyPr>
            <a:noAutofit/>
          </a:bodyPr>
          <a:lstStyle/>
          <a:p>
            <a:pPr marL="457200" indent="-457200" eaLnBrk="1" fontAlgn="auto" hangingPunct="1">
              <a:spcBef>
                <a:spcPts val="1200"/>
              </a:spcBef>
              <a:spcAft>
                <a:spcPts val="0"/>
              </a:spcAft>
              <a:buClr>
                <a:srgbClr val="A50021"/>
              </a:buClr>
              <a:buFont typeface="Wingdings" panose="05000000000000000000" pitchFamily="2" charset="2"/>
              <a:buChar char="n"/>
              <a:defRPr/>
            </a:pPr>
            <a:r>
              <a:rPr lang="en-US" sz="3200" b="1" dirty="0">
                <a:latin typeface="Calibri" panose="020F0502020204030204" pitchFamily="34" charset="0"/>
              </a:rPr>
              <a:t>The U.S. Department of Agriculture (USDA) requires that all staff members who interact with program participants receive annual civil rights training</a:t>
            </a:r>
          </a:p>
          <a:p>
            <a:pPr marL="919163" lvl="1" indent="-457200" eaLnBrk="1" fontAlgn="auto" hangingPunct="1">
              <a:spcBef>
                <a:spcPts val="600"/>
              </a:spcBef>
              <a:spcAft>
                <a:spcPts val="0"/>
              </a:spcAft>
              <a:buClr>
                <a:srgbClr val="A50021"/>
              </a:buClr>
              <a:buSzPct val="120000"/>
              <a:buFont typeface="Calibri" panose="020F0502020204030204" pitchFamily="34" charset="0"/>
              <a:buChar char="•"/>
              <a:defRPr/>
            </a:pPr>
            <a:r>
              <a:rPr lang="en-US" sz="2800" b="1" i="1" dirty="0">
                <a:solidFill>
                  <a:srgbClr val="ECCECC"/>
                </a:solidFill>
                <a:effectLst>
                  <a:outerShdw blurRad="38100" dist="38100" dir="2700000" algn="tl">
                    <a:srgbClr val="000000">
                      <a:alpha val="43137"/>
                    </a:srgbClr>
                  </a:outerShdw>
                </a:effectLst>
                <a:latin typeface="+mn-lt"/>
              </a:rPr>
              <a:t>Front line staff </a:t>
            </a:r>
            <a:r>
              <a:rPr lang="en-US" sz="2800" b="1" dirty="0">
                <a:latin typeface="+mn-lt"/>
              </a:rPr>
              <a:t>who interact with applicants or participants </a:t>
            </a:r>
          </a:p>
          <a:p>
            <a:pPr marL="919163" lvl="1" indent="-457200" eaLnBrk="1" fontAlgn="auto" hangingPunct="1">
              <a:spcBef>
                <a:spcPts val="600"/>
              </a:spcBef>
              <a:spcAft>
                <a:spcPts val="0"/>
              </a:spcAft>
              <a:buClr>
                <a:srgbClr val="A50021"/>
              </a:buClr>
              <a:buSzPct val="120000"/>
              <a:buFont typeface="Calibri" panose="020F0502020204030204" pitchFamily="34" charset="0"/>
              <a:buChar char="•"/>
              <a:defRPr/>
            </a:pPr>
            <a:r>
              <a:rPr lang="en-US" sz="2800" b="1" i="1" dirty="0">
                <a:solidFill>
                  <a:srgbClr val="ECCECC"/>
                </a:solidFill>
                <a:latin typeface="+mn-lt"/>
              </a:rPr>
              <a:t>Supervisors</a:t>
            </a:r>
            <a:r>
              <a:rPr lang="en-US" sz="2800" b="1" dirty="0">
                <a:solidFill>
                  <a:srgbClr val="F2DCDB"/>
                </a:solidFill>
                <a:latin typeface="+mn-lt"/>
              </a:rPr>
              <a:t> </a:t>
            </a:r>
            <a:r>
              <a:rPr lang="en-US" sz="2800" b="1" dirty="0">
                <a:latin typeface="+mn-lt"/>
              </a:rPr>
              <a:t>of frontline staff</a:t>
            </a:r>
          </a:p>
        </p:txBody>
      </p:sp>
    </p:spTree>
    <p:extLst>
      <p:ext uri="{BB962C8B-B14F-4D97-AF65-F5344CB8AC3E}">
        <p14:creationId xmlns:p14="http://schemas.microsoft.com/office/powerpoint/2010/main" val="40122156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5183A-ED29-433B-A491-D44A9FD82946}"/>
              </a:ext>
            </a:extLst>
          </p:cNvPr>
          <p:cNvSpPr>
            <a:spLocks noGrp="1"/>
          </p:cNvSpPr>
          <p:nvPr>
            <p:ph type="title"/>
          </p:nvPr>
        </p:nvSpPr>
        <p:spPr/>
        <p:txBody>
          <a:bodyPr/>
          <a:lstStyle/>
          <a:p>
            <a:r>
              <a:rPr lang="en-US" dirty="0"/>
              <a:t>5 </a:t>
            </a:r>
            <a:r>
              <a:rPr lang="en-US" dirty="0">
                <a:latin typeface="Calibri" panose="020F0502020204030204" pitchFamily="34" charset="0"/>
                <a:cs typeface="Calibri" panose="020F0502020204030204" pitchFamily="34" charset="0"/>
              </a:rPr>
              <a:t>—</a:t>
            </a:r>
            <a:r>
              <a:rPr lang="en-US" dirty="0"/>
              <a:t> Resolving Noncompliance</a:t>
            </a:r>
          </a:p>
        </p:txBody>
      </p:sp>
      <p:sp>
        <p:nvSpPr>
          <p:cNvPr id="3" name="Content Placeholder 2">
            <a:extLst>
              <a:ext uri="{FF2B5EF4-FFF2-40B4-BE49-F238E27FC236}">
                <a16:creationId xmlns:a16="http://schemas.microsoft.com/office/drawing/2014/main" id="{4954BDF7-7365-498A-BBF3-CCC334FD646B}"/>
              </a:ext>
            </a:extLst>
          </p:cNvPr>
          <p:cNvSpPr>
            <a:spLocks noGrp="1"/>
          </p:cNvSpPr>
          <p:nvPr>
            <p:ph idx="1"/>
          </p:nvPr>
        </p:nvSpPr>
        <p:spPr>
          <a:xfrm>
            <a:off x="457200" y="1371600"/>
            <a:ext cx="7848600" cy="4525963"/>
          </a:xfrm>
        </p:spPr>
        <p:txBody>
          <a:bodyPr/>
          <a:lstStyle/>
          <a:p>
            <a:pPr marL="457200" indent="-457200">
              <a:spcBef>
                <a:spcPts val="1800"/>
              </a:spcBef>
              <a:buClr>
                <a:srgbClr val="A50021"/>
              </a:buClr>
              <a:buFont typeface="Wingdings" panose="05000000000000000000" pitchFamily="2" charset="2"/>
              <a:buChar char="n"/>
              <a:defRPr/>
            </a:pPr>
            <a:r>
              <a:rPr lang="en-US" b="1" dirty="0"/>
              <a:t>Once civil rights noncompliance is   determined, must take steps to immediately obtain voluntary compliance</a:t>
            </a:r>
          </a:p>
          <a:p>
            <a:pPr marL="457200" indent="-457200">
              <a:spcBef>
                <a:spcPts val="1800"/>
              </a:spcBef>
              <a:buClr>
                <a:srgbClr val="A50021"/>
              </a:buClr>
              <a:buFont typeface="Wingdings" panose="05000000000000000000" pitchFamily="2" charset="2"/>
              <a:buChar char="n"/>
              <a:defRPr/>
            </a:pPr>
            <a:r>
              <a:rPr lang="en-US" b="1" dirty="0"/>
              <a:t>Continued noncompliance may lead to suspension or termination</a:t>
            </a:r>
          </a:p>
          <a:p>
            <a:endParaRPr lang="en-US" dirty="0"/>
          </a:p>
        </p:txBody>
      </p:sp>
    </p:spTree>
    <p:extLst>
      <p:ext uri="{BB962C8B-B14F-4D97-AF65-F5344CB8AC3E}">
        <p14:creationId xmlns:p14="http://schemas.microsoft.com/office/powerpoint/2010/main" val="17621142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5183A-ED29-433B-A491-D44A9FD82946}"/>
              </a:ext>
            </a:extLst>
          </p:cNvPr>
          <p:cNvSpPr>
            <a:spLocks noGrp="1"/>
          </p:cNvSpPr>
          <p:nvPr>
            <p:ph type="title"/>
          </p:nvPr>
        </p:nvSpPr>
        <p:spPr>
          <a:xfrm>
            <a:off x="0" y="274638"/>
            <a:ext cx="9144000" cy="1477962"/>
          </a:xfrm>
        </p:spPr>
        <p:txBody>
          <a:bodyPr/>
          <a:lstStyle/>
          <a:p>
            <a:r>
              <a:rPr lang="en-US" dirty="0"/>
              <a:t>6 </a:t>
            </a:r>
            <a:r>
              <a:rPr lang="en-US" dirty="0">
                <a:latin typeface="Calibri" panose="020F0502020204030204" pitchFamily="34" charset="0"/>
                <a:cs typeface="Calibri" panose="020F0502020204030204" pitchFamily="34" charset="0"/>
              </a:rPr>
              <a:t>—</a:t>
            </a:r>
            <a:r>
              <a:rPr lang="en-US" dirty="0"/>
              <a:t> Reasonable Accommodations </a:t>
            </a:r>
            <a:br>
              <a:rPr lang="en-US" dirty="0"/>
            </a:br>
            <a:r>
              <a:rPr lang="en-US" dirty="0"/>
              <a:t>for Persons with Disabilities</a:t>
            </a:r>
          </a:p>
        </p:txBody>
      </p:sp>
      <p:sp>
        <p:nvSpPr>
          <p:cNvPr id="3" name="Content Placeholder 2">
            <a:extLst>
              <a:ext uri="{FF2B5EF4-FFF2-40B4-BE49-F238E27FC236}">
                <a16:creationId xmlns:a16="http://schemas.microsoft.com/office/drawing/2014/main" id="{4954BDF7-7365-498A-BBF3-CCC334FD646B}"/>
              </a:ext>
            </a:extLst>
          </p:cNvPr>
          <p:cNvSpPr>
            <a:spLocks noGrp="1"/>
          </p:cNvSpPr>
          <p:nvPr>
            <p:ph idx="1"/>
          </p:nvPr>
        </p:nvSpPr>
        <p:spPr>
          <a:xfrm>
            <a:off x="457200" y="2133600"/>
            <a:ext cx="8229600" cy="4449762"/>
          </a:xfrm>
        </p:spPr>
        <p:txBody>
          <a:bodyPr/>
          <a:lstStyle/>
          <a:p>
            <a:pPr marL="457200" indent="-457200" eaLnBrk="1" fontAlgn="auto" hangingPunct="1">
              <a:spcAft>
                <a:spcPts val="0"/>
              </a:spcAft>
              <a:buClr>
                <a:srgbClr val="A50021"/>
              </a:buClr>
              <a:buFont typeface="Wingdings" panose="05000000000000000000" pitchFamily="2" charset="2"/>
              <a:buChar char="n"/>
              <a:defRPr/>
            </a:pPr>
            <a:r>
              <a:rPr lang="en-US" sz="3000" b="1" dirty="0">
                <a:effectLst>
                  <a:outerShdw blurRad="38100" dist="38100" dir="2700000" algn="tl">
                    <a:srgbClr val="000000">
                      <a:alpha val="43137"/>
                    </a:srgbClr>
                  </a:outerShdw>
                </a:effectLst>
              </a:rPr>
              <a:t>Americans with Disabilities Act (ADA) </a:t>
            </a:r>
            <a:r>
              <a:rPr lang="en-US" sz="3000" b="1" dirty="0"/>
              <a:t>prohibits discrimination based on disability in all services, programs and activities provided to the public by state and local governments</a:t>
            </a:r>
          </a:p>
          <a:p>
            <a:pPr marL="457200" indent="-457200" eaLnBrk="1" fontAlgn="auto" hangingPunct="1">
              <a:spcBef>
                <a:spcPts val="1800"/>
              </a:spcBef>
              <a:spcAft>
                <a:spcPts val="0"/>
              </a:spcAft>
              <a:buClr>
                <a:srgbClr val="A50021"/>
              </a:buClr>
              <a:buFont typeface="Wingdings" panose="05000000000000000000" pitchFamily="2" charset="2"/>
              <a:buChar char="n"/>
              <a:defRPr/>
            </a:pPr>
            <a:r>
              <a:rPr lang="en-US" b="1" dirty="0">
                <a:effectLst>
                  <a:outerShdw blurRad="38100" dist="38100" dir="2700000" algn="tl">
                    <a:srgbClr val="000000">
                      <a:alpha val="43137"/>
                    </a:srgbClr>
                  </a:outerShdw>
                </a:effectLst>
              </a:rPr>
              <a:t>Persons with disabilities must have</a:t>
            </a:r>
          </a:p>
          <a:p>
            <a:pPr marL="914400" lvl="5" indent="-457200">
              <a:spcBef>
                <a:spcPts val="600"/>
              </a:spcBef>
              <a:buClr>
                <a:srgbClr val="A50021"/>
              </a:buClr>
              <a:buSzPct val="100000"/>
              <a:buFont typeface="Symbol" panose="05050102010706020507" pitchFamily="18" charset="2"/>
              <a:buChar char="·"/>
              <a:defRPr/>
            </a:pPr>
            <a:r>
              <a:rPr lang="en-US" sz="2800" b="1" dirty="0"/>
              <a:t>program accessibility, e.g., phone, mail</a:t>
            </a:r>
          </a:p>
          <a:p>
            <a:pPr marL="914400" lvl="5" indent="-457200">
              <a:spcBef>
                <a:spcPts val="600"/>
              </a:spcBef>
              <a:buClr>
                <a:srgbClr val="A50021"/>
              </a:buClr>
              <a:buSzPct val="100000"/>
              <a:buFont typeface="Symbol" panose="05050102010706020507" pitchFamily="18" charset="2"/>
              <a:buChar char="·"/>
              <a:defRPr/>
            </a:pPr>
            <a:r>
              <a:rPr lang="en-US" sz="2800" b="1" dirty="0"/>
              <a:t>effective communication with staff</a:t>
            </a:r>
          </a:p>
          <a:p>
            <a:pPr marL="914400" lvl="5" indent="-457200">
              <a:spcBef>
                <a:spcPts val="0"/>
              </a:spcBef>
              <a:buClr>
                <a:srgbClr val="A50021"/>
              </a:buClr>
              <a:buSzPct val="100000"/>
              <a:buFont typeface="Symbol" panose="05050102010706020507" pitchFamily="18" charset="2"/>
              <a:buChar char="·"/>
              <a:defRPr/>
            </a:pPr>
            <a:r>
              <a:rPr lang="en-US" sz="2800" b="1" dirty="0"/>
              <a:t>easy access to buildings</a:t>
            </a:r>
          </a:p>
          <a:p>
            <a:endParaRPr lang="en-US" dirty="0"/>
          </a:p>
        </p:txBody>
      </p:sp>
    </p:spTree>
    <p:extLst>
      <p:ext uri="{BB962C8B-B14F-4D97-AF65-F5344CB8AC3E}">
        <p14:creationId xmlns:p14="http://schemas.microsoft.com/office/powerpoint/2010/main" val="10757070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5183A-ED29-433B-A491-D44A9FD82946}"/>
              </a:ext>
            </a:extLst>
          </p:cNvPr>
          <p:cNvSpPr>
            <a:spLocks noGrp="1"/>
          </p:cNvSpPr>
          <p:nvPr>
            <p:ph type="title"/>
          </p:nvPr>
        </p:nvSpPr>
        <p:spPr/>
        <p:txBody>
          <a:bodyPr/>
          <a:lstStyle/>
          <a:p>
            <a:r>
              <a:rPr lang="en-US" dirty="0"/>
              <a:t>7 </a:t>
            </a:r>
            <a:r>
              <a:rPr lang="en-US" dirty="0">
                <a:latin typeface="Calibri" panose="020F0502020204030204" pitchFamily="34" charset="0"/>
                <a:cs typeface="Calibri" panose="020F0502020204030204" pitchFamily="34" charset="0"/>
              </a:rPr>
              <a:t>—</a:t>
            </a:r>
            <a:r>
              <a:rPr lang="en-US" dirty="0"/>
              <a:t> Language Assistance</a:t>
            </a:r>
          </a:p>
        </p:txBody>
      </p:sp>
      <p:sp>
        <p:nvSpPr>
          <p:cNvPr id="3" name="Content Placeholder 2">
            <a:extLst>
              <a:ext uri="{FF2B5EF4-FFF2-40B4-BE49-F238E27FC236}">
                <a16:creationId xmlns:a16="http://schemas.microsoft.com/office/drawing/2014/main" id="{4954BDF7-7365-498A-BBF3-CCC334FD646B}"/>
              </a:ext>
            </a:extLst>
          </p:cNvPr>
          <p:cNvSpPr>
            <a:spLocks noGrp="1"/>
          </p:cNvSpPr>
          <p:nvPr>
            <p:ph idx="1"/>
          </p:nvPr>
        </p:nvSpPr>
        <p:spPr>
          <a:xfrm>
            <a:off x="457200" y="1371601"/>
            <a:ext cx="7848600" cy="2819400"/>
          </a:xfrm>
        </p:spPr>
        <p:txBody>
          <a:bodyPr/>
          <a:lstStyle/>
          <a:p>
            <a:pPr marL="457200" indent="-457200">
              <a:buClr>
                <a:srgbClr val="A50021"/>
              </a:buClr>
              <a:buFont typeface="Wingdings" panose="05000000000000000000" pitchFamily="2" charset="2"/>
              <a:buChar char="n"/>
              <a:defRPr/>
            </a:pPr>
            <a:r>
              <a:rPr lang="en-US" b="1" dirty="0"/>
              <a:t>Participating institutions have  responsibility to take steps to ensure meaningful access to their programs and services by persons with </a:t>
            </a:r>
            <a:r>
              <a:rPr lang="en-US" b="1" dirty="0">
                <a:effectLst>
                  <a:outerShdw blurRad="38100" dist="38100" dir="2700000" algn="tl">
                    <a:srgbClr val="000000">
                      <a:alpha val="43137"/>
                    </a:srgbClr>
                  </a:outerShdw>
                </a:effectLst>
              </a:rPr>
              <a:t>Limited English Proficiency (LEP)</a:t>
            </a:r>
          </a:p>
          <a:p>
            <a:endParaRPr lang="en-US" dirty="0"/>
          </a:p>
        </p:txBody>
      </p:sp>
      <p:sp>
        <p:nvSpPr>
          <p:cNvPr id="4" name="Rectangle 3">
            <a:extLst>
              <a:ext uri="{FF2B5EF4-FFF2-40B4-BE49-F238E27FC236}">
                <a16:creationId xmlns:a16="http://schemas.microsoft.com/office/drawing/2014/main" id="{FB4F5620-FE44-481E-85E7-D1F41E2E7AA0}"/>
              </a:ext>
            </a:extLst>
          </p:cNvPr>
          <p:cNvSpPr/>
          <p:nvPr/>
        </p:nvSpPr>
        <p:spPr>
          <a:xfrm>
            <a:off x="1219200" y="4335463"/>
            <a:ext cx="6629400" cy="1815882"/>
          </a:xfrm>
          <a:prstGeom prst="rect">
            <a:avLst/>
          </a:prstGeom>
          <a:solidFill>
            <a:srgbClr val="F2DCDB"/>
          </a:solidFill>
        </p:spPr>
        <p:txBody>
          <a:bodyPr wrap="square">
            <a:spAutoFit/>
          </a:bodyPr>
          <a:lstStyle/>
          <a:p>
            <a:pPr marL="57150">
              <a:spcBef>
                <a:spcPts val="600"/>
              </a:spcBef>
              <a:buClr>
                <a:srgbClr val="A50021"/>
              </a:buClr>
              <a:defRPr/>
            </a:pPr>
            <a:r>
              <a:rPr lang="en-US" sz="2800" b="1" dirty="0">
                <a:solidFill>
                  <a:schemeClr val="bg1"/>
                </a:solidFill>
                <a:latin typeface="+mj-lt"/>
                <a:cs typeface="Adobe Arabic" panose="02040503050201020203" pitchFamily="18" charset="-78"/>
              </a:rPr>
              <a:t>LEP: </a:t>
            </a:r>
            <a:r>
              <a:rPr lang="en-US" sz="2800" b="1" i="1" dirty="0">
                <a:solidFill>
                  <a:schemeClr val="bg1"/>
                </a:solidFill>
                <a:latin typeface="+mj-lt"/>
                <a:cs typeface="Adobe Arabic" panose="02040503050201020203" pitchFamily="18" charset="-78"/>
              </a:rPr>
              <a:t>Individuals who do not speak English as their primary language and who have a limited ability to read, speak, write or understand English</a:t>
            </a:r>
          </a:p>
        </p:txBody>
      </p:sp>
    </p:spTree>
    <p:extLst>
      <p:ext uri="{BB962C8B-B14F-4D97-AF65-F5344CB8AC3E}">
        <p14:creationId xmlns:p14="http://schemas.microsoft.com/office/powerpoint/2010/main" val="41297090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880AE-11D0-4CBB-9EB1-87773CDD69EE}"/>
              </a:ext>
            </a:extLst>
          </p:cNvPr>
          <p:cNvSpPr>
            <a:spLocks noGrp="1"/>
          </p:cNvSpPr>
          <p:nvPr>
            <p:ph type="title"/>
          </p:nvPr>
        </p:nvSpPr>
        <p:spPr/>
        <p:txBody>
          <a:bodyPr/>
          <a:lstStyle/>
          <a:p>
            <a:r>
              <a:rPr lang="en-US" dirty="0"/>
              <a:t>8 </a:t>
            </a:r>
            <a:r>
              <a:rPr lang="en-US" dirty="0">
                <a:latin typeface="Calibri" panose="020F0502020204030204" pitchFamily="34" charset="0"/>
                <a:cs typeface="Calibri" panose="020F0502020204030204" pitchFamily="34" charset="0"/>
              </a:rPr>
              <a:t>— </a:t>
            </a:r>
            <a:r>
              <a:rPr lang="en-US" sz="4000" b="1" dirty="0">
                <a:solidFill>
                  <a:srgbClr val="F2DCDB"/>
                </a:solidFill>
              </a:rPr>
              <a:t>Resolving Conflict</a:t>
            </a:r>
            <a:endParaRPr lang="en-US" dirty="0"/>
          </a:p>
        </p:txBody>
      </p:sp>
      <p:sp>
        <p:nvSpPr>
          <p:cNvPr id="3" name="Content Placeholder 2">
            <a:extLst>
              <a:ext uri="{FF2B5EF4-FFF2-40B4-BE49-F238E27FC236}">
                <a16:creationId xmlns:a16="http://schemas.microsoft.com/office/drawing/2014/main" id="{F0202E16-0AB8-4264-A98C-0D347304440C}"/>
              </a:ext>
            </a:extLst>
          </p:cNvPr>
          <p:cNvSpPr>
            <a:spLocks noGrp="1"/>
          </p:cNvSpPr>
          <p:nvPr>
            <p:ph idx="1"/>
          </p:nvPr>
        </p:nvSpPr>
        <p:spPr/>
        <p:txBody>
          <a:bodyPr/>
          <a:lstStyle/>
          <a:p>
            <a:pPr marL="457200" indent="-457200" eaLnBrk="1" hangingPunct="1">
              <a:spcBef>
                <a:spcPts val="1800"/>
              </a:spcBef>
              <a:buClr>
                <a:srgbClr val="A50021"/>
              </a:buClr>
              <a:buFont typeface="Wingdings" panose="05000000000000000000" pitchFamily="2" charset="2"/>
              <a:buChar char="n"/>
            </a:pPr>
            <a:r>
              <a:rPr lang="en-US" altLang="en-US" b="1" dirty="0"/>
              <a:t>Conflict may arise from differences in needs, values and motivations</a:t>
            </a:r>
          </a:p>
          <a:p>
            <a:pPr marL="457200" indent="-457200" eaLnBrk="1" hangingPunct="1">
              <a:spcBef>
                <a:spcPts val="1800"/>
              </a:spcBef>
              <a:buClr>
                <a:srgbClr val="A50021"/>
              </a:buClr>
              <a:buFont typeface="Wingdings" panose="05000000000000000000" pitchFamily="2" charset="2"/>
              <a:buChar char="n"/>
            </a:pPr>
            <a:r>
              <a:rPr lang="en-US" altLang="en-US" b="1" dirty="0"/>
              <a:t>Through differences, we may complement each other but sometimes will conflict</a:t>
            </a:r>
          </a:p>
          <a:p>
            <a:pPr marL="457200" indent="-457200">
              <a:spcBef>
                <a:spcPts val="1800"/>
              </a:spcBef>
              <a:buClr>
                <a:srgbClr val="A50021"/>
              </a:buClr>
              <a:buFont typeface="Wingdings" panose="05000000000000000000" pitchFamily="2" charset="2"/>
              <a:buChar char="n"/>
            </a:pPr>
            <a:r>
              <a:rPr lang="en-US" altLang="en-US" b="1" dirty="0"/>
              <a:t> Conflict is not a problem in itself – what we do with it is what counts</a:t>
            </a:r>
          </a:p>
          <a:p>
            <a:endParaRPr lang="en-US" dirty="0"/>
          </a:p>
        </p:txBody>
      </p:sp>
      <p:sp>
        <p:nvSpPr>
          <p:cNvPr id="4" name="Rectangle 3">
            <a:hlinkClick r:id="rId3"/>
            <a:extLst>
              <a:ext uri="{FF2B5EF4-FFF2-40B4-BE49-F238E27FC236}">
                <a16:creationId xmlns:a16="http://schemas.microsoft.com/office/drawing/2014/main" id="{97E285B0-0547-40CA-9133-0A13C119E270}"/>
              </a:ext>
            </a:extLst>
          </p:cNvPr>
          <p:cNvSpPr/>
          <p:nvPr/>
        </p:nvSpPr>
        <p:spPr>
          <a:xfrm>
            <a:off x="1104900" y="5370513"/>
            <a:ext cx="6934200" cy="954087"/>
          </a:xfrm>
          <a:prstGeom prst="rect">
            <a:avLst/>
          </a:prstGeom>
          <a:solidFill>
            <a:srgbClr val="F2DCDB"/>
          </a:solidFill>
        </p:spPr>
        <p:txBody>
          <a:bodyPr>
            <a:spAutoFit/>
          </a:bodyPr>
          <a:lstStyle/>
          <a:p>
            <a:pPr algn="ctr">
              <a:buClr>
                <a:srgbClr val="A50021"/>
              </a:buClr>
              <a:defRPr/>
            </a:pPr>
            <a:r>
              <a:rPr lang="en-US" sz="2800" b="1" dirty="0">
                <a:solidFill>
                  <a:schemeClr val="bg1"/>
                </a:solidFill>
                <a:latin typeface="+mj-lt"/>
              </a:rPr>
              <a:t>Conflict Resolution Network https://www.crnhq.org/12-skill-summary/</a:t>
            </a:r>
          </a:p>
        </p:txBody>
      </p:sp>
    </p:spTree>
    <p:extLst>
      <p:ext uri="{BB962C8B-B14F-4D97-AF65-F5344CB8AC3E}">
        <p14:creationId xmlns:p14="http://schemas.microsoft.com/office/powerpoint/2010/main" val="28862054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605B7-F050-4C76-90E3-F14BB09D008F}"/>
              </a:ext>
            </a:extLst>
          </p:cNvPr>
          <p:cNvSpPr>
            <a:spLocks noGrp="1"/>
          </p:cNvSpPr>
          <p:nvPr>
            <p:ph type="title"/>
          </p:nvPr>
        </p:nvSpPr>
        <p:spPr/>
        <p:txBody>
          <a:bodyPr/>
          <a:lstStyle/>
          <a:p>
            <a:r>
              <a:rPr lang="en-US" dirty="0"/>
              <a:t>9 </a:t>
            </a:r>
            <a:r>
              <a:rPr lang="en-US" dirty="0">
                <a:latin typeface="Calibri" panose="020F0502020204030204" pitchFamily="34" charset="0"/>
                <a:cs typeface="Calibri" panose="020F0502020204030204" pitchFamily="34" charset="0"/>
              </a:rPr>
              <a:t>— </a:t>
            </a:r>
            <a:r>
              <a:rPr lang="en-US" dirty="0"/>
              <a:t>Customer Service</a:t>
            </a:r>
          </a:p>
        </p:txBody>
      </p:sp>
      <p:sp>
        <p:nvSpPr>
          <p:cNvPr id="3" name="Content Placeholder 2">
            <a:extLst>
              <a:ext uri="{FF2B5EF4-FFF2-40B4-BE49-F238E27FC236}">
                <a16:creationId xmlns:a16="http://schemas.microsoft.com/office/drawing/2014/main" id="{3E9DC771-0EDC-417B-BBFB-7772D1E46E2A}"/>
              </a:ext>
            </a:extLst>
          </p:cNvPr>
          <p:cNvSpPr>
            <a:spLocks noGrp="1"/>
          </p:cNvSpPr>
          <p:nvPr>
            <p:ph idx="1"/>
          </p:nvPr>
        </p:nvSpPr>
        <p:spPr>
          <a:xfrm>
            <a:off x="457200" y="1371600"/>
            <a:ext cx="7772400" cy="4525963"/>
          </a:xfrm>
        </p:spPr>
        <p:txBody>
          <a:bodyPr/>
          <a:lstStyle/>
          <a:p>
            <a:pPr marL="457200" indent="-457200">
              <a:spcBef>
                <a:spcPts val="1800"/>
              </a:spcBef>
              <a:buClr>
                <a:srgbClr val="A50021"/>
              </a:buClr>
              <a:buFont typeface="Wingdings" panose="05000000000000000000" pitchFamily="2" charset="2"/>
              <a:buChar char="n"/>
              <a:defRPr/>
            </a:pPr>
            <a:r>
              <a:rPr lang="en-US" b="1" dirty="0"/>
              <a:t>Providing </a:t>
            </a:r>
            <a:r>
              <a:rPr lang="en-US" b="1" dirty="0">
                <a:effectLst>
                  <a:outerShdw blurRad="38100" dist="38100" dir="2700000" algn="tl">
                    <a:srgbClr val="000000">
                      <a:alpha val="43137"/>
                    </a:srgbClr>
                  </a:outerShdw>
                </a:effectLst>
              </a:rPr>
              <a:t>good customer service</a:t>
            </a:r>
            <a:endParaRPr lang="en-US" b="1" dirty="0"/>
          </a:p>
          <a:p>
            <a:pPr marL="976312" lvl="1" indent="-457200">
              <a:spcBef>
                <a:spcPts val="1800"/>
              </a:spcBef>
              <a:buClr>
                <a:srgbClr val="A50021"/>
              </a:buClr>
              <a:buSzPct val="100000"/>
              <a:buFont typeface="Symbol" panose="05050102010706020507" pitchFamily="18" charset="2"/>
              <a:buChar char="·"/>
              <a:defRPr/>
            </a:pPr>
            <a:r>
              <a:rPr lang="en-US" b="1" dirty="0"/>
              <a:t>is </a:t>
            </a:r>
            <a:r>
              <a:rPr lang="en-US" b="1" dirty="0">
                <a:effectLst>
                  <a:outerShdw blurRad="38100" dist="38100" dir="2700000" algn="tl">
                    <a:srgbClr val="000000">
                      <a:alpha val="43137"/>
                    </a:srgbClr>
                  </a:outerShdw>
                </a:effectLst>
              </a:rPr>
              <a:t>key</a:t>
            </a:r>
            <a:r>
              <a:rPr lang="en-US" b="1" dirty="0"/>
              <a:t> to avoiding the appearance or perception by anyone of unlawful discriminatory statements or actions</a:t>
            </a:r>
          </a:p>
          <a:p>
            <a:pPr marL="976312" lvl="1" indent="-457200">
              <a:spcBef>
                <a:spcPts val="1800"/>
              </a:spcBef>
              <a:buClr>
                <a:srgbClr val="A50021"/>
              </a:buClr>
              <a:buSzPct val="100000"/>
              <a:buFont typeface="Symbol" panose="05050102010706020507" pitchFamily="18" charset="2"/>
              <a:buChar char="·"/>
              <a:defRPr/>
            </a:pPr>
            <a:r>
              <a:rPr lang="en-US" b="1" dirty="0"/>
              <a:t>decreases the likelihood of complaints</a:t>
            </a:r>
          </a:p>
          <a:p>
            <a:pPr marL="0" indent="0">
              <a:buClr>
                <a:srgbClr val="A50021"/>
              </a:buClr>
              <a:buNone/>
              <a:defRPr/>
            </a:pPr>
            <a:endParaRPr lang="en-US" sz="3600" b="1" dirty="0">
              <a:solidFill>
                <a:srgbClr val="660066"/>
              </a:solidFill>
            </a:endParaRPr>
          </a:p>
        </p:txBody>
      </p:sp>
    </p:spTree>
    <p:extLst>
      <p:ext uri="{BB962C8B-B14F-4D97-AF65-F5344CB8AC3E}">
        <p14:creationId xmlns:p14="http://schemas.microsoft.com/office/powerpoint/2010/main" val="23879878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CB473-7F29-49B5-8662-4C52EAC9B870}"/>
              </a:ext>
            </a:extLst>
          </p:cNvPr>
          <p:cNvSpPr>
            <a:spLocks noGrp="1"/>
          </p:cNvSpPr>
          <p:nvPr>
            <p:ph type="title"/>
          </p:nvPr>
        </p:nvSpPr>
        <p:spPr>
          <a:xfrm>
            <a:off x="0" y="274638"/>
            <a:ext cx="9144000" cy="1477962"/>
          </a:xfrm>
        </p:spPr>
        <p:txBody>
          <a:bodyPr/>
          <a:lstStyle/>
          <a:p>
            <a:r>
              <a:rPr lang="en-US" dirty="0"/>
              <a:t>Equal Opportunity for </a:t>
            </a:r>
            <a:br>
              <a:rPr lang="en-US" dirty="0"/>
            </a:br>
            <a:r>
              <a:rPr lang="en-US" dirty="0"/>
              <a:t>Religious Organizations</a:t>
            </a:r>
          </a:p>
        </p:txBody>
      </p:sp>
      <p:sp>
        <p:nvSpPr>
          <p:cNvPr id="3" name="Content Placeholder 2">
            <a:extLst>
              <a:ext uri="{FF2B5EF4-FFF2-40B4-BE49-F238E27FC236}">
                <a16:creationId xmlns:a16="http://schemas.microsoft.com/office/drawing/2014/main" id="{F4DA22CC-839A-42C8-A597-323DA9FADEED}"/>
              </a:ext>
            </a:extLst>
          </p:cNvPr>
          <p:cNvSpPr>
            <a:spLocks noGrp="1"/>
          </p:cNvSpPr>
          <p:nvPr>
            <p:ph idx="1"/>
          </p:nvPr>
        </p:nvSpPr>
        <p:spPr>
          <a:xfrm>
            <a:off x="457200" y="1905000"/>
            <a:ext cx="8229600" cy="4495800"/>
          </a:xfrm>
        </p:spPr>
        <p:txBody>
          <a:bodyPr/>
          <a:lstStyle/>
          <a:p>
            <a:pPr marL="457200" indent="-457200" eaLnBrk="1" hangingPunct="1">
              <a:spcBef>
                <a:spcPts val="1200"/>
              </a:spcBef>
              <a:buClr>
                <a:srgbClr val="A50021"/>
              </a:buClr>
              <a:buFont typeface="Wingdings" panose="05000000000000000000" pitchFamily="2" charset="2"/>
              <a:buChar char="n"/>
            </a:pPr>
            <a:r>
              <a:rPr lang="en-US" altLang="en-US" b="1" dirty="0"/>
              <a:t>Ensures a level playing field for the participation of faith-based organizations (FBOs) and other community-based organizations (CBOs) in USDA programs</a:t>
            </a:r>
          </a:p>
          <a:p>
            <a:pPr marL="457200" indent="-457200">
              <a:spcBef>
                <a:spcPts val="1200"/>
              </a:spcBef>
              <a:buClr>
                <a:srgbClr val="A50021"/>
              </a:buClr>
              <a:buFont typeface="Wingdings" panose="05000000000000000000" pitchFamily="2" charset="2"/>
              <a:buChar char="n"/>
            </a:pPr>
            <a:r>
              <a:rPr lang="en-US" altLang="en-US" b="1" dirty="0"/>
              <a:t>Creates new opportunities to serve more people in need</a:t>
            </a:r>
          </a:p>
          <a:p>
            <a:pPr marL="457200" indent="-457200">
              <a:spcBef>
                <a:spcPts val="1200"/>
              </a:spcBef>
              <a:buClr>
                <a:srgbClr val="A50021"/>
              </a:buClr>
              <a:buFont typeface="Wingdings" panose="05000000000000000000" pitchFamily="2" charset="2"/>
              <a:buChar char="n"/>
            </a:pPr>
            <a:r>
              <a:rPr lang="en-US" altLang="en-US" b="1" dirty="0"/>
              <a:t>USDA working to ensure FBOs and CBOs have equal access to funding opportunities</a:t>
            </a:r>
          </a:p>
        </p:txBody>
      </p:sp>
    </p:spTree>
    <p:extLst>
      <p:ext uri="{BB962C8B-B14F-4D97-AF65-F5344CB8AC3E}">
        <p14:creationId xmlns:p14="http://schemas.microsoft.com/office/powerpoint/2010/main" val="22195643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4F9FE-DEDA-4482-ACF0-DB2C2B4A87A4}"/>
              </a:ext>
            </a:extLst>
          </p:cNvPr>
          <p:cNvSpPr>
            <a:spLocks noGrp="1"/>
          </p:cNvSpPr>
          <p:nvPr>
            <p:ph type="title"/>
          </p:nvPr>
        </p:nvSpPr>
        <p:spPr/>
        <p:txBody>
          <a:bodyPr/>
          <a:lstStyle/>
          <a:p>
            <a:r>
              <a:rPr lang="en-US" dirty="0"/>
              <a:t>CSDE CACFP Civil Rights webpage</a:t>
            </a:r>
          </a:p>
        </p:txBody>
      </p:sp>
      <p:grpSp>
        <p:nvGrpSpPr>
          <p:cNvPr id="4" name="Group 3">
            <a:extLst>
              <a:ext uri="{FF2B5EF4-FFF2-40B4-BE49-F238E27FC236}">
                <a16:creationId xmlns:a16="http://schemas.microsoft.com/office/drawing/2014/main" id="{D34D1DA4-87CD-4C43-903D-69F0E834706D}"/>
              </a:ext>
            </a:extLst>
          </p:cNvPr>
          <p:cNvGrpSpPr/>
          <p:nvPr/>
        </p:nvGrpSpPr>
        <p:grpSpPr>
          <a:xfrm>
            <a:off x="152400" y="1093761"/>
            <a:ext cx="6446619" cy="2667000"/>
            <a:chOff x="152400" y="1093761"/>
            <a:chExt cx="6446619" cy="2667000"/>
          </a:xfrm>
        </p:grpSpPr>
        <p:pic>
          <p:nvPicPr>
            <p:cNvPr id="5" name="Picture 4">
              <a:extLst>
                <a:ext uri="{FF2B5EF4-FFF2-40B4-BE49-F238E27FC236}">
                  <a16:creationId xmlns:a16="http://schemas.microsoft.com/office/drawing/2014/main" id="{488499CB-8623-45BA-91E9-A0FAA146636E}"/>
                </a:ext>
              </a:extLst>
            </p:cNvPr>
            <p:cNvPicPr>
              <a:picLocks noChangeAspect="1"/>
            </p:cNvPicPr>
            <p:nvPr/>
          </p:nvPicPr>
          <p:blipFill rotWithShape="1">
            <a:blip r:embed="rId2"/>
            <a:srcRect b="45774"/>
            <a:stretch/>
          </p:blipFill>
          <p:spPr>
            <a:xfrm>
              <a:off x="152400" y="1093761"/>
              <a:ext cx="6446619" cy="2667000"/>
            </a:xfrm>
            <a:prstGeom prst="rect">
              <a:avLst/>
            </a:prstGeom>
          </p:spPr>
        </p:pic>
        <p:sp>
          <p:nvSpPr>
            <p:cNvPr id="6" name="Rounded Rectangle 3">
              <a:extLst>
                <a:ext uri="{FF2B5EF4-FFF2-40B4-BE49-F238E27FC236}">
                  <a16:creationId xmlns:a16="http://schemas.microsoft.com/office/drawing/2014/main" id="{37FCBBE2-84EA-43D3-A70B-FD16145E3333}"/>
                </a:ext>
              </a:extLst>
            </p:cNvPr>
            <p:cNvSpPr/>
            <p:nvPr/>
          </p:nvSpPr>
          <p:spPr>
            <a:xfrm>
              <a:off x="4572000" y="3352800"/>
              <a:ext cx="457200" cy="274320"/>
            </a:xfrm>
            <a:prstGeom prst="roundRect">
              <a:avLst/>
            </a:prstGeom>
            <a:no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4">
              <a:extLst>
                <a:ext uri="{FF2B5EF4-FFF2-40B4-BE49-F238E27FC236}">
                  <a16:creationId xmlns:a16="http://schemas.microsoft.com/office/drawing/2014/main" id="{95A5C964-5D25-4B8D-82E8-46BD4DD183B2}"/>
                </a:ext>
              </a:extLst>
            </p:cNvPr>
            <p:cNvSpPr/>
            <p:nvPr/>
          </p:nvSpPr>
          <p:spPr>
            <a:xfrm>
              <a:off x="1828800" y="3290080"/>
              <a:ext cx="533400" cy="354039"/>
            </a:xfrm>
            <a:prstGeom prst="rightArrow">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534C6003-AF66-4470-9445-96979DC47DFD}"/>
              </a:ext>
            </a:extLst>
          </p:cNvPr>
          <p:cNvPicPr>
            <a:picLocks noChangeAspect="1"/>
          </p:cNvPicPr>
          <p:nvPr/>
        </p:nvPicPr>
        <p:blipFill>
          <a:blip r:embed="rId3"/>
          <a:stretch>
            <a:fillRect/>
          </a:stretch>
        </p:blipFill>
        <p:spPr>
          <a:xfrm>
            <a:off x="5281582" y="3737315"/>
            <a:ext cx="3683809" cy="2442128"/>
          </a:xfrm>
          <a:prstGeom prst="rect">
            <a:avLst/>
          </a:prstGeom>
        </p:spPr>
      </p:pic>
      <p:sp>
        <p:nvSpPr>
          <p:cNvPr id="9" name="Right Arrow 10">
            <a:extLst>
              <a:ext uri="{FF2B5EF4-FFF2-40B4-BE49-F238E27FC236}">
                <a16:creationId xmlns:a16="http://schemas.microsoft.com/office/drawing/2014/main" id="{71A61C59-3A4F-4B20-AB82-29861D6872A1}"/>
              </a:ext>
            </a:extLst>
          </p:cNvPr>
          <p:cNvSpPr/>
          <p:nvPr/>
        </p:nvSpPr>
        <p:spPr>
          <a:xfrm rot="2191943">
            <a:off x="4745750" y="3682816"/>
            <a:ext cx="432209" cy="354039"/>
          </a:xfrm>
          <a:prstGeom prst="rightArrow">
            <a:avLst>
              <a:gd name="adj1" fmla="val 67941"/>
              <a:gd name="adj2" fmla="val 52758"/>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FA1755E6-10A9-400D-A428-45DF1AF11154}"/>
              </a:ext>
            </a:extLst>
          </p:cNvPr>
          <p:cNvSpPr>
            <a:spLocks noGrp="1"/>
          </p:cNvSpPr>
          <p:nvPr>
            <p:ph idx="1"/>
          </p:nvPr>
        </p:nvSpPr>
        <p:spPr>
          <a:xfrm>
            <a:off x="381000" y="4015818"/>
            <a:ext cx="3505200" cy="1941261"/>
          </a:xfrm>
        </p:spPr>
        <p:txBody>
          <a:bodyPr/>
          <a:lstStyle/>
          <a:p>
            <a:pPr marL="457200" indent="-457200" eaLnBrk="1" hangingPunct="1">
              <a:spcBef>
                <a:spcPts val="1200"/>
              </a:spcBef>
              <a:buClr>
                <a:srgbClr val="A50021"/>
              </a:buClr>
              <a:buFont typeface="Wingdings" panose="05000000000000000000" pitchFamily="2" charset="2"/>
              <a:buChar char="n"/>
            </a:pPr>
            <a:r>
              <a:rPr lang="en-US" altLang="en-US" b="1" dirty="0"/>
              <a:t>Click on “CACFP” at the top of the webpage</a:t>
            </a:r>
          </a:p>
        </p:txBody>
      </p:sp>
      <p:sp>
        <p:nvSpPr>
          <p:cNvPr id="11" name="TextBox 10">
            <a:hlinkClick r:id="rId4"/>
            <a:extLst>
              <a:ext uri="{FF2B5EF4-FFF2-40B4-BE49-F238E27FC236}">
                <a16:creationId xmlns:a16="http://schemas.microsoft.com/office/drawing/2014/main" id="{F5390A8A-E778-4F62-9A3F-3E18AE34A8B5}"/>
              </a:ext>
            </a:extLst>
          </p:cNvPr>
          <p:cNvSpPr txBox="1"/>
          <p:nvPr/>
        </p:nvSpPr>
        <p:spPr>
          <a:xfrm>
            <a:off x="0" y="6248400"/>
            <a:ext cx="9144000" cy="369888"/>
          </a:xfrm>
          <a:prstGeom prst="rect">
            <a:avLst/>
          </a:prstGeom>
          <a:solidFill>
            <a:schemeClr val="accent2">
              <a:lumMod val="20000"/>
              <a:lumOff val="80000"/>
            </a:schemeClr>
          </a:solidFill>
        </p:spPr>
        <p:txBody>
          <a:bodyPr>
            <a:spAutoFit/>
          </a:bodyPr>
          <a:lstStyle/>
          <a:p>
            <a:pPr algn="ctr">
              <a:defRPr/>
            </a:pPr>
            <a:r>
              <a:rPr lang="en-US" b="1" dirty="0">
                <a:solidFill>
                  <a:schemeClr val="bg1"/>
                </a:solidFill>
                <a:latin typeface="+mn-lt"/>
              </a:rPr>
              <a:t>https://portal.ct.gov/SDE/Nutrition/Civil-Rights-for-Child-Nutrition-Programs#CACFP</a:t>
            </a:r>
          </a:p>
        </p:txBody>
      </p:sp>
    </p:spTree>
    <p:extLst>
      <p:ext uri="{BB962C8B-B14F-4D97-AF65-F5344CB8AC3E}">
        <p14:creationId xmlns:p14="http://schemas.microsoft.com/office/powerpoint/2010/main" val="3667288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09731-9666-4C52-A3DF-F822221940C3}"/>
              </a:ext>
            </a:extLst>
          </p:cNvPr>
          <p:cNvSpPr>
            <a:spLocks noGrp="1"/>
          </p:cNvSpPr>
          <p:nvPr>
            <p:ph type="title"/>
          </p:nvPr>
        </p:nvSpPr>
        <p:spPr/>
        <p:txBody>
          <a:bodyPr/>
          <a:lstStyle/>
          <a:p>
            <a:r>
              <a:rPr lang="en-US" dirty="0"/>
              <a:t>CSDE CACFP Staff Contact Information</a:t>
            </a:r>
          </a:p>
        </p:txBody>
      </p:sp>
      <p:sp>
        <p:nvSpPr>
          <p:cNvPr id="8" name="TextBox 7">
            <a:extLst>
              <a:ext uri="{FF2B5EF4-FFF2-40B4-BE49-F238E27FC236}">
                <a16:creationId xmlns:a16="http://schemas.microsoft.com/office/drawing/2014/main" id="{B1A526A2-65FB-4FF0-B6A3-A85068DF0F29}"/>
              </a:ext>
            </a:extLst>
          </p:cNvPr>
          <p:cNvSpPr txBox="1"/>
          <p:nvPr/>
        </p:nvSpPr>
        <p:spPr>
          <a:xfrm>
            <a:off x="468313" y="1295400"/>
            <a:ext cx="3875087" cy="3816429"/>
          </a:xfrm>
          <a:prstGeom prst="rect">
            <a:avLst/>
          </a:prstGeom>
          <a:noFill/>
        </p:spPr>
        <p:txBody>
          <a:bodyPr>
            <a:spAutoFit/>
          </a:bodyPr>
          <a:lstStyle/>
          <a:p>
            <a:pPr>
              <a:defRPr/>
            </a:pPr>
            <a:r>
              <a:rPr lang="pt-BR" sz="2800" b="1" dirty="0">
                <a:latin typeface="+mn-lt"/>
              </a:rPr>
              <a:t>Child and Adult Centers</a:t>
            </a:r>
          </a:p>
          <a:p>
            <a:pPr marL="457200" indent="-457200">
              <a:spcBef>
                <a:spcPts val="1800"/>
              </a:spcBef>
              <a:buClr>
                <a:srgbClr val="A50021"/>
              </a:buClr>
              <a:buFont typeface="Calibri" panose="020F0502020204030204" pitchFamily="34" charset="0"/>
              <a:buChar char="•"/>
              <a:defRPr/>
            </a:pPr>
            <a:r>
              <a:rPr lang="pt-BR" sz="2400" b="1" dirty="0">
                <a:latin typeface="+mn-lt"/>
              </a:rPr>
              <a:t>Susan Boyle</a:t>
            </a:r>
            <a:br>
              <a:rPr lang="pt-BR" sz="2400" b="1" dirty="0">
                <a:latin typeface="+mn-lt"/>
              </a:rPr>
            </a:br>
            <a:r>
              <a:rPr lang="pt-BR" sz="2400" b="1" dirty="0">
                <a:latin typeface="+mn-lt"/>
                <a:hlinkClick r:id="rId2"/>
              </a:rPr>
              <a:t>susan.boyle@ct.gov</a:t>
            </a:r>
            <a:br>
              <a:rPr lang="pt-BR" sz="2400" b="1" dirty="0">
                <a:latin typeface="+mn-lt"/>
              </a:rPr>
            </a:br>
            <a:r>
              <a:rPr lang="pt-BR" sz="2400" b="1" dirty="0">
                <a:latin typeface="+mn-lt"/>
              </a:rPr>
              <a:t>860-807-2074</a:t>
            </a:r>
          </a:p>
          <a:p>
            <a:pPr marL="457200" indent="-457200">
              <a:spcBef>
                <a:spcPts val="1800"/>
              </a:spcBef>
              <a:buClr>
                <a:srgbClr val="A50021"/>
              </a:buClr>
              <a:buFont typeface="Calibri" panose="020F0502020204030204" pitchFamily="34" charset="0"/>
              <a:buChar char="•"/>
              <a:defRPr/>
            </a:pPr>
            <a:r>
              <a:rPr lang="en-US" sz="2400" b="1" dirty="0">
                <a:latin typeface="+mn-lt"/>
              </a:rPr>
              <a:t>Benedict Onye</a:t>
            </a:r>
            <a:br>
              <a:rPr lang="en-US" sz="2400" b="1" dirty="0">
                <a:latin typeface="+mn-lt"/>
              </a:rPr>
            </a:br>
            <a:r>
              <a:rPr lang="en-US" sz="2400" b="1" dirty="0" err="1">
                <a:latin typeface="+mn-lt"/>
                <a:hlinkClick r:id="rId3"/>
              </a:rPr>
              <a:t>benedict.onye</a:t>
            </a:r>
            <a:r>
              <a:rPr lang="pt-BR" sz="2400" b="1" dirty="0">
                <a:latin typeface="+mn-lt"/>
                <a:hlinkClick r:id="rId3"/>
              </a:rPr>
              <a:t>@ct.gov</a:t>
            </a:r>
            <a:br>
              <a:rPr lang="pt-BR" sz="2400" b="1" dirty="0">
                <a:latin typeface="+mn-lt"/>
              </a:rPr>
            </a:br>
            <a:r>
              <a:rPr lang="pt-BR" sz="2400" b="1" dirty="0">
                <a:latin typeface="+mn-lt"/>
              </a:rPr>
              <a:t>860-807-2080</a:t>
            </a:r>
          </a:p>
          <a:p>
            <a:pPr>
              <a:defRPr/>
            </a:pPr>
            <a:endParaRPr lang="pt-BR" sz="2800" b="1" dirty="0">
              <a:latin typeface="+mn-lt"/>
            </a:endParaRPr>
          </a:p>
          <a:p>
            <a:pPr>
              <a:defRPr/>
            </a:pPr>
            <a:endParaRPr lang="pt-BR" sz="1200" b="1" dirty="0">
              <a:latin typeface="+mn-lt"/>
            </a:endParaRPr>
          </a:p>
        </p:txBody>
      </p:sp>
      <p:grpSp>
        <p:nvGrpSpPr>
          <p:cNvPr id="12" name="Group 11">
            <a:extLst>
              <a:ext uri="{FF2B5EF4-FFF2-40B4-BE49-F238E27FC236}">
                <a16:creationId xmlns:a16="http://schemas.microsoft.com/office/drawing/2014/main" id="{808CCE27-4F1A-4FFD-AC60-2590CBE6D4CF}"/>
              </a:ext>
            </a:extLst>
          </p:cNvPr>
          <p:cNvGrpSpPr/>
          <p:nvPr/>
        </p:nvGrpSpPr>
        <p:grpSpPr>
          <a:xfrm>
            <a:off x="0" y="5334000"/>
            <a:ext cx="9144000" cy="1177925"/>
            <a:chOff x="0" y="5334000"/>
            <a:chExt cx="9144000" cy="1177925"/>
          </a:xfrm>
        </p:grpSpPr>
        <p:sp>
          <p:nvSpPr>
            <p:cNvPr id="9" name="Rectangle 8">
              <a:extLst>
                <a:ext uri="{FF2B5EF4-FFF2-40B4-BE49-F238E27FC236}">
                  <a16:creationId xmlns:a16="http://schemas.microsoft.com/office/drawing/2014/main" id="{0F9356BF-AEF8-4CBA-B0D9-6C79464811DB}"/>
                </a:ext>
              </a:extLst>
            </p:cNvPr>
            <p:cNvSpPr/>
            <p:nvPr/>
          </p:nvSpPr>
          <p:spPr>
            <a:xfrm>
              <a:off x="0" y="5334000"/>
              <a:ext cx="9144000" cy="1177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600"/>
                </a:spcBef>
                <a:defRPr/>
              </a:pPr>
              <a:r>
                <a:rPr lang="en-US" sz="1600" b="1" dirty="0"/>
                <a:t>Connecticut State Department of Education</a:t>
              </a:r>
              <a:br>
                <a:rPr lang="en-US" sz="1600" b="1" dirty="0"/>
              </a:br>
              <a:r>
                <a:rPr lang="en-US" sz="1600" b="1" dirty="0"/>
                <a:t>School Health, Nutrition and Family Services</a:t>
              </a:r>
              <a:br>
                <a:rPr lang="en-US" sz="1600" b="1" dirty="0"/>
              </a:br>
              <a:r>
                <a:rPr lang="en-US" sz="1600" b="1" dirty="0"/>
                <a:t>450 Columbus Boulevard, Suite 504</a:t>
              </a:r>
            </a:p>
            <a:p>
              <a:pPr algn="ctr">
                <a:spcBef>
                  <a:spcPts val="0"/>
                </a:spcBef>
                <a:defRPr/>
              </a:pPr>
              <a:r>
                <a:rPr lang="en-US" sz="1600" b="1" dirty="0"/>
                <a:t>Hartford, CT 06103-1861</a:t>
              </a:r>
            </a:p>
          </p:txBody>
        </p:sp>
        <p:pic>
          <p:nvPicPr>
            <p:cNvPr id="10" name="Picture 8">
              <a:extLst>
                <a:ext uri="{FF2B5EF4-FFF2-40B4-BE49-F238E27FC236}">
                  <a16:creationId xmlns:a16="http://schemas.microsoft.com/office/drawing/2014/main" id="{E5DF03C4-B6BF-4CD0-BCAA-C0942FD2754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5334000"/>
              <a:ext cx="1371600" cy="114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extBox 10">
            <a:extLst>
              <a:ext uri="{FF2B5EF4-FFF2-40B4-BE49-F238E27FC236}">
                <a16:creationId xmlns:a16="http://schemas.microsoft.com/office/drawing/2014/main" id="{9673CF08-E1E9-4E63-8F2A-0DAF224C1355}"/>
              </a:ext>
            </a:extLst>
          </p:cNvPr>
          <p:cNvSpPr txBox="1"/>
          <p:nvPr/>
        </p:nvSpPr>
        <p:spPr>
          <a:xfrm>
            <a:off x="4724400" y="1295400"/>
            <a:ext cx="3875087" cy="3754874"/>
          </a:xfrm>
          <a:prstGeom prst="rect">
            <a:avLst/>
          </a:prstGeom>
          <a:noFill/>
        </p:spPr>
        <p:txBody>
          <a:bodyPr>
            <a:spAutoFit/>
          </a:bodyPr>
          <a:lstStyle/>
          <a:p>
            <a:pPr>
              <a:defRPr/>
            </a:pPr>
            <a:r>
              <a:rPr lang="pt-BR" sz="2800" b="1" dirty="0">
                <a:latin typeface="+mn-lt"/>
              </a:rPr>
              <a:t>Child and Adult Centers</a:t>
            </a:r>
          </a:p>
          <a:p>
            <a:pPr marL="457200" indent="-457200">
              <a:spcBef>
                <a:spcPts val="1800"/>
              </a:spcBef>
              <a:buClr>
                <a:srgbClr val="A50021"/>
              </a:buClr>
              <a:buFont typeface="Calibri" panose="020F0502020204030204" pitchFamily="34" charset="0"/>
              <a:buChar char="•"/>
              <a:defRPr/>
            </a:pPr>
            <a:r>
              <a:rPr lang="pt-BR" sz="2400" b="1" dirty="0">
                <a:latin typeface="+mn-lt"/>
              </a:rPr>
              <a:t>Flor Sprouse</a:t>
            </a:r>
            <a:br>
              <a:rPr lang="pt-BR" sz="2400" b="1" dirty="0">
                <a:latin typeface="+mn-lt"/>
              </a:rPr>
            </a:br>
            <a:r>
              <a:rPr lang="pt-BR" sz="2400" b="1" dirty="0">
                <a:latin typeface="+mn-lt"/>
                <a:hlinkClick r:id="rId5"/>
              </a:rPr>
              <a:t>flor.sprouse@ct.gov</a:t>
            </a:r>
            <a:br>
              <a:rPr lang="pt-BR" sz="2400" b="1" dirty="0">
                <a:latin typeface="+mn-lt"/>
              </a:rPr>
            </a:br>
            <a:r>
              <a:rPr lang="pt-BR" sz="2400" b="1" dirty="0">
                <a:latin typeface="+mn-lt"/>
              </a:rPr>
              <a:t>860-713-6849</a:t>
            </a:r>
          </a:p>
          <a:p>
            <a:pPr marL="457200" indent="-457200">
              <a:spcBef>
                <a:spcPts val="1800"/>
              </a:spcBef>
              <a:buClr>
                <a:srgbClr val="A50021"/>
              </a:buClr>
              <a:buFont typeface="Calibri" panose="020F0502020204030204" pitchFamily="34" charset="0"/>
              <a:buChar char="•"/>
              <a:defRPr/>
            </a:pPr>
            <a:r>
              <a:rPr lang="en-US" sz="2400" b="1" dirty="0">
                <a:latin typeface="+mn-lt"/>
              </a:rPr>
              <a:t>Evelyn Vicente-</a:t>
            </a:r>
            <a:r>
              <a:rPr lang="en-US" sz="2400" b="1" dirty="0" err="1">
                <a:latin typeface="+mn-lt"/>
              </a:rPr>
              <a:t>Quiñones</a:t>
            </a:r>
            <a:br>
              <a:rPr lang="en-US" sz="2400" b="1" dirty="0">
                <a:latin typeface="+mn-lt"/>
              </a:rPr>
            </a:br>
            <a:r>
              <a:rPr lang="en-US" sz="2400" b="1" dirty="0">
                <a:latin typeface="+mn-lt"/>
                <a:hlinkClick r:id="rId6"/>
              </a:rPr>
              <a:t>evelyn.vicente-quinones@ct.gov</a:t>
            </a:r>
            <a:r>
              <a:rPr lang="en-US" sz="2400" b="1" dirty="0">
                <a:latin typeface="+mn-lt"/>
              </a:rPr>
              <a:t> </a:t>
            </a:r>
            <a:br>
              <a:rPr lang="en-US" sz="2400" b="1" dirty="0">
                <a:latin typeface="+mn-lt"/>
              </a:rPr>
            </a:br>
            <a:r>
              <a:rPr lang="en-US" sz="2400" b="1" dirty="0">
                <a:latin typeface="+mn-lt"/>
              </a:rPr>
              <a:t>860-807-2117</a:t>
            </a:r>
            <a:endParaRPr lang="pt-BR" sz="2800" b="1" dirty="0">
              <a:latin typeface="+mn-lt"/>
            </a:endParaRPr>
          </a:p>
          <a:p>
            <a:pPr>
              <a:defRPr/>
            </a:pPr>
            <a:endParaRPr lang="pt-BR" sz="1200" b="1" dirty="0">
              <a:latin typeface="+mn-lt"/>
            </a:endParaRPr>
          </a:p>
        </p:txBody>
      </p:sp>
    </p:spTree>
    <p:extLst>
      <p:ext uri="{BB962C8B-B14F-4D97-AF65-F5344CB8AC3E}">
        <p14:creationId xmlns:p14="http://schemas.microsoft.com/office/powerpoint/2010/main" val="42044500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55D8A-6FD0-4757-A658-D8B9727977D4}"/>
              </a:ext>
            </a:extLst>
          </p:cNvPr>
          <p:cNvSpPr>
            <a:spLocks noGrp="1"/>
          </p:cNvSpPr>
          <p:nvPr>
            <p:ph type="title"/>
          </p:nvPr>
        </p:nvSpPr>
        <p:spPr/>
        <p:txBody>
          <a:bodyPr/>
          <a:lstStyle/>
          <a:p>
            <a:r>
              <a:rPr lang="en-US" dirty="0"/>
              <a:t>USDA Nondiscrimination Statement</a:t>
            </a:r>
          </a:p>
        </p:txBody>
      </p:sp>
      <p:sp>
        <p:nvSpPr>
          <p:cNvPr id="5" name="Rectangle 4">
            <a:hlinkClick r:id="rId3"/>
            <a:extLst>
              <a:ext uri="{FF2B5EF4-FFF2-40B4-BE49-F238E27FC236}">
                <a16:creationId xmlns:a16="http://schemas.microsoft.com/office/drawing/2014/main" id="{AEC46B61-DB5F-4C80-8D80-C7A09D643EEF}"/>
              </a:ext>
            </a:extLst>
          </p:cNvPr>
          <p:cNvSpPr/>
          <p:nvPr/>
        </p:nvSpPr>
        <p:spPr>
          <a:xfrm>
            <a:off x="1219200" y="5761038"/>
            <a:ext cx="25908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hlinkClick r:id="rId4"/>
            <a:extLst>
              <a:ext uri="{FF2B5EF4-FFF2-40B4-BE49-F238E27FC236}">
                <a16:creationId xmlns:a16="http://schemas.microsoft.com/office/drawing/2014/main" id="{643F67B5-D0E5-4676-9DBB-5F60A4C5D423}"/>
              </a:ext>
            </a:extLst>
          </p:cNvPr>
          <p:cNvSpPr/>
          <p:nvPr/>
        </p:nvSpPr>
        <p:spPr>
          <a:xfrm>
            <a:off x="224367" y="3382962"/>
            <a:ext cx="82677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8B995F4-6973-4955-918F-2C74A94B56CD}"/>
              </a:ext>
            </a:extLst>
          </p:cNvPr>
          <p:cNvSpPr txBox="1"/>
          <p:nvPr/>
        </p:nvSpPr>
        <p:spPr>
          <a:xfrm>
            <a:off x="431075" y="1212532"/>
            <a:ext cx="8586651" cy="541686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In accordance with federal civil rights law and U.S. Department of Agriculture (USDA) civil rights regulations and policies, this institution is prohibited from discriminating on the basis of race, color, national origin, sex (including gender identity and sexual orientation), disability, age, or reprisal or retaliation for prior civil rights activity.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Program information may be made available in languages other than English. Persons with disabilities who require alternative means of communication to obtain program information (e.g., Braille, large print, audiotape, American Sign Language), should contact the responsible state or local agency that administers the program or USDA’s TARGET Center at (202) 720-2600 (voice and TTY) or contact USDA through the Federal Relay Service at (800) 877-8339.</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To file a program discrimination complaint, a Complainant should complete a Form AD-3027, USDA Program Discrimination Complaint Form which can be obtained online at: </a:t>
            </a:r>
            <a:r>
              <a:rPr kumimoji="0" lang="en-US" sz="1400" b="1" i="0" u="none" strike="noStrike" kern="1200" cap="none" spc="0" normalizeH="0" baseline="0" noProof="0" dirty="0">
                <a:ln>
                  <a:noFill/>
                </a:ln>
                <a:solidFill>
                  <a:srgbClr val="297FD5">
                    <a:lumMod val="40000"/>
                    <a:lumOff val="60000"/>
                  </a:srgbClr>
                </a:solidFill>
                <a:effectLst/>
                <a:uLnTx/>
                <a:uFillTx/>
                <a:latin typeface="Calibri" panose="020F0502020204030204"/>
                <a:ea typeface="+mn-ea"/>
                <a:cs typeface="+mn-cs"/>
              </a:rPr>
              <a:t> https://www.usda.gov/sites/default/files/ documents/ad-3027.pdf</a:t>
            </a: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 from any USDA office, by calling (866) 632-9992, or by writing a letter addressed to USDA. The letter must contain the complainant’s name, address, telephone number, and a written description of the alleged discriminatory action in sufficient detail to inform the Assistant Secretary for Civil Rights (ASCR) about the nature and date of an alleged civil rights violation. The completed AD-3027 form or letter must be submitted to USDA by: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574675" marR="0" lvl="0" indent="-347663"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1.	mail: U.S. Department of Agriculture</a:t>
            </a:r>
          </a:p>
          <a:p>
            <a:pPr marL="574675" marR="0" lvl="0" indent="-347663"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	Office of the Assistant Secretary for Civil Rights</a:t>
            </a:r>
          </a:p>
          <a:p>
            <a:pPr marL="574675" marR="0" lvl="0" indent="-347663"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	1400 Independence Avenue, SW</a:t>
            </a:r>
          </a:p>
          <a:p>
            <a:pPr marL="574675" marR="0" lvl="0" indent="-347663"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	Washington, D.C. 20250-9410; or</a:t>
            </a:r>
          </a:p>
          <a:p>
            <a:pPr marL="574675" marR="0" lvl="0" indent="-347663"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2.	fax: (833) 256-1665 or (202) 690-7442; or</a:t>
            </a:r>
          </a:p>
          <a:p>
            <a:pPr marL="574675" marR="0" lvl="0" indent="-347663"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3.	email: </a:t>
            </a:r>
            <a:r>
              <a:rPr kumimoji="0" lang="en-US" sz="1400" b="1" i="0" u="none" strike="noStrike" kern="1200" cap="none" spc="0" normalizeH="0" baseline="0" noProof="0" dirty="0">
                <a:ln>
                  <a:noFill/>
                </a:ln>
                <a:solidFill>
                  <a:srgbClr val="297FD5">
                    <a:lumMod val="40000"/>
                    <a:lumOff val="60000"/>
                  </a:srgbClr>
                </a:solidFill>
                <a:effectLst/>
                <a:uLnTx/>
                <a:uFillTx/>
                <a:latin typeface="Calibri" panose="020F0502020204030204"/>
                <a:ea typeface="+mn-ea"/>
                <a:cs typeface="+mn-cs"/>
              </a:rPr>
              <a:t>program.intake@usda.gov</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This institution is an equal opportunity provider.</a:t>
            </a:r>
          </a:p>
        </p:txBody>
      </p:sp>
      <p:sp>
        <p:nvSpPr>
          <p:cNvPr id="8" name="Rectangle 7">
            <a:hlinkClick r:id="rId5"/>
            <a:extLst>
              <a:ext uri="{FF2B5EF4-FFF2-40B4-BE49-F238E27FC236}">
                <a16:creationId xmlns:a16="http://schemas.microsoft.com/office/drawing/2014/main" id="{A2917A77-8576-8D05-6BB2-6B68BF63AA15}"/>
              </a:ext>
            </a:extLst>
          </p:cNvPr>
          <p:cNvSpPr/>
          <p:nvPr/>
        </p:nvSpPr>
        <p:spPr>
          <a:xfrm>
            <a:off x="444137" y="3370278"/>
            <a:ext cx="8255726" cy="391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hlinkClick r:id="rId3"/>
            <a:extLst>
              <a:ext uri="{FF2B5EF4-FFF2-40B4-BE49-F238E27FC236}">
                <a16:creationId xmlns:a16="http://schemas.microsoft.com/office/drawing/2014/main" id="{CEE358DD-AB77-C33F-B1E1-38E1957A8B9E}"/>
              </a:ext>
            </a:extLst>
          </p:cNvPr>
          <p:cNvSpPr/>
          <p:nvPr/>
        </p:nvSpPr>
        <p:spPr>
          <a:xfrm>
            <a:off x="1416715" y="5726922"/>
            <a:ext cx="2599993" cy="511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59997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FFA05-FA04-4ECC-A765-BAA8E8E7E6AA}"/>
              </a:ext>
            </a:extLst>
          </p:cNvPr>
          <p:cNvSpPr>
            <a:spLocks noGrp="1"/>
          </p:cNvSpPr>
          <p:nvPr>
            <p:ph type="title"/>
          </p:nvPr>
        </p:nvSpPr>
        <p:spPr/>
        <p:txBody>
          <a:bodyPr/>
          <a:lstStyle/>
          <a:p>
            <a:r>
              <a:rPr lang="en-US" dirty="0"/>
              <a:t>CSDE Nondiscrimination Statement</a:t>
            </a:r>
          </a:p>
        </p:txBody>
      </p:sp>
      <p:sp>
        <p:nvSpPr>
          <p:cNvPr id="4" name="Rectangle 3">
            <a:hlinkClick r:id="rId2"/>
            <a:extLst>
              <a:ext uri="{FF2B5EF4-FFF2-40B4-BE49-F238E27FC236}">
                <a16:creationId xmlns:a16="http://schemas.microsoft.com/office/drawing/2014/main" id="{C5485BF2-78CC-4B60-995C-586C954EC19E}"/>
              </a:ext>
            </a:extLst>
          </p:cNvPr>
          <p:cNvSpPr/>
          <p:nvPr/>
        </p:nvSpPr>
        <p:spPr>
          <a:xfrm>
            <a:off x="5181600" y="4800600"/>
            <a:ext cx="25908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378C969-ECB8-912E-4A49-F66A15C88CAF}"/>
              </a:ext>
            </a:extLst>
          </p:cNvPr>
          <p:cNvSpPr txBox="1"/>
          <p:nvPr/>
        </p:nvSpPr>
        <p:spPr>
          <a:xfrm>
            <a:off x="278674" y="1397730"/>
            <a:ext cx="8586651" cy="267765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The Connecticut State Department of Education is committed to a policy of equal opportunity/affirmative action for all qualified persons. The Connecticut Department of Education does not discriminate in any employment practice, education program, or educational activity on the basis of race; color; religious creed; age; sex; pregnancy; sexual orientation; workplace hazards to reproductive systems, gender identity or expression; marital status; national origin; ancestry; retaliation for previously opposed discrimination or coercion, intellectual disability; genetic information; learning disability; physical disability (including, but not limited to, blindness); mental disability (past/present history thereof); military or veteran status; status as a victim of domestic violence; or criminal record in state employment, unless there is a bona fide occupational qualification excluding persons in any of the aforementioned protected classes. Inquiries regarding the Connecticut State Department of Education’s nondiscrimination policies should be directed to: Attorney Louis Todisco, Connecticut State Department of Education, by mail 450 Columbus Boulevard, Hartford, CT 06103-1841; or by telephone 860-713-6594; or by email </a:t>
            </a:r>
            <a:r>
              <a:rPr kumimoji="0" lang="en-US" sz="1400" b="1" i="0" u="none" strike="noStrike" kern="1200" cap="none" spc="0" normalizeH="0" baseline="0" noProof="0" dirty="0">
                <a:ln>
                  <a:noFill/>
                </a:ln>
                <a:solidFill>
                  <a:srgbClr val="A9CCEE"/>
                </a:solidFill>
                <a:effectLst/>
                <a:uLnTx/>
                <a:uFillTx/>
                <a:latin typeface="Calibri" panose="020F0502020204030204" pitchFamily="34" charset="0"/>
                <a:ea typeface="+mn-ea"/>
                <a:cs typeface="Calibri" panose="020F0502020204030204" pitchFamily="34" charset="0"/>
              </a:rPr>
              <a:t>louis.todisco@ct.gov</a:t>
            </a:r>
            <a:r>
              <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p>
        </p:txBody>
      </p:sp>
      <p:sp>
        <p:nvSpPr>
          <p:cNvPr id="7" name="Rectangle 6">
            <a:hlinkClick r:id="rId3"/>
            <a:extLst>
              <a:ext uri="{FF2B5EF4-FFF2-40B4-BE49-F238E27FC236}">
                <a16:creationId xmlns:a16="http://schemas.microsoft.com/office/drawing/2014/main" id="{17A974DE-72BB-84A6-C167-8F5FF1EC7F52}"/>
              </a:ext>
            </a:extLst>
          </p:cNvPr>
          <p:cNvSpPr/>
          <p:nvPr/>
        </p:nvSpPr>
        <p:spPr>
          <a:xfrm>
            <a:off x="278674" y="3796712"/>
            <a:ext cx="2307771" cy="2786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2595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03D97-FF88-4B6F-AB51-6452CB2744F5}"/>
              </a:ext>
            </a:extLst>
          </p:cNvPr>
          <p:cNvSpPr>
            <a:spLocks noGrp="1"/>
          </p:cNvSpPr>
          <p:nvPr>
            <p:ph type="title"/>
          </p:nvPr>
        </p:nvSpPr>
        <p:spPr/>
        <p:txBody>
          <a:bodyPr/>
          <a:lstStyle/>
          <a:p>
            <a:r>
              <a:rPr lang="en-US" dirty="0"/>
              <a:t>Civil Rights Requirements</a:t>
            </a:r>
          </a:p>
        </p:txBody>
      </p:sp>
      <p:sp>
        <p:nvSpPr>
          <p:cNvPr id="3" name="Content Placeholder 2">
            <a:extLst>
              <a:ext uri="{FF2B5EF4-FFF2-40B4-BE49-F238E27FC236}">
                <a16:creationId xmlns:a16="http://schemas.microsoft.com/office/drawing/2014/main" id="{9C63F3C7-31D8-4F4E-991C-57972792917C}"/>
              </a:ext>
            </a:extLst>
          </p:cNvPr>
          <p:cNvSpPr>
            <a:spLocks noGrp="1"/>
          </p:cNvSpPr>
          <p:nvPr>
            <p:ph idx="1"/>
          </p:nvPr>
        </p:nvSpPr>
        <p:spPr/>
        <p:txBody>
          <a:bodyPr>
            <a:noAutofit/>
          </a:bodyPr>
          <a:lstStyle/>
          <a:p>
            <a:pPr marL="461963" indent="-457200" eaLnBrk="1" fontAlgn="auto" hangingPunct="1">
              <a:spcBef>
                <a:spcPts val="1800"/>
              </a:spcBef>
              <a:spcAft>
                <a:spcPts val="0"/>
              </a:spcAft>
              <a:buClr>
                <a:srgbClr val="A50021"/>
              </a:buClr>
              <a:buSzPct val="120000"/>
              <a:buFont typeface="Wingdings" panose="05000000000000000000" pitchFamily="2" charset="2"/>
              <a:buChar char="n"/>
              <a:defRPr/>
            </a:pPr>
            <a:r>
              <a:rPr lang="en-US" b="1" dirty="0">
                <a:latin typeface="+mn-lt"/>
              </a:rPr>
              <a:t>Ensures that people involved in all levels of CACFP administration understand civil rights laws, regulations, procedures and directives</a:t>
            </a:r>
            <a:endParaRPr lang="en-US" dirty="0"/>
          </a:p>
        </p:txBody>
      </p:sp>
    </p:spTree>
    <p:extLst>
      <p:ext uri="{BB962C8B-B14F-4D97-AF65-F5344CB8AC3E}">
        <p14:creationId xmlns:p14="http://schemas.microsoft.com/office/powerpoint/2010/main" val="2472866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D7962-59DA-4BD1-95D0-7FF969341A61}"/>
              </a:ext>
            </a:extLst>
          </p:cNvPr>
          <p:cNvSpPr>
            <a:spLocks noGrp="1"/>
          </p:cNvSpPr>
          <p:nvPr>
            <p:ph type="title"/>
          </p:nvPr>
        </p:nvSpPr>
        <p:spPr/>
        <p:txBody>
          <a:bodyPr/>
          <a:lstStyle/>
          <a:p>
            <a:r>
              <a:rPr lang="en-US" dirty="0"/>
              <a:t>Civil Rights Requirements</a:t>
            </a:r>
          </a:p>
        </p:txBody>
      </p:sp>
      <p:sp>
        <p:nvSpPr>
          <p:cNvPr id="3" name="Content Placeholder 2">
            <a:extLst>
              <a:ext uri="{FF2B5EF4-FFF2-40B4-BE49-F238E27FC236}">
                <a16:creationId xmlns:a16="http://schemas.microsoft.com/office/drawing/2014/main" id="{06DB3234-E0D0-421F-BB05-4C680AAF4EE8}"/>
              </a:ext>
            </a:extLst>
          </p:cNvPr>
          <p:cNvSpPr>
            <a:spLocks noGrp="1"/>
          </p:cNvSpPr>
          <p:nvPr>
            <p:ph idx="1"/>
          </p:nvPr>
        </p:nvSpPr>
        <p:spPr/>
        <p:txBody>
          <a:bodyPr/>
          <a:lstStyle/>
          <a:p>
            <a:r>
              <a:rPr lang="en-US" sz="3200" b="1" kern="0" dirty="0">
                <a:latin typeface="+mn-lt"/>
              </a:rPr>
              <a:t>Federal legislation establishes regulations and requirements for recipients of federal funds to </a:t>
            </a:r>
            <a:r>
              <a:rPr lang="en-US" sz="3200" b="1" i="1" kern="0" dirty="0">
                <a:solidFill>
                  <a:srgbClr val="ECCECC"/>
                </a:solidFill>
                <a:latin typeface="+mn-lt"/>
              </a:rPr>
              <a:t>prohibit discrimination and ensure equal access </a:t>
            </a:r>
            <a:r>
              <a:rPr lang="en-US" sz="3200" b="1" kern="0" dirty="0">
                <a:latin typeface="+mn-lt"/>
              </a:rPr>
              <a:t>to all programs and activities of the recipients</a:t>
            </a:r>
          </a:p>
          <a:p>
            <a:endParaRPr lang="en-US" dirty="0"/>
          </a:p>
        </p:txBody>
      </p:sp>
    </p:spTree>
    <p:extLst>
      <p:ext uri="{BB962C8B-B14F-4D97-AF65-F5344CB8AC3E}">
        <p14:creationId xmlns:p14="http://schemas.microsoft.com/office/powerpoint/2010/main" val="3080365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020CA-0A40-4983-87D2-6F7035461A21}"/>
              </a:ext>
            </a:extLst>
          </p:cNvPr>
          <p:cNvSpPr>
            <a:spLocks noGrp="1"/>
          </p:cNvSpPr>
          <p:nvPr>
            <p:ph type="title"/>
          </p:nvPr>
        </p:nvSpPr>
        <p:spPr/>
        <p:txBody>
          <a:bodyPr/>
          <a:lstStyle/>
          <a:p>
            <a:r>
              <a:rPr lang="en-US" dirty="0"/>
              <a:t>What is discrimination?</a:t>
            </a:r>
          </a:p>
        </p:txBody>
      </p:sp>
      <p:sp>
        <p:nvSpPr>
          <p:cNvPr id="3" name="Content Placeholder 2"/>
          <p:cNvSpPr>
            <a:spLocks noGrp="1"/>
          </p:cNvSpPr>
          <p:nvPr>
            <p:ph idx="1"/>
          </p:nvPr>
        </p:nvSpPr>
        <p:spPr>
          <a:xfrm>
            <a:off x="457200" y="1371600"/>
            <a:ext cx="7620000" cy="4525963"/>
          </a:xfrm>
        </p:spPr>
        <p:txBody>
          <a:bodyPr>
            <a:normAutofit/>
          </a:bodyPr>
          <a:lstStyle/>
          <a:p>
            <a:pPr marL="519113" lvl="1" indent="-506413" eaLnBrk="1" fontAlgn="auto" hangingPunct="1">
              <a:spcAft>
                <a:spcPts val="0"/>
              </a:spcAft>
              <a:buClr>
                <a:srgbClr val="A50021"/>
              </a:buClr>
              <a:buFont typeface="Wingdings" panose="05000000000000000000" pitchFamily="2" charset="2"/>
              <a:buChar char="n"/>
              <a:defRPr/>
            </a:pPr>
            <a:r>
              <a:rPr lang="en-US" sz="3200" b="1" dirty="0"/>
              <a:t>The act of </a:t>
            </a:r>
            <a:r>
              <a:rPr lang="en-US" sz="3200" b="1" dirty="0">
                <a:effectLst>
                  <a:outerShdw blurRad="38100" dist="38100" dir="2700000" algn="tl">
                    <a:srgbClr val="000000">
                      <a:alpha val="43137"/>
                    </a:srgbClr>
                  </a:outerShdw>
                </a:effectLst>
              </a:rPr>
              <a:t>distinguishing one person or group of persons from others</a:t>
            </a:r>
            <a:r>
              <a:rPr lang="en-US" sz="3200" b="1" dirty="0"/>
              <a:t> either</a:t>
            </a:r>
          </a:p>
          <a:p>
            <a:pPr marL="800100" lvl="2" indent="-334963" eaLnBrk="1" fontAlgn="auto" hangingPunct="1">
              <a:spcBef>
                <a:spcPts val="1200"/>
              </a:spcBef>
              <a:spcAft>
                <a:spcPts val="0"/>
              </a:spcAft>
              <a:buClr>
                <a:srgbClr val="A50021"/>
              </a:buClr>
              <a:buSzPct val="120000"/>
              <a:defRPr/>
            </a:pPr>
            <a:r>
              <a:rPr lang="en-US" sz="2800" b="1" dirty="0"/>
              <a:t>intentionally or</a:t>
            </a:r>
          </a:p>
          <a:p>
            <a:pPr marL="800100" lvl="2" indent="-334963" eaLnBrk="1" fontAlgn="auto" hangingPunct="1">
              <a:spcBef>
                <a:spcPts val="600"/>
              </a:spcBef>
              <a:spcAft>
                <a:spcPts val="0"/>
              </a:spcAft>
              <a:buClr>
                <a:srgbClr val="A50021"/>
              </a:buClr>
              <a:buSzPct val="120000"/>
              <a:defRPr/>
            </a:pPr>
            <a:r>
              <a:rPr lang="en-US" sz="2800" b="1" dirty="0"/>
              <a:t>by neglect or </a:t>
            </a:r>
          </a:p>
          <a:p>
            <a:pPr marL="800100" lvl="2" indent="-334963" eaLnBrk="1" fontAlgn="auto" hangingPunct="1">
              <a:spcBef>
                <a:spcPts val="600"/>
              </a:spcBef>
              <a:spcAft>
                <a:spcPts val="0"/>
              </a:spcAft>
              <a:buClr>
                <a:srgbClr val="A50021"/>
              </a:buClr>
              <a:buSzPct val="120000"/>
              <a:defRPr/>
            </a:pPr>
            <a:r>
              <a:rPr lang="en-US" sz="2800" b="1" dirty="0"/>
              <a:t>by the effect of actions or lack of actions based on their protected classes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7B504-8D9B-4A87-B24D-865BE7CDB732}"/>
              </a:ext>
            </a:extLst>
          </p:cNvPr>
          <p:cNvSpPr>
            <a:spLocks noGrp="1"/>
          </p:cNvSpPr>
          <p:nvPr>
            <p:ph type="title"/>
          </p:nvPr>
        </p:nvSpPr>
        <p:spPr/>
        <p:txBody>
          <a:bodyPr/>
          <a:lstStyle/>
          <a:p>
            <a:r>
              <a:rPr lang="en-US" dirty="0"/>
              <a:t>Six Protected Classes</a:t>
            </a:r>
          </a:p>
        </p:txBody>
      </p:sp>
      <p:sp>
        <p:nvSpPr>
          <p:cNvPr id="3" name="Content Placeholder 2">
            <a:extLst>
              <a:ext uri="{FF2B5EF4-FFF2-40B4-BE49-F238E27FC236}">
                <a16:creationId xmlns:a16="http://schemas.microsoft.com/office/drawing/2014/main" id="{00771AF0-DBD4-4096-B17E-D9CE977CCBAE}"/>
              </a:ext>
            </a:extLst>
          </p:cNvPr>
          <p:cNvSpPr>
            <a:spLocks noGrp="1"/>
          </p:cNvSpPr>
          <p:nvPr>
            <p:ph idx="1"/>
          </p:nvPr>
        </p:nvSpPr>
        <p:spPr/>
        <p:txBody>
          <a:bodyPr/>
          <a:lstStyle/>
          <a:p>
            <a:pPr marL="519113" lvl="1" indent="-514350" eaLnBrk="1" hangingPunct="1">
              <a:spcBef>
                <a:spcPts val="1200"/>
              </a:spcBef>
              <a:buClr>
                <a:schemeClr val="tx1"/>
              </a:buClr>
              <a:buSzTx/>
              <a:buFont typeface="+mj-lt"/>
              <a:buAutoNum type="arabicPeriod"/>
              <a:defRPr/>
            </a:pPr>
            <a:r>
              <a:rPr lang="en-US" altLang="en-US" sz="3200" b="1" dirty="0">
                <a:latin typeface="+mn-lt"/>
              </a:rPr>
              <a:t>Race</a:t>
            </a:r>
          </a:p>
          <a:p>
            <a:pPr marL="519113" lvl="1" indent="-514350" eaLnBrk="1" hangingPunct="1">
              <a:spcBef>
                <a:spcPts val="1200"/>
              </a:spcBef>
              <a:buClr>
                <a:schemeClr val="tx1"/>
              </a:buClr>
              <a:buSzTx/>
              <a:buFont typeface="+mj-lt"/>
              <a:buAutoNum type="arabicPeriod"/>
              <a:defRPr/>
            </a:pPr>
            <a:r>
              <a:rPr lang="en-US" altLang="en-US" sz="3200" b="1" dirty="0">
                <a:latin typeface="+mn-lt"/>
              </a:rPr>
              <a:t> Color</a:t>
            </a:r>
          </a:p>
          <a:p>
            <a:pPr marL="519113" lvl="1" indent="-514350" eaLnBrk="1" hangingPunct="1">
              <a:spcBef>
                <a:spcPts val="1200"/>
              </a:spcBef>
              <a:buClr>
                <a:schemeClr val="tx1"/>
              </a:buClr>
              <a:buSzTx/>
              <a:buFont typeface="+mj-lt"/>
              <a:buAutoNum type="arabicPeriod"/>
              <a:defRPr/>
            </a:pPr>
            <a:r>
              <a:rPr lang="en-US" altLang="en-US" sz="3200" b="1" dirty="0">
                <a:latin typeface="+mn-lt"/>
              </a:rPr>
              <a:t> Sex </a:t>
            </a:r>
          </a:p>
          <a:p>
            <a:pPr marL="519113" lvl="1" indent="-514350" eaLnBrk="1" hangingPunct="1">
              <a:spcBef>
                <a:spcPts val="1200"/>
              </a:spcBef>
              <a:buClr>
                <a:schemeClr val="tx1"/>
              </a:buClr>
              <a:buSzTx/>
              <a:buFont typeface="+mj-lt"/>
              <a:buAutoNum type="arabicPeriod"/>
              <a:defRPr/>
            </a:pPr>
            <a:r>
              <a:rPr lang="en-US" altLang="en-US" sz="3200" b="1" dirty="0">
                <a:latin typeface="+mn-lt"/>
              </a:rPr>
              <a:t> Age</a:t>
            </a:r>
          </a:p>
          <a:p>
            <a:pPr marL="519113" lvl="1" indent="-514350" eaLnBrk="1" hangingPunct="1">
              <a:spcBef>
                <a:spcPts val="1200"/>
              </a:spcBef>
              <a:buClr>
                <a:schemeClr val="tx1"/>
              </a:buClr>
              <a:buSzTx/>
              <a:buFont typeface="+mj-lt"/>
              <a:buAutoNum type="arabicPeriod"/>
              <a:defRPr/>
            </a:pPr>
            <a:r>
              <a:rPr lang="en-US" altLang="en-US" sz="3200" b="1" dirty="0">
                <a:latin typeface="+mn-lt"/>
              </a:rPr>
              <a:t> National Origin</a:t>
            </a:r>
          </a:p>
          <a:p>
            <a:pPr marL="519113" lvl="1" indent="-514350" eaLnBrk="1" hangingPunct="1">
              <a:spcBef>
                <a:spcPts val="1200"/>
              </a:spcBef>
              <a:buClr>
                <a:schemeClr val="tx1"/>
              </a:buClr>
              <a:buSzTx/>
              <a:buFont typeface="+mj-lt"/>
              <a:buAutoNum type="arabicPeriod"/>
              <a:defRPr/>
            </a:pPr>
            <a:r>
              <a:rPr lang="en-US" altLang="en-US" sz="3200" b="1" dirty="0">
                <a:latin typeface="+mn-lt"/>
              </a:rPr>
              <a:t> Disability</a:t>
            </a:r>
            <a:endParaRPr lang="en-US" dirty="0"/>
          </a:p>
        </p:txBody>
      </p:sp>
    </p:spTree>
    <p:extLst>
      <p:ext uri="{BB962C8B-B14F-4D97-AF65-F5344CB8AC3E}">
        <p14:creationId xmlns:p14="http://schemas.microsoft.com/office/powerpoint/2010/main" val="1284684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829C9-06E1-460B-BFF7-A53ECD7C3E2C}"/>
              </a:ext>
            </a:extLst>
          </p:cNvPr>
          <p:cNvSpPr>
            <a:spLocks noGrp="1"/>
          </p:cNvSpPr>
          <p:nvPr>
            <p:ph type="title"/>
          </p:nvPr>
        </p:nvSpPr>
        <p:spPr/>
        <p:txBody>
          <a:bodyPr/>
          <a:lstStyle/>
          <a:p>
            <a:r>
              <a:rPr lang="en-US" dirty="0"/>
              <a:t>Civil Rights Goals</a:t>
            </a:r>
          </a:p>
        </p:txBody>
      </p:sp>
      <p:sp>
        <p:nvSpPr>
          <p:cNvPr id="3" name="Content Placeholder 2">
            <a:extLst>
              <a:ext uri="{FF2B5EF4-FFF2-40B4-BE49-F238E27FC236}">
                <a16:creationId xmlns:a16="http://schemas.microsoft.com/office/drawing/2014/main" id="{E43D658A-132A-47FB-878F-4201C188E2D4}"/>
              </a:ext>
            </a:extLst>
          </p:cNvPr>
          <p:cNvSpPr>
            <a:spLocks noGrp="1"/>
          </p:cNvSpPr>
          <p:nvPr>
            <p:ph idx="1"/>
          </p:nvPr>
        </p:nvSpPr>
        <p:spPr/>
        <p:txBody>
          <a:bodyPr/>
          <a:lstStyle/>
          <a:p>
            <a:pPr marL="461963" indent="-461963" eaLnBrk="1" fontAlgn="auto" hangingPunct="1">
              <a:spcAft>
                <a:spcPts val="0"/>
              </a:spcAft>
              <a:buClr>
                <a:srgbClr val="C00000"/>
              </a:buClr>
              <a:buFont typeface="Wingdings" panose="05000000000000000000" pitchFamily="2" charset="2"/>
              <a:buChar char="n"/>
              <a:defRPr/>
            </a:pPr>
            <a:r>
              <a:rPr lang="en-US" sz="3200" b="1" dirty="0"/>
              <a:t>To </a:t>
            </a:r>
            <a:r>
              <a:rPr lang="en-US" sz="3200" b="1" i="1" dirty="0">
                <a:solidFill>
                  <a:srgbClr val="ECCECC"/>
                </a:solidFill>
              </a:rPr>
              <a:t>eliminate barriers </a:t>
            </a:r>
            <a:r>
              <a:rPr lang="en-US" sz="3200" b="1" dirty="0"/>
              <a:t>that prevent or deter people from receiving benefits of a government sponsored/funded program</a:t>
            </a:r>
          </a:p>
          <a:p>
            <a:pPr marL="461963" indent="-461963" eaLnBrk="1" fontAlgn="auto" hangingPunct="1">
              <a:spcAft>
                <a:spcPts val="0"/>
              </a:spcAft>
              <a:buClr>
                <a:srgbClr val="C00000"/>
              </a:buClr>
              <a:buFont typeface="Wingdings" panose="05000000000000000000" pitchFamily="2" charset="2"/>
              <a:buChar char="n"/>
              <a:defRPr/>
            </a:pPr>
            <a:r>
              <a:rPr lang="en-US" sz="3200" b="1" dirty="0"/>
              <a:t>To provide </a:t>
            </a:r>
            <a:r>
              <a:rPr lang="en-US" sz="3200" b="1" i="1" dirty="0">
                <a:solidFill>
                  <a:srgbClr val="ECCECC"/>
                </a:solidFill>
              </a:rPr>
              <a:t>equal treatment </a:t>
            </a:r>
            <a:r>
              <a:rPr lang="en-US" sz="3200" b="1" dirty="0"/>
              <a:t>in the delivery of programs and services to all applicants, participants and beneficiaries of a federal program </a:t>
            </a:r>
          </a:p>
        </p:txBody>
      </p:sp>
    </p:spTree>
    <p:extLst>
      <p:ext uri="{BB962C8B-B14F-4D97-AF65-F5344CB8AC3E}">
        <p14:creationId xmlns:p14="http://schemas.microsoft.com/office/powerpoint/2010/main" val="2813086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829C9-06E1-460B-BFF7-A53ECD7C3E2C}"/>
              </a:ext>
            </a:extLst>
          </p:cNvPr>
          <p:cNvSpPr>
            <a:spLocks noGrp="1"/>
          </p:cNvSpPr>
          <p:nvPr>
            <p:ph type="title"/>
          </p:nvPr>
        </p:nvSpPr>
        <p:spPr/>
        <p:txBody>
          <a:bodyPr/>
          <a:lstStyle/>
          <a:p>
            <a:r>
              <a:rPr lang="en-US" dirty="0"/>
              <a:t>Civil Rights Goals</a:t>
            </a:r>
          </a:p>
        </p:txBody>
      </p:sp>
      <p:sp>
        <p:nvSpPr>
          <p:cNvPr id="3" name="Content Placeholder 2">
            <a:extLst>
              <a:ext uri="{FF2B5EF4-FFF2-40B4-BE49-F238E27FC236}">
                <a16:creationId xmlns:a16="http://schemas.microsoft.com/office/drawing/2014/main" id="{E43D658A-132A-47FB-878F-4201C188E2D4}"/>
              </a:ext>
            </a:extLst>
          </p:cNvPr>
          <p:cNvSpPr>
            <a:spLocks noGrp="1"/>
          </p:cNvSpPr>
          <p:nvPr>
            <p:ph idx="1"/>
          </p:nvPr>
        </p:nvSpPr>
        <p:spPr/>
        <p:txBody>
          <a:bodyPr/>
          <a:lstStyle/>
          <a:p>
            <a:pPr marL="461963" indent="-461963" eaLnBrk="1" fontAlgn="auto" hangingPunct="1">
              <a:spcAft>
                <a:spcPts val="0"/>
              </a:spcAft>
              <a:buClr>
                <a:srgbClr val="C00000"/>
              </a:buClr>
              <a:buFont typeface="Wingdings" panose="05000000000000000000" pitchFamily="2" charset="2"/>
              <a:buChar char="n"/>
              <a:defRPr/>
            </a:pPr>
            <a:r>
              <a:rPr lang="en-US" sz="3200" b="1" dirty="0"/>
              <a:t>To ensure that all applicants and participants </a:t>
            </a:r>
            <a:r>
              <a:rPr lang="en-US" sz="3200" b="1" i="1" dirty="0">
                <a:solidFill>
                  <a:srgbClr val="ECCECC"/>
                </a:solidFill>
              </a:rPr>
              <a:t>understand their rights and responsibilities</a:t>
            </a:r>
          </a:p>
          <a:p>
            <a:pPr marL="461963" indent="-461963" eaLnBrk="1" fontAlgn="auto" hangingPunct="1">
              <a:spcAft>
                <a:spcPts val="0"/>
              </a:spcAft>
              <a:buClr>
                <a:srgbClr val="C00000"/>
              </a:buClr>
              <a:buFont typeface="Wingdings" panose="05000000000000000000" pitchFamily="2" charset="2"/>
              <a:buChar char="n"/>
              <a:defRPr/>
            </a:pPr>
            <a:r>
              <a:rPr lang="en-US" sz="3200" b="1" dirty="0"/>
              <a:t>To show </a:t>
            </a:r>
            <a:r>
              <a:rPr lang="en-US" sz="3200" b="1" i="1" dirty="0">
                <a:solidFill>
                  <a:srgbClr val="ECCECC"/>
                </a:solidFill>
              </a:rPr>
              <a:t>respect and dignity </a:t>
            </a:r>
            <a:r>
              <a:rPr lang="en-US" sz="3200" b="1" dirty="0"/>
              <a:t>to all</a:t>
            </a:r>
            <a:endParaRPr lang="en-US" dirty="0"/>
          </a:p>
        </p:txBody>
      </p:sp>
    </p:spTree>
    <p:extLst>
      <p:ext uri="{BB962C8B-B14F-4D97-AF65-F5344CB8AC3E}">
        <p14:creationId xmlns:p14="http://schemas.microsoft.com/office/powerpoint/2010/main" val="3132616974"/>
      </p:ext>
    </p:extLst>
  </p:cSld>
  <p:clrMapOvr>
    <a:masterClrMapping/>
  </p:clrMapOvr>
</p:sld>
</file>

<file path=ppt/theme/theme1.xml><?xml version="1.0" encoding="utf-8"?>
<a:theme xmlns:a="http://schemas.openxmlformats.org/drawingml/2006/main" name="Office Theme">
  <a:themeElements>
    <a:clrScheme name="Custom 1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BAD1ED"/>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2223</TotalTime>
  <Words>3125</Words>
  <Application>Microsoft Office PowerPoint</Application>
  <PresentationFormat>On-screen Show (4:3)</PresentationFormat>
  <Paragraphs>264</Paragraphs>
  <Slides>39</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Arial</vt:lpstr>
      <vt:lpstr>Arial Black</vt:lpstr>
      <vt:lpstr>Calibri</vt:lpstr>
      <vt:lpstr>Garamond</vt:lpstr>
      <vt:lpstr>Symbol</vt:lpstr>
      <vt:lpstr>Times New Roman</vt:lpstr>
      <vt:lpstr>Wingdings</vt:lpstr>
      <vt:lpstr>Office Theme</vt:lpstr>
      <vt:lpstr>PowerPoint Presentation</vt:lpstr>
      <vt:lpstr>PowerPoint Presentation</vt:lpstr>
      <vt:lpstr>Civil Rights Requirements</vt:lpstr>
      <vt:lpstr>Civil Rights Requirements</vt:lpstr>
      <vt:lpstr>Civil Rights Requirements</vt:lpstr>
      <vt:lpstr>What is discrimination?</vt:lpstr>
      <vt:lpstr>Six Protected Classes</vt:lpstr>
      <vt:lpstr>Civil Rights Goals</vt:lpstr>
      <vt:lpstr>Civil Rights Goals</vt:lpstr>
      <vt:lpstr>Assurances</vt:lpstr>
      <vt:lpstr>Requirements for CACFP</vt:lpstr>
      <vt:lpstr>1 — Collection and Use of Data</vt:lpstr>
      <vt:lpstr>Civil Rights Potential Beneficiary Data Determination Form</vt:lpstr>
      <vt:lpstr>CACFP Civil Rights Beneficiary Data Collection Form</vt:lpstr>
      <vt:lpstr>Visual Identification Not Allowed</vt:lpstr>
      <vt:lpstr>Visual Identification Not Allowed</vt:lpstr>
      <vt:lpstr>Visual Identification Not Allowed</vt:lpstr>
      <vt:lpstr>Race and Ethnic Categories</vt:lpstr>
      <vt:lpstr>2 — Public Notification System</vt:lpstr>
      <vt:lpstr>And Justice for All Poster</vt:lpstr>
      <vt:lpstr>And Justice for All Poster</vt:lpstr>
      <vt:lpstr>Program Availability</vt:lpstr>
      <vt:lpstr>USDA Nondiscrimination Statement </vt:lpstr>
      <vt:lpstr>USDA Nondiscrimination Statement </vt:lpstr>
      <vt:lpstr>3 — Complaint Procedures</vt:lpstr>
      <vt:lpstr>3 — Complaint Procedures</vt:lpstr>
      <vt:lpstr>3 — Complaint Procedures</vt:lpstr>
      <vt:lpstr>4 — Compliance Reviews</vt:lpstr>
      <vt:lpstr>What is Civil Rights Noncompliance?</vt:lpstr>
      <vt:lpstr>5 — Resolving Noncompliance</vt:lpstr>
      <vt:lpstr>6 — Reasonable Accommodations  for Persons with Disabilities</vt:lpstr>
      <vt:lpstr>7 — Language Assistance</vt:lpstr>
      <vt:lpstr>8 — Resolving Conflict</vt:lpstr>
      <vt:lpstr>9 — Customer Service</vt:lpstr>
      <vt:lpstr>Equal Opportunity for  Religious Organizations</vt:lpstr>
      <vt:lpstr>CSDE CACFP Civil Rights webpage</vt:lpstr>
      <vt:lpstr>CSDE CACFP Staff Contact Information</vt:lpstr>
      <vt:lpstr>USDA Nondiscrimination Statement</vt:lpstr>
      <vt:lpstr>CSDE Nondiscrimination Statement</vt:lpstr>
    </vt:vector>
  </TitlesOfParts>
  <Company>CT. State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Civil Rights: Your Responsibilities in the Child and Adult Care Food Program (CACFP)</dc:title>
  <dc:creator>CSDE CACFP</dc:creator>
  <cp:lastModifiedBy>Fiore, Susan</cp:lastModifiedBy>
  <cp:revision>214</cp:revision>
  <cp:lastPrinted>2023-02-22T13:41:35Z</cp:lastPrinted>
  <dcterms:created xsi:type="dcterms:W3CDTF">2001-01-24T22:08:09Z</dcterms:created>
  <dcterms:modified xsi:type="dcterms:W3CDTF">2023-09-11T14:13:24Z</dcterms:modified>
  <cp:contentStatus/>
</cp:coreProperties>
</file>