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42"/>
  </p:notesMasterIdLst>
  <p:sldIdLst>
    <p:sldId id="288" r:id="rId2"/>
    <p:sldId id="289" r:id="rId3"/>
    <p:sldId id="290" r:id="rId4"/>
    <p:sldId id="291" r:id="rId5"/>
    <p:sldId id="292" r:id="rId6"/>
    <p:sldId id="846" r:id="rId7"/>
    <p:sldId id="847" r:id="rId8"/>
    <p:sldId id="716" r:id="rId9"/>
    <p:sldId id="3886" r:id="rId10"/>
    <p:sldId id="848" r:id="rId11"/>
    <p:sldId id="303" r:id="rId12"/>
    <p:sldId id="3887" r:id="rId13"/>
    <p:sldId id="2161" r:id="rId14"/>
    <p:sldId id="4142" r:id="rId15"/>
    <p:sldId id="4129" r:id="rId16"/>
    <p:sldId id="4147" r:id="rId17"/>
    <p:sldId id="4143" r:id="rId18"/>
    <p:sldId id="4131" r:id="rId19"/>
    <p:sldId id="2165" r:id="rId20"/>
    <p:sldId id="4138" r:id="rId21"/>
    <p:sldId id="4132" r:id="rId22"/>
    <p:sldId id="4134" r:id="rId23"/>
    <p:sldId id="3714" r:id="rId24"/>
    <p:sldId id="4135" r:id="rId25"/>
    <p:sldId id="3716" r:id="rId26"/>
    <p:sldId id="3779" r:id="rId27"/>
    <p:sldId id="4144" r:id="rId28"/>
    <p:sldId id="4141" r:id="rId29"/>
    <p:sldId id="4140" r:id="rId30"/>
    <p:sldId id="3784" r:id="rId31"/>
    <p:sldId id="4137" r:id="rId32"/>
    <p:sldId id="257" r:id="rId33"/>
    <p:sldId id="3783" r:id="rId34"/>
    <p:sldId id="3785" r:id="rId35"/>
    <p:sldId id="3787" r:id="rId36"/>
    <p:sldId id="4145" r:id="rId37"/>
    <p:sldId id="4146" r:id="rId38"/>
    <p:sldId id="268" r:id="rId39"/>
    <p:sldId id="269" r:id="rId40"/>
    <p:sldId id="270"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Libre Baskerville" panose="020F0502020204030204" pitchFamily="34"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5 minutes" id="{25F6EA55-B38E-7349-8D49-10C9F6109D4C}">
          <p14:sldIdLst>
            <p14:sldId id="288"/>
            <p14:sldId id="289"/>
            <p14:sldId id="290"/>
            <p14:sldId id="291"/>
          </p14:sldIdLst>
        </p14:section>
        <p14:section name="What and Why: 5 minutes" id="{C561052D-69C2-8040-AE52-74222704E58E}">
          <p14:sldIdLst>
            <p14:sldId id="292"/>
            <p14:sldId id="846"/>
            <p14:sldId id="847"/>
            <p14:sldId id="716"/>
            <p14:sldId id="3886"/>
          </p14:sldIdLst>
        </p14:section>
        <p14:section name="Exploration and Fit/Feasibility: 15 minutes" id="{125405A5-1558-7948-9719-35E3FFF4B23B}">
          <p14:sldIdLst>
            <p14:sldId id="848"/>
            <p14:sldId id="303"/>
            <p14:sldId id="3887"/>
            <p14:sldId id="2161"/>
            <p14:sldId id="4142"/>
            <p14:sldId id="4129"/>
            <p14:sldId id="4147"/>
            <p14:sldId id="4143"/>
            <p14:sldId id="4131"/>
            <p14:sldId id="2165"/>
            <p14:sldId id="4138"/>
          </p14:sldIdLst>
        </p14:section>
        <p14:section name="Hexagon Defined: 60 minutes" id="{EB09B7A9-C13C-9F48-9FFC-CDD0076DB147}">
          <p14:sldIdLst>
            <p14:sldId id="4132"/>
            <p14:sldId id="4134"/>
            <p14:sldId id="3714"/>
            <p14:sldId id="4135"/>
            <p14:sldId id="3716"/>
            <p14:sldId id="3779"/>
            <p14:sldId id="4144"/>
            <p14:sldId id="4141"/>
            <p14:sldId id="4140"/>
            <p14:sldId id="3784"/>
            <p14:sldId id="4137"/>
            <p14:sldId id="257"/>
            <p14:sldId id="3783"/>
            <p14:sldId id="3785"/>
            <p14:sldId id="3787"/>
          </p14:sldIdLst>
        </p14:section>
        <p14:section name="Breakout Sessions: 45. minutes" id="{8C1C697A-2AE1-3543-AC86-5E5E8614BFAF}">
          <p14:sldIdLst>
            <p14:sldId id="4145"/>
            <p14:sldId id="4146"/>
            <p14:sldId id="268"/>
            <p14:sldId id="269"/>
            <p14:sldId id="27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24CCB0-E065-2616-80BC-1F1B5E49EEAB}" name="Ward, Caryn" initials="WC" userId="S::carynsw@ad.unc.edu::aa4d657b-2a06-4719-9767-a6c154cd7b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78"/>
    <a:srgbClr val="6B7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1" autoAdjust="0"/>
    <p:restoredTop sz="79808" autoAdjust="0"/>
  </p:normalViewPr>
  <p:slideViewPr>
    <p:cSldViewPr snapToGrid="0">
      <p:cViewPr varScale="1">
        <p:scale>
          <a:sx n="142" d="100"/>
          <a:sy n="142" d="100"/>
        </p:scale>
        <p:origin x="168" y="3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13</a:t>
            </a:fld>
            <a:endParaRPr lang="en-US"/>
          </a:p>
        </p:txBody>
      </p:sp>
    </p:spTree>
    <p:extLst>
      <p:ext uri="{BB962C8B-B14F-4D97-AF65-F5344CB8AC3E}">
        <p14:creationId xmlns:p14="http://schemas.microsoft.com/office/powerpoint/2010/main" val="126492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14</a:t>
            </a:fld>
            <a:endParaRPr lang="en-US"/>
          </a:p>
        </p:txBody>
      </p:sp>
    </p:spTree>
    <p:extLst>
      <p:ext uri="{BB962C8B-B14F-4D97-AF65-F5344CB8AC3E}">
        <p14:creationId xmlns:p14="http://schemas.microsoft.com/office/powerpoint/2010/main" val="42712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070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50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17</a:t>
            </a:fld>
            <a:endParaRPr lang="en-US"/>
          </a:p>
        </p:txBody>
      </p:sp>
    </p:spTree>
    <p:extLst>
      <p:ext uri="{BB962C8B-B14F-4D97-AF65-F5344CB8AC3E}">
        <p14:creationId xmlns:p14="http://schemas.microsoft.com/office/powerpoint/2010/main" val="3609037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06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4276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Developed for use in implementation informed assessments</a:t>
            </a:r>
          </a:p>
          <a:p>
            <a:r>
              <a:rPr lang="en-US" sz="1200" dirty="0"/>
              <a:t>Reviewed and edited by the Racial and Ethnic Equity and Inclusion Team (REEI)</a:t>
            </a:r>
          </a:p>
          <a:p>
            <a:r>
              <a:rPr lang="en-US" sz="1200" dirty="0"/>
              <a:t>For use by organizations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mn-ea"/>
                <a:cs typeface="+mn-cs"/>
              </a:rPr>
              <a:t>Most often used in exploration…can also be used to evaluate EBPs that may not be working as anticipated in order to enhance implementation or stop the implementation of that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mn-ea"/>
                <a:cs typeface="+mn-cs"/>
              </a:rPr>
              <a:t>Note the two colors: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n-lt"/>
                <a:ea typeface="+mn-ea"/>
                <a:cs typeface="+mn-cs"/>
              </a:rPr>
              <a:t>Program Indicators (green) - </a:t>
            </a:r>
            <a:r>
              <a:rPr lang="en-US" sz="1200" kern="1200" dirty="0">
                <a:solidFill>
                  <a:schemeClr val="tx1"/>
                </a:solidFill>
                <a:effectLst/>
                <a:latin typeface="+mn-lt"/>
                <a:ea typeface="+mn-ea"/>
                <a:cs typeface="+mn-cs"/>
              </a:rPr>
              <a:t>Program indicators assess the extent to which new or existing programs or practices that will be implemented demonstrate evidence, supports for implementation, and usability across a range of contexts.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n-lt"/>
                <a:ea typeface="+mn-ea"/>
                <a:cs typeface="+mn-cs"/>
              </a:rPr>
              <a:t>Implementing Site Indicators (blue) - </a:t>
            </a:r>
            <a:r>
              <a:rPr lang="en-US" sz="1200" kern="1200" dirty="0">
                <a:solidFill>
                  <a:schemeClr val="tx1"/>
                </a:solidFill>
                <a:effectLst/>
                <a:latin typeface="+mn-lt"/>
                <a:ea typeface="+mn-ea"/>
                <a:cs typeface="+mn-cs"/>
              </a:rPr>
              <a:t>Implementing site indicators assess the extent to which a new or existing program or practice aligns with the implementing site along the following domains: population need, fit and capacity. The assessment specifies suggested conditions and requirements for a strong match to need, fit and capacity for the identified program or practice.</a:t>
            </a:r>
            <a:endParaRPr kumimoji="0" lang="en-US"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22</a:t>
            </a:fld>
            <a:endParaRPr lang="en-US"/>
          </a:p>
        </p:txBody>
      </p:sp>
    </p:spTree>
    <p:extLst>
      <p:ext uri="{BB962C8B-B14F-4D97-AF65-F5344CB8AC3E}">
        <p14:creationId xmlns:p14="http://schemas.microsoft.com/office/powerpoint/2010/main" val="211529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74750-7092-C54B-B365-13D24778A77C}" type="slidenum">
              <a:rPr lang="en-US" smtClean="0"/>
              <a:t>23</a:t>
            </a:fld>
            <a:endParaRPr lang="en-US"/>
          </a:p>
        </p:txBody>
      </p:sp>
    </p:spTree>
    <p:extLst>
      <p:ext uri="{BB962C8B-B14F-4D97-AF65-F5344CB8AC3E}">
        <p14:creationId xmlns:p14="http://schemas.microsoft.com/office/powerpoint/2010/main" val="425572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74750-7092-C54B-B365-13D24778A77C}" type="slidenum">
              <a:rPr lang="en-US" smtClean="0"/>
              <a:t>24</a:t>
            </a:fld>
            <a:endParaRPr lang="en-US"/>
          </a:p>
        </p:txBody>
      </p:sp>
    </p:spTree>
    <p:extLst>
      <p:ext uri="{BB962C8B-B14F-4D97-AF65-F5344CB8AC3E}">
        <p14:creationId xmlns:p14="http://schemas.microsoft.com/office/powerpoint/2010/main" val="4221865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focus population and community partners should be engaged in determining the broad need, as members of the discussion team and in the selection of programs and practices to be considered.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team conducting the assessment should either have a background in or be provided with training on DEI so that they can apply these concepts in their assessment of fit and feasibility.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data (programmatic, fidelity, outcome, etc.) used to assess need and evidence should be disaggregated by race/ethnicity where appropriate, as well as by sub-population characteristics (e.g., gender, socioeconomic status, geography).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26</a:t>
            </a:fld>
            <a:endParaRPr lang="en-US"/>
          </a:p>
        </p:txBody>
      </p:sp>
    </p:spTree>
    <p:extLst>
      <p:ext uri="{BB962C8B-B14F-4D97-AF65-F5344CB8AC3E}">
        <p14:creationId xmlns:p14="http://schemas.microsoft.com/office/powerpoint/2010/main" val="1005727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20 minutes</a:t>
            </a:r>
          </a:p>
        </p:txBody>
      </p:sp>
    </p:spTree>
    <p:extLst>
      <p:ext uri="{BB962C8B-B14F-4D97-AF65-F5344CB8AC3E}">
        <p14:creationId xmlns:p14="http://schemas.microsoft.com/office/powerpoint/2010/main" val="3441553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 to the handout of the Hexagon Tool. Remember, there are several questions that assess each indicator. The team would want to be sure to answer all/most. The ones hi-lighted here are those we would want to prioritize to ensure equitable outcomes. </a:t>
            </a:r>
          </a:p>
        </p:txBody>
      </p:sp>
      <p:sp>
        <p:nvSpPr>
          <p:cNvPr id="4" name="Slide Number Placeholder 3"/>
          <p:cNvSpPr>
            <a:spLocks noGrp="1"/>
          </p:cNvSpPr>
          <p:nvPr>
            <p:ph type="sldNum" sz="quarter" idx="5"/>
          </p:nvPr>
        </p:nvSpPr>
        <p:spPr/>
        <p:txBody>
          <a:bodyPr/>
          <a:lstStyle/>
          <a:p>
            <a:fld id="{D2B7AEE2-A263-4C4A-AD76-E6E2303B20BD}" type="slidenum">
              <a:rPr lang="en-US" smtClean="0"/>
              <a:t>29</a:t>
            </a:fld>
            <a:endParaRPr lang="en-US"/>
          </a:p>
        </p:txBody>
      </p:sp>
    </p:spTree>
    <p:extLst>
      <p:ext uri="{BB962C8B-B14F-4D97-AF65-F5344CB8AC3E}">
        <p14:creationId xmlns:p14="http://schemas.microsoft.com/office/powerpoint/2010/main" val="3580371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30</a:t>
            </a:fld>
            <a:endParaRPr lang="en-US"/>
          </a:p>
        </p:txBody>
      </p:sp>
    </p:spTree>
    <p:extLst>
      <p:ext uri="{BB962C8B-B14F-4D97-AF65-F5344CB8AC3E}">
        <p14:creationId xmlns:p14="http://schemas.microsoft.com/office/powerpoint/2010/main" val="3587393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Leadership knowledgeable and in support</a:t>
            </a:r>
          </a:p>
          <a:p>
            <a:r>
              <a:rPr lang="en-US" dirty="0"/>
              <a:t>Staff not a strong match – relationships perceived as ‘generally’ ok</a:t>
            </a:r>
          </a:p>
        </p:txBody>
      </p:sp>
      <p:sp>
        <p:nvSpPr>
          <p:cNvPr id="4" name="Slide Number Placeholder 3"/>
          <p:cNvSpPr>
            <a:spLocks noGrp="1"/>
          </p:cNvSpPr>
          <p:nvPr>
            <p:ph type="sldNum" sz="quarter" idx="5"/>
          </p:nvPr>
        </p:nvSpPr>
        <p:spPr/>
        <p:txBody>
          <a:bodyPr/>
          <a:lstStyle/>
          <a:p>
            <a:fld id="{D2B7AEE2-A263-4C4A-AD76-E6E2303B20BD}" type="slidenum">
              <a:rPr lang="en-US" smtClean="0"/>
              <a:t>31</a:t>
            </a:fld>
            <a:endParaRPr lang="en-US"/>
          </a:p>
        </p:txBody>
      </p:sp>
    </p:spTree>
    <p:extLst>
      <p:ext uri="{BB962C8B-B14F-4D97-AF65-F5344CB8AC3E}">
        <p14:creationId xmlns:p14="http://schemas.microsoft.com/office/powerpoint/2010/main" val="667493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34</a:t>
            </a:fld>
            <a:endParaRPr lang="en-US"/>
          </a:p>
        </p:txBody>
      </p:sp>
    </p:spTree>
    <p:extLst>
      <p:ext uri="{BB962C8B-B14F-4D97-AF65-F5344CB8AC3E}">
        <p14:creationId xmlns:p14="http://schemas.microsoft.com/office/powerpoint/2010/main" val="3231750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35</a:t>
            </a:fld>
            <a:endParaRPr lang="en-US"/>
          </a:p>
        </p:txBody>
      </p:sp>
    </p:spTree>
    <p:extLst>
      <p:ext uri="{BB962C8B-B14F-4D97-AF65-F5344CB8AC3E}">
        <p14:creationId xmlns:p14="http://schemas.microsoft.com/office/powerpoint/2010/main" val="3348535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58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7</a:t>
            </a:fld>
            <a:endParaRPr lang="en-US"/>
          </a:p>
        </p:txBody>
      </p:sp>
    </p:spTree>
    <p:extLst>
      <p:ext uri="{BB962C8B-B14F-4D97-AF65-F5344CB8AC3E}">
        <p14:creationId xmlns:p14="http://schemas.microsoft.com/office/powerpoint/2010/main" val="336027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7AEE2-A263-4C4A-AD76-E6E2303B20BD}" type="slidenum">
              <a:rPr lang="en-US" smtClean="0"/>
              <a:t>8</a:t>
            </a:fld>
            <a:endParaRPr lang="en-US"/>
          </a:p>
        </p:txBody>
      </p:sp>
    </p:spTree>
    <p:extLst>
      <p:ext uri="{BB962C8B-B14F-4D97-AF65-F5344CB8AC3E}">
        <p14:creationId xmlns:p14="http://schemas.microsoft.com/office/powerpoint/2010/main" val="246747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850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rot="-1724196">
            <a:off x="5132655" y="231480"/>
            <a:ext cx="5260739" cy="5260739"/>
          </a:xfrm>
          <a:prstGeom prst="rect">
            <a:avLst/>
          </a:prstGeom>
          <a:noFill/>
          <a:ln>
            <a:noFill/>
          </a:ln>
        </p:spPr>
      </p:pic>
      <p:sp>
        <p:nvSpPr>
          <p:cNvPr id="15" name="Google Shape;15;p2"/>
          <p:cNvSpPr txBox="1">
            <a:spLocks noGrp="1"/>
          </p:cNvSpPr>
          <p:nvPr>
            <p:ph type="ctrTitle"/>
          </p:nvPr>
        </p:nvSpPr>
        <p:spPr>
          <a:xfrm>
            <a:off x="311702" y="274575"/>
            <a:ext cx="61692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5200"/>
              <a:buFont typeface="Libre Baskerville"/>
              <a:buNone/>
              <a:defRPr sz="5200">
                <a:latin typeface="Libre Baskerville"/>
                <a:ea typeface="Libre Baskerville"/>
                <a:cs typeface="Libre Baskerville"/>
                <a:sym typeface="Libre Baskerville"/>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r>
              <a:rPr lang="en-US"/>
              <a:t>Click to edit Master title style</a:t>
            </a:r>
            <a:endParaRPr/>
          </a:p>
        </p:txBody>
      </p:sp>
      <p:sp>
        <p:nvSpPr>
          <p:cNvPr id="16" name="Google Shape;16;p2"/>
          <p:cNvSpPr txBox="1">
            <a:spLocks noGrp="1"/>
          </p:cNvSpPr>
          <p:nvPr>
            <p:ph type="subTitle" idx="1"/>
          </p:nvPr>
        </p:nvSpPr>
        <p:spPr>
          <a:xfrm>
            <a:off x="311700" y="2410450"/>
            <a:ext cx="5672700" cy="652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Open Sans"/>
              <a:buNone/>
              <a:defRPr sz="2800">
                <a:latin typeface="Open Sans"/>
                <a:ea typeface="Open Sans"/>
                <a:cs typeface="Open Sans"/>
                <a:sym typeface="Open Sans"/>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r>
              <a:rPr lang="en-US"/>
              <a:t>Click to edit Master subtitle style</a:t>
            </a:r>
            <a:endParaRPr/>
          </a:p>
        </p:txBody>
      </p:sp>
      <p:pic>
        <p:nvPicPr>
          <p:cNvPr id="17" name="Google Shape;17;p2"/>
          <p:cNvPicPr preferRelativeResize="0"/>
          <p:nvPr/>
        </p:nvPicPr>
        <p:blipFill rotWithShape="1">
          <a:blip r:embed="rId3">
            <a:alphaModFix/>
          </a:blip>
          <a:srcRect/>
          <a:stretch/>
        </p:blipFill>
        <p:spPr>
          <a:xfrm>
            <a:off x="6749162" y="4265225"/>
            <a:ext cx="1998898" cy="269700"/>
          </a:xfrm>
          <a:prstGeom prst="rect">
            <a:avLst/>
          </a:prstGeom>
          <a:noFill/>
          <a:ln>
            <a:noFill/>
          </a:ln>
        </p:spPr>
      </p:pic>
      <p:sp>
        <p:nvSpPr>
          <p:cNvPr id="18" name="Google Shape;18;p2"/>
          <p:cNvSpPr txBox="1">
            <a:spLocks noGrp="1"/>
          </p:cNvSpPr>
          <p:nvPr>
            <p:ph type="subTitle" idx="2"/>
          </p:nvPr>
        </p:nvSpPr>
        <p:spPr>
          <a:xfrm>
            <a:off x="371275" y="3132150"/>
            <a:ext cx="5672700" cy="447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300"/>
              <a:buFont typeface="Open Sans"/>
              <a:buNone/>
              <a:defRPr sz="1300">
                <a:latin typeface="Open Sans"/>
                <a:ea typeface="Open Sans"/>
                <a:cs typeface="Open Sans"/>
                <a:sym typeface="Open Sans"/>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r>
              <a:rPr lang="en-US"/>
              <a:t>Click to edit Master subtitle style</a:t>
            </a:r>
            <a:endParaRPr/>
          </a:p>
        </p:txBody>
      </p:sp>
      <p:sp>
        <p:nvSpPr>
          <p:cNvPr id="19" name="Google Shape;19;p2"/>
          <p:cNvSpPr txBox="1">
            <a:spLocks noGrp="1"/>
          </p:cNvSpPr>
          <p:nvPr>
            <p:ph type="sldNum" idx="12"/>
          </p:nvPr>
        </p:nvSpPr>
        <p:spPr>
          <a:xfrm>
            <a:off x="7890054" y="49152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Image Slide">
  <p:cSld name="CUSTOM_13">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391800" y="438600"/>
            <a:ext cx="77178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
        <p:nvSpPr>
          <p:cNvPr id="77" name="Google Shape;77;p12"/>
          <p:cNvSpPr>
            <a:spLocks noGrp="1"/>
          </p:cNvSpPr>
          <p:nvPr>
            <p:ph type="pic" idx="2"/>
          </p:nvPr>
        </p:nvSpPr>
        <p:spPr>
          <a:xfrm>
            <a:off x="507825" y="1137925"/>
            <a:ext cx="8148000" cy="3412200"/>
          </a:xfrm>
          <a:prstGeom prst="rect">
            <a:avLst/>
          </a:prstGeom>
          <a:noFill/>
          <a:ln>
            <a:noFill/>
          </a:ln>
        </p:spPr>
      </p:sp>
      <p:sp>
        <p:nvSpPr>
          <p:cNvPr id="78" name="Google Shape;78;p12"/>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s">
  <p:cSld name="CUSTOM_1">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114" name="Google Shape;114;p19"/>
          <p:cNvSpPr txBox="1">
            <a:spLocks noGrp="1"/>
          </p:cNvSpPr>
          <p:nvPr>
            <p:ph type="body" idx="1"/>
          </p:nvPr>
        </p:nvSpPr>
        <p:spPr>
          <a:xfrm>
            <a:off x="311700" y="1152475"/>
            <a:ext cx="29034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pPr lvl="0"/>
            <a:r>
              <a:rPr lang="en-US"/>
              <a:t>Click to edit Master text styles</a:t>
            </a:r>
          </a:p>
        </p:txBody>
      </p:sp>
      <p:sp>
        <p:nvSpPr>
          <p:cNvPr id="115" name="Google Shape;115;p19"/>
          <p:cNvSpPr txBox="1">
            <a:spLocks noGrp="1"/>
          </p:cNvSpPr>
          <p:nvPr>
            <p:ph type="body" idx="2"/>
          </p:nvPr>
        </p:nvSpPr>
        <p:spPr>
          <a:xfrm>
            <a:off x="3120300" y="1152475"/>
            <a:ext cx="29034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pPr lvl="0"/>
            <a:r>
              <a:rPr lang="en-US"/>
              <a:t>Click to edit Master text styles</a:t>
            </a:r>
          </a:p>
        </p:txBody>
      </p:sp>
      <p:sp>
        <p:nvSpPr>
          <p:cNvPr id="116" name="Google Shape;116;p19"/>
          <p:cNvSpPr txBox="1">
            <a:spLocks noGrp="1"/>
          </p:cNvSpPr>
          <p:nvPr>
            <p:ph type="body" idx="3"/>
          </p:nvPr>
        </p:nvSpPr>
        <p:spPr>
          <a:xfrm>
            <a:off x="6053350" y="1152475"/>
            <a:ext cx="30420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pPr lvl="0"/>
            <a:r>
              <a:rPr lang="en-US"/>
              <a:t>Click to edit Master text styles</a:t>
            </a:r>
          </a:p>
        </p:txBody>
      </p:sp>
      <p:sp>
        <p:nvSpPr>
          <p:cNvPr id="117" name="Google Shape;117;p19"/>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osing">
  <p:cSld name="CUSTOM">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11700" y="445025"/>
            <a:ext cx="42030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86" name="Google Shape;86;p14"/>
          <p:cNvSpPr/>
          <p:nvPr/>
        </p:nvSpPr>
        <p:spPr>
          <a:xfrm>
            <a:off x="4572000" y="-125"/>
            <a:ext cx="4572000" cy="4733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14" descr="Facebook Logo&#10;" title="Facebook Logo"/>
          <p:cNvPicPr preferRelativeResize="0"/>
          <p:nvPr/>
        </p:nvPicPr>
        <p:blipFill rotWithShape="1">
          <a:blip r:embed="rId2">
            <a:alphaModFix/>
          </a:blip>
          <a:srcRect/>
          <a:stretch/>
        </p:blipFill>
        <p:spPr>
          <a:xfrm>
            <a:off x="5024475" y="1469725"/>
            <a:ext cx="661250" cy="661250"/>
          </a:xfrm>
          <a:prstGeom prst="rect">
            <a:avLst/>
          </a:prstGeom>
          <a:noFill/>
          <a:ln>
            <a:noFill/>
          </a:ln>
        </p:spPr>
      </p:pic>
      <p:pic>
        <p:nvPicPr>
          <p:cNvPr id="88" name="Google Shape;88;p14" descr="Twitter Logo" title="Twitter Logo"/>
          <p:cNvPicPr preferRelativeResize="0"/>
          <p:nvPr/>
        </p:nvPicPr>
        <p:blipFill rotWithShape="1">
          <a:blip r:embed="rId3">
            <a:alphaModFix/>
          </a:blip>
          <a:srcRect/>
          <a:stretch/>
        </p:blipFill>
        <p:spPr>
          <a:xfrm>
            <a:off x="5024463" y="2241125"/>
            <a:ext cx="661250" cy="661250"/>
          </a:xfrm>
          <a:prstGeom prst="rect">
            <a:avLst/>
          </a:prstGeom>
          <a:noFill/>
          <a:ln>
            <a:noFill/>
          </a:ln>
        </p:spPr>
      </p:pic>
      <p:pic>
        <p:nvPicPr>
          <p:cNvPr id="89" name="Google Shape;89;p14" descr="Website Icon" title="Website Icon"/>
          <p:cNvPicPr preferRelativeResize="0"/>
          <p:nvPr/>
        </p:nvPicPr>
        <p:blipFill rotWithShape="1">
          <a:blip r:embed="rId4">
            <a:alphaModFix/>
          </a:blip>
          <a:srcRect/>
          <a:stretch/>
        </p:blipFill>
        <p:spPr>
          <a:xfrm>
            <a:off x="4978125" y="3012525"/>
            <a:ext cx="753925" cy="753925"/>
          </a:xfrm>
          <a:prstGeom prst="rect">
            <a:avLst/>
          </a:prstGeom>
          <a:noFill/>
          <a:ln>
            <a:noFill/>
          </a:ln>
        </p:spPr>
      </p:pic>
      <p:sp>
        <p:nvSpPr>
          <p:cNvPr id="90" name="Google Shape;90;p14"/>
          <p:cNvSpPr txBox="1">
            <a:spLocks noGrp="1"/>
          </p:cNvSpPr>
          <p:nvPr>
            <p:ph type="subTitle" idx="1"/>
          </p:nvPr>
        </p:nvSpPr>
        <p:spPr>
          <a:xfrm>
            <a:off x="311700" y="1558575"/>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91" name="Google Shape;91;p14"/>
          <p:cNvSpPr txBox="1"/>
          <p:nvPr/>
        </p:nvSpPr>
        <p:spPr>
          <a:xfrm>
            <a:off x="5732050" y="449950"/>
            <a:ext cx="2793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Libre Baskerville"/>
                <a:ea typeface="Libre Baskerville"/>
                <a:cs typeface="Libre Baskerville"/>
                <a:sym typeface="Libre Baskerville"/>
              </a:rPr>
              <a:t>Visit NIRN</a:t>
            </a:r>
            <a:endParaRPr sz="2800" b="0" i="0" u="none" strike="noStrike" cap="none">
              <a:solidFill>
                <a:srgbClr val="000000"/>
              </a:solidFill>
              <a:latin typeface="Libre Baskerville"/>
              <a:ea typeface="Libre Baskerville"/>
              <a:cs typeface="Libre Baskerville"/>
              <a:sym typeface="Libre Baskerville"/>
            </a:endParaRPr>
          </a:p>
        </p:txBody>
      </p:sp>
      <p:pic>
        <p:nvPicPr>
          <p:cNvPr id="92" name="Google Shape;92;p14" descr="NIRN Logo" title="NIRN Logo"/>
          <p:cNvPicPr preferRelativeResize="0"/>
          <p:nvPr/>
        </p:nvPicPr>
        <p:blipFill rotWithShape="1">
          <a:blip r:embed="rId5">
            <a:alphaModFix/>
          </a:blip>
          <a:srcRect/>
          <a:stretch/>
        </p:blipFill>
        <p:spPr>
          <a:xfrm>
            <a:off x="4689013" y="91675"/>
            <a:ext cx="1332150" cy="1332150"/>
          </a:xfrm>
          <a:prstGeom prst="rect">
            <a:avLst/>
          </a:prstGeom>
          <a:noFill/>
          <a:ln>
            <a:noFill/>
          </a:ln>
        </p:spPr>
      </p:pic>
      <p:sp>
        <p:nvSpPr>
          <p:cNvPr id="93" name="Google Shape;93;p14"/>
          <p:cNvSpPr txBox="1"/>
          <p:nvPr/>
        </p:nvSpPr>
        <p:spPr>
          <a:xfrm>
            <a:off x="5732050" y="1546400"/>
            <a:ext cx="25512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Open Sans"/>
                <a:ea typeface="Open Sans"/>
                <a:cs typeface="Open Sans"/>
                <a:sym typeface="Open Sans"/>
              </a:rPr>
              <a:t>@impscience</a:t>
            </a:r>
            <a:endParaRPr sz="2100" b="0" i="0" u="none" strike="noStrike" cap="none">
              <a:solidFill>
                <a:schemeClr val="dk2"/>
              </a:solidFill>
              <a:latin typeface="Open Sans"/>
              <a:ea typeface="Open Sans"/>
              <a:cs typeface="Open Sans"/>
              <a:sym typeface="Open Sans"/>
            </a:endParaRPr>
          </a:p>
        </p:txBody>
      </p:sp>
      <p:sp>
        <p:nvSpPr>
          <p:cNvPr id="94" name="Google Shape;94;p14"/>
          <p:cNvSpPr txBox="1"/>
          <p:nvPr/>
        </p:nvSpPr>
        <p:spPr>
          <a:xfrm>
            <a:off x="5732050" y="2317800"/>
            <a:ext cx="25512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Open Sans"/>
                <a:ea typeface="Open Sans"/>
                <a:cs typeface="Open Sans"/>
                <a:sym typeface="Open Sans"/>
              </a:rPr>
              <a:t>@impscience</a:t>
            </a:r>
            <a:endParaRPr sz="2100" b="0" i="0" u="none" strike="noStrike" cap="none">
              <a:solidFill>
                <a:schemeClr val="dk2"/>
              </a:solidFill>
              <a:latin typeface="Open Sans"/>
              <a:ea typeface="Open Sans"/>
              <a:cs typeface="Open Sans"/>
              <a:sym typeface="Open Sans"/>
            </a:endParaRPr>
          </a:p>
        </p:txBody>
      </p:sp>
      <p:sp>
        <p:nvSpPr>
          <p:cNvPr id="95" name="Google Shape;95;p14"/>
          <p:cNvSpPr txBox="1"/>
          <p:nvPr/>
        </p:nvSpPr>
        <p:spPr>
          <a:xfrm>
            <a:off x="5732050" y="3135538"/>
            <a:ext cx="3246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Open Sans"/>
                <a:ea typeface="Open Sans"/>
                <a:cs typeface="Open Sans"/>
                <a:sym typeface="Open Sans"/>
              </a:rPr>
              <a:t>https://nirn.fpg.unc.edu/</a:t>
            </a:r>
            <a:endParaRPr sz="2100" b="0" i="0" u="none" strike="noStrike" cap="none">
              <a:solidFill>
                <a:schemeClr val="dk2"/>
              </a:solidFill>
              <a:latin typeface="Open Sans"/>
              <a:ea typeface="Open Sans"/>
              <a:cs typeface="Open Sans"/>
              <a:sym typeface="Open Sans"/>
            </a:endParaRPr>
          </a:p>
        </p:txBody>
      </p:sp>
      <p:sp>
        <p:nvSpPr>
          <p:cNvPr id="96" name="Google Shape;96;p1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py Rights">
  <p:cSld name="CUSTOM_3">
    <p:spTree>
      <p:nvGrpSpPr>
        <p:cNvPr id="1" name="Shape 97"/>
        <p:cNvGrpSpPr/>
        <p:nvPr/>
      </p:nvGrpSpPr>
      <p:grpSpPr>
        <a:xfrm>
          <a:off x="0" y="0"/>
          <a:ext cx="0" cy="0"/>
          <a:chOff x="0" y="0"/>
          <a:chExt cx="0" cy="0"/>
        </a:xfrm>
      </p:grpSpPr>
      <p:sp>
        <p:nvSpPr>
          <p:cNvPr id="98" name="Google Shape;98;p15"/>
          <p:cNvSpPr txBox="1"/>
          <p:nvPr/>
        </p:nvSpPr>
        <p:spPr>
          <a:xfrm>
            <a:off x="430400" y="762750"/>
            <a:ext cx="7864200" cy="4229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endParaRPr sz="125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dirty="0">
                <a:solidFill>
                  <a:schemeClr val="dk1"/>
                </a:solidFill>
                <a:latin typeface="Open Sans"/>
                <a:ea typeface="Open Sans"/>
                <a:cs typeface="Open Sans"/>
                <a:sym typeface="Open Sans"/>
              </a:rPr>
              <a:t>This document is based on the work of the National Implementation Research Network (NIRN).​</a:t>
            </a:r>
            <a:endParaRPr sz="125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dirty="0">
                <a:solidFill>
                  <a:schemeClr val="dk1"/>
                </a:solidFill>
                <a:latin typeface="Open Sans"/>
                <a:ea typeface="Open Sans"/>
                <a:cs typeface="Open Sans"/>
                <a:sym typeface="Open Sans"/>
              </a:rPr>
              <a:t>© 2021  NIRN-UNC​</a:t>
            </a:r>
            <a:endParaRPr sz="125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dirty="0">
                <a:solidFill>
                  <a:schemeClr val="dk1"/>
                </a:solidFill>
                <a:latin typeface="Open Sans"/>
                <a:ea typeface="Open Sans"/>
                <a:cs typeface="Open Sans"/>
                <a:sym typeface="Open Sans"/>
              </a:rPr>
              <a:t> ​</a:t>
            </a:r>
            <a:endParaRPr sz="125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dirty="0">
                <a:solidFill>
                  <a:schemeClr val="dk1"/>
                </a:solidFill>
                <a:latin typeface="Open Sans"/>
                <a:ea typeface="Open Sans"/>
                <a:cs typeface="Open Sans"/>
                <a:sym typeface="Open Sans"/>
              </a:rPr>
              <a:t>This content is licensed under Creative Commons license CC BY-NC-ND, Attribution-NonCommercial-NoDerivs . You are free to share, copy, distribute and transmit the work under the following conditions: Attribution — You must attribute the work in the manner specified by the author or licensor (but not in any way that suggests that they endorse you or your use of the work); Noncommercial — You may not use this work for commercial purposes; No Derivative Works — You may not alter, transform, or build upon this work.  Any of the above conditions can be waived if you get permission from the copyright holder.​</a:t>
            </a:r>
            <a:endParaRPr sz="125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dirty="0">
                <a:solidFill>
                  <a:schemeClr val="dk1"/>
                </a:solidFill>
                <a:latin typeface="Open Sans"/>
                <a:ea typeface="Open Sans"/>
                <a:cs typeface="Open Sans"/>
                <a:sym typeface="Open Sans"/>
              </a:rPr>
              <a:t>​</a:t>
            </a:r>
            <a:endParaRPr sz="125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r>
              <a:rPr lang="en" sz="1250" b="0" i="0" u="none" strike="noStrike" cap="none" dirty="0">
                <a:solidFill>
                  <a:schemeClr val="dk1"/>
                </a:solidFill>
                <a:latin typeface="Open Sans"/>
                <a:ea typeface="Open Sans"/>
                <a:cs typeface="Open Sans"/>
                <a:sym typeface="Open Sans"/>
              </a:rPr>
              <a:t> ​The mission of the National Implementation Research Network (NIRN) is to contribute to the best practices and science of implementation, organization change, and system reinvention to improve outcomes across the spectrum of human services.​</a:t>
            </a:r>
            <a:endParaRPr sz="125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endParaRPr sz="125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r>
              <a:rPr lang="en" sz="1250" b="0" i="0" u="none" strike="noStrike" cap="none" dirty="0">
                <a:solidFill>
                  <a:schemeClr val="dk1"/>
                </a:solidFill>
                <a:latin typeface="Open Sans"/>
                <a:ea typeface="Open Sans"/>
                <a:cs typeface="Open Sans"/>
                <a:sym typeface="Open Sans"/>
              </a:rPr>
              <a:t>email: </a:t>
            </a:r>
            <a:r>
              <a:rPr lang="en" sz="1250" b="0" i="0" u="sng" strike="noStrike" cap="none" dirty="0">
                <a:solidFill>
                  <a:srgbClr val="0563C1"/>
                </a:solidFill>
                <a:latin typeface="Open Sans"/>
                <a:ea typeface="Open Sans"/>
                <a:cs typeface="Open Sans"/>
                <a:sym typeface="Open Sans"/>
              </a:rPr>
              <a:t>nirn@unc.edu</a:t>
            </a:r>
            <a:r>
              <a:rPr lang="en" sz="1250" b="0" i="0" u="none" strike="noStrike" cap="none" dirty="0">
                <a:solidFill>
                  <a:schemeClr val="dk1"/>
                </a:solidFill>
                <a:latin typeface="Open Sans"/>
                <a:ea typeface="Open Sans"/>
                <a:cs typeface="Open Sans"/>
                <a:sym typeface="Open Sans"/>
              </a:rPr>
              <a:t>  ​</a:t>
            </a:r>
            <a:endParaRPr sz="20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5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dirty="0">
              <a:solidFill>
                <a:srgbClr val="000000"/>
              </a:solidFill>
              <a:latin typeface="Open Sans"/>
              <a:ea typeface="Open Sans"/>
              <a:cs typeface="Open Sans"/>
              <a:sym typeface="Open Sans"/>
            </a:endParaRPr>
          </a:p>
        </p:txBody>
      </p:sp>
      <p:sp>
        <p:nvSpPr>
          <p:cNvPr id="99" name="Google Shape;99;p15"/>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5"/>
          <p:cNvSpPr txBox="1">
            <a:spLocks noGrp="1"/>
          </p:cNvSpPr>
          <p:nvPr>
            <p:ph type="title" hasCustomPrompt="1"/>
          </p:nvPr>
        </p:nvSpPr>
        <p:spPr>
          <a:xfrm>
            <a:off x="365407" y="306193"/>
            <a:ext cx="5921700" cy="398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r>
              <a:rPr lang="en-US" dirty="0"/>
              <a:t>Copyright</a:t>
            </a:r>
            <a:endParaRPr dirty="0"/>
          </a:p>
        </p:txBody>
      </p:sp>
      <p:pic>
        <p:nvPicPr>
          <p:cNvPr id="5" name="Google Shape;17;p2">
            <a:extLst>
              <a:ext uri="{FF2B5EF4-FFF2-40B4-BE49-F238E27FC236}">
                <a16:creationId xmlns:a16="http://schemas.microsoft.com/office/drawing/2014/main" id="{8C72611A-32A4-4BE2-B29F-A0D8EC8FD193}"/>
              </a:ext>
            </a:extLst>
          </p:cNvPr>
          <p:cNvPicPr preferRelativeResize="0"/>
          <p:nvPr userDrawn="1"/>
        </p:nvPicPr>
        <p:blipFill rotWithShape="1">
          <a:blip r:embed="rId2">
            <a:alphaModFix/>
          </a:blip>
          <a:srcRect/>
          <a:stretch/>
        </p:blipFill>
        <p:spPr>
          <a:xfrm>
            <a:off x="6749162" y="4265225"/>
            <a:ext cx="1998898" cy="269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PG (required)" userDrawn="1">
  <p:cSld name="CUSTOM_4">
    <p:bg>
      <p:bgPr>
        <a:blipFill>
          <a:blip r:embed="rId2">
            <a:alphaModFix/>
          </a:blip>
          <a:stretch>
            <a:fillRect/>
          </a:stretch>
        </a:blipFill>
        <a:effectLst/>
      </p:bgPr>
    </p:bg>
    <p:spTree>
      <p:nvGrpSpPr>
        <p:cNvPr id="1" name="Shape 101"/>
        <p:cNvGrpSpPr/>
        <p:nvPr/>
      </p:nvGrpSpPr>
      <p:grpSpPr>
        <a:xfrm>
          <a:off x="0" y="0"/>
          <a:ext cx="0" cy="0"/>
          <a:chOff x="0" y="0"/>
          <a:chExt cx="0" cy="0"/>
        </a:xfrm>
      </p:grpSpPr>
      <p:pic>
        <p:nvPicPr>
          <p:cNvPr id="102" name="Google Shape;102;p16" descr="Advancing Knowledge to transform children's lives" title="Frank Porter Graham Child Development Institute"/>
          <p:cNvPicPr preferRelativeResize="0"/>
          <p:nvPr/>
        </p:nvPicPr>
        <p:blipFill rotWithShape="1">
          <a:blip r:embed="rId3">
            <a:alphaModFix/>
          </a:blip>
          <a:srcRect/>
          <a:stretch/>
        </p:blipFill>
        <p:spPr>
          <a:xfrm>
            <a:off x="1912950" y="1611688"/>
            <a:ext cx="5318099" cy="1920125"/>
          </a:xfrm>
          <a:prstGeom prst="rect">
            <a:avLst/>
          </a:prstGeom>
          <a:noFill/>
          <a:ln>
            <a:noFill/>
          </a:ln>
        </p:spPr>
      </p:pic>
      <p:pic>
        <p:nvPicPr>
          <p:cNvPr id="103" name="Google Shape;103;p16"/>
          <p:cNvPicPr preferRelativeResize="0"/>
          <p:nvPr/>
        </p:nvPicPr>
        <p:blipFill rotWithShape="1">
          <a:blip r:embed="rId4">
            <a:alphaModFix/>
          </a:blip>
          <a:srcRect/>
          <a:stretch/>
        </p:blipFill>
        <p:spPr>
          <a:xfrm>
            <a:off x="4005075" y="1913125"/>
            <a:ext cx="3270099" cy="354250"/>
          </a:xfrm>
          <a:prstGeom prst="rect">
            <a:avLst/>
          </a:prstGeom>
          <a:noFill/>
          <a:ln>
            <a:noFill/>
          </a:ln>
        </p:spPr>
      </p:pic>
      <p:sp>
        <p:nvSpPr>
          <p:cNvPr id="104" name="Google Shape;104;p16"/>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06932B30-2357-4460-BBE1-58ADA058BD50}"/>
              </a:ext>
            </a:extLst>
          </p:cNvPr>
          <p:cNvSpPr>
            <a:spLocks noGrp="1"/>
          </p:cNvSpPr>
          <p:nvPr>
            <p:ph type="title" hasCustomPrompt="1"/>
          </p:nvPr>
        </p:nvSpPr>
        <p:spPr>
          <a:xfrm>
            <a:off x="0" y="5207525"/>
            <a:ext cx="8520600" cy="572700"/>
          </a:xfrm>
        </p:spPr>
        <p:txBody>
          <a:bodyPr/>
          <a:lstStyle>
            <a:lvl1pPr>
              <a:defRPr/>
            </a:lvl1pPr>
          </a:lstStyle>
          <a:p>
            <a:r>
              <a:rPr lang="en-US" dirty="0"/>
              <a:t>FPG Branding</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4EDF1EC-2B75-4890-B01D-B78A34A3E628}" type="slidenum">
              <a:rPr lang="en-US" smtClean="0"/>
              <a:t>‹#›</a:t>
            </a:fld>
            <a:endParaRPr lang="en-US"/>
          </a:p>
        </p:txBody>
      </p:sp>
      <p:sp>
        <p:nvSpPr>
          <p:cNvPr id="4" name="Text Placeholder 2">
            <a:extLst>
              <a:ext uri="{FF2B5EF4-FFF2-40B4-BE49-F238E27FC236}">
                <a16:creationId xmlns:a16="http://schemas.microsoft.com/office/drawing/2014/main" id="{17857B46-A022-3A47-800B-2F03DB201BCC}"/>
              </a:ext>
            </a:extLst>
          </p:cNvPr>
          <p:cNvSpPr>
            <a:spLocks noGrp="1"/>
          </p:cNvSpPr>
          <p:nvPr>
            <p:ph idx="1"/>
          </p:nvPr>
        </p:nvSpPr>
        <p:spPr>
          <a:xfrm>
            <a:off x="628650" y="1390650"/>
            <a:ext cx="7877175" cy="30809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9707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8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2" name="Google Shape;92;p18"/>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93" name="Google Shape;93;p1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94" name="Google Shape;94;p18"/>
          <p:cNvSpPr txBox="1">
            <a:spLocks noGrp="1"/>
          </p:cNvSpPr>
          <p:nvPr>
            <p:ph type="sldNum" idx="12"/>
          </p:nvPr>
        </p:nvSpPr>
        <p:spPr>
          <a:xfrm>
            <a:off x="6878003" y="4769287"/>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332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duction">
  <p:cSld name="CUSTOM_2">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25" name="Google Shape;25;p3"/>
          <p:cNvSpPr txBox="1">
            <a:spLocks noGrp="1"/>
          </p:cNvSpPr>
          <p:nvPr>
            <p:ph type="body" idx="1"/>
          </p:nvPr>
        </p:nvSpPr>
        <p:spPr>
          <a:xfrm>
            <a:off x="475700" y="1002975"/>
            <a:ext cx="8356800" cy="30996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pPr lvl="0"/>
            <a:r>
              <a:rPr lang="en-US"/>
              <a:t>Click to edit Master text styles</a:t>
            </a:r>
          </a:p>
        </p:txBody>
      </p:sp>
      <p:sp>
        <p:nvSpPr>
          <p:cNvPr id="26" name="Google Shape;26;p3"/>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SECTION_TITLE_AND_DESCRIPTION_2">
    <p:spTree>
      <p:nvGrpSpPr>
        <p:cNvPr id="1" name="Shape 27"/>
        <p:cNvGrpSpPr/>
        <p:nvPr/>
      </p:nvGrpSpPr>
      <p:grpSpPr>
        <a:xfrm>
          <a:off x="0" y="0"/>
          <a:ext cx="0" cy="0"/>
          <a:chOff x="0" y="0"/>
          <a:chExt cx="0" cy="0"/>
        </a:xfrm>
      </p:grpSpPr>
      <p:sp>
        <p:nvSpPr>
          <p:cNvPr id="28" name="Google Shape;28;p4"/>
          <p:cNvSpPr/>
          <p:nvPr/>
        </p:nvSpPr>
        <p:spPr>
          <a:xfrm>
            <a:off x="4572000" y="-125"/>
            <a:ext cx="4572000" cy="483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txBox="1">
            <a:spLocks noGrp="1"/>
          </p:cNvSpPr>
          <p:nvPr>
            <p:ph type="subTitle" idx="1"/>
          </p:nvPr>
        </p:nvSpPr>
        <p:spPr>
          <a:xfrm>
            <a:off x="237725" y="18019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0" name="Google Shape;30;p4"/>
          <p:cNvSpPr txBox="1">
            <a:spLocks noGrp="1"/>
          </p:cNvSpPr>
          <p:nvPr>
            <p:ph type="body" idx="2"/>
          </p:nvPr>
        </p:nvSpPr>
        <p:spPr>
          <a:xfrm>
            <a:off x="4971650" y="655925"/>
            <a:ext cx="3837000" cy="402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SzPts val="1400"/>
              <a:buFont typeface="Open Sans"/>
              <a:buChar char="○"/>
              <a:defRPr>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17500" algn="l">
              <a:lnSpc>
                <a:spcPct val="115000"/>
              </a:lnSpc>
              <a:spcBef>
                <a:spcPts val="0"/>
              </a:spcBef>
              <a:spcAft>
                <a:spcPts val="0"/>
              </a:spcAft>
              <a:buSzPts val="1400"/>
              <a:buFont typeface="Open Sans"/>
              <a:buChar char="●"/>
              <a:defRPr>
                <a:latin typeface="Open Sans"/>
                <a:ea typeface="Open Sans"/>
                <a:cs typeface="Open Sans"/>
                <a:sym typeface="Open Sans"/>
              </a:defRPr>
            </a:lvl4pPr>
            <a:lvl5pPr marL="2286000" lvl="4" indent="-317500" algn="l">
              <a:lnSpc>
                <a:spcPct val="115000"/>
              </a:lnSpc>
              <a:spcBef>
                <a:spcPts val="0"/>
              </a:spcBef>
              <a:spcAft>
                <a:spcPts val="0"/>
              </a:spcAft>
              <a:buSzPts val="1400"/>
              <a:buFont typeface="Open Sans"/>
              <a:buChar char="○"/>
              <a:defRPr>
                <a:latin typeface="Open Sans"/>
                <a:ea typeface="Open Sans"/>
                <a:cs typeface="Open Sans"/>
                <a:sym typeface="Open Sans"/>
              </a:defRPr>
            </a:lvl5pPr>
            <a:lvl6pPr marL="2743200" lvl="5" indent="-317500" algn="l">
              <a:lnSpc>
                <a:spcPct val="115000"/>
              </a:lnSpc>
              <a:spcBef>
                <a:spcPts val="0"/>
              </a:spcBef>
              <a:spcAft>
                <a:spcPts val="0"/>
              </a:spcAft>
              <a:buSzPts val="1400"/>
              <a:buFont typeface="Open Sans"/>
              <a:buChar char="■"/>
              <a:defRPr>
                <a:latin typeface="Open Sans"/>
                <a:ea typeface="Open Sans"/>
                <a:cs typeface="Open Sans"/>
                <a:sym typeface="Open Sans"/>
              </a:defRPr>
            </a:lvl6pPr>
            <a:lvl7pPr marL="3200400" lvl="6" indent="-317500" algn="l">
              <a:lnSpc>
                <a:spcPct val="115000"/>
              </a:lnSpc>
              <a:spcBef>
                <a:spcPts val="0"/>
              </a:spcBef>
              <a:spcAft>
                <a:spcPts val="0"/>
              </a:spcAft>
              <a:buSzPts val="1400"/>
              <a:buFont typeface="Open Sans"/>
              <a:buChar char="●"/>
              <a:defRPr>
                <a:latin typeface="Open Sans"/>
                <a:ea typeface="Open Sans"/>
                <a:cs typeface="Open Sans"/>
                <a:sym typeface="Open Sans"/>
              </a:defRPr>
            </a:lvl7pPr>
            <a:lvl8pPr marL="3657600" lvl="7" indent="-317500" algn="l">
              <a:lnSpc>
                <a:spcPct val="115000"/>
              </a:lnSpc>
              <a:spcBef>
                <a:spcPts val="0"/>
              </a:spcBef>
              <a:spcAft>
                <a:spcPts val="0"/>
              </a:spcAft>
              <a:buSzPts val="1400"/>
              <a:buFont typeface="Open Sans"/>
              <a:buChar char="○"/>
              <a:defRPr>
                <a:latin typeface="Open Sans"/>
                <a:ea typeface="Open Sans"/>
                <a:cs typeface="Open Sans"/>
                <a:sym typeface="Open Sans"/>
              </a:defRPr>
            </a:lvl8pPr>
            <a:lvl9pPr marL="4114800" lvl="8" indent="-317500" algn="l">
              <a:lnSpc>
                <a:spcPct val="115000"/>
              </a:lnSpc>
              <a:spcBef>
                <a:spcPts val="0"/>
              </a:spcBef>
              <a:spcAft>
                <a:spcPts val="0"/>
              </a:spcAft>
              <a:buSzPts val="1400"/>
              <a:buFont typeface="Open Sans"/>
              <a:buChar char="■"/>
              <a:defRPr>
                <a:latin typeface="Open Sans"/>
                <a:ea typeface="Open Sans"/>
                <a:cs typeface="Open Sans"/>
                <a:sym typeface="Open Sans"/>
              </a:defRPr>
            </a:lvl9pPr>
          </a:lstStyle>
          <a:p>
            <a:pPr lvl="0"/>
            <a:r>
              <a:rPr lang="en-US"/>
              <a:t>Click to edit Master text styles</a:t>
            </a:r>
          </a:p>
        </p:txBody>
      </p:sp>
      <p:sp>
        <p:nvSpPr>
          <p:cNvPr id="31" name="Google Shape;31;p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4392000" y="-275"/>
            <a:ext cx="360000" cy="4839600"/>
          </a:xfrm>
          <a:prstGeom prst="rect">
            <a:avLst/>
          </a:prstGeom>
          <a:solidFill>
            <a:srgbClr val="008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4"/>
          <p:cNvPicPr preferRelativeResize="0"/>
          <p:nvPr/>
        </p:nvPicPr>
        <p:blipFill rotWithShape="1">
          <a:blip r:embed="rId2">
            <a:alphaModFix/>
          </a:blip>
          <a:srcRect/>
          <a:stretch/>
        </p:blipFill>
        <p:spPr>
          <a:xfrm>
            <a:off x="4323763" y="0"/>
            <a:ext cx="496475" cy="496475"/>
          </a:xfrm>
          <a:prstGeom prst="rect">
            <a:avLst/>
          </a:prstGeom>
          <a:noFill/>
          <a:ln>
            <a:noFill/>
          </a:ln>
        </p:spPr>
      </p:pic>
      <p:sp>
        <p:nvSpPr>
          <p:cNvPr id="34" name="Google Shape;34;p4"/>
          <p:cNvSpPr txBox="1">
            <a:spLocks noGrp="1"/>
          </p:cNvSpPr>
          <p:nvPr>
            <p:ph type="title"/>
          </p:nvPr>
        </p:nvSpPr>
        <p:spPr>
          <a:xfrm>
            <a:off x="198725" y="741975"/>
            <a:ext cx="4123200" cy="635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arning Objectives">
  <p:cSld name="SECTION_TITLE_AND_DESCRIPTION">
    <p:spTree>
      <p:nvGrpSpPr>
        <p:cNvPr id="1" name="Shape 35"/>
        <p:cNvGrpSpPr/>
        <p:nvPr/>
      </p:nvGrpSpPr>
      <p:grpSpPr>
        <a:xfrm>
          <a:off x="0" y="0"/>
          <a:ext cx="0" cy="0"/>
          <a:chOff x="0" y="0"/>
          <a:chExt cx="0" cy="0"/>
        </a:xfrm>
      </p:grpSpPr>
      <p:sp>
        <p:nvSpPr>
          <p:cNvPr id="36" name="Google Shape;36;p5"/>
          <p:cNvSpPr/>
          <p:nvPr/>
        </p:nvSpPr>
        <p:spPr>
          <a:xfrm>
            <a:off x="4572000" y="-125"/>
            <a:ext cx="4572000" cy="483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subTitle" idx="1"/>
          </p:nvPr>
        </p:nvSpPr>
        <p:spPr>
          <a:xfrm>
            <a:off x="254700" y="18019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pic>
        <p:nvPicPr>
          <p:cNvPr id="38" name="Google Shape;38;p5"/>
          <p:cNvPicPr preferRelativeResize="0"/>
          <p:nvPr/>
        </p:nvPicPr>
        <p:blipFill rotWithShape="1">
          <a:blip r:embed="rId2">
            <a:alphaModFix/>
          </a:blip>
          <a:srcRect/>
          <a:stretch/>
        </p:blipFill>
        <p:spPr>
          <a:xfrm>
            <a:off x="4586413" y="180363"/>
            <a:ext cx="4543175" cy="4543175"/>
          </a:xfrm>
          <a:prstGeom prst="rect">
            <a:avLst/>
          </a:prstGeom>
          <a:noFill/>
          <a:ln>
            <a:noFill/>
          </a:ln>
        </p:spPr>
      </p:pic>
      <p:sp>
        <p:nvSpPr>
          <p:cNvPr id="39" name="Google Shape;39;p5"/>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5"/>
          <p:cNvSpPr txBox="1">
            <a:spLocks noGrp="1"/>
          </p:cNvSpPr>
          <p:nvPr>
            <p:ph type="body" idx="2"/>
          </p:nvPr>
        </p:nvSpPr>
        <p:spPr>
          <a:xfrm>
            <a:off x="4864550" y="655925"/>
            <a:ext cx="4103700" cy="4067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pPr lvl="0"/>
            <a:r>
              <a:rPr lang="en-US"/>
              <a:t>Click to edit Master text styles</a:t>
            </a:r>
          </a:p>
        </p:txBody>
      </p:sp>
      <p:sp>
        <p:nvSpPr>
          <p:cNvPr id="41" name="Google Shape;41;p5"/>
          <p:cNvSpPr txBox="1">
            <a:spLocks noGrp="1"/>
          </p:cNvSpPr>
          <p:nvPr>
            <p:ph type="title"/>
          </p:nvPr>
        </p:nvSpPr>
        <p:spPr>
          <a:xfrm>
            <a:off x="290700" y="828025"/>
            <a:ext cx="4045200" cy="670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
  <p:cSld name="CUSTOM_5">
    <p:spTree>
      <p:nvGrpSpPr>
        <p:cNvPr id="1" name="Shape 42"/>
        <p:cNvGrpSpPr/>
        <p:nvPr/>
      </p:nvGrpSpPr>
      <p:grpSpPr>
        <a:xfrm>
          <a:off x="0" y="0"/>
          <a:ext cx="0" cy="0"/>
          <a:chOff x="0" y="0"/>
          <a:chExt cx="0" cy="0"/>
        </a:xfrm>
      </p:grpSpPr>
      <p:sp>
        <p:nvSpPr>
          <p:cNvPr id="43" name="Google Shape;43;p6"/>
          <p:cNvSpPr/>
          <p:nvPr/>
        </p:nvSpPr>
        <p:spPr>
          <a:xfrm>
            <a:off x="0" y="0"/>
            <a:ext cx="360000" cy="4839600"/>
          </a:xfrm>
          <a:prstGeom prst="rect">
            <a:avLst/>
          </a:prstGeom>
          <a:solidFill>
            <a:srgbClr val="008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txBox="1">
            <a:spLocks noGrp="1"/>
          </p:cNvSpPr>
          <p:nvPr>
            <p:ph type="title"/>
          </p:nvPr>
        </p:nvSpPr>
        <p:spPr>
          <a:xfrm>
            <a:off x="428225" y="4514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pic>
        <p:nvPicPr>
          <p:cNvPr id="45" name="Google Shape;45;p6"/>
          <p:cNvPicPr preferRelativeResize="0"/>
          <p:nvPr/>
        </p:nvPicPr>
        <p:blipFill rotWithShape="1">
          <a:blip r:embed="rId2">
            <a:alphaModFix/>
          </a:blip>
          <a:srcRect/>
          <a:stretch/>
        </p:blipFill>
        <p:spPr>
          <a:xfrm>
            <a:off x="-68250" y="0"/>
            <a:ext cx="496475" cy="496475"/>
          </a:xfrm>
          <a:prstGeom prst="rect">
            <a:avLst/>
          </a:prstGeom>
          <a:noFill/>
          <a:ln>
            <a:noFill/>
          </a:ln>
        </p:spPr>
      </p:pic>
      <p:sp>
        <p:nvSpPr>
          <p:cNvPr id="46" name="Google Shape;46;p6"/>
          <p:cNvSpPr txBox="1"/>
          <p:nvPr/>
        </p:nvSpPr>
        <p:spPr>
          <a:xfrm rot="5400000">
            <a:off x="-308262" y="689075"/>
            <a:ext cx="101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Open Sans"/>
                <a:ea typeface="Open Sans"/>
                <a:cs typeface="Open Sans"/>
                <a:sym typeface="Open Sans"/>
              </a:rPr>
              <a:t>Activity</a:t>
            </a:r>
            <a:endParaRPr sz="1400" b="0" i="0" u="none" strike="noStrike" cap="none">
              <a:solidFill>
                <a:srgbClr val="FFFFFF"/>
              </a:solidFill>
              <a:latin typeface="Open Sans"/>
              <a:ea typeface="Open Sans"/>
              <a:cs typeface="Open Sans"/>
              <a:sym typeface="Open Sans"/>
            </a:endParaRPr>
          </a:p>
        </p:txBody>
      </p:sp>
      <p:sp>
        <p:nvSpPr>
          <p:cNvPr id="47" name="Google Shape;47;p6"/>
          <p:cNvSpPr txBox="1">
            <a:spLocks noGrp="1"/>
          </p:cNvSpPr>
          <p:nvPr>
            <p:ph type="body" idx="1"/>
          </p:nvPr>
        </p:nvSpPr>
        <p:spPr>
          <a:xfrm>
            <a:off x="494975" y="1112225"/>
            <a:ext cx="8006700" cy="35406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pPr lvl="0"/>
            <a:r>
              <a:rPr lang="en-US"/>
              <a:t>Click to edit Master text styles</a:t>
            </a:r>
          </a:p>
        </p:txBody>
      </p:sp>
      <p:sp>
        <p:nvSpPr>
          <p:cNvPr id="48" name="Google Shape;48;p6"/>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
        <p:nvSpPr>
          <p:cNvPr id="51" name="Google Shape;51;p7"/>
          <p:cNvSpPr txBox="1">
            <a:spLocks noGrp="1"/>
          </p:cNvSpPr>
          <p:nvPr>
            <p:ph type="body" idx="1"/>
          </p:nvPr>
        </p:nvSpPr>
        <p:spPr>
          <a:xfrm>
            <a:off x="517325" y="1152475"/>
            <a:ext cx="39999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302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pPr lvl="0"/>
            <a:r>
              <a:rPr lang="en-US"/>
              <a:t>Click to edit Master text styles</a:t>
            </a:r>
          </a:p>
        </p:txBody>
      </p:sp>
      <p:sp>
        <p:nvSpPr>
          <p:cNvPr id="52" name="Google Shape;52;p7"/>
          <p:cNvSpPr txBox="1">
            <a:spLocks noGrp="1"/>
          </p:cNvSpPr>
          <p:nvPr>
            <p:ph type="body" idx="2"/>
          </p:nvPr>
        </p:nvSpPr>
        <p:spPr>
          <a:xfrm>
            <a:off x="5018750" y="1152475"/>
            <a:ext cx="39999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302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pPr lvl="0"/>
            <a:r>
              <a:rPr lang="en-US"/>
              <a:t>Click to edit Master text styles</a:t>
            </a:r>
          </a:p>
        </p:txBody>
      </p:sp>
      <p:sp>
        <p:nvSpPr>
          <p:cNvPr id="53" name="Google Shape;53;p7"/>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s" type="secHead">
  <p:cSld name="SECTION_HEADER">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Font typeface="Libre Baskerville"/>
              <a:buNone/>
              <a:defRPr sz="3600">
                <a:latin typeface="Libre Baskerville"/>
                <a:ea typeface="Libre Baskerville"/>
                <a:cs typeface="Libre Baskerville"/>
                <a:sym typeface="Libre Baskerville"/>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en-US"/>
              <a:t>Click to edit Master title style</a:t>
            </a:r>
            <a:endParaRPr/>
          </a:p>
        </p:txBody>
      </p:sp>
      <p:pic>
        <p:nvPicPr>
          <p:cNvPr id="63" name="Google Shape;63;p9"/>
          <p:cNvPicPr preferRelativeResize="0"/>
          <p:nvPr/>
        </p:nvPicPr>
        <p:blipFill rotWithShape="1">
          <a:blip r:embed="rId2">
            <a:alphaModFix/>
          </a:blip>
          <a:srcRect/>
          <a:stretch/>
        </p:blipFill>
        <p:spPr>
          <a:xfrm>
            <a:off x="2258350" y="258100"/>
            <a:ext cx="4627300" cy="4627300"/>
          </a:xfrm>
          <a:prstGeom prst="rect">
            <a:avLst/>
          </a:prstGeom>
          <a:noFill/>
          <a:ln>
            <a:noFill/>
          </a:ln>
        </p:spPr>
      </p:pic>
      <p:sp>
        <p:nvSpPr>
          <p:cNvPr id="64" name="Google Shape;64;p9"/>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Slide with Caption">
  <p:cSld name="CAPTION_ONLY">
    <p:spTree>
      <p:nvGrpSpPr>
        <p:cNvPr id="1" name="Shape 65"/>
        <p:cNvGrpSpPr/>
        <p:nvPr/>
      </p:nvGrpSpPr>
      <p:grpSpPr>
        <a:xfrm>
          <a:off x="0" y="0"/>
          <a:ext cx="0" cy="0"/>
          <a:chOff x="0" y="0"/>
          <a:chExt cx="0" cy="0"/>
        </a:xfrm>
      </p:grpSpPr>
      <p:sp>
        <p:nvSpPr>
          <p:cNvPr id="66" name="Google Shape;66;p10"/>
          <p:cNvSpPr>
            <a:spLocks noGrp="1"/>
          </p:cNvSpPr>
          <p:nvPr>
            <p:ph type="pic" idx="2"/>
          </p:nvPr>
        </p:nvSpPr>
        <p:spPr>
          <a:xfrm>
            <a:off x="379300" y="264000"/>
            <a:ext cx="8443500" cy="3966600"/>
          </a:xfrm>
          <a:prstGeom prst="rect">
            <a:avLst/>
          </a:prstGeom>
          <a:noFill/>
          <a:ln>
            <a:noFill/>
          </a:ln>
        </p:spPr>
      </p:sp>
      <p:sp>
        <p:nvSpPr>
          <p:cNvPr id="67" name="Google Shape;67;p10"/>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10"/>
          <p:cNvSpPr txBox="1">
            <a:spLocks noGrp="1"/>
          </p:cNvSpPr>
          <p:nvPr>
            <p:ph type="title"/>
          </p:nvPr>
        </p:nvSpPr>
        <p:spPr>
          <a:xfrm>
            <a:off x="1611150" y="4329825"/>
            <a:ext cx="5921700" cy="39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2200"/>
              <a:buFont typeface="Open Sans"/>
              <a:buNone/>
              <a:defRPr sz="2200">
                <a:latin typeface="Open Sans"/>
                <a:ea typeface="Open Sans"/>
                <a:cs typeface="Open Sans"/>
                <a:sym typeface="Open Sans"/>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with side image">
  <p:cSld name="SECTION_TITLE_AND_DESCRIPTION_1">
    <p:spTree>
      <p:nvGrpSpPr>
        <p:cNvPr id="1" name="Shape 69"/>
        <p:cNvGrpSpPr/>
        <p:nvPr/>
      </p:nvGrpSpPr>
      <p:grpSpPr>
        <a:xfrm>
          <a:off x="0" y="0"/>
          <a:ext cx="0" cy="0"/>
          <a:chOff x="0" y="0"/>
          <a:chExt cx="0" cy="0"/>
        </a:xfrm>
      </p:grpSpPr>
      <p:sp>
        <p:nvSpPr>
          <p:cNvPr id="70" name="Google Shape;70;p11"/>
          <p:cNvSpPr/>
          <p:nvPr/>
        </p:nvSpPr>
        <p:spPr>
          <a:xfrm>
            <a:off x="4572000" y="-125"/>
            <a:ext cx="4572000" cy="483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1"/>
          <p:cNvSpPr txBox="1">
            <a:spLocks noGrp="1"/>
          </p:cNvSpPr>
          <p:nvPr>
            <p:ph type="subTitle" idx="1"/>
          </p:nvPr>
        </p:nvSpPr>
        <p:spPr>
          <a:xfrm>
            <a:off x="349050" y="180872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72" name="Google Shape;72;p11"/>
          <p:cNvSpPr txBox="1">
            <a:spLocks noGrp="1"/>
          </p:cNvSpPr>
          <p:nvPr>
            <p:ph type="title"/>
          </p:nvPr>
        </p:nvSpPr>
        <p:spPr>
          <a:xfrm>
            <a:off x="591750" y="688125"/>
            <a:ext cx="3559800" cy="591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2pPr>
            <a:lvl3pPr lvl="2"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3pPr>
            <a:lvl4pPr lvl="3"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4pPr>
            <a:lvl5pPr lvl="4"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5pPr>
            <a:lvl6pPr lvl="5"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6pPr>
            <a:lvl7pPr lvl="6"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7pPr>
            <a:lvl8pPr lvl="7"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8pPr>
            <a:lvl9pPr lvl="8"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9pPr>
          </a:lstStyle>
          <a:p>
            <a:r>
              <a:rPr lang="en-US"/>
              <a:t>Click to edit Master title style</a:t>
            </a:r>
            <a:endParaRPr/>
          </a:p>
        </p:txBody>
      </p:sp>
      <p:sp>
        <p:nvSpPr>
          <p:cNvPr id="73" name="Google Shape;73;p11"/>
          <p:cNvSpPr>
            <a:spLocks noGrp="1"/>
          </p:cNvSpPr>
          <p:nvPr>
            <p:ph type="pic" idx="2"/>
          </p:nvPr>
        </p:nvSpPr>
        <p:spPr>
          <a:xfrm>
            <a:off x="4723175" y="141925"/>
            <a:ext cx="4279500" cy="4568700"/>
          </a:xfrm>
          <a:prstGeom prst="rect">
            <a:avLst/>
          </a:prstGeom>
          <a:noFill/>
          <a:ln>
            <a:noFill/>
          </a:ln>
        </p:spPr>
      </p:sp>
      <p:sp>
        <p:nvSpPr>
          <p:cNvPr id="74" name="Google Shape;74;p11"/>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Libre Baskerville"/>
              <a:buNone/>
              <a:defRPr sz="2800" b="0" i="0" u="none" strike="noStrike" cap="none">
                <a:solidFill>
                  <a:schemeClr val="dk1"/>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p:nvPr/>
        </p:nvSpPr>
        <p:spPr>
          <a:xfrm>
            <a:off x="0" y="4832938"/>
            <a:ext cx="9144000" cy="310800"/>
          </a:xfrm>
          <a:prstGeom prst="rect">
            <a:avLst/>
          </a:prstGeom>
          <a:solidFill>
            <a:srgbClr val="008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txBox="1"/>
          <p:nvPr/>
        </p:nvSpPr>
        <p:spPr>
          <a:xfrm>
            <a:off x="93250" y="4819000"/>
            <a:ext cx="41907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Open Sans"/>
                <a:ea typeface="Open Sans"/>
                <a:cs typeface="Open Sans"/>
                <a:sym typeface="Open Sans"/>
              </a:rPr>
              <a:t>National Implementation Research Network  @impscience</a:t>
            </a:r>
            <a:endParaRPr sz="1000" b="0" i="0" u="none" strike="noStrike" cap="none">
              <a:solidFill>
                <a:srgbClr val="FFFFFF"/>
              </a:solidFill>
              <a:latin typeface="Open Sans"/>
              <a:ea typeface="Open Sans"/>
              <a:cs typeface="Open Sans"/>
              <a:sym typeface="Open Sans"/>
            </a:endParaRPr>
          </a:p>
        </p:txBody>
      </p:sp>
      <p:sp>
        <p:nvSpPr>
          <p:cNvPr id="10" name="Google Shape;10;p1"/>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p:cNvPicPr preferRelativeResize="0"/>
          <p:nvPr/>
        </p:nvPicPr>
        <p:blipFill rotWithShape="1">
          <a:blip r:embed="rId19">
            <a:alphaModFix/>
          </a:blip>
          <a:srcRect/>
          <a:stretch/>
        </p:blipFill>
        <p:spPr>
          <a:xfrm>
            <a:off x="8873252" y="4886863"/>
            <a:ext cx="156214" cy="202974"/>
          </a:xfrm>
          <a:prstGeom prst="rect">
            <a:avLst/>
          </a:prstGeom>
          <a:noFill/>
          <a:ln>
            <a:noFill/>
          </a:ln>
        </p:spPr>
      </p:pic>
      <p:pic>
        <p:nvPicPr>
          <p:cNvPr id="12" name="Google Shape;12;p1"/>
          <p:cNvPicPr preferRelativeResize="0"/>
          <p:nvPr/>
        </p:nvPicPr>
        <p:blipFill rotWithShape="1">
          <a:blip r:embed="rId20">
            <a:alphaModFix amt="50000"/>
          </a:blip>
          <a:srcRect/>
          <a:stretch/>
        </p:blipFill>
        <p:spPr>
          <a:xfrm>
            <a:off x="8788722" y="4930286"/>
            <a:ext cx="156226" cy="1767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65" r:id="rId11"/>
    <p:sldLayoutId id="2147483660" r:id="rId12"/>
    <p:sldLayoutId id="2147483661" r:id="rId13"/>
    <p:sldLayoutId id="2147483662" r:id="rId14"/>
    <p:sldLayoutId id="2147483667" r:id="rId15"/>
    <p:sldLayoutId id="2147483668" r:id="rId16"/>
    <p:sldLayoutId id="2147483669"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0.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pngimg.com/download/38182"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fisheyes-meanie.blogspot.com/2013/05/book-review-salvation-of-a-saint-by-keigo-higashino.html" TargetMode="Externa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subTitle" idx="1"/>
          </p:nvPr>
        </p:nvSpPr>
        <p:spPr>
          <a:xfrm>
            <a:off x="311700" y="2761196"/>
            <a:ext cx="5672700" cy="1267809"/>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dirty="0"/>
              <a:t>Caryn Ward </a:t>
            </a:r>
          </a:p>
          <a:p>
            <a:pPr marL="0" lvl="0" indent="0" algn="l" rtl="0">
              <a:lnSpc>
                <a:spcPct val="100000"/>
              </a:lnSpc>
              <a:spcBef>
                <a:spcPts val="0"/>
              </a:spcBef>
              <a:spcAft>
                <a:spcPts val="0"/>
              </a:spcAft>
              <a:buSzPts val="2800"/>
              <a:buNone/>
            </a:pPr>
            <a:r>
              <a:rPr lang="en" dirty="0"/>
              <a:t>Sophia Farmer</a:t>
            </a:r>
            <a:endParaRPr dirty="0"/>
          </a:p>
        </p:txBody>
      </p:sp>
      <p:sp>
        <p:nvSpPr>
          <p:cNvPr id="123" name="Google Shape;123;p20"/>
          <p:cNvSpPr txBox="1">
            <a:spLocks noGrp="1"/>
          </p:cNvSpPr>
          <p:nvPr>
            <p:ph type="ctrTitle"/>
          </p:nvPr>
        </p:nvSpPr>
        <p:spPr>
          <a:xfrm>
            <a:off x="311700" y="295349"/>
            <a:ext cx="8542740" cy="2486539"/>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ts val="5200"/>
              <a:buNone/>
            </a:pPr>
            <a:r>
              <a:rPr lang="en" dirty="0"/>
              <a:t>Selecting Best Practices Using the Hexagon </a:t>
            </a:r>
            <a:br>
              <a:rPr lang="en" dirty="0"/>
            </a:br>
            <a:r>
              <a:rPr lang="en" dirty="0"/>
              <a:t>Tool</a:t>
            </a:r>
            <a:endParaRPr dirty="0"/>
          </a:p>
        </p:txBody>
      </p:sp>
      <p:sp>
        <p:nvSpPr>
          <p:cNvPr id="124" name="Google Shape;124;p20"/>
          <p:cNvSpPr txBox="1">
            <a:spLocks noGrp="1"/>
          </p:cNvSpPr>
          <p:nvPr>
            <p:ph type="subTitle" idx="2"/>
          </p:nvPr>
        </p:nvSpPr>
        <p:spPr>
          <a:xfrm>
            <a:off x="311700" y="4036037"/>
            <a:ext cx="5672700" cy="44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300"/>
              <a:buNone/>
            </a:pPr>
            <a:r>
              <a:rPr lang="en" dirty="0"/>
              <a:t>November 19th,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33C1-4B6D-434F-B55F-F57840456E97}"/>
              </a:ext>
            </a:extLst>
          </p:cNvPr>
          <p:cNvSpPr>
            <a:spLocks noGrp="1"/>
          </p:cNvSpPr>
          <p:nvPr>
            <p:ph type="title"/>
          </p:nvPr>
        </p:nvSpPr>
        <p:spPr/>
        <p:txBody>
          <a:bodyPr>
            <a:normAutofit fontScale="90000"/>
          </a:bodyPr>
          <a:lstStyle/>
          <a:p>
            <a:r>
              <a:rPr lang="en-US" dirty="0"/>
              <a:t>Maximizing our Potential for Improved Outcomes Begins with </a:t>
            </a:r>
            <a:r>
              <a:rPr lang="en-US" dirty="0">
                <a:solidFill>
                  <a:schemeClr val="accent1"/>
                </a:solidFill>
              </a:rPr>
              <a:t>Exploration</a:t>
            </a:r>
          </a:p>
        </p:txBody>
      </p:sp>
      <p:sp>
        <p:nvSpPr>
          <p:cNvPr id="3" name="Slide Number Placeholder 2">
            <a:extLst>
              <a:ext uri="{FF2B5EF4-FFF2-40B4-BE49-F238E27FC236}">
                <a16:creationId xmlns:a16="http://schemas.microsoft.com/office/drawing/2014/main" id="{38D607D6-2FEC-AE4F-8F18-1725956912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81114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B2C2-70FD-4D4D-BA44-DE00FB7D7D61}"/>
              </a:ext>
            </a:extLst>
          </p:cNvPr>
          <p:cNvSpPr>
            <a:spLocks noGrp="1"/>
          </p:cNvSpPr>
          <p:nvPr>
            <p:ph type="title"/>
          </p:nvPr>
        </p:nvSpPr>
        <p:spPr/>
        <p:txBody>
          <a:bodyPr>
            <a:normAutofit fontScale="90000"/>
          </a:bodyPr>
          <a:lstStyle/>
          <a:p>
            <a:r>
              <a:rPr lang="en-US" dirty="0"/>
              <a:t>Journey: Implementation Stages</a:t>
            </a:r>
          </a:p>
        </p:txBody>
      </p:sp>
      <p:sp>
        <p:nvSpPr>
          <p:cNvPr id="6" name="TextBox 5">
            <a:extLst>
              <a:ext uri="{FF2B5EF4-FFF2-40B4-BE49-F238E27FC236}">
                <a16:creationId xmlns:a16="http://schemas.microsoft.com/office/drawing/2014/main" id="{000C20E3-1D33-5C47-8459-BB7B4E5337EC}"/>
              </a:ext>
            </a:extLst>
          </p:cNvPr>
          <p:cNvSpPr txBox="1"/>
          <p:nvPr/>
        </p:nvSpPr>
        <p:spPr>
          <a:xfrm>
            <a:off x="2187431" y="1353187"/>
            <a:ext cx="4769137" cy="1938992"/>
          </a:xfrm>
          <a:prstGeom prst="rect">
            <a:avLst/>
          </a:prstGeom>
          <a:noFill/>
        </p:spPr>
        <p:txBody>
          <a:bodyPr wrap="square" rtlCol="0">
            <a:spAutoFit/>
          </a:bodyPr>
          <a:lstStyle/>
          <a:p>
            <a:pPr marL="27432"/>
            <a:r>
              <a:rPr lang="en-US" sz="1000" dirty="0">
                <a:solidFill>
                  <a:schemeClr val="bg1"/>
                </a:solidFill>
              </a:rPr>
              <a:t>Prior to selecting something new, districts need to engage in exploration.  In this stage, districts assess the need, fit, and feasibility for the innovation. Staff are asking “Should we do it?” If the innovation is selected, districts move into the installation stage.  It is in installation where resources are allocated, supports are developed, and systems are set up. Once the initial components are installed, districts transition into initial implementation and begin to use the practice.  Data is collected to improve supports and staff are working to do it right! Full implementation is when the practice is consistently used as intended (at least 50% of practitioners) and it is having a positive impact on outcomes.  During this stage, data is being used to continuously improve the use of the innovation.</a:t>
            </a:r>
          </a:p>
          <a:p>
            <a:endParaRPr lang="en-US" sz="1000" dirty="0">
              <a:solidFill>
                <a:schemeClr val="bg1"/>
              </a:solidFill>
            </a:endParaRPr>
          </a:p>
          <a:p>
            <a:endParaRPr lang="en-US" sz="1000" dirty="0"/>
          </a:p>
        </p:txBody>
      </p:sp>
      <p:sp>
        <p:nvSpPr>
          <p:cNvPr id="4" name="Slide Number Placeholder 3">
            <a:extLst>
              <a:ext uri="{FF2B5EF4-FFF2-40B4-BE49-F238E27FC236}">
                <a16:creationId xmlns:a16="http://schemas.microsoft.com/office/drawing/2014/main" id="{5B9B0A3E-2B6C-D74B-BB15-45E7528351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8" name="Google Shape;290;p39" descr="Set on a timeline&#10;Exploration (Assess Needs and Examine fit and buy-in)&#10;Installation (Assure resources and develop supports)&#10;Initial Implementation (Initiate practice and use data to improve supports)&#10;Full Implementation (Consistent delivery of practice and use data to improve supports)&#10;Double sided arrow indicates 3-5 years for implementation&#10;double sided arrows are also between each stage to indicate the back and forth that might occur." title="Implementation Stages">
            <a:extLst>
              <a:ext uri="{FF2B5EF4-FFF2-40B4-BE49-F238E27FC236}">
                <a16:creationId xmlns:a16="http://schemas.microsoft.com/office/drawing/2014/main" id="{07529D46-D43C-7E4C-8F1D-B1F13E488FFE}"/>
              </a:ext>
            </a:extLst>
          </p:cNvPr>
          <p:cNvPicPr preferRelativeResize="0"/>
          <p:nvPr/>
        </p:nvPicPr>
        <p:blipFill rotWithShape="1">
          <a:blip r:embed="rId3">
            <a:alphaModFix/>
          </a:blip>
          <a:srcRect/>
          <a:stretch/>
        </p:blipFill>
        <p:spPr>
          <a:xfrm>
            <a:off x="152398" y="1096094"/>
            <a:ext cx="8839202" cy="2951311"/>
          </a:xfrm>
          <a:prstGeom prst="rect">
            <a:avLst/>
          </a:prstGeom>
          <a:noFill/>
          <a:ln>
            <a:noFill/>
          </a:ln>
        </p:spPr>
      </p:pic>
      <p:sp>
        <p:nvSpPr>
          <p:cNvPr id="3" name="Rectangle 2">
            <a:extLst>
              <a:ext uri="{FF2B5EF4-FFF2-40B4-BE49-F238E27FC236}">
                <a16:creationId xmlns:a16="http://schemas.microsoft.com/office/drawing/2014/main" id="{CEAEEA41-4B0C-844D-9299-3089AF942D6F}"/>
              </a:ext>
              <a:ext uri="{C183D7F6-B498-43B3-948B-1728B52AA6E4}">
                <adec:decorative xmlns:adec="http://schemas.microsoft.com/office/drawing/2017/decorative" val="1"/>
              </a:ext>
            </a:extLst>
          </p:cNvPr>
          <p:cNvSpPr/>
          <p:nvPr/>
        </p:nvSpPr>
        <p:spPr>
          <a:xfrm>
            <a:off x="7709647" y="3292179"/>
            <a:ext cx="242047" cy="186127"/>
          </a:xfrm>
          <a:prstGeom prst="rect">
            <a:avLst/>
          </a:prstGeom>
          <a:solidFill>
            <a:srgbClr val="62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D42F9A-8A08-CC4E-88BB-7C29FBC6E9BA}"/>
              </a:ext>
              <a:ext uri="{C183D7F6-B498-43B3-948B-1728B52AA6E4}">
                <adec:decorative xmlns:adec="http://schemas.microsoft.com/office/drawing/2017/decorative" val="1"/>
              </a:ext>
            </a:extLst>
          </p:cNvPr>
          <p:cNvSpPr/>
          <p:nvPr/>
        </p:nvSpPr>
        <p:spPr>
          <a:xfrm>
            <a:off x="4854388" y="3778623"/>
            <a:ext cx="753036" cy="35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09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Google Shape;183;p28"/>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12</a:t>
            </a:fld>
            <a:endParaRPr/>
          </a:p>
        </p:txBody>
      </p:sp>
      <p:pic>
        <p:nvPicPr>
          <p:cNvPr id="6" name="Content Placeholder 4" descr="A close up of a piece of paper&#10;&#10;Description automatically generated">
            <a:extLst>
              <a:ext uri="{FF2B5EF4-FFF2-40B4-BE49-F238E27FC236}">
                <a16:creationId xmlns:a16="http://schemas.microsoft.com/office/drawing/2014/main" id="{63445113-7951-ED48-968A-9B4BD46634E2}"/>
              </a:ext>
            </a:extLst>
          </p:cNvPr>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l="99" t="249" r="-99" b="-202"/>
          <a:stretch/>
        </p:blipFill>
        <p:spPr>
          <a:xfrm>
            <a:off x="1273604" y="11875"/>
            <a:ext cx="6596792" cy="4230575"/>
          </a:xfrm>
          <a:prstGeom prst="rect">
            <a:avLst/>
          </a:prstGeom>
        </p:spPr>
      </p:pic>
      <p:sp>
        <p:nvSpPr>
          <p:cNvPr id="3" name="Title 2">
            <a:extLst>
              <a:ext uri="{FF2B5EF4-FFF2-40B4-BE49-F238E27FC236}">
                <a16:creationId xmlns:a16="http://schemas.microsoft.com/office/drawing/2014/main" id="{8FED573A-98DD-0D47-BD72-D2BC41A2AE48}"/>
              </a:ext>
            </a:extLst>
          </p:cNvPr>
          <p:cNvSpPr>
            <a:spLocks noGrp="1"/>
          </p:cNvSpPr>
          <p:nvPr>
            <p:ph type="title"/>
          </p:nvPr>
        </p:nvSpPr>
        <p:spPr/>
        <p:txBody>
          <a:bodyPr>
            <a:normAutofit fontScale="90000"/>
          </a:bodyPr>
          <a:lstStyle/>
          <a:p>
            <a:r>
              <a:rPr lang="en-US" dirty="0"/>
              <a:t>Implementation Stages Planning Tool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8CA9D937-E681-3A49-A084-527AE8CB26F7}"/>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84469" y="487873"/>
            <a:ext cx="3840171" cy="4178300"/>
          </a:xfrm>
          <a:custGeom>
            <a:avLst/>
            <a:gdLst>
              <a:gd name="connsiteX0" fmla="*/ 0 w 3840171"/>
              <a:gd name="connsiteY0" fmla="*/ 0 h 4178300"/>
              <a:gd name="connsiteX1" fmla="*/ 524823 w 3840171"/>
              <a:gd name="connsiteY1" fmla="*/ 0 h 4178300"/>
              <a:gd name="connsiteX2" fmla="*/ 1241655 w 3840171"/>
              <a:gd name="connsiteY2" fmla="*/ 0 h 4178300"/>
              <a:gd name="connsiteX3" fmla="*/ 1920086 w 3840171"/>
              <a:gd name="connsiteY3" fmla="*/ 0 h 4178300"/>
              <a:gd name="connsiteX4" fmla="*/ 2444909 w 3840171"/>
              <a:gd name="connsiteY4" fmla="*/ 0 h 4178300"/>
              <a:gd name="connsiteX5" fmla="*/ 3046536 w 3840171"/>
              <a:gd name="connsiteY5" fmla="*/ 0 h 4178300"/>
              <a:gd name="connsiteX6" fmla="*/ 3840171 w 3840171"/>
              <a:gd name="connsiteY6" fmla="*/ 0 h 4178300"/>
              <a:gd name="connsiteX7" fmla="*/ 3840171 w 3840171"/>
              <a:gd name="connsiteY7" fmla="*/ 696383 h 4178300"/>
              <a:gd name="connsiteX8" fmla="*/ 3840171 w 3840171"/>
              <a:gd name="connsiteY8" fmla="*/ 1309201 h 4178300"/>
              <a:gd name="connsiteX9" fmla="*/ 3840171 w 3840171"/>
              <a:gd name="connsiteY9" fmla="*/ 1880235 h 4178300"/>
              <a:gd name="connsiteX10" fmla="*/ 3840171 w 3840171"/>
              <a:gd name="connsiteY10" fmla="*/ 2493052 h 4178300"/>
              <a:gd name="connsiteX11" fmla="*/ 3840171 w 3840171"/>
              <a:gd name="connsiteY11" fmla="*/ 3231219 h 4178300"/>
              <a:gd name="connsiteX12" fmla="*/ 3840171 w 3840171"/>
              <a:gd name="connsiteY12" fmla="*/ 4178300 h 4178300"/>
              <a:gd name="connsiteX13" fmla="*/ 3315348 w 3840171"/>
              <a:gd name="connsiteY13" fmla="*/ 4178300 h 4178300"/>
              <a:gd name="connsiteX14" fmla="*/ 2790524 w 3840171"/>
              <a:gd name="connsiteY14" fmla="*/ 4178300 h 4178300"/>
              <a:gd name="connsiteX15" fmla="*/ 2112094 w 3840171"/>
              <a:gd name="connsiteY15" fmla="*/ 4178300 h 4178300"/>
              <a:gd name="connsiteX16" fmla="*/ 1587271 w 3840171"/>
              <a:gd name="connsiteY16" fmla="*/ 4178300 h 4178300"/>
              <a:gd name="connsiteX17" fmla="*/ 947242 w 3840171"/>
              <a:gd name="connsiteY17" fmla="*/ 4178300 h 4178300"/>
              <a:gd name="connsiteX18" fmla="*/ 0 w 3840171"/>
              <a:gd name="connsiteY18" fmla="*/ 4178300 h 4178300"/>
              <a:gd name="connsiteX19" fmla="*/ 0 w 3840171"/>
              <a:gd name="connsiteY19" fmla="*/ 3481917 h 4178300"/>
              <a:gd name="connsiteX20" fmla="*/ 0 w 3840171"/>
              <a:gd name="connsiteY20" fmla="*/ 2785533 h 4178300"/>
              <a:gd name="connsiteX21" fmla="*/ 0 w 3840171"/>
              <a:gd name="connsiteY21" fmla="*/ 2005584 h 4178300"/>
              <a:gd name="connsiteX22" fmla="*/ 0 w 3840171"/>
              <a:gd name="connsiteY22" fmla="*/ 1350984 h 4178300"/>
              <a:gd name="connsiteX23" fmla="*/ 0 w 3840171"/>
              <a:gd name="connsiteY23" fmla="*/ 696383 h 4178300"/>
              <a:gd name="connsiteX24" fmla="*/ 0 w 3840171"/>
              <a:gd name="connsiteY24" fmla="*/ 0 h 41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0171" h="4178300" fill="none" extrusionOk="0">
                <a:moveTo>
                  <a:pt x="0" y="0"/>
                </a:moveTo>
                <a:cubicBezTo>
                  <a:pt x="175805" y="-11400"/>
                  <a:pt x="368463" y="-25828"/>
                  <a:pt x="524823" y="0"/>
                </a:cubicBezTo>
                <a:cubicBezTo>
                  <a:pt x="681183" y="25828"/>
                  <a:pt x="990506" y="10057"/>
                  <a:pt x="1241655" y="0"/>
                </a:cubicBezTo>
                <a:cubicBezTo>
                  <a:pt x="1492804" y="-10057"/>
                  <a:pt x="1606176" y="2001"/>
                  <a:pt x="1920086" y="0"/>
                </a:cubicBezTo>
                <a:cubicBezTo>
                  <a:pt x="2233996" y="-2001"/>
                  <a:pt x="2195394" y="11222"/>
                  <a:pt x="2444909" y="0"/>
                </a:cubicBezTo>
                <a:cubicBezTo>
                  <a:pt x="2694424" y="-11222"/>
                  <a:pt x="2923644" y="-8604"/>
                  <a:pt x="3046536" y="0"/>
                </a:cubicBezTo>
                <a:cubicBezTo>
                  <a:pt x="3169428" y="8604"/>
                  <a:pt x="3561581" y="32695"/>
                  <a:pt x="3840171" y="0"/>
                </a:cubicBezTo>
                <a:cubicBezTo>
                  <a:pt x="3839471" y="142385"/>
                  <a:pt x="3847147" y="502929"/>
                  <a:pt x="3840171" y="696383"/>
                </a:cubicBezTo>
                <a:cubicBezTo>
                  <a:pt x="3833195" y="889837"/>
                  <a:pt x="3813320" y="1063491"/>
                  <a:pt x="3840171" y="1309201"/>
                </a:cubicBezTo>
                <a:cubicBezTo>
                  <a:pt x="3867022" y="1554911"/>
                  <a:pt x="3828329" y="1738077"/>
                  <a:pt x="3840171" y="1880235"/>
                </a:cubicBezTo>
                <a:cubicBezTo>
                  <a:pt x="3852013" y="2022393"/>
                  <a:pt x="3860336" y="2301203"/>
                  <a:pt x="3840171" y="2493052"/>
                </a:cubicBezTo>
                <a:cubicBezTo>
                  <a:pt x="3820006" y="2684901"/>
                  <a:pt x="3851489" y="2942492"/>
                  <a:pt x="3840171" y="3231219"/>
                </a:cubicBezTo>
                <a:cubicBezTo>
                  <a:pt x="3828853" y="3519946"/>
                  <a:pt x="3832774" y="3743728"/>
                  <a:pt x="3840171" y="4178300"/>
                </a:cubicBezTo>
                <a:cubicBezTo>
                  <a:pt x="3656181" y="4171067"/>
                  <a:pt x="3563615" y="4168349"/>
                  <a:pt x="3315348" y="4178300"/>
                </a:cubicBezTo>
                <a:cubicBezTo>
                  <a:pt x="3067081" y="4188251"/>
                  <a:pt x="3010067" y="4185266"/>
                  <a:pt x="2790524" y="4178300"/>
                </a:cubicBezTo>
                <a:cubicBezTo>
                  <a:pt x="2570981" y="4171334"/>
                  <a:pt x="2307256" y="4172720"/>
                  <a:pt x="2112094" y="4178300"/>
                </a:cubicBezTo>
                <a:cubicBezTo>
                  <a:pt x="1916932" y="4183881"/>
                  <a:pt x="1776321" y="4181562"/>
                  <a:pt x="1587271" y="4178300"/>
                </a:cubicBezTo>
                <a:cubicBezTo>
                  <a:pt x="1398221" y="4175038"/>
                  <a:pt x="1099138" y="4206926"/>
                  <a:pt x="947242" y="4178300"/>
                </a:cubicBezTo>
                <a:cubicBezTo>
                  <a:pt x="795346" y="4149674"/>
                  <a:pt x="386813" y="4192407"/>
                  <a:pt x="0" y="4178300"/>
                </a:cubicBezTo>
                <a:cubicBezTo>
                  <a:pt x="-11152" y="3983178"/>
                  <a:pt x="14113" y="3694232"/>
                  <a:pt x="0" y="3481917"/>
                </a:cubicBezTo>
                <a:cubicBezTo>
                  <a:pt x="-14113" y="3269602"/>
                  <a:pt x="-23091" y="3086911"/>
                  <a:pt x="0" y="2785533"/>
                </a:cubicBezTo>
                <a:cubicBezTo>
                  <a:pt x="23091" y="2484155"/>
                  <a:pt x="7663" y="2178520"/>
                  <a:pt x="0" y="2005584"/>
                </a:cubicBezTo>
                <a:cubicBezTo>
                  <a:pt x="-7663" y="1832648"/>
                  <a:pt x="25771" y="1522093"/>
                  <a:pt x="0" y="1350984"/>
                </a:cubicBezTo>
                <a:cubicBezTo>
                  <a:pt x="-25771" y="1179875"/>
                  <a:pt x="5001" y="1017235"/>
                  <a:pt x="0" y="696383"/>
                </a:cubicBezTo>
                <a:cubicBezTo>
                  <a:pt x="-5001" y="375531"/>
                  <a:pt x="1675" y="270104"/>
                  <a:pt x="0" y="0"/>
                </a:cubicBezTo>
                <a:close/>
              </a:path>
              <a:path w="3840171" h="4178300" stroke="0" extrusionOk="0">
                <a:moveTo>
                  <a:pt x="0" y="0"/>
                </a:moveTo>
                <a:cubicBezTo>
                  <a:pt x="147822" y="-20223"/>
                  <a:pt x="381555" y="11423"/>
                  <a:pt x="601627" y="0"/>
                </a:cubicBezTo>
                <a:cubicBezTo>
                  <a:pt x="821699" y="-11423"/>
                  <a:pt x="969222" y="-11108"/>
                  <a:pt x="1126450" y="0"/>
                </a:cubicBezTo>
                <a:cubicBezTo>
                  <a:pt x="1283678" y="11108"/>
                  <a:pt x="1685146" y="8227"/>
                  <a:pt x="1843282" y="0"/>
                </a:cubicBezTo>
                <a:cubicBezTo>
                  <a:pt x="2001418" y="-8227"/>
                  <a:pt x="2216795" y="10934"/>
                  <a:pt x="2444909" y="0"/>
                </a:cubicBezTo>
                <a:cubicBezTo>
                  <a:pt x="2673023" y="-10934"/>
                  <a:pt x="2915915" y="19977"/>
                  <a:pt x="3046536" y="0"/>
                </a:cubicBezTo>
                <a:cubicBezTo>
                  <a:pt x="3177157" y="-19977"/>
                  <a:pt x="3621134" y="34085"/>
                  <a:pt x="3840171" y="0"/>
                </a:cubicBezTo>
                <a:cubicBezTo>
                  <a:pt x="3825782" y="199236"/>
                  <a:pt x="3835150" y="457645"/>
                  <a:pt x="3840171" y="612817"/>
                </a:cubicBezTo>
                <a:cubicBezTo>
                  <a:pt x="3845192" y="767989"/>
                  <a:pt x="3868460" y="1029180"/>
                  <a:pt x="3840171" y="1309201"/>
                </a:cubicBezTo>
                <a:cubicBezTo>
                  <a:pt x="3811882" y="1589222"/>
                  <a:pt x="3869169" y="1618900"/>
                  <a:pt x="3840171" y="1922018"/>
                </a:cubicBezTo>
                <a:cubicBezTo>
                  <a:pt x="3811173" y="2225136"/>
                  <a:pt x="3819056" y="2255960"/>
                  <a:pt x="3840171" y="2534835"/>
                </a:cubicBezTo>
                <a:cubicBezTo>
                  <a:pt x="3861286" y="2813710"/>
                  <a:pt x="3833155" y="2911808"/>
                  <a:pt x="3840171" y="3231219"/>
                </a:cubicBezTo>
                <a:cubicBezTo>
                  <a:pt x="3847187" y="3550630"/>
                  <a:pt x="3801573" y="3963186"/>
                  <a:pt x="3840171" y="4178300"/>
                </a:cubicBezTo>
                <a:cubicBezTo>
                  <a:pt x="3661264" y="4160904"/>
                  <a:pt x="3533077" y="4185854"/>
                  <a:pt x="3315348" y="4178300"/>
                </a:cubicBezTo>
                <a:cubicBezTo>
                  <a:pt x="3097619" y="4170746"/>
                  <a:pt x="2794452" y="4203742"/>
                  <a:pt x="2598516" y="4178300"/>
                </a:cubicBezTo>
                <a:cubicBezTo>
                  <a:pt x="2402580" y="4152858"/>
                  <a:pt x="2170346" y="4159995"/>
                  <a:pt x="2035291" y="4178300"/>
                </a:cubicBezTo>
                <a:cubicBezTo>
                  <a:pt x="1900237" y="4196605"/>
                  <a:pt x="1542278" y="4179984"/>
                  <a:pt x="1395262" y="4178300"/>
                </a:cubicBezTo>
                <a:cubicBezTo>
                  <a:pt x="1248246" y="4176616"/>
                  <a:pt x="886952" y="4170785"/>
                  <a:pt x="678430" y="4178300"/>
                </a:cubicBezTo>
                <a:cubicBezTo>
                  <a:pt x="469908" y="4185815"/>
                  <a:pt x="218003" y="4158365"/>
                  <a:pt x="0" y="4178300"/>
                </a:cubicBezTo>
                <a:cubicBezTo>
                  <a:pt x="13755" y="3906452"/>
                  <a:pt x="-13142" y="3762652"/>
                  <a:pt x="0" y="3607266"/>
                </a:cubicBezTo>
                <a:cubicBezTo>
                  <a:pt x="13142" y="3451880"/>
                  <a:pt x="12877" y="3218889"/>
                  <a:pt x="0" y="2994448"/>
                </a:cubicBezTo>
                <a:cubicBezTo>
                  <a:pt x="-12877" y="2770007"/>
                  <a:pt x="21062" y="2535219"/>
                  <a:pt x="0" y="2339848"/>
                </a:cubicBezTo>
                <a:cubicBezTo>
                  <a:pt x="-21062" y="2144477"/>
                  <a:pt x="22014" y="1728247"/>
                  <a:pt x="0" y="1559899"/>
                </a:cubicBezTo>
                <a:cubicBezTo>
                  <a:pt x="-22014" y="1391551"/>
                  <a:pt x="11918" y="1192424"/>
                  <a:pt x="0" y="863515"/>
                </a:cubicBezTo>
                <a:cubicBezTo>
                  <a:pt x="-11918" y="534606"/>
                  <a:pt x="-2532" y="408357"/>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9" name="Picture 8" descr="A screenshot of a cell phone&#10;&#10;Description automatically generated">
            <a:extLst>
              <a:ext uri="{FF2B5EF4-FFF2-40B4-BE49-F238E27FC236}">
                <a16:creationId xmlns:a16="http://schemas.microsoft.com/office/drawing/2014/main" id="{52105D6D-9617-9143-9606-68D48406EC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5776" y="1197277"/>
            <a:ext cx="3847338" cy="2748947"/>
          </a:xfrm>
          <a:custGeom>
            <a:avLst/>
            <a:gdLst>
              <a:gd name="connsiteX0" fmla="*/ 0 w 3847338"/>
              <a:gd name="connsiteY0" fmla="*/ 0 h 2748947"/>
              <a:gd name="connsiteX1" fmla="*/ 602750 w 3847338"/>
              <a:gd name="connsiteY1" fmla="*/ 0 h 2748947"/>
              <a:gd name="connsiteX2" fmla="*/ 1167026 w 3847338"/>
              <a:gd name="connsiteY2" fmla="*/ 0 h 2748947"/>
              <a:gd name="connsiteX3" fmla="*/ 1846722 w 3847338"/>
              <a:gd name="connsiteY3" fmla="*/ 0 h 2748947"/>
              <a:gd name="connsiteX4" fmla="*/ 2487945 w 3847338"/>
              <a:gd name="connsiteY4" fmla="*/ 0 h 2748947"/>
              <a:gd name="connsiteX5" fmla="*/ 3129168 w 3847338"/>
              <a:gd name="connsiteY5" fmla="*/ 0 h 2748947"/>
              <a:gd name="connsiteX6" fmla="*/ 3847338 w 3847338"/>
              <a:gd name="connsiteY6" fmla="*/ 0 h 2748947"/>
              <a:gd name="connsiteX7" fmla="*/ 3847338 w 3847338"/>
              <a:gd name="connsiteY7" fmla="*/ 714726 h 2748947"/>
              <a:gd name="connsiteX8" fmla="*/ 3847338 w 3847338"/>
              <a:gd name="connsiteY8" fmla="*/ 1346984 h 2748947"/>
              <a:gd name="connsiteX9" fmla="*/ 3847338 w 3847338"/>
              <a:gd name="connsiteY9" fmla="*/ 2061710 h 2748947"/>
              <a:gd name="connsiteX10" fmla="*/ 3847338 w 3847338"/>
              <a:gd name="connsiteY10" fmla="*/ 2748947 h 2748947"/>
              <a:gd name="connsiteX11" fmla="*/ 3167642 w 3847338"/>
              <a:gd name="connsiteY11" fmla="*/ 2748947 h 2748947"/>
              <a:gd name="connsiteX12" fmla="*/ 2487945 w 3847338"/>
              <a:gd name="connsiteY12" fmla="*/ 2748947 h 2748947"/>
              <a:gd name="connsiteX13" fmla="*/ 1769775 w 3847338"/>
              <a:gd name="connsiteY13" fmla="*/ 2748947 h 2748947"/>
              <a:gd name="connsiteX14" fmla="*/ 1167026 w 3847338"/>
              <a:gd name="connsiteY14" fmla="*/ 2748947 h 2748947"/>
              <a:gd name="connsiteX15" fmla="*/ 0 w 3847338"/>
              <a:gd name="connsiteY15" fmla="*/ 2748947 h 2748947"/>
              <a:gd name="connsiteX16" fmla="*/ 0 w 3847338"/>
              <a:gd name="connsiteY16" fmla="*/ 2116689 h 2748947"/>
              <a:gd name="connsiteX17" fmla="*/ 0 w 3847338"/>
              <a:gd name="connsiteY17" fmla="*/ 1429452 h 2748947"/>
              <a:gd name="connsiteX18" fmla="*/ 0 w 3847338"/>
              <a:gd name="connsiteY18" fmla="*/ 714726 h 2748947"/>
              <a:gd name="connsiteX19" fmla="*/ 0 w 3847338"/>
              <a:gd name="connsiteY19" fmla="*/ 0 h 27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7338" h="2748947" fill="none" extrusionOk="0">
                <a:moveTo>
                  <a:pt x="0" y="0"/>
                </a:moveTo>
                <a:cubicBezTo>
                  <a:pt x="244291" y="-5966"/>
                  <a:pt x="426450" y="-10741"/>
                  <a:pt x="602750" y="0"/>
                </a:cubicBezTo>
                <a:cubicBezTo>
                  <a:pt x="779050" y="10741"/>
                  <a:pt x="948333" y="-5230"/>
                  <a:pt x="1167026" y="0"/>
                </a:cubicBezTo>
                <a:cubicBezTo>
                  <a:pt x="1385719" y="5230"/>
                  <a:pt x="1625954" y="-10966"/>
                  <a:pt x="1846722" y="0"/>
                </a:cubicBezTo>
                <a:cubicBezTo>
                  <a:pt x="2067490" y="10966"/>
                  <a:pt x="2251933" y="-19086"/>
                  <a:pt x="2487945" y="0"/>
                </a:cubicBezTo>
                <a:cubicBezTo>
                  <a:pt x="2723957" y="19086"/>
                  <a:pt x="2897882" y="3397"/>
                  <a:pt x="3129168" y="0"/>
                </a:cubicBezTo>
                <a:cubicBezTo>
                  <a:pt x="3360454" y="-3397"/>
                  <a:pt x="3513441" y="-31333"/>
                  <a:pt x="3847338" y="0"/>
                </a:cubicBezTo>
                <a:cubicBezTo>
                  <a:pt x="3823036" y="194956"/>
                  <a:pt x="3876139" y="489282"/>
                  <a:pt x="3847338" y="714726"/>
                </a:cubicBezTo>
                <a:cubicBezTo>
                  <a:pt x="3818537" y="940170"/>
                  <a:pt x="3844220" y="1155467"/>
                  <a:pt x="3847338" y="1346984"/>
                </a:cubicBezTo>
                <a:cubicBezTo>
                  <a:pt x="3850456" y="1538501"/>
                  <a:pt x="3880428" y="1725258"/>
                  <a:pt x="3847338" y="2061710"/>
                </a:cubicBezTo>
                <a:cubicBezTo>
                  <a:pt x="3814248" y="2398162"/>
                  <a:pt x="3825433" y="2577587"/>
                  <a:pt x="3847338" y="2748947"/>
                </a:cubicBezTo>
                <a:cubicBezTo>
                  <a:pt x="3606597" y="2767695"/>
                  <a:pt x="3453530" y="2717842"/>
                  <a:pt x="3167642" y="2748947"/>
                </a:cubicBezTo>
                <a:cubicBezTo>
                  <a:pt x="2881754" y="2780052"/>
                  <a:pt x="2779908" y="2775112"/>
                  <a:pt x="2487945" y="2748947"/>
                </a:cubicBezTo>
                <a:cubicBezTo>
                  <a:pt x="2195982" y="2722782"/>
                  <a:pt x="1979061" y="2716094"/>
                  <a:pt x="1769775" y="2748947"/>
                </a:cubicBezTo>
                <a:cubicBezTo>
                  <a:pt x="1560489" y="2781801"/>
                  <a:pt x="1375705" y="2740018"/>
                  <a:pt x="1167026" y="2748947"/>
                </a:cubicBezTo>
                <a:cubicBezTo>
                  <a:pt x="958347" y="2757876"/>
                  <a:pt x="522166" y="2730951"/>
                  <a:pt x="0" y="2748947"/>
                </a:cubicBezTo>
                <a:cubicBezTo>
                  <a:pt x="1996" y="2535129"/>
                  <a:pt x="17353" y="2388922"/>
                  <a:pt x="0" y="2116689"/>
                </a:cubicBezTo>
                <a:cubicBezTo>
                  <a:pt x="-17353" y="1844456"/>
                  <a:pt x="-10891" y="1586170"/>
                  <a:pt x="0" y="1429452"/>
                </a:cubicBezTo>
                <a:cubicBezTo>
                  <a:pt x="10891" y="1272734"/>
                  <a:pt x="18967" y="922207"/>
                  <a:pt x="0" y="714726"/>
                </a:cubicBezTo>
                <a:cubicBezTo>
                  <a:pt x="-18967" y="507245"/>
                  <a:pt x="-35358" y="323353"/>
                  <a:pt x="0" y="0"/>
                </a:cubicBezTo>
                <a:close/>
              </a:path>
              <a:path w="3847338" h="2748947" stroke="0" extrusionOk="0">
                <a:moveTo>
                  <a:pt x="0" y="0"/>
                </a:moveTo>
                <a:cubicBezTo>
                  <a:pt x="169795" y="-8076"/>
                  <a:pt x="435513" y="-24006"/>
                  <a:pt x="602750" y="0"/>
                </a:cubicBezTo>
                <a:cubicBezTo>
                  <a:pt x="769987" y="24006"/>
                  <a:pt x="994388" y="-16315"/>
                  <a:pt x="1128552" y="0"/>
                </a:cubicBezTo>
                <a:cubicBezTo>
                  <a:pt x="1262716" y="16315"/>
                  <a:pt x="1632029" y="-8712"/>
                  <a:pt x="1846722" y="0"/>
                </a:cubicBezTo>
                <a:cubicBezTo>
                  <a:pt x="2061415" y="8712"/>
                  <a:pt x="2253484" y="-9000"/>
                  <a:pt x="2449472" y="0"/>
                </a:cubicBezTo>
                <a:cubicBezTo>
                  <a:pt x="2645460" y="9000"/>
                  <a:pt x="2824813" y="20052"/>
                  <a:pt x="3052221" y="0"/>
                </a:cubicBezTo>
                <a:cubicBezTo>
                  <a:pt x="3279629" y="-20052"/>
                  <a:pt x="3647336" y="-25847"/>
                  <a:pt x="3847338" y="0"/>
                </a:cubicBezTo>
                <a:cubicBezTo>
                  <a:pt x="3823099" y="243177"/>
                  <a:pt x="3852770" y="466763"/>
                  <a:pt x="3847338" y="632258"/>
                </a:cubicBezTo>
                <a:cubicBezTo>
                  <a:pt x="3841906" y="797753"/>
                  <a:pt x="3845220" y="1133221"/>
                  <a:pt x="3847338" y="1319495"/>
                </a:cubicBezTo>
                <a:cubicBezTo>
                  <a:pt x="3849456" y="1505769"/>
                  <a:pt x="3856753" y="1796511"/>
                  <a:pt x="3847338" y="1951752"/>
                </a:cubicBezTo>
                <a:cubicBezTo>
                  <a:pt x="3837923" y="2106993"/>
                  <a:pt x="3842526" y="2366309"/>
                  <a:pt x="3847338" y="2748947"/>
                </a:cubicBezTo>
                <a:cubicBezTo>
                  <a:pt x="3604293" y="2751923"/>
                  <a:pt x="3483719" y="2766392"/>
                  <a:pt x="3206115" y="2748947"/>
                </a:cubicBezTo>
                <a:cubicBezTo>
                  <a:pt x="2928511" y="2731502"/>
                  <a:pt x="2791964" y="2752717"/>
                  <a:pt x="2603365" y="2748947"/>
                </a:cubicBezTo>
                <a:cubicBezTo>
                  <a:pt x="2414766" y="2745178"/>
                  <a:pt x="2208431" y="2782617"/>
                  <a:pt x="1885196" y="2748947"/>
                </a:cubicBezTo>
                <a:cubicBezTo>
                  <a:pt x="1561961" y="2715277"/>
                  <a:pt x="1428940" y="2779376"/>
                  <a:pt x="1167026" y="2748947"/>
                </a:cubicBezTo>
                <a:cubicBezTo>
                  <a:pt x="905112" y="2718519"/>
                  <a:pt x="802667" y="2743136"/>
                  <a:pt x="602750" y="2748947"/>
                </a:cubicBezTo>
                <a:cubicBezTo>
                  <a:pt x="402833" y="2754758"/>
                  <a:pt x="245129" y="2755057"/>
                  <a:pt x="0" y="2748947"/>
                </a:cubicBezTo>
                <a:cubicBezTo>
                  <a:pt x="28909" y="2512940"/>
                  <a:pt x="-24809" y="2318636"/>
                  <a:pt x="0" y="2006731"/>
                </a:cubicBezTo>
                <a:cubicBezTo>
                  <a:pt x="24809" y="1694826"/>
                  <a:pt x="-6626" y="1587280"/>
                  <a:pt x="0" y="1401963"/>
                </a:cubicBezTo>
                <a:cubicBezTo>
                  <a:pt x="6626" y="1216646"/>
                  <a:pt x="-29740" y="904596"/>
                  <a:pt x="0" y="769705"/>
                </a:cubicBezTo>
                <a:cubicBezTo>
                  <a:pt x="29740" y="634814"/>
                  <a:pt x="-31157" y="210885"/>
                  <a:pt x="0" y="0"/>
                </a:cubicBezTo>
                <a:close/>
              </a:path>
            </a:pathLst>
          </a:custGeom>
          <a:ln cmpd="dbl">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Tree>
    <p:extLst>
      <p:ext uri="{BB962C8B-B14F-4D97-AF65-F5344CB8AC3E}">
        <p14:creationId xmlns:p14="http://schemas.microsoft.com/office/powerpoint/2010/main" val="219061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8CA9D937-E681-3A49-A084-527AE8CB26F7}"/>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84469" y="482600"/>
            <a:ext cx="3840171" cy="4178300"/>
          </a:xfrm>
          <a:custGeom>
            <a:avLst/>
            <a:gdLst>
              <a:gd name="connsiteX0" fmla="*/ 0 w 3840171"/>
              <a:gd name="connsiteY0" fmla="*/ 0 h 4178300"/>
              <a:gd name="connsiteX1" fmla="*/ 524823 w 3840171"/>
              <a:gd name="connsiteY1" fmla="*/ 0 h 4178300"/>
              <a:gd name="connsiteX2" fmla="*/ 1241655 w 3840171"/>
              <a:gd name="connsiteY2" fmla="*/ 0 h 4178300"/>
              <a:gd name="connsiteX3" fmla="*/ 1920086 w 3840171"/>
              <a:gd name="connsiteY3" fmla="*/ 0 h 4178300"/>
              <a:gd name="connsiteX4" fmla="*/ 2444909 w 3840171"/>
              <a:gd name="connsiteY4" fmla="*/ 0 h 4178300"/>
              <a:gd name="connsiteX5" fmla="*/ 3046536 w 3840171"/>
              <a:gd name="connsiteY5" fmla="*/ 0 h 4178300"/>
              <a:gd name="connsiteX6" fmla="*/ 3840171 w 3840171"/>
              <a:gd name="connsiteY6" fmla="*/ 0 h 4178300"/>
              <a:gd name="connsiteX7" fmla="*/ 3840171 w 3840171"/>
              <a:gd name="connsiteY7" fmla="*/ 696383 h 4178300"/>
              <a:gd name="connsiteX8" fmla="*/ 3840171 w 3840171"/>
              <a:gd name="connsiteY8" fmla="*/ 1309201 h 4178300"/>
              <a:gd name="connsiteX9" fmla="*/ 3840171 w 3840171"/>
              <a:gd name="connsiteY9" fmla="*/ 1880235 h 4178300"/>
              <a:gd name="connsiteX10" fmla="*/ 3840171 w 3840171"/>
              <a:gd name="connsiteY10" fmla="*/ 2493052 h 4178300"/>
              <a:gd name="connsiteX11" fmla="*/ 3840171 w 3840171"/>
              <a:gd name="connsiteY11" fmla="*/ 3231219 h 4178300"/>
              <a:gd name="connsiteX12" fmla="*/ 3840171 w 3840171"/>
              <a:gd name="connsiteY12" fmla="*/ 4178300 h 4178300"/>
              <a:gd name="connsiteX13" fmla="*/ 3315348 w 3840171"/>
              <a:gd name="connsiteY13" fmla="*/ 4178300 h 4178300"/>
              <a:gd name="connsiteX14" fmla="*/ 2790524 w 3840171"/>
              <a:gd name="connsiteY14" fmla="*/ 4178300 h 4178300"/>
              <a:gd name="connsiteX15" fmla="*/ 2112094 w 3840171"/>
              <a:gd name="connsiteY15" fmla="*/ 4178300 h 4178300"/>
              <a:gd name="connsiteX16" fmla="*/ 1587271 w 3840171"/>
              <a:gd name="connsiteY16" fmla="*/ 4178300 h 4178300"/>
              <a:gd name="connsiteX17" fmla="*/ 947242 w 3840171"/>
              <a:gd name="connsiteY17" fmla="*/ 4178300 h 4178300"/>
              <a:gd name="connsiteX18" fmla="*/ 0 w 3840171"/>
              <a:gd name="connsiteY18" fmla="*/ 4178300 h 4178300"/>
              <a:gd name="connsiteX19" fmla="*/ 0 w 3840171"/>
              <a:gd name="connsiteY19" fmla="*/ 3481917 h 4178300"/>
              <a:gd name="connsiteX20" fmla="*/ 0 w 3840171"/>
              <a:gd name="connsiteY20" fmla="*/ 2785533 h 4178300"/>
              <a:gd name="connsiteX21" fmla="*/ 0 w 3840171"/>
              <a:gd name="connsiteY21" fmla="*/ 2005584 h 4178300"/>
              <a:gd name="connsiteX22" fmla="*/ 0 w 3840171"/>
              <a:gd name="connsiteY22" fmla="*/ 1350984 h 4178300"/>
              <a:gd name="connsiteX23" fmla="*/ 0 w 3840171"/>
              <a:gd name="connsiteY23" fmla="*/ 696383 h 4178300"/>
              <a:gd name="connsiteX24" fmla="*/ 0 w 3840171"/>
              <a:gd name="connsiteY24" fmla="*/ 0 h 41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0171" h="4178300" fill="none" extrusionOk="0">
                <a:moveTo>
                  <a:pt x="0" y="0"/>
                </a:moveTo>
                <a:cubicBezTo>
                  <a:pt x="175805" y="-11400"/>
                  <a:pt x="368463" y="-25828"/>
                  <a:pt x="524823" y="0"/>
                </a:cubicBezTo>
                <a:cubicBezTo>
                  <a:pt x="681183" y="25828"/>
                  <a:pt x="990506" y="10057"/>
                  <a:pt x="1241655" y="0"/>
                </a:cubicBezTo>
                <a:cubicBezTo>
                  <a:pt x="1492804" y="-10057"/>
                  <a:pt x="1606176" y="2001"/>
                  <a:pt x="1920086" y="0"/>
                </a:cubicBezTo>
                <a:cubicBezTo>
                  <a:pt x="2233996" y="-2001"/>
                  <a:pt x="2195394" y="11222"/>
                  <a:pt x="2444909" y="0"/>
                </a:cubicBezTo>
                <a:cubicBezTo>
                  <a:pt x="2694424" y="-11222"/>
                  <a:pt x="2923644" y="-8604"/>
                  <a:pt x="3046536" y="0"/>
                </a:cubicBezTo>
                <a:cubicBezTo>
                  <a:pt x="3169428" y="8604"/>
                  <a:pt x="3561581" y="32695"/>
                  <a:pt x="3840171" y="0"/>
                </a:cubicBezTo>
                <a:cubicBezTo>
                  <a:pt x="3839471" y="142385"/>
                  <a:pt x="3847147" y="502929"/>
                  <a:pt x="3840171" y="696383"/>
                </a:cubicBezTo>
                <a:cubicBezTo>
                  <a:pt x="3833195" y="889837"/>
                  <a:pt x="3813320" y="1063491"/>
                  <a:pt x="3840171" y="1309201"/>
                </a:cubicBezTo>
                <a:cubicBezTo>
                  <a:pt x="3867022" y="1554911"/>
                  <a:pt x="3828329" y="1738077"/>
                  <a:pt x="3840171" y="1880235"/>
                </a:cubicBezTo>
                <a:cubicBezTo>
                  <a:pt x="3852013" y="2022393"/>
                  <a:pt x="3860336" y="2301203"/>
                  <a:pt x="3840171" y="2493052"/>
                </a:cubicBezTo>
                <a:cubicBezTo>
                  <a:pt x="3820006" y="2684901"/>
                  <a:pt x="3851489" y="2942492"/>
                  <a:pt x="3840171" y="3231219"/>
                </a:cubicBezTo>
                <a:cubicBezTo>
                  <a:pt x="3828853" y="3519946"/>
                  <a:pt x="3832774" y="3743728"/>
                  <a:pt x="3840171" y="4178300"/>
                </a:cubicBezTo>
                <a:cubicBezTo>
                  <a:pt x="3656181" y="4171067"/>
                  <a:pt x="3563615" y="4168349"/>
                  <a:pt x="3315348" y="4178300"/>
                </a:cubicBezTo>
                <a:cubicBezTo>
                  <a:pt x="3067081" y="4188251"/>
                  <a:pt x="3010067" y="4185266"/>
                  <a:pt x="2790524" y="4178300"/>
                </a:cubicBezTo>
                <a:cubicBezTo>
                  <a:pt x="2570981" y="4171334"/>
                  <a:pt x="2307256" y="4172720"/>
                  <a:pt x="2112094" y="4178300"/>
                </a:cubicBezTo>
                <a:cubicBezTo>
                  <a:pt x="1916932" y="4183881"/>
                  <a:pt x="1776321" y="4181562"/>
                  <a:pt x="1587271" y="4178300"/>
                </a:cubicBezTo>
                <a:cubicBezTo>
                  <a:pt x="1398221" y="4175038"/>
                  <a:pt x="1099138" y="4206926"/>
                  <a:pt x="947242" y="4178300"/>
                </a:cubicBezTo>
                <a:cubicBezTo>
                  <a:pt x="795346" y="4149674"/>
                  <a:pt x="386813" y="4192407"/>
                  <a:pt x="0" y="4178300"/>
                </a:cubicBezTo>
                <a:cubicBezTo>
                  <a:pt x="-11152" y="3983178"/>
                  <a:pt x="14113" y="3694232"/>
                  <a:pt x="0" y="3481917"/>
                </a:cubicBezTo>
                <a:cubicBezTo>
                  <a:pt x="-14113" y="3269602"/>
                  <a:pt x="-23091" y="3086911"/>
                  <a:pt x="0" y="2785533"/>
                </a:cubicBezTo>
                <a:cubicBezTo>
                  <a:pt x="23091" y="2484155"/>
                  <a:pt x="7663" y="2178520"/>
                  <a:pt x="0" y="2005584"/>
                </a:cubicBezTo>
                <a:cubicBezTo>
                  <a:pt x="-7663" y="1832648"/>
                  <a:pt x="25771" y="1522093"/>
                  <a:pt x="0" y="1350984"/>
                </a:cubicBezTo>
                <a:cubicBezTo>
                  <a:pt x="-25771" y="1179875"/>
                  <a:pt x="5001" y="1017235"/>
                  <a:pt x="0" y="696383"/>
                </a:cubicBezTo>
                <a:cubicBezTo>
                  <a:pt x="-5001" y="375531"/>
                  <a:pt x="1675" y="270104"/>
                  <a:pt x="0" y="0"/>
                </a:cubicBezTo>
                <a:close/>
              </a:path>
              <a:path w="3840171" h="4178300" stroke="0" extrusionOk="0">
                <a:moveTo>
                  <a:pt x="0" y="0"/>
                </a:moveTo>
                <a:cubicBezTo>
                  <a:pt x="147822" y="-20223"/>
                  <a:pt x="381555" y="11423"/>
                  <a:pt x="601627" y="0"/>
                </a:cubicBezTo>
                <a:cubicBezTo>
                  <a:pt x="821699" y="-11423"/>
                  <a:pt x="969222" y="-11108"/>
                  <a:pt x="1126450" y="0"/>
                </a:cubicBezTo>
                <a:cubicBezTo>
                  <a:pt x="1283678" y="11108"/>
                  <a:pt x="1685146" y="8227"/>
                  <a:pt x="1843282" y="0"/>
                </a:cubicBezTo>
                <a:cubicBezTo>
                  <a:pt x="2001418" y="-8227"/>
                  <a:pt x="2216795" y="10934"/>
                  <a:pt x="2444909" y="0"/>
                </a:cubicBezTo>
                <a:cubicBezTo>
                  <a:pt x="2673023" y="-10934"/>
                  <a:pt x="2915915" y="19977"/>
                  <a:pt x="3046536" y="0"/>
                </a:cubicBezTo>
                <a:cubicBezTo>
                  <a:pt x="3177157" y="-19977"/>
                  <a:pt x="3621134" y="34085"/>
                  <a:pt x="3840171" y="0"/>
                </a:cubicBezTo>
                <a:cubicBezTo>
                  <a:pt x="3825782" y="199236"/>
                  <a:pt x="3835150" y="457645"/>
                  <a:pt x="3840171" y="612817"/>
                </a:cubicBezTo>
                <a:cubicBezTo>
                  <a:pt x="3845192" y="767989"/>
                  <a:pt x="3868460" y="1029180"/>
                  <a:pt x="3840171" y="1309201"/>
                </a:cubicBezTo>
                <a:cubicBezTo>
                  <a:pt x="3811882" y="1589222"/>
                  <a:pt x="3869169" y="1618900"/>
                  <a:pt x="3840171" y="1922018"/>
                </a:cubicBezTo>
                <a:cubicBezTo>
                  <a:pt x="3811173" y="2225136"/>
                  <a:pt x="3819056" y="2255960"/>
                  <a:pt x="3840171" y="2534835"/>
                </a:cubicBezTo>
                <a:cubicBezTo>
                  <a:pt x="3861286" y="2813710"/>
                  <a:pt x="3833155" y="2911808"/>
                  <a:pt x="3840171" y="3231219"/>
                </a:cubicBezTo>
                <a:cubicBezTo>
                  <a:pt x="3847187" y="3550630"/>
                  <a:pt x="3801573" y="3963186"/>
                  <a:pt x="3840171" y="4178300"/>
                </a:cubicBezTo>
                <a:cubicBezTo>
                  <a:pt x="3661264" y="4160904"/>
                  <a:pt x="3533077" y="4185854"/>
                  <a:pt x="3315348" y="4178300"/>
                </a:cubicBezTo>
                <a:cubicBezTo>
                  <a:pt x="3097619" y="4170746"/>
                  <a:pt x="2794452" y="4203742"/>
                  <a:pt x="2598516" y="4178300"/>
                </a:cubicBezTo>
                <a:cubicBezTo>
                  <a:pt x="2402580" y="4152858"/>
                  <a:pt x="2170346" y="4159995"/>
                  <a:pt x="2035291" y="4178300"/>
                </a:cubicBezTo>
                <a:cubicBezTo>
                  <a:pt x="1900237" y="4196605"/>
                  <a:pt x="1542278" y="4179984"/>
                  <a:pt x="1395262" y="4178300"/>
                </a:cubicBezTo>
                <a:cubicBezTo>
                  <a:pt x="1248246" y="4176616"/>
                  <a:pt x="886952" y="4170785"/>
                  <a:pt x="678430" y="4178300"/>
                </a:cubicBezTo>
                <a:cubicBezTo>
                  <a:pt x="469908" y="4185815"/>
                  <a:pt x="218003" y="4158365"/>
                  <a:pt x="0" y="4178300"/>
                </a:cubicBezTo>
                <a:cubicBezTo>
                  <a:pt x="13755" y="3906452"/>
                  <a:pt x="-13142" y="3762652"/>
                  <a:pt x="0" y="3607266"/>
                </a:cubicBezTo>
                <a:cubicBezTo>
                  <a:pt x="13142" y="3451880"/>
                  <a:pt x="12877" y="3218889"/>
                  <a:pt x="0" y="2994448"/>
                </a:cubicBezTo>
                <a:cubicBezTo>
                  <a:pt x="-12877" y="2770007"/>
                  <a:pt x="21062" y="2535219"/>
                  <a:pt x="0" y="2339848"/>
                </a:cubicBezTo>
                <a:cubicBezTo>
                  <a:pt x="-21062" y="2144477"/>
                  <a:pt x="22014" y="1728247"/>
                  <a:pt x="0" y="1559899"/>
                </a:cubicBezTo>
                <a:cubicBezTo>
                  <a:pt x="-22014" y="1391551"/>
                  <a:pt x="11918" y="1192424"/>
                  <a:pt x="0" y="863515"/>
                </a:cubicBezTo>
                <a:cubicBezTo>
                  <a:pt x="-11918" y="534606"/>
                  <a:pt x="-2532" y="408357"/>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9" name="Picture 8" descr="A screenshot of a cell phone&#10;&#10;Description automatically generated">
            <a:extLst>
              <a:ext uri="{FF2B5EF4-FFF2-40B4-BE49-F238E27FC236}">
                <a16:creationId xmlns:a16="http://schemas.microsoft.com/office/drawing/2014/main" id="{52105D6D-9617-9143-9606-68D48406EC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5776" y="1197277"/>
            <a:ext cx="3847338" cy="2748947"/>
          </a:xfrm>
          <a:custGeom>
            <a:avLst/>
            <a:gdLst>
              <a:gd name="connsiteX0" fmla="*/ 0 w 3847338"/>
              <a:gd name="connsiteY0" fmla="*/ 0 h 2748947"/>
              <a:gd name="connsiteX1" fmla="*/ 602750 w 3847338"/>
              <a:gd name="connsiteY1" fmla="*/ 0 h 2748947"/>
              <a:gd name="connsiteX2" fmla="*/ 1167026 w 3847338"/>
              <a:gd name="connsiteY2" fmla="*/ 0 h 2748947"/>
              <a:gd name="connsiteX3" fmla="*/ 1846722 w 3847338"/>
              <a:gd name="connsiteY3" fmla="*/ 0 h 2748947"/>
              <a:gd name="connsiteX4" fmla="*/ 2487945 w 3847338"/>
              <a:gd name="connsiteY4" fmla="*/ 0 h 2748947"/>
              <a:gd name="connsiteX5" fmla="*/ 3129168 w 3847338"/>
              <a:gd name="connsiteY5" fmla="*/ 0 h 2748947"/>
              <a:gd name="connsiteX6" fmla="*/ 3847338 w 3847338"/>
              <a:gd name="connsiteY6" fmla="*/ 0 h 2748947"/>
              <a:gd name="connsiteX7" fmla="*/ 3847338 w 3847338"/>
              <a:gd name="connsiteY7" fmla="*/ 714726 h 2748947"/>
              <a:gd name="connsiteX8" fmla="*/ 3847338 w 3847338"/>
              <a:gd name="connsiteY8" fmla="*/ 1346984 h 2748947"/>
              <a:gd name="connsiteX9" fmla="*/ 3847338 w 3847338"/>
              <a:gd name="connsiteY9" fmla="*/ 2061710 h 2748947"/>
              <a:gd name="connsiteX10" fmla="*/ 3847338 w 3847338"/>
              <a:gd name="connsiteY10" fmla="*/ 2748947 h 2748947"/>
              <a:gd name="connsiteX11" fmla="*/ 3167642 w 3847338"/>
              <a:gd name="connsiteY11" fmla="*/ 2748947 h 2748947"/>
              <a:gd name="connsiteX12" fmla="*/ 2487945 w 3847338"/>
              <a:gd name="connsiteY12" fmla="*/ 2748947 h 2748947"/>
              <a:gd name="connsiteX13" fmla="*/ 1769775 w 3847338"/>
              <a:gd name="connsiteY13" fmla="*/ 2748947 h 2748947"/>
              <a:gd name="connsiteX14" fmla="*/ 1167026 w 3847338"/>
              <a:gd name="connsiteY14" fmla="*/ 2748947 h 2748947"/>
              <a:gd name="connsiteX15" fmla="*/ 0 w 3847338"/>
              <a:gd name="connsiteY15" fmla="*/ 2748947 h 2748947"/>
              <a:gd name="connsiteX16" fmla="*/ 0 w 3847338"/>
              <a:gd name="connsiteY16" fmla="*/ 2116689 h 2748947"/>
              <a:gd name="connsiteX17" fmla="*/ 0 w 3847338"/>
              <a:gd name="connsiteY17" fmla="*/ 1429452 h 2748947"/>
              <a:gd name="connsiteX18" fmla="*/ 0 w 3847338"/>
              <a:gd name="connsiteY18" fmla="*/ 714726 h 2748947"/>
              <a:gd name="connsiteX19" fmla="*/ 0 w 3847338"/>
              <a:gd name="connsiteY19" fmla="*/ 0 h 27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7338" h="2748947" fill="none" extrusionOk="0">
                <a:moveTo>
                  <a:pt x="0" y="0"/>
                </a:moveTo>
                <a:cubicBezTo>
                  <a:pt x="244291" y="-5966"/>
                  <a:pt x="426450" y="-10741"/>
                  <a:pt x="602750" y="0"/>
                </a:cubicBezTo>
                <a:cubicBezTo>
                  <a:pt x="779050" y="10741"/>
                  <a:pt x="948333" y="-5230"/>
                  <a:pt x="1167026" y="0"/>
                </a:cubicBezTo>
                <a:cubicBezTo>
                  <a:pt x="1385719" y="5230"/>
                  <a:pt x="1625954" y="-10966"/>
                  <a:pt x="1846722" y="0"/>
                </a:cubicBezTo>
                <a:cubicBezTo>
                  <a:pt x="2067490" y="10966"/>
                  <a:pt x="2251933" y="-19086"/>
                  <a:pt x="2487945" y="0"/>
                </a:cubicBezTo>
                <a:cubicBezTo>
                  <a:pt x="2723957" y="19086"/>
                  <a:pt x="2897882" y="3397"/>
                  <a:pt x="3129168" y="0"/>
                </a:cubicBezTo>
                <a:cubicBezTo>
                  <a:pt x="3360454" y="-3397"/>
                  <a:pt x="3513441" y="-31333"/>
                  <a:pt x="3847338" y="0"/>
                </a:cubicBezTo>
                <a:cubicBezTo>
                  <a:pt x="3823036" y="194956"/>
                  <a:pt x="3876139" y="489282"/>
                  <a:pt x="3847338" y="714726"/>
                </a:cubicBezTo>
                <a:cubicBezTo>
                  <a:pt x="3818537" y="940170"/>
                  <a:pt x="3844220" y="1155467"/>
                  <a:pt x="3847338" y="1346984"/>
                </a:cubicBezTo>
                <a:cubicBezTo>
                  <a:pt x="3850456" y="1538501"/>
                  <a:pt x="3880428" y="1725258"/>
                  <a:pt x="3847338" y="2061710"/>
                </a:cubicBezTo>
                <a:cubicBezTo>
                  <a:pt x="3814248" y="2398162"/>
                  <a:pt x="3825433" y="2577587"/>
                  <a:pt x="3847338" y="2748947"/>
                </a:cubicBezTo>
                <a:cubicBezTo>
                  <a:pt x="3606597" y="2767695"/>
                  <a:pt x="3453530" y="2717842"/>
                  <a:pt x="3167642" y="2748947"/>
                </a:cubicBezTo>
                <a:cubicBezTo>
                  <a:pt x="2881754" y="2780052"/>
                  <a:pt x="2779908" y="2775112"/>
                  <a:pt x="2487945" y="2748947"/>
                </a:cubicBezTo>
                <a:cubicBezTo>
                  <a:pt x="2195982" y="2722782"/>
                  <a:pt x="1979061" y="2716094"/>
                  <a:pt x="1769775" y="2748947"/>
                </a:cubicBezTo>
                <a:cubicBezTo>
                  <a:pt x="1560489" y="2781801"/>
                  <a:pt x="1375705" y="2740018"/>
                  <a:pt x="1167026" y="2748947"/>
                </a:cubicBezTo>
                <a:cubicBezTo>
                  <a:pt x="958347" y="2757876"/>
                  <a:pt x="522166" y="2730951"/>
                  <a:pt x="0" y="2748947"/>
                </a:cubicBezTo>
                <a:cubicBezTo>
                  <a:pt x="1996" y="2535129"/>
                  <a:pt x="17353" y="2388922"/>
                  <a:pt x="0" y="2116689"/>
                </a:cubicBezTo>
                <a:cubicBezTo>
                  <a:pt x="-17353" y="1844456"/>
                  <a:pt x="-10891" y="1586170"/>
                  <a:pt x="0" y="1429452"/>
                </a:cubicBezTo>
                <a:cubicBezTo>
                  <a:pt x="10891" y="1272734"/>
                  <a:pt x="18967" y="922207"/>
                  <a:pt x="0" y="714726"/>
                </a:cubicBezTo>
                <a:cubicBezTo>
                  <a:pt x="-18967" y="507245"/>
                  <a:pt x="-35358" y="323353"/>
                  <a:pt x="0" y="0"/>
                </a:cubicBezTo>
                <a:close/>
              </a:path>
              <a:path w="3847338" h="2748947" stroke="0" extrusionOk="0">
                <a:moveTo>
                  <a:pt x="0" y="0"/>
                </a:moveTo>
                <a:cubicBezTo>
                  <a:pt x="169795" y="-8076"/>
                  <a:pt x="435513" y="-24006"/>
                  <a:pt x="602750" y="0"/>
                </a:cubicBezTo>
                <a:cubicBezTo>
                  <a:pt x="769987" y="24006"/>
                  <a:pt x="994388" y="-16315"/>
                  <a:pt x="1128552" y="0"/>
                </a:cubicBezTo>
                <a:cubicBezTo>
                  <a:pt x="1262716" y="16315"/>
                  <a:pt x="1632029" y="-8712"/>
                  <a:pt x="1846722" y="0"/>
                </a:cubicBezTo>
                <a:cubicBezTo>
                  <a:pt x="2061415" y="8712"/>
                  <a:pt x="2253484" y="-9000"/>
                  <a:pt x="2449472" y="0"/>
                </a:cubicBezTo>
                <a:cubicBezTo>
                  <a:pt x="2645460" y="9000"/>
                  <a:pt x="2824813" y="20052"/>
                  <a:pt x="3052221" y="0"/>
                </a:cubicBezTo>
                <a:cubicBezTo>
                  <a:pt x="3279629" y="-20052"/>
                  <a:pt x="3647336" y="-25847"/>
                  <a:pt x="3847338" y="0"/>
                </a:cubicBezTo>
                <a:cubicBezTo>
                  <a:pt x="3823099" y="243177"/>
                  <a:pt x="3852770" y="466763"/>
                  <a:pt x="3847338" y="632258"/>
                </a:cubicBezTo>
                <a:cubicBezTo>
                  <a:pt x="3841906" y="797753"/>
                  <a:pt x="3845220" y="1133221"/>
                  <a:pt x="3847338" y="1319495"/>
                </a:cubicBezTo>
                <a:cubicBezTo>
                  <a:pt x="3849456" y="1505769"/>
                  <a:pt x="3856753" y="1796511"/>
                  <a:pt x="3847338" y="1951752"/>
                </a:cubicBezTo>
                <a:cubicBezTo>
                  <a:pt x="3837923" y="2106993"/>
                  <a:pt x="3842526" y="2366309"/>
                  <a:pt x="3847338" y="2748947"/>
                </a:cubicBezTo>
                <a:cubicBezTo>
                  <a:pt x="3604293" y="2751923"/>
                  <a:pt x="3483719" y="2766392"/>
                  <a:pt x="3206115" y="2748947"/>
                </a:cubicBezTo>
                <a:cubicBezTo>
                  <a:pt x="2928511" y="2731502"/>
                  <a:pt x="2791964" y="2752717"/>
                  <a:pt x="2603365" y="2748947"/>
                </a:cubicBezTo>
                <a:cubicBezTo>
                  <a:pt x="2414766" y="2745178"/>
                  <a:pt x="2208431" y="2782617"/>
                  <a:pt x="1885196" y="2748947"/>
                </a:cubicBezTo>
                <a:cubicBezTo>
                  <a:pt x="1561961" y="2715277"/>
                  <a:pt x="1428940" y="2779376"/>
                  <a:pt x="1167026" y="2748947"/>
                </a:cubicBezTo>
                <a:cubicBezTo>
                  <a:pt x="905112" y="2718519"/>
                  <a:pt x="802667" y="2743136"/>
                  <a:pt x="602750" y="2748947"/>
                </a:cubicBezTo>
                <a:cubicBezTo>
                  <a:pt x="402833" y="2754758"/>
                  <a:pt x="245129" y="2755057"/>
                  <a:pt x="0" y="2748947"/>
                </a:cubicBezTo>
                <a:cubicBezTo>
                  <a:pt x="28909" y="2512940"/>
                  <a:pt x="-24809" y="2318636"/>
                  <a:pt x="0" y="2006731"/>
                </a:cubicBezTo>
                <a:cubicBezTo>
                  <a:pt x="24809" y="1694826"/>
                  <a:pt x="-6626" y="1587280"/>
                  <a:pt x="0" y="1401963"/>
                </a:cubicBezTo>
                <a:cubicBezTo>
                  <a:pt x="6626" y="1216646"/>
                  <a:pt x="-29740" y="904596"/>
                  <a:pt x="0" y="769705"/>
                </a:cubicBezTo>
                <a:cubicBezTo>
                  <a:pt x="29740" y="634814"/>
                  <a:pt x="-31157" y="210885"/>
                  <a:pt x="0" y="0"/>
                </a:cubicBezTo>
                <a:close/>
              </a:path>
            </a:pathLst>
          </a:custGeom>
          <a:ln cmpd="dbl">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4" name="Graphic 3" descr="Checkmark with solid fill">
            <a:extLst>
              <a:ext uri="{FF2B5EF4-FFF2-40B4-BE49-F238E27FC236}">
                <a16:creationId xmlns:a16="http://schemas.microsoft.com/office/drawing/2014/main" id="{FA845A46-2CB6-924C-BD4B-7512FD06A3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179678">
            <a:off x="4938211" y="1387909"/>
            <a:ext cx="371468" cy="371468"/>
          </a:xfrm>
          <a:prstGeom prst="rect">
            <a:avLst/>
          </a:prstGeom>
        </p:spPr>
      </p:pic>
    </p:spTree>
    <p:extLst>
      <p:ext uri="{BB962C8B-B14F-4D97-AF65-F5344CB8AC3E}">
        <p14:creationId xmlns:p14="http://schemas.microsoft.com/office/powerpoint/2010/main" val="145571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252C7-CEDF-BA41-9BF5-6FEA2643DE56}"/>
              </a:ext>
            </a:extLst>
          </p:cNvPr>
          <p:cNvSpPr>
            <a:spLocks noGrp="1"/>
          </p:cNvSpPr>
          <p:nvPr>
            <p:ph type="title"/>
          </p:nvPr>
        </p:nvSpPr>
        <p:spPr>
          <a:xfrm>
            <a:off x="263278" y="361236"/>
            <a:ext cx="2949178" cy="369570"/>
          </a:xfrm>
        </p:spPr>
        <p:txBody>
          <a:bodyPr>
            <a:noAutofit/>
          </a:bodyPr>
          <a:lstStyle/>
          <a:p>
            <a:r>
              <a:rPr lang="en-US" sz="3000" dirty="0"/>
              <a:t>Who?</a:t>
            </a:r>
          </a:p>
        </p:txBody>
      </p:sp>
      <p:pic>
        <p:nvPicPr>
          <p:cNvPr id="7" name="Picture Placeholder 6" descr="Chart, radar chart, sunburst chart&#10;&#10;Description automatically generated">
            <a:extLst>
              <a:ext uri="{FF2B5EF4-FFF2-40B4-BE49-F238E27FC236}">
                <a16:creationId xmlns:a16="http://schemas.microsoft.com/office/drawing/2014/main" id="{3F0A4C1B-C4E8-E64C-9829-389E2E30BC29}"/>
              </a:ext>
            </a:extLst>
          </p:cNvPr>
          <p:cNvPicPr>
            <a:picLocks noGrp="1" noChangeAspect="1"/>
          </p:cNvPicPr>
          <p:nvPr>
            <p:ph type="pic" idx="2"/>
          </p:nvPr>
        </p:nvPicPr>
        <p:blipFill rotWithShape="1">
          <a:blip r:embed="rId3"/>
          <a:srcRect l="-778" r="-82"/>
          <a:stretch/>
        </p:blipFill>
        <p:spPr>
          <a:xfrm>
            <a:off x="2032159" y="546021"/>
            <a:ext cx="5373974" cy="3655219"/>
          </a:xfrm>
        </p:spPr>
      </p:pic>
    </p:spTree>
    <p:extLst>
      <p:ext uri="{BB962C8B-B14F-4D97-AF65-F5344CB8AC3E}">
        <p14:creationId xmlns:p14="http://schemas.microsoft.com/office/powerpoint/2010/main" val="226982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2179415" y="3899192"/>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dirty="0"/>
              <a:t>Think, Pair, Share</a:t>
            </a:r>
            <a:endParaRPr dirty="0"/>
          </a:p>
        </p:txBody>
      </p:sp>
      <p:sp>
        <p:nvSpPr>
          <p:cNvPr id="153" name="Google Shape;153;p24"/>
          <p:cNvSpPr txBox="1">
            <a:spLocks noGrp="1"/>
          </p:cNvSpPr>
          <p:nvPr>
            <p:ph type="body" idx="1"/>
          </p:nvPr>
        </p:nvSpPr>
        <p:spPr>
          <a:xfrm>
            <a:off x="533419" y="262903"/>
            <a:ext cx="3873824" cy="3540600"/>
          </a:xfrm>
          <a:prstGeom prst="rect">
            <a:avLst/>
          </a:prstGeom>
          <a:noFill/>
          <a:ln>
            <a:noFill/>
          </a:ln>
        </p:spPr>
        <p:txBody>
          <a:bodyPr spcFirstLastPara="1" wrap="square" lIns="91425" tIns="91425" rIns="91425" bIns="91425" anchor="t" anchorCtr="0">
            <a:normAutofit/>
          </a:bodyPr>
          <a:lstStyle/>
          <a:p>
            <a:pPr marL="114300" indent="0">
              <a:buNone/>
            </a:pPr>
            <a:r>
              <a:rPr lang="en-US" dirty="0"/>
              <a:t>Who do you typically engage in a selection process of practices/programs? </a:t>
            </a:r>
          </a:p>
          <a:p>
            <a:pPr marL="114300" indent="0">
              <a:buNone/>
            </a:pPr>
            <a:r>
              <a:rPr lang="en-US" dirty="0"/>
              <a:t>What are the advantages/disadvantages to WHO you have included?</a:t>
            </a:r>
          </a:p>
        </p:txBody>
      </p:sp>
      <p:sp>
        <p:nvSpPr>
          <p:cNvPr id="154" name="Google Shape;154;p2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16</a:t>
            </a:fld>
            <a:endParaRPr/>
          </a:p>
        </p:txBody>
      </p:sp>
      <p:pic>
        <p:nvPicPr>
          <p:cNvPr id="5" name="Picture 10">
            <a:extLst>
              <a:ext uri="{FF2B5EF4-FFF2-40B4-BE49-F238E27FC236}">
                <a16:creationId xmlns:a16="http://schemas.microsoft.com/office/drawing/2014/main" id="{09011DC0-EB71-B449-86FE-0B1667083E70}"/>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3812"/>
          <a:stretch/>
        </p:blipFill>
        <p:spPr bwMode="auto">
          <a:xfrm>
            <a:off x="4502803" y="884453"/>
            <a:ext cx="3873825" cy="2919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F5140A40-4A5D-7640-B473-1D67E5C84A4D}"/>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76177"/>
          <a:stretch/>
        </p:blipFill>
        <p:spPr bwMode="auto">
          <a:xfrm>
            <a:off x="1924976" y="2733773"/>
            <a:ext cx="788370" cy="191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0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8CA9D937-E681-3A49-A084-527AE8CB26F7}"/>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84469" y="482600"/>
            <a:ext cx="3840171" cy="4178300"/>
          </a:xfrm>
          <a:custGeom>
            <a:avLst/>
            <a:gdLst>
              <a:gd name="connsiteX0" fmla="*/ 0 w 3840171"/>
              <a:gd name="connsiteY0" fmla="*/ 0 h 4178300"/>
              <a:gd name="connsiteX1" fmla="*/ 524823 w 3840171"/>
              <a:gd name="connsiteY1" fmla="*/ 0 h 4178300"/>
              <a:gd name="connsiteX2" fmla="*/ 1241655 w 3840171"/>
              <a:gd name="connsiteY2" fmla="*/ 0 h 4178300"/>
              <a:gd name="connsiteX3" fmla="*/ 1920086 w 3840171"/>
              <a:gd name="connsiteY3" fmla="*/ 0 h 4178300"/>
              <a:gd name="connsiteX4" fmla="*/ 2444909 w 3840171"/>
              <a:gd name="connsiteY4" fmla="*/ 0 h 4178300"/>
              <a:gd name="connsiteX5" fmla="*/ 3046536 w 3840171"/>
              <a:gd name="connsiteY5" fmla="*/ 0 h 4178300"/>
              <a:gd name="connsiteX6" fmla="*/ 3840171 w 3840171"/>
              <a:gd name="connsiteY6" fmla="*/ 0 h 4178300"/>
              <a:gd name="connsiteX7" fmla="*/ 3840171 w 3840171"/>
              <a:gd name="connsiteY7" fmla="*/ 696383 h 4178300"/>
              <a:gd name="connsiteX8" fmla="*/ 3840171 w 3840171"/>
              <a:gd name="connsiteY8" fmla="*/ 1309201 h 4178300"/>
              <a:gd name="connsiteX9" fmla="*/ 3840171 w 3840171"/>
              <a:gd name="connsiteY9" fmla="*/ 1880235 h 4178300"/>
              <a:gd name="connsiteX10" fmla="*/ 3840171 w 3840171"/>
              <a:gd name="connsiteY10" fmla="*/ 2493052 h 4178300"/>
              <a:gd name="connsiteX11" fmla="*/ 3840171 w 3840171"/>
              <a:gd name="connsiteY11" fmla="*/ 3231219 h 4178300"/>
              <a:gd name="connsiteX12" fmla="*/ 3840171 w 3840171"/>
              <a:gd name="connsiteY12" fmla="*/ 4178300 h 4178300"/>
              <a:gd name="connsiteX13" fmla="*/ 3315348 w 3840171"/>
              <a:gd name="connsiteY13" fmla="*/ 4178300 h 4178300"/>
              <a:gd name="connsiteX14" fmla="*/ 2790524 w 3840171"/>
              <a:gd name="connsiteY14" fmla="*/ 4178300 h 4178300"/>
              <a:gd name="connsiteX15" fmla="*/ 2112094 w 3840171"/>
              <a:gd name="connsiteY15" fmla="*/ 4178300 h 4178300"/>
              <a:gd name="connsiteX16" fmla="*/ 1587271 w 3840171"/>
              <a:gd name="connsiteY16" fmla="*/ 4178300 h 4178300"/>
              <a:gd name="connsiteX17" fmla="*/ 947242 w 3840171"/>
              <a:gd name="connsiteY17" fmla="*/ 4178300 h 4178300"/>
              <a:gd name="connsiteX18" fmla="*/ 0 w 3840171"/>
              <a:gd name="connsiteY18" fmla="*/ 4178300 h 4178300"/>
              <a:gd name="connsiteX19" fmla="*/ 0 w 3840171"/>
              <a:gd name="connsiteY19" fmla="*/ 3481917 h 4178300"/>
              <a:gd name="connsiteX20" fmla="*/ 0 w 3840171"/>
              <a:gd name="connsiteY20" fmla="*/ 2785533 h 4178300"/>
              <a:gd name="connsiteX21" fmla="*/ 0 w 3840171"/>
              <a:gd name="connsiteY21" fmla="*/ 2005584 h 4178300"/>
              <a:gd name="connsiteX22" fmla="*/ 0 w 3840171"/>
              <a:gd name="connsiteY22" fmla="*/ 1350984 h 4178300"/>
              <a:gd name="connsiteX23" fmla="*/ 0 w 3840171"/>
              <a:gd name="connsiteY23" fmla="*/ 696383 h 4178300"/>
              <a:gd name="connsiteX24" fmla="*/ 0 w 3840171"/>
              <a:gd name="connsiteY24" fmla="*/ 0 h 41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0171" h="4178300" fill="none" extrusionOk="0">
                <a:moveTo>
                  <a:pt x="0" y="0"/>
                </a:moveTo>
                <a:cubicBezTo>
                  <a:pt x="175805" y="-11400"/>
                  <a:pt x="368463" y="-25828"/>
                  <a:pt x="524823" y="0"/>
                </a:cubicBezTo>
                <a:cubicBezTo>
                  <a:pt x="681183" y="25828"/>
                  <a:pt x="990506" y="10057"/>
                  <a:pt x="1241655" y="0"/>
                </a:cubicBezTo>
                <a:cubicBezTo>
                  <a:pt x="1492804" y="-10057"/>
                  <a:pt x="1606176" y="2001"/>
                  <a:pt x="1920086" y="0"/>
                </a:cubicBezTo>
                <a:cubicBezTo>
                  <a:pt x="2233996" y="-2001"/>
                  <a:pt x="2195394" y="11222"/>
                  <a:pt x="2444909" y="0"/>
                </a:cubicBezTo>
                <a:cubicBezTo>
                  <a:pt x="2694424" y="-11222"/>
                  <a:pt x="2923644" y="-8604"/>
                  <a:pt x="3046536" y="0"/>
                </a:cubicBezTo>
                <a:cubicBezTo>
                  <a:pt x="3169428" y="8604"/>
                  <a:pt x="3561581" y="32695"/>
                  <a:pt x="3840171" y="0"/>
                </a:cubicBezTo>
                <a:cubicBezTo>
                  <a:pt x="3839471" y="142385"/>
                  <a:pt x="3847147" y="502929"/>
                  <a:pt x="3840171" y="696383"/>
                </a:cubicBezTo>
                <a:cubicBezTo>
                  <a:pt x="3833195" y="889837"/>
                  <a:pt x="3813320" y="1063491"/>
                  <a:pt x="3840171" y="1309201"/>
                </a:cubicBezTo>
                <a:cubicBezTo>
                  <a:pt x="3867022" y="1554911"/>
                  <a:pt x="3828329" y="1738077"/>
                  <a:pt x="3840171" y="1880235"/>
                </a:cubicBezTo>
                <a:cubicBezTo>
                  <a:pt x="3852013" y="2022393"/>
                  <a:pt x="3860336" y="2301203"/>
                  <a:pt x="3840171" y="2493052"/>
                </a:cubicBezTo>
                <a:cubicBezTo>
                  <a:pt x="3820006" y="2684901"/>
                  <a:pt x="3851489" y="2942492"/>
                  <a:pt x="3840171" y="3231219"/>
                </a:cubicBezTo>
                <a:cubicBezTo>
                  <a:pt x="3828853" y="3519946"/>
                  <a:pt x="3832774" y="3743728"/>
                  <a:pt x="3840171" y="4178300"/>
                </a:cubicBezTo>
                <a:cubicBezTo>
                  <a:pt x="3656181" y="4171067"/>
                  <a:pt x="3563615" y="4168349"/>
                  <a:pt x="3315348" y="4178300"/>
                </a:cubicBezTo>
                <a:cubicBezTo>
                  <a:pt x="3067081" y="4188251"/>
                  <a:pt x="3010067" y="4185266"/>
                  <a:pt x="2790524" y="4178300"/>
                </a:cubicBezTo>
                <a:cubicBezTo>
                  <a:pt x="2570981" y="4171334"/>
                  <a:pt x="2307256" y="4172720"/>
                  <a:pt x="2112094" y="4178300"/>
                </a:cubicBezTo>
                <a:cubicBezTo>
                  <a:pt x="1916932" y="4183881"/>
                  <a:pt x="1776321" y="4181562"/>
                  <a:pt x="1587271" y="4178300"/>
                </a:cubicBezTo>
                <a:cubicBezTo>
                  <a:pt x="1398221" y="4175038"/>
                  <a:pt x="1099138" y="4206926"/>
                  <a:pt x="947242" y="4178300"/>
                </a:cubicBezTo>
                <a:cubicBezTo>
                  <a:pt x="795346" y="4149674"/>
                  <a:pt x="386813" y="4192407"/>
                  <a:pt x="0" y="4178300"/>
                </a:cubicBezTo>
                <a:cubicBezTo>
                  <a:pt x="-11152" y="3983178"/>
                  <a:pt x="14113" y="3694232"/>
                  <a:pt x="0" y="3481917"/>
                </a:cubicBezTo>
                <a:cubicBezTo>
                  <a:pt x="-14113" y="3269602"/>
                  <a:pt x="-23091" y="3086911"/>
                  <a:pt x="0" y="2785533"/>
                </a:cubicBezTo>
                <a:cubicBezTo>
                  <a:pt x="23091" y="2484155"/>
                  <a:pt x="7663" y="2178520"/>
                  <a:pt x="0" y="2005584"/>
                </a:cubicBezTo>
                <a:cubicBezTo>
                  <a:pt x="-7663" y="1832648"/>
                  <a:pt x="25771" y="1522093"/>
                  <a:pt x="0" y="1350984"/>
                </a:cubicBezTo>
                <a:cubicBezTo>
                  <a:pt x="-25771" y="1179875"/>
                  <a:pt x="5001" y="1017235"/>
                  <a:pt x="0" y="696383"/>
                </a:cubicBezTo>
                <a:cubicBezTo>
                  <a:pt x="-5001" y="375531"/>
                  <a:pt x="1675" y="270104"/>
                  <a:pt x="0" y="0"/>
                </a:cubicBezTo>
                <a:close/>
              </a:path>
              <a:path w="3840171" h="4178300" stroke="0" extrusionOk="0">
                <a:moveTo>
                  <a:pt x="0" y="0"/>
                </a:moveTo>
                <a:cubicBezTo>
                  <a:pt x="147822" y="-20223"/>
                  <a:pt x="381555" y="11423"/>
                  <a:pt x="601627" y="0"/>
                </a:cubicBezTo>
                <a:cubicBezTo>
                  <a:pt x="821699" y="-11423"/>
                  <a:pt x="969222" y="-11108"/>
                  <a:pt x="1126450" y="0"/>
                </a:cubicBezTo>
                <a:cubicBezTo>
                  <a:pt x="1283678" y="11108"/>
                  <a:pt x="1685146" y="8227"/>
                  <a:pt x="1843282" y="0"/>
                </a:cubicBezTo>
                <a:cubicBezTo>
                  <a:pt x="2001418" y="-8227"/>
                  <a:pt x="2216795" y="10934"/>
                  <a:pt x="2444909" y="0"/>
                </a:cubicBezTo>
                <a:cubicBezTo>
                  <a:pt x="2673023" y="-10934"/>
                  <a:pt x="2915915" y="19977"/>
                  <a:pt x="3046536" y="0"/>
                </a:cubicBezTo>
                <a:cubicBezTo>
                  <a:pt x="3177157" y="-19977"/>
                  <a:pt x="3621134" y="34085"/>
                  <a:pt x="3840171" y="0"/>
                </a:cubicBezTo>
                <a:cubicBezTo>
                  <a:pt x="3825782" y="199236"/>
                  <a:pt x="3835150" y="457645"/>
                  <a:pt x="3840171" y="612817"/>
                </a:cubicBezTo>
                <a:cubicBezTo>
                  <a:pt x="3845192" y="767989"/>
                  <a:pt x="3868460" y="1029180"/>
                  <a:pt x="3840171" y="1309201"/>
                </a:cubicBezTo>
                <a:cubicBezTo>
                  <a:pt x="3811882" y="1589222"/>
                  <a:pt x="3869169" y="1618900"/>
                  <a:pt x="3840171" y="1922018"/>
                </a:cubicBezTo>
                <a:cubicBezTo>
                  <a:pt x="3811173" y="2225136"/>
                  <a:pt x="3819056" y="2255960"/>
                  <a:pt x="3840171" y="2534835"/>
                </a:cubicBezTo>
                <a:cubicBezTo>
                  <a:pt x="3861286" y="2813710"/>
                  <a:pt x="3833155" y="2911808"/>
                  <a:pt x="3840171" y="3231219"/>
                </a:cubicBezTo>
                <a:cubicBezTo>
                  <a:pt x="3847187" y="3550630"/>
                  <a:pt x="3801573" y="3963186"/>
                  <a:pt x="3840171" y="4178300"/>
                </a:cubicBezTo>
                <a:cubicBezTo>
                  <a:pt x="3661264" y="4160904"/>
                  <a:pt x="3533077" y="4185854"/>
                  <a:pt x="3315348" y="4178300"/>
                </a:cubicBezTo>
                <a:cubicBezTo>
                  <a:pt x="3097619" y="4170746"/>
                  <a:pt x="2794452" y="4203742"/>
                  <a:pt x="2598516" y="4178300"/>
                </a:cubicBezTo>
                <a:cubicBezTo>
                  <a:pt x="2402580" y="4152858"/>
                  <a:pt x="2170346" y="4159995"/>
                  <a:pt x="2035291" y="4178300"/>
                </a:cubicBezTo>
                <a:cubicBezTo>
                  <a:pt x="1900237" y="4196605"/>
                  <a:pt x="1542278" y="4179984"/>
                  <a:pt x="1395262" y="4178300"/>
                </a:cubicBezTo>
                <a:cubicBezTo>
                  <a:pt x="1248246" y="4176616"/>
                  <a:pt x="886952" y="4170785"/>
                  <a:pt x="678430" y="4178300"/>
                </a:cubicBezTo>
                <a:cubicBezTo>
                  <a:pt x="469908" y="4185815"/>
                  <a:pt x="218003" y="4158365"/>
                  <a:pt x="0" y="4178300"/>
                </a:cubicBezTo>
                <a:cubicBezTo>
                  <a:pt x="13755" y="3906452"/>
                  <a:pt x="-13142" y="3762652"/>
                  <a:pt x="0" y="3607266"/>
                </a:cubicBezTo>
                <a:cubicBezTo>
                  <a:pt x="13142" y="3451880"/>
                  <a:pt x="12877" y="3218889"/>
                  <a:pt x="0" y="2994448"/>
                </a:cubicBezTo>
                <a:cubicBezTo>
                  <a:pt x="-12877" y="2770007"/>
                  <a:pt x="21062" y="2535219"/>
                  <a:pt x="0" y="2339848"/>
                </a:cubicBezTo>
                <a:cubicBezTo>
                  <a:pt x="-21062" y="2144477"/>
                  <a:pt x="22014" y="1728247"/>
                  <a:pt x="0" y="1559899"/>
                </a:cubicBezTo>
                <a:cubicBezTo>
                  <a:pt x="-22014" y="1391551"/>
                  <a:pt x="11918" y="1192424"/>
                  <a:pt x="0" y="863515"/>
                </a:cubicBezTo>
                <a:cubicBezTo>
                  <a:pt x="-11918" y="534606"/>
                  <a:pt x="-2532" y="408357"/>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9" name="Picture 8" descr="A screenshot of a cell phone&#10;&#10;Description automatically generated">
            <a:extLst>
              <a:ext uri="{FF2B5EF4-FFF2-40B4-BE49-F238E27FC236}">
                <a16:creationId xmlns:a16="http://schemas.microsoft.com/office/drawing/2014/main" id="{52105D6D-9617-9143-9606-68D48406EC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5776" y="1197277"/>
            <a:ext cx="3847338" cy="2748947"/>
          </a:xfrm>
          <a:custGeom>
            <a:avLst/>
            <a:gdLst>
              <a:gd name="connsiteX0" fmla="*/ 0 w 3847338"/>
              <a:gd name="connsiteY0" fmla="*/ 0 h 2748947"/>
              <a:gd name="connsiteX1" fmla="*/ 602750 w 3847338"/>
              <a:gd name="connsiteY1" fmla="*/ 0 h 2748947"/>
              <a:gd name="connsiteX2" fmla="*/ 1167026 w 3847338"/>
              <a:gd name="connsiteY2" fmla="*/ 0 h 2748947"/>
              <a:gd name="connsiteX3" fmla="*/ 1846722 w 3847338"/>
              <a:gd name="connsiteY3" fmla="*/ 0 h 2748947"/>
              <a:gd name="connsiteX4" fmla="*/ 2487945 w 3847338"/>
              <a:gd name="connsiteY4" fmla="*/ 0 h 2748947"/>
              <a:gd name="connsiteX5" fmla="*/ 3129168 w 3847338"/>
              <a:gd name="connsiteY5" fmla="*/ 0 h 2748947"/>
              <a:gd name="connsiteX6" fmla="*/ 3847338 w 3847338"/>
              <a:gd name="connsiteY6" fmla="*/ 0 h 2748947"/>
              <a:gd name="connsiteX7" fmla="*/ 3847338 w 3847338"/>
              <a:gd name="connsiteY7" fmla="*/ 714726 h 2748947"/>
              <a:gd name="connsiteX8" fmla="*/ 3847338 w 3847338"/>
              <a:gd name="connsiteY8" fmla="*/ 1346984 h 2748947"/>
              <a:gd name="connsiteX9" fmla="*/ 3847338 w 3847338"/>
              <a:gd name="connsiteY9" fmla="*/ 2061710 h 2748947"/>
              <a:gd name="connsiteX10" fmla="*/ 3847338 w 3847338"/>
              <a:gd name="connsiteY10" fmla="*/ 2748947 h 2748947"/>
              <a:gd name="connsiteX11" fmla="*/ 3167642 w 3847338"/>
              <a:gd name="connsiteY11" fmla="*/ 2748947 h 2748947"/>
              <a:gd name="connsiteX12" fmla="*/ 2487945 w 3847338"/>
              <a:gd name="connsiteY12" fmla="*/ 2748947 h 2748947"/>
              <a:gd name="connsiteX13" fmla="*/ 1769775 w 3847338"/>
              <a:gd name="connsiteY13" fmla="*/ 2748947 h 2748947"/>
              <a:gd name="connsiteX14" fmla="*/ 1167026 w 3847338"/>
              <a:gd name="connsiteY14" fmla="*/ 2748947 h 2748947"/>
              <a:gd name="connsiteX15" fmla="*/ 0 w 3847338"/>
              <a:gd name="connsiteY15" fmla="*/ 2748947 h 2748947"/>
              <a:gd name="connsiteX16" fmla="*/ 0 w 3847338"/>
              <a:gd name="connsiteY16" fmla="*/ 2116689 h 2748947"/>
              <a:gd name="connsiteX17" fmla="*/ 0 w 3847338"/>
              <a:gd name="connsiteY17" fmla="*/ 1429452 h 2748947"/>
              <a:gd name="connsiteX18" fmla="*/ 0 w 3847338"/>
              <a:gd name="connsiteY18" fmla="*/ 714726 h 2748947"/>
              <a:gd name="connsiteX19" fmla="*/ 0 w 3847338"/>
              <a:gd name="connsiteY19" fmla="*/ 0 h 27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7338" h="2748947" fill="none" extrusionOk="0">
                <a:moveTo>
                  <a:pt x="0" y="0"/>
                </a:moveTo>
                <a:cubicBezTo>
                  <a:pt x="244291" y="-5966"/>
                  <a:pt x="426450" y="-10741"/>
                  <a:pt x="602750" y="0"/>
                </a:cubicBezTo>
                <a:cubicBezTo>
                  <a:pt x="779050" y="10741"/>
                  <a:pt x="948333" y="-5230"/>
                  <a:pt x="1167026" y="0"/>
                </a:cubicBezTo>
                <a:cubicBezTo>
                  <a:pt x="1385719" y="5230"/>
                  <a:pt x="1625954" y="-10966"/>
                  <a:pt x="1846722" y="0"/>
                </a:cubicBezTo>
                <a:cubicBezTo>
                  <a:pt x="2067490" y="10966"/>
                  <a:pt x="2251933" y="-19086"/>
                  <a:pt x="2487945" y="0"/>
                </a:cubicBezTo>
                <a:cubicBezTo>
                  <a:pt x="2723957" y="19086"/>
                  <a:pt x="2897882" y="3397"/>
                  <a:pt x="3129168" y="0"/>
                </a:cubicBezTo>
                <a:cubicBezTo>
                  <a:pt x="3360454" y="-3397"/>
                  <a:pt x="3513441" y="-31333"/>
                  <a:pt x="3847338" y="0"/>
                </a:cubicBezTo>
                <a:cubicBezTo>
                  <a:pt x="3823036" y="194956"/>
                  <a:pt x="3876139" y="489282"/>
                  <a:pt x="3847338" y="714726"/>
                </a:cubicBezTo>
                <a:cubicBezTo>
                  <a:pt x="3818537" y="940170"/>
                  <a:pt x="3844220" y="1155467"/>
                  <a:pt x="3847338" y="1346984"/>
                </a:cubicBezTo>
                <a:cubicBezTo>
                  <a:pt x="3850456" y="1538501"/>
                  <a:pt x="3880428" y="1725258"/>
                  <a:pt x="3847338" y="2061710"/>
                </a:cubicBezTo>
                <a:cubicBezTo>
                  <a:pt x="3814248" y="2398162"/>
                  <a:pt x="3825433" y="2577587"/>
                  <a:pt x="3847338" y="2748947"/>
                </a:cubicBezTo>
                <a:cubicBezTo>
                  <a:pt x="3606597" y="2767695"/>
                  <a:pt x="3453530" y="2717842"/>
                  <a:pt x="3167642" y="2748947"/>
                </a:cubicBezTo>
                <a:cubicBezTo>
                  <a:pt x="2881754" y="2780052"/>
                  <a:pt x="2779908" y="2775112"/>
                  <a:pt x="2487945" y="2748947"/>
                </a:cubicBezTo>
                <a:cubicBezTo>
                  <a:pt x="2195982" y="2722782"/>
                  <a:pt x="1979061" y="2716094"/>
                  <a:pt x="1769775" y="2748947"/>
                </a:cubicBezTo>
                <a:cubicBezTo>
                  <a:pt x="1560489" y="2781801"/>
                  <a:pt x="1375705" y="2740018"/>
                  <a:pt x="1167026" y="2748947"/>
                </a:cubicBezTo>
                <a:cubicBezTo>
                  <a:pt x="958347" y="2757876"/>
                  <a:pt x="522166" y="2730951"/>
                  <a:pt x="0" y="2748947"/>
                </a:cubicBezTo>
                <a:cubicBezTo>
                  <a:pt x="1996" y="2535129"/>
                  <a:pt x="17353" y="2388922"/>
                  <a:pt x="0" y="2116689"/>
                </a:cubicBezTo>
                <a:cubicBezTo>
                  <a:pt x="-17353" y="1844456"/>
                  <a:pt x="-10891" y="1586170"/>
                  <a:pt x="0" y="1429452"/>
                </a:cubicBezTo>
                <a:cubicBezTo>
                  <a:pt x="10891" y="1272734"/>
                  <a:pt x="18967" y="922207"/>
                  <a:pt x="0" y="714726"/>
                </a:cubicBezTo>
                <a:cubicBezTo>
                  <a:pt x="-18967" y="507245"/>
                  <a:pt x="-35358" y="323353"/>
                  <a:pt x="0" y="0"/>
                </a:cubicBezTo>
                <a:close/>
              </a:path>
              <a:path w="3847338" h="2748947" stroke="0" extrusionOk="0">
                <a:moveTo>
                  <a:pt x="0" y="0"/>
                </a:moveTo>
                <a:cubicBezTo>
                  <a:pt x="169795" y="-8076"/>
                  <a:pt x="435513" y="-24006"/>
                  <a:pt x="602750" y="0"/>
                </a:cubicBezTo>
                <a:cubicBezTo>
                  <a:pt x="769987" y="24006"/>
                  <a:pt x="994388" y="-16315"/>
                  <a:pt x="1128552" y="0"/>
                </a:cubicBezTo>
                <a:cubicBezTo>
                  <a:pt x="1262716" y="16315"/>
                  <a:pt x="1632029" y="-8712"/>
                  <a:pt x="1846722" y="0"/>
                </a:cubicBezTo>
                <a:cubicBezTo>
                  <a:pt x="2061415" y="8712"/>
                  <a:pt x="2253484" y="-9000"/>
                  <a:pt x="2449472" y="0"/>
                </a:cubicBezTo>
                <a:cubicBezTo>
                  <a:pt x="2645460" y="9000"/>
                  <a:pt x="2824813" y="20052"/>
                  <a:pt x="3052221" y="0"/>
                </a:cubicBezTo>
                <a:cubicBezTo>
                  <a:pt x="3279629" y="-20052"/>
                  <a:pt x="3647336" y="-25847"/>
                  <a:pt x="3847338" y="0"/>
                </a:cubicBezTo>
                <a:cubicBezTo>
                  <a:pt x="3823099" y="243177"/>
                  <a:pt x="3852770" y="466763"/>
                  <a:pt x="3847338" y="632258"/>
                </a:cubicBezTo>
                <a:cubicBezTo>
                  <a:pt x="3841906" y="797753"/>
                  <a:pt x="3845220" y="1133221"/>
                  <a:pt x="3847338" y="1319495"/>
                </a:cubicBezTo>
                <a:cubicBezTo>
                  <a:pt x="3849456" y="1505769"/>
                  <a:pt x="3856753" y="1796511"/>
                  <a:pt x="3847338" y="1951752"/>
                </a:cubicBezTo>
                <a:cubicBezTo>
                  <a:pt x="3837923" y="2106993"/>
                  <a:pt x="3842526" y="2366309"/>
                  <a:pt x="3847338" y="2748947"/>
                </a:cubicBezTo>
                <a:cubicBezTo>
                  <a:pt x="3604293" y="2751923"/>
                  <a:pt x="3483719" y="2766392"/>
                  <a:pt x="3206115" y="2748947"/>
                </a:cubicBezTo>
                <a:cubicBezTo>
                  <a:pt x="2928511" y="2731502"/>
                  <a:pt x="2791964" y="2752717"/>
                  <a:pt x="2603365" y="2748947"/>
                </a:cubicBezTo>
                <a:cubicBezTo>
                  <a:pt x="2414766" y="2745178"/>
                  <a:pt x="2208431" y="2782617"/>
                  <a:pt x="1885196" y="2748947"/>
                </a:cubicBezTo>
                <a:cubicBezTo>
                  <a:pt x="1561961" y="2715277"/>
                  <a:pt x="1428940" y="2779376"/>
                  <a:pt x="1167026" y="2748947"/>
                </a:cubicBezTo>
                <a:cubicBezTo>
                  <a:pt x="905112" y="2718519"/>
                  <a:pt x="802667" y="2743136"/>
                  <a:pt x="602750" y="2748947"/>
                </a:cubicBezTo>
                <a:cubicBezTo>
                  <a:pt x="402833" y="2754758"/>
                  <a:pt x="245129" y="2755057"/>
                  <a:pt x="0" y="2748947"/>
                </a:cubicBezTo>
                <a:cubicBezTo>
                  <a:pt x="28909" y="2512940"/>
                  <a:pt x="-24809" y="2318636"/>
                  <a:pt x="0" y="2006731"/>
                </a:cubicBezTo>
                <a:cubicBezTo>
                  <a:pt x="24809" y="1694826"/>
                  <a:pt x="-6626" y="1587280"/>
                  <a:pt x="0" y="1401963"/>
                </a:cubicBezTo>
                <a:cubicBezTo>
                  <a:pt x="6626" y="1216646"/>
                  <a:pt x="-29740" y="904596"/>
                  <a:pt x="0" y="769705"/>
                </a:cubicBezTo>
                <a:cubicBezTo>
                  <a:pt x="29740" y="634814"/>
                  <a:pt x="-31157" y="210885"/>
                  <a:pt x="0" y="0"/>
                </a:cubicBezTo>
                <a:close/>
              </a:path>
            </a:pathLst>
          </a:custGeom>
          <a:ln cmpd="dbl">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pic>
        <p:nvPicPr>
          <p:cNvPr id="5" name="Graphic 4" descr="Checkmark with solid fill">
            <a:extLst>
              <a:ext uri="{FF2B5EF4-FFF2-40B4-BE49-F238E27FC236}">
                <a16:creationId xmlns:a16="http://schemas.microsoft.com/office/drawing/2014/main" id="{02B606F5-B303-DC48-9FF1-D5ABB6C6E1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179678">
            <a:off x="4938211" y="1387909"/>
            <a:ext cx="371468" cy="371468"/>
          </a:xfrm>
          <a:prstGeom prst="rect">
            <a:avLst/>
          </a:prstGeom>
        </p:spPr>
      </p:pic>
      <p:pic>
        <p:nvPicPr>
          <p:cNvPr id="6" name="Graphic 5" descr="Checkmark with solid fill">
            <a:extLst>
              <a:ext uri="{FF2B5EF4-FFF2-40B4-BE49-F238E27FC236}">
                <a16:creationId xmlns:a16="http://schemas.microsoft.com/office/drawing/2014/main" id="{AD3DDCB3-322E-984A-878F-33AEE11E35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179678">
            <a:off x="4938210" y="1609813"/>
            <a:ext cx="371468" cy="371468"/>
          </a:xfrm>
          <a:prstGeom prst="rect">
            <a:avLst/>
          </a:prstGeom>
        </p:spPr>
      </p:pic>
    </p:spTree>
    <p:extLst>
      <p:ext uri="{BB962C8B-B14F-4D97-AF65-F5344CB8AC3E}">
        <p14:creationId xmlns:p14="http://schemas.microsoft.com/office/powerpoint/2010/main" val="427513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subTitle" idx="1"/>
          </p:nvPr>
        </p:nvSpPr>
        <p:spPr>
          <a:xfrm>
            <a:off x="271000" y="1415098"/>
            <a:ext cx="4020065" cy="3231624"/>
          </a:xfrm>
          <a:prstGeom prst="rect">
            <a:avLst/>
          </a:prstGeom>
          <a:noFill/>
          <a:ln>
            <a:noFill/>
          </a:ln>
        </p:spPr>
        <p:txBody>
          <a:bodyPr spcFirstLastPara="1" wrap="square" lIns="91440" tIns="91425" rIns="91425" bIns="91425" anchor="ctr" anchorCtr="0">
            <a:spAutoFit/>
          </a:bodyPr>
          <a:lstStyle/>
          <a:p>
            <a:pPr marL="0" indent="0" algn="l"/>
            <a:r>
              <a:rPr lang="en-US" sz="1800" dirty="0"/>
              <a:t>If we engage in careful examination of quantitative and qualitative data to determine the most significant challenges to students’ success, and we further consider the factors contributing to the challenge and identify root causes, then we can develop action steps to address root causes and implement change that will lead to equitable, improved student outcomes.</a:t>
            </a:r>
          </a:p>
        </p:txBody>
      </p:sp>
      <p:sp>
        <p:nvSpPr>
          <p:cNvPr id="190" name="Google Shape;190;p29"/>
          <p:cNvSpPr txBox="1">
            <a:spLocks noGrp="1"/>
          </p:cNvSpPr>
          <p:nvPr>
            <p:ph type="title"/>
          </p:nvPr>
        </p:nvSpPr>
        <p:spPr>
          <a:xfrm>
            <a:off x="501133" y="245609"/>
            <a:ext cx="3559800" cy="5913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dirty="0"/>
              <a:t>Needs Assessment Toolkit</a:t>
            </a:r>
            <a:endParaRPr dirty="0"/>
          </a:p>
        </p:txBody>
      </p:sp>
      <p:pic>
        <p:nvPicPr>
          <p:cNvPr id="3" name="Picture Placeholder 2" descr="Diagram&#10;&#10;Description automatically generated">
            <a:extLst>
              <a:ext uri="{FF2B5EF4-FFF2-40B4-BE49-F238E27FC236}">
                <a16:creationId xmlns:a16="http://schemas.microsoft.com/office/drawing/2014/main" id="{55C46F34-1925-7248-86AD-EEE162CD1A1C}"/>
              </a:ext>
            </a:extLst>
          </p:cNvPr>
          <p:cNvPicPr>
            <a:picLocks noGrp="1" noChangeAspect="1"/>
          </p:cNvPicPr>
          <p:nvPr>
            <p:ph type="pic" idx="2"/>
          </p:nvPr>
        </p:nvPicPr>
        <p:blipFill rotWithShape="1">
          <a:blip r:embed="rId3"/>
          <a:srcRect l="-650" t="9805" r="-51"/>
          <a:stretch/>
        </p:blipFill>
        <p:spPr>
          <a:xfrm>
            <a:off x="4628359" y="836909"/>
            <a:ext cx="4445899" cy="3325250"/>
          </a:xfrm>
          <a:prstGeom prst="rect">
            <a:avLst/>
          </a:prstGeom>
          <a:ln>
            <a:noFill/>
          </a:ln>
          <a:effectLst>
            <a:outerShdw blurRad="190500" algn="tl" rotWithShape="0">
              <a:srgbClr val="000000">
                <a:alpha val="70000"/>
              </a:srgbClr>
            </a:outerShdw>
          </a:effectLst>
        </p:spPr>
      </p:pic>
      <p:sp>
        <p:nvSpPr>
          <p:cNvPr id="192" name="Google Shape;192;p29"/>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74E178C-B055-8348-AEE5-DF1853AEBD65}"/>
              </a:ext>
            </a:extLst>
          </p:cNvPr>
          <p:cNvSpPr>
            <a:spLocks noGrp="1"/>
          </p:cNvSpPr>
          <p:nvPr>
            <p:ph type="subTitle" idx="1"/>
          </p:nvPr>
        </p:nvSpPr>
        <p:spPr>
          <a:xfrm>
            <a:off x="198725" y="1954200"/>
            <a:ext cx="4045200" cy="1235100"/>
          </a:xfrm>
        </p:spPr>
        <p:txBody>
          <a:bodyPr>
            <a:normAutofit fontScale="92500" lnSpcReduction="10000"/>
          </a:bodyPr>
          <a:lstStyle/>
          <a:p>
            <a:r>
              <a:rPr lang="en-US" i="1" dirty="0"/>
              <a:t>Comprehensive</a:t>
            </a:r>
            <a:r>
              <a:rPr lang="en-US" dirty="0"/>
              <a:t> understanding of the needs of our students, families and staff from </a:t>
            </a:r>
            <a:r>
              <a:rPr lang="en-US" i="1" dirty="0"/>
              <a:t>their perspective</a:t>
            </a:r>
            <a:r>
              <a:rPr lang="en-US" dirty="0"/>
              <a:t>!</a:t>
            </a:r>
          </a:p>
          <a:p>
            <a:endParaRPr lang="en-US" dirty="0"/>
          </a:p>
        </p:txBody>
      </p:sp>
      <p:sp>
        <p:nvSpPr>
          <p:cNvPr id="2" name="Text Placeholder 1">
            <a:extLst>
              <a:ext uri="{FF2B5EF4-FFF2-40B4-BE49-F238E27FC236}">
                <a16:creationId xmlns:a16="http://schemas.microsoft.com/office/drawing/2014/main" id="{97807B19-474B-7B4B-A95F-BDADE4E121A4}"/>
              </a:ext>
            </a:extLst>
          </p:cNvPr>
          <p:cNvSpPr>
            <a:spLocks noGrp="1"/>
          </p:cNvSpPr>
          <p:nvPr>
            <p:ph type="body" idx="2"/>
          </p:nvPr>
        </p:nvSpPr>
        <p:spPr/>
        <p:txBody>
          <a:bodyPr/>
          <a:lstStyle/>
          <a:p>
            <a:r>
              <a:rPr lang="en-US" dirty="0"/>
              <a:t>Engage diverse collaborators – whiteness and those in power should not control the narrative</a:t>
            </a:r>
          </a:p>
          <a:p>
            <a:r>
              <a:rPr lang="en-US" dirty="0"/>
              <a:t>Uses multiple methods and data sources (at least 3 sources; and disaggregated race/ethnicity and other identifying factors)</a:t>
            </a:r>
          </a:p>
          <a:p>
            <a:r>
              <a:rPr lang="en-US" dirty="0"/>
              <a:t>Improves implementation and sustainability potential</a:t>
            </a:r>
          </a:p>
          <a:p>
            <a:endParaRPr lang="en-US" dirty="0"/>
          </a:p>
        </p:txBody>
      </p:sp>
      <p:sp>
        <p:nvSpPr>
          <p:cNvPr id="5" name="Title 4">
            <a:extLst>
              <a:ext uri="{FF2B5EF4-FFF2-40B4-BE49-F238E27FC236}">
                <a16:creationId xmlns:a16="http://schemas.microsoft.com/office/drawing/2014/main" id="{744DF8E1-FD5D-A14A-B010-25ACE3479A91}"/>
              </a:ext>
            </a:extLst>
          </p:cNvPr>
          <p:cNvSpPr>
            <a:spLocks noGrp="1"/>
          </p:cNvSpPr>
          <p:nvPr>
            <p:ph type="title"/>
          </p:nvPr>
        </p:nvSpPr>
        <p:spPr/>
        <p:txBody>
          <a:bodyPr>
            <a:normAutofit fontScale="90000"/>
          </a:bodyPr>
          <a:lstStyle/>
          <a:p>
            <a:pPr algn="ctr"/>
            <a:r>
              <a:rPr lang="en-US" b="1" dirty="0"/>
              <a:t>Assessing &amp; Understanding Need</a:t>
            </a:r>
          </a:p>
        </p:txBody>
      </p:sp>
    </p:spTree>
    <p:extLst>
      <p:ext uri="{BB962C8B-B14F-4D97-AF65-F5344CB8AC3E}">
        <p14:creationId xmlns:p14="http://schemas.microsoft.com/office/powerpoint/2010/main" val="386681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Welcome to a Safe Co-Learning Space!</a:t>
            </a:r>
            <a:endParaRPr dirty="0"/>
          </a:p>
        </p:txBody>
      </p:sp>
      <p:sp>
        <p:nvSpPr>
          <p:cNvPr id="130" name="Google Shape;130;p21"/>
          <p:cNvSpPr txBox="1">
            <a:spLocks noGrp="1"/>
          </p:cNvSpPr>
          <p:nvPr>
            <p:ph type="body" idx="1"/>
          </p:nvPr>
        </p:nvSpPr>
        <p:spPr>
          <a:xfrm>
            <a:off x="475700" y="1002975"/>
            <a:ext cx="8356800" cy="3099600"/>
          </a:xfrm>
          <a:prstGeom prst="rect">
            <a:avLst/>
          </a:prstGeom>
          <a:noFill/>
          <a:ln>
            <a:noFill/>
          </a:ln>
        </p:spPr>
        <p:txBody>
          <a:bodyPr spcFirstLastPara="1" wrap="square" lIns="91425" tIns="91425" rIns="91425" bIns="91425" anchor="ctr" anchorCtr="0">
            <a:normAutofit/>
          </a:bodyPr>
          <a:lstStyle/>
          <a:p>
            <a:pPr marL="285750" indent="-285750">
              <a:spcAft>
                <a:spcPts val="1200"/>
              </a:spcAft>
            </a:pPr>
            <a:r>
              <a:rPr lang="en" dirty="0"/>
              <a:t>Please share your story and perspectives as we learn together.</a:t>
            </a:r>
          </a:p>
          <a:p>
            <a:pPr marL="285750" indent="-285750">
              <a:spcAft>
                <a:spcPts val="1200"/>
              </a:spcAft>
            </a:pPr>
            <a:r>
              <a:rPr lang="en-US" dirty="0"/>
              <a:t>Your questions help us all learn!</a:t>
            </a:r>
          </a:p>
          <a:p>
            <a:pPr marL="285750" indent="-285750">
              <a:spcAft>
                <a:spcPts val="1200"/>
              </a:spcAft>
            </a:pPr>
            <a:r>
              <a:rPr lang="en-US" dirty="0"/>
              <a:t>Pay attention to how you are feeling and what your body needs and remember to breathe (take a break as you need).</a:t>
            </a:r>
          </a:p>
          <a:p>
            <a:pPr marL="285750" indent="-285750">
              <a:spcAft>
                <a:spcPts val="1200"/>
              </a:spcAft>
            </a:pPr>
            <a:r>
              <a:rPr lang="en-US" dirty="0"/>
              <a:t>Get up and stretch as needed.</a:t>
            </a:r>
            <a:endParaRPr dirty="0"/>
          </a:p>
        </p:txBody>
      </p:sp>
      <p:sp>
        <p:nvSpPr>
          <p:cNvPr id="131" name="Google Shape;131;p21"/>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2179415" y="3899192"/>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dirty="0"/>
              <a:t>Think, Pair, Share</a:t>
            </a:r>
            <a:endParaRPr dirty="0"/>
          </a:p>
        </p:txBody>
      </p:sp>
      <p:sp>
        <p:nvSpPr>
          <p:cNvPr id="153" name="Google Shape;153;p24"/>
          <p:cNvSpPr txBox="1">
            <a:spLocks noGrp="1"/>
          </p:cNvSpPr>
          <p:nvPr>
            <p:ph type="body" idx="1"/>
          </p:nvPr>
        </p:nvSpPr>
        <p:spPr>
          <a:xfrm>
            <a:off x="533419" y="358592"/>
            <a:ext cx="3873824" cy="3540600"/>
          </a:xfrm>
          <a:prstGeom prst="rect">
            <a:avLst/>
          </a:prstGeom>
          <a:noFill/>
          <a:ln>
            <a:noFill/>
          </a:ln>
        </p:spPr>
        <p:txBody>
          <a:bodyPr spcFirstLastPara="1" wrap="square" lIns="91425" tIns="91425" rIns="91425" bIns="91425" anchor="t" anchorCtr="0">
            <a:normAutofit/>
          </a:bodyPr>
          <a:lstStyle/>
          <a:p>
            <a:pPr marL="114300" indent="0">
              <a:buNone/>
            </a:pPr>
            <a:r>
              <a:rPr lang="en-US" dirty="0"/>
              <a:t>In what ways does bias show up in your data analysis and discussions? What strategies do you employ to acknowledge and counteract the bias?</a:t>
            </a:r>
          </a:p>
        </p:txBody>
      </p:sp>
      <p:sp>
        <p:nvSpPr>
          <p:cNvPr id="154" name="Google Shape;154;p2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20</a:t>
            </a:fld>
            <a:endParaRPr/>
          </a:p>
        </p:txBody>
      </p:sp>
      <p:pic>
        <p:nvPicPr>
          <p:cNvPr id="5" name="Picture 10">
            <a:extLst>
              <a:ext uri="{FF2B5EF4-FFF2-40B4-BE49-F238E27FC236}">
                <a16:creationId xmlns:a16="http://schemas.microsoft.com/office/drawing/2014/main" id="{09011DC0-EB71-B449-86FE-0B1667083E70}"/>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3812"/>
          <a:stretch/>
        </p:blipFill>
        <p:spPr bwMode="auto">
          <a:xfrm>
            <a:off x="4502803" y="884453"/>
            <a:ext cx="3873825" cy="2919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F5140A40-4A5D-7640-B473-1D67E5C84A4D}"/>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76177"/>
          <a:stretch/>
        </p:blipFill>
        <p:spPr bwMode="auto">
          <a:xfrm>
            <a:off x="1924976" y="2150074"/>
            <a:ext cx="1028496" cy="250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03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A71B-770B-0F4C-9948-C28D2A707991}"/>
              </a:ext>
            </a:extLst>
          </p:cNvPr>
          <p:cNvSpPr>
            <a:spLocks noGrp="1"/>
          </p:cNvSpPr>
          <p:nvPr>
            <p:ph type="title"/>
          </p:nvPr>
        </p:nvSpPr>
        <p:spPr/>
        <p:txBody>
          <a:bodyPr/>
          <a:lstStyle/>
          <a:p>
            <a:r>
              <a:rPr lang="en-US" dirty="0"/>
              <a:t>The Hexagon Tool</a:t>
            </a:r>
          </a:p>
        </p:txBody>
      </p:sp>
      <p:sp>
        <p:nvSpPr>
          <p:cNvPr id="3" name="Slide Number Placeholder 2">
            <a:extLst>
              <a:ext uri="{FF2B5EF4-FFF2-40B4-BE49-F238E27FC236}">
                <a16:creationId xmlns:a16="http://schemas.microsoft.com/office/drawing/2014/main" id="{5DE58919-9C3A-4D4A-87CB-D49B89AFBE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00519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Hexagon Tool</a:t>
            </a:r>
          </a:p>
        </p:txBody>
      </p:sp>
      <p:sp>
        <p:nvSpPr>
          <p:cNvPr id="31" name="TextBox 30"/>
          <p:cNvSpPr txBox="1"/>
          <p:nvPr/>
        </p:nvSpPr>
        <p:spPr>
          <a:xfrm>
            <a:off x="186839" y="1171190"/>
            <a:ext cx="3608213" cy="2859904"/>
          </a:xfrm>
          <a:prstGeom prst="rect">
            <a:avLst/>
          </a:prstGeom>
        </p:spPr>
        <p:txBody>
          <a:bodyPr vert="horz" wrap="square" lIns="68580" tIns="34290" rIns="68580" bIns="34290" rtlCol="0" anchor="t">
            <a:noAutofit/>
          </a:bodyPr>
          <a:lstStyle/>
          <a:p>
            <a:pPr marL="214313" indent="-214313">
              <a:buFont typeface="Arial" panose="020B0604020202020204" pitchFamily="34" charset="0"/>
              <a:buChar char="•"/>
            </a:pPr>
            <a:r>
              <a:rPr lang="en-US" sz="1800" dirty="0"/>
              <a:t>Helps organizations evaluate the fit and feasibility of implementing programs or practices in a given context. </a:t>
            </a:r>
          </a:p>
          <a:p>
            <a:pPr marL="214313" indent="-214313">
              <a:buFont typeface="Arial" panose="020B0604020202020204" pitchFamily="34" charset="0"/>
              <a:buChar char="•"/>
            </a:pPr>
            <a:r>
              <a:rPr lang="en-US" sz="1800" dirty="0"/>
              <a:t>Designed to be used by a team to facilitate discussion and ensure diverse perspectives are represented in a discussion of the six contextual fit and feasibility indicators.</a:t>
            </a:r>
          </a:p>
        </p:txBody>
      </p:sp>
      <p:grpSp>
        <p:nvGrpSpPr>
          <p:cNvPr id="49" name="Group 48">
            <a:extLst>
              <a:ext uri="{FF2B5EF4-FFF2-40B4-BE49-F238E27FC236}">
                <a16:creationId xmlns:a16="http://schemas.microsoft.com/office/drawing/2014/main" id="{EE4E49D2-2CE3-3848-86F1-D44F2C4171D8}"/>
              </a:ext>
            </a:extLst>
          </p:cNvPr>
          <p:cNvGrpSpPr/>
          <p:nvPr/>
        </p:nvGrpSpPr>
        <p:grpSpPr>
          <a:xfrm>
            <a:off x="3795052" y="712178"/>
            <a:ext cx="5247599" cy="3997044"/>
            <a:chOff x="5161686" y="1022722"/>
            <a:chExt cx="6996798" cy="5329392"/>
          </a:xfrm>
        </p:grpSpPr>
        <p:sp>
          <p:nvSpPr>
            <p:cNvPr id="3" name="TextBox 2">
              <a:extLst>
                <a:ext uri="{FF2B5EF4-FFF2-40B4-BE49-F238E27FC236}">
                  <a16:creationId xmlns:a16="http://schemas.microsoft.com/office/drawing/2014/main" id="{A2DBFFCB-811F-6D48-B9AA-4E2E38CD28F8}"/>
                </a:ext>
              </a:extLst>
            </p:cNvPr>
            <p:cNvSpPr txBox="1"/>
            <p:nvPr>
              <p:custDataLst>
                <p:tags r:id="rId1"/>
              </p:custDataLst>
            </p:nvPr>
          </p:nvSpPr>
          <p:spPr>
            <a:xfrm>
              <a:off x="11111997" y="2869262"/>
              <a:ext cx="822912" cy="292388"/>
            </a:xfrm>
            <a:prstGeom prst="rect">
              <a:avLst/>
            </a:prstGeom>
            <a:noFill/>
          </p:spPr>
          <p:txBody>
            <a:bodyPr wrap="square">
              <a:spAutoFit/>
            </a:bodyPr>
            <a:lstStyle/>
            <a:p>
              <a:pPr algn="r" defTabSz="685800">
                <a:buClrTx/>
                <a:defRPr/>
              </a:pPr>
              <a:r>
                <a:rPr lang="en-US" sz="825" b="1"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EVIDENCE</a:t>
              </a:r>
            </a:p>
          </p:txBody>
        </p:sp>
        <p:sp>
          <p:nvSpPr>
            <p:cNvPr id="4" name="TextBox 3">
              <a:extLst>
                <a:ext uri="{FF2B5EF4-FFF2-40B4-BE49-F238E27FC236}">
                  <a16:creationId xmlns:a16="http://schemas.microsoft.com/office/drawing/2014/main" id="{8760C981-5476-C945-AC26-839F6A44C57C}"/>
                </a:ext>
              </a:extLst>
            </p:cNvPr>
            <p:cNvSpPr txBox="1"/>
            <p:nvPr>
              <p:custDataLst>
                <p:tags r:id="rId2"/>
              </p:custDataLst>
            </p:nvPr>
          </p:nvSpPr>
          <p:spPr>
            <a:xfrm>
              <a:off x="10542789" y="4555434"/>
              <a:ext cx="891764" cy="292388"/>
            </a:xfrm>
            <a:prstGeom prst="rect">
              <a:avLst/>
            </a:prstGeom>
            <a:noFill/>
          </p:spPr>
          <p:txBody>
            <a:bodyPr wrap="square">
              <a:spAutoFit/>
            </a:bodyPr>
            <a:lstStyle/>
            <a:p>
              <a:pPr algn="r" defTabSz="685800">
                <a:buClrTx/>
                <a:defRPr/>
              </a:pPr>
              <a:r>
                <a:rPr lang="en-US" sz="825" b="1"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FIT</a:t>
              </a:r>
            </a:p>
          </p:txBody>
        </p:sp>
        <p:sp>
          <p:nvSpPr>
            <p:cNvPr id="6" name="TextBox 22">
              <a:extLst>
                <a:ext uri="{FF2B5EF4-FFF2-40B4-BE49-F238E27FC236}">
                  <a16:creationId xmlns:a16="http://schemas.microsoft.com/office/drawing/2014/main" id="{BBC3158A-63DE-5E4C-8496-6805CD1A7B77}"/>
                </a:ext>
              </a:extLst>
            </p:cNvPr>
            <p:cNvSpPr txBox="1">
              <a:spLocks noChangeArrowheads="1"/>
            </p:cNvSpPr>
            <p:nvPr>
              <p:custDataLst>
                <p:tags r:id="rId3"/>
              </p:custDataLst>
            </p:nvPr>
          </p:nvSpPr>
          <p:spPr bwMode="auto">
            <a:xfrm>
              <a:off x="5469258" y="1295259"/>
              <a:ext cx="108114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buClrTx/>
                <a:defRPr/>
              </a:pPr>
              <a:r>
                <a:rPr lang="en-US" altLang="en-US" sz="825" b="1" dirty="0">
                  <a:solidFill>
                    <a:srgbClr val="404040"/>
                  </a:solidFill>
                  <a:latin typeface="Calibri" panose="020F0502020204030204" pitchFamily="34" charset="0"/>
                  <a:ea typeface="Lato" panose="020F0502020204030203" pitchFamily="34" charset="0"/>
                  <a:cs typeface="Calibri" panose="020F0502020204030204" pitchFamily="34" charset="0"/>
                </a:rPr>
                <a:t>SUPPORTS</a:t>
              </a:r>
              <a:endParaRPr lang="en-US" altLang="en-US" sz="825" b="1" kern="1200" dirty="0">
                <a:solidFill>
                  <a:srgbClr val="404040"/>
                </a:solidFill>
                <a:latin typeface="Calibri" panose="020F0502020204030204" pitchFamily="34" charset="0"/>
                <a:ea typeface="Lato" panose="020F0502020204030203" pitchFamily="34" charset="0"/>
                <a:cs typeface="Calibri" panose="020F0502020204030204" pitchFamily="34" charset="0"/>
              </a:endParaRPr>
            </a:p>
          </p:txBody>
        </p:sp>
        <p:sp>
          <p:nvSpPr>
            <p:cNvPr id="7" name="TextBox 6">
              <a:extLst>
                <a:ext uri="{FF2B5EF4-FFF2-40B4-BE49-F238E27FC236}">
                  <a16:creationId xmlns:a16="http://schemas.microsoft.com/office/drawing/2014/main" id="{EA2477F4-DC0D-424B-B7A9-4AB88808DFCA}"/>
                </a:ext>
              </a:extLst>
            </p:cNvPr>
            <p:cNvSpPr txBox="1"/>
            <p:nvPr>
              <p:custDataLst>
                <p:tags r:id="rId4"/>
              </p:custDataLst>
            </p:nvPr>
          </p:nvSpPr>
          <p:spPr>
            <a:xfrm>
              <a:off x="11217208" y="1022722"/>
              <a:ext cx="788875" cy="292388"/>
            </a:xfrm>
            <a:prstGeom prst="rect">
              <a:avLst/>
            </a:prstGeom>
            <a:noFill/>
          </p:spPr>
          <p:txBody>
            <a:bodyPr wrap="square">
              <a:spAutoFit/>
            </a:bodyPr>
            <a:lstStyle/>
            <a:p>
              <a:pPr algn="r" defTabSz="685800">
                <a:buClrTx/>
                <a:defRPr/>
              </a:pPr>
              <a:r>
                <a:rPr lang="en-US" sz="825" b="1"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NEED</a:t>
              </a:r>
            </a:p>
          </p:txBody>
        </p:sp>
        <p:cxnSp>
          <p:nvCxnSpPr>
            <p:cNvPr id="9" name="Straight Connector 8">
              <a:extLst>
                <a:ext uri="{FF2B5EF4-FFF2-40B4-BE49-F238E27FC236}">
                  <a16:creationId xmlns:a16="http://schemas.microsoft.com/office/drawing/2014/main" id="{A4D901DC-3342-9249-81FB-6CE7AC740582}"/>
                </a:ext>
              </a:extLst>
            </p:cNvPr>
            <p:cNvCxnSpPr>
              <a:cxnSpLocks/>
            </p:cNvCxnSpPr>
            <p:nvPr/>
          </p:nvCxnSpPr>
          <p:spPr>
            <a:xfrm flipV="1">
              <a:off x="9947890" y="3152776"/>
              <a:ext cx="1972650" cy="1"/>
            </a:xfrm>
            <a:prstGeom prst="line">
              <a:avLst/>
            </a:prstGeom>
            <a:noFill/>
            <a:ln w="28575" cap="rnd" cmpd="sng" algn="ctr">
              <a:solidFill>
                <a:srgbClr val="1B703D"/>
              </a:solidFill>
              <a:prstDash val="solid"/>
              <a:round/>
            </a:ln>
            <a:effectLst/>
          </p:spPr>
        </p:cxnSp>
        <p:cxnSp>
          <p:nvCxnSpPr>
            <p:cNvPr id="10" name="Straight Connector 9">
              <a:extLst>
                <a:ext uri="{FF2B5EF4-FFF2-40B4-BE49-F238E27FC236}">
                  <a16:creationId xmlns:a16="http://schemas.microsoft.com/office/drawing/2014/main" id="{7F573E10-16D3-254A-BE2F-9277F4934BC7}"/>
                </a:ext>
              </a:extLst>
            </p:cNvPr>
            <p:cNvCxnSpPr>
              <a:cxnSpLocks/>
            </p:cNvCxnSpPr>
            <p:nvPr/>
          </p:nvCxnSpPr>
          <p:spPr>
            <a:xfrm>
              <a:off x="9336770" y="4848228"/>
              <a:ext cx="2113870" cy="1"/>
            </a:xfrm>
            <a:prstGeom prst="line">
              <a:avLst/>
            </a:prstGeom>
            <a:noFill/>
            <a:ln w="28575" cap="rnd" cmpd="sng" algn="ctr">
              <a:solidFill>
                <a:srgbClr val="177599"/>
              </a:solidFill>
              <a:prstDash val="solid"/>
              <a:round/>
            </a:ln>
            <a:effectLst/>
          </p:spPr>
        </p:cxnSp>
        <p:grpSp>
          <p:nvGrpSpPr>
            <p:cNvPr id="11" name="Group 10">
              <a:extLst>
                <a:ext uri="{FF2B5EF4-FFF2-40B4-BE49-F238E27FC236}">
                  <a16:creationId xmlns:a16="http://schemas.microsoft.com/office/drawing/2014/main" id="{31E7E50F-DCB3-5041-9443-F25E4D87EBE2}"/>
                </a:ext>
              </a:extLst>
            </p:cNvPr>
            <p:cNvGrpSpPr/>
            <p:nvPr/>
          </p:nvGrpSpPr>
          <p:grpSpPr>
            <a:xfrm>
              <a:off x="8979796" y="1284332"/>
              <a:ext cx="2992492" cy="648322"/>
              <a:chOff x="9901003" y="302712"/>
              <a:chExt cx="1438493" cy="1223853"/>
            </a:xfrm>
          </p:grpSpPr>
          <p:cxnSp>
            <p:nvCxnSpPr>
              <p:cNvPr id="12" name="Straight Connector 11">
                <a:extLst>
                  <a:ext uri="{FF2B5EF4-FFF2-40B4-BE49-F238E27FC236}">
                    <a16:creationId xmlns:a16="http://schemas.microsoft.com/office/drawing/2014/main" id="{540B7729-4657-8546-9FBD-5B7FE35FE9A4}"/>
                  </a:ext>
                </a:extLst>
              </p:cNvPr>
              <p:cNvCxnSpPr>
                <a:cxnSpLocks/>
              </p:cNvCxnSpPr>
              <p:nvPr/>
            </p:nvCxnSpPr>
            <p:spPr>
              <a:xfrm flipV="1">
                <a:off x="9901003" y="302712"/>
                <a:ext cx="1438493" cy="1299"/>
              </a:xfrm>
              <a:prstGeom prst="line">
                <a:avLst/>
              </a:prstGeom>
              <a:noFill/>
              <a:ln w="28575" cap="rnd" cmpd="sng" algn="ctr">
                <a:solidFill>
                  <a:srgbClr val="177599"/>
                </a:solidFill>
                <a:prstDash val="solid"/>
                <a:round/>
              </a:ln>
              <a:effectLst/>
            </p:spPr>
          </p:cxnSp>
          <p:cxnSp>
            <p:nvCxnSpPr>
              <p:cNvPr id="13" name="Straight Connector 12">
                <a:extLst>
                  <a:ext uri="{FF2B5EF4-FFF2-40B4-BE49-F238E27FC236}">
                    <a16:creationId xmlns:a16="http://schemas.microsoft.com/office/drawing/2014/main" id="{E957971F-DF1D-6847-B650-F509F5E633D6}"/>
                  </a:ext>
                </a:extLst>
              </p:cNvPr>
              <p:cNvCxnSpPr>
                <a:cxnSpLocks/>
              </p:cNvCxnSpPr>
              <p:nvPr/>
            </p:nvCxnSpPr>
            <p:spPr>
              <a:xfrm flipV="1">
                <a:off x="9901003" y="304011"/>
                <a:ext cx="0" cy="1222554"/>
              </a:xfrm>
              <a:prstGeom prst="line">
                <a:avLst/>
              </a:prstGeom>
              <a:noFill/>
              <a:ln w="28575" cap="rnd" cmpd="sng" algn="ctr">
                <a:solidFill>
                  <a:srgbClr val="177599"/>
                </a:solidFill>
                <a:prstDash val="solid"/>
                <a:round/>
              </a:ln>
              <a:effectLst/>
            </p:spPr>
          </p:cxnSp>
        </p:grpSp>
        <p:grpSp>
          <p:nvGrpSpPr>
            <p:cNvPr id="16" name="Group 15"/>
            <p:cNvGrpSpPr/>
            <p:nvPr/>
          </p:nvGrpSpPr>
          <p:grpSpPr>
            <a:xfrm>
              <a:off x="5556367" y="1561755"/>
              <a:ext cx="1499286" cy="948219"/>
              <a:chOff x="5960754" y="640272"/>
              <a:chExt cx="1400849" cy="773444"/>
            </a:xfrm>
          </p:grpSpPr>
          <p:cxnSp>
            <p:nvCxnSpPr>
              <p:cNvPr id="17" name="Straight Connector 16">
                <a:extLst>
                  <a:ext uri="{FF2B5EF4-FFF2-40B4-BE49-F238E27FC236}">
                    <a16:creationId xmlns:a16="http://schemas.microsoft.com/office/drawing/2014/main" id="{949135E1-3BB2-DE4C-8C08-425501E6A0BB}"/>
                  </a:ext>
                </a:extLst>
              </p:cNvPr>
              <p:cNvCxnSpPr>
                <a:cxnSpLocks/>
              </p:cNvCxnSpPr>
              <p:nvPr/>
            </p:nvCxnSpPr>
            <p:spPr>
              <a:xfrm flipV="1">
                <a:off x="7361602" y="640274"/>
                <a:ext cx="1" cy="773442"/>
              </a:xfrm>
              <a:prstGeom prst="line">
                <a:avLst/>
              </a:prstGeom>
              <a:noFill/>
              <a:ln w="28575" cap="rnd" cmpd="sng" algn="ctr">
                <a:solidFill>
                  <a:srgbClr val="1B703D"/>
                </a:solidFill>
                <a:prstDash val="solid"/>
                <a:round/>
              </a:ln>
              <a:effectLst/>
            </p:spPr>
          </p:cxnSp>
          <p:cxnSp>
            <p:nvCxnSpPr>
              <p:cNvPr id="18" name="Straight Connector 17">
                <a:extLst>
                  <a:ext uri="{FF2B5EF4-FFF2-40B4-BE49-F238E27FC236}">
                    <a16:creationId xmlns:a16="http://schemas.microsoft.com/office/drawing/2014/main" id="{949135E1-3BB2-DE4C-8C08-425501E6A0BB}"/>
                  </a:ext>
                </a:extLst>
              </p:cNvPr>
              <p:cNvCxnSpPr>
                <a:cxnSpLocks/>
              </p:cNvCxnSpPr>
              <p:nvPr/>
            </p:nvCxnSpPr>
            <p:spPr>
              <a:xfrm flipH="1">
                <a:off x="5960754" y="640272"/>
                <a:ext cx="1400848" cy="0"/>
              </a:xfrm>
              <a:prstGeom prst="line">
                <a:avLst/>
              </a:prstGeom>
              <a:noFill/>
              <a:ln w="28575" cap="rnd" cmpd="sng" algn="ctr">
                <a:solidFill>
                  <a:srgbClr val="1B703D"/>
                </a:solidFill>
                <a:prstDash val="solid"/>
                <a:round/>
              </a:ln>
              <a:effectLst/>
            </p:spPr>
          </p:cxnSp>
        </p:grpSp>
        <p:cxnSp>
          <p:nvCxnSpPr>
            <p:cNvPr id="19" name="Straight Connector 18">
              <a:extLst>
                <a:ext uri="{FF2B5EF4-FFF2-40B4-BE49-F238E27FC236}">
                  <a16:creationId xmlns:a16="http://schemas.microsoft.com/office/drawing/2014/main" id="{7F6A450A-A32D-CE45-BF28-42158A34D8C8}"/>
                </a:ext>
              </a:extLst>
            </p:cNvPr>
            <p:cNvCxnSpPr>
              <a:cxnSpLocks/>
            </p:cNvCxnSpPr>
            <p:nvPr/>
          </p:nvCxnSpPr>
          <p:spPr>
            <a:xfrm>
              <a:off x="5237886" y="4196136"/>
              <a:ext cx="1987345" cy="0"/>
            </a:xfrm>
            <a:prstGeom prst="line">
              <a:avLst/>
            </a:prstGeom>
            <a:noFill/>
            <a:ln w="28575" cap="rnd" cmpd="sng" algn="ctr">
              <a:solidFill>
                <a:srgbClr val="177599"/>
              </a:solidFill>
              <a:prstDash val="solid"/>
              <a:round/>
            </a:ln>
            <a:effectLst/>
          </p:spPr>
        </p:cxnSp>
        <p:grpSp>
          <p:nvGrpSpPr>
            <p:cNvPr id="20" name="Group 19"/>
            <p:cNvGrpSpPr/>
            <p:nvPr/>
          </p:nvGrpSpPr>
          <p:grpSpPr>
            <a:xfrm>
              <a:off x="6837697" y="5003800"/>
              <a:ext cx="1608151" cy="651805"/>
              <a:chOff x="6560994" y="5290544"/>
              <a:chExt cx="1566056" cy="244648"/>
            </a:xfrm>
          </p:grpSpPr>
          <p:cxnSp>
            <p:nvCxnSpPr>
              <p:cNvPr id="21" name="Straight Connector 20">
                <a:extLst>
                  <a:ext uri="{FF2B5EF4-FFF2-40B4-BE49-F238E27FC236}">
                    <a16:creationId xmlns:a16="http://schemas.microsoft.com/office/drawing/2014/main" id="{949135E1-3BB2-DE4C-8C08-425501E6A0BB}"/>
                  </a:ext>
                </a:extLst>
              </p:cNvPr>
              <p:cNvCxnSpPr>
                <a:cxnSpLocks/>
              </p:cNvCxnSpPr>
              <p:nvPr/>
            </p:nvCxnSpPr>
            <p:spPr>
              <a:xfrm flipH="1">
                <a:off x="6560994" y="5535191"/>
                <a:ext cx="1553688" cy="0"/>
              </a:xfrm>
              <a:prstGeom prst="line">
                <a:avLst/>
              </a:prstGeom>
              <a:noFill/>
              <a:ln w="28575" cap="rnd" cmpd="sng" algn="ctr">
                <a:solidFill>
                  <a:srgbClr val="1B703D"/>
                </a:solidFill>
                <a:prstDash val="solid"/>
                <a:round/>
              </a:ln>
              <a:effectLst/>
            </p:spPr>
          </p:cxnSp>
          <p:cxnSp>
            <p:nvCxnSpPr>
              <p:cNvPr id="22" name="Straight Connector 21">
                <a:extLst>
                  <a:ext uri="{FF2B5EF4-FFF2-40B4-BE49-F238E27FC236}">
                    <a16:creationId xmlns:a16="http://schemas.microsoft.com/office/drawing/2014/main" id="{949135E1-3BB2-DE4C-8C08-425501E6A0BB}"/>
                  </a:ext>
                </a:extLst>
              </p:cNvPr>
              <p:cNvCxnSpPr>
                <a:cxnSpLocks/>
              </p:cNvCxnSpPr>
              <p:nvPr/>
            </p:nvCxnSpPr>
            <p:spPr>
              <a:xfrm flipV="1">
                <a:off x="8127050" y="5290544"/>
                <a:ext cx="0" cy="244648"/>
              </a:xfrm>
              <a:prstGeom prst="line">
                <a:avLst/>
              </a:prstGeom>
              <a:noFill/>
              <a:ln w="28575" cap="rnd" cmpd="sng" algn="ctr">
                <a:solidFill>
                  <a:srgbClr val="1B703D"/>
                </a:solidFill>
                <a:prstDash val="solid"/>
                <a:round/>
              </a:ln>
              <a:effectLst/>
            </p:spPr>
          </p:cxnSp>
        </p:grpSp>
        <p:grpSp>
          <p:nvGrpSpPr>
            <p:cNvPr id="23" name="Group 22"/>
            <p:cNvGrpSpPr/>
            <p:nvPr/>
          </p:nvGrpSpPr>
          <p:grpSpPr>
            <a:xfrm>
              <a:off x="6291528" y="1711622"/>
              <a:ext cx="4141109" cy="3534096"/>
              <a:chOff x="3860645" y="1521225"/>
              <a:chExt cx="4457040" cy="3827584"/>
            </a:xfrm>
          </p:grpSpPr>
          <p:sp>
            <p:nvSpPr>
              <p:cNvPr id="24" name="Freeform 23"/>
              <p:cNvSpPr>
                <a:spLocks/>
              </p:cNvSpPr>
              <p:nvPr/>
            </p:nvSpPr>
            <p:spPr bwMode="auto">
              <a:xfrm>
                <a:off x="6172655" y="3467939"/>
                <a:ext cx="2145030" cy="1873886"/>
              </a:xfrm>
              <a:custGeom>
                <a:avLst/>
                <a:gdLst>
                  <a:gd name="T0" fmla="+- 0 9754 6377"/>
                  <a:gd name="T1" fmla="*/ T0 w 3378"/>
                  <a:gd name="T2" fmla="+- 0 4800 4800"/>
                  <a:gd name="T3" fmla="*/ 4800 h 2951"/>
                  <a:gd name="T4" fmla="+- 0 6377 6377"/>
                  <a:gd name="T5" fmla="*/ T4 w 3378"/>
                  <a:gd name="T6" fmla="+- 0 4825 4800"/>
                  <a:gd name="T7" fmla="*/ 4825 h 2951"/>
                  <a:gd name="T8" fmla="+- 0 8036 6377"/>
                  <a:gd name="T9" fmla="*/ T8 w 3378"/>
                  <a:gd name="T10" fmla="+- 0 7751 4800"/>
                  <a:gd name="T11" fmla="*/ 7751 h 2951"/>
                  <a:gd name="T12" fmla="+- 0 9754 6377"/>
                  <a:gd name="T13" fmla="*/ T12 w 3378"/>
                  <a:gd name="T14" fmla="+- 0 4800 4800"/>
                  <a:gd name="T15" fmla="*/ 4800 h 2951"/>
                </a:gdLst>
                <a:ahLst/>
                <a:cxnLst>
                  <a:cxn ang="0">
                    <a:pos x="T1" y="T3"/>
                  </a:cxn>
                  <a:cxn ang="0">
                    <a:pos x="T5" y="T7"/>
                  </a:cxn>
                  <a:cxn ang="0">
                    <a:pos x="T9" y="T11"/>
                  </a:cxn>
                  <a:cxn ang="0">
                    <a:pos x="T13" y="T15"/>
                  </a:cxn>
                </a:cxnLst>
                <a:rect l="0" t="0" r="r" b="b"/>
                <a:pathLst>
                  <a:path w="3378" h="2951">
                    <a:moveTo>
                      <a:pt x="3377" y="0"/>
                    </a:moveTo>
                    <a:lnTo>
                      <a:pt x="0" y="25"/>
                    </a:lnTo>
                    <a:lnTo>
                      <a:pt x="1659" y="2951"/>
                    </a:lnTo>
                    <a:lnTo>
                      <a:pt x="3377" y="0"/>
                    </a:lnTo>
                    <a:close/>
                  </a:path>
                </a:pathLst>
              </a:custGeom>
              <a:solidFill>
                <a:schemeClr val="bg1"/>
              </a:solidFill>
              <a:ln w="38100">
                <a:solidFill>
                  <a:srgbClr val="177599"/>
                </a:solidFill>
                <a:round/>
                <a:headEnd/>
                <a:tailEnd/>
              </a:ln>
            </p:spPr>
            <p:txBody>
              <a:bodyPr rot="0" vert="horz" wrap="square" lIns="68580" tIns="34290" rIns="68580" bIns="34290" anchor="t" anchorCtr="0" upright="1">
                <a:noAutofit/>
              </a:bodyPr>
              <a:lstStyle/>
              <a:p>
                <a:pPr marL="342900" lvl="1" defTabSz="685800">
                  <a:buClrTx/>
                  <a:defRPr/>
                </a:pPr>
                <a:endParaRPr lang="en-US" sz="1200" b="1" kern="1200" dirty="0">
                  <a:solidFill>
                    <a:srgbClr val="FFFFFF"/>
                  </a:solidFill>
                  <a:latin typeface="Calibri Light" panose="020F0302020204030204" pitchFamily="34" charset="0"/>
                  <a:ea typeface="+mn-ea"/>
                  <a:cs typeface="Calibri Light" panose="020F0302020204030204" pitchFamily="34" charset="0"/>
                </a:endParaRPr>
              </a:p>
              <a:p>
                <a:pPr algn="ctr">
                  <a:defRPr/>
                </a:pPr>
                <a:r>
                  <a:rPr lang="en-US" sz="1050" b="1" kern="1200" dirty="0">
                    <a:solidFill>
                      <a:srgbClr val="177599"/>
                    </a:solidFill>
                    <a:ea typeface="+mn-ea"/>
                    <a:cs typeface="Calibri Light" panose="020F0302020204030204" pitchFamily="34" charset="0"/>
                  </a:rPr>
                  <a:t>FIT</a:t>
                </a:r>
              </a:p>
            </p:txBody>
          </p:sp>
          <p:sp>
            <p:nvSpPr>
              <p:cNvPr id="25" name="Freeform 24"/>
              <p:cNvSpPr>
                <a:spLocks/>
              </p:cNvSpPr>
              <p:nvPr/>
            </p:nvSpPr>
            <p:spPr bwMode="auto">
              <a:xfrm>
                <a:off x="5007668" y="1528199"/>
                <a:ext cx="2168525" cy="1845311"/>
              </a:xfrm>
              <a:custGeom>
                <a:avLst/>
                <a:gdLst>
                  <a:gd name="T0" fmla="+- 0 7998 4583"/>
                  <a:gd name="T1" fmla="*/ T0 w 3415"/>
                  <a:gd name="T2" fmla="+- 0 1814 1814"/>
                  <a:gd name="T3" fmla="*/ 1814 h 2906"/>
                  <a:gd name="T4" fmla="+- 0 4583 4583"/>
                  <a:gd name="T5" fmla="*/ T4 w 3415"/>
                  <a:gd name="T6" fmla="+- 0 1814 1814"/>
                  <a:gd name="T7" fmla="*/ 1814 h 2906"/>
                  <a:gd name="T8" fmla="+- 0 6305 4583"/>
                  <a:gd name="T9" fmla="*/ T8 w 3415"/>
                  <a:gd name="T10" fmla="+- 0 4720 1814"/>
                  <a:gd name="T11" fmla="*/ 4720 h 2906"/>
                  <a:gd name="T12" fmla="+- 0 7998 4583"/>
                  <a:gd name="T13" fmla="*/ T12 w 3415"/>
                  <a:gd name="T14" fmla="+- 0 1814 1814"/>
                  <a:gd name="T15" fmla="*/ 1814 h 2906"/>
                </a:gdLst>
                <a:ahLst/>
                <a:cxnLst>
                  <a:cxn ang="0">
                    <a:pos x="T1" y="T3"/>
                  </a:cxn>
                  <a:cxn ang="0">
                    <a:pos x="T5" y="T7"/>
                  </a:cxn>
                  <a:cxn ang="0">
                    <a:pos x="T9" y="T11"/>
                  </a:cxn>
                  <a:cxn ang="0">
                    <a:pos x="T13" y="T15"/>
                  </a:cxn>
                </a:cxnLst>
                <a:rect l="0" t="0" r="r" b="b"/>
                <a:pathLst>
                  <a:path w="3415" h="2906">
                    <a:moveTo>
                      <a:pt x="3415" y="0"/>
                    </a:moveTo>
                    <a:lnTo>
                      <a:pt x="0" y="0"/>
                    </a:lnTo>
                    <a:lnTo>
                      <a:pt x="1722" y="2906"/>
                    </a:lnTo>
                    <a:lnTo>
                      <a:pt x="3415" y="0"/>
                    </a:lnTo>
                    <a:close/>
                  </a:path>
                </a:pathLst>
              </a:custGeom>
              <a:solidFill>
                <a:schemeClr val="bg1"/>
              </a:solidFill>
              <a:ln w="38100">
                <a:solidFill>
                  <a:srgbClr val="177599"/>
                </a:solidFill>
                <a:round/>
                <a:headEnd/>
                <a:tailEnd/>
              </a:ln>
            </p:spPr>
            <p:txBody>
              <a:bodyPr rot="0" vert="horz" wrap="square" lIns="68580" tIns="34290" rIns="68580" bIns="34290" anchor="t" anchorCtr="0" upright="1">
                <a:noAutofit/>
              </a:bodyPr>
              <a:lstStyle/>
              <a:p>
                <a:pPr algn="ctr" defTabSz="685800">
                  <a:buClrTx/>
                  <a:defRPr/>
                </a:pPr>
                <a:endParaRPr lang="en-US" sz="1200" b="1" kern="1200" dirty="0">
                  <a:solidFill>
                    <a:srgbClr val="FFFFFF"/>
                  </a:solidFill>
                  <a:latin typeface="Calibri Light" panose="020F0302020204030204" pitchFamily="34" charset="0"/>
                  <a:ea typeface="+mn-ea"/>
                  <a:cs typeface="Calibri Light" panose="020F0302020204030204" pitchFamily="34" charset="0"/>
                </a:endParaRPr>
              </a:p>
              <a:p>
                <a:pPr algn="ctr" defTabSz="685800">
                  <a:buClrTx/>
                  <a:defRPr/>
                </a:pPr>
                <a:r>
                  <a:rPr lang="en-US" sz="1050" b="1" kern="1200" dirty="0">
                    <a:solidFill>
                      <a:srgbClr val="177599"/>
                    </a:solidFill>
                    <a:ea typeface="+mn-ea"/>
                    <a:cs typeface="Calibri Light" panose="020F0302020204030204" pitchFamily="34" charset="0"/>
                  </a:rPr>
                  <a:t>NEED</a:t>
                </a:r>
              </a:p>
            </p:txBody>
          </p:sp>
          <p:sp>
            <p:nvSpPr>
              <p:cNvPr id="26" name="Freeform 25"/>
              <p:cNvSpPr>
                <a:spLocks/>
              </p:cNvSpPr>
              <p:nvPr/>
            </p:nvSpPr>
            <p:spPr bwMode="auto">
              <a:xfrm>
                <a:off x="3865090" y="3467938"/>
                <a:ext cx="2135504" cy="1880871"/>
              </a:xfrm>
              <a:custGeom>
                <a:avLst/>
                <a:gdLst>
                  <a:gd name="T0" fmla="+- 0 2813 2813"/>
                  <a:gd name="T1" fmla="*/ T0 w 3363"/>
                  <a:gd name="T2" fmla="+- 0 4800 4800"/>
                  <a:gd name="T3" fmla="*/ 4800 h 2962"/>
                  <a:gd name="T4" fmla="+- 0 4512 2813"/>
                  <a:gd name="T5" fmla="*/ T4 w 3363"/>
                  <a:gd name="T6" fmla="+- 0 7762 4800"/>
                  <a:gd name="T7" fmla="*/ 7762 h 2962"/>
                  <a:gd name="T8" fmla="+- 0 6176 2813"/>
                  <a:gd name="T9" fmla="*/ T8 w 3363"/>
                  <a:gd name="T10" fmla="+- 0 4821 4800"/>
                  <a:gd name="T11" fmla="*/ 4821 h 2962"/>
                  <a:gd name="T12" fmla="+- 0 2813 2813"/>
                  <a:gd name="T13" fmla="*/ T12 w 3363"/>
                  <a:gd name="T14" fmla="+- 0 4800 4800"/>
                  <a:gd name="T15" fmla="*/ 4800 h 2962"/>
                </a:gdLst>
                <a:ahLst/>
                <a:cxnLst>
                  <a:cxn ang="0">
                    <a:pos x="T1" y="T3"/>
                  </a:cxn>
                  <a:cxn ang="0">
                    <a:pos x="T5" y="T7"/>
                  </a:cxn>
                  <a:cxn ang="0">
                    <a:pos x="T9" y="T11"/>
                  </a:cxn>
                  <a:cxn ang="0">
                    <a:pos x="T13" y="T15"/>
                  </a:cxn>
                </a:cxnLst>
                <a:rect l="0" t="0" r="r" b="b"/>
                <a:pathLst>
                  <a:path w="3363" h="2962">
                    <a:moveTo>
                      <a:pt x="0" y="0"/>
                    </a:moveTo>
                    <a:lnTo>
                      <a:pt x="1699" y="2962"/>
                    </a:lnTo>
                    <a:lnTo>
                      <a:pt x="3363" y="21"/>
                    </a:lnTo>
                    <a:lnTo>
                      <a:pt x="0" y="0"/>
                    </a:lnTo>
                    <a:close/>
                  </a:path>
                </a:pathLst>
              </a:custGeom>
              <a:solidFill>
                <a:schemeClr val="bg1"/>
              </a:solidFill>
              <a:ln w="38100">
                <a:solidFill>
                  <a:srgbClr val="177599"/>
                </a:solidFill>
                <a:round/>
                <a:headEnd/>
                <a:tailEnd/>
              </a:ln>
            </p:spPr>
            <p:txBody>
              <a:bodyPr rot="0" vert="horz" wrap="square" lIns="68580" tIns="34290" rIns="68580" bIns="34290" anchor="t" anchorCtr="0" upright="1">
                <a:noAutofit/>
              </a:bodyPr>
              <a:lstStyle/>
              <a:p>
                <a:pPr marL="685800" lvl="2" algn="ctr" defTabSz="685800">
                  <a:buClrTx/>
                  <a:defRPr/>
                </a:pPr>
                <a:endParaRPr lang="en-US" sz="1200" dirty="0">
                  <a:solidFill>
                    <a:srgbClr val="242C3C"/>
                  </a:solidFill>
                  <a:latin typeface="Calibri Light" panose="020F0302020204030204" pitchFamily="34" charset="0"/>
                  <a:cs typeface="Calibri Light" panose="020F0302020204030204" pitchFamily="34" charset="0"/>
                </a:endParaRPr>
              </a:p>
              <a:p>
                <a:pPr algn="ctr">
                  <a:defRPr/>
                </a:pPr>
                <a:r>
                  <a:rPr lang="en-US" sz="1050" b="1" kern="1200" dirty="0">
                    <a:solidFill>
                      <a:srgbClr val="177599"/>
                    </a:solidFill>
                    <a:ea typeface="+mn-ea"/>
                    <a:cs typeface="Calibri Light" panose="020F0302020204030204" pitchFamily="34" charset="0"/>
                  </a:rPr>
                  <a:t>CAPACITY</a:t>
                </a:r>
              </a:p>
            </p:txBody>
          </p:sp>
          <p:sp>
            <p:nvSpPr>
              <p:cNvPr id="27" name="Freeform 26"/>
              <p:cNvSpPr>
                <a:spLocks/>
              </p:cNvSpPr>
              <p:nvPr/>
            </p:nvSpPr>
            <p:spPr bwMode="auto">
              <a:xfrm>
                <a:off x="6177735" y="1521225"/>
                <a:ext cx="2135505" cy="1880870"/>
              </a:xfrm>
              <a:custGeom>
                <a:avLst/>
                <a:gdLst>
                  <a:gd name="T0" fmla="+- 0 8047 6384"/>
                  <a:gd name="T1" fmla="*/ T0 w 3363"/>
                  <a:gd name="T2" fmla="+- 0 1801 1801"/>
                  <a:gd name="T3" fmla="*/ 1801 h 2962"/>
                  <a:gd name="T4" fmla="+- 0 6384 6384"/>
                  <a:gd name="T5" fmla="*/ T4 w 3363"/>
                  <a:gd name="T6" fmla="+- 0 4741 1801"/>
                  <a:gd name="T7" fmla="*/ 4741 h 2962"/>
                  <a:gd name="T8" fmla="+- 0 9747 6384"/>
                  <a:gd name="T9" fmla="*/ T8 w 3363"/>
                  <a:gd name="T10" fmla="+- 0 4763 1801"/>
                  <a:gd name="T11" fmla="*/ 4763 h 2962"/>
                  <a:gd name="T12" fmla="+- 0 8047 6384"/>
                  <a:gd name="T13" fmla="*/ T12 w 3363"/>
                  <a:gd name="T14" fmla="+- 0 1801 1801"/>
                  <a:gd name="T15" fmla="*/ 1801 h 2962"/>
                </a:gdLst>
                <a:ahLst/>
                <a:cxnLst>
                  <a:cxn ang="0">
                    <a:pos x="T1" y="T3"/>
                  </a:cxn>
                  <a:cxn ang="0">
                    <a:pos x="T5" y="T7"/>
                  </a:cxn>
                  <a:cxn ang="0">
                    <a:pos x="T9" y="T11"/>
                  </a:cxn>
                  <a:cxn ang="0">
                    <a:pos x="T13" y="T15"/>
                  </a:cxn>
                </a:cxnLst>
                <a:rect l="0" t="0" r="r" b="b"/>
                <a:pathLst>
                  <a:path w="3363" h="2962">
                    <a:moveTo>
                      <a:pt x="1663" y="0"/>
                    </a:moveTo>
                    <a:lnTo>
                      <a:pt x="0" y="2940"/>
                    </a:lnTo>
                    <a:lnTo>
                      <a:pt x="3363" y="2962"/>
                    </a:lnTo>
                    <a:lnTo>
                      <a:pt x="1663" y="0"/>
                    </a:lnTo>
                    <a:close/>
                  </a:path>
                </a:pathLst>
              </a:custGeom>
              <a:solidFill>
                <a:schemeClr val="bg1"/>
              </a:solidFill>
              <a:ln w="38100">
                <a:solidFill>
                  <a:srgbClr val="1B703D"/>
                </a:solidFill>
                <a:round/>
                <a:headEnd/>
                <a:tailEnd/>
              </a:ln>
            </p:spPr>
            <p:txBody>
              <a:bodyPr rot="0" vert="horz" wrap="square" lIns="68580" tIns="34290" rIns="68580" bIns="34290" anchor="t" anchorCtr="0" upright="1">
                <a:noAutofit/>
              </a:bodyPr>
              <a:lstStyle/>
              <a:p>
                <a:pPr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marL="342900" lvl="1"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marL="342900" lvl="1" defTabSz="685800">
                  <a:buClrTx/>
                  <a:defRPr/>
                </a:pPr>
                <a:endParaRPr lang="en-US" sz="1200" b="1" kern="1200" dirty="0">
                  <a:solidFill>
                    <a:srgbClr val="FFFFFF"/>
                  </a:solidFill>
                  <a:latin typeface="Calibri Light" panose="020F0302020204030204" pitchFamily="34" charset="0"/>
                  <a:ea typeface="+mn-ea"/>
                  <a:cs typeface="Calibri Light" panose="020F0302020204030204" pitchFamily="34" charset="0"/>
                </a:endParaRPr>
              </a:p>
              <a:p>
                <a:pPr marL="342900" lvl="1" defTabSz="685800">
                  <a:buClrTx/>
                  <a:defRPr/>
                </a:pPr>
                <a:r>
                  <a:rPr lang="en-US" sz="1050" b="1" kern="1200" dirty="0">
                    <a:solidFill>
                      <a:srgbClr val="1B703D"/>
                    </a:solidFill>
                    <a:ea typeface="+mn-ea"/>
                    <a:cs typeface="Calibri Light" panose="020F0302020204030204" pitchFamily="34" charset="0"/>
                  </a:rPr>
                  <a:t>EVIDENCE</a:t>
                </a:r>
              </a:p>
            </p:txBody>
          </p:sp>
          <p:sp>
            <p:nvSpPr>
              <p:cNvPr id="28" name="Freeform 27"/>
              <p:cNvSpPr>
                <a:spLocks/>
              </p:cNvSpPr>
              <p:nvPr/>
            </p:nvSpPr>
            <p:spPr bwMode="auto">
              <a:xfrm>
                <a:off x="5002709" y="3496514"/>
                <a:ext cx="2168525" cy="1845310"/>
              </a:xfrm>
              <a:custGeom>
                <a:avLst/>
                <a:gdLst>
                  <a:gd name="T0" fmla="+- 0 6276 4583"/>
                  <a:gd name="T1" fmla="*/ T0 w 3415"/>
                  <a:gd name="T2" fmla="+- 0 4844 4844"/>
                  <a:gd name="T3" fmla="*/ 4844 h 2906"/>
                  <a:gd name="T4" fmla="+- 0 4583 4583"/>
                  <a:gd name="T5" fmla="*/ T4 w 3415"/>
                  <a:gd name="T6" fmla="+- 0 7750 4844"/>
                  <a:gd name="T7" fmla="*/ 7750 h 2906"/>
                  <a:gd name="T8" fmla="+- 0 7998 4583"/>
                  <a:gd name="T9" fmla="*/ T8 w 3415"/>
                  <a:gd name="T10" fmla="+- 0 7750 4844"/>
                  <a:gd name="T11" fmla="*/ 7750 h 2906"/>
                  <a:gd name="T12" fmla="+- 0 6276 4583"/>
                  <a:gd name="T13" fmla="*/ T12 w 3415"/>
                  <a:gd name="T14" fmla="+- 0 4844 4844"/>
                  <a:gd name="T15" fmla="*/ 4844 h 2906"/>
                </a:gdLst>
                <a:ahLst/>
                <a:cxnLst>
                  <a:cxn ang="0">
                    <a:pos x="T1" y="T3"/>
                  </a:cxn>
                  <a:cxn ang="0">
                    <a:pos x="T5" y="T7"/>
                  </a:cxn>
                  <a:cxn ang="0">
                    <a:pos x="T9" y="T11"/>
                  </a:cxn>
                  <a:cxn ang="0">
                    <a:pos x="T13" y="T15"/>
                  </a:cxn>
                </a:cxnLst>
                <a:rect l="0" t="0" r="r" b="b"/>
                <a:pathLst>
                  <a:path w="3415" h="2906">
                    <a:moveTo>
                      <a:pt x="1693" y="0"/>
                    </a:moveTo>
                    <a:lnTo>
                      <a:pt x="0" y="2906"/>
                    </a:lnTo>
                    <a:lnTo>
                      <a:pt x="3415" y="2906"/>
                    </a:lnTo>
                    <a:lnTo>
                      <a:pt x="1693" y="0"/>
                    </a:lnTo>
                    <a:close/>
                  </a:path>
                </a:pathLst>
              </a:custGeom>
              <a:solidFill>
                <a:schemeClr val="bg1"/>
              </a:solidFill>
              <a:ln w="38100">
                <a:solidFill>
                  <a:srgbClr val="1B703D"/>
                </a:solidFill>
                <a:round/>
                <a:headEnd/>
                <a:tailEnd/>
              </a:ln>
            </p:spPr>
            <p:txBody>
              <a:bodyPr rot="0" vert="horz" wrap="square" lIns="68580" tIns="34290" rIns="68580" bIns="34290" anchor="t" anchorCtr="0" upright="1">
                <a:noAutofit/>
              </a:bodyPr>
              <a:lstStyle/>
              <a:p>
                <a:pPr marL="685800" lvl="2"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marL="685800" lvl="2"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marL="685800" lvl="2"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marL="342900" lvl="1" defTabSz="685800">
                  <a:buClrTx/>
                  <a:defRPr/>
                </a:pPr>
                <a:r>
                  <a:rPr lang="en-US" sz="1200" kern="1200" dirty="0">
                    <a:solidFill>
                      <a:srgbClr val="242C3C"/>
                    </a:solidFill>
                    <a:latin typeface="Calibri Light" panose="020F0302020204030204" pitchFamily="34" charset="0"/>
                    <a:ea typeface="+mn-ea"/>
                    <a:cs typeface="Calibri Light" panose="020F0302020204030204" pitchFamily="34" charset="0"/>
                  </a:rPr>
                  <a:t>     </a:t>
                </a:r>
              </a:p>
              <a:p>
                <a:pPr marL="342900" lvl="1" defTabSz="685800">
                  <a:buClrTx/>
                  <a:defRPr/>
                </a:pPr>
                <a:r>
                  <a:rPr lang="en-US" sz="1050" b="1" kern="1200" dirty="0">
                    <a:solidFill>
                      <a:srgbClr val="1B703D"/>
                    </a:solidFill>
                    <a:ea typeface="+mn-ea"/>
                    <a:cs typeface="Calibri Light" panose="020F0302020204030204" pitchFamily="34" charset="0"/>
                  </a:rPr>
                  <a:t>USABILITY</a:t>
                </a:r>
              </a:p>
            </p:txBody>
          </p:sp>
          <p:sp>
            <p:nvSpPr>
              <p:cNvPr id="29" name="Freeform 28"/>
              <p:cNvSpPr>
                <a:spLocks/>
              </p:cNvSpPr>
              <p:nvPr/>
            </p:nvSpPr>
            <p:spPr bwMode="auto">
              <a:xfrm>
                <a:off x="3860645" y="1528210"/>
                <a:ext cx="2145030" cy="1873886"/>
              </a:xfrm>
              <a:custGeom>
                <a:avLst/>
                <a:gdLst>
                  <a:gd name="T0" fmla="+- 0 4524 2805"/>
                  <a:gd name="T1" fmla="*/ T0 w 3378"/>
                  <a:gd name="T2" fmla="+- 0 1812 1812"/>
                  <a:gd name="T3" fmla="*/ 1812 h 2951"/>
                  <a:gd name="T4" fmla="+- 0 2805 2805"/>
                  <a:gd name="T5" fmla="*/ T4 w 3378"/>
                  <a:gd name="T6" fmla="+- 0 4763 1812"/>
                  <a:gd name="T7" fmla="*/ 4763 h 2951"/>
                  <a:gd name="T8" fmla="+- 0 6183 2805"/>
                  <a:gd name="T9" fmla="*/ T8 w 3378"/>
                  <a:gd name="T10" fmla="+- 0 4737 1812"/>
                  <a:gd name="T11" fmla="*/ 4737 h 2951"/>
                  <a:gd name="T12" fmla="+- 0 4524 2805"/>
                  <a:gd name="T13" fmla="*/ T12 w 3378"/>
                  <a:gd name="T14" fmla="+- 0 1812 1812"/>
                  <a:gd name="T15" fmla="*/ 1812 h 2951"/>
                </a:gdLst>
                <a:ahLst/>
                <a:cxnLst>
                  <a:cxn ang="0">
                    <a:pos x="T1" y="T3"/>
                  </a:cxn>
                  <a:cxn ang="0">
                    <a:pos x="T5" y="T7"/>
                  </a:cxn>
                  <a:cxn ang="0">
                    <a:pos x="T9" y="T11"/>
                  </a:cxn>
                  <a:cxn ang="0">
                    <a:pos x="T13" y="T15"/>
                  </a:cxn>
                </a:cxnLst>
                <a:rect l="0" t="0" r="r" b="b"/>
                <a:pathLst>
                  <a:path w="3378" h="2951">
                    <a:moveTo>
                      <a:pt x="1719" y="0"/>
                    </a:moveTo>
                    <a:lnTo>
                      <a:pt x="0" y="2951"/>
                    </a:lnTo>
                    <a:lnTo>
                      <a:pt x="3378" y="2925"/>
                    </a:lnTo>
                    <a:lnTo>
                      <a:pt x="1719" y="0"/>
                    </a:lnTo>
                    <a:close/>
                  </a:path>
                </a:pathLst>
              </a:custGeom>
              <a:solidFill>
                <a:schemeClr val="bg1"/>
              </a:solidFill>
              <a:ln w="38100">
                <a:solidFill>
                  <a:srgbClr val="1B703D"/>
                </a:solidFill>
                <a:round/>
                <a:headEnd/>
                <a:tailEnd/>
              </a:ln>
            </p:spPr>
            <p:txBody>
              <a:bodyPr rot="0" vert="horz" wrap="square" lIns="68580" tIns="34290" rIns="68580" bIns="34290" anchor="t" anchorCtr="0" upright="1">
                <a:noAutofit/>
              </a:bodyPr>
              <a:lstStyle/>
              <a:p>
                <a:pPr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defTabSz="685800">
                  <a:buClrTx/>
                  <a:defRPr/>
                </a:pPr>
                <a:endParaRPr lang="en-US" sz="1200" kern="1200" dirty="0">
                  <a:solidFill>
                    <a:srgbClr val="242C3C"/>
                  </a:solidFill>
                  <a:latin typeface="Calibri Light" panose="020F0302020204030204" pitchFamily="34" charset="0"/>
                  <a:ea typeface="+mn-ea"/>
                  <a:cs typeface="Calibri Light" panose="020F0302020204030204" pitchFamily="34" charset="0"/>
                </a:endParaRPr>
              </a:p>
              <a:p>
                <a:pPr marL="342900" lvl="1" defTabSz="685800">
                  <a:buClrTx/>
                  <a:defRPr/>
                </a:pPr>
                <a:endParaRPr lang="en-US" sz="1200" b="1" dirty="0">
                  <a:solidFill>
                    <a:srgbClr val="FFFFFF"/>
                  </a:solidFill>
                  <a:latin typeface="Calibri Light" panose="020F0302020204030204" pitchFamily="34" charset="0"/>
                  <a:cs typeface="Calibri Light" panose="020F0302020204030204" pitchFamily="34" charset="0"/>
                </a:endParaRPr>
              </a:p>
              <a:p>
                <a:pPr marL="342900" lvl="1" defTabSz="685800">
                  <a:buClrTx/>
                  <a:defRPr/>
                </a:pPr>
                <a:r>
                  <a:rPr lang="en-US" sz="1050" b="1" kern="1200" dirty="0">
                    <a:solidFill>
                      <a:srgbClr val="1B703D"/>
                    </a:solidFill>
                    <a:cs typeface="Calibri Light" panose="020F0302020204030204" pitchFamily="34" charset="0"/>
                  </a:rPr>
                  <a:t>SUPPORTS</a:t>
                </a:r>
              </a:p>
            </p:txBody>
          </p:sp>
        </p:grpSp>
        <p:sp>
          <p:nvSpPr>
            <p:cNvPr id="32" name="TextBox 31">
              <a:extLst>
                <a:ext uri="{FF2B5EF4-FFF2-40B4-BE49-F238E27FC236}">
                  <a16:creationId xmlns:a16="http://schemas.microsoft.com/office/drawing/2014/main" id="{40315027-9D36-C548-A4C5-5F0F10379D7C}"/>
                </a:ext>
              </a:extLst>
            </p:cNvPr>
            <p:cNvSpPr txBox="1"/>
            <p:nvPr>
              <p:custDataLst>
                <p:tags r:id="rId5"/>
              </p:custDataLst>
            </p:nvPr>
          </p:nvSpPr>
          <p:spPr>
            <a:xfrm>
              <a:off x="9763406" y="1314847"/>
              <a:ext cx="2373034" cy="1308051"/>
            </a:xfrm>
            <a:prstGeom prst="rect">
              <a:avLst/>
            </a:prstGeom>
            <a:noFill/>
          </p:spPr>
          <p:txBody>
            <a:bodyPr wrap="square">
              <a:spAutoFit/>
            </a:bodyPr>
            <a:lstStyle/>
            <a:p>
              <a:pPr marL="128588" indent="-128588" defTabSz="685800">
                <a:buClrTx/>
                <a:buFont typeface="Arial" panose="020B0604020202020204" pitchFamily="34" charset="0"/>
                <a:buChar char="•"/>
                <a:defRPr/>
              </a:pPr>
              <a:r>
                <a:rPr lang="en-US" sz="825"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Identification of focus population and subpopulations</a:t>
              </a:r>
            </a:p>
            <a:p>
              <a:pPr marL="128588" indent="-128588" defTabSz="685800">
                <a:buClrTx/>
                <a:buFont typeface="Arial" panose="020B0604020202020204" pitchFamily="34" charset="0"/>
                <a:buChar char="•"/>
                <a:defRPr/>
              </a:pPr>
              <a:r>
                <a:rPr lang="en-US" sz="825"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Use of multiple data sources and disaggregated data to understand needs and assets</a:t>
              </a:r>
            </a:p>
            <a:p>
              <a:pPr marL="128588" indent="-128588" defTabSz="685800">
                <a:buClrTx/>
                <a:buFont typeface="Arial" panose="020B0604020202020204" pitchFamily="34" charset="0"/>
                <a:buChar char="•"/>
                <a:defRPr/>
              </a:pPr>
              <a:r>
                <a:rPr lang="en-US" sz="825"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Community perception of needs and assets</a:t>
              </a:r>
              <a:endParaRPr lang="en-US" sz="825"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endParaRPr>
            </a:p>
          </p:txBody>
        </p:sp>
        <p:sp>
          <p:nvSpPr>
            <p:cNvPr id="33" name="TextBox 32">
              <a:extLst>
                <a:ext uri="{FF2B5EF4-FFF2-40B4-BE49-F238E27FC236}">
                  <a16:creationId xmlns:a16="http://schemas.microsoft.com/office/drawing/2014/main" id="{CF507FC5-3D1C-C845-B5EA-7EA2C45E5D03}"/>
                </a:ext>
              </a:extLst>
            </p:cNvPr>
            <p:cNvSpPr txBox="1"/>
            <p:nvPr>
              <p:custDataLst>
                <p:tags r:id="rId6"/>
              </p:custDataLst>
            </p:nvPr>
          </p:nvSpPr>
          <p:spPr>
            <a:xfrm>
              <a:off x="10412140" y="3196318"/>
              <a:ext cx="1746344" cy="969496"/>
            </a:xfrm>
            <a:prstGeom prst="rect">
              <a:avLst/>
            </a:prstGeom>
            <a:noFill/>
          </p:spPr>
          <p:txBody>
            <a:bodyPr wrap="square">
              <a:spAutoFit/>
            </a:bodyPr>
            <a:lstStyle/>
            <a:p>
              <a:pPr marL="128588" indent="-128588" defTabSz="685800">
                <a:buClrTx/>
                <a:buFont typeface="Arial" panose="020B0604020202020204" pitchFamily="34" charset="0"/>
                <a:buChar char="•"/>
                <a:defRPr/>
              </a:pPr>
              <a:r>
                <a:rPr lang="en-US" sz="825"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Outcome, fidelity and cost effectiveness data</a:t>
              </a:r>
            </a:p>
            <a:p>
              <a:pPr marL="128588" indent="-128588" defTabSz="685800">
                <a:buClrTx/>
                <a:buFont typeface="Arial" panose="020B0604020202020204" pitchFamily="34" charset="0"/>
                <a:buChar char="•"/>
                <a:defRPr/>
              </a:pPr>
              <a:r>
                <a:rPr lang="en-US" sz="825"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Strength of evidence: for whom and in what conditions</a:t>
              </a:r>
            </a:p>
          </p:txBody>
        </p:sp>
        <p:sp>
          <p:nvSpPr>
            <p:cNvPr id="38" name="TextBox 37">
              <a:extLst>
                <a:ext uri="{FF2B5EF4-FFF2-40B4-BE49-F238E27FC236}">
                  <a16:creationId xmlns:a16="http://schemas.microsoft.com/office/drawing/2014/main" id="{BA09C5F7-5C87-F54C-8C6D-3606BD61FB44}"/>
                </a:ext>
              </a:extLst>
            </p:cNvPr>
            <p:cNvSpPr txBox="1"/>
            <p:nvPr>
              <p:custDataLst>
                <p:tags r:id="rId7"/>
              </p:custDataLst>
            </p:nvPr>
          </p:nvSpPr>
          <p:spPr>
            <a:xfrm>
              <a:off x="9597738" y="4874786"/>
              <a:ext cx="1852902" cy="1477328"/>
            </a:xfrm>
            <a:prstGeom prst="rect">
              <a:avLst/>
            </a:prstGeom>
            <a:noFill/>
          </p:spPr>
          <p:txBody>
            <a:bodyPr wrap="square">
              <a:spAutoFit/>
            </a:bodyPr>
            <a:lstStyle/>
            <a:p>
              <a:pPr marL="128588" indent="-128588" defTabSz="685800">
                <a:buClrTx/>
                <a:buFont typeface="Arial" panose="020B0604020202020204" pitchFamily="34" charset="0"/>
                <a:buChar char="•"/>
                <a:defRPr/>
              </a:pPr>
              <a:r>
                <a:rPr lang="en-US" sz="825"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Fit with community values, culture and history</a:t>
              </a:r>
            </a:p>
            <a:p>
              <a:pPr marL="128588" indent="-128588" defTabSz="685800">
                <a:buClrTx/>
                <a:buFont typeface="Arial" panose="020B0604020202020204" pitchFamily="34" charset="0"/>
                <a:buChar char="•"/>
                <a:defRPr/>
              </a:pPr>
              <a:r>
                <a:rPr lang="en-US" sz="825"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Impact on other initiatives</a:t>
              </a:r>
            </a:p>
            <a:p>
              <a:pPr marL="128588" indent="-128588" defTabSz="685800">
                <a:buClrTx/>
                <a:buFont typeface="Arial" panose="020B0604020202020204" pitchFamily="34" charset="0"/>
                <a:buChar char="•"/>
                <a:defRPr/>
              </a:pPr>
              <a:r>
                <a:rPr lang="en-US" sz="825"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Alignment with other priorities of the implementing site</a:t>
              </a:r>
              <a:endParaRPr lang="en-US" sz="825"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endParaRPr>
            </a:p>
          </p:txBody>
        </p:sp>
        <p:sp>
          <p:nvSpPr>
            <p:cNvPr id="39" name="TextBox 38">
              <a:extLst>
                <a:ext uri="{FF2B5EF4-FFF2-40B4-BE49-F238E27FC236}">
                  <a16:creationId xmlns:a16="http://schemas.microsoft.com/office/drawing/2014/main" id="{1D537342-0AC8-A846-BF16-01F0F9B26A58}"/>
                </a:ext>
              </a:extLst>
            </p:cNvPr>
            <p:cNvSpPr txBox="1"/>
            <p:nvPr>
              <p:custDataLst>
                <p:tags r:id="rId8"/>
              </p:custDataLst>
            </p:nvPr>
          </p:nvSpPr>
          <p:spPr>
            <a:xfrm>
              <a:off x="5394077" y="1624683"/>
              <a:ext cx="1612671" cy="800219"/>
            </a:xfrm>
            <a:prstGeom prst="rect">
              <a:avLst/>
            </a:prstGeom>
            <a:noFill/>
          </p:spPr>
          <p:txBody>
            <a:bodyPr wrap="square">
              <a:spAutoFit/>
            </a:bodyPr>
            <a:lstStyle/>
            <a:p>
              <a:pPr marL="128588" indent="-128588" defTabSz="685800">
                <a:buClrTx/>
                <a:buFont typeface="Arial" panose="020B0604020202020204" pitchFamily="34" charset="0"/>
                <a:buChar char="•"/>
                <a:defRPr/>
              </a:pPr>
              <a:r>
                <a:rPr lang="en-US" sz="825"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Expert assistance</a:t>
              </a:r>
            </a:p>
            <a:p>
              <a:pPr marL="128588" indent="-128588" defTabSz="685800">
                <a:buClrTx/>
                <a:buFont typeface="Arial" panose="020B0604020202020204" pitchFamily="34" charset="0"/>
                <a:buChar char="•"/>
                <a:defRPr/>
              </a:pPr>
              <a:r>
                <a:rPr lang="en-US" sz="825"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External resources for implementing sites</a:t>
              </a:r>
            </a:p>
          </p:txBody>
        </p:sp>
        <p:sp>
          <p:nvSpPr>
            <p:cNvPr id="41" name="TextBox 22">
              <a:extLst>
                <a:ext uri="{FF2B5EF4-FFF2-40B4-BE49-F238E27FC236}">
                  <a16:creationId xmlns:a16="http://schemas.microsoft.com/office/drawing/2014/main" id="{553B3A31-3A3E-2945-98D0-7D9B99541C35}"/>
                </a:ext>
              </a:extLst>
            </p:cNvPr>
            <p:cNvSpPr txBox="1">
              <a:spLocks noChangeArrowheads="1"/>
            </p:cNvSpPr>
            <p:nvPr>
              <p:custDataLst>
                <p:tags r:id="rId9"/>
              </p:custDataLst>
            </p:nvPr>
          </p:nvSpPr>
          <p:spPr bwMode="auto">
            <a:xfrm>
              <a:off x="5161686" y="3925387"/>
              <a:ext cx="8476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buClrTx/>
                <a:defRPr/>
              </a:pPr>
              <a:r>
                <a:rPr lang="en-US" altLang="en-US" sz="825" b="1" dirty="0">
                  <a:solidFill>
                    <a:srgbClr val="404040"/>
                  </a:solidFill>
                  <a:latin typeface="Calibri" panose="020F0502020204030204" pitchFamily="34" charset="0"/>
                  <a:ea typeface="Lato" panose="020F0502020204030203" pitchFamily="34" charset="0"/>
                  <a:cs typeface="Calibri" panose="020F0502020204030204" pitchFamily="34" charset="0"/>
                </a:rPr>
                <a:t>CAPACITY</a:t>
              </a:r>
              <a:endParaRPr lang="en-US" altLang="en-US" sz="825" b="1" kern="1200" dirty="0">
                <a:solidFill>
                  <a:srgbClr val="404040"/>
                </a:solidFill>
                <a:latin typeface="Calibri" panose="020F0502020204030204" pitchFamily="34" charset="0"/>
                <a:ea typeface="Lato" panose="020F0502020204030203" pitchFamily="34" charset="0"/>
                <a:cs typeface="Calibri" panose="020F0502020204030204" pitchFamily="34" charset="0"/>
              </a:endParaRPr>
            </a:p>
          </p:txBody>
        </p:sp>
        <p:sp>
          <p:nvSpPr>
            <p:cNvPr id="42" name="TextBox 41">
              <a:extLst>
                <a:ext uri="{FF2B5EF4-FFF2-40B4-BE49-F238E27FC236}">
                  <a16:creationId xmlns:a16="http://schemas.microsoft.com/office/drawing/2014/main" id="{219031D2-6667-0D46-A736-67746763BDF8}"/>
                </a:ext>
              </a:extLst>
            </p:cNvPr>
            <p:cNvSpPr txBox="1"/>
            <p:nvPr>
              <p:custDataLst>
                <p:tags r:id="rId10"/>
              </p:custDataLst>
            </p:nvPr>
          </p:nvSpPr>
          <p:spPr>
            <a:xfrm>
              <a:off x="5165517" y="4250718"/>
              <a:ext cx="1734725" cy="800219"/>
            </a:xfrm>
            <a:prstGeom prst="rect">
              <a:avLst/>
            </a:prstGeom>
            <a:noFill/>
          </p:spPr>
          <p:txBody>
            <a:bodyPr wrap="square">
              <a:spAutoFit/>
            </a:bodyPr>
            <a:lstStyle/>
            <a:p>
              <a:pPr marL="128588" indent="-128588" defTabSz="685800">
                <a:buClrTx/>
                <a:buFont typeface="Arial" panose="020B0604020202020204" pitchFamily="34" charset="0"/>
                <a:buChar char="•"/>
                <a:defRPr/>
              </a:pPr>
              <a:r>
                <a:rPr lang="en-US" sz="825"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Implementation costs</a:t>
              </a:r>
            </a:p>
            <a:p>
              <a:pPr marL="128588" indent="-128588" defTabSz="685800">
                <a:buClrTx/>
                <a:buFont typeface="Arial" panose="020B0604020202020204" pitchFamily="34" charset="0"/>
                <a:buChar char="•"/>
                <a:defRPr/>
              </a:pPr>
              <a:r>
                <a:rPr lang="en-US" sz="825"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Resources needed and available for implementation</a:t>
              </a:r>
            </a:p>
          </p:txBody>
        </p:sp>
        <p:sp>
          <p:nvSpPr>
            <p:cNvPr id="43" name="TextBox 22">
              <a:extLst>
                <a:ext uri="{FF2B5EF4-FFF2-40B4-BE49-F238E27FC236}">
                  <a16:creationId xmlns:a16="http://schemas.microsoft.com/office/drawing/2014/main" id="{30A438C3-EE9F-B749-A275-DF5ADD65A73A}"/>
                </a:ext>
              </a:extLst>
            </p:cNvPr>
            <p:cNvSpPr txBox="1">
              <a:spLocks noChangeArrowheads="1"/>
            </p:cNvSpPr>
            <p:nvPr>
              <p:custDataLst>
                <p:tags r:id="rId11"/>
              </p:custDataLst>
            </p:nvPr>
          </p:nvSpPr>
          <p:spPr bwMode="auto">
            <a:xfrm>
              <a:off x="6805301" y="5374791"/>
              <a:ext cx="8476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buClrTx/>
                <a:defRPr/>
              </a:pPr>
              <a:r>
                <a:rPr lang="en-US" altLang="en-US" sz="825" b="1" dirty="0">
                  <a:solidFill>
                    <a:srgbClr val="404040"/>
                  </a:solidFill>
                  <a:latin typeface="Calibri" panose="020F0502020204030204" pitchFamily="34" charset="0"/>
                  <a:ea typeface="Lato" panose="020F0502020204030203" pitchFamily="34" charset="0"/>
                  <a:cs typeface="Calibri" panose="020F0502020204030204" pitchFamily="34" charset="0"/>
                </a:rPr>
                <a:t>USABILITY</a:t>
              </a:r>
              <a:endParaRPr lang="en-US" altLang="en-US" sz="825" b="1" kern="1200" dirty="0">
                <a:solidFill>
                  <a:srgbClr val="404040"/>
                </a:solidFill>
                <a:latin typeface="Calibri" panose="020F0502020204030204" pitchFamily="34" charset="0"/>
                <a:ea typeface="Lato" panose="020F0502020204030203" pitchFamily="34" charset="0"/>
                <a:cs typeface="Calibri" panose="020F0502020204030204" pitchFamily="34" charset="0"/>
              </a:endParaRPr>
            </a:p>
          </p:txBody>
        </p:sp>
        <p:sp>
          <p:nvSpPr>
            <p:cNvPr id="44" name="TextBox 43">
              <a:extLst>
                <a:ext uri="{FF2B5EF4-FFF2-40B4-BE49-F238E27FC236}">
                  <a16:creationId xmlns:a16="http://schemas.microsoft.com/office/drawing/2014/main" id="{0FF631AD-B708-044E-80A9-131067F7F0B2}"/>
                </a:ext>
              </a:extLst>
            </p:cNvPr>
            <p:cNvSpPr txBox="1"/>
            <p:nvPr>
              <p:custDataLst>
                <p:tags r:id="rId12"/>
              </p:custDataLst>
            </p:nvPr>
          </p:nvSpPr>
          <p:spPr>
            <a:xfrm>
              <a:off x="6800445" y="5719445"/>
              <a:ext cx="2145785" cy="630941"/>
            </a:xfrm>
            <a:prstGeom prst="rect">
              <a:avLst/>
            </a:prstGeom>
            <a:noFill/>
          </p:spPr>
          <p:txBody>
            <a:bodyPr wrap="square">
              <a:spAutoFit/>
            </a:bodyPr>
            <a:lstStyle/>
            <a:p>
              <a:pPr marL="128588" indent="-128588" defTabSz="685800">
                <a:buClrTx/>
                <a:buFont typeface="Arial" panose="020B0604020202020204" pitchFamily="34" charset="0"/>
                <a:buChar char="•"/>
                <a:defRPr/>
              </a:pPr>
              <a:r>
                <a:rPr lang="en-US" sz="825"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Well-defined program</a:t>
              </a:r>
            </a:p>
            <a:p>
              <a:pPr marL="128588" indent="-128588" defTabSz="685800">
                <a:buClrTx/>
                <a:buFont typeface="Arial" panose="020B0604020202020204" pitchFamily="34" charset="0"/>
                <a:buChar char="•"/>
                <a:defRPr/>
              </a:pPr>
              <a:r>
                <a:rPr lang="en-US" sz="825" kern="1200" dirty="0">
                  <a:solidFill>
                    <a:prstClr val="black">
                      <a:lumMod val="75000"/>
                      <a:lumOff val="25000"/>
                    </a:prstClr>
                  </a:solidFill>
                  <a:latin typeface="Calibri" panose="020F0502020204030204" pitchFamily="34" charset="0"/>
                  <a:ea typeface="Lato" panose="020F0502020204030203" pitchFamily="34" charset="0"/>
                  <a:cs typeface="Calibri" panose="020F0502020204030204" pitchFamily="34" charset="0"/>
                </a:rPr>
                <a:t>Adaptations for context and populations</a:t>
              </a:r>
            </a:p>
          </p:txBody>
        </p:sp>
      </p:grpSp>
    </p:spTree>
    <p:extLst>
      <p:ext uri="{BB962C8B-B14F-4D97-AF65-F5344CB8AC3E}">
        <p14:creationId xmlns:p14="http://schemas.microsoft.com/office/powerpoint/2010/main" val="375764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5FBB61E3-BE52-A64F-8BC7-809D9FF3A0BA}"/>
              </a:ext>
            </a:extLst>
          </p:cNvPr>
          <p:cNvPicPr>
            <a:picLocks noChangeAspect="1"/>
          </p:cNvPicPr>
          <p:nvPr/>
        </p:nvPicPr>
        <p:blipFill rotWithShape="1">
          <a:blip r:embed="rId3"/>
          <a:srcRect l="2734" r="3223" b="1662"/>
          <a:stretch/>
        </p:blipFill>
        <p:spPr>
          <a:xfrm>
            <a:off x="4860324" y="299182"/>
            <a:ext cx="3968706" cy="4208611"/>
          </a:xfrm>
          <a:prstGeom prst="rect">
            <a:avLst/>
          </a:prstGeom>
        </p:spPr>
      </p:pic>
      <p:sp>
        <p:nvSpPr>
          <p:cNvPr id="5" name="Subtitle 4">
            <a:extLst>
              <a:ext uri="{FF2B5EF4-FFF2-40B4-BE49-F238E27FC236}">
                <a16:creationId xmlns:a16="http://schemas.microsoft.com/office/drawing/2014/main" id="{788CF14E-16D1-E74C-AB6B-A8BD18F46A95}"/>
              </a:ext>
            </a:extLst>
          </p:cNvPr>
          <p:cNvSpPr>
            <a:spLocks noGrp="1"/>
          </p:cNvSpPr>
          <p:nvPr>
            <p:ph type="subTitle" idx="1"/>
          </p:nvPr>
        </p:nvSpPr>
        <p:spPr>
          <a:xfrm>
            <a:off x="0" y="1336650"/>
            <a:ext cx="4045200" cy="1235100"/>
          </a:xfrm>
        </p:spPr>
        <p:txBody>
          <a:bodyPr/>
          <a:lstStyle/>
          <a:p>
            <a:r>
              <a:rPr lang="en-US" dirty="0"/>
              <a:t>Questions</a:t>
            </a:r>
          </a:p>
          <a:p>
            <a:endParaRPr lang="en-US" dirty="0"/>
          </a:p>
        </p:txBody>
      </p:sp>
      <p:sp>
        <p:nvSpPr>
          <p:cNvPr id="4" name="Title 3">
            <a:extLst>
              <a:ext uri="{FF2B5EF4-FFF2-40B4-BE49-F238E27FC236}">
                <a16:creationId xmlns:a16="http://schemas.microsoft.com/office/drawing/2014/main" id="{664F7846-BD33-6348-BA0E-D31E0BB6F75F}"/>
              </a:ext>
            </a:extLst>
          </p:cNvPr>
          <p:cNvSpPr>
            <a:spLocks noGrp="1"/>
          </p:cNvSpPr>
          <p:nvPr>
            <p:ph type="title"/>
          </p:nvPr>
        </p:nvSpPr>
        <p:spPr/>
        <p:txBody>
          <a:bodyPr>
            <a:normAutofit fontScale="90000"/>
          </a:bodyPr>
          <a:lstStyle/>
          <a:p>
            <a:r>
              <a:rPr lang="en-US" dirty="0"/>
              <a:t>The Hexagon Tool</a:t>
            </a:r>
          </a:p>
        </p:txBody>
      </p:sp>
      <p:pic>
        <p:nvPicPr>
          <p:cNvPr id="8" name="Picture 7" descr="Icon&#10;&#10;Description automatically generated">
            <a:extLst>
              <a:ext uri="{FF2B5EF4-FFF2-40B4-BE49-F238E27FC236}">
                <a16:creationId xmlns:a16="http://schemas.microsoft.com/office/drawing/2014/main" id="{F81B9AF6-DD6A-A94B-B659-D31CF5E9170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4175" y="2125705"/>
            <a:ext cx="2971800" cy="1765300"/>
          </a:xfrm>
          <a:prstGeom prst="rect">
            <a:avLst/>
          </a:prstGeom>
        </p:spPr>
      </p:pic>
    </p:spTree>
    <p:extLst>
      <p:ext uri="{BB962C8B-B14F-4D97-AF65-F5344CB8AC3E}">
        <p14:creationId xmlns:p14="http://schemas.microsoft.com/office/powerpoint/2010/main" val="311017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8EA5BB8-AC60-DB46-93DE-1B375060A503}"/>
              </a:ext>
            </a:extLst>
          </p:cNvPr>
          <p:cNvSpPr>
            <a:spLocks noGrp="1"/>
          </p:cNvSpPr>
          <p:nvPr>
            <p:ph type="subTitle" idx="1"/>
          </p:nvPr>
        </p:nvSpPr>
        <p:spPr>
          <a:xfrm>
            <a:off x="349049" y="1279425"/>
            <a:ext cx="4045200" cy="1235100"/>
          </a:xfrm>
        </p:spPr>
        <p:txBody>
          <a:bodyPr/>
          <a:lstStyle/>
          <a:p>
            <a:r>
              <a:rPr lang="en-US" dirty="0"/>
              <a:t>Rating Scale</a:t>
            </a:r>
          </a:p>
        </p:txBody>
      </p:sp>
      <p:sp>
        <p:nvSpPr>
          <p:cNvPr id="2" name="Title 1">
            <a:extLst>
              <a:ext uri="{FF2B5EF4-FFF2-40B4-BE49-F238E27FC236}">
                <a16:creationId xmlns:a16="http://schemas.microsoft.com/office/drawing/2014/main" id="{CCFE25BB-C81A-3040-86D1-8CF3C09499DA}"/>
              </a:ext>
            </a:extLst>
          </p:cNvPr>
          <p:cNvSpPr>
            <a:spLocks noGrp="1"/>
          </p:cNvSpPr>
          <p:nvPr>
            <p:ph type="title"/>
          </p:nvPr>
        </p:nvSpPr>
        <p:spPr/>
        <p:txBody>
          <a:bodyPr>
            <a:normAutofit fontScale="90000"/>
          </a:bodyPr>
          <a:lstStyle/>
          <a:p>
            <a:r>
              <a:rPr lang="en-US" dirty="0"/>
              <a:t>The Hexagon Tool</a:t>
            </a:r>
          </a:p>
        </p:txBody>
      </p:sp>
      <p:pic>
        <p:nvPicPr>
          <p:cNvPr id="6" name="Picture 5" descr="Text&#10;&#10;Description automatically generated">
            <a:extLst>
              <a:ext uri="{FF2B5EF4-FFF2-40B4-BE49-F238E27FC236}">
                <a16:creationId xmlns:a16="http://schemas.microsoft.com/office/drawing/2014/main" id="{9359BA5D-034B-6F45-A839-0D85B030372C}"/>
              </a:ext>
            </a:extLst>
          </p:cNvPr>
          <p:cNvPicPr>
            <a:picLocks noChangeAspect="1"/>
          </p:cNvPicPr>
          <p:nvPr/>
        </p:nvPicPr>
        <p:blipFill rotWithShape="1">
          <a:blip r:embed="rId3"/>
          <a:srcRect l="2919"/>
          <a:stretch/>
        </p:blipFill>
        <p:spPr>
          <a:xfrm>
            <a:off x="4749752" y="930461"/>
            <a:ext cx="4209133" cy="3055552"/>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233B33A1-7B4B-4A45-81B3-D72F93B15E3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725" y="2124665"/>
            <a:ext cx="4326524" cy="1008621"/>
          </a:xfrm>
          <a:prstGeom prst="rect">
            <a:avLst/>
          </a:prstGeom>
        </p:spPr>
      </p:pic>
    </p:spTree>
    <p:extLst>
      <p:ext uri="{BB962C8B-B14F-4D97-AF65-F5344CB8AC3E}">
        <p14:creationId xmlns:p14="http://schemas.microsoft.com/office/powerpoint/2010/main" val="769642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59B627-6CC1-7343-8CDA-BF2072C10F09}"/>
              </a:ext>
            </a:extLst>
          </p:cNvPr>
          <p:cNvSpPr>
            <a:spLocks noGrp="1"/>
          </p:cNvSpPr>
          <p:nvPr>
            <p:ph type="title"/>
          </p:nvPr>
        </p:nvSpPr>
        <p:spPr>
          <a:xfrm>
            <a:off x="623400" y="315766"/>
            <a:ext cx="8520600" cy="572700"/>
          </a:xfrm>
        </p:spPr>
        <p:txBody>
          <a:bodyPr>
            <a:normAutofit fontScale="90000"/>
          </a:bodyPr>
          <a:lstStyle/>
          <a:p>
            <a:r>
              <a:rPr lang="en-US" sz="2700" dirty="0"/>
              <a:t>Which indicator(s) do you think LEA’s consider most frequently in their selection? </a:t>
            </a:r>
            <a:br>
              <a:rPr lang="en-US" sz="2700" dirty="0"/>
            </a:br>
            <a:endParaRPr lang="en-US" sz="2700" dirty="0"/>
          </a:p>
        </p:txBody>
      </p:sp>
      <p:pic>
        <p:nvPicPr>
          <p:cNvPr id="10" name="Picture 9" descr="Diagram&#10;&#10;Description automatically generated">
            <a:extLst>
              <a:ext uri="{FF2B5EF4-FFF2-40B4-BE49-F238E27FC236}">
                <a16:creationId xmlns:a16="http://schemas.microsoft.com/office/drawing/2014/main" id="{33B3B163-4A27-D74D-AFAD-607E78C267CB}"/>
              </a:ext>
            </a:extLst>
          </p:cNvPr>
          <p:cNvPicPr>
            <a:picLocks noChangeAspect="1"/>
          </p:cNvPicPr>
          <p:nvPr/>
        </p:nvPicPr>
        <p:blipFill rotWithShape="1">
          <a:blip r:embed="rId2"/>
          <a:srcRect t="1281"/>
          <a:stretch/>
        </p:blipFill>
        <p:spPr>
          <a:xfrm>
            <a:off x="1851699" y="1469103"/>
            <a:ext cx="3115715" cy="326362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AE5ACF63-07B9-EE4A-97C5-BC6EE37F857C}"/>
              </a:ext>
            </a:extLst>
          </p:cNvPr>
          <p:cNvSpPr txBox="1"/>
          <p:nvPr/>
        </p:nvSpPr>
        <p:spPr>
          <a:xfrm>
            <a:off x="5198076" y="2502985"/>
            <a:ext cx="2685535" cy="1015663"/>
          </a:xfrm>
          <a:prstGeom prst="rect">
            <a:avLst/>
          </a:prstGeom>
          <a:noFill/>
        </p:spPr>
        <p:txBody>
          <a:bodyPr wrap="square" rtlCol="0">
            <a:spAutoFit/>
          </a:bodyPr>
          <a:lstStyle/>
          <a:p>
            <a:r>
              <a:rPr lang="en-US" sz="6000" dirty="0"/>
              <a:t>Why?</a:t>
            </a:r>
          </a:p>
        </p:txBody>
      </p:sp>
    </p:spTree>
    <p:extLst>
      <p:ext uri="{BB962C8B-B14F-4D97-AF65-F5344CB8AC3E}">
        <p14:creationId xmlns:p14="http://schemas.microsoft.com/office/powerpoint/2010/main" val="757198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123AD-D555-5B40-A376-A7B2221F2EAF}"/>
              </a:ext>
            </a:extLst>
          </p:cNvPr>
          <p:cNvSpPr>
            <a:spLocks noGrp="1"/>
          </p:cNvSpPr>
          <p:nvPr>
            <p:ph type="title"/>
          </p:nvPr>
        </p:nvSpPr>
        <p:spPr/>
        <p:txBody>
          <a:bodyPr>
            <a:normAutofit fontScale="90000"/>
          </a:bodyPr>
          <a:lstStyle/>
          <a:p>
            <a:r>
              <a:rPr lang="en-US" dirty="0"/>
              <a:t>Centering Equity</a:t>
            </a:r>
          </a:p>
        </p:txBody>
      </p:sp>
      <p:sp>
        <p:nvSpPr>
          <p:cNvPr id="2" name="Content Placeholder 1">
            <a:extLst>
              <a:ext uri="{FF2B5EF4-FFF2-40B4-BE49-F238E27FC236}">
                <a16:creationId xmlns:a16="http://schemas.microsoft.com/office/drawing/2014/main" id="{85940705-CAD7-094A-A69D-C565E10E8D37}"/>
              </a:ext>
            </a:extLst>
          </p:cNvPr>
          <p:cNvSpPr>
            <a:spLocks noGrp="1"/>
          </p:cNvSpPr>
          <p:nvPr>
            <p:ph type="body" idx="1"/>
          </p:nvPr>
        </p:nvSpPr>
        <p:spPr/>
        <p:txBody>
          <a:bodyPr anchor="ctr">
            <a:normAutofit lnSpcReduction="10000"/>
          </a:bodyPr>
          <a:lstStyle/>
          <a:p>
            <a:r>
              <a:rPr lang="en-US" dirty="0"/>
              <a:t>Fully and actively engage the focus population and community partners in the process – know the history and values of the community</a:t>
            </a:r>
          </a:p>
          <a:p>
            <a:r>
              <a:rPr lang="en-US" dirty="0"/>
              <a:t>The team should be knowledgeable of social justice in order to apply these concepts in the discussion and decisions</a:t>
            </a:r>
          </a:p>
          <a:p>
            <a:r>
              <a:rPr lang="en-US" dirty="0"/>
              <a:t>Disaggregate ALL data!</a:t>
            </a:r>
          </a:p>
        </p:txBody>
      </p:sp>
      <p:sp>
        <p:nvSpPr>
          <p:cNvPr id="3" name="Content Placeholder 2">
            <a:extLst>
              <a:ext uri="{FF2B5EF4-FFF2-40B4-BE49-F238E27FC236}">
                <a16:creationId xmlns:a16="http://schemas.microsoft.com/office/drawing/2014/main" id="{91D30DB5-8FBF-AA4B-B090-5FE6F759A9D3}"/>
              </a:ext>
            </a:extLst>
          </p:cNvPr>
          <p:cNvSpPr>
            <a:spLocks noGrp="1"/>
          </p:cNvSpPr>
          <p:nvPr>
            <p:ph type="body" idx="2"/>
          </p:nvPr>
        </p:nvSpPr>
        <p:spPr>
          <a:xfrm>
            <a:off x="4832400" y="1025141"/>
            <a:ext cx="3999900" cy="3416400"/>
          </a:xfrm>
        </p:spPr>
        <p:txBody>
          <a:bodyPr anchor="ctr"/>
          <a:lstStyle/>
          <a:p>
            <a:pPr marL="0" indent="0" algn="ctr">
              <a:buNone/>
            </a:pPr>
            <a:r>
              <a:rPr lang="en-US" dirty="0"/>
              <a:t>Using the Hexagon Tool with a race equity lens can prompt teams to consider the impact of the program or practice on the focus population and whether implementation of the program or practice could advance equitable outcomes for all individuals and families.</a:t>
            </a:r>
          </a:p>
        </p:txBody>
      </p:sp>
    </p:spTree>
    <p:extLst>
      <p:ext uri="{BB962C8B-B14F-4D97-AF65-F5344CB8AC3E}">
        <p14:creationId xmlns:p14="http://schemas.microsoft.com/office/powerpoint/2010/main" val="167221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0C8F82C-8A9C-B541-9C3E-2B66E4F16F07}"/>
              </a:ext>
            </a:extLst>
          </p:cNvPr>
          <p:cNvSpPr>
            <a:spLocks noGrp="1"/>
          </p:cNvSpPr>
          <p:nvPr>
            <p:ph type="subTitle" idx="1"/>
          </p:nvPr>
        </p:nvSpPr>
        <p:spPr>
          <a:xfrm>
            <a:off x="349050" y="543556"/>
            <a:ext cx="4045200" cy="4056388"/>
          </a:xfrm>
        </p:spPr>
        <p:txBody>
          <a:bodyPr>
            <a:noAutofit/>
          </a:bodyPr>
          <a:lstStyle/>
          <a:p>
            <a:pPr marL="571500" indent="-457200" algn="l">
              <a:lnSpc>
                <a:spcPct val="120000"/>
              </a:lnSpc>
              <a:buSzPct val="100000"/>
              <a:buFont typeface="+mj-lt"/>
              <a:buAutoNum type="arabicPeriod"/>
            </a:pPr>
            <a:r>
              <a:rPr lang="en-US" sz="1200" dirty="0"/>
              <a:t>You will be randomized into 1 of 12 groups by indicator (i.e., Need A, Need B, Capacity A, Capacity B, etc.)</a:t>
            </a:r>
          </a:p>
          <a:p>
            <a:pPr marL="571500" indent="-457200" algn="l">
              <a:lnSpc>
                <a:spcPct val="120000"/>
              </a:lnSpc>
              <a:buSzPct val="100000"/>
              <a:buFont typeface="+mj-lt"/>
              <a:buAutoNum type="arabicPeriod"/>
            </a:pPr>
            <a:r>
              <a:rPr lang="en-US" sz="1200" dirty="0"/>
              <a:t>In your groups, select a facilitator and </a:t>
            </a:r>
            <a:r>
              <a:rPr lang="en-US" sz="1200" b="1" dirty="0"/>
              <a:t>TWO </a:t>
            </a:r>
            <a:r>
              <a:rPr lang="en-US" sz="1200" dirty="0"/>
              <a:t>reporters.</a:t>
            </a:r>
          </a:p>
          <a:p>
            <a:pPr marL="1028700" lvl="1" indent="-457200" algn="l">
              <a:lnSpc>
                <a:spcPct val="120000"/>
              </a:lnSpc>
              <a:buSzPct val="100000"/>
              <a:buFont typeface="+mj-lt"/>
              <a:buAutoNum type="arabicPeriod"/>
            </a:pPr>
            <a:r>
              <a:rPr lang="en-US" sz="1200" dirty="0"/>
              <a:t>Facilitator: keep your group on task.</a:t>
            </a:r>
          </a:p>
          <a:p>
            <a:pPr marL="1028700" lvl="1" indent="-457200" algn="l">
              <a:lnSpc>
                <a:spcPct val="120000"/>
              </a:lnSpc>
              <a:buSzPct val="100000"/>
              <a:buFont typeface="+mj-lt"/>
              <a:buAutoNum type="arabicPeriod"/>
            </a:pPr>
            <a:r>
              <a:rPr lang="en-US" sz="1200" dirty="0"/>
              <a:t>Reporters: jot down notes to share with the whole group.</a:t>
            </a:r>
          </a:p>
          <a:p>
            <a:pPr marL="571500" indent="-457200" algn="l">
              <a:lnSpc>
                <a:spcPct val="120000"/>
              </a:lnSpc>
              <a:buSzPct val="100000"/>
              <a:buFont typeface="+mj-lt"/>
              <a:buAutoNum type="arabicPeriod"/>
            </a:pPr>
            <a:r>
              <a:rPr lang="en-US" sz="1200" dirty="0"/>
              <a:t>The groups should be able to answer 3 questions:</a:t>
            </a:r>
          </a:p>
          <a:p>
            <a:pPr marL="1028700" lvl="1" indent="-457200" algn="l">
              <a:lnSpc>
                <a:spcPct val="120000"/>
              </a:lnSpc>
              <a:buSzPct val="100000"/>
              <a:buFont typeface="+mj-lt"/>
              <a:buAutoNum type="arabicPeriod"/>
            </a:pPr>
            <a:r>
              <a:rPr lang="en-US" sz="1200" dirty="0"/>
              <a:t>What is this indicator helping us to determine? (Reporter 1 on </a:t>
            </a:r>
            <a:r>
              <a:rPr lang="en-US" sz="1200" dirty="0" err="1"/>
              <a:t>Menti</a:t>
            </a:r>
            <a:r>
              <a:rPr lang="en-US" sz="1200" dirty="0"/>
              <a:t>)</a:t>
            </a:r>
          </a:p>
          <a:p>
            <a:pPr marL="1028700" lvl="1" indent="-457200" algn="l">
              <a:lnSpc>
                <a:spcPct val="120000"/>
              </a:lnSpc>
              <a:buSzPct val="100000"/>
              <a:buFont typeface="+mj-lt"/>
              <a:buAutoNum type="arabicPeriod"/>
            </a:pPr>
            <a:r>
              <a:rPr lang="en-US" sz="1200" dirty="0"/>
              <a:t>Which questions do we already typically consider?</a:t>
            </a:r>
          </a:p>
          <a:p>
            <a:pPr marL="1028700" lvl="1" indent="-457200" algn="l">
              <a:lnSpc>
                <a:spcPct val="120000"/>
              </a:lnSpc>
              <a:buSzPct val="100000"/>
              <a:buFont typeface="+mj-lt"/>
              <a:buAutoNum type="arabicPeriod"/>
            </a:pPr>
            <a:r>
              <a:rPr lang="en-US" sz="1200" dirty="0"/>
              <a:t>Which questions do we NOT typically consider and are excited to discuss? (Reporter 2 in Chat)</a:t>
            </a:r>
          </a:p>
          <a:p>
            <a:pPr marL="571500" indent="-457200" algn="l">
              <a:lnSpc>
                <a:spcPct val="120000"/>
              </a:lnSpc>
              <a:buSzPct val="100000"/>
              <a:buFont typeface="+mj-lt"/>
              <a:buAutoNum type="arabicPeriod"/>
            </a:pPr>
            <a:r>
              <a:rPr lang="en-US" sz="1200" dirty="0"/>
              <a:t>Be prepared to help others understand your indicator!</a:t>
            </a:r>
          </a:p>
          <a:p>
            <a:pPr marL="1028700" lvl="1" indent="-457200" algn="l">
              <a:lnSpc>
                <a:spcPct val="120000"/>
              </a:lnSpc>
              <a:buSzPct val="100000"/>
              <a:buFont typeface="+mj-lt"/>
              <a:buAutoNum type="arabicPeriod"/>
            </a:pPr>
            <a:endParaRPr lang="en-US" sz="1200" dirty="0"/>
          </a:p>
          <a:p>
            <a:pPr marL="571500" indent="-457200" algn="l">
              <a:lnSpc>
                <a:spcPct val="120000"/>
              </a:lnSpc>
              <a:buSzPct val="100000"/>
              <a:buFont typeface="+mj-lt"/>
              <a:buAutoNum type="arabicPeriod"/>
            </a:pPr>
            <a:endParaRPr lang="en-US" sz="1200" dirty="0"/>
          </a:p>
          <a:p>
            <a:pPr marL="571500" indent="-457200" algn="l">
              <a:buFont typeface="+mj-lt"/>
              <a:buAutoNum type="arabicPeriod"/>
            </a:pPr>
            <a:endParaRPr lang="en-US" sz="1200" dirty="0"/>
          </a:p>
        </p:txBody>
      </p:sp>
      <p:sp>
        <p:nvSpPr>
          <p:cNvPr id="3" name="Title 2">
            <a:extLst>
              <a:ext uri="{FF2B5EF4-FFF2-40B4-BE49-F238E27FC236}">
                <a16:creationId xmlns:a16="http://schemas.microsoft.com/office/drawing/2014/main" id="{6FEAC08A-52C8-4743-832A-6F0C6449C1CC}"/>
              </a:ext>
            </a:extLst>
          </p:cNvPr>
          <p:cNvSpPr>
            <a:spLocks noGrp="1"/>
          </p:cNvSpPr>
          <p:nvPr>
            <p:ph type="title"/>
          </p:nvPr>
        </p:nvSpPr>
        <p:spPr>
          <a:xfrm>
            <a:off x="591750" y="95957"/>
            <a:ext cx="3559800" cy="591300"/>
          </a:xfrm>
        </p:spPr>
        <p:txBody>
          <a:bodyPr>
            <a:normAutofit/>
          </a:bodyPr>
          <a:lstStyle/>
          <a:p>
            <a:r>
              <a:rPr lang="en-US" sz="2400" dirty="0"/>
              <a:t>Breakout Jigsaw!</a:t>
            </a:r>
          </a:p>
        </p:txBody>
      </p:sp>
      <p:sp>
        <p:nvSpPr>
          <p:cNvPr id="5" name="Slide Number Placeholder 4">
            <a:extLst>
              <a:ext uri="{FF2B5EF4-FFF2-40B4-BE49-F238E27FC236}">
                <a16:creationId xmlns:a16="http://schemas.microsoft.com/office/drawing/2014/main" id="{7BF16EC9-5C50-0F46-B8EB-490CBEB27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4100" name="Picture 4" descr="Breakout Rooms: Effective or Inefficient? – The Knight Crier">
            <a:extLst>
              <a:ext uri="{FF2B5EF4-FFF2-40B4-BE49-F238E27FC236}">
                <a16:creationId xmlns:a16="http://schemas.microsoft.com/office/drawing/2014/main" id="{30C56A9C-C4B9-BA4F-9124-F85AD0611F12}"/>
              </a:ext>
            </a:extLst>
          </p:cNvPr>
          <p:cNvPicPr>
            <a:picLocks noGrp="1" noChangeAspect="1" noChangeArrowheads="1"/>
          </p:cNvPicPr>
          <p:nvPr>
            <p:ph type="pic" idx="2"/>
          </p:nvPr>
        </p:nvPicPr>
        <p:blipFill rotWithShape="1">
          <a:blip r:embed="rId3">
            <a:extLst>
              <a:ext uri="{28A0092B-C50C-407E-A947-70E740481C1C}">
                <a14:useLocalDpi xmlns:a14="http://schemas.microsoft.com/office/drawing/2010/main" val="0"/>
              </a:ext>
            </a:extLst>
          </a:blip>
          <a:srcRect l="-11565" r="-6797"/>
          <a:stretch/>
        </p:blipFill>
        <p:spPr bwMode="auto">
          <a:xfrm>
            <a:off x="4225159" y="1235101"/>
            <a:ext cx="5045098" cy="225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37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CBB8-65E0-C74B-9535-940A26C46F34}"/>
              </a:ext>
            </a:extLst>
          </p:cNvPr>
          <p:cNvSpPr>
            <a:spLocks noGrp="1"/>
          </p:cNvSpPr>
          <p:nvPr>
            <p:ph type="title"/>
          </p:nvPr>
        </p:nvSpPr>
        <p:spPr/>
        <p:txBody>
          <a:bodyPr>
            <a:normAutofit fontScale="90000"/>
          </a:bodyPr>
          <a:lstStyle/>
          <a:p>
            <a:r>
              <a:rPr lang="en-US" dirty="0"/>
              <a:t>Site Indicators</a:t>
            </a:r>
          </a:p>
        </p:txBody>
      </p:sp>
      <p:sp>
        <p:nvSpPr>
          <p:cNvPr id="4" name="Slide Number Placeholder 3">
            <a:extLst>
              <a:ext uri="{FF2B5EF4-FFF2-40B4-BE49-F238E27FC236}">
                <a16:creationId xmlns:a16="http://schemas.microsoft.com/office/drawing/2014/main" id="{B1AEBD53-7309-244F-A533-0195613837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1026" name="Picture 2" descr="Loudoun County Public Schools / Overview">
            <a:extLst>
              <a:ext uri="{FF2B5EF4-FFF2-40B4-BE49-F238E27FC236}">
                <a16:creationId xmlns:a16="http://schemas.microsoft.com/office/drawing/2014/main" id="{113A5F7C-E161-6249-AFA9-ECCE12B81855}"/>
              </a:ext>
            </a:extLst>
          </p:cNvPr>
          <p:cNvPicPr>
            <a:picLocks noGrp="1" noChangeAspect="1" noChangeArrowheads="1"/>
          </p:cNvPicPr>
          <p:nvPr>
            <p:ph type="pic" idx="2"/>
          </p:nvPr>
        </p:nvPicPr>
        <p:blipFill>
          <a:blip r:embed="rId2">
            <a:extLst>
              <a:ext uri="{28A0092B-C50C-407E-A947-70E740481C1C}">
                <a14:useLocalDpi xmlns:a14="http://schemas.microsoft.com/office/drawing/2010/main" val="0"/>
              </a:ext>
            </a:extLst>
          </a:blip>
          <a:srcRect t="6555" b="65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43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716" y="226422"/>
            <a:ext cx="8205684" cy="426244"/>
          </a:xfrm>
        </p:spPr>
        <p:txBody>
          <a:bodyPr>
            <a:noAutofit/>
          </a:bodyPr>
          <a:lstStyle/>
          <a:p>
            <a:r>
              <a:rPr lang="en-US" sz="2700" dirty="0"/>
              <a:t>Need: Do we need this program or practice?</a:t>
            </a:r>
          </a:p>
        </p:txBody>
      </p:sp>
      <p:pic>
        <p:nvPicPr>
          <p:cNvPr id="13" name="Google Shape;321;p41" descr="Blue NEED triangle in a gray hexagon" title="Need">
            <a:extLst>
              <a:ext uri="{FF2B5EF4-FFF2-40B4-BE49-F238E27FC236}">
                <a16:creationId xmlns:a16="http://schemas.microsoft.com/office/drawing/2014/main" id="{3919255E-6F6E-2048-A06B-6D02C30D2CFA}"/>
              </a:ext>
            </a:extLst>
          </p:cNvPr>
          <p:cNvPicPr preferRelativeResize="0"/>
          <p:nvPr/>
        </p:nvPicPr>
        <p:blipFill rotWithShape="1">
          <a:blip r:embed="rId3">
            <a:alphaModFix/>
          </a:blip>
          <a:srcRect/>
          <a:stretch/>
        </p:blipFill>
        <p:spPr>
          <a:xfrm>
            <a:off x="328716" y="1672996"/>
            <a:ext cx="2868921" cy="2474788"/>
          </a:xfrm>
          <a:prstGeom prst="rect">
            <a:avLst/>
          </a:prstGeom>
          <a:noFill/>
          <a:ln>
            <a:noFill/>
          </a:ln>
        </p:spPr>
      </p:pic>
      <p:pic>
        <p:nvPicPr>
          <p:cNvPr id="6" name="Picture 5" descr="Graphical user interface, text&#10;&#10;Description automatically generated">
            <a:extLst>
              <a:ext uri="{FF2B5EF4-FFF2-40B4-BE49-F238E27FC236}">
                <a16:creationId xmlns:a16="http://schemas.microsoft.com/office/drawing/2014/main" id="{2857D1F1-5CE8-D640-91B3-56D310B783DD}"/>
              </a:ext>
            </a:extLst>
          </p:cNvPr>
          <p:cNvPicPr>
            <a:picLocks noChangeAspect="1"/>
          </p:cNvPicPr>
          <p:nvPr/>
        </p:nvPicPr>
        <p:blipFill rotWithShape="1">
          <a:blip r:embed="rId4"/>
          <a:srcRect l="902"/>
          <a:stretch/>
        </p:blipFill>
        <p:spPr>
          <a:xfrm>
            <a:off x="3575424" y="1397464"/>
            <a:ext cx="5326579" cy="3025852"/>
          </a:xfrm>
          <a:prstGeom prst="rect">
            <a:avLst/>
          </a:prstGeom>
        </p:spPr>
      </p:pic>
    </p:spTree>
    <p:extLst>
      <p:ext uri="{BB962C8B-B14F-4D97-AF65-F5344CB8AC3E}">
        <p14:creationId xmlns:p14="http://schemas.microsoft.com/office/powerpoint/2010/main" val="339573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subTitle" idx="1"/>
          </p:nvPr>
        </p:nvSpPr>
        <p:spPr>
          <a:xfrm>
            <a:off x="226200" y="1486075"/>
            <a:ext cx="4045200" cy="1235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US" dirty="0"/>
              <a:t>Together we will…</a:t>
            </a:r>
            <a:endParaRPr dirty="0"/>
          </a:p>
        </p:txBody>
      </p:sp>
      <p:sp>
        <p:nvSpPr>
          <p:cNvPr id="145" name="Google Shape;145;p23"/>
          <p:cNvSpPr txBox="1">
            <a:spLocks noGrp="1"/>
          </p:cNvSpPr>
          <p:nvPr>
            <p:ph type="body" idx="2"/>
          </p:nvPr>
        </p:nvSpPr>
        <p:spPr>
          <a:xfrm>
            <a:off x="4872602" y="537900"/>
            <a:ext cx="4103700" cy="4067700"/>
          </a:xfrm>
          <a:prstGeom prst="rect">
            <a:avLst/>
          </a:prstGeom>
          <a:noFill/>
          <a:ln>
            <a:noFill/>
          </a:ln>
        </p:spPr>
        <p:txBody>
          <a:bodyPr spcFirstLastPara="1" wrap="square" lIns="91425" tIns="91425" rIns="91425" bIns="91425" anchor="t" anchorCtr="0">
            <a:normAutofit/>
          </a:bodyPr>
          <a:lstStyle/>
          <a:p>
            <a:pPr marL="285750" indent="-285750">
              <a:spcAft>
                <a:spcPts val="1200"/>
              </a:spcAft>
            </a:pPr>
            <a:r>
              <a:rPr lang="en-US" dirty="0">
                <a:solidFill>
                  <a:schemeClr val="tx1"/>
                </a:solidFill>
              </a:rPr>
              <a:t>C</a:t>
            </a:r>
            <a:r>
              <a:rPr lang="en" dirty="0">
                <a:solidFill>
                  <a:schemeClr val="tx1"/>
                </a:solidFill>
              </a:rPr>
              <a:t>enter equity in key exploration activities to prepare for the successful selection of new initiatives</a:t>
            </a:r>
          </a:p>
          <a:p>
            <a:pPr marL="285750" indent="-285750">
              <a:spcAft>
                <a:spcPts val="1200"/>
              </a:spcAft>
            </a:pPr>
            <a:r>
              <a:rPr lang="en" dirty="0">
                <a:solidFill>
                  <a:schemeClr val="tx1"/>
                </a:solidFill>
              </a:rPr>
              <a:t>Understand the components of the Hexagon Tool to select best practices  within a case illustration</a:t>
            </a:r>
          </a:p>
          <a:p>
            <a:pPr marL="285750" indent="-285750">
              <a:spcAft>
                <a:spcPts val="1200"/>
              </a:spcAft>
            </a:pPr>
            <a:r>
              <a:rPr lang="en-US" dirty="0">
                <a:solidFill>
                  <a:schemeClr val="tx1"/>
                </a:solidFill>
              </a:rPr>
              <a:t>Apply learning to planning for the use of the Hexagon Tool</a:t>
            </a:r>
            <a:endParaRPr dirty="0">
              <a:solidFill>
                <a:schemeClr val="tx1"/>
              </a:solidFill>
            </a:endParaRPr>
          </a:p>
        </p:txBody>
      </p:sp>
      <p:sp>
        <p:nvSpPr>
          <p:cNvPr id="146" name="Google Shape;146;p23"/>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3</a:t>
            </a:fld>
            <a:endParaRPr/>
          </a:p>
        </p:txBody>
      </p:sp>
      <p:sp>
        <p:nvSpPr>
          <p:cNvPr id="147" name="Google Shape;147;p23"/>
          <p:cNvSpPr txBox="1">
            <a:spLocks noGrp="1"/>
          </p:cNvSpPr>
          <p:nvPr>
            <p:ph type="title"/>
          </p:nvPr>
        </p:nvSpPr>
        <p:spPr>
          <a:xfrm>
            <a:off x="290700" y="828025"/>
            <a:ext cx="4045200" cy="670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dirty="0"/>
              <a:t>Learning Objectives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716" y="226422"/>
            <a:ext cx="8584825" cy="426244"/>
          </a:xfrm>
        </p:spPr>
        <p:txBody>
          <a:bodyPr>
            <a:noAutofit/>
          </a:bodyPr>
          <a:lstStyle/>
          <a:p>
            <a:r>
              <a:rPr lang="en-US" sz="2700" dirty="0"/>
              <a:t>Fit: Does the program fit our needs?</a:t>
            </a:r>
          </a:p>
        </p:txBody>
      </p:sp>
      <p:pic>
        <p:nvPicPr>
          <p:cNvPr id="27" name="Google Shape;320;p41" descr="Blue FIT triangle in a gray hexagon" title="Fit">
            <a:extLst>
              <a:ext uri="{FF2B5EF4-FFF2-40B4-BE49-F238E27FC236}">
                <a16:creationId xmlns:a16="http://schemas.microsoft.com/office/drawing/2014/main" id="{3E0397CA-AB08-2A4F-BE8F-8678FFDF5C5C}"/>
              </a:ext>
            </a:extLst>
          </p:cNvPr>
          <p:cNvPicPr preferRelativeResize="0"/>
          <p:nvPr/>
        </p:nvPicPr>
        <p:blipFill rotWithShape="1">
          <a:blip r:embed="rId3">
            <a:alphaModFix/>
          </a:blip>
          <a:srcRect/>
          <a:stretch/>
        </p:blipFill>
        <p:spPr>
          <a:xfrm>
            <a:off x="367696" y="1803975"/>
            <a:ext cx="2871216" cy="2478024"/>
          </a:xfrm>
          <a:prstGeom prst="rect">
            <a:avLst/>
          </a:prstGeom>
          <a:noFill/>
          <a:ln>
            <a:noFill/>
          </a:ln>
        </p:spPr>
      </p:pic>
      <p:pic>
        <p:nvPicPr>
          <p:cNvPr id="6" name="Picture 5" descr="Graphical user interface, text, application, email&#10;&#10;Description automatically generated">
            <a:extLst>
              <a:ext uri="{FF2B5EF4-FFF2-40B4-BE49-F238E27FC236}">
                <a16:creationId xmlns:a16="http://schemas.microsoft.com/office/drawing/2014/main" id="{CBA8FB4F-2B9E-6D4B-B731-4CB48038B181}"/>
              </a:ext>
            </a:extLst>
          </p:cNvPr>
          <p:cNvPicPr>
            <a:picLocks noChangeAspect="1"/>
          </p:cNvPicPr>
          <p:nvPr/>
        </p:nvPicPr>
        <p:blipFill>
          <a:blip r:embed="rId4"/>
          <a:stretch>
            <a:fillRect/>
          </a:stretch>
        </p:blipFill>
        <p:spPr>
          <a:xfrm>
            <a:off x="3479180" y="1342990"/>
            <a:ext cx="5378900" cy="3434162"/>
          </a:xfrm>
          <a:prstGeom prst="rect">
            <a:avLst/>
          </a:prstGeom>
        </p:spPr>
      </p:pic>
    </p:spTree>
    <p:extLst>
      <p:ext uri="{BB962C8B-B14F-4D97-AF65-F5344CB8AC3E}">
        <p14:creationId xmlns:p14="http://schemas.microsoft.com/office/powerpoint/2010/main" val="39085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716" y="226422"/>
            <a:ext cx="8242855" cy="426244"/>
          </a:xfrm>
        </p:spPr>
        <p:txBody>
          <a:bodyPr>
            <a:noAutofit/>
          </a:bodyPr>
          <a:lstStyle/>
          <a:p>
            <a:r>
              <a:rPr lang="en-US" sz="2700" dirty="0"/>
              <a:t>Capacity: Can we implement the program?</a:t>
            </a:r>
          </a:p>
        </p:txBody>
      </p:sp>
      <p:pic>
        <p:nvPicPr>
          <p:cNvPr id="27" name="Google Shape;318;p41" descr="Blue CAPACITY triangle in a gray hexagon" title="Capacity">
            <a:extLst>
              <a:ext uri="{FF2B5EF4-FFF2-40B4-BE49-F238E27FC236}">
                <a16:creationId xmlns:a16="http://schemas.microsoft.com/office/drawing/2014/main" id="{5A38CD0C-A06F-CA46-ADEC-8E808FCCAE14}"/>
              </a:ext>
            </a:extLst>
          </p:cNvPr>
          <p:cNvPicPr preferRelativeResize="0"/>
          <p:nvPr/>
        </p:nvPicPr>
        <p:blipFill rotWithShape="1">
          <a:blip r:embed="rId3">
            <a:alphaModFix/>
          </a:blip>
          <a:srcRect/>
          <a:stretch/>
        </p:blipFill>
        <p:spPr>
          <a:xfrm>
            <a:off x="462528" y="1727597"/>
            <a:ext cx="2871216" cy="2478024"/>
          </a:xfrm>
          <a:prstGeom prst="rect">
            <a:avLst/>
          </a:prstGeom>
          <a:noFill/>
          <a:ln>
            <a:noFill/>
          </a:ln>
        </p:spPr>
      </p:pic>
      <p:pic>
        <p:nvPicPr>
          <p:cNvPr id="6" name="Picture 5" descr="Graphical user interface, text, application&#10;&#10;Description automatically generated">
            <a:extLst>
              <a:ext uri="{FF2B5EF4-FFF2-40B4-BE49-F238E27FC236}">
                <a16:creationId xmlns:a16="http://schemas.microsoft.com/office/drawing/2014/main" id="{796E8A70-25B6-9B45-806D-3186B3950AA8}"/>
              </a:ext>
            </a:extLst>
          </p:cNvPr>
          <p:cNvPicPr>
            <a:picLocks noChangeAspect="1"/>
          </p:cNvPicPr>
          <p:nvPr/>
        </p:nvPicPr>
        <p:blipFill rotWithShape="1">
          <a:blip r:embed="rId4"/>
          <a:srcRect l="1462"/>
          <a:stretch/>
        </p:blipFill>
        <p:spPr>
          <a:xfrm>
            <a:off x="4252332" y="789718"/>
            <a:ext cx="4007006" cy="4353782"/>
          </a:xfrm>
          <a:prstGeom prst="rect">
            <a:avLst/>
          </a:prstGeom>
        </p:spPr>
      </p:pic>
    </p:spTree>
    <p:extLst>
      <p:ext uri="{BB962C8B-B14F-4D97-AF65-F5344CB8AC3E}">
        <p14:creationId xmlns:p14="http://schemas.microsoft.com/office/powerpoint/2010/main" val="329133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Program Indicators</a:t>
            </a:r>
            <a:endParaRPr dirty="0"/>
          </a:p>
        </p:txBody>
      </p:sp>
      <p:sp>
        <p:nvSpPr>
          <p:cNvPr id="131" name="Google Shape;131;p2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32</a:t>
            </a:fld>
            <a:endParaRPr/>
          </a:p>
        </p:txBody>
      </p:sp>
      <p:pic>
        <p:nvPicPr>
          <p:cNvPr id="2050" name="Picture 2" descr="140 -An Alternative to Big Box Curriculum — LOMAH">
            <a:extLst>
              <a:ext uri="{FF2B5EF4-FFF2-40B4-BE49-F238E27FC236}">
                <a16:creationId xmlns:a16="http://schemas.microsoft.com/office/drawing/2014/main" id="{7ABF9C63-F00E-3141-92F3-C25EA2A7CFF8}"/>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t="9967" b="99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716" y="226422"/>
            <a:ext cx="8153645" cy="426244"/>
          </a:xfrm>
        </p:spPr>
        <p:txBody>
          <a:bodyPr>
            <a:noAutofit/>
          </a:bodyPr>
          <a:lstStyle/>
          <a:p>
            <a:r>
              <a:rPr lang="en-US" sz="2700" dirty="0"/>
              <a:t>Evidence: Has this program gotten results?</a:t>
            </a:r>
          </a:p>
        </p:txBody>
      </p:sp>
      <p:pic>
        <p:nvPicPr>
          <p:cNvPr id="27" name="Google Shape;319;p41" descr="Green EVIDENCE Triangle in a gray hexagon" title="Evidence">
            <a:extLst>
              <a:ext uri="{FF2B5EF4-FFF2-40B4-BE49-F238E27FC236}">
                <a16:creationId xmlns:a16="http://schemas.microsoft.com/office/drawing/2014/main" id="{37570C3C-458B-A540-A0CF-964D9F180299}"/>
              </a:ext>
            </a:extLst>
          </p:cNvPr>
          <p:cNvPicPr preferRelativeResize="0"/>
          <p:nvPr/>
        </p:nvPicPr>
        <p:blipFill rotWithShape="1">
          <a:blip r:embed="rId2">
            <a:alphaModFix/>
          </a:blip>
          <a:srcRect/>
          <a:stretch/>
        </p:blipFill>
        <p:spPr>
          <a:xfrm>
            <a:off x="367696" y="1780867"/>
            <a:ext cx="2871216" cy="2478024"/>
          </a:xfrm>
          <a:prstGeom prst="rect">
            <a:avLst/>
          </a:prstGeom>
          <a:noFill/>
          <a:ln>
            <a:noFill/>
          </a:ln>
        </p:spPr>
      </p:pic>
      <p:pic>
        <p:nvPicPr>
          <p:cNvPr id="6" name="Picture 5" descr="Text&#10;&#10;Description automatically generated">
            <a:extLst>
              <a:ext uri="{FF2B5EF4-FFF2-40B4-BE49-F238E27FC236}">
                <a16:creationId xmlns:a16="http://schemas.microsoft.com/office/drawing/2014/main" id="{FAF0AE1E-31B5-F940-81E0-624C33D0F955}"/>
              </a:ext>
            </a:extLst>
          </p:cNvPr>
          <p:cNvPicPr>
            <a:picLocks noChangeAspect="1"/>
          </p:cNvPicPr>
          <p:nvPr/>
        </p:nvPicPr>
        <p:blipFill>
          <a:blip r:embed="rId3"/>
          <a:stretch>
            <a:fillRect/>
          </a:stretch>
        </p:blipFill>
        <p:spPr>
          <a:xfrm>
            <a:off x="4028377" y="976441"/>
            <a:ext cx="4677007" cy="4086876"/>
          </a:xfrm>
          <a:prstGeom prst="rect">
            <a:avLst/>
          </a:prstGeom>
        </p:spPr>
      </p:pic>
    </p:spTree>
    <p:extLst>
      <p:ext uri="{BB962C8B-B14F-4D97-AF65-F5344CB8AC3E}">
        <p14:creationId xmlns:p14="http://schemas.microsoft.com/office/powerpoint/2010/main" val="326801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716" y="226422"/>
            <a:ext cx="8599694" cy="426244"/>
          </a:xfrm>
        </p:spPr>
        <p:txBody>
          <a:bodyPr>
            <a:noAutofit/>
          </a:bodyPr>
          <a:lstStyle/>
          <a:p>
            <a:r>
              <a:rPr lang="en-US" sz="2700" dirty="0"/>
              <a:t>Usability: Is the program designed so that we can implement it well?</a:t>
            </a:r>
          </a:p>
        </p:txBody>
      </p:sp>
      <p:pic>
        <p:nvPicPr>
          <p:cNvPr id="27" name="Google Shape;322;p41" descr="Green Usability triangle in a gray hexagon" title="Usability">
            <a:extLst>
              <a:ext uri="{FF2B5EF4-FFF2-40B4-BE49-F238E27FC236}">
                <a16:creationId xmlns:a16="http://schemas.microsoft.com/office/drawing/2014/main" id="{C40672D6-8C1F-BB4A-BABA-DB77410EC8F3}"/>
              </a:ext>
            </a:extLst>
          </p:cNvPr>
          <p:cNvPicPr preferRelativeResize="0"/>
          <p:nvPr/>
        </p:nvPicPr>
        <p:blipFill rotWithShape="1">
          <a:blip r:embed="rId3">
            <a:alphaModFix/>
          </a:blip>
          <a:srcRect/>
          <a:stretch/>
        </p:blipFill>
        <p:spPr>
          <a:xfrm>
            <a:off x="331120" y="2003058"/>
            <a:ext cx="2871216" cy="2478024"/>
          </a:xfrm>
          <a:prstGeom prst="rect">
            <a:avLst/>
          </a:prstGeom>
          <a:noFill/>
          <a:ln>
            <a:noFill/>
          </a:ln>
        </p:spPr>
      </p:pic>
      <p:pic>
        <p:nvPicPr>
          <p:cNvPr id="6" name="Picture 5" descr="Graphical user interface, text, application, email&#10;&#10;Description automatically generated">
            <a:extLst>
              <a:ext uri="{FF2B5EF4-FFF2-40B4-BE49-F238E27FC236}">
                <a16:creationId xmlns:a16="http://schemas.microsoft.com/office/drawing/2014/main" id="{DB001494-6CF7-3F4B-A5D1-9B60CA9D5C84}"/>
              </a:ext>
            </a:extLst>
          </p:cNvPr>
          <p:cNvPicPr>
            <a:picLocks noChangeAspect="1"/>
          </p:cNvPicPr>
          <p:nvPr/>
        </p:nvPicPr>
        <p:blipFill>
          <a:blip r:embed="rId4"/>
          <a:stretch>
            <a:fillRect/>
          </a:stretch>
        </p:blipFill>
        <p:spPr>
          <a:xfrm>
            <a:off x="4036742" y="1196898"/>
            <a:ext cx="4641924" cy="3893775"/>
          </a:xfrm>
          <a:prstGeom prst="rect">
            <a:avLst/>
          </a:prstGeom>
        </p:spPr>
      </p:pic>
    </p:spTree>
    <p:extLst>
      <p:ext uri="{BB962C8B-B14F-4D97-AF65-F5344CB8AC3E}">
        <p14:creationId xmlns:p14="http://schemas.microsoft.com/office/powerpoint/2010/main" val="254316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716" y="226422"/>
            <a:ext cx="8532786" cy="426244"/>
          </a:xfrm>
        </p:spPr>
        <p:txBody>
          <a:bodyPr>
            <a:noAutofit/>
          </a:bodyPr>
          <a:lstStyle/>
          <a:p>
            <a:r>
              <a:rPr lang="en-US" sz="2700" dirty="0"/>
              <a:t>Supports: What kind of help can I get to implement the program?</a:t>
            </a:r>
          </a:p>
        </p:txBody>
      </p:sp>
      <p:pic>
        <p:nvPicPr>
          <p:cNvPr id="27" name="Google Shape;323;p41" descr="Green SUPPORTS triangle in a gray hexagon&#10;" title="Supports">
            <a:extLst>
              <a:ext uri="{FF2B5EF4-FFF2-40B4-BE49-F238E27FC236}">
                <a16:creationId xmlns:a16="http://schemas.microsoft.com/office/drawing/2014/main" id="{5E344390-6589-6547-8512-417FDD639B6D}"/>
              </a:ext>
            </a:extLst>
          </p:cNvPr>
          <p:cNvPicPr preferRelativeResize="0"/>
          <p:nvPr/>
        </p:nvPicPr>
        <p:blipFill rotWithShape="1">
          <a:blip r:embed="rId3">
            <a:alphaModFix/>
          </a:blip>
          <a:srcRect/>
          <a:stretch/>
        </p:blipFill>
        <p:spPr>
          <a:xfrm>
            <a:off x="652442" y="1961388"/>
            <a:ext cx="2871216" cy="2478024"/>
          </a:xfrm>
          <a:prstGeom prst="rect">
            <a:avLst/>
          </a:prstGeom>
          <a:noFill/>
          <a:ln>
            <a:noFill/>
          </a:ln>
        </p:spPr>
      </p:pic>
      <p:pic>
        <p:nvPicPr>
          <p:cNvPr id="6" name="Picture 5" descr="Text, letter&#10;&#10;Description automatically generated">
            <a:extLst>
              <a:ext uri="{FF2B5EF4-FFF2-40B4-BE49-F238E27FC236}">
                <a16:creationId xmlns:a16="http://schemas.microsoft.com/office/drawing/2014/main" id="{634047FF-0F1B-054D-B93B-DDBCE23F640C}"/>
              </a:ext>
            </a:extLst>
          </p:cNvPr>
          <p:cNvPicPr>
            <a:picLocks noChangeAspect="1"/>
          </p:cNvPicPr>
          <p:nvPr/>
        </p:nvPicPr>
        <p:blipFill>
          <a:blip r:embed="rId4"/>
          <a:stretch>
            <a:fillRect/>
          </a:stretch>
        </p:blipFill>
        <p:spPr>
          <a:xfrm>
            <a:off x="4227691" y="1330712"/>
            <a:ext cx="3483692" cy="3739376"/>
          </a:xfrm>
          <a:prstGeom prst="rect">
            <a:avLst/>
          </a:prstGeom>
        </p:spPr>
      </p:pic>
    </p:spTree>
    <p:extLst>
      <p:ext uri="{BB962C8B-B14F-4D97-AF65-F5344CB8AC3E}">
        <p14:creationId xmlns:p14="http://schemas.microsoft.com/office/powerpoint/2010/main" val="344884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0C8F82C-8A9C-B541-9C3E-2B66E4F16F07}"/>
              </a:ext>
            </a:extLst>
          </p:cNvPr>
          <p:cNvSpPr>
            <a:spLocks noGrp="1"/>
          </p:cNvSpPr>
          <p:nvPr>
            <p:ph type="subTitle" idx="1"/>
          </p:nvPr>
        </p:nvSpPr>
        <p:spPr>
          <a:xfrm>
            <a:off x="170630" y="591300"/>
            <a:ext cx="4215515" cy="4056388"/>
          </a:xfrm>
        </p:spPr>
        <p:txBody>
          <a:bodyPr>
            <a:noAutofit/>
          </a:bodyPr>
          <a:lstStyle/>
          <a:p>
            <a:pPr marL="571500" indent="-457200" algn="l">
              <a:lnSpc>
                <a:spcPct val="120000"/>
              </a:lnSpc>
              <a:buSzPct val="100000"/>
              <a:buFont typeface="+mj-lt"/>
              <a:buAutoNum type="arabicPeriod"/>
            </a:pPr>
            <a:r>
              <a:rPr lang="en-US" sz="1100" dirty="0"/>
              <a:t>You will be placed in a breakout room by school.</a:t>
            </a:r>
          </a:p>
          <a:p>
            <a:pPr marL="571500" indent="-457200" algn="l">
              <a:lnSpc>
                <a:spcPct val="120000"/>
              </a:lnSpc>
              <a:buSzPct val="100000"/>
              <a:buFont typeface="+mj-lt"/>
              <a:buAutoNum type="arabicPeriod"/>
            </a:pPr>
            <a:r>
              <a:rPr lang="en-US" sz="1100" dirty="0"/>
              <a:t>In your groups, select a facilitator, a notetaker and a reporter.</a:t>
            </a:r>
          </a:p>
          <a:p>
            <a:pPr marL="1028700" lvl="1" indent="-457200" algn="l">
              <a:lnSpc>
                <a:spcPct val="120000"/>
              </a:lnSpc>
              <a:buSzPct val="100000"/>
              <a:buFont typeface="+mj-lt"/>
              <a:buAutoNum type="arabicPeriod"/>
            </a:pPr>
            <a:r>
              <a:rPr lang="en-US" sz="1100" dirty="0"/>
              <a:t>Facilitator: keep your group on task.</a:t>
            </a:r>
          </a:p>
          <a:p>
            <a:pPr marL="1028700" lvl="1" indent="-457200" algn="l">
              <a:lnSpc>
                <a:spcPct val="120000"/>
              </a:lnSpc>
              <a:buSzPct val="100000"/>
              <a:buFont typeface="+mj-lt"/>
              <a:buAutoNum type="arabicPeriod"/>
            </a:pPr>
            <a:r>
              <a:rPr lang="en-US" sz="1100" dirty="0"/>
              <a:t>Notetaker: take notes to document your action planning.</a:t>
            </a:r>
          </a:p>
          <a:p>
            <a:pPr marL="1028700" lvl="1" indent="-457200" algn="l">
              <a:lnSpc>
                <a:spcPct val="120000"/>
              </a:lnSpc>
              <a:buSzPct val="100000"/>
              <a:buFont typeface="+mj-lt"/>
              <a:buAutoNum type="arabicPeriod"/>
            </a:pPr>
            <a:r>
              <a:rPr lang="en-US" sz="1100" dirty="0"/>
              <a:t>Reporter: be prepared to share out one action item.</a:t>
            </a:r>
          </a:p>
          <a:p>
            <a:pPr marL="571500" indent="-457200" algn="l">
              <a:lnSpc>
                <a:spcPct val="120000"/>
              </a:lnSpc>
              <a:buSzPct val="100000"/>
              <a:buFont typeface="+mj-lt"/>
              <a:buAutoNum type="arabicPeriod"/>
            </a:pPr>
            <a:r>
              <a:rPr lang="en-US" sz="1100" dirty="0"/>
              <a:t>The groups should:</a:t>
            </a:r>
          </a:p>
          <a:p>
            <a:pPr marL="1028700" lvl="1" indent="-457200" algn="l">
              <a:lnSpc>
                <a:spcPct val="120000"/>
              </a:lnSpc>
              <a:buSzPct val="100000"/>
              <a:buFont typeface="+mj-lt"/>
              <a:buAutoNum type="arabicPeriod"/>
            </a:pPr>
            <a:r>
              <a:rPr lang="en-US" sz="1100" dirty="0"/>
              <a:t>Determine who should be on a team to re-examine an existing program. Who might not be on a team but from whom you might need information? (Hint: Form a new team? Repurpose a team? Think of the stakeholder ‘circle’. ) </a:t>
            </a:r>
          </a:p>
          <a:p>
            <a:pPr marL="1028700" lvl="1" indent="-457200" algn="l">
              <a:lnSpc>
                <a:spcPct val="120000"/>
              </a:lnSpc>
              <a:buSzPct val="100000"/>
              <a:buFont typeface="+mj-lt"/>
              <a:buAutoNum type="arabicPeriod"/>
            </a:pPr>
            <a:r>
              <a:rPr lang="en-US" sz="1100" dirty="0"/>
              <a:t>For each indicator determine what data and/or data reports are needed to fully answer each question.</a:t>
            </a:r>
          </a:p>
          <a:p>
            <a:pPr marL="1028700" lvl="1" indent="-457200" algn="l">
              <a:lnSpc>
                <a:spcPct val="120000"/>
              </a:lnSpc>
              <a:buSzPct val="100000"/>
              <a:buFont typeface="+mj-lt"/>
              <a:buAutoNum type="arabicPeriod"/>
            </a:pPr>
            <a:r>
              <a:rPr lang="en-US" sz="1100" dirty="0"/>
              <a:t>Determine action steps for getting the data needed.</a:t>
            </a:r>
          </a:p>
          <a:p>
            <a:pPr marL="571500" indent="-457200" algn="l">
              <a:buFont typeface="+mj-lt"/>
              <a:buAutoNum type="arabicPeriod"/>
            </a:pPr>
            <a:endParaRPr lang="en-US" sz="1100" dirty="0"/>
          </a:p>
        </p:txBody>
      </p:sp>
      <p:sp>
        <p:nvSpPr>
          <p:cNvPr id="3" name="Title 2">
            <a:extLst>
              <a:ext uri="{FF2B5EF4-FFF2-40B4-BE49-F238E27FC236}">
                <a16:creationId xmlns:a16="http://schemas.microsoft.com/office/drawing/2014/main" id="{6FEAC08A-52C8-4743-832A-6F0C6449C1CC}"/>
              </a:ext>
            </a:extLst>
          </p:cNvPr>
          <p:cNvSpPr>
            <a:spLocks noGrp="1"/>
          </p:cNvSpPr>
          <p:nvPr>
            <p:ph type="title"/>
          </p:nvPr>
        </p:nvSpPr>
        <p:spPr>
          <a:xfrm>
            <a:off x="591750" y="81776"/>
            <a:ext cx="3559800" cy="591300"/>
          </a:xfrm>
        </p:spPr>
        <p:txBody>
          <a:bodyPr>
            <a:normAutofit fontScale="90000"/>
          </a:bodyPr>
          <a:lstStyle/>
          <a:p>
            <a:r>
              <a:rPr lang="en-US" dirty="0"/>
              <a:t>Breakout Planning!</a:t>
            </a:r>
          </a:p>
        </p:txBody>
      </p:sp>
      <p:sp>
        <p:nvSpPr>
          <p:cNvPr id="5" name="Slide Number Placeholder 4">
            <a:extLst>
              <a:ext uri="{FF2B5EF4-FFF2-40B4-BE49-F238E27FC236}">
                <a16:creationId xmlns:a16="http://schemas.microsoft.com/office/drawing/2014/main" id="{7BF16EC9-5C50-0F46-B8EB-490CBEB27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4100" name="Picture 4" descr="Breakout Rooms: Effective or Inefficient? – The Knight Crier">
            <a:extLst>
              <a:ext uri="{FF2B5EF4-FFF2-40B4-BE49-F238E27FC236}">
                <a16:creationId xmlns:a16="http://schemas.microsoft.com/office/drawing/2014/main" id="{30C56A9C-C4B9-BA4F-9124-F85AD0611F12}"/>
              </a:ext>
            </a:extLst>
          </p:cNvPr>
          <p:cNvPicPr>
            <a:picLocks noGrp="1" noChangeAspect="1" noChangeArrowheads="1"/>
          </p:cNvPicPr>
          <p:nvPr>
            <p:ph type="pic" idx="2"/>
          </p:nvPr>
        </p:nvPicPr>
        <p:blipFill rotWithShape="1">
          <a:blip r:embed="rId3">
            <a:extLst>
              <a:ext uri="{28A0092B-C50C-407E-A947-70E740481C1C}">
                <a14:useLocalDpi xmlns:a14="http://schemas.microsoft.com/office/drawing/2010/main" val="0"/>
              </a:ext>
            </a:extLst>
          </a:blip>
          <a:srcRect l="-11565" r="-6797"/>
          <a:stretch/>
        </p:blipFill>
        <p:spPr bwMode="auto">
          <a:xfrm>
            <a:off x="4225159" y="1235101"/>
            <a:ext cx="5045098" cy="225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81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9DD77D-E108-CB49-ABAA-D0ADD4409D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4" name="Title 3">
            <a:extLst>
              <a:ext uri="{FF2B5EF4-FFF2-40B4-BE49-F238E27FC236}">
                <a16:creationId xmlns:a16="http://schemas.microsoft.com/office/drawing/2014/main" id="{FC426260-2CF8-F842-8BC8-77F63EE5B602}"/>
              </a:ext>
            </a:extLst>
          </p:cNvPr>
          <p:cNvSpPr>
            <a:spLocks noGrp="1"/>
          </p:cNvSpPr>
          <p:nvPr>
            <p:ph type="title"/>
          </p:nvPr>
        </p:nvSpPr>
        <p:spPr/>
        <p:txBody>
          <a:bodyPr>
            <a:normAutofit fontScale="90000"/>
          </a:bodyPr>
          <a:lstStyle/>
          <a:p>
            <a:r>
              <a:rPr lang="en-US" dirty="0"/>
              <a:t>Share your next action step!</a:t>
            </a:r>
          </a:p>
        </p:txBody>
      </p:sp>
      <p:pic>
        <p:nvPicPr>
          <p:cNvPr id="6148" name="Picture 4" descr="The right way to conduct a debrief - Redwood Performance Group">
            <a:extLst>
              <a:ext uri="{FF2B5EF4-FFF2-40B4-BE49-F238E27FC236}">
                <a16:creationId xmlns:a16="http://schemas.microsoft.com/office/drawing/2014/main" id="{FA4AA193-1196-E148-AEF3-485A76644F7D}"/>
              </a:ext>
            </a:extLst>
          </p:cNvPr>
          <p:cNvPicPr>
            <a:picLocks noGrp="1" noChangeAspect="1" noChangeArrowheads="1"/>
          </p:cNvPicPr>
          <p:nvPr>
            <p:ph type="pic" idx="2"/>
          </p:nvPr>
        </p:nvPicPr>
        <p:blipFill>
          <a:blip r:embed="rId2">
            <a:extLst>
              <a:ext uri="{28A0092B-C50C-407E-A947-70E740481C1C}">
                <a14:useLocalDpi xmlns:a14="http://schemas.microsoft.com/office/drawing/2010/main" val="0"/>
              </a:ext>
            </a:extLst>
          </a:blip>
          <a:srcRect t="14938" b="149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695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153900" y="132791"/>
            <a:ext cx="42030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Next Steps:</a:t>
            </a:r>
            <a:endParaRPr dirty="0"/>
          </a:p>
        </p:txBody>
      </p:sp>
      <p:sp>
        <p:nvSpPr>
          <p:cNvPr id="212" name="Google Shape;212;p32"/>
          <p:cNvSpPr txBox="1">
            <a:spLocks noGrp="1"/>
          </p:cNvSpPr>
          <p:nvPr>
            <p:ph type="subTitle" idx="1"/>
          </p:nvPr>
        </p:nvSpPr>
        <p:spPr>
          <a:xfrm>
            <a:off x="232800" y="779831"/>
            <a:ext cx="4045200" cy="3769865"/>
          </a:xfrm>
          <a:prstGeom prst="rect">
            <a:avLst/>
          </a:prstGeom>
          <a:noFill/>
          <a:ln>
            <a:noFill/>
          </a:ln>
        </p:spPr>
        <p:txBody>
          <a:bodyPr spcFirstLastPara="1" wrap="square" lIns="91425" tIns="91425" rIns="91425" bIns="91425" anchor="t" anchorCtr="0">
            <a:normAutofit fontScale="85000" lnSpcReduction="20000"/>
          </a:bodyPr>
          <a:lstStyle/>
          <a:p>
            <a:pPr lvl="0" indent="-457200" algn="l" rtl="0">
              <a:lnSpc>
                <a:spcPct val="110000"/>
              </a:lnSpc>
              <a:spcBef>
                <a:spcPts val="0"/>
              </a:spcBef>
              <a:spcAft>
                <a:spcPts val="0"/>
              </a:spcAft>
              <a:buSzPts val="2100"/>
              <a:buFont typeface="+mj-lt"/>
              <a:buAutoNum type="arabicPeriod"/>
            </a:pPr>
            <a:r>
              <a:rPr lang="en" dirty="0"/>
              <a:t>Convene the team you planned for during breakout sessions. </a:t>
            </a:r>
          </a:p>
          <a:p>
            <a:pPr lvl="0" indent="-457200" algn="l" rtl="0">
              <a:lnSpc>
                <a:spcPct val="110000"/>
              </a:lnSpc>
              <a:spcBef>
                <a:spcPts val="0"/>
              </a:spcBef>
              <a:spcAft>
                <a:spcPts val="0"/>
              </a:spcAft>
              <a:buSzPts val="2100"/>
              <a:buFont typeface="+mj-lt"/>
              <a:buAutoNum type="arabicPeriod"/>
            </a:pPr>
            <a:r>
              <a:rPr lang="en" dirty="0"/>
              <a:t>Select a program or practice that you are currently implementing.</a:t>
            </a:r>
          </a:p>
          <a:p>
            <a:pPr lvl="0" indent="-457200" algn="l" rtl="0">
              <a:lnSpc>
                <a:spcPct val="110000"/>
              </a:lnSpc>
              <a:spcBef>
                <a:spcPts val="0"/>
              </a:spcBef>
              <a:spcAft>
                <a:spcPts val="0"/>
              </a:spcAft>
              <a:buSzPts val="2100"/>
              <a:buFont typeface="+mj-lt"/>
              <a:buAutoNum type="arabicPeriod"/>
            </a:pPr>
            <a:r>
              <a:rPr lang="en" dirty="0"/>
              <a:t>Gather the data needed as determined in your action plan for your school (site indicators) and program (program indicators).</a:t>
            </a:r>
          </a:p>
          <a:p>
            <a:pPr lvl="0" indent="-457200" algn="l" rtl="0">
              <a:lnSpc>
                <a:spcPct val="110000"/>
              </a:lnSpc>
              <a:spcBef>
                <a:spcPts val="0"/>
              </a:spcBef>
              <a:spcAft>
                <a:spcPts val="0"/>
              </a:spcAft>
              <a:buSzPts val="2100"/>
              <a:buFont typeface="+mj-lt"/>
              <a:buAutoNum type="arabicPeriod"/>
            </a:pPr>
            <a:r>
              <a:rPr lang="en" dirty="0"/>
              <a:t>Complete the Hexagon process.</a:t>
            </a:r>
          </a:p>
          <a:p>
            <a:pPr lvl="0" indent="-457200" algn="l" rtl="0">
              <a:lnSpc>
                <a:spcPct val="110000"/>
              </a:lnSpc>
              <a:spcBef>
                <a:spcPts val="0"/>
              </a:spcBef>
              <a:spcAft>
                <a:spcPts val="0"/>
              </a:spcAft>
              <a:buSzPts val="2100"/>
              <a:buFont typeface="+mj-lt"/>
              <a:buAutoNum type="arabicPeriod"/>
            </a:pPr>
            <a:r>
              <a:rPr lang="en" dirty="0"/>
              <a:t>Bring your notes and Hexagon data to the next session on February 25</a:t>
            </a:r>
            <a:r>
              <a:rPr lang="en" baseline="30000" dirty="0"/>
              <a:t>th</a:t>
            </a:r>
            <a:r>
              <a:rPr lang="en" dirty="0"/>
              <a:t>. </a:t>
            </a:r>
            <a:endParaRPr dirty="0"/>
          </a:p>
        </p:txBody>
      </p:sp>
      <p:sp>
        <p:nvSpPr>
          <p:cNvPr id="213" name="Google Shape;213;p32"/>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39</a:t>
            </a:fld>
            <a:endParaRPr/>
          </a:p>
        </p:txBody>
      </p:sp>
      <p:sp>
        <p:nvSpPr>
          <p:cNvPr id="219" name="Google Shape;219;p33"/>
          <p:cNvSpPr txBox="1">
            <a:spLocks noGrp="1"/>
          </p:cNvSpPr>
          <p:nvPr>
            <p:ph type="title"/>
          </p:nvPr>
        </p:nvSpPr>
        <p:spPr>
          <a:xfrm>
            <a:off x="370850" y="444100"/>
            <a:ext cx="5921700" cy="398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solidFill>
                  <a:schemeClr val="bg1"/>
                </a:solidFill>
              </a:rPr>
              <a:t>Copyright</a:t>
            </a:r>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2179415" y="3899192"/>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dirty="0"/>
              <a:t>Think, Pair, Share</a:t>
            </a:r>
            <a:endParaRPr dirty="0"/>
          </a:p>
        </p:txBody>
      </p:sp>
      <p:sp>
        <p:nvSpPr>
          <p:cNvPr id="153" name="Google Shape;153;p24"/>
          <p:cNvSpPr txBox="1">
            <a:spLocks noGrp="1"/>
          </p:cNvSpPr>
          <p:nvPr>
            <p:ph type="body" idx="1"/>
          </p:nvPr>
        </p:nvSpPr>
        <p:spPr>
          <a:xfrm>
            <a:off x="941494" y="358592"/>
            <a:ext cx="3136242" cy="3540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dirty="0"/>
              <a:t>In your experience, what is a key factor in the successful selection of a new program or initiative?</a:t>
            </a:r>
            <a:endParaRPr dirty="0"/>
          </a:p>
        </p:txBody>
      </p:sp>
      <p:sp>
        <p:nvSpPr>
          <p:cNvPr id="154" name="Google Shape;154;p2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4</a:t>
            </a:fld>
            <a:endParaRPr/>
          </a:p>
        </p:txBody>
      </p:sp>
      <p:pic>
        <p:nvPicPr>
          <p:cNvPr id="5" name="Picture 10">
            <a:extLst>
              <a:ext uri="{FF2B5EF4-FFF2-40B4-BE49-F238E27FC236}">
                <a16:creationId xmlns:a16="http://schemas.microsoft.com/office/drawing/2014/main" id="{09011DC0-EB71-B449-86FE-0B1667083E70}"/>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3812"/>
          <a:stretch/>
        </p:blipFill>
        <p:spPr bwMode="auto">
          <a:xfrm>
            <a:off x="4502803" y="884453"/>
            <a:ext cx="3873825" cy="2919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F5140A40-4A5D-7640-B473-1D67E5C84A4D}"/>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76177"/>
          <a:stretch/>
        </p:blipFill>
        <p:spPr bwMode="auto">
          <a:xfrm>
            <a:off x="1578987" y="1747576"/>
            <a:ext cx="1200856" cy="2919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3"/>
        <p:cNvGrpSpPr/>
        <p:nvPr/>
      </p:nvGrpSpPr>
      <p:grpSpPr>
        <a:xfrm>
          <a:off x="0" y="0"/>
          <a:ext cx="0" cy="0"/>
          <a:chOff x="0" y="0"/>
          <a:chExt cx="0" cy="0"/>
        </a:xfrm>
      </p:grpSpPr>
      <p:sp>
        <p:nvSpPr>
          <p:cNvPr id="224" name="Google Shape;224;p3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40</a:t>
            </a:fld>
            <a:endParaRPr/>
          </a:p>
        </p:txBody>
      </p:sp>
      <p:sp>
        <p:nvSpPr>
          <p:cNvPr id="2" name="Title 1">
            <a:extLst>
              <a:ext uri="{FF2B5EF4-FFF2-40B4-BE49-F238E27FC236}">
                <a16:creationId xmlns:a16="http://schemas.microsoft.com/office/drawing/2014/main" id="{0A7FB621-A346-4993-9A59-6903061D8466}"/>
              </a:ext>
            </a:extLst>
          </p:cNvPr>
          <p:cNvSpPr>
            <a:spLocks noGrp="1"/>
          </p:cNvSpPr>
          <p:nvPr>
            <p:ph type="title"/>
          </p:nvPr>
        </p:nvSpPr>
        <p:spPr>
          <a:xfrm>
            <a:off x="49482" y="5225455"/>
            <a:ext cx="8520600" cy="572700"/>
          </a:xfrm>
        </p:spPr>
        <p:txBody>
          <a:bodyPr>
            <a:normAutofit fontScale="90000"/>
          </a:bodyPr>
          <a:lstStyle/>
          <a:p>
            <a:r>
              <a:rPr lang="en-US" dirty="0"/>
              <a:t>FPG Branding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87900" y="1448116"/>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dirty="0"/>
              <a:t>Why Implementation Science?</a:t>
            </a:r>
            <a:endParaRPr dirty="0"/>
          </a:p>
        </p:txBody>
      </p:sp>
      <p:sp>
        <p:nvSpPr>
          <p:cNvPr id="176" name="Google Shape;176;p27"/>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5</a:t>
            </a:fld>
            <a:endParaRPr/>
          </a:p>
        </p:txBody>
      </p:sp>
      <p:sp>
        <p:nvSpPr>
          <p:cNvPr id="4" name="Google Shape;175;p27">
            <a:extLst>
              <a:ext uri="{FF2B5EF4-FFF2-40B4-BE49-F238E27FC236}">
                <a16:creationId xmlns:a16="http://schemas.microsoft.com/office/drawing/2014/main" id="{18E13263-FE98-E14E-94D6-D18976885668}"/>
              </a:ext>
            </a:extLst>
          </p:cNvPr>
          <p:cNvSpPr txBox="1">
            <a:spLocks/>
          </p:cNvSpPr>
          <p:nvPr/>
        </p:nvSpPr>
        <p:spPr>
          <a:xfrm>
            <a:off x="311700" y="2691866"/>
            <a:ext cx="8520600" cy="841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Libre Baskerville"/>
              <a:buNone/>
              <a:defRPr sz="36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dirty="0"/>
              <a:t>What Is Implementation Science?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6D05-F58E-6E4B-9AB0-35717D862B15}"/>
              </a:ext>
            </a:extLst>
          </p:cNvPr>
          <p:cNvSpPr>
            <a:spLocks noGrp="1"/>
          </p:cNvSpPr>
          <p:nvPr>
            <p:ph type="title"/>
          </p:nvPr>
        </p:nvSpPr>
        <p:spPr/>
        <p:txBody>
          <a:bodyPr>
            <a:normAutofit fontScale="90000"/>
          </a:bodyPr>
          <a:lstStyle/>
          <a:p>
            <a:r>
              <a:rPr lang="en-US" dirty="0"/>
              <a:t>Science to Service Gap</a:t>
            </a:r>
          </a:p>
        </p:txBody>
      </p:sp>
      <p:grpSp>
        <p:nvGrpSpPr>
          <p:cNvPr id="4" name="Group 3">
            <a:extLst>
              <a:ext uri="{FF2B5EF4-FFF2-40B4-BE49-F238E27FC236}">
                <a16:creationId xmlns:a16="http://schemas.microsoft.com/office/drawing/2014/main" id="{9CC50314-63E4-EE4C-960C-75E172D1FE74}"/>
              </a:ext>
            </a:extLst>
          </p:cNvPr>
          <p:cNvGrpSpPr/>
          <p:nvPr/>
        </p:nvGrpSpPr>
        <p:grpSpPr>
          <a:xfrm>
            <a:off x="1662894" y="1331479"/>
            <a:ext cx="5818213" cy="3478934"/>
            <a:chOff x="1805442" y="2061598"/>
            <a:chExt cx="7757617" cy="4638578"/>
          </a:xfrm>
        </p:grpSpPr>
        <p:sp>
          <p:nvSpPr>
            <p:cNvPr id="5" name="Rounded Rectangle 4">
              <a:extLst>
                <a:ext uri="{FF2B5EF4-FFF2-40B4-BE49-F238E27FC236}">
                  <a16:creationId xmlns:a16="http://schemas.microsoft.com/office/drawing/2014/main" id="{809A2B05-A5CA-2D4C-A4D6-21C7F8BDCC52}"/>
                </a:ext>
              </a:extLst>
            </p:cNvPr>
            <p:cNvSpPr/>
            <p:nvPr/>
          </p:nvSpPr>
          <p:spPr>
            <a:xfrm>
              <a:off x="1805442" y="2099805"/>
              <a:ext cx="2560320" cy="1463040"/>
            </a:xfrm>
            <a:prstGeom prst="roundRect">
              <a:avLst/>
            </a:prstGeom>
            <a:solidFill>
              <a:srgbClr val="DF8766"/>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b="1" kern="1200" dirty="0">
                  <a:solidFill>
                    <a:prstClr val="black">
                      <a:lumMod val="65000"/>
                      <a:lumOff val="35000"/>
                    </a:prstClr>
                  </a:solidFill>
                  <a:latin typeface="Arial" panose="020B0604020202020204" pitchFamily="34" charset="0"/>
                  <a:cs typeface="Arial" panose="020B0604020202020204" pitchFamily="34" charset="0"/>
                </a:rPr>
                <a:t>Research and Evidence of Best Practices </a:t>
              </a:r>
              <a:endParaRPr lang="en-US" sz="1500" kern="12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498C122-31AE-844C-8A7C-799236616656}"/>
                </a:ext>
              </a:extLst>
            </p:cNvPr>
            <p:cNvSpPr/>
            <p:nvPr/>
          </p:nvSpPr>
          <p:spPr>
            <a:xfrm>
              <a:off x="5345055" y="2312305"/>
              <a:ext cx="739947" cy="1138773"/>
            </a:xfrm>
            <a:prstGeom prst="rect">
              <a:avLst/>
            </a:prstGeom>
          </p:spPr>
          <p:txBody>
            <a:bodyPr wrap="none">
              <a:spAutoFit/>
            </a:bodyPr>
            <a:lstStyle/>
            <a:p>
              <a:pPr defTabSz="685800">
                <a:buClrTx/>
                <a:defRPr/>
              </a:pPr>
              <a:r>
                <a:rPr lang="en-US" sz="4950" b="1" kern="1200" dirty="0">
                  <a:solidFill>
                    <a:prstClr val="white">
                      <a:lumMod val="50000"/>
                    </a:prstClr>
                  </a:solidFill>
                  <a:latin typeface="Arial" charset="0"/>
                  <a:ea typeface="ＭＳ Ｐゴシック" charset="0"/>
                  <a:cs typeface="ＭＳ Ｐゴシック" charset="0"/>
                </a:rPr>
                <a:t>=</a:t>
              </a:r>
              <a:endParaRPr lang="en-US" sz="1350" kern="1200" dirty="0">
                <a:solidFill>
                  <a:prstClr val="black"/>
                </a:solidFill>
                <a:latin typeface="Calibri"/>
                <a:ea typeface="MS PGothic" pitchFamily="34" charset="-128"/>
                <a:cs typeface="+mn-cs"/>
              </a:endParaRPr>
            </a:p>
          </p:txBody>
        </p:sp>
        <p:sp>
          <p:nvSpPr>
            <p:cNvPr id="7" name="Rounded Rectangle 6">
              <a:extLst>
                <a:ext uri="{FF2B5EF4-FFF2-40B4-BE49-F238E27FC236}">
                  <a16:creationId xmlns:a16="http://schemas.microsoft.com/office/drawing/2014/main" id="{6AC48044-182D-6144-AADD-234378CF306F}"/>
                </a:ext>
              </a:extLst>
            </p:cNvPr>
            <p:cNvSpPr/>
            <p:nvPr/>
          </p:nvSpPr>
          <p:spPr>
            <a:xfrm>
              <a:off x="7002739" y="2061598"/>
              <a:ext cx="2560320" cy="1463040"/>
            </a:xfrm>
            <a:prstGeom prst="roundRect">
              <a:avLst/>
            </a:prstGeom>
            <a:solidFill>
              <a:srgbClr val="DF8766"/>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b="1" kern="1200" dirty="0">
                  <a:solidFill>
                    <a:prstClr val="black">
                      <a:lumMod val="65000"/>
                      <a:lumOff val="35000"/>
                    </a:prstClr>
                  </a:solidFill>
                  <a:latin typeface="Arial" panose="020B0604020202020204" pitchFamily="34" charset="0"/>
                  <a:cs typeface="Arial" panose="020B0604020202020204" pitchFamily="34" charset="0"/>
                </a:rPr>
                <a:t>Teaching and Learning </a:t>
              </a:r>
              <a:endParaRPr lang="en-US" sz="1500" kern="12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8" name="Left Brace 7">
              <a:extLst>
                <a:ext uri="{FF2B5EF4-FFF2-40B4-BE49-F238E27FC236}">
                  <a16:creationId xmlns:a16="http://schemas.microsoft.com/office/drawing/2014/main" id="{1012E0F4-190B-D14E-BCBF-F7A6D4EB2212}"/>
                </a:ext>
              </a:extLst>
            </p:cNvPr>
            <p:cNvSpPr>
              <a:spLocks/>
            </p:cNvSpPr>
            <p:nvPr/>
          </p:nvSpPr>
          <p:spPr bwMode="auto">
            <a:xfrm rot="5400000">
              <a:off x="5323303" y="409035"/>
              <a:ext cx="721894" cy="7110664"/>
            </a:xfrm>
            <a:prstGeom prst="leftBrace">
              <a:avLst>
                <a:gd name="adj1" fmla="val 0"/>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685800">
                <a:buClrTx/>
                <a:defRPr/>
              </a:pPr>
              <a:endParaRPr lang="en-US" sz="1350" kern="1200">
                <a:solidFill>
                  <a:prstClr val="black"/>
                </a:solidFill>
                <a:latin typeface="Calibri"/>
                <a:ea typeface="MS PGothic" pitchFamily="34" charset="-128"/>
                <a:cs typeface="+mn-cs"/>
              </a:endParaRPr>
            </a:p>
          </p:txBody>
        </p:sp>
        <p:sp>
          <p:nvSpPr>
            <p:cNvPr id="9" name="TextBox 8">
              <a:extLst>
                <a:ext uri="{FF2B5EF4-FFF2-40B4-BE49-F238E27FC236}">
                  <a16:creationId xmlns:a16="http://schemas.microsoft.com/office/drawing/2014/main" id="{7F62EB8B-4FFB-9E4C-9F5E-21271FA2C6C6}"/>
                </a:ext>
              </a:extLst>
            </p:cNvPr>
            <p:cNvSpPr txBox="1"/>
            <p:nvPr/>
          </p:nvSpPr>
          <p:spPr>
            <a:xfrm>
              <a:off x="2409343" y="3991740"/>
              <a:ext cx="6611938" cy="2708436"/>
            </a:xfrm>
            <a:prstGeom prst="rect">
              <a:avLst/>
            </a:prstGeom>
            <a:noFill/>
          </p:spPr>
          <p:txBody>
            <a:bodyPr>
              <a:spAutoFit/>
            </a:bodyPr>
            <a:lstStyle/>
            <a:p>
              <a:pPr marL="257175" indent="-257175" defTabSz="685800">
                <a:buClrTx/>
                <a:buFont typeface="+mj-lt"/>
                <a:buAutoNum type="arabicPeriod"/>
                <a:defRPr/>
              </a:pPr>
              <a:r>
                <a:rPr lang="en-US" sz="1800" b="1" kern="1200" dirty="0">
                  <a:solidFill>
                    <a:prstClr val="black"/>
                  </a:solidFill>
                  <a:latin typeface="Arial" panose="020B0604020202020204" pitchFamily="34" charset="0"/>
                  <a:ea typeface="MS PGothic" pitchFamily="34" charset="-128"/>
                  <a:cs typeface="Arial" panose="020B0604020202020204" pitchFamily="34" charset="0"/>
                </a:rPr>
                <a:t>What is adopted is not used with fidelity</a:t>
              </a:r>
            </a:p>
            <a:p>
              <a:pPr marL="257175" indent="-257175" defTabSz="685800">
                <a:buClrTx/>
                <a:buFont typeface="+mj-lt"/>
                <a:buAutoNum type="arabicPeriod"/>
                <a:defRPr/>
              </a:pPr>
              <a:endParaRPr lang="en-US" sz="1800" b="1" kern="1200" dirty="0">
                <a:solidFill>
                  <a:prstClr val="black"/>
                </a:solidFill>
                <a:latin typeface="Arial" panose="020B0604020202020204" pitchFamily="34" charset="0"/>
                <a:ea typeface="MS PGothic" pitchFamily="34" charset="-128"/>
                <a:cs typeface="Arial" panose="020B0604020202020204" pitchFamily="34" charset="0"/>
              </a:endParaRPr>
            </a:p>
            <a:p>
              <a:pPr marL="257175" indent="-257175" defTabSz="685800">
                <a:buClrTx/>
                <a:buFont typeface="+mj-lt"/>
                <a:buAutoNum type="arabicPeriod"/>
                <a:defRPr/>
              </a:pPr>
              <a:r>
                <a:rPr lang="en-US" sz="1800" b="1" kern="1200" dirty="0">
                  <a:solidFill>
                    <a:prstClr val="black"/>
                  </a:solidFill>
                  <a:latin typeface="Arial" panose="020B0604020202020204" pitchFamily="34" charset="0"/>
                  <a:ea typeface="MS PGothic" pitchFamily="34" charset="-128"/>
                  <a:cs typeface="Arial" panose="020B0604020202020204" pitchFamily="34" charset="0"/>
                </a:rPr>
                <a:t>What is used with fidelity is not sustained</a:t>
              </a:r>
            </a:p>
            <a:p>
              <a:pPr marL="257175" indent="-257175" defTabSz="685800">
                <a:buClrTx/>
                <a:buFont typeface="+mj-lt"/>
                <a:buAutoNum type="arabicPeriod"/>
                <a:defRPr/>
              </a:pPr>
              <a:endParaRPr lang="en-US" sz="1800" b="1" kern="1200" dirty="0">
                <a:solidFill>
                  <a:prstClr val="black"/>
                </a:solidFill>
                <a:latin typeface="Arial" panose="020B0604020202020204" pitchFamily="34" charset="0"/>
                <a:ea typeface="MS PGothic" pitchFamily="34" charset="-128"/>
                <a:cs typeface="Arial" panose="020B0604020202020204" pitchFamily="34" charset="0"/>
              </a:endParaRPr>
            </a:p>
            <a:p>
              <a:pPr marL="257175" indent="-257175" defTabSz="685800">
                <a:buClrTx/>
                <a:buFont typeface="+mj-lt"/>
                <a:buAutoNum type="arabicPeriod"/>
                <a:defRPr/>
              </a:pPr>
              <a:r>
                <a:rPr lang="en-US" sz="1800" b="1" kern="1200" dirty="0">
                  <a:solidFill>
                    <a:prstClr val="black"/>
                  </a:solidFill>
                  <a:latin typeface="Arial" panose="020B0604020202020204" pitchFamily="34" charset="0"/>
                  <a:ea typeface="MS PGothic" pitchFamily="34" charset="-128"/>
                  <a:cs typeface="Arial" panose="020B0604020202020204" pitchFamily="34" charset="0"/>
                </a:rPr>
                <a:t>What is used with fidelity is not used to scale  </a:t>
              </a:r>
            </a:p>
          </p:txBody>
        </p:sp>
        <p:cxnSp>
          <p:nvCxnSpPr>
            <p:cNvPr id="10" name="Straight Connector 9">
              <a:extLst>
                <a:ext uri="{FF2B5EF4-FFF2-40B4-BE49-F238E27FC236}">
                  <a16:creationId xmlns:a16="http://schemas.microsoft.com/office/drawing/2014/main" id="{3D31BB1D-823A-C648-BB34-9C05A8823D1D}"/>
                </a:ext>
              </a:extLst>
            </p:cNvPr>
            <p:cNvCxnSpPr>
              <a:cxnSpLocks noChangeShapeType="1"/>
            </p:cNvCxnSpPr>
            <p:nvPr/>
          </p:nvCxnSpPr>
          <p:spPr bwMode="auto">
            <a:xfrm>
              <a:off x="5330958" y="2488425"/>
              <a:ext cx="706583" cy="685800"/>
            </a:xfrm>
            <a:prstGeom prst="line">
              <a:avLst/>
            </a:prstGeom>
            <a:noFill/>
            <a:ln w="76200">
              <a:solidFill>
                <a:srgbClr val="DF8766"/>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334217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9A01-D19D-994E-825B-DCD2B86F94EF}"/>
              </a:ext>
            </a:extLst>
          </p:cNvPr>
          <p:cNvSpPr>
            <a:spLocks noGrp="1"/>
          </p:cNvSpPr>
          <p:nvPr>
            <p:ph type="title"/>
          </p:nvPr>
        </p:nvSpPr>
        <p:spPr/>
        <p:txBody>
          <a:bodyPr>
            <a:normAutofit fontScale="90000"/>
          </a:bodyPr>
          <a:lstStyle/>
          <a:p>
            <a:r>
              <a:rPr lang="en-US" dirty="0"/>
              <a:t>When used alone… </a:t>
            </a:r>
          </a:p>
        </p:txBody>
      </p:sp>
      <p:pic>
        <p:nvPicPr>
          <p:cNvPr id="4" name="Picture 3" descr="A screenshot of a cell phone&#10;&#10;Description automatically generated">
            <a:extLst>
              <a:ext uri="{FF2B5EF4-FFF2-40B4-BE49-F238E27FC236}">
                <a16:creationId xmlns:a16="http://schemas.microsoft.com/office/drawing/2014/main" id="{19676A09-AB16-6D40-A2B2-8E9EE641B4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2722"/>
          <a:stretch/>
        </p:blipFill>
        <p:spPr>
          <a:xfrm>
            <a:off x="285819" y="1017725"/>
            <a:ext cx="4167648" cy="3557016"/>
          </a:xfrm>
          <a:prstGeom prst="rect">
            <a:avLst/>
          </a:prstGeom>
        </p:spPr>
      </p:pic>
      <p:sp>
        <p:nvSpPr>
          <p:cNvPr id="7" name="TextBox 6">
            <a:extLst>
              <a:ext uri="{FF2B5EF4-FFF2-40B4-BE49-F238E27FC236}">
                <a16:creationId xmlns:a16="http://schemas.microsoft.com/office/drawing/2014/main" id="{0CC282EE-A7D9-E444-9817-A2D92CBA70A6}"/>
              </a:ext>
            </a:extLst>
          </p:cNvPr>
          <p:cNvSpPr txBox="1">
            <a:spLocks noChangeArrowheads="1"/>
          </p:cNvSpPr>
          <p:nvPr/>
        </p:nvSpPr>
        <p:spPr bwMode="auto">
          <a:xfrm>
            <a:off x="5263054" y="3601803"/>
            <a:ext cx="38809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685800" eaLnBrk="1" hangingPunct="1">
              <a:buClrTx/>
              <a:defRPr/>
            </a:pPr>
            <a:r>
              <a:rPr lang="en-US" altLang="en-US" sz="1800" b="1" kern="1200" dirty="0">
                <a:solidFill>
                  <a:srgbClr val="44546A"/>
                </a:solidFill>
                <a:cs typeface="+mn-cs"/>
              </a:rPr>
              <a:t>Return on Investment: 5-15%</a:t>
            </a:r>
          </a:p>
        </p:txBody>
      </p:sp>
      <p:sp>
        <p:nvSpPr>
          <p:cNvPr id="8" name="Rounded Rectangle 7">
            <a:extLst>
              <a:ext uri="{FF2B5EF4-FFF2-40B4-BE49-F238E27FC236}">
                <a16:creationId xmlns:a16="http://schemas.microsoft.com/office/drawing/2014/main" id="{C58BEF31-4E54-6548-8530-8D377A799CE9}"/>
              </a:ext>
            </a:extLst>
          </p:cNvPr>
          <p:cNvSpPr/>
          <p:nvPr/>
        </p:nvSpPr>
        <p:spPr>
          <a:xfrm>
            <a:off x="5256066" y="1611848"/>
            <a:ext cx="3024333" cy="1628447"/>
          </a:xfrm>
          <a:prstGeom prst="roundRect">
            <a:avLst/>
          </a:prstGeom>
          <a:solidFill>
            <a:srgbClr val="DF8766"/>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b="1" kern="1200" dirty="0">
                <a:solidFill>
                  <a:prstClr val="black">
                    <a:lumMod val="65000"/>
                    <a:lumOff val="35000"/>
                  </a:prstClr>
                </a:solidFill>
                <a:latin typeface="Arial" panose="020B0604020202020204" pitchFamily="34" charset="0"/>
                <a:cs typeface="Arial" panose="020B0604020202020204" pitchFamily="34" charset="0"/>
              </a:rPr>
              <a:t>Use of Practice as Intended</a:t>
            </a:r>
            <a:endParaRPr lang="en-US" sz="1500" kern="12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42BB59A-0A71-3549-9C30-BE115625C299}"/>
              </a:ext>
            </a:extLst>
          </p:cNvPr>
          <p:cNvSpPr/>
          <p:nvPr/>
        </p:nvSpPr>
        <p:spPr>
          <a:xfrm>
            <a:off x="4294520" y="2001590"/>
            <a:ext cx="554960" cy="854080"/>
          </a:xfrm>
          <a:prstGeom prst="rect">
            <a:avLst/>
          </a:prstGeom>
        </p:spPr>
        <p:txBody>
          <a:bodyPr wrap="none">
            <a:spAutoFit/>
          </a:bodyPr>
          <a:lstStyle/>
          <a:p>
            <a:pPr defTabSz="685800">
              <a:buClrTx/>
              <a:defRPr/>
            </a:pPr>
            <a:r>
              <a:rPr lang="en-US" sz="4950" b="1" kern="1200" dirty="0">
                <a:solidFill>
                  <a:prstClr val="white">
                    <a:lumMod val="50000"/>
                  </a:prstClr>
                </a:solidFill>
                <a:latin typeface="Arial" charset="0"/>
                <a:ea typeface="ＭＳ Ｐゴシック" charset="0"/>
                <a:cs typeface="ＭＳ Ｐゴシック" charset="0"/>
              </a:rPr>
              <a:t>=</a:t>
            </a:r>
            <a:endParaRPr lang="en-US" sz="1350" kern="1200" dirty="0">
              <a:solidFill>
                <a:prstClr val="black"/>
              </a:solidFill>
              <a:latin typeface="Calibri"/>
              <a:ea typeface="MS PGothic" pitchFamily="34" charset="-128"/>
              <a:cs typeface="+mn-cs"/>
            </a:endParaRPr>
          </a:p>
        </p:txBody>
      </p:sp>
      <p:cxnSp>
        <p:nvCxnSpPr>
          <p:cNvPr id="10" name="Straight Connector 9">
            <a:extLst>
              <a:ext uri="{FF2B5EF4-FFF2-40B4-BE49-F238E27FC236}">
                <a16:creationId xmlns:a16="http://schemas.microsoft.com/office/drawing/2014/main" id="{27D5AEB7-339F-0944-AD8A-08B0FE95683B}"/>
              </a:ext>
            </a:extLst>
          </p:cNvPr>
          <p:cNvCxnSpPr>
            <a:cxnSpLocks noChangeShapeType="1"/>
          </p:cNvCxnSpPr>
          <p:nvPr/>
        </p:nvCxnSpPr>
        <p:spPr bwMode="auto">
          <a:xfrm>
            <a:off x="4283947" y="2133680"/>
            <a:ext cx="529937" cy="514350"/>
          </a:xfrm>
          <a:prstGeom prst="line">
            <a:avLst/>
          </a:prstGeom>
          <a:noFill/>
          <a:ln w="76200">
            <a:solidFill>
              <a:srgbClr val="DF8766"/>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nvGrpSpPr>
          <p:cNvPr id="11" name="Google Shape;2057;p51">
            <a:extLst>
              <a:ext uri="{FF2B5EF4-FFF2-40B4-BE49-F238E27FC236}">
                <a16:creationId xmlns:a16="http://schemas.microsoft.com/office/drawing/2014/main" id="{2991E9E9-A605-6142-A345-CBF2A96F39C3}"/>
              </a:ext>
            </a:extLst>
          </p:cNvPr>
          <p:cNvGrpSpPr/>
          <p:nvPr/>
        </p:nvGrpSpPr>
        <p:grpSpPr>
          <a:xfrm>
            <a:off x="4896785" y="3601803"/>
            <a:ext cx="366269" cy="366240"/>
            <a:chOff x="-65131525" y="1914325"/>
            <a:chExt cx="316650" cy="316625"/>
          </a:xfrm>
        </p:grpSpPr>
        <p:sp>
          <p:nvSpPr>
            <p:cNvPr id="12" name="Google Shape;2058;p51">
              <a:extLst>
                <a:ext uri="{FF2B5EF4-FFF2-40B4-BE49-F238E27FC236}">
                  <a16:creationId xmlns:a16="http://schemas.microsoft.com/office/drawing/2014/main" id="{9D18A586-21F8-D441-94F1-10CC95115594}"/>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059;p51">
              <a:extLst>
                <a:ext uri="{FF2B5EF4-FFF2-40B4-BE49-F238E27FC236}">
                  <a16:creationId xmlns:a16="http://schemas.microsoft.com/office/drawing/2014/main" id="{EBABD4C0-B7C7-D043-844C-70D1D540E565}"/>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90342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D648-759A-0543-9E0F-9CF6514CB9F5}"/>
              </a:ext>
            </a:extLst>
          </p:cNvPr>
          <p:cNvSpPr>
            <a:spLocks noGrp="1"/>
          </p:cNvSpPr>
          <p:nvPr>
            <p:ph type="title"/>
          </p:nvPr>
        </p:nvSpPr>
        <p:spPr/>
        <p:txBody>
          <a:bodyPr>
            <a:normAutofit fontScale="90000"/>
          </a:bodyPr>
          <a:lstStyle/>
          <a:p>
            <a:r>
              <a:rPr lang="en-US" dirty="0"/>
              <a:t>Implementation </a:t>
            </a:r>
          </a:p>
        </p:txBody>
      </p:sp>
      <p:sp>
        <p:nvSpPr>
          <p:cNvPr id="3" name="Content Placeholder 2">
            <a:extLst>
              <a:ext uri="{FF2B5EF4-FFF2-40B4-BE49-F238E27FC236}">
                <a16:creationId xmlns:a16="http://schemas.microsoft.com/office/drawing/2014/main" id="{D91E1B52-6FF5-C54E-AA61-653CA4AA88C8}"/>
              </a:ext>
            </a:extLst>
          </p:cNvPr>
          <p:cNvSpPr>
            <a:spLocks noGrp="1"/>
          </p:cNvSpPr>
          <p:nvPr>
            <p:ph idx="1"/>
          </p:nvPr>
        </p:nvSpPr>
        <p:spPr>
          <a:xfrm>
            <a:off x="5551273" y="1268016"/>
            <a:ext cx="3204777" cy="3080980"/>
          </a:xfrm>
        </p:spPr>
        <p:txBody>
          <a:bodyPr/>
          <a:lstStyle/>
          <a:p>
            <a:pPr marL="0" indent="0" algn="ctr">
              <a:buNone/>
            </a:pPr>
            <a:r>
              <a:rPr lang="en-US" dirty="0"/>
              <a:t>Implementation science refers to the “methods or techniques used to enhance the adoption, implementation, and sustainability” of an intervention (Powell et al., 2015)</a:t>
            </a:r>
          </a:p>
          <a:p>
            <a:pPr marL="0" indent="0" algn="ctr">
              <a:buNone/>
            </a:pPr>
            <a:r>
              <a:rPr lang="en-US" altLang="en-US" b="1" dirty="0">
                <a:latin typeface="Arial" panose="020B0604020202020204" pitchFamily="34" charset="0"/>
                <a:cs typeface="Arial" panose="020B0604020202020204" pitchFamily="34" charset="0"/>
              </a:rPr>
              <a:t>Implement = Use</a:t>
            </a:r>
          </a:p>
          <a:p>
            <a:endParaRPr lang="en-US" dirty="0"/>
          </a:p>
        </p:txBody>
      </p:sp>
      <p:pic>
        <p:nvPicPr>
          <p:cNvPr id="4" name="Picture 3">
            <a:extLst>
              <a:ext uri="{FF2B5EF4-FFF2-40B4-BE49-F238E27FC236}">
                <a16:creationId xmlns:a16="http://schemas.microsoft.com/office/drawing/2014/main" id="{3FA8AFFA-B973-CB45-A1DF-5F7442D354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75" y="1200331"/>
            <a:ext cx="4623299" cy="3134440"/>
          </a:xfrm>
          <a:prstGeom prst="rect">
            <a:avLst/>
          </a:prstGeom>
        </p:spPr>
      </p:pic>
    </p:spTree>
    <p:extLst>
      <p:ext uri="{BB962C8B-B14F-4D97-AF65-F5344CB8AC3E}">
        <p14:creationId xmlns:p14="http://schemas.microsoft.com/office/powerpoint/2010/main" val="196800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B6B11-54DD-E44E-A11E-246CA0477FE5}"/>
              </a:ext>
            </a:extLst>
          </p:cNvPr>
          <p:cNvSpPr>
            <a:spLocks noGrp="1"/>
          </p:cNvSpPr>
          <p:nvPr>
            <p:ph type="subTitle" idx="1"/>
          </p:nvPr>
        </p:nvSpPr>
        <p:spPr>
          <a:xfrm>
            <a:off x="4878992" y="1246547"/>
            <a:ext cx="4180114" cy="3099821"/>
          </a:xfrm>
        </p:spPr>
        <p:txBody>
          <a:bodyPr wrap="square" lIns="0" tIns="0" rIns="0" bIns="0" numCol="1" anchor="ctr">
            <a:noAutofit/>
          </a:bodyPr>
          <a:lstStyle/>
          <a:p>
            <a:pPr marL="0" indent="0"/>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Occurs when strong equity components (including explicit attention to the culture, history, values, assets and needs of the community) are integrated into the principles and tools of implementation science to facilitate quality implementation of effective programs for a specific community or group of communities</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C55B1AC4-08C7-FC49-89AA-E013E7AA64E2}"/>
              </a:ext>
            </a:extLst>
          </p:cNvPr>
          <p:cNvSpPr>
            <a:spLocks noGrp="1"/>
          </p:cNvSpPr>
          <p:nvPr>
            <p:ph type="title"/>
          </p:nvPr>
        </p:nvSpPr>
        <p:spPr>
          <a:xfrm>
            <a:off x="5189149" y="222458"/>
            <a:ext cx="3559800" cy="591300"/>
          </a:xfrm>
        </p:spPr>
        <p:txBody>
          <a:bodyPr>
            <a:normAutofit fontScale="90000"/>
          </a:bodyPr>
          <a:lstStyle/>
          <a:p>
            <a:r>
              <a:rPr lang="en-US" dirty="0"/>
              <a:t>Equitable Implementation </a:t>
            </a:r>
          </a:p>
        </p:txBody>
      </p:sp>
      <p:sp>
        <p:nvSpPr>
          <p:cNvPr id="4" name="TextBox 3">
            <a:extLst>
              <a:ext uri="{FF2B5EF4-FFF2-40B4-BE49-F238E27FC236}">
                <a16:creationId xmlns:a16="http://schemas.microsoft.com/office/drawing/2014/main" id="{D9DFE500-2CA9-B042-80AF-040E8E703BE4}"/>
              </a:ext>
            </a:extLst>
          </p:cNvPr>
          <p:cNvSpPr txBox="1"/>
          <p:nvPr/>
        </p:nvSpPr>
        <p:spPr>
          <a:xfrm>
            <a:off x="6543082" y="4502158"/>
            <a:ext cx="2324620" cy="276999"/>
          </a:xfrm>
          <a:prstGeom prst="rect">
            <a:avLst/>
          </a:prstGeom>
          <a:noFill/>
        </p:spPr>
        <p:txBody>
          <a:bodyPr wrap="square" rtlCol="0">
            <a:spAutoFit/>
          </a:bodyPr>
          <a:lstStyle/>
          <a:p>
            <a:r>
              <a:rPr lang="en-US" sz="1200" dirty="0">
                <a:solidFill>
                  <a:prstClr val="black"/>
                </a:solidFill>
                <a:latin typeface="Calibri" panose="020F0502020204030204"/>
              </a:rPr>
              <a:t>(DuMont, Metz, &amp; Woo, 2019)</a:t>
            </a:r>
          </a:p>
        </p:txBody>
      </p:sp>
      <p:pic>
        <p:nvPicPr>
          <p:cNvPr id="5" name="Picture 4">
            <a:extLst>
              <a:ext uri="{FF2B5EF4-FFF2-40B4-BE49-F238E27FC236}">
                <a16:creationId xmlns:a16="http://schemas.microsoft.com/office/drawing/2014/main" id="{0148F4E1-6FDA-4A48-95CF-CA71E58F8CC8}"/>
              </a:ext>
            </a:extLst>
          </p:cNvPr>
          <p:cNvPicPr>
            <a:picLocks noChangeAspect="1"/>
          </p:cNvPicPr>
          <p:nvPr/>
        </p:nvPicPr>
        <p:blipFill>
          <a:blip r:embed="rId2">
            <a:extLst>
              <a:ext uri="{BEBA8EAE-BF5A-486C-A8C5-ECC9F3942E4B}">
                <a14:imgProps xmlns:a14="http://schemas.microsoft.com/office/drawing/2010/main">
                  <a14:imgLayer>
                    <a14:imgEffect>
                      <a14:saturation sat="66000"/>
                    </a14:imgEffect>
                  </a14:imgLayer>
                </a14:imgProps>
              </a:ext>
            </a:extLst>
          </a:blip>
          <a:stretch>
            <a:fillRect/>
          </a:stretch>
        </p:blipFill>
        <p:spPr>
          <a:xfrm>
            <a:off x="261258" y="952520"/>
            <a:ext cx="4170742" cy="3238459"/>
          </a:xfrm>
          <a:prstGeom prst="rect">
            <a:avLst/>
          </a:prstGeom>
        </p:spPr>
      </p:pic>
    </p:spTree>
    <p:extLst>
      <p:ext uri="{BB962C8B-B14F-4D97-AF65-F5344CB8AC3E}">
        <p14:creationId xmlns:p14="http://schemas.microsoft.com/office/powerpoint/2010/main" val="2863029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6&quot;/&gt;&lt;lineCharCount val=&quot;26&quot;/&gt;&lt;lineCharCount val=&quot;17&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34&quot;/&gt;&lt;lineCharCount val=&quot;28&quot;/&gt;&lt;lineCharCount val=&quot;13&quot;/&gt;&lt;lineCharCount val=&quot;13&quot;/&gt;&lt;lineCharCount val=&quot;31&quot;/&gt;&lt;lineCharCount val=&quot;15&quot;/&gt;&lt;lineCharCount val=&quot;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9&quot;/&gt;&lt;lineCharCount val=&quot;27&quot;/&gt;&lt;lineCharCount val=&quot;14&quot;/&gt;&lt;lineCharCount val=&quot;26&quot;/&gt;&lt;lineCharCount val=&quot;18&quot;/&gt;&lt;lineCharCount val=&quot;24&quot;/&gt;&lt;lineCharCount val=&quot;24&quot;/&gt;&lt;lineCharCount val=&quot;2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34&quot;/&gt;&lt;lineCharCount val=&quot;28&quot;/&gt;&lt;lineCharCount val=&quot;13&quot;/&gt;&lt;lineCharCount val=&quot;13&quot;/&gt;&lt;lineCharCount val=&quot;31&quot;/&gt;&lt;lineCharCount val=&quot;15&quot;/&gt;&lt;lineCharCount val=&quot;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39&quot;/&gt;&lt;lineCharCount val=&quot;39&quot;/&gt;&lt;lineCharCount val=&quot;2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9&quot;/&gt;&lt;lineCharCount val=&quot;27&quot;/&gt;&lt;lineCharCount val=&quot;14&quot;/&gt;&lt;lineCharCount val=&quot;26&quot;/&gt;&lt;lineCharCount val=&quot;18&quot;/&gt;&lt;lineCharCount val=&quot;24&quot;/&gt;&lt;lineCharCount val=&quot;24&quot;/&gt;&lt;lineCharCount val=&quot;2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34&quot;/&gt;&lt;lineCharCount val=&quot;28&quot;/&gt;&lt;lineCharCount val=&quot;13&quot;/&gt;&lt;lineCharCount val=&quot;13&quot;/&gt;&lt;lineCharCount val=&quot;31&quot;/&gt;&lt;lineCharCount val=&quot;15&quot;/&gt;&lt;lineCharCount val=&quot;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34&quot;/&gt;&lt;lineCharCount val=&quot;28&quot;/&gt;&lt;lineCharCount val=&quot;13&quot;/&gt;&lt;lineCharCount val=&quot;13&quot;/&gt;&lt;lineCharCount val=&quot;31&quot;/&gt;&lt;lineCharCount val=&quot;15&quot;/&gt;&lt;lineCharCount val=&quot;8&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34&quot;/&gt;&lt;lineCharCount val=&quot;28&quot;/&gt;&lt;lineCharCount val=&quot;13&quot;/&gt;&lt;lineCharCount val=&quot;13&quot;/&gt;&lt;lineCharCount val=&quot;31&quot;/&gt;&lt;lineCharCount val=&quot;15&quot;/&gt;&lt;lineCharCount val=&quot;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34&quot;/&gt;&lt;lineCharCount val=&quot;28&quot;/&gt;&lt;lineCharCount val=&quot;13&quot;/&gt;&lt;lineCharCount val=&quot;13&quot;/&gt;&lt;lineCharCount val=&quot;31&quot;/&gt;&lt;lineCharCount val=&quot;15&quot;/&gt;&lt;lineCharCount val=&quot;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34&quot;/&gt;&lt;lineCharCount val=&quot;28&quot;/&gt;&lt;lineCharCount val=&quot;13&quot;/&gt;&lt;lineCharCount val=&quot;13&quot;/&gt;&lt;lineCharCount val=&quot;31&quot;/&gt;&lt;lineCharCount val=&quot;15&quot;/&gt;&lt;lineCharCount val=&quot;8&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9&quot;/&gt;&lt;lineCharCount val=&quot;27&quot;/&gt;&lt;lineCharCount val=&quot;14&quot;/&gt;&lt;lineCharCount val=&quot;26&quot;/&gt;&lt;lineCharCount val=&quot;18&quot;/&gt;&lt;lineCharCount val=&quot;24&quot;/&gt;&lt;lineCharCount val=&quot;24&quot;/&gt;&lt;lineCharCount val=&quot;25&quot;/&gt;&lt;/TableIndex&gt;&lt;/ShapeTextInfo&gt;"/>
</p:tagLst>
</file>

<file path=ppt/theme/theme1.xml><?xml version="1.0" encoding="utf-8"?>
<a:theme xmlns:a="http://schemas.openxmlformats.org/drawingml/2006/main" name="NIRN Training Template">
  <a:themeElements>
    <a:clrScheme name="Simple Light">
      <a:dk1>
        <a:srgbClr val="000000"/>
      </a:dk1>
      <a:lt1>
        <a:srgbClr val="FFFFFF"/>
      </a:lt1>
      <a:dk2>
        <a:srgbClr val="595959"/>
      </a:dk2>
      <a:lt2>
        <a:srgbClr val="EEEEEE"/>
      </a:lt2>
      <a:accent1>
        <a:srgbClr val="0082B3"/>
      </a:accent1>
      <a:accent2>
        <a:srgbClr val="56B3D6"/>
      </a:accent2>
      <a:accent3>
        <a:srgbClr val="EAB24E"/>
      </a:accent3>
      <a:accent4>
        <a:srgbClr val="E3605C"/>
      </a:accent4>
      <a:accent5>
        <a:srgbClr val="787FA7"/>
      </a:accent5>
      <a:accent6>
        <a:srgbClr val="DF8766"/>
      </a:accent6>
      <a:hlink>
        <a:srgbClr val="00C7C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RN Training Template" id="{67523511-15E5-134C-B177-CB0E339925A9}" vid="{22051411-3F48-BC46-B5BD-B4B3FF98174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NIRN Training Template</Template>
  <TotalTime>4335</TotalTime>
  <Words>1713</Words>
  <Application>Microsoft Macintosh PowerPoint</Application>
  <PresentationFormat>On-screen Show (16:9)</PresentationFormat>
  <Paragraphs>201</Paragraphs>
  <Slides>40</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Libre Baskerville</vt:lpstr>
      <vt:lpstr>Calibri Light</vt:lpstr>
      <vt:lpstr>Open Sans</vt:lpstr>
      <vt:lpstr>Calibri</vt:lpstr>
      <vt:lpstr>Arial</vt:lpstr>
      <vt:lpstr>NIRN Training Template</vt:lpstr>
      <vt:lpstr>Selecting Best Practices Using the Hexagon  Tool</vt:lpstr>
      <vt:lpstr>Welcome to a Safe Co-Learning Space!</vt:lpstr>
      <vt:lpstr>Learning Objectives</vt:lpstr>
      <vt:lpstr>Think, Pair, Share</vt:lpstr>
      <vt:lpstr>Why Implementation Science?</vt:lpstr>
      <vt:lpstr>Science to Service Gap</vt:lpstr>
      <vt:lpstr>When used alone… </vt:lpstr>
      <vt:lpstr>Implementation </vt:lpstr>
      <vt:lpstr>Equitable Implementation </vt:lpstr>
      <vt:lpstr>Maximizing our Potential for Improved Outcomes Begins with Exploration</vt:lpstr>
      <vt:lpstr>Journey: Implementation Stages</vt:lpstr>
      <vt:lpstr>Implementation Stages Planning Tool</vt:lpstr>
      <vt:lpstr>PowerPoint Presentation</vt:lpstr>
      <vt:lpstr>PowerPoint Presentation</vt:lpstr>
      <vt:lpstr>Who?</vt:lpstr>
      <vt:lpstr>Think, Pair, Share</vt:lpstr>
      <vt:lpstr>PowerPoint Presentation</vt:lpstr>
      <vt:lpstr>Needs Assessment Toolkit</vt:lpstr>
      <vt:lpstr>Assessing &amp; Understanding Need</vt:lpstr>
      <vt:lpstr>Think, Pair, Share</vt:lpstr>
      <vt:lpstr>The Hexagon Tool</vt:lpstr>
      <vt:lpstr>The Hexagon Tool</vt:lpstr>
      <vt:lpstr>The Hexagon Tool</vt:lpstr>
      <vt:lpstr>The Hexagon Tool</vt:lpstr>
      <vt:lpstr>Which indicator(s) do you think LEA’s consider most frequently in their selection?  </vt:lpstr>
      <vt:lpstr>Centering Equity</vt:lpstr>
      <vt:lpstr>Breakout Jigsaw!</vt:lpstr>
      <vt:lpstr>Site Indicators</vt:lpstr>
      <vt:lpstr>Need: Do we need this program or practice?</vt:lpstr>
      <vt:lpstr>Fit: Does the program fit our needs?</vt:lpstr>
      <vt:lpstr>Capacity: Can we implement the program?</vt:lpstr>
      <vt:lpstr>Program Indicators</vt:lpstr>
      <vt:lpstr>Evidence: Has this program gotten results?</vt:lpstr>
      <vt:lpstr>Usability: Is the program designed so that we can implement it well?</vt:lpstr>
      <vt:lpstr>Supports: What kind of help can I get to implement the program?</vt:lpstr>
      <vt:lpstr>Breakout Planning!</vt:lpstr>
      <vt:lpstr>Share your next action step!</vt:lpstr>
      <vt:lpstr>Next Steps:</vt:lpstr>
      <vt:lpstr>Copyright</vt:lpstr>
      <vt:lpstr>FPG Branding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Best Practices Using the Hexagon  Tool</dc:title>
  <dc:creator>Farmer, Sophia Sullivan</dc:creator>
  <cp:lastModifiedBy>Farmer, Sophia Sullivan</cp:lastModifiedBy>
  <cp:revision>10</cp:revision>
  <dcterms:created xsi:type="dcterms:W3CDTF">2021-11-11T21:39:07Z</dcterms:created>
  <dcterms:modified xsi:type="dcterms:W3CDTF">2021-11-15T19:02:18Z</dcterms:modified>
</cp:coreProperties>
</file>