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8" r:id="rId3"/>
    <p:sldId id="256" r:id="rId4"/>
    <p:sldId id="293" r:id="rId5"/>
    <p:sldId id="285" r:id="rId6"/>
    <p:sldId id="290" r:id="rId7"/>
    <p:sldId id="286" r:id="rId8"/>
    <p:sldId id="289" r:id="rId9"/>
    <p:sldId id="260" r:id="rId10"/>
    <p:sldId id="264" r:id="rId11"/>
    <p:sldId id="262" r:id="rId12"/>
    <p:sldId id="263" r:id="rId13"/>
    <p:sldId id="261" r:id="rId14"/>
    <p:sldId id="259" r:id="rId15"/>
    <p:sldId id="272" r:id="rId16"/>
    <p:sldId id="271" r:id="rId17"/>
    <p:sldId id="270" r:id="rId18"/>
    <p:sldId id="269" r:id="rId19"/>
    <p:sldId id="265" r:id="rId20"/>
    <p:sldId id="268" r:id="rId21"/>
    <p:sldId id="267" r:id="rId22"/>
    <p:sldId id="279" r:id="rId23"/>
    <p:sldId id="275" r:id="rId24"/>
    <p:sldId id="278" r:id="rId25"/>
    <p:sldId id="281" r:id="rId26"/>
    <p:sldId id="277" r:id="rId27"/>
    <p:sldId id="280" r:id="rId28"/>
    <p:sldId id="276" r:id="rId29"/>
    <p:sldId id="274" r:id="rId30"/>
    <p:sldId id="266" r:id="rId31"/>
    <p:sldId id="273" r:id="rId32"/>
    <p:sldId id="283" r:id="rId33"/>
    <p:sldId id="288" r:id="rId34"/>
    <p:sldId id="292"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56" autoAdjust="0"/>
  </p:normalViewPr>
  <p:slideViewPr>
    <p:cSldViewPr snapToGrid="0" snapToObjects="1">
      <p:cViewPr>
        <p:scale>
          <a:sx n="63" d="100"/>
          <a:sy n="63" d="100"/>
        </p:scale>
        <p:origin x="5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331B4-8886-884C-97D5-3124897D6AD0}"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C80E9-7824-BD41-828F-4EDC7749B3AF}"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403036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3599640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C80E9-7824-BD41-828F-4EDC7749B3AF}"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38301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C80E9-7824-BD41-828F-4EDC7749B3AF}"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1346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C80E9-7824-BD41-828F-4EDC7749B3AF}"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6483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C80E9-7824-BD41-828F-4EDC7749B3AF}"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102047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C80E9-7824-BD41-828F-4EDC7749B3AF}"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5817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C80E9-7824-BD41-828F-4EDC7749B3AF}"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93652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331B4-8886-884C-97D5-3124897D6AD0}"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225540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C80E9-7824-BD41-828F-4EDC7749B3AF}"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79822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364304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C80E9-7824-BD41-828F-4EDC7749B3AF}"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B2DE2-3140-3548-BD9C-DD981A23931E}" type="slidenum">
              <a:rPr lang="en-US" smtClean="0"/>
              <a:t>‹#›</a:t>
            </a:fld>
            <a:endParaRPr lang="en-US"/>
          </a:p>
        </p:txBody>
      </p:sp>
    </p:spTree>
    <p:extLst>
      <p:ext uri="{BB962C8B-B14F-4D97-AF65-F5344CB8AC3E}">
        <p14:creationId xmlns:p14="http://schemas.microsoft.com/office/powerpoint/2010/main" val="252178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331B4-8886-884C-97D5-3124897D6AD0}"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75895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331B4-8886-884C-97D5-3124897D6AD0}"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331B4-8886-884C-97D5-3124897D6AD0}"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331B4-8886-884C-97D5-3124897D6AD0}"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331B4-8886-884C-97D5-3124897D6AD0}"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331B4-8886-884C-97D5-3124897D6AD0}"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331B4-8886-884C-97D5-3124897D6AD0}" type="datetimeFigureOut">
              <a:rPr lang="en-US" smtClean="0"/>
              <a:t>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C80E9-7824-BD41-828F-4EDC7749B3AF}" type="datetimeFigureOut">
              <a:rPr lang="en-US" smtClean="0"/>
              <a:t>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B2DE2-3140-3548-BD9C-DD981A23931E}" type="slidenum">
              <a:rPr lang="en-US" smtClean="0"/>
              <a:t>‹#›</a:t>
            </a:fld>
            <a:endParaRPr lang="en-US"/>
          </a:p>
        </p:txBody>
      </p:sp>
    </p:spTree>
    <p:extLst>
      <p:ext uri="{BB962C8B-B14F-4D97-AF65-F5344CB8AC3E}">
        <p14:creationId xmlns:p14="http://schemas.microsoft.com/office/powerpoint/2010/main" val="179378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rtal.ct.gov/SDE/Evaluation-and-Support/Educator-Evaluation-and-Support-Counci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ortal.ct.gov/SDE/Evaluation-and-Support/Educator-Evaluation-and-Support-Counci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hristopher.todd@ct.gov" TargetMode="External"/><Relationship Id="rId2" Type="http://schemas.openxmlformats.org/officeDocument/2006/relationships/hyperlink" Target="mailto:sharon.fuller@ct.gov"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shuana.tucker@ct.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0303" y="206738"/>
            <a:ext cx="11809927" cy="189722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90"/>
              </a:solidFill>
            </a:endParaRPr>
          </a:p>
        </p:txBody>
      </p:sp>
      <p:cxnSp>
        <p:nvCxnSpPr>
          <p:cNvPr id="16" name="Straight Connector 15"/>
          <p:cNvCxnSpPr/>
          <p:nvPr/>
        </p:nvCxnSpPr>
        <p:spPr>
          <a:xfrm>
            <a:off x="180304" y="2103959"/>
            <a:ext cx="11809927"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0304" y="206738"/>
            <a:ext cx="11809927"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2700" cmpd="sng">
                <a:solidFill>
                  <a:srgbClr val="000090"/>
                </a:solidFill>
              </a:ln>
            </a:endParaRPr>
          </a:p>
        </p:txBody>
      </p:sp>
      <p:pic>
        <p:nvPicPr>
          <p:cNvPr id="11" name="Picture 10" descr="treebackground2.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856901" y="398046"/>
            <a:ext cx="8261709" cy="6266754"/>
          </a:xfrm>
          <a:prstGeom prst="rect">
            <a:avLst/>
          </a:prstGeom>
        </p:spPr>
      </p:pic>
      <p:sp>
        <p:nvSpPr>
          <p:cNvPr id="2" name="Title 1"/>
          <p:cNvSpPr>
            <a:spLocks noGrp="1"/>
          </p:cNvSpPr>
          <p:nvPr>
            <p:ph type="ctrTitle"/>
          </p:nvPr>
        </p:nvSpPr>
        <p:spPr>
          <a:xfrm>
            <a:off x="2209800" y="1835609"/>
            <a:ext cx="7772400" cy="332490"/>
          </a:xfrm>
        </p:spPr>
        <p:txBody>
          <a:bodyPr>
            <a:normAutofit fontScale="90000"/>
          </a:bodyPr>
          <a:lstStyle/>
          <a:p>
            <a:r>
              <a:rPr lang="en-US" sz="2000" spc="100" dirty="0">
                <a:solidFill>
                  <a:srgbClr val="000090"/>
                </a:solidFill>
                <a:latin typeface="Times New Roman"/>
                <a:cs typeface="Times New Roman"/>
              </a:rPr>
              <a:t>CONNECTICUT STATE DEPARTMENT OF EDUCATION </a:t>
            </a:r>
            <a:r>
              <a:rPr lang="en-US" sz="2800" dirty="0">
                <a:solidFill>
                  <a:srgbClr val="000090"/>
                </a:solidFill>
                <a:latin typeface="Times New Roman"/>
                <a:cs typeface="Times New Roman"/>
              </a:rPr>
              <a:t/>
            </a:r>
            <a:br>
              <a:rPr lang="en-US" sz="2800" dirty="0">
                <a:solidFill>
                  <a:srgbClr val="000090"/>
                </a:solidFill>
                <a:latin typeface="Times New Roman"/>
                <a:cs typeface="Times New Roman"/>
              </a:rPr>
            </a:br>
            <a:endParaRPr lang="en-US" sz="3600" b="1" dirty="0">
              <a:solidFill>
                <a:srgbClr val="000090"/>
              </a:solidFill>
              <a:latin typeface="Times New Roman"/>
              <a:cs typeface="Times New Roman"/>
            </a:endParaRPr>
          </a:p>
        </p:txBody>
      </p:sp>
      <p:sp>
        <p:nvSpPr>
          <p:cNvPr id="5" name="Content Placeholder 4"/>
          <p:cNvSpPr>
            <a:spLocks noGrp="1"/>
          </p:cNvSpPr>
          <p:nvPr>
            <p:ph type="subTitle" idx="1"/>
          </p:nvPr>
        </p:nvSpPr>
        <p:spPr>
          <a:xfrm>
            <a:off x="2895600" y="2411604"/>
            <a:ext cx="6400800" cy="3989410"/>
          </a:xfrm>
        </p:spPr>
        <p:txBody>
          <a:bodyPr>
            <a:normAutofit fontScale="92500" lnSpcReduction="20000"/>
          </a:bodyPr>
          <a:lstStyle/>
          <a:p>
            <a:r>
              <a:rPr lang="en-US" sz="4000" b="1" dirty="0">
                <a:latin typeface="Arial"/>
                <a:cs typeface="Arial"/>
              </a:rPr>
              <a:t/>
            </a:r>
            <a:br>
              <a:rPr lang="en-US" sz="4000" b="1" dirty="0">
                <a:latin typeface="Arial"/>
                <a:cs typeface="Arial"/>
              </a:rPr>
            </a:br>
            <a:r>
              <a:rPr lang="en-US" sz="4000" b="1" dirty="0">
                <a:solidFill>
                  <a:srgbClr val="000000"/>
                </a:solidFill>
                <a:latin typeface="Arial"/>
                <a:cs typeface="Arial"/>
              </a:rPr>
              <a:t>Professional Development and Evaluation Committee (PDEC) Survey Results</a:t>
            </a:r>
            <a:endParaRPr lang="en-US" sz="3600" b="1" dirty="0">
              <a:solidFill>
                <a:srgbClr val="000000"/>
              </a:solidFill>
              <a:latin typeface="Arial"/>
              <a:cs typeface="Arial"/>
            </a:endParaRPr>
          </a:p>
          <a:p>
            <a:endParaRPr lang="en-US" sz="3600" b="1" dirty="0">
              <a:solidFill>
                <a:srgbClr val="1F497D"/>
              </a:solidFill>
              <a:latin typeface="Arial"/>
              <a:cs typeface="Arial"/>
            </a:endParaRPr>
          </a:p>
          <a:p>
            <a:endParaRPr lang="en-US" sz="3600" b="1" dirty="0">
              <a:solidFill>
                <a:srgbClr val="1F497D"/>
              </a:solidFill>
              <a:latin typeface="Arial"/>
              <a:cs typeface="Arial"/>
            </a:endParaRPr>
          </a:p>
          <a:p>
            <a:endParaRPr lang="en-US" sz="3600" b="1" dirty="0">
              <a:solidFill>
                <a:srgbClr val="1F497D"/>
              </a:solidFill>
              <a:latin typeface="Arial Black"/>
              <a:cs typeface="Arial Black"/>
            </a:endParaRPr>
          </a:p>
          <a:p>
            <a:r>
              <a:rPr lang="en-US" sz="2000" dirty="0">
                <a:solidFill>
                  <a:srgbClr val="000090"/>
                </a:solidFill>
                <a:latin typeface="Times New Roman"/>
                <a:cs typeface="Times New Roman"/>
              </a:rPr>
              <a:t>January 2022</a:t>
            </a:r>
          </a:p>
          <a:p>
            <a:endParaRPr lang="en-US" sz="3600" b="1" dirty="0">
              <a:solidFill>
                <a:srgbClr val="1F497D"/>
              </a:solidFill>
              <a:latin typeface="Arial Black"/>
              <a:cs typeface="Arial Black"/>
            </a:endParaRPr>
          </a:p>
          <a:p>
            <a:endParaRPr lang="en-US" sz="3600" b="1" dirty="0">
              <a:latin typeface="Arial Black"/>
              <a:cs typeface="Arial Black"/>
            </a:endParaRPr>
          </a:p>
        </p:txBody>
      </p:sp>
      <p:pic>
        <p:nvPicPr>
          <p:cNvPr id="13" name="Picture 12" descr="CSDElogo_casual_blue.jpg" title="CSDE tree logo"/>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5327385" y="444614"/>
            <a:ext cx="1351995" cy="1026488"/>
          </a:xfrm>
          <a:prstGeom prst="rect">
            <a:avLst/>
          </a:prstGeom>
        </p:spPr>
      </p:pic>
    </p:spTree>
    <p:extLst>
      <p:ext uri="{BB962C8B-B14F-4D97-AF65-F5344CB8AC3E}">
        <p14:creationId xmlns:p14="http://schemas.microsoft.com/office/powerpoint/2010/main" val="556155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Sources of Information to Inform PDECs</a:t>
            </a:r>
          </a:p>
        </p:txBody>
      </p:sp>
      <p:pic>
        <p:nvPicPr>
          <p:cNvPr id="4" name="Picture 3" title="CSDE tre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7" name="Object 2">
            <a:extLst>
              <a:ext uri="{FF2B5EF4-FFF2-40B4-BE49-F238E27FC236}">
                <a16:creationId xmlns:a16="http://schemas.microsoft.com/office/drawing/2014/main" id="{BB1F1509-6F5F-45C0-AB65-30722D9D005A}"/>
              </a:ext>
            </a:extLst>
          </p:cNvPr>
          <p:cNvPicPr>
            <a:picLocks noGrp="1" noChangeAspect="1"/>
          </p:cNvPicPr>
          <p:nvPr>
            <p:ph idx="1"/>
          </p:nvPr>
        </p:nvPicPr>
        <p:blipFill>
          <a:blip r:embed="rId3" cstate="print"/>
          <a:stretch>
            <a:fillRect/>
          </a:stretch>
        </p:blipFill>
        <p:spPr>
          <a:xfrm>
            <a:off x="1658867" y="1417638"/>
            <a:ext cx="9265381" cy="4270402"/>
          </a:xfrm>
          <a:prstGeom prst="rect">
            <a:avLst/>
          </a:prstGeom>
        </p:spPr>
      </p:pic>
    </p:spTree>
    <p:extLst>
      <p:ext uri="{BB962C8B-B14F-4D97-AF65-F5344CB8AC3E}">
        <p14:creationId xmlns:p14="http://schemas.microsoft.com/office/powerpoint/2010/main" val="102319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Sources of Information to Inform PDECs</a:t>
            </a:r>
          </a:p>
        </p:txBody>
      </p:sp>
      <p:pic>
        <p:nvPicPr>
          <p:cNvPr id="8" name="Content Placeholder 7">
            <a:extLst>
              <a:ext uri="{FF2B5EF4-FFF2-40B4-BE49-F238E27FC236}">
                <a16:creationId xmlns:a16="http://schemas.microsoft.com/office/drawing/2014/main" id="{A912434F-EEEB-48FE-9AD3-B1FA9E3F34E8}"/>
              </a:ext>
            </a:extLst>
          </p:cNvPr>
          <p:cNvPicPr>
            <a:picLocks noGrp="1" noChangeAspect="1"/>
          </p:cNvPicPr>
          <p:nvPr>
            <p:ph idx="1"/>
          </p:nvPr>
        </p:nvPicPr>
        <p:blipFill>
          <a:blip r:embed="rId2"/>
          <a:stretch>
            <a:fillRect/>
          </a:stretch>
        </p:blipFill>
        <p:spPr>
          <a:xfrm>
            <a:off x="1157288" y="1475089"/>
            <a:ext cx="10317162" cy="4345737"/>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02701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 Data PDECs Review to Determine Impact of Educator Evaluation and Support Systems</a:t>
            </a:r>
          </a:p>
        </p:txBody>
      </p:sp>
      <p:pic>
        <p:nvPicPr>
          <p:cNvPr id="8" name="Content Placeholder 7">
            <a:extLst>
              <a:ext uri="{FF2B5EF4-FFF2-40B4-BE49-F238E27FC236}">
                <a16:creationId xmlns:a16="http://schemas.microsoft.com/office/drawing/2014/main" id="{FA76B54C-80B3-4E79-A5B0-556C0C77A507}"/>
              </a:ext>
            </a:extLst>
          </p:cNvPr>
          <p:cNvPicPr>
            <a:picLocks noGrp="1" noChangeAspect="1"/>
          </p:cNvPicPr>
          <p:nvPr>
            <p:ph idx="1"/>
          </p:nvPr>
        </p:nvPicPr>
        <p:blipFill>
          <a:blip r:embed="rId2"/>
          <a:stretch>
            <a:fillRect/>
          </a:stretch>
        </p:blipFill>
        <p:spPr>
          <a:xfrm>
            <a:off x="1577774" y="1600200"/>
            <a:ext cx="8593914" cy="415290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422927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Emerging Themes</a:t>
            </a:r>
          </a:p>
        </p:txBody>
      </p:sp>
      <p:pic>
        <p:nvPicPr>
          <p:cNvPr id="8" name="Content Placeholder 7">
            <a:extLst>
              <a:ext uri="{FF2B5EF4-FFF2-40B4-BE49-F238E27FC236}">
                <a16:creationId xmlns:a16="http://schemas.microsoft.com/office/drawing/2014/main" id="{DFC62252-6D2C-4EED-BD1A-51EF812BBD38}"/>
              </a:ext>
            </a:extLst>
          </p:cNvPr>
          <p:cNvPicPr>
            <a:picLocks noGrp="1" noChangeAspect="1"/>
          </p:cNvPicPr>
          <p:nvPr>
            <p:ph idx="1"/>
          </p:nvPr>
        </p:nvPicPr>
        <p:blipFill>
          <a:blip r:embed="rId2"/>
          <a:stretch>
            <a:fillRect/>
          </a:stretch>
        </p:blipFill>
        <p:spPr>
          <a:xfrm>
            <a:off x="1258530" y="1600200"/>
            <a:ext cx="9773264" cy="4217988"/>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93947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Sample Comments</a:t>
            </a:r>
          </a:p>
        </p:txBody>
      </p:sp>
      <p:pic>
        <p:nvPicPr>
          <p:cNvPr id="8" name="Content Placeholder 7">
            <a:extLst>
              <a:ext uri="{FF2B5EF4-FFF2-40B4-BE49-F238E27FC236}">
                <a16:creationId xmlns:a16="http://schemas.microsoft.com/office/drawing/2014/main" id="{C79550A7-9626-423F-B02E-38BCAB2A6D53}"/>
              </a:ext>
            </a:extLst>
          </p:cNvPr>
          <p:cNvPicPr>
            <a:picLocks noGrp="1" noChangeAspect="1"/>
          </p:cNvPicPr>
          <p:nvPr>
            <p:ph idx="1"/>
          </p:nvPr>
        </p:nvPicPr>
        <p:blipFill>
          <a:blip r:embed="rId2"/>
          <a:stretch>
            <a:fillRect/>
          </a:stretch>
        </p:blipFill>
        <p:spPr>
          <a:xfrm>
            <a:off x="1779639" y="1560872"/>
            <a:ext cx="9153832" cy="4397256"/>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7966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Data PDECs Review to Determine Impact of Professional Learning Opportunities</a:t>
            </a:r>
          </a:p>
        </p:txBody>
      </p:sp>
      <p:pic>
        <p:nvPicPr>
          <p:cNvPr id="8" name="Content Placeholder 7">
            <a:extLst>
              <a:ext uri="{FF2B5EF4-FFF2-40B4-BE49-F238E27FC236}">
                <a16:creationId xmlns:a16="http://schemas.microsoft.com/office/drawing/2014/main" id="{B0D9D154-7148-44AE-B662-FA9AD64D1C2D}"/>
              </a:ext>
            </a:extLst>
          </p:cNvPr>
          <p:cNvPicPr>
            <a:picLocks noGrp="1" noChangeAspect="1"/>
          </p:cNvPicPr>
          <p:nvPr>
            <p:ph idx="1"/>
          </p:nvPr>
        </p:nvPicPr>
        <p:blipFill>
          <a:blip r:embed="rId2"/>
          <a:stretch>
            <a:fillRect/>
          </a:stretch>
        </p:blipFill>
        <p:spPr>
          <a:xfrm>
            <a:off x="1317523" y="1600200"/>
            <a:ext cx="9212825" cy="440690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0482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Data PDECs Review to Determine Impact of Professional Learning Opportunities</a:t>
            </a:r>
          </a:p>
        </p:txBody>
      </p:sp>
      <p:pic>
        <p:nvPicPr>
          <p:cNvPr id="8" name="Content Placeholder 7">
            <a:extLst>
              <a:ext uri="{FF2B5EF4-FFF2-40B4-BE49-F238E27FC236}">
                <a16:creationId xmlns:a16="http://schemas.microsoft.com/office/drawing/2014/main" id="{26FB0BAC-D74A-426D-BAF2-7B2775261771}"/>
              </a:ext>
            </a:extLst>
          </p:cNvPr>
          <p:cNvPicPr>
            <a:picLocks noGrp="1" noChangeAspect="1"/>
          </p:cNvPicPr>
          <p:nvPr>
            <p:ph idx="1"/>
          </p:nvPr>
        </p:nvPicPr>
        <p:blipFill>
          <a:blip r:embed="rId2"/>
          <a:stretch>
            <a:fillRect/>
          </a:stretch>
        </p:blipFill>
        <p:spPr>
          <a:xfrm>
            <a:off x="1130710" y="1693692"/>
            <a:ext cx="9586503" cy="3792488"/>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948524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Emerging Themes</a:t>
            </a:r>
          </a:p>
        </p:txBody>
      </p:sp>
      <p:pic>
        <p:nvPicPr>
          <p:cNvPr id="8" name="Content Placeholder 7">
            <a:extLst>
              <a:ext uri="{FF2B5EF4-FFF2-40B4-BE49-F238E27FC236}">
                <a16:creationId xmlns:a16="http://schemas.microsoft.com/office/drawing/2014/main" id="{713796B5-4DDA-416D-9B99-1FDCBF14DD5E}"/>
              </a:ext>
            </a:extLst>
          </p:cNvPr>
          <p:cNvPicPr>
            <a:picLocks noGrp="1" noChangeAspect="1"/>
          </p:cNvPicPr>
          <p:nvPr>
            <p:ph idx="1"/>
          </p:nvPr>
        </p:nvPicPr>
        <p:blipFill>
          <a:blip r:embed="rId2"/>
          <a:stretch>
            <a:fillRect/>
          </a:stretch>
        </p:blipFill>
        <p:spPr>
          <a:xfrm>
            <a:off x="2113935" y="1600200"/>
            <a:ext cx="8583562" cy="4475914"/>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81454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PDECs Operate Effectively</a:t>
            </a:r>
          </a:p>
        </p:txBody>
      </p:sp>
      <p:pic>
        <p:nvPicPr>
          <p:cNvPr id="8" name="Content Placeholder 7">
            <a:extLst>
              <a:ext uri="{FF2B5EF4-FFF2-40B4-BE49-F238E27FC236}">
                <a16:creationId xmlns:a16="http://schemas.microsoft.com/office/drawing/2014/main" id="{44951CF9-303E-47F9-94B6-1C77D958A38A}"/>
              </a:ext>
            </a:extLst>
          </p:cNvPr>
          <p:cNvPicPr>
            <a:picLocks noGrp="1" noChangeAspect="1"/>
          </p:cNvPicPr>
          <p:nvPr>
            <p:ph idx="1"/>
          </p:nvPr>
        </p:nvPicPr>
        <p:blipFill>
          <a:blip r:embed="rId2"/>
          <a:stretch>
            <a:fillRect/>
          </a:stretch>
        </p:blipFill>
        <p:spPr>
          <a:xfrm>
            <a:off x="2064774" y="1600200"/>
            <a:ext cx="8229599" cy="458407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44810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PDECs Operate Effectively</a:t>
            </a:r>
          </a:p>
        </p:txBody>
      </p:sp>
      <p:pic>
        <p:nvPicPr>
          <p:cNvPr id="8" name="Content Placeholder 7">
            <a:extLst>
              <a:ext uri="{FF2B5EF4-FFF2-40B4-BE49-F238E27FC236}">
                <a16:creationId xmlns:a16="http://schemas.microsoft.com/office/drawing/2014/main" id="{FCD2991E-F330-4E5D-B3BF-BE006578EF61}"/>
              </a:ext>
            </a:extLst>
          </p:cNvPr>
          <p:cNvPicPr>
            <a:picLocks noGrp="1" noChangeAspect="1"/>
          </p:cNvPicPr>
          <p:nvPr>
            <p:ph idx="1"/>
          </p:nvPr>
        </p:nvPicPr>
        <p:blipFill>
          <a:blip r:embed="rId2"/>
          <a:stretch>
            <a:fillRect/>
          </a:stretch>
        </p:blipFill>
        <p:spPr>
          <a:xfrm>
            <a:off x="2528515" y="1600200"/>
            <a:ext cx="6134111" cy="382237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04240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PDEC Survey</a:t>
            </a:r>
            <a:r>
              <a:rPr lang="en-US">
                <a:latin typeface="Arial"/>
                <a:cs typeface="Arial"/>
              </a:rPr>
              <a:t>:  December 2021</a:t>
            </a:r>
            <a:endParaRPr lang="en-US" dirty="0">
              <a:latin typeface="Arial"/>
              <a:cs typeface="Arial"/>
            </a:endParaRPr>
          </a:p>
        </p:txBody>
      </p:sp>
      <p:sp>
        <p:nvSpPr>
          <p:cNvPr id="3" name="Content Placeholder 2"/>
          <p:cNvSpPr>
            <a:spLocks noGrp="1"/>
          </p:cNvSpPr>
          <p:nvPr>
            <p:ph idx="1"/>
          </p:nvPr>
        </p:nvSpPr>
        <p:spPr>
          <a:xfrm>
            <a:off x="1432289" y="1572587"/>
            <a:ext cx="10116243" cy="4374839"/>
          </a:xfrm>
        </p:spPr>
        <p:txBody>
          <a:bodyPr>
            <a:normAutofit lnSpcReduction="10000"/>
          </a:bodyPr>
          <a:lstStyle/>
          <a:p>
            <a:pPr marL="0" indent="0">
              <a:buNone/>
            </a:pPr>
            <a:r>
              <a:rPr lang="en-US" b="0" i="0" dirty="0">
                <a:solidFill>
                  <a:srgbClr val="32363A"/>
                </a:solidFill>
                <a:effectLst/>
                <a:latin typeface="72"/>
              </a:rPr>
              <a:t>A PDEC is a local educational agency (LEA) committee composed of certified teachers, administrators and other appropriate school personnel including representatives of the respective bargaining units. The PDEC is responsible for the development of the LEA educator evaluation and support program, as well as the development, evaluation, and annual updating of a local comprehensive professional learning/development plan. </a:t>
            </a:r>
          </a:p>
        </p:txBody>
      </p:sp>
      <p:pic>
        <p:nvPicPr>
          <p:cNvPr id="4" name="Picture 3" title="CSDE tre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812623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PDECs Define Mutual Agreement</a:t>
            </a:r>
          </a:p>
        </p:txBody>
      </p:sp>
      <p:pic>
        <p:nvPicPr>
          <p:cNvPr id="8" name="Content Placeholder 7">
            <a:extLst>
              <a:ext uri="{FF2B5EF4-FFF2-40B4-BE49-F238E27FC236}">
                <a16:creationId xmlns:a16="http://schemas.microsoft.com/office/drawing/2014/main" id="{36F3EE67-1E31-4078-AD1F-635CD4E217EE}"/>
              </a:ext>
            </a:extLst>
          </p:cNvPr>
          <p:cNvPicPr>
            <a:picLocks noGrp="1" noChangeAspect="1"/>
          </p:cNvPicPr>
          <p:nvPr>
            <p:ph idx="1"/>
          </p:nvPr>
        </p:nvPicPr>
        <p:blipFill>
          <a:blip r:embed="rId2"/>
          <a:stretch>
            <a:fillRect/>
          </a:stretch>
        </p:blipFill>
        <p:spPr>
          <a:xfrm>
            <a:off x="3236181" y="1693691"/>
            <a:ext cx="5550010" cy="3593925"/>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6267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PDECs Define Mutual Agreement</a:t>
            </a:r>
          </a:p>
        </p:txBody>
      </p:sp>
      <p:pic>
        <p:nvPicPr>
          <p:cNvPr id="8" name="Content Placeholder 7">
            <a:extLst>
              <a:ext uri="{FF2B5EF4-FFF2-40B4-BE49-F238E27FC236}">
                <a16:creationId xmlns:a16="http://schemas.microsoft.com/office/drawing/2014/main" id="{0A8E5202-38F4-49D1-BE14-716FB49C73D7}"/>
              </a:ext>
            </a:extLst>
          </p:cNvPr>
          <p:cNvPicPr>
            <a:picLocks noGrp="1" noChangeAspect="1"/>
          </p:cNvPicPr>
          <p:nvPr>
            <p:ph idx="1"/>
          </p:nvPr>
        </p:nvPicPr>
        <p:blipFill>
          <a:blip r:embed="rId2"/>
          <a:stretch>
            <a:fillRect/>
          </a:stretch>
        </p:blipFill>
        <p:spPr>
          <a:xfrm>
            <a:off x="2700337" y="2011362"/>
            <a:ext cx="6791325" cy="241935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608688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Making PDEC Decisions</a:t>
            </a:r>
          </a:p>
        </p:txBody>
      </p:sp>
      <p:pic>
        <p:nvPicPr>
          <p:cNvPr id="8" name="Content Placeholder 7">
            <a:extLst>
              <a:ext uri="{FF2B5EF4-FFF2-40B4-BE49-F238E27FC236}">
                <a16:creationId xmlns:a16="http://schemas.microsoft.com/office/drawing/2014/main" id="{6236F839-A382-44F5-B6C4-F75A2E59BE24}"/>
              </a:ext>
            </a:extLst>
          </p:cNvPr>
          <p:cNvPicPr>
            <a:picLocks noGrp="1" noChangeAspect="1"/>
          </p:cNvPicPr>
          <p:nvPr>
            <p:ph idx="1"/>
          </p:nvPr>
        </p:nvPicPr>
        <p:blipFill>
          <a:blip r:embed="rId2"/>
          <a:stretch>
            <a:fillRect/>
          </a:stretch>
        </p:blipFill>
        <p:spPr>
          <a:xfrm>
            <a:off x="2305878" y="1600200"/>
            <a:ext cx="7100515" cy="382259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90783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Making PDEC Decisions</a:t>
            </a:r>
          </a:p>
        </p:txBody>
      </p:sp>
      <p:pic>
        <p:nvPicPr>
          <p:cNvPr id="8" name="Content Placeholder 7">
            <a:extLst>
              <a:ext uri="{FF2B5EF4-FFF2-40B4-BE49-F238E27FC236}">
                <a16:creationId xmlns:a16="http://schemas.microsoft.com/office/drawing/2014/main" id="{3D0668C9-FB21-40F6-B0DD-717D32CC22ED}"/>
              </a:ext>
            </a:extLst>
          </p:cNvPr>
          <p:cNvPicPr>
            <a:picLocks noGrp="1" noChangeAspect="1"/>
          </p:cNvPicPr>
          <p:nvPr>
            <p:ph idx="1"/>
          </p:nvPr>
        </p:nvPicPr>
        <p:blipFill>
          <a:blip r:embed="rId2"/>
          <a:stretch>
            <a:fillRect/>
          </a:stretch>
        </p:blipFill>
        <p:spPr>
          <a:xfrm>
            <a:off x="2631881" y="1600200"/>
            <a:ext cx="6774511" cy="3997298"/>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00438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Selection of PDEC Members</a:t>
            </a:r>
          </a:p>
        </p:txBody>
      </p:sp>
      <p:pic>
        <p:nvPicPr>
          <p:cNvPr id="8" name="Content Placeholder 7">
            <a:extLst>
              <a:ext uri="{FF2B5EF4-FFF2-40B4-BE49-F238E27FC236}">
                <a16:creationId xmlns:a16="http://schemas.microsoft.com/office/drawing/2014/main" id="{63D9C06E-5DC8-42DE-BE1F-11EB22746BAC}"/>
              </a:ext>
            </a:extLst>
          </p:cNvPr>
          <p:cNvPicPr>
            <a:picLocks noGrp="1" noChangeAspect="1"/>
          </p:cNvPicPr>
          <p:nvPr>
            <p:ph idx="1"/>
          </p:nvPr>
        </p:nvPicPr>
        <p:blipFill>
          <a:blip r:embed="rId2"/>
          <a:stretch>
            <a:fillRect/>
          </a:stretch>
        </p:blipFill>
        <p:spPr>
          <a:xfrm>
            <a:off x="3010237" y="1608292"/>
            <a:ext cx="6708298" cy="3990736"/>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7592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Selection of PDEC Members</a:t>
            </a:r>
          </a:p>
        </p:txBody>
      </p:sp>
      <p:pic>
        <p:nvPicPr>
          <p:cNvPr id="8" name="Content Placeholder 7">
            <a:extLst>
              <a:ext uri="{FF2B5EF4-FFF2-40B4-BE49-F238E27FC236}">
                <a16:creationId xmlns:a16="http://schemas.microsoft.com/office/drawing/2014/main" id="{5C2E5076-7355-4932-8D69-0350489C9676}"/>
              </a:ext>
            </a:extLst>
          </p:cNvPr>
          <p:cNvPicPr>
            <a:picLocks noGrp="1" noChangeAspect="1"/>
          </p:cNvPicPr>
          <p:nvPr>
            <p:ph idx="1"/>
          </p:nvPr>
        </p:nvPicPr>
        <p:blipFill>
          <a:blip r:embed="rId2"/>
          <a:stretch>
            <a:fillRect/>
          </a:stretch>
        </p:blipFill>
        <p:spPr>
          <a:xfrm>
            <a:off x="3196424" y="1600200"/>
            <a:ext cx="6162261" cy="3766270"/>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08976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 Member Term Limit</a:t>
            </a:r>
          </a:p>
        </p:txBody>
      </p:sp>
      <p:pic>
        <p:nvPicPr>
          <p:cNvPr id="8" name="Content Placeholder 7">
            <a:extLst>
              <a:ext uri="{FF2B5EF4-FFF2-40B4-BE49-F238E27FC236}">
                <a16:creationId xmlns:a16="http://schemas.microsoft.com/office/drawing/2014/main" id="{B03E289A-DE2A-4956-A2E2-1B6F93013009}"/>
              </a:ext>
            </a:extLst>
          </p:cNvPr>
          <p:cNvPicPr>
            <a:picLocks noGrp="1" noChangeAspect="1"/>
          </p:cNvPicPr>
          <p:nvPr>
            <p:ph idx="1"/>
          </p:nvPr>
        </p:nvPicPr>
        <p:blipFill>
          <a:blip r:embed="rId2"/>
          <a:stretch>
            <a:fillRect/>
          </a:stretch>
        </p:blipFill>
        <p:spPr>
          <a:xfrm>
            <a:off x="3244907" y="1600200"/>
            <a:ext cx="5947646" cy="3756507"/>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60895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PDEC Member Term Limit</a:t>
            </a:r>
          </a:p>
        </p:txBody>
      </p:sp>
      <p:pic>
        <p:nvPicPr>
          <p:cNvPr id="8" name="Content Placeholder 7">
            <a:extLst>
              <a:ext uri="{FF2B5EF4-FFF2-40B4-BE49-F238E27FC236}">
                <a16:creationId xmlns:a16="http://schemas.microsoft.com/office/drawing/2014/main" id="{CD1A8CF9-2821-4809-AF31-25158B2CB0FE}"/>
              </a:ext>
            </a:extLst>
          </p:cNvPr>
          <p:cNvPicPr>
            <a:picLocks noGrp="1" noChangeAspect="1"/>
          </p:cNvPicPr>
          <p:nvPr>
            <p:ph idx="1"/>
          </p:nvPr>
        </p:nvPicPr>
        <p:blipFill>
          <a:blip r:embed="rId2"/>
          <a:stretch>
            <a:fillRect/>
          </a:stretch>
        </p:blipFill>
        <p:spPr>
          <a:xfrm>
            <a:off x="1884459" y="2001836"/>
            <a:ext cx="8301162" cy="2617871"/>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426663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Frequency of PDEC Meetings</a:t>
            </a:r>
          </a:p>
        </p:txBody>
      </p:sp>
      <p:pic>
        <p:nvPicPr>
          <p:cNvPr id="8" name="Content Placeholder 7">
            <a:extLst>
              <a:ext uri="{FF2B5EF4-FFF2-40B4-BE49-F238E27FC236}">
                <a16:creationId xmlns:a16="http://schemas.microsoft.com/office/drawing/2014/main" id="{FDCEC618-5633-411B-9200-BD1450548F25}"/>
              </a:ext>
            </a:extLst>
          </p:cNvPr>
          <p:cNvPicPr>
            <a:picLocks noGrp="1" noChangeAspect="1"/>
          </p:cNvPicPr>
          <p:nvPr>
            <p:ph idx="1"/>
          </p:nvPr>
        </p:nvPicPr>
        <p:blipFill>
          <a:blip r:embed="rId2"/>
          <a:stretch>
            <a:fillRect/>
          </a:stretch>
        </p:blipFill>
        <p:spPr>
          <a:xfrm>
            <a:off x="3042605" y="1600200"/>
            <a:ext cx="6279419" cy="3723699"/>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67094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Frequency of PDEC Meetings</a:t>
            </a:r>
          </a:p>
        </p:txBody>
      </p:sp>
      <p:pic>
        <p:nvPicPr>
          <p:cNvPr id="8" name="Content Placeholder 7">
            <a:extLst>
              <a:ext uri="{FF2B5EF4-FFF2-40B4-BE49-F238E27FC236}">
                <a16:creationId xmlns:a16="http://schemas.microsoft.com/office/drawing/2014/main" id="{E43F4817-D635-4D4C-8E17-D77D66A53024}"/>
              </a:ext>
            </a:extLst>
          </p:cNvPr>
          <p:cNvPicPr>
            <a:picLocks noGrp="1" noChangeAspect="1"/>
          </p:cNvPicPr>
          <p:nvPr>
            <p:ph idx="1"/>
          </p:nvPr>
        </p:nvPicPr>
        <p:blipFill>
          <a:blip r:embed="rId2"/>
          <a:stretch>
            <a:fillRect/>
          </a:stretch>
        </p:blipFill>
        <p:spPr>
          <a:xfrm>
            <a:off x="3140765" y="1600200"/>
            <a:ext cx="5971430" cy="3552025"/>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70176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PDEC Survey:  Nov. – Dec. 2021</a:t>
            </a:r>
          </a:p>
        </p:txBody>
      </p:sp>
      <p:sp>
        <p:nvSpPr>
          <p:cNvPr id="3" name="Content Placeholder 2"/>
          <p:cNvSpPr>
            <a:spLocks noGrp="1"/>
          </p:cNvSpPr>
          <p:nvPr>
            <p:ph idx="1"/>
          </p:nvPr>
        </p:nvSpPr>
        <p:spPr>
          <a:xfrm>
            <a:off x="1432289" y="1572587"/>
            <a:ext cx="10116243" cy="4374839"/>
          </a:xfrm>
        </p:spPr>
        <p:txBody>
          <a:bodyPr>
            <a:normAutofit lnSpcReduction="10000"/>
          </a:bodyPr>
          <a:lstStyle/>
          <a:p>
            <a:endParaRPr lang="en-US" dirty="0">
              <a:solidFill>
                <a:srgbClr val="32363A"/>
              </a:solidFill>
              <a:latin typeface="72"/>
              <a:cs typeface="Arial"/>
            </a:endParaRPr>
          </a:p>
          <a:p>
            <a:r>
              <a:rPr lang="en-US" dirty="0">
                <a:solidFill>
                  <a:srgbClr val="32363A"/>
                </a:solidFill>
                <a:latin typeface="72"/>
                <a:cs typeface="Arial"/>
              </a:rPr>
              <a:t>The following slides contain a </a:t>
            </a:r>
            <a:r>
              <a:rPr lang="en-US" dirty="0" smtClean="0">
                <a:solidFill>
                  <a:srgbClr val="32363A"/>
                </a:solidFill>
                <a:latin typeface="72"/>
                <a:cs typeface="Arial"/>
              </a:rPr>
              <a:t>preliminary summary </a:t>
            </a:r>
            <a:r>
              <a:rPr lang="en-US" dirty="0">
                <a:solidFill>
                  <a:srgbClr val="32363A"/>
                </a:solidFill>
                <a:latin typeface="72"/>
                <a:cs typeface="Arial"/>
              </a:rPr>
              <a:t>of the 896 survey responses.</a:t>
            </a:r>
          </a:p>
          <a:p>
            <a:r>
              <a:rPr lang="en-US" dirty="0">
                <a:solidFill>
                  <a:srgbClr val="32363A"/>
                </a:solidFill>
                <a:latin typeface="72"/>
                <a:cs typeface="Arial"/>
              </a:rPr>
              <a:t>A graph of responses from multiple responses in a section is provided, followed by a breakdown of the raw data.</a:t>
            </a:r>
          </a:p>
          <a:p>
            <a:r>
              <a:rPr lang="en-US" dirty="0">
                <a:solidFill>
                  <a:srgbClr val="32363A"/>
                </a:solidFill>
                <a:latin typeface="72"/>
                <a:cs typeface="Arial"/>
              </a:rPr>
              <a:t>The complete data </a:t>
            </a:r>
            <a:r>
              <a:rPr lang="en-US" dirty="0" smtClean="0">
                <a:solidFill>
                  <a:srgbClr val="32363A"/>
                </a:solidFill>
                <a:latin typeface="72"/>
                <a:cs typeface="Arial"/>
              </a:rPr>
              <a:t>will be </a:t>
            </a:r>
            <a:r>
              <a:rPr lang="en-US" dirty="0">
                <a:solidFill>
                  <a:srgbClr val="32363A"/>
                </a:solidFill>
                <a:latin typeface="72"/>
                <a:cs typeface="Arial"/>
              </a:rPr>
              <a:t>posted on:                                </a:t>
            </a:r>
            <a:r>
              <a:rPr lang="en-US" dirty="0">
                <a:solidFill>
                  <a:srgbClr val="32363A"/>
                </a:solidFill>
                <a:latin typeface="72"/>
                <a:cs typeface="Arial"/>
                <a:hlinkClick r:id="rId2"/>
              </a:rPr>
              <a:t>Educator Evaluation and Support 2022 Council </a:t>
            </a:r>
            <a:r>
              <a:rPr lang="en-US" dirty="0">
                <a:solidFill>
                  <a:srgbClr val="32363A"/>
                </a:solidFill>
                <a:latin typeface="72"/>
                <a:cs typeface="Arial"/>
              </a:rPr>
              <a:t>webpage.</a:t>
            </a:r>
            <a:endParaRPr lang="en-US" dirty="0">
              <a:latin typeface="Arial"/>
              <a:cs typeface="Arial"/>
            </a:endParaRP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23389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Frequency of PDEC Communications with School/District Colleagues</a:t>
            </a:r>
          </a:p>
        </p:txBody>
      </p:sp>
      <p:pic>
        <p:nvPicPr>
          <p:cNvPr id="10" name="Content Placeholder 9">
            <a:extLst>
              <a:ext uri="{FF2B5EF4-FFF2-40B4-BE49-F238E27FC236}">
                <a16:creationId xmlns:a16="http://schemas.microsoft.com/office/drawing/2014/main" id="{4307DC00-3167-4207-81D6-39B80CCFAA76}"/>
              </a:ext>
            </a:extLst>
          </p:cNvPr>
          <p:cNvPicPr>
            <a:picLocks noGrp="1" noChangeAspect="1"/>
          </p:cNvPicPr>
          <p:nvPr>
            <p:ph idx="1"/>
          </p:nvPr>
        </p:nvPicPr>
        <p:blipFill>
          <a:blip r:embed="rId2"/>
          <a:stretch>
            <a:fillRect/>
          </a:stretch>
        </p:blipFill>
        <p:spPr>
          <a:xfrm>
            <a:off x="2257678" y="1650008"/>
            <a:ext cx="7695526" cy="4224809"/>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55991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Frequency of PDEC Communications with School/District Colleagues</a:t>
            </a:r>
          </a:p>
        </p:txBody>
      </p:sp>
      <p:pic>
        <p:nvPicPr>
          <p:cNvPr id="8" name="Content Placeholder 7">
            <a:extLst>
              <a:ext uri="{FF2B5EF4-FFF2-40B4-BE49-F238E27FC236}">
                <a16:creationId xmlns:a16="http://schemas.microsoft.com/office/drawing/2014/main" id="{681E255E-049D-4540-A5A9-3774678D7D93}"/>
              </a:ext>
            </a:extLst>
          </p:cNvPr>
          <p:cNvPicPr>
            <a:picLocks noGrp="1" noChangeAspect="1"/>
          </p:cNvPicPr>
          <p:nvPr>
            <p:ph idx="1"/>
          </p:nvPr>
        </p:nvPicPr>
        <p:blipFill>
          <a:blip r:embed="rId2"/>
          <a:stretch>
            <a:fillRect/>
          </a:stretch>
        </p:blipFill>
        <p:spPr>
          <a:xfrm>
            <a:off x="3013544" y="1600200"/>
            <a:ext cx="6058894" cy="3607464"/>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719104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Priorities of District PDECs</a:t>
            </a:r>
          </a:p>
        </p:txBody>
      </p:sp>
      <p:pic>
        <p:nvPicPr>
          <p:cNvPr id="8" name="Content Placeholder 7">
            <a:extLst>
              <a:ext uri="{FF2B5EF4-FFF2-40B4-BE49-F238E27FC236}">
                <a16:creationId xmlns:a16="http://schemas.microsoft.com/office/drawing/2014/main" id="{4CD5AEE9-6D98-4E7A-BE46-FE6F771B0E5F}"/>
              </a:ext>
            </a:extLst>
          </p:cNvPr>
          <p:cNvPicPr>
            <a:picLocks noGrp="1" noChangeAspect="1"/>
          </p:cNvPicPr>
          <p:nvPr>
            <p:ph idx="1"/>
          </p:nvPr>
        </p:nvPicPr>
        <p:blipFill>
          <a:blip r:embed="rId2"/>
          <a:stretch>
            <a:fillRect/>
          </a:stretch>
        </p:blipFill>
        <p:spPr>
          <a:xfrm>
            <a:off x="1723605" y="1529835"/>
            <a:ext cx="8965974" cy="3672904"/>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90307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 Conclusion</a:t>
            </a:r>
          </a:p>
        </p:txBody>
      </p:sp>
      <p:sp>
        <p:nvSpPr>
          <p:cNvPr id="3" name="Content Placeholder 2"/>
          <p:cNvSpPr>
            <a:spLocks noGrp="1"/>
          </p:cNvSpPr>
          <p:nvPr>
            <p:ph idx="1"/>
          </p:nvPr>
        </p:nvSpPr>
        <p:spPr>
          <a:xfrm>
            <a:off x="1981200" y="1600201"/>
            <a:ext cx="8229600" cy="3242255"/>
          </a:xfrm>
        </p:spPr>
        <p:txBody>
          <a:bodyPr>
            <a:normAutofit fontScale="70000" lnSpcReduction="20000"/>
          </a:bodyPr>
          <a:lstStyle/>
          <a:p>
            <a:r>
              <a:rPr lang="en-US" dirty="0">
                <a:latin typeface="Arial"/>
                <a:cs typeface="Arial"/>
              </a:rPr>
              <a:t>This data will be </a:t>
            </a:r>
            <a:r>
              <a:rPr lang="en-US" dirty="0" smtClean="0">
                <a:latin typeface="Arial"/>
                <a:cs typeface="Arial"/>
              </a:rPr>
              <a:t>reviewed &amp; discussed</a:t>
            </a:r>
            <a:r>
              <a:rPr lang="en-US" dirty="0">
                <a:latin typeface="Arial"/>
                <a:cs typeface="Arial"/>
              </a:rPr>
              <a:t> </a:t>
            </a:r>
            <a:r>
              <a:rPr lang="en-US" dirty="0" smtClean="0">
                <a:latin typeface="Arial"/>
                <a:cs typeface="Arial"/>
              </a:rPr>
              <a:t>by</a:t>
            </a:r>
            <a:r>
              <a:rPr lang="en-US" dirty="0" smtClean="0">
                <a:latin typeface="Arial"/>
                <a:cs typeface="Arial"/>
              </a:rPr>
              <a:t> </a:t>
            </a:r>
            <a:r>
              <a:rPr lang="en-US" dirty="0">
                <a:latin typeface="Arial"/>
                <a:cs typeface="Arial"/>
              </a:rPr>
              <a:t>the EES 2022 Council at the January 24, 2022 Council meeting.</a:t>
            </a:r>
          </a:p>
          <a:p>
            <a:r>
              <a:rPr lang="en-US" dirty="0">
                <a:latin typeface="Arial"/>
                <a:cs typeface="Arial"/>
              </a:rPr>
              <a:t>A Forum Feedback </a:t>
            </a:r>
            <a:r>
              <a:rPr lang="en-US" dirty="0" smtClean="0">
                <a:latin typeface="Arial"/>
                <a:cs typeface="Arial"/>
              </a:rPr>
              <a:t>Report, </a:t>
            </a:r>
            <a:r>
              <a:rPr lang="en-US" dirty="0">
                <a:latin typeface="Arial"/>
                <a:cs typeface="Arial"/>
              </a:rPr>
              <a:t>with data gathered by the RESC Alliance via seven (7) regional Forums will also be presented </a:t>
            </a:r>
            <a:r>
              <a:rPr lang="en-US" dirty="0" smtClean="0">
                <a:latin typeface="Arial"/>
                <a:cs typeface="Arial"/>
              </a:rPr>
              <a:t>to the EES 2022 Council.</a:t>
            </a:r>
          </a:p>
          <a:p>
            <a:r>
              <a:rPr lang="en-US" dirty="0" smtClean="0">
                <a:latin typeface="Arial"/>
                <a:cs typeface="Arial"/>
              </a:rPr>
              <a:t>Updates on the EES 2022 Council in developing proposed revisions to the CT Guidelines for Educator Evaluation 2017 can be found on the </a:t>
            </a:r>
            <a:r>
              <a:rPr lang="en-US" dirty="0" smtClean="0">
                <a:latin typeface="Arial"/>
                <a:cs typeface="Arial"/>
                <a:hlinkClick r:id="rId2"/>
              </a:rPr>
              <a:t>EES 2022 Council </a:t>
            </a:r>
            <a:r>
              <a:rPr lang="en-US" dirty="0" smtClean="0">
                <a:latin typeface="Arial"/>
                <a:cs typeface="Arial"/>
              </a:rPr>
              <a:t>webpage.</a:t>
            </a:r>
            <a:endParaRPr lang="en-US" dirty="0">
              <a:latin typeface="Arial"/>
              <a:cs typeface="Arial"/>
            </a:endParaRPr>
          </a:p>
        </p:txBody>
      </p:sp>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1377568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CSDE Contact Information</a:t>
            </a:r>
          </a:p>
        </p:txBody>
      </p:sp>
      <p:sp>
        <p:nvSpPr>
          <p:cNvPr id="3" name="Content Placeholder 2"/>
          <p:cNvSpPr>
            <a:spLocks noGrp="1"/>
          </p:cNvSpPr>
          <p:nvPr>
            <p:ph idx="1"/>
          </p:nvPr>
        </p:nvSpPr>
        <p:spPr>
          <a:xfrm>
            <a:off x="1892188" y="1677508"/>
            <a:ext cx="8229600" cy="3242255"/>
          </a:xfrm>
        </p:spPr>
        <p:txBody>
          <a:bodyPr>
            <a:normAutofit/>
          </a:bodyPr>
          <a:lstStyle/>
          <a:p>
            <a:r>
              <a:rPr lang="en-US" sz="2800" dirty="0">
                <a:latin typeface="Arial"/>
                <a:cs typeface="Arial"/>
              </a:rPr>
              <a:t>Sharon Fuller, Talent Office Consultant: </a:t>
            </a:r>
            <a:r>
              <a:rPr lang="en-US" sz="2800" dirty="0" smtClean="0">
                <a:latin typeface="Arial"/>
                <a:cs typeface="Arial"/>
                <a:hlinkClick r:id="rId2"/>
              </a:rPr>
              <a:t>sharon.fuller@ct.gov</a:t>
            </a:r>
            <a:r>
              <a:rPr lang="en-US" sz="2800" dirty="0" smtClean="0">
                <a:latin typeface="Arial"/>
                <a:cs typeface="Arial"/>
              </a:rPr>
              <a:t>   </a:t>
            </a:r>
            <a:endParaRPr lang="en-US" sz="2800" dirty="0" smtClean="0">
              <a:latin typeface="Arial"/>
              <a:cs typeface="Arial"/>
            </a:endParaRPr>
          </a:p>
          <a:p>
            <a:r>
              <a:rPr lang="en-US" sz="2800" dirty="0" smtClean="0">
                <a:latin typeface="Arial"/>
                <a:cs typeface="Arial"/>
              </a:rPr>
              <a:t>Christopher </a:t>
            </a:r>
            <a:r>
              <a:rPr lang="en-US" sz="2800" dirty="0">
                <a:latin typeface="Arial"/>
                <a:cs typeface="Arial"/>
              </a:rPr>
              <a:t>Todd, Talent Office Bureau Chief:  </a:t>
            </a:r>
            <a:r>
              <a:rPr lang="en-US" sz="2800" dirty="0" smtClean="0">
                <a:latin typeface="Arial"/>
                <a:cs typeface="Arial"/>
                <a:hlinkClick r:id="rId3"/>
              </a:rPr>
              <a:t>c</a:t>
            </a:r>
            <a:r>
              <a:rPr lang="en-US" sz="2800" dirty="0" smtClean="0">
                <a:latin typeface="Arial"/>
                <a:cs typeface="Arial"/>
                <a:hlinkClick r:id="rId3"/>
              </a:rPr>
              <a:t>hristopher.todd@ct.gov</a:t>
            </a:r>
            <a:r>
              <a:rPr lang="en-US" sz="2800" dirty="0" smtClean="0">
                <a:latin typeface="Arial"/>
                <a:cs typeface="Arial"/>
              </a:rPr>
              <a:t>  </a:t>
            </a:r>
            <a:endParaRPr lang="en-US" sz="2800" dirty="0">
              <a:latin typeface="Arial"/>
              <a:cs typeface="Arial"/>
            </a:endParaRPr>
          </a:p>
          <a:p>
            <a:r>
              <a:rPr lang="en-US" sz="2800" dirty="0" smtClean="0">
                <a:latin typeface="Arial"/>
                <a:cs typeface="Arial"/>
              </a:rPr>
              <a:t>Dr</a:t>
            </a:r>
            <a:r>
              <a:rPr lang="en-US" sz="2800" dirty="0">
                <a:latin typeface="Arial"/>
                <a:cs typeface="Arial"/>
              </a:rPr>
              <a:t>. Shuana Tucker, Chief Talent Officer:  </a:t>
            </a:r>
            <a:r>
              <a:rPr lang="en-US" sz="2800" dirty="0" smtClean="0">
                <a:latin typeface="Arial"/>
                <a:cs typeface="Arial"/>
                <a:hlinkClick r:id="rId4"/>
              </a:rPr>
              <a:t>s</a:t>
            </a:r>
            <a:r>
              <a:rPr lang="en-US" sz="2800" dirty="0" smtClean="0">
                <a:latin typeface="Arial"/>
                <a:cs typeface="Arial"/>
                <a:hlinkClick r:id="rId4"/>
              </a:rPr>
              <a:t>huana.tucker@ct.gov</a:t>
            </a:r>
            <a:r>
              <a:rPr lang="en-US" sz="2800" dirty="0" smtClean="0">
                <a:latin typeface="Arial"/>
                <a:cs typeface="Arial"/>
              </a:rPr>
              <a:t>  </a:t>
            </a:r>
            <a:endParaRPr lang="en-US" sz="2800" dirty="0">
              <a:latin typeface="Arial"/>
              <a:cs typeface="Arial"/>
            </a:endParaRPr>
          </a:p>
        </p:txBody>
      </p:sp>
      <p:pic>
        <p:nvPicPr>
          <p:cNvPr id="4" name="Picture 3" title="CSDE tre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91749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Survey Participants</a:t>
            </a:r>
          </a:p>
        </p:txBody>
      </p:sp>
      <p:pic>
        <p:nvPicPr>
          <p:cNvPr id="8" name="Content Placeholder 7">
            <a:extLst>
              <a:ext uri="{FF2B5EF4-FFF2-40B4-BE49-F238E27FC236}">
                <a16:creationId xmlns:a16="http://schemas.microsoft.com/office/drawing/2014/main" id="{1EB16956-AD3E-4A23-9158-FAD563524CBB}"/>
              </a:ext>
            </a:extLst>
          </p:cNvPr>
          <p:cNvPicPr>
            <a:picLocks noGrp="1" noChangeAspect="1"/>
          </p:cNvPicPr>
          <p:nvPr>
            <p:ph idx="1"/>
          </p:nvPr>
        </p:nvPicPr>
        <p:blipFill>
          <a:blip r:embed="rId2"/>
          <a:stretch>
            <a:fillRect/>
          </a:stretch>
        </p:blipFill>
        <p:spPr>
          <a:xfrm>
            <a:off x="2905042" y="1600200"/>
            <a:ext cx="6619284" cy="3764599"/>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350102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Survey Participants</a:t>
            </a:r>
          </a:p>
        </p:txBody>
      </p:sp>
      <p:pic>
        <p:nvPicPr>
          <p:cNvPr id="8" name="Content Placeholder 7">
            <a:extLst>
              <a:ext uri="{FF2B5EF4-FFF2-40B4-BE49-F238E27FC236}">
                <a16:creationId xmlns:a16="http://schemas.microsoft.com/office/drawing/2014/main" id="{50DF924F-C5AC-4060-8ED5-A927F3466758}"/>
              </a:ext>
            </a:extLst>
          </p:cNvPr>
          <p:cNvPicPr>
            <a:picLocks noGrp="1" noChangeAspect="1"/>
          </p:cNvPicPr>
          <p:nvPr>
            <p:ph idx="1"/>
          </p:nvPr>
        </p:nvPicPr>
        <p:blipFill>
          <a:blip r:embed="rId2"/>
          <a:stretch>
            <a:fillRect/>
          </a:stretch>
        </p:blipFill>
        <p:spPr>
          <a:xfrm>
            <a:off x="2840303" y="1600200"/>
            <a:ext cx="6959151" cy="4370842"/>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19689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Districts Represented </a:t>
            </a:r>
            <a:r>
              <a:rPr lang="en-US" dirty="0"/>
              <a:t>(n= 665) – (Part 1 of 2)</a:t>
            </a:r>
            <a:endParaRPr lang="en-US" dirty="0">
              <a:latin typeface="Arial"/>
              <a:cs typeface="Arial"/>
            </a:endParaRPr>
          </a:p>
        </p:txBody>
      </p:sp>
      <p:pic>
        <p:nvPicPr>
          <p:cNvPr id="8" name="Content Placeholder 7">
            <a:extLst>
              <a:ext uri="{FF2B5EF4-FFF2-40B4-BE49-F238E27FC236}">
                <a16:creationId xmlns:a16="http://schemas.microsoft.com/office/drawing/2014/main" id="{AF2D58F4-112F-4F5C-B00D-FE675B45CBFF}"/>
              </a:ext>
            </a:extLst>
          </p:cNvPr>
          <p:cNvPicPr>
            <a:picLocks noGrp="1" noChangeAspect="1"/>
          </p:cNvPicPr>
          <p:nvPr>
            <p:ph idx="1"/>
          </p:nvPr>
        </p:nvPicPr>
        <p:blipFill>
          <a:blip r:embed="rId2"/>
          <a:stretch>
            <a:fillRect/>
          </a:stretch>
        </p:blipFill>
        <p:spPr>
          <a:xfrm>
            <a:off x="2468071" y="1600200"/>
            <a:ext cx="7493225" cy="3853832"/>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48663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Districts Represented </a:t>
            </a:r>
            <a:r>
              <a:rPr lang="en-US" dirty="0"/>
              <a:t>(n= 665) – (Part 2 of 2)</a:t>
            </a:r>
            <a:endParaRPr lang="en-US" dirty="0">
              <a:latin typeface="Arial"/>
              <a:cs typeface="Arial"/>
            </a:endParaRPr>
          </a:p>
        </p:txBody>
      </p:sp>
      <p:pic>
        <p:nvPicPr>
          <p:cNvPr id="8" name="Content Placeholder 7">
            <a:extLst>
              <a:ext uri="{FF2B5EF4-FFF2-40B4-BE49-F238E27FC236}">
                <a16:creationId xmlns:a16="http://schemas.microsoft.com/office/drawing/2014/main" id="{24121975-4957-4D2F-9A34-BA67B38CF5BC}"/>
              </a:ext>
            </a:extLst>
          </p:cNvPr>
          <p:cNvPicPr>
            <a:picLocks noGrp="1" noChangeAspect="1"/>
          </p:cNvPicPr>
          <p:nvPr>
            <p:ph idx="1"/>
          </p:nvPr>
        </p:nvPicPr>
        <p:blipFill>
          <a:blip r:embed="rId2"/>
          <a:stretch>
            <a:fillRect/>
          </a:stretch>
        </p:blipFill>
        <p:spPr>
          <a:xfrm>
            <a:off x="1942088" y="1600200"/>
            <a:ext cx="8359073" cy="3975212"/>
          </a:xfrm>
        </p:spPr>
      </p:pic>
      <p:pic>
        <p:nvPicPr>
          <p:cNvPr id="4" name="Picture 3" title="CSDE tre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28634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Functionality of PDECs</a:t>
            </a:r>
          </a:p>
        </p:txBody>
      </p:sp>
      <p:pic>
        <p:nvPicPr>
          <p:cNvPr id="4" name="Picture 3" title="CSDE tre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7" name="Object 2">
            <a:extLst>
              <a:ext uri="{FF2B5EF4-FFF2-40B4-BE49-F238E27FC236}">
                <a16:creationId xmlns:a16="http://schemas.microsoft.com/office/drawing/2014/main" id="{91C3959B-1972-485A-8363-0CDB5A972769}"/>
              </a:ext>
            </a:extLst>
          </p:cNvPr>
          <p:cNvPicPr>
            <a:picLocks noGrp="1" noChangeAspect="1"/>
          </p:cNvPicPr>
          <p:nvPr>
            <p:ph idx="1"/>
          </p:nvPr>
        </p:nvPicPr>
        <p:blipFill>
          <a:blip r:embed="rId3" cstate="print"/>
          <a:stretch>
            <a:fillRect/>
          </a:stretch>
        </p:blipFill>
        <p:spPr>
          <a:xfrm>
            <a:off x="1731696" y="1608292"/>
            <a:ext cx="8933607" cy="4500975"/>
          </a:xfrm>
          <a:prstGeom prst="rect">
            <a:avLst/>
          </a:prstGeom>
        </p:spPr>
      </p:pic>
    </p:spTree>
    <p:extLst>
      <p:ext uri="{BB962C8B-B14F-4D97-AF65-F5344CB8AC3E}">
        <p14:creationId xmlns:p14="http://schemas.microsoft.com/office/powerpoint/2010/main" val="51795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Functionality of PDECs</a:t>
            </a:r>
            <a:endParaRPr lang="en-US" dirty="0">
              <a:latin typeface="Arial"/>
              <a:cs typeface="Arial"/>
            </a:endParaRPr>
          </a:p>
        </p:txBody>
      </p:sp>
      <p:pic>
        <p:nvPicPr>
          <p:cNvPr id="4" name="Picture 3" title="CSDE tre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11" y="5818131"/>
            <a:ext cx="1096963" cy="832417"/>
          </a:xfrm>
          <a:prstGeom prst="rect">
            <a:avLst/>
          </a:prstGeom>
        </p:spPr>
      </p:pic>
      <p:cxnSp>
        <p:nvCxnSpPr>
          <p:cNvPr id="5" name="Straight Connector 4"/>
          <p:cNvCxnSpPr/>
          <p:nvPr/>
        </p:nvCxnSpPr>
        <p:spPr>
          <a:xfrm flipV="1">
            <a:off x="1577774" y="6650548"/>
            <a:ext cx="10116243" cy="22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568456" y="6374494"/>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12" name="Content Placeholder 11">
            <a:extLst>
              <a:ext uri="{FF2B5EF4-FFF2-40B4-BE49-F238E27FC236}">
                <a16:creationId xmlns:a16="http://schemas.microsoft.com/office/drawing/2014/main" id="{6643A66A-68B8-49BE-89CE-F3D10A1C2117}"/>
              </a:ext>
            </a:extLst>
          </p:cNvPr>
          <p:cNvPicPr>
            <a:picLocks noGrp="1" noChangeAspect="1"/>
          </p:cNvPicPr>
          <p:nvPr>
            <p:ph idx="1"/>
          </p:nvPr>
        </p:nvPicPr>
        <p:blipFill>
          <a:blip r:embed="rId3"/>
          <a:stretch>
            <a:fillRect/>
          </a:stretch>
        </p:blipFill>
        <p:spPr>
          <a:xfrm>
            <a:off x="1185248" y="1249180"/>
            <a:ext cx="10177554" cy="4525963"/>
          </a:xfrm>
        </p:spPr>
      </p:pic>
    </p:spTree>
    <p:extLst>
      <p:ext uri="{BB962C8B-B14F-4D97-AF65-F5344CB8AC3E}">
        <p14:creationId xmlns:p14="http://schemas.microsoft.com/office/powerpoint/2010/main" val="1369832841"/>
      </p:ext>
    </p:extLst>
  </p:cSld>
  <p:clrMapOvr>
    <a:masterClrMapping/>
  </p:clrMapOvr>
</p:sld>
</file>

<file path=ppt/theme/theme1.xml><?xml version="1.0" encoding="utf-8"?>
<a:theme xmlns:a="http://schemas.openxmlformats.org/drawingml/2006/main" name="CSDE_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DE_PresentationTemplate1_widescreen.potx" id="{2160B2BF-0507-480A-B29A-75C75FE4EC68}" vid="{347BBA4F-1DF9-4744-BED9-751959B48F4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DE_PresentationTemplate1_widescreen.potx" id="{2160B2BF-0507-480A-B29A-75C75FE4EC68}" vid="{54B12D32-1F33-43C1-B60B-2689105C96B3}"/>
    </a:ext>
  </a:extLst>
</a:theme>
</file>

<file path=docProps/app.xml><?xml version="1.0" encoding="utf-8"?>
<Properties xmlns="http://schemas.openxmlformats.org/officeDocument/2006/extended-properties" xmlns:vt="http://schemas.openxmlformats.org/officeDocument/2006/docPropsVTypes">
  <Template>CSDE_PresentationTemplate1</Template>
  <TotalTime>1232</TotalTime>
  <Words>576</Words>
  <Application>Microsoft Office PowerPoint</Application>
  <PresentationFormat>Widescreen</PresentationFormat>
  <Paragraphs>83</Paragraphs>
  <Slides>34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72</vt:lpstr>
      <vt:lpstr>Arial</vt:lpstr>
      <vt:lpstr>Arial Black</vt:lpstr>
      <vt:lpstr>Calibri</vt:lpstr>
      <vt:lpstr>Times New Roman</vt:lpstr>
      <vt:lpstr>CSDE_ppt_template1</vt:lpstr>
      <vt:lpstr>Custom Design</vt:lpstr>
      <vt:lpstr>CONNECTICUT STATE DEPARTMENT OF EDUCATION  </vt:lpstr>
      <vt:lpstr>PDEC Survey:  December 2021</vt:lpstr>
      <vt:lpstr>PDEC Survey:  Nov. – Dec. 2021</vt:lpstr>
      <vt:lpstr>Survey Participants</vt:lpstr>
      <vt:lpstr>Survey Participants</vt:lpstr>
      <vt:lpstr>Districts Represented (n= 665) – (Part 1 of 2)</vt:lpstr>
      <vt:lpstr>Districts Represented (n= 665) – (Part 2 of 2)</vt:lpstr>
      <vt:lpstr>Functionality of PDECs</vt:lpstr>
      <vt:lpstr>Functionality of PDECs</vt:lpstr>
      <vt:lpstr>Sources of Information to Inform PDECs</vt:lpstr>
      <vt:lpstr>Sources of Information to Inform PDECs</vt:lpstr>
      <vt:lpstr> Data PDECs Review to Determine Impact of Educator Evaluation and Support Systems</vt:lpstr>
      <vt:lpstr>Emerging Themes</vt:lpstr>
      <vt:lpstr>Sample Comments</vt:lpstr>
      <vt:lpstr>Data PDECs Review to Determine Impact of Professional Learning Opportunities</vt:lpstr>
      <vt:lpstr>Data PDECs Review to Determine Impact of Professional Learning Opportunities</vt:lpstr>
      <vt:lpstr>Emerging Themes</vt:lpstr>
      <vt:lpstr>PDECs Operate Effectively</vt:lpstr>
      <vt:lpstr>PDECs Operate Effectively</vt:lpstr>
      <vt:lpstr>PDECs Define Mutual Agreement</vt:lpstr>
      <vt:lpstr>PDECs Define Mutual Agreement</vt:lpstr>
      <vt:lpstr>Making PDEC Decisions</vt:lpstr>
      <vt:lpstr>Making PDEC Decisions</vt:lpstr>
      <vt:lpstr>Selection of PDEC Members</vt:lpstr>
      <vt:lpstr>Selection of PDEC Members</vt:lpstr>
      <vt:lpstr>PDEC Member Term Limit</vt:lpstr>
      <vt:lpstr>PDEC Member Term Limit</vt:lpstr>
      <vt:lpstr>Frequency of PDEC Meetings</vt:lpstr>
      <vt:lpstr>Frequency of PDEC Meetings</vt:lpstr>
      <vt:lpstr>Frequency of PDEC Communications with School/District Colleagues</vt:lpstr>
      <vt:lpstr>Frequency of PDEC Communications with School/District Colleagues</vt:lpstr>
      <vt:lpstr>Priorities of District PDECs</vt:lpstr>
      <vt:lpstr>In Conclusion</vt:lpstr>
      <vt:lpstr>CSDE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Fuller, Sharon</dc:creator>
  <cp:lastModifiedBy>Todd, Christopher</cp:lastModifiedBy>
  <cp:revision>7</cp:revision>
  <cp:lastPrinted>2015-01-26T16:06:10Z</cp:lastPrinted>
  <dcterms:created xsi:type="dcterms:W3CDTF">2022-01-06T20:51:28Z</dcterms:created>
  <dcterms:modified xsi:type="dcterms:W3CDTF">2022-01-07T20:36:27Z</dcterms:modified>
</cp:coreProperties>
</file>