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7" r:id="rId3"/>
    <p:sldId id="279" r:id="rId4"/>
    <p:sldId id="269" r:id="rId5"/>
    <p:sldId id="276" r:id="rId6"/>
    <p:sldId id="277" r:id="rId7"/>
    <p:sldId id="275" r:id="rId8"/>
    <p:sldId id="260" r:id="rId9"/>
    <p:sldId id="263" r:id="rId10"/>
    <p:sldId id="278" r:id="rId11"/>
    <p:sldId id="259" r:id="rId12"/>
    <p:sldId id="274" r:id="rId13"/>
    <p:sldId id="268" r:id="rId14"/>
    <p:sldId id="257" r:id="rId15"/>
    <p:sldId id="265" r:id="rId16"/>
    <p:sldId id="273" r:id="rId17"/>
    <p:sldId id="272" r:id="rId18"/>
    <p:sldId id="266" r:id="rId19"/>
    <p:sldId id="271" r:id="rId2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55" autoAdjust="0"/>
  </p:normalViewPr>
  <p:slideViewPr>
    <p:cSldViewPr>
      <p:cViewPr varScale="1">
        <p:scale>
          <a:sx n="68" d="100"/>
          <a:sy n="68" d="100"/>
        </p:scale>
        <p:origin x="-37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Professional </a:t>
            </a:r>
            <a:r>
              <a:rPr lang="en-US" dirty="0"/>
              <a:t>Learning in Mathematics</a:t>
            </a:r>
          </a:p>
        </c:rich>
      </c:tx>
      <c:layout/>
      <c:overlay val="0"/>
    </c:title>
    <c:autoTitleDeleted val="0"/>
    <c:plotArea>
      <c:layout/>
      <c:pieChart>
        <c:varyColors val="1"/>
        <c:ser>
          <c:idx val="0"/>
          <c:order val="0"/>
          <c:tx>
            <c:strRef>
              <c:f>Sheet1!$B$1</c:f>
              <c:strCache>
                <c:ptCount val="1"/>
                <c:pt idx="0">
                  <c:v>Professional Learning in Mathematics</c:v>
                </c:pt>
              </c:strCache>
            </c:strRef>
          </c:tx>
          <c:cat>
            <c:strRef>
              <c:f>Sheet1!$A$2:$A$5</c:f>
              <c:strCache>
                <c:ptCount val="4"/>
                <c:pt idx="0">
                  <c:v>Seldom</c:v>
                </c:pt>
                <c:pt idx="1">
                  <c:v>Only Sometimes</c:v>
                </c:pt>
                <c:pt idx="2">
                  <c:v>Regularly</c:v>
                </c:pt>
                <c:pt idx="3">
                  <c:v>Often</c:v>
                </c:pt>
              </c:strCache>
            </c:strRef>
          </c:cat>
          <c:val>
            <c:numRef>
              <c:f>Sheet1!$B$2:$B$5</c:f>
              <c:numCache>
                <c:formatCode>General</c:formatCode>
                <c:ptCount val="4"/>
                <c:pt idx="0">
                  <c:v>40</c:v>
                </c:pt>
                <c:pt idx="1">
                  <c:v>35</c:v>
                </c:pt>
                <c:pt idx="2">
                  <c:v>13</c:v>
                </c:pt>
                <c:pt idx="3">
                  <c:v>12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Percent</a:t>
            </a:r>
            <a:r>
              <a:rPr lang="en-US" baseline="0" dirty="0" smtClean="0"/>
              <a:t> at Goal 2006</a:t>
            </a:r>
            <a:endParaRPr lang="en-US" dirty="0"/>
          </a:p>
        </c:rich>
      </c:tx>
      <c:layout/>
      <c:overlay val="0"/>
    </c:title>
    <c:autoTitleDeleted val="0"/>
    <c:plotArea>
      <c:layout/>
      <c:barChart>
        <c:barDir val="col"/>
        <c:grouping val="clustered"/>
        <c:varyColors val="0"/>
        <c:ser>
          <c:idx val="0"/>
          <c:order val="0"/>
          <c:tx>
            <c:strRef>
              <c:f>Sheet1!$B$1</c:f>
              <c:strCache>
                <c:ptCount val="1"/>
                <c:pt idx="0">
                  <c:v>2006</c:v>
                </c:pt>
              </c:strCache>
            </c:strRef>
          </c:tx>
          <c:invertIfNegative val="0"/>
          <c:cat>
            <c:strRef>
              <c:f>Sheet1!$A$2:$A$14</c:f>
              <c:strCache>
                <c:ptCount val="13"/>
                <c:pt idx="0">
                  <c:v>District 1</c:v>
                </c:pt>
                <c:pt idx="1">
                  <c:v>District 2</c:v>
                </c:pt>
                <c:pt idx="2">
                  <c:v>District 3</c:v>
                </c:pt>
                <c:pt idx="3">
                  <c:v>District 4</c:v>
                </c:pt>
                <c:pt idx="4">
                  <c:v>District 5</c:v>
                </c:pt>
                <c:pt idx="5">
                  <c:v>District 6</c:v>
                </c:pt>
                <c:pt idx="6">
                  <c:v>District 7</c:v>
                </c:pt>
                <c:pt idx="7">
                  <c:v>District 8</c:v>
                </c:pt>
                <c:pt idx="8">
                  <c:v>District 9</c:v>
                </c:pt>
                <c:pt idx="9">
                  <c:v>District 10</c:v>
                </c:pt>
                <c:pt idx="10">
                  <c:v>District 11</c:v>
                </c:pt>
                <c:pt idx="11">
                  <c:v>District 12</c:v>
                </c:pt>
                <c:pt idx="12">
                  <c:v>District 13</c:v>
                </c:pt>
              </c:strCache>
            </c:strRef>
          </c:cat>
          <c:val>
            <c:numRef>
              <c:f>Sheet1!$B$2:$B$14</c:f>
              <c:numCache>
                <c:formatCode>General</c:formatCode>
                <c:ptCount val="13"/>
                <c:pt idx="0">
                  <c:v>81</c:v>
                </c:pt>
                <c:pt idx="1">
                  <c:v>75</c:v>
                </c:pt>
                <c:pt idx="2">
                  <c:v>37</c:v>
                </c:pt>
                <c:pt idx="3">
                  <c:v>50</c:v>
                </c:pt>
                <c:pt idx="4">
                  <c:v>69</c:v>
                </c:pt>
                <c:pt idx="5">
                  <c:v>65</c:v>
                </c:pt>
                <c:pt idx="6">
                  <c:v>63</c:v>
                </c:pt>
                <c:pt idx="7">
                  <c:v>55</c:v>
                </c:pt>
                <c:pt idx="8">
                  <c:v>53</c:v>
                </c:pt>
                <c:pt idx="9">
                  <c:v>49</c:v>
                </c:pt>
                <c:pt idx="10">
                  <c:v>68</c:v>
                </c:pt>
                <c:pt idx="11">
                  <c:v>77</c:v>
                </c:pt>
                <c:pt idx="12">
                  <c:v>44</c:v>
                </c:pt>
              </c:numCache>
            </c:numRef>
          </c:val>
        </c:ser>
        <c:dLbls>
          <c:showLegendKey val="0"/>
          <c:showVal val="0"/>
          <c:showCatName val="0"/>
          <c:showSerName val="0"/>
          <c:showPercent val="0"/>
          <c:showBubbleSize val="0"/>
        </c:dLbls>
        <c:gapWidth val="150"/>
        <c:axId val="33144320"/>
        <c:axId val="125690432"/>
      </c:barChart>
      <c:catAx>
        <c:axId val="33144320"/>
        <c:scaling>
          <c:orientation val="minMax"/>
        </c:scaling>
        <c:delete val="0"/>
        <c:axPos val="b"/>
        <c:majorTickMark val="out"/>
        <c:minorTickMark val="none"/>
        <c:tickLblPos val="nextTo"/>
        <c:crossAx val="125690432"/>
        <c:crosses val="autoZero"/>
        <c:auto val="1"/>
        <c:lblAlgn val="ctr"/>
        <c:lblOffset val="100"/>
        <c:noMultiLvlLbl val="0"/>
      </c:catAx>
      <c:valAx>
        <c:axId val="125690432"/>
        <c:scaling>
          <c:orientation val="minMax"/>
        </c:scaling>
        <c:delete val="0"/>
        <c:axPos val="l"/>
        <c:majorGridlines/>
        <c:numFmt formatCode="General" sourceLinked="1"/>
        <c:majorTickMark val="out"/>
        <c:minorTickMark val="none"/>
        <c:tickLblPos val="nextTo"/>
        <c:crossAx val="331443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Leadership Roles to Support Formal or Informal Professional Learning Opportunities</c:v>
                </c:pt>
              </c:strCache>
            </c:strRef>
          </c:tx>
          <c:cat>
            <c:strRef>
              <c:f>Sheet1!$A$2:$A$5</c:f>
              <c:strCache>
                <c:ptCount val="4"/>
                <c:pt idx="0">
                  <c:v>Always</c:v>
                </c:pt>
                <c:pt idx="1">
                  <c:v>Frequently</c:v>
                </c:pt>
                <c:pt idx="2">
                  <c:v>Sometimes</c:v>
                </c:pt>
                <c:pt idx="3">
                  <c:v>Seldom/Never</c:v>
                </c:pt>
              </c:strCache>
            </c:strRef>
          </c:cat>
          <c:val>
            <c:numRef>
              <c:f>Sheet1!$B$2:$B$5</c:f>
              <c:numCache>
                <c:formatCode>0%</c:formatCode>
                <c:ptCount val="4"/>
                <c:pt idx="0">
                  <c:v>0.02</c:v>
                </c:pt>
                <c:pt idx="1">
                  <c:v>7.0000000000000007E-2</c:v>
                </c:pt>
                <c:pt idx="2">
                  <c:v>0.25</c:v>
                </c:pt>
                <c:pt idx="3">
                  <c:v>0.66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Percent</a:t>
            </a:r>
            <a:r>
              <a:rPr lang="en-US" baseline="0" dirty="0" smtClean="0"/>
              <a:t> at Goal 2006-2009</a:t>
            </a:r>
            <a:endParaRPr lang="en-US" dirty="0"/>
          </a:p>
        </c:rich>
      </c:tx>
      <c:layout/>
      <c:overlay val="0"/>
    </c:title>
    <c:autoTitleDeleted val="0"/>
    <c:plotArea>
      <c:layout/>
      <c:barChart>
        <c:barDir val="col"/>
        <c:grouping val="clustered"/>
        <c:varyColors val="0"/>
        <c:ser>
          <c:idx val="0"/>
          <c:order val="0"/>
          <c:tx>
            <c:strRef>
              <c:f>Sheet1!$B$1</c:f>
              <c:strCache>
                <c:ptCount val="1"/>
                <c:pt idx="0">
                  <c:v>2006</c:v>
                </c:pt>
              </c:strCache>
            </c:strRef>
          </c:tx>
          <c:invertIfNegative val="0"/>
          <c:cat>
            <c:strRef>
              <c:f>Sheet1!$A$2:$A$14</c:f>
              <c:strCache>
                <c:ptCount val="13"/>
                <c:pt idx="0">
                  <c:v>District 1</c:v>
                </c:pt>
                <c:pt idx="1">
                  <c:v>District 2</c:v>
                </c:pt>
                <c:pt idx="2">
                  <c:v>District 3</c:v>
                </c:pt>
                <c:pt idx="3">
                  <c:v>District 4</c:v>
                </c:pt>
                <c:pt idx="4">
                  <c:v>District 5</c:v>
                </c:pt>
                <c:pt idx="5">
                  <c:v>District 6</c:v>
                </c:pt>
                <c:pt idx="6">
                  <c:v>District 7</c:v>
                </c:pt>
                <c:pt idx="7">
                  <c:v>District 8</c:v>
                </c:pt>
                <c:pt idx="8">
                  <c:v>District 9</c:v>
                </c:pt>
                <c:pt idx="9">
                  <c:v>District 10</c:v>
                </c:pt>
                <c:pt idx="10">
                  <c:v>District 11</c:v>
                </c:pt>
                <c:pt idx="11">
                  <c:v>District 12</c:v>
                </c:pt>
                <c:pt idx="12">
                  <c:v>District 13</c:v>
                </c:pt>
              </c:strCache>
            </c:strRef>
          </c:cat>
          <c:val>
            <c:numRef>
              <c:f>Sheet1!$B$2:$B$14</c:f>
              <c:numCache>
                <c:formatCode>General</c:formatCode>
                <c:ptCount val="13"/>
                <c:pt idx="0">
                  <c:v>81</c:v>
                </c:pt>
                <c:pt idx="1">
                  <c:v>75</c:v>
                </c:pt>
                <c:pt idx="2">
                  <c:v>37</c:v>
                </c:pt>
                <c:pt idx="3">
                  <c:v>50</c:v>
                </c:pt>
                <c:pt idx="4">
                  <c:v>69</c:v>
                </c:pt>
                <c:pt idx="5">
                  <c:v>65</c:v>
                </c:pt>
                <c:pt idx="6">
                  <c:v>63</c:v>
                </c:pt>
                <c:pt idx="7">
                  <c:v>55</c:v>
                </c:pt>
                <c:pt idx="8">
                  <c:v>53</c:v>
                </c:pt>
                <c:pt idx="9">
                  <c:v>49</c:v>
                </c:pt>
                <c:pt idx="10">
                  <c:v>68</c:v>
                </c:pt>
                <c:pt idx="11">
                  <c:v>77</c:v>
                </c:pt>
                <c:pt idx="12">
                  <c:v>44</c:v>
                </c:pt>
              </c:numCache>
            </c:numRef>
          </c:val>
        </c:ser>
        <c:ser>
          <c:idx val="1"/>
          <c:order val="1"/>
          <c:tx>
            <c:strRef>
              <c:f>Sheet1!$C$1</c:f>
              <c:strCache>
                <c:ptCount val="1"/>
                <c:pt idx="0">
                  <c:v>2009</c:v>
                </c:pt>
              </c:strCache>
            </c:strRef>
          </c:tx>
          <c:invertIfNegative val="0"/>
          <c:cat>
            <c:strRef>
              <c:f>Sheet1!$A$2:$A$14</c:f>
              <c:strCache>
                <c:ptCount val="13"/>
                <c:pt idx="0">
                  <c:v>District 1</c:v>
                </c:pt>
                <c:pt idx="1">
                  <c:v>District 2</c:v>
                </c:pt>
                <c:pt idx="2">
                  <c:v>District 3</c:v>
                </c:pt>
                <c:pt idx="3">
                  <c:v>District 4</c:v>
                </c:pt>
                <c:pt idx="4">
                  <c:v>District 5</c:v>
                </c:pt>
                <c:pt idx="5">
                  <c:v>District 6</c:v>
                </c:pt>
                <c:pt idx="6">
                  <c:v>District 7</c:v>
                </c:pt>
                <c:pt idx="7">
                  <c:v>District 8</c:v>
                </c:pt>
                <c:pt idx="8">
                  <c:v>District 9</c:v>
                </c:pt>
                <c:pt idx="9">
                  <c:v>District 10</c:v>
                </c:pt>
                <c:pt idx="10">
                  <c:v>District 11</c:v>
                </c:pt>
                <c:pt idx="11">
                  <c:v>District 12</c:v>
                </c:pt>
                <c:pt idx="12">
                  <c:v>District 13</c:v>
                </c:pt>
              </c:strCache>
            </c:strRef>
          </c:cat>
          <c:val>
            <c:numRef>
              <c:f>Sheet1!$C$2:$C$14</c:f>
              <c:numCache>
                <c:formatCode>General</c:formatCode>
                <c:ptCount val="13"/>
                <c:pt idx="0">
                  <c:v>84</c:v>
                </c:pt>
                <c:pt idx="1">
                  <c:v>83</c:v>
                </c:pt>
                <c:pt idx="2">
                  <c:v>53</c:v>
                </c:pt>
                <c:pt idx="3">
                  <c:v>61</c:v>
                </c:pt>
                <c:pt idx="4">
                  <c:v>73</c:v>
                </c:pt>
                <c:pt idx="5">
                  <c:v>75</c:v>
                </c:pt>
                <c:pt idx="6">
                  <c:v>79</c:v>
                </c:pt>
                <c:pt idx="7">
                  <c:v>65</c:v>
                </c:pt>
                <c:pt idx="8">
                  <c:v>69</c:v>
                </c:pt>
                <c:pt idx="9">
                  <c:v>59</c:v>
                </c:pt>
                <c:pt idx="10">
                  <c:v>78</c:v>
                </c:pt>
                <c:pt idx="11">
                  <c:v>84</c:v>
                </c:pt>
                <c:pt idx="12">
                  <c:v>72</c:v>
                </c:pt>
              </c:numCache>
            </c:numRef>
          </c:val>
        </c:ser>
        <c:dLbls>
          <c:showLegendKey val="0"/>
          <c:showVal val="0"/>
          <c:showCatName val="0"/>
          <c:showSerName val="0"/>
          <c:showPercent val="0"/>
          <c:showBubbleSize val="0"/>
        </c:dLbls>
        <c:gapWidth val="150"/>
        <c:axId val="34842112"/>
        <c:axId val="34363008"/>
      </c:barChart>
      <c:catAx>
        <c:axId val="34842112"/>
        <c:scaling>
          <c:orientation val="minMax"/>
        </c:scaling>
        <c:delete val="0"/>
        <c:axPos val="b"/>
        <c:majorTickMark val="out"/>
        <c:minorTickMark val="none"/>
        <c:tickLblPos val="nextTo"/>
        <c:crossAx val="34363008"/>
        <c:crosses val="autoZero"/>
        <c:auto val="1"/>
        <c:lblAlgn val="ctr"/>
        <c:lblOffset val="100"/>
        <c:noMultiLvlLbl val="0"/>
      </c:catAx>
      <c:valAx>
        <c:axId val="34363008"/>
        <c:scaling>
          <c:orientation val="minMax"/>
        </c:scaling>
        <c:delete val="0"/>
        <c:axPos val="l"/>
        <c:majorGridlines/>
        <c:numFmt formatCode="General" sourceLinked="1"/>
        <c:majorTickMark val="out"/>
        <c:minorTickMark val="none"/>
        <c:tickLblPos val="nextTo"/>
        <c:crossAx val="348421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CMT 2006</c:v>
                </c:pt>
              </c:strCache>
            </c:strRef>
          </c:tx>
          <c:invertIfNegative val="0"/>
          <c:cat>
            <c:strRef>
              <c:f>Sheet1!$A$2:$A$5</c:f>
              <c:strCache>
                <c:ptCount val="3"/>
                <c:pt idx="0">
                  <c:v>Grade 3</c:v>
                </c:pt>
                <c:pt idx="1">
                  <c:v>Grade 4</c:v>
                </c:pt>
                <c:pt idx="2">
                  <c:v>Grade 5</c:v>
                </c:pt>
              </c:strCache>
            </c:strRef>
          </c:cat>
          <c:val>
            <c:numRef>
              <c:f>Sheet1!$B$2:$B$5</c:f>
              <c:numCache>
                <c:formatCode>General</c:formatCode>
                <c:ptCount val="4"/>
                <c:pt idx="0">
                  <c:v>58</c:v>
                </c:pt>
                <c:pt idx="1">
                  <c:v>61</c:v>
                </c:pt>
                <c:pt idx="2">
                  <c:v>62</c:v>
                </c:pt>
              </c:numCache>
            </c:numRef>
          </c:val>
        </c:ser>
        <c:ser>
          <c:idx val="1"/>
          <c:order val="1"/>
          <c:tx>
            <c:strRef>
              <c:f>Sheet1!$C$1</c:f>
              <c:strCache>
                <c:ptCount val="1"/>
                <c:pt idx="0">
                  <c:v>CMT 2009</c:v>
                </c:pt>
              </c:strCache>
            </c:strRef>
          </c:tx>
          <c:invertIfNegative val="0"/>
          <c:cat>
            <c:strRef>
              <c:f>Sheet1!$A$2:$A$5</c:f>
              <c:strCache>
                <c:ptCount val="3"/>
                <c:pt idx="0">
                  <c:v>Grade 3</c:v>
                </c:pt>
                <c:pt idx="1">
                  <c:v>Grade 4</c:v>
                </c:pt>
                <c:pt idx="2">
                  <c:v>Grade 5</c:v>
                </c:pt>
              </c:strCache>
            </c:strRef>
          </c:cat>
          <c:val>
            <c:numRef>
              <c:f>Sheet1!$C$2:$C$5</c:f>
              <c:numCache>
                <c:formatCode>General</c:formatCode>
                <c:ptCount val="4"/>
                <c:pt idx="0">
                  <c:v>71</c:v>
                </c:pt>
                <c:pt idx="1">
                  <c:v>76</c:v>
                </c:pt>
                <c:pt idx="2">
                  <c:v>75</c:v>
                </c:pt>
              </c:numCache>
            </c:numRef>
          </c:val>
        </c:ser>
        <c:dLbls>
          <c:showLegendKey val="0"/>
          <c:showVal val="0"/>
          <c:showCatName val="0"/>
          <c:showSerName val="0"/>
          <c:showPercent val="0"/>
          <c:showBubbleSize val="0"/>
        </c:dLbls>
        <c:gapWidth val="150"/>
        <c:axId val="34842624"/>
        <c:axId val="125670464"/>
      </c:barChart>
      <c:catAx>
        <c:axId val="34842624"/>
        <c:scaling>
          <c:orientation val="minMax"/>
        </c:scaling>
        <c:delete val="0"/>
        <c:axPos val="b"/>
        <c:majorTickMark val="out"/>
        <c:minorTickMark val="none"/>
        <c:tickLblPos val="nextTo"/>
        <c:crossAx val="125670464"/>
        <c:crosses val="autoZero"/>
        <c:auto val="1"/>
        <c:lblAlgn val="ctr"/>
        <c:lblOffset val="100"/>
        <c:tickMarkSkip val="10"/>
        <c:noMultiLvlLbl val="0"/>
      </c:catAx>
      <c:valAx>
        <c:axId val="125670464"/>
        <c:scaling>
          <c:orientation val="minMax"/>
        </c:scaling>
        <c:delete val="0"/>
        <c:axPos val="l"/>
        <c:majorGridlines/>
        <c:numFmt formatCode="General" sourceLinked="1"/>
        <c:majorTickMark val="out"/>
        <c:minorTickMark val="none"/>
        <c:tickLblPos val="nextTo"/>
        <c:crossAx val="348426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13" tIns="46957" rIns="93913" bIns="46957" rtlCol="0"/>
          <a:lstStyle>
            <a:lvl1pPr algn="l">
              <a:defRPr sz="13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13" tIns="46957" rIns="93913" bIns="46957" rtlCol="0"/>
          <a:lstStyle>
            <a:lvl1pPr algn="r">
              <a:defRPr sz="1300"/>
            </a:lvl1pPr>
          </a:lstStyle>
          <a:p>
            <a:fld id="{02C8E43E-BDBA-47E8-8557-B411E5030964}" type="datetimeFigureOut">
              <a:rPr lang="en-US" smtClean="0"/>
              <a:t>9/26/2017</a:t>
            </a:fld>
            <a:endParaRPr lang="en-US"/>
          </a:p>
        </p:txBody>
      </p:sp>
      <p:sp>
        <p:nvSpPr>
          <p:cNvPr id="4" name="Slide Image Placeholder 3"/>
          <p:cNvSpPr>
            <a:spLocks noGrp="1" noRot="1" noChangeAspect="1"/>
          </p:cNvSpPr>
          <p:nvPr>
            <p:ph type="sldImg" idx="2"/>
          </p:nvPr>
        </p:nvSpPr>
        <p:spPr>
          <a:xfrm>
            <a:off x="1196975" y="703263"/>
            <a:ext cx="4683125" cy="3511550"/>
          </a:xfrm>
          <a:prstGeom prst="rect">
            <a:avLst/>
          </a:prstGeom>
          <a:noFill/>
          <a:ln w="12700">
            <a:solidFill>
              <a:prstClr val="black"/>
            </a:solidFill>
          </a:ln>
        </p:spPr>
        <p:txBody>
          <a:bodyPr vert="horz" lIns="93913" tIns="46957" rIns="93913" bIns="46957"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13" tIns="46957" rIns="93913" bIns="469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8154"/>
          </a:xfrm>
          <a:prstGeom prst="rect">
            <a:avLst/>
          </a:prstGeom>
        </p:spPr>
        <p:txBody>
          <a:bodyPr vert="horz" lIns="93913" tIns="46957" rIns="93913" bIns="46957" rtlCol="0" anchor="b"/>
          <a:lstStyle>
            <a:lvl1pPr algn="l">
              <a:defRPr sz="1300"/>
            </a:lvl1pPr>
          </a:lstStyle>
          <a:p>
            <a:endParaRPr lang="en-US"/>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13" tIns="46957" rIns="93913" bIns="46957" rtlCol="0" anchor="b"/>
          <a:lstStyle>
            <a:lvl1pPr algn="r">
              <a:defRPr sz="1300"/>
            </a:lvl1pPr>
          </a:lstStyle>
          <a:p>
            <a:fld id="{E1A34D2F-5C56-4E3E-B32A-261C23A18353}" type="slidenum">
              <a:rPr lang="en-US" smtClean="0"/>
              <a:t>‹#›</a:t>
            </a:fld>
            <a:endParaRPr lang="en-US"/>
          </a:p>
        </p:txBody>
      </p:sp>
    </p:spTree>
    <p:extLst>
      <p:ext uri="{BB962C8B-B14F-4D97-AF65-F5344CB8AC3E}">
        <p14:creationId xmlns:p14="http://schemas.microsoft.com/office/powerpoint/2010/main" val="309079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Anticipation</a:t>
            </a:r>
            <a:r>
              <a:rPr lang="en-US" baseline="0" dirty="0" smtClean="0"/>
              <a:t> Guide. </a:t>
            </a:r>
            <a:r>
              <a:rPr lang="en-US" dirty="0" smtClean="0"/>
              <a:t>What</a:t>
            </a:r>
            <a:r>
              <a:rPr lang="en-US" baseline="0" dirty="0" smtClean="0"/>
              <a:t> is the greatest need for mathematics in elementary school?   </a:t>
            </a:r>
            <a:r>
              <a:rPr lang="en-US" dirty="0" smtClean="0"/>
              <a:t>That the quality of mathematics teaching depends on teachers’ knowledge of the subject.  Research done by Deborah </a:t>
            </a:r>
            <a:r>
              <a:rPr lang="en-US" dirty="0" err="1" smtClean="0"/>
              <a:t>Lowenberg</a:t>
            </a:r>
            <a:r>
              <a:rPr lang="en-US" dirty="0" smtClean="0"/>
              <a:t> Ball – University of Michigan.  We administered</a:t>
            </a:r>
            <a:r>
              <a:rPr lang="en-US" baseline="0" dirty="0" smtClean="0"/>
              <a:t> the Mathematical Knowledge for Teaching Measures.</a:t>
            </a:r>
          </a:p>
          <a:p>
            <a:r>
              <a:rPr lang="en-US" dirty="0" smtClean="0"/>
              <a:t>mathematical knowledge of most American adults is as weak, and often weaker.</a:t>
            </a:r>
            <a:r>
              <a:rPr lang="en-US" baseline="0" dirty="0" smtClean="0"/>
              <a:t> </a:t>
            </a:r>
            <a:r>
              <a:rPr lang="en-US" dirty="0" smtClean="0"/>
              <a:t>increasing the quantity of teachers’ mathematics coursework will only improve the quality of mathematics teaching if teachers learn mathematics in ways that make a difference for the skill with which they are able to do their work. The goal is not to produce teachers who know more mathematics. The goal is to improve students’ learning. Teachers need to be people who can work and reason with mathematics, and who possess particular mathematical qualities. Teaching requires being able to represent ideas and connect carefully across different representations – symbolic, graphical, and geometric. Representation is a central feature of the work of teaching; skill and sensibilities with representing particular ideas or procedures is as fundamental as knowing their definitions. Using mathematical language with care, and understanding how definitions and precision shape mathematical problem solving and thinking is another element crucial to understanding how teachers must use –– and therefore know –– mathematics. Because teaching involves cultivating students’ interest in mathematics, teachers need to be people who are themselves curious and interested in mathematics and who are fascinated by students’ mathematical curiosities and interests.  </a:t>
            </a:r>
            <a:endParaRPr lang="en-US" dirty="0"/>
          </a:p>
        </p:txBody>
      </p:sp>
      <p:sp>
        <p:nvSpPr>
          <p:cNvPr id="4" name="Slide Number Placeholder 3"/>
          <p:cNvSpPr>
            <a:spLocks noGrp="1"/>
          </p:cNvSpPr>
          <p:nvPr>
            <p:ph type="sldNum" sz="quarter" idx="10"/>
          </p:nvPr>
        </p:nvSpPr>
        <p:spPr/>
        <p:txBody>
          <a:bodyPr/>
          <a:lstStyle/>
          <a:p>
            <a:fld id="{E1A34D2F-5C56-4E3E-B32A-261C23A18353}" type="slidenum">
              <a:rPr lang="en-US" smtClean="0"/>
              <a:t>2</a:t>
            </a:fld>
            <a:endParaRPr lang="en-US"/>
          </a:p>
        </p:txBody>
      </p:sp>
    </p:spTree>
    <p:extLst>
      <p:ext uri="{BB962C8B-B14F-4D97-AF65-F5344CB8AC3E}">
        <p14:creationId xmlns:p14="http://schemas.microsoft.com/office/powerpoint/2010/main" val="155543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a:t>
            </a:r>
            <a:r>
              <a:rPr lang="en-US" baseline="0" dirty="0" smtClean="0"/>
              <a:t> complete the anticipation guide.</a:t>
            </a:r>
            <a:endParaRPr lang="en-US" dirty="0"/>
          </a:p>
        </p:txBody>
      </p:sp>
      <p:sp>
        <p:nvSpPr>
          <p:cNvPr id="4" name="Slide Number Placeholder 3"/>
          <p:cNvSpPr>
            <a:spLocks noGrp="1"/>
          </p:cNvSpPr>
          <p:nvPr>
            <p:ph type="sldNum" sz="quarter" idx="10"/>
          </p:nvPr>
        </p:nvSpPr>
        <p:spPr/>
        <p:txBody>
          <a:bodyPr/>
          <a:lstStyle/>
          <a:p>
            <a:fld id="{E1A34D2F-5C56-4E3E-B32A-261C23A18353}" type="slidenum">
              <a:rPr lang="en-US" smtClean="0"/>
              <a:t>4</a:t>
            </a:fld>
            <a:endParaRPr lang="en-US"/>
          </a:p>
        </p:txBody>
      </p:sp>
    </p:spTree>
    <p:extLst>
      <p:ext uri="{BB962C8B-B14F-4D97-AF65-F5344CB8AC3E}">
        <p14:creationId xmlns:p14="http://schemas.microsoft.com/office/powerpoint/2010/main" val="118534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0" dirty="0" smtClean="0"/>
              <a:t> Kinds of Knowledge are crucial</a:t>
            </a:r>
            <a:endParaRPr lang="en-US" dirty="0"/>
          </a:p>
        </p:txBody>
      </p:sp>
      <p:sp>
        <p:nvSpPr>
          <p:cNvPr id="4" name="Slide Number Placeholder 3"/>
          <p:cNvSpPr>
            <a:spLocks noGrp="1"/>
          </p:cNvSpPr>
          <p:nvPr>
            <p:ph type="sldNum" sz="quarter" idx="10"/>
          </p:nvPr>
        </p:nvSpPr>
        <p:spPr/>
        <p:txBody>
          <a:bodyPr/>
          <a:lstStyle/>
          <a:p>
            <a:fld id="{E1A34D2F-5C56-4E3E-B32A-261C23A18353}" type="slidenum">
              <a:rPr lang="en-US" smtClean="0"/>
              <a:t>5</a:t>
            </a:fld>
            <a:endParaRPr lang="en-US"/>
          </a:p>
        </p:txBody>
      </p:sp>
    </p:spTree>
    <p:extLst>
      <p:ext uri="{BB962C8B-B14F-4D97-AF65-F5344CB8AC3E}">
        <p14:creationId xmlns:p14="http://schemas.microsoft.com/office/powerpoint/2010/main" val="129363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26">
              <a:defRPr/>
            </a:pPr>
            <a:r>
              <a:rPr lang="en-US" dirty="0" smtClean="0"/>
              <a:t>Cohen and Hill 1998 report: “Capable math teachers must know many things, but their knowledge of mathematics and how it is taught and learned are central.” The National Center for Education Statistics 2005 released study on Professional Development noted that across the country mathematics had the least number of hours of professional development.  Partner districts had similar responses.  The limited number of hours in mathematics professional development correlates with the response </a:t>
            </a:r>
            <a:r>
              <a:rPr lang="en-US" smtClean="0"/>
              <a:t>of 55</a:t>
            </a:r>
            <a:r>
              <a:rPr lang="en-US" dirty="0" smtClean="0"/>
              <a:t>% of the teachers stating that they seldom or only sometimes are provided professional learning in use the standards and/or research materials to strengthen instructional and student performance.</a:t>
            </a:r>
          </a:p>
          <a:p>
            <a:endParaRPr lang="en-US" dirty="0"/>
          </a:p>
        </p:txBody>
      </p:sp>
      <p:sp>
        <p:nvSpPr>
          <p:cNvPr id="4" name="Slide Number Placeholder 3"/>
          <p:cNvSpPr>
            <a:spLocks noGrp="1"/>
          </p:cNvSpPr>
          <p:nvPr>
            <p:ph type="sldNum" sz="quarter" idx="10"/>
          </p:nvPr>
        </p:nvSpPr>
        <p:spPr/>
        <p:txBody>
          <a:bodyPr/>
          <a:lstStyle/>
          <a:p>
            <a:fld id="{E1A34D2F-5C56-4E3E-B32A-261C23A18353}" type="slidenum">
              <a:rPr lang="en-US" smtClean="0"/>
              <a:t>8</a:t>
            </a:fld>
            <a:endParaRPr lang="en-US"/>
          </a:p>
        </p:txBody>
      </p:sp>
    </p:spTree>
    <p:extLst>
      <p:ext uri="{BB962C8B-B14F-4D97-AF65-F5344CB8AC3E}">
        <p14:creationId xmlns:p14="http://schemas.microsoft.com/office/powerpoint/2010/main" val="2375105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Item Type</a:t>
            </a:r>
            <a:endParaRPr lang="en-US" dirty="0"/>
          </a:p>
        </p:txBody>
      </p:sp>
      <p:sp>
        <p:nvSpPr>
          <p:cNvPr id="4" name="Slide Number Placeholder 3"/>
          <p:cNvSpPr>
            <a:spLocks noGrp="1"/>
          </p:cNvSpPr>
          <p:nvPr>
            <p:ph type="sldNum" sz="quarter" idx="10"/>
          </p:nvPr>
        </p:nvSpPr>
        <p:spPr/>
        <p:txBody>
          <a:bodyPr/>
          <a:lstStyle/>
          <a:p>
            <a:fld id="{E1A34D2F-5C56-4E3E-B32A-261C23A18353}" type="slidenum">
              <a:rPr lang="en-US" smtClean="0"/>
              <a:t>10</a:t>
            </a:fld>
            <a:endParaRPr lang="en-US"/>
          </a:p>
        </p:txBody>
      </p:sp>
    </p:spTree>
    <p:extLst>
      <p:ext uri="{BB962C8B-B14F-4D97-AF65-F5344CB8AC3E}">
        <p14:creationId xmlns:p14="http://schemas.microsoft.com/office/powerpoint/2010/main" val="101986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Nowhere has the use of teacher leaders been more visible and played a more significant role in efforts to achieve reform of teaching practices than in mathematics and science (Weiss et al. 1999, Briars 1999). </a:t>
            </a:r>
          </a:p>
          <a:p>
            <a:r>
              <a:rPr lang="en-US" dirty="0" smtClean="0"/>
              <a:t>Educational Leadership Self Inventory (CSDE, 2001), the majority of teachers expressed a lack of knowledge of the leadership role of facilitating new learning in a variety of formats, such as workshops. 68% of the partner teachers that responded answered that only sometimes did they work with teachers to create a variety of formal and informal opportunities for teachers to further develop their understanding of the learning process and to examine the implications of the learning process for teaching, and 6% seldom worked in this area. A very small portion or 2% of the teachers surveyed almost always work with staff to design professional development activities to improve teaching and learning.  7% stated that they frequently work on professional development, however 25% sometimes work on it and 66% seldom are involved in the planning of professional development.  These responses indicate that the majority of teachers have not had experience in designing professional development activities. </a:t>
            </a:r>
          </a:p>
          <a:p>
            <a:endParaRPr lang="en-US" dirty="0"/>
          </a:p>
        </p:txBody>
      </p:sp>
      <p:sp>
        <p:nvSpPr>
          <p:cNvPr id="4" name="Slide Number Placeholder 3"/>
          <p:cNvSpPr>
            <a:spLocks noGrp="1"/>
          </p:cNvSpPr>
          <p:nvPr>
            <p:ph type="sldNum" sz="quarter" idx="10"/>
          </p:nvPr>
        </p:nvSpPr>
        <p:spPr/>
        <p:txBody>
          <a:bodyPr/>
          <a:lstStyle/>
          <a:p>
            <a:fld id="{E1A34D2F-5C56-4E3E-B32A-261C23A18353}" type="slidenum">
              <a:rPr lang="en-US" smtClean="0"/>
              <a:t>11</a:t>
            </a:fld>
            <a:endParaRPr lang="en-US"/>
          </a:p>
        </p:txBody>
      </p:sp>
    </p:spTree>
    <p:extLst>
      <p:ext uri="{BB962C8B-B14F-4D97-AF65-F5344CB8AC3E}">
        <p14:creationId xmlns:p14="http://schemas.microsoft.com/office/powerpoint/2010/main" val="113597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of the Education</a:t>
            </a:r>
            <a:r>
              <a:rPr lang="en-US" baseline="0" dirty="0" smtClean="0"/>
              <a:t> Leadership Self Assessment that was a tool from the CSDE.</a:t>
            </a:r>
            <a:endParaRPr lang="en-US" dirty="0"/>
          </a:p>
        </p:txBody>
      </p:sp>
      <p:sp>
        <p:nvSpPr>
          <p:cNvPr id="4" name="Slide Number Placeholder 3"/>
          <p:cNvSpPr>
            <a:spLocks noGrp="1"/>
          </p:cNvSpPr>
          <p:nvPr>
            <p:ph type="sldNum" sz="quarter" idx="10"/>
          </p:nvPr>
        </p:nvSpPr>
        <p:spPr/>
        <p:txBody>
          <a:bodyPr/>
          <a:lstStyle/>
          <a:p>
            <a:fld id="{E1A34D2F-5C56-4E3E-B32A-261C23A18353}" type="slidenum">
              <a:rPr lang="en-US" smtClean="0"/>
              <a:t>12</a:t>
            </a:fld>
            <a:endParaRPr lang="en-US"/>
          </a:p>
        </p:txBody>
      </p:sp>
    </p:spTree>
    <p:extLst>
      <p:ext uri="{BB962C8B-B14F-4D97-AF65-F5344CB8AC3E}">
        <p14:creationId xmlns:p14="http://schemas.microsoft.com/office/powerpoint/2010/main" val="36547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School districts - Average increase of 14%</a:t>
            </a:r>
            <a:r>
              <a:rPr lang="en-US" baseline="0" dirty="0" smtClean="0"/>
              <a:t> achieving goal.</a:t>
            </a:r>
            <a:endParaRPr lang="en-US" dirty="0"/>
          </a:p>
        </p:txBody>
      </p:sp>
      <p:sp>
        <p:nvSpPr>
          <p:cNvPr id="4" name="Slide Number Placeholder 3"/>
          <p:cNvSpPr>
            <a:spLocks noGrp="1"/>
          </p:cNvSpPr>
          <p:nvPr>
            <p:ph type="sldNum" sz="quarter" idx="10"/>
          </p:nvPr>
        </p:nvSpPr>
        <p:spPr/>
        <p:txBody>
          <a:bodyPr/>
          <a:lstStyle/>
          <a:p>
            <a:fld id="{E1A34D2F-5C56-4E3E-B32A-261C23A18353}" type="slidenum">
              <a:rPr lang="en-US" smtClean="0"/>
              <a:t>17</a:t>
            </a:fld>
            <a:endParaRPr lang="en-US"/>
          </a:p>
        </p:txBody>
      </p:sp>
    </p:spTree>
    <p:extLst>
      <p:ext uri="{BB962C8B-B14F-4D97-AF65-F5344CB8AC3E}">
        <p14:creationId xmlns:p14="http://schemas.microsoft.com/office/powerpoint/2010/main" val="381581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34D2F-5C56-4E3E-B32A-261C23A18353}" type="slidenum">
              <a:rPr lang="en-US" smtClean="0"/>
              <a:t>19</a:t>
            </a:fld>
            <a:endParaRPr lang="en-US"/>
          </a:p>
        </p:txBody>
      </p:sp>
    </p:spTree>
    <p:extLst>
      <p:ext uri="{BB962C8B-B14F-4D97-AF65-F5344CB8AC3E}">
        <p14:creationId xmlns:p14="http://schemas.microsoft.com/office/powerpoint/2010/main" val="144903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E34A29-3420-4C11-82EF-F3718D2F54A3}"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52EA0-60D4-4B3A-988C-E5C736000B9F}" type="slidenum">
              <a:rPr lang="en-US" smtClean="0"/>
              <a:t>‹#›</a:t>
            </a:fld>
            <a:endParaRPr lang="en-US"/>
          </a:p>
        </p:txBody>
      </p:sp>
    </p:spTree>
    <p:extLst>
      <p:ext uri="{BB962C8B-B14F-4D97-AF65-F5344CB8AC3E}">
        <p14:creationId xmlns:p14="http://schemas.microsoft.com/office/powerpoint/2010/main" val="25214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34A29-3420-4C11-82EF-F3718D2F54A3}"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52EA0-60D4-4B3A-988C-E5C736000B9F}" type="slidenum">
              <a:rPr lang="en-US" smtClean="0"/>
              <a:t>‹#›</a:t>
            </a:fld>
            <a:endParaRPr lang="en-US"/>
          </a:p>
        </p:txBody>
      </p:sp>
    </p:spTree>
    <p:extLst>
      <p:ext uri="{BB962C8B-B14F-4D97-AF65-F5344CB8AC3E}">
        <p14:creationId xmlns:p14="http://schemas.microsoft.com/office/powerpoint/2010/main" val="3494045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34A29-3420-4C11-82EF-F3718D2F54A3}"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52EA0-60D4-4B3A-988C-E5C736000B9F}" type="slidenum">
              <a:rPr lang="en-US" smtClean="0"/>
              <a:t>‹#›</a:t>
            </a:fld>
            <a:endParaRPr lang="en-US"/>
          </a:p>
        </p:txBody>
      </p:sp>
    </p:spTree>
    <p:extLst>
      <p:ext uri="{BB962C8B-B14F-4D97-AF65-F5344CB8AC3E}">
        <p14:creationId xmlns:p14="http://schemas.microsoft.com/office/powerpoint/2010/main" val="274774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34A29-3420-4C11-82EF-F3718D2F54A3}"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52EA0-60D4-4B3A-988C-E5C736000B9F}" type="slidenum">
              <a:rPr lang="en-US" smtClean="0"/>
              <a:t>‹#›</a:t>
            </a:fld>
            <a:endParaRPr lang="en-US"/>
          </a:p>
        </p:txBody>
      </p:sp>
    </p:spTree>
    <p:extLst>
      <p:ext uri="{BB962C8B-B14F-4D97-AF65-F5344CB8AC3E}">
        <p14:creationId xmlns:p14="http://schemas.microsoft.com/office/powerpoint/2010/main" val="391301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E34A29-3420-4C11-82EF-F3718D2F54A3}"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52EA0-60D4-4B3A-988C-E5C736000B9F}" type="slidenum">
              <a:rPr lang="en-US" smtClean="0"/>
              <a:t>‹#›</a:t>
            </a:fld>
            <a:endParaRPr lang="en-US"/>
          </a:p>
        </p:txBody>
      </p:sp>
    </p:spTree>
    <p:extLst>
      <p:ext uri="{BB962C8B-B14F-4D97-AF65-F5344CB8AC3E}">
        <p14:creationId xmlns:p14="http://schemas.microsoft.com/office/powerpoint/2010/main" val="2150266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E34A29-3420-4C11-82EF-F3718D2F54A3}"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52EA0-60D4-4B3A-988C-E5C736000B9F}" type="slidenum">
              <a:rPr lang="en-US" smtClean="0"/>
              <a:t>‹#›</a:t>
            </a:fld>
            <a:endParaRPr lang="en-US"/>
          </a:p>
        </p:txBody>
      </p:sp>
    </p:spTree>
    <p:extLst>
      <p:ext uri="{BB962C8B-B14F-4D97-AF65-F5344CB8AC3E}">
        <p14:creationId xmlns:p14="http://schemas.microsoft.com/office/powerpoint/2010/main" val="264750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E34A29-3420-4C11-82EF-F3718D2F54A3}" type="datetimeFigureOut">
              <a:rPr lang="en-US" smtClean="0"/>
              <a:t>9/26/2017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952EA0-60D4-4B3A-988C-E5C736000B9F}" type="slidenum">
              <a:rPr lang="en-US" smtClean="0"/>
              <a:t>‹#›</a:t>
            </a:fld>
            <a:endParaRPr lang="en-US"/>
          </a:p>
        </p:txBody>
      </p:sp>
    </p:spTree>
    <p:extLst>
      <p:ext uri="{BB962C8B-B14F-4D97-AF65-F5344CB8AC3E}">
        <p14:creationId xmlns:p14="http://schemas.microsoft.com/office/powerpoint/2010/main" val="8919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E34A29-3420-4C11-82EF-F3718D2F54A3}" type="datetimeFigureOut">
              <a:rPr lang="en-US" smtClean="0"/>
              <a:t>9/26/2017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952EA0-60D4-4B3A-988C-E5C736000B9F}" type="slidenum">
              <a:rPr lang="en-US" smtClean="0"/>
              <a:t>‹#›</a:t>
            </a:fld>
            <a:endParaRPr lang="en-US"/>
          </a:p>
        </p:txBody>
      </p:sp>
    </p:spTree>
    <p:extLst>
      <p:ext uri="{BB962C8B-B14F-4D97-AF65-F5344CB8AC3E}">
        <p14:creationId xmlns:p14="http://schemas.microsoft.com/office/powerpoint/2010/main" val="254354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34A29-3420-4C11-82EF-F3718D2F54A3}" type="datetimeFigureOut">
              <a:rPr lang="en-US" smtClean="0"/>
              <a:t>9/26/2017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952EA0-60D4-4B3A-988C-E5C736000B9F}" type="slidenum">
              <a:rPr lang="en-US" smtClean="0"/>
              <a:t>‹#›</a:t>
            </a:fld>
            <a:endParaRPr lang="en-US"/>
          </a:p>
        </p:txBody>
      </p:sp>
    </p:spTree>
    <p:extLst>
      <p:ext uri="{BB962C8B-B14F-4D97-AF65-F5344CB8AC3E}">
        <p14:creationId xmlns:p14="http://schemas.microsoft.com/office/powerpoint/2010/main" val="3718480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34A29-3420-4C11-82EF-F3718D2F54A3}"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52EA0-60D4-4B3A-988C-E5C736000B9F}" type="slidenum">
              <a:rPr lang="en-US" smtClean="0"/>
              <a:t>‹#›</a:t>
            </a:fld>
            <a:endParaRPr lang="en-US"/>
          </a:p>
        </p:txBody>
      </p:sp>
    </p:spTree>
    <p:extLst>
      <p:ext uri="{BB962C8B-B14F-4D97-AF65-F5344CB8AC3E}">
        <p14:creationId xmlns:p14="http://schemas.microsoft.com/office/powerpoint/2010/main" val="35238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34A29-3420-4C11-82EF-F3718D2F54A3}"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52EA0-60D4-4B3A-988C-E5C736000B9F}" type="slidenum">
              <a:rPr lang="en-US" smtClean="0"/>
              <a:t>‹#›</a:t>
            </a:fld>
            <a:endParaRPr lang="en-US"/>
          </a:p>
        </p:txBody>
      </p:sp>
    </p:spTree>
    <p:extLst>
      <p:ext uri="{BB962C8B-B14F-4D97-AF65-F5344CB8AC3E}">
        <p14:creationId xmlns:p14="http://schemas.microsoft.com/office/powerpoint/2010/main" val="231863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34A29-3420-4C11-82EF-F3718D2F54A3}" type="datetimeFigureOut">
              <a:rPr lang="en-US" smtClean="0"/>
              <a:t>9/26/2017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52EA0-60D4-4B3A-988C-E5C736000B9F}" type="slidenum">
              <a:rPr lang="en-US" smtClean="0"/>
              <a:t>‹#›</a:t>
            </a:fld>
            <a:endParaRPr lang="en-US"/>
          </a:p>
        </p:txBody>
      </p:sp>
    </p:spTree>
    <p:extLst>
      <p:ext uri="{BB962C8B-B14F-4D97-AF65-F5344CB8AC3E}">
        <p14:creationId xmlns:p14="http://schemas.microsoft.com/office/powerpoint/2010/main" val="3905267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Instructional Coaching in the Elementary Mathematics Classroom</a:t>
            </a:r>
            <a:endParaRPr lang="en-US" dirty="0"/>
          </a:p>
        </p:txBody>
      </p:sp>
      <p:sp>
        <p:nvSpPr>
          <p:cNvPr id="3" name="Subtitle 2"/>
          <p:cNvSpPr>
            <a:spLocks noGrp="1"/>
          </p:cNvSpPr>
          <p:nvPr>
            <p:ph type="subTitle" idx="1"/>
          </p:nvPr>
        </p:nvSpPr>
        <p:spPr>
          <a:xfrm>
            <a:off x="1371600" y="3886200"/>
            <a:ext cx="6400800" cy="2438400"/>
          </a:xfrm>
        </p:spPr>
        <p:txBody>
          <a:bodyPr/>
          <a:lstStyle/>
          <a:p>
            <a:r>
              <a:rPr lang="en-US" dirty="0" smtClean="0">
                <a:solidFill>
                  <a:schemeClr val="tx1"/>
                </a:solidFill>
              </a:rPr>
              <a:t>MSP Grant</a:t>
            </a:r>
          </a:p>
          <a:p>
            <a:r>
              <a:rPr lang="en-US" dirty="0" smtClean="0">
                <a:solidFill>
                  <a:schemeClr val="tx1"/>
                </a:solidFill>
              </a:rPr>
              <a:t>Area Cooperative Education Services</a:t>
            </a:r>
          </a:p>
          <a:p>
            <a:r>
              <a:rPr lang="en-US" dirty="0" err="1" smtClean="0">
                <a:solidFill>
                  <a:schemeClr val="tx1"/>
                </a:solidFill>
              </a:rPr>
              <a:t>EdAdvance</a:t>
            </a:r>
            <a:endParaRPr lang="en-US" dirty="0" smtClean="0">
              <a:solidFill>
                <a:schemeClr val="tx1"/>
              </a:solidFill>
            </a:endParaRPr>
          </a:p>
          <a:p>
            <a:r>
              <a:rPr lang="en-US" sz="2400" dirty="0" smtClean="0">
                <a:solidFill>
                  <a:schemeClr val="tx1"/>
                </a:solidFill>
              </a:rPr>
              <a:t>(Formerly Education Connection)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096000"/>
            <a:ext cx="20097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0"/>
            <a:ext cx="238125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8601"/>
            <a:ext cx="2076450" cy="2008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54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Mathematical Knowledge for Teaching Measures Survey</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16891" y="1600200"/>
            <a:ext cx="55102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75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Leadership</a:t>
            </a:r>
            <a:endParaRPr lang="en-US" dirty="0"/>
          </a:p>
        </p:txBody>
      </p:sp>
      <p:sp>
        <p:nvSpPr>
          <p:cNvPr id="3" name="Content Placeholder 2"/>
          <p:cNvSpPr>
            <a:spLocks noGrp="1"/>
          </p:cNvSpPr>
          <p:nvPr>
            <p:ph idx="1"/>
          </p:nvPr>
        </p:nvSpPr>
        <p:spPr/>
        <p:txBody>
          <a:bodyPr>
            <a:normAutofit/>
          </a:bodyPr>
          <a:lstStyle/>
          <a:p>
            <a:r>
              <a:rPr lang="en-US" dirty="0"/>
              <a:t>Nowhere has the use of teacher leaders been more visible and played a more significant role in efforts to achieve reform of teaching practices than in mathematics and science (Weiss et al. 1999, Briars 1999). </a:t>
            </a:r>
            <a:endParaRPr lang="en-US" dirty="0" smtClean="0"/>
          </a:p>
          <a:p>
            <a:r>
              <a:rPr lang="en-US" dirty="0" smtClean="0"/>
              <a:t>Supported by;</a:t>
            </a:r>
          </a:p>
          <a:p>
            <a:pPr lvl="1"/>
            <a:r>
              <a:rPr lang="en-US" dirty="0" smtClean="0"/>
              <a:t> TIMSS Studies</a:t>
            </a:r>
          </a:p>
          <a:p>
            <a:pPr lvl="1"/>
            <a:r>
              <a:rPr lang="en-US" dirty="0" smtClean="0"/>
              <a:t>Coburn 2001, 2006</a:t>
            </a:r>
          </a:p>
        </p:txBody>
      </p:sp>
    </p:spTree>
    <p:extLst>
      <p:ext uri="{BB962C8B-B14F-4D97-AF65-F5344CB8AC3E}">
        <p14:creationId xmlns:p14="http://schemas.microsoft.com/office/powerpoint/2010/main" val="5823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Leadership Capacity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256956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8073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Raise student achievement in elementary mathematics </a:t>
            </a:r>
            <a:endParaRPr lang="en-US" dirty="0" smtClean="0"/>
          </a:p>
          <a:p>
            <a:r>
              <a:rPr lang="en-US" dirty="0" smtClean="0"/>
              <a:t>Strengthen </a:t>
            </a:r>
            <a:r>
              <a:rPr lang="en-US" dirty="0"/>
              <a:t>and deepen teachers’ understanding of mathematics content and process </a:t>
            </a:r>
          </a:p>
          <a:p>
            <a:r>
              <a:rPr lang="en-US" dirty="0" smtClean="0"/>
              <a:t>Strengthen </a:t>
            </a:r>
            <a:r>
              <a:rPr lang="en-US" dirty="0"/>
              <a:t>teachers’ knowledge of content-specific pedagogy </a:t>
            </a:r>
          </a:p>
          <a:p>
            <a:r>
              <a:rPr lang="en-US" dirty="0" smtClean="0"/>
              <a:t>Interpret and make professional decisions to respond to students math needs</a:t>
            </a:r>
          </a:p>
          <a:p>
            <a:r>
              <a:rPr lang="en-US" dirty="0"/>
              <a:t>Equip participants in the proficient selection and use of effective instructional strategies specific to elementary mathematics </a:t>
            </a:r>
          </a:p>
          <a:p>
            <a:endParaRPr lang="en-US" dirty="0"/>
          </a:p>
          <a:p>
            <a:endParaRPr lang="en-US" dirty="0"/>
          </a:p>
        </p:txBody>
      </p:sp>
    </p:spTree>
    <p:extLst>
      <p:ext uri="{BB962C8B-B14F-4D97-AF65-F5344CB8AC3E}">
        <p14:creationId xmlns:p14="http://schemas.microsoft.com/office/powerpoint/2010/main" val="411391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Develop participants’ understanding of the principles and practices related to establishing collegial coaching relationships with teachers </a:t>
            </a:r>
          </a:p>
          <a:p>
            <a:r>
              <a:rPr lang="en-US" dirty="0" smtClean="0"/>
              <a:t>Develop participants’ abilities to facilitate collaborative analysis and discussions around qualitative and quantitative student data and work.</a:t>
            </a:r>
          </a:p>
          <a:p>
            <a:r>
              <a:rPr lang="en-US" dirty="0" smtClean="0"/>
              <a:t>Increase district and school support for instructional coaching as a tool for improvement in mathematics teaching and learning </a:t>
            </a:r>
          </a:p>
          <a:p>
            <a:endParaRPr lang="en-US" dirty="0" smtClean="0"/>
          </a:p>
        </p:txBody>
      </p:sp>
    </p:spTree>
    <p:extLst>
      <p:ext uri="{BB962C8B-B14F-4D97-AF65-F5344CB8AC3E}">
        <p14:creationId xmlns:p14="http://schemas.microsoft.com/office/powerpoint/2010/main" val="176208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Training/Implementation</a:t>
            </a:r>
            <a:br>
              <a:rPr lang="en-US" dirty="0" smtClean="0"/>
            </a:br>
            <a:r>
              <a:rPr lang="en-US" dirty="0" smtClean="0"/>
              <a:t>160 Contact Hours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Content and pedagogy instruction combined from faculty at CCSU and Quinnipiac each year.</a:t>
            </a:r>
          </a:p>
          <a:p>
            <a:r>
              <a:rPr lang="en-US" dirty="0" smtClean="0"/>
              <a:t>On-line course “Teaching Mathematics” Colorado State University</a:t>
            </a:r>
          </a:p>
          <a:p>
            <a:r>
              <a:rPr lang="en-US" dirty="0" smtClean="0"/>
              <a:t>Instructional Coaching Training – University of Kansas Model</a:t>
            </a:r>
          </a:p>
          <a:p>
            <a:r>
              <a:rPr lang="en-US" dirty="0" smtClean="0"/>
              <a:t>Cognitive Coaching Model</a:t>
            </a:r>
          </a:p>
          <a:p>
            <a:r>
              <a:rPr lang="en-US" dirty="0" smtClean="0"/>
              <a:t>Higher Education Visits- CCSU</a:t>
            </a:r>
          </a:p>
          <a:p>
            <a:r>
              <a:rPr lang="en-US" dirty="0" smtClean="0"/>
              <a:t>Master Coach Trainer Visits</a:t>
            </a:r>
          </a:p>
          <a:p>
            <a:r>
              <a:rPr lang="en-US" dirty="0"/>
              <a:t>Developing Leadership – Creating the Capacity for Improving Math </a:t>
            </a:r>
            <a:r>
              <a:rPr lang="en-US" dirty="0" smtClean="0"/>
              <a:t>Teaching - CCSU</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1357512"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830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CMT Outcomes</a:t>
            </a:r>
            <a:br>
              <a:rPr lang="en-US" dirty="0" smtClean="0"/>
            </a:br>
            <a:r>
              <a:rPr lang="en-US" dirty="0" smtClean="0"/>
              <a:t>Participating Districts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168459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8942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Student Outcomes - CMT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043110"/>
              </p:ext>
            </p:extLst>
          </p:nvPr>
        </p:nvGraphicFramePr>
        <p:xfrm>
          <a:off x="457200" y="1295400"/>
          <a:ext cx="8229600" cy="5364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0183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Teacher Outcomes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r>
              <a:rPr lang="en-US" dirty="0" smtClean="0"/>
              <a:t>The average increase of teachers/coaches on the Mathematical Knowledge for Teaching Measures Survey was 37%</a:t>
            </a:r>
          </a:p>
          <a:p>
            <a:r>
              <a:rPr lang="en-US" dirty="0" smtClean="0"/>
              <a:t>92% of participants who completed the three years of training obtained full-time math coaching or teacher leader positions.</a:t>
            </a:r>
          </a:p>
          <a:p>
            <a:r>
              <a:rPr lang="en-US" dirty="0" smtClean="0"/>
              <a:t>2 participants won the Presidential Award for Excellence in Mathematics and Science Teaching (in mathematics)</a:t>
            </a:r>
            <a:endParaRPr lang="en-US" dirty="0"/>
          </a:p>
        </p:txBody>
      </p:sp>
    </p:spTree>
    <p:extLst>
      <p:ext uri="{BB962C8B-B14F-4D97-AF65-F5344CB8AC3E}">
        <p14:creationId xmlns:p14="http://schemas.microsoft.com/office/powerpoint/2010/main" val="124621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lstStyle/>
          <a:p>
            <a:r>
              <a:rPr lang="en-US" dirty="0" smtClean="0"/>
              <a:t>1 participant was hired by a math intervention company to develop and train teachers in intervention strategies for mathematics.</a:t>
            </a:r>
          </a:p>
          <a:p>
            <a:r>
              <a:rPr lang="en-US" dirty="0" smtClean="0"/>
              <a:t>1 participant has moved on to the role of Asst. Superintendent</a:t>
            </a:r>
          </a:p>
          <a:p>
            <a:r>
              <a:rPr lang="en-US" dirty="0" smtClean="0"/>
              <a:t>4 have moved on to school level administration positions.</a:t>
            </a:r>
            <a:endParaRPr lang="en-US" dirty="0"/>
          </a:p>
        </p:txBody>
      </p:sp>
    </p:spTree>
    <p:extLst>
      <p:ext uri="{BB962C8B-B14F-4D97-AF65-F5344CB8AC3E}">
        <p14:creationId xmlns:p14="http://schemas.microsoft.com/office/powerpoint/2010/main" val="3485697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greatest need?</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1187" y="2086769"/>
            <a:ext cx="538162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397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Mathematical Proficiency</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362700" cy="4038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281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noAutofit/>
          </a:bodyPr>
          <a:lstStyle/>
          <a:p>
            <a:r>
              <a:rPr lang="en-US" sz="8800" b="1" dirty="0" smtClean="0"/>
              <a:t>What does it take to teach for mathematical proficiency?</a:t>
            </a:r>
            <a:endParaRPr lang="en-US" sz="8800" b="1"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smtClean="0"/>
              <a:t> </a:t>
            </a:r>
            <a:endParaRPr lang="en-US" dirty="0"/>
          </a:p>
        </p:txBody>
      </p:sp>
    </p:spTree>
    <p:extLst>
      <p:ext uri="{BB962C8B-B14F-4D97-AF65-F5344CB8AC3E}">
        <p14:creationId xmlns:p14="http://schemas.microsoft.com/office/powerpoint/2010/main" val="155499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Knowledge Base for Teaching Mathematics</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Knowledge of the Mathematics </a:t>
            </a:r>
          </a:p>
          <a:p>
            <a:endParaRPr lang="en-US" dirty="0" smtClean="0"/>
          </a:p>
          <a:p>
            <a:r>
              <a:rPr lang="en-US" dirty="0" smtClean="0"/>
              <a:t>Knowledge of the Students</a:t>
            </a:r>
          </a:p>
          <a:p>
            <a:endParaRPr lang="en-US" dirty="0" smtClean="0"/>
          </a:p>
          <a:p>
            <a:endParaRPr lang="en-US" dirty="0" smtClean="0"/>
          </a:p>
          <a:p>
            <a:endParaRPr lang="en-US" dirty="0"/>
          </a:p>
          <a:p>
            <a:r>
              <a:rPr lang="en-US" dirty="0" smtClean="0"/>
              <a:t>Knowledge of the Instructional Practices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447800"/>
            <a:ext cx="2057400" cy="1185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2743200"/>
            <a:ext cx="2247900" cy="1368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733800"/>
            <a:ext cx="2105922" cy="1368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54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It </a:t>
            </a:r>
            <a:r>
              <a:rPr lang="en-US" smtClean="0"/>
              <a:t>takes </a:t>
            </a:r>
            <a:r>
              <a:rPr lang="en-US" dirty="0" smtClean="0"/>
              <a:t>the ability to:</a:t>
            </a:r>
            <a:endParaRPr lang="en-US" dirty="0"/>
          </a:p>
        </p:txBody>
      </p:sp>
      <p:sp>
        <p:nvSpPr>
          <p:cNvPr id="3" name="Content Placeholder 2"/>
          <p:cNvSpPr>
            <a:spLocks noGrp="1"/>
          </p:cNvSpPr>
          <p:nvPr>
            <p:ph idx="1"/>
          </p:nvPr>
        </p:nvSpPr>
        <p:spPr>
          <a:xfrm>
            <a:off x="457200" y="1371600"/>
            <a:ext cx="8229600" cy="5257800"/>
          </a:xfrm>
        </p:spPr>
        <p:txBody>
          <a:bodyPr>
            <a:noAutofit/>
          </a:bodyPr>
          <a:lstStyle/>
          <a:p>
            <a:r>
              <a:rPr lang="en-US" dirty="0"/>
              <a:t>Design mathematically accurate explanations that are comprehensible and useful for students;</a:t>
            </a:r>
          </a:p>
          <a:p>
            <a:r>
              <a:rPr lang="en-US" dirty="0" smtClean="0"/>
              <a:t>Use </a:t>
            </a:r>
            <a:r>
              <a:rPr lang="en-US" dirty="0"/>
              <a:t>mathematically appropriate and comprehensible definitions;</a:t>
            </a:r>
          </a:p>
          <a:p>
            <a:r>
              <a:rPr lang="en-US" dirty="0" smtClean="0"/>
              <a:t>Represent </a:t>
            </a:r>
            <a:r>
              <a:rPr lang="en-US" dirty="0"/>
              <a:t>ideas carefully, mapping between a physical or graphical model, the symbolic notation, and the operation or process;</a:t>
            </a:r>
          </a:p>
          <a:p>
            <a:endParaRPr lang="en-US" dirty="0"/>
          </a:p>
        </p:txBody>
      </p:sp>
    </p:spTree>
    <p:extLst>
      <p:ext uri="{BB962C8B-B14F-4D97-AF65-F5344CB8AC3E}">
        <p14:creationId xmlns:p14="http://schemas.microsoft.com/office/powerpoint/2010/main" val="96789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92500" lnSpcReduction="20000"/>
          </a:bodyPr>
          <a:lstStyle/>
          <a:p>
            <a:r>
              <a:rPr lang="en-US" sz="3500" dirty="0"/>
              <a:t>Interpret and make mathematical and pedagogical judgments about students’ questions, solutions, problems, and insights (both predictable and unusual</a:t>
            </a:r>
            <a:r>
              <a:rPr lang="en-US" sz="3500" dirty="0" smtClean="0"/>
              <a:t>);</a:t>
            </a:r>
          </a:p>
          <a:p>
            <a:r>
              <a:rPr lang="en-US" sz="3500" dirty="0" smtClean="0"/>
              <a:t>Be </a:t>
            </a:r>
            <a:r>
              <a:rPr lang="en-US" sz="3500" dirty="0"/>
              <a:t>able to respond productively to students’ mathematical questions and curiosities; </a:t>
            </a:r>
          </a:p>
          <a:p>
            <a:r>
              <a:rPr lang="en-US" sz="3500" dirty="0"/>
              <a:t>Make judgments about the mathematical quality of instructional materials and modify as necessary; </a:t>
            </a:r>
          </a:p>
          <a:p>
            <a:r>
              <a:rPr lang="en-US" sz="3500" dirty="0"/>
              <a:t>Be able to pose good mathematical questions and problems that are productive for students’ learning; </a:t>
            </a:r>
          </a:p>
          <a:p>
            <a:r>
              <a:rPr lang="en-US" sz="3500" dirty="0" smtClean="0"/>
              <a:t>Assess </a:t>
            </a:r>
            <a:r>
              <a:rPr lang="en-US" sz="3500" dirty="0"/>
              <a:t>students’ mathematics learning and take next steps.</a:t>
            </a:r>
          </a:p>
          <a:p>
            <a:endParaRPr lang="en-US" dirty="0"/>
          </a:p>
        </p:txBody>
      </p:sp>
    </p:spTree>
    <p:extLst>
      <p:ext uri="{BB962C8B-B14F-4D97-AF65-F5344CB8AC3E}">
        <p14:creationId xmlns:p14="http://schemas.microsoft.com/office/powerpoint/2010/main" val="232958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Survey – How often do you have professional learning in mathematics?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76107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3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CMT Needs Assessment</a:t>
            </a:r>
            <a:br>
              <a:rPr lang="en-US" dirty="0" smtClean="0"/>
            </a:br>
            <a:r>
              <a:rPr lang="en-US" dirty="0" smtClean="0"/>
              <a:t>Participating Districts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58780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7392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1730</TotalTime>
  <Words>1181</Words>
  <Application>Microsoft Office PowerPoint</Application>
  <PresentationFormat>On-screen Show (4:3)</PresentationFormat>
  <Paragraphs>87</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Instructional Coaching in the Elementary Mathematics Classroom</vt:lpstr>
      <vt:lpstr>What is the greatest need?</vt:lpstr>
      <vt:lpstr>Student Mathematical Proficiency</vt:lpstr>
      <vt:lpstr>What does it take to teach for mathematical proficiency?</vt:lpstr>
      <vt:lpstr>Knowledge Base for Teaching Mathematics</vt:lpstr>
      <vt:lpstr>It takes the ability to:</vt:lpstr>
      <vt:lpstr>PowerPoint Presentation</vt:lpstr>
      <vt:lpstr>Survey – How often do you have professional learning in mathematics?</vt:lpstr>
      <vt:lpstr>CMT Needs Assessment Participating Districts</vt:lpstr>
      <vt:lpstr>Mathematical Knowledge for Teaching Measures Survey</vt:lpstr>
      <vt:lpstr>Teacher Leadership</vt:lpstr>
      <vt:lpstr>Teacher Leadership Capacity</vt:lpstr>
      <vt:lpstr>Project Goals </vt:lpstr>
      <vt:lpstr>Project Goals </vt:lpstr>
      <vt:lpstr>Training/Implementation 160 Contact Hours</vt:lpstr>
      <vt:lpstr>CMT Outcomes Participating Districts</vt:lpstr>
      <vt:lpstr>Student Outcomes - CMT Results</vt:lpstr>
      <vt:lpstr> Teacher Outcomes</vt:lpstr>
      <vt:lpstr>Outcomes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Coaching in the Elementary Mathematics Classroom</dc:title>
  <dc:creator>Susan Palma</dc:creator>
  <cp:lastModifiedBy>Susan Palma</cp:lastModifiedBy>
  <cp:revision>44</cp:revision>
  <cp:lastPrinted>2017-09-27T01:44:59Z</cp:lastPrinted>
  <dcterms:created xsi:type="dcterms:W3CDTF">2017-09-22T18:20:24Z</dcterms:created>
  <dcterms:modified xsi:type="dcterms:W3CDTF">2017-09-27T02:03:22Z</dcterms:modified>
</cp:coreProperties>
</file>