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0" r:id="rId2"/>
    <p:sldId id="347" r:id="rId3"/>
    <p:sldId id="348" r:id="rId4"/>
    <p:sldId id="350" r:id="rId5"/>
    <p:sldId id="351" r:id="rId6"/>
    <p:sldId id="352" r:id="rId7"/>
    <p:sldId id="353" r:id="rId8"/>
    <p:sldId id="354" r:id="rId9"/>
    <p:sldId id="355" r:id="rId10"/>
    <p:sldId id="34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FFBF"/>
    <a:srgbClr val="A55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648" y="-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018FA-A7AD-49A7-957B-3207A0C53367}" type="datetimeFigureOut">
              <a:rPr lang="en-US" smtClean="0"/>
              <a:t>6/15/15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2FAAB-F445-49C7-9D24-778655A6D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1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7B1AD2-C3BF-8441-9BE3-84BEA49AC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71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BC63C-CEA7-6F42-8058-C318F6206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4715-64F7-544A-B572-D914D01A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2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623C5-BD66-CC49-9ADD-20A97670D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4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0200F-A44C-0B47-BFF0-DD14599F6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8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7BE01-CB9B-1045-9306-CB24D646C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74A67-4C13-5245-9A17-A12F94594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30FB8-63C0-474E-BE12-FC6CE9EB0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7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8DB03-6729-7F4A-8AC1-D007329A9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4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BE1F9-1FDB-EC43-A4A5-A28276EC1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8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30A0D-C2C2-DF4E-98B2-447A7B43F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9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5F19F-57B3-204B-AEE1-E9EE623FF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7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971FC7B-F465-1240-854B-D638E0D6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3900" y="609600"/>
            <a:ext cx="7772400" cy="44958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b="1" dirty="0" smtClean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Constantia" charset="0"/>
                <a:ea typeface="ＭＳ Ｐゴシック" charset="0"/>
                <a:cs typeface="ＭＳ Ｐゴシック" charset="0"/>
              </a:rPr>
              <a:t>Connecticut Core</a:t>
            </a:r>
            <a:br>
              <a:rPr lang="en-US" sz="3600" b="1" dirty="0" smtClean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Constantia" charset="0"/>
                <a:ea typeface="ＭＳ Ｐゴシック" charset="0"/>
                <a:cs typeface="ＭＳ Ｐゴシック" charset="0"/>
              </a:rPr>
              <a:t>Curricula for High Schools</a:t>
            </a:r>
            <a:r>
              <a:rPr lang="en-US" sz="3600" b="1" dirty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4800" b="1" i="1" dirty="0" smtClean="0">
                <a:latin typeface="Constantia" charset="0"/>
                <a:ea typeface="ＭＳ Ｐゴシック" charset="0"/>
                <a:cs typeface="ＭＳ Ｐゴシック" charset="0"/>
              </a:rPr>
              <a:t>Geometry</a:t>
            </a:r>
            <a:r>
              <a:rPr lang="en-US" sz="4800" b="1" dirty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sz="4800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2800" b="1" dirty="0" smtClean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b="1" dirty="0" smtClean="0">
                <a:latin typeface="Constantia" charset="0"/>
                <a:ea typeface="ＭＳ Ｐゴシック" charset="0"/>
                <a:cs typeface="ＭＳ Ｐゴシック" charset="0"/>
              </a:rPr>
            </a:br>
            <a:endParaRPr lang="en-US" sz="3600" b="1" dirty="0">
              <a:latin typeface="Constant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338" name="Picture 4" descr="j04395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914400" cy="766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5" descr="j04394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38800"/>
            <a:ext cx="990600" cy="746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6" descr="j04394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638800"/>
            <a:ext cx="1143000" cy="75565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8" descr="j039978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638800"/>
            <a:ext cx="1143000" cy="762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9" descr="j040889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1066800" cy="71437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10" descr="j039976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638800"/>
            <a:ext cx="1066800" cy="776288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Line 11"/>
          <p:cNvSpPr>
            <a:spLocks noChangeShapeType="1"/>
          </p:cNvSpPr>
          <p:nvPr/>
        </p:nvSpPr>
        <p:spPr bwMode="auto">
          <a:xfrm>
            <a:off x="381000" y="5334000"/>
            <a:ext cx="8305800" cy="0"/>
          </a:xfrm>
          <a:prstGeom prst="line">
            <a:avLst/>
          </a:prstGeom>
          <a:noFill/>
          <a:ln w="28575">
            <a:solidFill>
              <a:srgbClr val="CC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5" name="Picture 15" descr="j040898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638800"/>
            <a:ext cx="1066800" cy="762000"/>
          </a:xfrm>
          <a:prstGeom prst="rect">
            <a:avLst/>
          </a:prstGeom>
          <a:solidFill>
            <a:srgbClr val="B2B2B2"/>
          </a:solidFill>
          <a:ln>
            <a:noFill/>
          </a:ln>
          <a:effectLst>
            <a:outerShdw dist="107763" dir="2700000" algn="ctr" rotWithShape="0">
              <a:srgbClr val="777777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Line 16"/>
          <p:cNvSpPr>
            <a:spLocks noChangeShapeType="1"/>
          </p:cNvSpPr>
          <p:nvPr/>
        </p:nvSpPr>
        <p:spPr bwMode="auto">
          <a:xfrm>
            <a:off x="838200" y="1371600"/>
            <a:ext cx="7543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3600" dirty="0" smtClean="0"/>
              <a:t>Unit 8:  Additional Topics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676400"/>
            <a:ext cx="7772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Topics for Teachers to present as special lessons or </a:t>
            </a:r>
            <a:r>
              <a:rPr lang="en-US" i="1" dirty="0" smtClean="0"/>
              <a:t>for students </a:t>
            </a:r>
            <a:r>
              <a:rPr lang="en-US" i="1" dirty="0"/>
              <a:t>to explore as special projects.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sz="2000" dirty="0"/>
              <a:t>Border Patterns</a:t>
            </a:r>
          </a:p>
          <a:p>
            <a:pPr marL="457200" indent="-457200">
              <a:buAutoNum type="arabicPeriod"/>
            </a:pPr>
            <a:r>
              <a:rPr lang="en-US" sz="2000" dirty="0"/>
              <a:t>Further Investigation of Tessellations</a:t>
            </a:r>
          </a:p>
          <a:p>
            <a:pPr marL="457200" indent="-457200">
              <a:buAutoNum type="arabicPeriod"/>
            </a:pPr>
            <a:r>
              <a:rPr lang="en-US" sz="2000" dirty="0"/>
              <a:t>The Golden Ratio</a:t>
            </a:r>
          </a:p>
          <a:p>
            <a:pPr marL="457200" indent="-457200">
              <a:buAutoNum type="arabicPeriod"/>
            </a:pPr>
            <a:r>
              <a:rPr lang="en-US" sz="2000" dirty="0"/>
              <a:t>The History of </a:t>
            </a:r>
            <a:r>
              <a:rPr lang="en-US" sz="2000" dirty="0" smtClean="0"/>
              <a:t>Pi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Pythagorean Triples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The Fourth </a:t>
            </a:r>
            <a:r>
              <a:rPr lang="en-US" sz="2000" dirty="0" smtClean="0"/>
              <a:t>Dimension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Non-</a:t>
            </a:r>
            <a:r>
              <a:rPr lang="en-US" sz="2000" smtClean="0"/>
              <a:t>Euclidean Geometry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Fractals</a:t>
            </a:r>
          </a:p>
          <a:p>
            <a:pPr marL="457200" indent="-457200">
              <a:buAutoNum type="arabicPeriod"/>
            </a:pPr>
            <a:r>
              <a:rPr lang="en-US" sz="2000" dirty="0"/>
              <a:t>Topology</a:t>
            </a:r>
          </a:p>
          <a:p>
            <a:r>
              <a:rPr lang="en-US" sz="2000" dirty="0" smtClean="0"/>
              <a:t>... more will </a:t>
            </a:r>
            <a:r>
              <a:rPr lang="en-US" sz="2000" dirty="0"/>
              <a:t>be </a:t>
            </a:r>
            <a:r>
              <a:rPr lang="en-US" sz="2000" dirty="0" smtClean="0"/>
              <a:t>added.</a:t>
            </a:r>
          </a:p>
          <a:p>
            <a:endParaRPr lang="en-US" dirty="0"/>
          </a:p>
          <a:p>
            <a:r>
              <a:rPr lang="en-US" sz="1800" dirty="0">
                <a:solidFill>
                  <a:srgbClr val="FF0000"/>
                </a:solidFill>
              </a:rPr>
              <a:t>Beyond the Common Core:  </a:t>
            </a:r>
            <a:r>
              <a:rPr lang="en-US" sz="1800" dirty="0"/>
              <a:t>Each state is expected to tailor 15% of its curriculum to its own </a:t>
            </a:r>
            <a:r>
              <a:rPr lang="en-US" sz="1800" dirty="0" smtClean="0"/>
              <a:t>needs. These topics constitute our 15</a:t>
            </a:r>
            <a:r>
              <a:rPr lang="en-US" sz="1800" dirty="0"/>
              <a:t>%.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571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r>
              <a:rPr lang="en-US" sz="3200" dirty="0" smtClean="0"/>
              <a:t>Connecticut Core Geometry: Key Features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133600"/>
            <a:ext cx="8686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/>
              <a:t>Follows structure of Algebra 1:  </a:t>
            </a:r>
            <a:r>
              <a:rPr lang="en-US" sz="2000" dirty="0" smtClean="0">
                <a:solidFill>
                  <a:srgbClr val="FF0000"/>
                </a:solidFill>
              </a:rPr>
              <a:t>Unit/Investigation/Activity</a:t>
            </a:r>
            <a:br>
              <a:rPr lang="en-US" sz="2000" dirty="0" smtClean="0">
                <a:solidFill>
                  <a:srgbClr val="FF0000"/>
                </a:solidFill>
              </a:rPr>
            </a:br>
            <a:endParaRPr lang="en-US" sz="2000" dirty="0" smtClean="0">
              <a:solidFill>
                <a:srgbClr val="FF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Transformational</a:t>
            </a:r>
            <a:r>
              <a:rPr lang="en-US" sz="2000" dirty="0" smtClean="0"/>
              <a:t> approach as specified in Common Core</a:t>
            </a:r>
            <a:br>
              <a:rPr lang="en-US" sz="2000" dirty="0" smtClean="0"/>
            </a:b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Use of a </a:t>
            </a:r>
            <a:r>
              <a:rPr lang="en-US" sz="2000" dirty="0" smtClean="0">
                <a:solidFill>
                  <a:srgbClr val="FF0000"/>
                </a:solidFill>
              </a:rPr>
              <a:t>variety of tools</a:t>
            </a:r>
            <a:r>
              <a:rPr lang="en-US" sz="2000" dirty="0" smtClean="0"/>
              <a:t>: compass/</a:t>
            </a:r>
            <a:r>
              <a:rPr lang="en-US" sz="2000" dirty="0" err="1" smtClean="0"/>
              <a:t>staightedge</a:t>
            </a:r>
            <a:r>
              <a:rPr lang="en-US" sz="2000" dirty="0" smtClean="0"/>
              <a:t>, coordinates, software (including </a:t>
            </a:r>
            <a:r>
              <a:rPr lang="en-US" sz="2000" dirty="0" err="1" smtClean="0"/>
              <a:t>Geogebra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In general, students will first </a:t>
            </a:r>
            <a:r>
              <a:rPr lang="en-US" sz="2000" dirty="0">
                <a:solidFill>
                  <a:srgbClr val="FF0000"/>
                </a:solidFill>
              </a:rPr>
              <a:t>discover </a:t>
            </a:r>
            <a:r>
              <a:rPr lang="en-US" sz="2000" dirty="0"/>
              <a:t>properties using drawings, </a:t>
            </a:r>
            <a:r>
              <a:rPr lang="en-US" sz="2000" dirty="0" err="1"/>
              <a:t>manipulatives</a:t>
            </a:r>
            <a:r>
              <a:rPr lang="en-US" sz="2000" dirty="0"/>
              <a:t>, and/or software </a:t>
            </a:r>
            <a:r>
              <a:rPr lang="en-US" sz="2000" dirty="0">
                <a:solidFill>
                  <a:srgbClr val="FF0000"/>
                </a:solidFill>
              </a:rPr>
              <a:t>before</a:t>
            </a:r>
            <a:r>
              <a:rPr lang="en-US" sz="2000" dirty="0"/>
              <a:t> writing a formal </a:t>
            </a:r>
            <a:r>
              <a:rPr lang="en-US" sz="2000" dirty="0">
                <a:solidFill>
                  <a:srgbClr val="FF0000"/>
                </a:solidFill>
              </a:rPr>
              <a:t>proof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Variable </a:t>
            </a:r>
            <a:r>
              <a:rPr lang="en-US" sz="2000" dirty="0" smtClean="0">
                <a:solidFill>
                  <a:srgbClr val="FF0000"/>
                </a:solidFill>
              </a:rPr>
              <a:t>scaffolding</a:t>
            </a:r>
            <a:r>
              <a:rPr lang="en-US" sz="2000" dirty="0" smtClean="0"/>
              <a:t> on proofs to meet needs of diverse students.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041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1: </a:t>
            </a:r>
            <a:r>
              <a:rPr lang="en-US" sz="3600" dirty="0"/>
              <a:t>Transformations </a:t>
            </a:r>
            <a:r>
              <a:rPr lang="en-US" sz="3600" dirty="0" smtClean="0"/>
              <a:t>and Coordinates*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981200"/>
            <a:ext cx="73152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The Pythagorean Theorem and the Distance Formula</a:t>
            </a:r>
          </a:p>
          <a:p>
            <a:pPr marL="457200" indent="-457200">
              <a:buAutoNum type="arabicPeriod"/>
            </a:pPr>
            <a:r>
              <a:rPr lang="en-US" dirty="0" smtClean="0"/>
              <a:t>Vectors and Translations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Angles and Rotations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Reflections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Composition of </a:t>
            </a:r>
            <a:r>
              <a:rPr lang="en-US" dirty="0" smtClean="0"/>
              <a:t>Transformations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Symmetry</a:t>
            </a:r>
          </a:p>
          <a:p>
            <a:pPr marL="457200" indent="-457200">
              <a:buFontTx/>
              <a:buAutoNum type="arabicPeriod"/>
            </a:pPr>
            <a:r>
              <a:rPr lang="en-US" dirty="0" smtClean="0"/>
              <a:t>Properties of </a:t>
            </a:r>
            <a:r>
              <a:rPr lang="en-US" dirty="0" err="1" smtClean="0"/>
              <a:t>Isometries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922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2: Congruence, Constructions and Proof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Identifying Congruent Figures</a:t>
            </a:r>
          </a:p>
          <a:p>
            <a:pPr marL="457200" indent="-457200">
              <a:buAutoNum type="arabicPeriod"/>
            </a:pPr>
            <a:r>
              <a:rPr lang="en-US" dirty="0" smtClean="0"/>
              <a:t>Congruent Triangles: SAS and ASA</a:t>
            </a:r>
          </a:p>
          <a:p>
            <a:pPr marL="457200" indent="-457200">
              <a:buAutoNum type="arabicPeriod"/>
            </a:pPr>
            <a:r>
              <a:rPr lang="en-US" dirty="0" smtClean="0"/>
              <a:t>Isosceles Triangles</a:t>
            </a:r>
          </a:p>
          <a:p>
            <a:pPr marL="457200" indent="-457200">
              <a:buAutoNum type="arabicPeriod"/>
            </a:pPr>
            <a:r>
              <a:rPr lang="en-US" dirty="0" smtClean="0"/>
              <a:t>Congruent Triangles: SSS</a:t>
            </a:r>
          </a:p>
          <a:p>
            <a:pPr marL="457200" indent="-457200">
              <a:buAutoNum type="arabicPeriod"/>
            </a:pPr>
            <a:r>
              <a:rPr lang="en-US" dirty="0" smtClean="0"/>
              <a:t>Vertical Angles and Parallel Lines</a:t>
            </a:r>
          </a:p>
          <a:p>
            <a:pPr marL="457200" indent="-457200">
              <a:buAutoNum type="arabicPeriod"/>
            </a:pPr>
            <a:r>
              <a:rPr lang="en-US" dirty="0" smtClean="0"/>
              <a:t>The Construction Game</a:t>
            </a:r>
          </a:p>
          <a:p>
            <a:pPr marL="457200" indent="-457200">
              <a:buAutoNum type="arabicPeriod"/>
            </a:pPr>
            <a:r>
              <a:rPr lang="en-US" dirty="0" smtClean="0"/>
              <a:t>Proving That Constructions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3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3: Polygons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Sums of Interior Angles</a:t>
            </a:r>
          </a:p>
          <a:p>
            <a:pPr marL="457200" indent="-457200">
              <a:buAutoNum type="arabicPeriod"/>
            </a:pPr>
            <a:r>
              <a:rPr lang="en-US" dirty="0" smtClean="0"/>
              <a:t>Inequalities in Triangles</a:t>
            </a:r>
          </a:p>
          <a:p>
            <a:pPr marL="457200" indent="-457200">
              <a:buAutoNum type="arabicPeriod"/>
            </a:pPr>
            <a:r>
              <a:rPr lang="en-US" dirty="0" smtClean="0"/>
              <a:t>Proving Lines Parallel</a:t>
            </a:r>
          </a:p>
          <a:p>
            <a:pPr marL="457200" indent="-457200">
              <a:buAutoNum type="arabicPeriod"/>
            </a:pPr>
            <a:r>
              <a:rPr lang="en-US" dirty="0" smtClean="0"/>
              <a:t>Regular Polygons</a:t>
            </a:r>
          </a:p>
          <a:p>
            <a:pPr marL="457200" indent="-457200">
              <a:buAutoNum type="arabicPeriod"/>
            </a:pPr>
            <a:r>
              <a:rPr lang="en-US" dirty="0" smtClean="0"/>
              <a:t>Properties of Quadrilaterals with Synthetic Proof</a:t>
            </a:r>
          </a:p>
          <a:p>
            <a:pPr marL="457200" indent="-457200">
              <a:buAutoNum type="arabicPeriod"/>
            </a:pPr>
            <a:r>
              <a:rPr lang="en-US" dirty="0"/>
              <a:t>Properties of </a:t>
            </a:r>
            <a:r>
              <a:rPr lang="en-US" dirty="0" smtClean="0"/>
              <a:t>Quadrilaterals with Coordinate Proof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/>
              <a:t>Introduction to Tessellations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83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4: Similarity and Trigonometry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Properties of Dilations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Similarity</a:t>
            </a:r>
          </a:p>
          <a:p>
            <a:pPr marL="457200" indent="-457200">
              <a:buAutoNum type="arabicPeriod"/>
            </a:pPr>
            <a:r>
              <a:rPr lang="en-US" dirty="0" smtClean="0"/>
              <a:t>Proving that Triangles are Similar</a:t>
            </a:r>
          </a:p>
          <a:p>
            <a:pPr marL="457200" indent="-457200">
              <a:buAutoNum type="arabicPeriod"/>
            </a:pPr>
            <a:r>
              <a:rPr lang="en-US" dirty="0" smtClean="0"/>
              <a:t>Parallel Lines in Triangles</a:t>
            </a:r>
          </a:p>
          <a:p>
            <a:pPr marL="457200" indent="-457200">
              <a:buAutoNum type="arabicPeriod"/>
            </a:pPr>
            <a:r>
              <a:rPr lang="en-US" dirty="0" smtClean="0"/>
              <a:t>Similarity in Right Triangles</a:t>
            </a:r>
          </a:p>
          <a:p>
            <a:pPr marL="457200" indent="-457200">
              <a:buAutoNum type="arabicPeriod"/>
            </a:pPr>
            <a:r>
              <a:rPr lang="en-US" dirty="0" smtClean="0"/>
              <a:t>Right </a:t>
            </a:r>
            <a:r>
              <a:rPr lang="en-US" dirty="0" smtClean="0"/>
              <a:t>Triangle </a:t>
            </a:r>
            <a:r>
              <a:rPr lang="en-US" dirty="0" smtClean="0"/>
              <a:t>Trigonometry</a:t>
            </a:r>
          </a:p>
          <a:p>
            <a:pPr marL="457200" indent="-457200">
              <a:buFontTx/>
              <a:buAutoNum type="arabicPeriod"/>
            </a:pPr>
            <a:r>
              <a:rPr lang="en-US" dirty="0"/>
              <a:t>Special Right Triangles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5: Circle and Other Conics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Circles in the Coordinate Plane</a:t>
            </a:r>
          </a:p>
          <a:p>
            <a:pPr marL="457200" indent="-457200">
              <a:buAutoNum type="arabicPeriod"/>
            </a:pPr>
            <a:r>
              <a:rPr lang="en-US" dirty="0" smtClean="0"/>
              <a:t>Central Angles and Arcs</a:t>
            </a:r>
          </a:p>
          <a:p>
            <a:pPr marL="457200" indent="-457200">
              <a:buAutoNum type="arabicPeriod"/>
            </a:pPr>
            <a:r>
              <a:rPr lang="en-US" dirty="0" smtClean="0"/>
              <a:t>Radii and Chords</a:t>
            </a:r>
          </a:p>
          <a:p>
            <a:pPr marL="457200" indent="-457200">
              <a:buAutoNum type="arabicPeriod"/>
            </a:pPr>
            <a:r>
              <a:rPr lang="en-US" dirty="0" smtClean="0"/>
              <a:t>Tangents to Circles</a:t>
            </a:r>
          </a:p>
          <a:p>
            <a:pPr marL="457200" indent="-457200">
              <a:buAutoNum type="arabicPeriod"/>
            </a:pPr>
            <a:r>
              <a:rPr lang="en-US" dirty="0" smtClean="0"/>
              <a:t>Angle Bisectors</a:t>
            </a:r>
          </a:p>
          <a:p>
            <a:pPr marL="457200" indent="-457200">
              <a:buAutoNum type="arabicPeriod"/>
            </a:pPr>
            <a:r>
              <a:rPr lang="en-US" dirty="0" smtClean="0"/>
              <a:t>Inscribed Angles and Cyclic Quadrilaterals</a:t>
            </a:r>
          </a:p>
          <a:p>
            <a:pPr marL="457200" indent="-457200">
              <a:buAutoNum type="arabicPeriod"/>
            </a:pPr>
            <a:r>
              <a:rPr lang="en-US" dirty="0" smtClean="0"/>
              <a:t>Parabolas</a:t>
            </a:r>
          </a:p>
          <a:p>
            <a:pPr marL="457200" indent="-457200">
              <a:buAutoNum type="arabicPeriod"/>
            </a:pPr>
            <a:r>
              <a:rPr lang="en-US" dirty="0" smtClean="0"/>
              <a:t>(</a:t>
            </a:r>
            <a:r>
              <a:rPr lang="en-US" dirty="0" smtClean="0"/>
              <a:t>+ STEM intending) </a:t>
            </a:r>
            <a:r>
              <a:rPr lang="en-US" dirty="0" smtClean="0"/>
              <a:t>Ellipses and Hyperbolas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6: Three Dimensional Geometry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Polygons and </a:t>
            </a:r>
            <a:r>
              <a:rPr lang="en-US" dirty="0" err="1" smtClean="0"/>
              <a:t>Polyhedra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Nets </a:t>
            </a:r>
            <a:r>
              <a:rPr lang="en-US" dirty="0" smtClean="0"/>
              <a:t>and Surface Area</a:t>
            </a:r>
          </a:p>
          <a:p>
            <a:pPr marL="457200" indent="-457200">
              <a:buAutoNum type="arabicPeriod"/>
            </a:pPr>
            <a:r>
              <a:rPr lang="en-US" dirty="0" smtClean="0"/>
              <a:t>Volume</a:t>
            </a:r>
          </a:p>
          <a:p>
            <a:pPr marL="457200" indent="-457200">
              <a:buAutoNum type="arabicPeriod"/>
            </a:pPr>
            <a:r>
              <a:rPr lang="en-US" dirty="0" smtClean="0"/>
              <a:t>Cross Sections and Solids of Revolution</a:t>
            </a:r>
          </a:p>
          <a:p>
            <a:pPr marL="457200" indent="-457200">
              <a:buAutoNum type="arabicPeriod"/>
            </a:pPr>
            <a:r>
              <a:rPr lang="en-US" dirty="0" smtClean="0"/>
              <a:t>Spheres</a:t>
            </a:r>
          </a:p>
          <a:p>
            <a:pPr marL="457200" indent="-457200">
              <a:buAutoNum type="arabicPeriod"/>
            </a:pPr>
            <a:r>
              <a:rPr lang="en-US" dirty="0" smtClean="0"/>
              <a:t>Geometry on the Sphere</a:t>
            </a:r>
          </a:p>
          <a:p>
            <a:pPr marL="457200" indent="-457200">
              <a:buAutoNum type="arabicPeriod"/>
            </a:pPr>
            <a:r>
              <a:rPr lang="en-US" dirty="0" smtClean="0"/>
              <a:t>Size and Shape in the Real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5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</a:t>
            </a:r>
            <a:r>
              <a:rPr lang="en-US" sz="3600" dirty="0" smtClean="0"/>
              <a:t>7: Applications of Probability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Investigations: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Sample Spaces</a:t>
            </a:r>
          </a:p>
          <a:p>
            <a:pPr marL="457200" indent="-457200">
              <a:buAutoNum type="arabicPeriod"/>
            </a:pPr>
            <a:r>
              <a:rPr lang="en-US" dirty="0" smtClean="0"/>
              <a:t>Theoretical and Experimental Probability</a:t>
            </a:r>
          </a:p>
          <a:p>
            <a:pPr marL="457200" indent="-457200">
              <a:buAutoNum type="arabicPeriod"/>
            </a:pPr>
            <a:r>
              <a:rPr lang="en-US" dirty="0" smtClean="0"/>
              <a:t>Independence of Events and the Multiplication Principle</a:t>
            </a:r>
          </a:p>
          <a:p>
            <a:pPr marL="457200" indent="-457200">
              <a:buAutoNum type="arabicPeriod"/>
            </a:pPr>
            <a:r>
              <a:rPr lang="en-US" dirty="0" smtClean="0"/>
              <a:t>Conditional Probability</a:t>
            </a:r>
          </a:p>
          <a:p>
            <a:pPr marL="457200" indent="-457200">
              <a:buAutoNum type="arabicPeriod"/>
            </a:pPr>
            <a:r>
              <a:rPr lang="en-US" dirty="0" smtClean="0"/>
              <a:t>Interpreting Two-Way Frequency Tables</a:t>
            </a:r>
          </a:p>
          <a:p>
            <a:pPr marL="457200" indent="-457200">
              <a:buAutoNum type="arabicPeriod"/>
            </a:pPr>
            <a:r>
              <a:rPr lang="en-US" dirty="0" smtClean="0"/>
              <a:t>Using Probability to Make Decisions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Geometric Probability</a:t>
            </a:r>
          </a:p>
        </p:txBody>
      </p:sp>
    </p:spTree>
    <p:extLst>
      <p:ext uri="{BB962C8B-B14F-4D97-AF65-F5344CB8AC3E}">
        <p14:creationId xmlns:p14="http://schemas.microsoft.com/office/powerpoint/2010/main" val="82108156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340</Words>
  <Application>Microsoft Macintosh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 Connecticut Core Curricula for High Schools Geometry  </vt:lpstr>
      <vt:lpstr>Connecticut Core Geometry: Key Features</vt:lpstr>
      <vt:lpstr>Unit 1: Transformations and Coordinates* </vt:lpstr>
      <vt:lpstr>Unit 2: Congruence, Constructions and Proof</vt:lpstr>
      <vt:lpstr>Unit 3: Polygons</vt:lpstr>
      <vt:lpstr>Unit 4: Similarity and Trigonometry</vt:lpstr>
      <vt:lpstr>Unit 5: Circle and Other Conics</vt:lpstr>
      <vt:lpstr>Unit 6: Three Dimensional Geometry</vt:lpstr>
      <vt:lpstr>Unit 7: Applications of Probability</vt:lpstr>
      <vt:lpstr>Unit 8:  Additional Topics</vt:lpstr>
    </vt:vector>
  </TitlesOfParts>
  <Company>Central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I Model Course</dc:title>
  <dc:creator>Leslie/Craine User</dc:creator>
  <cp:lastModifiedBy>Tim Craine User</cp:lastModifiedBy>
  <cp:revision>114</cp:revision>
  <cp:lastPrinted>2015-03-26T18:02:06Z</cp:lastPrinted>
  <dcterms:created xsi:type="dcterms:W3CDTF">2010-04-08T00:24:14Z</dcterms:created>
  <dcterms:modified xsi:type="dcterms:W3CDTF">2015-06-15T20:56:18Z</dcterms:modified>
</cp:coreProperties>
</file>