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Lst>
  <p:notesMasterIdLst>
    <p:notesMasterId r:id="rId15"/>
  </p:notesMasterIdLst>
  <p:handoutMasterIdLst>
    <p:handoutMasterId r:id="rId16"/>
  </p:handoutMasterIdLst>
  <p:sldIdLst>
    <p:sldId id="370" r:id="rId4"/>
    <p:sldId id="503" r:id="rId5"/>
    <p:sldId id="505" r:id="rId6"/>
    <p:sldId id="506" r:id="rId7"/>
    <p:sldId id="507" r:id="rId8"/>
    <p:sldId id="509" r:id="rId9"/>
    <p:sldId id="510" r:id="rId10"/>
    <p:sldId id="511" r:id="rId11"/>
    <p:sldId id="512" r:id="rId12"/>
    <p:sldId id="514" r:id="rId13"/>
    <p:sldId id="513"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9"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8045"/>
    <a:srgbClr val="FFC000"/>
    <a:srgbClr val="32C658"/>
    <a:srgbClr val="803E16"/>
    <a:srgbClr val="0000FF"/>
    <a:srgbClr val="FFFF85"/>
    <a:srgbClr val="D4ECBA"/>
    <a:srgbClr val="92D050"/>
    <a:srgbClr val="9BBB5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3" autoAdjust="0"/>
    <p:restoredTop sz="83861" autoAdjust="0"/>
  </p:normalViewPr>
  <p:slideViewPr>
    <p:cSldViewPr snapToGrid="0">
      <p:cViewPr varScale="1">
        <p:scale>
          <a:sx n="74" d="100"/>
          <a:sy n="74" d="100"/>
        </p:scale>
        <p:origin x="142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7/29/2014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7/29/2014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begin to wrap up this section, click</a:t>
            </a:r>
            <a:r>
              <a:rPr lang="en-US" baseline="0" dirty="0" smtClean="0"/>
              <a:t> on “Watch Video” to p</a:t>
            </a:r>
            <a:r>
              <a:rPr lang="en-US" dirty="0" smtClean="0"/>
              <a:t>lay the video Gathering Momentum</a:t>
            </a:r>
            <a:r>
              <a:rPr lang="en-US" baseline="0" dirty="0" smtClean="0"/>
              <a:t> for Algebra from here: http://www.youtube.com/watch?v=ONPADo_Nt14. The video is </a:t>
            </a:r>
            <a:r>
              <a:rPr lang="en-US" b="1" baseline="0" dirty="0" smtClean="0"/>
              <a:t>2:08 </a:t>
            </a:r>
            <a:r>
              <a:rPr lang="en-US" b="0" baseline="0" dirty="0" smtClean="0"/>
              <a:t>long.</a:t>
            </a:r>
          </a:p>
          <a:p>
            <a:endParaRPr lang="en-US" b="0" baseline="0" dirty="0" smtClean="0"/>
          </a:p>
          <a:p>
            <a:r>
              <a:rPr lang="en-US" b="0" baseline="0" dirty="0" smtClean="0"/>
              <a:t>Use this video to transition to the next slide. </a:t>
            </a: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10</a:t>
            </a:fld>
            <a:endParaRPr lang="en-US" dirty="0"/>
          </a:p>
        </p:txBody>
      </p:sp>
    </p:spTree>
    <p:extLst>
      <p:ext uri="{BB962C8B-B14F-4D97-AF65-F5344CB8AC3E}">
        <p14:creationId xmlns:p14="http://schemas.microsoft.com/office/powerpoint/2010/main" val="411321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Reflect</a:t>
            </a:r>
          </a:p>
          <a:p>
            <a:r>
              <a:rPr lang="en-US" dirty="0" smtClean="0"/>
              <a:t>Now</a:t>
            </a:r>
            <a:r>
              <a:rPr lang="en-US" baseline="0" dirty="0" smtClean="0"/>
              <a:t> that participants have a deeper understanding of the CCS-Math expectations around conceptual understanding, procedural skill and fluency, and application of mathematics at their grade level, ask them to reflect on the two questions on the slide and record their answers on </a:t>
            </a:r>
            <a:r>
              <a:rPr lang="en-US" b="1" baseline="0" dirty="0" smtClean="0"/>
              <a:t>page 19 </a:t>
            </a:r>
            <a:r>
              <a:rPr lang="en-US" baseline="0" dirty="0" smtClean="0"/>
              <a:t>in their Participant Guide. As time permits ask for volunteers to share their responses. Allow </a:t>
            </a:r>
            <a:r>
              <a:rPr lang="en-US" b="1" baseline="0" dirty="0" smtClean="0"/>
              <a:t>5 minutes</a:t>
            </a:r>
            <a:r>
              <a:rPr lang="en-US" baseline="0" dirty="0" smtClean="0"/>
              <a:t>.</a:t>
            </a:r>
          </a:p>
          <a:p>
            <a:endParaRPr lang="en-US" baseline="0" dirty="0" smtClean="0"/>
          </a:p>
          <a:p>
            <a:r>
              <a:rPr lang="en-US" baseline="0" dirty="0" smtClean="0"/>
              <a:t>Then, set up the after lunch activities by explaining to participants that they will build off of their understanding of the Content Standards to explore the implications for teaching and learning in the classroom.</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11</a:t>
            </a:fld>
            <a:endParaRPr lang="en-US" dirty="0"/>
          </a:p>
        </p:txBody>
      </p:sp>
    </p:spTree>
    <p:extLst>
      <p:ext uri="{BB962C8B-B14F-4D97-AF65-F5344CB8AC3E}">
        <p14:creationId xmlns:p14="http://schemas.microsoft.com/office/powerpoint/2010/main" val="220193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r>
              <a:rPr lang="en-US" b="1" dirty="0" smtClean="0"/>
              <a:t>Section 3: The Progressions of the Content Standards</a:t>
            </a:r>
            <a:endParaRPr lang="en-US" dirty="0" smtClean="0"/>
          </a:p>
          <a:p>
            <a:r>
              <a:rPr lang="en-US" b="0" dirty="0" smtClean="0"/>
              <a:t>Section</a:t>
            </a:r>
            <a:r>
              <a:rPr lang="en-US" b="0" baseline="0" dirty="0" smtClean="0"/>
              <a:t> 3 Time: 80 minutes</a:t>
            </a:r>
            <a:endParaRPr lang="en-US" b="0" dirty="0" smtClean="0"/>
          </a:p>
          <a:p>
            <a:endParaRPr lang="en-US" dirty="0" smtClean="0"/>
          </a:p>
          <a:p>
            <a:r>
              <a:rPr lang="en-US" dirty="0" smtClean="0"/>
              <a:t>Section 3 Training Objectives:</a:t>
            </a:r>
          </a:p>
          <a:p>
            <a:pPr marL="182880" indent="-182880">
              <a:buFont typeface="Arial" pitchFamily="34" charset="0"/>
              <a:buChar char="•"/>
            </a:pPr>
            <a:r>
              <a:rPr lang="en-US" sz="1200" kern="1200" dirty="0" smtClean="0">
                <a:solidFill>
                  <a:schemeClr val="tx1"/>
                </a:solidFill>
                <a:latin typeface="+mn-lt"/>
                <a:ea typeface="+mn-ea"/>
                <a:cs typeface="+mn-cs"/>
              </a:rPr>
              <a:t>To provide participants with information on, and experience with, identifying standards that address conceptual understanding, procedural skill and fluency, and application of mathematics. </a:t>
            </a:r>
          </a:p>
          <a:p>
            <a:pPr marL="182880" indent="-182880">
              <a:buFont typeface="Arial" pitchFamily="34" charset="0"/>
              <a:buChar char="•"/>
            </a:pPr>
            <a:r>
              <a:rPr lang="en-US" sz="1200" kern="1200" dirty="0" smtClean="0">
                <a:solidFill>
                  <a:schemeClr val="tx1"/>
                </a:solidFill>
                <a:latin typeface="+mn-lt"/>
                <a:ea typeface="+mn-ea"/>
                <a:cs typeface="+mn-cs"/>
              </a:rPr>
              <a:t>To have participants experience how concepts are developed within and across grade levels.</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To provide participants practice with identifying concept progressions.</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To provide participants with an understanding of how connections between standards across multiple domains can be made to support the deepening of mathematical understanding. </a:t>
            </a:r>
          </a:p>
          <a:p>
            <a:endParaRPr lang="en-US" dirty="0" smtClean="0"/>
          </a:p>
          <a:p>
            <a:r>
              <a:rPr lang="en-US" dirty="0" smtClean="0"/>
              <a:t>Section 3 Outline:</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The definitions of “conceptual understanding”, “fluency”, and “application” developed in the previous session are used to help participants analyze the content standards in three different ways. In Exploring the Standards Part 1, participants explore the content standards for one domain, at one grade level, and determine which standards focus on conceptual understanding, procedural skill and fluency, and application of mathematics.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In Exploring the Standards Part 2, participants explore the content standards for one domain across grade levels and record five general observations about the progression of the concepts and two connections to the Practice Standards.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In Exploring the Standards Part 3, participants explore all of the domains for one grade level to identify connections across domains that can be referenced in a lesson or unit in order to support the deepening of mathematical understanding.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Participants will then discuss and reflect as a large group on the importance and instructional implications of the progressions and any new insights they now have into the standards.  </a:t>
            </a:r>
          </a:p>
          <a:p>
            <a:pPr marL="182880" indent="-182880" algn="l" defTabSz="914400" rtl="0" eaLnBrk="1" latinLnBrk="0" hangingPunct="1">
              <a:buFont typeface="Arial" pitchFamily="34" charset="0"/>
              <a:buChar char="•"/>
            </a:pPr>
            <a:r>
              <a:rPr lang="en-US" sz="1200" kern="1200" dirty="0" smtClean="0">
                <a:solidFill>
                  <a:schemeClr val="tx1"/>
                </a:solidFill>
                <a:latin typeface="+mn-lt"/>
                <a:ea typeface="+mn-ea"/>
                <a:cs typeface="+mn-cs"/>
              </a:rPr>
              <a:t>The activity will conclude with having participants view the video Gathering Momentum for Algebra in order to see where the K-5 </a:t>
            </a:r>
            <a:r>
              <a:rPr lang="en-US" sz="1200" b="0" kern="1200" dirty="0" smtClean="0">
                <a:solidFill>
                  <a:schemeClr val="tx1"/>
                </a:solidFill>
                <a:latin typeface="+mn-lt"/>
                <a:ea typeface="+mn-ea"/>
                <a:cs typeface="+mn-cs"/>
              </a:rPr>
              <a:t>content progressions impact the larger K-12 learning pathway. </a:t>
            </a:r>
            <a:endParaRPr lang="en-US" sz="1200" b="1" kern="1200" dirty="0" smtClean="0">
              <a:solidFill>
                <a:schemeClr val="tx1"/>
              </a:solidFill>
              <a:latin typeface="+mn-lt"/>
              <a:ea typeface="+mn-ea"/>
              <a:cs typeface="+mn-cs"/>
            </a:endParaRPr>
          </a:p>
          <a:p>
            <a:endParaRPr lang="en-US" b="1" dirty="0" smtClean="0"/>
          </a:p>
          <a:p>
            <a:r>
              <a:rPr lang="en-US" dirty="0" smtClean="0"/>
              <a:t>Supporting Documents:</a:t>
            </a:r>
          </a:p>
          <a:p>
            <a:r>
              <a:rPr lang="en-US" dirty="0" smtClean="0"/>
              <a:t>Standards for Mathematical Practice</a:t>
            </a:r>
          </a:p>
          <a:p>
            <a:r>
              <a:rPr lang="en-US" i="1" dirty="0" smtClean="0"/>
              <a:t>Exploring</a:t>
            </a:r>
            <a:r>
              <a:rPr lang="en-US" i="1" baseline="0" dirty="0" smtClean="0"/>
              <a:t> the Content Standards</a:t>
            </a:r>
            <a:r>
              <a:rPr lang="en-US" baseline="0" dirty="0" smtClean="0"/>
              <a:t> Observation Sheet</a:t>
            </a:r>
            <a:endParaRPr lang="en-US" dirty="0" smtClean="0"/>
          </a:p>
          <a:p>
            <a:endParaRPr lang="en-US" dirty="0" smtClean="0"/>
          </a:p>
          <a:p>
            <a:r>
              <a:rPr lang="en-US" dirty="0" smtClean="0"/>
              <a:t>Materials</a:t>
            </a:r>
          </a:p>
          <a:p>
            <a:r>
              <a:rPr lang="en-US" dirty="0" smtClean="0"/>
              <a:t>Chart paper, markers</a:t>
            </a:r>
          </a:p>
          <a:p>
            <a:r>
              <a:rPr lang="en-US" dirty="0" smtClean="0"/>
              <a:t>Sets of Standards Progression Cards </a:t>
            </a:r>
            <a:r>
              <a:rPr lang="en-US" baseline="0" dirty="0" smtClean="0"/>
              <a:t>(one color per domain) (1 full domain color set per table group)</a:t>
            </a:r>
          </a:p>
          <a:p>
            <a:r>
              <a:rPr lang="en-US" baseline="0" dirty="0" smtClean="0"/>
              <a:t>Signs made for tables: 6, 7, 8</a:t>
            </a:r>
          </a:p>
          <a:p>
            <a:endParaRPr lang="en-US" baseline="0" dirty="0" smtClean="0"/>
          </a:p>
          <a:p>
            <a:r>
              <a:rPr lang="en-US" baseline="0" dirty="0" smtClean="0"/>
              <a:t>Video</a:t>
            </a:r>
          </a:p>
          <a:p>
            <a:r>
              <a:rPr lang="en-US" i="1" baseline="0" dirty="0" smtClean="0"/>
              <a:t>Gathering Momentum for Algebra</a:t>
            </a:r>
            <a:endParaRPr lang="en-US" i="1" dirty="0" smtClean="0"/>
          </a:p>
          <a:p>
            <a:pPr>
              <a:spcBef>
                <a:spcPct val="0"/>
              </a:spcBef>
            </a:pPr>
            <a:endParaRPr lang="en-US" b="1" dirty="0" smtClean="0"/>
          </a:p>
          <a:p>
            <a:pPr>
              <a:spcBef>
                <a:spcPct val="0"/>
              </a:spcBef>
            </a:pPr>
            <a:r>
              <a:rPr lang="en-US" b="1" dirty="0" smtClean="0"/>
              <a:t>Notes:</a:t>
            </a:r>
            <a:r>
              <a:rPr lang="en-US" b="1" baseline="0" dirty="0" smtClean="0"/>
              <a:t> </a:t>
            </a:r>
            <a:r>
              <a:rPr lang="en-US" b="0" baseline="0" dirty="0" smtClean="0"/>
              <a:t>In this activity you will have full sets of content standards with one standard per card. Each of the cards is color coded for each domain that it belongs under. You begin by giving a table one grade level set that has all of the domains for that grade level and with that set they complete part 1. Then ask participants to give all of a particular domain to one table, so one table will have all of the Expressions and Equations standards, one table will have all of the Geometry standards, etc. With that domain they complete part 2. Then, have participants separate the domain by grade level again and give each table the full grade level set again so that they can complete part 3. While participants should have a full set of print-based standards, having them work with the standards in this card format allows them to physically manipulate the standards, create connections, and see the progressions side-by-side rather than having to flip through multiple pages. </a:t>
            </a:r>
            <a:endParaRPr lang="en-US" b="1" dirty="0" smtClean="0"/>
          </a:p>
        </p:txBody>
      </p:sp>
      <p:sp>
        <p:nvSpPr>
          <p:cNvPr id="20275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275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1C4AAFC-C8AF-4184-A5A2-52CD5DA5891D}" type="datetime1">
              <a:rPr lang="en-US">
                <a:solidFill>
                  <a:prstClr val="black"/>
                </a:solidFill>
                <a:latin typeface="Arial" pitchFamily="34" charset="0"/>
              </a:rPr>
              <a:pPr/>
              <a:t>7/29/2014</a:t>
            </a:fld>
            <a:endParaRPr lang="en-US" dirty="0">
              <a:solidFill>
                <a:prstClr val="black"/>
              </a:solidFill>
              <a:latin typeface="Arial" pitchFamily="34" charset="0"/>
            </a:endParaRPr>
          </a:p>
        </p:txBody>
      </p:sp>
      <p:sp>
        <p:nvSpPr>
          <p:cNvPr id="20275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275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7421D8-27AD-493C-913A-036CB3BC90BD}"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val="259703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Organization</a:t>
            </a:r>
            <a:r>
              <a:rPr lang="en-US" b="1" baseline="0" dirty="0" smtClean="0"/>
              <a:t> of the Standards</a:t>
            </a:r>
            <a:endParaRPr lang="en-US" b="1" dirty="0" smtClean="0"/>
          </a:p>
          <a:p>
            <a:pPr>
              <a:spcBef>
                <a:spcPct val="0"/>
              </a:spcBef>
            </a:pPr>
            <a:r>
              <a:rPr lang="en-US" dirty="0" smtClean="0"/>
              <a:t>Quickly go through the organization of</a:t>
            </a:r>
            <a:r>
              <a:rPr lang="en-US" baseline="0" dirty="0" smtClean="0"/>
              <a:t> the Content Standards </a:t>
            </a:r>
            <a:r>
              <a:rPr lang="en-US" dirty="0" smtClean="0"/>
              <a:t>with the participants</a:t>
            </a:r>
            <a:r>
              <a:rPr lang="en-US" baseline="0" dirty="0" smtClean="0"/>
              <a:t>. Each grade level is organized by domains and within each domain there are associated groups of standards that make up a cluster. There can be multiple clusters within a domain. Transition to the next slide by explaining that domains span several grade levels. </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3</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426855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Domain Distribution </a:t>
            </a:r>
            <a:endParaRPr lang="en-US" b="1" baseline="0" dirty="0" smtClean="0"/>
          </a:p>
          <a:p>
            <a:pPr>
              <a:spcBef>
                <a:spcPct val="0"/>
              </a:spcBef>
            </a:pPr>
            <a:r>
              <a:rPr lang="en-US" dirty="0" smtClean="0"/>
              <a:t>Explain that in K–8, there are</a:t>
            </a:r>
            <a:r>
              <a:rPr lang="en-US" baseline="0" dirty="0" smtClean="0"/>
              <a:t> four or</a:t>
            </a:r>
            <a:r>
              <a:rPr lang="en-US" dirty="0" smtClean="0"/>
              <a:t> five domains per grade level</a:t>
            </a:r>
            <a:r>
              <a:rPr lang="en-US" baseline="0" dirty="0" smtClean="0"/>
              <a:t>.  Note that the Geometry domain is the only domain that spans K-8. When students are developmentally ready and have a solid foundation in Number and Operations in Base Ten, Number and Operations – Fractions is layered on beginning in third grade. In high school, there are 5 “conceptual categories”. In the background of these is the Modeling conceptual category – modeling standards appear throughout the high school standards and are indicated by a star symbol (</a:t>
            </a:r>
            <a:r>
              <a:rPr lang="en-US" baseline="0" dirty="0" smtClean="0">
                <a:latin typeface="Zapf Dingbats"/>
                <a:ea typeface="Zapf Dingbats"/>
                <a:cs typeface="Zapf Dingbats"/>
                <a:sym typeface="Zapf Dingbats"/>
              </a:rPr>
              <a:t>★)</a:t>
            </a:r>
            <a:r>
              <a:rPr lang="en-US" baseline="0" dirty="0" smtClean="0"/>
              <a:t>. Each conceptual category is broken up into 4-6 domains. Transition to the next slide by reminding participants that the domains and conceptual categories were determined based on a very specific and coherent roadmap for learning called a progression.</a:t>
            </a:r>
            <a:endParaRPr lang="en-US" dirty="0"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EEBDC-6C7C-4611-BAED-0831A32EE61B}" type="slidenum">
              <a:rPr lang="en-US">
                <a:latin typeface="Arial" pitchFamily="34" charset="0"/>
              </a:rPr>
              <a:pPr/>
              <a:t>4</a:t>
            </a:fld>
            <a:endParaRPr lang="en-US" dirty="0">
              <a:latin typeface="Arial" pitchFamily="34" charset="0"/>
            </a:endParaRPr>
          </a:p>
        </p:txBody>
      </p:sp>
      <p:sp>
        <p:nvSpPr>
          <p:cNvPr id="13926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B29E4E7-2CBB-40DA-9F47-79628AF82323}" type="datetime1">
              <a:rPr lang="en-US">
                <a:latin typeface="Arial" pitchFamily="34" charset="0"/>
              </a:rPr>
              <a:pPr/>
              <a:t>7/29/2014</a:t>
            </a:fld>
            <a:endParaRPr lang="en-US" dirty="0">
              <a:latin typeface="Arial" pitchFamily="34" charset="0"/>
            </a:endParaRPr>
          </a:p>
        </p:txBody>
      </p:sp>
      <p:sp>
        <p:nvSpPr>
          <p:cNvPr id="13927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latin typeface="Arial" pitchFamily="34" charset="0"/>
              </a:rPr>
              <a:t>www.publicconsultinggroup.com</a:t>
            </a:r>
          </a:p>
        </p:txBody>
      </p:sp>
      <p:sp>
        <p:nvSpPr>
          <p:cNvPr id="13927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latin typeface="Arial" pitchFamily="34" charset="0"/>
              </a:rPr>
              <a:t>Public Consulting Group</a:t>
            </a:r>
          </a:p>
        </p:txBody>
      </p:sp>
    </p:spTree>
    <p:extLst>
      <p:ext uri="{BB962C8B-B14F-4D97-AF65-F5344CB8AC3E}">
        <p14:creationId xmlns:p14="http://schemas.microsoft.com/office/powerpoint/2010/main" val="311265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Domain Progression</a:t>
            </a:r>
          </a:p>
          <a:p>
            <a:r>
              <a:rPr lang="en-US" dirty="0" smtClean="0"/>
              <a:t>Remind participants</a:t>
            </a:r>
            <a:r>
              <a:rPr lang="en-US" baseline="0" dirty="0" smtClean="0"/>
              <a:t> </a:t>
            </a:r>
            <a:r>
              <a:rPr lang="en-US" dirty="0" smtClean="0"/>
              <a:t>that the domains</a:t>
            </a:r>
            <a:r>
              <a:rPr lang="en-US" baseline="0" dirty="0" smtClean="0"/>
              <a:t> were written so concepts build on each other grade after grade so that, in this particular progression, there is a clear pathway to high school Algebra. The video at the end of this section is an explanation of the progressions from CCSS-Math Co-Author, Bill McCallum.</a:t>
            </a:r>
          </a:p>
          <a:p>
            <a:endParaRPr lang="en-US" baseline="0" dirty="0" smtClean="0"/>
          </a:p>
          <a:p>
            <a:r>
              <a:rPr lang="en-US" baseline="0" dirty="0" smtClean="0"/>
              <a:t>More information about specific domain progressions can be found at the Common Core Tools Website: http://commoncoretools.me/category/progressions/. Have participants make a note of this resource. </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5</a:t>
            </a:fld>
            <a:endParaRPr lang="en-US" dirty="0"/>
          </a:p>
        </p:txBody>
      </p:sp>
    </p:spTree>
    <p:extLst>
      <p:ext uri="{BB962C8B-B14F-4D97-AF65-F5344CB8AC3E}">
        <p14:creationId xmlns:p14="http://schemas.microsoft.com/office/powerpoint/2010/main" val="168785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Exploring the Content Standards</a:t>
            </a:r>
            <a:endParaRPr lang="en-US" dirty="0" smtClean="0"/>
          </a:p>
          <a:p>
            <a:r>
              <a:rPr lang="en-US" sz="1200" kern="1200" dirty="0" smtClean="0">
                <a:solidFill>
                  <a:schemeClr val="tx1"/>
                </a:solidFill>
                <a:latin typeface="+mn-lt"/>
                <a:ea typeface="+mn-ea"/>
                <a:cs typeface="+mn-cs"/>
              </a:rPr>
              <a:t>Participants will be divided into grade level groups (6, 7, and 8) to complete the three parts of Exploring the Standards. Signs for each grade, 6–8, should be posted around the room. Assign each table one of the 6–8 Content Standard domains and pass out the color coded domain cards to each group. Explain to high school participants that they are being included in the middle school groups at this time because, to fully understand the expectations at the high school level, it is important that they first understand the mathematics expectations at the middle school level. As they work through the activities, ask them to specifically think about how the progression of the middle school standards will impact student learning in high school and how their new understandings will impact their instructional practices.</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6</a:t>
            </a:fld>
            <a:endParaRPr lang="en-US" dirty="0"/>
          </a:p>
        </p:txBody>
      </p:sp>
    </p:spTree>
    <p:extLst>
      <p:ext uri="{BB962C8B-B14F-4D97-AF65-F5344CB8AC3E}">
        <p14:creationId xmlns:p14="http://schemas.microsoft.com/office/powerpoint/2010/main" val="29180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EXPLORING THE CONTENT STANDARDS PART 1</a:t>
            </a:r>
            <a:endParaRPr lang="en-US" dirty="0" smtClean="0"/>
          </a:p>
          <a:p>
            <a:r>
              <a:rPr lang="en-US" sz="1200" b="1" kern="1200" dirty="0" smtClean="0">
                <a:solidFill>
                  <a:schemeClr val="tx1"/>
                </a:solidFill>
                <a:latin typeface="+mn-lt"/>
                <a:ea typeface="+mn-ea"/>
                <a:cs typeface="+mn-cs"/>
              </a:rPr>
              <a:t>Exploring a Progression</a:t>
            </a:r>
            <a:endParaRPr lang="en-US" dirty="0" smtClean="0"/>
          </a:p>
          <a:p>
            <a:r>
              <a:rPr lang="en-US" sz="1200" kern="1200" dirty="0" smtClean="0">
                <a:solidFill>
                  <a:schemeClr val="tx1"/>
                </a:solidFill>
                <a:latin typeface="+mn-lt"/>
                <a:ea typeface="+mn-ea"/>
                <a:cs typeface="+mn-cs"/>
              </a:rPr>
              <a:t>For Part 1 of Exploring the Content Standards, ask participants to examine their assigned domain and determine which standards focus on Conceptual Understanding, Procedural Skill and Fluency, and Application of Mathematics. Participants should use sticky notes to mark the card with either CU, PSF, or A according to how they sorted the cards. After sorting and marking the cards, have participants answer the following questions on </a:t>
            </a:r>
            <a:r>
              <a:rPr lang="en-US" sz="1200" b="1" kern="1200" dirty="0" smtClean="0">
                <a:solidFill>
                  <a:schemeClr val="tx1"/>
                </a:solidFill>
                <a:latin typeface="+mn-lt"/>
                <a:ea typeface="+mn-ea"/>
                <a:cs typeface="+mn-cs"/>
              </a:rPr>
              <a:t>page 16 </a:t>
            </a:r>
            <a:r>
              <a:rPr lang="en-US" sz="1200" kern="1200" dirty="0" smtClean="0">
                <a:solidFill>
                  <a:schemeClr val="tx1"/>
                </a:solidFill>
                <a:latin typeface="+mn-lt"/>
                <a:ea typeface="+mn-ea"/>
                <a:cs typeface="+mn-cs"/>
              </a:rPr>
              <a:t>in their Participant Guide:</a:t>
            </a:r>
            <a:endParaRPr lang="en-US" dirty="0" smtClean="0"/>
          </a:p>
          <a:p>
            <a:r>
              <a:rPr lang="en-US" sz="1200" kern="1200" dirty="0" smtClean="0">
                <a:solidFill>
                  <a:schemeClr val="tx1"/>
                </a:solidFill>
                <a:latin typeface="+mn-lt"/>
                <a:ea typeface="+mn-ea"/>
                <a:cs typeface="+mn-cs"/>
              </a:rPr>
              <a:t> </a:t>
            </a:r>
            <a:endParaRPr lang="en-US" dirty="0" smtClean="0"/>
          </a:p>
          <a:p>
            <a:pPr marL="228600" lvl="0" indent="-228600">
              <a:buFont typeface="Arial" pitchFamily="34" charset="0"/>
              <a:buChar char="•"/>
            </a:pPr>
            <a:r>
              <a:rPr lang="en-US" sz="1200" kern="1200" dirty="0" smtClean="0">
                <a:solidFill>
                  <a:schemeClr val="tx1"/>
                </a:solidFill>
                <a:latin typeface="+mn-lt"/>
                <a:ea typeface="+mn-ea"/>
                <a:cs typeface="+mn-cs"/>
              </a:rPr>
              <a:t>What are the expectations around conceptual understanding at this grade level?</a:t>
            </a:r>
            <a:endParaRPr lang="en-US" dirty="0" smtClean="0"/>
          </a:p>
          <a:p>
            <a:pPr marL="228600" lvl="0" indent="-228600">
              <a:buFont typeface="Arial" pitchFamily="34" charset="0"/>
              <a:buChar char="•"/>
            </a:pPr>
            <a:r>
              <a:rPr lang="en-US" sz="1200" kern="1200" dirty="0" smtClean="0">
                <a:solidFill>
                  <a:schemeClr val="tx1"/>
                </a:solidFill>
                <a:latin typeface="+mn-lt"/>
                <a:ea typeface="+mn-ea"/>
                <a:cs typeface="+mn-cs"/>
              </a:rPr>
              <a:t>What are the fluency expectations at this grade level?</a:t>
            </a:r>
            <a:endParaRPr lang="en-US" dirty="0" smtClean="0"/>
          </a:p>
          <a:p>
            <a:pPr marL="228600" lvl="0" indent="-228600">
              <a:buFont typeface="Arial" pitchFamily="34" charset="0"/>
              <a:buChar char="•"/>
            </a:pPr>
            <a:r>
              <a:rPr lang="en-US" sz="1200" kern="1200" dirty="0" smtClean="0">
                <a:solidFill>
                  <a:schemeClr val="tx1"/>
                </a:solidFill>
                <a:latin typeface="+mn-lt"/>
                <a:ea typeface="+mn-ea"/>
                <a:cs typeface="+mn-cs"/>
              </a:rPr>
              <a:t>What are the opportunities for application at this grade level?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Prompt the high school teachers to think about how the language and approach to conceptual understanding, fluency, and application to mathematics will prepare students for the standards in the courses that they teach.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7</a:t>
            </a:fld>
            <a:endParaRPr lang="en-US" dirty="0"/>
          </a:p>
        </p:txBody>
      </p:sp>
    </p:spTree>
    <p:extLst>
      <p:ext uri="{BB962C8B-B14F-4D97-AF65-F5344CB8AC3E}">
        <p14:creationId xmlns:p14="http://schemas.microsoft.com/office/powerpoint/2010/main" val="2238316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EXPLORING THE CONTENT STANDARDS PART 2</a:t>
            </a:r>
            <a:endParaRPr lang="en-US" dirty="0" smtClean="0"/>
          </a:p>
          <a:p>
            <a:r>
              <a:rPr lang="en-US" sz="1200" b="1" kern="1200" dirty="0" smtClean="0">
                <a:solidFill>
                  <a:schemeClr val="tx1"/>
                </a:solidFill>
                <a:latin typeface="+mn-lt"/>
                <a:ea typeface="+mn-ea"/>
                <a:cs typeface="+mn-cs"/>
              </a:rPr>
              <a:t>Exploring a Progression</a:t>
            </a:r>
            <a:endParaRPr lang="en-US" dirty="0" smtClean="0"/>
          </a:p>
          <a:p>
            <a:r>
              <a:rPr lang="en-US" sz="1200" kern="1200" dirty="0" smtClean="0">
                <a:solidFill>
                  <a:schemeClr val="tx1"/>
                </a:solidFill>
                <a:latin typeface="+mn-lt"/>
                <a:ea typeface="+mn-ea"/>
                <a:cs typeface="+mn-cs"/>
              </a:rPr>
              <a:t>Now, ask participants to examine the Content Standards in their assigned domain across grade levels and complete the observation worksheet on which they record five general observations about the progression and two observations about how the Practices are integrated into the content. Ask high school participants to think specifically about how the middle school progressions they are examining set the foundation for the mathematics they teach in their courses as they will discuss this as a group in Part 3. Allow each domain group to share their observations. </a:t>
            </a:r>
            <a:endParaRPr lang="en-US" dirty="0" smtClean="0"/>
          </a:p>
          <a:p>
            <a:r>
              <a:rPr lang="en-US" sz="1200" kern="1200" dirty="0" smtClean="0">
                <a:solidFill>
                  <a:schemeClr val="tx1"/>
                </a:solidFill>
                <a:latin typeface="+mn-lt"/>
                <a:ea typeface="+mn-ea"/>
                <a:cs typeface="+mn-cs"/>
              </a:rPr>
              <a:t> </a:t>
            </a:r>
            <a:endParaRPr lang="en-US" dirty="0" smtClean="0"/>
          </a:p>
          <a:p>
            <a:r>
              <a:rPr lang="en-US" sz="1200" kern="1200" dirty="0" smtClean="0">
                <a:solidFill>
                  <a:schemeClr val="tx1"/>
                </a:solidFill>
                <a:latin typeface="+mn-lt"/>
                <a:ea typeface="+mn-ea"/>
                <a:cs typeface="+mn-cs"/>
              </a:rPr>
              <a:t>The goal here is for participants to see the progression of conceptual understanding, procedural skill and fluency, and application of mathematics and how they are developed across grade levels. Because they are using the cards, participants should be able to line up the grade level domain standards side by side so that the vertical alignment can be seen horizontally across their table allowing for a continuous comparison. </a:t>
            </a:r>
            <a:endParaRPr lang="en-US" dirty="0" smtClean="0"/>
          </a:p>
          <a:p>
            <a:r>
              <a:rPr lang="en-US" sz="1200" kern="1200" dirty="0" smtClean="0">
                <a:solidFill>
                  <a:schemeClr val="tx1"/>
                </a:solidFill>
                <a:latin typeface="+mn-lt"/>
                <a:ea typeface="+mn-ea"/>
                <a:cs typeface="+mn-cs"/>
              </a:rPr>
              <a:t> </a:t>
            </a:r>
            <a:endParaRPr lang="en-US" dirty="0" smtClean="0"/>
          </a:p>
          <a:p>
            <a:r>
              <a:rPr lang="en-US" sz="1200" kern="1200" dirty="0" smtClean="0">
                <a:solidFill>
                  <a:schemeClr val="tx1"/>
                </a:solidFill>
                <a:latin typeface="+mn-lt"/>
                <a:ea typeface="+mn-ea"/>
                <a:cs typeface="+mn-cs"/>
              </a:rPr>
              <a:t>Transition to Part 3 of the activity by explaining to participants that teaching the standards is not just about understanding how the Content Standards progress across a domain, but also about understanding how the standards of different domains work together.</a:t>
            </a:r>
            <a:endParaRPr lang="en-US" dirty="0"/>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8</a:t>
            </a:fld>
            <a:endParaRPr lang="en-US" dirty="0"/>
          </a:p>
        </p:txBody>
      </p:sp>
    </p:spTree>
    <p:extLst>
      <p:ext uri="{BB962C8B-B14F-4D97-AF65-F5344CB8AC3E}">
        <p14:creationId xmlns:p14="http://schemas.microsoft.com/office/powerpoint/2010/main" val="396196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EXPLORTING THE CONTENT STANDARDS PART 3</a:t>
            </a:r>
            <a:endParaRPr lang="en-US" dirty="0" smtClean="0"/>
          </a:p>
          <a:p>
            <a:r>
              <a:rPr lang="en-US" sz="1200" b="1" kern="1200" dirty="0" smtClean="0">
                <a:solidFill>
                  <a:schemeClr val="tx1"/>
                </a:solidFill>
                <a:latin typeface="+mn-lt"/>
                <a:ea typeface="+mn-ea"/>
                <a:cs typeface="+mn-cs"/>
              </a:rPr>
              <a:t>Making Connections</a:t>
            </a:r>
            <a:endParaRPr lang="en-US" dirty="0" smtClean="0"/>
          </a:p>
          <a:p>
            <a:r>
              <a:rPr lang="en-US" sz="1200" kern="1200" dirty="0" smtClean="0">
                <a:solidFill>
                  <a:schemeClr val="tx1"/>
                </a:solidFill>
                <a:latin typeface="+mn-lt"/>
                <a:ea typeface="+mn-ea"/>
                <a:cs typeface="+mn-cs"/>
              </a:rPr>
              <a:t>Ask participants to separate their domain cards by grade level. Direct participants to the areas around the room designated for each grade, 6–8 and high school. Middle school participants should take the cards for their grade level from the table to the designated area. For each grade, 6-8, the cards for all five domains will be combined so there is a complete set of Content Standards for each grade level. In larger groups there may be several complete sets so the grade groups can be broken into two or three smaller groups. Once they have their complete set of standards, ask participants to examine all of the Content Standards for their grade level and make connections across the domains that can be referenced as part of a lesson or unit.</a:t>
            </a:r>
            <a:endParaRPr lang="en-US" dirty="0" smtClean="0"/>
          </a:p>
          <a:p>
            <a:r>
              <a:rPr lang="en-US" sz="1200" kern="1200" dirty="0" smtClean="0">
                <a:solidFill>
                  <a:schemeClr val="tx1"/>
                </a:solidFill>
                <a:latin typeface="+mn-lt"/>
                <a:ea typeface="+mn-ea"/>
                <a:cs typeface="+mn-cs"/>
              </a:rPr>
              <a:t>While middle school participants work to identify connections across domains, ask high school participants to make connections between the work students complete in each of the middle school domains and the content for the high school courses. Also, have high school participants think about the progressions in reverse and determine what connections they feel that middle school teachers should be aware of in order to help students make the successful transition from middle school mathematics to high school mathematics. </a:t>
            </a:r>
            <a:endParaRPr lang="en-US" dirty="0" smtClean="0"/>
          </a:p>
          <a:p>
            <a:r>
              <a:rPr lang="en-US" sz="1200" kern="1200" dirty="0" smtClean="0">
                <a:solidFill>
                  <a:schemeClr val="tx1"/>
                </a:solidFill>
                <a:latin typeface="+mn-lt"/>
                <a:ea typeface="+mn-ea"/>
                <a:cs typeface="+mn-cs"/>
              </a:rPr>
              <a:t>Allow participants </a:t>
            </a:r>
            <a:r>
              <a:rPr lang="en-US" sz="1200" b="1" kern="1200" dirty="0" smtClean="0">
                <a:solidFill>
                  <a:schemeClr val="tx1"/>
                </a:solidFill>
                <a:latin typeface="+mn-lt"/>
                <a:ea typeface="+mn-ea"/>
                <a:cs typeface="+mn-cs"/>
              </a:rPr>
              <a:t>10 minutes </a:t>
            </a:r>
            <a:r>
              <a:rPr lang="en-US" sz="1200" kern="1200" dirty="0" smtClean="0">
                <a:solidFill>
                  <a:schemeClr val="tx1"/>
                </a:solidFill>
                <a:latin typeface="+mn-lt"/>
                <a:ea typeface="+mn-ea"/>
                <a:cs typeface="+mn-cs"/>
              </a:rPr>
              <a:t>to create and record the connections and then take </a:t>
            </a:r>
            <a:r>
              <a:rPr lang="en-US" sz="1200" b="1" kern="1200" dirty="0" smtClean="0">
                <a:solidFill>
                  <a:schemeClr val="tx1"/>
                </a:solidFill>
                <a:latin typeface="+mn-lt"/>
                <a:ea typeface="+mn-ea"/>
                <a:cs typeface="+mn-cs"/>
              </a:rPr>
              <a:t>10 minutes </a:t>
            </a:r>
            <a:r>
              <a:rPr lang="en-US" sz="1200" kern="1200" dirty="0" smtClean="0">
                <a:solidFill>
                  <a:schemeClr val="tx1"/>
                </a:solidFill>
                <a:latin typeface="+mn-lt"/>
                <a:ea typeface="+mn-ea"/>
                <a:cs typeface="+mn-cs"/>
              </a:rPr>
              <a:t>to allow each grade level the opportunity to share one or two of their connections. They can record their thoughts on </a:t>
            </a:r>
            <a:r>
              <a:rPr lang="en-US" sz="1200" b="1" kern="1200" dirty="0" smtClean="0">
                <a:solidFill>
                  <a:schemeClr val="tx1"/>
                </a:solidFill>
                <a:latin typeface="+mn-lt"/>
                <a:ea typeface="+mn-ea"/>
                <a:cs typeface="+mn-cs"/>
              </a:rPr>
              <a:t>page 18 </a:t>
            </a:r>
            <a:r>
              <a:rPr lang="en-US" sz="1200" kern="1200" dirty="0" smtClean="0">
                <a:solidFill>
                  <a:schemeClr val="tx1"/>
                </a:solidFill>
                <a:latin typeface="+mn-lt"/>
                <a:ea typeface="+mn-ea"/>
                <a:cs typeface="+mn-cs"/>
              </a:rPr>
              <a:t>in the Participant Guide.</a:t>
            </a:r>
            <a:r>
              <a:rPr lang="en-US" dirty="0" smtClean="0"/>
              <a:t> </a:t>
            </a:r>
            <a:r>
              <a:rPr lang="en-US" b="1" smtClean="0"/>
              <a:t>Note: </a:t>
            </a:r>
            <a:r>
              <a:rPr lang="en-US" smtClean="0"/>
              <a:t>Remind participants that even though there are differences in individual standards at each grade level and in structure (grade level structure in K‒8 and course structure in 9‒12), a constant in the CCS-Math for all grades K‒12 are the Practice Standards.</a:t>
            </a:r>
            <a:endParaRPr lang="en-US"/>
          </a:p>
        </p:txBody>
      </p:sp>
      <p:sp>
        <p:nvSpPr>
          <p:cNvPr id="4" name="Slide Number Placeholder 3"/>
          <p:cNvSpPr>
            <a:spLocks noGrp="1"/>
          </p:cNvSpPr>
          <p:nvPr>
            <p:ph type="sldNum" sz="quarter" idx="10"/>
          </p:nvPr>
        </p:nvSpPr>
        <p:spPr/>
        <p:txBody>
          <a:bodyPr/>
          <a:lstStyle/>
          <a:p>
            <a:pPr>
              <a:defRPr/>
            </a:pPr>
            <a:fld id="{5955FD6A-40AE-4FC4-B5A5-E2738FBB4C02}" type="slidenum">
              <a:rPr lang="en-US" smtClean="0"/>
              <a:pPr>
                <a:defRPr/>
              </a:pPr>
              <a:t>9</a:t>
            </a:fld>
            <a:endParaRPr lang="en-US" dirty="0"/>
          </a:p>
        </p:txBody>
      </p:sp>
    </p:spTree>
    <p:extLst>
      <p:ext uri="{BB962C8B-B14F-4D97-AF65-F5344CB8AC3E}">
        <p14:creationId xmlns:p14="http://schemas.microsoft.com/office/powerpoint/2010/main" val="409171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311645" y="6129266"/>
            <a:ext cx="2850776" cy="461665"/>
          </a:xfrm>
          <a:prstGeom prst="rect">
            <a:avLst/>
          </a:prstGeom>
          <a:noFill/>
        </p:spPr>
        <p:txBody>
          <a:bodyPr wrap="square" rtlCol="0">
            <a:spAutoFit/>
          </a:bodyPr>
          <a:lstStyle/>
          <a:p>
            <a:pPr algn="ctr"/>
            <a:r>
              <a:rPr lang="en-US" sz="2400" b="1" smtClean="0">
                <a:solidFill>
                  <a:schemeClr val="bg1"/>
                </a:solidFill>
              </a:rPr>
              <a:t>Section 3</a:t>
            </a:r>
            <a:endParaRPr lang="en-US" sz="24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40" r:id="rId11"/>
    <p:sldLayoutId id="2147483710" r:id="rId1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youtube.com/watch?v=ONPADo_Nt1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www.definingthecor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commoncoretools.me/category/progress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2 Grades 6-12: </a:t>
            </a:r>
          </a:p>
          <a:p>
            <a:r>
              <a:rPr lang="en-US" i="0" dirty="0" smtClean="0">
                <a:solidFill>
                  <a:schemeClr val="tx2"/>
                </a:solidFill>
              </a:rPr>
              <a:t>Focus on Content Standards</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l="13027" t="16784" r="48886" b="46652"/>
          <a:stretch>
            <a:fillRect/>
          </a:stretch>
        </p:blipFill>
        <p:spPr>
          <a:xfrm>
            <a:off x="1413534" y="1270372"/>
            <a:ext cx="6094682" cy="3656857"/>
          </a:xfrm>
        </p:spPr>
      </p:pic>
      <p:sp>
        <p:nvSpPr>
          <p:cNvPr id="3" name="Title 2"/>
          <p:cNvSpPr>
            <a:spLocks noGrp="1"/>
          </p:cNvSpPr>
          <p:nvPr>
            <p:ph type="title"/>
          </p:nvPr>
        </p:nvSpPr>
        <p:spPr/>
        <p:txBody>
          <a:bodyPr/>
          <a:lstStyle/>
          <a:p>
            <a:r>
              <a:rPr lang="en-US" dirty="0" smtClean="0"/>
              <a:t>From the Authors</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10</a:t>
            </a:fld>
            <a:endParaRPr lang="en-US" dirty="0"/>
          </a:p>
        </p:txBody>
      </p:sp>
      <p:sp>
        <p:nvSpPr>
          <p:cNvPr id="5" name="Rectangle 4"/>
          <p:cNvSpPr/>
          <p:nvPr/>
        </p:nvSpPr>
        <p:spPr>
          <a:xfrm>
            <a:off x="3393831" y="4964723"/>
            <a:ext cx="2486578" cy="523220"/>
          </a:xfrm>
          <a:prstGeom prst="rect">
            <a:avLst/>
          </a:prstGeom>
        </p:spPr>
        <p:txBody>
          <a:bodyPr wrap="none">
            <a:spAutoFit/>
          </a:bodyPr>
          <a:lstStyle/>
          <a:p>
            <a:r>
              <a:rPr lang="en-US" sz="2800" dirty="0" smtClean="0">
                <a:latin typeface="+mj-lt"/>
                <a:hlinkClick r:id="rId4"/>
              </a:rPr>
              <a:t>Watch Video</a:t>
            </a:r>
            <a:endParaRPr lang="en-US" sz="2800" dirty="0">
              <a:latin typeface="+mj-lt"/>
            </a:endParaRPr>
          </a:p>
        </p:txBody>
      </p:sp>
      <p:sp>
        <p:nvSpPr>
          <p:cNvPr id="9" name="Footer Placeholder 8"/>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299365"/>
          </a:xfrm>
        </p:spPr>
        <p:txBody>
          <a:bodyPr/>
          <a:lstStyle/>
          <a:p>
            <a:pPr marL="393192" lvl="1" indent="-402336">
              <a:spcBef>
                <a:spcPts val="1800"/>
              </a:spcBef>
              <a:spcAft>
                <a:spcPts val="600"/>
              </a:spcAft>
              <a:buBlip>
                <a:blip r:embed="rId3"/>
              </a:buBlip>
            </a:pPr>
            <a:r>
              <a:rPr lang="en-US" sz="3600" dirty="0" smtClean="0">
                <a:solidFill>
                  <a:srgbClr val="000000"/>
                </a:solidFill>
              </a:rPr>
              <a:t>How </a:t>
            </a:r>
            <a:r>
              <a:rPr lang="en-US" sz="3600" dirty="0">
                <a:solidFill>
                  <a:srgbClr val="000000"/>
                </a:solidFill>
              </a:rPr>
              <a:t>might you help teachers at your school to fully understand the progressions of the content standards?</a:t>
            </a:r>
          </a:p>
          <a:p>
            <a:pPr marL="393192" lvl="1" indent="-402336">
              <a:spcBef>
                <a:spcPts val="1800"/>
              </a:spcBef>
              <a:spcAft>
                <a:spcPts val="600"/>
              </a:spcAft>
              <a:buBlip>
                <a:blip r:embed="rId3"/>
              </a:buBlip>
            </a:pPr>
            <a:r>
              <a:rPr lang="en-US" sz="3600" dirty="0" smtClean="0">
                <a:solidFill>
                  <a:srgbClr val="000000"/>
                </a:solidFill>
              </a:rPr>
              <a:t>What </a:t>
            </a:r>
            <a:r>
              <a:rPr lang="en-US" sz="3600" dirty="0">
                <a:solidFill>
                  <a:srgbClr val="000000"/>
                </a:solidFill>
              </a:rPr>
              <a:t>questions do you anticipate teachers having about the content standards?</a:t>
            </a:r>
          </a:p>
        </p:txBody>
      </p:sp>
      <p:sp>
        <p:nvSpPr>
          <p:cNvPr id="3" name="Title 2"/>
          <p:cNvSpPr>
            <a:spLocks noGrp="1"/>
          </p:cNvSpPr>
          <p:nvPr>
            <p:ph type="title"/>
          </p:nvPr>
        </p:nvSpPr>
        <p:spPr/>
        <p:txBody>
          <a:bodyPr/>
          <a:lstStyle/>
          <a:p>
            <a:r>
              <a:rPr lang="en-US" dirty="0"/>
              <a:t>Reflect</a:t>
            </a:r>
          </a:p>
        </p:txBody>
      </p:sp>
      <p:sp>
        <p:nvSpPr>
          <p:cNvPr id="11" name="Footer Placeholder 10"/>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11</a:t>
            </a:fld>
            <a:endParaRPr lang="en-US" dirty="0"/>
          </a:p>
        </p:txBody>
      </p:sp>
      <p:grpSp>
        <p:nvGrpSpPr>
          <p:cNvPr id="5" name="Group 5"/>
          <p:cNvGrpSpPr>
            <a:grpSpLocks/>
          </p:cNvGrpSpPr>
          <p:nvPr/>
        </p:nvGrpSpPr>
        <p:grpSpPr bwMode="auto">
          <a:xfrm>
            <a:off x="6260122" y="4613725"/>
            <a:ext cx="1219200" cy="1010412"/>
            <a:chOff x="7496907" y="4953000"/>
            <a:chExt cx="1219200" cy="1010412"/>
          </a:xfrm>
        </p:grpSpPr>
        <p:pic>
          <p:nvPicPr>
            <p:cNvPr id="6" name="Picture 6" descr="participant guide call out.png"/>
            <p:cNvPicPr>
              <a:picLocks noChangeAspect="1" noChangeArrowheads="1"/>
            </p:cNvPicPr>
            <p:nvPr/>
          </p:nvPicPr>
          <p:blipFill>
            <a:blip r:embed="rId4" cstate="print"/>
            <a:srcRect/>
            <a:stretch>
              <a:fillRect/>
            </a:stretch>
          </p:blipFill>
          <p:spPr bwMode="auto">
            <a:xfrm>
              <a:off x="7620000" y="4953000"/>
              <a:ext cx="932688" cy="1010412"/>
            </a:xfrm>
            <a:prstGeom prst="rect">
              <a:avLst/>
            </a:prstGeom>
            <a:noFill/>
            <a:ln w="9525">
              <a:noFill/>
              <a:miter lim="800000"/>
              <a:headEnd/>
              <a:tailEnd/>
            </a:ln>
          </p:spPr>
        </p:pic>
        <p:sp>
          <p:nvSpPr>
            <p:cNvPr id="7" name="TextBox 7"/>
            <p:cNvSpPr txBox="1">
              <a:spLocks noChangeArrowheads="1"/>
            </p:cNvSpPr>
            <p:nvPr/>
          </p:nvSpPr>
          <p:spPr bwMode="auto">
            <a:xfrm>
              <a:off x="7496907" y="5003339"/>
              <a:ext cx="1219200" cy="369332"/>
            </a:xfrm>
            <a:prstGeom prst="rect">
              <a:avLst/>
            </a:prstGeom>
            <a:noFill/>
            <a:ln w="9525">
              <a:noFill/>
              <a:miter lim="800000"/>
              <a:headEnd/>
              <a:tailEnd/>
            </a:ln>
          </p:spPr>
          <p:txBody>
            <a:bodyPr wrap="square">
              <a:spAutoFit/>
            </a:bodyPr>
            <a:lstStyle/>
            <a:p>
              <a:pPr algn="ctr"/>
              <a:r>
                <a:rPr lang="en-US" dirty="0" smtClean="0"/>
                <a:t>Page 19</a:t>
              </a:r>
              <a:endParaRPr lang="en-US" dirty="0"/>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The Progression of the Content Standards</a:t>
            </a:r>
          </a:p>
        </p:txBody>
      </p:sp>
      <p:sp>
        <p:nvSpPr>
          <p:cNvPr id="7" name="Text Placeholder 6"/>
          <p:cNvSpPr>
            <a:spLocks noGrp="1"/>
          </p:cNvSpPr>
          <p:nvPr>
            <p:ph type="body" idx="1"/>
          </p:nvPr>
        </p:nvSpPr>
        <p:spPr>
          <a:xfrm>
            <a:off x="623888" y="4257858"/>
            <a:ext cx="7886700" cy="553998"/>
          </a:xfrm>
        </p:spPr>
        <p:txBody>
          <a:bodyPr/>
          <a:lstStyle/>
          <a:p>
            <a:r>
              <a:rPr lang="en-US" dirty="0"/>
              <a:t>Section 3</a:t>
            </a:r>
          </a:p>
        </p:txBody>
      </p:sp>
      <p:sp>
        <p:nvSpPr>
          <p:cNvPr id="6" name="Slide Number Placeholder 5"/>
          <p:cNvSpPr>
            <a:spLocks noGrp="1"/>
          </p:cNvSpPr>
          <p:nvPr>
            <p:ph type="sldNum" sz="quarter" idx="12"/>
          </p:nvPr>
        </p:nvSpPr>
        <p:spPr/>
        <p:txBody>
          <a:bodyPr/>
          <a:lstStyle/>
          <a:p>
            <a:pPr>
              <a:defRPr/>
            </a:pPr>
            <a:fld id="{8302EB99-A2B1-4EE0-87C0-16390E92D0AE}" type="slidenum">
              <a:rPr lang="en-US" smtClean="0">
                <a:solidFill>
                  <a:schemeClr val="bg1"/>
                </a:solidFill>
              </a:rPr>
              <a:pPr>
                <a:defRPr/>
              </a:pPr>
              <a:t>2</a:t>
            </a:fld>
            <a:endParaRPr lang="en-US" dirty="0">
              <a:solidFill>
                <a:schemeClr val="bg1"/>
              </a:solidFill>
            </a:endParaRPr>
          </a:p>
        </p:txBody>
      </p:sp>
      <p:pic>
        <p:nvPicPr>
          <p:cNvPr id="5" name="Picture 8" descr="participant guide call out.png"/>
          <p:cNvPicPr>
            <a:picLocks noChangeAspect="1" noChangeArrowheads="1"/>
          </p:cNvPicPr>
          <p:nvPr/>
        </p:nvPicPr>
        <p:blipFill>
          <a:blip r:embed="rId3" cstate="print"/>
          <a:srcRect/>
          <a:stretch>
            <a:fillRect/>
          </a:stretch>
        </p:blipFill>
        <p:spPr bwMode="auto">
          <a:xfrm>
            <a:off x="957273" y="4910005"/>
            <a:ext cx="935822" cy="1013807"/>
          </a:xfrm>
          <a:prstGeom prst="rect">
            <a:avLst/>
          </a:prstGeom>
          <a:noFill/>
          <a:ln w="9525">
            <a:noFill/>
            <a:miter lim="800000"/>
            <a:headEnd/>
            <a:tailEnd/>
          </a:ln>
        </p:spPr>
      </p:pic>
      <p:sp>
        <p:nvSpPr>
          <p:cNvPr id="8" name="TextBox 7"/>
          <p:cNvSpPr txBox="1">
            <a:spLocks noChangeArrowheads="1"/>
          </p:cNvSpPr>
          <p:nvPr/>
        </p:nvSpPr>
        <p:spPr bwMode="auto">
          <a:xfrm>
            <a:off x="957273" y="4926599"/>
            <a:ext cx="935822"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16 </a:t>
            </a:r>
            <a:endParaRPr lang="en-US"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The Organization of the Standards</a:t>
            </a:r>
          </a:p>
        </p:txBody>
      </p:sp>
      <p:sp>
        <p:nvSpPr>
          <p:cNvPr id="10" name="Slide Number Placeholder 5"/>
          <p:cNvSpPr>
            <a:spLocks noGrp="1"/>
          </p:cNvSpPr>
          <p:nvPr>
            <p:ph type="sldNum" sz="quarter" idx="11"/>
          </p:nvPr>
        </p:nvSpPr>
        <p:spPr/>
        <p:txBody>
          <a:bodyPr/>
          <a:lstStyle>
            <a:lvl1pPr>
              <a:defRPr/>
            </a:lvl1pPr>
          </a:lstStyle>
          <a:p>
            <a:fld id="{D88B8E49-E3D5-4FA1-B12B-A3E242820753}" type="slidenum">
              <a:rPr lang="en-US" smtClean="0"/>
              <a:pPr/>
              <a:t>3</a:t>
            </a:fld>
            <a:endParaRPr lang="en-US" dirty="0"/>
          </a:p>
        </p:txBody>
      </p:sp>
      <p:pic>
        <p:nvPicPr>
          <p:cNvPr id="8" name="Picture 7"/>
          <p:cNvPicPr/>
          <p:nvPr/>
        </p:nvPicPr>
        <p:blipFill>
          <a:blip r:embed="rId3" cstate="print"/>
          <a:srcRect l="41414" t="44798" r="25962" b="39231"/>
          <a:stretch>
            <a:fillRect/>
          </a:stretch>
        </p:blipFill>
        <p:spPr bwMode="auto">
          <a:xfrm>
            <a:off x="199294" y="1676400"/>
            <a:ext cx="8686800" cy="3429000"/>
          </a:xfrm>
          <a:prstGeom prst="rect">
            <a:avLst/>
          </a:prstGeom>
          <a:noFill/>
          <a:ln w="9525">
            <a:noFill/>
            <a:miter lim="800000"/>
            <a:headEnd/>
            <a:tailEnd/>
          </a:ln>
        </p:spPr>
      </p:pic>
      <p:pic>
        <p:nvPicPr>
          <p:cNvPr id="9" name="Picture 8"/>
          <p:cNvPicPr/>
          <p:nvPr/>
        </p:nvPicPr>
        <p:blipFill>
          <a:blip r:embed="rId3" cstate="print"/>
          <a:srcRect l="68028" t="41249" r="27393" b="54492"/>
          <a:stretch>
            <a:fillRect/>
          </a:stretch>
        </p:blipFill>
        <p:spPr bwMode="auto">
          <a:xfrm>
            <a:off x="6858000" y="914400"/>
            <a:ext cx="1219200" cy="914400"/>
          </a:xfrm>
          <a:prstGeom prst="rect">
            <a:avLst/>
          </a:prstGeom>
          <a:noFill/>
          <a:ln w="9525">
            <a:noFill/>
            <a:miter lim="800000"/>
            <a:headEnd/>
            <a:tailEnd/>
          </a:ln>
        </p:spPr>
      </p:pic>
      <p:sp>
        <p:nvSpPr>
          <p:cNvPr id="12" name="Footer Placeholder 1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r>
              <a:rPr lang="en-US" dirty="0" smtClean="0"/>
              <a:t>Domain Distribution</a:t>
            </a:r>
          </a:p>
        </p:txBody>
      </p:sp>
      <p:sp>
        <p:nvSpPr>
          <p:cNvPr id="10" name="Slide Number Placeholder 5"/>
          <p:cNvSpPr>
            <a:spLocks noGrp="1"/>
          </p:cNvSpPr>
          <p:nvPr>
            <p:ph type="sldNum" sz="quarter" idx="4"/>
          </p:nvPr>
        </p:nvSpPr>
        <p:spPr>
          <a:xfrm>
            <a:off x="7540273" y="6361575"/>
            <a:ext cx="1280160" cy="365125"/>
          </a:xfrm>
        </p:spPr>
        <p:txBody>
          <a:bodyPr/>
          <a:lstStyle>
            <a:lvl1pPr>
              <a:defRPr/>
            </a:lvl1pPr>
          </a:lstStyle>
          <a:p>
            <a:pPr algn="r"/>
            <a:fld id="{D88B8E49-E3D5-4FA1-B12B-A3E242820753}" type="slidenum">
              <a:rPr lang="en-US" smtClean="0"/>
              <a:pPr algn="r"/>
              <a:t>4</a:t>
            </a:fld>
            <a:endParaRPr lang="en-US" dirty="0"/>
          </a:p>
        </p:txBody>
      </p:sp>
      <p:pic>
        <p:nvPicPr>
          <p:cNvPr id="7" name="Content Placeholder 3" descr="Screen Shot 2013-01-30 at 4.42.21 PM.png"/>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82015" y="1042328"/>
            <a:ext cx="7379970" cy="5367814"/>
          </a:xfrm>
        </p:spPr>
      </p:pic>
      <p:sp>
        <p:nvSpPr>
          <p:cNvPr id="5" name="TextBox 4">
            <a:hlinkClick r:id="rId4"/>
          </p:cNvPr>
          <p:cNvSpPr txBox="1"/>
          <p:nvPr/>
        </p:nvSpPr>
        <p:spPr>
          <a:xfrm>
            <a:off x="844062" y="6421855"/>
            <a:ext cx="3727938" cy="369332"/>
          </a:xfrm>
          <a:prstGeom prst="rect">
            <a:avLst/>
          </a:prstGeom>
          <a:noFill/>
        </p:spPr>
        <p:txBody>
          <a:bodyPr wrap="square" rtlCol="0">
            <a:spAutoFit/>
          </a:bodyPr>
          <a:lstStyle/>
          <a:p>
            <a:r>
              <a:rPr lang="en-US" dirty="0" smtClean="0">
                <a:solidFill>
                  <a:srgbClr val="0000FF"/>
                </a:solidFill>
              </a:rPr>
              <a:t>http://www.definingthecore.com</a:t>
            </a:r>
            <a:endParaRPr lang="en-US" dirty="0">
              <a:solidFill>
                <a:srgbClr val="0000FF"/>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p:cNvPicPr>
            <a:picLocks noGrp="1" noChangeAspect="1" noChangeArrowheads="1"/>
          </p:cNvPicPr>
          <p:nvPr>
            <p:ph idx="1"/>
          </p:nvPr>
        </p:nvPicPr>
        <p:blipFill>
          <a:blip r:embed="rId3" cstate="print"/>
          <a:srcRect l="6256" t="13399" r="18840" b="16521"/>
          <a:stretch>
            <a:fillRect/>
          </a:stretch>
        </p:blipFill>
        <p:spPr>
          <a:xfrm>
            <a:off x="1064607" y="1246188"/>
            <a:ext cx="6792536" cy="3971925"/>
          </a:xfrm>
        </p:spPr>
      </p:pic>
      <p:sp>
        <p:nvSpPr>
          <p:cNvPr id="3" name="Title 2"/>
          <p:cNvSpPr>
            <a:spLocks noGrp="1"/>
          </p:cNvSpPr>
          <p:nvPr>
            <p:ph type="title"/>
          </p:nvPr>
        </p:nvSpPr>
        <p:spPr/>
        <p:txBody>
          <a:bodyPr/>
          <a:lstStyle/>
          <a:p>
            <a:r>
              <a:rPr lang="en-US" dirty="0" smtClean="0"/>
              <a:t>Domain Progression</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5</a:t>
            </a:fld>
            <a:endParaRPr lang="en-US" dirty="0"/>
          </a:p>
        </p:txBody>
      </p:sp>
      <p:sp>
        <p:nvSpPr>
          <p:cNvPr id="6" name="Rectangle 5">
            <a:hlinkClick r:id="rId4"/>
          </p:cNvPr>
          <p:cNvSpPr/>
          <p:nvPr/>
        </p:nvSpPr>
        <p:spPr>
          <a:xfrm>
            <a:off x="917448" y="5458866"/>
            <a:ext cx="7620000" cy="369332"/>
          </a:xfrm>
          <a:prstGeom prst="rect">
            <a:avLst/>
          </a:prstGeom>
        </p:spPr>
        <p:txBody>
          <a:bodyPr wrap="square">
            <a:spAutoFit/>
          </a:bodyPr>
          <a:lstStyle/>
          <a:p>
            <a:r>
              <a:rPr lang="en-US" dirty="0"/>
              <a:t>For More Information: </a:t>
            </a:r>
            <a:r>
              <a:rPr lang="en-US" dirty="0">
                <a:solidFill>
                  <a:srgbClr val="0000FF"/>
                </a:solidFill>
              </a:rPr>
              <a:t>http://commoncoretools.me/category/progressions/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Exploring the Content Standards</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6</a:t>
            </a:fld>
            <a:endParaRPr lang="en-US" dirty="0"/>
          </a:p>
        </p:txBody>
      </p:sp>
      <p:sp>
        <p:nvSpPr>
          <p:cNvPr id="12" name="Content Placeholder 1"/>
          <p:cNvSpPr>
            <a:spLocks noGrp="1"/>
          </p:cNvSpPr>
          <p:nvPr>
            <p:ph idx="1"/>
          </p:nvPr>
        </p:nvSpPr>
        <p:spPr>
          <a:xfrm>
            <a:off x="384048" y="1242647"/>
            <a:ext cx="8153400" cy="4875181"/>
          </a:xfrm>
        </p:spPr>
        <p:txBody>
          <a:bodyPr/>
          <a:lstStyle/>
          <a:p>
            <a:pPr algn="ctr">
              <a:spcBef>
                <a:spcPts val="0"/>
              </a:spcBef>
              <a:buNone/>
            </a:pPr>
            <a:r>
              <a:rPr lang="en-US" b="1" dirty="0" smtClean="0">
                <a:solidFill>
                  <a:schemeClr val="accent1"/>
                </a:solidFill>
                <a:latin typeface="+mj-lt"/>
              </a:rPr>
              <a:t>Ratios and Proportional Relationships </a:t>
            </a:r>
          </a:p>
          <a:p>
            <a:pPr algn="ctr">
              <a:spcBef>
                <a:spcPts val="0"/>
              </a:spcBef>
              <a:buNone/>
            </a:pPr>
            <a:r>
              <a:rPr lang="en-US" b="1" dirty="0" smtClean="0">
                <a:solidFill>
                  <a:schemeClr val="accent1"/>
                </a:solidFill>
                <a:latin typeface="+mj-lt"/>
              </a:rPr>
              <a:t>and Functions</a:t>
            </a:r>
          </a:p>
          <a:p>
            <a:pPr algn="ctr">
              <a:spcBef>
                <a:spcPts val="0"/>
              </a:spcBef>
              <a:buNone/>
            </a:pPr>
            <a:endParaRPr lang="en-US" b="1" dirty="0" smtClean="0">
              <a:solidFill>
                <a:schemeClr val="accent5">
                  <a:lumMod val="75000"/>
                </a:schemeClr>
              </a:solidFill>
              <a:latin typeface="+mj-lt"/>
            </a:endParaRPr>
          </a:p>
          <a:p>
            <a:pPr algn="ctr">
              <a:spcBef>
                <a:spcPts val="0"/>
              </a:spcBef>
              <a:buNone/>
            </a:pPr>
            <a:r>
              <a:rPr lang="en-US" b="1" dirty="0" smtClean="0">
                <a:solidFill>
                  <a:srgbClr val="FF0000"/>
                </a:solidFill>
                <a:latin typeface="+mj-lt"/>
              </a:rPr>
              <a:t>The Number System</a:t>
            </a:r>
          </a:p>
          <a:p>
            <a:pPr algn="ctr">
              <a:spcBef>
                <a:spcPts val="0"/>
              </a:spcBef>
              <a:buNone/>
            </a:pPr>
            <a:endParaRPr lang="en-US" b="1" dirty="0" smtClean="0">
              <a:solidFill>
                <a:schemeClr val="accent5">
                  <a:lumMod val="75000"/>
                </a:schemeClr>
              </a:solidFill>
              <a:latin typeface="+mj-lt"/>
            </a:endParaRPr>
          </a:p>
          <a:p>
            <a:pPr algn="ctr">
              <a:spcBef>
                <a:spcPts val="0"/>
              </a:spcBef>
              <a:buNone/>
            </a:pPr>
            <a:r>
              <a:rPr lang="en-US" b="1" dirty="0" smtClean="0">
                <a:solidFill>
                  <a:srgbClr val="32C658"/>
                </a:solidFill>
                <a:latin typeface="+mj-lt"/>
              </a:rPr>
              <a:t>Expressions and Equations</a:t>
            </a:r>
          </a:p>
          <a:p>
            <a:pPr algn="ctr">
              <a:spcBef>
                <a:spcPts val="0"/>
              </a:spcBef>
              <a:buNone/>
            </a:pPr>
            <a:endParaRPr lang="en-US" b="1" dirty="0" smtClean="0">
              <a:solidFill>
                <a:schemeClr val="accent3">
                  <a:lumMod val="75000"/>
                </a:schemeClr>
              </a:solidFill>
              <a:latin typeface="+mj-lt"/>
            </a:endParaRPr>
          </a:p>
          <a:p>
            <a:pPr algn="ctr">
              <a:spcBef>
                <a:spcPts val="0"/>
              </a:spcBef>
              <a:buNone/>
            </a:pPr>
            <a:r>
              <a:rPr lang="en-US" b="1" dirty="0" smtClean="0">
                <a:solidFill>
                  <a:srgbClr val="7030A0"/>
                </a:solidFill>
                <a:latin typeface="+mj-lt"/>
              </a:rPr>
              <a:t>Geometry</a:t>
            </a:r>
          </a:p>
          <a:p>
            <a:pPr algn="ctr">
              <a:spcBef>
                <a:spcPts val="0"/>
              </a:spcBef>
              <a:buNone/>
            </a:pPr>
            <a:endParaRPr lang="en-US" b="1" dirty="0">
              <a:solidFill>
                <a:srgbClr val="7030A0"/>
              </a:solidFill>
              <a:latin typeface="+mj-lt"/>
            </a:endParaRPr>
          </a:p>
          <a:p>
            <a:pPr algn="ctr">
              <a:spcBef>
                <a:spcPts val="0"/>
              </a:spcBef>
              <a:buNone/>
            </a:pPr>
            <a:r>
              <a:rPr lang="en-US" b="1" dirty="0" smtClean="0">
                <a:solidFill>
                  <a:srgbClr val="DF8045"/>
                </a:solidFill>
                <a:latin typeface="+mj-lt"/>
              </a:rPr>
              <a:t>Statistics and Probability</a:t>
            </a:r>
          </a:p>
          <a:p>
            <a:pPr algn="ctr">
              <a:spcBef>
                <a:spcPts val="0"/>
              </a:spcBef>
              <a:buNone/>
            </a:pPr>
            <a:endParaRPr lang="en-US" b="1" dirty="0">
              <a:solidFill>
                <a:srgbClr val="DF8045"/>
              </a:solidFill>
              <a:latin typeface="+mj-lt"/>
            </a:endParaRPr>
          </a:p>
        </p:txBody>
      </p:sp>
      <p:sp>
        <p:nvSpPr>
          <p:cNvPr id="13" name="Footer Placeholder 12"/>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Exploring the Content Standards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7</a:t>
            </a:fld>
            <a:endParaRPr lang="en-US" dirty="0"/>
          </a:p>
        </p:txBody>
      </p:sp>
      <p:graphicFrame>
        <p:nvGraphicFramePr>
          <p:cNvPr id="14" name="Table 13"/>
          <p:cNvGraphicFramePr>
            <a:graphicFrameLocks noGrp="1"/>
          </p:cNvGraphicFramePr>
          <p:nvPr/>
        </p:nvGraphicFramePr>
        <p:xfrm>
          <a:off x="439615" y="1371600"/>
          <a:ext cx="8001000" cy="297180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ts val="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Part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a:buNone/>
                      </a:pPr>
                      <a:r>
                        <a:rPr lang="en-US" sz="2500" b="1" kern="1200" dirty="0" smtClean="0">
                          <a:solidFill>
                            <a:schemeClr val="bg1"/>
                          </a:solidFill>
                          <a:latin typeface="+mn-lt"/>
                          <a:ea typeface="+mn-ea"/>
                          <a:cs typeface="+mn-cs"/>
                        </a:rPr>
                        <a:t>Examine your assigned domain and determine which standards focus on:</a:t>
                      </a:r>
                    </a:p>
                    <a:p>
                      <a:pPr marL="365760" lvl="1" indent="-365760">
                        <a:buFont typeface="Arial" pitchFamily="34" charset="0"/>
                        <a:buChar char="•"/>
                      </a:pPr>
                      <a:r>
                        <a:rPr lang="en-US" sz="2500" b="1" kern="1200" dirty="0" smtClean="0">
                          <a:solidFill>
                            <a:schemeClr val="bg1"/>
                          </a:solidFill>
                          <a:latin typeface="+mn-lt"/>
                          <a:ea typeface="+mn-ea"/>
                          <a:cs typeface="+mn-cs"/>
                        </a:rPr>
                        <a:t>Conceptual Understanding (CU)</a:t>
                      </a:r>
                    </a:p>
                    <a:p>
                      <a:pPr marL="365760" lvl="1" indent="-365760">
                        <a:buFont typeface="Arial" pitchFamily="34" charset="0"/>
                        <a:buChar char="•"/>
                      </a:pPr>
                      <a:r>
                        <a:rPr lang="en-US" sz="2500" b="1" kern="1200" dirty="0" smtClean="0">
                          <a:solidFill>
                            <a:schemeClr val="bg1"/>
                          </a:solidFill>
                          <a:latin typeface="+mn-lt"/>
                          <a:ea typeface="+mn-ea"/>
                          <a:cs typeface="+mn-cs"/>
                        </a:rPr>
                        <a:t>Procedural Skill and Fluency (PSF)</a:t>
                      </a:r>
                    </a:p>
                    <a:p>
                      <a:pPr marL="365760" lvl="1" indent="-365760">
                        <a:buFont typeface="Arial" pitchFamily="34" charset="0"/>
                        <a:buChar char="•"/>
                      </a:pPr>
                      <a:r>
                        <a:rPr lang="en-US" sz="2500" b="1" kern="1200" dirty="0" smtClean="0">
                          <a:solidFill>
                            <a:schemeClr val="bg1"/>
                          </a:solidFill>
                          <a:latin typeface="+mn-lt"/>
                          <a:ea typeface="+mn-ea"/>
                          <a:cs typeface="+mn-cs"/>
                        </a:rPr>
                        <a:t>Application (A)</a:t>
                      </a:r>
                    </a:p>
                    <a:p>
                      <a:endParaRPr lang="en-US" sz="24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8"/>
          <p:cNvGrpSpPr/>
          <p:nvPr/>
        </p:nvGrpSpPr>
        <p:grpSpPr>
          <a:xfrm>
            <a:off x="4267200" y="3657600"/>
            <a:ext cx="4387137" cy="2203451"/>
            <a:chOff x="4267200" y="4114800"/>
            <a:chExt cx="4387137" cy="2203451"/>
          </a:xfrm>
        </p:grpSpPr>
        <p:sp>
          <p:nvSpPr>
            <p:cNvPr id="2052" name="Text Box 4"/>
            <p:cNvSpPr txBox="1">
              <a:spLocks noChangeArrowheads="1"/>
            </p:cNvSpPr>
            <p:nvPr/>
          </p:nvSpPr>
          <p:spPr bwMode="auto">
            <a:xfrm rot="588012">
              <a:off x="6730287" y="4219066"/>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latin typeface="Calibri" pitchFamily="34" charset="0"/>
                  <a:cs typeface="Arial" pitchFamily="34" charset="0"/>
                </a:rPr>
                <a:t>8</a:t>
              </a:r>
              <a:r>
                <a:rPr kumimoji="0" lang="en-US" sz="1200" b="1" i="0" u="none" strike="noStrike" cap="none" normalizeH="0" baseline="0" dirty="0" smtClean="0">
                  <a:ln>
                    <a:noFill/>
                  </a:ln>
                  <a:solidFill>
                    <a:schemeClr val="tx1"/>
                  </a:solidFill>
                  <a:effectLst/>
                  <a:latin typeface="Calibri" pitchFamily="34" charset="0"/>
                  <a:cs typeface="Arial" pitchFamily="34" charset="0"/>
                </a:rPr>
                <a:t>.EE.2</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Apply Use square root and cube root symbols to represent solutions to equations</a:t>
              </a:r>
              <a:r>
                <a:rPr kumimoji="0" lang="en-US" sz="1100" b="0" i="0" u="none" strike="noStrike" cap="none" normalizeH="0" dirty="0" smtClean="0">
                  <a:ln>
                    <a:noFill/>
                  </a:ln>
                  <a:solidFill>
                    <a:schemeClr val="tx1"/>
                  </a:solidFill>
                  <a:effectLst/>
                  <a:latin typeface="Calibri" pitchFamily="34" charset="0"/>
                  <a:cs typeface="Arial" pitchFamily="34" charset="0"/>
                </a:rPr>
                <a:t> of the form x</a:t>
              </a:r>
              <a:r>
                <a:rPr kumimoji="0" lang="en-US" sz="1100" b="0" i="0" u="none" strike="noStrike" cap="none" normalizeH="0" baseline="30000" dirty="0" smtClean="0">
                  <a:ln>
                    <a:noFill/>
                  </a:ln>
                  <a:solidFill>
                    <a:schemeClr val="tx1"/>
                  </a:solidFill>
                  <a:effectLst/>
                  <a:latin typeface="Calibri" pitchFamily="34" charset="0"/>
                  <a:cs typeface="Arial" pitchFamily="34" charset="0"/>
                </a:rPr>
                <a:t>2</a:t>
              </a:r>
              <a:r>
                <a:rPr kumimoji="0" lang="en-US" sz="1100" b="0" i="0" u="none" strike="noStrike" cap="none" normalizeH="0" dirty="0" smtClean="0">
                  <a:ln>
                    <a:noFill/>
                  </a:ln>
                  <a:solidFill>
                    <a:schemeClr val="tx1"/>
                  </a:solidFill>
                  <a:effectLst/>
                  <a:latin typeface="Calibri" pitchFamily="34" charset="0"/>
                  <a:cs typeface="Arial" pitchFamily="34" charset="0"/>
                </a:rPr>
                <a:t>=p wheand x3=p where p is a positive rational number.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rot="21090352">
              <a:off x="4267200" y="4241801"/>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latin typeface="Calibri" pitchFamily="34" charset="0"/>
                  <a:cs typeface="Arial" pitchFamily="34" charset="0"/>
                </a:rPr>
                <a:t>8</a:t>
              </a:r>
              <a:r>
                <a:rPr kumimoji="0" lang="en-US" sz="1200" b="1" i="0" u="none" strike="noStrike" cap="none" normalizeH="0" baseline="0" dirty="0" smtClean="0">
                  <a:ln>
                    <a:noFill/>
                  </a:ln>
                  <a:solidFill>
                    <a:schemeClr val="tx1"/>
                  </a:solidFill>
                  <a:effectLst/>
                  <a:latin typeface="Calibri" pitchFamily="34" charset="0"/>
                  <a:cs typeface="Arial" pitchFamily="34" charset="0"/>
                </a:rPr>
                <a:t>.EE.1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Know and apply the properties of integer exponents</a:t>
              </a:r>
              <a:r>
                <a:rPr kumimoji="0" lang="en-US" sz="1100" b="0" i="0" u="none" strike="noStrike" cap="none" normalizeH="0" dirty="0" smtClean="0">
                  <a:ln>
                    <a:noFill/>
                  </a:ln>
                  <a:solidFill>
                    <a:schemeClr val="tx1"/>
                  </a:solidFill>
                  <a:effectLst/>
                  <a:latin typeface="Calibri" pitchFamily="34" charset="0"/>
                  <a:cs typeface="Arial" pitchFamily="34" charset="0"/>
                </a:rPr>
                <a:t> to generate equivalent numerical expressions.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smtClean="0">
                  <a:latin typeface="Calibri" pitchFamily="34" charset="0"/>
                  <a:cs typeface="Arial" pitchFamily="34" charset="0"/>
                </a:rPr>
                <a:t>8.EE.3</a:t>
              </a: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Use numbers expressed in the form of a single</a:t>
              </a:r>
              <a:r>
                <a:rPr kumimoji="0" lang="en-US" sz="1100" b="0" i="0" u="none" strike="noStrike" cap="none" normalizeH="0" dirty="0" smtClean="0">
                  <a:ln>
                    <a:noFill/>
                  </a:ln>
                  <a:solidFill>
                    <a:schemeClr val="tx1"/>
                  </a:solidFill>
                  <a:effectLst/>
                  <a:latin typeface="Calibri" pitchFamily="34" charset="0"/>
                  <a:cs typeface="Arial" pitchFamily="34" charset="0"/>
                </a:rPr>
                <a:t> digit times an integer power of 10 to estimate very large or very small quantities, and to express how many times as much one is than th eother.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1" name="Picture 6" descr="participant guide call out.png"/>
          <p:cNvPicPr preferRelativeResize="0">
            <a:picLocks noChangeArrowheads="1"/>
          </p:cNvPicPr>
          <p:nvPr/>
        </p:nvPicPr>
        <p:blipFill>
          <a:blip r:embed="rId3" cstate="print"/>
          <a:srcRect/>
          <a:stretch>
            <a:fillRect/>
          </a:stretch>
        </p:blipFill>
        <p:spPr bwMode="auto">
          <a:xfrm>
            <a:off x="6248400" y="4876800"/>
            <a:ext cx="932688" cy="1014984"/>
          </a:xfrm>
          <a:prstGeom prst="rect">
            <a:avLst/>
          </a:prstGeom>
          <a:noFill/>
          <a:ln w="9525">
            <a:noFill/>
            <a:miter lim="800000"/>
            <a:headEnd/>
            <a:tailEnd/>
          </a:ln>
        </p:spPr>
      </p:pic>
      <p:sp>
        <p:nvSpPr>
          <p:cNvPr id="15" name="TextBox 7"/>
          <p:cNvSpPr txBox="1">
            <a:spLocks noChangeArrowheads="1"/>
          </p:cNvSpPr>
          <p:nvPr/>
        </p:nvSpPr>
        <p:spPr bwMode="auto">
          <a:xfrm>
            <a:off x="6128084" y="4906105"/>
            <a:ext cx="1110916"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sp>
        <p:nvSpPr>
          <p:cNvPr id="18" name="Footer Placeholder 17"/>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Explore the Content Standards </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8</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75227403"/>
              </p:ext>
            </p:extLst>
          </p:nvPr>
        </p:nvGraphicFramePr>
        <p:xfrm>
          <a:off x="533400" y="1371600"/>
          <a:ext cx="8001000" cy="2590800"/>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kern="1200" dirty="0" smtClean="0">
                          <a:solidFill>
                            <a:schemeClr val="bg1"/>
                          </a:solidFill>
                          <a:latin typeface="+mn-lt"/>
                          <a:ea typeface="+mn-ea"/>
                          <a:cs typeface="+mn-cs"/>
                        </a:rPr>
                        <a:t>Examine your assigned domain across the 6-8 grade band and record five general observations about the progression and two observations about the relationship between the Content and Practice Standards. </a:t>
                      </a:r>
                      <a:endParaRPr lang="en-US" sz="2500" baseline="0" dirty="0" smtClean="0">
                        <a:solidFill>
                          <a:schemeClr val="bg1"/>
                        </a:solidFill>
                      </a:endParaRPr>
                    </a:p>
                    <a:p>
                      <a:endParaRPr lang="en-US"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5"/>
          <p:cNvGrpSpPr/>
          <p:nvPr/>
        </p:nvGrpSpPr>
        <p:grpSpPr>
          <a:xfrm>
            <a:off x="4038600" y="3505200"/>
            <a:ext cx="4552237" cy="2228850"/>
            <a:chOff x="4114800" y="4114800"/>
            <a:chExt cx="4552237" cy="2228850"/>
          </a:xfrm>
        </p:grpSpPr>
        <p:sp>
          <p:nvSpPr>
            <p:cNvPr id="7"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latin typeface="Calibri" pitchFamily="34" charset="0"/>
                  <a:cs typeface="Arial" pitchFamily="34" charset="0"/>
                </a:rPr>
                <a:t>7</a:t>
              </a:r>
              <a:r>
                <a:rPr kumimoji="0" lang="en-US" sz="1200" b="1" i="0" u="none" strike="noStrike" cap="none" normalizeH="0" baseline="0" dirty="0" smtClean="0">
                  <a:ln>
                    <a:noFill/>
                  </a:ln>
                  <a:solidFill>
                    <a:schemeClr val="tx1"/>
                  </a:solidFill>
                  <a:effectLst/>
                  <a:latin typeface="Calibri" pitchFamily="34" charset="0"/>
                  <a:cs typeface="Arial" pitchFamily="34" charset="0"/>
                </a:rPr>
                <a:t>.NS.1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Apply and extend previous understandings of addition and subtraction</a:t>
              </a:r>
              <a:r>
                <a:rPr kumimoji="0" lang="en-US" sz="1100" b="0" i="0" u="none" strike="noStrike" cap="none" normalizeH="0" dirty="0" smtClean="0">
                  <a:ln>
                    <a:noFill/>
                  </a:ln>
                  <a:solidFill>
                    <a:schemeClr val="tx1"/>
                  </a:solidFill>
                  <a:effectLst/>
                  <a:latin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Calibri" pitchFamily="34" charset="0"/>
                  <a:cs typeface="Arial" pitchFamily="34" charset="0"/>
                </a:rPr>
                <a:t>to add and subtract rational numbers; represent</a:t>
              </a:r>
              <a:r>
                <a:rPr kumimoji="0" lang="en-US" sz="1100" b="0" i="0" u="none" strike="noStrike" cap="none" normalizeH="0" dirty="0" smtClean="0">
                  <a:ln>
                    <a:noFill/>
                  </a:ln>
                  <a:solidFill>
                    <a:schemeClr val="tx1"/>
                  </a:solidFill>
                  <a:effectLst/>
                  <a:latin typeface="Calibri" pitchFamily="34" charset="0"/>
                  <a:cs typeface="Arial" pitchFamily="34" charset="0"/>
                </a:rPr>
                <a:t> addition and subtraction on a horizontal or vertical number line diagram.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rot="21090352">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6.NS.1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Interpret and compute quotients of fractions, and solve word problems involving division of fractions</a:t>
              </a:r>
              <a:r>
                <a:rPr kumimoji="0" lang="en-US" sz="1100" b="0" i="0" u="none" strike="noStrike" cap="none" normalizeH="0" dirty="0" smtClean="0">
                  <a:ln>
                    <a:noFill/>
                  </a:ln>
                  <a:solidFill>
                    <a:schemeClr val="tx1"/>
                  </a:solidFill>
                  <a:effectLst/>
                  <a:latin typeface="Calibri" pitchFamily="34" charset="0"/>
                  <a:cs typeface="Arial" pitchFamily="34" charset="0"/>
                </a:rPr>
                <a:t> by fractions</a:t>
              </a:r>
              <a:r>
                <a:rPr lang="en-US" sz="1100" dirty="0" smtClean="0">
                  <a:latin typeface="Calibri" pitchFamily="34" charset="0"/>
                  <a:cs typeface="Arial" pitchFamily="34" charset="0"/>
                </a:rPr>
                <a:t>, e.g. by using visual fraction models and dquations to represent the problem.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5562600" y="41148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8.NS.1</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Calibri" pitchFamily="34" charset="0"/>
                  <a:cs typeface="Arial" pitchFamily="34" charset="0"/>
                </a:rPr>
                <a:t>Know that</a:t>
              </a:r>
              <a:r>
                <a:rPr kumimoji="0" lang="en-US" sz="1100" b="0" i="0" u="none" strike="noStrike" cap="none" normalizeH="0" dirty="0" smtClean="0">
                  <a:ln>
                    <a:noFill/>
                  </a:ln>
                  <a:solidFill>
                    <a:schemeClr val="tx1"/>
                  </a:solidFill>
                  <a:effectLst/>
                  <a:latin typeface="Calibri" pitchFamily="34" charset="0"/>
                  <a:cs typeface="Arial" pitchFamily="34" charset="0"/>
                </a:rPr>
                <a:t> numbers that are not rational are called irrational.  Understand informally that every number has a decimal expansion; for rational numbers show that the decimal expansion repeat eventually…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9" name="Footer Placeholder 18"/>
          <p:cNvSpPr>
            <a:spLocks noGrp="1"/>
          </p:cNvSpPr>
          <p:nvPr>
            <p:ph type="ftr" sz="quarter" idx="10"/>
          </p:nvPr>
        </p:nvSpPr>
        <p:spPr/>
        <p:txBody>
          <a:bodyPr/>
          <a:lstStyle/>
          <a:p>
            <a:r>
              <a:rPr lang="en-US" dirty="0" smtClean="0"/>
              <a:t> </a:t>
            </a:r>
            <a:endParaRPr lang="en-US" dirty="0"/>
          </a:p>
        </p:txBody>
      </p:sp>
      <p:pic>
        <p:nvPicPr>
          <p:cNvPr id="16" name="Picture 6" descr="participant guide call out.png"/>
          <p:cNvPicPr>
            <a:picLocks noChangeAspect="1" noChangeArrowheads="1"/>
          </p:cNvPicPr>
          <p:nvPr/>
        </p:nvPicPr>
        <p:blipFill>
          <a:blip r:embed="rId3" cstate="print"/>
          <a:srcRect/>
          <a:stretch>
            <a:fillRect/>
          </a:stretch>
        </p:blipFill>
        <p:spPr bwMode="auto">
          <a:xfrm>
            <a:off x="6172200" y="5040923"/>
            <a:ext cx="932688" cy="1010412"/>
          </a:xfrm>
          <a:prstGeom prst="rect">
            <a:avLst/>
          </a:prstGeom>
          <a:noFill/>
          <a:ln w="9525">
            <a:noFill/>
            <a:miter lim="800000"/>
            <a:headEnd/>
            <a:tailEnd/>
          </a:ln>
        </p:spPr>
      </p:pic>
      <p:sp>
        <p:nvSpPr>
          <p:cNvPr id="17" name="TextBox 7"/>
          <p:cNvSpPr txBox="1">
            <a:spLocks noChangeArrowheads="1"/>
          </p:cNvSpPr>
          <p:nvPr/>
        </p:nvSpPr>
        <p:spPr bwMode="auto">
          <a:xfrm>
            <a:off x="6160474" y="5099537"/>
            <a:ext cx="914400"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Exploring the Content Standards</a:t>
            </a:r>
            <a:endParaRPr lang="en-US" dirty="0"/>
          </a:p>
        </p:txBody>
      </p:sp>
      <p:sp>
        <p:nvSpPr>
          <p:cNvPr id="4" name="Slide Number Placeholder 3"/>
          <p:cNvSpPr>
            <a:spLocks noGrp="1"/>
          </p:cNvSpPr>
          <p:nvPr>
            <p:ph type="sldNum" sz="quarter" idx="11"/>
          </p:nvPr>
        </p:nvSpPr>
        <p:spPr/>
        <p:txBody>
          <a:bodyPr/>
          <a:lstStyle/>
          <a:p>
            <a:fld id="{C764B1F6-F012-4E8E-B53D-F4E04D8AE6B5}" type="slidenum">
              <a:rPr lang="en-US" smtClean="0"/>
              <a:pPr/>
              <a:t>9</a:t>
            </a:fld>
            <a:endParaRPr lang="en-US" dirty="0"/>
          </a:p>
        </p:txBody>
      </p:sp>
      <p:graphicFrame>
        <p:nvGraphicFramePr>
          <p:cNvPr id="13" name="Table 12"/>
          <p:cNvGraphicFramePr>
            <a:graphicFrameLocks noGrp="1"/>
          </p:cNvGraphicFramePr>
          <p:nvPr/>
        </p:nvGraphicFramePr>
        <p:xfrm>
          <a:off x="533400" y="1371600"/>
          <a:ext cx="8001000" cy="2407356"/>
        </p:xfrm>
        <a:graphic>
          <a:graphicData uri="http://schemas.openxmlformats.org/drawingml/2006/table">
            <a:tbl>
              <a:tblPr firstRow="1" bandRow="1">
                <a:tableStyleId>{5C22544A-7EE6-4342-B048-85BDC9FD1C3A}</a:tableStyleId>
              </a:tblPr>
              <a:tblGrid>
                <a:gridCol w="8001000"/>
              </a:tblGrid>
              <a:tr h="609600">
                <a:tc>
                  <a: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Part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r>
              <a:tr h="1797756">
                <a:tc>
                  <a:txBody>
                    <a:bodyPr/>
                    <a:lstStyle/>
                    <a:p>
                      <a:r>
                        <a:rPr lang="en-US" sz="2500" b="1" kern="1200" dirty="0" smtClean="0">
                          <a:solidFill>
                            <a:schemeClr val="bg1"/>
                          </a:solidFill>
                          <a:latin typeface="+mn-lt"/>
                          <a:ea typeface="+mn-ea"/>
                          <a:cs typeface="+mn-cs"/>
                        </a:rPr>
                        <a:t>Examine all of the Content Standards for your assigned grade level. Make connections across domains and create clusters that can be taught as part of a lesson or unit. </a:t>
                      </a:r>
                      <a:endParaRPr lang="en-US" sz="2500"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solidFill>
                  </a:tcPr>
                </a:tc>
              </a:tr>
            </a:tbl>
          </a:graphicData>
        </a:graphic>
      </p:graphicFrame>
      <p:grpSp>
        <p:nvGrpSpPr>
          <p:cNvPr id="2" name="Group 4"/>
          <p:cNvGrpSpPr/>
          <p:nvPr/>
        </p:nvGrpSpPr>
        <p:grpSpPr>
          <a:xfrm>
            <a:off x="4191000" y="3310466"/>
            <a:ext cx="4552237" cy="2209800"/>
            <a:chOff x="4114800" y="4148666"/>
            <a:chExt cx="4552237" cy="2209800"/>
          </a:xfrm>
        </p:grpSpPr>
        <p:sp>
          <p:nvSpPr>
            <p:cNvPr id="6" name="Text Box 4"/>
            <p:cNvSpPr txBox="1">
              <a:spLocks noChangeArrowheads="1"/>
            </p:cNvSpPr>
            <p:nvPr/>
          </p:nvSpPr>
          <p:spPr bwMode="auto">
            <a:xfrm rot="588012">
              <a:off x="6742987" y="4219067"/>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smtClean="0">
                  <a:solidFill>
                    <a:srgbClr val="FF0000"/>
                  </a:solidFill>
                  <a:latin typeface="Calibri" pitchFamily="34" charset="0"/>
                  <a:cs typeface="Arial" pitchFamily="34" charset="0"/>
                </a:rPr>
                <a:t>7</a:t>
              </a:r>
              <a:r>
                <a:rPr kumimoji="0" lang="en-US" sz="1200" b="1" i="0" u="none" strike="noStrike" cap="none" normalizeH="0" baseline="0" dirty="0" smtClean="0">
                  <a:ln>
                    <a:noFill/>
                  </a:ln>
                  <a:solidFill>
                    <a:srgbClr val="FF0000"/>
                  </a:solidFill>
                  <a:effectLst/>
                  <a:latin typeface="Calibri" pitchFamily="34" charset="0"/>
                  <a:cs typeface="Arial" pitchFamily="34" charset="0"/>
                </a:rPr>
                <a:t>.NS.2</a:t>
              </a:r>
              <a:endParaRPr kumimoji="0" lang="en-US" sz="1200" b="1" i="0" u="none" strike="noStrike" cap="none" normalizeH="0" baseline="0" dirty="0" smtClean="0">
                <a:ln>
                  <a:noFill/>
                </a:ln>
                <a:solidFill>
                  <a:srgbClr val="FF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FF0000"/>
                  </a:solidFill>
                  <a:effectLst/>
                  <a:latin typeface="Calibri" pitchFamily="34" charset="0"/>
                  <a:cs typeface="Arial" pitchFamily="34" charset="0"/>
                </a:rPr>
                <a:t>Apply and extend previous understandings of addition and</a:t>
              </a:r>
              <a:r>
                <a:rPr kumimoji="0" lang="en-US" sz="1100" b="0" i="0" u="none" strike="noStrike" cap="none" normalizeH="0" dirty="0" smtClean="0">
                  <a:ln>
                    <a:noFill/>
                  </a:ln>
                  <a:solidFill>
                    <a:srgbClr val="FF0000"/>
                  </a:solidFill>
                  <a:effectLst/>
                  <a:latin typeface="Calibri" pitchFamily="34" charset="0"/>
                  <a:cs typeface="Arial" pitchFamily="34" charset="0"/>
                </a:rPr>
                <a:t> subtraction</a:t>
              </a:r>
              <a:r>
                <a:rPr kumimoji="0" lang="en-US" sz="1100" b="0" i="0" u="none" strike="noStrike" cap="none" normalizeH="0" baseline="0" dirty="0" smtClean="0">
                  <a:ln>
                    <a:noFill/>
                  </a:ln>
                  <a:solidFill>
                    <a:srgbClr val="FF0000"/>
                  </a:solidFill>
                  <a:effectLst/>
                  <a:latin typeface="Calibri" pitchFamily="34" charset="0"/>
                  <a:cs typeface="Arial" pitchFamily="34" charset="0"/>
                </a:rPr>
                <a:t> to</a:t>
              </a:r>
              <a:r>
                <a:rPr kumimoji="0" lang="en-US" sz="1100" b="0" i="0" u="none" strike="noStrike" cap="none" normalizeH="0" dirty="0" smtClean="0">
                  <a:ln>
                    <a:noFill/>
                  </a:ln>
                  <a:solidFill>
                    <a:srgbClr val="FF0000"/>
                  </a:solidFill>
                  <a:effectLst/>
                  <a:latin typeface="Calibri" pitchFamily="34" charset="0"/>
                  <a:cs typeface="Arial" pitchFamily="34" charset="0"/>
                </a:rPr>
                <a:t> add and subtract ration</a:t>
              </a:r>
              <a:r>
                <a:rPr lang="en-US" sz="1100" dirty="0" smtClean="0">
                  <a:solidFill>
                    <a:srgbClr val="FF0000"/>
                  </a:solidFill>
                  <a:latin typeface="Calibri" pitchFamily="34" charset="0"/>
                  <a:cs typeface="Arial" pitchFamily="34" charset="0"/>
                </a:rPr>
                <a:t>al numbers; represent addition and subtraction on a horizontal or vertical number line diagram.</a:t>
              </a:r>
              <a:endParaRPr kumimoji="0" 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Text Box 2"/>
            <p:cNvSpPr txBox="1">
              <a:spLocks noChangeArrowheads="1"/>
            </p:cNvSpPr>
            <p:nvPr/>
          </p:nvSpPr>
          <p:spPr bwMode="auto">
            <a:xfrm rot="20850619">
              <a:off x="4114800" y="4267200"/>
              <a:ext cx="1924050" cy="207645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solidFill>
                    <a:schemeClr val="accent3">
                      <a:lumMod val="75000"/>
                    </a:schemeClr>
                  </a:solidFill>
                  <a:latin typeface="Calibri" pitchFamily="34" charset="0"/>
                  <a:cs typeface="Arial" pitchFamily="34" charset="0"/>
                </a:rPr>
                <a:t>7</a:t>
              </a:r>
              <a:r>
                <a:rPr kumimoji="0" lang="en-US" sz="1200" b="1" i="0" u="none" strike="noStrike" cap="none" normalizeH="0" baseline="0" dirty="0" smtClean="0">
                  <a:ln>
                    <a:noFill/>
                  </a:ln>
                  <a:solidFill>
                    <a:schemeClr val="accent3">
                      <a:lumMod val="75000"/>
                    </a:schemeClr>
                  </a:solidFill>
                  <a:effectLst/>
                  <a:latin typeface="Calibri" pitchFamily="34" charset="0"/>
                  <a:cs typeface="Arial" pitchFamily="34" charset="0"/>
                </a:rPr>
                <a:t>.RP.2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3">
                      <a:lumMod val="75000"/>
                    </a:schemeClr>
                  </a:solidFill>
                  <a:effectLst/>
                  <a:latin typeface="Calibri" pitchFamily="34" charset="0"/>
                  <a:cs typeface="Arial" pitchFamily="34" charset="0"/>
                </a:rPr>
                <a:t>Recognize and represent proportional relationships between quantities.</a:t>
              </a:r>
              <a:endParaRPr kumimoji="0" lang="en-US" sz="1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8" name="Text Box 3"/>
            <p:cNvSpPr txBox="1">
              <a:spLocks noChangeArrowheads="1"/>
            </p:cNvSpPr>
            <p:nvPr/>
          </p:nvSpPr>
          <p:spPr bwMode="auto">
            <a:xfrm>
              <a:off x="5401734" y="4148666"/>
              <a:ext cx="1924050" cy="2209800"/>
            </a:xfrm>
            <a:prstGeom prst="rect">
              <a:avLst/>
            </a:prstGeom>
            <a:solidFill>
              <a:srgbClr val="EEECE1"/>
            </a:solidFill>
            <a:ln w="38100">
              <a:solidFill>
                <a:srgbClr val="40404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200" b="1" dirty="0">
                  <a:solidFill>
                    <a:schemeClr val="accent4">
                      <a:lumMod val="75000"/>
                    </a:schemeClr>
                  </a:solidFill>
                  <a:latin typeface="Calibri" pitchFamily="34" charset="0"/>
                  <a:cs typeface="Arial" pitchFamily="34" charset="0"/>
                </a:rPr>
                <a:t>7</a:t>
              </a:r>
              <a:r>
                <a:rPr kumimoji="0" lang="en-US" sz="1200" b="1" i="0" u="none" strike="noStrike" cap="none" normalizeH="0" baseline="0" dirty="0" smtClean="0">
                  <a:ln>
                    <a:noFill/>
                  </a:ln>
                  <a:solidFill>
                    <a:schemeClr val="accent4">
                      <a:lumMod val="75000"/>
                    </a:schemeClr>
                  </a:solidFill>
                  <a:effectLst/>
                  <a:latin typeface="Calibri" pitchFamily="34" charset="0"/>
                  <a:cs typeface="Arial" pitchFamily="34" charset="0"/>
                </a:rPr>
                <a:t>.EE.</a:t>
              </a:r>
              <a:r>
                <a:rPr lang="en-US" sz="1200" b="1" dirty="0">
                  <a:solidFill>
                    <a:schemeClr val="accent4">
                      <a:lumMod val="75000"/>
                    </a:schemeClr>
                  </a:solidFill>
                  <a:latin typeface="Calibri" pitchFamily="34" charset="0"/>
                  <a:cs typeface="Arial" pitchFamily="34" charset="0"/>
                </a:rPr>
                <a:t>1</a:t>
              </a:r>
              <a:endParaRPr kumimoji="0" lang="en-US" sz="1200" b="1" i="0" u="none" strike="noStrike" cap="none" normalizeH="0" baseline="0" dirty="0" smtClean="0">
                <a:ln>
                  <a:noFill/>
                </a:ln>
                <a:solidFill>
                  <a:schemeClr val="accent4">
                    <a:lumMod val="75000"/>
                  </a:schemeClr>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accent4">
                      <a:lumMod val="75000"/>
                    </a:schemeClr>
                  </a:solidFill>
                  <a:effectLst/>
                  <a:latin typeface="Calibri" pitchFamily="34" charset="0"/>
                  <a:cs typeface="Arial" pitchFamily="34" charset="0"/>
                </a:rPr>
                <a:t>Apply properties of operations as strategies to add, subtract, factor, and expand linear expressions with rational coefficients.</a:t>
              </a:r>
              <a:r>
                <a:rPr kumimoji="0" lang="en-US" sz="1100" b="0" i="0" u="none" strike="noStrike" cap="none" normalizeH="0" dirty="0" smtClean="0">
                  <a:ln>
                    <a:noFill/>
                  </a:ln>
                  <a:solidFill>
                    <a:schemeClr val="accent4">
                      <a:lumMod val="75000"/>
                    </a:schemeClr>
                  </a:solidFill>
                  <a:effectLst/>
                  <a:latin typeface="Calibri" pitchFamily="34" charset="0"/>
                  <a:cs typeface="Arial" pitchFamily="34" charset="0"/>
                </a:rPr>
                <a:t>  </a:t>
              </a:r>
              <a:endParaRPr kumimoji="0" lang="en-US"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pSp>
      <p:pic>
        <p:nvPicPr>
          <p:cNvPr id="10" name="Picture 6" descr="participant guide call out.png"/>
          <p:cNvPicPr>
            <a:picLocks noChangeAspect="1" noChangeArrowheads="1"/>
          </p:cNvPicPr>
          <p:nvPr/>
        </p:nvPicPr>
        <p:blipFill>
          <a:blip r:embed="rId3" cstate="print"/>
          <a:srcRect/>
          <a:stretch>
            <a:fillRect/>
          </a:stretch>
        </p:blipFill>
        <p:spPr bwMode="auto">
          <a:xfrm>
            <a:off x="6172200" y="5040923"/>
            <a:ext cx="932688" cy="1010412"/>
          </a:xfrm>
          <a:prstGeom prst="rect">
            <a:avLst/>
          </a:prstGeom>
          <a:noFill/>
          <a:ln w="9525">
            <a:noFill/>
            <a:miter lim="800000"/>
            <a:headEnd/>
            <a:tailEnd/>
          </a:ln>
        </p:spPr>
      </p:pic>
      <p:sp>
        <p:nvSpPr>
          <p:cNvPr id="16" name="TextBox 7"/>
          <p:cNvSpPr txBox="1">
            <a:spLocks noChangeArrowheads="1"/>
          </p:cNvSpPr>
          <p:nvPr/>
        </p:nvSpPr>
        <p:spPr bwMode="auto">
          <a:xfrm>
            <a:off x="6160474" y="5099537"/>
            <a:ext cx="9144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sp>
        <p:nvSpPr>
          <p:cNvPr id="17" name="Footer Placeholder 16"/>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11993</TotalTime>
  <Words>2170</Words>
  <Application>Microsoft Office PowerPoint</Application>
  <PresentationFormat>On-screen Show (4:3)</PresentationFormat>
  <Paragraphs>168</Paragraphs>
  <Slides>11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Times New Roman</vt:lpstr>
      <vt:lpstr>Zapf Dingbats</vt:lpstr>
      <vt:lpstr>LtBkgBlueBorder</vt:lpstr>
      <vt:lpstr>LtBkgNoBorder</vt:lpstr>
      <vt:lpstr>Custom Design</vt:lpstr>
      <vt:lpstr>Connecticut Core Standards  for Mathematics</vt:lpstr>
      <vt:lpstr>The Progression of the Content Standards</vt:lpstr>
      <vt:lpstr>The Organization of the Standards</vt:lpstr>
      <vt:lpstr>Domain Distribution</vt:lpstr>
      <vt:lpstr>Domain Progression</vt:lpstr>
      <vt:lpstr>Exploring the Content Standards</vt:lpstr>
      <vt:lpstr>Exploring the Content Standards </vt:lpstr>
      <vt:lpstr>Explore the Content Standards </vt:lpstr>
      <vt:lpstr>Exploring the Content Standards</vt:lpstr>
      <vt:lpstr>From the Authors</vt:lpstr>
      <vt:lpstr>Reflect</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Wade, Michelle</cp:lastModifiedBy>
  <cp:revision>556</cp:revision>
  <dcterms:created xsi:type="dcterms:W3CDTF">2014-01-18T18:47:42Z</dcterms:created>
  <dcterms:modified xsi:type="dcterms:W3CDTF">2014-07-29T22:53:47Z</dcterms:modified>
</cp:coreProperties>
</file>