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58" r:id="rId3"/>
    <p:sldId id="281" r:id="rId4"/>
    <p:sldId id="282" r:id="rId5"/>
    <p:sldId id="257" r:id="rId6"/>
    <p:sldId id="277" r:id="rId7"/>
    <p:sldId id="260" r:id="rId8"/>
    <p:sldId id="266" r:id="rId9"/>
    <p:sldId id="265" r:id="rId10"/>
    <p:sldId id="284" r:id="rId11"/>
    <p:sldId id="276" r:id="rId12"/>
    <p:sldId id="283" r:id="rId13"/>
    <p:sldId id="268" r:id="rId14"/>
    <p:sldId id="267" r:id="rId15"/>
    <p:sldId id="279" r:id="rId16"/>
    <p:sldId id="280" r:id="rId17"/>
    <p:sldId id="263" r:id="rId18"/>
    <p:sldId id="275" r:id="rId19"/>
    <p:sldId id="278" r:id="rId20"/>
    <p:sldId id="262" r:id="rId21"/>
    <p:sldId id="25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83292" autoAdjust="0"/>
  </p:normalViewPr>
  <p:slideViewPr>
    <p:cSldViewPr snapToGrid="0">
      <p:cViewPr varScale="1">
        <p:scale>
          <a:sx n="61" d="100"/>
          <a:sy n="61" d="100"/>
        </p:scale>
        <p:origin x="33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btacchi\AppData\Local\Microsoft\Windows\Temporary%20Internet%20Files\Content.Outlook\ZAYLXEXN\utilization%202015-2016%20empty%20seats%20graph.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cap="all" spc="100" normalizeH="0" baseline="0">
                <a:solidFill>
                  <a:schemeClr val="lt1"/>
                </a:solidFill>
                <a:latin typeface="+mn-lt"/>
                <a:ea typeface="+mn-ea"/>
                <a:cs typeface="+mn-cs"/>
              </a:defRPr>
            </a:pPr>
            <a:r>
              <a:rPr lang="en-US" dirty="0"/>
              <a:t>Waterbury School Readiness Funded Slots/seats</a:t>
            </a:r>
          </a:p>
        </c:rich>
      </c:tx>
      <c:overlay val="0"/>
      <c:spPr>
        <a:noFill/>
        <a:ln>
          <a:noFill/>
        </a:ln>
        <a:effectLst/>
      </c:spPr>
      <c:txPr>
        <a:bodyPr rot="0" spcFirstLastPara="1" vertOverflow="ellipsis" vert="horz" wrap="square" anchor="ctr" anchorCtr="1"/>
        <a:lstStyle/>
        <a:p>
          <a:pPr>
            <a:defRPr sz="1920" b="1" i="0" u="none" strike="noStrike" kern="1200" cap="all" spc="100" normalizeH="0" baseline="0">
              <a:solidFill>
                <a:schemeClr val="lt1"/>
              </a:solidFill>
              <a:latin typeface="+mn-lt"/>
              <a:ea typeface="+mn-ea"/>
              <a:cs typeface="+mn-cs"/>
            </a:defRPr>
          </a:pPr>
          <a:endParaRPr lang="en-US"/>
        </a:p>
      </c:txPr>
    </c:title>
    <c:autoTitleDeleted val="0"/>
    <c:plotArea>
      <c:layout>
        <c:manualLayout>
          <c:layoutTarget val="inner"/>
          <c:xMode val="edge"/>
          <c:yMode val="edge"/>
          <c:x val="3.9606333780006692E-2"/>
          <c:y val="0.22295796934553708"/>
          <c:w val="0.95409494755257396"/>
          <c:h val="0.71119573374298639"/>
        </c:manualLayout>
      </c:layout>
      <c:lineChart>
        <c:grouping val="standard"/>
        <c:varyColors val="0"/>
        <c:ser>
          <c:idx val="0"/>
          <c:order val="0"/>
          <c:tx>
            <c:strRef>
              <c:f>Sheet1!$C$7</c:f>
              <c:strCache>
                <c:ptCount val="1"/>
                <c:pt idx="0">
                  <c:v>Slots</c:v>
                </c:pt>
              </c:strCache>
            </c:strRef>
          </c:tx>
          <c:spPr>
            <a:ln w="25400" cap="rnd">
              <a:solidFill>
                <a:schemeClr val="lt1"/>
              </a:solidFill>
              <a:round/>
            </a:ln>
            <a:effectLst>
              <a:outerShdw dist="25400" dir="2700000" algn="tl" rotWithShape="0">
                <a:schemeClr val="accent1"/>
              </a:outerShdw>
            </a:effectLst>
          </c:spPr>
          <c:marker>
            <c:symbol val="none"/>
          </c:marker>
          <c:dLbls>
            <c:spPr>
              <a:solidFill>
                <a:srgbClr val="5B9BD5"/>
              </a:solidFill>
              <a:ln>
                <a:noFill/>
              </a:ln>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1">
                          <a:lumMod val="60000"/>
                          <a:lumOff val="40000"/>
                        </a:schemeClr>
                      </a:solidFill>
                    </a:ln>
                    <a:effectLst/>
                  </c:spPr>
                </c15:leaderLines>
              </c:ext>
            </c:extLst>
          </c:dLbls>
          <c:cat>
            <c:numRef>
              <c:f>Sheet1!$B$8:$B$25</c:f>
              <c:numCache>
                <c:formatCode>General</c:formatCode>
                <c:ptCount val="18"/>
                <c:pt idx="0">
                  <c:v>1998</c:v>
                </c:pt>
                <c:pt idx="1">
                  <c:v>1999</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numCache>
            </c:numRef>
          </c:cat>
          <c:val>
            <c:numRef>
              <c:f>Sheet1!$C$8:$C$25</c:f>
              <c:numCache>
                <c:formatCode>General</c:formatCode>
                <c:ptCount val="18"/>
                <c:pt idx="0">
                  <c:v>333</c:v>
                </c:pt>
                <c:pt idx="1">
                  <c:v>701</c:v>
                </c:pt>
                <c:pt idx="2">
                  <c:v>724</c:v>
                </c:pt>
                <c:pt idx="3">
                  <c:v>869</c:v>
                </c:pt>
                <c:pt idx="4">
                  <c:v>635</c:v>
                </c:pt>
                <c:pt idx="5">
                  <c:v>627</c:v>
                </c:pt>
                <c:pt idx="6">
                  <c:v>702</c:v>
                </c:pt>
                <c:pt idx="7">
                  <c:v>847</c:v>
                </c:pt>
                <c:pt idx="8">
                  <c:v>858</c:v>
                </c:pt>
                <c:pt idx="9">
                  <c:v>996</c:v>
                </c:pt>
                <c:pt idx="10">
                  <c:v>1104</c:v>
                </c:pt>
                <c:pt idx="11">
                  <c:v>1275</c:v>
                </c:pt>
                <c:pt idx="12">
                  <c:v>1271</c:v>
                </c:pt>
                <c:pt idx="13">
                  <c:v>1336</c:v>
                </c:pt>
                <c:pt idx="14">
                  <c:v>1331</c:v>
                </c:pt>
                <c:pt idx="15">
                  <c:v>1346</c:v>
                </c:pt>
                <c:pt idx="16">
                  <c:v>1348</c:v>
                </c:pt>
                <c:pt idx="17">
                  <c:v>1308</c:v>
                </c:pt>
              </c:numCache>
            </c:numRef>
          </c:val>
          <c:smooth val="0"/>
          <c:extLst>
            <c:ext xmlns:c16="http://schemas.microsoft.com/office/drawing/2014/chart" uri="{C3380CC4-5D6E-409C-BE32-E72D297353CC}">
              <c16:uniqueId val="{00000000-EE4B-457D-932A-1C9BE91A1078}"/>
            </c:ext>
          </c:extLst>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151575248"/>
        <c:axId val="151575640"/>
      </c:lineChart>
      <c:catAx>
        <c:axId val="1515752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spc="30" baseline="0">
                <a:solidFill>
                  <a:schemeClr val="lt1"/>
                </a:solidFill>
                <a:latin typeface="+mn-lt"/>
                <a:ea typeface="+mn-ea"/>
                <a:cs typeface="+mn-cs"/>
              </a:defRPr>
            </a:pPr>
            <a:endParaRPr lang="en-US"/>
          </a:p>
        </c:txPr>
        <c:crossAx val="151575640"/>
        <c:crosses val="autoZero"/>
        <c:auto val="1"/>
        <c:lblAlgn val="ctr"/>
        <c:lblOffset val="100"/>
        <c:noMultiLvlLbl val="0"/>
      </c:catAx>
      <c:valAx>
        <c:axId val="151575640"/>
        <c:scaling>
          <c:orientation val="minMax"/>
        </c:scaling>
        <c:delete val="1"/>
        <c:axPos val="l"/>
        <c:numFmt formatCode="General" sourceLinked="1"/>
        <c:majorTickMark val="none"/>
        <c:minorTickMark val="none"/>
        <c:tickLblPos val="nextTo"/>
        <c:crossAx val="151575248"/>
        <c:crosses val="autoZero"/>
        <c:crossBetween val="between"/>
      </c:valAx>
      <c:spPr>
        <a:noFill/>
        <a:ln>
          <a:noFill/>
        </a:ln>
        <a:effectLst/>
      </c:spPr>
    </c:plotArea>
    <c:plotVisOnly val="1"/>
    <c:dispBlanksAs val="gap"/>
    <c:showDLblsOverMax val="0"/>
  </c:chart>
  <c:spPr>
    <a:solidFill>
      <a:schemeClr val="accent1"/>
    </a:solidFill>
    <a:ln w="9525" cap="flat" cmpd="sng" algn="ctr">
      <a:solidFill>
        <a:schemeClr val="lt1">
          <a:lumMod val="85000"/>
        </a:schemeClr>
      </a:solidFill>
      <a:round/>
    </a:ln>
    <a:effectLst/>
  </c:spPr>
  <c:txPr>
    <a:bodyPr/>
    <a:lstStyle/>
    <a:p>
      <a:pPr>
        <a:defRPr sz="16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Unfilled School Readiness Seats FY 15 and FY 16</a:t>
            </a:r>
          </a:p>
        </c:rich>
      </c:tx>
      <c:layout>
        <c:manualLayout>
          <c:xMode val="edge"/>
          <c:yMode val="edge"/>
          <c:x val="0.269501531174826"/>
          <c:y val="2.725770605662343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Sheet1!$A$22</c:f>
              <c:strCache>
                <c:ptCount val="1"/>
                <c:pt idx="0">
                  <c:v>FY 2015</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Sheet1!$B$21:$J$21</c:f>
              <c:strCache>
                <c:ptCount val="9"/>
                <c:pt idx="0">
                  <c:v>July</c:v>
                </c:pt>
                <c:pt idx="1">
                  <c:v>Aug</c:v>
                </c:pt>
                <c:pt idx="2">
                  <c:v>Sept</c:v>
                </c:pt>
                <c:pt idx="3">
                  <c:v>Oct</c:v>
                </c:pt>
                <c:pt idx="4">
                  <c:v>Nov</c:v>
                </c:pt>
                <c:pt idx="5">
                  <c:v>Dec</c:v>
                </c:pt>
                <c:pt idx="6">
                  <c:v>Jan</c:v>
                </c:pt>
                <c:pt idx="7">
                  <c:v>Feb</c:v>
                </c:pt>
                <c:pt idx="8">
                  <c:v>Mar</c:v>
                </c:pt>
              </c:strCache>
            </c:strRef>
          </c:cat>
          <c:val>
            <c:numRef>
              <c:f>Sheet1!$B$22:$J$22</c:f>
              <c:numCache>
                <c:formatCode>General</c:formatCode>
                <c:ptCount val="9"/>
                <c:pt idx="0">
                  <c:v>14</c:v>
                </c:pt>
                <c:pt idx="1">
                  <c:v>14</c:v>
                </c:pt>
                <c:pt idx="2">
                  <c:v>166</c:v>
                </c:pt>
                <c:pt idx="3">
                  <c:v>134</c:v>
                </c:pt>
                <c:pt idx="4">
                  <c:v>130</c:v>
                </c:pt>
                <c:pt idx="5">
                  <c:v>102</c:v>
                </c:pt>
                <c:pt idx="6">
                  <c:v>95</c:v>
                </c:pt>
                <c:pt idx="7">
                  <c:v>89</c:v>
                </c:pt>
                <c:pt idx="8">
                  <c:v>59</c:v>
                </c:pt>
              </c:numCache>
            </c:numRef>
          </c:val>
          <c:smooth val="0"/>
          <c:extLst>
            <c:ext xmlns:c16="http://schemas.microsoft.com/office/drawing/2014/chart" uri="{C3380CC4-5D6E-409C-BE32-E72D297353CC}">
              <c16:uniqueId val="{00000000-5ED9-4B33-B088-85034CE5172F}"/>
            </c:ext>
          </c:extLst>
        </c:ser>
        <c:ser>
          <c:idx val="1"/>
          <c:order val="1"/>
          <c:tx>
            <c:strRef>
              <c:f>Sheet1!$A$23</c:f>
              <c:strCache>
                <c:ptCount val="1"/>
                <c:pt idx="0">
                  <c:v>FY 2016</c:v>
                </c:pt>
              </c:strCache>
            </c:strRef>
          </c:tx>
          <c:spPr>
            <a:ln w="28575" cap="rnd">
              <a:solidFill>
                <a:schemeClr val="accent2"/>
              </a:solidFill>
              <a:round/>
            </a:ln>
            <a:effectLst/>
          </c:spPr>
          <c:marker>
            <c:symbol val="circle"/>
            <c:size val="5"/>
            <c:spPr>
              <a:solidFill>
                <a:srgbClr val="7030A0"/>
              </a:solidFill>
              <a:ln w="9525">
                <a:solidFill>
                  <a:schemeClr val="accent2"/>
                </a:solidFill>
              </a:ln>
              <a:effectLst/>
            </c:spPr>
          </c:marker>
          <c:cat>
            <c:strRef>
              <c:f>Sheet1!$B$21:$J$21</c:f>
              <c:strCache>
                <c:ptCount val="9"/>
                <c:pt idx="0">
                  <c:v>July</c:v>
                </c:pt>
                <c:pt idx="1">
                  <c:v>Aug</c:v>
                </c:pt>
                <c:pt idx="2">
                  <c:v>Sept</c:v>
                </c:pt>
                <c:pt idx="3">
                  <c:v>Oct</c:v>
                </c:pt>
                <c:pt idx="4">
                  <c:v>Nov</c:v>
                </c:pt>
                <c:pt idx="5">
                  <c:v>Dec</c:v>
                </c:pt>
                <c:pt idx="6">
                  <c:v>Jan</c:v>
                </c:pt>
                <c:pt idx="7">
                  <c:v>Feb</c:v>
                </c:pt>
                <c:pt idx="8">
                  <c:v>Mar</c:v>
                </c:pt>
              </c:strCache>
            </c:strRef>
          </c:cat>
          <c:val>
            <c:numRef>
              <c:f>Sheet1!$B$23:$J$23</c:f>
              <c:numCache>
                <c:formatCode>General</c:formatCode>
                <c:ptCount val="9"/>
                <c:pt idx="0">
                  <c:v>25</c:v>
                </c:pt>
                <c:pt idx="1">
                  <c:v>0</c:v>
                </c:pt>
                <c:pt idx="2">
                  <c:v>157</c:v>
                </c:pt>
                <c:pt idx="3">
                  <c:v>121</c:v>
                </c:pt>
                <c:pt idx="4">
                  <c:v>101</c:v>
                </c:pt>
                <c:pt idx="5">
                  <c:v>109</c:v>
                </c:pt>
                <c:pt idx="6">
                  <c:v>46</c:v>
                </c:pt>
                <c:pt idx="7">
                  <c:v>24</c:v>
                </c:pt>
                <c:pt idx="8">
                  <c:v>18</c:v>
                </c:pt>
              </c:numCache>
            </c:numRef>
          </c:val>
          <c:smooth val="0"/>
          <c:extLst>
            <c:ext xmlns:c16="http://schemas.microsoft.com/office/drawing/2014/chart" uri="{C3380CC4-5D6E-409C-BE32-E72D297353CC}">
              <c16:uniqueId val="{00000001-5ED9-4B33-B088-85034CE5172F}"/>
            </c:ext>
          </c:extLst>
        </c:ser>
        <c:dLbls>
          <c:showLegendKey val="0"/>
          <c:showVal val="0"/>
          <c:showCatName val="0"/>
          <c:showSerName val="0"/>
          <c:showPercent val="0"/>
          <c:showBubbleSize val="0"/>
        </c:dLbls>
        <c:marker val="1"/>
        <c:smooth val="0"/>
        <c:axId val="151576032"/>
        <c:axId val="151576424"/>
      </c:lineChart>
      <c:catAx>
        <c:axId val="151576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576424"/>
        <c:crosses val="autoZero"/>
        <c:auto val="1"/>
        <c:lblAlgn val="ctr"/>
        <c:lblOffset val="100"/>
        <c:noMultiLvlLbl val="0"/>
      </c:catAx>
      <c:valAx>
        <c:axId val="151576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576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8">
  <cs:axisTitle>
    <cs:lnRef idx="0"/>
    <cs:fillRef idx="0"/>
    <cs:effectRef idx="0"/>
    <cs:fontRef idx="minor">
      <a:schemeClr val="lt1"/>
    </cs:fontRef>
    <cs:defRPr sz="900" b="1" kern="1200"/>
  </cs:axisTitle>
  <cs:categoryAxis>
    <cs:lnRef idx="0">
      <cs:styleClr val="0"/>
    </cs:lnRef>
    <cs:fillRef idx="0"/>
    <cs:effectRef idx="0"/>
    <cs:fontRef idx="minor">
      <a:schemeClr val="lt1"/>
    </cs:fontRef>
    <cs:defRPr sz="900" kern="1200" spc="3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lt1">
            <a:lumMod val="85000"/>
          </a:schemeClr>
        </a:solidFill>
        <a:round/>
      </a:ln>
    </cs:spPr>
    <cs:defRPr sz="1000" kern="1200"/>
  </cs:chartArea>
  <cs:dataLabel>
    <cs:lnRef idx="0"/>
    <cs:fillRef idx="0">
      <cs:styleClr val="0"/>
    </cs:fillRef>
    <cs:effectRef idx="0"/>
    <cs:fontRef idx="minor">
      <a:schemeClr val="lt1"/>
    </cs:fontRef>
    <cs:spPr>
      <a:solidFill>
        <a:schemeClr val="phClr"/>
      </a:solidFill>
    </cs:spPr>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5400"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cs:spPr>
  </cs:dataPointMarker>
  <cs:dataPointMarkerLayout symbol="circle" size="14"/>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2E9306-2D98-490C-942D-554EACD8104B}" type="datetimeFigureOut">
              <a:rPr lang="en-US" smtClean="0"/>
              <a:t>6/4/2018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D9429E-B837-489F-978B-61839A49EB6F}" type="slidenum">
              <a:rPr lang="en-US" smtClean="0"/>
              <a:t>‹#›</a:t>
            </a:fld>
            <a:endParaRPr lang="en-US" dirty="0"/>
          </a:p>
        </p:txBody>
      </p:sp>
    </p:spTree>
    <p:extLst>
      <p:ext uri="{BB962C8B-B14F-4D97-AF65-F5344CB8AC3E}">
        <p14:creationId xmlns:p14="http://schemas.microsoft.com/office/powerpoint/2010/main" val="2951447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a:t>
            </a:r>
            <a:r>
              <a:rPr lang="en-US" baseline="0" dirty="0"/>
              <a:t> is in the room?</a:t>
            </a:r>
            <a:endParaRPr lang="en-US" dirty="0"/>
          </a:p>
        </p:txBody>
      </p:sp>
      <p:sp>
        <p:nvSpPr>
          <p:cNvPr id="4" name="Slide Number Placeholder 3"/>
          <p:cNvSpPr>
            <a:spLocks noGrp="1"/>
          </p:cNvSpPr>
          <p:nvPr>
            <p:ph type="sldNum" sz="quarter" idx="10"/>
          </p:nvPr>
        </p:nvSpPr>
        <p:spPr/>
        <p:txBody>
          <a:bodyPr/>
          <a:lstStyle/>
          <a:p>
            <a:fld id="{FCD9429E-B837-489F-978B-61839A49EB6F}" type="slidenum">
              <a:rPr lang="en-US" smtClean="0"/>
              <a:t>2</a:t>
            </a:fld>
            <a:endParaRPr lang="en-US" dirty="0"/>
          </a:p>
        </p:txBody>
      </p:sp>
    </p:spTree>
    <p:extLst>
      <p:ext uri="{BB962C8B-B14F-4D97-AF65-F5344CB8AC3E}">
        <p14:creationId xmlns:p14="http://schemas.microsoft.com/office/powerpoint/2010/main" val="2234742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a:t>
            </a:r>
            <a:r>
              <a:rPr lang="en-US" baseline="0" dirty="0"/>
              <a:t> losing to requesting seats</a:t>
            </a:r>
            <a:endParaRPr lang="en-US" dirty="0"/>
          </a:p>
        </p:txBody>
      </p:sp>
      <p:sp>
        <p:nvSpPr>
          <p:cNvPr id="4" name="Slide Number Placeholder 3"/>
          <p:cNvSpPr>
            <a:spLocks noGrp="1"/>
          </p:cNvSpPr>
          <p:nvPr>
            <p:ph type="sldNum" sz="quarter" idx="10"/>
          </p:nvPr>
        </p:nvSpPr>
        <p:spPr/>
        <p:txBody>
          <a:bodyPr/>
          <a:lstStyle/>
          <a:p>
            <a:fld id="{FCD9429E-B837-489F-978B-61839A49EB6F}" type="slidenum">
              <a:rPr lang="en-US" smtClean="0"/>
              <a:t>13</a:t>
            </a:fld>
            <a:endParaRPr lang="en-US" dirty="0"/>
          </a:p>
        </p:txBody>
      </p:sp>
    </p:spTree>
    <p:extLst>
      <p:ext uri="{BB962C8B-B14F-4D97-AF65-F5344CB8AC3E}">
        <p14:creationId xmlns:p14="http://schemas.microsoft.com/office/powerpoint/2010/main" val="2982407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was there?</a:t>
            </a:r>
          </a:p>
        </p:txBody>
      </p:sp>
      <p:sp>
        <p:nvSpPr>
          <p:cNvPr id="4" name="Slide Number Placeholder 3"/>
          <p:cNvSpPr>
            <a:spLocks noGrp="1"/>
          </p:cNvSpPr>
          <p:nvPr>
            <p:ph type="sldNum" sz="quarter" idx="10"/>
          </p:nvPr>
        </p:nvSpPr>
        <p:spPr/>
        <p:txBody>
          <a:bodyPr/>
          <a:lstStyle/>
          <a:p>
            <a:fld id="{FCD9429E-B837-489F-978B-61839A49EB6F}" type="slidenum">
              <a:rPr lang="en-US" smtClean="0"/>
              <a:t>14</a:t>
            </a:fld>
            <a:endParaRPr lang="en-US" dirty="0"/>
          </a:p>
        </p:txBody>
      </p:sp>
    </p:spTree>
    <p:extLst>
      <p:ext uri="{BB962C8B-B14F-4D97-AF65-F5344CB8AC3E}">
        <p14:creationId xmlns:p14="http://schemas.microsoft.com/office/powerpoint/2010/main" val="178343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6/4/2018</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dirty="0"/>
              <a:t>Click icon to add picture</a:t>
            </a:r>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6/4/2018</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6/4/2018</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From Silos </a:t>
            </a:r>
            <a:br>
              <a:rPr lang="en-US" b="1" dirty="0"/>
            </a:br>
            <a:r>
              <a:rPr lang="en-US" b="1" dirty="0"/>
              <a:t>to Systems</a:t>
            </a:r>
          </a:p>
        </p:txBody>
      </p:sp>
      <p:sp>
        <p:nvSpPr>
          <p:cNvPr id="3" name="Subtitle 2"/>
          <p:cNvSpPr>
            <a:spLocks noGrp="1"/>
          </p:cNvSpPr>
          <p:nvPr>
            <p:ph type="subTitle" idx="1"/>
          </p:nvPr>
        </p:nvSpPr>
        <p:spPr/>
        <p:txBody>
          <a:bodyPr>
            <a:normAutofit/>
          </a:bodyPr>
          <a:lstStyle/>
          <a:p>
            <a:r>
              <a:rPr lang="en-US" sz="2000" b="1" dirty="0"/>
              <a:t>City of Waterbury</a:t>
            </a:r>
          </a:p>
        </p:txBody>
      </p:sp>
    </p:spTree>
    <p:extLst>
      <p:ext uri="{BB962C8B-B14F-4D97-AF65-F5344CB8AC3E}">
        <p14:creationId xmlns:p14="http://schemas.microsoft.com/office/powerpoint/2010/main" val="2561725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DE81C-FD9E-45A7-ABBB-8BBF92AAC2BC}"/>
              </a:ext>
            </a:extLst>
          </p:cNvPr>
          <p:cNvSpPr>
            <a:spLocks noGrp="1"/>
          </p:cNvSpPr>
          <p:nvPr>
            <p:ph type="title"/>
          </p:nvPr>
        </p:nvSpPr>
        <p:spPr/>
        <p:txBody>
          <a:bodyPr/>
          <a:lstStyle/>
          <a:p>
            <a:r>
              <a:rPr lang="en-US" dirty="0"/>
              <a:t>How does collective impact show up?</a:t>
            </a:r>
          </a:p>
        </p:txBody>
      </p:sp>
      <p:sp>
        <p:nvSpPr>
          <p:cNvPr id="4" name="TextBox 3">
            <a:extLst>
              <a:ext uri="{FF2B5EF4-FFF2-40B4-BE49-F238E27FC236}">
                <a16:creationId xmlns:a16="http://schemas.microsoft.com/office/drawing/2014/main" id="{2918560A-288E-4C38-B65E-267EAFA53DE4}"/>
              </a:ext>
            </a:extLst>
          </p:cNvPr>
          <p:cNvSpPr txBox="1"/>
          <p:nvPr/>
        </p:nvSpPr>
        <p:spPr>
          <a:xfrm>
            <a:off x="1380624" y="1867572"/>
            <a:ext cx="3441031" cy="461665"/>
          </a:xfrm>
          <a:prstGeom prst="rect">
            <a:avLst/>
          </a:prstGeom>
          <a:noFill/>
        </p:spPr>
        <p:txBody>
          <a:bodyPr wrap="square" rtlCol="0">
            <a:spAutoFit/>
          </a:bodyPr>
          <a:lstStyle/>
          <a:p>
            <a:r>
              <a:rPr lang="en-US" sz="2400" dirty="0"/>
              <a:t>Trusting relationships</a:t>
            </a:r>
          </a:p>
        </p:txBody>
      </p:sp>
      <p:sp>
        <p:nvSpPr>
          <p:cNvPr id="5" name="TextBox 4">
            <a:extLst>
              <a:ext uri="{FF2B5EF4-FFF2-40B4-BE49-F238E27FC236}">
                <a16:creationId xmlns:a16="http://schemas.microsoft.com/office/drawing/2014/main" id="{2E101175-3674-4761-9273-22412110E66D}"/>
              </a:ext>
            </a:extLst>
          </p:cNvPr>
          <p:cNvSpPr txBox="1"/>
          <p:nvPr/>
        </p:nvSpPr>
        <p:spPr>
          <a:xfrm>
            <a:off x="6542170" y="2563755"/>
            <a:ext cx="3441031" cy="461665"/>
          </a:xfrm>
          <a:prstGeom prst="rect">
            <a:avLst/>
          </a:prstGeom>
          <a:noFill/>
        </p:spPr>
        <p:txBody>
          <a:bodyPr wrap="square" rtlCol="0">
            <a:spAutoFit/>
          </a:bodyPr>
          <a:lstStyle/>
          <a:p>
            <a:r>
              <a:rPr lang="en-US" sz="2400" dirty="0"/>
              <a:t>Shared accountability</a:t>
            </a:r>
          </a:p>
        </p:txBody>
      </p:sp>
      <p:sp>
        <p:nvSpPr>
          <p:cNvPr id="6" name="TextBox 5">
            <a:extLst>
              <a:ext uri="{FF2B5EF4-FFF2-40B4-BE49-F238E27FC236}">
                <a16:creationId xmlns:a16="http://schemas.microsoft.com/office/drawing/2014/main" id="{120D6BB2-2D7F-4335-AEAD-CE05E2034E6E}"/>
              </a:ext>
            </a:extLst>
          </p:cNvPr>
          <p:cNvSpPr txBox="1"/>
          <p:nvPr/>
        </p:nvSpPr>
        <p:spPr>
          <a:xfrm>
            <a:off x="1380623" y="3420582"/>
            <a:ext cx="4311315" cy="461665"/>
          </a:xfrm>
          <a:prstGeom prst="rect">
            <a:avLst/>
          </a:prstGeom>
          <a:noFill/>
        </p:spPr>
        <p:txBody>
          <a:bodyPr wrap="square" rtlCol="0">
            <a:spAutoFit/>
          </a:bodyPr>
          <a:lstStyle/>
          <a:p>
            <a:r>
              <a:rPr lang="en-US" sz="2400" dirty="0"/>
              <a:t>Purposeful engagement</a:t>
            </a:r>
          </a:p>
        </p:txBody>
      </p:sp>
      <p:sp>
        <p:nvSpPr>
          <p:cNvPr id="7" name="TextBox 6">
            <a:extLst>
              <a:ext uri="{FF2B5EF4-FFF2-40B4-BE49-F238E27FC236}">
                <a16:creationId xmlns:a16="http://schemas.microsoft.com/office/drawing/2014/main" id="{E184A3FE-9796-4524-A711-534C7CBD149A}"/>
              </a:ext>
            </a:extLst>
          </p:cNvPr>
          <p:cNvSpPr txBox="1"/>
          <p:nvPr/>
        </p:nvSpPr>
        <p:spPr>
          <a:xfrm>
            <a:off x="6325602" y="4064740"/>
            <a:ext cx="4628148" cy="461665"/>
          </a:xfrm>
          <a:prstGeom prst="rect">
            <a:avLst/>
          </a:prstGeom>
          <a:noFill/>
        </p:spPr>
        <p:txBody>
          <a:bodyPr wrap="square" rtlCol="0">
            <a:spAutoFit/>
          </a:bodyPr>
          <a:lstStyle/>
          <a:p>
            <a:r>
              <a:rPr lang="en-US" sz="2400" dirty="0"/>
              <a:t>Cross-sector partnership</a:t>
            </a:r>
          </a:p>
        </p:txBody>
      </p:sp>
      <p:sp>
        <p:nvSpPr>
          <p:cNvPr id="8" name="TextBox 7">
            <a:extLst>
              <a:ext uri="{FF2B5EF4-FFF2-40B4-BE49-F238E27FC236}">
                <a16:creationId xmlns:a16="http://schemas.microsoft.com/office/drawing/2014/main" id="{490E7CA3-D99E-4818-84F2-E81CBF1D58B7}"/>
              </a:ext>
            </a:extLst>
          </p:cNvPr>
          <p:cNvSpPr txBox="1"/>
          <p:nvPr/>
        </p:nvSpPr>
        <p:spPr>
          <a:xfrm>
            <a:off x="1380622" y="4973591"/>
            <a:ext cx="3441031" cy="461665"/>
          </a:xfrm>
          <a:prstGeom prst="rect">
            <a:avLst/>
          </a:prstGeom>
          <a:noFill/>
        </p:spPr>
        <p:txBody>
          <a:bodyPr wrap="square" rtlCol="0">
            <a:spAutoFit/>
          </a:bodyPr>
          <a:lstStyle/>
          <a:p>
            <a:r>
              <a:rPr lang="en-US" sz="2400" dirty="0"/>
              <a:t>Actionable data</a:t>
            </a:r>
          </a:p>
        </p:txBody>
      </p:sp>
    </p:spTree>
    <p:extLst>
      <p:ext uri="{BB962C8B-B14F-4D97-AF65-F5344CB8AC3E}">
        <p14:creationId xmlns:p14="http://schemas.microsoft.com/office/powerpoint/2010/main" val="387814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682" y="257981"/>
            <a:ext cx="9291215" cy="1049235"/>
          </a:xfrm>
        </p:spPr>
        <p:txBody>
          <a:bodyPr/>
          <a:lstStyle/>
          <a:p>
            <a:r>
              <a:rPr lang="en-US" dirty="0"/>
              <a:t>Cradle to Career – Theory of Action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6612" y="1004046"/>
            <a:ext cx="7251353" cy="4742330"/>
          </a:xfrm>
        </p:spPr>
      </p:pic>
    </p:spTree>
    <p:extLst>
      <p:ext uri="{BB962C8B-B14F-4D97-AF65-F5344CB8AC3E}">
        <p14:creationId xmlns:p14="http://schemas.microsoft.com/office/powerpoint/2010/main" val="1096637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BTS Collaborative action networks (CAN)</a:t>
            </a:r>
          </a:p>
        </p:txBody>
      </p:sp>
      <p:sp>
        <p:nvSpPr>
          <p:cNvPr id="3" name="Content Placeholder 2"/>
          <p:cNvSpPr>
            <a:spLocks noGrp="1"/>
          </p:cNvSpPr>
          <p:nvPr>
            <p:ph idx="1"/>
          </p:nvPr>
        </p:nvSpPr>
        <p:spPr>
          <a:xfrm>
            <a:off x="1451579" y="2124017"/>
            <a:ext cx="9291215" cy="3097689"/>
          </a:xfrm>
        </p:spPr>
        <p:txBody>
          <a:bodyPr/>
          <a:lstStyle/>
          <a:p>
            <a:pPr lvl="1" fontAlgn="base"/>
            <a:r>
              <a:rPr lang="en-US" dirty="0">
                <a:solidFill>
                  <a:schemeClr val="accent1"/>
                </a:solidFill>
              </a:rPr>
              <a:t>Early Childhood and Education  CAN -- promoting kindergarten readiness and early literacy development.</a:t>
            </a:r>
          </a:p>
          <a:p>
            <a:pPr lvl="1" fontAlgn="base"/>
            <a:r>
              <a:rPr lang="en-US" dirty="0"/>
              <a:t>Positive Youth Development CAN -- reducing summer learning loss, addressing youth's development assets, and reducing absenteeism to increase high school graduation rates. </a:t>
            </a:r>
          </a:p>
          <a:p>
            <a:pPr lvl="1" fontAlgn="base"/>
            <a:r>
              <a:rPr lang="en-US" dirty="0"/>
              <a:t>College and Career Pathways CAN -- focusing on youth’s economic, occupational, and educational development and success. </a:t>
            </a:r>
          </a:p>
          <a:p>
            <a:pPr lvl="1" fontAlgn="base"/>
            <a:r>
              <a:rPr lang="en-US" dirty="0"/>
              <a:t>Equity </a:t>
            </a:r>
            <a:r>
              <a:rPr lang="en-US" dirty="0" err="1"/>
              <a:t>Matterz</a:t>
            </a:r>
            <a:r>
              <a:rPr lang="en-US" dirty="0"/>
              <a:t> and Family Engagement Think Tank </a:t>
            </a:r>
          </a:p>
        </p:txBody>
      </p:sp>
    </p:spTree>
    <p:extLst>
      <p:ext uri="{BB962C8B-B14F-4D97-AF65-F5344CB8AC3E}">
        <p14:creationId xmlns:p14="http://schemas.microsoft.com/office/powerpoint/2010/main" val="2481961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3620" y="173899"/>
            <a:ext cx="9291215" cy="1049235"/>
          </a:xfrm>
        </p:spPr>
        <p:txBody>
          <a:bodyPr/>
          <a:lstStyle/>
          <a:p>
            <a:r>
              <a:rPr lang="en-US" dirty="0"/>
              <a:t>School Readiness slots</a:t>
            </a:r>
          </a:p>
        </p:txBody>
      </p:sp>
      <p:graphicFrame>
        <p:nvGraphicFramePr>
          <p:cNvPr id="4" name="Chart 3"/>
          <p:cNvGraphicFramePr/>
          <p:nvPr>
            <p:extLst>
              <p:ext uri="{D42A27DB-BD31-4B8C-83A1-F6EECF244321}">
                <p14:modId xmlns:p14="http://schemas.microsoft.com/office/powerpoint/2010/main" val="271092359"/>
              </p:ext>
            </p:extLst>
          </p:nvPr>
        </p:nvGraphicFramePr>
        <p:xfrm>
          <a:off x="2224755" y="1097010"/>
          <a:ext cx="8264569" cy="49989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05440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9862" y="436966"/>
            <a:ext cx="9291215" cy="1049235"/>
          </a:xfrm>
        </p:spPr>
        <p:txBody>
          <a:bodyPr/>
          <a:lstStyle/>
          <a:p>
            <a:r>
              <a:rPr lang="en-US" dirty="0"/>
              <a:t>The Mayor took us to the barn</a:t>
            </a:r>
          </a:p>
        </p:txBody>
      </p:sp>
      <p:sp>
        <p:nvSpPr>
          <p:cNvPr id="3" name="Content Placeholder 2"/>
          <p:cNvSpPr>
            <a:spLocks noGrp="1"/>
          </p:cNvSpPr>
          <p:nvPr>
            <p:ph idx="1"/>
          </p:nvPr>
        </p:nvSpPr>
        <p:spPr/>
        <p:txBody>
          <a:bodyPr>
            <a:normAutofit fontScale="92500" lnSpcReduction="20000"/>
          </a:bodyPr>
          <a:lstStyle/>
          <a:p>
            <a:pPr marL="0" indent="0" algn="ctr">
              <a:buNone/>
            </a:pPr>
            <a:r>
              <a:rPr lang="en-US" sz="2800" dirty="0"/>
              <a:t>Changing how we go about the work of supporting our youth and families</a:t>
            </a:r>
          </a:p>
          <a:p>
            <a:pPr marL="0" indent="0" algn="ctr">
              <a:buNone/>
            </a:pPr>
            <a:endParaRPr lang="en-US" sz="2800" dirty="0"/>
          </a:p>
          <a:p>
            <a:r>
              <a:rPr lang="en-US" dirty="0"/>
              <a:t>Identify strategies to improve core elements of Waterbury’s Early Childhood system (All Children/All settings)</a:t>
            </a:r>
          </a:p>
          <a:p>
            <a:r>
              <a:rPr lang="en-US" dirty="0"/>
              <a:t>Establish roles and responsibilities for strategic partners in achieving objectives</a:t>
            </a:r>
          </a:p>
          <a:p>
            <a:r>
              <a:rPr lang="en-US" dirty="0"/>
              <a:t>Establish a plan that includes strategies, timelines, benchmarks and accountability</a:t>
            </a:r>
          </a:p>
        </p:txBody>
      </p:sp>
    </p:spTree>
    <p:extLst>
      <p:ext uri="{BB962C8B-B14F-4D97-AF65-F5344CB8AC3E}">
        <p14:creationId xmlns:p14="http://schemas.microsoft.com/office/powerpoint/2010/main" val="434980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65737" y="342080"/>
            <a:ext cx="8940526" cy="5413756"/>
          </a:xfrm>
          <a:prstGeom prst="rect">
            <a:avLst/>
          </a:prstGeom>
        </p:spPr>
      </p:pic>
    </p:spTree>
    <p:extLst>
      <p:ext uri="{BB962C8B-B14F-4D97-AF65-F5344CB8AC3E}">
        <p14:creationId xmlns:p14="http://schemas.microsoft.com/office/powerpoint/2010/main" val="2994790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52878"/>
            <a:ext cx="9291215" cy="1049235"/>
          </a:xfrm>
        </p:spPr>
        <p:txBody>
          <a:bodyPr/>
          <a:lstStyle/>
          <a:p>
            <a:r>
              <a:rPr lang="en-US" dirty="0"/>
              <a:t>Improvement Plan Goals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22197324"/>
              </p:ext>
            </p:extLst>
          </p:nvPr>
        </p:nvGraphicFramePr>
        <p:xfrm>
          <a:off x="1410148" y="1202113"/>
          <a:ext cx="9374076" cy="4446122"/>
        </p:xfrm>
        <a:graphic>
          <a:graphicData uri="http://schemas.openxmlformats.org/drawingml/2006/table">
            <a:tbl>
              <a:tblPr bandRow="1">
                <a:tableStyleId>{5C22544A-7EE6-4342-B048-85BDC9FD1C3A}</a:tableStyleId>
              </a:tblPr>
              <a:tblGrid>
                <a:gridCol w="9374076">
                  <a:extLst>
                    <a:ext uri="{9D8B030D-6E8A-4147-A177-3AD203B41FA5}">
                      <a16:colId xmlns:a16="http://schemas.microsoft.com/office/drawing/2014/main" val="3918808005"/>
                    </a:ext>
                  </a:extLst>
                </a:gridCol>
              </a:tblGrid>
              <a:tr h="546984">
                <a:tc>
                  <a:txBody>
                    <a:bodyPr/>
                    <a:lstStyle/>
                    <a:p>
                      <a:pPr marL="0" marR="0">
                        <a:lnSpc>
                          <a:spcPct val="115000"/>
                        </a:lnSpc>
                        <a:spcBef>
                          <a:spcPts val="0"/>
                        </a:spcBef>
                        <a:spcAft>
                          <a:spcPts val="0"/>
                        </a:spcAft>
                      </a:pPr>
                      <a:r>
                        <a:rPr lang="en-US" sz="1100" b="1" dirty="0">
                          <a:effectLst/>
                        </a:rPr>
                        <a:t>Goal #1 </a:t>
                      </a:r>
                    </a:p>
                    <a:p>
                      <a:pPr marL="0" marR="0">
                        <a:lnSpc>
                          <a:spcPct val="115000"/>
                        </a:lnSpc>
                        <a:spcBef>
                          <a:spcPts val="0"/>
                        </a:spcBef>
                        <a:spcAft>
                          <a:spcPts val="0"/>
                        </a:spcAft>
                      </a:pPr>
                      <a:r>
                        <a:rPr lang="en-US" sz="1100" dirty="0">
                          <a:effectLst/>
                        </a:rPr>
                        <a:t>Develop a plan to span the next 3 years by October 2016 for a system of strategies to improve quality of early childhood classrooms in Waterbury through engagement with community partners.</a:t>
                      </a:r>
                    </a:p>
                  </a:txBody>
                  <a:tcPr marL="48645" marR="48645" marT="0" marB="0"/>
                </a:tc>
                <a:extLst>
                  <a:ext uri="{0D108BD9-81ED-4DB2-BD59-A6C34878D82A}">
                    <a16:rowId xmlns:a16="http://schemas.microsoft.com/office/drawing/2014/main" val="1510868233"/>
                  </a:ext>
                </a:extLst>
              </a:tr>
              <a:tr h="761381">
                <a:tc>
                  <a:txBody>
                    <a:bodyPr/>
                    <a:lstStyle/>
                    <a:p>
                      <a:pPr marL="0" marR="0">
                        <a:lnSpc>
                          <a:spcPct val="115000"/>
                        </a:lnSpc>
                        <a:spcBef>
                          <a:spcPts val="0"/>
                        </a:spcBef>
                        <a:spcAft>
                          <a:spcPts val="0"/>
                        </a:spcAft>
                      </a:pPr>
                      <a:r>
                        <a:rPr lang="en-US" sz="1100" b="1" dirty="0">
                          <a:effectLst/>
                        </a:rPr>
                        <a:t>Goal #2 </a:t>
                      </a:r>
                    </a:p>
                    <a:p>
                      <a:pPr marL="0" marR="0">
                        <a:lnSpc>
                          <a:spcPct val="115000"/>
                        </a:lnSpc>
                        <a:spcBef>
                          <a:spcPts val="0"/>
                        </a:spcBef>
                        <a:spcAft>
                          <a:spcPts val="0"/>
                        </a:spcAft>
                      </a:pPr>
                      <a:r>
                        <a:rPr lang="en-US" sz="1100" dirty="0">
                          <a:effectLst/>
                        </a:rPr>
                        <a:t>Develop classroom evaluation system by January 2017 to support continuous quality improvement (CQI) in four categories: 1) Child Outcomes, 2) Facility Curriculum &amp; Learning Environment &amp; Interactions, 3) Professional Development &amp; Training, and 4) Family Engagement &amp; Partnership. Include leadership and management practices in comprehensive center evaluations used for quality ratings necessary to achieve an accurate picture of the environment in which both children and adults develop in order to produce accurate evaluations of program quality, </a:t>
                      </a:r>
                      <a:endParaRPr lang="en-US" sz="1100" dirty="0">
                        <a:solidFill>
                          <a:srgbClr val="000000"/>
                        </a:solidFill>
                        <a:effectLst/>
                        <a:latin typeface="Calibri" panose="020F0502020204030204" pitchFamily="34" charset="0"/>
                        <a:ea typeface="Calibri" panose="020F0502020204030204" pitchFamily="34" charset="0"/>
                      </a:endParaRPr>
                    </a:p>
                  </a:txBody>
                  <a:tcPr marL="45041" marR="45041" marT="45041" marB="45041"/>
                </a:tc>
                <a:extLst>
                  <a:ext uri="{0D108BD9-81ED-4DB2-BD59-A6C34878D82A}">
                    <a16:rowId xmlns:a16="http://schemas.microsoft.com/office/drawing/2014/main" val="3727048754"/>
                  </a:ext>
                </a:extLst>
              </a:tr>
              <a:tr h="500321">
                <a:tc>
                  <a:txBody>
                    <a:bodyPr/>
                    <a:lstStyle/>
                    <a:p>
                      <a:pPr marL="0" marR="0">
                        <a:lnSpc>
                          <a:spcPct val="115000"/>
                        </a:lnSpc>
                        <a:spcBef>
                          <a:spcPts val="0"/>
                        </a:spcBef>
                        <a:spcAft>
                          <a:spcPts val="0"/>
                        </a:spcAft>
                      </a:pPr>
                      <a:r>
                        <a:rPr lang="en-US" sz="1100" b="1" dirty="0">
                          <a:effectLst/>
                        </a:rPr>
                        <a:t>Goal #3</a:t>
                      </a:r>
                    </a:p>
                    <a:p>
                      <a:pPr marL="0" marR="0">
                        <a:lnSpc>
                          <a:spcPct val="115000"/>
                        </a:lnSpc>
                        <a:spcBef>
                          <a:spcPts val="0"/>
                        </a:spcBef>
                        <a:spcAft>
                          <a:spcPts val="0"/>
                        </a:spcAft>
                      </a:pPr>
                      <a:r>
                        <a:rPr lang="en-US" sz="1100" dirty="0">
                          <a:effectLst/>
                        </a:rPr>
                        <a:t>Develop plan of resources and supports for early childhood programs in a variety of settings to improve program quality towards child outcomes by June 2017. </a:t>
                      </a:r>
                      <a:endParaRPr lang="en-US" sz="1100" dirty="0">
                        <a:solidFill>
                          <a:srgbClr val="000000"/>
                        </a:solidFill>
                        <a:effectLst/>
                        <a:latin typeface="Calibri" panose="020F0502020204030204" pitchFamily="34" charset="0"/>
                        <a:ea typeface="Calibri" panose="020F0502020204030204" pitchFamily="34" charset="0"/>
                      </a:endParaRPr>
                    </a:p>
                  </a:txBody>
                  <a:tcPr marL="45041" marR="45041" marT="45041" marB="45041"/>
                </a:tc>
                <a:extLst>
                  <a:ext uri="{0D108BD9-81ED-4DB2-BD59-A6C34878D82A}">
                    <a16:rowId xmlns:a16="http://schemas.microsoft.com/office/drawing/2014/main" val="1995172746"/>
                  </a:ext>
                </a:extLst>
              </a:tr>
              <a:tr h="1230714">
                <a:tc>
                  <a:txBody>
                    <a:bodyPr/>
                    <a:lstStyle/>
                    <a:p>
                      <a:pPr marL="0" marR="0">
                        <a:lnSpc>
                          <a:spcPct val="115000"/>
                        </a:lnSpc>
                        <a:spcBef>
                          <a:spcPts val="0"/>
                        </a:spcBef>
                        <a:spcAft>
                          <a:spcPts val="0"/>
                        </a:spcAft>
                      </a:pPr>
                      <a:r>
                        <a:rPr lang="en-US" sz="1100" b="1" dirty="0">
                          <a:effectLst/>
                        </a:rPr>
                        <a:t>Goal #4 </a:t>
                      </a:r>
                    </a:p>
                    <a:p>
                      <a:pPr marL="0" marR="0">
                        <a:lnSpc>
                          <a:spcPct val="115000"/>
                        </a:lnSpc>
                        <a:spcBef>
                          <a:spcPts val="0"/>
                        </a:spcBef>
                        <a:spcAft>
                          <a:spcPts val="0"/>
                        </a:spcAft>
                      </a:pPr>
                      <a:r>
                        <a:rPr lang="en-US" sz="1100" dirty="0">
                          <a:effectLst/>
                        </a:rPr>
                        <a:t>Develop and implement a plan for building greater stakeholder engagement for informed and responsive decision-making in Waterbury at every level through </a:t>
                      </a:r>
                    </a:p>
                    <a:p>
                      <a:pPr marL="342900" marR="0" lvl="0" indent="-342900">
                        <a:lnSpc>
                          <a:spcPct val="115000"/>
                        </a:lnSpc>
                        <a:spcBef>
                          <a:spcPts val="0"/>
                        </a:spcBef>
                        <a:spcAft>
                          <a:spcPts val="0"/>
                        </a:spcAft>
                        <a:buFont typeface="Arial" panose="020B0604020202020204" pitchFamily="34" charset="0"/>
                        <a:buChar char="●"/>
                      </a:pPr>
                      <a:r>
                        <a:rPr lang="en-US" sz="1100" u="none" strike="noStrike" dirty="0">
                          <a:effectLst/>
                        </a:rPr>
                        <a:t>Local collaboration and coordination;</a:t>
                      </a:r>
                    </a:p>
                    <a:p>
                      <a:pPr marL="342900" marR="0" lvl="0" indent="-342900">
                        <a:lnSpc>
                          <a:spcPct val="115000"/>
                        </a:lnSpc>
                        <a:spcBef>
                          <a:spcPts val="0"/>
                        </a:spcBef>
                        <a:spcAft>
                          <a:spcPts val="0"/>
                        </a:spcAft>
                        <a:buFont typeface="Arial" panose="020B0604020202020204" pitchFamily="34" charset="0"/>
                        <a:buChar char="●"/>
                      </a:pPr>
                      <a:r>
                        <a:rPr lang="en-US" sz="1100" u="none" strike="noStrike" dirty="0">
                          <a:effectLst/>
                        </a:rPr>
                        <a:t>Strategic communication at all levels to and between;</a:t>
                      </a:r>
                    </a:p>
                    <a:p>
                      <a:pPr marL="742950" marR="0" lvl="1" indent="-285750">
                        <a:lnSpc>
                          <a:spcPct val="115000"/>
                        </a:lnSpc>
                        <a:spcBef>
                          <a:spcPts val="0"/>
                        </a:spcBef>
                        <a:spcAft>
                          <a:spcPts val="0"/>
                        </a:spcAft>
                        <a:buFont typeface="Arial" panose="020B0604020202020204" pitchFamily="34" charset="0"/>
                        <a:buChar char="○"/>
                      </a:pPr>
                      <a:r>
                        <a:rPr lang="en-US" sz="1100" u="none" strike="noStrike" dirty="0">
                          <a:effectLst/>
                        </a:rPr>
                        <a:t>Service providers;</a:t>
                      </a:r>
                    </a:p>
                    <a:p>
                      <a:pPr marL="742950" marR="0" lvl="1" indent="-285750">
                        <a:lnSpc>
                          <a:spcPct val="115000"/>
                        </a:lnSpc>
                        <a:spcBef>
                          <a:spcPts val="0"/>
                        </a:spcBef>
                        <a:spcAft>
                          <a:spcPts val="0"/>
                        </a:spcAft>
                        <a:buFont typeface="Arial" panose="020B0604020202020204" pitchFamily="34" charset="0"/>
                        <a:buChar char="○"/>
                      </a:pPr>
                      <a:r>
                        <a:rPr lang="en-US" sz="1100" u="none" strike="noStrike" dirty="0">
                          <a:effectLst/>
                        </a:rPr>
                        <a:t>Administrators; and</a:t>
                      </a:r>
                    </a:p>
                    <a:p>
                      <a:pPr marL="742950" marR="0" lvl="1" indent="-285750">
                        <a:lnSpc>
                          <a:spcPct val="115000"/>
                        </a:lnSpc>
                        <a:spcBef>
                          <a:spcPts val="0"/>
                        </a:spcBef>
                        <a:spcAft>
                          <a:spcPts val="0"/>
                        </a:spcAft>
                        <a:buFont typeface="Arial" panose="020B0604020202020204" pitchFamily="34" charset="0"/>
                        <a:buChar char="○"/>
                      </a:pPr>
                      <a:r>
                        <a:rPr lang="en-US" sz="1100" u="none" strike="noStrike" dirty="0">
                          <a:effectLst/>
                        </a:rPr>
                        <a:t>Leaders and policymakers towards shared understanding of common goals and roles.</a:t>
                      </a:r>
                    </a:p>
                    <a:p>
                      <a:pPr marL="0" marR="0">
                        <a:lnSpc>
                          <a:spcPct val="115000"/>
                        </a:lnSpc>
                        <a:spcBef>
                          <a:spcPts val="0"/>
                        </a:spcBef>
                        <a:spcAft>
                          <a:spcPts val="0"/>
                        </a:spcAft>
                      </a:pPr>
                      <a:r>
                        <a:rPr lang="en-US" sz="1100" dirty="0">
                          <a:effectLst/>
                        </a:rPr>
                        <a:t>Develop of local system for EC data and use of available data for decision making.</a:t>
                      </a:r>
                      <a:endParaRPr lang="en-US" sz="1100" dirty="0">
                        <a:solidFill>
                          <a:srgbClr val="000000"/>
                        </a:solidFill>
                        <a:effectLst/>
                        <a:latin typeface="Calibri" panose="020F0502020204030204" pitchFamily="34" charset="0"/>
                        <a:ea typeface="Calibri" panose="020F0502020204030204" pitchFamily="34" charset="0"/>
                      </a:endParaRPr>
                    </a:p>
                  </a:txBody>
                  <a:tcPr marL="48645" marR="48645" marT="0" marB="0"/>
                </a:tc>
                <a:extLst>
                  <a:ext uri="{0D108BD9-81ED-4DB2-BD59-A6C34878D82A}">
                    <a16:rowId xmlns:a16="http://schemas.microsoft.com/office/drawing/2014/main" val="1882416415"/>
                  </a:ext>
                </a:extLst>
              </a:tr>
              <a:tr h="410238">
                <a:tc>
                  <a:txBody>
                    <a:bodyPr/>
                    <a:lstStyle/>
                    <a:p>
                      <a:pPr marL="0" marR="0">
                        <a:lnSpc>
                          <a:spcPct val="115000"/>
                        </a:lnSpc>
                        <a:spcBef>
                          <a:spcPts val="0"/>
                        </a:spcBef>
                        <a:spcAft>
                          <a:spcPts val="0"/>
                        </a:spcAft>
                      </a:pPr>
                      <a:r>
                        <a:rPr lang="en-US" sz="1100" b="1" dirty="0">
                          <a:effectLst/>
                        </a:rPr>
                        <a:t>Goal #5 </a:t>
                      </a:r>
                    </a:p>
                    <a:p>
                      <a:pPr marL="0" marR="0">
                        <a:lnSpc>
                          <a:spcPct val="115000"/>
                        </a:lnSpc>
                        <a:spcBef>
                          <a:spcPts val="0"/>
                        </a:spcBef>
                        <a:spcAft>
                          <a:spcPts val="0"/>
                        </a:spcAft>
                      </a:pPr>
                      <a:r>
                        <a:rPr lang="en-US" sz="1100" dirty="0">
                          <a:effectLst/>
                        </a:rPr>
                        <a:t>Fill 100% of all School Readiness Slots every grant year by December</a:t>
                      </a:r>
                      <a:r>
                        <a:rPr lang="en-US" sz="1100" baseline="0" dirty="0">
                          <a:effectLst/>
                        </a:rPr>
                        <a:t> 1</a:t>
                      </a:r>
                      <a:r>
                        <a:rPr lang="en-US" sz="1100" baseline="30000" dirty="0">
                          <a:effectLst/>
                        </a:rPr>
                        <a:t>st</a:t>
                      </a:r>
                      <a:r>
                        <a:rPr lang="en-US" sz="1100" baseline="0" dirty="0">
                          <a:effectLst/>
                        </a:rPr>
                        <a:t> </a:t>
                      </a:r>
                      <a:r>
                        <a:rPr lang="en-US" sz="1100" dirty="0">
                          <a:effectLst/>
                        </a:rPr>
                        <a:t>of each grant year.</a:t>
                      </a:r>
                    </a:p>
                  </a:txBody>
                  <a:tcPr marL="48645" marR="48645" marT="0" marB="0"/>
                </a:tc>
                <a:extLst>
                  <a:ext uri="{0D108BD9-81ED-4DB2-BD59-A6C34878D82A}">
                    <a16:rowId xmlns:a16="http://schemas.microsoft.com/office/drawing/2014/main" val="560416544"/>
                  </a:ext>
                </a:extLst>
              </a:tr>
            </a:tbl>
          </a:graphicData>
        </a:graphic>
      </p:graphicFrame>
    </p:spTree>
    <p:extLst>
      <p:ext uri="{BB962C8B-B14F-4D97-AF65-F5344CB8AC3E}">
        <p14:creationId xmlns:p14="http://schemas.microsoft.com/office/powerpoint/2010/main" val="4268913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9862" y="248707"/>
            <a:ext cx="9291215" cy="1049235"/>
          </a:xfrm>
        </p:spPr>
        <p:txBody>
          <a:bodyPr/>
          <a:lstStyle/>
          <a:p>
            <a:r>
              <a:rPr lang="en-US" dirty="0"/>
              <a:t>Key “moves”</a:t>
            </a:r>
          </a:p>
        </p:txBody>
      </p:sp>
      <p:sp>
        <p:nvSpPr>
          <p:cNvPr id="3" name="Content Placeholder 2"/>
          <p:cNvSpPr>
            <a:spLocks noGrp="1"/>
          </p:cNvSpPr>
          <p:nvPr>
            <p:ph idx="1"/>
          </p:nvPr>
        </p:nvSpPr>
        <p:spPr>
          <a:xfrm>
            <a:off x="717176" y="1477237"/>
            <a:ext cx="10865224" cy="4233281"/>
          </a:xfrm>
        </p:spPr>
        <p:txBody>
          <a:bodyPr>
            <a:normAutofit fontScale="92500" lnSpcReduction="10000"/>
          </a:bodyPr>
          <a:lstStyle/>
          <a:p>
            <a:r>
              <a:rPr lang="en-US" dirty="0"/>
              <a:t>Establishing a Waterbury Office of Early Childhood</a:t>
            </a:r>
          </a:p>
          <a:p>
            <a:r>
              <a:rPr lang="en-US" dirty="0"/>
              <a:t>Focusing on the family rather than the provider</a:t>
            </a:r>
          </a:p>
          <a:p>
            <a:r>
              <a:rPr lang="en-US" dirty="0"/>
              <a:t>Collaborating with the CT Office of Early Childhood</a:t>
            </a:r>
          </a:p>
          <a:p>
            <a:r>
              <a:rPr lang="en-US" dirty="0"/>
              <a:t>Engage funders on common Early Childhood outcomes</a:t>
            </a:r>
          </a:p>
          <a:p>
            <a:r>
              <a:rPr lang="en-US" dirty="0"/>
              <a:t>Leveraging Data Haven Report and making decisions to relocate programs</a:t>
            </a:r>
          </a:p>
          <a:p>
            <a:r>
              <a:rPr lang="en-US" dirty="0"/>
              <a:t>City Hall and Board of Ed President Support</a:t>
            </a:r>
          </a:p>
          <a:p>
            <a:r>
              <a:rPr lang="en-US" dirty="0"/>
              <a:t>Quality Enhancement funding priorities and moving beyond “slots”</a:t>
            </a:r>
          </a:p>
          <a:p>
            <a:r>
              <a:rPr lang="en-US" dirty="0"/>
              <a:t>Prioritizing SEL outcomes and becoming a “pyramid” city</a:t>
            </a:r>
          </a:p>
          <a:p>
            <a:r>
              <a:rPr lang="en-US" dirty="0"/>
              <a:t>Defining Quality of programs and monitoring</a:t>
            </a:r>
          </a:p>
          <a:p>
            <a:endParaRPr lang="en-US" dirty="0"/>
          </a:p>
          <a:p>
            <a:endParaRPr lang="en-US" dirty="0"/>
          </a:p>
        </p:txBody>
      </p:sp>
    </p:spTree>
    <p:extLst>
      <p:ext uri="{BB962C8B-B14F-4D97-AF65-F5344CB8AC3E}">
        <p14:creationId xmlns:p14="http://schemas.microsoft.com/office/powerpoint/2010/main" val="2670532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Sample of Collective work around sel</a:t>
            </a:r>
          </a:p>
        </p:txBody>
      </p:sp>
      <p:sp>
        <p:nvSpPr>
          <p:cNvPr id="3" name="Content Placeholder 2"/>
          <p:cNvSpPr>
            <a:spLocks noGrp="1"/>
          </p:cNvSpPr>
          <p:nvPr>
            <p:ph idx="1"/>
          </p:nvPr>
        </p:nvSpPr>
        <p:spPr>
          <a:xfrm>
            <a:off x="1451579" y="2015732"/>
            <a:ext cx="9592939" cy="3450613"/>
          </a:xfrm>
        </p:spPr>
        <p:txBody>
          <a:bodyPr>
            <a:normAutofit fontScale="92500" lnSpcReduction="20000"/>
          </a:bodyPr>
          <a:lstStyle/>
          <a:p>
            <a:r>
              <a:rPr lang="en-US" dirty="0"/>
              <a:t>Early Childhood Mental Health Symposium </a:t>
            </a:r>
          </a:p>
          <a:p>
            <a:r>
              <a:rPr lang="en-US" dirty="0"/>
              <a:t>Implemented a Universal Screening</a:t>
            </a:r>
          </a:p>
          <a:p>
            <a:r>
              <a:rPr lang="en-US" dirty="0"/>
              <a:t>Using QE dollars to provide a BCBA to school readiness sites</a:t>
            </a:r>
          </a:p>
          <a:p>
            <a:r>
              <a:rPr lang="en-US" dirty="0"/>
              <a:t>Funders aligning grants to the SEL priority</a:t>
            </a:r>
          </a:p>
          <a:p>
            <a:r>
              <a:rPr lang="en-US" dirty="0"/>
              <a:t>Private providers for shared professional development and quality conversations</a:t>
            </a:r>
          </a:p>
          <a:p>
            <a:r>
              <a:rPr lang="en-US" dirty="0"/>
              <a:t>Adopting PowerSchool for School Readiness Sites to document interventions</a:t>
            </a:r>
          </a:p>
          <a:p>
            <a:r>
              <a:rPr lang="en-US" dirty="0"/>
              <a:t>Early Intervention Supports provided by WPS</a:t>
            </a:r>
          </a:p>
          <a:p>
            <a:r>
              <a:rPr lang="en-US" dirty="0"/>
              <a:t>Common professional development for SEL and trauma informed practices</a:t>
            </a:r>
          </a:p>
        </p:txBody>
      </p:sp>
    </p:spTree>
    <p:extLst>
      <p:ext uri="{BB962C8B-B14F-4D97-AF65-F5344CB8AC3E}">
        <p14:creationId xmlns:p14="http://schemas.microsoft.com/office/powerpoint/2010/main" val="2675832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a:xfrm>
            <a:off x="2732690" y="547829"/>
            <a:ext cx="5915577" cy="5202114"/>
          </a:xfrm>
          <a:prstGeom prst="ellipse">
            <a:avLst/>
          </a:prstGeom>
          <a:solidFill>
            <a:schemeClr val="accent2"/>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a:p>
            <a:pPr algn="ctr"/>
            <a:endParaRPr lang="en-US" dirty="0"/>
          </a:p>
          <a:p>
            <a:pPr algn="ctr"/>
            <a:endParaRPr lang="en-US" b="1" dirty="0"/>
          </a:p>
          <a:p>
            <a:pPr algn="ctr"/>
            <a:r>
              <a:rPr lang="en-US" sz="2800" b="1" dirty="0"/>
              <a:t>Mayoral Task Force</a:t>
            </a:r>
            <a:endParaRPr lang="en-US" sz="3200" b="1" dirty="0"/>
          </a:p>
        </p:txBody>
      </p:sp>
      <p:sp>
        <p:nvSpPr>
          <p:cNvPr id="7" name="Oval 6"/>
          <p:cNvSpPr/>
          <p:nvPr/>
        </p:nvSpPr>
        <p:spPr>
          <a:xfrm>
            <a:off x="1434651" y="2222976"/>
            <a:ext cx="2316219" cy="1618593"/>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Business and Chamber of Commerce</a:t>
            </a:r>
          </a:p>
        </p:txBody>
      </p:sp>
      <p:sp>
        <p:nvSpPr>
          <p:cNvPr id="8" name="Oval 7"/>
          <p:cNvSpPr/>
          <p:nvPr/>
        </p:nvSpPr>
        <p:spPr>
          <a:xfrm>
            <a:off x="2187031" y="3661414"/>
            <a:ext cx="2123089" cy="1618593"/>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Higher Education</a:t>
            </a:r>
          </a:p>
        </p:txBody>
      </p:sp>
      <p:sp>
        <p:nvSpPr>
          <p:cNvPr id="12" name="Oval 11"/>
          <p:cNvSpPr/>
          <p:nvPr/>
        </p:nvSpPr>
        <p:spPr>
          <a:xfrm>
            <a:off x="7086543" y="3557032"/>
            <a:ext cx="2123089" cy="1618593"/>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Housing Authority</a:t>
            </a:r>
          </a:p>
        </p:txBody>
      </p:sp>
      <p:sp>
        <p:nvSpPr>
          <p:cNvPr id="13" name="Oval 12"/>
          <p:cNvSpPr/>
          <p:nvPr/>
        </p:nvSpPr>
        <p:spPr>
          <a:xfrm>
            <a:off x="7474138" y="2302725"/>
            <a:ext cx="2123089" cy="1618593"/>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Health and Wellness</a:t>
            </a:r>
          </a:p>
        </p:txBody>
      </p:sp>
      <p:sp>
        <p:nvSpPr>
          <p:cNvPr id="14" name="Oval 13"/>
          <p:cNvSpPr/>
          <p:nvPr/>
        </p:nvSpPr>
        <p:spPr>
          <a:xfrm>
            <a:off x="7525411" y="547829"/>
            <a:ext cx="2417377" cy="1834055"/>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Workforce Development</a:t>
            </a:r>
          </a:p>
        </p:txBody>
      </p:sp>
      <p:sp>
        <p:nvSpPr>
          <p:cNvPr id="15" name="Oval 14"/>
          <p:cNvSpPr/>
          <p:nvPr/>
        </p:nvSpPr>
        <p:spPr>
          <a:xfrm>
            <a:off x="3807825" y="4279774"/>
            <a:ext cx="2123089" cy="1618593"/>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Faith Community</a:t>
            </a:r>
          </a:p>
        </p:txBody>
      </p:sp>
      <p:sp>
        <p:nvSpPr>
          <p:cNvPr id="16" name="Oval 15"/>
          <p:cNvSpPr/>
          <p:nvPr/>
        </p:nvSpPr>
        <p:spPr>
          <a:xfrm>
            <a:off x="5730785" y="4336039"/>
            <a:ext cx="2123089" cy="1618593"/>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DCF</a:t>
            </a:r>
          </a:p>
        </p:txBody>
      </p:sp>
      <p:sp>
        <p:nvSpPr>
          <p:cNvPr id="19" name="Oval 18"/>
          <p:cNvSpPr/>
          <p:nvPr/>
        </p:nvSpPr>
        <p:spPr>
          <a:xfrm>
            <a:off x="3506875" y="4785"/>
            <a:ext cx="2369069" cy="1516411"/>
          </a:xfrm>
          <a:prstGeom prst="ellipse">
            <a:avLst/>
          </a:prstGeom>
          <a:solidFill>
            <a:srgbClr val="00B05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School Readiness Council</a:t>
            </a:r>
          </a:p>
        </p:txBody>
      </p:sp>
      <p:sp>
        <p:nvSpPr>
          <p:cNvPr id="20" name="Oval 19"/>
          <p:cNvSpPr/>
          <p:nvPr/>
        </p:nvSpPr>
        <p:spPr>
          <a:xfrm>
            <a:off x="5335541" y="19788"/>
            <a:ext cx="2417377" cy="1834055"/>
          </a:xfrm>
          <a:prstGeom prst="ellipse">
            <a:avLst/>
          </a:prstGeom>
          <a:solidFill>
            <a:srgbClr val="00B05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BTS Early Childhood CAN</a:t>
            </a:r>
          </a:p>
        </p:txBody>
      </p:sp>
      <p:sp>
        <p:nvSpPr>
          <p:cNvPr id="22" name="Oval 21"/>
          <p:cNvSpPr/>
          <p:nvPr/>
        </p:nvSpPr>
        <p:spPr>
          <a:xfrm>
            <a:off x="5392552" y="1392728"/>
            <a:ext cx="2417377" cy="1834055"/>
          </a:xfrm>
          <a:prstGeom prst="ellipse">
            <a:avLst/>
          </a:prstGeom>
          <a:solidFill>
            <a:srgbClr val="00B05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Funders</a:t>
            </a:r>
          </a:p>
        </p:txBody>
      </p:sp>
      <p:sp>
        <p:nvSpPr>
          <p:cNvPr id="9" name="Oval 8"/>
          <p:cNvSpPr/>
          <p:nvPr/>
        </p:nvSpPr>
        <p:spPr>
          <a:xfrm>
            <a:off x="1135556" y="745967"/>
            <a:ext cx="2459421" cy="1660635"/>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Transportation</a:t>
            </a:r>
          </a:p>
        </p:txBody>
      </p:sp>
      <p:sp>
        <p:nvSpPr>
          <p:cNvPr id="2" name="TextBox 1"/>
          <p:cNvSpPr txBox="1"/>
          <p:nvPr/>
        </p:nvSpPr>
        <p:spPr>
          <a:xfrm rot="5400000">
            <a:off x="6134040" y="1074694"/>
            <a:ext cx="738664" cy="10827948"/>
          </a:xfrm>
          <a:prstGeom prst="rect">
            <a:avLst/>
          </a:prstGeom>
          <a:noFill/>
        </p:spPr>
        <p:txBody>
          <a:bodyPr vert="vert270" wrap="square" rtlCol="0" anchor="b" anchorCtr="0">
            <a:spAutoFit/>
          </a:bodyPr>
          <a:lstStyle/>
          <a:p>
            <a:r>
              <a:rPr lang="en-US" sz="3600" b="1" dirty="0"/>
              <a:t>Meeting the needs of our youth and families</a:t>
            </a:r>
          </a:p>
        </p:txBody>
      </p:sp>
      <p:sp>
        <p:nvSpPr>
          <p:cNvPr id="18" name="Oval 17"/>
          <p:cNvSpPr/>
          <p:nvPr/>
        </p:nvSpPr>
        <p:spPr>
          <a:xfrm>
            <a:off x="3273101" y="1303889"/>
            <a:ext cx="2417377" cy="1834055"/>
          </a:xfrm>
          <a:prstGeom prst="ellipse">
            <a:avLst/>
          </a:prstGeom>
          <a:solidFill>
            <a:srgbClr val="00B05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Waterbury Public Schools PK</a:t>
            </a:r>
          </a:p>
        </p:txBody>
      </p:sp>
    </p:spTree>
    <p:extLst>
      <p:ext uri="{BB962C8B-B14F-4D97-AF65-F5344CB8AC3E}">
        <p14:creationId xmlns:p14="http://schemas.microsoft.com/office/powerpoint/2010/main" val="214521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3" grpId="0" animBg="1"/>
      <p:bldP spid="14" grpId="0" animBg="1"/>
      <p:bldP spid="15" grpId="0" animBg="1"/>
      <p:bldP spid="16" grpId="0" animBg="1"/>
      <p:bldP spid="19" grpId="0" animBg="1"/>
      <p:bldP spid="20" grpId="0" animBg="1"/>
      <p:bldP spid="22" grpId="0" animBg="1"/>
      <p:bldP spid="9"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2870" y="290714"/>
            <a:ext cx="9291215" cy="946416"/>
          </a:xfrm>
        </p:spPr>
        <p:txBody>
          <a:bodyPr/>
          <a:lstStyle/>
          <a:p>
            <a:r>
              <a:rPr lang="en-US" dirty="0"/>
              <a:t>Presenters</a:t>
            </a:r>
          </a:p>
        </p:txBody>
      </p:sp>
      <p:sp>
        <p:nvSpPr>
          <p:cNvPr id="3" name="Content Placeholder 2"/>
          <p:cNvSpPr>
            <a:spLocks noGrp="1"/>
          </p:cNvSpPr>
          <p:nvPr>
            <p:ph idx="1"/>
          </p:nvPr>
        </p:nvSpPr>
        <p:spPr>
          <a:xfrm>
            <a:off x="2060028" y="1072055"/>
            <a:ext cx="8137909" cy="4853616"/>
          </a:xfrm>
        </p:spPr>
        <p:txBody>
          <a:bodyPr>
            <a:noAutofit/>
          </a:bodyPr>
          <a:lstStyle/>
          <a:p>
            <a:r>
              <a:rPr lang="en-US" sz="1800" dirty="0"/>
              <a:t>Darren Schwartz, Chief Academic Officer, Waterbury Public Schools and School Readiness Co-Chair- dschwartz@Waterbury.k12.ct.us</a:t>
            </a:r>
          </a:p>
          <a:p>
            <a:r>
              <a:rPr lang="en-US" sz="1800" dirty="0"/>
              <a:t>Althea Marshall Brooks, Executive Director, Waterbury Bridge to Success director@waterburybridgetosuccess.org</a:t>
            </a:r>
          </a:p>
          <a:p>
            <a:r>
              <a:rPr lang="en-US" sz="1800" dirty="0"/>
              <a:t>Jim O'Rourke, Chief Executive Officer, Greater Waterbury YMCA                   jorourke@waterburyymca.org</a:t>
            </a:r>
          </a:p>
          <a:p>
            <a:r>
              <a:rPr lang="en-US" sz="1800" dirty="0"/>
              <a:t>David Morgan, TEAM Inc President/CEO, Waterbury Bride to Success Chair- dmorgan@teaminc.org</a:t>
            </a:r>
          </a:p>
          <a:p>
            <a:r>
              <a:rPr lang="en-US" sz="1800" dirty="0"/>
              <a:t>Karen Rainville, School Readiness Liaison, Chair of the Early Childhood Collaborative Action Network-krainville@Waterbury.k12.ct.us</a:t>
            </a:r>
          </a:p>
          <a:p>
            <a:r>
              <a:rPr lang="en-US" sz="1800" dirty="0"/>
              <a:t>Kris Noam, Waterbury Bridge to Success, Director of Research and Evaluation-data@waterburybridgetosuccess.org</a:t>
            </a:r>
          </a:p>
          <a:p>
            <a:endParaRPr lang="en-US" sz="1800" dirty="0"/>
          </a:p>
        </p:txBody>
      </p:sp>
      <p:pic>
        <p:nvPicPr>
          <p:cNvPr id="7" name="Picture 2" descr="Image result for althea marshall brooks waterbu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9836" y="1445560"/>
            <a:ext cx="1009383" cy="13116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1087927" y="771050"/>
            <a:ext cx="972101" cy="1053826"/>
          </a:xfrm>
          <a:prstGeom prst="rect">
            <a:avLst/>
          </a:prstGeom>
        </p:spPr>
      </p:pic>
      <p:pic>
        <p:nvPicPr>
          <p:cNvPr id="8" name="Picture 7"/>
          <p:cNvPicPr>
            <a:picLocks noChangeAspect="1"/>
          </p:cNvPicPr>
          <p:nvPr/>
        </p:nvPicPr>
        <p:blipFill>
          <a:blip r:embed="rId5"/>
          <a:stretch>
            <a:fillRect/>
          </a:stretch>
        </p:blipFill>
        <p:spPr>
          <a:xfrm>
            <a:off x="1039970" y="2101402"/>
            <a:ext cx="931615" cy="1330878"/>
          </a:xfrm>
          <a:prstGeom prst="rect">
            <a:avLst/>
          </a:prstGeom>
        </p:spPr>
      </p:pic>
      <p:pic>
        <p:nvPicPr>
          <p:cNvPr id="2052" name="Picture 4" descr="Image result for karen rainville waterbu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8071" y="3708806"/>
            <a:ext cx="931615" cy="12747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7"/>
          <a:stretch>
            <a:fillRect/>
          </a:stretch>
        </p:blipFill>
        <p:spPr>
          <a:xfrm>
            <a:off x="10082931" y="3236635"/>
            <a:ext cx="1081173" cy="1158400"/>
          </a:xfrm>
          <a:prstGeom prst="rect">
            <a:avLst/>
          </a:prstGeom>
        </p:spPr>
      </p:pic>
      <p:pic>
        <p:nvPicPr>
          <p:cNvPr id="4" name="Picture 3"/>
          <p:cNvPicPr>
            <a:picLocks noChangeAspect="1"/>
          </p:cNvPicPr>
          <p:nvPr/>
        </p:nvPicPr>
        <p:blipFill>
          <a:blip r:embed="rId8"/>
          <a:stretch>
            <a:fillRect/>
          </a:stretch>
        </p:blipFill>
        <p:spPr>
          <a:xfrm>
            <a:off x="10082931" y="4696040"/>
            <a:ext cx="1038370" cy="1174505"/>
          </a:xfrm>
          <a:prstGeom prst="rect">
            <a:avLst/>
          </a:prstGeom>
        </p:spPr>
      </p:pic>
    </p:spTree>
    <p:extLst>
      <p:ext uri="{BB962C8B-B14F-4D97-AF65-F5344CB8AC3E}">
        <p14:creationId xmlns:p14="http://schemas.microsoft.com/office/powerpoint/2010/main" val="1547083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7236" y="402654"/>
            <a:ext cx="9291215" cy="1049235"/>
          </a:xfrm>
        </p:spPr>
        <p:txBody>
          <a:bodyPr/>
          <a:lstStyle/>
          <a:p>
            <a:r>
              <a:rPr lang="en-US" dirty="0"/>
              <a:t>Questions for you</a:t>
            </a:r>
          </a:p>
        </p:txBody>
      </p:sp>
      <p:sp>
        <p:nvSpPr>
          <p:cNvPr id="4" name="Rectangle 3"/>
          <p:cNvSpPr/>
          <p:nvPr/>
        </p:nvSpPr>
        <p:spPr>
          <a:xfrm>
            <a:off x="376518" y="1451889"/>
            <a:ext cx="11232776" cy="461665"/>
          </a:xfrm>
          <a:prstGeom prst="rect">
            <a:avLst/>
          </a:prstGeom>
        </p:spPr>
        <p:txBody>
          <a:bodyPr wrap="square">
            <a:spAutoFit/>
          </a:bodyPr>
          <a:lstStyle/>
          <a:p>
            <a:pPr algn="ctr"/>
            <a:r>
              <a:rPr lang="en-US" sz="2400" dirty="0"/>
              <a:t>Who are those individuals, stakeholders and providers in your community?</a:t>
            </a:r>
          </a:p>
        </p:txBody>
      </p:sp>
      <p:sp>
        <p:nvSpPr>
          <p:cNvPr id="5" name="Rectangle 4"/>
          <p:cNvSpPr/>
          <p:nvPr/>
        </p:nvSpPr>
        <p:spPr>
          <a:xfrm>
            <a:off x="3155577" y="2372026"/>
            <a:ext cx="6096000" cy="461665"/>
          </a:xfrm>
          <a:prstGeom prst="rect">
            <a:avLst/>
          </a:prstGeom>
        </p:spPr>
        <p:txBody>
          <a:bodyPr>
            <a:spAutoFit/>
          </a:bodyPr>
          <a:lstStyle/>
          <a:p>
            <a:pPr algn="ctr"/>
            <a:r>
              <a:rPr lang="en-US" sz="2400" dirty="0"/>
              <a:t>Who is missing?</a:t>
            </a:r>
          </a:p>
        </p:txBody>
      </p:sp>
      <p:sp>
        <p:nvSpPr>
          <p:cNvPr id="6" name="Rectangle 5"/>
          <p:cNvSpPr/>
          <p:nvPr/>
        </p:nvSpPr>
        <p:spPr>
          <a:xfrm>
            <a:off x="510988" y="3292163"/>
            <a:ext cx="10668000" cy="830997"/>
          </a:xfrm>
          <a:prstGeom prst="rect">
            <a:avLst/>
          </a:prstGeom>
        </p:spPr>
        <p:txBody>
          <a:bodyPr wrap="square">
            <a:spAutoFit/>
          </a:bodyPr>
          <a:lstStyle/>
          <a:p>
            <a:pPr algn="ctr"/>
            <a:r>
              <a:rPr lang="en-US" sz="2400" dirty="0"/>
              <a:t>If you were a parent in your community, what would your experience look like when attempting to find quality care and education?</a:t>
            </a:r>
          </a:p>
        </p:txBody>
      </p:sp>
      <p:sp>
        <p:nvSpPr>
          <p:cNvPr id="7" name="Rectangle 6"/>
          <p:cNvSpPr/>
          <p:nvPr/>
        </p:nvSpPr>
        <p:spPr>
          <a:xfrm>
            <a:off x="788843" y="4581632"/>
            <a:ext cx="10668000" cy="1200329"/>
          </a:xfrm>
          <a:prstGeom prst="rect">
            <a:avLst/>
          </a:prstGeom>
        </p:spPr>
        <p:txBody>
          <a:bodyPr wrap="square">
            <a:spAutoFit/>
          </a:bodyPr>
          <a:lstStyle/>
          <a:p>
            <a:pPr algn="ctr"/>
            <a:r>
              <a:rPr lang="en-US" sz="2400" dirty="0"/>
              <a:t>How will you determine current assets/needs around:</a:t>
            </a:r>
          </a:p>
          <a:p>
            <a:pPr algn="ctr"/>
            <a:r>
              <a:rPr lang="en-US" sz="2400" dirty="0"/>
              <a:t>actionable data, purposeful engagement, trusting relationships, cross-sector partnerships and collective accountability?</a:t>
            </a:r>
          </a:p>
        </p:txBody>
      </p:sp>
    </p:spTree>
    <p:extLst>
      <p:ext uri="{BB962C8B-B14F-4D97-AF65-F5344CB8AC3E}">
        <p14:creationId xmlns:p14="http://schemas.microsoft.com/office/powerpoint/2010/main" val="3825107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for us</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722858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All communities have caring and passionate individuals, Stakeholders and providers who are working tirelessly to improve the outcomes of their youngest citizens.  </a:t>
            </a:r>
          </a:p>
        </p:txBody>
      </p:sp>
      <p:sp>
        <p:nvSpPr>
          <p:cNvPr id="3" name="Content Placeholder 2"/>
          <p:cNvSpPr>
            <a:spLocks noGrp="1"/>
          </p:cNvSpPr>
          <p:nvPr>
            <p:ph idx="1"/>
          </p:nvPr>
        </p:nvSpPr>
        <p:spPr>
          <a:xfrm>
            <a:off x="1451579" y="3343835"/>
            <a:ext cx="9291215" cy="2095616"/>
          </a:xfrm>
        </p:spPr>
        <p:txBody>
          <a:bodyPr>
            <a:normAutofit/>
          </a:bodyPr>
          <a:lstStyle/>
          <a:p>
            <a:pPr marL="0" indent="0" algn="ctr">
              <a:buNone/>
            </a:pPr>
            <a:r>
              <a:rPr lang="en-US" sz="3200" dirty="0"/>
              <a:t>Who are those individuals, stakeholders and providers in your community?</a:t>
            </a:r>
          </a:p>
        </p:txBody>
      </p:sp>
    </p:spTree>
    <p:extLst>
      <p:ext uri="{BB962C8B-B14F-4D97-AF65-F5344CB8AC3E}">
        <p14:creationId xmlns:p14="http://schemas.microsoft.com/office/powerpoint/2010/main" val="202929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can’t do it alone</a:t>
            </a:r>
          </a:p>
        </p:txBody>
      </p:sp>
      <p:sp>
        <p:nvSpPr>
          <p:cNvPr id="3" name="Content Placeholder 2"/>
          <p:cNvSpPr>
            <a:spLocks noGrp="1"/>
          </p:cNvSpPr>
          <p:nvPr>
            <p:ph idx="1"/>
          </p:nvPr>
        </p:nvSpPr>
        <p:spPr/>
        <p:txBody>
          <a:bodyPr>
            <a:normAutofit/>
          </a:bodyPr>
          <a:lstStyle/>
          <a:p>
            <a:pPr marL="0" indent="0" algn="ctr">
              <a:buNone/>
            </a:pPr>
            <a:r>
              <a:rPr lang="en-US" sz="2400" dirty="0"/>
              <a:t>Are we </a:t>
            </a:r>
            <a:r>
              <a:rPr lang="en-US" sz="2800" dirty="0"/>
              <a:t>managing</a:t>
            </a:r>
            <a:r>
              <a:rPr lang="en-US" sz="2400" dirty="0"/>
              <a:t> grants or do we need a paradigm shift to look at the whole child for community wide impact?  </a:t>
            </a:r>
          </a:p>
        </p:txBody>
      </p:sp>
    </p:spTree>
    <p:extLst>
      <p:ext uri="{BB962C8B-B14F-4D97-AF65-F5344CB8AC3E}">
        <p14:creationId xmlns:p14="http://schemas.microsoft.com/office/powerpoint/2010/main" val="1506838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Essential Question</a:t>
            </a:r>
          </a:p>
        </p:txBody>
      </p:sp>
      <p:sp>
        <p:nvSpPr>
          <p:cNvPr id="3" name="Content Placeholder 2"/>
          <p:cNvSpPr>
            <a:spLocks noGrp="1"/>
          </p:cNvSpPr>
          <p:nvPr>
            <p:ph idx="1"/>
          </p:nvPr>
        </p:nvSpPr>
        <p:spPr>
          <a:xfrm>
            <a:off x="690282" y="2015732"/>
            <a:ext cx="10802471" cy="3450613"/>
          </a:xfrm>
        </p:spPr>
        <p:txBody>
          <a:bodyPr>
            <a:normAutofit lnSpcReduction="10000"/>
          </a:bodyPr>
          <a:lstStyle/>
          <a:p>
            <a:pPr marL="0" indent="0" algn="ctr">
              <a:buNone/>
            </a:pPr>
            <a:r>
              <a:rPr lang="en-US" sz="2400" dirty="0"/>
              <a:t>How do you take the silos that exist in schools and community and establish an effective partnership to improve common early childhood outcomes?  </a:t>
            </a:r>
          </a:p>
          <a:p>
            <a:pPr algn="ctr"/>
            <a:endParaRPr lang="en-US" sz="2400" dirty="0"/>
          </a:p>
          <a:p>
            <a:pPr algn="ctr"/>
            <a:endParaRPr lang="en-US" sz="2400" dirty="0"/>
          </a:p>
          <a:p>
            <a:pPr marL="0" indent="0" algn="ctr">
              <a:buNone/>
            </a:pPr>
            <a:r>
              <a:rPr lang="en-US" sz="2400" dirty="0"/>
              <a:t>This presentation will explore how local councils and community relationships can be better leveraged under the Strive Together Theory of Action.</a:t>
            </a:r>
          </a:p>
          <a:p>
            <a:endParaRPr lang="en-US" dirty="0"/>
          </a:p>
        </p:txBody>
      </p:sp>
    </p:spTree>
    <p:extLst>
      <p:ext uri="{BB962C8B-B14F-4D97-AF65-F5344CB8AC3E}">
        <p14:creationId xmlns:p14="http://schemas.microsoft.com/office/powerpoint/2010/main" val="2621992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671716175"/>
              </p:ext>
            </p:extLst>
          </p:nvPr>
        </p:nvGraphicFramePr>
        <p:xfrm>
          <a:off x="1397877" y="241738"/>
          <a:ext cx="9585433" cy="58017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1718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History</a:t>
            </a:r>
          </a:p>
        </p:txBody>
      </p:sp>
      <p:pic>
        <p:nvPicPr>
          <p:cNvPr id="1026" name="Picture 2" descr="Image result for silo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0581" y="611355"/>
            <a:ext cx="3491953" cy="25332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silo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1179" y="3272781"/>
            <a:ext cx="3491953" cy="25332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silo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6867" y="3272781"/>
            <a:ext cx="3491953" cy="25332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silo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551" y="564915"/>
            <a:ext cx="3491953" cy="25332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888251">
            <a:off x="1555531" y="1631488"/>
            <a:ext cx="2490952" cy="400110"/>
          </a:xfrm>
          <a:prstGeom prst="rect">
            <a:avLst/>
          </a:prstGeom>
          <a:noFill/>
        </p:spPr>
        <p:txBody>
          <a:bodyPr wrap="square" rtlCol="0">
            <a:spAutoFit/>
          </a:bodyPr>
          <a:lstStyle/>
          <a:p>
            <a:r>
              <a:rPr lang="en-US" sz="2000" b="1" dirty="0">
                <a:solidFill>
                  <a:schemeClr val="accent1"/>
                </a:solidFill>
              </a:rPr>
              <a:t>WPS Preschool</a:t>
            </a:r>
          </a:p>
        </p:txBody>
      </p:sp>
      <p:sp>
        <p:nvSpPr>
          <p:cNvPr id="9" name="TextBox 8"/>
          <p:cNvSpPr txBox="1"/>
          <p:nvPr/>
        </p:nvSpPr>
        <p:spPr>
          <a:xfrm rot="1888251">
            <a:off x="3061028" y="4190756"/>
            <a:ext cx="2490952" cy="400110"/>
          </a:xfrm>
          <a:prstGeom prst="rect">
            <a:avLst/>
          </a:prstGeom>
          <a:noFill/>
        </p:spPr>
        <p:txBody>
          <a:bodyPr wrap="square" rtlCol="0">
            <a:spAutoFit/>
          </a:bodyPr>
          <a:lstStyle/>
          <a:p>
            <a:r>
              <a:rPr lang="en-US" sz="2000" b="1" dirty="0">
                <a:solidFill>
                  <a:schemeClr val="accent1"/>
                </a:solidFill>
              </a:rPr>
              <a:t>School Readiness</a:t>
            </a:r>
          </a:p>
        </p:txBody>
      </p:sp>
      <p:sp>
        <p:nvSpPr>
          <p:cNvPr id="10" name="TextBox 9"/>
          <p:cNvSpPr txBox="1"/>
          <p:nvPr/>
        </p:nvSpPr>
        <p:spPr>
          <a:xfrm rot="1888251">
            <a:off x="7242992" y="4292565"/>
            <a:ext cx="2880977" cy="400110"/>
          </a:xfrm>
          <a:prstGeom prst="rect">
            <a:avLst/>
          </a:prstGeom>
          <a:noFill/>
        </p:spPr>
        <p:txBody>
          <a:bodyPr wrap="square" rtlCol="0">
            <a:spAutoFit/>
          </a:bodyPr>
          <a:lstStyle/>
          <a:p>
            <a:r>
              <a:rPr lang="en-US" sz="2000" b="1" dirty="0">
                <a:solidFill>
                  <a:schemeClr val="accent1"/>
                </a:solidFill>
              </a:rPr>
              <a:t>Foundation Support</a:t>
            </a:r>
          </a:p>
        </p:txBody>
      </p:sp>
      <p:sp>
        <p:nvSpPr>
          <p:cNvPr id="11" name="TextBox 10"/>
          <p:cNvSpPr txBox="1"/>
          <p:nvPr/>
        </p:nvSpPr>
        <p:spPr>
          <a:xfrm rot="1888251">
            <a:off x="8981711" y="1596043"/>
            <a:ext cx="1890257" cy="400110"/>
          </a:xfrm>
          <a:prstGeom prst="rect">
            <a:avLst/>
          </a:prstGeom>
          <a:noFill/>
        </p:spPr>
        <p:txBody>
          <a:bodyPr wrap="square" rtlCol="0">
            <a:spAutoFit/>
          </a:bodyPr>
          <a:lstStyle/>
          <a:p>
            <a:r>
              <a:rPr lang="en-US" sz="2000" b="1" dirty="0">
                <a:solidFill>
                  <a:schemeClr val="accent1"/>
                </a:solidFill>
              </a:rPr>
              <a:t>Community</a:t>
            </a:r>
          </a:p>
        </p:txBody>
      </p:sp>
    </p:spTree>
    <p:extLst>
      <p:ext uri="{BB962C8B-B14F-4D97-AF65-F5344CB8AC3E}">
        <p14:creationId xmlns:p14="http://schemas.microsoft.com/office/powerpoint/2010/main" val="2685315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5151" y="268492"/>
            <a:ext cx="9291215" cy="1049235"/>
          </a:xfrm>
        </p:spPr>
        <p:txBody>
          <a:bodyPr/>
          <a:lstStyle/>
          <a:p>
            <a:r>
              <a:rPr lang="en-US" dirty="0"/>
              <a:t>Bridge to success (BTS)</a:t>
            </a:r>
          </a:p>
        </p:txBody>
      </p:sp>
      <p:sp>
        <p:nvSpPr>
          <p:cNvPr id="3" name="Content Placeholder 2"/>
          <p:cNvSpPr>
            <a:spLocks noGrp="1"/>
          </p:cNvSpPr>
          <p:nvPr>
            <p:ph idx="1"/>
          </p:nvPr>
        </p:nvSpPr>
        <p:spPr>
          <a:xfrm>
            <a:off x="578069" y="2051222"/>
            <a:ext cx="10878207" cy="3908144"/>
          </a:xfrm>
        </p:spPr>
        <p:txBody>
          <a:bodyPr>
            <a:normAutofit/>
          </a:bodyPr>
          <a:lstStyle/>
          <a:p>
            <a:pPr marL="0" indent="0" algn="ctr" fontAlgn="base">
              <a:buNone/>
            </a:pPr>
            <a:r>
              <a:rPr lang="en-US" sz="2800" dirty="0"/>
              <a:t>BTS is a cross-sector partnership of over 90 community and civic leaders, educators, and organizations. We work collectively to achieve equitable change by empowering Waterbury's children, youth, and families, to be successful in school, career, and life. </a:t>
            </a:r>
            <a:endParaRPr lang="en-US" sz="1000" dirty="0"/>
          </a:p>
        </p:txBody>
      </p:sp>
    </p:spTree>
    <p:extLst>
      <p:ext uri="{BB962C8B-B14F-4D97-AF65-F5344CB8AC3E}">
        <p14:creationId xmlns:p14="http://schemas.microsoft.com/office/powerpoint/2010/main" val="1084238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Collective Impact</a:t>
            </a:r>
          </a:p>
        </p:txBody>
      </p:sp>
      <p:sp>
        <p:nvSpPr>
          <p:cNvPr id="3" name="Content Placeholder 2"/>
          <p:cNvSpPr>
            <a:spLocks noGrp="1"/>
          </p:cNvSpPr>
          <p:nvPr>
            <p:ph idx="1"/>
          </p:nvPr>
        </p:nvSpPr>
        <p:spPr>
          <a:xfrm>
            <a:off x="1451579" y="2123309"/>
            <a:ext cx="9291215" cy="3450613"/>
          </a:xfrm>
        </p:spPr>
        <p:txBody>
          <a:bodyPr>
            <a:normAutofit/>
          </a:bodyPr>
          <a:lstStyle/>
          <a:p>
            <a:pPr marL="0" indent="0" algn="ctr">
              <a:buNone/>
            </a:pPr>
            <a:r>
              <a:rPr lang="en-US" sz="2800" dirty="0"/>
              <a:t>A cradle to career vision-we recognize there is no singular program that will solve our community needs. </a:t>
            </a:r>
          </a:p>
          <a:p>
            <a:pPr marL="0" indent="0" algn="ctr">
              <a:buNone/>
            </a:pPr>
            <a:endParaRPr lang="en-US" sz="2800" dirty="0"/>
          </a:p>
          <a:p>
            <a:pPr marL="0" indent="0" algn="ctr">
              <a:buNone/>
            </a:pPr>
            <a:r>
              <a:rPr lang="en-US" sz="2800" dirty="0"/>
              <a:t>Rather, it is strategic collective work dedicated to specific goals in a framework of accountability.  </a:t>
            </a:r>
          </a:p>
          <a:p>
            <a:endParaRPr lang="en-US" sz="2800" dirty="0"/>
          </a:p>
          <a:p>
            <a:endParaRPr lang="en-US" sz="2800" dirty="0"/>
          </a:p>
        </p:txBody>
      </p:sp>
    </p:spTree>
    <p:extLst>
      <p:ext uri="{BB962C8B-B14F-4D97-AF65-F5344CB8AC3E}">
        <p14:creationId xmlns:p14="http://schemas.microsoft.com/office/powerpoint/2010/main" val="288223335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861</TotalTime>
  <Words>983</Words>
  <Application>Microsoft Office PowerPoint</Application>
  <PresentationFormat>Widescreen</PresentationFormat>
  <Paragraphs>116</Paragraphs>
  <Slides>21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Rockwell</vt:lpstr>
      <vt:lpstr>Gallery</vt:lpstr>
      <vt:lpstr>From Silos  to Systems</vt:lpstr>
      <vt:lpstr>Presenters</vt:lpstr>
      <vt:lpstr>All communities have caring and passionate individuals, Stakeholders and providers who are working tirelessly to improve the outcomes of their youngest citizens.  </vt:lpstr>
      <vt:lpstr>You can’t do it alone</vt:lpstr>
      <vt:lpstr>Essential Question</vt:lpstr>
      <vt:lpstr>PowerPoint Presentation</vt:lpstr>
      <vt:lpstr>Our History</vt:lpstr>
      <vt:lpstr>Bridge to success (BTS)</vt:lpstr>
      <vt:lpstr>Collective Impact</vt:lpstr>
      <vt:lpstr>How does collective impact show up?</vt:lpstr>
      <vt:lpstr>Cradle to Career – Theory of Action</vt:lpstr>
      <vt:lpstr>BTS Collaborative action networks (CAN)</vt:lpstr>
      <vt:lpstr>School Readiness slots</vt:lpstr>
      <vt:lpstr>The Mayor took us to the barn</vt:lpstr>
      <vt:lpstr>PowerPoint Presentation</vt:lpstr>
      <vt:lpstr>Improvement Plan Goals</vt:lpstr>
      <vt:lpstr>Key “moves”</vt:lpstr>
      <vt:lpstr>Current Sample of Collective work around sel</vt:lpstr>
      <vt:lpstr>PowerPoint Presentation</vt:lpstr>
      <vt:lpstr>Questions for you</vt:lpstr>
      <vt:lpstr>Questions for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Silos  to Systems</dc:title>
  <dc:creator>Darren Schwartz</dc:creator>
  <cp:lastModifiedBy>Canty, Felicia</cp:lastModifiedBy>
  <cp:revision>40</cp:revision>
  <dcterms:created xsi:type="dcterms:W3CDTF">2018-05-16T15:31:30Z</dcterms:created>
  <dcterms:modified xsi:type="dcterms:W3CDTF">2018-06-04T15:40:45Z</dcterms:modified>
</cp:coreProperties>
</file>