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2" r:id="rId4"/>
  </p:sldMasterIdLst>
  <p:notesMasterIdLst>
    <p:notesMasterId r:id="rId24"/>
  </p:notesMasterIdLst>
  <p:sldIdLst>
    <p:sldId id="257" r:id="rId5"/>
    <p:sldId id="266" r:id="rId6"/>
    <p:sldId id="271" r:id="rId7"/>
    <p:sldId id="278" r:id="rId8"/>
    <p:sldId id="287" r:id="rId9"/>
    <p:sldId id="286" r:id="rId10"/>
    <p:sldId id="279" r:id="rId11"/>
    <p:sldId id="280" r:id="rId12"/>
    <p:sldId id="281" r:id="rId13"/>
    <p:sldId id="275" r:id="rId14"/>
    <p:sldId id="277" r:id="rId15"/>
    <p:sldId id="268" r:id="rId16"/>
    <p:sldId id="285" r:id="rId17"/>
    <p:sldId id="276" r:id="rId18"/>
    <p:sldId id="282" r:id="rId19"/>
    <p:sldId id="283" r:id="rId20"/>
    <p:sldId id="284" r:id="rId21"/>
    <p:sldId id="269"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1EF"/>
    <a:srgbClr val="44AA00"/>
    <a:srgbClr val="3D6B9D"/>
    <a:srgbClr val="B1D2D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69E41-9C7B-079A-27E6-EB3C02727FD7}" v="70" dt="2021-07-08T11:23:48.748"/>
    <p1510:client id="{D278F89F-84C4-4C1C-4579-E98FA7D10584}" v="302" dt="2021-07-08T11:16:07.517"/>
    <p1510:client id="{F3DDB14A-A256-4447-A3B0-9626258097EB}" v="55" dt="2021-07-08T02:37:11.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7823" autoAdjust="0"/>
  </p:normalViewPr>
  <p:slideViewPr>
    <p:cSldViewPr snapToGrid="0">
      <p:cViewPr varScale="1">
        <p:scale>
          <a:sx n="74" d="100"/>
          <a:sy n="74" d="100"/>
        </p:scale>
        <p:origin x="1622" y="72"/>
      </p:cViewPr>
      <p:guideLst>
        <p:guide orient="horz" pos="711"/>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3D8CE-15FC-4261-83C4-4E8EB618D192}" type="datetimeFigureOut">
              <a:rPr lang="en-US" smtClean="0"/>
              <a:t>12/17/2022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8A9B0-6398-4E24-9D14-932B0BBDDB87}" type="slidenum">
              <a:rPr lang="en-US" smtClean="0"/>
              <a:t>‹#›</a:t>
            </a:fld>
            <a:endParaRPr lang="en-US" dirty="0"/>
          </a:p>
        </p:txBody>
      </p:sp>
    </p:spTree>
    <p:extLst>
      <p:ext uri="{BB962C8B-B14F-4D97-AF65-F5344CB8AC3E}">
        <p14:creationId xmlns:p14="http://schemas.microsoft.com/office/powerpoint/2010/main" val="239104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8A9B0-6398-4E24-9D14-932B0BBDDB87}" type="slidenum">
              <a:rPr lang="en-US" smtClean="0"/>
              <a:t>2</a:t>
            </a:fld>
            <a:endParaRPr lang="en-US" dirty="0"/>
          </a:p>
        </p:txBody>
      </p:sp>
    </p:spTree>
    <p:extLst>
      <p:ext uri="{BB962C8B-B14F-4D97-AF65-F5344CB8AC3E}">
        <p14:creationId xmlns:p14="http://schemas.microsoft.com/office/powerpoint/2010/main" val="171828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8A9B0-6398-4E24-9D14-932B0BBDDB87}" type="slidenum">
              <a:rPr lang="en-US" smtClean="0"/>
              <a:t>3</a:t>
            </a:fld>
            <a:endParaRPr lang="en-US" dirty="0"/>
          </a:p>
        </p:txBody>
      </p:sp>
    </p:spTree>
    <p:extLst>
      <p:ext uri="{BB962C8B-B14F-4D97-AF65-F5344CB8AC3E}">
        <p14:creationId xmlns:p14="http://schemas.microsoft.com/office/powerpoint/2010/main" val="126913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8A9B0-6398-4E24-9D14-932B0BBDDB87}" type="slidenum">
              <a:rPr lang="en-US" smtClean="0"/>
              <a:t>8</a:t>
            </a:fld>
            <a:endParaRPr lang="en-US" dirty="0"/>
          </a:p>
        </p:txBody>
      </p:sp>
    </p:spTree>
    <p:extLst>
      <p:ext uri="{BB962C8B-B14F-4D97-AF65-F5344CB8AC3E}">
        <p14:creationId xmlns:p14="http://schemas.microsoft.com/office/powerpoint/2010/main" val="160971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8A9B0-6398-4E24-9D14-932B0BBDDB87}" type="slidenum">
              <a:rPr lang="en-US" smtClean="0"/>
              <a:t>10</a:t>
            </a:fld>
            <a:endParaRPr lang="en-US" dirty="0"/>
          </a:p>
        </p:txBody>
      </p:sp>
    </p:spTree>
    <p:extLst>
      <p:ext uri="{BB962C8B-B14F-4D97-AF65-F5344CB8AC3E}">
        <p14:creationId xmlns:p14="http://schemas.microsoft.com/office/powerpoint/2010/main" val="3350616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8A9B0-6398-4E24-9D14-932B0BBDDB87}" type="slidenum">
              <a:rPr lang="en-US" smtClean="0"/>
              <a:t>12</a:t>
            </a:fld>
            <a:endParaRPr lang="en-US" dirty="0"/>
          </a:p>
        </p:txBody>
      </p:sp>
    </p:spTree>
    <p:extLst>
      <p:ext uri="{BB962C8B-B14F-4D97-AF65-F5344CB8AC3E}">
        <p14:creationId xmlns:p14="http://schemas.microsoft.com/office/powerpoint/2010/main" val="311126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8A9B0-6398-4E24-9D14-932B0BBDDB87}" type="slidenum">
              <a:rPr lang="en-US" smtClean="0"/>
              <a:t>13</a:t>
            </a:fld>
            <a:endParaRPr lang="en-US" dirty="0"/>
          </a:p>
        </p:txBody>
      </p:sp>
    </p:spTree>
    <p:extLst>
      <p:ext uri="{BB962C8B-B14F-4D97-AF65-F5344CB8AC3E}">
        <p14:creationId xmlns:p14="http://schemas.microsoft.com/office/powerpoint/2010/main" val="260100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8A9B0-6398-4E24-9D14-932B0BBDDB87}" type="slidenum">
              <a:rPr lang="en-US" smtClean="0"/>
              <a:t>16</a:t>
            </a:fld>
            <a:endParaRPr lang="en-US" dirty="0"/>
          </a:p>
        </p:txBody>
      </p:sp>
    </p:spTree>
    <p:extLst>
      <p:ext uri="{BB962C8B-B14F-4D97-AF65-F5344CB8AC3E}">
        <p14:creationId xmlns:p14="http://schemas.microsoft.com/office/powerpoint/2010/main" val="234687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8A9B0-6398-4E24-9D14-932B0BBDDB87}" type="slidenum">
              <a:rPr lang="en-US" smtClean="0"/>
              <a:t>18</a:t>
            </a:fld>
            <a:endParaRPr lang="en-US" dirty="0"/>
          </a:p>
        </p:txBody>
      </p:sp>
    </p:spTree>
    <p:extLst>
      <p:ext uri="{BB962C8B-B14F-4D97-AF65-F5344CB8AC3E}">
        <p14:creationId xmlns:p14="http://schemas.microsoft.com/office/powerpoint/2010/main" val="706663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8A9B0-6398-4E24-9D14-932B0BBDDB87}" type="slidenum">
              <a:rPr lang="en-US" smtClean="0"/>
              <a:t>19</a:t>
            </a:fld>
            <a:endParaRPr lang="en-US" dirty="0"/>
          </a:p>
        </p:txBody>
      </p:sp>
    </p:spTree>
    <p:extLst>
      <p:ext uri="{BB962C8B-B14F-4D97-AF65-F5344CB8AC3E}">
        <p14:creationId xmlns:p14="http://schemas.microsoft.com/office/powerpoint/2010/main" val="2254078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12" name="Rectangle 11"/>
          <p:cNvSpPr/>
          <p:nvPr/>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p:cNvPicPr>
            <a:picLocks noChangeAspect="1" noChangeArrowheads="1"/>
          </p:cNvPicPr>
          <p:nvPr/>
        </p:nvPicPr>
        <p:blipFill>
          <a:blip r:embed="rId2" cstate="print"/>
          <a:srcRect/>
          <a:stretch>
            <a:fillRect/>
          </a:stretch>
        </p:blipFill>
        <p:spPr bwMode="auto">
          <a:xfrm>
            <a:off x="0" y="0"/>
            <a:ext cx="9144000" cy="3505200"/>
          </a:xfrm>
          <a:prstGeom prst="rect">
            <a:avLst/>
          </a:prstGeom>
          <a:noFill/>
          <a:ln w="9525">
            <a:noFill/>
            <a:miter lim="800000"/>
            <a:headEnd/>
            <a:tailEnd/>
          </a:ln>
        </p:spPr>
      </p:pic>
      <p:pic>
        <p:nvPicPr>
          <p:cNvPr id="14" name="Picture 16" descr="DEEPsFirstslides2-8-12ONLY.jpg"/>
          <p:cNvPicPr>
            <a:picLocks noChangeAspect="1"/>
          </p:cNvPicPr>
          <p:nvPr/>
        </p:nvPicPr>
        <p:blipFill>
          <a:blip r:embed="rId3" cstate="print"/>
          <a:srcRect/>
          <a:stretch>
            <a:fillRect/>
          </a:stretch>
        </p:blipFill>
        <p:spPr bwMode="auto">
          <a:xfrm>
            <a:off x="0" y="4800600"/>
            <a:ext cx="6737350" cy="1268413"/>
          </a:xfrm>
          <a:prstGeom prst="rect">
            <a:avLst/>
          </a:prstGeom>
          <a:noFill/>
          <a:ln w="9525">
            <a:noFill/>
            <a:miter lim="800000"/>
            <a:headEnd/>
            <a:tailEnd/>
          </a:ln>
        </p:spPr>
      </p:pic>
      <p:pic>
        <p:nvPicPr>
          <p:cNvPr id="15" name="Picture 6" descr="DEEPLogoRectangleCOLORsmall.jpg"/>
          <p:cNvPicPr>
            <a:picLocks noChangeAspect="1"/>
          </p:cNvPicPr>
          <p:nvPr/>
        </p:nvPicPr>
        <p:blipFill>
          <a:blip r:embed="rId4" cstate="print"/>
          <a:srcRect/>
          <a:stretch>
            <a:fillRect/>
          </a:stretch>
        </p:blipFill>
        <p:spPr bwMode="auto">
          <a:xfrm>
            <a:off x="6934200" y="4953000"/>
            <a:ext cx="1962150" cy="869950"/>
          </a:xfrm>
          <a:prstGeom prst="rect">
            <a:avLst/>
          </a:prstGeom>
          <a:noFill/>
          <a:ln w="9525">
            <a:noFill/>
            <a:miter lim="800000"/>
            <a:headEnd/>
            <a:tailEnd/>
          </a:ln>
        </p:spPr>
      </p:pic>
      <p:sp>
        <p:nvSpPr>
          <p:cNvPr id="16" name="Rectangle 15"/>
          <p:cNvSpPr/>
          <p:nvPr/>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p:cNvSpPr txBox="1"/>
          <p:nvPr/>
        </p:nvSpPr>
        <p:spPr>
          <a:xfrm>
            <a:off x="50799" y="3505200"/>
            <a:ext cx="9144000" cy="1200329"/>
          </a:xfrm>
          <a:prstGeom prst="rect">
            <a:avLst/>
          </a:prstGeom>
          <a:noFill/>
        </p:spPr>
        <p:txBody>
          <a:bodyPr wrap="square" rtlCol="0">
            <a:spAutoFit/>
          </a:bodyPr>
          <a:lstStyle/>
          <a:p>
            <a:r>
              <a:rPr lang="en-US" sz="3600" dirty="0">
                <a:latin typeface="+mj-lt"/>
              </a:rPr>
              <a:t>Connecticut Department of</a:t>
            </a:r>
          </a:p>
          <a:p>
            <a:r>
              <a:rPr lang="en-US" sz="3600" dirty="0">
                <a:latin typeface="+mj-lt"/>
              </a:rPr>
              <a:t>Energy and Environmental Protection</a:t>
            </a:r>
          </a:p>
        </p:txBody>
      </p:sp>
      <p:sp>
        <p:nvSpPr>
          <p:cNvPr id="8" name="Rectangle 7"/>
          <p:cNvSpPr/>
          <p:nvPr userDrawn="1"/>
        </p:nvSpPr>
        <p:spPr>
          <a:xfrm>
            <a:off x="6705600" y="4800600"/>
            <a:ext cx="24384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0" y="0"/>
            <a:ext cx="9144000" cy="3505200"/>
          </a:xfrm>
          <a:prstGeom prst="rect">
            <a:avLst/>
          </a:prstGeom>
          <a:noFill/>
          <a:ln w="9525">
            <a:noFill/>
            <a:miter lim="800000"/>
            <a:headEnd/>
            <a:tailEnd/>
          </a:ln>
        </p:spPr>
      </p:pic>
      <p:pic>
        <p:nvPicPr>
          <p:cNvPr id="10" name="Picture 16" descr="DEEPsFirstslides2-8-12ONLY.jpg"/>
          <p:cNvPicPr>
            <a:picLocks noChangeAspect="1"/>
          </p:cNvPicPr>
          <p:nvPr userDrawn="1"/>
        </p:nvPicPr>
        <p:blipFill>
          <a:blip r:embed="rId3" cstate="print"/>
          <a:srcRect/>
          <a:stretch>
            <a:fillRect/>
          </a:stretch>
        </p:blipFill>
        <p:spPr bwMode="auto">
          <a:xfrm>
            <a:off x="0" y="4800600"/>
            <a:ext cx="6737350" cy="1268413"/>
          </a:xfrm>
          <a:prstGeom prst="rect">
            <a:avLst/>
          </a:prstGeom>
          <a:noFill/>
          <a:ln w="9525">
            <a:noFill/>
            <a:miter lim="800000"/>
            <a:headEnd/>
            <a:tailEnd/>
          </a:ln>
        </p:spPr>
      </p:pic>
      <p:pic>
        <p:nvPicPr>
          <p:cNvPr id="11" name="Picture 6" descr="DEEPLogoRectangleCOLORsmall.jpg"/>
          <p:cNvPicPr>
            <a:picLocks noChangeAspect="1"/>
          </p:cNvPicPr>
          <p:nvPr userDrawn="1"/>
        </p:nvPicPr>
        <p:blipFill>
          <a:blip r:embed="rId4" cstate="print"/>
          <a:srcRect/>
          <a:stretch>
            <a:fillRect/>
          </a:stretch>
        </p:blipFill>
        <p:spPr bwMode="auto">
          <a:xfrm>
            <a:off x="6934200" y="4953000"/>
            <a:ext cx="1962150" cy="869950"/>
          </a:xfrm>
          <a:prstGeom prst="rect">
            <a:avLst/>
          </a:prstGeom>
          <a:noFill/>
          <a:ln w="9525">
            <a:noFill/>
            <a:miter lim="800000"/>
            <a:headEnd/>
            <a:tailEnd/>
          </a:ln>
        </p:spPr>
      </p:pic>
      <p:sp>
        <p:nvSpPr>
          <p:cNvPr id="18" name="Rectangle 17"/>
          <p:cNvSpPr/>
          <p:nvPr userDrawn="1"/>
        </p:nvSpPr>
        <p:spPr>
          <a:xfrm>
            <a:off x="0" y="605790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22" name="Rectangle 21"/>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41873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itle 12"/>
          <p:cNvSpPr>
            <a:spLocks noGrp="1"/>
          </p:cNvSpPr>
          <p:nvPr>
            <p:ph type="title" hasCustomPrompt="1"/>
          </p:nvPr>
        </p:nvSpPr>
        <p:spPr>
          <a:xfrm>
            <a:off x="304800" y="1600200"/>
            <a:ext cx="8229600" cy="1143000"/>
          </a:xfrm>
          <a:prstGeom prst="rect">
            <a:avLst/>
          </a:prstGeom>
        </p:spPr>
        <p:txBody>
          <a:bodyPr/>
          <a:lstStyle>
            <a:lvl1pPr>
              <a:defRPr>
                <a:solidFill>
                  <a:schemeClr val="tx1"/>
                </a:solidFill>
              </a:defRPr>
            </a:lvl1pPr>
          </a:lstStyle>
          <a:p>
            <a:r>
              <a:rPr lang="en-US" dirty="0"/>
              <a:t>Title of Presentation</a:t>
            </a:r>
          </a:p>
        </p:txBody>
      </p:sp>
      <p:sp>
        <p:nvSpPr>
          <p:cNvPr id="20" name="Rectangle 19"/>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9" name="Picture 7" descr="DEEPLogoRectangleCOLOR755px337px300dpi.gif"/>
          <p:cNvPicPr>
            <a:picLocks noChangeAspect="1"/>
          </p:cNvPicPr>
          <p:nvPr userDrawn="1"/>
        </p:nvPicPr>
        <p:blipFill>
          <a:blip r:embed="rId2" cstate="print"/>
          <a:srcRect r="64532"/>
          <a:stretch>
            <a:fillRect/>
          </a:stretch>
        </p:blipFill>
        <p:spPr bwMode="auto">
          <a:xfrm>
            <a:off x="292100" y="5782128"/>
            <a:ext cx="777875" cy="97948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0"/>
            <a:ext cx="9144000" cy="8001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0" y="0"/>
            <a:ext cx="8229600" cy="1143000"/>
          </a:xfrm>
          <a:prstGeom prst="rect">
            <a:avLst/>
          </a:prstGeom>
        </p:spPr>
        <p:txBody>
          <a:bodyPr/>
          <a:lstStyle>
            <a:lvl1pPr>
              <a:defRPr baseline="0">
                <a:solidFill>
                  <a:schemeClr val="bg1"/>
                </a:solidFill>
              </a:defRPr>
            </a:lvl1pPr>
          </a:lstStyle>
          <a:p>
            <a:r>
              <a:rPr lang="en-US"/>
              <a:t>Click to edit Master title style</a:t>
            </a:r>
            <a:endParaRPr lang="en-US" dirty="0"/>
          </a:p>
        </p:txBody>
      </p:sp>
      <p:sp>
        <p:nvSpPr>
          <p:cNvPr id="7" name="Rectangle 6"/>
          <p:cNvSpPr/>
          <p:nvPr userDrawn="1"/>
        </p:nvSpPr>
        <p:spPr bwMode="auto">
          <a:xfrm>
            <a:off x="5106022" y="1130300"/>
            <a:ext cx="1931988" cy="186942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5114617" y="2993972"/>
            <a:ext cx="1923393" cy="1842921"/>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3194562" y="2994957"/>
            <a:ext cx="1923393" cy="1841936"/>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647700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bwMode="auto">
          <a:xfrm>
            <a:off x="0" y="6026150"/>
            <a:ext cx="9144000" cy="5381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7" descr="DEEPLogoRectangleCOLOR755px337px300dpi.gif"/>
          <p:cNvPicPr>
            <a:picLocks noChangeAspect="1"/>
          </p:cNvPicPr>
          <p:nvPr userDrawn="1"/>
        </p:nvPicPr>
        <p:blipFill>
          <a:blip r:embed="rId2" cstate="print"/>
          <a:srcRect r="64532"/>
          <a:stretch>
            <a:fillRect/>
          </a:stretch>
        </p:blipFill>
        <p:spPr bwMode="auto">
          <a:xfrm>
            <a:off x="292100" y="5782128"/>
            <a:ext cx="777875" cy="979488"/>
          </a:xfrm>
          <a:prstGeom prst="rect">
            <a:avLst/>
          </a:prstGeom>
          <a:noFill/>
          <a:ln w="9525">
            <a:noFill/>
            <a:miter lim="800000"/>
            <a:headEnd/>
            <a:tailEnd/>
          </a:ln>
        </p:spPr>
      </p:pic>
      <p:sp>
        <p:nvSpPr>
          <p:cNvPr id="11"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sp>
        <p:nvSpPr>
          <p:cNvPr id="13" name="TextBox 7"/>
          <p:cNvSpPr txBox="1">
            <a:spLocks noChangeArrowheads="1"/>
          </p:cNvSpPr>
          <p:nvPr userDrawn="1"/>
        </p:nvSpPr>
        <p:spPr bwMode="auto">
          <a:xfrm rot="16200000">
            <a:off x="318244" y="2845747"/>
            <a:ext cx="2876060" cy="369332"/>
          </a:xfrm>
          <a:prstGeom prst="rect">
            <a:avLst/>
          </a:prstGeom>
          <a:noFill/>
          <a:ln w="9525">
            <a:noFill/>
            <a:miter lim="800000"/>
            <a:headEnd/>
            <a:tailEnd/>
          </a:ln>
        </p:spPr>
        <p:txBody>
          <a:bodyPr>
            <a:spAutoFit/>
          </a:bodyPr>
          <a:lstStyle/>
          <a:p>
            <a:pPr algn="ctr"/>
            <a:r>
              <a:rPr lang="en-US" b="1" dirty="0">
                <a:solidFill>
                  <a:schemeClr val="tx1"/>
                </a:solidFill>
                <a:latin typeface="Calibri" pitchFamily="34" charset="0"/>
              </a:rPr>
              <a:t>Impact on Agency Brand</a:t>
            </a:r>
          </a:p>
        </p:txBody>
      </p:sp>
      <p:sp>
        <p:nvSpPr>
          <p:cNvPr id="14" name="TextBox 8"/>
          <p:cNvSpPr txBox="1">
            <a:spLocks noChangeArrowheads="1"/>
          </p:cNvSpPr>
          <p:nvPr userDrawn="1"/>
        </p:nvSpPr>
        <p:spPr bwMode="auto">
          <a:xfrm>
            <a:off x="2695030" y="5665956"/>
            <a:ext cx="4314917" cy="369332"/>
          </a:xfrm>
          <a:prstGeom prst="rect">
            <a:avLst/>
          </a:prstGeom>
          <a:noFill/>
          <a:ln w="9525">
            <a:noFill/>
            <a:miter lim="800000"/>
            <a:headEnd/>
            <a:tailEnd/>
          </a:ln>
        </p:spPr>
        <p:txBody>
          <a:bodyPr>
            <a:spAutoFit/>
          </a:bodyPr>
          <a:lstStyle/>
          <a:p>
            <a:pPr algn="ctr"/>
            <a:r>
              <a:rPr lang="en-US" b="1" dirty="0">
                <a:solidFill>
                  <a:schemeClr val="tx1"/>
                </a:solidFill>
                <a:latin typeface="Calibri" pitchFamily="34" charset="0"/>
              </a:rPr>
              <a:t>Value to Staff</a:t>
            </a:r>
          </a:p>
        </p:txBody>
      </p:sp>
      <p:sp>
        <p:nvSpPr>
          <p:cNvPr id="15" name="TextBox 9"/>
          <p:cNvSpPr txBox="1">
            <a:spLocks noChangeArrowheads="1"/>
          </p:cNvSpPr>
          <p:nvPr userDrawn="1"/>
        </p:nvSpPr>
        <p:spPr bwMode="auto">
          <a:xfrm>
            <a:off x="1857808" y="1092198"/>
            <a:ext cx="1159229"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High</a:t>
            </a:r>
          </a:p>
        </p:txBody>
      </p:sp>
      <p:sp>
        <p:nvSpPr>
          <p:cNvPr id="16" name="TextBox 10"/>
          <p:cNvSpPr txBox="1">
            <a:spLocks noChangeArrowheads="1"/>
          </p:cNvSpPr>
          <p:nvPr userDrawn="1"/>
        </p:nvSpPr>
        <p:spPr bwMode="auto">
          <a:xfrm>
            <a:off x="1986611" y="2902925"/>
            <a:ext cx="966024"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Medium</a:t>
            </a:r>
          </a:p>
        </p:txBody>
      </p:sp>
      <p:sp>
        <p:nvSpPr>
          <p:cNvPr id="17" name="TextBox 11"/>
          <p:cNvSpPr txBox="1">
            <a:spLocks noChangeArrowheads="1"/>
          </p:cNvSpPr>
          <p:nvPr userDrawn="1"/>
        </p:nvSpPr>
        <p:spPr bwMode="auto">
          <a:xfrm>
            <a:off x="1729007" y="4716094"/>
            <a:ext cx="1481237"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Low</a:t>
            </a:r>
          </a:p>
        </p:txBody>
      </p:sp>
      <p:sp>
        <p:nvSpPr>
          <p:cNvPr id="18" name="TextBox 12"/>
          <p:cNvSpPr txBox="1">
            <a:spLocks noChangeArrowheads="1"/>
          </p:cNvSpPr>
          <p:nvPr userDrawn="1"/>
        </p:nvSpPr>
        <p:spPr bwMode="auto">
          <a:xfrm rot="18006833">
            <a:off x="2463916" y="5089698"/>
            <a:ext cx="937846"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None</a:t>
            </a:r>
          </a:p>
        </p:txBody>
      </p:sp>
      <p:sp>
        <p:nvSpPr>
          <p:cNvPr id="19" name="TextBox 13"/>
          <p:cNvSpPr txBox="1">
            <a:spLocks noChangeArrowheads="1"/>
          </p:cNvSpPr>
          <p:nvPr userDrawn="1"/>
        </p:nvSpPr>
        <p:spPr bwMode="auto">
          <a:xfrm rot="18006833">
            <a:off x="4336713" y="5136280"/>
            <a:ext cx="1015973"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Little</a:t>
            </a:r>
          </a:p>
        </p:txBody>
      </p:sp>
      <p:sp>
        <p:nvSpPr>
          <p:cNvPr id="20" name="TextBox 14"/>
          <p:cNvSpPr txBox="1">
            <a:spLocks noChangeArrowheads="1"/>
          </p:cNvSpPr>
          <p:nvPr userDrawn="1"/>
        </p:nvSpPr>
        <p:spPr bwMode="auto">
          <a:xfrm rot="18006833">
            <a:off x="6229576" y="5119277"/>
            <a:ext cx="1121217" cy="307777"/>
          </a:xfrm>
          <a:prstGeom prst="rect">
            <a:avLst/>
          </a:prstGeom>
          <a:noFill/>
          <a:ln w="9525">
            <a:noFill/>
            <a:miter lim="800000"/>
            <a:headEnd/>
            <a:tailEnd/>
          </a:ln>
        </p:spPr>
        <p:txBody>
          <a:bodyPr>
            <a:spAutoFit/>
          </a:bodyPr>
          <a:lstStyle/>
          <a:p>
            <a:pPr algn="ctr"/>
            <a:r>
              <a:rPr lang="en-US" sz="1400" b="1" dirty="0">
                <a:solidFill>
                  <a:schemeClr val="tx1"/>
                </a:solidFill>
                <a:latin typeface="Calibri" pitchFamily="34" charset="0"/>
              </a:rPr>
              <a:t>A Lot</a:t>
            </a:r>
          </a:p>
        </p:txBody>
      </p:sp>
      <p:sp>
        <p:nvSpPr>
          <p:cNvPr id="21" name="Rectangle 20"/>
          <p:cNvSpPr/>
          <p:nvPr userDrawn="1"/>
        </p:nvSpPr>
        <p:spPr bwMode="auto">
          <a:xfrm>
            <a:off x="3185967" y="1128713"/>
            <a:ext cx="1931988" cy="186942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extBox 35"/>
          <p:cNvSpPr txBox="1">
            <a:spLocks noChangeArrowheads="1"/>
          </p:cNvSpPr>
          <p:nvPr/>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9" name="Picture 7" descr="DEEPLogoRectangleCOLOR755px337px300dpi.gif"/>
          <p:cNvPicPr>
            <a:picLocks noChangeAspect="1"/>
          </p:cNvPicPr>
          <p:nvPr/>
        </p:nvPicPr>
        <p:blipFill>
          <a:blip r:embed="rId2" cstate="print"/>
          <a:srcRect r="64532"/>
          <a:stretch>
            <a:fillRect/>
          </a:stretch>
        </p:blipFill>
        <p:spPr bwMode="auto">
          <a:xfrm>
            <a:off x="292100" y="5753100"/>
            <a:ext cx="777875" cy="979488"/>
          </a:xfrm>
          <a:prstGeom prst="rect">
            <a:avLst/>
          </a:prstGeom>
          <a:noFill/>
          <a:ln w="9525">
            <a:noFill/>
            <a:miter lim="800000"/>
            <a:headEnd/>
            <a:tailEnd/>
          </a:ln>
        </p:spPr>
      </p:pic>
      <p:sp>
        <p:nvSpPr>
          <p:cNvPr id="9" name="Rectangle 8"/>
          <p:cNvSpPr/>
          <p:nvPr userDrawn="1"/>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0" cy="72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bwMode="auto">
          <a:xfrm>
            <a:off x="0" y="6026150"/>
            <a:ext cx="9144000" cy="5381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tx1"/>
                </a:solidFill>
                <a:latin typeface="+mj-lt"/>
              </a:rPr>
              <a:t>Connecticut Department of Energy and Environmental Protection</a:t>
            </a:r>
          </a:p>
        </p:txBody>
      </p:sp>
      <p:pic>
        <p:nvPicPr>
          <p:cNvPr id="15" name="Picture 7" descr="DEEPLogoRectangleCOLOR755px337px300dpi.gif"/>
          <p:cNvPicPr>
            <a:picLocks noChangeAspect="1"/>
          </p:cNvPicPr>
          <p:nvPr userDrawn="1"/>
        </p:nvPicPr>
        <p:blipFill>
          <a:blip r:embed="rId2" cstate="print"/>
          <a:srcRect r="64532"/>
          <a:stretch>
            <a:fillRect/>
          </a:stretch>
        </p:blipFill>
        <p:spPr bwMode="auto">
          <a:xfrm>
            <a:off x="292100" y="5774871"/>
            <a:ext cx="777875" cy="979488"/>
          </a:xfrm>
          <a:prstGeom prst="rect">
            <a:avLst/>
          </a:prstGeom>
          <a:noFill/>
          <a:ln w="9525">
            <a:noFill/>
            <a:miter lim="800000"/>
            <a:headEnd/>
            <a:tailEnd/>
          </a:ln>
        </p:spPr>
      </p:pic>
      <p:sp>
        <p:nvSpPr>
          <p:cNvPr id="16" name="Title 1"/>
          <p:cNvSpPr>
            <a:spLocks noGrp="1"/>
          </p:cNvSpPr>
          <p:nvPr>
            <p:ph type="title"/>
          </p:nvPr>
        </p:nvSpPr>
        <p:spPr>
          <a:xfrm>
            <a:off x="0" y="0"/>
            <a:ext cx="8229600" cy="1143000"/>
          </a:xfrm>
          <a:prstGeom prst="rect">
            <a:avLst/>
          </a:prstGeom>
        </p:spPr>
        <p:txBody>
          <a:bodyPr/>
          <a:lstStyle>
            <a:lvl1pPr>
              <a:defRPr baseline="0">
                <a:solidFill>
                  <a:schemeClr val="tx1"/>
                </a:solidFill>
              </a:defRPr>
            </a:lvl1pPr>
          </a:lstStyle>
          <a:p>
            <a:r>
              <a:rPr lang="en-US"/>
              <a:t>Click to edit Master title style</a:t>
            </a:r>
            <a:endParaRPr lang="en-US" dirty="0"/>
          </a:p>
        </p:txBody>
      </p:sp>
      <p:sp>
        <p:nvSpPr>
          <p:cNvPr id="23" name="Content Placeholder 2"/>
          <p:cNvSpPr>
            <a:spLocks noGrp="1"/>
          </p:cNvSpPr>
          <p:nvPr userDrawn="1">
            <p:ph idx="1"/>
          </p:nvPr>
        </p:nvSpPr>
        <p:spPr>
          <a:xfrm>
            <a:off x="609600" y="1447800"/>
            <a:ext cx="8229600" cy="3733800"/>
          </a:xfrm>
          <a:prstGeom prst="rect">
            <a:avLst/>
          </a:prstGeom>
        </p:spPr>
        <p:txBody>
          <a:bodyPr/>
          <a:lstStyle/>
          <a:p>
            <a:pPr lvl="0" eaLnBrk="1" hangingPunct="1">
              <a:buFont typeface="Arial" pitchFamily="34" charset="0"/>
              <a:buNone/>
            </a:pPr>
            <a:r>
              <a:rPr lang="en-US" baseline="30000">
                <a:solidFill>
                  <a:schemeClr val="bg1"/>
                </a:solidFill>
                <a:latin typeface="Berkeley-Medium"/>
              </a:rPr>
              <a:t>Edit Master text styles</a:t>
            </a:r>
          </a:p>
          <a:p>
            <a:pPr lvl="1" eaLnBrk="1" hangingPunct="1">
              <a:buFont typeface="Arial" pitchFamily="34" charset="0"/>
              <a:buNone/>
            </a:pPr>
            <a:r>
              <a:rPr lang="en-US" baseline="30000">
                <a:solidFill>
                  <a:schemeClr val="bg1"/>
                </a:solidFill>
                <a:latin typeface="Berkeley-Medium"/>
              </a:rPr>
              <a:t>Second level</a:t>
            </a:r>
          </a:p>
          <a:p>
            <a:pPr lvl="2" eaLnBrk="1" hangingPunct="1">
              <a:buFont typeface="Arial" pitchFamily="34" charset="0"/>
              <a:buNone/>
            </a:pPr>
            <a:r>
              <a:rPr lang="en-US" baseline="30000">
                <a:solidFill>
                  <a:schemeClr val="bg1"/>
                </a:solidFill>
                <a:latin typeface="Berkeley-Medium"/>
              </a:rPr>
              <a:t>Third level</a:t>
            </a:r>
          </a:p>
          <a:p>
            <a:pPr lvl="3" eaLnBrk="1" hangingPunct="1">
              <a:buFont typeface="Arial" pitchFamily="34" charset="0"/>
              <a:buNone/>
            </a:pPr>
            <a:r>
              <a:rPr lang="en-US" baseline="30000">
                <a:solidFill>
                  <a:schemeClr val="bg1"/>
                </a:solidFill>
                <a:latin typeface="Berkeley-Medium"/>
              </a:rPr>
              <a:t>Fourth level</a:t>
            </a:r>
          </a:p>
          <a:p>
            <a:pPr lvl="4" eaLnBrk="1" hangingPunct="1">
              <a:buFont typeface="Arial" pitchFamily="34" charset="0"/>
              <a:buNone/>
            </a:pPr>
            <a:r>
              <a:rPr lang="en-US" baseline="30000">
                <a:solidFill>
                  <a:schemeClr val="bg1"/>
                </a:solidFill>
                <a:latin typeface="Berkeley-Medium"/>
              </a:rPr>
              <a:t>Fifth level</a:t>
            </a:r>
            <a:endParaRPr lang="en-US" baseline="30000" dirty="0">
              <a:solidFill>
                <a:schemeClr val="bg1"/>
              </a:solidFill>
              <a:latin typeface="Berkeley-Medium"/>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0" y="6415314"/>
            <a:ext cx="9144000" cy="4426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10" descr="21050604.JPG"/>
          <p:cNvPicPr>
            <a:picLocks noChangeAspect="1"/>
          </p:cNvPicPr>
          <p:nvPr userDrawn="1"/>
        </p:nvPicPr>
        <p:blipFill>
          <a:blip r:embed="rId2" cstate="print"/>
          <a:srcRect b="11644"/>
          <a:stretch>
            <a:fillRect/>
          </a:stretch>
        </p:blipFill>
        <p:spPr bwMode="auto">
          <a:xfrm>
            <a:off x="0" y="0"/>
            <a:ext cx="9144000" cy="4914900"/>
          </a:xfrm>
          <a:prstGeom prst="rect">
            <a:avLst/>
          </a:prstGeom>
          <a:noFill/>
          <a:ln w="9525">
            <a:noFill/>
            <a:miter lim="800000"/>
            <a:headEnd/>
            <a:tailEnd/>
          </a:ln>
        </p:spPr>
      </p:pic>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pic>
        <p:nvPicPr>
          <p:cNvPr id="5" name="Picture 7" descr="DEEPLogoRectangleCOLOR755px337px300dpi.gif"/>
          <p:cNvPicPr>
            <a:picLocks noChangeAspect="1"/>
          </p:cNvPicPr>
          <p:nvPr userDrawn="1"/>
        </p:nvPicPr>
        <p:blipFill>
          <a:blip r:embed="rId3" cstate="print"/>
          <a:srcRect r="64532"/>
          <a:stretch>
            <a:fillRect/>
          </a:stretch>
        </p:blipFill>
        <p:spPr bwMode="auto">
          <a:xfrm>
            <a:off x="292100" y="5774871"/>
            <a:ext cx="777875" cy="979488"/>
          </a:xfrm>
          <a:prstGeom prst="rect">
            <a:avLst/>
          </a:prstGeom>
          <a:noFill/>
          <a:ln w="9525">
            <a:noFill/>
            <a:miter lim="800000"/>
            <a:headEnd/>
            <a:tailEnd/>
          </a:ln>
        </p:spPr>
      </p:pic>
      <p:sp>
        <p:nvSpPr>
          <p:cNvPr id="9" name="Title 1"/>
          <p:cNvSpPr>
            <a:spLocks noGrp="1"/>
          </p:cNvSpPr>
          <p:nvPr>
            <p:ph type="title"/>
          </p:nvPr>
        </p:nvSpPr>
        <p:spPr>
          <a:xfrm>
            <a:off x="0" y="4916487"/>
            <a:ext cx="8229600" cy="1143000"/>
          </a:xfrm>
          <a:prstGeom prst="rect">
            <a:avLst/>
          </a:prstGeom>
        </p:spPr>
        <p:txBody>
          <a:bodyPr/>
          <a:lstStyle>
            <a:lvl1pPr>
              <a:defRPr baseline="0">
                <a:solidFill>
                  <a:schemeClr val="tx1"/>
                </a:solidFill>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6400800"/>
            <a:ext cx="9144000" cy="457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bwMode="auto">
          <a:xfrm>
            <a:off x="0" y="6037943"/>
            <a:ext cx="9144000" cy="526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35"/>
          <p:cNvSpPr txBox="1">
            <a:spLocks noChangeArrowheads="1"/>
          </p:cNvSpPr>
          <p:nvPr userDrawn="1"/>
        </p:nvSpPr>
        <p:spPr bwMode="auto">
          <a:xfrm>
            <a:off x="1143000" y="6103938"/>
            <a:ext cx="7870825" cy="400050"/>
          </a:xfrm>
          <a:prstGeom prst="rect">
            <a:avLst/>
          </a:prstGeom>
          <a:noFill/>
          <a:ln w="9525">
            <a:noFill/>
            <a:miter lim="800000"/>
            <a:headEnd/>
            <a:tailEnd/>
          </a:ln>
        </p:spPr>
        <p:txBody>
          <a:bodyPr>
            <a:spAutoFit/>
          </a:bodyPr>
          <a:lstStyle/>
          <a:p>
            <a:pPr>
              <a:defRPr/>
            </a:pPr>
            <a:r>
              <a:rPr lang="en-US" sz="2000" dirty="0">
                <a:solidFill>
                  <a:schemeClr val="bg1"/>
                </a:solidFill>
                <a:latin typeface="+mj-lt"/>
              </a:rPr>
              <a:t>Connecticut Department of Energy and Environmental Protection</a:t>
            </a:r>
          </a:p>
        </p:txBody>
      </p:sp>
      <p:pic>
        <p:nvPicPr>
          <p:cNvPr id="8" name="Picture 7" descr="DEEPLogoRectangleCOLOR755px337px300dpi.gif"/>
          <p:cNvPicPr>
            <a:picLocks noChangeAspect="1"/>
          </p:cNvPicPr>
          <p:nvPr userDrawn="1"/>
        </p:nvPicPr>
        <p:blipFill>
          <a:blip r:embed="rId2" cstate="print"/>
          <a:srcRect r="64532"/>
          <a:stretch>
            <a:fillRect/>
          </a:stretch>
        </p:blipFill>
        <p:spPr bwMode="auto">
          <a:xfrm>
            <a:off x="292100" y="5753100"/>
            <a:ext cx="777875" cy="979488"/>
          </a:xfrm>
          <a:prstGeom prst="rect">
            <a:avLst/>
          </a:prstGeom>
          <a:noFill/>
          <a:ln w="9525">
            <a:noFill/>
            <a:miter lim="800000"/>
            <a:headEnd/>
            <a:tailEnd/>
          </a:ln>
        </p:spPr>
      </p:pic>
      <p:sp>
        <p:nvSpPr>
          <p:cNvPr id="9" name="Rectangle 8"/>
          <p:cNvSpPr/>
          <p:nvPr userDrawn="1"/>
        </p:nvSpPr>
        <p:spPr>
          <a:xfrm>
            <a:off x="0" y="0"/>
            <a:ext cx="9144000" cy="72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hasCustomPrompt="1"/>
          </p:nvPr>
        </p:nvSpPr>
        <p:spPr>
          <a:xfrm>
            <a:off x="0" y="0"/>
            <a:ext cx="8229600" cy="1143000"/>
          </a:xfrm>
          <a:prstGeom prst="rect">
            <a:avLst/>
          </a:prstGeom>
        </p:spPr>
        <p:txBody>
          <a:bodyPr/>
          <a:lstStyle>
            <a:lvl1pPr algn="l">
              <a:defRPr>
                <a:solidFill>
                  <a:schemeClr val="bg1"/>
                </a:solidFill>
              </a:defRPr>
            </a:lvl1pPr>
          </a:lstStyle>
          <a:p>
            <a:r>
              <a:rPr lang="en-US" dirty="0"/>
              <a:t>Questions?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D6B9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49" r:id="rId2"/>
    <p:sldLayoutId id="2147483661" r:id="rId3"/>
    <p:sldLayoutId id="2147483664" r:id="rId4"/>
    <p:sldLayoutId id="2147483665" r:id="rId5"/>
    <p:sldLayoutId id="2147483666"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8255" y="972599"/>
            <a:ext cx="8061836" cy="2123892"/>
          </a:xfrm>
        </p:spPr>
        <p:txBody>
          <a:bodyPr/>
          <a:lstStyle/>
          <a:p>
            <a:pPr algn="l"/>
            <a:r>
              <a:rPr lang="en-US" b="1" dirty="0" smtClean="0"/>
              <a:t>What to Know About </a:t>
            </a:r>
            <a:br>
              <a:rPr lang="en-US" b="1" dirty="0" smtClean="0"/>
            </a:br>
            <a:r>
              <a:rPr lang="en-US" b="1" dirty="0" smtClean="0"/>
              <a:t>Standard Service and Suppliers</a:t>
            </a:r>
            <a:endParaRPr lang="en-US" dirty="0"/>
          </a:p>
        </p:txBody>
      </p:sp>
      <p:sp>
        <p:nvSpPr>
          <p:cNvPr id="5" name="Title 2"/>
          <p:cNvSpPr txBox="1">
            <a:spLocks/>
          </p:cNvSpPr>
          <p:nvPr/>
        </p:nvSpPr>
        <p:spPr>
          <a:xfrm>
            <a:off x="978254" y="604750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bg2"/>
                </a:solidFill>
              </a:rPr>
              <a:t>Connecticut Public Utilities Regulatory </a:t>
            </a:r>
            <a:r>
              <a:rPr lang="en-US" sz="2200" dirty="0" smtClean="0">
                <a:solidFill>
                  <a:schemeClr val="bg2"/>
                </a:solidFill>
              </a:rPr>
              <a:t>Authority – </a:t>
            </a:r>
          </a:p>
          <a:p>
            <a:pPr algn="l"/>
            <a:r>
              <a:rPr lang="en-US" sz="2200" dirty="0" smtClean="0">
                <a:solidFill>
                  <a:schemeClr val="bg2"/>
                </a:solidFill>
              </a:rPr>
              <a:t>Office of Education, Outreach, &amp; Enforcement</a:t>
            </a:r>
            <a:endParaRPr lang="en-US" sz="2200"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Know</a:t>
            </a:r>
            <a:endParaRPr lang="en-US" dirty="0"/>
          </a:p>
        </p:txBody>
      </p:sp>
      <p:sp>
        <p:nvSpPr>
          <p:cNvPr id="3" name="TextBox 2"/>
          <p:cNvSpPr txBox="1"/>
          <p:nvPr/>
        </p:nvSpPr>
        <p:spPr>
          <a:xfrm>
            <a:off x="654627" y="883227"/>
            <a:ext cx="8156864" cy="4801314"/>
          </a:xfrm>
          <a:prstGeom prst="rect">
            <a:avLst/>
          </a:prstGeom>
          <a:noFill/>
        </p:spPr>
        <p:txBody>
          <a:bodyPr wrap="square" rtlCol="0">
            <a:spAutoFit/>
          </a:bodyPr>
          <a:lstStyle/>
          <a:p>
            <a:r>
              <a:rPr lang="en-US" sz="2400" b="1" dirty="0" smtClean="0"/>
              <a:t>Third party supplier rates for residential customers must be:</a:t>
            </a:r>
          </a:p>
          <a:p>
            <a:pPr marL="342900" indent="-342900">
              <a:buFont typeface="Arial" panose="020B0604020202020204" pitchFamily="34" charset="0"/>
              <a:buChar char="•"/>
            </a:pPr>
            <a:r>
              <a:rPr lang="en-US" sz="2400" dirty="0" smtClean="0"/>
              <a:t>Fixed</a:t>
            </a:r>
          </a:p>
          <a:p>
            <a:pPr marL="342900" indent="-342900">
              <a:buFont typeface="Arial" panose="020B0604020202020204" pitchFamily="34" charset="0"/>
              <a:buChar char="•"/>
            </a:pPr>
            <a:r>
              <a:rPr lang="en-US" sz="2400" dirty="0" smtClean="0"/>
              <a:t>Last for at least four months</a:t>
            </a:r>
          </a:p>
          <a:p>
            <a:pPr marL="342900" indent="-342900">
              <a:buFont typeface="Arial" panose="020B0604020202020204" pitchFamily="34" charset="0"/>
              <a:buChar char="•"/>
            </a:pPr>
            <a:endParaRPr lang="en-US" sz="2400" dirty="0"/>
          </a:p>
          <a:p>
            <a:r>
              <a:rPr lang="en-US" sz="2400" b="1" dirty="0" smtClean="0"/>
              <a:t>Third party supplier rates for business customers may be variable or fixed for any contract length. </a:t>
            </a:r>
          </a:p>
          <a:p>
            <a:endParaRPr lang="en-US" sz="2400" dirty="0"/>
          </a:p>
          <a:p>
            <a:r>
              <a:rPr lang="en-US" sz="2400" b="1" u="sng" dirty="0" smtClean="0"/>
              <a:t>Third party supplier contracts often automatically renew for a rate different than the rate you are currently paying.</a:t>
            </a:r>
            <a:r>
              <a:rPr lang="en-US" sz="2400" b="1" dirty="0" smtClean="0"/>
              <a:t>  </a:t>
            </a:r>
            <a:r>
              <a:rPr lang="en-US" sz="2400" dirty="0" smtClean="0"/>
              <a:t>You must cancel or renegotiate the contract if you do not want to renew at the renewal rate.   </a:t>
            </a:r>
            <a:endParaRPr lang="en-US" sz="2400" dirty="0"/>
          </a:p>
          <a:p>
            <a:endParaRPr lang="en-US" sz="2400" dirty="0"/>
          </a:p>
          <a:p>
            <a:endParaRPr lang="en-US" dirty="0"/>
          </a:p>
        </p:txBody>
      </p:sp>
      <p:sp>
        <p:nvSpPr>
          <p:cNvPr id="4" name="Title 2"/>
          <p:cNvSpPr txBox="1">
            <a:spLocks/>
          </p:cNvSpPr>
          <p:nvPr/>
        </p:nvSpPr>
        <p:spPr>
          <a:xfrm>
            <a:off x="978254" y="604750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tx2"/>
                </a:solidFill>
              </a:rPr>
              <a:t>Connecticut Public Utilities Regulatory </a:t>
            </a:r>
            <a:r>
              <a:rPr lang="en-US" sz="2200" dirty="0" smtClean="0">
                <a:solidFill>
                  <a:schemeClr val="tx2"/>
                </a:solidFill>
              </a:rPr>
              <a:t>Authority – </a:t>
            </a:r>
          </a:p>
          <a:p>
            <a:pPr algn="l"/>
            <a:r>
              <a:rPr lang="en-US" sz="2200" dirty="0" smtClean="0">
                <a:solidFill>
                  <a:schemeClr val="tx2"/>
                </a:solidFill>
              </a:rPr>
              <a:t>Office of Education, Outreach, &amp; Enforcement</a:t>
            </a:r>
            <a:endParaRPr lang="en-US" sz="2200" dirty="0">
              <a:solidFill>
                <a:schemeClr val="tx2"/>
              </a:solidFill>
            </a:endParaRPr>
          </a:p>
        </p:txBody>
      </p:sp>
    </p:spTree>
    <p:extLst>
      <p:ext uri="{BB962C8B-B14F-4D97-AF65-F5344CB8AC3E}">
        <p14:creationId xmlns:p14="http://schemas.microsoft.com/office/powerpoint/2010/main" val="1437200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Know</a:t>
            </a:r>
            <a:endParaRPr lang="en-US" dirty="0"/>
          </a:p>
        </p:txBody>
      </p:sp>
      <p:sp>
        <p:nvSpPr>
          <p:cNvPr id="3" name="Rectangle 2"/>
          <p:cNvSpPr/>
          <p:nvPr/>
        </p:nvSpPr>
        <p:spPr>
          <a:xfrm>
            <a:off x="571500" y="1226127"/>
            <a:ext cx="7865918" cy="4401205"/>
          </a:xfrm>
          <a:prstGeom prst="rect">
            <a:avLst/>
          </a:prstGeom>
        </p:spPr>
        <p:txBody>
          <a:bodyPr wrap="square">
            <a:spAutoFit/>
          </a:bodyPr>
          <a:lstStyle/>
          <a:p>
            <a:pPr lvl="1"/>
            <a:r>
              <a:rPr lang="en-US" sz="2800" b="1" dirty="0" smtClean="0"/>
              <a:t>If you choose to contract with a supplier:</a:t>
            </a:r>
          </a:p>
          <a:p>
            <a:pPr marL="800100" lvl="1" indent="-342900">
              <a:buFont typeface="Arial" panose="020B0604020202020204" pitchFamily="34" charset="0"/>
              <a:buChar char="•"/>
            </a:pPr>
            <a:r>
              <a:rPr lang="en-US" sz="2800" dirty="0" smtClean="0"/>
              <a:t>Know the rate you are contracting for</a:t>
            </a:r>
          </a:p>
          <a:p>
            <a:pPr marL="800100" lvl="1" indent="-342900">
              <a:buFont typeface="Arial" panose="020B0604020202020204" pitchFamily="34" charset="0"/>
              <a:buChar char="•"/>
            </a:pPr>
            <a:r>
              <a:rPr lang="en-US" sz="2800" dirty="0" smtClean="0"/>
              <a:t>Know the Standard Service rate to compare your </a:t>
            </a:r>
            <a:r>
              <a:rPr lang="en-US" sz="2800" dirty="0" smtClean="0"/>
              <a:t>supplier rate </a:t>
            </a:r>
            <a:endParaRPr lang="en-US" sz="2800" dirty="0" smtClean="0"/>
          </a:p>
          <a:p>
            <a:pPr marL="800100" lvl="1" indent="-342900">
              <a:buFont typeface="Arial" panose="020B0604020202020204" pitchFamily="34" charset="0"/>
              <a:buChar char="•"/>
            </a:pPr>
            <a:r>
              <a:rPr lang="en-US" sz="2800" dirty="0" smtClean="0"/>
              <a:t>Know when your contract is scheduled to end.  Most supplier contracts automatically renew at rates different than the current contract rate.  If you do not take action to cancel the contract before the renewal, you will be charged the renewal rate</a:t>
            </a:r>
            <a:r>
              <a:rPr lang="en-US" sz="2400" dirty="0" smtClean="0"/>
              <a:t>. </a:t>
            </a:r>
            <a:endParaRPr lang="en-US" sz="2400" dirty="0"/>
          </a:p>
        </p:txBody>
      </p:sp>
      <p:sp>
        <p:nvSpPr>
          <p:cNvPr id="4" name="Title 2"/>
          <p:cNvSpPr txBox="1">
            <a:spLocks/>
          </p:cNvSpPr>
          <p:nvPr/>
        </p:nvSpPr>
        <p:spPr>
          <a:xfrm>
            <a:off x="978254" y="604750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tx2"/>
                </a:solidFill>
              </a:rPr>
              <a:t>Connecticut Public Utilities Regulatory </a:t>
            </a:r>
            <a:r>
              <a:rPr lang="en-US" sz="2200" dirty="0" smtClean="0">
                <a:solidFill>
                  <a:schemeClr val="tx2"/>
                </a:solidFill>
              </a:rPr>
              <a:t>Authority – </a:t>
            </a:r>
          </a:p>
          <a:p>
            <a:pPr algn="l"/>
            <a:r>
              <a:rPr lang="en-US" sz="2200" dirty="0" smtClean="0">
                <a:solidFill>
                  <a:schemeClr val="tx2"/>
                </a:solidFill>
              </a:rPr>
              <a:t>Office of Education, Outreach, &amp; Enforcement</a:t>
            </a:r>
            <a:endParaRPr lang="en-US" sz="2200" dirty="0">
              <a:solidFill>
                <a:schemeClr val="tx2"/>
              </a:solidFill>
            </a:endParaRPr>
          </a:p>
        </p:txBody>
      </p:sp>
    </p:spTree>
    <p:extLst>
      <p:ext uri="{BB962C8B-B14F-4D97-AF65-F5344CB8AC3E}">
        <p14:creationId xmlns:p14="http://schemas.microsoft.com/office/powerpoint/2010/main" val="4036298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Image result for money sign clipart cir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4" name="Picture 20" descr="Image result for electric poles wires clipart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215" y="11162123"/>
            <a:ext cx="103639" cy="1554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8" name="Title 2"/>
          <p:cNvSpPr>
            <a:spLocks noGrp="1"/>
          </p:cNvSpPr>
          <p:nvPr>
            <p:ph type="title"/>
          </p:nvPr>
        </p:nvSpPr>
        <p:spPr>
          <a:xfrm>
            <a:off x="464940" y="0"/>
            <a:ext cx="8229600" cy="1143000"/>
          </a:xfrm>
        </p:spPr>
        <p:txBody>
          <a:bodyPr/>
          <a:lstStyle/>
          <a:p>
            <a:pPr algn="l"/>
            <a:r>
              <a:rPr lang="en-US" dirty="0" smtClean="0"/>
              <a:t>What to Know</a:t>
            </a:r>
            <a:endParaRPr lang="en-US" dirty="0"/>
          </a:p>
        </p:txBody>
      </p:sp>
      <p:sp>
        <p:nvSpPr>
          <p:cNvPr id="18" name="Title 2"/>
          <p:cNvSpPr txBox="1">
            <a:spLocks/>
          </p:cNvSpPr>
          <p:nvPr/>
        </p:nvSpPr>
        <p:spPr>
          <a:xfrm>
            <a:off x="1163445" y="6077728"/>
            <a:ext cx="7906214" cy="397413"/>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t>Connecticut Public Utilities Regulatory Authority</a:t>
            </a:r>
          </a:p>
        </p:txBody>
      </p:sp>
      <p:sp>
        <p:nvSpPr>
          <p:cNvPr id="6" name="TextBox 5"/>
          <p:cNvSpPr txBox="1"/>
          <p:nvPr/>
        </p:nvSpPr>
        <p:spPr>
          <a:xfrm>
            <a:off x="592282" y="1378451"/>
            <a:ext cx="8260772" cy="4985980"/>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chemeClr val="bg1"/>
                </a:solidFill>
              </a:rPr>
              <a:t>Suppliers are not affiliated with Eversource or UI.  Eversource and UI do not call you about supply.  </a:t>
            </a:r>
          </a:p>
          <a:p>
            <a:pPr marL="342900" indent="-342900">
              <a:buFont typeface="Arial" panose="020B0604020202020204" pitchFamily="34" charset="0"/>
              <a:buChar char="•"/>
            </a:pPr>
            <a:r>
              <a:rPr lang="en-US" sz="2800" dirty="0" smtClean="0">
                <a:solidFill>
                  <a:schemeClr val="bg1"/>
                </a:solidFill>
              </a:rPr>
              <a:t>There </a:t>
            </a:r>
            <a:r>
              <a:rPr lang="en-US" sz="2800" dirty="0" smtClean="0">
                <a:solidFill>
                  <a:schemeClr val="bg1"/>
                </a:solidFill>
              </a:rPr>
              <a:t>is no state-sponsored supplier or “energy choice” program. </a:t>
            </a:r>
            <a:r>
              <a:rPr lang="en-US" sz="2800" u="sng" dirty="0">
                <a:solidFill>
                  <a:schemeClr val="bg1"/>
                </a:solidFill>
              </a:rPr>
              <a:t>You do not have to contract with a </a:t>
            </a:r>
            <a:r>
              <a:rPr lang="en-US" sz="2800" u="sng" dirty="0" smtClean="0">
                <a:solidFill>
                  <a:schemeClr val="bg1"/>
                </a:solidFill>
              </a:rPr>
              <a:t>supplier.</a:t>
            </a:r>
          </a:p>
          <a:p>
            <a:pPr marL="342900" indent="-342900">
              <a:buFont typeface="Arial" panose="020B0604020202020204" pitchFamily="34" charset="0"/>
              <a:buChar char="•"/>
            </a:pPr>
            <a:r>
              <a:rPr lang="en-US" sz="2800" dirty="0" smtClean="0">
                <a:solidFill>
                  <a:schemeClr val="bg1"/>
                </a:solidFill>
              </a:rPr>
              <a:t>You do not have to speak with suppliers who call you with marketing.  You may ask that they place you on their Do Not Call List.  </a:t>
            </a:r>
          </a:p>
          <a:p>
            <a:pPr marL="342900" indent="-342900">
              <a:buFont typeface="Arial" panose="020B0604020202020204" pitchFamily="34" charset="0"/>
              <a:buChar char="•"/>
            </a:pPr>
            <a:endParaRPr lang="en-US" sz="2800" dirty="0" smtClean="0">
              <a:solidFill>
                <a:schemeClr val="bg1"/>
              </a:solidFill>
            </a:endParaRPr>
          </a:p>
          <a:p>
            <a:pPr marL="342900" indent="-342900">
              <a:buFont typeface="Arial" panose="020B0604020202020204" pitchFamily="34" charset="0"/>
              <a:buChar char="•"/>
            </a:pPr>
            <a:endParaRPr lang="en-US" sz="2400" dirty="0" smtClean="0">
              <a:solidFill>
                <a:schemeClr val="bg1"/>
              </a:solidFill>
            </a:endParaRPr>
          </a:p>
          <a:p>
            <a:endParaRPr lang="en-US" sz="2400" dirty="0">
              <a:solidFill>
                <a:schemeClr val="bg1"/>
              </a:solidFill>
            </a:endParaRPr>
          </a:p>
          <a:p>
            <a:endParaRPr lang="en-US" dirty="0">
              <a:solidFill>
                <a:schemeClr val="bg1"/>
              </a:solidFill>
            </a:endParaRPr>
          </a:p>
        </p:txBody>
      </p:sp>
      <p:sp>
        <p:nvSpPr>
          <p:cNvPr id="7" name="Title 2"/>
          <p:cNvSpPr txBox="1">
            <a:spLocks/>
          </p:cNvSpPr>
          <p:nvPr/>
        </p:nvSpPr>
        <p:spPr>
          <a:xfrm>
            <a:off x="978254" y="604750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bg2"/>
                </a:solidFill>
              </a:rPr>
              <a:t>Connecticut Public Utilities Regulatory </a:t>
            </a:r>
            <a:r>
              <a:rPr lang="en-US" sz="2200" dirty="0" smtClean="0">
                <a:solidFill>
                  <a:schemeClr val="bg2"/>
                </a:solidFill>
              </a:rPr>
              <a:t>Authority – </a:t>
            </a:r>
          </a:p>
          <a:p>
            <a:pPr algn="l"/>
            <a:r>
              <a:rPr lang="en-US" sz="2200" dirty="0" smtClean="0">
                <a:solidFill>
                  <a:schemeClr val="bg2"/>
                </a:solidFill>
              </a:rPr>
              <a:t>Office of Education, Outreach, &amp; Enforcement</a:t>
            </a:r>
            <a:endParaRPr lang="en-US" sz="2200" dirty="0">
              <a:solidFill>
                <a:schemeClr val="bg2"/>
              </a:solidFill>
            </a:endParaRPr>
          </a:p>
        </p:txBody>
      </p:sp>
    </p:spTree>
    <p:extLst>
      <p:ext uri="{BB962C8B-B14F-4D97-AF65-F5344CB8AC3E}">
        <p14:creationId xmlns:p14="http://schemas.microsoft.com/office/powerpoint/2010/main" val="1187779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Image result for money sign clipart cir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4" name="Picture 20" descr="Image result for electric poles wires clipart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215" y="11162123"/>
            <a:ext cx="103639" cy="1554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8" name="Title 2"/>
          <p:cNvSpPr>
            <a:spLocks noGrp="1"/>
          </p:cNvSpPr>
          <p:nvPr>
            <p:ph type="title"/>
          </p:nvPr>
        </p:nvSpPr>
        <p:spPr>
          <a:xfrm>
            <a:off x="464940" y="0"/>
            <a:ext cx="8229600" cy="1143000"/>
          </a:xfrm>
        </p:spPr>
        <p:txBody>
          <a:bodyPr/>
          <a:lstStyle/>
          <a:p>
            <a:pPr algn="l"/>
            <a:r>
              <a:rPr lang="en-US" dirty="0" smtClean="0"/>
              <a:t>What to Know</a:t>
            </a:r>
            <a:endParaRPr lang="en-US" dirty="0"/>
          </a:p>
        </p:txBody>
      </p:sp>
      <p:sp>
        <p:nvSpPr>
          <p:cNvPr id="18" name="Title 2"/>
          <p:cNvSpPr txBox="1">
            <a:spLocks/>
          </p:cNvSpPr>
          <p:nvPr/>
        </p:nvSpPr>
        <p:spPr>
          <a:xfrm>
            <a:off x="1163445" y="6077728"/>
            <a:ext cx="7906214" cy="397413"/>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t>Connecticut Public Utilities Regulatory Authority</a:t>
            </a:r>
          </a:p>
        </p:txBody>
      </p:sp>
      <p:sp>
        <p:nvSpPr>
          <p:cNvPr id="6" name="TextBox 5"/>
          <p:cNvSpPr txBox="1"/>
          <p:nvPr/>
        </p:nvSpPr>
        <p:spPr>
          <a:xfrm>
            <a:off x="571500" y="1143000"/>
            <a:ext cx="8260772" cy="492442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chemeClr val="bg1"/>
                </a:solidFill>
              </a:rPr>
              <a:t>Customers with a financial hardship or medical protection designation may not contract with a supplier.  </a:t>
            </a:r>
          </a:p>
          <a:p>
            <a:pPr marL="342900" indent="-342900">
              <a:buFont typeface="Arial" panose="020B0604020202020204" pitchFamily="34" charset="0"/>
              <a:buChar char="•"/>
            </a:pPr>
            <a:r>
              <a:rPr lang="en-US" sz="2800" dirty="0" smtClean="0">
                <a:solidFill>
                  <a:schemeClr val="bg1"/>
                </a:solidFill>
              </a:rPr>
              <a:t>Please review information on our website regarding financial hardship and medical protection. </a:t>
            </a:r>
          </a:p>
          <a:p>
            <a:pPr marL="342900" indent="-342900">
              <a:buFont typeface="Arial" panose="020B0604020202020204" pitchFamily="34" charset="0"/>
              <a:buChar char="•"/>
            </a:pPr>
            <a:r>
              <a:rPr lang="en-US" sz="2800" dirty="0" smtClean="0">
                <a:solidFill>
                  <a:schemeClr val="bg1"/>
                </a:solidFill>
              </a:rPr>
              <a:t>You may contact the utility to relinquish your designation, but you will lose all of the associated benefits. </a:t>
            </a:r>
            <a:endParaRPr lang="en-US" sz="2800" dirty="0">
              <a:solidFill>
                <a:schemeClr val="bg1"/>
              </a:solidFill>
            </a:endParaRPr>
          </a:p>
          <a:p>
            <a:pPr marL="342900" indent="-342900">
              <a:buFont typeface="Arial" panose="020B0604020202020204" pitchFamily="34" charset="0"/>
              <a:buChar char="•"/>
            </a:pPr>
            <a:endParaRPr lang="en-US" sz="2400" dirty="0" smtClean="0">
              <a:solidFill>
                <a:schemeClr val="bg1"/>
              </a:solidFill>
            </a:endParaRPr>
          </a:p>
          <a:p>
            <a:pPr marL="342900" indent="-342900">
              <a:buFont typeface="Arial" panose="020B0604020202020204" pitchFamily="34" charset="0"/>
              <a:buChar char="•"/>
            </a:pPr>
            <a:endParaRPr lang="en-US" sz="2400" dirty="0" smtClean="0">
              <a:solidFill>
                <a:schemeClr val="bg1"/>
              </a:solidFill>
            </a:endParaRPr>
          </a:p>
          <a:p>
            <a:endParaRPr lang="en-US" sz="2400" dirty="0">
              <a:solidFill>
                <a:schemeClr val="bg1"/>
              </a:solidFill>
            </a:endParaRPr>
          </a:p>
          <a:p>
            <a:endParaRPr lang="en-US" dirty="0">
              <a:solidFill>
                <a:schemeClr val="bg1"/>
              </a:solidFill>
            </a:endParaRPr>
          </a:p>
        </p:txBody>
      </p:sp>
      <p:sp>
        <p:nvSpPr>
          <p:cNvPr id="7" name="Title 2"/>
          <p:cNvSpPr txBox="1">
            <a:spLocks/>
          </p:cNvSpPr>
          <p:nvPr/>
        </p:nvSpPr>
        <p:spPr>
          <a:xfrm>
            <a:off x="978254" y="604750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bg2"/>
                </a:solidFill>
              </a:rPr>
              <a:t>Connecticut Public Utilities Regulatory </a:t>
            </a:r>
            <a:r>
              <a:rPr lang="en-US" sz="2200" dirty="0" smtClean="0">
                <a:solidFill>
                  <a:schemeClr val="bg2"/>
                </a:solidFill>
              </a:rPr>
              <a:t>Authority – </a:t>
            </a:r>
          </a:p>
          <a:p>
            <a:pPr algn="l"/>
            <a:r>
              <a:rPr lang="en-US" sz="2200" dirty="0" smtClean="0">
                <a:solidFill>
                  <a:schemeClr val="bg2"/>
                </a:solidFill>
              </a:rPr>
              <a:t>Office of Education, Outreach, &amp; Enforcement</a:t>
            </a:r>
            <a:endParaRPr lang="en-US" sz="2200" dirty="0">
              <a:solidFill>
                <a:schemeClr val="bg2"/>
              </a:solidFill>
            </a:endParaRPr>
          </a:p>
        </p:txBody>
      </p:sp>
    </p:spTree>
    <p:extLst>
      <p:ext uri="{BB962C8B-B14F-4D97-AF65-F5344CB8AC3E}">
        <p14:creationId xmlns:p14="http://schemas.microsoft.com/office/powerpoint/2010/main" val="1691720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Watch</a:t>
            </a:r>
            <a:endParaRPr lang="en-US" dirty="0"/>
          </a:p>
        </p:txBody>
      </p:sp>
      <p:sp>
        <p:nvSpPr>
          <p:cNvPr id="3" name="TextBox 2"/>
          <p:cNvSpPr txBox="1"/>
          <p:nvPr/>
        </p:nvSpPr>
        <p:spPr>
          <a:xfrm>
            <a:off x="332509" y="1143000"/>
            <a:ext cx="8499764" cy="4154984"/>
          </a:xfrm>
          <a:prstGeom prst="rect">
            <a:avLst/>
          </a:prstGeom>
          <a:noFill/>
        </p:spPr>
        <p:txBody>
          <a:bodyPr wrap="square" rtlCol="0">
            <a:spAutoFit/>
          </a:bodyPr>
          <a:lstStyle/>
          <a:p>
            <a:r>
              <a:rPr lang="en-US" sz="2400" dirty="0" smtClean="0"/>
              <a:t>If you contract with a supplier:</a:t>
            </a:r>
          </a:p>
          <a:p>
            <a:r>
              <a:rPr lang="en-US" sz="2400" u="sng" dirty="0" smtClean="0"/>
              <a:t>Look </a:t>
            </a:r>
            <a:r>
              <a:rPr lang="en-US" sz="2400" u="sng" dirty="0" smtClean="0"/>
              <a:t>at your electric bill every month</a:t>
            </a:r>
            <a:r>
              <a:rPr lang="en-US" sz="2400" dirty="0" smtClean="0"/>
              <a:t>, particularly the supply summary section on the right side of page 1 (for both Eversource and UI).  </a:t>
            </a:r>
          </a:p>
          <a:p>
            <a:pPr algn="just"/>
            <a:r>
              <a:rPr lang="en-US" sz="2400" dirty="0" smtClean="0"/>
              <a:t>The supply summary tells you:</a:t>
            </a:r>
          </a:p>
          <a:p>
            <a:pPr marL="342900" indent="-342900">
              <a:buFont typeface="Arial" panose="020B0604020202020204" pitchFamily="34" charset="0"/>
              <a:buChar char="•"/>
            </a:pPr>
            <a:r>
              <a:rPr lang="en-US" sz="2400" dirty="0" smtClean="0"/>
              <a:t>Your supplier</a:t>
            </a:r>
          </a:p>
          <a:p>
            <a:pPr marL="342900" indent="-342900">
              <a:buFont typeface="Arial" panose="020B0604020202020204" pitchFamily="34" charset="0"/>
              <a:buChar char="•"/>
            </a:pPr>
            <a:r>
              <a:rPr lang="en-US" sz="2400" dirty="0" smtClean="0"/>
              <a:t>Your current rate</a:t>
            </a:r>
          </a:p>
          <a:p>
            <a:pPr marL="342900" indent="-342900">
              <a:buFont typeface="Arial" panose="020B0604020202020204" pitchFamily="34" charset="0"/>
              <a:buChar char="•"/>
            </a:pPr>
            <a:r>
              <a:rPr lang="en-US" sz="2400" dirty="0" smtClean="0"/>
              <a:t>The next rate you will be charged</a:t>
            </a:r>
          </a:p>
          <a:p>
            <a:pPr marL="342900" indent="-342900">
              <a:buFont typeface="Arial" panose="020B0604020202020204" pitchFamily="34" charset="0"/>
              <a:buChar char="•"/>
            </a:pPr>
            <a:r>
              <a:rPr lang="en-US" sz="2400" dirty="0" smtClean="0"/>
              <a:t>When your contract will expire</a:t>
            </a:r>
          </a:p>
          <a:p>
            <a:pPr marL="342900" indent="-342900">
              <a:buFont typeface="Arial" panose="020B0604020202020204" pitchFamily="34" charset="0"/>
              <a:buChar char="•"/>
            </a:pPr>
            <a:r>
              <a:rPr lang="en-US" sz="2400" dirty="0" smtClean="0"/>
              <a:t>Comparison between what you are paying and what you would pay on Standard Service</a:t>
            </a:r>
          </a:p>
        </p:txBody>
      </p:sp>
      <p:sp>
        <p:nvSpPr>
          <p:cNvPr id="4" name="Title 2"/>
          <p:cNvSpPr txBox="1">
            <a:spLocks/>
          </p:cNvSpPr>
          <p:nvPr/>
        </p:nvSpPr>
        <p:spPr>
          <a:xfrm>
            <a:off x="978255" y="610327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tx2"/>
                </a:solidFill>
              </a:rPr>
              <a:t>Connecticut Public Utilities Regulatory </a:t>
            </a:r>
            <a:r>
              <a:rPr lang="en-US" sz="2200" dirty="0" smtClean="0">
                <a:solidFill>
                  <a:schemeClr val="tx2"/>
                </a:solidFill>
              </a:rPr>
              <a:t>Authority – </a:t>
            </a:r>
          </a:p>
          <a:p>
            <a:pPr algn="l"/>
            <a:r>
              <a:rPr lang="en-US" sz="2200" dirty="0" smtClean="0">
                <a:solidFill>
                  <a:schemeClr val="tx2"/>
                </a:solidFill>
              </a:rPr>
              <a:t>Office of Education, Outreach, &amp; Enforcement</a:t>
            </a:r>
            <a:endParaRPr lang="en-US" sz="2200" dirty="0">
              <a:solidFill>
                <a:schemeClr val="tx2"/>
              </a:solidFill>
            </a:endParaRPr>
          </a:p>
        </p:txBody>
      </p:sp>
    </p:spTree>
    <p:extLst>
      <p:ext uri="{BB962C8B-B14F-4D97-AF65-F5344CB8AC3E}">
        <p14:creationId xmlns:p14="http://schemas.microsoft.com/office/powerpoint/2010/main" val="1711133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Supply Summary</a:t>
            </a:r>
            <a:endParaRPr lang="en-US" dirty="0"/>
          </a:p>
        </p:txBody>
      </p:sp>
      <p:sp>
        <p:nvSpPr>
          <p:cNvPr id="5" name="TextBox 4"/>
          <p:cNvSpPr txBox="1"/>
          <p:nvPr/>
        </p:nvSpPr>
        <p:spPr>
          <a:xfrm>
            <a:off x="5403273" y="1953490"/>
            <a:ext cx="3179618" cy="2554545"/>
          </a:xfrm>
          <a:prstGeom prst="rect">
            <a:avLst/>
          </a:prstGeom>
          <a:noFill/>
        </p:spPr>
        <p:txBody>
          <a:bodyPr wrap="square" rtlCol="0">
            <a:spAutoFit/>
          </a:bodyPr>
          <a:lstStyle/>
          <a:p>
            <a:r>
              <a:rPr lang="en-US" sz="3200" dirty="0" smtClean="0">
                <a:solidFill>
                  <a:schemeClr val="bg1"/>
                </a:solidFill>
              </a:rPr>
              <a:t>The supply summary is on the right side of the first page of an Eversource bill</a:t>
            </a:r>
            <a:endParaRPr lang="en-US" sz="3200" dirty="0">
              <a:solidFill>
                <a:schemeClr val="bg1"/>
              </a:solidFill>
            </a:endParaRPr>
          </a:p>
        </p:txBody>
      </p:sp>
      <p:sp>
        <p:nvSpPr>
          <p:cNvPr id="8" name="Title 2"/>
          <p:cNvSpPr txBox="1">
            <a:spLocks/>
          </p:cNvSpPr>
          <p:nvPr/>
        </p:nvSpPr>
        <p:spPr>
          <a:xfrm>
            <a:off x="978255" y="6044045"/>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solidFill>
                  <a:schemeClr val="bg2"/>
                </a:solidFill>
              </a:rPr>
              <a:t>Connecticut </a:t>
            </a:r>
            <a:r>
              <a:rPr lang="en-US" sz="2200" dirty="0">
                <a:solidFill>
                  <a:schemeClr val="bg2"/>
                </a:solidFill>
              </a:rPr>
              <a:t>Public Utilities Regulatory Authority – </a:t>
            </a:r>
          </a:p>
          <a:p>
            <a:pPr algn="l"/>
            <a:r>
              <a:rPr lang="en-US" sz="2200" dirty="0">
                <a:solidFill>
                  <a:schemeClr val="bg2"/>
                </a:solidFill>
              </a:rPr>
              <a:t>Office of Education, Outreach, &amp; </a:t>
            </a:r>
            <a:r>
              <a:rPr lang="en-US" sz="2200" dirty="0" smtClean="0">
                <a:solidFill>
                  <a:schemeClr val="bg2"/>
                </a:solidFill>
              </a:rPr>
              <a:t>Enforcement</a:t>
            </a:r>
            <a:endParaRPr lang="en-US" sz="2200" dirty="0">
              <a:solidFill>
                <a:schemeClr val="bg2"/>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2103" y="1510146"/>
            <a:ext cx="3769024" cy="3733800"/>
          </a:xfrm>
        </p:spPr>
      </p:pic>
    </p:spTree>
    <p:extLst>
      <p:ext uri="{BB962C8B-B14F-4D97-AF65-F5344CB8AC3E}">
        <p14:creationId xmlns:p14="http://schemas.microsoft.com/office/powerpoint/2010/main" val="3243570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Supply Summary</a:t>
            </a:r>
            <a:endParaRPr lang="en-US" dirty="0"/>
          </a:p>
        </p:txBody>
      </p:sp>
      <p:sp>
        <p:nvSpPr>
          <p:cNvPr id="5" name="TextBox 4"/>
          <p:cNvSpPr txBox="1"/>
          <p:nvPr/>
        </p:nvSpPr>
        <p:spPr>
          <a:xfrm>
            <a:off x="4281054" y="2424172"/>
            <a:ext cx="3792682" cy="2062103"/>
          </a:xfrm>
          <a:prstGeom prst="rect">
            <a:avLst/>
          </a:prstGeom>
          <a:noFill/>
        </p:spPr>
        <p:txBody>
          <a:bodyPr wrap="square" rtlCol="0">
            <a:spAutoFit/>
          </a:bodyPr>
          <a:lstStyle/>
          <a:p>
            <a:pPr algn="ctr"/>
            <a:r>
              <a:rPr lang="en-US" sz="3200" dirty="0" smtClean="0">
                <a:solidFill>
                  <a:schemeClr val="bg1"/>
                </a:solidFill>
              </a:rPr>
              <a:t>The Supply Summary is on the right side of the first page of your UI bill.</a:t>
            </a:r>
            <a:endParaRPr lang="en-US" sz="3200" dirty="0">
              <a:solidFill>
                <a:schemeClr val="bg1"/>
              </a:solidFill>
            </a:endParaRPr>
          </a:p>
        </p:txBody>
      </p:sp>
      <p:sp>
        <p:nvSpPr>
          <p:cNvPr id="6" name="Title 2"/>
          <p:cNvSpPr txBox="1">
            <a:spLocks/>
          </p:cNvSpPr>
          <p:nvPr/>
        </p:nvSpPr>
        <p:spPr>
          <a:xfrm>
            <a:off x="978255" y="6051324"/>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solidFill>
                  <a:schemeClr val="bg2"/>
                </a:solidFill>
              </a:rPr>
              <a:t>Connecticut </a:t>
            </a:r>
            <a:r>
              <a:rPr lang="en-US" sz="2200" dirty="0">
                <a:solidFill>
                  <a:schemeClr val="bg2"/>
                </a:solidFill>
              </a:rPr>
              <a:t>Public Utilities Regulatory Authority – </a:t>
            </a:r>
          </a:p>
          <a:p>
            <a:pPr algn="l"/>
            <a:r>
              <a:rPr lang="en-US" sz="2200" dirty="0">
                <a:solidFill>
                  <a:schemeClr val="bg2"/>
                </a:solidFill>
              </a:rPr>
              <a:t>Office of Education, Outreach, &amp; </a:t>
            </a:r>
            <a:r>
              <a:rPr lang="en-US" sz="2200" dirty="0" smtClean="0">
                <a:solidFill>
                  <a:schemeClr val="bg2"/>
                </a:solidFill>
              </a:rPr>
              <a:t>Enforcement</a:t>
            </a:r>
            <a:endParaRPr lang="en-US" sz="2200" dirty="0">
              <a:solidFill>
                <a:schemeClr val="bg2"/>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8081" y="1585033"/>
            <a:ext cx="2202873" cy="4004627"/>
          </a:xfrm>
        </p:spPr>
      </p:pic>
    </p:spTree>
    <p:extLst>
      <p:ext uri="{BB962C8B-B14F-4D97-AF65-F5344CB8AC3E}">
        <p14:creationId xmlns:p14="http://schemas.microsoft.com/office/powerpoint/2010/main" val="94823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Watch</a:t>
            </a:r>
            <a:endParaRPr lang="en-US" dirty="0"/>
          </a:p>
        </p:txBody>
      </p:sp>
      <p:sp>
        <p:nvSpPr>
          <p:cNvPr id="3" name="TextBox 2"/>
          <p:cNvSpPr txBox="1"/>
          <p:nvPr/>
        </p:nvSpPr>
        <p:spPr>
          <a:xfrm>
            <a:off x="332509" y="1143000"/>
            <a:ext cx="8499764" cy="4401205"/>
          </a:xfrm>
          <a:prstGeom prst="rect">
            <a:avLst/>
          </a:prstGeom>
          <a:noFill/>
        </p:spPr>
        <p:txBody>
          <a:bodyPr wrap="square" rtlCol="0">
            <a:spAutoFit/>
          </a:bodyPr>
          <a:lstStyle/>
          <a:p>
            <a:r>
              <a:rPr lang="en-US" sz="2800" dirty="0" smtClean="0"/>
              <a:t>Calendar 60 days before your contract is scheduled to expire.</a:t>
            </a:r>
          </a:p>
          <a:p>
            <a:pPr marL="342900" indent="-342900">
              <a:buFont typeface="Arial" panose="020B0604020202020204" pitchFamily="34" charset="0"/>
              <a:buChar char="•"/>
            </a:pPr>
            <a:r>
              <a:rPr lang="en-US" sz="2800" dirty="0" smtClean="0"/>
              <a:t>Look for communication from the supplier regarding the new contract rate. </a:t>
            </a:r>
          </a:p>
          <a:p>
            <a:pPr marL="342900" indent="-342900">
              <a:buFont typeface="Arial" panose="020B0604020202020204" pitchFamily="34" charset="0"/>
              <a:buChar char="•"/>
            </a:pPr>
            <a:r>
              <a:rPr lang="en-US" sz="2800" dirty="0" smtClean="0"/>
              <a:t>If you do not have that communication, contact the supplier to ask for the new contract rate. </a:t>
            </a:r>
          </a:p>
          <a:p>
            <a:pPr marL="342900" indent="-342900">
              <a:buFont typeface="Arial" panose="020B0604020202020204" pitchFamily="34" charset="0"/>
              <a:buChar char="•"/>
            </a:pPr>
            <a:r>
              <a:rPr lang="en-US" sz="2800" dirty="0" smtClean="0"/>
              <a:t>If you do not want to renew th</a:t>
            </a:r>
            <a:r>
              <a:rPr lang="en-US" sz="2800" dirty="0" smtClean="0"/>
              <a:t>e contract, cancel it at least 45 days before your meter read date. </a:t>
            </a:r>
          </a:p>
          <a:p>
            <a:pPr marL="342900" indent="-342900">
              <a:buFont typeface="Arial" panose="020B0604020202020204" pitchFamily="34" charset="0"/>
              <a:buChar char="•"/>
            </a:pPr>
            <a:r>
              <a:rPr lang="en-US" sz="2800" dirty="0" smtClean="0"/>
              <a:t>You may contact the utility to cancel your supplier and return to standard service at any time. </a:t>
            </a:r>
            <a:endParaRPr lang="en-US" sz="2800" dirty="0" smtClean="0"/>
          </a:p>
        </p:txBody>
      </p:sp>
      <p:sp>
        <p:nvSpPr>
          <p:cNvPr id="4" name="Title 2"/>
          <p:cNvSpPr txBox="1">
            <a:spLocks/>
          </p:cNvSpPr>
          <p:nvPr/>
        </p:nvSpPr>
        <p:spPr>
          <a:xfrm>
            <a:off x="978255" y="610327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tx2"/>
                </a:solidFill>
              </a:rPr>
              <a:t>Connecticut Public Utilities Regulatory </a:t>
            </a:r>
            <a:r>
              <a:rPr lang="en-US" sz="2200" dirty="0" smtClean="0">
                <a:solidFill>
                  <a:schemeClr val="tx2"/>
                </a:solidFill>
              </a:rPr>
              <a:t>Authority – </a:t>
            </a:r>
          </a:p>
          <a:p>
            <a:pPr algn="l"/>
            <a:r>
              <a:rPr lang="en-US" sz="2200" dirty="0" smtClean="0">
                <a:solidFill>
                  <a:schemeClr val="tx2"/>
                </a:solidFill>
              </a:rPr>
              <a:t>Office of Education, Outreach, &amp; Enforcement</a:t>
            </a:r>
            <a:endParaRPr lang="en-US" sz="2200" dirty="0">
              <a:solidFill>
                <a:schemeClr val="tx2"/>
              </a:solidFill>
            </a:endParaRPr>
          </a:p>
        </p:txBody>
      </p:sp>
    </p:spTree>
    <p:extLst>
      <p:ext uri="{BB962C8B-B14F-4D97-AF65-F5344CB8AC3E}">
        <p14:creationId xmlns:p14="http://schemas.microsoft.com/office/powerpoint/2010/main" val="3078998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Image result for money sign clipart cir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4" name="Picture 20" descr="Image result for electric poles wires clipart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215" y="11162123"/>
            <a:ext cx="103639" cy="1554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8" name="Title 2"/>
          <p:cNvSpPr>
            <a:spLocks noGrp="1"/>
          </p:cNvSpPr>
          <p:nvPr>
            <p:ph type="title"/>
          </p:nvPr>
        </p:nvSpPr>
        <p:spPr>
          <a:xfrm>
            <a:off x="464940" y="0"/>
            <a:ext cx="8229600" cy="1143000"/>
          </a:xfrm>
        </p:spPr>
        <p:txBody>
          <a:bodyPr/>
          <a:lstStyle/>
          <a:p>
            <a:pPr algn="l"/>
            <a:r>
              <a:rPr lang="en-US" sz="3600" dirty="0" smtClean="0"/>
              <a:t>Emergency Assistance</a:t>
            </a:r>
            <a:endParaRPr lang="en-US" sz="3600" dirty="0"/>
          </a:p>
        </p:txBody>
      </p:sp>
      <p:sp>
        <p:nvSpPr>
          <p:cNvPr id="18" name="Title 2"/>
          <p:cNvSpPr txBox="1">
            <a:spLocks/>
          </p:cNvSpPr>
          <p:nvPr/>
        </p:nvSpPr>
        <p:spPr>
          <a:xfrm>
            <a:off x="1163445" y="6077728"/>
            <a:ext cx="7906214" cy="397413"/>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t>Connecticut Public Utilities Regulatory Authority</a:t>
            </a:r>
          </a:p>
        </p:txBody>
      </p:sp>
      <p:sp>
        <p:nvSpPr>
          <p:cNvPr id="7" name="TextBox 6">
            <a:extLst>
              <a:ext uri="{FF2B5EF4-FFF2-40B4-BE49-F238E27FC236}">
                <a16:creationId xmlns:a16="http://schemas.microsoft.com/office/drawing/2014/main" id="{013F9855-5730-42BB-BA2E-5E30AF2AACDD}"/>
              </a:ext>
            </a:extLst>
          </p:cNvPr>
          <p:cNvSpPr txBox="1"/>
          <p:nvPr/>
        </p:nvSpPr>
        <p:spPr>
          <a:xfrm>
            <a:off x="1485983" y="2122784"/>
            <a:ext cx="6182508" cy="2862322"/>
          </a:xfrm>
          <a:prstGeom prst="rect">
            <a:avLst/>
          </a:prstGeom>
          <a:noFill/>
          <a:ln w="28575">
            <a:solidFill>
              <a:schemeClr val="bg1"/>
            </a:solidFill>
          </a:ln>
        </p:spPr>
        <p:txBody>
          <a:bodyPr wrap="square" lIns="91440" tIns="45720" rIns="91440" bIns="45720" rtlCol="0" anchor="t">
            <a:spAutoFit/>
          </a:bodyPr>
          <a:lstStyle/>
          <a:p>
            <a:pPr algn="ctr"/>
            <a:r>
              <a:rPr lang="en-US" sz="2000" dirty="0" smtClean="0">
                <a:solidFill>
                  <a:schemeClr val="bg1"/>
                </a:solidFill>
              </a:rPr>
              <a:t>If you have questions about or issues with suppliers</a:t>
            </a:r>
          </a:p>
          <a:p>
            <a:pPr algn="ctr"/>
            <a:endParaRPr lang="en-US" sz="2000" u="sng" dirty="0" smtClean="0">
              <a:solidFill>
                <a:schemeClr val="bg1"/>
              </a:solidFill>
            </a:endParaRPr>
          </a:p>
          <a:p>
            <a:pPr algn="ctr"/>
            <a:r>
              <a:rPr lang="en-US" sz="2000" u="sng" dirty="0" smtClean="0">
                <a:solidFill>
                  <a:schemeClr val="bg1"/>
                </a:solidFill>
              </a:rPr>
              <a:t>Contact PURA Customer Affairs </a:t>
            </a:r>
          </a:p>
          <a:p>
            <a:pPr algn="ctr"/>
            <a:r>
              <a:rPr lang="en-US" sz="2000" dirty="0" smtClean="0">
                <a:solidFill>
                  <a:schemeClr val="bg1"/>
                </a:solidFill>
              </a:rPr>
              <a:t>1-800-382-4586</a:t>
            </a:r>
          </a:p>
          <a:p>
            <a:pPr algn="ctr"/>
            <a:endParaRPr lang="en-US" sz="2000" dirty="0" smtClean="0">
              <a:solidFill>
                <a:schemeClr val="bg1"/>
              </a:solidFill>
            </a:endParaRPr>
          </a:p>
          <a:p>
            <a:pPr algn="ctr"/>
            <a:r>
              <a:rPr lang="en-US" sz="2000" dirty="0" smtClean="0">
                <a:solidFill>
                  <a:schemeClr val="bg1"/>
                </a:solidFill>
              </a:rPr>
              <a:t>Pura.information@ct.gov</a:t>
            </a:r>
          </a:p>
          <a:p>
            <a:pPr algn="ctr"/>
            <a:endParaRPr lang="en-US" sz="2000" dirty="0" smtClean="0">
              <a:solidFill>
                <a:schemeClr val="bg1"/>
              </a:solidFill>
            </a:endParaRPr>
          </a:p>
          <a:p>
            <a:pPr algn="ctr"/>
            <a:r>
              <a:rPr lang="en-US" sz="2000" u="sng" dirty="0">
                <a:solidFill>
                  <a:schemeClr val="bg1"/>
                </a:solidFill>
              </a:rPr>
              <a:t>https://portal.ct.gov/PURA/Consumer-Services/Customer-Affairs</a:t>
            </a:r>
          </a:p>
        </p:txBody>
      </p:sp>
      <p:sp>
        <p:nvSpPr>
          <p:cNvPr id="8" name="Title 2"/>
          <p:cNvSpPr txBox="1">
            <a:spLocks/>
          </p:cNvSpPr>
          <p:nvPr/>
        </p:nvSpPr>
        <p:spPr>
          <a:xfrm>
            <a:off x="978254" y="604750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bg2"/>
                </a:solidFill>
              </a:rPr>
              <a:t>Connecticut Public Utilities Regulatory </a:t>
            </a:r>
            <a:r>
              <a:rPr lang="en-US" sz="2200" dirty="0" smtClean="0">
                <a:solidFill>
                  <a:schemeClr val="bg2"/>
                </a:solidFill>
              </a:rPr>
              <a:t>Authority – </a:t>
            </a:r>
          </a:p>
          <a:p>
            <a:pPr algn="l"/>
            <a:r>
              <a:rPr lang="en-US" sz="2200" dirty="0" smtClean="0">
                <a:solidFill>
                  <a:schemeClr val="bg2"/>
                </a:solidFill>
              </a:rPr>
              <a:t>Office of Education, Outreach, &amp; Enforcement</a:t>
            </a:r>
            <a:endParaRPr lang="en-US" sz="2200" dirty="0">
              <a:solidFill>
                <a:schemeClr val="bg2"/>
              </a:solidFill>
            </a:endParaRPr>
          </a:p>
        </p:txBody>
      </p:sp>
    </p:spTree>
    <p:extLst>
      <p:ext uri="{BB962C8B-B14F-4D97-AF65-F5344CB8AC3E}">
        <p14:creationId xmlns:p14="http://schemas.microsoft.com/office/powerpoint/2010/main" val="1932072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Image result for money sign clipart cir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4" name="Picture 20" descr="Image result for electric poles wires clipart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215" y="11162123"/>
            <a:ext cx="103639" cy="1554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8" name="Title 2"/>
          <p:cNvSpPr>
            <a:spLocks noGrp="1"/>
          </p:cNvSpPr>
          <p:nvPr>
            <p:ph type="title"/>
          </p:nvPr>
        </p:nvSpPr>
        <p:spPr>
          <a:xfrm>
            <a:off x="464940" y="0"/>
            <a:ext cx="8229600" cy="1143000"/>
          </a:xfrm>
        </p:spPr>
        <p:txBody>
          <a:bodyPr/>
          <a:lstStyle/>
          <a:p>
            <a:pPr algn="l"/>
            <a:r>
              <a:rPr lang="en-US" dirty="0"/>
              <a:t>How to Engage with PURA</a:t>
            </a:r>
          </a:p>
        </p:txBody>
      </p:sp>
      <p:sp>
        <p:nvSpPr>
          <p:cNvPr id="18" name="Title 2"/>
          <p:cNvSpPr txBox="1">
            <a:spLocks/>
          </p:cNvSpPr>
          <p:nvPr/>
        </p:nvSpPr>
        <p:spPr>
          <a:xfrm>
            <a:off x="1163445" y="6077728"/>
            <a:ext cx="7906214" cy="397413"/>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t>Connecticut Public Utilities Regulatory Authority</a:t>
            </a:r>
          </a:p>
        </p:txBody>
      </p:sp>
      <p:sp>
        <p:nvSpPr>
          <p:cNvPr id="12" name="TextBox 11">
            <a:extLst>
              <a:ext uri="{FF2B5EF4-FFF2-40B4-BE49-F238E27FC236}">
                <a16:creationId xmlns:a16="http://schemas.microsoft.com/office/drawing/2014/main" id="{4AB54037-5760-47E3-A11F-FB63FD5C39C7}"/>
              </a:ext>
            </a:extLst>
          </p:cNvPr>
          <p:cNvSpPr txBox="1"/>
          <p:nvPr/>
        </p:nvSpPr>
        <p:spPr>
          <a:xfrm>
            <a:off x="307975" y="1143000"/>
            <a:ext cx="8564880" cy="4708981"/>
          </a:xfrm>
          <a:prstGeom prst="rect">
            <a:avLst/>
          </a:prstGeom>
          <a:noFill/>
        </p:spPr>
        <p:txBody>
          <a:bodyPr wrap="square" rtlCol="0">
            <a:spAutoFit/>
          </a:bodyPr>
          <a:lstStyle/>
          <a:p>
            <a:pPr algn="ctr"/>
            <a:r>
              <a:rPr lang="en-US" sz="2400" b="1" dirty="0">
                <a:solidFill>
                  <a:schemeClr val="bg1"/>
                </a:solidFill>
              </a:rPr>
              <a:t>Consumer Services – </a:t>
            </a:r>
          </a:p>
          <a:p>
            <a:pPr algn="ctr"/>
            <a:r>
              <a:rPr lang="en-US" sz="2400" b="1" dirty="0" smtClean="0">
                <a:solidFill>
                  <a:schemeClr val="bg1"/>
                </a:solidFill>
              </a:rPr>
              <a:t>Office </a:t>
            </a:r>
            <a:r>
              <a:rPr lang="en-US" sz="2400" b="1" dirty="0">
                <a:solidFill>
                  <a:schemeClr val="bg1"/>
                </a:solidFill>
              </a:rPr>
              <a:t>of </a:t>
            </a:r>
            <a:r>
              <a:rPr lang="en-US" sz="2400" b="1" dirty="0" smtClean="0">
                <a:solidFill>
                  <a:schemeClr val="bg1"/>
                </a:solidFill>
              </a:rPr>
              <a:t>Education, Outreach, </a:t>
            </a:r>
            <a:r>
              <a:rPr lang="en-US" sz="2400" b="1" dirty="0">
                <a:solidFill>
                  <a:schemeClr val="bg1"/>
                </a:solidFill>
              </a:rPr>
              <a:t>&amp; </a:t>
            </a:r>
            <a:r>
              <a:rPr lang="en-US" sz="2400" b="1" dirty="0" smtClean="0">
                <a:solidFill>
                  <a:schemeClr val="bg1"/>
                </a:solidFill>
              </a:rPr>
              <a:t>Enforcemen</a:t>
            </a:r>
            <a:r>
              <a:rPr lang="en-US" sz="2400" b="1" dirty="0">
                <a:solidFill>
                  <a:schemeClr val="bg1"/>
                </a:solidFill>
              </a:rPr>
              <a:t>t</a:t>
            </a:r>
          </a:p>
          <a:p>
            <a:pPr algn="ctr"/>
            <a:endParaRPr lang="en-US" b="1" dirty="0" smtClean="0">
              <a:solidFill>
                <a:schemeClr val="bg1"/>
              </a:solidFill>
            </a:endParaRPr>
          </a:p>
          <a:p>
            <a:pPr algn="ctr"/>
            <a:r>
              <a:rPr lang="en-US" b="1" dirty="0" smtClean="0">
                <a:solidFill>
                  <a:schemeClr val="bg1"/>
                </a:solidFill>
              </a:rPr>
              <a:t>Online</a:t>
            </a:r>
            <a:endParaRPr lang="en-US" b="1" dirty="0">
              <a:solidFill>
                <a:schemeClr val="bg1"/>
              </a:solidFill>
            </a:endParaRPr>
          </a:p>
          <a:p>
            <a:pPr algn="ctr"/>
            <a:r>
              <a:rPr lang="en-US" dirty="0">
                <a:solidFill>
                  <a:schemeClr val="bg1"/>
                </a:solidFill>
              </a:rPr>
              <a:t>File a compliant via the PURA website </a:t>
            </a:r>
            <a:r>
              <a:rPr lang="en-US" dirty="0" smtClean="0">
                <a:solidFill>
                  <a:schemeClr val="bg1"/>
                </a:solidFill>
              </a:rPr>
              <a:t>at portal.ct.gov/pura</a:t>
            </a:r>
          </a:p>
          <a:p>
            <a:pPr algn="ctr"/>
            <a:r>
              <a:rPr lang="en-US" dirty="0" smtClean="0">
                <a:solidFill>
                  <a:schemeClr val="bg1"/>
                </a:solidFill>
              </a:rPr>
              <a:t>OR </a:t>
            </a:r>
          </a:p>
          <a:p>
            <a:pPr algn="ctr"/>
            <a:r>
              <a:rPr lang="en-US" dirty="0" smtClean="0">
                <a:solidFill>
                  <a:schemeClr val="bg1"/>
                </a:solidFill>
              </a:rPr>
              <a:t>email pura.information@ct.gov</a:t>
            </a: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  </a:t>
            </a:r>
            <a:r>
              <a:rPr lang="en-US" b="1" dirty="0">
                <a:solidFill>
                  <a:schemeClr val="bg1"/>
                </a:solidFill>
              </a:rPr>
              <a:t>Telephone Numbers ​</a:t>
            </a:r>
          </a:p>
          <a:p>
            <a:pPr algn="ctr"/>
            <a:r>
              <a:rPr lang="en-US" dirty="0">
                <a:solidFill>
                  <a:schemeClr val="bg1"/>
                </a:solidFill>
              </a:rPr>
              <a:t>Toll Free Number:  1-800-382-4586​</a:t>
            </a:r>
          </a:p>
          <a:p>
            <a:pPr algn="ctr"/>
            <a:r>
              <a:rPr lang="en-US" dirty="0">
                <a:solidFill>
                  <a:schemeClr val="bg1"/>
                </a:solidFill>
              </a:rPr>
              <a:t>Outside Connecticut: 1-860-827-2622​</a:t>
            </a:r>
          </a:p>
          <a:p>
            <a:pPr algn="ctr"/>
            <a:r>
              <a:rPr lang="en-US" dirty="0">
                <a:solidFill>
                  <a:schemeClr val="bg1"/>
                </a:solidFill>
              </a:rPr>
              <a:t>TDD Telecommunications for the Deaf:  ​</a:t>
            </a:r>
          </a:p>
          <a:p>
            <a:pPr algn="ctr"/>
            <a:r>
              <a:rPr lang="en-US" dirty="0">
                <a:solidFill>
                  <a:schemeClr val="bg1"/>
                </a:solidFill>
              </a:rPr>
              <a:t>(860) 827-2837 - to be used only if you have a TDD machine​</a:t>
            </a:r>
          </a:p>
          <a:p>
            <a:pPr algn="ctr"/>
            <a:endParaRPr lang="en-US" dirty="0">
              <a:solidFill>
                <a:schemeClr val="bg1"/>
              </a:solidFill>
            </a:endParaRPr>
          </a:p>
          <a:p>
            <a:pPr algn="ctr"/>
            <a:endParaRPr lang="en-US" dirty="0">
              <a:solidFill>
                <a:schemeClr val="bg1"/>
              </a:solidFill>
            </a:endParaRPr>
          </a:p>
        </p:txBody>
      </p:sp>
      <p:sp>
        <p:nvSpPr>
          <p:cNvPr id="7" name="Title 2"/>
          <p:cNvSpPr txBox="1">
            <a:spLocks/>
          </p:cNvSpPr>
          <p:nvPr/>
        </p:nvSpPr>
        <p:spPr>
          <a:xfrm>
            <a:off x="978254" y="604750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bg2"/>
                </a:solidFill>
              </a:rPr>
              <a:t>Connecticut Public Utilities Regulatory </a:t>
            </a:r>
            <a:r>
              <a:rPr lang="en-US" sz="2200" dirty="0" smtClean="0">
                <a:solidFill>
                  <a:schemeClr val="bg2"/>
                </a:solidFill>
              </a:rPr>
              <a:t>Authority – </a:t>
            </a:r>
          </a:p>
          <a:p>
            <a:pPr algn="l"/>
            <a:r>
              <a:rPr lang="en-US" sz="2200" dirty="0" smtClean="0">
                <a:solidFill>
                  <a:schemeClr val="bg2"/>
                </a:solidFill>
              </a:rPr>
              <a:t>Office of Education, Outreach, &amp; Enforcement</a:t>
            </a:r>
            <a:endParaRPr lang="en-US" sz="2200" dirty="0">
              <a:solidFill>
                <a:schemeClr val="bg2"/>
              </a:solidFill>
            </a:endParaRPr>
          </a:p>
        </p:txBody>
      </p:sp>
    </p:spTree>
    <p:extLst>
      <p:ext uri="{BB962C8B-B14F-4D97-AF65-F5344CB8AC3E}">
        <p14:creationId xmlns:p14="http://schemas.microsoft.com/office/powerpoint/2010/main" val="1125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Image result for money sign clipart cir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4" name="Picture 20" descr="Image result for electric poles wires clipart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215" y="11162123"/>
            <a:ext cx="103639" cy="1554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8" name="Title 2"/>
          <p:cNvSpPr>
            <a:spLocks noGrp="1"/>
          </p:cNvSpPr>
          <p:nvPr>
            <p:ph type="title"/>
          </p:nvPr>
        </p:nvSpPr>
        <p:spPr>
          <a:xfrm>
            <a:off x="464940" y="0"/>
            <a:ext cx="8229600" cy="1143000"/>
          </a:xfrm>
        </p:spPr>
        <p:txBody>
          <a:bodyPr/>
          <a:lstStyle/>
          <a:p>
            <a:pPr algn="l"/>
            <a:r>
              <a:rPr lang="en-US" sz="3600" dirty="0" smtClean="0"/>
              <a:t>Supply Portion of Your Electric Bill</a:t>
            </a:r>
            <a:endParaRPr lang="en-US" sz="3600" dirty="0"/>
          </a:p>
        </p:txBody>
      </p:sp>
      <p:sp>
        <p:nvSpPr>
          <p:cNvPr id="18" name="Title 2"/>
          <p:cNvSpPr txBox="1">
            <a:spLocks/>
          </p:cNvSpPr>
          <p:nvPr/>
        </p:nvSpPr>
        <p:spPr>
          <a:xfrm>
            <a:off x="1163445" y="6077728"/>
            <a:ext cx="7906214" cy="397413"/>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t>Connecticut Public Utilities Regulatory Authority</a:t>
            </a:r>
          </a:p>
        </p:txBody>
      </p:sp>
      <p:sp>
        <p:nvSpPr>
          <p:cNvPr id="26" name="TextBox 25">
            <a:extLst>
              <a:ext uri="{FF2B5EF4-FFF2-40B4-BE49-F238E27FC236}">
                <a16:creationId xmlns:a16="http://schemas.microsoft.com/office/drawing/2014/main" id="{CFBB4202-0095-48B5-81B8-087E8569EBEF}"/>
              </a:ext>
            </a:extLst>
          </p:cNvPr>
          <p:cNvSpPr txBox="1"/>
          <p:nvPr/>
        </p:nvSpPr>
        <p:spPr>
          <a:xfrm>
            <a:off x="460375" y="827544"/>
            <a:ext cx="8439785" cy="5078313"/>
          </a:xfrm>
          <a:prstGeom prst="rect">
            <a:avLst/>
          </a:prstGeom>
          <a:noFill/>
        </p:spPr>
        <p:txBody>
          <a:bodyPr wrap="square" rtlCol="0">
            <a:spAutoFit/>
          </a:bodyPr>
          <a:lstStyle/>
          <a:p>
            <a:r>
              <a:rPr lang="en-US" b="1" dirty="0" smtClean="0">
                <a:solidFill>
                  <a:schemeClr val="bg1"/>
                </a:solidFill>
              </a:rPr>
              <a:t>Your electric bill is divided into two sections:  Supply and Distribution </a:t>
            </a:r>
            <a:endParaRPr lang="en-US" b="1" dirty="0">
              <a:solidFill>
                <a:schemeClr val="bg1"/>
              </a:solidFill>
            </a:endParaRPr>
          </a:p>
          <a:p>
            <a:endParaRPr lang="en-US" dirty="0" smtClean="0">
              <a:solidFill>
                <a:schemeClr val="bg1"/>
              </a:solidFill>
            </a:endParaRPr>
          </a:p>
          <a:p>
            <a:r>
              <a:rPr lang="en-US" dirty="0" smtClean="0">
                <a:solidFill>
                  <a:schemeClr val="bg1"/>
                </a:solidFill>
              </a:rPr>
              <a:t>For the supply portion of the bill you may choose to receive supply from </a:t>
            </a:r>
          </a:p>
          <a:p>
            <a:r>
              <a:rPr lang="en-US" dirty="0" smtClean="0">
                <a:solidFill>
                  <a:schemeClr val="bg1"/>
                </a:solidFill>
              </a:rPr>
              <a:t>Eversource or UI (called standard service).</a:t>
            </a:r>
          </a:p>
          <a:p>
            <a:pPr marL="285750" indent="-285750">
              <a:buFont typeface="Arial" panose="020B0604020202020204" pitchFamily="34" charset="0"/>
              <a:buChar char="•"/>
            </a:pPr>
            <a:r>
              <a:rPr lang="en-US" dirty="0" smtClean="0">
                <a:solidFill>
                  <a:schemeClr val="bg1"/>
                </a:solidFill>
              </a:rPr>
              <a:t>Standard Service is regulated by the Public Utilities Regulatory Authority (PURA)</a:t>
            </a:r>
          </a:p>
          <a:p>
            <a:pPr marL="285750" indent="-285750">
              <a:buFont typeface="Arial" panose="020B0604020202020204" pitchFamily="34" charset="0"/>
              <a:buChar char="•"/>
            </a:pPr>
            <a:r>
              <a:rPr lang="en-US" dirty="0" smtClean="0">
                <a:solidFill>
                  <a:schemeClr val="bg1"/>
                </a:solidFill>
              </a:rPr>
              <a:t>Standard Service is a pass through, meaning the utility charges you what it costs them and the utility does not profit from Standard </a:t>
            </a:r>
            <a:r>
              <a:rPr lang="en-US" dirty="0">
                <a:solidFill>
                  <a:schemeClr val="bg1"/>
                </a:solidFill>
              </a:rPr>
              <a:t>S</a:t>
            </a:r>
            <a:r>
              <a:rPr lang="en-US" dirty="0" smtClean="0">
                <a:solidFill>
                  <a:schemeClr val="bg1"/>
                </a:solidFill>
              </a:rPr>
              <a:t>ervice supply.</a:t>
            </a:r>
          </a:p>
          <a:p>
            <a:endParaRPr lang="en-US" dirty="0" smtClean="0">
              <a:solidFill>
                <a:schemeClr val="bg1"/>
              </a:solidFill>
            </a:endParaRPr>
          </a:p>
          <a:p>
            <a:pPr algn="ctr"/>
            <a:r>
              <a:rPr lang="en-US" dirty="0" smtClean="0">
                <a:solidFill>
                  <a:schemeClr val="bg1"/>
                </a:solidFill>
              </a:rPr>
              <a:t>OR</a:t>
            </a:r>
            <a:endParaRPr lang="en-US" dirty="0">
              <a:solidFill>
                <a:schemeClr val="bg1"/>
              </a:solidFill>
            </a:endParaRPr>
          </a:p>
          <a:p>
            <a:endParaRPr lang="en-US" b="1" dirty="0">
              <a:solidFill>
                <a:schemeClr val="bg1"/>
              </a:solidFill>
            </a:endParaRPr>
          </a:p>
          <a:p>
            <a:r>
              <a:rPr lang="en-US" dirty="0" smtClean="0">
                <a:solidFill>
                  <a:schemeClr val="bg1"/>
                </a:solidFill>
              </a:rPr>
              <a:t>You may choose to contract with a third-party supplier</a:t>
            </a:r>
          </a:p>
          <a:p>
            <a:pPr marL="285750" indent="-285750">
              <a:buFont typeface="Arial" panose="020B0604020202020204" pitchFamily="34" charset="0"/>
              <a:buChar char="•"/>
            </a:pPr>
            <a:r>
              <a:rPr lang="en-US" dirty="0" smtClean="0">
                <a:solidFill>
                  <a:schemeClr val="bg1"/>
                </a:solidFill>
              </a:rPr>
              <a:t>The rates charged by third-party suppliers are NOT regulated by PURA and therefore suppliers may profit from these rates.</a:t>
            </a:r>
          </a:p>
          <a:p>
            <a:endParaRPr lang="en-US" dirty="0">
              <a:solidFill>
                <a:schemeClr val="bg1"/>
              </a:solidFill>
            </a:endParaRPr>
          </a:p>
          <a:p>
            <a:endParaRPr lang="en-US" dirty="0" smtClean="0">
              <a:solidFill>
                <a:schemeClr val="bg1"/>
              </a:solidFill>
            </a:endParaRPr>
          </a:p>
          <a:p>
            <a:r>
              <a:rPr lang="en-US" dirty="0" smtClean="0">
                <a:solidFill>
                  <a:schemeClr val="bg1"/>
                </a:solidFill>
              </a:rPr>
              <a:t>If you do nothing, you will receive standard service supply. </a:t>
            </a:r>
            <a:endParaRPr lang="en-US" dirty="0">
              <a:solidFill>
                <a:schemeClr val="bg1"/>
              </a:solidFill>
            </a:endParaRPr>
          </a:p>
          <a:p>
            <a:r>
              <a:rPr lang="en-US" u="sng" dirty="0" smtClean="0">
                <a:solidFill>
                  <a:schemeClr val="bg1"/>
                </a:solidFill>
              </a:rPr>
              <a:t>No customer is required to contract with a third-party supplier. </a:t>
            </a:r>
            <a:endParaRPr lang="en-US" u="sng" dirty="0">
              <a:solidFill>
                <a:schemeClr val="bg1"/>
              </a:solidFill>
            </a:endParaRPr>
          </a:p>
          <a:p>
            <a:pPr marL="285750" indent="-285750">
              <a:buFont typeface="Wingdings" panose="05000000000000000000" pitchFamily="2" charset="2"/>
              <a:buChar char="Ø"/>
            </a:pPr>
            <a:endParaRPr lang="en-US" dirty="0">
              <a:solidFill>
                <a:schemeClr val="bg1"/>
              </a:solidFill>
            </a:endParaRPr>
          </a:p>
        </p:txBody>
      </p:sp>
      <p:sp>
        <p:nvSpPr>
          <p:cNvPr id="10" name="Title 2"/>
          <p:cNvSpPr txBox="1">
            <a:spLocks/>
          </p:cNvSpPr>
          <p:nvPr/>
        </p:nvSpPr>
        <p:spPr>
          <a:xfrm>
            <a:off x="978254" y="604750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bg2"/>
                </a:solidFill>
              </a:rPr>
              <a:t>Connecticut Public Utilities Regulatory </a:t>
            </a:r>
            <a:r>
              <a:rPr lang="en-US" sz="2200" dirty="0" smtClean="0">
                <a:solidFill>
                  <a:schemeClr val="bg2"/>
                </a:solidFill>
              </a:rPr>
              <a:t>Authority – </a:t>
            </a:r>
          </a:p>
          <a:p>
            <a:pPr algn="l"/>
            <a:r>
              <a:rPr lang="en-US" sz="2200" dirty="0" smtClean="0">
                <a:solidFill>
                  <a:schemeClr val="bg2"/>
                </a:solidFill>
              </a:rPr>
              <a:t>Office of Education, Outreach, &amp; Enforcement</a:t>
            </a:r>
            <a:endParaRPr lang="en-US" sz="2200" dirty="0">
              <a:solidFill>
                <a:schemeClr val="bg2"/>
              </a:solidFill>
            </a:endParaRPr>
          </a:p>
        </p:txBody>
      </p:sp>
    </p:spTree>
    <p:extLst>
      <p:ext uri="{BB962C8B-B14F-4D97-AF65-F5344CB8AC3E}">
        <p14:creationId xmlns:p14="http://schemas.microsoft.com/office/powerpoint/2010/main" val="2452885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Image result for money sign clipart cir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4" name="Picture 20" descr="Image result for electric poles wires clipart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215" y="11162123"/>
            <a:ext cx="103639" cy="1554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8" name="Title 2"/>
          <p:cNvSpPr>
            <a:spLocks noGrp="1"/>
          </p:cNvSpPr>
          <p:nvPr>
            <p:ph type="title"/>
          </p:nvPr>
        </p:nvSpPr>
        <p:spPr>
          <a:xfrm>
            <a:off x="464940" y="0"/>
            <a:ext cx="8229600" cy="1143000"/>
          </a:xfrm>
        </p:spPr>
        <p:txBody>
          <a:bodyPr/>
          <a:lstStyle/>
          <a:p>
            <a:pPr algn="l"/>
            <a:r>
              <a:rPr lang="en-US" dirty="0" smtClean="0"/>
              <a:t>Standard Service Rate</a:t>
            </a:r>
          </a:p>
        </p:txBody>
      </p:sp>
      <p:sp>
        <p:nvSpPr>
          <p:cNvPr id="18" name="Title 2"/>
          <p:cNvSpPr txBox="1">
            <a:spLocks/>
          </p:cNvSpPr>
          <p:nvPr/>
        </p:nvSpPr>
        <p:spPr>
          <a:xfrm>
            <a:off x="1163445" y="6077728"/>
            <a:ext cx="7906214" cy="397413"/>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t>Connecticut Public Utilities Regulatory Authority</a:t>
            </a:r>
          </a:p>
        </p:txBody>
      </p:sp>
      <p:sp>
        <p:nvSpPr>
          <p:cNvPr id="12" name="TextBox 11">
            <a:extLst>
              <a:ext uri="{FF2B5EF4-FFF2-40B4-BE49-F238E27FC236}">
                <a16:creationId xmlns:a16="http://schemas.microsoft.com/office/drawing/2014/main" id="{4AB54037-5760-47E3-A11F-FB63FD5C39C7}"/>
              </a:ext>
            </a:extLst>
          </p:cNvPr>
          <p:cNvSpPr txBox="1"/>
          <p:nvPr/>
        </p:nvSpPr>
        <p:spPr>
          <a:xfrm>
            <a:off x="345440" y="883920"/>
            <a:ext cx="8564880" cy="3754874"/>
          </a:xfrm>
          <a:prstGeom prst="rect">
            <a:avLst/>
          </a:prstGeom>
          <a:noFill/>
        </p:spPr>
        <p:txBody>
          <a:bodyPr wrap="square" rtlCol="0">
            <a:spAutoFit/>
          </a:bodyPr>
          <a:lstStyle/>
          <a:p>
            <a:endParaRPr lang="en-US" b="1" dirty="0">
              <a:solidFill>
                <a:schemeClr val="bg1"/>
              </a:solidFill>
            </a:endParaRPr>
          </a:p>
          <a:p>
            <a:r>
              <a:rPr lang="en-US" sz="2800" b="1" dirty="0" smtClean="0">
                <a:solidFill>
                  <a:schemeClr val="bg1"/>
                </a:solidFill>
              </a:rPr>
              <a:t>The Standard Service rate remains fixed for six months.</a:t>
            </a:r>
          </a:p>
          <a:p>
            <a:pPr marL="342900" indent="-342900">
              <a:buFont typeface="Arial" panose="020B0604020202020204" pitchFamily="34" charset="0"/>
              <a:buChar char="•"/>
            </a:pPr>
            <a:r>
              <a:rPr lang="en-US" sz="2800" dirty="0" smtClean="0">
                <a:solidFill>
                  <a:schemeClr val="bg1"/>
                </a:solidFill>
              </a:rPr>
              <a:t>It changes only on January 1 and July 1 each year.   </a:t>
            </a:r>
          </a:p>
          <a:p>
            <a:pPr marL="342900" indent="-342900">
              <a:buFont typeface="Arial" panose="020B0604020202020204" pitchFamily="34" charset="0"/>
              <a:buChar char="•"/>
            </a:pPr>
            <a:r>
              <a:rPr lang="en-US" sz="2800" dirty="0" smtClean="0">
                <a:solidFill>
                  <a:schemeClr val="bg1"/>
                </a:solidFill>
              </a:rPr>
              <a:t>The new rates are submitted in advance in Docket Nos. YEAR-01-01 (Eversource) and YEAR-01-02 (UI)  (for example, </a:t>
            </a:r>
            <a:r>
              <a:rPr lang="en-US" sz="2800" dirty="0" smtClean="0">
                <a:solidFill>
                  <a:schemeClr val="bg1"/>
                </a:solidFill>
              </a:rPr>
              <a:t>23-01-01 </a:t>
            </a:r>
            <a:r>
              <a:rPr lang="en-US" sz="2800" dirty="0" smtClean="0">
                <a:solidFill>
                  <a:schemeClr val="bg1"/>
                </a:solidFill>
              </a:rPr>
              <a:t>and </a:t>
            </a:r>
            <a:r>
              <a:rPr lang="en-US" sz="2800" dirty="0" smtClean="0">
                <a:solidFill>
                  <a:schemeClr val="bg1"/>
                </a:solidFill>
              </a:rPr>
              <a:t>23-01-02</a:t>
            </a:r>
            <a:r>
              <a:rPr lang="en-US" sz="2800" dirty="0" smtClean="0">
                <a:solidFill>
                  <a:schemeClr val="bg1"/>
                </a:solidFill>
              </a:rPr>
              <a:t>)</a:t>
            </a:r>
          </a:p>
          <a:p>
            <a:pPr marL="342900" indent="-342900">
              <a:buFont typeface="Arial" panose="020B0604020202020204" pitchFamily="34" charset="0"/>
              <a:buChar char="•"/>
            </a:pPr>
            <a:r>
              <a:rPr lang="en-US" sz="2800" dirty="0" smtClean="0">
                <a:solidFill>
                  <a:schemeClr val="bg1"/>
                </a:solidFill>
              </a:rPr>
              <a:t>The new rates are published on EnergizeCT.com as soon as they are approved by PURA. </a:t>
            </a:r>
            <a:endParaRPr lang="en-US" sz="2800" dirty="0">
              <a:solidFill>
                <a:schemeClr val="bg1"/>
              </a:solidFill>
            </a:endParaRPr>
          </a:p>
          <a:p>
            <a:endParaRPr lang="en-US" sz="2400" dirty="0">
              <a:solidFill>
                <a:schemeClr val="bg1"/>
              </a:solidFill>
            </a:endParaRPr>
          </a:p>
        </p:txBody>
      </p:sp>
      <p:sp>
        <p:nvSpPr>
          <p:cNvPr id="7" name="Title 2"/>
          <p:cNvSpPr txBox="1">
            <a:spLocks/>
          </p:cNvSpPr>
          <p:nvPr/>
        </p:nvSpPr>
        <p:spPr>
          <a:xfrm>
            <a:off x="978254" y="604750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a:solidFill>
                  <a:schemeClr val="bg2"/>
                </a:solidFill>
              </a:rPr>
              <a:t>Connecticut Public Utilities Regulatory </a:t>
            </a:r>
            <a:r>
              <a:rPr lang="en-US" sz="2200" dirty="0" smtClean="0">
                <a:solidFill>
                  <a:schemeClr val="bg2"/>
                </a:solidFill>
              </a:rPr>
              <a:t>Authority – </a:t>
            </a:r>
          </a:p>
          <a:p>
            <a:pPr algn="l"/>
            <a:r>
              <a:rPr lang="en-US" sz="2200" dirty="0" smtClean="0">
                <a:solidFill>
                  <a:schemeClr val="bg2"/>
                </a:solidFill>
              </a:rPr>
              <a:t>Office of Education, Outreach, &amp; Enforcement</a:t>
            </a:r>
            <a:endParaRPr lang="en-US" sz="2200" dirty="0">
              <a:solidFill>
                <a:schemeClr val="bg2"/>
              </a:solidFill>
            </a:endParaRPr>
          </a:p>
        </p:txBody>
      </p:sp>
    </p:spTree>
    <p:extLst>
      <p:ext uri="{BB962C8B-B14F-4D97-AF65-F5344CB8AC3E}">
        <p14:creationId xmlns:p14="http://schemas.microsoft.com/office/powerpoint/2010/main" val="2604918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Enrolling With a Supplier</a:t>
            </a:r>
            <a:endParaRPr lang="en-US" dirty="0"/>
          </a:p>
        </p:txBody>
      </p:sp>
      <p:sp>
        <p:nvSpPr>
          <p:cNvPr id="3" name="Content Placeholder 2"/>
          <p:cNvSpPr>
            <a:spLocks noGrp="1"/>
          </p:cNvSpPr>
          <p:nvPr>
            <p:ph idx="1"/>
          </p:nvPr>
        </p:nvSpPr>
        <p:spPr>
          <a:xfrm>
            <a:off x="609600" y="1143001"/>
            <a:ext cx="8229600" cy="4333008"/>
          </a:xfrm>
        </p:spPr>
        <p:txBody>
          <a:bodyPr/>
          <a:lstStyle/>
          <a:p>
            <a:pPr marL="457200" lvl="1" indent="0">
              <a:buNone/>
            </a:pPr>
            <a:r>
              <a:rPr lang="en-US" dirty="0" smtClean="0">
                <a:solidFill>
                  <a:schemeClr val="bg1"/>
                </a:solidFill>
              </a:rPr>
              <a:t>To enroll with a supplier:</a:t>
            </a:r>
          </a:p>
          <a:p>
            <a:pPr lvl="1">
              <a:buFont typeface="Arial" panose="020B0604020202020204" pitchFamily="34" charset="0"/>
              <a:buChar char="•"/>
            </a:pPr>
            <a:r>
              <a:rPr lang="en-US" dirty="0">
                <a:solidFill>
                  <a:schemeClr val="bg1"/>
                </a:solidFill>
              </a:rPr>
              <a:t>V</a:t>
            </a:r>
            <a:r>
              <a:rPr lang="en-US" dirty="0" smtClean="0">
                <a:solidFill>
                  <a:schemeClr val="bg1"/>
                </a:solidFill>
              </a:rPr>
              <a:t>isit EnergizeCT.com</a:t>
            </a:r>
          </a:p>
          <a:p>
            <a:pPr lvl="1">
              <a:buFont typeface="Arial" panose="020B0604020202020204" pitchFamily="34" charset="0"/>
              <a:buChar char="•"/>
            </a:pPr>
            <a:r>
              <a:rPr lang="en-US" dirty="0" smtClean="0">
                <a:solidFill>
                  <a:schemeClr val="bg1"/>
                </a:solidFill>
              </a:rPr>
              <a:t>Click Rate Board in the upper right corner</a:t>
            </a:r>
          </a:p>
          <a:p>
            <a:pPr lvl="1">
              <a:buFont typeface="Arial" panose="020B0604020202020204" pitchFamily="34" charset="0"/>
              <a:buChar char="•"/>
            </a:pPr>
            <a:r>
              <a:rPr lang="en-US" dirty="0" smtClean="0">
                <a:solidFill>
                  <a:schemeClr val="bg1"/>
                </a:solidFill>
              </a:rPr>
              <a:t>Click Compare Energy Supplier Rates</a:t>
            </a:r>
          </a:p>
          <a:p>
            <a:pPr lvl="1">
              <a:buFont typeface="Arial" panose="020B0604020202020204" pitchFamily="34" charset="0"/>
              <a:buChar char="•"/>
            </a:pPr>
            <a:r>
              <a:rPr lang="en-US" dirty="0" smtClean="0">
                <a:solidFill>
                  <a:schemeClr val="bg1"/>
                </a:solidFill>
              </a:rPr>
              <a:t>Choose your utility and rate class</a:t>
            </a:r>
          </a:p>
          <a:p>
            <a:pPr lvl="1">
              <a:buFont typeface="Arial" panose="020B0604020202020204" pitchFamily="34" charset="0"/>
              <a:buChar char="•"/>
            </a:pPr>
            <a:r>
              <a:rPr lang="en-US" dirty="0" smtClean="0">
                <a:solidFill>
                  <a:schemeClr val="bg1"/>
                </a:solidFill>
              </a:rPr>
              <a:t>You may filter selections using information on the left side.  </a:t>
            </a:r>
          </a:p>
          <a:p>
            <a:pPr lvl="1">
              <a:buFont typeface="Arial" panose="020B0604020202020204" pitchFamily="34" charset="0"/>
              <a:buChar char="•"/>
            </a:pPr>
            <a:r>
              <a:rPr lang="en-US" dirty="0" smtClean="0">
                <a:solidFill>
                  <a:schemeClr val="bg1"/>
                </a:solidFill>
              </a:rPr>
              <a:t>Rates are displayed from least to most expensive as compared to the standard service rate. </a:t>
            </a:r>
          </a:p>
        </p:txBody>
      </p:sp>
      <p:sp>
        <p:nvSpPr>
          <p:cNvPr id="4" name="Title 2"/>
          <p:cNvSpPr txBox="1">
            <a:spLocks/>
          </p:cNvSpPr>
          <p:nvPr/>
        </p:nvSpPr>
        <p:spPr>
          <a:xfrm>
            <a:off x="978255" y="610327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solidFill>
                  <a:schemeClr val="bg2"/>
                </a:solidFill>
              </a:rPr>
              <a:t>Connecticut </a:t>
            </a:r>
            <a:r>
              <a:rPr lang="en-US" sz="2200" dirty="0">
                <a:solidFill>
                  <a:schemeClr val="bg2"/>
                </a:solidFill>
              </a:rPr>
              <a:t>Public Utilities Regulatory Authority – </a:t>
            </a:r>
          </a:p>
          <a:p>
            <a:pPr algn="l"/>
            <a:r>
              <a:rPr lang="en-US" sz="2200" dirty="0">
                <a:solidFill>
                  <a:schemeClr val="bg2"/>
                </a:solidFill>
              </a:rPr>
              <a:t>Office of Education, Outreach, &amp; </a:t>
            </a:r>
            <a:r>
              <a:rPr lang="en-US" sz="2200" dirty="0" smtClean="0">
                <a:solidFill>
                  <a:schemeClr val="bg2"/>
                </a:solidFill>
              </a:rPr>
              <a:t>Enforcement</a:t>
            </a:r>
            <a:endParaRPr lang="en-US" sz="2200" dirty="0">
              <a:solidFill>
                <a:schemeClr val="bg2"/>
              </a:solidFill>
            </a:endParaRPr>
          </a:p>
        </p:txBody>
      </p:sp>
    </p:spTree>
    <p:extLst>
      <p:ext uri="{BB962C8B-B14F-4D97-AF65-F5344CB8AC3E}">
        <p14:creationId xmlns:p14="http://schemas.microsoft.com/office/powerpoint/2010/main" val="14186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Enrolling With a Supplier</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428" y="2855295"/>
            <a:ext cx="8229600" cy="2819625"/>
          </a:xfrm>
        </p:spPr>
      </p:pic>
      <p:sp>
        <p:nvSpPr>
          <p:cNvPr id="4" name="Title 2"/>
          <p:cNvSpPr txBox="1">
            <a:spLocks/>
          </p:cNvSpPr>
          <p:nvPr/>
        </p:nvSpPr>
        <p:spPr>
          <a:xfrm>
            <a:off x="978255" y="610327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solidFill>
                  <a:schemeClr val="bg2"/>
                </a:solidFill>
              </a:rPr>
              <a:t>Connecticut </a:t>
            </a:r>
            <a:r>
              <a:rPr lang="en-US" sz="2200" dirty="0">
                <a:solidFill>
                  <a:schemeClr val="bg2"/>
                </a:solidFill>
              </a:rPr>
              <a:t>Public Utilities Regulatory Authority – </a:t>
            </a:r>
          </a:p>
          <a:p>
            <a:pPr algn="l"/>
            <a:r>
              <a:rPr lang="en-US" sz="2200" dirty="0">
                <a:solidFill>
                  <a:schemeClr val="bg2"/>
                </a:solidFill>
              </a:rPr>
              <a:t>Office of Education, Outreach, &amp; </a:t>
            </a:r>
            <a:r>
              <a:rPr lang="en-US" sz="2200" dirty="0" smtClean="0">
                <a:solidFill>
                  <a:schemeClr val="bg2"/>
                </a:solidFill>
              </a:rPr>
              <a:t>Enforcement</a:t>
            </a:r>
            <a:endParaRPr lang="en-US" sz="2200" dirty="0">
              <a:solidFill>
                <a:schemeClr val="bg2"/>
              </a:solidFill>
            </a:endParaRPr>
          </a:p>
        </p:txBody>
      </p:sp>
      <p:sp>
        <p:nvSpPr>
          <p:cNvPr id="6" name="TextBox 5"/>
          <p:cNvSpPr txBox="1"/>
          <p:nvPr/>
        </p:nvSpPr>
        <p:spPr>
          <a:xfrm>
            <a:off x="978255" y="1143000"/>
            <a:ext cx="7386427" cy="1938992"/>
          </a:xfrm>
          <a:prstGeom prst="rect">
            <a:avLst/>
          </a:prstGeom>
          <a:noFill/>
        </p:spPr>
        <p:txBody>
          <a:bodyPr wrap="square" rtlCol="0">
            <a:spAutoFit/>
          </a:bodyPr>
          <a:lstStyle/>
          <a:p>
            <a:r>
              <a:rPr lang="en-US" sz="2400" dirty="0" smtClean="0">
                <a:solidFill>
                  <a:schemeClr val="bg1"/>
                </a:solidFill>
              </a:rPr>
              <a:t>Below is the official Rate Board at EnergizeCT.com.  </a:t>
            </a:r>
          </a:p>
          <a:p>
            <a:r>
              <a:rPr lang="en-US" sz="2400" dirty="0" smtClean="0">
                <a:solidFill>
                  <a:schemeClr val="bg1"/>
                </a:solidFill>
              </a:rPr>
              <a:t>A search engine may give you other sites as top search results.</a:t>
            </a:r>
          </a:p>
          <a:p>
            <a:r>
              <a:rPr lang="en-US" sz="2400" dirty="0">
                <a:solidFill>
                  <a:schemeClr val="bg1"/>
                </a:solidFill>
              </a:rPr>
              <a:t>Be certain to visit the official site. </a:t>
            </a:r>
          </a:p>
          <a:p>
            <a:endParaRPr lang="en-US" sz="2400" dirty="0">
              <a:solidFill>
                <a:schemeClr val="bg1"/>
              </a:solidFill>
            </a:endParaRPr>
          </a:p>
        </p:txBody>
      </p:sp>
    </p:spTree>
    <p:extLst>
      <p:ext uri="{BB962C8B-B14F-4D97-AF65-F5344CB8AC3E}">
        <p14:creationId xmlns:p14="http://schemas.microsoft.com/office/powerpoint/2010/main" val="103373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Enrolling With a Supplier</a:t>
            </a:r>
            <a:endParaRPr lang="en-US" dirty="0"/>
          </a:p>
        </p:txBody>
      </p:sp>
      <p:sp>
        <p:nvSpPr>
          <p:cNvPr id="3" name="Content Placeholder 2"/>
          <p:cNvSpPr>
            <a:spLocks noGrp="1"/>
          </p:cNvSpPr>
          <p:nvPr>
            <p:ph idx="1"/>
          </p:nvPr>
        </p:nvSpPr>
        <p:spPr>
          <a:xfrm>
            <a:off x="609600" y="1219200"/>
            <a:ext cx="8229600" cy="3733800"/>
          </a:xfrm>
        </p:spPr>
        <p:txBody>
          <a:bodyPr/>
          <a:lstStyle/>
          <a:p>
            <a:pPr marL="0" indent="0">
              <a:buNone/>
            </a:pPr>
            <a:r>
              <a:rPr lang="en-US" sz="2800" dirty="0" smtClean="0">
                <a:solidFill>
                  <a:schemeClr val="bg1"/>
                </a:solidFill>
              </a:rPr>
              <a:t>If enrolling with a supplier you will need information from your electric bill:</a:t>
            </a:r>
          </a:p>
          <a:p>
            <a:pPr lvl="1"/>
            <a:r>
              <a:rPr lang="en-US" dirty="0" smtClean="0">
                <a:solidFill>
                  <a:schemeClr val="bg1"/>
                </a:solidFill>
              </a:rPr>
              <a:t>Your utility account number</a:t>
            </a:r>
          </a:p>
          <a:p>
            <a:pPr lvl="1"/>
            <a:r>
              <a:rPr lang="en-US" dirty="0" smtClean="0">
                <a:solidFill>
                  <a:schemeClr val="bg1"/>
                </a:solidFill>
              </a:rPr>
              <a:t>Your POD id (for UI customers)</a:t>
            </a:r>
          </a:p>
          <a:p>
            <a:pPr lvl="1"/>
            <a:r>
              <a:rPr lang="en-US" dirty="0" smtClean="0">
                <a:solidFill>
                  <a:schemeClr val="bg1"/>
                </a:solidFill>
              </a:rPr>
              <a:t>Your billing cycle</a:t>
            </a:r>
            <a:endParaRPr lang="en-US" dirty="0">
              <a:solidFill>
                <a:schemeClr val="bg1"/>
              </a:solidFill>
            </a:endParaRPr>
          </a:p>
          <a:p>
            <a:pPr lvl="1"/>
            <a:r>
              <a:rPr lang="en-US" dirty="0" smtClean="0">
                <a:solidFill>
                  <a:schemeClr val="bg1"/>
                </a:solidFill>
              </a:rPr>
              <a:t>Your meter read date</a:t>
            </a:r>
          </a:p>
          <a:p>
            <a:pPr lvl="1"/>
            <a:r>
              <a:rPr lang="en-US" dirty="0" smtClean="0">
                <a:solidFill>
                  <a:schemeClr val="bg1"/>
                </a:solidFill>
              </a:rPr>
              <a:t>Your name key</a:t>
            </a:r>
          </a:p>
          <a:p>
            <a:pPr lvl="1"/>
            <a:r>
              <a:rPr lang="en-US" dirty="0" smtClean="0">
                <a:solidFill>
                  <a:schemeClr val="bg1"/>
                </a:solidFill>
              </a:rPr>
              <a:t>Your service reference number</a:t>
            </a:r>
          </a:p>
        </p:txBody>
      </p:sp>
      <p:sp>
        <p:nvSpPr>
          <p:cNvPr id="4" name="Title 2"/>
          <p:cNvSpPr txBox="1">
            <a:spLocks/>
          </p:cNvSpPr>
          <p:nvPr/>
        </p:nvSpPr>
        <p:spPr>
          <a:xfrm>
            <a:off x="978255" y="6103279"/>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solidFill>
                  <a:schemeClr val="bg2"/>
                </a:solidFill>
              </a:rPr>
              <a:t>Connecticut </a:t>
            </a:r>
            <a:r>
              <a:rPr lang="en-US" sz="2200" dirty="0">
                <a:solidFill>
                  <a:schemeClr val="bg2"/>
                </a:solidFill>
              </a:rPr>
              <a:t>Public Utilities Regulatory Authority – </a:t>
            </a:r>
          </a:p>
          <a:p>
            <a:pPr algn="l"/>
            <a:r>
              <a:rPr lang="en-US" sz="2200" dirty="0">
                <a:solidFill>
                  <a:schemeClr val="bg2"/>
                </a:solidFill>
              </a:rPr>
              <a:t>Office of Education, Outreach, &amp; </a:t>
            </a:r>
            <a:r>
              <a:rPr lang="en-US" sz="2200" dirty="0" smtClean="0">
                <a:solidFill>
                  <a:schemeClr val="bg2"/>
                </a:solidFill>
              </a:rPr>
              <a:t>Enforcement</a:t>
            </a:r>
            <a:endParaRPr lang="en-US" sz="2200" dirty="0">
              <a:solidFill>
                <a:schemeClr val="bg2"/>
              </a:solidFill>
            </a:endParaRPr>
          </a:p>
        </p:txBody>
      </p:sp>
    </p:spTree>
    <p:extLst>
      <p:ext uri="{BB962C8B-B14F-4D97-AF65-F5344CB8AC3E}">
        <p14:creationId xmlns:p14="http://schemas.microsoft.com/office/powerpoint/2010/main" val="220958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Enrolling With a Supplier</a:t>
            </a:r>
            <a:endParaRPr lang="en-US" dirty="0"/>
          </a:p>
        </p:txBody>
      </p:sp>
      <p:sp>
        <p:nvSpPr>
          <p:cNvPr id="5" name="TextBox 4"/>
          <p:cNvSpPr txBox="1"/>
          <p:nvPr/>
        </p:nvSpPr>
        <p:spPr>
          <a:xfrm>
            <a:off x="5403273" y="1953490"/>
            <a:ext cx="3044536" cy="3046988"/>
          </a:xfrm>
          <a:prstGeom prst="rect">
            <a:avLst/>
          </a:prstGeom>
          <a:noFill/>
        </p:spPr>
        <p:txBody>
          <a:bodyPr wrap="square" rtlCol="0">
            <a:spAutoFit/>
          </a:bodyPr>
          <a:lstStyle/>
          <a:p>
            <a:r>
              <a:rPr lang="en-US" sz="3200" dirty="0" smtClean="0">
                <a:solidFill>
                  <a:schemeClr val="bg1"/>
                </a:solidFill>
              </a:rPr>
              <a:t>This information is in the upper left corner on the second page of an Eversource bill</a:t>
            </a:r>
            <a:endParaRPr lang="en-US" sz="3200" dirty="0">
              <a:solidFill>
                <a:schemeClr val="bg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4995" y="1499755"/>
            <a:ext cx="3232087" cy="3733800"/>
          </a:xfrm>
        </p:spPr>
      </p:pic>
      <p:sp>
        <p:nvSpPr>
          <p:cNvPr id="8" name="Title 2"/>
          <p:cNvSpPr txBox="1">
            <a:spLocks/>
          </p:cNvSpPr>
          <p:nvPr/>
        </p:nvSpPr>
        <p:spPr>
          <a:xfrm>
            <a:off x="978255" y="6044045"/>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solidFill>
                  <a:schemeClr val="bg2"/>
                </a:solidFill>
              </a:rPr>
              <a:t>Connecticut </a:t>
            </a:r>
            <a:r>
              <a:rPr lang="en-US" sz="2200" dirty="0">
                <a:solidFill>
                  <a:schemeClr val="bg2"/>
                </a:solidFill>
              </a:rPr>
              <a:t>Public Utilities Regulatory Authority – </a:t>
            </a:r>
          </a:p>
          <a:p>
            <a:pPr algn="l"/>
            <a:r>
              <a:rPr lang="en-US" sz="2200" dirty="0">
                <a:solidFill>
                  <a:schemeClr val="bg2"/>
                </a:solidFill>
              </a:rPr>
              <a:t>Office of Education, Outreach, &amp; </a:t>
            </a:r>
            <a:r>
              <a:rPr lang="en-US" sz="2200" dirty="0" smtClean="0">
                <a:solidFill>
                  <a:schemeClr val="bg2"/>
                </a:solidFill>
              </a:rPr>
              <a:t>Enforcement</a:t>
            </a:r>
            <a:endParaRPr lang="en-US" sz="2200" dirty="0">
              <a:solidFill>
                <a:schemeClr val="bg2"/>
              </a:solidFill>
            </a:endParaRPr>
          </a:p>
        </p:txBody>
      </p:sp>
    </p:spTree>
    <p:extLst>
      <p:ext uri="{BB962C8B-B14F-4D97-AF65-F5344CB8AC3E}">
        <p14:creationId xmlns:p14="http://schemas.microsoft.com/office/powerpoint/2010/main" val="196645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Enrolling With a Supplier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6537" y="2029691"/>
            <a:ext cx="6943063" cy="3733800"/>
          </a:xfrm>
        </p:spPr>
      </p:pic>
      <p:sp>
        <p:nvSpPr>
          <p:cNvPr id="5" name="TextBox 4"/>
          <p:cNvSpPr txBox="1"/>
          <p:nvPr/>
        </p:nvSpPr>
        <p:spPr>
          <a:xfrm>
            <a:off x="1278082" y="1142999"/>
            <a:ext cx="6868391" cy="461665"/>
          </a:xfrm>
          <a:prstGeom prst="rect">
            <a:avLst/>
          </a:prstGeom>
          <a:noFill/>
        </p:spPr>
        <p:txBody>
          <a:bodyPr wrap="square" rtlCol="0">
            <a:spAutoFit/>
          </a:bodyPr>
          <a:lstStyle/>
          <a:p>
            <a:pPr algn="ctr"/>
            <a:r>
              <a:rPr lang="en-US" sz="2400" dirty="0" smtClean="0">
                <a:solidFill>
                  <a:schemeClr val="bg1"/>
                </a:solidFill>
              </a:rPr>
              <a:t>This information is on the first page of your UI bill.</a:t>
            </a:r>
            <a:endParaRPr lang="en-US" sz="2400" dirty="0">
              <a:solidFill>
                <a:schemeClr val="bg1"/>
              </a:solidFill>
            </a:endParaRPr>
          </a:p>
        </p:txBody>
      </p:sp>
      <p:sp>
        <p:nvSpPr>
          <p:cNvPr id="6" name="Title 2"/>
          <p:cNvSpPr txBox="1">
            <a:spLocks/>
          </p:cNvSpPr>
          <p:nvPr/>
        </p:nvSpPr>
        <p:spPr>
          <a:xfrm>
            <a:off x="978255" y="6051324"/>
            <a:ext cx="8165745" cy="675409"/>
          </a:xfrm>
          <a:prstGeom prst="rect">
            <a:avLst/>
          </a:prstGeom>
          <a:solidFill>
            <a:srgbClr val="D5E1EF"/>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solidFill>
                  <a:schemeClr val="bg2"/>
                </a:solidFill>
              </a:rPr>
              <a:t>Connecticut </a:t>
            </a:r>
            <a:r>
              <a:rPr lang="en-US" sz="2200" dirty="0">
                <a:solidFill>
                  <a:schemeClr val="bg2"/>
                </a:solidFill>
              </a:rPr>
              <a:t>Public Utilities Regulatory Authority – </a:t>
            </a:r>
          </a:p>
          <a:p>
            <a:pPr algn="l"/>
            <a:r>
              <a:rPr lang="en-US" sz="2200" dirty="0">
                <a:solidFill>
                  <a:schemeClr val="bg2"/>
                </a:solidFill>
              </a:rPr>
              <a:t>Office of Education, Outreach, &amp; </a:t>
            </a:r>
            <a:r>
              <a:rPr lang="en-US" sz="2200" dirty="0" smtClean="0">
                <a:solidFill>
                  <a:schemeClr val="bg2"/>
                </a:solidFill>
              </a:rPr>
              <a:t>Enforcement</a:t>
            </a:r>
            <a:endParaRPr lang="en-US" sz="2200" dirty="0">
              <a:solidFill>
                <a:schemeClr val="bg2"/>
              </a:solidFill>
            </a:endParaRPr>
          </a:p>
        </p:txBody>
      </p:sp>
    </p:spTree>
    <p:extLst>
      <p:ext uri="{BB962C8B-B14F-4D97-AF65-F5344CB8AC3E}">
        <p14:creationId xmlns:p14="http://schemas.microsoft.com/office/powerpoint/2010/main" val="342423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Cancellation Fees</a:t>
            </a:r>
            <a:endParaRPr lang="en-US" dirty="0"/>
          </a:p>
        </p:txBody>
      </p:sp>
      <p:sp>
        <p:nvSpPr>
          <p:cNvPr id="3" name="TextBox 2"/>
          <p:cNvSpPr txBox="1"/>
          <p:nvPr/>
        </p:nvSpPr>
        <p:spPr>
          <a:xfrm>
            <a:off x="935182" y="1485900"/>
            <a:ext cx="7294418" cy="3539430"/>
          </a:xfrm>
          <a:prstGeom prst="rect">
            <a:avLst/>
          </a:prstGeom>
          <a:noFill/>
        </p:spPr>
        <p:txBody>
          <a:bodyPr wrap="square" rtlCol="0">
            <a:spAutoFit/>
          </a:bodyPr>
          <a:lstStyle/>
          <a:p>
            <a:pPr algn="just"/>
            <a:r>
              <a:rPr lang="en-US" sz="2800" dirty="0" smtClean="0"/>
              <a:t>Suppliers may </a:t>
            </a:r>
            <a:r>
              <a:rPr lang="en-US" sz="2800" u="sng" dirty="0" smtClean="0"/>
              <a:t>not</a:t>
            </a:r>
            <a:r>
              <a:rPr lang="en-US" sz="2800" dirty="0" smtClean="0"/>
              <a:t> charge </a:t>
            </a:r>
            <a:r>
              <a:rPr lang="en-US" sz="2800" u="sng" dirty="0" smtClean="0"/>
              <a:t>residential</a:t>
            </a:r>
            <a:r>
              <a:rPr lang="en-US" sz="2800" dirty="0" smtClean="0"/>
              <a:t> customers a cancellation or early termination fee. </a:t>
            </a:r>
          </a:p>
          <a:p>
            <a:pPr algn="just"/>
            <a:endParaRPr lang="en-US" sz="2800" dirty="0"/>
          </a:p>
          <a:p>
            <a:pPr algn="just"/>
            <a:r>
              <a:rPr lang="en-US" sz="2800" dirty="0" smtClean="0"/>
              <a:t>Supplier may charge cancellation or early termination fees to business customers. </a:t>
            </a:r>
          </a:p>
          <a:p>
            <a:pPr marL="457200" indent="-457200" algn="just">
              <a:buFont typeface="Arial" panose="020B0604020202020204" pitchFamily="34" charset="0"/>
              <a:buChar char="•"/>
            </a:pPr>
            <a:r>
              <a:rPr lang="en-US" sz="2800" dirty="0" smtClean="0"/>
              <a:t>Before enrolling with a supplier, business customers should read the contract to find the early termination fees. </a:t>
            </a:r>
            <a:endParaRPr lang="en-US" sz="2800" dirty="0"/>
          </a:p>
        </p:txBody>
      </p:sp>
    </p:spTree>
    <p:extLst>
      <p:ext uri="{BB962C8B-B14F-4D97-AF65-F5344CB8AC3E}">
        <p14:creationId xmlns:p14="http://schemas.microsoft.com/office/powerpoint/2010/main" val="156362167"/>
      </p:ext>
    </p:extLst>
  </p:cSld>
  <p:clrMapOvr>
    <a:masterClrMapping/>
  </p:clrMapOvr>
</p:sld>
</file>

<file path=ppt/theme/theme1.xml><?xml version="1.0" encoding="utf-8"?>
<a:theme xmlns:a="http://schemas.openxmlformats.org/drawingml/2006/main" name="Blue Sky theme">
  <a:themeElements>
    <a:clrScheme name="Transformation Blue Theme">
      <a:dk1>
        <a:srgbClr val="FFFFFF"/>
      </a:dk1>
      <a:lt1>
        <a:srgbClr val="002A7E"/>
      </a:lt1>
      <a:dk2>
        <a:srgbClr val="3D6B9D"/>
      </a:dk2>
      <a:lt2>
        <a:srgbClr val="D4E1EE"/>
      </a:lt2>
      <a:accent1>
        <a:srgbClr val="FEFDDB"/>
      </a:accent1>
      <a:accent2>
        <a:srgbClr val="FFFF9F"/>
      </a:accent2>
      <a:accent3>
        <a:srgbClr val="C5DDDA"/>
      </a:accent3>
      <a:accent4>
        <a:srgbClr val="6CA8A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resh">
      <a:fillStyleLst>
        <a:solidFill>
          <a:schemeClr val="phClr"/>
        </a:solidFill>
        <a:solidFill>
          <a:schemeClr val="phClr">
            <a:tint val="70000"/>
            <a:satMod val="115000"/>
          </a:schemeClr>
        </a:solidFill>
        <a:solidFill>
          <a:schemeClr val="phClr">
            <a:shade val="80000"/>
            <a:satMod val="115000"/>
          </a:schemeClr>
        </a:solidFill>
      </a:fillStyleLst>
      <a:lnStyleLst>
        <a:ln w="25400" cap="flat" cmpd="sng" algn="ctr">
          <a:solidFill>
            <a:schemeClr val="phClr">
              <a:shade val="95000"/>
              <a:satMod val="105000"/>
            </a:schemeClr>
          </a:solidFill>
          <a:prstDash val="solid"/>
          <a:miter/>
        </a:ln>
        <a:ln w="50800" cap="flat" cmpd="sng" algn="ctr">
          <a:solidFill>
            <a:schemeClr val="phClr"/>
          </a:solidFill>
          <a:prstDash val="solid"/>
          <a:miter/>
        </a:ln>
        <a:ln w="76200" cap="flat" cmpd="thickThin" algn="ctr">
          <a:solidFill>
            <a:schemeClr val="phClr">
              <a:alpha val="80000"/>
            </a:schemeClr>
          </a:solidFill>
          <a:prstDash val="solid"/>
          <a:miter/>
        </a:ln>
      </a:lnStyleLst>
      <a:effectStyleLst>
        <a:effectStyle>
          <a:effectLst/>
        </a:effectStyle>
        <a:effectStyle>
          <a:effectLst>
            <a:outerShdw blurRad="63500" sx="101000" sy="101000" rotWithShape="0">
              <a:srgbClr val="FFFFFF">
                <a:alpha val="50000"/>
              </a:srgbClr>
            </a:outerShdw>
          </a:effectLst>
        </a:effectStyle>
        <a:effectStyle>
          <a:effectLst>
            <a:innerShdw blurRad="101600">
              <a:srgbClr val="FFFFFF">
                <a:alpha val="75000"/>
              </a:srgbClr>
            </a:innerShdw>
            <a:outerShdw blurRad="63500" sx="101000" sy="101000" rotWithShape="0">
              <a:srgbClr val="FFFFFF">
                <a:alpha val="50000"/>
              </a:srgbClr>
            </a:outerShdw>
            <a:reflection blurRad="12700" stA="30000" endPos="35000" dist="38100" dir="5400000" sy="-100000" rotWithShape="0"/>
          </a:effectLst>
          <a:scene3d>
            <a:camera prst="orthographicFront">
              <a:rot lat="0" lon="0" rev="0"/>
            </a:camera>
            <a:lightRig rig="balanced" dir="t">
              <a:rot lat="0" lon="0" rev="30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85CF2ACFC35842B7F6607C279E00D2" ma:contentTypeVersion="5" ma:contentTypeDescription="Create a new document." ma:contentTypeScope="" ma:versionID="49104eaa137c2fb25d530de0b9ed2ba3">
  <xsd:schema xmlns:xsd="http://www.w3.org/2001/XMLSchema" xmlns:xs="http://www.w3.org/2001/XMLSchema" xmlns:p="http://schemas.microsoft.com/office/2006/metadata/properties" xmlns:ns3="6793fdbd-6b64-432d-b2fa-f99a797eaab7" xmlns:ns4="74b1370e-1763-47ad-97cc-61f163e2f43b" targetNamespace="http://schemas.microsoft.com/office/2006/metadata/properties" ma:root="true" ma:fieldsID="1298132df0aefd969a3e4edd6593e1bf" ns3:_="" ns4:_="">
    <xsd:import namespace="6793fdbd-6b64-432d-b2fa-f99a797eaab7"/>
    <xsd:import namespace="74b1370e-1763-47ad-97cc-61f163e2f43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3fdbd-6b64-432d-b2fa-f99a797eaa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b1370e-1763-47ad-97cc-61f163e2f4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C49F12-C159-473D-96FE-7CE0847C8622}">
  <ds:schemaRefs>
    <ds:schemaRef ds:uri="http://schemas.microsoft.com/sharepoint/v3/contenttype/forms"/>
  </ds:schemaRefs>
</ds:datastoreItem>
</file>

<file path=customXml/itemProps2.xml><?xml version="1.0" encoding="utf-8"?>
<ds:datastoreItem xmlns:ds="http://schemas.openxmlformats.org/officeDocument/2006/customXml" ds:itemID="{905AA630-4F3E-4BDD-8E04-452EB07CED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3fdbd-6b64-432d-b2fa-f99a797eaab7"/>
    <ds:schemaRef ds:uri="74b1370e-1763-47ad-97cc-61f163e2f4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24994A-B84D-4E92-994B-D01EBAAA7C70}">
  <ds:schemaRefs>
    <ds:schemaRef ds:uri="http://schemas.openxmlformats.org/package/2006/metadata/core-properties"/>
    <ds:schemaRef ds:uri="http://schemas.microsoft.com/office/2006/documentManagement/types"/>
    <ds:schemaRef ds:uri="http://schemas.microsoft.com/office/infopath/2007/PartnerControls"/>
    <ds:schemaRef ds:uri="6793fdbd-6b64-432d-b2fa-f99a797eaab7"/>
    <ds:schemaRef ds:uri="http://purl.org/dc/elements/1.1/"/>
    <ds:schemaRef ds:uri="http://schemas.microsoft.com/office/2006/metadata/properties"/>
    <ds:schemaRef ds:uri="http://purl.org/dc/terms/"/>
    <ds:schemaRef ds:uri="74b1370e-1763-47ad-97cc-61f163e2f43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theme</Template>
  <TotalTime>1766</TotalTime>
  <Words>1276</Words>
  <Application>Microsoft Office PowerPoint</Application>
  <PresentationFormat>On-screen Show (4:3)</PresentationFormat>
  <Paragraphs>171</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Berkeley-Medium</vt:lpstr>
      <vt:lpstr>Calibri</vt:lpstr>
      <vt:lpstr>Wingdings</vt:lpstr>
      <vt:lpstr>Blue Sky theme</vt:lpstr>
      <vt:lpstr>What to Know About  Standard Service and Suppliers</vt:lpstr>
      <vt:lpstr>Supply Portion of Your Electric Bill</vt:lpstr>
      <vt:lpstr>Standard Service Rate</vt:lpstr>
      <vt:lpstr>Enrolling With a Supplier</vt:lpstr>
      <vt:lpstr>Enrolling With a Supplier</vt:lpstr>
      <vt:lpstr>Enrolling With a Supplier</vt:lpstr>
      <vt:lpstr>Enrolling With a Supplier</vt:lpstr>
      <vt:lpstr>Enrolling With a Supplier</vt:lpstr>
      <vt:lpstr>Cancellation Fees</vt:lpstr>
      <vt:lpstr>What to Know</vt:lpstr>
      <vt:lpstr>What to Know</vt:lpstr>
      <vt:lpstr>What to Know</vt:lpstr>
      <vt:lpstr>What to Know</vt:lpstr>
      <vt:lpstr>What to Watch</vt:lpstr>
      <vt:lpstr>Supply Summary</vt:lpstr>
      <vt:lpstr>Supply Summary</vt:lpstr>
      <vt:lpstr>What to Watch</vt:lpstr>
      <vt:lpstr>Emergency Assistance</vt:lpstr>
      <vt:lpstr>How to Engage with PURA</vt:lpstr>
    </vt:vector>
  </TitlesOfParts>
  <Company>CTDEEP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Ryor</dc:creator>
  <cp:lastModifiedBy>Kimberly White</cp:lastModifiedBy>
  <cp:revision>90</cp:revision>
  <dcterms:created xsi:type="dcterms:W3CDTF">2019-10-09T13:07:19Z</dcterms:created>
  <dcterms:modified xsi:type="dcterms:W3CDTF">2022-12-17T18:57:43Z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0x0101005C85CF2ACFC35842B7F6607C279E00D2</vt:lpwstr>
  </property>
</Properties>
</file>