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2" r:id="rId4"/>
  </p:sldMasterIdLst>
  <p:notesMasterIdLst>
    <p:notesMasterId r:id="rId16"/>
  </p:notesMasterIdLst>
  <p:sldIdLst>
    <p:sldId id="257" r:id="rId5"/>
    <p:sldId id="266" r:id="rId6"/>
    <p:sldId id="271" r:id="rId7"/>
    <p:sldId id="275" r:id="rId8"/>
    <p:sldId id="276" r:id="rId9"/>
    <p:sldId id="277" r:id="rId10"/>
    <p:sldId id="278" r:id="rId11"/>
    <p:sldId id="279" r:id="rId12"/>
    <p:sldId id="268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1EF"/>
    <a:srgbClr val="44AA00"/>
    <a:srgbClr val="3D6B9D"/>
    <a:srgbClr val="B1D2D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69E41-9C7B-079A-27E6-EB3C02727FD7}" v="70" dt="2021-07-08T11:23:48.748"/>
    <p1510:client id="{D278F89F-84C4-4C1C-4579-E98FA7D10584}" v="302" dt="2021-07-08T11:16:07.517"/>
    <p1510:client id="{F3DDB14A-A256-4447-A3B0-9626258097EB}" v="55" dt="2021-07-08T02:37:11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7823" autoAdjust="0"/>
  </p:normalViewPr>
  <p:slideViewPr>
    <p:cSldViewPr snapToGrid="0">
      <p:cViewPr varScale="1">
        <p:scale>
          <a:sx n="74" d="100"/>
          <a:sy n="74" d="100"/>
        </p:scale>
        <p:origin x="1622" y="43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D8CE-15FC-4261-83C4-4E8EB618D192}" type="datetimeFigureOut">
              <a:rPr lang="en-US" smtClean="0"/>
              <a:t>12/17/2022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8A9B0-6398-4E24-9D14-932B0BBDD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4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1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6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2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7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99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Connecticut Department of</a:t>
            </a:r>
          </a:p>
          <a:p>
            <a:r>
              <a:rPr lang="en-US" sz="3600" dirty="0">
                <a:latin typeface="+mj-lt"/>
              </a:rPr>
              <a:t>Energy and Environmental Protection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82128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82128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0" descr="21050604.JPG"/>
          <p:cNvPicPr>
            <a:picLocks noChangeAspect="1"/>
          </p:cNvPicPr>
          <p:nvPr userDrawn="1"/>
        </p:nvPicPr>
        <p:blipFill>
          <a:blip r:embed="rId2" cstate="print"/>
          <a:srcRect b="11644"/>
          <a:stretch>
            <a:fillRect/>
          </a:stretch>
        </p:blipFill>
        <p:spPr bwMode="auto">
          <a:xfrm>
            <a:off x="0" y="0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3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PURA.ExecutiveSecretary@ct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puc.state.ct.us/ElectronicFiling/DPUCElectronicRegistration.nsf/Main%20Area?OpenForm" TargetMode="External"/><Relationship Id="rId5" Type="http://schemas.openxmlformats.org/officeDocument/2006/relationships/hyperlink" Target="http://www.dpuc.state.ct.us/dockcurr.nsf/$FormWebTSPURACalendarView?OpenForm=" TargetMode="External"/><Relationship Id="rId4" Type="http://schemas.openxmlformats.org/officeDocument/2006/relationships/hyperlink" Target="mailto:pura.information@c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255" y="972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Utility Payment Assistance – </a:t>
            </a:r>
            <a:br>
              <a:rPr lang="en-US" b="1" dirty="0" smtClean="0"/>
            </a:br>
            <a:r>
              <a:rPr lang="en-US" b="1" dirty="0" smtClean="0"/>
              <a:t>Financial Hardship and </a:t>
            </a:r>
            <a:br>
              <a:rPr lang="en-US" b="1" dirty="0" smtClean="0"/>
            </a:br>
            <a:r>
              <a:rPr lang="en-US" b="1" dirty="0" smtClean="0"/>
              <a:t>Medical Protection 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bg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bg2"/>
                </a:solidFill>
              </a:rPr>
              <a:t>Office of Education, Outreach, &amp; Enforcement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dirty="0"/>
              <a:t>Relevant PURA Proceedings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45440" y="883920"/>
            <a:ext cx="8564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PURA recently ordered the electric utilities to create a low-income discount rate.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This rate will be automatically applied to all customers designated financial hardship.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utilities must begin applying the rate in January 2024.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Docket No. 17-12-03RE11</a:t>
            </a: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PURA annually reviews the programs for low-income customers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Docket is last two digits of year-05-01 (example, 22-05-01).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PURA is examining the requirement that hardship customers not contract with a supplier in Docket No. 18-06-02RE01 </a:t>
            </a:r>
          </a:p>
          <a:p>
            <a:pPr marL="0"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bg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bg2"/>
                </a:solidFill>
              </a:rPr>
              <a:t>Office of Education, Outreach, &amp; Enforcement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46494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How to Engage with PURA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07975" y="819834"/>
            <a:ext cx="85648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Consumer Services – Office of Outreach, Education &amp; Enforcemen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File a compliant via the PURA website OR email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pura.information@ct.gov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Telephone Numbers 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Toll Free Number:  1-800-382-4586​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Outside Connecticut: 1-860-827-2622​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TDD Telecommunications for the Deaf:  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(860) 827-2837 - to be used only if you have a TDD machine​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PURA Proceedings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5"/>
              </a:rPr>
              <a:t>PURA Calendar of Events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Sign up for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email alerts</a:t>
            </a:r>
            <a:r>
              <a:rPr lang="en-US" dirty="0">
                <a:solidFill>
                  <a:schemeClr val="bg1"/>
                </a:solidFill>
              </a:rPr>
              <a:t> for a proceeding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Provide comments during a public hearing or technical meeting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Submit written comments into the record (email </a:t>
            </a:r>
            <a:r>
              <a:rPr lang="en-US" u="sng" dirty="0">
                <a:hlinkClick r:id="rId7"/>
              </a:rPr>
              <a:t>PURA.ExecutiveSecretary@ct.gov</a:t>
            </a:r>
            <a:r>
              <a:rPr lang="en-US" b="1" u="sng" dirty="0"/>
              <a:t>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Intervene in a proceeding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bg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bg2"/>
                </a:solidFill>
              </a:rPr>
              <a:t>Office of Education, Outreach, &amp; Enforcement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sz="3600" dirty="0"/>
              <a:t>Energy Assistance Programs &amp; Resources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45439" y="883920"/>
            <a:ext cx="42188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Utility Bill Assistance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Winter Protection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Matching Payment Program (MPP)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New Start (Eversource)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Bill Forgiveness Plan (UI)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Budget </a:t>
            </a:r>
            <a:r>
              <a:rPr lang="en-US" dirty="0">
                <a:solidFill>
                  <a:schemeClr val="bg1"/>
                </a:solidFill>
              </a:rPr>
              <a:t>billing &amp; payment arrangements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Energy Efficiency (EE)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Home Energy Solutions Income-Eligible &amp; other EE measures offered through the Conservation &amp; Load Management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BB4202-0095-48B5-81B8-087E8569EBEF}"/>
              </a:ext>
            </a:extLst>
          </p:cNvPr>
          <p:cNvSpPr txBox="1"/>
          <p:nvPr/>
        </p:nvSpPr>
        <p:spPr>
          <a:xfrm>
            <a:off x="4681339" y="827544"/>
            <a:ext cx="4218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Additional Social Services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Connecticut Energy Assistance Program (CEAP)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Fuel Banks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Distributed Energy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Shared Clean Energy Facility Program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Residential Solar Investment Program (RSIP), Smart E-Loan &amp; other resources offered by CT Green Bank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Posigen Solar + Efficiency for Low-to-Moderate Income Customers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A0A359-A514-4744-8794-81851BA84F70}"/>
              </a:ext>
            </a:extLst>
          </p:cNvPr>
          <p:cNvSpPr/>
          <p:nvPr/>
        </p:nvSpPr>
        <p:spPr>
          <a:xfrm>
            <a:off x="345440" y="842832"/>
            <a:ext cx="4218820" cy="1838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bg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bg2"/>
                </a:solidFill>
              </a:rPr>
              <a:t>Office of Education, Outreach, &amp; Enforcement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8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dirty="0" smtClean="0"/>
              <a:t>Hardship Eligibility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45440" y="883920"/>
            <a:ext cx="8564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Hardship Eligibility (Conn. Gen. Stat. § 16-262c(b)(3)(B)):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receiving local, state, or federal public assistance (includes SSI, VA, unemployment benefits, etc.);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whose income &lt;125% of federal poverty level;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Head of household who is unemployed, with household income &lt;300% of federal poverty level;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who is seriously ill, or who has a household member is seriously ill; </a:t>
            </a:r>
            <a:r>
              <a:rPr lang="en-US" sz="2400" b="1" u="sng" dirty="0">
                <a:solidFill>
                  <a:schemeClr val="bg1"/>
                </a:solidFill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whose circumstances threaten a deprivation of food and the necessities of life for himself or dependent children if payment of a delinquent bill is required.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bg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bg2"/>
                </a:solidFill>
              </a:rPr>
              <a:t>Office of Education, Outreach, &amp; Enforcement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Receive </a:t>
            </a:r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4627" y="883227"/>
            <a:ext cx="815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the utility to be qualified for financial hardship.  </a:t>
            </a:r>
          </a:p>
          <a:p>
            <a:r>
              <a:rPr lang="en-US" sz="2400" dirty="0"/>
              <a:t>The utility will request income information/verification from customer and give the customer the telephone number for the customer’s Community Action Agency. </a:t>
            </a:r>
          </a:p>
          <a:p>
            <a:endParaRPr lang="en-US" sz="2400" dirty="0"/>
          </a:p>
          <a:p>
            <a:r>
              <a:rPr lang="en-US" sz="2400" b="1" dirty="0"/>
              <a:t>Eversource  - 1-800-286-2828</a:t>
            </a:r>
          </a:p>
          <a:p>
            <a:r>
              <a:rPr lang="en-US" sz="2400" b="1" dirty="0"/>
              <a:t>Yankee Gas – 1-800-438-2278</a:t>
            </a:r>
          </a:p>
          <a:p>
            <a:r>
              <a:rPr lang="en-US" sz="2400" b="1" dirty="0"/>
              <a:t>UI – 1-800-722-5584</a:t>
            </a:r>
          </a:p>
          <a:p>
            <a:r>
              <a:rPr lang="en-US" sz="2400" b="1" dirty="0"/>
              <a:t>CNG- 860-524-8361</a:t>
            </a:r>
          </a:p>
          <a:p>
            <a:r>
              <a:rPr lang="en-US" sz="2400" b="1" dirty="0"/>
              <a:t>SCG- 1-800-659-8299</a:t>
            </a:r>
          </a:p>
          <a:p>
            <a:endParaRPr lang="en-US" sz="2400" dirty="0"/>
          </a:p>
          <a:p>
            <a:r>
              <a:rPr lang="en-US" sz="2400" u="sng" dirty="0"/>
              <a:t>Emergency Assistance </a:t>
            </a:r>
            <a:r>
              <a:rPr lang="en-US" sz="2400" dirty="0"/>
              <a:t>– </a:t>
            </a:r>
          </a:p>
          <a:p>
            <a:r>
              <a:rPr lang="en-US" sz="2400" dirty="0"/>
              <a:t>Operation Fuel – 860-243-2345 or OperationFuel.org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tx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tx2"/>
                </a:solidFill>
              </a:rPr>
              <a:t>Office of Education, Outreach, &amp; Enforcement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0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Assistance for Hardship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509" y="1143000"/>
            <a:ext cx="84997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Customers who qualify for financial hardship are eligible for special utility bill assistance programs: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Winter Moratorium </a:t>
            </a:r>
            <a:r>
              <a:rPr lang="en-US" sz="2400" dirty="0"/>
              <a:t>– Protects the customer from shut off from November 1 to May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Matching Payment Plan (MPP)</a:t>
            </a:r>
            <a:r>
              <a:rPr lang="en-US" sz="2400" dirty="0"/>
              <a:t> –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primary heat source utility.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the customer to repay past due balances and receive an equal match from the utility.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/>
              <a:t>Customer must </a:t>
            </a:r>
            <a:r>
              <a:rPr lang="en-US" sz="2400" i="1" dirty="0" smtClean="0"/>
              <a:t>complete the application for </a:t>
            </a:r>
            <a:r>
              <a:rPr lang="en-US" sz="2400" i="1" dirty="0"/>
              <a:t>and receive energy assistance to receive the match.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payments as low as $50 per month.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5" y="610327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tx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tx2"/>
                </a:solidFill>
              </a:rPr>
              <a:t>Office of Education, Outreach, &amp; Enforcement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3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Assistance for Hardship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810491" y="1018308"/>
            <a:ext cx="78659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New Start (Eversource) and </a:t>
            </a:r>
            <a:r>
              <a:rPr lang="en-US" sz="2400" u="sng" dirty="0" smtClean="0"/>
              <a:t>BFP </a:t>
            </a:r>
            <a:r>
              <a:rPr lang="en-US" sz="2400" u="sng" dirty="0"/>
              <a:t>(UI)</a:t>
            </a:r>
            <a:r>
              <a:rPr lang="en-US" sz="2400" dirty="0"/>
              <a:t>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electric utility.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the customer to repay past due balances and receive a monthly match from the utility of 1/12</a:t>
            </a:r>
            <a:r>
              <a:rPr lang="en-US" sz="2400" baseline="30000" dirty="0"/>
              <a:t>th</a:t>
            </a:r>
            <a:r>
              <a:rPr lang="en-US" sz="2400" dirty="0"/>
              <a:t> of past due balance.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Past due balance is paid off in 12 months.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assistance is not required.  </a:t>
            </a:r>
          </a:p>
          <a:p>
            <a:pPr lvl="1"/>
            <a:endParaRPr lang="en-US" sz="2400" dirty="0"/>
          </a:p>
          <a:p>
            <a:pPr marL="290513" lvl="1" indent="-2905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n-US" sz="2400" u="sng" dirty="0" smtClean="0"/>
              <a:t>Home Energy Solutions – Income Eligible</a:t>
            </a:r>
          </a:p>
          <a:p>
            <a:pPr marL="747713" lvl="2" indent="-2905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Offers free energy audits and discounts on energy efficiency installations</a:t>
            </a:r>
          </a:p>
          <a:p>
            <a:pPr marL="747713" lvl="2" indent="-2905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Visit Energizect.com for information on applying or contact the utility</a:t>
            </a:r>
          </a:p>
          <a:p>
            <a:pPr lvl="1"/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tx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tx2"/>
                </a:solidFill>
              </a:rPr>
              <a:t>Office of Education, Outreach, &amp; Enforcement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9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Protection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464" y="1018308"/>
            <a:ext cx="85101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/>
              <a:t>An account may be designated medical protection if the customer’s medical provider submits a medical protection form to the utility.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 smtClean="0"/>
              <a:t>  Customers may be designated serious or life-threatening illness.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 smtClean="0"/>
              <a:t> A serious illness designation will protect a customer from termination of service during the Winter Moratorium.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life threatening designation will protect a customer from termination of service at all times.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Designations are valid for the length of time indicated by the medical provider.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No designation may apply for more than one year.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All claims of medical protection must be resubmitted each year. 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tx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tx2"/>
                </a:solidFill>
              </a:rPr>
              <a:t>Office of Education, Outreach, &amp; Enforcement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464" y="1018308"/>
            <a:ext cx="85101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Customers with a financial hardship or medica</a:t>
            </a:r>
            <a:r>
              <a:rPr lang="en-US" sz="2400" dirty="0" smtClean="0"/>
              <a:t>l protection designation may not contract with a supplier.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customer may relinquish their financial hardship or medical protection designation by submitting a form to the electric utility.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form may be found on both utilities websites. 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Relinquishing the designations makes the customer ineligible for the associated benefits and payment arrangements.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Customers should consider the amount of their arrearage and the benefits they receive from their designation before relinquishing.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tx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tx2"/>
                </a:solidFill>
              </a:rPr>
              <a:t>Office of Education, Outreach, &amp; Enforcement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5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dirty="0"/>
              <a:t>Utility Assistance for Non-Hardship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1143000"/>
            <a:ext cx="82607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Customers who do not qualify for financial hardship still can receive assistance: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bg1"/>
                </a:solidFill>
              </a:rPr>
              <a:t>Payment </a:t>
            </a:r>
            <a:r>
              <a:rPr lang="en-US" sz="2400" u="sng" dirty="0">
                <a:solidFill>
                  <a:schemeClr val="bg1"/>
                </a:solidFill>
              </a:rPr>
              <a:t>arrangements </a:t>
            </a:r>
            <a:r>
              <a:rPr lang="en-US" sz="2400" dirty="0">
                <a:solidFill>
                  <a:schemeClr val="bg1"/>
                </a:solidFill>
              </a:rPr>
              <a:t>– The utility will place any customer on a payment arrangement upon request. 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Payment arrangements allow a customer to determine down payment and length of arrangement up to 18 months.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Budget billing </a:t>
            </a:r>
            <a:r>
              <a:rPr lang="en-US" sz="2400" dirty="0">
                <a:solidFill>
                  <a:schemeClr val="bg1"/>
                </a:solidFill>
              </a:rPr>
              <a:t>– Customers may “levelize” their bills with budget billing, in which the customer pays the same amount each month and the account is “trued up” at the end of twelve months.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</a:t>
            </a:r>
            <a:r>
              <a:rPr lang="en-US" sz="2200" dirty="0" smtClean="0">
                <a:solidFill>
                  <a:schemeClr val="bg2"/>
                </a:solidFill>
              </a:rPr>
              <a:t>Authority – </a:t>
            </a:r>
          </a:p>
          <a:p>
            <a:pPr algn="l"/>
            <a:r>
              <a:rPr lang="en-US" sz="2200" dirty="0" smtClean="0">
                <a:solidFill>
                  <a:schemeClr val="bg2"/>
                </a:solidFill>
              </a:rPr>
              <a:t>Office of Education, Outreach, &amp; Enforcement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7930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ky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85CF2ACFC35842B7F6607C279E00D2" ma:contentTypeVersion="5" ma:contentTypeDescription="Create a new document." ma:contentTypeScope="" ma:versionID="49104eaa137c2fb25d530de0b9ed2ba3">
  <xsd:schema xmlns:xsd="http://www.w3.org/2001/XMLSchema" xmlns:xs="http://www.w3.org/2001/XMLSchema" xmlns:p="http://schemas.microsoft.com/office/2006/metadata/properties" xmlns:ns3="6793fdbd-6b64-432d-b2fa-f99a797eaab7" xmlns:ns4="74b1370e-1763-47ad-97cc-61f163e2f43b" targetNamespace="http://schemas.microsoft.com/office/2006/metadata/properties" ma:root="true" ma:fieldsID="1298132df0aefd969a3e4edd6593e1bf" ns3:_="" ns4:_="">
    <xsd:import namespace="6793fdbd-6b64-432d-b2fa-f99a797eaab7"/>
    <xsd:import namespace="74b1370e-1763-47ad-97cc-61f163e2f4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3fdbd-6b64-432d-b2fa-f99a797ea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1370e-1763-47ad-97cc-61f163e2f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4994A-B84D-4E92-994B-D01EBAAA7C7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793fdbd-6b64-432d-b2fa-f99a797eaab7"/>
    <ds:schemaRef ds:uri="http://purl.org/dc/elements/1.1/"/>
    <ds:schemaRef ds:uri="http://schemas.microsoft.com/office/2006/metadata/properties"/>
    <ds:schemaRef ds:uri="74b1370e-1763-47ad-97cc-61f163e2f4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5AA630-4F3E-4BDD-8E04-452EB07CE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3fdbd-6b64-432d-b2fa-f99a797eaab7"/>
    <ds:schemaRef ds:uri="74b1370e-1763-47ad-97cc-61f163e2f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C49F12-C159-473D-96FE-7CE0847C86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theme</Template>
  <TotalTime>1480</TotalTime>
  <Words>1098</Words>
  <Application>Microsoft Office PowerPoint</Application>
  <PresentationFormat>On-screen Show (4:3)</PresentationFormat>
  <Paragraphs>138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Berkeley-Medium</vt:lpstr>
      <vt:lpstr>Calibri</vt:lpstr>
      <vt:lpstr>Wingdings</vt:lpstr>
      <vt:lpstr>Blue Sky theme</vt:lpstr>
      <vt:lpstr>Utility Payment Assistance –  Financial Hardship and  Medical Protection </vt:lpstr>
      <vt:lpstr>Energy Assistance Programs &amp; Resources</vt:lpstr>
      <vt:lpstr>Hardship Eligibility</vt:lpstr>
      <vt:lpstr>How to Receive Assistance</vt:lpstr>
      <vt:lpstr>Utility Assistance for Hardship</vt:lpstr>
      <vt:lpstr>Utility Assistance for Hardship</vt:lpstr>
      <vt:lpstr>Medical Protection </vt:lpstr>
      <vt:lpstr>Suppliers</vt:lpstr>
      <vt:lpstr>Utility Assistance for Non-Hardship</vt:lpstr>
      <vt:lpstr>Relevant PURA Proceedings</vt:lpstr>
      <vt:lpstr>How to Engage with PURA</vt:lpstr>
    </vt:vector>
  </TitlesOfParts>
  <Company>CTDEEP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Ryor</dc:creator>
  <cp:lastModifiedBy>Kimberly White</cp:lastModifiedBy>
  <cp:revision>73</cp:revision>
  <dcterms:created xsi:type="dcterms:W3CDTF">2019-10-09T13:07:19Z</dcterms:created>
  <dcterms:modified xsi:type="dcterms:W3CDTF">2022-12-17T19:33:25Z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0x0101005C85CF2ACFC35842B7F6607C279E00D2</vt:lpwstr>
  </property>
</Properties>
</file>