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4"/>
  </p:sldMasterIdLst>
  <p:notesMasterIdLst>
    <p:notesMasterId r:id="rId47"/>
  </p:notesMasterIdLst>
  <p:handoutMasterIdLst>
    <p:handoutMasterId r:id="rId48"/>
  </p:handoutMasterIdLst>
  <p:sldIdLst>
    <p:sldId id="257" r:id="rId5"/>
    <p:sldId id="271" r:id="rId6"/>
    <p:sldId id="282" r:id="rId7"/>
    <p:sldId id="272" r:id="rId8"/>
    <p:sldId id="278" r:id="rId9"/>
    <p:sldId id="280" r:id="rId10"/>
    <p:sldId id="279" r:id="rId11"/>
    <p:sldId id="277" r:id="rId12"/>
    <p:sldId id="273" r:id="rId13"/>
    <p:sldId id="281" r:id="rId14"/>
    <p:sldId id="283" r:id="rId15"/>
    <p:sldId id="284" r:id="rId16"/>
    <p:sldId id="303" r:id="rId17"/>
    <p:sldId id="275" r:id="rId18"/>
    <p:sldId id="302" r:id="rId19"/>
    <p:sldId id="286" r:id="rId20"/>
    <p:sldId id="299" r:id="rId21"/>
    <p:sldId id="285" r:id="rId22"/>
    <p:sldId id="270" r:id="rId23"/>
    <p:sldId id="290" r:id="rId24"/>
    <p:sldId id="287" r:id="rId25"/>
    <p:sldId id="288" r:id="rId26"/>
    <p:sldId id="291" r:id="rId27"/>
    <p:sldId id="292" r:id="rId28"/>
    <p:sldId id="293" r:id="rId29"/>
    <p:sldId id="310" r:id="rId30"/>
    <p:sldId id="312" r:id="rId31"/>
    <p:sldId id="294" r:id="rId32"/>
    <p:sldId id="300" r:id="rId33"/>
    <p:sldId id="296" r:id="rId34"/>
    <p:sldId id="297" r:id="rId35"/>
    <p:sldId id="316" r:id="rId36"/>
    <p:sldId id="311" r:id="rId37"/>
    <p:sldId id="304" r:id="rId38"/>
    <p:sldId id="298" r:id="rId39"/>
    <p:sldId id="313" r:id="rId40"/>
    <p:sldId id="314" r:id="rId41"/>
    <p:sldId id="315" r:id="rId42"/>
    <p:sldId id="317" r:id="rId43"/>
    <p:sldId id="318" r:id="rId44"/>
    <p:sldId id="308" r:id="rId45"/>
    <p:sldId id="307" r:id="rId4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77203" autoAdjust="0"/>
  </p:normalViewPr>
  <p:slideViewPr>
    <p:cSldViewPr snapToGrid="0">
      <p:cViewPr varScale="1">
        <p:scale>
          <a:sx n="94" d="100"/>
          <a:sy n="94" d="100"/>
        </p:scale>
        <p:origin x="1224" y="90"/>
      </p:cViewPr>
      <p:guideLst>
        <p:guide orient="horz" pos="2160"/>
        <p:guide pos="3840"/>
        <p:guide pos="7296"/>
        <p:guide orient="horz" pos="4128"/>
      </p:guideLst>
    </p:cSldViewPr>
  </p:slideViewPr>
  <p:notesTextViewPr>
    <p:cViewPr>
      <p:scale>
        <a:sx n="3" d="2"/>
        <a:sy n="3" d="2"/>
      </p:scale>
      <p:origin x="0" y="0"/>
    </p:cViewPr>
  </p:notesText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68796EA6-6F25-4F19-87BA-7ADCC16DAEFF}" type="datetimeFigureOut">
              <a:rPr lang="en-US" smtClean="0"/>
              <a:t>2/13/2023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39C172E-A8B5-46F6-B05C-DFA3E2E0F207}" type="datetimeFigureOut">
              <a:rPr lang="en-US" smtClean="0"/>
              <a:t>2/13/2023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fbi.gov/informational-tools/nics-denial-notifications-for-law-enforcemen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onnectingtocarect.org/support-servic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959 202-5007 office number</a:t>
            </a:r>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Recap:</a:t>
            </a:r>
            <a:r>
              <a:rPr lang="en-US" baseline="0" dirty="0" smtClean="0"/>
              <a:t> The </a:t>
            </a:r>
            <a:r>
              <a:rPr lang="en-US" b="1" u="sng" baseline="0" dirty="0" smtClean="0"/>
              <a:t>mental health resources is the only new step </a:t>
            </a:r>
            <a:r>
              <a:rPr lang="en-US" baseline="0" dirty="0" smtClean="0"/>
              <a:t>that LE will take in FV incidents with a child present. </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10</a:t>
            </a:fld>
            <a:endParaRPr lang="en-US" dirty="0"/>
          </a:p>
        </p:txBody>
      </p:sp>
    </p:spTree>
    <p:extLst>
      <p:ext uri="{BB962C8B-B14F-4D97-AF65-F5344CB8AC3E}">
        <p14:creationId xmlns:p14="http://schemas.microsoft.com/office/powerpoint/2010/main" val="3846645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RPO was adopted in 1999 after the CT Lottery Office Shooting.  Averaged 50 applications yearly until 2018. Slight increase in 2019 – 2021</a:t>
            </a:r>
          </a:p>
          <a:p>
            <a:r>
              <a:rPr lang="en-US" dirty="0" smtClean="0"/>
              <a:t>Frist 6 months June</a:t>
            </a:r>
            <a:r>
              <a:rPr lang="en-US" baseline="0" dirty="0" smtClean="0"/>
              <a:t> 1</a:t>
            </a:r>
            <a:r>
              <a:rPr lang="en-US" baseline="30000" dirty="0" smtClean="0"/>
              <a:t>st</a:t>
            </a:r>
            <a:r>
              <a:rPr lang="en-US" baseline="0" dirty="0" smtClean="0"/>
              <a:t> to November 17</a:t>
            </a:r>
            <a:r>
              <a:rPr lang="en-US" baseline="30000" dirty="0" smtClean="0"/>
              <a:t>th</a:t>
            </a:r>
            <a:r>
              <a:rPr lang="en-US" baseline="0" dirty="0" smtClean="0"/>
              <a:t> 489 RPO’s were filed.  2 by the “new path” Family, Household Member, or Medical Professional. </a:t>
            </a:r>
            <a:endParaRPr lang="en-US" dirty="0" smtClean="0"/>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11</a:t>
            </a:fld>
            <a:endParaRPr lang="en-US" dirty="0"/>
          </a:p>
        </p:txBody>
      </p:sp>
    </p:spTree>
    <p:extLst>
      <p:ext uri="{BB962C8B-B14F-4D97-AF65-F5344CB8AC3E}">
        <p14:creationId xmlns:p14="http://schemas.microsoft.com/office/powerpoint/2010/main" val="268566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National Instant Criminal Background Check System (NICB)</a:t>
            </a:r>
          </a:p>
          <a:p>
            <a:pPr marL="174708" indent="-174708">
              <a:buFont typeface="Arial" panose="020B0604020202020204" pitchFamily="34" charset="0"/>
              <a:buChar char="•"/>
            </a:pPr>
            <a:r>
              <a:rPr lang="en-US" dirty="0"/>
              <a:t>Dept. Emergency Service and Public Protection </a:t>
            </a:r>
          </a:p>
          <a:p>
            <a:pPr marL="174708" indent="-174708">
              <a:buFont typeface="Arial" panose="020B0604020202020204" pitchFamily="34" charset="0"/>
              <a:buChar char="•"/>
            </a:pPr>
            <a:r>
              <a:rPr lang="en-US" dirty="0"/>
              <a:t>Dept. Mental Health and Addiction </a:t>
            </a:r>
            <a:r>
              <a:rPr lang="en-US" dirty="0" smtClean="0"/>
              <a:t>Services. </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12</a:t>
            </a:fld>
            <a:endParaRPr lang="en-US" dirty="0"/>
          </a:p>
        </p:txBody>
      </p:sp>
    </p:spTree>
    <p:extLst>
      <p:ext uri="{BB962C8B-B14F-4D97-AF65-F5344CB8AC3E}">
        <p14:creationId xmlns:p14="http://schemas.microsoft.com/office/powerpoint/2010/main" val="333259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In determining whether there is probable cause, under subsection (a) of this section, the </a:t>
            </a:r>
            <a:r>
              <a:rPr lang="en-US" b="1" dirty="0"/>
              <a:t>judge shall consider</a:t>
            </a:r>
            <a:r>
              <a:rPr lang="en-US" dirty="0"/>
              <a:t>: </a:t>
            </a:r>
          </a:p>
          <a:p>
            <a:pPr marL="232943" indent="-232943">
              <a:buFont typeface="Arial" panose="020B0604020202020204" pitchFamily="34" charset="0"/>
              <a:buAutoNum type="arabicParenBoth"/>
            </a:pPr>
            <a:r>
              <a:rPr lang="en-US" dirty="0"/>
              <a:t>Recent threats or acts of violence by such person directed toward other persons; </a:t>
            </a:r>
          </a:p>
          <a:p>
            <a:pPr marL="232943" indent="-232943">
              <a:buFont typeface="Arial" panose="020B0604020202020204" pitchFamily="34" charset="0"/>
              <a:buAutoNum type="arabicParenBoth"/>
            </a:pPr>
            <a:r>
              <a:rPr lang="en-US" dirty="0"/>
              <a:t>recent threats or acts of violence by such person directed toward himself or herself; and </a:t>
            </a:r>
          </a:p>
          <a:p>
            <a:pPr marL="232943" indent="-232943">
              <a:buFont typeface="Arial" panose="020B0604020202020204" pitchFamily="34" charset="0"/>
              <a:buAutoNum type="arabicParenBoth"/>
            </a:pPr>
            <a:r>
              <a:rPr lang="en-US" dirty="0"/>
              <a:t>recent acts of cruelty to animals as provided in subsection (b) of section 53-247 by such person. Under CGS § 53-247(b), maliciously and intentionally maiming, mutilating, torturing, wounding, or killing an </a:t>
            </a:r>
            <a:r>
              <a:rPr lang="en-US" dirty="0" smtClean="0"/>
              <a:t>animal</a:t>
            </a:r>
          </a:p>
          <a:p>
            <a:pPr marL="232943" indent="-232943">
              <a:buFont typeface="Arial" panose="020B0604020202020204" pitchFamily="34" charset="0"/>
              <a:buAutoNum type="arabicParenBoth"/>
            </a:pPr>
            <a:endParaRPr lang="en-US" dirty="0" smtClean="0"/>
          </a:p>
          <a:p>
            <a:pPr marL="232943" indent="-232943">
              <a:buFont typeface="Arial" panose="020B0604020202020204" pitchFamily="34" charset="0"/>
              <a:buAutoNum type="arabicParenBoth"/>
            </a:pPr>
            <a:r>
              <a:rPr lang="en-US" dirty="0" smtClean="0"/>
              <a:t>The judge may also consider..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13</a:t>
            </a:fld>
            <a:endParaRPr lang="en-US" dirty="0"/>
          </a:p>
        </p:txBody>
      </p:sp>
    </p:spTree>
    <p:extLst>
      <p:ext uri="{BB962C8B-B14F-4D97-AF65-F5344CB8AC3E}">
        <p14:creationId xmlns:p14="http://schemas.microsoft.com/office/powerpoint/2010/main" val="4201668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29-38 (b) </a:t>
            </a:r>
            <a:r>
              <a:rPr lang="en-US" baseline="0" dirty="0" smtClean="0"/>
              <a:t>weapons in a vehicle </a:t>
            </a:r>
          </a:p>
          <a:p>
            <a:pPr marL="174708" indent="-174708">
              <a:buFont typeface="Arial" panose="020B0604020202020204" pitchFamily="34" charset="0"/>
              <a:buChar char="•"/>
            </a:pPr>
            <a:r>
              <a:rPr lang="en-US" baseline="0" dirty="0" smtClean="0"/>
              <a:t>53-206 (b) Carrying of dangerous weapons</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14</a:t>
            </a:fld>
            <a:endParaRPr lang="en-US" dirty="0"/>
          </a:p>
        </p:txBody>
      </p:sp>
    </p:spTree>
    <p:extLst>
      <p:ext uri="{BB962C8B-B14F-4D97-AF65-F5344CB8AC3E}">
        <p14:creationId xmlns:p14="http://schemas.microsoft.com/office/powerpoint/2010/main" val="1745933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2674CE4-FBD8-4481-AEFB-CA53E599A745}" type="slidenum">
              <a:rPr lang="en-US" smtClean="0"/>
              <a:t>15</a:t>
            </a:fld>
            <a:endParaRPr lang="en-US" dirty="0"/>
          </a:p>
        </p:txBody>
      </p:sp>
    </p:spTree>
    <p:extLst>
      <p:ext uri="{BB962C8B-B14F-4D97-AF65-F5344CB8AC3E}">
        <p14:creationId xmlns:p14="http://schemas.microsoft.com/office/powerpoint/2010/main" val="1448840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16</a:t>
            </a:fld>
            <a:endParaRPr lang="en-US" dirty="0"/>
          </a:p>
        </p:txBody>
      </p:sp>
    </p:spTree>
    <p:extLst>
      <p:ext uri="{BB962C8B-B14F-4D97-AF65-F5344CB8AC3E}">
        <p14:creationId xmlns:p14="http://schemas.microsoft.com/office/powerpoint/2010/main" val="2938393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JD-CR-198 form</a:t>
            </a:r>
            <a:r>
              <a:rPr lang="en-US" baseline="0" dirty="0" smtClean="0"/>
              <a:t>    </a:t>
            </a:r>
            <a:r>
              <a:rPr lang="en-US" dirty="0" smtClean="0"/>
              <a:t>https://www.jud.ct.gov/webforms/forms/CR198.pdf  </a:t>
            </a:r>
          </a:p>
          <a:p>
            <a:pPr marL="0" indent="0">
              <a:buFont typeface="Arial" panose="020B0604020202020204" pitchFamily="34" charset="0"/>
              <a:buNone/>
            </a:pPr>
            <a:r>
              <a:rPr lang="en-US" dirty="0" smtClean="0"/>
              <a:t>JD-CR-199 form    https://www.jud.ct.gov/webforms/forms/CR199.pdf</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https://www.jud.ct.gov/webforms/</a:t>
            </a:r>
          </a:p>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17</a:t>
            </a:fld>
            <a:endParaRPr lang="en-US" dirty="0"/>
          </a:p>
        </p:txBody>
      </p:sp>
    </p:spTree>
    <p:extLst>
      <p:ext uri="{BB962C8B-B14F-4D97-AF65-F5344CB8AC3E}">
        <p14:creationId xmlns:p14="http://schemas.microsoft.com/office/powerpoint/2010/main" val="2613900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1813">
              <a:lnSpc>
                <a:spcPct val="150000"/>
              </a:lnSpc>
            </a:pPr>
            <a:r>
              <a:rPr lang="en-US" dirty="0">
                <a:solidFill>
                  <a:schemeClr val="accent5">
                    <a:lumMod val="50000"/>
                  </a:schemeClr>
                </a:solidFill>
              </a:rPr>
              <a:t>Requirements of family, household member, or medical professional application for a RPO Investigation. </a:t>
            </a:r>
          </a:p>
          <a:p>
            <a:pPr marL="111813">
              <a:lnSpc>
                <a:spcPct val="150000"/>
              </a:lnSpc>
            </a:pPr>
            <a:r>
              <a:rPr lang="en-US" dirty="0">
                <a:solidFill>
                  <a:schemeClr val="accent5">
                    <a:lumMod val="50000"/>
                  </a:schemeClr>
                </a:solidFill>
              </a:rPr>
              <a:t>CGS 29-38c (a) </a:t>
            </a:r>
          </a:p>
          <a:p>
            <a:r>
              <a:rPr lang="en-US" dirty="0">
                <a:solidFill>
                  <a:schemeClr val="accent5">
                    <a:lumMod val="50000"/>
                  </a:schemeClr>
                </a:solidFill>
                <a:latin typeface="Avenir LT Std 35 Light"/>
              </a:rPr>
              <a:t>Authorizes a prosecutor or any two police officers, based on an independent investigation and probable cause, to complain on oath to a judge of the superior court for the issuance of a risk protection order prohibiting the subject of the order from “acquiring or possessing a firearm or other deadly weapon or ammunition.”</a:t>
            </a:r>
          </a:p>
          <a:p>
            <a:pPr marL="111813"/>
            <a:endParaRPr lang="en-US" dirty="0">
              <a:solidFill>
                <a:schemeClr val="accent5">
                  <a:lumMod val="50000"/>
                </a:schemeClr>
              </a:solidFill>
              <a:latin typeface="Avenir LT Std 35 Light"/>
            </a:endParaRPr>
          </a:p>
          <a:p>
            <a:r>
              <a:rPr lang="en-US" dirty="0">
                <a:solidFill>
                  <a:schemeClr val="accent5">
                    <a:lumMod val="50000"/>
                  </a:schemeClr>
                </a:solidFill>
                <a:latin typeface="Avenir LT Std 35 Light"/>
              </a:rPr>
              <a:t>The affidavit must establish probable cause to believe that the person “poses a risk of imminent personal injury to himself or herself or to another person</a:t>
            </a:r>
            <a:r>
              <a:rPr lang="en-US" dirty="0" smtClean="0">
                <a:solidFill>
                  <a:schemeClr val="accent5">
                    <a:lumMod val="50000"/>
                  </a:schemeClr>
                </a:solidFill>
                <a:latin typeface="Avenir LT Std 35 Light"/>
              </a:rPr>
              <a:t>”.</a:t>
            </a:r>
            <a:endParaRPr lang="en-US" dirty="0">
              <a:solidFill>
                <a:schemeClr val="accent5">
                  <a:lumMod val="50000"/>
                </a:schemeClr>
              </a:solidFill>
              <a:latin typeface="Avenir LT Std 35 Light"/>
            </a:endParaRP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18</a:t>
            </a:fld>
            <a:endParaRPr lang="en-US" dirty="0"/>
          </a:p>
        </p:txBody>
      </p:sp>
    </p:spTree>
    <p:extLst>
      <p:ext uri="{BB962C8B-B14F-4D97-AF65-F5344CB8AC3E}">
        <p14:creationId xmlns:p14="http://schemas.microsoft.com/office/powerpoint/2010/main" val="2621845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19</a:t>
            </a:fld>
            <a:endParaRPr lang="en-US" dirty="0"/>
          </a:p>
        </p:txBody>
      </p:sp>
    </p:spTree>
    <p:extLst>
      <p:ext uri="{BB962C8B-B14F-4D97-AF65-F5344CB8AC3E}">
        <p14:creationId xmlns:p14="http://schemas.microsoft.com/office/powerpoint/2010/main" val="252967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11206343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20</a:t>
            </a:fld>
            <a:endParaRPr lang="en-US" dirty="0"/>
          </a:p>
        </p:txBody>
      </p:sp>
    </p:spTree>
    <p:extLst>
      <p:ext uri="{BB962C8B-B14F-4D97-AF65-F5344CB8AC3E}">
        <p14:creationId xmlns:p14="http://schemas.microsoft.com/office/powerpoint/2010/main" val="2839911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21</a:t>
            </a:fld>
            <a:endParaRPr lang="en-US" dirty="0"/>
          </a:p>
        </p:txBody>
      </p:sp>
    </p:spTree>
    <p:extLst>
      <p:ext uri="{BB962C8B-B14F-4D97-AF65-F5344CB8AC3E}">
        <p14:creationId xmlns:p14="http://schemas.microsoft.com/office/powerpoint/2010/main" val="3773190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Once there is an Order in place, in lieu completing multiple RPOs in the future, if the same subject re-offends, complete a new incident report. Send that report to the Clerk of the Court in the jurisdiction where the initial RPO was filed.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JD-CR-129 is not posted online. It is only available from court personnel. Ensure your department is using the </a:t>
            </a:r>
            <a:r>
              <a:rPr lang="en-US" sz="1200" b="1" i="0" u="none" strike="noStrike" kern="1200" baseline="0" dirty="0" smtClean="0">
                <a:solidFill>
                  <a:schemeClr val="tx1"/>
                </a:solidFill>
                <a:latin typeface="+mn-lt"/>
                <a:ea typeface="+mn-ea"/>
                <a:cs typeface="+mn-cs"/>
              </a:rPr>
              <a:t>Updated JD-CR-129 Rev. 6-22 form</a:t>
            </a:r>
            <a:r>
              <a:rPr lang="en-US" sz="1200" b="0" i="0"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22</a:t>
            </a:fld>
            <a:endParaRPr lang="en-US" dirty="0"/>
          </a:p>
        </p:txBody>
      </p:sp>
    </p:spTree>
    <p:extLst>
      <p:ext uri="{BB962C8B-B14F-4D97-AF65-F5344CB8AC3E}">
        <p14:creationId xmlns:p14="http://schemas.microsoft.com/office/powerpoint/2010/main" val="3030330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23</a:t>
            </a:fld>
            <a:endParaRPr lang="en-US" dirty="0"/>
          </a:p>
        </p:txBody>
      </p:sp>
    </p:spTree>
    <p:extLst>
      <p:ext uri="{BB962C8B-B14F-4D97-AF65-F5344CB8AC3E}">
        <p14:creationId xmlns:p14="http://schemas.microsoft.com/office/powerpoint/2010/main" val="2420286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If they say “no I’m not going to surrender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Do you have enough information to complete the JD-CR-129 search warrant section with firearms indicated?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Yes – Immediately complete the application with warrant</a:t>
            </a:r>
            <a:r>
              <a:rPr lang="en-US" sz="1200" baseline="0" dirty="0" smtClean="0"/>
              <a:t> for additional location.</a:t>
            </a:r>
            <a:r>
              <a:rPr lang="en-US" sz="120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No – You can’t charge under 53a-217 or 53a-217c Criminal Possession of Firearm, Ammo, Electronic Defense Weapon.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(6) knows that such person is subject to a firearms seizure order issued prior to June 1, 2022, pursuant to section 29- 38c after notice and an opportunity to be heard has been provided to such person, or a risk protection order or risk protection investigation order issued on or after June 1, 2022, pursuant to section 29-38c, as amended by this act,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Page 17 of PA</a:t>
            </a:r>
            <a:r>
              <a:rPr lang="en-US" sz="1200" baseline="0" dirty="0" smtClean="0"/>
              <a:t> 21-67</a:t>
            </a: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24</a:t>
            </a:fld>
            <a:endParaRPr lang="en-US" dirty="0"/>
          </a:p>
        </p:txBody>
      </p:sp>
    </p:spTree>
    <p:extLst>
      <p:ext uri="{BB962C8B-B14F-4D97-AF65-F5344CB8AC3E}">
        <p14:creationId xmlns:p14="http://schemas.microsoft.com/office/powerpoint/2010/main" val="3036258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your State's Attorney’s Office if they want the affidavit and application</a:t>
            </a:r>
            <a:r>
              <a:rPr lang="en-US" baseline="0" dirty="0" smtClean="0"/>
              <a:t> to also be provided to the subject. The language under subsection (c) (D) A copy of the order and warrant, if applicable, shall be given within a reasonable time to the person named in the order together with a notice informing the person that such person has the right to a hearing under this section, the telephone number for the court clerk who can inform the person of the date and time of such hearing and the right to be represented by counsel at such hearing. Pages 3, 4, 5 of the RPO have the required information as indicated by the above language. </a:t>
            </a:r>
          </a:p>
          <a:p>
            <a:r>
              <a:rPr lang="en-US" baseline="0" smtClean="0"/>
              <a:t>Page 5 of PA 21-67</a:t>
            </a:r>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25</a:t>
            </a:fld>
            <a:endParaRPr lang="en-US" dirty="0"/>
          </a:p>
        </p:txBody>
      </p:sp>
    </p:spTree>
    <p:extLst>
      <p:ext uri="{BB962C8B-B14F-4D97-AF65-F5344CB8AC3E}">
        <p14:creationId xmlns:p14="http://schemas.microsoft.com/office/powerpoint/2010/main" val="35504579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26</a:t>
            </a:fld>
            <a:endParaRPr lang="en-US" dirty="0"/>
          </a:p>
        </p:txBody>
      </p:sp>
    </p:spTree>
    <p:extLst>
      <p:ext uri="{BB962C8B-B14F-4D97-AF65-F5344CB8AC3E}">
        <p14:creationId xmlns:p14="http://schemas.microsoft.com/office/powerpoint/2010/main" val="3590807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need to provide the phone</a:t>
            </a:r>
            <a:r>
              <a:rPr lang="en-US" baseline="0" dirty="0" smtClean="0"/>
              <a:t> number and address for the court on the page indicating Notice to Respondent.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If they say “no I’m not going to surrender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Do you have enough information to complete the JD-CR-129 search warrant section with firearms indicated?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Yes – Immediately complete the application with warrant</a:t>
            </a:r>
            <a:r>
              <a:rPr lang="en-US" sz="1200" baseline="0" dirty="0" smtClean="0"/>
              <a:t> for additional location.</a:t>
            </a:r>
            <a:r>
              <a:rPr lang="en-US" sz="120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No – You can’t charge under 53a-217 or 53a-217c Criminal Possession of Firearm, Ammo, Electronic Defense Weapon.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(6) knows that such person is subject to a firearms seizure order issued pursuant to subsection (d) of section 29-38c after notice and an opportunity to be heard has been provided to such person,</a:t>
            </a:r>
          </a:p>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27</a:t>
            </a:fld>
            <a:endParaRPr lang="en-US" dirty="0"/>
          </a:p>
        </p:txBody>
      </p:sp>
    </p:spTree>
    <p:extLst>
      <p:ext uri="{BB962C8B-B14F-4D97-AF65-F5344CB8AC3E}">
        <p14:creationId xmlns:p14="http://schemas.microsoft.com/office/powerpoint/2010/main" val="3595601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28</a:t>
            </a:fld>
            <a:endParaRPr lang="en-US" dirty="0"/>
          </a:p>
        </p:txBody>
      </p:sp>
    </p:spTree>
    <p:extLst>
      <p:ext uri="{BB962C8B-B14F-4D97-AF65-F5344CB8AC3E}">
        <p14:creationId xmlns:p14="http://schemas.microsoft.com/office/powerpoint/2010/main" val="3492400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Dept. Mental Health and Addiction Services. 1999 until June 1,</a:t>
            </a:r>
            <a:r>
              <a:rPr lang="en-US" baseline="0" dirty="0" smtClean="0"/>
              <a:t> 2022, DMHAS forwarded the RPO warrant to their Jail Diversion Unit housed in each GA across the state. Based on circumstances outlined in the RPO warrant the division unit may screen the subject. As of June 1, 2022, the RPO’s are being held for future interventions.    </a:t>
            </a:r>
            <a:endParaRPr lang="en-US" dirty="0" smtClean="0"/>
          </a:p>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29</a:t>
            </a:fld>
            <a:endParaRPr lang="en-US" dirty="0"/>
          </a:p>
        </p:txBody>
      </p:sp>
    </p:spTree>
    <p:extLst>
      <p:ext uri="{BB962C8B-B14F-4D97-AF65-F5344CB8AC3E}">
        <p14:creationId xmlns:p14="http://schemas.microsoft.com/office/powerpoint/2010/main" val="197739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20511764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30</a:t>
            </a:fld>
            <a:endParaRPr lang="en-US" dirty="0"/>
          </a:p>
        </p:txBody>
      </p:sp>
    </p:spTree>
    <p:extLst>
      <p:ext uri="{BB962C8B-B14F-4D97-AF65-F5344CB8AC3E}">
        <p14:creationId xmlns:p14="http://schemas.microsoft.com/office/powerpoint/2010/main" val="25872015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31</a:t>
            </a:fld>
            <a:endParaRPr lang="en-US" dirty="0"/>
          </a:p>
        </p:txBody>
      </p:sp>
    </p:spTree>
    <p:extLst>
      <p:ext uri="{BB962C8B-B14F-4D97-AF65-F5344CB8AC3E}">
        <p14:creationId xmlns:p14="http://schemas.microsoft.com/office/powerpoint/2010/main" val="2098119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firearms, deadly weapons, or ammunition, shall not be destroyed until at least one year has passed since date </a:t>
            </a:r>
            <a:r>
              <a:rPr lang="en-US" dirty="0" smtClean="0"/>
              <a:t>of the </a:t>
            </a:r>
            <a:r>
              <a:rPr lang="en-US" b="1" dirty="0" smtClean="0"/>
              <a:t>termination of a warrant </a:t>
            </a:r>
            <a:r>
              <a:rPr lang="en-US" dirty="0" smtClean="0"/>
              <a:t>under subsection (e).</a:t>
            </a:r>
            <a:r>
              <a:rPr lang="en-US" baseline="0" dirty="0" smtClean="0"/>
              <a:t> Page 9 of PA 21-67.</a:t>
            </a:r>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32</a:t>
            </a:fld>
            <a:endParaRPr lang="en-US" dirty="0"/>
          </a:p>
        </p:txBody>
      </p:sp>
    </p:spTree>
    <p:extLst>
      <p:ext uri="{BB962C8B-B14F-4D97-AF65-F5344CB8AC3E}">
        <p14:creationId xmlns:p14="http://schemas.microsoft.com/office/powerpoint/2010/main" val="442848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33</a:t>
            </a:fld>
            <a:endParaRPr lang="en-US" dirty="0"/>
          </a:p>
        </p:txBody>
      </p:sp>
    </p:spTree>
    <p:extLst>
      <p:ext uri="{BB962C8B-B14F-4D97-AF65-F5344CB8AC3E}">
        <p14:creationId xmlns:p14="http://schemas.microsoft.com/office/powerpoint/2010/main" val="8820358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34</a:t>
            </a:fld>
            <a:endParaRPr lang="en-US" dirty="0"/>
          </a:p>
        </p:txBody>
      </p:sp>
    </p:spTree>
    <p:extLst>
      <p:ext uri="{BB962C8B-B14F-4D97-AF65-F5344CB8AC3E}">
        <p14:creationId xmlns:p14="http://schemas.microsoft.com/office/powerpoint/2010/main" val="29708280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35</a:t>
            </a:fld>
            <a:endParaRPr lang="en-US" dirty="0"/>
          </a:p>
        </p:txBody>
      </p:sp>
    </p:spTree>
    <p:extLst>
      <p:ext uri="{BB962C8B-B14F-4D97-AF65-F5344CB8AC3E}">
        <p14:creationId xmlns:p14="http://schemas.microsoft.com/office/powerpoint/2010/main" val="310445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36</a:t>
            </a:fld>
            <a:endParaRPr lang="en-US" dirty="0"/>
          </a:p>
        </p:txBody>
      </p:sp>
    </p:spTree>
    <p:extLst>
      <p:ext uri="{BB962C8B-B14F-4D97-AF65-F5344CB8AC3E}">
        <p14:creationId xmlns:p14="http://schemas.microsoft.com/office/powerpoint/2010/main" val="3293931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37</a:t>
            </a:fld>
            <a:endParaRPr lang="en-US" dirty="0"/>
          </a:p>
        </p:txBody>
      </p:sp>
    </p:spTree>
    <p:extLst>
      <p:ext uri="{BB962C8B-B14F-4D97-AF65-F5344CB8AC3E}">
        <p14:creationId xmlns:p14="http://schemas.microsoft.com/office/powerpoint/2010/main" val="9246813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38</a:t>
            </a:fld>
            <a:endParaRPr lang="en-US" dirty="0"/>
          </a:p>
        </p:txBody>
      </p:sp>
    </p:spTree>
    <p:extLst>
      <p:ext uri="{BB962C8B-B14F-4D97-AF65-F5344CB8AC3E}">
        <p14:creationId xmlns:p14="http://schemas.microsoft.com/office/powerpoint/2010/main" val="14166027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https://le.fbi.gov/informational-tools/nics-denial-notifications-for-law-enforcement</a:t>
            </a:r>
            <a:endParaRPr lang="en-US" sz="1200" u="sng"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39</a:t>
            </a:fld>
            <a:endParaRPr lang="en-US" dirty="0"/>
          </a:p>
        </p:txBody>
      </p:sp>
    </p:spTree>
    <p:extLst>
      <p:ext uri="{BB962C8B-B14F-4D97-AF65-F5344CB8AC3E}">
        <p14:creationId xmlns:p14="http://schemas.microsoft.com/office/powerpoint/2010/main" val="4119364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CGS: 10-10g is the new domestic violence resource</a:t>
            </a:r>
            <a:r>
              <a:rPr lang="en-US" baseline="0" dirty="0" smtClean="0"/>
              <a:t> sheet. This document satisfies 46b-38b subsection (3) A &amp; B in PA 22-47</a:t>
            </a:r>
          </a:p>
          <a:p>
            <a:pPr marL="174708" indent="-174708">
              <a:buFont typeface="Arial" panose="020B0604020202020204" pitchFamily="34" charset="0"/>
              <a:buChar char="•"/>
            </a:pPr>
            <a:r>
              <a:rPr lang="en-US" baseline="0" dirty="0" smtClean="0"/>
              <a:t>The OVS victim of crime rights has been required since 1988.</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38427463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40</a:t>
            </a:fld>
            <a:endParaRPr lang="en-US" dirty="0"/>
          </a:p>
        </p:txBody>
      </p:sp>
    </p:spTree>
    <p:extLst>
      <p:ext uri="{BB962C8B-B14F-4D97-AF65-F5344CB8AC3E}">
        <p14:creationId xmlns:p14="http://schemas.microsoft.com/office/powerpoint/2010/main" val="2825943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Should</a:t>
            </a:r>
            <a:r>
              <a:rPr lang="en-US" b="1" baseline="0" dirty="0" smtClean="0"/>
              <a:t> multiple RPO’s be submitted for the same person in different incidents?</a:t>
            </a:r>
          </a:p>
          <a:p>
            <a:r>
              <a:rPr lang="en-US" b="0" baseline="0" dirty="0" smtClean="0"/>
              <a:t>As stated in the presentation, once an RPO has been served and firearms, ammunition, and deadly weapons removed you may consider filing the incident report to the clerk and state’s attorney’s office in lieu of submitting another RPO. Remember, the state has the burden of proof to maintain the RPO for the 180 days and beyond. The incident reports will assist in the state’s case.    </a:t>
            </a:r>
          </a:p>
          <a:p>
            <a:r>
              <a:rPr lang="en-US" b="1" baseline="0" dirty="0" smtClean="0"/>
              <a:t> </a:t>
            </a:r>
            <a:endParaRPr lang="en-US" b="1" dirty="0" smtClean="0"/>
          </a:p>
          <a:p>
            <a:r>
              <a:rPr lang="en-US" b="1" dirty="0" smtClean="0"/>
              <a:t>Do juveniles fall within the Public Act? </a:t>
            </a:r>
          </a:p>
          <a:p>
            <a:r>
              <a:rPr lang="en-US" dirty="0" smtClean="0"/>
              <a:t>There is no carve-out precluding them so it is advisable that they do fall within the PA 21-67. If you encounter a situation involving a juvenile and conclude an application necessary, it should go to the Superior Court GA's, NOT the Juvenile Court. The DMHAS do not provide services or maintain juveniles records in their files at this</a:t>
            </a:r>
            <a:r>
              <a:rPr lang="en-US" baseline="0" dirty="0" smtClean="0"/>
              <a:t> time.</a:t>
            </a:r>
            <a:endParaRPr lang="en-US" dirty="0" smtClean="0"/>
          </a:p>
          <a:p>
            <a:endParaRPr lang="en-US" dirty="0" smtClean="0"/>
          </a:p>
          <a:p>
            <a:r>
              <a:rPr lang="en-US" b="1" dirty="0" smtClean="0"/>
              <a:t>Does the PA 21-67 include Out of State Residence? </a:t>
            </a:r>
          </a:p>
          <a:p>
            <a:r>
              <a:rPr lang="en-US" dirty="0" smtClean="0"/>
              <a:t>There is no carve-out excluding them, so it is advisable that a RPO. be sought if applicable. </a:t>
            </a:r>
          </a:p>
          <a:p>
            <a:endParaRPr lang="en-US" dirty="0" smtClean="0"/>
          </a:p>
          <a:p>
            <a:r>
              <a:rPr lang="en-US" b="1" dirty="0" smtClean="0"/>
              <a:t>Does the PA 21-67 affect Retroactive Cases? </a:t>
            </a:r>
            <a:r>
              <a:rPr lang="en-US" b="0" dirty="0" smtClean="0"/>
              <a:t>Imminence is the standard. Do the facts and circumstances lead you to</a:t>
            </a:r>
            <a:r>
              <a:rPr lang="en-US" b="0" baseline="0" dirty="0" smtClean="0"/>
              <a:t> believe steps have been taken to do harm to themselves or another person? S</a:t>
            </a:r>
            <a:r>
              <a:rPr lang="en-US" dirty="0" smtClean="0"/>
              <a:t>pecific investigatory facts must be considered. </a:t>
            </a:r>
          </a:p>
          <a:p>
            <a:endParaRPr lang="en-US" dirty="0" smtClean="0"/>
          </a:p>
          <a:p>
            <a:r>
              <a:rPr lang="en-US" b="1" dirty="0" smtClean="0"/>
              <a:t>What about Domestic Arrests?</a:t>
            </a:r>
            <a:r>
              <a:rPr lang="en-US" dirty="0" smtClean="0"/>
              <a:t> Not all</a:t>
            </a:r>
            <a:r>
              <a:rPr lang="en-US" baseline="0" dirty="0" smtClean="0"/>
              <a:t> family violence </a:t>
            </a:r>
            <a:r>
              <a:rPr lang="en-US" dirty="0" smtClean="0"/>
              <a:t>arrests require or are applicable to an RPO. The FV arrest alone halts the imminent threat, through the PO issued by court, but if there is a threatening component as part of the incident or other evidence to demonstrate further harm, then an RPO should be completed. </a:t>
            </a:r>
          </a:p>
          <a:p>
            <a:endParaRPr lang="en-US" dirty="0" smtClean="0"/>
          </a:p>
          <a:p>
            <a:r>
              <a:rPr lang="en-US" b="1" dirty="0" smtClean="0"/>
              <a:t>Who does the RPO when the person is not a resident of the town the incident occurred? </a:t>
            </a:r>
            <a:r>
              <a:rPr lang="en-US" dirty="0" smtClean="0"/>
              <a:t>If the call is taken in your jurisdiction, you should compete the investigation and return the affidavit to the Clerk of the court in your jurisdiction. As far as a search warrant that may result, there is no guidance from the PA and therefore that should be worked out between the agencies in accordance with the investigation of any other crime. </a:t>
            </a:r>
          </a:p>
          <a:p>
            <a:endParaRPr lang="en-US" dirty="0" smtClean="0"/>
          </a:p>
          <a:p>
            <a:r>
              <a:rPr lang="en-US" dirty="0" smtClean="0"/>
              <a:t>Consult with your state’s attorney’s office if you have</a:t>
            </a:r>
            <a:r>
              <a:rPr lang="en-US" baseline="0" dirty="0" smtClean="0"/>
              <a:t> specific questions that are not outline or answered within PA 21-67.</a:t>
            </a:r>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41</a:t>
            </a:fld>
            <a:endParaRPr lang="en-US" dirty="0"/>
          </a:p>
        </p:txBody>
      </p:sp>
    </p:spTree>
    <p:extLst>
      <p:ext uri="{BB962C8B-B14F-4D97-AF65-F5344CB8AC3E}">
        <p14:creationId xmlns:p14="http://schemas.microsoft.com/office/powerpoint/2010/main" val="2863341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42</a:t>
            </a:fld>
            <a:endParaRPr lang="en-US" dirty="0"/>
          </a:p>
        </p:txBody>
      </p:sp>
    </p:spTree>
    <p:extLst>
      <p:ext uri="{BB962C8B-B14F-4D97-AF65-F5344CB8AC3E}">
        <p14:creationId xmlns:p14="http://schemas.microsoft.com/office/powerpoint/2010/main" val="1981140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This is </a:t>
            </a:r>
            <a:r>
              <a:rPr lang="en-US" u="sng" dirty="0" smtClean="0"/>
              <a:t>not considered </a:t>
            </a:r>
            <a:r>
              <a:rPr lang="en-US" u="none" dirty="0" smtClean="0"/>
              <a:t>the</a:t>
            </a:r>
            <a:r>
              <a:rPr lang="en-US" u="none" baseline="0" dirty="0" smtClean="0"/>
              <a:t> OVS victim rights referral. </a:t>
            </a:r>
            <a:endParaRPr lang="en-US" u="sng" dirty="0"/>
          </a:p>
        </p:txBody>
      </p:sp>
      <p:sp>
        <p:nvSpPr>
          <p:cNvPr id="4" name="Slide Number Placeholder 3"/>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2705135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Use</a:t>
            </a:r>
            <a:r>
              <a:rPr lang="en-US" baseline="0" dirty="0" smtClean="0"/>
              <a:t> JD-ES-17 Order Form to order </a:t>
            </a:r>
            <a:r>
              <a:rPr lang="en-US" u="sng" baseline="0" dirty="0" smtClean="0"/>
              <a:t>victim rights pads </a:t>
            </a:r>
            <a:r>
              <a:rPr lang="en-US" baseline="0" dirty="0" smtClean="0"/>
              <a:t>and </a:t>
            </a:r>
            <a:r>
              <a:rPr lang="en-US" u="sng" baseline="0" dirty="0" smtClean="0"/>
              <a:t>new half-page FV phone number pads</a:t>
            </a:r>
            <a:r>
              <a:rPr lang="en-US" baseline="0" dirty="0" smtClean="0"/>
              <a:t>. Again, the new half-page takes the place of the CCADV resource pads. </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6</a:t>
            </a:fld>
            <a:endParaRPr lang="en-US" dirty="0"/>
          </a:p>
        </p:txBody>
      </p:sp>
    </p:spTree>
    <p:extLst>
      <p:ext uri="{BB962C8B-B14F-4D97-AF65-F5344CB8AC3E}">
        <p14:creationId xmlns:p14="http://schemas.microsoft.com/office/powerpoint/2010/main" val="2193945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The PA at</a:t>
            </a:r>
            <a:r>
              <a:rPr lang="en-US" baseline="0" dirty="0" smtClean="0"/>
              <a:t> this times clearly states to provide a copy of the documents. No QR codes or links to the website at this time. Sec. 62 of PA 22-47, page 77.</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7</a:t>
            </a:fld>
            <a:endParaRPr lang="en-US" dirty="0"/>
          </a:p>
        </p:txBody>
      </p:sp>
    </p:spTree>
    <p:extLst>
      <p:ext uri="{BB962C8B-B14F-4D97-AF65-F5344CB8AC3E}">
        <p14:creationId xmlns:p14="http://schemas.microsoft.com/office/powerpoint/2010/main" val="602781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sng" dirty="0" smtClean="0">
                <a:solidFill>
                  <a:srgbClr val="000000"/>
                </a:solidFill>
                <a:latin typeface="Avenir LT Std 35 Light"/>
                <a:hlinkClick r:id="rId3"/>
              </a:rPr>
              <a:t>https://www.connectingtocarect.org/support-services/</a:t>
            </a:r>
            <a:endParaRPr lang="en-US" sz="1200" dirty="0" smtClean="0">
              <a:solidFill>
                <a:srgbClr val="000000"/>
              </a:solidFill>
              <a:latin typeface="Avenir LT Std 35 Light"/>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8</a:t>
            </a:fld>
            <a:endParaRPr lang="en-US" dirty="0"/>
          </a:p>
        </p:txBody>
      </p:sp>
    </p:spTree>
    <p:extLst>
      <p:ext uri="{BB962C8B-B14F-4D97-AF65-F5344CB8AC3E}">
        <p14:creationId xmlns:p14="http://schemas.microsoft.com/office/powerpoint/2010/main" val="3226220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smtClean="0"/>
              <a:t>CGS</a:t>
            </a:r>
            <a:r>
              <a:rPr lang="en-US" baseline="0" dirty="0" smtClean="0"/>
              <a:t> 54-222a Duty of peace officer regarding crime victim has been in existence since 1988. </a:t>
            </a:r>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9</a:t>
            </a:fld>
            <a:endParaRPr lang="en-US" dirty="0"/>
          </a:p>
        </p:txBody>
      </p:sp>
    </p:spTree>
    <p:extLst>
      <p:ext uri="{BB962C8B-B14F-4D97-AF65-F5344CB8AC3E}">
        <p14:creationId xmlns:p14="http://schemas.microsoft.com/office/powerpoint/2010/main" val="74789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Title 7"/>
          <p:cNvSpPr>
            <a:spLocks noGrp="1"/>
          </p:cNvSpPr>
          <p:nvPr>
            <p:ph type="ctrTitle"/>
          </p:nvPr>
        </p:nvSpPr>
        <p:spPr>
          <a:xfrm>
            <a:off x="609600" y="2389009"/>
            <a:ext cx="112776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17" name="Footer Placeholder 16"/>
          <p:cNvSpPr>
            <a:spLocks noGrp="1"/>
          </p:cNvSpPr>
          <p:nvPr>
            <p:ph type="ftr" sz="quarter" idx="11"/>
          </p:nvPr>
        </p:nvSpPr>
        <p:spPr>
          <a:xfrm>
            <a:off x="7265116" y="4205288"/>
            <a:ext cx="1727200" cy="457200"/>
          </a:xfrm>
        </p:spPr>
        <p:txBody>
          <a:bodyPr/>
          <a:lstStyle>
            <a:lvl1pPr>
              <a:defRPr>
                <a:solidFill>
                  <a:schemeClr val="accent2">
                    <a:lumMod val="75000"/>
                  </a:schemeClr>
                </a:solidFill>
              </a:defRPr>
            </a:lvl1pPr>
          </a:lstStyle>
          <a:p>
            <a:r>
              <a:rPr lang="en-US"/>
              <a:t>Add a footer</a:t>
            </a:r>
            <a:endParaRPr lang="en-US" dirty="0"/>
          </a:p>
        </p:txBody>
      </p:sp>
      <p:sp>
        <p:nvSpPr>
          <p:cNvPr id="28" name="Date Placeholder 27"/>
          <p:cNvSpPr>
            <a:spLocks noGrp="1"/>
          </p:cNvSpPr>
          <p:nvPr>
            <p:ph type="dt" sz="half" idx="10"/>
          </p:nvPr>
        </p:nvSpPr>
        <p:spPr>
          <a:xfrm>
            <a:off x="9043832" y="4206240"/>
            <a:ext cx="1280160" cy="457200"/>
          </a:xfrm>
        </p:spPr>
        <p:txBody>
          <a:bodyPr/>
          <a:lstStyle>
            <a:lvl1pPr>
              <a:defRPr>
                <a:solidFill>
                  <a:schemeClr val="accent2">
                    <a:lumMod val="75000"/>
                  </a:schemeClr>
                </a:solidFill>
              </a:defRPr>
            </a:lvl1pPr>
          </a:lstStyle>
          <a:p>
            <a:fld id="{0EADF63A-200E-46D6-ACF8-C0263B9574F5}" type="datetime1">
              <a:rPr lang="en-US" smtClean="0"/>
              <a:t>2/13/2023</a:t>
            </a:fld>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360115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lvl1pPr>
              <a:defRPr/>
            </a:lvl1pPr>
            <a:lvl5pPr>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52FF6445-4DEC-4473-844A-1F1CC6EEFA75}" type="datetime1">
              <a:rPr lang="en-US" smtClean="0"/>
              <a:t>2/13/2023</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46784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042400" y="1143000"/>
            <a:ext cx="2540000" cy="5448300"/>
          </a:xfrm>
        </p:spPr>
        <p:txBody>
          <a:bodyPr vert="eaVert"/>
          <a:lstStyle>
            <a:lvl1pPr>
              <a:defRPr/>
            </a:lvl1pPr>
          </a:lstStyle>
          <a:p>
            <a:r>
              <a:rPr kumimoji="0" lang="en-US" dirty="0"/>
              <a:t>Edit Master title style</a:t>
            </a:r>
          </a:p>
        </p:txBody>
      </p:sp>
      <p:sp>
        <p:nvSpPr>
          <p:cNvPr id="3" name="Vertical Text Placeholder 2"/>
          <p:cNvSpPr>
            <a:spLocks noGrp="1"/>
          </p:cNvSpPr>
          <p:nvPr>
            <p:ph type="body" orient="vert" idx="1" hasCustomPrompt="1"/>
          </p:nvPr>
        </p:nvSpPr>
        <p:spPr>
          <a:xfrm>
            <a:off x="609600" y="1143000"/>
            <a:ext cx="8331200" cy="5448300"/>
          </a:xfrm>
        </p:spPr>
        <p:txBody>
          <a:bodyPr vert="eaVert"/>
          <a:lstStyle>
            <a:lvl5pPr>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4551792-792B-40E3-B42F-0B495E12170D}" type="datetime1">
              <a:rPr lang="en-US" smtClean="0"/>
              <a:t>2/13/2023</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97808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lvl1pPr>
              <a:defRPr/>
            </a:lvl1pPr>
            <a:lvl5pPr>
              <a:defRPr/>
            </a:lvl5pPr>
            <a:lvl6pPr>
              <a:defRPr/>
            </a:lvl6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7E93BF7F-A343-4FA9-96B3-0F96089177D1}" type="datetime1">
              <a:rPr lang="en-US" smtClean="0"/>
              <a:t>2/13/2023</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9430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68322"/>
            <a:ext cx="10363200" cy="1362075"/>
          </a:xfrm>
        </p:spPr>
        <p:txBody>
          <a:bodyPr anchor="b">
            <a:noAutofit/>
          </a:bodyPr>
          <a:lstStyle>
            <a:lvl1pPr algn="l">
              <a:buNone/>
              <a:defRPr sz="4300" b="1" cap="none" baseline="0">
                <a:ln w="12700">
                  <a:solidFill>
                    <a:schemeClr val="accent2">
                      <a:shade val="90000"/>
                      <a:satMod val="150000"/>
                    </a:schemeClr>
                  </a:solidFill>
                </a:ln>
                <a:solidFill>
                  <a:schemeClr val="accent2"/>
                </a:solidFill>
                <a:effectLst/>
              </a:defRPr>
            </a:lvl1pPr>
          </a:lstStyle>
          <a:p>
            <a:r>
              <a:rPr kumimoji="0" lang="en-US" smtClean="0"/>
              <a:t>Click to edit Master title style</a:t>
            </a:r>
            <a:endParaRPr kumimoji="0" lang="en-US" dirty="0"/>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7C1A0032-C664-4624-9D0B-0338073C5C54}" type="datetime1">
              <a:rPr lang="en-US" smtClean="0"/>
              <a:t>2/13/2023</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70512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Content Placeholder 3"/>
          <p:cNvSpPr>
            <a:spLocks noGrp="1"/>
          </p:cNvSpPr>
          <p:nvPr>
            <p:ph sz="half" idx="2"/>
          </p:nvPr>
        </p:nvSpPr>
        <p:spPr>
          <a:xfrm>
            <a:off x="6197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1C2B66E-E836-445B-950B-2E54000AB070}" type="datetime1">
              <a:rPr lang="en-US" smtClean="0"/>
              <a:t>2/13/2023</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44644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0" orient="horz" pos="2160" userDrawn="1">
          <p15:clr>
            <a:srgbClr val="FBAE40"/>
          </p15:clr>
        </p15:guide>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08000" y="2244970"/>
            <a:ext cx="5388864"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Text Placeholder 3"/>
          <p:cNvSpPr>
            <a:spLocks noGrp="1"/>
          </p:cNvSpPr>
          <p:nvPr>
            <p:ph type="body" sz="half" idx="3"/>
          </p:nvPr>
        </p:nvSpPr>
        <p:spPr>
          <a:xfrm>
            <a:off x="6294968" y="2244970"/>
            <a:ext cx="5389033"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8" name="Footer Placeholder 27"/>
          <p:cNvSpPr>
            <a:spLocks noGrp="1"/>
          </p:cNvSpPr>
          <p:nvPr>
            <p:ph type="ftr" sz="quarter" idx="12"/>
          </p:nvPr>
        </p:nvSpPr>
        <p:spPr/>
        <p:txBody>
          <a:bodyPr rtlCol="0"/>
          <a:lstStyle/>
          <a:p>
            <a:r>
              <a:rPr lang="en-US" dirty="0"/>
              <a:t>Add a footer</a:t>
            </a:r>
          </a:p>
        </p:txBody>
      </p:sp>
      <p:sp>
        <p:nvSpPr>
          <p:cNvPr id="26" name="Date Placeholder 25"/>
          <p:cNvSpPr>
            <a:spLocks noGrp="1"/>
          </p:cNvSpPr>
          <p:nvPr>
            <p:ph type="dt" sz="half" idx="10"/>
          </p:nvPr>
        </p:nvSpPr>
        <p:spPr/>
        <p:txBody>
          <a:bodyPr rtlCol="0"/>
          <a:lstStyle/>
          <a:p>
            <a:fld id="{6857F711-6893-48E7-B95D-10792C76C679}" type="datetime1">
              <a:rPr lang="en-US" smtClean="0"/>
              <a:t>2/13/2023</a:t>
            </a:fld>
            <a:endParaRPr lang="en-US" dirty="0"/>
          </a:p>
        </p:txBody>
      </p:sp>
      <p:sp>
        <p:nvSpPr>
          <p:cNvPr id="27" name="Slide Number Placeholder 26"/>
          <p:cNvSpPr>
            <a:spLocks noGrp="1"/>
          </p:cNvSpPr>
          <p:nvPr>
            <p:ph type="sldNum" sz="quarter" idx="11"/>
          </p:nvPr>
        </p:nvSpPr>
        <p:spPr/>
        <p:txBody>
          <a:bodyPr rtlCol="0"/>
          <a:lstStyle/>
          <a:p>
            <a:fld id="{401CF334-2D5C-4859-84A6-CA7E6E43FAEB}" type="slidenum">
              <a:rPr lang="en-US" smtClean="0"/>
              <a:t>‹#›</a:t>
            </a:fld>
            <a:endParaRPr lang="en-US" dirty="0"/>
          </a:p>
        </p:txBody>
      </p:sp>
    </p:spTree>
    <p:extLst>
      <p:ext uri="{BB962C8B-B14F-4D97-AF65-F5344CB8AC3E}">
        <p14:creationId xmlns:p14="http://schemas.microsoft.com/office/powerpoint/2010/main" val="37071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4" name="Footer Placeholder 3"/>
          <p:cNvSpPr>
            <a:spLocks noGrp="1"/>
          </p:cNvSpPr>
          <p:nvPr>
            <p:ph type="ftr" sz="quarter" idx="11"/>
          </p:nvPr>
        </p:nvSpPr>
        <p:spPr>
          <a:xfrm>
            <a:off x="7010400" y="612648"/>
            <a:ext cx="1767840" cy="457200"/>
          </a:xfrm>
        </p:spPr>
        <p:txBody>
          <a:bodyPr/>
          <a:lstStyle/>
          <a:p>
            <a:r>
              <a:rPr lang="en-US" dirty="0"/>
              <a:t>Add a footer</a:t>
            </a:r>
          </a:p>
        </p:txBody>
      </p:sp>
      <p:sp>
        <p:nvSpPr>
          <p:cNvPr id="3" name="Date Placeholder 2"/>
          <p:cNvSpPr>
            <a:spLocks noGrp="1"/>
          </p:cNvSpPr>
          <p:nvPr>
            <p:ph type="dt" sz="half" idx="10"/>
          </p:nvPr>
        </p:nvSpPr>
        <p:spPr>
          <a:xfrm>
            <a:off x="8778240" y="612648"/>
            <a:ext cx="1276352" cy="457200"/>
          </a:xfrm>
        </p:spPr>
        <p:txBody>
          <a:bodyPr/>
          <a:lstStyle/>
          <a:p>
            <a:fld id="{8377B4FE-AF65-46F8-A952-4F8052973647}" type="datetime1">
              <a:rPr lang="en-US" smtClean="0"/>
              <a:t>2/13/2023</a:t>
            </a:fld>
            <a:endParaRPr lang="en-US" dirty="0"/>
          </a:p>
        </p:txBody>
      </p:sp>
      <p:sp>
        <p:nvSpPr>
          <p:cNvPr id="5" name="Slide Number Placeholder 4"/>
          <p:cNvSpPr>
            <a:spLocks noGrp="1"/>
          </p:cNvSpPr>
          <p:nvPr>
            <p:ph type="sldNum" sz="quarter" idx="12"/>
          </p:nvPr>
        </p:nvSpPr>
        <p:spPr>
          <a:xfrm>
            <a:off x="10899648" y="2272"/>
            <a:ext cx="1016000" cy="365760"/>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82195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8999FBE3-6C15-4A04-B43D-A707D4A24049}" type="datetime1">
              <a:rPr lang="en-US" smtClean="0"/>
              <a:t>2/13/2023</a:t>
            </a:fld>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135695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37995" y="1101970"/>
            <a:ext cx="4511040" cy="877824"/>
          </a:xfrm>
        </p:spPr>
        <p:txBody>
          <a:bodyPr anchor="b"/>
          <a:lstStyle>
            <a:lvl1pPr algn="l">
              <a:buNone/>
              <a:defRPr sz="1800" b="1"/>
            </a:lvl1pPr>
          </a:lstStyle>
          <a:p>
            <a:r>
              <a:rPr kumimoji="0" lang="en-US" dirty="0"/>
              <a:t>Edit Master title style</a:t>
            </a:r>
          </a:p>
        </p:txBody>
      </p:sp>
      <p:sp>
        <p:nvSpPr>
          <p:cNvPr id="4" name="Content Placeholder 3"/>
          <p:cNvSpPr>
            <a:spLocks noGrp="1"/>
          </p:cNvSpPr>
          <p:nvPr>
            <p:ph sz="half" idx="1"/>
          </p:nvPr>
        </p:nvSpPr>
        <p:spPr>
          <a:xfrm>
            <a:off x="203200" y="776287"/>
            <a:ext cx="6803136" cy="5805083"/>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3" name="Text Placeholder 2"/>
          <p:cNvSpPr>
            <a:spLocks noGrp="1"/>
          </p:cNvSpPr>
          <p:nvPr>
            <p:ph type="body" idx="2"/>
          </p:nvPr>
        </p:nvSpPr>
        <p:spPr>
          <a:xfrm>
            <a:off x="7137995" y="2010727"/>
            <a:ext cx="4511040" cy="4580573"/>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B5BB2E8D-78D9-4670-8099-1C348389EF03}" type="datetime1">
              <a:rPr lang="en-US" smtClean="0"/>
              <a:t>2/13/2023</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9868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descr="An empty placeholder to add an image. Click on the placeholder and select the image that you wish to add"/>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C16A48F-E2D2-438C-8A45-B8D2FCD18882}" type="datetime1">
              <a:rPr lang="en-US" smtClean="0"/>
              <a:t>2/13/2023</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88361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p:cNvSpPr>
            <a:spLocks noGrp="1"/>
          </p:cNvSpPr>
          <p:nvPr>
            <p:ph type="ftr" sz="quarter" idx="3"/>
          </p:nvPr>
        </p:nvSpPr>
        <p:spPr>
          <a:xfrm>
            <a:off x="7010400" y="612648"/>
            <a:ext cx="1767840" cy="457200"/>
          </a:xfrm>
          <a:prstGeom prst="rect">
            <a:avLst/>
          </a:prstGeom>
        </p:spPr>
        <p:txBody>
          <a:bodyPr vert="horz"/>
          <a:lstStyle>
            <a:lvl1pPr algn="r" eaLnBrk="1" latinLnBrk="0" hangingPunct="1">
              <a:defRPr kumimoji="0" sz="1100">
                <a:solidFill>
                  <a:schemeClr val="accent2">
                    <a:lumMod val="75000"/>
                  </a:schemeClr>
                </a:solidFill>
              </a:defRPr>
            </a:lvl1pPr>
          </a:lstStyle>
          <a:p>
            <a:r>
              <a:rPr lang="en-US"/>
              <a:t>Add a footer</a:t>
            </a:r>
            <a:endParaRPr lang="en-US" dirty="0"/>
          </a:p>
        </p:txBody>
      </p:sp>
      <p:sp>
        <p:nvSpPr>
          <p:cNvPr id="14" name="Date Placeholder 13"/>
          <p:cNvSpPr>
            <a:spLocks noGrp="1"/>
          </p:cNvSpPr>
          <p:nvPr>
            <p:ph type="dt" sz="half" idx="2"/>
          </p:nvPr>
        </p:nvSpPr>
        <p:spPr>
          <a:xfrm>
            <a:off x="8782048" y="612648"/>
            <a:ext cx="1276352" cy="457200"/>
          </a:xfrm>
          <a:prstGeom prst="rect">
            <a:avLst/>
          </a:prstGeom>
        </p:spPr>
        <p:txBody>
          <a:bodyPr vert="horz"/>
          <a:lstStyle>
            <a:lvl1pPr algn="l" eaLnBrk="1" latinLnBrk="0" hangingPunct="1">
              <a:defRPr kumimoji="0" sz="1100">
                <a:solidFill>
                  <a:schemeClr val="accent2">
                    <a:lumMod val="75000"/>
                  </a:schemeClr>
                </a:solidFill>
              </a:defRPr>
            </a:lvl1pPr>
          </a:lstStyle>
          <a:p>
            <a:fld id="{871BCF17-EC7B-4D4F-B8DF-A5742FBAD026}" type="datetime1">
              <a:rPr lang="en-US" smtClean="0"/>
              <a:t>2/13/2023</a:t>
            </a:fld>
            <a:endParaRPr lang="en-US" dirty="0"/>
          </a:p>
        </p:txBody>
      </p:sp>
      <p:sp>
        <p:nvSpPr>
          <p:cNvPr id="23" name="Slide Number Placeholder 22"/>
          <p:cNvSpPr>
            <a:spLocks noGrp="1"/>
          </p:cNvSpPr>
          <p:nvPr>
            <p:ph type="sldNum" sz="quarter" idx="4"/>
          </p:nvPr>
        </p:nvSpPr>
        <p:spPr>
          <a:xfrm>
            <a:off x="10899648" y="2272"/>
            <a:ext cx="1016000" cy="365760"/>
          </a:xfrm>
          <a:prstGeom prst="rect">
            <a:avLst/>
          </a:prstGeom>
        </p:spPr>
        <p:txBody>
          <a:bodyPr vert="horz" anchor="b"/>
          <a:lstStyle>
            <a:lvl1pPr algn="r" eaLnBrk="1" latinLnBrk="0" hangingPunct="1">
              <a:defRPr kumimoji="0" sz="1800">
                <a:solidFill>
                  <a:srgbClr val="FFFFFF"/>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21321717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lumMod val="75000"/>
          </a:schemeClr>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lumMod val="75000"/>
          </a:schemeClr>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www.cga.ct.gov/current/pub/chap_815e.htm#sec_46b-38b"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hyperlink" Target="https://www.cga.ct.gov/2021/act/Pa/pdf/2021PA-00067-R00HB-06355-PA.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s://www.cga.ct.gov/current/pub/chap_529.htm#sec_29-38c"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cga.ct.gov/current/pub/chap_945.htm#Sec53-247.ht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cga.ct.gov/current/pub/chap_950.htm" TargetMode="External"/><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cga.ct.gov/current/pub/chap_529.htm#sec_29-38c" TargetMode="External"/><Relationship Id="rId5" Type="http://schemas.openxmlformats.org/officeDocument/2006/relationships/hyperlink" Target="https://www.cga.ct.gov/current/pub/chap_943.htm#sec_53-206" TargetMode="External"/><Relationship Id="rId4" Type="http://schemas.openxmlformats.org/officeDocument/2006/relationships/hyperlink" Target="https://www.cga.ct.gov/current/pub/chap_529.htm#sec_29-38"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hyperlink" Target="https://www.cga.ct.gov/2021/act/Pa/pdf/2021PA-00067-R00HB-06355-PA.PDF" TargetMode="Externa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cga.ct.gov/current/pub/chap_815e.htm#sec_46b-38b" TargetMode="External"/><Relationship Id="rId4" Type="http://schemas.openxmlformats.org/officeDocument/2006/relationships/hyperlink" Target="https://www.cga.ct.gov/2022/act/pa/pdf/2022PA-00047-R00HB-05001-PA.pd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hyperlink" Target="https://www.cga.ct.gov/2021/act/Pa/pdf/2021PA-00067-R00HB-06355-PA.PDF" TargetMode="Externa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www.cga.ct.gov/current/pub/chap_815e.htm#sec_46b-38b" TargetMode="External"/><Relationship Id="rId7" Type="http://schemas.openxmlformats.org/officeDocument/2006/relationships/hyperlink" Target="https://www.cga.ct.gov/2022/act/pa/pdf/2022PA-00047-R00HB-05001-PA.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cga.ct.gov/current/pub/chap_163.htm#sec_10-10g"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e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www.ctcadv.org/" TargetMode="External"/><Relationship Id="rId5" Type="http://schemas.openxmlformats.org/officeDocument/2006/relationships/hyperlink" Target="mailto:dcargill@ctcadv.org"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s://www.connectingtocarect.org/support-service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hyperlink" Target="https://www.cga.ct.gov/current/pub/chap_968.htm#sec_54-222a"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 y="152400"/>
            <a:ext cx="11277600" cy="3017520"/>
          </a:xfrm>
        </p:spPr>
        <p:txBody>
          <a:bodyPr>
            <a:normAutofit/>
          </a:bodyPr>
          <a:lstStyle/>
          <a:p>
            <a:pPr algn="ctr">
              <a:lnSpc>
                <a:spcPct val="150000"/>
              </a:lnSpc>
            </a:pPr>
            <a:r>
              <a:rPr lang="en-US" b="1" dirty="0" smtClean="0"/>
              <a:t>Police Response to Family </a:t>
            </a:r>
            <a:r>
              <a:rPr lang="en-US" b="1" dirty="0"/>
              <a:t>Violence </a:t>
            </a:r>
            <a:r>
              <a:rPr lang="en-US" b="1" dirty="0" smtClean="0"/>
              <a:t/>
            </a:r>
            <a:br>
              <a:rPr lang="en-US" b="1" dirty="0" smtClean="0"/>
            </a:br>
            <a:r>
              <a:rPr lang="en-US" sz="3600" b="1" dirty="0" smtClean="0"/>
              <a:t>PA 21-67 Risk Protection Orders</a:t>
            </a:r>
            <a:br>
              <a:rPr lang="en-US" sz="3600" b="1" dirty="0" smtClean="0"/>
            </a:br>
            <a:r>
              <a:rPr lang="en-US" sz="3600" b="1" dirty="0" smtClean="0"/>
              <a:t>PA 22-47 Mental Health Resources</a:t>
            </a:r>
            <a:endParaRPr lang="en-US" sz="3600" dirty="0"/>
          </a:p>
        </p:txBody>
      </p:sp>
      <p:sp>
        <p:nvSpPr>
          <p:cNvPr id="3" name="Subtitle 2"/>
          <p:cNvSpPr>
            <a:spLocks noGrp="1"/>
          </p:cNvSpPr>
          <p:nvPr>
            <p:ph type="subTitle" idx="1"/>
          </p:nvPr>
        </p:nvSpPr>
        <p:spPr>
          <a:xfrm>
            <a:off x="198120" y="4266231"/>
            <a:ext cx="3738260" cy="2194559"/>
          </a:xfrm>
        </p:spPr>
        <p:txBody>
          <a:bodyPr>
            <a:normAutofit/>
          </a:bodyPr>
          <a:lstStyle/>
          <a:p>
            <a:r>
              <a:rPr lang="en-US" dirty="0">
                <a:solidFill>
                  <a:schemeClr val="accent3">
                    <a:lumMod val="50000"/>
                  </a:schemeClr>
                </a:solidFill>
              </a:rPr>
              <a:t>Presented </a:t>
            </a:r>
            <a:r>
              <a:rPr lang="en-US" dirty="0" smtClean="0">
                <a:solidFill>
                  <a:schemeClr val="accent3">
                    <a:lumMod val="50000"/>
                  </a:schemeClr>
                </a:solidFill>
              </a:rPr>
              <a:t>by</a:t>
            </a:r>
          </a:p>
          <a:p>
            <a:endParaRPr lang="en-US" dirty="0">
              <a:solidFill>
                <a:schemeClr val="accent3">
                  <a:lumMod val="50000"/>
                </a:schemeClr>
              </a:solidFill>
            </a:endParaRPr>
          </a:p>
          <a:p>
            <a:r>
              <a:rPr lang="en-US" dirty="0" smtClean="0">
                <a:solidFill>
                  <a:schemeClr val="accent3">
                    <a:lumMod val="50000"/>
                  </a:schemeClr>
                </a:solidFill>
              </a:rPr>
              <a:t>Daniel Cargill</a:t>
            </a:r>
          </a:p>
          <a:p>
            <a:r>
              <a:rPr lang="en-US" dirty="0" smtClean="0">
                <a:solidFill>
                  <a:schemeClr val="accent3">
                    <a:lumMod val="50000"/>
                  </a:schemeClr>
                </a:solidFill>
              </a:rPr>
              <a:t>Director of Law Enforcement Services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7223" y="4723430"/>
            <a:ext cx="3172249" cy="128015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1560" y="4266231"/>
            <a:ext cx="2363780" cy="2363780"/>
          </a:xfrm>
          <a:prstGeom prst="rect">
            <a:avLst/>
          </a:prstGeom>
        </p:spPr>
      </p:pic>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0" y="364902"/>
            <a:ext cx="10972800" cy="1066800"/>
          </a:xfrm>
        </p:spPr>
        <p:txBody>
          <a:bodyPr>
            <a:normAutofit/>
          </a:bodyPr>
          <a:lstStyle/>
          <a:p>
            <a:r>
              <a:rPr lang="en-US" sz="3600" dirty="0">
                <a:solidFill>
                  <a:srgbClr val="000000"/>
                </a:solidFill>
                <a:latin typeface="Century Gothic" panose="020F0302020204030204"/>
                <a:hlinkClick r:id="rId3"/>
              </a:rPr>
              <a:t>CGS: 46b-38b</a:t>
            </a:r>
            <a:endParaRPr lang="en-US" sz="54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Content Placeholder 4"/>
          <p:cNvSpPr>
            <a:spLocks noGrp="1"/>
          </p:cNvSpPr>
          <p:nvPr>
            <p:ph idx="1"/>
          </p:nvPr>
        </p:nvSpPr>
        <p:spPr>
          <a:xfrm>
            <a:off x="178420" y="1328615"/>
            <a:ext cx="11801230" cy="4939323"/>
          </a:xfrm>
        </p:spPr>
        <p:txBody>
          <a:bodyPr>
            <a:normAutofit/>
          </a:bodyPr>
          <a:lstStyle/>
          <a:p>
            <a:pPr marL="624078" indent="-514350">
              <a:lnSpc>
                <a:spcPct val="160000"/>
              </a:lnSpc>
              <a:buFont typeface="+mj-lt"/>
              <a:buAutoNum type="arabicPeriod"/>
            </a:pPr>
            <a:r>
              <a:rPr lang="en-US" sz="2400" dirty="0">
                <a:solidFill>
                  <a:schemeClr val="tx1"/>
                </a:solidFill>
                <a:latin typeface="Avenir LT Std 35 Light" panose="020B0402020203020204"/>
              </a:rPr>
              <a:t>Medical </a:t>
            </a:r>
            <a:r>
              <a:rPr lang="en-US" sz="2400" dirty="0" smtClean="0">
                <a:solidFill>
                  <a:schemeClr val="tx1"/>
                </a:solidFill>
                <a:latin typeface="Avenir LT Std 35 Light" panose="020B0402020203020204"/>
              </a:rPr>
              <a:t>treatment,</a:t>
            </a:r>
          </a:p>
          <a:p>
            <a:pPr marL="624078" indent="-514350">
              <a:lnSpc>
                <a:spcPct val="160000"/>
              </a:lnSpc>
              <a:buFont typeface="+mj-lt"/>
              <a:buAutoNum type="arabicPeriod"/>
            </a:pPr>
            <a:r>
              <a:rPr lang="en-US" sz="2400" dirty="0" smtClean="0">
                <a:solidFill>
                  <a:schemeClr val="tx1"/>
                </a:solidFill>
                <a:latin typeface="Avenir LT Std 35 Light" panose="020B0402020203020204"/>
              </a:rPr>
              <a:t>Right </a:t>
            </a:r>
            <a:r>
              <a:rPr lang="en-US" sz="2400" dirty="0">
                <a:solidFill>
                  <a:schemeClr val="tx1"/>
                </a:solidFill>
                <a:latin typeface="Avenir LT Std 35 Light" panose="020B0402020203020204"/>
              </a:rPr>
              <a:t>to file affidavit for an arrest </a:t>
            </a:r>
            <a:r>
              <a:rPr lang="en-US" sz="2400" dirty="0" smtClean="0">
                <a:solidFill>
                  <a:schemeClr val="tx1"/>
                </a:solidFill>
                <a:latin typeface="Avenir LT Std 35 Light" panose="020B0402020203020204"/>
              </a:rPr>
              <a:t>warrant,</a:t>
            </a:r>
          </a:p>
          <a:p>
            <a:pPr marL="624078" indent="-514350">
              <a:lnSpc>
                <a:spcPct val="160000"/>
              </a:lnSpc>
              <a:buFont typeface="+mj-lt"/>
              <a:buAutoNum type="arabicPeriod"/>
            </a:pPr>
            <a:r>
              <a:rPr lang="en-US" sz="2400" dirty="0" smtClean="0">
                <a:solidFill>
                  <a:schemeClr val="tx1"/>
                </a:solidFill>
                <a:latin typeface="Avenir LT Std 35 Light" panose="020B0402020203020204"/>
              </a:rPr>
              <a:t>Inform </a:t>
            </a:r>
            <a:r>
              <a:rPr lang="en-US" sz="2400" dirty="0">
                <a:solidFill>
                  <a:schemeClr val="tx1"/>
                </a:solidFill>
                <a:latin typeface="Avenir LT Std 35 Light" panose="020B0402020203020204"/>
              </a:rPr>
              <a:t>victim of family violence </a:t>
            </a:r>
            <a:r>
              <a:rPr lang="en-US" sz="2400" dirty="0" smtClean="0">
                <a:solidFill>
                  <a:schemeClr val="tx1"/>
                </a:solidFill>
                <a:latin typeface="Avenir LT Std 35 Light" panose="020B0402020203020204"/>
              </a:rPr>
              <a:t>services,</a:t>
            </a:r>
          </a:p>
          <a:p>
            <a:pPr marL="402336" lvl="1" indent="0">
              <a:lnSpc>
                <a:spcPct val="160000"/>
              </a:lnSpc>
              <a:buNone/>
            </a:pPr>
            <a:r>
              <a:rPr lang="en-US" sz="2400" dirty="0" smtClean="0">
                <a:solidFill>
                  <a:schemeClr val="tx1"/>
                </a:solidFill>
                <a:latin typeface="Avenir LT Std 35 Light" panose="020B0402020203020204"/>
              </a:rPr>
              <a:t>A &amp; B. Provide </a:t>
            </a:r>
            <a:r>
              <a:rPr lang="en-US" sz="2400" dirty="0">
                <a:solidFill>
                  <a:schemeClr val="tx1"/>
                </a:solidFill>
                <a:latin typeface="Avenir LT Std 35 Light" panose="020B0402020203020204"/>
              </a:rPr>
              <a:t>a copy of services and resources pursuant to </a:t>
            </a:r>
            <a:r>
              <a:rPr lang="en-US" sz="2400" dirty="0" smtClean="0">
                <a:solidFill>
                  <a:schemeClr val="tx1"/>
                </a:solidFill>
                <a:latin typeface="Avenir LT Std 35 Light" panose="020B0402020203020204"/>
              </a:rPr>
              <a:t>section10-10g,</a:t>
            </a:r>
          </a:p>
          <a:p>
            <a:pPr marL="624078" indent="-514350">
              <a:lnSpc>
                <a:spcPct val="160000"/>
              </a:lnSpc>
              <a:buFont typeface="+mj-lt"/>
              <a:buAutoNum type="arabicPeriod" startAt="4"/>
            </a:pPr>
            <a:r>
              <a:rPr lang="en-US" sz="2400" b="1" dirty="0" smtClean="0">
                <a:solidFill>
                  <a:schemeClr val="accent5">
                    <a:lumMod val="50000"/>
                  </a:schemeClr>
                </a:solidFill>
                <a:latin typeface="Avenir LT Std 35 Light" panose="020B0402020203020204"/>
              </a:rPr>
              <a:t>Child </a:t>
            </a:r>
            <a:r>
              <a:rPr lang="en-US" sz="2400" b="1" dirty="0">
                <a:solidFill>
                  <a:schemeClr val="accent5">
                    <a:lumMod val="50000"/>
                  </a:schemeClr>
                </a:solidFill>
                <a:latin typeface="Avenir LT Std 35 Light" panose="020B0402020203020204"/>
              </a:rPr>
              <a:t>is at the scene, provide victim with documents </a:t>
            </a:r>
            <a:r>
              <a:rPr lang="en-US" sz="2400" b="1" dirty="0" smtClean="0">
                <a:solidFill>
                  <a:schemeClr val="accent5">
                    <a:lumMod val="50000"/>
                  </a:schemeClr>
                </a:solidFill>
                <a:latin typeface="Avenir LT Std 35 Light" panose="020B0402020203020204"/>
              </a:rPr>
              <a:t>concerning   resources </a:t>
            </a:r>
            <a:r>
              <a:rPr lang="en-US" sz="2400" b="1" dirty="0">
                <a:solidFill>
                  <a:schemeClr val="accent5">
                    <a:lumMod val="50000"/>
                  </a:schemeClr>
                </a:solidFill>
                <a:latin typeface="Avenir LT Std 35 Light" panose="020B0402020203020204"/>
              </a:rPr>
              <a:t>for regional mental </a:t>
            </a:r>
            <a:r>
              <a:rPr lang="en-US" sz="2400" b="1" dirty="0" smtClean="0">
                <a:solidFill>
                  <a:schemeClr val="accent5">
                    <a:lumMod val="50000"/>
                  </a:schemeClr>
                </a:solidFill>
                <a:latin typeface="Avenir LT Std 35 Light" panose="020B0402020203020204"/>
              </a:rPr>
              <a:t>heath evaluation and treatment,</a:t>
            </a:r>
          </a:p>
          <a:p>
            <a:pPr marL="624078" indent="-514350">
              <a:lnSpc>
                <a:spcPct val="160000"/>
              </a:lnSpc>
              <a:buFont typeface="+mj-lt"/>
              <a:buAutoNum type="arabicPeriod" startAt="5"/>
            </a:pPr>
            <a:r>
              <a:rPr lang="en-US" sz="2400" dirty="0" smtClean="0">
                <a:solidFill>
                  <a:schemeClr val="tx1"/>
                </a:solidFill>
                <a:latin typeface="Avenir LT Std 35 Light" panose="020B0402020203020204"/>
              </a:rPr>
              <a:t>Referring </a:t>
            </a:r>
            <a:r>
              <a:rPr lang="en-US" sz="2400" dirty="0">
                <a:solidFill>
                  <a:schemeClr val="tx1"/>
                </a:solidFill>
                <a:latin typeface="Avenir LT Std 35 Light" panose="020B0402020203020204"/>
              </a:rPr>
              <a:t>the victim to the Office of Victim </a:t>
            </a:r>
            <a:r>
              <a:rPr lang="en-US" sz="2400" dirty="0" smtClean="0">
                <a:solidFill>
                  <a:schemeClr val="tx1"/>
                </a:solidFill>
                <a:latin typeface="Avenir LT Std 35 Light" panose="020B0402020203020204"/>
              </a:rPr>
              <a:t>Services,</a:t>
            </a:r>
            <a:endParaRPr lang="en-US" sz="2400" dirty="0">
              <a:solidFill>
                <a:schemeClr val="tx1"/>
              </a:solidFill>
              <a:latin typeface="Avenir LT Std 35 Light" panose="020B0402020203020204"/>
            </a:endParaRPr>
          </a:p>
        </p:txBody>
      </p:sp>
      <p:sp>
        <p:nvSpPr>
          <p:cNvPr id="3" name="Slide Number Placeholder 2"/>
          <p:cNvSpPr>
            <a:spLocks noGrp="1"/>
          </p:cNvSpPr>
          <p:nvPr>
            <p:ph type="sldNum" sz="quarter" idx="12"/>
          </p:nvPr>
        </p:nvSpPr>
        <p:spPr/>
        <p:txBody>
          <a:bodyPr/>
          <a:lstStyle/>
          <a:p>
            <a:fld id="{401CF334-2D5C-4859-84A6-CA7E6E43FAEB}" type="slidenum">
              <a:rPr lang="en-US" smtClean="0"/>
              <a:t>10</a:t>
            </a:fld>
            <a:endParaRPr lang="en-US" dirty="0"/>
          </a:p>
        </p:txBody>
      </p:sp>
    </p:spTree>
    <p:extLst>
      <p:ext uri="{BB962C8B-B14F-4D97-AF65-F5344CB8AC3E}">
        <p14:creationId xmlns:p14="http://schemas.microsoft.com/office/powerpoint/2010/main" val="358723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871" y="1186962"/>
            <a:ext cx="10972800" cy="3596053"/>
          </a:xfrm>
        </p:spPr>
        <p:txBody>
          <a:bodyPr>
            <a:normAutofit fontScale="90000"/>
          </a:bodyPr>
          <a:lstStyle/>
          <a:p>
            <a:pPr lvl="0" algn="ctr">
              <a:spcBef>
                <a:spcPts val="0"/>
              </a:spcBef>
            </a:pPr>
            <a:r>
              <a:rPr lang="en-US" b="1" dirty="0" smtClean="0">
                <a:solidFill>
                  <a:schemeClr val="accent5">
                    <a:lumMod val="50000"/>
                  </a:schemeClr>
                </a:solidFill>
                <a:latin typeface="Avenir LT Std 35 Light" panose="020B0402020203020204"/>
              </a:rPr>
              <a:t>Persons Posing Risk of Imminent Physical Injury </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to Self or Others</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CGS: 29-38c</a:t>
            </a:r>
            <a:br>
              <a:rPr lang="en-US" b="1" dirty="0" smtClean="0">
                <a:solidFill>
                  <a:schemeClr val="accent5">
                    <a:lumMod val="50000"/>
                  </a:schemeClr>
                </a:solidFill>
                <a:latin typeface="Avenir LT Std 35 Light" panose="020B0402020203020204"/>
              </a:rPr>
            </a:br>
            <a:r>
              <a:rPr lang="en-US" b="1" dirty="0">
                <a:solidFill>
                  <a:schemeClr val="accent5">
                    <a:lumMod val="50000"/>
                  </a:schemeClr>
                </a:solidFill>
                <a:latin typeface="Avenir LT Std 35 Light" panose="020B0402020203020204"/>
              </a:rPr>
              <a:t/>
            </a:r>
            <a:br>
              <a:rPr lang="en-US" b="1" dirty="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PA 21-67</a:t>
            </a:r>
            <a:endParaRPr lang="en-US" sz="3600" dirty="0">
              <a:solidFill>
                <a:srgbClr val="000000"/>
              </a:solidFill>
              <a:latin typeface="Avenir LT Std 35 Light" panose="020B0402020203020204" pitchFamily="34" charset="0"/>
              <a:ea typeface="+mn-ea"/>
              <a:cs typeface="+mn-cs"/>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Rectangle 4"/>
          <p:cNvSpPr/>
          <p:nvPr/>
        </p:nvSpPr>
        <p:spPr>
          <a:xfrm>
            <a:off x="4440620" y="5299055"/>
            <a:ext cx="2975302" cy="461665"/>
          </a:xfrm>
          <a:prstGeom prst="rect">
            <a:avLst/>
          </a:prstGeom>
        </p:spPr>
        <p:txBody>
          <a:bodyPr wrap="none">
            <a:spAutoFit/>
          </a:bodyPr>
          <a:lstStyle/>
          <a:p>
            <a:r>
              <a:rPr lang="en-US" sz="2400" dirty="0">
                <a:latin typeface="Avenir LT Std 35 Light" panose="020B0402020203020204"/>
              </a:rPr>
              <a:t>Effective </a:t>
            </a:r>
            <a:r>
              <a:rPr lang="en-US" sz="2400" dirty="0" smtClean="0">
                <a:latin typeface="Avenir LT Std 35 Light" panose="020B0402020203020204"/>
              </a:rPr>
              <a:t>June </a:t>
            </a:r>
            <a:r>
              <a:rPr lang="en-US" sz="2400" dirty="0">
                <a:latin typeface="Avenir LT Std 35 Light" panose="020B0402020203020204"/>
              </a:rPr>
              <a:t>1, </a:t>
            </a:r>
            <a:r>
              <a:rPr lang="en-US" sz="2400" dirty="0" smtClean="0">
                <a:latin typeface="Avenir LT Std 35 Light" panose="020B0402020203020204"/>
              </a:rPr>
              <a:t>2022</a:t>
            </a:r>
            <a:endParaRPr lang="en-US" sz="2400" dirty="0">
              <a:latin typeface="Avenir LT Std 35 Light" panose="020B0402020203020204"/>
            </a:endParaRPr>
          </a:p>
        </p:txBody>
      </p:sp>
      <p:sp>
        <p:nvSpPr>
          <p:cNvPr id="3" name="Slide Number Placeholder 2"/>
          <p:cNvSpPr>
            <a:spLocks noGrp="1"/>
          </p:cNvSpPr>
          <p:nvPr>
            <p:ph type="sldNum" sz="quarter" idx="12"/>
          </p:nvPr>
        </p:nvSpPr>
        <p:spPr/>
        <p:txBody>
          <a:bodyPr/>
          <a:lstStyle/>
          <a:p>
            <a:fld id="{401CF334-2D5C-4859-84A6-CA7E6E43FAEB}" type="slidenum">
              <a:rPr lang="en-US" smtClean="0"/>
              <a:t>11</a:t>
            </a:fld>
            <a:endParaRPr lang="en-US" dirty="0"/>
          </a:p>
        </p:txBody>
      </p:sp>
    </p:spTree>
    <p:extLst>
      <p:ext uri="{BB962C8B-B14F-4D97-AF65-F5344CB8AC3E}">
        <p14:creationId xmlns:p14="http://schemas.microsoft.com/office/powerpoint/2010/main" val="368776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289" y="650631"/>
            <a:ext cx="7222296" cy="562708"/>
          </a:xfrm>
        </p:spPr>
        <p:txBody>
          <a:bodyPr>
            <a:normAutofit fontScale="90000"/>
          </a:bodyPr>
          <a:lstStyle/>
          <a:p>
            <a:r>
              <a:rPr lang="en-US" dirty="0" smtClean="0">
                <a:solidFill>
                  <a:schemeClr val="accent5">
                    <a:lumMod val="50000"/>
                  </a:schemeClr>
                </a:solidFill>
                <a:latin typeface="Avenir LT Std 35 Light"/>
                <a:ea typeface="Calibri" panose="020F0502020204030204" pitchFamily="34" charset="0"/>
                <a:cs typeface="Times New Roman" panose="02020603050405020304" pitchFamily="18" charset="0"/>
              </a:rPr>
              <a:t>Risk </a:t>
            </a:r>
            <a:r>
              <a:rPr lang="en-US" dirty="0">
                <a:solidFill>
                  <a:schemeClr val="accent5">
                    <a:lumMod val="50000"/>
                  </a:schemeClr>
                </a:solidFill>
                <a:latin typeface="Avenir LT Std 35 Light"/>
                <a:ea typeface="Calibri" panose="020F0502020204030204" pitchFamily="34" charset="0"/>
                <a:cs typeface="Times New Roman" panose="02020603050405020304" pitchFamily="18" charset="0"/>
              </a:rPr>
              <a:t>Protection </a:t>
            </a:r>
            <a:r>
              <a:rPr lang="en-US" dirty="0" smtClean="0">
                <a:solidFill>
                  <a:schemeClr val="accent5">
                    <a:lumMod val="50000"/>
                  </a:schemeClr>
                </a:solidFill>
                <a:latin typeface="Avenir LT Std 35 Light"/>
                <a:ea typeface="Calibri" panose="020F0502020204030204" pitchFamily="34" charset="0"/>
                <a:cs typeface="Times New Roman" panose="02020603050405020304" pitchFamily="18" charset="0"/>
              </a:rPr>
              <a:t>Order </a:t>
            </a:r>
            <a:endParaRPr lang="en-US" dirty="0">
              <a:solidFill>
                <a:schemeClr val="accent5">
                  <a:lumMod val="50000"/>
                </a:schemeClr>
              </a:solidFill>
              <a:latin typeface="Avenir LT Std 35 Light"/>
            </a:endParaRPr>
          </a:p>
        </p:txBody>
      </p:sp>
      <p:sp>
        <p:nvSpPr>
          <p:cNvPr id="3" name="Content Placeholder 2"/>
          <p:cNvSpPr>
            <a:spLocks noGrp="1"/>
          </p:cNvSpPr>
          <p:nvPr>
            <p:ph idx="1"/>
          </p:nvPr>
        </p:nvSpPr>
        <p:spPr>
          <a:xfrm>
            <a:off x="565638" y="1404729"/>
            <a:ext cx="10972800" cy="4916939"/>
          </a:xfrm>
        </p:spPr>
        <p:txBody>
          <a:bodyPr>
            <a:normAutofit/>
          </a:bodyPr>
          <a:lstStyle/>
          <a:p>
            <a:pPr marL="201168" lvl="1" indent="0">
              <a:spcBef>
                <a:spcPts val="200"/>
              </a:spcBef>
              <a:spcAft>
                <a:spcPts val="400"/>
              </a:spcAft>
              <a:buClr>
                <a:srgbClr val="000000"/>
              </a:buClr>
              <a:buNone/>
            </a:pPr>
            <a:r>
              <a:rPr lang="en-US" dirty="0">
                <a:solidFill>
                  <a:srgbClr val="000000"/>
                </a:solidFill>
                <a:latin typeface="Avenir LT Std 35 Light"/>
                <a:hlinkClick r:id="rId3"/>
              </a:rPr>
              <a:t>Public Act </a:t>
            </a:r>
            <a:r>
              <a:rPr lang="en-US" dirty="0" smtClean="0">
                <a:solidFill>
                  <a:srgbClr val="000000"/>
                </a:solidFill>
                <a:latin typeface="Avenir LT Std 35 Light"/>
                <a:hlinkClick r:id="rId3"/>
              </a:rPr>
              <a:t>21-67 </a:t>
            </a:r>
            <a:r>
              <a:rPr lang="en-US" dirty="0">
                <a:solidFill>
                  <a:srgbClr val="000000"/>
                </a:solidFill>
                <a:latin typeface="Avenir LT Std 35 Light"/>
              </a:rPr>
              <a:t>made </a:t>
            </a:r>
            <a:r>
              <a:rPr lang="en-US" dirty="0" smtClean="0">
                <a:solidFill>
                  <a:srgbClr val="000000"/>
                </a:solidFill>
                <a:latin typeface="Avenir LT Std 35 Light"/>
              </a:rPr>
              <a:t>significant </a:t>
            </a:r>
            <a:r>
              <a:rPr lang="en-US" dirty="0">
                <a:solidFill>
                  <a:srgbClr val="000000"/>
                </a:solidFill>
                <a:latin typeface="Avenir LT Std 35 Light"/>
              </a:rPr>
              <a:t>changes to </a:t>
            </a:r>
            <a:r>
              <a:rPr lang="en-US" dirty="0" smtClean="0">
                <a:solidFill>
                  <a:srgbClr val="000000"/>
                </a:solidFill>
                <a:latin typeface="Avenir LT Std 35 Light"/>
                <a:hlinkClick r:id="rId4"/>
              </a:rPr>
              <a:t>CGS: 29-38c</a:t>
            </a:r>
            <a:r>
              <a:rPr lang="en-US" dirty="0" smtClean="0">
                <a:solidFill>
                  <a:srgbClr val="000000"/>
                </a:solidFill>
                <a:latin typeface="Avenir LT Std 35 Light"/>
              </a:rPr>
              <a:t>:</a:t>
            </a:r>
            <a:endParaRPr lang="en-US" dirty="0">
              <a:solidFill>
                <a:srgbClr val="000000"/>
              </a:solidFill>
              <a:latin typeface="Avenir LT Std 35 Light"/>
            </a:endParaRPr>
          </a:p>
          <a:p>
            <a:pPr lvl="1" indent="-457200">
              <a:lnSpc>
                <a:spcPct val="200000"/>
              </a:lnSpc>
              <a:spcBef>
                <a:spcPts val="200"/>
              </a:spcBef>
              <a:spcAft>
                <a:spcPts val="400"/>
              </a:spcAft>
              <a:buClr>
                <a:srgbClr val="000000"/>
              </a:buClr>
              <a:buFont typeface="Wingdings" panose="05000000000000000000" pitchFamily="2" charset="2"/>
              <a:buChar char="Ø"/>
            </a:pPr>
            <a:r>
              <a:rPr lang="en-US" sz="2400" dirty="0" smtClean="0">
                <a:solidFill>
                  <a:srgbClr val="000000"/>
                </a:solidFill>
                <a:latin typeface="Avenir LT Std 35 Light"/>
              </a:rPr>
              <a:t>Separates the </a:t>
            </a:r>
            <a:r>
              <a:rPr lang="en-US" sz="2400" u="sng" dirty="0" smtClean="0">
                <a:solidFill>
                  <a:srgbClr val="000000"/>
                </a:solidFill>
                <a:latin typeface="Avenir LT Std 35 Light"/>
              </a:rPr>
              <a:t>risk protection order</a:t>
            </a:r>
            <a:r>
              <a:rPr lang="en-US" sz="2400" dirty="0" smtClean="0">
                <a:solidFill>
                  <a:srgbClr val="000000"/>
                </a:solidFill>
                <a:latin typeface="Avenir LT Std 35 Light"/>
              </a:rPr>
              <a:t> from the firearms </a:t>
            </a:r>
            <a:r>
              <a:rPr lang="en-US" sz="2400" u="sng" dirty="0" smtClean="0">
                <a:solidFill>
                  <a:srgbClr val="000000"/>
                </a:solidFill>
                <a:latin typeface="Avenir LT Std 35 Light"/>
              </a:rPr>
              <a:t>search warrant</a:t>
            </a:r>
            <a:endParaRPr lang="en-US" sz="2400" dirty="0">
              <a:solidFill>
                <a:srgbClr val="000000"/>
              </a:solidFill>
              <a:latin typeface="Avenir LT Std 35 Light"/>
            </a:endParaRPr>
          </a:p>
          <a:p>
            <a:pPr lvl="1" indent="-457200">
              <a:lnSpc>
                <a:spcPct val="200000"/>
              </a:lnSpc>
              <a:spcBef>
                <a:spcPts val="200"/>
              </a:spcBef>
              <a:spcAft>
                <a:spcPts val="400"/>
              </a:spcAft>
              <a:buClr>
                <a:srgbClr val="000000"/>
              </a:buClr>
              <a:buFont typeface="Wingdings" panose="05000000000000000000" pitchFamily="2" charset="2"/>
              <a:buChar char="Ø"/>
            </a:pPr>
            <a:r>
              <a:rPr lang="en-US" sz="2400" dirty="0" smtClean="0">
                <a:solidFill>
                  <a:srgbClr val="000000"/>
                </a:solidFill>
                <a:latin typeface="Avenir LT Std 35 Light"/>
              </a:rPr>
              <a:t>Creates new path for a Family, Household Member, or Medical Professional to apply for a risk protection order </a:t>
            </a:r>
            <a:r>
              <a:rPr lang="en-US" sz="2400" b="1" dirty="0" smtClean="0">
                <a:solidFill>
                  <a:srgbClr val="000000"/>
                </a:solidFill>
                <a:latin typeface="Avenir LT Std 35 Light"/>
              </a:rPr>
              <a:t>investigation</a:t>
            </a:r>
            <a:r>
              <a:rPr lang="en-US" sz="2400" dirty="0" smtClean="0">
                <a:solidFill>
                  <a:srgbClr val="000000"/>
                </a:solidFill>
                <a:latin typeface="Avenir LT Std 35 Light"/>
              </a:rPr>
              <a:t>.</a:t>
            </a:r>
          </a:p>
          <a:p>
            <a:pPr lvl="1" indent="-457200">
              <a:lnSpc>
                <a:spcPct val="200000"/>
              </a:lnSpc>
              <a:spcBef>
                <a:spcPts val="200"/>
              </a:spcBef>
              <a:spcAft>
                <a:spcPts val="400"/>
              </a:spcAft>
              <a:buClr>
                <a:srgbClr val="000000"/>
              </a:buClr>
              <a:buFont typeface="Wingdings" panose="05000000000000000000" pitchFamily="2" charset="2"/>
              <a:buChar char="Ø"/>
            </a:pPr>
            <a:r>
              <a:rPr lang="en-US" sz="2400" dirty="0" smtClean="0">
                <a:solidFill>
                  <a:srgbClr val="000000"/>
                </a:solidFill>
                <a:latin typeface="Avenir LT Std 35 Light"/>
              </a:rPr>
              <a:t>Creates new/additional notifications to DESPP, NICB, and DMHAS.</a:t>
            </a:r>
          </a:p>
          <a:p>
            <a:pPr lvl="1" indent="-457200">
              <a:lnSpc>
                <a:spcPct val="200000"/>
              </a:lnSpc>
              <a:spcBef>
                <a:spcPts val="200"/>
              </a:spcBef>
              <a:spcAft>
                <a:spcPts val="400"/>
              </a:spcAft>
              <a:buClr>
                <a:srgbClr val="000000"/>
              </a:buClr>
              <a:buFont typeface="Wingdings" panose="05000000000000000000" pitchFamily="2" charset="2"/>
              <a:buChar char="Ø"/>
            </a:pPr>
            <a:r>
              <a:rPr lang="en-US" sz="2400" dirty="0">
                <a:solidFill>
                  <a:srgbClr val="000000"/>
                </a:solidFill>
                <a:latin typeface="Avenir LT Std 35 Light"/>
              </a:rPr>
              <a:t>Expands the scope </a:t>
            </a:r>
            <a:r>
              <a:rPr lang="en-US" sz="2400" dirty="0" smtClean="0">
                <a:solidFill>
                  <a:srgbClr val="000000"/>
                </a:solidFill>
                <a:latin typeface="Avenir LT Std 35 Light"/>
              </a:rPr>
              <a:t>of prohibited items to </a:t>
            </a:r>
            <a:r>
              <a:rPr lang="en-US" sz="2400" dirty="0">
                <a:solidFill>
                  <a:srgbClr val="000000"/>
                </a:solidFill>
                <a:latin typeface="Avenir LT Std 35 Light"/>
              </a:rPr>
              <a:t>include </a:t>
            </a:r>
            <a:r>
              <a:rPr lang="en-US" sz="2400" dirty="0" smtClean="0">
                <a:solidFill>
                  <a:srgbClr val="000000"/>
                </a:solidFill>
                <a:latin typeface="Avenir LT Std 35 Light"/>
              </a:rPr>
              <a:t>deadly weapons.</a:t>
            </a:r>
            <a:endParaRPr lang="en-US" sz="2400" dirty="0">
              <a:solidFill>
                <a:srgbClr val="000000"/>
              </a:solidFill>
              <a:latin typeface="Avenir LT Std 35 Light"/>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12</a:t>
            </a:fld>
            <a:endParaRPr lang="en-US" dirty="0"/>
          </a:p>
        </p:txBody>
      </p:sp>
    </p:spTree>
    <p:extLst>
      <p:ext uri="{BB962C8B-B14F-4D97-AF65-F5344CB8AC3E}">
        <p14:creationId xmlns:p14="http://schemas.microsoft.com/office/powerpoint/2010/main" val="182693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107" y="541215"/>
            <a:ext cx="11121293" cy="639877"/>
          </a:xfrm>
        </p:spPr>
        <p:txBody>
          <a:bodyPr>
            <a:noAutofit/>
          </a:bodyPr>
          <a:lstStyle/>
          <a:p>
            <a:r>
              <a:rPr lang="en-US" sz="3600" dirty="0" smtClean="0">
                <a:solidFill>
                  <a:schemeClr val="accent5">
                    <a:lumMod val="50000"/>
                  </a:schemeClr>
                </a:solidFill>
                <a:latin typeface="Avenir LT Std 35 Light"/>
              </a:rPr>
              <a:t>Behaviors</a:t>
            </a:r>
            <a:r>
              <a:rPr lang="en-US" sz="3600" dirty="0">
                <a:solidFill>
                  <a:schemeClr val="accent5">
                    <a:lumMod val="50000"/>
                  </a:schemeClr>
                </a:solidFill>
                <a:latin typeface="Avenir LT Std 35 Light"/>
              </a:rPr>
              <a:t>, </a:t>
            </a:r>
            <a:r>
              <a:rPr lang="en-US" sz="3600" dirty="0" smtClean="0">
                <a:solidFill>
                  <a:schemeClr val="accent5">
                    <a:lumMod val="50000"/>
                  </a:schemeClr>
                </a:solidFill>
                <a:latin typeface="Avenir LT Std 35 Light"/>
              </a:rPr>
              <a:t>Actions</a:t>
            </a:r>
            <a:r>
              <a:rPr lang="en-US" sz="3600" dirty="0">
                <a:solidFill>
                  <a:schemeClr val="accent5">
                    <a:lumMod val="50000"/>
                  </a:schemeClr>
                </a:solidFill>
                <a:latin typeface="Avenir LT Std 35 Light"/>
              </a:rPr>
              <a:t>, or </a:t>
            </a:r>
            <a:r>
              <a:rPr lang="en-US" sz="3600" dirty="0" smtClean="0">
                <a:solidFill>
                  <a:schemeClr val="accent5">
                    <a:lumMod val="50000"/>
                  </a:schemeClr>
                </a:solidFill>
                <a:latin typeface="Avenir LT Std 35 Light"/>
              </a:rPr>
              <a:t>Conditions </a:t>
            </a:r>
            <a:r>
              <a:rPr lang="en-US" sz="3600" dirty="0">
                <a:solidFill>
                  <a:schemeClr val="accent5">
                    <a:lumMod val="50000"/>
                  </a:schemeClr>
                </a:solidFill>
                <a:latin typeface="Avenir LT Std 35 Light"/>
              </a:rPr>
              <a:t>= </a:t>
            </a:r>
            <a:r>
              <a:rPr lang="en-US" sz="3600" dirty="0" smtClean="0">
                <a:solidFill>
                  <a:schemeClr val="accent5">
                    <a:lumMod val="50000"/>
                  </a:schemeClr>
                </a:solidFill>
                <a:latin typeface="Avenir LT Std 35 Light"/>
              </a:rPr>
              <a:t>Risk</a:t>
            </a:r>
            <a:endParaRPr lang="en-US" sz="3600" dirty="0">
              <a:solidFill>
                <a:schemeClr val="accent5">
                  <a:lumMod val="50000"/>
                </a:schemeClr>
              </a:solidFill>
              <a:latin typeface="Avenir LT Std 35 Light"/>
            </a:endParaRPr>
          </a:p>
        </p:txBody>
      </p:sp>
      <p:sp>
        <p:nvSpPr>
          <p:cNvPr id="3" name="Content Placeholder 2"/>
          <p:cNvSpPr>
            <a:spLocks noGrp="1"/>
          </p:cNvSpPr>
          <p:nvPr>
            <p:ph idx="1"/>
          </p:nvPr>
        </p:nvSpPr>
        <p:spPr>
          <a:xfrm>
            <a:off x="285260" y="1395177"/>
            <a:ext cx="11472985" cy="5219708"/>
          </a:xfrm>
        </p:spPr>
        <p:txBody>
          <a:bodyPr>
            <a:noAutofit/>
          </a:bodyPr>
          <a:lstStyle/>
          <a:p>
            <a:pPr marL="800100" lvl="1" indent="-342900">
              <a:lnSpc>
                <a:spcPct val="150000"/>
              </a:lnSpc>
              <a:spcBef>
                <a:spcPts val="0"/>
              </a:spcBef>
              <a:buClrTx/>
              <a:buFont typeface="Wingdings" panose="05000000000000000000" pitchFamily="2" charset="2"/>
              <a:buChar char="Ø"/>
            </a:pPr>
            <a:r>
              <a:rPr lang="en-US" sz="2200" dirty="0">
                <a:solidFill>
                  <a:srgbClr val="000000"/>
                </a:solidFill>
                <a:latin typeface="Avenir LT Std 35 Light"/>
              </a:rPr>
              <a:t>Committed any recent threats or acts of violence directed toward themselves or another </a:t>
            </a:r>
            <a:r>
              <a:rPr lang="en-US" sz="2200" dirty="0" smtClean="0">
                <a:solidFill>
                  <a:srgbClr val="000000"/>
                </a:solidFill>
                <a:latin typeface="Avenir LT Std 35 Light"/>
              </a:rPr>
              <a:t>person</a:t>
            </a:r>
          </a:p>
          <a:p>
            <a:pPr marL="800100" lvl="1" indent="-342900">
              <a:lnSpc>
                <a:spcPct val="150000"/>
              </a:lnSpc>
              <a:spcBef>
                <a:spcPts val="0"/>
              </a:spcBef>
              <a:buClrTx/>
              <a:buFont typeface="Wingdings" panose="05000000000000000000" pitchFamily="2" charset="2"/>
              <a:buChar char="Ø"/>
            </a:pPr>
            <a:r>
              <a:rPr lang="en-US" sz="2200" dirty="0" smtClean="0">
                <a:solidFill>
                  <a:srgbClr val="000000"/>
                </a:solidFill>
                <a:latin typeface="Avenir LT Std 35 Light"/>
              </a:rPr>
              <a:t>Committed </a:t>
            </a:r>
            <a:r>
              <a:rPr lang="en-US" sz="2200" dirty="0">
                <a:solidFill>
                  <a:srgbClr val="000000"/>
                </a:solidFill>
                <a:latin typeface="Avenir LT Std 35 Light"/>
              </a:rPr>
              <a:t>any recent acts of cruelty to </a:t>
            </a:r>
            <a:r>
              <a:rPr lang="en-US" sz="2200" dirty="0" smtClean="0">
                <a:solidFill>
                  <a:srgbClr val="000000"/>
                </a:solidFill>
                <a:latin typeface="Avenir LT Std 35 Light"/>
              </a:rPr>
              <a:t>animals   </a:t>
            </a:r>
            <a:r>
              <a:rPr lang="en-US" sz="2400" dirty="0" smtClean="0">
                <a:solidFill>
                  <a:schemeClr val="accent5">
                    <a:lumMod val="50000"/>
                  </a:schemeClr>
                </a:solidFill>
                <a:hlinkClick r:id="rId3"/>
              </a:rPr>
              <a:t>CGS: </a:t>
            </a:r>
            <a:r>
              <a:rPr lang="en-US" sz="2400" dirty="0">
                <a:solidFill>
                  <a:schemeClr val="accent5">
                    <a:lumMod val="50000"/>
                  </a:schemeClr>
                </a:solidFill>
                <a:hlinkClick r:id="rId3"/>
              </a:rPr>
              <a:t>53-247(b)</a:t>
            </a:r>
            <a:endParaRPr lang="en-US" sz="2200" dirty="0">
              <a:solidFill>
                <a:schemeClr val="accent5">
                  <a:lumMod val="50000"/>
                </a:schemeClr>
              </a:solidFill>
              <a:latin typeface="Avenir LT Std 35 Light"/>
            </a:endParaRPr>
          </a:p>
          <a:p>
            <a:pPr marL="457200" lvl="1" indent="0">
              <a:lnSpc>
                <a:spcPct val="150000"/>
              </a:lnSpc>
              <a:spcBef>
                <a:spcPts val="0"/>
              </a:spcBef>
              <a:buClrTx/>
              <a:buNone/>
            </a:pPr>
            <a:endParaRPr lang="en-US" sz="2200" dirty="0" smtClean="0">
              <a:solidFill>
                <a:srgbClr val="000000"/>
              </a:solidFill>
              <a:latin typeface="Avenir LT Std 35 Light"/>
            </a:endParaRPr>
          </a:p>
          <a:p>
            <a:pPr marL="1008126" lvl="2" indent="-285750">
              <a:lnSpc>
                <a:spcPct val="200000"/>
              </a:lnSpc>
              <a:spcBef>
                <a:spcPts val="0"/>
              </a:spcBef>
              <a:buClrTx/>
              <a:buFont typeface="Arial" panose="020B0604020202020204" pitchFamily="34" charset="0"/>
              <a:buChar char="•"/>
            </a:pPr>
            <a:r>
              <a:rPr lang="en-US" sz="2000" dirty="0" smtClean="0">
                <a:solidFill>
                  <a:srgbClr val="000000"/>
                </a:solidFill>
                <a:latin typeface="Avenir LT Std 35 Light"/>
              </a:rPr>
              <a:t>Recklessly </a:t>
            </a:r>
            <a:r>
              <a:rPr lang="en-US" sz="2000" dirty="0">
                <a:solidFill>
                  <a:srgbClr val="000000"/>
                </a:solidFill>
                <a:latin typeface="Avenir LT Std 35 Light"/>
              </a:rPr>
              <a:t>used, displayed, or brandished a firearm or deadly weapon </a:t>
            </a:r>
          </a:p>
          <a:p>
            <a:pPr marL="1008126" lvl="2" indent="-285750">
              <a:lnSpc>
                <a:spcPct val="200000"/>
              </a:lnSpc>
              <a:spcBef>
                <a:spcPts val="0"/>
              </a:spcBef>
              <a:buClrTx/>
              <a:buFont typeface="Arial" panose="020B0604020202020204" pitchFamily="34" charset="0"/>
              <a:buChar char="•"/>
            </a:pPr>
            <a:r>
              <a:rPr lang="en-US" sz="2000" dirty="0">
                <a:solidFill>
                  <a:srgbClr val="000000"/>
                </a:solidFill>
                <a:latin typeface="Avenir LT Std 35 Light"/>
              </a:rPr>
              <a:t>A history of the use, attempted use, or threatened use of physical force against anyone else </a:t>
            </a:r>
          </a:p>
          <a:p>
            <a:pPr marL="1008126" lvl="2" indent="-285750">
              <a:lnSpc>
                <a:spcPct val="200000"/>
              </a:lnSpc>
              <a:spcBef>
                <a:spcPts val="0"/>
              </a:spcBef>
              <a:buClrTx/>
              <a:buFont typeface="Arial" panose="020B0604020202020204" pitchFamily="34" charset="0"/>
              <a:buChar char="•"/>
            </a:pPr>
            <a:r>
              <a:rPr lang="en-US" sz="2000" dirty="0">
                <a:solidFill>
                  <a:srgbClr val="000000"/>
                </a:solidFill>
                <a:latin typeface="Avenir LT Std 35 Light"/>
              </a:rPr>
              <a:t>Any history of involuntary confinement in a hospital for people with psychiatric disabilities </a:t>
            </a:r>
          </a:p>
          <a:p>
            <a:pPr marL="1008126" lvl="2" indent="-285750">
              <a:lnSpc>
                <a:spcPct val="200000"/>
              </a:lnSpc>
              <a:spcBef>
                <a:spcPts val="0"/>
              </a:spcBef>
              <a:buClrTx/>
              <a:buFont typeface="Arial" panose="020B0604020202020204" pitchFamily="34" charset="0"/>
              <a:buChar char="•"/>
            </a:pPr>
            <a:r>
              <a:rPr lang="en-US" sz="2000" dirty="0">
                <a:solidFill>
                  <a:srgbClr val="000000"/>
                </a:solidFill>
                <a:latin typeface="Avenir LT Std 35 Light"/>
              </a:rPr>
              <a:t>Any illegal use of controlled substances or any abuse of alcohol</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13</a:t>
            </a:fld>
            <a:endParaRPr lang="en-US" dirty="0"/>
          </a:p>
        </p:txBody>
      </p:sp>
    </p:spTree>
    <p:extLst>
      <p:ext uri="{BB962C8B-B14F-4D97-AF65-F5344CB8AC3E}">
        <p14:creationId xmlns:p14="http://schemas.microsoft.com/office/powerpoint/2010/main" val="168681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107" y="541215"/>
            <a:ext cx="11121293" cy="639877"/>
          </a:xfrm>
        </p:spPr>
        <p:txBody>
          <a:bodyPr>
            <a:noAutofit/>
          </a:bodyPr>
          <a:lstStyle/>
          <a:p>
            <a:r>
              <a:rPr lang="en-US" sz="3600" dirty="0" smtClean="0">
                <a:solidFill>
                  <a:schemeClr val="accent5">
                    <a:lumMod val="50000"/>
                  </a:schemeClr>
                </a:solidFill>
                <a:latin typeface="Avenir LT Std 35 Light"/>
              </a:rPr>
              <a:t>Removes and or Restricts Access</a:t>
            </a:r>
            <a:endParaRPr lang="en-US" sz="3600" dirty="0">
              <a:solidFill>
                <a:schemeClr val="accent5">
                  <a:lumMod val="50000"/>
                </a:schemeClr>
              </a:solidFill>
              <a:latin typeface="Avenir LT Std 35 Light"/>
            </a:endParaRPr>
          </a:p>
        </p:txBody>
      </p:sp>
      <p:sp>
        <p:nvSpPr>
          <p:cNvPr id="3" name="Content Placeholder 2"/>
          <p:cNvSpPr>
            <a:spLocks noGrp="1"/>
          </p:cNvSpPr>
          <p:nvPr>
            <p:ph idx="1"/>
          </p:nvPr>
        </p:nvSpPr>
        <p:spPr>
          <a:xfrm>
            <a:off x="178420" y="1187704"/>
            <a:ext cx="11590669" cy="5219708"/>
          </a:xfrm>
        </p:spPr>
        <p:txBody>
          <a:bodyPr>
            <a:noAutofit/>
          </a:bodyPr>
          <a:lstStyle/>
          <a:p>
            <a:pPr marL="457200" lvl="1" indent="0">
              <a:lnSpc>
                <a:spcPct val="150000"/>
              </a:lnSpc>
              <a:spcBef>
                <a:spcPts val="0"/>
              </a:spcBef>
              <a:buClrTx/>
              <a:buNone/>
            </a:pPr>
            <a:r>
              <a:rPr lang="en-US" sz="2000" dirty="0" smtClean="0">
                <a:solidFill>
                  <a:srgbClr val="000000"/>
                </a:solidFill>
                <a:latin typeface="Avenir LT Std 35 Light"/>
                <a:hlinkClick r:id="rId3"/>
              </a:rPr>
              <a:t>CGS</a:t>
            </a:r>
            <a:r>
              <a:rPr lang="en-US" sz="2000" dirty="0">
                <a:solidFill>
                  <a:srgbClr val="000000"/>
                </a:solidFill>
                <a:latin typeface="Avenir LT Std 35 Light"/>
                <a:hlinkClick r:id="rId3"/>
              </a:rPr>
              <a:t>: </a:t>
            </a:r>
            <a:r>
              <a:rPr lang="en-US" sz="2000" dirty="0" smtClean="0">
                <a:solidFill>
                  <a:srgbClr val="000000"/>
                </a:solidFill>
                <a:latin typeface="Avenir LT Std 35 Light"/>
                <a:hlinkClick r:id="rId3"/>
              </a:rPr>
              <a:t>53a-3 (6) </a:t>
            </a:r>
            <a:r>
              <a:rPr lang="en-US" sz="2000" dirty="0" smtClean="0">
                <a:solidFill>
                  <a:srgbClr val="000000"/>
                </a:solidFill>
                <a:latin typeface="Avenir LT Std 35 Light"/>
              </a:rPr>
              <a:t>“</a:t>
            </a:r>
            <a:r>
              <a:rPr lang="en-US" sz="2000" b="1" dirty="0" smtClean="0">
                <a:solidFill>
                  <a:srgbClr val="000000"/>
                </a:solidFill>
                <a:latin typeface="Avenir LT Std 35 Light"/>
              </a:rPr>
              <a:t>Deadly Weapon</a:t>
            </a:r>
            <a:r>
              <a:rPr lang="en-US" sz="2000" dirty="0" smtClean="0">
                <a:solidFill>
                  <a:srgbClr val="000000"/>
                </a:solidFill>
                <a:latin typeface="Avenir LT Std 35 Light"/>
              </a:rPr>
              <a:t>” means </a:t>
            </a:r>
            <a:r>
              <a:rPr lang="en-US" sz="2000" dirty="0">
                <a:solidFill>
                  <a:srgbClr val="000000"/>
                </a:solidFill>
                <a:latin typeface="Avenir LT Std 35 Light"/>
              </a:rPr>
              <a:t>any weapon, whether loaded or unloaded, from which a shot may be discharged, or a switchblade knife, gravity knife, </a:t>
            </a:r>
            <a:r>
              <a:rPr lang="en-US" sz="2000" dirty="0" err="1">
                <a:solidFill>
                  <a:srgbClr val="000000"/>
                </a:solidFill>
                <a:latin typeface="Avenir LT Std 35 Light"/>
              </a:rPr>
              <a:t>billy</a:t>
            </a:r>
            <a:r>
              <a:rPr lang="en-US" sz="2000" dirty="0">
                <a:solidFill>
                  <a:srgbClr val="000000"/>
                </a:solidFill>
                <a:latin typeface="Avenir LT Std 35 Light"/>
              </a:rPr>
              <a:t>, blackjack, bludgeon, or metal knuckles. The definition of “deadly weapon” in this </a:t>
            </a:r>
            <a:r>
              <a:rPr lang="en-US" sz="2000" dirty="0" smtClean="0">
                <a:solidFill>
                  <a:srgbClr val="000000"/>
                </a:solidFill>
                <a:latin typeface="Avenir LT Std 35 Light"/>
              </a:rPr>
              <a:t>subsection </a:t>
            </a:r>
            <a:r>
              <a:rPr lang="en-US" sz="2000" dirty="0">
                <a:solidFill>
                  <a:srgbClr val="000000"/>
                </a:solidFill>
                <a:latin typeface="Avenir LT Std 35 Light"/>
              </a:rPr>
              <a:t>shall be deemed not to apply to section </a:t>
            </a:r>
            <a:r>
              <a:rPr lang="en-US" sz="2000" dirty="0" smtClean="0">
                <a:solidFill>
                  <a:srgbClr val="000000"/>
                </a:solidFill>
                <a:latin typeface="Avenir LT Std 35 Light"/>
                <a:hlinkClick r:id="rId4"/>
              </a:rPr>
              <a:t>29-38(b)</a:t>
            </a:r>
            <a:r>
              <a:rPr lang="en-US" sz="2000" dirty="0" smtClean="0">
                <a:solidFill>
                  <a:srgbClr val="000000"/>
                </a:solidFill>
                <a:latin typeface="Avenir LT Std 35 Light"/>
              </a:rPr>
              <a:t> or </a:t>
            </a:r>
            <a:r>
              <a:rPr lang="en-US" sz="2000" dirty="0" smtClean="0">
                <a:solidFill>
                  <a:srgbClr val="000000"/>
                </a:solidFill>
                <a:latin typeface="Avenir LT Std 35 Light"/>
                <a:hlinkClick r:id="rId5"/>
              </a:rPr>
              <a:t>53-206(b)</a:t>
            </a:r>
            <a:endParaRPr lang="en-US" sz="2000" dirty="0" smtClean="0">
              <a:solidFill>
                <a:srgbClr val="000000"/>
              </a:solidFill>
              <a:latin typeface="Avenir LT Std 35 Light"/>
            </a:endParaRPr>
          </a:p>
          <a:p>
            <a:pPr marL="457200" lvl="1" indent="0">
              <a:lnSpc>
                <a:spcPct val="150000"/>
              </a:lnSpc>
              <a:spcBef>
                <a:spcPts val="0"/>
              </a:spcBef>
              <a:buClrTx/>
              <a:buNone/>
            </a:pPr>
            <a:endParaRPr lang="en-US" sz="2000" dirty="0" smtClean="0">
              <a:solidFill>
                <a:srgbClr val="000000"/>
              </a:solidFill>
              <a:latin typeface="Avenir LT Std 35 Light"/>
            </a:endParaRPr>
          </a:p>
          <a:p>
            <a:pPr marL="457200" lvl="1" indent="0">
              <a:lnSpc>
                <a:spcPct val="150000"/>
              </a:lnSpc>
              <a:spcBef>
                <a:spcPts val="0"/>
              </a:spcBef>
              <a:buClrTx/>
              <a:buNone/>
            </a:pPr>
            <a:r>
              <a:rPr lang="en-US" sz="2000" dirty="0" smtClean="0">
                <a:solidFill>
                  <a:srgbClr val="000000"/>
                </a:solidFill>
                <a:latin typeface="Avenir LT Std 35 Light"/>
                <a:hlinkClick r:id="rId3"/>
              </a:rPr>
              <a:t>CGS: 53-3 (19)</a:t>
            </a:r>
            <a:r>
              <a:rPr lang="en-US" sz="2000" dirty="0" smtClean="0">
                <a:solidFill>
                  <a:srgbClr val="000000"/>
                </a:solidFill>
                <a:latin typeface="Avenir LT Std 35 Light"/>
              </a:rPr>
              <a:t> </a:t>
            </a:r>
            <a:r>
              <a:rPr lang="en-US" sz="2000" dirty="0">
                <a:solidFill>
                  <a:srgbClr val="000000"/>
                </a:solidFill>
                <a:latin typeface="Avenir LT Std 35 Light"/>
              </a:rPr>
              <a:t>“</a:t>
            </a:r>
            <a:r>
              <a:rPr lang="en-US" sz="2000" b="1" dirty="0">
                <a:solidFill>
                  <a:srgbClr val="000000"/>
                </a:solidFill>
                <a:latin typeface="Avenir LT Std 35 Light"/>
              </a:rPr>
              <a:t>Firearm</a:t>
            </a:r>
            <a:r>
              <a:rPr lang="en-US" sz="2000" dirty="0">
                <a:solidFill>
                  <a:srgbClr val="000000"/>
                </a:solidFill>
                <a:latin typeface="Avenir LT Std 35 Light"/>
              </a:rPr>
              <a:t>” </a:t>
            </a:r>
            <a:r>
              <a:rPr lang="en-US" sz="2000" dirty="0" smtClean="0">
                <a:solidFill>
                  <a:srgbClr val="000000"/>
                </a:solidFill>
                <a:latin typeface="Avenir LT Std 35 Light"/>
              </a:rPr>
              <a:t>any </a:t>
            </a:r>
            <a:r>
              <a:rPr lang="en-US" sz="2000" dirty="0">
                <a:solidFill>
                  <a:srgbClr val="000000"/>
                </a:solidFill>
                <a:latin typeface="Avenir LT Std 35 Light"/>
              </a:rPr>
              <a:t>sawed </a:t>
            </a:r>
            <a:r>
              <a:rPr lang="en-US" sz="2000" dirty="0" smtClean="0">
                <a:solidFill>
                  <a:srgbClr val="000000"/>
                </a:solidFill>
                <a:latin typeface="Avenir LT Std 35 Light"/>
              </a:rPr>
              <a:t>off shotgun</a:t>
            </a:r>
            <a:r>
              <a:rPr lang="en-US" sz="2000" dirty="0">
                <a:solidFill>
                  <a:srgbClr val="000000"/>
                </a:solidFill>
                <a:latin typeface="Avenir LT Std 35 Light"/>
              </a:rPr>
              <a:t>, machine gun, rifle, shotgun, pistol, revolver or other weapon whether loaded </a:t>
            </a:r>
            <a:r>
              <a:rPr lang="en-US" sz="2000" dirty="0" smtClean="0">
                <a:solidFill>
                  <a:srgbClr val="000000"/>
                </a:solidFill>
                <a:latin typeface="Avenir LT Std 35 Light"/>
              </a:rPr>
              <a:t>or unloaded </a:t>
            </a:r>
            <a:r>
              <a:rPr lang="en-US" sz="2000" dirty="0">
                <a:solidFill>
                  <a:srgbClr val="000000"/>
                </a:solidFill>
                <a:latin typeface="Avenir LT Std 35 Light"/>
              </a:rPr>
              <a:t>from which a shot may be </a:t>
            </a:r>
            <a:r>
              <a:rPr lang="en-US" sz="2000" dirty="0" smtClean="0">
                <a:solidFill>
                  <a:srgbClr val="000000"/>
                </a:solidFill>
                <a:latin typeface="Avenir LT Std 35 Light"/>
              </a:rPr>
              <a:t>discharged</a:t>
            </a:r>
          </a:p>
          <a:p>
            <a:pPr marL="457200" lvl="1" indent="0">
              <a:lnSpc>
                <a:spcPct val="150000"/>
              </a:lnSpc>
              <a:spcBef>
                <a:spcPts val="0"/>
              </a:spcBef>
              <a:buClrTx/>
              <a:buNone/>
            </a:pPr>
            <a:endParaRPr lang="en-US" sz="2000" dirty="0">
              <a:solidFill>
                <a:srgbClr val="000000"/>
              </a:solidFill>
              <a:latin typeface="Avenir LT Std 35 Light"/>
            </a:endParaRPr>
          </a:p>
          <a:p>
            <a:pPr marL="457200" lvl="1" indent="0">
              <a:lnSpc>
                <a:spcPct val="150000"/>
              </a:lnSpc>
              <a:spcBef>
                <a:spcPts val="0"/>
              </a:spcBef>
              <a:buClrTx/>
              <a:buNone/>
            </a:pPr>
            <a:r>
              <a:rPr lang="en-US" sz="2200" dirty="0" smtClean="0">
                <a:solidFill>
                  <a:srgbClr val="000000"/>
                </a:solidFill>
                <a:latin typeface="Avenir LT Std 35 Light"/>
                <a:hlinkClick r:id="rId6"/>
              </a:rPr>
              <a:t>CGS: 29-38c </a:t>
            </a:r>
            <a:r>
              <a:rPr lang="en-US" sz="2200" dirty="0" smtClean="0">
                <a:solidFill>
                  <a:srgbClr val="000000"/>
                </a:solidFill>
                <a:latin typeface="Avenir LT Std 35 Light"/>
              </a:rPr>
              <a:t>(j) (1) “</a:t>
            </a:r>
            <a:r>
              <a:rPr lang="en-US" sz="2200" b="1" dirty="0" smtClean="0">
                <a:solidFill>
                  <a:srgbClr val="000000"/>
                </a:solidFill>
                <a:latin typeface="Avenir LT Std 35 Light"/>
              </a:rPr>
              <a:t>Ammunition”</a:t>
            </a:r>
            <a:r>
              <a:rPr lang="en-US" sz="2200" dirty="0" smtClean="0">
                <a:solidFill>
                  <a:srgbClr val="000000"/>
                </a:solidFill>
                <a:latin typeface="Avenir LT Std 35 Light"/>
              </a:rPr>
              <a:t> means </a:t>
            </a:r>
            <a:r>
              <a:rPr lang="en-US" sz="2200" dirty="0">
                <a:solidFill>
                  <a:srgbClr val="000000"/>
                </a:solidFill>
                <a:latin typeface="Avenir LT Std 35 Light"/>
              </a:rPr>
              <a:t>a loaded cartridge, consisting of a primed case, propellant or projectile</a:t>
            </a:r>
            <a:r>
              <a:rPr lang="en-US" sz="2200" dirty="0" smtClean="0">
                <a:solidFill>
                  <a:srgbClr val="000000"/>
                </a:solidFill>
                <a:latin typeface="Avenir LT Std 35 Light"/>
              </a:rPr>
              <a:t>, designed </a:t>
            </a:r>
            <a:r>
              <a:rPr lang="en-US" sz="2200" dirty="0">
                <a:solidFill>
                  <a:srgbClr val="000000"/>
                </a:solidFill>
                <a:latin typeface="Avenir LT Std 35 Light"/>
              </a:rPr>
              <a:t>for use in any firearm</a:t>
            </a:r>
          </a:p>
        </p:txBody>
      </p:sp>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14</a:t>
            </a:fld>
            <a:endParaRPr lang="en-US" dirty="0"/>
          </a:p>
        </p:txBody>
      </p:sp>
    </p:spTree>
    <p:extLst>
      <p:ext uri="{BB962C8B-B14F-4D97-AF65-F5344CB8AC3E}">
        <p14:creationId xmlns:p14="http://schemas.microsoft.com/office/powerpoint/2010/main" val="124013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C62B56-74BF-47D4-B1CD-AF93A810B3B7}"/>
              </a:ext>
            </a:extLst>
          </p:cNvPr>
          <p:cNvSpPr>
            <a:spLocks noGrp="1"/>
          </p:cNvSpPr>
          <p:nvPr>
            <p:ph type="title"/>
          </p:nvPr>
        </p:nvSpPr>
        <p:spPr>
          <a:xfrm>
            <a:off x="446184" y="526771"/>
            <a:ext cx="11197962" cy="587584"/>
          </a:xfrm>
        </p:spPr>
        <p:txBody>
          <a:bodyPr>
            <a:normAutofit fontScale="90000"/>
          </a:bodyPr>
          <a:lstStyle/>
          <a:p>
            <a:r>
              <a:rPr lang="en-US" dirty="0" smtClean="0">
                <a:solidFill>
                  <a:schemeClr val="accent5">
                    <a:lumMod val="50000"/>
                  </a:schemeClr>
                </a:solidFill>
              </a:rPr>
              <a:t>Possible Risk Protection Order &amp; Warrant Paths</a:t>
            </a:r>
            <a:endParaRPr lang="en-US" dirty="0">
              <a:solidFill>
                <a:schemeClr val="accent5">
                  <a:lumMod val="50000"/>
                </a:schemeClr>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xmlns="" id="{0373A48A-F0A6-4098-93F7-5F4817D543F9}"/>
              </a:ext>
            </a:extLst>
          </p:cNvPr>
          <p:cNvPicPr>
            <a:picLocks noChangeAspect="1"/>
          </p:cNvPicPr>
          <p:nvPr/>
        </p:nvPicPr>
        <p:blipFill>
          <a:blip r:embed="rId3"/>
          <a:stretch>
            <a:fillRect/>
          </a:stretch>
        </p:blipFill>
        <p:spPr>
          <a:xfrm>
            <a:off x="412394" y="6121588"/>
            <a:ext cx="1341236" cy="536494"/>
          </a:xfrm>
          <a:prstGeom prst="rect">
            <a:avLst/>
          </a:prstGeom>
        </p:spPr>
      </p:pic>
      <p:sp>
        <p:nvSpPr>
          <p:cNvPr id="10" name="Rounded Rectangle 9"/>
          <p:cNvSpPr/>
          <p:nvPr/>
        </p:nvSpPr>
        <p:spPr>
          <a:xfrm>
            <a:off x="4681380" y="1229793"/>
            <a:ext cx="2727570" cy="125827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5">
                    <a:lumMod val="50000"/>
                  </a:schemeClr>
                </a:solidFill>
              </a:rPr>
              <a:t>Law Enforcement Investigation</a:t>
            </a:r>
            <a:endParaRPr lang="en-US" dirty="0">
              <a:solidFill>
                <a:schemeClr val="accent5">
                  <a:lumMod val="50000"/>
                </a:schemeClr>
              </a:solidFill>
            </a:endParaRPr>
          </a:p>
        </p:txBody>
      </p:sp>
      <p:sp>
        <p:nvSpPr>
          <p:cNvPr id="12" name="Rounded Rectangle 11"/>
          <p:cNvSpPr/>
          <p:nvPr/>
        </p:nvSpPr>
        <p:spPr>
          <a:xfrm>
            <a:off x="1083012" y="1244121"/>
            <a:ext cx="2727570" cy="125827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5">
                    <a:lumMod val="50000"/>
                  </a:schemeClr>
                </a:solidFill>
              </a:rPr>
              <a:t>Family, </a:t>
            </a:r>
            <a:r>
              <a:rPr lang="en-US" dirty="0">
                <a:solidFill>
                  <a:schemeClr val="accent5">
                    <a:lumMod val="50000"/>
                  </a:schemeClr>
                </a:solidFill>
              </a:rPr>
              <a:t>household </a:t>
            </a:r>
            <a:r>
              <a:rPr lang="en-US" dirty="0" smtClean="0">
                <a:solidFill>
                  <a:schemeClr val="accent5">
                    <a:lumMod val="50000"/>
                  </a:schemeClr>
                </a:solidFill>
              </a:rPr>
              <a:t>members, </a:t>
            </a:r>
            <a:r>
              <a:rPr lang="en-US" dirty="0">
                <a:solidFill>
                  <a:schemeClr val="accent5">
                    <a:lumMod val="50000"/>
                  </a:schemeClr>
                </a:solidFill>
              </a:rPr>
              <a:t>and medical professionals</a:t>
            </a:r>
          </a:p>
        </p:txBody>
      </p:sp>
      <p:cxnSp>
        <p:nvCxnSpPr>
          <p:cNvPr id="18" name="Straight Arrow Connector 17"/>
          <p:cNvCxnSpPr/>
          <p:nvPr/>
        </p:nvCxnSpPr>
        <p:spPr>
          <a:xfrm flipH="1">
            <a:off x="7399971" y="1873419"/>
            <a:ext cx="893247" cy="46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4"/>
          <a:stretch>
            <a:fillRect/>
          </a:stretch>
        </p:blipFill>
        <p:spPr>
          <a:xfrm>
            <a:off x="8025603" y="4543613"/>
            <a:ext cx="3271905" cy="741763"/>
          </a:xfrm>
          <a:prstGeom prst="rect">
            <a:avLst/>
          </a:prstGeom>
        </p:spPr>
      </p:pic>
      <p:pic>
        <p:nvPicPr>
          <p:cNvPr id="29" name="Picture 28"/>
          <p:cNvPicPr>
            <a:picLocks noChangeAspect="1"/>
          </p:cNvPicPr>
          <p:nvPr/>
        </p:nvPicPr>
        <p:blipFill>
          <a:blip r:embed="rId5"/>
          <a:stretch>
            <a:fillRect/>
          </a:stretch>
        </p:blipFill>
        <p:spPr>
          <a:xfrm>
            <a:off x="649193" y="4447398"/>
            <a:ext cx="4229692" cy="785066"/>
          </a:xfrm>
          <a:prstGeom prst="rect">
            <a:avLst/>
          </a:prstGeom>
        </p:spPr>
      </p:pic>
      <p:pic>
        <p:nvPicPr>
          <p:cNvPr id="30" name="Picture 29"/>
          <p:cNvPicPr>
            <a:picLocks noChangeAspect="1"/>
          </p:cNvPicPr>
          <p:nvPr/>
        </p:nvPicPr>
        <p:blipFill>
          <a:blip r:embed="rId6"/>
          <a:stretch>
            <a:fillRect/>
          </a:stretch>
        </p:blipFill>
        <p:spPr>
          <a:xfrm>
            <a:off x="622095" y="5246792"/>
            <a:ext cx="4256790" cy="680865"/>
          </a:xfrm>
          <a:prstGeom prst="rect">
            <a:avLst/>
          </a:prstGeom>
        </p:spPr>
      </p:pic>
      <p:sp>
        <p:nvSpPr>
          <p:cNvPr id="31" name="TextBox 30"/>
          <p:cNvSpPr txBox="1"/>
          <p:nvPr/>
        </p:nvSpPr>
        <p:spPr>
          <a:xfrm>
            <a:off x="8731406" y="4057606"/>
            <a:ext cx="2094522" cy="369332"/>
          </a:xfrm>
          <a:prstGeom prst="rect">
            <a:avLst/>
          </a:prstGeom>
          <a:noFill/>
        </p:spPr>
        <p:txBody>
          <a:bodyPr wrap="square" rtlCol="0">
            <a:spAutoFit/>
          </a:bodyPr>
          <a:lstStyle/>
          <a:p>
            <a:r>
              <a:rPr lang="en-US" dirty="0" smtClean="0">
                <a:solidFill>
                  <a:schemeClr val="accent5">
                    <a:lumMod val="50000"/>
                  </a:schemeClr>
                </a:solidFill>
              </a:rPr>
              <a:t>JD-CR-129</a:t>
            </a:r>
            <a:endParaRPr lang="en-US" dirty="0">
              <a:solidFill>
                <a:schemeClr val="accent5">
                  <a:lumMod val="50000"/>
                </a:schemeClr>
              </a:solidFill>
            </a:endParaRPr>
          </a:p>
        </p:txBody>
      </p:sp>
      <p:sp>
        <p:nvSpPr>
          <p:cNvPr id="32" name="TextBox 31"/>
          <p:cNvSpPr txBox="1"/>
          <p:nvPr/>
        </p:nvSpPr>
        <p:spPr>
          <a:xfrm>
            <a:off x="1439653" y="3931837"/>
            <a:ext cx="2094523" cy="369332"/>
          </a:xfrm>
          <a:prstGeom prst="rect">
            <a:avLst/>
          </a:prstGeom>
          <a:noFill/>
        </p:spPr>
        <p:txBody>
          <a:bodyPr wrap="square" rtlCol="0">
            <a:spAutoFit/>
          </a:bodyPr>
          <a:lstStyle/>
          <a:p>
            <a:r>
              <a:rPr lang="en-US" dirty="0" smtClean="0">
                <a:solidFill>
                  <a:schemeClr val="accent5">
                    <a:lumMod val="50000"/>
                  </a:schemeClr>
                </a:solidFill>
              </a:rPr>
              <a:t>JD-CR-198 &amp; 199</a:t>
            </a:r>
            <a:endParaRPr lang="en-US" dirty="0">
              <a:solidFill>
                <a:schemeClr val="accent5">
                  <a:lumMod val="50000"/>
                </a:schemeClr>
              </a:solidFill>
            </a:endParaRPr>
          </a:p>
        </p:txBody>
      </p:sp>
      <p:sp>
        <p:nvSpPr>
          <p:cNvPr id="33" name="Rounded Rectangle 32"/>
          <p:cNvSpPr/>
          <p:nvPr/>
        </p:nvSpPr>
        <p:spPr>
          <a:xfrm>
            <a:off x="8284238" y="1244281"/>
            <a:ext cx="2739257" cy="125827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5">
                    <a:lumMod val="50000"/>
                  </a:schemeClr>
                </a:solidFill>
              </a:rPr>
              <a:t>Employer, friend, coworker, others known to the subject</a:t>
            </a:r>
            <a:endParaRPr lang="en-US" dirty="0">
              <a:solidFill>
                <a:schemeClr val="accent5">
                  <a:lumMod val="50000"/>
                </a:schemeClr>
              </a:solidFill>
            </a:endParaRPr>
          </a:p>
        </p:txBody>
      </p:sp>
      <p:sp>
        <p:nvSpPr>
          <p:cNvPr id="68" name="Rounded Rectangle 67"/>
          <p:cNvSpPr/>
          <p:nvPr/>
        </p:nvSpPr>
        <p:spPr>
          <a:xfrm>
            <a:off x="4595411" y="3079262"/>
            <a:ext cx="2899508" cy="107852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5">
                    <a:lumMod val="50000"/>
                  </a:schemeClr>
                </a:solidFill>
              </a:rPr>
              <a:t>Criminal </a:t>
            </a:r>
            <a:r>
              <a:rPr lang="en-US" dirty="0">
                <a:solidFill>
                  <a:schemeClr val="accent5">
                    <a:lumMod val="50000"/>
                  </a:schemeClr>
                </a:solidFill>
              </a:rPr>
              <a:t>court</a:t>
            </a:r>
          </a:p>
        </p:txBody>
      </p:sp>
      <p:cxnSp>
        <p:nvCxnSpPr>
          <p:cNvPr id="70" name="Straight Arrow Connector 69"/>
          <p:cNvCxnSpPr>
            <a:endCxn id="10" idx="1"/>
          </p:cNvCxnSpPr>
          <p:nvPr/>
        </p:nvCxnSpPr>
        <p:spPr>
          <a:xfrm flipV="1">
            <a:off x="3806092" y="1858932"/>
            <a:ext cx="875288" cy="286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164036" y="2502398"/>
            <a:ext cx="0" cy="5737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a:off x="3116000" y="2505534"/>
            <a:ext cx="1479411" cy="1097612"/>
          </a:xfrm>
          <a:prstGeom prst="straightConnector1">
            <a:avLst/>
          </a:prstGeom>
          <a:ln>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5508449" y="2488070"/>
            <a:ext cx="9213" cy="588056"/>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a:off x="6715612" y="2488070"/>
            <a:ext cx="0" cy="589624"/>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3" name="Slide Number Placeholder 2"/>
          <p:cNvSpPr>
            <a:spLocks noGrp="1"/>
          </p:cNvSpPr>
          <p:nvPr>
            <p:ph type="sldNum" sz="quarter" idx="11"/>
          </p:nvPr>
        </p:nvSpPr>
        <p:spPr/>
        <p:txBody>
          <a:bodyPr/>
          <a:lstStyle/>
          <a:p>
            <a:fld id="{401CF334-2D5C-4859-84A6-CA7E6E43FAEB}" type="slidenum">
              <a:rPr lang="en-US" smtClean="0"/>
              <a:t>15</a:t>
            </a:fld>
            <a:endParaRPr lang="en-US" dirty="0"/>
          </a:p>
        </p:txBody>
      </p:sp>
    </p:spTree>
    <p:extLst>
      <p:ext uri="{BB962C8B-B14F-4D97-AF65-F5344CB8AC3E}">
        <p14:creationId xmlns:p14="http://schemas.microsoft.com/office/powerpoint/2010/main" val="2212906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7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additive="base">
                                        <p:cTn id="45" dur="500" fill="hold"/>
                                        <p:tgtEl>
                                          <p:spTgt spid="85"/>
                                        </p:tgtEl>
                                        <p:attrNameLst>
                                          <p:attrName>ppt_x</p:attrName>
                                        </p:attrNameLst>
                                      </p:cBhvr>
                                      <p:tavLst>
                                        <p:tav tm="0">
                                          <p:val>
                                            <p:strVal val="#ppt_x"/>
                                          </p:val>
                                        </p:tav>
                                        <p:tav tm="100000">
                                          <p:val>
                                            <p:strVal val="#ppt_x"/>
                                          </p:val>
                                        </p:tav>
                                      </p:tavLst>
                                    </p:anim>
                                    <p:anim calcmode="lin" valueType="num">
                                      <p:cBhvr additive="base">
                                        <p:cTn id="46"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ppt_x"/>
                                          </p:val>
                                        </p:tav>
                                        <p:tav tm="100000">
                                          <p:val>
                                            <p:strVal val="#ppt_x"/>
                                          </p:val>
                                        </p:tav>
                                      </p:tavLst>
                                    </p:anim>
                                    <p:anim calcmode="lin" valueType="num">
                                      <p:cBhvr additive="base">
                                        <p:cTn id="52"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336" y="690177"/>
            <a:ext cx="11121293" cy="639877"/>
          </a:xfrm>
        </p:spPr>
        <p:txBody>
          <a:bodyPr>
            <a:noAutofit/>
          </a:bodyPr>
          <a:lstStyle/>
          <a:p>
            <a:r>
              <a:rPr lang="en-US" sz="3600" dirty="0">
                <a:solidFill>
                  <a:schemeClr val="accent5">
                    <a:lumMod val="50000"/>
                  </a:schemeClr>
                </a:solidFill>
                <a:latin typeface="Arial" panose="020B0604020202020204" pitchFamily="34" charset="0"/>
                <a:cs typeface="Arial" panose="020B0604020202020204" pitchFamily="34" charset="0"/>
              </a:rPr>
              <a:t>Family, Household </a:t>
            </a:r>
            <a:r>
              <a:rPr lang="en-US" sz="3600" dirty="0" smtClean="0">
                <a:solidFill>
                  <a:schemeClr val="accent5">
                    <a:lumMod val="50000"/>
                  </a:schemeClr>
                </a:solidFill>
                <a:latin typeface="Arial" panose="020B0604020202020204" pitchFamily="34" charset="0"/>
                <a:cs typeface="Arial" panose="020B0604020202020204" pitchFamily="34" charset="0"/>
              </a:rPr>
              <a:t>Member</a:t>
            </a:r>
            <a:r>
              <a:rPr lang="en-US" sz="3600" dirty="0">
                <a:solidFill>
                  <a:schemeClr val="accent5">
                    <a:lumMod val="50000"/>
                  </a:schemeClr>
                </a:solidFill>
                <a:latin typeface="Arial" panose="020B0604020202020204" pitchFamily="34" charset="0"/>
                <a:cs typeface="Arial" panose="020B0604020202020204" pitchFamily="34" charset="0"/>
              </a:rPr>
              <a:t>, or Medical </a:t>
            </a:r>
            <a:r>
              <a:rPr lang="en-US" sz="3600" dirty="0" smtClean="0">
                <a:solidFill>
                  <a:schemeClr val="accent5">
                    <a:lumMod val="50000"/>
                  </a:schemeClr>
                </a:solidFill>
                <a:latin typeface="Arial" panose="020B0604020202020204" pitchFamily="34" charset="0"/>
                <a:cs typeface="Arial" panose="020B0604020202020204" pitchFamily="34" charset="0"/>
              </a:rPr>
              <a:t>Professional</a:t>
            </a:r>
            <a:endParaRPr lang="en-US" sz="5400" dirty="0">
              <a:solidFill>
                <a:schemeClr val="accent5">
                  <a:lumMod val="50000"/>
                </a:schemeClr>
              </a:solidFill>
              <a:latin typeface="Avenir LT Std 35 Light"/>
            </a:endParaRPr>
          </a:p>
        </p:txBody>
      </p:sp>
      <p:pic>
        <p:nvPicPr>
          <p:cNvPr id="5" name="Content Placeholder 4"/>
          <p:cNvPicPr>
            <a:picLocks noGrp="1" noChangeAspect="1"/>
          </p:cNvPicPr>
          <p:nvPr>
            <p:ph idx="1"/>
          </p:nvPr>
        </p:nvPicPr>
        <p:blipFill>
          <a:blip r:embed="rId3"/>
          <a:stretch>
            <a:fillRect/>
          </a:stretch>
        </p:blipFill>
        <p:spPr>
          <a:xfrm>
            <a:off x="285750" y="1600200"/>
            <a:ext cx="11472863" cy="421702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Slide Number Placeholder 6"/>
          <p:cNvSpPr>
            <a:spLocks noGrp="1"/>
          </p:cNvSpPr>
          <p:nvPr>
            <p:ph type="sldNum" sz="quarter" idx="12"/>
          </p:nvPr>
        </p:nvSpPr>
        <p:spPr/>
        <p:txBody>
          <a:bodyPr/>
          <a:lstStyle/>
          <a:p>
            <a:fld id="{401CF334-2D5C-4859-84A6-CA7E6E43FAEB}" type="slidenum">
              <a:rPr lang="en-US" smtClean="0"/>
              <a:t>16</a:t>
            </a:fld>
            <a:endParaRPr lang="en-US" dirty="0"/>
          </a:p>
        </p:txBody>
      </p:sp>
    </p:spTree>
    <p:extLst>
      <p:ext uri="{BB962C8B-B14F-4D97-AF65-F5344CB8AC3E}">
        <p14:creationId xmlns:p14="http://schemas.microsoft.com/office/powerpoint/2010/main" val="1059478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1907" y="769089"/>
            <a:ext cx="10515601" cy="4589721"/>
          </a:xfrm>
        </p:spPr>
        <p:txBody>
          <a:bodyPr>
            <a:noAutofit/>
          </a:bodyPr>
          <a:lstStyle/>
          <a:p>
            <a:pPr marL="109728" indent="0">
              <a:buNone/>
            </a:pPr>
            <a:endParaRPr lang="en-US" sz="2600" b="1" dirty="0" smtClean="0">
              <a:solidFill>
                <a:schemeClr val="accent5">
                  <a:lumMod val="50000"/>
                </a:schemeClr>
              </a:solidFill>
              <a:latin typeface="Avenir LT Std 35 Light"/>
            </a:endParaRPr>
          </a:p>
          <a:p>
            <a:pPr marL="109728" indent="0">
              <a:buNone/>
            </a:pPr>
            <a:r>
              <a:rPr lang="en-US" sz="3200" b="1" dirty="0">
                <a:solidFill>
                  <a:schemeClr val="accent5">
                    <a:lumMod val="50000"/>
                  </a:schemeClr>
                </a:solidFill>
                <a:latin typeface="Avenir LT Std 35 Light"/>
              </a:rPr>
              <a:t>CGS: 29-38c  “New Path</a:t>
            </a:r>
            <a:r>
              <a:rPr lang="en-US" sz="3200" b="1" dirty="0" smtClean="0">
                <a:solidFill>
                  <a:schemeClr val="accent5">
                    <a:lumMod val="50000"/>
                  </a:schemeClr>
                </a:solidFill>
                <a:latin typeface="Avenir LT Std 35 Light"/>
              </a:rPr>
              <a:t>”</a:t>
            </a:r>
          </a:p>
          <a:p>
            <a:pPr marL="109728" indent="0">
              <a:buNone/>
            </a:pPr>
            <a:endParaRPr lang="en-US" sz="3200" b="1" dirty="0">
              <a:solidFill>
                <a:schemeClr val="accent5">
                  <a:lumMod val="50000"/>
                </a:schemeClr>
              </a:solidFill>
              <a:latin typeface="Avenir LT Std 35 Light"/>
            </a:endParaRPr>
          </a:p>
          <a:p>
            <a:pPr marL="109728" indent="0" algn="ctr">
              <a:lnSpc>
                <a:spcPct val="150000"/>
              </a:lnSpc>
              <a:buNone/>
            </a:pPr>
            <a:r>
              <a:rPr lang="en-US" sz="3200" dirty="0" smtClean="0">
                <a:solidFill>
                  <a:schemeClr val="accent5">
                    <a:lumMod val="50000"/>
                  </a:schemeClr>
                </a:solidFill>
                <a:latin typeface="Avenir LT Std 35 Light"/>
              </a:rPr>
              <a:t>Family</a:t>
            </a:r>
            <a:r>
              <a:rPr lang="en-US" sz="3200" dirty="0">
                <a:solidFill>
                  <a:schemeClr val="accent5">
                    <a:lumMod val="50000"/>
                  </a:schemeClr>
                </a:solidFill>
                <a:latin typeface="Avenir LT Std 35 Light"/>
              </a:rPr>
              <a:t>, </a:t>
            </a:r>
            <a:r>
              <a:rPr lang="en-US" sz="3200" dirty="0" smtClean="0">
                <a:solidFill>
                  <a:schemeClr val="accent5">
                    <a:lumMod val="50000"/>
                  </a:schemeClr>
                </a:solidFill>
                <a:latin typeface="Avenir LT Std 35 Light"/>
              </a:rPr>
              <a:t>Household Member</a:t>
            </a:r>
            <a:r>
              <a:rPr lang="en-US" sz="3200" dirty="0">
                <a:solidFill>
                  <a:schemeClr val="accent5">
                    <a:lumMod val="50000"/>
                  </a:schemeClr>
                </a:solidFill>
                <a:latin typeface="Avenir LT Std 35 Light"/>
              </a:rPr>
              <a:t>, </a:t>
            </a:r>
            <a:r>
              <a:rPr lang="en-US" sz="3200" dirty="0" smtClean="0">
                <a:solidFill>
                  <a:schemeClr val="accent5">
                    <a:lumMod val="50000"/>
                  </a:schemeClr>
                </a:solidFill>
                <a:latin typeface="Avenir LT Std 35 Light"/>
              </a:rPr>
              <a:t>Medical professional </a:t>
            </a:r>
          </a:p>
          <a:p>
            <a:pPr marL="109728" indent="0" algn="ctr">
              <a:lnSpc>
                <a:spcPct val="150000"/>
              </a:lnSpc>
              <a:buNone/>
            </a:pPr>
            <a:r>
              <a:rPr lang="en-US" sz="3200" dirty="0" smtClean="0">
                <a:solidFill>
                  <a:schemeClr val="accent5">
                    <a:lumMod val="50000"/>
                  </a:schemeClr>
                </a:solidFill>
                <a:latin typeface="Avenir LT Std 35 Light"/>
              </a:rPr>
              <a:t>Submits Completed JD-CR-198 &amp; JD-CR-199  </a:t>
            </a:r>
            <a:r>
              <a:rPr lang="en-US" sz="3200" b="1" dirty="0" smtClean="0">
                <a:solidFill>
                  <a:schemeClr val="accent5">
                    <a:lumMod val="50000"/>
                  </a:schemeClr>
                </a:solidFill>
                <a:latin typeface="Avenir LT Std 35 Light"/>
              </a:rPr>
              <a:t> </a:t>
            </a:r>
          </a:p>
          <a:p>
            <a:pPr marL="109728" indent="0" algn="ctr">
              <a:lnSpc>
                <a:spcPct val="150000"/>
              </a:lnSpc>
              <a:buNone/>
            </a:pPr>
            <a:r>
              <a:rPr lang="en-US" sz="3200" dirty="0" smtClean="0">
                <a:solidFill>
                  <a:schemeClr val="accent5">
                    <a:lumMod val="50000"/>
                  </a:schemeClr>
                </a:solidFill>
                <a:latin typeface="Avenir LT Std 35 Light"/>
              </a:rPr>
              <a:t>Directly to Court</a:t>
            </a:r>
          </a:p>
          <a:p>
            <a:pPr marL="109728" indent="0">
              <a:buNone/>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17</a:t>
            </a:fld>
            <a:endParaRPr lang="en-US" dirty="0"/>
          </a:p>
        </p:txBody>
      </p:sp>
    </p:spTree>
    <p:extLst>
      <p:ext uri="{BB962C8B-B14F-4D97-AF65-F5344CB8AC3E}">
        <p14:creationId xmlns:p14="http://schemas.microsoft.com/office/powerpoint/2010/main" val="209887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77" y="395654"/>
            <a:ext cx="8109302" cy="1066800"/>
          </a:xfrm>
        </p:spPr>
        <p:txBody>
          <a:bodyPr>
            <a:normAutofit/>
          </a:bodyPr>
          <a:lstStyle/>
          <a:p>
            <a:r>
              <a:rPr lang="en-US" sz="3600" dirty="0">
                <a:solidFill>
                  <a:schemeClr val="accent5">
                    <a:lumMod val="50000"/>
                  </a:schemeClr>
                </a:solidFill>
                <a:latin typeface="Avenir LT Std 35 Light"/>
              </a:rPr>
              <a:t>Effective June 1, 2022, </a:t>
            </a:r>
            <a:r>
              <a:rPr lang="en-US" sz="3600" dirty="0" smtClean="0">
                <a:solidFill>
                  <a:schemeClr val="accent5">
                    <a:lumMod val="50000"/>
                  </a:schemeClr>
                </a:solidFill>
                <a:latin typeface="Avenir LT Std 35 Light"/>
              </a:rPr>
              <a:t>CGS: 29-38c</a:t>
            </a:r>
            <a:endParaRPr lang="en-US" sz="2800" dirty="0">
              <a:solidFill>
                <a:schemeClr val="accent5">
                  <a:lumMod val="50000"/>
                </a:schemeClr>
              </a:solidFill>
              <a:latin typeface="Avenir LT Std 35 Light"/>
            </a:endParaRPr>
          </a:p>
        </p:txBody>
      </p:sp>
      <p:sp>
        <p:nvSpPr>
          <p:cNvPr id="3" name="Content Placeholder 2"/>
          <p:cNvSpPr>
            <a:spLocks noGrp="1"/>
          </p:cNvSpPr>
          <p:nvPr>
            <p:ph idx="1"/>
          </p:nvPr>
        </p:nvSpPr>
        <p:spPr>
          <a:xfrm>
            <a:off x="407377" y="1462453"/>
            <a:ext cx="11361712" cy="4546461"/>
          </a:xfrm>
        </p:spPr>
        <p:txBody>
          <a:bodyPr>
            <a:normAutofit/>
          </a:bodyPr>
          <a:lstStyle/>
          <a:p>
            <a:pPr marL="109728" indent="0">
              <a:lnSpc>
                <a:spcPct val="150000"/>
              </a:lnSpc>
              <a:buNone/>
            </a:pPr>
            <a:r>
              <a:rPr lang="en-US" sz="2400" dirty="0" smtClean="0">
                <a:solidFill>
                  <a:schemeClr val="accent5">
                    <a:lumMod val="50000"/>
                  </a:schemeClr>
                </a:solidFill>
                <a:latin typeface="Avenir LT Std 35 Light"/>
              </a:rPr>
              <a:t>(b) (1) Good Faith Belief complaint </a:t>
            </a:r>
            <a:r>
              <a:rPr lang="en-US" sz="2400" dirty="0">
                <a:solidFill>
                  <a:schemeClr val="accent5">
                    <a:lumMod val="50000"/>
                  </a:schemeClr>
                </a:solidFill>
                <a:latin typeface="Avenir LT Std 35 Light"/>
              </a:rPr>
              <a:t>made </a:t>
            </a:r>
            <a:r>
              <a:rPr lang="en-US" sz="2400" dirty="0" smtClean="0">
                <a:solidFill>
                  <a:schemeClr val="accent5">
                    <a:lumMod val="50000"/>
                  </a:schemeClr>
                </a:solidFill>
                <a:latin typeface="Avenir LT Std 35 Light"/>
              </a:rPr>
              <a:t>directly to </a:t>
            </a:r>
            <a:r>
              <a:rPr lang="en-US" sz="2400" dirty="0">
                <a:solidFill>
                  <a:schemeClr val="accent5">
                    <a:lumMod val="50000"/>
                  </a:schemeClr>
                </a:solidFill>
                <a:latin typeface="Avenir LT Std 35 Light"/>
              </a:rPr>
              <a:t>court by a family, household member, medical professional </a:t>
            </a:r>
            <a:r>
              <a:rPr lang="en-US" sz="2400" u="sng" dirty="0" smtClean="0">
                <a:solidFill>
                  <a:schemeClr val="accent5">
                    <a:lumMod val="50000"/>
                  </a:schemeClr>
                </a:solidFill>
                <a:latin typeface="Avenir LT Std 35 Light"/>
              </a:rPr>
              <a:t>shall</a:t>
            </a:r>
            <a:r>
              <a:rPr lang="en-US" sz="2400" dirty="0" smtClean="0">
                <a:solidFill>
                  <a:schemeClr val="accent5">
                    <a:lumMod val="50000"/>
                  </a:schemeClr>
                </a:solidFill>
                <a:latin typeface="Avenir LT Std 35 Light"/>
              </a:rPr>
              <a:t> indicate: </a:t>
            </a:r>
          </a:p>
          <a:p>
            <a:pPr marL="109728" indent="0">
              <a:lnSpc>
                <a:spcPct val="150000"/>
              </a:lnSpc>
              <a:buNone/>
            </a:pPr>
            <a:endParaRPr lang="en-US" sz="1200" dirty="0">
              <a:solidFill>
                <a:schemeClr val="accent5">
                  <a:lumMod val="50000"/>
                </a:schemeClr>
              </a:solidFill>
              <a:latin typeface="Avenir LT Std 35 Light"/>
            </a:endParaRPr>
          </a:p>
          <a:p>
            <a:pPr>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(A) Factual basis for applicant’s belief the subject is at risk of imminent injury to self or another person.</a:t>
            </a:r>
          </a:p>
          <a:p>
            <a:pPr>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(B) Whether the subject holds a firearms permit, certificate, or possesses firearms, ammunition or deadly weapons. </a:t>
            </a:r>
          </a:p>
          <a:p>
            <a:pPr>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(C) Location of any firearm, deadly weapon, or ammunition, if known.</a:t>
            </a:r>
            <a:endParaRPr lang="en-US" sz="24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18</a:t>
            </a:fld>
            <a:endParaRPr lang="en-US" dirty="0"/>
          </a:p>
        </p:txBody>
      </p:sp>
    </p:spTree>
    <p:extLst>
      <p:ext uri="{BB962C8B-B14F-4D97-AF65-F5344CB8AC3E}">
        <p14:creationId xmlns:p14="http://schemas.microsoft.com/office/powerpoint/2010/main" val="3654744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78971"/>
            <a:ext cx="6041571" cy="1066800"/>
          </a:xfrm>
        </p:spPr>
        <p:txBody>
          <a:bodyPr>
            <a:normAutofit/>
          </a:bodyPr>
          <a:lstStyle/>
          <a:p>
            <a:r>
              <a:rPr lang="en-US" sz="2800" dirty="0" smtClean="0">
                <a:solidFill>
                  <a:schemeClr val="accent5">
                    <a:lumMod val="50000"/>
                  </a:schemeClr>
                </a:solidFill>
                <a:latin typeface="Avenir LT Std 35 Light"/>
              </a:rPr>
              <a:t>“</a:t>
            </a:r>
            <a:r>
              <a:rPr lang="en-US" sz="2800" dirty="0">
                <a:solidFill>
                  <a:schemeClr val="accent5">
                    <a:lumMod val="50000"/>
                  </a:schemeClr>
                </a:solidFill>
                <a:latin typeface="Avenir LT Std 35 Light"/>
              </a:rPr>
              <a:t>New Path</a:t>
            </a:r>
            <a:r>
              <a:rPr lang="en-US" sz="2800" dirty="0" smtClean="0">
                <a:solidFill>
                  <a:schemeClr val="accent5">
                    <a:lumMod val="50000"/>
                  </a:schemeClr>
                </a:solidFill>
                <a:latin typeface="Avenir LT Std 35 Light"/>
              </a:rPr>
              <a:t>” Judge Determines </a:t>
            </a:r>
            <a:endParaRPr lang="en-US" sz="2800" dirty="0">
              <a:solidFill>
                <a:schemeClr val="accent5">
                  <a:lumMod val="50000"/>
                </a:schemeClr>
              </a:solidFill>
              <a:latin typeface="Avenir LT Std 35 Light"/>
            </a:endParaRPr>
          </a:p>
        </p:txBody>
      </p:sp>
      <p:sp>
        <p:nvSpPr>
          <p:cNvPr id="3" name="Content Placeholder 2"/>
          <p:cNvSpPr>
            <a:spLocks noGrp="1"/>
          </p:cNvSpPr>
          <p:nvPr>
            <p:ph idx="1"/>
          </p:nvPr>
        </p:nvSpPr>
        <p:spPr>
          <a:xfrm>
            <a:off x="381000" y="1545771"/>
            <a:ext cx="11388089" cy="4179203"/>
          </a:xfrm>
        </p:spPr>
        <p:txBody>
          <a:bodyPr>
            <a:normAutofit lnSpcReduction="10000"/>
          </a:bodyPr>
          <a:lstStyle/>
          <a:p>
            <a:pPr marL="109728" indent="0">
              <a:buNone/>
            </a:pPr>
            <a:r>
              <a:rPr lang="en-US" sz="2400" dirty="0">
                <a:solidFill>
                  <a:schemeClr val="accent5">
                    <a:lumMod val="50000"/>
                  </a:schemeClr>
                </a:solidFill>
                <a:latin typeface="Avenir LT Std 35 Light"/>
              </a:rPr>
              <a:t>(b) </a:t>
            </a:r>
            <a:r>
              <a:rPr lang="en-US" sz="2400" dirty="0" smtClean="0">
                <a:solidFill>
                  <a:schemeClr val="accent5">
                    <a:lumMod val="50000"/>
                  </a:schemeClr>
                </a:solidFill>
                <a:latin typeface="Avenir LT Std 35 Light"/>
              </a:rPr>
              <a:t>(2) Judge</a:t>
            </a:r>
            <a:r>
              <a:rPr lang="en-US" sz="2400" b="1" dirty="0" smtClean="0">
                <a:solidFill>
                  <a:schemeClr val="accent5">
                    <a:lumMod val="50000"/>
                  </a:schemeClr>
                </a:solidFill>
                <a:latin typeface="Avenir LT Std 35 Light"/>
              </a:rPr>
              <a:t> </a:t>
            </a:r>
            <a:r>
              <a:rPr lang="en-US" sz="2400" dirty="0" smtClean="0">
                <a:solidFill>
                  <a:schemeClr val="accent5">
                    <a:lumMod val="50000"/>
                  </a:schemeClr>
                </a:solidFill>
                <a:latin typeface="Avenir LT Std 35 Light"/>
              </a:rPr>
              <a:t>reviews the </a:t>
            </a:r>
            <a:r>
              <a:rPr lang="en-US" sz="2400" dirty="0">
                <a:solidFill>
                  <a:schemeClr val="accent5">
                    <a:lumMod val="50000"/>
                  </a:schemeClr>
                </a:solidFill>
                <a:latin typeface="Avenir LT Std 35 Light"/>
              </a:rPr>
              <a:t>application for </a:t>
            </a:r>
            <a:r>
              <a:rPr lang="en-US" sz="2400" dirty="0" smtClean="0">
                <a:solidFill>
                  <a:schemeClr val="accent5">
                    <a:lumMod val="50000"/>
                  </a:schemeClr>
                </a:solidFill>
                <a:latin typeface="Avenir LT Std 35 Light"/>
              </a:rPr>
              <a:t>investigation and determines one of the following three outcomes:</a:t>
            </a:r>
          </a:p>
          <a:p>
            <a:pPr marL="109728" indent="0">
              <a:buNone/>
            </a:pPr>
            <a:endParaRPr lang="en-US" sz="2400" dirty="0">
              <a:solidFill>
                <a:schemeClr val="accent5">
                  <a:lumMod val="50000"/>
                </a:schemeClr>
              </a:solidFill>
              <a:latin typeface="Avenir LT Std 35 Light"/>
            </a:endParaRPr>
          </a:p>
          <a:p>
            <a:pPr>
              <a:buFont typeface="Wingdings" panose="05000000000000000000" pitchFamily="2" charset="2"/>
              <a:buChar char="q"/>
            </a:pPr>
            <a:r>
              <a:rPr lang="en-US" sz="2400" dirty="0" smtClean="0">
                <a:solidFill>
                  <a:schemeClr val="accent5">
                    <a:lumMod val="50000"/>
                  </a:schemeClr>
                </a:solidFill>
                <a:latin typeface="Avenir LT Std 35 Light"/>
              </a:rPr>
              <a:t> If there </a:t>
            </a:r>
            <a:r>
              <a:rPr lang="en-US" sz="2400" b="1" dirty="0" smtClean="0">
                <a:solidFill>
                  <a:schemeClr val="accent5">
                    <a:lumMod val="50000"/>
                  </a:schemeClr>
                </a:solidFill>
                <a:latin typeface="Avenir LT Std 35 Light"/>
              </a:rPr>
              <a:t>is not </a:t>
            </a:r>
            <a:r>
              <a:rPr lang="en-US" sz="2400" dirty="0" smtClean="0">
                <a:solidFill>
                  <a:schemeClr val="accent5">
                    <a:lumMod val="50000"/>
                  </a:schemeClr>
                </a:solidFill>
                <a:latin typeface="Avenir LT Std 35 Light"/>
              </a:rPr>
              <a:t>a good faith belief that the subject allegedly poses a risk in the application.</a:t>
            </a:r>
          </a:p>
          <a:p>
            <a:pPr>
              <a:buFont typeface="Wingdings" panose="05000000000000000000" pitchFamily="2" charset="2"/>
              <a:buChar char="Ø"/>
            </a:pPr>
            <a:endParaRPr lang="en-US" sz="2400" dirty="0">
              <a:solidFill>
                <a:schemeClr val="accent5">
                  <a:lumMod val="50000"/>
                </a:schemeClr>
              </a:solidFill>
              <a:latin typeface="Avenir LT Std 35 Light"/>
            </a:endParaRPr>
          </a:p>
          <a:p>
            <a:pPr>
              <a:buFont typeface="Wingdings" panose="05000000000000000000" pitchFamily="2" charset="2"/>
              <a:buChar char="q"/>
            </a:pPr>
            <a:r>
              <a:rPr lang="en-US" sz="2400" dirty="0" smtClean="0">
                <a:solidFill>
                  <a:schemeClr val="accent5">
                    <a:lumMod val="50000"/>
                  </a:schemeClr>
                </a:solidFill>
                <a:latin typeface="Avenir LT Std 35 Light"/>
              </a:rPr>
              <a:t> If there </a:t>
            </a:r>
            <a:r>
              <a:rPr lang="en-US" sz="2400" b="1" dirty="0" smtClean="0">
                <a:solidFill>
                  <a:schemeClr val="accent5">
                    <a:lumMod val="50000"/>
                  </a:schemeClr>
                </a:solidFill>
                <a:latin typeface="Avenir LT Std 35 Light"/>
              </a:rPr>
              <a:t>is</a:t>
            </a:r>
            <a:r>
              <a:rPr lang="en-US" sz="2400" dirty="0" smtClean="0">
                <a:solidFill>
                  <a:schemeClr val="accent5">
                    <a:lumMod val="50000"/>
                  </a:schemeClr>
                </a:solidFill>
                <a:latin typeface="Avenir LT Std 35 Light"/>
              </a:rPr>
              <a:t> a good faith belief that the subject allegedly poses a risk in the application.</a:t>
            </a:r>
            <a:endParaRPr lang="en-US" sz="2400" dirty="0">
              <a:solidFill>
                <a:schemeClr val="accent5">
                  <a:lumMod val="50000"/>
                </a:schemeClr>
              </a:solidFill>
              <a:latin typeface="Avenir LT Std 35 Light"/>
            </a:endParaRPr>
          </a:p>
          <a:p>
            <a:pPr>
              <a:buFont typeface="Wingdings" panose="05000000000000000000" pitchFamily="2" charset="2"/>
              <a:buChar char="Ø"/>
            </a:pPr>
            <a:endParaRPr lang="en-US" sz="2400" dirty="0" smtClean="0">
              <a:solidFill>
                <a:schemeClr val="accent5">
                  <a:lumMod val="50000"/>
                </a:schemeClr>
              </a:solidFill>
              <a:latin typeface="Avenir LT Std 35 Light"/>
            </a:endParaRPr>
          </a:p>
          <a:p>
            <a:pPr>
              <a:buFont typeface="Wingdings" panose="05000000000000000000" pitchFamily="2" charset="2"/>
              <a:buChar char="q"/>
            </a:pPr>
            <a:r>
              <a:rPr lang="en-US" sz="2400" dirty="0">
                <a:solidFill>
                  <a:schemeClr val="accent5">
                    <a:lumMod val="50000"/>
                  </a:schemeClr>
                </a:solidFill>
                <a:latin typeface="Avenir LT Std 35 Light"/>
              </a:rPr>
              <a:t> </a:t>
            </a:r>
            <a:r>
              <a:rPr lang="en-US" sz="2400" dirty="0" smtClean="0">
                <a:solidFill>
                  <a:schemeClr val="accent5">
                    <a:lumMod val="50000"/>
                  </a:schemeClr>
                </a:solidFill>
                <a:latin typeface="Avenir LT Std 35 Light"/>
              </a:rPr>
              <a:t>Application is not a family or household member or medical professional eligible for a RPO Investigation. </a:t>
            </a:r>
          </a:p>
          <a:p>
            <a:pPr marL="109728" indent="0">
              <a:buNone/>
            </a:pPr>
            <a:endParaRPr lang="en-US" sz="2400" dirty="0" smtClean="0">
              <a:solidFill>
                <a:schemeClr val="accent5">
                  <a:lumMod val="50000"/>
                </a:schemeClr>
              </a:solidFill>
              <a:latin typeface="Avenir LT Std 35 Light"/>
            </a:endParaRPr>
          </a:p>
          <a:p>
            <a:pPr>
              <a:buFont typeface="Wingdings" panose="05000000000000000000" pitchFamily="2" charset="2"/>
              <a:buChar char="Ø"/>
            </a:pPr>
            <a:endParaRPr lang="en-US" sz="2400" dirty="0" smtClean="0">
              <a:solidFill>
                <a:schemeClr val="accent5">
                  <a:lumMod val="50000"/>
                </a:schemeClr>
              </a:solidFill>
              <a:latin typeface="Avenir LT Std 35 Light"/>
            </a:endParaRPr>
          </a:p>
          <a:p>
            <a:pPr marL="109728" indent="0">
              <a:buNone/>
            </a:pPr>
            <a:endParaRPr lang="en-US" sz="2400" dirty="0">
              <a:solidFill>
                <a:schemeClr val="accent5">
                  <a:lumMod val="50000"/>
                </a:schemeClr>
              </a:solidFill>
              <a:latin typeface="Avenir LT Std 35 Light"/>
            </a:endParaRPr>
          </a:p>
          <a:p>
            <a:pPr marL="109728" indent="0">
              <a:buNone/>
            </a:pPr>
            <a:endParaRPr lang="en-US" sz="2400" dirty="0">
              <a:solidFill>
                <a:schemeClr val="accent5">
                  <a:lumMod val="50000"/>
                </a:schemeClr>
              </a:solidFill>
              <a:latin typeface="Avenir LT Std 35 Light"/>
            </a:endParaRPr>
          </a:p>
          <a:p>
            <a:pPr>
              <a:buFont typeface="Wingdings" panose="05000000000000000000" pitchFamily="2" charset="2"/>
              <a:buChar char="Ø"/>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19</a:t>
            </a:fld>
            <a:endParaRPr lang="en-US" dirty="0"/>
          </a:p>
        </p:txBody>
      </p:sp>
    </p:spTree>
    <p:extLst>
      <p:ext uri="{BB962C8B-B14F-4D97-AF65-F5344CB8AC3E}">
        <p14:creationId xmlns:p14="http://schemas.microsoft.com/office/powerpoint/2010/main" val="68765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83069"/>
            <a:ext cx="4813005" cy="792838"/>
          </a:xfrm>
        </p:spPr>
        <p:txBody>
          <a:bodyPr/>
          <a:lstStyle/>
          <a:p>
            <a:pPr lvl="0">
              <a:spcBef>
                <a:spcPts val="0"/>
              </a:spcBef>
            </a:pPr>
            <a:r>
              <a:rPr lang="en-US" sz="3600" dirty="0">
                <a:solidFill>
                  <a:srgbClr val="000000"/>
                </a:solidFill>
                <a:latin typeface="Avenir LT Std 35 Light" panose="020B0402020203020204" pitchFamily="34" charset="0"/>
                <a:ea typeface="+mn-ea"/>
                <a:cs typeface="+mn-cs"/>
              </a:rPr>
              <a:t>Training </a:t>
            </a:r>
            <a:r>
              <a:rPr lang="en-US" sz="3600" dirty="0" smtClean="0">
                <a:solidFill>
                  <a:srgbClr val="000000"/>
                </a:solidFill>
                <a:latin typeface="Avenir LT Std 35 Light" panose="020B0402020203020204" pitchFamily="34" charset="0"/>
                <a:ea typeface="+mn-ea"/>
                <a:cs typeface="+mn-cs"/>
              </a:rPr>
              <a:t>Objectives:</a:t>
            </a:r>
            <a:endParaRPr lang="en-US" sz="3600" dirty="0">
              <a:solidFill>
                <a:srgbClr val="000000"/>
              </a:solidFill>
              <a:latin typeface="Avenir LT Std 35 Light" panose="020B0402020203020204" pitchFamily="34" charset="0"/>
              <a:ea typeface="+mn-ea"/>
              <a:cs typeface="+mn-cs"/>
            </a:endParaRPr>
          </a:p>
        </p:txBody>
      </p:sp>
      <p:sp>
        <p:nvSpPr>
          <p:cNvPr id="3" name="Content Placeholder 2"/>
          <p:cNvSpPr>
            <a:spLocks noGrp="1"/>
          </p:cNvSpPr>
          <p:nvPr>
            <p:ph idx="1"/>
          </p:nvPr>
        </p:nvSpPr>
        <p:spPr>
          <a:xfrm>
            <a:off x="567689" y="1439003"/>
            <a:ext cx="11201400" cy="4485272"/>
          </a:xfrm>
        </p:spPr>
        <p:txBody>
          <a:bodyPr>
            <a:normAutofit/>
          </a:bodyPr>
          <a:lstStyle/>
          <a:p>
            <a:pPr marL="0" indent="0">
              <a:buNone/>
            </a:pPr>
            <a:r>
              <a:rPr lang="en-US" dirty="0" smtClean="0">
                <a:solidFill>
                  <a:srgbClr val="000000"/>
                </a:solidFill>
                <a:latin typeface="Avenir LT Std 35 Light" panose="020B0402020203020204" pitchFamily="34" charset="0"/>
              </a:rPr>
              <a:t>Develop the knowledge and skills to train law enforcement in the application of </a:t>
            </a:r>
            <a:r>
              <a:rPr lang="en-US" dirty="0" smtClean="0">
                <a:solidFill>
                  <a:srgbClr val="000000"/>
                </a:solidFill>
                <a:latin typeface="Avenir LT Std 35 Light" panose="020B0402020203020204" pitchFamily="34" charset="0"/>
                <a:hlinkClick r:id="rId3"/>
              </a:rPr>
              <a:t>PA 21-67 </a:t>
            </a:r>
            <a:r>
              <a:rPr lang="en-US" dirty="0" smtClean="0">
                <a:solidFill>
                  <a:srgbClr val="000000"/>
                </a:solidFill>
                <a:latin typeface="Avenir LT Std 35 Light" panose="020B0402020203020204" pitchFamily="34" charset="0"/>
              </a:rPr>
              <a:t>and </a:t>
            </a:r>
            <a:r>
              <a:rPr lang="en-US" dirty="0" smtClean="0">
                <a:solidFill>
                  <a:srgbClr val="000000"/>
                </a:solidFill>
                <a:latin typeface="Avenir LT Std 35 Light" panose="020B0402020203020204" pitchFamily="34" charset="0"/>
                <a:hlinkClick r:id="rId4"/>
              </a:rPr>
              <a:t>PA 22-47</a:t>
            </a:r>
            <a:endParaRPr lang="en-US" dirty="0" smtClean="0">
              <a:solidFill>
                <a:srgbClr val="000000"/>
              </a:solidFill>
              <a:latin typeface="Avenir LT Std 35 Light" panose="020B0402020203020204" pitchFamily="34" charset="0"/>
            </a:endParaRPr>
          </a:p>
          <a:p>
            <a:pPr marL="342900" indent="-342900"/>
            <a:endParaRPr lang="en-US" b="1" dirty="0" smtClean="0">
              <a:solidFill>
                <a:srgbClr val="000000"/>
              </a:solidFill>
              <a:latin typeface="Avenir LT Std 35 Light" panose="020B0402020203020204" pitchFamily="34" charset="0"/>
            </a:endParaRPr>
          </a:p>
          <a:p>
            <a:pPr marL="342900" indent="-342900"/>
            <a:r>
              <a:rPr lang="en-US" b="1" dirty="0" smtClean="0">
                <a:solidFill>
                  <a:srgbClr val="000000"/>
                </a:solidFill>
                <a:latin typeface="Avenir LT Std 35 Light" panose="020B0402020203020204" pitchFamily="34" charset="0"/>
              </a:rPr>
              <a:t>Understand</a:t>
            </a:r>
            <a:r>
              <a:rPr lang="en-US" dirty="0" smtClean="0">
                <a:solidFill>
                  <a:srgbClr val="000000"/>
                </a:solidFill>
                <a:latin typeface="Avenir LT Std 35 Light" panose="020B0402020203020204" pitchFamily="34" charset="0"/>
              </a:rPr>
              <a:t> new statutory mandates of </a:t>
            </a:r>
            <a:r>
              <a:rPr lang="en-US" dirty="0" smtClean="0">
                <a:solidFill>
                  <a:srgbClr val="000000"/>
                </a:solidFill>
                <a:latin typeface="Avenir LT Std 35 Light" panose="020B0402020203020204" pitchFamily="34" charset="0"/>
                <a:hlinkClick r:id="rId5"/>
              </a:rPr>
              <a:t>46b-38b</a:t>
            </a:r>
            <a:endParaRPr lang="en-US" dirty="0">
              <a:solidFill>
                <a:srgbClr val="000000"/>
              </a:solidFill>
              <a:latin typeface="Avenir LT Std 35 Light" panose="020B0402020203020204" pitchFamily="34" charset="0"/>
            </a:endParaRPr>
          </a:p>
          <a:p>
            <a:pPr marL="342900" indent="-342900"/>
            <a:endParaRPr lang="en-US" sz="3200" dirty="0">
              <a:solidFill>
                <a:srgbClr val="000000"/>
              </a:solidFill>
              <a:latin typeface="Avenir LT Std 35 Light" panose="020B0402020203020204" pitchFamily="34" charset="0"/>
            </a:endParaRPr>
          </a:p>
          <a:p>
            <a:pPr marL="342900" indent="-342900"/>
            <a:r>
              <a:rPr lang="en-US" b="1" dirty="0" smtClean="0">
                <a:solidFill>
                  <a:srgbClr val="000000"/>
                </a:solidFill>
                <a:latin typeface="Avenir LT Std 35 Light" panose="020B0402020203020204" pitchFamily="34" charset="0"/>
              </a:rPr>
              <a:t>Identify</a:t>
            </a:r>
            <a:r>
              <a:rPr lang="en-US" dirty="0" smtClean="0">
                <a:solidFill>
                  <a:srgbClr val="000000"/>
                </a:solidFill>
                <a:latin typeface="Avenir LT Std 35 Light" panose="020B0402020203020204" pitchFamily="34" charset="0"/>
              </a:rPr>
              <a:t> </a:t>
            </a:r>
            <a:r>
              <a:rPr lang="en-US" dirty="0">
                <a:solidFill>
                  <a:srgbClr val="000000"/>
                </a:solidFill>
                <a:latin typeface="Avenir LT Std 35 Light" panose="020B0402020203020204" pitchFamily="34" charset="0"/>
              </a:rPr>
              <a:t>behaviors, actions, and </a:t>
            </a:r>
            <a:r>
              <a:rPr lang="en-US" dirty="0" smtClean="0">
                <a:solidFill>
                  <a:srgbClr val="000000"/>
                </a:solidFill>
                <a:latin typeface="Avenir LT Std 35 Light" panose="020B0402020203020204" pitchFamily="34" charset="0"/>
              </a:rPr>
              <a:t>times a Risk Warrant is applicable</a:t>
            </a:r>
            <a:endParaRPr lang="en-US" dirty="0">
              <a:solidFill>
                <a:srgbClr val="000000"/>
              </a:solidFill>
              <a:latin typeface="Avenir LT Std 35 Light" panose="020B0402020203020204" pitchFamily="34" charset="0"/>
            </a:endParaRPr>
          </a:p>
          <a:p>
            <a:pPr marL="342900" indent="-342900"/>
            <a:endParaRPr lang="en-US" sz="3200" b="1" dirty="0">
              <a:solidFill>
                <a:srgbClr val="000000"/>
              </a:solidFill>
              <a:latin typeface="Avenir LT Std 35 Light" panose="020B0402020203020204" pitchFamily="34" charset="0"/>
            </a:endParaRPr>
          </a:p>
          <a:p>
            <a:pPr marL="342900" indent="-342900"/>
            <a:r>
              <a:rPr lang="en-US" b="1" dirty="0" smtClean="0">
                <a:solidFill>
                  <a:srgbClr val="000000"/>
                </a:solidFill>
                <a:latin typeface="Avenir LT Std 35 Light" panose="020B0402020203020204" pitchFamily="34" charset="0"/>
              </a:rPr>
              <a:t>Clear understanding </a:t>
            </a:r>
            <a:r>
              <a:rPr lang="en-US" dirty="0" smtClean="0">
                <a:solidFill>
                  <a:srgbClr val="000000"/>
                </a:solidFill>
                <a:latin typeface="Avenir LT Std 35 Light" panose="020B0402020203020204" pitchFamily="34" charset="0"/>
              </a:rPr>
              <a:t>of the Risk Warrant process and applicable statutes </a:t>
            </a:r>
            <a:endParaRPr lang="en-US" sz="3200" b="1" dirty="0">
              <a:solidFill>
                <a:srgbClr val="000000"/>
              </a:solidFill>
              <a:latin typeface="Avenir LT Std 35 Light" panose="020B0402020203020204" pitchFamily="34" charset="0"/>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2</a:t>
            </a:fld>
            <a:endParaRPr lang="en-US" dirty="0"/>
          </a:p>
        </p:txBody>
      </p:sp>
    </p:spTree>
    <p:extLst>
      <p:ext uri="{BB962C8B-B14F-4D97-AF65-F5344CB8AC3E}">
        <p14:creationId xmlns:p14="http://schemas.microsoft.com/office/powerpoint/2010/main" val="3455185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3542"/>
            <a:ext cx="6041571" cy="1066800"/>
          </a:xfrm>
        </p:spPr>
        <p:txBody>
          <a:bodyPr>
            <a:normAutofit/>
          </a:bodyPr>
          <a:lstStyle/>
          <a:p>
            <a:r>
              <a:rPr lang="en-US" sz="2800" dirty="0" smtClean="0">
                <a:solidFill>
                  <a:schemeClr val="accent5">
                    <a:lumMod val="50000"/>
                  </a:schemeClr>
                </a:solidFill>
                <a:latin typeface="Avenir LT Std 35 Light"/>
              </a:rPr>
              <a:t>“</a:t>
            </a:r>
            <a:r>
              <a:rPr lang="en-US" sz="2800" dirty="0">
                <a:solidFill>
                  <a:schemeClr val="accent5">
                    <a:lumMod val="50000"/>
                  </a:schemeClr>
                </a:solidFill>
                <a:latin typeface="Avenir LT Std 35 Light"/>
              </a:rPr>
              <a:t>New Path”</a:t>
            </a:r>
          </a:p>
        </p:txBody>
      </p:sp>
      <p:sp>
        <p:nvSpPr>
          <p:cNvPr id="3" name="Content Placeholder 2"/>
          <p:cNvSpPr>
            <a:spLocks noGrp="1"/>
          </p:cNvSpPr>
          <p:nvPr>
            <p:ph idx="1"/>
          </p:nvPr>
        </p:nvSpPr>
        <p:spPr>
          <a:xfrm>
            <a:off x="598714" y="2460171"/>
            <a:ext cx="10972800" cy="2383972"/>
          </a:xfrm>
        </p:spPr>
        <p:txBody>
          <a:bodyPr>
            <a:normAutofit/>
          </a:bodyPr>
          <a:lstStyle/>
          <a:p>
            <a:pPr marL="109728" indent="0">
              <a:buNone/>
            </a:pPr>
            <a:r>
              <a:rPr lang="en-US" sz="2400" dirty="0">
                <a:solidFill>
                  <a:schemeClr val="accent5">
                    <a:lumMod val="50000"/>
                  </a:schemeClr>
                </a:solidFill>
                <a:latin typeface="Avenir LT Std 35 Light"/>
              </a:rPr>
              <a:t>(b) </a:t>
            </a:r>
            <a:r>
              <a:rPr lang="en-US" sz="2400" dirty="0" smtClean="0">
                <a:solidFill>
                  <a:schemeClr val="accent5">
                    <a:lumMod val="50000"/>
                  </a:schemeClr>
                </a:solidFill>
                <a:latin typeface="Avenir LT Std 35 Light"/>
              </a:rPr>
              <a:t>(2) Judge</a:t>
            </a:r>
            <a:r>
              <a:rPr lang="en-US" sz="2400" b="1" dirty="0" smtClean="0">
                <a:solidFill>
                  <a:schemeClr val="accent5">
                    <a:lumMod val="50000"/>
                  </a:schemeClr>
                </a:solidFill>
                <a:latin typeface="Avenir LT Std 35 Light"/>
              </a:rPr>
              <a:t> </a:t>
            </a:r>
            <a:r>
              <a:rPr lang="en-US" sz="2400" dirty="0" smtClean="0">
                <a:solidFill>
                  <a:schemeClr val="accent5">
                    <a:lumMod val="50000"/>
                  </a:schemeClr>
                </a:solidFill>
                <a:latin typeface="Avenir LT Std 35 Light"/>
              </a:rPr>
              <a:t>reviews the </a:t>
            </a:r>
            <a:r>
              <a:rPr lang="en-US" sz="2400" dirty="0">
                <a:solidFill>
                  <a:schemeClr val="accent5">
                    <a:lumMod val="50000"/>
                  </a:schemeClr>
                </a:solidFill>
                <a:latin typeface="Avenir LT Std 35 Light"/>
              </a:rPr>
              <a:t>application for </a:t>
            </a:r>
            <a:r>
              <a:rPr lang="en-US" sz="2400" dirty="0" smtClean="0">
                <a:solidFill>
                  <a:schemeClr val="accent5">
                    <a:lumMod val="50000"/>
                  </a:schemeClr>
                </a:solidFill>
                <a:latin typeface="Avenir LT Std 35 Light"/>
              </a:rPr>
              <a:t>investigation </a:t>
            </a:r>
            <a:r>
              <a:rPr lang="en-US" sz="2400" dirty="0">
                <a:solidFill>
                  <a:schemeClr val="accent5">
                    <a:lumMod val="50000"/>
                  </a:schemeClr>
                </a:solidFill>
                <a:latin typeface="Avenir LT Std 35 Light"/>
              </a:rPr>
              <a:t>and </a:t>
            </a:r>
            <a:r>
              <a:rPr lang="en-US" sz="2400" dirty="0" smtClean="0">
                <a:solidFill>
                  <a:schemeClr val="accent5">
                    <a:lumMod val="50000"/>
                  </a:schemeClr>
                </a:solidFill>
                <a:latin typeface="Avenir LT Std 35 Light"/>
              </a:rPr>
              <a:t>finds </a:t>
            </a:r>
            <a:r>
              <a:rPr lang="en-US" sz="2400" b="1" dirty="0" smtClean="0">
                <a:solidFill>
                  <a:schemeClr val="accent5">
                    <a:lumMod val="50000"/>
                  </a:schemeClr>
                </a:solidFill>
                <a:latin typeface="Avenir LT Std 35 Light"/>
              </a:rPr>
              <a:t>there is </a:t>
            </a:r>
            <a:r>
              <a:rPr lang="en-US" sz="2400" dirty="0" smtClean="0">
                <a:solidFill>
                  <a:schemeClr val="accent5">
                    <a:lumMod val="50000"/>
                  </a:schemeClr>
                </a:solidFill>
                <a:latin typeface="Avenir LT Std 35 Light"/>
              </a:rPr>
              <a:t>a “</a:t>
            </a:r>
            <a:r>
              <a:rPr lang="en-US" sz="2400" b="1" dirty="0" smtClean="0">
                <a:solidFill>
                  <a:schemeClr val="accent5">
                    <a:lumMod val="50000"/>
                  </a:schemeClr>
                </a:solidFill>
                <a:latin typeface="Avenir LT Std 35 Light"/>
              </a:rPr>
              <a:t>good </a:t>
            </a:r>
            <a:r>
              <a:rPr lang="en-US" sz="2400" b="1" dirty="0">
                <a:solidFill>
                  <a:schemeClr val="accent5">
                    <a:lumMod val="50000"/>
                  </a:schemeClr>
                </a:solidFill>
                <a:latin typeface="Avenir LT Std 35 Light"/>
              </a:rPr>
              <a:t>faith belief</a:t>
            </a:r>
            <a:r>
              <a:rPr lang="en-US" sz="2400" dirty="0">
                <a:solidFill>
                  <a:schemeClr val="accent5">
                    <a:lumMod val="50000"/>
                  </a:schemeClr>
                </a:solidFill>
                <a:latin typeface="Avenir LT Std 35 Light"/>
              </a:rPr>
              <a:t>” </a:t>
            </a:r>
            <a:r>
              <a:rPr lang="en-US" sz="2400" dirty="0" smtClean="0">
                <a:solidFill>
                  <a:schemeClr val="accent5">
                    <a:lumMod val="50000"/>
                  </a:schemeClr>
                </a:solidFill>
                <a:latin typeface="Avenir LT Std 35 Light"/>
              </a:rPr>
              <a:t>the person poses an imminent risk as described.</a:t>
            </a:r>
          </a:p>
          <a:p>
            <a:pPr marL="109728" indent="0">
              <a:buNone/>
            </a:pPr>
            <a:endParaRPr lang="en-US" sz="2400" dirty="0" smtClean="0">
              <a:solidFill>
                <a:schemeClr val="accent5">
                  <a:lumMod val="50000"/>
                </a:schemeClr>
              </a:solidFill>
              <a:latin typeface="Avenir LT Std 35 Light"/>
            </a:endParaRPr>
          </a:p>
          <a:p>
            <a:pPr>
              <a:buFont typeface="Wingdings" panose="05000000000000000000" pitchFamily="2" charset="2"/>
              <a:buChar char="Ø"/>
            </a:pPr>
            <a:r>
              <a:rPr lang="en-US" sz="2400" dirty="0" smtClean="0">
                <a:solidFill>
                  <a:schemeClr val="accent5">
                    <a:lumMod val="50000"/>
                  </a:schemeClr>
                </a:solidFill>
                <a:latin typeface="Avenir LT Std 35 Light"/>
              </a:rPr>
              <a:t>Judge signs application for </a:t>
            </a:r>
            <a:r>
              <a:rPr lang="en-US" sz="2400" b="1" dirty="0" smtClean="0">
                <a:solidFill>
                  <a:schemeClr val="accent5">
                    <a:lumMod val="50000"/>
                  </a:schemeClr>
                </a:solidFill>
                <a:latin typeface="Avenir LT Std 35 Light"/>
              </a:rPr>
              <a:t>investigation</a:t>
            </a:r>
            <a:r>
              <a:rPr lang="en-US" sz="2400" dirty="0" smtClean="0">
                <a:solidFill>
                  <a:schemeClr val="accent5">
                    <a:lumMod val="50000"/>
                  </a:schemeClr>
                </a:solidFill>
                <a:latin typeface="Avenir LT Std 35 Light"/>
              </a:rPr>
              <a:t> and will order law </a:t>
            </a:r>
            <a:r>
              <a:rPr lang="en-US" sz="2400" dirty="0">
                <a:solidFill>
                  <a:schemeClr val="accent5">
                    <a:lumMod val="50000"/>
                  </a:schemeClr>
                </a:solidFill>
                <a:latin typeface="Avenir LT Std 35 Light"/>
              </a:rPr>
              <a:t>enforcement </a:t>
            </a:r>
            <a:r>
              <a:rPr lang="en-US" sz="2400" dirty="0" smtClean="0">
                <a:solidFill>
                  <a:schemeClr val="accent5">
                    <a:lumMod val="50000"/>
                  </a:schemeClr>
                </a:solidFill>
                <a:latin typeface="Avenir LT Std 35 Light"/>
              </a:rPr>
              <a:t>agency where the subject resides to </a:t>
            </a:r>
            <a:r>
              <a:rPr lang="en-US" sz="2400" dirty="0">
                <a:solidFill>
                  <a:schemeClr val="accent5">
                    <a:lumMod val="50000"/>
                  </a:schemeClr>
                </a:solidFill>
                <a:latin typeface="Avenir LT Std 35 Light"/>
              </a:rPr>
              <a:t>conduct an </a:t>
            </a:r>
            <a:r>
              <a:rPr lang="en-US" sz="2400" dirty="0" smtClean="0">
                <a:solidFill>
                  <a:schemeClr val="accent5">
                    <a:lumMod val="50000"/>
                  </a:schemeClr>
                </a:solidFill>
                <a:latin typeface="Avenir LT Std 35 Light"/>
              </a:rPr>
              <a:t>independent investigation. </a:t>
            </a:r>
            <a:endParaRPr lang="en-US" sz="2400" dirty="0">
              <a:solidFill>
                <a:schemeClr val="accent5">
                  <a:lumMod val="50000"/>
                </a:schemeClr>
              </a:solidFill>
              <a:latin typeface="Avenir LT Std 35 Light"/>
            </a:endParaRPr>
          </a:p>
          <a:p>
            <a:pPr>
              <a:buFont typeface="Wingdings" panose="05000000000000000000" pitchFamily="2" charset="2"/>
              <a:buChar char="Ø"/>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20</a:t>
            </a:fld>
            <a:endParaRPr lang="en-US" dirty="0"/>
          </a:p>
        </p:txBody>
      </p:sp>
    </p:spTree>
    <p:extLst>
      <p:ext uri="{BB962C8B-B14F-4D97-AF65-F5344CB8AC3E}">
        <p14:creationId xmlns:p14="http://schemas.microsoft.com/office/powerpoint/2010/main" val="238609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78971"/>
            <a:ext cx="6041571" cy="1066800"/>
          </a:xfrm>
        </p:spPr>
        <p:txBody>
          <a:bodyPr>
            <a:normAutofit/>
          </a:bodyPr>
          <a:lstStyle/>
          <a:p>
            <a:r>
              <a:rPr lang="en-US" sz="2800" dirty="0" smtClean="0">
                <a:solidFill>
                  <a:schemeClr val="accent5">
                    <a:lumMod val="50000"/>
                  </a:schemeClr>
                </a:solidFill>
                <a:latin typeface="Avenir LT Std 35 Light"/>
              </a:rPr>
              <a:t>“</a:t>
            </a:r>
            <a:r>
              <a:rPr lang="en-US" sz="2800" dirty="0">
                <a:solidFill>
                  <a:schemeClr val="accent5">
                    <a:lumMod val="50000"/>
                  </a:schemeClr>
                </a:solidFill>
                <a:latin typeface="Avenir LT Std 35 Light"/>
              </a:rPr>
              <a:t>New Path</a:t>
            </a:r>
            <a:r>
              <a:rPr lang="en-US" sz="2800" dirty="0" smtClean="0">
                <a:solidFill>
                  <a:schemeClr val="accent5">
                    <a:lumMod val="50000"/>
                  </a:schemeClr>
                </a:solidFill>
                <a:latin typeface="Avenir LT Std 35 Light"/>
              </a:rPr>
              <a:t>” Court Shall …</a:t>
            </a:r>
            <a:endParaRPr lang="en-US" sz="2800" dirty="0">
              <a:solidFill>
                <a:schemeClr val="accent5">
                  <a:lumMod val="50000"/>
                </a:schemeClr>
              </a:solidFill>
              <a:latin typeface="Avenir LT Std 35 Light"/>
            </a:endParaRPr>
          </a:p>
        </p:txBody>
      </p:sp>
      <p:sp>
        <p:nvSpPr>
          <p:cNvPr id="3" name="Content Placeholder 2"/>
          <p:cNvSpPr>
            <a:spLocks noGrp="1"/>
          </p:cNvSpPr>
          <p:nvPr>
            <p:ph idx="1"/>
          </p:nvPr>
        </p:nvSpPr>
        <p:spPr>
          <a:xfrm>
            <a:off x="664028" y="1525129"/>
            <a:ext cx="10972800" cy="4582885"/>
          </a:xfrm>
        </p:spPr>
        <p:txBody>
          <a:bodyPr>
            <a:normAutofit lnSpcReduction="10000"/>
          </a:bodyPr>
          <a:lstStyle/>
          <a:p>
            <a:pPr marL="109728" indent="0">
              <a:buNone/>
            </a:pPr>
            <a:r>
              <a:rPr lang="en-US" sz="2400" dirty="0">
                <a:solidFill>
                  <a:schemeClr val="accent5">
                    <a:lumMod val="50000"/>
                  </a:schemeClr>
                </a:solidFill>
                <a:latin typeface="Avenir LT Std 35 Light"/>
              </a:rPr>
              <a:t>(b) </a:t>
            </a:r>
            <a:r>
              <a:rPr lang="en-US" sz="2400" dirty="0" smtClean="0">
                <a:solidFill>
                  <a:schemeClr val="accent5">
                    <a:lumMod val="50000"/>
                  </a:schemeClr>
                </a:solidFill>
                <a:latin typeface="Avenir LT Std 35 Light"/>
              </a:rPr>
              <a:t>(2) </a:t>
            </a:r>
            <a:r>
              <a:rPr lang="en-US" sz="2400" dirty="0">
                <a:solidFill>
                  <a:schemeClr val="accent5">
                    <a:lumMod val="50000"/>
                  </a:schemeClr>
                </a:solidFill>
                <a:latin typeface="Avenir LT Std 35 Light"/>
              </a:rPr>
              <a:t>(A</a:t>
            </a:r>
            <a:r>
              <a:rPr lang="en-US" sz="2400" dirty="0" smtClean="0">
                <a:solidFill>
                  <a:schemeClr val="accent5">
                    <a:lumMod val="50000"/>
                  </a:schemeClr>
                </a:solidFill>
                <a:latin typeface="Avenir LT Std 35 Light"/>
              </a:rPr>
              <a:t>) Court shall conduct the following steps upon the issuance of a risk protection order </a:t>
            </a:r>
            <a:r>
              <a:rPr lang="en-US" sz="2400" b="1" dirty="0" smtClean="0">
                <a:solidFill>
                  <a:schemeClr val="accent5">
                    <a:lumMod val="50000"/>
                  </a:schemeClr>
                </a:solidFill>
                <a:latin typeface="Avenir LT Std 35 Light"/>
              </a:rPr>
              <a:t>investigation</a:t>
            </a:r>
            <a:r>
              <a:rPr lang="en-US" sz="2400" dirty="0" smtClean="0">
                <a:solidFill>
                  <a:schemeClr val="accent5">
                    <a:lumMod val="50000"/>
                  </a:schemeClr>
                </a:solidFill>
                <a:latin typeface="Avenir LT Std 35 Light"/>
              </a:rPr>
              <a:t>:</a:t>
            </a:r>
          </a:p>
          <a:p>
            <a:pPr marL="109728" indent="0">
              <a:buNone/>
            </a:pPr>
            <a:endParaRPr lang="en-US" sz="2400" dirty="0" smtClean="0">
              <a:solidFill>
                <a:schemeClr val="accent5">
                  <a:lumMod val="50000"/>
                </a:schemeClr>
              </a:solidFill>
              <a:latin typeface="Avenir LT Std 35 Light"/>
            </a:endParaRPr>
          </a:p>
          <a:p>
            <a:pPr>
              <a:buFont typeface="Wingdings" panose="05000000000000000000" pitchFamily="2" charset="2"/>
              <a:buChar char="Ø"/>
            </a:pPr>
            <a:r>
              <a:rPr lang="en-US" sz="2400" dirty="0">
                <a:solidFill>
                  <a:schemeClr val="accent5">
                    <a:lumMod val="50000"/>
                  </a:schemeClr>
                </a:solidFill>
                <a:latin typeface="Avenir LT Std 35 Light"/>
              </a:rPr>
              <a:t> Send Application </a:t>
            </a:r>
            <a:r>
              <a:rPr lang="en-US" sz="1800" dirty="0">
                <a:solidFill>
                  <a:schemeClr val="accent5">
                    <a:lumMod val="50000"/>
                  </a:schemeClr>
                </a:solidFill>
                <a:latin typeface="Avenir LT Std 35 Light"/>
              </a:rPr>
              <a:t>(JD-CR-198) </a:t>
            </a:r>
            <a:r>
              <a:rPr lang="en-US" sz="2400" dirty="0">
                <a:solidFill>
                  <a:schemeClr val="accent5">
                    <a:lumMod val="50000"/>
                  </a:schemeClr>
                </a:solidFill>
                <a:latin typeface="Avenir LT Std 35 Light"/>
              </a:rPr>
              <a:t>and Affidavit </a:t>
            </a:r>
            <a:r>
              <a:rPr lang="en-US" sz="1800" dirty="0">
                <a:solidFill>
                  <a:schemeClr val="accent5">
                    <a:lumMod val="50000"/>
                  </a:schemeClr>
                </a:solidFill>
                <a:latin typeface="Avenir LT Std 35 Light"/>
              </a:rPr>
              <a:t>(JD-CR-199) </a:t>
            </a:r>
            <a:r>
              <a:rPr lang="en-US" sz="2400" dirty="0">
                <a:solidFill>
                  <a:schemeClr val="accent5">
                    <a:lumMod val="50000"/>
                  </a:schemeClr>
                </a:solidFill>
                <a:latin typeface="Avenir LT Std 35 Light"/>
              </a:rPr>
              <a:t>to the Police department where the subject </a:t>
            </a:r>
            <a:r>
              <a:rPr lang="en-US" sz="2400" dirty="0" smtClean="0">
                <a:solidFill>
                  <a:schemeClr val="accent5">
                    <a:lumMod val="50000"/>
                  </a:schemeClr>
                </a:solidFill>
                <a:latin typeface="Avenir LT Std 35 Light"/>
              </a:rPr>
              <a:t>lives.</a:t>
            </a:r>
          </a:p>
          <a:p>
            <a:pPr marL="109728" indent="0">
              <a:buNone/>
            </a:pPr>
            <a:endParaRPr lang="en-US" sz="2400" dirty="0">
              <a:solidFill>
                <a:schemeClr val="accent5">
                  <a:lumMod val="50000"/>
                </a:schemeClr>
              </a:solidFill>
              <a:latin typeface="Avenir LT Std 35 Light"/>
            </a:endParaRPr>
          </a:p>
          <a:p>
            <a:pPr>
              <a:buFont typeface="Wingdings" panose="05000000000000000000" pitchFamily="2" charset="2"/>
              <a:buChar char="Ø"/>
            </a:pPr>
            <a:r>
              <a:rPr lang="en-US" sz="2400" dirty="0" smtClean="0">
                <a:solidFill>
                  <a:schemeClr val="accent5">
                    <a:lumMod val="50000"/>
                  </a:schemeClr>
                </a:solidFill>
                <a:latin typeface="Avenir LT Std 35 Light"/>
              </a:rPr>
              <a:t> Notify the Department </a:t>
            </a:r>
            <a:r>
              <a:rPr lang="en-US" sz="2400" dirty="0">
                <a:solidFill>
                  <a:schemeClr val="accent5">
                    <a:lumMod val="50000"/>
                  </a:schemeClr>
                </a:solidFill>
                <a:latin typeface="Avenir LT Std 35 Light"/>
              </a:rPr>
              <a:t>of Emergency Services and Public </a:t>
            </a:r>
            <a:r>
              <a:rPr lang="en-US" sz="2400" dirty="0" smtClean="0">
                <a:solidFill>
                  <a:schemeClr val="accent5">
                    <a:lumMod val="50000"/>
                  </a:schemeClr>
                </a:solidFill>
                <a:latin typeface="Avenir LT Std 35 Light"/>
              </a:rPr>
              <a:t>Protection of the investigation.</a:t>
            </a:r>
          </a:p>
          <a:p>
            <a:pPr marL="109728" indent="0">
              <a:buNone/>
            </a:pPr>
            <a:endParaRPr lang="en-US" sz="2400" dirty="0">
              <a:solidFill>
                <a:schemeClr val="accent5">
                  <a:lumMod val="50000"/>
                </a:schemeClr>
              </a:solidFill>
              <a:latin typeface="Avenir LT Std 35 Light"/>
            </a:endParaRPr>
          </a:p>
          <a:p>
            <a:pPr>
              <a:buFont typeface="Wingdings" panose="05000000000000000000" pitchFamily="2" charset="2"/>
              <a:buChar char="Ø"/>
            </a:pPr>
            <a:r>
              <a:rPr lang="en-US" sz="2400" dirty="0" smtClean="0">
                <a:solidFill>
                  <a:schemeClr val="accent5">
                    <a:lumMod val="50000"/>
                  </a:schemeClr>
                </a:solidFill>
                <a:latin typeface="Avenir LT Std 35 Light"/>
              </a:rPr>
              <a:t> Enter </a:t>
            </a:r>
            <a:r>
              <a:rPr lang="en-US" sz="2400" dirty="0">
                <a:solidFill>
                  <a:schemeClr val="accent5">
                    <a:lumMod val="50000"/>
                  </a:schemeClr>
                </a:solidFill>
                <a:latin typeface="Avenir LT Std 35 Light"/>
              </a:rPr>
              <a:t>into National Instant Criminal Background Check System (NICS) a </a:t>
            </a:r>
            <a:r>
              <a:rPr lang="en-US" sz="2400" dirty="0" smtClean="0">
                <a:solidFill>
                  <a:schemeClr val="accent5">
                    <a:lumMod val="50000"/>
                  </a:schemeClr>
                </a:solidFill>
                <a:latin typeface="Avenir LT Std 35 Light"/>
              </a:rPr>
              <a:t> record </a:t>
            </a:r>
            <a:r>
              <a:rPr lang="en-US" sz="2400" dirty="0">
                <a:solidFill>
                  <a:schemeClr val="accent5">
                    <a:lumMod val="50000"/>
                  </a:schemeClr>
                </a:solidFill>
                <a:latin typeface="Avenir LT Std 35 Light"/>
              </a:rPr>
              <a:t>indicating the subject is under investigation and ineligible to purchase or receive firearms.</a:t>
            </a:r>
          </a:p>
          <a:p>
            <a:pPr>
              <a:buFont typeface="Wingdings" panose="05000000000000000000" pitchFamily="2" charset="2"/>
              <a:buChar char="Ø"/>
            </a:pPr>
            <a:endParaRPr lang="en-US" sz="2400"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21</a:t>
            </a:fld>
            <a:endParaRPr lang="en-US" dirty="0"/>
          </a:p>
        </p:txBody>
      </p:sp>
    </p:spTree>
    <p:extLst>
      <p:ext uri="{BB962C8B-B14F-4D97-AF65-F5344CB8AC3E}">
        <p14:creationId xmlns:p14="http://schemas.microsoft.com/office/powerpoint/2010/main" val="129274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114" y="195943"/>
            <a:ext cx="6041571" cy="1066800"/>
          </a:xfrm>
        </p:spPr>
        <p:txBody>
          <a:bodyPr>
            <a:normAutofit/>
          </a:bodyPr>
          <a:lstStyle/>
          <a:p>
            <a:r>
              <a:rPr lang="en-US" sz="2800" dirty="0" smtClean="0">
                <a:solidFill>
                  <a:schemeClr val="accent5">
                    <a:lumMod val="50000"/>
                  </a:schemeClr>
                </a:solidFill>
                <a:latin typeface="Avenir LT Std 35 Light"/>
              </a:rPr>
              <a:t>“</a:t>
            </a:r>
            <a:r>
              <a:rPr lang="en-US" sz="2800" dirty="0">
                <a:solidFill>
                  <a:schemeClr val="accent5">
                    <a:lumMod val="50000"/>
                  </a:schemeClr>
                </a:solidFill>
                <a:latin typeface="Avenir LT Std 35 Light"/>
              </a:rPr>
              <a:t>New Path”</a:t>
            </a:r>
          </a:p>
        </p:txBody>
      </p:sp>
      <p:sp>
        <p:nvSpPr>
          <p:cNvPr id="3" name="Content Placeholder 2"/>
          <p:cNvSpPr>
            <a:spLocks noGrp="1"/>
          </p:cNvSpPr>
          <p:nvPr>
            <p:ph idx="1"/>
          </p:nvPr>
        </p:nvSpPr>
        <p:spPr>
          <a:xfrm>
            <a:off x="370114" y="1143001"/>
            <a:ext cx="11398975" cy="5119576"/>
          </a:xfrm>
        </p:spPr>
        <p:txBody>
          <a:bodyPr>
            <a:normAutofit fontScale="40000" lnSpcReduction="20000"/>
          </a:bodyPr>
          <a:lstStyle/>
          <a:p>
            <a:pPr marL="109728" indent="0">
              <a:buNone/>
            </a:pPr>
            <a:r>
              <a:rPr lang="en-US" sz="6000" dirty="0">
                <a:solidFill>
                  <a:schemeClr val="accent5">
                    <a:lumMod val="50000"/>
                  </a:schemeClr>
                </a:solidFill>
                <a:latin typeface="Avenir LT Std 35 Light"/>
              </a:rPr>
              <a:t>(b) </a:t>
            </a:r>
            <a:r>
              <a:rPr lang="en-US" sz="6000" dirty="0" smtClean="0">
                <a:solidFill>
                  <a:schemeClr val="accent5">
                    <a:lumMod val="50000"/>
                  </a:schemeClr>
                </a:solidFill>
                <a:latin typeface="Avenir LT Std 35 Light"/>
              </a:rPr>
              <a:t>(3) </a:t>
            </a:r>
            <a:r>
              <a:rPr lang="en-US" sz="7000" b="1" dirty="0" smtClean="0">
                <a:solidFill>
                  <a:schemeClr val="accent5">
                    <a:lumMod val="50000"/>
                  </a:schemeClr>
                </a:solidFill>
                <a:latin typeface="Avenir LT Std 35 Light"/>
              </a:rPr>
              <a:t>Law enforcement’s Investigation:</a:t>
            </a:r>
          </a:p>
          <a:p>
            <a:pPr marL="109728" indent="0">
              <a:buNone/>
            </a:pPr>
            <a:endParaRPr lang="en-US" sz="5000" dirty="0">
              <a:solidFill>
                <a:schemeClr val="accent5">
                  <a:lumMod val="50000"/>
                </a:schemeClr>
              </a:solidFill>
              <a:latin typeface="Avenir LT Std 35 Light"/>
            </a:endParaRPr>
          </a:p>
          <a:p>
            <a:pPr marL="800100" lvl="1" indent="-342900">
              <a:lnSpc>
                <a:spcPct val="120000"/>
              </a:lnSpc>
              <a:spcBef>
                <a:spcPts val="200"/>
              </a:spcBef>
              <a:spcAft>
                <a:spcPts val="400"/>
              </a:spcAft>
              <a:buClrTx/>
              <a:buFont typeface="Wingdings" panose="05000000000000000000" pitchFamily="2" charset="2"/>
              <a:buChar char="Ø"/>
            </a:pPr>
            <a:r>
              <a:rPr lang="en-US" sz="5000" dirty="0">
                <a:solidFill>
                  <a:srgbClr val="000000">
                    <a:lumMod val="75000"/>
                    <a:lumOff val="25000"/>
                  </a:srgbClr>
                </a:solidFill>
                <a:latin typeface="Avenir LT Std 35 Light"/>
              </a:rPr>
              <a:t>Immediately, within </a:t>
            </a:r>
            <a:r>
              <a:rPr lang="en-US" sz="5000" dirty="0" smtClean="0">
                <a:solidFill>
                  <a:srgbClr val="000000">
                    <a:lumMod val="75000"/>
                    <a:lumOff val="25000"/>
                  </a:srgbClr>
                </a:solidFill>
                <a:latin typeface="Avenir LT Std 35 Light"/>
              </a:rPr>
              <a:t>24hrs, conduct an independent investigation based on the signed good </a:t>
            </a:r>
            <a:r>
              <a:rPr lang="en-US" sz="5000" dirty="0">
                <a:solidFill>
                  <a:srgbClr val="000000">
                    <a:lumMod val="75000"/>
                    <a:lumOff val="25000"/>
                  </a:srgbClr>
                </a:solidFill>
                <a:latin typeface="Avenir LT Std 35 Light"/>
              </a:rPr>
              <a:t>faith belief complaint made by the family, household member, or medical </a:t>
            </a:r>
            <a:r>
              <a:rPr lang="en-US" sz="5000" dirty="0" smtClean="0">
                <a:solidFill>
                  <a:srgbClr val="000000">
                    <a:lumMod val="75000"/>
                    <a:lumOff val="25000"/>
                  </a:srgbClr>
                </a:solidFill>
                <a:latin typeface="Avenir LT Std 35 Light"/>
              </a:rPr>
              <a:t>professional. </a:t>
            </a:r>
          </a:p>
          <a:p>
            <a:pPr marL="457200" lvl="1" indent="0">
              <a:lnSpc>
                <a:spcPct val="120000"/>
              </a:lnSpc>
              <a:spcBef>
                <a:spcPts val="200"/>
              </a:spcBef>
              <a:spcAft>
                <a:spcPts val="400"/>
              </a:spcAft>
              <a:buClrTx/>
              <a:buNone/>
            </a:pPr>
            <a:r>
              <a:rPr lang="en-US" sz="5000" dirty="0">
                <a:solidFill>
                  <a:srgbClr val="000000">
                    <a:lumMod val="75000"/>
                    <a:lumOff val="25000"/>
                  </a:srgbClr>
                </a:solidFill>
                <a:latin typeface="Avenir LT Std 35 Light"/>
              </a:rPr>
              <a:t>	</a:t>
            </a:r>
          </a:p>
          <a:p>
            <a:pPr marL="800100" lvl="1" indent="-342900">
              <a:lnSpc>
                <a:spcPct val="120000"/>
              </a:lnSpc>
              <a:spcBef>
                <a:spcPts val="200"/>
              </a:spcBef>
              <a:spcAft>
                <a:spcPts val="400"/>
              </a:spcAft>
              <a:buClrTx/>
              <a:buFont typeface="Wingdings" panose="05000000000000000000" pitchFamily="2" charset="2"/>
              <a:buChar char="Ø"/>
            </a:pPr>
            <a:r>
              <a:rPr lang="en-US" sz="5000" dirty="0">
                <a:solidFill>
                  <a:srgbClr val="000000">
                    <a:lumMod val="75000"/>
                    <a:lumOff val="25000"/>
                  </a:srgbClr>
                </a:solidFill>
                <a:latin typeface="Avenir LT Std 35 Light"/>
              </a:rPr>
              <a:t>If </a:t>
            </a:r>
            <a:r>
              <a:rPr lang="en-US" sz="5000" b="1" dirty="0">
                <a:solidFill>
                  <a:srgbClr val="000000">
                    <a:lumMod val="75000"/>
                    <a:lumOff val="25000"/>
                  </a:srgbClr>
                </a:solidFill>
                <a:latin typeface="Avenir LT Std 35 Light"/>
              </a:rPr>
              <a:t>probable cause is </a:t>
            </a:r>
            <a:r>
              <a:rPr lang="en-US" sz="5000" b="1" dirty="0" smtClean="0">
                <a:solidFill>
                  <a:srgbClr val="000000">
                    <a:lumMod val="75000"/>
                    <a:lumOff val="25000"/>
                  </a:srgbClr>
                </a:solidFill>
                <a:latin typeface="Avenir LT Std 35 Light"/>
              </a:rPr>
              <a:t>determined</a:t>
            </a:r>
            <a:r>
              <a:rPr lang="en-US" sz="5000" dirty="0" smtClean="0">
                <a:solidFill>
                  <a:srgbClr val="000000">
                    <a:lumMod val="75000"/>
                    <a:lumOff val="25000"/>
                  </a:srgbClr>
                </a:solidFill>
                <a:latin typeface="Avenir LT Std 35 Light"/>
              </a:rPr>
              <a:t>, </a:t>
            </a:r>
            <a:r>
              <a:rPr lang="en-US" sz="5000" dirty="0">
                <a:solidFill>
                  <a:srgbClr val="000000">
                    <a:lumMod val="75000"/>
                    <a:lumOff val="25000"/>
                  </a:srgbClr>
                </a:solidFill>
                <a:latin typeface="Avenir LT Std 35 Light"/>
              </a:rPr>
              <a:t>submit a risk </a:t>
            </a:r>
            <a:r>
              <a:rPr lang="en-US" sz="5000" dirty="0" smtClean="0">
                <a:solidFill>
                  <a:srgbClr val="000000">
                    <a:lumMod val="75000"/>
                    <a:lumOff val="25000"/>
                  </a:srgbClr>
                </a:solidFill>
                <a:latin typeface="Avenir LT Std 35 Light"/>
              </a:rPr>
              <a:t>protection order </a:t>
            </a:r>
            <a:r>
              <a:rPr lang="en-US" sz="5000" dirty="0">
                <a:solidFill>
                  <a:srgbClr val="000000">
                    <a:lumMod val="75000"/>
                    <a:lumOff val="25000"/>
                  </a:srgbClr>
                </a:solidFill>
                <a:latin typeface="Avenir LT Std 35 Light"/>
              </a:rPr>
              <a:t>application </a:t>
            </a:r>
            <a:r>
              <a:rPr lang="en-US" sz="5000" dirty="0" smtClean="0">
                <a:solidFill>
                  <a:srgbClr val="000000">
                    <a:lumMod val="75000"/>
                    <a:lumOff val="25000"/>
                  </a:srgbClr>
                </a:solidFill>
                <a:latin typeface="Avenir LT Std 35 Light"/>
              </a:rPr>
              <a:t>with the search </a:t>
            </a:r>
            <a:r>
              <a:rPr lang="en-US" sz="5000" dirty="0">
                <a:solidFill>
                  <a:srgbClr val="000000">
                    <a:lumMod val="75000"/>
                    <a:lumOff val="25000"/>
                  </a:srgbClr>
                </a:solidFill>
                <a:latin typeface="Avenir LT Std 35 Light"/>
              </a:rPr>
              <a:t>warrant </a:t>
            </a:r>
            <a:r>
              <a:rPr lang="en-US" sz="5000" dirty="0" smtClean="0">
                <a:solidFill>
                  <a:srgbClr val="000000">
                    <a:lumMod val="75000"/>
                    <a:lumOff val="25000"/>
                  </a:srgbClr>
                </a:solidFill>
                <a:latin typeface="Avenir LT Std 35 Light"/>
              </a:rPr>
              <a:t>section completed, if applicable on the </a:t>
            </a:r>
            <a:r>
              <a:rPr lang="en-US" sz="5000" b="1" dirty="0" smtClean="0">
                <a:solidFill>
                  <a:srgbClr val="000000">
                    <a:lumMod val="75000"/>
                    <a:lumOff val="25000"/>
                  </a:srgbClr>
                </a:solidFill>
                <a:latin typeface="Avenir LT Std 35 Light"/>
              </a:rPr>
              <a:t>JD-CR-129</a:t>
            </a:r>
            <a:r>
              <a:rPr lang="en-US" sz="5000" dirty="0" smtClean="0">
                <a:solidFill>
                  <a:srgbClr val="000000">
                    <a:lumMod val="75000"/>
                    <a:lumOff val="25000"/>
                  </a:srgbClr>
                </a:solidFill>
                <a:latin typeface="Avenir LT Std 35 Light"/>
              </a:rPr>
              <a:t> </a:t>
            </a:r>
            <a:r>
              <a:rPr lang="en-US" sz="5000" dirty="0">
                <a:solidFill>
                  <a:srgbClr val="000000">
                    <a:lumMod val="75000"/>
                    <a:lumOff val="25000"/>
                  </a:srgbClr>
                </a:solidFill>
                <a:latin typeface="Avenir LT Std 35 Light"/>
              </a:rPr>
              <a:t>detailing the </a:t>
            </a:r>
            <a:r>
              <a:rPr lang="en-US" sz="5000" dirty="0" smtClean="0">
                <a:solidFill>
                  <a:srgbClr val="000000">
                    <a:lumMod val="75000"/>
                    <a:lumOff val="25000"/>
                  </a:srgbClr>
                </a:solidFill>
                <a:latin typeface="Avenir LT Std 35 Light"/>
              </a:rPr>
              <a:t>investigation. </a:t>
            </a:r>
            <a:r>
              <a:rPr lang="en-US" sz="5000" dirty="0">
                <a:solidFill>
                  <a:srgbClr val="000000">
                    <a:lumMod val="75000"/>
                    <a:lumOff val="25000"/>
                  </a:srgbClr>
                </a:solidFill>
                <a:latin typeface="Avenir LT Std 35 Light"/>
              </a:rPr>
              <a:t>Do not include personal identifying information in the affidavit.</a:t>
            </a:r>
          </a:p>
          <a:p>
            <a:pPr marL="800100" lvl="1" indent="-342900">
              <a:lnSpc>
                <a:spcPct val="120000"/>
              </a:lnSpc>
              <a:spcBef>
                <a:spcPts val="200"/>
              </a:spcBef>
              <a:spcAft>
                <a:spcPts val="400"/>
              </a:spcAft>
              <a:buClrTx/>
              <a:buFont typeface="Wingdings" panose="05000000000000000000" pitchFamily="2" charset="2"/>
              <a:buChar char="Ø"/>
            </a:pPr>
            <a:endParaRPr lang="en-US" sz="5000" dirty="0">
              <a:solidFill>
                <a:srgbClr val="000000">
                  <a:lumMod val="75000"/>
                  <a:lumOff val="25000"/>
                </a:srgbClr>
              </a:solidFill>
              <a:latin typeface="Avenir LT Std 35 Light"/>
            </a:endParaRPr>
          </a:p>
          <a:p>
            <a:pPr marL="800100" lvl="1" indent="-342900">
              <a:lnSpc>
                <a:spcPct val="120000"/>
              </a:lnSpc>
              <a:spcBef>
                <a:spcPts val="200"/>
              </a:spcBef>
              <a:spcAft>
                <a:spcPts val="400"/>
              </a:spcAft>
              <a:buClrTx/>
              <a:buFont typeface="Wingdings" panose="05000000000000000000" pitchFamily="2" charset="2"/>
              <a:buChar char="Ø"/>
            </a:pPr>
            <a:r>
              <a:rPr lang="en-US" sz="5000" dirty="0">
                <a:solidFill>
                  <a:srgbClr val="000000">
                    <a:lumMod val="75000"/>
                    <a:lumOff val="25000"/>
                  </a:srgbClr>
                </a:solidFill>
                <a:latin typeface="Avenir LT Std 35 Light"/>
              </a:rPr>
              <a:t>Include the copies of the JD-CR-198 &amp; 199 court provided for your investigation. </a:t>
            </a:r>
            <a:r>
              <a:rPr lang="en-US" sz="5000" dirty="0" smtClean="0">
                <a:solidFill>
                  <a:srgbClr val="000000">
                    <a:lumMod val="75000"/>
                    <a:lumOff val="25000"/>
                  </a:srgbClr>
                </a:solidFill>
                <a:latin typeface="Avenir LT Std 35 Light"/>
              </a:rPr>
              <a:t>Ensure the </a:t>
            </a:r>
            <a:r>
              <a:rPr lang="en-US" sz="5000" u="sng" dirty="0" smtClean="0">
                <a:solidFill>
                  <a:srgbClr val="000000">
                    <a:lumMod val="75000"/>
                    <a:lumOff val="25000"/>
                  </a:srgbClr>
                </a:solidFill>
                <a:latin typeface="Avenir LT Std 35 Light"/>
              </a:rPr>
              <a:t>Law Enforcement Agency Notice to the Court </a:t>
            </a:r>
            <a:r>
              <a:rPr lang="en-US" sz="5000" dirty="0" smtClean="0">
                <a:solidFill>
                  <a:srgbClr val="000000">
                    <a:lumMod val="75000"/>
                    <a:lumOff val="25000"/>
                  </a:srgbClr>
                </a:solidFill>
                <a:latin typeface="Avenir LT Std 35 Light"/>
              </a:rPr>
              <a:t>on page </a:t>
            </a:r>
            <a:r>
              <a:rPr lang="en-US" sz="5000" dirty="0">
                <a:solidFill>
                  <a:srgbClr val="000000">
                    <a:lumMod val="75000"/>
                    <a:lumOff val="25000"/>
                  </a:srgbClr>
                </a:solidFill>
                <a:latin typeface="Avenir LT Std 35 Light"/>
              </a:rPr>
              <a:t>2 </a:t>
            </a:r>
            <a:r>
              <a:rPr lang="en-US" sz="5000" dirty="0" smtClean="0">
                <a:solidFill>
                  <a:srgbClr val="000000">
                    <a:lumMod val="75000"/>
                    <a:lumOff val="25000"/>
                  </a:srgbClr>
                </a:solidFill>
                <a:latin typeface="Avenir LT Std 35 Light"/>
              </a:rPr>
              <a:t>of the JD-CR-198 is completed. </a:t>
            </a:r>
            <a:endParaRPr lang="en-US" sz="5000" dirty="0">
              <a:solidFill>
                <a:srgbClr val="000000">
                  <a:lumMod val="75000"/>
                  <a:lumOff val="25000"/>
                </a:srgbClr>
              </a:solidFill>
              <a:latin typeface="Avenir LT Std 35 Light"/>
            </a:endParaRPr>
          </a:p>
          <a:p>
            <a:pPr marL="800100" lvl="1" indent="-342900">
              <a:lnSpc>
                <a:spcPct val="120000"/>
              </a:lnSpc>
              <a:spcBef>
                <a:spcPts val="200"/>
              </a:spcBef>
              <a:spcAft>
                <a:spcPts val="400"/>
              </a:spcAft>
              <a:buClrTx/>
              <a:buFont typeface="Wingdings" panose="05000000000000000000" pitchFamily="2" charset="2"/>
              <a:buChar char="Ø"/>
            </a:pPr>
            <a:endParaRPr lang="en-US" sz="5000" dirty="0" smtClean="0">
              <a:solidFill>
                <a:srgbClr val="000000">
                  <a:lumMod val="75000"/>
                  <a:lumOff val="25000"/>
                </a:srgbClr>
              </a:solidFill>
              <a:latin typeface="Avenir LT Std 35 Light"/>
            </a:endParaRPr>
          </a:p>
          <a:p>
            <a:pPr marL="457200" lvl="1" indent="0">
              <a:lnSpc>
                <a:spcPct val="120000"/>
              </a:lnSpc>
              <a:spcBef>
                <a:spcPts val="200"/>
              </a:spcBef>
              <a:spcAft>
                <a:spcPts val="400"/>
              </a:spcAft>
              <a:buClrTx/>
              <a:buNone/>
            </a:pPr>
            <a:r>
              <a:rPr lang="en-US" sz="5000" b="1" dirty="0" smtClean="0">
                <a:solidFill>
                  <a:srgbClr val="000000">
                    <a:lumMod val="75000"/>
                    <a:lumOff val="25000"/>
                  </a:srgbClr>
                </a:solidFill>
                <a:latin typeface="Avenir LT Std 35 Light"/>
              </a:rPr>
              <a:t>Judge shall issue a risk protection order regardless of whether the subject is already ineligible to possess a firearm.</a:t>
            </a:r>
            <a:endParaRPr lang="en-US" sz="5000" b="1" dirty="0">
              <a:solidFill>
                <a:srgbClr val="000000">
                  <a:lumMod val="75000"/>
                  <a:lumOff val="25000"/>
                </a:srgbClr>
              </a:solidFill>
              <a:latin typeface="Avenir LT Std 35 Light"/>
            </a:endParaRPr>
          </a:p>
          <a:p>
            <a:pPr marL="109728" indent="0">
              <a:buNone/>
            </a:pPr>
            <a:r>
              <a:rPr lang="en-US" sz="2400" dirty="0" smtClean="0">
                <a:solidFill>
                  <a:schemeClr val="accent5">
                    <a:lumMod val="50000"/>
                  </a:schemeClr>
                </a:solidFill>
                <a:latin typeface="Avenir LT Std 35 Light"/>
              </a:rPr>
              <a:t> </a:t>
            </a:r>
            <a:endParaRPr lang="en-US" sz="2400"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22</a:t>
            </a:fld>
            <a:endParaRPr lang="en-US" dirty="0"/>
          </a:p>
        </p:txBody>
      </p:sp>
    </p:spTree>
    <p:extLst>
      <p:ext uri="{BB962C8B-B14F-4D97-AF65-F5344CB8AC3E}">
        <p14:creationId xmlns:p14="http://schemas.microsoft.com/office/powerpoint/2010/main" val="311516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7701" y="748750"/>
            <a:ext cx="10972800" cy="546843"/>
          </a:xfrm>
        </p:spPr>
        <p:txBody>
          <a:bodyPr>
            <a:normAutofit/>
          </a:bodyPr>
          <a:lstStyle/>
          <a:p>
            <a:pPr marL="109728" indent="0">
              <a:buNone/>
            </a:pPr>
            <a:r>
              <a:rPr lang="en-US" b="1" dirty="0" smtClean="0">
                <a:solidFill>
                  <a:schemeClr val="accent5">
                    <a:lumMod val="50000"/>
                  </a:schemeClr>
                </a:solidFill>
                <a:latin typeface="Avenir LT Std 35 Light"/>
              </a:rPr>
              <a:t>Risk Protection Order with Warrant </a:t>
            </a:r>
            <a:endParaRPr lang="en-US" b="1"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TextBox 5"/>
          <p:cNvSpPr txBox="1"/>
          <p:nvPr/>
        </p:nvSpPr>
        <p:spPr>
          <a:xfrm>
            <a:off x="-148856" y="1450664"/>
            <a:ext cx="12177569" cy="4708981"/>
          </a:xfrm>
          <a:prstGeom prst="rect">
            <a:avLst/>
          </a:prstGeom>
          <a:noFill/>
        </p:spPr>
        <p:txBody>
          <a:bodyPr wrap="square" rtlCol="0">
            <a:spAutoFit/>
          </a:bodyPr>
          <a:lstStyle/>
          <a:p>
            <a:pPr lvl="1"/>
            <a:r>
              <a:rPr lang="en-US" sz="2400" dirty="0" smtClean="0">
                <a:solidFill>
                  <a:schemeClr val="accent5">
                    <a:lumMod val="50000"/>
                  </a:schemeClr>
                </a:solidFill>
                <a:latin typeface="Avenir LT Std 35 Light"/>
              </a:rPr>
              <a:t>	Follows </a:t>
            </a:r>
            <a:r>
              <a:rPr lang="en-US" sz="2400" dirty="0">
                <a:solidFill>
                  <a:schemeClr val="accent5">
                    <a:lumMod val="50000"/>
                  </a:schemeClr>
                </a:solidFill>
                <a:latin typeface="Avenir LT Std 35 Light"/>
              </a:rPr>
              <a:t>department policy regarding serving search </a:t>
            </a:r>
            <a:r>
              <a:rPr lang="en-US" sz="2400" dirty="0" smtClean="0">
                <a:solidFill>
                  <a:schemeClr val="accent5">
                    <a:lumMod val="50000"/>
                  </a:schemeClr>
                </a:solidFill>
                <a:latin typeface="Avenir LT Std 35 Light"/>
              </a:rPr>
              <a:t>warrants in a reasonable 	promptness. </a:t>
            </a:r>
            <a:endParaRPr lang="en-US" sz="2400" dirty="0">
              <a:solidFill>
                <a:schemeClr val="accent5">
                  <a:lumMod val="50000"/>
                </a:schemeClr>
              </a:solidFill>
              <a:latin typeface="Avenir LT Std 35 Light"/>
            </a:endParaRPr>
          </a:p>
          <a:p>
            <a:pPr marL="1257300" lvl="2" indent="-342900">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Serve notification of the warrant and risk protection order to the person (subject) named in the order. </a:t>
            </a:r>
          </a:p>
          <a:p>
            <a:pPr marL="1257300" lvl="2" indent="-342900">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Provide a copy of the </a:t>
            </a:r>
            <a:r>
              <a:rPr lang="en-US" sz="2400" b="1" dirty="0" smtClean="0">
                <a:solidFill>
                  <a:schemeClr val="accent5">
                    <a:lumMod val="50000"/>
                  </a:schemeClr>
                </a:solidFill>
                <a:latin typeface="Avenir LT Std 35 Light"/>
              </a:rPr>
              <a:t>RPO Search Warrant</a:t>
            </a:r>
            <a:r>
              <a:rPr lang="en-US" sz="2400" dirty="0" smtClean="0">
                <a:solidFill>
                  <a:schemeClr val="accent5">
                    <a:lumMod val="50000"/>
                  </a:schemeClr>
                </a:solidFill>
                <a:latin typeface="Avenir LT Std 35 Light"/>
              </a:rPr>
              <a:t> page and the </a:t>
            </a:r>
            <a:r>
              <a:rPr lang="en-US" sz="2400" b="1" dirty="0" smtClean="0">
                <a:solidFill>
                  <a:schemeClr val="accent5">
                    <a:lumMod val="50000"/>
                  </a:schemeClr>
                </a:solidFill>
                <a:latin typeface="Avenir LT Std 35 Light"/>
              </a:rPr>
              <a:t>Notice to Respondent</a:t>
            </a:r>
            <a:r>
              <a:rPr lang="en-US" sz="2400" dirty="0" smtClean="0">
                <a:solidFill>
                  <a:schemeClr val="accent5">
                    <a:lumMod val="50000"/>
                  </a:schemeClr>
                </a:solidFill>
                <a:latin typeface="Avenir LT Std 35 Light"/>
              </a:rPr>
              <a:t> page. Direct the subject to call the clerk to obtain the hearing date and time. </a:t>
            </a:r>
            <a:r>
              <a:rPr lang="en-US" sz="2000" dirty="0" smtClean="0">
                <a:solidFill>
                  <a:schemeClr val="accent5">
                    <a:lumMod val="50000"/>
                  </a:schemeClr>
                </a:solidFill>
                <a:latin typeface="Avenir LT Std 35 Light"/>
              </a:rPr>
              <a:t>(the clerk will also mail a hearing notification letter) </a:t>
            </a:r>
          </a:p>
          <a:p>
            <a:pPr marL="1257300" lvl="2" indent="-342900">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Advise the subject they have the right to be represented by an attorney at the hearing.</a:t>
            </a:r>
          </a:p>
        </p:txBody>
      </p:sp>
      <p:sp>
        <p:nvSpPr>
          <p:cNvPr id="8" name="Slide Number Placeholder 7"/>
          <p:cNvSpPr>
            <a:spLocks noGrp="1"/>
          </p:cNvSpPr>
          <p:nvPr>
            <p:ph type="sldNum" sz="quarter" idx="12"/>
          </p:nvPr>
        </p:nvSpPr>
        <p:spPr/>
        <p:txBody>
          <a:bodyPr/>
          <a:lstStyle/>
          <a:p>
            <a:fld id="{401CF334-2D5C-4859-84A6-CA7E6E43FAEB}" type="slidenum">
              <a:rPr lang="en-US" smtClean="0"/>
              <a:t>23</a:t>
            </a:fld>
            <a:endParaRPr lang="en-US" dirty="0"/>
          </a:p>
        </p:txBody>
      </p:sp>
    </p:spTree>
    <p:extLst>
      <p:ext uri="{BB962C8B-B14F-4D97-AF65-F5344CB8AC3E}">
        <p14:creationId xmlns:p14="http://schemas.microsoft.com/office/powerpoint/2010/main" val="1399598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081" y="705168"/>
            <a:ext cx="10972800" cy="631370"/>
          </a:xfrm>
        </p:spPr>
        <p:txBody>
          <a:bodyPr>
            <a:normAutofit/>
          </a:bodyPr>
          <a:lstStyle/>
          <a:p>
            <a:pPr marL="109728" indent="0">
              <a:buNone/>
            </a:pPr>
            <a:r>
              <a:rPr lang="en-US" b="1" dirty="0" smtClean="0">
                <a:solidFill>
                  <a:schemeClr val="accent5">
                    <a:lumMod val="50000"/>
                  </a:schemeClr>
                </a:solidFill>
                <a:latin typeface="Avenir LT Std 35 Light"/>
              </a:rPr>
              <a:t>Risk Protection Order with Warrant </a:t>
            </a:r>
            <a:endParaRPr lang="en-US" b="1"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TextBox 5"/>
          <p:cNvSpPr txBox="1"/>
          <p:nvPr/>
        </p:nvSpPr>
        <p:spPr>
          <a:xfrm>
            <a:off x="-350875" y="1542130"/>
            <a:ext cx="12408196" cy="3554819"/>
          </a:xfrm>
          <a:prstGeom prst="rect">
            <a:avLst/>
          </a:prstGeom>
          <a:noFill/>
        </p:spPr>
        <p:txBody>
          <a:bodyPr wrap="square" rtlCol="0">
            <a:spAutoFit/>
          </a:bodyPr>
          <a:lstStyle/>
          <a:p>
            <a:pPr marL="1257300" lvl="2" indent="-342900">
              <a:lnSpc>
                <a:spcPct val="150000"/>
              </a:lnSpc>
              <a:buFont typeface="Wingdings" panose="05000000000000000000" pitchFamily="2" charset="2"/>
              <a:buChar char="Ø"/>
            </a:pPr>
            <a:r>
              <a:rPr lang="en-US" sz="2400" dirty="0">
                <a:solidFill>
                  <a:schemeClr val="accent5">
                    <a:lumMod val="50000"/>
                  </a:schemeClr>
                </a:solidFill>
                <a:latin typeface="Avenir LT Std 35 Light"/>
              </a:rPr>
              <a:t>Locate firearms, ammunition, and deadly weapons in the locations identified in the risk </a:t>
            </a:r>
            <a:r>
              <a:rPr lang="en-US" sz="2400" dirty="0" smtClean="0">
                <a:solidFill>
                  <a:schemeClr val="accent5">
                    <a:lumMod val="50000"/>
                  </a:schemeClr>
                </a:solidFill>
                <a:latin typeface="Avenir LT Std 35 Light"/>
              </a:rPr>
              <a:t>protection order warrant</a:t>
            </a:r>
            <a:r>
              <a:rPr lang="en-US" sz="2400" dirty="0">
                <a:solidFill>
                  <a:schemeClr val="accent5">
                    <a:lumMod val="50000"/>
                  </a:schemeClr>
                </a:solidFill>
                <a:latin typeface="Avenir LT Std 35 Light"/>
              </a:rPr>
              <a:t>. </a:t>
            </a:r>
          </a:p>
          <a:p>
            <a:pPr marL="1257300" lvl="2" indent="-342900">
              <a:lnSpc>
                <a:spcPct val="150000"/>
              </a:lnSpc>
              <a:buFont typeface="Wingdings" panose="05000000000000000000" pitchFamily="2" charset="2"/>
              <a:buChar char="Ø"/>
            </a:pPr>
            <a:r>
              <a:rPr lang="en-US" sz="2400" dirty="0">
                <a:solidFill>
                  <a:schemeClr val="accent5">
                    <a:lumMod val="50000"/>
                  </a:schemeClr>
                </a:solidFill>
                <a:latin typeface="Avenir LT Std 35 Light"/>
              </a:rPr>
              <a:t>If other </a:t>
            </a:r>
            <a:r>
              <a:rPr lang="en-US" sz="2400" dirty="0" smtClean="0">
                <a:solidFill>
                  <a:schemeClr val="accent5">
                    <a:lumMod val="50000"/>
                  </a:schemeClr>
                </a:solidFill>
                <a:latin typeface="Avenir LT Std 35 Light"/>
              </a:rPr>
              <a:t>firearms, ammunition, or deadly weapons are </a:t>
            </a:r>
            <a:r>
              <a:rPr lang="en-US" sz="2400" dirty="0">
                <a:solidFill>
                  <a:schemeClr val="accent5">
                    <a:lumMod val="50000"/>
                  </a:schemeClr>
                </a:solidFill>
                <a:latin typeface="Avenir LT Std 35 Light"/>
              </a:rPr>
              <a:t>found, they </a:t>
            </a:r>
            <a:r>
              <a:rPr lang="en-US" sz="2400" dirty="0" smtClean="0">
                <a:solidFill>
                  <a:schemeClr val="accent5">
                    <a:lumMod val="50000"/>
                  </a:schemeClr>
                </a:solidFill>
                <a:latin typeface="Avenir LT Std 35 Light"/>
              </a:rPr>
              <a:t>shall </a:t>
            </a:r>
            <a:r>
              <a:rPr lang="en-US" sz="2400" dirty="0">
                <a:solidFill>
                  <a:schemeClr val="accent5">
                    <a:lumMod val="50000"/>
                  </a:schemeClr>
                </a:solidFill>
                <a:latin typeface="Avenir LT Std 35 Light"/>
              </a:rPr>
              <a:t>be seized also. </a:t>
            </a:r>
          </a:p>
          <a:p>
            <a:pPr lvl="2">
              <a:lnSpc>
                <a:spcPct val="150000"/>
              </a:lnSpc>
            </a:pPr>
            <a:endParaRPr lang="en-US" sz="1400" b="1" dirty="0" smtClean="0">
              <a:solidFill>
                <a:schemeClr val="accent5">
                  <a:lumMod val="50000"/>
                </a:schemeClr>
              </a:solidFill>
              <a:latin typeface="Avenir LT Std 35 Light"/>
            </a:endParaRPr>
          </a:p>
          <a:p>
            <a:pPr lvl="2">
              <a:lnSpc>
                <a:spcPct val="150000"/>
              </a:lnSpc>
            </a:pPr>
            <a:r>
              <a:rPr lang="en-US" sz="2000" b="1" dirty="0" smtClean="0">
                <a:solidFill>
                  <a:schemeClr val="accent5">
                    <a:lumMod val="50000"/>
                  </a:schemeClr>
                </a:solidFill>
                <a:latin typeface="Avenir LT Std 35 Light"/>
              </a:rPr>
              <a:t>Best </a:t>
            </a:r>
            <a:r>
              <a:rPr lang="en-US" sz="2000" b="1" dirty="0">
                <a:solidFill>
                  <a:schemeClr val="accent5">
                    <a:lumMod val="50000"/>
                  </a:schemeClr>
                </a:solidFill>
                <a:latin typeface="Avenir LT Std 35 Light"/>
              </a:rPr>
              <a:t>practice: </a:t>
            </a:r>
            <a:r>
              <a:rPr lang="en-US" sz="2000" dirty="0">
                <a:solidFill>
                  <a:schemeClr val="accent5">
                    <a:lumMod val="50000"/>
                  </a:schemeClr>
                </a:solidFill>
                <a:latin typeface="Avenir LT Std 35 Light"/>
              </a:rPr>
              <a:t>Ask </a:t>
            </a:r>
            <a:r>
              <a:rPr lang="en-US" sz="2000" dirty="0" smtClean="0">
                <a:solidFill>
                  <a:schemeClr val="accent5">
                    <a:lumMod val="50000"/>
                  </a:schemeClr>
                </a:solidFill>
                <a:latin typeface="Avenir LT Std 35 Light"/>
              </a:rPr>
              <a:t>the subject if </a:t>
            </a:r>
            <a:r>
              <a:rPr lang="en-US" sz="2000" dirty="0">
                <a:solidFill>
                  <a:schemeClr val="accent5">
                    <a:lumMod val="50000"/>
                  </a:schemeClr>
                </a:solidFill>
                <a:latin typeface="Avenir LT Std 35 Light"/>
              </a:rPr>
              <a:t>they have </a:t>
            </a:r>
            <a:r>
              <a:rPr lang="en-US" sz="2000" dirty="0" smtClean="0">
                <a:solidFill>
                  <a:schemeClr val="accent5">
                    <a:lumMod val="50000"/>
                  </a:schemeClr>
                </a:solidFill>
                <a:latin typeface="Avenir LT Std 35 Light"/>
              </a:rPr>
              <a:t>any other firearms</a:t>
            </a:r>
            <a:r>
              <a:rPr lang="en-US" sz="2000" dirty="0">
                <a:solidFill>
                  <a:schemeClr val="accent5">
                    <a:lumMod val="50000"/>
                  </a:schemeClr>
                </a:solidFill>
                <a:latin typeface="Avenir LT Std 35 Light"/>
              </a:rPr>
              <a:t>, deadly weapons, or ammunition. </a:t>
            </a:r>
            <a:r>
              <a:rPr lang="en-US" sz="2000" dirty="0" smtClean="0">
                <a:solidFill>
                  <a:schemeClr val="accent5">
                    <a:lumMod val="50000"/>
                  </a:schemeClr>
                </a:solidFill>
                <a:latin typeface="Avenir LT Std 35 Light"/>
              </a:rPr>
              <a:t>(unregistered/unknown </a:t>
            </a:r>
            <a:r>
              <a:rPr lang="en-US" sz="2000" dirty="0">
                <a:solidFill>
                  <a:schemeClr val="accent5">
                    <a:lumMod val="50000"/>
                  </a:schemeClr>
                </a:solidFill>
                <a:latin typeface="Avenir LT Std 35 Light"/>
              </a:rPr>
              <a:t>to others) </a:t>
            </a:r>
            <a:r>
              <a:rPr lang="en-US" sz="2000" dirty="0" smtClean="0">
                <a:solidFill>
                  <a:schemeClr val="accent5">
                    <a:lumMod val="50000"/>
                  </a:schemeClr>
                </a:solidFill>
                <a:latin typeface="Avenir LT Std 35 Light"/>
              </a:rPr>
              <a:t>If </a:t>
            </a:r>
            <a:r>
              <a:rPr lang="en-US" sz="2000" dirty="0">
                <a:solidFill>
                  <a:schemeClr val="accent5">
                    <a:lumMod val="50000"/>
                  </a:schemeClr>
                </a:solidFill>
                <a:latin typeface="Avenir LT Std 35 Light"/>
              </a:rPr>
              <a:t>they do, ask them to surrender </a:t>
            </a:r>
            <a:r>
              <a:rPr lang="en-US" sz="2000" dirty="0" smtClean="0">
                <a:solidFill>
                  <a:schemeClr val="accent5">
                    <a:lumMod val="50000"/>
                  </a:schemeClr>
                </a:solidFill>
                <a:latin typeface="Avenir LT Std 35 Light"/>
              </a:rPr>
              <a:t>them.</a:t>
            </a:r>
            <a:endParaRPr lang="en-US" sz="2000" dirty="0">
              <a:solidFill>
                <a:schemeClr val="accent5">
                  <a:lumMod val="50000"/>
                </a:schemeClr>
              </a:solidFill>
              <a:latin typeface="Avenir LT Std 35 Light"/>
            </a:endParaRPr>
          </a:p>
        </p:txBody>
      </p:sp>
      <p:sp>
        <p:nvSpPr>
          <p:cNvPr id="9" name="TextBox 8"/>
          <p:cNvSpPr txBox="1"/>
          <p:nvPr/>
        </p:nvSpPr>
        <p:spPr>
          <a:xfrm>
            <a:off x="1456661" y="5099000"/>
            <a:ext cx="9282224" cy="1569660"/>
          </a:xfrm>
          <a:prstGeom prst="rect">
            <a:avLst/>
          </a:prstGeom>
          <a:noFill/>
        </p:spPr>
        <p:txBody>
          <a:bodyPr wrap="square" rtlCol="0">
            <a:spAutoFit/>
          </a:bodyPr>
          <a:lstStyle/>
          <a:p>
            <a:pPr lvl="1" algn="ctr"/>
            <a:r>
              <a:rPr lang="en-US" sz="1600" b="1" dirty="0">
                <a:solidFill>
                  <a:schemeClr val="accent5">
                    <a:lumMod val="50000"/>
                  </a:schemeClr>
                </a:solidFill>
                <a:latin typeface="Avenir LT Std 35 Light"/>
              </a:rPr>
              <a:t>Criminal Possession of Firearm, Ammo, Electronic Defense Weapon. </a:t>
            </a:r>
            <a:endParaRPr lang="en-US" sz="1600" b="1" dirty="0" smtClean="0">
              <a:solidFill>
                <a:schemeClr val="accent5">
                  <a:lumMod val="50000"/>
                </a:schemeClr>
              </a:solidFill>
              <a:latin typeface="Avenir LT Std 35 Light"/>
            </a:endParaRPr>
          </a:p>
          <a:p>
            <a:pPr lvl="1"/>
            <a:endParaRPr lang="en-US" sz="1600" b="1" dirty="0">
              <a:solidFill>
                <a:schemeClr val="accent5">
                  <a:lumMod val="50000"/>
                </a:schemeClr>
              </a:solidFill>
              <a:latin typeface="Avenir LT Std 35 Light"/>
            </a:endParaRPr>
          </a:p>
          <a:p>
            <a:pPr lvl="1"/>
            <a:r>
              <a:rPr lang="en-US" sz="1600" dirty="0"/>
              <a:t>(6) knows that such person is subject to a firearms seizure order issued prior to June 1, 2022, pursuant to </a:t>
            </a:r>
            <a:r>
              <a:rPr lang="en-US" sz="1600" dirty="0" smtClean="0"/>
              <a:t>section </a:t>
            </a:r>
            <a:r>
              <a:rPr lang="en-US" sz="1600" dirty="0"/>
              <a:t>29- 38c after notice and an opportunity to be heard has been provided to such person, or a risk protection order or risk protection investigation order issued on or after June 1, 2022, pursuant to section 29-38c, as amended by this act,</a:t>
            </a:r>
            <a:endParaRPr lang="en-US" sz="1600" dirty="0">
              <a:solidFill>
                <a:schemeClr val="accent5">
                  <a:lumMod val="50000"/>
                </a:schemeClr>
              </a:solidFill>
              <a:latin typeface="Avenir LT Std 35 Light"/>
            </a:endParaRPr>
          </a:p>
        </p:txBody>
      </p:sp>
      <p:sp>
        <p:nvSpPr>
          <p:cNvPr id="10" name="Slide Number Placeholder 9"/>
          <p:cNvSpPr>
            <a:spLocks noGrp="1"/>
          </p:cNvSpPr>
          <p:nvPr>
            <p:ph type="sldNum" sz="quarter" idx="12"/>
          </p:nvPr>
        </p:nvSpPr>
        <p:spPr/>
        <p:txBody>
          <a:bodyPr/>
          <a:lstStyle/>
          <a:p>
            <a:fld id="{401CF334-2D5C-4859-84A6-CA7E6E43FAEB}" type="slidenum">
              <a:rPr lang="en-US" smtClean="0"/>
              <a:t>24</a:t>
            </a:fld>
            <a:endParaRPr lang="en-US" dirty="0"/>
          </a:p>
        </p:txBody>
      </p:sp>
    </p:spTree>
    <p:extLst>
      <p:ext uri="{BB962C8B-B14F-4D97-AF65-F5344CB8AC3E}">
        <p14:creationId xmlns:p14="http://schemas.microsoft.com/office/powerpoint/2010/main" val="574605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5805" y="627575"/>
            <a:ext cx="6449153" cy="520482"/>
          </a:xfrm>
        </p:spPr>
        <p:txBody>
          <a:bodyPr>
            <a:normAutofit/>
          </a:bodyPr>
          <a:lstStyle/>
          <a:p>
            <a:pPr marL="109728" indent="0">
              <a:buNone/>
            </a:pPr>
            <a:r>
              <a:rPr lang="en-US" b="1" dirty="0" smtClean="0">
                <a:solidFill>
                  <a:schemeClr val="accent5">
                    <a:lumMod val="50000"/>
                  </a:schemeClr>
                </a:solidFill>
                <a:latin typeface="Avenir LT Std 35 Light"/>
              </a:rPr>
              <a:t>Risk Protection Order with Warrant </a:t>
            </a:r>
            <a:endParaRPr lang="en-US" b="1"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TextBox 5"/>
          <p:cNvSpPr txBox="1"/>
          <p:nvPr/>
        </p:nvSpPr>
        <p:spPr>
          <a:xfrm>
            <a:off x="-393797" y="1814623"/>
            <a:ext cx="12162886" cy="3185487"/>
          </a:xfrm>
          <a:prstGeom prst="rect">
            <a:avLst/>
          </a:prstGeom>
          <a:noFill/>
        </p:spPr>
        <p:txBody>
          <a:bodyPr wrap="square" rtlCol="0">
            <a:spAutoFit/>
          </a:bodyPr>
          <a:lstStyle/>
          <a:p>
            <a:pPr marL="1257300" lvl="2" indent="-342900">
              <a:lnSpc>
                <a:spcPct val="150000"/>
              </a:lnSpc>
              <a:buFont typeface="Wingdings" panose="05000000000000000000" pitchFamily="2" charset="2"/>
              <a:buChar char="Ø"/>
            </a:pPr>
            <a:r>
              <a:rPr lang="en-US" sz="2400" dirty="0">
                <a:solidFill>
                  <a:schemeClr val="accent5">
                    <a:lumMod val="50000"/>
                  </a:schemeClr>
                </a:solidFill>
                <a:latin typeface="Avenir LT Std 35 Light"/>
              </a:rPr>
              <a:t>Provide the subject with a </a:t>
            </a:r>
            <a:r>
              <a:rPr lang="en-US" sz="2400" dirty="0" smtClean="0">
                <a:solidFill>
                  <a:schemeClr val="accent5">
                    <a:lumMod val="50000"/>
                  </a:schemeClr>
                </a:solidFill>
                <a:latin typeface="Avenir LT Std 35 Light"/>
              </a:rPr>
              <a:t>copy </a:t>
            </a:r>
            <a:r>
              <a:rPr lang="en-US" sz="2400" dirty="0">
                <a:solidFill>
                  <a:schemeClr val="accent5">
                    <a:lumMod val="50000"/>
                  </a:schemeClr>
                </a:solidFill>
                <a:latin typeface="Avenir LT Std 35 Light"/>
              </a:rPr>
              <a:t>of the risk protection </a:t>
            </a:r>
            <a:r>
              <a:rPr lang="en-US" sz="2400" dirty="0" smtClean="0">
                <a:solidFill>
                  <a:schemeClr val="accent5">
                    <a:lumMod val="50000"/>
                  </a:schemeClr>
                </a:solidFill>
                <a:latin typeface="Avenir LT Std 35 Light"/>
              </a:rPr>
              <a:t>order, warrant, and the completed inventory </a:t>
            </a:r>
            <a:r>
              <a:rPr lang="en-US" sz="2400" dirty="0">
                <a:solidFill>
                  <a:schemeClr val="accent5">
                    <a:lumMod val="50000"/>
                  </a:schemeClr>
                </a:solidFill>
                <a:latin typeface="Avenir LT Std 35 Light"/>
              </a:rPr>
              <a:t>of property seized within a reasonable time. </a:t>
            </a:r>
            <a:endParaRPr lang="en-US" sz="2400" dirty="0" smtClean="0">
              <a:solidFill>
                <a:schemeClr val="accent5">
                  <a:lumMod val="50000"/>
                </a:schemeClr>
              </a:solidFill>
              <a:latin typeface="Avenir LT Std 35 Light"/>
            </a:endParaRPr>
          </a:p>
          <a:p>
            <a:pPr marL="1257300" lvl="2" indent="-342900">
              <a:lnSpc>
                <a:spcPct val="150000"/>
              </a:lnSpc>
              <a:buFont typeface="Wingdings" panose="05000000000000000000" pitchFamily="2" charset="2"/>
              <a:buChar char="Ø"/>
            </a:pPr>
            <a:endParaRPr lang="en-US" sz="1100" dirty="0">
              <a:solidFill>
                <a:schemeClr val="accent5">
                  <a:lumMod val="50000"/>
                </a:schemeClr>
              </a:solidFill>
            </a:endParaRPr>
          </a:p>
          <a:p>
            <a:pPr marL="1257300" lvl="2" indent="-342900">
              <a:lnSpc>
                <a:spcPct val="150000"/>
              </a:lnSpc>
              <a:buFont typeface="Wingdings" panose="05000000000000000000" pitchFamily="2" charset="2"/>
              <a:buChar char="Ø"/>
            </a:pPr>
            <a:r>
              <a:rPr lang="en-US" sz="2400" dirty="0" smtClean="0">
                <a:solidFill>
                  <a:schemeClr val="accent5">
                    <a:lumMod val="50000"/>
                  </a:schemeClr>
                </a:solidFill>
                <a:latin typeface="Avenir LT Std 35 Light"/>
              </a:rPr>
              <a:t>The risk protection order </a:t>
            </a:r>
            <a:r>
              <a:rPr lang="en-US" sz="2400" b="1" dirty="0" smtClean="0">
                <a:solidFill>
                  <a:schemeClr val="accent5">
                    <a:lumMod val="50000"/>
                  </a:schemeClr>
                </a:solidFill>
                <a:latin typeface="Avenir LT Std 35 Light"/>
              </a:rPr>
              <a:t>Return of Service </a:t>
            </a:r>
            <a:r>
              <a:rPr lang="en-US" sz="2400" dirty="0" smtClean="0">
                <a:solidFill>
                  <a:schemeClr val="accent5">
                    <a:lumMod val="50000"/>
                  </a:schemeClr>
                </a:solidFill>
                <a:latin typeface="Avenir LT Std 35 Light"/>
              </a:rPr>
              <a:t>shall be given to the clerk where the subject resides and to the state’s attorney’s office not later than the next business day.</a:t>
            </a:r>
            <a:endParaRPr lang="en-US" sz="2000" dirty="0">
              <a:solidFill>
                <a:schemeClr val="accent5">
                  <a:lumMod val="50000"/>
                </a:schemeClr>
              </a:solidFill>
            </a:endParaRPr>
          </a:p>
        </p:txBody>
      </p:sp>
      <p:sp>
        <p:nvSpPr>
          <p:cNvPr id="9" name="Slide Number Placeholder 8"/>
          <p:cNvSpPr>
            <a:spLocks noGrp="1"/>
          </p:cNvSpPr>
          <p:nvPr>
            <p:ph type="sldNum" sz="quarter" idx="12"/>
          </p:nvPr>
        </p:nvSpPr>
        <p:spPr/>
        <p:txBody>
          <a:bodyPr/>
          <a:lstStyle/>
          <a:p>
            <a:fld id="{401CF334-2D5C-4859-84A6-CA7E6E43FAEB}" type="slidenum">
              <a:rPr lang="en-US" smtClean="0"/>
              <a:t>25</a:t>
            </a:fld>
            <a:endParaRPr lang="en-US" dirty="0"/>
          </a:p>
        </p:txBody>
      </p:sp>
    </p:spTree>
    <p:extLst>
      <p:ext uri="{BB962C8B-B14F-4D97-AF65-F5344CB8AC3E}">
        <p14:creationId xmlns:p14="http://schemas.microsoft.com/office/powerpoint/2010/main" val="93240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1907" y="769089"/>
            <a:ext cx="10515601" cy="3717851"/>
          </a:xfrm>
        </p:spPr>
        <p:txBody>
          <a:bodyPr>
            <a:noAutofit/>
          </a:bodyPr>
          <a:lstStyle/>
          <a:p>
            <a:pPr marL="109728" indent="0">
              <a:buNone/>
            </a:pPr>
            <a:endParaRPr lang="en-US" sz="2600" b="1" dirty="0" smtClean="0">
              <a:solidFill>
                <a:schemeClr val="accent5">
                  <a:lumMod val="50000"/>
                </a:schemeClr>
              </a:solidFill>
              <a:latin typeface="Avenir LT Std 35 Light"/>
            </a:endParaRPr>
          </a:p>
          <a:p>
            <a:pPr marL="109728" indent="0">
              <a:buNone/>
            </a:pPr>
            <a:r>
              <a:rPr lang="en-US" sz="3200" b="1" dirty="0">
                <a:solidFill>
                  <a:schemeClr val="accent5">
                    <a:lumMod val="50000"/>
                  </a:schemeClr>
                </a:solidFill>
                <a:latin typeface="Avenir LT Std 35 Light"/>
              </a:rPr>
              <a:t>CGS: 29-38c  “New Path</a:t>
            </a:r>
            <a:r>
              <a:rPr lang="en-US" sz="3200" b="1" dirty="0" smtClean="0">
                <a:solidFill>
                  <a:schemeClr val="accent5">
                    <a:lumMod val="50000"/>
                  </a:schemeClr>
                </a:solidFill>
                <a:latin typeface="Avenir LT Std 35 Light"/>
              </a:rPr>
              <a:t>”</a:t>
            </a:r>
          </a:p>
          <a:p>
            <a:pPr marL="109728" indent="0">
              <a:buNone/>
            </a:pPr>
            <a:endParaRPr lang="en-US" sz="3200" b="1" dirty="0">
              <a:solidFill>
                <a:schemeClr val="accent5">
                  <a:lumMod val="50000"/>
                </a:schemeClr>
              </a:solidFill>
              <a:latin typeface="Avenir LT Std 35 Light"/>
            </a:endParaRPr>
          </a:p>
          <a:p>
            <a:pPr marL="109728" indent="0" algn="ctr">
              <a:lnSpc>
                <a:spcPct val="150000"/>
              </a:lnSpc>
              <a:buNone/>
            </a:pPr>
            <a:r>
              <a:rPr lang="en-US" sz="3200" b="1" dirty="0" smtClean="0">
                <a:solidFill>
                  <a:schemeClr val="accent5">
                    <a:lumMod val="50000"/>
                  </a:schemeClr>
                </a:solidFill>
                <a:latin typeface="Avenir LT Std 35 Light"/>
              </a:rPr>
              <a:t>Risk Protection Order Only</a:t>
            </a:r>
          </a:p>
          <a:p>
            <a:pPr marL="109728" indent="0" algn="ctr">
              <a:lnSpc>
                <a:spcPct val="150000"/>
              </a:lnSpc>
              <a:buNone/>
            </a:pPr>
            <a:r>
              <a:rPr lang="en-US" sz="3200" b="1" dirty="0" smtClean="0">
                <a:solidFill>
                  <a:schemeClr val="accent5">
                    <a:lumMod val="50000"/>
                  </a:schemeClr>
                </a:solidFill>
                <a:latin typeface="Avenir LT Std 35 Light"/>
              </a:rPr>
              <a:t>Signed by a Judge</a:t>
            </a:r>
          </a:p>
          <a:p>
            <a:pPr marL="109728" indent="0" algn="ctr">
              <a:lnSpc>
                <a:spcPct val="150000"/>
              </a:lnSpc>
              <a:buNone/>
            </a:pPr>
            <a:endParaRPr lang="en-US" sz="3200" b="1" dirty="0" smtClean="0">
              <a:solidFill>
                <a:schemeClr val="accent5">
                  <a:lumMod val="50000"/>
                </a:schemeClr>
              </a:solidFill>
              <a:latin typeface="Avenir LT Std 35 Light"/>
            </a:endParaRPr>
          </a:p>
          <a:p>
            <a:pPr marL="109728" indent="0">
              <a:buNone/>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Slide Number Placeholder 1"/>
          <p:cNvSpPr>
            <a:spLocks noGrp="1"/>
          </p:cNvSpPr>
          <p:nvPr>
            <p:ph type="sldNum" sz="quarter" idx="12"/>
          </p:nvPr>
        </p:nvSpPr>
        <p:spPr/>
        <p:txBody>
          <a:bodyPr/>
          <a:lstStyle/>
          <a:p>
            <a:fld id="{401CF334-2D5C-4859-84A6-CA7E6E43FAEB}" type="slidenum">
              <a:rPr lang="en-US" smtClean="0"/>
              <a:t>26</a:t>
            </a:fld>
            <a:endParaRPr lang="en-US" dirty="0"/>
          </a:p>
        </p:txBody>
      </p:sp>
    </p:spTree>
    <p:extLst>
      <p:ext uri="{BB962C8B-B14F-4D97-AF65-F5344CB8AC3E}">
        <p14:creationId xmlns:p14="http://schemas.microsoft.com/office/powerpoint/2010/main" val="2234150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093" y="1107879"/>
            <a:ext cx="10515601" cy="4317774"/>
          </a:xfrm>
        </p:spPr>
        <p:txBody>
          <a:bodyPr>
            <a:noAutofit/>
          </a:bodyPr>
          <a:lstStyle/>
          <a:p>
            <a:pPr>
              <a:buFont typeface="Wingdings" panose="05000000000000000000" pitchFamily="2" charset="2"/>
              <a:buChar char="Ø"/>
            </a:pPr>
            <a:r>
              <a:rPr lang="en-US" sz="2400" dirty="0" smtClean="0">
                <a:solidFill>
                  <a:schemeClr val="accent5">
                    <a:lumMod val="50000"/>
                  </a:schemeClr>
                </a:solidFill>
                <a:latin typeface="Avenir LT Std 35 Light"/>
              </a:rPr>
              <a:t> Within reasonable promptness serve </a:t>
            </a:r>
            <a:r>
              <a:rPr lang="en-US" sz="2400" dirty="0">
                <a:solidFill>
                  <a:schemeClr val="accent5">
                    <a:lumMod val="50000"/>
                  </a:schemeClr>
                </a:solidFill>
                <a:latin typeface="Avenir LT Std 35 Light"/>
              </a:rPr>
              <a:t>notification of the </a:t>
            </a:r>
            <a:r>
              <a:rPr lang="en-US" sz="2400" dirty="0" smtClean="0">
                <a:solidFill>
                  <a:schemeClr val="accent5">
                    <a:lumMod val="50000"/>
                  </a:schemeClr>
                </a:solidFill>
                <a:latin typeface="Avenir LT Std 35 Light"/>
              </a:rPr>
              <a:t>risk </a:t>
            </a:r>
            <a:r>
              <a:rPr lang="en-US" sz="2400" dirty="0">
                <a:solidFill>
                  <a:schemeClr val="accent5">
                    <a:lumMod val="50000"/>
                  </a:schemeClr>
                </a:solidFill>
                <a:latin typeface="Avenir LT Std 35 Light"/>
              </a:rPr>
              <a:t>protection order to the person (subject) named in the order. </a:t>
            </a:r>
            <a:endParaRPr lang="en-US" sz="2400" dirty="0" smtClean="0">
              <a:solidFill>
                <a:schemeClr val="accent5">
                  <a:lumMod val="50000"/>
                </a:schemeClr>
              </a:solidFill>
              <a:latin typeface="Avenir LT Std 35 Light"/>
            </a:endParaRPr>
          </a:p>
          <a:p>
            <a:pPr>
              <a:buFont typeface="Wingdings" panose="05000000000000000000" pitchFamily="2" charset="2"/>
              <a:buChar char="Ø"/>
            </a:pPr>
            <a:endParaRPr lang="en-US" sz="2400" dirty="0">
              <a:solidFill>
                <a:schemeClr val="accent5">
                  <a:lumMod val="50000"/>
                </a:schemeClr>
              </a:solidFill>
              <a:latin typeface="Avenir LT Std 35 Light"/>
            </a:endParaRPr>
          </a:p>
          <a:p>
            <a:pPr>
              <a:buFont typeface="Wingdings" panose="05000000000000000000" pitchFamily="2" charset="2"/>
              <a:buChar char="Ø"/>
            </a:pPr>
            <a:r>
              <a:rPr lang="en-US" sz="2400" dirty="0" smtClean="0">
                <a:solidFill>
                  <a:schemeClr val="accent5">
                    <a:lumMod val="50000"/>
                  </a:schemeClr>
                </a:solidFill>
                <a:latin typeface="Avenir LT Std 35 Light"/>
              </a:rPr>
              <a:t> Provide </a:t>
            </a:r>
            <a:r>
              <a:rPr lang="en-US" sz="2400" dirty="0">
                <a:solidFill>
                  <a:schemeClr val="accent5">
                    <a:lumMod val="50000"/>
                  </a:schemeClr>
                </a:solidFill>
                <a:latin typeface="Avenir LT Std 35 Light"/>
              </a:rPr>
              <a:t>a copy of the Notice to Respondent and direct the subject to call the clerk to obtain the hearing date and time. </a:t>
            </a:r>
            <a:endParaRPr lang="en-US" sz="2400" dirty="0" smtClean="0">
              <a:solidFill>
                <a:schemeClr val="accent5">
                  <a:lumMod val="50000"/>
                </a:schemeClr>
              </a:solidFill>
              <a:latin typeface="Avenir LT Std 35 Light"/>
            </a:endParaRPr>
          </a:p>
          <a:p>
            <a:pPr>
              <a:buFont typeface="Wingdings" panose="05000000000000000000" pitchFamily="2" charset="2"/>
              <a:buChar char="Ø"/>
            </a:pPr>
            <a:endParaRPr lang="en-US" sz="2400" dirty="0">
              <a:solidFill>
                <a:schemeClr val="accent5">
                  <a:lumMod val="50000"/>
                </a:schemeClr>
              </a:solidFill>
              <a:latin typeface="Avenir LT Std 35 Light"/>
            </a:endParaRPr>
          </a:p>
          <a:p>
            <a:pPr>
              <a:buFont typeface="Wingdings" panose="05000000000000000000" pitchFamily="2" charset="2"/>
              <a:buChar char="Ø"/>
            </a:pPr>
            <a:r>
              <a:rPr lang="en-US" sz="2400" dirty="0" smtClean="0">
                <a:solidFill>
                  <a:schemeClr val="accent5">
                    <a:lumMod val="50000"/>
                  </a:schemeClr>
                </a:solidFill>
                <a:latin typeface="Avenir LT Std 35 Light"/>
              </a:rPr>
              <a:t> Advise </a:t>
            </a:r>
            <a:r>
              <a:rPr lang="en-US" sz="2400" dirty="0">
                <a:solidFill>
                  <a:schemeClr val="accent5">
                    <a:lumMod val="50000"/>
                  </a:schemeClr>
                </a:solidFill>
                <a:latin typeface="Avenir LT Std 35 Light"/>
              </a:rPr>
              <a:t>the subject they have the right to be represented by an attorney at the hearing.</a:t>
            </a:r>
          </a:p>
          <a:p>
            <a:pPr marL="109728" indent="0">
              <a:buNone/>
            </a:pPr>
            <a:endParaRPr lang="en-US" sz="1000" dirty="0" smtClean="0">
              <a:solidFill>
                <a:schemeClr val="accent5">
                  <a:lumMod val="50000"/>
                </a:schemeClr>
              </a:solidFill>
              <a:latin typeface="Avenir LT Std 35 Light"/>
            </a:endParaRPr>
          </a:p>
          <a:p>
            <a:pPr marL="109728" indent="0">
              <a:lnSpc>
                <a:spcPct val="150000"/>
              </a:lnSpc>
              <a:buNone/>
            </a:pPr>
            <a:r>
              <a:rPr lang="en-US" sz="2000" b="1" dirty="0">
                <a:solidFill>
                  <a:srgbClr val="5C4A6F">
                    <a:lumMod val="50000"/>
                  </a:srgbClr>
                </a:solidFill>
                <a:latin typeface="Avenir LT Std 35 Light"/>
              </a:rPr>
              <a:t>Best practice: </a:t>
            </a:r>
            <a:r>
              <a:rPr lang="en-US" sz="2000" dirty="0">
                <a:solidFill>
                  <a:srgbClr val="5C4A6F">
                    <a:lumMod val="50000"/>
                  </a:srgbClr>
                </a:solidFill>
                <a:latin typeface="Avenir LT Std 35 Light"/>
              </a:rPr>
              <a:t>Ask the subject if they have any other firearms, deadly weapons, or ammunition. (unregistered/unknown to others) If they do, ask them to surrender them.</a:t>
            </a:r>
            <a:endParaRPr lang="en-US" dirty="0" smtClean="0">
              <a:solidFill>
                <a:schemeClr val="accent5">
                  <a:lumMod val="50000"/>
                </a:schemeClr>
              </a:solidFill>
              <a:latin typeface="Avenir LT Std 35 Light"/>
            </a:endParaRPr>
          </a:p>
          <a:p>
            <a:pPr marL="109728" indent="0">
              <a:buNone/>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TextBox 1"/>
          <p:cNvSpPr txBox="1"/>
          <p:nvPr/>
        </p:nvSpPr>
        <p:spPr>
          <a:xfrm>
            <a:off x="781907" y="453375"/>
            <a:ext cx="4540103" cy="461665"/>
          </a:xfrm>
          <a:prstGeom prst="rect">
            <a:avLst/>
          </a:prstGeom>
          <a:noFill/>
        </p:spPr>
        <p:txBody>
          <a:bodyPr wrap="square" rtlCol="0">
            <a:spAutoFit/>
          </a:bodyPr>
          <a:lstStyle/>
          <a:p>
            <a:r>
              <a:rPr lang="en-US" sz="2400" b="1" dirty="0" smtClean="0">
                <a:solidFill>
                  <a:schemeClr val="accent5">
                    <a:lumMod val="50000"/>
                  </a:schemeClr>
                </a:solidFill>
                <a:latin typeface="Avenir LT Std 35 Light" panose="020B0402020203020204"/>
              </a:rPr>
              <a:t>Risk Protection Order Only</a:t>
            </a:r>
            <a:endParaRPr lang="en-US" sz="2400" b="1" dirty="0">
              <a:solidFill>
                <a:schemeClr val="accent5">
                  <a:lumMod val="50000"/>
                </a:schemeClr>
              </a:solidFill>
              <a:latin typeface="Avenir LT Std 35 Light" panose="020B0402020203020204"/>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27</a:t>
            </a:fld>
            <a:endParaRPr lang="en-US" dirty="0"/>
          </a:p>
        </p:txBody>
      </p:sp>
      <p:sp>
        <p:nvSpPr>
          <p:cNvPr id="7" name="TextBox 6"/>
          <p:cNvSpPr txBox="1"/>
          <p:nvPr/>
        </p:nvSpPr>
        <p:spPr>
          <a:xfrm>
            <a:off x="1774178" y="5425652"/>
            <a:ext cx="8975338" cy="1323439"/>
          </a:xfrm>
          <a:prstGeom prst="rect">
            <a:avLst/>
          </a:prstGeom>
          <a:noFill/>
        </p:spPr>
        <p:txBody>
          <a:bodyPr wrap="square" rtlCol="0">
            <a:spAutoFit/>
          </a:bodyPr>
          <a:lstStyle/>
          <a:p>
            <a:pPr lvl="1"/>
            <a:r>
              <a:rPr lang="en-US" sz="1600" b="1" dirty="0">
                <a:solidFill>
                  <a:schemeClr val="accent5">
                    <a:lumMod val="50000"/>
                  </a:schemeClr>
                </a:solidFill>
                <a:latin typeface="Avenir LT Std 35 Light"/>
              </a:rPr>
              <a:t>Criminal Possession of Firearm, Ammo, Electronic Defense Weapon. </a:t>
            </a:r>
            <a:endParaRPr lang="en-US" sz="1600" b="1" dirty="0" smtClean="0">
              <a:solidFill>
                <a:schemeClr val="accent5">
                  <a:lumMod val="50000"/>
                </a:schemeClr>
              </a:solidFill>
              <a:latin typeface="Avenir LT Std 35 Light"/>
            </a:endParaRPr>
          </a:p>
          <a:p>
            <a:pPr lvl="1"/>
            <a:endParaRPr lang="en-US" sz="1600" b="1" dirty="0">
              <a:solidFill>
                <a:schemeClr val="accent5">
                  <a:lumMod val="50000"/>
                </a:schemeClr>
              </a:solidFill>
              <a:latin typeface="Avenir LT Std 35 Light"/>
            </a:endParaRPr>
          </a:p>
          <a:p>
            <a:pPr lvl="1"/>
            <a:r>
              <a:rPr lang="en-US" sz="1600" dirty="0">
                <a:solidFill>
                  <a:schemeClr val="accent5">
                    <a:lumMod val="50000"/>
                  </a:schemeClr>
                </a:solidFill>
                <a:latin typeface="Avenir LT Std 35 Light"/>
              </a:rPr>
              <a:t>(6) knows that such person is subject to a firearms seizure order issued pursuant to subsection (d) of section 29-38c after notice and an opportunity to be heard has been provided to such person,</a:t>
            </a:r>
          </a:p>
        </p:txBody>
      </p:sp>
    </p:spTree>
    <p:extLst>
      <p:ext uri="{BB962C8B-B14F-4D97-AF65-F5344CB8AC3E}">
        <p14:creationId xmlns:p14="http://schemas.microsoft.com/office/powerpoint/2010/main" val="3261490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TextBox 6"/>
          <p:cNvSpPr txBox="1"/>
          <p:nvPr/>
        </p:nvSpPr>
        <p:spPr>
          <a:xfrm>
            <a:off x="942278" y="546718"/>
            <a:ext cx="5433364" cy="523220"/>
          </a:xfrm>
          <a:prstGeom prst="rect">
            <a:avLst/>
          </a:prstGeom>
          <a:noFill/>
        </p:spPr>
        <p:txBody>
          <a:bodyPr wrap="square" rtlCol="0">
            <a:spAutoFit/>
          </a:bodyPr>
          <a:lstStyle/>
          <a:p>
            <a:r>
              <a:rPr lang="en-US" sz="2800" b="1" dirty="0" smtClean="0">
                <a:solidFill>
                  <a:schemeClr val="accent5">
                    <a:lumMod val="50000"/>
                  </a:schemeClr>
                </a:solidFill>
                <a:latin typeface="Avenir LT Std 35 Light"/>
              </a:rPr>
              <a:t>Risk Protection Order Hearing</a:t>
            </a:r>
            <a:endParaRPr lang="en-US" sz="2800" b="1" dirty="0">
              <a:solidFill>
                <a:schemeClr val="accent5">
                  <a:lumMod val="50000"/>
                </a:schemeClr>
              </a:solidFill>
              <a:latin typeface="Avenir LT Std 35 Light"/>
            </a:endParaRPr>
          </a:p>
        </p:txBody>
      </p:sp>
      <p:sp>
        <p:nvSpPr>
          <p:cNvPr id="8" name="TextBox 7"/>
          <p:cNvSpPr txBox="1"/>
          <p:nvPr/>
        </p:nvSpPr>
        <p:spPr>
          <a:xfrm>
            <a:off x="178420" y="1362663"/>
            <a:ext cx="11784980" cy="4431983"/>
          </a:xfrm>
          <a:prstGeom prst="rect">
            <a:avLst/>
          </a:prstGeom>
          <a:noFill/>
        </p:spPr>
        <p:txBody>
          <a:bodyPr wrap="square" rtlCol="0">
            <a:spAutoFit/>
          </a:bodyPr>
          <a:lstStyle/>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The </a:t>
            </a:r>
            <a:r>
              <a:rPr lang="en-US" sz="2400" dirty="0">
                <a:solidFill>
                  <a:srgbClr val="000000">
                    <a:lumMod val="75000"/>
                    <a:lumOff val="25000"/>
                  </a:srgbClr>
                </a:solidFill>
                <a:latin typeface="Avenir LT Std 35 Light"/>
              </a:rPr>
              <a:t>hearing will be scheduled after service of the risk </a:t>
            </a:r>
            <a:r>
              <a:rPr lang="en-US" sz="2400" dirty="0" smtClean="0">
                <a:solidFill>
                  <a:srgbClr val="000000">
                    <a:lumMod val="75000"/>
                    <a:lumOff val="25000"/>
                  </a:srgbClr>
                </a:solidFill>
                <a:latin typeface="Avenir LT Std 35 Light"/>
              </a:rPr>
              <a:t>protection order </a:t>
            </a:r>
            <a:r>
              <a:rPr lang="en-US" sz="2400" u="sng" dirty="0">
                <a:solidFill>
                  <a:srgbClr val="000000">
                    <a:lumMod val="75000"/>
                    <a:lumOff val="25000"/>
                  </a:srgbClr>
                </a:solidFill>
                <a:latin typeface="Avenir LT Std 35 Light"/>
              </a:rPr>
              <a:t>within 14 days</a:t>
            </a:r>
            <a:r>
              <a:rPr lang="en-US" sz="2400" dirty="0" smtClean="0">
                <a:solidFill>
                  <a:srgbClr val="000000">
                    <a:lumMod val="75000"/>
                    <a:lumOff val="25000"/>
                  </a:srgbClr>
                </a:solidFill>
                <a:latin typeface="Avenir LT Std 35 Light"/>
              </a:rPr>
              <a:t>.  </a:t>
            </a:r>
            <a:r>
              <a:rPr lang="en-US" sz="2000" dirty="0" smtClean="0">
                <a:solidFill>
                  <a:srgbClr val="000000">
                    <a:lumMod val="75000"/>
                    <a:lumOff val="25000"/>
                  </a:srgbClr>
                </a:solidFill>
                <a:latin typeface="Avenir LT Std 35 Light"/>
              </a:rPr>
              <a:t>(The </a:t>
            </a:r>
            <a:r>
              <a:rPr lang="en-US" sz="2000" dirty="0">
                <a:solidFill>
                  <a:srgbClr val="000000">
                    <a:lumMod val="75000"/>
                    <a:lumOff val="25000"/>
                  </a:srgbClr>
                </a:solidFill>
                <a:latin typeface="Avenir LT Std 35 Light"/>
              </a:rPr>
              <a:t>order will stay in effect no longer than 14 days</a:t>
            </a:r>
            <a:r>
              <a:rPr lang="en-US" sz="2000" dirty="0" smtClean="0">
                <a:solidFill>
                  <a:srgbClr val="000000">
                    <a:lumMod val="75000"/>
                    <a:lumOff val="25000"/>
                  </a:srgbClr>
                </a:solidFill>
                <a:latin typeface="Avenir LT Std 35 Light"/>
              </a:rPr>
              <a:t>.) </a:t>
            </a:r>
            <a:endParaRPr lang="en-US" sz="20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a:solidFill>
                  <a:srgbClr val="000000">
                    <a:lumMod val="75000"/>
                    <a:lumOff val="25000"/>
                  </a:srgbClr>
                </a:solidFill>
                <a:latin typeface="Avenir LT Std 35 Light"/>
              </a:rPr>
              <a:t>The </a:t>
            </a:r>
            <a:r>
              <a:rPr lang="en-US" sz="2400" dirty="0" smtClean="0">
                <a:solidFill>
                  <a:srgbClr val="000000">
                    <a:lumMod val="75000"/>
                    <a:lumOff val="25000"/>
                  </a:srgbClr>
                </a:solidFill>
                <a:latin typeface="Avenir LT Std 35 Light"/>
              </a:rPr>
              <a:t>state has the burden of proof at the hearing.</a:t>
            </a: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The affiants may be subpoenaed by the prosecutor or representing attorney to provide testimony.  </a:t>
            </a: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The </a:t>
            </a:r>
            <a:r>
              <a:rPr lang="en-US" sz="2400" dirty="0">
                <a:solidFill>
                  <a:srgbClr val="000000">
                    <a:lumMod val="75000"/>
                    <a:lumOff val="25000"/>
                  </a:srgbClr>
                </a:solidFill>
                <a:latin typeface="Avenir LT Std 35 Light"/>
              </a:rPr>
              <a:t>court will decide whether the Risk Protection Order should continue for an additional 180 </a:t>
            </a:r>
            <a:r>
              <a:rPr lang="en-US" sz="2400" dirty="0" smtClean="0">
                <a:solidFill>
                  <a:srgbClr val="000000">
                    <a:lumMod val="75000"/>
                    <a:lumOff val="25000"/>
                  </a:srgbClr>
                </a:solidFill>
                <a:latin typeface="Avenir LT Std 35 Light"/>
              </a:rPr>
              <a:t>days, or if the order should be terminated and seized firearms, ammunition, and deadly weapons returned to the subject. </a:t>
            </a:r>
            <a:endParaRPr lang="en-US" sz="2400" dirty="0">
              <a:solidFill>
                <a:srgbClr val="000000">
                  <a:lumMod val="75000"/>
                  <a:lumOff val="25000"/>
                </a:srgbClr>
              </a:solidFill>
              <a:latin typeface="Avenir LT Std 35 Light"/>
            </a:endParaRPr>
          </a:p>
          <a:p>
            <a:endParaRPr lang="en-US" dirty="0"/>
          </a:p>
        </p:txBody>
      </p:sp>
      <p:sp>
        <p:nvSpPr>
          <p:cNvPr id="10" name="Slide Number Placeholder 9"/>
          <p:cNvSpPr>
            <a:spLocks noGrp="1"/>
          </p:cNvSpPr>
          <p:nvPr>
            <p:ph type="sldNum" sz="quarter" idx="12"/>
          </p:nvPr>
        </p:nvSpPr>
        <p:spPr/>
        <p:txBody>
          <a:bodyPr/>
          <a:lstStyle/>
          <a:p>
            <a:fld id="{401CF334-2D5C-4859-84A6-CA7E6E43FAEB}" type="slidenum">
              <a:rPr lang="en-US" smtClean="0"/>
              <a:t>28</a:t>
            </a:fld>
            <a:endParaRPr lang="en-US" dirty="0"/>
          </a:p>
        </p:txBody>
      </p:sp>
    </p:spTree>
    <p:extLst>
      <p:ext uri="{BB962C8B-B14F-4D97-AF65-F5344CB8AC3E}">
        <p14:creationId xmlns:p14="http://schemas.microsoft.com/office/powerpoint/2010/main" val="188964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TextBox 6"/>
          <p:cNvSpPr txBox="1"/>
          <p:nvPr/>
        </p:nvSpPr>
        <p:spPr>
          <a:xfrm>
            <a:off x="942278" y="511927"/>
            <a:ext cx="4316945" cy="523220"/>
          </a:xfrm>
          <a:prstGeom prst="rect">
            <a:avLst/>
          </a:prstGeom>
          <a:noFill/>
        </p:spPr>
        <p:txBody>
          <a:bodyPr wrap="square" rtlCol="0">
            <a:spAutoFit/>
          </a:bodyPr>
          <a:lstStyle/>
          <a:p>
            <a:r>
              <a:rPr lang="en-US" sz="2800" b="1" dirty="0" smtClean="0">
                <a:solidFill>
                  <a:schemeClr val="accent5">
                    <a:lumMod val="50000"/>
                  </a:schemeClr>
                </a:solidFill>
                <a:latin typeface="Avenir LT Std 35 Light"/>
              </a:rPr>
              <a:t>Risk Protection Hearing</a:t>
            </a:r>
            <a:endParaRPr lang="en-US" sz="2800" b="1" dirty="0">
              <a:solidFill>
                <a:schemeClr val="accent5">
                  <a:lumMod val="50000"/>
                </a:schemeClr>
              </a:solidFill>
              <a:latin typeface="Avenir LT Std 35 Light"/>
            </a:endParaRPr>
          </a:p>
        </p:txBody>
      </p:sp>
      <p:sp>
        <p:nvSpPr>
          <p:cNvPr id="8" name="TextBox 7"/>
          <p:cNvSpPr txBox="1"/>
          <p:nvPr/>
        </p:nvSpPr>
        <p:spPr>
          <a:xfrm>
            <a:off x="178420" y="1286058"/>
            <a:ext cx="11784980" cy="4801314"/>
          </a:xfrm>
          <a:prstGeom prst="rect">
            <a:avLst/>
          </a:prstGeom>
          <a:noFill/>
        </p:spPr>
        <p:txBody>
          <a:bodyPr wrap="square" rtlCol="0">
            <a:spAutoFit/>
          </a:bodyPr>
          <a:lstStyle/>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If during the hearing, the court finds clear and convincing evidence that the subject posses a risk of imminent personal injury to themselves or another person.  </a:t>
            </a: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The court will continue the risk protection order and warrant if applicable for additional 180 days.</a:t>
            </a: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The court will forward a copy of the risk protection order to the Department of Mental Health and Addiction Services. </a:t>
            </a:r>
          </a:p>
          <a:p>
            <a:pPr marL="800100" lvl="1" indent="-342900">
              <a:buFont typeface="Wingdings" panose="05000000000000000000" pitchFamily="2" charset="2"/>
              <a:buChar char="Ø"/>
            </a:pPr>
            <a:endParaRPr lang="en-US" sz="24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r>
              <a:rPr lang="en-US" sz="2400" dirty="0" smtClean="0">
                <a:solidFill>
                  <a:srgbClr val="000000">
                    <a:lumMod val="75000"/>
                    <a:lumOff val="25000"/>
                  </a:srgbClr>
                </a:solidFill>
                <a:latin typeface="Avenir LT Std 35 Light"/>
              </a:rPr>
              <a:t>Law enforcement will continue to hold seized firearms, ammunition, or deadly weapons until such time the court terminates such order under subsection (f). </a:t>
            </a:r>
            <a:endParaRPr lang="en-US" sz="2400" dirty="0">
              <a:solidFill>
                <a:srgbClr val="000000">
                  <a:lumMod val="75000"/>
                  <a:lumOff val="25000"/>
                </a:srgbClr>
              </a:solidFill>
              <a:latin typeface="Avenir LT Std 35 Light"/>
            </a:endParaRPr>
          </a:p>
          <a:p>
            <a:endParaRPr lang="en-US" dirty="0"/>
          </a:p>
        </p:txBody>
      </p:sp>
      <p:sp>
        <p:nvSpPr>
          <p:cNvPr id="3" name="Slide Number Placeholder 2"/>
          <p:cNvSpPr>
            <a:spLocks noGrp="1"/>
          </p:cNvSpPr>
          <p:nvPr>
            <p:ph type="sldNum" sz="quarter" idx="12"/>
          </p:nvPr>
        </p:nvSpPr>
        <p:spPr/>
        <p:txBody>
          <a:bodyPr/>
          <a:lstStyle/>
          <a:p>
            <a:fld id="{401CF334-2D5C-4859-84A6-CA7E6E43FAEB}" type="slidenum">
              <a:rPr lang="en-US" smtClean="0"/>
              <a:t>29</a:t>
            </a:fld>
            <a:endParaRPr lang="en-US" dirty="0"/>
          </a:p>
        </p:txBody>
      </p:sp>
    </p:spTree>
    <p:extLst>
      <p:ext uri="{BB962C8B-B14F-4D97-AF65-F5344CB8AC3E}">
        <p14:creationId xmlns:p14="http://schemas.microsoft.com/office/powerpoint/2010/main" val="294897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640" y="1641231"/>
            <a:ext cx="11311206" cy="3003671"/>
          </a:xfrm>
        </p:spPr>
        <p:txBody>
          <a:bodyPr>
            <a:normAutofit fontScale="90000"/>
          </a:bodyPr>
          <a:lstStyle/>
          <a:p>
            <a:pPr lvl="0" algn="ctr">
              <a:spcBef>
                <a:spcPts val="0"/>
              </a:spcBef>
            </a:pPr>
            <a:r>
              <a:rPr lang="en-US" sz="4400" b="1" dirty="0">
                <a:solidFill>
                  <a:schemeClr val="accent5">
                    <a:lumMod val="50000"/>
                  </a:schemeClr>
                </a:solidFill>
                <a:latin typeface="Avenir LT Std 35 Light" panose="020B0402020203020204"/>
              </a:rPr>
              <a:t>Police Response to Family Violence</a:t>
            </a:r>
            <a:r>
              <a:rPr lang="en-US" b="1" dirty="0" smtClean="0">
                <a:solidFill>
                  <a:schemeClr val="accent5">
                    <a:lumMod val="50000"/>
                  </a:schemeClr>
                </a:solidFill>
                <a:latin typeface="Avenir LT Std 35 Light" panose="020B0402020203020204"/>
              </a:rPr>
              <a:t/>
            </a:r>
            <a:br>
              <a:rPr lang="en-US" b="1" dirty="0" smtClean="0">
                <a:solidFill>
                  <a:schemeClr val="accent5">
                    <a:lumMod val="50000"/>
                  </a:schemeClr>
                </a:solidFill>
                <a:latin typeface="Avenir LT Std 35 Light" panose="020B0402020203020204"/>
              </a:rPr>
            </a:br>
            <a:r>
              <a:rPr lang="en-US" b="1" dirty="0">
                <a:solidFill>
                  <a:schemeClr val="accent5">
                    <a:lumMod val="50000"/>
                  </a:schemeClr>
                </a:solidFill>
                <a:latin typeface="Avenir LT Std 35 Light" panose="020B0402020203020204"/>
              </a:rPr>
              <a:t/>
            </a:r>
            <a:br>
              <a:rPr lang="en-US" b="1" dirty="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Family Violence Services &amp; Mental </a:t>
            </a:r>
            <a:r>
              <a:rPr lang="en-US" b="1" dirty="0">
                <a:solidFill>
                  <a:schemeClr val="accent5">
                    <a:lumMod val="50000"/>
                  </a:schemeClr>
                </a:solidFill>
                <a:latin typeface="Avenir LT Std 35 Light" panose="020B0402020203020204"/>
              </a:rPr>
              <a:t>Health </a:t>
            </a:r>
            <a:r>
              <a:rPr lang="en-US" b="1" dirty="0" smtClean="0">
                <a:solidFill>
                  <a:schemeClr val="accent5">
                    <a:lumMod val="50000"/>
                  </a:schemeClr>
                </a:solidFill>
                <a:latin typeface="Avenir LT Std 35 Light" panose="020B0402020203020204"/>
              </a:rPr>
              <a:t>Resources</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CGS: 46b-38b</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
            </a:r>
            <a:br>
              <a:rPr lang="en-US" b="1" dirty="0" smtClean="0">
                <a:solidFill>
                  <a:schemeClr val="accent5">
                    <a:lumMod val="50000"/>
                  </a:schemeClr>
                </a:solidFill>
                <a:latin typeface="Avenir LT Std 35 Light" panose="020B0402020203020204"/>
              </a:rPr>
            </a:br>
            <a:r>
              <a:rPr lang="en-US" b="1" dirty="0" smtClean="0">
                <a:solidFill>
                  <a:schemeClr val="accent5">
                    <a:lumMod val="50000"/>
                  </a:schemeClr>
                </a:solidFill>
                <a:latin typeface="Avenir LT Std 35 Light" panose="020B0402020203020204"/>
              </a:rPr>
              <a:t>PA </a:t>
            </a:r>
            <a:r>
              <a:rPr lang="en-US" b="1" dirty="0">
                <a:solidFill>
                  <a:schemeClr val="accent5">
                    <a:lumMod val="50000"/>
                  </a:schemeClr>
                </a:solidFill>
                <a:latin typeface="Avenir LT Std 35 Light" panose="020B0402020203020204"/>
              </a:rPr>
              <a:t>22-47 </a:t>
            </a:r>
            <a:r>
              <a:rPr lang="en-US" sz="3600" b="1" dirty="0"/>
              <a:t/>
            </a:r>
            <a:br>
              <a:rPr lang="en-US" sz="3600" b="1" dirty="0"/>
            </a:br>
            <a:endParaRPr lang="en-US" sz="3600" dirty="0">
              <a:solidFill>
                <a:srgbClr val="000000"/>
              </a:solidFill>
              <a:latin typeface="Avenir LT Std 35 Light" panose="020B0402020203020204" pitchFamily="34" charset="0"/>
              <a:ea typeface="+mn-ea"/>
              <a:cs typeface="+mn-cs"/>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Rectangle 6"/>
          <p:cNvSpPr/>
          <p:nvPr/>
        </p:nvSpPr>
        <p:spPr>
          <a:xfrm>
            <a:off x="4293048" y="5625707"/>
            <a:ext cx="3652795" cy="461665"/>
          </a:xfrm>
          <a:prstGeom prst="rect">
            <a:avLst/>
          </a:prstGeom>
        </p:spPr>
        <p:txBody>
          <a:bodyPr wrap="none">
            <a:spAutoFit/>
          </a:bodyPr>
          <a:lstStyle/>
          <a:p>
            <a:r>
              <a:rPr lang="en-US" sz="2400" dirty="0"/>
              <a:t>Effective January 1, 2023</a:t>
            </a:r>
          </a:p>
        </p:txBody>
      </p:sp>
      <p:sp>
        <p:nvSpPr>
          <p:cNvPr id="8" name="Slide Number Placeholder 7"/>
          <p:cNvSpPr>
            <a:spLocks noGrp="1"/>
          </p:cNvSpPr>
          <p:nvPr>
            <p:ph type="sldNum" sz="quarter" idx="12"/>
          </p:nvPr>
        </p:nvSpPr>
        <p:spPr/>
        <p:txBody>
          <a:bodyPr/>
          <a:lstStyle/>
          <a:p>
            <a:fld id="{401CF334-2D5C-4859-84A6-CA7E6E43FAEB}" type="slidenum">
              <a:rPr lang="en-US" smtClean="0"/>
              <a:t>3</a:t>
            </a:fld>
            <a:endParaRPr lang="en-US" dirty="0"/>
          </a:p>
        </p:txBody>
      </p:sp>
    </p:spTree>
    <p:extLst>
      <p:ext uri="{BB962C8B-B14F-4D97-AF65-F5344CB8AC3E}">
        <p14:creationId xmlns:p14="http://schemas.microsoft.com/office/powerpoint/2010/main" val="120009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TextBox 6"/>
          <p:cNvSpPr txBox="1"/>
          <p:nvPr/>
        </p:nvSpPr>
        <p:spPr>
          <a:xfrm>
            <a:off x="786682" y="533192"/>
            <a:ext cx="4391374" cy="523220"/>
          </a:xfrm>
          <a:prstGeom prst="rect">
            <a:avLst/>
          </a:prstGeom>
          <a:noFill/>
        </p:spPr>
        <p:txBody>
          <a:bodyPr wrap="square" rtlCol="0">
            <a:spAutoFit/>
          </a:bodyPr>
          <a:lstStyle/>
          <a:p>
            <a:r>
              <a:rPr lang="en-US" sz="2800" b="1" dirty="0" smtClean="0">
                <a:solidFill>
                  <a:schemeClr val="accent5">
                    <a:lumMod val="50000"/>
                  </a:schemeClr>
                </a:solidFill>
                <a:latin typeface="Avenir LT Std 35 Light"/>
              </a:rPr>
              <a:t>Risk Protection Hearing</a:t>
            </a:r>
            <a:endParaRPr lang="en-US" sz="2800" b="1" dirty="0">
              <a:solidFill>
                <a:schemeClr val="accent5">
                  <a:lumMod val="50000"/>
                </a:schemeClr>
              </a:solidFill>
              <a:latin typeface="Avenir LT Std 35 Light"/>
            </a:endParaRPr>
          </a:p>
        </p:txBody>
      </p:sp>
      <p:sp>
        <p:nvSpPr>
          <p:cNvPr id="8" name="TextBox 7"/>
          <p:cNvSpPr txBox="1"/>
          <p:nvPr/>
        </p:nvSpPr>
        <p:spPr>
          <a:xfrm>
            <a:off x="178420" y="1382485"/>
            <a:ext cx="11784980" cy="5078313"/>
          </a:xfrm>
          <a:prstGeom prst="rect">
            <a:avLst/>
          </a:prstGeom>
          <a:noFill/>
        </p:spPr>
        <p:txBody>
          <a:bodyPr wrap="square" rtlCol="0">
            <a:spAutoFit/>
          </a:bodyPr>
          <a:lstStyle/>
          <a:p>
            <a:pPr marL="800100" lvl="1" indent="-342900">
              <a:buFont typeface="Wingdings" panose="05000000000000000000" pitchFamily="2" charset="2"/>
              <a:buChar char="Ø"/>
            </a:pPr>
            <a:r>
              <a:rPr lang="en-US" sz="2000" dirty="0">
                <a:solidFill>
                  <a:schemeClr val="accent5">
                    <a:lumMod val="50000"/>
                  </a:schemeClr>
                </a:solidFill>
              </a:rPr>
              <a:t>After </a:t>
            </a:r>
            <a:r>
              <a:rPr lang="en-US" sz="2000" dirty="0" smtClean="0">
                <a:solidFill>
                  <a:schemeClr val="accent5">
                    <a:lumMod val="50000"/>
                  </a:schemeClr>
                </a:solidFill>
              </a:rPr>
              <a:t>180 days has expired, </a:t>
            </a:r>
            <a:r>
              <a:rPr lang="en-US" sz="2000" dirty="0">
                <a:solidFill>
                  <a:schemeClr val="accent5">
                    <a:lumMod val="50000"/>
                  </a:schemeClr>
                </a:solidFill>
              </a:rPr>
              <a:t>the </a:t>
            </a:r>
            <a:r>
              <a:rPr lang="en-US" sz="2000" dirty="0" smtClean="0">
                <a:solidFill>
                  <a:schemeClr val="accent5">
                    <a:lumMod val="50000"/>
                  </a:schemeClr>
                </a:solidFill>
              </a:rPr>
              <a:t>subject </a:t>
            </a:r>
            <a:r>
              <a:rPr lang="en-US" sz="2000" dirty="0">
                <a:solidFill>
                  <a:schemeClr val="accent5">
                    <a:lumMod val="50000"/>
                  </a:schemeClr>
                </a:solidFill>
              </a:rPr>
              <a:t>can file a </a:t>
            </a:r>
            <a:r>
              <a:rPr lang="en-US" sz="2000" dirty="0" smtClean="0">
                <a:solidFill>
                  <a:schemeClr val="accent5">
                    <a:lumMod val="50000"/>
                  </a:schemeClr>
                </a:solidFill>
              </a:rPr>
              <a:t>petition to terminate the risk protection order with </a:t>
            </a:r>
            <a:r>
              <a:rPr lang="en-US" sz="2000" dirty="0">
                <a:solidFill>
                  <a:schemeClr val="accent5">
                    <a:lumMod val="50000"/>
                  </a:schemeClr>
                </a:solidFill>
              </a:rPr>
              <a:t>the </a:t>
            </a:r>
            <a:r>
              <a:rPr lang="en-US" sz="2000" dirty="0" smtClean="0">
                <a:solidFill>
                  <a:schemeClr val="accent5">
                    <a:lumMod val="50000"/>
                  </a:schemeClr>
                </a:solidFill>
              </a:rPr>
              <a:t>court. </a:t>
            </a:r>
          </a:p>
          <a:p>
            <a:pPr marL="800100" lvl="1" indent="-342900">
              <a:buFont typeface="Wingdings" panose="05000000000000000000" pitchFamily="2" charset="2"/>
              <a:buChar char="Ø"/>
            </a:pPr>
            <a:endParaRPr lang="en-US" sz="2000" dirty="0">
              <a:solidFill>
                <a:schemeClr val="accent5">
                  <a:lumMod val="50000"/>
                </a:schemeClr>
              </a:solidFill>
            </a:endParaRPr>
          </a:p>
          <a:p>
            <a:pPr marL="800100" lvl="1" indent="-342900">
              <a:buFont typeface="Wingdings" panose="05000000000000000000" pitchFamily="2" charset="2"/>
              <a:buChar char="Ø"/>
            </a:pPr>
            <a:r>
              <a:rPr lang="en-US" sz="2000" dirty="0" smtClean="0">
                <a:solidFill>
                  <a:schemeClr val="accent5">
                    <a:lumMod val="50000"/>
                  </a:schemeClr>
                </a:solidFill>
              </a:rPr>
              <a:t>Twenty eight (28) days after filing the petition, a new hearing will be scheduled. </a:t>
            </a:r>
          </a:p>
          <a:p>
            <a:pPr marL="800100" lvl="1" indent="-342900">
              <a:buFont typeface="Wingdings" panose="05000000000000000000" pitchFamily="2" charset="2"/>
              <a:buChar char="Ø"/>
            </a:pPr>
            <a:endParaRPr lang="en-US" sz="2000" dirty="0">
              <a:solidFill>
                <a:schemeClr val="accent5">
                  <a:lumMod val="50000"/>
                </a:schemeClr>
              </a:solidFill>
            </a:endParaRPr>
          </a:p>
          <a:p>
            <a:pPr marL="800100" lvl="1" indent="-342900">
              <a:buFont typeface="Wingdings" panose="05000000000000000000" pitchFamily="2" charset="2"/>
              <a:buChar char="Ø"/>
            </a:pPr>
            <a:r>
              <a:rPr lang="en-US" sz="2000" dirty="0" smtClean="0">
                <a:solidFill>
                  <a:schemeClr val="accent5">
                    <a:lumMod val="50000"/>
                  </a:schemeClr>
                </a:solidFill>
              </a:rPr>
              <a:t>The division of criminal justice will be notified of the new hearing.</a:t>
            </a:r>
          </a:p>
          <a:p>
            <a:pPr marL="800100" lvl="1" indent="-342900">
              <a:buFont typeface="Wingdings" panose="05000000000000000000" pitchFamily="2" charset="2"/>
              <a:buChar char="Ø"/>
            </a:pPr>
            <a:endParaRPr lang="en-US" sz="2000" dirty="0">
              <a:solidFill>
                <a:schemeClr val="accent5">
                  <a:lumMod val="50000"/>
                </a:schemeClr>
              </a:solidFill>
            </a:endParaRPr>
          </a:p>
          <a:p>
            <a:pPr marL="800100" lvl="1" indent="-342900">
              <a:buFont typeface="Wingdings" panose="05000000000000000000" pitchFamily="2" charset="2"/>
              <a:buChar char="Ø"/>
            </a:pPr>
            <a:r>
              <a:rPr lang="en-US" sz="2000" dirty="0" smtClean="0">
                <a:solidFill>
                  <a:schemeClr val="accent5">
                    <a:lumMod val="50000"/>
                  </a:schemeClr>
                </a:solidFill>
              </a:rPr>
              <a:t>The Law enforcement agency for the town the subject resides will be directed to determine, no later than fourteen (14) days, whether there is probable cause to believe that the subject/petitioner poses a risk of imminent personal injury to themselves or another person. </a:t>
            </a:r>
          </a:p>
          <a:p>
            <a:pPr lvl="1"/>
            <a:endParaRPr lang="en-US" sz="2800" dirty="0">
              <a:solidFill>
                <a:schemeClr val="accent5">
                  <a:lumMod val="50000"/>
                </a:schemeClr>
              </a:solidFill>
            </a:endParaRPr>
          </a:p>
          <a:p>
            <a:pPr marL="800100" lvl="1" indent="-342900">
              <a:buFont typeface="Wingdings" panose="05000000000000000000" pitchFamily="2" charset="2"/>
              <a:buChar char="Ø"/>
            </a:pPr>
            <a:r>
              <a:rPr lang="en-US" sz="2000" dirty="0" smtClean="0">
                <a:solidFill>
                  <a:schemeClr val="accent5">
                    <a:lumMod val="50000"/>
                  </a:schemeClr>
                </a:solidFill>
              </a:rPr>
              <a:t>If probable cause is </a:t>
            </a:r>
            <a:r>
              <a:rPr lang="en-US" sz="2000" b="1" dirty="0" smtClean="0">
                <a:solidFill>
                  <a:schemeClr val="accent5">
                    <a:lumMod val="50000"/>
                  </a:schemeClr>
                </a:solidFill>
              </a:rPr>
              <a:t>not determined </a:t>
            </a:r>
            <a:r>
              <a:rPr lang="en-US" sz="2000" dirty="0" smtClean="0">
                <a:solidFill>
                  <a:schemeClr val="accent5">
                    <a:lumMod val="50000"/>
                  </a:schemeClr>
                </a:solidFill>
              </a:rPr>
              <a:t>the law enforcement agency will notify the clerk who will cancel the risk protection order and warrant if applicable and cancel the hearing, </a:t>
            </a:r>
          </a:p>
          <a:p>
            <a:pPr lvl="1"/>
            <a:endParaRPr lang="en-US" sz="2000" dirty="0" smtClean="0">
              <a:solidFill>
                <a:schemeClr val="accent5">
                  <a:lumMod val="50000"/>
                </a:schemeClr>
              </a:solidFill>
            </a:endParaRPr>
          </a:p>
          <a:p>
            <a:r>
              <a:rPr lang="en-US" dirty="0" smtClean="0"/>
              <a:t>		</a:t>
            </a:r>
          </a:p>
          <a:p>
            <a:pPr algn="ctr"/>
            <a:r>
              <a:rPr lang="en-US" dirty="0" smtClean="0"/>
              <a:t>You cannot use the fact that they are under a risk protective order at P.C.</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30</a:t>
            </a:fld>
            <a:endParaRPr lang="en-US" dirty="0"/>
          </a:p>
        </p:txBody>
      </p:sp>
    </p:spTree>
    <p:extLst>
      <p:ext uri="{BB962C8B-B14F-4D97-AF65-F5344CB8AC3E}">
        <p14:creationId xmlns:p14="http://schemas.microsoft.com/office/powerpoint/2010/main" val="251460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TextBox 6"/>
          <p:cNvSpPr txBox="1"/>
          <p:nvPr/>
        </p:nvSpPr>
        <p:spPr>
          <a:xfrm>
            <a:off x="733519" y="656069"/>
            <a:ext cx="4263783" cy="523220"/>
          </a:xfrm>
          <a:prstGeom prst="rect">
            <a:avLst/>
          </a:prstGeom>
          <a:noFill/>
        </p:spPr>
        <p:txBody>
          <a:bodyPr wrap="square" rtlCol="0">
            <a:spAutoFit/>
          </a:bodyPr>
          <a:lstStyle/>
          <a:p>
            <a:r>
              <a:rPr lang="en-US" sz="2800" b="1" dirty="0" smtClean="0">
                <a:solidFill>
                  <a:schemeClr val="accent5">
                    <a:lumMod val="50000"/>
                  </a:schemeClr>
                </a:solidFill>
                <a:latin typeface="Avenir LT Std 35 Light"/>
              </a:rPr>
              <a:t>Risk Protection Hearing</a:t>
            </a:r>
            <a:endParaRPr lang="en-US" sz="2800" b="1" dirty="0">
              <a:solidFill>
                <a:schemeClr val="accent5">
                  <a:lumMod val="50000"/>
                </a:schemeClr>
              </a:solidFill>
              <a:latin typeface="Avenir LT Std 35 Light"/>
            </a:endParaRPr>
          </a:p>
        </p:txBody>
      </p:sp>
      <p:sp>
        <p:nvSpPr>
          <p:cNvPr id="8" name="TextBox 7"/>
          <p:cNvSpPr txBox="1"/>
          <p:nvPr/>
        </p:nvSpPr>
        <p:spPr>
          <a:xfrm>
            <a:off x="178420" y="1440423"/>
            <a:ext cx="11784980" cy="4093428"/>
          </a:xfrm>
          <a:prstGeom prst="rect">
            <a:avLst/>
          </a:prstGeom>
          <a:noFill/>
        </p:spPr>
        <p:txBody>
          <a:bodyPr wrap="square" rtlCol="0">
            <a:spAutoFit/>
          </a:bodyPr>
          <a:lstStyle/>
          <a:p>
            <a:pPr marL="800100" lvl="1" indent="-342900">
              <a:buFont typeface="Wingdings" panose="05000000000000000000" pitchFamily="2" charset="2"/>
              <a:buChar char="Ø"/>
            </a:pPr>
            <a:r>
              <a:rPr lang="en-US" sz="2400" dirty="0" smtClean="0">
                <a:solidFill>
                  <a:schemeClr val="accent5">
                    <a:lumMod val="50000"/>
                  </a:schemeClr>
                </a:solidFill>
              </a:rPr>
              <a:t>If </a:t>
            </a:r>
            <a:r>
              <a:rPr lang="en-US" sz="2400" b="1" dirty="0" smtClean="0">
                <a:solidFill>
                  <a:schemeClr val="accent5">
                    <a:lumMod val="50000"/>
                  </a:schemeClr>
                </a:solidFill>
              </a:rPr>
              <a:t>probable cause is determined </a:t>
            </a:r>
            <a:r>
              <a:rPr lang="en-US" sz="2400" dirty="0" smtClean="0">
                <a:solidFill>
                  <a:schemeClr val="accent5">
                    <a:lumMod val="50000"/>
                  </a:schemeClr>
                </a:solidFill>
              </a:rPr>
              <a:t>the law enforcement agency will notify the court and the hearing will proceed as scheduled.  </a:t>
            </a:r>
          </a:p>
          <a:p>
            <a:pPr marL="800100" lvl="1" indent="-342900">
              <a:buFont typeface="Wingdings" panose="05000000000000000000" pitchFamily="2" charset="2"/>
              <a:buChar char="Ø"/>
            </a:pPr>
            <a:endParaRPr lang="en-US" sz="2400" dirty="0">
              <a:solidFill>
                <a:schemeClr val="accent5">
                  <a:lumMod val="50000"/>
                </a:schemeClr>
              </a:solidFill>
            </a:endParaRPr>
          </a:p>
          <a:p>
            <a:pPr marL="800100" lvl="1" indent="-342900">
              <a:buFont typeface="Wingdings" panose="05000000000000000000" pitchFamily="2" charset="2"/>
              <a:buChar char="Ø"/>
            </a:pPr>
            <a:r>
              <a:rPr lang="en-US" sz="2400" dirty="0" smtClean="0">
                <a:solidFill>
                  <a:schemeClr val="accent5">
                    <a:lumMod val="50000"/>
                  </a:schemeClr>
                </a:solidFill>
              </a:rPr>
              <a:t>At the hearing, if the court finds clear and convincing evidence that the subject/petitioner poses a risk of imminent personal injury to themselves or to another person the order will be extended for another 180 days from previous petition. </a:t>
            </a:r>
          </a:p>
          <a:p>
            <a:pPr marL="800100" lvl="1" indent="-342900">
              <a:buFont typeface="Wingdings" panose="05000000000000000000" pitchFamily="2" charset="2"/>
              <a:buChar char="Ø"/>
            </a:pPr>
            <a:endParaRPr lang="en-US" sz="2400" dirty="0">
              <a:solidFill>
                <a:schemeClr val="accent5">
                  <a:lumMod val="50000"/>
                </a:schemeClr>
              </a:solidFill>
            </a:endParaRPr>
          </a:p>
          <a:p>
            <a:pPr marL="800100" lvl="1" indent="-342900">
              <a:buFont typeface="Wingdings" panose="05000000000000000000" pitchFamily="2" charset="2"/>
              <a:buChar char="Ø"/>
            </a:pPr>
            <a:r>
              <a:rPr lang="en-US" sz="2400" dirty="0" smtClean="0">
                <a:solidFill>
                  <a:schemeClr val="accent5">
                    <a:lumMod val="50000"/>
                  </a:schemeClr>
                </a:solidFill>
              </a:rPr>
              <a:t>The subject can file another petition after the 180 days has expired and the process of a new hearing and determining if probable cause exists begins.  </a:t>
            </a:r>
            <a:endParaRPr lang="en-US" sz="2000" dirty="0">
              <a:solidFill>
                <a:srgbClr val="000000">
                  <a:lumMod val="75000"/>
                  <a:lumOff val="25000"/>
                </a:srgbClr>
              </a:solidFill>
            </a:endParaRPr>
          </a:p>
          <a:p>
            <a:pPr marL="800100" lvl="1" indent="-342900">
              <a:buFont typeface="Wingdings" panose="05000000000000000000" pitchFamily="2" charset="2"/>
              <a:buChar char="Ø"/>
            </a:pPr>
            <a:endParaRPr lang="en-US" sz="2000" dirty="0" smtClean="0">
              <a:solidFill>
                <a:srgbClr val="000000">
                  <a:lumMod val="75000"/>
                  <a:lumOff val="25000"/>
                </a:srgbClr>
              </a:solidFill>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31</a:t>
            </a:fld>
            <a:endParaRPr lang="en-US" dirty="0"/>
          </a:p>
        </p:txBody>
      </p:sp>
    </p:spTree>
    <p:extLst>
      <p:ext uri="{BB962C8B-B14F-4D97-AF65-F5344CB8AC3E}">
        <p14:creationId xmlns:p14="http://schemas.microsoft.com/office/powerpoint/2010/main" val="253624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TextBox 6"/>
          <p:cNvSpPr txBox="1"/>
          <p:nvPr/>
        </p:nvSpPr>
        <p:spPr>
          <a:xfrm>
            <a:off x="733520" y="656069"/>
            <a:ext cx="6156378" cy="523220"/>
          </a:xfrm>
          <a:prstGeom prst="rect">
            <a:avLst/>
          </a:prstGeom>
          <a:noFill/>
        </p:spPr>
        <p:txBody>
          <a:bodyPr wrap="square" rtlCol="0">
            <a:spAutoFit/>
          </a:bodyPr>
          <a:lstStyle/>
          <a:p>
            <a:r>
              <a:rPr lang="en-US" sz="2800" b="1" dirty="0" smtClean="0">
                <a:solidFill>
                  <a:schemeClr val="accent5">
                    <a:lumMod val="50000"/>
                  </a:schemeClr>
                </a:solidFill>
                <a:latin typeface="Avenir LT Std 35 Light"/>
              </a:rPr>
              <a:t>Seized Firearms and Ammunition</a:t>
            </a:r>
            <a:endParaRPr lang="en-US" sz="2800" b="1" dirty="0">
              <a:solidFill>
                <a:schemeClr val="accent5">
                  <a:lumMod val="50000"/>
                </a:schemeClr>
              </a:solidFill>
              <a:latin typeface="Avenir LT Std 35 Light"/>
            </a:endParaRPr>
          </a:p>
        </p:txBody>
      </p:sp>
      <p:sp>
        <p:nvSpPr>
          <p:cNvPr id="8" name="TextBox 7"/>
          <p:cNvSpPr txBox="1"/>
          <p:nvPr/>
        </p:nvSpPr>
        <p:spPr>
          <a:xfrm>
            <a:off x="626233" y="1610176"/>
            <a:ext cx="10781415" cy="3785652"/>
          </a:xfrm>
          <a:prstGeom prst="rect">
            <a:avLst/>
          </a:prstGeom>
          <a:noFill/>
        </p:spPr>
        <p:txBody>
          <a:bodyPr wrap="square" rtlCol="0">
            <a:spAutoFit/>
          </a:bodyPr>
          <a:lstStyle/>
          <a:p>
            <a:pPr lvl="1"/>
            <a:r>
              <a:rPr lang="en-US" sz="2400" dirty="0" smtClean="0">
                <a:solidFill>
                  <a:schemeClr val="accent5">
                    <a:lumMod val="50000"/>
                  </a:schemeClr>
                </a:solidFill>
                <a:latin typeface="Avenir LT Std 35 Light"/>
                <a:hlinkClick r:id="rId5"/>
              </a:rPr>
              <a:t>29-38c (h)</a:t>
            </a:r>
            <a:r>
              <a:rPr lang="en-US" sz="2400" dirty="0" smtClean="0">
                <a:solidFill>
                  <a:schemeClr val="accent5">
                    <a:lumMod val="50000"/>
                  </a:schemeClr>
                </a:solidFill>
                <a:latin typeface="Avenir LT Std 35 Light"/>
              </a:rPr>
              <a:t> </a:t>
            </a:r>
          </a:p>
          <a:p>
            <a:pPr lvl="1"/>
            <a:endParaRPr lang="en-US" sz="2400" dirty="0" smtClean="0">
              <a:solidFill>
                <a:schemeClr val="accent5">
                  <a:lumMod val="50000"/>
                </a:schemeClr>
              </a:solidFill>
              <a:latin typeface="Avenir LT Std 35 Light"/>
            </a:endParaRPr>
          </a:p>
          <a:p>
            <a:pPr marL="800100" lvl="1" indent="-342900">
              <a:buFont typeface="Wingdings" panose="05000000000000000000" pitchFamily="2" charset="2"/>
              <a:buChar char="Ø"/>
            </a:pPr>
            <a:r>
              <a:rPr lang="en-US" sz="2400" dirty="0" smtClean="0">
                <a:solidFill>
                  <a:schemeClr val="accent5">
                    <a:lumMod val="50000"/>
                  </a:schemeClr>
                </a:solidFill>
                <a:latin typeface="Avenir LT Std 35 Light"/>
              </a:rPr>
              <a:t>At anytime after the initial seizure or subsequent 180 continuation(s) the subject or legal representative may transfer any seized firearms and ammunition, to a federally licensed firearm dealer. </a:t>
            </a:r>
          </a:p>
          <a:p>
            <a:pPr marL="800100" lvl="1" indent="-342900">
              <a:buFont typeface="Wingdings" panose="05000000000000000000" pitchFamily="2" charset="2"/>
              <a:buChar char="Ø"/>
            </a:pPr>
            <a:endParaRPr lang="en-US" sz="2400" dirty="0">
              <a:solidFill>
                <a:schemeClr val="accent5">
                  <a:lumMod val="50000"/>
                </a:schemeClr>
              </a:solidFill>
              <a:latin typeface="Avenir LT Std 35 Light"/>
            </a:endParaRPr>
          </a:p>
          <a:p>
            <a:pPr marL="800100" lvl="1" indent="-342900">
              <a:buFont typeface="Wingdings" panose="05000000000000000000" pitchFamily="2" charset="2"/>
              <a:buChar char="Ø"/>
            </a:pPr>
            <a:r>
              <a:rPr lang="en-US" sz="2400" dirty="0" smtClean="0">
                <a:solidFill>
                  <a:schemeClr val="accent5">
                    <a:lumMod val="50000"/>
                  </a:schemeClr>
                </a:solidFill>
                <a:latin typeface="Avenir LT Std 35 Light"/>
              </a:rPr>
              <a:t>Seizing law enforcement agency has 10 days to transfer said firearms and ammunition, to the </a:t>
            </a:r>
            <a:r>
              <a:rPr lang="en-US" sz="2400" dirty="0">
                <a:solidFill>
                  <a:schemeClr val="accent5">
                    <a:lumMod val="50000"/>
                  </a:schemeClr>
                </a:solidFill>
                <a:latin typeface="Avenir LT Std 35 Light"/>
              </a:rPr>
              <a:t>federally licensed firearm dealer</a:t>
            </a:r>
            <a:r>
              <a:rPr lang="en-US" sz="2400" dirty="0" smtClean="0">
                <a:solidFill>
                  <a:schemeClr val="accent5">
                    <a:lumMod val="50000"/>
                  </a:schemeClr>
                </a:solidFill>
                <a:latin typeface="Avenir LT Std 35 Light"/>
              </a:rPr>
              <a:t>. </a:t>
            </a:r>
          </a:p>
          <a:p>
            <a:pPr marL="800100" lvl="1" indent="-342900">
              <a:buFont typeface="Wingdings" panose="05000000000000000000" pitchFamily="2" charset="2"/>
              <a:buChar char="Ø"/>
            </a:pPr>
            <a:endParaRPr lang="en-US" sz="2400" dirty="0">
              <a:solidFill>
                <a:schemeClr val="accent5">
                  <a:lumMod val="50000"/>
                </a:schemeClr>
              </a:solidFill>
              <a:latin typeface="Avenir LT Std 35 Light"/>
            </a:endParaRPr>
          </a:p>
          <a:p>
            <a:pPr lvl="1"/>
            <a:r>
              <a:rPr lang="en-US" sz="1600" dirty="0" smtClean="0">
                <a:solidFill>
                  <a:schemeClr val="accent5">
                    <a:lumMod val="50000"/>
                  </a:schemeClr>
                </a:solidFill>
                <a:latin typeface="Avenir LT Std 35 Light"/>
              </a:rPr>
              <a:t>Page 8 PA 21-67</a:t>
            </a:r>
          </a:p>
        </p:txBody>
      </p:sp>
      <p:sp>
        <p:nvSpPr>
          <p:cNvPr id="6" name="Slide Number Placeholder 5"/>
          <p:cNvSpPr>
            <a:spLocks noGrp="1"/>
          </p:cNvSpPr>
          <p:nvPr>
            <p:ph type="sldNum" sz="quarter" idx="12"/>
          </p:nvPr>
        </p:nvSpPr>
        <p:spPr/>
        <p:txBody>
          <a:bodyPr/>
          <a:lstStyle/>
          <a:p>
            <a:fld id="{401CF334-2D5C-4859-84A6-CA7E6E43FAEB}" type="slidenum">
              <a:rPr lang="en-US" smtClean="0"/>
              <a:t>32</a:t>
            </a:fld>
            <a:endParaRPr lang="en-US" dirty="0"/>
          </a:p>
        </p:txBody>
      </p:sp>
    </p:spTree>
    <p:extLst>
      <p:ext uri="{BB962C8B-B14F-4D97-AF65-F5344CB8AC3E}">
        <p14:creationId xmlns:p14="http://schemas.microsoft.com/office/powerpoint/2010/main" val="283455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1907" y="769090"/>
            <a:ext cx="10515601" cy="3526464"/>
          </a:xfrm>
        </p:spPr>
        <p:txBody>
          <a:bodyPr>
            <a:noAutofit/>
          </a:bodyPr>
          <a:lstStyle/>
          <a:p>
            <a:pPr marL="109728" indent="0">
              <a:buNone/>
            </a:pPr>
            <a:endParaRPr lang="en-US" sz="2600" b="1" dirty="0" smtClean="0">
              <a:solidFill>
                <a:schemeClr val="accent5">
                  <a:lumMod val="50000"/>
                </a:schemeClr>
              </a:solidFill>
              <a:latin typeface="Avenir LT Std 35 Light"/>
            </a:endParaRPr>
          </a:p>
          <a:p>
            <a:pPr marL="109728" indent="0">
              <a:buNone/>
            </a:pPr>
            <a:r>
              <a:rPr lang="en-US" sz="3200" b="1" dirty="0">
                <a:solidFill>
                  <a:schemeClr val="accent5">
                    <a:lumMod val="50000"/>
                  </a:schemeClr>
                </a:solidFill>
                <a:latin typeface="Avenir LT Std 35 Light"/>
              </a:rPr>
              <a:t>CGS: 29-38c  “New Path</a:t>
            </a:r>
            <a:r>
              <a:rPr lang="en-US" sz="3200" b="1" dirty="0" smtClean="0">
                <a:solidFill>
                  <a:schemeClr val="accent5">
                    <a:lumMod val="50000"/>
                  </a:schemeClr>
                </a:solidFill>
                <a:latin typeface="Avenir LT Std 35 Light"/>
              </a:rPr>
              <a:t>”</a:t>
            </a:r>
          </a:p>
          <a:p>
            <a:pPr marL="109728" indent="0">
              <a:buNone/>
            </a:pPr>
            <a:endParaRPr lang="en-US" sz="3200" b="1" dirty="0">
              <a:solidFill>
                <a:schemeClr val="accent5">
                  <a:lumMod val="50000"/>
                </a:schemeClr>
              </a:solidFill>
              <a:latin typeface="Avenir LT Std 35 Light"/>
            </a:endParaRPr>
          </a:p>
          <a:p>
            <a:pPr marL="109728" indent="0" algn="ctr">
              <a:lnSpc>
                <a:spcPct val="150000"/>
              </a:lnSpc>
              <a:buNone/>
            </a:pPr>
            <a:r>
              <a:rPr lang="en-US" sz="3200" b="1" dirty="0" smtClean="0">
                <a:solidFill>
                  <a:schemeClr val="accent5">
                    <a:lumMod val="50000"/>
                  </a:schemeClr>
                </a:solidFill>
                <a:latin typeface="Avenir LT Std 35 Light"/>
              </a:rPr>
              <a:t>No Probable Cause Steps </a:t>
            </a:r>
          </a:p>
          <a:p>
            <a:pPr marL="109728" indent="0" algn="ctr">
              <a:lnSpc>
                <a:spcPct val="150000"/>
              </a:lnSpc>
              <a:buNone/>
            </a:pPr>
            <a:r>
              <a:rPr lang="en-US" sz="3200" b="1" dirty="0" smtClean="0">
                <a:solidFill>
                  <a:schemeClr val="accent5">
                    <a:lumMod val="50000"/>
                  </a:schemeClr>
                </a:solidFill>
                <a:latin typeface="Avenir LT Std 35 Light"/>
              </a:rPr>
              <a:t>Initial Investigation Ordered by the Court</a:t>
            </a:r>
          </a:p>
          <a:p>
            <a:pPr marL="109728" indent="0">
              <a:buNone/>
            </a:pPr>
            <a:endParaRPr lang="en-US" sz="20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Slide Number Placeholder 1"/>
          <p:cNvSpPr>
            <a:spLocks noGrp="1"/>
          </p:cNvSpPr>
          <p:nvPr>
            <p:ph type="sldNum" sz="quarter" idx="12"/>
          </p:nvPr>
        </p:nvSpPr>
        <p:spPr/>
        <p:txBody>
          <a:bodyPr/>
          <a:lstStyle/>
          <a:p>
            <a:fld id="{401CF334-2D5C-4859-84A6-CA7E6E43FAEB}" type="slidenum">
              <a:rPr lang="en-US" smtClean="0"/>
              <a:t>33</a:t>
            </a:fld>
            <a:endParaRPr lang="en-US" dirty="0"/>
          </a:p>
        </p:txBody>
      </p:sp>
    </p:spTree>
    <p:extLst>
      <p:ext uri="{BB962C8B-B14F-4D97-AF65-F5344CB8AC3E}">
        <p14:creationId xmlns:p14="http://schemas.microsoft.com/office/powerpoint/2010/main" val="2674884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79" y="390038"/>
            <a:ext cx="6041571" cy="1066800"/>
          </a:xfrm>
        </p:spPr>
        <p:txBody>
          <a:bodyPr>
            <a:normAutofit/>
          </a:bodyPr>
          <a:lstStyle/>
          <a:p>
            <a:r>
              <a:rPr lang="en-US" sz="2800" b="1" dirty="0" smtClean="0">
                <a:solidFill>
                  <a:schemeClr val="accent5">
                    <a:lumMod val="50000"/>
                  </a:schemeClr>
                </a:solidFill>
                <a:latin typeface="Avenir LT Std 35 Light"/>
              </a:rPr>
              <a:t>No Probable Cause Determined</a:t>
            </a:r>
            <a:endParaRPr lang="en-US" sz="2400" b="1" dirty="0">
              <a:solidFill>
                <a:schemeClr val="accent5">
                  <a:lumMod val="50000"/>
                </a:schemeClr>
              </a:solidFill>
              <a:latin typeface="Avenir LT Std 35 Light"/>
            </a:endParaRPr>
          </a:p>
        </p:txBody>
      </p:sp>
      <p:sp>
        <p:nvSpPr>
          <p:cNvPr id="3" name="Content Placeholder 2"/>
          <p:cNvSpPr>
            <a:spLocks noGrp="1"/>
          </p:cNvSpPr>
          <p:nvPr>
            <p:ph idx="1"/>
          </p:nvPr>
        </p:nvSpPr>
        <p:spPr>
          <a:xfrm>
            <a:off x="178420" y="1616148"/>
            <a:ext cx="11861180" cy="4395023"/>
          </a:xfrm>
        </p:spPr>
        <p:txBody>
          <a:bodyPr>
            <a:noAutofit/>
          </a:bodyPr>
          <a:lstStyle/>
          <a:p>
            <a:pPr marL="800100" lvl="1" indent="-342900">
              <a:lnSpc>
                <a:spcPct val="150000"/>
              </a:lnSpc>
              <a:spcBef>
                <a:spcPts val="200"/>
              </a:spcBef>
              <a:spcAft>
                <a:spcPts val="400"/>
              </a:spcAft>
              <a:buClrTx/>
              <a:buFont typeface="Wingdings" panose="05000000000000000000" pitchFamily="2" charset="2"/>
              <a:buChar char="Ø"/>
            </a:pPr>
            <a:r>
              <a:rPr lang="en-US" sz="2400" dirty="0" smtClean="0">
                <a:solidFill>
                  <a:srgbClr val="000000">
                    <a:lumMod val="75000"/>
                    <a:lumOff val="25000"/>
                  </a:srgbClr>
                </a:solidFill>
                <a:latin typeface="Avenir LT Std 35 Light"/>
              </a:rPr>
              <a:t>If probable cause </a:t>
            </a:r>
            <a:r>
              <a:rPr lang="en-US" sz="2400" b="1" dirty="0" smtClean="0">
                <a:solidFill>
                  <a:srgbClr val="000000">
                    <a:lumMod val="75000"/>
                    <a:lumOff val="25000"/>
                  </a:srgbClr>
                </a:solidFill>
                <a:latin typeface="Avenir LT Std 35 Light"/>
              </a:rPr>
              <a:t>is not determined </a:t>
            </a:r>
            <a:r>
              <a:rPr lang="en-US" sz="2400" dirty="0" smtClean="0">
                <a:solidFill>
                  <a:srgbClr val="000000">
                    <a:lumMod val="75000"/>
                    <a:lumOff val="25000"/>
                  </a:srgbClr>
                </a:solidFill>
                <a:latin typeface="Avenir LT Std 35 Light"/>
              </a:rPr>
              <a:t>during the initial independent investigation, the law enforcement agency will </a:t>
            </a:r>
            <a:r>
              <a:rPr lang="en-US" sz="2400" dirty="0">
                <a:solidFill>
                  <a:srgbClr val="000000">
                    <a:lumMod val="75000"/>
                    <a:lumOff val="25000"/>
                  </a:srgbClr>
                </a:solidFill>
                <a:latin typeface="Avenir LT Std 35 Light"/>
              </a:rPr>
              <a:t>notify the court as soon as </a:t>
            </a:r>
            <a:r>
              <a:rPr lang="en-US" sz="2400" dirty="0" smtClean="0">
                <a:solidFill>
                  <a:srgbClr val="000000">
                    <a:lumMod val="75000"/>
                    <a:lumOff val="25000"/>
                  </a:srgbClr>
                </a:solidFill>
                <a:latin typeface="Avenir LT Std 35 Light"/>
              </a:rPr>
              <a:t>practical and provide a written report detailing the investigation. </a:t>
            </a:r>
          </a:p>
          <a:p>
            <a:pPr marL="800100" lvl="1" indent="-342900">
              <a:lnSpc>
                <a:spcPct val="150000"/>
              </a:lnSpc>
              <a:spcBef>
                <a:spcPts val="200"/>
              </a:spcBef>
              <a:spcAft>
                <a:spcPts val="400"/>
              </a:spcAft>
              <a:buClrTx/>
              <a:buFont typeface="Wingdings" panose="05000000000000000000" pitchFamily="2" charset="2"/>
              <a:buChar char="Ø"/>
            </a:pPr>
            <a:r>
              <a:rPr lang="en-US" sz="2400" dirty="0" smtClean="0">
                <a:solidFill>
                  <a:srgbClr val="000000">
                    <a:lumMod val="75000"/>
                    <a:lumOff val="25000"/>
                  </a:srgbClr>
                </a:solidFill>
                <a:latin typeface="Avenir LT Std 35 Light"/>
              </a:rPr>
              <a:t>Complete the “Law Enforcement Agency Notice to the Court” indicating there is </a:t>
            </a:r>
            <a:r>
              <a:rPr lang="en-US" sz="2400" b="1" dirty="0" smtClean="0">
                <a:solidFill>
                  <a:srgbClr val="000000">
                    <a:lumMod val="75000"/>
                    <a:lumOff val="25000"/>
                  </a:srgbClr>
                </a:solidFill>
                <a:latin typeface="Avenir LT Std 35 Light"/>
              </a:rPr>
              <a:t>no probable cause</a:t>
            </a:r>
            <a:r>
              <a:rPr lang="en-US" sz="2400" dirty="0" smtClean="0">
                <a:solidFill>
                  <a:srgbClr val="000000">
                    <a:lumMod val="75000"/>
                    <a:lumOff val="25000"/>
                  </a:srgbClr>
                </a:solidFill>
                <a:latin typeface="Avenir LT Std 35 Light"/>
              </a:rPr>
              <a:t> to indicate the subject is at risk of harming themselves or another person. (page 2 of JD-CRT-198) </a:t>
            </a:r>
          </a:p>
          <a:p>
            <a:pPr marL="457200" lvl="1" indent="0">
              <a:lnSpc>
                <a:spcPct val="150000"/>
              </a:lnSpc>
              <a:spcBef>
                <a:spcPts val="200"/>
              </a:spcBef>
              <a:spcAft>
                <a:spcPts val="400"/>
              </a:spcAft>
              <a:buClrTx/>
              <a:buNone/>
            </a:pPr>
            <a:endParaRPr lang="en-US" sz="2400" dirty="0">
              <a:solidFill>
                <a:schemeClr val="accent5">
                  <a:lumMod val="50000"/>
                </a:schemeClr>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34</a:t>
            </a:fld>
            <a:endParaRPr lang="en-US" dirty="0"/>
          </a:p>
        </p:txBody>
      </p:sp>
    </p:spTree>
    <p:extLst>
      <p:ext uri="{BB962C8B-B14F-4D97-AF65-F5344CB8AC3E}">
        <p14:creationId xmlns:p14="http://schemas.microsoft.com/office/powerpoint/2010/main" val="1884298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sp>
        <p:nvSpPr>
          <p:cNvPr id="8" name="TextBox 7"/>
          <p:cNvSpPr txBox="1"/>
          <p:nvPr/>
        </p:nvSpPr>
        <p:spPr>
          <a:xfrm>
            <a:off x="178420" y="1525483"/>
            <a:ext cx="11784980" cy="3724096"/>
          </a:xfrm>
          <a:prstGeom prst="rect">
            <a:avLst/>
          </a:prstGeom>
          <a:noFill/>
        </p:spPr>
        <p:txBody>
          <a:bodyPr wrap="square" rtlCol="0">
            <a:spAutoFit/>
          </a:bodyPr>
          <a:lstStyle/>
          <a:p>
            <a:pPr marL="800100" lvl="1" indent="-342900">
              <a:buFont typeface="Wingdings" panose="05000000000000000000" pitchFamily="2" charset="2"/>
              <a:buChar char="Ø"/>
            </a:pPr>
            <a:r>
              <a:rPr lang="en-US" sz="2400" dirty="0">
                <a:solidFill>
                  <a:schemeClr val="accent5">
                    <a:lumMod val="50000"/>
                  </a:schemeClr>
                </a:solidFill>
              </a:rPr>
              <a:t>Court will </a:t>
            </a:r>
            <a:r>
              <a:rPr lang="en-US" sz="2400" dirty="0" smtClean="0">
                <a:solidFill>
                  <a:schemeClr val="accent5">
                    <a:lumMod val="50000"/>
                  </a:schemeClr>
                </a:solidFill>
              </a:rPr>
              <a:t>review the </a:t>
            </a:r>
            <a:r>
              <a:rPr lang="en-US" sz="2400" b="1" dirty="0" smtClean="0">
                <a:solidFill>
                  <a:schemeClr val="accent5">
                    <a:lumMod val="50000"/>
                  </a:schemeClr>
                </a:solidFill>
              </a:rPr>
              <a:t>no probable cause determined </a:t>
            </a:r>
            <a:r>
              <a:rPr lang="en-US" sz="2400" dirty="0" smtClean="0">
                <a:solidFill>
                  <a:schemeClr val="accent5">
                    <a:lumMod val="50000"/>
                  </a:schemeClr>
                </a:solidFill>
              </a:rPr>
              <a:t>investigation </a:t>
            </a:r>
            <a:r>
              <a:rPr lang="en-US" sz="2400" dirty="0">
                <a:solidFill>
                  <a:schemeClr val="accent5">
                    <a:lumMod val="50000"/>
                  </a:schemeClr>
                </a:solidFill>
              </a:rPr>
              <a:t>detailed in the </a:t>
            </a:r>
            <a:r>
              <a:rPr lang="en-US" sz="2400" dirty="0" smtClean="0">
                <a:solidFill>
                  <a:schemeClr val="accent5">
                    <a:lumMod val="50000"/>
                  </a:schemeClr>
                </a:solidFill>
              </a:rPr>
              <a:t>report.</a:t>
            </a:r>
          </a:p>
          <a:p>
            <a:pPr marL="800100" lvl="1" indent="-342900">
              <a:buFont typeface="Wingdings" panose="05000000000000000000" pitchFamily="2" charset="2"/>
              <a:buChar char="Ø"/>
            </a:pPr>
            <a:endParaRPr lang="en-US" sz="2400" dirty="0">
              <a:solidFill>
                <a:schemeClr val="accent5">
                  <a:lumMod val="50000"/>
                </a:schemeClr>
              </a:solidFill>
            </a:endParaRPr>
          </a:p>
          <a:p>
            <a:pPr marL="800100" lvl="1" indent="-342900">
              <a:buFont typeface="Wingdings" panose="05000000000000000000" pitchFamily="2" charset="2"/>
              <a:buChar char="Ø"/>
            </a:pPr>
            <a:r>
              <a:rPr lang="en-US" sz="2400" dirty="0" smtClean="0">
                <a:solidFill>
                  <a:schemeClr val="accent5">
                    <a:lumMod val="50000"/>
                  </a:schemeClr>
                </a:solidFill>
              </a:rPr>
              <a:t>If </a:t>
            </a:r>
            <a:r>
              <a:rPr lang="en-US" sz="2400" dirty="0">
                <a:solidFill>
                  <a:schemeClr val="accent5">
                    <a:lumMod val="50000"/>
                  </a:schemeClr>
                </a:solidFill>
              </a:rPr>
              <a:t>no </a:t>
            </a:r>
            <a:r>
              <a:rPr lang="en-US" sz="2400" dirty="0" smtClean="0">
                <a:solidFill>
                  <a:schemeClr val="accent5">
                    <a:lumMod val="50000"/>
                  </a:schemeClr>
                </a:solidFill>
              </a:rPr>
              <a:t>further </a:t>
            </a:r>
            <a:r>
              <a:rPr lang="en-US" sz="2400" dirty="0">
                <a:solidFill>
                  <a:schemeClr val="accent5">
                    <a:lumMod val="50000"/>
                  </a:schemeClr>
                </a:solidFill>
              </a:rPr>
              <a:t>investigation is </a:t>
            </a:r>
            <a:r>
              <a:rPr lang="en-US" sz="2400" dirty="0" smtClean="0">
                <a:solidFill>
                  <a:schemeClr val="accent5">
                    <a:lumMod val="50000"/>
                  </a:schemeClr>
                </a:solidFill>
              </a:rPr>
              <a:t>needed:</a:t>
            </a:r>
          </a:p>
          <a:p>
            <a:pPr marL="800100" lvl="1" indent="-342900">
              <a:buFont typeface="Wingdings" panose="05000000000000000000" pitchFamily="2" charset="2"/>
              <a:buChar char="Ø"/>
            </a:pPr>
            <a:endParaRPr lang="en-US" sz="2400" dirty="0">
              <a:solidFill>
                <a:schemeClr val="accent5">
                  <a:lumMod val="50000"/>
                </a:schemeClr>
              </a:solidFill>
            </a:endParaRPr>
          </a:p>
          <a:p>
            <a:pPr marL="800100" lvl="1" indent="-342900">
              <a:buFont typeface="Wingdings" panose="05000000000000000000" pitchFamily="2" charset="2"/>
              <a:buChar char="Ø"/>
            </a:pPr>
            <a:r>
              <a:rPr lang="en-US" sz="2400" dirty="0" smtClean="0">
                <a:solidFill>
                  <a:schemeClr val="accent5">
                    <a:lumMod val="50000"/>
                  </a:schemeClr>
                </a:solidFill>
              </a:rPr>
              <a:t>The </a:t>
            </a:r>
            <a:r>
              <a:rPr lang="en-US" sz="2400" dirty="0">
                <a:solidFill>
                  <a:schemeClr val="accent5">
                    <a:lumMod val="50000"/>
                  </a:schemeClr>
                </a:solidFill>
              </a:rPr>
              <a:t>court </a:t>
            </a:r>
            <a:r>
              <a:rPr lang="en-US" sz="2400" dirty="0" smtClean="0">
                <a:solidFill>
                  <a:schemeClr val="accent5">
                    <a:lumMod val="50000"/>
                  </a:schemeClr>
                </a:solidFill>
              </a:rPr>
              <a:t>shall </a:t>
            </a:r>
            <a:r>
              <a:rPr lang="en-US" sz="2400" dirty="0">
                <a:solidFill>
                  <a:schemeClr val="accent5">
                    <a:lumMod val="50000"/>
                  </a:schemeClr>
                </a:solidFill>
              </a:rPr>
              <a:t>cancel the NICS </a:t>
            </a:r>
            <a:r>
              <a:rPr lang="en-US" sz="2400" dirty="0" smtClean="0">
                <a:solidFill>
                  <a:schemeClr val="accent5">
                    <a:lumMod val="50000"/>
                  </a:schemeClr>
                </a:solidFill>
              </a:rPr>
              <a:t>message. </a:t>
            </a:r>
          </a:p>
          <a:p>
            <a:pPr lvl="1"/>
            <a:endParaRPr lang="en-US" sz="2400" dirty="0" smtClean="0">
              <a:solidFill>
                <a:schemeClr val="accent5">
                  <a:lumMod val="50000"/>
                </a:schemeClr>
              </a:solidFill>
            </a:endParaRPr>
          </a:p>
          <a:p>
            <a:pPr marL="800100" lvl="1" indent="-342900">
              <a:buFont typeface="Wingdings" panose="05000000000000000000" pitchFamily="2" charset="2"/>
              <a:buChar char="Ø"/>
            </a:pPr>
            <a:r>
              <a:rPr lang="en-US" sz="2400" dirty="0" smtClean="0">
                <a:solidFill>
                  <a:schemeClr val="accent5">
                    <a:lumMod val="50000"/>
                  </a:schemeClr>
                </a:solidFill>
              </a:rPr>
              <a:t>Notify </a:t>
            </a:r>
            <a:r>
              <a:rPr lang="en-US" sz="2400" dirty="0">
                <a:solidFill>
                  <a:schemeClr val="accent5">
                    <a:lumMod val="50000"/>
                  </a:schemeClr>
                </a:solidFill>
              </a:rPr>
              <a:t>Department of Emergency Services and Public Protection (Firearms Unit</a:t>
            </a:r>
            <a:r>
              <a:rPr lang="en-US" sz="2400" dirty="0" smtClean="0">
                <a:solidFill>
                  <a:schemeClr val="accent5">
                    <a:lumMod val="50000"/>
                  </a:schemeClr>
                </a:solidFill>
              </a:rPr>
              <a:t>). </a:t>
            </a:r>
            <a:endParaRPr lang="en-US" sz="2000" dirty="0">
              <a:solidFill>
                <a:srgbClr val="000000">
                  <a:lumMod val="75000"/>
                  <a:lumOff val="25000"/>
                </a:srgbClr>
              </a:solidFill>
            </a:endParaRPr>
          </a:p>
          <a:p>
            <a:pPr marL="800100" lvl="1" indent="-342900">
              <a:buFont typeface="Wingdings" panose="05000000000000000000" pitchFamily="2" charset="2"/>
              <a:buChar char="Ø"/>
            </a:pPr>
            <a:endParaRPr lang="en-US" sz="2000" dirty="0" smtClean="0">
              <a:solidFill>
                <a:srgbClr val="000000">
                  <a:lumMod val="75000"/>
                  <a:lumOff val="25000"/>
                </a:srgbClr>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11" name="Title 1"/>
          <p:cNvSpPr>
            <a:spLocks noGrp="1"/>
          </p:cNvSpPr>
          <p:nvPr>
            <p:ph type="title"/>
          </p:nvPr>
        </p:nvSpPr>
        <p:spPr>
          <a:xfrm>
            <a:off x="391379" y="390038"/>
            <a:ext cx="6041571" cy="1066800"/>
          </a:xfrm>
        </p:spPr>
        <p:txBody>
          <a:bodyPr>
            <a:normAutofit/>
          </a:bodyPr>
          <a:lstStyle/>
          <a:p>
            <a:r>
              <a:rPr lang="en-US" sz="2800" b="1" dirty="0" smtClean="0">
                <a:solidFill>
                  <a:schemeClr val="accent5">
                    <a:lumMod val="50000"/>
                  </a:schemeClr>
                </a:solidFill>
                <a:latin typeface="Avenir LT Std 35 Light"/>
              </a:rPr>
              <a:t>No Probable Cause Determined</a:t>
            </a:r>
            <a:endParaRPr lang="en-US" sz="2400" b="1" dirty="0">
              <a:solidFill>
                <a:schemeClr val="accent5">
                  <a:lumMod val="50000"/>
                </a:schemeClr>
              </a:solidFill>
              <a:latin typeface="Avenir LT Std 35 Light"/>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35</a:t>
            </a:fld>
            <a:endParaRPr lang="en-US" dirty="0"/>
          </a:p>
        </p:txBody>
      </p:sp>
    </p:spTree>
    <p:extLst>
      <p:ext uri="{BB962C8B-B14F-4D97-AF65-F5344CB8AC3E}">
        <p14:creationId xmlns:p14="http://schemas.microsoft.com/office/powerpoint/2010/main" val="3490890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75" y="1832344"/>
            <a:ext cx="11663916" cy="4255027"/>
          </a:xfrm>
        </p:spPr>
        <p:txBody>
          <a:bodyPr>
            <a:noAutofit/>
          </a:bodyPr>
          <a:lstStyle/>
          <a:p>
            <a:pPr marL="109728" indent="0">
              <a:buNone/>
            </a:pPr>
            <a:r>
              <a:rPr lang="en-US" sz="2400" dirty="0" smtClean="0">
                <a:solidFill>
                  <a:schemeClr val="accent5">
                    <a:lumMod val="50000"/>
                  </a:schemeClr>
                </a:solidFill>
                <a:latin typeface="Calibri" panose="020F0502020204030204" pitchFamily="34" charset="0"/>
              </a:rPr>
              <a:t> </a:t>
            </a:r>
            <a:r>
              <a:rPr lang="en-US" sz="2400" dirty="0" smtClean="0">
                <a:solidFill>
                  <a:schemeClr val="accent5">
                    <a:lumMod val="50000"/>
                  </a:schemeClr>
                </a:solidFill>
                <a:latin typeface="Avenir LT Std 35 Light"/>
              </a:rPr>
              <a:t>Smaller </a:t>
            </a:r>
            <a:r>
              <a:rPr lang="en-US" sz="2400" dirty="0">
                <a:solidFill>
                  <a:schemeClr val="accent5">
                    <a:lumMod val="50000"/>
                  </a:schemeClr>
                </a:solidFill>
                <a:latin typeface="Avenir LT Std 35 Light"/>
              </a:rPr>
              <a:t>caliber guns that use spring pressure, mechanically </a:t>
            </a:r>
            <a:r>
              <a:rPr lang="en-US" sz="2400" dirty="0" smtClean="0">
                <a:solidFill>
                  <a:schemeClr val="accent5">
                    <a:lumMod val="50000"/>
                  </a:schemeClr>
                </a:solidFill>
                <a:latin typeface="Avenir LT Std 35 Light"/>
              </a:rPr>
              <a:t>pressurized </a:t>
            </a:r>
            <a:r>
              <a:rPr lang="en-US" sz="2400" dirty="0">
                <a:solidFill>
                  <a:schemeClr val="accent5">
                    <a:lumMod val="50000"/>
                  </a:schemeClr>
                </a:solidFill>
                <a:latin typeface="Avenir LT Std 35 Light"/>
              </a:rPr>
              <a:t>air, and carbon </a:t>
            </a:r>
            <a:r>
              <a:rPr lang="en-US" sz="2400" dirty="0" smtClean="0">
                <a:solidFill>
                  <a:schemeClr val="accent5">
                    <a:lumMod val="50000"/>
                  </a:schemeClr>
                </a:solidFill>
                <a:latin typeface="Avenir LT Std 35 Light"/>
              </a:rPr>
              <a:t>dioxide propellant </a:t>
            </a:r>
            <a:r>
              <a:rPr lang="en-US" sz="2400" dirty="0">
                <a:solidFill>
                  <a:schemeClr val="accent5">
                    <a:lumMod val="50000"/>
                  </a:schemeClr>
                </a:solidFill>
                <a:latin typeface="Avenir LT Std 35 Light"/>
              </a:rPr>
              <a:t>to shoot lead or steel pellets or BBs are weapons from which a shot may be </a:t>
            </a:r>
            <a:r>
              <a:rPr lang="en-US" sz="2400" dirty="0" smtClean="0">
                <a:solidFill>
                  <a:schemeClr val="accent5">
                    <a:lumMod val="50000"/>
                  </a:schemeClr>
                </a:solidFill>
                <a:latin typeface="Avenir LT Std 35 Light"/>
              </a:rPr>
              <a:t>discharged for </a:t>
            </a:r>
            <a:r>
              <a:rPr lang="en-US" sz="2400" dirty="0">
                <a:solidFill>
                  <a:schemeClr val="accent5">
                    <a:lumMod val="50000"/>
                  </a:schemeClr>
                </a:solidFill>
                <a:latin typeface="Avenir LT Std 35 Light"/>
              </a:rPr>
              <a:t>purposes of the penal code State v Hardy 278 Conn 113 </a:t>
            </a:r>
            <a:r>
              <a:rPr lang="en-US" sz="2400" dirty="0" smtClean="0">
                <a:solidFill>
                  <a:schemeClr val="accent5">
                    <a:lumMod val="50000"/>
                  </a:schemeClr>
                </a:solidFill>
                <a:latin typeface="Avenir LT Std 35 Light"/>
              </a:rPr>
              <a:t>(2006) </a:t>
            </a:r>
            <a:r>
              <a:rPr lang="en-US" sz="2400" dirty="0">
                <a:solidFill>
                  <a:schemeClr val="accent5">
                    <a:lumMod val="50000"/>
                  </a:schemeClr>
                </a:solidFill>
                <a:latin typeface="Avenir LT Std 35 Light"/>
              </a:rPr>
              <a:t>State v Grant 294 Conn </a:t>
            </a:r>
            <a:r>
              <a:rPr lang="en-US" sz="2400" dirty="0" smtClean="0">
                <a:solidFill>
                  <a:schemeClr val="accent5">
                    <a:lumMod val="50000"/>
                  </a:schemeClr>
                </a:solidFill>
                <a:latin typeface="Avenir LT Std 35 Light"/>
              </a:rPr>
              <a:t>151 (2009)</a:t>
            </a:r>
          </a:p>
          <a:p>
            <a:pPr>
              <a:buFont typeface="Wingdings" panose="05000000000000000000" pitchFamily="2" charset="2"/>
              <a:buChar char="Ø"/>
            </a:pPr>
            <a:endParaRPr lang="en-US" sz="2400" dirty="0" smtClean="0">
              <a:solidFill>
                <a:schemeClr val="accent5">
                  <a:lumMod val="50000"/>
                </a:schemeClr>
              </a:solidFill>
              <a:latin typeface="Calibri" panose="020F0502020204030204" pitchFamily="34" charset="0"/>
            </a:endParaRPr>
          </a:p>
          <a:p>
            <a:pPr marL="109728" indent="0">
              <a:buNone/>
            </a:pPr>
            <a:r>
              <a:rPr lang="en-US" sz="2400" dirty="0">
                <a:solidFill>
                  <a:schemeClr val="accent5">
                    <a:lumMod val="50000"/>
                  </a:schemeClr>
                </a:solidFill>
                <a:latin typeface="Avenir LT Std 35 Light"/>
              </a:rPr>
              <a:t>In State v Lopez 341 Conn 793 2022 the court concluded that, on the record in that case, </a:t>
            </a:r>
            <a:r>
              <a:rPr lang="en-US" sz="2400" dirty="0" smtClean="0">
                <a:solidFill>
                  <a:schemeClr val="accent5">
                    <a:lumMod val="50000"/>
                  </a:schemeClr>
                </a:solidFill>
                <a:latin typeface="Avenir LT Std 35 Light"/>
              </a:rPr>
              <a:t>an </a:t>
            </a:r>
            <a:r>
              <a:rPr lang="en-US" sz="2400" b="1" dirty="0" smtClean="0">
                <a:solidFill>
                  <a:schemeClr val="accent5">
                    <a:lumMod val="50000"/>
                  </a:schemeClr>
                </a:solidFill>
                <a:latin typeface="Avenir LT Std 35 Light"/>
              </a:rPr>
              <a:t>airsoft </a:t>
            </a:r>
            <a:r>
              <a:rPr lang="en-US" sz="2400" b="1" dirty="0">
                <a:solidFill>
                  <a:schemeClr val="accent5">
                    <a:lumMod val="50000"/>
                  </a:schemeClr>
                </a:solidFill>
                <a:latin typeface="Avenir LT Std 35 Light"/>
              </a:rPr>
              <a:t>pellet gun</a:t>
            </a:r>
            <a:r>
              <a:rPr lang="en-US" sz="2400" dirty="0">
                <a:solidFill>
                  <a:schemeClr val="accent5">
                    <a:lumMod val="50000"/>
                  </a:schemeClr>
                </a:solidFill>
                <a:latin typeface="Avenir LT Std 35 Light"/>
              </a:rPr>
              <a:t> that used mechanically pressurized air to propel a 6 mm plastic ball </a:t>
            </a:r>
            <a:r>
              <a:rPr lang="en-US" sz="2400" b="1" dirty="0">
                <a:solidFill>
                  <a:schemeClr val="accent5">
                    <a:lumMod val="50000"/>
                  </a:schemeClr>
                </a:solidFill>
                <a:latin typeface="Avenir LT Std 35 Light"/>
              </a:rPr>
              <a:t>was not </a:t>
            </a:r>
            <a:r>
              <a:rPr lang="en-US" sz="2400" dirty="0" smtClean="0">
                <a:solidFill>
                  <a:schemeClr val="accent5">
                    <a:lumMod val="50000"/>
                  </a:schemeClr>
                </a:solidFill>
                <a:latin typeface="Avenir LT Std 35 Light"/>
              </a:rPr>
              <a:t>a weapon </a:t>
            </a:r>
            <a:r>
              <a:rPr lang="en-US" sz="2400" dirty="0">
                <a:solidFill>
                  <a:schemeClr val="accent5">
                    <a:lumMod val="50000"/>
                  </a:schemeClr>
                </a:solidFill>
                <a:latin typeface="Avenir LT Std 35 Light"/>
              </a:rPr>
              <a:t>from which a shot may be </a:t>
            </a:r>
            <a:r>
              <a:rPr lang="en-US" sz="2400" dirty="0" smtClean="0">
                <a:solidFill>
                  <a:schemeClr val="accent5">
                    <a:lumMod val="50000"/>
                  </a:schemeClr>
                </a:solidFill>
                <a:latin typeface="Avenir LT Std 35 Light"/>
              </a:rPr>
              <a:t>discharged.</a:t>
            </a:r>
          </a:p>
          <a:p>
            <a:pPr marL="109728" indent="0">
              <a:buNone/>
            </a:pPr>
            <a:endParaRPr lang="en-US" sz="2000" dirty="0" smtClean="0">
              <a:solidFill>
                <a:schemeClr val="accent5">
                  <a:lumMod val="50000"/>
                </a:schemeClr>
              </a:solidFill>
              <a:latin typeface="Avenir LT Std 35 Light"/>
            </a:endParaRPr>
          </a:p>
          <a:p>
            <a:pPr marL="109728" indent="0">
              <a:buNone/>
            </a:pPr>
            <a:r>
              <a:rPr lang="en-US" sz="1400" dirty="0" smtClean="0">
                <a:solidFill>
                  <a:schemeClr val="accent5">
                    <a:lumMod val="50000"/>
                  </a:schemeClr>
                </a:solidFill>
                <a:latin typeface="Avenir LT Std 35 Light"/>
              </a:rPr>
              <a:t>Rocco Chiarenza</a:t>
            </a:r>
          </a:p>
          <a:p>
            <a:pPr marL="109728" indent="0">
              <a:buNone/>
            </a:pPr>
            <a:r>
              <a:rPr lang="en-US" sz="1400" dirty="0" smtClean="0">
                <a:solidFill>
                  <a:schemeClr val="accent5">
                    <a:lumMod val="50000"/>
                  </a:schemeClr>
                </a:solidFill>
                <a:latin typeface="Avenir LT Std 35 Light"/>
              </a:rPr>
              <a:t>Timothy Sugrue</a:t>
            </a:r>
            <a:endParaRPr lang="en-US" sz="14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TextBox 1"/>
          <p:cNvSpPr txBox="1"/>
          <p:nvPr/>
        </p:nvSpPr>
        <p:spPr>
          <a:xfrm>
            <a:off x="350874" y="590901"/>
            <a:ext cx="6464595" cy="584775"/>
          </a:xfrm>
          <a:prstGeom prst="rect">
            <a:avLst/>
          </a:prstGeom>
          <a:noFill/>
        </p:spPr>
        <p:txBody>
          <a:bodyPr wrap="square" rtlCol="0">
            <a:spAutoFit/>
          </a:bodyPr>
          <a:lstStyle/>
          <a:p>
            <a:pPr marL="109728" lvl="0">
              <a:spcBef>
                <a:spcPts val="300"/>
              </a:spcBef>
              <a:buClr>
                <a:srgbClr val="8B9290">
                  <a:lumMod val="75000"/>
                </a:srgbClr>
              </a:buClr>
            </a:pPr>
            <a:r>
              <a:rPr lang="en-US" sz="3200" dirty="0">
                <a:solidFill>
                  <a:srgbClr val="5C4A6F">
                    <a:lumMod val="50000"/>
                  </a:srgbClr>
                </a:solidFill>
                <a:latin typeface="Avenir LT Std 35 Light"/>
              </a:rPr>
              <a:t>Deadly </a:t>
            </a:r>
            <a:r>
              <a:rPr lang="en-US" sz="3200" dirty="0" smtClean="0">
                <a:solidFill>
                  <a:srgbClr val="5C4A6F">
                    <a:lumMod val="50000"/>
                  </a:srgbClr>
                </a:solidFill>
                <a:latin typeface="Avenir LT Std 35 Light"/>
              </a:rPr>
              <a:t>weapons </a:t>
            </a:r>
            <a:r>
              <a:rPr lang="en-US" sz="3200" dirty="0">
                <a:solidFill>
                  <a:srgbClr val="5C4A6F">
                    <a:lumMod val="50000"/>
                  </a:srgbClr>
                </a:solidFill>
                <a:latin typeface="Avenir LT Std 35 Light"/>
              </a:rPr>
              <a:t>further explored:</a:t>
            </a:r>
          </a:p>
        </p:txBody>
      </p:sp>
      <p:sp>
        <p:nvSpPr>
          <p:cNvPr id="6" name="Slide Number Placeholder 5"/>
          <p:cNvSpPr>
            <a:spLocks noGrp="1"/>
          </p:cNvSpPr>
          <p:nvPr>
            <p:ph type="sldNum" sz="quarter" idx="12"/>
          </p:nvPr>
        </p:nvSpPr>
        <p:spPr/>
        <p:txBody>
          <a:bodyPr/>
          <a:lstStyle/>
          <a:p>
            <a:fld id="{401CF334-2D5C-4859-84A6-CA7E6E43FAEB}" type="slidenum">
              <a:rPr lang="en-US" smtClean="0"/>
              <a:t>36</a:t>
            </a:fld>
            <a:endParaRPr lang="en-US" dirty="0"/>
          </a:p>
        </p:txBody>
      </p:sp>
    </p:spTree>
    <p:extLst>
      <p:ext uri="{BB962C8B-B14F-4D97-AF65-F5344CB8AC3E}">
        <p14:creationId xmlns:p14="http://schemas.microsoft.com/office/powerpoint/2010/main" val="66582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74" y="1505693"/>
            <a:ext cx="11663916" cy="4255027"/>
          </a:xfrm>
        </p:spPr>
        <p:txBody>
          <a:bodyPr>
            <a:noAutofit/>
          </a:bodyPr>
          <a:lstStyle/>
          <a:p>
            <a:pPr marL="109728" indent="0">
              <a:buNone/>
            </a:pPr>
            <a:r>
              <a:rPr lang="en-US" sz="2400" dirty="0" smtClean="0">
                <a:solidFill>
                  <a:schemeClr val="accent5">
                    <a:lumMod val="50000"/>
                  </a:schemeClr>
                </a:solidFill>
                <a:latin typeface="Avenir LT Std 35 Light"/>
              </a:rPr>
              <a:t>Imminence means </a:t>
            </a:r>
            <a:r>
              <a:rPr lang="en-US" sz="2400" dirty="0">
                <a:solidFill>
                  <a:schemeClr val="accent5">
                    <a:lumMod val="50000"/>
                  </a:schemeClr>
                </a:solidFill>
                <a:latin typeface="Avenir LT Std 35 Light"/>
              </a:rPr>
              <a:t>“ready to take place” or “</a:t>
            </a:r>
            <a:r>
              <a:rPr lang="en-US" sz="2400" b="1" dirty="0">
                <a:solidFill>
                  <a:schemeClr val="accent5">
                    <a:lumMod val="50000"/>
                  </a:schemeClr>
                </a:solidFill>
                <a:latin typeface="Avenir LT Std 35 Light"/>
              </a:rPr>
              <a:t>threateningly hanging over one’s </a:t>
            </a:r>
            <a:r>
              <a:rPr lang="en-US" sz="2400" b="1" dirty="0" smtClean="0">
                <a:solidFill>
                  <a:schemeClr val="accent5">
                    <a:lumMod val="50000"/>
                  </a:schemeClr>
                </a:solidFill>
                <a:latin typeface="Avenir LT Std 35 Light"/>
              </a:rPr>
              <a:t>head”. </a:t>
            </a:r>
            <a:r>
              <a:rPr lang="en-US" sz="2400" dirty="0" smtClean="0">
                <a:solidFill>
                  <a:schemeClr val="accent5">
                    <a:lumMod val="50000"/>
                  </a:schemeClr>
                </a:solidFill>
                <a:latin typeface="Avenir LT Std 35 Light"/>
              </a:rPr>
              <a:t>Merriam Webster </a:t>
            </a:r>
            <a:r>
              <a:rPr lang="en-US" sz="2400" dirty="0">
                <a:solidFill>
                  <a:schemeClr val="accent5">
                    <a:lumMod val="50000"/>
                  </a:schemeClr>
                </a:solidFill>
                <a:latin typeface="Avenir LT Std 35 Light"/>
              </a:rPr>
              <a:t>Collegiate Dictionary </a:t>
            </a:r>
            <a:r>
              <a:rPr lang="en-US" sz="2400" dirty="0" smtClean="0">
                <a:solidFill>
                  <a:schemeClr val="accent5">
                    <a:lumMod val="50000"/>
                  </a:schemeClr>
                </a:solidFill>
                <a:latin typeface="Avenir LT Std 35 Light"/>
              </a:rPr>
              <a:t>(10 </a:t>
            </a:r>
            <a:r>
              <a:rPr lang="en-US" sz="2400" dirty="0" err="1">
                <a:solidFill>
                  <a:schemeClr val="accent5">
                    <a:lumMod val="50000"/>
                  </a:schemeClr>
                </a:solidFill>
                <a:latin typeface="Avenir LT Std 35 Light"/>
              </a:rPr>
              <a:t>th</a:t>
            </a:r>
            <a:r>
              <a:rPr lang="en-US" sz="2400" dirty="0">
                <a:solidFill>
                  <a:schemeClr val="accent5">
                    <a:lumMod val="50000"/>
                  </a:schemeClr>
                </a:solidFill>
                <a:latin typeface="Avenir LT Std 35 Light"/>
              </a:rPr>
              <a:t> Ed </a:t>
            </a:r>
            <a:r>
              <a:rPr lang="en-US" sz="2400" dirty="0" smtClean="0">
                <a:solidFill>
                  <a:schemeClr val="accent5">
                    <a:lumMod val="50000"/>
                  </a:schemeClr>
                </a:solidFill>
                <a:latin typeface="Avenir LT Std 35 Light"/>
              </a:rPr>
              <a:t>1993); </a:t>
            </a:r>
            <a:r>
              <a:rPr lang="en-US" sz="2400" dirty="0">
                <a:solidFill>
                  <a:schemeClr val="accent5">
                    <a:lumMod val="50000"/>
                  </a:schemeClr>
                </a:solidFill>
                <a:latin typeface="Avenir LT Std 35 Light"/>
              </a:rPr>
              <a:t>see also </a:t>
            </a:r>
            <a:r>
              <a:rPr lang="en-US" sz="2400" u="sng" dirty="0">
                <a:solidFill>
                  <a:schemeClr val="accent5">
                    <a:lumMod val="50000"/>
                  </a:schemeClr>
                </a:solidFill>
                <a:latin typeface="Avenir LT Std 35 Light"/>
              </a:rPr>
              <a:t>Haynes v City of </a:t>
            </a:r>
            <a:r>
              <a:rPr lang="en-US" sz="2400" u="sng" dirty="0" smtClean="0">
                <a:solidFill>
                  <a:schemeClr val="accent5">
                    <a:lumMod val="50000"/>
                  </a:schemeClr>
                </a:solidFill>
                <a:latin typeface="Avenir LT Std 35 Light"/>
              </a:rPr>
              <a:t>Middletown,</a:t>
            </a:r>
            <a:r>
              <a:rPr lang="en-US" sz="2400" dirty="0" smtClean="0">
                <a:solidFill>
                  <a:schemeClr val="accent5">
                    <a:lumMod val="50000"/>
                  </a:schemeClr>
                </a:solidFill>
                <a:latin typeface="Avenir LT Std 35 Light"/>
              </a:rPr>
              <a:t> </a:t>
            </a:r>
            <a:r>
              <a:rPr lang="en-US" sz="2400" dirty="0">
                <a:solidFill>
                  <a:schemeClr val="accent5">
                    <a:lumMod val="50000"/>
                  </a:schemeClr>
                </a:solidFill>
                <a:latin typeface="Avenir LT Std 35 Light"/>
              </a:rPr>
              <a:t>314 </a:t>
            </a:r>
            <a:r>
              <a:rPr lang="en-US" sz="2400" dirty="0" smtClean="0">
                <a:solidFill>
                  <a:schemeClr val="accent5">
                    <a:lumMod val="50000"/>
                  </a:schemeClr>
                </a:solidFill>
                <a:latin typeface="Avenir LT Std 35 Light"/>
              </a:rPr>
              <a:t>Conn. 303, </a:t>
            </a:r>
            <a:r>
              <a:rPr lang="en-US" sz="2400" dirty="0">
                <a:solidFill>
                  <a:schemeClr val="accent5">
                    <a:lumMod val="50000"/>
                  </a:schemeClr>
                </a:solidFill>
                <a:latin typeface="Avenir LT Std 35 Light"/>
              </a:rPr>
              <a:t>323 </a:t>
            </a:r>
            <a:r>
              <a:rPr lang="en-US" sz="2400" dirty="0" smtClean="0">
                <a:solidFill>
                  <a:schemeClr val="accent5">
                    <a:lumMod val="50000"/>
                  </a:schemeClr>
                </a:solidFill>
                <a:latin typeface="Avenir LT Std 35 Light"/>
              </a:rPr>
              <a:t>(2014) (condition </a:t>
            </a:r>
            <a:r>
              <a:rPr lang="en-US" sz="2400" dirty="0">
                <a:solidFill>
                  <a:schemeClr val="accent5">
                    <a:lumMod val="50000"/>
                  </a:schemeClr>
                </a:solidFill>
                <a:latin typeface="Avenir LT Std 35 Light"/>
              </a:rPr>
              <a:t>is “</a:t>
            </a:r>
            <a:r>
              <a:rPr lang="en-US" sz="2400" b="1" dirty="0">
                <a:solidFill>
                  <a:schemeClr val="accent5">
                    <a:lumMod val="50000"/>
                  </a:schemeClr>
                </a:solidFill>
                <a:latin typeface="Avenir LT Std 35 Light"/>
              </a:rPr>
              <a:t>so likely to cause harm</a:t>
            </a:r>
            <a:r>
              <a:rPr lang="en-US" sz="2400" dirty="0">
                <a:solidFill>
                  <a:schemeClr val="accent5">
                    <a:lumMod val="50000"/>
                  </a:schemeClr>
                </a:solidFill>
                <a:latin typeface="Avenir LT Std 35 Light"/>
              </a:rPr>
              <a:t>” that duty to act to prevent harm </a:t>
            </a:r>
            <a:r>
              <a:rPr lang="en-US" sz="2400" dirty="0" smtClean="0">
                <a:solidFill>
                  <a:schemeClr val="accent5">
                    <a:lumMod val="50000"/>
                  </a:schemeClr>
                </a:solidFill>
                <a:latin typeface="Avenir LT Std 35 Light"/>
              </a:rPr>
              <a:t>is triggered</a:t>
            </a:r>
            <a:r>
              <a:rPr lang="en-US" sz="2400" dirty="0">
                <a:solidFill>
                  <a:schemeClr val="accent5">
                    <a:lumMod val="50000"/>
                  </a:schemeClr>
                </a:solidFill>
                <a:latin typeface="Avenir LT Std 35 Light"/>
              </a:rPr>
              <a:t>)</a:t>
            </a:r>
            <a:endParaRPr lang="en-US" sz="2400" dirty="0" smtClean="0">
              <a:solidFill>
                <a:schemeClr val="accent5">
                  <a:lumMod val="50000"/>
                </a:schemeClr>
              </a:solidFill>
              <a:latin typeface="Avenir LT Std 35 Light"/>
            </a:endParaRPr>
          </a:p>
          <a:p>
            <a:pPr marL="109728" indent="0">
              <a:buNone/>
            </a:pPr>
            <a:endParaRPr lang="en-US" sz="2400" dirty="0" smtClean="0">
              <a:solidFill>
                <a:schemeClr val="accent5">
                  <a:lumMod val="50000"/>
                </a:schemeClr>
              </a:solidFill>
              <a:latin typeface="Avenir LT Std 35 Light"/>
            </a:endParaRPr>
          </a:p>
          <a:p>
            <a:pPr marL="109728" indent="0">
              <a:buNone/>
            </a:pPr>
            <a:r>
              <a:rPr lang="en-US" sz="2400" dirty="0">
                <a:solidFill>
                  <a:schemeClr val="accent5">
                    <a:lumMod val="50000"/>
                  </a:schemeClr>
                </a:solidFill>
                <a:latin typeface="Avenir LT Std 35 Light"/>
              </a:rPr>
              <a:t>The statute does not require the police to seek a risk protection order based on any act of </a:t>
            </a:r>
            <a:r>
              <a:rPr lang="en-US" sz="2400" dirty="0" smtClean="0">
                <a:solidFill>
                  <a:schemeClr val="accent5">
                    <a:lumMod val="50000"/>
                  </a:schemeClr>
                </a:solidFill>
                <a:latin typeface="Avenir LT Std 35 Light"/>
              </a:rPr>
              <a:t>violence committed </a:t>
            </a:r>
            <a:r>
              <a:rPr lang="en-US" sz="2400" dirty="0">
                <a:solidFill>
                  <a:schemeClr val="accent5">
                    <a:lumMod val="50000"/>
                  </a:schemeClr>
                </a:solidFill>
                <a:latin typeface="Avenir LT Std 35 Light"/>
              </a:rPr>
              <a:t>by one person upon another It requires a showing that the person “</a:t>
            </a:r>
            <a:r>
              <a:rPr lang="en-US" sz="2400" b="1" dirty="0">
                <a:solidFill>
                  <a:schemeClr val="accent5">
                    <a:lumMod val="50000"/>
                  </a:schemeClr>
                </a:solidFill>
                <a:latin typeface="Avenir LT Std 35 Light"/>
              </a:rPr>
              <a:t>poses a risk </a:t>
            </a:r>
            <a:r>
              <a:rPr lang="en-US" sz="2400" b="1" dirty="0" smtClean="0">
                <a:solidFill>
                  <a:schemeClr val="accent5">
                    <a:lumMod val="50000"/>
                  </a:schemeClr>
                </a:solidFill>
                <a:latin typeface="Avenir LT Std 35 Light"/>
              </a:rPr>
              <a:t>of imminent </a:t>
            </a:r>
            <a:r>
              <a:rPr lang="en-US" sz="2400" b="1" dirty="0">
                <a:solidFill>
                  <a:schemeClr val="accent5">
                    <a:lumMod val="50000"/>
                  </a:schemeClr>
                </a:solidFill>
                <a:latin typeface="Avenir LT Std 35 Light"/>
              </a:rPr>
              <a:t>personal injury to himself or herself or to another </a:t>
            </a:r>
            <a:r>
              <a:rPr lang="en-US" sz="2400" b="1" dirty="0" smtClean="0">
                <a:solidFill>
                  <a:schemeClr val="accent5">
                    <a:lumMod val="50000"/>
                  </a:schemeClr>
                </a:solidFill>
                <a:latin typeface="Avenir LT Std 35 Light"/>
              </a:rPr>
              <a:t>person</a:t>
            </a:r>
            <a:r>
              <a:rPr lang="en-US" sz="2400" dirty="0" smtClean="0">
                <a:solidFill>
                  <a:schemeClr val="accent5">
                    <a:lumMod val="50000"/>
                  </a:schemeClr>
                </a:solidFill>
                <a:latin typeface="Avenir LT Std 35 Light"/>
              </a:rPr>
              <a:t>.”</a:t>
            </a:r>
          </a:p>
          <a:p>
            <a:pPr marL="109728" indent="0">
              <a:buNone/>
            </a:pPr>
            <a:endParaRPr lang="en-US" sz="2000" dirty="0" smtClean="0">
              <a:solidFill>
                <a:schemeClr val="accent5">
                  <a:lumMod val="50000"/>
                </a:schemeClr>
              </a:solidFill>
              <a:latin typeface="Avenir LT Std 35 Light"/>
            </a:endParaRPr>
          </a:p>
          <a:p>
            <a:pPr marL="109728" indent="0">
              <a:buNone/>
            </a:pPr>
            <a:r>
              <a:rPr lang="en-US" sz="1400" dirty="0" smtClean="0">
                <a:solidFill>
                  <a:schemeClr val="accent5">
                    <a:lumMod val="50000"/>
                  </a:schemeClr>
                </a:solidFill>
                <a:latin typeface="Avenir LT Std 35 Light"/>
              </a:rPr>
              <a:t>Rocco Chiarenza</a:t>
            </a:r>
          </a:p>
          <a:p>
            <a:pPr marL="109728" indent="0">
              <a:buNone/>
            </a:pPr>
            <a:r>
              <a:rPr lang="en-US" sz="1400" dirty="0" smtClean="0">
                <a:solidFill>
                  <a:schemeClr val="accent5">
                    <a:lumMod val="50000"/>
                  </a:schemeClr>
                </a:solidFill>
                <a:latin typeface="Avenir LT Std 35 Light"/>
              </a:rPr>
              <a:t>Timothy Sugrue</a:t>
            </a:r>
            <a:endParaRPr lang="en-US" sz="14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TextBox 1"/>
          <p:cNvSpPr txBox="1"/>
          <p:nvPr/>
        </p:nvSpPr>
        <p:spPr>
          <a:xfrm>
            <a:off x="350874" y="590901"/>
            <a:ext cx="6464595" cy="584775"/>
          </a:xfrm>
          <a:prstGeom prst="rect">
            <a:avLst/>
          </a:prstGeom>
          <a:noFill/>
        </p:spPr>
        <p:txBody>
          <a:bodyPr wrap="square" rtlCol="0">
            <a:spAutoFit/>
          </a:bodyPr>
          <a:lstStyle/>
          <a:p>
            <a:pPr marL="109728" lvl="0">
              <a:spcBef>
                <a:spcPts val="300"/>
              </a:spcBef>
              <a:buClr>
                <a:srgbClr val="8B9290">
                  <a:lumMod val="75000"/>
                </a:srgbClr>
              </a:buClr>
            </a:pPr>
            <a:r>
              <a:rPr lang="en-US" sz="3200" dirty="0" smtClean="0">
                <a:solidFill>
                  <a:srgbClr val="5C4A6F">
                    <a:lumMod val="50000"/>
                  </a:srgbClr>
                </a:solidFill>
                <a:latin typeface="Avenir LT Std 35 Light"/>
              </a:rPr>
              <a:t>Imminence further </a:t>
            </a:r>
            <a:r>
              <a:rPr lang="en-US" sz="3200" dirty="0">
                <a:solidFill>
                  <a:srgbClr val="5C4A6F">
                    <a:lumMod val="50000"/>
                  </a:srgbClr>
                </a:solidFill>
                <a:latin typeface="Avenir LT Std 35 Light"/>
              </a:rPr>
              <a:t>explored:</a:t>
            </a:r>
          </a:p>
        </p:txBody>
      </p:sp>
      <p:sp>
        <p:nvSpPr>
          <p:cNvPr id="6" name="Slide Number Placeholder 5"/>
          <p:cNvSpPr>
            <a:spLocks noGrp="1"/>
          </p:cNvSpPr>
          <p:nvPr>
            <p:ph type="sldNum" sz="quarter" idx="12"/>
          </p:nvPr>
        </p:nvSpPr>
        <p:spPr/>
        <p:txBody>
          <a:bodyPr/>
          <a:lstStyle/>
          <a:p>
            <a:fld id="{401CF334-2D5C-4859-84A6-CA7E6E43FAEB}" type="slidenum">
              <a:rPr lang="en-US" smtClean="0"/>
              <a:t>37</a:t>
            </a:fld>
            <a:endParaRPr lang="en-US" dirty="0"/>
          </a:p>
        </p:txBody>
      </p:sp>
    </p:spTree>
    <p:extLst>
      <p:ext uri="{BB962C8B-B14F-4D97-AF65-F5344CB8AC3E}">
        <p14:creationId xmlns:p14="http://schemas.microsoft.com/office/powerpoint/2010/main" val="1432598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74" y="1505693"/>
            <a:ext cx="11663916" cy="4255027"/>
          </a:xfrm>
        </p:spPr>
        <p:txBody>
          <a:bodyPr>
            <a:noAutofit/>
          </a:bodyPr>
          <a:lstStyle/>
          <a:p>
            <a:pPr marL="109728" indent="0">
              <a:buNone/>
            </a:pPr>
            <a:r>
              <a:rPr lang="en-US" sz="2400" dirty="0">
                <a:solidFill>
                  <a:schemeClr val="accent5">
                    <a:lumMod val="50000"/>
                  </a:schemeClr>
                </a:solidFill>
                <a:latin typeface="Avenir LT Std 35 Light"/>
              </a:rPr>
              <a:t>Absent additional information demonstrating the existence of one or more of the factors that </a:t>
            </a:r>
            <a:r>
              <a:rPr lang="en-US" sz="2400" dirty="0" smtClean="0">
                <a:solidFill>
                  <a:schemeClr val="accent5">
                    <a:lumMod val="50000"/>
                  </a:schemeClr>
                </a:solidFill>
                <a:latin typeface="Avenir LT Std 35 Light"/>
              </a:rPr>
              <a:t>a judge </a:t>
            </a:r>
            <a:r>
              <a:rPr lang="en-US" sz="2400" dirty="0">
                <a:solidFill>
                  <a:schemeClr val="accent5">
                    <a:lumMod val="50000"/>
                  </a:schemeClr>
                </a:solidFill>
                <a:latin typeface="Avenir LT Std 35 Light"/>
              </a:rPr>
              <a:t>considers in determining whether to issue a risk protection order, as previously set forth </a:t>
            </a:r>
            <a:r>
              <a:rPr lang="en-US" sz="2400" dirty="0" smtClean="0">
                <a:solidFill>
                  <a:schemeClr val="accent5">
                    <a:lumMod val="50000"/>
                  </a:schemeClr>
                </a:solidFill>
                <a:latin typeface="Avenir LT Std 35 Light"/>
              </a:rPr>
              <a:t>and discussed</a:t>
            </a:r>
            <a:r>
              <a:rPr lang="en-US" sz="2400" dirty="0">
                <a:solidFill>
                  <a:schemeClr val="accent5">
                    <a:lumMod val="50000"/>
                  </a:schemeClr>
                </a:solidFill>
                <a:latin typeface="Avenir LT Std 35 Light"/>
              </a:rPr>
              <a:t>, an emergency commitment based solely on the person being “gravely disabled</a:t>
            </a:r>
            <a:r>
              <a:rPr lang="en-US" sz="2400" dirty="0" smtClean="0">
                <a:solidFill>
                  <a:schemeClr val="accent5">
                    <a:lumMod val="50000"/>
                  </a:schemeClr>
                </a:solidFill>
                <a:latin typeface="Avenir LT Std 35 Light"/>
              </a:rPr>
              <a:t>” provides </a:t>
            </a:r>
            <a:r>
              <a:rPr lang="en-US" sz="2400" dirty="0">
                <a:solidFill>
                  <a:schemeClr val="accent5">
                    <a:lumMod val="50000"/>
                  </a:schemeClr>
                </a:solidFill>
                <a:latin typeface="Avenir LT Std 35 Light"/>
              </a:rPr>
              <a:t>an insufficient basis on which to seek a risk protection order or a risk </a:t>
            </a:r>
            <a:r>
              <a:rPr lang="en-US" sz="2400" dirty="0" smtClean="0">
                <a:solidFill>
                  <a:schemeClr val="accent5">
                    <a:lumMod val="50000"/>
                  </a:schemeClr>
                </a:solidFill>
                <a:latin typeface="Avenir LT Std 35 Light"/>
              </a:rPr>
              <a:t>warrant.</a:t>
            </a:r>
          </a:p>
          <a:p>
            <a:pPr marL="109728" indent="0">
              <a:buNone/>
            </a:pPr>
            <a:endParaRPr lang="en-US" sz="2400" dirty="0">
              <a:solidFill>
                <a:schemeClr val="accent5">
                  <a:lumMod val="50000"/>
                </a:schemeClr>
              </a:solidFill>
              <a:latin typeface="Avenir LT Std 35 Light"/>
            </a:endParaRPr>
          </a:p>
          <a:p>
            <a:pPr marL="109728" indent="0">
              <a:buNone/>
            </a:pPr>
            <a:r>
              <a:rPr lang="en-US" sz="2400" dirty="0" smtClean="0">
                <a:solidFill>
                  <a:schemeClr val="accent5">
                    <a:lumMod val="50000"/>
                  </a:schemeClr>
                </a:solidFill>
                <a:latin typeface="Avenir LT Std 35 Light"/>
              </a:rPr>
              <a:t>Due to condition, incapable of basic life sustaining actions:</a:t>
            </a:r>
          </a:p>
          <a:p>
            <a:pPr marL="109728" indent="0">
              <a:buNone/>
            </a:pPr>
            <a:endParaRPr lang="en-US" sz="2000" dirty="0" smtClean="0">
              <a:solidFill>
                <a:schemeClr val="accent5">
                  <a:lumMod val="50000"/>
                </a:schemeClr>
              </a:solidFill>
              <a:latin typeface="Avenir LT Std 35 Light"/>
            </a:endParaRPr>
          </a:p>
          <a:p>
            <a:pPr marL="109728" indent="0">
              <a:buNone/>
            </a:pPr>
            <a:endParaRPr lang="en-US" sz="2000" dirty="0">
              <a:solidFill>
                <a:schemeClr val="accent5">
                  <a:lumMod val="50000"/>
                </a:schemeClr>
              </a:solidFill>
              <a:latin typeface="Avenir LT Std 35 Light"/>
            </a:endParaRPr>
          </a:p>
          <a:p>
            <a:pPr marL="109728" indent="0">
              <a:buNone/>
            </a:pPr>
            <a:endParaRPr lang="en-US" sz="2000" dirty="0" smtClean="0">
              <a:solidFill>
                <a:schemeClr val="accent5">
                  <a:lumMod val="50000"/>
                </a:schemeClr>
              </a:solidFill>
              <a:latin typeface="Avenir LT Std 35 Light"/>
            </a:endParaRPr>
          </a:p>
          <a:p>
            <a:pPr marL="109728" indent="0">
              <a:buNone/>
            </a:pPr>
            <a:r>
              <a:rPr lang="en-US" sz="1400" dirty="0" smtClean="0">
                <a:solidFill>
                  <a:schemeClr val="accent5">
                    <a:lumMod val="50000"/>
                  </a:schemeClr>
                </a:solidFill>
                <a:latin typeface="Avenir LT Std 35 Light"/>
              </a:rPr>
              <a:t>Rocco Chiarenza</a:t>
            </a:r>
          </a:p>
          <a:p>
            <a:pPr marL="109728" indent="0">
              <a:buNone/>
            </a:pPr>
            <a:r>
              <a:rPr lang="en-US" sz="1400" dirty="0" smtClean="0">
                <a:solidFill>
                  <a:schemeClr val="accent5">
                    <a:lumMod val="50000"/>
                  </a:schemeClr>
                </a:solidFill>
                <a:latin typeface="Avenir LT Std 35 Light"/>
              </a:rPr>
              <a:t>Timothy Sugrue</a:t>
            </a:r>
            <a:endParaRPr lang="en-US" sz="1400" dirty="0">
              <a:solidFill>
                <a:schemeClr val="accent5">
                  <a:lumMod val="50000"/>
                </a:schemeClr>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TextBox 1"/>
          <p:cNvSpPr txBox="1"/>
          <p:nvPr/>
        </p:nvSpPr>
        <p:spPr>
          <a:xfrm>
            <a:off x="350874" y="590901"/>
            <a:ext cx="6464595" cy="584775"/>
          </a:xfrm>
          <a:prstGeom prst="rect">
            <a:avLst/>
          </a:prstGeom>
          <a:noFill/>
        </p:spPr>
        <p:txBody>
          <a:bodyPr wrap="square" rtlCol="0">
            <a:spAutoFit/>
          </a:bodyPr>
          <a:lstStyle/>
          <a:p>
            <a:pPr marL="109728" lvl="0">
              <a:spcBef>
                <a:spcPts val="300"/>
              </a:spcBef>
              <a:buClr>
                <a:srgbClr val="8B9290">
                  <a:lumMod val="75000"/>
                </a:srgbClr>
              </a:buClr>
            </a:pPr>
            <a:r>
              <a:rPr lang="en-US" sz="3200" dirty="0" smtClean="0">
                <a:solidFill>
                  <a:srgbClr val="5C4A6F">
                    <a:lumMod val="50000"/>
                  </a:srgbClr>
                </a:solidFill>
                <a:latin typeface="Avenir LT Std 35 Light"/>
              </a:rPr>
              <a:t>Gravely Disabled:</a:t>
            </a:r>
            <a:endParaRPr lang="en-US" sz="3200" dirty="0">
              <a:solidFill>
                <a:srgbClr val="5C4A6F">
                  <a:lumMod val="50000"/>
                </a:srgbClr>
              </a:solidFill>
              <a:latin typeface="Avenir LT Std 35 Light"/>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38</a:t>
            </a:fld>
            <a:endParaRPr lang="en-US" dirty="0"/>
          </a:p>
        </p:txBody>
      </p:sp>
    </p:spTree>
    <p:extLst>
      <p:ext uri="{BB962C8B-B14F-4D97-AF65-F5344CB8AC3E}">
        <p14:creationId xmlns:p14="http://schemas.microsoft.com/office/powerpoint/2010/main" val="333085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2" name="TextBox 1"/>
          <p:cNvSpPr txBox="1"/>
          <p:nvPr/>
        </p:nvSpPr>
        <p:spPr>
          <a:xfrm>
            <a:off x="350874" y="467484"/>
            <a:ext cx="6464595" cy="584775"/>
          </a:xfrm>
          <a:prstGeom prst="rect">
            <a:avLst/>
          </a:prstGeom>
          <a:noFill/>
        </p:spPr>
        <p:txBody>
          <a:bodyPr wrap="square" rtlCol="0">
            <a:spAutoFit/>
          </a:bodyPr>
          <a:lstStyle/>
          <a:p>
            <a:pPr marL="109728" lvl="0">
              <a:spcBef>
                <a:spcPts val="300"/>
              </a:spcBef>
              <a:buClr>
                <a:srgbClr val="8B9290">
                  <a:lumMod val="75000"/>
                </a:srgbClr>
              </a:buClr>
            </a:pPr>
            <a:r>
              <a:rPr lang="en-US" sz="3200" dirty="0" smtClean="0">
                <a:solidFill>
                  <a:srgbClr val="5C4A6F">
                    <a:lumMod val="50000"/>
                  </a:srgbClr>
                </a:solidFill>
                <a:latin typeface="Avenir LT Std 35 Light"/>
              </a:rPr>
              <a:t>NICS Denial Notification</a:t>
            </a:r>
            <a:endParaRPr lang="en-US" sz="3200" dirty="0">
              <a:solidFill>
                <a:srgbClr val="5C4A6F">
                  <a:lumMod val="50000"/>
                </a:srgbClr>
              </a:solidFill>
              <a:latin typeface="Avenir LT Std 35 Light"/>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39</a:t>
            </a:fld>
            <a:endParaRPr lang="en-US" dirty="0"/>
          </a:p>
        </p:txBody>
      </p:sp>
      <p:sp>
        <p:nvSpPr>
          <p:cNvPr id="7" name="Text Box 194"/>
          <p:cNvSpPr txBox="1"/>
          <p:nvPr/>
        </p:nvSpPr>
        <p:spPr>
          <a:xfrm>
            <a:off x="350874" y="1151711"/>
            <a:ext cx="11564774" cy="29876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2400" dirty="0">
                <a:solidFill>
                  <a:schemeClr val="accent4">
                    <a:lumMod val="50000"/>
                  </a:schemeClr>
                </a:solidFill>
                <a:effectLst/>
                <a:latin typeface="Avenir LT Std 35 Light"/>
                <a:ea typeface="Calibri" panose="020F0502020204030204" pitchFamily="34" charset="0"/>
                <a:cs typeface="Times New Roman" panose="02020603050405020304" pitchFamily="18" charset="0"/>
              </a:rPr>
              <a:t>Denial notifications will be delivered to the appropriate law enforcement agency based on the city, state, county, and zip code combination of the FFL’s location and the city, state, county, and zip code combination of the attempted transferee’s home address when different.  Denial notifications will be delivered via an NCIC $.H.NDN unsolicited message.  The use of the International Justice and Public Safety Information Sharing System Network’s administration message, commonly know as the </a:t>
            </a:r>
            <a:r>
              <a:rPr lang="en-US" sz="2400" dirty="0" err="1">
                <a:solidFill>
                  <a:schemeClr val="accent4">
                    <a:lumMod val="50000"/>
                  </a:schemeClr>
                </a:solidFill>
                <a:effectLst/>
                <a:latin typeface="Avenir LT Std 35 Light"/>
                <a:ea typeface="Calibri" panose="020F0502020204030204" pitchFamily="34" charset="0"/>
                <a:cs typeface="Times New Roman" panose="02020603050405020304" pitchFamily="18" charset="0"/>
              </a:rPr>
              <a:t>Nlets</a:t>
            </a:r>
            <a:r>
              <a:rPr lang="en-US" sz="2400" dirty="0">
                <a:solidFill>
                  <a:schemeClr val="accent4">
                    <a:lumMod val="50000"/>
                  </a:schemeClr>
                </a:solidFill>
                <a:effectLst/>
                <a:latin typeface="Avenir LT Std 35 Light"/>
                <a:ea typeface="Calibri" panose="020F0502020204030204" pitchFamily="34" charset="0"/>
                <a:cs typeface="Times New Roman" panose="02020603050405020304" pitchFamily="18" charset="0"/>
              </a:rPr>
              <a:t> AM, is available for states who cannot deliver the $.H.NDN unsolicited message to law enforcement agencies at this time.  </a:t>
            </a:r>
            <a:endParaRPr lang="en-US" sz="2400" dirty="0" smtClean="0">
              <a:solidFill>
                <a:schemeClr val="accent4">
                  <a:lumMod val="50000"/>
                </a:schemeClr>
              </a:solidFill>
              <a:effectLst/>
              <a:latin typeface="Avenir LT Std 35 Light"/>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100"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29"/>
          <p:cNvSpPr txBox="1"/>
          <p:nvPr/>
        </p:nvSpPr>
        <p:spPr>
          <a:xfrm>
            <a:off x="350874" y="4557568"/>
            <a:ext cx="11564774" cy="14382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07000"/>
              </a:lnSpc>
              <a:spcBef>
                <a:spcPts val="0"/>
              </a:spcBef>
              <a:spcAft>
                <a:spcPts val="800"/>
              </a:spcAft>
            </a:pPr>
            <a:r>
              <a:rPr lang="en-US" sz="2400" dirty="0">
                <a:solidFill>
                  <a:schemeClr val="accent4">
                    <a:lumMod val="50000"/>
                  </a:schemeClr>
                </a:solidFill>
                <a:effectLst/>
                <a:latin typeface="Avenir LT Std 35 Light"/>
                <a:ea typeface="Calibri" panose="020F0502020204030204" pitchFamily="34" charset="0"/>
                <a:cs typeface="Times New Roman" panose="02020603050405020304" pitchFamily="18" charset="0"/>
              </a:rPr>
              <a:t>All available information relating to the denial is delivered in the notification.  The NICS Section is unable to provide additional information relating to the individual or the record related to the reason for the denial.  </a:t>
            </a:r>
            <a:endParaRPr lang="en-US" sz="2000" dirty="0">
              <a:solidFill>
                <a:schemeClr val="accent4">
                  <a:lumMod val="50000"/>
                </a:schemeClr>
              </a:solidFill>
              <a:effectLst/>
              <a:latin typeface="Avenir LT Std 35 Ligh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7310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123" y="544656"/>
            <a:ext cx="10972800" cy="1066800"/>
          </a:xfrm>
        </p:spPr>
        <p:txBody>
          <a:bodyPr>
            <a:normAutofit/>
          </a:bodyPr>
          <a:lstStyle/>
          <a:p>
            <a:r>
              <a:rPr lang="en-US" sz="3600" dirty="0">
                <a:solidFill>
                  <a:srgbClr val="000000"/>
                </a:solidFill>
                <a:latin typeface="Avenir LT Std 35 Light" panose="020B0402020203020204"/>
                <a:hlinkClick r:id="rId3"/>
              </a:rPr>
              <a:t>CGS: </a:t>
            </a:r>
            <a:r>
              <a:rPr lang="en-US" sz="3600" dirty="0" smtClean="0">
                <a:solidFill>
                  <a:srgbClr val="000000"/>
                </a:solidFill>
                <a:latin typeface="Avenir LT Std 35 Light" panose="020B0402020203020204"/>
                <a:hlinkClick r:id="rId3"/>
              </a:rPr>
              <a:t>46b-38b</a:t>
            </a:r>
            <a:r>
              <a:rPr lang="en-US" sz="3600" dirty="0" smtClean="0">
                <a:solidFill>
                  <a:srgbClr val="000000"/>
                </a:solidFill>
                <a:latin typeface="Avenir LT Std 35 Light" panose="020B0402020203020204"/>
              </a:rPr>
              <a:t>  Amended by </a:t>
            </a:r>
            <a:endParaRPr lang="en-US" sz="5400" dirty="0">
              <a:latin typeface="Avenir LT Std 35 Light" panose="020B0402020203020204"/>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Content Placeholder 4"/>
          <p:cNvSpPr>
            <a:spLocks noGrp="1"/>
          </p:cNvSpPr>
          <p:nvPr>
            <p:ph idx="1"/>
          </p:nvPr>
        </p:nvSpPr>
        <p:spPr>
          <a:xfrm>
            <a:off x="178420" y="1492738"/>
            <a:ext cx="11801230" cy="4657970"/>
          </a:xfrm>
        </p:spPr>
        <p:txBody>
          <a:bodyPr>
            <a:normAutofit fontScale="92500" lnSpcReduction="10000"/>
          </a:bodyPr>
          <a:lstStyle/>
          <a:p>
            <a:pPr marL="624078" indent="-514350">
              <a:lnSpc>
                <a:spcPct val="160000"/>
              </a:lnSpc>
              <a:buFont typeface="+mj-lt"/>
              <a:buAutoNum type="arabicPeriod"/>
            </a:pPr>
            <a:r>
              <a:rPr lang="en-US" dirty="0">
                <a:solidFill>
                  <a:srgbClr val="000000"/>
                </a:solidFill>
                <a:latin typeface="Avenir LT Std 35 Light" panose="020B0402020203020204"/>
              </a:rPr>
              <a:t>Medical </a:t>
            </a:r>
            <a:r>
              <a:rPr lang="en-US" dirty="0" smtClean="0">
                <a:solidFill>
                  <a:srgbClr val="000000"/>
                </a:solidFill>
                <a:latin typeface="Avenir LT Std 35 Light" panose="020B0402020203020204"/>
              </a:rPr>
              <a:t>treatment,</a:t>
            </a:r>
          </a:p>
          <a:p>
            <a:pPr marL="624078" indent="-514350">
              <a:lnSpc>
                <a:spcPct val="160000"/>
              </a:lnSpc>
              <a:buFont typeface="+mj-lt"/>
              <a:buAutoNum type="arabicPeriod"/>
            </a:pPr>
            <a:r>
              <a:rPr lang="en-US" dirty="0" smtClean="0">
                <a:solidFill>
                  <a:srgbClr val="000000"/>
                </a:solidFill>
                <a:latin typeface="Avenir LT Std 35 Light" panose="020B0402020203020204"/>
              </a:rPr>
              <a:t>Right </a:t>
            </a:r>
            <a:r>
              <a:rPr lang="en-US" dirty="0">
                <a:solidFill>
                  <a:srgbClr val="000000"/>
                </a:solidFill>
                <a:latin typeface="Avenir LT Std 35 Light" panose="020B0402020203020204"/>
              </a:rPr>
              <a:t>to file affidavit for an arrest </a:t>
            </a:r>
            <a:r>
              <a:rPr lang="en-US" dirty="0" smtClean="0">
                <a:solidFill>
                  <a:srgbClr val="000000"/>
                </a:solidFill>
                <a:latin typeface="Avenir LT Std 35 Light" panose="020B0402020203020204"/>
              </a:rPr>
              <a:t>warrant,</a:t>
            </a:r>
          </a:p>
          <a:p>
            <a:pPr marL="624078" indent="-514350">
              <a:lnSpc>
                <a:spcPct val="160000"/>
              </a:lnSpc>
              <a:buFont typeface="+mj-lt"/>
              <a:buAutoNum type="arabicPeriod"/>
            </a:pPr>
            <a:r>
              <a:rPr lang="en-US" dirty="0" smtClean="0">
                <a:solidFill>
                  <a:srgbClr val="000000"/>
                </a:solidFill>
                <a:latin typeface="Avenir LT Std 35 Light" panose="020B0402020203020204"/>
              </a:rPr>
              <a:t>Inform </a:t>
            </a:r>
            <a:r>
              <a:rPr lang="en-US" dirty="0">
                <a:solidFill>
                  <a:srgbClr val="000000"/>
                </a:solidFill>
                <a:latin typeface="Avenir LT Std 35 Light" panose="020B0402020203020204"/>
              </a:rPr>
              <a:t>victim of family violence </a:t>
            </a:r>
            <a:r>
              <a:rPr lang="en-US" dirty="0" smtClean="0">
                <a:solidFill>
                  <a:srgbClr val="000000"/>
                </a:solidFill>
                <a:latin typeface="Avenir LT Std 35 Light" panose="020B0402020203020204"/>
              </a:rPr>
              <a:t>services</a:t>
            </a:r>
          </a:p>
          <a:p>
            <a:pPr marL="402336" lvl="1" indent="0">
              <a:lnSpc>
                <a:spcPct val="160000"/>
              </a:lnSpc>
              <a:buNone/>
            </a:pPr>
            <a:r>
              <a:rPr lang="en-US" dirty="0" smtClean="0">
                <a:solidFill>
                  <a:schemeClr val="tx1"/>
                </a:solidFill>
                <a:latin typeface="Avenir LT Std 35 Light" panose="020B0402020203020204"/>
              </a:rPr>
              <a:t>A &amp; B.</a:t>
            </a:r>
            <a:r>
              <a:rPr lang="en-US" dirty="0" smtClean="0">
                <a:solidFill>
                  <a:srgbClr val="000000"/>
                </a:solidFill>
                <a:latin typeface="Avenir LT Std 35 Light" panose="020B0402020203020204"/>
              </a:rPr>
              <a:t> Provide </a:t>
            </a:r>
            <a:r>
              <a:rPr lang="en-US" dirty="0">
                <a:solidFill>
                  <a:srgbClr val="000000"/>
                </a:solidFill>
                <a:latin typeface="Avenir LT Std 35 Light" panose="020B0402020203020204"/>
              </a:rPr>
              <a:t>a copy of services and resources pursuant to </a:t>
            </a:r>
            <a:r>
              <a:rPr lang="en-US" dirty="0" smtClean="0">
                <a:solidFill>
                  <a:srgbClr val="000000"/>
                </a:solidFill>
                <a:latin typeface="Avenir LT Std 35 Light" panose="020B0402020203020204"/>
                <a:hlinkClick r:id="rId6"/>
              </a:rPr>
              <a:t>CGS:10-10g</a:t>
            </a:r>
            <a:r>
              <a:rPr lang="en-US" dirty="0" smtClean="0">
                <a:solidFill>
                  <a:srgbClr val="000000"/>
                </a:solidFill>
                <a:latin typeface="Avenir LT Std 35 Light" panose="020B0402020203020204"/>
              </a:rPr>
              <a:t>,</a:t>
            </a:r>
          </a:p>
          <a:p>
            <a:pPr marL="624078" indent="-514350">
              <a:lnSpc>
                <a:spcPct val="160000"/>
              </a:lnSpc>
              <a:buFont typeface="+mj-lt"/>
              <a:buAutoNum type="arabicPeriod" startAt="4"/>
            </a:pPr>
            <a:r>
              <a:rPr lang="en-US" dirty="0" smtClean="0">
                <a:solidFill>
                  <a:srgbClr val="000000"/>
                </a:solidFill>
                <a:latin typeface="Avenir LT Std 35 Light" panose="020B0402020203020204"/>
              </a:rPr>
              <a:t>Child </a:t>
            </a:r>
            <a:r>
              <a:rPr lang="en-US" dirty="0">
                <a:solidFill>
                  <a:srgbClr val="000000"/>
                </a:solidFill>
                <a:latin typeface="Avenir LT Std 35 Light" panose="020B0402020203020204"/>
              </a:rPr>
              <a:t>is at the scene, provide victim with documents </a:t>
            </a:r>
            <a:r>
              <a:rPr lang="en-US" dirty="0" smtClean="0">
                <a:solidFill>
                  <a:srgbClr val="000000"/>
                </a:solidFill>
                <a:latin typeface="Avenir LT Std 35 Light" panose="020B0402020203020204"/>
              </a:rPr>
              <a:t>concerning   </a:t>
            </a:r>
            <a:r>
              <a:rPr lang="en-US" dirty="0" smtClean="0">
                <a:solidFill>
                  <a:srgbClr val="000000"/>
                </a:solidFill>
                <a:latin typeface="Avenir LT Std 35 Light" panose="020B0402020203020204"/>
              </a:rPr>
              <a:t>resources </a:t>
            </a:r>
            <a:r>
              <a:rPr lang="en-US" dirty="0">
                <a:solidFill>
                  <a:srgbClr val="000000"/>
                </a:solidFill>
                <a:latin typeface="Avenir LT Std 35 Light" panose="020B0402020203020204"/>
              </a:rPr>
              <a:t>for regional mental </a:t>
            </a:r>
            <a:r>
              <a:rPr lang="en-US" dirty="0" smtClean="0">
                <a:solidFill>
                  <a:srgbClr val="000000"/>
                </a:solidFill>
                <a:latin typeface="Avenir LT Std 35 Light" panose="020B0402020203020204"/>
              </a:rPr>
              <a:t>heath,</a:t>
            </a:r>
          </a:p>
          <a:p>
            <a:pPr marL="624078" indent="-514350">
              <a:lnSpc>
                <a:spcPct val="160000"/>
              </a:lnSpc>
              <a:buFont typeface="+mj-lt"/>
              <a:buAutoNum type="arabicPeriod" startAt="5"/>
            </a:pPr>
            <a:r>
              <a:rPr lang="en-US" dirty="0">
                <a:solidFill>
                  <a:srgbClr val="000000"/>
                </a:solidFill>
                <a:latin typeface="Avenir LT Std 35 Light" panose="020B0402020203020204"/>
              </a:rPr>
              <a:t>Office of Victim </a:t>
            </a:r>
            <a:r>
              <a:rPr lang="en-US" dirty="0" smtClean="0">
                <a:solidFill>
                  <a:srgbClr val="000000"/>
                </a:solidFill>
                <a:latin typeface="Avenir LT Std 35 Light" panose="020B0402020203020204"/>
              </a:rPr>
              <a:t>Services referral to victims of crime rights.</a:t>
            </a:r>
            <a:endParaRPr lang="en-US" dirty="0">
              <a:latin typeface="Avenir LT Std 35 Light" panose="020B0402020203020204"/>
            </a:endParaRPr>
          </a:p>
        </p:txBody>
      </p:sp>
      <p:sp>
        <p:nvSpPr>
          <p:cNvPr id="7" name="TextBox 6"/>
          <p:cNvSpPr txBox="1"/>
          <p:nvPr/>
        </p:nvSpPr>
        <p:spPr>
          <a:xfrm>
            <a:off x="7079163" y="754890"/>
            <a:ext cx="3212123" cy="646331"/>
          </a:xfrm>
          <a:prstGeom prst="rect">
            <a:avLst/>
          </a:prstGeom>
          <a:noFill/>
        </p:spPr>
        <p:txBody>
          <a:bodyPr wrap="square" rtlCol="0">
            <a:spAutoFit/>
          </a:bodyPr>
          <a:lstStyle/>
          <a:p>
            <a:r>
              <a:rPr lang="en-US" sz="3600" dirty="0" smtClean="0">
                <a:latin typeface="Avenir LT Std 35 Light" panose="020B0402020203020204"/>
                <a:hlinkClick r:id="rId7"/>
              </a:rPr>
              <a:t>PA-22-47</a:t>
            </a:r>
            <a:endParaRPr lang="en-US" sz="3600" dirty="0">
              <a:latin typeface="Avenir LT Std 35 Light" panose="020B0402020203020204"/>
            </a:endParaRPr>
          </a:p>
        </p:txBody>
      </p:sp>
      <p:sp>
        <p:nvSpPr>
          <p:cNvPr id="8" name="Slide Number Placeholder 7"/>
          <p:cNvSpPr>
            <a:spLocks noGrp="1"/>
          </p:cNvSpPr>
          <p:nvPr>
            <p:ph type="sldNum" sz="quarter" idx="12"/>
          </p:nvPr>
        </p:nvSpPr>
        <p:spPr/>
        <p:txBody>
          <a:bodyPr/>
          <a:lstStyle/>
          <a:p>
            <a:fld id="{401CF334-2D5C-4859-84A6-CA7E6E43FAEB}" type="slidenum">
              <a:rPr lang="en-US" smtClean="0"/>
              <a:t>4</a:t>
            </a:fld>
            <a:endParaRPr lang="en-US" dirty="0"/>
          </a:p>
        </p:txBody>
      </p:sp>
    </p:spTree>
    <p:extLst>
      <p:ext uri="{BB962C8B-B14F-4D97-AF65-F5344CB8AC3E}">
        <p14:creationId xmlns:p14="http://schemas.microsoft.com/office/powerpoint/2010/main" val="1457281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sp>
        <p:nvSpPr>
          <p:cNvPr id="6" name="Slide Number Placeholder 5"/>
          <p:cNvSpPr>
            <a:spLocks noGrp="1"/>
          </p:cNvSpPr>
          <p:nvPr>
            <p:ph type="sldNum" sz="quarter" idx="12"/>
          </p:nvPr>
        </p:nvSpPr>
        <p:spPr/>
        <p:txBody>
          <a:bodyPr/>
          <a:lstStyle/>
          <a:p>
            <a:fld id="{401CF334-2D5C-4859-84A6-CA7E6E43FAEB}" type="slidenum">
              <a:rPr lang="en-US" smtClean="0"/>
              <a:t>40</a:t>
            </a:fld>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614247181"/>
              </p:ext>
            </p:extLst>
          </p:nvPr>
        </p:nvGraphicFramePr>
        <p:xfrm>
          <a:off x="1969320" y="467484"/>
          <a:ext cx="9799769" cy="12683586"/>
        </p:xfrm>
        <a:graphic>
          <a:graphicData uri="http://schemas.openxmlformats.org/presentationml/2006/ole">
            <mc:AlternateContent xmlns:mc="http://schemas.openxmlformats.org/markup-compatibility/2006">
              <mc:Choice xmlns:v="urn:schemas-microsoft-com:vml" Requires="v">
                <p:oleObj spid="_x0000_s1066" name="Acrobat Document" r:id="rId5" imgW="5829257" imgH="7543568" progId="AcroExch.Document.DC">
                  <p:embed/>
                </p:oleObj>
              </mc:Choice>
              <mc:Fallback>
                <p:oleObj name="Acrobat Document" r:id="rId5" imgW="5829257" imgH="7543568" progId="AcroExch.Document.DC">
                  <p:embed/>
                  <p:pic>
                    <p:nvPicPr>
                      <p:cNvPr id="0" name=""/>
                      <p:cNvPicPr/>
                      <p:nvPr/>
                    </p:nvPicPr>
                    <p:blipFill>
                      <a:blip r:embed="rId6"/>
                      <a:stretch>
                        <a:fillRect/>
                      </a:stretch>
                    </p:blipFill>
                    <p:spPr>
                      <a:xfrm>
                        <a:off x="1969320" y="467484"/>
                        <a:ext cx="9799769" cy="12683586"/>
                      </a:xfrm>
                      <a:prstGeom prst="rect">
                        <a:avLst/>
                      </a:prstGeom>
                    </p:spPr>
                  </p:pic>
                </p:oleObj>
              </mc:Fallback>
            </mc:AlternateContent>
          </a:graphicData>
        </a:graphic>
      </p:graphicFrame>
      <p:sp>
        <p:nvSpPr>
          <p:cNvPr id="2" name="TextBox 1"/>
          <p:cNvSpPr txBox="1"/>
          <p:nvPr/>
        </p:nvSpPr>
        <p:spPr>
          <a:xfrm>
            <a:off x="350874" y="467484"/>
            <a:ext cx="6464595" cy="584775"/>
          </a:xfrm>
          <a:prstGeom prst="rect">
            <a:avLst/>
          </a:prstGeom>
          <a:noFill/>
        </p:spPr>
        <p:txBody>
          <a:bodyPr wrap="square" rtlCol="0">
            <a:spAutoFit/>
          </a:bodyPr>
          <a:lstStyle/>
          <a:p>
            <a:pPr marL="109728" lvl="0">
              <a:spcBef>
                <a:spcPts val="300"/>
              </a:spcBef>
              <a:buClr>
                <a:srgbClr val="8B9290">
                  <a:lumMod val="75000"/>
                </a:srgbClr>
              </a:buClr>
            </a:pPr>
            <a:r>
              <a:rPr lang="en-US" sz="3200" dirty="0" smtClean="0">
                <a:solidFill>
                  <a:srgbClr val="5C4A6F">
                    <a:lumMod val="50000"/>
                  </a:srgbClr>
                </a:solidFill>
                <a:latin typeface="Avenir LT Std 35 Light"/>
              </a:rPr>
              <a:t>NICS Denial Notification</a:t>
            </a:r>
            <a:endParaRPr lang="en-US" sz="3200" dirty="0">
              <a:solidFill>
                <a:srgbClr val="5C4A6F">
                  <a:lumMod val="50000"/>
                </a:srgbClr>
              </a:solidFill>
              <a:latin typeface="Avenir LT Std 35 Light"/>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Tree>
    <p:extLst>
      <p:ext uri="{BB962C8B-B14F-4D97-AF65-F5344CB8AC3E}">
        <p14:creationId xmlns:p14="http://schemas.microsoft.com/office/powerpoint/2010/main" val="71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sp>
        <p:nvSpPr>
          <p:cNvPr id="8" name="TextBox 7"/>
          <p:cNvSpPr txBox="1"/>
          <p:nvPr/>
        </p:nvSpPr>
        <p:spPr>
          <a:xfrm>
            <a:off x="3400086" y="2907716"/>
            <a:ext cx="5499366" cy="1415772"/>
          </a:xfrm>
          <a:prstGeom prst="rect">
            <a:avLst/>
          </a:prstGeom>
          <a:noFill/>
        </p:spPr>
        <p:txBody>
          <a:bodyPr wrap="square" rtlCol="0">
            <a:spAutoFit/>
          </a:bodyPr>
          <a:lstStyle/>
          <a:p>
            <a:pPr lvl="1"/>
            <a:r>
              <a:rPr lang="en-US" sz="6600" dirty="0" smtClean="0">
                <a:solidFill>
                  <a:schemeClr val="accent5">
                    <a:lumMod val="50000"/>
                  </a:schemeClr>
                </a:solidFill>
                <a:latin typeface="Avenir LT Std 35 Light"/>
              </a:rPr>
              <a:t>Questions? </a:t>
            </a:r>
            <a:endParaRPr lang="en-US" sz="6000" dirty="0">
              <a:solidFill>
                <a:srgbClr val="000000">
                  <a:lumMod val="75000"/>
                  <a:lumOff val="25000"/>
                </a:srgbClr>
              </a:solidFill>
              <a:latin typeface="Avenir LT Std 35 Light"/>
            </a:endParaRPr>
          </a:p>
          <a:p>
            <a:pPr marL="800100" lvl="1" indent="-342900">
              <a:buFont typeface="Wingdings" panose="05000000000000000000" pitchFamily="2" charset="2"/>
              <a:buChar char="Ø"/>
            </a:pPr>
            <a:endParaRPr lang="en-US" sz="2000" dirty="0" smtClean="0">
              <a:solidFill>
                <a:srgbClr val="000000">
                  <a:lumMod val="75000"/>
                  <a:lumOff val="25000"/>
                </a:srgbClr>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Slide Number Placeholder 4"/>
          <p:cNvSpPr>
            <a:spLocks noGrp="1"/>
          </p:cNvSpPr>
          <p:nvPr>
            <p:ph type="sldNum" sz="quarter" idx="12"/>
          </p:nvPr>
        </p:nvSpPr>
        <p:spPr/>
        <p:txBody>
          <a:bodyPr/>
          <a:lstStyle/>
          <a:p>
            <a:fld id="{401CF334-2D5C-4859-84A6-CA7E6E43FAEB}" type="slidenum">
              <a:rPr lang="en-US" smtClean="0"/>
              <a:t>41</a:t>
            </a:fld>
            <a:endParaRPr lang="en-US" dirty="0"/>
          </a:p>
        </p:txBody>
      </p:sp>
    </p:spTree>
    <p:extLst>
      <p:ext uri="{BB962C8B-B14F-4D97-AF65-F5344CB8AC3E}">
        <p14:creationId xmlns:p14="http://schemas.microsoft.com/office/powerpoint/2010/main" val="31972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8" name="TextBox 7"/>
          <p:cNvSpPr txBox="1"/>
          <p:nvPr/>
        </p:nvSpPr>
        <p:spPr>
          <a:xfrm>
            <a:off x="407020" y="661544"/>
            <a:ext cx="11784980" cy="5570756"/>
          </a:xfrm>
          <a:prstGeom prst="rect">
            <a:avLst/>
          </a:prstGeom>
          <a:noFill/>
        </p:spPr>
        <p:txBody>
          <a:bodyPr wrap="square" rtlCol="0">
            <a:spAutoFit/>
          </a:bodyPr>
          <a:lstStyle/>
          <a:p>
            <a:r>
              <a:rPr lang="en-US" sz="3600" dirty="0">
                <a:solidFill>
                  <a:srgbClr val="000000"/>
                </a:solidFill>
                <a:latin typeface="Times New Roman" panose="02020603050405020304" pitchFamily="18" charset="0"/>
                <a:cs typeface="Times New Roman" panose="02020603050405020304" pitchFamily="18" charset="0"/>
              </a:rPr>
              <a:t>Daniel Cargill</a:t>
            </a:r>
          </a:p>
          <a:p>
            <a:r>
              <a:rPr lang="en-US" sz="3600" dirty="0">
                <a:solidFill>
                  <a:srgbClr val="000000"/>
                </a:solidFill>
                <a:latin typeface="Times New Roman" panose="02020603050405020304" pitchFamily="18" charset="0"/>
                <a:cs typeface="Times New Roman" panose="02020603050405020304" pitchFamily="18" charset="0"/>
              </a:rPr>
              <a:t>Director of Law Enforcement Services</a:t>
            </a:r>
          </a:p>
          <a:p>
            <a:endParaRPr lang="en-US" sz="3600" dirty="0">
              <a:solidFill>
                <a:srgbClr val="000000"/>
              </a:solidFill>
              <a:latin typeface="Times New Roman" panose="02020603050405020304" pitchFamily="18" charset="0"/>
              <a:cs typeface="Times New Roman" panose="02020603050405020304" pitchFamily="18" charset="0"/>
            </a:endParaRPr>
          </a:p>
          <a:p>
            <a:r>
              <a:rPr lang="en-US" sz="3600" dirty="0">
                <a:solidFill>
                  <a:srgbClr val="000000"/>
                </a:solidFill>
                <a:latin typeface="Times New Roman" panose="02020603050405020304" pitchFamily="18" charset="0"/>
                <a:cs typeface="Times New Roman" panose="02020603050405020304" pitchFamily="18" charset="0"/>
              </a:rPr>
              <a:t>(direct) 959.202.5007 | (main) 860.282.7899</a:t>
            </a:r>
          </a:p>
          <a:p>
            <a:r>
              <a:rPr lang="en-US" sz="3600" dirty="0">
                <a:solidFill>
                  <a:srgbClr val="000000"/>
                </a:solidFill>
                <a:latin typeface="Times New Roman" panose="02020603050405020304" pitchFamily="18" charset="0"/>
                <a:cs typeface="Times New Roman" panose="02020603050405020304" pitchFamily="18" charset="0"/>
                <a:hlinkClick r:id="rId5"/>
              </a:rPr>
              <a:t>dcargill@ctcadv.org</a:t>
            </a:r>
            <a:r>
              <a:rPr lang="en-US" sz="3600" dirty="0">
                <a:solidFill>
                  <a:srgbClr val="000000"/>
                </a:solidFill>
                <a:latin typeface="Times New Roman" panose="02020603050405020304" pitchFamily="18" charset="0"/>
                <a:cs typeface="Times New Roman" panose="02020603050405020304" pitchFamily="18" charset="0"/>
              </a:rPr>
              <a:t>  |  </a:t>
            </a:r>
            <a:r>
              <a:rPr lang="en-US" sz="3600" dirty="0">
                <a:solidFill>
                  <a:srgbClr val="000000"/>
                </a:solidFill>
                <a:latin typeface="Times New Roman" panose="02020603050405020304" pitchFamily="18" charset="0"/>
                <a:cs typeface="Times New Roman" panose="02020603050405020304" pitchFamily="18" charset="0"/>
                <a:hlinkClick r:id="rId6"/>
              </a:rPr>
              <a:t>www.ctcadv.org</a:t>
            </a:r>
            <a:r>
              <a:rPr lang="en-US" sz="3600" dirty="0">
                <a:solidFill>
                  <a:srgbClr val="000000"/>
                </a:solidFill>
                <a:latin typeface="Times New Roman" panose="02020603050405020304" pitchFamily="18" charset="0"/>
                <a:cs typeface="Times New Roman" panose="02020603050405020304" pitchFamily="18" charset="0"/>
              </a:rPr>
              <a:t> </a:t>
            </a:r>
          </a:p>
          <a:p>
            <a:endParaRPr lang="en-US" sz="1200" b="1" dirty="0">
              <a:solidFill>
                <a:srgbClr val="000000"/>
              </a:solidFill>
              <a:latin typeface="Times New Roman" panose="02020603050405020304" pitchFamily="18" charset="0"/>
              <a:cs typeface="Times New Roman" panose="02020603050405020304" pitchFamily="18" charset="0"/>
            </a:endParaRPr>
          </a:p>
          <a:p>
            <a:endParaRPr lang="en-US" sz="3600" dirty="0">
              <a:solidFill>
                <a:srgbClr val="000000"/>
              </a:solidFill>
              <a:latin typeface="Times New Roman" panose="02020603050405020304" pitchFamily="18" charset="0"/>
              <a:cs typeface="Times New Roman" panose="02020603050405020304" pitchFamily="18" charset="0"/>
            </a:endParaRPr>
          </a:p>
          <a:p>
            <a:r>
              <a:rPr lang="en-US" sz="3600" dirty="0">
                <a:solidFill>
                  <a:srgbClr val="000000"/>
                </a:solidFill>
                <a:latin typeface="Times New Roman" panose="02020603050405020304" pitchFamily="18" charset="0"/>
                <a:cs typeface="Times New Roman" panose="02020603050405020304" pitchFamily="18" charset="0"/>
              </a:rPr>
              <a:t>Connecticut Coalition Against Domestic Violence</a:t>
            </a:r>
          </a:p>
          <a:p>
            <a:r>
              <a:rPr lang="en-US" sz="3600" dirty="0">
                <a:solidFill>
                  <a:srgbClr val="000000"/>
                </a:solidFill>
                <a:latin typeface="Times New Roman" panose="02020603050405020304" pitchFamily="18" charset="0"/>
                <a:cs typeface="Times New Roman" panose="02020603050405020304" pitchFamily="18" charset="0"/>
              </a:rPr>
              <a:t>655 Winding Brook Drive | Suite 4050</a:t>
            </a:r>
          </a:p>
          <a:p>
            <a:r>
              <a:rPr lang="en-US" sz="3600" dirty="0">
                <a:solidFill>
                  <a:srgbClr val="000000"/>
                </a:solidFill>
                <a:latin typeface="Times New Roman" panose="02020603050405020304" pitchFamily="18" charset="0"/>
                <a:cs typeface="Times New Roman" panose="02020603050405020304" pitchFamily="18" charset="0"/>
              </a:rPr>
              <a:t>Glastonbury, CT 06033</a:t>
            </a:r>
            <a:r>
              <a:rPr lang="en-US" sz="2100" dirty="0">
                <a:solidFill>
                  <a:srgbClr val="000000"/>
                </a:solidFill>
              </a:rPr>
              <a:t> </a:t>
            </a:r>
          </a:p>
          <a:p>
            <a:pPr marL="800100" lvl="1" indent="-342900">
              <a:buFont typeface="Wingdings" panose="05000000000000000000" pitchFamily="2" charset="2"/>
              <a:buChar char="Ø"/>
            </a:pPr>
            <a:endParaRPr lang="en-US" sz="2000" dirty="0" smtClean="0">
              <a:solidFill>
                <a:srgbClr val="000000">
                  <a:lumMod val="75000"/>
                  <a:lumOff val="25000"/>
                </a:srgbClr>
              </a:solidFill>
            </a:endParaRPr>
          </a:p>
        </p:txBody>
      </p:sp>
      <p:sp>
        <p:nvSpPr>
          <p:cNvPr id="6" name="Slide Number Placeholder 5"/>
          <p:cNvSpPr>
            <a:spLocks noGrp="1"/>
          </p:cNvSpPr>
          <p:nvPr>
            <p:ph type="sldNum" sz="quarter" idx="12"/>
          </p:nvPr>
        </p:nvSpPr>
        <p:spPr/>
        <p:txBody>
          <a:bodyPr/>
          <a:lstStyle/>
          <a:p>
            <a:fld id="{401CF334-2D5C-4859-84A6-CA7E6E43FAEB}" type="slidenum">
              <a:rPr lang="en-US" smtClean="0"/>
              <a:t>42</a:t>
            </a:fld>
            <a:endParaRPr lang="en-US" dirty="0"/>
          </a:p>
        </p:txBody>
      </p:sp>
    </p:spTree>
    <p:extLst>
      <p:ext uri="{BB962C8B-B14F-4D97-AF65-F5344CB8AC3E}">
        <p14:creationId xmlns:p14="http://schemas.microsoft.com/office/powerpoint/2010/main" val="356231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708" y="441570"/>
            <a:ext cx="10972800" cy="1066800"/>
          </a:xfrm>
        </p:spPr>
        <p:txBody>
          <a:bodyPr>
            <a:normAutofit/>
          </a:bodyPr>
          <a:lstStyle/>
          <a:p>
            <a:r>
              <a:rPr lang="en-US" sz="3600" dirty="0" smtClean="0">
                <a:solidFill>
                  <a:schemeClr val="accent4">
                    <a:lumMod val="50000"/>
                  </a:schemeClr>
                </a:solidFill>
                <a:latin typeface="Avenir LT Std 35 Light" panose="020B0402020203020204"/>
              </a:rPr>
              <a:t>Copy of Services Pursuant to 10-10g  </a:t>
            </a:r>
            <a:r>
              <a:rPr lang="en-US" sz="2400" dirty="0" smtClean="0">
                <a:solidFill>
                  <a:schemeClr val="accent4">
                    <a:lumMod val="50000"/>
                  </a:schemeClr>
                </a:solidFill>
                <a:latin typeface="Avenir LT Std 35 Light" panose="020B0402020203020204"/>
              </a:rPr>
              <a:t>(New half page)</a:t>
            </a:r>
            <a:endParaRPr lang="en-US" sz="3600" dirty="0">
              <a:solidFill>
                <a:schemeClr val="accent4">
                  <a:lumMod val="50000"/>
                </a:schemeClr>
              </a:solidFill>
              <a:latin typeface="Avenir LT Std 35 Light" panose="020B0402020203020204"/>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8315" y="1375508"/>
            <a:ext cx="3475813" cy="548249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7676" y="1508370"/>
            <a:ext cx="3256694" cy="5349630"/>
          </a:xfrm>
          <a:prstGeom prst="rect">
            <a:avLst/>
          </a:prstGeom>
        </p:spPr>
      </p:pic>
      <p:sp>
        <p:nvSpPr>
          <p:cNvPr id="9" name="TextBox 8"/>
          <p:cNvSpPr txBox="1"/>
          <p:nvPr/>
        </p:nvSpPr>
        <p:spPr>
          <a:xfrm>
            <a:off x="109416" y="2894250"/>
            <a:ext cx="2735384" cy="830997"/>
          </a:xfrm>
          <a:prstGeom prst="rect">
            <a:avLst/>
          </a:prstGeom>
          <a:noFill/>
        </p:spPr>
        <p:txBody>
          <a:bodyPr wrap="square" rtlCol="0">
            <a:spAutoFit/>
          </a:bodyPr>
          <a:lstStyle/>
          <a:p>
            <a:r>
              <a:rPr lang="en-US" sz="2400" dirty="0" smtClean="0">
                <a:solidFill>
                  <a:schemeClr val="accent4">
                    <a:lumMod val="50000"/>
                  </a:schemeClr>
                </a:solidFill>
              </a:rPr>
              <a:t>Fulfills</a:t>
            </a:r>
          </a:p>
          <a:p>
            <a:r>
              <a:rPr lang="en-US" sz="2400" dirty="0" smtClean="0">
                <a:solidFill>
                  <a:schemeClr val="accent4">
                    <a:lumMod val="50000"/>
                  </a:schemeClr>
                </a:solidFill>
              </a:rPr>
              <a:t>46b-38b</a:t>
            </a:r>
            <a:r>
              <a:rPr lang="en-US" sz="2400" dirty="0">
                <a:solidFill>
                  <a:schemeClr val="accent4">
                    <a:lumMod val="50000"/>
                  </a:schemeClr>
                </a:solidFill>
              </a:rPr>
              <a:t>(3) A&amp;B</a:t>
            </a:r>
          </a:p>
        </p:txBody>
      </p:sp>
      <p:sp>
        <p:nvSpPr>
          <p:cNvPr id="10" name="Slide Number Placeholder 9"/>
          <p:cNvSpPr>
            <a:spLocks noGrp="1"/>
          </p:cNvSpPr>
          <p:nvPr>
            <p:ph type="sldNum" sz="quarter" idx="12"/>
          </p:nvPr>
        </p:nvSpPr>
        <p:spPr/>
        <p:txBody>
          <a:bodyPr/>
          <a:lstStyle/>
          <a:p>
            <a:fld id="{401CF334-2D5C-4859-84A6-CA7E6E43FAEB}" type="slidenum">
              <a:rPr lang="en-US" smtClean="0"/>
              <a:t>5</a:t>
            </a:fld>
            <a:endParaRPr lang="en-US" dirty="0"/>
          </a:p>
        </p:txBody>
      </p:sp>
    </p:spTree>
    <p:extLst>
      <p:ext uri="{BB962C8B-B14F-4D97-AF65-F5344CB8AC3E}">
        <p14:creationId xmlns:p14="http://schemas.microsoft.com/office/powerpoint/2010/main" val="12315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110" y="505477"/>
            <a:ext cx="11230708" cy="1066800"/>
          </a:xfrm>
        </p:spPr>
        <p:txBody>
          <a:bodyPr>
            <a:normAutofit fontScale="90000"/>
          </a:bodyPr>
          <a:lstStyle/>
          <a:p>
            <a:r>
              <a:rPr lang="en-US" dirty="0" smtClean="0">
                <a:solidFill>
                  <a:schemeClr val="accent4">
                    <a:lumMod val="50000"/>
                  </a:schemeClr>
                </a:solidFill>
                <a:latin typeface="Avenir LT Std 35 Light"/>
              </a:rPr>
              <a:t>Referral Documents:</a:t>
            </a:r>
            <a:br>
              <a:rPr lang="en-US" dirty="0" smtClean="0">
                <a:solidFill>
                  <a:schemeClr val="accent4">
                    <a:lumMod val="50000"/>
                  </a:schemeClr>
                </a:solidFill>
                <a:latin typeface="Avenir LT Std 35 Light"/>
              </a:rPr>
            </a:br>
            <a:r>
              <a:rPr lang="en-US" sz="3100" dirty="0" smtClean="0">
                <a:solidFill>
                  <a:schemeClr val="accent6"/>
                </a:solidFill>
                <a:latin typeface="Avenir LT Std 35 Light"/>
              </a:rPr>
              <a:t>Family Violence Resources 10-10g &amp; Victim Rights </a:t>
            </a:r>
            <a:endParaRPr lang="en-US" dirty="0">
              <a:solidFill>
                <a:schemeClr val="accent6"/>
              </a:solidFill>
              <a:latin typeface="Avenir LT Std 35 Ligh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pic>
        <p:nvPicPr>
          <p:cNvPr id="7" name="Picture 6"/>
          <p:cNvPicPr>
            <a:picLocks noChangeAspect="1"/>
          </p:cNvPicPr>
          <p:nvPr/>
        </p:nvPicPr>
        <p:blipFill>
          <a:blip r:embed="rId5"/>
          <a:stretch>
            <a:fillRect/>
          </a:stretch>
        </p:blipFill>
        <p:spPr>
          <a:xfrm>
            <a:off x="1721465" y="1572277"/>
            <a:ext cx="4043768" cy="5223200"/>
          </a:xfrm>
          <a:prstGeom prst="rect">
            <a:avLst/>
          </a:prstGeom>
        </p:spPr>
      </p:pic>
      <p:pic>
        <p:nvPicPr>
          <p:cNvPr id="8" name="Picture 7"/>
          <p:cNvPicPr>
            <a:picLocks noChangeAspect="1"/>
          </p:cNvPicPr>
          <p:nvPr/>
        </p:nvPicPr>
        <p:blipFill>
          <a:blip r:embed="rId6"/>
          <a:stretch>
            <a:fillRect/>
          </a:stretch>
        </p:blipFill>
        <p:spPr>
          <a:xfrm>
            <a:off x="5705230" y="2378900"/>
            <a:ext cx="7601696" cy="2134362"/>
          </a:xfrm>
          <a:prstGeom prst="rect">
            <a:avLst/>
          </a:prstGeom>
        </p:spPr>
      </p:pic>
      <p:cxnSp>
        <p:nvCxnSpPr>
          <p:cNvPr id="10" name="Straight Arrow Connector 9"/>
          <p:cNvCxnSpPr/>
          <p:nvPr/>
        </p:nvCxnSpPr>
        <p:spPr>
          <a:xfrm>
            <a:off x="6579750" y="2522385"/>
            <a:ext cx="530157" cy="9229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621959" y="2349081"/>
            <a:ext cx="530158" cy="90910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376737" y="2818798"/>
            <a:ext cx="620967" cy="9665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440905" y="2638926"/>
            <a:ext cx="633190" cy="10012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Slide Number Placeholder 21"/>
          <p:cNvSpPr>
            <a:spLocks noGrp="1"/>
          </p:cNvSpPr>
          <p:nvPr>
            <p:ph type="sldNum" sz="quarter" idx="12"/>
          </p:nvPr>
        </p:nvSpPr>
        <p:spPr/>
        <p:txBody>
          <a:bodyPr/>
          <a:lstStyle/>
          <a:p>
            <a:fld id="{401CF334-2D5C-4859-84A6-CA7E6E43FAEB}" type="slidenum">
              <a:rPr lang="en-US" smtClean="0"/>
              <a:t>6</a:t>
            </a:fld>
            <a:endParaRPr lang="en-US" dirty="0"/>
          </a:p>
        </p:txBody>
      </p:sp>
    </p:spTree>
    <p:extLst>
      <p:ext uri="{BB962C8B-B14F-4D97-AF65-F5344CB8AC3E}">
        <p14:creationId xmlns:p14="http://schemas.microsoft.com/office/powerpoint/2010/main" val="387601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052" y="470355"/>
            <a:ext cx="10972800" cy="1066800"/>
          </a:xfrm>
        </p:spPr>
        <p:txBody>
          <a:bodyPr/>
          <a:lstStyle/>
          <a:p>
            <a:r>
              <a:rPr lang="en-US" sz="3600" dirty="0" smtClean="0">
                <a:solidFill>
                  <a:srgbClr val="8B9290">
                    <a:lumMod val="50000"/>
                  </a:srgbClr>
                </a:solidFill>
                <a:latin typeface="Avenir LT Std 35 Light"/>
              </a:rPr>
              <a:t>Referral </a:t>
            </a:r>
            <a:r>
              <a:rPr lang="en-US" sz="3600" dirty="0">
                <a:solidFill>
                  <a:srgbClr val="8B9290">
                    <a:lumMod val="50000"/>
                  </a:srgbClr>
                </a:solidFill>
                <a:latin typeface="Avenir LT Std 35 Light"/>
              </a:rPr>
              <a:t>Documents:</a:t>
            </a:r>
            <a:br>
              <a:rPr lang="en-US" sz="3600" dirty="0">
                <a:solidFill>
                  <a:srgbClr val="8B9290">
                    <a:lumMod val="50000"/>
                  </a:srgbClr>
                </a:solidFill>
                <a:latin typeface="Avenir LT Std 35 Light"/>
              </a:rPr>
            </a:br>
            <a:r>
              <a:rPr lang="en-US" sz="2800" dirty="0" smtClean="0">
                <a:solidFill>
                  <a:schemeClr val="accent6"/>
                </a:solidFill>
                <a:latin typeface="Avenir LT Std 35 Light"/>
              </a:rPr>
              <a:t>Regional Mental Health Resources </a:t>
            </a:r>
            <a:r>
              <a:rPr lang="en-US" sz="2400" dirty="0" smtClean="0">
                <a:solidFill>
                  <a:srgbClr val="8B9290">
                    <a:lumMod val="50000"/>
                  </a:srgbClr>
                </a:solidFill>
                <a:ea typeface="+mn-ea"/>
                <a:cs typeface="+mn-cs"/>
              </a:rPr>
              <a:t>46b-38b(4)</a:t>
            </a:r>
            <a:endParaRPr lang="en-US" dirty="0">
              <a:solidFill>
                <a:schemeClr val="accent6"/>
              </a:solidFill>
            </a:endParaRPr>
          </a:p>
        </p:txBody>
      </p:sp>
      <p:sp>
        <p:nvSpPr>
          <p:cNvPr id="3" name="Content Placeholder 2"/>
          <p:cNvSpPr>
            <a:spLocks noGrp="1"/>
          </p:cNvSpPr>
          <p:nvPr>
            <p:ph idx="1"/>
          </p:nvPr>
        </p:nvSpPr>
        <p:spPr>
          <a:xfrm>
            <a:off x="178421" y="1653032"/>
            <a:ext cx="12013580" cy="4064000"/>
          </a:xfrm>
        </p:spPr>
        <p:txBody>
          <a:bodyPr>
            <a:noAutofit/>
          </a:bodyPr>
          <a:lstStyle/>
          <a:p>
            <a:pPr marL="486918" lvl="1" indent="-285750">
              <a:spcBef>
                <a:spcPts val="200"/>
              </a:spcBef>
              <a:spcAft>
                <a:spcPts val="400"/>
              </a:spcAft>
              <a:buClr>
                <a:srgbClr val="000000"/>
              </a:buClr>
              <a:buFont typeface="Arial" panose="020B0604020202020204" pitchFamily="34" charset="0"/>
              <a:buChar char="•"/>
            </a:pPr>
            <a:r>
              <a:rPr lang="en-US" sz="2800" dirty="0" smtClean="0">
                <a:solidFill>
                  <a:schemeClr val="accent4">
                    <a:lumMod val="50000"/>
                  </a:schemeClr>
                </a:solidFill>
                <a:latin typeface="Avenir LT Std 35 Light"/>
              </a:rPr>
              <a:t>When </a:t>
            </a:r>
            <a:r>
              <a:rPr lang="en-US" sz="2800" dirty="0">
                <a:solidFill>
                  <a:schemeClr val="accent4">
                    <a:lumMod val="50000"/>
                  </a:schemeClr>
                </a:solidFill>
                <a:latin typeface="Avenir LT Std 35 Light"/>
              </a:rPr>
              <a:t>a child is at the scene of a family violence incident, give the victim a </a:t>
            </a:r>
            <a:r>
              <a:rPr lang="en-US" sz="2800" u="sng" dirty="0">
                <a:solidFill>
                  <a:schemeClr val="accent4">
                    <a:lumMod val="50000"/>
                  </a:schemeClr>
                </a:solidFill>
                <a:latin typeface="Avenir LT Std 35 Light"/>
              </a:rPr>
              <a:t>copy of </a:t>
            </a:r>
            <a:r>
              <a:rPr lang="en-US" sz="2800" u="sng" dirty="0" smtClean="0">
                <a:solidFill>
                  <a:schemeClr val="accent4">
                    <a:lumMod val="50000"/>
                  </a:schemeClr>
                </a:solidFill>
                <a:latin typeface="Avenir LT Std 35 Light"/>
              </a:rPr>
              <a:t>the documents </a:t>
            </a:r>
            <a:r>
              <a:rPr lang="en-US" sz="2800" dirty="0" smtClean="0">
                <a:solidFill>
                  <a:schemeClr val="accent4">
                    <a:lumMod val="50000"/>
                  </a:schemeClr>
                </a:solidFill>
                <a:latin typeface="Avenir LT Std 35 Light"/>
              </a:rPr>
              <a:t>with </a:t>
            </a:r>
            <a:r>
              <a:rPr lang="en-US" sz="2800" dirty="0">
                <a:solidFill>
                  <a:schemeClr val="accent4">
                    <a:lumMod val="50000"/>
                  </a:schemeClr>
                </a:solidFill>
                <a:latin typeface="Avenir LT Std 35 Light"/>
              </a:rPr>
              <a:t>resources for behavior and mental health for children in the region where the victim is located. </a:t>
            </a:r>
            <a:r>
              <a:rPr lang="en-US" sz="2800" dirty="0" smtClean="0">
                <a:solidFill>
                  <a:schemeClr val="accent4">
                    <a:lumMod val="50000"/>
                  </a:schemeClr>
                </a:solidFill>
                <a:latin typeface="Avenir LT Std 35 Light"/>
              </a:rPr>
              <a:t>(17a-22r)</a:t>
            </a:r>
            <a:endParaRPr lang="en-US" sz="2800" dirty="0">
              <a:solidFill>
                <a:schemeClr val="accent4">
                  <a:lumMod val="50000"/>
                </a:schemeClr>
              </a:solidFill>
              <a:latin typeface="Avenir LT Std 35 Light"/>
            </a:endParaRPr>
          </a:p>
          <a:p>
            <a:pPr marL="486918" lvl="1" indent="-285750">
              <a:spcBef>
                <a:spcPts val="200"/>
              </a:spcBef>
              <a:spcAft>
                <a:spcPts val="400"/>
              </a:spcAft>
              <a:buClr>
                <a:srgbClr val="000000"/>
              </a:buClr>
              <a:buFont typeface="Arial" panose="020B0604020202020204" pitchFamily="34" charset="0"/>
              <a:buChar char="•"/>
            </a:pPr>
            <a:endParaRPr lang="en-US" sz="2800" dirty="0">
              <a:solidFill>
                <a:schemeClr val="accent4">
                  <a:lumMod val="50000"/>
                </a:schemeClr>
              </a:solidFill>
              <a:latin typeface="Avenir LT Std 35 Light"/>
            </a:endParaRPr>
          </a:p>
          <a:p>
            <a:pPr marL="486918" lvl="1" indent="-285750">
              <a:spcBef>
                <a:spcPts val="200"/>
              </a:spcBef>
              <a:spcAft>
                <a:spcPts val="400"/>
              </a:spcAft>
              <a:buClr>
                <a:srgbClr val="000000"/>
              </a:buClr>
              <a:buFont typeface="Arial" panose="020B0604020202020204" pitchFamily="34" charset="0"/>
              <a:buChar char="•"/>
            </a:pPr>
            <a:r>
              <a:rPr lang="en-US" sz="2800" dirty="0" smtClean="0">
                <a:solidFill>
                  <a:schemeClr val="accent4">
                    <a:lumMod val="50000"/>
                  </a:schemeClr>
                </a:solidFill>
                <a:latin typeface="Avenir LT Std 35 Light"/>
              </a:rPr>
              <a:t>It is </a:t>
            </a:r>
            <a:r>
              <a:rPr lang="en-US" sz="2800" dirty="0">
                <a:solidFill>
                  <a:schemeClr val="accent4">
                    <a:lumMod val="50000"/>
                  </a:schemeClr>
                </a:solidFill>
                <a:latin typeface="Avenir LT Std 35 Light"/>
              </a:rPr>
              <a:t>recommend </a:t>
            </a:r>
            <a:r>
              <a:rPr lang="en-US" sz="2800" dirty="0" smtClean="0">
                <a:solidFill>
                  <a:schemeClr val="accent4">
                    <a:lumMod val="50000"/>
                  </a:schemeClr>
                </a:solidFill>
                <a:latin typeface="Avenir LT Std 35 Light"/>
              </a:rPr>
              <a:t>printing </a:t>
            </a:r>
            <a:r>
              <a:rPr lang="en-US" sz="2800" dirty="0">
                <a:solidFill>
                  <a:schemeClr val="accent4">
                    <a:lumMod val="50000"/>
                  </a:schemeClr>
                </a:solidFill>
                <a:latin typeface="Avenir LT Std 35 Light"/>
              </a:rPr>
              <a:t>several copies of the resources for your </a:t>
            </a:r>
            <a:r>
              <a:rPr lang="en-US" sz="2800" dirty="0" smtClean="0">
                <a:solidFill>
                  <a:schemeClr val="accent4">
                    <a:lumMod val="50000"/>
                  </a:schemeClr>
                </a:solidFill>
                <a:latin typeface="Avenir LT Std 35 Light"/>
              </a:rPr>
              <a:t>region </a:t>
            </a:r>
            <a:r>
              <a:rPr lang="en-US" sz="2800" dirty="0">
                <a:solidFill>
                  <a:schemeClr val="accent4">
                    <a:lumMod val="50000"/>
                  </a:schemeClr>
                </a:solidFill>
                <a:latin typeface="Avenir LT Std 35 Light"/>
              </a:rPr>
              <a:t>and a few for </a:t>
            </a:r>
            <a:r>
              <a:rPr lang="en-US" sz="2800" dirty="0" smtClean="0">
                <a:solidFill>
                  <a:schemeClr val="accent4">
                    <a:lumMod val="50000"/>
                  </a:schemeClr>
                </a:solidFill>
                <a:latin typeface="Avenir LT Std 35 Light"/>
              </a:rPr>
              <a:t>any </a:t>
            </a:r>
            <a:r>
              <a:rPr lang="en-US" sz="2800" dirty="0">
                <a:solidFill>
                  <a:schemeClr val="accent4">
                    <a:lumMod val="50000"/>
                  </a:schemeClr>
                </a:solidFill>
                <a:latin typeface="Avenir LT Std 35 Light"/>
              </a:rPr>
              <a:t>bordering </a:t>
            </a:r>
            <a:r>
              <a:rPr lang="en-US" sz="2800" dirty="0" smtClean="0">
                <a:solidFill>
                  <a:schemeClr val="accent4">
                    <a:lumMod val="50000"/>
                  </a:schemeClr>
                </a:solidFill>
                <a:latin typeface="Avenir LT Std 35 Light"/>
              </a:rPr>
              <a:t>region. </a:t>
            </a:r>
            <a:endParaRPr lang="en-US" sz="2800" dirty="0">
              <a:solidFill>
                <a:schemeClr val="accent4">
                  <a:lumMod val="50000"/>
                </a:schemeClr>
              </a:solidFill>
              <a:latin typeface="Avenir LT Std 35 Light"/>
            </a:endParaRPr>
          </a:p>
          <a:p>
            <a:pPr marL="486918" lvl="1" indent="-285750">
              <a:spcBef>
                <a:spcPts val="200"/>
              </a:spcBef>
              <a:spcAft>
                <a:spcPts val="400"/>
              </a:spcAft>
              <a:buClr>
                <a:srgbClr val="000000"/>
              </a:buClr>
              <a:buFont typeface="Arial" panose="020B0604020202020204" pitchFamily="34" charset="0"/>
              <a:buChar char="•"/>
            </a:pPr>
            <a:endParaRPr lang="en-US" sz="2800" dirty="0">
              <a:solidFill>
                <a:srgbClr val="000000"/>
              </a:solidFill>
              <a:latin typeface="Avenir LT Std 35 Light"/>
            </a:endParaRPr>
          </a:p>
          <a:p>
            <a:pPr marL="486918" lvl="1" indent="-285750">
              <a:spcBef>
                <a:spcPts val="200"/>
              </a:spcBef>
              <a:spcAft>
                <a:spcPts val="400"/>
              </a:spcAft>
              <a:buClr>
                <a:srgbClr val="000000"/>
              </a:buClr>
              <a:buFont typeface="Arial" panose="020B0604020202020204" pitchFamily="34" charset="0"/>
              <a:buChar char="•"/>
            </a:pPr>
            <a:r>
              <a:rPr lang="en-US" sz="2800" dirty="0">
                <a:solidFill>
                  <a:schemeClr val="accent4">
                    <a:lumMod val="50000"/>
                  </a:schemeClr>
                </a:solidFill>
                <a:latin typeface="Avenir LT Std 35 Light"/>
              </a:rPr>
              <a:t>Link to mental health resources </a:t>
            </a:r>
            <a:r>
              <a:rPr lang="en-US" sz="2800" dirty="0">
                <a:solidFill>
                  <a:srgbClr val="000000"/>
                </a:solidFill>
                <a:latin typeface="Avenir LT Std 35 Light"/>
              </a:rPr>
              <a:t> </a:t>
            </a:r>
            <a:r>
              <a:rPr lang="en-US" sz="2800" u="sng" dirty="0">
                <a:solidFill>
                  <a:srgbClr val="000000"/>
                </a:solidFill>
                <a:latin typeface="Avenir LT Std 35 Light"/>
                <a:hlinkClick r:id="rId3"/>
              </a:rPr>
              <a:t>https://www.connectingtocarect.org/support-services/</a:t>
            </a:r>
            <a:endParaRPr lang="en-US" sz="2800" dirty="0">
              <a:solidFill>
                <a:srgbClr val="000000"/>
              </a:solidFill>
              <a:latin typeface="Avenir LT Std 35 Light"/>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7" name="Slide Number Placeholder 6"/>
          <p:cNvSpPr>
            <a:spLocks noGrp="1"/>
          </p:cNvSpPr>
          <p:nvPr>
            <p:ph type="sldNum" sz="quarter" idx="12"/>
          </p:nvPr>
        </p:nvSpPr>
        <p:spPr/>
        <p:txBody>
          <a:bodyPr/>
          <a:lstStyle/>
          <a:p>
            <a:fld id="{401CF334-2D5C-4859-84A6-CA7E6E43FAEB}" type="slidenum">
              <a:rPr lang="en-US" smtClean="0"/>
              <a:t>7</a:t>
            </a:fld>
            <a:endParaRPr lang="en-US" dirty="0"/>
          </a:p>
        </p:txBody>
      </p:sp>
    </p:spTree>
    <p:extLst>
      <p:ext uri="{BB962C8B-B14F-4D97-AF65-F5344CB8AC3E}">
        <p14:creationId xmlns:p14="http://schemas.microsoft.com/office/powerpoint/2010/main" val="3236016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pic>
        <p:nvPicPr>
          <p:cNvPr id="9" name="Picture 8"/>
          <p:cNvPicPr>
            <a:picLocks noChangeAspect="1"/>
          </p:cNvPicPr>
          <p:nvPr/>
        </p:nvPicPr>
        <p:blipFill>
          <a:blip r:embed="rId5"/>
          <a:stretch>
            <a:fillRect/>
          </a:stretch>
        </p:blipFill>
        <p:spPr>
          <a:xfrm>
            <a:off x="1796902" y="1105786"/>
            <a:ext cx="8985979" cy="5678645"/>
          </a:xfrm>
          <a:prstGeom prst="rect">
            <a:avLst/>
          </a:prstGeom>
        </p:spPr>
      </p:pic>
      <p:sp>
        <p:nvSpPr>
          <p:cNvPr id="10" name="Slide Number Placeholder 9"/>
          <p:cNvSpPr>
            <a:spLocks noGrp="1"/>
          </p:cNvSpPr>
          <p:nvPr>
            <p:ph type="sldNum" sz="quarter" idx="12"/>
          </p:nvPr>
        </p:nvSpPr>
        <p:spPr/>
        <p:txBody>
          <a:bodyPr/>
          <a:lstStyle/>
          <a:p>
            <a:fld id="{401CF334-2D5C-4859-84A6-CA7E6E43FAEB}" type="slidenum">
              <a:rPr lang="en-US" smtClean="0"/>
              <a:t>8</a:t>
            </a:fld>
            <a:endParaRPr lang="en-US" dirty="0"/>
          </a:p>
        </p:txBody>
      </p:sp>
      <p:sp>
        <p:nvSpPr>
          <p:cNvPr id="7" name="Title 6"/>
          <p:cNvSpPr>
            <a:spLocks noGrp="1"/>
          </p:cNvSpPr>
          <p:nvPr>
            <p:ph type="title"/>
          </p:nvPr>
        </p:nvSpPr>
        <p:spPr>
          <a:xfrm>
            <a:off x="317522" y="310754"/>
            <a:ext cx="5636710" cy="1066800"/>
          </a:xfrm>
        </p:spPr>
        <p:txBody>
          <a:bodyPr>
            <a:normAutofit/>
          </a:bodyPr>
          <a:lstStyle/>
          <a:p>
            <a:r>
              <a:rPr lang="en-US" sz="3600" dirty="0" smtClean="0">
                <a:solidFill>
                  <a:schemeClr val="accent4">
                    <a:lumMod val="50000"/>
                  </a:schemeClr>
                </a:solidFill>
                <a:latin typeface="Avenir LT Std 35 Light"/>
              </a:rPr>
              <a:t>Connecting to Care CT </a:t>
            </a:r>
            <a:endParaRPr lang="en-US" sz="3600" dirty="0">
              <a:solidFill>
                <a:schemeClr val="accent4">
                  <a:lumMod val="50000"/>
                </a:schemeClr>
              </a:solidFill>
              <a:latin typeface="Avenir LT Std 35 Light"/>
            </a:endParaRPr>
          </a:p>
        </p:txBody>
      </p:sp>
    </p:spTree>
    <p:extLst>
      <p:ext uri="{BB962C8B-B14F-4D97-AF65-F5344CB8AC3E}">
        <p14:creationId xmlns:p14="http://schemas.microsoft.com/office/powerpoint/2010/main" val="1677223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86508"/>
            <a:ext cx="10972800" cy="826477"/>
          </a:xfrm>
        </p:spPr>
        <p:txBody>
          <a:bodyPr>
            <a:normAutofit/>
          </a:bodyPr>
          <a:lstStyle/>
          <a:p>
            <a:pPr marL="109728"/>
            <a:r>
              <a:rPr lang="en-US" sz="3600" dirty="0" smtClean="0">
                <a:solidFill>
                  <a:srgbClr val="000000"/>
                </a:solidFill>
                <a:latin typeface="Avenir LT Std 35 Light" panose="020B0402020203020204"/>
              </a:rPr>
              <a:t>Referral to </a:t>
            </a:r>
            <a:r>
              <a:rPr lang="en-US" sz="3600" dirty="0">
                <a:solidFill>
                  <a:srgbClr val="000000"/>
                </a:solidFill>
                <a:latin typeface="Avenir LT Std 35 Light" panose="020B0402020203020204"/>
              </a:rPr>
              <a:t>the Office of Victim </a:t>
            </a:r>
            <a:r>
              <a:rPr lang="en-US" sz="3600" dirty="0" smtClean="0">
                <a:solidFill>
                  <a:srgbClr val="000000"/>
                </a:solidFill>
                <a:latin typeface="Avenir LT Std 35 Light" panose="020B0402020203020204"/>
              </a:rPr>
              <a:t>Services</a:t>
            </a:r>
            <a:endParaRPr lang="en-US" sz="3600" dirty="0">
              <a:latin typeface="Avenir LT Std 35 Light" panose="020B0402020203020204"/>
            </a:endParaRPr>
          </a:p>
        </p:txBody>
      </p:sp>
      <p:sp>
        <p:nvSpPr>
          <p:cNvPr id="3" name="Content Placeholder 2"/>
          <p:cNvSpPr>
            <a:spLocks noGrp="1"/>
          </p:cNvSpPr>
          <p:nvPr>
            <p:ph idx="1"/>
          </p:nvPr>
        </p:nvSpPr>
        <p:spPr>
          <a:xfrm>
            <a:off x="178419" y="1430215"/>
            <a:ext cx="11747857" cy="4900247"/>
          </a:xfrm>
        </p:spPr>
        <p:txBody>
          <a:bodyPr>
            <a:normAutofit/>
          </a:bodyPr>
          <a:lstStyle/>
          <a:p>
            <a:r>
              <a:rPr lang="en-US" dirty="0" smtClean="0">
                <a:solidFill>
                  <a:srgbClr val="5F6368"/>
                </a:solidFill>
                <a:latin typeface="Avenir LT Std 35 Light" panose="020B0402020203020204"/>
              </a:rPr>
              <a:t>C.G.S.</a:t>
            </a:r>
            <a:r>
              <a:rPr lang="en-US" dirty="0" smtClean="0">
                <a:solidFill>
                  <a:srgbClr val="4D5156"/>
                </a:solidFill>
                <a:latin typeface="Avenir LT Std 35 Light" panose="020B0402020203020204"/>
              </a:rPr>
              <a:t> </a:t>
            </a:r>
            <a:r>
              <a:rPr lang="en-US" dirty="0" smtClean="0">
                <a:solidFill>
                  <a:srgbClr val="4D5156"/>
                </a:solidFill>
                <a:latin typeface="Avenir LT Std 35 Light" panose="020B0402020203020204"/>
                <a:hlinkClick r:id="rId3"/>
              </a:rPr>
              <a:t>54-222a </a:t>
            </a:r>
            <a:r>
              <a:rPr lang="en-US" dirty="0">
                <a:solidFill>
                  <a:schemeClr val="accent4">
                    <a:lumMod val="50000"/>
                  </a:schemeClr>
                </a:solidFill>
                <a:latin typeface="Avenir LT Std 35 Light" panose="020B0402020203020204"/>
              </a:rPr>
              <a:t>Duty of peace officer regarding crime victim</a:t>
            </a:r>
            <a:r>
              <a:rPr lang="en-US" dirty="0" smtClean="0">
                <a:solidFill>
                  <a:schemeClr val="accent4">
                    <a:lumMod val="50000"/>
                  </a:schemeClr>
                </a:solidFill>
                <a:latin typeface="Avenir LT Std 35 Light" panose="020B0402020203020204"/>
              </a:rPr>
              <a:t>.</a:t>
            </a:r>
          </a:p>
          <a:p>
            <a:pPr marL="109728" indent="0">
              <a:buNone/>
            </a:pPr>
            <a:endParaRPr lang="en-US" dirty="0" smtClean="0">
              <a:solidFill>
                <a:schemeClr val="accent4">
                  <a:lumMod val="50000"/>
                </a:schemeClr>
              </a:solidFill>
              <a:latin typeface="Avenir LT Std 35 Light" panose="020B0402020203020204"/>
            </a:endParaRPr>
          </a:p>
          <a:p>
            <a:pPr marL="109728" indent="0" algn="just">
              <a:buNone/>
            </a:pPr>
            <a:r>
              <a:rPr lang="en-US" sz="2400" dirty="0">
                <a:solidFill>
                  <a:srgbClr val="000000"/>
                </a:solidFill>
                <a:latin typeface="Avenir LT Std 35 Light" panose="020B0402020203020204"/>
              </a:rPr>
              <a:t>(a) Whenever a peace officer determines that a crime has been committed, such officer shall: (1) Render immediate assistance to any crime victim, including obtaining medical assistance for any such crime victim if such assistance is required; (2) present a card prepared by the Office of the Chief Court Administrator to the crime victim informing the crime victim of services available and the rights of crime victims in this state; and (3) refer the crime victim to the Office of Victim Services for additional information on rights and </a:t>
            </a:r>
            <a:r>
              <a:rPr lang="en-US" sz="2400" dirty="0" smtClean="0">
                <a:solidFill>
                  <a:srgbClr val="000000"/>
                </a:solidFill>
                <a:latin typeface="Avenir LT Std 35 Light" panose="020B0402020203020204"/>
              </a:rPr>
              <a:t>services…..</a:t>
            </a:r>
            <a:endParaRPr lang="en-US" sz="2400" dirty="0">
              <a:solidFill>
                <a:schemeClr val="tx1"/>
              </a:solidFill>
              <a:latin typeface="Avenir LT Std 35 Light" panose="020B0402020203020204"/>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20" y="6087372"/>
            <a:ext cx="1527717" cy="61650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5928" y="5760720"/>
            <a:ext cx="943161" cy="943161"/>
          </a:xfrm>
          <a:prstGeom prst="rect">
            <a:avLst/>
          </a:prstGeom>
        </p:spPr>
      </p:pic>
      <p:sp>
        <p:nvSpPr>
          <p:cNvPr id="5" name="TextBox 4"/>
          <p:cNvSpPr txBox="1"/>
          <p:nvPr/>
        </p:nvSpPr>
        <p:spPr>
          <a:xfrm>
            <a:off x="2096525" y="5776762"/>
            <a:ext cx="8339015" cy="523220"/>
          </a:xfrm>
          <a:prstGeom prst="rect">
            <a:avLst/>
          </a:prstGeom>
          <a:noFill/>
        </p:spPr>
        <p:txBody>
          <a:bodyPr wrap="square" rtlCol="0">
            <a:spAutoFit/>
          </a:bodyPr>
          <a:lstStyle/>
          <a:p>
            <a:r>
              <a:rPr lang="en-US" sz="2800" dirty="0" smtClean="0">
                <a:solidFill>
                  <a:schemeClr val="accent4">
                    <a:lumMod val="50000"/>
                  </a:schemeClr>
                </a:solidFill>
              </a:rPr>
              <a:t>This referral shall be made for victims of all crimes.</a:t>
            </a:r>
            <a:endParaRPr lang="en-US" sz="2800" dirty="0">
              <a:solidFill>
                <a:schemeClr val="accent4">
                  <a:lumMod val="50000"/>
                </a:schemeClr>
              </a:solidFill>
            </a:endParaRPr>
          </a:p>
        </p:txBody>
      </p:sp>
      <p:sp>
        <p:nvSpPr>
          <p:cNvPr id="7" name="Slide Number Placeholder 6"/>
          <p:cNvSpPr>
            <a:spLocks noGrp="1"/>
          </p:cNvSpPr>
          <p:nvPr>
            <p:ph type="sldNum" sz="quarter" idx="12"/>
          </p:nvPr>
        </p:nvSpPr>
        <p:spPr/>
        <p:txBody>
          <a:bodyPr/>
          <a:lstStyle/>
          <a:p>
            <a:fld id="{401CF334-2D5C-4859-84A6-CA7E6E43FAEB}" type="slidenum">
              <a:rPr lang="en-US" smtClean="0"/>
              <a:t>9</a:t>
            </a:fld>
            <a:endParaRPr lang="en-US" dirty="0"/>
          </a:p>
        </p:txBody>
      </p:sp>
    </p:spTree>
    <p:extLst>
      <p:ext uri="{BB962C8B-B14F-4D97-AF65-F5344CB8AC3E}">
        <p14:creationId xmlns:p14="http://schemas.microsoft.com/office/powerpoint/2010/main" val="4144572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 presentation">
  <a:themeElements>
    <a:clrScheme name="CCADV">
      <a:dk1>
        <a:srgbClr val="8B9290"/>
      </a:dk1>
      <a:lt1>
        <a:srgbClr val="FFFFFF"/>
      </a:lt1>
      <a:dk2>
        <a:srgbClr val="C2CB20"/>
      </a:dk2>
      <a:lt2>
        <a:srgbClr val="FFFFFF"/>
      </a:lt2>
      <a:accent1>
        <a:srgbClr val="C2CB20"/>
      </a:accent1>
      <a:accent2>
        <a:srgbClr val="762774"/>
      </a:accent2>
      <a:accent3>
        <a:srgbClr val="8B9290"/>
      </a:accent3>
      <a:accent4>
        <a:srgbClr val="8B9290"/>
      </a:accent4>
      <a:accent5>
        <a:srgbClr val="5C4A6F"/>
      </a:accent5>
      <a:accent6>
        <a:srgbClr val="8B9290"/>
      </a:accent6>
      <a:hlink>
        <a:srgbClr val="0070C0"/>
      </a:hlink>
      <a:folHlink>
        <a:srgbClr val="8C8C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Training presentation.potx" id="{7B9FCAFE-DDE5-4198-9987-54DFCAD80598}" vid="{6015A8B0-C387-4E39-945C-0F39E3EB10B6}"/>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57C78F675B274F9AFFE75979C68026" ma:contentTypeVersion="13" ma:contentTypeDescription="Create a new document." ma:contentTypeScope="" ma:versionID="7b6373481a3d75c8206f2fe61f93fad8">
  <xsd:schema xmlns:xsd="http://www.w3.org/2001/XMLSchema" xmlns:xs="http://www.w3.org/2001/XMLSchema" xmlns:p="http://schemas.microsoft.com/office/2006/metadata/properties" xmlns:ns2="545fa7c4-4405-46a4-9a50-989081096a4a" xmlns:ns3="ecb012aa-edcd-45b1-9f8a-091f972037ce" targetNamespace="http://schemas.microsoft.com/office/2006/metadata/properties" ma:root="true" ma:fieldsID="3778f2a8d0833bcd4da1dc367171e00a" ns2:_="" ns3:_="">
    <xsd:import namespace="545fa7c4-4405-46a4-9a50-989081096a4a"/>
    <xsd:import namespace="ecb012aa-edcd-45b1-9f8a-091f972037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5fa7c4-4405-46a4-9a50-989081096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cb012aa-edcd-45b1-9f8a-091f972037c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6C9B743-458A-44E4-BF12-97020D859B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5fa7c4-4405-46a4-9a50-989081096a4a"/>
    <ds:schemaRef ds:uri="ecb012aa-edcd-45b1-9f8a-091f972037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302830-DD40-430E-9F75-44866E0A3304}">
  <ds:schemaRefs>
    <ds:schemaRef ds:uri="http://schemas.microsoft.com/sharepoint/v3/contenttype/forms"/>
  </ds:schemaRefs>
</ds:datastoreItem>
</file>

<file path=customXml/itemProps3.xml><?xml version="1.0" encoding="utf-8"?>
<ds:datastoreItem xmlns:ds="http://schemas.openxmlformats.org/officeDocument/2006/customXml" ds:itemID="{96F6B760-D45B-4F0E-B749-4ECA4F3B24B6}">
  <ds:schemaRefs>
    <ds:schemaRef ds:uri="ecb012aa-edcd-45b1-9f8a-091f972037ce"/>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545fa7c4-4405-46a4-9a50-989081096a4a"/>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Training presentation</Template>
  <TotalTime>10253</TotalTime>
  <Words>4219</Words>
  <Application>Microsoft Office PowerPoint</Application>
  <PresentationFormat>Widescreen</PresentationFormat>
  <Paragraphs>409</Paragraphs>
  <Slides>42</Slides>
  <Notes>42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52" baseType="lpstr">
      <vt:lpstr>Arial</vt:lpstr>
      <vt:lpstr>Avenir LT Std 35 Light</vt:lpstr>
      <vt:lpstr>Calibri</vt:lpstr>
      <vt:lpstr>Century Gothic</vt:lpstr>
      <vt:lpstr>Georgia</vt:lpstr>
      <vt:lpstr>Times New Roman</vt:lpstr>
      <vt:lpstr>Wingdings</vt:lpstr>
      <vt:lpstr>Wingdings 2</vt:lpstr>
      <vt:lpstr>Training presentation</vt:lpstr>
      <vt:lpstr>Acrobat Document</vt:lpstr>
      <vt:lpstr>Police Response to Family Violence  PA 21-67 Risk Protection Orders PA 22-47 Mental Health Resources</vt:lpstr>
      <vt:lpstr>Training Objectives:</vt:lpstr>
      <vt:lpstr>Police Response to Family Violence  Family Violence Services &amp; Mental Health Resources  CGS: 46b-38b  PA 22-47  </vt:lpstr>
      <vt:lpstr>CGS: 46b-38b  Amended by </vt:lpstr>
      <vt:lpstr>Copy of Services Pursuant to 10-10g  (New half page)</vt:lpstr>
      <vt:lpstr>Referral Documents: Family Violence Resources 10-10g &amp; Victim Rights </vt:lpstr>
      <vt:lpstr>Referral Documents: Regional Mental Health Resources 46b-38b(4)</vt:lpstr>
      <vt:lpstr>Connecting to Care CT </vt:lpstr>
      <vt:lpstr>Referral to the Office of Victim Services</vt:lpstr>
      <vt:lpstr>CGS: 46b-38b</vt:lpstr>
      <vt:lpstr>Persons Posing Risk of Imminent Physical Injury  to Self or Others  CGS: 29-38c  PA 21-67</vt:lpstr>
      <vt:lpstr>Risk Protection Order </vt:lpstr>
      <vt:lpstr>Behaviors, Actions, or Conditions = Risk</vt:lpstr>
      <vt:lpstr>Removes and or Restricts Access</vt:lpstr>
      <vt:lpstr>Possible Risk Protection Order &amp; Warrant Paths</vt:lpstr>
      <vt:lpstr>Family, Household Member, or Medical Professional</vt:lpstr>
      <vt:lpstr>PowerPoint Presentation</vt:lpstr>
      <vt:lpstr>Effective June 1, 2022, CGS: 29-38c</vt:lpstr>
      <vt:lpstr>“New Path” Judge Determines </vt:lpstr>
      <vt:lpstr>“New Path”</vt:lpstr>
      <vt:lpstr>“New Path” Court Shall …</vt:lpstr>
      <vt:lpstr>“New Path”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 Probable Cause Determined</vt:lpstr>
      <vt:lpstr>No Probable Cause Determined</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Training Presentation</dc:title>
  <dc:creator>Liza Andrews</dc:creator>
  <cp:lastModifiedBy>Daniel Cargill</cp:lastModifiedBy>
  <cp:revision>192</cp:revision>
  <cp:lastPrinted>2023-01-26T22:28:47Z</cp:lastPrinted>
  <dcterms:created xsi:type="dcterms:W3CDTF">2021-06-23T13:52:34Z</dcterms:created>
  <dcterms:modified xsi:type="dcterms:W3CDTF">2023-02-13T17:15:52Z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0x010100E557C78F675B274F9AFFE75979C68026</vt:lpwstr>
  </property>
</Properties>
</file>