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17"/>
  </p:notesMasterIdLst>
  <p:handoutMasterIdLst>
    <p:handoutMasterId r:id="rId18"/>
  </p:handoutMasterIdLst>
  <p:sldIdLst>
    <p:sldId id="256" r:id="rId5"/>
    <p:sldId id="443" r:id="rId6"/>
    <p:sldId id="543" r:id="rId7"/>
    <p:sldId id="544" r:id="rId8"/>
    <p:sldId id="545" r:id="rId9"/>
    <p:sldId id="444" r:id="rId10"/>
    <p:sldId id="538" r:id="rId11"/>
    <p:sldId id="258" r:id="rId12"/>
    <p:sldId id="257" r:id="rId13"/>
    <p:sldId id="541" r:id="rId14"/>
    <p:sldId id="547" r:id="rId15"/>
    <p:sldId id="548" r:id="rId16"/>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597"/>
    <a:srgbClr val="CFD5EA"/>
    <a:srgbClr val="CCCCFF"/>
    <a:srgbClr val="0000FF"/>
    <a:srgbClr val="C0C0C0"/>
    <a:srgbClr val="FFC58B"/>
    <a:srgbClr val="B3FFD9"/>
    <a:srgbClr val="EFEFEF"/>
    <a:srgbClr val="FFD5D5"/>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89" autoAdjust="0"/>
    <p:restoredTop sz="76438" autoAdjust="0"/>
  </p:normalViewPr>
  <p:slideViewPr>
    <p:cSldViewPr>
      <p:cViewPr varScale="1">
        <p:scale>
          <a:sx n="55" d="100"/>
          <a:sy n="55" d="100"/>
        </p:scale>
        <p:origin x="978" y="6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74" d="100"/>
          <a:sy n="74" d="100"/>
        </p:scale>
        <p:origin x="2688" y="84"/>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343C5553-A208-4D1A-82E7-D8CAE4774963}" type="datetimeFigureOut">
              <a:rPr lang="en-US" smtClean="0"/>
              <a:t>11/24/2020</a:t>
            </a:fld>
            <a:endParaRPr lang="en-US" dirty="0"/>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45DFC4FB-D78A-43C4-A73F-687B4439FD2E}" type="slidenum">
              <a:rPr lang="en-US" smtClean="0"/>
              <a:t>‹#›</a:t>
            </a:fld>
            <a:endParaRPr lang="en-US" dirty="0"/>
          </a:p>
        </p:txBody>
      </p:sp>
    </p:spTree>
    <p:extLst>
      <p:ext uri="{BB962C8B-B14F-4D97-AF65-F5344CB8AC3E}">
        <p14:creationId xmlns:p14="http://schemas.microsoft.com/office/powerpoint/2010/main" val="7405639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231E9CCA-81F3-482C-B224-635616F8AF79}" type="datetimeFigureOut">
              <a:rPr lang="en-US" smtClean="0"/>
              <a:t>11/24/2020</a:t>
            </a:fld>
            <a:endParaRPr lang="en-US" dirty="0"/>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AA20AC8C-9757-40D0-A7B1-DFD6BE1E5EA4}" type="slidenum">
              <a:rPr lang="en-US" smtClean="0"/>
              <a:t>‹#›</a:t>
            </a:fld>
            <a:endParaRPr lang="en-US" dirty="0"/>
          </a:p>
        </p:txBody>
      </p:sp>
    </p:spTree>
    <p:extLst>
      <p:ext uri="{BB962C8B-B14F-4D97-AF65-F5344CB8AC3E}">
        <p14:creationId xmlns:p14="http://schemas.microsoft.com/office/powerpoint/2010/main" val="3028990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a:xfrm>
            <a:off x="685800" y="4415791"/>
            <a:ext cx="5715000" cy="4183380"/>
          </a:xfrm>
        </p:spPr>
        <p:txBody>
          <a:bodyPr/>
          <a:lstStyle/>
          <a:p>
            <a:endParaRPr lang="en-US" dirty="0"/>
          </a:p>
          <a:p>
            <a:pPr marL="228600" indent="-228600">
              <a:buFont typeface="+mj-lt"/>
              <a:buAutoNum type="arabicPeriod"/>
            </a:pPr>
            <a:endParaRPr lang="en-US" b="1" dirty="0"/>
          </a:p>
          <a:p>
            <a:pPr marL="228600" indent="-228600">
              <a:buFont typeface="+mj-lt"/>
              <a:buAutoNum type="arabicPeriod"/>
            </a:pPr>
            <a:endParaRPr lang="en-US" b="1" dirty="0"/>
          </a:p>
          <a:p>
            <a:endParaRPr lang="en-US" b="1" dirty="0"/>
          </a:p>
          <a:p>
            <a:endParaRPr lang="en-US" dirty="0"/>
          </a:p>
          <a:p>
            <a:r>
              <a:rPr lang="en-US" dirty="0"/>
              <a:t>	</a:t>
            </a:r>
          </a:p>
          <a:p>
            <a:endParaRPr lang="en-US" i="1" dirty="0"/>
          </a:p>
        </p:txBody>
      </p:sp>
    </p:spTree>
    <p:extLst>
      <p:ext uri="{BB962C8B-B14F-4D97-AF65-F5344CB8AC3E}">
        <p14:creationId xmlns:p14="http://schemas.microsoft.com/office/powerpoint/2010/main" val="17492005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20AC8C-9757-40D0-A7B1-DFD6BE1E5EA4}" type="slidenum">
              <a:rPr lang="en-US" smtClean="0"/>
              <a:t>11</a:t>
            </a:fld>
            <a:endParaRPr lang="en-US" dirty="0"/>
          </a:p>
        </p:txBody>
      </p:sp>
    </p:spTree>
    <p:extLst>
      <p:ext uri="{BB962C8B-B14F-4D97-AF65-F5344CB8AC3E}">
        <p14:creationId xmlns:p14="http://schemas.microsoft.com/office/powerpoint/2010/main" val="9491626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20AC8C-9757-40D0-A7B1-DFD6BE1E5EA4}" type="slidenum">
              <a:rPr lang="en-US" smtClean="0"/>
              <a:t>12</a:t>
            </a:fld>
            <a:endParaRPr lang="en-US" dirty="0"/>
          </a:p>
        </p:txBody>
      </p:sp>
    </p:spTree>
    <p:extLst>
      <p:ext uri="{BB962C8B-B14F-4D97-AF65-F5344CB8AC3E}">
        <p14:creationId xmlns:p14="http://schemas.microsoft.com/office/powerpoint/2010/main" val="702076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20AC8C-9757-40D0-A7B1-DFD6BE1E5EA4}" type="slidenum">
              <a:rPr lang="en-US" smtClean="0"/>
              <a:t>2</a:t>
            </a:fld>
            <a:endParaRPr lang="en-US" dirty="0"/>
          </a:p>
        </p:txBody>
      </p:sp>
    </p:spTree>
    <p:extLst>
      <p:ext uri="{BB962C8B-B14F-4D97-AF65-F5344CB8AC3E}">
        <p14:creationId xmlns:p14="http://schemas.microsoft.com/office/powerpoint/2010/main" val="144387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20AC8C-9757-40D0-A7B1-DFD6BE1E5EA4}" type="slidenum">
              <a:rPr lang="en-US" smtClean="0"/>
              <a:t>3</a:t>
            </a:fld>
            <a:endParaRPr lang="en-US" dirty="0"/>
          </a:p>
        </p:txBody>
      </p:sp>
    </p:spTree>
    <p:extLst>
      <p:ext uri="{BB962C8B-B14F-4D97-AF65-F5344CB8AC3E}">
        <p14:creationId xmlns:p14="http://schemas.microsoft.com/office/powerpoint/2010/main" val="2242810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20AC8C-9757-40D0-A7B1-DFD6BE1E5EA4}" type="slidenum">
              <a:rPr lang="en-US" smtClean="0"/>
              <a:t>4</a:t>
            </a:fld>
            <a:endParaRPr lang="en-US" dirty="0"/>
          </a:p>
        </p:txBody>
      </p:sp>
    </p:spTree>
    <p:extLst>
      <p:ext uri="{BB962C8B-B14F-4D97-AF65-F5344CB8AC3E}">
        <p14:creationId xmlns:p14="http://schemas.microsoft.com/office/powerpoint/2010/main" val="1121774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20AC8C-9757-40D0-A7B1-DFD6BE1E5EA4}" type="slidenum">
              <a:rPr lang="en-US" smtClean="0"/>
              <a:t>5</a:t>
            </a:fld>
            <a:endParaRPr lang="en-US" dirty="0"/>
          </a:p>
        </p:txBody>
      </p:sp>
    </p:spTree>
    <p:extLst>
      <p:ext uri="{BB962C8B-B14F-4D97-AF65-F5344CB8AC3E}">
        <p14:creationId xmlns:p14="http://schemas.microsoft.com/office/powerpoint/2010/main" val="1796023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20AC8C-9757-40D0-A7B1-DFD6BE1E5EA4}" type="slidenum">
              <a:rPr lang="en-US" smtClean="0"/>
              <a:t>6</a:t>
            </a:fld>
            <a:endParaRPr lang="en-US" dirty="0"/>
          </a:p>
        </p:txBody>
      </p:sp>
    </p:spTree>
    <p:extLst>
      <p:ext uri="{BB962C8B-B14F-4D97-AF65-F5344CB8AC3E}">
        <p14:creationId xmlns:p14="http://schemas.microsoft.com/office/powerpoint/2010/main" val="44018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20AC8C-9757-40D0-A7B1-DFD6BE1E5EA4}" type="slidenum">
              <a:rPr lang="en-US" smtClean="0"/>
              <a:t>7</a:t>
            </a:fld>
            <a:endParaRPr lang="en-US" dirty="0"/>
          </a:p>
        </p:txBody>
      </p:sp>
    </p:spTree>
    <p:extLst>
      <p:ext uri="{BB962C8B-B14F-4D97-AF65-F5344CB8AC3E}">
        <p14:creationId xmlns:p14="http://schemas.microsoft.com/office/powerpoint/2010/main" val="1511728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EB47FA-8765-4FB4-80D6-F2954105F29F}" type="slidenum">
              <a:rPr lang="en-US" smtClean="0"/>
              <a:t>9</a:t>
            </a:fld>
            <a:endParaRPr lang="en-US"/>
          </a:p>
        </p:txBody>
      </p:sp>
    </p:spTree>
    <p:extLst>
      <p:ext uri="{BB962C8B-B14F-4D97-AF65-F5344CB8AC3E}">
        <p14:creationId xmlns:p14="http://schemas.microsoft.com/office/powerpoint/2010/main" val="8599448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EB47FA-8765-4FB4-80D6-F2954105F29F}" type="slidenum">
              <a:rPr lang="en-US" smtClean="0"/>
              <a:t>10</a:t>
            </a:fld>
            <a:endParaRPr lang="en-US"/>
          </a:p>
        </p:txBody>
      </p:sp>
    </p:spTree>
    <p:extLst>
      <p:ext uri="{BB962C8B-B14F-4D97-AF65-F5344CB8AC3E}">
        <p14:creationId xmlns:p14="http://schemas.microsoft.com/office/powerpoint/2010/main" val="2754656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BD887D-CB69-4E27-864E-304597EFBB95}" type="datetime1">
              <a:rPr lang="en-US" smtClean="0"/>
              <a:t>11/24/2020</a:t>
            </a:fld>
            <a:endParaRPr lang="en-US" dirty="0"/>
          </a:p>
        </p:txBody>
      </p:sp>
      <p:sp>
        <p:nvSpPr>
          <p:cNvPr id="5" name="Footer Placeholder 4"/>
          <p:cNvSpPr>
            <a:spLocks noGrp="1"/>
          </p:cNvSpPr>
          <p:nvPr>
            <p:ph type="ftr" sz="quarter" idx="11"/>
          </p:nvPr>
        </p:nvSpPr>
        <p:spPr/>
        <p:txBody>
          <a:bodyPr/>
          <a:lstStyle/>
          <a:p>
            <a:r>
              <a:rPr lang="en-US"/>
              <a:t>Not for distribution</a:t>
            </a:r>
            <a:endParaRPr lang="en-US" dirty="0"/>
          </a:p>
        </p:txBody>
      </p:sp>
      <p:sp>
        <p:nvSpPr>
          <p:cNvPr id="6" name="Slide Number Placeholder 5"/>
          <p:cNvSpPr>
            <a:spLocks noGrp="1"/>
          </p:cNvSpPr>
          <p:nvPr>
            <p:ph type="sldNum" sz="quarter" idx="12"/>
          </p:nvPr>
        </p:nvSpPr>
        <p:spPr/>
        <p:txBody>
          <a:bodyPr/>
          <a:lstStyle/>
          <a:p>
            <a:fld id="{7E485AB2-3B6E-45EA-B0CD-A29C49EE347E}" type="slidenum">
              <a:rPr lang="en-US" smtClean="0"/>
              <a:t>‹#›</a:t>
            </a:fld>
            <a:endParaRPr lang="en-US" dirty="0"/>
          </a:p>
        </p:txBody>
      </p:sp>
    </p:spTree>
    <p:extLst>
      <p:ext uri="{BB962C8B-B14F-4D97-AF65-F5344CB8AC3E}">
        <p14:creationId xmlns:p14="http://schemas.microsoft.com/office/powerpoint/2010/main" val="952402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1D4FA9-0047-42DC-B190-95D96D08E286}" type="datetime1">
              <a:rPr lang="en-US" smtClean="0"/>
              <a:t>11/24/2020</a:t>
            </a:fld>
            <a:endParaRPr lang="en-US" dirty="0"/>
          </a:p>
        </p:txBody>
      </p:sp>
      <p:sp>
        <p:nvSpPr>
          <p:cNvPr id="5" name="Footer Placeholder 4"/>
          <p:cNvSpPr>
            <a:spLocks noGrp="1"/>
          </p:cNvSpPr>
          <p:nvPr>
            <p:ph type="ftr" sz="quarter" idx="11"/>
          </p:nvPr>
        </p:nvSpPr>
        <p:spPr/>
        <p:txBody>
          <a:bodyPr/>
          <a:lstStyle/>
          <a:p>
            <a:r>
              <a:rPr lang="en-US"/>
              <a:t>Not for distribution</a:t>
            </a:r>
            <a:endParaRPr lang="en-US" dirty="0"/>
          </a:p>
        </p:txBody>
      </p:sp>
      <p:sp>
        <p:nvSpPr>
          <p:cNvPr id="6" name="Slide Number Placeholder 5"/>
          <p:cNvSpPr>
            <a:spLocks noGrp="1"/>
          </p:cNvSpPr>
          <p:nvPr>
            <p:ph type="sldNum" sz="quarter" idx="12"/>
          </p:nvPr>
        </p:nvSpPr>
        <p:spPr/>
        <p:txBody>
          <a:bodyPr/>
          <a:lstStyle/>
          <a:p>
            <a:fld id="{7E485AB2-3B6E-45EA-B0CD-A29C49EE347E}" type="slidenum">
              <a:rPr lang="en-US" smtClean="0"/>
              <a:t>‹#›</a:t>
            </a:fld>
            <a:endParaRPr lang="en-US" dirty="0"/>
          </a:p>
        </p:txBody>
      </p:sp>
    </p:spTree>
    <p:extLst>
      <p:ext uri="{BB962C8B-B14F-4D97-AF65-F5344CB8AC3E}">
        <p14:creationId xmlns:p14="http://schemas.microsoft.com/office/powerpoint/2010/main" val="3392720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6B3A3C-6156-4781-85CA-06A160D78BAA}" type="datetime1">
              <a:rPr lang="en-US" smtClean="0"/>
              <a:t>11/24/2020</a:t>
            </a:fld>
            <a:endParaRPr lang="en-US" dirty="0"/>
          </a:p>
        </p:txBody>
      </p:sp>
      <p:sp>
        <p:nvSpPr>
          <p:cNvPr id="5" name="Footer Placeholder 4"/>
          <p:cNvSpPr>
            <a:spLocks noGrp="1"/>
          </p:cNvSpPr>
          <p:nvPr>
            <p:ph type="ftr" sz="quarter" idx="11"/>
          </p:nvPr>
        </p:nvSpPr>
        <p:spPr/>
        <p:txBody>
          <a:bodyPr/>
          <a:lstStyle/>
          <a:p>
            <a:r>
              <a:rPr lang="en-US"/>
              <a:t>Not for distribution</a:t>
            </a:r>
            <a:endParaRPr lang="en-US" dirty="0"/>
          </a:p>
        </p:txBody>
      </p:sp>
      <p:sp>
        <p:nvSpPr>
          <p:cNvPr id="6" name="Slide Number Placeholder 5"/>
          <p:cNvSpPr>
            <a:spLocks noGrp="1"/>
          </p:cNvSpPr>
          <p:nvPr>
            <p:ph type="sldNum" sz="quarter" idx="12"/>
          </p:nvPr>
        </p:nvSpPr>
        <p:spPr/>
        <p:txBody>
          <a:bodyPr/>
          <a:lstStyle/>
          <a:p>
            <a:fld id="{7E485AB2-3B6E-45EA-B0CD-A29C49EE347E}" type="slidenum">
              <a:rPr lang="en-US" smtClean="0"/>
              <a:t>‹#›</a:t>
            </a:fld>
            <a:endParaRPr lang="en-US" dirty="0"/>
          </a:p>
        </p:txBody>
      </p:sp>
    </p:spTree>
    <p:extLst>
      <p:ext uri="{BB962C8B-B14F-4D97-AF65-F5344CB8AC3E}">
        <p14:creationId xmlns:p14="http://schemas.microsoft.com/office/powerpoint/2010/main" val="1735365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7E71F6-509B-4594-AAD4-2F30BB5E21E0}" type="datetime1">
              <a:rPr lang="en-US" smtClean="0"/>
              <a:t>11/24/2020</a:t>
            </a:fld>
            <a:endParaRPr lang="en-US" dirty="0"/>
          </a:p>
        </p:txBody>
      </p:sp>
      <p:sp>
        <p:nvSpPr>
          <p:cNvPr id="5" name="Footer Placeholder 4"/>
          <p:cNvSpPr>
            <a:spLocks noGrp="1"/>
          </p:cNvSpPr>
          <p:nvPr>
            <p:ph type="ftr" sz="quarter" idx="11"/>
          </p:nvPr>
        </p:nvSpPr>
        <p:spPr/>
        <p:txBody>
          <a:bodyPr/>
          <a:lstStyle/>
          <a:p>
            <a:r>
              <a:rPr lang="en-US"/>
              <a:t>Not for distribution</a:t>
            </a:r>
            <a:endParaRPr lang="en-US" dirty="0"/>
          </a:p>
        </p:txBody>
      </p:sp>
      <p:sp>
        <p:nvSpPr>
          <p:cNvPr id="6" name="Slide Number Placeholder 5"/>
          <p:cNvSpPr>
            <a:spLocks noGrp="1"/>
          </p:cNvSpPr>
          <p:nvPr>
            <p:ph type="sldNum" sz="quarter" idx="12"/>
          </p:nvPr>
        </p:nvSpPr>
        <p:spPr/>
        <p:txBody>
          <a:bodyPr/>
          <a:lstStyle/>
          <a:p>
            <a:fld id="{7E485AB2-3B6E-45EA-B0CD-A29C49EE347E}" type="slidenum">
              <a:rPr lang="en-US" smtClean="0"/>
              <a:t>‹#›</a:t>
            </a:fld>
            <a:endParaRPr lang="en-US" dirty="0"/>
          </a:p>
        </p:txBody>
      </p:sp>
    </p:spTree>
    <p:extLst>
      <p:ext uri="{BB962C8B-B14F-4D97-AF65-F5344CB8AC3E}">
        <p14:creationId xmlns:p14="http://schemas.microsoft.com/office/powerpoint/2010/main" val="2124461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3211C1-CC9D-48D5-BFB9-55BA7EE1CD78}" type="datetime1">
              <a:rPr lang="en-US" smtClean="0"/>
              <a:t>11/24/2020</a:t>
            </a:fld>
            <a:endParaRPr lang="en-US" dirty="0"/>
          </a:p>
        </p:txBody>
      </p:sp>
      <p:sp>
        <p:nvSpPr>
          <p:cNvPr id="5" name="Footer Placeholder 4"/>
          <p:cNvSpPr>
            <a:spLocks noGrp="1"/>
          </p:cNvSpPr>
          <p:nvPr>
            <p:ph type="ftr" sz="quarter" idx="11"/>
          </p:nvPr>
        </p:nvSpPr>
        <p:spPr/>
        <p:txBody>
          <a:bodyPr/>
          <a:lstStyle/>
          <a:p>
            <a:r>
              <a:rPr lang="en-US"/>
              <a:t>Not for distribution</a:t>
            </a:r>
            <a:endParaRPr lang="en-US" dirty="0"/>
          </a:p>
        </p:txBody>
      </p:sp>
      <p:sp>
        <p:nvSpPr>
          <p:cNvPr id="6" name="Slide Number Placeholder 5"/>
          <p:cNvSpPr>
            <a:spLocks noGrp="1"/>
          </p:cNvSpPr>
          <p:nvPr>
            <p:ph type="sldNum" sz="quarter" idx="12"/>
          </p:nvPr>
        </p:nvSpPr>
        <p:spPr/>
        <p:txBody>
          <a:bodyPr/>
          <a:lstStyle/>
          <a:p>
            <a:fld id="{7E485AB2-3B6E-45EA-B0CD-A29C49EE347E}" type="slidenum">
              <a:rPr lang="en-US" smtClean="0"/>
              <a:t>‹#›</a:t>
            </a:fld>
            <a:endParaRPr lang="en-US" dirty="0"/>
          </a:p>
        </p:txBody>
      </p:sp>
    </p:spTree>
    <p:extLst>
      <p:ext uri="{BB962C8B-B14F-4D97-AF65-F5344CB8AC3E}">
        <p14:creationId xmlns:p14="http://schemas.microsoft.com/office/powerpoint/2010/main" val="4017041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B7EF9E-C183-46B0-A4A2-4C4CF139A5B3}" type="datetime1">
              <a:rPr lang="en-US" smtClean="0"/>
              <a:t>11/24/2020</a:t>
            </a:fld>
            <a:endParaRPr lang="en-US" dirty="0"/>
          </a:p>
        </p:txBody>
      </p:sp>
      <p:sp>
        <p:nvSpPr>
          <p:cNvPr id="6" name="Footer Placeholder 5"/>
          <p:cNvSpPr>
            <a:spLocks noGrp="1"/>
          </p:cNvSpPr>
          <p:nvPr>
            <p:ph type="ftr" sz="quarter" idx="11"/>
          </p:nvPr>
        </p:nvSpPr>
        <p:spPr/>
        <p:txBody>
          <a:bodyPr/>
          <a:lstStyle/>
          <a:p>
            <a:r>
              <a:rPr lang="en-US"/>
              <a:t>Not for distribution</a:t>
            </a:r>
            <a:endParaRPr lang="en-US" dirty="0"/>
          </a:p>
        </p:txBody>
      </p:sp>
      <p:sp>
        <p:nvSpPr>
          <p:cNvPr id="7" name="Slide Number Placeholder 6"/>
          <p:cNvSpPr>
            <a:spLocks noGrp="1"/>
          </p:cNvSpPr>
          <p:nvPr>
            <p:ph type="sldNum" sz="quarter" idx="12"/>
          </p:nvPr>
        </p:nvSpPr>
        <p:spPr/>
        <p:txBody>
          <a:bodyPr/>
          <a:lstStyle/>
          <a:p>
            <a:fld id="{7E485AB2-3B6E-45EA-B0CD-A29C49EE347E}" type="slidenum">
              <a:rPr lang="en-US" smtClean="0"/>
              <a:t>‹#›</a:t>
            </a:fld>
            <a:endParaRPr lang="en-US" dirty="0"/>
          </a:p>
        </p:txBody>
      </p:sp>
    </p:spTree>
    <p:extLst>
      <p:ext uri="{BB962C8B-B14F-4D97-AF65-F5344CB8AC3E}">
        <p14:creationId xmlns:p14="http://schemas.microsoft.com/office/powerpoint/2010/main" val="36332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7C2997-4DE4-4C39-B507-35F733094BD0}" type="datetime1">
              <a:rPr lang="en-US" smtClean="0"/>
              <a:t>11/24/2020</a:t>
            </a:fld>
            <a:endParaRPr lang="en-US" dirty="0"/>
          </a:p>
        </p:txBody>
      </p:sp>
      <p:sp>
        <p:nvSpPr>
          <p:cNvPr id="8" name="Footer Placeholder 7"/>
          <p:cNvSpPr>
            <a:spLocks noGrp="1"/>
          </p:cNvSpPr>
          <p:nvPr>
            <p:ph type="ftr" sz="quarter" idx="11"/>
          </p:nvPr>
        </p:nvSpPr>
        <p:spPr/>
        <p:txBody>
          <a:bodyPr/>
          <a:lstStyle/>
          <a:p>
            <a:r>
              <a:rPr lang="en-US"/>
              <a:t>Not for distribution</a:t>
            </a:r>
            <a:endParaRPr lang="en-US" dirty="0"/>
          </a:p>
        </p:txBody>
      </p:sp>
      <p:sp>
        <p:nvSpPr>
          <p:cNvPr id="9" name="Slide Number Placeholder 8"/>
          <p:cNvSpPr>
            <a:spLocks noGrp="1"/>
          </p:cNvSpPr>
          <p:nvPr>
            <p:ph type="sldNum" sz="quarter" idx="12"/>
          </p:nvPr>
        </p:nvSpPr>
        <p:spPr/>
        <p:txBody>
          <a:bodyPr/>
          <a:lstStyle/>
          <a:p>
            <a:fld id="{7E485AB2-3B6E-45EA-B0CD-A29C49EE347E}" type="slidenum">
              <a:rPr lang="en-US" smtClean="0"/>
              <a:t>‹#›</a:t>
            </a:fld>
            <a:endParaRPr lang="en-US" dirty="0"/>
          </a:p>
        </p:txBody>
      </p:sp>
    </p:spTree>
    <p:extLst>
      <p:ext uri="{BB962C8B-B14F-4D97-AF65-F5344CB8AC3E}">
        <p14:creationId xmlns:p14="http://schemas.microsoft.com/office/powerpoint/2010/main" val="146581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5984B5-ECF6-4357-B543-D9125952D34A}" type="datetime1">
              <a:rPr lang="en-US" smtClean="0"/>
              <a:t>11/24/2020</a:t>
            </a:fld>
            <a:endParaRPr lang="en-US" dirty="0"/>
          </a:p>
        </p:txBody>
      </p:sp>
      <p:sp>
        <p:nvSpPr>
          <p:cNvPr id="4" name="Footer Placeholder 3"/>
          <p:cNvSpPr>
            <a:spLocks noGrp="1"/>
          </p:cNvSpPr>
          <p:nvPr>
            <p:ph type="ftr" sz="quarter" idx="11"/>
          </p:nvPr>
        </p:nvSpPr>
        <p:spPr/>
        <p:txBody>
          <a:bodyPr/>
          <a:lstStyle/>
          <a:p>
            <a:r>
              <a:rPr lang="en-US"/>
              <a:t>Not for distribution</a:t>
            </a:r>
            <a:endParaRPr lang="en-US" dirty="0"/>
          </a:p>
        </p:txBody>
      </p:sp>
      <p:sp>
        <p:nvSpPr>
          <p:cNvPr id="5" name="Slide Number Placeholder 4"/>
          <p:cNvSpPr>
            <a:spLocks noGrp="1"/>
          </p:cNvSpPr>
          <p:nvPr>
            <p:ph type="sldNum" sz="quarter" idx="12"/>
          </p:nvPr>
        </p:nvSpPr>
        <p:spPr/>
        <p:txBody>
          <a:bodyPr/>
          <a:lstStyle/>
          <a:p>
            <a:fld id="{7E485AB2-3B6E-45EA-B0CD-A29C49EE347E}" type="slidenum">
              <a:rPr lang="en-US" smtClean="0"/>
              <a:t>‹#›</a:t>
            </a:fld>
            <a:endParaRPr lang="en-US" dirty="0"/>
          </a:p>
        </p:txBody>
      </p:sp>
    </p:spTree>
    <p:extLst>
      <p:ext uri="{BB962C8B-B14F-4D97-AF65-F5344CB8AC3E}">
        <p14:creationId xmlns:p14="http://schemas.microsoft.com/office/powerpoint/2010/main" val="3511805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57DB1F-575C-4C90-B95B-17673FFC592F}" type="datetime1">
              <a:rPr lang="en-US" smtClean="0"/>
              <a:t>11/24/2020</a:t>
            </a:fld>
            <a:endParaRPr lang="en-US" dirty="0"/>
          </a:p>
        </p:txBody>
      </p:sp>
      <p:sp>
        <p:nvSpPr>
          <p:cNvPr id="3" name="Footer Placeholder 2"/>
          <p:cNvSpPr>
            <a:spLocks noGrp="1"/>
          </p:cNvSpPr>
          <p:nvPr>
            <p:ph type="ftr" sz="quarter" idx="11"/>
          </p:nvPr>
        </p:nvSpPr>
        <p:spPr/>
        <p:txBody>
          <a:bodyPr/>
          <a:lstStyle/>
          <a:p>
            <a:r>
              <a:rPr lang="en-US"/>
              <a:t>Not for distribution</a:t>
            </a:r>
            <a:endParaRPr lang="en-US" dirty="0"/>
          </a:p>
        </p:txBody>
      </p:sp>
      <p:sp>
        <p:nvSpPr>
          <p:cNvPr id="4" name="Slide Number Placeholder 3"/>
          <p:cNvSpPr>
            <a:spLocks noGrp="1"/>
          </p:cNvSpPr>
          <p:nvPr>
            <p:ph type="sldNum" sz="quarter" idx="12"/>
          </p:nvPr>
        </p:nvSpPr>
        <p:spPr/>
        <p:txBody>
          <a:bodyPr/>
          <a:lstStyle/>
          <a:p>
            <a:fld id="{7E485AB2-3B6E-45EA-B0CD-A29C49EE347E}" type="slidenum">
              <a:rPr lang="en-US" smtClean="0"/>
              <a:t>‹#›</a:t>
            </a:fld>
            <a:endParaRPr lang="en-US" dirty="0"/>
          </a:p>
        </p:txBody>
      </p:sp>
    </p:spTree>
    <p:extLst>
      <p:ext uri="{BB962C8B-B14F-4D97-AF65-F5344CB8AC3E}">
        <p14:creationId xmlns:p14="http://schemas.microsoft.com/office/powerpoint/2010/main" val="1539056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6F4E8E1-F1EF-4321-86B5-9461051054C9}" type="datetime1">
              <a:rPr lang="en-US" smtClean="0"/>
              <a:t>11/24/2020</a:t>
            </a:fld>
            <a:endParaRPr lang="en-US" dirty="0"/>
          </a:p>
        </p:txBody>
      </p:sp>
      <p:sp>
        <p:nvSpPr>
          <p:cNvPr id="6" name="Footer Placeholder 5"/>
          <p:cNvSpPr>
            <a:spLocks noGrp="1"/>
          </p:cNvSpPr>
          <p:nvPr>
            <p:ph type="ftr" sz="quarter" idx="11"/>
          </p:nvPr>
        </p:nvSpPr>
        <p:spPr/>
        <p:txBody>
          <a:bodyPr/>
          <a:lstStyle/>
          <a:p>
            <a:r>
              <a:rPr lang="en-US"/>
              <a:t>Not for distribution</a:t>
            </a:r>
            <a:endParaRPr lang="en-US" dirty="0"/>
          </a:p>
        </p:txBody>
      </p:sp>
      <p:sp>
        <p:nvSpPr>
          <p:cNvPr id="7" name="Slide Number Placeholder 6"/>
          <p:cNvSpPr>
            <a:spLocks noGrp="1"/>
          </p:cNvSpPr>
          <p:nvPr>
            <p:ph type="sldNum" sz="quarter" idx="12"/>
          </p:nvPr>
        </p:nvSpPr>
        <p:spPr/>
        <p:txBody>
          <a:bodyPr/>
          <a:lstStyle/>
          <a:p>
            <a:fld id="{7E485AB2-3B6E-45EA-B0CD-A29C49EE347E}" type="slidenum">
              <a:rPr lang="en-US" smtClean="0"/>
              <a:t>‹#›</a:t>
            </a:fld>
            <a:endParaRPr lang="en-US" dirty="0"/>
          </a:p>
        </p:txBody>
      </p:sp>
    </p:spTree>
    <p:extLst>
      <p:ext uri="{BB962C8B-B14F-4D97-AF65-F5344CB8AC3E}">
        <p14:creationId xmlns:p14="http://schemas.microsoft.com/office/powerpoint/2010/main" val="198418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4D0626-BD38-45D3-9BFE-04D663626FB0}" type="datetime1">
              <a:rPr lang="en-US" smtClean="0"/>
              <a:t>11/24/2020</a:t>
            </a:fld>
            <a:endParaRPr lang="en-US" dirty="0"/>
          </a:p>
        </p:txBody>
      </p:sp>
      <p:sp>
        <p:nvSpPr>
          <p:cNvPr id="6" name="Footer Placeholder 5"/>
          <p:cNvSpPr>
            <a:spLocks noGrp="1"/>
          </p:cNvSpPr>
          <p:nvPr>
            <p:ph type="ftr" sz="quarter" idx="11"/>
          </p:nvPr>
        </p:nvSpPr>
        <p:spPr/>
        <p:txBody>
          <a:bodyPr/>
          <a:lstStyle/>
          <a:p>
            <a:r>
              <a:rPr lang="en-US"/>
              <a:t>Not for distribution</a:t>
            </a:r>
            <a:endParaRPr lang="en-US" dirty="0"/>
          </a:p>
        </p:txBody>
      </p:sp>
      <p:sp>
        <p:nvSpPr>
          <p:cNvPr id="7" name="Slide Number Placeholder 6"/>
          <p:cNvSpPr>
            <a:spLocks noGrp="1"/>
          </p:cNvSpPr>
          <p:nvPr>
            <p:ph type="sldNum" sz="quarter" idx="12"/>
          </p:nvPr>
        </p:nvSpPr>
        <p:spPr/>
        <p:txBody>
          <a:bodyPr/>
          <a:lstStyle/>
          <a:p>
            <a:fld id="{7E485AB2-3B6E-45EA-B0CD-A29C49EE347E}" type="slidenum">
              <a:rPr lang="en-US" smtClean="0"/>
              <a:t>‹#›</a:t>
            </a:fld>
            <a:endParaRPr lang="en-US" dirty="0"/>
          </a:p>
        </p:txBody>
      </p:sp>
    </p:spTree>
    <p:extLst>
      <p:ext uri="{BB962C8B-B14F-4D97-AF65-F5344CB8AC3E}">
        <p14:creationId xmlns:p14="http://schemas.microsoft.com/office/powerpoint/2010/main" val="605489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EF55BD-8782-4233-ABE9-78DA33AEE2D5}" type="datetime1">
              <a:rPr lang="en-US" smtClean="0"/>
              <a:t>11/24/2020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Not for distribution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485AB2-3B6E-45EA-B0CD-A29C49EE347E}" type="slidenum">
              <a:rPr lang="en-US" smtClean="0"/>
              <a:t>‹#›</a:t>
            </a:fld>
            <a:endParaRPr lang="en-US" dirty="0"/>
          </a:p>
        </p:txBody>
      </p:sp>
    </p:spTree>
    <p:extLst>
      <p:ext uri="{BB962C8B-B14F-4D97-AF65-F5344CB8AC3E}">
        <p14:creationId xmlns:p14="http://schemas.microsoft.com/office/powerpoint/2010/main" val="173576015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2636" y="1447800"/>
            <a:ext cx="5086722" cy="1676400"/>
          </a:xfrm>
          <a:prstGeom prst="rect">
            <a:avLst/>
          </a:prstGeom>
        </p:spPr>
      </p:pic>
      <p:sp>
        <p:nvSpPr>
          <p:cNvPr id="2" name="TextBox 1">
            <a:extLst>
              <a:ext uri="{FF2B5EF4-FFF2-40B4-BE49-F238E27FC236}">
                <a16:creationId xmlns:a16="http://schemas.microsoft.com/office/drawing/2014/main" id="{53152F52-8AEA-4F44-A5FC-DCB4C77DE83E}"/>
              </a:ext>
            </a:extLst>
          </p:cNvPr>
          <p:cNvSpPr txBox="1"/>
          <p:nvPr/>
        </p:nvSpPr>
        <p:spPr>
          <a:xfrm>
            <a:off x="1600200" y="3733800"/>
            <a:ext cx="9525000" cy="1323439"/>
          </a:xfrm>
          <a:prstGeom prst="rect">
            <a:avLst/>
          </a:prstGeom>
          <a:noFill/>
        </p:spPr>
        <p:txBody>
          <a:bodyPr wrap="square" rtlCol="0">
            <a:spAutoFit/>
          </a:bodyPr>
          <a:lstStyle/>
          <a:p>
            <a:pPr algn="ctr"/>
            <a:r>
              <a:rPr lang="en-US" sz="4800" dirty="0">
                <a:latin typeface="Gill Sans MT" panose="020B0502020104020203" pitchFamily="34" charset="0"/>
              </a:rPr>
              <a:t>Executive Board Meeting</a:t>
            </a:r>
          </a:p>
          <a:p>
            <a:pPr algn="ctr"/>
            <a:r>
              <a:rPr lang="en-US" sz="3200" dirty="0">
                <a:latin typeface="Gill Sans MT" panose="020B0502020104020203" pitchFamily="34" charset="0"/>
              </a:rPr>
              <a:t>November 24, 2020</a:t>
            </a:r>
          </a:p>
        </p:txBody>
      </p:sp>
    </p:spTree>
    <p:extLst>
      <p:ext uri="{BB962C8B-B14F-4D97-AF65-F5344CB8AC3E}">
        <p14:creationId xmlns:p14="http://schemas.microsoft.com/office/powerpoint/2010/main" val="3105628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C682D-A77D-4572-820C-A00C32D2CB9F}"/>
              </a:ext>
            </a:extLst>
          </p:cNvPr>
          <p:cNvSpPr>
            <a:spLocks noGrp="1"/>
          </p:cNvSpPr>
          <p:nvPr>
            <p:ph type="title"/>
          </p:nvPr>
        </p:nvSpPr>
        <p:spPr>
          <a:xfrm>
            <a:off x="838200" y="184050"/>
            <a:ext cx="10515600" cy="746223"/>
          </a:xfrm>
        </p:spPr>
        <p:txBody>
          <a:bodyPr>
            <a:normAutofit fontScale="90000"/>
          </a:bodyPr>
          <a:lstStyle/>
          <a:p>
            <a:r>
              <a:rPr lang="en-US" dirty="0">
                <a:latin typeface="Gill Sans MT" panose="020B0502020104020203" pitchFamily="34" charset="0"/>
              </a:rPr>
              <a:t>Revised SLDS Grant timeline – Major activities</a:t>
            </a:r>
          </a:p>
        </p:txBody>
      </p:sp>
      <p:graphicFrame>
        <p:nvGraphicFramePr>
          <p:cNvPr id="4" name="Table 4">
            <a:extLst>
              <a:ext uri="{FF2B5EF4-FFF2-40B4-BE49-F238E27FC236}">
                <a16:creationId xmlns:a16="http://schemas.microsoft.com/office/drawing/2014/main" id="{043E0456-BC85-4235-B98D-C4B7E24C1565}"/>
              </a:ext>
            </a:extLst>
          </p:cNvPr>
          <p:cNvGraphicFramePr>
            <a:graphicFrameLocks noGrp="1"/>
          </p:cNvGraphicFramePr>
          <p:nvPr>
            <p:ph idx="1"/>
            <p:extLst>
              <p:ext uri="{D42A27DB-BD31-4B8C-83A1-F6EECF244321}">
                <p14:modId xmlns:p14="http://schemas.microsoft.com/office/powerpoint/2010/main" val="1813680551"/>
              </p:ext>
            </p:extLst>
          </p:nvPr>
        </p:nvGraphicFramePr>
        <p:xfrm>
          <a:off x="131302" y="1111152"/>
          <a:ext cx="11929396" cy="5562798"/>
        </p:xfrm>
        <a:graphic>
          <a:graphicData uri="http://schemas.openxmlformats.org/drawingml/2006/table">
            <a:tbl>
              <a:tblPr firstRow="1" bandRow="1">
                <a:tableStyleId>{5C22544A-7EE6-4342-B048-85BDC9FD1C3A}</a:tableStyleId>
              </a:tblPr>
              <a:tblGrid>
                <a:gridCol w="1603291">
                  <a:extLst>
                    <a:ext uri="{9D8B030D-6E8A-4147-A177-3AD203B41FA5}">
                      <a16:colId xmlns:a16="http://schemas.microsoft.com/office/drawing/2014/main" val="4078939407"/>
                    </a:ext>
                  </a:extLst>
                </a:gridCol>
                <a:gridCol w="688407">
                  <a:extLst>
                    <a:ext uri="{9D8B030D-6E8A-4147-A177-3AD203B41FA5}">
                      <a16:colId xmlns:a16="http://schemas.microsoft.com/office/drawing/2014/main" val="3787463709"/>
                    </a:ext>
                  </a:extLst>
                </a:gridCol>
                <a:gridCol w="688407">
                  <a:extLst>
                    <a:ext uri="{9D8B030D-6E8A-4147-A177-3AD203B41FA5}">
                      <a16:colId xmlns:a16="http://schemas.microsoft.com/office/drawing/2014/main" val="1698164612"/>
                    </a:ext>
                  </a:extLst>
                </a:gridCol>
                <a:gridCol w="688407">
                  <a:extLst>
                    <a:ext uri="{9D8B030D-6E8A-4147-A177-3AD203B41FA5}">
                      <a16:colId xmlns:a16="http://schemas.microsoft.com/office/drawing/2014/main" val="1335203351"/>
                    </a:ext>
                  </a:extLst>
                </a:gridCol>
                <a:gridCol w="688407">
                  <a:extLst>
                    <a:ext uri="{9D8B030D-6E8A-4147-A177-3AD203B41FA5}">
                      <a16:colId xmlns:a16="http://schemas.microsoft.com/office/drawing/2014/main" val="2407895961"/>
                    </a:ext>
                  </a:extLst>
                </a:gridCol>
                <a:gridCol w="688407">
                  <a:extLst>
                    <a:ext uri="{9D8B030D-6E8A-4147-A177-3AD203B41FA5}">
                      <a16:colId xmlns:a16="http://schemas.microsoft.com/office/drawing/2014/main" val="2241242825"/>
                    </a:ext>
                  </a:extLst>
                </a:gridCol>
                <a:gridCol w="688407">
                  <a:extLst>
                    <a:ext uri="{9D8B030D-6E8A-4147-A177-3AD203B41FA5}">
                      <a16:colId xmlns:a16="http://schemas.microsoft.com/office/drawing/2014/main" val="3537961866"/>
                    </a:ext>
                  </a:extLst>
                </a:gridCol>
                <a:gridCol w="688407">
                  <a:extLst>
                    <a:ext uri="{9D8B030D-6E8A-4147-A177-3AD203B41FA5}">
                      <a16:colId xmlns:a16="http://schemas.microsoft.com/office/drawing/2014/main" val="464125204"/>
                    </a:ext>
                  </a:extLst>
                </a:gridCol>
                <a:gridCol w="688407">
                  <a:extLst>
                    <a:ext uri="{9D8B030D-6E8A-4147-A177-3AD203B41FA5}">
                      <a16:colId xmlns:a16="http://schemas.microsoft.com/office/drawing/2014/main" val="4145099718"/>
                    </a:ext>
                  </a:extLst>
                </a:gridCol>
                <a:gridCol w="688407">
                  <a:extLst>
                    <a:ext uri="{9D8B030D-6E8A-4147-A177-3AD203B41FA5}">
                      <a16:colId xmlns:a16="http://schemas.microsoft.com/office/drawing/2014/main" val="2361800420"/>
                    </a:ext>
                  </a:extLst>
                </a:gridCol>
                <a:gridCol w="688407">
                  <a:extLst>
                    <a:ext uri="{9D8B030D-6E8A-4147-A177-3AD203B41FA5}">
                      <a16:colId xmlns:a16="http://schemas.microsoft.com/office/drawing/2014/main" val="369605046"/>
                    </a:ext>
                  </a:extLst>
                </a:gridCol>
                <a:gridCol w="688407">
                  <a:extLst>
                    <a:ext uri="{9D8B030D-6E8A-4147-A177-3AD203B41FA5}">
                      <a16:colId xmlns:a16="http://schemas.microsoft.com/office/drawing/2014/main" val="2193259893"/>
                    </a:ext>
                  </a:extLst>
                </a:gridCol>
                <a:gridCol w="688407">
                  <a:extLst>
                    <a:ext uri="{9D8B030D-6E8A-4147-A177-3AD203B41FA5}">
                      <a16:colId xmlns:a16="http://schemas.microsoft.com/office/drawing/2014/main" val="622565957"/>
                    </a:ext>
                  </a:extLst>
                </a:gridCol>
                <a:gridCol w="688407">
                  <a:extLst>
                    <a:ext uri="{9D8B030D-6E8A-4147-A177-3AD203B41FA5}">
                      <a16:colId xmlns:a16="http://schemas.microsoft.com/office/drawing/2014/main" val="3134693218"/>
                    </a:ext>
                  </a:extLst>
                </a:gridCol>
                <a:gridCol w="688407">
                  <a:extLst>
                    <a:ext uri="{9D8B030D-6E8A-4147-A177-3AD203B41FA5}">
                      <a16:colId xmlns:a16="http://schemas.microsoft.com/office/drawing/2014/main" val="1781716824"/>
                    </a:ext>
                  </a:extLst>
                </a:gridCol>
                <a:gridCol w="688407">
                  <a:extLst>
                    <a:ext uri="{9D8B030D-6E8A-4147-A177-3AD203B41FA5}">
                      <a16:colId xmlns:a16="http://schemas.microsoft.com/office/drawing/2014/main" val="1273857169"/>
                    </a:ext>
                  </a:extLst>
                </a:gridCol>
              </a:tblGrid>
              <a:tr h="631401">
                <a:tc>
                  <a:txBody>
                    <a:bodyPr/>
                    <a:lstStyle/>
                    <a:p>
                      <a:r>
                        <a:rPr lang="en-US" sz="1400" dirty="0"/>
                        <a:t>Quarter / Activity</a:t>
                      </a:r>
                    </a:p>
                  </a:txBody>
                  <a:tcPr/>
                </a:tc>
                <a:tc>
                  <a:txBody>
                    <a:bodyPr/>
                    <a:lstStyle/>
                    <a:p>
                      <a:r>
                        <a:rPr lang="en-US" sz="1400" dirty="0"/>
                        <a:t>Q3 2020</a:t>
                      </a:r>
                    </a:p>
                  </a:txBody>
                  <a:tcPr/>
                </a:tc>
                <a:tc>
                  <a:txBody>
                    <a:bodyPr/>
                    <a:lstStyle/>
                    <a:p>
                      <a:r>
                        <a:rPr lang="en-US" sz="1400" dirty="0"/>
                        <a:t>Q4 2020</a:t>
                      </a:r>
                    </a:p>
                  </a:txBody>
                  <a:tcPr/>
                </a:tc>
                <a:tc>
                  <a:txBody>
                    <a:bodyPr/>
                    <a:lstStyle/>
                    <a:p>
                      <a:r>
                        <a:rPr lang="en-US" sz="1400" dirty="0"/>
                        <a:t>Q1 2021</a:t>
                      </a:r>
                    </a:p>
                  </a:txBody>
                  <a:tcPr/>
                </a:tc>
                <a:tc>
                  <a:txBody>
                    <a:bodyPr/>
                    <a:lstStyle/>
                    <a:p>
                      <a:r>
                        <a:rPr lang="en-US" sz="1400" dirty="0"/>
                        <a:t>Q2 2021</a:t>
                      </a:r>
                    </a:p>
                  </a:txBody>
                  <a:tcPr/>
                </a:tc>
                <a:tc>
                  <a:txBody>
                    <a:bodyPr/>
                    <a:lstStyle/>
                    <a:p>
                      <a:r>
                        <a:rPr lang="en-US" sz="1400" dirty="0"/>
                        <a:t>Q3 2021</a:t>
                      </a:r>
                    </a:p>
                  </a:txBody>
                  <a:tcPr/>
                </a:tc>
                <a:tc>
                  <a:txBody>
                    <a:bodyPr/>
                    <a:lstStyle/>
                    <a:p>
                      <a:r>
                        <a:rPr lang="en-US" sz="1400" dirty="0"/>
                        <a:t>Q4 2021</a:t>
                      </a:r>
                    </a:p>
                  </a:txBody>
                  <a:tcPr/>
                </a:tc>
                <a:tc>
                  <a:txBody>
                    <a:bodyPr/>
                    <a:lstStyle/>
                    <a:p>
                      <a:r>
                        <a:rPr lang="en-US" sz="1400" dirty="0"/>
                        <a:t>Q1 2022</a:t>
                      </a:r>
                    </a:p>
                  </a:txBody>
                  <a:tcPr/>
                </a:tc>
                <a:tc>
                  <a:txBody>
                    <a:bodyPr/>
                    <a:lstStyle/>
                    <a:p>
                      <a:r>
                        <a:rPr lang="en-US" sz="1400" dirty="0"/>
                        <a:t>Q2 2022</a:t>
                      </a:r>
                    </a:p>
                  </a:txBody>
                  <a:tcPr/>
                </a:tc>
                <a:tc>
                  <a:txBody>
                    <a:bodyPr/>
                    <a:lstStyle/>
                    <a:p>
                      <a:r>
                        <a:rPr lang="en-US" sz="1400" dirty="0"/>
                        <a:t>Q3 2022</a:t>
                      </a:r>
                    </a:p>
                  </a:txBody>
                  <a:tcPr/>
                </a:tc>
                <a:tc>
                  <a:txBody>
                    <a:bodyPr/>
                    <a:lstStyle/>
                    <a:p>
                      <a:r>
                        <a:rPr lang="en-US" sz="1400" dirty="0"/>
                        <a:t>Q4 2022</a:t>
                      </a:r>
                    </a:p>
                  </a:txBody>
                  <a:tcPr/>
                </a:tc>
                <a:tc>
                  <a:txBody>
                    <a:bodyPr/>
                    <a:lstStyle/>
                    <a:p>
                      <a:r>
                        <a:rPr lang="en-US" sz="1400" dirty="0"/>
                        <a:t>Q1 2023</a:t>
                      </a:r>
                    </a:p>
                  </a:txBody>
                  <a:tcPr/>
                </a:tc>
                <a:tc>
                  <a:txBody>
                    <a:bodyPr/>
                    <a:lstStyle/>
                    <a:p>
                      <a:r>
                        <a:rPr lang="en-US" sz="1400" dirty="0"/>
                        <a:t>Q2 2023</a:t>
                      </a:r>
                    </a:p>
                  </a:txBody>
                  <a:tcPr/>
                </a:tc>
                <a:tc>
                  <a:txBody>
                    <a:bodyPr/>
                    <a:lstStyle/>
                    <a:p>
                      <a:r>
                        <a:rPr lang="en-US" sz="1400" dirty="0"/>
                        <a:t>Q3 2023</a:t>
                      </a:r>
                    </a:p>
                  </a:txBody>
                  <a:tcPr/>
                </a:tc>
                <a:tc>
                  <a:txBody>
                    <a:bodyPr/>
                    <a:lstStyle/>
                    <a:p>
                      <a:r>
                        <a:rPr lang="en-US" sz="1400" dirty="0"/>
                        <a:t>Q4 2023</a:t>
                      </a:r>
                    </a:p>
                  </a:txBody>
                  <a:tcPr/>
                </a:tc>
                <a:tc>
                  <a:txBody>
                    <a:bodyPr/>
                    <a:lstStyle/>
                    <a:p>
                      <a:r>
                        <a:rPr lang="en-US" sz="1400" dirty="0"/>
                        <a:t>Q1 2024</a:t>
                      </a:r>
                    </a:p>
                  </a:txBody>
                  <a:tcPr/>
                </a:tc>
                <a:extLst>
                  <a:ext uri="{0D108BD9-81ED-4DB2-BD59-A6C34878D82A}">
                    <a16:rowId xmlns:a16="http://schemas.microsoft.com/office/drawing/2014/main" val="2487473753"/>
                  </a:ext>
                </a:extLst>
              </a:tr>
              <a:tr h="551187">
                <a:tc>
                  <a:txBody>
                    <a:bodyPr/>
                    <a:lstStyle/>
                    <a:p>
                      <a:r>
                        <a:rPr lang="en-US" sz="1400" dirty="0"/>
                        <a:t>Onboarding new agencies</a:t>
                      </a:r>
                    </a:p>
                  </a:txBody>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3397552513"/>
                  </a:ext>
                </a:extLst>
              </a:tr>
              <a:tr h="554327">
                <a:tc>
                  <a:txBody>
                    <a:bodyPr/>
                    <a:lstStyle/>
                    <a:p>
                      <a:r>
                        <a:rPr lang="en-US" sz="1400" dirty="0"/>
                        <a:t>Research planning groups</a:t>
                      </a:r>
                    </a:p>
                  </a:txBody>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2762455950"/>
                  </a:ext>
                </a:extLst>
              </a:tr>
              <a:tr h="551187">
                <a:tc>
                  <a:txBody>
                    <a:bodyPr/>
                    <a:lstStyle/>
                    <a:p>
                      <a:r>
                        <a:rPr lang="en-US" sz="1400" dirty="0"/>
                        <a:t>Build analytic capacity</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3732254322"/>
                  </a:ext>
                </a:extLst>
              </a:tr>
              <a:tr h="551187">
                <a:tc>
                  <a:txBody>
                    <a:bodyPr/>
                    <a:lstStyle/>
                    <a:p>
                      <a:r>
                        <a:rPr lang="en-US" sz="1400" dirty="0"/>
                        <a:t>Technical upgrade planning group</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305343726"/>
                  </a:ext>
                </a:extLst>
              </a:tr>
              <a:tr h="551187">
                <a:tc>
                  <a:txBody>
                    <a:bodyPr/>
                    <a:lstStyle/>
                    <a:p>
                      <a:r>
                        <a:rPr lang="en-US" sz="1400" dirty="0"/>
                        <a:t>Build technical capacity</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22735547"/>
                  </a:ext>
                </a:extLst>
              </a:tr>
              <a:tr h="551187">
                <a:tc>
                  <a:txBody>
                    <a:bodyPr/>
                    <a:lstStyle/>
                    <a:p>
                      <a:r>
                        <a:rPr lang="en-US" sz="1400" dirty="0"/>
                        <a:t>College and career readiness</a:t>
                      </a:r>
                    </a:p>
                  </a:txBody>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extLst>
                  <a:ext uri="{0D108BD9-81ED-4DB2-BD59-A6C34878D82A}">
                    <a16:rowId xmlns:a16="http://schemas.microsoft.com/office/drawing/2014/main" val="2021294879"/>
                  </a:ext>
                </a:extLst>
              </a:tr>
              <a:tr h="324227">
                <a:tc>
                  <a:txBody>
                    <a:bodyPr/>
                    <a:lstStyle/>
                    <a:p>
                      <a:r>
                        <a:rPr lang="en-US" sz="1400" dirty="0"/>
                        <a:t>Workforce training</a:t>
                      </a:r>
                    </a:p>
                  </a:txBody>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extLst>
                  <a:ext uri="{0D108BD9-81ED-4DB2-BD59-A6C34878D82A}">
                    <a16:rowId xmlns:a16="http://schemas.microsoft.com/office/drawing/2014/main" val="807290623"/>
                  </a:ext>
                </a:extLst>
              </a:tr>
              <a:tr h="324227">
                <a:tc>
                  <a:txBody>
                    <a:bodyPr/>
                    <a:lstStyle/>
                    <a:p>
                      <a:r>
                        <a:rPr lang="en-US" sz="1400" dirty="0"/>
                        <a:t>Student readiness</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extLst>
                  <a:ext uri="{0D108BD9-81ED-4DB2-BD59-A6C34878D82A}">
                    <a16:rowId xmlns:a16="http://schemas.microsoft.com/office/drawing/2014/main" val="1513062658"/>
                  </a:ext>
                </a:extLst>
              </a:tr>
              <a:tr h="324227">
                <a:tc>
                  <a:txBody>
                    <a:bodyPr/>
                    <a:lstStyle/>
                    <a:p>
                      <a:r>
                        <a:rPr lang="en-US" sz="1400" dirty="0"/>
                        <a:t>Financial aid</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extLst>
                  <a:ext uri="{0D108BD9-81ED-4DB2-BD59-A6C34878D82A}">
                    <a16:rowId xmlns:a16="http://schemas.microsoft.com/office/drawing/2014/main" val="2166365825"/>
                  </a:ext>
                </a:extLst>
              </a:tr>
              <a:tr h="324227">
                <a:tc>
                  <a:txBody>
                    <a:bodyPr/>
                    <a:lstStyle/>
                    <a:p>
                      <a:r>
                        <a:rPr lang="en-US" sz="1400" dirty="0"/>
                        <a:t>Barriers to success</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extLst>
                  <a:ext uri="{0D108BD9-81ED-4DB2-BD59-A6C34878D82A}">
                    <a16:rowId xmlns:a16="http://schemas.microsoft.com/office/drawing/2014/main" val="1604144191"/>
                  </a:ext>
                </a:extLst>
              </a:tr>
              <a:tr h="324227">
                <a:tc>
                  <a:txBody>
                    <a:bodyPr/>
                    <a:lstStyle/>
                    <a:p>
                      <a:r>
                        <a:rPr lang="en-US" sz="1400" dirty="0"/>
                        <a:t>Sustainability plan</a:t>
                      </a:r>
                    </a:p>
                  </a:txBody>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solidFill>
                      <a:srgbClr val="2F5597"/>
                    </a:solidFill>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3868436249"/>
                  </a:ext>
                </a:extLst>
              </a:tr>
            </a:tbl>
          </a:graphicData>
        </a:graphic>
      </p:graphicFrame>
      <p:sp>
        <p:nvSpPr>
          <p:cNvPr id="3" name="Callout: Line 2">
            <a:extLst>
              <a:ext uri="{FF2B5EF4-FFF2-40B4-BE49-F238E27FC236}">
                <a16:creationId xmlns:a16="http://schemas.microsoft.com/office/drawing/2014/main" id="{18F4CAB3-42E2-4418-B8C6-339524CBE1CA}"/>
              </a:ext>
            </a:extLst>
          </p:cNvPr>
          <p:cNvSpPr/>
          <p:nvPr/>
        </p:nvSpPr>
        <p:spPr>
          <a:xfrm>
            <a:off x="3962400" y="2362200"/>
            <a:ext cx="2133600" cy="381000"/>
          </a:xfrm>
          <a:prstGeom prst="borderCallout1">
            <a:avLst>
              <a:gd name="adj1" fmla="val 18751"/>
              <a:gd name="adj2" fmla="val -3058"/>
              <a:gd name="adj3" fmla="val 94039"/>
              <a:gd name="adj4" fmla="val -383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Identify hiring needs</a:t>
            </a:r>
          </a:p>
        </p:txBody>
      </p:sp>
      <p:sp>
        <p:nvSpPr>
          <p:cNvPr id="5" name="Callout: Line 4">
            <a:extLst>
              <a:ext uri="{FF2B5EF4-FFF2-40B4-BE49-F238E27FC236}">
                <a16:creationId xmlns:a16="http://schemas.microsoft.com/office/drawing/2014/main" id="{67E9F824-A464-47E4-941F-C0D47B63B1F4}"/>
              </a:ext>
            </a:extLst>
          </p:cNvPr>
          <p:cNvSpPr/>
          <p:nvPr/>
        </p:nvSpPr>
        <p:spPr>
          <a:xfrm>
            <a:off x="7239000" y="3962400"/>
            <a:ext cx="3429000" cy="381000"/>
          </a:xfrm>
          <a:prstGeom prst="borderCallout1">
            <a:avLst>
              <a:gd name="adj1" fmla="val 26135"/>
              <a:gd name="adj2" fmla="val -548"/>
              <a:gd name="adj3" fmla="val 68193"/>
              <a:gd name="adj4" fmla="val -1297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Identify hiring / resource needs</a:t>
            </a:r>
          </a:p>
        </p:txBody>
      </p:sp>
      <p:sp>
        <p:nvSpPr>
          <p:cNvPr id="6" name="Callout: Line 5">
            <a:extLst>
              <a:ext uri="{FF2B5EF4-FFF2-40B4-BE49-F238E27FC236}">
                <a16:creationId xmlns:a16="http://schemas.microsoft.com/office/drawing/2014/main" id="{59977A57-EBBB-49C7-8739-CEAD1E30FA49}"/>
              </a:ext>
            </a:extLst>
          </p:cNvPr>
          <p:cNvSpPr/>
          <p:nvPr/>
        </p:nvSpPr>
        <p:spPr>
          <a:xfrm>
            <a:off x="5410200" y="3437402"/>
            <a:ext cx="4267200" cy="381000"/>
          </a:xfrm>
          <a:prstGeom prst="borderCallout1">
            <a:avLst>
              <a:gd name="adj1" fmla="val 18751"/>
              <a:gd name="adj2" fmla="val -3058"/>
              <a:gd name="adj3" fmla="val 71885"/>
              <a:gd name="adj4" fmla="val -1936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Align with IT optimization, CREATES timing</a:t>
            </a:r>
          </a:p>
        </p:txBody>
      </p:sp>
    </p:spTree>
    <p:extLst>
      <p:ext uri="{BB962C8B-B14F-4D97-AF65-F5344CB8AC3E}">
        <p14:creationId xmlns:p14="http://schemas.microsoft.com/office/powerpoint/2010/main" val="1045862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F00F6-E225-4B9E-82C0-89831E2488F6}"/>
              </a:ext>
            </a:extLst>
          </p:cNvPr>
          <p:cNvSpPr>
            <a:spLocks noGrp="1"/>
          </p:cNvSpPr>
          <p:nvPr>
            <p:ph type="title"/>
          </p:nvPr>
        </p:nvSpPr>
        <p:spPr/>
        <p:txBody>
          <a:bodyPr/>
          <a:lstStyle/>
          <a:p>
            <a:r>
              <a:rPr lang="en-US" dirty="0">
                <a:latin typeface="Gill Sans MT" panose="020B0502020104020203" pitchFamily="34" charset="0"/>
              </a:rPr>
              <a:t>Agenda</a:t>
            </a:r>
          </a:p>
        </p:txBody>
      </p:sp>
      <p:sp>
        <p:nvSpPr>
          <p:cNvPr id="3" name="Content Placeholder 2">
            <a:extLst>
              <a:ext uri="{FF2B5EF4-FFF2-40B4-BE49-F238E27FC236}">
                <a16:creationId xmlns:a16="http://schemas.microsoft.com/office/drawing/2014/main" id="{A9345CA5-1E90-4F7A-98CB-3CAD7026759E}"/>
              </a:ext>
            </a:extLst>
          </p:cNvPr>
          <p:cNvSpPr>
            <a:spLocks noGrp="1"/>
          </p:cNvSpPr>
          <p:nvPr>
            <p:ph idx="1"/>
          </p:nvPr>
        </p:nvSpPr>
        <p:spPr/>
        <p:txBody>
          <a:bodyPr>
            <a:normAutofit/>
          </a:bodyPr>
          <a:lstStyle/>
          <a:p>
            <a:r>
              <a:rPr lang="en-US" dirty="0">
                <a:latin typeface="Gill Sans MT" panose="020B0502020104020203" pitchFamily="34" charset="0"/>
              </a:rPr>
              <a:t>Welcome and introductions</a:t>
            </a:r>
          </a:p>
          <a:p>
            <a:r>
              <a:rPr lang="en-US" dirty="0">
                <a:latin typeface="Gill Sans MT" panose="020B0502020104020203" pitchFamily="34" charset="0"/>
              </a:rPr>
              <a:t>2021 Calendar Approval</a:t>
            </a:r>
          </a:p>
          <a:p>
            <a:r>
              <a:rPr lang="en-US" dirty="0">
                <a:latin typeface="Gill Sans MT" panose="020B0502020104020203" pitchFamily="34" charset="0"/>
              </a:rPr>
              <a:t>SLDS grant timeline</a:t>
            </a:r>
          </a:p>
          <a:p>
            <a:pPr lvl="1"/>
            <a:r>
              <a:rPr lang="en-US" dirty="0">
                <a:latin typeface="Gill Sans MT" panose="020B0502020104020203" pitchFamily="34" charset="0"/>
              </a:rPr>
              <a:t>Legal agreements</a:t>
            </a:r>
          </a:p>
          <a:p>
            <a:pPr lvl="1"/>
            <a:r>
              <a:rPr lang="en-US" dirty="0">
                <a:latin typeface="Gill Sans MT" panose="020B0502020104020203" pitchFamily="34" charset="0"/>
              </a:rPr>
              <a:t>Research planning</a:t>
            </a:r>
          </a:p>
          <a:p>
            <a:pPr lvl="1"/>
            <a:r>
              <a:rPr lang="en-US" dirty="0">
                <a:latin typeface="Gill Sans MT" panose="020B0502020104020203" pitchFamily="34" charset="0"/>
              </a:rPr>
              <a:t>Technical upgrade</a:t>
            </a:r>
          </a:p>
          <a:p>
            <a:r>
              <a:rPr lang="en-US" b="1" dirty="0">
                <a:latin typeface="Gill Sans MT" panose="020B0502020104020203" pitchFamily="34" charset="0"/>
              </a:rPr>
              <a:t>CREATES overview and discussion</a:t>
            </a:r>
          </a:p>
          <a:p>
            <a:r>
              <a:rPr lang="en-US" dirty="0">
                <a:latin typeface="Gill Sans MT" panose="020B0502020104020203" pitchFamily="34" charset="0"/>
              </a:rPr>
              <a:t>Prioritized Research Agenda Review</a:t>
            </a:r>
          </a:p>
        </p:txBody>
      </p:sp>
    </p:spTree>
    <p:extLst>
      <p:ext uri="{BB962C8B-B14F-4D97-AF65-F5344CB8AC3E}">
        <p14:creationId xmlns:p14="http://schemas.microsoft.com/office/powerpoint/2010/main" val="3621574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F00F6-E225-4B9E-82C0-89831E2488F6}"/>
              </a:ext>
            </a:extLst>
          </p:cNvPr>
          <p:cNvSpPr>
            <a:spLocks noGrp="1"/>
          </p:cNvSpPr>
          <p:nvPr>
            <p:ph type="title"/>
          </p:nvPr>
        </p:nvSpPr>
        <p:spPr/>
        <p:txBody>
          <a:bodyPr/>
          <a:lstStyle/>
          <a:p>
            <a:r>
              <a:rPr lang="en-US" dirty="0">
                <a:latin typeface="Gill Sans MT" panose="020B0502020104020203" pitchFamily="34" charset="0"/>
              </a:rPr>
              <a:t>Agenda</a:t>
            </a:r>
          </a:p>
        </p:txBody>
      </p:sp>
      <p:sp>
        <p:nvSpPr>
          <p:cNvPr id="3" name="Content Placeholder 2">
            <a:extLst>
              <a:ext uri="{FF2B5EF4-FFF2-40B4-BE49-F238E27FC236}">
                <a16:creationId xmlns:a16="http://schemas.microsoft.com/office/drawing/2014/main" id="{A9345CA5-1E90-4F7A-98CB-3CAD7026759E}"/>
              </a:ext>
            </a:extLst>
          </p:cNvPr>
          <p:cNvSpPr>
            <a:spLocks noGrp="1"/>
          </p:cNvSpPr>
          <p:nvPr>
            <p:ph idx="1"/>
          </p:nvPr>
        </p:nvSpPr>
        <p:spPr/>
        <p:txBody>
          <a:bodyPr>
            <a:normAutofit/>
          </a:bodyPr>
          <a:lstStyle/>
          <a:p>
            <a:r>
              <a:rPr lang="en-US" dirty="0">
                <a:latin typeface="Gill Sans MT" panose="020B0502020104020203" pitchFamily="34" charset="0"/>
              </a:rPr>
              <a:t>Welcome and introductions</a:t>
            </a:r>
          </a:p>
          <a:p>
            <a:r>
              <a:rPr lang="en-US" dirty="0">
                <a:latin typeface="Gill Sans MT" panose="020B0502020104020203" pitchFamily="34" charset="0"/>
              </a:rPr>
              <a:t>2021 Calendar Approval</a:t>
            </a:r>
          </a:p>
          <a:p>
            <a:r>
              <a:rPr lang="en-US" dirty="0">
                <a:latin typeface="Gill Sans MT" panose="020B0502020104020203" pitchFamily="34" charset="0"/>
              </a:rPr>
              <a:t>SLDS grant timeline</a:t>
            </a:r>
          </a:p>
          <a:p>
            <a:pPr lvl="1"/>
            <a:r>
              <a:rPr lang="en-US" dirty="0">
                <a:latin typeface="Gill Sans MT" panose="020B0502020104020203" pitchFamily="34" charset="0"/>
              </a:rPr>
              <a:t>Legal agreements</a:t>
            </a:r>
          </a:p>
          <a:p>
            <a:pPr lvl="1"/>
            <a:r>
              <a:rPr lang="en-US" dirty="0">
                <a:latin typeface="Gill Sans MT" panose="020B0502020104020203" pitchFamily="34" charset="0"/>
              </a:rPr>
              <a:t>Research planning</a:t>
            </a:r>
          </a:p>
          <a:p>
            <a:pPr lvl="1"/>
            <a:r>
              <a:rPr lang="en-US" dirty="0">
                <a:latin typeface="Gill Sans MT" panose="020B0502020104020203" pitchFamily="34" charset="0"/>
              </a:rPr>
              <a:t>Technical upgrade</a:t>
            </a:r>
          </a:p>
          <a:p>
            <a:r>
              <a:rPr lang="en-US" dirty="0">
                <a:latin typeface="Gill Sans MT" panose="020B0502020104020203" pitchFamily="34" charset="0"/>
              </a:rPr>
              <a:t>CREATES overview and discussion</a:t>
            </a:r>
          </a:p>
          <a:p>
            <a:r>
              <a:rPr lang="en-US" b="1" dirty="0">
                <a:latin typeface="Gill Sans MT" panose="020B0502020104020203" pitchFamily="34" charset="0"/>
              </a:rPr>
              <a:t>Prioritized Research Agenda Review</a:t>
            </a:r>
          </a:p>
        </p:txBody>
      </p:sp>
    </p:spTree>
    <p:extLst>
      <p:ext uri="{BB962C8B-B14F-4D97-AF65-F5344CB8AC3E}">
        <p14:creationId xmlns:p14="http://schemas.microsoft.com/office/powerpoint/2010/main" val="2563298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F00F6-E225-4B9E-82C0-89831E2488F6}"/>
              </a:ext>
            </a:extLst>
          </p:cNvPr>
          <p:cNvSpPr>
            <a:spLocks noGrp="1"/>
          </p:cNvSpPr>
          <p:nvPr>
            <p:ph type="title"/>
          </p:nvPr>
        </p:nvSpPr>
        <p:spPr/>
        <p:txBody>
          <a:bodyPr/>
          <a:lstStyle/>
          <a:p>
            <a:r>
              <a:rPr lang="en-US" dirty="0">
                <a:latin typeface="Gill Sans MT" panose="020B0502020104020203" pitchFamily="34" charset="0"/>
              </a:rPr>
              <a:t>Agenda</a:t>
            </a:r>
          </a:p>
        </p:txBody>
      </p:sp>
      <p:sp>
        <p:nvSpPr>
          <p:cNvPr id="3" name="Content Placeholder 2">
            <a:extLst>
              <a:ext uri="{FF2B5EF4-FFF2-40B4-BE49-F238E27FC236}">
                <a16:creationId xmlns:a16="http://schemas.microsoft.com/office/drawing/2014/main" id="{A9345CA5-1E90-4F7A-98CB-3CAD7026759E}"/>
              </a:ext>
            </a:extLst>
          </p:cNvPr>
          <p:cNvSpPr>
            <a:spLocks noGrp="1"/>
          </p:cNvSpPr>
          <p:nvPr>
            <p:ph idx="1"/>
          </p:nvPr>
        </p:nvSpPr>
        <p:spPr/>
        <p:txBody>
          <a:bodyPr>
            <a:normAutofit/>
          </a:bodyPr>
          <a:lstStyle/>
          <a:p>
            <a:r>
              <a:rPr lang="en-US" b="1" dirty="0">
                <a:latin typeface="Gill Sans MT" panose="020B0502020104020203" pitchFamily="34" charset="0"/>
              </a:rPr>
              <a:t>Welcome and introductions</a:t>
            </a:r>
          </a:p>
          <a:p>
            <a:r>
              <a:rPr lang="en-US" dirty="0">
                <a:latin typeface="Gill Sans MT" panose="020B0502020104020203" pitchFamily="34" charset="0"/>
              </a:rPr>
              <a:t>2021 Calendar Approval</a:t>
            </a:r>
          </a:p>
          <a:p>
            <a:r>
              <a:rPr lang="en-US" dirty="0">
                <a:latin typeface="Gill Sans MT" panose="020B0502020104020203" pitchFamily="34" charset="0"/>
              </a:rPr>
              <a:t>SLDS grant timeline</a:t>
            </a:r>
          </a:p>
          <a:p>
            <a:pPr lvl="1"/>
            <a:r>
              <a:rPr lang="en-US" dirty="0">
                <a:latin typeface="Gill Sans MT" panose="020B0502020104020203" pitchFamily="34" charset="0"/>
              </a:rPr>
              <a:t>Legal agreements</a:t>
            </a:r>
          </a:p>
          <a:p>
            <a:pPr lvl="1"/>
            <a:r>
              <a:rPr lang="en-US" dirty="0">
                <a:latin typeface="Gill Sans MT" panose="020B0502020104020203" pitchFamily="34" charset="0"/>
              </a:rPr>
              <a:t>Research planning</a:t>
            </a:r>
          </a:p>
          <a:p>
            <a:pPr lvl="1"/>
            <a:r>
              <a:rPr lang="en-US" dirty="0">
                <a:latin typeface="Gill Sans MT" panose="020B0502020104020203" pitchFamily="34" charset="0"/>
              </a:rPr>
              <a:t>Technical upgrade</a:t>
            </a:r>
          </a:p>
          <a:p>
            <a:r>
              <a:rPr lang="en-US" dirty="0">
                <a:latin typeface="Gill Sans MT" panose="020B0502020104020203" pitchFamily="34" charset="0"/>
              </a:rPr>
              <a:t>CREATES overview and discussion</a:t>
            </a:r>
          </a:p>
          <a:p>
            <a:r>
              <a:rPr lang="en-US" dirty="0">
                <a:latin typeface="Gill Sans MT" panose="020B0502020104020203" pitchFamily="34" charset="0"/>
              </a:rPr>
              <a:t>Prioritized Research Agenda Review</a:t>
            </a:r>
          </a:p>
        </p:txBody>
      </p:sp>
    </p:spTree>
    <p:extLst>
      <p:ext uri="{BB962C8B-B14F-4D97-AF65-F5344CB8AC3E}">
        <p14:creationId xmlns:p14="http://schemas.microsoft.com/office/powerpoint/2010/main" val="656030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F00F6-E225-4B9E-82C0-89831E2488F6}"/>
              </a:ext>
            </a:extLst>
          </p:cNvPr>
          <p:cNvSpPr>
            <a:spLocks noGrp="1"/>
          </p:cNvSpPr>
          <p:nvPr>
            <p:ph type="title"/>
          </p:nvPr>
        </p:nvSpPr>
        <p:spPr/>
        <p:txBody>
          <a:bodyPr/>
          <a:lstStyle/>
          <a:p>
            <a:r>
              <a:rPr lang="en-US" dirty="0">
                <a:latin typeface="Gill Sans MT" panose="020B0502020104020203" pitchFamily="34" charset="0"/>
              </a:rPr>
              <a:t>Agenda</a:t>
            </a:r>
          </a:p>
        </p:txBody>
      </p:sp>
      <p:sp>
        <p:nvSpPr>
          <p:cNvPr id="3" name="Content Placeholder 2">
            <a:extLst>
              <a:ext uri="{FF2B5EF4-FFF2-40B4-BE49-F238E27FC236}">
                <a16:creationId xmlns:a16="http://schemas.microsoft.com/office/drawing/2014/main" id="{A9345CA5-1E90-4F7A-98CB-3CAD7026759E}"/>
              </a:ext>
            </a:extLst>
          </p:cNvPr>
          <p:cNvSpPr>
            <a:spLocks noGrp="1"/>
          </p:cNvSpPr>
          <p:nvPr>
            <p:ph idx="1"/>
          </p:nvPr>
        </p:nvSpPr>
        <p:spPr/>
        <p:txBody>
          <a:bodyPr>
            <a:normAutofit/>
          </a:bodyPr>
          <a:lstStyle/>
          <a:p>
            <a:r>
              <a:rPr lang="en-US" b="1" dirty="0">
                <a:latin typeface="Gill Sans MT" panose="020B0502020104020203" pitchFamily="34" charset="0"/>
              </a:rPr>
              <a:t>Welcome and introductions</a:t>
            </a:r>
          </a:p>
          <a:p>
            <a:r>
              <a:rPr lang="en-US" dirty="0">
                <a:latin typeface="Gill Sans MT" panose="020B0502020104020203" pitchFamily="34" charset="0"/>
              </a:rPr>
              <a:t>2021 Calendar Approval</a:t>
            </a:r>
          </a:p>
          <a:p>
            <a:r>
              <a:rPr lang="en-US" dirty="0">
                <a:latin typeface="Gill Sans MT" panose="020B0502020104020203" pitchFamily="34" charset="0"/>
              </a:rPr>
              <a:t>SLDS grant timeline</a:t>
            </a:r>
          </a:p>
          <a:p>
            <a:pPr lvl="1"/>
            <a:r>
              <a:rPr lang="en-US" dirty="0">
                <a:latin typeface="Gill Sans MT" panose="020B0502020104020203" pitchFamily="34" charset="0"/>
              </a:rPr>
              <a:t>Legal agreements</a:t>
            </a:r>
          </a:p>
          <a:p>
            <a:pPr lvl="1"/>
            <a:r>
              <a:rPr lang="en-US" dirty="0">
                <a:latin typeface="Gill Sans MT" panose="020B0502020104020203" pitchFamily="34" charset="0"/>
              </a:rPr>
              <a:t>Research planning</a:t>
            </a:r>
          </a:p>
          <a:p>
            <a:pPr lvl="1"/>
            <a:r>
              <a:rPr lang="en-US" dirty="0">
                <a:latin typeface="Gill Sans MT" panose="020B0502020104020203" pitchFamily="34" charset="0"/>
              </a:rPr>
              <a:t>Technical upgrade</a:t>
            </a:r>
          </a:p>
          <a:p>
            <a:r>
              <a:rPr lang="en-US" dirty="0">
                <a:latin typeface="Gill Sans MT" panose="020B0502020104020203" pitchFamily="34" charset="0"/>
              </a:rPr>
              <a:t>CREATES overview and discussion</a:t>
            </a:r>
          </a:p>
          <a:p>
            <a:r>
              <a:rPr lang="en-US" dirty="0">
                <a:latin typeface="Gill Sans MT" panose="020B0502020104020203" pitchFamily="34" charset="0"/>
              </a:rPr>
              <a:t>Prioritized Research Agenda Review</a:t>
            </a:r>
          </a:p>
        </p:txBody>
      </p:sp>
    </p:spTree>
    <p:extLst>
      <p:ext uri="{BB962C8B-B14F-4D97-AF65-F5344CB8AC3E}">
        <p14:creationId xmlns:p14="http://schemas.microsoft.com/office/powerpoint/2010/main" val="145310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F00F6-E225-4B9E-82C0-89831E2488F6}"/>
              </a:ext>
            </a:extLst>
          </p:cNvPr>
          <p:cNvSpPr>
            <a:spLocks noGrp="1"/>
          </p:cNvSpPr>
          <p:nvPr>
            <p:ph type="title"/>
          </p:nvPr>
        </p:nvSpPr>
        <p:spPr/>
        <p:txBody>
          <a:bodyPr/>
          <a:lstStyle/>
          <a:p>
            <a:r>
              <a:rPr lang="en-US" dirty="0">
                <a:latin typeface="Gill Sans MT" panose="020B0502020104020203" pitchFamily="34" charset="0"/>
              </a:rPr>
              <a:t>Agenda</a:t>
            </a:r>
          </a:p>
        </p:txBody>
      </p:sp>
      <p:sp>
        <p:nvSpPr>
          <p:cNvPr id="3" name="Content Placeholder 2">
            <a:extLst>
              <a:ext uri="{FF2B5EF4-FFF2-40B4-BE49-F238E27FC236}">
                <a16:creationId xmlns:a16="http://schemas.microsoft.com/office/drawing/2014/main" id="{A9345CA5-1E90-4F7A-98CB-3CAD7026759E}"/>
              </a:ext>
            </a:extLst>
          </p:cNvPr>
          <p:cNvSpPr>
            <a:spLocks noGrp="1"/>
          </p:cNvSpPr>
          <p:nvPr>
            <p:ph idx="1"/>
          </p:nvPr>
        </p:nvSpPr>
        <p:spPr/>
        <p:txBody>
          <a:bodyPr>
            <a:normAutofit/>
          </a:bodyPr>
          <a:lstStyle/>
          <a:p>
            <a:r>
              <a:rPr lang="en-US" dirty="0">
                <a:latin typeface="Gill Sans MT" panose="020B0502020104020203" pitchFamily="34" charset="0"/>
              </a:rPr>
              <a:t>Welcome and introductions</a:t>
            </a:r>
          </a:p>
          <a:p>
            <a:r>
              <a:rPr lang="en-US" b="1" dirty="0">
                <a:latin typeface="Gill Sans MT" panose="020B0502020104020203" pitchFamily="34" charset="0"/>
              </a:rPr>
              <a:t>2021 Calendar Approval</a:t>
            </a:r>
          </a:p>
          <a:p>
            <a:r>
              <a:rPr lang="en-US" dirty="0">
                <a:latin typeface="Gill Sans MT" panose="020B0502020104020203" pitchFamily="34" charset="0"/>
              </a:rPr>
              <a:t>SLDS grant timeline</a:t>
            </a:r>
          </a:p>
          <a:p>
            <a:pPr lvl="1"/>
            <a:r>
              <a:rPr lang="en-US" dirty="0">
                <a:latin typeface="Gill Sans MT" panose="020B0502020104020203" pitchFamily="34" charset="0"/>
              </a:rPr>
              <a:t>Legal agreements</a:t>
            </a:r>
          </a:p>
          <a:p>
            <a:pPr lvl="1"/>
            <a:r>
              <a:rPr lang="en-US" dirty="0">
                <a:latin typeface="Gill Sans MT" panose="020B0502020104020203" pitchFamily="34" charset="0"/>
              </a:rPr>
              <a:t>Research planning</a:t>
            </a:r>
          </a:p>
          <a:p>
            <a:pPr lvl="1"/>
            <a:r>
              <a:rPr lang="en-US" dirty="0">
                <a:latin typeface="Gill Sans MT" panose="020B0502020104020203" pitchFamily="34" charset="0"/>
              </a:rPr>
              <a:t>Technical upgrade</a:t>
            </a:r>
          </a:p>
          <a:p>
            <a:r>
              <a:rPr lang="en-US" dirty="0">
                <a:latin typeface="Gill Sans MT" panose="020B0502020104020203" pitchFamily="34" charset="0"/>
              </a:rPr>
              <a:t>CREATES overview and discussion</a:t>
            </a:r>
          </a:p>
          <a:p>
            <a:r>
              <a:rPr lang="en-US" dirty="0">
                <a:latin typeface="Gill Sans MT" panose="020B0502020104020203" pitchFamily="34" charset="0"/>
              </a:rPr>
              <a:t>Prioritized Research Agenda Review</a:t>
            </a:r>
          </a:p>
        </p:txBody>
      </p:sp>
    </p:spTree>
    <p:extLst>
      <p:ext uri="{BB962C8B-B14F-4D97-AF65-F5344CB8AC3E}">
        <p14:creationId xmlns:p14="http://schemas.microsoft.com/office/powerpoint/2010/main" val="3319919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F00F6-E225-4B9E-82C0-89831E2488F6}"/>
              </a:ext>
            </a:extLst>
          </p:cNvPr>
          <p:cNvSpPr>
            <a:spLocks noGrp="1"/>
          </p:cNvSpPr>
          <p:nvPr>
            <p:ph type="title"/>
          </p:nvPr>
        </p:nvSpPr>
        <p:spPr/>
        <p:txBody>
          <a:bodyPr/>
          <a:lstStyle/>
          <a:p>
            <a:r>
              <a:rPr lang="en-US" dirty="0">
                <a:latin typeface="Gill Sans MT" panose="020B0502020104020203" pitchFamily="34" charset="0"/>
              </a:rPr>
              <a:t>Agenda</a:t>
            </a:r>
          </a:p>
        </p:txBody>
      </p:sp>
      <p:sp>
        <p:nvSpPr>
          <p:cNvPr id="3" name="Content Placeholder 2">
            <a:extLst>
              <a:ext uri="{FF2B5EF4-FFF2-40B4-BE49-F238E27FC236}">
                <a16:creationId xmlns:a16="http://schemas.microsoft.com/office/drawing/2014/main" id="{A9345CA5-1E90-4F7A-98CB-3CAD7026759E}"/>
              </a:ext>
            </a:extLst>
          </p:cNvPr>
          <p:cNvSpPr>
            <a:spLocks noGrp="1"/>
          </p:cNvSpPr>
          <p:nvPr>
            <p:ph idx="1"/>
          </p:nvPr>
        </p:nvSpPr>
        <p:spPr/>
        <p:txBody>
          <a:bodyPr>
            <a:normAutofit/>
          </a:bodyPr>
          <a:lstStyle/>
          <a:p>
            <a:r>
              <a:rPr lang="en-US" dirty="0">
                <a:latin typeface="Gill Sans MT" panose="020B0502020104020203" pitchFamily="34" charset="0"/>
              </a:rPr>
              <a:t>Welcome and introductions</a:t>
            </a:r>
          </a:p>
          <a:p>
            <a:r>
              <a:rPr lang="en-US" dirty="0">
                <a:latin typeface="Gill Sans MT" panose="020B0502020104020203" pitchFamily="34" charset="0"/>
              </a:rPr>
              <a:t>2021 Calendar Approval</a:t>
            </a:r>
          </a:p>
          <a:p>
            <a:r>
              <a:rPr lang="en-US" b="1" dirty="0">
                <a:latin typeface="Gill Sans MT" panose="020B0502020104020203" pitchFamily="34" charset="0"/>
              </a:rPr>
              <a:t>SLDS grant timeline</a:t>
            </a:r>
          </a:p>
          <a:p>
            <a:pPr lvl="1"/>
            <a:r>
              <a:rPr lang="en-US" b="1" dirty="0">
                <a:latin typeface="Gill Sans MT" panose="020B0502020104020203" pitchFamily="34" charset="0"/>
              </a:rPr>
              <a:t>Legal agreements</a:t>
            </a:r>
          </a:p>
          <a:p>
            <a:pPr lvl="1"/>
            <a:r>
              <a:rPr lang="en-US" b="1" dirty="0">
                <a:latin typeface="Gill Sans MT" panose="020B0502020104020203" pitchFamily="34" charset="0"/>
              </a:rPr>
              <a:t>Research planning</a:t>
            </a:r>
          </a:p>
          <a:p>
            <a:pPr lvl="1"/>
            <a:r>
              <a:rPr lang="en-US" b="1" dirty="0">
                <a:latin typeface="Gill Sans MT" panose="020B0502020104020203" pitchFamily="34" charset="0"/>
              </a:rPr>
              <a:t>Technical upgrade</a:t>
            </a:r>
          </a:p>
          <a:p>
            <a:r>
              <a:rPr lang="en-US" dirty="0">
                <a:latin typeface="Gill Sans MT" panose="020B0502020104020203" pitchFamily="34" charset="0"/>
              </a:rPr>
              <a:t>CREATES overview and discussion</a:t>
            </a:r>
          </a:p>
          <a:p>
            <a:r>
              <a:rPr lang="en-US" dirty="0">
                <a:latin typeface="Gill Sans MT" panose="020B0502020104020203" pitchFamily="34" charset="0"/>
              </a:rPr>
              <a:t>Prioritized Research Agenda Review</a:t>
            </a:r>
          </a:p>
        </p:txBody>
      </p:sp>
    </p:spTree>
    <p:extLst>
      <p:ext uri="{BB962C8B-B14F-4D97-AF65-F5344CB8AC3E}">
        <p14:creationId xmlns:p14="http://schemas.microsoft.com/office/powerpoint/2010/main" val="1775598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5CB97-0723-442C-AE2D-5CBB4873F16C}"/>
              </a:ext>
            </a:extLst>
          </p:cNvPr>
          <p:cNvSpPr>
            <a:spLocks noGrp="1"/>
          </p:cNvSpPr>
          <p:nvPr>
            <p:ph type="title"/>
          </p:nvPr>
        </p:nvSpPr>
        <p:spPr/>
        <p:txBody>
          <a:bodyPr/>
          <a:lstStyle/>
          <a:p>
            <a:r>
              <a:rPr lang="en-US" dirty="0">
                <a:latin typeface="Gill Sans MT" panose="020B0502020104020203" pitchFamily="34" charset="0"/>
              </a:rPr>
              <a:t>P20 WIN Vision</a:t>
            </a:r>
          </a:p>
        </p:txBody>
      </p:sp>
      <p:sp>
        <p:nvSpPr>
          <p:cNvPr id="3" name="Content Placeholder 2">
            <a:extLst>
              <a:ext uri="{FF2B5EF4-FFF2-40B4-BE49-F238E27FC236}">
                <a16:creationId xmlns:a16="http://schemas.microsoft.com/office/drawing/2014/main" id="{087B1712-EE1D-46D5-A5B4-582EA770E61F}"/>
              </a:ext>
            </a:extLst>
          </p:cNvPr>
          <p:cNvSpPr>
            <a:spLocks noGrp="1"/>
          </p:cNvSpPr>
          <p:nvPr>
            <p:ph idx="1"/>
          </p:nvPr>
        </p:nvSpPr>
        <p:spPr/>
        <p:txBody>
          <a:bodyPr>
            <a:normAutofit/>
          </a:bodyPr>
          <a:lstStyle/>
          <a:p>
            <a:r>
              <a:rPr lang="en-US" dirty="0">
                <a:latin typeface="Gill Sans MT" panose="020B0502020104020203" pitchFamily="34" charset="0"/>
              </a:rPr>
              <a:t>P20 WIN informs sound policies and practice through the secure sharing of critical longitudinal data across the participating agencies to ensure that individuals successfully navigate supportive services and educational pathways into the workforce.</a:t>
            </a:r>
          </a:p>
          <a:p>
            <a:pPr lvl="1"/>
            <a:endParaRPr lang="en-US" dirty="0">
              <a:latin typeface="Gill Sans MT" panose="020B0502020104020203" pitchFamily="34" charset="0"/>
            </a:endParaRPr>
          </a:p>
          <a:p>
            <a:pPr lvl="1"/>
            <a:r>
              <a:rPr lang="en-US" dirty="0">
                <a:latin typeface="Gill Sans MT" panose="020B0502020104020203" pitchFamily="34" charset="0"/>
              </a:rPr>
              <a:t>Agreed upon by Executive Board in June 2020</a:t>
            </a:r>
          </a:p>
        </p:txBody>
      </p:sp>
    </p:spTree>
    <p:extLst>
      <p:ext uri="{BB962C8B-B14F-4D97-AF65-F5344CB8AC3E}">
        <p14:creationId xmlns:p14="http://schemas.microsoft.com/office/powerpoint/2010/main" val="479738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365127"/>
            <a:ext cx="7886700" cy="1082674"/>
          </a:xfrm>
        </p:spPr>
        <p:txBody>
          <a:bodyPr>
            <a:normAutofit/>
          </a:bodyPr>
          <a:lstStyle/>
          <a:p>
            <a:r>
              <a:rPr lang="en-US" sz="3600" dirty="0">
                <a:latin typeface="Gill Sans MT" panose="020B0502020104020203" pitchFamily="34" charset="0"/>
              </a:rPr>
              <a:t>SLDS Grant – Connecticut Deliverables    </a:t>
            </a:r>
          </a:p>
        </p:txBody>
      </p:sp>
      <p:sp>
        <p:nvSpPr>
          <p:cNvPr id="3" name="Content Placeholder 2"/>
          <p:cNvSpPr>
            <a:spLocks noGrp="1"/>
          </p:cNvSpPr>
          <p:nvPr>
            <p:ph idx="1"/>
          </p:nvPr>
        </p:nvSpPr>
        <p:spPr>
          <a:xfrm>
            <a:off x="2152650" y="1447802"/>
            <a:ext cx="7886700" cy="4596606"/>
          </a:xfrm>
        </p:spPr>
        <p:txBody>
          <a:bodyPr>
            <a:normAutofit/>
          </a:bodyPr>
          <a:lstStyle/>
          <a:p>
            <a:pPr marL="457200" indent="-457200">
              <a:buFont typeface="+mj-lt"/>
              <a:buAutoNum type="arabicPeriod"/>
            </a:pPr>
            <a:r>
              <a:rPr lang="en-US" sz="2600" dirty="0">
                <a:latin typeface="Gill Sans MT" panose="020B0502020104020203" pitchFamily="34" charset="0"/>
              </a:rPr>
              <a:t>Add Data Sources:  OHE, DCF, DSS and CCEH</a:t>
            </a:r>
          </a:p>
          <a:p>
            <a:pPr marL="457200" indent="-457200">
              <a:buFont typeface="+mj-lt"/>
              <a:buAutoNum type="arabicPeriod"/>
            </a:pPr>
            <a:r>
              <a:rPr lang="en-US" sz="2600" dirty="0">
                <a:latin typeface="Gill Sans MT" panose="020B0502020104020203" pitchFamily="34" charset="0"/>
              </a:rPr>
              <a:t>Build and Sustain Analytic Capacity</a:t>
            </a:r>
          </a:p>
          <a:p>
            <a:pPr marL="457200" indent="-457200">
              <a:buFont typeface="+mj-lt"/>
              <a:buAutoNum type="arabicPeriod"/>
            </a:pPr>
            <a:r>
              <a:rPr lang="en-US" sz="2600" dirty="0">
                <a:latin typeface="Gill Sans MT" panose="020B0502020104020203" pitchFamily="34" charset="0"/>
              </a:rPr>
              <a:t>Boost Data Matching</a:t>
            </a:r>
          </a:p>
          <a:p>
            <a:pPr marL="457200" indent="-457200">
              <a:buFont typeface="+mj-lt"/>
              <a:buAutoNum type="arabicPeriod"/>
            </a:pPr>
            <a:r>
              <a:rPr lang="en-US" sz="2600" dirty="0">
                <a:latin typeface="Gill Sans MT" panose="020B0502020104020203" pitchFamily="34" charset="0"/>
              </a:rPr>
              <a:t>Produce Research &amp; Corresponding Data tools</a:t>
            </a:r>
          </a:p>
          <a:p>
            <a:pPr marL="342900" lvl="1" indent="0">
              <a:buNone/>
            </a:pPr>
            <a:r>
              <a:rPr lang="en-US" sz="2300" dirty="0">
                <a:latin typeface="Gill Sans MT" panose="020B0502020104020203" pitchFamily="34" charset="0"/>
              </a:rPr>
              <a:t>	5+ research projects, data tools and communication</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52600" y="6248401"/>
            <a:ext cx="1639832" cy="498813"/>
          </a:xfrm>
          <a:prstGeom prst="rect">
            <a:avLst/>
          </a:prstGeom>
        </p:spPr>
      </p:pic>
    </p:spTree>
    <p:extLst>
      <p:ext uri="{BB962C8B-B14F-4D97-AF65-F5344CB8AC3E}">
        <p14:creationId xmlns:p14="http://schemas.microsoft.com/office/powerpoint/2010/main" val="1566325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AD3168-9EB0-4ACD-B57C-3C1272057EFF}"/>
              </a:ext>
            </a:extLst>
          </p:cNvPr>
          <p:cNvSpPr txBox="1"/>
          <p:nvPr/>
        </p:nvSpPr>
        <p:spPr>
          <a:xfrm>
            <a:off x="629392" y="0"/>
            <a:ext cx="11055927" cy="461665"/>
          </a:xfrm>
          <a:prstGeom prst="rect">
            <a:avLst/>
          </a:prstGeom>
          <a:noFill/>
        </p:spPr>
        <p:txBody>
          <a:bodyPr wrap="square" rtlCol="0">
            <a:spAutoFit/>
          </a:bodyPr>
          <a:lstStyle/>
          <a:p>
            <a:pPr algn="ctr"/>
            <a:r>
              <a:rPr lang="en-US" sz="2400" dirty="0">
                <a:latin typeface="Gill Sans MT" panose="020B0502020104020203" pitchFamily="34" charset="0"/>
              </a:rPr>
              <a:t>Kentucky Education and Workforce Reporting System</a:t>
            </a:r>
          </a:p>
        </p:txBody>
      </p:sp>
      <p:pic>
        <p:nvPicPr>
          <p:cNvPr id="5" name="Google Shape;188;p11">
            <a:extLst>
              <a:ext uri="{FF2B5EF4-FFF2-40B4-BE49-F238E27FC236}">
                <a16:creationId xmlns:a16="http://schemas.microsoft.com/office/drawing/2014/main" id="{0F642822-C7B8-46D9-911C-AAF1A27DE96F}"/>
              </a:ext>
            </a:extLst>
          </p:cNvPr>
          <p:cNvPicPr preferRelativeResize="0"/>
          <p:nvPr/>
        </p:nvPicPr>
        <p:blipFill rotWithShape="1">
          <a:blip r:embed="rId2">
            <a:alphaModFix/>
          </a:blip>
          <a:srcRect/>
          <a:stretch/>
        </p:blipFill>
        <p:spPr>
          <a:xfrm>
            <a:off x="803545" y="461665"/>
            <a:ext cx="10584909" cy="6283519"/>
          </a:xfrm>
          <a:prstGeom prst="rect">
            <a:avLst/>
          </a:prstGeom>
          <a:noFill/>
          <a:ln>
            <a:noFill/>
          </a:ln>
        </p:spPr>
      </p:pic>
    </p:spTree>
    <p:extLst>
      <p:ext uri="{BB962C8B-B14F-4D97-AF65-F5344CB8AC3E}">
        <p14:creationId xmlns:p14="http://schemas.microsoft.com/office/powerpoint/2010/main" val="3834809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C682D-A77D-4572-820C-A00C32D2CB9F}"/>
              </a:ext>
            </a:extLst>
          </p:cNvPr>
          <p:cNvSpPr>
            <a:spLocks noGrp="1"/>
          </p:cNvSpPr>
          <p:nvPr>
            <p:ph type="title"/>
          </p:nvPr>
        </p:nvSpPr>
        <p:spPr>
          <a:xfrm>
            <a:off x="838200" y="184050"/>
            <a:ext cx="10515600" cy="746223"/>
          </a:xfrm>
        </p:spPr>
        <p:txBody>
          <a:bodyPr>
            <a:normAutofit fontScale="90000"/>
          </a:bodyPr>
          <a:lstStyle/>
          <a:p>
            <a:r>
              <a:rPr lang="en-US" dirty="0">
                <a:latin typeface="Gill Sans MT" panose="020B0502020104020203" pitchFamily="34" charset="0"/>
              </a:rPr>
              <a:t>Original SLDS Grant timeline – Major activities</a:t>
            </a:r>
          </a:p>
        </p:txBody>
      </p:sp>
      <p:graphicFrame>
        <p:nvGraphicFramePr>
          <p:cNvPr id="4" name="Table 4">
            <a:extLst>
              <a:ext uri="{FF2B5EF4-FFF2-40B4-BE49-F238E27FC236}">
                <a16:creationId xmlns:a16="http://schemas.microsoft.com/office/drawing/2014/main" id="{043E0456-BC85-4235-B98D-C4B7E24C1565}"/>
              </a:ext>
            </a:extLst>
          </p:cNvPr>
          <p:cNvGraphicFramePr>
            <a:graphicFrameLocks noGrp="1"/>
          </p:cNvGraphicFramePr>
          <p:nvPr>
            <p:ph idx="1"/>
            <p:extLst>
              <p:ext uri="{D42A27DB-BD31-4B8C-83A1-F6EECF244321}">
                <p14:modId xmlns:p14="http://schemas.microsoft.com/office/powerpoint/2010/main" val="2112384735"/>
              </p:ext>
            </p:extLst>
          </p:nvPr>
        </p:nvGraphicFramePr>
        <p:xfrm>
          <a:off x="131302" y="1111152"/>
          <a:ext cx="11929396" cy="5561086"/>
        </p:xfrm>
        <a:graphic>
          <a:graphicData uri="http://schemas.openxmlformats.org/drawingml/2006/table">
            <a:tbl>
              <a:tblPr firstRow="1" bandRow="1">
                <a:tableStyleId>{5C22544A-7EE6-4342-B048-85BDC9FD1C3A}</a:tableStyleId>
              </a:tblPr>
              <a:tblGrid>
                <a:gridCol w="1603291">
                  <a:extLst>
                    <a:ext uri="{9D8B030D-6E8A-4147-A177-3AD203B41FA5}">
                      <a16:colId xmlns:a16="http://schemas.microsoft.com/office/drawing/2014/main" val="4078939407"/>
                    </a:ext>
                  </a:extLst>
                </a:gridCol>
                <a:gridCol w="688407">
                  <a:extLst>
                    <a:ext uri="{9D8B030D-6E8A-4147-A177-3AD203B41FA5}">
                      <a16:colId xmlns:a16="http://schemas.microsoft.com/office/drawing/2014/main" val="3787463709"/>
                    </a:ext>
                  </a:extLst>
                </a:gridCol>
                <a:gridCol w="688407">
                  <a:extLst>
                    <a:ext uri="{9D8B030D-6E8A-4147-A177-3AD203B41FA5}">
                      <a16:colId xmlns:a16="http://schemas.microsoft.com/office/drawing/2014/main" val="1698164612"/>
                    </a:ext>
                  </a:extLst>
                </a:gridCol>
                <a:gridCol w="688407">
                  <a:extLst>
                    <a:ext uri="{9D8B030D-6E8A-4147-A177-3AD203B41FA5}">
                      <a16:colId xmlns:a16="http://schemas.microsoft.com/office/drawing/2014/main" val="1335203351"/>
                    </a:ext>
                  </a:extLst>
                </a:gridCol>
                <a:gridCol w="688407">
                  <a:extLst>
                    <a:ext uri="{9D8B030D-6E8A-4147-A177-3AD203B41FA5}">
                      <a16:colId xmlns:a16="http://schemas.microsoft.com/office/drawing/2014/main" val="2407895961"/>
                    </a:ext>
                  </a:extLst>
                </a:gridCol>
                <a:gridCol w="688407">
                  <a:extLst>
                    <a:ext uri="{9D8B030D-6E8A-4147-A177-3AD203B41FA5}">
                      <a16:colId xmlns:a16="http://schemas.microsoft.com/office/drawing/2014/main" val="2241242825"/>
                    </a:ext>
                  </a:extLst>
                </a:gridCol>
                <a:gridCol w="688407">
                  <a:extLst>
                    <a:ext uri="{9D8B030D-6E8A-4147-A177-3AD203B41FA5}">
                      <a16:colId xmlns:a16="http://schemas.microsoft.com/office/drawing/2014/main" val="3537961866"/>
                    </a:ext>
                  </a:extLst>
                </a:gridCol>
                <a:gridCol w="688407">
                  <a:extLst>
                    <a:ext uri="{9D8B030D-6E8A-4147-A177-3AD203B41FA5}">
                      <a16:colId xmlns:a16="http://schemas.microsoft.com/office/drawing/2014/main" val="464125204"/>
                    </a:ext>
                  </a:extLst>
                </a:gridCol>
                <a:gridCol w="688407">
                  <a:extLst>
                    <a:ext uri="{9D8B030D-6E8A-4147-A177-3AD203B41FA5}">
                      <a16:colId xmlns:a16="http://schemas.microsoft.com/office/drawing/2014/main" val="4145099718"/>
                    </a:ext>
                  </a:extLst>
                </a:gridCol>
                <a:gridCol w="688407">
                  <a:extLst>
                    <a:ext uri="{9D8B030D-6E8A-4147-A177-3AD203B41FA5}">
                      <a16:colId xmlns:a16="http://schemas.microsoft.com/office/drawing/2014/main" val="2361800420"/>
                    </a:ext>
                  </a:extLst>
                </a:gridCol>
                <a:gridCol w="688407">
                  <a:extLst>
                    <a:ext uri="{9D8B030D-6E8A-4147-A177-3AD203B41FA5}">
                      <a16:colId xmlns:a16="http://schemas.microsoft.com/office/drawing/2014/main" val="369605046"/>
                    </a:ext>
                  </a:extLst>
                </a:gridCol>
                <a:gridCol w="688407">
                  <a:extLst>
                    <a:ext uri="{9D8B030D-6E8A-4147-A177-3AD203B41FA5}">
                      <a16:colId xmlns:a16="http://schemas.microsoft.com/office/drawing/2014/main" val="2193259893"/>
                    </a:ext>
                  </a:extLst>
                </a:gridCol>
                <a:gridCol w="688407">
                  <a:extLst>
                    <a:ext uri="{9D8B030D-6E8A-4147-A177-3AD203B41FA5}">
                      <a16:colId xmlns:a16="http://schemas.microsoft.com/office/drawing/2014/main" val="622565957"/>
                    </a:ext>
                  </a:extLst>
                </a:gridCol>
                <a:gridCol w="688407">
                  <a:extLst>
                    <a:ext uri="{9D8B030D-6E8A-4147-A177-3AD203B41FA5}">
                      <a16:colId xmlns:a16="http://schemas.microsoft.com/office/drawing/2014/main" val="3134693218"/>
                    </a:ext>
                  </a:extLst>
                </a:gridCol>
                <a:gridCol w="688407">
                  <a:extLst>
                    <a:ext uri="{9D8B030D-6E8A-4147-A177-3AD203B41FA5}">
                      <a16:colId xmlns:a16="http://schemas.microsoft.com/office/drawing/2014/main" val="1781716824"/>
                    </a:ext>
                  </a:extLst>
                </a:gridCol>
                <a:gridCol w="688407">
                  <a:extLst>
                    <a:ext uri="{9D8B030D-6E8A-4147-A177-3AD203B41FA5}">
                      <a16:colId xmlns:a16="http://schemas.microsoft.com/office/drawing/2014/main" val="1273857169"/>
                    </a:ext>
                  </a:extLst>
                </a:gridCol>
              </a:tblGrid>
              <a:tr h="616864">
                <a:tc>
                  <a:txBody>
                    <a:bodyPr/>
                    <a:lstStyle/>
                    <a:p>
                      <a:r>
                        <a:rPr lang="en-US" sz="1400" dirty="0"/>
                        <a:t>Quarter / Activity</a:t>
                      </a:r>
                    </a:p>
                  </a:txBody>
                  <a:tcPr/>
                </a:tc>
                <a:tc>
                  <a:txBody>
                    <a:bodyPr/>
                    <a:lstStyle/>
                    <a:p>
                      <a:r>
                        <a:rPr lang="en-US" sz="1400" dirty="0"/>
                        <a:t>Q3 2020</a:t>
                      </a:r>
                    </a:p>
                  </a:txBody>
                  <a:tcPr/>
                </a:tc>
                <a:tc>
                  <a:txBody>
                    <a:bodyPr/>
                    <a:lstStyle/>
                    <a:p>
                      <a:r>
                        <a:rPr lang="en-US" sz="1400" dirty="0"/>
                        <a:t>Q4 2020</a:t>
                      </a:r>
                    </a:p>
                  </a:txBody>
                  <a:tcPr/>
                </a:tc>
                <a:tc>
                  <a:txBody>
                    <a:bodyPr/>
                    <a:lstStyle/>
                    <a:p>
                      <a:r>
                        <a:rPr lang="en-US" sz="1400" dirty="0"/>
                        <a:t>Q1 2021</a:t>
                      </a:r>
                    </a:p>
                  </a:txBody>
                  <a:tcPr/>
                </a:tc>
                <a:tc>
                  <a:txBody>
                    <a:bodyPr/>
                    <a:lstStyle/>
                    <a:p>
                      <a:r>
                        <a:rPr lang="en-US" sz="1400" dirty="0"/>
                        <a:t>Q2 2021</a:t>
                      </a:r>
                    </a:p>
                  </a:txBody>
                  <a:tcPr/>
                </a:tc>
                <a:tc>
                  <a:txBody>
                    <a:bodyPr/>
                    <a:lstStyle/>
                    <a:p>
                      <a:r>
                        <a:rPr lang="en-US" sz="1400" dirty="0"/>
                        <a:t>Q3 2021</a:t>
                      </a:r>
                    </a:p>
                  </a:txBody>
                  <a:tcPr/>
                </a:tc>
                <a:tc>
                  <a:txBody>
                    <a:bodyPr/>
                    <a:lstStyle/>
                    <a:p>
                      <a:r>
                        <a:rPr lang="en-US" sz="1400" dirty="0"/>
                        <a:t>Q4 2021</a:t>
                      </a:r>
                    </a:p>
                  </a:txBody>
                  <a:tcPr/>
                </a:tc>
                <a:tc>
                  <a:txBody>
                    <a:bodyPr/>
                    <a:lstStyle/>
                    <a:p>
                      <a:r>
                        <a:rPr lang="en-US" sz="1400" dirty="0"/>
                        <a:t>Q1 2022</a:t>
                      </a:r>
                    </a:p>
                  </a:txBody>
                  <a:tcPr/>
                </a:tc>
                <a:tc>
                  <a:txBody>
                    <a:bodyPr/>
                    <a:lstStyle/>
                    <a:p>
                      <a:r>
                        <a:rPr lang="en-US" sz="1400" dirty="0"/>
                        <a:t>Q2 2022</a:t>
                      </a:r>
                    </a:p>
                  </a:txBody>
                  <a:tcPr/>
                </a:tc>
                <a:tc>
                  <a:txBody>
                    <a:bodyPr/>
                    <a:lstStyle/>
                    <a:p>
                      <a:r>
                        <a:rPr lang="en-US" sz="1400" dirty="0"/>
                        <a:t>Q3 2022</a:t>
                      </a:r>
                    </a:p>
                  </a:txBody>
                  <a:tcPr/>
                </a:tc>
                <a:tc>
                  <a:txBody>
                    <a:bodyPr/>
                    <a:lstStyle/>
                    <a:p>
                      <a:r>
                        <a:rPr lang="en-US" sz="1400" dirty="0"/>
                        <a:t>Q4 2022</a:t>
                      </a:r>
                    </a:p>
                  </a:txBody>
                  <a:tcPr/>
                </a:tc>
                <a:tc>
                  <a:txBody>
                    <a:bodyPr/>
                    <a:lstStyle/>
                    <a:p>
                      <a:r>
                        <a:rPr lang="en-US" sz="1400" dirty="0"/>
                        <a:t>Q1 2023</a:t>
                      </a:r>
                    </a:p>
                  </a:txBody>
                  <a:tcPr/>
                </a:tc>
                <a:tc>
                  <a:txBody>
                    <a:bodyPr/>
                    <a:lstStyle/>
                    <a:p>
                      <a:r>
                        <a:rPr lang="en-US" sz="1400" dirty="0"/>
                        <a:t>Q2 2023</a:t>
                      </a:r>
                    </a:p>
                  </a:txBody>
                  <a:tcPr/>
                </a:tc>
                <a:tc>
                  <a:txBody>
                    <a:bodyPr/>
                    <a:lstStyle/>
                    <a:p>
                      <a:r>
                        <a:rPr lang="en-US" sz="1400" dirty="0"/>
                        <a:t>Q3 2023</a:t>
                      </a:r>
                    </a:p>
                  </a:txBody>
                  <a:tcPr/>
                </a:tc>
                <a:tc>
                  <a:txBody>
                    <a:bodyPr/>
                    <a:lstStyle/>
                    <a:p>
                      <a:r>
                        <a:rPr lang="en-US" sz="1400" dirty="0"/>
                        <a:t>Q4 2023</a:t>
                      </a:r>
                    </a:p>
                  </a:txBody>
                  <a:tcPr/>
                </a:tc>
                <a:tc>
                  <a:txBody>
                    <a:bodyPr/>
                    <a:lstStyle/>
                    <a:p>
                      <a:r>
                        <a:rPr lang="en-US" sz="1400" dirty="0"/>
                        <a:t>Q1 2024</a:t>
                      </a:r>
                    </a:p>
                  </a:txBody>
                  <a:tcPr/>
                </a:tc>
                <a:extLst>
                  <a:ext uri="{0D108BD9-81ED-4DB2-BD59-A6C34878D82A}">
                    <a16:rowId xmlns:a16="http://schemas.microsoft.com/office/drawing/2014/main" val="2487473753"/>
                  </a:ext>
                </a:extLst>
              </a:tr>
              <a:tr h="549358">
                <a:tc>
                  <a:txBody>
                    <a:bodyPr/>
                    <a:lstStyle/>
                    <a:p>
                      <a:r>
                        <a:rPr lang="en-US" sz="1400" dirty="0"/>
                        <a:t>Onboarding new agencies</a:t>
                      </a:r>
                    </a:p>
                  </a:txBody>
                  <a:tcPr/>
                </a:tc>
                <a:tc>
                  <a:txBody>
                    <a:bodyPr/>
                    <a:lstStyle/>
                    <a:p>
                      <a:endParaRPr lang="en-US" dirty="0">
                        <a:highlight>
                          <a:srgbClr val="C0C0C0"/>
                        </a:highlight>
                      </a:endParaRPr>
                    </a:p>
                  </a:txBody>
                  <a:tcPr>
                    <a:solidFill>
                      <a:schemeClr val="accent1">
                        <a:lumMod val="75000"/>
                      </a:schemeClr>
                    </a:solidFill>
                  </a:tcPr>
                </a:tc>
                <a:tc>
                  <a:txBody>
                    <a:bodyPr/>
                    <a:lstStyle/>
                    <a:p>
                      <a:endParaRPr lang="en-US">
                        <a:highlight>
                          <a:srgbClr val="C0C0C0"/>
                        </a:highlight>
                      </a:endParaRPr>
                    </a:p>
                  </a:txBody>
                  <a:tcPr>
                    <a:solidFill>
                      <a:schemeClr val="accent1">
                        <a:lumMod val="75000"/>
                      </a:schemeClr>
                    </a:solidFill>
                  </a:tcPr>
                </a:tc>
                <a:tc>
                  <a:txBody>
                    <a:bodyPr/>
                    <a:lstStyle/>
                    <a:p>
                      <a:endParaRPr lang="en-US" dirty="0">
                        <a:highlight>
                          <a:srgbClr val="C0C0C0"/>
                        </a:highlight>
                      </a:endParaRPr>
                    </a:p>
                  </a:txBody>
                  <a:tcPr>
                    <a:solidFill>
                      <a:schemeClr val="accent1">
                        <a:lumMod val="75000"/>
                      </a:schemeClr>
                    </a:solidFill>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924538121"/>
                  </a:ext>
                </a:extLst>
              </a:tr>
              <a:tr h="549358">
                <a:tc>
                  <a:txBody>
                    <a:bodyPr/>
                    <a:lstStyle/>
                    <a:p>
                      <a:r>
                        <a:rPr lang="en-US" sz="1400" dirty="0"/>
                        <a:t>Sustainability plan</a:t>
                      </a:r>
                    </a:p>
                  </a:txBody>
                  <a:tcPr/>
                </a:tc>
                <a:tc>
                  <a:txBody>
                    <a:bodyPr/>
                    <a:lstStyle/>
                    <a:p>
                      <a:endParaRPr lang="en-US" dirty="0"/>
                    </a:p>
                  </a:txBody>
                  <a:tcPr>
                    <a:solidFill>
                      <a:schemeClr val="accent1">
                        <a:lumMod val="75000"/>
                      </a:schemeClr>
                    </a:solidFill>
                  </a:tcPr>
                </a:tc>
                <a:tc>
                  <a:txBody>
                    <a:bodyPr/>
                    <a:lstStyle/>
                    <a:p>
                      <a:endParaRPr lang="en-US"/>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pPr marL="0" algn="l" defTabSz="914400" rtl="0" eaLnBrk="1" latinLnBrk="0" hangingPunct="1"/>
                      <a:endParaRPr lang="en-US" sz="1800" kern="1200" dirty="0">
                        <a:solidFill>
                          <a:schemeClr val="dk1"/>
                        </a:solidFill>
                        <a:latin typeface="+mn-lt"/>
                        <a:ea typeface="+mn-ea"/>
                        <a:cs typeface="+mn-cs"/>
                      </a:endParaRPr>
                    </a:p>
                  </a:txBody>
                  <a:tcPr>
                    <a:solidFill>
                      <a:schemeClr val="accent5">
                        <a:lumMod val="20000"/>
                        <a:lumOff val="80000"/>
                      </a:schemeClr>
                    </a:solidFill>
                  </a:tcPr>
                </a:tc>
                <a:tc>
                  <a:txBody>
                    <a:bodyPr/>
                    <a:lstStyle/>
                    <a:p>
                      <a:pPr marL="0" algn="l" defTabSz="914400" rtl="0" eaLnBrk="1" latinLnBrk="0" hangingPunct="1"/>
                      <a:endParaRPr lang="en-US" sz="1800" kern="1200" dirty="0">
                        <a:solidFill>
                          <a:schemeClr val="dk1"/>
                        </a:solidFill>
                        <a:latin typeface="+mn-lt"/>
                        <a:ea typeface="+mn-ea"/>
                        <a:cs typeface="+mn-cs"/>
                      </a:endParaRPr>
                    </a:p>
                  </a:txBody>
                  <a:tcPr>
                    <a:solidFill>
                      <a:schemeClr val="accent5">
                        <a:lumMod val="20000"/>
                        <a:lumOff val="80000"/>
                      </a:schemeClr>
                    </a:solidFill>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644880046"/>
                  </a:ext>
                </a:extLst>
              </a:tr>
              <a:tr h="549358">
                <a:tc>
                  <a:txBody>
                    <a:bodyPr/>
                    <a:lstStyle/>
                    <a:p>
                      <a:r>
                        <a:rPr lang="en-US" sz="1400" dirty="0"/>
                        <a:t>Hiring analytical / technical staff</a:t>
                      </a:r>
                    </a:p>
                  </a:txBody>
                  <a:tcPr/>
                </a:tc>
                <a:tc>
                  <a:txBody>
                    <a:bodyPr/>
                    <a:lstStyle/>
                    <a:p>
                      <a:endParaRPr lang="en-US" dirty="0"/>
                    </a:p>
                  </a:txBody>
                  <a:tcPr>
                    <a:solidFill>
                      <a:schemeClr val="accent1">
                        <a:lumMod val="75000"/>
                      </a:schemeClr>
                    </a:solidFill>
                  </a:tcPr>
                </a:tc>
                <a:tc>
                  <a:txBody>
                    <a:bodyPr/>
                    <a:lstStyle/>
                    <a:p>
                      <a:endParaRPr lang="en-US"/>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dirty="0"/>
                    </a:p>
                  </a:txBody>
                  <a:tcPr>
                    <a:solidFill>
                      <a:schemeClr val="accent5">
                        <a:lumMod val="40000"/>
                        <a:lumOff val="60000"/>
                      </a:schemeClr>
                    </a:solidFill>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393012099"/>
                  </a:ext>
                </a:extLst>
              </a:tr>
              <a:tr h="549358">
                <a:tc>
                  <a:txBody>
                    <a:bodyPr/>
                    <a:lstStyle/>
                    <a:p>
                      <a:r>
                        <a:rPr lang="en-US" sz="1400" dirty="0"/>
                        <a:t>Technical upgrade</a:t>
                      </a:r>
                    </a:p>
                  </a:txBody>
                  <a:tcPr/>
                </a:tc>
                <a:tc>
                  <a:txBody>
                    <a:bodyPr/>
                    <a:lstStyle/>
                    <a:p>
                      <a:endParaRPr lang="en-US" dirty="0"/>
                    </a:p>
                  </a:txBody>
                  <a:tcPr>
                    <a:solidFill>
                      <a:schemeClr val="accent1">
                        <a:lumMod val="75000"/>
                      </a:schemeClr>
                    </a:solidFill>
                  </a:tcPr>
                </a:tc>
                <a:tc>
                  <a:txBody>
                    <a:bodyPr/>
                    <a:lstStyle/>
                    <a:p>
                      <a:endParaRPr lang="en-US"/>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3236360"/>
                  </a:ext>
                </a:extLst>
              </a:tr>
              <a:tr h="549358">
                <a:tc>
                  <a:txBody>
                    <a:bodyPr/>
                    <a:lstStyle/>
                    <a:p>
                      <a:r>
                        <a:rPr lang="en-US" sz="1400" dirty="0"/>
                        <a:t>Predictive models</a:t>
                      </a:r>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a:p>
                  </a:txBody>
                  <a:tcPr>
                    <a:solidFill>
                      <a:schemeClr val="accent1">
                        <a:lumMod val="75000"/>
                      </a:schemeClr>
                    </a:solidFill>
                  </a:tcPr>
                </a:tc>
                <a:tc>
                  <a:txBody>
                    <a:bodyPr/>
                    <a:lstStyle/>
                    <a:p>
                      <a:endParaRPr lang="en-US"/>
                    </a:p>
                  </a:txBody>
                  <a:tcPr>
                    <a:solidFill>
                      <a:schemeClr val="accent1">
                        <a:lumMod val="75000"/>
                      </a:schemeClr>
                    </a:solidFill>
                  </a:tcPr>
                </a:tc>
                <a:tc>
                  <a:txBody>
                    <a:bodyPr/>
                    <a:lstStyle/>
                    <a:p>
                      <a:endParaRPr lang="en-US"/>
                    </a:p>
                  </a:txBody>
                  <a:tcPr>
                    <a:solidFill>
                      <a:schemeClr val="accent1">
                        <a:lumMod val="75000"/>
                      </a:schemeClr>
                    </a:solidFill>
                  </a:tcPr>
                </a:tc>
                <a:tc>
                  <a:txBody>
                    <a:bodyPr/>
                    <a:lstStyle/>
                    <a:p>
                      <a:endParaRPr lang="en-US"/>
                    </a:p>
                  </a:txBody>
                  <a:tcPr>
                    <a:solidFill>
                      <a:schemeClr val="accent1">
                        <a:lumMod val="75000"/>
                      </a:schemeClr>
                    </a:solidFill>
                  </a:tcPr>
                </a:tc>
                <a:tc>
                  <a:txBody>
                    <a:bodyPr/>
                    <a:lstStyle/>
                    <a:p>
                      <a:endParaRPr lang="en-US"/>
                    </a:p>
                  </a:txBody>
                  <a:tcPr>
                    <a:solidFill>
                      <a:schemeClr val="accent1">
                        <a:lumMod val="75000"/>
                      </a:schemeClr>
                    </a:solidFill>
                  </a:tcPr>
                </a:tc>
                <a:tc>
                  <a:txBody>
                    <a:bodyPr/>
                    <a:lstStyle/>
                    <a:p>
                      <a:endParaRPr lang="en-US"/>
                    </a:p>
                  </a:txBody>
                  <a:tcPr>
                    <a:solidFill>
                      <a:schemeClr val="accent1">
                        <a:lumMod val="75000"/>
                      </a:schemeClr>
                    </a:solidFill>
                  </a:tcPr>
                </a:tc>
                <a:extLst>
                  <a:ext uri="{0D108BD9-81ED-4DB2-BD59-A6C34878D82A}">
                    <a16:rowId xmlns:a16="http://schemas.microsoft.com/office/drawing/2014/main" val="1127935530"/>
                  </a:ext>
                </a:extLst>
              </a:tr>
              <a:tr h="549358">
                <a:tc>
                  <a:txBody>
                    <a:bodyPr/>
                    <a:lstStyle/>
                    <a:p>
                      <a:r>
                        <a:rPr lang="en-US" sz="1400" dirty="0"/>
                        <a:t>Students at lowest levels of readiness</a:t>
                      </a:r>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a:p>
                  </a:txBody>
                  <a:tcPr>
                    <a:solidFill>
                      <a:schemeClr val="accent1">
                        <a:lumMod val="75000"/>
                      </a:schemeClr>
                    </a:solidFill>
                  </a:tcPr>
                </a:tc>
                <a:tc>
                  <a:txBody>
                    <a:bodyPr/>
                    <a:lstStyle/>
                    <a:p>
                      <a:endParaRPr lang="en-US"/>
                    </a:p>
                  </a:txBody>
                  <a:tcPr>
                    <a:solidFill>
                      <a:schemeClr val="accent1">
                        <a:lumMod val="75000"/>
                      </a:schemeClr>
                    </a:solidFill>
                  </a:tcPr>
                </a:tc>
                <a:tc>
                  <a:txBody>
                    <a:bodyPr/>
                    <a:lstStyle/>
                    <a:p>
                      <a:endParaRPr lang="en-US"/>
                    </a:p>
                  </a:txBody>
                  <a:tcPr>
                    <a:solidFill>
                      <a:schemeClr val="accent1">
                        <a:lumMod val="75000"/>
                      </a:schemeClr>
                    </a:solidFill>
                  </a:tcPr>
                </a:tc>
                <a:tc>
                  <a:txBody>
                    <a:bodyPr/>
                    <a:lstStyle/>
                    <a:p>
                      <a:endParaRPr lang="en-US"/>
                    </a:p>
                  </a:txBody>
                  <a:tcPr>
                    <a:solidFill>
                      <a:schemeClr val="accent1">
                        <a:lumMod val="75000"/>
                      </a:schemeClr>
                    </a:solidFill>
                  </a:tcPr>
                </a:tc>
                <a:tc>
                  <a:txBody>
                    <a:bodyPr/>
                    <a:lstStyle/>
                    <a:p>
                      <a:endParaRPr lang="en-US"/>
                    </a:p>
                  </a:txBody>
                  <a:tcPr>
                    <a:solidFill>
                      <a:schemeClr val="accent1">
                        <a:lumMod val="75000"/>
                      </a:schemeClr>
                    </a:solidFill>
                  </a:tcPr>
                </a:tc>
                <a:tc>
                  <a:txBody>
                    <a:bodyPr/>
                    <a:lstStyle/>
                    <a:p>
                      <a:endParaRPr lang="en-US"/>
                    </a:p>
                  </a:txBody>
                  <a:tcPr>
                    <a:solidFill>
                      <a:schemeClr val="accent1">
                        <a:lumMod val="75000"/>
                      </a:schemeClr>
                    </a:solidFill>
                  </a:tcPr>
                </a:tc>
                <a:extLst>
                  <a:ext uri="{0D108BD9-81ED-4DB2-BD59-A6C34878D82A}">
                    <a16:rowId xmlns:a16="http://schemas.microsoft.com/office/drawing/2014/main" val="3894499469"/>
                  </a:ext>
                </a:extLst>
              </a:tr>
              <a:tr h="549358">
                <a:tc>
                  <a:txBody>
                    <a:bodyPr/>
                    <a:lstStyle/>
                    <a:p>
                      <a:r>
                        <a:rPr lang="en-US" sz="1400" dirty="0"/>
                        <a:t>Financial aid</a:t>
                      </a:r>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a:p>
                  </a:txBody>
                  <a:tcPr>
                    <a:solidFill>
                      <a:schemeClr val="accent1">
                        <a:lumMod val="75000"/>
                      </a:schemeClr>
                    </a:solidFill>
                  </a:tcPr>
                </a:tc>
                <a:tc>
                  <a:txBody>
                    <a:bodyPr/>
                    <a:lstStyle/>
                    <a:p>
                      <a:endParaRPr lang="en-US"/>
                    </a:p>
                  </a:txBody>
                  <a:tcPr>
                    <a:solidFill>
                      <a:schemeClr val="accent1">
                        <a:lumMod val="75000"/>
                      </a:schemeClr>
                    </a:solidFill>
                  </a:tcPr>
                </a:tc>
                <a:tc>
                  <a:txBody>
                    <a:bodyPr/>
                    <a:lstStyle/>
                    <a:p>
                      <a:endParaRPr lang="en-US"/>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extLst>
                  <a:ext uri="{0D108BD9-81ED-4DB2-BD59-A6C34878D82A}">
                    <a16:rowId xmlns:a16="http://schemas.microsoft.com/office/drawing/2014/main" val="2917195631"/>
                  </a:ext>
                </a:extLst>
              </a:tr>
              <a:tr h="549358">
                <a:tc>
                  <a:txBody>
                    <a:bodyPr/>
                    <a:lstStyle/>
                    <a:p>
                      <a:r>
                        <a:rPr lang="en-US" sz="1400" dirty="0"/>
                        <a:t>Workforce training</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solidFill>
                      <a:schemeClr val="accent1">
                        <a:lumMod val="75000"/>
                      </a:schemeClr>
                    </a:solidFill>
                  </a:tcPr>
                </a:tc>
                <a:tc>
                  <a:txBody>
                    <a:bodyPr/>
                    <a:lstStyle/>
                    <a:p>
                      <a:endParaRPr lang="en-US"/>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a:p>
                  </a:txBody>
                  <a:tcPr>
                    <a:solidFill>
                      <a:schemeClr val="accent1">
                        <a:lumMod val="75000"/>
                      </a:schemeClr>
                    </a:solidFill>
                  </a:tcPr>
                </a:tc>
                <a:tc>
                  <a:txBody>
                    <a:bodyPr/>
                    <a:lstStyle/>
                    <a:p>
                      <a:endParaRPr lang="en-US"/>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extLst>
                  <a:ext uri="{0D108BD9-81ED-4DB2-BD59-A6C34878D82A}">
                    <a16:rowId xmlns:a16="http://schemas.microsoft.com/office/drawing/2014/main" val="1186368463"/>
                  </a:ext>
                </a:extLst>
              </a:tr>
              <a:tr h="549358">
                <a:tc>
                  <a:txBody>
                    <a:bodyPr/>
                    <a:lstStyle/>
                    <a:p>
                      <a:r>
                        <a:rPr lang="en-US" sz="1400" dirty="0"/>
                        <a:t>Barriers to success</a:t>
                      </a:r>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solidFill>
                      <a:schemeClr val="accent1">
                        <a:lumMod val="75000"/>
                      </a:schemeClr>
                    </a:solidFill>
                  </a:tcPr>
                </a:tc>
                <a:tc>
                  <a:txBody>
                    <a:bodyPr/>
                    <a:lstStyle/>
                    <a:p>
                      <a:endParaRPr lang="en-US"/>
                    </a:p>
                  </a:txBody>
                  <a:tcPr>
                    <a:solidFill>
                      <a:schemeClr val="accent1">
                        <a:lumMod val="75000"/>
                      </a:schemeClr>
                    </a:solidFill>
                  </a:tcPr>
                </a:tc>
                <a:tc>
                  <a:txBody>
                    <a:bodyPr/>
                    <a:lstStyle/>
                    <a:p>
                      <a:endParaRPr lang="en-US"/>
                    </a:p>
                  </a:txBody>
                  <a:tcPr>
                    <a:solidFill>
                      <a:schemeClr val="accent1">
                        <a:lumMod val="75000"/>
                      </a:schemeClr>
                    </a:solidFill>
                  </a:tcPr>
                </a:tc>
                <a:tc>
                  <a:txBody>
                    <a:bodyPr/>
                    <a:lstStyle/>
                    <a:p>
                      <a:endParaRPr lang="en-US"/>
                    </a:p>
                  </a:txBody>
                  <a:tcPr>
                    <a:solidFill>
                      <a:schemeClr val="accent1">
                        <a:lumMod val="75000"/>
                      </a:schemeClr>
                    </a:solidFill>
                  </a:tcPr>
                </a:tc>
                <a:tc>
                  <a:txBody>
                    <a:bodyPr/>
                    <a:lstStyle/>
                    <a:p>
                      <a:endParaRPr lang="en-US"/>
                    </a:p>
                  </a:txBody>
                  <a:tcPr>
                    <a:solidFill>
                      <a:schemeClr val="accent1">
                        <a:lumMod val="75000"/>
                      </a:schemeClr>
                    </a:solidFill>
                  </a:tcPr>
                </a:tc>
                <a:tc>
                  <a:txBody>
                    <a:bodyPr/>
                    <a:lstStyle/>
                    <a:p>
                      <a:endParaRPr lang="en-US"/>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extLst>
                  <a:ext uri="{0D108BD9-81ED-4DB2-BD59-A6C34878D82A}">
                    <a16:rowId xmlns:a16="http://schemas.microsoft.com/office/drawing/2014/main" val="1964089747"/>
                  </a:ext>
                </a:extLst>
              </a:tr>
            </a:tbl>
          </a:graphicData>
        </a:graphic>
      </p:graphicFrame>
    </p:spTree>
    <p:extLst>
      <p:ext uri="{BB962C8B-B14F-4D97-AF65-F5344CB8AC3E}">
        <p14:creationId xmlns:p14="http://schemas.microsoft.com/office/powerpoint/2010/main" val="41178532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72DC4E0AA93AD4998D893DD6C262420" ma:contentTypeVersion="12" ma:contentTypeDescription="Create a new document." ma:contentTypeScope="" ma:versionID="18eadb94eb02f44af8bcb734d3af2edc">
  <xsd:schema xmlns:xsd="http://www.w3.org/2001/XMLSchema" xmlns:xs="http://www.w3.org/2001/XMLSchema" xmlns:p="http://schemas.microsoft.com/office/2006/metadata/properties" xmlns:ns1="http://schemas.microsoft.com/sharepoint/v3" xmlns:ns3="883000f2-076d-46ee-8204-70ad53ea98ea" xmlns:ns4="cc884fbb-d0f3-43cd-8c96-59abd4920386" targetNamespace="http://schemas.microsoft.com/office/2006/metadata/properties" ma:root="true" ma:fieldsID="56da95744acce60769e09c6f51af4a26" ns1:_="" ns3:_="" ns4:_="">
    <xsd:import namespace="http://schemas.microsoft.com/sharepoint/v3"/>
    <xsd:import namespace="883000f2-076d-46ee-8204-70ad53ea98ea"/>
    <xsd:import namespace="cc884fbb-d0f3-43cd-8c96-59abd4920386"/>
    <xsd:element name="properties">
      <xsd:complexType>
        <xsd:sequence>
          <xsd:element name="documentManagement">
            <xsd:complexType>
              <xsd:all>
                <xsd:element ref="ns1:_ip_UnifiedCompliancePolicyProperties" minOccurs="0"/>
                <xsd:element ref="ns1:_ip_UnifiedCompliancePolicyUIAction" minOccurs="0"/>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83000f2-076d-46ee-8204-70ad53ea98e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c884fbb-d0f3-43cd-8c96-59abd492038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AFB0C9F-532C-4950-8AEC-5FBB1DF28B08}">
  <ds:schemaRefs>
    <ds:schemaRef ds:uri="http://www.w3.org/XML/1998/namespace"/>
    <ds:schemaRef ds:uri="cc884fbb-d0f3-43cd-8c96-59abd4920386"/>
    <ds:schemaRef ds:uri="http://schemas.microsoft.com/office/2006/documentManagement/types"/>
    <ds:schemaRef ds:uri="http://schemas.microsoft.com/sharepoint/v3"/>
    <ds:schemaRef ds:uri="http://schemas.openxmlformats.org/package/2006/metadata/core-properties"/>
    <ds:schemaRef ds:uri="http://purl.org/dc/dcmitype/"/>
    <ds:schemaRef ds:uri="http://purl.org/dc/elements/1.1/"/>
    <ds:schemaRef ds:uri="http://schemas.microsoft.com/office/2006/metadata/properties"/>
    <ds:schemaRef ds:uri="http://schemas.microsoft.com/office/infopath/2007/PartnerControls"/>
    <ds:schemaRef ds:uri="883000f2-076d-46ee-8204-70ad53ea98ea"/>
    <ds:schemaRef ds:uri="http://purl.org/dc/terms/"/>
  </ds:schemaRefs>
</ds:datastoreItem>
</file>

<file path=customXml/itemProps2.xml><?xml version="1.0" encoding="utf-8"?>
<ds:datastoreItem xmlns:ds="http://schemas.openxmlformats.org/officeDocument/2006/customXml" ds:itemID="{B56EF68E-8C1B-40EB-B180-90B5D331934E}">
  <ds:schemaRefs>
    <ds:schemaRef ds:uri="http://schemas.microsoft.com/sharepoint/v3/contenttype/forms"/>
  </ds:schemaRefs>
</ds:datastoreItem>
</file>

<file path=customXml/itemProps3.xml><?xml version="1.0" encoding="utf-8"?>
<ds:datastoreItem xmlns:ds="http://schemas.openxmlformats.org/officeDocument/2006/customXml" ds:itemID="{A3A39386-2C5A-4F56-920D-ECD1A27404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83000f2-076d-46ee-8204-70ad53ea98ea"/>
    <ds:schemaRef ds:uri="cc884fbb-d0f3-43cd-8c96-59abd49203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10961</TotalTime>
  <Words>406</Words>
  <Application>Microsoft Office PowerPoint</Application>
  <PresentationFormat>Widescreen</PresentationFormat>
  <Paragraphs>140</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Gill Sans MT</vt:lpstr>
      <vt:lpstr>Office Theme</vt:lpstr>
      <vt:lpstr>PowerPoint Presentation</vt:lpstr>
      <vt:lpstr>Agenda</vt:lpstr>
      <vt:lpstr>Agenda</vt:lpstr>
      <vt:lpstr>Agenda</vt:lpstr>
      <vt:lpstr>Agenda</vt:lpstr>
      <vt:lpstr>P20 WIN Vision</vt:lpstr>
      <vt:lpstr>SLDS Grant – Connecticut Deliverables    </vt:lpstr>
      <vt:lpstr>PowerPoint Presentation</vt:lpstr>
      <vt:lpstr>Original SLDS Grant timeline – Major activities</vt:lpstr>
      <vt:lpstr>Revised SLDS Grant timeline – Major activities</vt:lpstr>
      <vt:lpstr>Agenda</vt:lpstr>
      <vt:lpstr>Agenda</vt:lpstr>
    </vt:vector>
  </TitlesOfParts>
  <Company>Connecticut State University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 Kiehne</dc:creator>
  <cp:lastModifiedBy>Breslin, Katie</cp:lastModifiedBy>
  <cp:revision>1256</cp:revision>
  <cp:lastPrinted>2020-06-17T11:01:12Z</cp:lastPrinted>
  <dcterms:created xsi:type="dcterms:W3CDTF">2012-09-13T14:53:04Z</dcterms:created>
  <dcterms:modified xsi:type="dcterms:W3CDTF">2020-11-24T13:32:56Z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0x010100C72DC4E0AA93AD4998D893DD6C262420</vt:lpwstr>
  </property>
  <property fmtid="{D5CDD505-2E9C-101B-9397-08002B2CF9AE}" pid="3" name="Order">
    <vt:r8>524400</vt:r8>
  </property>
</Properties>
</file>