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Lst>
  <p:notesMasterIdLst>
    <p:notesMasterId r:id="rId60"/>
  </p:notesMasterIdLst>
  <p:sldIdLst>
    <p:sldId id="256" r:id="rId6"/>
    <p:sldId id="257" r:id="rId7"/>
    <p:sldId id="260" r:id="rId8"/>
    <p:sldId id="380" r:id="rId9"/>
    <p:sldId id="381" r:id="rId10"/>
    <p:sldId id="268" r:id="rId11"/>
    <p:sldId id="267" r:id="rId12"/>
    <p:sldId id="270" r:id="rId13"/>
    <p:sldId id="271" r:id="rId14"/>
    <p:sldId id="261" r:id="rId15"/>
    <p:sldId id="259" r:id="rId16"/>
    <p:sldId id="258" r:id="rId17"/>
    <p:sldId id="262" r:id="rId18"/>
    <p:sldId id="263" r:id="rId19"/>
    <p:sldId id="264" r:id="rId20"/>
    <p:sldId id="265" r:id="rId21"/>
    <p:sldId id="266" r:id="rId22"/>
    <p:sldId id="272" r:id="rId23"/>
    <p:sldId id="273" r:id="rId24"/>
    <p:sldId id="353" r:id="rId25"/>
    <p:sldId id="378" r:id="rId26"/>
    <p:sldId id="382" r:id="rId27"/>
    <p:sldId id="369" r:id="rId28"/>
    <p:sldId id="370" r:id="rId29"/>
    <p:sldId id="300" r:id="rId30"/>
    <p:sldId id="384" r:id="rId31"/>
    <p:sldId id="375" r:id="rId32"/>
    <p:sldId id="385" r:id="rId33"/>
    <p:sldId id="386" r:id="rId34"/>
    <p:sldId id="383" r:id="rId35"/>
    <p:sldId id="387" r:id="rId36"/>
    <p:sldId id="376" r:id="rId37"/>
    <p:sldId id="364" r:id="rId38"/>
    <p:sldId id="363" r:id="rId39"/>
    <p:sldId id="372" r:id="rId40"/>
    <p:sldId id="379" r:id="rId41"/>
    <p:sldId id="388" r:id="rId42"/>
    <p:sldId id="2145705553" r:id="rId43"/>
    <p:sldId id="2145705526" r:id="rId44"/>
    <p:sldId id="2145705543" r:id="rId45"/>
    <p:sldId id="2145705544" r:id="rId46"/>
    <p:sldId id="2145705550" r:id="rId47"/>
    <p:sldId id="2145705542" r:id="rId48"/>
    <p:sldId id="2145705546" r:id="rId49"/>
    <p:sldId id="2145705547" r:id="rId50"/>
    <p:sldId id="2145705525" r:id="rId51"/>
    <p:sldId id="2145705551" r:id="rId52"/>
    <p:sldId id="2145705554" r:id="rId53"/>
    <p:sldId id="2145705555" r:id="rId54"/>
    <p:sldId id="2145705556" r:id="rId55"/>
    <p:sldId id="2145705557" r:id="rId56"/>
    <p:sldId id="2145705558" r:id="rId57"/>
    <p:sldId id="368" r:id="rId58"/>
    <p:sldId id="36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81" d="100"/>
          <a:sy n="81" d="100"/>
        </p:scale>
        <p:origin x="73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3649E-3704-4150-9E51-EC5652813039}" type="doc">
      <dgm:prSet loTypeId="urn:microsoft.com/office/officeart/2009/3/layout/IncreasingArrowsProcess" loCatId="process" qsTypeId="urn:microsoft.com/office/officeart/2005/8/quickstyle/simple1" qsCatId="simple" csTypeId="urn:microsoft.com/office/officeart/2005/8/colors/accent6_4" csCatId="accent6" phldr="1"/>
      <dgm:spPr/>
      <dgm:t>
        <a:bodyPr/>
        <a:lstStyle/>
        <a:p>
          <a:endParaRPr lang="en-US"/>
        </a:p>
      </dgm:t>
    </dgm:pt>
    <dgm:pt modelId="{72977021-EB74-47F7-B483-A7ADF4149F4E}">
      <dgm:prSet phldrT="[Text]"/>
      <dgm:spPr/>
      <dgm:t>
        <a:bodyPr/>
        <a:lstStyle/>
        <a:p>
          <a:r>
            <a:rPr lang="en-US" dirty="0"/>
            <a:t>Department of Social Services</a:t>
          </a:r>
        </a:p>
      </dgm:t>
    </dgm:pt>
    <dgm:pt modelId="{4E7DD234-E319-4532-85DD-6201671612E5}" type="parTrans" cxnId="{0B1E86F5-E78C-430B-8349-F80D0ACBF7C9}">
      <dgm:prSet/>
      <dgm:spPr/>
      <dgm:t>
        <a:bodyPr/>
        <a:lstStyle/>
        <a:p>
          <a:endParaRPr lang="en-US"/>
        </a:p>
      </dgm:t>
    </dgm:pt>
    <dgm:pt modelId="{FBC040A9-3E29-4723-A820-2334AB223124}" type="sibTrans" cxnId="{0B1E86F5-E78C-430B-8349-F80D0ACBF7C9}">
      <dgm:prSet/>
      <dgm:spPr/>
      <dgm:t>
        <a:bodyPr/>
        <a:lstStyle/>
        <a:p>
          <a:endParaRPr lang="en-US"/>
        </a:p>
      </dgm:t>
    </dgm:pt>
    <dgm:pt modelId="{4CE17244-83FF-4EFC-ACF0-259A1EEAC1E3}">
      <dgm:prSet phldrT="[Text]"/>
      <dgm:spPr/>
      <dgm:t>
        <a:bodyPr/>
        <a:lstStyle/>
        <a:p>
          <a:r>
            <a:rPr lang="en-US" dirty="0"/>
            <a:t>Determines CHESS eligibility</a:t>
          </a:r>
        </a:p>
      </dgm:t>
    </dgm:pt>
    <dgm:pt modelId="{2C1A6849-E0D9-4C04-A837-BE04EC2075F9}" type="parTrans" cxnId="{7C324E61-D728-4CED-9BF6-367B3D2CDCEC}">
      <dgm:prSet/>
      <dgm:spPr/>
      <dgm:t>
        <a:bodyPr/>
        <a:lstStyle/>
        <a:p>
          <a:endParaRPr lang="en-US"/>
        </a:p>
      </dgm:t>
    </dgm:pt>
    <dgm:pt modelId="{4122CCB2-7BB9-46AC-9E26-49B1446C6FED}" type="sibTrans" cxnId="{7C324E61-D728-4CED-9BF6-367B3D2CDCEC}">
      <dgm:prSet/>
      <dgm:spPr/>
      <dgm:t>
        <a:bodyPr/>
        <a:lstStyle/>
        <a:p>
          <a:endParaRPr lang="en-US"/>
        </a:p>
      </dgm:t>
    </dgm:pt>
    <dgm:pt modelId="{56046A93-01B9-462C-B0F1-5C2509329918}">
      <dgm:prSet phldrT="[Text]"/>
      <dgm:spPr/>
      <dgm:t>
        <a:bodyPr/>
        <a:lstStyle/>
        <a:p>
          <a:r>
            <a:rPr lang="en-US" dirty="0"/>
            <a:t>Completes CHESS financial eligibility processing</a:t>
          </a:r>
        </a:p>
        <a:p>
          <a:r>
            <a:rPr lang="en-US" dirty="0"/>
            <a:t>Enters CHESS start and stop dates</a:t>
          </a:r>
        </a:p>
      </dgm:t>
    </dgm:pt>
    <dgm:pt modelId="{DE65133A-C4CB-44AB-94D0-C18C367FBDA8}" type="parTrans" cxnId="{E9B8A970-6EF3-4B2F-94C3-44738B50CD49}">
      <dgm:prSet/>
      <dgm:spPr/>
      <dgm:t>
        <a:bodyPr/>
        <a:lstStyle/>
        <a:p>
          <a:endParaRPr lang="en-US"/>
        </a:p>
      </dgm:t>
    </dgm:pt>
    <dgm:pt modelId="{3BE7A1F9-FC1D-49E7-84D5-92F1388DC3BC}" type="sibTrans" cxnId="{E9B8A970-6EF3-4B2F-94C3-44738B50CD49}">
      <dgm:prSet/>
      <dgm:spPr/>
      <dgm:t>
        <a:bodyPr/>
        <a:lstStyle/>
        <a:p>
          <a:endParaRPr lang="en-US"/>
        </a:p>
      </dgm:t>
    </dgm:pt>
    <dgm:pt modelId="{88A15877-C798-4313-A6CA-A0F4FA26BBFE}">
      <dgm:prSet phldrT="[Text]"/>
      <dgm:spPr/>
      <dgm:t>
        <a:bodyPr/>
        <a:lstStyle/>
        <a:p>
          <a:r>
            <a:rPr lang="en-US"/>
            <a:t>Behavioral Health Administrative Service Organization (BH-ASO) </a:t>
          </a:r>
        </a:p>
      </dgm:t>
    </dgm:pt>
    <dgm:pt modelId="{05AE8A15-1D87-4A7F-8C78-C085559C73F7}" type="parTrans" cxnId="{403B809D-24C4-4A36-9917-9670C6342BAE}">
      <dgm:prSet/>
      <dgm:spPr/>
      <dgm:t>
        <a:bodyPr/>
        <a:lstStyle/>
        <a:p>
          <a:endParaRPr lang="en-US"/>
        </a:p>
      </dgm:t>
    </dgm:pt>
    <dgm:pt modelId="{AA1EF95A-32E5-4039-BE10-CD8AA447D7AC}" type="sibTrans" cxnId="{403B809D-24C4-4A36-9917-9670C6342BAE}">
      <dgm:prSet/>
      <dgm:spPr/>
      <dgm:t>
        <a:bodyPr/>
        <a:lstStyle/>
        <a:p>
          <a:endParaRPr lang="en-US"/>
        </a:p>
      </dgm:t>
    </dgm:pt>
    <dgm:pt modelId="{D4EE39CF-306E-415E-8897-F4A3E6E55960}">
      <dgm:prSet phldrT="[Text]"/>
      <dgm:spPr/>
      <dgm:t>
        <a:bodyPr/>
        <a:lstStyle/>
        <a:p>
          <a:r>
            <a:rPr lang="en-US"/>
            <a:t>Completes Universal Assessment</a:t>
          </a:r>
        </a:p>
      </dgm:t>
    </dgm:pt>
    <dgm:pt modelId="{5B01C048-4052-4155-B285-D00A94D1FE62}" type="parTrans" cxnId="{3533B831-E3F5-4F00-B011-F8FF1CB874A5}">
      <dgm:prSet/>
      <dgm:spPr/>
      <dgm:t>
        <a:bodyPr/>
        <a:lstStyle/>
        <a:p>
          <a:endParaRPr lang="en-US"/>
        </a:p>
      </dgm:t>
    </dgm:pt>
    <dgm:pt modelId="{60A874E2-6865-4B5A-B7BB-86AB6B8A746F}" type="sibTrans" cxnId="{3533B831-E3F5-4F00-B011-F8FF1CB874A5}">
      <dgm:prSet/>
      <dgm:spPr/>
      <dgm:t>
        <a:bodyPr/>
        <a:lstStyle/>
        <a:p>
          <a:endParaRPr lang="en-US"/>
        </a:p>
      </dgm:t>
    </dgm:pt>
    <dgm:pt modelId="{431AB60B-39D4-43E2-B0A9-A1C27D4A6EC7}">
      <dgm:prSet phldrT="[Text]"/>
      <dgm:spPr/>
      <dgm:t>
        <a:bodyPr/>
        <a:lstStyle/>
        <a:p>
          <a:r>
            <a:rPr lang="en-US"/>
            <a:t>Reviews and approves Person Centered Recovery Plan and Revised Plan</a:t>
          </a:r>
        </a:p>
      </dgm:t>
    </dgm:pt>
    <dgm:pt modelId="{5D9AB00C-FB76-4F77-8FB4-3DA4A58A54A0}" type="parTrans" cxnId="{60FEA57E-8E06-47A9-A3E5-41BCB009DB59}">
      <dgm:prSet/>
      <dgm:spPr/>
      <dgm:t>
        <a:bodyPr/>
        <a:lstStyle/>
        <a:p>
          <a:endParaRPr lang="en-US"/>
        </a:p>
      </dgm:t>
    </dgm:pt>
    <dgm:pt modelId="{0894D1FB-40D2-4673-8E5A-43422AF64848}" type="sibTrans" cxnId="{60FEA57E-8E06-47A9-A3E5-41BCB009DB59}">
      <dgm:prSet/>
      <dgm:spPr/>
      <dgm:t>
        <a:bodyPr/>
        <a:lstStyle/>
        <a:p>
          <a:endParaRPr lang="en-US"/>
        </a:p>
      </dgm:t>
    </dgm:pt>
    <dgm:pt modelId="{13C7C228-592C-455B-ABF6-BA8B7851860A}">
      <dgm:prSet phldrT="[Text]"/>
      <dgm:spPr/>
      <dgm:t>
        <a:bodyPr/>
        <a:lstStyle/>
        <a:p>
          <a:r>
            <a:rPr lang="en-US" dirty="0"/>
            <a:t>Supportive Housing Providers (SHPs)</a:t>
          </a:r>
        </a:p>
      </dgm:t>
    </dgm:pt>
    <dgm:pt modelId="{4C350359-1088-45A7-BF70-EC2ACED3F525}" type="parTrans" cxnId="{944A2076-8C91-4D0E-ABF5-78F61693DE2D}">
      <dgm:prSet/>
      <dgm:spPr/>
      <dgm:t>
        <a:bodyPr/>
        <a:lstStyle/>
        <a:p>
          <a:endParaRPr lang="en-US"/>
        </a:p>
      </dgm:t>
    </dgm:pt>
    <dgm:pt modelId="{F6290EF1-4342-428D-8847-ABCF9FBEFE5C}" type="sibTrans" cxnId="{944A2076-8C91-4D0E-ABF5-78F61693DE2D}">
      <dgm:prSet/>
      <dgm:spPr/>
      <dgm:t>
        <a:bodyPr/>
        <a:lstStyle/>
        <a:p>
          <a:endParaRPr lang="en-US"/>
        </a:p>
      </dgm:t>
    </dgm:pt>
    <dgm:pt modelId="{6B4F2891-2A12-45B4-A64C-D26A7202BB51}">
      <dgm:prSet phldrT="[Text]"/>
      <dgm:spPr/>
      <dgm:t>
        <a:bodyPr/>
        <a:lstStyle/>
        <a:p>
          <a:r>
            <a:rPr lang="en-US"/>
            <a:t>Completes Housing Assessment (aka, Acuity Index)</a:t>
          </a:r>
        </a:p>
      </dgm:t>
    </dgm:pt>
    <dgm:pt modelId="{FA3842B8-DE2D-4979-9ABE-0FBE3EF99B30}" type="parTrans" cxnId="{6327205F-C629-4B3E-B45D-FED5F194D5CF}">
      <dgm:prSet/>
      <dgm:spPr/>
      <dgm:t>
        <a:bodyPr/>
        <a:lstStyle/>
        <a:p>
          <a:endParaRPr lang="en-US"/>
        </a:p>
      </dgm:t>
    </dgm:pt>
    <dgm:pt modelId="{F003DED0-0308-4EF0-8CC0-DF8083DB6290}" type="sibTrans" cxnId="{6327205F-C629-4B3E-B45D-FED5F194D5CF}">
      <dgm:prSet/>
      <dgm:spPr/>
      <dgm:t>
        <a:bodyPr/>
        <a:lstStyle/>
        <a:p>
          <a:endParaRPr lang="en-US"/>
        </a:p>
      </dgm:t>
    </dgm:pt>
    <dgm:pt modelId="{C2E03E6C-7E67-4C7D-BADB-CB4D6565A394}">
      <dgm:prSet phldrT="[Text]"/>
      <dgm:spPr/>
      <dgm:t>
        <a:bodyPr/>
        <a:lstStyle/>
        <a:p>
          <a:r>
            <a:rPr lang="en-US"/>
            <a:t>Direct service delivery</a:t>
          </a:r>
        </a:p>
      </dgm:t>
    </dgm:pt>
    <dgm:pt modelId="{DAAE783F-8BC8-4C5B-B43A-397571202776}" type="parTrans" cxnId="{84F84FA1-4A76-4707-9438-73F891CE7848}">
      <dgm:prSet/>
      <dgm:spPr/>
      <dgm:t>
        <a:bodyPr/>
        <a:lstStyle/>
        <a:p>
          <a:endParaRPr lang="en-US"/>
        </a:p>
      </dgm:t>
    </dgm:pt>
    <dgm:pt modelId="{939DCCD6-B375-4163-923C-8C5A38AE03BD}" type="sibTrans" cxnId="{84F84FA1-4A76-4707-9438-73F891CE7848}">
      <dgm:prSet/>
      <dgm:spPr/>
      <dgm:t>
        <a:bodyPr/>
        <a:lstStyle/>
        <a:p>
          <a:endParaRPr lang="en-US"/>
        </a:p>
      </dgm:t>
    </dgm:pt>
    <dgm:pt modelId="{EDAF1092-1F94-49D5-B909-3ED18B225278}">
      <dgm:prSet phldrT="[Text]"/>
      <dgm:spPr/>
      <dgm:t>
        <a:bodyPr/>
        <a:lstStyle/>
        <a:p>
          <a:endParaRPr lang="en-US"/>
        </a:p>
      </dgm:t>
    </dgm:pt>
    <dgm:pt modelId="{4E77A1CB-9913-4CB6-BD7D-95F9BFF90FA1}" type="parTrans" cxnId="{C5755F00-1E5D-4EA4-A811-ACB650A6DABC}">
      <dgm:prSet/>
      <dgm:spPr/>
      <dgm:t>
        <a:bodyPr/>
        <a:lstStyle/>
        <a:p>
          <a:endParaRPr lang="en-US"/>
        </a:p>
      </dgm:t>
    </dgm:pt>
    <dgm:pt modelId="{FF773D51-330A-4FB0-B63B-3673B3E29653}" type="sibTrans" cxnId="{C5755F00-1E5D-4EA4-A811-ACB650A6DABC}">
      <dgm:prSet/>
      <dgm:spPr/>
      <dgm:t>
        <a:bodyPr/>
        <a:lstStyle/>
        <a:p>
          <a:endParaRPr lang="en-US"/>
        </a:p>
      </dgm:t>
    </dgm:pt>
    <dgm:pt modelId="{5C65E086-F590-4475-9C9E-F83BF45636AC}">
      <dgm:prSet phldrT="[Text]"/>
      <dgm:spPr/>
      <dgm:t>
        <a:bodyPr/>
        <a:lstStyle/>
        <a:p>
          <a:r>
            <a:rPr lang="en-US" dirty="0"/>
            <a:t>Contracts with BH-ASO</a:t>
          </a:r>
        </a:p>
      </dgm:t>
    </dgm:pt>
    <dgm:pt modelId="{E16E7596-1545-474D-8B26-2943330565E0}" type="parTrans" cxnId="{D400589A-07C8-4646-9E5A-F23C4809D6F0}">
      <dgm:prSet/>
      <dgm:spPr/>
      <dgm:t>
        <a:bodyPr/>
        <a:lstStyle/>
        <a:p>
          <a:endParaRPr lang="en-US"/>
        </a:p>
      </dgm:t>
    </dgm:pt>
    <dgm:pt modelId="{0EDBA909-39F5-4E8E-861E-96CD1722E90E}" type="sibTrans" cxnId="{D400589A-07C8-4646-9E5A-F23C4809D6F0}">
      <dgm:prSet/>
      <dgm:spPr/>
      <dgm:t>
        <a:bodyPr/>
        <a:lstStyle/>
        <a:p>
          <a:endParaRPr lang="en-US"/>
        </a:p>
      </dgm:t>
    </dgm:pt>
    <dgm:pt modelId="{5987E710-4239-4D39-8E46-0E171A88F738}">
      <dgm:prSet phldrT="[Text]"/>
      <dgm:spPr/>
      <dgm:t>
        <a:bodyPr/>
        <a:lstStyle/>
        <a:p>
          <a:endParaRPr lang="en-US" dirty="0"/>
        </a:p>
      </dgm:t>
    </dgm:pt>
    <dgm:pt modelId="{8CCD7F79-724F-4176-B37B-8058722C4653}" type="parTrans" cxnId="{6E0BD406-8169-4648-9920-DB4398739886}">
      <dgm:prSet/>
      <dgm:spPr/>
      <dgm:t>
        <a:bodyPr/>
        <a:lstStyle/>
        <a:p>
          <a:endParaRPr lang="en-US"/>
        </a:p>
      </dgm:t>
    </dgm:pt>
    <dgm:pt modelId="{F58CE389-34CA-40FD-8413-8A4AB07DFB78}" type="sibTrans" cxnId="{6E0BD406-8169-4648-9920-DB4398739886}">
      <dgm:prSet/>
      <dgm:spPr/>
      <dgm:t>
        <a:bodyPr/>
        <a:lstStyle/>
        <a:p>
          <a:endParaRPr lang="en-US"/>
        </a:p>
      </dgm:t>
    </dgm:pt>
    <dgm:pt modelId="{412A1F87-EAEF-4FE1-B538-C03C2FE8B0E4}">
      <dgm:prSet phldrT="[Text]"/>
      <dgm:spPr/>
      <dgm:t>
        <a:bodyPr/>
        <a:lstStyle/>
        <a:p>
          <a:r>
            <a:rPr lang="en-US"/>
            <a:t>Completes data review process for CHESS applications</a:t>
          </a:r>
        </a:p>
      </dgm:t>
    </dgm:pt>
    <dgm:pt modelId="{9779EF0B-A382-46C1-8AAA-DF53CD43E52F}" type="parTrans" cxnId="{FF1F92EF-7C3C-480F-9A75-D9FD123145C8}">
      <dgm:prSet/>
      <dgm:spPr/>
      <dgm:t>
        <a:bodyPr/>
        <a:lstStyle/>
        <a:p>
          <a:endParaRPr lang="en-US"/>
        </a:p>
      </dgm:t>
    </dgm:pt>
    <dgm:pt modelId="{03801F9D-F465-4970-83B2-75876105613B}" type="sibTrans" cxnId="{FF1F92EF-7C3C-480F-9A75-D9FD123145C8}">
      <dgm:prSet/>
      <dgm:spPr/>
      <dgm:t>
        <a:bodyPr/>
        <a:lstStyle/>
        <a:p>
          <a:endParaRPr lang="en-US"/>
        </a:p>
      </dgm:t>
    </dgm:pt>
    <dgm:pt modelId="{72553FBD-E0CD-43B0-B169-45DF6320393D}">
      <dgm:prSet phldrT="[Text]"/>
      <dgm:spPr/>
      <dgm:t>
        <a:bodyPr/>
        <a:lstStyle/>
        <a:p>
          <a:r>
            <a:rPr lang="en-US"/>
            <a:t>Completes annual reassessments</a:t>
          </a:r>
        </a:p>
      </dgm:t>
    </dgm:pt>
    <dgm:pt modelId="{D31BF67D-EAC6-4406-97A2-A75198DB3B4B}" type="parTrans" cxnId="{C07B06BD-5A1A-4B85-8A29-2374A31D7867}">
      <dgm:prSet/>
      <dgm:spPr/>
      <dgm:t>
        <a:bodyPr/>
        <a:lstStyle/>
        <a:p>
          <a:endParaRPr lang="en-US"/>
        </a:p>
      </dgm:t>
    </dgm:pt>
    <dgm:pt modelId="{838D4B30-E32E-4813-8133-E2A392695DB0}" type="sibTrans" cxnId="{C07B06BD-5A1A-4B85-8A29-2374A31D7867}">
      <dgm:prSet/>
      <dgm:spPr/>
      <dgm:t>
        <a:bodyPr/>
        <a:lstStyle/>
        <a:p>
          <a:endParaRPr lang="en-US"/>
        </a:p>
      </dgm:t>
    </dgm:pt>
    <dgm:pt modelId="{18E0E7EA-48F7-4C4E-8161-6806C0FA0EE3}">
      <dgm:prSet phldrT="[Text]"/>
      <dgm:spPr/>
      <dgm:t>
        <a:bodyPr/>
        <a:lstStyle/>
        <a:p>
          <a:endParaRPr lang="en-US"/>
        </a:p>
      </dgm:t>
    </dgm:pt>
    <dgm:pt modelId="{3F9891C7-4601-4795-9589-ED3A98D832E2}" type="parTrans" cxnId="{FC69F7F7-3301-401B-98C0-26AA2273B38C}">
      <dgm:prSet/>
      <dgm:spPr/>
      <dgm:t>
        <a:bodyPr/>
        <a:lstStyle/>
        <a:p>
          <a:endParaRPr lang="en-US"/>
        </a:p>
      </dgm:t>
    </dgm:pt>
    <dgm:pt modelId="{4A3083E7-E3C2-419C-B5D4-0910CE7E7EA2}" type="sibTrans" cxnId="{FC69F7F7-3301-401B-98C0-26AA2273B38C}">
      <dgm:prSet/>
      <dgm:spPr/>
      <dgm:t>
        <a:bodyPr/>
        <a:lstStyle/>
        <a:p>
          <a:endParaRPr lang="en-US"/>
        </a:p>
      </dgm:t>
    </dgm:pt>
    <dgm:pt modelId="{B2DCCBBE-3C45-4925-81FC-7676D49F4673}">
      <dgm:prSet phldrT="[Text]"/>
      <dgm:spPr/>
      <dgm:t>
        <a:bodyPr/>
        <a:lstStyle/>
        <a:p>
          <a:r>
            <a:rPr lang="en-US"/>
            <a:t>Approves Prior authorizations</a:t>
          </a:r>
        </a:p>
      </dgm:t>
    </dgm:pt>
    <dgm:pt modelId="{54474E1B-5B94-493C-A7F1-86FF5B93407B}" type="parTrans" cxnId="{9F8DF04F-7350-4437-B1C5-05C40D598E73}">
      <dgm:prSet/>
      <dgm:spPr/>
      <dgm:t>
        <a:bodyPr/>
        <a:lstStyle/>
        <a:p>
          <a:endParaRPr lang="en-US"/>
        </a:p>
      </dgm:t>
    </dgm:pt>
    <dgm:pt modelId="{03B630ED-26E8-47F9-BCF9-4AC9B67C704E}" type="sibTrans" cxnId="{9F8DF04F-7350-4437-B1C5-05C40D598E73}">
      <dgm:prSet/>
      <dgm:spPr/>
      <dgm:t>
        <a:bodyPr/>
        <a:lstStyle/>
        <a:p>
          <a:endParaRPr lang="en-US"/>
        </a:p>
      </dgm:t>
    </dgm:pt>
    <dgm:pt modelId="{7B6A1269-8363-461D-B528-7763C32FEFBF}">
      <dgm:prSet phldrT="[Text]"/>
      <dgm:spPr/>
      <dgm:t>
        <a:bodyPr/>
        <a:lstStyle/>
        <a:p>
          <a:r>
            <a:rPr lang="en-US" dirty="0"/>
            <a:t>Develops Person-Centered Recovery Plan</a:t>
          </a:r>
        </a:p>
        <a:p>
          <a:r>
            <a:rPr lang="en-US" dirty="0"/>
            <a:t>Submits Prior authorizations</a:t>
          </a:r>
        </a:p>
      </dgm:t>
    </dgm:pt>
    <dgm:pt modelId="{3BFEDB9F-9A23-489D-A9EC-DA9864AAF054}" type="parTrans" cxnId="{3E2249E6-D0BA-4F99-B5F6-318F5A181BD0}">
      <dgm:prSet/>
      <dgm:spPr/>
      <dgm:t>
        <a:bodyPr/>
        <a:lstStyle/>
        <a:p>
          <a:endParaRPr lang="en-US"/>
        </a:p>
      </dgm:t>
    </dgm:pt>
    <dgm:pt modelId="{47BDDCBE-9655-405D-B4F4-8A959324D442}" type="sibTrans" cxnId="{3E2249E6-D0BA-4F99-B5F6-318F5A181BD0}">
      <dgm:prSet/>
      <dgm:spPr/>
      <dgm:t>
        <a:bodyPr/>
        <a:lstStyle/>
        <a:p>
          <a:endParaRPr lang="en-US"/>
        </a:p>
      </dgm:t>
    </dgm:pt>
    <dgm:pt modelId="{2261D298-03D2-4730-A7C9-C72554E286FB}">
      <dgm:prSet phldrT="[Text]"/>
      <dgm:spPr/>
      <dgm:t>
        <a:bodyPr/>
        <a:lstStyle/>
        <a:p>
          <a:r>
            <a:rPr lang="en-US" dirty="0"/>
            <a:t>Locates and secures housing</a:t>
          </a:r>
        </a:p>
      </dgm:t>
    </dgm:pt>
    <dgm:pt modelId="{2AD8007A-5354-4CF1-82C3-DC6FE7B20D1C}" type="parTrans" cxnId="{ABFE1965-7FCE-449E-AE92-FD79AA0FB068}">
      <dgm:prSet/>
      <dgm:spPr/>
      <dgm:t>
        <a:bodyPr/>
        <a:lstStyle/>
        <a:p>
          <a:endParaRPr lang="en-US"/>
        </a:p>
      </dgm:t>
    </dgm:pt>
    <dgm:pt modelId="{19A715C6-413B-4C31-8CA7-40E613747B35}" type="sibTrans" cxnId="{ABFE1965-7FCE-449E-AE92-FD79AA0FB068}">
      <dgm:prSet/>
      <dgm:spPr/>
      <dgm:t>
        <a:bodyPr/>
        <a:lstStyle/>
        <a:p>
          <a:endParaRPr lang="en-US"/>
        </a:p>
      </dgm:t>
    </dgm:pt>
    <dgm:pt modelId="{DCD4728A-B9D2-4980-A588-47F9AFEB9139}">
      <dgm:prSet phldrT="[Text]"/>
      <dgm:spPr/>
      <dgm:t>
        <a:bodyPr/>
        <a:lstStyle/>
        <a:p>
          <a:r>
            <a:rPr lang="en-US"/>
            <a:t>Completes Revised Plan</a:t>
          </a:r>
        </a:p>
      </dgm:t>
    </dgm:pt>
    <dgm:pt modelId="{38DC8FA5-992B-4577-A12B-0DA4C9A450FB}" type="parTrans" cxnId="{86CDB27B-581D-4ADD-8A8C-9BCD1F2DEEE0}">
      <dgm:prSet/>
      <dgm:spPr/>
      <dgm:t>
        <a:bodyPr/>
        <a:lstStyle/>
        <a:p>
          <a:endParaRPr lang="en-US"/>
        </a:p>
      </dgm:t>
    </dgm:pt>
    <dgm:pt modelId="{0B70EBD2-855E-476B-9E8B-994BA2B06F75}" type="sibTrans" cxnId="{86CDB27B-581D-4ADD-8A8C-9BCD1F2DEEE0}">
      <dgm:prSet/>
      <dgm:spPr/>
      <dgm:t>
        <a:bodyPr/>
        <a:lstStyle/>
        <a:p>
          <a:endParaRPr lang="en-US"/>
        </a:p>
      </dgm:t>
    </dgm:pt>
    <dgm:pt modelId="{2BFF0ECF-715F-468A-8977-5F09B25E1BA0}" type="pres">
      <dgm:prSet presAssocID="{2063649E-3704-4150-9E51-EC5652813039}" presName="Name0" presStyleCnt="0">
        <dgm:presLayoutVars>
          <dgm:chMax val="5"/>
          <dgm:chPref val="5"/>
          <dgm:dir/>
          <dgm:animLvl val="lvl"/>
        </dgm:presLayoutVars>
      </dgm:prSet>
      <dgm:spPr/>
    </dgm:pt>
    <dgm:pt modelId="{8422CA49-FF0B-46B4-90DE-8D7096C17FCF}" type="pres">
      <dgm:prSet presAssocID="{72977021-EB74-47F7-B483-A7ADF4149F4E}" presName="parentText1" presStyleLbl="node1" presStyleIdx="0" presStyleCnt="3">
        <dgm:presLayoutVars>
          <dgm:chMax/>
          <dgm:chPref val="3"/>
          <dgm:bulletEnabled val="1"/>
        </dgm:presLayoutVars>
      </dgm:prSet>
      <dgm:spPr/>
    </dgm:pt>
    <dgm:pt modelId="{C870E6BE-F5AC-4F40-8B73-2897C0F57347}" type="pres">
      <dgm:prSet presAssocID="{72977021-EB74-47F7-B483-A7ADF4149F4E}" presName="childText1" presStyleLbl="solidAlignAcc1" presStyleIdx="0" presStyleCnt="3">
        <dgm:presLayoutVars>
          <dgm:chMax val="0"/>
          <dgm:chPref val="0"/>
          <dgm:bulletEnabled val="1"/>
        </dgm:presLayoutVars>
      </dgm:prSet>
      <dgm:spPr/>
    </dgm:pt>
    <dgm:pt modelId="{436C43FD-8E64-4403-B49E-024952C9A34A}" type="pres">
      <dgm:prSet presAssocID="{88A15877-C798-4313-A6CA-A0F4FA26BBFE}" presName="parentText2" presStyleLbl="node1" presStyleIdx="1" presStyleCnt="3">
        <dgm:presLayoutVars>
          <dgm:chMax/>
          <dgm:chPref val="3"/>
          <dgm:bulletEnabled val="1"/>
        </dgm:presLayoutVars>
      </dgm:prSet>
      <dgm:spPr/>
    </dgm:pt>
    <dgm:pt modelId="{6B339D58-771A-46BB-AEB8-C9AE737C388D}" type="pres">
      <dgm:prSet presAssocID="{88A15877-C798-4313-A6CA-A0F4FA26BBFE}" presName="childText2" presStyleLbl="solidAlignAcc1" presStyleIdx="1" presStyleCnt="3">
        <dgm:presLayoutVars>
          <dgm:chMax val="0"/>
          <dgm:chPref val="0"/>
          <dgm:bulletEnabled val="1"/>
        </dgm:presLayoutVars>
      </dgm:prSet>
      <dgm:spPr/>
    </dgm:pt>
    <dgm:pt modelId="{3A10117F-6DC5-4E3A-9D00-EB5978704BC3}" type="pres">
      <dgm:prSet presAssocID="{13C7C228-592C-455B-ABF6-BA8B7851860A}" presName="parentText3" presStyleLbl="node1" presStyleIdx="2" presStyleCnt="3">
        <dgm:presLayoutVars>
          <dgm:chMax/>
          <dgm:chPref val="3"/>
          <dgm:bulletEnabled val="1"/>
        </dgm:presLayoutVars>
      </dgm:prSet>
      <dgm:spPr/>
    </dgm:pt>
    <dgm:pt modelId="{749A90BE-C21C-45C4-9F86-D8941C0E874E}" type="pres">
      <dgm:prSet presAssocID="{13C7C228-592C-455B-ABF6-BA8B7851860A}" presName="childText3" presStyleLbl="solidAlignAcc1" presStyleIdx="2" presStyleCnt="3">
        <dgm:presLayoutVars>
          <dgm:chMax val="0"/>
          <dgm:chPref val="0"/>
          <dgm:bulletEnabled val="1"/>
        </dgm:presLayoutVars>
      </dgm:prSet>
      <dgm:spPr/>
    </dgm:pt>
  </dgm:ptLst>
  <dgm:cxnLst>
    <dgm:cxn modelId="{C5755F00-1E5D-4EA4-A811-ACB650A6DABC}" srcId="{72977021-EB74-47F7-B483-A7ADF4149F4E}" destId="{EDAF1092-1F94-49D5-B909-3ED18B225278}" srcOrd="4" destOrd="0" parTransId="{4E77A1CB-9913-4CB6-BD7D-95F9BFF90FA1}" sibTransId="{FF773D51-330A-4FB0-B63B-3673B3E29653}"/>
    <dgm:cxn modelId="{47058803-0AB5-4EEF-9157-1064223B3479}" type="presOf" srcId="{7B6A1269-8363-461D-B528-7763C32FEFBF}" destId="{749A90BE-C21C-45C4-9F86-D8941C0E874E}" srcOrd="0" destOrd="1" presId="urn:microsoft.com/office/officeart/2009/3/layout/IncreasingArrowsProcess"/>
    <dgm:cxn modelId="{6E0BD406-8169-4648-9920-DB4398739886}" srcId="{72977021-EB74-47F7-B483-A7ADF4149F4E}" destId="{5987E710-4239-4D39-8E46-0E171A88F738}" srcOrd="3" destOrd="0" parTransId="{8CCD7F79-724F-4176-B37B-8058722C4653}" sibTransId="{F58CE389-34CA-40FD-8413-8A4AB07DFB78}"/>
    <dgm:cxn modelId="{B83D820B-D0D3-407D-BF59-DFC109462D5F}" type="presOf" srcId="{412A1F87-EAEF-4FE1-B538-C03C2FE8B0E4}" destId="{6B339D58-771A-46BB-AEB8-C9AE737C388D}" srcOrd="0" destOrd="1" presId="urn:microsoft.com/office/officeart/2009/3/layout/IncreasingArrowsProcess"/>
    <dgm:cxn modelId="{9B291428-6894-44ED-A90E-A36CE24F34B6}" type="presOf" srcId="{88A15877-C798-4313-A6CA-A0F4FA26BBFE}" destId="{436C43FD-8E64-4403-B49E-024952C9A34A}" srcOrd="0" destOrd="0" presId="urn:microsoft.com/office/officeart/2009/3/layout/IncreasingArrowsProcess"/>
    <dgm:cxn modelId="{6E7AC32B-F64D-4D94-9FB9-A812DBEA084D}" type="presOf" srcId="{2261D298-03D2-4730-A7C9-C72554E286FB}" destId="{749A90BE-C21C-45C4-9F86-D8941C0E874E}" srcOrd="0" destOrd="2" presId="urn:microsoft.com/office/officeart/2009/3/layout/IncreasingArrowsProcess"/>
    <dgm:cxn modelId="{3533B831-E3F5-4F00-B011-F8FF1CB874A5}" srcId="{88A15877-C798-4313-A6CA-A0F4FA26BBFE}" destId="{D4EE39CF-306E-415E-8897-F4A3E6E55960}" srcOrd="0" destOrd="0" parTransId="{5B01C048-4052-4155-B285-D00A94D1FE62}" sibTransId="{60A874E2-6865-4B5A-B7BB-86AB6B8A746F}"/>
    <dgm:cxn modelId="{BAAD2237-5709-4154-98F5-E54F400222B3}" type="presOf" srcId="{431AB60B-39D4-43E2-B0A9-A1C27D4A6EC7}" destId="{6B339D58-771A-46BB-AEB8-C9AE737C388D}" srcOrd="0" destOrd="2" presId="urn:microsoft.com/office/officeart/2009/3/layout/IncreasingArrowsProcess"/>
    <dgm:cxn modelId="{76E0753F-5F37-428A-B4C7-7B5191508840}" type="presOf" srcId="{56046A93-01B9-462C-B0F1-5C2509329918}" destId="{C870E6BE-F5AC-4F40-8B73-2897C0F57347}" srcOrd="0" destOrd="1" presId="urn:microsoft.com/office/officeart/2009/3/layout/IncreasingArrowsProcess"/>
    <dgm:cxn modelId="{6327205F-C629-4B3E-B45D-FED5F194D5CF}" srcId="{13C7C228-592C-455B-ABF6-BA8B7851860A}" destId="{6B4F2891-2A12-45B4-A64C-D26A7202BB51}" srcOrd="0" destOrd="0" parTransId="{FA3842B8-DE2D-4979-9ABE-0FBE3EF99B30}" sibTransId="{F003DED0-0308-4EF0-8CC0-DF8083DB6290}"/>
    <dgm:cxn modelId="{7C324E61-D728-4CED-9BF6-367B3D2CDCEC}" srcId="{72977021-EB74-47F7-B483-A7ADF4149F4E}" destId="{4CE17244-83FF-4EFC-ACF0-259A1EEAC1E3}" srcOrd="0" destOrd="0" parTransId="{2C1A6849-E0D9-4C04-A837-BE04EC2075F9}" sibTransId="{4122CCB2-7BB9-46AC-9E26-49B1446C6FED}"/>
    <dgm:cxn modelId="{37778541-B1C1-4F24-A02D-2B6974EEF5B9}" type="presOf" srcId="{4CE17244-83FF-4EFC-ACF0-259A1EEAC1E3}" destId="{C870E6BE-F5AC-4F40-8B73-2897C0F57347}" srcOrd="0" destOrd="0" presId="urn:microsoft.com/office/officeart/2009/3/layout/IncreasingArrowsProcess"/>
    <dgm:cxn modelId="{ABFE1965-7FCE-449E-AE92-FD79AA0FB068}" srcId="{13C7C228-592C-455B-ABF6-BA8B7851860A}" destId="{2261D298-03D2-4730-A7C9-C72554E286FB}" srcOrd="2" destOrd="0" parTransId="{2AD8007A-5354-4CF1-82C3-DC6FE7B20D1C}" sibTransId="{19A715C6-413B-4C31-8CA7-40E613747B35}"/>
    <dgm:cxn modelId="{FCCF4E4F-AE0F-4105-8E01-1FCF9FB479EC}" type="presOf" srcId="{5C65E086-F590-4475-9C9E-F83BF45636AC}" destId="{C870E6BE-F5AC-4F40-8B73-2897C0F57347}" srcOrd="0" destOrd="2" presId="urn:microsoft.com/office/officeart/2009/3/layout/IncreasingArrowsProcess"/>
    <dgm:cxn modelId="{9F8DF04F-7350-4437-B1C5-05C40D598E73}" srcId="{88A15877-C798-4313-A6CA-A0F4FA26BBFE}" destId="{B2DCCBBE-3C45-4925-81FC-7676D49F4673}" srcOrd="4" destOrd="0" parTransId="{54474E1B-5B94-493C-A7F1-86FF5B93407B}" sibTransId="{03B630ED-26E8-47F9-BCF9-4AC9B67C704E}"/>
    <dgm:cxn modelId="{E9B8A970-6EF3-4B2F-94C3-44738B50CD49}" srcId="{72977021-EB74-47F7-B483-A7ADF4149F4E}" destId="{56046A93-01B9-462C-B0F1-5C2509329918}" srcOrd="1" destOrd="0" parTransId="{DE65133A-C4CB-44AB-94D0-C18C367FBDA8}" sibTransId="{3BE7A1F9-FC1D-49E7-84D5-92F1388DC3BC}"/>
    <dgm:cxn modelId="{D1E05E72-663B-4DF3-8037-6745189A50F4}" type="presOf" srcId="{C2E03E6C-7E67-4C7D-BADB-CB4D6565A394}" destId="{749A90BE-C21C-45C4-9F86-D8941C0E874E}" srcOrd="0" destOrd="4" presId="urn:microsoft.com/office/officeart/2009/3/layout/IncreasingArrowsProcess"/>
    <dgm:cxn modelId="{944A2076-8C91-4D0E-ABF5-78F61693DE2D}" srcId="{2063649E-3704-4150-9E51-EC5652813039}" destId="{13C7C228-592C-455B-ABF6-BA8B7851860A}" srcOrd="2" destOrd="0" parTransId="{4C350359-1088-45A7-BF70-EC2ACED3F525}" sibTransId="{F6290EF1-4342-428D-8847-ABCF9FBEFE5C}"/>
    <dgm:cxn modelId="{18276F79-7232-49EA-AB11-F4218B9215C9}" type="presOf" srcId="{B2DCCBBE-3C45-4925-81FC-7676D49F4673}" destId="{6B339D58-771A-46BB-AEB8-C9AE737C388D}" srcOrd="0" destOrd="4" presId="urn:microsoft.com/office/officeart/2009/3/layout/IncreasingArrowsProcess"/>
    <dgm:cxn modelId="{86CDB27B-581D-4ADD-8A8C-9BCD1F2DEEE0}" srcId="{13C7C228-592C-455B-ABF6-BA8B7851860A}" destId="{DCD4728A-B9D2-4980-A588-47F9AFEB9139}" srcOrd="3" destOrd="0" parTransId="{38DC8FA5-992B-4577-A12B-0DA4C9A450FB}" sibTransId="{0B70EBD2-855E-476B-9E8B-994BA2B06F75}"/>
    <dgm:cxn modelId="{B05C087C-15FB-46D1-8F3B-9845E03EDBAA}" type="presOf" srcId="{18E0E7EA-48F7-4C4E-8161-6806C0FA0EE3}" destId="{6B339D58-771A-46BB-AEB8-C9AE737C388D}" srcOrd="0" destOrd="5" presId="urn:microsoft.com/office/officeart/2009/3/layout/IncreasingArrowsProcess"/>
    <dgm:cxn modelId="{60FEA57E-8E06-47A9-A3E5-41BCB009DB59}" srcId="{88A15877-C798-4313-A6CA-A0F4FA26BBFE}" destId="{431AB60B-39D4-43E2-B0A9-A1C27D4A6EC7}" srcOrd="2" destOrd="0" parTransId="{5D9AB00C-FB76-4F77-8FB4-3DA4A58A54A0}" sibTransId="{0894D1FB-40D2-4673-8E5A-43422AF64848}"/>
    <dgm:cxn modelId="{0910A691-8CFD-40B5-9E02-CE1FE0B69679}" type="presOf" srcId="{5987E710-4239-4D39-8E46-0E171A88F738}" destId="{C870E6BE-F5AC-4F40-8B73-2897C0F57347}" srcOrd="0" destOrd="3" presId="urn:microsoft.com/office/officeart/2009/3/layout/IncreasingArrowsProcess"/>
    <dgm:cxn modelId="{AF804394-7270-4554-92AF-16667D5AD87A}" type="presOf" srcId="{EDAF1092-1F94-49D5-B909-3ED18B225278}" destId="{C870E6BE-F5AC-4F40-8B73-2897C0F57347}" srcOrd="0" destOrd="4" presId="urn:microsoft.com/office/officeart/2009/3/layout/IncreasingArrowsProcess"/>
    <dgm:cxn modelId="{D400589A-07C8-4646-9E5A-F23C4809D6F0}" srcId="{72977021-EB74-47F7-B483-A7ADF4149F4E}" destId="{5C65E086-F590-4475-9C9E-F83BF45636AC}" srcOrd="2" destOrd="0" parTransId="{E16E7596-1545-474D-8B26-2943330565E0}" sibTransId="{0EDBA909-39F5-4E8E-861E-96CD1722E90E}"/>
    <dgm:cxn modelId="{403B809D-24C4-4A36-9917-9670C6342BAE}" srcId="{2063649E-3704-4150-9E51-EC5652813039}" destId="{88A15877-C798-4313-A6CA-A0F4FA26BBFE}" srcOrd="1" destOrd="0" parTransId="{05AE8A15-1D87-4A7F-8C78-C085559C73F7}" sibTransId="{AA1EF95A-32E5-4039-BE10-CD8AA447D7AC}"/>
    <dgm:cxn modelId="{84F84FA1-4A76-4707-9438-73F891CE7848}" srcId="{13C7C228-592C-455B-ABF6-BA8B7851860A}" destId="{C2E03E6C-7E67-4C7D-BADB-CB4D6565A394}" srcOrd="4" destOrd="0" parTransId="{DAAE783F-8BC8-4C5B-B43A-397571202776}" sibTransId="{939DCCD6-B375-4163-923C-8C5A38AE03BD}"/>
    <dgm:cxn modelId="{CFB5CDAC-6204-41E7-A54C-6A883481919A}" type="presOf" srcId="{72553FBD-E0CD-43B0-B169-45DF6320393D}" destId="{6B339D58-771A-46BB-AEB8-C9AE737C388D}" srcOrd="0" destOrd="3" presId="urn:microsoft.com/office/officeart/2009/3/layout/IncreasingArrowsProcess"/>
    <dgm:cxn modelId="{C07B06BD-5A1A-4B85-8A29-2374A31D7867}" srcId="{88A15877-C798-4313-A6CA-A0F4FA26BBFE}" destId="{72553FBD-E0CD-43B0-B169-45DF6320393D}" srcOrd="3" destOrd="0" parTransId="{D31BF67D-EAC6-4406-97A2-A75198DB3B4B}" sibTransId="{838D4B30-E32E-4813-8133-E2A392695DB0}"/>
    <dgm:cxn modelId="{A03722BE-71BC-4D79-A26F-CD37CD93AF15}" type="presOf" srcId="{D4EE39CF-306E-415E-8897-F4A3E6E55960}" destId="{6B339D58-771A-46BB-AEB8-C9AE737C388D}" srcOrd="0" destOrd="0" presId="urn:microsoft.com/office/officeart/2009/3/layout/IncreasingArrowsProcess"/>
    <dgm:cxn modelId="{C45364D9-CBB6-4FE3-8A9B-15A2892C7033}" type="presOf" srcId="{6B4F2891-2A12-45B4-A64C-D26A7202BB51}" destId="{749A90BE-C21C-45C4-9F86-D8941C0E874E}" srcOrd="0" destOrd="0" presId="urn:microsoft.com/office/officeart/2009/3/layout/IncreasingArrowsProcess"/>
    <dgm:cxn modelId="{3E2249E6-D0BA-4F99-B5F6-318F5A181BD0}" srcId="{13C7C228-592C-455B-ABF6-BA8B7851860A}" destId="{7B6A1269-8363-461D-B528-7763C32FEFBF}" srcOrd="1" destOrd="0" parTransId="{3BFEDB9F-9A23-489D-A9EC-DA9864AAF054}" sibTransId="{47BDDCBE-9655-405D-B4F4-8A959324D442}"/>
    <dgm:cxn modelId="{FF1F92EF-7C3C-480F-9A75-D9FD123145C8}" srcId="{88A15877-C798-4313-A6CA-A0F4FA26BBFE}" destId="{412A1F87-EAEF-4FE1-B538-C03C2FE8B0E4}" srcOrd="1" destOrd="0" parTransId="{9779EF0B-A382-46C1-8AAA-DF53CD43E52F}" sibTransId="{03801F9D-F465-4970-83B2-75876105613B}"/>
    <dgm:cxn modelId="{0B1E86F5-E78C-430B-8349-F80D0ACBF7C9}" srcId="{2063649E-3704-4150-9E51-EC5652813039}" destId="{72977021-EB74-47F7-B483-A7ADF4149F4E}" srcOrd="0" destOrd="0" parTransId="{4E7DD234-E319-4532-85DD-6201671612E5}" sibTransId="{FBC040A9-3E29-4723-A820-2334AB223124}"/>
    <dgm:cxn modelId="{FC69F7F7-3301-401B-98C0-26AA2273B38C}" srcId="{88A15877-C798-4313-A6CA-A0F4FA26BBFE}" destId="{18E0E7EA-48F7-4C4E-8161-6806C0FA0EE3}" srcOrd="5" destOrd="0" parTransId="{3F9891C7-4601-4795-9589-ED3A98D832E2}" sibTransId="{4A3083E7-E3C2-419C-B5D4-0910CE7E7EA2}"/>
    <dgm:cxn modelId="{1784A3F8-BC0E-4F4D-8B8B-EB6E9F6CC6E5}" type="presOf" srcId="{13C7C228-592C-455B-ABF6-BA8B7851860A}" destId="{3A10117F-6DC5-4E3A-9D00-EB5978704BC3}" srcOrd="0" destOrd="0" presId="urn:microsoft.com/office/officeart/2009/3/layout/IncreasingArrowsProcess"/>
    <dgm:cxn modelId="{93EEB0F9-E7EB-477A-8FDE-43BB36AF9345}" type="presOf" srcId="{DCD4728A-B9D2-4980-A588-47F9AFEB9139}" destId="{749A90BE-C21C-45C4-9F86-D8941C0E874E}" srcOrd="0" destOrd="3" presId="urn:microsoft.com/office/officeart/2009/3/layout/IncreasingArrowsProcess"/>
    <dgm:cxn modelId="{BB2225FC-F6A8-4DF5-AD73-E609DB03CF13}" type="presOf" srcId="{72977021-EB74-47F7-B483-A7ADF4149F4E}" destId="{8422CA49-FF0B-46B4-90DE-8D7096C17FCF}" srcOrd="0" destOrd="0" presId="urn:microsoft.com/office/officeart/2009/3/layout/IncreasingArrowsProcess"/>
    <dgm:cxn modelId="{8280A1FF-9F1C-41F8-99DB-EAD925DCF099}" type="presOf" srcId="{2063649E-3704-4150-9E51-EC5652813039}" destId="{2BFF0ECF-715F-468A-8977-5F09B25E1BA0}" srcOrd="0" destOrd="0" presId="urn:microsoft.com/office/officeart/2009/3/layout/IncreasingArrowsProcess"/>
    <dgm:cxn modelId="{DC782190-1653-4E82-87D0-C9D25FC94C3C}" type="presParOf" srcId="{2BFF0ECF-715F-468A-8977-5F09B25E1BA0}" destId="{8422CA49-FF0B-46B4-90DE-8D7096C17FCF}" srcOrd="0" destOrd="0" presId="urn:microsoft.com/office/officeart/2009/3/layout/IncreasingArrowsProcess"/>
    <dgm:cxn modelId="{C34D4D72-1FCB-46D8-9E58-B0BBEDE7F5EE}" type="presParOf" srcId="{2BFF0ECF-715F-468A-8977-5F09B25E1BA0}" destId="{C870E6BE-F5AC-4F40-8B73-2897C0F57347}" srcOrd="1" destOrd="0" presId="urn:microsoft.com/office/officeart/2009/3/layout/IncreasingArrowsProcess"/>
    <dgm:cxn modelId="{F140C57D-238A-43E8-A0F8-BDF6A1F905B6}" type="presParOf" srcId="{2BFF0ECF-715F-468A-8977-5F09B25E1BA0}" destId="{436C43FD-8E64-4403-B49E-024952C9A34A}" srcOrd="2" destOrd="0" presId="urn:microsoft.com/office/officeart/2009/3/layout/IncreasingArrowsProcess"/>
    <dgm:cxn modelId="{F950E8E3-2D21-4525-AAFD-37853E495F5B}" type="presParOf" srcId="{2BFF0ECF-715F-468A-8977-5F09B25E1BA0}" destId="{6B339D58-771A-46BB-AEB8-C9AE737C388D}" srcOrd="3" destOrd="0" presId="urn:microsoft.com/office/officeart/2009/3/layout/IncreasingArrowsProcess"/>
    <dgm:cxn modelId="{835119C3-5F21-456C-AD27-5C1AED27C5A2}" type="presParOf" srcId="{2BFF0ECF-715F-468A-8977-5F09B25E1BA0}" destId="{3A10117F-6DC5-4E3A-9D00-EB5978704BC3}" srcOrd="4" destOrd="0" presId="urn:microsoft.com/office/officeart/2009/3/layout/IncreasingArrowsProcess"/>
    <dgm:cxn modelId="{386C6817-9997-46CE-9EAA-13BD2D80B519}" type="presParOf" srcId="{2BFF0ECF-715F-468A-8977-5F09B25E1BA0}" destId="{749A90BE-C21C-45C4-9F86-D8941C0E874E}"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2CA49-FF0B-46B4-90DE-8D7096C17FCF}">
      <dsp:nvSpPr>
        <dsp:cNvPr id="0" name=""/>
        <dsp:cNvSpPr/>
      </dsp:nvSpPr>
      <dsp:spPr>
        <a:xfrm>
          <a:off x="1150784" y="8724"/>
          <a:ext cx="7756831" cy="1129690"/>
        </a:xfrm>
        <a:prstGeom prst="rightArrow">
          <a:avLst>
            <a:gd name="adj1" fmla="val 50000"/>
            <a:gd name="adj2" fmla="val 5000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79338" numCol="1" spcCol="1270" anchor="ctr" anchorCtr="0">
          <a:noAutofit/>
        </a:bodyPr>
        <a:lstStyle/>
        <a:p>
          <a:pPr marL="0" lvl="0" indent="0" algn="l" defTabSz="533400">
            <a:lnSpc>
              <a:spcPct val="90000"/>
            </a:lnSpc>
            <a:spcBef>
              <a:spcPct val="0"/>
            </a:spcBef>
            <a:spcAft>
              <a:spcPct val="35000"/>
            </a:spcAft>
            <a:buNone/>
          </a:pPr>
          <a:r>
            <a:rPr lang="en-US" sz="1200" kern="1200" dirty="0"/>
            <a:t>Department of Social Services</a:t>
          </a:r>
        </a:p>
      </dsp:txBody>
      <dsp:txXfrm>
        <a:off x="1150784" y="291147"/>
        <a:ext cx="7474409" cy="564845"/>
      </dsp:txXfrm>
    </dsp:sp>
    <dsp:sp modelId="{C870E6BE-F5AC-4F40-8B73-2897C0F57347}">
      <dsp:nvSpPr>
        <dsp:cNvPr id="0" name=""/>
        <dsp:cNvSpPr/>
      </dsp:nvSpPr>
      <dsp:spPr>
        <a:xfrm>
          <a:off x="1150784" y="879878"/>
          <a:ext cx="2389104" cy="2176199"/>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Determines CHESS eligibility</a:t>
          </a:r>
        </a:p>
        <a:p>
          <a:pPr marL="0" lvl="0" indent="0" algn="l" defTabSz="533400">
            <a:lnSpc>
              <a:spcPct val="90000"/>
            </a:lnSpc>
            <a:spcBef>
              <a:spcPct val="0"/>
            </a:spcBef>
            <a:spcAft>
              <a:spcPct val="35000"/>
            </a:spcAft>
            <a:buNone/>
          </a:pPr>
          <a:r>
            <a:rPr lang="en-US" sz="1200" kern="1200" dirty="0"/>
            <a:t>Completes CHESS financial eligibility processing</a:t>
          </a:r>
        </a:p>
        <a:p>
          <a:pPr marL="0" lvl="0" indent="0" algn="l" defTabSz="533400">
            <a:lnSpc>
              <a:spcPct val="90000"/>
            </a:lnSpc>
            <a:spcBef>
              <a:spcPct val="0"/>
            </a:spcBef>
            <a:spcAft>
              <a:spcPct val="35000"/>
            </a:spcAft>
            <a:buNone/>
          </a:pPr>
          <a:r>
            <a:rPr lang="en-US" sz="1200" kern="1200" dirty="0"/>
            <a:t>Enters CHESS start and stop dates</a:t>
          </a:r>
        </a:p>
        <a:p>
          <a:pPr marL="0" lvl="0" indent="0" algn="l" defTabSz="533400">
            <a:lnSpc>
              <a:spcPct val="90000"/>
            </a:lnSpc>
            <a:spcBef>
              <a:spcPct val="0"/>
            </a:spcBef>
            <a:spcAft>
              <a:spcPct val="35000"/>
            </a:spcAft>
            <a:buNone/>
          </a:pPr>
          <a:r>
            <a:rPr lang="en-US" sz="1200" kern="1200" dirty="0"/>
            <a:t>Contracts with BH-ASO</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200" kern="1200"/>
        </a:p>
      </dsp:txBody>
      <dsp:txXfrm>
        <a:off x="1150784" y="879878"/>
        <a:ext cx="2389104" cy="2176199"/>
      </dsp:txXfrm>
    </dsp:sp>
    <dsp:sp modelId="{436C43FD-8E64-4403-B49E-024952C9A34A}">
      <dsp:nvSpPr>
        <dsp:cNvPr id="0" name=""/>
        <dsp:cNvSpPr/>
      </dsp:nvSpPr>
      <dsp:spPr>
        <a:xfrm>
          <a:off x="3539888" y="385287"/>
          <a:ext cx="5367727" cy="1129690"/>
        </a:xfrm>
        <a:prstGeom prst="rightArrow">
          <a:avLst>
            <a:gd name="adj1" fmla="val 50000"/>
            <a:gd name="adj2" fmla="val 50000"/>
          </a:avLst>
        </a:prstGeom>
        <a:solidFill>
          <a:schemeClr val="accent6">
            <a:shade val="50000"/>
            <a:hueOff val="0"/>
            <a:satOff val="3863"/>
            <a:lumOff val="244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79338" numCol="1" spcCol="1270" anchor="ctr" anchorCtr="0">
          <a:noAutofit/>
        </a:bodyPr>
        <a:lstStyle/>
        <a:p>
          <a:pPr marL="0" lvl="0" indent="0" algn="l" defTabSz="533400">
            <a:lnSpc>
              <a:spcPct val="90000"/>
            </a:lnSpc>
            <a:spcBef>
              <a:spcPct val="0"/>
            </a:spcBef>
            <a:spcAft>
              <a:spcPct val="35000"/>
            </a:spcAft>
            <a:buNone/>
          </a:pPr>
          <a:r>
            <a:rPr lang="en-US" sz="1200" kern="1200"/>
            <a:t>Behavioral Health Administrative Service Organization (BH-ASO) </a:t>
          </a:r>
        </a:p>
      </dsp:txBody>
      <dsp:txXfrm>
        <a:off x="3539888" y="667710"/>
        <a:ext cx="5085305" cy="564845"/>
      </dsp:txXfrm>
    </dsp:sp>
    <dsp:sp modelId="{6B339D58-771A-46BB-AEB8-C9AE737C388D}">
      <dsp:nvSpPr>
        <dsp:cNvPr id="0" name=""/>
        <dsp:cNvSpPr/>
      </dsp:nvSpPr>
      <dsp:spPr>
        <a:xfrm>
          <a:off x="3539888" y="1256441"/>
          <a:ext cx="2389104" cy="2176199"/>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Completes Universal Assessment</a:t>
          </a:r>
        </a:p>
        <a:p>
          <a:pPr marL="0" lvl="0" indent="0" algn="l" defTabSz="533400">
            <a:lnSpc>
              <a:spcPct val="90000"/>
            </a:lnSpc>
            <a:spcBef>
              <a:spcPct val="0"/>
            </a:spcBef>
            <a:spcAft>
              <a:spcPct val="35000"/>
            </a:spcAft>
            <a:buNone/>
          </a:pPr>
          <a:r>
            <a:rPr lang="en-US" sz="1200" kern="1200"/>
            <a:t>Completes data review process for CHESS applications</a:t>
          </a:r>
        </a:p>
        <a:p>
          <a:pPr marL="0" lvl="0" indent="0" algn="l" defTabSz="533400">
            <a:lnSpc>
              <a:spcPct val="90000"/>
            </a:lnSpc>
            <a:spcBef>
              <a:spcPct val="0"/>
            </a:spcBef>
            <a:spcAft>
              <a:spcPct val="35000"/>
            </a:spcAft>
            <a:buNone/>
          </a:pPr>
          <a:r>
            <a:rPr lang="en-US" sz="1200" kern="1200"/>
            <a:t>Reviews and approves Person Centered Recovery Plan and Revised Plan</a:t>
          </a:r>
        </a:p>
        <a:p>
          <a:pPr marL="0" lvl="0" indent="0" algn="l" defTabSz="533400">
            <a:lnSpc>
              <a:spcPct val="90000"/>
            </a:lnSpc>
            <a:spcBef>
              <a:spcPct val="0"/>
            </a:spcBef>
            <a:spcAft>
              <a:spcPct val="35000"/>
            </a:spcAft>
            <a:buNone/>
          </a:pPr>
          <a:r>
            <a:rPr lang="en-US" sz="1200" kern="1200"/>
            <a:t>Completes annual reassessments</a:t>
          </a:r>
        </a:p>
        <a:p>
          <a:pPr marL="0" lvl="0" indent="0" algn="l" defTabSz="533400">
            <a:lnSpc>
              <a:spcPct val="90000"/>
            </a:lnSpc>
            <a:spcBef>
              <a:spcPct val="0"/>
            </a:spcBef>
            <a:spcAft>
              <a:spcPct val="35000"/>
            </a:spcAft>
            <a:buNone/>
          </a:pPr>
          <a:r>
            <a:rPr lang="en-US" sz="1200" kern="1200"/>
            <a:t>Approves Prior authorizations</a:t>
          </a:r>
        </a:p>
        <a:p>
          <a:pPr marL="0" lvl="0" indent="0" algn="l" defTabSz="533400">
            <a:lnSpc>
              <a:spcPct val="90000"/>
            </a:lnSpc>
            <a:spcBef>
              <a:spcPct val="0"/>
            </a:spcBef>
            <a:spcAft>
              <a:spcPct val="35000"/>
            </a:spcAft>
            <a:buNone/>
          </a:pPr>
          <a:endParaRPr lang="en-US" sz="1200" kern="1200"/>
        </a:p>
      </dsp:txBody>
      <dsp:txXfrm>
        <a:off x="3539888" y="1256441"/>
        <a:ext cx="2389104" cy="2176199"/>
      </dsp:txXfrm>
    </dsp:sp>
    <dsp:sp modelId="{3A10117F-6DC5-4E3A-9D00-EB5978704BC3}">
      <dsp:nvSpPr>
        <dsp:cNvPr id="0" name=""/>
        <dsp:cNvSpPr/>
      </dsp:nvSpPr>
      <dsp:spPr>
        <a:xfrm>
          <a:off x="5928992" y="761850"/>
          <a:ext cx="2978623" cy="1129690"/>
        </a:xfrm>
        <a:prstGeom prst="rightArrow">
          <a:avLst>
            <a:gd name="adj1" fmla="val 50000"/>
            <a:gd name="adj2" fmla="val 50000"/>
          </a:avLst>
        </a:prstGeom>
        <a:solidFill>
          <a:schemeClr val="accent6">
            <a:shade val="50000"/>
            <a:hueOff val="0"/>
            <a:satOff val="3863"/>
            <a:lumOff val="244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79338" numCol="1" spcCol="1270" anchor="ctr" anchorCtr="0">
          <a:noAutofit/>
        </a:bodyPr>
        <a:lstStyle/>
        <a:p>
          <a:pPr marL="0" lvl="0" indent="0" algn="l" defTabSz="533400">
            <a:lnSpc>
              <a:spcPct val="90000"/>
            </a:lnSpc>
            <a:spcBef>
              <a:spcPct val="0"/>
            </a:spcBef>
            <a:spcAft>
              <a:spcPct val="35000"/>
            </a:spcAft>
            <a:buNone/>
          </a:pPr>
          <a:r>
            <a:rPr lang="en-US" sz="1200" kern="1200" dirty="0"/>
            <a:t>Supportive Housing Providers (SHPs)</a:t>
          </a:r>
        </a:p>
      </dsp:txBody>
      <dsp:txXfrm>
        <a:off x="5928992" y="1044273"/>
        <a:ext cx="2696201" cy="564845"/>
      </dsp:txXfrm>
    </dsp:sp>
    <dsp:sp modelId="{749A90BE-C21C-45C4-9F86-D8941C0E874E}">
      <dsp:nvSpPr>
        <dsp:cNvPr id="0" name=""/>
        <dsp:cNvSpPr/>
      </dsp:nvSpPr>
      <dsp:spPr>
        <a:xfrm>
          <a:off x="5928992" y="1633005"/>
          <a:ext cx="2389104" cy="2144350"/>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Completes Housing Assessment (aka, Acuity Index)</a:t>
          </a:r>
        </a:p>
        <a:p>
          <a:pPr marL="0" lvl="0" indent="0" algn="l" defTabSz="533400">
            <a:lnSpc>
              <a:spcPct val="90000"/>
            </a:lnSpc>
            <a:spcBef>
              <a:spcPct val="0"/>
            </a:spcBef>
            <a:spcAft>
              <a:spcPct val="35000"/>
            </a:spcAft>
            <a:buNone/>
          </a:pPr>
          <a:r>
            <a:rPr lang="en-US" sz="1200" kern="1200" dirty="0"/>
            <a:t>Develops Person-Centered Recovery Plan</a:t>
          </a:r>
        </a:p>
        <a:p>
          <a:pPr marL="0" lvl="0" indent="0" algn="l" defTabSz="533400">
            <a:lnSpc>
              <a:spcPct val="90000"/>
            </a:lnSpc>
            <a:spcBef>
              <a:spcPct val="0"/>
            </a:spcBef>
            <a:spcAft>
              <a:spcPct val="35000"/>
            </a:spcAft>
            <a:buNone/>
          </a:pPr>
          <a:r>
            <a:rPr lang="en-US" sz="1200" kern="1200" dirty="0"/>
            <a:t>Submits Prior authorizations</a:t>
          </a:r>
        </a:p>
        <a:p>
          <a:pPr marL="0" lvl="0" indent="0" algn="l" defTabSz="533400">
            <a:lnSpc>
              <a:spcPct val="90000"/>
            </a:lnSpc>
            <a:spcBef>
              <a:spcPct val="0"/>
            </a:spcBef>
            <a:spcAft>
              <a:spcPct val="35000"/>
            </a:spcAft>
            <a:buNone/>
          </a:pPr>
          <a:r>
            <a:rPr lang="en-US" sz="1200" kern="1200" dirty="0"/>
            <a:t>Locates and secures housing</a:t>
          </a:r>
        </a:p>
        <a:p>
          <a:pPr marL="0" lvl="0" indent="0" algn="l" defTabSz="533400">
            <a:lnSpc>
              <a:spcPct val="90000"/>
            </a:lnSpc>
            <a:spcBef>
              <a:spcPct val="0"/>
            </a:spcBef>
            <a:spcAft>
              <a:spcPct val="35000"/>
            </a:spcAft>
            <a:buNone/>
          </a:pPr>
          <a:r>
            <a:rPr lang="en-US" sz="1200" kern="1200"/>
            <a:t>Completes Revised Plan</a:t>
          </a:r>
        </a:p>
        <a:p>
          <a:pPr marL="0" lvl="0" indent="0" algn="l" defTabSz="533400">
            <a:lnSpc>
              <a:spcPct val="90000"/>
            </a:lnSpc>
            <a:spcBef>
              <a:spcPct val="0"/>
            </a:spcBef>
            <a:spcAft>
              <a:spcPct val="35000"/>
            </a:spcAft>
            <a:buNone/>
          </a:pPr>
          <a:r>
            <a:rPr lang="en-US" sz="1200" kern="1200"/>
            <a:t>Direct service delivery</a:t>
          </a:r>
        </a:p>
      </dsp:txBody>
      <dsp:txXfrm>
        <a:off x="5928992" y="1633005"/>
        <a:ext cx="2389104" cy="214435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1FDA3-B896-48F1-8E56-04EA794FFCFC}"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31E8A-617C-42F4-A6D2-ADF47FD26A7E}" type="slidenum">
              <a:rPr lang="en-US" smtClean="0"/>
              <a:t>‹#›</a:t>
            </a:fld>
            <a:endParaRPr lang="en-US"/>
          </a:p>
        </p:txBody>
      </p:sp>
    </p:spTree>
    <p:extLst>
      <p:ext uri="{BB962C8B-B14F-4D97-AF65-F5344CB8AC3E}">
        <p14:creationId xmlns:p14="http://schemas.microsoft.com/office/powerpoint/2010/main" val="199385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6,270, Increase of 546</a:t>
            </a:r>
          </a:p>
        </p:txBody>
      </p:sp>
      <p:sp>
        <p:nvSpPr>
          <p:cNvPr id="4" name="Slide Number Placeholder 3"/>
          <p:cNvSpPr>
            <a:spLocks noGrp="1"/>
          </p:cNvSpPr>
          <p:nvPr>
            <p:ph type="sldNum" sz="quarter" idx="5"/>
          </p:nvPr>
        </p:nvSpPr>
        <p:spPr/>
        <p:txBody>
          <a:bodyPr/>
          <a:lstStyle/>
          <a:p>
            <a:fld id="{DB431E8A-617C-42F4-A6D2-ADF47FD26A7E}" type="slidenum">
              <a:rPr lang="en-US" smtClean="0"/>
              <a:t>12</a:t>
            </a:fld>
            <a:endParaRPr lang="en-US" dirty="0"/>
          </a:p>
        </p:txBody>
      </p:sp>
    </p:spTree>
    <p:extLst>
      <p:ext uri="{BB962C8B-B14F-4D97-AF65-F5344CB8AC3E}">
        <p14:creationId xmlns:p14="http://schemas.microsoft.com/office/powerpoint/2010/main" val="17207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31E8A-617C-42F4-A6D2-ADF47FD26A7E}" type="slidenum">
              <a:rPr lang="en-US" smtClean="0"/>
              <a:t>19</a:t>
            </a:fld>
            <a:endParaRPr lang="en-US"/>
          </a:p>
        </p:txBody>
      </p:sp>
    </p:spTree>
    <p:extLst>
      <p:ext uri="{BB962C8B-B14F-4D97-AF65-F5344CB8AC3E}">
        <p14:creationId xmlns:p14="http://schemas.microsoft.com/office/powerpoint/2010/main" val="91481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25</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risk without the receipt of CHESS services</a:t>
            </a:r>
          </a:p>
          <a:p>
            <a:r>
              <a:rPr lang="en-US" dirty="0"/>
              <a:t>CCI:  This score looks at your diagnoses and tells us how sick a person might be in the future</a:t>
            </a:r>
          </a:p>
          <a:p>
            <a:r>
              <a:rPr lang="en-US" dirty="0"/>
              <a:t>Critical needs means needing help with ADLS (bathing, dressing, eating, toileting, transferring) and IADLs, meal preparation, shopping, medication management, transportation, healthcare coordination,, maintain housing stability, or behavioral health management</a:t>
            </a:r>
          </a:p>
        </p:txBody>
      </p:sp>
      <p:sp>
        <p:nvSpPr>
          <p:cNvPr id="4" name="Slide Number Placeholder 3"/>
          <p:cNvSpPr>
            <a:spLocks noGrp="1"/>
          </p:cNvSpPr>
          <p:nvPr>
            <p:ph type="sldNum" sz="quarter" idx="5"/>
          </p:nvPr>
        </p:nvSpPr>
        <p:spPr/>
        <p:txBody>
          <a:bodyPr/>
          <a:lstStyle/>
          <a:p>
            <a:fld id="{DB431E8A-617C-42F4-A6D2-ADF47FD26A7E}" type="slidenum">
              <a:rPr lang="en-US" smtClean="0"/>
              <a:t>27</a:t>
            </a:fld>
            <a:endParaRPr lang="en-US"/>
          </a:p>
        </p:txBody>
      </p:sp>
    </p:spTree>
    <p:extLst>
      <p:ext uri="{BB962C8B-B14F-4D97-AF65-F5344CB8AC3E}">
        <p14:creationId xmlns:p14="http://schemas.microsoft.com/office/powerpoint/2010/main" val="111863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32</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working with O’Donnell Marketing firm since 09/2020.  </a:t>
            </a:r>
          </a:p>
        </p:txBody>
      </p:sp>
      <p:sp>
        <p:nvSpPr>
          <p:cNvPr id="4" name="Slide Number Placeholder 3"/>
          <p:cNvSpPr>
            <a:spLocks noGrp="1"/>
          </p:cNvSpPr>
          <p:nvPr>
            <p:ph type="sldNum" sz="quarter" idx="5"/>
          </p:nvPr>
        </p:nvSpPr>
        <p:spPr/>
        <p:txBody>
          <a:bodyPr/>
          <a:lstStyle/>
          <a:p>
            <a:fld id="{DB431E8A-617C-42F4-A6D2-ADF47FD26A7E}" type="slidenum">
              <a:rPr lang="en-US" smtClean="0"/>
              <a:t>33</a:t>
            </a:fld>
            <a:endParaRPr lang="en-US"/>
          </a:p>
        </p:txBody>
      </p:sp>
    </p:spTree>
    <p:extLst>
      <p:ext uri="{BB962C8B-B14F-4D97-AF65-F5344CB8AC3E}">
        <p14:creationId xmlns:p14="http://schemas.microsoft.com/office/powerpoint/2010/main" val="208362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36</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29140-2C41-40A0-B79F-74713893E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26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53</a:t>
            </a:fld>
            <a:endParaRPr lang="en-US"/>
          </a:p>
        </p:txBody>
      </p:sp>
    </p:spTree>
    <p:extLst>
      <p:ext uri="{BB962C8B-B14F-4D97-AF65-F5344CB8AC3E}">
        <p14:creationId xmlns:p14="http://schemas.microsoft.com/office/powerpoint/2010/main" val="281109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en-US" alt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en-US" altLang="en-US" sz="2400">
                <a:latin typeface="Times New Roman" pitchFamily="18" charset="0"/>
              </a:endParaRPr>
            </a:p>
          </p:txBody>
        </p:sp>
      </p:grpSp>
      <p:grpSp>
        <p:nvGrpSpPr>
          <p:cNvPr id="7" name="Group 5"/>
          <p:cNvGrpSpPr>
            <a:grpSpLocks/>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a:p>
          </p:txBody>
        </p:sp>
      </p:grpSp>
      <p:sp>
        <p:nvSpPr>
          <p:cNvPr id="14344" name="Rectangle 8"/>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14348"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r>
              <a:rPr lang="en-US"/>
              <a:t>9/14/2021</a:t>
            </a:r>
          </a:p>
        </p:txBody>
      </p:sp>
      <p:sp>
        <p:nvSpPr>
          <p:cNvPr id="11" name="Rectangle 10"/>
          <p:cNvSpPr>
            <a:spLocks noGrp="1" noChangeArrowheads="1"/>
          </p:cNvSpPr>
          <p:nvPr>
            <p:ph type="ftr" sz="quarter" idx="11"/>
          </p:nvPr>
        </p:nvSpPr>
        <p:spPr/>
        <p:txBody>
          <a:bodyPr/>
          <a:lstStyle>
            <a:lvl1pPr algn="r">
              <a:defRPr/>
            </a:lvl1pPr>
          </a:lstStyle>
          <a:p>
            <a:endParaRPr lang="en-US"/>
          </a:p>
        </p:txBody>
      </p:sp>
      <p:sp>
        <p:nvSpPr>
          <p:cNvPr id="12" name="Rectangle 11"/>
          <p:cNvSpPr>
            <a:spLocks noGrp="1" noChangeArrowheads="1"/>
          </p:cNvSpPr>
          <p:nvPr>
            <p:ph type="sldNum" sz="quarter" idx="12"/>
          </p:nvPr>
        </p:nvSpPr>
        <p:spPr>
          <a:xfrm>
            <a:off x="101601" y="6248400"/>
            <a:ext cx="783167" cy="488950"/>
          </a:xfrm>
        </p:spPr>
        <p:txBody>
          <a:bodyPr anchorCtr="0"/>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418963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r>
              <a:rPr lang="en-US"/>
              <a:t>9/14/2021</a:t>
            </a:r>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253490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762001"/>
            <a:ext cx="26416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762001"/>
            <a:ext cx="77216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r>
              <a:rPr lang="en-US"/>
              <a:t>9/14/2021</a:t>
            </a:r>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394075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7" y="457200"/>
            <a:ext cx="5393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p:nvSpPr>
        <p:spPr>
          <a:xfrm>
            <a:off x="9042400" y="6481763"/>
            <a:ext cx="19304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b="1" dirty="0">
                <a:sym typeface="Symbol"/>
              </a:rPr>
              <a:t>The State of Connecticut</a:t>
            </a:r>
            <a:endParaRPr lang="en-US" sz="800" b="1" dirty="0"/>
          </a:p>
        </p:txBody>
      </p:sp>
      <p:pic>
        <p:nvPicPr>
          <p:cNvPr id="6" name="Picture 2" descr="\\DESIGN01\Design\MONEY_FOLLOWS\003082_01_MPCT_PPT\PPT\Images\stat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196014"/>
            <a:ext cx="71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76817" y="6480176"/>
            <a:ext cx="162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11" name="Title 1"/>
          <p:cNvSpPr>
            <a:spLocks noGrp="1"/>
          </p:cNvSpPr>
          <p:nvPr>
            <p:ph type="title"/>
          </p:nvPr>
        </p:nvSpPr>
        <p:spPr>
          <a:xfrm>
            <a:off x="771165" y="1263127"/>
            <a:ext cx="9896835" cy="450788"/>
          </a:xfrm>
        </p:spPr>
        <p:txBody>
          <a:bodyPr anchor="t">
            <a:spAutoFit/>
          </a:bodyPr>
          <a:lstStyle>
            <a:lvl1pPr>
              <a:defRPr sz="2200" b="1"/>
            </a:lvl1pPr>
          </a:lstStyle>
          <a:p>
            <a:r>
              <a:rPr lang="en-US"/>
              <a:t>Click to edit Master title style</a:t>
            </a:r>
            <a:endParaRPr lang="en-US" dirty="0"/>
          </a:p>
        </p:txBody>
      </p:sp>
      <p:sp>
        <p:nvSpPr>
          <p:cNvPr id="12" name="Content Placeholder 2"/>
          <p:cNvSpPr>
            <a:spLocks noGrp="1"/>
          </p:cNvSpPr>
          <p:nvPr>
            <p:ph idx="1"/>
          </p:nvPr>
        </p:nvSpPr>
        <p:spPr>
          <a:xfrm>
            <a:off x="763842" y="1861968"/>
            <a:ext cx="9904159" cy="4190106"/>
          </a:xfrm>
        </p:spPr>
        <p:txBody>
          <a:bodyPr/>
          <a:lstStyle>
            <a:lvl1pPr marL="171450" indent="-171450">
              <a:spcBef>
                <a:spcPts val="0"/>
              </a:spcBef>
              <a:spcAft>
                <a:spcPts val="1200"/>
              </a:spcAft>
              <a:buClr>
                <a:srgbClr val="68307A"/>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1586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_purple">
    <p:spTree>
      <p:nvGrpSpPr>
        <p:cNvPr id="1" name=""/>
        <p:cNvGrpSpPr/>
        <p:nvPr/>
      </p:nvGrpSpPr>
      <p:grpSpPr>
        <a:xfrm>
          <a:off x="0" y="0"/>
          <a:ext cx="0" cy="0"/>
          <a:chOff x="0" y="0"/>
          <a:chExt cx="0" cy="0"/>
        </a:xfrm>
      </p:grpSpPr>
      <p:sp>
        <p:nvSpPr>
          <p:cNvPr id="4" name="Rectangle 3"/>
          <p:cNvSpPr/>
          <p:nvPr/>
        </p:nvSpPr>
        <p:spPr>
          <a:xfrm>
            <a:off x="0" y="5943601"/>
            <a:ext cx="12192000" cy="923925"/>
          </a:xfrm>
          <a:prstGeom prst="rect">
            <a:avLst/>
          </a:prstGeom>
          <a:solidFill>
            <a:srgbClr val="DC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7" y="457200"/>
            <a:ext cx="5393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ESIGN01\Design\MONEY_FOLLOWS\003082_01_MPCT_PPT\PPT\Images\stat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196014"/>
            <a:ext cx="71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514600"/>
            <a:ext cx="12192000" cy="3429000"/>
          </a:xfrm>
          <a:prstGeom prst="rect">
            <a:avLst/>
          </a:prstGeom>
          <a:solidFill>
            <a:srgbClr val="683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Footer Placeholder 4"/>
          <p:cNvSpPr txBox="1">
            <a:spLocks/>
          </p:cNvSpPr>
          <p:nvPr/>
        </p:nvSpPr>
        <p:spPr>
          <a:xfrm>
            <a:off x="9042400" y="6481763"/>
            <a:ext cx="19304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b="1" dirty="0">
                <a:sym typeface="Symbol"/>
              </a:rPr>
              <a:t>The State of Connecticut</a:t>
            </a:r>
            <a:endParaRPr lang="en-US" sz="800" b="1" dirty="0"/>
          </a:p>
        </p:txBody>
      </p:sp>
      <p:sp>
        <p:nvSpPr>
          <p:cNvPr id="9" name="TextBox 8"/>
          <p:cNvSpPr txBox="1">
            <a:spLocks noChangeArrowheads="1"/>
          </p:cNvSpPr>
          <p:nvPr/>
        </p:nvSpPr>
        <p:spPr bwMode="auto">
          <a:xfrm>
            <a:off x="776817" y="6480176"/>
            <a:ext cx="162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2" name="Title 1"/>
          <p:cNvSpPr>
            <a:spLocks noGrp="1"/>
          </p:cNvSpPr>
          <p:nvPr>
            <p:ph type="title"/>
          </p:nvPr>
        </p:nvSpPr>
        <p:spPr>
          <a:xfrm>
            <a:off x="771165" y="1459452"/>
            <a:ext cx="9896835" cy="532506"/>
          </a:xfrm>
        </p:spPr>
        <p:txBody>
          <a:bodyPr>
            <a:normAutofit/>
          </a:bodyPr>
          <a:lstStyle>
            <a:lvl1pPr>
              <a:defRPr sz="2800" b="1"/>
            </a:lvl1pPr>
          </a:lstStyle>
          <a:p>
            <a:r>
              <a:rPr lang="en-US"/>
              <a:t>Click to edit Master title style</a:t>
            </a:r>
            <a:endParaRPr lang="en-US" dirty="0"/>
          </a:p>
        </p:txBody>
      </p:sp>
      <p:sp>
        <p:nvSpPr>
          <p:cNvPr id="10" name="Subtitle 6"/>
          <p:cNvSpPr>
            <a:spLocks noGrp="1"/>
          </p:cNvSpPr>
          <p:nvPr>
            <p:ph type="subTitle" idx="10"/>
          </p:nvPr>
        </p:nvSpPr>
        <p:spPr>
          <a:xfrm>
            <a:off x="776818" y="2881312"/>
            <a:ext cx="8417983" cy="414338"/>
          </a:xfrm>
        </p:spPr>
        <p:txBody>
          <a:bodyPr/>
          <a:lstStyle>
            <a:lvl1pPr marL="0" indent="0">
              <a:buNone/>
              <a:defRPr lang="en-US" sz="2000" kern="1200" dirty="0">
                <a:solidFill>
                  <a:schemeClr val="bg1"/>
                </a:solidFill>
                <a:latin typeface="Arial" pitchFamily="34" charset="0"/>
                <a:ea typeface="+mn-ea"/>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925577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Vertical Tex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7" y="457200"/>
            <a:ext cx="5393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p:nvSpPr>
        <p:spPr>
          <a:xfrm>
            <a:off x="9042400" y="6481763"/>
            <a:ext cx="19304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b="1" dirty="0">
                <a:sym typeface="Symbol"/>
              </a:rPr>
              <a:t>The State of Connecticut</a:t>
            </a:r>
            <a:endParaRPr lang="en-US" sz="800" b="1" dirty="0"/>
          </a:p>
        </p:txBody>
      </p:sp>
      <p:pic>
        <p:nvPicPr>
          <p:cNvPr id="6" name="Picture 2" descr="\\DESIGN01\Design\MONEY_FOLLOWS\003082_01_MPCT_PPT\PPT\Images\stat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196014"/>
            <a:ext cx="71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76817" y="6480176"/>
            <a:ext cx="162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11" name="Title 1"/>
          <p:cNvSpPr>
            <a:spLocks noGrp="1"/>
          </p:cNvSpPr>
          <p:nvPr>
            <p:ph type="title"/>
          </p:nvPr>
        </p:nvSpPr>
        <p:spPr>
          <a:xfrm>
            <a:off x="771165" y="1263127"/>
            <a:ext cx="9896835" cy="450788"/>
          </a:xfrm>
        </p:spPr>
        <p:txBody>
          <a:bodyPr anchor="t">
            <a:spAutoFit/>
          </a:bodyPr>
          <a:lstStyle>
            <a:lvl1pPr>
              <a:defRPr sz="2200" b="1"/>
            </a:lvl1pPr>
          </a:lstStyle>
          <a:p>
            <a:r>
              <a:rPr lang="en-US"/>
              <a:t>Click to edit Master title style</a:t>
            </a:r>
            <a:endParaRPr lang="en-US" dirty="0"/>
          </a:p>
        </p:txBody>
      </p:sp>
      <p:sp>
        <p:nvSpPr>
          <p:cNvPr id="12" name="Content Placeholder 2"/>
          <p:cNvSpPr>
            <a:spLocks noGrp="1"/>
          </p:cNvSpPr>
          <p:nvPr>
            <p:ph idx="1"/>
          </p:nvPr>
        </p:nvSpPr>
        <p:spPr>
          <a:xfrm>
            <a:off x="763842" y="1861968"/>
            <a:ext cx="9904159" cy="4190106"/>
          </a:xfrm>
        </p:spPr>
        <p:txBody>
          <a:bodyPr/>
          <a:lstStyle>
            <a:lvl1pPr marL="171450" indent="-171450">
              <a:spcBef>
                <a:spcPts val="0"/>
              </a:spcBef>
              <a:spcAft>
                <a:spcPts val="1200"/>
              </a:spcAft>
              <a:buClr>
                <a:srgbClr val="68307A"/>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653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Divider_purple">
    <p:spTree>
      <p:nvGrpSpPr>
        <p:cNvPr id="1" name=""/>
        <p:cNvGrpSpPr/>
        <p:nvPr/>
      </p:nvGrpSpPr>
      <p:grpSpPr>
        <a:xfrm>
          <a:off x="0" y="0"/>
          <a:ext cx="0" cy="0"/>
          <a:chOff x="0" y="0"/>
          <a:chExt cx="0" cy="0"/>
        </a:xfrm>
      </p:grpSpPr>
      <p:sp>
        <p:nvSpPr>
          <p:cNvPr id="4" name="Rectangle 3"/>
          <p:cNvSpPr/>
          <p:nvPr/>
        </p:nvSpPr>
        <p:spPr>
          <a:xfrm>
            <a:off x="0" y="5943601"/>
            <a:ext cx="12192000" cy="923925"/>
          </a:xfrm>
          <a:prstGeom prst="rect">
            <a:avLst/>
          </a:prstGeom>
          <a:solidFill>
            <a:srgbClr val="DC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7" y="457200"/>
            <a:ext cx="5393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ESIGN01\Design\MONEY_FOLLOWS\003082_01_MPCT_PPT\PPT\Images\stat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196014"/>
            <a:ext cx="71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514600"/>
            <a:ext cx="12192000" cy="3429000"/>
          </a:xfrm>
          <a:prstGeom prst="rect">
            <a:avLst/>
          </a:prstGeom>
          <a:solidFill>
            <a:srgbClr val="683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Footer Placeholder 4"/>
          <p:cNvSpPr txBox="1">
            <a:spLocks/>
          </p:cNvSpPr>
          <p:nvPr/>
        </p:nvSpPr>
        <p:spPr>
          <a:xfrm>
            <a:off x="9042400" y="6481763"/>
            <a:ext cx="19304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b="1" dirty="0">
                <a:sym typeface="Symbol"/>
              </a:rPr>
              <a:t>The State of Connecticut</a:t>
            </a:r>
            <a:endParaRPr lang="en-US" sz="800" b="1" dirty="0"/>
          </a:p>
        </p:txBody>
      </p:sp>
      <p:sp>
        <p:nvSpPr>
          <p:cNvPr id="9" name="TextBox 8"/>
          <p:cNvSpPr txBox="1">
            <a:spLocks noChangeArrowheads="1"/>
          </p:cNvSpPr>
          <p:nvPr/>
        </p:nvSpPr>
        <p:spPr bwMode="auto">
          <a:xfrm>
            <a:off x="776817" y="6480176"/>
            <a:ext cx="162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2" name="Title 1"/>
          <p:cNvSpPr>
            <a:spLocks noGrp="1"/>
          </p:cNvSpPr>
          <p:nvPr>
            <p:ph type="title"/>
          </p:nvPr>
        </p:nvSpPr>
        <p:spPr>
          <a:xfrm>
            <a:off x="771165" y="1459452"/>
            <a:ext cx="9896835" cy="532506"/>
          </a:xfrm>
        </p:spPr>
        <p:txBody>
          <a:bodyPr>
            <a:normAutofit/>
          </a:bodyPr>
          <a:lstStyle>
            <a:lvl1pPr>
              <a:defRPr sz="2800" b="1"/>
            </a:lvl1pPr>
          </a:lstStyle>
          <a:p>
            <a:r>
              <a:rPr lang="en-US"/>
              <a:t>Click to edit Master title style</a:t>
            </a:r>
            <a:endParaRPr lang="en-US" dirty="0"/>
          </a:p>
        </p:txBody>
      </p:sp>
      <p:sp>
        <p:nvSpPr>
          <p:cNvPr id="10" name="Subtitle 6"/>
          <p:cNvSpPr>
            <a:spLocks noGrp="1"/>
          </p:cNvSpPr>
          <p:nvPr>
            <p:ph type="subTitle" idx="10"/>
          </p:nvPr>
        </p:nvSpPr>
        <p:spPr>
          <a:xfrm>
            <a:off x="776818" y="2881312"/>
            <a:ext cx="8417983" cy="414338"/>
          </a:xfrm>
        </p:spPr>
        <p:txBody>
          <a:bodyPr/>
          <a:lstStyle>
            <a:lvl1pPr marL="0" indent="0">
              <a:buNone/>
              <a:defRPr lang="en-US" sz="2000" kern="1200" dirty="0">
                <a:solidFill>
                  <a:schemeClr val="bg1"/>
                </a:solidFill>
                <a:latin typeface="Arial" pitchFamily="34" charset="0"/>
                <a:ea typeface="+mn-ea"/>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1993436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Vertical Tex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7" y="457200"/>
            <a:ext cx="5393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p:nvSpPr>
        <p:spPr>
          <a:xfrm>
            <a:off x="9042400" y="6481763"/>
            <a:ext cx="19304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b="1" dirty="0">
                <a:sym typeface="Symbol"/>
              </a:rPr>
              <a:t>The State of Connecticut</a:t>
            </a:r>
            <a:endParaRPr lang="en-US" sz="800" b="1" dirty="0"/>
          </a:p>
        </p:txBody>
      </p:sp>
      <p:pic>
        <p:nvPicPr>
          <p:cNvPr id="6" name="Picture 2" descr="\\DESIGN01\Design\MONEY_FOLLOWS\003082_01_MPCT_PPT\PPT\Images\stat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196014"/>
            <a:ext cx="71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76817" y="6480176"/>
            <a:ext cx="162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11" name="Title 1"/>
          <p:cNvSpPr>
            <a:spLocks noGrp="1"/>
          </p:cNvSpPr>
          <p:nvPr>
            <p:ph type="title"/>
          </p:nvPr>
        </p:nvSpPr>
        <p:spPr>
          <a:xfrm>
            <a:off x="771165" y="1263127"/>
            <a:ext cx="9896835" cy="450788"/>
          </a:xfrm>
        </p:spPr>
        <p:txBody>
          <a:bodyPr anchor="t">
            <a:spAutoFit/>
          </a:bodyPr>
          <a:lstStyle>
            <a:lvl1pPr>
              <a:defRPr sz="2200" b="1"/>
            </a:lvl1pPr>
          </a:lstStyle>
          <a:p>
            <a:r>
              <a:rPr lang="en-US"/>
              <a:t>Click to edit Master title style</a:t>
            </a:r>
            <a:endParaRPr lang="en-US" dirty="0"/>
          </a:p>
        </p:txBody>
      </p:sp>
      <p:sp>
        <p:nvSpPr>
          <p:cNvPr id="12" name="Content Placeholder 2"/>
          <p:cNvSpPr>
            <a:spLocks noGrp="1"/>
          </p:cNvSpPr>
          <p:nvPr>
            <p:ph idx="1"/>
          </p:nvPr>
        </p:nvSpPr>
        <p:spPr>
          <a:xfrm>
            <a:off x="763842" y="1861968"/>
            <a:ext cx="9904159" cy="4190106"/>
          </a:xfrm>
        </p:spPr>
        <p:txBody>
          <a:bodyPr/>
          <a:lstStyle>
            <a:lvl1pPr marL="171450" indent="-171450">
              <a:spcBef>
                <a:spcPts val="0"/>
              </a:spcBef>
              <a:spcAft>
                <a:spcPts val="1200"/>
              </a:spcAft>
              <a:buClr>
                <a:srgbClr val="68307A"/>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070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Divider_purple">
    <p:spTree>
      <p:nvGrpSpPr>
        <p:cNvPr id="1" name=""/>
        <p:cNvGrpSpPr/>
        <p:nvPr/>
      </p:nvGrpSpPr>
      <p:grpSpPr>
        <a:xfrm>
          <a:off x="0" y="0"/>
          <a:ext cx="0" cy="0"/>
          <a:chOff x="0" y="0"/>
          <a:chExt cx="0" cy="0"/>
        </a:xfrm>
      </p:grpSpPr>
      <p:sp>
        <p:nvSpPr>
          <p:cNvPr id="4" name="Rectangle 3"/>
          <p:cNvSpPr/>
          <p:nvPr/>
        </p:nvSpPr>
        <p:spPr>
          <a:xfrm>
            <a:off x="0" y="5943601"/>
            <a:ext cx="12192000" cy="923925"/>
          </a:xfrm>
          <a:prstGeom prst="rect">
            <a:avLst/>
          </a:prstGeom>
          <a:solidFill>
            <a:srgbClr val="DC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7" y="457200"/>
            <a:ext cx="5393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ESIGN01\Design\MONEY_FOLLOWS\003082_01_MPCT_PPT\PPT\Images\stat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196014"/>
            <a:ext cx="71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514600"/>
            <a:ext cx="12192000" cy="3429000"/>
          </a:xfrm>
          <a:prstGeom prst="rect">
            <a:avLst/>
          </a:prstGeom>
          <a:solidFill>
            <a:srgbClr val="683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Footer Placeholder 4"/>
          <p:cNvSpPr txBox="1">
            <a:spLocks/>
          </p:cNvSpPr>
          <p:nvPr/>
        </p:nvSpPr>
        <p:spPr>
          <a:xfrm>
            <a:off x="9042400" y="6481763"/>
            <a:ext cx="19304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b="1" dirty="0">
                <a:sym typeface="Symbol"/>
              </a:rPr>
              <a:t>The State of Connecticut</a:t>
            </a:r>
            <a:endParaRPr lang="en-US" sz="800" b="1" dirty="0"/>
          </a:p>
        </p:txBody>
      </p:sp>
      <p:sp>
        <p:nvSpPr>
          <p:cNvPr id="9" name="TextBox 8"/>
          <p:cNvSpPr txBox="1">
            <a:spLocks noChangeArrowheads="1"/>
          </p:cNvSpPr>
          <p:nvPr/>
        </p:nvSpPr>
        <p:spPr bwMode="auto">
          <a:xfrm>
            <a:off x="776817" y="6480176"/>
            <a:ext cx="162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2" name="Title 1"/>
          <p:cNvSpPr>
            <a:spLocks noGrp="1"/>
          </p:cNvSpPr>
          <p:nvPr>
            <p:ph type="title"/>
          </p:nvPr>
        </p:nvSpPr>
        <p:spPr>
          <a:xfrm>
            <a:off x="771165" y="1459452"/>
            <a:ext cx="9896835" cy="532506"/>
          </a:xfrm>
        </p:spPr>
        <p:txBody>
          <a:bodyPr>
            <a:normAutofit/>
          </a:bodyPr>
          <a:lstStyle>
            <a:lvl1pPr>
              <a:defRPr sz="2800" b="1"/>
            </a:lvl1pPr>
          </a:lstStyle>
          <a:p>
            <a:r>
              <a:rPr lang="en-US"/>
              <a:t>Click to edit Master title style</a:t>
            </a:r>
            <a:endParaRPr lang="en-US" dirty="0"/>
          </a:p>
        </p:txBody>
      </p:sp>
      <p:sp>
        <p:nvSpPr>
          <p:cNvPr id="10" name="Subtitle 6"/>
          <p:cNvSpPr>
            <a:spLocks noGrp="1"/>
          </p:cNvSpPr>
          <p:nvPr>
            <p:ph type="subTitle" idx="10"/>
          </p:nvPr>
        </p:nvSpPr>
        <p:spPr>
          <a:xfrm>
            <a:off x="776818" y="2881312"/>
            <a:ext cx="8417983" cy="414338"/>
          </a:xfrm>
        </p:spPr>
        <p:txBody>
          <a:bodyPr/>
          <a:lstStyle>
            <a:lvl1pPr marL="0" indent="0">
              <a:buNone/>
              <a:defRPr lang="en-US" sz="2000" kern="1200" dirty="0">
                <a:solidFill>
                  <a:schemeClr val="bg1"/>
                </a:solidFill>
                <a:latin typeface="Arial" pitchFamily="34" charset="0"/>
                <a:ea typeface="+mn-ea"/>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3315852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Title and Vertical Tex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7" y="457200"/>
            <a:ext cx="5393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p:nvSpPr>
        <p:spPr>
          <a:xfrm>
            <a:off x="9042400" y="6481763"/>
            <a:ext cx="19304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b="1" dirty="0">
                <a:sym typeface="Symbol"/>
              </a:rPr>
              <a:t>The State of Connecticut</a:t>
            </a:r>
            <a:endParaRPr lang="en-US" sz="800" b="1" dirty="0"/>
          </a:p>
        </p:txBody>
      </p:sp>
      <p:pic>
        <p:nvPicPr>
          <p:cNvPr id="6" name="Picture 2" descr="\\DESIGN01\Design\MONEY_FOLLOWS\003082_01_MPCT_PPT\PPT\Images\stat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196014"/>
            <a:ext cx="71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76817" y="6480176"/>
            <a:ext cx="162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11" name="Title 1"/>
          <p:cNvSpPr>
            <a:spLocks noGrp="1"/>
          </p:cNvSpPr>
          <p:nvPr>
            <p:ph type="title"/>
          </p:nvPr>
        </p:nvSpPr>
        <p:spPr>
          <a:xfrm>
            <a:off x="771165" y="1263127"/>
            <a:ext cx="9896835" cy="450788"/>
          </a:xfrm>
        </p:spPr>
        <p:txBody>
          <a:bodyPr anchor="t">
            <a:spAutoFit/>
          </a:bodyPr>
          <a:lstStyle>
            <a:lvl1pPr>
              <a:defRPr sz="2200" b="1"/>
            </a:lvl1pPr>
          </a:lstStyle>
          <a:p>
            <a:r>
              <a:rPr lang="en-US"/>
              <a:t>Click to edit Master title style</a:t>
            </a:r>
            <a:endParaRPr lang="en-US" dirty="0"/>
          </a:p>
        </p:txBody>
      </p:sp>
      <p:sp>
        <p:nvSpPr>
          <p:cNvPr id="12" name="Content Placeholder 2"/>
          <p:cNvSpPr>
            <a:spLocks noGrp="1"/>
          </p:cNvSpPr>
          <p:nvPr>
            <p:ph idx="1"/>
          </p:nvPr>
        </p:nvSpPr>
        <p:spPr>
          <a:xfrm>
            <a:off x="763842" y="1861968"/>
            <a:ext cx="9904159" cy="4190106"/>
          </a:xfrm>
        </p:spPr>
        <p:txBody>
          <a:bodyPr/>
          <a:lstStyle>
            <a:lvl1pPr marL="171450" indent="-171450">
              <a:spcBef>
                <a:spcPts val="0"/>
              </a:spcBef>
              <a:spcAft>
                <a:spcPts val="1200"/>
              </a:spcAft>
              <a:buClr>
                <a:srgbClr val="68307A"/>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2819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Divider_purple">
    <p:spTree>
      <p:nvGrpSpPr>
        <p:cNvPr id="1" name=""/>
        <p:cNvGrpSpPr/>
        <p:nvPr/>
      </p:nvGrpSpPr>
      <p:grpSpPr>
        <a:xfrm>
          <a:off x="0" y="0"/>
          <a:ext cx="0" cy="0"/>
          <a:chOff x="0" y="0"/>
          <a:chExt cx="0" cy="0"/>
        </a:xfrm>
      </p:grpSpPr>
      <p:sp>
        <p:nvSpPr>
          <p:cNvPr id="4" name="Rectangle 3"/>
          <p:cNvSpPr/>
          <p:nvPr/>
        </p:nvSpPr>
        <p:spPr>
          <a:xfrm>
            <a:off x="0" y="5943601"/>
            <a:ext cx="12192000" cy="923925"/>
          </a:xfrm>
          <a:prstGeom prst="rect">
            <a:avLst/>
          </a:prstGeom>
          <a:solidFill>
            <a:srgbClr val="DC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7" y="457200"/>
            <a:ext cx="5393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ESIGN01\Design\MONEY_FOLLOWS\003082_01_MPCT_PPT\PPT\Images\stat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196014"/>
            <a:ext cx="71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514600"/>
            <a:ext cx="12192000" cy="3429000"/>
          </a:xfrm>
          <a:prstGeom prst="rect">
            <a:avLst/>
          </a:prstGeom>
          <a:solidFill>
            <a:srgbClr val="683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Footer Placeholder 4"/>
          <p:cNvSpPr txBox="1">
            <a:spLocks/>
          </p:cNvSpPr>
          <p:nvPr/>
        </p:nvSpPr>
        <p:spPr>
          <a:xfrm>
            <a:off x="9042400" y="6481763"/>
            <a:ext cx="19304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b="1" dirty="0">
                <a:sym typeface="Symbol"/>
              </a:rPr>
              <a:t>The State of Connecticut</a:t>
            </a:r>
            <a:endParaRPr lang="en-US" sz="800" b="1" dirty="0"/>
          </a:p>
        </p:txBody>
      </p:sp>
      <p:sp>
        <p:nvSpPr>
          <p:cNvPr id="9" name="TextBox 8"/>
          <p:cNvSpPr txBox="1">
            <a:spLocks noChangeArrowheads="1"/>
          </p:cNvSpPr>
          <p:nvPr/>
        </p:nvSpPr>
        <p:spPr bwMode="auto">
          <a:xfrm>
            <a:off x="776817" y="6480176"/>
            <a:ext cx="162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2" name="Title 1"/>
          <p:cNvSpPr>
            <a:spLocks noGrp="1"/>
          </p:cNvSpPr>
          <p:nvPr>
            <p:ph type="title"/>
          </p:nvPr>
        </p:nvSpPr>
        <p:spPr>
          <a:xfrm>
            <a:off x="771165" y="1459452"/>
            <a:ext cx="9896835" cy="532506"/>
          </a:xfrm>
        </p:spPr>
        <p:txBody>
          <a:bodyPr>
            <a:normAutofit/>
          </a:bodyPr>
          <a:lstStyle>
            <a:lvl1pPr>
              <a:defRPr sz="2800" b="1"/>
            </a:lvl1pPr>
          </a:lstStyle>
          <a:p>
            <a:r>
              <a:rPr lang="en-US"/>
              <a:t>Click to edit Master title style</a:t>
            </a:r>
            <a:endParaRPr lang="en-US" dirty="0"/>
          </a:p>
        </p:txBody>
      </p:sp>
      <p:sp>
        <p:nvSpPr>
          <p:cNvPr id="10" name="Subtitle 6"/>
          <p:cNvSpPr>
            <a:spLocks noGrp="1"/>
          </p:cNvSpPr>
          <p:nvPr>
            <p:ph type="subTitle" idx="10"/>
          </p:nvPr>
        </p:nvSpPr>
        <p:spPr>
          <a:xfrm>
            <a:off x="776818" y="2881312"/>
            <a:ext cx="8417983" cy="414338"/>
          </a:xfrm>
        </p:spPr>
        <p:txBody>
          <a:bodyPr/>
          <a:lstStyle>
            <a:lvl1pPr marL="0" indent="0">
              <a:buNone/>
              <a:defRPr lang="en-US" sz="2000" kern="1200" dirty="0">
                <a:solidFill>
                  <a:schemeClr val="bg1"/>
                </a:solidFill>
                <a:latin typeface="Arial" pitchFamily="34" charset="0"/>
                <a:ea typeface="+mn-ea"/>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53366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r>
              <a:rPr lang="en-US"/>
              <a:t>9/14/2021</a:t>
            </a:r>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2637312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and Vertical Tex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7" y="457200"/>
            <a:ext cx="5393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p:nvSpPr>
        <p:spPr>
          <a:xfrm>
            <a:off x="9042400" y="6481763"/>
            <a:ext cx="19304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b="1" dirty="0">
                <a:sym typeface="Symbol"/>
              </a:rPr>
              <a:t>The State of Connecticut</a:t>
            </a:r>
            <a:endParaRPr lang="en-US" sz="800" b="1" dirty="0"/>
          </a:p>
        </p:txBody>
      </p:sp>
      <p:pic>
        <p:nvPicPr>
          <p:cNvPr id="6" name="Picture 2" descr="\\DESIGN01\Design\MONEY_FOLLOWS\003082_01_MPCT_PPT\PPT\Images\stat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196014"/>
            <a:ext cx="71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76817" y="6480176"/>
            <a:ext cx="162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11" name="Title 1"/>
          <p:cNvSpPr>
            <a:spLocks noGrp="1"/>
          </p:cNvSpPr>
          <p:nvPr>
            <p:ph type="title"/>
          </p:nvPr>
        </p:nvSpPr>
        <p:spPr>
          <a:xfrm>
            <a:off x="771165" y="1263127"/>
            <a:ext cx="9896835" cy="450788"/>
          </a:xfrm>
        </p:spPr>
        <p:txBody>
          <a:bodyPr anchor="t">
            <a:spAutoFit/>
          </a:bodyPr>
          <a:lstStyle>
            <a:lvl1pPr>
              <a:defRPr sz="2200" b="1"/>
            </a:lvl1pPr>
          </a:lstStyle>
          <a:p>
            <a:r>
              <a:rPr lang="en-US"/>
              <a:t>Click to edit Master title style</a:t>
            </a:r>
            <a:endParaRPr lang="en-US" dirty="0"/>
          </a:p>
        </p:txBody>
      </p:sp>
      <p:sp>
        <p:nvSpPr>
          <p:cNvPr id="12" name="Content Placeholder 2"/>
          <p:cNvSpPr>
            <a:spLocks noGrp="1"/>
          </p:cNvSpPr>
          <p:nvPr>
            <p:ph idx="1"/>
          </p:nvPr>
        </p:nvSpPr>
        <p:spPr>
          <a:xfrm>
            <a:off x="763842" y="1861968"/>
            <a:ext cx="9904159" cy="4190106"/>
          </a:xfrm>
        </p:spPr>
        <p:txBody>
          <a:bodyPr/>
          <a:lstStyle>
            <a:lvl1pPr marL="171450" indent="-171450">
              <a:spcBef>
                <a:spcPts val="0"/>
              </a:spcBef>
              <a:spcAft>
                <a:spcPts val="1200"/>
              </a:spcAft>
              <a:buClr>
                <a:srgbClr val="68307A"/>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171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Divider_purple">
    <p:spTree>
      <p:nvGrpSpPr>
        <p:cNvPr id="1" name=""/>
        <p:cNvGrpSpPr/>
        <p:nvPr/>
      </p:nvGrpSpPr>
      <p:grpSpPr>
        <a:xfrm>
          <a:off x="0" y="0"/>
          <a:ext cx="0" cy="0"/>
          <a:chOff x="0" y="0"/>
          <a:chExt cx="0" cy="0"/>
        </a:xfrm>
      </p:grpSpPr>
      <p:sp>
        <p:nvSpPr>
          <p:cNvPr id="4" name="Rectangle 3"/>
          <p:cNvSpPr/>
          <p:nvPr/>
        </p:nvSpPr>
        <p:spPr>
          <a:xfrm>
            <a:off x="0" y="5943601"/>
            <a:ext cx="12192000" cy="923925"/>
          </a:xfrm>
          <a:prstGeom prst="rect">
            <a:avLst/>
          </a:prstGeom>
          <a:solidFill>
            <a:srgbClr val="DC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7" y="457200"/>
            <a:ext cx="5393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ESIGN01\Design\MONEY_FOLLOWS\003082_01_MPCT_PPT\PPT\Images\stat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196014"/>
            <a:ext cx="711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514600"/>
            <a:ext cx="12192000" cy="3429000"/>
          </a:xfrm>
          <a:prstGeom prst="rect">
            <a:avLst/>
          </a:prstGeom>
          <a:solidFill>
            <a:srgbClr val="683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Footer Placeholder 4"/>
          <p:cNvSpPr txBox="1">
            <a:spLocks/>
          </p:cNvSpPr>
          <p:nvPr/>
        </p:nvSpPr>
        <p:spPr>
          <a:xfrm>
            <a:off x="9042400" y="6481763"/>
            <a:ext cx="19304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b="1" dirty="0">
                <a:sym typeface="Symbol"/>
              </a:rPr>
              <a:t>The State of Connecticut</a:t>
            </a:r>
            <a:endParaRPr lang="en-US" sz="800" b="1" dirty="0"/>
          </a:p>
        </p:txBody>
      </p:sp>
      <p:sp>
        <p:nvSpPr>
          <p:cNvPr id="9" name="TextBox 8"/>
          <p:cNvSpPr txBox="1">
            <a:spLocks noChangeArrowheads="1"/>
          </p:cNvSpPr>
          <p:nvPr/>
        </p:nvSpPr>
        <p:spPr bwMode="auto">
          <a:xfrm>
            <a:off x="776817" y="6480176"/>
            <a:ext cx="1625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2" name="Title 1"/>
          <p:cNvSpPr>
            <a:spLocks noGrp="1"/>
          </p:cNvSpPr>
          <p:nvPr>
            <p:ph type="title"/>
          </p:nvPr>
        </p:nvSpPr>
        <p:spPr>
          <a:xfrm>
            <a:off x="771165" y="1459452"/>
            <a:ext cx="9896835" cy="532506"/>
          </a:xfrm>
        </p:spPr>
        <p:txBody>
          <a:bodyPr>
            <a:normAutofit/>
          </a:bodyPr>
          <a:lstStyle>
            <a:lvl1pPr>
              <a:defRPr sz="2800" b="1"/>
            </a:lvl1pPr>
          </a:lstStyle>
          <a:p>
            <a:r>
              <a:rPr lang="en-US"/>
              <a:t>Click to edit Master title style</a:t>
            </a:r>
            <a:endParaRPr lang="en-US" dirty="0"/>
          </a:p>
        </p:txBody>
      </p:sp>
      <p:sp>
        <p:nvSpPr>
          <p:cNvPr id="10" name="Subtitle 6"/>
          <p:cNvSpPr>
            <a:spLocks noGrp="1"/>
          </p:cNvSpPr>
          <p:nvPr>
            <p:ph type="subTitle" idx="10"/>
          </p:nvPr>
        </p:nvSpPr>
        <p:spPr>
          <a:xfrm>
            <a:off x="776818" y="2881312"/>
            <a:ext cx="8417983" cy="414338"/>
          </a:xfrm>
        </p:spPr>
        <p:txBody>
          <a:bodyPr/>
          <a:lstStyle>
            <a:lvl1pPr marL="0" indent="0">
              <a:buNone/>
              <a:defRPr lang="en-US" sz="2000" kern="1200" dirty="0">
                <a:solidFill>
                  <a:schemeClr val="bg1"/>
                </a:solidFill>
                <a:latin typeface="Arial" pitchFamily="34" charset="0"/>
                <a:ea typeface="+mn-ea"/>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123515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DSS 202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12/2/2020</a:t>
            </a:r>
          </a:p>
        </p:txBody>
      </p:sp>
      <p:sp>
        <p:nvSpPr>
          <p:cNvPr id="4"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5" name="Slide Number Placeholder 5"/>
          <p:cNvSpPr>
            <a:spLocks noGrp="1"/>
          </p:cNvSpPr>
          <p:nvPr>
            <p:ph type="sldNum" sz="quarter" idx="12"/>
          </p:nvPr>
        </p:nvSpPr>
        <p:spPr/>
        <p:txBody>
          <a:bodyPr/>
          <a:lstStyle>
            <a:lvl1pPr>
              <a:defRPr/>
            </a:lvl1pPr>
          </a:lstStyle>
          <a:p>
            <a:pPr>
              <a:defRPr/>
            </a:pPr>
            <a:fld id="{B77E40C9-912E-40AE-8E8F-5BBEFA612765}" type="slidenum">
              <a:rPr lang="en-US"/>
              <a:pPr>
                <a:defRPr/>
              </a:pPr>
              <a:t>‹#›</a:t>
            </a:fld>
            <a:endParaRPr lang="en-US" dirty="0"/>
          </a:p>
        </p:txBody>
      </p:sp>
    </p:spTree>
    <p:extLst>
      <p:ext uri="{BB962C8B-B14F-4D97-AF65-F5344CB8AC3E}">
        <p14:creationId xmlns:p14="http://schemas.microsoft.com/office/powerpoint/2010/main" val="3067121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3"/>
          <p:cNvSpPr txBox="1">
            <a:spLocks/>
          </p:cNvSpPr>
          <p:nvPr userDrawn="1"/>
        </p:nvSpPr>
        <p:spPr>
          <a:xfrm>
            <a:off x="4576234" y="1616076"/>
            <a:ext cx="7615767" cy="2270125"/>
          </a:xfrm>
          <a:prstGeom prst="rect">
            <a:avLst/>
          </a:prstGeom>
          <a:solidFill>
            <a:schemeClr val="tx1">
              <a:lumMod val="85000"/>
              <a:lumOff val="15000"/>
            </a:schemeClr>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sp>
        <p:nvSpPr>
          <p:cNvPr id="5" name="Title 3"/>
          <p:cNvSpPr txBox="1">
            <a:spLocks/>
          </p:cNvSpPr>
          <p:nvPr userDrawn="1"/>
        </p:nvSpPr>
        <p:spPr>
          <a:xfrm>
            <a:off x="1" y="1616076"/>
            <a:ext cx="4542367" cy="2270125"/>
          </a:xfrm>
          <a:prstGeom prst="rect">
            <a:avLst/>
          </a:prstGeom>
          <a:solidFill>
            <a:srgbClr val="2906A2"/>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pic>
        <p:nvPicPr>
          <p:cNvPr id="6" name="Picture 7" descr="DSS LOGO vector difference"/>
          <p:cNvPicPr>
            <a:picLocks noChangeAspect="1" noChangeArrowheads="1"/>
          </p:cNvPicPr>
          <p:nvPr userDrawn="1"/>
        </p:nvPicPr>
        <p:blipFill>
          <a:blip r:embed="rId2"/>
          <a:srcRect/>
          <a:stretch>
            <a:fillRect/>
          </a:stretch>
        </p:blipFill>
        <p:spPr bwMode="auto">
          <a:xfrm>
            <a:off x="0" y="3098800"/>
            <a:ext cx="4267200" cy="787400"/>
          </a:xfrm>
          <a:prstGeom prst="rect">
            <a:avLst/>
          </a:prstGeom>
          <a:noFill/>
          <a:ln w="9525">
            <a:noFill/>
            <a:miter lim="800000"/>
            <a:headEnd/>
            <a:tailEnd/>
          </a:ln>
        </p:spPr>
      </p:pic>
      <p:sp>
        <p:nvSpPr>
          <p:cNvPr id="7" name="Rectangle 9"/>
          <p:cNvSpPr/>
          <p:nvPr userDrawn="1"/>
        </p:nvSpPr>
        <p:spPr>
          <a:xfrm>
            <a:off x="-16933" y="-103188"/>
            <a:ext cx="12208933" cy="16906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ectangle 10"/>
          <p:cNvSpPr/>
          <p:nvPr userDrawn="1"/>
        </p:nvSpPr>
        <p:spPr>
          <a:xfrm>
            <a:off x="-16933" y="3919538"/>
            <a:ext cx="12208933" cy="2971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ctrTitle"/>
          </p:nvPr>
        </p:nvSpPr>
        <p:spPr>
          <a:xfrm>
            <a:off x="4576175" y="2130426"/>
            <a:ext cx="7615825" cy="800665"/>
          </a:xfrm>
          <a:noFill/>
        </p:spPr>
        <p:txBody>
          <a:bodyPr anchor="t"/>
          <a:lstStyle>
            <a:lvl1pPr algn="ctr">
              <a:defRPr sz="3200"/>
            </a:lvl1pPr>
          </a:lstStyle>
          <a:p>
            <a:r>
              <a:rPr lang="en-US" dirty="0"/>
              <a:t>Click to edit Master title style</a:t>
            </a:r>
          </a:p>
        </p:txBody>
      </p:sp>
      <p:sp>
        <p:nvSpPr>
          <p:cNvPr id="3" name="Subtitle 2"/>
          <p:cNvSpPr>
            <a:spLocks noGrp="1"/>
          </p:cNvSpPr>
          <p:nvPr>
            <p:ph type="subTitle" idx="1"/>
          </p:nvPr>
        </p:nvSpPr>
        <p:spPr>
          <a:xfrm>
            <a:off x="4576173" y="2983261"/>
            <a:ext cx="7615827" cy="877886"/>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dirty="0"/>
              <a:t>2/11/2016</a:t>
            </a:r>
          </a:p>
        </p:txBody>
      </p:sp>
      <p:sp>
        <p:nvSpPr>
          <p:cNvPr id="10"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11" name="Slide Number Placeholder 5"/>
          <p:cNvSpPr>
            <a:spLocks noGrp="1"/>
          </p:cNvSpPr>
          <p:nvPr>
            <p:ph type="sldNum" sz="quarter" idx="12"/>
          </p:nvPr>
        </p:nvSpPr>
        <p:spPr/>
        <p:txBody>
          <a:bodyPr/>
          <a:lstStyle>
            <a:lvl1pPr>
              <a:defRPr/>
            </a:lvl1pPr>
          </a:lstStyle>
          <a:p>
            <a:pPr>
              <a:defRPr/>
            </a:pPr>
            <a:fld id="{22A8FCF6-5391-4B26-880E-5F24893A50C0}" type="slidenum">
              <a:rPr lang="en-US"/>
              <a:pPr>
                <a:defRPr/>
              </a:pPr>
              <a:t>‹#›</a:t>
            </a:fld>
            <a:endParaRPr lang="en-US" dirty="0"/>
          </a:p>
        </p:txBody>
      </p:sp>
    </p:spTree>
    <p:extLst>
      <p:ext uri="{BB962C8B-B14F-4D97-AF65-F5344CB8AC3E}">
        <p14:creationId xmlns:p14="http://schemas.microsoft.com/office/powerpoint/2010/main" val="2477653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dirty="0"/>
              <a:t>December 2020</a:t>
            </a:r>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8E0910F7-5D48-4D29-89D1-83725AECF732}" type="slidenum">
              <a:rPr lang="en-US"/>
              <a:pPr>
                <a:defRPr/>
              </a:pPr>
              <a:t>‹#›</a:t>
            </a:fld>
            <a:endParaRPr lang="en-US" dirty="0"/>
          </a:p>
        </p:txBody>
      </p:sp>
    </p:spTree>
    <p:extLst>
      <p:ext uri="{BB962C8B-B14F-4D97-AF65-F5344CB8AC3E}">
        <p14:creationId xmlns:p14="http://schemas.microsoft.com/office/powerpoint/2010/main" val="1916174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544639"/>
            <a:ext cx="10363200" cy="1362075"/>
          </a:xfrm>
          <a:solidFill>
            <a:schemeClr val="accent1">
              <a:lumMod val="20000"/>
              <a:lumOff val="80000"/>
            </a:schemeClr>
          </a:solidFill>
        </p:spPr>
        <p:txBody>
          <a:bodyPr anchor="t"/>
          <a:lstStyle>
            <a:lvl1pPr algn="l">
              <a:defRPr sz="4000" b="1" u="none" cap="none">
                <a:solidFill>
                  <a:srgbClr val="2906A2"/>
                </a:solidFill>
                <a:effectLst/>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2/11/2016</a:t>
            </a:r>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120F9A6D-C033-4D6D-9AA8-89024EE4BA4D}" type="slidenum">
              <a:rPr lang="en-US"/>
              <a:pPr>
                <a:defRPr/>
              </a:pPr>
              <a:t>‹#›</a:t>
            </a:fld>
            <a:endParaRPr lang="en-US" dirty="0"/>
          </a:p>
        </p:txBody>
      </p:sp>
    </p:spTree>
    <p:extLst>
      <p:ext uri="{BB962C8B-B14F-4D97-AF65-F5344CB8AC3E}">
        <p14:creationId xmlns:p14="http://schemas.microsoft.com/office/powerpoint/2010/main" val="3110161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2/11/2016</a:t>
            </a:r>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382B61B4-6BB9-47A6-B93C-99ACD9D56F89}" type="slidenum">
              <a:rPr lang="en-US"/>
              <a:pPr>
                <a:defRPr/>
              </a:pPr>
              <a:t>‹#›</a:t>
            </a:fld>
            <a:endParaRPr lang="en-US" dirty="0"/>
          </a:p>
        </p:txBody>
      </p:sp>
    </p:spTree>
    <p:extLst>
      <p:ext uri="{BB962C8B-B14F-4D97-AF65-F5344CB8AC3E}">
        <p14:creationId xmlns:p14="http://schemas.microsoft.com/office/powerpoint/2010/main" val="2931347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2/11/2016</a:t>
            </a:r>
          </a:p>
        </p:txBody>
      </p:sp>
      <p:sp>
        <p:nvSpPr>
          <p:cNvPr id="8"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9" name="Slide Number Placeholder 5"/>
          <p:cNvSpPr>
            <a:spLocks noGrp="1"/>
          </p:cNvSpPr>
          <p:nvPr>
            <p:ph type="sldNum" sz="quarter" idx="12"/>
          </p:nvPr>
        </p:nvSpPr>
        <p:spPr/>
        <p:txBody>
          <a:bodyPr/>
          <a:lstStyle>
            <a:lvl1pPr>
              <a:defRPr/>
            </a:lvl1pPr>
          </a:lstStyle>
          <a:p>
            <a:pPr>
              <a:defRPr/>
            </a:pPr>
            <a:fld id="{73517445-A01B-4834-84D5-6A6757894F5E}" type="slidenum">
              <a:rPr lang="en-US"/>
              <a:pPr>
                <a:defRPr/>
              </a:pPr>
              <a:t>‹#›</a:t>
            </a:fld>
            <a:endParaRPr lang="en-US" dirty="0"/>
          </a:p>
        </p:txBody>
      </p:sp>
    </p:spTree>
    <p:extLst>
      <p:ext uri="{BB962C8B-B14F-4D97-AF65-F5344CB8AC3E}">
        <p14:creationId xmlns:p14="http://schemas.microsoft.com/office/powerpoint/2010/main" val="733785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DSS 202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12/2/2020</a:t>
            </a:r>
          </a:p>
        </p:txBody>
      </p:sp>
      <p:sp>
        <p:nvSpPr>
          <p:cNvPr id="4"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5" name="Slide Number Placeholder 5"/>
          <p:cNvSpPr>
            <a:spLocks noGrp="1"/>
          </p:cNvSpPr>
          <p:nvPr>
            <p:ph type="sldNum" sz="quarter" idx="12"/>
          </p:nvPr>
        </p:nvSpPr>
        <p:spPr/>
        <p:txBody>
          <a:bodyPr/>
          <a:lstStyle>
            <a:lvl1pPr>
              <a:defRPr/>
            </a:lvl1pPr>
          </a:lstStyle>
          <a:p>
            <a:pPr>
              <a:defRPr/>
            </a:pPr>
            <a:fld id="{B77E40C9-912E-40AE-8E8F-5BBEFA612765}" type="slidenum">
              <a:rPr lang="en-US"/>
              <a:pPr>
                <a:defRPr/>
              </a:pPr>
              <a:t>‹#›</a:t>
            </a:fld>
            <a:endParaRPr lang="en-US" dirty="0"/>
          </a:p>
        </p:txBody>
      </p:sp>
    </p:spTree>
    <p:extLst>
      <p:ext uri="{BB962C8B-B14F-4D97-AF65-F5344CB8AC3E}">
        <p14:creationId xmlns:p14="http://schemas.microsoft.com/office/powerpoint/2010/main" val="1885863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9/10/2021</a:t>
            </a:r>
          </a:p>
        </p:txBody>
      </p:sp>
      <p:sp>
        <p:nvSpPr>
          <p:cNvPr id="3"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4" name="Slide Number Placeholder 5"/>
          <p:cNvSpPr>
            <a:spLocks noGrp="1"/>
          </p:cNvSpPr>
          <p:nvPr>
            <p:ph type="sldNum" sz="quarter" idx="12"/>
          </p:nvPr>
        </p:nvSpPr>
        <p:spPr/>
        <p:txBody>
          <a:bodyPr/>
          <a:lstStyle>
            <a:lvl1pPr>
              <a:defRPr/>
            </a:lvl1pPr>
          </a:lstStyle>
          <a:p>
            <a:pPr>
              <a:defRPr/>
            </a:pPr>
            <a:fld id="{56F41AA8-8C5A-4593-9204-DB23FE104221}" type="slidenum">
              <a:rPr lang="en-US"/>
              <a:pPr>
                <a:defRPr/>
              </a:pPr>
              <a:t>‹#›</a:t>
            </a:fld>
            <a:endParaRPr lang="en-US" dirty="0"/>
          </a:p>
        </p:txBody>
      </p:sp>
    </p:spTree>
    <p:extLst>
      <p:ext uri="{BB962C8B-B14F-4D97-AF65-F5344CB8AC3E}">
        <p14:creationId xmlns:p14="http://schemas.microsoft.com/office/powerpoint/2010/main" val="255678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r>
              <a:rPr lang="en-US"/>
              <a:t>9/14/2021</a:t>
            </a:r>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3676698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2/11/2016</a:t>
            </a:r>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34F3143F-4BD4-4B07-9F39-382813E35AF1}" type="slidenum">
              <a:rPr lang="en-US"/>
              <a:pPr>
                <a:defRPr/>
              </a:pPr>
              <a:t>‹#›</a:t>
            </a:fld>
            <a:endParaRPr lang="en-US" dirty="0"/>
          </a:p>
        </p:txBody>
      </p:sp>
    </p:spTree>
    <p:extLst>
      <p:ext uri="{BB962C8B-B14F-4D97-AF65-F5344CB8AC3E}">
        <p14:creationId xmlns:p14="http://schemas.microsoft.com/office/powerpoint/2010/main" val="1748618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2/11/2016</a:t>
            </a:r>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40A5E6D9-857F-4A68-8641-FFCB332747BC}" type="slidenum">
              <a:rPr lang="en-US"/>
              <a:pPr>
                <a:defRPr/>
              </a:pPr>
              <a:t>‹#›</a:t>
            </a:fld>
            <a:endParaRPr lang="en-US" dirty="0"/>
          </a:p>
        </p:txBody>
      </p:sp>
    </p:spTree>
    <p:extLst>
      <p:ext uri="{BB962C8B-B14F-4D97-AF65-F5344CB8AC3E}">
        <p14:creationId xmlns:p14="http://schemas.microsoft.com/office/powerpoint/2010/main" val="2481632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2/11/2016</a:t>
            </a:r>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6D5A4297-53E4-41EB-B544-90BB684DE89D}" type="slidenum">
              <a:rPr lang="en-US"/>
              <a:pPr>
                <a:defRPr/>
              </a:pPr>
              <a:t>‹#›</a:t>
            </a:fld>
            <a:endParaRPr lang="en-US" dirty="0"/>
          </a:p>
        </p:txBody>
      </p:sp>
    </p:spTree>
    <p:extLst>
      <p:ext uri="{BB962C8B-B14F-4D97-AF65-F5344CB8AC3E}">
        <p14:creationId xmlns:p14="http://schemas.microsoft.com/office/powerpoint/2010/main" val="2968499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2/11/2016</a:t>
            </a:r>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8D91D655-7119-457D-A34B-11276AAE675F}" type="slidenum">
              <a:rPr lang="en-US"/>
              <a:pPr>
                <a:defRPr/>
              </a:pPr>
              <a:t>‹#›</a:t>
            </a:fld>
            <a:endParaRPr lang="en-US" dirty="0"/>
          </a:p>
        </p:txBody>
      </p:sp>
    </p:spTree>
    <p:extLst>
      <p:ext uri="{BB962C8B-B14F-4D97-AF65-F5344CB8AC3E}">
        <p14:creationId xmlns:p14="http://schemas.microsoft.com/office/powerpoint/2010/main" val="283372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71B3581-59D1-7444-9F35-DC6E3343B931}"/>
              </a:ext>
            </a:extLst>
          </p:cNvPr>
          <p:cNvCxnSpPr>
            <a:cxnSpLocks/>
          </p:cNvCxnSpPr>
          <p:nvPr userDrawn="1"/>
        </p:nvCxnSpPr>
        <p:spPr>
          <a:xfrm>
            <a:off x="461130" y="5519566"/>
            <a:ext cx="11269741" cy="0"/>
          </a:xfrm>
          <a:prstGeom prst="line">
            <a:avLst/>
          </a:prstGeom>
          <a:ln w="12700">
            <a:solidFill>
              <a:srgbClr val="00402B"/>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CAF7AC6E-34B5-9146-84F6-05638BFE4770}"/>
              </a:ext>
            </a:extLst>
          </p:cNvPr>
          <p:cNvPicPr>
            <a:picLocks noChangeAspect="1"/>
          </p:cNvPicPr>
          <p:nvPr userDrawn="1"/>
        </p:nvPicPr>
        <p:blipFill>
          <a:blip r:embed="rId2"/>
          <a:stretch>
            <a:fillRect/>
          </a:stretch>
        </p:blipFill>
        <p:spPr>
          <a:xfrm>
            <a:off x="9794930" y="5674613"/>
            <a:ext cx="1917366" cy="818875"/>
          </a:xfrm>
          <a:prstGeom prst="rect">
            <a:avLst/>
          </a:prstGeom>
        </p:spPr>
      </p:pic>
      <p:sp>
        <p:nvSpPr>
          <p:cNvPr id="18" name="Text Placeholder 17">
            <a:extLst>
              <a:ext uri="{FF2B5EF4-FFF2-40B4-BE49-F238E27FC236}">
                <a16:creationId xmlns:a16="http://schemas.microsoft.com/office/drawing/2014/main" id="{F04CF0F3-9D86-374A-8D4A-6E7696F2394A}"/>
              </a:ext>
            </a:extLst>
          </p:cNvPr>
          <p:cNvSpPr>
            <a:spLocks noGrp="1"/>
          </p:cNvSpPr>
          <p:nvPr>
            <p:ph type="body" sz="quarter" idx="10"/>
          </p:nvPr>
        </p:nvSpPr>
        <p:spPr>
          <a:xfrm>
            <a:off x="465138" y="6269038"/>
            <a:ext cx="8145462" cy="322262"/>
          </a:xfrm>
        </p:spPr>
        <p:txBody>
          <a:bodyPr lIns="0" tIns="0" rIns="0" bIns="0" anchor="t" anchorCtr="0">
            <a:noAutofit/>
          </a:bodyPr>
          <a:lstStyle>
            <a:lvl1pPr marL="0" indent="0">
              <a:lnSpc>
                <a:spcPct val="100000"/>
              </a:lnSpc>
              <a:buNone/>
              <a:defRPr sz="1400" i="1">
                <a:solidFill>
                  <a:srgbClr val="00402B"/>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0" name="Text Placeholder 17">
            <a:extLst>
              <a:ext uri="{FF2B5EF4-FFF2-40B4-BE49-F238E27FC236}">
                <a16:creationId xmlns:a16="http://schemas.microsoft.com/office/drawing/2014/main" id="{49C1FD6C-D826-AE4F-A5A4-0D872791C34E}"/>
              </a:ext>
            </a:extLst>
          </p:cNvPr>
          <p:cNvSpPr>
            <a:spLocks noGrp="1"/>
          </p:cNvSpPr>
          <p:nvPr>
            <p:ph type="body" sz="quarter" idx="11"/>
          </p:nvPr>
        </p:nvSpPr>
        <p:spPr>
          <a:xfrm>
            <a:off x="465138" y="5824538"/>
            <a:ext cx="8145462" cy="322262"/>
          </a:xfrm>
        </p:spPr>
        <p:txBody>
          <a:bodyPr lIns="0" tIns="0" rIns="0" bIns="0" anchor="t" anchorCtr="0">
            <a:noAutofit/>
          </a:bodyPr>
          <a:lstStyle>
            <a:lvl1pPr marL="0" indent="0">
              <a:lnSpc>
                <a:spcPct val="100000"/>
              </a:lnSpc>
              <a:buNone/>
              <a:defRPr sz="2600" i="0">
                <a:solidFill>
                  <a:srgbClr val="00402B"/>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1" name="Title 20">
            <a:extLst>
              <a:ext uri="{FF2B5EF4-FFF2-40B4-BE49-F238E27FC236}">
                <a16:creationId xmlns:a16="http://schemas.microsoft.com/office/drawing/2014/main" id="{387DD464-7266-284C-A5E7-229089DB408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69351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71B3581-59D1-7444-9F35-DC6E3343B931}"/>
              </a:ext>
            </a:extLst>
          </p:cNvPr>
          <p:cNvCxnSpPr>
            <a:cxnSpLocks/>
          </p:cNvCxnSpPr>
          <p:nvPr userDrawn="1"/>
        </p:nvCxnSpPr>
        <p:spPr>
          <a:xfrm>
            <a:off x="461130" y="5519566"/>
            <a:ext cx="11269741" cy="0"/>
          </a:xfrm>
          <a:prstGeom prst="line">
            <a:avLst/>
          </a:prstGeom>
          <a:ln w="12700">
            <a:solidFill>
              <a:srgbClr val="00402B"/>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CAF7AC6E-34B5-9146-84F6-05638BFE4770}"/>
              </a:ext>
            </a:extLst>
          </p:cNvPr>
          <p:cNvPicPr>
            <a:picLocks noChangeAspect="1"/>
          </p:cNvPicPr>
          <p:nvPr userDrawn="1"/>
        </p:nvPicPr>
        <p:blipFill>
          <a:blip r:embed="rId2"/>
          <a:stretch>
            <a:fillRect/>
          </a:stretch>
        </p:blipFill>
        <p:spPr>
          <a:xfrm>
            <a:off x="9794930" y="5674613"/>
            <a:ext cx="1917366" cy="818875"/>
          </a:xfrm>
          <a:prstGeom prst="rect">
            <a:avLst/>
          </a:prstGeom>
        </p:spPr>
      </p:pic>
      <p:sp>
        <p:nvSpPr>
          <p:cNvPr id="18" name="Text Placeholder 17">
            <a:extLst>
              <a:ext uri="{FF2B5EF4-FFF2-40B4-BE49-F238E27FC236}">
                <a16:creationId xmlns:a16="http://schemas.microsoft.com/office/drawing/2014/main" id="{F04CF0F3-9D86-374A-8D4A-6E7696F2394A}"/>
              </a:ext>
            </a:extLst>
          </p:cNvPr>
          <p:cNvSpPr>
            <a:spLocks noGrp="1"/>
          </p:cNvSpPr>
          <p:nvPr>
            <p:ph type="body" sz="quarter" idx="10"/>
          </p:nvPr>
        </p:nvSpPr>
        <p:spPr>
          <a:xfrm>
            <a:off x="465138" y="6269038"/>
            <a:ext cx="8145462" cy="322262"/>
          </a:xfrm>
        </p:spPr>
        <p:txBody>
          <a:bodyPr lIns="0" tIns="0" rIns="0" bIns="0" anchor="t" anchorCtr="0">
            <a:noAutofit/>
          </a:bodyPr>
          <a:lstStyle>
            <a:lvl1pPr marL="0" indent="0">
              <a:lnSpc>
                <a:spcPct val="100000"/>
              </a:lnSpc>
              <a:buNone/>
              <a:defRPr sz="1400" i="1">
                <a:solidFill>
                  <a:srgbClr val="00402B"/>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0" name="Text Placeholder 17">
            <a:extLst>
              <a:ext uri="{FF2B5EF4-FFF2-40B4-BE49-F238E27FC236}">
                <a16:creationId xmlns:a16="http://schemas.microsoft.com/office/drawing/2014/main" id="{49C1FD6C-D826-AE4F-A5A4-0D872791C34E}"/>
              </a:ext>
            </a:extLst>
          </p:cNvPr>
          <p:cNvSpPr>
            <a:spLocks noGrp="1"/>
          </p:cNvSpPr>
          <p:nvPr>
            <p:ph type="body" sz="quarter" idx="11"/>
          </p:nvPr>
        </p:nvSpPr>
        <p:spPr>
          <a:xfrm>
            <a:off x="465138" y="5824538"/>
            <a:ext cx="8145462" cy="322262"/>
          </a:xfrm>
        </p:spPr>
        <p:txBody>
          <a:bodyPr lIns="0" tIns="0" rIns="0" bIns="0" anchor="t" anchorCtr="0">
            <a:noAutofit/>
          </a:bodyPr>
          <a:lstStyle>
            <a:lvl1pPr marL="0" indent="0">
              <a:lnSpc>
                <a:spcPct val="100000"/>
              </a:lnSpc>
              <a:buNone/>
              <a:defRPr sz="2600" i="0">
                <a:solidFill>
                  <a:srgbClr val="00402B"/>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1" name="Title 20">
            <a:extLst>
              <a:ext uri="{FF2B5EF4-FFF2-40B4-BE49-F238E27FC236}">
                <a16:creationId xmlns:a16="http://schemas.microsoft.com/office/drawing/2014/main" id="{387DD464-7266-284C-A5E7-229089DB408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0272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71B3581-59D1-7444-9F35-DC6E3343B931}"/>
              </a:ext>
            </a:extLst>
          </p:cNvPr>
          <p:cNvCxnSpPr>
            <a:cxnSpLocks/>
          </p:cNvCxnSpPr>
          <p:nvPr userDrawn="1"/>
        </p:nvCxnSpPr>
        <p:spPr>
          <a:xfrm>
            <a:off x="461130" y="5519566"/>
            <a:ext cx="11269741" cy="0"/>
          </a:xfrm>
          <a:prstGeom prst="line">
            <a:avLst/>
          </a:prstGeom>
          <a:ln w="12700">
            <a:solidFill>
              <a:srgbClr val="00402B"/>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CAF7AC6E-34B5-9146-84F6-05638BFE4770}"/>
              </a:ext>
            </a:extLst>
          </p:cNvPr>
          <p:cNvPicPr>
            <a:picLocks noChangeAspect="1"/>
          </p:cNvPicPr>
          <p:nvPr userDrawn="1"/>
        </p:nvPicPr>
        <p:blipFill>
          <a:blip r:embed="rId2"/>
          <a:stretch>
            <a:fillRect/>
          </a:stretch>
        </p:blipFill>
        <p:spPr>
          <a:xfrm>
            <a:off x="9794930" y="5674613"/>
            <a:ext cx="1917366" cy="818875"/>
          </a:xfrm>
          <a:prstGeom prst="rect">
            <a:avLst/>
          </a:prstGeom>
        </p:spPr>
      </p:pic>
      <p:sp>
        <p:nvSpPr>
          <p:cNvPr id="18" name="Text Placeholder 17">
            <a:extLst>
              <a:ext uri="{FF2B5EF4-FFF2-40B4-BE49-F238E27FC236}">
                <a16:creationId xmlns:a16="http://schemas.microsoft.com/office/drawing/2014/main" id="{F04CF0F3-9D86-374A-8D4A-6E7696F2394A}"/>
              </a:ext>
            </a:extLst>
          </p:cNvPr>
          <p:cNvSpPr>
            <a:spLocks noGrp="1"/>
          </p:cNvSpPr>
          <p:nvPr>
            <p:ph type="body" sz="quarter" idx="10"/>
          </p:nvPr>
        </p:nvSpPr>
        <p:spPr>
          <a:xfrm>
            <a:off x="465138" y="6269038"/>
            <a:ext cx="8145462" cy="322262"/>
          </a:xfrm>
        </p:spPr>
        <p:txBody>
          <a:bodyPr lIns="0" tIns="0" rIns="0" bIns="0" anchor="t" anchorCtr="0">
            <a:noAutofit/>
          </a:bodyPr>
          <a:lstStyle>
            <a:lvl1pPr marL="0" indent="0">
              <a:lnSpc>
                <a:spcPct val="100000"/>
              </a:lnSpc>
              <a:buNone/>
              <a:defRPr sz="1400" i="1">
                <a:solidFill>
                  <a:srgbClr val="00402B"/>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0" name="Text Placeholder 17">
            <a:extLst>
              <a:ext uri="{FF2B5EF4-FFF2-40B4-BE49-F238E27FC236}">
                <a16:creationId xmlns:a16="http://schemas.microsoft.com/office/drawing/2014/main" id="{49C1FD6C-D826-AE4F-A5A4-0D872791C34E}"/>
              </a:ext>
            </a:extLst>
          </p:cNvPr>
          <p:cNvSpPr>
            <a:spLocks noGrp="1"/>
          </p:cNvSpPr>
          <p:nvPr>
            <p:ph type="body" sz="quarter" idx="11"/>
          </p:nvPr>
        </p:nvSpPr>
        <p:spPr>
          <a:xfrm>
            <a:off x="465138" y="5824538"/>
            <a:ext cx="8145462" cy="322262"/>
          </a:xfrm>
        </p:spPr>
        <p:txBody>
          <a:bodyPr lIns="0" tIns="0" rIns="0" bIns="0" anchor="t" anchorCtr="0">
            <a:noAutofit/>
          </a:bodyPr>
          <a:lstStyle>
            <a:lvl1pPr marL="0" indent="0">
              <a:lnSpc>
                <a:spcPct val="100000"/>
              </a:lnSpc>
              <a:buNone/>
              <a:defRPr sz="2600" i="0">
                <a:solidFill>
                  <a:srgbClr val="00402B"/>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1" name="Title 20">
            <a:extLst>
              <a:ext uri="{FF2B5EF4-FFF2-40B4-BE49-F238E27FC236}">
                <a16:creationId xmlns:a16="http://schemas.microsoft.com/office/drawing/2014/main" id="{387DD464-7266-284C-A5E7-229089DB408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03496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71B3581-59D1-7444-9F35-DC6E3343B931}"/>
              </a:ext>
            </a:extLst>
          </p:cNvPr>
          <p:cNvCxnSpPr>
            <a:cxnSpLocks/>
          </p:cNvCxnSpPr>
          <p:nvPr userDrawn="1"/>
        </p:nvCxnSpPr>
        <p:spPr>
          <a:xfrm>
            <a:off x="461130" y="5519566"/>
            <a:ext cx="11269741" cy="0"/>
          </a:xfrm>
          <a:prstGeom prst="line">
            <a:avLst/>
          </a:prstGeom>
          <a:ln w="12700">
            <a:solidFill>
              <a:srgbClr val="00402B"/>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CAF7AC6E-34B5-9146-84F6-05638BFE4770}"/>
              </a:ext>
            </a:extLst>
          </p:cNvPr>
          <p:cNvPicPr>
            <a:picLocks noChangeAspect="1"/>
          </p:cNvPicPr>
          <p:nvPr userDrawn="1"/>
        </p:nvPicPr>
        <p:blipFill>
          <a:blip r:embed="rId2"/>
          <a:stretch>
            <a:fillRect/>
          </a:stretch>
        </p:blipFill>
        <p:spPr>
          <a:xfrm>
            <a:off x="9794930" y="5674613"/>
            <a:ext cx="1917366" cy="818875"/>
          </a:xfrm>
          <a:prstGeom prst="rect">
            <a:avLst/>
          </a:prstGeom>
        </p:spPr>
      </p:pic>
      <p:sp>
        <p:nvSpPr>
          <p:cNvPr id="18" name="Text Placeholder 17">
            <a:extLst>
              <a:ext uri="{FF2B5EF4-FFF2-40B4-BE49-F238E27FC236}">
                <a16:creationId xmlns:a16="http://schemas.microsoft.com/office/drawing/2014/main" id="{F04CF0F3-9D86-374A-8D4A-6E7696F2394A}"/>
              </a:ext>
            </a:extLst>
          </p:cNvPr>
          <p:cNvSpPr>
            <a:spLocks noGrp="1"/>
          </p:cNvSpPr>
          <p:nvPr>
            <p:ph type="body" sz="quarter" idx="10"/>
          </p:nvPr>
        </p:nvSpPr>
        <p:spPr>
          <a:xfrm>
            <a:off x="465138" y="6269038"/>
            <a:ext cx="8145462" cy="322262"/>
          </a:xfrm>
        </p:spPr>
        <p:txBody>
          <a:bodyPr lIns="0" tIns="0" rIns="0" bIns="0" anchor="t" anchorCtr="0">
            <a:noAutofit/>
          </a:bodyPr>
          <a:lstStyle>
            <a:lvl1pPr marL="0" indent="0">
              <a:lnSpc>
                <a:spcPct val="100000"/>
              </a:lnSpc>
              <a:buNone/>
              <a:defRPr sz="1400" i="1">
                <a:solidFill>
                  <a:srgbClr val="00402B"/>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0" name="Text Placeholder 17">
            <a:extLst>
              <a:ext uri="{FF2B5EF4-FFF2-40B4-BE49-F238E27FC236}">
                <a16:creationId xmlns:a16="http://schemas.microsoft.com/office/drawing/2014/main" id="{49C1FD6C-D826-AE4F-A5A4-0D872791C34E}"/>
              </a:ext>
            </a:extLst>
          </p:cNvPr>
          <p:cNvSpPr>
            <a:spLocks noGrp="1"/>
          </p:cNvSpPr>
          <p:nvPr>
            <p:ph type="body" sz="quarter" idx="11"/>
          </p:nvPr>
        </p:nvSpPr>
        <p:spPr>
          <a:xfrm>
            <a:off x="465138" y="5824538"/>
            <a:ext cx="8145462" cy="322262"/>
          </a:xfrm>
        </p:spPr>
        <p:txBody>
          <a:bodyPr lIns="0" tIns="0" rIns="0" bIns="0" anchor="t" anchorCtr="0">
            <a:noAutofit/>
          </a:bodyPr>
          <a:lstStyle>
            <a:lvl1pPr marL="0" indent="0">
              <a:lnSpc>
                <a:spcPct val="100000"/>
              </a:lnSpc>
              <a:buNone/>
              <a:defRPr sz="2600" i="0">
                <a:solidFill>
                  <a:srgbClr val="00402B"/>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1" name="Title 20">
            <a:extLst>
              <a:ext uri="{FF2B5EF4-FFF2-40B4-BE49-F238E27FC236}">
                <a16:creationId xmlns:a16="http://schemas.microsoft.com/office/drawing/2014/main" id="{387DD464-7266-284C-A5E7-229089DB408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5533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71B3581-59D1-7444-9F35-DC6E3343B931}"/>
              </a:ext>
            </a:extLst>
          </p:cNvPr>
          <p:cNvCxnSpPr>
            <a:cxnSpLocks/>
          </p:cNvCxnSpPr>
          <p:nvPr userDrawn="1"/>
        </p:nvCxnSpPr>
        <p:spPr>
          <a:xfrm>
            <a:off x="461130" y="5519566"/>
            <a:ext cx="11269741" cy="0"/>
          </a:xfrm>
          <a:prstGeom prst="line">
            <a:avLst/>
          </a:prstGeom>
          <a:ln w="12700">
            <a:solidFill>
              <a:srgbClr val="00402B"/>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CAF7AC6E-34B5-9146-84F6-05638BFE4770}"/>
              </a:ext>
            </a:extLst>
          </p:cNvPr>
          <p:cNvPicPr>
            <a:picLocks noChangeAspect="1"/>
          </p:cNvPicPr>
          <p:nvPr userDrawn="1"/>
        </p:nvPicPr>
        <p:blipFill>
          <a:blip r:embed="rId2"/>
          <a:stretch>
            <a:fillRect/>
          </a:stretch>
        </p:blipFill>
        <p:spPr>
          <a:xfrm>
            <a:off x="9794930" y="5674613"/>
            <a:ext cx="1917366" cy="818875"/>
          </a:xfrm>
          <a:prstGeom prst="rect">
            <a:avLst/>
          </a:prstGeom>
        </p:spPr>
      </p:pic>
      <p:sp>
        <p:nvSpPr>
          <p:cNvPr id="18" name="Text Placeholder 17">
            <a:extLst>
              <a:ext uri="{FF2B5EF4-FFF2-40B4-BE49-F238E27FC236}">
                <a16:creationId xmlns:a16="http://schemas.microsoft.com/office/drawing/2014/main" id="{F04CF0F3-9D86-374A-8D4A-6E7696F2394A}"/>
              </a:ext>
            </a:extLst>
          </p:cNvPr>
          <p:cNvSpPr>
            <a:spLocks noGrp="1"/>
          </p:cNvSpPr>
          <p:nvPr>
            <p:ph type="body" sz="quarter" idx="10" hasCustomPrompt="1"/>
          </p:nvPr>
        </p:nvSpPr>
        <p:spPr>
          <a:xfrm>
            <a:off x="465138" y="6269038"/>
            <a:ext cx="8145462" cy="322262"/>
          </a:xfrm>
        </p:spPr>
        <p:txBody>
          <a:bodyPr lIns="0" tIns="0" rIns="0" bIns="0" anchor="t" anchorCtr="0">
            <a:noAutofit/>
          </a:bodyPr>
          <a:lstStyle>
            <a:lvl1pPr marL="0" indent="0">
              <a:lnSpc>
                <a:spcPct val="100000"/>
              </a:lnSpc>
              <a:buNone/>
              <a:defRPr sz="1200" i="1">
                <a:solidFill>
                  <a:srgbClr val="00402B"/>
                </a:solidFill>
                <a:latin typeface="Heveltica"/>
                <a:cs typeface="Arial" panose="020B0604020202020204" pitchFamily="34" charset="0"/>
              </a:defRPr>
            </a:lvl1pPr>
          </a:lstStyle>
          <a:p>
            <a:pPr lvl="0"/>
            <a:r>
              <a:rPr lang="en-US" dirty="0"/>
              <a:t>Co-Leader, Community Options Unit, Division of Health Services, Department of Social Services, State of Connecticut</a:t>
            </a:r>
          </a:p>
        </p:txBody>
      </p:sp>
      <p:sp>
        <p:nvSpPr>
          <p:cNvPr id="20" name="Text Placeholder 17">
            <a:extLst>
              <a:ext uri="{FF2B5EF4-FFF2-40B4-BE49-F238E27FC236}">
                <a16:creationId xmlns:a16="http://schemas.microsoft.com/office/drawing/2014/main" id="{49C1FD6C-D826-AE4F-A5A4-0D872791C34E}"/>
              </a:ext>
            </a:extLst>
          </p:cNvPr>
          <p:cNvSpPr>
            <a:spLocks noGrp="1"/>
          </p:cNvSpPr>
          <p:nvPr>
            <p:ph type="body" sz="quarter" idx="11" hasCustomPrompt="1"/>
          </p:nvPr>
        </p:nvSpPr>
        <p:spPr>
          <a:xfrm>
            <a:off x="465138" y="5824538"/>
            <a:ext cx="8145462" cy="219703"/>
          </a:xfrm>
        </p:spPr>
        <p:txBody>
          <a:bodyPr lIns="0" tIns="0" rIns="0" bIns="0" anchor="t" anchorCtr="0">
            <a:noAutofit/>
          </a:bodyPr>
          <a:lstStyle>
            <a:lvl1pPr marL="0" indent="0">
              <a:lnSpc>
                <a:spcPct val="100000"/>
              </a:lnSpc>
              <a:buNone/>
              <a:defRPr sz="1200" i="0">
                <a:solidFill>
                  <a:srgbClr val="00402B"/>
                </a:solidFill>
                <a:latin typeface="Helvetica" panose="020B0604020202020204" pitchFamily="34" charset="0"/>
                <a:cs typeface="Helvetica" panose="020B0604020202020204" pitchFamily="34" charset="0"/>
              </a:defRPr>
            </a:lvl1pPr>
          </a:lstStyle>
          <a:p>
            <a:pPr lvl="0"/>
            <a:r>
              <a:rPr lang="en-US" dirty="0"/>
              <a:t>Dawn Lambert</a:t>
            </a:r>
          </a:p>
        </p:txBody>
      </p:sp>
    </p:spTree>
    <p:extLst>
      <p:ext uri="{BB962C8B-B14F-4D97-AF65-F5344CB8AC3E}">
        <p14:creationId xmlns:p14="http://schemas.microsoft.com/office/powerpoint/2010/main" val="255234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1" y="2362201"/>
            <a:ext cx="5027084"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r>
              <a:rPr lang="en-US"/>
              <a:t>9/14/2021</a:t>
            </a:r>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407924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r>
              <a:rPr lang="en-US"/>
              <a:t>9/14/2021</a:t>
            </a:r>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10570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r>
              <a:rPr lang="en-US"/>
              <a:t>9/14/2021</a:t>
            </a:r>
          </a:p>
        </p:txBody>
      </p:sp>
      <p:sp>
        <p:nvSpPr>
          <p:cNvPr id="4" name="Rectangle 12"/>
          <p:cNvSpPr>
            <a:spLocks noGrp="1" noChangeArrowheads="1"/>
          </p:cNvSpPr>
          <p:nvPr>
            <p:ph type="ftr" sz="quarter" idx="11"/>
          </p:nvPr>
        </p:nvSpPr>
        <p:spPr>
          <a:ln/>
        </p:spPr>
        <p:txBody>
          <a:bodyPr/>
          <a:lstStyle>
            <a:lvl1pPr>
              <a:defRPr/>
            </a:lvl1pPr>
          </a:lstStyle>
          <a:p>
            <a:endParaRPr lang="en-US"/>
          </a:p>
        </p:txBody>
      </p:sp>
      <p:sp>
        <p:nvSpPr>
          <p:cNvPr id="5" name="Rectangle 13"/>
          <p:cNvSpPr>
            <a:spLocks noGrp="1" noChangeArrowheads="1"/>
          </p:cNvSpPr>
          <p:nvPr>
            <p:ph type="sldNum" sz="quarter" idx="12"/>
          </p:nvPr>
        </p:nvSpPr>
        <p:spPr>
          <a:ln/>
        </p:spPr>
        <p:txBody>
          <a:bodyPr/>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231046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r>
              <a:rPr lang="en-US"/>
              <a:t>9/14/2021</a:t>
            </a:r>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206702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r>
              <a:rPr lang="en-US"/>
              <a:t>9/14/2021</a:t>
            </a:r>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357046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r>
              <a:rPr lang="en-US"/>
              <a:t>9/14/2021</a:t>
            </a:r>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157276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3.jpe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160000" cy="6858000"/>
            <a:chOff x="0" y="0"/>
            <a:chExt cx="4800" cy="4320"/>
          </a:xfrm>
        </p:grpSpPr>
        <p:grpSp>
          <p:nvGrpSpPr>
            <p:cNvPr id="1032" name="Group 3"/>
            <p:cNvGrpSpPr>
              <a:grpSpLocks/>
            </p:cNvGrpSpPr>
            <p:nvPr/>
          </p:nvGrpSpPr>
          <p:grpSpPr bwMode="auto">
            <a:xfrm>
              <a:off x="0" y="0"/>
              <a:ext cx="2016" cy="4320"/>
              <a:chOff x="0" y="0"/>
              <a:chExt cx="2016" cy="4320"/>
            </a:xfrm>
          </p:grpSpPr>
          <p:sp>
            <p:nvSpPr>
              <p:cNvPr id="1036" name="Rectangle 4"/>
              <p:cNvSpPr>
                <a:spLocks noChangeArrowheads="1"/>
              </p:cNvSpPr>
              <p:nvPr/>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a:p>
            </p:txBody>
          </p:sp>
          <p:sp>
            <p:nvSpPr>
              <p:cNvPr id="1037" name="Freeform 5"/>
              <p:cNvSpPr>
                <a:spLocks/>
              </p:cNvSpPr>
              <p:nvPr/>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800"/>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a:p>
            </p:txBody>
          </p:sp>
        </p:grpSp>
      </p:grpSp>
      <p:sp>
        <p:nvSpPr>
          <p:cNvPr id="1027" name="AutoShape 9"/>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23"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r>
              <a:rPr lang="en-US"/>
              <a:t>9/14/2021</a:t>
            </a:r>
          </a:p>
        </p:txBody>
      </p:sp>
      <p:sp>
        <p:nvSpPr>
          <p:cNvPr id="13324" name="Rectangle 12"/>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endParaRPr lang="en-US"/>
          </a:p>
        </p:txBody>
      </p:sp>
      <p:sp>
        <p:nvSpPr>
          <p:cNvPr id="13325"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fld id="{5F74020D-E143-44DF-84D6-81DC526F02A4}" type="slidenum">
              <a:rPr lang="en-US" smtClean="0"/>
              <a:t>‹#›</a:t>
            </a:fld>
            <a:endParaRPr lang="en-US"/>
          </a:p>
        </p:txBody>
      </p:sp>
    </p:spTree>
    <p:extLst>
      <p:ext uri="{BB962C8B-B14F-4D97-AF65-F5344CB8AC3E}">
        <p14:creationId xmlns:p14="http://schemas.microsoft.com/office/powerpoint/2010/main" val="259091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939801"/>
            <a:ext cx="10972800" cy="518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dirty="0"/>
              <a:t>2/11/2016</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dirty="0"/>
              <a:t>Department of Social Services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14E114-112D-4C96-A0B4-2C41C19A598A}" type="slidenum">
              <a:rPr lang="en-US"/>
              <a:pPr>
                <a:defRPr/>
              </a:pPr>
              <a:t>‹#›</a:t>
            </a:fld>
            <a:endParaRPr lang="en-US" dirty="0"/>
          </a:p>
        </p:txBody>
      </p:sp>
      <p:sp>
        <p:nvSpPr>
          <p:cNvPr id="7" name="Rectangle 6"/>
          <p:cNvSpPr/>
          <p:nvPr userDrawn="1"/>
        </p:nvSpPr>
        <p:spPr>
          <a:xfrm>
            <a:off x="0" y="1"/>
            <a:ext cx="12192000" cy="798513"/>
          </a:xfrm>
          <a:prstGeom prst="rect">
            <a:avLst/>
          </a:prstGeom>
          <a:solidFill>
            <a:srgbClr val="2906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1031" name="Picture 8" descr="DSS LOGO vector difference"/>
          <p:cNvPicPr>
            <a:picLocks noChangeAspect="1" noChangeArrowheads="1"/>
          </p:cNvPicPr>
          <p:nvPr userDrawn="1"/>
        </p:nvPicPr>
        <p:blipFill>
          <a:blip r:embed="rId19"/>
          <a:srcRect/>
          <a:stretch>
            <a:fillRect/>
          </a:stretch>
        </p:blipFill>
        <p:spPr bwMode="auto">
          <a:xfrm>
            <a:off x="0" y="0"/>
            <a:ext cx="4267200" cy="787400"/>
          </a:xfrm>
          <a:prstGeom prst="rect">
            <a:avLst/>
          </a:prstGeom>
          <a:noFill/>
          <a:ln w="9525">
            <a:noFill/>
            <a:miter lim="800000"/>
            <a:headEnd/>
            <a:tailEnd/>
          </a:ln>
        </p:spPr>
      </p:pic>
      <p:cxnSp>
        <p:nvCxnSpPr>
          <p:cNvPr id="10" name="Straight Connector 9"/>
          <p:cNvCxnSpPr/>
          <p:nvPr userDrawn="1"/>
        </p:nvCxnSpPr>
        <p:spPr>
          <a:xfrm>
            <a:off x="984251" y="536575"/>
            <a:ext cx="11034183" cy="0"/>
          </a:xfrm>
          <a:prstGeom prst="line">
            <a:avLst/>
          </a:prstGeom>
          <a:ln w="25400">
            <a:solidFill>
              <a:srgbClr val="F0E018"/>
            </a:solidFill>
          </a:ln>
        </p:spPr>
        <p:style>
          <a:lnRef idx="1">
            <a:schemeClr val="accent1"/>
          </a:lnRef>
          <a:fillRef idx="0">
            <a:schemeClr val="accent1"/>
          </a:fillRef>
          <a:effectRef idx="0">
            <a:schemeClr val="accent1"/>
          </a:effectRef>
          <a:fontRef idx="minor">
            <a:schemeClr val="tx1"/>
          </a:fontRef>
        </p:style>
      </p:cxnSp>
      <p:sp>
        <p:nvSpPr>
          <p:cNvPr id="1033" name="Title Placeholder 1"/>
          <p:cNvSpPr>
            <a:spLocks noGrp="1"/>
          </p:cNvSpPr>
          <p:nvPr>
            <p:ph type="title"/>
          </p:nvPr>
        </p:nvSpPr>
        <p:spPr bwMode="auto">
          <a:xfrm>
            <a:off x="4165601" y="41276"/>
            <a:ext cx="7852833" cy="531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56331982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hdr="0"/>
  <p:txStyles>
    <p:titleStyle>
      <a:lvl1pPr algn="l" rtl="0" fontAlgn="base">
        <a:spcBef>
          <a:spcPct val="0"/>
        </a:spcBef>
        <a:spcAft>
          <a:spcPct val="0"/>
        </a:spcAft>
        <a:defRPr sz="2800" kern="1200">
          <a:solidFill>
            <a:srgbClr val="FFFF00"/>
          </a:solidFill>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p:titleStyle>
    <p:body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ilbank.org/news/a-major-shift-toward-home-based-care-is-underway-in-connecticuts-long-term-services-and-supports-program/" TargetMode="External"/><Relationship Id="rId2" Type="http://schemas.openxmlformats.org/officeDocument/2006/relationships/hyperlink" Target="https://portal.ct.gov/Office-of-the-Governor/News/Press-Releases/2021/09-2021/Governor-Lamont-Announces-Public-Private-Initiative-to-Address-Homelessnes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ctchessdss.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yplacect.org/services-and-supports/financial-options/financial-tools/" TargetMode="External"/><Relationship Id="rId2" Type="http://schemas.openxmlformats.org/officeDocument/2006/relationships/hyperlink" Target="https://myplacect.org/learn/medicaid-informational-video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2.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2.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image" Target="../media/image13.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78F8C5-9689-4244-9E8F-9DFBFC9E61D9}"/>
              </a:ext>
            </a:extLst>
          </p:cNvPr>
          <p:cNvSpPr>
            <a:spLocks noGrp="1"/>
          </p:cNvSpPr>
          <p:nvPr>
            <p:ph type="subTitle" idx="1"/>
          </p:nvPr>
        </p:nvSpPr>
        <p:spPr/>
        <p:txBody>
          <a:bodyPr/>
          <a:lstStyle/>
          <a:p>
            <a:r>
              <a:rPr lang="en-US" dirty="0"/>
              <a:t>DSS Community Options</a:t>
            </a:r>
          </a:p>
          <a:p>
            <a:r>
              <a:rPr lang="en-US" dirty="0"/>
              <a:t>Money Follows the Person</a:t>
            </a:r>
          </a:p>
          <a:p>
            <a:r>
              <a:rPr lang="en-US" dirty="0"/>
              <a:t>Strategy Group</a:t>
            </a:r>
          </a:p>
        </p:txBody>
      </p:sp>
      <p:sp>
        <p:nvSpPr>
          <p:cNvPr id="2" name="Title 1">
            <a:extLst>
              <a:ext uri="{FF2B5EF4-FFF2-40B4-BE49-F238E27FC236}">
                <a16:creationId xmlns:a16="http://schemas.microsoft.com/office/drawing/2014/main" id="{55AA6CE3-8775-4299-A640-EB32033C430E}"/>
              </a:ext>
            </a:extLst>
          </p:cNvPr>
          <p:cNvSpPr>
            <a:spLocks noGrp="1"/>
          </p:cNvSpPr>
          <p:nvPr>
            <p:ph type="ctrTitle" sz="quarter"/>
          </p:nvPr>
        </p:nvSpPr>
        <p:spPr/>
        <p:txBody>
          <a:bodyPr/>
          <a:lstStyle/>
          <a:p>
            <a:r>
              <a:rPr lang="en-US" dirty="0"/>
              <a:t>Medicaid Long Term Services &amp; Supports Rebalancing Updates</a:t>
            </a:r>
          </a:p>
        </p:txBody>
      </p:sp>
      <p:sp>
        <p:nvSpPr>
          <p:cNvPr id="6" name="Slide Number Placeholder 5">
            <a:extLst>
              <a:ext uri="{FF2B5EF4-FFF2-40B4-BE49-F238E27FC236}">
                <a16:creationId xmlns:a16="http://schemas.microsoft.com/office/drawing/2014/main" id="{FAE3CC14-2511-42C6-99EE-0E816C225E38}"/>
              </a:ext>
            </a:extLst>
          </p:cNvPr>
          <p:cNvSpPr>
            <a:spLocks noGrp="1"/>
          </p:cNvSpPr>
          <p:nvPr>
            <p:ph type="sldNum" sz="quarter" idx="12"/>
          </p:nvPr>
        </p:nvSpPr>
        <p:spPr/>
        <p:txBody>
          <a:bodyPr/>
          <a:lstStyle/>
          <a:p>
            <a:fld id="{5F74020D-E143-44DF-84D6-81DC526F02A4}" type="slidenum">
              <a:rPr lang="en-US" smtClean="0"/>
              <a:t>1</a:t>
            </a:fld>
            <a:endParaRPr lang="en-US" dirty="0"/>
          </a:p>
        </p:txBody>
      </p:sp>
      <p:sp>
        <p:nvSpPr>
          <p:cNvPr id="7" name="Footer Placeholder 6">
            <a:extLst>
              <a:ext uri="{FF2B5EF4-FFF2-40B4-BE49-F238E27FC236}">
                <a16:creationId xmlns:a16="http://schemas.microsoft.com/office/drawing/2014/main" id="{7E4301CF-F21C-48F8-B940-6D61FBBD8D17}"/>
              </a:ext>
            </a:extLst>
          </p:cNvPr>
          <p:cNvSpPr>
            <a:spLocks noGrp="1"/>
          </p:cNvSpPr>
          <p:nvPr>
            <p:ph type="ftr" sz="quarter" idx="11"/>
          </p:nvPr>
        </p:nvSpPr>
        <p:spPr/>
        <p:txBody>
          <a:bodyPr/>
          <a:lstStyle/>
          <a:p>
            <a:r>
              <a:rPr lang="en-US" dirty="0"/>
              <a:t>9/14/2021</a:t>
            </a:r>
          </a:p>
        </p:txBody>
      </p:sp>
    </p:spTree>
    <p:extLst>
      <p:ext uri="{BB962C8B-B14F-4D97-AF65-F5344CB8AC3E}">
        <p14:creationId xmlns:p14="http://schemas.microsoft.com/office/powerpoint/2010/main" val="94007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A7B703-C09C-4C5F-A3DD-1F6DC893F8F1}"/>
              </a:ext>
            </a:extLst>
          </p:cNvPr>
          <p:cNvSpPr>
            <a:spLocks noGrp="1"/>
          </p:cNvSpPr>
          <p:nvPr>
            <p:ph type="title"/>
          </p:nvPr>
        </p:nvSpPr>
        <p:spPr/>
        <p:txBody>
          <a:bodyPr/>
          <a:lstStyle/>
          <a:p>
            <a:r>
              <a:rPr lang="en-US" dirty="0"/>
              <a:t>MFP Benchmarks</a:t>
            </a:r>
          </a:p>
        </p:txBody>
      </p:sp>
      <p:sp>
        <p:nvSpPr>
          <p:cNvPr id="4" name="Slide Number Placeholder 3">
            <a:extLst>
              <a:ext uri="{FF2B5EF4-FFF2-40B4-BE49-F238E27FC236}">
                <a16:creationId xmlns:a16="http://schemas.microsoft.com/office/drawing/2014/main" id="{2975C05D-5CA2-4606-BD1D-FAE6DDF521B7}"/>
              </a:ext>
            </a:extLst>
          </p:cNvPr>
          <p:cNvSpPr>
            <a:spLocks noGrp="1"/>
          </p:cNvSpPr>
          <p:nvPr>
            <p:ph type="sldNum" sz="quarter" idx="12"/>
          </p:nvPr>
        </p:nvSpPr>
        <p:spPr/>
        <p:txBody>
          <a:bodyPr/>
          <a:lstStyle/>
          <a:p>
            <a:fld id="{5F74020D-E143-44DF-84D6-81DC526F02A4}" type="slidenum">
              <a:rPr lang="en-US" smtClean="0"/>
              <a:t>10</a:t>
            </a:fld>
            <a:endParaRPr lang="en-US" dirty="0"/>
          </a:p>
        </p:txBody>
      </p:sp>
    </p:spTree>
    <p:extLst>
      <p:ext uri="{BB962C8B-B14F-4D97-AF65-F5344CB8AC3E}">
        <p14:creationId xmlns:p14="http://schemas.microsoft.com/office/powerpoint/2010/main" val="65990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FC18-43DC-4214-82E5-B0402A0C664B}"/>
              </a:ext>
            </a:extLst>
          </p:cNvPr>
          <p:cNvSpPr>
            <a:spLocks noGrp="1"/>
          </p:cNvSpPr>
          <p:nvPr>
            <p:ph type="title"/>
          </p:nvPr>
        </p:nvSpPr>
        <p:spPr/>
        <p:txBody>
          <a:bodyPr/>
          <a:lstStyle/>
          <a:p>
            <a:r>
              <a:rPr lang="en-US" dirty="0"/>
              <a:t>MFP Benchmarks</a:t>
            </a:r>
          </a:p>
        </p:txBody>
      </p:sp>
      <p:sp>
        <p:nvSpPr>
          <p:cNvPr id="4" name="Slide Number Placeholder 3">
            <a:extLst>
              <a:ext uri="{FF2B5EF4-FFF2-40B4-BE49-F238E27FC236}">
                <a16:creationId xmlns:a16="http://schemas.microsoft.com/office/drawing/2014/main" id="{9311F954-102F-4D4C-8314-ED48C6F424A0}"/>
              </a:ext>
            </a:extLst>
          </p:cNvPr>
          <p:cNvSpPr>
            <a:spLocks noGrp="1"/>
          </p:cNvSpPr>
          <p:nvPr>
            <p:ph type="sldNum" sz="quarter" idx="12"/>
          </p:nvPr>
        </p:nvSpPr>
        <p:spPr/>
        <p:txBody>
          <a:bodyPr/>
          <a:lstStyle/>
          <a:p>
            <a:fld id="{5F74020D-E143-44DF-84D6-81DC526F02A4}" type="slidenum">
              <a:rPr lang="en-US" smtClean="0"/>
              <a:t>11</a:t>
            </a:fld>
            <a:endParaRPr lang="en-US" dirty="0"/>
          </a:p>
        </p:txBody>
      </p:sp>
      <p:sp>
        <p:nvSpPr>
          <p:cNvPr id="5" name="Content Placeholder 5">
            <a:extLst>
              <a:ext uri="{FF2B5EF4-FFF2-40B4-BE49-F238E27FC236}">
                <a16:creationId xmlns:a16="http://schemas.microsoft.com/office/drawing/2014/main" id="{3C5A3526-81AC-4D72-9DD9-41B164E1B256}"/>
              </a:ext>
            </a:extLst>
          </p:cNvPr>
          <p:cNvSpPr>
            <a:spLocks noGrp="1"/>
          </p:cNvSpPr>
          <p:nvPr>
            <p:ph idx="1"/>
          </p:nvPr>
        </p:nvSpPr>
        <p:spPr>
          <a:xfrm>
            <a:off x="1117600" y="2362200"/>
            <a:ext cx="10256838" cy="3724275"/>
          </a:xfrm>
        </p:spPr>
        <p:txBody>
          <a:bodyPr/>
          <a:lstStyle/>
          <a:p>
            <a:pPr lvl="0">
              <a:spcBef>
                <a:spcPts val="0"/>
              </a:spcBef>
              <a:spcAft>
                <a:spcPts val="0"/>
              </a:spcAft>
              <a:buFont typeface="+mj-lt"/>
              <a:buAutoNum type="arabicParenR"/>
            </a:pPr>
            <a:r>
              <a:rPr lang="en-US" sz="2000" dirty="0">
                <a:ea typeface="Times New Roman"/>
                <a:cs typeface="Calibri"/>
              </a:rPr>
              <a:t>Transition 5200 people from qualified institutions to the community</a:t>
            </a:r>
          </a:p>
          <a:p>
            <a:pPr lvl="0">
              <a:spcBef>
                <a:spcPts val="0"/>
              </a:spcBef>
              <a:spcAft>
                <a:spcPts val="0"/>
              </a:spcAft>
              <a:buFont typeface="+mj-lt"/>
              <a:buAutoNum type="arabicParenR"/>
            </a:pPr>
            <a:endParaRPr lang="en-US" sz="2000" dirty="0">
              <a:ea typeface="Times New Roman"/>
              <a:cs typeface="Times New Roman"/>
            </a:endParaRPr>
          </a:p>
          <a:p>
            <a:pPr lvl="0">
              <a:spcBef>
                <a:spcPts val="0"/>
              </a:spcBef>
              <a:spcAft>
                <a:spcPts val="0"/>
              </a:spcAft>
              <a:buFont typeface="+mj-lt"/>
              <a:buAutoNum type="arabicParenR"/>
            </a:pPr>
            <a:r>
              <a:rPr lang="en-US" sz="2000" dirty="0">
                <a:ea typeface="Times New Roman"/>
                <a:cs typeface="Calibri"/>
              </a:rPr>
              <a:t>Increase dollars to home and community-based services</a:t>
            </a:r>
          </a:p>
          <a:p>
            <a:pPr lvl="0">
              <a:spcBef>
                <a:spcPts val="0"/>
              </a:spcBef>
              <a:spcAft>
                <a:spcPts val="0"/>
              </a:spcAft>
              <a:buFont typeface="+mj-lt"/>
              <a:buAutoNum type="arabicParenR"/>
            </a:pPr>
            <a:endParaRPr lang="en-US" sz="2000" dirty="0">
              <a:ea typeface="Times New Roman"/>
              <a:cs typeface="Times New Roman"/>
            </a:endParaRPr>
          </a:p>
          <a:p>
            <a:pPr lvl="0">
              <a:spcBef>
                <a:spcPts val="0"/>
              </a:spcBef>
              <a:spcAft>
                <a:spcPts val="0"/>
              </a:spcAft>
              <a:buFont typeface="+mj-lt"/>
              <a:buAutoNum type="arabicParenR"/>
            </a:pPr>
            <a:r>
              <a:rPr lang="en-US" sz="2000" dirty="0">
                <a:ea typeface="Times New Roman"/>
                <a:cs typeface="Calibri"/>
              </a:rPr>
              <a:t>Increase hospital discharges to the community rather than to institutions</a:t>
            </a:r>
          </a:p>
          <a:p>
            <a:pPr lvl="0">
              <a:spcBef>
                <a:spcPts val="0"/>
              </a:spcBef>
              <a:spcAft>
                <a:spcPts val="0"/>
              </a:spcAft>
              <a:buFont typeface="+mj-lt"/>
              <a:buAutoNum type="arabicParenR"/>
            </a:pPr>
            <a:endParaRPr lang="en-US" sz="2000" dirty="0">
              <a:ea typeface="Times New Roman"/>
              <a:cs typeface="Times New Roman"/>
            </a:endParaRPr>
          </a:p>
          <a:p>
            <a:pPr lvl="0">
              <a:spcBef>
                <a:spcPts val="0"/>
              </a:spcBef>
              <a:spcAft>
                <a:spcPts val="0"/>
              </a:spcAft>
              <a:buFont typeface="+mj-lt"/>
              <a:buAutoNum type="arabicParenR"/>
            </a:pPr>
            <a:r>
              <a:rPr lang="en-US" sz="2000" dirty="0">
                <a:ea typeface="Times New Roman"/>
                <a:cs typeface="Calibri"/>
              </a:rPr>
              <a:t>Increase probability of returning to the community during the six months following nursing home admission</a:t>
            </a:r>
          </a:p>
          <a:p>
            <a:pPr lvl="0">
              <a:spcBef>
                <a:spcPts val="0"/>
              </a:spcBef>
              <a:spcAft>
                <a:spcPts val="0"/>
              </a:spcAft>
              <a:buFont typeface="+mj-lt"/>
              <a:buAutoNum type="arabicParenR"/>
            </a:pPr>
            <a:endParaRPr lang="en-US" sz="2000" dirty="0">
              <a:ea typeface="Times New Roman"/>
              <a:cs typeface="Times New Roman"/>
            </a:endParaRPr>
          </a:p>
          <a:p>
            <a:pPr lvl="0">
              <a:spcBef>
                <a:spcPts val="0"/>
              </a:spcBef>
              <a:spcAft>
                <a:spcPts val="0"/>
              </a:spcAft>
              <a:buFont typeface="+mj-lt"/>
              <a:buAutoNum type="arabicParenR"/>
            </a:pPr>
            <a:r>
              <a:rPr lang="en-US" sz="2000" dirty="0">
                <a:ea typeface="Times New Roman"/>
                <a:cs typeface="Calibri"/>
              </a:rPr>
              <a:t>Increase the percentage of long-term care participants living in the community compared to an institution</a:t>
            </a:r>
            <a:endParaRPr lang="en-US" sz="2000" dirty="0">
              <a:ea typeface="Times New Roman"/>
              <a:cs typeface="Times New Roman"/>
            </a:endParaRPr>
          </a:p>
        </p:txBody>
      </p:sp>
      <p:sp>
        <p:nvSpPr>
          <p:cNvPr id="8" name="TextBox 7">
            <a:extLst>
              <a:ext uri="{FF2B5EF4-FFF2-40B4-BE49-F238E27FC236}">
                <a16:creationId xmlns:a16="http://schemas.microsoft.com/office/drawing/2014/main" id="{FAA8BF08-5DF8-47E3-8CAA-79E60CE8D95C}"/>
              </a:ext>
            </a:extLst>
          </p:cNvPr>
          <p:cNvSpPr txBox="1"/>
          <p:nvPr/>
        </p:nvSpPr>
        <p:spPr>
          <a:xfrm>
            <a:off x="1117600" y="5930781"/>
            <a:ext cx="10883900" cy="800219"/>
          </a:xfrm>
          <a:prstGeom prst="rect">
            <a:avLst/>
          </a:prstGeom>
          <a:noFill/>
        </p:spPr>
        <p:txBody>
          <a:bodyPr wrap="square">
            <a:spAutoFit/>
          </a:bodyPr>
          <a:lstStyle/>
          <a:p>
            <a:pPr algn="ctr"/>
            <a:r>
              <a:rPr lang="en-US" sz="1600" b="1" i="0" u="none" strike="noStrike" baseline="0" dirty="0">
                <a:solidFill>
                  <a:srgbClr val="000000"/>
                </a:solidFill>
                <a:latin typeface="+mj-lt"/>
              </a:rPr>
              <a:t>UConn Health, Center on Aging</a:t>
            </a:r>
          </a:p>
          <a:p>
            <a:pPr algn="ctr"/>
            <a:r>
              <a:rPr lang="en-US" sz="1400" i="0" u="none" strike="noStrike" baseline="0" dirty="0">
                <a:solidFill>
                  <a:srgbClr val="000000"/>
                </a:solidFill>
                <a:latin typeface="+mj-lt"/>
              </a:rPr>
              <a:t>CT Money Follows the Person Report Quarter 2: April 1-June 30, 2021</a:t>
            </a:r>
            <a:r>
              <a:rPr lang="en-US" sz="1400" dirty="0">
                <a:solidFill>
                  <a:srgbClr val="000000"/>
                </a:solidFill>
                <a:latin typeface="+mj-lt"/>
              </a:rPr>
              <a:t> (</a:t>
            </a:r>
            <a:r>
              <a:rPr lang="en-US" sz="1400" i="0" u="none" strike="noStrike" baseline="0" dirty="0">
                <a:solidFill>
                  <a:srgbClr val="000000"/>
                </a:solidFill>
                <a:latin typeface="+mj-lt"/>
              </a:rPr>
              <a:t>Based on latest data available at the end of the quarter)</a:t>
            </a:r>
            <a:endParaRPr lang="en-US" sz="1400" b="0" i="0" u="none" strike="noStrike" baseline="0" dirty="0">
              <a:solidFill>
                <a:srgbClr val="000000"/>
              </a:solidFill>
              <a:latin typeface="+mj-lt"/>
            </a:endParaRPr>
          </a:p>
          <a:p>
            <a:r>
              <a:rPr lang="en-US" sz="1600" b="1" i="0" u="none" strike="noStrike" baseline="0" dirty="0">
                <a:solidFill>
                  <a:srgbClr val="000000"/>
                </a:solidFill>
                <a:latin typeface="+mj-lt"/>
              </a:rPr>
              <a:t>Operating Agency: </a:t>
            </a:r>
            <a:r>
              <a:rPr lang="en-US" sz="1600" b="0" i="1" u="none" strike="noStrike" baseline="0" dirty="0">
                <a:solidFill>
                  <a:srgbClr val="000000"/>
                </a:solidFill>
                <a:latin typeface="+mj-lt"/>
              </a:rPr>
              <a:t>CT Department of Social Services 	    </a:t>
            </a:r>
            <a:r>
              <a:rPr lang="en-US" sz="1600" b="1" i="0" u="none" strike="noStrike" baseline="0" dirty="0">
                <a:solidFill>
                  <a:srgbClr val="000000"/>
                </a:solidFill>
                <a:latin typeface="+mj-lt"/>
              </a:rPr>
              <a:t>Funder: </a:t>
            </a:r>
            <a:r>
              <a:rPr lang="en-US" sz="1600" b="0" i="1" u="none" strike="noStrike" baseline="0" dirty="0">
                <a:solidFill>
                  <a:srgbClr val="000000"/>
                </a:solidFill>
                <a:latin typeface="+mj-lt"/>
              </a:rPr>
              <a:t>Centers for Medicare and Medicaid Services</a:t>
            </a:r>
            <a:endParaRPr lang="en-US" sz="1600" dirty="0">
              <a:latin typeface="+mj-lt"/>
            </a:endParaRPr>
          </a:p>
        </p:txBody>
      </p:sp>
    </p:spTree>
    <p:extLst>
      <p:ext uri="{BB962C8B-B14F-4D97-AF65-F5344CB8AC3E}">
        <p14:creationId xmlns:p14="http://schemas.microsoft.com/office/powerpoint/2010/main" val="303630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CA00-BFAC-41E7-97BF-A92296F60E23}"/>
              </a:ext>
            </a:extLst>
          </p:cNvPr>
          <p:cNvSpPr>
            <a:spLocks noGrp="1"/>
          </p:cNvSpPr>
          <p:nvPr>
            <p:ph type="title"/>
          </p:nvPr>
        </p:nvSpPr>
        <p:spPr/>
        <p:txBody>
          <a:bodyPr/>
          <a:lstStyle/>
          <a:p>
            <a:r>
              <a:rPr lang="en-US" dirty="0"/>
              <a:t>Benchmark 1:</a:t>
            </a:r>
            <a:br>
              <a:rPr lang="en-US" dirty="0"/>
            </a:br>
            <a:r>
              <a:rPr lang="en-US" sz="2400" dirty="0">
                <a:ea typeface="Times New Roman"/>
                <a:cs typeface="Calibri"/>
              </a:rPr>
              <a:t>Transition 5200 people from qualified institutions to the community</a:t>
            </a:r>
            <a:endParaRPr lang="en-US" dirty="0"/>
          </a:p>
        </p:txBody>
      </p:sp>
      <p:pic>
        <p:nvPicPr>
          <p:cNvPr id="6" name="Content Placeholder 5">
            <a:extLst>
              <a:ext uri="{FF2B5EF4-FFF2-40B4-BE49-F238E27FC236}">
                <a16:creationId xmlns:a16="http://schemas.microsoft.com/office/drawing/2014/main" id="{D4FEBEB9-CDAF-4A92-A909-EF053BB2A6A6}"/>
              </a:ext>
            </a:extLst>
          </p:cNvPr>
          <p:cNvPicPr>
            <a:picLocks noGrp="1" noChangeAspect="1"/>
          </p:cNvPicPr>
          <p:nvPr>
            <p:ph idx="1"/>
          </p:nvPr>
        </p:nvPicPr>
        <p:blipFill>
          <a:blip r:embed="rId3"/>
          <a:stretch>
            <a:fillRect/>
          </a:stretch>
        </p:blipFill>
        <p:spPr>
          <a:xfrm>
            <a:off x="3098006" y="3552825"/>
            <a:ext cx="6296025" cy="1343025"/>
          </a:xfrm>
        </p:spPr>
      </p:pic>
      <p:sp>
        <p:nvSpPr>
          <p:cNvPr id="4" name="Slide Number Placeholder 3">
            <a:extLst>
              <a:ext uri="{FF2B5EF4-FFF2-40B4-BE49-F238E27FC236}">
                <a16:creationId xmlns:a16="http://schemas.microsoft.com/office/drawing/2014/main" id="{7AEFB3B1-7FDE-40CE-8B0C-3483643D2A8A}"/>
              </a:ext>
            </a:extLst>
          </p:cNvPr>
          <p:cNvSpPr>
            <a:spLocks noGrp="1"/>
          </p:cNvSpPr>
          <p:nvPr>
            <p:ph type="sldNum" sz="quarter" idx="12"/>
          </p:nvPr>
        </p:nvSpPr>
        <p:spPr/>
        <p:txBody>
          <a:bodyPr/>
          <a:lstStyle/>
          <a:p>
            <a:fld id="{5F74020D-E143-44DF-84D6-81DC526F02A4}" type="slidenum">
              <a:rPr lang="en-US" smtClean="0"/>
              <a:pPr/>
              <a:t>12</a:t>
            </a:fld>
            <a:endParaRPr lang="en-US" dirty="0"/>
          </a:p>
        </p:txBody>
      </p:sp>
      <p:sp>
        <p:nvSpPr>
          <p:cNvPr id="14" name="TextBox 13">
            <a:extLst>
              <a:ext uri="{FF2B5EF4-FFF2-40B4-BE49-F238E27FC236}">
                <a16:creationId xmlns:a16="http://schemas.microsoft.com/office/drawing/2014/main" id="{D8327BB8-CB08-4739-8783-D90FAEA4E84E}"/>
              </a:ext>
            </a:extLst>
          </p:cNvPr>
          <p:cNvSpPr txBox="1"/>
          <p:nvPr/>
        </p:nvSpPr>
        <p:spPr>
          <a:xfrm>
            <a:off x="1117600" y="5930781"/>
            <a:ext cx="10883900" cy="800219"/>
          </a:xfrm>
          <a:prstGeom prst="rect">
            <a:avLst/>
          </a:prstGeom>
          <a:noFill/>
        </p:spPr>
        <p:txBody>
          <a:bodyPr wrap="square">
            <a:spAutoFit/>
          </a:bodyPr>
          <a:lstStyle/>
          <a:p>
            <a:pPr algn="ctr"/>
            <a:r>
              <a:rPr lang="en-US" sz="1600" b="1" i="0" u="none" strike="noStrike" baseline="0" dirty="0">
                <a:solidFill>
                  <a:srgbClr val="000000"/>
                </a:solidFill>
                <a:latin typeface="+mj-lt"/>
              </a:rPr>
              <a:t>UConn Health, Center on Aging</a:t>
            </a:r>
          </a:p>
          <a:p>
            <a:pPr algn="ctr"/>
            <a:r>
              <a:rPr lang="en-US" sz="1400" i="0" u="none" strike="noStrike" baseline="0" dirty="0">
                <a:solidFill>
                  <a:srgbClr val="000000"/>
                </a:solidFill>
                <a:latin typeface="+mj-lt"/>
              </a:rPr>
              <a:t>CT Money Follows the Person Report Quarter 2: April 1-June 30, 2021</a:t>
            </a:r>
            <a:r>
              <a:rPr lang="en-US" sz="1400" dirty="0">
                <a:solidFill>
                  <a:srgbClr val="000000"/>
                </a:solidFill>
                <a:latin typeface="+mj-lt"/>
              </a:rPr>
              <a:t> (</a:t>
            </a:r>
            <a:r>
              <a:rPr lang="en-US" sz="1400" i="0" u="none" strike="noStrike" baseline="0" dirty="0">
                <a:solidFill>
                  <a:srgbClr val="000000"/>
                </a:solidFill>
                <a:latin typeface="+mj-lt"/>
              </a:rPr>
              <a:t>Based on latest data available at the end of the quarter)</a:t>
            </a:r>
            <a:endParaRPr lang="en-US" sz="1400" b="0" i="0" u="none" strike="noStrike" baseline="0" dirty="0">
              <a:solidFill>
                <a:srgbClr val="000000"/>
              </a:solidFill>
              <a:latin typeface="+mj-lt"/>
            </a:endParaRPr>
          </a:p>
          <a:p>
            <a:r>
              <a:rPr lang="en-US" sz="1600" b="1" i="0" u="none" strike="noStrike" baseline="0" dirty="0">
                <a:solidFill>
                  <a:srgbClr val="000000"/>
                </a:solidFill>
                <a:latin typeface="+mj-lt"/>
              </a:rPr>
              <a:t>Operating Agency: </a:t>
            </a:r>
            <a:r>
              <a:rPr lang="en-US" sz="1600" b="0" i="1" u="none" strike="noStrike" baseline="0" dirty="0">
                <a:solidFill>
                  <a:srgbClr val="000000"/>
                </a:solidFill>
                <a:latin typeface="+mj-lt"/>
              </a:rPr>
              <a:t>CT Department of Social Services 	    </a:t>
            </a:r>
            <a:r>
              <a:rPr lang="en-US" sz="1600" b="1" i="0" u="none" strike="noStrike" baseline="0" dirty="0">
                <a:solidFill>
                  <a:srgbClr val="000000"/>
                </a:solidFill>
                <a:latin typeface="+mj-lt"/>
              </a:rPr>
              <a:t>Funder: </a:t>
            </a:r>
            <a:r>
              <a:rPr lang="en-US" sz="1600" b="0" i="1" u="none" strike="noStrike" baseline="0" dirty="0">
                <a:solidFill>
                  <a:srgbClr val="000000"/>
                </a:solidFill>
                <a:latin typeface="+mj-lt"/>
              </a:rPr>
              <a:t>Centers for Medicare and Medicaid Services</a:t>
            </a:r>
            <a:endParaRPr lang="en-US" sz="1600" dirty="0">
              <a:latin typeface="+mj-lt"/>
            </a:endParaRPr>
          </a:p>
        </p:txBody>
      </p:sp>
    </p:spTree>
    <p:extLst>
      <p:ext uri="{BB962C8B-B14F-4D97-AF65-F5344CB8AC3E}">
        <p14:creationId xmlns:p14="http://schemas.microsoft.com/office/powerpoint/2010/main" val="129338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2E2D-8322-46DE-B107-FAB31ADBAEA0}"/>
              </a:ext>
            </a:extLst>
          </p:cNvPr>
          <p:cNvSpPr>
            <a:spLocks noGrp="1"/>
          </p:cNvSpPr>
          <p:nvPr>
            <p:ph type="title"/>
          </p:nvPr>
        </p:nvSpPr>
        <p:spPr/>
        <p:txBody>
          <a:bodyPr/>
          <a:lstStyle/>
          <a:p>
            <a:r>
              <a:rPr lang="en-US" dirty="0"/>
              <a:t>Benchmark 2:</a:t>
            </a:r>
            <a:br>
              <a:rPr lang="en-US" dirty="0"/>
            </a:br>
            <a:r>
              <a:rPr lang="en-US" sz="2400" dirty="0">
                <a:ea typeface="Times New Roman"/>
                <a:cs typeface="Calibri"/>
              </a:rPr>
              <a:t>Increase dollars to home and community-based services</a:t>
            </a:r>
            <a:endParaRPr lang="en-US" dirty="0"/>
          </a:p>
        </p:txBody>
      </p:sp>
      <p:pic>
        <p:nvPicPr>
          <p:cNvPr id="6" name="Content Placeholder 5">
            <a:extLst>
              <a:ext uri="{FF2B5EF4-FFF2-40B4-BE49-F238E27FC236}">
                <a16:creationId xmlns:a16="http://schemas.microsoft.com/office/drawing/2014/main" id="{9358AD14-3A45-499C-A93C-73CB6BCB11D1}"/>
              </a:ext>
            </a:extLst>
          </p:cNvPr>
          <p:cNvPicPr>
            <a:picLocks noGrp="1" noChangeAspect="1"/>
          </p:cNvPicPr>
          <p:nvPr>
            <p:ph idx="1"/>
          </p:nvPr>
        </p:nvPicPr>
        <p:blipFill>
          <a:blip r:embed="rId2"/>
          <a:stretch>
            <a:fillRect/>
          </a:stretch>
        </p:blipFill>
        <p:spPr>
          <a:xfrm>
            <a:off x="3175595" y="2362200"/>
            <a:ext cx="6140847" cy="3724275"/>
          </a:xfrm>
        </p:spPr>
      </p:pic>
      <p:sp>
        <p:nvSpPr>
          <p:cNvPr id="4" name="Slide Number Placeholder 3">
            <a:extLst>
              <a:ext uri="{FF2B5EF4-FFF2-40B4-BE49-F238E27FC236}">
                <a16:creationId xmlns:a16="http://schemas.microsoft.com/office/drawing/2014/main" id="{A670CEA4-3C23-41C4-B256-B0AE4AD47226}"/>
              </a:ext>
            </a:extLst>
          </p:cNvPr>
          <p:cNvSpPr>
            <a:spLocks noGrp="1"/>
          </p:cNvSpPr>
          <p:nvPr>
            <p:ph type="sldNum" sz="quarter" idx="12"/>
          </p:nvPr>
        </p:nvSpPr>
        <p:spPr/>
        <p:txBody>
          <a:bodyPr/>
          <a:lstStyle/>
          <a:p>
            <a:fld id="{5F74020D-E143-44DF-84D6-81DC526F02A4}" type="slidenum">
              <a:rPr lang="en-US" smtClean="0"/>
              <a:t>13</a:t>
            </a:fld>
            <a:endParaRPr lang="en-US" dirty="0"/>
          </a:p>
        </p:txBody>
      </p:sp>
      <p:sp>
        <p:nvSpPr>
          <p:cNvPr id="11" name="TextBox 10">
            <a:extLst>
              <a:ext uri="{FF2B5EF4-FFF2-40B4-BE49-F238E27FC236}">
                <a16:creationId xmlns:a16="http://schemas.microsoft.com/office/drawing/2014/main" id="{9299810B-FB0E-4CD4-842E-75A288B8332F}"/>
              </a:ext>
            </a:extLst>
          </p:cNvPr>
          <p:cNvSpPr txBox="1"/>
          <p:nvPr/>
        </p:nvSpPr>
        <p:spPr>
          <a:xfrm>
            <a:off x="1117600" y="5961603"/>
            <a:ext cx="10883900" cy="800219"/>
          </a:xfrm>
          <a:prstGeom prst="rect">
            <a:avLst/>
          </a:prstGeom>
          <a:noFill/>
        </p:spPr>
        <p:txBody>
          <a:bodyPr wrap="square">
            <a:spAutoFit/>
          </a:bodyPr>
          <a:lstStyle/>
          <a:p>
            <a:pPr algn="ctr"/>
            <a:r>
              <a:rPr lang="en-US" sz="1600" b="1" i="0" u="none" strike="noStrike" baseline="0" dirty="0">
                <a:solidFill>
                  <a:srgbClr val="000000"/>
                </a:solidFill>
                <a:latin typeface="+mj-lt"/>
              </a:rPr>
              <a:t>UConn Health, Center on Aging</a:t>
            </a:r>
          </a:p>
          <a:p>
            <a:pPr algn="ctr"/>
            <a:r>
              <a:rPr lang="en-US" sz="1400" i="0" u="none" strike="noStrike" baseline="0" dirty="0">
                <a:solidFill>
                  <a:srgbClr val="000000"/>
                </a:solidFill>
                <a:latin typeface="+mj-lt"/>
              </a:rPr>
              <a:t>CT Money Follows the Person Report Quarter 2: April 1-June 30, 2021</a:t>
            </a:r>
            <a:r>
              <a:rPr lang="en-US" sz="1400" dirty="0">
                <a:solidFill>
                  <a:srgbClr val="000000"/>
                </a:solidFill>
                <a:latin typeface="+mj-lt"/>
              </a:rPr>
              <a:t> (</a:t>
            </a:r>
            <a:r>
              <a:rPr lang="en-US" sz="1400" i="0" u="none" strike="noStrike" baseline="0" dirty="0">
                <a:solidFill>
                  <a:srgbClr val="000000"/>
                </a:solidFill>
                <a:latin typeface="+mj-lt"/>
              </a:rPr>
              <a:t>Based on latest data available at the end of the quarter)</a:t>
            </a:r>
            <a:endParaRPr lang="en-US" sz="1400" b="0" i="0" u="none" strike="noStrike" baseline="0" dirty="0">
              <a:solidFill>
                <a:srgbClr val="000000"/>
              </a:solidFill>
              <a:latin typeface="+mj-lt"/>
            </a:endParaRPr>
          </a:p>
          <a:p>
            <a:r>
              <a:rPr lang="en-US" sz="1600" b="1" i="0" u="none" strike="noStrike" baseline="0" dirty="0">
                <a:solidFill>
                  <a:srgbClr val="000000"/>
                </a:solidFill>
                <a:latin typeface="+mj-lt"/>
              </a:rPr>
              <a:t>Operating Agency: </a:t>
            </a:r>
            <a:r>
              <a:rPr lang="en-US" sz="1600" b="0" i="1" u="none" strike="noStrike" baseline="0" dirty="0">
                <a:solidFill>
                  <a:srgbClr val="000000"/>
                </a:solidFill>
                <a:latin typeface="+mj-lt"/>
              </a:rPr>
              <a:t>CT Department of Social Services 	    </a:t>
            </a:r>
            <a:r>
              <a:rPr lang="en-US" sz="1600" b="1" i="0" u="none" strike="noStrike" baseline="0" dirty="0">
                <a:solidFill>
                  <a:srgbClr val="000000"/>
                </a:solidFill>
                <a:latin typeface="+mj-lt"/>
              </a:rPr>
              <a:t>Funder: </a:t>
            </a:r>
            <a:r>
              <a:rPr lang="en-US" sz="1600" b="0" i="1" u="none" strike="noStrike" baseline="0" dirty="0">
                <a:solidFill>
                  <a:srgbClr val="000000"/>
                </a:solidFill>
                <a:latin typeface="+mj-lt"/>
              </a:rPr>
              <a:t>Centers for Medicare and Medicaid Services</a:t>
            </a:r>
            <a:endParaRPr lang="en-US" sz="1600" dirty="0">
              <a:latin typeface="+mj-lt"/>
            </a:endParaRPr>
          </a:p>
        </p:txBody>
      </p:sp>
    </p:spTree>
    <p:extLst>
      <p:ext uri="{BB962C8B-B14F-4D97-AF65-F5344CB8AC3E}">
        <p14:creationId xmlns:p14="http://schemas.microsoft.com/office/powerpoint/2010/main" val="178877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7EED-AA62-4EC2-896F-20AA1FD7FFAA}"/>
              </a:ext>
            </a:extLst>
          </p:cNvPr>
          <p:cNvSpPr>
            <a:spLocks noGrp="1"/>
          </p:cNvSpPr>
          <p:nvPr>
            <p:ph type="title"/>
          </p:nvPr>
        </p:nvSpPr>
        <p:spPr/>
        <p:txBody>
          <a:bodyPr/>
          <a:lstStyle/>
          <a:p>
            <a:r>
              <a:rPr lang="en-US" dirty="0"/>
              <a:t>Benchmark 3:</a:t>
            </a:r>
            <a:br>
              <a:rPr lang="en-US" dirty="0"/>
            </a:br>
            <a:r>
              <a:rPr lang="en-US" sz="2300" dirty="0">
                <a:ea typeface="Times New Roman"/>
                <a:cs typeface="Calibri"/>
              </a:rPr>
              <a:t>Increase hospital discharges to the community rather than to institutions</a:t>
            </a:r>
            <a:endParaRPr lang="en-US" sz="2300" dirty="0"/>
          </a:p>
        </p:txBody>
      </p:sp>
      <p:sp>
        <p:nvSpPr>
          <p:cNvPr id="4" name="Slide Number Placeholder 3">
            <a:extLst>
              <a:ext uri="{FF2B5EF4-FFF2-40B4-BE49-F238E27FC236}">
                <a16:creationId xmlns:a16="http://schemas.microsoft.com/office/drawing/2014/main" id="{ADCF420F-1784-431F-AD23-C1C8ECE4B40D}"/>
              </a:ext>
            </a:extLst>
          </p:cNvPr>
          <p:cNvSpPr>
            <a:spLocks noGrp="1"/>
          </p:cNvSpPr>
          <p:nvPr>
            <p:ph type="sldNum" sz="quarter" idx="12"/>
          </p:nvPr>
        </p:nvSpPr>
        <p:spPr/>
        <p:txBody>
          <a:bodyPr/>
          <a:lstStyle/>
          <a:p>
            <a:fld id="{5F74020D-E143-44DF-84D6-81DC526F02A4}" type="slidenum">
              <a:rPr lang="en-US" smtClean="0"/>
              <a:t>14</a:t>
            </a:fld>
            <a:endParaRPr lang="en-US" dirty="0"/>
          </a:p>
        </p:txBody>
      </p:sp>
      <p:pic>
        <p:nvPicPr>
          <p:cNvPr id="9" name="Content Placeholder 8">
            <a:extLst>
              <a:ext uri="{FF2B5EF4-FFF2-40B4-BE49-F238E27FC236}">
                <a16:creationId xmlns:a16="http://schemas.microsoft.com/office/drawing/2014/main" id="{CBC8E780-79EC-4453-96DC-922DA384AD4D}"/>
              </a:ext>
            </a:extLst>
          </p:cNvPr>
          <p:cNvPicPr>
            <a:picLocks noGrp="1" noChangeAspect="1"/>
          </p:cNvPicPr>
          <p:nvPr>
            <p:ph idx="1"/>
          </p:nvPr>
        </p:nvPicPr>
        <p:blipFill>
          <a:blip r:embed="rId2"/>
          <a:stretch>
            <a:fillRect/>
          </a:stretch>
        </p:blipFill>
        <p:spPr>
          <a:xfrm>
            <a:off x="3313732" y="2333625"/>
            <a:ext cx="5902187" cy="3681308"/>
          </a:xfrm>
        </p:spPr>
      </p:pic>
      <p:sp>
        <p:nvSpPr>
          <p:cNvPr id="14" name="TextBox 13">
            <a:extLst>
              <a:ext uri="{FF2B5EF4-FFF2-40B4-BE49-F238E27FC236}">
                <a16:creationId xmlns:a16="http://schemas.microsoft.com/office/drawing/2014/main" id="{F6B804DE-AFBB-484F-9B14-352BE705184B}"/>
              </a:ext>
            </a:extLst>
          </p:cNvPr>
          <p:cNvSpPr txBox="1"/>
          <p:nvPr/>
        </p:nvSpPr>
        <p:spPr>
          <a:xfrm>
            <a:off x="1117600" y="5982151"/>
            <a:ext cx="10883900" cy="800219"/>
          </a:xfrm>
          <a:prstGeom prst="rect">
            <a:avLst/>
          </a:prstGeom>
          <a:noFill/>
        </p:spPr>
        <p:txBody>
          <a:bodyPr wrap="square">
            <a:spAutoFit/>
          </a:bodyPr>
          <a:lstStyle/>
          <a:p>
            <a:pPr algn="ctr"/>
            <a:r>
              <a:rPr lang="en-US" sz="1600" b="1" i="0" u="none" strike="noStrike" baseline="0" dirty="0">
                <a:solidFill>
                  <a:srgbClr val="000000"/>
                </a:solidFill>
                <a:latin typeface="+mj-lt"/>
              </a:rPr>
              <a:t>UConn Health, Center on Aging</a:t>
            </a:r>
          </a:p>
          <a:p>
            <a:pPr algn="ctr"/>
            <a:r>
              <a:rPr lang="en-US" sz="1400" i="0" u="none" strike="noStrike" baseline="0" dirty="0">
                <a:solidFill>
                  <a:srgbClr val="000000"/>
                </a:solidFill>
                <a:latin typeface="+mj-lt"/>
              </a:rPr>
              <a:t>CT Money Follows the Person Report Quarter 2: April 1-June 30, 2021</a:t>
            </a:r>
            <a:r>
              <a:rPr lang="en-US" sz="1400" dirty="0">
                <a:solidFill>
                  <a:srgbClr val="000000"/>
                </a:solidFill>
                <a:latin typeface="+mj-lt"/>
              </a:rPr>
              <a:t> (</a:t>
            </a:r>
            <a:r>
              <a:rPr lang="en-US" sz="1400" i="0" u="none" strike="noStrike" baseline="0" dirty="0">
                <a:solidFill>
                  <a:srgbClr val="000000"/>
                </a:solidFill>
                <a:latin typeface="+mj-lt"/>
              </a:rPr>
              <a:t>Based on latest data available at the end of the quarter)</a:t>
            </a:r>
            <a:endParaRPr lang="en-US" sz="1400" b="0" i="0" u="none" strike="noStrike" baseline="0" dirty="0">
              <a:solidFill>
                <a:srgbClr val="000000"/>
              </a:solidFill>
              <a:latin typeface="+mj-lt"/>
            </a:endParaRPr>
          </a:p>
          <a:p>
            <a:r>
              <a:rPr lang="en-US" sz="1600" b="1" i="0" u="none" strike="noStrike" baseline="0" dirty="0">
                <a:solidFill>
                  <a:srgbClr val="000000"/>
                </a:solidFill>
                <a:latin typeface="+mj-lt"/>
              </a:rPr>
              <a:t>Operating Agency: </a:t>
            </a:r>
            <a:r>
              <a:rPr lang="en-US" sz="1600" b="0" i="1" u="none" strike="noStrike" baseline="0" dirty="0">
                <a:solidFill>
                  <a:srgbClr val="000000"/>
                </a:solidFill>
                <a:latin typeface="+mj-lt"/>
              </a:rPr>
              <a:t>CT Department of Social Services 	    </a:t>
            </a:r>
            <a:r>
              <a:rPr lang="en-US" sz="1600" b="1" i="0" u="none" strike="noStrike" baseline="0" dirty="0">
                <a:solidFill>
                  <a:srgbClr val="000000"/>
                </a:solidFill>
                <a:latin typeface="+mj-lt"/>
              </a:rPr>
              <a:t>Funder: </a:t>
            </a:r>
            <a:r>
              <a:rPr lang="en-US" sz="1600" b="0" i="1" u="none" strike="noStrike" baseline="0" dirty="0">
                <a:solidFill>
                  <a:srgbClr val="000000"/>
                </a:solidFill>
                <a:latin typeface="+mj-lt"/>
              </a:rPr>
              <a:t>Centers for Medicare and Medicaid Services</a:t>
            </a:r>
            <a:endParaRPr lang="en-US" sz="1600" dirty="0">
              <a:latin typeface="+mj-lt"/>
            </a:endParaRPr>
          </a:p>
        </p:txBody>
      </p:sp>
    </p:spTree>
    <p:extLst>
      <p:ext uri="{BB962C8B-B14F-4D97-AF65-F5344CB8AC3E}">
        <p14:creationId xmlns:p14="http://schemas.microsoft.com/office/powerpoint/2010/main" val="116146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5277-4CB2-458C-8430-B42711AFC7AE}"/>
              </a:ext>
            </a:extLst>
          </p:cNvPr>
          <p:cNvSpPr>
            <a:spLocks noGrp="1"/>
          </p:cNvSpPr>
          <p:nvPr>
            <p:ph type="title"/>
          </p:nvPr>
        </p:nvSpPr>
        <p:spPr>
          <a:xfrm>
            <a:off x="1016000" y="819150"/>
            <a:ext cx="10566400" cy="1143000"/>
          </a:xfrm>
        </p:spPr>
        <p:txBody>
          <a:bodyPr/>
          <a:lstStyle/>
          <a:p>
            <a:r>
              <a:rPr lang="en-US"/>
              <a:t>Benchmark 4:</a:t>
            </a:r>
            <a:br>
              <a:rPr lang="en-US"/>
            </a:br>
            <a:r>
              <a:rPr lang="en-US" sz="2000">
                <a:ea typeface="Times New Roman"/>
                <a:cs typeface="Calibri"/>
              </a:rPr>
              <a:t>Increase probability of returning to the community during the six months following nursing home admission</a:t>
            </a:r>
            <a:endParaRPr lang="en-US" sz="2000" dirty="0"/>
          </a:p>
        </p:txBody>
      </p:sp>
      <p:pic>
        <p:nvPicPr>
          <p:cNvPr id="6" name="Content Placeholder 5">
            <a:extLst>
              <a:ext uri="{FF2B5EF4-FFF2-40B4-BE49-F238E27FC236}">
                <a16:creationId xmlns:a16="http://schemas.microsoft.com/office/drawing/2014/main" id="{665B849B-AA6B-444D-A1D9-0EC7D934C69F}"/>
              </a:ext>
            </a:extLst>
          </p:cNvPr>
          <p:cNvPicPr>
            <a:picLocks noGrp="1" noChangeAspect="1"/>
          </p:cNvPicPr>
          <p:nvPr>
            <p:ph idx="1"/>
          </p:nvPr>
        </p:nvPicPr>
        <p:blipFill>
          <a:blip r:embed="rId2"/>
          <a:stretch>
            <a:fillRect/>
          </a:stretch>
        </p:blipFill>
        <p:spPr>
          <a:xfrm>
            <a:off x="2988302" y="2362200"/>
            <a:ext cx="6515434" cy="3724275"/>
          </a:xfrm>
        </p:spPr>
      </p:pic>
      <p:sp>
        <p:nvSpPr>
          <p:cNvPr id="4" name="Slide Number Placeholder 3">
            <a:extLst>
              <a:ext uri="{FF2B5EF4-FFF2-40B4-BE49-F238E27FC236}">
                <a16:creationId xmlns:a16="http://schemas.microsoft.com/office/drawing/2014/main" id="{E51E47B9-8E5C-4ACF-9555-31B2289572FE}"/>
              </a:ext>
            </a:extLst>
          </p:cNvPr>
          <p:cNvSpPr>
            <a:spLocks noGrp="1"/>
          </p:cNvSpPr>
          <p:nvPr>
            <p:ph type="sldNum" sz="quarter" idx="12"/>
          </p:nvPr>
        </p:nvSpPr>
        <p:spPr/>
        <p:txBody>
          <a:bodyPr/>
          <a:lstStyle/>
          <a:p>
            <a:fld id="{5F74020D-E143-44DF-84D6-81DC526F02A4}" type="slidenum">
              <a:rPr lang="en-US" smtClean="0"/>
              <a:t>15</a:t>
            </a:fld>
            <a:endParaRPr lang="en-US" dirty="0"/>
          </a:p>
        </p:txBody>
      </p:sp>
      <p:sp>
        <p:nvSpPr>
          <p:cNvPr id="8" name="TextBox 7">
            <a:extLst>
              <a:ext uri="{FF2B5EF4-FFF2-40B4-BE49-F238E27FC236}">
                <a16:creationId xmlns:a16="http://schemas.microsoft.com/office/drawing/2014/main" id="{8AB60512-F764-4D3D-82F4-29E45D5B9AF2}"/>
              </a:ext>
            </a:extLst>
          </p:cNvPr>
          <p:cNvSpPr txBox="1"/>
          <p:nvPr/>
        </p:nvSpPr>
        <p:spPr>
          <a:xfrm>
            <a:off x="1117600" y="5971877"/>
            <a:ext cx="10883900" cy="800219"/>
          </a:xfrm>
          <a:prstGeom prst="rect">
            <a:avLst/>
          </a:prstGeom>
          <a:noFill/>
        </p:spPr>
        <p:txBody>
          <a:bodyPr wrap="square">
            <a:spAutoFit/>
          </a:bodyPr>
          <a:lstStyle/>
          <a:p>
            <a:pPr algn="ctr"/>
            <a:r>
              <a:rPr lang="en-US" sz="1600" b="1" i="0" u="none" strike="noStrike" baseline="0">
                <a:solidFill>
                  <a:srgbClr val="000000"/>
                </a:solidFill>
                <a:latin typeface="+mj-lt"/>
              </a:rPr>
              <a:t>UConn Health, Center on Aging</a:t>
            </a:r>
          </a:p>
          <a:p>
            <a:pPr algn="ctr"/>
            <a:r>
              <a:rPr lang="en-US" sz="1400" i="0" u="none" strike="noStrike" baseline="0">
                <a:solidFill>
                  <a:srgbClr val="000000"/>
                </a:solidFill>
                <a:latin typeface="+mj-lt"/>
              </a:rPr>
              <a:t>CT Money Follows the Person Report Quarter 2: April 1-June 30, 2021</a:t>
            </a:r>
            <a:r>
              <a:rPr lang="en-US" sz="1400">
                <a:solidFill>
                  <a:srgbClr val="000000"/>
                </a:solidFill>
                <a:latin typeface="+mj-lt"/>
              </a:rPr>
              <a:t> (</a:t>
            </a:r>
            <a:r>
              <a:rPr lang="en-US" sz="1400" i="0" u="none" strike="noStrike" baseline="0">
                <a:solidFill>
                  <a:srgbClr val="000000"/>
                </a:solidFill>
                <a:latin typeface="+mj-lt"/>
              </a:rPr>
              <a:t>Based on latest data available at the end of the quarter)</a:t>
            </a:r>
            <a:endParaRPr lang="en-US" sz="1400" b="0" i="0" u="none" strike="noStrike" baseline="0">
              <a:solidFill>
                <a:srgbClr val="000000"/>
              </a:solidFill>
              <a:latin typeface="+mj-lt"/>
            </a:endParaRPr>
          </a:p>
          <a:p>
            <a:r>
              <a:rPr lang="en-US" sz="1600" b="1" i="0" u="none" strike="noStrike" baseline="0">
                <a:solidFill>
                  <a:srgbClr val="000000"/>
                </a:solidFill>
                <a:latin typeface="+mj-lt"/>
              </a:rPr>
              <a:t>Operating Agency: </a:t>
            </a:r>
            <a:r>
              <a:rPr lang="en-US" sz="1600" b="0" i="1" u="none" strike="noStrike" baseline="0">
                <a:solidFill>
                  <a:srgbClr val="000000"/>
                </a:solidFill>
                <a:latin typeface="+mj-lt"/>
              </a:rPr>
              <a:t>CT Department of Social Services 	    </a:t>
            </a:r>
            <a:r>
              <a:rPr lang="en-US" sz="1600" b="1" i="0" u="none" strike="noStrike" baseline="0">
                <a:solidFill>
                  <a:srgbClr val="000000"/>
                </a:solidFill>
                <a:latin typeface="+mj-lt"/>
              </a:rPr>
              <a:t>Funder: </a:t>
            </a:r>
            <a:r>
              <a:rPr lang="en-US" sz="1600" b="0" i="1" u="none" strike="noStrike" baseline="0">
                <a:solidFill>
                  <a:srgbClr val="000000"/>
                </a:solidFill>
                <a:latin typeface="+mj-lt"/>
              </a:rPr>
              <a:t>Centers for Medicare and Medicaid Services</a:t>
            </a:r>
            <a:endParaRPr lang="en-US" sz="1600" dirty="0">
              <a:latin typeface="+mj-lt"/>
            </a:endParaRPr>
          </a:p>
        </p:txBody>
      </p:sp>
    </p:spTree>
    <p:extLst>
      <p:ext uri="{BB962C8B-B14F-4D97-AF65-F5344CB8AC3E}">
        <p14:creationId xmlns:p14="http://schemas.microsoft.com/office/powerpoint/2010/main" val="4147296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904E-45E7-4DCD-A927-5A88641E8F78}"/>
              </a:ext>
            </a:extLst>
          </p:cNvPr>
          <p:cNvSpPr>
            <a:spLocks noGrp="1"/>
          </p:cNvSpPr>
          <p:nvPr>
            <p:ph type="title"/>
          </p:nvPr>
        </p:nvSpPr>
        <p:spPr>
          <a:xfrm>
            <a:off x="1016000" y="857250"/>
            <a:ext cx="10566400" cy="1143000"/>
          </a:xfrm>
        </p:spPr>
        <p:txBody>
          <a:bodyPr/>
          <a:lstStyle/>
          <a:p>
            <a:r>
              <a:rPr lang="en-US" dirty="0"/>
              <a:t>Benchmark 5:</a:t>
            </a:r>
            <a:br>
              <a:rPr lang="en-US" dirty="0"/>
            </a:br>
            <a:r>
              <a:rPr lang="en-US" sz="2300" dirty="0">
                <a:ea typeface="Times New Roman"/>
                <a:cs typeface="Calibri"/>
              </a:rPr>
              <a:t>Increase the percentage of long-term care participants living in the community compared to an institution</a:t>
            </a:r>
            <a:endParaRPr lang="en-US" sz="2300" dirty="0"/>
          </a:p>
        </p:txBody>
      </p:sp>
      <p:pic>
        <p:nvPicPr>
          <p:cNvPr id="6" name="Content Placeholder 5">
            <a:extLst>
              <a:ext uri="{FF2B5EF4-FFF2-40B4-BE49-F238E27FC236}">
                <a16:creationId xmlns:a16="http://schemas.microsoft.com/office/drawing/2014/main" id="{A249AA92-47B5-40CA-9F87-E503D5A37FAC}"/>
              </a:ext>
            </a:extLst>
          </p:cNvPr>
          <p:cNvPicPr>
            <a:picLocks noGrp="1" noChangeAspect="1"/>
          </p:cNvPicPr>
          <p:nvPr>
            <p:ph idx="1"/>
          </p:nvPr>
        </p:nvPicPr>
        <p:blipFill>
          <a:blip r:embed="rId2"/>
          <a:stretch>
            <a:fillRect/>
          </a:stretch>
        </p:blipFill>
        <p:spPr>
          <a:xfrm>
            <a:off x="3305175" y="2305050"/>
            <a:ext cx="5743575" cy="3762375"/>
          </a:xfrm>
        </p:spPr>
      </p:pic>
      <p:sp>
        <p:nvSpPr>
          <p:cNvPr id="4" name="Slide Number Placeholder 3">
            <a:extLst>
              <a:ext uri="{FF2B5EF4-FFF2-40B4-BE49-F238E27FC236}">
                <a16:creationId xmlns:a16="http://schemas.microsoft.com/office/drawing/2014/main" id="{C98C4367-B235-4BB7-9037-5E92E65D82E8}"/>
              </a:ext>
            </a:extLst>
          </p:cNvPr>
          <p:cNvSpPr>
            <a:spLocks noGrp="1"/>
          </p:cNvSpPr>
          <p:nvPr>
            <p:ph type="sldNum" sz="quarter" idx="12"/>
          </p:nvPr>
        </p:nvSpPr>
        <p:spPr/>
        <p:txBody>
          <a:bodyPr/>
          <a:lstStyle/>
          <a:p>
            <a:fld id="{5F74020D-E143-44DF-84D6-81DC526F02A4}" type="slidenum">
              <a:rPr lang="en-US" smtClean="0"/>
              <a:t>16</a:t>
            </a:fld>
            <a:endParaRPr lang="en-US" dirty="0"/>
          </a:p>
        </p:txBody>
      </p:sp>
      <p:sp>
        <p:nvSpPr>
          <p:cNvPr id="8" name="TextBox 7">
            <a:extLst>
              <a:ext uri="{FF2B5EF4-FFF2-40B4-BE49-F238E27FC236}">
                <a16:creationId xmlns:a16="http://schemas.microsoft.com/office/drawing/2014/main" id="{2FC9A103-3EAF-4428-8D0D-1FDD302C46B9}"/>
              </a:ext>
            </a:extLst>
          </p:cNvPr>
          <p:cNvSpPr txBox="1"/>
          <p:nvPr/>
        </p:nvSpPr>
        <p:spPr>
          <a:xfrm>
            <a:off x="1117600" y="6012973"/>
            <a:ext cx="10883900" cy="800219"/>
          </a:xfrm>
          <a:prstGeom prst="rect">
            <a:avLst/>
          </a:prstGeom>
          <a:noFill/>
        </p:spPr>
        <p:txBody>
          <a:bodyPr wrap="square">
            <a:spAutoFit/>
          </a:bodyPr>
          <a:lstStyle/>
          <a:p>
            <a:pPr algn="ctr"/>
            <a:r>
              <a:rPr lang="en-US" sz="1600" b="1" i="0" u="none" strike="noStrike" baseline="0" dirty="0">
                <a:solidFill>
                  <a:srgbClr val="000000"/>
                </a:solidFill>
                <a:latin typeface="+mj-lt"/>
              </a:rPr>
              <a:t>UConn Health, Center on Aging</a:t>
            </a:r>
          </a:p>
          <a:p>
            <a:pPr algn="ctr"/>
            <a:r>
              <a:rPr lang="en-US" sz="1400" i="0" u="none" strike="noStrike" baseline="0" dirty="0">
                <a:solidFill>
                  <a:srgbClr val="000000"/>
                </a:solidFill>
                <a:latin typeface="+mj-lt"/>
              </a:rPr>
              <a:t>CT Money Follows the Person Report Quarter 2: April 1-June 30, 2021</a:t>
            </a:r>
            <a:r>
              <a:rPr lang="en-US" sz="1400" dirty="0">
                <a:solidFill>
                  <a:srgbClr val="000000"/>
                </a:solidFill>
                <a:latin typeface="+mj-lt"/>
              </a:rPr>
              <a:t> (</a:t>
            </a:r>
            <a:r>
              <a:rPr lang="en-US" sz="1400" i="0" u="none" strike="noStrike" baseline="0" dirty="0">
                <a:solidFill>
                  <a:srgbClr val="000000"/>
                </a:solidFill>
                <a:latin typeface="+mj-lt"/>
              </a:rPr>
              <a:t>Based on latest data available at the end of the quarter)</a:t>
            </a:r>
            <a:endParaRPr lang="en-US" sz="1400" b="0" i="0" u="none" strike="noStrike" baseline="0" dirty="0">
              <a:solidFill>
                <a:srgbClr val="000000"/>
              </a:solidFill>
              <a:latin typeface="+mj-lt"/>
            </a:endParaRPr>
          </a:p>
          <a:p>
            <a:r>
              <a:rPr lang="en-US" sz="1600" b="1" i="0" u="none" strike="noStrike" baseline="0" dirty="0">
                <a:solidFill>
                  <a:srgbClr val="000000"/>
                </a:solidFill>
                <a:latin typeface="+mj-lt"/>
              </a:rPr>
              <a:t>Operating Agency: </a:t>
            </a:r>
            <a:r>
              <a:rPr lang="en-US" sz="1600" b="0" i="1" u="none" strike="noStrike" baseline="0" dirty="0">
                <a:solidFill>
                  <a:srgbClr val="000000"/>
                </a:solidFill>
                <a:latin typeface="+mj-lt"/>
              </a:rPr>
              <a:t>CT Department of Social Services 	    </a:t>
            </a:r>
            <a:r>
              <a:rPr lang="en-US" sz="1600" b="1" i="0" u="none" strike="noStrike" baseline="0" dirty="0">
                <a:solidFill>
                  <a:srgbClr val="000000"/>
                </a:solidFill>
                <a:latin typeface="+mj-lt"/>
              </a:rPr>
              <a:t>Funder: </a:t>
            </a:r>
            <a:r>
              <a:rPr lang="en-US" sz="1600" b="0" i="1" u="none" strike="noStrike" baseline="0" dirty="0">
                <a:solidFill>
                  <a:srgbClr val="000000"/>
                </a:solidFill>
                <a:latin typeface="+mj-lt"/>
              </a:rPr>
              <a:t>Centers for Medicare and Medicaid Services</a:t>
            </a:r>
            <a:endParaRPr lang="en-US" sz="1600" dirty="0">
              <a:latin typeface="+mj-lt"/>
            </a:endParaRPr>
          </a:p>
        </p:txBody>
      </p:sp>
    </p:spTree>
    <p:extLst>
      <p:ext uri="{BB962C8B-B14F-4D97-AF65-F5344CB8AC3E}">
        <p14:creationId xmlns:p14="http://schemas.microsoft.com/office/powerpoint/2010/main" val="165257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F31-0B26-429B-8FD2-D3C4A08F46C9}"/>
              </a:ext>
            </a:extLst>
          </p:cNvPr>
          <p:cNvSpPr>
            <a:spLocks noGrp="1"/>
          </p:cNvSpPr>
          <p:nvPr>
            <p:ph type="title"/>
          </p:nvPr>
        </p:nvSpPr>
        <p:spPr/>
        <p:txBody>
          <a:bodyPr/>
          <a:lstStyle/>
          <a:p>
            <a:r>
              <a:rPr lang="en-US" dirty="0"/>
              <a:t>Happy or Unhappy</a:t>
            </a:r>
          </a:p>
        </p:txBody>
      </p:sp>
      <p:pic>
        <p:nvPicPr>
          <p:cNvPr id="7" name="Content Placeholder 6">
            <a:extLst>
              <a:ext uri="{FF2B5EF4-FFF2-40B4-BE49-F238E27FC236}">
                <a16:creationId xmlns:a16="http://schemas.microsoft.com/office/drawing/2014/main" id="{EA6148FD-672A-48F6-8236-AE2104200E29}"/>
              </a:ext>
            </a:extLst>
          </p:cNvPr>
          <p:cNvPicPr>
            <a:picLocks noGrp="1" noChangeAspect="1"/>
          </p:cNvPicPr>
          <p:nvPr>
            <p:ph idx="1"/>
          </p:nvPr>
        </p:nvPicPr>
        <p:blipFill>
          <a:blip r:embed="rId2"/>
          <a:stretch>
            <a:fillRect/>
          </a:stretch>
        </p:blipFill>
        <p:spPr>
          <a:xfrm>
            <a:off x="3478438" y="2286000"/>
            <a:ext cx="5535161" cy="3724275"/>
          </a:xfrm>
        </p:spPr>
      </p:pic>
      <p:sp>
        <p:nvSpPr>
          <p:cNvPr id="4" name="Slide Number Placeholder 3">
            <a:extLst>
              <a:ext uri="{FF2B5EF4-FFF2-40B4-BE49-F238E27FC236}">
                <a16:creationId xmlns:a16="http://schemas.microsoft.com/office/drawing/2014/main" id="{B2FC8EF5-697E-4820-A5CF-6DDD625A3B13}"/>
              </a:ext>
            </a:extLst>
          </p:cNvPr>
          <p:cNvSpPr>
            <a:spLocks noGrp="1"/>
          </p:cNvSpPr>
          <p:nvPr>
            <p:ph type="sldNum" sz="quarter" idx="12"/>
          </p:nvPr>
        </p:nvSpPr>
        <p:spPr/>
        <p:txBody>
          <a:bodyPr/>
          <a:lstStyle/>
          <a:p>
            <a:fld id="{5F74020D-E143-44DF-84D6-81DC526F02A4}" type="slidenum">
              <a:rPr lang="en-US" smtClean="0"/>
              <a:t>17</a:t>
            </a:fld>
            <a:endParaRPr lang="en-US" dirty="0"/>
          </a:p>
        </p:txBody>
      </p:sp>
      <p:sp>
        <p:nvSpPr>
          <p:cNvPr id="8" name="TextBox 7">
            <a:extLst>
              <a:ext uri="{FF2B5EF4-FFF2-40B4-BE49-F238E27FC236}">
                <a16:creationId xmlns:a16="http://schemas.microsoft.com/office/drawing/2014/main" id="{CC82F25F-EA35-4033-BFC6-3E88708680C4}"/>
              </a:ext>
            </a:extLst>
          </p:cNvPr>
          <p:cNvSpPr txBox="1"/>
          <p:nvPr/>
        </p:nvSpPr>
        <p:spPr>
          <a:xfrm>
            <a:off x="1117600" y="5982151"/>
            <a:ext cx="10883900" cy="800219"/>
          </a:xfrm>
          <a:prstGeom prst="rect">
            <a:avLst/>
          </a:prstGeom>
          <a:noFill/>
        </p:spPr>
        <p:txBody>
          <a:bodyPr wrap="square">
            <a:spAutoFit/>
          </a:bodyPr>
          <a:lstStyle/>
          <a:p>
            <a:pPr algn="ctr"/>
            <a:r>
              <a:rPr lang="en-US" sz="1600" b="1" i="0" u="none" strike="noStrike" baseline="0" dirty="0">
                <a:solidFill>
                  <a:srgbClr val="000000"/>
                </a:solidFill>
                <a:latin typeface="+mj-lt"/>
              </a:rPr>
              <a:t>UConn Health, Center on Aging</a:t>
            </a:r>
          </a:p>
          <a:p>
            <a:pPr algn="ctr"/>
            <a:r>
              <a:rPr lang="en-US" sz="1400" i="0" u="none" strike="noStrike" baseline="0" dirty="0">
                <a:solidFill>
                  <a:srgbClr val="000000"/>
                </a:solidFill>
                <a:latin typeface="+mj-lt"/>
              </a:rPr>
              <a:t>CT Money Follows the Person Report Quarter 2: April 1-June 30, 2021</a:t>
            </a:r>
            <a:r>
              <a:rPr lang="en-US" sz="1400" dirty="0">
                <a:solidFill>
                  <a:srgbClr val="000000"/>
                </a:solidFill>
                <a:latin typeface="+mj-lt"/>
              </a:rPr>
              <a:t> (</a:t>
            </a:r>
            <a:r>
              <a:rPr lang="en-US" sz="1400" i="0" u="none" strike="noStrike" baseline="0" dirty="0">
                <a:solidFill>
                  <a:srgbClr val="000000"/>
                </a:solidFill>
                <a:latin typeface="+mj-lt"/>
              </a:rPr>
              <a:t>Based on latest data available at the end of the quarter)</a:t>
            </a:r>
            <a:endParaRPr lang="en-US" sz="1400" b="0" i="0" u="none" strike="noStrike" baseline="0" dirty="0">
              <a:solidFill>
                <a:srgbClr val="000000"/>
              </a:solidFill>
              <a:latin typeface="+mj-lt"/>
            </a:endParaRPr>
          </a:p>
          <a:p>
            <a:r>
              <a:rPr lang="en-US" sz="1600" b="1" i="0" u="none" strike="noStrike" baseline="0" dirty="0">
                <a:solidFill>
                  <a:srgbClr val="000000"/>
                </a:solidFill>
                <a:latin typeface="+mj-lt"/>
              </a:rPr>
              <a:t>Operating Agency: </a:t>
            </a:r>
            <a:r>
              <a:rPr lang="en-US" sz="1600" b="0" i="1" u="none" strike="noStrike" baseline="0" dirty="0">
                <a:solidFill>
                  <a:srgbClr val="000000"/>
                </a:solidFill>
                <a:latin typeface="+mj-lt"/>
              </a:rPr>
              <a:t>CT Department of Social Services 	    </a:t>
            </a:r>
            <a:r>
              <a:rPr lang="en-US" sz="1600" b="1" i="0" u="none" strike="noStrike" baseline="0" dirty="0">
                <a:solidFill>
                  <a:srgbClr val="000000"/>
                </a:solidFill>
                <a:latin typeface="+mj-lt"/>
              </a:rPr>
              <a:t>Funder: </a:t>
            </a:r>
            <a:r>
              <a:rPr lang="en-US" sz="1600" b="0" i="1" u="none" strike="noStrike" baseline="0" dirty="0">
                <a:solidFill>
                  <a:srgbClr val="000000"/>
                </a:solidFill>
                <a:latin typeface="+mj-lt"/>
              </a:rPr>
              <a:t>Centers for Medicare and Medicaid Services</a:t>
            </a:r>
            <a:endParaRPr lang="en-US" sz="1600" dirty="0">
              <a:latin typeface="+mj-lt"/>
            </a:endParaRPr>
          </a:p>
        </p:txBody>
      </p:sp>
    </p:spTree>
    <p:extLst>
      <p:ext uri="{BB962C8B-B14F-4D97-AF65-F5344CB8AC3E}">
        <p14:creationId xmlns:p14="http://schemas.microsoft.com/office/powerpoint/2010/main" val="3627222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DFBA-AE23-4657-8472-2915176B72A9}"/>
              </a:ext>
            </a:extLst>
          </p:cNvPr>
          <p:cNvSpPr>
            <a:spLocks noGrp="1"/>
          </p:cNvSpPr>
          <p:nvPr>
            <p:ph type="title"/>
          </p:nvPr>
        </p:nvSpPr>
        <p:spPr/>
        <p:txBody>
          <a:bodyPr/>
          <a:lstStyle/>
          <a:p>
            <a:r>
              <a:rPr lang="en-US" dirty="0"/>
              <a:t>Universal Assessment</a:t>
            </a:r>
          </a:p>
        </p:txBody>
      </p:sp>
      <p:sp>
        <p:nvSpPr>
          <p:cNvPr id="4" name="Slide Number Placeholder 3">
            <a:extLst>
              <a:ext uri="{FF2B5EF4-FFF2-40B4-BE49-F238E27FC236}">
                <a16:creationId xmlns:a16="http://schemas.microsoft.com/office/drawing/2014/main" id="{F833B9B2-2ABE-4714-810C-C37337E70EF9}"/>
              </a:ext>
            </a:extLst>
          </p:cNvPr>
          <p:cNvSpPr>
            <a:spLocks noGrp="1"/>
          </p:cNvSpPr>
          <p:nvPr>
            <p:ph type="sldNum" sz="quarter" idx="12"/>
          </p:nvPr>
        </p:nvSpPr>
        <p:spPr/>
        <p:txBody>
          <a:bodyPr/>
          <a:lstStyle/>
          <a:p>
            <a:fld id="{5F74020D-E143-44DF-84D6-81DC526F02A4}" type="slidenum">
              <a:rPr lang="en-US" smtClean="0"/>
              <a:t>18</a:t>
            </a:fld>
            <a:endParaRPr lang="en-US" dirty="0"/>
          </a:p>
        </p:txBody>
      </p:sp>
    </p:spTree>
    <p:extLst>
      <p:ext uri="{BB962C8B-B14F-4D97-AF65-F5344CB8AC3E}">
        <p14:creationId xmlns:p14="http://schemas.microsoft.com/office/powerpoint/2010/main" val="211201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1D5A-5D37-46D7-A9A1-D7E637119F17}"/>
              </a:ext>
            </a:extLst>
          </p:cNvPr>
          <p:cNvSpPr>
            <a:spLocks noGrp="1"/>
          </p:cNvSpPr>
          <p:nvPr>
            <p:ph type="title"/>
          </p:nvPr>
        </p:nvSpPr>
        <p:spPr>
          <a:xfrm>
            <a:off x="1016000" y="762000"/>
            <a:ext cx="10566400" cy="1143000"/>
          </a:xfrm>
        </p:spPr>
        <p:txBody>
          <a:bodyPr/>
          <a:lstStyle/>
          <a:p>
            <a:r>
              <a:rPr lang="en-US" dirty="0"/>
              <a:t>Universal Assessment (UA)</a:t>
            </a:r>
          </a:p>
        </p:txBody>
      </p:sp>
      <p:sp>
        <p:nvSpPr>
          <p:cNvPr id="3" name="Content Placeholder 2">
            <a:extLst>
              <a:ext uri="{FF2B5EF4-FFF2-40B4-BE49-F238E27FC236}">
                <a16:creationId xmlns:a16="http://schemas.microsoft.com/office/drawing/2014/main" id="{4C4DABFB-90B9-4B40-A736-7EA6F8BDC969}"/>
              </a:ext>
            </a:extLst>
          </p:cNvPr>
          <p:cNvSpPr>
            <a:spLocks noGrp="1"/>
          </p:cNvSpPr>
          <p:nvPr>
            <p:ph idx="1"/>
          </p:nvPr>
        </p:nvSpPr>
        <p:spPr>
          <a:xfrm>
            <a:off x="1117601" y="2362201"/>
            <a:ext cx="10257367" cy="3724275"/>
          </a:xfrm>
        </p:spPr>
        <p:txBody>
          <a:bodyPr>
            <a:normAutofit fontScale="92500" lnSpcReduction="10000"/>
          </a:bodyPr>
          <a:lstStyle/>
          <a:p>
            <a:r>
              <a:rPr lang="en-US" dirty="0"/>
              <a:t>Expansion</a:t>
            </a:r>
          </a:p>
          <a:p>
            <a:pPr lvl="1"/>
            <a:r>
              <a:rPr lang="en-US" dirty="0"/>
              <a:t>Utilization with participants receiving services from:</a:t>
            </a:r>
          </a:p>
          <a:p>
            <a:pPr lvl="2"/>
            <a:r>
              <a:rPr lang="en-US" dirty="0"/>
              <a:t>DDS</a:t>
            </a:r>
          </a:p>
          <a:p>
            <a:pPr lvl="2"/>
            <a:r>
              <a:rPr lang="en-US" dirty="0"/>
              <a:t>Department of Mental Health and Addiction Services</a:t>
            </a:r>
          </a:p>
          <a:p>
            <a:r>
              <a:rPr lang="en-US" dirty="0"/>
              <a:t>Improvement</a:t>
            </a:r>
          </a:p>
          <a:p>
            <a:pPr lvl="1"/>
            <a:r>
              <a:rPr lang="en-US" dirty="0"/>
              <a:t>Conduct a review of the UA</a:t>
            </a:r>
          </a:p>
          <a:p>
            <a:pPr lvl="2"/>
            <a:r>
              <a:rPr lang="en-US" dirty="0"/>
              <a:t>Identify improvement opportunities</a:t>
            </a:r>
          </a:p>
          <a:p>
            <a:pPr lvl="1"/>
            <a:r>
              <a:rPr lang="en-US" dirty="0"/>
              <a:t>Algorithm</a:t>
            </a:r>
          </a:p>
          <a:p>
            <a:pPr lvl="2"/>
            <a:r>
              <a:rPr lang="en-US" dirty="0"/>
              <a:t>Establish need groupings associated with care plan budget allocations</a:t>
            </a:r>
          </a:p>
          <a:p>
            <a:pPr lvl="3"/>
            <a:r>
              <a:rPr lang="en-US" dirty="0"/>
              <a:t>Ensure cost neutrality</a:t>
            </a:r>
          </a:p>
        </p:txBody>
      </p:sp>
      <p:sp>
        <p:nvSpPr>
          <p:cNvPr id="4" name="Slide Number Placeholder 3">
            <a:extLst>
              <a:ext uri="{FF2B5EF4-FFF2-40B4-BE49-F238E27FC236}">
                <a16:creationId xmlns:a16="http://schemas.microsoft.com/office/drawing/2014/main" id="{6B4EAC69-2F70-4E3D-B375-AF469566663E}"/>
              </a:ext>
            </a:extLst>
          </p:cNvPr>
          <p:cNvSpPr>
            <a:spLocks noGrp="1"/>
          </p:cNvSpPr>
          <p:nvPr>
            <p:ph type="sldNum" sz="quarter" idx="12"/>
          </p:nvPr>
        </p:nvSpPr>
        <p:spPr>
          <a:xfrm>
            <a:off x="112184" y="6242050"/>
            <a:ext cx="783167" cy="488950"/>
          </a:xfrm>
        </p:spPr>
        <p:txBody>
          <a:bodyPr/>
          <a:lstStyle/>
          <a:p>
            <a:fld id="{5F74020D-E143-44DF-84D6-81DC526F02A4}" type="slidenum">
              <a:rPr lang="en-US" smtClean="0"/>
              <a:pPr/>
              <a:t>19</a:t>
            </a:fld>
            <a:endParaRPr lang="en-US" dirty="0"/>
          </a:p>
        </p:txBody>
      </p:sp>
      <p:sp>
        <p:nvSpPr>
          <p:cNvPr id="8" name="TextBox 7">
            <a:extLst>
              <a:ext uri="{FF2B5EF4-FFF2-40B4-BE49-F238E27FC236}">
                <a16:creationId xmlns:a16="http://schemas.microsoft.com/office/drawing/2014/main" id="{3B56473C-3EE2-4219-9E14-9A093CB03AC8}"/>
              </a:ext>
            </a:extLst>
          </p:cNvPr>
          <p:cNvSpPr txBox="1"/>
          <p:nvPr/>
        </p:nvSpPr>
        <p:spPr>
          <a:xfrm>
            <a:off x="2506133" y="6405175"/>
            <a:ext cx="7907866" cy="261610"/>
          </a:xfrm>
          <a:prstGeom prst="rect">
            <a:avLst/>
          </a:prstGeom>
          <a:noFill/>
        </p:spPr>
        <p:txBody>
          <a:bodyPr wrap="square" rtlCol="0">
            <a:spAutoFit/>
          </a:bodyPr>
          <a:lstStyle/>
          <a:p>
            <a:pPr algn="ctr"/>
            <a:r>
              <a:rPr lang="en-US" sz="1050" dirty="0">
                <a:solidFill>
                  <a:schemeClr val="tx1">
                    <a:lumMod val="50000"/>
                  </a:schemeClr>
                </a:solidFill>
              </a:rPr>
              <a:t>State of Connecticut Spending Plan for Implementation of the American Rescue Plan Act of 2021, Section 9817, </a:t>
            </a:r>
            <a:r>
              <a:rPr lang="en-US" sz="1050" dirty="0" err="1">
                <a:solidFill>
                  <a:schemeClr val="tx1">
                    <a:lumMod val="50000"/>
                  </a:schemeClr>
                </a:solidFill>
              </a:rPr>
              <a:t>Pg</a:t>
            </a:r>
            <a:r>
              <a:rPr lang="en-US" sz="1050" dirty="0">
                <a:solidFill>
                  <a:schemeClr val="tx1">
                    <a:lumMod val="50000"/>
                  </a:schemeClr>
                </a:solidFill>
              </a:rPr>
              <a:t> 12</a:t>
            </a:r>
          </a:p>
        </p:txBody>
      </p:sp>
    </p:spTree>
    <p:extLst>
      <p:ext uri="{BB962C8B-B14F-4D97-AF65-F5344CB8AC3E}">
        <p14:creationId xmlns:p14="http://schemas.microsoft.com/office/powerpoint/2010/main" val="262851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3C19-56E1-4659-A180-F1CE129B95DC}"/>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60804660-C567-49F9-B245-F6455532E9C9}"/>
              </a:ext>
            </a:extLst>
          </p:cNvPr>
          <p:cNvSpPr>
            <a:spLocks noGrp="1"/>
          </p:cNvSpPr>
          <p:nvPr>
            <p:ph idx="1"/>
          </p:nvPr>
        </p:nvSpPr>
        <p:spPr>
          <a:xfrm>
            <a:off x="1117601" y="2362201"/>
            <a:ext cx="10257367" cy="4274905"/>
          </a:xfrm>
        </p:spPr>
        <p:txBody>
          <a:bodyPr/>
          <a:lstStyle/>
          <a:p>
            <a:pPr marL="0" indent="0">
              <a:buNone/>
            </a:pPr>
            <a:r>
              <a:rPr lang="en-US" sz="2400" dirty="0"/>
              <a:t>Rebalancing Updates</a:t>
            </a:r>
          </a:p>
          <a:p>
            <a:pPr lvl="1"/>
            <a:r>
              <a:rPr lang="en-US" sz="2200" dirty="0"/>
              <a:t>American Rescue Plan Act (ARPA)</a:t>
            </a:r>
          </a:p>
          <a:p>
            <a:pPr lvl="1"/>
            <a:r>
              <a:rPr lang="en-US" sz="2200" dirty="0"/>
              <a:t>Capacity Building</a:t>
            </a:r>
          </a:p>
          <a:p>
            <a:pPr lvl="1"/>
            <a:r>
              <a:rPr lang="en-US" sz="2200" dirty="0"/>
              <a:t>MFP Benchmarks</a:t>
            </a:r>
          </a:p>
          <a:p>
            <a:pPr lvl="1"/>
            <a:r>
              <a:rPr lang="en-US" sz="2200" dirty="0"/>
              <a:t>Universal Assessment</a:t>
            </a:r>
          </a:p>
          <a:p>
            <a:pPr lvl="1"/>
            <a:r>
              <a:rPr lang="en-US" sz="2200" dirty="0"/>
              <a:t>Community First Choice (CFC)</a:t>
            </a:r>
          </a:p>
          <a:p>
            <a:pPr lvl="1"/>
            <a:r>
              <a:rPr lang="en-US" sz="2200" dirty="0"/>
              <a:t>CT Housing Engagement and Support Services (CHESS)</a:t>
            </a:r>
          </a:p>
          <a:p>
            <a:pPr lvl="1"/>
            <a:r>
              <a:rPr lang="en-US" sz="2200" dirty="0"/>
              <a:t>My Place CT</a:t>
            </a:r>
          </a:p>
          <a:p>
            <a:pPr marL="0" indent="0">
              <a:buNone/>
            </a:pPr>
            <a:r>
              <a:rPr lang="en-US" sz="2400" dirty="0"/>
              <a:t>Appendices</a:t>
            </a:r>
          </a:p>
          <a:p>
            <a:pPr lvl="1"/>
            <a:r>
              <a:rPr lang="en-US" sz="2200" dirty="0"/>
              <a:t>ARPA</a:t>
            </a:r>
          </a:p>
          <a:p>
            <a:pPr lvl="1"/>
            <a:r>
              <a:rPr lang="en-US" sz="2200" dirty="0"/>
              <a:t>COVID Nursing Home Analysis</a:t>
            </a:r>
          </a:p>
        </p:txBody>
      </p:sp>
      <p:sp>
        <p:nvSpPr>
          <p:cNvPr id="6" name="Slide Number Placeholder 5">
            <a:extLst>
              <a:ext uri="{FF2B5EF4-FFF2-40B4-BE49-F238E27FC236}">
                <a16:creationId xmlns:a16="http://schemas.microsoft.com/office/drawing/2014/main" id="{D1C78E73-0337-46E5-B58F-47D430616E20}"/>
              </a:ext>
            </a:extLst>
          </p:cNvPr>
          <p:cNvSpPr>
            <a:spLocks noGrp="1"/>
          </p:cNvSpPr>
          <p:nvPr>
            <p:ph type="sldNum" sz="quarter" idx="12"/>
          </p:nvPr>
        </p:nvSpPr>
        <p:spPr/>
        <p:txBody>
          <a:bodyPr/>
          <a:lstStyle/>
          <a:p>
            <a:fld id="{5F74020D-E143-44DF-84D6-81DC526F02A4}" type="slidenum">
              <a:rPr lang="en-US" smtClean="0"/>
              <a:t>2</a:t>
            </a:fld>
            <a:endParaRPr lang="en-US" dirty="0"/>
          </a:p>
        </p:txBody>
      </p:sp>
    </p:spTree>
    <p:extLst>
      <p:ext uri="{BB962C8B-B14F-4D97-AF65-F5344CB8AC3E}">
        <p14:creationId xmlns:p14="http://schemas.microsoft.com/office/powerpoint/2010/main" val="11589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accent4"/>
                </a:solidFill>
              </a:rPr>
              <a:t>Community first Choice (CFC)</a:t>
            </a:r>
          </a:p>
        </p:txBody>
      </p:sp>
      <p:sp>
        <p:nvSpPr>
          <p:cNvPr id="2" name="Slide Number Placeholder 1"/>
          <p:cNvSpPr>
            <a:spLocks noGrp="1"/>
          </p:cNvSpPr>
          <p:nvPr>
            <p:ph type="sldNum" sz="quarter" idx="12"/>
          </p:nvPr>
        </p:nvSpPr>
        <p:spPr/>
        <p:txBody>
          <a:bodyPr/>
          <a:lstStyle/>
          <a:p>
            <a:fld id="{7F62CC02-F079-4113-84A4-15FB3E8B1198}" type="slidenum">
              <a:rPr lang="en-US" smtClean="0"/>
              <a:t>20</a:t>
            </a:fld>
            <a:endParaRPr lang="en-US"/>
          </a:p>
        </p:txBody>
      </p:sp>
    </p:spTree>
    <p:extLst>
      <p:ext uri="{BB962C8B-B14F-4D97-AF65-F5344CB8AC3E}">
        <p14:creationId xmlns:p14="http://schemas.microsoft.com/office/powerpoint/2010/main" val="1578721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CFC</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171559148"/>
              </p:ext>
            </p:extLst>
          </p:nvPr>
        </p:nvGraphicFramePr>
        <p:xfrm>
          <a:off x="2362200" y="2362200"/>
          <a:ext cx="3770314" cy="2956560"/>
        </p:xfrm>
        <a:graphic>
          <a:graphicData uri="http://schemas.openxmlformats.org/drawingml/2006/table">
            <a:tbl>
              <a:tblPr firstRow="1" bandRow="1">
                <a:tableStyleId>{93296810-A885-4BE3-A3E7-6D5BEEA58F35}</a:tableStyleId>
              </a:tblPr>
              <a:tblGrid>
                <a:gridCol w="1885157">
                  <a:extLst>
                    <a:ext uri="{9D8B030D-6E8A-4147-A177-3AD203B41FA5}">
                      <a16:colId xmlns:a16="http://schemas.microsoft.com/office/drawing/2014/main" val="20000"/>
                    </a:ext>
                  </a:extLst>
                </a:gridCol>
                <a:gridCol w="1885157">
                  <a:extLst>
                    <a:ext uri="{9D8B030D-6E8A-4147-A177-3AD203B41FA5}">
                      <a16:colId xmlns:a16="http://schemas.microsoft.com/office/drawing/2014/main" val="20001"/>
                    </a:ext>
                  </a:extLst>
                </a:gridCol>
              </a:tblGrid>
              <a:tr h="370840">
                <a:tc gridSpan="2">
                  <a:txBody>
                    <a:bodyPr/>
                    <a:lstStyle/>
                    <a:p>
                      <a:pPr algn="ctr"/>
                      <a:r>
                        <a:rPr lang="en-US" sz="2200" dirty="0"/>
                        <a:t>Number of People Active on CFC</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b="1" dirty="0"/>
                        <a:t>Program</a:t>
                      </a:r>
                    </a:p>
                  </a:txBody>
                  <a:tcPr/>
                </a:tc>
                <a:tc>
                  <a:txBody>
                    <a:bodyPr/>
                    <a:lstStyle/>
                    <a:p>
                      <a:r>
                        <a:rPr lang="en-US" sz="2000" b="1" dirty="0"/>
                        <a:t>Number</a:t>
                      </a:r>
                    </a:p>
                  </a:txBody>
                  <a:tcPr/>
                </a:tc>
                <a:extLst>
                  <a:ext uri="{0D108BD9-81ED-4DB2-BD59-A6C34878D82A}">
                    <a16:rowId xmlns:a16="http://schemas.microsoft.com/office/drawing/2014/main" val="10001"/>
                  </a:ext>
                </a:extLst>
              </a:tr>
              <a:tr h="370840">
                <a:tc>
                  <a:txBody>
                    <a:bodyPr/>
                    <a:lstStyle/>
                    <a:p>
                      <a:r>
                        <a:rPr lang="en-US" sz="2000" dirty="0"/>
                        <a:t>CFC </a:t>
                      </a:r>
                    </a:p>
                    <a:p>
                      <a:r>
                        <a:rPr lang="en-US" sz="2000" dirty="0"/>
                        <a:t>(no</a:t>
                      </a:r>
                      <a:r>
                        <a:rPr lang="en-US" sz="2000" baseline="0" dirty="0"/>
                        <a:t> waiver)</a:t>
                      </a:r>
                      <a:endParaRPr lang="en-US" sz="2000" dirty="0"/>
                    </a:p>
                  </a:txBody>
                  <a:tcPr/>
                </a:tc>
                <a:tc>
                  <a:txBody>
                    <a:bodyPr/>
                    <a:lstStyle/>
                    <a:p>
                      <a:r>
                        <a:rPr lang="en-US" sz="2000" dirty="0"/>
                        <a:t>2465</a:t>
                      </a:r>
                    </a:p>
                  </a:txBody>
                  <a:tcPr/>
                </a:tc>
                <a:extLst>
                  <a:ext uri="{0D108BD9-81ED-4DB2-BD59-A6C34878D82A}">
                    <a16:rowId xmlns:a16="http://schemas.microsoft.com/office/drawing/2014/main" val="10002"/>
                  </a:ext>
                </a:extLst>
              </a:tr>
              <a:tr h="370840">
                <a:tc>
                  <a:txBody>
                    <a:bodyPr/>
                    <a:lstStyle/>
                    <a:p>
                      <a:r>
                        <a:rPr lang="en-US" sz="2000" dirty="0"/>
                        <a:t>CFC (w/waiver)</a:t>
                      </a:r>
                    </a:p>
                  </a:txBody>
                  <a:tcPr/>
                </a:tc>
                <a:tc>
                  <a:txBody>
                    <a:bodyPr/>
                    <a:lstStyle/>
                    <a:p>
                      <a:r>
                        <a:rPr lang="en-US" sz="2000" dirty="0"/>
                        <a:t>2518</a:t>
                      </a:r>
                    </a:p>
                  </a:txBody>
                  <a:tcPr/>
                </a:tc>
                <a:extLst>
                  <a:ext uri="{0D108BD9-81ED-4DB2-BD59-A6C34878D82A}">
                    <a16:rowId xmlns:a16="http://schemas.microsoft.com/office/drawing/2014/main" val="10003"/>
                  </a:ext>
                </a:extLst>
              </a:tr>
              <a:tr h="370840">
                <a:tc>
                  <a:txBody>
                    <a:bodyPr/>
                    <a:lstStyle/>
                    <a:p>
                      <a:r>
                        <a:rPr lang="en-US" sz="2000" b="1" dirty="0"/>
                        <a:t>TOTAL</a:t>
                      </a:r>
                    </a:p>
                  </a:txBody>
                  <a:tcPr anchor="ctr"/>
                </a:tc>
                <a:tc>
                  <a:txBody>
                    <a:bodyPr/>
                    <a:lstStyle/>
                    <a:p>
                      <a:r>
                        <a:rPr lang="en-US" sz="2000" b="1" dirty="0"/>
                        <a:t>4983</a:t>
                      </a:r>
                    </a:p>
                  </a:txBody>
                  <a:tcPr anchor="ctr"/>
                </a:tc>
                <a:extLst>
                  <a:ext uri="{0D108BD9-81ED-4DB2-BD59-A6C34878D82A}">
                    <a16:rowId xmlns:a16="http://schemas.microsoft.com/office/drawing/2014/main" val="10004"/>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080533628"/>
              </p:ext>
            </p:extLst>
          </p:nvPr>
        </p:nvGraphicFramePr>
        <p:xfrm>
          <a:off x="6284913" y="2362200"/>
          <a:ext cx="3770312" cy="3535680"/>
        </p:xfrm>
        <a:graphic>
          <a:graphicData uri="http://schemas.openxmlformats.org/drawingml/2006/table">
            <a:tbl>
              <a:tblPr firstRow="1" bandRow="1">
                <a:tableStyleId>{93296810-A885-4BE3-A3E7-6D5BEEA58F35}</a:tableStyleId>
              </a:tblPr>
              <a:tblGrid>
                <a:gridCol w="1885156">
                  <a:extLst>
                    <a:ext uri="{9D8B030D-6E8A-4147-A177-3AD203B41FA5}">
                      <a16:colId xmlns:a16="http://schemas.microsoft.com/office/drawing/2014/main" val="20000"/>
                    </a:ext>
                  </a:extLst>
                </a:gridCol>
                <a:gridCol w="1885156">
                  <a:extLst>
                    <a:ext uri="{9D8B030D-6E8A-4147-A177-3AD203B41FA5}">
                      <a16:colId xmlns:a16="http://schemas.microsoft.com/office/drawing/2014/main" val="20001"/>
                    </a:ext>
                  </a:extLst>
                </a:gridCol>
              </a:tblGrid>
              <a:tr h="370840">
                <a:tc gridSpan="2">
                  <a:txBody>
                    <a:bodyPr/>
                    <a:lstStyle/>
                    <a:p>
                      <a:r>
                        <a:rPr lang="en-US" sz="2200" dirty="0"/>
                        <a:t>Number of People</a:t>
                      </a:r>
                      <a:r>
                        <a:rPr lang="en-US" sz="2200" baseline="0" dirty="0"/>
                        <a:t> Active on CFC by waiver type</a:t>
                      </a:r>
                      <a:endParaRPr lang="en-US" sz="22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b="1" dirty="0"/>
                        <a:t>Waiver</a:t>
                      </a:r>
                      <a:r>
                        <a:rPr lang="en-US" sz="2000" b="1" baseline="0" dirty="0"/>
                        <a:t> Type</a:t>
                      </a:r>
                      <a:endParaRPr lang="en-US" sz="2000" b="1" dirty="0"/>
                    </a:p>
                  </a:txBody>
                  <a:tcPr/>
                </a:tc>
                <a:tc>
                  <a:txBody>
                    <a:bodyPr/>
                    <a:lstStyle/>
                    <a:p>
                      <a:r>
                        <a:rPr lang="en-US" sz="2000" b="1" dirty="0"/>
                        <a:t>Number</a:t>
                      </a:r>
                    </a:p>
                  </a:txBody>
                  <a:tcPr/>
                </a:tc>
                <a:extLst>
                  <a:ext uri="{0D108BD9-81ED-4DB2-BD59-A6C34878D82A}">
                    <a16:rowId xmlns:a16="http://schemas.microsoft.com/office/drawing/2014/main" val="10001"/>
                  </a:ext>
                </a:extLst>
              </a:tr>
              <a:tr h="370840">
                <a:tc>
                  <a:txBody>
                    <a:bodyPr/>
                    <a:lstStyle/>
                    <a:p>
                      <a:r>
                        <a:rPr lang="en-US" sz="2000" dirty="0"/>
                        <a:t>ABI</a:t>
                      </a:r>
                      <a:r>
                        <a:rPr lang="en-US" sz="2000" baseline="0" dirty="0"/>
                        <a:t> 1</a:t>
                      </a:r>
                      <a:endParaRPr lang="en-US" sz="2000" dirty="0"/>
                    </a:p>
                  </a:txBody>
                  <a:tcPr/>
                </a:tc>
                <a:tc>
                  <a:txBody>
                    <a:bodyPr/>
                    <a:lstStyle/>
                    <a:p>
                      <a:pPr algn="l" rtl="0" fontAlgn="ctr"/>
                      <a:r>
                        <a:rPr lang="en-US" sz="2000" b="0" u="none" strike="noStrike" dirty="0">
                          <a:solidFill>
                            <a:srgbClr val="003366"/>
                          </a:solidFill>
                          <a:effectLst/>
                        </a:rPr>
                        <a:t>90</a:t>
                      </a:r>
                      <a:endParaRPr lang="en-US" sz="2000" b="0" i="0" u="none" strike="noStrike" dirty="0">
                        <a:solidFill>
                          <a:srgbClr val="003366"/>
                        </a:solidFill>
                        <a:effectLst/>
                        <a:latin typeface="Arial"/>
                      </a:endParaRPr>
                    </a:p>
                  </a:txBody>
                  <a:tcPr marL="9525" marR="9525" marT="9525" marB="0" anchor="ctr"/>
                </a:tc>
                <a:extLst>
                  <a:ext uri="{0D108BD9-81ED-4DB2-BD59-A6C34878D82A}">
                    <a16:rowId xmlns:a16="http://schemas.microsoft.com/office/drawing/2014/main" val="10002"/>
                  </a:ext>
                </a:extLst>
              </a:tr>
              <a:tr h="370840">
                <a:tc>
                  <a:txBody>
                    <a:bodyPr/>
                    <a:lstStyle/>
                    <a:p>
                      <a:r>
                        <a:rPr lang="en-US" sz="2000" dirty="0"/>
                        <a:t>ABI</a:t>
                      </a:r>
                      <a:r>
                        <a:rPr lang="en-US" sz="2000" baseline="0" dirty="0"/>
                        <a:t> 2</a:t>
                      </a:r>
                      <a:endParaRPr lang="en-US" sz="2000" dirty="0"/>
                    </a:p>
                  </a:txBody>
                  <a:tcPr/>
                </a:tc>
                <a:tc>
                  <a:txBody>
                    <a:bodyPr/>
                    <a:lstStyle/>
                    <a:p>
                      <a:pPr algn="l" rtl="0" fontAlgn="ctr"/>
                      <a:r>
                        <a:rPr lang="en-US" sz="2000" b="0" u="none" strike="noStrike" dirty="0">
                          <a:solidFill>
                            <a:srgbClr val="003366"/>
                          </a:solidFill>
                          <a:effectLst/>
                        </a:rPr>
                        <a:t>48</a:t>
                      </a:r>
                      <a:endParaRPr lang="en-US" sz="2000" b="0" i="0" u="none" strike="noStrike" dirty="0">
                        <a:solidFill>
                          <a:srgbClr val="003366"/>
                        </a:solidFill>
                        <a:effectLst/>
                        <a:latin typeface="Arial"/>
                      </a:endParaRPr>
                    </a:p>
                  </a:txBody>
                  <a:tcPr marL="9525" marR="9525" marT="9525" marB="0" anchor="ctr"/>
                </a:tc>
                <a:extLst>
                  <a:ext uri="{0D108BD9-81ED-4DB2-BD59-A6C34878D82A}">
                    <a16:rowId xmlns:a16="http://schemas.microsoft.com/office/drawing/2014/main" val="10003"/>
                  </a:ext>
                </a:extLst>
              </a:tr>
              <a:tr h="370840">
                <a:tc>
                  <a:txBody>
                    <a:bodyPr/>
                    <a:lstStyle/>
                    <a:p>
                      <a:r>
                        <a:rPr lang="en-US" sz="2000" dirty="0"/>
                        <a:t>PCA</a:t>
                      </a:r>
                    </a:p>
                  </a:txBody>
                  <a:tcPr/>
                </a:tc>
                <a:tc>
                  <a:txBody>
                    <a:bodyPr/>
                    <a:lstStyle/>
                    <a:p>
                      <a:pPr algn="l" rtl="0" fontAlgn="ctr"/>
                      <a:r>
                        <a:rPr lang="en-US" sz="2000" b="0" u="none" strike="noStrike" dirty="0">
                          <a:solidFill>
                            <a:srgbClr val="003366"/>
                          </a:solidFill>
                          <a:effectLst/>
                        </a:rPr>
                        <a:t>1041</a:t>
                      </a:r>
                      <a:endParaRPr lang="en-US" sz="2000" b="0" i="0" u="none" strike="noStrike" dirty="0">
                        <a:solidFill>
                          <a:srgbClr val="003366"/>
                        </a:solidFill>
                        <a:effectLst/>
                        <a:latin typeface="Arial"/>
                      </a:endParaRPr>
                    </a:p>
                  </a:txBody>
                  <a:tcPr marL="9525" marR="9525" marT="9525" marB="0" anchor="ctr"/>
                </a:tc>
                <a:extLst>
                  <a:ext uri="{0D108BD9-81ED-4DB2-BD59-A6C34878D82A}">
                    <a16:rowId xmlns:a16="http://schemas.microsoft.com/office/drawing/2014/main" val="10004"/>
                  </a:ext>
                </a:extLst>
              </a:tr>
              <a:tr h="370840">
                <a:tc>
                  <a:txBody>
                    <a:bodyPr/>
                    <a:lstStyle/>
                    <a:p>
                      <a:r>
                        <a:rPr lang="en-US" sz="2000" dirty="0"/>
                        <a:t>CHCPE</a:t>
                      </a:r>
                    </a:p>
                  </a:txBody>
                  <a:tcPr/>
                </a:tc>
                <a:tc>
                  <a:txBody>
                    <a:bodyPr/>
                    <a:lstStyle/>
                    <a:p>
                      <a:pPr algn="l" rtl="0" fontAlgn="ctr"/>
                      <a:r>
                        <a:rPr lang="en-US" sz="2000" b="0" u="none" strike="noStrike" dirty="0">
                          <a:solidFill>
                            <a:srgbClr val="003366"/>
                          </a:solidFill>
                          <a:effectLst/>
                        </a:rPr>
                        <a:t>1008</a:t>
                      </a:r>
                      <a:endParaRPr lang="en-US" sz="2000" b="0" i="0" u="none" strike="noStrike" dirty="0">
                        <a:solidFill>
                          <a:srgbClr val="003366"/>
                        </a:solidFill>
                        <a:effectLst/>
                        <a:latin typeface="Arial"/>
                      </a:endParaRPr>
                    </a:p>
                  </a:txBody>
                  <a:tcPr marL="9525" marR="9525" marT="9525" marB="0" anchor="ctr"/>
                </a:tc>
                <a:extLst>
                  <a:ext uri="{0D108BD9-81ED-4DB2-BD59-A6C34878D82A}">
                    <a16:rowId xmlns:a16="http://schemas.microsoft.com/office/drawing/2014/main" val="10005"/>
                  </a:ext>
                </a:extLst>
              </a:tr>
              <a:tr h="370840">
                <a:tc>
                  <a:txBody>
                    <a:bodyPr/>
                    <a:lstStyle/>
                    <a:p>
                      <a:r>
                        <a:rPr lang="en-US" sz="2000" dirty="0"/>
                        <a:t>DDS</a:t>
                      </a:r>
                    </a:p>
                  </a:txBody>
                  <a:tcPr/>
                </a:tc>
                <a:tc>
                  <a:txBody>
                    <a:bodyPr/>
                    <a:lstStyle/>
                    <a:p>
                      <a:pPr algn="l" rtl="0" fontAlgn="ctr"/>
                      <a:r>
                        <a:rPr lang="en-US" sz="2000" b="0" u="none" strike="noStrike" dirty="0">
                          <a:solidFill>
                            <a:srgbClr val="003366"/>
                          </a:solidFill>
                          <a:effectLst/>
                        </a:rPr>
                        <a:t>327</a:t>
                      </a:r>
                      <a:endParaRPr lang="en-US" sz="2000" b="0" i="0" u="none" strike="noStrike" dirty="0">
                        <a:solidFill>
                          <a:srgbClr val="003366"/>
                        </a:solidFill>
                        <a:effectLst/>
                        <a:latin typeface="Arial"/>
                      </a:endParaRPr>
                    </a:p>
                  </a:txBody>
                  <a:tcPr marL="9525" marR="9525" marT="9525" marB="0" anchor="ctr"/>
                </a:tc>
                <a:extLst>
                  <a:ext uri="{0D108BD9-81ED-4DB2-BD59-A6C34878D82A}">
                    <a16:rowId xmlns:a16="http://schemas.microsoft.com/office/drawing/2014/main" val="10006"/>
                  </a:ext>
                </a:extLst>
              </a:tr>
              <a:tr h="370840">
                <a:tc>
                  <a:txBody>
                    <a:bodyPr/>
                    <a:lstStyle/>
                    <a:p>
                      <a:r>
                        <a:rPr lang="en-US" sz="2000" dirty="0"/>
                        <a:t>Autism</a:t>
                      </a:r>
                    </a:p>
                  </a:txBody>
                  <a:tcPr/>
                </a:tc>
                <a:tc>
                  <a:txBody>
                    <a:bodyPr/>
                    <a:lstStyle/>
                    <a:p>
                      <a:pPr algn="l" rtl="0" fontAlgn="ctr"/>
                      <a:r>
                        <a:rPr lang="en-US" sz="2000" b="0" u="none" strike="noStrike" dirty="0">
                          <a:solidFill>
                            <a:srgbClr val="003366"/>
                          </a:solidFill>
                          <a:effectLst/>
                        </a:rPr>
                        <a:t>4</a:t>
                      </a:r>
                      <a:endParaRPr lang="en-US" sz="2000" b="0" i="0" u="none" strike="noStrike" dirty="0">
                        <a:solidFill>
                          <a:srgbClr val="003366"/>
                        </a:solidFill>
                        <a:effectLst/>
                        <a:latin typeface="Arial"/>
                      </a:endParaRPr>
                    </a:p>
                  </a:txBody>
                  <a:tcPr marL="9525" marR="9525" marT="9525" marB="0" anchor="ctr"/>
                </a:tc>
                <a:extLst>
                  <a:ext uri="{0D108BD9-81ED-4DB2-BD59-A6C34878D82A}">
                    <a16:rowId xmlns:a16="http://schemas.microsoft.com/office/drawing/2014/main" val="3037743084"/>
                  </a:ext>
                </a:extLst>
              </a:tr>
            </a:tbl>
          </a:graphicData>
        </a:graphic>
      </p:graphicFrame>
      <p:sp>
        <p:nvSpPr>
          <p:cNvPr id="4" name="Slide Number Placeholder 3"/>
          <p:cNvSpPr>
            <a:spLocks noGrp="1"/>
          </p:cNvSpPr>
          <p:nvPr>
            <p:ph type="sldNum" sz="quarter" idx="12"/>
          </p:nvPr>
        </p:nvSpPr>
        <p:spPr/>
        <p:txBody>
          <a:bodyPr/>
          <a:lstStyle/>
          <a:p>
            <a:fld id="{7F62CC02-F079-4113-84A4-15FB3E8B1198}" type="slidenum">
              <a:rPr lang="en-US" smtClean="0"/>
              <a:t>21</a:t>
            </a:fld>
            <a:endParaRPr lang="en-US"/>
          </a:p>
        </p:txBody>
      </p:sp>
    </p:spTree>
    <p:extLst>
      <p:ext uri="{BB962C8B-B14F-4D97-AF65-F5344CB8AC3E}">
        <p14:creationId xmlns:p14="http://schemas.microsoft.com/office/powerpoint/2010/main" val="800391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2036-7865-4E85-9C17-055673BCEA24}"/>
              </a:ext>
            </a:extLst>
          </p:cNvPr>
          <p:cNvSpPr>
            <a:spLocks noGrp="1"/>
          </p:cNvSpPr>
          <p:nvPr>
            <p:ph type="title"/>
          </p:nvPr>
        </p:nvSpPr>
        <p:spPr/>
        <p:txBody>
          <a:bodyPr/>
          <a:lstStyle/>
          <a:p>
            <a:r>
              <a:rPr lang="en-US" dirty="0"/>
              <a:t>CFC Applications</a:t>
            </a:r>
          </a:p>
        </p:txBody>
      </p:sp>
      <p:graphicFrame>
        <p:nvGraphicFramePr>
          <p:cNvPr id="6" name="Table 6">
            <a:extLst>
              <a:ext uri="{FF2B5EF4-FFF2-40B4-BE49-F238E27FC236}">
                <a16:creationId xmlns:a16="http://schemas.microsoft.com/office/drawing/2014/main" id="{EE3639FE-A578-4D05-B07D-CAAFCD0BCB7A}"/>
              </a:ext>
            </a:extLst>
          </p:cNvPr>
          <p:cNvGraphicFramePr>
            <a:graphicFrameLocks noGrp="1"/>
          </p:cNvGraphicFramePr>
          <p:nvPr>
            <p:ph sz="half" idx="1"/>
            <p:extLst>
              <p:ext uri="{D42A27DB-BD31-4B8C-83A1-F6EECF244321}">
                <p14:modId xmlns:p14="http://schemas.microsoft.com/office/powerpoint/2010/main" val="1693929063"/>
              </p:ext>
            </p:extLst>
          </p:nvPr>
        </p:nvGraphicFramePr>
        <p:xfrm>
          <a:off x="3582194" y="2853267"/>
          <a:ext cx="5027612" cy="2966720"/>
        </p:xfrm>
        <a:graphic>
          <a:graphicData uri="http://schemas.openxmlformats.org/drawingml/2006/table">
            <a:tbl>
              <a:tblPr firstRow="1" bandRow="1">
                <a:tableStyleId>{93296810-A885-4BE3-A3E7-6D5BEEA58F35}</a:tableStyleId>
              </a:tblPr>
              <a:tblGrid>
                <a:gridCol w="2513806">
                  <a:extLst>
                    <a:ext uri="{9D8B030D-6E8A-4147-A177-3AD203B41FA5}">
                      <a16:colId xmlns:a16="http://schemas.microsoft.com/office/drawing/2014/main" val="3373593113"/>
                    </a:ext>
                  </a:extLst>
                </a:gridCol>
                <a:gridCol w="2513806">
                  <a:extLst>
                    <a:ext uri="{9D8B030D-6E8A-4147-A177-3AD203B41FA5}">
                      <a16:colId xmlns:a16="http://schemas.microsoft.com/office/drawing/2014/main" val="131279338"/>
                    </a:ext>
                  </a:extLst>
                </a:gridCol>
              </a:tblGrid>
              <a:tr h="370840">
                <a:tc>
                  <a:txBody>
                    <a:bodyPr/>
                    <a:lstStyle/>
                    <a:p>
                      <a:pPr algn="l"/>
                      <a:r>
                        <a:rPr lang="en-US" dirty="0"/>
                        <a:t>Month</a:t>
                      </a:r>
                    </a:p>
                  </a:txBody>
                  <a:tcPr anchor="ctr"/>
                </a:tc>
                <a:tc>
                  <a:txBody>
                    <a:bodyPr/>
                    <a:lstStyle/>
                    <a:p>
                      <a:pPr algn="l"/>
                      <a:r>
                        <a:rPr lang="en-US" dirty="0"/>
                        <a:t>Number</a:t>
                      </a:r>
                    </a:p>
                  </a:txBody>
                  <a:tcPr anchor="ctr"/>
                </a:tc>
                <a:extLst>
                  <a:ext uri="{0D108BD9-81ED-4DB2-BD59-A6C34878D82A}">
                    <a16:rowId xmlns:a16="http://schemas.microsoft.com/office/drawing/2014/main" val="2651354939"/>
                  </a:ext>
                </a:extLst>
              </a:tr>
              <a:tr h="370840">
                <a:tc>
                  <a:txBody>
                    <a:bodyPr/>
                    <a:lstStyle/>
                    <a:p>
                      <a:pPr algn="l"/>
                      <a:r>
                        <a:rPr lang="en-US" dirty="0"/>
                        <a:t>January 2021</a:t>
                      </a:r>
                    </a:p>
                  </a:txBody>
                  <a:tcPr anchor="ctr"/>
                </a:tc>
                <a:tc>
                  <a:txBody>
                    <a:bodyPr/>
                    <a:lstStyle/>
                    <a:p>
                      <a:pPr algn="l"/>
                      <a:r>
                        <a:rPr lang="en-US" dirty="0"/>
                        <a:t>181</a:t>
                      </a:r>
                    </a:p>
                  </a:txBody>
                  <a:tcPr anchor="ctr"/>
                </a:tc>
                <a:extLst>
                  <a:ext uri="{0D108BD9-81ED-4DB2-BD59-A6C34878D82A}">
                    <a16:rowId xmlns:a16="http://schemas.microsoft.com/office/drawing/2014/main" val="946627869"/>
                  </a:ext>
                </a:extLst>
              </a:tr>
              <a:tr h="370840">
                <a:tc>
                  <a:txBody>
                    <a:bodyPr/>
                    <a:lstStyle/>
                    <a:p>
                      <a:pPr algn="l"/>
                      <a:r>
                        <a:rPr lang="en-US" dirty="0"/>
                        <a:t>February 2021</a:t>
                      </a:r>
                    </a:p>
                  </a:txBody>
                  <a:tcPr anchor="ctr"/>
                </a:tc>
                <a:tc>
                  <a:txBody>
                    <a:bodyPr/>
                    <a:lstStyle/>
                    <a:p>
                      <a:pPr algn="l"/>
                      <a:r>
                        <a:rPr lang="en-US" dirty="0"/>
                        <a:t>189</a:t>
                      </a:r>
                    </a:p>
                  </a:txBody>
                  <a:tcPr anchor="ctr"/>
                </a:tc>
                <a:extLst>
                  <a:ext uri="{0D108BD9-81ED-4DB2-BD59-A6C34878D82A}">
                    <a16:rowId xmlns:a16="http://schemas.microsoft.com/office/drawing/2014/main" val="330628926"/>
                  </a:ext>
                </a:extLst>
              </a:tr>
              <a:tr h="370840">
                <a:tc>
                  <a:txBody>
                    <a:bodyPr/>
                    <a:lstStyle/>
                    <a:p>
                      <a:pPr algn="l"/>
                      <a:r>
                        <a:rPr lang="en-US" dirty="0"/>
                        <a:t>March 2021</a:t>
                      </a:r>
                    </a:p>
                  </a:txBody>
                  <a:tcPr anchor="ctr"/>
                </a:tc>
                <a:tc>
                  <a:txBody>
                    <a:bodyPr/>
                    <a:lstStyle/>
                    <a:p>
                      <a:pPr algn="l"/>
                      <a:r>
                        <a:rPr lang="en-US" dirty="0"/>
                        <a:t>202</a:t>
                      </a:r>
                    </a:p>
                  </a:txBody>
                  <a:tcPr anchor="ctr"/>
                </a:tc>
                <a:extLst>
                  <a:ext uri="{0D108BD9-81ED-4DB2-BD59-A6C34878D82A}">
                    <a16:rowId xmlns:a16="http://schemas.microsoft.com/office/drawing/2014/main" val="770556068"/>
                  </a:ext>
                </a:extLst>
              </a:tr>
              <a:tr h="370840">
                <a:tc>
                  <a:txBody>
                    <a:bodyPr/>
                    <a:lstStyle/>
                    <a:p>
                      <a:pPr algn="l"/>
                      <a:r>
                        <a:rPr lang="en-US" dirty="0"/>
                        <a:t>April 2021</a:t>
                      </a:r>
                    </a:p>
                  </a:txBody>
                  <a:tcPr anchor="ctr"/>
                </a:tc>
                <a:tc>
                  <a:txBody>
                    <a:bodyPr/>
                    <a:lstStyle/>
                    <a:p>
                      <a:pPr algn="l"/>
                      <a:r>
                        <a:rPr lang="en-US" dirty="0"/>
                        <a:t>196</a:t>
                      </a:r>
                    </a:p>
                  </a:txBody>
                  <a:tcPr anchor="ctr"/>
                </a:tc>
                <a:extLst>
                  <a:ext uri="{0D108BD9-81ED-4DB2-BD59-A6C34878D82A}">
                    <a16:rowId xmlns:a16="http://schemas.microsoft.com/office/drawing/2014/main" val="1112455045"/>
                  </a:ext>
                </a:extLst>
              </a:tr>
              <a:tr h="370840">
                <a:tc>
                  <a:txBody>
                    <a:bodyPr/>
                    <a:lstStyle/>
                    <a:p>
                      <a:pPr algn="l"/>
                      <a:r>
                        <a:rPr lang="en-US" dirty="0"/>
                        <a:t>May 2021</a:t>
                      </a:r>
                    </a:p>
                  </a:txBody>
                  <a:tcPr anchor="ctr"/>
                </a:tc>
                <a:tc>
                  <a:txBody>
                    <a:bodyPr/>
                    <a:lstStyle/>
                    <a:p>
                      <a:pPr algn="l"/>
                      <a:r>
                        <a:rPr lang="en-US" dirty="0"/>
                        <a:t>182</a:t>
                      </a:r>
                    </a:p>
                  </a:txBody>
                  <a:tcPr anchor="ctr"/>
                </a:tc>
                <a:extLst>
                  <a:ext uri="{0D108BD9-81ED-4DB2-BD59-A6C34878D82A}">
                    <a16:rowId xmlns:a16="http://schemas.microsoft.com/office/drawing/2014/main" val="2125089661"/>
                  </a:ext>
                </a:extLst>
              </a:tr>
              <a:tr h="370840">
                <a:tc>
                  <a:txBody>
                    <a:bodyPr/>
                    <a:lstStyle/>
                    <a:p>
                      <a:pPr algn="l"/>
                      <a:r>
                        <a:rPr lang="en-US" dirty="0"/>
                        <a:t>June 2021</a:t>
                      </a:r>
                    </a:p>
                  </a:txBody>
                  <a:tcPr anchor="ctr"/>
                </a:tc>
                <a:tc>
                  <a:txBody>
                    <a:bodyPr/>
                    <a:lstStyle/>
                    <a:p>
                      <a:pPr algn="l"/>
                      <a:r>
                        <a:rPr lang="en-US" dirty="0"/>
                        <a:t>256</a:t>
                      </a:r>
                    </a:p>
                  </a:txBody>
                  <a:tcPr anchor="ctr"/>
                </a:tc>
                <a:extLst>
                  <a:ext uri="{0D108BD9-81ED-4DB2-BD59-A6C34878D82A}">
                    <a16:rowId xmlns:a16="http://schemas.microsoft.com/office/drawing/2014/main" val="1178502894"/>
                  </a:ext>
                </a:extLst>
              </a:tr>
              <a:tr h="370840">
                <a:tc>
                  <a:txBody>
                    <a:bodyPr/>
                    <a:lstStyle/>
                    <a:p>
                      <a:pPr algn="l"/>
                      <a:r>
                        <a:rPr lang="en-US" b="1" dirty="0"/>
                        <a:t>MONTHLY AVERAGE</a:t>
                      </a:r>
                    </a:p>
                  </a:txBody>
                  <a:tcPr anchor="ctr"/>
                </a:tc>
                <a:tc>
                  <a:txBody>
                    <a:bodyPr/>
                    <a:lstStyle/>
                    <a:p>
                      <a:pPr algn="l"/>
                      <a:r>
                        <a:rPr lang="en-US" b="1" dirty="0"/>
                        <a:t>201</a:t>
                      </a:r>
                    </a:p>
                  </a:txBody>
                  <a:tcPr anchor="ctr"/>
                </a:tc>
                <a:extLst>
                  <a:ext uri="{0D108BD9-81ED-4DB2-BD59-A6C34878D82A}">
                    <a16:rowId xmlns:a16="http://schemas.microsoft.com/office/drawing/2014/main" val="1989036229"/>
                  </a:ext>
                </a:extLst>
              </a:tr>
            </a:tbl>
          </a:graphicData>
        </a:graphic>
      </p:graphicFrame>
      <p:sp>
        <p:nvSpPr>
          <p:cNvPr id="5" name="Slide Number Placeholder 4">
            <a:extLst>
              <a:ext uri="{FF2B5EF4-FFF2-40B4-BE49-F238E27FC236}">
                <a16:creationId xmlns:a16="http://schemas.microsoft.com/office/drawing/2014/main" id="{D4A42794-A309-40D7-9AB4-592D3460A588}"/>
              </a:ext>
            </a:extLst>
          </p:cNvPr>
          <p:cNvSpPr>
            <a:spLocks noGrp="1"/>
          </p:cNvSpPr>
          <p:nvPr>
            <p:ph type="sldNum" sz="quarter" idx="12"/>
          </p:nvPr>
        </p:nvSpPr>
        <p:spPr/>
        <p:txBody>
          <a:bodyPr/>
          <a:lstStyle/>
          <a:p>
            <a:fld id="{5F74020D-E143-44DF-84D6-81DC526F02A4}" type="slidenum">
              <a:rPr lang="en-US" smtClean="0"/>
              <a:t>22</a:t>
            </a:fld>
            <a:endParaRPr lang="en-US"/>
          </a:p>
        </p:txBody>
      </p:sp>
    </p:spTree>
    <p:extLst>
      <p:ext uri="{BB962C8B-B14F-4D97-AF65-F5344CB8AC3E}">
        <p14:creationId xmlns:p14="http://schemas.microsoft.com/office/powerpoint/2010/main" val="40366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Emergency Response for CFC</a:t>
            </a:r>
          </a:p>
        </p:txBody>
      </p:sp>
      <p:sp>
        <p:nvSpPr>
          <p:cNvPr id="3" name="Content Placeholder 2"/>
          <p:cNvSpPr>
            <a:spLocks noGrp="1"/>
          </p:cNvSpPr>
          <p:nvPr>
            <p:ph idx="1"/>
          </p:nvPr>
        </p:nvSpPr>
        <p:spPr>
          <a:xfrm>
            <a:off x="2362201" y="2362200"/>
            <a:ext cx="7693025" cy="4343400"/>
          </a:xfrm>
        </p:spPr>
        <p:txBody>
          <a:bodyPr anchor="ctr"/>
          <a:lstStyle/>
          <a:p>
            <a:pPr lvl="0"/>
            <a:r>
              <a:rPr lang="en-US" sz="2000" dirty="0"/>
              <a:t>Expedited onboarding process of new CFC participants/EOR &amp; PCAs </a:t>
            </a:r>
          </a:p>
          <a:p>
            <a:pPr marL="0" indent="0">
              <a:buNone/>
            </a:pPr>
            <a:endParaRPr lang="en-US" sz="2000" dirty="0"/>
          </a:p>
          <a:p>
            <a:pPr lvl="0"/>
            <a:r>
              <a:rPr lang="en-US" sz="2000" dirty="0"/>
              <a:t>Emergency Hiring of PCA staff for existing CFC participants</a:t>
            </a:r>
          </a:p>
          <a:p>
            <a:pPr marL="0" indent="0">
              <a:buNone/>
            </a:pPr>
            <a:endParaRPr lang="en-US" sz="2000" dirty="0"/>
          </a:p>
          <a:p>
            <a:pPr lvl="0"/>
            <a:r>
              <a:rPr lang="en-US" sz="2000" dirty="0"/>
              <a:t>Overtime hours for existing PCA staff</a:t>
            </a:r>
          </a:p>
          <a:p>
            <a:pPr marL="0" indent="0">
              <a:buNone/>
            </a:pPr>
            <a:endParaRPr lang="en-US" sz="2000" dirty="0"/>
          </a:p>
          <a:p>
            <a:pPr lvl="0"/>
            <a:r>
              <a:rPr lang="en-US" sz="2000" dirty="0"/>
              <a:t>Temporary budget increases for existing CFC cases</a:t>
            </a:r>
          </a:p>
          <a:p>
            <a:pPr marL="0" indent="0">
              <a:buNone/>
            </a:pPr>
            <a:endParaRPr lang="en-US" sz="2000" dirty="0"/>
          </a:p>
          <a:p>
            <a:pPr lvl="0"/>
            <a:r>
              <a:rPr lang="en-US" sz="2000" dirty="0"/>
              <a:t>Temporary suspension of CFC budget reductions</a:t>
            </a:r>
          </a:p>
          <a:p>
            <a:endParaRPr lang="en-US" dirty="0"/>
          </a:p>
        </p:txBody>
      </p:sp>
      <p:sp>
        <p:nvSpPr>
          <p:cNvPr id="4" name="Slide Number Placeholder 3"/>
          <p:cNvSpPr>
            <a:spLocks noGrp="1"/>
          </p:cNvSpPr>
          <p:nvPr>
            <p:ph type="sldNum" sz="quarter" idx="12"/>
          </p:nvPr>
        </p:nvSpPr>
        <p:spPr/>
        <p:txBody>
          <a:bodyPr/>
          <a:lstStyle/>
          <a:p>
            <a:fld id="{7F62CC02-F079-4113-84A4-15FB3E8B1198}" type="slidenum">
              <a:rPr lang="en-US" smtClean="0"/>
              <a:t>23</a:t>
            </a:fld>
            <a:endParaRPr lang="en-US"/>
          </a:p>
        </p:txBody>
      </p:sp>
    </p:spTree>
    <p:extLst>
      <p:ext uri="{BB962C8B-B14F-4D97-AF65-F5344CB8AC3E}">
        <p14:creationId xmlns:p14="http://schemas.microsoft.com/office/powerpoint/2010/main" val="3088396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Emergency Response for CFC</a:t>
            </a:r>
          </a:p>
        </p:txBody>
      </p:sp>
      <p:sp>
        <p:nvSpPr>
          <p:cNvPr id="7" name="Content Placeholder 6"/>
          <p:cNvSpPr>
            <a:spLocks noGrp="1"/>
          </p:cNvSpPr>
          <p:nvPr>
            <p:ph idx="1"/>
          </p:nvPr>
        </p:nvSpPr>
        <p:spPr/>
        <p:txBody>
          <a:bodyPr/>
          <a:lstStyle/>
          <a:p>
            <a:r>
              <a:rPr lang="en-US" sz="2000" dirty="0"/>
              <a:t>Shifted authority to Access Agencies to authorize immediate services</a:t>
            </a:r>
          </a:p>
          <a:p>
            <a:pPr marL="0" indent="0">
              <a:buNone/>
            </a:pPr>
            <a:endParaRPr lang="en-US" sz="2000" dirty="0"/>
          </a:p>
          <a:p>
            <a:r>
              <a:rPr lang="en-US" sz="2000" dirty="0"/>
              <a:t>No additional approval by DSS during the emergency</a:t>
            </a:r>
          </a:p>
          <a:p>
            <a:pPr marL="0" indent="0">
              <a:buNone/>
            </a:pPr>
            <a:endParaRPr lang="en-US" sz="2000" dirty="0"/>
          </a:p>
          <a:p>
            <a:r>
              <a:rPr lang="en-US" sz="2000" dirty="0"/>
              <a:t>Extensions reviewed in accordance with the Governor’s State of Emergency Declaration</a:t>
            </a:r>
          </a:p>
        </p:txBody>
      </p:sp>
      <p:sp>
        <p:nvSpPr>
          <p:cNvPr id="5" name="Slide Number Placeholder 4"/>
          <p:cNvSpPr>
            <a:spLocks noGrp="1"/>
          </p:cNvSpPr>
          <p:nvPr>
            <p:ph type="sldNum" sz="quarter" idx="12"/>
          </p:nvPr>
        </p:nvSpPr>
        <p:spPr/>
        <p:txBody>
          <a:bodyPr/>
          <a:lstStyle/>
          <a:p>
            <a:fld id="{7F62CC02-F079-4113-84A4-15FB3E8B1198}" type="slidenum">
              <a:rPr lang="en-US" smtClean="0"/>
              <a:t>24</a:t>
            </a:fld>
            <a:endParaRPr lang="en-US"/>
          </a:p>
        </p:txBody>
      </p:sp>
    </p:spTree>
    <p:extLst>
      <p:ext uri="{BB962C8B-B14F-4D97-AF65-F5344CB8AC3E}">
        <p14:creationId xmlns:p14="http://schemas.microsoft.com/office/powerpoint/2010/main" val="597956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CHESS</a:t>
            </a:r>
            <a:br>
              <a:rPr lang="en-US" dirty="0"/>
            </a:br>
            <a:r>
              <a:rPr lang="en-US" sz="2000" dirty="0"/>
              <a:t>(Connecticut Housing Engagement and Supports Services)</a:t>
            </a:r>
          </a:p>
        </p:txBody>
      </p:sp>
      <p:sp>
        <p:nvSpPr>
          <p:cNvPr id="3" name="Slide Number Placeholder 2"/>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650256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CHESS</a:t>
            </a:r>
          </a:p>
        </p:txBody>
      </p:sp>
      <p:sp>
        <p:nvSpPr>
          <p:cNvPr id="3" name="Content Placeholder 2"/>
          <p:cNvSpPr>
            <a:spLocks noGrp="1"/>
          </p:cNvSpPr>
          <p:nvPr>
            <p:ph sz="half" idx="1"/>
          </p:nvPr>
        </p:nvSpPr>
        <p:spPr/>
        <p:txBody>
          <a:bodyPr/>
          <a:lstStyle/>
          <a:p>
            <a:r>
              <a:rPr lang="en-US" sz="2400" dirty="0"/>
              <a:t>New Home and Community Based Services Medicaid entitlement</a:t>
            </a:r>
          </a:p>
          <a:p>
            <a:r>
              <a:rPr lang="en-US" sz="2400" dirty="0"/>
              <a:t>CHESS combines Medicaid services, supportive housing benefits, and non-Medicaid housing subsidies</a:t>
            </a:r>
          </a:p>
          <a:p>
            <a:r>
              <a:rPr lang="en-US" sz="2400" dirty="0"/>
              <a:t>Aims to achieve housing stability, improved health, and community integration and life satisfaction</a:t>
            </a:r>
          </a:p>
        </p:txBody>
      </p:sp>
      <p:sp>
        <p:nvSpPr>
          <p:cNvPr id="8" name="Content Placeholder 7">
            <a:extLst>
              <a:ext uri="{FF2B5EF4-FFF2-40B4-BE49-F238E27FC236}">
                <a16:creationId xmlns:a16="http://schemas.microsoft.com/office/drawing/2014/main" id="{D7E08EBB-46EE-4A5D-A531-78CA788306B0}"/>
              </a:ext>
            </a:extLst>
          </p:cNvPr>
          <p:cNvSpPr>
            <a:spLocks noGrp="1"/>
          </p:cNvSpPr>
          <p:nvPr>
            <p:ph sz="half" idx="2"/>
          </p:nvPr>
        </p:nvSpPr>
        <p:spPr/>
        <p:txBody>
          <a:bodyPr/>
          <a:lstStyle/>
          <a:p>
            <a:r>
              <a:rPr lang="en-US" sz="2800" dirty="0"/>
              <a:t>Built upon the combined work history of:</a:t>
            </a:r>
          </a:p>
          <a:p>
            <a:pPr lvl="1"/>
            <a:r>
              <a:rPr lang="en-US" dirty="0"/>
              <a:t>DOH: CANS and housing subsidies</a:t>
            </a:r>
          </a:p>
          <a:p>
            <a:pPr lvl="1"/>
            <a:r>
              <a:rPr lang="en-US" dirty="0"/>
              <a:t>DMHAS: supportive housing program</a:t>
            </a:r>
          </a:p>
          <a:p>
            <a:pPr lvl="1"/>
            <a:r>
              <a:rPr lang="en-US" dirty="0"/>
              <a:t>DSS MFP: Medicaid services and housing supports</a:t>
            </a:r>
          </a:p>
          <a:p>
            <a:endParaRPr lang="en-US" dirty="0"/>
          </a:p>
        </p:txBody>
      </p:sp>
      <p:sp>
        <p:nvSpPr>
          <p:cNvPr id="4" name="Slide Number Placeholder 3"/>
          <p:cNvSpPr>
            <a:spLocks noGrp="1"/>
          </p:cNvSpPr>
          <p:nvPr>
            <p:ph type="sldNum" sz="quarter" idx="12"/>
          </p:nvPr>
        </p:nvSpPr>
        <p:spPr/>
        <p:txBody>
          <a:bodyPr/>
          <a:lstStyle/>
          <a:p>
            <a:fld id="{7F62CC02-F079-4113-84A4-15FB3E8B1198}" type="slidenum">
              <a:rPr lang="en-US" smtClean="0"/>
              <a:t>26</a:t>
            </a:fld>
            <a:endParaRPr lang="en-US"/>
          </a:p>
        </p:txBody>
      </p:sp>
    </p:spTree>
    <p:extLst>
      <p:ext uri="{BB962C8B-B14F-4D97-AF65-F5344CB8AC3E}">
        <p14:creationId xmlns:p14="http://schemas.microsoft.com/office/powerpoint/2010/main" val="3981504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CHESS Requirements</a:t>
            </a:r>
          </a:p>
        </p:txBody>
      </p:sp>
      <p:sp>
        <p:nvSpPr>
          <p:cNvPr id="3" name="Content Placeholder 2"/>
          <p:cNvSpPr>
            <a:spLocks noGrp="1"/>
          </p:cNvSpPr>
          <p:nvPr>
            <p:ph idx="1"/>
          </p:nvPr>
        </p:nvSpPr>
        <p:spPr/>
        <p:txBody>
          <a:bodyPr/>
          <a:lstStyle/>
          <a:p>
            <a:r>
              <a:rPr lang="en-US" sz="2400" dirty="0"/>
              <a:t>Active HUSKY A, C, and D</a:t>
            </a:r>
          </a:p>
          <a:p>
            <a:r>
              <a:rPr lang="en-US" sz="2400" dirty="0"/>
              <a:t>Be 18 years or older</a:t>
            </a:r>
          </a:p>
          <a:p>
            <a:r>
              <a:rPr lang="en-US" sz="2400" dirty="0"/>
              <a:t>Have a Behavioral Health Diagnosis</a:t>
            </a:r>
          </a:p>
          <a:p>
            <a:r>
              <a:rPr lang="en-US" sz="2400" dirty="0"/>
              <a:t>Meet the needs-based criteria*:</a:t>
            </a:r>
          </a:p>
          <a:p>
            <a:pPr lvl="1"/>
            <a:r>
              <a:rPr lang="en-US" sz="2000" dirty="0"/>
              <a:t>Homeless, or at risk of homelessness*</a:t>
            </a:r>
          </a:p>
          <a:p>
            <a:pPr lvl="1"/>
            <a:r>
              <a:rPr lang="en-US" sz="2000" dirty="0"/>
              <a:t>Have a Modified </a:t>
            </a:r>
            <a:r>
              <a:rPr lang="en-US" sz="2000" dirty="0" err="1"/>
              <a:t>Charlson</a:t>
            </a:r>
            <a:r>
              <a:rPr lang="en-US" sz="2000" dirty="0"/>
              <a:t> Comorbidity Index score of 4 or more</a:t>
            </a:r>
          </a:p>
          <a:p>
            <a:pPr lvl="1"/>
            <a:r>
              <a:rPr lang="en-US" sz="2000" dirty="0"/>
              <a:t>Have at least 2 critical needs</a:t>
            </a:r>
          </a:p>
          <a:p>
            <a:pPr lvl="1"/>
            <a:endParaRPr lang="en-US" sz="2000" dirty="0"/>
          </a:p>
        </p:txBody>
      </p:sp>
      <p:sp>
        <p:nvSpPr>
          <p:cNvPr id="4" name="Slide Number Placeholder 3"/>
          <p:cNvSpPr>
            <a:spLocks noGrp="1"/>
          </p:cNvSpPr>
          <p:nvPr>
            <p:ph type="sldNum" sz="quarter" idx="12"/>
          </p:nvPr>
        </p:nvSpPr>
        <p:spPr/>
        <p:txBody>
          <a:bodyPr/>
          <a:lstStyle/>
          <a:p>
            <a:fld id="{7F62CC02-F079-4113-84A4-15FB3E8B1198}" type="slidenum">
              <a:rPr lang="en-US" smtClean="0"/>
              <a:t>27</a:t>
            </a:fld>
            <a:endParaRPr lang="en-US"/>
          </a:p>
        </p:txBody>
      </p:sp>
    </p:spTree>
    <p:extLst>
      <p:ext uri="{BB962C8B-B14F-4D97-AF65-F5344CB8AC3E}">
        <p14:creationId xmlns:p14="http://schemas.microsoft.com/office/powerpoint/2010/main" val="1653566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AD7F-7851-4DA8-84F3-EF1A63296007}"/>
              </a:ext>
            </a:extLst>
          </p:cNvPr>
          <p:cNvSpPr>
            <a:spLocks noGrp="1"/>
          </p:cNvSpPr>
          <p:nvPr>
            <p:ph type="title"/>
          </p:nvPr>
        </p:nvSpPr>
        <p:spPr>
          <a:xfrm>
            <a:off x="1117601" y="771524"/>
            <a:ext cx="10566400" cy="1143000"/>
          </a:xfrm>
        </p:spPr>
        <p:txBody>
          <a:bodyPr/>
          <a:lstStyle/>
          <a:p>
            <a:r>
              <a:rPr lang="en-US" dirty="0"/>
              <a:t>CHESS Services</a:t>
            </a:r>
          </a:p>
        </p:txBody>
      </p:sp>
      <p:sp>
        <p:nvSpPr>
          <p:cNvPr id="3" name="Content Placeholder 2">
            <a:extLst>
              <a:ext uri="{FF2B5EF4-FFF2-40B4-BE49-F238E27FC236}">
                <a16:creationId xmlns:a16="http://schemas.microsoft.com/office/drawing/2014/main" id="{9B970F80-3BBA-4660-B14F-26ADA901953B}"/>
              </a:ext>
            </a:extLst>
          </p:cNvPr>
          <p:cNvSpPr>
            <a:spLocks noGrp="1"/>
          </p:cNvSpPr>
          <p:nvPr>
            <p:ph idx="1"/>
          </p:nvPr>
        </p:nvSpPr>
        <p:spPr/>
        <p:txBody>
          <a:bodyPr/>
          <a:lstStyle/>
          <a:p>
            <a:r>
              <a:rPr lang="en-US" dirty="0"/>
              <a:t>Care plan development and monitoring</a:t>
            </a:r>
          </a:p>
          <a:p>
            <a:r>
              <a:rPr lang="en-US" dirty="0"/>
              <a:t>Pre-tenancy Supports</a:t>
            </a:r>
          </a:p>
          <a:p>
            <a:r>
              <a:rPr lang="en-US" dirty="0"/>
              <a:t>Tenancy-Sustaining Supports</a:t>
            </a:r>
          </a:p>
          <a:p>
            <a:r>
              <a:rPr lang="en-US" dirty="0"/>
              <a:t>Non-medical transportation</a:t>
            </a:r>
          </a:p>
        </p:txBody>
      </p:sp>
      <p:sp>
        <p:nvSpPr>
          <p:cNvPr id="4" name="Slide Number Placeholder 3">
            <a:extLst>
              <a:ext uri="{FF2B5EF4-FFF2-40B4-BE49-F238E27FC236}">
                <a16:creationId xmlns:a16="http://schemas.microsoft.com/office/drawing/2014/main" id="{C76D3CCA-AD3D-4CD2-9502-62902DF4D12B}"/>
              </a:ext>
            </a:extLst>
          </p:cNvPr>
          <p:cNvSpPr>
            <a:spLocks noGrp="1"/>
          </p:cNvSpPr>
          <p:nvPr>
            <p:ph type="sldNum" sz="quarter" idx="12"/>
          </p:nvPr>
        </p:nvSpPr>
        <p:spPr/>
        <p:txBody>
          <a:bodyPr/>
          <a:lstStyle/>
          <a:p>
            <a:fld id="{5F74020D-E143-44DF-84D6-81DC526F02A4}" type="slidenum">
              <a:rPr lang="en-US" smtClean="0"/>
              <a:t>28</a:t>
            </a:fld>
            <a:endParaRPr lang="en-US"/>
          </a:p>
        </p:txBody>
      </p:sp>
    </p:spTree>
    <p:extLst>
      <p:ext uri="{BB962C8B-B14F-4D97-AF65-F5344CB8AC3E}">
        <p14:creationId xmlns:p14="http://schemas.microsoft.com/office/powerpoint/2010/main" val="3497637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9585-DDF0-4C70-A8EA-5994FEE9134F}"/>
              </a:ext>
            </a:extLst>
          </p:cNvPr>
          <p:cNvSpPr>
            <a:spLocks noGrp="1"/>
          </p:cNvSpPr>
          <p:nvPr>
            <p:ph type="title"/>
          </p:nvPr>
        </p:nvSpPr>
        <p:spPr>
          <a:xfrm>
            <a:off x="1097280" y="286604"/>
            <a:ext cx="10058400" cy="1450757"/>
          </a:xfrm>
        </p:spPr>
        <p:txBody>
          <a:bodyPr>
            <a:normAutofit/>
          </a:bodyPr>
          <a:lstStyle/>
          <a:p>
            <a:r>
              <a:rPr lang="en-US"/>
              <a:t>CHESS Team</a:t>
            </a:r>
          </a:p>
        </p:txBody>
      </p:sp>
      <p:graphicFrame>
        <p:nvGraphicFramePr>
          <p:cNvPr id="4" name="Content Placeholder 3">
            <a:extLst>
              <a:ext uri="{FF2B5EF4-FFF2-40B4-BE49-F238E27FC236}">
                <a16:creationId xmlns:a16="http://schemas.microsoft.com/office/drawing/2014/main" id="{8485A235-8A0A-4257-96D2-3CFBAE248386}"/>
              </a:ext>
            </a:extLst>
          </p:cNvPr>
          <p:cNvGraphicFramePr>
            <a:graphicFrameLocks noGrp="1"/>
          </p:cNvGraphicFramePr>
          <p:nvPr>
            <p:ph idx="1"/>
            <p:extLst>
              <p:ext uri="{D42A27DB-BD31-4B8C-83A1-F6EECF244321}">
                <p14:modId xmlns:p14="http://schemas.microsoft.com/office/powerpoint/2010/main" val="86642702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33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C5C7-1699-4AF2-AA2F-66F93EE71DA4}"/>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5E159A85-9941-43D6-B4ED-98A76BB8A8DF}"/>
              </a:ext>
            </a:extLst>
          </p:cNvPr>
          <p:cNvSpPr>
            <a:spLocks noGrp="1"/>
          </p:cNvSpPr>
          <p:nvPr>
            <p:ph idx="1"/>
          </p:nvPr>
        </p:nvSpPr>
        <p:spPr/>
        <p:txBody>
          <a:bodyPr/>
          <a:lstStyle/>
          <a:p>
            <a:r>
              <a:rPr lang="en-US" dirty="0"/>
              <a:t>Dawn Lambert, DSS</a:t>
            </a:r>
          </a:p>
          <a:p>
            <a:r>
              <a:rPr lang="en-US" dirty="0"/>
              <a:t>Karri Filek, DSS</a:t>
            </a:r>
          </a:p>
          <a:p>
            <a:r>
              <a:rPr lang="en-US" dirty="0"/>
              <a:t>Lauren Carabetta, DSS</a:t>
            </a:r>
          </a:p>
        </p:txBody>
      </p:sp>
      <p:sp>
        <p:nvSpPr>
          <p:cNvPr id="4" name="Slide Number Placeholder 3">
            <a:extLst>
              <a:ext uri="{FF2B5EF4-FFF2-40B4-BE49-F238E27FC236}">
                <a16:creationId xmlns:a16="http://schemas.microsoft.com/office/drawing/2014/main" id="{8DF87ED9-605E-4AFA-A2FD-D518F5B62870}"/>
              </a:ext>
            </a:extLst>
          </p:cNvPr>
          <p:cNvSpPr>
            <a:spLocks noGrp="1"/>
          </p:cNvSpPr>
          <p:nvPr>
            <p:ph type="sldNum" sz="quarter" idx="12"/>
          </p:nvPr>
        </p:nvSpPr>
        <p:spPr/>
        <p:txBody>
          <a:bodyPr/>
          <a:lstStyle/>
          <a:p>
            <a:fld id="{5F74020D-E143-44DF-84D6-81DC526F02A4}" type="slidenum">
              <a:rPr lang="en-US" smtClean="0"/>
              <a:t>3</a:t>
            </a:fld>
            <a:endParaRPr lang="en-US" dirty="0"/>
          </a:p>
        </p:txBody>
      </p:sp>
    </p:spTree>
    <p:extLst>
      <p:ext uri="{BB962C8B-B14F-4D97-AF65-F5344CB8AC3E}">
        <p14:creationId xmlns:p14="http://schemas.microsoft.com/office/powerpoint/2010/main" val="2375585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6C1A7-12E7-4F81-911B-631DA58B92DD}"/>
              </a:ext>
            </a:extLst>
          </p:cNvPr>
          <p:cNvSpPr>
            <a:spLocks noGrp="1"/>
          </p:cNvSpPr>
          <p:nvPr>
            <p:ph type="title"/>
          </p:nvPr>
        </p:nvSpPr>
        <p:spPr/>
        <p:txBody>
          <a:bodyPr/>
          <a:lstStyle/>
          <a:p>
            <a:r>
              <a:rPr lang="en-US" dirty="0"/>
              <a:t>CHESS</a:t>
            </a:r>
          </a:p>
        </p:txBody>
      </p:sp>
      <p:sp>
        <p:nvSpPr>
          <p:cNvPr id="6" name="Content Placeholder 5">
            <a:extLst>
              <a:ext uri="{FF2B5EF4-FFF2-40B4-BE49-F238E27FC236}">
                <a16:creationId xmlns:a16="http://schemas.microsoft.com/office/drawing/2014/main" id="{5C1829A4-7C3F-49C5-B812-524460C44FBF}"/>
              </a:ext>
            </a:extLst>
          </p:cNvPr>
          <p:cNvSpPr>
            <a:spLocks noGrp="1"/>
          </p:cNvSpPr>
          <p:nvPr>
            <p:ph idx="1"/>
          </p:nvPr>
        </p:nvSpPr>
        <p:spPr/>
        <p:txBody>
          <a:bodyPr/>
          <a:lstStyle/>
          <a:p>
            <a:r>
              <a:rPr lang="en-US" sz="2400" dirty="0"/>
              <a:t>Approved by CMS on August 16, 2021</a:t>
            </a:r>
          </a:p>
          <a:p>
            <a:pPr marL="0" indent="0">
              <a:buNone/>
            </a:pPr>
            <a:endParaRPr lang="en-US" sz="2400" dirty="0"/>
          </a:p>
          <a:p>
            <a:r>
              <a:rPr lang="en-US" sz="2400" dirty="0">
                <a:hlinkClick r:id="rId2"/>
              </a:rPr>
              <a:t>Governor Lamont Announces Public-Private Initiative to Address Homelessness and Chronic Health Problems (ct.gov)</a:t>
            </a:r>
            <a:endParaRPr lang="en-US" sz="2400" dirty="0"/>
          </a:p>
          <a:p>
            <a:endParaRPr lang="en-US" sz="2400" dirty="0"/>
          </a:p>
          <a:p>
            <a:r>
              <a:rPr lang="en-US" sz="2400" u="sng" dirty="0">
                <a:solidFill>
                  <a:srgbClr val="0000FF"/>
                </a:solidFill>
                <a:effectLst/>
                <a:ea typeface="Times New Roman" panose="02020603050405020304" pitchFamily="18" charset="0"/>
                <a:hlinkClick r:id="rId3"/>
              </a:rPr>
              <a:t>A Major Shift Toward Home-Based Care is Underway in Connecticut’s Long-Term Services and Supports Program | Milbank Memorial Fund</a:t>
            </a:r>
            <a:r>
              <a:rPr lang="en-US" sz="2400" b="1" u="sng" dirty="0">
                <a:solidFill>
                  <a:srgbClr val="777777"/>
                </a:solidFill>
                <a:ea typeface="Times New Roman" panose="02020603050405020304" pitchFamily="18" charset="0"/>
              </a:rPr>
              <a:t> </a:t>
            </a:r>
            <a:endParaRPr lang="en-US" sz="2400" dirty="0"/>
          </a:p>
        </p:txBody>
      </p:sp>
      <p:sp>
        <p:nvSpPr>
          <p:cNvPr id="4" name="Slide Number Placeholder 3">
            <a:extLst>
              <a:ext uri="{FF2B5EF4-FFF2-40B4-BE49-F238E27FC236}">
                <a16:creationId xmlns:a16="http://schemas.microsoft.com/office/drawing/2014/main" id="{53C1D104-8572-4010-8505-7FBC911AFEF0}"/>
              </a:ext>
            </a:extLst>
          </p:cNvPr>
          <p:cNvSpPr>
            <a:spLocks noGrp="1"/>
          </p:cNvSpPr>
          <p:nvPr>
            <p:ph type="sldNum" sz="quarter" idx="12"/>
          </p:nvPr>
        </p:nvSpPr>
        <p:spPr/>
        <p:txBody>
          <a:bodyPr/>
          <a:lstStyle/>
          <a:p>
            <a:fld id="{5F74020D-E143-44DF-84D6-81DC526F02A4}" type="slidenum">
              <a:rPr lang="en-US" smtClean="0"/>
              <a:t>30</a:t>
            </a:fld>
            <a:endParaRPr lang="en-US"/>
          </a:p>
        </p:txBody>
      </p:sp>
    </p:spTree>
    <p:extLst>
      <p:ext uri="{BB962C8B-B14F-4D97-AF65-F5344CB8AC3E}">
        <p14:creationId xmlns:p14="http://schemas.microsoft.com/office/powerpoint/2010/main" val="3887257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9B1A-C6AC-47C2-BCDA-3D78F49774BC}"/>
              </a:ext>
            </a:extLst>
          </p:cNvPr>
          <p:cNvSpPr>
            <a:spLocks noGrp="1"/>
          </p:cNvSpPr>
          <p:nvPr>
            <p:ph type="title"/>
          </p:nvPr>
        </p:nvSpPr>
        <p:spPr/>
        <p:txBody>
          <a:bodyPr/>
          <a:lstStyle/>
          <a:p>
            <a:r>
              <a:rPr lang="en-US" dirty="0"/>
              <a:t>CHESS Contact information</a:t>
            </a:r>
          </a:p>
        </p:txBody>
      </p:sp>
      <p:sp>
        <p:nvSpPr>
          <p:cNvPr id="3" name="Content Placeholder 2">
            <a:extLst>
              <a:ext uri="{FF2B5EF4-FFF2-40B4-BE49-F238E27FC236}">
                <a16:creationId xmlns:a16="http://schemas.microsoft.com/office/drawing/2014/main" id="{464CD778-FB1B-4FC0-8569-126C5BC602D7}"/>
              </a:ext>
            </a:extLst>
          </p:cNvPr>
          <p:cNvSpPr>
            <a:spLocks noGrp="1"/>
          </p:cNvSpPr>
          <p:nvPr>
            <p:ph idx="1"/>
          </p:nvPr>
        </p:nvSpPr>
        <p:spPr/>
        <p:txBody>
          <a:bodyPr/>
          <a:lstStyle/>
          <a:p>
            <a:r>
              <a:rPr lang="en-US" sz="2800" b="1" i="0" dirty="0">
                <a:solidFill>
                  <a:srgbClr val="777777"/>
                </a:solidFill>
                <a:effectLst/>
                <a:latin typeface="Arial" panose="020B0604020202020204" pitchFamily="34" charset="0"/>
              </a:rPr>
              <a:t>Online applications  </a:t>
            </a:r>
            <a:r>
              <a:rPr lang="en-US" sz="2800" b="1" i="0" u="none" strike="noStrike" dirty="0">
                <a:solidFill>
                  <a:srgbClr val="000099"/>
                </a:solidFill>
                <a:effectLst/>
                <a:latin typeface="Arial" panose="020B0604020202020204" pitchFamily="34" charset="0"/>
                <a:hlinkClick r:id="rId2"/>
              </a:rPr>
              <a:t>www.CTCHESSDSS.com</a:t>
            </a:r>
            <a:r>
              <a:rPr lang="en-US" sz="2800" b="1" i="0">
                <a:solidFill>
                  <a:srgbClr val="777777"/>
                </a:solidFill>
                <a:effectLst/>
                <a:latin typeface="Arial" panose="020B0604020202020204" pitchFamily="34" charset="0"/>
              </a:rPr>
              <a:t>. </a:t>
            </a:r>
          </a:p>
          <a:p>
            <a:pPr marL="0" indent="0">
              <a:buNone/>
            </a:pPr>
            <a:endParaRPr lang="en-US" sz="2800" b="1" i="0" dirty="0">
              <a:solidFill>
                <a:srgbClr val="777777"/>
              </a:solidFill>
              <a:effectLst/>
              <a:latin typeface="Arial" panose="020B0604020202020204" pitchFamily="34" charset="0"/>
            </a:endParaRPr>
          </a:p>
          <a:p>
            <a:r>
              <a:rPr lang="en-US" sz="2800" b="1" i="0" dirty="0">
                <a:solidFill>
                  <a:srgbClr val="777777"/>
                </a:solidFill>
                <a:effectLst/>
                <a:latin typeface="Arial" panose="020B0604020202020204" pitchFamily="34" charset="0"/>
              </a:rPr>
              <a:t>Application information is also available by calling 1-888-992-8637 or 2-1-1.</a:t>
            </a:r>
          </a:p>
          <a:p>
            <a:endParaRPr lang="en-US" dirty="0"/>
          </a:p>
        </p:txBody>
      </p:sp>
      <p:sp>
        <p:nvSpPr>
          <p:cNvPr id="4" name="Slide Number Placeholder 3">
            <a:extLst>
              <a:ext uri="{FF2B5EF4-FFF2-40B4-BE49-F238E27FC236}">
                <a16:creationId xmlns:a16="http://schemas.microsoft.com/office/drawing/2014/main" id="{A19A1878-2AA3-4B5E-9717-6989638E139F}"/>
              </a:ext>
            </a:extLst>
          </p:cNvPr>
          <p:cNvSpPr>
            <a:spLocks noGrp="1"/>
          </p:cNvSpPr>
          <p:nvPr>
            <p:ph type="sldNum" sz="quarter" idx="12"/>
          </p:nvPr>
        </p:nvSpPr>
        <p:spPr/>
        <p:txBody>
          <a:bodyPr/>
          <a:lstStyle/>
          <a:p>
            <a:fld id="{5F74020D-E143-44DF-84D6-81DC526F02A4}" type="slidenum">
              <a:rPr lang="en-US" smtClean="0"/>
              <a:t>31</a:t>
            </a:fld>
            <a:endParaRPr lang="en-US"/>
          </a:p>
        </p:txBody>
      </p:sp>
    </p:spTree>
    <p:extLst>
      <p:ext uri="{BB962C8B-B14F-4D97-AF65-F5344CB8AC3E}">
        <p14:creationId xmlns:p14="http://schemas.microsoft.com/office/powerpoint/2010/main" val="801209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 Place </a:t>
            </a:r>
            <a:r>
              <a:rPr lang="en-US" dirty="0" err="1"/>
              <a:t>ct</a:t>
            </a:r>
            <a:r>
              <a:rPr lang="en-US" dirty="0"/>
              <a:t> Transition </a:t>
            </a:r>
          </a:p>
        </p:txBody>
      </p:sp>
      <p:sp>
        <p:nvSpPr>
          <p:cNvPr id="3" name="Slide Number Placeholder 2"/>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3017708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Place CT Transition</a:t>
            </a:r>
          </a:p>
        </p:txBody>
      </p:sp>
      <p:pic>
        <p:nvPicPr>
          <p:cNvPr id="5" name="Content Placeholder 4" descr="LTPC MyPlaceCT slides 2019 2.pdf - Adobe Read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799" t="26114" r="19292" b="18456"/>
          <a:stretch/>
        </p:blipFill>
        <p:spPr>
          <a:xfrm>
            <a:off x="2590800" y="2485748"/>
            <a:ext cx="7444518" cy="4181382"/>
          </a:xfrm>
        </p:spPr>
      </p:pic>
      <p:sp>
        <p:nvSpPr>
          <p:cNvPr id="4" name="Slide Number Placeholder 3"/>
          <p:cNvSpPr>
            <a:spLocks noGrp="1"/>
          </p:cNvSpPr>
          <p:nvPr>
            <p:ph type="sldNum" sz="quarter" idx="12"/>
          </p:nvPr>
        </p:nvSpPr>
        <p:spPr/>
        <p:txBody>
          <a:bodyPr/>
          <a:lstStyle/>
          <a:p>
            <a:fld id="{7F62CC02-F079-4113-84A4-15FB3E8B1198}" type="slidenum">
              <a:rPr lang="en-US" smtClean="0"/>
              <a:t>33</a:t>
            </a:fld>
            <a:endParaRPr lang="en-US"/>
          </a:p>
        </p:txBody>
      </p:sp>
    </p:spTree>
    <p:extLst>
      <p:ext uri="{BB962C8B-B14F-4D97-AF65-F5344CB8AC3E}">
        <p14:creationId xmlns:p14="http://schemas.microsoft.com/office/powerpoint/2010/main" val="1010299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Place CT Transition</a:t>
            </a:r>
          </a:p>
        </p:txBody>
      </p:sp>
      <p:sp>
        <p:nvSpPr>
          <p:cNvPr id="4" name="Slide Number Placeholder 3"/>
          <p:cNvSpPr>
            <a:spLocks noGrp="1"/>
          </p:cNvSpPr>
          <p:nvPr>
            <p:ph type="sldNum" sz="quarter" idx="12"/>
          </p:nvPr>
        </p:nvSpPr>
        <p:spPr/>
        <p:txBody>
          <a:bodyPr/>
          <a:lstStyle/>
          <a:p>
            <a:fld id="{7F62CC02-F079-4113-84A4-15FB3E8B1198}" type="slidenum">
              <a:rPr lang="en-US" smtClean="0"/>
              <a:t>34</a:t>
            </a:fld>
            <a:endParaRPr lang="en-US"/>
          </a:p>
        </p:txBody>
      </p:sp>
      <p:pic>
        <p:nvPicPr>
          <p:cNvPr id="7" name="Content Placeholder 6">
            <a:extLst>
              <a:ext uri="{FF2B5EF4-FFF2-40B4-BE49-F238E27FC236}">
                <a16:creationId xmlns:a16="http://schemas.microsoft.com/office/drawing/2014/main" id="{29FE38BE-3DDB-4164-81C6-4D95FC720370}"/>
              </a:ext>
            </a:extLst>
          </p:cNvPr>
          <p:cNvPicPr>
            <a:picLocks noGrp="1" noChangeAspect="1"/>
          </p:cNvPicPr>
          <p:nvPr>
            <p:ph idx="1"/>
          </p:nvPr>
        </p:nvPicPr>
        <p:blipFill rotWithShape="1">
          <a:blip r:embed="rId2"/>
          <a:srcRect t="9486"/>
          <a:stretch/>
        </p:blipFill>
        <p:spPr>
          <a:xfrm>
            <a:off x="2144868" y="2463165"/>
            <a:ext cx="7902263" cy="4023360"/>
          </a:xfrm>
        </p:spPr>
      </p:pic>
    </p:spTree>
    <p:extLst>
      <p:ext uri="{BB962C8B-B14F-4D97-AF65-F5344CB8AC3E}">
        <p14:creationId xmlns:p14="http://schemas.microsoft.com/office/powerpoint/2010/main" val="1731528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Place CT</a:t>
            </a:r>
          </a:p>
        </p:txBody>
      </p:sp>
      <p:sp>
        <p:nvSpPr>
          <p:cNvPr id="3" name="Content Placeholder 2"/>
          <p:cNvSpPr>
            <a:spLocks noGrp="1"/>
          </p:cNvSpPr>
          <p:nvPr>
            <p:ph idx="1"/>
          </p:nvPr>
        </p:nvSpPr>
        <p:spPr/>
        <p:txBody>
          <a:bodyPr anchor="ctr"/>
          <a:lstStyle/>
          <a:p>
            <a:pPr marL="0" indent="0">
              <a:buNone/>
            </a:pPr>
            <a:r>
              <a:rPr lang="en-US" dirty="0"/>
              <a:t>Medicaid Information Videos Series</a:t>
            </a:r>
          </a:p>
          <a:p>
            <a:pPr marL="0" indent="0">
              <a:buNone/>
            </a:pPr>
            <a:r>
              <a:rPr lang="en-US" dirty="0">
                <a:hlinkClick r:id="rId2"/>
              </a:rPr>
              <a:t>Medicaid Informational Videos | </a:t>
            </a:r>
            <a:r>
              <a:rPr lang="en-US" dirty="0" err="1">
                <a:hlinkClick r:id="rId2"/>
              </a:rPr>
              <a:t>MyPlaceCT</a:t>
            </a:r>
            <a:r>
              <a:rPr lang="en-US" dirty="0"/>
              <a:t> </a:t>
            </a:r>
          </a:p>
          <a:p>
            <a:pPr marL="0" indent="0">
              <a:buNone/>
            </a:pPr>
            <a:endParaRPr lang="en-US" dirty="0"/>
          </a:p>
          <a:p>
            <a:pPr marL="0" indent="0">
              <a:buNone/>
            </a:pPr>
            <a:r>
              <a:rPr lang="en-US" dirty="0"/>
              <a:t>Medicaid Financial Tools:</a:t>
            </a:r>
          </a:p>
          <a:p>
            <a:pPr marL="0" indent="0">
              <a:buNone/>
            </a:pPr>
            <a:r>
              <a:rPr lang="en-US" dirty="0">
                <a:hlinkClick r:id="rId3"/>
              </a:rPr>
              <a:t>Financial Tools | </a:t>
            </a:r>
            <a:r>
              <a:rPr lang="en-US" dirty="0" err="1">
                <a:hlinkClick r:id="rId3"/>
              </a:rPr>
              <a:t>MyPlaceCT</a:t>
            </a:r>
            <a:r>
              <a:rPr lang="en-US" dirty="0"/>
              <a:t> </a:t>
            </a:r>
          </a:p>
        </p:txBody>
      </p:sp>
      <p:sp>
        <p:nvSpPr>
          <p:cNvPr id="4" name="Slide Number Placeholder 3"/>
          <p:cNvSpPr>
            <a:spLocks noGrp="1"/>
          </p:cNvSpPr>
          <p:nvPr>
            <p:ph type="sldNum" sz="quarter" idx="12"/>
          </p:nvPr>
        </p:nvSpPr>
        <p:spPr/>
        <p:txBody>
          <a:bodyPr/>
          <a:lstStyle/>
          <a:p>
            <a:fld id="{7F62CC02-F079-4113-84A4-15FB3E8B1198}" type="slidenum">
              <a:rPr lang="en-US" smtClean="0"/>
              <a:t>35</a:t>
            </a:fld>
            <a:endParaRPr lang="en-US"/>
          </a:p>
        </p:txBody>
      </p:sp>
    </p:spTree>
    <p:extLst>
      <p:ext uri="{BB962C8B-B14F-4D97-AF65-F5344CB8AC3E}">
        <p14:creationId xmlns:p14="http://schemas.microsoft.com/office/powerpoint/2010/main" val="2226490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F4EF47-4D00-469F-A2D1-9F1E69FC21F2}"/>
              </a:ext>
            </a:extLst>
          </p:cNvPr>
          <p:cNvSpPr>
            <a:spLocks noGrp="1"/>
          </p:cNvSpPr>
          <p:nvPr>
            <p:ph type="title"/>
          </p:nvPr>
        </p:nvSpPr>
        <p:spPr/>
        <p:txBody>
          <a:bodyPr/>
          <a:lstStyle/>
          <a:p>
            <a:r>
              <a:rPr lang="en-US" dirty="0"/>
              <a:t>Questions?</a:t>
            </a:r>
            <a:br>
              <a:rPr lang="en-US" dirty="0"/>
            </a:br>
            <a:endParaRPr lang="en-US" dirty="0"/>
          </a:p>
        </p:txBody>
      </p:sp>
      <p:sp>
        <p:nvSpPr>
          <p:cNvPr id="3" name="Slide Number Placeholder 2"/>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37269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E47660-9FDD-4AD4-A58B-F28110246B34}"/>
              </a:ext>
            </a:extLst>
          </p:cNvPr>
          <p:cNvSpPr txBox="1"/>
          <p:nvPr/>
        </p:nvSpPr>
        <p:spPr>
          <a:xfrm>
            <a:off x="2159979" y="2751891"/>
            <a:ext cx="8092426"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Helvetica"/>
                <a:ea typeface="+mn-ea"/>
                <a:cs typeface="+mn-cs"/>
              </a:rPr>
            </a:br>
            <a:r>
              <a:rPr kumimoji="0" lang="en-US" sz="3200" b="1" i="0" u="none" strike="noStrike" kern="1200" cap="none" spc="0" normalizeH="0" baseline="0" noProof="0" dirty="0">
                <a:ln>
                  <a:noFill/>
                </a:ln>
                <a:solidFill>
                  <a:prstClr val="black"/>
                </a:solidFill>
                <a:effectLst/>
                <a:uLnTx/>
                <a:uFillTx/>
                <a:latin typeface="Helvetica"/>
                <a:ea typeface="+mn-ea"/>
                <a:cs typeface="+mn-cs"/>
              </a:rPr>
              <a:t>American Rescue Plan 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Helvetica"/>
                <a:ea typeface="+mn-ea"/>
                <a:cs typeface="+mn-cs"/>
              </a:rPr>
              <a:t>Home and Community Based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Helvetica"/>
              </a:rPr>
              <a:t>Overview</a:t>
            </a:r>
            <a:endParaRPr kumimoji="0" lang="en-US" sz="3200" b="1" i="0" u="none" strike="noStrike" kern="1200" cap="none" spc="0" normalizeH="0" baseline="0" noProof="0" dirty="0">
              <a:ln>
                <a:noFill/>
              </a:ln>
              <a:solidFill>
                <a:prstClr val="black"/>
              </a:solidFill>
              <a:effectLst/>
              <a:uLnTx/>
              <a:uFillTx/>
              <a:latin typeface="Helvetica"/>
              <a:ea typeface="+mn-ea"/>
              <a:cs typeface="+mn-cs"/>
            </a:endParaRPr>
          </a:p>
        </p:txBody>
      </p:sp>
      <p:sp>
        <p:nvSpPr>
          <p:cNvPr id="6" name="TextBox 5">
            <a:extLst>
              <a:ext uri="{FF2B5EF4-FFF2-40B4-BE49-F238E27FC236}">
                <a16:creationId xmlns:a16="http://schemas.microsoft.com/office/drawing/2014/main" id="{2AFD5692-6A5D-478A-B92D-BDF23E1F8461}"/>
              </a:ext>
            </a:extLst>
          </p:cNvPr>
          <p:cNvSpPr txBox="1"/>
          <p:nvPr/>
        </p:nvSpPr>
        <p:spPr>
          <a:xfrm>
            <a:off x="1266654" y="1498124"/>
            <a:ext cx="96586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F81BD"/>
                </a:solidFill>
                <a:effectLst/>
                <a:uLnTx/>
                <a:uFillTx/>
                <a:latin typeface="Heveltica"/>
                <a:ea typeface="+mn-ea"/>
                <a:cs typeface="+mn-cs"/>
              </a:rPr>
              <a:t>Appendix A</a:t>
            </a:r>
            <a:endParaRPr kumimoji="0" lang="en-US" sz="3600" b="0" i="0" u="none" strike="noStrike" kern="1200" cap="none" spc="0" normalizeH="0" baseline="0" noProof="0" dirty="0">
              <a:ln>
                <a:noFill/>
              </a:ln>
              <a:solidFill>
                <a:srgbClr val="4F81BD"/>
              </a:solidFill>
              <a:effectLst/>
              <a:uLnTx/>
              <a:uFillTx/>
              <a:latin typeface="Heveltica"/>
              <a:ea typeface="+mn-ea"/>
              <a:cs typeface="+mn-cs"/>
            </a:endParaRPr>
          </a:p>
        </p:txBody>
      </p:sp>
    </p:spTree>
    <p:extLst>
      <p:ext uri="{BB962C8B-B14F-4D97-AF65-F5344CB8AC3E}">
        <p14:creationId xmlns:p14="http://schemas.microsoft.com/office/powerpoint/2010/main" val="3608120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0F4AA2-DBCA-4BA8-8028-0FB66FCF68D6}"/>
              </a:ext>
            </a:extLst>
          </p:cNvPr>
          <p:cNvSpPr txBox="1"/>
          <p:nvPr/>
        </p:nvSpPr>
        <p:spPr>
          <a:xfrm>
            <a:off x="485610" y="1522519"/>
            <a:ext cx="1122077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F81BD"/>
                </a:solidFill>
                <a:effectLst/>
                <a:uLnTx/>
                <a:uFillTx/>
                <a:latin typeface="Helvetica"/>
                <a:ea typeface="+mn-ea"/>
                <a:cs typeface="+mn-cs"/>
              </a:rPr>
              <a:t>Connecticut's experience with COVID-19 challenges rebalancing assumptions and forecasts. While the current status of long-term services and supports (LTSS) clearly reflects a sharp drop in nursing facility (NF) census and concomitant increase in demand for home and community-based services (HCBS), continued demand projections for HCBS are dependent upon two essential factors: adequate supply of workforce and continued quality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F81BD"/>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F81BD"/>
                </a:solidFill>
                <a:effectLst/>
                <a:uLnTx/>
                <a:uFillTx/>
                <a:latin typeface="Helvetica"/>
                <a:ea typeface="+mn-ea"/>
                <a:cs typeface="+mn-cs"/>
              </a:rPr>
              <a:t>The sudden growth in demand for HCBS in addition to the previously forecasted demand challenges the stability of the system and drives costs. The state must consider not only growing and enhancing value of the HCBS paid workforce through the adjustment of rates aligned with performance but also implementing innovative workforce and community solutions to quickly address the growth in demand.</a:t>
            </a:r>
          </a:p>
        </p:txBody>
      </p:sp>
    </p:spTree>
    <p:extLst>
      <p:ext uri="{BB962C8B-B14F-4D97-AF65-F5344CB8AC3E}">
        <p14:creationId xmlns:p14="http://schemas.microsoft.com/office/powerpoint/2010/main" val="176447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Enhance HCBS Workforce</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0" y="1447800"/>
            <a:ext cx="2822575" cy="925513"/>
          </a:xfrm>
        </p:spPr>
        <p:txBody>
          <a:bodyPr vert="horz" lIns="91440" tIns="45720" rIns="91440" bIns="45720" rtlCol="0" anchor="t">
            <a:normAutofit fontScale="25000" lnSpcReduction="20000"/>
          </a:bodyPr>
          <a:lstStyle/>
          <a:p>
            <a:pPr marL="457200" indent="-457200"/>
            <a:r>
              <a:rPr lang="en-US" sz="7600" b="1" dirty="0">
                <a:solidFill>
                  <a:schemeClr val="accent1"/>
                </a:solidFill>
                <a:latin typeface="Arial"/>
                <a:cs typeface="Arial"/>
              </a:rPr>
              <a:t>1)	Temporary Workforce and Provider Stabilization</a:t>
            </a:r>
            <a:endParaRPr lang="en-US" sz="7600" dirty="0">
              <a:solidFill>
                <a:schemeClr val="accent1"/>
              </a:solidFill>
              <a:latin typeface="Arial" panose="020B0604020202020204" pitchFamily="34" charset="0"/>
              <a:cs typeface="Arial" panose="020B0604020202020204" pitchFamily="34" charset="0"/>
            </a:endParaRPr>
          </a:p>
          <a:p>
            <a:pPr marL="457200" indent="-457200">
              <a:buAutoNum type="arabicParenR"/>
            </a:pPr>
            <a:endParaRPr lang="en-US" sz="2000" dirty="0">
              <a:solidFill>
                <a:srgbClr val="002060"/>
              </a:solidFill>
              <a:latin typeface="Arial" panose="020B0604020202020204" pitchFamily="34" charset="0"/>
              <a:cs typeface="Arial" panose="020B0604020202020204" pitchFamily="34" charset="0"/>
            </a:endParaRPr>
          </a:p>
          <a:p>
            <a:pPr marL="457200" indent="-457200">
              <a:buAutoNum type="arabicParenR"/>
            </a:pPr>
            <a:endParaRPr lang="en-US" sz="2000" b="1" dirty="0">
              <a:solidFill>
                <a:schemeClr val="accent1"/>
              </a:solidFill>
              <a:latin typeface="Arial"/>
              <a:cs typeface="Arial"/>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A5F6C4A6-EAE7-4D59-A703-F58CEE275E46}"/>
              </a:ext>
            </a:extLst>
          </p:cNvPr>
          <p:cNvSpPr txBox="1">
            <a:spLocks/>
          </p:cNvSpPr>
          <p:nvPr/>
        </p:nvSpPr>
        <p:spPr>
          <a:xfrm>
            <a:off x="5806319" y="1407254"/>
            <a:ext cx="3004025" cy="14309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r>
              <a:rPr kumimoji="0" lang="en-US" sz="1900" b="1" i="0" u="none" strike="noStrike" kern="1200" cap="none" spc="0" normalizeH="0" baseline="0" noProof="0" dirty="0">
                <a:ln>
                  <a:noFill/>
                </a:ln>
                <a:solidFill>
                  <a:srgbClr val="4F81BD"/>
                </a:solidFill>
                <a:effectLst/>
                <a:uLnTx/>
                <a:uFillTx/>
                <a:latin typeface="Arial"/>
                <a:ea typeface="+mn-ea"/>
                <a:cs typeface="Arial"/>
              </a:rPr>
              <a:t>Supports for Family Caregivers</a:t>
            </a:r>
            <a:endParaRPr kumimoji="0" lang="en-US" sz="19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endParaRPr kumimoji="0" lang="en-US" sz="2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endParaRPr kumimoji="0" lang="en-US" sz="2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endParaRPr kumimoji="0" lang="en-US" sz="2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sp>
        <p:nvSpPr>
          <p:cNvPr id="17" name="Content Placeholder 2">
            <a:extLst>
              <a:ext uri="{FF2B5EF4-FFF2-40B4-BE49-F238E27FC236}">
                <a16:creationId xmlns:a16="http://schemas.microsoft.com/office/drawing/2014/main" id="{C124B378-E0E4-4D2C-9DF7-26818BD0C5F2}"/>
              </a:ext>
            </a:extLst>
          </p:cNvPr>
          <p:cNvSpPr txBox="1">
            <a:spLocks/>
          </p:cNvSpPr>
          <p:nvPr/>
        </p:nvSpPr>
        <p:spPr>
          <a:xfrm>
            <a:off x="766329" y="2530655"/>
            <a:ext cx="2097641" cy="202409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Develop an incentive-based program to help with recruitment and retention of provider staff and fund one-time support to offset COVID- related impacts that destabilized the provider network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F81BD"/>
                </a:solidFill>
                <a:effectLst/>
                <a:uLnTx/>
                <a:uFillTx/>
                <a:latin typeface="Arial"/>
                <a:ea typeface="+mn-ea"/>
                <a:cs typeface="Arial"/>
              </a:rPr>
              <a:t>Investment: </a:t>
            </a:r>
            <a:r>
              <a:rPr kumimoji="0" lang="en-US" sz="1400" b="0" i="0" u="none" strike="noStrike" kern="1200" cap="none" spc="0" normalizeH="0" baseline="0" noProof="0" dirty="0">
                <a:ln>
                  <a:noFill/>
                </a:ln>
                <a:solidFill>
                  <a:srgbClr val="9BBB59">
                    <a:lumMod val="50000"/>
                  </a:srgbClr>
                </a:solidFill>
                <a:effectLst/>
                <a:uLnTx/>
                <a:uFillTx/>
                <a:latin typeface="Arial"/>
                <a:ea typeface="+mn-ea"/>
                <a:cs typeface="Arial"/>
              </a:rPr>
              <a:t>$95.5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Calibri"/>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3518991" y="2251548"/>
            <a:ext cx="2287328" cy="25823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EEECE1">
                    <a:lumMod val="25000"/>
                  </a:srgbClr>
                </a:solidFill>
                <a:effectLst/>
                <a:uLnTx/>
                <a:uFillTx/>
                <a:latin typeface="Arial"/>
                <a:ea typeface="+mn-ea"/>
                <a:cs typeface="Arial"/>
              </a:rPr>
              <a:t>Level the playing field with comparable investments to other providers with a focus on improving consumer access. A 31.7% increase for pediatric complex care services and an increase of up to 4.5% (3.5% base increase plus </a:t>
            </a:r>
            <a:r>
              <a:rPr kumimoji="0" lang="en-US" sz="1200" b="0" i="1" u="none" strike="noStrike" kern="1200" cap="none" spc="0" normalizeH="0" baseline="0" noProof="0" dirty="0">
                <a:ln>
                  <a:noFill/>
                </a:ln>
                <a:solidFill>
                  <a:prstClr val="black"/>
                </a:solidFill>
                <a:effectLst/>
                <a:uLnTx/>
                <a:uFillTx/>
                <a:latin typeface="Arial"/>
                <a:ea typeface="+mn-ea"/>
                <a:cs typeface="Arial"/>
              </a:rPr>
              <a:t>value-based payment increase </a:t>
            </a:r>
            <a:r>
              <a:rPr kumimoji="0" lang="en-US" sz="1200" b="0" i="1" u="none" strike="noStrike" kern="1200" cap="none" spc="0" normalizeH="0" baseline="0" noProof="0" dirty="0">
                <a:ln>
                  <a:noFill/>
                </a:ln>
                <a:solidFill>
                  <a:srgbClr val="EEECE1">
                    <a:lumMod val="25000"/>
                  </a:srgbClr>
                </a:solidFill>
                <a:effectLst/>
                <a:uLnTx/>
                <a:uFillTx/>
                <a:latin typeface="Arial"/>
                <a:ea typeface="+mn-ea"/>
                <a:cs typeface="Arial"/>
              </a:rPr>
              <a:t>of up to 1%) for home health, and waiver providers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4F81BD"/>
                </a:solidFill>
                <a:effectLst/>
                <a:uLnTx/>
                <a:uFillTx/>
                <a:latin typeface="Arial"/>
                <a:ea typeface="+mn-ea"/>
                <a:cs typeface="Arial"/>
              </a:rPr>
              <a:t>Investment: </a:t>
            </a:r>
            <a:r>
              <a:rPr kumimoji="0" lang="en-US" sz="1200" b="0" i="0" u="none" strike="noStrike" kern="1200" cap="none" spc="0" normalizeH="0" baseline="0" noProof="0" dirty="0">
                <a:ln>
                  <a:noFill/>
                </a:ln>
                <a:solidFill>
                  <a:srgbClr val="9BBB59">
                    <a:lumMod val="50000"/>
                  </a:srgbClr>
                </a:solidFill>
                <a:effectLst/>
                <a:uLnTx/>
                <a:uFillTx/>
                <a:latin typeface="Arial"/>
                <a:ea typeface="+mn-ea"/>
                <a:cs typeface="Arial"/>
              </a:rPr>
              <a:t>$80.7 million</a:t>
            </a:r>
          </a:p>
        </p:txBody>
      </p:sp>
      <p:sp>
        <p:nvSpPr>
          <p:cNvPr id="19" name="Content Placeholder 2">
            <a:extLst>
              <a:ext uri="{FF2B5EF4-FFF2-40B4-BE49-F238E27FC236}">
                <a16:creationId xmlns:a16="http://schemas.microsoft.com/office/drawing/2014/main" id="{7E910E5E-E8FB-4960-ABC6-EAB399060DC9}"/>
              </a:ext>
            </a:extLst>
          </p:cNvPr>
          <p:cNvSpPr txBox="1">
            <a:spLocks/>
          </p:cNvSpPr>
          <p:nvPr/>
        </p:nvSpPr>
        <p:spPr>
          <a:xfrm>
            <a:off x="6285027" y="2036469"/>
            <a:ext cx="2507604" cy="160337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ea"/>
                <a:cs typeface="Arial"/>
              </a:rPr>
              <a:t>Provide tools and resources for families caring for older adults and close relatives with a disability. Support will include respite care, caregiver needs assessments, training, and care coordination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300" b="0" i="0" u="none" strike="noStrike" kern="1200" cap="none" spc="0" normalizeH="0" baseline="0" noProof="0" dirty="0">
                <a:ln>
                  <a:noFill/>
                </a:ln>
                <a:solidFill>
                  <a:srgbClr val="A5A5A5">
                    <a:lumMod val="50000"/>
                  </a:srgbClr>
                </a:solidFill>
                <a:effectLst/>
                <a:uLnTx/>
                <a:uFillTx/>
                <a:latin typeface="Arial"/>
                <a:ea typeface="+mn-ea"/>
                <a:cs typeface="Arial"/>
              </a:rPr>
              <a:t>$10.8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srgbClr val="EEECE1">
                  <a:lumMod val="25000"/>
                </a:srgbClr>
              </a:solidFill>
              <a:effectLst/>
              <a:uLnTx/>
              <a:uFillTx/>
              <a:latin typeface="Helvetica"/>
              <a:ea typeface="+mn-ea"/>
              <a:cs typeface="Calibri"/>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04" y="365125"/>
            <a:ext cx="607496" cy="607496"/>
          </a:xfrm>
          <a:prstGeom prst="rect">
            <a:avLst/>
          </a:prstGeom>
        </p:spPr>
      </p:pic>
      <p:sp>
        <p:nvSpPr>
          <p:cNvPr id="29" name="Content Placeholder 2">
            <a:extLst>
              <a:ext uri="{FF2B5EF4-FFF2-40B4-BE49-F238E27FC236}">
                <a16:creationId xmlns:a16="http://schemas.microsoft.com/office/drawing/2014/main" id="{6552114F-1B72-4B1C-A577-610B925D206D}"/>
              </a:ext>
            </a:extLst>
          </p:cNvPr>
          <p:cNvSpPr txBox="1">
            <a:spLocks/>
          </p:cNvSpPr>
          <p:nvPr/>
        </p:nvSpPr>
        <p:spPr>
          <a:xfrm>
            <a:off x="9337165" y="2230771"/>
            <a:ext cx="2561723" cy="2234901"/>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9BBB59">
                    <a:lumMod val="50000"/>
                  </a:srgbClr>
                </a:solidFill>
                <a:effectLst/>
                <a:uLnTx/>
                <a:uFillTx/>
                <a:latin typeface="Arial"/>
                <a:ea typeface="+mn-ea"/>
                <a:cs typeface="Arial"/>
              </a:rPr>
              <a:t>Establish a statewide train-the-trainer program for all HCBS providers to integrate a racial equity lens in care delivery. Training resources and content will include implicit bias, health literacy and self-management, racial microaggressions, and cultural humility. Build capacity to expand Medication Assisted Treatment (MAT) for substance abuse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300" b="0" i="0" u="none" strike="noStrike" kern="1200" cap="none" spc="0" normalizeH="0" baseline="0" noProof="0" dirty="0">
                <a:ln>
                  <a:noFill/>
                </a:ln>
                <a:solidFill>
                  <a:srgbClr val="A5A5A5">
                    <a:lumMod val="50000"/>
                  </a:srgbClr>
                </a:solidFill>
                <a:effectLst/>
                <a:uLnTx/>
                <a:uFillTx/>
                <a:latin typeface="Arial"/>
                <a:ea typeface="+mn-ea"/>
                <a:cs typeface="Arial"/>
              </a:rPr>
              <a:t>$2.2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9BBB59">
                  <a:lumMod val="50000"/>
                </a:srgbClr>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9BBB59">
                  <a:lumMod val="50000"/>
                </a:srgbClr>
              </a:solidFill>
              <a:effectLst/>
              <a:uLnTx/>
              <a:uFillTx/>
              <a:latin typeface="Arial"/>
              <a:ea typeface="+mn-ea"/>
              <a:cs typeface="Arial"/>
            </a:endParaRPr>
          </a:p>
        </p:txBody>
      </p:sp>
      <p:sp>
        <p:nvSpPr>
          <p:cNvPr id="23" name="Content Placeholder 2">
            <a:extLst>
              <a:ext uri="{FF2B5EF4-FFF2-40B4-BE49-F238E27FC236}">
                <a16:creationId xmlns:a16="http://schemas.microsoft.com/office/drawing/2014/main" id="{F1FD8505-4A50-4CC2-9C76-5FBF9E908590}"/>
              </a:ext>
            </a:extLst>
          </p:cNvPr>
          <p:cNvSpPr txBox="1">
            <a:spLocks/>
          </p:cNvSpPr>
          <p:nvPr/>
        </p:nvSpPr>
        <p:spPr>
          <a:xfrm>
            <a:off x="8884822" y="968484"/>
            <a:ext cx="2738409" cy="129593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4"/>
              <a:tabLst/>
              <a:defRPr/>
            </a:pPr>
            <a:r>
              <a:rPr kumimoji="0" lang="en-US" sz="2000" b="1" i="0" u="none" strike="noStrike" kern="1200" cap="none" spc="0" normalizeH="0" baseline="0" noProof="0" dirty="0">
                <a:ln>
                  <a:noFill/>
                </a:ln>
                <a:solidFill>
                  <a:srgbClr val="4F81BD"/>
                </a:solidFill>
                <a:effectLst/>
                <a:uLnTx/>
                <a:uFillTx/>
                <a:latin typeface="Arial"/>
                <a:ea typeface="+mn-ea"/>
                <a:cs typeface="Arial"/>
              </a:rPr>
              <a:t>Invest in Capacity Building and Training</a:t>
            </a:r>
            <a:endParaRPr kumimoji="0" lang="en-US" sz="20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sp>
        <p:nvSpPr>
          <p:cNvPr id="25" name="Content Placeholder 2">
            <a:extLst>
              <a:ext uri="{FF2B5EF4-FFF2-40B4-BE49-F238E27FC236}">
                <a16:creationId xmlns:a16="http://schemas.microsoft.com/office/drawing/2014/main" id="{FFAF90D6-CF3A-446A-BC28-5133929AC90F}"/>
              </a:ext>
            </a:extLst>
          </p:cNvPr>
          <p:cNvSpPr txBox="1">
            <a:spLocks/>
          </p:cNvSpPr>
          <p:nvPr/>
        </p:nvSpPr>
        <p:spPr>
          <a:xfrm>
            <a:off x="3067909" y="1082747"/>
            <a:ext cx="2738410" cy="110892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F81BD"/>
              </a:solidFill>
              <a:effectLst/>
              <a:uLnTx/>
              <a:uFillTx/>
              <a:latin typeface="Arial"/>
              <a:ea typeface="+mn-ea"/>
              <a:cs typeface="Arial"/>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2"/>
              <a:tabLst/>
              <a:defRPr/>
            </a:pPr>
            <a:r>
              <a:rPr kumimoji="0" lang="en-US" sz="2000" b="1" i="0" u="none" strike="noStrike" kern="1200" cap="none" spc="0" normalizeH="0" baseline="0" noProof="0" dirty="0">
                <a:ln>
                  <a:noFill/>
                </a:ln>
                <a:solidFill>
                  <a:srgbClr val="4F81BD"/>
                </a:solidFill>
                <a:effectLst/>
                <a:uLnTx/>
                <a:uFillTx/>
                <a:latin typeface="Arial"/>
                <a:ea typeface="+mn-ea"/>
                <a:cs typeface="Arial"/>
              </a:rPr>
              <a:t>Provider Rate Increases</a:t>
            </a:r>
            <a:br>
              <a:rPr kumimoji="0" lang="en-US" sz="2000" b="1" i="0" u="none" strike="noStrike" kern="1200" cap="none" spc="0" normalizeH="0" baseline="0" noProof="0" dirty="0">
                <a:ln>
                  <a:noFill/>
                </a:ln>
                <a:solidFill>
                  <a:srgbClr val="4F81BD"/>
                </a:solidFill>
                <a:effectLst/>
                <a:uLnTx/>
                <a:uFillTx/>
                <a:latin typeface="Arial"/>
                <a:ea typeface="+mn-ea"/>
                <a:cs typeface="Arial"/>
              </a:rPr>
            </a:br>
            <a:r>
              <a:rPr kumimoji="0" lang="en-US" sz="1700" b="1" i="1" u="none" strike="noStrike" kern="1200" cap="none" spc="0" normalizeH="0" baseline="0" noProof="0" dirty="0">
                <a:ln>
                  <a:noFill/>
                </a:ln>
                <a:solidFill>
                  <a:prstClr val="white">
                    <a:lumMod val="65000"/>
                  </a:prstClr>
                </a:solidFill>
                <a:effectLst/>
                <a:uLnTx/>
                <a:uFillTx/>
                <a:latin typeface="Arial"/>
                <a:ea typeface="+mn-ea"/>
                <a:cs typeface="Arial"/>
              </a:rPr>
              <a:t>(Rate Adequacy)</a:t>
            </a:r>
            <a:endParaRPr kumimoji="0" lang="en-US" sz="17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300" b="0" i="1" u="none" strike="noStrike" kern="1200" cap="none" spc="0" normalizeH="0" baseline="0" noProof="0" dirty="0">
              <a:ln>
                <a:noFill/>
              </a:ln>
              <a:solidFill>
                <a:srgbClr val="EEECE1">
                  <a:lumMod val="25000"/>
                </a:srgbClr>
              </a:solidFill>
              <a:effectLst/>
              <a:uLnTx/>
              <a:uFillTx/>
              <a:latin typeface="Arial"/>
              <a:ea typeface="+mn-ea"/>
              <a:cs typeface="Arial"/>
            </a:endParaRPr>
          </a:p>
        </p:txBody>
      </p:sp>
      <p:sp>
        <p:nvSpPr>
          <p:cNvPr id="8" name="TextBox 7">
            <a:extLst>
              <a:ext uri="{FF2B5EF4-FFF2-40B4-BE49-F238E27FC236}">
                <a16:creationId xmlns:a16="http://schemas.microsoft.com/office/drawing/2014/main" id="{3E09BCE4-4FDD-4D7C-A780-439977BCB946}"/>
              </a:ext>
            </a:extLst>
          </p:cNvPr>
          <p:cNvSpPr txBox="1"/>
          <p:nvPr/>
        </p:nvSpPr>
        <p:spPr>
          <a:xfrm>
            <a:off x="407452" y="4554747"/>
            <a:ext cx="11433751" cy="9079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9BBB59">
                    <a:lumMod val="50000"/>
                  </a:srgbClr>
                </a:solidFill>
                <a:effectLst/>
                <a:uLnTx/>
                <a:uFillTx/>
                <a:latin typeface="Arial"/>
                <a:ea typeface="+mn-ea"/>
                <a:cs typeface="Arial"/>
              </a:rPr>
              <a:t>Temporary stabilization funds for HCBS providers that were hit hard by COVID-19 and rate increases will help ensure providers can meet growing consumer demand and retain a quality workforce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9BBB59">
                    <a:lumMod val="50000"/>
                  </a:srgbClr>
                </a:solidFill>
                <a:effectLst/>
                <a:uLnTx/>
                <a:uFillTx/>
                <a:latin typeface="Arial"/>
                <a:ea typeface="+mn-ea"/>
                <a:cs typeface="Arial"/>
              </a:rPr>
              <a:t>Enhanced family caregiver supports will reduce caregiver “burn-out,” improve quality of life, supplement the need for paid caregivers, and help reduce unnecessary or premature reliance on Medicaid</a:t>
            </a:r>
          </a:p>
        </p:txBody>
      </p:sp>
    </p:spTree>
    <p:extLst>
      <p:ext uri="{BB962C8B-B14F-4D97-AF65-F5344CB8AC3E}">
        <p14:creationId xmlns:p14="http://schemas.microsoft.com/office/powerpoint/2010/main" val="68892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8088-F291-47BA-AFA0-908FBCF99C15}"/>
              </a:ext>
            </a:extLst>
          </p:cNvPr>
          <p:cNvSpPr>
            <a:spLocks noGrp="1"/>
          </p:cNvSpPr>
          <p:nvPr>
            <p:ph type="title"/>
          </p:nvPr>
        </p:nvSpPr>
        <p:spPr/>
        <p:txBody>
          <a:bodyPr/>
          <a:lstStyle/>
          <a:p>
            <a:r>
              <a:rPr lang="en-US" dirty="0"/>
              <a:t>ARPA (American Rescue Plan Act) </a:t>
            </a:r>
          </a:p>
        </p:txBody>
      </p:sp>
      <p:sp>
        <p:nvSpPr>
          <p:cNvPr id="4" name="Slide Number Placeholder 3">
            <a:extLst>
              <a:ext uri="{FF2B5EF4-FFF2-40B4-BE49-F238E27FC236}">
                <a16:creationId xmlns:a16="http://schemas.microsoft.com/office/drawing/2014/main" id="{C7148DBC-3E94-40E5-A571-B9E4D7628685}"/>
              </a:ext>
            </a:extLst>
          </p:cNvPr>
          <p:cNvSpPr>
            <a:spLocks noGrp="1"/>
          </p:cNvSpPr>
          <p:nvPr>
            <p:ph type="sldNum" sz="quarter" idx="12"/>
          </p:nvPr>
        </p:nvSpPr>
        <p:spPr/>
        <p:txBody>
          <a:bodyPr/>
          <a:lstStyle/>
          <a:p>
            <a:fld id="{5F74020D-E143-44DF-84D6-81DC526F02A4}" type="slidenum">
              <a:rPr lang="en-US" smtClean="0"/>
              <a:t>4</a:t>
            </a:fld>
            <a:endParaRPr lang="en-US" dirty="0"/>
          </a:p>
        </p:txBody>
      </p:sp>
    </p:spTree>
    <p:extLst>
      <p:ext uri="{BB962C8B-B14F-4D97-AF65-F5344CB8AC3E}">
        <p14:creationId xmlns:p14="http://schemas.microsoft.com/office/powerpoint/2010/main" val="1870629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a:bodyPr>
          <a:lstStyle/>
          <a:p>
            <a:pPr algn="ctr"/>
            <a:r>
              <a:rPr lang="en-US" sz="2400" b="1" dirty="0">
                <a:solidFill>
                  <a:schemeClr val="accent1"/>
                </a:solidFill>
                <a:latin typeface="Arial"/>
                <a:cs typeface="Arial"/>
              </a:rPr>
              <a:t>Expand and Integrate Use of Assistive Technology</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0" y="1822450"/>
            <a:ext cx="3703638" cy="801688"/>
          </a:xfrm>
        </p:spPr>
        <p:txBody>
          <a:bodyPr vert="horz" lIns="91440" tIns="45720" rIns="91440" bIns="45720" rtlCol="0" anchor="t">
            <a:normAutofit fontScale="25000" lnSpcReduction="20000"/>
          </a:bodyPr>
          <a:lstStyle/>
          <a:p>
            <a:pPr marL="457200" indent="-457200">
              <a:lnSpc>
                <a:spcPct val="110000"/>
              </a:lnSpc>
            </a:pPr>
            <a:r>
              <a:rPr lang="en-US" sz="8000" b="1" dirty="0">
                <a:solidFill>
                  <a:schemeClr val="accent1"/>
                </a:solidFill>
                <a:latin typeface="Arial"/>
                <a:cs typeface="Arial"/>
              </a:rPr>
              <a:t>1)	Integrate Smart Home Technology into Subsidized Housing</a:t>
            </a:r>
          </a:p>
          <a:p>
            <a:pPr marL="457200" indent="-457200">
              <a:lnSpc>
                <a:spcPct val="110000"/>
              </a:lnSpc>
              <a:buFont typeface="+mj-lt"/>
              <a:buAutoNum type="arabicParenR"/>
            </a:pPr>
            <a:endParaRPr lang="en-US" sz="5000" b="1" dirty="0">
              <a:solidFill>
                <a:schemeClr val="accent1"/>
              </a:solidFill>
              <a:latin typeface="Arial"/>
              <a:cs typeface="Arial"/>
            </a:endParaRPr>
          </a:p>
          <a:p>
            <a:pPr marL="457200" indent="-457200">
              <a:buAutoNum type="arabicParenR"/>
            </a:pPr>
            <a:endParaRPr lang="en-US" sz="2000" b="1" dirty="0">
              <a:solidFill>
                <a:schemeClr val="accent1"/>
              </a:solidFill>
              <a:latin typeface="Arial"/>
              <a:cs typeface="Arial"/>
            </a:endParaRPr>
          </a:p>
          <a:p>
            <a:pPr marL="457200" indent="-457200">
              <a:buNone/>
            </a:pPr>
            <a:endParaRPr lang="en-US" sz="2000" dirty="0">
              <a:solidFill>
                <a:srgbClr val="002060"/>
              </a:solidFill>
              <a:latin typeface="Arial" panose="020B0604020202020204" pitchFamily="34" charset="0"/>
              <a:cs typeface="Arial" panose="020B0604020202020204" pitchFamily="34" charset="0"/>
            </a:endParaRPr>
          </a:p>
          <a:p>
            <a:pPr marL="457200" indent="-457200">
              <a:buNone/>
            </a:pPr>
            <a:endParaRPr lang="en-US" sz="2000" dirty="0">
              <a:solidFill>
                <a:srgbClr val="002060"/>
              </a:solidFill>
              <a:latin typeface="Arial" panose="020B0604020202020204" pitchFamily="34" charset="0"/>
              <a:cs typeface="Arial" panose="020B0604020202020204" pitchFamily="34" charset="0"/>
            </a:endParaRPr>
          </a:p>
          <a:p>
            <a:pPr marL="457200" indent="-457200">
              <a:buNone/>
            </a:pPr>
            <a:endParaRPr lang="en-US" sz="2000" dirty="0">
              <a:solidFill>
                <a:srgbClr val="002060"/>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C124B378-E0E4-4D2C-9DF7-26818BD0C5F2}"/>
              </a:ext>
            </a:extLst>
          </p:cNvPr>
          <p:cNvSpPr txBox="1">
            <a:spLocks/>
          </p:cNvSpPr>
          <p:nvPr/>
        </p:nvSpPr>
        <p:spPr>
          <a:xfrm>
            <a:off x="1311670" y="2814461"/>
            <a:ext cx="3230615" cy="225787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Update affordable housing stock to promote independence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endParaRPr>
          </a:p>
          <a:p>
            <a:pPr marL="0" marR="0" lvl="0" indent="0" algn="l" defTabSz="914400" rtl="0" eaLnBrk="1" fontAlgn="auto" latinLnBrk="0" hangingPunct="1">
              <a:lnSpc>
                <a:spcPct val="90000"/>
              </a:lnSpc>
              <a:spcBef>
                <a:spcPts val="0"/>
              </a:spcBef>
              <a:spcAft>
                <a:spcPts val="20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Examples: </a:t>
            </a:r>
          </a:p>
          <a:p>
            <a:pPr marL="228600" marR="0" lvl="0" indent="-228600" algn="l" defTabSz="9144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Set up apartments to monitor a senior’s patterns and identify when their pattern changes</a:t>
            </a:r>
          </a:p>
          <a:p>
            <a:pPr marL="228600" marR="0" lvl="0" indent="-228600" algn="l" defTabSz="9144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Installing a system to enhance hearing devices in group areas of housing</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Smart lighting to improve visibility and avoid falls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400" b="0" i="0" u="none" strike="noStrike" kern="1200" cap="none" spc="0" normalizeH="0" baseline="0" noProof="0" dirty="0">
                <a:ln>
                  <a:noFill/>
                </a:ln>
                <a:solidFill>
                  <a:srgbClr val="A5A5A5">
                    <a:lumMod val="50000"/>
                  </a:srgbClr>
                </a:solidFill>
                <a:effectLst/>
                <a:uLnTx/>
                <a:uFillTx/>
                <a:latin typeface="Arial"/>
                <a:ea typeface="+mn-ea"/>
                <a:cs typeface="Arial"/>
              </a:rPr>
              <a:t>$40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Calibri"/>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6368136" y="2556425"/>
            <a:ext cx="3399864" cy="25987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ea"/>
                <a:cs typeface="Arial"/>
              </a:rPr>
              <a:t>Establish a Medicaid assistive technology initiative to oversee integration of technology into care plans, in coordination with existing HCBS care planning team, and provide in-home training on proper use of technology</a:t>
            </a:r>
          </a:p>
          <a:p>
            <a:pPr marL="0" marR="0" lvl="0" indent="0" algn="l" defTabSz="914400" rtl="0" eaLnBrk="1" fontAlgn="auto" latinLnBrk="0" hangingPunct="1">
              <a:lnSpc>
                <a:spcPct val="90000"/>
              </a:lnSpc>
              <a:spcBef>
                <a:spcPts val="1000"/>
              </a:spcBef>
              <a:spcAft>
                <a:spcPts val="10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ea"/>
                <a:cs typeface="Arial"/>
              </a:rPr>
              <a:t>Examples:</a:t>
            </a:r>
          </a:p>
          <a:p>
            <a:pPr marL="0" marR="0" lvl="0" indent="0" algn="l" defTabSz="914400" rtl="0" eaLnBrk="1" fontAlgn="auto" latinLnBrk="0" hangingPunct="1">
              <a:lnSpc>
                <a:spcPct val="90000"/>
              </a:lnSpc>
              <a:spcBef>
                <a:spcPts val="200"/>
              </a:spcBef>
              <a:spcAft>
                <a:spcPts val="10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ea"/>
                <a:cs typeface="Arial"/>
              </a:rPr>
              <a:t>Automatic medication dispensers and reminders, talking microwaves and voice-activated devices </a:t>
            </a:r>
          </a:p>
          <a:p>
            <a:pPr marL="0" marR="0" lvl="0" indent="0" algn="l" defTabSz="914400" rtl="0" eaLnBrk="1" fontAlgn="auto" latinLnBrk="0" hangingPunct="1">
              <a:lnSpc>
                <a:spcPct val="90000"/>
              </a:lnSpc>
              <a:spcBef>
                <a:spcPts val="200"/>
              </a:spcBef>
              <a:spcAft>
                <a:spcPts val="10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300" b="0" i="0" u="none" strike="noStrike" kern="1200" cap="none" spc="0" normalizeH="0" baseline="0" noProof="0" dirty="0">
                <a:ln>
                  <a:noFill/>
                </a:ln>
                <a:solidFill>
                  <a:srgbClr val="A5A5A5">
                    <a:lumMod val="50000"/>
                  </a:srgbClr>
                </a:solidFill>
                <a:effectLst/>
                <a:uLnTx/>
                <a:uFillTx/>
                <a:latin typeface="Arial"/>
                <a:ea typeface="+mn-ea"/>
                <a:cs typeface="Arial"/>
              </a:rPr>
              <a:t>$24.3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Arial"/>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702865"/>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91" y="639607"/>
            <a:ext cx="607496" cy="607496"/>
          </a:xfrm>
          <a:prstGeom prst="rect">
            <a:avLst/>
          </a:prstGeom>
        </p:spPr>
      </p:pic>
      <p:sp>
        <p:nvSpPr>
          <p:cNvPr id="25" name="Content Placeholder 2">
            <a:extLst>
              <a:ext uri="{FF2B5EF4-FFF2-40B4-BE49-F238E27FC236}">
                <a16:creationId xmlns:a16="http://schemas.microsoft.com/office/drawing/2014/main" id="{FFAF90D6-CF3A-446A-BC28-5133929AC90F}"/>
              </a:ext>
            </a:extLst>
          </p:cNvPr>
          <p:cNvSpPr txBox="1">
            <a:spLocks/>
          </p:cNvSpPr>
          <p:nvPr/>
        </p:nvSpPr>
        <p:spPr>
          <a:xfrm>
            <a:off x="5876545" y="1052628"/>
            <a:ext cx="3891454" cy="38064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2"/>
              <a:tabLst/>
              <a:defRPr/>
            </a:pPr>
            <a:endParaRPr kumimoji="0" lang="en-US" sz="2000" b="1" i="0" u="none" strike="noStrike" kern="1200" cap="none" spc="0" normalizeH="0" baseline="0" noProof="0" dirty="0">
              <a:ln>
                <a:noFill/>
              </a:ln>
              <a:solidFill>
                <a:srgbClr val="4F81BD"/>
              </a:solidFill>
              <a:effectLst/>
              <a:uLnTx/>
              <a:uFillTx/>
              <a:latin typeface="Arial"/>
              <a:ea typeface="+mn-ea"/>
              <a:cs typeface="Arial"/>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2"/>
              <a:tabLst/>
              <a:defRPr/>
            </a:pPr>
            <a:r>
              <a:rPr kumimoji="0" lang="en-US" sz="2000" b="1" i="0" u="none" strike="noStrike" kern="1200" cap="none" spc="0" normalizeH="0" baseline="0" noProof="0" dirty="0">
                <a:ln>
                  <a:noFill/>
                </a:ln>
                <a:solidFill>
                  <a:srgbClr val="4F81BD"/>
                </a:solidFill>
                <a:effectLst/>
                <a:uLnTx/>
                <a:uFillTx/>
                <a:latin typeface="Arial"/>
                <a:ea typeface="+mn-ea"/>
                <a:cs typeface="Arial"/>
              </a:rPr>
              <a:t>Expand Access and Use of Assistive Technology</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200BB0B8-E352-47DA-ADA8-7E70EB5337B4}"/>
              </a:ext>
            </a:extLst>
          </p:cNvPr>
          <p:cNvSpPr txBox="1"/>
          <p:nvPr/>
        </p:nvSpPr>
        <p:spPr>
          <a:xfrm>
            <a:off x="465139" y="4973933"/>
            <a:ext cx="112667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9BBB59">
                    <a:lumMod val="50000"/>
                  </a:srgbClr>
                </a:solidFill>
                <a:effectLst/>
                <a:uLnTx/>
                <a:uFillTx/>
                <a:latin typeface="Arial"/>
                <a:ea typeface="+mn-ea"/>
                <a:cs typeface="Arial"/>
              </a:rPr>
              <a:t>Facilitates communication with health care providers, supplements the demand for informal and formal caregivers, and promotes social connectedness, ultimately leading to greater independence in the community</a:t>
            </a:r>
          </a:p>
        </p:txBody>
      </p:sp>
    </p:spTree>
    <p:extLst>
      <p:ext uri="{BB962C8B-B14F-4D97-AF65-F5344CB8AC3E}">
        <p14:creationId xmlns:p14="http://schemas.microsoft.com/office/powerpoint/2010/main" val="1185226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a:bodyPr>
          <a:lstStyle/>
          <a:p>
            <a:pPr algn="ctr"/>
            <a:r>
              <a:rPr lang="en-US" b="1" dirty="0">
                <a:solidFill>
                  <a:schemeClr val="accent1"/>
                </a:solidFill>
                <a:latin typeface="Arial"/>
                <a:cs typeface="Arial"/>
              </a:rPr>
              <a:t>Expand Environmental (Home) Adaptations</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0" y="1441450"/>
            <a:ext cx="8145463" cy="439157"/>
          </a:xfrm>
        </p:spPr>
        <p:txBody>
          <a:bodyPr vert="horz" lIns="91440" tIns="45720" rIns="91440" bIns="45720" rtlCol="0" anchor="t">
            <a:normAutofit fontScale="55000" lnSpcReduction="20000"/>
          </a:bodyPr>
          <a:lstStyle/>
          <a:p>
            <a:pPr marL="457200" indent="-457200"/>
            <a:r>
              <a:rPr lang="en-US" sz="2000" b="1" dirty="0">
                <a:solidFill>
                  <a:schemeClr val="accent1"/>
                </a:solidFill>
                <a:latin typeface="Arial"/>
                <a:cs typeface="Arial"/>
              </a:rPr>
              <a:t>1)	</a:t>
            </a:r>
            <a:r>
              <a:rPr lang="en-US" sz="4400" b="1" dirty="0">
                <a:solidFill>
                  <a:schemeClr val="accent1"/>
                </a:solidFill>
                <a:latin typeface="Arial"/>
                <a:cs typeface="Arial"/>
              </a:rPr>
              <a:t>Implement </a:t>
            </a:r>
            <a:r>
              <a:rPr lang="en-US" sz="3800" b="1" dirty="0">
                <a:solidFill>
                  <a:schemeClr val="accent1"/>
                </a:solidFill>
                <a:latin typeface="Arial"/>
                <a:cs typeface="Arial"/>
              </a:rPr>
              <a:t>CAPABLE</a:t>
            </a:r>
            <a:r>
              <a:rPr lang="en-US" sz="4400" b="1" dirty="0">
                <a:solidFill>
                  <a:schemeClr val="accent1"/>
                </a:solidFill>
                <a:latin typeface="Arial"/>
                <a:cs typeface="Arial"/>
              </a:rPr>
              <a:t> Model in Medicaid HCBS</a:t>
            </a:r>
            <a:endParaRPr lang="en-US" sz="4400" dirty="0">
              <a:solidFill>
                <a:schemeClr val="accent1"/>
              </a:solidFill>
              <a:latin typeface="Arial" panose="020B0604020202020204" pitchFamily="34" charset="0"/>
              <a:cs typeface="Arial" panose="020B0604020202020204" pitchFamily="34" charset="0"/>
            </a:endParaRPr>
          </a:p>
          <a:p>
            <a:pPr marL="457200" indent="-457200">
              <a:buAutoNum type="arabicParenR"/>
            </a:pPr>
            <a:endParaRPr lang="en-US" sz="2000" dirty="0">
              <a:solidFill>
                <a:srgbClr val="002060"/>
              </a:solidFill>
              <a:latin typeface="Arial" panose="020B0604020202020204" pitchFamily="34" charset="0"/>
              <a:cs typeface="Arial" panose="020B0604020202020204" pitchFamily="34" charset="0"/>
            </a:endParaRPr>
          </a:p>
          <a:p>
            <a:pPr marL="457200" indent="-457200">
              <a:buAutoNum type="arabicParenR"/>
            </a:pPr>
            <a:endParaRPr lang="en-US" sz="2000" b="1" dirty="0">
              <a:solidFill>
                <a:schemeClr val="accent1"/>
              </a:solidFill>
              <a:latin typeface="Arial"/>
              <a:cs typeface="Arial"/>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C124B378-E0E4-4D2C-9DF7-26818BD0C5F2}"/>
              </a:ext>
            </a:extLst>
          </p:cNvPr>
          <p:cNvSpPr txBox="1">
            <a:spLocks/>
          </p:cNvSpPr>
          <p:nvPr/>
        </p:nvSpPr>
        <p:spPr>
          <a:xfrm>
            <a:off x="1300493" y="2010290"/>
            <a:ext cx="10143883" cy="43139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lt"/>
                <a:cs typeface="Helvetica"/>
              </a:rPr>
              <a:t>Adopt Johns Hopkins’ evidence-based CAPABLE model for HCBS waiver participants and those at risk of nursing home placement to ensure their home surroundings promote function and independence.  The approach teams nurses, occupational therapists and handy workers to address the home environment and complement the strengths of older adults to improve safety and function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lt"/>
                <a:cs typeface="Helvetica"/>
              </a:rPr>
              <a:t>Home modifications / equipment could include: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lt"/>
                <a:cs typeface="Helvetica"/>
              </a:rPr>
              <a:t>Stair chairs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lt"/>
                <a:cs typeface="Helvetica"/>
              </a:rPr>
              <a:t>Ramps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lt"/>
                <a:cs typeface="Helvetica"/>
              </a:rPr>
              <a:t>Hand railings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lt"/>
                <a:cs typeface="Helvetica"/>
              </a:rPr>
              <a:t>Raised toilet seats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lt"/>
                <a:cs typeface="Helvetica"/>
              </a:rPr>
              <a:t>Basic safety repairs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300" b="0" i="0" u="none" strike="noStrike" kern="1200" cap="none" spc="0" normalizeH="0" baseline="0" noProof="0" dirty="0">
                <a:ln>
                  <a:noFill/>
                </a:ln>
                <a:solidFill>
                  <a:srgbClr val="A5A5A5">
                    <a:lumMod val="50000"/>
                  </a:srgbClr>
                </a:solidFill>
                <a:effectLst/>
                <a:uLnTx/>
                <a:uFillTx/>
                <a:latin typeface="Arial"/>
                <a:ea typeface="+mn-ea"/>
                <a:cs typeface="Arial"/>
              </a:rPr>
              <a:t>$15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Calibri"/>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90" y="519724"/>
            <a:ext cx="607496" cy="539320"/>
          </a:xfrm>
          <a:prstGeom prst="rect">
            <a:avLst/>
          </a:prstGeom>
        </p:spPr>
      </p:pic>
      <p:sp>
        <p:nvSpPr>
          <p:cNvPr id="6" name="TextBox 5">
            <a:extLst>
              <a:ext uri="{FF2B5EF4-FFF2-40B4-BE49-F238E27FC236}">
                <a16:creationId xmlns:a16="http://schemas.microsoft.com/office/drawing/2014/main" id="{DBD24091-9C86-431F-B201-C6486235A936}"/>
              </a:ext>
            </a:extLst>
          </p:cNvPr>
          <p:cNvSpPr txBox="1"/>
          <p:nvPr/>
        </p:nvSpPr>
        <p:spPr>
          <a:xfrm>
            <a:off x="529086" y="4649353"/>
            <a:ext cx="111395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1" u="none" strike="noStrike" kern="1200" cap="none" spc="0" normalizeH="0" baseline="0" noProof="0" dirty="0">
                <a:ln>
                  <a:noFill/>
                </a:ln>
                <a:solidFill>
                  <a:srgbClr val="9BBB59">
                    <a:lumMod val="50000"/>
                  </a:srgbClr>
                </a:solidFill>
                <a:effectLst/>
                <a:uLnTx/>
                <a:uFillTx/>
                <a:latin typeface="Arial"/>
                <a:ea typeface="+mn-ea"/>
                <a:cs typeface="Arial"/>
              </a:rPr>
              <a:t>Improves function through environmental modifications that enable older individuals and those with disabilities to remain at home</a:t>
            </a:r>
          </a:p>
        </p:txBody>
      </p:sp>
    </p:spTree>
    <p:extLst>
      <p:ext uri="{BB962C8B-B14F-4D97-AF65-F5344CB8AC3E}">
        <p14:creationId xmlns:p14="http://schemas.microsoft.com/office/powerpoint/2010/main" val="343353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Enhance Self-Direction</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0" y="1492250"/>
            <a:ext cx="3683000" cy="596900"/>
          </a:xfrm>
        </p:spPr>
        <p:txBody>
          <a:bodyPr vert="horz" lIns="91440" tIns="45720" rIns="91440" bIns="45720" rtlCol="0" anchor="t">
            <a:normAutofit fontScale="25000" lnSpcReduction="20000"/>
          </a:bodyPr>
          <a:lstStyle/>
          <a:p>
            <a:pPr marL="457200" indent="-457200"/>
            <a:r>
              <a:rPr lang="en-US" sz="7600" b="1" dirty="0">
                <a:solidFill>
                  <a:schemeClr val="accent1"/>
                </a:solidFill>
                <a:latin typeface="Arial"/>
                <a:cs typeface="Arial"/>
              </a:rPr>
              <a:t>1)	Create and Implement Employment Network</a:t>
            </a:r>
            <a:endParaRPr lang="en-US" sz="7600" dirty="0">
              <a:solidFill>
                <a:srgbClr val="002060"/>
              </a:solidFill>
              <a:latin typeface="Arial" panose="020B0604020202020204" pitchFamily="34" charset="0"/>
              <a:cs typeface="Arial" panose="020B0604020202020204" pitchFamily="34" charset="0"/>
            </a:endParaRPr>
          </a:p>
          <a:p>
            <a:pPr marL="457200" indent="-457200">
              <a:buAutoNum type="arabicParenR"/>
            </a:pPr>
            <a:endParaRPr lang="en-US" sz="2000" b="1" dirty="0">
              <a:solidFill>
                <a:schemeClr val="accent1"/>
              </a:solidFill>
              <a:latin typeface="Arial"/>
              <a:cs typeface="Arial"/>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C124B378-E0E4-4D2C-9DF7-26818BD0C5F2}"/>
              </a:ext>
            </a:extLst>
          </p:cNvPr>
          <p:cNvSpPr txBox="1">
            <a:spLocks/>
          </p:cNvSpPr>
          <p:nvPr/>
        </p:nvSpPr>
        <p:spPr>
          <a:xfrm>
            <a:off x="672860" y="2343156"/>
            <a:ext cx="2927295" cy="21708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lt"/>
                <a:cs typeface="Helvetica"/>
              </a:rPr>
              <a:t>Employment network will help connect direct care workers seeking employment with individuals trying to find staff and will help individuals and families quickly locate backup staff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EEECE1">
                    <a:lumMod val="25000"/>
                  </a:srgbClr>
                </a:solidFill>
                <a:effectLst/>
                <a:uLnTx/>
                <a:uFillTx/>
                <a:latin typeface="Arial"/>
                <a:ea typeface="+mn-lt"/>
                <a:cs typeface="Helvetica"/>
              </a:rPr>
              <a:t>I</a:t>
            </a:r>
            <a:r>
              <a:rPr kumimoji="0" lang="en-US" sz="1300" b="1" i="0" u="none" strike="noStrike" kern="1200" cap="none" spc="0" normalizeH="0" baseline="0" noProof="0" dirty="0">
                <a:ln>
                  <a:noFill/>
                </a:ln>
                <a:solidFill>
                  <a:srgbClr val="4472C4"/>
                </a:solidFill>
                <a:effectLst/>
                <a:uLnTx/>
                <a:uFillTx/>
                <a:latin typeface="Arial"/>
                <a:ea typeface="+mn-ea"/>
                <a:cs typeface="Arial"/>
              </a:rPr>
              <a:t>nvestment: </a:t>
            </a:r>
            <a:r>
              <a:rPr kumimoji="0" lang="en-US" sz="1300" b="0" i="0" u="none" strike="noStrike" kern="1200" cap="none" spc="0" normalizeH="0" baseline="0" noProof="0" dirty="0">
                <a:ln>
                  <a:noFill/>
                </a:ln>
                <a:solidFill>
                  <a:srgbClr val="A5A5A5">
                    <a:lumMod val="50000"/>
                  </a:srgbClr>
                </a:solidFill>
                <a:effectLst/>
                <a:uLnTx/>
                <a:uFillTx/>
                <a:latin typeface="Arial"/>
                <a:ea typeface="+mn-ea"/>
                <a:cs typeface="Arial"/>
              </a:rPr>
              <a:t>$4.4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Calibri"/>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4469766" y="2306188"/>
            <a:ext cx="3233679" cy="22078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ea"/>
                <a:cs typeface="Arial"/>
              </a:rPr>
              <a:t>A consumer call center will provide centralized resources for consumer-employers and PCAs to ask questions related to EVV and provide technical support to correct time entries electronically into the system. This resource will also help with adoption of federally mandated EVV system for PCAs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300" b="0" i="0" u="none" strike="noStrike" kern="1200" cap="none" spc="0" normalizeH="0" baseline="0" noProof="0" dirty="0">
                <a:ln>
                  <a:noFill/>
                </a:ln>
                <a:solidFill>
                  <a:srgbClr val="A5A5A5">
                    <a:lumMod val="50000"/>
                  </a:srgbClr>
                </a:solidFill>
                <a:effectLst/>
                <a:uLnTx/>
                <a:uFillTx/>
                <a:latin typeface="Arial"/>
                <a:ea typeface="+mn-ea"/>
                <a:cs typeface="Arial"/>
              </a:rPr>
              <a:t>$2.1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Arial"/>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90" y="461370"/>
            <a:ext cx="607496" cy="607496"/>
          </a:xfrm>
          <a:prstGeom prst="rect">
            <a:avLst/>
          </a:prstGeom>
        </p:spPr>
      </p:pic>
      <p:sp>
        <p:nvSpPr>
          <p:cNvPr id="25" name="Content Placeholder 2">
            <a:extLst>
              <a:ext uri="{FF2B5EF4-FFF2-40B4-BE49-F238E27FC236}">
                <a16:creationId xmlns:a16="http://schemas.microsoft.com/office/drawing/2014/main" id="{FFAF90D6-CF3A-446A-BC28-5133929AC90F}"/>
              </a:ext>
            </a:extLst>
          </p:cNvPr>
          <p:cNvSpPr txBox="1">
            <a:spLocks/>
          </p:cNvSpPr>
          <p:nvPr/>
        </p:nvSpPr>
        <p:spPr>
          <a:xfrm>
            <a:off x="3987837" y="705741"/>
            <a:ext cx="3694176" cy="152673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2"/>
              <a:tabLst/>
              <a:defRPr/>
            </a:pPr>
            <a:endParaRPr kumimoji="0" lang="en-US" sz="2000" b="1" i="0" u="none" strike="noStrike" kern="1200" cap="none" spc="0" normalizeH="0" baseline="0" noProof="0" dirty="0">
              <a:ln>
                <a:noFill/>
              </a:ln>
              <a:solidFill>
                <a:srgbClr val="4F81BD"/>
              </a:solidFill>
              <a:effectLst/>
              <a:uLnTx/>
              <a:uFillTx/>
              <a:latin typeface="Arial"/>
              <a:ea typeface="+mn-ea"/>
              <a:cs typeface="Arial"/>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2"/>
              <a:tabLst/>
              <a:defRPr/>
            </a:pPr>
            <a:r>
              <a:rPr kumimoji="0" lang="en-US" sz="2000" b="1" i="0" u="none" strike="noStrike" kern="1200" cap="none" spc="0" normalizeH="0" baseline="0" noProof="0" dirty="0">
                <a:ln>
                  <a:noFill/>
                </a:ln>
                <a:solidFill>
                  <a:srgbClr val="4F81BD"/>
                </a:solidFill>
                <a:effectLst/>
                <a:uLnTx/>
                <a:uFillTx/>
                <a:latin typeface="Arial"/>
                <a:ea typeface="+mn-ea"/>
                <a:cs typeface="Arial"/>
              </a:rPr>
              <a:t>Support Electronic Visit Verification (EVV) Call Center</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2"/>
              <a:tabLst/>
              <a:defRPr/>
            </a:pPr>
            <a:endParaRPr kumimoji="0" lang="en-US" sz="2000" b="1" i="0" u="none" strike="noStrike" kern="1200" cap="none" spc="0" normalizeH="0" baseline="0" noProof="0" dirty="0">
              <a:ln>
                <a:noFill/>
              </a:ln>
              <a:solidFill>
                <a:srgbClr val="4F81BD"/>
              </a:solidFill>
              <a:effectLst/>
              <a:uLnTx/>
              <a:uFillTx/>
              <a:latin typeface="Arial"/>
              <a:ea typeface="+mn-ea"/>
              <a:cs typeface="Arial"/>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2"/>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2"/>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2"/>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Content Placeholder 2">
            <a:extLst>
              <a:ext uri="{FF2B5EF4-FFF2-40B4-BE49-F238E27FC236}">
                <a16:creationId xmlns:a16="http://schemas.microsoft.com/office/drawing/2014/main" id="{2E3232D5-CD10-4D49-8AFF-C05E8EB43992}"/>
              </a:ext>
            </a:extLst>
          </p:cNvPr>
          <p:cNvSpPr txBox="1">
            <a:spLocks/>
          </p:cNvSpPr>
          <p:nvPr/>
        </p:nvSpPr>
        <p:spPr>
          <a:xfrm>
            <a:off x="7928528" y="996335"/>
            <a:ext cx="3891454" cy="14780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3"/>
              <a:tabLst/>
              <a:defRPr/>
            </a:pPr>
            <a:r>
              <a:rPr kumimoji="0" lang="en-US" sz="2000" b="1" i="0" u="none" strike="noStrike" kern="1200" cap="none" spc="0" normalizeH="0" baseline="0" noProof="0" dirty="0">
                <a:ln>
                  <a:noFill/>
                </a:ln>
                <a:solidFill>
                  <a:srgbClr val="4F81BD"/>
                </a:solidFill>
                <a:effectLst/>
                <a:uLnTx/>
                <a:uFillTx/>
                <a:latin typeface="Arial"/>
                <a:ea typeface="+mn-ea"/>
                <a:cs typeface="Arial"/>
              </a:rPr>
              <a:t>Expanded Self-Direction Support Available through the Fiscal Intermediary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56B49CBD-8F8C-413B-9981-AB710EAD5A26}"/>
              </a:ext>
            </a:extLst>
          </p:cNvPr>
          <p:cNvSpPr/>
          <p:nvPr/>
        </p:nvSpPr>
        <p:spPr>
          <a:xfrm>
            <a:off x="8378693" y="2325861"/>
            <a:ext cx="3369308" cy="1752788"/>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E7E6E6">
                    <a:lumMod val="25000"/>
                  </a:srgbClr>
                </a:solidFill>
                <a:effectLst/>
                <a:uLnTx/>
                <a:uFillTx/>
                <a:latin typeface="Arial"/>
                <a:ea typeface="+mn-lt"/>
                <a:cs typeface="Calibri" panose="020F0502020204030204"/>
              </a:rPr>
              <a:t>Through added supports for fiscal intermediaries, consumers will be able to review and manage their individual care budgets in real time. System improvements will help ensure that PCAs working for consumer-employers are paid on time for their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1" u="none" strike="noStrike" kern="1200" cap="none" spc="0" normalizeH="0" baseline="0" noProof="0" dirty="0">
              <a:ln>
                <a:noFill/>
              </a:ln>
              <a:solidFill>
                <a:srgbClr val="E7E6E6">
                  <a:lumMod val="25000"/>
                </a:srgbClr>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300" b="0" i="0" u="none" strike="noStrike" kern="1200" cap="none" spc="0" normalizeH="0" baseline="0" noProof="0" dirty="0">
                <a:ln>
                  <a:noFill/>
                </a:ln>
                <a:solidFill>
                  <a:srgbClr val="A5A5A5">
                    <a:lumMod val="50000"/>
                  </a:srgbClr>
                </a:solidFill>
                <a:effectLst/>
                <a:uLnTx/>
                <a:uFillTx/>
                <a:latin typeface="Arial"/>
                <a:ea typeface="+mn-ea"/>
                <a:cs typeface="Arial"/>
              </a:rPr>
              <a:t>$6 million</a:t>
            </a:r>
          </a:p>
        </p:txBody>
      </p:sp>
      <p:sp>
        <p:nvSpPr>
          <p:cNvPr id="14" name="Rectangle 13">
            <a:extLst>
              <a:ext uri="{FF2B5EF4-FFF2-40B4-BE49-F238E27FC236}">
                <a16:creationId xmlns:a16="http://schemas.microsoft.com/office/drawing/2014/main" id="{F8C694AA-15DC-4AFA-91C2-033EFF9969C3}"/>
              </a:ext>
            </a:extLst>
          </p:cNvPr>
          <p:cNvSpPr/>
          <p:nvPr/>
        </p:nvSpPr>
        <p:spPr>
          <a:xfrm>
            <a:off x="465138" y="4425276"/>
            <a:ext cx="11282863" cy="107721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1" u="none" strike="noStrike" kern="1200" cap="none" spc="0" normalizeH="0" baseline="0" noProof="0" dirty="0">
                <a:ln>
                  <a:noFill/>
                </a:ln>
                <a:solidFill>
                  <a:srgbClr val="9BBB59">
                    <a:lumMod val="50000"/>
                  </a:srgbClr>
                </a:solidFill>
                <a:effectLst/>
                <a:uLnTx/>
                <a:uFillTx/>
                <a:latin typeface="Arial"/>
                <a:ea typeface="+mn-ea"/>
                <a:cs typeface="Arial"/>
              </a:rPr>
              <a:t>Addresses barriers for over 7,000 consumers who prefer to hire and manage their own staff. Self-directed programs like Community First Choice offer the greatest degree of autonomy, personal control and customization, but administrative burdens and barriers make it difficult for consumer-employers. Investments will help consumers identify emergency back-up support, adopt EVV and process PCA timesheets, making it easier for those consumers</a:t>
            </a:r>
            <a:r>
              <a:rPr kumimoji="0" lang="en-US" sz="1600" b="0" i="1" u="none" strike="noStrike" kern="1200" cap="none" spc="0" normalizeH="0" baseline="0" noProof="0" dirty="0">
                <a:ln>
                  <a:noFill/>
                </a:ln>
                <a:solidFill>
                  <a:prstClr val="black"/>
                </a:solidFill>
                <a:effectLst/>
                <a:uLnTx/>
                <a:uFillTx/>
                <a:latin typeface="Arial"/>
                <a:ea typeface="+mn-ea"/>
                <a:cs typeface="Arial"/>
              </a:rPr>
              <a:t> </a:t>
            </a:r>
          </a:p>
        </p:txBody>
      </p:sp>
    </p:spTree>
    <p:extLst>
      <p:ext uri="{BB962C8B-B14F-4D97-AF65-F5344CB8AC3E}">
        <p14:creationId xmlns:p14="http://schemas.microsoft.com/office/powerpoint/2010/main" val="554922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Incentives to Expand HCBS Options</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0" y="1400175"/>
            <a:ext cx="5195888" cy="322263"/>
          </a:xfrm>
        </p:spPr>
        <p:txBody>
          <a:bodyPr vert="horz" lIns="91440" tIns="45720" rIns="91440" bIns="45720" rtlCol="0" anchor="t">
            <a:normAutofit fontScale="25000" lnSpcReduction="20000"/>
          </a:bodyPr>
          <a:lstStyle/>
          <a:p>
            <a:pPr marL="457200" indent="-457200"/>
            <a:r>
              <a:rPr lang="en-US" sz="8400" b="1" dirty="0">
                <a:solidFill>
                  <a:schemeClr val="accent1"/>
                </a:solidFill>
                <a:latin typeface="Arial"/>
                <a:cs typeface="Arial"/>
              </a:rPr>
              <a:t>1)	RFP to Support Community Partnerships for Local Respite, Housing and Workforce Development</a:t>
            </a:r>
            <a:br>
              <a:rPr lang="en-US" sz="8400" b="1" dirty="0">
                <a:solidFill>
                  <a:schemeClr val="accent1"/>
                </a:solidFill>
                <a:latin typeface="Arial"/>
                <a:cs typeface="Arial"/>
              </a:rPr>
            </a:br>
            <a:r>
              <a:rPr lang="en-US" sz="8400" i="1" dirty="0">
                <a:solidFill>
                  <a:schemeClr val="bg1">
                    <a:lumMod val="65000"/>
                  </a:schemeClr>
                </a:solidFill>
                <a:latin typeface="Arial"/>
                <a:cs typeface="Arial"/>
              </a:rPr>
              <a:t>(Create and Implement Innovative Service and Support Model for Older Adults and People with Disabilities )</a:t>
            </a:r>
          </a:p>
          <a:p>
            <a:pPr marL="457200" indent="-457200">
              <a:buAutoNum type="arabicParenR"/>
            </a:pPr>
            <a:endParaRPr lang="en-US" sz="2000" dirty="0">
              <a:solidFill>
                <a:srgbClr val="002060"/>
              </a:solidFill>
              <a:latin typeface="Arial" panose="020B0604020202020204" pitchFamily="34" charset="0"/>
              <a:cs typeface="Arial" panose="020B0604020202020204" pitchFamily="34" charset="0"/>
            </a:endParaRPr>
          </a:p>
          <a:p>
            <a:pPr marL="457200" indent="-457200">
              <a:buAutoNum type="arabicParenR"/>
            </a:pPr>
            <a:endParaRPr lang="en-US" sz="2000" b="1" dirty="0">
              <a:solidFill>
                <a:schemeClr val="accent1"/>
              </a:solidFill>
              <a:latin typeface="Arial"/>
              <a:cs typeface="Arial"/>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A5F6C4A6-EAE7-4D59-A703-F58CEE275E46}"/>
              </a:ext>
            </a:extLst>
          </p:cNvPr>
          <p:cNvSpPr txBox="1">
            <a:spLocks/>
          </p:cNvSpPr>
          <p:nvPr/>
        </p:nvSpPr>
        <p:spPr>
          <a:xfrm>
            <a:off x="6125910" y="1400541"/>
            <a:ext cx="5196532" cy="33370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r>
              <a:rPr kumimoji="0" lang="en-US" sz="2100" b="1" i="0" u="none" strike="noStrike" kern="1200" cap="none" spc="0" normalizeH="0" baseline="0" noProof="0" dirty="0">
                <a:ln>
                  <a:noFill/>
                </a:ln>
                <a:solidFill>
                  <a:srgbClr val="4F81BD"/>
                </a:solidFill>
                <a:effectLst/>
                <a:uLnTx/>
                <a:uFillTx/>
                <a:latin typeface="Arial"/>
                <a:ea typeface="+mn-ea"/>
                <a:cs typeface="Arial"/>
              </a:rPr>
              <a:t>Technical Assistance for Innovative Models</a:t>
            </a:r>
            <a:endParaRPr kumimoji="0" lang="en-US" sz="21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endParaRPr kumimoji="0" lang="en-US" sz="2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endParaRPr kumimoji="0" lang="en-US" sz="2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sp>
        <p:nvSpPr>
          <p:cNvPr id="17" name="Content Placeholder 2">
            <a:extLst>
              <a:ext uri="{FF2B5EF4-FFF2-40B4-BE49-F238E27FC236}">
                <a16:creationId xmlns:a16="http://schemas.microsoft.com/office/drawing/2014/main" id="{C124B378-E0E4-4D2C-9DF7-26818BD0C5F2}"/>
              </a:ext>
            </a:extLst>
          </p:cNvPr>
          <p:cNvSpPr txBox="1">
            <a:spLocks/>
          </p:cNvSpPr>
          <p:nvPr/>
        </p:nvSpPr>
        <p:spPr>
          <a:xfrm>
            <a:off x="915092" y="3408596"/>
            <a:ext cx="4408009" cy="17735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lt"/>
                <a:cs typeface="Helvetica"/>
              </a:rPr>
              <a:t>Seek applications from providers who work in partnership with local communities to address local needs for 24-hour backup, local respite, local housing development and local workforce needs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300" b="0" i="0" u="none" strike="noStrike" kern="1200" cap="none" spc="0" normalizeH="0" baseline="0" noProof="0" dirty="0">
                <a:ln>
                  <a:noFill/>
                </a:ln>
                <a:solidFill>
                  <a:srgbClr val="A5A5A5">
                    <a:lumMod val="50000"/>
                  </a:srgbClr>
                </a:solidFill>
                <a:effectLst/>
                <a:uLnTx/>
                <a:uFillTx/>
                <a:latin typeface="Arial"/>
                <a:ea typeface="+mn-ea"/>
                <a:cs typeface="Arial"/>
              </a:rPr>
              <a:t>$9.2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A5A5A5">
                  <a:lumMod val="50000"/>
                </a:srgbClr>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Calibri"/>
            </a:endParaRPr>
          </a:p>
        </p:txBody>
      </p:sp>
      <p:sp>
        <p:nvSpPr>
          <p:cNvPr id="19" name="Content Placeholder 2">
            <a:extLst>
              <a:ext uri="{FF2B5EF4-FFF2-40B4-BE49-F238E27FC236}">
                <a16:creationId xmlns:a16="http://schemas.microsoft.com/office/drawing/2014/main" id="{7E910E5E-E8FB-4960-ABC6-EAB399060DC9}"/>
              </a:ext>
            </a:extLst>
          </p:cNvPr>
          <p:cNvSpPr txBox="1">
            <a:spLocks/>
          </p:cNvSpPr>
          <p:nvPr/>
        </p:nvSpPr>
        <p:spPr>
          <a:xfrm>
            <a:off x="6636783" y="2034595"/>
            <a:ext cx="4492526" cy="13944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ea"/>
                <a:cs typeface="Arial"/>
              </a:rPr>
              <a:t>Consultants for Medicaid technical assistance to ensure that innovative models are designed to be sustainable within Medicaid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300" b="0" i="0" u="none" strike="noStrike" kern="1200" cap="none" spc="0" normalizeH="0" baseline="0" noProof="0" dirty="0">
                <a:ln>
                  <a:noFill/>
                </a:ln>
                <a:solidFill>
                  <a:srgbClr val="A5A5A5">
                    <a:lumMod val="50000"/>
                  </a:srgbClr>
                </a:solidFill>
                <a:effectLst/>
                <a:uLnTx/>
                <a:uFillTx/>
                <a:latin typeface="Arial"/>
                <a:ea typeface="+mn-ea"/>
                <a:cs typeface="Arial"/>
              </a:rPr>
              <a:t>$1 million</a:t>
            </a: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srgbClr val="EEECE1">
                  <a:lumMod val="25000"/>
                </a:srgbClr>
              </a:solidFill>
              <a:effectLst/>
              <a:uLnTx/>
              <a:uFillTx/>
              <a:latin typeface="Helvetica"/>
              <a:ea typeface="+mn-ea"/>
              <a:cs typeface="Calibri"/>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09" y="442642"/>
            <a:ext cx="607496" cy="607496"/>
          </a:xfrm>
          <a:prstGeom prst="rect">
            <a:avLst/>
          </a:prstGeom>
        </p:spPr>
      </p:pic>
      <p:sp>
        <p:nvSpPr>
          <p:cNvPr id="7" name="TextBox 6">
            <a:extLst>
              <a:ext uri="{FF2B5EF4-FFF2-40B4-BE49-F238E27FC236}">
                <a16:creationId xmlns:a16="http://schemas.microsoft.com/office/drawing/2014/main" id="{BD935BC6-B3FC-40F2-A97B-2AAE33F94084}"/>
              </a:ext>
            </a:extLst>
          </p:cNvPr>
          <p:cNvSpPr txBox="1"/>
          <p:nvPr/>
        </p:nvSpPr>
        <p:spPr>
          <a:xfrm>
            <a:off x="1811937" y="4889532"/>
            <a:ext cx="94649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9BBB59">
                    <a:lumMod val="50000"/>
                  </a:srgbClr>
                </a:solidFill>
                <a:effectLst/>
                <a:uLnTx/>
                <a:uFillTx/>
                <a:latin typeface="Arial"/>
                <a:ea typeface="+mn-ea"/>
                <a:cs typeface="Arial"/>
              </a:rPr>
              <a:t>Expands service array and consumer options for more integrated and efficient care settings </a:t>
            </a:r>
          </a:p>
        </p:txBody>
      </p:sp>
    </p:spTree>
    <p:extLst>
      <p:ext uri="{BB962C8B-B14F-4D97-AF65-F5344CB8AC3E}">
        <p14:creationId xmlns:p14="http://schemas.microsoft.com/office/powerpoint/2010/main" val="321040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Enhance Provider Infrastructure</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0" y="1752600"/>
            <a:ext cx="10902950" cy="322263"/>
          </a:xfrm>
        </p:spPr>
        <p:txBody>
          <a:bodyPr vert="horz" lIns="91440" tIns="45720" rIns="91440" bIns="45720" rtlCol="0" anchor="t">
            <a:normAutofit fontScale="25000" lnSpcReduction="20000"/>
          </a:bodyPr>
          <a:lstStyle/>
          <a:p>
            <a:pPr marL="457200" indent="-457200"/>
            <a:r>
              <a:rPr lang="en-US" sz="9600" b="1" dirty="0">
                <a:solidFill>
                  <a:schemeClr val="accent1"/>
                </a:solidFill>
                <a:latin typeface="Arial"/>
                <a:cs typeface="Arial"/>
              </a:rPr>
              <a:t>1)	Stability and Infrastructure Improvements through Technology</a:t>
            </a:r>
            <a:endParaRPr lang="en-US" sz="9600" dirty="0">
              <a:solidFill>
                <a:schemeClr val="accent1"/>
              </a:solidFill>
              <a:latin typeface="Arial" panose="020B0604020202020204" pitchFamily="34" charset="0"/>
              <a:cs typeface="Arial" panose="020B0604020202020204" pitchFamily="34" charset="0"/>
            </a:endParaRPr>
          </a:p>
          <a:p>
            <a:pPr marL="457200" indent="-457200">
              <a:buAutoNum type="arabicParenR"/>
            </a:pPr>
            <a:endParaRPr lang="en-US" sz="2000" dirty="0">
              <a:solidFill>
                <a:srgbClr val="002060"/>
              </a:solidFill>
              <a:latin typeface="Arial" panose="020B0604020202020204" pitchFamily="34" charset="0"/>
              <a:cs typeface="Arial" panose="020B0604020202020204" pitchFamily="34" charset="0"/>
            </a:endParaRPr>
          </a:p>
          <a:p>
            <a:pPr marL="457200" indent="-457200">
              <a:buAutoNum type="arabicParenR"/>
            </a:pPr>
            <a:endParaRPr lang="en-US" sz="2000" b="1" dirty="0">
              <a:solidFill>
                <a:schemeClr val="accent1"/>
              </a:solidFill>
              <a:latin typeface="Arial"/>
              <a:cs typeface="Arial"/>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C124B378-E0E4-4D2C-9DF7-26818BD0C5F2}"/>
              </a:ext>
            </a:extLst>
          </p:cNvPr>
          <p:cNvSpPr txBox="1">
            <a:spLocks/>
          </p:cNvSpPr>
          <p:nvPr/>
        </p:nvSpPr>
        <p:spPr>
          <a:xfrm>
            <a:off x="1289854" y="2538286"/>
            <a:ext cx="10063946" cy="29189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Streamline and modernize antiquated processes to increase efficiency and support consumers as active participants in their own care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More appropriate service planning and improved service delivery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Improved billing accuracy to minimize negative auditing outcomes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Electronic health records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Billing system enhancements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Quality reporting</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Improve public reporting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400" b="0" i="0" u="none" strike="noStrike" kern="1200" cap="none" spc="0" normalizeH="0" baseline="0" noProof="0" dirty="0">
                <a:ln>
                  <a:noFill/>
                </a:ln>
                <a:solidFill>
                  <a:srgbClr val="A5A5A5">
                    <a:lumMod val="50000"/>
                  </a:srgbClr>
                </a:solidFill>
                <a:effectLst/>
                <a:uLnTx/>
                <a:uFillTx/>
                <a:latin typeface="Arial"/>
                <a:ea typeface="+mn-ea"/>
                <a:cs typeface="Arial"/>
              </a:rPr>
              <a:t>$66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Calibri"/>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90" y="478362"/>
            <a:ext cx="607496" cy="607496"/>
          </a:xfrm>
          <a:prstGeom prst="rect">
            <a:avLst/>
          </a:prstGeom>
        </p:spPr>
      </p:pic>
      <p:sp>
        <p:nvSpPr>
          <p:cNvPr id="6" name="TextBox 5">
            <a:extLst>
              <a:ext uri="{FF2B5EF4-FFF2-40B4-BE49-F238E27FC236}">
                <a16:creationId xmlns:a16="http://schemas.microsoft.com/office/drawing/2014/main" id="{DFF16A0A-333B-4624-810F-A8CDFCF60945}"/>
              </a:ext>
            </a:extLst>
          </p:cNvPr>
          <p:cNvSpPr txBox="1"/>
          <p:nvPr/>
        </p:nvSpPr>
        <p:spPr>
          <a:xfrm>
            <a:off x="1581223" y="4883007"/>
            <a:ext cx="82020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9BBB59">
                    <a:lumMod val="50000"/>
                  </a:srgbClr>
                </a:solidFill>
                <a:effectLst/>
                <a:uLnTx/>
                <a:uFillTx/>
                <a:latin typeface="Arial"/>
                <a:ea typeface="+mn-ea"/>
                <a:cs typeface="Arial"/>
              </a:rPr>
              <a:t>Enhanced technology infrastructure promotes active participation in individual care plans</a:t>
            </a:r>
          </a:p>
        </p:txBody>
      </p:sp>
    </p:spTree>
    <p:extLst>
      <p:ext uri="{BB962C8B-B14F-4D97-AF65-F5344CB8AC3E}">
        <p14:creationId xmlns:p14="http://schemas.microsoft.com/office/powerpoint/2010/main" val="712789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Strengthen Quality</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0" y="1800225"/>
            <a:ext cx="3803650" cy="322263"/>
          </a:xfrm>
        </p:spPr>
        <p:txBody>
          <a:bodyPr vert="horz" lIns="91440" tIns="45720" rIns="91440" bIns="45720" rtlCol="0" anchor="t">
            <a:normAutofit fontScale="25000" lnSpcReduction="20000"/>
          </a:bodyPr>
          <a:lstStyle/>
          <a:p>
            <a:pPr marL="457200" indent="-457200"/>
            <a:r>
              <a:rPr lang="en-US" sz="8000" b="1" dirty="0">
                <a:solidFill>
                  <a:schemeClr val="accent1"/>
                </a:solidFill>
                <a:latin typeface="Arial"/>
                <a:cs typeface="Arial"/>
              </a:rPr>
              <a:t>1)	Innovative Quality Improvement Fund</a:t>
            </a:r>
            <a:endParaRPr lang="en-US" sz="8000" dirty="0">
              <a:solidFill>
                <a:schemeClr val="accent1"/>
              </a:solidFill>
              <a:latin typeface="Arial" panose="020B0604020202020204" pitchFamily="34" charset="0"/>
              <a:cs typeface="Arial" panose="020B0604020202020204" pitchFamily="34" charset="0"/>
            </a:endParaRPr>
          </a:p>
          <a:p>
            <a:pPr marL="457200" indent="-457200">
              <a:buAutoNum type="arabicParenR"/>
            </a:pPr>
            <a:endParaRPr lang="en-US" sz="2000" dirty="0">
              <a:solidFill>
                <a:srgbClr val="002060"/>
              </a:solidFill>
              <a:latin typeface="Arial" panose="020B0604020202020204" pitchFamily="34" charset="0"/>
              <a:cs typeface="Arial" panose="020B0604020202020204" pitchFamily="34" charset="0"/>
            </a:endParaRPr>
          </a:p>
          <a:p>
            <a:pPr marL="457200" indent="-457200">
              <a:buAutoNum type="arabicParenR"/>
            </a:pPr>
            <a:endParaRPr lang="en-US" sz="2000" b="1" dirty="0">
              <a:solidFill>
                <a:schemeClr val="accent1"/>
              </a:solidFill>
              <a:latin typeface="Arial"/>
              <a:cs typeface="Arial"/>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A5F6C4A6-EAE7-4D59-A703-F58CEE275E46}"/>
              </a:ext>
            </a:extLst>
          </p:cNvPr>
          <p:cNvSpPr txBox="1">
            <a:spLocks/>
          </p:cNvSpPr>
          <p:nvPr/>
        </p:nvSpPr>
        <p:spPr>
          <a:xfrm>
            <a:off x="8578389" y="1768475"/>
            <a:ext cx="3192871" cy="48416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r>
              <a:rPr kumimoji="0" lang="en-US" sz="1900" b="1" i="0" u="none" strike="noStrike" kern="1200" cap="none" spc="0" normalizeH="0" baseline="0" noProof="0" dirty="0">
                <a:ln>
                  <a:noFill/>
                </a:ln>
                <a:solidFill>
                  <a:srgbClr val="4F81BD"/>
                </a:solidFill>
                <a:effectLst/>
                <a:uLnTx/>
                <a:uFillTx/>
                <a:latin typeface="Arial"/>
                <a:ea typeface="+mn-ea"/>
                <a:cs typeface="Arial"/>
              </a:rPr>
              <a:t>Improve and Expand Universal Assessment System</a:t>
            </a:r>
            <a:endParaRPr kumimoji="0" lang="en-US" sz="19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endParaRPr kumimoji="0" lang="en-US" sz="2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endParaRPr kumimoji="0" lang="en-US" sz="2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3"/>
              <a:tabLst/>
              <a:defRPr/>
            </a:pPr>
            <a:endParaRPr kumimoji="0" lang="en-US" sz="2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sp>
        <p:nvSpPr>
          <p:cNvPr id="17" name="Content Placeholder 2">
            <a:extLst>
              <a:ext uri="{FF2B5EF4-FFF2-40B4-BE49-F238E27FC236}">
                <a16:creationId xmlns:a16="http://schemas.microsoft.com/office/drawing/2014/main" id="{C124B378-E0E4-4D2C-9DF7-26818BD0C5F2}"/>
              </a:ext>
            </a:extLst>
          </p:cNvPr>
          <p:cNvSpPr txBox="1">
            <a:spLocks/>
          </p:cNvSpPr>
          <p:nvPr/>
        </p:nvSpPr>
        <p:spPr>
          <a:xfrm>
            <a:off x="577246" y="2824166"/>
            <a:ext cx="2720611" cy="136156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lt"/>
                <a:cs typeface="Helvetica"/>
              </a:rPr>
              <a:t>Seek innovative ideas from stakeholders to improve quality. Proposals will be assessed based on immediate impact, ability to replicate statewide and sustainability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400" b="0" i="0" u="none" strike="noStrike" kern="1200" cap="none" spc="0" normalizeH="0" baseline="0" noProof="0" dirty="0">
                <a:ln>
                  <a:noFill/>
                </a:ln>
                <a:solidFill>
                  <a:srgbClr val="A5A5A5">
                    <a:lumMod val="50000"/>
                  </a:srgbClr>
                </a:solidFill>
                <a:effectLst/>
                <a:uLnTx/>
                <a:uFillTx/>
                <a:latin typeface="Arial"/>
                <a:ea typeface="+mn-ea"/>
                <a:cs typeface="Arial"/>
              </a:rPr>
              <a:t>$20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Calibri"/>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5061769" y="2826859"/>
            <a:ext cx="3044465" cy="172867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EEECE1">
                    <a:lumMod val="25000"/>
                  </a:srgbClr>
                </a:solidFill>
                <a:effectLst/>
                <a:uLnTx/>
                <a:uFillTx/>
                <a:latin typeface="Arial"/>
                <a:ea typeface="+mn-ea"/>
                <a:cs typeface="Arial"/>
              </a:rPr>
              <a:t>Develop web-based tools and printed materials to empower consumers with a strong awareness of the expectations for community service providers, who to contact when those expectations are not met, and a safe way to report concerns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400" b="0" i="0" u="none" strike="noStrike" kern="1200" cap="none" spc="0" normalizeH="0" baseline="0" noProof="0" dirty="0">
                <a:ln>
                  <a:noFill/>
                </a:ln>
                <a:solidFill>
                  <a:srgbClr val="A5A5A5">
                    <a:lumMod val="50000"/>
                  </a:srgbClr>
                </a:solidFill>
                <a:effectLst/>
                <a:uLnTx/>
                <a:uFillTx/>
                <a:latin typeface="Arial"/>
                <a:ea typeface="+mn-ea"/>
                <a:cs typeface="Arial"/>
              </a:rPr>
              <a:t>$5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srgbClr val="EEECE1">
                  <a:lumMod val="25000"/>
                </a:srgbClr>
              </a:solidFill>
              <a:effectLst/>
              <a:uLnTx/>
              <a:uFillTx/>
              <a:latin typeface="Arial"/>
              <a:ea typeface="+mn-ea"/>
              <a:cs typeface="Arial"/>
            </a:endParaRPr>
          </a:p>
        </p:txBody>
      </p:sp>
      <p:sp>
        <p:nvSpPr>
          <p:cNvPr id="19" name="Content Placeholder 2">
            <a:extLst>
              <a:ext uri="{FF2B5EF4-FFF2-40B4-BE49-F238E27FC236}">
                <a16:creationId xmlns:a16="http://schemas.microsoft.com/office/drawing/2014/main" id="{7E910E5E-E8FB-4960-ABC6-EAB399060DC9}"/>
              </a:ext>
            </a:extLst>
          </p:cNvPr>
          <p:cNvSpPr txBox="1">
            <a:spLocks/>
          </p:cNvSpPr>
          <p:nvPr/>
        </p:nvSpPr>
        <p:spPr>
          <a:xfrm>
            <a:off x="8888354" y="2770846"/>
            <a:ext cx="2917991" cy="16607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1" u="none" strike="noStrike" kern="1200" cap="none" spc="0" normalizeH="0" baseline="0" noProof="0" dirty="0">
                <a:ln>
                  <a:noFill/>
                </a:ln>
                <a:solidFill>
                  <a:srgbClr val="EEECE1">
                    <a:lumMod val="25000"/>
                  </a:srgbClr>
                </a:solidFill>
                <a:effectLst/>
                <a:uLnTx/>
                <a:uFillTx/>
                <a:latin typeface="Arial"/>
                <a:ea typeface="+mn-ea"/>
                <a:cs typeface="Arial"/>
              </a:rPr>
              <a:t>Expand the use of universal assessment tool to participants who receive services through DDS and DMHAS, resulting in more consistent needs assessments across the system</a:t>
            </a:r>
            <a:br>
              <a:rPr kumimoji="0" lang="en-US" sz="1300" b="0" i="1" u="none" strike="noStrike" kern="1200" cap="none" spc="0" normalizeH="0" baseline="0" noProof="0" dirty="0">
                <a:ln>
                  <a:noFill/>
                </a:ln>
                <a:solidFill>
                  <a:srgbClr val="EEECE1">
                    <a:lumMod val="25000"/>
                  </a:srgbClr>
                </a:solidFill>
                <a:effectLst/>
                <a:uLnTx/>
                <a:uFillTx/>
                <a:latin typeface="Arial"/>
                <a:ea typeface="+mn-ea"/>
                <a:cs typeface="Arial"/>
              </a:rPr>
            </a:br>
            <a:endParaRPr kumimoji="0" lang="en-US" sz="1300" b="0" i="1" u="none" strike="noStrike" kern="1200" cap="none" spc="0" normalizeH="0" baseline="0" noProof="0" dirty="0">
              <a:ln>
                <a:noFill/>
              </a:ln>
              <a:solidFill>
                <a:srgbClr val="EEECE1">
                  <a:lumMod val="25000"/>
                </a:srgbClr>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300" b="0" i="0" u="none" strike="noStrike" kern="1200" cap="none" spc="0" normalizeH="0" baseline="0" noProof="0" dirty="0">
                <a:ln>
                  <a:noFill/>
                </a:ln>
                <a:solidFill>
                  <a:srgbClr val="A5A5A5">
                    <a:lumMod val="50000"/>
                  </a:srgbClr>
                </a:solidFill>
                <a:effectLst/>
                <a:uLnTx/>
                <a:uFillTx/>
                <a:latin typeface="Arial"/>
                <a:ea typeface="+mn-ea"/>
                <a:cs typeface="Arial"/>
              </a:rPr>
              <a:t>$7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srgbClr val="EEECE1">
                  <a:lumMod val="25000"/>
                </a:srgbClr>
              </a:solidFill>
              <a:effectLst/>
              <a:uLnTx/>
              <a:uFillTx/>
              <a:latin typeface="Helvetica"/>
              <a:ea typeface="+mn-ea"/>
              <a:cs typeface="Calibri"/>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704" y="533658"/>
            <a:ext cx="607496" cy="607496"/>
          </a:xfrm>
          <a:prstGeom prst="rect">
            <a:avLst/>
          </a:prstGeom>
        </p:spPr>
      </p:pic>
      <p:sp>
        <p:nvSpPr>
          <p:cNvPr id="25" name="Content Placeholder 2">
            <a:extLst>
              <a:ext uri="{FF2B5EF4-FFF2-40B4-BE49-F238E27FC236}">
                <a16:creationId xmlns:a16="http://schemas.microsoft.com/office/drawing/2014/main" id="{FFAF90D6-CF3A-446A-BC28-5133929AC90F}"/>
              </a:ext>
            </a:extLst>
          </p:cNvPr>
          <p:cNvSpPr txBox="1">
            <a:spLocks/>
          </p:cNvSpPr>
          <p:nvPr/>
        </p:nvSpPr>
        <p:spPr>
          <a:xfrm>
            <a:off x="4591622" y="1768475"/>
            <a:ext cx="3583863" cy="10568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arenR" startAt="2"/>
              <a:tabLst/>
              <a:defRPr/>
            </a:pPr>
            <a:r>
              <a:rPr kumimoji="0" lang="en-US" sz="2000" b="1" i="0" u="none" strike="noStrike" kern="1200" cap="none" spc="0" normalizeH="0" baseline="0" noProof="0" dirty="0">
                <a:ln>
                  <a:noFill/>
                </a:ln>
                <a:solidFill>
                  <a:srgbClr val="4F81BD"/>
                </a:solidFill>
                <a:effectLst/>
                <a:uLnTx/>
                <a:uFillTx/>
                <a:latin typeface="Arial"/>
                <a:ea typeface="+mn-ea"/>
                <a:cs typeface="Arial"/>
              </a:rPr>
              <a:t>Quality Management Tool Kit for HCBS Participants</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8EA407E1-2F83-47EB-B1AF-95A06FDF2993}"/>
              </a:ext>
            </a:extLst>
          </p:cNvPr>
          <p:cNvSpPr txBox="1"/>
          <p:nvPr/>
        </p:nvSpPr>
        <p:spPr>
          <a:xfrm>
            <a:off x="3963587" y="4890318"/>
            <a:ext cx="483993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9BBB59">
                    <a:lumMod val="50000"/>
                  </a:srgbClr>
                </a:solidFill>
                <a:effectLst/>
                <a:uLnTx/>
                <a:uFillTx/>
                <a:latin typeface="Arial"/>
                <a:ea typeface="+mn-ea"/>
                <a:cs typeface="Arial"/>
              </a:rPr>
              <a:t>Empower consumers with self-advocacy tools</a:t>
            </a:r>
            <a:endParaRPr kumimoji="0" lang="en-US" sz="16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3470445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Strengthen Quality (Continued)</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0" y="1585913"/>
            <a:ext cx="8145463" cy="534987"/>
          </a:xfrm>
        </p:spPr>
        <p:txBody>
          <a:bodyPr vert="horz" lIns="91440" tIns="45720" rIns="91440" bIns="45720" rtlCol="0" anchor="t">
            <a:normAutofit/>
          </a:bodyPr>
          <a:lstStyle/>
          <a:p>
            <a:pPr marL="457200" indent="-457200"/>
            <a:r>
              <a:rPr lang="en-US" sz="2000" b="1" dirty="0">
                <a:solidFill>
                  <a:schemeClr val="accent1"/>
                </a:solidFill>
                <a:latin typeface="Arial"/>
                <a:cs typeface="Arial"/>
              </a:rPr>
              <a:t>4)	</a:t>
            </a:r>
            <a:r>
              <a:rPr lang="en-US" sz="2600" b="1" dirty="0">
                <a:solidFill>
                  <a:schemeClr val="accent1"/>
                </a:solidFill>
                <a:latin typeface="Arial"/>
                <a:cs typeface="Arial"/>
              </a:rPr>
              <a:t>Value-Based Payment Initiative</a:t>
            </a:r>
          </a:p>
          <a:p>
            <a:pPr marL="457200" indent="-457200">
              <a:buFont typeface="+mj-lt"/>
              <a:buAutoNum type="arabicParenR" startAt="7"/>
            </a:pPr>
            <a:endParaRPr lang="en-US" sz="1200" dirty="0">
              <a:solidFill>
                <a:srgbClr val="A5A5A5">
                  <a:lumMod val="50000"/>
                </a:srgbClr>
              </a:solidFill>
              <a:latin typeface="Arial"/>
              <a:cs typeface="Arial"/>
            </a:endParaRPr>
          </a:p>
          <a:p>
            <a:pPr marL="457200" indent="-457200">
              <a:buFont typeface="+mj-lt"/>
              <a:buAutoNum type="arabicParenR" startAt="7"/>
            </a:pPr>
            <a:endParaRPr lang="en-US" sz="1300" b="1" dirty="0">
              <a:solidFill>
                <a:schemeClr val="accent1"/>
              </a:solidFill>
              <a:latin typeface="Arial"/>
              <a:cs typeface="Arial"/>
            </a:endParaRPr>
          </a:p>
          <a:p>
            <a:pPr marL="457200" indent="-457200">
              <a:buFont typeface="+mj-lt"/>
              <a:buAutoNum type="arabicParenR" startAt="7"/>
            </a:pPr>
            <a:endParaRPr lang="en-US" sz="2000" b="1" dirty="0">
              <a:solidFill>
                <a:schemeClr val="accent1"/>
              </a:solidFill>
              <a:latin typeface="Arial"/>
              <a:cs typeface="Arial"/>
            </a:endParaRPr>
          </a:p>
          <a:p>
            <a:pPr marL="0" indent="0">
              <a:buNone/>
            </a:pPr>
            <a:endParaRPr lang="en-US" sz="2000" b="1" dirty="0">
              <a:solidFill>
                <a:schemeClr val="accent1"/>
              </a:solidFill>
              <a:latin typeface="Arial" panose="020B0604020202020204" pitchFamily="34" charset="0"/>
              <a:cs typeface="Arial" panose="020B0604020202020204" pitchFamily="34" charset="0"/>
            </a:endParaRPr>
          </a:p>
          <a:p>
            <a:pPr marL="457200" indent="-457200">
              <a:buAutoNum type="arabicParenR" startAt="7"/>
            </a:pPr>
            <a:endParaRPr lang="en-US" sz="2000" b="1" dirty="0">
              <a:solidFill>
                <a:srgbClr val="4472C4"/>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1324228" y="2582552"/>
            <a:ext cx="10029572" cy="16033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EEECE1">
                    <a:lumMod val="25000"/>
                  </a:srgbClr>
                </a:solidFill>
                <a:effectLst/>
                <a:uLnTx/>
                <a:uFillTx/>
                <a:latin typeface="Arial"/>
                <a:ea typeface="+mn-lt"/>
                <a:cs typeface="Arial"/>
              </a:rPr>
              <a:t>Create a value-based model that provides incentive payments to HCBS providers that achieve clearly defined outcomes</a:t>
            </a:r>
            <a:br>
              <a:rPr kumimoji="0" lang="en-US" sz="1600" b="0" i="1" u="none" strike="noStrike" kern="1200" cap="none" spc="0" normalizeH="0" baseline="0" noProof="0" dirty="0">
                <a:ln>
                  <a:noFill/>
                </a:ln>
                <a:solidFill>
                  <a:srgbClr val="EEECE1">
                    <a:lumMod val="25000"/>
                  </a:srgbClr>
                </a:solidFill>
                <a:effectLst/>
                <a:uLnTx/>
                <a:uFillTx/>
                <a:latin typeface="Arial"/>
                <a:ea typeface="+mn-lt"/>
                <a:cs typeface="Arial"/>
              </a:rPr>
            </a:br>
            <a:endParaRPr kumimoji="0" lang="en-US" sz="1600" b="0" i="1" u="none" strike="noStrike" kern="1200" cap="none" spc="0" normalizeH="0" baseline="0" noProof="0" dirty="0">
              <a:ln>
                <a:noFill/>
              </a:ln>
              <a:solidFill>
                <a:srgbClr val="EEECE1">
                  <a:lumMod val="25000"/>
                </a:srgbClr>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4472C4"/>
                </a:solidFill>
                <a:effectLst/>
                <a:uLnTx/>
                <a:uFillTx/>
                <a:latin typeface="Arial"/>
                <a:ea typeface="+mn-ea"/>
                <a:cs typeface="Arial"/>
              </a:rPr>
              <a:t>Investment: </a:t>
            </a:r>
            <a:r>
              <a:rPr kumimoji="0" lang="en-US" sz="1600" b="0" i="0" u="none" strike="noStrike" kern="1200" cap="none" spc="0" normalizeH="0" baseline="0" noProof="0" dirty="0">
                <a:ln>
                  <a:noFill/>
                </a:ln>
                <a:solidFill>
                  <a:srgbClr val="A5A5A5">
                    <a:lumMod val="50000"/>
                  </a:srgbClr>
                </a:solidFill>
                <a:effectLst/>
                <a:uLnTx/>
                <a:uFillTx/>
                <a:latin typeface="Arial"/>
                <a:ea typeface="+mn-ea"/>
                <a:cs typeface="Arial"/>
              </a:rPr>
              <a:t>$21.2 million</a:t>
            </a:r>
            <a:endParaRPr kumimoji="0" lang="en-US" sz="1600" b="0" i="0" u="none" strike="noStrike" kern="1200" cap="none" spc="0" normalizeH="0" baseline="0" noProof="0" dirty="0">
              <a:ln>
                <a:noFill/>
              </a:ln>
              <a:solidFill>
                <a:srgbClr val="EEECE1">
                  <a:lumMod val="25000"/>
                </a:srgbClr>
              </a:solidFill>
              <a:effectLst/>
              <a:uLnTx/>
              <a:uFillTx/>
              <a:latin typeface="Helvetica"/>
              <a:ea typeface="+mn-ea"/>
              <a:cs typeface="+mn-cs"/>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90" y="581224"/>
            <a:ext cx="607496" cy="607496"/>
          </a:xfrm>
          <a:prstGeom prst="rect">
            <a:avLst/>
          </a:prstGeom>
        </p:spPr>
      </p:pic>
      <p:sp>
        <p:nvSpPr>
          <p:cNvPr id="6" name="TextBox 5">
            <a:extLst>
              <a:ext uri="{FF2B5EF4-FFF2-40B4-BE49-F238E27FC236}">
                <a16:creationId xmlns:a16="http://schemas.microsoft.com/office/drawing/2014/main" id="{67E31AF5-91A7-4127-97A3-DD886DFAC902}"/>
              </a:ext>
            </a:extLst>
          </p:cNvPr>
          <p:cNvSpPr txBox="1"/>
          <p:nvPr/>
        </p:nvSpPr>
        <p:spPr>
          <a:xfrm>
            <a:off x="2749706" y="4850764"/>
            <a:ext cx="71786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9BBB59">
                    <a:lumMod val="50000"/>
                  </a:srgbClr>
                </a:solidFill>
                <a:effectLst/>
                <a:uLnTx/>
                <a:uFillTx/>
                <a:latin typeface="Arial"/>
                <a:ea typeface="+mn-ea"/>
                <a:cs typeface="Arial"/>
              </a:rPr>
              <a:t>Quality measures align financial incentives to higher quality performance</a:t>
            </a:r>
          </a:p>
        </p:txBody>
      </p:sp>
    </p:spTree>
    <p:extLst>
      <p:ext uri="{BB962C8B-B14F-4D97-AF65-F5344CB8AC3E}">
        <p14:creationId xmlns:p14="http://schemas.microsoft.com/office/powerpoint/2010/main" val="3053867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Sustain Change</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838200" y="2008506"/>
            <a:ext cx="10580687" cy="3732213"/>
          </a:xfrm>
        </p:spPr>
        <p:txBody>
          <a:bodyPr vert="horz" lIns="91440" tIns="45720" rIns="91440" bIns="45720" rtlCol="0" anchor="t">
            <a:normAutofit/>
          </a:bodyPr>
          <a:lstStyle/>
          <a:p>
            <a:pPr marL="457200" indent="-457200"/>
            <a:r>
              <a:rPr lang="en-US" sz="2600" b="1" dirty="0">
                <a:solidFill>
                  <a:schemeClr val="accent1"/>
                </a:solidFill>
                <a:latin typeface="Arial"/>
                <a:cs typeface="Arial"/>
              </a:rPr>
              <a:t>1)	Partner with UCONN Health, Center on Aging for evaluation</a:t>
            </a:r>
          </a:p>
          <a:p>
            <a:endParaRPr lang="en-US" sz="2600" b="1" dirty="0">
              <a:solidFill>
                <a:schemeClr val="accent1"/>
              </a:solidFill>
              <a:latin typeface="Arial"/>
              <a:cs typeface="Arial"/>
            </a:endParaRPr>
          </a:p>
          <a:p>
            <a:pPr marL="457200" indent="-457200"/>
            <a:r>
              <a:rPr lang="en-US" sz="2600" b="1" dirty="0">
                <a:solidFill>
                  <a:schemeClr val="accent1"/>
                </a:solidFill>
                <a:latin typeface="Arial"/>
                <a:cs typeface="Arial"/>
              </a:rPr>
              <a:t>2)	Establish diverse workgroup structure for design, development and implementation</a:t>
            </a:r>
          </a:p>
          <a:p>
            <a:endParaRPr lang="en-US" sz="2600" b="1" dirty="0">
              <a:solidFill>
                <a:schemeClr val="accent1"/>
              </a:solidFill>
              <a:latin typeface="Arial"/>
              <a:cs typeface="Arial"/>
            </a:endParaRPr>
          </a:p>
          <a:p>
            <a:pPr marL="457200" indent="-457200"/>
            <a:r>
              <a:rPr lang="en-US" sz="2600" b="1" dirty="0">
                <a:solidFill>
                  <a:schemeClr val="accent1"/>
                </a:solidFill>
                <a:latin typeface="Arial"/>
                <a:cs typeface="Arial"/>
              </a:rPr>
              <a:t>3)	Create effective integrated value-based payment that leads change</a:t>
            </a:r>
          </a:p>
          <a:p>
            <a:pPr marL="457200" indent="-457200">
              <a:buFont typeface="+mj-lt"/>
              <a:buAutoNum type="arabicParenR" startAt="7"/>
            </a:pPr>
            <a:endParaRPr lang="en-US" sz="1200" dirty="0">
              <a:solidFill>
                <a:srgbClr val="A5A5A5">
                  <a:lumMod val="50000"/>
                </a:srgbClr>
              </a:solidFill>
              <a:latin typeface="Arial"/>
              <a:cs typeface="Arial"/>
            </a:endParaRPr>
          </a:p>
          <a:p>
            <a:pPr marL="457200" indent="-457200">
              <a:buFont typeface="+mj-lt"/>
              <a:buAutoNum type="arabicParenR" startAt="7"/>
            </a:pPr>
            <a:endParaRPr lang="en-US" sz="1300" b="1" dirty="0">
              <a:solidFill>
                <a:schemeClr val="accent1"/>
              </a:solidFill>
              <a:latin typeface="Arial"/>
              <a:cs typeface="Arial"/>
            </a:endParaRPr>
          </a:p>
          <a:p>
            <a:pPr marL="457200" indent="-457200">
              <a:buFont typeface="+mj-lt"/>
              <a:buAutoNum type="arabicParenR" startAt="7"/>
            </a:pPr>
            <a:endParaRPr lang="en-US" sz="2000" b="1" dirty="0">
              <a:solidFill>
                <a:schemeClr val="accent1"/>
              </a:solidFill>
              <a:latin typeface="Arial"/>
              <a:cs typeface="Arial"/>
            </a:endParaRPr>
          </a:p>
          <a:p>
            <a:pPr marL="0" indent="0">
              <a:buNone/>
            </a:pPr>
            <a:endParaRPr lang="en-US" sz="2000" b="1" dirty="0">
              <a:solidFill>
                <a:schemeClr val="accent1"/>
              </a:solidFill>
              <a:latin typeface="Arial" panose="020B0604020202020204" pitchFamily="34" charset="0"/>
              <a:cs typeface="Arial" panose="020B0604020202020204" pitchFamily="34" charset="0"/>
            </a:endParaRPr>
          </a:p>
          <a:p>
            <a:pPr marL="457200" indent="-457200">
              <a:buAutoNum type="arabicParenR" startAt="7"/>
            </a:pPr>
            <a:endParaRPr lang="en-US" sz="2000" b="1" dirty="0">
              <a:solidFill>
                <a:srgbClr val="4472C4"/>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1324228" y="2374230"/>
            <a:ext cx="10029572" cy="16033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EEECE1">
                  <a:lumMod val="25000"/>
                </a:srgbClr>
              </a:solidFill>
              <a:effectLst/>
              <a:uLnTx/>
              <a:uFillTx/>
              <a:latin typeface="Helvetica"/>
              <a:ea typeface="+mn-ea"/>
              <a:cs typeface="+mn-cs"/>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90" y="581224"/>
            <a:ext cx="607496" cy="607496"/>
          </a:xfrm>
          <a:prstGeom prst="rect">
            <a:avLst/>
          </a:prstGeom>
        </p:spPr>
      </p:pic>
    </p:spTree>
    <p:extLst>
      <p:ext uri="{BB962C8B-B14F-4D97-AF65-F5344CB8AC3E}">
        <p14:creationId xmlns:p14="http://schemas.microsoft.com/office/powerpoint/2010/main" val="2407064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Workgroups</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838200" y="2008506"/>
            <a:ext cx="10580687" cy="3732213"/>
          </a:xfrm>
        </p:spPr>
        <p:txBody>
          <a:bodyPr vert="horz" lIns="91440" tIns="45720" rIns="91440" bIns="45720" rtlCol="0" anchor="t">
            <a:normAutofit/>
          </a:bodyPr>
          <a:lstStyle/>
          <a:p>
            <a:pPr marL="0" indent="0">
              <a:buNone/>
            </a:pPr>
            <a:r>
              <a:rPr lang="en-US" dirty="0">
                <a:solidFill>
                  <a:srgbClr val="A5A5A5">
                    <a:lumMod val="50000"/>
                  </a:srgbClr>
                </a:solidFill>
                <a:cs typeface="Arial"/>
              </a:rPr>
              <a:t>Assistive Technology/Environmental Adaptations</a:t>
            </a:r>
          </a:p>
          <a:p>
            <a:pPr marL="0" indent="0">
              <a:buNone/>
            </a:pPr>
            <a:endParaRPr lang="en-US" dirty="0">
              <a:solidFill>
                <a:srgbClr val="A5A5A5">
                  <a:lumMod val="50000"/>
                </a:srgbClr>
              </a:solidFill>
              <a:cs typeface="Arial"/>
            </a:endParaRPr>
          </a:p>
          <a:p>
            <a:r>
              <a:rPr lang="en-US" dirty="0">
                <a:solidFill>
                  <a:srgbClr val="A5A5A5">
                    <a:lumMod val="50000"/>
                  </a:srgbClr>
                </a:solidFill>
                <a:cs typeface="Arial"/>
              </a:rPr>
              <a:t>Smart Home Technology in HUD housing</a:t>
            </a:r>
          </a:p>
          <a:p>
            <a:r>
              <a:rPr lang="en-US" dirty="0">
                <a:solidFill>
                  <a:srgbClr val="A5A5A5">
                    <a:lumMod val="50000"/>
                  </a:srgbClr>
                </a:solidFill>
                <a:cs typeface="Arial"/>
              </a:rPr>
              <a:t>Assistive technology integrated into care plans with ‘on site assistance’</a:t>
            </a:r>
          </a:p>
          <a:p>
            <a:r>
              <a:rPr lang="en-US" dirty="0">
                <a:solidFill>
                  <a:srgbClr val="A5A5A5">
                    <a:lumMod val="50000"/>
                  </a:srgbClr>
                </a:solidFill>
                <a:cs typeface="Arial"/>
              </a:rPr>
              <a:t>CAPABLE Model – Handyperson, Occupational Therapist, nurse     </a:t>
            </a:r>
          </a:p>
          <a:p>
            <a:pPr marL="0" indent="0">
              <a:buNone/>
            </a:pPr>
            <a:endParaRPr lang="en-US" dirty="0">
              <a:solidFill>
                <a:srgbClr val="A5A5A5">
                  <a:lumMod val="50000"/>
                </a:srgbClr>
              </a:solidFill>
              <a:cs typeface="Arial"/>
            </a:endParaRPr>
          </a:p>
          <a:p>
            <a:pPr marL="457200" indent="-457200">
              <a:buFont typeface="+mj-lt"/>
              <a:buAutoNum type="arabicParenR" startAt="7"/>
            </a:pPr>
            <a:endParaRPr lang="en-US" sz="1300" b="1" dirty="0">
              <a:solidFill>
                <a:schemeClr val="accent1"/>
              </a:solidFill>
              <a:latin typeface="Arial"/>
              <a:cs typeface="Arial"/>
            </a:endParaRPr>
          </a:p>
          <a:p>
            <a:pPr marL="457200" indent="-457200">
              <a:buFont typeface="+mj-lt"/>
              <a:buAutoNum type="arabicParenR" startAt="7"/>
            </a:pPr>
            <a:endParaRPr lang="en-US" sz="2000" b="1" dirty="0">
              <a:solidFill>
                <a:schemeClr val="accent1"/>
              </a:solidFill>
              <a:latin typeface="Arial"/>
              <a:cs typeface="Arial"/>
            </a:endParaRPr>
          </a:p>
          <a:p>
            <a:pPr marL="0" indent="0">
              <a:buNone/>
            </a:pPr>
            <a:endParaRPr lang="en-US" sz="2000" b="1" dirty="0">
              <a:solidFill>
                <a:schemeClr val="accent1"/>
              </a:solidFill>
              <a:latin typeface="Arial" panose="020B0604020202020204" pitchFamily="34" charset="0"/>
              <a:cs typeface="Arial" panose="020B0604020202020204" pitchFamily="34" charset="0"/>
            </a:endParaRPr>
          </a:p>
          <a:p>
            <a:pPr marL="457200" indent="-457200">
              <a:buAutoNum type="arabicParenR" startAt="7"/>
            </a:pPr>
            <a:endParaRPr lang="en-US" sz="2000" b="1" dirty="0">
              <a:solidFill>
                <a:srgbClr val="4472C4"/>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1324228" y="2374230"/>
            <a:ext cx="10029572" cy="16033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EEECE1">
                  <a:lumMod val="25000"/>
                </a:srgbClr>
              </a:solidFill>
              <a:effectLst/>
              <a:uLnTx/>
              <a:uFillTx/>
              <a:latin typeface="Helvetica"/>
              <a:ea typeface="+mn-ea"/>
              <a:cs typeface="+mn-cs"/>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390" y="581224"/>
            <a:ext cx="607496" cy="607496"/>
          </a:xfrm>
          <a:prstGeom prst="rect">
            <a:avLst/>
          </a:prstGeom>
        </p:spPr>
      </p:pic>
    </p:spTree>
    <p:extLst>
      <p:ext uri="{BB962C8B-B14F-4D97-AF65-F5344CB8AC3E}">
        <p14:creationId xmlns:p14="http://schemas.microsoft.com/office/powerpoint/2010/main" val="280883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Workgroups</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838200" y="2008506"/>
            <a:ext cx="10580687" cy="3732213"/>
          </a:xfrm>
        </p:spPr>
        <p:txBody>
          <a:bodyPr vert="horz" lIns="91440" tIns="45720" rIns="91440" bIns="45720" rtlCol="0" anchor="t">
            <a:normAutofit/>
          </a:bodyPr>
          <a:lstStyle/>
          <a:p>
            <a:pPr marL="0" indent="0">
              <a:buNone/>
            </a:pPr>
            <a:r>
              <a:rPr lang="en-US" dirty="0">
                <a:solidFill>
                  <a:srgbClr val="A5A5A5">
                    <a:lumMod val="50000"/>
                  </a:srgbClr>
                </a:solidFill>
                <a:latin typeface="Heveltica"/>
                <a:cs typeface="Arial"/>
              </a:rPr>
              <a:t>Quality</a:t>
            </a:r>
          </a:p>
          <a:p>
            <a:pPr marL="0" indent="0">
              <a:buNone/>
            </a:pPr>
            <a:endParaRPr lang="en-US" dirty="0">
              <a:solidFill>
                <a:srgbClr val="A5A5A5">
                  <a:lumMod val="50000"/>
                </a:srgbClr>
              </a:solidFill>
              <a:latin typeface="Heveltica"/>
              <a:cs typeface="Arial"/>
            </a:endParaRPr>
          </a:p>
          <a:p>
            <a:r>
              <a:rPr lang="en-US" dirty="0">
                <a:solidFill>
                  <a:srgbClr val="A5A5A5">
                    <a:lumMod val="50000"/>
                  </a:srgbClr>
                </a:solidFill>
                <a:latin typeface="Heveltica"/>
                <a:cs typeface="Arial"/>
              </a:rPr>
              <a:t>Solicitation for ideas related to quality improvement</a:t>
            </a:r>
          </a:p>
          <a:p>
            <a:r>
              <a:rPr lang="en-US" dirty="0">
                <a:solidFill>
                  <a:srgbClr val="A5A5A5">
                    <a:lumMod val="50000"/>
                  </a:srgbClr>
                </a:solidFill>
                <a:latin typeface="Heveltica"/>
                <a:cs typeface="Arial"/>
              </a:rPr>
              <a:t>Implementation of new initiatives</a:t>
            </a:r>
          </a:p>
          <a:p>
            <a:r>
              <a:rPr lang="en-US" dirty="0">
                <a:solidFill>
                  <a:srgbClr val="A5A5A5">
                    <a:lumMod val="50000"/>
                  </a:srgbClr>
                </a:solidFill>
                <a:latin typeface="Heveltica"/>
                <a:cs typeface="Arial"/>
              </a:rPr>
              <a:t>Self-advocate quality initiative</a:t>
            </a:r>
          </a:p>
          <a:p>
            <a:r>
              <a:rPr lang="en-US" dirty="0">
                <a:solidFill>
                  <a:srgbClr val="A5A5A5">
                    <a:lumMod val="50000"/>
                  </a:srgbClr>
                </a:solidFill>
                <a:latin typeface="Heveltica"/>
                <a:cs typeface="Arial"/>
              </a:rPr>
              <a:t>Pay for performance – Value based payments</a:t>
            </a:r>
          </a:p>
          <a:p>
            <a:pPr marL="457200" indent="-457200">
              <a:buFont typeface="+mj-lt"/>
              <a:buAutoNum type="arabicParenR" startAt="7"/>
            </a:pPr>
            <a:endParaRPr lang="en-US" sz="1300" b="1" dirty="0">
              <a:solidFill>
                <a:schemeClr val="accent1"/>
              </a:solidFill>
              <a:latin typeface="Arial"/>
              <a:cs typeface="Arial"/>
            </a:endParaRPr>
          </a:p>
          <a:p>
            <a:pPr marL="457200" indent="-457200">
              <a:buFont typeface="+mj-lt"/>
              <a:buAutoNum type="arabicParenR" startAt="7"/>
            </a:pPr>
            <a:endParaRPr lang="en-US" sz="2000" b="1" dirty="0">
              <a:solidFill>
                <a:schemeClr val="accent1"/>
              </a:solidFill>
              <a:latin typeface="Arial"/>
              <a:cs typeface="Arial"/>
            </a:endParaRPr>
          </a:p>
          <a:p>
            <a:pPr marL="0" indent="0">
              <a:buNone/>
            </a:pPr>
            <a:endParaRPr lang="en-US" sz="2000" b="1" dirty="0">
              <a:solidFill>
                <a:schemeClr val="accent1"/>
              </a:solidFill>
              <a:latin typeface="Arial" panose="020B0604020202020204" pitchFamily="34" charset="0"/>
              <a:cs typeface="Arial" panose="020B0604020202020204" pitchFamily="34" charset="0"/>
            </a:endParaRPr>
          </a:p>
          <a:p>
            <a:pPr marL="457200" indent="-457200">
              <a:buAutoNum type="arabicParenR" startAt="7"/>
            </a:pPr>
            <a:endParaRPr lang="en-US" sz="2000" b="1" dirty="0">
              <a:solidFill>
                <a:srgbClr val="4472C4"/>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1324228" y="2374230"/>
            <a:ext cx="10029572" cy="16033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EEECE1">
                  <a:lumMod val="25000"/>
                </a:srgbClr>
              </a:solidFill>
              <a:effectLst/>
              <a:uLnTx/>
              <a:uFillTx/>
              <a:latin typeface="Helvetica"/>
              <a:ea typeface="+mn-ea"/>
              <a:cs typeface="+mn-cs"/>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90" y="581224"/>
            <a:ext cx="607496" cy="607496"/>
          </a:xfrm>
          <a:prstGeom prst="rect">
            <a:avLst/>
          </a:prstGeom>
        </p:spPr>
      </p:pic>
    </p:spTree>
    <p:extLst>
      <p:ext uri="{BB962C8B-B14F-4D97-AF65-F5344CB8AC3E}">
        <p14:creationId xmlns:p14="http://schemas.microsoft.com/office/powerpoint/2010/main" val="404961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0CEB-F925-45BE-AA33-4870EAA90E92}"/>
              </a:ext>
            </a:extLst>
          </p:cNvPr>
          <p:cNvSpPr>
            <a:spLocks noGrp="1"/>
          </p:cNvSpPr>
          <p:nvPr>
            <p:ph type="title"/>
          </p:nvPr>
        </p:nvSpPr>
        <p:spPr/>
        <p:txBody>
          <a:bodyPr/>
          <a:lstStyle/>
          <a:p>
            <a:r>
              <a:rPr lang="en-US" dirty="0"/>
              <a:t>ARPA Highlights – </a:t>
            </a:r>
            <a:r>
              <a:rPr lang="en-US" sz="3200" dirty="0"/>
              <a:t>Department of Social Services</a:t>
            </a:r>
          </a:p>
        </p:txBody>
      </p:sp>
      <p:sp>
        <p:nvSpPr>
          <p:cNvPr id="3" name="Content Placeholder 2">
            <a:extLst>
              <a:ext uri="{FF2B5EF4-FFF2-40B4-BE49-F238E27FC236}">
                <a16:creationId xmlns:a16="http://schemas.microsoft.com/office/drawing/2014/main" id="{D3D643B5-0E5F-434F-80D9-03B576DCEF45}"/>
              </a:ext>
            </a:extLst>
          </p:cNvPr>
          <p:cNvSpPr>
            <a:spLocks noGrp="1"/>
          </p:cNvSpPr>
          <p:nvPr>
            <p:ph idx="1"/>
          </p:nvPr>
        </p:nvSpPr>
        <p:spPr/>
        <p:txBody>
          <a:bodyPr/>
          <a:lstStyle/>
          <a:p>
            <a:r>
              <a:rPr lang="en-US" sz="2400" dirty="0"/>
              <a:t>Expand benefits for Medicare Savings Program participants</a:t>
            </a:r>
          </a:p>
          <a:p>
            <a:r>
              <a:rPr lang="en-US" sz="2400" dirty="0"/>
              <a:t>Workforce Initiatives</a:t>
            </a:r>
          </a:p>
          <a:p>
            <a:pPr lvl="1"/>
            <a:r>
              <a:rPr lang="en-US" dirty="0"/>
              <a:t>Provider increases and funds for recruitment/retention</a:t>
            </a:r>
          </a:p>
          <a:p>
            <a:pPr lvl="1"/>
            <a:r>
              <a:rPr lang="en-US" dirty="0"/>
              <a:t>Informal Caregivers</a:t>
            </a:r>
          </a:p>
          <a:p>
            <a:r>
              <a:rPr lang="en-US" sz="2400" dirty="0"/>
              <a:t>Assistive Technology</a:t>
            </a:r>
          </a:p>
          <a:p>
            <a:pPr lvl="1"/>
            <a:r>
              <a:rPr lang="en-US" dirty="0"/>
              <a:t>Modernize subsidized housing with Smart Home Technology </a:t>
            </a:r>
          </a:p>
          <a:p>
            <a:pPr lvl="1"/>
            <a:r>
              <a:rPr lang="en-US" dirty="0"/>
              <a:t>Increase access, use and training of assistive technology</a:t>
            </a:r>
          </a:p>
          <a:p>
            <a:r>
              <a:rPr lang="en-US" sz="2400" dirty="0"/>
              <a:t>Model Design</a:t>
            </a:r>
            <a:endParaRPr lang="en-US" dirty="0"/>
          </a:p>
          <a:p>
            <a:r>
              <a:rPr lang="en-US" sz="2400" dirty="0"/>
              <a:t>Quality Initiatives</a:t>
            </a:r>
          </a:p>
          <a:p>
            <a:pPr lvl="1"/>
            <a:endParaRPr lang="en-US" dirty="0"/>
          </a:p>
        </p:txBody>
      </p:sp>
      <p:sp>
        <p:nvSpPr>
          <p:cNvPr id="4" name="Slide Number Placeholder 3">
            <a:extLst>
              <a:ext uri="{FF2B5EF4-FFF2-40B4-BE49-F238E27FC236}">
                <a16:creationId xmlns:a16="http://schemas.microsoft.com/office/drawing/2014/main" id="{0B9756E9-0841-4F5B-A793-17F9AAF62677}"/>
              </a:ext>
            </a:extLst>
          </p:cNvPr>
          <p:cNvSpPr>
            <a:spLocks noGrp="1"/>
          </p:cNvSpPr>
          <p:nvPr>
            <p:ph type="sldNum" sz="quarter" idx="12"/>
          </p:nvPr>
        </p:nvSpPr>
        <p:spPr/>
        <p:txBody>
          <a:bodyPr/>
          <a:lstStyle/>
          <a:p>
            <a:fld id="{5F74020D-E143-44DF-84D6-81DC526F02A4}" type="slidenum">
              <a:rPr lang="en-US" smtClean="0"/>
              <a:t>5</a:t>
            </a:fld>
            <a:endParaRPr lang="en-US" dirty="0"/>
          </a:p>
        </p:txBody>
      </p:sp>
    </p:spTree>
    <p:extLst>
      <p:ext uri="{BB962C8B-B14F-4D97-AF65-F5344CB8AC3E}">
        <p14:creationId xmlns:p14="http://schemas.microsoft.com/office/powerpoint/2010/main" val="1537255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Workgroups</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838200" y="2008506"/>
            <a:ext cx="10580687" cy="3732213"/>
          </a:xfrm>
        </p:spPr>
        <p:txBody>
          <a:bodyPr vert="horz" lIns="91440" tIns="45720" rIns="91440" bIns="45720" rtlCol="0" anchor="t">
            <a:normAutofit/>
          </a:bodyPr>
          <a:lstStyle/>
          <a:p>
            <a:pPr marL="0" indent="0">
              <a:buNone/>
            </a:pPr>
            <a:r>
              <a:rPr lang="en-US" dirty="0">
                <a:solidFill>
                  <a:srgbClr val="A5A5A5">
                    <a:lumMod val="50000"/>
                  </a:srgbClr>
                </a:solidFill>
                <a:latin typeface="Heveltica"/>
                <a:cs typeface="Arial"/>
              </a:rPr>
              <a:t>Informal Caregivers</a:t>
            </a:r>
          </a:p>
          <a:p>
            <a:pPr marL="0" indent="0">
              <a:buNone/>
            </a:pPr>
            <a:endParaRPr lang="en-US" dirty="0">
              <a:solidFill>
                <a:srgbClr val="A5A5A5">
                  <a:lumMod val="50000"/>
                </a:srgbClr>
              </a:solidFill>
              <a:latin typeface="Heveltica"/>
              <a:cs typeface="Arial"/>
            </a:endParaRPr>
          </a:p>
          <a:p>
            <a:r>
              <a:rPr lang="en-US" dirty="0">
                <a:solidFill>
                  <a:srgbClr val="A5A5A5">
                    <a:lumMod val="50000"/>
                  </a:srgbClr>
                </a:solidFill>
                <a:latin typeface="Heveltica"/>
                <a:cs typeface="Arial"/>
              </a:rPr>
              <a:t>Care management</a:t>
            </a:r>
          </a:p>
          <a:p>
            <a:r>
              <a:rPr lang="en-US" dirty="0">
                <a:solidFill>
                  <a:srgbClr val="A5A5A5">
                    <a:lumMod val="50000"/>
                  </a:srgbClr>
                </a:solidFill>
                <a:latin typeface="Heveltica"/>
                <a:cs typeface="Arial"/>
              </a:rPr>
              <a:t>Dementia supports</a:t>
            </a:r>
          </a:p>
          <a:p>
            <a:r>
              <a:rPr lang="en-US" dirty="0">
                <a:solidFill>
                  <a:srgbClr val="A5A5A5">
                    <a:lumMod val="50000"/>
                  </a:srgbClr>
                </a:solidFill>
                <a:latin typeface="Heveltica"/>
                <a:cs typeface="Arial"/>
              </a:rPr>
              <a:t>Respite</a:t>
            </a:r>
          </a:p>
          <a:p>
            <a:r>
              <a:rPr lang="en-US" dirty="0">
                <a:solidFill>
                  <a:srgbClr val="A5A5A5">
                    <a:lumMod val="50000"/>
                  </a:srgbClr>
                </a:solidFill>
                <a:latin typeface="Heveltica"/>
                <a:cs typeface="Arial"/>
              </a:rPr>
              <a:t>Caregiver Assessment</a:t>
            </a:r>
          </a:p>
          <a:p>
            <a:r>
              <a:rPr lang="en-US" dirty="0">
                <a:solidFill>
                  <a:srgbClr val="A5A5A5">
                    <a:lumMod val="50000"/>
                  </a:srgbClr>
                </a:solidFill>
                <a:latin typeface="Heveltica"/>
                <a:cs typeface="Arial"/>
              </a:rPr>
              <a:t>Training for caregivers – medical tasks</a:t>
            </a:r>
          </a:p>
          <a:p>
            <a:pPr marL="0" indent="0">
              <a:buNone/>
            </a:pPr>
            <a:endParaRPr lang="en-US" dirty="0">
              <a:solidFill>
                <a:srgbClr val="A5A5A5">
                  <a:lumMod val="50000"/>
                </a:srgbClr>
              </a:solidFill>
              <a:latin typeface="Heveltica"/>
              <a:cs typeface="Arial"/>
            </a:endParaRPr>
          </a:p>
          <a:p>
            <a:endParaRPr lang="en-US" dirty="0">
              <a:solidFill>
                <a:srgbClr val="A5A5A5">
                  <a:lumMod val="50000"/>
                </a:srgbClr>
              </a:solidFill>
              <a:latin typeface="Heveltica"/>
              <a:cs typeface="Arial"/>
            </a:endParaRPr>
          </a:p>
          <a:p>
            <a:pPr marL="457200" indent="-457200">
              <a:buFont typeface="+mj-lt"/>
              <a:buAutoNum type="arabicParenR" startAt="7"/>
            </a:pPr>
            <a:endParaRPr lang="en-US" sz="1300" b="1" dirty="0">
              <a:solidFill>
                <a:schemeClr val="accent1"/>
              </a:solidFill>
              <a:latin typeface="Arial"/>
              <a:cs typeface="Arial"/>
            </a:endParaRPr>
          </a:p>
          <a:p>
            <a:pPr marL="457200" indent="-457200">
              <a:buFont typeface="+mj-lt"/>
              <a:buAutoNum type="arabicParenR" startAt="7"/>
            </a:pPr>
            <a:endParaRPr lang="en-US" sz="2000" b="1" dirty="0">
              <a:solidFill>
                <a:schemeClr val="accent1"/>
              </a:solidFill>
              <a:latin typeface="Arial"/>
              <a:cs typeface="Arial"/>
            </a:endParaRPr>
          </a:p>
          <a:p>
            <a:pPr marL="0" indent="0">
              <a:buNone/>
            </a:pPr>
            <a:endParaRPr lang="en-US" sz="2000" b="1" dirty="0">
              <a:solidFill>
                <a:schemeClr val="accent1"/>
              </a:solidFill>
              <a:latin typeface="Arial" panose="020B0604020202020204" pitchFamily="34" charset="0"/>
              <a:cs typeface="Arial" panose="020B0604020202020204" pitchFamily="34" charset="0"/>
            </a:endParaRPr>
          </a:p>
          <a:p>
            <a:pPr marL="457200" indent="-457200">
              <a:buAutoNum type="arabicParenR" startAt="7"/>
            </a:pPr>
            <a:endParaRPr lang="en-US" sz="2000" b="1" dirty="0">
              <a:solidFill>
                <a:srgbClr val="4472C4"/>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1324228" y="2374230"/>
            <a:ext cx="10029572" cy="16033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EEECE1">
                  <a:lumMod val="25000"/>
                </a:srgbClr>
              </a:solidFill>
              <a:effectLst/>
              <a:uLnTx/>
              <a:uFillTx/>
              <a:latin typeface="Helvetica"/>
              <a:ea typeface="+mn-ea"/>
              <a:cs typeface="+mn-cs"/>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90" y="581224"/>
            <a:ext cx="607496" cy="607496"/>
          </a:xfrm>
          <a:prstGeom prst="rect">
            <a:avLst/>
          </a:prstGeom>
        </p:spPr>
      </p:pic>
    </p:spTree>
    <p:extLst>
      <p:ext uri="{BB962C8B-B14F-4D97-AF65-F5344CB8AC3E}">
        <p14:creationId xmlns:p14="http://schemas.microsoft.com/office/powerpoint/2010/main" val="1954633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Workgroups</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838200" y="2008506"/>
            <a:ext cx="10580687" cy="3732213"/>
          </a:xfrm>
        </p:spPr>
        <p:txBody>
          <a:bodyPr vert="horz" lIns="91440" tIns="45720" rIns="91440" bIns="45720" rtlCol="0" anchor="t">
            <a:normAutofit/>
          </a:bodyPr>
          <a:lstStyle/>
          <a:p>
            <a:pPr marL="0" indent="0">
              <a:buNone/>
            </a:pPr>
            <a:r>
              <a:rPr lang="en-US" dirty="0">
                <a:solidFill>
                  <a:srgbClr val="A5A5A5">
                    <a:lumMod val="50000"/>
                  </a:srgbClr>
                </a:solidFill>
                <a:latin typeface="Heveltica"/>
                <a:cs typeface="Arial"/>
              </a:rPr>
              <a:t>Model Design</a:t>
            </a:r>
          </a:p>
          <a:p>
            <a:pPr marL="0" indent="0">
              <a:buNone/>
            </a:pPr>
            <a:endParaRPr lang="en-US" dirty="0">
              <a:solidFill>
                <a:srgbClr val="A5A5A5">
                  <a:lumMod val="50000"/>
                </a:srgbClr>
              </a:solidFill>
              <a:latin typeface="Heveltica"/>
              <a:cs typeface="Arial"/>
            </a:endParaRPr>
          </a:p>
          <a:p>
            <a:r>
              <a:rPr lang="en-US" dirty="0">
                <a:solidFill>
                  <a:srgbClr val="A5A5A5">
                    <a:lumMod val="50000"/>
                  </a:srgbClr>
                </a:solidFill>
                <a:latin typeface="Heveltica"/>
                <a:cs typeface="Arial"/>
              </a:rPr>
              <a:t>Community based</a:t>
            </a:r>
          </a:p>
          <a:p>
            <a:r>
              <a:rPr lang="en-US" dirty="0">
                <a:solidFill>
                  <a:srgbClr val="A5A5A5">
                    <a:lumMod val="50000"/>
                  </a:srgbClr>
                </a:solidFill>
                <a:latin typeface="Heveltica"/>
                <a:cs typeface="Arial"/>
              </a:rPr>
              <a:t>Back-up systems</a:t>
            </a:r>
          </a:p>
          <a:p>
            <a:r>
              <a:rPr lang="en-US" dirty="0">
                <a:solidFill>
                  <a:srgbClr val="A5A5A5">
                    <a:lumMod val="50000"/>
                  </a:srgbClr>
                </a:solidFill>
                <a:latin typeface="Heveltica"/>
                <a:cs typeface="Arial"/>
              </a:rPr>
              <a:t>Continuum</a:t>
            </a:r>
          </a:p>
          <a:p>
            <a:pPr marL="457200" indent="-457200">
              <a:buFont typeface="+mj-lt"/>
              <a:buAutoNum type="arabicParenR" startAt="7"/>
            </a:pPr>
            <a:endParaRPr lang="en-US" sz="1300" b="1" dirty="0">
              <a:solidFill>
                <a:schemeClr val="accent1"/>
              </a:solidFill>
              <a:latin typeface="Arial"/>
              <a:cs typeface="Arial"/>
            </a:endParaRPr>
          </a:p>
          <a:p>
            <a:pPr marL="457200" indent="-457200">
              <a:buFont typeface="+mj-lt"/>
              <a:buAutoNum type="arabicParenR" startAt="7"/>
            </a:pPr>
            <a:endParaRPr lang="en-US" sz="2000" b="1" dirty="0">
              <a:solidFill>
                <a:schemeClr val="accent1"/>
              </a:solidFill>
              <a:latin typeface="Arial"/>
              <a:cs typeface="Arial"/>
            </a:endParaRPr>
          </a:p>
          <a:p>
            <a:pPr marL="0" indent="0">
              <a:buNone/>
            </a:pPr>
            <a:endParaRPr lang="en-US" sz="2000" b="1" dirty="0">
              <a:solidFill>
                <a:schemeClr val="accent1"/>
              </a:solidFill>
              <a:latin typeface="Arial" panose="020B0604020202020204" pitchFamily="34" charset="0"/>
              <a:cs typeface="Arial" panose="020B0604020202020204" pitchFamily="34" charset="0"/>
            </a:endParaRPr>
          </a:p>
          <a:p>
            <a:pPr marL="457200" indent="-457200">
              <a:buAutoNum type="arabicParenR" startAt="7"/>
            </a:pPr>
            <a:endParaRPr lang="en-US" sz="2000" b="1" dirty="0">
              <a:solidFill>
                <a:srgbClr val="4472C4"/>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1324228" y="2374230"/>
            <a:ext cx="10029572" cy="16033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EEECE1">
                  <a:lumMod val="25000"/>
                </a:srgbClr>
              </a:solidFill>
              <a:effectLst/>
              <a:uLnTx/>
              <a:uFillTx/>
              <a:latin typeface="Helvetica"/>
              <a:ea typeface="+mn-ea"/>
              <a:cs typeface="+mn-cs"/>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90" y="581224"/>
            <a:ext cx="607496" cy="607496"/>
          </a:xfrm>
          <a:prstGeom prst="rect">
            <a:avLst/>
          </a:prstGeom>
        </p:spPr>
      </p:pic>
    </p:spTree>
    <p:extLst>
      <p:ext uri="{BB962C8B-B14F-4D97-AF65-F5344CB8AC3E}">
        <p14:creationId xmlns:p14="http://schemas.microsoft.com/office/powerpoint/2010/main" val="4007455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D742C0-7699-44DF-A45C-5BA5C8EDED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09D742C0-7699-44DF-A45C-5BA5C8EDED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7E5D78-F7DC-4AD0-82A8-D1234BBD42C2}"/>
              </a:ext>
            </a:extLst>
          </p:cNvPr>
          <p:cNvSpPr>
            <a:spLocks noGrp="1"/>
          </p:cNvSpPr>
          <p:nvPr>
            <p:ph type="title"/>
          </p:nvPr>
        </p:nvSpPr>
        <p:spPr/>
        <p:txBody>
          <a:bodyPr vert="horz">
            <a:normAutofit fontScale="90000"/>
          </a:bodyPr>
          <a:lstStyle/>
          <a:p>
            <a:pPr algn="ctr"/>
            <a:r>
              <a:rPr lang="en-US" sz="3600" b="1" dirty="0">
                <a:solidFill>
                  <a:schemeClr val="accent1"/>
                </a:solidFill>
                <a:latin typeface="Arial"/>
                <a:cs typeface="Arial"/>
              </a:rPr>
              <a:t>Workgroups</a:t>
            </a:r>
          </a:p>
        </p:txBody>
      </p:sp>
      <p:sp>
        <p:nvSpPr>
          <p:cNvPr id="4" name="Slide Number Placeholder 3">
            <a:extLst>
              <a:ext uri="{FF2B5EF4-FFF2-40B4-BE49-F238E27FC236}">
                <a16:creationId xmlns:a16="http://schemas.microsoft.com/office/drawing/2014/main" id="{49131246-F940-44BF-A612-252CA29E3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18059-940F-4979-8644-51DEBB5262F9}" type="slidenum">
              <a:rPr kumimoji="0" lang="en-US"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3" name="Content Placeholder 2">
            <a:extLst>
              <a:ext uri="{FF2B5EF4-FFF2-40B4-BE49-F238E27FC236}">
                <a16:creationId xmlns:a16="http://schemas.microsoft.com/office/drawing/2014/main" id="{CA37A186-B96A-440C-96C6-23801F9687CD}"/>
              </a:ext>
            </a:extLst>
          </p:cNvPr>
          <p:cNvSpPr>
            <a:spLocks noGrp="1"/>
          </p:cNvSpPr>
          <p:nvPr>
            <p:ph type="body" sz="quarter" idx="4294967295"/>
          </p:nvPr>
        </p:nvSpPr>
        <p:spPr>
          <a:xfrm>
            <a:off x="838200" y="2008506"/>
            <a:ext cx="10580687" cy="3732213"/>
          </a:xfrm>
        </p:spPr>
        <p:txBody>
          <a:bodyPr vert="horz" lIns="91440" tIns="45720" rIns="91440" bIns="45720" rtlCol="0" anchor="t">
            <a:normAutofit/>
          </a:bodyPr>
          <a:lstStyle/>
          <a:p>
            <a:pPr marL="0" indent="0">
              <a:buNone/>
            </a:pPr>
            <a:r>
              <a:rPr lang="en-US" dirty="0">
                <a:solidFill>
                  <a:srgbClr val="A5A5A5">
                    <a:lumMod val="50000"/>
                  </a:srgbClr>
                </a:solidFill>
                <a:latin typeface="Heveltica"/>
                <a:cs typeface="Arial"/>
              </a:rPr>
              <a:t>Evaluation</a:t>
            </a:r>
          </a:p>
          <a:p>
            <a:pPr marL="0" indent="0">
              <a:buNone/>
            </a:pPr>
            <a:endParaRPr lang="en-US" dirty="0">
              <a:solidFill>
                <a:srgbClr val="A5A5A5">
                  <a:lumMod val="50000"/>
                </a:srgbClr>
              </a:solidFill>
              <a:latin typeface="Heveltica"/>
              <a:cs typeface="Arial"/>
            </a:endParaRPr>
          </a:p>
          <a:p>
            <a:r>
              <a:rPr lang="en-US" dirty="0">
                <a:solidFill>
                  <a:srgbClr val="A5A5A5">
                    <a:lumMod val="50000"/>
                  </a:srgbClr>
                </a:solidFill>
                <a:latin typeface="Heveltica"/>
                <a:cs typeface="Arial"/>
              </a:rPr>
              <a:t>UCONN</a:t>
            </a:r>
          </a:p>
          <a:p>
            <a:pPr marL="457200" indent="-457200">
              <a:buFont typeface="+mj-lt"/>
              <a:buAutoNum type="arabicParenR" startAt="7"/>
            </a:pPr>
            <a:endParaRPr lang="en-US" sz="1300" b="1" dirty="0">
              <a:solidFill>
                <a:schemeClr val="accent1"/>
              </a:solidFill>
              <a:latin typeface="Arial"/>
              <a:cs typeface="Arial"/>
            </a:endParaRPr>
          </a:p>
          <a:p>
            <a:pPr marL="457200" indent="-457200">
              <a:buFont typeface="+mj-lt"/>
              <a:buAutoNum type="arabicParenR" startAt="7"/>
            </a:pPr>
            <a:endParaRPr lang="en-US" sz="2000" b="1" dirty="0">
              <a:solidFill>
                <a:schemeClr val="accent1"/>
              </a:solidFill>
              <a:latin typeface="Arial"/>
              <a:cs typeface="Arial"/>
            </a:endParaRPr>
          </a:p>
          <a:p>
            <a:pPr marL="0" indent="0">
              <a:buNone/>
            </a:pPr>
            <a:endParaRPr lang="en-US" sz="2000" b="1" dirty="0">
              <a:solidFill>
                <a:schemeClr val="accent1"/>
              </a:solidFill>
              <a:latin typeface="Arial" panose="020B0604020202020204" pitchFamily="34" charset="0"/>
              <a:cs typeface="Arial" panose="020B0604020202020204" pitchFamily="34" charset="0"/>
            </a:endParaRPr>
          </a:p>
          <a:p>
            <a:pPr marL="457200" indent="-457200">
              <a:buAutoNum type="arabicParenR" startAt="7"/>
            </a:pPr>
            <a:endParaRPr lang="en-US" sz="2000" b="1" dirty="0">
              <a:solidFill>
                <a:srgbClr val="4472C4"/>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17C5AE28-8702-4950-A6B9-903A4448A903}"/>
              </a:ext>
            </a:extLst>
          </p:cNvPr>
          <p:cNvSpPr txBox="1">
            <a:spLocks/>
          </p:cNvSpPr>
          <p:nvPr/>
        </p:nvSpPr>
        <p:spPr>
          <a:xfrm>
            <a:off x="1324228" y="2374230"/>
            <a:ext cx="10029572" cy="16033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EEECE1">
                  <a:lumMod val="25000"/>
                </a:srgbClr>
              </a:solidFill>
              <a:effectLst/>
              <a:uLnTx/>
              <a:uFillTx/>
              <a:latin typeface="Helvetica"/>
              <a:ea typeface="+mn-ea"/>
              <a:cs typeface="+mn-cs"/>
            </a:endParaRPr>
          </a:p>
        </p:txBody>
      </p:sp>
      <p:cxnSp>
        <p:nvCxnSpPr>
          <p:cNvPr id="21" name="Straight Connector 20">
            <a:extLst>
              <a:ext uri="{FF2B5EF4-FFF2-40B4-BE49-F238E27FC236}">
                <a16:creationId xmlns:a16="http://schemas.microsoft.com/office/drawing/2014/main" id="{47A81BD8-BE63-43AB-B112-F18A2EF0FE4A}"/>
              </a:ext>
            </a:extLst>
          </p:cNvPr>
          <p:cNvCxnSpPr/>
          <p:nvPr/>
        </p:nvCxnSpPr>
        <p:spPr>
          <a:xfrm>
            <a:off x="838200" y="1188720"/>
            <a:ext cx="10515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37B43AE1-CCBE-4BE4-831F-9D0DE1ED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90" y="581224"/>
            <a:ext cx="607496" cy="607496"/>
          </a:xfrm>
          <a:prstGeom prst="rect">
            <a:avLst/>
          </a:prstGeom>
        </p:spPr>
      </p:pic>
    </p:spTree>
    <p:extLst>
      <p:ext uri="{BB962C8B-B14F-4D97-AF65-F5344CB8AC3E}">
        <p14:creationId xmlns:p14="http://schemas.microsoft.com/office/powerpoint/2010/main" val="1615944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8DE256-0491-428F-909C-767E7FDDE1B5}"/>
              </a:ext>
            </a:extLst>
          </p:cNvPr>
          <p:cNvSpPr>
            <a:spLocks noGrp="1"/>
          </p:cNvSpPr>
          <p:nvPr>
            <p:ph type="title"/>
          </p:nvPr>
        </p:nvSpPr>
        <p:spPr/>
        <p:txBody>
          <a:bodyPr/>
          <a:lstStyle/>
          <a:p>
            <a:br>
              <a:rPr lang="en-US" dirty="0"/>
            </a:br>
            <a:endParaRPr lang="en-US" dirty="0"/>
          </a:p>
        </p:txBody>
      </p:sp>
      <p:sp>
        <p:nvSpPr>
          <p:cNvPr id="2" name="Content Placeholder 1">
            <a:extLst>
              <a:ext uri="{FF2B5EF4-FFF2-40B4-BE49-F238E27FC236}">
                <a16:creationId xmlns:a16="http://schemas.microsoft.com/office/drawing/2014/main" id="{EB6BC8CB-35D1-41F7-9530-CC0B9387F9A9}"/>
              </a:ext>
            </a:extLst>
          </p:cNvPr>
          <p:cNvSpPr>
            <a:spLocks noGrp="1"/>
          </p:cNvSpPr>
          <p:nvPr>
            <p:ph idx="1"/>
          </p:nvPr>
        </p:nvSpPr>
        <p:spPr/>
        <p:txBody>
          <a:bodyPr/>
          <a:lstStyle/>
          <a:p>
            <a:pPr marL="0" indent="0" algn="ctr">
              <a:buNone/>
            </a:pPr>
            <a:r>
              <a:rPr lang="en-US" sz="4000" b="1" dirty="0"/>
              <a:t>Appendix B</a:t>
            </a:r>
          </a:p>
          <a:p>
            <a:pPr marL="0" indent="0" algn="ctr">
              <a:buNone/>
            </a:pPr>
            <a:endParaRPr lang="en-US" sz="4000" b="1" dirty="0"/>
          </a:p>
          <a:p>
            <a:pPr marL="0" indent="0" algn="ctr">
              <a:buNone/>
            </a:pPr>
            <a:endParaRPr lang="en-US" sz="4000" b="1" dirty="0"/>
          </a:p>
          <a:p>
            <a:pPr marL="0" indent="0" algn="ctr">
              <a:buNone/>
            </a:pPr>
            <a:r>
              <a:rPr lang="en-US" sz="4400" dirty="0">
                <a:solidFill>
                  <a:schemeClr val="tx1"/>
                </a:solidFill>
              </a:rPr>
              <a:t>COVID-19 &amp; Nursing home analysis</a:t>
            </a:r>
            <a:endParaRPr lang="en-US" sz="4000" b="1" dirty="0">
              <a:solidFill>
                <a:schemeClr val="tx1"/>
              </a:solidFill>
            </a:endParaRPr>
          </a:p>
        </p:txBody>
      </p:sp>
      <p:sp>
        <p:nvSpPr>
          <p:cNvPr id="3" name="Slide Number Placeholder 2"/>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val="433239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4F7CB2-C780-4884-916D-B4F70AAB33E3}"/>
              </a:ext>
            </a:extLst>
          </p:cNvPr>
          <p:cNvPicPr>
            <a:picLocks noChangeAspect="1"/>
          </p:cNvPicPr>
          <p:nvPr/>
        </p:nvPicPr>
        <p:blipFill>
          <a:blip r:embed="rId2"/>
          <a:stretch>
            <a:fillRect/>
          </a:stretch>
        </p:blipFill>
        <p:spPr>
          <a:xfrm>
            <a:off x="2133600" y="839894"/>
            <a:ext cx="7924800" cy="5943600"/>
          </a:xfrm>
          <a:prstGeom prst="rect">
            <a:avLst/>
          </a:prstGeom>
        </p:spPr>
      </p:pic>
    </p:spTree>
    <p:extLst>
      <p:ext uri="{BB962C8B-B14F-4D97-AF65-F5344CB8AC3E}">
        <p14:creationId xmlns:p14="http://schemas.microsoft.com/office/powerpoint/2010/main" val="410675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D9A5-DC86-403D-B4C5-0FC82F7A25C0}"/>
              </a:ext>
            </a:extLst>
          </p:cNvPr>
          <p:cNvSpPr>
            <a:spLocks noGrp="1"/>
          </p:cNvSpPr>
          <p:nvPr>
            <p:ph type="title"/>
          </p:nvPr>
        </p:nvSpPr>
        <p:spPr/>
        <p:txBody>
          <a:bodyPr/>
          <a:lstStyle/>
          <a:p>
            <a:r>
              <a:rPr lang="en-US" dirty="0"/>
              <a:t>Capacity Building</a:t>
            </a:r>
          </a:p>
        </p:txBody>
      </p:sp>
      <p:sp>
        <p:nvSpPr>
          <p:cNvPr id="4" name="Slide Number Placeholder 3">
            <a:extLst>
              <a:ext uri="{FF2B5EF4-FFF2-40B4-BE49-F238E27FC236}">
                <a16:creationId xmlns:a16="http://schemas.microsoft.com/office/drawing/2014/main" id="{701BA485-CD78-4B15-A644-3505D4623B61}"/>
              </a:ext>
            </a:extLst>
          </p:cNvPr>
          <p:cNvSpPr>
            <a:spLocks noGrp="1"/>
          </p:cNvSpPr>
          <p:nvPr>
            <p:ph type="sldNum" sz="quarter" idx="12"/>
          </p:nvPr>
        </p:nvSpPr>
        <p:spPr/>
        <p:txBody>
          <a:bodyPr/>
          <a:lstStyle/>
          <a:p>
            <a:fld id="{5F74020D-E143-44DF-84D6-81DC526F02A4}" type="slidenum">
              <a:rPr lang="en-US" smtClean="0"/>
              <a:t>6</a:t>
            </a:fld>
            <a:endParaRPr lang="en-US" dirty="0"/>
          </a:p>
        </p:txBody>
      </p:sp>
    </p:spTree>
    <p:extLst>
      <p:ext uri="{BB962C8B-B14F-4D97-AF65-F5344CB8AC3E}">
        <p14:creationId xmlns:p14="http://schemas.microsoft.com/office/powerpoint/2010/main" val="55488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49D9-32F2-4150-9FB6-B20A9DB0407E}"/>
              </a:ext>
            </a:extLst>
          </p:cNvPr>
          <p:cNvSpPr>
            <a:spLocks noGrp="1"/>
          </p:cNvSpPr>
          <p:nvPr>
            <p:ph type="title"/>
          </p:nvPr>
        </p:nvSpPr>
        <p:spPr/>
        <p:txBody>
          <a:bodyPr/>
          <a:lstStyle/>
          <a:p>
            <a:r>
              <a:rPr lang="en-US" dirty="0"/>
              <a:t>Capacity Building Objectives</a:t>
            </a:r>
          </a:p>
        </p:txBody>
      </p:sp>
      <p:sp>
        <p:nvSpPr>
          <p:cNvPr id="3" name="Content Placeholder 2">
            <a:extLst>
              <a:ext uri="{FF2B5EF4-FFF2-40B4-BE49-F238E27FC236}">
                <a16:creationId xmlns:a16="http://schemas.microsoft.com/office/drawing/2014/main" id="{CF26EA17-38ED-4442-85BF-81CE48BBB958}"/>
              </a:ext>
            </a:extLst>
          </p:cNvPr>
          <p:cNvSpPr>
            <a:spLocks noGrp="1"/>
          </p:cNvSpPr>
          <p:nvPr>
            <p:ph idx="1"/>
          </p:nvPr>
        </p:nvSpPr>
        <p:spPr/>
        <p:txBody>
          <a:bodyPr/>
          <a:lstStyle/>
          <a:p>
            <a:pPr marL="514350" indent="-514350">
              <a:buFont typeface="+mj-lt"/>
              <a:buAutoNum type="arabicPeriod"/>
            </a:pPr>
            <a:r>
              <a:rPr lang="en-US" dirty="0"/>
              <a:t>Increase the use of home and community-based, rather than institutional long-term care services</a:t>
            </a:r>
          </a:p>
          <a:p>
            <a:pPr marL="514350" indent="-514350">
              <a:buFont typeface="+mj-lt"/>
              <a:buAutoNum type="arabicPeriod"/>
            </a:pPr>
            <a:r>
              <a:rPr lang="en-US" dirty="0"/>
              <a:t>Increase availability of self-directed services and supports beyond MFP participants</a:t>
            </a:r>
          </a:p>
        </p:txBody>
      </p:sp>
      <p:sp>
        <p:nvSpPr>
          <p:cNvPr id="4" name="Slide Number Placeholder 3">
            <a:extLst>
              <a:ext uri="{FF2B5EF4-FFF2-40B4-BE49-F238E27FC236}">
                <a16:creationId xmlns:a16="http://schemas.microsoft.com/office/drawing/2014/main" id="{DC998C63-8FD3-4E33-A93E-492F0D0893AA}"/>
              </a:ext>
            </a:extLst>
          </p:cNvPr>
          <p:cNvSpPr>
            <a:spLocks noGrp="1"/>
          </p:cNvSpPr>
          <p:nvPr>
            <p:ph type="sldNum" sz="quarter" idx="12"/>
          </p:nvPr>
        </p:nvSpPr>
        <p:spPr/>
        <p:txBody>
          <a:bodyPr/>
          <a:lstStyle/>
          <a:p>
            <a:fld id="{5F74020D-E143-44DF-84D6-81DC526F02A4}" type="slidenum">
              <a:rPr lang="en-US" smtClean="0"/>
              <a:t>7</a:t>
            </a:fld>
            <a:endParaRPr lang="en-US" dirty="0"/>
          </a:p>
        </p:txBody>
      </p:sp>
      <p:sp>
        <p:nvSpPr>
          <p:cNvPr id="5" name="TextBox 4">
            <a:extLst>
              <a:ext uri="{FF2B5EF4-FFF2-40B4-BE49-F238E27FC236}">
                <a16:creationId xmlns:a16="http://schemas.microsoft.com/office/drawing/2014/main" id="{99B8A512-A827-4CD4-9CDC-6E291370E92A}"/>
              </a:ext>
            </a:extLst>
          </p:cNvPr>
          <p:cNvSpPr txBox="1"/>
          <p:nvPr/>
        </p:nvSpPr>
        <p:spPr>
          <a:xfrm>
            <a:off x="1117600" y="6444488"/>
            <a:ext cx="10883900" cy="338554"/>
          </a:xfrm>
          <a:prstGeom prst="rect">
            <a:avLst/>
          </a:prstGeom>
          <a:noFill/>
        </p:spPr>
        <p:txBody>
          <a:bodyPr wrap="square">
            <a:spAutoFit/>
          </a:bodyPr>
          <a:lstStyle/>
          <a:p>
            <a:pPr algn="ctr"/>
            <a:r>
              <a:rPr lang="en-US" sz="1600" i="0" u="none" strike="noStrike" baseline="0" dirty="0">
                <a:solidFill>
                  <a:srgbClr val="000000"/>
                </a:solidFill>
                <a:latin typeface="+mj-lt"/>
              </a:rPr>
              <a:t>Connecticut’s Money Follows the Person Capacity Building Proposal June 30, 2021</a:t>
            </a:r>
            <a:endParaRPr lang="en-US" sz="1600" dirty="0">
              <a:latin typeface="+mj-lt"/>
            </a:endParaRPr>
          </a:p>
        </p:txBody>
      </p:sp>
    </p:spTree>
    <p:extLst>
      <p:ext uri="{BB962C8B-B14F-4D97-AF65-F5344CB8AC3E}">
        <p14:creationId xmlns:p14="http://schemas.microsoft.com/office/powerpoint/2010/main" val="152162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DDA6AD-9B5D-44A1-8C50-19AFA1039ACE}"/>
              </a:ext>
            </a:extLst>
          </p:cNvPr>
          <p:cNvSpPr>
            <a:spLocks noGrp="1"/>
          </p:cNvSpPr>
          <p:nvPr>
            <p:ph type="title"/>
          </p:nvPr>
        </p:nvSpPr>
        <p:spPr/>
        <p:txBody>
          <a:bodyPr/>
          <a:lstStyle/>
          <a:p>
            <a:r>
              <a:rPr lang="en-US" dirty="0"/>
              <a:t>Capacity Building Project 1: </a:t>
            </a:r>
            <a:r>
              <a:rPr lang="en-US" sz="2800" dirty="0"/>
              <a:t>HCBS Services</a:t>
            </a:r>
            <a:endParaRPr lang="en-US" dirty="0"/>
          </a:p>
        </p:txBody>
      </p:sp>
      <p:sp>
        <p:nvSpPr>
          <p:cNvPr id="3" name="Content Placeholder 2">
            <a:extLst>
              <a:ext uri="{FF2B5EF4-FFF2-40B4-BE49-F238E27FC236}">
                <a16:creationId xmlns:a16="http://schemas.microsoft.com/office/drawing/2014/main" id="{41ED11E1-FE67-47C2-A454-AA54FEFB9FB3}"/>
              </a:ext>
            </a:extLst>
          </p:cNvPr>
          <p:cNvSpPr>
            <a:spLocks noGrp="1"/>
          </p:cNvSpPr>
          <p:nvPr>
            <p:ph idx="1"/>
          </p:nvPr>
        </p:nvSpPr>
        <p:spPr>
          <a:xfrm>
            <a:off x="1117601" y="2362201"/>
            <a:ext cx="10257367" cy="3724275"/>
          </a:xfrm>
        </p:spPr>
        <p:txBody>
          <a:bodyPr/>
          <a:lstStyle/>
          <a:p>
            <a:r>
              <a:rPr lang="en-US" dirty="0"/>
              <a:t>Provide home and community-based services (HCBS) information to people at risk for staying in nursing homes for more than 100 days</a:t>
            </a:r>
          </a:p>
          <a:p>
            <a:pPr lvl="1"/>
            <a:r>
              <a:rPr lang="en-US" dirty="0"/>
              <a:t>Including people who are not yet Medicaid eligible</a:t>
            </a:r>
          </a:p>
          <a:p>
            <a:pPr lvl="1"/>
            <a:r>
              <a:rPr lang="en-US" dirty="0"/>
              <a:t>Staff co-located in nursing homes</a:t>
            </a:r>
          </a:p>
          <a:p>
            <a:r>
              <a:rPr lang="en-US" dirty="0"/>
              <a:t>Facilitate transition</a:t>
            </a:r>
          </a:p>
          <a:p>
            <a:pPr lvl="1"/>
            <a:r>
              <a:rPr lang="en-US" dirty="0"/>
              <a:t>Outcome: An additional 600 people returning to the community </a:t>
            </a:r>
          </a:p>
        </p:txBody>
      </p:sp>
      <p:sp>
        <p:nvSpPr>
          <p:cNvPr id="4" name="Slide Number Placeholder 3">
            <a:extLst>
              <a:ext uri="{FF2B5EF4-FFF2-40B4-BE49-F238E27FC236}">
                <a16:creationId xmlns:a16="http://schemas.microsoft.com/office/drawing/2014/main" id="{68A3F488-A2DD-45B1-B3E8-590AE83791F5}"/>
              </a:ext>
            </a:extLst>
          </p:cNvPr>
          <p:cNvSpPr>
            <a:spLocks noGrp="1"/>
          </p:cNvSpPr>
          <p:nvPr>
            <p:ph type="sldNum" sz="quarter" idx="12"/>
          </p:nvPr>
        </p:nvSpPr>
        <p:spPr>
          <a:xfrm>
            <a:off x="112184" y="6242050"/>
            <a:ext cx="783167" cy="488950"/>
          </a:xfrm>
        </p:spPr>
        <p:txBody>
          <a:bodyPr/>
          <a:lstStyle/>
          <a:p>
            <a:fld id="{5F74020D-E143-44DF-84D6-81DC526F02A4}" type="slidenum">
              <a:rPr lang="en-US" smtClean="0"/>
              <a:pPr/>
              <a:t>8</a:t>
            </a:fld>
            <a:endParaRPr lang="en-US" dirty="0"/>
          </a:p>
        </p:txBody>
      </p:sp>
      <p:sp>
        <p:nvSpPr>
          <p:cNvPr id="14" name="TextBox 13">
            <a:extLst>
              <a:ext uri="{FF2B5EF4-FFF2-40B4-BE49-F238E27FC236}">
                <a16:creationId xmlns:a16="http://schemas.microsoft.com/office/drawing/2014/main" id="{B5ACE96B-2767-47A0-846C-CD8EC1C9637C}"/>
              </a:ext>
            </a:extLst>
          </p:cNvPr>
          <p:cNvSpPr txBox="1"/>
          <p:nvPr/>
        </p:nvSpPr>
        <p:spPr>
          <a:xfrm>
            <a:off x="1117600" y="6382843"/>
            <a:ext cx="10883900" cy="338554"/>
          </a:xfrm>
          <a:prstGeom prst="rect">
            <a:avLst/>
          </a:prstGeom>
          <a:noFill/>
        </p:spPr>
        <p:txBody>
          <a:bodyPr wrap="square">
            <a:spAutoFit/>
          </a:bodyPr>
          <a:lstStyle/>
          <a:p>
            <a:pPr algn="ctr"/>
            <a:r>
              <a:rPr lang="en-US" sz="1600" i="0" u="none" strike="noStrike" baseline="0" dirty="0">
                <a:solidFill>
                  <a:srgbClr val="000000"/>
                </a:solidFill>
                <a:latin typeface="+mj-lt"/>
              </a:rPr>
              <a:t>Connecticut’s Money Follows the Person Capacity Building Proposal June 30, 2021</a:t>
            </a:r>
            <a:endParaRPr lang="en-US" sz="1600" dirty="0">
              <a:latin typeface="+mj-lt"/>
            </a:endParaRPr>
          </a:p>
        </p:txBody>
      </p:sp>
    </p:spTree>
    <p:extLst>
      <p:ext uri="{BB962C8B-B14F-4D97-AF65-F5344CB8AC3E}">
        <p14:creationId xmlns:p14="http://schemas.microsoft.com/office/powerpoint/2010/main" val="296329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493A2-B5B4-43BB-AEF5-A068EAE261CA}"/>
              </a:ext>
            </a:extLst>
          </p:cNvPr>
          <p:cNvSpPr>
            <a:spLocks noGrp="1"/>
          </p:cNvSpPr>
          <p:nvPr>
            <p:ph type="title"/>
          </p:nvPr>
        </p:nvSpPr>
        <p:spPr/>
        <p:txBody>
          <a:bodyPr/>
          <a:lstStyle/>
          <a:p>
            <a:r>
              <a:rPr lang="en-US" dirty="0"/>
              <a:t>Capacity Building Project 2: </a:t>
            </a:r>
            <a:r>
              <a:rPr lang="en-US" sz="2800" dirty="0"/>
              <a:t>Self-Direction Supports</a:t>
            </a:r>
            <a:endParaRPr lang="en-US" dirty="0"/>
          </a:p>
        </p:txBody>
      </p:sp>
      <p:sp>
        <p:nvSpPr>
          <p:cNvPr id="3" name="Content Placeholder 2">
            <a:extLst>
              <a:ext uri="{FF2B5EF4-FFF2-40B4-BE49-F238E27FC236}">
                <a16:creationId xmlns:a16="http://schemas.microsoft.com/office/drawing/2014/main" id="{FFCD6734-003F-4949-8348-DA1D47B7E681}"/>
              </a:ext>
            </a:extLst>
          </p:cNvPr>
          <p:cNvSpPr>
            <a:spLocks noGrp="1"/>
          </p:cNvSpPr>
          <p:nvPr>
            <p:ph idx="1"/>
          </p:nvPr>
        </p:nvSpPr>
        <p:spPr/>
        <p:txBody>
          <a:bodyPr/>
          <a:lstStyle/>
          <a:p>
            <a:r>
              <a:rPr lang="en-US" dirty="0"/>
              <a:t>Increase the number of support and planning coaches</a:t>
            </a:r>
          </a:p>
          <a:p>
            <a:r>
              <a:rPr lang="en-US" dirty="0"/>
              <a:t>Increase self-direction tools and training options</a:t>
            </a:r>
          </a:p>
        </p:txBody>
      </p:sp>
      <p:sp>
        <p:nvSpPr>
          <p:cNvPr id="4" name="Slide Number Placeholder 3">
            <a:extLst>
              <a:ext uri="{FF2B5EF4-FFF2-40B4-BE49-F238E27FC236}">
                <a16:creationId xmlns:a16="http://schemas.microsoft.com/office/drawing/2014/main" id="{3184FF95-18E4-4312-AB5A-CC034EDEC774}"/>
              </a:ext>
            </a:extLst>
          </p:cNvPr>
          <p:cNvSpPr>
            <a:spLocks noGrp="1"/>
          </p:cNvSpPr>
          <p:nvPr>
            <p:ph type="sldNum" sz="quarter" idx="12"/>
          </p:nvPr>
        </p:nvSpPr>
        <p:spPr/>
        <p:txBody>
          <a:bodyPr/>
          <a:lstStyle/>
          <a:p>
            <a:fld id="{5F74020D-E143-44DF-84D6-81DC526F02A4}" type="slidenum">
              <a:rPr lang="en-US" smtClean="0"/>
              <a:t>9</a:t>
            </a:fld>
            <a:endParaRPr lang="en-US" dirty="0"/>
          </a:p>
        </p:txBody>
      </p:sp>
      <p:sp>
        <p:nvSpPr>
          <p:cNvPr id="5" name="TextBox 4">
            <a:extLst>
              <a:ext uri="{FF2B5EF4-FFF2-40B4-BE49-F238E27FC236}">
                <a16:creationId xmlns:a16="http://schemas.microsoft.com/office/drawing/2014/main" id="{30F83384-09DA-4208-B02A-CB5560909363}"/>
              </a:ext>
            </a:extLst>
          </p:cNvPr>
          <p:cNvSpPr txBox="1"/>
          <p:nvPr/>
        </p:nvSpPr>
        <p:spPr>
          <a:xfrm>
            <a:off x="1117600" y="6444488"/>
            <a:ext cx="10883900" cy="338554"/>
          </a:xfrm>
          <a:prstGeom prst="rect">
            <a:avLst/>
          </a:prstGeom>
          <a:noFill/>
        </p:spPr>
        <p:txBody>
          <a:bodyPr wrap="square">
            <a:spAutoFit/>
          </a:bodyPr>
          <a:lstStyle/>
          <a:p>
            <a:pPr algn="ctr"/>
            <a:r>
              <a:rPr lang="en-US" sz="1600" i="0" u="none" strike="noStrike" baseline="0" dirty="0">
                <a:solidFill>
                  <a:srgbClr val="000000"/>
                </a:solidFill>
                <a:latin typeface="+mj-lt"/>
              </a:rPr>
              <a:t>Connecticut’s Money Follows the Person Capacity Building Proposal June 30, 2021</a:t>
            </a:r>
            <a:endParaRPr lang="en-US" sz="1600" dirty="0">
              <a:latin typeface="+mj-lt"/>
            </a:endParaRPr>
          </a:p>
        </p:txBody>
      </p:sp>
    </p:spTree>
    <p:extLst>
      <p:ext uri="{BB962C8B-B14F-4D97-AF65-F5344CB8AC3E}">
        <p14:creationId xmlns:p14="http://schemas.microsoft.com/office/powerpoint/2010/main" val="1686276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6AB4E29E-D9BA-4B11-A9ED-4F1E9E8CDC8C}" vid="{BB38E4A7-2284-47F2-82AB-4D620C93174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EA1F7B976A264299C43ED91EC13973" ma:contentTypeVersion="2" ma:contentTypeDescription="Create a new document." ma:contentTypeScope="" ma:versionID="f177591f01472a6bcef1beea6fff37e4">
  <xsd:schema xmlns:xsd="http://www.w3.org/2001/XMLSchema" xmlns:xs="http://www.w3.org/2001/XMLSchema" xmlns:p="http://schemas.microsoft.com/office/2006/metadata/properties" xmlns:ns3="d2b1244f-1c6d-4e47-87cf-e7cea6c1ad5c" targetNamespace="http://schemas.microsoft.com/office/2006/metadata/properties" ma:root="true" ma:fieldsID="fd3704a805118993617a7c28ccbb96ef" ns3:_="">
    <xsd:import namespace="d2b1244f-1c6d-4e47-87cf-e7cea6c1ad5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1244f-1c6d-4e47-87cf-e7cea6c1a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15AFE7-21F8-4F96-887F-C4C7F9E56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1244f-1c6d-4e47-87cf-e7cea6c1a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FC122B-62B5-4722-B18B-B7E41E46F1B9}">
  <ds:schemaRefs>
    <ds:schemaRef ds:uri="http://purl.org/dc/dcmitype/"/>
    <ds:schemaRef ds:uri="http://schemas.microsoft.com/office/infopath/2007/PartnerControls"/>
    <ds:schemaRef ds:uri="http://schemas.openxmlformats.org/package/2006/metadata/core-properties"/>
    <ds:schemaRef ds:uri="d2b1244f-1c6d-4e47-87cf-e7cea6c1ad5c"/>
    <ds:schemaRef ds:uri="http://purl.org/dc/elements/1.1/"/>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EDC20536-2172-4D46-8B45-8AD1C63B5D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464</TotalTime>
  <Words>2856</Words>
  <Application>Microsoft Office PowerPoint</Application>
  <PresentationFormat>Widescreen</PresentationFormat>
  <Paragraphs>498</Paragraphs>
  <Slides>54</Slides>
  <Notes>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3" baseType="lpstr">
      <vt:lpstr>Arial</vt:lpstr>
      <vt:lpstr>Calibri</vt:lpstr>
      <vt:lpstr>Helvetica</vt:lpstr>
      <vt:lpstr>Heveltica</vt:lpstr>
      <vt:lpstr>Times New Roman</vt:lpstr>
      <vt:lpstr>Wingdings</vt:lpstr>
      <vt:lpstr>Theme1</vt:lpstr>
      <vt:lpstr>1_Office Theme</vt:lpstr>
      <vt:lpstr>think-cell Slide</vt:lpstr>
      <vt:lpstr>Medicaid Long Term Services &amp; Supports Rebalancing Updates</vt:lpstr>
      <vt:lpstr>Topics</vt:lpstr>
      <vt:lpstr>Presenters</vt:lpstr>
      <vt:lpstr>ARPA (American Rescue Plan Act) </vt:lpstr>
      <vt:lpstr>ARPA Highlights – Department of Social Services</vt:lpstr>
      <vt:lpstr>Capacity Building</vt:lpstr>
      <vt:lpstr>Capacity Building Objectives</vt:lpstr>
      <vt:lpstr>Capacity Building Project 1: HCBS Services</vt:lpstr>
      <vt:lpstr>Capacity Building Project 2: Self-Direction Supports</vt:lpstr>
      <vt:lpstr>MFP Benchmarks</vt:lpstr>
      <vt:lpstr>MFP Benchmarks</vt:lpstr>
      <vt:lpstr>Benchmark 1: Transition 5200 people from qualified institutions to the community</vt:lpstr>
      <vt:lpstr>Benchmark 2: Increase dollars to home and community-based services</vt:lpstr>
      <vt:lpstr>Benchmark 3: Increase hospital discharges to the community rather than to institutions</vt:lpstr>
      <vt:lpstr>Benchmark 4: Increase probability of returning to the community during the six months following nursing home admission</vt:lpstr>
      <vt:lpstr>Benchmark 5: Increase the percentage of long-term care participants living in the community compared to an institution</vt:lpstr>
      <vt:lpstr>Happy or Unhappy</vt:lpstr>
      <vt:lpstr>Universal Assessment</vt:lpstr>
      <vt:lpstr>Universal Assessment (UA)</vt:lpstr>
      <vt:lpstr>Community first Choice (CFC)</vt:lpstr>
      <vt:lpstr>CFC</vt:lpstr>
      <vt:lpstr>CFC Applications</vt:lpstr>
      <vt:lpstr>COVID-19 Emergency Response for CFC</vt:lpstr>
      <vt:lpstr>COVID-19 Emergency Response for CFC</vt:lpstr>
      <vt:lpstr>CHESS (Connecticut Housing Engagement and Supports Services)</vt:lpstr>
      <vt:lpstr>CHESS</vt:lpstr>
      <vt:lpstr>CHESS Requirements</vt:lpstr>
      <vt:lpstr>CHESS Services</vt:lpstr>
      <vt:lpstr>CHESS Team</vt:lpstr>
      <vt:lpstr>CHESS</vt:lpstr>
      <vt:lpstr>CHESS Contact information</vt:lpstr>
      <vt:lpstr>My Place ct Transition </vt:lpstr>
      <vt:lpstr>My Place CT Transition</vt:lpstr>
      <vt:lpstr>My Place CT Transition</vt:lpstr>
      <vt:lpstr>My Place CT</vt:lpstr>
      <vt:lpstr>Questions? </vt:lpstr>
      <vt:lpstr>PowerPoint Presentation</vt:lpstr>
      <vt:lpstr>PowerPoint Presentation</vt:lpstr>
      <vt:lpstr>Enhance HCBS Workforce</vt:lpstr>
      <vt:lpstr>Expand and Integrate Use of Assistive Technology</vt:lpstr>
      <vt:lpstr>Expand Environmental (Home) Adaptations</vt:lpstr>
      <vt:lpstr>Enhance Self-Direction</vt:lpstr>
      <vt:lpstr>Incentives to Expand HCBS Options</vt:lpstr>
      <vt:lpstr>Enhance Provider Infrastructure</vt:lpstr>
      <vt:lpstr>Strengthen Quality</vt:lpstr>
      <vt:lpstr>Strengthen Quality (Continued)</vt:lpstr>
      <vt:lpstr>Sustain Change</vt:lpstr>
      <vt:lpstr>Workgroups</vt:lpstr>
      <vt:lpstr>Workgroups</vt:lpstr>
      <vt:lpstr>Workgroups</vt:lpstr>
      <vt:lpstr>Workgroups</vt:lpstr>
      <vt:lpstr>Workgroups</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Long Term Services &amp; Supports Rebalancing Updates</dc:title>
  <dc:creator>Carabetta, Lauren</dc:creator>
  <cp:lastModifiedBy>Morton, Melissa</cp:lastModifiedBy>
  <cp:revision>33</cp:revision>
  <dcterms:created xsi:type="dcterms:W3CDTF">2021-09-03T18:50:38Z</dcterms:created>
  <dcterms:modified xsi:type="dcterms:W3CDTF">2021-09-14T14:01:32Z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0x01010024EA1F7B976A264299C43ED91EC13973</vt:lpwstr>
  </property>
</Properties>
</file>