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288" r:id="rId7"/>
    <p:sldId id="281" r:id="rId8"/>
    <p:sldId id="285" r:id="rId9"/>
    <p:sldId id="284" r:id="rId10"/>
    <p:sldId id="283" r:id="rId11"/>
    <p:sldId id="282" r:id="rId12"/>
    <p:sldId id="290" r:id="rId13"/>
    <p:sldId id="291" r:id="rId14"/>
    <p:sldId id="289" r:id="rId15"/>
    <p:sldId id="287" r:id="rId16"/>
    <p:sldId id="258" r:id="rId17"/>
    <p:sldId id="286" r:id="rId18"/>
    <p:sldId id="262"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C57"/>
    <a:srgbClr val="FDE3A1"/>
    <a:srgbClr val="E2EEEC"/>
    <a:srgbClr val="5091FA"/>
    <a:srgbClr val="C2E1FA"/>
    <a:srgbClr val="FCF8A6"/>
    <a:srgbClr val="FCFFDB"/>
    <a:srgbClr val="FEECBE"/>
    <a:srgbClr val="C6FEE3"/>
    <a:srgbClr val="FE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6368" autoAdjust="0"/>
  </p:normalViewPr>
  <p:slideViewPr>
    <p:cSldViewPr snapToGrid="0" showGuides="1">
      <p:cViewPr varScale="1">
        <p:scale>
          <a:sx n="75" d="100"/>
          <a:sy n="75" d="100"/>
        </p:scale>
        <p:origin x="92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10.18.8.65\users\garciai\OIM\IT%20Investment\e-Permitting%20Metri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18.8.65\users\garciai\OIM\IT%20Investment\e-Permitting%20Metri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18.8.65\users\garciai\OIM\IT%20Investment\e-Permitting%20Metric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18.8.65\users\garciai\OIM\IT%20Investment\e-Permitting%20Metric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0.18.8.65\users\garciai\OIM\IT%20Investment\e-Permitting%20Metric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0.18.8.65\users\garciai\OIM\IT%20Investment\e-Permitting%20Metric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0.18.8.65\users\garciai\OIM\IT%20Investment\e-Permitting%20Metric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Environmental Quality Filings Submitted </a:t>
            </a:r>
          </a:p>
          <a:p>
            <a:pPr>
              <a:defRPr/>
            </a:pPr>
            <a:r>
              <a:rPr lang="en-US"/>
              <a:t>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Sheet1!$B$3</c:f>
              <c:strCache>
                <c:ptCount val="1"/>
                <c:pt idx="0">
                  <c:v>Portal</c:v>
                </c:pt>
              </c:strCache>
            </c:strRef>
          </c:tx>
          <c:spPr>
            <a:solidFill>
              <a:srgbClr val="FBCC57"/>
            </a:solidFill>
            <a:ln>
              <a:noFill/>
            </a:ln>
            <a:effectLst/>
          </c:spPr>
          <c:invertIfNegative val="0"/>
          <c:cat>
            <c:strRef>
              <c:f>Sheet1!$A$4:$A$12</c:f>
              <c:strCache>
                <c:ptCount val="4"/>
                <c:pt idx="0">
                  <c:v>Underground Storage Tanks</c:v>
                </c:pt>
                <c:pt idx="1">
                  <c:v>Stormwater (Construction/Industrial/No Exposure)</c:v>
                </c:pt>
                <c:pt idx="2">
                  <c:v>Radiation - RMI</c:v>
                </c:pt>
                <c:pt idx="3">
                  <c:v>Radiation - DTX</c:v>
                </c:pt>
              </c:strCache>
            </c:strRef>
          </c:cat>
          <c:val>
            <c:numRef>
              <c:f>Sheet1!$B$4:$B$12</c:f>
              <c:numCache>
                <c:formatCode>General</c:formatCode>
                <c:ptCount val="4"/>
                <c:pt idx="0">
                  <c:v>2570</c:v>
                </c:pt>
                <c:pt idx="1">
                  <c:v>162</c:v>
                </c:pt>
                <c:pt idx="2">
                  <c:v>771</c:v>
                </c:pt>
                <c:pt idx="3">
                  <c:v>260</c:v>
                </c:pt>
              </c:numCache>
            </c:numRef>
          </c:val>
        </c:ser>
        <c:ser>
          <c:idx val="1"/>
          <c:order val="1"/>
          <c:tx>
            <c:strRef>
              <c:f>Sheet1!$C$3</c:f>
              <c:strCache>
                <c:ptCount val="1"/>
                <c:pt idx="0">
                  <c:v>Paper</c:v>
                </c:pt>
              </c:strCache>
            </c:strRef>
          </c:tx>
          <c:spPr>
            <a:solidFill>
              <a:schemeClr val="accent1">
                <a:lumMod val="90000"/>
              </a:schemeClr>
            </a:solidFill>
            <a:ln>
              <a:noFill/>
            </a:ln>
            <a:effectLst/>
          </c:spPr>
          <c:invertIfNegative val="0"/>
          <c:cat>
            <c:strRef>
              <c:f>Sheet1!$A$4:$A$12</c:f>
              <c:strCache>
                <c:ptCount val="4"/>
                <c:pt idx="0">
                  <c:v>Underground Storage Tanks</c:v>
                </c:pt>
                <c:pt idx="1">
                  <c:v>Stormwater (Construction/Industrial/No Exposure)</c:v>
                </c:pt>
                <c:pt idx="2">
                  <c:v>Radiation - RMI</c:v>
                </c:pt>
                <c:pt idx="3">
                  <c:v>Radiation - DTX</c:v>
                </c:pt>
              </c:strCache>
            </c:strRef>
          </c:cat>
          <c:val>
            <c:numRef>
              <c:f>Sheet1!$C$4:$C$12</c:f>
              <c:numCache>
                <c:formatCode>General</c:formatCode>
                <c:ptCount val="4"/>
                <c:pt idx="0">
                  <c:v>106</c:v>
                </c:pt>
                <c:pt idx="1">
                  <c:v>30</c:v>
                </c:pt>
                <c:pt idx="2">
                  <c:v>0</c:v>
                </c:pt>
                <c:pt idx="3">
                  <c:v>1</c:v>
                </c:pt>
              </c:numCache>
            </c:numRef>
          </c:val>
        </c:ser>
        <c:dLbls>
          <c:showLegendKey val="0"/>
          <c:showVal val="0"/>
          <c:showCatName val="0"/>
          <c:showSerName val="0"/>
          <c:showPercent val="0"/>
          <c:showBubbleSize val="0"/>
        </c:dLbls>
        <c:gapWidth val="150"/>
        <c:overlap val="100"/>
        <c:axId val="248552256"/>
        <c:axId val="248229752"/>
      </c:barChart>
      <c:catAx>
        <c:axId val="24855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8229752"/>
        <c:crosses val="autoZero"/>
        <c:auto val="1"/>
        <c:lblAlgn val="ctr"/>
        <c:lblOffset val="100"/>
        <c:noMultiLvlLbl val="0"/>
      </c:catAx>
      <c:valAx>
        <c:axId val="248229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85522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Environmental Conservation Filings Submitted </a:t>
            </a:r>
          </a:p>
          <a:p>
            <a:pPr>
              <a:defRPr/>
            </a:pPr>
            <a:r>
              <a:rPr lang="en-US" dirty="0"/>
              <a:t>2017</a:t>
            </a:r>
          </a:p>
        </c:rich>
      </c:tx>
      <c:layout>
        <c:manualLayout>
          <c:xMode val="edge"/>
          <c:yMode val="edge"/>
          <c:x val="0.16362515943783038"/>
          <c:y val="1.55555569164966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Sheet1!$B$3</c:f>
              <c:strCache>
                <c:ptCount val="1"/>
                <c:pt idx="0">
                  <c:v>Portal</c:v>
                </c:pt>
              </c:strCache>
            </c:strRef>
          </c:tx>
          <c:spPr>
            <a:solidFill>
              <a:srgbClr val="FBCC57"/>
            </a:solidFill>
            <a:ln>
              <a:noFill/>
            </a:ln>
            <a:effectLst/>
          </c:spPr>
          <c:invertIfNegative val="0"/>
          <c:cat>
            <c:strRef>
              <c:f>Sheet1!$A$4:$A$12</c:f>
              <c:strCache>
                <c:ptCount val="5"/>
                <c:pt idx="0">
                  <c:v>Inland Fish Derby</c:v>
                </c:pt>
                <c:pt idx="1">
                  <c:v>Marine Fish Derby</c:v>
                </c:pt>
                <c:pt idx="2">
                  <c:v>Fish Liberation</c:v>
                </c:pt>
                <c:pt idx="3">
                  <c:v>Fish Importation</c:v>
                </c:pt>
                <c:pt idx="4">
                  <c:v>Fish Special Regs</c:v>
                </c:pt>
              </c:strCache>
            </c:strRef>
          </c:cat>
          <c:val>
            <c:numRef>
              <c:f>Sheet1!$B$4:$B$12</c:f>
              <c:numCache>
                <c:formatCode>General</c:formatCode>
                <c:ptCount val="5"/>
                <c:pt idx="0">
                  <c:v>1024</c:v>
                </c:pt>
                <c:pt idx="1">
                  <c:v>2</c:v>
                </c:pt>
                <c:pt idx="2">
                  <c:v>343</c:v>
                </c:pt>
                <c:pt idx="3">
                  <c:v>412</c:v>
                </c:pt>
                <c:pt idx="4">
                  <c:v>35</c:v>
                </c:pt>
              </c:numCache>
            </c:numRef>
          </c:val>
        </c:ser>
        <c:ser>
          <c:idx val="1"/>
          <c:order val="1"/>
          <c:tx>
            <c:strRef>
              <c:f>Sheet1!$C$3</c:f>
              <c:strCache>
                <c:ptCount val="1"/>
                <c:pt idx="0">
                  <c:v>Paper</c:v>
                </c:pt>
              </c:strCache>
            </c:strRef>
          </c:tx>
          <c:spPr>
            <a:solidFill>
              <a:schemeClr val="accent2"/>
            </a:solidFill>
            <a:ln>
              <a:noFill/>
            </a:ln>
            <a:effectLst/>
          </c:spPr>
          <c:invertIfNegative val="0"/>
          <c:cat>
            <c:strRef>
              <c:f>Sheet1!$A$4:$A$12</c:f>
              <c:strCache>
                <c:ptCount val="5"/>
                <c:pt idx="0">
                  <c:v>Inland Fish Derby</c:v>
                </c:pt>
                <c:pt idx="1">
                  <c:v>Marine Fish Derby</c:v>
                </c:pt>
                <c:pt idx="2">
                  <c:v>Fish Liberation</c:v>
                </c:pt>
                <c:pt idx="3">
                  <c:v>Fish Importation</c:v>
                </c:pt>
                <c:pt idx="4">
                  <c:v>Fish Special Regs</c:v>
                </c:pt>
              </c:strCache>
            </c:strRef>
          </c:cat>
          <c:val>
            <c:numRef>
              <c:f>Sheet1!$C$4:$C$12</c:f>
              <c:numCache>
                <c:formatCode>General</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overlap val="100"/>
        <c:axId val="248329992"/>
        <c:axId val="248296120"/>
      </c:barChart>
      <c:catAx>
        <c:axId val="248329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8296120"/>
        <c:crosses val="autoZero"/>
        <c:auto val="1"/>
        <c:lblAlgn val="ctr"/>
        <c:lblOffset val="100"/>
        <c:noMultiLvlLbl val="0"/>
      </c:catAx>
      <c:valAx>
        <c:axId val="248296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83299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Environmental Quality Filings Submitted </a:t>
            </a:r>
          </a:p>
          <a:p>
            <a:pPr>
              <a:defRPr/>
            </a:pPr>
            <a:r>
              <a:rPr lang="en-US"/>
              <a:t>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Sheet1!$B$23</c:f>
              <c:strCache>
                <c:ptCount val="1"/>
                <c:pt idx="0">
                  <c:v>Portal</c:v>
                </c:pt>
              </c:strCache>
            </c:strRef>
          </c:tx>
          <c:spPr>
            <a:solidFill>
              <a:srgbClr val="FBCC57"/>
            </a:solidFill>
            <a:ln>
              <a:noFill/>
            </a:ln>
            <a:effectLst/>
          </c:spPr>
          <c:invertIfNegative val="0"/>
          <c:cat>
            <c:strRef>
              <c:f>Sheet1!$A$24:$A$32</c:f>
              <c:strCache>
                <c:ptCount val="4"/>
                <c:pt idx="0">
                  <c:v>Underground Storage Tanks</c:v>
                </c:pt>
                <c:pt idx="1">
                  <c:v>Stormwater (Construction/Industrial/No Exposure)</c:v>
                </c:pt>
                <c:pt idx="2">
                  <c:v>Radiation - RMI</c:v>
                </c:pt>
                <c:pt idx="3">
                  <c:v>Radiation - DTX</c:v>
                </c:pt>
              </c:strCache>
              <c:extLst/>
            </c:strRef>
          </c:cat>
          <c:val>
            <c:numRef>
              <c:f>Sheet1!$B$24:$B$32</c:f>
              <c:numCache>
                <c:formatCode>General</c:formatCode>
                <c:ptCount val="4"/>
                <c:pt idx="0">
                  <c:v>845</c:v>
                </c:pt>
                <c:pt idx="1">
                  <c:v>113</c:v>
                </c:pt>
                <c:pt idx="2">
                  <c:v>173</c:v>
                </c:pt>
                <c:pt idx="3">
                  <c:v>2452</c:v>
                </c:pt>
              </c:numCache>
              <c:extLst/>
            </c:numRef>
          </c:val>
        </c:ser>
        <c:ser>
          <c:idx val="1"/>
          <c:order val="1"/>
          <c:tx>
            <c:strRef>
              <c:f>Sheet1!$C$23</c:f>
              <c:strCache>
                <c:ptCount val="1"/>
                <c:pt idx="0">
                  <c:v>Paper</c:v>
                </c:pt>
              </c:strCache>
            </c:strRef>
          </c:tx>
          <c:spPr>
            <a:solidFill>
              <a:schemeClr val="accent2"/>
            </a:solidFill>
            <a:ln>
              <a:noFill/>
            </a:ln>
            <a:effectLst/>
          </c:spPr>
          <c:invertIfNegative val="0"/>
          <c:cat>
            <c:strRef>
              <c:f>Sheet1!$A$24:$A$32</c:f>
              <c:strCache>
                <c:ptCount val="4"/>
                <c:pt idx="0">
                  <c:v>Underground Storage Tanks</c:v>
                </c:pt>
                <c:pt idx="1">
                  <c:v>Stormwater (Construction/Industrial/No Exposure)</c:v>
                </c:pt>
                <c:pt idx="2">
                  <c:v>Radiation - RMI</c:v>
                </c:pt>
                <c:pt idx="3">
                  <c:v>Radiation - DTX</c:v>
                </c:pt>
              </c:strCache>
              <c:extLst/>
            </c:strRef>
          </c:cat>
          <c:val>
            <c:numRef>
              <c:f>Sheet1!$C$24:$C$32</c:f>
              <c:numCache>
                <c:formatCode>General</c:formatCode>
                <c:ptCount val="4"/>
                <c:pt idx="0">
                  <c:v>54</c:v>
                </c:pt>
                <c:pt idx="1">
                  <c:v>3</c:v>
                </c:pt>
                <c:pt idx="2">
                  <c:v>0</c:v>
                </c:pt>
                <c:pt idx="3">
                  <c:v>0</c:v>
                </c:pt>
              </c:numCache>
              <c:extLst/>
            </c:numRef>
          </c:val>
        </c:ser>
        <c:dLbls>
          <c:showLegendKey val="0"/>
          <c:showVal val="0"/>
          <c:showCatName val="0"/>
          <c:showSerName val="0"/>
          <c:showPercent val="0"/>
          <c:showBubbleSize val="0"/>
        </c:dLbls>
        <c:gapWidth val="150"/>
        <c:overlap val="100"/>
        <c:axId val="248392360"/>
        <c:axId val="248392744"/>
      </c:barChart>
      <c:catAx>
        <c:axId val="248392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8392744"/>
        <c:crosses val="autoZero"/>
        <c:auto val="1"/>
        <c:lblAlgn val="ctr"/>
        <c:lblOffset val="100"/>
        <c:noMultiLvlLbl val="0"/>
      </c:catAx>
      <c:valAx>
        <c:axId val="248392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83923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Environmental Conservation Filings Submitted </a:t>
            </a:r>
          </a:p>
          <a:p>
            <a:pPr>
              <a:defRPr/>
            </a:pPr>
            <a:r>
              <a:rPr lang="en-US"/>
              <a:t>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Sheet1!$B$23</c:f>
              <c:strCache>
                <c:ptCount val="1"/>
                <c:pt idx="0">
                  <c:v>Portal</c:v>
                </c:pt>
              </c:strCache>
            </c:strRef>
          </c:tx>
          <c:spPr>
            <a:solidFill>
              <a:srgbClr val="FBCC57"/>
            </a:solidFill>
            <a:ln>
              <a:noFill/>
            </a:ln>
            <a:effectLst/>
          </c:spPr>
          <c:invertIfNegative val="0"/>
          <c:cat>
            <c:strRef>
              <c:f>Sheet1!$A$24:$A$32</c:f>
              <c:strCache>
                <c:ptCount val="5"/>
                <c:pt idx="0">
                  <c:v>Inland Fish Derby</c:v>
                </c:pt>
                <c:pt idx="1">
                  <c:v>Marine Fish Derby</c:v>
                </c:pt>
                <c:pt idx="2">
                  <c:v>Fish Liberation</c:v>
                </c:pt>
                <c:pt idx="3">
                  <c:v>Fish Importation</c:v>
                </c:pt>
                <c:pt idx="4">
                  <c:v>Fish Special Regs</c:v>
                </c:pt>
              </c:strCache>
              <c:extLst/>
            </c:strRef>
          </c:cat>
          <c:val>
            <c:numRef>
              <c:f>Sheet1!$B$24:$B$32</c:f>
              <c:numCache>
                <c:formatCode>General</c:formatCode>
                <c:ptCount val="5"/>
                <c:pt idx="0">
                  <c:v>399</c:v>
                </c:pt>
                <c:pt idx="1">
                  <c:v>7</c:v>
                </c:pt>
                <c:pt idx="2">
                  <c:v>273</c:v>
                </c:pt>
                <c:pt idx="3">
                  <c:v>353</c:v>
                </c:pt>
                <c:pt idx="4">
                  <c:v>35</c:v>
                </c:pt>
              </c:numCache>
              <c:extLst/>
            </c:numRef>
          </c:val>
        </c:ser>
        <c:ser>
          <c:idx val="1"/>
          <c:order val="1"/>
          <c:tx>
            <c:strRef>
              <c:f>Sheet1!$C$23</c:f>
              <c:strCache>
                <c:ptCount val="1"/>
                <c:pt idx="0">
                  <c:v>Paper</c:v>
                </c:pt>
              </c:strCache>
            </c:strRef>
          </c:tx>
          <c:spPr>
            <a:solidFill>
              <a:schemeClr val="accent2"/>
            </a:solidFill>
            <a:ln>
              <a:noFill/>
            </a:ln>
            <a:effectLst/>
          </c:spPr>
          <c:invertIfNegative val="0"/>
          <c:cat>
            <c:strRef>
              <c:f>Sheet1!$A$24:$A$32</c:f>
              <c:strCache>
                <c:ptCount val="5"/>
                <c:pt idx="0">
                  <c:v>Inland Fish Derby</c:v>
                </c:pt>
                <c:pt idx="1">
                  <c:v>Marine Fish Derby</c:v>
                </c:pt>
                <c:pt idx="2">
                  <c:v>Fish Liberation</c:v>
                </c:pt>
                <c:pt idx="3">
                  <c:v>Fish Importation</c:v>
                </c:pt>
                <c:pt idx="4">
                  <c:v>Fish Special Regs</c:v>
                </c:pt>
              </c:strCache>
              <c:extLst/>
            </c:strRef>
          </c:cat>
          <c:val>
            <c:numRef>
              <c:f>Sheet1!$C$24:$C$32</c:f>
              <c:numCache>
                <c:formatCode>General</c:formatCode>
                <c:ptCount val="5"/>
                <c:pt idx="0">
                  <c:v>0</c:v>
                </c:pt>
                <c:pt idx="1">
                  <c:v>0</c:v>
                </c:pt>
                <c:pt idx="2">
                  <c:v>0</c:v>
                </c:pt>
                <c:pt idx="3">
                  <c:v>0</c:v>
                </c:pt>
                <c:pt idx="4">
                  <c:v>0</c:v>
                </c:pt>
              </c:numCache>
              <c:extLst/>
            </c:numRef>
          </c:val>
        </c:ser>
        <c:dLbls>
          <c:showLegendKey val="0"/>
          <c:showVal val="0"/>
          <c:showCatName val="0"/>
          <c:showSerName val="0"/>
          <c:showPercent val="0"/>
          <c:showBubbleSize val="0"/>
        </c:dLbls>
        <c:gapWidth val="150"/>
        <c:overlap val="100"/>
        <c:axId val="247880920"/>
        <c:axId val="247882096"/>
      </c:barChart>
      <c:catAx>
        <c:axId val="247880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7882096"/>
        <c:crosses val="autoZero"/>
        <c:auto val="1"/>
        <c:lblAlgn val="ctr"/>
        <c:lblOffset val="100"/>
        <c:noMultiLvlLbl val="0"/>
      </c:catAx>
      <c:valAx>
        <c:axId val="247882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78809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Environmental Quality Filings </a:t>
            </a:r>
          </a:p>
          <a:p>
            <a:pPr>
              <a:defRPr/>
            </a:pPr>
            <a:r>
              <a:rPr lang="en-US"/>
              <a:t>2013-2018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419180734612173E-2"/>
          <c:y val="0.20094572865554322"/>
          <c:w val="0.92744377693644231"/>
          <c:h val="0.58755203347430884"/>
        </c:manualLayout>
      </c:layout>
      <c:bar3DChart>
        <c:barDir val="col"/>
        <c:grouping val="clustered"/>
        <c:varyColors val="0"/>
        <c:ser>
          <c:idx val="0"/>
          <c:order val="0"/>
          <c:tx>
            <c:strRef>
              <c:f>Sheet1!$B$40</c:f>
              <c:strCache>
                <c:ptCount val="1"/>
                <c:pt idx="0">
                  <c:v>2013</c:v>
                </c:pt>
              </c:strCache>
            </c:strRef>
          </c:tx>
          <c:spPr>
            <a:solidFill>
              <a:schemeClr val="accent1"/>
            </a:solidFill>
            <a:ln>
              <a:noFill/>
            </a:ln>
            <a:effectLst/>
            <a:sp3d/>
          </c:spPr>
          <c:invertIfNegative val="0"/>
          <c:cat>
            <c:strRef>
              <c:f>Sheet1!$A$41:$A$49</c:f>
              <c:strCache>
                <c:ptCount val="4"/>
                <c:pt idx="0">
                  <c:v>Underground Storage Tanks</c:v>
                </c:pt>
                <c:pt idx="1">
                  <c:v>Stormwater (Construction/Industrial/No Exposure)</c:v>
                </c:pt>
                <c:pt idx="2">
                  <c:v>Radiation - RMI</c:v>
                </c:pt>
                <c:pt idx="3">
                  <c:v>Radiation - DTX</c:v>
                </c:pt>
              </c:strCache>
            </c:strRef>
          </c:cat>
          <c:val>
            <c:numRef>
              <c:f>Sheet1!$B$41:$B$49</c:f>
              <c:numCache>
                <c:formatCode>General</c:formatCode>
                <c:ptCount val="4"/>
                <c:pt idx="0">
                  <c:v>404</c:v>
                </c:pt>
                <c:pt idx="1">
                  <c:v>0</c:v>
                </c:pt>
                <c:pt idx="2">
                  <c:v>0</c:v>
                </c:pt>
                <c:pt idx="3">
                  <c:v>0</c:v>
                </c:pt>
              </c:numCache>
            </c:numRef>
          </c:val>
        </c:ser>
        <c:ser>
          <c:idx val="1"/>
          <c:order val="1"/>
          <c:tx>
            <c:strRef>
              <c:f>Sheet1!$C$40</c:f>
              <c:strCache>
                <c:ptCount val="1"/>
                <c:pt idx="0">
                  <c:v>2014</c:v>
                </c:pt>
              </c:strCache>
            </c:strRef>
          </c:tx>
          <c:spPr>
            <a:solidFill>
              <a:schemeClr val="accent2"/>
            </a:solidFill>
            <a:ln>
              <a:noFill/>
            </a:ln>
            <a:effectLst/>
            <a:sp3d/>
          </c:spPr>
          <c:invertIfNegative val="0"/>
          <c:cat>
            <c:strRef>
              <c:f>Sheet1!$A$41:$A$49</c:f>
              <c:strCache>
                <c:ptCount val="4"/>
                <c:pt idx="0">
                  <c:v>Underground Storage Tanks</c:v>
                </c:pt>
                <c:pt idx="1">
                  <c:v>Stormwater (Construction/Industrial/No Exposure)</c:v>
                </c:pt>
                <c:pt idx="2">
                  <c:v>Radiation - RMI</c:v>
                </c:pt>
                <c:pt idx="3">
                  <c:v>Radiation - DTX</c:v>
                </c:pt>
              </c:strCache>
            </c:strRef>
          </c:cat>
          <c:val>
            <c:numRef>
              <c:f>Sheet1!$C$41:$C$49</c:f>
              <c:numCache>
                <c:formatCode>General</c:formatCode>
                <c:ptCount val="4"/>
                <c:pt idx="0">
                  <c:v>766</c:v>
                </c:pt>
                <c:pt idx="1">
                  <c:v>3</c:v>
                </c:pt>
                <c:pt idx="2">
                  <c:v>0</c:v>
                </c:pt>
                <c:pt idx="3">
                  <c:v>0</c:v>
                </c:pt>
              </c:numCache>
            </c:numRef>
          </c:val>
        </c:ser>
        <c:ser>
          <c:idx val="2"/>
          <c:order val="2"/>
          <c:tx>
            <c:strRef>
              <c:f>Sheet1!$D$40</c:f>
              <c:strCache>
                <c:ptCount val="1"/>
                <c:pt idx="0">
                  <c:v>2015</c:v>
                </c:pt>
              </c:strCache>
            </c:strRef>
          </c:tx>
          <c:spPr>
            <a:solidFill>
              <a:schemeClr val="accent3"/>
            </a:solidFill>
            <a:ln>
              <a:noFill/>
            </a:ln>
            <a:effectLst/>
            <a:sp3d/>
          </c:spPr>
          <c:invertIfNegative val="0"/>
          <c:cat>
            <c:strRef>
              <c:f>Sheet1!$A$41:$A$49</c:f>
              <c:strCache>
                <c:ptCount val="4"/>
                <c:pt idx="0">
                  <c:v>Underground Storage Tanks</c:v>
                </c:pt>
                <c:pt idx="1">
                  <c:v>Stormwater (Construction/Industrial/No Exposure)</c:v>
                </c:pt>
                <c:pt idx="2">
                  <c:v>Radiation - RMI</c:v>
                </c:pt>
                <c:pt idx="3">
                  <c:v>Radiation - DTX</c:v>
                </c:pt>
              </c:strCache>
            </c:strRef>
          </c:cat>
          <c:val>
            <c:numRef>
              <c:f>Sheet1!$D$41:$D$49</c:f>
              <c:numCache>
                <c:formatCode>General</c:formatCode>
                <c:ptCount val="4"/>
                <c:pt idx="0">
                  <c:v>2048</c:v>
                </c:pt>
                <c:pt idx="1">
                  <c:v>11</c:v>
                </c:pt>
                <c:pt idx="2">
                  <c:v>1001</c:v>
                </c:pt>
                <c:pt idx="3">
                  <c:v>147</c:v>
                </c:pt>
              </c:numCache>
            </c:numRef>
          </c:val>
        </c:ser>
        <c:ser>
          <c:idx val="3"/>
          <c:order val="3"/>
          <c:tx>
            <c:strRef>
              <c:f>Sheet1!$E$40</c:f>
              <c:strCache>
                <c:ptCount val="1"/>
                <c:pt idx="0">
                  <c:v>2016</c:v>
                </c:pt>
              </c:strCache>
            </c:strRef>
          </c:tx>
          <c:spPr>
            <a:solidFill>
              <a:schemeClr val="accent4"/>
            </a:solidFill>
            <a:ln>
              <a:noFill/>
            </a:ln>
            <a:effectLst/>
            <a:sp3d/>
          </c:spPr>
          <c:invertIfNegative val="0"/>
          <c:cat>
            <c:strRef>
              <c:f>Sheet1!$A$41:$A$49</c:f>
              <c:strCache>
                <c:ptCount val="4"/>
                <c:pt idx="0">
                  <c:v>Underground Storage Tanks</c:v>
                </c:pt>
                <c:pt idx="1">
                  <c:v>Stormwater (Construction/Industrial/No Exposure)</c:v>
                </c:pt>
                <c:pt idx="2">
                  <c:v>Radiation - RMI</c:v>
                </c:pt>
                <c:pt idx="3">
                  <c:v>Radiation - DTX</c:v>
                </c:pt>
              </c:strCache>
            </c:strRef>
          </c:cat>
          <c:val>
            <c:numRef>
              <c:f>Sheet1!$E$41:$E$49</c:f>
              <c:numCache>
                <c:formatCode>General</c:formatCode>
                <c:ptCount val="4"/>
                <c:pt idx="0">
                  <c:v>3054</c:v>
                </c:pt>
                <c:pt idx="1">
                  <c:v>114</c:v>
                </c:pt>
                <c:pt idx="2">
                  <c:v>731</c:v>
                </c:pt>
                <c:pt idx="3">
                  <c:v>2734</c:v>
                </c:pt>
              </c:numCache>
            </c:numRef>
          </c:val>
        </c:ser>
        <c:ser>
          <c:idx val="4"/>
          <c:order val="4"/>
          <c:tx>
            <c:strRef>
              <c:f>Sheet1!$F$40</c:f>
              <c:strCache>
                <c:ptCount val="1"/>
                <c:pt idx="0">
                  <c:v>2017</c:v>
                </c:pt>
              </c:strCache>
            </c:strRef>
          </c:tx>
          <c:spPr>
            <a:solidFill>
              <a:schemeClr val="accent5"/>
            </a:solidFill>
            <a:ln>
              <a:noFill/>
            </a:ln>
            <a:effectLst/>
            <a:sp3d/>
          </c:spPr>
          <c:invertIfNegative val="0"/>
          <c:cat>
            <c:strRef>
              <c:f>Sheet1!$A$41:$A$49</c:f>
              <c:strCache>
                <c:ptCount val="4"/>
                <c:pt idx="0">
                  <c:v>Underground Storage Tanks</c:v>
                </c:pt>
                <c:pt idx="1">
                  <c:v>Stormwater (Construction/Industrial/No Exposure)</c:v>
                </c:pt>
                <c:pt idx="2">
                  <c:v>Radiation - RMI</c:v>
                </c:pt>
                <c:pt idx="3">
                  <c:v>Radiation - DTX</c:v>
                </c:pt>
              </c:strCache>
            </c:strRef>
          </c:cat>
          <c:val>
            <c:numRef>
              <c:f>Sheet1!$F$41:$F$49</c:f>
              <c:numCache>
                <c:formatCode>General</c:formatCode>
                <c:ptCount val="4"/>
                <c:pt idx="0">
                  <c:v>2570</c:v>
                </c:pt>
                <c:pt idx="1">
                  <c:v>162</c:v>
                </c:pt>
                <c:pt idx="2">
                  <c:v>771</c:v>
                </c:pt>
                <c:pt idx="3">
                  <c:v>260</c:v>
                </c:pt>
              </c:numCache>
            </c:numRef>
          </c:val>
        </c:ser>
        <c:ser>
          <c:idx val="5"/>
          <c:order val="5"/>
          <c:tx>
            <c:strRef>
              <c:f>Sheet1!$G$40</c:f>
              <c:strCache>
                <c:ptCount val="1"/>
                <c:pt idx="0">
                  <c:v>2018 
(thru 7/31/18)</c:v>
                </c:pt>
              </c:strCache>
            </c:strRef>
          </c:tx>
          <c:spPr>
            <a:solidFill>
              <a:schemeClr val="accent6"/>
            </a:solidFill>
            <a:ln>
              <a:noFill/>
            </a:ln>
            <a:effectLst/>
            <a:sp3d/>
          </c:spPr>
          <c:invertIfNegative val="0"/>
          <c:cat>
            <c:strRef>
              <c:f>Sheet1!$A$41:$A$49</c:f>
              <c:strCache>
                <c:ptCount val="4"/>
                <c:pt idx="0">
                  <c:v>Underground Storage Tanks</c:v>
                </c:pt>
                <c:pt idx="1">
                  <c:v>Stormwater (Construction/Industrial/No Exposure)</c:v>
                </c:pt>
                <c:pt idx="2">
                  <c:v>Radiation - RMI</c:v>
                </c:pt>
                <c:pt idx="3">
                  <c:v>Radiation - DTX</c:v>
                </c:pt>
              </c:strCache>
            </c:strRef>
          </c:cat>
          <c:val>
            <c:numRef>
              <c:f>Sheet1!$G$41:$G$49</c:f>
              <c:numCache>
                <c:formatCode>General</c:formatCode>
                <c:ptCount val="4"/>
                <c:pt idx="0">
                  <c:v>845</c:v>
                </c:pt>
                <c:pt idx="1">
                  <c:v>113</c:v>
                </c:pt>
                <c:pt idx="2">
                  <c:v>173</c:v>
                </c:pt>
                <c:pt idx="3">
                  <c:v>2452</c:v>
                </c:pt>
              </c:numCache>
            </c:numRef>
          </c:val>
        </c:ser>
        <c:dLbls>
          <c:showLegendKey val="0"/>
          <c:showVal val="0"/>
          <c:showCatName val="0"/>
          <c:showSerName val="0"/>
          <c:showPercent val="0"/>
          <c:showBubbleSize val="0"/>
        </c:dLbls>
        <c:gapWidth val="150"/>
        <c:shape val="box"/>
        <c:axId val="247883272"/>
        <c:axId val="247883664"/>
        <c:axId val="0"/>
      </c:bar3DChart>
      <c:catAx>
        <c:axId val="247883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7883664"/>
        <c:crosses val="autoZero"/>
        <c:auto val="1"/>
        <c:lblAlgn val="ctr"/>
        <c:lblOffset val="100"/>
        <c:noMultiLvlLbl val="0"/>
      </c:catAx>
      <c:valAx>
        <c:axId val="247883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7883272"/>
        <c:crosses val="autoZero"/>
        <c:crossBetween val="between"/>
      </c:valAx>
      <c:spPr>
        <a:noFill/>
        <a:ln>
          <a:noFill/>
        </a:ln>
        <a:effectLst/>
      </c:spPr>
    </c:plotArea>
    <c:legend>
      <c:legendPos val="b"/>
      <c:layout>
        <c:manualLayout>
          <c:xMode val="edge"/>
          <c:yMode val="edge"/>
          <c:x val="0.13985098942560634"/>
          <c:y val="0.90217601041759876"/>
          <c:w val="0.73690725996770856"/>
          <c:h val="9.64304573914710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Environmental Conservation</a:t>
            </a:r>
            <a:r>
              <a:rPr lang="en-US" baseline="0"/>
              <a:t> Filings </a:t>
            </a:r>
          </a:p>
          <a:p>
            <a:pPr>
              <a:defRPr/>
            </a:pPr>
            <a:r>
              <a:rPr lang="en-US" baseline="0"/>
              <a:t>2014-2018</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Sheet1!$B$40</c:f>
              <c:strCache>
                <c:ptCount val="1"/>
                <c:pt idx="0">
                  <c:v>2013</c:v>
                </c:pt>
              </c:strCache>
            </c:strRef>
          </c:tx>
          <c:spPr>
            <a:solidFill>
              <a:schemeClr val="accent1"/>
            </a:solidFill>
            <a:ln>
              <a:noFill/>
            </a:ln>
            <a:effectLst/>
            <a:sp3d/>
          </c:spPr>
          <c:invertIfNegative val="0"/>
          <c:cat>
            <c:strRef>
              <c:f>Sheet1!$A$41:$A$49</c:f>
              <c:strCache>
                <c:ptCount val="5"/>
                <c:pt idx="0">
                  <c:v>Inland Fish Derby</c:v>
                </c:pt>
                <c:pt idx="1">
                  <c:v>Marine Fish Derby</c:v>
                </c:pt>
                <c:pt idx="2">
                  <c:v>Fish Liberation</c:v>
                </c:pt>
                <c:pt idx="3">
                  <c:v>Fish Importation</c:v>
                </c:pt>
                <c:pt idx="4">
                  <c:v>Fish Special Regs</c:v>
                </c:pt>
              </c:strCache>
            </c:strRef>
          </c:cat>
          <c:val>
            <c:numRef>
              <c:f>Sheet1!$B$41:$B$49</c:f>
              <c:numCache>
                <c:formatCode>General</c:formatCode>
                <c:ptCount val="5"/>
                <c:pt idx="0">
                  <c:v>0</c:v>
                </c:pt>
                <c:pt idx="1">
                  <c:v>0</c:v>
                </c:pt>
                <c:pt idx="2">
                  <c:v>0</c:v>
                </c:pt>
                <c:pt idx="3">
                  <c:v>0</c:v>
                </c:pt>
                <c:pt idx="4">
                  <c:v>0</c:v>
                </c:pt>
              </c:numCache>
            </c:numRef>
          </c:val>
        </c:ser>
        <c:ser>
          <c:idx val="1"/>
          <c:order val="1"/>
          <c:tx>
            <c:strRef>
              <c:f>Sheet1!$C$40</c:f>
              <c:strCache>
                <c:ptCount val="1"/>
                <c:pt idx="0">
                  <c:v>2014</c:v>
                </c:pt>
              </c:strCache>
            </c:strRef>
          </c:tx>
          <c:spPr>
            <a:solidFill>
              <a:schemeClr val="accent2"/>
            </a:solidFill>
            <a:ln>
              <a:noFill/>
            </a:ln>
            <a:effectLst/>
            <a:sp3d/>
          </c:spPr>
          <c:invertIfNegative val="0"/>
          <c:cat>
            <c:strRef>
              <c:f>Sheet1!$A$41:$A$49</c:f>
              <c:strCache>
                <c:ptCount val="5"/>
                <c:pt idx="0">
                  <c:v>Inland Fish Derby</c:v>
                </c:pt>
                <c:pt idx="1">
                  <c:v>Marine Fish Derby</c:v>
                </c:pt>
                <c:pt idx="2">
                  <c:v>Fish Liberation</c:v>
                </c:pt>
                <c:pt idx="3">
                  <c:v>Fish Importation</c:v>
                </c:pt>
                <c:pt idx="4">
                  <c:v>Fish Special Regs</c:v>
                </c:pt>
              </c:strCache>
            </c:strRef>
          </c:cat>
          <c:val>
            <c:numRef>
              <c:f>Sheet1!$C$41:$C$49</c:f>
              <c:numCache>
                <c:formatCode>General</c:formatCode>
                <c:ptCount val="5"/>
                <c:pt idx="0">
                  <c:v>820</c:v>
                </c:pt>
                <c:pt idx="1">
                  <c:v>1</c:v>
                </c:pt>
                <c:pt idx="2">
                  <c:v>88</c:v>
                </c:pt>
                <c:pt idx="3">
                  <c:v>57</c:v>
                </c:pt>
                <c:pt idx="4">
                  <c:v>11</c:v>
                </c:pt>
              </c:numCache>
            </c:numRef>
          </c:val>
        </c:ser>
        <c:ser>
          <c:idx val="2"/>
          <c:order val="2"/>
          <c:tx>
            <c:strRef>
              <c:f>Sheet1!$D$40</c:f>
              <c:strCache>
                <c:ptCount val="1"/>
                <c:pt idx="0">
                  <c:v>2015</c:v>
                </c:pt>
              </c:strCache>
            </c:strRef>
          </c:tx>
          <c:spPr>
            <a:solidFill>
              <a:schemeClr val="accent3"/>
            </a:solidFill>
            <a:ln>
              <a:noFill/>
            </a:ln>
            <a:effectLst/>
            <a:sp3d/>
          </c:spPr>
          <c:invertIfNegative val="0"/>
          <c:cat>
            <c:strRef>
              <c:f>Sheet1!$A$41:$A$49</c:f>
              <c:strCache>
                <c:ptCount val="5"/>
                <c:pt idx="0">
                  <c:v>Inland Fish Derby</c:v>
                </c:pt>
                <c:pt idx="1">
                  <c:v>Marine Fish Derby</c:v>
                </c:pt>
                <c:pt idx="2">
                  <c:v>Fish Liberation</c:v>
                </c:pt>
                <c:pt idx="3">
                  <c:v>Fish Importation</c:v>
                </c:pt>
                <c:pt idx="4">
                  <c:v>Fish Special Regs</c:v>
                </c:pt>
              </c:strCache>
            </c:strRef>
          </c:cat>
          <c:val>
            <c:numRef>
              <c:f>Sheet1!$D$41:$D$49</c:f>
              <c:numCache>
                <c:formatCode>General</c:formatCode>
                <c:ptCount val="5"/>
                <c:pt idx="0">
                  <c:v>1014</c:v>
                </c:pt>
                <c:pt idx="1">
                  <c:v>6</c:v>
                </c:pt>
                <c:pt idx="2">
                  <c:v>297</c:v>
                </c:pt>
                <c:pt idx="3">
                  <c:v>418</c:v>
                </c:pt>
                <c:pt idx="4">
                  <c:v>55</c:v>
                </c:pt>
              </c:numCache>
            </c:numRef>
          </c:val>
        </c:ser>
        <c:ser>
          <c:idx val="3"/>
          <c:order val="3"/>
          <c:tx>
            <c:strRef>
              <c:f>Sheet1!$E$40</c:f>
              <c:strCache>
                <c:ptCount val="1"/>
                <c:pt idx="0">
                  <c:v>2016</c:v>
                </c:pt>
              </c:strCache>
            </c:strRef>
          </c:tx>
          <c:spPr>
            <a:solidFill>
              <a:schemeClr val="accent4"/>
            </a:solidFill>
            <a:ln>
              <a:noFill/>
            </a:ln>
            <a:effectLst/>
            <a:sp3d/>
          </c:spPr>
          <c:invertIfNegative val="0"/>
          <c:cat>
            <c:strRef>
              <c:f>Sheet1!$A$41:$A$49</c:f>
              <c:strCache>
                <c:ptCount val="5"/>
                <c:pt idx="0">
                  <c:v>Inland Fish Derby</c:v>
                </c:pt>
                <c:pt idx="1">
                  <c:v>Marine Fish Derby</c:v>
                </c:pt>
                <c:pt idx="2">
                  <c:v>Fish Liberation</c:v>
                </c:pt>
                <c:pt idx="3">
                  <c:v>Fish Importation</c:v>
                </c:pt>
                <c:pt idx="4">
                  <c:v>Fish Special Regs</c:v>
                </c:pt>
              </c:strCache>
            </c:strRef>
          </c:cat>
          <c:val>
            <c:numRef>
              <c:f>Sheet1!$E$41:$E$49</c:f>
              <c:numCache>
                <c:formatCode>General</c:formatCode>
                <c:ptCount val="5"/>
                <c:pt idx="0">
                  <c:v>969</c:v>
                </c:pt>
                <c:pt idx="1">
                  <c:v>7</c:v>
                </c:pt>
                <c:pt idx="2">
                  <c:v>339</c:v>
                </c:pt>
                <c:pt idx="3">
                  <c:v>462</c:v>
                </c:pt>
                <c:pt idx="4">
                  <c:v>61</c:v>
                </c:pt>
              </c:numCache>
            </c:numRef>
          </c:val>
        </c:ser>
        <c:ser>
          <c:idx val="4"/>
          <c:order val="4"/>
          <c:tx>
            <c:strRef>
              <c:f>Sheet1!$F$40</c:f>
              <c:strCache>
                <c:ptCount val="1"/>
                <c:pt idx="0">
                  <c:v>2017</c:v>
                </c:pt>
              </c:strCache>
            </c:strRef>
          </c:tx>
          <c:spPr>
            <a:solidFill>
              <a:schemeClr val="accent5"/>
            </a:solidFill>
            <a:ln>
              <a:noFill/>
            </a:ln>
            <a:effectLst/>
            <a:sp3d/>
          </c:spPr>
          <c:invertIfNegative val="0"/>
          <c:cat>
            <c:strRef>
              <c:f>Sheet1!$A$41:$A$49</c:f>
              <c:strCache>
                <c:ptCount val="5"/>
                <c:pt idx="0">
                  <c:v>Inland Fish Derby</c:v>
                </c:pt>
                <c:pt idx="1">
                  <c:v>Marine Fish Derby</c:v>
                </c:pt>
                <c:pt idx="2">
                  <c:v>Fish Liberation</c:v>
                </c:pt>
                <c:pt idx="3">
                  <c:v>Fish Importation</c:v>
                </c:pt>
                <c:pt idx="4">
                  <c:v>Fish Special Regs</c:v>
                </c:pt>
              </c:strCache>
            </c:strRef>
          </c:cat>
          <c:val>
            <c:numRef>
              <c:f>Sheet1!$F$41:$F$49</c:f>
              <c:numCache>
                <c:formatCode>General</c:formatCode>
                <c:ptCount val="5"/>
                <c:pt idx="0">
                  <c:v>1024</c:v>
                </c:pt>
                <c:pt idx="1">
                  <c:v>2</c:v>
                </c:pt>
                <c:pt idx="2">
                  <c:v>343</c:v>
                </c:pt>
                <c:pt idx="3">
                  <c:v>412</c:v>
                </c:pt>
                <c:pt idx="4">
                  <c:v>35</c:v>
                </c:pt>
              </c:numCache>
            </c:numRef>
          </c:val>
        </c:ser>
        <c:ser>
          <c:idx val="5"/>
          <c:order val="5"/>
          <c:tx>
            <c:strRef>
              <c:f>Sheet1!$G$40</c:f>
              <c:strCache>
                <c:ptCount val="1"/>
                <c:pt idx="0">
                  <c:v>2018 
(thru 7/31/18)</c:v>
                </c:pt>
              </c:strCache>
            </c:strRef>
          </c:tx>
          <c:spPr>
            <a:solidFill>
              <a:schemeClr val="accent6"/>
            </a:solidFill>
            <a:ln>
              <a:noFill/>
            </a:ln>
            <a:effectLst/>
            <a:sp3d/>
          </c:spPr>
          <c:invertIfNegative val="0"/>
          <c:cat>
            <c:strRef>
              <c:f>Sheet1!$A$41:$A$49</c:f>
              <c:strCache>
                <c:ptCount val="5"/>
                <c:pt idx="0">
                  <c:v>Inland Fish Derby</c:v>
                </c:pt>
                <c:pt idx="1">
                  <c:v>Marine Fish Derby</c:v>
                </c:pt>
                <c:pt idx="2">
                  <c:v>Fish Liberation</c:v>
                </c:pt>
                <c:pt idx="3">
                  <c:v>Fish Importation</c:v>
                </c:pt>
                <c:pt idx="4">
                  <c:v>Fish Special Regs</c:v>
                </c:pt>
              </c:strCache>
            </c:strRef>
          </c:cat>
          <c:val>
            <c:numRef>
              <c:f>Sheet1!$G$41:$G$49</c:f>
              <c:numCache>
                <c:formatCode>General</c:formatCode>
                <c:ptCount val="5"/>
                <c:pt idx="0">
                  <c:v>399</c:v>
                </c:pt>
                <c:pt idx="1">
                  <c:v>7</c:v>
                </c:pt>
                <c:pt idx="2">
                  <c:v>273</c:v>
                </c:pt>
                <c:pt idx="3">
                  <c:v>353</c:v>
                </c:pt>
                <c:pt idx="4">
                  <c:v>35</c:v>
                </c:pt>
              </c:numCache>
            </c:numRef>
          </c:val>
        </c:ser>
        <c:dLbls>
          <c:showLegendKey val="0"/>
          <c:showVal val="0"/>
          <c:showCatName val="0"/>
          <c:showSerName val="0"/>
          <c:showPercent val="0"/>
          <c:showBubbleSize val="0"/>
        </c:dLbls>
        <c:gapWidth val="150"/>
        <c:shape val="box"/>
        <c:axId val="247884448"/>
        <c:axId val="249383272"/>
        <c:axId val="0"/>
        <c:extLst/>
      </c:bar3DChart>
      <c:catAx>
        <c:axId val="2478844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9383272"/>
        <c:crosses val="autoZero"/>
        <c:auto val="1"/>
        <c:lblAlgn val="ctr"/>
        <c:lblOffset val="100"/>
        <c:noMultiLvlLbl val="0"/>
      </c:catAx>
      <c:valAx>
        <c:axId val="249383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7884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Revenue Generated</a:t>
            </a:r>
          </a:p>
          <a:p>
            <a:pPr>
              <a:defRPr/>
            </a:pPr>
            <a:r>
              <a:rPr lang="en-US" dirty="0"/>
              <a:t>2017</a:t>
            </a:r>
          </a:p>
        </c:rich>
      </c:tx>
      <c:layout>
        <c:manualLayout>
          <c:xMode val="edge"/>
          <c:yMode val="edge"/>
          <c:x val="0.35493550819664538"/>
          <c:y val="2.238398223381567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Sheet1!$A$62:$A$65</c:f>
              <c:strCache>
                <c:ptCount val="4"/>
                <c:pt idx="0">
                  <c:v>Underground Storage Tanks</c:v>
                </c:pt>
                <c:pt idx="1">
                  <c:v>Stormwater (Construction/Industrial/No Exposure)</c:v>
                </c:pt>
                <c:pt idx="2">
                  <c:v>Radiation - RMI</c:v>
                </c:pt>
                <c:pt idx="3">
                  <c:v>Radiation - DTX</c:v>
                </c:pt>
              </c:strCache>
            </c:strRef>
          </c:cat>
          <c:val>
            <c:numRef>
              <c:f>Sheet1!$B$62:$B$65</c:f>
              <c:numCache>
                <c:formatCode>#,##0</c:formatCode>
                <c:ptCount val="4"/>
                <c:pt idx="0">
                  <c:v>444650</c:v>
                </c:pt>
                <c:pt idx="1">
                  <c:v>264125</c:v>
                </c:pt>
                <c:pt idx="2">
                  <c:v>123400</c:v>
                </c:pt>
                <c:pt idx="3">
                  <c:v>61940</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AF5E8-1B4E-4000-B55B-FC31BBAE4E88}" type="doc">
      <dgm:prSet loTypeId="urn:microsoft.com/office/officeart/2005/8/layout/chevron1" loCatId="process" qsTypeId="urn:microsoft.com/office/officeart/2005/8/quickstyle/simple1" qsCatId="simple" csTypeId="urn:microsoft.com/office/officeart/2005/8/colors/accent0_3" csCatId="mainScheme" phldr="1"/>
      <dgm:spPr/>
    </dgm:pt>
    <dgm:pt modelId="{77EB41B1-DDD0-475A-B5DF-B021F27C5F2E}">
      <dgm:prSet phldrT="[Text]" custT="1"/>
      <dgm:spPr/>
      <dgm:t>
        <a:bodyPr/>
        <a:lstStyle/>
        <a:p>
          <a:r>
            <a:rPr lang="en-US" sz="1000" b="1" dirty="0" smtClean="0">
              <a:solidFill>
                <a:srgbClr val="002060"/>
              </a:solidFill>
            </a:rPr>
            <a:t>Dispatch</a:t>
          </a:r>
          <a:endParaRPr lang="en-US" sz="1000" b="1" dirty="0">
            <a:solidFill>
              <a:srgbClr val="002060"/>
            </a:solidFill>
          </a:endParaRPr>
        </a:p>
      </dgm:t>
    </dgm:pt>
    <dgm:pt modelId="{4B37A75A-0806-4B58-9576-F452A41208B1}" type="parTrans" cxnId="{33255764-82A6-42F4-BAD0-649A91D925A8}">
      <dgm:prSet/>
      <dgm:spPr/>
      <dgm:t>
        <a:bodyPr/>
        <a:lstStyle/>
        <a:p>
          <a:endParaRPr lang="en-US" sz="1000" b="1">
            <a:solidFill>
              <a:srgbClr val="002060"/>
            </a:solidFill>
          </a:endParaRPr>
        </a:p>
      </dgm:t>
    </dgm:pt>
    <dgm:pt modelId="{6F264540-8DC2-42B2-99A1-DDB5E5261EE9}" type="sibTrans" cxnId="{33255764-82A6-42F4-BAD0-649A91D925A8}">
      <dgm:prSet/>
      <dgm:spPr/>
      <dgm:t>
        <a:bodyPr/>
        <a:lstStyle/>
        <a:p>
          <a:endParaRPr lang="en-US" sz="1000" b="1">
            <a:solidFill>
              <a:srgbClr val="002060"/>
            </a:solidFill>
          </a:endParaRPr>
        </a:p>
      </dgm:t>
    </dgm:pt>
    <dgm:pt modelId="{120DDF97-22A5-47A1-832E-3C9E598618F7}">
      <dgm:prSet phldrT="[Text]" custT="1"/>
      <dgm:spPr/>
      <dgm:t>
        <a:bodyPr/>
        <a:lstStyle/>
        <a:p>
          <a:r>
            <a:rPr lang="en-US" sz="1000" b="1" dirty="0" smtClean="0">
              <a:solidFill>
                <a:srgbClr val="002060"/>
              </a:solidFill>
            </a:rPr>
            <a:t>Emergency Response &amp; Spills</a:t>
          </a:r>
          <a:endParaRPr lang="en-US" sz="1000" b="1" dirty="0">
            <a:solidFill>
              <a:srgbClr val="002060"/>
            </a:solidFill>
          </a:endParaRPr>
        </a:p>
      </dgm:t>
    </dgm:pt>
    <dgm:pt modelId="{F28F69D7-C945-43A6-8829-1CF53E4E21A2}" type="parTrans" cxnId="{9DDD9F91-433D-48A2-8777-7C22E93454E2}">
      <dgm:prSet/>
      <dgm:spPr/>
      <dgm:t>
        <a:bodyPr/>
        <a:lstStyle/>
        <a:p>
          <a:endParaRPr lang="en-US" sz="1000" b="1">
            <a:solidFill>
              <a:srgbClr val="002060"/>
            </a:solidFill>
          </a:endParaRPr>
        </a:p>
      </dgm:t>
    </dgm:pt>
    <dgm:pt modelId="{5B3676F1-EB1D-4A15-8551-977E31B2FB00}" type="sibTrans" cxnId="{9DDD9F91-433D-48A2-8777-7C22E93454E2}">
      <dgm:prSet/>
      <dgm:spPr/>
      <dgm:t>
        <a:bodyPr/>
        <a:lstStyle/>
        <a:p>
          <a:endParaRPr lang="en-US" sz="1000" b="1">
            <a:solidFill>
              <a:srgbClr val="002060"/>
            </a:solidFill>
          </a:endParaRPr>
        </a:p>
      </dgm:t>
    </dgm:pt>
    <dgm:pt modelId="{78BAB291-16C4-4980-9275-79680D8A44A0}">
      <dgm:prSet phldrT="[Text]" custT="1"/>
      <dgm:spPr/>
      <dgm:t>
        <a:bodyPr/>
        <a:lstStyle/>
        <a:p>
          <a:r>
            <a:rPr lang="en-US" sz="1000" b="1" dirty="0" smtClean="0">
              <a:solidFill>
                <a:srgbClr val="002060"/>
              </a:solidFill>
            </a:rPr>
            <a:t>SASU</a:t>
          </a:r>
          <a:endParaRPr lang="en-US" sz="1000" b="1" dirty="0">
            <a:solidFill>
              <a:srgbClr val="002060"/>
            </a:solidFill>
          </a:endParaRPr>
        </a:p>
      </dgm:t>
    </dgm:pt>
    <dgm:pt modelId="{0C4E9620-F2BF-4514-A9CE-CB4DACE4D738}" type="parTrans" cxnId="{9BBE7284-F3D9-44F9-90B1-4B3FFEEEA4EE}">
      <dgm:prSet/>
      <dgm:spPr/>
      <dgm:t>
        <a:bodyPr/>
        <a:lstStyle/>
        <a:p>
          <a:endParaRPr lang="en-US" sz="1000" b="1">
            <a:solidFill>
              <a:srgbClr val="002060"/>
            </a:solidFill>
          </a:endParaRPr>
        </a:p>
      </dgm:t>
    </dgm:pt>
    <dgm:pt modelId="{DDB2A673-F2DE-4DE0-8F64-1F083B6CEACF}" type="sibTrans" cxnId="{9BBE7284-F3D9-44F9-90B1-4B3FFEEEA4EE}">
      <dgm:prSet/>
      <dgm:spPr/>
      <dgm:t>
        <a:bodyPr/>
        <a:lstStyle/>
        <a:p>
          <a:endParaRPr lang="en-US" sz="1000" b="1">
            <a:solidFill>
              <a:srgbClr val="002060"/>
            </a:solidFill>
          </a:endParaRPr>
        </a:p>
      </dgm:t>
    </dgm:pt>
    <dgm:pt modelId="{806BFE65-CC68-4A01-BB6D-A47FD25B431B}">
      <dgm:prSet phldrT="[Text]" custT="1"/>
      <dgm:spPr/>
      <dgm:t>
        <a:bodyPr/>
        <a:lstStyle/>
        <a:p>
          <a:r>
            <a:rPr lang="en-US" sz="1000" b="1" dirty="0" smtClean="0">
              <a:solidFill>
                <a:srgbClr val="002060"/>
              </a:solidFill>
            </a:rPr>
            <a:t>PCBs</a:t>
          </a:r>
          <a:endParaRPr lang="en-US" sz="1000" b="1" dirty="0">
            <a:solidFill>
              <a:srgbClr val="002060"/>
            </a:solidFill>
          </a:endParaRPr>
        </a:p>
      </dgm:t>
    </dgm:pt>
    <dgm:pt modelId="{DB6FC6B9-65A2-4308-AA7F-4FA08D4ED570}" type="parTrans" cxnId="{3B2C846C-7A6B-4A00-8C67-FEE54E7463BF}">
      <dgm:prSet/>
      <dgm:spPr/>
      <dgm:t>
        <a:bodyPr/>
        <a:lstStyle/>
        <a:p>
          <a:endParaRPr lang="en-US" sz="1000" b="1">
            <a:solidFill>
              <a:srgbClr val="002060"/>
            </a:solidFill>
          </a:endParaRPr>
        </a:p>
      </dgm:t>
    </dgm:pt>
    <dgm:pt modelId="{CB091016-A399-4DDE-9736-03003DB12BDB}" type="sibTrans" cxnId="{3B2C846C-7A6B-4A00-8C67-FEE54E7463BF}">
      <dgm:prSet/>
      <dgm:spPr/>
      <dgm:t>
        <a:bodyPr/>
        <a:lstStyle/>
        <a:p>
          <a:endParaRPr lang="en-US" sz="1000" b="1">
            <a:solidFill>
              <a:srgbClr val="002060"/>
            </a:solidFill>
          </a:endParaRPr>
        </a:p>
      </dgm:t>
    </dgm:pt>
    <dgm:pt modelId="{EE676E3C-B7A4-42F4-ACB6-2859618DDCEC}">
      <dgm:prSet phldrT="[Text]" custT="1"/>
      <dgm:spPr/>
      <dgm:t>
        <a:bodyPr/>
        <a:lstStyle/>
        <a:p>
          <a:r>
            <a:rPr lang="en-US" sz="1000" b="1" dirty="0" smtClean="0">
              <a:solidFill>
                <a:srgbClr val="002060"/>
              </a:solidFill>
            </a:rPr>
            <a:t>Leaking UST</a:t>
          </a:r>
          <a:endParaRPr lang="en-US" sz="1000" b="1" dirty="0">
            <a:solidFill>
              <a:srgbClr val="002060"/>
            </a:solidFill>
          </a:endParaRPr>
        </a:p>
      </dgm:t>
    </dgm:pt>
    <dgm:pt modelId="{CCE1A105-9F46-44D3-BA56-992003313AF8}" type="parTrans" cxnId="{351CF79B-C027-4F27-B7C9-7FC8CF8E305D}">
      <dgm:prSet/>
      <dgm:spPr/>
      <dgm:t>
        <a:bodyPr/>
        <a:lstStyle/>
        <a:p>
          <a:endParaRPr lang="en-US" sz="1000" b="1">
            <a:solidFill>
              <a:srgbClr val="002060"/>
            </a:solidFill>
          </a:endParaRPr>
        </a:p>
      </dgm:t>
    </dgm:pt>
    <dgm:pt modelId="{C52DCD28-A6CF-4DF8-834A-6A676651B1D1}" type="sibTrans" cxnId="{351CF79B-C027-4F27-B7C9-7FC8CF8E305D}">
      <dgm:prSet/>
      <dgm:spPr/>
      <dgm:t>
        <a:bodyPr/>
        <a:lstStyle/>
        <a:p>
          <a:endParaRPr lang="en-US" sz="1000" b="1">
            <a:solidFill>
              <a:srgbClr val="002060"/>
            </a:solidFill>
          </a:endParaRPr>
        </a:p>
      </dgm:t>
    </dgm:pt>
    <dgm:pt modelId="{B27A1508-5CF7-4993-AB3C-2717F8E97DCB}">
      <dgm:prSet phldrT="[Text]" custT="1"/>
      <dgm:spPr/>
      <dgm:t>
        <a:bodyPr/>
        <a:lstStyle/>
        <a:p>
          <a:r>
            <a:rPr lang="en-US" sz="1000" b="1" dirty="0" smtClean="0">
              <a:solidFill>
                <a:srgbClr val="002060"/>
              </a:solidFill>
            </a:rPr>
            <a:t>Remediation</a:t>
          </a:r>
          <a:endParaRPr lang="en-US" sz="1000" b="1" dirty="0">
            <a:solidFill>
              <a:srgbClr val="002060"/>
            </a:solidFill>
          </a:endParaRPr>
        </a:p>
      </dgm:t>
    </dgm:pt>
    <dgm:pt modelId="{715BA583-8CE8-4313-9E0B-896862ADF896}" type="parTrans" cxnId="{F23A1BC5-D55C-4A60-BE80-8D93596508FD}">
      <dgm:prSet/>
      <dgm:spPr/>
      <dgm:t>
        <a:bodyPr/>
        <a:lstStyle/>
        <a:p>
          <a:endParaRPr lang="en-US" sz="1000" b="1">
            <a:solidFill>
              <a:srgbClr val="002060"/>
            </a:solidFill>
          </a:endParaRPr>
        </a:p>
      </dgm:t>
    </dgm:pt>
    <dgm:pt modelId="{8687BA99-CB3D-41E6-AD4C-432FD2D1DA1E}" type="sibTrans" cxnId="{F23A1BC5-D55C-4A60-BE80-8D93596508FD}">
      <dgm:prSet/>
      <dgm:spPr/>
      <dgm:t>
        <a:bodyPr/>
        <a:lstStyle/>
        <a:p>
          <a:endParaRPr lang="en-US" sz="1000" b="1">
            <a:solidFill>
              <a:srgbClr val="002060"/>
            </a:solidFill>
          </a:endParaRPr>
        </a:p>
      </dgm:t>
    </dgm:pt>
    <dgm:pt modelId="{807F5D2F-D781-483F-8390-83BE0CD3D75C}">
      <dgm:prSet phldrT="[Text]" custT="1"/>
      <dgm:spPr/>
      <dgm:t>
        <a:bodyPr/>
        <a:lstStyle/>
        <a:p>
          <a:r>
            <a:rPr lang="en-US" sz="1000" b="1" dirty="0" smtClean="0">
              <a:solidFill>
                <a:srgbClr val="002060"/>
              </a:solidFill>
            </a:rPr>
            <a:t>Cost Recovery</a:t>
          </a:r>
          <a:endParaRPr lang="en-US" sz="1000" b="1" dirty="0">
            <a:solidFill>
              <a:srgbClr val="002060"/>
            </a:solidFill>
          </a:endParaRPr>
        </a:p>
      </dgm:t>
    </dgm:pt>
    <dgm:pt modelId="{2BB65B46-1F70-4838-80C7-DBF81B30BC71}" type="parTrans" cxnId="{C4954536-6943-47BC-8CEE-84A5C8B99515}">
      <dgm:prSet/>
      <dgm:spPr/>
      <dgm:t>
        <a:bodyPr/>
        <a:lstStyle/>
        <a:p>
          <a:endParaRPr lang="en-US" sz="1000" b="1">
            <a:solidFill>
              <a:srgbClr val="002060"/>
            </a:solidFill>
          </a:endParaRPr>
        </a:p>
      </dgm:t>
    </dgm:pt>
    <dgm:pt modelId="{DCBEE2B8-EC3D-49CA-81E0-CC92D45BB5F8}" type="sibTrans" cxnId="{C4954536-6943-47BC-8CEE-84A5C8B99515}">
      <dgm:prSet/>
      <dgm:spPr/>
      <dgm:t>
        <a:bodyPr/>
        <a:lstStyle/>
        <a:p>
          <a:endParaRPr lang="en-US" sz="1000" b="1">
            <a:solidFill>
              <a:srgbClr val="002060"/>
            </a:solidFill>
          </a:endParaRPr>
        </a:p>
      </dgm:t>
    </dgm:pt>
    <dgm:pt modelId="{2CEBC01F-ACE7-4A47-ADAB-60C6CF93F64F}">
      <dgm:prSet phldrT="[Text]" custT="1"/>
      <dgm:spPr/>
      <dgm:t>
        <a:bodyPr/>
        <a:lstStyle/>
        <a:p>
          <a:r>
            <a:rPr lang="en-US" sz="1000" b="1" dirty="0" smtClean="0">
              <a:solidFill>
                <a:srgbClr val="002060"/>
              </a:solidFill>
            </a:rPr>
            <a:t>Enforcement</a:t>
          </a:r>
          <a:endParaRPr lang="en-US" sz="1000" b="1" dirty="0">
            <a:solidFill>
              <a:srgbClr val="002060"/>
            </a:solidFill>
          </a:endParaRPr>
        </a:p>
      </dgm:t>
    </dgm:pt>
    <dgm:pt modelId="{E0BE0AF5-C4C7-4665-BA61-BA33411F169D}" type="parTrans" cxnId="{AD011F41-085E-459E-BD41-48AA199952AB}">
      <dgm:prSet/>
      <dgm:spPr/>
      <dgm:t>
        <a:bodyPr/>
        <a:lstStyle/>
        <a:p>
          <a:endParaRPr lang="en-US" sz="1000" b="1">
            <a:solidFill>
              <a:srgbClr val="002060"/>
            </a:solidFill>
          </a:endParaRPr>
        </a:p>
      </dgm:t>
    </dgm:pt>
    <dgm:pt modelId="{8CCA2437-C51F-4E17-8D25-1AEB105E216F}" type="sibTrans" cxnId="{AD011F41-085E-459E-BD41-48AA199952AB}">
      <dgm:prSet/>
      <dgm:spPr/>
      <dgm:t>
        <a:bodyPr/>
        <a:lstStyle/>
        <a:p>
          <a:endParaRPr lang="en-US" sz="1000" b="1">
            <a:solidFill>
              <a:srgbClr val="002060"/>
            </a:solidFill>
          </a:endParaRPr>
        </a:p>
      </dgm:t>
    </dgm:pt>
    <dgm:pt modelId="{661E8C1A-567B-4FB7-8041-F6CBD970F5B2}" type="pres">
      <dgm:prSet presAssocID="{468AF5E8-1B4E-4000-B55B-FC31BBAE4E88}" presName="Name0" presStyleCnt="0">
        <dgm:presLayoutVars>
          <dgm:dir/>
          <dgm:animLvl val="lvl"/>
          <dgm:resizeHandles val="exact"/>
        </dgm:presLayoutVars>
      </dgm:prSet>
      <dgm:spPr/>
    </dgm:pt>
    <dgm:pt modelId="{D84EEDAB-442E-43C0-BB91-63F55018CB76}" type="pres">
      <dgm:prSet presAssocID="{77EB41B1-DDD0-475A-B5DF-B021F27C5F2E}" presName="parTxOnly" presStyleLbl="node1" presStyleIdx="0" presStyleCnt="8">
        <dgm:presLayoutVars>
          <dgm:chMax val="0"/>
          <dgm:chPref val="0"/>
          <dgm:bulletEnabled val="1"/>
        </dgm:presLayoutVars>
      </dgm:prSet>
      <dgm:spPr/>
      <dgm:t>
        <a:bodyPr/>
        <a:lstStyle/>
        <a:p>
          <a:endParaRPr lang="en-US"/>
        </a:p>
      </dgm:t>
    </dgm:pt>
    <dgm:pt modelId="{5708B39A-684B-48C2-BC48-2B17C9660241}" type="pres">
      <dgm:prSet presAssocID="{6F264540-8DC2-42B2-99A1-DDB5E5261EE9}" presName="parTxOnlySpace" presStyleCnt="0"/>
      <dgm:spPr/>
    </dgm:pt>
    <dgm:pt modelId="{08F8825B-9B03-4968-A83C-33BBB844A00F}" type="pres">
      <dgm:prSet presAssocID="{120DDF97-22A5-47A1-832E-3C9E598618F7}" presName="parTxOnly" presStyleLbl="node1" presStyleIdx="1" presStyleCnt="8">
        <dgm:presLayoutVars>
          <dgm:chMax val="0"/>
          <dgm:chPref val="0"/>
          <dgm:bulletEnabled val="1"/>
        </dgm:presLayoutVars>
      </dgm:prSet>
      <dgm:spPr/>
      <dgm:t>
        <a:bodyPr/>
        <a:lstStyle/>
        <a:p>
          <a:endParaRPr lang="en-US"/>
        </a:p>
      </dgm:t>
    </dgm:pt>
    <dgm:pt modelId="{8D27DC30-FC07-48CA-86F5-F61B0C181147}" type="pres">
      <dgm:prSet presAssocID="{5B3676F1-EB1D-4A15-8551-977E31B2FB00}" presName="parTxOnlySpace" presStyleCnt="0"/>
      <dgm:spPr/>
    </dgm:pt>
    <dgm:pt modelId="{159AA351-9487-4A5F-A2CF-6051129DA08D}" type="pres">
      <dgm:prSet presAssocID="{78BAB291-16C4-4980-9275-79680D8A44A0}" presName="parTxOnly" presStyleLbl="node1" presStyleIdx="2" presStyleCnt="8">
        <dgm:presLayoutVars>
          <dgm:chMax val="0"/>
          <dgm:chPref val="0"/>
          <dgm:bulletEnabled val="1"/>
        </dgm:presLayoutVars>
      </dgm:prSet>
      <dgm:spPr/>
      <dgm:t>
        <a:bodyPr/>
        <a:lstStyle/>
        <a:p>
          <a:endParaRPr lang="en-US"/>
        </a:p>
      </dgm:t>
    </dgm:pt>
    <dgm:pt modelId="{8ACF3A91-A2D9-4695-9685-8EDC1C5D3E82}" type="pres">
      <dgm:prSet presAssocID="{DDB2A673-F2DE-4DE0-8F64-1F083B6CEACF}" presName="parTxOnlySpace" presStyleCnt="0"/>
      <dgm:spPr/>
    </dgm:pt>
    <dgm:pt modelId="{749FE8F1-981B-44F9-AEBD-BBA1B08F00EA}" type="pres">
      <dgm:prSet presAssocID="{806BFE65-CC68-4A01-BB6D-A47FD25B431B}" presName="parTxOnly" presStyleLbl="node1" presStyleIdx="3" presStyleCnt="8">
        <dgm:presLayoutVars>
          <dgm:chMax val="0"/>
          <dgm:chPref val="0"/>
          <dgm:bulletEnabled val="1"/>
        </dgm:presLayoutVars>
      </dgm:prSet>
      <dgm:spPr/>
      <dgm:t>
        <a:bodyPr/>
        <a:lstStyle/>
        <a:p>
          <a:endParaRPr lang="en-US"/>
        </a:p>
      </dgm:t>
    </dgm:pt>
    <dgm:pt modelId="{A18D82C9-1927-4EDD-84C4-59A8C01585A5}" type="pres">
      <dgm:prSet presAssocID="{CB091016-A399-4DDE-9736-03003DB12BDB}" presName="parTxOnlySpace" presStyleCnt="0"/>
      <dgm:spPr/>
    </dgm:pt>
    <dgm:pt modelId="{07154197-51CB-40C6-8DE8-E42964928DBC}" type="pres">
      <dgm:prSet presAssocID="{EE676E3C-B7A4-42F4-ACB6-2859618DDCEC}" presName="parTxOnly" presStyleLbl="node1" presStyleIdx="4" presStyleCnt="8">
        <dgm:presLayoutVars>
          <dgm:chMax val="0"/>
          <dgm:chPref val="0"/>
          <dgm:bulletEnabled val="1"/>
        </dgm:presLayoutVars>
      </dgm:prSet>
      <dgm:spPr/>
      <dgm:t>
        <a:bodyPr/>
        <a:lstStyle/>
        <a:p>
          <a:endParaRPr lang="en-US"/>
        </a:p>
      </dgm:t>
    </dgm:pt>
    <dgm:pt modelId="{CB02ECD7-F5A7-438E-90ED-BDF644DE6584}" type="pres">
      <dgm:prSet presAssocID="{C52DCD28-A6CF-4DF8-834A-6A676651B1D1}" presName="parTxOnlySpace" presStyleCnt="0"/>
      <dgm:spPr/>
    </dgm:pt>
    <dgm:pt modelId="{0B4AA896-97A1-4D01-89E4-0BBCC9793615}" type="pres">
      <dgm:prSet presAssocID="{B27A1508-5CF7-4993-AB3C-2717F8E97DCB}" presName="parTxOnly" presStyleLbl="node1" presStyleIdx="5" presStyleCnt="8">
        <dgm:presLayoutVars>
          <dgm:chMax val="0"/>
          <dgm:chPref val="0"/>
          <dgm:bulletEnabled val="1"/>
        </dgm:presLayoutVars>
      </dgm:prSet>
      <dgm:spPr/>
      <dgm:t>
        <a:bodyPr/>
        <a:lstStyle/>
        <a:p>
          <a:endParaRPr lang="en-US"/>
        </a:p>
      </dgm:t>
    </dgm:pt>
    <dgm:pt modelId="{CFF993D0-C145-449A-A050-3E11B662A0C6}" type="pres">
      <dgm:prSet presAssocID="{8687BA99-CB3D-41E6-AD4C-432FD2D1DA1E}" presName="parTxOnlySpace" presStyleCnt="0"/>
      <dgm:spPr/>
    </dgm:pt>
    <dgm:pt modelId="{F1FE638B-21BF-45E5-AB76-32BB39DD16BF}" type="pres">
      <dgm:prSet presAssocID="{807F5D2F-D781-483F-8390-83BE0CD3D75C}" presName="parTxOnly" presStyleLbl="node1" presStyleIdx="6" presStyleCnt="8">
        <dgm:presLayoutVars>
          <dgm:chMax val="0"/>
          <dgm:chPref val="0"/>
          <dgm:bulletEnabled val="1"/>
        </dgm:presLayoutVars>
      </dgm:prSet>
      <dgm:spPr/>
      <dgm:t>
        <a:bodyPr/>
        <a:lstStyle/>
        <a:p>
          <a:endParaRPr lang="en-US"/>
        </a:p>
      </dgm:t>
    </dgm:pt>
    <dgm:pt modelId="{57B38FDE-B611-47F8-8C88-64F75E5FE46B}" type="pres">
      <dgm:prSet presAssocID="{DCBEE2B8-EC3D-49CA-81E0-CC92D45BB5F8}" presName="parTxOnlySpace" presStyleCnt="0"/>
      <dgm:spPr/>
    </dgm:pt>
    <dgm:pt modelId="{C2041F93-DE67-4DC3-8A3D-93449A6E49F1}" type="pres">
      <dgm:prSet presAssocID="{2CEBC01F-ACE7-4A47-ADAB-60C6CF93F64F}" presName="parTxOnly" presStyleLbl="node1" presStyleIdx="7" presStyleCnt="8">
        <dgm:presLayoutVars>
          <dgm:chMax val="0"/>
          <dgm:chPref val="0"/>
          <dgm:bulletEnabled val="1"/>
        </dgm:presLayoutVars>
      </dgm:prSet>
      <dgm:spPr/>
      <dgm:t>
        <a:bodyPr/>
        <a:lstStyle/>
        <a:p>
          <a:endParaRPr lang="en-US"/>
        </a:p>
      </dgm:t>
    </dgm:pt>
  </dgm:ptLst>
  <dgm:cxnLst>
    <dgm:cxn modelId="{9DDD9F91-433D-48A2-8777-7C22E93454E2}" srcId="{468AF5E8-1B4E-4000-B55B-FC31BBAE4E88}" destId="{120DDF97-22A5-47A1-832E-3C9E598618F7}" srcOrd="1" destOrd="0" parTransId="{F28F69D7-C945-43A6-8829-1CF53E4E21A2}" sibTransId="{5B3676F1-EB1D-4A15-8551-977E31B2FB00}"/>
    <dgm:cxn modelId="{C4954536-6943-47BC-8CEE-84A5C8B99515}" srcId="{468AF5E8-1B4E-4000-B55B-FC31BBAE4E88}" destId="{807F5D2F-D781-483F-8390-83BE0CD3D75C}" srcOrd="6" destOrd="0" parTransId="{2BB65B46-1F70-4838-80C7-DBF81B30BC71}" sibTransId="{DCBEE2B8-EC3D-49CA-81E0-CC92D45BB5F8}"/>
    <dgm:cxn modelId="{F23A1BC5-D55C-4A60-BE80-8D93596508FD}" srcId="{468AF5E8-1B4E-4000-B55B-FC31BBAE4E88}" destId="{B27A1508-5CF7-4993-AB3C-2717F8E97DCB}" srcOrd="5" destOrd="0" parTransId="{715BA583-8CE8-4313-9E0B-896862ADF896}" sibTransId="{8687BA99-CB3D-41E6-AD4C-432FD2D1DA1E}"/>
    <dgm:cxn modelId="{33255764-82A6-42F4-BAD0-649A91D925A8}" srcId="{468AF5E8-1B4E-4000-B55B-FC31BBAE4E88}" destId="{77EB41B1-DDD0-475A-B5DF-B021F27C5F2E}" srcOrd="0" destOrd="0" parTransId="{4B37A75A-0806-4B58-9576-F452A41208B1}" sibTransId="{6F264540-8DC2-42B2-99A1-DDB5E5261EE9}"/>
    <dgm:cxn modelId="{6BCB36D4-2D49-4D6B-863B-F806D1637A01}" type="presOf" srcId="{EE676E3C-B7A4-42F4-ACB6-2859618DDCEC}" destId="{07154197-51CB-40C6-8DE8-E42964928DBC}" srcOrd="0" destOrd="0" presId="urn:microsoft.com/office/officeart/2005/8/layout/chevron1"/>
    <dgm:cxn modelId="{3B2C846C-7A6B-4A00-8C67-FEE54E7463BF}" srcId="{468AF5E8-1B4E-4000-B55B-FC31BBAE4E88}" destId="{806BFE65-CC68-4A01-BB6D-A47FD25B431B}" srcOrd="3" destOrd="0" parTransId="{DB6FC6B9-65A2-4308-AA7F-4FA08D4ED570}" sibTransId="{CB091016-A399-4DDE-9736-03003DB12BDB}"/>
    <dgm:cxn modelId="{736B96DD-6F96-4D7E-B3FF-F91075E0F4BA}" type="presOf" srcId="{77EB41B1-DDD0-475A-B5DF-B021F27C5F2E}" destId="{D84EEDAB-442E-43C0-BB91-63F55018CB76}" srcOrd="0" destOrd="0" presId="urn:microsoft.com/office/officeart/2005/8/layout/chevron1"/>
    <dgm:cxn modelId="{2A49747B-67F6-493D-A697-9893A1FC2CCF}" type="presOf" srcId="{468AF5E8-1B4E-4000-B55B-FC31BBAE4E88}" destId="{661E8C1A-567B-4FB7-8041-F6CBD970F5B2}" srcOrd="0" destOrd="0" presId="urn:microsoft.com/office/officeart/2005/8/layout/chevron1"/>
    <dgm:cxn modelId="{BE71CA1B-C0B8-4DA8-9780-F5372B5821D3}" type="presOf" srcId="{120DDF97-22A5-47A1-832E-3C9E598618F7}" destId="{08F8825B-9B03-4968-A83C-33BBB844A00F}" srcOrd="0" destOrd="0" presId="urn:microsoft.com/office/officeart/2005/8/layout/chevron1"/>
    <dgm:cxn modelId="{9BBE7284-F3D9-44F9-90B1-4B3FFEEEA4EE}" srcId="{468AF5E8-1B4E-4000-B55B-FC31BBAE4E88}" destId="{78BAB291-16C4-4980-9275-79680D8A44A0}" srcOrd="2" destOrd="0" parTransId="{0C4E9620-F2BF-4514-A9CE-CB4DACE4D738}" sibTransId="{DDB2A673-F2DE-4DE0-8F64-1F083B6CEACF}"/>
    <dgm:cxn modelId="{E068D4C5-1A85-4CF9-B6D9-BE1D04A56D54}" type="presOf" srcId="{B27A1508-5CF7-4993-AB3C-2717F8E97DCB}" destId="{0B4AA896-97A1-4D01-89E4-0BBCC9793615}" srcOrd="0" destOrd="0" presId="urn:microsoft.com/office/officeart/2005/8/layout/chevron1"/>
    <dgm:cxn modelId="{0056E4A0-586A-4917-B75C-1E9EB9EEE713}" type="presOf" srcId="{807F5D2F-D781-483F-8390-83BE0CD3D75C}" destId="{F1FE638B-21BF-45E5-AB76-32BB39DD16BF}" srcOrd="0" destOrd="0" presId="urn:microsoft.com/office/officeart/2005/8/layout/chevron1"/>
    <dgm:cxn modelId="{351CF79B-C027-4F27-B7C9-7FC8CF8E305D}" srcId="{468AF5E8-1B4E-4000-B55B-FC31BBAE4E88}" destId="{EE676E3C-B7A4-42F4-ACB6-2859618DDCEC}" srcOrd="4" destOrd="0" parTransId="{CCE1A105-9F46-44D3-BA56-992003313AF8}" sibTransId="{C52DCD28-A6CF-4DF8-834A-6A676651B1D1}"/>
    <dgm:cxn modelId="{7C870280-2E32-4531-8036-DB45B5442046}" type="presOf" srcId="{78BAB291-16C4-4980-9275-79680D8A44A0}" destId="{159AA351-9487-4A5F-A2CF-6051129DA08D}" srcOrd="0" destOrd="0" presId="urn:microsoft.com/office/officeart/2005/8/layout/chevron1"/>
    <dgm:cxn modelId="{36F2B410-4FE3-482A-A2F8-F1CABA4E13DE}" type="presOf" srcId="{2CEBC01F-ACE7-4A47-ADAB-60C6CF93F64F}" destId="{C2041F93-DE67-4DC3-8A3D-93449A6E49F1}" srcOrd="0" destOrd="0" presId="urn:microsoft.com/office/officeart/2005/8/layout/chevron1"/>
    <dgm:cxn modelId="{AD011F41-085E-459E-BD41-48AA199952AB}" srcId="{468AF5E8-1B4E-4000-B55B-FC31BBAE4E88}" destId="{2CEBC01F-ACE7-4A47-ADAB-60C6CF93F64F}" srcOrd="7" destOrd="0" parTransId="{E0BE0AF5-C4C7-4665-BA61-BA33411F169D}" sibTransId="{8CCA2437-C51F-4E17-8D25-1AEB105E216F}"/>
    <dgm:cxn modelId="{BCC6834F-DDD2-4643-B44A-A11B79A063EB}" type="presOf" srcId="{806BFE65-CC68-4A01-BB6D-A47FD25B431B}" destId="{749FE8F1-981B-44F9-AEBD-BBA1B08F00EA}" srcOrd="0" destOrd="0" presId="urn:microsoft.com/office/officeart/2005/8/layout/chevron1"/>
    <dgm:cxn modelId="{91A06AF6-7094-41E5-A967-42D5A4405683}" type="presParOf" srcId="{661E8C1A-567B-4FB7-8041-F6CBD970F5B2}" destId="{D84EEDAB-442E-43C0-BB91-63F55018CB76}" srcOrd="0" destOrd="0" presId="urn:microsoft.com/office/officeart/2005/8/layout/chevron1"/>
    <dgm:cxn modelId="{B2C9C95B-7947-4ACF-86BE-44EECCC91745}" type="presParOf" srcId="{661E8C1A-567B-4FB7-8041-F6CBD970F5B2}" destId="{5708B39A-684B-48C2-BC48-2B17C9660241}" srcOrd="1" destOrd="0" presId="urn:microsoft.com/office/officeart/2005/8/layout/chevron1"/>
    <dgm:cxn modelId="{98FEC793-7759-4481-9F27-171F093AF21E}" type="presParOf" srcId="{661E8C1A-567B-4FB7-8041-F6CBD970F5B2}" destId="{08F8825B-9B03-4968-A83C-33BBB844A00F}" srcOrd="2" destOrd="0" presId="urn:microsoft.com/office/officeart/2005/8/layout/chevron1"/>
    <dgm:cxn modelId="{C829141A-6DF5-4DBE-BD99-94CD0E58F720}" type="presParOf" srcId="{661E8C1A-567B-4FB7-8041-F6CBD970F5B2}" destId="{8D27DC30-FC07-48CA-86F5-F61B0C181147}" srcOrd="3" destOrd="0" presId="urn:microsoft.com/office/officeart/2005/8/layout/chevron1"/>
    <dgm:cxn modelId="{3980C873-6974-4634-9FC1-4DB4C45F7B8E}" type="presParOf" srcId="{661E8C1A-567B-4FB7-8041-F6CBD970F5B2}" destId="{159AA351-9487-4A5F-A2CF-6051129DA08D}" srcOrd="4" destOrd="0" presId="urn:microsoft.com/office/officeart/2005/8/layout/chevron1"/>
    <dgm:cxn modelId="{27F6BF13-A01D-4606-B7F1-2FF934027284}" type="presParOf" srcId="{661E8C1A-567B-4FB7-8041-F6CBD970F5B2}" destId="{8ACF3A91-A2D9-4695-9685-8EDC1C5D3E82}" srcOrd="5" destOrd="0" presId="urn:microsoft.com/office/officeart/2005/8/layout/chevron1"/>
    <dgm:cxn modelId="{97A24791-4AAC-4130-A6D2-B4A0F5EC0AF2}" type="presParOf" srcId="{661E8C1A-567B-4FB7-8041-F6CBD970F5B2}" destId="{749FE8F1-981B-44F9-AEBD-BBA1B08F00EA}" srcOrd="6" destOrd="0" presId="urn:microsoft.com/office/officeart/2005/8/layout/chevron1"/>
    <dgm:cxn modelId="{9F96A945-398E-40C8-AE0D-B4332FC816D1}" type="presParOf" srcId="{661E8C1A-567B-4FB7-8041-F6CBD970F5B2}" destId="{A18D82C9-1927-4EDD-84C4-59A8C01585A5}" srcOrd="7" destOrd="0" presId="urn:microsoft.com/office/officeart/2005/8/layout/chevron1"/>
    <dgm:cxn modelId="{C8D1488D-0D17-40F5-8429-091054D0D1AA}" type="presParOf" srcId="{661E8C1A-567B-4FB7-8041-F6CBD970F5B2}" destId="{07154197-51CB-40C6-8DE8-E42964928DBC}" srcOrd="8" destOrd="0" presId="urn:microsoft.com/office/officeart/2005/8/layout/chevron1"/>
    <dgm:cxn modelId="{3A3CD554-A1FE-4986-9DD1-863D57506C4F}" type="presParOf" srcId="{661E8C1A-567B-4FB7-8041-F6CBD970F5B2}" destId="{CB02ECD7-F5A7-438E-90ED-BDF644DE6584}" srcOrd="9" destOrd="0" presId="urn:microsoft.com/office/officeart/2005/8/layout/chevron1"/>
    <dgm:cxn modelId="{58DEF4A7-3026-4261-905C-E56F9493A25A}" type="presParOf" srcId="{661E8C1A-567B-4FB7-8041-F6CBD970F5B2}" destId="{0B4AA896-97A1-4D01-89E4-0BBCC9793615}" srcOrd="10" destOrd="0" presId="urn:microsoft.com/office/officeart/2005/8/layout/chevron1"/>
    <dgm:cxn modelId="{D02F8A94-6875-4EF0-810E-074D2370AEE6}" type="presParOf" srcId="{661E8C1A-567B-4FB7-8041-F6CBD970F5B2}" destId="{CFF993D0-C145-449A-A050-3E11B662A0C6}" srcOrd="11" destOrd="0" presId="urn:microsoft.com/office/officeart/2005/8/layout/chevron1"/>
    <dgm:cxn modelId="{32DD69BF-8F96-4629-84F5-F0B0B4E1E217}" type="presParOf" srcId="{661E8C1A-567B-4FB7-8041-F6CBD970F5B2}" destId="{F1FE638B-21BF-45E5-AB76-32BB39DD16BF}" srcOrd="12" destOrd="0" presId="urn:microsoft.com/office/officeart/2005/8/layout/chevron1"/>
    <dgm:cxn modelId="{EA7A1358-69AD-4243-9A5D-C6B8D6C5465B}" type="presParOf" srcId="{661E8C1A-567B-4FB7-8041-F6CBD970F5B2}" destId="{57B38FDE-B611-47F8-8C88-64F75E5FE46B}" srcOrd="13" destOrd="0" presId="urn:microsoft.com/office/officeart/2005/8/layout/chevron1"/>
    <dgm:cxn modelId="{8125F52A-8227-4CB7-843E-CFCBFE12B0B1}" type="presParOf" srcId="{661E8C1A-567B-4FB7-8041-F6CBD970F5B2}" destId="{C2041F93-DE67-4DC3-8A3D-93449A6E49F1}" srcOrd="1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C0FB04-0E1C-46FD-96BB-D0DD5B9B311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CF21DD2-65DD-46B8-B915-CB553D5D902C}">
      <dgm:prSet phldrT="[Text]" custT="1"/>
      <dgm:spPr/>
      <dgm:t>
        <a:bodyPr/>
        <a:lstStyle/>
        <a:p>
          <a:r>
            <a:rPr lang="en-US" sz="1100" dirty="0" smtClean="0"/>
            <a:t>Auto Approval</a:t>
          </a:r>
          <a:endParaRPr lang="en-US" sz="1100" dirty="0"/>
        </a:p>
      </dgm:t>
    </dgm:pt>
    <dgm:pt modelId="{65FD56D8-4D07-493F-8804-0ECE52EA152C}" type="parTrans" cxnId="{A2718D29-4956-4294-999E-F93FADA551A2}">
      <dgm:prSet/>
      <dgm:spPr/>
      <dgm:t>
        <a:bodyPr/>
        <a:lstStyle/>
        <a:p>
          <a:endParaRPr lang="en-US" sz="1100"/>
        </a:p>
      </dgm:t>
    </dgm:pt>
    <dgm:pt modelId="{41EAF82C-3C6C-4863-A210-F2F27E15C77F}" type="sibTrans" cxnId="{A2718D29-4956-4294-999E-F93FADA551A2}">
      <dgm:prSet/>
      <dgm:spPr/>
      <dgm:t>
        <a:bodyPr/>
        <a:lstStyle/>
        <a:p>
          <a:endParaRPr lang="en-US" sz="1100"/>
        </a:p>
      </dgm:t>
    </dgm:pt>
    <dgm:pt modelId="{7D6B6809-E963-4217-B197-497EDCA4FD4E}">
      <dgm:prSet phldrT="[Text]" custT="1"/>
      <dgm:spPr/>
      <dgm:t>
        <a:bodyPr/>
        <a:lstStyle/>
        <a:p>
          <a:r>
            <a:rPr lang="en-US" sz="1100" dirty="0" smtClean="0"/>
            <a:t>No internal review required</a:t>
          </a:r>
          <a:endParaRPr lang="en-US" sz="1100" dirty="0"/>
        </a:p>
      </dgm:t>
    </dgm:pt>
    <dgm:pt modelId="{730C89D9-950A-4287-8D94-C4E22E6575C9}" type="parTrans" cxnId="{F697EE7C-D278-4123-B267-14EED58073DC}">
      <dgm:prSet/>
      <dgm:spPr/>
      <dgm:t>
        <a:bodyPr/>
        <a:lstStyle/>
        <a:p>
          <a:endParaRPr lang="en-US" sz="1100"/>
        </a:p>
      </dgm:t>
    </dgm:pt>
    <dgm:pt modelId="{4A356530-CBF6-4299-9B8D-4547048A26D0}" type="sibTrans" cxnId="{F697EE7C-D278-4123-B267-14EED58073DC}">
      <dgm:prSet/>
      <dgm:spPr/>
      <dgm:t>
        <a:bodyPr/>
        <a:lstStyle/>
        <a:p>
          <a:endParaRPr lang="en-US" sz="1100"/>
        </a:p>
      </dgm:t>
    </dgm:pt>
    <dgm:pt modelId="{1209CA5F-5BC4-46FC-A91B-CC267AFAADE2}">
      <dgm:prSet phldrT="[Text]" custT="1"/>
      <dgm:spPr/>
      <dgm:t>
        <a:bodyPr/>
        <a:lstStyle/>
        <a:p>
          <a:r>
            <a:rPr lang="en-US" sz="1100" dirty="0" smtClean="0"/>
            <a:t>Submitted filings are automatically approved</a:t>
          </a:r>
          <a:endParaRPr lang="en-US" sz="1100" dirty="0"/>
        </a:p>
      </dgm:t>
    </dgm:pt>
    <dgm:pt modelId="{F3018E85-37B6-465A-A5EB-518127120486}" type="parTrans" cxnId="{4814CD59-D9ED-4602-BF80-D2303D06898F}">
      <dgm:prSet/>
      <dgm:spPr/>
      <dgm:t>
        <a:bodyPr/>
        <a:lstStyle/>
        <a:p>
          <a:endParaRPr lang="en-US" sz="1100"/>
        </a:p>
      </dgm:t>
    </dgm:pt>
    <dgm:pt modelId="{65B5D041-88D1-4E05-AC80-B18FDA905928}" type="sibTrans" cxnId="{4814CD59-D9ED-4602-BF80-D2303D06898F}">
      <dgm:prSet/>
      <dgm:spPr/>
      <dgm:t>
        <a:bodyPr/>
        <a:lstStyle/>
        <a:p>
          <a:endParaRPr lang="en-US" sz="1100"/>
        </a:p>
      </dgm:t>
    </dgm:pt>
    <dgm:pt modelId="{D9C77060-80FD-4805-A26B-F5B38D49DC2B}">
      <dgm:prSet phldrT="[Text]" custT="1"/>
      <dgm:spPr/>
      <dgm:t>
        <a:bodyPr/>
        <a:lstStyle/>
        <a:p>
          <a:r>
            <a:rPr lang="en-US" sz="1100" dirty="0" smtClean="0"/>
            <a:t>Standard Review</a:t>
          </a:r>
          <a:endParaRPr lang="en-US" sz="1100" dirty="0"/>
        </a:p>
      </dgm:t>
    </dgm:pt>
    <dgm:pt modelId="{45B49CCE-4AD5-48FE-BC88-F6E3D1DAB385}" type="parTrans" cxnId="{C5A244CF-BC8F-4907-A063-EAE8805E9010}">
      <dgm:prSet/>
      <dgm:spPr/>
      <dgm:t>
        <a:bodyPr/>
        <a:lstStyle/>
        <a:p>
          <a:endParaRPr lang="en-US" sz="1100"/>
        </a:p>
      </dgm:t>
    </dgm:pt>
    <dgm:pt modelId="{34915070-9B8F-46FB-BDD7-6CEAFEA8DD06}" type="sibTrans" cxnId="{C5A244CF-BC8F-4907-A063-EAE8805E9010}">
      <dgm:prSet/>
      <dgm:spPr/>
      <dgm:t>
        <a:bodyPr/>
        <a:lstStyle/>
        <a:p>
          <a:endParaRPr lang="en-US" sz="1100"/>
        </a:p>
      </dgm:t>
    </dgm:pt>
    <dgm:pt modelId="{B97AF220-9BFC-4640-9C18-50B19FF68C27}">
      <dgm:prSet phldrT="[Text]" custT="1"/>
      <dgm:spPr/>
      <dgm:t>
        <a:bodyPr/>
        <a:lstStyle/>
        <a:p>
          <a:r>
            <a:rPr lang="en-US" sz="1100" dirty="0" smtClean="0"/>
            <a:t>Common, standard review options such as Notice of Insufficiency, Approval, Rejection</a:t>
          </a:r>
          <a:endParaRPr lang="en-US" sz="1100" dirty="0"/>
        </a:p>
      </dgm:t>
    </dgm:pt>
    <dgm:pt modelId="{E207E77E-9710-4E1B-97C3-2480FA1563E6}" type="parTrans" cxnId="{0709B9C4-D30F-426F-822B-631CC0CB1678}">
      <dgm:prSet/>
      <dgm:spPr/>
      <dgm:t>
        <a:bodyPr/>
        <a:lstStyle/>
        <a:p>
          <a:endParaRPr lang="en-US" sz="1100"/>
        </a:p>
      </dgm:t>
    </dgm:pt>
    <dgm:pt modelId="{45631866-0AFE-44F4-BDC5-A4F7EF3FBF33}" type="sibTrans" cxnId="{0709B9C4-D30F-426F-822B-631CC0CB1678}">
      <dgm:prSet/>
      <dgm:spPr/>
      <dgm:t>
        <a:bodyPr/>
        <a:lstStyle/>
        <a:p>
          <a:endParaRPr lang="en-US" sz="1100"/>
        </a:p>
      </dgm:t>
    </dgm:pt>
    <dgm:pt modelId="{33E10311-851D-4728-8D67-FD1C0D76C8D5}">
      <dgm:prSet phldrT="[Text]" custT="1"/>
      <dgm:spPr/>
      <dgm:t>
        <a:bodyPr/>
        <a:lstStyle/>
        <a:p>
          <a:r>
            <a:rPr lang="en-US" sz="1100" dirty="0" smtClean="0"/>
            <a:t>Non-Standard Review</a:t>
          </a:r>
          <a:endParaRPr lang="en-US" sz="1100" dirty="0"/>
        </a:p>
      </dgm:t>
    </dgm:pt>
    <dgm:pt modelId="{460B2F93-D96E-44A1-9EF8-0D2B78B7A781}" type="parTrans" cxnId="{A5287093-C20B-481F-A1E2-7E51E788253D}">
      <dgm:prSet/>
      <dgm:spPr/>
      <dgm:t>
        <a:bodyPr/>
        <a:lstStyle/>
        <a:p>
          <a:endParaRPr lang="en-US" sz="1100"/>
        </a:p>
      </dgm:t>
    </dgm:pt>
    <dgm:pt modelId="{988831A5-97FE-47AC-99A8-8A7F9E5B4675}" type="sibTrans" cxnId="{A5287093-C20B-481F-A1E2-7E51E788253D}">
      <dgm:prSet/>
      <dgm:spPr/>
      <dgm:t>
        <a:bodyPr/>
        <a:lstStyle/>
        <a:p>
          <a:endParaRPr lang="en-US" sz="1100"/>
        </a:p>
      </dgm:t>
    </dgm:pt>
    <dgm:pt modelId="{94B6BE26-420C-4C72-B435-1963634BA444}">
      <dgm:prSet phldrT="[Text]" custT="1"/>
      <dgm:spPr/>
      <dgm:t>
        <a:bodyPr/>
        <a:lstStyle/>
        <a:p>
          <a:r>
            <a:rPr lang="en-US" sz="1100" dirty="0" smtClean="0"/>
            <a:t>All common standard review options plus the ability to add custom workflow steps as needed</a:t>
          </a:r>
          <a:endParaRPr lang="en-US" sz="1100" dirty="0"/>
        </a:p>
      </dgm:t>
    </dgm:pt>
    <dgm:pt modelId="{D58D821D-B97A-42DD-B734-EB4D9EF12666}" type="parTrans" cxnId="{485EE3DA-1499-4ADD-9443-63CB85F1268C}">
      <dgm:prSet/>
      <dgm:spPr/>
      <dgm:t>
        <a:bodyPr/>
        <a:lstStyle/>
        <a:p>
          <a:endParaRPr lang="en-US" sz="1100"/>
        </a:p>
      </dgm:t>
    </dgm:pt>
    <dgm:pt modelId="{BE677E0E-B976-4B03-AAE3-3A6B7FBE722C}" type="sibTrans" cxnId="{485EE3DA-1499-4ADD-9443-63CB85F1268C}">
      <dgm:prSet/>
      <dgm:spPr/>
      <dgm:t>
        <a:bodyPr/>
        <a:lstStyle/>
        <a:p>
          <a:endParaRPr lang="en-US" sz="1100"/>
        </a:p>
      </dgm:t>
    </dgm:pt>
    <dgm:pt modelId="{7825CEF7-A41C-490F-9AD2-08DF35AD184B}" type="pres">
      <dgm:prSet presAssocID="{E2C0FB04-0E1C-46FD-96BB-D0DD5B9B3110}" presName="Name0" presStyleCnt="0">
        <dgm:presLayoutVars>
          <dgm:dir/>
          <dgm:animLvl val="lvl"/>
          <dgm:resizeHandles val="exact"/>
        </dgm:presLayoutVars>
      </dgm:prSet>
      <dgm:spPr/>
      <dgm:t>
        <a:bodyPr/>
        <a:lstStyle/>
        <a:p>
          <a:endParaRPr lang="en-US"/>
        </a:p>
      </dgm:t>
    </dgm:pt>
    <dgm:pt modelId="{FC3C667D-B776-4607-A858-75AA146DA0CE}" type="pres">
      <dgm:prSet presAssocID="{3CF21DD2-65DD-46B8-B915-CB553D5D902C}" presName="composite" presStyleCnt="0"/>
      <dgm:spPr/>
    </dgm:pt>
    <dgm:pt modelId="{04B46D00-C0FA-40E1-A8F2-101CCEB9BDE0}" type="pres">
      <dgm:prSet presAssocID="{3CF21DD2-65DD-46B8-B915-CB553D5D902C}" presName="parTx" presStyleLbl="alignNode1" presStyleIdx="0" presStyleCnt="3">
        <dgm:presLayoutVars>
          <dgm:chMax val="0"/>
          <dgm:chPref val="0"/>
          <dgm:bulletEnabled val="1"/>
        </dgm:presLayoutVars>
      </dgm:prSet>
      <dgm:spPr/>
      <dgm:t>
        <a:bodyPr/>
        <a:lstStyle/>
        <a:p>
          <a:endParaRPr lang="en-US"/>
        </a:p>
      </dgm:t>
    </dgm:pt>
    <dgm:pt modelId="{D6C20BF4-9DC3-49D9-8CDD-14E2887EDFA8}" type="pres">
      <dgm:prSet presAssocID="{3CF21DD2-65DD-46B8-B915-CB553D5D902C}" presName="desTx" presStyleLbl="alignAccFollowNode1" presStyleIdx="0" presStyleCnt="3">
        <dgm:presLayoutVars>
          <dgm:bulletEnabled val="1"/>
        </dgm:presLayoutVars>
      </dgm:prSet>
      <dgm:spPr/>
      <dgm:t>
        <a:bodyPr/>
        <a:lstStyle/>
        <a:p>
          <a:endParaRPr lang="en-US"/>
        </a:p>
      </dgm:t>
    </dgm:pt>
    <dgm:pt modelId="{4E506FB2-07C2-4905-BD74-815998E39D2E}" type="pres">
      <dgm:prSet presAssocID="{41EAF82C-3C6C-4863-A210-F2F27E15C77F}" presName="space" presStyleCnt="0"/>
      <dgm:spPr/>
    </dgm:pt>
    <dgm:pt modelId="{F77F0738-9522-4B7F-A2E8-4D8DA783C787}" type="pres">
      <dgm:prSet presAssocID="{D9C77060-80FD-4805-A26B-F5B38D49DC2B}" presName="composite" presStyleCnt="0"/>
      <dgm:spPr/>
    </dgm:pt>
    <dgm:pt modelId="{61F007E4-8370-4D3A-9036-825A31E1A372}" type="pres">
      <dgm:prSet presAssocID="{D9C77060-80FD-4805-A26B-F5B38D49DC2B}" presName="parTx" presStyleLbl="alignNode1" presStyleIdx="1" presStyleCnt="3">
        <dgm:presLayoutVars>
          <dgm:chMax val="0"/>
          <dgm:chPref val="0"/>
          <dgm:bulletEnabled val="1"/>
        </dgm:presLayoutVars>
      </dgm:prSet>
      <dgm:spPr/>
      <dgm:t>
        <a:bodyPr/>
        <a:lstStyle/>
        <a:p>
          <a:endParaRPr lang="en-US"/>
        </a:p>
      </dgm:t>
    </dgm:pt>
    <dgm:pt modelId="{887F6760-31AD-4A3B-AD89-482708731ACC}" type="pres">
      <dgm:prSet presAssocID="{D9C77060-80FD-4805-A26B-F5B38D49DC2B}" presName="desTx" presStyleLbl="alignAccFollowNode1" presStyleIdx="1" presStyleCnt="3">
        <dgm:presLayoutVars>
          <dgm:bulletEnabled val="1"/>
        </dgm:presLayoutVars>
      </dgm:prSet>
      <dgm:spPr/>
      <dgm:t>
        <a:bodyPr/>
        <a:lstStyle/>
        <a:p>
          <a:endParaRPr lang="en-US"/>
        </a:p>
      </dgm:t>
    </dgm:pt>
    <dgm:pt modelId="{2A6FCC7F-5FB6-4333-AF46-F9D8520F4EB4}" type="pres">
      <dgm:prSet presAssocID="{34915070-9B8F-46FB-BDD7-6CEAFEA8DD06}" presName="space" presStyleCnt="0"/>
      <dgm:spPr/>
    </dgm:pt>
    <dgm:pt modelId="{83C3E5CC-AC46-42D3-A03D-86264DE1645F}" type="pres">
      <dgm:prSet presAssocID="{33E10311-851D-4728-8D67-FD1C0D76C8D5}" presName="composite" presStyleCnt="0"/>
      <dgm:spPr/>
    </dgm:pt>
    <dgm:pt modelId="{EA49F6FD-CF59-4F5F-A2F1-6514EC2D05AB}" type="pres">
      <dgm:prSet presAssocID="{33E10311-851D-4728-8D67-FD1C0D76C8D5}" presName="parTx" presStyleLbl="alignNode1" presStyleIdx="2" presStyleCnt="3">
        <dgm:presLayoutVars>
          <dgm:chMax val="0"/>
          <dgm:chPref val="0"/>
          <dgm:bulletEnabled val="1"/>
        </dgm:presLayoutVars>
      </dgm:prSet>
      <dgm:spPr/>
      <dgm:t>
        <a:bodyPr/>
        <a:lstStyle/>
        <a:p>
          <a:endParaRPr lang="en-US"/>
        </a:p>
      </dgm:t>
    </dgm:pt>
    <dgm:pt modelId="{AB33BDDE-C779-4412-80F7-88CE260158BD}" type="pres">
      <dgm:prSet presAssocID="{33E10311-851D-4728-8D67-FD1C0D76C8D5}" presName="desTx" presStyleLbl="alignAccFollowNode1" presStyleIdx="2" presStyleCnt="3">
        <dgm:presLayoutVars>
          <dgm:bulletEnabled val="1"/>
        </dgm:presLayoutVars>
      </dgm:prSet>
      <dgm:spPr/>
      <dgm:t>
        <a:bodyPr/>
        <a:lstStyle/>
        <a:p>
          <a:endParaRPr lang="en-US"/>
        </a:p>
      </dgm:t>
    </dgm:pt>
  </dgm:ptLst>
  <dgm:cxnLst>
    <dgm:cxn modelId="{4814CD59-D9ED-4602-BF80-D2303D06898F}" srcId="{3CF21DD2-65DD-46B8-B915-CB553D5D902C}" destId="{1209CA5F-5BC4-46FC-A91B-CC267AFAADE2}" srcOrd="1" destOrd="0" parTransId="{F3018E85-37B6-465A-A5EB-518127120486}" sibTransId="{65B5D041-88D1-4E05-AC80-B18FDA905928}"/>
    <dgm:cxn modelId="{44254DD0-4990-40E0-9D4F-C196D6072B6A}" type="presOf" srcId="{D9C77060-80FD-4805-A26B-F5B38D49DC2B}" destId="{61F007E4-8370-4D3A-9036-825A31E1A372}" srcOrd="0" destOrd="0" presId="urn:microsoft.com/office/officeart/2005/8/layout/hList1"/>
    <dgm:cxn modelId="{C5A244CF-BC8F-4907-A063-EAE8805E9010}" srcId="{E2C0FB04-0E1C-46FD-96BB-D0DD5B9B3110}" destId="{D9C77060-80FD-4805-A26B-F5B38D49DC2B}" srcOrd="1" destOrd="0" parTransId="{45B49CCE-4AD5-48FE-BC88-F6E3D1DAB385}" sibTransId="{34915070-9B8F-46FB-BDD7-6CEAFEA8DD06}"/>
    <dgm:cxn modelId="{F697EE7C-D278-4123-B267-14EED58073DC}" srcId="{3CF21DD2-65DD-46B8-B915-CB553D5D902C}" destId="{7D6B6809-E963-4217-B197-497EDCA4FD4E}" srcOrd="0" destOrd="0" parTransId="{730C89D9-950A-4287-8D94-C4E22E6575C9}" sibTransId="{4A356530-CBF6-4299-9B8D-4547048A26D0}"/>
    <dgm:cxn modelId="{7C90CC0F-DDD1-4F56-9D94-9CD32C8714C3}" type="presOf" srcId="{7D6B6809-E963-4217-B197-497EDCA4FD4E}" destId="{D6C20BF4-9DC3-49D9-8CDD-14E2887EDFA8}" srcOrd="0" destOrd="0" presId="urn:microsoft.com/office/officeart/2005/8/layout/hList1"/>
    <dgm:cxn modelId="{A5287093-C20B-481F-A1E2-7E51E788253D}" srcId="{E2C0FB04-0E1C-46FD-96BB-D0DD5B9B3110}" destId="{33E10311-851D-4728-8D67-FD1C0D76C8D5}" srcOrd="2" destOrd="0" parTransId="{460B2F93-D96E-44A1-9EF8-0D2B78B7A781}" sibTransId="{988831A5-97FE-47AC-99A8-8A7F9E5B4675}"/>
    <dgm:cxn modelId="{A120F5C6-B2B5-450B-A4B2-C3705DBBB927}" type="presOf" srcId="{1209CA5F-5BC4-46FC-A91B-CC267AFAADE2}" destId="{D6C20BF4-9DC3-49D9-8CDD-14E2887EDFA8}" srcOrd="0" destOrd="1" presId="urn:microsoft.com/office/officeart/2005/8/layout/hList1"/>
    <dgm:cxn modelId="{5488EC09-0E86-4823-9B64-C3F4291A6D33}" type="presOf" srcId="{3CF21DD2-65DD-46B8-B915-CB553D5D902C}" destId="{04B46D00-C0FA-40E1-A8F2-101CCEB9BDE0}" srcOrd="0" destOrd="0" presId="urn:microsoft.com/office/officeart/2005/8/layout/hList1"/>
    <dgm:cxn modelId="{0709B9C4-D30F-426F-822B-631CC0CB1678}" srcId="{D9C77060-80FD-4805-A26B-F5B38D49DC2B}" destId="{B97AF220-9BFC-4640-9C18-50B19FF68C27}" srcOrd="0" destOrd="0" parTransId="{E207E77E-9710-4E1B-97C3-2480FA1563E6}" sibTransId="{45631866-0AFE-44F4-BDC5-A4F7EF3FBF33}"/>
    <dgm:cxn modelId="{9E810E47-5161-471F-92AA-894611391E98}" type="presOf" srcId="{B97AF220-9BFC-4640-9C18-50B19FF68C27}" destId="{887F6760-31AD-4A3B-AD89-482708731ACC}" srcOrd="0" destOrd="0" presId="urn:microsoft.com/office/officeart/2005/8/layout/hList1"/>
    <dgm:cxn modelId="{CD1A7CDC-19D1-41D3-BF76-DF32FE8EF082}" type="presOf" srcId="{33E10311-851D-4728-8D67-FD1C0D76C8D5}" destId="{EA49F6FD-CF59-4F5F-A2F1-6514EC2D05AB}" srcOrd="0" destOrd="0" presId="urn:microsoft.com/office/officeart/2005/8/layout/hList1"/>
    <dgm:cxn modelId="{F35815F3-ACAC-453B-8D7E-7E6CD3C94E98}" type="presOf" srcId="{E2C0FB04-0E1C-46FD-96BB-D0DD5B9B3110}" destId="{7825CEF7-A41C-490F-9AD2-08DF35AD184B}" srcOrd="0" destOrd="0" presId="urn:microsoft.com/office/officeart/2005/8/layout/hList1"/>
    <dgm:cxn modelId="{6D241ACE-A0F9-4B68-B0C7-D3B319F9359D}" type="presOf" srcId="{94B6BE26-420C-4C72-B435-1963634BA444}" destId="{AB33BDDE-C779-4412-80F7-88CE260158BD}" srcOrd="0" destOrd="0" presId="urn:microsoft.com/office/officeart/2005/8/layout/hList1"/>
    <dgm:cxn modelId="{A2718D29-4956-4294-999E-F93FADA551A2}" srcId="{E2C0FB04-0E1C-46FD-96BB-D0DD5B9B3110}" destId="{3CF21DD2-65DD-46B8-B915-CB553D5D902C}" srcOrd="0" destOrd="0" parTransId="{65FD56D8-4D07-493F-8804-0ECE52EA152C}" sibTransId="{41EAF82C-3C6C-4863-A210-F2F27E15C77F}"/>
    <dgm:cxn modelId="{485EE3DA-1499-4ADD-9443-63CB85F1268C}" srcId="{33E10311-851D-4728-8D67-FD1C0D76C8D5}" destId="{94B6BE26-420C-4C72-B435-1963634BA444}" srcOrd="0" destOrd="0" parTransId="{D58D821D-B97A-42DD-B734-EB4D9EF12666}" sibTransId="{BE677E0E-B976-4B03-AAE3-3A6B7FBE722C}"/>
    <dgm:cxn modelId="{6B2F05FE-EE92-49F1-A158-A0F5A135DC9F}" type="presParOf" srcId="{7825CEF7-A41C-490F-9AD2-08DF35AD184B}" destId="{FC3C667D-B776-4607-A858-75AA146DA0CE}" srcOrd="0" destOrd="0" presId="urn:microsoft.com/office/officeart/2005/8/layout/hList1"/>
    <dgm:cxn modelId="{AFB6B926-3B2F-42CF-9F82-F3520B206E78}" type="presParOf" srcId="{FC3C667D-B776-4607-A858-75AA146DA0CE}" destId="{04B46D00-C0FA-40E1-A8F2-101CCEB9BDE0}" srcOrd="0" destOrd="0" presId="urn:microsoft.com/office/officeart/2005/8/layout/hList1"/>
    <dgm:cxn modelId="{465A05DC-E2A9-4873-AFF9-374D48BC07C4}" type="presParOf" srcId="{FC3C667D-B776-4607-A858-75AA146DA0CE}" destId="{D6C20BF4-9DC3-49D9-8CDD-14E2887EDFA8}" srcOrd="1" destOrd="0" presId="urn:microsoft.com/office/officeart/2005/8/layout/hList1"/>
    <dgm:cxn modelId="{60998D2D-8BFB-49B7-948B-62EEC267EADA}" type="presParOf" srcId="{7825CEF7-A41C-490F-9AD2-08DF35AD184B}" destId="{4E506FB2-07C2-4905-BD74-815998E39D2E}" srcOrd="1" destOrd="0" presId="urn:microsoft.com/office/officeart/2005/8/layout/hList1"/>
    <dgm:cxn modelId="{0CA96743-8817-4E66-AAD9-51F1FDEB054A}" type="presParOf" srcId="{7825CEF7-A41C-490F-9AD2-08DF35AD184B}" destId="{F77F0738-9522-4B7F-A2E8-4D8DA783C787}" srcOrd="2" destOrd="0" presId="urn:microsoft.com/office/officeart/2005/8/layout/hList1"/>
    <dgm:cxn modelId="{A5DF2A50-2442-49DC-BC9B-DFB248922636}" type="presParOf" srcId="{F77F0738-9522-4B7F-A2E8-4D8DA783C787}" destId="{61F007E4-8370-4D3A-9036-825A31E1A372}" srcOrd="0" destOrd="0" presId="urn:microsoft.com/office/officeart/2005/8/layout/hList1"/>
    <dgm:cxn modelId="{9C19B111-8D40-4ED3-9AD3-4553FA5EE3F7}" type="presParOf" srcId="{F77F0738-9522-4B7F-A2E8-4D8DA783C787}" destId="{887F6760-31AD-4A3B-AD89-482708731ACC}" srcOrd="1" destOrd="0" presId="urn:microsoft.com/office/officeart/2005/8/layout/hList1"/>
    <dgm:cxn modelId="{C6391878-A125-4557-97B0-8E5971177E6C}" type="presParOf" srcId="{7825CEF7-A41C-490F-9AD2-08DF35AD184B}" destId="{2A6FCC7F-5FB6-4333-AF46-F9D8520F4EB4}" srcOrd="3" destOrd="0" presId="urn:microsoft.com/office/officeart/2005/8/layout/hList1"/>
    <dgm:cxn modelId="{C2D3BA97-7748-41F9-B40E-DE8C7751F1F3}" type="presParOf" srcId="{7825CEF7-A41C-490F-9AD2-08DF35AD184B}" destId="{83C3E5CC-AC46-42D3-A03D-86264DE1645F}" srcOrd="4" destOrd="0" presId="urn:microsoft.com/office/officeart/2005/8/layout/hList1"/>
    <dgm:cxn modelId="{F952FE8C-F0EE-4E45-BC7D-8CB08BD342A5}" type="presParOf" srcId="{83C3E5CC-AC46-42D3-A03D-86264DE1645F}" destId="{EA49F6FD-CF59-4F5F-A2F1-6514EC2D05AB}" srcOrd="0" destOrd="0" presId="urn:microsoft.com/office/officeart/2005/8/layout/hList1"/>
    <dgm:cxn modelId="{57C34D77-B6DB-4EFE-A917-30DBBB99A0A4}" type="presParOf" srcId="{83C3E5CC-AC46-42D3-A03D-86264DE1645F}" destId="{AB33BDDE-C779-4412-80F7-88CE260158B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8AF5E8-1B4E-4000-B55B-FC31BBAE4E88}" type="doc">
      <dgm:prSet loTypeId="urn:microsoft.com/office/officeart/2005/8/layout/chevron1" loCatId="process" qsTypeId="urn:microsoft.com/office/officeart/2005/8/quickstyle/simple1" qsCatId="simple" csTypeId="urn:microsoft.com/office/officeart/2005/8/colors/accent0_3" csCatId="mainScheme" phldr="1"/>
      <dgm:spPr/>
    </dgm:pt>
    <dgm:pt modelId="{77EB41B1-DDD0-475A-B5DF-B021F27C5F2E}">
      <dgm:prSet phldrT="[Text]" custT="1"/>
      <dgm:spPr/>
      <dgm:t>
        <a:bodyPr/>
        <a:lstStyle/>
        <a:p>
          <a:r>
            <a:rPr lang="en-US" sz="1000" b="1" dirty="0" smtClean="0">
              <a:solidFill>
                <a:srgbClr val="002060"/>
              </a:solidFill>
            </a:rPr>
            <a:t>POC</a:t>
          </a:r>
          <a:endParaRPr lang="en-US" sz="1000" b="1" dirty="0">
            <a:solidFill>
              <a:srgbClr val="002060"/>
            </a:solidFill>
          </a:endParaRPr>
        </a:p>
      </dgm:t>
    </dgm:pt>
    <dgm:pt modelId="{4B37A75A-0806-4B58-9576-F452A41208B1}" type="parTrans" cxnId="{33255764-82A6-42F4-BAD0-649A91D925A8}">
      <dgm:prSet/>
      <dgm:spPr/>
      <dgm:t>
        <a:bodyPr/>
        <a:lstStyle/>
        <a:p>
          <a:endParaRPr lang="en-US" sz="1000" b="1">
            <a:solidFill>
              <a:srgbClr val="002060"/>
            </a:solidFill>
          </a:endParaRPr>
        </a:p>
      </dgm:t>
    </dgm:pt>
    <dgm:pt modelId="{6F264540-8DC2-42B2-99A1-DDB5E5261EE9}" type="sibTrans" cxnId="{33255764-82A6-42F4-BAD0-649A91D925A8}">
      <dgm:prSet/>
      <dgm:spPr/>
      <dgm:t>
        <a:bodyPr/>
        <a:lstStyle/>
        <a:p>
          <a:endParaRPr lang="en-US" sz="1000" b="1">
            <a:solidFill>
              <a:srgbClr val="002060"/>
            </a:solidFill>
          </a:endParaRPr>
        </a:p>
      </dgm:t>
    </dgm:pt>
    <dgm:pt modelId="{120DDF97-22A5-47A1-832E-3C9E598618F7}">
      <dgm:prSet phldrT="[Text]" custT="1"/>
      <dgm:spPr/>
      <dgm:t>
        <a:bodyPr/>
        <a:lstStyle/>
        <a:p>
          <a:r>
            <a:rPr lang="en-US" sz="1000" b="1" dirty="0" smtClean="0">
              <a:solidFill>
                <a:srgbClr val="002060"/>
              </a:solidFill>
            </a:rPr>
            <a:t>Group 1</a:t>
          </a:r>
          <a:endParaRPr lang="en-US" sz="1000" b="1" dirty="0">
            <a:solidFill>
              <a:srgbClr val="002060"/>
            </a:solidFill>
          </a:endParaRPr>
        </a:p>
      </dgm:t>
    </dgm:pt>
    <dgm:pt modelId="{F28F69D7-C945-43A6-8829-1CF53E4E21A2}" type="parTrans" cxnId="{9DDD9F91-433D-48A2-8777-7C22E93454E2}">
      <dgm:prSet/>
      <dgm:spPr/>
      <dgm:t>
        <a:bodyPr/>
        <a:lstStyle/>
        <a:p>
          <a:endParaRPr lang="en-US" sz="1000" b="1">
            <a:solidFill>
              <a:srgbClr val="002060"/>
            </a:solidFill>
          </a:endParaRPr>
        </a:p>
      </dgm:t>
    </dgm:pt>
    <dgm:pt modelId="{5B3676F1-EB1D-4A15-8551-977E31B2FB00}" type="sibTrans" cxnId="{9DDD9F91-433D-48A2-8777-7C22E93454E2}">
      <dgm:prSet/>
      <dgm:spPr/>
      <dgm:t>
        <a:bodyPr/>
        <a:lstStyle/>
        <a:p>
          <a:endParaRPr lang="en-US" sz="1000" b="1">
            <a:solidFill>
              <a:srgbClr val="002060"/>
            </a:solidFill>
          </a:endParaRPr>
        </a:p>
      </dgm:t>
    </dgm:pt>
    <dgm:pt modelId="{78BAB291-16C4-4980-9275-79680D8A44A0}">
      <dgm:prSet phldrT="[Text]" custT="1"/>
      <dgm:spPr/>
      <dgm:t>
        <a:bodyPr/>
        <a:lstStyle/>
        <a:p>
          <a:r>
            <a:rPr lang="en-US" sz="1000" b="1" dirty="0" smtClean="0">
              <a:solidFill>
                <a:srgbClr val="002060"/>
              </a:solidFill>
            </a:rPr>
            <a:t>Group 2</a:t>
          </a:r>
          <a:endParaRPr lang="en-US" sz="1000" b="1" dirty="0">
            <a:solidFill>
              <a:srgbClr val="002060"/>
            </a:solidFill>
          </a:endParaRPr>
        </a:p>
      </dgm:t>
    </dgm:pt>
    <dgm:pt modelId="{0C4E9620-F2BF-4514-A9CE-CB4DACE4D738}" type="parTrans" cxnId="{9BBE7284-F3D9-44F9-90B1-4B3FFEEEA4EE}">
      <dgm:prSet/>
      <dgm:spPr/>
      <dgm:t>
        <a:bodyPr/>
        <a:lstStyle/>
        <a:p>
          <a:endParaRPr lang="en-US" sz="1000" b="1">
            <a:solidFill>
              <a:srgbClr val="002060"/>
            </a:solidFill>
          </a:endParaRPr>
        </a:p>
      </dgm:t>
    </dgm:pt>
    <dgm:pt modelId="{DDB2A673-F2DE-4DE0-8F64-1F083B6CEACF}" type="sibTrans" cxnId="{9BBE7284-F3D9-44F9-90B1-4B3FFEEEA4EE}">
      <dgm:prSet/>
      <dgm:spPr/>
      <dgm:t>
        <a:bodyPr/>
        <a:lstStyle/>
        <a:p>
          <a:endParaRPr lang="en-US" sz="1000" b="1">
            <a:solidFill>
              <a:srgbClr val="002060"/>
            </a:solidFill>
          </a:endParaRPr>
        </a:p>
      </dgm:t>
    </dgm:pt>
    <dgm:pt modelId="{806BFE65-CC68-4A01-BB6D-A47FD25B431B}">
      <dgm:prSet phldrT="[Text]" custT="1"/>
      <dgm:spPr/>
      <dgm:t>
        <a:bodyPr/>
        <a:lstStyle/>
        <a:p>
          <a:r>
            <a:rPr lang="en-US" sz="1000" b="1" dirty="0" smtClean="0">
              <a:solidFill>
                <a:srgbClr val="002060"/>
              </a:solidFill>
            </a:rPr>
            <a:t>Group 3</a:t>
          </a:r>
          <a:endParaRPr lang="en-US" sz="1000" b="1" dirty="0">
            <a:solidFill>
              <a:srgbClr val="002060"/>
            </a:solidFill>
          </a:endParaRPr>
        </a:p>
      </dgm:t>
    </dgm:pt>
    <dgm:pt modelId="{DB6FC6B9-65A2-4308-AA7F-4FA08D4ED570}" type="parTrans" cxnId="{3B2C846C-7A6B-4A00-8C67-FEE54E7463BF}">
      <dgm:prSet/>
      <dgm:spPr/>
      <dgm:t>
        <a:bodyPr/>
        <a:lstStyle/>
        <a:p>
          <a:endParaRPr lang="en-US" sz="1000" b="1">
            <a:solidFill>
              <a:srgbClr val="002060"/>
            </a:solidFill>
          </a:endParaRPr>
        </a:p>
      </dgm:t>
    </dgm:pt>
    <dgm:pt modelId="{CB091016-A399-4DDE-9736-03003DB12BDB}" type="sibTrans" cxnId="{3B2C846C-7A6B-4A00-8C67-FEE54E7463BF}">
      <dgm:prSet/>
      <dgm:spPr/>
      <dgm:t>
        <a:bodyPr/>
        <a:lstStyle/>
        <a:p>
          <a:endParaRPr lang="en-US" sz="1000" b="1">
            <a:solidFill>
              <a:srgbClr val="002060"/>
            </a:solidFill>
          </a:endParaRPr>
        </a:p>
      </dgm:t>
    </dgm:pt>
    <dgm:pt modelId="{EE676E3C-B7A4-42F4-ACB6-2859618DDCEC}">
      <dgm:prSet phldrT="[Text]" custT="1"/>
      <dgm:spPr/>
      <dgm:t>
        <a:bodyPr/>
        <a:lstStyle/>
        <a:p>
          <a:r>
            <a:rPr lang="en-US" sz="1000" b="1" dirty="0" smtClean="0">
              <a:solidFill>
                <a:srgbClr val="002060"/>
              </a:solidFill>
            </a:rPr>
            <a:t>Group …</a:t>
          </a:r>
          <a:endParaRPr lang="en-US" sz="1000" b="1" dirty="0">
            <a:solidFill>
              <a:srgbClr val="002060"/>
            </a:solidFill>
          </a:endParaRPr>
        </a:p>
      </dgm:t>
    </dgm:pt>
    <dgm:pt modelId="{CCE1A105-9F46-44D3-BA56-992003313AF8}" type="parTrans" cxnId="{351CF79B-C027-4F27-B7C9-7FC8CF8E305D}">
      <dgm:prSet/>
      <dgm:spPr/>
      <dgm:t>
        <a:bodyPr/>
        <a:lstStyle/>
        <a:p>
          <a:endParaRPr lang="en-US" sz="1000" b="1">
            <a:solidFill>
              <a:srgbClr val="002060"/>
            </a:solidFill>
          </a:endParaRPr>
        </a:p>
      </dgm:t>
    </dgm:pt>
    <dgm:pt modelId="{C52DCD28-A6CF-4DF8-834A-6A676651B1D1}" type="sibTrans" cxnId="{351CF79B-C027-4F27-B7C9-7FC8CF8E305D}">
      <dgm:prSet/>
      <dgm:spPr/>
      <dgm:t>
        <a:bodyPr/>
        <a:lstStyle/>
        <a:p>
          <a:endParaRPr lang="en-US" sz="1000" b="1">
            <a:solidFill>
              <a:srgbClr val="002060"/>
            </a:solidFill>
          </a:endParaRPr>
        </a:p>
      </dgm:t>
    </dgm:pt>
    <dgm:pt modelId="{B27A1508-5CF7-4993-AB3C-2717F8E97DCB}">
      <dgm:prSet phldrT="[Text]" custT="1"/>
      <dgm:spPr/>
      <dgm:t>
        <a:bodyPr/>
        <a:lstStyle/>
        <a:p>
          <a:r>
            <a:rPr lang="en-US" sz="1000" b="1" dirty="0" smtClean="0">
              <a:solidFill>
                <a:srgbClr val="002060"/>
              </a:solidFill>
            </a:rPr>
            <a:t>Group N</a:t>
          </a:r>
          <a:endParaRPr lang="en-US" sz="1000" b="1" dirty="0">
            <a:solidFill>
              <a:srgbClr val="002060"/>
            </a:solidFill>
          </a:endParaRPr>
        </a:p>
      </dgm:t>
    </dgm:pt>
    <dgm:pt modelId="{715BA583-8CE8-4313-9E0B-896862ADF896}" type="parTrans" cxnId="{F23A1BC5-D55C-4A60-BE80-8D93596508FD}">
      <dgm:prSet/>
      <dgm:spPr/>
      <dgm:t>
        <a:bodyPr/>
        <a:lstStyle/>
        <a:p>
          <a:endParaRPr lang="en-US" sz="1000" b="1">
            <a:solidFill>
              <a:srgbClr val="002060"/>
            </a:solidFill>
          </a:endParaRPr>
        </a:p>
      </dgm:t>
    </dgm:pt>
    <dgm:pt modelId="{8687BA99-CB3D-41E6-AD4C-432FD2D1DA1E}" type="sibTrans" cxnId="{F23A1BC5-D55C-4A60-BE80-8D93596508FD}">
      <dgm:prSet/>
      <dgm:spPr/>
      <dgm:t>
        <a:bodyPr/>
        <a:lstStyle/>
        <a:p>
          <a:endParaRPr lang="en-US" sz="1000" b="1">
            <a:solidFill>
              <a:srgbClr val="002060"/>
            </a:solidFill>
          </a:endParaRPr>
        </a:p>
      </dgm:t>
    </dgm:pt>
    <dgm:pt modelId="{661E8C1A-567B-4FB7-8041-F6CBD970F5B2}" type="pres">
      <dgm:prSet presAssocID="{468AF5E8-1B4E-4000-B55B-FC31BBAE4E88}" presName="Name0" presStyleCnt="0">
        <dgm:presLayoutVars>
          <dgm:dir/>
          <dgm:animLvl val="lvl"/>
          <dgm:resizeHandles val="exact"/>
        </dgm:presLayoutVars>
      </dgm:prSet>
      <dgm:spPr/>
    </dgm:pt>
    <dgm:pt modelId="{D84EEDAB-442E-43C0-BB91-63F55018CB76}" type="pres">
      <dgm:prSet presAssocID="{77EB41B1-DDD0-475A-B5DF-B021F27C5F2E}" presName="parTxOnly" presStyleLbl="node1" presStyleIdx="0" presStyleCnt="6">
        <dgm:presLayoutVars>
          <dgm:chMax val="0"/>
          <dgm:chPref val="0"/>
          <dgm:bulletEnabled val="1"/>
        </dgm:presLayoutVars>
      </dgm:prSet>
      <dgm:spPr/>
      <dgm:t>
        <a:bodyPr/>
        <a:lstStyle/>
        <a:p>
          <a:endParaRPr lang="en-US"/>
        </a:p>
      </dgm:t>
    </dgm:pt>
    <dgm:pt modelId="{5708B39A-684B-48C2-BC48-2B17C9660241}" type="pres">
      <dgm:prSet presAssocID="{6F264540-8DC2-42B2-99A1-DDB5E5261EE9}" presName="parTxOnlySpace" presStyleCnt="0"/>
      <dgm:spPr/>
    </dgm:pt>
    <dgm:pt modelId="{08F8825B-9B03-4968-A83C-33BBB844A00F}" type="pres">
      <dgm:prSet presAssocID="{120DDF97-22A5-47A1-832E-3C9E598618F7}" presName="parTxOnly" presStyleLbl="node1" presStyleIdx="1" presStyleCnt="6">
        <dgm:presLayoutVars>
          <dgm:chMax val="0"/>
          <dgm:chPref val="0"/>
          <dgm:bulletEnabled val="1"/>
        </dgm:presLayoutVars>
      </dgm:prSet>
      <dgm:spPr/>
      <dgm:t>
        <a:bodyPr/>
        <a:lstStyle/>
        <a:p>
          <a:endParaRPr lang="en-US"/>
        </a:p>
      </dgm:t>
    </dgm:pt>
    <dgm:pt modelId="{8D27DC30-FC07-48CA-86F5-F61B0C181147}" type="pres">
      <dgm:prSet presAssocID="{5B3676F1-EB1D-4A15-8551-977E31B2FB00}" presName="parTxOnlySpace" presStyleCnt="0"/>
      <dgm:spPr/>
    </dgm:pt>
    <dgm:pt modelId="{159AA351-9487-4A5F-A2CF-6051129DA08D}" type="pres">
      <dgm:prSet presAssocID="{78BAB291-16C4-4980-9275-79680D8A44A0}" presName="parTxOnly" presStyleLbl="node1" presStyleIdx="2" presStyleCnt="6">
        <dgm:presLayoutVars>
          <dgm:chMax val="0"/>
          <dgm:chPref val="0"/>
          <dgm:bulletEnabled val="1"/>
        </dgm:presLayoutVars>
      </dgm:prSet>
      <dgm:spPr/>
      <dgm:t>
        <a:bodyPr/>
        <a:lstStyle/>
        <a:p>
          <a:endParaRPr lang="en-US"/>
        </a:p>
      </dgm:t>
    </dgm:pt>
    <dgm:pt modelId="{8ACF3A91-A2D9-4695-9685-8EDC1C5D3E82}" type="pres">
      <dgm:prSet presAssocID="{DDB2A673-F2DE-4DE0-8F64-1F083B6CEACF}" presName="parTxOnlySpace" presStyleCnt="0"/>
      <dgm:spPr/>
    </dgm:pt>
    <dgm:pt modelId="{749FE8F1-981B-44F9-AEBD-BBA1B08F00EA}" type="pres">
      <dgm:prSet presAssocID="{806BFE65-CC68-4A01-BB6D-A47FD25B431B}" presName="parTxOnly" presStyleLbl="node1" presStyleIdx="3" presStyleCnt="6">
        <dgm:presLayoutVars>
          <dgm:chMax val="0"/>
          <dgm:chPref val="0"/>
          <dgm:bulletEnabled val="1"/>
        </dgm:presLayoutVars>
      </dgm:prSet>
      <dgm:spPr/>
      <dgm:t>
        <a:bodyPr/>
        <a:lstStyle/>
        <a:p>
          <a:endParaRPr lang="en-US"/>
        </a:p>
      </dgm:t>
    </dgm:pt>
    <dgm:pt modelId="{A18D82C9-1927-4EDD-84C4-59A8C01585A5}" type="pres">
      <dgm:prSet presAssocID="{CB091016-A399-4DDE-9736-03003DB12BDB}" presName="parTxOnlySpace" presStyleCnt="0"/>
      <dgm:spPr/>
    </dgm:pt>
    <dgm:pt modelId="{07154197-51CB-40C6-8DE8-E42964928DBC}" type="pres">
      <dgm:prSet presAssocID="{EE676E3C-B7A4-42F4-ACB6-2859618DDCEC}" presName="parTxOnly" presStyleLbl="node1" presStyleIdx="4" presStyleCnt="6">
        <dgm:presLayoutVars>
          <dgm:chMax val="0"/>
          <dgm:chPref val="0"/>
          <dgm:bulletEnabled val="1"/>
        </dgm:presLayoutVars>
      </dgm:prSet>
      <dgm:spPr/>
      <dgm:t>
        <a:bodyPr/>
        <a:lstStyle/>
        <a:p>
          <a:endParaRPr lang="en-US"/>
        </a:p>
      </dgm:t>
    </dgm:pt>
    <dgm:pt modelId="{CB02ECD7-F5A7-438E-90ED-BDF644DE6584}" type="pres">
      <dgm:prSet presAssocID="{C52DCD28-A6CF-4DF8-834A-6A676651B1D1}" presName="parTxOnlySpace" presStyleCnt="0"/>
      <dgm:spPr/>
    </dgm:pt>
    <dgm:pt modelId="{0B4AA896-97A1-4D01-89E4-0BBCC9793615}" type="pres">
      <dgm:prSet presAssocID="{B27A1508-5CF7-4993-AB3C-2717F8E97DCB}" presName="parTxOnly" presStyleLbl="node1" presStyleIdx="5" presStyleCnt="6">
        <dgm:presLayoutVars>
          <dgm:chMax val="0"/>
          <dgm:chPref val="0"/>
          <dgm:bulletEnabled val="1"/>
        </dgm:presLayoutVars>
      </dgm:prSet>
      <dgm:spPr/>
      <dgm:t>
        <a:bodyPr/>
        <a:lstStyle/>
        <a:p>
          <a:endParaRPr lang="en-US"/>
        </a:p>
      </dgm:t>
    </dgm:pt>
  </dgm:ptLst>
  <dgm:cxnLst>
    <dgm:cxn modelId="{75EE8D0B-4F98-4366-9001-D744960ADF32}" type="presOf" srcId="{78BAB291-16C4-4980-9275-79680D8A44A0}" destId="{159AA351-9487-4A5F-A2CF-6051129DA08D}" srcOrd="0" destOrd="0" presId="urn:microsoft.com/office/officeart/2005/8/layout/chevron1"/>
    <dgm:cxn modelId="{5934A71F-2571-4971-82E8-69985B33468C}" type="presOf" srcId="{B27A1508-5CF7-4993-AB3C-2717F8E97DCB}" destId="{0B4AA896-97A1-4D01-89E4-0BBCC9793615}" srcOrd="0" destOrd="0" presId="urn:microsoft.com/office/officeart/2005/8/layout/chevron1"/>
    <dgm:cxn modelId="{33255764-82A6-42F4-BAD0-649A91D925A8}" srcId="{468AF5E8-1B4E-4000-B55B-FC31BBAE4E88}" destId="{77EB41B1-DDD0-475A-B5DF-B021F27C5F2E}" srcOrd="0" destOrd="0" parTransId="{4B37A75A-0806-4B58-9576-F452A41208B1}" sibTransId="{6F264540-8DC2-42B2-99A1-DDB5E5261EE9}"/>
    <dgm:cxn modelId="{9DDD9F91-433D-48A2-8777-7C22E93454E2}" srcId="{468AF5E8-1B4E-4000-B55B-FC31BBAE4E88}" destId="{120DDF97-22A5-47A1-832E-3C9E598618F7}" srcOrd="1" destOrd="0" parTransId="{F28F69D7-C945-43A6-8829-1CF53E4E21A2}" sibTransId="{5B3676F1-EB1D-4A15-8551-977E31B2FB00}"/>
    <dgm:cxn modelId="{20ABC6C6-7ED4-4F54-BA5F-77BF19EC3789}" type="presOf" srcId="{EE676E3C-B7A4-42F4-ACB6-2859618DDCEC}" destId="{07154197-51CB-40C6-8DE8-E42964928DBC}" srcOrd="0" destOrd="0" presId="urn:microsoft.com/office/officeart/2005/8/layout/chevron1"/>
    <dgm:cxn modelId="{3B2C846C-7A6B-4A00-8C67-FEE54E7463BF}" srcId="{468AF5E8-1B4E-4000-B55B-FC31BBAE4E88}" destId="{806BFE65-CC68-4A01-BB6D-A47FD25B431B}" srcOrd="3" destOrd="0" parTransId="{DB6FC6B9-65A2-4308-AA7F-4FA08D4ED570}" sibTransId="{CB091016-A399-4DDE-9736-03003DB12BDB}"/>
    <dgm:cxn modelId="{E330D6E0-FD18-467B-BFCD-3502D2694A08}" type="presOf" srcId="{806BFE65-CC68-4A01-BB6D-A47FD25B431B}" destId="{749FE8F1-981B-44F9-AEBD-BBA1B08F00EA}" srcOrd="0" destOrd="0" presId="urn:microsoft.com/office/officeart/2005/8/layout/chevron1"/>
    <dgm:cxn modelId="{9BBE7284-F3D9-44F9-90B1-4B3FFEEEA4EE}" srcId="{468AF5E8-1B4E-4000-B55B-FC31BBAE4E88}" destId="{78BAB291-16C4-4980-9275-79680D8A44A0}" srcOrd="2" destOrd="0" parTransId="{0C4E9620-F2BF-4514-A9CE-CB4DACE4D738}" sibTransId="{DDB2A673-F2DE-4DE0-8F64-1F083B6CEACF}"/>
    <dgm:cxn modelId="{F23A1BC5-D55C-4A60-BE80-8D93596508FD}" srcId="{468AF5E8-1B4E-4000-B55B-FC31BBAE4E88}" destId="{B27A1508-5CF7-4993-AB3C-2717F8E97DCB}" srcOrd="5" destOrd="0" parTransId="{715BA583-8CE8-4313-9E0B-896862ADF896}" sibTransId="{8687BA99-CB3D-41E6-AD4C-432FD2D1DA1E}"/>
    <dgm:cxn modelId="{EF45BFA0-2146-48D9-9AA1-9DF800365EB3}" type="presOf" srcId="{77EB41B1-DDD0-475A-B5DF-B021F27C5F2E}" destId="{D84EEDAB-442E-43C0-BB91-63F55018CB76}" srcOrd="0" destOrd="0" presId="urn:microsoft.com/office/officeart/2005/8/layout/chevron1"/>
    <dgm:cxn modelId="{C381870F-E780-49EF-93DC-DA7A38968847}" type="presOf" srcId="{468AF5E8-1B4E-4000-B55B-FC31BBAE4E88}" destId="{661E8C1A-567B-4FB7-8041-F6CBD970F5B2}" srcOrd="0" destOrd="0" presId="urn:microsoft.com/office/officeart/2005/8/layout/chevron1"/>
    <dgm:cxn modelId="{351CF79B-C027-4F27-B7C9-7FC8CF8E305D}" srcId="{468AF5E8-1B4E-4000-B55B-FC31BBAE4E88}" destId="{EE676E3C-B7A4-42F4-ACB6-2859618DDCEC}" srcOrd="4" destOrd="0" parTransId="{CCE1A105-9F46-44D3-BA56-992003313AF8}" sibTransId="{C52DCD28-A6CF-4DF8-834A-6A676651B1D1}"/>
    <dgm:cxn modelId="{226A43EE-741C-4123-875A-828A9BD3D91E}" type="presOf" srcId="{120DDF97-22A5-47A1-832E-3C9E598618F7}" destId="{08F8825B-9B03-4968-A83C-33BBB844A00F}" srcOrd="0" destOrd="0" presId="urn:microsoft.com/office/officeart/2005/8/layout/chevron1"/>
    <dgm:cxn modelId="{F61ABB59-A685-4CB3-AA60-1419B0726C3A}" type="presParOf" srcId="{661E8C1A-567B-4FB7-8041-F6CBD970F5B2}" destId="{D84EEDAB-442E-43C0-BB91-63F55018CB76}" srcOrd="0" destOrd="0" presId="urn:microsoft.com/office/officeart/2005/8/layout/chevron1"/>
    <dgm:cxn modelId="{DCADF857-19CE-45EF-96D1-5B33206C7DA2}" type="presParOf" srcId="{661E8C1A-567B-4FB7-8041-F6CBD970F5B2}" destId="{5708B39A-684B-48C2-BC48-2B17C9660241}" srcOrd="1" destOrd="0" presId="urn:microsoft.com/office/officeart/2005/8/layout/chevron1"/>
    <dgm:cxn modelId="{20532D38-CCE6-44A7-93E5-131346009CD9}" type="presParOf" srcId="{661E8C1A-567B-4FB7-8041-F6CBD970F5B2}" destId="{08F8825B-9B03-4968-A83C-33BBB844A00F}" srcOrd="2" destOrd="0" presId="urn:microsoft.com/office/officeart/2005/8/layout/chevron1"/>
    <dgm:cxn modelId="{07138ED7-AD26-46AE-8DF2-00F515CE6A26}" type="presParOf" srcId="{661E8C1A-567B-4FB7-8041-F6CBD970F5B2}" destId="{8D27DC30-FC07-48CA-86F5-F61B0C181147}" srcOrd="3" destOrd="0" presId="urn:microsoft.com/office/officeart/2005/8/layout/chevron1"/>
    <dgm:cxn modelId="{C68D721A-7B4C-4B0E-A1CF-67975C4131C7}" type="presParOf" srcId="{661E8C1A-567B-4FB7-8041-F6CBD970F5B2}" destId="{159AA351-9487-4A5F-A2CF-6051129DA08D}" srcOrd="4" destOrd="0" presId="urn:microsoft.com/office/officeart/2005/8/layout/chevron1"/>
    <dgm:cxn modelId="{4EA39F9B-5A4F-4577-B6FD-775D7DA9AB6C}" type="presParOf" srcId="{661E8C1A-567B-4FB7-8041-F6CBD970F5B2}" destId="{8ACF3A91-A2D9-4695-9685-8EDC1C5D3E82}" srcOrd="5" destOrd="0" presId="urn:microsoft.com/office/officeart/2005/8/layout/chevron1"/>
    <dgm:cxn modelId="{1D7AA455-8921-4A2D-A7F3-8C7B04258935}" type="presParOf" srcId="{661E8C1A-567B-4FB7-8041-F6CBD970F5B2}" destId="{749FE8F1-981B-44F9-AEBD-BBA1B08F00EA}" srcOrd="6" destOrd="0" presId="urn:microsoft.com/office/officeart/2005/8/layout/chevron1"/>
    <dgm:cxn modelId="{82087EBD-6685-4A59-9798-6AB7744C4DA6}" type="presParOf" srcId="{661E8C1A-567B-4FB7-8041-F6CBD970F5B2}" destId="{A18D82C9-1927-4EDD-84C4-59A8C01585A5}" srcOrd="7" destOrd="0" presId="urn:microsoft.com/office/officeart/2005/8/layout/chevron1"/>
    <dgm:cxn modelId="{6279B78A-D095-4957-BECF-8518F090B94F}" type="presParOf" srcId="{661E8C1A-567B-4FB7-8041-F6CBD970F5B2}" destId="{07154197-51CB-40C6-8DE8-E42964928DBC}" srcOrd="8" destOrd="0" presId="urn:microsoft.com/office/officeart/2005/8/layout/chevron1"/>
    <dgm:cxn modelId="{2D5E3871-ED14-41C5-A8FC-EA2BBAE05422}" type="presParOf" srcId="{661E8C1A-567B-4FB7-8041-F6CBD970F5B2}" destId="{CB02ECD7-F5A7-438E-90ED-BDF644DE6584}" srcOrd="9" destOrd="0" presId="urn:microsoft.com/office/officeart/2005/8/layout/chevron1"/>
    <dgm:cxn modelId="{2D00193D-F863-43D5-94CB-2EF624C3F1E0}" type="presParOf" srcId="{661E8C1A-567B-4FB7-8041-F6CBD970F5B2}" destId="{0B4AA896-97A1-4D01-89E4-0BBCC9793615}"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EEDAB-442E-43C0-BB91-63F55018CB76}">
      <dsp:nvSpPr>
        <dsp:cNvPr id="0" name=""/>
        <dsp:cNvSpPr/>
      </dsp:nvSpPr>
      <dsp:spPr>
        <a:xfrm>
          <a:off x="766" y="668694"/>
          <a:ext cx="1228148" cy="49125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002060"/>
              </a:solidFill>
            </a:rPr>
            <a:t>Dispatch</a:t>
          </a:r>
          <a:endParaRPr lang="en-US" sz="1000" b="1" kern="1200" dirty="0">
            <a:solidFill>
              <a:srgbClr val="002060"/>
            </a:solidFill>
          </a:endParaRPr>
        </a:p>
      </dsp:txBody>
      <dsp:txXfrm>
        <a:off x="246396" y="668694"/>
        <a:ext cx="736889" cy="491259"/>
      </dsp:txXfrm>
    </dsp:sp>
    <dsp:sp modelId="{08F8825B-9B03-4968-A83C-33BBB844A00F}">
      <dsp:nvSpPr>
        <dsp:cNvPr id="0" name=""/>
        <dsp:cNvSpPr/>
      </dsp:nvSpPr>
      <dsp:spPr>
        <a:xfrm>
          <a:off x="1106100" y="668694"/>
          <a:ext cx="1228148" cy="49125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002060"/>
              </a:solidFill>
            </a:rPr>
            <a:t>Emergency Response &amp; Spills</a:t>
          </a:r>
          <a:endParaRPr lang="en-US" sz="1000" b="1" kern="1200" dirty="0">
            <a:solidFill>
              <a:srgbClr val="002060"/>
            </a:solidFill>
          </a:endParaRPr>
        </a:p>
      </dsp:txBody>
      <dsp:txXfrm>
        <a:off x="1351730" y="668694"/>
        <a:ext cx="736889" cy="491259"/>
      </dsp:txXfrm>
    </dsp:sp>
    <dsp:sp modelId="{159AA351-9487-4A5F-A2CF-6051129DA08D}">
      <dsp:nvSpPr>
        <dsp:cNvPr id="0" name=""/>
        <dsp:cNvSpPr/>
      </dsp:nvSpPr>
      <dsp:spPr>
        <a:xfrm>
          <a:off x="2211434" y="668694"/>
          <a:ext cx="1228148" cy="49125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002060"/>
              </a:solidFill>
            </a:rPr>
            <a:t>SASU</a:t>
          </a:r>
          <a:endParaRPr lang="en-US" sz="1000" b="1" kern="1200" dirty="0">
            <a:solidFill>
              <a:srgbClr val="002060"/>
            </a:solidFill>
          </a:endParaRPr>
        </a:p>
      </dsp:txBody>
      <dsp:txXfrm>
        <a:off x="2457064" y="668694"/>
        <a:ext cx="736889" cy="491259"/>
      </dsp:txXfrm>
    </dsp:sp>
    <dsp:sp modelId="{749FE8F1-981B-44F9-AEBD-BBA1B08F00EA}">
      <dsp:nvSpPr>
        <dsp:cNvPr id="0" name=""/>
        <dsp:cNvSpPr/>
      </dsp:nvSpPr>
      <dsp:spPr>
        <a:xfrm>
          <a:off x="3316768" y="668694"/>
          <a:ext cx="1228148" cy="49125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002060"/>
              </a:solidFill>
            </a:rPr>
            <a:t>PCBs</a:t>
          </a:r>
          <a:endParaRPr lang="en-US" sz="1000" b="1" kern="1200" dirty="0">
            <a:solidFill>
              <a:srgbClr val="002060"/>
            </a:solidFill>
          </a:endParaRPr>
        </a:p>
      </dsp:txBody>
      <dsp:txXfrm>
        <a:off x="3562398" y="668694"/>
        <a:ext cx="736889" cy="491259"/>
      </dsp:txXfrm>
    </dsp:sp>
    <dsp:sp modelId="{07154197-51CB-40C6-8DE8-E42964928DBC}">
      <dsp:nvSpPr>
        <dsp:cNvPr id="0" name=""/>
        <dsp:cNvSpPr/>
      </dsp:nvSpPr>
      <dsp:spPr>
        <a:xfrm>
          <a:off x="4422102" y="668694"/>
          <a:ext cx="1228148" cy="49125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002060"/>
              </a:solidFill>
            </a:rPr>
            <a:t>Leaking UST</a:t>
          </a:r>
          <a:endParaRPr lang="en-US" sz="1000" b="1" kern="1200" dirty="0">
            <a:solidFill>
              <a:srgbClr val="002060"/>
            </a:solidFill>
          </a:endParaRPr>
        </a:p>
      </dsp:txBody>
      <dsp:txXfrm>
        <a:off x="4667732" y="668694"/>
        <a:ext cx="736889" cy="491259"/>
      </dsp:txXfrm>
    </dsp:sp>
    <dsp:sp modelId="{0B4AA896-97A1-4D01-89E4-0BBCC9793615}">
      <dsp:nvSpPr>
        <dsp:cNvPr id="0" name=""/>
        <dsp:cNvSpPr/>
      </dsp:nvSpPr>
      <dsp:spPr>
        <a:xfrm>
          <a:off x="5527436" y="668694"/>
          <a:ext cx="1228148" cy="49125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002060"/>
              </a:solidFill>
            </a:rPr>
            <a:t>Remediation</a:t>
          </a:r>
          <a:endParaRPr lang="en-US" sz="1000" b="1" kern="1200" dirty="0">
            <a:solidFill>
              <a:srgbClr val="002060"/>
            </a:solidFill>
          </a:endParaRPr>
        </a:p>
      </dsp:txBody>
      <dsp:txXfrm>
        <a:off x="5773066" y="668694"/>
        <a:ext cx="736889" cy="491259"/>
      </dsp:txXfrm>
    </dsp:sp>
    <dsp:sp modelId="{F1FE638B-21BF-45E5-AB76-32BB39DD16BF}">
      <dsp:nvSpPr>
        <dsp:cNvPr id="0" name=""/>
        <dsp:cNvSpPr/>
      </dsp:nvSpPr>
      <dsp:spPr>
        <a:xfrm>
          <a:off x="6632769" y="668694"/>
          <a:ext cx="1228148" cy="49125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002060"/>
              </a:solidFill>
            </a:rPr>
            <a:t>Cost Recovery</a:t>
          </a:r>
          <a:endParaRPr lang="en-US" sz="1000" b="1" kern="1200" dirty="0">
            <a:solidFill>
              <a:srgbClr val="002060"/>
            </a:solidFill>
          </a:endParaRPr>
        </a:p>
      </dsp:txBody>
      <dsp:txXfrm>
        <a:off x="6878399" y="668694"/>
        <a:ext cx="736889" cy="491259"/>
      </dsp:txXfrm>
    </dsp:sp>
    <dsp:sp modelId="{C2041F93-DE67-4DC3-8A3D-93449A6E49F1}">
      <dsp:nvSpPr>
        <dsp:cNvPr id="0" name=""/>
        <dsp:cNvSpPr/>
      </dsp:nvSpPr>
      <dsp:spPr>
        <a:xfrm>
          <a:off x="7738103" y="668694"/>
          <a:ext cx="1228148" cy="49125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002060"/>
              </a:solidFill>
            </a:rPr>
            <a:t>Enforcement</a:t>
          </a:r>
          <a:endParaRPr lang="en-US" sz="1000" b="1" kern="1200" dirty="0">
            <a:solidFill>
              <a:srgbClr val="002060"/>
            </a:solidFill>
          </a:endParaRPr>
        </a:p>
      </dsp:txBody>
      <dsp:txXfrm>
        <a:off x="7983733" y="668694"/>
        <a:ext cx="736889" cy="491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C8DEF0A-0D28-46BB-B774-F532B6B938BF}" type="datetimeFigureOut">
              <a:rPr lang="en-US"/>
              <a:pPr>
                <a:defRPr/>
              </a:pPr>
              <a:t>8/9/2018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173E1CE9-3BD1-48A4-A896-F4D5B1F2D66F}" type="slidenum">
              <a:rPr lang="en-US"/>
              <a:pPr>
                <a:defRPr/>
              </a:pPr>
              <a:t>‹#›</a:t>
            </a:fld>
            <a:endParaRPr lang="en-US"/>
          </a:p>
        </p:txBody>
      </p:sp>
    </p:spTree>
    <p:extLst>
      <p:ext uri="{BB962C8B-B14F-4D97-AF65-F5344CB8AC3E}">
        <p14:creationId xmlns:p14="http://schemas.microsoft.com/office/powerpoint/2010/main" val="341866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6734629" y="4738914"/>
            <a:ext cx="2409371" cy="1299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35"/>
          <p:cNvSpPr txBox="1">
            <a:spLocks noChangeArrowheads="1"/>
          </p:cNvSpPr>
          <p:nvPr userDrawn="1"/>
        </p:nvSpPr>
        <p:spPr bwMode="auto">
          <a:xfrm>
            <a:off x="58056" y="3510872"/>
            <a:ext cx="9029700" cy="1200329"/>
          </a:xfrm>
          <a:prstGeom prst="rect">
            <a:avLst/>
          </a:prstGeom>
          <a:noFill/>
          <a:ln w="9525">
            <a:noFill/>
            <a:miter lim="800000"/>
            <a:headEnd/>
            <a:tailEnd/>
          </a:ln>
        </p:spPr>
        <p:txBody>
          <a:bodyPr>
            <a:spAutoFit/>
          </a:bodyPr>
          <a:lstStyle/>
          <a:p>
            <a:r>
              <a:rPr lang="en-US" sz="3600" b="0" dirty="0" smtClean="0">
                <a:solidFill>
                  <a:schemeClr val="bg2"/>
                </a:solidFill>
                <a:latin typeface="+mj-lt"/>
                <a:cs typeface="Arial" pitchFamily="34" charset="0"/>
              </a:rPr>
              <a:t>Connecticut Department of </a:t>
            </a:r>
            <a:endParaRPr lang="en-US" sz="3600" b="0" dirty="0">
              <a:solidFill>
                <a:schemeClr val="bg2"/>
              </a:solidFill>
              <a:latin typeface="+mj-lt"/>
              <a:cs typeface="Arial" pitchFamily="34" charset="0"/>
            </a:endParaRPr>
          </a:p>
          <a:p>
            <a:r>
              <a:rPr lang="en-US" sz="3600" b="0" dirty="0">
                <a:solidFill>
                  <a:schemeClr val="bg2"/>
                </a:solidFill>
                <a:latin typeface="+mj-lt"/>
                <a:cs typeface="Arial" pitchFamily="34" charset="0"/>
              </a:rPr>
              <a:t>Energy and Environmental Protection</a:t>
            </a:r>
          </a:p>
        </p:txBody>
      </p:sp>
      <p:pic>
        <p:nvPicPr>
          <p:cNvPr id="9" name="Picture 6" descr="DEEPLogoRectangleCOLORsmall.jpg"/>
          <p:cNvPicPr>
            <a:picLocks noChangeAspect="1"/>
          </p:cNvPicPr>
          <p:nvPr userDrawn="1"/>
        </p:nvPicPr>
        <p:blipFill>
          <a:blip r:embed="rId2" cstate="print"/>
          <a:srcRect/>
          <a:stretch>
            <a:fillRect/>
          </a:stretch>
        </p:blipFill>
        <p:spPr bwMode="auto">
          <a:xfrm>
            <a:off x="6953250" y="4979988"/>
            <a:ext cx="1962150" cy="869950"/>
          </a:xfrm>
          <a:prstGeom prst="rect">
            <a:avLst/>
          </a:prstGeom>
          <a:noFill/>
          <a:ln w="9525">
            <a:noFill/>
            <a:miter lim="800000"/>
            <a:headEnd/>
            <a:tailEnd/>
          </a:ln>
        </p:spPr>
      </p:pic>
      <p:pic>
        <p:nvPicPr>
          <p:cNvPr id="10" name="Picture 2"/>
          <p:cNvPicPr>
            <a:picLocks noChangeAspect="1" noChangeArrowheads="1"/>
          </p:cNvPicPr>
          <p:nvPr userDrawn="1"/>
        </p:nvPicPr>
        <p:blipFill>
          <a:blip r:embed="rId3" cstate="print"/>
          <a:srcRect/>
          <a:stretch>
            <a:fillRect/>
          </a:stretch>
        </p:blipFill>
        <p:spPr bwMode="auto">
          <a:xfrm>
            <a:off x="0" y="0"/>
            <a:ext cx="9144000" cy="3505200"/>
          </a:xfrm>
          <a:prstGeom prst="rect">
            <a:avLst/>
          </a:prstGeom>
          <a:noFill/>
          <a:ln w="9525">
            <a:noFill/>
            <a:miter lim="800000"/>
            <a:headEnd/>
            <a:tailEnd/>
          </a:ln>
        </p:spPr>
      </p:pic>
      <p:sp>
        <p:nvSpPr>
          <p:cNvPr id="11" name="Rectangle 10"/>
          <p:cNvSpPr/>
          <p:nvPr userDrawn="1"/>
        </p:nvSpPr>
        <p:spPr>
          <a:xfrm>
            <a:off x="0" y="6019800"/>
            <a:ext cx="9144000" cy="83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8" descr="DEEPsFirstslides2-8-12ONLY.jpg"/>
          <p:cNvPicPr>
            <a:picLocks noChangeAspect="1"/>
          </p:cNvPicPr>
          <p:nvPr userDrawn="1"/>
        </p:nvPicPr>
        <p:blipFill>
          <a:blip r:embed="rId4" cstate="print"/>
          <a:srcRect/>
          <a:stretch>
            <a:fillRect/>
          </a:stretch>
        </p:blipFill>
        <p:spPr bwMode="auto">
          <a:xfrm>
            <a:off x="0" y="4751388"/>
            <a:ext cx="6737350" cy="1268412"/>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4038600"/>
          </a:xfrm>
          <a:prstGeom prst="rect">
            <a:avLst/>
          </a:prstGeom>
          <a:solidFill>
            <a:srgbClr val="E2EE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0" y="6040664"/>
            <a:ext cx="9144000" cy="538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rgbClr val="002A7E"/>
                </a:solidFill>
                <a:latin typeface="+mj-lt"/>
              </a:rPr>
              <a:t>Connecticut Department of Energy and Environmental Protection</a:t>
            </a:r>
          </a:p>
        </p:txBody>
      </p:sp>
      <p:sp>
        <p:nvSpPr>
          <p:cNvPr id="14" name="Rectangle 13"/>
          <p:cNvSpPr/>
          <p:nvPr userDrawn="1"/>
        </p:nvSpPr>
        <p:spPr>
          <a:xfrm>
            <a:off x="0" y="6574971"/>
            <a:ext cx="9144000" cy="283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16" name="Title 1"/>
          <p:cNvSpPr>
            <a:spLocks noGrp="1"/>
          </p:cNvSpPr>
          <p:nvPr>
            <p:ph type="title" idx="4294967295"/>
          </p:nvPr>
        </p:nvSpPr>
        <p:spPr>
          <a:xfrm>
            <a:off x="573315" y="1320800"/>
            <a:ext cx="8229600" cy="1143000"/>
          </a:xfrm>
        </p:spPr>
        <p:txBody>
          <a:bodyPr/>
          <a:lstStyle>
            <a:lvl1pPr>
              <a:defRPr>
                <a:solidFill>
                  <a:schemeClr val="tx1"/>
                </a:solidFill>
              </a:defRPr>
            </a:lvl1pPr>
          </a:lstStyle>
          <a:p>
            <a:pPr algn="l" eaLnBrk="1" hangingPunct="1"/>
            <a:r>
              <a:rPr lang="en-US" smtClean="0">
                <a:solidFill>
                  <a:srgbClr val="002A7E"/>
                </a:solidFill>
              </a:rPr>
              <a:t>Click to edit Master title style</a:t>
            </a:r>
            <a:endParaRPr lang="en-US" dirty="0" smtClean="0">
              <a:solidFill>
                <a:srgbClr val="002A7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One">
    <p:spTree>
      <p:nvGrpSpPr>
        <p:cNvPr id="1" name=""/>
        <p:cNvGrpSpPr/>
        <p:nvPr/>
      </p:nvGrpSpPr>
      <p:grpSpPr>
        <a:xfrm>
          <a:off x="0" y="0"/>
          <a:ext cx="0" cy="0"/>
          <a:chOff x="0" y="0"/>
          <a:chExt cx="0" cy="0"/>
        </a:xfrm>
      </p:grpSpPr>
      <p:sp>
        <p:nvSpPr>
          <p:cNvPr id="8" name="Rectangle 7"/>
          <p:cNvSpPr/>
          <p:nvPr userDrawn="1"/>
        </p:nvSpPr>
        <p:spPr>
          <a:xfrm>
            <a:off x="0" y="0"/>
            <a:ext cx="9144000" cy="906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0" y="6033407"/>
            <a:ext cx="9144000" cy="538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rgbClr val="002A7E"/>
                </a:solidFill>
                <a:latin typeface="+mj-lt"/>
              </a:rPr>
              <a:t>Connecticut Department of Energy and Environmental Protection</a:t>
            </a:r>
          </a:p>
        </p:txBody>
      </p:sp>
      <p:sp>
        <p:nvSpPr>
          <p:cNvPr id="13" name="Content Placeholder 3"/>
          <p:cNvSpPr>
            <a:spLocks noGrp="1"/>
          </p:cNvSpPr>
          <p:nvPr userDrawn="1">
            <p:ph idx="1"/>
          </p:nvPr>
        </p:nvSpPr>
        <p:spPr>
          <a:xfrm>
            <a:off x="566057" y="1562100"/>
            <a:ext cx="8229600" cy="3733800"/>
          </a:xfrm>
        </p:spPr>
        <p:txBody>
          <a:bodyPr/>
          <a:lstStyle>
            <a:lvl1pPr>
              <a:defRPr>
                <a:solidFill>
                  <a:schemeClr val="bg2"/>
                </a:solidFill>
              </a:defRPr>
            </a:lvl1pPr>
          </a:lstStyle>
          <a:p>
            <a:pPr lvl="0"/>
            <a:r>
              <a:rPr lang="en-US" smtClean="0">
                <a:solidFill>
                  <a:schemeClr val="bg1"/>
                </a:solidFill>
              </a:rPr>
              <a:t>Click to edit Master text styles</a:t>
            </a:r>
          </a:p>
        </p:txBody>
      </p:sp>
      <p:sp>
        <p:nvSpPr>
          <p:cNvPr id="14" name="Title 1"/>
          <p:cNvSpPr>
            <a:spLocks noGrp="1"/>
          </p:cNvSpPr>
          <p:nvPr userDrawn="1">
            <p:ph type="title" idx="4294967295"/>
          </p:nvPr>
        </p:nvSpPr>
        <p:spPr>
          <a:xfrm>
            <a:off x="0" y="0"/>
            <a:ext cx="8229600" cy="1143000"/>
          </a:xfrm>
        </p:spPr>
        <p:txBody>
          <a:bodyPr/>
          <a:lstStyle>
            <a:lvl1pPr>
              <a:defRPr>
                <a:solidFill>
                  <a:schemeClr val="tx1"/>
                </a:solidFill>
              </a:defRPr>
            </a:lvl1pPr>
          </a:lstStyle>
          <a:p>
            <a:pPr algn="l" eaLnBrk="1" hangingPunct="1"/>
            <a:r>
              <a:rPr lang="en-US" smtClean="0">
                <a:solidFill>
                  <a:srgbClr val="002A7E"/>
                </a:solidFill>
              </a:rPr>
              <a:t>Click to edit Master title style</a:t>
            </a:r>
            <a:endParaRPr lang="en-US" dirty="0" smtClean="0">
              <a:solidFill>
                <a:srgbClr val="002A7E"/>
              </a:solidFill>
            </a:endParaRPr>
          </a:p>
        </p:txBody>
      </p:sp>
      <p:sp>
        <p:nvSpPr>
          <p:cNvPr id="9" name="Rectangle 8"/>
          <p:cNvSpPr/>
          <p:nvPr userDrawn="1"/>
        </p:nvSpPr>
        <p:spPr>
          <a:xfrm>
            <a:off x="0" y="6574971"/>
            <a:ext cx="9144000" cy="283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6"/>
          <p:cNvSpPr/>
          <p:nvPr userDrawn="1"/>
        </p:nvSpPr>
        <p:spPr>
          <a:xfrm>
            <a:off x="0" y="0"/>
            <a:ext cx="9144000" cy="906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7938" y="906463"/>
            <a:ext cx="9151938" cy="5118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dirty="0"/>
          </a:p>
        </p:txBody>
      </p:sp>
      <p:sp>
        <p:nvSpPr>
          <p:cNvPr id="8" name="Title 1"/>
          <p:cNvSpPr>
            <a:spLocks noGrp="1"/>
          </p:cNvSpPr>
          <p:nvPr userDrawn="1">
            <p:ph type="title" idx="4294967295"/>
          </p:nvPr>
        </p:nvSpPr>
        <p:spPr>
          <a:xfrm>
            <a:off x="0" y="0"/>
            <a:ext cx="8229600" cy="1143000"/>
          </a:xfrm>
        </p:spPr>
        <p:txBody>
          <a:bodyPr/>
          <a:lstStyle/>
          <a:p>
            <a:pPr algn="l" eaLnBrk="1" hangingPunct="1"/>
            <a:r>
              <a:rPr lang="en-US" smtClean="0">
                <a:solidFill>
                  <a:srgbClr val="002A7E"/>
                </a:solidFill>
              </a:rPr>
              <a:t>Click to edit Master title style</a:t>
            </a:r>
            <a:endParaRPr lang="en-US" dirty="0" smtClean="0">
              <a:solidFill>
                <a:srgbClr val="002A7E"/>
              </a:solidFill>
            </a:endParaRPr>
          </a:p>
        </p:txBody>
      </p:sp>
      <p:sp>
        <p:nvSpPr>
          <p:cNvPr id="10" name="Rectangle 9"/>
          <p:cNvSpPr/>
          <p:nvPr userDrawn="1"/>
        </p:nvSpPr>
        <p:spPr>
          <a:xfrm>
            <a:off x="0" y="6033407"/>
            <a:ext cx="9144000" cy="538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rgbClr val="002A7E"/>
                </a:solidFill>
                <a:latin typeface="+mj-lt"/>
              </a:rPr>
              <a:t>Connecticut Department of Energy and Environmental Protection</a:t>
            </a:r>
          </a:p>
        </p:txBody>
      </p:sp>
      <p:sp>
        <p:nvSpPr>
          <p:cNvPr id="14" name="Rectangle 13"/>
          <p:cNvSpPr/>
          <p:nvPr userDrawn="1"/>
        </p:nvSpPr>
        <p:spPr>
          <a:xfrm>
            <a:off x="0" y="6574971"/>
            <a:ext cx="9144000" cy="283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lideOne">
    <p:spTree>
      <p:nvGrpSpPr>
        <p:cNvPr id="1" name=""/>
        <p:cNvGrpSpPr/>
        <p:nvPr/>
      </p:nvGrpSpPr>
      <p:grpSpPr>
        <a:xfrm>
          <a:off x="0" y="0"/>
          <a:ext cx="0" cy="0"/>
          <a:chOff x="0" y="0"/>
          <a:chExt cx="0" cy="0"/>
        </a:xfrm>
      </p:grpSpPr>
      <p:sp>
        <p:nvSpPr>
          <p:cNvPr id="10" name="Rectangle 9"/>
          <p:cNvSpPr/>
          <p:nvPr userDrawn="1"/>
        </p:nvSpPr>
        <p:spPr>
          <a:xfrm>
            <a:off x="0" y="6033407"/>
            <a:ext cx="9144000" cy="538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rgbClr val="002A7E"/>
                </a:solidFill>
                <a:latin typeface="+mj-lt"/>
              </a:rPr>
              <a:t>Connecticut Department of Energy and Environmental Protection</a:t>
            </a:r>
          </a:p>
        </p:txBody>
      </p:sp>
      <p:sp>
        <p:nvSpPr>
          <p:cNvPr id="13" name="Content Placeholder 3"/>
          <p:cNvSpPr>
            <a:spLocks noGrp="1"/>
          </p:cNvSpPr>
          <p:nvPr userDrawn="1">
            <p:ph idx="1"/>
          </p:nvPr>
        </p:nvSpPr>
        <p:spPr>
          <a:xfrm>
            <a:off x="566057" y="1995714"/>
            <a:ext cx="8229600" cy="3300186"/>
          </a:xfrm>
        </p:spPr>
        <p:txBody>
          <a:bodyPr/>
          <a:lstStyle>
            <a:lvl1pPr>
              <a:defRPr>
                <a:solidFill>
                  <a:schemeClr val="bg2"/>
                </a:solidFill>
              </a:defRPr>
            </a:lvl1pPr>
          </a:lstStyle>
          <a:p>
            <a:pPr lvl="0"/>
            <a:r>
              <a:rPr lang="en-US" smtClean="0">
                <a:solidFill>
                  <a:schemeClr val="bg1"/>
                </a:solidFill>
              </a:rPr>
              <a:t>Click to edit Master text styles</a:t>
            </a:r>
          </a:p>
        </p:txBody>
      </p:sp>
      <p:sp>
        <p:nvSpPr>
          <p:cNvPr id="9" name="Rectangle 8"/>
          <p:cNvSpPr/>
          <p:nvPr userDrawn="1"/>
        </p:nvSpPr>
        <p:spPr>
          <a:xfrm>
            <a:off x="0" y="6574971"/>
            <a:ext cx="9144000" cy="283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pic>
        <p:nvPicPr>
          <p:cNvPr id="15" name="Picture 7" descr="21050604.JPG"/>
          <p:cNvPicPr>
            <a:picLocks noChangeAspect="1"/>
          </p:cNvPicPr>
          <p:nvPr userDrawn="1"/>
        </p:nvPicPr>
        <p:blipFill>
          <a:blip r:embed="rId3" cstate="print"/>
          <a:srcRect t="32877" b="35312"/>
          <a:stretch>
            <a:fillRect/>
          </a:stretch>
        </p:blipFill>
        <p:spPr bwMode="auto">
          <a:xfrm>
            <a:off x="0" y="0"/>
            <a:ext cx="9144000" cy="1769533"/>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55911F9-5736-4B92-B723-29702484187B}" type="datetimeFigureOut">
              <a:rPr lang="en-US"/>
              <a:pPr>
                <a:defRPr/>
              </a:pPr>
              <a:t>8/9/2018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014B187-54CA-46E5-9D8B-9BAFC33209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770" y="986971"/>
            <a:ext cx="8614230" cy="4855029"/>
          </a:xfrm>
        </p:spPr>
        <p:txBody>
          <a:bodyPr/>
          <a:lstStyle/>
          <a:p>
            <a:pPr marL="0" indent="0">
              <a:buNone/>
            </a:pPr>
            <a:r>
              <a:rPr lang="en-US" sz="2400" u="sng" dirty="0" err="1"/>
              <a:t>ezFile</a:t>
            </a:r>
            <a:r>
              <a:rPr lang="en-US" sz="2400" u="sng" dirty="0"/>
              <a:t> Electronic Permitting - Phase </a:t>
            </a:r>
            <a:r>
              <a:rPr lang="en-US" sz="2400" u="sng" dirty="0" smtClean="0"/>
              <a:t>2</a:t>
            </a:r>
          </a:p>
          <a:p>
            <a:pPr marL="0" indent="0">
              <a:buNone/>
            </a:pPr>
            <a:endParaRPr lang="en-US" sz="1600" dirty="0" smtClean="0"/>
          </a:p>
          <a:p>
            <a:r>
              <a:rPr lang="en-US" sz="1800" dirty="0" smtClean="0"/>
              <a:t>This project will </a:t>
            </a:r>
            <a:r>
              <a:rPr lang="en-US" sz="1800" dirty="0"/>
              <a:t>occur in </a:t>
            </a:r>
            <a:r>
              <a:rPr lang="en-US" sz="1800" dirty="0" smtClean="0"/>
              <a:t>multiple phases with the first being </a:t>
            </a:r>
            <a:r>
              <a:rPr lang="en-US" sz="1800" dirty="0"/>
              <a:t>a proof of concept (POC) </a:t>
            </a:r>
            <a:r>
              <a:rPr lang="en-US" sz="1800" dirty="0" smtClean="0"/>
              <a:t>phase consisting of around ten </a:t>
            </a:r>
            <a:r>
              <a:rPr lang="en-US" sz="1800" dirty="0"/>
              <a:t>(10) filing types </a:t>
            </a:r>
            <a:r>
              <a:rPr lang="en-US" sz="1800" dirty="0" smtClean="0"/>
              <a:t>which may include:</a:t>
            </a:r>
            <a:endParaRPr lang="en-US" sz="1800" dirty="0"/>
          </a:p>
          <a:p>
            <a:pPr marL="457200" lvl="1" indent="0">
              <a:buNone/>
            </a:pPr>
            <a:r>
              <a:rPr lang="en-US" sz="1400" dirty="0" smtClean="0"/>
              <a:t>	- </a:t>
            </a:r>
            <a:r>
              <a:rPr lang="en-US" sz="1400" dirty="0"/>
              <a:t>Aquatic Pesticides			</a:t>
            </a:r>
            <a:r>
              <a:rPr lang="en-US" sz="1400" dirty="0" smtClean="0"/>
              <a:t>	- </a:t>
            </a:r>
            <a:r>
              <a:rPr lang="en-US" sz="1400" dirty="0"/>
              <a:t>Pesticides Applications</a:t>
            </a:r>
          </a:p>
          <a:p>
            <a:pPr marL="457200" lvl="1" indent="0">
              <a:buNone/>
            </a:pPr>
            <a:r>
              <a:rPr lang="en-US" sz="1400" dirty="0" smtClean="0"/>
              <a:t>	- Waste </a:t>
            </a:r>
            <a:r>
              <a:rPr lang="en-US" sz="1400" dirty="0"/>
              <a:t>Transporters			</a:t>
            </a:r>
            <a:r>
              <a:rPr lang="en-US" sz="1400" dirty="0" smtClean="0"/>
              <a:t>	- </a:t>
            </a:r>
            <a:r>
              <a:rPr lang="en-US" sz="1400" dirty="0"/>
              <a:t>Marine Terminals</a:t>
            </a:r>
          </a:p>
          <a:p>
            <a:pPr marL="457200" lvl="1" indent="0">
              <a:buNone/>
            </a:pPr>
            <a:r>
              <a:rPr lang="en-US" sz="1400" dirty="0" smtClean="0"/>
              <a:t>	- Waste </a:t>
            </a:r>
            <a:r>
              <a:rPr lang="en-US" sz="1400" dirty="0"/>
              <a:t>Water Treatment Facility		</a:t>
            </a:r>
            <a:r>
              <a:rPr lang="en-US" sz="1400" dirty="0" smtClean="0"/>
              <a:t>	- </a:t>
            </a:r>
            <a:r>
              <a:rPr lang="en-US" sz="1400" dirty="0"/>
              <a:t>Sewage Discharge</a:t>
            </a:r>
          </a:p>
          <a:p>
            <a:pPr marL="457200" lvl="1" indent="0">
              <a:buNone/>
            </a:pPr>
            <a:r>
              <a:rPr lang="en-US" sz="1400" dirty="0" smtClean="0"/>
              <a:t>	- Domestic </a:t>
            </a:r>
            <a:r>
              <a:rPr lang="en-US" sz="1400" dirty="0"/>
              <a:t>Sewage			</a:t>
            </a:r>
            <a:r>
              <a:rPr lang="en-US" sz="1400" dirty="0" smtClean="0"/>
              <a:t>	- </a:t>
            </a:r>
            <a:r>
              <a:rPr lang="en-US" sz="1400" dirty="0"/>
              <a:t>Vehicle Maintenance Waste Waters</a:t>
            </a:r>
          </a:p>
          <a:p>
            <a:pPr marL="457200" lvl="1" indent="0">
              <a:buNone/>
            </a:pPr>
            <a:r>
              <a:rPr lang="en-US" sz="1400" dirty="0" smtClean="0"/>
              <a:t>	- General </a:t>
            </a:r>
            <a:r>
              <a:rPr lang="en-US" sz="1400" dirty="0"/>
              <a:t>Permit to Limit the Potential to Emit (GPLPE)	- New Source Review</a:t>
            </a:r>
          </a:p>
          <a:p>
            <a:pPr marL="457200" lvl="1" indent="0">
              <a:buNone/>
            </a:pPr>
            <a:r>
              <a:rPr lang="en-US" sz="1400" dirty="0" smtClean="0"/>
              <a:t>	- Title </a:t>
            </a:r>
            <a:r>
              <a:rPr lang="en-US" sz="1400" dirty="0"/>
              <a:t>V</a:t>
            </a:r>
          </a:p>
          <a:p>
            <a:r>
              <a:rPr lang="en-US" sz="1800" dirty="0" smtClean="0"/>
              <a:t>POC selection criteria:</a:t>
            </a:r>
          </a:p>
          <a:p>
            <a:pPr lvl="1">
              <a:buFont typeface="Wingdings" panose="05000000000000000000" pitchFamily="2" charset="2"/>
              <a:buChar char="ü"/>
            </a:pPr>
            <a:r>
              <a:rPr lang="en-US" sz="1400" dirty="0" smtClean="0"/>
              <a:t>Representative of a cross-section of the various DEEP business areas</a:t>
            </a:r>
          </a:p>
          <a:p>
            <a:pPr lvl="1">
              <a:buFont typeface="Wingdings" panose="05000000000000000000" pitchFamily="2" charset="2"/>
              <a:buChar char="ü"/>
            </a:pPr>
            <a:r>
              <a:rPr lang="en-US" sz="1400" dirty="0"/>
              <a:t>Representative of </a:t>
            </a:r>
            <a:r>
              <a:rPr lang="en-US" sz="1400" dirty="0" smtClean="0"/>
              <a:t>the various targeted internal review buckets</a:t>
            </a:r>
          </a:p>
          <a:p>
            <a:pPr lvl="1">
              <a:buFont typeface="Wingdings" panose="05000000000000000000" pitchFamily="2" charset="2"/>
              <a:buChar char="ü"/>
            </a:pPr>
            <a:r>
              <a:rPr lang="en-US" sz="1400" dirty="0" smtClean="0"/>
              <a:t>Number of applications received</a:t>
            </a:r>
          </a:p>
          <a:p>
            <a:pPr lvl="1">
              <a:buFont typeface="Wingdings" panose="05000000000000000000" pitchFamily="2" charset="2"/>
              <a:buChar char="ü"/>
            </a:pPr>
            <a:r>
              <a:rPr lang="en-US" sz="1400" dirty="0"/>
              <a:t>T</a:t>
            </a:r>
            <a:r>
              <a:rPr lang="en-US" sz="1400" dirty="0" smtClean="0"/>
              <a:t>he frequency of registration</a:t>
            </a:r>
          </a:p>
          <a:p>
            <a:pPr lvl="1">
              <a:buFont typeface="Wingdings" panose="05000000000000000000" pitchFamily="2" charset="2"/>
              <a:buChar char="ü"/>
            </a:pPr>
            <a:r>
              <a:rPr lang="en-US" sz="1400" dirty="0" smtClean="0"/>
              <a:t>Business staffing needs</a:t>
            </a:r>
            <a:endParaRPr lang="en-US" dirty="0"/>
          </a:p>
        </p:txBody>
      </p:sp>
      <p:sp>
        <p:nvSpPr>
          <p:cNvPr id="3" name="Title 2"/>
          <p:cNvSpPr>
            <a:spLocks noGrp="1"/>
          </p:cNvSpPr>
          <p:nvPr>
            <p:ph type="title" idx="4294967295"/>
          </p:nvPr>
        </p:nvSpPr>
        <p:spPr>
          <a:xfrm>
            <a:off x="0" y="0"/>
            <a:ext cx="8229600" cy="1143000"/>
          </a:xfrm>
        </p:spPr>
        <p:txBody>
          <a:bodyPr/>
          <a:lstStyle/>
          <a:p>
            <a:r>
              <a:rPr lang="en-US" sz="4000" dirty="0" smtClean="0"/>
              <a:t>Case Management – Phase 2</a:t>
            </a:r>
            <a:endParaRPr lang="en-US" sz="4000" dirty="0"/>
          </a:p>
        </p:txBody>
      </p:sp>
    </p:spTree>
    <p:extLst>
      <p:ext uri="{BB962C8B-B14F-4D97-AF65-F5344CB8AC3E}">
        <p14:creationId xmlns:p14="http://schemas.microsoft.com/office/powerpoint/2010/main" val="26126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45242"/>
            <a:ext cx="8229600" cy="3733800"/>
          </a:xfrm>
        </p:spPr>
        <p:txBody>
          <a:bodyPr/>
          <a:lstStyle/>
          <a:p>
            <a:pPr marL="0" indent="0">
              <a:buNone/>
            </a:pPr>
            <a:r>
              <a:rPr lang="en-US" sz="2400" u="sng" dirty="0" err="1"/>
              <a:t>ezFile</a:t>
            </a:r>
            <a:r>
              <a:rPr lang="en-US" sz="2400" u="sng" dirty="0"/>
              <a:t> Electronic Permitting - Phase 2</a:t>
            </a:r>
            <a:endParaRPr lang="en-US" sz="1600" dirty="0"/>
          </a:p>
          <a:p>
            <a:pPr marL="0" indent="0">
              <a:buNone/>
            </a:pPr>
            <a:endParaRPr lang="en-US" sz="1800" b="1" i="1" dirty="0" smtClean="0"/>
          </a:p>
          <a:p>
            <a:pPr marL="0" indent="0">
              <a:buNone/>
            </a:pPr>
            <a:r>
              <a:rPr lang="en-US" sz="1800" b="1" i="1" dirty="0" smtClean="0"/>
              <a:t>An Agile approach – multiple phases and incremental deliverables</a:t>
            </a:r>
            <a:endParaRPr lang="en-US" sz="1800" b="1" i="1" dirty="0"/>
          </a:p>
        </p:txBody>
      </p:sp>
      <p:sp>
        <p:nvSpPr>
          <p:cNvPr id="3" name="Title 2"/>
          <p:cNvSpPr>
            <a:spLocks noGrp="1"/>
          </p:cNvSpPr>
          <p:nvPr>
            <p:ph type="title" idx="4294967295"/>
          </p:nvPr>
        </p:nvSpPr>
        <p:spPr>
          <a:xfrm>
            <a:off x="0" y="0"/>
            <a:ext cx="8229600" cy="1143000"/>
          </a:xfrm>
        </p:spPr>
        <p:txBody>
          <a:bodyPr/>
          <a:lstStyle/>
          <a:p>
            <a:r>
              <a:rPr lang="en-US" sz="4000" dirty="0" smtClean="0"/>
              <a:t>Case Management – Phase 2</a:t>
            </a:r>
            <a:endParaRPr lang="en-US" sz="4000" dirty="0"/>
          </a:p>
        </p:txBody>
      </p:sp>
      <p:graphicFrame>
        <p:nvGraphicFramePr>
          <p:cNvPr id="5" name="Diagram 4"/>
          <p:cNvGraphicFramePr/>
          <p:nvPr>
            <p:extLst>
              <p:ext uri="{D42A27DB-BD31-4B8C-83A1-F6EECF244321}">
                <p14:modId xmlns:p14="http://schemas.microsoft.com/office/powerpoint/2010/main" val="3772748931"/>
              </p:ext>
            </p:extLst>
          </p:nvPr>
        </p:nvGraphicFramePr>
        <p:xfrm>
          <a:off x="573314" y="2010228"/>
          <a:ext cx="7598229" cy="1727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457200" y="3737713"/>
            <a:ext cx="7387772" cy="1384995"/>
          </a:xfrm>
          <a:prstGeom prst="rect">
            <a:avLst/>
          </a:prstGeom>
        </p:spPr>
        <p:txBody>
          <a:bodyPr wrap="square">
            <a:spAutoFit/>
          </a:bodyPr>
          <a:lstStyle/>
          <a:p>
            <a:r>
              <a:rPr lang="en-US" sz="1400" dirty="0"/>
              <a:t>After completion of the POC, DEEP will proceed forward with a second grouping </a:t>
            </a:r>
          </a:p>
          <a:p>
            <a:r>
              <a:rPr lang="en-US" sz="1400" dirty="0"/>
              <a:t>of filing types leveraging similar development and incorporating additional lessons learned from the POC. After completion of </a:t>
            </a:r>
            <a:r>
              <a:rPr lang="en-US" sz="1400" dirty="0" smtClean="0"/>
              <a:t>each </a:t>
            </a:r>
            <a:r>
              <a:rPr lang="en-US" sz="1400" dirty="0"/>
              <a:t>grouping, DEEP will proceed to the next grouping where the number of concurrent work threads will be increased in </a:t>
            </a:r>
            <a:r>
              <a:rPr lang="en-US" sz="1400" dirty="0" smtClean="0"/>
              <a:t>order to </a:t>
            </a:r>
            <a:r>
              <a:rPr lang="en-US" sz="1400" dirty="0"/>
              <a:t>meet a more compact timeline. We will continue with these sprints until as many as possible or all filings can be completed.</a:t>
            </a:r>
          </a:p>
        </p:txBody>
      </p:sp>
    </p:spTree>
    <p:extLst>
      <p:ext uri="{BB962C8B-B14F-4D97-AF65-F5344CB8AC3E}">
        <p14:creationId xmlns:p14="http://schemas.microsoft.com/office/powerpoint/2010/main" val="374710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6915" y="-131842"/>
            <a:ext cx="9289142" cy="1143000"/>
          </a:xfrm>
        </p:spPr>
        <p:txBody>
          <a:bodyPr/>
          <a:lstStyle/>
          <a:p>
            <a:pPr algn="l"/>
            <a:r>
              <a:rPr lang="en-US" sz="4000" dirty="0"/>
              <a:t>Case Management – Phase 2</a:t>
            </a:r>
            <a:endParaRPr lang="en-US" sz="4000" dirty="0">
              <a:solidFill>
                <a:srgbClr val="002A7E"/>
              </a:solidFill>
            </a:endParaRPr>
          </a:p>
        </p:txBody>
      </p:sp>
      <p:sp>
        <p:nvSpPr>
          <p:cNvPr id="5" name="Subtitle 2"/>
          <p:cNvSpPr txBox="1">
            <a:spLocks/>
          </p:cNvSpPr>
          <p:nvPr/>
        </p:nvSpPr>
        <p:spPr bwMode="auto">
          <a:xfrm>
            <a:off x="249184" y="1011158"/>
            <a:ext cx="8772896" cy="50412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1" fontAlgn="base" hangingPunct="1">
              <a:spcBef>
                <a:spcPct val="20000"/>
              </a:spcBef>
              <a:spcAft>
                <a:spcPct val="0"/>
              </a:spcAft>
              <a:buFont typeface="Arial" pitchFamily="34" charset="0"/>
              <a:buChar char="•"/>
              <a:defRPr sz="3200" kern="1200">
                <a:solidFill>
                  <a:schemeClr val="bg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dirty="0" smtClean="0"/>
              <a:t>Sites CMS</a:t>
            </a:r>
          </a:p>
          <a:p>
            <a:pPr marL="0" indent="0">
              <a:buNone/>
            </a:pPr>
            <a:r>
              <a:rPr lang="en-US" dirty="0"/>
              <a:t> </a:t>
            </a:r>
            <a:r>
              <a:rPr lang="en-US" dirty="0" smtClean="0"/>
              <a:t>    </a:t>
            </a:r>
            <a:r>
              <a:rPr lang="en-US" sz="2100" dirty="0" smtClean="0">
                <a:solidFill>
                  <a:schemeClr val="tx1"/>
                </a:solidFill>
              </a:rPr>
              <a:t>Work </a:t>
            </a:r>
            <a:r>
              <a:rPr lang="en-US" sz="2100" dirty="0">
                <a:solidFill>
                  <a:schemeClr val="tx1"/>
                </a:solidFill>
              </a:rPr>
              <a:t>already done:</a:t>
            </a:r>
          </a:p>
          <a:p>
            <a:pPr lvl="1">
              <a:buFont typeface="Wingdings" panose="05000000000000000000" pitchFamily="2" charset="2"/>
              <a:buChar char="ü"/>
            </a:pPr>
            <a:r>
              <a:rPr lang="en-US" sz="2000" dirty="0" smtClean="0"/>
              <a:t>LEAN events completed for Spills, Cost Recovery, Remediation (Potable Water), and Enforcement</a:t>
            </a:r>
          </a:p>
          <a:p>
            <a:pPr lvl="1">
              <a:buFont typeface="Wingdings" panose="05000000000000000000" pitchFamily="2" charset="2"/>
              <a:buChar char="ü"/>
            </a:pPr>
            <a:r>
              <a:rPr lang="en-US" sz="2000" dirty="0" smtClean="0"/>
              <a:t>External </a:t>
            </a:r>
            <a:r>
              <a:rPr lang="en-US" sz="2000" dirty="0"/>
              <a:t>stakeholder workgroup to discuss </a:t>
            </a:r>
            <a:r>
              <a:rPr lang="en-US" sz="2000" dirty="0" smtClean="0"/>
              <a:t>necessary </a:t>
            </a:r>
            <a:r>
              <a:rPr lang="en-US" sz="2000" dirty="0"/>
              <a:t>improvements needed to </a:t>
            </a:r>
            <a:r>
              <a:rPr lang="en-US" sz="2000" dirty="0" smtClean="0"/>
              <a:t>adequately provide the public with the Contaminated </a:t>
            </a:r>
            <a:r>
              <a:rPr lang="en-US" sz="2000" dirty="0"/>
              <a:t>or Potentially Contaminated Sites </a:t>
            </a:r>
            <a:r>
              <a:rPr lang="en-US" sz="2000" dirty="0" smtClean="0"/>
              <a:t>List</a:t>
            </a:r>
          </a:p>
          <a:p>
            <a:pPr lvl="1">
              <a:buFont typeface="Wingdings" panose="05000000000000000000" pitchFamily="2" charset="2"/>
              <a:buChar char="ü"/>
            </a:pPr>
            <a:r>
              <a:rPr lang="en-US" sz="2000" dirty="0" smtClean="0"/>
              <a:t>RFI published and responses reviewed </a:t>
            </a:r>
          </a:p>
          <a:p>
            <a:pPr lvl="1">
              <a:buFont typeface="Wingdings" panose="05000000000000000000" pitchFamily="2" charset="2"/>
              <a:buChar char="ü"/>
            </a:pPr>
            <a:r>
              <a:rPr lang="en-US" sz="2000" dirty="0"/>
              <a:t>Common modules to support functionality common across all DEEP processes currently in testing (ex. Client/Affiliation, Subscriber Agreement, Payment, User Profile</a:t>
            </a:r>
            <a:r>
              <a:rPr lang="en-US" sz="2000" dirty="0" smtClean="0"/>
              <a:t>)</a:t>
            </a:r>
          </a:p>
          <a:p>
            <a:pPr lvl="1">
              <a:buFont typeface="Wingdings" panose="05000000000000000000" pitchFamily="2" charset="2"/>
              <a:buChar char="ü"/>
            </a:pPr>
            <a:r>
              <a:rPr lang="en-US" sz="2000" dirty="0" smtClean="0"/>
              <a:t>RFP in process</a:t>
            </a:r>
          </a:p>
          <a:p>
            <a:pPr lvl="1">
              <a:buFont typeface="Wingdings" panose="05000000000000000000" pitchFamily="2" charset="2"/>
              <a:buChar char="ü"/>
            </a:pPr>
            <a:r>
              <a:rPr lang="en-US" sz="2000" dirty="0" smtClean="0"/>
              <a:t>Agile training plan in process</a:t>
            </a:r>
            <a:endParaRPr lang="en-US" sz="2000" dirty="0"/>
          </a:p>
          <a:p>
            <a:pPr marL="457200" lvl="1" indent="0">
              <a:buNone/>
            </a:pPr>
            <a:endParaRPr lang="en-US" sz="2000" dirty="0"/>
          </a:p>
          <a:p>
            <a:pPr>
              <a:buFont typeface="Wingdings" panose="05000000000000000000" pitchFamily="2" charset="2"/>
              <a:buChar char="v"/>
            </a:pPr>
            <a:r>
              <a:rPr lang="en-US" u="sng" dirty="0" err="1"/>
              <a:t>ezFile</a:t>
            </a:r>
            <a:r>
              <a:rPr lang="en-US" u="sng" dirty="0"/>
              <a:t> Electronic Permitting - Phase 2</a:t>
            </a:r>
          </a:p>
          <a:p>
            <a:pPr marL="0" indent="0">
              <a:buNone/>
            </a:pPr>
            <a:r>
              <a:rPr lang="en-US" sz="2100" dirty="0" smtClean="0">
                <a:solidFill>
                  <a:schemeClr val="tx1"/>
                </a:solidFill>
              </a:rPr>
              <a:t>       Work </a:t>
            </a:r>
            <a:r>
              <a:rPr lang="en-US" sz="2100" dirty="0">
                <a:solidFill>
                  <a:schemeClr val="tx1"/>
                </a:solidFill>
              </a:rPr>
              <a:t>already done:</a:t>
            </a:r>
          </a:p>
          <a:p>
            <a:pPr lvl="1">
              <a:buFont typeface="Wingdings" panose="05000000000000000000" pitchFamily="2" charset="2"/>
              <a:buChar char="ü"/>
            </a:pPr>
            <a:r>
              <a:rPr lang="en-US" sz="2000" dirty="0"/>
              <a:t>LEAN events completed for various permitting processes including Pesticides, Marine Terminals, and Waste Transporters</a:t>
            </a:r>
          </a:p>
          <a:p>
            <a:pPr lvl="1">
              <a:buFont typeface="Wingdings" panose="05000000000000000000" pitchFamily="2" charset="2"/>
              <a:buChar char="ü"/>
            </a:pPr>
            <a:r>
              <a:rPr lang="en-US" sz="2000" dirty="0"/>
              <a:t>Internal stakeholder workgroup to discuss streamlining permit review workflows</a:t>
            </a:r>
          </a:p>
          <a:p>
            <a:pPr lvl="1">
              <a:buFont typeface="Wingdings" panose="05000000000000000000" pitchFamily="2" charset="2"/>
              <a:buChar char="ü"/>
            </a:pPr>
            <a:r>
              <a:rPr lang="en-US" sz="2000" dirty="0"/>
              <a:t>Identified opportunities to improve public user experience through lessons learned from current e-Permitting implementations</a:t>
            </a:r>
          </a:p>
          <a:p>
            <a:pPr lvl="1">
              <a:buFont typeface="Wingdings" panose="05000000000000000000" pitchFamily="2" charset="2"/>
              <a:buChar char="ü"/>
            </a:pPr>
            <a:r>
              <a:rPr lang="en-US" sz="2000" dirty="0"/>
              <a:t>Common modules to support functionality common across all DEEP processes currently in testing (ex. Client/Affiliation, Subscriber Agreement, Payment, User Profile</a:t>
            </a:r>
            <a:r>
              <a:rPr lang="en-US" sz="2000" dirty="0" smtClean="0"/>
              <a:t>)</a:t>
            </a:r>
          </a:p>
          <a:p>
            <a:pPr lvl="1">
              <a:buFont typeface="Wingdings" panose="05000000000000000000" pitchFamily="2" charset="2"/>
              <a:buChar char="ü"/>
            </a:pPr>
            <a:r>
              <a:rPr lang="en-US" sz="2000" dirty="0"/>
              <a:t>RFP in process</a:t>
            </a:r>
          </a:p>
          <a:p>
            <a:pPr lvl="1">
              <a:buFont typeface="Wingdings" panose="05000000000000000000" pitchFamily="2" charset="2"/>
              <a:buChar char="ü"/>
            </a:pPr>
            <a:r>
              <a:rPr lang="en-US" sz="2000" dirty="0"/>
              <a:t>Agile training plan in process</a:t>
            </a:r>
          </a:p>
          <a:p>
            <a:pPr marL="457200" lvl="1" indent="0">
              <a:buNone/>
            </a:pPr>
            <a:endParaRPr lang="en-US" sz="2000" dirty="0"/>
          </a:p>
          <a:p>
            <a:pPr lvl="1">
              <a:buFont typeface="Wingdings" panose="05000000000000000000" pitchFamily="2" charset="2"/>
              <a:buChar char="ü"/>
            </a:pPr>
            <a:endParaRPr lang="en-US" sz="2000" dirty="0" smtClean="0"/>
          </a:p>
          <a:p>
            <a:pPr marL="0" indent="0">
              <a:buNone/>
            </a:pPr>
            <a:endParaRPr lang="en-US" sz="4400" dirty="0" smtClean="0"/>
          </a:p>
          <a:p>
            <a:endParaRPr lang="en-US" sz="4400" dirty="0" smtClean="0"/>
          </a:p>
          <a:p>
            <a:pPr marL="257175" indent="-257175"/>
            <a:endParaRPr lang="en-US" dirty="0" smtClean="0"/>
          </a:p>
          <a:p>
            <a:pPr marL="600075" lvl="1" indent="-257175">
              <a:buFont typeface="Arial" pitchFamily="34" charset="0"/>
              <a:buChar char="•"/>
            </a:pPr>
            <a:endParaRPr lang="en-US" dirty="0" smtClean="0"/>
          </a:p>
          <a:p>
            <a:pPr marL="600075" lvl="1" indent="-257175">
              <a:buFont typeface="Arial" pitchFamily="34" charset="0"/>
              <a:buChar char="•"/>
            </a:pPr>
            <a:endParaRPr lang="en-US" i="1" dirty="0" smtClean="0"/>
          </a:p>
          <a:p>
            <a:endParaRPr lang="en-US" dirty="0"/>
          </a:p>
        </p:txBody>
      </p:sp>
    </p:spTree>
    <p:extLst>
      <p:ext uri="{BB962C8B-B14F-4D97-AF65-F5344CB8AC3E}">
        <p14:creationId xmlns:p14="http://schemas.microsoft.com/office/powerpoint/2010/main" val="60545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6915" y="-131842"/>
            <a:ext cx="9289142" cy="1143000"/>
          </a:xfrm>
        </p:spPr>
        <p:txBody>
          <a:bodyPr/>
          <a:lstStyle/>
          <a:p>
            <a:pPr algn="l"/>
            <a:r>
              <a:rPr lang="en-US" sz="4000" dirty="0" smtClean="0">
                <a:solidFill>
                  <a:srgbClr val="002A7E"/>
                </a:solidFill>
              </a:rPr>
              <a:t>Previous</a:t>
            </a:r>
            <a:r>
              <a:rPr lang="en-US" dirty="0" smtClean="0">
                <a:solidFill>
                  <a:srgbClr val="002A7E"/>
                </a:solidFill>
              </a:rPr>
              <a:t> </a:t>
            </a:r>
            <a:r>
              <a:rPr lang="en-US" sz="4000" dirty="0" smtClean="0">
                <a:solidFill>
                  <a:srgbClr val="002A7E"/>
                </a:solidFill>
              </a:rPr>
              <a:t>IT Investment Accomplishments</a:t>
            </a:r>
            <a:endParaRPr lang="en-US" sz="4000" dirty="0">
              <a:solidFill>
                <a:srgbClr val="002A7E"/>
              </a:solidFill>
            </a:endParaRPr>
          </a:p>
        </p:txBody>
      </p:sp>
      <p:sp>
        <p:nvSpPr>
          <p:cNvPr id="5" name="Subtitle 2"/>
          <p:cNvSpPr txBox="1">
            <a:spLocks/>
          </p:cNvSpPr>
          <p:nvPr/>
        </p:nvSpPr>
        <p:spPr bwMode="auto">
          <a:xfrm>
            <a:off x="575756" y="1176277"/>
            <a:ext cx="6858000" cy="4506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pitchFamily="34" charset="0"/>
              <a:buChar char="•"/>
              <a:defRPr sz="3200" kern="1200">
                <a:solidFill>
                  <a:schemeClr val="bg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dirty="0" smtClean="0"/>
              <a:t>Case Management – Phase 1</a:t>
            </a:r>
          </a:p>
          <a:p>
            <a:pPr>
              <a:buFont typeface="Wingdings" panose="05000000000000000000" pitchFamily="2" charset="2"/>
              <a:buChar char="v"/>
            </a:pPr>
            <a:r>
              <a:rPr lang="en-US" dirty="0"/>
              <a:t>Records Management</a:t>
            </a:r>
          </a:p>
          <a:p>
            <a:pPr>
              <a:buFont typeface="Wingdings" panose="05000000000000000000" pitchFamily="2" charset="2"/>
              <a:buChar char="v"/>
            </a:pPr>
            <a:r>
              <a:rPr lang="en-US" dirty="0" smtClean="0"/>
              <a:t>Data Management</a:t>
            </a:r>
          </a:p>
          <a:p>
            <a:pPr>
              <a:buFont typeface="Wingdings" panose="05000000000000000000" pitchFamily="2" charset="2"/>
              <a:buChar char="v"/>
            </a:pPr>
            <a:r>
              <a:rPr lang="en-US" dirty="0" smtClean="0"/>
              <a:t>Voice-over-IP </a:t>
            </a:r>
            <a:r>
              <a:rPr lang="en-US" dirty="0"/>
              <a:t>(VoIP)</a:t>
            </a:r>
            <a:endParaRPr lang="en-US" dirty="0" smtClean="0"/>
          </a:p>
          <a:p>
            <a:pPr marL="0" indent="0">
              <a:buNone/>
            </a:pPr>
            <a:endParaRPr lang="en-US" sz="4400" dirty="0" smtClean="0"/>
          </a:p>
          <a:p>
            <a:endParaRPr lang="en-US" sz="4400" dirty="0" smtClean="0"/>
          </a:p>
          <a:p>
            <a:pPr marL="257175" indent="-257175"/>
            <a:endParaRPr lang="en-US" dirty="0" smtClean="0"/>
          </a:p>
          <a:p>
            <a:pPr marL="600075" lvl="1" indent="-257175">
              <a:buFont typeface="Arial" pitchFamily="34" charset="0"/>
              <a:buChar char="•"/>
            </a:pPr>
            <a:endParaRPr lang="en-US" dirty="0" smtClean="0"/>
          </a:p>
          <a:p>
            <a:pPr marL="600075" lvl="1" indent="-257175">
              <a:buFont typeface="Arial" pitchFamily="34" charset="0"/>
              <a:buChar char="•"/>
            </a:pPr>
            <a:endParaRPr lang="en-US" i="1"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75756" y="-110071"/>
            <a:ext cx="8229600" cy="1143000"/>
          </a:xfrm>
        </p:spPr>
        <p:txBody>
          <a:bodyPr/>
          <a:lstStyle/>
          <a:p>
            <a:pPr algn="l"/>
            <a:r>
              <a:rPr lang="en-US" sz="4000" dirty="0" smtClean="0">
                <a:solidFill>
                  <a:srgbClr val="002A7E"/>
                </a:solidFill>
              </a:rPr>
              <a:t>Case Management – Phase 1</a:t>
            </a:r>
            <a:endParaRPr lang="en-US" sz="4000" dirty="0">
              <a:solidFill>
                <a:srgbClr val="002A7E"/>
              </a:solidFill>
            </a:endParaRPr>
          </a:p>
        </p:txBody>
      </p:sp>
      <p:sp>
        <p:nvSpPr>
          <p:cNvPr id="5" name="Subtitle 2"/>
          <p:cNvSpPr txBox="1">
            <a:spLocks/>
          </p:cNvSpPr>
          <p:nvPr/>
        </p:nvSpPr>
        <p:spPr bwMode="auto">
          <a:xfrm>
            <a:off x="243840" y="931817"/>
            <a:ext cx="8786949" cy="47505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itchFamily="34" charset="0"/>
              <a:buChar char="•"/>
              <a:defRPr sz="3200" kern="1200">
                <a:solidFill>
                  <a:schemeClr val="bg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t>Over the past four years, DEEP’s enterprise-wide online case management system has created a public online, paperless interface to conduct the business of licensing, permitting and registration of activities that are under DEEP jurisdiction. DEEP continues to expand our existing e-government platform to include additional Environmental Quality, Environmental Conservation, Energy branch permitting, licensing, registrations and docket activities to leverage common functions and interfaces while allowing for the submittal, review and internal routing of electronic data. </a:t>
            </a:r>
          </a:p>
          <a:p>
            <a:pPr marL="0" indent="0">
              <a:buNone/>
            </a:pPr>
            <a:endParaRPr lang="en-US" sz="1200" b="1" u="sng" dirty="0" smtClean="0"/>
          </a:p>
          <a:p>
            <a:pPr marL="0" indent="0">
              <a:buNone/>
            </a:pPr>
            <a:r>
              <a:rPr lang="en-US" sz="1400" b="1" u="sng" dirty="0" smtClean="0"/>
              <a:t>Results</a:t>
            </a:r>
            <a:r>
              <a:rPr lang="en-US" sz="1400" b="1" u="sng" dirty="0"/>
              <a:t>:</a:t>
            </a:r>
            <a:endParaRPr lang="en-US" sz="1400" dirty="0"/>
          </a:p>
          <a:p>
            <a:pPr marL="0" indent="0">
              <a:buNone/>
            </a:pPr>
            <a:r>
              <a:rPr lang="en-US" sz="1400" dirty="0" smtClean="0"/>
              <a:t>All of the improvement listed below are the direct results of the DEEP utilizing the Case Management platform, a solution funded by the IT Capital Investment Program. </a:t>
            </a:r>
          </a:p>
          <a:p>
            <a:r>
              <a:rPr lang="en-US" sz="1200" dirty="0" err="1" smtClean="0">
                <a:solidFill>
                  <a:srgbClr val="002060"/>
                </a:solidFill>
              </a:rPr>
              <a:t>ezFile</a:t>
            </a:r>
            <a:r>
              <a:rPr lang="en-US" sz="1200" dirty="0" smtClean="0">
                <a:solidFill>
                  <a:srgbClr val="002060"/>
                </a:solidFill>
              </a:rPr>
              <a:t> currently supports electronic submittal and payment processing for six Environmental Quality (EQ) and five Environmental Conservation (EC) registration and permit application processes</a:t>
            </a:r>
          </a:p>
          <a:p>
            <a:r>
              <a:rPr lang="en-US" sz="1200" dirty="0" smtClean="0">
                <a:solidFill>
                  <a:srgbClr val="002060"/>
                </a:solidFill>
              </a:rPr>
              <a:t>Over 8000 registered </a:t>
            </a:r>
            <a:r>
              <a:rPr lang="en-US" sz="1200" dirty="0" err="1" smtClean="0">
                <a:solidFill>
                  <a:srgbClr val="002060"/>
                </a:solidFill>
              </a:rPr>
              <a:t>ezFile</a:t>
            </a:r>
            <a:r>
              <a:rPr lang="en-US" sz="1200" dirty="0" smtClean="0">
                <a:solidFill>
                  <a:srgbClr val="002060"/>
                </a:solidFill>
              </a:rPr>
              <a:t> users</a:t>
            </a:r>
          </a:p>
          <a:p>
            <a:r>
              <a:rPr lang="en-US" sz="1200" dirty="0" smtClean="0">
                <a:solidFill>
                  <a:srgbClr val="002060"/>
                </a:solidFill>
              </a:rPr>
              <a:t>Over 23,000 </a:t>
            </a:r>
            <a:r>
              <a:rPr lang="en-US" sz="1200" dirty="0">
                <a:solidFill>
                  <a:srgbClr val="002060"/>
                </a:solidFill>
              </a:rPr>
              <a:t>electronic filings </a:t>
            </a:r>
            <a:r>
              <a:rPr lang="en-US" sz="1200" dirty="0" smtClean="0">
                <a:solidFill>
                  <a:srgbClr val="002060"/>
                </a:solidFill>
              </a:rPr>
              <a:t>have </a:t>
            </a:r>
            <a:r>
              <a:rPr lang="en-US" sz="1200" dirty="0">
                <a:solidFill>
                  <a:srgbClr val="002060"/>
                </a:solidFill>
              </a:rPr>
              <a:t>been submitted since </a:t>
            </a:r>
            <a:r>
              <a:rPr lang="en-US" sz="1200" dirty="0" err="1">
                <a:solidFill>
                  <a:srgbClr val="002060"/>
                </a:solidFill>
              </a:rPr>
              <a:t>ezFile</a:t>
            </a:r>
            <a:r>
              <a:rPr lang="en-US" sz="1200" dirty="0">
                <a:solidFill>
                  <a:srgbClr val="002060"/>
                </a:solidFill>
              </a:rPr>
              <a:t> first went live in 2013</a:t>
            </a:r>
          </a:p>
          <a:p>
            <a:r>
              <a:rPr lang="en-US" sz="1200" dirty="0" smtClean="0">
                <a:solidFill>
                  <a:srgbClr val="002060"/>
                </a:solidFill>
              </a:rPr>
              <a:t>Over 5500 electronic filings were submitted in 2017</a:t>
            </a:r>
          </a:p>
          <a:p>
            <a:r>
              <a:rPr lang="en-US" sz="1200" dirty="0" smtClean="0">
                <a:solidFill>
                  <a:srgbClr val="002060"/>
                </a:solidFill>
              </a:rPr>
              <a:t>Over 4000 </a:t>
            </a:r>
            <a:r>
              <a:rPr lang="en-US" sz="1200" dirty="0">
                <a:solidFill>
                  <a:srgbClr val="002060"/>
                </a:solidFill>
              </a:rPr>
              <a:t>electronic filings </a:t>
            </a:r>
            <a:r>
              <a:rPr lang="en-US" sz="1200" dirty="0" smtClean="0">
                <a:solidFill>
                  <a:srgbClr val="002060"/>
                </a:solidFill>
              </a:rPr>
              <a:t>have been submitted so far in 2018</a:t>
            </a:r>
          </a:p>
          <a:p>
            <a:r>
              <a:rPr lang="en-US" sz="1200" dirty="0" smtClean="0">
                <a:solidFill>
                  <a:srgbClr val="002060"/>
                </a:solidFill>
              </a:rPr>
              <a:t>Over 97% of registration and permit applications available through </a:t>
            </a:r>
            <a:r>
              <a:rPr lang="en-US" sz="1200" dirty="0" err="1" smtClean="0">
                <a:solidFill>
                  <a:srgbClr val="002060"/>
                </a:solidFill>
              </a:rPr>
              <a:t>ezFile</a:t>
            </a:r>
            <a:r>
              <a:rPr lang="en-US" sz="1200" dirty="0" smtClean="0">
                <a:solidFill>
                  <a:srgbClr val="002060"/>
                </a:solidFill>
              </a:rPr>
              <a:t> were submitted electronically in 2017 with less than 3% submitted on paper</a:t>
            </a:r>
          </a:p>
          <a:p>
            <a:r>
              <a:rPr lang="en-US" sz="1200" dirty="0" smtClean="0">
                <a:solidFill>
                  <a:srgbClr val="002060"/>
                </a:solidFill>
              </a:rPr>
              <a:t>Just under 10,000 electronic Underground Storage Tank (UST) filings have been submitted since </a:t>
            </a:r>
            <a:r>
              <a:rPr lang="en-US" sz="1200" dirty="0" err="1" smtClean="0">
                <a:solidFill>
                  <a:srgbClr val="002060"/>
                </a:solidFill>
              </a:rPr>
              <a:t>ezFile</a:t>
            </a:r>
            <a:r>
              <a:rPr lang="en-US" sz="1200" dirty="0" smtClean="0">
                <a:solidFill>
                  <a:srgbClr val="002060"/>
                </a:solidFill>
              </a:rPr>
              <a:t> first went live in 2013</a:t>
            </a:r>
          </a:p>
          <a:p>
            <a:r>
              <a:rPr lang="en-US" sz="1200" dirty="0" smtClean="0">
                <a:solidFill>
                  <a:srgbClr val="002060"/>
                </a:solidFill>
              </a:rPr>
              <a:t>Over 106,000 sheets of paper have been saved so far just through the transition to UST electronic filings </a:t>
            </a:r>
          </a:p>
          <a:p>
            <a:endParaRPr lang="en-US" sz="1200" dirty="0" smtClean="0"/>
          </a:p>
          <a:p>
            <a:pPr marL="257175" indent="-257175"/>
            <a:endParaRPr lang="en-US" sz="1200" dirty="0" smtClean="0"/>
          </a:p>
          <a:p>
            <a:pPr marL="600075" lvl="1" indent="-257175">
              <a:buFont typeface="Arial" pitchFamily="34" charset="0"/>
              <a:buChar char="•"/>
            </a:pPr>
            <a:endParaRPr lang="en-US" sz="1200" dirty="0" smtClean="0"/>
          </a:p>
          <a:p>
            <a:pPr marL="600075" lvl="1" indent="-257175">
              <a:buFont typeface="Arial" pitchFamily="34" charset="0"/>
              <a:buChar char="•"/>
            </a:pPr>
            <a:endParaRPr lang="en-US" sz="1200" i="1" dirty="0" smtClean="0"/>
          </a:p>
          <a:p>
            <a:endParaRPr lang="en-US" sz="1200" dirty="0"/>
          </a:p>
        </p:txBody>
      </p:sp>
      <p:pic>
        <p:nvPicPr>
          <p:cNvPr id="7" name="Picture 6"/>
          <p:cNvPicPr>
            <a:picLocks noChangeAspect="1"/>
          </p:cNvPicPr>
          <p:nvPr/>
        </p:nvPicPr>
        <p:blipFill>
          <a:blip r:embed="rId2"/>
          <a:stretch>
            <a:fillRect/>
          </a:stretch>
        </p:blipFill>
        <p:spPr>
          <a:xfrm>
            <a:off x="7404499" y="2014595"/>
            <a:ext cx="1400857" cy="635171"/>
          </a:xfrm>
          <a:prstGeom prst="rect">
            <a:avLst/>
          </a:prstGeom>
          <a:ln>
            <a:noFill/>
          </a:ln>
          <a:effectLst>
            <a:softEdge rad="112500"/>
          </a:effectLst>
        </p:spPr>
      </p:pic>
    </p:spTree>
    <p:extLst>
      <p:ext uri="{BB962C8B-B14F-4D97-AF65-F5344CB8AC3E}">
        <p14:creationId xmlns:p14="http://schemas.microsoft.com/office/powerpoint/2010/main" val="2593862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34716" y="1127523"/>
            <a:ext cx="6858000" cy="505765"/>
          </a:xfrm>
          <a:prstGeom prst="rect">
            <a:avLst/>
          </a:prstGeom>
        </p:spPr>
        <p:txBody>
          <a:bodyPr anchor="t">
            <a:normAutofit fontScale="97500" lnSpcReduction="1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000" dirty="0" err="1" smtClean="0">
                <a:solidFill>
                  <a:schemeClr val="tx1">
                    <a:lumMod val="75000"/>
                  </a:schemeClr>
                </a:solidFill>
              </a:rPr>
              <a:t>ezFile</a:t>
            </a:r>
            <a:r>
              <a:rPr lang="en-US" sz="3000" dirty="0" smtClean="0">
                <a:solidFill>
                  <a:schemeClr val="tx1">
                    <a:lumMod val="75000"/>
                  </a:schemeClr>
                </a:solidFill>
              </a:rPr>
              <a:t> Metrics</a:t>
            </a:r>
            <a:endParaRPr lang="en-US" sz="3000" dirty="0">
              <a:solidFill>
                <a:schemeClr val="tx1">
                  <a:lumMod val="75000"/>
                </a:schemeClr>
              </a:solidFill>
            </a:endParaRPr>
          </a:p>
        </p:txBody>
      </p:sp>
      <p:graphicFrame>
        <p:nvGraphicFramePr>
          <p:cNvPr id="6" name="Chart 5"/>
          <p:cNvGraphicFramePr>
            <a:graphicFrameLocks/>
          </p:cNvGraphicFramePr>
          <p:nvPr>
            <p:extLst>
              <p:ext uri="{D42A27DB-BD31-4B8C-83A1-F6EECF244321}">
                <p14:modId xmlns:p14="http://schemas.microsoft.com/office/powerpoint/2010/main" val="2338795457"/>
              </p:ext>
            </p:extLst>
          </p:nvPr>
        </p:nvGraphicFramePr>
        <p:xfrm>
          <a:off x="272462" y="2039256"/>
          <a:ext cx="3972967" cy="33600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036381363"/>
              </p:ext>
            </p:extLst>
          </p:nvPr>
        </p:nvGraphicFramePr>
        <p:xfrm>
          <a:off x="4463716" y="2039256"/>
          <a:ext cx="4288398" cy="34326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34716" y="1127523"/>
            <a:ext cx="6858000" cy="505765"/>
          </a:xfrm>
          <a:prstGeom prst="rect">
            <a:avLst/>
          </a:prstGeom>
        </p:spPr>
        <p:txBody>
          <a:bodyPr anchor="t">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900" dirty="0" err="1">
                <a:solidFill>
                  <a:schemeClr val="tx1">
                    <a:lumMod val="75000"/>
                  </a:schemeClr>
                </a:solidFill>
              </a:rPr>
              <a:t>ezFile</a:t>
            </a:r>
            <a:r>
              <a:rPr lang="en-US" sz="2900" dirty="0">
                <a:solidFill>
                  <a:schemeClr val="tx1">
                    <a:lumMod val="75000"/>
                  </a:schemeClr>
                </a:solidFill>
              </a:rPr>
              <a:t> Metrics</a:t>
            </a:r>
          </a:p>
        </p:txBody>
      </p:sp>
      <p:graphicFrame>
        <p:nvGraphicFramePr>
          <p:cNvPr id="5" name="Chart 4"/>
          <p:cNvGraphicFramePr>
            <a:graphicFrameLocks/>
          </p:cNvGraphicFramePr>
          <p:nvPr>
            <p:extLst>
              <p:ext uri="{D42A27DB-BD31-4B8C-83A1-F6EECF244321}">
                <p14:modId xmlns:p14="http://schemas.microsoft.com/office/powerpoint/2010/main" val="4197168687"/>
              </p:ext>
            </p:extLst>
          </p:nvPr>
        </p:nvGraphicFramePr>
        <p:xfrm>
          <a:off x="428172" y="1989876"/>
          <a:ext cx="3933840" cy="35328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010391484"/>
              </p:ext>
            </p:extLst>
          </p:nvPr>
        </p:nvGraphicFramePr>
        <p:xfrm>
          <a:off x="4522642" y="1989876"/>
          <a:ext cx="4273015" cy="3532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8883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34716" y="1127523"/>
            <a:ext cx="6858000" cy="505765"/>
          </a:xfrm>
          <a:prstGeom prst="rect">
            <a:avLst/>
          </a:prstGeom>
        </p:spPr>
        <p:txBody>
          <a:bodyPr anchor="t">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900" dirty="0" err="1">
                <a:solidFill>
                  <a:schemeClr val="tx1">
                    <a:lumMod val="75000"/>
                  </a:schemeClr>
                </a:solidFill>
              </a:rPr>
              <a:t>ezFile</a:t>
            </a:r>
            <a:r>
              <a:rPr lang="en-US" sz="2900" dirty="0">
                <a:solidFill>
                  <a:schemeClr val="tx1">
                    <a:lumMod val="75000"/>
                  </a:schemeClr>
                </a:solidFill>
              </a:rPr>
              <a:t> Metrics</a:t>
            </a:r>
          </a:p>
        </p:txBody>
      </p:sp>
      <p:graphicFrame>
        <p:nvGraphicFramePr>
          <p:cNvPr id="5" name="Chart 4"/>
          <p:cNvGraphicFramePr>
            <a:graphicFrameLocks/>
          </p:cNvGraphicFramePr>
          <p:nvPr>
            <p:extLst>
              <p:ext uri="{D42A27DB-BD31-4B8C-83A1-F6EECF244321}">
                <p14:modId xmlns:p14="http://schemas.microsoft.com/office/powerpoint/2010/main" val="3125178716"/>
              </p:ext>
            </p:extLst>
          </p:nvPr>
        </p:nvGraphicFramePr>
        <p:xfrm>
          <a:off x="1088399" y="2044270"/>
          <a:ext cx="6858171" cy="37106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930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34716" y="1127523"/>
            <a:ext cx="6858000" cy="505765"/>
          </a:xfrm>
          <a:prstGeom prst="rect">
            <a:avLst/>
          </a:prstGeom>
        </p:spPr>
        <p:txBody>
          <a:bodyPr anchor="t">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900" dirty="0" err="1">
                <a:solidFill>
                  <a:schemeClr val="tx1">
                    <a:lumMod val="75000"/>
                  </a:schemeClr>
                </a:solidFill>
              </a:rPr>
              <a:t>ezFile</a:t>
            </a:r>
            <a:r>
              <a:rPr lang="en-US" sz="2900" dirty="0">
                <a:solidFill>
                  <a:schemeClr val="tx1">
                    <a:lumMod val="75000"/>
                  </a:schemeClr>
                </a:solidFill>
              </a:rPr>
              <a:t> Metrics</a:t>
            </a:r>
          </a:p>
        </p:txBody>
      </p:sp>
      <p:graphicFrame>
        <p:nvGraphicFramePr>
          <p:cNvPr id="5" name="Chart 4"/>
          <p:cNvGraphicFramePr>
            <a:graphicFrameLocks/>
          </p:cNvGraphicFramePr>
          <p:nvPr>
            <p:extLst>
              <p:ext uri="{D42A27DB-BD31-4B8C-83A1-F6EECF244321}">
                <p14:modId xmlns:p14="http://schemas.microsoft.com/office/powerpoint/2010/main" val="411813602"/>
              </p:ext>
            </p:extLst>
          </p:nvPr>
        </p:nvGraphicFramePr>
        <p:xfrm>
          <a:off x="1137742" y="2028796"/>
          <a:ext cx="6651947" cy="34648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717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34716" y="1127523"/>
            <a:ext cx="6858000" cy="505765"/>
          </a:xfrm>
          <a:prstGeom prst="rect">
            <a:avLst/>
          </a:prstGeom>
        </p:spPr>
        <p:txBody>
          <a:bodyPr anchor="t">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900" dirty="0" err="1">
                <a:solidFill>
                  <a:schemeClr val="tx1">
                    <a:lumMod val="75000"/>
                  </a:schemeClr>
                </a:solidFill>
              </a:rPr>
              <a:t>ezFile</a:t>
            </a:r>
            <a:r>
              <a:rPr lang="en-US" sz="2900" dirty="0">
                <a:solidFill>
                  <a:schemeClr val="tx1">
                    <a:lumMod val="75000"/>
                  </a:schemeClr>
                </a:solidFill>
              </a:rPr>
              <a:t> Metrics</a:t>
            </a:r>
          </a:p>
        </p:txBody>
      </p:sp>
      <p:sp>
        <p:nvSpPr>
          <p:cNvPr id="4" name="Subtitle 2"/>
          <p:cNvSpPr txBox="1">
            <a:spLocks/>
          </p:cNvSpPr>
          <p:nvPr/>
        </p:nvSpPr>
        <p:spPr bwMode="auto">
          <a:xfrm>
            <a:off x="1143000" y="1711493"/>
            <a:ext cx="6858000" cy="3489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1" fontAlgn="base" hangingPunct="1">
              <a:spcBef>
                <a:spcPct val="20000"/>
              </a:spcBef>
              <a:spcAft>
                <a:spcPct val="0"/>
              </a:spcAft>
              <a:buFont typeface="Arial" pitchFamily="34" charset="0"/>
              <a:buChar char="•"/>
              <a:defRPr sz="3200" kern="1200">
                <a:solidFill>
                  <a:schemeClr val="bg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i="1" dirty="0" smtClean="0"/>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289383365"/>
              </p:ext>
            </p:extLst>
          </p:nvPr>
        </p:nvGraphicFramePr>
        <p:xfrm>
          <a:off x="1958665" y="2059789"/>
          <a:ext cx="5182364" cy="3404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314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863600" y="1701800"/>
            <a:ext cx="7772400" cy="1470025"/>
          </a:xfrm>
          <a:prstGeom prst="rect">
            <a:avLst/>
          </a:prstGeom>
          <a:noFill/>
          <a:ln w="9525">
            <a:noFill/>
            <a:miter lim="800000"/>
            <a:headEnd/>
            <a:tailEnd/>
          </a:ln>
        </p:spPr>
        <p:txBody>
          <a:bodyPr anchor="ctr"/>
          <a:lstStyle/>
          <a:p>
            <a:pPr>
              <a:defRPr/>
            </a:pPr>
            <a:r>
              <a:rPr lang="en-US" sz="4400" dirty="0" smtClean="0">
                <a:solidFill>
                  <a:srgbClr val="002A7E"/>
                </a:solidFill>
                <a:latin typeface="+mj-lt"/>
                <a:ea typeface="+mj-ea"/>
                <a:cs typeface="+mj-cs"/>
              </a:rPr>
              <a:t>DEEP </a:t>
            </a:r>
            <a:r>
              <a:rPr lang="en-US" sz="4400" dirty="0">
                <a:solidFill>
                  <a:srgbClr val="002A7E"/>
                </a:solidFill>
                <a:latin typeface="+mj-lt"/>
                <a:ea typeface="+mj-ea"/>
                <a:cs typeface="+mj-cs"/>
              </a:rPr>
              <a:t>IT </a:t>
            </a:r>
            <a:r>
              <a:rPr lang="en-US" sz="4400" dirty="0" smtClean="0">
                <a:solidFill>
                  <a:srgbClr val="002A7E"/>
                </a:solidFill>
                <a:latin typeface="+mj-lt"/>
                <a:ea typeface="+mj-ea"/>
                <a:cs typeface="+mj-cs"/>
              </a:rPr>
              <a:t>Capital Investment Proposal &amp; Project Review</a:t>
            </a:r>
            <a:endParaRPr lang="en-US" sz="4400" dirty="0">
              <a:solidFill>
                <a:srgbClr val="002A7E"/>
              </a:solidFill>
              <a:latin typeface="+mj-lt"/>
              <a:ea typeface="+mj-ea"/>
              <a:cs typeface="+mj-cs"/>
            </a:endParaRPr>
          </a:p>
        </p:txBody>
      </p:sp>
      <p:sp>
        <p:nvSpPr>
          <p:cNvPr id="3" name="Subtitle 2"/>
          <p:cNvSpPr txBox="1">
            <a:spLocks/>
          </p:cNvSpPr>
          <p:nvPr/>
        </p:nvSpPr>
        <p:spPr bwMode="auto">
          <a:xfrm>
            <a:off x="888998" y="4207933"/>
            <a:ext cx="6400800" cy="1143000"/>
          </a:xfrm>
          <a:prstGeom prst="rect">
            <a:avLst/>
          </a:prstGeom>
          <a:noFill/>
          <a:ln w="9525">
            <a:noFill/>
            <a:miter lim="800000"/>
            <a:headEnd/>
            <a:tailEnd/>
          </a:ln>
        </p:spPr>
        <p:txBody>
          <a:bodyPr>
            <a:normAutofit lnSpcReduction="10000"/>
          </a:bodyPr>
          <a:lstStyle/>
          <a:p>
            <a:pPr marL="342900" indent="-342900" fontAlgn="auto">
              <a:spcBef>
                <a:spcPct val="20000"/>
              </a:spcBef>
              <a:spcAft>
                <a:spcPts val="0"/>
              </a:spcAft>
              <a:buFont typeface="Arial" pitchFamily="34" charset="0"/>
              <a:buNone/>
              <a:defRPr/>
            </a:pPr>
            <a:r>
              <a:rPr lang="en-US" sz="3200" dirty="0" smtClean="0">
                <a:solidFill>
                  <a:schemeClr val="bg2"/>
                </a:solidFill>
                <a:latin typeface="+mn-lt"/>
              </a:rPr>
              <a:t>Date: August 8, 2018</a:t>
            </a:r>
            <a:endParaRPr lang="en-US" sz="3200" dirty="0">
              <a:solidFill>
                <a:schemeClr val="bg2"/>
              </a:solidFill>
              <a:latin typeface="+mn-lt"/>
            </a:endParaRPr>
          </a:p>
          <a:p>
            <a:pPr marL="342900" indent="-342900" fontAlgn="auto">
              <a:spcBef>
                <a:spcPct val="20000"/>
              </a:spcBef>
              <a:spcAft>
                <a:spcPts val="0"/>
              </a:spcAft>
              <a:buFont typeface="Arial" pitchFamily="34" charset="0"/>
              <a:buNone/>
              <a:defRPr/>
            </a:pPr>
            <a:r>
              <a:rPr lang="en-US" sz="3200" dirty="0">
                <a:solidFill>
                  <a:schemeClr val="bg2"/>
                </a:solidFill>
                <a:latin typeface="+mn-lt"/>
              </a:rPr>
              <a:t>Presented </a:t>
            </a:r>
            <a:r>
              <a:rPr lang="en-US" sz="3200" dirty="0" smtClean="0">
                <a:solidFill>
                  <a:schemeClr val="bg2"/>
                </a:solidFill>
                <a:latin typeface="+mn-lt"/>
              </a:rPr>
              <a:t>by: Irene Garcia</a:t>
            </a:r>
            <a:endParaRPr lang="en-US" sz="3200" dirty="0">
              <a:solidFill>
                <a:schemeClr val="bg2"/>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75756" y="-110071"/>
            <a:ext cx="8229600" cy="1143000"/>
          </a:xfrm>
        </p:spPr>
        <p:txBody>
          <a:bodyPr/>
          <a:lstStyle/>
          <a:p>
            <a:pPr algn="l"/>
            <a:r>
              <a:rPr lang="en-US" sz="4000" dirty="0" smtClean="0">
                <a:solidFill>
                  <a:srgbClr val="002A7E"/>
                </a:solidFill>
              </a:rPr>
              <a:t>Records Management</a:t>
            </a:r>
            <a:endParaRPr lang="en-US" sz="4000" dirty="0">
              <a:solidFill>
                <a:srgbClr val="002A7E"/>
              </a:solidFill>
            </a:endParaRPr>
          </a:p>
        </p:txBody>
      </p:sp>
      <p:sp>
        <p:nvSpPr>
          <p:cNvPr id="4" name="Subtitle 2"/>
          <p:cNvSpPr txBox="1">
            <a:spLocks/>
          </p:cNvSpPr>
          <p:nvPr/>
        </p:nvSpPr>
        <p:spPr bwMode="auto">
          <a:xfrm>
            <a:off x="200297" y="923110"/>
            <a:ext cx="8725989" cy="4519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itchFamily="34" charset="0"/>
              <a:buChar char="•"/>
              <a:defRPr sz="3200" kern="1200">
                <a:solidFill>
                  <a:schemeClr val="bg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smtClean="0"/>
              <a:t>Records Management builds on the partnership DEEP had already begun with the Department of Administrative Services, Bureau of Enterprise Systems and Technology (DAS BEST) and the State Library. This partnership supported the build of an Agency Document Taxonomy, an online document repository accessible by the public while complying with State Records Management laws and regulations. The DEEP Document Repository Automation Project will replace an extensive paper document repository regularly used by both the public and agency staff with a comprehensive digital repository that will be available online to DEEP staff and to the public.  Together with appropriate search tools, confidentiality protocols, automated document management tools and day-forward procedures designed to reduce the need for DEEP and the entities it regulates to produce paper documents in the first place.  This effort builds on projects already underway as part of DEEP’s Lean Initiative that introduce new and enhanced agency procedures that reduce and where possible eliminates the need to create and handle paper documents in the first place.</a:t>
            </a:r>
          </a:p>
          <a:p>
            <a:pPr marL="0" indent="0">
              <a:buNone/>
            </a:pPr>
            <a:endParaRPr lang="en-US" sz="1200" dirty="0" smtClean="0"/>
          </a:p>
          <a:p>
            <a:pPr marL="0" indent="0">
              <a:buNone/>
            </a:pPr>
            <a:r>
              <a:rPr lang="en-US" sz="1200" dirty="0" smtClean="0"/>
              <a:t> </a:t>
            </a:r>
            <a:r>
              <a:rPr lang="en-US" sz="1200" b="1" u="sng" dirty="0" smtClean="0"/>
              <a:t>Results:</a:t>
            </a:r>
            <a:endParaRPr lang="en-US" sz="1200" dirty="0" smtClean="0"/>
          </a:p>
          <a:p>
            <a:r>
              <a:rPr lang="en-US" sz="1200" dirty="0" smtClean="0"/>
              <a:t>Server implementation of </a:t>
            </a:r>
            <a:r>
              <a:rPr lang="en-US" sz="1200" dirty="0" err="1" smtClean="0"/>
              <a:t>DataCap</a:t>
            </a:r>
            <a:r>
              <a:rPr lang="en-US" sz="1200" dirty="0" smtClean="0"/>
              <a:t>, an advanced scanning software, at BEST for the state enterprise.  </a:t>
            </a:r>
          </a:p>
          <a:p>
            <a:r>
              <a:rPr lang="en-US" sz="1200" dirty="0" smtClean="0"/>
              <a:t>Implementation of </a:t>
            </a:r>
            <a:r>
              <a:rPr lang="en-US" sz="1200" dirty="0" err="1" smtClean="0"/>
              <a:t>DataCap</a:t>
            </a:r>
            <a:r>
              <a:rPr lang="en-US" sz="1200" dirty="0" smtClean="0"/>
              <a:t> to scan and index the Hazardous Waste Manifest, Oil and Chemical Spill documents.</a:t>
            </a:r>
          </a:p>
          <a:p>
            <a:r>
              <a:rPr lang="en-US" sz="1200" dirty="0" smtClean="0"/>
              <a:t>Implemented several registration and permits that are born electronically in several public facing applications and saved within the DEEP Document Repository.  </a:t>
            </a:r>
          </a:p>
          <a:p>
            <a:r>
              <a:rPr lang="en-US" sz="1200" dirty="0" smtClean="0"/>
              <a:t>Completed bulk document scanning/imaging POC for Waste Engineering and Enforcement Division (WEED) Hazardous Waste Manifest forms scanning project which included over 56K paper documents (42 boxes). We will be continuing efforts to bulk scan all remaining Manifest paper documents which are estimated to total 1.2 million. DEEP has also begun planning for multiple other bulk scanning initiatives across the various DEEP bureaus.</a:t>
            </a:r>
          </a:p>
          <a:p>
            <a:r>
              <a:rPr lang="en-US" sz="1200" dirty="0" smtClean="0"/>
              <a:t>Completed definition and implementation of DEEP’s Records Taxonomy, a cross agency records management team developed a roadmap including standardizing an agency wide Taxonomy and updating Records Retention Schedules.  Individual programs within DEEP are working to develop strategies to move from paper to electronic document management. Implement seamless electronic document storage for e-Permitting, e-filing and other e-government applications.</a:t>
            </a:r>
            <a:endParaRPr lang="en-US" sz="1200" dirty="0"/>
          </a:p>
        </p:txBody>
      </p:sp>
    </p:spTree>
    <p:extLst>
      <p:ext uri="{BB962C8B-B14F-4D97-AF65-F5344CB8AC3E}">
        <p14:creationId xmlns:p14="http://schemas.microsoft.com/office/powerpoint/2010/main" val="4247790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75756" y="-110071"/>
            <a:ext cx="8229600" cy="1143000"/>
          </a:xfrm>
        </p:spPr>
        <p:txBody>
          <a:bodyPr/>
          <a:lstStyle/>
          <a:p>
            <a:pPr algn="l"/>
            <a:r>
              <a:rPr lang="en-US" sz="4000" dirty="0" smtClean="0">
                <a:solidFill>
                  <a:srgbClr val="002A7E"/>
                </a:solidFill>
              </a:rPr>
              <a:t>Data Management</a:t>
            </a:r>
            <a:endParaRPr lang="en-US" sz="4000" dirty="0">
              <a:solidFill>
                <a:srgbClr val="002A7E"/>
              </a:solidFill>
            </a:endParaRPr>
          </a:p>
        </p:txBody>
      </p:sp>
      <p:sp>
        <p:nvSpPr>
          <p:cNvPr id="4" name="Subtitle 2"/>
          <p:cNvSpPr txBox="1">
            <a:spLocks/>
          </p:cNvSpPr>
          <p:nvPr/>
        </p:nvSpPr>
        <p:spPr bwMode="auto">
          <a:xfrm>
            <a:off x="191589" y="931817"/>
            <a:ext cx="8830491" cy="47432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itchFamily="34" charset="0"/>
              <a:buChar char="•"/>
              <a:defRPr sz="3200" kern="1200">
                <a:solidFill>
                  <a:schemeClr val="bg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The DEEP data management program will integrate critical data systems to provide a common source for DEEP data.  Consolidated data provides one system to query data allowing for ad hoc reporting and real time decision making.  Systems can now be developed to provide visibility to all customers and DEEP personnel from one source. This will provide for better tactical and strategic decision-making because these decisions can be made based on a consolidated view of data.  The agency would also like to provide both external customers and internal staff dashboards that can aid into the decision making process.  This data will be available to be leveraged by remote users utilizing multiple methods to access data</a:t>
            </a:r>
            <a:r>
              <a:rPr lang="en-US" sz="1200" dirty="0" smtClean="0"/>
              <a:t>.</a:t>
            </a:r>
          </a:p>
          <a:p>
            <a:pPr marL="0" indent="0">
              <a:buNone/>
            </a:pPr>
            <a:r>
              <a:rPr lang="en-US" sz="1400" dirty="0"/>
              <a:t> </a:t>
            </a:r>
            <a:r>
              <a:rPr lang="en-US" sz="1200" b="1" u="sng" dirty="0" smtClean="0"/>
              <a:t>Results</a:t>
            </a:r>
            <a:r>
              <a:rPr lang="en-US" sz="1400" b="1" u="sng" dirty="0" smtClean="0"/>
              <a:t>:</a:t>
            </a:r>
            <a:endParaRPr lang="en-US" sz="1400" dirty="0" smtClean="0"/>
          </a:p>
          <a:p>
            <a:pPr lvl="0"/>
            <a:r>
              <a:rPr lang="en-US" sz="1200" dirty="0" smtClean="0"/>
              <a:t>A </a:t>
            </a:r>
            <a:r>
              <a:rPr lang="en-US" sz="1200" dirty="0"/>
              <a:t>spatial representation of agency permits providing information by permit type, status, location and date. </a:t>
            </a:r>
          </a:p>
          <a:p>
            <a:pPr lvl="0"/>
            <a:r>
              <a:rPr lang="en-US" sz="1200" dirty="0"/>
              <a:t>Air Monitoring Public Website providing real-time data from the agency’s air monitoring stations across the state. </a:t>
            </a:r>
          </a:p>
          <a:p>
            <a:pPr lvl="0"/>
            <a:r>
              <a:rPr lang="en-US" sz="1200" dirty="0"/>
              <a:t>Ambient Water Quality Network Node implementation for data transfer to EPA. </a:t>
            </a:r>
          </a:p>
          <a:p>
            <a:pPr lvl="0"/>
            <a:r>
              <a:rPr lang="en-US" sz="1200" dirty="0"/>
              <a:t>Two independent projects used to report sampling and lab results to EPA 1) Water Chemistry 2) Fish Tissue. </a:t>
            </a:r>
          </a:p>
          <a:p>
            <a:pPr lvl="0"/>
            <a:r>
              <a:rPr lang="en-US" sz="1200" dirty="0"/>
              <a:t>Electronic data feeds from a state utility provider into the Building Energy Evaluation System (BEES). </a:t>
            </a:r>
          </a:p>
          <a:p>
            <a:pPr lvl="0"/>
            <a:r>
              <a:rPr lang="en-US" sz="1200" dirty="0"/>
              <a:t>Evaluation and purchase of Business Intelligence Software, </a:t>
            </a:r>
            <a:r>
              <a:rPr lang="en-US" sz="1200" dirty="0" err="1"/>
              <a:t>Cognos</a:t>
            </a:r>
            <a:r>
              <a:rPr lang="en-US" sz="1200" dirty="0"/>
              <a:t> Reporting and Dashboard tools. </a:t>
            </a:r>
          </a:p>
          <a:p>
            <a:pPr lvl="0"/>
            <a:r>
              <a:rPr lang="en-US" sz="1200" dirty="0"/>
              <a:t>Implementation of Sewage Right to Know to capture spill information and provide a spatial representation to the public.</a:t>
            </a:r>
          </a:p>
          <a:p>
            <a:pPr lvl="0"/>
            <a:r>
              <a:rPr lang="en-US" sz="1200" dirty="0"/>
              <a:t>An expected 2018 implementation of the PURA e-Filing Case Management System.  This application will serve customers (Utility companies, citizens, law firms, other businesses) through a Web-based system allowing the submission/tracking of all electronic requests/complaints/dockets (documents).</a:t>
            </a:r>
          </a:p>
          <a:p>
            <a:pPr lvl="0"/>
            <a:r>
              <a:rPr lang="en-US" sz="1200" dirty="0"/>
              <a:t>Avaya Call Center reporting of metrics </a:t>
            </a:r>
          </a:p>
          <a:p>
            <a:pPr lvl="0"/>
            <a:r>
              <a:rPr lang="en-US" sz="1200" dirty="0"/>
              <a:t>Upload facility information from DEEP Enterprise System into Integrated Compliance Information System (ICIS) for the NPDES universe, particularly those under the construction and industrial </a:t>
            </a:r>
            <a:r>
              <a:rPr lang="en-US" sz="1200" dirty="0" err="1"/>
              <a:t>stormwater</a:t>
            </a:r>
            <a:r>
              <a:rPr lang="en-US" sz="1200" dirty="0"/>
              <a:t> general permits to be in compliance with EPA's National Pollutant Discharge Elimination System (NPDES) Electronic Reporting rule</a:t>
            </a:r>
          </a:p>
          <a:p>
            <a:pPr lvl="0"/>
            <a:r>
              <a:rPr lang="en-US" sz="1200" dirty="0"/>
              <a:t>Conversion to Biotics 5 for NDDB (Natural Diversity Data Base)</a:t>
            </a:r>
          </a:p>
          <a:p>
            <a:pPr lvl="0"/>
            <a:r>
              <a:rPr lang="en-US" sz="1200" dirty="0"/>
              <a:t>Implementation of a web based State Land Registry.  This public site provides information on state parks and state owned land.</a:t>
            </a:r>
          </a:p>
        </p:txBody>
      </p:sp>
    </p:spTree>
    <p:extLst>
      <p:ext uri="{BB962C8B-B14F-4D97-AF65-F5344CB8AC3E}">
        <p14:creationId xmlns:p14="http://schemas.microsoft.com/office/powerpoint/2010/main" val="4173345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75756" y="-110071"/>
            <a:ext cx="8229600" cy="1143000"/>
          </a:xfrm>
        </p:spPr>
        <p:txBody>
          <a:bodyPr/>
          <a:lstStyle/>
          <a:p>
            <a:pPr algn="l"/>
            <a:r>
              <a:rPr lang="en-US" sz="4000" dirty="0">
                <a:solidFill>
                  <a:srgbClr val="002A7E"/>
                </a:solidFill>
              </a:rPr>
              <a:t>Voice-over-IP (VoIP)</a:t>
            </a:r>
          </a:p>
        </p:txBody>
      </p:sp>
      <p:sp>
        <p:nvSpPr>
          <p:cNvPr id="4" name="Subtitle 2"/>
          <p:cNvSpPr txBox="1">
            <a:spLocks/>
          </p:cNvSpPr>
          <p:nvPr/>
        </p:nvSpPr>
        <p:spPr bwMode="auto">
          <a:xfrm>
            <a:off x="305790" y="911009"/>
            <a:ext cx="8646621" cy="48001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itchFamily="34" charset="0"/>
              <a:buChar char="•"/>
              <a:defRPr sz="3200" kern="1200">
                <a:solidFill>
                  <a:schemeClr val="bg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smtClean="0"/>
              <a:t>DEEP had various conventional phone systems (PBX) in its offices statewide. Several of those systems were obsolete and had exceeded their useful life, were unable to support modern features such as caller ID and interactive voice response (IVR).  These systems required external vendor support for ongoing maintenance and repair. Additionally, DEEP staff resources needed to maintain separate voice and data networks at each of the offices.  The implemented solution over a two year period eliminated the above limitations and leveraged previous investments in the DEEP network.  Bandwidth improvements and hardware replacements were performed in prior years in preparation for VoIP. This project included additional investment in upgraded core and distribution switches to support Power-Over-Ethernet (POE) and Quality-of-Service (QOS) in each office listed.</a:t>
            </a:r>
          </a:p>
          <a:p>
            <a:pPr marL="0" indent="0">
              <a:buNone/>
            </a:pPr>
            <a:r>
              <a:rPr lang="en-US" sz="1200" dirty="0"/>
              <a:t/>
            </a:r>
            <a:br>
              <a:rPr lang="en-US" sz="1200" dirty="0"/>
            </a:br>
            <a:r>
              <a:rPr lang="en-US" sz="1200" b="1" u="sng" dirty="0" smtClean="0"/>
              <a:t>Results</a:t>
            </a:r>
            <a:r>
              <a:rPr lang="en-US" sz="1200" b="1" u="sng" dirty="0"/>
              <a:t>:</a:t>
            </a:r>
            <a:endParaRPr lang="en-US" sz="1200" dirty="0"/>
          </a:p>
          <a:p>
            <a:r>
              <a:rPr lang="en-US" sz="1200" dirty="0" smtClean="0"/>
              <a:t>VoIP </a:t>
            </a:r>
            <a:r>
              <a:rPr lang="en-US" sz="1200" dirty="0"/>
              <a:t>(Voice over IP telephony) implementations at DEEP headquarters and major satellite offices:</a:t>
            </a:r>
          </a:p>
          <a:p>
            <a:pPr marL="457200" lvl="1" indent="0">
              <a:buNone/>
            </a:pPr>
            <a:r>
              <a:rPr lang="en-US" sz="1200" dirty="0" smtClean="0">
                <a:solidFill>
                  <a:schemeClr val="bg2"/>
                </a:solidFill>
              </a:rPr>
              <a:t>- DEEP </a:t>
            </a:r>
            <a:r>
              <a:rPr lang="en-US" sz="1200" dirty="0">
                <a:solidFill>
                  <a:schemeClr val="bg2"/>
                </a:solidFill>
              </a:rPr>
              <a:t>HQ, 79 Elm St, </a:t>
            </a:r>
            <a:r>
              <a:rPr lang="en-US" sz="1200" dirty="0" smtClean="0">
                <a:solidFill>
                  <a:schemeClr val="bg2"/>
                </a:solidFill>
              </a:rPr>
              <a:t>Hartford			- RNSP</a:t>
            </a:r>
            <a:r>
              <a:rPr lang="en-US" sz="1200" dirty="0">
                <a:solidFill>
                  <a:schemeClr val="bg2"/>
                </a:solidFill>
              </a:rPr>
              <a:t>, 244 W Main St, East Lyme</a:t>
            </a:r>
          </a:p>
          <a:p>
            <a:pPr marL="457200" lvl="1" indent="0">
              <a:buNone/>
            </a:pPr>
            <a:r>
              <a:rPr lang="en-US" sz="1200" dirty="0" smtClean="0">
                <a:solidFill>
                  <a:schemeClr val="bg2"/>
                </a:solidFill>
              </a:rPr>
              <a:t>- BETP/PURA</a:t>
            </a:r>
            <a:r>
              <a:rPr lang="en-US" sz="1200" dirty="0">
                <a:solidFill>
                  <a:schemeClr val="bg2"/>
                </a:solidFill>
              </a:rPr>
              <a:t>, 10 Franklin </a:t>
            </a:r>
            <a:r>
              <a:rPr lang="en-US" sz="1200" dirty="0" err="1">
                <a:solidFill>
                  <a:schemeClr val="bg2"/>
                </a:solidFill>
              </a:rPr>
              <a:t>Sq</a:t>
            </a:r>
            <a:r>
              <a:rPr lang="en-US" sz="1200" dirty="0">
                <a:solidFill>
                  <a:schemeClr val="bg2"/>
                </a:solidFill>
              </a:rPr>
              <a:t>, New </a:t>
            </a:r>
            <a:r>
              <a:rPr lang="en-US" sz="1200" dirty="0" smtClean="0">
                <a:solidFill>
                  <a:schemeClr val="bg2"/>
                </a:solidFill>
              </a:rPr>
              <a:t>Britain		- Franklin </a:t>
            </a:r>
            <a:r>
              <a:rPr lang="en-US" sz="1200" dirty="0">
                <a:solidFill>
                  <a:schemeClr val="bg2"/>
                </a:solidFill>
              </a:rPr>
              <a:t>WMA, 391 Rt. 32, Franklin</a:t>
            </a:r>
          </a:p>
          <a:p>
            <a:pPr marL="457200" lvl="1" indent="0">
              <a:buNone/>
            </a:pPr>
            <a:r>
              <a:rPr lang="en-US" sz="1200" dirty="0" smtClean="0">
                <a:solidFill>
                  <a:schemeClr val="bg2"/>
                </a:solidFill>
              </a:rPr>
              <a:t>- Eastern </a:t>
            </a:r>
            <a:r>
              <a:rPr lang="en-US" sz="1200" dirty="0">
                <a:solidFill>
                  <a:schemeClr val="bg2"/>
                </a:solidFill>
              </a:rPr>
              <a:t>District HQ, 209 Hebron Rd, </a:t>
            </a:r>
            <a:r>
              <a:rPr lang="en-US" sz="1200" dirty="0" smtClean="0">
                <a:solidFill>
                  <a:schemeClr val="bg2"/>
                </a:solidFill>
              </a:rPr>
              <a:t>Marlborough		- Western </a:t>
            </a:r>
            <a:r>
              <a:rPr lang="en-US" sz="1200" dirty="0">
                <a:solidFill>
                  <a:schemeClr val="bg2"/>
                </a:solidFill>
              </a:rPr>
              <a:t>Dist. HQ, 230 Plymouth Rd, Harwinton</a:t>
            </a:r>
          </a:p>
          <a:p>
            <a:pPr marL="457200" lvl="1" indent="0">
              <a:buNone/>
            </a:pPr>
            <a:r>
              <a:rPr lang="en-US" sz="1200" dirty="0" smtClean="0">
                <a:solidFill>
                  <a:schemeClr val="bg2"/>
                </a:solidFill>
              </a:rPr>
              <a:t>- Marine </a:t>
            </a:r>
            <a:r>
              <a:rPr lang="en-US" sz="1200" dirty="0">
                <a:solidFill>
                  <a:schemeClr val="bg2"/>
                </a:solidFill>
              </a:rPr>
              <a:t>Fisheries HQ, 333 Ferry Rd, Old </a:t>
            </a:r>
            <a:r>
              <a:rPr lang="en-US" sz="1200" dirty="0" smtClean="0">
                <a:solidFill>
                  <a:schemeClr val="bg2"/>
                </a:solidFill>
              </a:rPr>
              <a:t>Lyme		- Portland </a:t>
            </a:r>
            <a:r>
              <a:rPr lang="en-US" sz="1200" dirty="0">
                <a:solidFill>
                  <a:schemeClr val="bg2"/>
                </a:solidFill>
              </a:rPr>
              <a:t>Complex, 163 Great Hill Rd, Portland</a:t>
            </a:r>
          </a:p>
          <a:p>
            <a:pPr marL="457200" lvl="1" indent="0">
              <a:buNone/>
            </a:pPr>
            <a:r>
              <a:rPr lang="en-US" sz="1200" dirty="0" smtClean="0">
                <a:solidFill>
                  <a:schemeClr val="bg2"/>
                </a:solidFill>
              </a:rPr>
              <a:t>- Sessions </a:t>
            </a:r>
            <a:r>
              <a:rPr lang="en-US" sz="1200" dirty="0">
                <a:solidFill>
                  <a:schemeClr val="bg2"/>
                </a:solidFill>
              </a:rPr>
              <a:t>Woods WMA, 341 Milford St, </a:t>
            </a:r>
            <a:r>
              <a:rPr lang="en-US" sz="1200" dirty="0" smtClean="0">
                <a:solidFill>
                  <a:schemeClr val="bg2"/>
                </a:solidFill>
              </a:rPr>
              <a:t>Burlington		- HBSP</a:t>
            </a:r>
            <a:r>
              <a:rPr lang="en-US" sz="1200" dirty="0">
                <a:solidFill>
                  <a:schemeClr val="bg2"/>
                </a:solidFill>
              </a:rPr>
              <a:t>, 1288 Boston Post Rd, Madison</a:t>
            </a:r>
          </a:p>
          <a:p>
            <a:r>
              <a:rPr lang="en-US" sz="1200" dirty="0"/>
              <a:t>Centralized Voice Mail Services </a:t>
            </a:r>
          </a:p>
          <a:p>
            <a:r>
              <a:rPr lang="en-US" sz="1200" dirty="0" smtClean="0"/>
              <a:t>Implementation </a:t>
            </a:r>
            <a:r>
              <a:rPr lang="en-US" sz="1200" dirty="0"/>
              <a:t>of multiple Call Centers to efficiently direct calls to appropriate skill sets:</a:t>
            </a:r>
          </a:p>
          <a:p>
            <a:pPr lvl="1"/>
            <a:r>
              <a:rPr lang="en-US" sz="1200" dirty="0">
                <a:solidFill>
                  <a:schemeClr val="bg2"/>
                </a:solidFill>
              </a:rPr>
              <a:t>Wildlife</a:t>
            </a:r>
          </a:p>
          <a:p>
            <a:pPr lvl="1"/>
            <a:r>
              <a:rPr lang="en-US" sz="1200" dirty="0">
                <a:solidFill>
                  <a:schemeClr val="bg2"/>
                </a:solidFill>
              </a:rPr>
              <a:t>Information Management Helpdesk</a:t>
            </a:r>
          </a:p>
          <a:p>
            <a:pPr lvl="1"/>
            <a:r>
              <a:rPr lang="en-US" sz="1200" dirty="0">
                <a:solidFill>
                  <a:schemeClr val="bg2"/>
                </a:solidFill>
              </a:rPr>
              <a:t>Customer Service Helpdesk at PURA </a:t>
            </a:r>
          </a:p>
          <a:p>
            <a:pPr marL="457200" lvl="1" indent="0">
              <a:buNone/>
            </a:pPr>
            <a:endParaRPr lang="en-US" sz="1200" dirty="0">
              <a:solidFill>
                <a:schemeClr val="bg2"/>
              </a:solidFill>
            </a:endParaRPr>
          </a:p>
        </p:txBody>
      </p:sp>
    </p:spTree>
    <p:extLst>
      <p:ext uri="{BB962C8B-B14F-4D97-AF65-F5344CB8AC3E}">
        <p14:creationId xmlns:p14="http://schemas.microsoft.com/office/powerpoint/2010/main" val="133852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6915" y="-131842"/>
            <a:ext cx="9289142" cy="1143000"/>
          </a:xfrm>
        </p:spPr>
        <p:txBody>
          <a:bodyPr/>
          <a:lstStyle/>
          <a:p>
            <a:pPr algn="l"/>
            <a:r>
              <a:rPr lang="en-US" sz="4000" dirty="0"/>
              <a:t>Case Management – Phase 2</a:t>
            </a:r>
            <a:endParaRPr lang="en-US" sz="4000" dirty="0">
              <a:solidFill>
                <a:srgbClr val="002A7E"/>
              </a:solidFill>
            </a:endParaRPr>
          </a:p>
        </p:txBody>
      </p:sp>
      <p:sp>
        <p:nvSpPr>
          <p:cNvPr id="5" name="Subtitle 2"/>
          <p:cNvSpPr txBox="1">
            <a:spLocks/>
          </p:cNvSpPr>
          <p:nvPr/>
        </p:nvSpPr>
        <p:spPr bwMode="auto">
          <a:xfrm>
            <a:off x="249184" y="1198048"/>
            <a:ext cx="7973159" cy="4506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pitchFamily="34" charset="0"/>
              <a:buChar char="•"/>
              <a:defRPr sz="3200" kern="1200">
                <a:solidFill>
                  <a:schemeClr val="bg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Projects:</a:t>
            </a:r>
          </a:p>
          <a:p>
            <a:pPr marL="0" indent="0">
              <a:buNone/>
            </a:pPr>
            <a:endParaRPr lang="en-US" sz="2400" dirty="0" smtClean="0"/>
          </a:p>
          <a:p>
            <a:pPr>
              <a:buFont typeface="Wingdings" panose="05000000000000000000" pitchFamily="2" charset="2"/>
              <a:buChar char="v"/>
            </a:pPr>
            <a:r>
              <a:rPr lang="en-US" sz="2400" dirty="0" smtClean="0"/>
              <a:t>Sites </a:t>
            </a:r>
            <a:r>
              <a:rPr lang="en-US" sz="2400" dirty="0"/>
              <a:t>Case Management System (Sites CMS</a:t>
            </a:r>
            <a:r>
              <a:rPr lang="en-US" sz="2400" dirty="0" smtClean="0"/>
              <a:t>)</a:t>
            </a:r>
          </a:p>
          <a:p>
            <a:pPr marL="457200" lvl="1" indent="0">
              <a:buNone/>
            </a:pPr>
            <a:endParaRPr lang="en-US" sz="2400" dirty="0" smtClean="0"/>
          </a:p>
          <a:p>
            <a:pPr>
              <a:buFont typeface="Wingdings" panose="05000000000000000000" pitchFamily="2" charset="2"/>
              <a:buChar char="v"/>
            </a:pPr>
            <a:r>
              <a:rPr lang="en-US" sz="2400" dirty="0" err="1"/>
              <a:t>ezFile</a:t>
            </a:r>
            <a:r>
              <a:rPr lang="en-US" sz="2400" dirty="0"/>
              <a:t> Electronic Permitting - Phase 2</a:t>
            </a:r>
            <a:endParaRPr lang="en-US" dirty="0" smtClean="0"/>
          </a:p>
          <a:p>
            <a:pPr marL="600075" lvl="1" indent="-257175">
              <a:buFont typeface="Arial" pitchFamily="34" charset="0"/>
              <a:buChar char="•"/>
            </a:pPr>
            <a:endParaRPr lang="en-US" dirty="0" smtClean="0"/>
          </a:p>
          <a:p>
            <a:pPr marL="600075" lvl="1" indent="-257175">
              <a:buFont typeface="Arial" pitchFamily="34" charset="0"/>
              <a:buChar char="•"/>
            </a:pPr>
            <a:endParaRPr lang="en-US" i="1" dirty="0" smtClean="0"/>
          </a:p>
          <a:p>
            <a:endParaRPr lang="en-US" dirty="0"/>
          </a:p>
        </p:txBody>
      </p:sp>
    </p:spTree>
    <p:extLst>
      <p:ext uri="{BB962C8B-B14F-4D97-AF65-F5344CB8AC3E}">
        <p14:creationId xmlns:p14="http://schemas.microsoft.com/office/powerpoint/2010/main" val="40221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1887" y="949036"/>
            <a:ext cx="8237516" cy="4892964"/>
          </a:xfrm>
        </p:spPr>
        <p:txBody>
          <a:bodyPr/>
          <a:lstStyle/>
          <a:p>
            <a:pPr marL="0" indent="0">
              <a:buNone/>
            </a:pPr>
            <a:r>
              <a:rPr lang="en-US" sz="2400" u="sng" dirty="0" smtClean="0"/>
              <a:t>Sites CMS</a:t>
            </a:r>
          </a:p>
          <a:p>
            <a:pPr marL="0" indent="0">
              <a:buNone/>
            </a:pPr>
            <a:endParaRPr lang="en-US" sz="2000" dirty="0" smtClean="0"/>
          </a:p>
          <a:p>
            <a:pPr marL="0" indent="0">
              <a:buNone/>
            </a:pPr>
            <a:r>
              <a:rPr lang="en-US" sz="1800" dirty="0" smtClean="0"/>
              <a:t>Consolidate </a:t>
            </a:r>
            <a:r>
              <a:rPr lang="en-US" sz="1800" dirty="0"/>
              <a:t>the project management and data tracking needs of </a:t>
            </a:r>
            <a:r>
              <a:rPr lang="en-US" sz="1800" dirty="0" smtClean="0"/>
              <a:t>various DEEP business areas that support the various aspects of discovery and remediation of contaminated and potentially contaminated sites:</a:t>
            </a:r>
          </a:p>
          <a:p>
            <a:pPr lvl="1">
              <a:buFont typeface="Wingdings" panose="05000000000000000000" pitchFamily="2" charset="2"/>
              <a:buChar char="v"/>
            </a:pPr>
            <a:r>
              <a:rPr lang="en-US" sz="1800" dirty="0">
                <a:solidFill>
                  <a:schemeClr val="bg2"/>
                </a:solidFill>
              </a:rPr>
              <a:t>DEEP Dispatch</a:t>
            </a:r>
          </a:p>
          <a:p>
            <a:pPr lvl="1">
              <a:buFont typeface="Wingdings" panose="05000000000000000000" pitchFamily="2" charset="2"/>
              <a:buChar char="v"/>
            </a:pPr>
            <a:r>
              <a:rPr lang="en-US" sz="1800" dirty="0">
                <a:solidFill>
                  <a:schemeClr val="bg2"/>
                </a:solidFill>
              </a:rPr>
              <a:t>Oil &amp; Chemical Spills</a:t>
            </a:r>
          </a:p>
          <a:p>
            <a:pPr lvl="1">
              <a:buFont typeface="Wingdings" panose="05000000000000000000" pitchFamily="2" charset="2"/>
              <a:buChar char="v"/>
            </a:pPr>
            <a:r>
              <a:rPr lang="en-US" sz="1800" dirty="0">
                <a:solidFill>
                  <a:schemeClr val="bg2"/>
                </a:solidFill>
              </a:rPr>
              <a:t>Leaking Underground Storage Tanks</a:t>
            </a:r>
          </a:p>
          <a:p>
            <a:pPr lvl="1">
              <a:buFont typeface="Wingdings" panose="05000000000000000000" pitchFamily="2" charset="2"/>
              <a:buChar char="v"/>
            </a:pPr>
            <a:r>
              <a:rPr lang="en-US" sz="1800" dirty="0" smtClean="0">
                <a:solidFill>
                  <a:schemeClr val="bg2"/>
                </a:solidFill>
              </a:rPr>
              <a:t>PCBs</a:t>
            </a:r>
            <a:endParaRPr lang="en-US" sz="1800" dirty="0">
              <a:solidFill>
                <a:schemeClr val="bg2"/>
              </a:solidFill>
            </a:endParaRPr>
          </a:p>
          <a:p>
            <a:pPr lvl="1">
              <a:buFont typeface="Wingdings" panose="05000000000000000000" pitchFamily="2" charset="2"/>
              <a:buChar char="v"/>
            </a:pPr>
            <a:r>
              <a:rPr lang="en-US" sz="1800" dirty="0">
                <a:solidFill>
                  <a:schemeClr val="bg2"/>
                </a:solidFill>
              </a:rPr>
              <a:t>Emergency </a:t>
            </a:r>
            <a:r>
              <a:rPr lang="en-US" sz="1800" dirty="0" smtClean="0">
                <a:solidFill>
                  <a:schemeClr val="bg2"/>
                </a:solidFill>
              </a:rPr>
              <a:t>Response</a:t>
            </a:r>
          </a:p>
          <a:p>
            <a:pPr lvl="1">
              <a:buFont typeface="Wingdings" panose="05000000000000000000" pitchFamily="2" charset="2"/>
              <a:buChar char="v"/>
            </a:pPr>
            <a:r>
              <a:rPr lang="en-US" sz="1800" dirty="0">
                <a:solidFill>
                  <a:schemeClr val="bg2"/>
                </a:solidFill>
              </a:rPr>
              <a:t>Site Assessment &amp; Support </a:t>
            </a:r>
            <a:r>
              <a:rPr lang="en-US" sz="1800" dirty="0" smtClean="0">
                <a:solidFill>
                  <a:schemeClr val="bg2"/>
                </a:solidFill>
              </a:rPr>
              <a:t>Unit (SASU)</a:t>
            </a:r>
          </a:p>
          <a:p>
            <a:pPr lvl="1">
              <a:buFont typeface="Wingdings" panose="05000000000000000000" pitchFamily="2" charset="2"/>
              <a:buChar char="v"/>
            </a:pPr>
            <a:r>
              <a:rPr lang="en-US" sz="1800" dirty="0" smtClean="0">
                <a:solidFill>
                  <a:schemeClr val="bg2"/>
                </a:solidFill>
              </a:rPr>
              <a:t>Remediation</a:t>
            </a:r>
            <a:endParaRPr lang="en-US" sz="1800" dirty="0">
              <a:solidFill>
                <a:schemeClr val="bg2"/>
              </a:solidFill>
            </a:endParaRPr>
          </a:p>
          <a:p>
            <a:pPr lvl="1">
              <a:buFont typeface="Wingdings" panose="05000000000000000000" pitchFamily="2" charset="2"/>
              <a:buChar char="v"/>
            </a:pPr>
            <a:r>
              <a:rPr lang="en-US" sz="1800" dirty="0">
                <a:solidFill>
                  <a:schemeClr val="bg2"/>
                </a:solidFill>
              </a:rPr>
              <a:t>Cost Recovery</a:t>
            </a:r>
          </a:p>
        </p:txBody>
      </p:sp>
      <p:sp>
        <p:nvSpPr>
          <p:cNvPr id="3" name="Title 2"/>
          <p:cNvSpPr>
            <a:spLocks noGrp="1"/>
          </p:cNvSpPr>
          <p:nvPr>
            <p:ph type="title" idx="4294967295"/>
          </p:nvPr>
        </p:nvSpPr>
        <p:spPr>
          <a:xfrm>
            <a:off x="534112" y="0"/>
            <a:ext cx="8229600" cy="1143000"/>
          </a:xfrm>
        </p:spPr>
        <p:txBody>
          <a:bodyPr/>
          <a:lstStyle/>
          <a:p>
            <a:r>
              <a:rPr lang="en-US" sz="4000" dirty="0" smtClean="0"/>
              <a:t>Case Management – Phase 2</a:t>
            </a:r>
            <a:endParaRPr lang="en-US" sz="4000" dirty="0"/>
          </a:p>
        </p:txBody>
      </p:sp>
    </p:spTree>
    <p:extLst>
      <p:ext uri="{BB962C8B-B14F-4D97-AF65-F5344CB8AC3E}">
        <p14:creationId xmlns:p14="http://schemas.microsoft.com/office/powerpoint/2010/main" val="221205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7714" y="949036"/>
            <a:ext cx="8868229" cy="4892964"/>
          </a:xfrm>
        </p:spPr>
        <p:txBody>
          <a:bodyPr/>
          <a:lstStyle/>
          <a:p>
            <a:pPr marL="0" indent="0">
              <a:buNone/>
            </a:pPr>
            <a:r>
              <a:rPr lang="en-US" sz="2400" u="sng" dirty="0" smtClean="0"/>
              <a:t>Sites CMS</a:t>
            </a:r>
          </a:p>
          <a:p>
            <a:pPr marL="0" indent="0">
              <a:buNone/>
            </a:pPr>
            <a:endParaRPr lang="en-US" sz="1000" b="1" i="1" dirty="0" smtClean="0"/>
          </a:p>
          <a:p>
            <a:pPr marL="0" indent="0">
              <a:buNone/>
            </a:pPr>
            <a:r>
              <a:rPr lang="en-US" sz="1800" b="1" i="1" dirty="0" smtClean="0"/>
              <a:t>Goals</a:t>
            </a:r>
            <a:r>
              <a:rPr lang="en-US" sz="1800" i="1" dirty="0" smtClean="0"/>
              <a:t>:</a:t>
            </a:r>
          </a:p>
          <a:p>
            <a:r>
              <a:rPr lang="en-US" sz="1800" dirty="0" smtClean="0"/>
              <a:t>Eliminate dependency and costs associated to legacy Access and </a:t>
            </a:r>
            <a:r>
              <a:rPr lang="en-US" sz="1800" dirty="0" err="1" smtClean="0"/>
              <a:t>Rbase</a:t>
            </a:r>
            <a:r>
              <a:rPr lang="en-US" sz="1800" dirty="0" smtClean="0"/>
              <a:t> systems.</a:t>
            </a:r>
          </a:p>
          <a:p>
            <a:r>
              <a:rPr lang="en-US" sz="1800" dirty="0" smtClean="0"/>
              <a:t>Replace current paper-based </a:t>
            </a:r>
            <a:r>
              <a:rPr lang="en-US" sz="1800" dirty="0"/>
              <a:t>manually driven business </a:t>
            </a:r>
            <a:r>
              <a:rPr lang="en-US" sz="1800" dirty="0" smtClean="0"/>
              <a:t>processes </a:t>
            </a:r>
            <a:r>
              <a:rPr lang="en-US" sz="1800" dirty="0"/>
              <a:t>to manage the oversight of environmental cleanup at approximately 7,000 </a:t>
            </a:r>
            <a:r>
              <a:rPr lang="en-US" sz="1800" dirty="0" smtClean="0"/>
              <a:t>CT properties.</a:t>
            </a:r>
            <a:r>
              <a:rPr lang="en-US" sz="1800" dirty="0"/>
              <a:t> </a:t>
            </a:r>
          </a:p>
          <a:p>
            <a:r>
              <a:rPr lang="en-US" sz="1800" dirty="0" smtClean="0"/>
              <a:t>Eliminate </a:t>
            </a:r>
            <a:r>
              <a:rPr lang="en-US" sz="1800" dirty="0"/>
              <a:t>redundancies and foster better coordination of </a:t>
            </a:r>
            <a:r>
              <a:rPr lang="en-US" sz="1800" dirty="0" smtClean="0"/>
              <a:t>effort across business areas.  </a:t>
            </a:r>
          </a:p>
          <a:p>
            <a:r>
              <a:rPr lang="en-US" sz="1800" dirty="0" smtClean="0"/>
              <a:t>Enable more </a:t>
            </a:r>
            <a:r>
              <a:rPr lang="en-US" sz="1800" dirty="0"/>
              <a:t>efficient processing of vendor invoices and </a:t>
            </a:r>
            <a:r>
              <a:rPr lang="en-US" sz="1800" dirty="0" smtClean="0"/>
              <a:t>assist </a:t>
            </a:r>
            <a:r>
              <a:rPr lang="en-US" sz="1800" dirty="0"/>
              <a:t>with </a:t>
            </a:r>
            <a:r>
              <a:rPr lang="en-US" sz="1800" dirty="0" smtClean="0"/>
              <a:t>cost </a:t>
            </a:r>
            <a:r>
              <a:rPr lang="en-US" sz="1800" dirty="0"/>
              <a:t>recovery efforts. </a:t>
            </a:r>
          </a:p>
          <a:p>
            <a:r>
              <a:rPr lang="en-US" sz="1800" dirty="0" smtClean="0"/>
              <a:t>Simplify processes </a:t>
            </a:r>
            <a:r>
              <a:rPr lang="en-US" sz="1800" dirty="0"/>
              <a:t>of reporting a spill or discovery of a polluted site </a:t>
            </a:r>
            <a:r>
              <a:rPr lang="en-US" sz="1800" dirty="0" smtClean="0"/>
              <a:t>for </a:t>
            </a:r>
            <a:r>
              <a:rPr lang="en-US" sz="1800" dirty="0"/>
              <a:t>the general public</a:t>
            </a:r>
            <a:r>
              <a:rPr lang="en-US" sz="1800" dirty="0" smtClean="0"/>
              <a:t>.</a:t>
            </a:r>
          </a:p>
          <a:p>
            <a:r>
              <a:rPr lang="en-US" sz="1800" dirty="0"/>
              <a:t>P</a:t>
            </a:r>
            <a:r>
              <a:rPr lang="en-US" sz="1800" dirty="0" smtClean="0"/>
              <a:t>romote </a:t>
            </a:r>
            <a:r>
              <a:rPr lang="en-US" sz="1800" dirty="0"/>
              <a:t>transparency to the general public and other state government agencies such as DECD and DPH</a:t>
            </a:r>
            <a:r>
              <a:rPr lang="en-US" sz="1800" dirty="0" smtClean="0"/>
              <a:t>.</a:t>
            </a:r>
          </a:p>
          <a:p>
            <a:r>
              <a:rPr lang="en-US" sz="1800" dirty="0" smtClean="0"/>
              <a:t>Create common electronic interfaces and workflows for enforcement actions that can be extended outside of this project for potential use throughout the agency.</a:t>
            </a:r>
          </a:p>
          <a:p>
            <a:r>
              <a:rPr lang="en-US" sz="1800" dirty="0" smtClean="0"/>
              <a:t>Provide a responsive application that can be leveraged by emergency response and other field staff to view and update data and documents directly from their mobile devices.</a:t>
            </a:r>
            <a:endParaRPr lang="en-US" sz="1800" dirty="0"/>
          </a:p>
          <a:p>
            <a:endParaRPr lang="en-US" sz="1800" dirty="0" smtClean="0"/>
          </a:p>
        </p:txBody>
      </p:sp>
      <p:sp>
        <p:nvSpPr>
          <p:cNvPr id="3" name="Title 2"/>
          <p:cNvSpPr>
            <a:spLocks noGrp="1"/>
          </p:cNvSpPr>
          <p:nvPr>
            <p:ph type="title" idx="4294967295"/>
          </p:nvPr>
        </p:nvSpPr>
        <p:spPr>
          <a:xfrm>
            <a:off x="0" y="0"/>
            <a:ext cx="8229600" cy="1143000"/>
          </a:xfrm>
        </p:spPr>
        <p:txBody>
          <a:bodyPr/>
          <a:lstStyle/>
          <a:p>
            <a:r>
              <a:rPr lang="en-US" sz="4000" dirty="0" smtClean="0"/>
              <a:t>Case Management – Phase 2</a:t>
            </a:r>
            <a:endParaRPr lang="en-US" sz="4000" dirty="0"/>
          </a:p>
        </p:txBody>
      </p:sp>
    </p:spTree>
    <p:extLst>
      <p:ext uri="{BB962C8B-B14F-4D97-AF65-F5344CB8AC3E}">
        <p14:creationId xmlns:p14="http://schemas.microsoft.com/office/powerpoint/2010/main" val="110089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9802" y="949036"/>
            <a:ext cx="8265227" cy="4152900"/>
          </a:xfrm>
        </p:spPr>
        <p:txBody>
          <a:bodyPr/>
          <a:lstStyle/>
          <a:p>
            <a:pPr marL="0" indent="0">
              <a:buNone/>
            </a:pPr>
            <a:r>
              <a:rPr lang="en-US" sz="2400" u="sng" dirty="0" smtClean="0"/>
              <a:t>Sites CMS</a:t>
            </a:r>
          </a:p>
          <a:p>
            <a:pPr marL="0" indent="0">
              <a:buNone/>
            </a:pPr>
            <a:endParaRPr lang="en-US" sz="1400" dirty="0"/>
          </a:p>
          <a:p>
            <a:pPr marL="0" indent="0">
              <a:buNone/>
            </a:pPr>
            <a:r>
              <a:rPr lang="en-US" sz="1800" b="1" i="1" dirty="0"/>
              <a:t>Metrics</a:t>
            </a:r>
            <a:r>
              <a:rPr lang="en-US" sz="1800" b="1" i="1" dirty="0" smtClean="0"/>
              <a:t>:</a:t>
            </a:r>
          </a:p>
          <a:p>
            <a:r>
              <a:rPr lang="en-US" sz="2000" dirty="0" smtClean="0"/>
              <a:t>No. of contaminated or potentially </a:t>
            </a:r>
            <a:r>
              <a:rPr lang="en-US" sz="2000" dirty="0"/>
              <a:t>c</a:t>
            </a:r>
            <a:r>
              <a:rPr lang="en-US" sz="2000" dirty="0" smtClean="0"/>
              <a:t>ontaminated </a:t>
            </a:r>
            <a:r>
              <a:rPr lang="en-US" sz="2000" dirty="0"/>
              <a:t>s</a:t>
            </a:r>
            <a:r>
              <a:rPr lang="en-US" sz="2000" dirty="0" smtClean="0"/>
              <a:t>ites in CT: ~18,000</a:t>
            </a:r>
            <a:endParaRPr lang="en-US" sz="2000" dirty="0"/>
          </a:p>
          <a:p>
            <a:r>
              <a:rPr lang="en-US" sz="1800" dirty="0" smtClean="0"/>
              <a:t>No. </a:t>
            </a:r>
            <a:r>
              <a:rPr lang="en-US" sz="2000" dirty="0" smtClean="0"/>
              <a:t>of </a:t>
            </a:r>
            <a:r>
              <a:rPr lang="en-US" sz="2000" dirty="0"/>
              <a:t>cases reported to </a:t>
            </a:r>
            <a:r>
              <a:rPr lang="en-US" sz="2000" dirty="0" smtClean="0"/>
              <a:t>DEEP (2017): </a:t>
            </a:r>
            <a:r>
              <a:rPr lang="en-US" sz="2000" dirty="0"/>
              <a:t>6,759</a:t>
            </a:r>
          </a:p>
          <a:p>
            <a:r>
              <a:rPr lang="en-US" sz="2000" dirty="0" smtClean="0"/>
              <a:t>No. of cases resulting in DEEP </a:t>
            </a:r>
            <a:r>
              <a:rPr lang="en-US" sz="2000" dirty="0"/>
              <a:t>emergency </a:t>
            </a:r>
            <a:r>
              <a:rPr lang="en-US" sz="2000" dirty="0" smtClean="0"/>
              <a:t>response (2017): 107 total       (32 </a:t>
            </a:r>
            <a:r>
              <a:rPr lang="en-US" sz="2000" dirty="0"/>
              <a:t>cases had release letters and 19 cases had no costs associated to </a:t>
            </a:r>
            <a:r>
              <a:rPr lang="en-US" sz="2000" dirty="0" smtClean="0"/>
              <a:t>them)</a:t>
            </a:r>
            <a:endParaRPr lang="en-US" sz="2000" dirty="0"/>
          </a:p>
          <a:p>
            <a:r>
              <a:rPr lang="en-US" sz="2000" dirty="0" smtClean="0"/>
              <a:t>No. of cases that DEEP </a:t>
            </a:r>
            <a:r>
              <a:rPr lang="en-US" sz="2000" dirty="0"/>
              <a:t>paid for </a:t>
            </a:r>
            <a:r>
              <a:rPr lang="en-US" sz="2000" dirty="0" smtClean="0"/>
              <a:t>cleanup (2017): 56</a:t>
            </a:r>
            <a:endParaRPr lang="en-US" sz="2000" dirty="0"/>
          </a:p>
          <a:p>
            <a:r>
              <a:rPr lang="en-US" sz="2000" dirty="0" smtClean="0"/>
              <a:t>DEEP </a:t>
            </a:r>
            <a:r>
              <a:rPr lang="en-US" sz="2000" dirty="0"/>
              <a:t>cleanup costs </a:t>
            </a:r>
            <a:r>
              <a:rPr lang="en-US" sz="2000" dirty="0" smtClean="0"/>
              <a:t>(2017): $421,844.38  ($</a:t>
            </a:r>
            <a:r>
              <a:rPr lang="en-US" sz="2000" dirty="0"/>
              <a:t>240,315.35 </a:t>
            </a:r>
            <a:r>
              <a:rPr lang="en-US" sz="2000" dirty="0" smtClean="0"/>
              <a:t>of which was for one large case)</a:t>
            </a:r>
            <a:endParaRPr lang="en-US" sz="2000" dirty="0"/>
          </a:p>
          <a:p>
            <a:r>
              <a:rPr lang="en-US" sz="2000" dirty="0"/>
              <a:t>Total </a:t>
            </a:r>
            <a:r>
              <a:rPr lang="en-US" sz="2000" dirty="0" smtClean="0"/>
              <a:t>GAAP </a:t>
            </a:r>
            <a:r>
              <a:rPr lang="en-US" sz="2000" dirty="0"/>
              <a:t>reported </a:t>
            </a:r>
            <a:r>
              <a:rPr lang="en-US" sz="2000" dirty="0" smtClean="0"/>
              <a:t>receivable: </a:t>
            </a:r>
            <a:r>
              <a:rPr lang="en-US" sz="2000" dirty="0"/>
              <a:t>~$20M</a:t>
            </a:r>
          </a:p>
          <a:p>
            <a:endParaRPr lang="en-US" dirty="0"/>
          </a:p>
        </p:txBody>
      </p:sp>
      <p:sp>
        <p:nvSpPr>
          <p:cNvPr id="3" name="Title 2"/>
          <p:cNvSpPr>
            <a:spLocks noGrp="1"/>
          </p:cNvSpPr>
          <p:nvPr>
            <p:ph type="title" idx="4294967295"/>
          </p:nvPr>
        </p:nvSpPr>
        <p:spPr>
          <a:xfrm>
            <a:off x="0" y="0"/>
            <a:ext cx="8229600" cy="1143000"/>
          </a:xfrm>
        </p:spPr>
        <p:txBody>
          <a:bodyPr/>
          <a:lstStyle/>
          <a:p>
            <a:r>
              <a:rPr lang="en-US" sz="4000" dirty="0" smtClean="0"/>
              <a:t>Case Management – Phase 2</a:t>
            </a:r>
            <a:endParaRPr lang="en-US" sz="4000" dirty="0"/>
          </a:p>
        </p:txBody>
      </p:sp>
    </p:spTree>
    <p:extLst>
      <p:ext uri="{BB962C8B-B14F-4D97-AF65-F5344CB8AC3E}">
        <p14:creationId xmlns:p14="http://schemas.microsoft.com/office/powerpoint/2010/main" val="254893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45242"/>
            <a:ext cx="8229600" cy="3733800"/>
          </a:xfrm>
        </p:spPr>
        <p:txBody>
          <a:bodyPr/>
          <a:lstStyle/>
          <a:p>
            <a:pPr marL="0" indent="0">
              <a:buNone/>
            </a:pPr>
            <a:r>
              <a:rPr lang="en-US" sz="2400" u="sng" dirty="0" smtClean="0"/>
              <a:t>Sites CMS</a:t>
            </a:r>
            <a:endParaRPr lang="en-US" sz="2400" u="sng" dirty="0"/>
          </a:p>
          <a:p>
            <a:pPr marL="0" indent="0">
              <a:buNone/>
            </a:pPr>
            <a:endParaRPr lang="en-US" sz="1800" b="1" i="1" dirty="0" smtClean="0"/>
          </a:p>
          <a:p>
            <a:pPr marL="0" indent="0">
              <a:buNone/>
            </a:pPr>
            <a:r>
              <a:rPr lang="en-US" sz="1800" b="1" i="1" dirty="0" smtClean="0"/>
              <a:t>An Agile approach – multiple phases and incremental deliverables</a:t>
            </a:r>
            <a:endParaRPr lang="en-US" sz="1800" b="1" i="1" dirty="0"/>
          </a:p>
        </p:txBody>
      </p:sp>
      <p:sp>
        <p:nvSpPr>
          <p:cNvPr id="3" name="Title 2"/>
          <p:cNvSpPr>
            <a:spLocks noGrp="1"/>
          </p:cNvSpPr>
          <p:nvPr>
            <p:ph type="title" idx="4294967295"/>
          </p:nvPr>
        </p:nvSpPr>
        <p:spPr>
          <a:xfrm>
            <a:off x="0" y="0"/>
            <a:ext cx="8229600" cy="1143000"/>
          </a:xfrm>
        </p:spPr>
        <p:txBody>
          <a:bodyPr/>
          <a:lstStyle/>
          <a:p>
            <a:r>
              <a:rPr lang="en-US" sz="4000" dirty="0" smtClean="0"/>
              <a:t>Case Management – Phase 2</a:t>
            </a:r>
            <a:endParaRPr lang="en-US" sz="4000" dirty="0"/>
          </a:p>
        </p:txBody>
      </p:sp>
      <p:graphicFrame>
        <p:nvGraphicFramePr>
          <p:cNvPr id="8" name="Diagram 7"/>
          <p:cNvGraphicFramePr/>
          <p:nvPr>
            <p:extLst>
              <p:ext uri="{D42A27DB-BD31-4B8C-83A1-F6EECF244321}">
                <p14:modId xmlns:p14="http://schemas.microsoft.com/office/powerpoint/2010/main" val="3108968992"/>
              </p:ext>
            </p:extLst>
          </p:nvPr>
        </p:nvGraphicFramePr>
        <p:xfrm>
          <a:off x="88490" y="2029249"/>
          <a:ext cx="8967019" cy="1828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 y="3737713"/>
            <a:ext cx="7387772" cy="1384995"/>
          </a:xfrm>
          <a:prstGeom prst="rect">
            <a:avLst/>
          </a:prstGeom>
        </p:spPr>
        <p:txBody>
          <a:bodyPr wrap="square">
            <a:spAutoFit/>
          </a:bodyPr>
          <a:lstStyle/>
          <a:p>
            <a:r>
              <a:rPr lang="en-US" sz="1400" dirty="0" smtClean="0"/>
              <a:t>The project </a:t>
            </a:r>
            <a:r>
              <a:rPr lang="en-US" sz="1400" dirty="0"/>
              <a:t>will be broken down into smaller components </a:t>
            </a:r>
            <a:r>
              <a:rPr lang="en-US" sz="1400" dirty="0" smtClean="0"/>
              <a:t>(phases) resulting </a:t>
            </a:r>
            <a:r>
              <a:rPr lang="en-US" sz="1400" dirty="0"/>
              <a:t>in more frequent deliverables </a:t>
            </a:r>
            <a:r>
              <a:rPr lang="en-US" sz="1400" dirty="0" smtClean="0"/>
              <a:t>that will provide </a:t>
            </a:r>
            <a:r>
              <a:rPr lang="en-US" sz="1400" dirty="0"/>
              <a:t>usable outputs throughout the project lifecycle</a:t>
            </a:r>
            <a:r>
              <a:rPr lang="en-US" sz="1400" dirty="0" smtClean="0"/>
              <a:t>. Each component will build </a:t>
            </a:r>
            <a:r>
              <a:rPr lang="en-US" sz="1400" dirty="0"/>
              <a:t>on previous </a:t>
            </a:r>
            <a:r>
              <a:rPr lang="en-US" sz="1400" dirty="0" smtClean="0"/>
              <a:t>components to add additional business functionality. While each individual component adds value and can be used in itself, the full benefit of this project will be seen only after completion of all components in order to eliminate redundant processes and provide true transparency throughout all site case management. </a:t>
            </a:r>
            <a:endParaRPr lang="en-US" sz="1400" dirty="0"/>
          </a:p>
        </p:txBody>
      </p:sp>
    </p:spTree>
    <p:extLst>
      <p:ext uri="{BB962C8B-B14F-4D97-AF65-F5344CB8AC3E}">
        <p14:creationId xmlns:p14="http://schemas.microsoft.com/office/powerpoint/2010/main" val="192824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771" y="1143000"/>
            <a:ext cx="8229600" cy="3733800"/>
          </a:xfrm>
        </p:spPr>
        <p:txBody>
          <a:bodyPr/>
          <a:lstStyle/>
          <a:p>
            <a:pPr marL="0" indent="0">
              <a:buNone/>
            </a:pPr>
            <a:r>
              <a:rPr lang="en-US" sz="2400" u="sng" dirty="0" err="1"/>
              <a:t>ezFile</a:t>
            </a:r>
            <a:r>
              <a:rPr lang="en-US" sz="2400" u="sng" dirty="0"/>
              <a:t> Electronic Permitting - Phase 2</a:t>
            </a:r>
            <a:endParaRPr lang="en-US" sz="2400" u="sng" dirty="0" smtClean="0"/>
          </a:p>
          <a:p>
            <a:pPr marL="0" indent="0">
              <a:buNone/>
            </a:pPr>
            <a:endParaRPr lang="en-US" sz="1800" dirty="0" smtClean="0"/>
          </a:p>
          <a:p>
            <a:pPr marL="0" indent="0">
              <a:buNone/>
            </a:pPr>
            <a:r>
              <a:rPr lang="en-US" sz="1800" dirty="0" smtClean="0"/>
              <a:t>Extension </a:t>
            </a:r>
            <a:r>
              <a:rPr lang="en-US" sz="1800" dirty="0"/>
              <a:t>of the </a:t>
            </a:r>
            <a:r>
              <a:rPr lang="en-US" sz="1800" dirty="0" err="1"/>
              <a:t>ezFile</a:t>
            </a:r>
            <a:r>
              <a:rPr lang="en-US" sz="1800" dirty="0"/>
              <a:t> platform to incorporate the remainder of DEEP’s </a:t>
            </a:r>
            <a:r>
              <a:rPr lang="en-US" sz="1800" dirty="0" smtClean="0"/>
              <a:t>application, licensing, permitting, and registration processes. </a:t>
            </a:r>
            <a:r>
              <a:rPr lang="en-US" sz="1800" dirty="0" err="1"/>
              <a:t>ezFile</a:t>
            </a:r>
            <a:r>
              <a:rPr lang="en-US" sz="1800" dirty="0"/>
              <a:t> currently includes less </a:t>
            </a:r>
            <a:r>
              <a:rPr lang="en-US" sz="1800" dirty="0" smtClean="0"/>
              <a:t>than a dozen e-permitting processes. However,  DEEP </a:t>
            </a:r>
            <a:r>
              <a:rPr lang="en-US" sz="1800" dirty="0"/>
              <a:t>has over </a:t>
            </a:r>
            <a:r>
              <a:rPr lang="en-US" sz="1800" dirty="0" smtClean="0"/>
              <a:t>120 </a:t>
            </a:r>
            <a:r>
              <a:rPr lang="en-US" sz="1800" dirty="0"/>
              <a:t>application, licensing, permitting, and registration processes </a:t>
            </a:r>
            <a:r>
              <a:rPr lang="en-US" sz="1800" dirty="0" smtClean="0"/>
              <a:t>which currently rely on paper-based application submittals, old legacy technologies, </a:t>
            </a:r>
            <a:r>
              <a:rPr lang="en-US" sz="1800" dirty="0"/>
              <a:t>and manual </a:t>
            </a:r>
            <a:r>
              <a:rPr lang="en-US" sz="1800" dirty="0" smtClean="0"/>
              <a:t>review processes. The </a:t>
            </a:r>
            <a:r>
              <a:rPr lang="en-US" sz="1800" dirty="0"/>
              <a:t>previous implementation of </a:t>
            </a:r>
            <a:r>
              <a:rPr lang="en-US" sz="1800" dirty="0" err="1" smtClean="0"/>
              <a:t>ezFile</a:t>
            </a:r>
            <a:r>
              <a:rPr lang="en-US" sz="1800" dirty="0" smtClean="0"/>
              <a:t> solutions </a:t>
            </a:r>
            <a:r>
              <a:rPr lang="en-US" sz="1800" dirty="0"/>
              <a:t>resulted in </a:t>
            </a:r>
            <a:r>
              <a:rPr lang="en-US" sz="1800" dirty="0" smtClean="0"/>
              <a:t>costs </a:t>
            </a:r>
            <a:r>
              <a:rPr lang="en-US" sz="1800" dirty="0"/>
              <a:t>and implementation times which </a:t>
            </a:r>
            <a:r>
              <a:rPr lang="en-US" sz="1800" dirty="0" smtClean="0"/>
              <a:t>make </a:t>
            </a:r>
            <a:r>
              <a:rPr lang="en-US" sz="1800" dirty="0"/>
              <a:t>adopting the full breadth of the </a:t>
            </a:r>
            <a:r>
              <a:rPr lang="en-US" sz="1800" dirty="0" smtClean="0"/>
              <a:t>agency’s </a:t>
            </a:r>
            <a:r>
              <a:rPr lang="en-US" sz="1800" dirty="0"/>
              <a:t>forms nearly infeasible. </a:t>
            </a:r>
            <a:r>
              <a:rPr lang="en-US" sz="1800" dirty="0" err="1" smtClean="0"/>
              <a:t>ezFile</a:t>
            </a:r>
            <a:r>
              <a:rPr lang="en-US" sz="1800" dirty="0" smtClean="0"/>
              <a:t> Phase 2 will provide a more streamlined, efficient approach to both the external public interface and internal workflows based on lessons learned from previous projects.</a:t>
            </a:r>
          </a:p>
          <a:p>
            <a:endParaRPr lang="en-US" dirty="0"/>
          </a:p>
        </p:txBody>
      </p:sp>
      <p:sp>
        <p:nvSpPr>
          <p:cNvPr id="3" name="Title 2"/>
          <p:cNvSpPr>
            <a:spLocks noGrp="1"/>
          </p:cNvSpPr>
          <p:nvPr>
            <p:ph type="title" idx="4294967295"/>
          </p:nvPr>
        </p:nvSpPr>
        <p:spPr>
          <a:xfrm>
            <a:off x="0" y="0"/>
            <a:ext cx="8229600" cy="1143000"/>
          </a:xfrm>
        </p:spPr>
        <p:txBody>
          <a:bodyPr/>
          <a:lstStyle/>
          <a:p>
            <a:r>
              <a:rPr lang="en-US" sz="4000" dirty="0" smtClean="0"/>
              <a:t>Case Management – Phase 2</a:t>
            </a:r>
            <a:endParaRPr lang="en-US" sz="4000" dirty="0"/>
          </a:p>
        </p:txBody>
      </p:sp>
    </p:spTree>
    <p:extLst>
      <p:ext uri="{BB962C8B-B14F-4D97-AF65-F5344CB8AC3E}">
        <p14:creationId xmlns:p14="http://schemas.microsoft.com/office/powerpoint/2010/main" val="81235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771" y="1143000"/>
            <a:ext cx="8229600" cy="4786086"/>
          </a:xfrm>
        </p:spPr>
        <p:txBody>
          <a:bodyPr/>
          <a:lstStyle/>
          <a:p>
            <a:pPr marL="0" indent="0">
              <a:buNone/>
            </a:pPr>
            <a:r>
              <a:rPr lang="en-US" sz="2400" u="sng" dirty="0" err="1"/>
              <a:t>ezFile</a:t>
            </a:r>
            <a:r>
              <a:rPr lang="en-US" sz="2400" u="sng" dirty="0"/>
              <a:t> Electronic Permitting - Phase </a:t>
            </a:r>
            <a:r>
              <a:rPr lang="en-US" sz="2400" u="sng" dirty="0" smtClean="0"/>
              <a:t>2</a:t>
            </a:r>
          </a:p>
          <a:p>
            <a:pPr marL="0" indent="0">
              <a:buNone/>
            </a:pPr>
            <a:endParaRPr lang="en-US" sz="1400" dirty="0" smtClean="0"/>
          </a:p>
          <a:p>
            <a:pPr marL="0" indent="0">
              <a:buNone/>
            </a:pPr>
            <a:r>
              <a:rPr lang="en-US" sz="1800" b="1" i="1" dirty="0" smtClean="0"/>
              <a:t>Leveraging Lessons Learned:</a:t>
            </a:r>
          </a:p>
          <a:p>
            <a:r>
              <a:rPr lang="en-US" sz="1800" dirty="0" smtClean="0"/>
              <a:t>Utilize Microsoft .NET technology in place of IBM Forms and IBM Forms Experience Builder to provide a more reliable and stable solution which can easily be supported by existing agency IT resources.</a:t>
            </a:r>
          </a:p>
          <a:p>
            <a:r>
              <a:rPr lang="en-US" sz="1800" dirty="0" smtClean="0"/>
              <a:t>Improve public user experience by simplifying the user interface to make it more user friendly and functional.</a:t>
            </a:r>
          </a:p>
          <a:p>
            <a:r>
              <a:rPr lang="en-US" sz="1800" dirty="0" smtClean="0"/>
              <a:t>Simplify internal review workflows by categorizing each application, license, permit, or registration review process into one of the following buckets:</a:t>
            </a:r>
          </a:p>
          <a:p>
            <a:pPr marL="914400" lvl="2" indent="0">
              <a:buNone/>
            </a:pPr>
            <a:endParaRPr lang="en-US" sz="1000" dirty="0" smtClean="0"/>
          </a:p>
          <a:p>
            <a:endParaRPr lang="en-US" sz="1800" dirty="0"/>
          </a:p>
          <a:p>
            <a:endParaRPr lang="en-US" dirty="0"/>
          </a:p>
        </p:txBody>
      </p:sp>
      <p:sp>
        <p:nvSpPr>
          <p:cNvPr id="3" name="Title 2"/>
          <p:cNvSpPr>
            <a:spLocks noGrp="1"/>
          </p:cNvSpPr>
          <p:nvPr>
            <p:ph type="title" idx="4294967295"/>
          </p:nvPr>
        </p:nvSpPr>
        <p:spPr>
          <a:xfrm>
            <a:off x="0" y="0"/>
            <a:ext cx="8229600" cy="1143000"/>
          </a:xfrm>
        </p:spPr>
        <p:txBody>
          <a:bodyPr/>
          <a:lstStyle/>
          <a:p>
            <a:r>
              <a:rPr lang="en-US" sz="4000" dirty="0" smtClean="0"/>
              <a:t>Case Management – Phase 2</a:t>
            </a:r>
            <a:endParaRPr lang="en-US" sz="4000" dirty="0"/>
          </a:p>
        </p:txBody>
      </p:sp>
      <p:graphicFrame>
        <p:nvGraphicFramePr>
          <p:cNvPr id="4" name="Diagram 3"/>
          <p:cNvGraphicFramePr/>
          <p:nvPr>
            <p:extLst>
              <p:ext uri="{D42A27DB-BD31-4B8C-83A1-F6EECF244321}">
                <p14:modId xmlns:p14="http://schemas.microsoft.com/office/powerpoint/2010/main" val="1887908977"/>
              </p:ext>
            </p:extLst>
          </p:nvPr>
        </p:nvGraphicFramePr>
        <p:xfrm>
          <a:off x="2235199" y="4357916"/>
          <a:ext cx="4571999" cy="1433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9127047"/>
      </p:ext>
    </p:extLst>
  </p:cSld>
  <p:clrMapOvr>
    <a:masterClrMapping/>
  </p:clrMapOvr>
</p:sld>
</file>

<file path=ppt/theme/theme1.xml><?xml version="1.0" encoding="utf-8"?>
<a:theme xmlns:a="http://schemas.openxmlformats.org/drawingml/2006/main" name="Light Green Theme">
  <a:themeElements>
    <a:clrScheme name="Light Green Theme">
      <a:dk1>
        <a:srgbClr val="002A7E"/>
      </a:dk1>
      <a:lt1>
        <a:srgbClr val="99C48F"/>
      </a:lt1>
      <a:dk2>
        <a:srgbClr val="E8F2E6"/>
      </a:dk2>
      <a:lt2>
        <a:srgbClr val="FFFFFF"/>
      </a:lt2>
      <a:accent1>
        <a:srgbClr val="FEFDDB"/>
      </a:accent1>
      <a:accent2>
        <a:srgbClr val="FCF8A6"/>
      </a:accent2>
      <a:accent3>
        <a:srgbClr val="8EB4E3"/>
      </a:accent3>
      <a:accent4>
        <a:srgbClr val="C6D9F1"/>
      </a:accent4>
      <a:accent5>
        <a:srgbClr val="4BACC6"/>
      </a:accent5>
      <a:accent6>
        <a:srgbClr val="6565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A9892B157AF44FBC24DBA951C0C009" ma:contentTypeVersion="0" ma:contentTypeDescription="Create a new document." ma:contentTypeScope="" ma:versionID="20ffc4a6d9176b01a14976bc8d8e60f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F0854D-6018-4DBB-A014-28646DB5E2BC}">
  <ds:schemaRef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935D8147-4FCB-438E-B3F9-8E45483DA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CDF93CA-9F47-4190-95E1-8AA3A5662D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Light Green Theme</Template>
  <TotalTime>7548</TotalTime>
  <Words>1692</Words>
  <Application>Microsoft Office PowerPoint</Application>
  <PresentationFormat>On-screen Show (4:3)</PresentationFormat>
  <Paragraphs>210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Light Green Theme</vt:lpstr>
      <vt:lpstr>PowerPoint Presentation</vt:lpstr>
      <vt:lpstr>PowerPoint Presentation</vt:lpstr>
      <vt:lpstr>Case Management – Phase 2</vt:lpstr>
      <vt:lpstr>Case Management – Phase 2</vt:lpstr>
      <vt:lpstr>Case Management – Phase 2</vt:lpstr>
      <vt:lpstr>Case Management – Phase 2</vt:lpstr>
      <vt:lpstr>Case Management – Phase 2</vt:lpstr>
      <vt:lpstr>Case Management – Phase 2</vt:lpstr>
      <vt:lpstr>Case Management – Phase 2</vt:lpstr>
      <vt:lpstr>Case Management – Phase 2</vt:lpstr>
      <vt:lpstr>Case Management – Phase 2</vt:lpstr>
      <vt:lpstr>Case Management – Phase 2</vt:lpstr>
      <vt:lpstr>Previous IT Investment Accomplishments</vt:lpstr>
      <vt:lpstr>Case Management – Phase 1</vt:lpstr>
      <vt:lpstr>PowerPoint Presentation</vt:lpstr>
      <vt:lpstr>PowerPoint Presentation</vt:lpstr>
      <vt:lpstr>PowerPoint Presentation</vt:lpstr>
      <vt:lpstr>PowerPoint Presentation</vt:lpstr>
      <vt:lpstr>PowerPoint Presentation</vt:lpstr>
      <vt:lpstr>Records Management</vt:lpstr>
      <vt:lpstr>Data Management</vt:lpstr>
      <vt:lpstr>Voice-over-IP (VoIP)</vt:lpstr>
    </vt:vector>
  </TitlesOfParts>
  <Company>Connecticut DEEP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Garcia</dc:creator>
  <cp:lastModifiedBy>Hadfield, Jim</cp:lastModifiedBy>
  <cp:revision>79</cp:revision>
  <dcterms:created xsi:type="dcterms:W3CDTF">2018-05-04T14:02:20Z</dcterms:created>
  <dcterms:modified xsi:type="dcterms:W3CDTF">2018-08-09T12:46:18Z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0x010100C6A9892B157AF44FBC24DBA951C0C009</vt:lpwstr>
  </property>
</Properties>
</file>