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3.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350" r:id="rId2"/>
    <p:sldId id="351" r:id="rId3"/>
    <p:sldId id="406" r:id="rId4"/>
    <p:sldId id="418" r:id="rId5"/>
    <p:sldId id="412" r:id="rId6"/>
    <p:sldId id="396" r:id="rId7"/>
    <p:sldId id="393" r:id="rId8"/>
    <p:sldId id="395" r:id="rId9"/>
    <p:sldId id="394" r:id="rId10"/>
    <p:sldId id="381" r:id="rId11"/>
    <p:sldId id="398" r:id="rId12"/>
    <p:sldId id="419" r:id="rId13"/>
    <p:sldId id="420" r:id="rId14"/>
    <p:sldId id="421" r:id="rId15"/>
    <p:sldId id="413" r:id="rId16"/>
    <p:sldId id="414" r:id="rId17"/>
    <p:sldId id="407" r:id="rId18"/>
    <p:sldId id="415" r:id="rId19"/>
    <p:sldId id="425" r:id="rId20"/>
    <p:sldId id="426" r:id="rId21"/>
    <p:sldId id="429" r:id="rId22"/>
    <p:sldId id="430" r:id="rId23"/>
    <p:sldId id="416" r:id="rId24"/>
    <p:sldId id="417" r:id="rId25"/>
    <p:sldId id="423" r:id="rId26"/>
    <p:sldId id="401" r:id="rId27"/>
    <p:sldId id="402" r:id="rId28"/>
    <p:sldId id="403" r:id="rId29"/>
    <p:sldId id="404" r:id="rId30"/>
    <p:sldId id="405" r:id="rId31"/>
    <p:sldId id="410" r:id="rId32"/>
    <p:sldId id="411" r:id="rId33"/>
    <p:sldId id="431" r:id="rId34"/>
  </p:sldIdLst>
  <p:sldSz cx="9144000" cy="6858000" type="screen4x3"/>
  <p:notesSz cx="7010400" cy="9223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519" autoAdjust="0"/>
    <p:restoredTop sz="94692" autoAdjust="0"/>
  </p:normalViewPr>
  <p:slideViewPr>
    <p:cSldViewPr>
      <p:cViewPr>
        <p:scale>
          <a:sx n="100" d="100"/>
          <a:sy n="100" d="100"/>
        </p:scale>
        <p:origin x="-492" y="-324"/>
      </p:cViewPr>
      <p:guideLst>
        <p:guide orient="horz" pos="2160"/>
        <p:guide pos="2880"/>
      </p:guideLst>
    </p:cSldViewPr>
  </p:slideViewPr>
  <p:notesTextViewPr>
    <p:cViewPr>
      <p:scale>
        <a:sx n="100" d="100"/>
        <a:sy n="100" d="100"/>
      </p:scale>
      <p:origin x="0" y="0"/>
    </p:cViewPr>
  </p:notesTextViewPr>
  <p:notesViewPr>
    <p:cSldViewPr>
      <p:cViewPr varScale="1">
        <p:scale>
          <a:sx n="53" d="100"/>
          <a:sy n="53" d="100"/>
        </p:scale>
        <p:origin x="-2856" y="-108"/>
      </p:cViewPr>
      <p:guideLst>
        <p:guide orient="horz" pos="2905"/>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ConneCT</a:t>
            </a:r>
          </a:p>
        </c:rich>
      </c:tx>
      <c:layout/>
      <c:overlay val="0"/>
    </c:title>
    <c:autoTitleDeleted val="0"/>
    <c:plotArea>
      <c:layout/>
      <c:barChart>
        <c:barDir val="col"/>
        <c:grouping val="clustered"/>
        <c:varyColors val="0"/>
        <c:ser>
          <c:idx val="0"/>
          <c:order val="0"/>
          <c:tx>
            <c:strRef>
              <c:f>Data!$A$27</c:f>
              <c:strCache>
                <c:ptCount val="1"/>
                <c:pt idx="0">
                  <c:v>Federal Funds</c:v>
                </c:pt>
              </c:strCache>
            </c:strRef>
          </c:tx>
          <c:invertIfNegative val="0"/>
          <c:cat>
            <c:strRef>
              <c:f>Data!$B$26:$D$26</c:f>
              <c:strCache>
                <c:ptCount val="3"/>
                <c:pt idx="0">
                  <c:v>SFY 13</c:v>
                </c:pt>
                <c:pt idx="1">
                  <c:v>SFY14</c:v>
                </c:pt>
                <c:pt idx="2">
                  <c:v>SFY15</c:v>
                </c:pt>
              </c:strCache>
            </c:strRef>
          </c:cat>
          <c:val>
            <c:numRef>
              <c:f>Data!$B$27:$D$27</c:f>
              <c:numCache>
                <c:formatCode>_(* #,##0_);_(* \(#,##0\);_(* "-"??_);_(@_)</c:formatCode>
                <c:ptCount val="3"/>
                <c:pt idx="0">
                  <c:v>6661589</c:v>
                </c:pt>
                <c:pt idx="1">
                  <c:v>1537555</c:v>
                </c:pt>
              </c:numCache>
            </c:numRef>
          </c:val>
        </c:ser>
        <c:ser>
          <c:idx val="1"/>
          <c:order val="1"/>
          <c:tx>
            <c:strRef>
              <c:f>Data!$A$28</c:f>
              <c:strCache>
                <c:ptCount val="1"/>
                <c:pt idx="0">
                  <c:v>CEPF</c:v>
                </c:pt>
              </c:strCache>
            </c:strRef>
          </c:tx>
          <c:invertIfNegative val="0"/>
          <c:cat>
            <c:strRef>
              <c:f>Data!$B$26:$D$26</c:f>
              <c:strCache>
                <c:ptCount val="3"/>
                <c:pt idx="0">
                  <c:v>SFY 13</c:v>
                </c:pt>
                <c:pt idx="1">
                  <c:v>SFY14</c:v>
                </c:pt>
                <c:pt idx="2">
                  <c:v>SFY15</c:v>
                </c:pt>
              </c:strCache>
            </c:strRef>
          </c:cat>
          <c:val>
            <c:numRef>
              <c:f>Data!$B$28:$D$28</c:f>
              <c:numCache>
                <c:formatCode>General</c:formatCode>
                <c:ptCount val="3"/>
                <c:pt idx="0" formatCode="_(* #,##0_);_(* \(#,##0\);_(* &quot;-&quot;??_);_(@_)">
                  <c:v>4652478</c:v>
                </c:pt>
              </c:numCache>
            </c:numRef>
          </c:val>
        </c:ser>
        <c:ser>
          <c:idx val="2"/>
          <c:order val="2"/>
          <c:tx>
            <c:strRef>
              <c:f>Data!$A$29</c:f>
              <c:strCache>
                <c:ptCount val="1"/>
                <c:pt idx="0">
                  <c:v>IT Capital Investment Funds</c:v>
                </c:pt>
              </c:strCache>
            </c:strRef>
          </c:tx>
          <c:invertIfNegative val="0"/>
          <c:cat>
            <c:strRef>
              <c:f>Data!$B$26:$D$26</c:f>
              <c:strCache>
                <c:ptCount val="3"/>
                <c:pt idx="0">
                  <c:v>SFY 13</c:v>
                </c:pt>
                <c:pt idx="1">
                  <c:v>SFY14</c:v>
                </c:pt>
                <c:pt idx="2">
                  <c:v>SFY15</c:v>
                </c:pt>
              </c:strCache>
            </c:strRef>
          </c:cat>
          <c:val>
            <c:numRef>
              <c:f>Data!$B$29:$D$29</c:f>
              <c:numCache>
                <c:formatCode>_(* #,##0_);_(* \(#,##0\);_(* "-"??_);_(@_)</c:formatCode>
                <c:ptCount val="3"/>
                <c:pt idx="0">
                  <c:v>6946683</c:v>
                </c:pt>
                <c:pt idx="1">
                  <c:v>1603358</c:v>
                </c:pt>
              </c:numCache>
            </c:numRef>
          </c:val>
        </c:ser>
        <c:dLbls>
          <c:showLegendKey val="0"/>
          <c:showVal val="0"/>
          <c:showCatName val="0"/>
          <c:showSerName val="0"/>
          <c:showPercent val="0"/>
          <c:showBubbleSize val="0"/>
        </c:dLbls>
        <c:gapWidth val="150"/>
        <c:axId val="98443648"/>
        <c:axId val="98445568"/>
      </c:barChart>
      <c:catAx>
        <c:axId val="98443648"/>
        <c:scaling>
          <c:orientation val="minMax"/>
        </c:scaling>
        <c:delete val="0"/>
        <c:axPos val="b"/>
        <c:title>
          <c:tx>
            <c:rich>
              <a:bodyPr/>
              <a:lstStyle/>
              <a:p>
                <a:pPr>
                  <a:defRPr/>
                </a:pPr>
                <a:r>
                  <a:rPr lang="en-US"/>
                  <a:t>Year</a:t>
                </a:r>
              </a:p>
            </c:rich>
          </c:tx>
          <c:layout/>
          <c:overlay val="0"/>
        </c:title>
        <c:majorTickMark val="out"/>
        <c:minorTickMark val="none"/>
        <c:tickLblPos val="nextTo"/>
        <c:crossAx val="98445568"/>
        <c:crosses val="autoZero"/>
        <c:auto val="1"/>
        <c:lblAlgn val="ctr"/>
        <c:lblOffset val="100"/>
        <c:noMultiLvlLbl val="0"/>
      </c:catAx>
      <c:valAx>
        <c:axId val="98445568"/>
        <c:scaling>
          <c:orientation val="minMax"/>
        </c:scaling>
        <c:delete val="0"/>
        <c:axPos val="l"/>
        <c:title>
          <c:tx>
            <c:rich>
              <a:bodyPr rot="-5400000" vert="horz"/>
              <a:lstStyle/>
              <a:p>
                <a:pPr>
                  <a:defRPr/>
                </a:pPr>
                <a:r>
                  <a:rPr lang="en-US"/>
                  <a:t>Expenditures</a:t>
                </a:r>
              </a:p>
            </c:rich>
          </c:tx>
          <c:layout/>
          <c:overlay val="0"/>
        </c:title>
        <c:numFmt formatCode="_(* #,##0_);_(* \(#,##0\);_(* &quot;-&quot;??_);_(@_)" sourceLinked="1"/>
        <c:majorTickMark val="out"/>
        <c:minorTickMark val="none"/>
        <c:tickLblPos val="nextTo"/>
        <c:crossAx val="98443648"/>
        <c:crosses val="autoZero"/>
        <c:crossBetween val="between"/>
      </c:valAx>
      <c:dTable>
        <c:showHorzBorder val="1"/>
        <c:showVertBorder val="1"/>
        <c:showOutline val="1"/>
        <c:showKeys val="1"/>
      </c:dTable>
    </c:plotArea>
    <c:legend>
      <c:legendPos val="b"/>
      <c:layout/>
      <c:overlay val="0"/>
    </c:legend>
    <c:plotVisOnly val="1"/>
    <c:dispBlanksAs val="gap"/>
    <c:showDLblsOverMax val="0"/>
  </c:chart>
  <c:spPr>
    <a:solidFill>
      <a:schemeClr val="lt1"/>
    </a:solidFill>
    <a:ln w="26425" cap="flat" cmpd="sng" algn="ctr">
      <a:solidFill>
        <a:schemeClr val="accent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Health Insurance Exchange &amp; Integrated Eligibility System Project</a:t>
            </a:r>
          </a:p>
        </c:rich>
      </c:tx>
      <c:layout/>
      <c:overlay val="0"/>
    </c:title>
    <c:autoTitleDeleted val="0"/>
    <c:plotArea>
      <c:layout/>
      <c:barChart>
        <c:barDir val="col"/>
        <c:grouping val="clustered"/>
        <c:varyColors val="0"/>
        <c:ser>
          <c:idx val="0"/>
          <c:order val="0"/>
          <c:tx>
            <c:strRef>
              <c:f>Data!$A$11</c:f>
              <c:strCache>
                <c:ptCount val="1"/>
                <c:pt idx="0">
                  <c:v>Federal Funds</c:v>
                </c:pt>
              </c:strCache>
            </c:strRef>
          </c:tx>
          <c:invertIfNegative val="0"/>
          <c:cat>
            <c:strRef>
              <c:f>Data!$B$10:$E$10</c:f>
              <c:strCache>
                <c:ptCount val="4"/>
                <c:pt idx="0">
                  <c:v>SFY 13</c:v>
                </c:pt>
                <c:pt idx="1">
                  <c:v>SFY14</c:v>
                </c:pt>
                <c:pt idx="2">
                  <c:v>SFY15</c:v>
                </c:pt>
                <c:pt idx="3">
                  <c:v>SFY16</c:v>
                </c:pt>
              </c:strCache>
            </c:strRef>
          </c:cat>
          <c:val>
            <c:numRef>
              <c:f>Data!$B$11:$E$11</c:f>
              <c:numCache>
                <c:formatCode>_(* #,##0_);_(* \(#,##0\);_(* "-"??_);_(@_)</c:formatCode>
                <c:ptCount val="4"/>
                <c:pt idx="0">
                  <c:v>35116156</c:v>
                </c:pt>
                <c:pt idx="1">
                  <c:v>27346779</c:v>
                </c:pt>
                <c:pt idx="2">
                  <c:v>21464758</c:v>
                </c:pt>
                <c:pt idx="3">
                  <c:v>4607216</c:v>
                </c:pt>
              </c:numCache>
            </c:numRef>
          </c:val>
        </c:ser>
        <c:ser>
          <c:idx val="1"/>
          <c:order val="1"/>
          <c:tx>
            <c:strRef>
              <c:f>Data!$A$12</c:f>
              <c:strCache>
                <c:ptCount val="1"/>
                <c:pt idx="0">
                  <c:v>IT Capital Investment Funds</c:v>
                </c:pt>
              </c:strCache>
            </c:strRef>
          </c:tx>
          <c:invertIfNegative val="0"/>
          <c:cat>
            <c:strRef>
              <c:f>Data!$B$10:$E$10</c:f>
              <c:strCache>
                <c:ptCount val="4"/>
                <c:pt idx="0">
                  <c:v>SFY 13</c:v>
                </c:pt>
                <c:pt idx="1">
                  <c:v>SFY14</c:v>
                </c:pt>
                <c:pt idx="2">
                  <c:v>SFY15</c:v>
                </c:pt>
                <c:pt idx="3">
                  <c:v>SFY16</c:v>
                </c:pt>
              </c:strCache>
            </c:strRef>
          </c:cat>
          <c:val>
            <c:numRef>
              <c:f>Data!$B$12:$E$12</c:f>
              <c:numCache>
                <c:formatCode>_(* #,##0_);_(* \(#,##0\);_(* "-"??_);_(@_)</c:formatCode>
                <c:ptCount val="4"/>
                <c:pt idx="0">
                  <c:v>6293047</c:v>
                </c:pt>
                <c:pt idx="1">
                  <c:v>4558447</c:v>
                </c:pt>
                <c:pt idx="2">
                  <c:v>3608425</c:v>
                </c:pt>
                <c:pt idx="3">
                  <c:v>848740</c:v>
                </c:pt>
              </c:numCache>
            </c:numRef>
          </c:val>
        </c:ser>
        <c:dLbls>
          <c:showLegendKey val="0"/>
          <c:showVal val="0"/>
          <c:showCatName val="0"/>
          <c:showSerName val="0"/>
          <c:showPercent val="0"/>
          <c:showBubbleSize val="0"/>
        </c:dLbls>
        <c:gapWidth val="150"/>
        <c:axId val="98647424"/>
        <c:axId val="98674176"/>
      </c:barChart>
      <c:catAx>
        <c:axId val="98647424"/>
        <c:scaling>
          <c:orientation val="minMax"/>
        </c:scaling>
        <c:delete val="1"/>
        <c:axPos val="b"/>
        <c:title>
          <c:tx>
            <c:rich>
              <a:bodyPr/>
              <a:lstStyle/>
              <a:p>
                <a:pPr>
                  <a:defRPr/>
                </a:pPr>
                <a:r>
                  <a:rPr lang="en-US"/>
                  <a:t>Year</a:t>
                </a:r>
              </a:p>
            </c:rich>
          </c:tx>
          <c:layout/>
          <c:overlay val="0"/>
        </c:title>
        <c:majorTickMark val="out"/>
        <c:minorTickMark val="none"/>
        <c:tickLblPos val="none"/>
        <c:crossAx val="98674176"/>
        <c:crosses val="autoZero"/>
        <c:auto val="1"/>
        <c:lblAlgn val="ctr"/>
        <c:lblOffset val="100"/>
        <c:noMultiLvlLbl val="0"/>
      </c:catAx>
      <c:valAx>
        <c:axId val="98674176"/>
        <c:scaling>
          <c:orientation val="minMax"/>
          <c:max val="40000000"/>
          <c:min val="0"/>
        </c:scaling>
        <c:delete val="0"/>
        <c:axPos val="l"/>
        <c:title>
          <c:tx>
            <c:rich>
              <a:bodyPr rot="-5400000" vert="horz"/>
              <a:lstStyle/>
              <a:p>
                <a:pPr>
                  <a:defRPr/>
                </a:pPr>
                <a:r>
                  <a:rPr lang="en-US"/>
                  <a:t>Expenditures</a:t>
                </a:r>
              </a:p>
            </c:rich>
          </c:tx>
          <c:layout/>
          <c:overlay val="0"/>
        </c:title>
        <c:numFmt formatCode="_(* #,##0_);_(* \(#,##0\);_(* &quot;-&quot;??_);_(@_)" sourceLinked="1"/>
        <c:majorTickMark val="out"/>
        <c:minorTickMark val="none"/>
        <c:tickLblPos val="nextTo"/>
        <c:crossAx val="98647424"/>
        <c:crosses val="autoZero"/>
        <c:crossBetween val="between"/>
        <c:majorUnit val="10000000"/>
      </c:valAx>
      <c:dTable>
        <c:showHorzBorder val="1"/>
        <c:showVertBorder val="1"/>
        <c:showOutline val="1"/>
        <c:showKeys val="1"/>
      </c:dTable>
    </c:plotArea>
    <c:legend>
      <c:legendPos val="b"/>
      <c:layout/>
      <c:overlay val="0"/>
    </c:legend>
    <c:plotVisOnly val="1"/>
    <c:dispBlanksAs val="gap"/>
    <c:showDLblsOverMax val="0"/>
  </c:chart>
  <c:spPr>
    <a:solidFill>
      <a:schemeClr val="lt1"/>
    </a:solidFill>
    <a:ln w="26425" cap="flat" cmpd="sng" algn="ctr">
      <a:solidFill>
        <a:schemeClr val="accent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Health Information Exchange / Health Information Technology (HIE / HIT)</a:t>
            </a:r>
          </a:p>
        </c:rich>
      </c:tx>
      <c:overlay val="0"/>
    </c:title>
    <c:autoTitleDeleted val="0"/>
    <c:plotArea>
      <c:layout/>
      <c:barChart>
        <c:barDir val="col"/>
        <c:grouping val="clustered"/>
        <c:varyColors val="0"/>
        <c:ser>
          <c:idx val="0"/>
          <c:order val="0"/>
          <c:tx>
            <c:strRef>
              <c:f>Data!$A$19</c:f>
              <c:strCache>
                <c:ptCount val="1"/>
                <c:pt idx="0">
                  <c:v>Federal Funds</c:v>
                </c:pt>
              </c:strCache>
            </c:strRef>
          </c:tx>
          <c:invertIfNegative val="0"/>
          <c:cat>
            <c:strRef>
              <c:f>Data!$B$18:$D$18</c:f>
              <c:strCache>
                <c:ptCount val="3"/>
                <c:pt idx="0">
                  <c:v>SFY 13</c:v>
                </c:pt>
                <c:pt idx="1">
                  <c:v>SFY14</c:v>
                </c:pt>
                <c:pt idx="2">
                  <c:v>SFY15</c:v>
                </c:pt>
              </c:strCache>
            </c:strRef>
          </c:cat>
          <c:val>
            <c:numRef>
              <c:f>Data!$B$19:$D$19</c:f>
              <c:numCache>
                <c:formatCode>_(* #,##0_);_(* \(#,##0\);_(* "-"??_);_(@_)</c:formatCode>
                <c:ptCount val="3"/>
                <c:pt idx="0">
                  <c:v>5169128</c:v>
                </c:pt>
                <c:pt idx="1">
                  <c:v>5583718</c:v>
                </c:pt>
                <c:pt idx="2">
                  <c:v>2506926</c:v>
                </c:pt>
              </c:numCache>
            </c:numRef>
          </c:val>
        </c:ser>
        <c:ser>
          <c:idx val="1"/>
          <c:order val="1"/>
          <c:tx>
            <c:strRef>
              <c:f>Data!$A$20</c:f>
              <c:strCache>
                <c:ptCount val="1"/>
                <c:pt idx="0">
                  <c:v>IT Capital Investment Funds</c:v>
                </c:pt>
              </c:strCache>
            </c:strRef>
          </c:tx>
          <c:invertIfNegative val="0"/>
          <c:cat>
            <c:strRef>
              <c:f>Data!$B$18:$D$18</c:f>
              <c:strCache>
                <c:ptCount val="3"/>
                <c:pt idx="0">
                  <c:v>SFY 13</c:v>
                </c:pt>
                <c:pt idx="1">
                  <c:v>SFY14</c:v>
                </c:pt>
                <c:pt idx="2">
                  <c:v>SFY15</c:v>
                </c:pt>
              </c:strCache>
            </c:strRef>
          </c:cat>
          <c:val>
            <c:numRef>
              <c:f>Data!$B$20:$D$20</c:f>
              <c:numCache>
                <c:formatCode>_(* #,##0_);_(* \(#,##0\);_(* "-"??_);_(@_)</c:formatCode>
                <c:ptCount val="3"/>
                <c:pt idx="0">
                  <c:v>614831</c:v>
                </c:pt>
                <c:pt idx="1">
                  <c:v>664144</c:v>
                </c:pt>
                <c:pt idx="2">
                  <c:v>298181</c:v>
                </c:pt>
              </c:numCache>
            </c:numRef>
          </c:val>
        </c:ser>
        <c:dLbls>
          <c:showLegendKey val="0"/>
          <c:showVal val="0"/>
          <c:showCatName val="0"/>
          <c:showSerName val="0"/>
          <c:showPercent val="0"/>
          <c:showBubbleSize val="0"/>
        </c:dLbls>
        <c:gapWidth val="150"/>
        <c:axId val="98679040"/>
        <c:axId val="98735616"/>
      </c:barChart>
      <c:catAx>
        <c:axId val="98679040"/>
        <c:scaling>
          <c:orientation val="minMax"/>
        </c:scaling>
        <c:delete val="0"/>
        <c:axPos val="b"/>
        <c:title>
          <c:tx>
            <c:rich>
              <a:bodyPr/>
              <a:lstStyle/>
              <a:p>
                <a:pPr>
                  <a:defRPr/>
                </a:pPr>
                <a:r>
                  <a:rPr lang="en-US"/>
                  <a:t>Year</a:t>
                </a:r>
              </a:p>
            </c:rich>
          </c:tx>
          <c:overlay val="0"/>
        </c:title>
        <c:majorTickMark val="out"/>
        <c:minorTickMark val="none"/>
        <c:tickLblPos val="nextTo"/>
        <c:crossAx val="98735616"/>
        <c:crosses val="autoZero"/>
        <c:auto val="1"/>
        <c:lblAlgn val="ctr"/>
        <c:lblOffset val="100"/>
        <c:noMultiLvlLbl val="0"/>
      </c:catAx>
      <c:valAx>
        <c:axId val="98735616"/>
        <c:scaling>
          <c:orientation val="minMax"/>
        </c:scaling>
        <c:delete val="0"/>
        <c:axPos val="l"/>
        <c:title>
          <c:tx>
            <c:rich>
              <a:bodyPr rot="-5400000" vert="horz"/>
              <a:lstStyle/>
              <a:p>
                <a:pPr>
                  <a:defRPr/>
                </a:pPr>
                <a:r>
                  <a:rPr lang="en-US"/>
                  <a:t>Expenditures</a:t>
                </a:r>
              </a:p>
            </c:rich>
          </c:tx>
          <c:overlay val="0"/>
        </c:title>
        <c:numFmt formatCode="_(* #,##0_);_(* \(#,##0\);_(* &quot;-&quot;??_);_(@_)" sourceLinked="1"/>
        <c:majorTickMark val="out"/>
        <c:minorTickMark val="none"/>
        <c:tickLblPos val="nextTo"/>
        <c:crossAx val="98679040"/>
        <c:crosses val="autoZero"/>
        <c:crossBetween val="between"/>
      </c:valAx>
      <c:dTable>
        <c:showHorzBorder val="1"/>
        <c:showVertBorder val="1"/>
        <c:showOutline val="1"/>
        <c:showKeys val="1"/>
      </c:dTable>
    </c:plotArea>
    <c:legend>
      <c:legendPos val="b"/>
      <c:overlay val="0"/>
    </c:legend>
    <c:plotVisOnly val="1"/>
    <c:dispBlanksAs val="gap"/>
    <c:showDLblsOverMax val="0"/>
  </c:chart>
  <c:spPr>
    <a:solidFill>
      <a:schemeClr val="lt1"/>
    </a:solidFill>
    <a:ln w="26425" cap="flat" cmpd="sng" algn="ctr">
      <a:solidFill>
        <a:schemeClr val="accent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Analytic Infrastructure</a:t>
            </a:r>
          </a:p>
        </c:rich>
      </c:tx>
      <c:overlay val="0"/>
    </c:title>
    <c:autoTitleDeleted val="0"/>
    <c:plotArea>
      <c:layout/>
      <c:barChart>
        <c:barDir val="col"/>
        <c:grouping val="clustered"/>
        <c:varyColors val="0"/>
        <c:ser>
          <c:idx val="0"/>
          <c:order val="0"/>
          <c:tx>
            <c:strRef>
              <c:f>Data!$A$4</c:f>
              <c:strCache>
                <c:ptCount val="1"/>
                <c:pt idx="0">
                  <c:v>Federal Funds</c:v>
                </c:pt>
              </c:strCache>
            </c:strRef>
          </c:tx>
          <c:invertIfNegative val="0"/>
          <c:cat>
            <c:strRef>
              <c:f>Data!$B$3:$D$3</c:f>
              <c:strCache>
                <c:ptCount val="3"/>
                <c:pt idx="0">
                  <c:v>SFY 13</c:v>
                </c:pt>
                <c:pt idx="1">
                  <c:v>SFY14</c:v>
                </c:pt>
                <c:pt idx="2">
                  <c:v>SFY15</c:v>
                </c:pt>
              </c:strCache>
            </c:strRef>
          </c:cat>
          <c:val>
            <c:numRef>
              <c:f>Data!$B$4:$D$4</c:f>
              <c:numCache>
                <c:formatCode>_(* #,##0_);_(* \(#,##0\);_(* "-"??_);_(@_)</c:formatCode>
                <c:ptCount val="3"/>
                <c:pt idx="0">
                  <c:v>862500</c:v>
                </c:pt>
                <c:pt idx="1">
                  <c:v>7252500</c:v>
                </c:pt>
                <c:pt idx="2">
                  <c:v>8193750</c:v>
                </c:pt>
              </c:numCache>
            </c:numRef>
          </c:val>
        </c:ser>
        <c:ser>
          <c:idx val="1"/>
          <c:order val="1"/>
          <c:tx>
            <c:strRef>
              <c:f>Data!$A$5</c:f>
              <c:strCache>
                <c:ptCount val="1"/>
                <c:pt idx="0">
                  <c:v>IT Capital Investment Funds</c:v>
                </c:pt>
              </c:strCache>
            </c:strRef>
          </c:tx>
          <c:invertIfNegative val="0"/>
          <c:cat>
            <c:strRef>
              <c:f>Data!$B$3:$D$3</c:f>
              <c:strCache>
                <c:ptCount val="3"/>
                <c:pt idx="0">
                  <c:v>SFY 13</c:v>
                </c:pt>
                <c:pt idx="1">
                  <c:v>SFY14</c:v>
                </c:pt>
                <c:pt idx="2">
                  <c:v>SFY15</c:v>
                </c:pt>
              </c:strCache>
            </c:strRef>
          </c:cat>
          <c:val>
            <c:numRef>
              <c:f>Data!$B$5:$D$5</c:f>
              <c:numCache>
                <c:formatCode>_(* #,##0_);_(* \(#,##0\);_(* "-"??_);_(@_)</c:formatCode>
                <c:ptCount val="3"/>
                <c:pt idx="0">
                  <c:v>287500</c:v>
                </c:pt>
                <c:pt idx="1">
                  <c:v>2417500</c:v>
                </c:pt>
                <c:pt idx="2">
                  <c:v>2731250</c:v>
                </c:pt>
              </c:numCache>
            </c:numRef>
          </c:val>
        </c:ser>
        <c:dLbls>
          <c:showLegendKey val="0"/>
          <c:showVal val="0"/>
          <c:showCatName val="0"/>
          <c:showSerName val="0"/>
          <c:showPercent val="0"/>
          <c:showBubbleSize val="0"/>
        </c:dLbls>
        <c:gapWidth val="150"/>
        <c:axId val="107193472"/>
        <c:axId val="107195392"/>
      </c:barChart>
      <c:catAx>
        <c:axId val="107193472"/>
        <c:scaling>
          <c:orientation val="minMax"/>
        </c:scaling>
        <c:delete val="0"/>
        <c:axPos val="b"/>
        <c:title>
          <c:tx>
            <c:rich>
              <a:bodyPr/>
              <a:lstStyle/>
              <a:p>
                <a:pPr>
                  <a:defRPr/>
                </a:pPr>
                <a:r>
                  <a:rPr lang="en-US"/>
                  <a:t>Year</a:t>
                </a:r>
              </a:p>
            </c:rich>
          </c:tx>
          <c:overlay val="0"/>
        </c:title>
        <c:majorTickMark val="out"/>
        <c:minorTickMark val="none"/>
        <c:tickLblPos val="nextTo"/>
        <c:crossAx val="107195392"/>
        <c:crosses val="autoZero"/>
        <c:auto val="1"/>
        <c:lblAlgn val="ctr"/>
        <c:lblOffset val="100"/>
        <c:noMultiLvlLbl val="0"/>
      </c:catAx>
      <c:valAx>
        <c:axId val="107195392"/>
        <c:scaling>
          <c:orientation val="minMax"/>
        </c:scaling>
        <c:delete val="0"/>
        <c:axPos val="l"/>
        <c:title>
          <c:tx>
            <c:rich>
              <a:bodyPr rot="-5400000" vert="horz"/>
              <a:lstStyle/>
              <a:p>
                <a:pPr>
                  <a:defRPr/>
                </a:pPr>
                <a:r>
                  <a:rPr lang="en-US"/>
                  <a:t>Expenditures</a:t>
                </a:r>
              </a:p>
            </c:rich>
          </c:tx>
          <c:overlay val="0"/>
        </c:title>
        <c:numFmt formatCode="_(* #,##0_);_(* \(#,##0\);_(* &quot;-&quot;??_);_(@_)" sourceLinked="1"/>
        <c:majorTickMark val="out"/>
        <c:minorTickMark val="none"/>
        <c:tickLblPos val="nextTo"/>
        <c:crossAx val="107193472"/>
        <c:crosses val="autoZero"/>
        <c:crossBetween val="between"/>
        <c:majorUnit val="2500000"/>
      </c:valAx>
      <c:dTable>
        <c:showHorzBorder val="1"/>
        <c:showVertBorder val="1"/>
        <c:showOutline val="1"/>
        <c:showKeys val="1"/>
      </c:dTable>
    </c:plotArea>
    <c:legend>
      <c:legendPos val="b"/>
      <c:overlay val="0"/>
    </c:legend>
    <c:plotVisOnly val="1"/>
    <c:dispBlanksAs val="gap"/>
    <c:showDLblsOverMax val="0"/>
  </c:chart>
  <c:spPr>
    <a:solidFill>
      <a:schemeClr val="lt1"/>
    </a:solidFill>
    <a:ln w="26425" cap="flat" cmpd="sng" algn="ctr">
      <a:solidFill>
        <a:schemeClr val="accent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169"/>
          </a:xfrm>
          <a:prstGeom prst="rect">
            <a:avLst/>
          </a:prstGeom>
        </p:spPr>
        <p:txBody>
          <a:bodyPr vert="horz" lIns="92756" tIns="46378" rIns="92756" bIns="46378"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1169"/>
          </a:xfrm>
          <a:prstGeom prst="rect">
            <a:avLst/>
          </a:prstGeom>
        </p:spPr>
        <p:txBody>
          <a:bodyPr vert="horz" lIns="92756" tIns="46378" rIns="92756" bIns="46378" rtlCol="0"/>
          <a:lstStyle>
            <a:lvl1pPr algn="r">
              <a:defRPr sz="1200"/>
            </a:lvl1pPr>
          </a:lstStyle>
          <a:p>
            <a:fld id="{7E2F73D5-EEF7-4581-AAA2-43ABE916F4FF}" type="datetimeFigureOut">
              <a:rPr lang="en-US" smtClean="0"/>
              <a:pPr/>
              <a:t>3/13/2013</a:t>
            </a:fld>
            <a:endParaRPr lang="en-US" dirty="0"/>
          </a:p>
        </p:txBody>
      </p:sp>
      <p:sp>
        <p:nvSpPr>
          <p:cNvPr id="4" name="Footer Placeholder 3"/>
          <p:cNvSpPr>
            <a:spLocks noGrp="1"/>
          </p:cNvSpPr>
          <p:nvPr>
            <p:ph type="ftr" sz="quarter" idx="2"/>
          </p:nvPr>
        </p:nvSpPr>
        <p:spPr>
          <a:xfrm>
            <a:off x="0" y="8760606"/>
            <a:ext cx="3037840" cy="461169"/>
          </a:xfrm>
          <a:prstGeom prst="rect">
            <a:avLst/>
          </a:prstGeom>
        </p:spPr>
        <p:txBody>
          <a:bodyPr vert="horz" lIns="92756" tIns="46378" rIns="92756" bIns="4637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760606"/>
            <a:ext cx="3037840" cy="461169"/>
          </a:xfrm>
          <a:prstGeom prst="rect">
            <a:avLst/>
          </a:prstGeom>
        </p:spPr>
        <p:txBody>
          <a:bodyPr vert="horz" lIns="92756" tIns="46378" rIns="92756" bIns="46378" rtlCol="0" anchor="b"/>
          <a:lstStyle>
            <a:lvl1pPr algn="r">
              <a:defRPr sz="1200"/>
            </a:lvl1pPr>
          </a:lstStyle>
          <a:p>
            <a:fld id="{E2C6C37C-3C35-4BF2-BADD-7FD19BF0B99D}" type="slidenum">
              <a:rPr lang="en-US" smtClean="0"/>
              <a:pPr/>
              <a:t>‹#›</a:t>
            </a:fld>
            <a:endParaRPr lang="en-US" dirty="0"/>
          </a:p>
        </p:txBody>
      </p:sp>
    </p:spTree>
    <p:extLst>
      <p:ext uri="{BB962C8B-B14F-4D97-AF65-F5344CB8AC3E}">
        <p14:creationId xmlns:p14="http://schemas.microsoft.com/office/powerpoint/2010/main" val="11259652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169"/>
          </a:xfrm>
          <a:prstGeom prst="rect">
            <a:avLst/>
          </a:prstGeom>
        </p:spPr>
        <p:txBody>
          <a:bodyPr vert="horz" lIns="92756" tIns="46378" rIns="92756" bIns="46378" rtlCol="0"/>
          <a:lstStyle>
            <a:lvl1pPr algn="l">
              <a:defRPr sz="1200"/>
            </a:lvl1pPr>
          </a:lstStyle>
          <a:p>
            <a:endParaRPr lang="en-US" dirty="0"/>
          </a:p>
        </p:txBody>
      </p:sp>
      <p:sp>
        <p:nvSpPr>
          <p:cNvPr id="3" name="Date Placeholder 2"/>
          <p:cNvSpPr>
            <a:spLocks noGrp="1"/>
          </p:cNvSpPr>
          <p:nvPr>
            <p:ph type="dt" idx="1"/>
          </p:nvPr>
        </p:nvSpPr>
        <p:spPr>
          <a:xfrm>
            <a:off x="3970938" y="0"/>
            <a:ext cx="3037840" cy="461169"/>
          </a:xfrm>
          <a:prstGeom prst="rect">
            <a:avLst/>
          </a:prstGeom>
        </p:spPr>
        <p:txBody>
          <a:bodyPr vert="horz" lIns="92756" tIns="46378" rIns="92756" bIns="46378" rtlCol="0"/>
          <a:lstStyle>
            <a:lvl1pPr algn="r">
              <a:defRPr sz="1200"/>
            </a:lvl1pPr>
          </a:lstStyle>
          <a:p>
            <a:fld id="{686B0AB0-70A9-4077-BFBF-5F065F4D5C2A}" type="datetimeFigureOut">
              <a:rPr lang="en-US" smtClean="0"/>
              <a:pPr/>
              <a:t>3/13/2013</a:t>
            </a:fld>
            <a:endParaRPr lang="en-US" dirty="0"/>
          </a:p>
        </p:txBody>
      </p:sp>
      <p:sp>
        <p:nvSpPr>
          <p:cNvPr id="4" name="Slide Image Placeholder 3"/>
          <p:cNvSpPr>
            <a:spLocks noGrp="1" noRot="1" noChangeAspect="1"/>
          </p:cNvSpPr>
          <p:nvPr>
            <p:ph type="sldImg" idx="2"/>
          </p:nvPr>
        </p:nvSpPr>
        <p:spPr>
          <a:xfrm>
            <a:off x="1200150" y="692150"/>
            <a:ext cx="4610100" cy="3459163"/>
          </a:xfrm>
          <a:prstGeom prst="rect">
            <a:avLst/>
          </a:prstGeom>
          <a:noFill/>
          <a:ln w="12700">
            <a:solidFill>
              <a:prstClr val="black"/>
            </a:solidFill>
          </a:ln>
        </p:spPr>
        <p:txBody>
          <a:bodyPr vert="horz" lIns="92756" tIns="46378" rIns="92756" bIns="46378" rtlCol="0" anchor="ctr"/>
          <a:lstStyle/>
          <a:p>
            <a:endParaRPr lang="en-US" dirty="0"/>
          </a:p>
        </p:txBody>
      </p:sp>
      <p:sp>
        <p:nvSpPr>
          <p:cNvPr id="5" name="Notes Placeholder 4"/>
          <p:cNvSpPr>
            <a:spLocks noGrp="1"/>
          </p:cNvSpPr>
          <p:nvPr>
            <p:ph type="body" sz="quarter" idx="3"/>
          </p:nvPr>
        </p:nvSpPr>
        <p:spPr>
          <a:xfrm>
            <a:off x="701040" y="4381103"/>
            <a:ext cx="5608320" cy="4150519"/>
          </a:xfrm>
          <a:prstGeom prst="rect">
            <a:avLst/>
          </a:prstGeom>
        </p:spPr>
        <p:txBody>
          <a:bodyPr vert="horz" lIns="92756" tIns="46378" rIns="92756" bIns="4637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0606"/>
            <a:ext cx="3037840" cy="461169"/>
          </a:xfrm>
          <a:prstGeom prst="rect">
            <a:avLst/>
          </a:prstGeom>
        </p:spPr>
        <p:txBody>
          <a:bodyPr vert="horz" lIns="92756" tIns="46378" rIns="92756" bIns="4637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60606"/>
            <a:ext cx="3037840" cy="461169"/>
          </a:xfrm>
          <a:prstGeom prst="rect">
            <a:avLst/>
          </a:prstGeom>
        </p:spPr>
        <p:txBody>
          <a:bodyPr vert="horz" lIns="92756" tIns="46378" rIns="92756" bIns="46378" rtlCol="0" anchor="b"/>
          <a:lstStyle>
            <a:lvl1pPr algn="r">
              <a:defRPr sz="1200"/>
            </a:lvl1pPr>
          </a:lstStyle>
          <a:p>
            <a:fld id="{01F4E84B-94F3-4839-A14C-629A93A4E066}" type="slidenum">
              <a:rPr lang="en-US" smtClean="0"/>
              <a:pPr/>
              <a:t>‹#›</a:t>
            </a:fld>
            <a:endParaRPr lang="en-US" dirty="0"/>
          </a:p>
        </p:txBody>
      </p:sp>
    </p:spTree>
    <p:extLst>
      <p:ext uri="{BB962C8B-B14F-4D97-AF65-F5344CB8AC3E}">
        <p14:creationId xmlns:p14="http://schemas.microsoft.com/office/powerpoint/2010/main" val="2839874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a:endParaRPr>
          </a:p>
        </p:txBody>
      </p:sp>
      <p:sp>
        <p:nvSpPr>
          <p:cNvPr id="17411" name="Slide Number Placeholder 3"/>
          <p:cNvSpPr>
            <a:spLocks noGrp="1"/>
          </p:cNvSpPr>
          <p:nvPr>
            <p:ph type="sldNum" sz="quarter" idx="5"/>
          </p:nvPr>
        </p:nvSpPr>
        <p:spPr bwMode="auto">
          <a:noFill/>
          <a:ln>
            <a:miter lim="800000"/>
            <a:headEnd/>
            <a:tailEnd/>
          </a:ln>
        </p:spPr>
        <p:txBody>
          <a:bodyPr/>
          <a:lstStyle/>
          <a:p>
            <a:fld id="{0028A94D-1E76-4370-B3D9-AF452BCED4D1}" type="slidenum">
              <a:rPr lang="en-US" smtClean="0">
                <a:ea typeface="ＭＳ Ｐゴシック"/>
                <a:cs typeface="ＭＳ Ｐゴシック"/>
              </a:rPr>
              <a:pPr/>
              <a:t>19</a:t>
            </a:fld>
            <a:endParaRPr lang="en-US" smtClean="0">
              <a:ea typeface="ＭＳ Ｐゴシック"/>
              <a:cs typeface="ＭＳ Ｐゴシック"/>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a:rPr>
              <a:t>What problem of the universe are we trying to solve?</a:t>
            </a:r>
          </a:p>
        </p:txBody>
      </p:sp>
      <p:sp>
        <p:nvSpPr>
          <p:cNvPr id="19459" name="Slide Number Placeholder 3"/>
          <p:cNvSpPr>
            <a:spLocks noGrp="1"/>
          </p:cNvSpPr>
          <p:nvPr>
            <p:ph type="sldNum" sz="quarter" idx="5"/>
          </p:nvPr>
        </p:nvSpPr>
        <p:spPr bwMode="auto">
          <a:noFill/>
          <a:ln>
            <a:miter lim="800000"/>
            <a:headEnd/>
            <a:tailEnd/>
          </a:ln>
        </p:spPr>
        <p:txBody>
          <a:bodyPr/>
          <a:lstStyle/>
          <a:p>
            <a:fld id="{DCE42554-D921-47AE-97F7-60DDD549A104}" type="slidenum">
              <a:rPr lang="en-US" smtClean="0">
                <a:ea typeface="ＭＳ Ｐゴシック"/>
                <a:cs typeface="ＭＳ Ｐゴシック"/>
              </a:rPr>
              <a:pPr/>
              <a:t>20</a:t>
            </a:fld>
            <a:endParaRPr lang="en-US" smtClean="0">
              <a:ea typeface="ＭＳ Ｐゴシック"/>
              <a:cs typeface="ＭＳ Ｐゴシック"/>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What problem of the universe are we trying to solve?</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38386" indent="-283995" eaLnBrk="0" hangingPunct="0">
              <a:defRPr>
                <a:solidFill>
                  <a:schemeClr val="tx1"/>
                </a:solidFill>
                <a:latin typeface="Arial" charset="0"/>
                <a:ea typeface="ＭＳ Ｐゴシック" charset="-128"/>
              </a:defRPr>
            </a:lvl2pPr>
            <a:lvl3pPr marL="1135979" indent="-227196" eaLnBrk="0" hangingPunct="0">
              <a:defRPr>
                <a:solidFill>
                  <a:schemeClr val="tx1"/>
                </a:solidFill>
                <a:latin typeface="Arial" charset="0"/>
                <a:ea typeface="ＭＳ Ｐゴシック" charset="-128"/>
              </a:defRPr>
            </a:lvl3pPr>
            <a:lvl4pPr marL="1590371" indent="-227196" eaLnBrk="0" hangingPunct="0">
              <a:defRPr>
                <a:solidFill>
                  <a:schemeClr val="tx1"/>
                </a:solidFill>
                <a:latin typeface="Arial" charset="0"/>
                <a:ea typeface="ＭＳ Ｐゴシック" charset="-128"/>
              </a:defRPr>
            </a:lvl4pPr>
            <a:lvl5pPr marL="2044763" indent="-227196" eaLnBrk="0" hangingPunct="0">
              <a:defRPr>
                <a:solidFill>
                  <a:schemeClr val="tx1"/>
                </a:solidFill>
                <a:latin typeface="Arial" charset="0"/>
                <a:ea typeface="ＭＳ Ｐゴシック" charset="-128"/>
              </a:defRPr>
            </a:lvl5pPr>
            <a:lvl6pPr marL="2499154" indent="-227196" eaLnBrk="0" fontAlgn="base" hangingPunct="0">
              <a:spcBef>
                <a:spcPct val="0"/>
              </a:spcBef>
              <a:spcAft>
                <a:spcPct val="0"/>
              </a:spcAft>
              <a:defRPr>
                <a:solidFill>
                  <a:schemeClr val="tx1"/>
                </a:solidFill>
                <a:latin typeface="Arial" charset="0"/>
                <a:ea typeface="ＭＳ Ｐゴシック" charset="-128"/>
              </a:defRPr>
            </a:lvl6pPr>
            <a:lvl7pPr marL="2953546" indent="-227196" eaLnBrk="0" fontAlgn="base" hangingPunct="0">
              <a:spcBef>
                <a:spcPct val="0"/>
              </a:spcBef>
              <a:spcAft>
                <a:spcPct val="0"/>
              </a:spcAft>
              <a:defRPr>
                <a:solidFill>
                  <a:schemeClr val="tx1"/>
                </a:solidFill>
                <a:latin typeface="Arial" charset="0"/>
                <a:ea typeface="ＭＳ Ｐゴシック" charset="-128"/>
              </a:defRPr>
            </a:lvl7pPr>
            <a:lvl8pPr marL="3407938" indent="-227196" eaLnBrk="0" fontAlgn="base" hangingPunct="0">
              <a:spcBef>
                <a:spcPct val="0"/>
              </a:spcBef>
              <a:spcAft>
                <a:spcPct val="0"/>
              </a:spcAft>
              <a:defRPr>
                <a:solidFill>
                  <a:schemeClr val="tx1"/>
                </a:solidFill>
                <a:latin typeface="Arial" charset="0"/>
                <a:ea typeface="ＭＳ Ｐゴシック" charset="-128"/>
              </a:defRPr>
            </a:lvl8pPr>
            <a:lvl9pPr marL="3862330" indent="-227196"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95C90EE7-27A1-4179-8E23-6291A5F8671C}" type="slidenum">
              <a:rPr lang="en-US" smtClean="0"/>
              <a:pPr eaLnBrk="1" hangingPunct="1"/>
              <a:t>27</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What problem of the universe are we trying to solve?</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38386" indent="-283995" eaLnBrk="0" hangingPunct="0">
              <a:defRPr>
                <a:solidFill>
                  <a:schemeClr val="tx1"/>
                </a:solidFill>
                <a:latin typeface="Arial" charset="0"/>
                <a:ea typeface="ＭＳ Ｐゴシック" charset="-128"/>
              </a:defRPr>
            </a:lvl2pPr>
            <a:lvl3pPr marL="1135979" indent="-227196" eaLnBrk="0" hangingPunct="0">
              <a:defRPr>
                <a:solidFill>
                  <a:schemeClr val="tx1"/>
                </a:solidFill>
                <a:latin typeface="Arial" charset="0"/>
                <a:ea typeface="ＭＳ Ｐゴシック" charset="-128"/>
              </a:defRPr>
            </a:lvl3pPr>
            <a:lvl4pPr marL="1590371" indent="-227196" eaLnBrk="0" hangingPunct="0">
              <a:defRPr>
                <a:solidFill>
                  <a:schemeClr val="tx1"/>
                </a:solidFill>
                <a:latin typeface="Arial" charset="0"/>
                <a:ea typeface="ＭＳ Ｐゴシック" charset="-128"/>
              </a:defRPr>
            </a:lvl4pPr>
            <a:lvl5pPr marL="2044763" indent="-227196" eaLnBrk="0" hangingPunct="0">
              <a:defRPr>
                <a:solidFill>
                  <a:schemeClr val="tx1"/>
                </a:solidFill>
                <a:latin typeface="Arial" charset="0"/>
                <a:ea typeface="ＭＳ Ｐゴシック" charset="-128"/>
              </a:defRPr>
            </a:lvl5pPr>
            <a:lvl6pPr marL="2499154" indent="-227196" eaLnBrk="0" fontAlgn="base" hangingPunct="0">
              <a:spcBef>
                <a:spcPct val="0"/>
              </a:spcBef>
              <a:spcAft>
                <a:spcPct val="0"/>
              </a:spcAft>
              <a:defRPr>
                <a:solidFill>
                  <a:schemeClr val="tx1"/>
                </a:solidFill>
                <a:latin typeface="Arial" charset="0"/>
                <a:ea typeface="ＭＳ Ｐゴシック" charset="-128"/>
              </a:defRPr>
            </a:lvl6pPr>
            <a:lvl7pPr marL="2953546" indent="-227196" eaLnBrk="0" fontAlgn="base" hangingPunct="0">
              <a:spcBef>
                <a:spcPct val="0"/>
              </a:spcBef>
              <a:spcAft>
                <a:spcPct val="0"/>
              </a:spcAft>
              <a:defRPr>
                <a:solidFill>
                  <a:schemeClr val="tx1"/>
                </a:solidFill>
                <a:latin typeface="Arial" charset="0"/>
                <a:ea typeface="ＭＳ Ｐゴシック" charset="-128"/>
              </a:defRPr>
            </a:lvl7pPr>
            <a:lvl8pPr marL="3407938" indent="-227196" eaLnBrk="0" fontAlgn="base" hangingPunct="0">
              <a:spcBef>
                <a:spcPct val="0"/>
              </a:spcBef>
              <a:spcAft>
                <a:spcPct val="0"/>
              </a:spcAft>
              <a:defRPr>
                <a:solidFill>
                  <a:schemeClr val="tx1"/>
                </a:solidFill>
                <a:latin typeface="Arial" charset="0"/>
                <a:ea typeface="ＭＳ Ｐゴシック" charset="-128"/>
              </a:defRPr>
            </a:lvl8pPr>
            <a:lvl9pPr marL="3862330" indent="-227196"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95C90EE7-27A1-4179-8E23-6291A5F8671C}" type="slidenum">
              <a:rPr lang="en-US" smtClean="0"/>
              <a:pPr eaLnBrk="1" hangingPunct="1"/>
              <a:t>28</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What problem of the universe are we trying to solve?</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38386" indent="-283995" eaLnBrk="0" hangingPunct="0">
              <a:defRPr>
                <a:solidFill>
                  <a:schemeClr val="tx1"/>
                </a:solidFill>
                <a:latin typeface="Arial" charset="0"/>
                <a:ea typeface="ＭＳ Ｐゴシック" charset="-128"/>
              </a:defRPr>
            </a:lvl2pPr>
            <a:lvl3pPr marL="1135979" indent="-227196" eaLnBrk="0" hangingPunct="0">
              <a:defRPr>
                <a:solidFill>
                  <a:schemeClr val="tx1"/>
                </a:solidFill>
                <a:latin typeface="Arial" charset="0"/>
                <a:ea typeface="ＭＳ Ｐゴシック" charset="-128"/>
              </a:defRPr>
            </a:lvl3pPr>
            <a:lvl4pPr marL="1590371" indent="-227196" eaLnBrk="0" hangingPunct="0">
              <a:defRPr>
                <a:solidFill>
                  <a:schemeClr val="tx1"/>
                </a:solidFill>
                <a:latin typeface="Arial" charset="0"/>
                <a:ea typeface="ＭＳ Ｐゴシック" charset="-128"/>
              </a:defRPr>
            </a:lvl4pPr>
            <a:lvl5pPr marL="2044763" indent="-227196" eaLnBrk="0" hangingPunct="0">
              <a:defRPr>
                <a:solidFill>
                  <a:schemeClr val="tx1"/>
                </a:solidFill>
                <a:latin typeface="Arial" charset="0"/>
                <a:ea typeface="ＭＳ Ｐゴシック" charset="-128"/>
              </a:defRPr>
            </a:lvl5pPr>
            <a:lvl6pPr marL="2499154" indent="-227196" eaLnBrk="0" fontAlgn="base" hangingPunct="0">
              <a:spcBef>
                <a:spcPct val="0"/>
              </a:spcBef>
              <a:spcAft>
                <a:spcPct val="0"/>
              </a:spcAft>
              <a:defRPr>
                <a:solidFill>
                  <a:schemeClr val="tx1"/>
                </a:solidFill>
                <a:latin typeface="Arial" charset="0"/>
                <a:ea typeface="ＭＳ Ｐゴシック" charset="-128"/>
              </a:defRPr>
            </a:lvl6pPr>
            <a:lvl7pPr marL="2953546" indent="-227196" eaLnBrk="0" fontAlgn="base" hangingPunct="0">
              <a:spcBef>
                <a:spcPct val="0"/>
              </a:spcBef>
              <a:spcAft>
                <a:spcPct val="0"/>
              </a:spcAft>
              <a:defRPr>
                <a:solidFill>
                  <a:schemeClr val="tx1"/>
                </a:solidFill>
                <a:latin typeface="Arial" charset="0"/>
                <a:ea typeface="ＭＳ Ｐゴシック" charset="-128"/>
              </a:defRPr>
            </a:lvl7pPr>
            <a:lvl8pPr marL="3407938" indent="-227196" eaLnBrk="0" fontAlgn="base" hangingPunct="0">
              <a:spcBef>
                <a:spcPct val="0"/>
              </a:spcBef>
              <a:spcAft>
                <a:spcPct val="0"/>
              </a:spcAft>
              <a:defRPr>
                <a:solidFill>
                  <a:schemeClr val="tx1"/>
                </a:solidFill>
                <a:latin typeface="Arial" charset="0"/>
                <a:ea typeface="ＭＳ Ｐゴシック" charset="-128"/>
              </a:defRPr>
            </a:lvl8pPr>
            <a:lvl9pPr marL="3862330" indent="-227196"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95C90EE7-27A1-4179-8E23-6291A5F8671C}" type="slidenum">
              <a:rPr lang="en-US" smtClean="0"/>
              <a:pPr eaLnBrk="1" hangingPunct="1"/>
              <a:t>29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3A79FF-8914-412A-A011-54F42C87369B}" type="datetime1">
              <a:rPr lang="en-US" smtClean="0"/>
              <a:t>3/13/2013</a:t>
            </a:fld>
            <a:endParaRPr lang="en-US" dirty="0"/>
          </a:p>
        </p:txBody>
      </p:sp>
      <p:sp>
        <p:nvSpPr>
          <p:cNvPr id="5" name="Footer Placeholder 4"/>
          <p:cNvSpPr>
            <a:spLocks noGrp="1"/>
          </p:cNvSpPr>
          <p:nvPr>
            <p:ph type="ftr" sz="quarter" idx="11"/>
          </p:nvPr>
        </p:nvSpPr>
        <p:spPr/>
        <p:txBody>
          <a:bodyPr/>
          <a:lstStyle/>
          <a:p>
            <a:r>
              <a:rPr lang="en-US" dirty="0" smtClean="0"/>
              <a:t>DSS </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8" name="Rectangle 7"/>
          <p:cNvSpPr/>
          <p:nvPr userDrawn="1"/>
        </p:nvSpPr>
        <p:spPr>
          <a:xfrm>
            <a:off x="0" y="0"/>
            <a:ext cx="6019800" cy="838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3124200" y="0"/>
            <a:ext cx="6019800" cy="838200"/>
          </a:xfrm>
          <a:prstGeom prst="rect">
            <a:avLst/>
          </a:prstGeom>
          <a:gradFill>
            <a:gsLst>
              <a:gs pos="39000">
                <a:schemeClr val="tx2"/>
              </a:gs>
              <a:gs pos="50000">
                <a:schemeClr val="accent1">
                  <a:tint val="44500"/>
                  <a:satMod val="160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1" descr="Description: Connecticut Department of Social Services Logo"/>
          <p:cNvPicPr>
            <a:picLocks noChangeAspect="1" noChangeArrowheads="1"/>
          </p:cNvPicPr>
          <p:nvPr userDrawn="1"/>
        </p:nvPicPr>
        <p:blipFill>
          <a:blip r:embed="rId2" cstate="print"/>
          <a:srcRect t="26667" b="13333"/>
          <a:stretch>
            <a:fillRect/>
          </a:stretch>
        </p:blipFill>
        <p:spPr bwMode="auto">
          <a:xfrm>
            <a:off x="6448037" y="0"/>
            <a:ext cx="2695963" cy="838200"/>
          </a:xfrm>
          <a:prstGeom prst="rect">
            <a:avLst/>
          </a:prstGeom>
          <a:noFill/>
          <a:ln w="9525">
            <a:noFill/>
            <a:miter lim="800000"/>
            <a:headEnd/>
            <a:tailEnd/>
          </a:ln>
        </p:spPr>
      </p:pic>
      <p:sp>
        <p:nvSpPr>
          <p:cNvPr id="11" name="Title 1"/>
          <p:cNvSpPr txBox="1">
            <a:spLocks/>
          </p:cNvSpPr>
          <p:nvPr userDrawn="1"/>
        </p:nvSpPr>
        <p:spPr>
          <a:xfrm>
            <a:off x="152400" y="116632"/>
            <a:ext cx="6400800" cy="645368"/>
          </a:xfrm>
          <a:prstGeom prst="rect">
            <a:avLst/>
          </a:prstGeom>
        </p:spPr>
        <p:txBody>
          <a:bodyPr vert="horz" lIns="91440" tIns="45720" rIns="91440" bIns="45720" rtlCol="0" anchor="ctr">
            <a:normAutofit/>
          </a:bodyPr>
          <a:lstStyle>
            <a:lvl1pPr algn="l">
              <a:defRPr sz="2000" b="1">
                <a:solidFill>
                  <a:schemeClr val="bg1"/>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bg1"/>
                </a:solidFill>
                <a:effectLst/>
                <a:uLnTx/>
                <a:uFillTx/>
                <a:latin typeface="+mj-lt"/>
                <a:ea typeface="+mj-ea"/>
                <a:cs typeface="+mj-cs"/>
              </a:rPr>
              <a:t>HIX/IE Project – Weekly DSS PM Meeting</a:t>
            </a:r>
            <a:br>
              <a:rPr kumimoji="0" lang="en-US" sz="2000" b="1" i="0" u="none" strike="noStrike" kern="1200" cap="none" spc="0" normalizeH="0" baseline="0" noProof="0" dirty="0" smtClean="0">
                <a:ln>
                  <a:noFill/>
                </a:ln>
                <a:solidFill>
                  <a:schemeClr val="bg1"/>
                </a:solidFill>
                <a:effectLst/>
                <a:uLnTx/>
                <a:uFillTx/>
                <a:latin typeface="+mj-lt"/>
                <a:ea typeface="+mj-ea"/>
                <a:cs typeface="+mj-cs"/>
              </a:rPr>
            </a:br>
            <a:r>
              <a:rPr kumimoji="0" lang="en-US" sz="1400" b="0" i="1" u="none" strike="noStrike" kern="1200" cap="none" spc="0" normalizeH="0" baseline="0" noProof="0" dirty="0" smtClean="0">
                <a:ln>
                  <a:noFill/>
                </a:ln>
                <a:solidFill>
                  <a:schemeClr val="bg1"/>
                </a:solidFill>
                <a:effectLst/>
                <a:uLnTx/>
                <a:uFillTx/>
                <a:latin typeface="+mj-lt"/>
                <a:ea typeface="+mj-ea"/>
                <a:cs typeface="+mj-cs"/>
              </a:rPr>
              <a:t>Agenda October 23</a:t>
            </a:r>
            <a:endParaRPr kumimoji="0" lang="en-US" sz="1600" b="0" i="1"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Rectangle 9"/>
          <p:cNvSpPr/>
          <p:nvPr userDrawn="1"/>
        </p:nvSpPr>
        <p:spPr>
          <a:xfrm>
            <a:off x="0" y="0"/>
            <a:ext cx="6019800" cy="838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0" y="1600200"/>
            <a:ext cx="8229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067D0B5-048E-45BB-B841-2382440A4C0E}" type="datetime1">
              <a:rPr lang="en-US" smtClean="0"/>
              <a:t>3/13/2013</a:t>
            </a:fld>
            <a:endParaRPr lang="en-US" dirty="0"/>
          </a:p>
        </p:txBody>
      </p:sp>
      <p:sp>
        <p:nvSpPr>
          <p:cNvPr id="5" name="Footer Placeholder 4"/>
          <p:cNvSpPr>
            <a:spLocks noGrp="1"/>
          </p:cNvSpPr>
          <p:nvPr>
            <p:ph type="ftr" sz="quarter" idx="11"/>
          </p:nvPr>
        </p:nvSpPr>
        <p:spPr/>
        <p:txBody>
          <a:bodyPr/>
          <a:lstStyle/>
          <a:p>
            <a:r>
              <a:rPr lang="en-US" dirty="0" smtClean="0"/>
              <a:t>DSS </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7" name="Rectangle 6"/>
          <p:cNvSpPr/>
          <p:nvPr userDrawn="1"/>
        </p:nvSpPr>
        <p:spPr>
          <a:xfrm>
            <a:off x="3124200" y="0"/>
            <a:ext cx="6019800" cy="838200"/>
          </a:xfrm>
          <a:prstGeom prst="rect">
            <a:avLst/>
          </a:prstGeom>
          <a:gradFill>
            <a:gsLst>
              <a:gs pos="39000">
                <a:schemeClr val="tx2"/>
              </a:gs>
              <a:gs pos="50000">
                <a:schemeClr val="accent1">
                  <a:tint val="44500"/>
                  <a:satMod val="160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1" descr="Description: Connecticut Department of Social Services Logo"/>
          <p:cNvPicPr>
            <a:picLocks noChangeAspect="1" noChangeArrowheads="1"/>
          </p:cNvPicPr>
          <p:nvPr userDrawn="1"/>
        </p:nvPicPr>
        <p:blipFill>
          <a:blip r:embed="rId2" cstate="print"/>
          <a:srcRect t="26667" b="13333"/>
          <a:stretch>
            <a:fillRect/>
          </a:stretch>
        </p:blipFill>
        <p:spPr bwMode="auto">
          <a:xfrm>
            <a:off x="6448037" y="0"/>
            <a:ext cx="2695963" cy="838200"/>
          </a:xfrm>
          <a:prstGeom prst="rect">
            <a:avLst/>
          </a:prstGeom>
          <a:noFill/>
          <a:ln w="9525">
            <a:noFill/>
            <a:miter lim="800000"/>
            <a:headEnd/>
            <a:tailEnd/>
          </a:ln>
        </p:spPr>
      </p:pic>
      <p:sp>
        <p:nvSpPr>
          <p:cNvPr id="9" name="Title 1"/>
          <p:cNvSpPr>
            <a:spLocks noGrp="1"/>
          </p:cNvSpPr>
          <p:nvPr userDrawn="1">
            <p:ph type="title"/>
          </p:nvPr>
        </p:nvSpPr>
        <p:spPr>
          <a:xfrm>
            <a:off x="152400" y="116632"/>
            <a:ext cx="6400800" cy="645368"/>
          </a:xfrm>
        </p:spPr>
        <p:txBody>
          <a:bodyPr>
            <a:normAutofit/>
          </a:bodyPr>
          <a:lstStyle>
            <a:lvl1pPr algn="l">
              <a:defRPr sz="2000" b="1">
                <a:solidFill>
                  <a:schemeClr val="bg1"/>
                </a:solidFill>
              </a:defRPr>
            </a:lvl1pPr>
          </a:lstStyle>
          <a:p>
            <a:r>
              <a:rPr lang="en-US" dirty="0" smtClean="0"/>
              <a:t>HIX/IE Project – Weekly DSS PM Meeting</a:t>
            </a:r>
            <a:br>
              <a:rPr lang="en-US" dirty="0" smtClean="0"/>
            </a:br>
            <a:r>
              <a:rPr lang="en-US" sz="1400" b="0" i="1" dirty="0" smtClean="0"/>
              <a:t>Agenda October 23</a:t>
            </a:r>
            <a:endParaRPr lang="en-US" sz="1600" b="0" i="1"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124E4E-0426-4C82-BED6-30022B9679DB}" type="datetime1">
              <a:rPr lang="en-US" smtClean="0"/>
              <a:t>3/13/2013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DSS </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1</a:t>
            </a:fld>
            <a:endParaRPr lang="en-US" dirty="0"/>
          </a:p>
        </p:txBody>
      </p:sp>
      <p:sp>
        <p:nvSpPr>
          <p:cNvPr id="9" name="TextBox 8"/>
          <p:cNvSpPr txBox="1"/>
          <p:nvPr/>
        </p:nvSpPr>
        <p:spPr>
          <a:xfrm>
            <a:off x="1524000" y="2438400"/>
            <a:ext cx="6215051" cy="1200329"/>
          </a:xfrm>
          <a:prstGeom prst="rect">
            <a:avLst/>
          </a:prstGeom>
          <a:noFill/>
        </p:spPr>
        <p:txBody>
          <a:bodyPr wrap="square" rtlCol="0">
            <a:spAutoFit/>
          </a:bodyPr>
          <a:lstStyle/>
          <a:p>
            <a:pPr algn="ctr"/>
            <a:r>
              <a:rPr lang="en-US" sz="3600" dirty="0" smtClean="0">
                <a:cs typeface="Arial" pitchFamily="34" charset="0"/>
              </a:rPr>
              <a:t>DSS IT Capital Investment Briefing</a:t>
            </a:r>
            <a:endParaRPr lang="en-US" sz="3600" i="1" dirty="0">
              <a:cs typeface="Arial" pitchFamily="34" charset="0"/>
            </a:endParaRPr>
          </a:p>
        </p:txBody>
      </p:sp>
      <p:sp>
        <p:nvSpPr>
          <p:cNvPr id="10" name="TextBox 9"/>
          <p:cNvSpPr txBox="1"/>
          <p:nvPr/>
        </p:nvSpPr>
        <p:spPr>
          <a:xfrm>
            <a:off x="3505200" y="4038600"/>
            <a:ext cx="2292615" cy="461665"/>
          </a:xfrm>
          <a:prstGeom prst="rect">
            <a:avLst/>
          </a:prstGeom>
          <a:noFill/>
        </p:spPr>
        <p:txBody>
          <a:bodyPr wrap="none" rtlCol="0">
            <a:spAutoFit/>
          </a:bodyPr>
          <a:lstStyle/>
          <a:p>
            <a:pPr algn="ctr"/>
            <a:r>
              <a:rPr lang="en-US" sz="2400" i="1" dirty="0" smtClean="0">
                <a:latin typeface="Trebuchet MS" pitchFamily="34" charset="0"/>
              </a:rPr>
              <a:t>March 13, 2013</a:t>
            </a:r>
            <a:endParaRPr lang="en-US" sz="2400" i="1" dirty="0">
              <a:latin typeface="Trebuchet MS"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HP_1558"/>
          <p:cNvGraphicFramePr>
            <a:graphicFrameLocks/>
          </p:cNvGraphicFramePr>
          <p:nvPr>
            <p:extLst>
              <p:ext uri="{D42A27DB-BD31-4B8C-83A1-F6EECF244321}">
                <p14:modId xmlns:p14="http://schemas.microsoft.com/office/powerpoint/2010/main" val="1430569783"/>
              </p:ext>
            </p:extLst>
          </p:nvPr>
        </p:nvGraphicFramePr>
        <p:xfrm>
          <a:off x="306388" y="1400823"/>
          <a:ext cx="8337550" cy="1253236"/>
        </p:xfrm>
        <a:graphic>
          <a:graphicData uri="http://schemas.openxmlformats.org/drawingml/2006/table">
            <a:tbl>
              <a:tblPr/>
              <a:tblGrid>
                <a:gridCol w="2586043"/>
                <a:gridCol w="443245"/>
                <a:gridCol w="441910"/>
                <a:gridCol w="443245"/>
                <a:gridCol w="441911"/>
                <a:gridCol w="443245"/>
                <a:gridCol w="441910"/>
                <a:gridCol w="443245"/>
                <a:gridCol w="441911"/>
                <a:gridCol w="443245"/>
                <a:gridCol w="441910"/>
                <a:gridCol w="441910"/>
                <a:gridCol w="441910"/>
                <a:gridCol w="441910"/>
              </a:tblGrid>
              <a:tr h="26738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ndParaRPr>
                    </a:p>
                  </a:txBody>
                  <a:tcPr marL="45720" marR="45720" marT="27432" marB="27432" horzOverflow="overflow">
                    <a:lnL>
                      <a:noFill/>
                    </a:lnL>
                    <a:lnR w="12700" cap="flat" cmpd="sng" algn="ctr">
                      <a:solidFill>
                        <a:srgbClr val="FFFFFF"/>
                      </a:solidFill>
                      <a:prstDash val="solid"/>
                      <a:round/>
                      <a:headEnd type="none" w="med" len="med"/>
                      <a:tailEnd type="none" w="med" len="med"/>
                    </a:lnR>
                    <a:lnT>
                      <a:noFill/>
                    </a:lnT>
                    <a:lnB>
                      <a:noFill/>
                    </a:lnB>
                    <a:lnTlToBr>
                      <a:noFill/>
                    </a:lnTlToBr>
                    <a:lnBlToTr>
                      <a:noFill/>
                    </a:lnBlToTr>
                    <a:noFill/>
                  </a:tcPr>
                </a:tc>
                <a:tc>
                  <a:txBody>
                    <a:bodyPr/>
                    <a:lstStyle/>
                    <a:p>
                      <a:pPr algn="ctr"/>
                      <a:r>
                        <a:rPr lang="en-US" sz="1600" b="1" dirty="0" smtClean="0">
                          <a:solidFill>
                            <a:schemeClr val="bg1"/>
                          </a:solidFill>
                          <a:latin typeface="Arial" pitchFamily="34" charset="0"/>
                          <a:cs typeface="Arial" pitchFamily="34" charset="0"/>
                        </a:rPr>
                        <a:t>O</a:t>
                      </a:r>
                      <a:endParaRPr lang="en-US" sz="1600" b="1" dirty="0">
                        <a:solidFill>
                          <a:schemeClr val="bg1"/>
                        </a:solidFill>
                        <a:latin typeface="Arial" pitchFamily="34" charset="0"/>
                        <a:cs typeface="Arial" pitchFamily="34" charset="0"/>
                      </a:endParaRPr>
                    </a:p>
                  </a:txBody>
                  <a:tcPr marL="45720" marR="45720"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lnTlToBr>
                      <a:noFill/>
                    </a:lnTlToBr>
                    <a:lnBlToTr>
                      <a:noFill/>
                    </a:lnBlToTr>
                    <a:solidFill>
                      <a:srgbClr val="4066B2"/>
                    </a:solidFill>
                  </a:tcPr>
                </a:tc>
                <a:tc>
                  <a:txBody>
                    <a:bodyPr/>
                    <a:lstStyle/>
                    <a:p>
                      <a:pPr algn="ctr"/>
                      <a:r>
                        <a:rPr lang="en-US" sz="1600" b="1" dirty="0" smtClean="0">
                          <a:solidFill>
                            <a:schemeClr val="bg1"/>
                          </a:solidFill>
                          <a:latin typeface="Arial" pitchFamily="34" charset="0"/>
                          <a:cs typeface="Arial" pitchFamily="34" charset="0"/>
                        </a:rPr>
                        <a:t>N</a:t>
                      </a:r>
                      <a:endParaRPr lang="en-US" sz="1600" b="1" dirty="0">
                        <a:solidFill>
                          <a:schemeClr val="bg1"/>
                        </a:solidFill>
                        <a:latin typeface="Arial" pitchFamily="34" charset="0"/>
                        <a:cs typeface="Arial" pitchFamily="34" charset="0"/>
                      </a:endParaRPr>
                    </a:p>
                  </a:txBody>
                  <a:tcPr marL="45720" marR="45720"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lnTlToBr>
                      <a:noFill/>
                    </a:lnTlToBr>
                    <a:lnBlToTr>
                      <a:noFill/>
                    </a:lnBlToTr>
                    <a:solidFill>
                      <a:srgbClr val="4066B2"/>
                    </a:solidFill>
                  </a:tcPr>
                </a:tc>
                <a:tc>
                  <a:txBody>
                    <a:bodyPr/>
                    <a:lstStyle/>
                    <a:p>
                      <a:pPr algn="ctr"/>
                      <a:r>
                        <a:rPr lang="en-US" sz="1600" b="1" dirty="0" smtClean="0">
                          <a:solidFill>
                            <a:schemeClr val="bg1"/>
                          </a:solidFill>
                          <a:latin typeface="Arial" pitchFamily="34" charset="0"/>
                          <a:cs typeface="Arial" pitchFamily="34" charset="0"/>
                        </a:rPr>
                        <a:t>D</a:t>
                      </a:r>
                      <a:endParaRPr lang="en-US" sz="1600" b="1" dirty="0">
                        <a:solidFill>
                          <a:schemeClr val="bg1"/>
                        </a:solidFill>
                        <a:latin typeface="Arial" pitchFamily="34" charset="0"/>
                        <a:cs typeface="Arial" pitchFamily="34" charset="0"/>
                      </a:endParaRPr>
                    </a:p>
                  </a:txBody>
                  <a:tcPr marL="45720" marR="45720"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lnTlToBr>
                      <a:noFill/>
                    </a:lnTlToBr>
                    <a:lnBlToTr>
                      <a:noFill/>
                    </a:lnBlToTr>
                    <a:solidFill>
                      <a:srgbClr val="4066B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J</a:t>
                      </a:r>
                    </a:p>
                  </a:txBody>
                  <a:tcPr marL="45720" marR="45720"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lnTlToBr>
                      <a:noFill/>
                    </a:lnTlToBr>
                    <a:lnBlToTr>
                      <a:noFill/>
                    </a:lnBlToTr>
                    <a:solidFill>
                      <a:srgbClr val="4066B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F</a:t>
                      </a:r>
                    </a:p>
                  </a:txBody>
                  <a:tcPr marL="45720" marR="45720"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lnTlToBr>
                      <a:noFill/>
                    </a:lnTlToBr>
                    <a:lnBlToTr>
                      <a:noFill/>
                    </a:lnBlToTr>
                    <a:solidFill>
                      <a:srgbClr val="4066B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M</a:t>
                      </a:r>
                    </a:p>
                  </a:txBody>
                  <a:tcPr marL="45720" marR="45720"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lnTlToBr>
                      <a:noFill/>
                    </a:lnTlToBr>
                    <a:lnBlToTr>
                      <a:noFill/>
                    </a:lnBlToTr>
                    <a:solidFill>
                      <a:srgbClr val="4066B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A</a:t>
                      </a:r>
                    </a:p>
                  </a:txBody>
                  <a:tcPr marL="45720" marR="45720"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lnTlToBr>
                      <a:noFill/>
                    </a:lnTlToBr>
                    <a:lnBlToTr>
                      <a:noFill/>
                    </a:lnBlToTr>
                    <a:solidFill>
                      <a:srgbClr val="4066B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M</a:t>
                      </a:r>
                    </a:p>
                  </a:txBody>
                  <a:tcPr marL="45720" marR="45720"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lnTlToBr>
                      <a:noFill/>
                    </a:lnTlToBr>
                    <a:lnBlToTr>
                      <a:noFill/>
                    </a:lnBlToTr>
                    <a:solidFill>
                      <a:srgbClr val="4066B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J</a:t>
                      </a:r>
                    </a:p>
                  </a:txBody>
                  <a:tcPr marL="45720" marR="45720"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lnTlToBr>
                      <a:noFill/>
                    </a:lnTlToBr>
                    <a:lnBlToTr>
                      <a:noFill/>
                    </a:lnBlToTr>
                    <a:solidFill>
                      <a:srgbClr val="4066B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J</a:t>
                      </a:r>
                    </a:p>
                  </a:txBody>
                  <a:tcPr marL="45720" marR="45720"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lnTlToBr>
                      <a:noFill/>
                    </a:lnTlToBr>
                    <a:lnBlToTr>
                      <a:noFill/>
                    </a:lnBlToTr>
                    <a:solidFill>
                      <a:srgbClr val="4066B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A</a:t>
                      </a:r>
                    </a:p>
                  </a:txBody>
                  <a:tcPr marL="45720" marR="45720"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lnTlToBr>
                      <a:noFill/>
                    </a:lnTlToBr>
                    <a:lnBlToTr>
                      <a:noFill/>
                    </a:lnBlToTr>
                    <a:solidFill>
                      <a:srgbClr val="4066B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S</a:t>
                      </a:r>
                    </a:p>
                  </a:txBody>
                  <a:tcPr marL="45720" marR="45720"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lnTlToBr>
                      <a:noFill/>
                    </a:lnTlToBr>
                    <a:lnBlToTr>
                      <a:noFill/>
                    </a:lnBlToTr>
                    <a:solidFill>
                      <a:srgbClr val="4066B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O</a:t>
                      </a:r>
                    </a:p>
                  </a:txBody>
                  <a:tcPr marL="45720" marR="45720"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lnTlToBr>
                      <a:noFill/>
                    </a:lnTlToBr>
                    <a:lnBlToTr>
                      <a:noFill/>
                    </a:lnBlToTr>
                    <a:solidFill>
                      <a:srgbClr val="4066B2"/>
                    </a:solidFill>
                  </a:tcPr>
                </a:tc>
              </a:tr>
              <a:tr h="18982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587" marR="0" lvl="1" indent="0" algn="l" defTabSz="914400" rtl="0" eaLnBrk="1" fontAlgn="base" latinLnBrk="0" hangingPunct="1">
                        <a:lnSpc>
                          <a:spcPct val="106000"/>
                        </a:lnSpc>
                        <a:spcBef>
                          <a:spcPct val="40000"/>
                        </a:spcBef>
                        <a:spcAft>
                          <a:spcPct val="0"/>
                        </a:spcAft>
                        <a:buClr>
                          <a:schemeClr val="tx1"/>
                        </a:buClr>
                        <a:buSzTx/>
                        <a:buFont typeface="Wingdings 2" pitchFamily="18" charset="2"/>
                        <a:buNone/>
                        <a:tabLst/>
                      </a:pPr>
                      <a:r>
                        <a:rPr kumimoji="0" lang="en-US" sz="1400" b="0" i="0" u="none" strike="noStrike" cap="none" normalizeH="0" baseline="0" dirty="0" smtClean="0">
                          <a:ln>
                            <a:noFill/>
                          </a:ln>
                          <a:solidFill>
                            <a:schemeClr val="tx1"/>
                          </a:solidFill>
                          <a:effectLst/>
                          <a:latin typeface="Arial" charset="0"/>
                        </a:rPr>
                        <a:t>R1: Plan Management</a:t>
                      </a:r>
                    </a:p>
                  </a:txBody>
                  <a:tcPr marL="45720" marR="45720" marT="27432" marB="27432" horzOverflow="overflow">
                    <a:lnL>
                      <a:noFill/>
                    </a:lnL>
                    <a:lnR w="12700" cap="flat" cmpd="sng" algn="ctr">
                      <a:solidFill>
                        <a:srgbClr val="003399"/>
                      </a:solidFill>
                      <a:prstDash val="solid"/>
                      <a:round/>
                      <a:headEnd type="none" w="med" len="med"/>
                      <a:tailEnd type="none" w="med" len="med"/>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ndParaRPr>
                    </a:p>
                  </a:txBody>
                  <a:tcPr marL="45720" marR="45720" marT="27432" marB="27432"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ndParaRPr>
                    </a:p>
                  </a:txBody>
                  <a:tcPr marL="45720" marR="45720" marT="27432" marB="27432"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ndParaRPr>
                    </a:p>
                  </a:txBody>
                  <a:tcPr marL="45720" marR="45720" marT="27432" marB="27432"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ndParaRPr>
                    </a:p>
                  </a:txBody>
                  <a:tcPr marL="45720" marR="45720" marT="27432" marB="27432"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ndParaRPr>
                    </a:p>
                  </a:txBody>
                  <a:tcPr marL="45720" marR="45720" marT="27432" marB="27432"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ndParaRPr>
                    </a:p>
                  </a:txBody>
                  <a:tcPr marL="45720" marR="45720" marT="27432" marB="27432"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ndParaRPr>
                    </a:p>
                  </a:txBody>
                  <a:tcPr marL="45720" marR="45720" marT="27432" marB="27432"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ndParaRPr>
                    </a:p>
                  </a:txBody>
                  <a:tcPr marL="45720" marR="45720" marT="27432" marB="27432"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ndParaRPr>
                    </a:p>
                  </a:txBody>
                  <a:tcPr marL="45720" marR="45720" marT="27432" marB="27432"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ndParaRPr>
                    </a:p>
                  </a:txBody>
                  <a:tcPr marL="45720" marR="45720" marT="27432" marB="27432"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ndParaRPr>
                    </a:p>
                  </a:txBody>
                  <a:tcPr marL="45720" marR="45720" marT="27432" marB="27432"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ndParaRPr>
                    </a:p>
                  </a:txBody>
                  <a:tcPr marL="45720" marR="45720" marT="27432" marB="27432"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ndParaRPr>
                    </a:p>
                  </a:txBody>
                  <a:tcPr marL="45720" marR="45720" marT="27432" marB="27432"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a:noFill/>
                    </a:lnT>
                    <a:lnB>
                      <a:noFill/>
                    </a:lnB>
                    <a:lnTlToBr>
                      <a:noFill/>
                    </a:lnTlToBr>
                    <a:lnBlToTr>
                      <a:noFill/>
                    </a:lnBlToTr>
                    <a:noFill/>
                  </a:tcPr>
                </a:tc>
              </a:tr>
              <a:tr h="26738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587" marR="0" lvl="1" indent="0" algn="l" defTabSz="914400" rtl="0" eaLnBrk="1" fontAlgn="base" latinLnBrk="0" hangingPunct="1">
                        <a:lnSpc>
                          <a:spcPct val="106000"/>
                        </a:lnSpc>
                        <a:spcBef>
                          <a:spcPct val="40000"/>
                        </a:spcBef>
                        <a:spcAft>
                          <a:spcPct val="0"/>
                        </a:spcAft>
                        <a:buClr>
                          <a:schemeClr val="tx1"/>
                        </a:buClr>
                        <a:buSzTx/>
                        <a:buFont typeface="Wingdings 2" pitchFamily="18" charset="2"/>
                        <a:buNone/>
                        <a:tabLst/>
                      </a:pPr>
                      <a:r>
                        <a:rPr kumimoji="0" lang="en-US" sz="1400" b="0" i="0" u="none" strike="noStrike" cap="none" normalizeH="0" baseline="0" dirty="0" smtClean="0">
                          <a:ln>
                            <a:noFill/>
                          </a:ln>
                          <a:solidFill>
                            <a:schemeClr val="tx1"/>
                          </a:solidFill>
                          <a:effectLst/>
                          <a:latin typeface="Arial" charset="0"/>
                        </a:rPr>
                        <a:t>R2: Core Functionality</a:t>
                      </a:r>
                    </a:p>
                  </a:txBody>
                  <a:tcPr marL="45720" marR="45720" marT="27432" marB="27432" horzOverflow="overflow">
                    <a:lnL>
                      <a:noFill/>
                    </a:lnL>
                    <a:lnR w="12700" cap="flat" cmpd="sng" algn="ctr">
                      <a:solidFill>
                        <a:srgbClr val="003399"/>
                      </a:solidFill>
                      <a:prstDash val="solid"/>
                      <a:round/>
                      <a:headEnd type="none" w="med" len="med"/>
                      <a:tailEnd type="none" w="med" len="med"/>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ndParaRPr>
                    </a:p>
                  </a:txBody>
                  <a:tcPr marL="45720" marR="45720" marT="27432" marB="27432"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ndParaRPr>
                    </a:p>
                  </a:txBody>
                  <a:tcPr marL="45720" marR="45720" marT="27432" marB="27432"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ndParaRPr>
                    </a:p>
                  </a:txBody>
                  <a:tcPr marL="45720" marR="45720" marT="27432" marB="27432"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ndParaRPr>
                    </a:p>
                  </a:txBody>
                  <a:tcPr marL="45720" marR="45720" marT="27432" marB="27432"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ndParaRPr>
                    </a:p>
                  </a:txBody>
                  <a:tcPr marL="45720" marR="45720" marT="27432" marB="27432"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ndParaRPr>
                    </a:p>
                  </a:txBody>
                  <a:tcPr marL="45720" marR="45720" marT="27432" marB="27432"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ndParaRPr>
                    </a:p>
                  </a:txBody>
                  <a:tcPr marL="45720" marR="45720" marT="27432" marB="27432"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ndParaRPr>
                    </a:p>
                  </a:txBody>
                  <a:tcPr marL="45720" marR="45720" marT="27432" marB="27432"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ndParaRPr>
                    </a:p>
                  </a:txBody>
                  <a:tcPr marL="45720" marR="45720" marT="27432" marB="27432"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ndParaRPr>
                    </a:p>
                  </a:txBody>
                  <a:tcPr marL="45720" marR="45720" marT="27432" marB="27432"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ndParaRPr>
                    </a:p>
                  </a:txBody>
                  <a:tcPr marL="45720" marR="45720" marT="27432" marB="27432"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ndParaRPr>
                    </a:p>
                  </a:txBody>
                  <a:tcPr marL="45720" marR="45720" marT="27432" marB="27432"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ndParaRPr>
                    </a:p>
                  </a:txBody>
                  <a:tcPr marL="45720" marR="45720" marT="27432" marB="27432"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a:noFill/>
                    </a:lnT>
                    <a:lnB>
                      <a:noFill/>
                    </a:lnB>
                    <a:lnTlToBr>
                      <a:noFill/>
                    </a:lnTlToBr>
                    <a:lnBlToTr>
                      <a:noFill/>
                    </a:lnBlToTr>
                    <a:noFill/>
                  </a:tcPr>
                </a:tc>
              </a:tr>
              <a:tr h="26738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587" marR="0" lvl="1" indent="0" algn="l" defTabSz="914400" rtl="0" eaLnBrk="1" fontAlgn="base" latinLnBrk="0" hangingPunct="1">
                        <a:lnSpc>
                          <a:spcPct val="106000"/>
                        </a:lnSpc>
                        <a:spcBef>
                          <a:spcPct val="40000"/>
                        </a:spcBef>
                        <a:spcAft>
                          <a:spcPct val="0"/>
                        </a:spcAft>
                        <a:buClr>
                          <a:schemeClr val="tx1"/>
                        </a:buClr>
                        <a:buSzTx/>
                        <a:buFont typeface="Wingdings 2" pitchFamily="18" charset="2"/>
                        <a:buNone/>
                        <a:tabLst/>
                        <a:defRPr/>
                      </a:pPr>
                      <a:r>
                        <a:rPr kumimoji="0" lang="en-US" sz="1400" b="0" i="0" u="none" strike="noStrike" cap="none" normalizeH="0" baseline="0" dirty="0" smtClean="0">
                          <a:ln>
                            <a:noFill/>
                          </a:ln>
                          <a:solidFill>
                            <a:schemeClr val="tx1"/>
                          </a:solidFill>
                          <a:effectLst/>
                          <a:latin typeface="Arial" charset="0"/>
                        </a:rPr>
                        <a:t>R3/R4: Deferred Functionality</a:t>
                      </a:r>
                    </a:p>
                  </a:txBody>
                  <a:tcPr marL="45720" marR="45720" marT="27432" marB="27432" horzOverflow="overflow">
                    <a:lnL>
                      <a:noFill/>
                    </a:lnL>
                    <a:lnR w="12700" cap="flat" cmpd="sng" algn="ctr">
                      <a:solidFill>
                        <a:srgbClr val="003399"/>
                      </a:solidFill>
                      <a:prstDash val="solid"/>
                      <a:round/>
                      <a:headEnd type="none" w="med" len="med"/>
                      <a:tailEnd type="none" w="med" len="med"/>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ndParaRPr>
                    </a:p>
                  </a:txBody>
                  <a:tcPr marL="45720" marR="45720" marT="27432" marB="27432"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ndParaRPr>
                    </a:p>
                  </a:txBody>
                  <a:tcPr marL="45720" marR="45720" marT="27432" marB="27432"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ndParaRPr>
                    </a:p>
                  </a:txBody>
                  <a:tcPr marL="45720" marR="45720" marT="27432" marB="27432"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ndParaRPr>
                    </a:p>
                  </a:txBody>
                  <a:tcPr marL="45720" marR="45720" marT="27432" marB="27432"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ndParaRPr>
                    </a:p>
                  </a:txBody>
                  <a:tcPr marL="45720" marR="45720" marT="27432" marB="27432"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ndParaRPr>
                    </a:p>
                  </a:txBody>
                  <a:tcPr marL="45720" marR="45720" marT="27432" marB="27432"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ndParaRPr>
                    </a:p>
                  </a:txBody>
                  <a:tcPr marL="45720" marR="45720" marT="27432" marB="27432"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ndParaRPr>
                    </a:p>
                  </a:txBody>
                  <a:tcPr marL="45720" marR="45720" marT="27432" marB="27432"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ndParaRPr>
                    </a:p>
                  </a:txBody>
                  <a:tcPr marL="45720" marR="45720" marT="27432" marB="27432"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ndParaRPr>
                    </a:p>
                  </a:txBody>
                  <a:tcPr marL="45720" marR="45720" marT="27432" marB="27432"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ndParaRPr>
                    </a:p>
                  </a:txBody>
                  <a:tcPr marL="45720" marR="45720" marT="27432" marB="27432"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ndParaRPr>
                    </a:p>
                  </a:txBody>
                  <a:tcPr marL="45720" marR="45720" marT="27432" marB="27432"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ndParaRPr>
                    </a:p>
                  </a:txBody>
                  <a:tcPr marL="45720" marR="45720" marT="27432" marB="27432"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a:noFill/>
                    </a:lnT>
                    <a:lnB>
                      <a:noFill/>
                    </a:lnB>
                    <a:lnTlToBr>
                      <a:noFill/>
                    </a:lnTlToBr>
                    <a:lnBlToTr>
                      <a:noFill/>
                    </a:lnBlToTr>
                    <a:noFill/>
                  </a:tcPr>
                </a:tc>
              </a:tr>
            </a:tbl>
          </a:graphicData>
        </a:graphic>
      </p:graphicFrame>
      <p:sp>
        <p:nvSpPr>
          <p:cNvPr id="5" name="SHP_573"/>
          <p:cNvSpPr>
            <a:spLocks noChangeArrowheads="1"/>
          </p:cNvSpPr>
          <p:nvPr/>
        </p:nvSpPr>
        <p:spPr bwMode="auto">
          <a:xfrm>
            <a:off x="2895600" y="1781935"/>
            <a:ext cx="3544463" cy="176526"/>
          </a:xfrm>
          <a:prstGeom prst="rect">
            <a:avLst/>
          </a:prstGeom>
          <a:solidFill>
            <a:srgbClr val="003399"/>
          </a:solidFill>
          <a:ln w="12700" algn="ctr">
            <a:solidFill>
              <a:srgbClr val="003399"/>
            </a:solidFill>
            <a:miter lim="800000"/>
            <a:headEnd/>
            <a:tailEnd/>
          </a:ln>
          <a:extLst/>
        </p:spPr>
        <p:txBody>
          <a:bodyPr wrap="none" lIns="72000" tIns="72000" rIns="72000" bIns="72000" anchor="ctr"/>
          <a:lstStyle/>
          <a:p>
            <a:pPr marL="0" marR="0" lvl="0" indent="0" algn="ctr" defTabSz="914400" eaLnBrk="0" fontAlgn="auto" latinLnBrk="0" hangingPunct="0">
              <a:lnSpc>
                <a:spcPct val="106000"/>
              </a:lnSpc>
              <a:spcBef>
                <a:spcPts val="0"/>
              </a:spcBef>
              <a:spcAft>
                <a:spcPts val="0"/>
              </a:spcAft>
              <a:buClrTx/>
              <a:buSzTx/>
              <a:buFont typeface="Wingdings 2" pitchFamily="18" charset="2"/>
              <a:buChar char="¡"/>
              <a:tabLst/>
              <a:defRPr/>
            </a:pPr>
            <a:endParaRPr kumimoji="0" lang="en-US" sz="1800" b="1" i="0" u="none" strike="noStrike" kern="0" cap="none" spc="0" normalizeH="0" baseline="0" noProof="0">
              <a:ln>
                <a:noFill/>
              </a:ln>
              <a:solidFill>
                <a:sysClr val="windowText" lastClr="000000"/>
              </a:solidFill>
              <a:effectLst/>
              <a:uLnTx/>
              <a:uFillTx/>
            </a:endParaRPr>
          </a:p>
        </p:txBody>
      </p:sp>
      <p:sp>
        <p:nvSpPr>
          <p:cNvPr id="6" name="SHP_560"/>
          <p:cNvSpPr>
            <a:spLocks noChangeArrowheads="1"/>
          </p:cNvSpPr>
          <p:nvPr/>
        </p:nvSpPr>
        <p:spPr bwMode="auto">
          <a:xfrm rot="-2637502">
            <a:off x="6373388" y="1804317"/>
            <a:ext cx="133350" cy="131763"/>
          </a:xfrm>
          <a:prstGeom prst="rect">
            <a:avLst/>
          </a:prstGeom>
          <a:solidFill>
            <a:srgbClr val="80CCCC"/>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lIns="72000" tIns="72000" rIns="72000" bIns="72000" anchor="ctr"/>
          <a:lstStyle/>
          <a:p>
            <a:pPr marL="0" marR="0" lvl="0" indent="0" algn="ctr" defTabSz="914400" eaLnBrk="0" fontAlgn="auto" latinLnBrk="0" hangingPunct="0">
              <a:lnSpc>
                <a:spcPct val="106000"/>
              </a:lnSpc>
              <a:spcBef>
                <a:spcPts val="0"/>
              </a:spcBef>
              <a:spcAft>
                <a:spcPts val="0"/>
              </a:spcAft>
              <a:buClrTx/>
              <a:buSzTx/>
              <a:buFont typeface="Wingdings 2" pitchFamily="18" charset="2"/>
              <a:buChar char="¡"/>
              <a:tabLst/>
              <a:defRPr/>
            </a:pPr>
            <a:endParaRPr kumimoji="0" lang="en-US" sz="1800" b="1" i="0" u="none" strike="noStrike" kern="0" cap="none" spc="0" normalizeH="0" baseline="0" noProof="0">
              <a:ln>
                <a:noFill/>
              </a:ln>
              <a:solidFill>
                <a:sysClr val="windowText" lastClr="000000"/>
              </a:solidFill>
              <a:effectLst/>
              <a:uLnTx/>
              <a:uFillTx/>
            </a:endParaRPr>
          </a:p>
        </p:txBody>
      </p:sp>
      <p:sp>
        <p:nvSpPr>
          <p:cNvPr id="7" name="SHP_573"/>
          <p:cNvSpPr>
            <a:spLocks noChangeArrowheads="1"/>
          </p:cNvSpPr>
          <p:nvPr/>
        </p:nvSpPr>
        <p:spPr bwMode="auto">
          <a:xfrm>
            <a:off x="2895600" y="2081292"/>
            <a:ext cx="5301545" cy="181969"/>
          </a:xfrm>
          <a:prstGeom prst="rect">
            <a:avLst/>
          </a:prstGeom>
          <a:solidFill>
            <a:srgbClr val="003399"/>
          </a:solidFill>
          <a:ln w="12700" algn="ctr">
            <a:solidFill>
              <a:srgbClr val="003399"/>
            </a:solidFill>
            <a:miter lim="800000"/>
            <a:headEnd/>
            <a:tailEnd/>
          </a:ln>
          <a:extLst/>
        </p:spPr>
        <p:txBody>
          <a:bodyPr wrap="none" lIns="72000" tIns="72000" rIns="72000" bIns="72000" anchor="ctr"/>
          <a:lstStyle/>
          <a:p>
            <a:pPr marL="0" marR="0" lvl="0" indent="0" algn="ctr" defTabSz="914400" eaLnBrk="0" fontAlgn="auto" latinLnBrk="0" hangingPunct="0">
              <a:lnSpc>
                <a:spcPct val="106000"/>
              </a:lnSpc>
              <a:spcBef>
                <a:spcPts val="0"/>
              </a:spcBef>
              <a:spcAft>
                <a:spcPts val="0"/>
              </a:spcAft>
              <a:buClrTx/>
              <a:buSzTx/>
              <a:buFont typeface="Wingdings 2" pitchFamily="18" charset="2"/>
              <a:buChar char="¡"/>
              <a:tabLst/>
              <a:defRPr/>
            </a:pPr>
            <a:endParaRPr kumimoji="0" lang="en-US" sz="1800" b="1" i="0" u="none" strike="noStrike" kern="0" cap="none" spc="0" normalizeH="0" baseline="0" noProof="0">
              <a:ln>
                <a:noFill/>
              </a:ln>
              <a:solidFill>
                <a:sysClr val="windowText" lastClr="000000"/>
              </a:solidFill>
              <a:effectLst/>
              <a:uLnTx/>
              <a:uFillTx/>
            </a:endParaRPr>
          </a:p>
        </p:txBody>
      </p:sp>
      <p:sp>
        <p:nvSpPr>
          <p:cNvPr id="8" name="SHP_560"/>
          <p:cNvSpPr>
            <a:spLocks noChangeArrowheads="1"/>
          </p:cNvSpPr>
          <p:nvPr/>
        </p:nvSpPr>
        <p:spPr bwMode="auto">
          <a:xfrm rot="-2637502">
            <a:off x="8145038" y="2109117"/>
            <a:ext cx="133350" cy="131763"/>
          </a:xfrm>
          <a:prstGeom prst="rect">
            <a:avLst/>
          </a:prstGeom>
          <a:solidFill>
            <a:srgbClr val="80CCCC"/>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lIns="72000" tIns="72000" rIns="72000" bIns="72000" anchor="ctr"/>
          <a:lstStyle/>
          <a:p>
            <a:pPr marL="0" marR="0" lvl="0" indent="0" algn="ctr" defTabSz="914400" eaLnBrk="0" fontAlgn="auto" latinLnBrk="0" hangingPunct="0">
              <a:lnSpc>
                <a:spcPct val="106000"/>
              </a:lnSpc>
              <a:spcBef>
                <a:spcPts val="0"/>
              </a:spcBef>
              <a:spcAft>
                <a:spcPts val="0"/>
              </a:spcAft>
              <a:buClrTx/>
              <a:buSzTx/>
              <a:buFont typeface="Wingdings 2" pitchFamily="18" charset="2"/>
              <a:buChar char="¡"/>
              <a:tabLst/>
              <a:defRPr/>
            </a:pPr>
            <a:endParaRPr kumimoji="0" lang="en-US" sz="1800" b="1" i="0" u="none" strike="noStrike" kern="0" cap="none" spc="0" normalizeH="0" baseline="0" noProof="0">
              <a:ln>
                <a:noFill/>
              </a:ln>
              <a:solidFill>
                <a:sysClr val="windowText" lastClr="000000"/>
              </a:solidFill>
              <a:effectLst/>
              <a:uLnTx/>
              <a:uFillTx/>
            </a:endParaRPr>
          </a:p>
        </p:txBody>
      </p:sp>
      <p:sp>
        <p:nvSpPr>
          <p:cNvPr id="9" name="Right Arrow 8"/>
          <p:cNvSpPr/>
          <p:nvPr/>
        </p:nvSpPr>
        <p:spPr bwMode="auto">
          <a:xfrm>
            <a:off x="8211713" y="2315840"/>
            <a:ext cx="436987" cy="329613"/>
          </a:xfrm>
          <a:prstGeom prst="rightArrow">
            <a:avLst/>
          </a:prstGeom>
          <a:solidFill>
            <a:srgbClr val="003399"/>
          </a:solidFill>
          <a:ln w="9525" cap="flat" cmpd="sng" algn="ctr">
            <a:solidFill>
              <a:srgbClr val="4066B2"/>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231775" marR="0" lvl="0" indent="-231775" algn="l" defTabSz="914400" rtl="0" eaLnBrk="1" fontAlgn="base" latinLnBrk="0" hangingPunct="1">
              <a:lnSpc>
                <a:spcPct val="106000"/>
              </a:lnSpc>
              <a:spcBef>
                <a:spcPct val="0"/>
              </a:spcBef>
              <a:spcAft>
                <a:spcPct val="0"/>
              </a:spcAft>
              <a:buClrTx/>
              <a:buSzTx/>
              <a:buFont typeface="Wingdings 2" pitchFamily="18" charset="2"/>
              <a:buNone/>
              <a:tabLst/>
              <a:defRPr/>
            </a:pPr>
            <a:endParaRPr kumimoji="0" lang="en-US" sz="2400" b="0" i="0" u="none" strike="noStrike" kern="0" cap="none" spc="0" normalizeH="0" baseline="0" noProof="0" smtClean="0">
              <a:ln>
                <a:noFill/>
              </a:ln>
              <a:solidFill>
                <a:srgbClr val="000000"/>
              </a:solidFill>
              <a:effectLst/>
              <a:uLnTx/>
              <a:uFillTx/>
              <a:latin typeface="Arial" charset="0"/>
            </a:endParaRPr>
          </a:p>
        </p:txBody>
      </p:sp>
      <p:cxnSp>
        <p:nvCxnSpPr>
          <p:cNvPr id="10" name="Straight Connector 9"/>
          <p:cNvCxnSpPr>
            <a:stCxn id="6" idx="0"/>
            <a:endCxn id="13" idx="3"/>
          </p:cNvCxnSpPr>
          <p:nvPr/>
        </p:nvCxnSpPr>
        <p:spPr bwMode="auto">
          <a:xfrm flipH="1" flipV="1">
            <a:off x="5204353" y="1084445"/>
            <a:ext cx="1189979" cy="738329"/>
          </a:xfrm>
          <a:prstGeom prst="line">
            <a:avLst/>
          </a:prstGeom>
          <a:solidFill>
            <a:schemeClr val="accent1"/>
          </a:solidFill>
          <a:ln w="9525" cap="flat" cmpd="sng" algn="ctr">
            <a:solidFill>
              <a:srgbClr val="003399"/>
            </a:solidFill>
            <a:prstDash val="solid"/>
            <a:round/>
            <a:headEnd type="none" w="med" len="med"/>
            <a:tailEnd type="none" w="med" len="med"/>
          </a:ln>
          <a:effectLst/>
        </p:spPr>
      </p:cxnSp>
      <p:cxnSp>
        <p:nvCxnSpPr>
          <p:cNvPr id="11" name="Straight Connector 10"/>
          <p:cNvCxnSpPr>
            <a:stCxn id="8" idx="1"/>
            <a:endCxn id="14" idx="3"/>
          </p:cNvCxnSpPr>
          <p:nvPr/>
        </p:nvCxnSpPr>
        <p:spPr bwMode="auto">
          <a:xfrm flipH="1">
            <a:off x="6877487" y="2221280"/>
            <a:ext cx="1286231" cy="687262"/>
          </a:xfrm>
          <a:prstGeom prst="line">
            <a:avLst/>
          </a:prstGeom>
          <a:solidFill>
            <a:schemeClr val="accent1"/>
          </a:solidFill>
          <a:ln w="9525" cap="flat" cmpd="sng" algn="ctr">
            <a:solidFill>
              <a:srgbClr val="003399"/>
            </a:solidFill>
            <a:prstDash val="solid"/>
            <a:round/>
            <a:headEnd type="none" w="med" len="med"/>
            <a:tailEnd type="none" w="med" len="med"/>
          </a:ln>
          <a:effectLst/>
        </p:spPr>
      </p:cxnSp>
      <p:cxnSp>
        <p:nvCxnSpPr>
          <p:cNvPr id="12" name="Straight Connector 11"/>
          <p:cNvCxnSpPr>
            <a:endCxn id="15" idx="0"/>
          </p:cNvCxnSpPr>
          <p:nvPr/>
        </p:nvCxnSpPr>
        <p:spPr bwMode="auto">
          <a:xfrm flipH="1">
            <a:off x="7634326" y="2564911"/>
            <a:ext cx="795880" cy="558001"/>
          </a:xfrm>
          <a:prstGeom prst="line">
            <a:avLst/>
          </a:prstGeom>
          <a:solidFill>
            <a:schemeClr val="accent1"/>
          </a:solidFill>
          <a:ln w="9525" cap="flat" cmpd="sng" algn="ctr">
            <a:solidFill>
              <a:srgbClr val="003399"/>
            </a:solidFill>
            <a:prstDash val="solid"/>
            <a:round/>
            <a:headEnd type="none" w="med" len="med"/>
            <a:tailEnd type="none" w="med" len="med"/>
          </a:ln>
          <a:effectLst/>
        </p:spPr>
      </p:cxnSp>
      <p:sp>
        <p:nvSpPr>
          <p:cNvPr id="13" name="TextBox 12"/>
          <p:cNvSpPr txBox="1"/>
          <p:nvPr/>
        </p:nvSpPr>
        <p:spPr bwMode="auto">
          <a:xfrm>
            <a:off x="3543300" y="883014"/>
            <a:ext cx="1661053" cy="402861"/>
          </a:xfrm>
          <a:prstGeom prst="rect">
            <a:avLst/>
          </a:prstGeom>
        </p:spPr>
        <p:txBody>
          <a:bodyPr wrap="square" rtlCol="0">
            <a:noAutofit/>
          </a:bodyPr>
          <a:lstStyle/>
          <a:p>
            <a:pPr algn="ctr" rtl="0" fontAlgn="base">
              <a:lnSpc>
                <a:spcPct val="106000"/>
              </a:lnSpc>
              <a:spcBef>
                <a:spcPct val="40000"/>
              </a:spcBef>
              <a:spcAft>
                <a:spcPct val="0"/>
              </a:spcAft>
              <a:buClr>
                <a:srgbClr val="000000"/>
              </a:buClr>
            </a:pPr>
            <a:r>
              <a:rPr lang="en-US" sz="1000" b="1" dirty="0" smtClean="0"/>
              <a:t>June 2013: Enables the Loading of Plan Data</a:t>
            </a:r>
            <a:endParaRPr lang="en-US" sz="900" dirty="0" smtClean="0"/>
          </a:p>
        </p:txBody>
      </p:sp>
      <p:sp>
        <p:nvSpPr>
          <p:cNvPr id="14" name="TextBox 13"/>
          <p:cNvSpPr txBox="1"/>
          <p:nvPr/>
        </p:nvSpPr>
        <p:spPr bwMode="auto">
          <a:xfrm>
            <a:off x="4667831" y="2692883"/>
            <a:ext cx="2209656" cy="431317"/>
          </a:xfrm>
          <a:prstGeom prst="rect">
            <a:avLst/>
          </a:prstGeom>
        </p:spPr>
        <p:txBody>
          <a:bodyPr wrap="square" rtlCol="0">
            <a:noAutofit/>
          </a:bodyPr>
          <a:lstStyle/>
          <a:p>
            <a:pPr algn="ctr" rtl="0" fontAlgn="base">
              <a:lnSpc>
                <a:spcPct val="106000"/>
              </a:lnSpc>
              <a:spcBef>
                <a:spcPct val="40000"/>
              </a:spcBef>
              <a:spcAft>
                <a:spcPct val="0"/>
              </a:spcAft>
              <a:buClr>
                <a:srgbClr val="000000"/>
              </a:buClr>
            </a:pPr>
            <a:r>
              <a:rPr lang="en-US" sz="1000" b="1" dirty="0" smtClean="0"/>
              <a:t>October 2013: Allows Clients to Browse, Apply, Shop and Enroll</a:t>
            </a:r>
          </a:p>
        </p:txBody>
      </p:sp>
      <p:sp>
        <p:nvSpPr>
          <p:cNvPr id="15" name="TextBox 14"/>
          <p:cNvSpPr txBox="1"/>
          <p:nvPr/>
        </p:nvSpPr>
        <p:spPr bwMode="auto">
          <a:xfrm>
            <a:off x="6533790" y="3122912"/>
            <a:ext cx="2201072" cy="429913"/>
          </a:xfrm>
          <a:prstGeom prst="rect">
            <a:avLst/>
          </a:prstGeom>
        </p:spPr>
        <p:txBody>
          <a:bodyPr wrap="square" rtlCol="0">
            <a:noAutofit/>
          </a:bodyPr>
          <a:lstStyle/>
          <a:p>
            <a:pPr algn="ctr" rtl="0" fontAlgn="base">
              <a:lnSpc>
                <a:spcPct val="106000"/>
              </a:lnSpc>
              <a:spcBef>
                <a:spcPct val="40000"/>
              </a:spcBef>
              <a:spcAft>
                <a:spcPct val="0"/>
              </a:spcAft>
              <a:buClr>
                <a:srgbClr val="000000"/>
              </a:buClr>
            </a:pPr>
            <a:r>
              <a:rPr lang="en-US" sz="1000" b="1" dirty="0" smtClean="0"/>
              <a:t>Provides Additional Functionality to Enhance the Exchange</a:t>
            </a:r>
          </a:p>
        </p:txBody>
      </p:sp>
      <p:grpSp>
        <p:nvGrpSpPr>
          <p:cNvPr id="16" name="Group 15"/>
          <p:cNvGrpSpPr/>
          <p:nvPr/>
        </p:nvGrpSpPr>
        <p:grpSpPr>
          <a:xfrm>
            <a:off x="1017249" y="3162300"/>
            <a:ext cx="7109503" cy="3583793"/>
            <a:chOff x="366625" y="3200400"/>
            <a:chExt cx="7109503" cy="3583793"/>
          </a:xfrm>
        </p:grpSpPr>
        <p:pic>
          <p:nvPicPr>
            <p:cNvPr id="17" name="Picture 5" descr="C:\Users\jschneidman\Desktop\00 - LandingPage Default v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6625" y="3200400"/>
              <a:ext cx="4282367" cy="3364717"/>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8" name="Picture 4" descr="C:\Users\jschneidman\Desktop\02 - BrowsePlans vFinal.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7192"/>
            <a:stretch/>
          </p:blipFill>
          <p:spPr bwMode="auto">
            <a:xfrm>
              <a:off x="3199277" y="3848101"/>
              <a:ext cx="4276851" cy="2936092"/>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19" name="Title 1"/>
          <p:cNvSpPr>
            <a:spLocks noGrp="1"/>
          </p:cNvSpPr>
          <p:nvPr>
            <p:ph type="title"/>
          </p:nvPr>
        </p:nvSpPr>
        <p:spPr/>
        <p:txBody>
          <a:bodyPr/>
          <a:lstStyle/>
          <a:p>
            <a:r>
              <a:rPr lang="en-US" dirty="0" smtClean="0"/>
              <a:t>Tier 1 Update and Timeline – CT HIX</a:t>
            </a:r>
            <a:endParaRPr lang="en-US"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11</a:t>
            </a:fld>
            <a:endParaRPr lang="en-US" dirty="0"/>
          </a:p>
        </p:txBody>
      </p:sp>
      <p:pic>
        <p:nvPicPr>
          <p:cNvPr id="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4201" y="867242"/>
            <a:ext cx="7988300" cy="5847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a:spLocks noGrp="1"/>
          </p:cNvSpPr>
          <p:nvPr>
            <p:ph type="title"/>
          </p:nvPr>
        </p:nvSpPr>
        <p:spPr/>
        <p:txBody>
          <a:bodyPr/>
          <a:lstStyle/>
          <a:p>
            <a:r>
              <a:rPr lang="en-US" dirty="0" smtClean="0"/>
              <a:t>Platform Capabilities for Tiers 2, 3 and 4 - IEP</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Financial Estimates (SFY 13 – SFY </a:t>
            </a:r>
            <a:r>
              <a:rPr lang="en-US" dirty="0" smtClean="0"/>
              <a:t>14) - ConneCT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64845639"/>
              </p:ext>
            </p:extLst>
          </p:nvPr>
        </p:nvGraphicFramePr>
        <p:xfrm>
          <a:off x="914400" y="1981200"/>
          <a:ext cx="7162800" cy="2803475"/>
        </p:xfrm>
        <a:graphic>
          <a:graphicData uri="http://schemas.openxmlformats.org/drawingml/2006/table">
            <a:tbl>
              <a:tblPr firstRow="1" firstCol="1" bandRow="1">
                <a:tableStyleId>{5940675A-B579-460E-94D1-54222C63F5DA}</a:tableStyleId>
              </a:tblPr>
              <a:tblGrid>
                <a:gridCol w="1432430"/>
                <a:gridCol w="1432430"/>
                <a:gridCol w="1432430"/>
                <a:gridCol w="1432430"/>
                <a:gridCol w="1433080"/>
              </a:tblGrid>
              <a:tr h="891506">
                <a:tc>
                  <a:txBody>
                    <a:bodyPr/>
                    <a:lstStyle/>
                    <a:p>
                      <a:pPr marL="0" marR="0">
                        <a:lnSpc>
                          <a:spcPct val="115000"/>
                        </a:lnSpc>
                        <a:spcBef>
                          <a:spcPts val="0"/>
                        </a:spcBef>
                        <a:spcAft>
                          <a:spcPts val="0"/>
                        </a:spcAft>
                      </a:pPr>
                      <a:r>
                        <a:rPr lang="en-US" sz="1200" b="1" dirty="0">
                          <a:effectLst/>
                        </a:rPr>
                        <a:t>Estimated Total Development Cost</a:t>
                      </a:r>
                      <a:endParaRPr lang="en-US" sz="1200" b="1" dirty="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200" b="1" dirty="0">
                          <a:effectLst/>
                        </a:rPr>
                        <a:t>Estimated total Capital Funding Request</a:t>
                      </a:r>
                      <a:endParaRPr lang="en-US" sz="1200" b="1" dirty="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200" b="1" dirty="0">
                          <a:effectLst/>
                        </a:rPr>
                        <a:t>Estimated Annual Operating Cost</a:t>
                      </a:r>
                      <a:endParaRPr lang="en-US" sz="1200" b="1" dirty="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200" b="1" dirty="0">
                          <a:effectLst/>
                        </a:rPr>
                        <a:t>One Time Financial Benefit</a:t>
                      </a:r>
                      <a:endParaRPr lang="en-US" sz="1200" b="1" dirty="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200" b="1" dirty="0">
                          <a:effectLst/>
                        </a:rPr>
                        <a:t>Recurring Annual Financial Benefit</a:t>
                      </a:r>
                      <a:endParaRPr lang="en-US" sz="1200" b="1" dirty="0">
                        <a:effectLst/>
                        <a:latin typeface="Calibri"/>
                        <a:ea typeface="Times New Roman"/>
                        <a:cs typeface="Times New Roman"/>
                      </a:endParaRPr>
                    </a:p>
                  </a:txBody>
                  <a:tcPr marL="68580" marR="68580" marT="0" marB="0"/>
                </a:tc>
              </a:tr>
              <a:tr h="296160">
                <a:tc>
                  <a:txBody>
                    <a:bodyPr/>
                    <a:lstStyle/>
                    <a:p>
                      <a:pPr marL="0" marR="0">
                        <a:lnSpc>
                          <a:spcPct val="115000"/>
                        </a:lnSpc>
                        <a:spcBef>
                          <a:spcPts val="0"/>
                        </a:spcBef>
                        <a:spcAft>
                          <a:spcPts val="0"/>
                        </a:spcAft>
                      </a:pPr>
                      <a:r>
                        <a:rPr lang="en-US" sz="1200">
                          <a:effectLst/>
                        </a:rPr>
                        <a:t>$21,401,663</a:t>
                      </a:r>
                      <a:endParaRPr lang="en-US" sz="120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$8,550,041</a:t>
                      </a:r>
                      <a:endParaRPr lang="en-US" sz="120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$4,652,061</a:t>
                      </a:r>
                      <a:endParaRPr lang="en-US" sz="1200" dirty="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$10,478,858</a:t>
                      </a:r>
                      <a:endParaRPr lang="en-US" sz="1200" dirty="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$2,279,510</a:t>
                      </a:r>
                      <a:endParaRPr lang="en-US" sz="1200" dirty="0">
                        <a:effectLst/>
                        <a:latin typeface="Calibri"/>
                        <a:ea typeface="Times New Roman"/>
                        <a:cs typeface="Times New Roman"/>
                      </a:endParaRPr>
                    </a:p>
                  </a:txBody>
                  <a:tcPr marL="68580" marR="68580" marT="0" marB="0"/>
                </a:tc>
              </a:tr>
              <a:tr h="284149">
                <a:tc gridSpan="5">
                  <a:txBody>
                    <a:bodyPr/>
                    <a:lstStyle/>
                    <a:p>
                      <a:pPr marL="0" marR="0" algn="ctr">
                        <a:lnSpc>
                          <a:spcPct val="115000"/>
                        </a:lnSpc>
                        <a:spcBef>
                          <a:spcPts val="0"/>
                        </a:spcBef>
                        <a:spcAft>
                          <a:spcPts val="0"/>
                        </a:spcAft>
                      </a:pPr>
                      <a:endParaRPr lang="en-US" sz="1200" b="1" dirty="0" smtClean="0">
                        <a:effectLst/>
                      </a:endParaRPr>
                    </a:p>
                    <a:p>
                      <a:pPr marL="0" marR="0" algn="ctr">
                        <a:lnSpc>
                          <a:spcPct val="115000"/>
                        </a:lnSpc>
                        <a:spcBef>
                          <a:spcPts val="0"/>
                        </a:spcBef>
                        <a:spcAft>
                          <a:spcPts val="0"/>
                        </a:spcAft>
                      </a:pPr>
                      <a:r>
                        <a:rPr lang="en-US" sz="1200" b="1" dirty="0" smtClean="0">
                          <a:effectLst/>
                        </a:rPr>
                        <a:t>Explanation </a:t>
                      </a:r>
                      <a:r>
                        <a:rPr lang="en-US" sz="1200" b="1" dirty="0">
                          <a:effectLst/>
                        </a:rPr>
                        <a:t>of Estimates</a:t>
                      </a:r>
                      <a:endParaRPr lang="en-US" sz="1200" b="1" dirty="0">
                        <a:effectLst/>
                        <a:latin typeface="Calibri"/>
                        <a:ea typeface="Times New Roman"/>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195185">
                <a:tc gridSpan="5">
                  <a:txBody>
                    <a:bodyPr/>
                    <a:lstStyle/>
                    <a:p>
                      <a:pPr marL="0" marR="0">
                        <a:lnSpc>
                          <a:spcPct val="115000"/>
                        </a:lnSpc>
                        <a:spcBef>
                          <a:spcPts val="0"/>
                        </a:spcBef>
                        <a:spcAft>
                          <a:spcPts val="0"/>
                        </a:spcAft>
                      </a:pPr>
                      <a:endParaRPr lang="en-US" sz="1200" dirty="0" smtClean="0">
                        <a:effectLst/>
                      </a:endParaRPr>
                    </a:p>
                    <a:p>
                      <a:pPr marL="0" marR="0">
                        <a:lnSpc>
                          <a:spcPct val="115000"/>
                        </a:lnSpc>
                        <a:spcBef>
                          <a:spcPts val="0"/>
                        </a:spcBef>
                        <a:spcAft>
                          <a:spcPts val="0"/>
                        </a:spcAft>
                      </a:pPr>
                      <a:r>
                        <a:rPr lang="en-US" sz="1200" dirty="0" smtClean="0">
                          <a:effectLst/>
                        </a:rPr>
                        <a:t>Estimates </a:t>
                      </a:r>
                      <a:r>
                        <a:rPr lang="en-US" sz="1200" dirty="0">
                          <a:effectLst/>
                        </a:rPr>
                        <a:t>are based on the information received from program staff. The total development cost is reimbursed by the Federal Government at a 49% FFP rate.  The “One Time Financial Benefit” of $10,478,858 shown above reflects  $2,279,714 of FFP against the Capital Equipment Purchase Fund expenditures of $4,652,478 in addition to the FFP of $8,199,144 </a:t>
                      </a:r>
                      <a:r>
                        <a:rPr lang="en-US" sz="1200" dirty="0" smtClean="0">
                          <a:effectLst/>
                        </a:rPr>
                        <a:t>for</a:t>
                      </a:r>
                      <a:r>
                        <a:rPr lang="en-US" sz="1200" baseline="0" dirty="0" smtClean="0">
                          <a:effectLst/>
                        </a:rPr>
                        <a:t> the federal share of this initiative.</a:t>
                      </a:r>
                      <a:endParaRPr lang="en-US" sz="1200" dirty="0">
                        <a:effectLst/>
                        <a:latin typeface="Calibri"/>
                        <a:ea typeface="Times New Roman"/>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12</a:t>
            </a:fld>
            <a:endParaRPr lang="en-US" dirty="0"/>
          </a:p>
        </p:txBody>
      </p:sp>
    </p:spTree>
    <p:extLst>
      <p:ext uri="{BB962C8B-B14F-4D97-AF65-F5344CB8AC3E}">
        <p14:creationId xmlns:p14="http://schemas.microsoft.com/office/powerpoint/2010/main" val="28848225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Actual &amp; Projected Expenditures – ConneCT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99114195"/>
              </p:ext>
            </p:extLst>
          </p:nvPr>
        </p:nvGraphicFramePr>
        <p:xfrm>
          <a:off x="838200" y="1981200"/>
          <a:ext cx="5499100" cy="4151948"/>
        </p:xfrm>
        <a:graphic>
          <a:graphicData uri="http://schemas.openxmlformats.org/drawingml/2006/table">
            <a:tbl>
              <a:tblPr>
                <a:tableStyleId>{616DA210-FB5B-4158-B5E0-FEB733F419BA}</a:tableStyleId>
              </a:tblPr>
              <a:tblGrid>
                <a:gridCol w="4069525"/>
                <a:gridCol w="1429575"/>
              </a:tblGrid>
              <a:tr h="228600">
                <a:tc gridSpan="2">
                  <a:txBody>
                    <a:bodyPr/>
                    <a:lstStyle/>
                    <a:p>
                      <a:pPr algn="ctr" fontAlgn="b"/>
                      <a:r>
                        <a:rPr lang="en-US" sz="1400" b="1" u="none" strike="noStrike" dirty="0">
                          <a:effectLst/>
                          <a:latin typeface="Arial" pitchFamily="34" charset="0"/>
                          <a:cs typeface="Arial" pitchFamily="34" charset="0"/>
                        </a:rPr>
                        <a:t>Actual and Projected Development Expenditures</a:t>
                      </a:r>
                      <a:endParaRPr lang="en-US" sz="1400" b="1" i="0" u="none" strike="noStrike" dirty="0">
                        <a:solidFill>
                          <a:srgbClr val="000000"/>
                        </a:solidFill>
                        <a:effectLst/>
                        <a:latin typeface="Arial" pitchFamily="34" charset="0"/>
                        <a:cs typeface="Arial" pitchFamily="34" charset="0"/>
                      </a:endParaRPr>
                    </a:p>
                  </a:txBody>
                  <a:tcPr marL="9525" marR="9525" marT="9525" marB="0" anchor="b"/>
                </a:tc>
                <a:tc hMerge="1">
                  <a:txBody>
                    <a:bodyPr/>
                    <a:lstStyle/>
                    <a:p>
                      <a:endParaRPr lang="en-US"/>
                    </a:p>
                  </a:txBody>
                  <a:tcPr/>
                </a:tc>
              </a:tr>
              <a:tr h="190500">
                <a:tc>
                  <a:txBody>
                    <a:bodyPr/>
                    <a:lstStyle/>
                    <a:p>
                      <a:pPr algn="l" fontAlgn="b"/>
                      <a:endParaRPr lang="en-US" sz="1200" b="0"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l" fontAlgn="b"/>
                      <a:endParaRPr lang="en-US" sz="1200" b="0" i="0" u="none" strike="noStrike">
                        <a:solidFill>
                          <a:srgbClr val="000000"/>
                        </a:solidFill>
                        <a:effectLst/>
                        <a:latin typeface="Arial" pitchFamily="34" charset="0"/>
                        <a:cs typeface="Arial" pitchFamily="34" charset="0"/>
                      </a:endParaRPr>
                    </a:p>
                  </a:txBody>
                  <a:tcPr marL="9525" marR="9525" marT="9525" marB="0" anchor="b"/>
                </a:tc>
              </a:tr>
              <a:tr h="200025">
                <a:tc>
                  <a:txBody>
                    <a:bodyPr/>
                    <a:lstStyle/>
                    <a:p>
                      <a:pPr algn="l" fontAlgn="b"/>
                      <a:r>
                        <a:rPr lang="en-US" sz="1200" b="1" u="none" strike="noStrike" dirty="0">
                          <a:effectLst/>
                          <a:latin typeface="Arial" pitchFamily="34" charset="0"/>
                          <a:cs typeface="Arial" pitchFamily="34" charset="0"/>
                        </a:rPr>
                        <a:t>Actual Expenditures:</a:t>
                      </a:r>
                      <a:endParaRPr lang="en-US" sz="1200" b="1"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l" fontAlgn="b"/>
                      <a:endParaRPr lang="en-US" sz="1200" b="0" i="0" u="none" strike="noStrike">
                        <a:solidFill>
                          <a:srgbClr val="000000"/>
                        </a:solidFill>
                        <a:effectLst/>
                        <a:latin typeface="Arial" pitchFamily="34" charset="0"/>
                        <a:cs typeface="Arial" pitchFamily="34" charset="0"/>
                      </a:endParaRPr>
                    </a:p>
                  </a:txBody>
                  <a:tcPr marL="9525" marR="9525" marT="9525" marB="0" anchor="b"/>
                </a:tc>
              </a:tr>
              <a:tr h="190500">
                <a:tc>
                  <a:txBody>
                    <a:bodyPr/>
                    <a:lstStyle/>
                    <a:p>
                      <a:pPr algn="l" fontAlgn="b"/>
                      <a:r>
                        <a:rPr lang="en-US" sz="1200" u="none" strike="noStrike" dirty="0">
                          <a:effectLst/>
                          <a:latin typeface="Arial" pitchFamily="34" charset="0"/>
                          <a:cs typeface="Arial" pitchFamily="34" charset="0"/>
                        </a:rPr>
                        <a:t>  SFY 2009</a:t>
                      </a:r>
                      <a:endParaRPr lang="en-US" sz="1200" b="0"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r" fontAlgn="b"/>
                      <a:r>
                        <a:rPr lang="en-US" sz="1200" u="none" strike="noStrike">
                          <a:effectLst/>
                          <a:latin typeface="Arial" pitchFamily="34" charset="0"/>
                          <a:cs typeface="Arial" pitchFamily="34" charset="0"/>
                        </a:rPr>
                        <a:t>859,840 </a:t>
                      </a:r>
                      <a:endParaRPr lang="en-US" sz="1200" b="0" i="0" u="none" strike="noStrike">
                        <a:solidFill>
                          <a:srgbClr val="000000"/>
                        </a:solidFill>
                        <a:effectLst/>
                        <a:latin typeface="Arial" pitchFamily="34" charset="0"/>
                        <a:cs typeface="Arial" pitchFamily="34" charset="0"/>
                      </a:endParaRPr>
                    </a:p>
                  </a:txBody>
                  <a:tcPr marL="9525" marR="9525" marT="9525" marB="0" anchor="b"/>
                </a:tc>
              </a:tr>
              <a:tr h="190500">
                <a:tc>
                  <a:txBody>
                    <a:bodyPr/>
                    <a:lstStyle/>
                    <a:p>
                      <a:pPr algn="l" fontAlgn="b"/>
                      <a:r>
                        <a:rPr lang="en-US" sz="1200" u="none" strike="noStrike" dirty="0">
                          <a:effectLst/>
                          <a:latin typeface="Arial" pitchFamily="34" charset="0"/>
                          <a:cs typeface="Arial" pitchFamily="34" charset="0"/>
                        </a:rPr>
                        <a:t>  SFY 2010</a:t>
                      </a:r>
                      <a:endParaRPr lang="en-US" sz="1200" b="0"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r" fontAlgn="b"/>
                      <a:r>
                        <a:rPr lang="en-US" sz="1200" u="none" strike="noStrike">
                          <a:effectLst/>
                          <a:latin typeface="Arial" pitchFamily="34" charset="0"/>
                          <a:cs typeface="Arial" pitchFamily="34" charset="0"/>
                        </a:rPr>
                        <a:t>441,458 </a:t>
                      </a:r>
                      <a:endParaRPr lang="en-US" sz="1200" b="0" i="0" u="none" strike="noStrike">
                        <a:solidFill>
                          <a:srgbClr val="000000"/>
                        </a:solidFill>
                        <a:effectLst/>
                        <a:latin typeface="Arial" pitchFamily="34" charset="0"/>
                        <a:cs typeface="Arial" pitchFamily="34" charset="0"/>
                      </a:endParaRPr>
                    </a:p>
                  </a:txBody>
                  <a:tcPr marL="9525" marR="9525" marT="9525" marB="0" anchor="b"/>
                </a:tc>
              </a:tr>
              <a:tr h="190500">
                <a:tc>
                  <a:txBody>
                    <a:bodyPr/>
                    <a:lstStyle/>
                    <a:p>
                      <a:pPr algn="l" fontAlgn="b"/>
                      <a:r>
                        <a:rPr lang="en-US" sz="1200" u="none" strike="noStrike">
                          <a:effectLst/>
                          <a:latin typeface="Arial" pitchFamily="34" charset="0"/>
                          <a:cs typeface="Arial" pitchFamily="34" charset="0"/>
                        </a:rPr>
                        <a:t>  SFY 2011</a:t>
                      </a:r>
                      <a:endParaRPr lang="en-US" sz="1200" b="0" i="0" u="none" strike="noStrike">
                        <a:solidFill>
                          <a:srgbClr val="000000"/>
                        </a:solidFill>
                        <a:effectLst/>
                        <a:latin typeface="Arial" pitchFamily="34" charset="0"/>
                        <a:cs typeface="Arial" pitchFamily="34" charset="0"/>
                      </a:endParaRPr>
                    </a:p>
                  </a:txBody>
                  <a:tcPr marL="9525" marR="9525" marT="9525" marB="0" anchor="b"/>
                </a:tc>
                <a:tc>
                  <a:txBody>
                    <a:bodyPr/>
                    <a:lstStyle/>
                    <a:p>
                      <a:pPr algn="r" fontAlgn="b"/>
                      <a:r>
                        <a:rPr lang="en-US" sz="1200" u="none" strike="noStrike" dirty="0">
                          <a:effectLst/>
                          <a:latin typeface="Arial" pitchFamily="34" charset="0"/>
                          <a:cs typeface="Arial" pitchFamily="34" charset="0"/>
                        </a:rPr>
                        <a:t>894,014 </a:t>
                      </a:r>
                      <a:endParaRPr lang="en-US" sz="1200" b="0" i="0" u="none" strike="noStrike" dirty="0">
                        <a:solidFill>
                          <a:srgbClr val="000000"/>
                        </a:solidFill>
                        <a:effectLst/>
                        <a:latin typeface="Arial" pitchFamily="34" charset="0"/>
                        <a:cs typeface="Arial" pitchFamily="34" charset="0"/>
                      </a:endParaRPr>
                    </a:p>
                  </a:txBody>
                  <a:tcPr marL="9525" marR="9525" marT="9525" marB="0" anchor="b"/>
                </a:tc>
              </a:tr>
              <a:tr h="190500">
                <a:tc>
                  <a:txBody>
                    <a:bodyPr/>
                    <a:lstStyle/>
                    <a:p>
                      <a:pPr algn="l" fontAlgn="b"/>
                      <a:r>
                        <a:rPr lang="en-US" sz="1200" u="none" strike="noStrike">
                          <a:effectLst/>
                          <a:latin typeface="Arial" pitchFamily="34" charset="0"/>
                          <a:cs typeface="Arial" pitchFamily="34" charset="0"/>
                        </a:rPr>
                        <a:t>  SFY 2012</a:t>
                      </a:r>
                      <a:endParaRPr lang="en-US" sz="1200" b="0" i="0" u="none" strike="noStrike">
                        <a:solidFill>
                          <a:srgbClr val="000000"/>
                        </a:solidFill>
                        <a:effectLst/>
                        <a:latin typeface="Arial" pitchFamily="34" charset="0"/>
                        <a:cs typeface="Arial" pitchFamily="34" charset="0"/>
                      </a:endParaRPr>
                    </a:p>
                  </a:txBody>
                  <a:tcPr marL="9525" marR="9525" marT="9525" marB="0" anchor="b"/>
                </a:tc>
                <a:tc>
                  <a:txBody>
                    <a:bodyPr/>
                    <a:lstStyle/>
                    <a:p>
                      <a:pPr algn="r" fontAlgn="b"/>
                      <a:r>
                        <a:rPr lang="en-US" sz="1200" u="none" strike="noStrike" dirty="0">
                          <a:effectLst/>
                          <a:latin typeface="Arial" pitchFamily="34" charset="0"/>
                          <a:cs typeface="Arial" pitchFamily="34" charset="0"/>
                        </a:rPr>
                        <a:t>4,793,671 </a:t>
                      </a:r>
                      <a:endParaRPr lang="en-US" sz="1200" b="0" i="0" u="none" strike="noStrike" dirty="0">
                        <a:solidFill>
                          <a:srgbClr val="000000"/>
                        </a:solidFill>
                        <a:effectLst/>
                        <a:latin typeface="Arial" pitchFamily="34" charset="0"/>
                        <a:cs typeface="Arial" pitchFamily="34" charset="0"/>
                      </a:endParaRPr>
                    </a:p>
                  </a:txBody>
                  <a:tcPr marL="9525" marR="9525" marT="9525" marB="0" anchor="b"/>
                </a:tc>
              </a:tr>
              <a:tr h="190500">
                <a:tc>
                  <a:txBody>
                    <a:bodyPr/>
                    <a:lstStyle/>
                    <a:p>
                      <a:pPr algn="l" fontAlgn="b"/>
                      <a:r>
                        <a:rPr lang="en-US" sz="1200" u="none" strike="noStrike">
                          <a:effectLst/>
                          <a:latin typeface="Arial" pitchFamily="34" charset="0"/>
                          <a:cs typeface="Arial" pitchFamily="34" charset="0"/>
                        </a:rPr>
                        <a:t>  SFY 2013  Jul - Feb *</a:t>
                      </a:r>
                      <a:endParaRPr lang="en-US" sz="1200" b="0" i="0" u="none" strike="noStrike">
                        <a:solidFill>
                          <a:srgbClr val="000000"/>
                        </a:solidFill>
                        <a:effectLst/>
                        <a:latin typeface="Arial" pitchFamily="34" charset="0"/>
                        <a:cs typeface="Arial" pitchFamily="34" charset="0"/>
                      </a:endParaRPr>
                    </a:p>
                  </a:txBody>
                  <a:tcPr marL="9525" marR="9525" marT="9525" marB="0" anchor="b"/>
                </a:tc>
                <a:tc>
                  <a:txBody>
                    <a:bodyPr/>
                    <a:lstStyle/>
                    <a:p>
                      <a:pPr algn="r" fontAlgn="b"/>
                      <a:r>
                        <a:rPr lang="en-US" sz="1200" u="none" strike="noStrike" dirty="0">
                          <a:effectLst/>
                          <a:latin typeface="Arial" pitchFamily="34" charset="0"/>
                          <a:cs typeface="Arial" pitchFamily="34" charset="0"/>
                        </a:rPr>
                        <a:t>7,642,074 </a:t>
                      </a:r>
                      <a:endParaRPr lang="en-US" sz="1200" b="0" i="0" u="none" strike="noStrike" dirty="0">
                        <a:solidFill>
                          <a:srgbClr val="000000"/>
                        </a:solidFill>
                        <a:effectLst/>
                        <a:latin typeface="Arial" pitchFamily="34" charset="0"/>
                        <a:cs typeface="Arial" pitchFamily="34" charset="0"/>
                      </a:endParaRPr>
                    </a:p>
                  </a:txBody>
                  <a:tcPr marL="9525" marR="9525" marT="9525" marB="0" anchor="b"/>
                </a:tc>
              </a:tr>
              <a:tr h="209550">
                <a:tc>
                  <a:txBody>
                    <a:bodyPr/>
                    <a:lstStyle/>
                    <a:p>
                      <a:pPr algn="l" fontAlgn="b"/>
                      <a:r>
                        <a:rPr lang="en-US" sz="1200" u="none" strike="noStrike">
                          <a:effectLst/>
                          <a:latin typeface="Arial" pitchFamily="34" charset="0"/>
                          <a:cs typeface="Arial" pitchFamily="34" charset="0"/>
                        </a:rPr>
                        <a:t>    Total Actual Expenditures Through 02/28/13</a:t>
                      </a:r>
                      <a:endParaRPr lang="en-US" sz="1200" b="1" i="0" u="none" strike="noStrike">
                        <a:solidFill>
                          <a:srgbClr val="000000"/>
                        </a:solidFill>
                        <a:effectLst/>
                        <a:latin typeface="Arial" pitchFamily="34" charset="0"/>
                        <a:cs typeface="Arial" pitchFamily="34" charset="0"/>
                      </a:endParaRPr>
                    </a:p>
                  </a:txBody>
                  <a:tcPr marL="9525" marR="9525" marT="9525" marB="0" anchor="b"/>
                </a:tc>
                <a:tc>
                  <a:txBody>
                    <a:bodyPr/>
                    <a:lstStyle/>
                    <a:p>
                      <a:pPr algn="r" fontAlgn="b"/>
                      <a:r>
                        <a:rPr lang="en-US" sz="1200" b="1" u="none" strike="noStrike" dirty="0">
                          <a:effectLst/>
                          <a:latin typeface="Arial" pitchFamily="34" charset="0"/>
                          <a:cs typeface="Arial" pitchFamily="34" charset="0"/>
                        </a:rPr>
                        <a:t>14,631,057 </a:t>
                      </a:r>
                      <a:endParaRPr lang="en-US" sz="1200" b="1" i="0" u="none" strike="noStrike" dirty="0">
                        <a:solidFill>
                          <a:srgbClr val="000000"/>
                        </a:solidFill>
                        <a:effectLst/>
                        <a:latin typeface="Arial" pitchFamily="34" charset="0"/>
                        <a:cs typeface="Arial" pitchFamily="34" charset="0"/>
                      </a:endParaRPr>
                    </a:p>
                  </a:txBody>
                  <a:tcPr marL="9525" marR="9525" marT="9525" marB="0" anchor="b"/>
                </a:tc>
              </a:tr>
              <a:tr h="190500">
                <a:tc>
                  <a:txBody>
                    <a:bodyPr/>
                    <a:lstStyle/>
                    <a:p>
                      <a:pPr algn="l" fontAlgn="b"/>
                      <a:endParaRPr lang="en-US" sz="1200" b="0" i="0" u="none" strike="noStrike">
                        <a:solidFill>
                          <a:srgbClr val="000000"/>
                        </a:solidFill>
                        <a:effectLst/>
                        <a:latin typeface="Arial" pitchFamily="34" charset="0"/>
                        <a:cs typeface="Arial" pitchFamily="34" charset="0"/>
                      </a:endParaRPr>
                    </a:p>
                  </a:txBody>
                  <a:tcPr marL="9525" marR="9525" marT="9525" marB="0" anchor="b"/>
                </a:tc>
                <a:tc>
                  <a:txBody>
                    <a:bodyPr/>
                    <a:lstStyle/>
                    <a:p>
                      <a:pPr algn="l" fontAlgn="b"/>
                      <a:endParaRPr lang="en-US" sz="1200" b="0" i="0" u="none" strike="noStrike" dirty="0">
                        <a:solidFill>
                          <a:srgbClr val="000000"/>
                        </a:solidFill>
                        <a:effectLst/>
                        <a:latin typeface="Arial" pitchFamily="34" charset="0"/>
                        <a:cs typeface="Arial" pitchFamily="34" charset="0"/>
                      </a:endParaRPr>
                    </a:p>
                  </a:txBody>
                  <a:tcPr marL="9525" marR="9525" marT="9525" marB="0" anchor="b"/>
                </a:tc>
              </a:tr>
              <a:tr h="200978">
                <a:tc>
                  <a:txBody>
                    <a:bodyPr/>
                    <a:lstStyle/>
                    <a:p>
                      <a:pPr algn="l" fontAlgn="b"/>
                      <a:r>
                        <a:rPr lang="en-US" sz="1200" b="1" u="none" strike="noStrike" dirty="0">
                          <a:effectLst/>
                          <a:latin typeface="Arial" pitchFamily="34" charset="0"/>
                          <a:cs typeface="Arial" pitchFamily="34" charset="0"/>
                        </a:rPr>
                        <a:t>Projected Expenditures:</a:t>
                      </a:r>
                      <a:endParaRPr lang="en-US" sz="1200" b="1"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l" fontAlgn="b"/>
                      <a:endParaRPr lang="en-US" sz="1200" b="0" i="0" u="none" strike="noStrike" dirty="0">
                        <a:solidFill>
                          <a:srgbClr val="000000"/>
                        </a:solidFill>
                        <a:effectLst/>
                        <a:latin typeface="Arial" pitchFamily="34" charset="0"/>
                        <a:cs typeface="Arial" pitchFamily="34" charset="0"/>
                      </a:endParaRPr>
                    </a:p>
                  </a:txBody>
                  <a:tcPr marL="9525" marR="9525" marT="9525" marB="0" anchor="b"/>
                </a:tc>
              </a:tr>
              <a:tr h="190500">
                <a:tc>
                  <a:txBody>
                    <a:bodyPr/>
                    <a:lstStyle/>
                    <a:p>
                      <a:pPr algn="l" fontAlgn="b"/>
                      <a:r>
                        <a:rPr lang="en-US" sz="1200" u="none" strike="noStrike">
                          <a:effectLst/>
                          <a:latin typeface="Arial" pitchFamily="34" charset="0"/>
                          <a:cs typeface="Arial" pitchFamily="34" charset="0"/>
                        </a:rPr>
                        <a:t>  SFY 2013  Mar - Jun *</a:t>
                      </a:r>
                      <a:endParaRPr lang="en-US" sz="1200" b="0" i="0" u="none" strike="noStrike">
                        <a:solidFill>
                          <a:srgbClr val="000000"/>
                        </a:solidFill>
                        <a:effectLst/>
                        <a:latin typeface="Arial" pitchFamily="34" charset="0"/>
                        <a:cs typeface="Arial" pitchFamily="34" charset="0"/>
                      </a:endParaRPr>
                    </a:p>
                  </a:txBody>
                  <a:tcPr marL="9525" marR="9525" marT="9525" marB="0" anchor="b"/>
                </a:tc>
                <a:tc>
                  <a:txBody>
                    <a:bodyPr/>
                    <a:lstStyle/>
                    <a:p>
                      <a:pPr algn="r" fontAlgn="b"/>
                      <a:r>
                        <a:rPr lang="en-US" sz="1200" u="none" strike="noStrike" dirty="0">
                          <a:effectLst/>
                          <a:latin typeface="Arial" pitchFamily="34" charset="0"/>
                          <a:cs typeface="Arial" pitchFamily="34" charset="0"/>
                        </a:rPr>
                        <a:t>10,618,676 </a:t>
                      </a:r>
                      <a:endParaRPr lang="en-US" sz="1200" b="0" i="0" u="none" strike="noStrike" dirty="0">
                        <a:solidFill>
                          <a:srgbClr val="000000"/>
                        </a:solidFill>
                        <a:effectLst/>
                        <a:latin typeface="Arial" pitchFamily="34" charset="0"/>
                        <a:cs typeface="Arial" pitchFamily="34" charset="0"/>
                      </a:endParaRPr>
                    </a:p>
                  </a:txBody>
                  <a:tcPr marL="9525" marR="9525" marT="9525" marB="0" anchor="b"/>
                </a:tc>
              </a:tr>
              <a:tr h="190500">
                <a:tc>
                  <a:txBody>
                    <a:bodyPr/>
                    <a:lstStyle/>
                    <a:p>
                      <a:pPr algn="l" fontAlgn="b"/>
                      <a:r>
                        <a:rPr lang="en-US" sz="1200" u="none" strike="noStrike">
                          <a:effectLst/>
                          <a:latin typeface="Arial" pitchFamily="34" charset="0"/>
                          <a:cs typeface="Arial" pitchFamily="34" charset="0"/>
                        </a:rPr>
                        <a:t>  SFY 2014</a:t>
                      </a:r>
                      <a:endParaRPr lang="en-US" sz="1200" b="0" i="0" u="none" strike="noStrike">
                        <a:solidFill>
                          <a:srgbClr val="000000"/>
                        </a:solidFill>
                        <a:effectLst/>
                        <a:latin typeface="Arial" pitchFamily="34" charset="0"/>
                        <a:cs typeface="Arial" pitchFamily="34" charset="0"/>
                      </a:endParaRPr>
                    </a:p>
                  </a:txBody>
                  <a:tcPr marL="9525" marR="9525" marT="9525" marB="0" anchor="b"/>
                </a:tc>
                <a:tc>
                  <a:txBody>
                    <a:bodyPr/>
                    <a:lstStyle/>
                    <a:p>
                      <a:pPr algn="r" fontAlgn="b"/>
                      <a:r>
                        <a:rPr lang="en-US" sz="1200" u="none" strike="noStrike" dirty="0">
                          <a:effectLst/>
                          <a:latin typeface="Arial" pitchFamily="34" charset="0"/>
                          <a:cs typeface="Arial" pitchFamily="34" charset="0"/>
                        </a:rPr>
                        <a:t>3,140,913 </a:t>
                      </a:r>
                      <a:endParaRPr lang="en-US" sz="1200" b="0" i="0" u="none" strike="noStrike" dirty="0">
                        <a:solidFill>
                          <a:srgbClr val="000000"/>
                        </a:solidFill>
                        <a:effectLst/>
                        <a:latin typeface="Arial" pitchFamily="34" charset="0"/>
                        <a:cs typeface="Arial" pitchFamily="34" charset="0"/>
                      </a:endParaRPr>
                    </a:p>
                  </a:txBody>
                  <a:tcPr marL="9525" marR="9525" marT="9525" marB="0" anchor="b"/>
                </a:tc>
              </a:tr>
              <a:tr h="209550">
                <a:tc>
                  <a:txBody>
                    <a:bodyPr/>
                    <a:lstStyle/>
                    <a:p>
                      <a:pPr algn="l" fontAlgn="b"/>
                      <a:r>
                        <a:rPr lang="en-US" sz="1200" u="none" strike="noStrike">
                          <a:effectLst/>
                          <a:latin typeface="Arial" pitchFamily="34" charset="0"/>
                          <a:cs typeface="Arial" pitchFamily="34" charset="0"/>
                        </a:rPr>
                        <a:t>    Total Projected Expenditures</a:t>
                      </a:r>
                      <a:endParaRPr lang="en-US" sz="1200" b="1" i="0" u="none" strike="noStrike">
                        <a:solidFill>
                          <a:srgbClr val="000000"/>
                        </a:solidFill>
                        <a:effectLst/>
                        <a:latin typeface="Arial" pitchFamily="34" charset="0"/>
                        <a:cs typeface="Arial" pitchFamily="34" charset="0"/>
                      </a:endParaRPr>
                    </a:p>
                  </a:txBody>
                  <a:tcPr marL="9525" marR="9525" marT="9525" marB="0" anchor="b"/>
                </a:tc>
                <a:tc>
                  <a:txBody>
                    <a:bodyPr/>
                    <a:lstStyle/>
                    <a:p>
                      <a:pPr algn="r" fontAlgn="b"/>
                      <a:r>
                        <a:rPr lang="en-US" sz="1200" b="1" u="none" strike="noStrike" dirty="0">
                          <a:effectLst/>
                          <a:latin typeface="Arial" pitchFamily="34" charset="0"/>
                          <a:cs typeface="Arial" pitchFamily="34" charset="0"/>
                        </a:rPr>
                        <a:t>13,759,589 </a:t>
                      </a:r>
                      <a:endParaRPr lang="en-US" sz="1200" b="1" i="0" u="none" strike="noStrike" dirty="0">
                        <a:solidFill>
                          <a:srgbClr val="000000"/>
                        </a:solidFill>
                        <a:effectLst/>
                        <a:latin typeface="Arial" pitchFamily="34" charset="0"/>
                        <a:cs typeface="Arial" pitchFamily="34" charset="0"/>
                      </a:endParaRPr>
                    </a:p>
                  </a:txBody>
                  <a:tcPr marL="9525" marR="9525" marT="9525" marB="0" anchor="b"/>
                </a:tc>
              </a:tr>
              <a:tr h="190500">
                <a:tc>
                  <a:txBody>
                    <a:bodyPr/>
                    <a:lstStyle/>
                    <a:p>
                      <a:pPr algn="l" fontAlgn="b"/>
                      <a:endParaRPr lang="en-US" sz="1200" b="0" i="0" u="none" strike="noStrike">
                        <a:solidFill>
                          <a:srgbClr val="000000"/>
                        </a:solidFill>
                        <a:effectLst/>
                        <a:latin typeface="Arial" pitchFamily="34" charset="0"/>
                        <a:cs typeface="Arial" pitchFamily="34" charset="0"/>
                      </a:endParaRPr>
                    </a:p>
                  </a:txBody>
                  <a:tcPr marL="9525" marR="9525" marT="9525" marB="0" anchor="b"/>
                </a:tc>
                <a:tc>
                  <a:txBody>
                    <a:bodyPr/>
                    <a:lstStyle/>
                    <a:p>
                      <a:pPr algn="l" fontAlgn="b"/>
                      <a:endParaRPr lang="en-US" sz="1200" b="0" i="0" u="none" strike="noStrike" dirty="0">
                        <a:solidFill>
                          <a:srgbClr val="000000"/>
                        </a:solidFill>
                        <a:effectLst/>
                        <a:latin typeface="Arial" pitchFamily="34" charset="0"/>
                        <a:cs typeface="Arial" pitchFamily="34" charset="0"/>
                      </a:endParaRPr>
                    </a:p>
                  </a:txBody>
                  <a:tcPr marL="9525" marR="9525" marT="9525" marB="0" anchor="b"/>
                </a:tc>
              </a:tr>
              <a:tr h="238125">
                <a:tc>
                  <a:txBody>
                    <a:bodyPr/>
                    <a:lstStyle/>
                    <a:p>
                      <a:pPr algn="l" fontAlgn="b"/>
                      <a:r>
                        <a:rPr lang="en-US" sz="1200" b="1" u="none" strike="noStrike" dirty="0">
                          <a:effectLst/>
                          <a:latin typeface="Arial" pitchFamily="34" charset="0"/>
                          <a:cs typeface="Arial" pitchFamily="34" charset="0"/>
                        </a:rPr>
                        <a:t>Grand Total All Expenditures</a:t>
                      </a:r>
                      <a:endParaRPr lang="en-US" sz="1200" b="1"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r" fontAlgn="b"/>
                      <a:r>
                        <a:rPr lang="en-US" sz="1200" b="1" u="none" strike="noStrike" dirty="0">
                          <a:effectLst/>
                          <a:latin typeface="Arial" pitchFamily="34" charset="0"/>
                          <a:cs typeface="Arial" pitchFamily="34" charset="0"/>
                        </a:rPr>
                        <a:t>28,390,646 </a:t>
                      </a:r>
                      <a:endParaRPr lang="en-US" sz="1200" b="1" i="0" u="none" strike="noStrike" dirty="0">
                        <a:solidFill>
                          <a:srgbClr val="000000"/>
                        </a:solidFill>
                        <a:effectLst/>
                        <a:latin typeface="Arial" pitchFamily="34" charset="0"/>
                        <a:cs typeface="Arial" pitchFamily="34" charset="0"/>
                      </a:endParaRPr>
                    </a:p>
                  </a:txBody>
                  <a:tcPr marL="9525" marR="9525" marT="9525" marB="0" anchor="b"/>
                </a:tc>
              </a:tr>
              <a:tr h="200025">
                <a:tc>
                  <a:txBody>
                    <a:bodyPr/>
                    <a:lstStyle/>
                    <a:p>
                      <a:pPr algn="l" fontAlgn="b"/>
                      <a:endParaRPr lang="en-US" sz="1200" b="0"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l" fontAlgn="b"/>
                      <a:endParaRPr lang="en-US" sz="1200" b="0" i="0" u="none" strike="noStrike" dirty="0">
                        <a:solidFill>
                          <a:srgbClr val="000000"/>
                        </a:solidFill>
                        <a:effectLst/>
                        <a:latin typeface="Arial" pitchFamily="34" charset="0"/>
                        <a:cs typeface="Arial" pitchFamily="34" charset="0"/>
                      </a:endParaRPr>
                    </a:p>
                  </a:txBody>
                  <a:tcPr marL="9525" marR="9525" marT="9525" marB="0" anchor="b"/>
                </a:tc>
              </a:tr>
              <a:tr h="200025">
                <a:tc gridSpan="2">
                  <a:txBody>
                    <a:bodyPr/>
                    <a:lstStyle/>
                    <a:p>
                      <a:pPr marL="171450" indent="-171450" algn="l" fontAlgn="b">
                        <a:buFont typeface="Arial" pitchFamily="34" charset="0"/>
                        <a:buChar char="•"/>
                      </a:pPr>
                      <a:r>
                        <a:rPr lang="en-US" sz="1200" i="1" u="none" strike="noStrike" dirty="0" smtClean="0">
                          <a:effectLst/>
                          <a:latin typeface="Arial" pitchFamily="34" charset="0"/>
                          <a:cs typeface="Arial" pitchFamily="34" charset="0"/>
                        </a:rPr>
                        <a:t>Total </a:t>
                      </a:r>
                      <a:r>
                        <a:rPr lang="en-US" sz="1200" i="1" u="none" strike="noStrike" dirty="0">
                          <a:effectLst/>
                          <a:latin typeface="Arial" pitchFamily="34" charset="0"/>
                          <a:cs typeface="Arial" pitchFamily="34" charset="0"/>
                        </a:rPr>
                        <a:t>SFY 2013 expenditures are projected to be $</a:t>
                      </a:r>
                      <a:r>
                        <a:rPr lang="en-US" sz="1200" i="1" u="none" strike="noStrike" dirty="0" smtClean="0">
                          <a:effectLst/>
                          <a:latin typeface="Arial" pitchFamily="34" charset="0"/>
                          <a:cs typeface="Arial" pitchFamily="34" charset="0"/>
                        </a:rPr>
                        <a:t>18,260,750.</a:t>
                      </a:r>
                    </a:p>
                    <a:p>
                      <a:pPr marL="171450" indent="-171450" algn="l" fontAlgn="b">
                        <a:buFont typeface="Arial" pitchFamily="34" charset="0"/>
                        <a:buChar char="•"/>
                      </a:pPr>
                      <a:r>
                        <a:rPr lang="en-US" sz="1200" i="1" u="none" strike="noStrike" dirty="0" smtClean="0">
                          <a:effectLst/>
                          <a:latin typeface="Arial" pitchFamily="34" charset="0"/>
                          <a:cs typeface="Arial" pitchFamily="34" charset="0"/>
                        </a:rPr>
                        <a:t>Not all</a:t>
                      </a:r>
                      <a:r>
                        <a:rPr lang="en-US" sz="1200" i="1" u="none" strike="noStrike" baseline="0" dirty="0" smtClean="0">
                          <a:effectLst/>
                          <a:latin typeface="Arial" pitchFamily="34" charset="0"/>
                          <a:cs typeface="Arial" pitchFamily="34" charset="0"/>
                        </a:rPr>
                        <a:t> expenditures are subject to FFP, such as Benefit Center build out. </a:t>
                      </a:r>
                    </a:p>
                    <a:p>
                      <a:pPr marL="171450" indent="-171450" algn="l" fontAlgn="b">
                        <a:buFont typeface="Arial" pitchFamily="34" charset="0"/>
                        <a:buChar char="•"/>
                      </a:pPr>
                      <a:r>
                        <a:rPr lang="en-US" sz="1200" i="1" u="none" strike="noStrike" baseline="0" dirty="0" smtClean="0">
                          <a:effectLst/>
                          <a:latin typeface="Arial" pitchFamily="34" charset="0"/>
                          <a:cs typeface="Arial" pitchFamily="34" charset="0"/>
                        </a:rPr>
                        <a:t>The above total includes expenses for years prior to SFY 2013 and 2014, the years for which we are currently seeking IT Capital Fund support.</a:t>
                      </a:r>
                      <a:endParaRPr lang="en-US" sz="1200" i="1" u="none" strike="noStrike" dirty="0" smtClean="0">
                        <a:effectLst/>
                        <a:latin typeface="Arial" pitchFamily="34" charset="0"/>
                        <a:cs typeface="Arial" pitchFamily="34" charset="0"/>
                      </a:endParaRPr>
                    </a:p>
                  </a:txBody>
                  <a:tcPr marL="9525" marR="9525" marT="9525" marB="0" anchor="b"/>
                </a:tc>
                <a:tc hMerge="1">
                  <a:txBody>
                    <a:bodyPr/>
                    <a:lstStyle/>
                    <a:p>
                      <a:endParaRPr lang="en-US" dirty="0"/>
                    </a:p>
                  </a:txBody>
                  <a:tcPr/>
                </a:tc>
              </a:tr>
            </a:tbl>
          </a:graphicData>
        </a:graphic>
      </p:graphicFrame>
      <p:sp>
        <p:nvSpPr>
          <p:cNvPr id="3" name="TextBox 2"/>
          <p:cNvSpPr txBox="1"/>
          <p:nvPr/>
        </p:nvSpPr>
        <p:spPr>
          <a:xfrm>
            <a:off x="6705600" y="2895600"/>
            <a:ext cx="2286000" cy="769441"/>
          </a:xfrm>
          <a:prstGeom prst="rect">
            <a:avLst/>
          </a:prstGeom>
          <a:noFill/>
          <a:ln>
            <a:solidFill>
              <a:schemeClr val="accent1"/>
            </a:solidFill>
          </a:ln>
        </p:spPr>
        <p:txBody>
          <a:bodyPr wrap="square" rtlCol="0">
            <a:spAutoFit/>
          </a:bodyPr>
          <a:lstStyle/>
          <a:p>
            <a:r>
              <a:rPr lang="en-US" sz="1100" dirty="0" smtClean="0">
                <a:latin typeface="Arial" pitchFamily="34" charset="0"/>
                <a:cs typeface="Arial" pitchFamily="34" charset="0"/>
              </a:rPr>
              <a:t>$7.0 m expended in prior years</a:t>
            </a:r>
          </a:p>
          <a:p>
            <a:r>
              <a:rPr lang="en-US" sz="1100" dirty="0" smtClean="0">
                <a:latin typeface="Arial" pitchFamily="34" charset="0"/>
                <a:cs typeface="Arial" pitchFamily="34" charset="0"/>
              </a:rPr>
              <a:t>$21.4 m SFY 2013 &amp; 2014 costs</a:t>
            </a:r>
          </a:p>
          <a:p>
            <a:endParaRPr lang="en-US" sz="1100" dirty="0">
              <a:latin typeface="Arial" pitchFamily="34" charset="0"/>
              <a:cs typeface="Arial" pitchFamily="34" charset="0"/>
            </a:endParaRPr>
          </a:p>
          <a:p>
            <a:r>
              <a:rPr lang="en-US" sz="1100" dirty="0" smtClean="0">
                <a:latin typeface="Arial" pitchFamily="34" charset="0"/>
                <a:cs typeface="Arial" pitchFamily="34" charset="0"/>
              </a:rPr>
              <a:t>$28.4 m total project cost</a:t>
            </a:r>
            <a:endParaRPr lang="en-US" sz="1100"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13</a:t>
            </a:fld>
            <a:endParaRPr lang="en-US" dirty="0"/>
          </a:p>
        </p:txBody>
      </p:sp>
    </p:spTree>
    <p:extLst>
      <p:ext uri="{BB962C8B-B14F-4D97-AF65-F5344CB8AC3E}">
        <p14:creationId xmlns:p14="http://schemas.microsoft.com/office/powerpoint/2010/main" val="15073324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Projected Expenditures (SFY 13 – SFY 14</a:t>
            </a:r>
            <a:r>
              <a:rPr lang="en-US" dirty="0" smtClean="0"/>
              <a:t>) - ConneCT</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03833934"/>
              </p:ext>
            </p:extLst>
          </p:nvPr>
        </p:nvGraphicFramePr>
        <p:xfrm>
          <a:off x="1524000" y="1600200"/>
          <a:ext cx="5943600" cy="4038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876371334"/>
              </p:ext>
            </p:extLst>
          </p:nvPr>
        </p:nvGraphicFramePr>
        <p:xfrm>
          <a:off x="304800" y="5943600"/>
          <a:ext cx="6629400" cy="200025"/>
        </p:xfrm>
        <a:graphic>
          <a:graphicData uri="http://schemas.openxmlformats.org/drawingml/2006/table">
            <a:tbl>
              <a:tblPr>
                <a:tableStyleId>{2D5ABB26-0587-4C30-8999-92F81FD0307C}</a:tableStyleId>
              </a:tblPr>
              <a:tblGrid>
                <a:gridCol w="6629400"/>
              </a:tblGrid>
              <a:tr h="200025">
                <a:tc>
                  <a:txBody>
                    <a:bodyPr/>
                    <a:lstStyle/>
                    <a:p>
                      <a:pPr algn="l" fontAlgn="b"/>
                      <a:r>
                        <a:rPr lang="en-US" sz="1200" i="1" u="none" strike="noStrike" dirty="0" smtClean="0">
                          <a:effectLst/>
                        </a:rPr>
                        <a:t>*Does </a:t>
                      </a:r>
                      <a:r>
                        <a:rPr lang="en-US" sz="1200" i="1" u="none" strike="noStrike" dirty="0">
                          <a:effectLst/>
                        </a:rPr>
                        <a:t>not include </a:t>
                      </a:r>
                      <a:r>
                        <a:rPr lang="en-US" sz="1200" i="1" u="none" strike="noStrike" dirty="0" smtClean="0">
                          <a:effectLst/>
                        </a:rPr>
                        <a:t>Maintenance</a:t>
                      </a:r>
                      <a:r>
                        <a:rPr lang="en-US" sz="1200" i="1" u="none" strike="noStrike" baseline="0" dirty="0" smtClean="0">
                          <a:effectLst/>
                        </a:rPr>
                        <a:t> &amp; Operation</a:t>
                      </a:r>
                      <a:r>
                        <a:rPr lang="en-US" sz="1200" i="1" u="none" strike="noStrike" dirty="0" smtClean="0">
                          <a:effectLst/>
                        </a:rPr>
                        <a:t> </a:t>
                      </a:r>
                      <a:r>
                        <a:rPr lang="en-US" sz="1200" i="1" u="none" strike="noStrike" dirty="0">
                          <a:effectLst/>
                        </a:rPr>
                        <a:t>e</a:t>
                      </a:r>
                      <a:r>
                        <a:rPr lang="en-US" sz="1200" i="1" u="none" strike="noStrike" dirty="0" smtClean="0">
                          <a:effectLst/>
                        </a:rPr>
                        <a:t>xpenditures </a:t>
                      </a:r>
                      <a:r>
                        <a:rPr lang="en-US" sz="1200" i="1" u="none" strike="noStrike" dirty="0">
                          <a:effectLst/>
                        </a:rPr>
                        <a:t>(SFY13 - $1.9m, SFY14 - $4.5m, SFY15 - $4.7m</a:t>
                      </a:r>
                      <a:r>
                        <a:rPr lang="en-US" sz="1200" i="1" u="none" strike="noStrike" dirty="0" smtClean="0">
                          <a:effectLst/>
                        </a:rPr>
                        <a:t>).</a:t>
                      </a:r>
                      <a:endParaRPr lang="en-US" sz="1200" b="0" i="1" u="none" strike="noStrike" dirty="0">
                        <a:solidFill>
                          <a:srgbClr val="000000"/>
                        </a:solidFill>
                        <a:effectLst/>
                        <a:latin typeface="Times New Roman"/>
                      </a:endParaRPr>
                    </a:p>
                  </a:txBody>
                  <a:tcPr marL="9525" marR="9525" marT="9525" marB="0" anchor="b"/>
                </a:tc>
              </a:tr>
            </a:tbl>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14</a:t>
            </a:fld>
            <a:endParaRPr lang="en-US" dirty="0"/>
          </a:p>
        </p:txBody>
      </p:sp>
    </p:spTree>
    <p:extLst>
      <p:ext uri="{BB962C8B-B14F-4D97-AF65-F5344CB8AC3E}">
        <p14:creationId xmlns:p14="http://schemas.microsoft.com/office/powerpoint/2010/main" val="38271807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Financial Estimates (SFY 13 – SFY 16) – CT HIX/IEP</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88482127"/>
              </p:ext>
            </p:extLst>
          </p:nvPr>
        </p:nvGraphicFramePr>
        <p:xfrm>
          <a:off x="381000" y="1752600"/>
          <a:ext cx="8229602" cy="4206240"/>
        </p:xfrm>
        <a:graphic>
          <a:graphicData uri="http://schemas.openxmlformats.org/drawingml/2006/table">
            <a:tbl>
              <a:tblPr firstRow="1" firstCol="1" bandRow="1">
                <a:tableStyleId>{5940675A-B579-460E-94D1-54222C63F5DA}</a:tableStyleId>
              </a:tblPr>
              <a:tblGrid>
                <a:gridCol w="1645771"/>
                <a:gridCol w="1645771"/>
                <a:gridCol w="1645771"/>
                <a:gridCol w="1645771"/>
                <a:gridCol w="1646518"/>
              </a:tblGrid>
              <a:tr h="306850">
                <a:tc>
                  <a:txBody>
                    <a:bodyPr/>
                    <a:lstStyle/>
                    <a:p>
                      <a:pPr marL="0" marR="0">
                        <a:lnSpc>
                          <a:spcPct val="115000"/>
                        </a:lnSpc>
                        <a:spcBef>
                          <a:spcPts val="0"/>
                        </a:spcBef>
                        <a:spcAft>
                          <a:spcPts val="0"/>
                        </a:spcAft>
                      </a:pPr>
                      <a:r>
                        <a:rPr lang="en-US" sz="1200" b="1" dirty="0">
                          <a:effectLst/>
                        </a:rPr>
                        <a:t>Estimated Total Development Cost</a:t>
                      </a:r>
                      <a:endParaRPr lang="en-US" sz="1200" b="1" dirty="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200" b="1" dirty="0">
                          <a:effectLst/>
                        </a:rPr>
                        <a:t>Estimated total Capital Funding Request</a:t>
                      </a:r>
                      <a:endParaRPr lang="en-US" sz="1200" b="1" dirty="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200" b="1" dirty="0">
                          <a:effectLst/>
                        </a:rPr>
                        <a:t>Estimated Annual Operating Cost</a:t>
                      </a:r>
                      <a:endParaRPr lang="en-US" sz="1200" b="1" dirty="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200" b="1" dirty="0">
                          <a:effectLst/>
                        </a:rPr>
                        <a:t>One Time Financial Benefit</a:t>
                      </a:r>
                      <a:endParaRPr lang="en-US" sz="1200" b="1" dirty="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200" b="1" dirty="0">
                          <a:effectLst/>
                        </a:rPr>
                        <a:t>Recurring Annual Financial Benefit</a:t>
                      </a:r>
                      <a:endParaRPr lang="en-US" sz="1200" b="1" dirty="0">
                        <a:effectLst/>
                        <a:latin typeface="Calibri"/>
                        <a:ea typeface="Times New Roman"/>
                        <a:cs typeface="Times New Roman"/>
                      </a:endParaRPr>
                    </a:p>
                  </a:txBody>
                  <a:tcPr marL="68580" marR="68580" marT="0" marB="0"/>
                </a:tc>
              </a:tr>
              <a:tr h="111200">
                <a:tc>
                  <a:txBody>
                    <a:bodyPr/>
                    <a:lstStyle/>
                    <a:p>
                      <a:pPr marL="0" marR="0">
                        <a:lnSpc>
                          <a:spcPct val="115000"/>
                        </a:lnSpc>
                        <a:spcBef>
                          <a:spcPts val="0"/>
                        </a:spcBef>
                        <a:spcAft>
                          <a:spcPts val="0"/>
                        </a:spcAft>
                      </a:pPr>
                      <a:r>
                        <a:rPr lang="en-US" sz="1200">
                          <a:effectLst/>
                        </a:rPr>
                        <a:t>$103,843,568</a:t>
                      </a:r>
                      <a:endParaRPr lang="en-US" sz="120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$15,308,659</a:t>
                      </a:r>
                      <a:endParaRPr lang="en-US" sz="120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$13,782,851</a:t>
                      </a:r>
                      <a:endParaRPr lang="en-US" sz="120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$88,534,909</a:t>
                      </a:r>
                      <a:endParaRPr lang="en-US" sz="120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$10,337,138</a:t>
                      </a:r>
                      <a:endParaRPr lang="en-US" sz="1200" dirty="0">
                        <a:effectLst/>
                        <a:latin typeface="Calibri"/>
                        <a:ea typeface="Times New Roman"/>
                        <a:cs typeface="Times New Roman"/>
                      </a:endParaRPr>
                    </a:p>
                  </a:txBody>
                  <a:tcPr marL="68580" marR="68580" marT="0" marB="0"/>
                </a:tc>
              </a:tr>
              <a:tr h="97808">
                <a:tc gridSpan="5">
                  <a:txBody>
                    <a:bodyPr/>
                    <a:lstStyle/>
                    <a:p>
                      <a:pPr marL="0" marR="0" algn="ctr">
                        <a:lnSpc>
                          <a:spcPct val="115000"/>
                        </a:lnSpc>
                        <a:spcBef>
                          <a:spcPts val="0"/>
                        </a:spcBef>
                        <a:spcAft>
                          <a:spcPts val="0"/>
                        </a:spcAft>
                      </a:pPr>
                      <a:endParaRPr lang="en-US" sz="1200" b="1" dirty="0" smtClean="0">
                        <a:effectLst/>
                      </a:endParaRPr>
                    </a:p>
                    <a:p>
                      <a:pPr marL="0" marR="0" algn="ctr">
                        <a:lnSpc>
                          <a:spcPct val="115000"/>
                        </a:lnSpc>
                        <a:spcBef>
                          <a:spcPts val="0"/>
                        </a:spcBef>
                        <a:spcAft>
                          <a:spcPts val="0"/>
                        </a:spcAft>
                      </a:pPr>
                      <a:r>
                        <a:rPr lang="en-US" sz="1200" b="1" dirty="0" smtClean="0">
                          <a:effectLst/>
                        </a:rPr>
                        <a:t>Explanation </a:t>
                      </a:r>
                      <a:r>
                        <a:rPr lang="en-US" sz="1200" b="1" dirty="0">
                          <a:effectLst/>
                        </a:rPr>
                        <a:t>of Estimates</a:t>
                      </a:r>
                      <a:endParaRPr lang="en-US" sz="1200" b="1" dirty="0">
                        <a:effectLst/>
                        <a:latin typeface="Calibri"/>
                        <a:ea typeface="Times New Roman"/>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770143">
                <a:tc gridSpan="5">
                  <a:txBody>
                    <a:bodyPr/>
                    <a:lstStyle/>
                    <a:p>
                      <a:pPr marL="0" marR="0">
                        <a:lnSpc>
                          <a:spcPct val="115000"/>
                        </a:lnSpc>
                        <a:spcBef>
                          <a:spcPts val="0"/>
                        </a:spcBef>
                        <a:spcAft>
                          <a:spcPts val="0"/>
                        </a:spcAft>
                      </a:pPr>
                      <a:endParaRPr lang="en-US" sz="1200" dirty="0" smtClean="0">
                        <a:effectLst/>
                      </a:endParaRPr>
                    </a:p>
                    <a:p>
                      <a:pPr marL="0" marR="0">
                        <a:lnSpc>
                          <a:spcPct val="115000"/>
                        </a:lnSpc>
                        <a:spcBef>
                          <a:spcPts val="0"/>
                        </a:spcBef>
                        <a:spcAft>
                          <a:spcPts val="0"/>
                        </a:spcAft>
                      </a:pPr>
                      <a:r>
                        <a:rPr lang="en-US" sz="1200" dirty="0" smtClean="0">
                          <a:effectLst/>
                        </a:rPr>
                        <a:t>The </a:t>
                      </a:r>
                      <a:r>
                        <a:rPr lang="en-US" sz="1200" dirty="0">
                          <a:effectLst/>
                        </a:rPr>
                        <a:t>total development cost is reimbursed by the Federal Government at an 85% FFP rate. The estimated annual operating cost is calculated based on the SFY15 amount of $13,782,851. The recurring annual financial benefit is calculated by multiplying the estimated annual operating cost by 75%, </a:t>
                      </a:r>
                      <a:r>
                        <a:rPr lang="en-US" sz="1200" dirty="0" smtClean="0">
                          <a:effectLst/>
                        </a:rPr>
                        <a:t>as </a:t>
                      </a:r>
                      <a:r>
                        <a:rPr lang="en-US" sz="1200" dirty="0">
                          <a:effectLst/>
                        </a:rPr>
                        <a:t>operating costs </a:t>
                      </a:r>
                      <a:r>
                        <a:rPr lang="en-US" sz="1200" dirty="0" smtClean="0">
                          <a:effectLst/>
                        </a:rPr>
                        <a:t>will</a:t>
                      </a:r>
                      <a:r>
                        <a:rPr lang="en-US" sz="1200" baseline="0" dirty="0" smtClean="0">
                          <a:effectLst/>
                        </a:rPr>
                        <a:t> be</a:t>
                      </a:r>
                      <a:r>
                        <a:rPr lang="en-US" sz="1200" dirty="0" smtClean="0">
                          <a:effectLst/>
                        </a:rPr>
                        <a:t> </a:t>
                      </a:r>
                      <a:r>
                        <a:rPr lang="en-US" sz="1200" dirty="0">
                          <a:effectLst/>
                        </a:rPr>
                        <a:t>reimbursed at a 75% FFP rate.</a:t>
                      </a:r>
                    </a:p>
                    <a:p>
                      <a:pPr marL="0" marR="0">
                        <a:lnSpc>
                          <a:spcPct val="115000"/>
                        </a:lnSpc>
                        <a:spcBef>
                          <a:spcPts val="0"/>
                        </a:spcBef>
                        <a:spcAft>
                          <a:spcPts val="0"/>
                        </a:spcAft>
                      </a:pPr>
                      <a:r>
                        <a:rPr lang="en-US" sz="1200" dirty="0">
                          <a:effectLst/>
                        </a:rPr>
                        <a:t> </a:t>
                      </a:r>
                    </a:p>
                    <a:p>
                      <a:pPr marL="0" marR="0">
                        <a:lnSpc>
                          <a:spcPct val="115000"/>
                        </a:lnSpc>
                        <a:spcBef>
                          <a:spcPts val="0"/>
                        </a:spcBef>
                        <a:spcAft>
                          <a:spcPts val="0"/>
                        </a:spcAft>
                      </a:pPr>
                      <a:r>
                        <a:rPr lang="en-US" sz="1200" dirty="0">
                          <a:effectLst/>
                        </a:rPr>
                        <a:t>In the development of the cost estimates </a:t>
                      </a:r>
                      <a:r>
                        <a:rPr lang="en-US" sz="1200" dirty="0" smtClean="0">
                          <a:effectLst/>
                        </a:rPr>
                        <a:t>above, </a:t>
                      </a:r>
                      <a:r>
                        <a:rPr lang="en-US" sz="1200" dirty="0">
                          <a:effectLst/>
                        </a:rPr>
                        <a:t>the majority of the cost is allocated to information technology systems and related support. These costs are highly dependent upon future activities, such as the structure of procurements, vendor solicitations, and the actual reusability of technology components. The costs also reflect assumptions on the approach to implementation including training, user acceptance test, pilot, conversion and the number of releases.</a:t>
                      </a:r>
                    </a:p>
                    <a:p>
                      <a:pPr marL="0" marR="0">
                        <a:lnSpc>
                          <a:spcPct val="115000"/>
                        </a:lnSpc>
                        <a:spcBef>
                          <a:spcPts val="0"/>
                        </a:spcBef>
                        <a:spcAft>
                          <a:spcPts val="0"/>
                        </a:spcAft>
                      </a:pPr>
                      <a:r>
                        <a:rPr lang="en-US" sz="1200" dirty="0">
                          <a:effectLst/>
                        </a:rPr>
                        <a:t> </a:t>
                      </a:r>
                    </a:p>
                    <a:p>
                      <a:pPr marL="0" marR="0">
                        <a:lnSpc>
                          <a:spcPct val="115000"/>
                        </a:lnSpc>
                        <a:spcBef>
                          <a:spcPts val="0"/>
                        </a:spcBef>
                        <a:spcAft>
                          <a:spcPts val="0"/>
                        </a:spcAft>
                      </a:pPr>
                      <a:r>
                        <a:rPr lang="en-US" sz="1200" dirty="0">
                          <a:effectLst/>
                        </a:rPr>
                        <a:t>The operational cost budget accounts for two (2) years of operations and maintenance, starting in January 1, 2014 and running through December 31, 2015. Assuming a full implementation of software around December 31, 2014, the estimate includes one full year of post implementation stabilization support.</a:t>
                      </a:r>
                    </a:p>
                    <a:p>
                      <a:pPr marL="0" marR="0">
                        <a:lnSpc>
                          <a:spcPct val="115000"/>
                        </a:lnSpc>
                        <a:spcBef>
                          <a:spcPts val="0"/>
                        </a:spcBef>
                        <a:spcAft>
                          <a:spcPts val="0"/>
                        </a:spcAft>
                      </a:pPr>
                      <a:r>
                        <a:rPr lang="en-US" sz="1200" dirty="0">
                          <a:effectLst/>
                        </a:rPr>
                        <a:t> </a:t>
                      </a:r>
                    </a:p>
                    <a:p>
                      <a:pPr marL="0" marR="0">
                        <a:lnSpc>
                          <a:spcPct val="115000"/>
                        </a:lnSpc>
                        <a:spcBef>
                          <a:spcPts val="0"/>
                        </a:spcBef>
                        <a:spcAft>
                          <a:spcPts val="0"/>
                        </a:spcAft>
                      </a:pPr>
                      <a:r>
                        <a:rPr lang="en-US" sz="1200" dirty="0">
                          <a:effectLst/>
                        </a:rPr>
                        <a:t>Furthermore, there is an anticipated future APD for Tier 4 Development Costs, which are not included in this submission.</a:t>
                      </a:r>
                      <a:endParaRPr lang="en-US" sz="1200" dirty="0">
                        <a:effectLst/>
                        <a:latin typeface="Calibri"/>
                        <a:ea typeface="Times New Roman"/>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15</a:t>
            </a:fld>
            <a:endParaRPr lang="en-US" dirty="0"/>
          </a:p>
        </p:txBody>
      </p:sp>
    </p:spTree>
    <p:extLst>
      <p:ext uri="{BB962C8B-B14F-4D97-AF65-F5344CB8AC3E}">
        <p14:creationId xmlns:p14="http://schemas.microsoft.com/office/powerpoint/2010/main" val="929465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Projected Expenditures (SFY 13 – SFY 16</a:t>
            </a:r>
            <a:r>
              <a:rPr lang="en-US" dirty="0" smtClean="0"/>
              <a:t>) – CT HIX/IEP</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3404635"/>
              </p:ext>
            </p:extLst>
          </p:nvPr>
        </p:nvGraphicFramePr>
        <p:xfrm>
          <a:off x="609600" y="5827049"/>
          <a:ext cx="7543800" cy="662816"/>
        </p:xfrm>
        <a:graphic>
          <a:graphicData uri="http://schemas.openxmlformats.org/drawingml/2006/table">
            <a:tbl>
              <a:tblPr>
                <a:tableStyleId>{2D5ABB26-0587-4C30-8999-92F81FD0307C}</a:tableStyleId>
              </a:tblPr>
              <a:tblGrid>
                <a:gridCol w="7543800"/>
              </a:tblGrid>
              <a:tr h="477685">
                <a:tc>
                  <a:txBody>
                    <a:bodyPr/>
                    <a:lstStyle/>
                    <a:p>
                      <a:pPr algn="l" fontAlgn="b"/>
                      <a:r>
                        <a:rPr lang="en-US" sz="1200" b="0" i="1" u="none" strike="noStrike" dirty="0" smtClean="0">
                          <a:effectLst/>
                          <a:latin typeface="Arial" pitchFamily="34" charset="0"/>
                          <a:cs typeface="Arial" pitchFamily="34" charset="0"/>
                        </a:rPr>
                        <a:t>*Does </a:t>
                      </a:r>
                      <a:r>
                        <a:rPr lang="en-US" sz="1200" b="0" i="1" u="none" strike="noStrike" dirty="0">
                          <a:effectLst/>
                          <a:latin typeface="Arial" pitchFamily="34" charset="0"/>
                          <a:cs typeface="Arial" pitchFamily="34" charset="0"/>
                        </a:rPr>
                        <a:t>not include </a:t>
                      </a:r>
                      <a:r>
                        <a:rPr lang="en-US" sz="1200" b="0" i="1" u="none" strike="noStrike" dirty="0" smtClean="0">
                          <a:effectLst/>
                          <a:latin typeface="Arial" pitchFamily="34" charset="0"/>
                          <a:cs typeface="Arial" pitchFamily="34" charset="0"/>
                        </a:rPr>
                        <a:t>Maintenance &amp; Operation </a:t>
                      </a:r>
                      <a:r>
                        <a:rPr lang="en-US" sz="1200" b="0" i="1" u="none" strike="noStrike" dirty="0">
                          <a:effectLst/>
                          <a:latin typeface="Arial" pitchFamily="34" charset="0"/>
                          <a:cs typeface="Arial" pitchFamily="34" charset="0"/>
                        </a:rPr>
                        <a:t>e</a:t>
                      </a:r>
                      <a:r>
                        <a:rPr lang="en-US" sz="1200" b="0" i="1" u="none" strike="noStrike" dirty="0" smtClean="0">
                          <a:effectLst/>
                          <a:latin typeface="Arial" pitchFamily="34" charset="0"/>
                          <a:cs typeface="Arial" pitchFamily="34" charset="0"/>
                        </a:rPr>
                        <a:t>xpenditures </a:t>
                      </a:r>
                      <a:r>
                        <a:rPr lang="en-US" sz="1200" b="0" i="1" u="none" strike="noStrike" dirty="0">
                          <a:effectLst/>
                          <a:latin typeface="Arial" pitchFamily="34" charset="0"/>
                          <a:cs typeface="Arial" pitchFamily="34" charset="0"/>
                        </a:rPr>
                        <a:t>(SFY14 - $2.8m, SFY15 - $13.8m, SFY16 - $3.9m</a:t>
                      </a:r>
                      <a:r>
                        <a:rPr lang="en-US" sz="1200" b="0" i="1" u="none" strike="noStrike" dirty="0" smtClean="0">
                          <a:effectLst/>
                          <a:latin typeface="Arial" pitchFamily="34" charset="0"/>
                          <a:cs typeface="Arial" pitchFamily="34" charset="0"/>
                        </a:rPr>
                        <a:t>).</a:t>
                      </a:r>
                    </a:p>
                    <a:p>
                      <a:pPr algn="l" fontAlgn="b"/>
                      <a:r>
                        <a:rPr lang="en-US" sz="1200" b="0" i="1" u="none" strike="noStrike" dirty="0" smtClean="0">
                          <a:solidFill>
                            <a:srgbClr val="000000"/>
                          </a:solidFill>
                          <a:effectLst/>
                          <a:latin typeface="Arial" pitchFamily="34" charset="0"/>
                          <a:cs typeface="Arial" pitchFamily="34" charset="0"/>
                        </a:rPr>
                        <a:t>*</a:t>
                      </a:r>
                      <a:r>
                        <a:rPr lang="en-US" sz="1200" b="0" i="1" u="none" strike="noStrike" baseline="0" dirty="0" smtClean="0">
                          <a:solidFill>
                            <a:srgbClr val="000000"/>
                          </a:solidFill>
                          <a:effectLst/>
                          <a:latin typeface="Arial" pitchFamily="34" charset="0"/>
                          <a:cs typeface="Arial" pitchFamily="34" charset="0"/>
                        </a:rPr>
                        <a:t>Does not include anticipated future APD for Tier 4 Development Costs, which are undetermined at this time.</a:t>
                      </a:r>
                      <a:endParaRPr lang="en-US" sz="1200" b="0" i="1" u="none" strike="noStrike" dirty="0">
                        <a:solidFill>
                          <a:srgbClr val="000000"/>
                        </a:solidFill>
                        <a:effectLst/>
                        <a:latin typeface="Arial" pitchFamily="34" charset="0"/>
                        <a:cs typeface="Arial" pitchFamily="34" charset="0"/>
                      </a:endParaRPr>
                    </a:p>
                  </a:txBody>
                  <a:tcPr marL="2251" marR="2251" marT="2251" marB="0" anchor="b"/>
                </a:tc>
              </a:tr>
              <a:tr h="131915">
                <a:tc>
                  <a:txBody>
                    <a:bodyPr/>
                    <a:lstStyle/>
                    <a:p>
                      <a:pPr algn="l" fontAlgn="b"/>
                      <a:r>
                        <a:rPr lang="en-US" sz="1200" b="0" i="1" u="none" strike="noStrike" dirty="0" smtClean="0">
                          <a:effectLst/>
                          <a:latin typeface="Arial" pitchFamily="34" charset="0"/>
                          <a:cs typeface="Arial" pitchFamily="34" charset="0"/>
                        </a:rPr>
                        <a:t>*No </a:t>
                      </a:r>
                      <a:r>
                        <a:rPr lang="en-US" sz="1200" b="0" i="1" u="none" strike="noStrike" dirty="0">
                          <a:effectLst/>
                          <a:latin typeface="Arial" pitchFamily="34" charset="0"/>
                          <a:cs typeface="Arial" pitchFamily="34" charset="0"/>
                        </a:rPr>
                        <a:t>Expenditures to </a:t>
                      </a:r>
                      <a:r>
                        <a:rPr lang="en-US" sz="1200" b="0" i="1" u="none" strike="noStrike" dirty="0" smtClean="0">
                          <a:effectLst/>
                          <a:latin typeface="Arial" pitchFamily="34" charset="0"/>
                          <a:cs typeface="Arial" pitchFamily="34" charset="0"/>
                        </a:rPr>
                        <a:t>date.</a:t>
                      </a:r>
                      <a:endParaRPr lang="en-US" sz="1200" b="0" i="1" u="none" strike="noStrike" dirty="0">
                        <a:solidFill>
                          <a:srgbClr val="000000"/>
                        </a:solidFill>
                        <a:effectLst/>
                        <a:latin typeface="Arial" pitchFamily="34" charset="0"/>
                        <a:cs typeface="Arial" pitchFamily="34" charset="0"/>
                      </a:endParaRPr>
                    </a:p>
                  </a:txBody>
                  <a:tcPr marL="2251" marR="2251" marT="2251" marB="0" anchor="b"/>
                </a:tc>
              </a:tr>
            </a:tbl>
          </a:graphicData>
        </a:graphic>
      </p:graphicFrame>
      <p:graphicFrame>
        <p:nvGraphicFramePr>
          <p:cNvPr id="5" name="Chart 4"/>
          <p:cNvGraphicFramePr>
            <a:graphicFrameLocks/>
          </p:cNvGraphicFramePr>
          <p:nvPr>
            <p:extLst>
              <p:ext uri="{D42A27DB-BD31-4B8C-83A1-F6EECF244321}">
                <p14:modId xmlns:p14="http://schemas.microsoft.com/office/powerpoint/2010/main" val="3618277941"/>
              </p:ext>
            </p:extLst>
          </p:nvPr>
        </p:nvGraphicFramePr>
        <p:xfrm>
          <a:off x="1066800" y="1371600"/>
          <a:ext cx="6705600"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16</a:t>
            </a:fld>
            <a:endParaRPr lang="en-US" dirty="0"/>
          </a:p>
        </p:txBody>
      </p:sp>
    </p:spTree>
    <p:extLst>
      <p:ext uri="{BB962C8B-B14F-4D97-AF65-F5344CB8AC3E}">
        <p14:creationId xmlns:p14="http://schemas.microsoft.com/office/powerpoint/2010/main" val="18715538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17</a:t>
            </a:fld>
            <a:endParaRPr lang="en-US" dirty="0"/>
          </a:p>
        </p:txBody>
      </p:sp>
      <p:sp>
        <p:nvSpPr>
          <p:cNvPr id="7" name="Rectangle 6"/>
          <p:cNvSpPr/>
          <p:nvPr/>
        </p:nvSpPr>
        <p:spPr>
          <a:xfrm>
            <a:off x="2133600" y="2133600"/>
            <a:ext cx="5181600" cy="274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r>
              <a:rPr lang="en-US" sz="2400" dirty="0" smtClean="0"/>
              <a:t>/ </a:t>
            </a:r>
            <a:r>
              <a:rPr lang="en-US" sz="2400" dirty="0"/>
              <a:t>3</a:t>
            </a:r>
            <a:r>
              <a:rPr lang="en-US" sz="2400" dirty="0" smtClean="0"/>
              <a:t> – Health Information Exchange and Health Information Technology </a:t>
            </a:r>
          </a:p>
          <a:p>
            <a:pPr algn="ctr"/>
            <a:r>
              <a:rPr lang="en-US" sz="2400" dirty="0" smtClean="0"/>
              <a:t>(HIE/ HIT)</a:t>
            </a:r>
            <a:endParaRPr lang="en-US" sz="2400" dirty="0"/>
          </a:p>
        </p:txBody>
      </p:sp>
      <p:sp>
        <p:nvSpPr>
          <p:cNvPr id="8" name="Rectangle 7"/>
          <p:cNvSpPr/>
          <p:nvPr/>
        </p:nvSpPr>
        <p:spPr>
          <a:xfrm>
            <a:off x="3429000" y="6400800"/>
            <a:ext cx="2133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334000" cy="838200"/>
          </a:xfrm>
        </p:spPr>
        <p:txBody>
          <a:bodyPr>
            <a:normAutofit/>
          </a:bodyPr>
          <a:lstStyle/>
          <a:p>
            <a:r>
              <a:rPr lang="en-US" dirty="0"/>
              <a:t>Health Information </a:t>
            </a:r>
            <a:r>
              <a:rPr lang="en-US" dirty="0" smtClean="0"/>
              <a:t>Exchange / Health </a:t>
            </a:r>
            <a:r>
              <a:rPr lang="en-US" dirty="0"/>
              <a:t>Information Technology (</a:t>
            </a:r>
            <a:r>
              <a:rPr lang="en-US" dirty="0" smtClean="0"/>
              <a:t>HIE / HIT)</a:t>
            </a:r>
            <a:endParaRPr lang="en-US" dirty="0"/>
          </a:p>
        </p:txBody>
      </p:sp>
      <p:sp>
        <p:nvSpPr>
          <p:cNvPr id="3" name="Content Placeholder 2"/>
          <p:cNvSpPr>
            <a:spLocks noGrp="1"/>
          </p:cNvSpPr>
          <p:nvPr>
            <p:ph idx="1"/>
          </p:nvPr>
        </p:nvSpPr>
        <p:spPr>
          <a:xfrm>
            <a:off x="304800" y="1600200"/>
            <a:ext cx="7924800" cy="4525963"/>
          </a:xfrm>
        </p:spPr>
        <p:txBody>
          <a:bodyPr>
            <a:normAutofit lnSpcReduction="10000"/>
          </a:bodyPr>
          <a:lstStyle/>
          <a:p>
            <a:pPr marL="0" indent="0">
              <a:buNone/>
            </a:pPr>
            <a:r>
              <a:rPr lang="en-US" sz="1800" b="1" u="sng" dirty="0"/>
              <a:t>Project Overview</a:t>
            </a:r>
          </a:p>
          <a:p>
            <a:pPr marL="0" indent="0">
              <a:buNone/>
            </a:pPr>
            <a:endParaRPr lang="en-US" sz="1600" dirty="0"/>
          </a:p>
          <a:p>
            <a:pPr marL="0" indent="0">
              <a:buNone/>
            </a:pPr>
            <a:r>
              <a:rPr lang="en-US" sz="1800" b="1" dirty="0" smtClean="0"/>
              <a:t>Purpose</a:t>
            </a:r>
            <a:r>
              <a:rPr lang="en-US" sz="1800" dirty="0" smtClean="0"/>
              <a:t>: This </a:t>
            </a:r>
            <a:r>
              <a:rPr lang="en-US" sz="1800" dirty="0"/>
              <a:t>project comprises a multi-faceted development of improvements to Health Information Technology capabilities within Connecticut.  The project will improve the ability of Medicaid health care providers to share health care information to improve care coordination.  Additionally, patients will be able to share data with providers as needed.   The improved data sharing mechanisms established via this project will improve the efficiency and efficacy of patients’ health care.</a:t>
            </a:r>
          </a:p>
          <a:p>
            <a:pPr marL="0" indent="0">
              <a:buNone/>
            </a:pPr>
            <a:endParaRPr lang="en-US" sz="1800" dirty="0" smtClean="0"/>
          </a:p>
          <a:p>
            <a:pPr marL="0" indent="0">
              <a:buNone/>
            </a:pPr>
            <a:endParaRPr lang="en-US" sz="1800" dirty="0"/>
          </a:p>
          <a:p>
            <a:pPr marL="0" indent="0">
              <a:buNone/>
            </a:pPr>
            <a:endParaRPr lang="en-US" sz="1800" dirty="0" smtClean="0"/>
          </a:p>
          <a:p>
            <a:pPr marL="0" indent="0">
              <a:buNone/>
            </a:pPr>
            <a:r>
              <a:rPr lang="en-US" sz="1800" b="1" dirty="0" smtClean="0"/>
              <a:t>Anticipated </a:t>
            </a:r>
            <a:r>
              <a:rPr lang="en-US" sz="1800" b="1" dirty="0"/>
              <a:t>Project Timeline</a:t>
            </a:r>
            <a:r>
              <a:rPr lang="en-US" sz="1800" dirty="0" smtClean="0"/>
              <a:t>: 07/1/2012 - 06/30/15*</a:t>
            </a:r>
          </a:p>
          <a:p>
            <a:pPr marL="0" indent="0">
              <a:buNone/>
            </a:pPr>
            <a:endParaRPr lang="en-US" sz="1600" dirty="0"/>
          </a:p>
          <a:p>
            <a:pPr marL="0" indent="0">
              <a:buNone/>
            </a:pPr>
            <a:r>
              <a:rPr lang="en-US" sz="1200" i="1" dirty="0" smtClean="0"/>
              <a:t>(*</a:t>
            </a:r>
            <a:r>
              <a:rPr lang="en-US" sz="1200" i="1" dirty="0"/>
              <a:t>included in this package </a:t>
            </a:r>
            <a:r>
              <a:rPr lang="en-US" sz="1200" i="1" dirty="0" smtClean="0"/>
              <a:t>are projected expenditures </a:t>
            </a:r>
            <a:r>
              <a:rPr lang="en-US" sz="1200" i="1" dirty="0"/>
              <a:t>through the end of SFY 2015.  The HIT part of the project will be </a:t>
            </a:r>
            <a:r>
              <a:rPr lang="en-US" sz="1200" i="1" dirty="0" smtClean="0"/>
              <a:t>on-going </a:t>
            </a:r>
            <a:r>
              <a:rPr lang="en-US" sz="1200" i="1" dirty="0"/>
              <a:t>until the federal EHR incentive program ends in 2021.  HIE build support should end with the above date</a:t>
            </a:r>
            <a:r>
              <a:rPr lang="en-US" sz="1200" i="1" dirty="0" smtClean="0"/>
              <a:t>.)</a:t>
            </a:r>
            <a:endParaRPr lang="en-US" sz="1200" i="1"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dirty="0"/>
          </a:p>
        </p:txBody>
      </p:sp>
    </p:spTree>
    <p:extLst>
      <p:ext uri="{BB962C8B-B14F-4D97-AF65-F5344CB8AC3E}">
        <p14:creationId xmlns:p14="http://schemas.microsoft.com/office/powerpoint/2010/main" val="41488194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152400" y="116632"/>
            <a:ext cx="5181600" cy="645368"/>
          </a:xfrm>
        </p:spPr>
        <p:txBody>
          <a:bodyPr>
            <a:normAutofit fontScale="90000"/>
          </a:bodyPr>
          <a:lstStyle/>
          <a:p>
            <a:pPr eaLnBrk="1" hangingPunct="1"/>
            <a:r>
              <a:rPr lang="en-US" dirty="0" smtClean="0"/>
              <a:t>Health Information Exchange and Information Technology – HIE/HIT</a:t>
            </a:r>
          </a:p>
        </p:txBody>
      </p:sp>
      <p:sp>
        <p:nvSpPr>
          <p:cNvPr id="16386" name="Content Placeholder 2"/>
          <p:cNvSpPr>
            <a:spLocks noGrp="1"/>
          </p:cNvSpPr>
          <p:nvPr>
            <p:ph idx="1"/>
          </p:nvPr>
        </p:nvSpPr>
        <p:spPr>
          <a:xfrm>
            <a:off x="533400" y="1600200"/>
            <a:ext cx="7924800" cy="4724400"/>
          </a:xfrm>
        </p:spPr>
        <p:txBody>
          <a:bodyPr/>
          <a:lstStyle/>
          <a:p>
            <a:pPr marL="111125" indent="-111125">
              <a:spcAft>
                <a:spcPts val="1200"/>
              </a:spcAft>
              <a:buFont typeface="Arial" charset="0"/>
              <a:buNone/>
            </a:pPr>
            <a:r>
              <a:rPr lang="en-US" sz="1800" dirty="0" smtClean="0"/>
              <a:t>With enhancement of Connecticut’s Health Information Exchange and Information Technology (HIE/HIT) capabilities, DSS aims to:</a:t>
            </a:r>
          </a:p>
          <a:p>
            <a:pPr marL="111125" indent="-111125"/>
            <a:r>
              <a:rPr lang="en-US" sz="1800" dirty="0" smtClean="0"/>
              <a:t>improve the Medicaid population’s access to high quality, safe, affordable and efficient healthcare;  </a:t>
            </a:r>
          </a:p>
          <a:p>
            <a:pPr marL="111125" indent="-111125"/>
            <a:r>
              <a:rPr lang="en-US" sz="1800" dirty="0" smtClean="0"/>
              <a:t>increase patients’ active engagement in their own health care</a:t>
            </a:r>
          </a:p>
          <a:p>
            <a:pPr marL="111125" indent="-111125"/>
            <a:r>
              <a:rPr lang="en-US" sz="1800" dirty="0" smtClean="0"/>
              <a:t>support active care coordination among care providers, patients, and families;</a:t>
            </a:r>
          </a:p>
          <a:p>
            <a:pPr marL="111125" indent="-111125"/>
            <a:r>
              <a:rPr lang="en-US" sz="1800" dirty="0" smtClean="0"/>
              <a:t>promote evidence-based medicine, public health programs, outcome monitoring, and research to improve treatment quality;  </a:t>
            </a:r>
          </a:p>
          <a:p>
            <a:pPr marL="111125" indent="-111125"/>
            <a:r>
              <a:rPr lang="en-US" sz="1800" dirty="0" smtClean="0"/>
              <a:t>ensure the reliable, private, secure interoperable storage and sharing of healthcare data within Connecticut and between other states. </a:t>
            </a:r>
          </a:p>
          <a:p>
            <a:pPr marL="0" indent="0"/>
            <a:endParaRPr lang="en-US" sz="2200" dirty="0" smtClean="0"/>
          </a:p>
        </p:txBody>
      </p:sp>
      <p:sp>
        <p:nvSpPr>
          <p:cNvPr id="2" name="Slide Number Placeholder 1"/>
          <p:cNvSpPr>
            <a:spLocks noGrp="1"/>
          </p:cNvSpPr>
          <p:nvPr>
            <p:ph type="sldNum" sz="quarter" idx="12"/>
          </p:nvPr>
        </p:nvSpPr>
        <p:spPr/>
        <p:txBody>
          <a:bodyPr/>
          <a:lstStyle/>
          <a:p>
            <a:fld id="{B6F15528-21DE-4FAA-801E-634DDDAF4B2B}" type="slidenum">
              <a:rPr lang="en-US" smtClean="0"/>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2</a:t>
            </a:fld>
            <a:endParaRPr lang="en-US" dirty="0"/>
          </a:p>
        </p:txBody>
      </p:sp>
      <p:sp>
        <p:nvSpPr>
          <p:cNvPr id="6" name="Title 5"/>
          <p:cNvSpPr>
            <a:spLocks noGrp="1"/>
          </p:cNvSpPr>
          <p:nvPr>
            <p:ph type="title"/>
          </p:nvPr>
        </p:nvSpPr>
        <p:spPr/>
        <p:txBody>
          <a:bodyPr>
            <a:normAutofit fontScale="90000"/>
          </a:bodyPr>
          <a:lstStyle/>
          <a:p>
            <a:r>
              <a:rPr lang="en-US" dirty="0" smtClean="0"/>
              <a:t>Contents / Agenda </a:t>
            </a:r>
            <a:br>
              <a:rPr lang="en-US" dirty="0" smtClean="0"/>
            </a:br>
            <a:endParaRPr lang="en-US" dirty="0"/>
          </a:p>
        </p:txBody>
      </p:sp>
      <p:sp>
        <p:nvSpPr>
          <p:cNvPr id="7" name="Content Placeholder 2"/>
          <p:cNvSpPr txBox="1">
            <a:spLocks/>
          </p:cNvSpPr>
          <p:nvPr/>
        </p:nvSpPr>
        <p:spPr>
          <a:xfrm>
            <a:off x="228600" y="1143000"/>
            <a:ext cx="7924800" cy="5029200"/>
          </a:xfrm>
          <a:prstGeom prst="rect">
            <a:avLst/>
          </a:prstGeom>
        </p:spPr>
        <p:txBody>
          <a:bodyPr>
            <a:noAutofit/>
          </a:bodyPr>
          <a:lstStyle/>
          <a:p>
            <a:pPr marL="684213" marR="0" lvl="2" indent="-342900" algn="l" defTabSz="914400" rtl="0" eaLnBrk="1" fontAlgn="auto" latinLnBrk="0" hangingPunct="1">
              <a:lnSpc>
                <a:spcPct val="100000"/>
              </a:lnSpc>
              <a:spcBef>
                <a:spcPts val="1200"/>
              </a:spcBef>
              <a:spcAft>
                <a:spcPts val="0"/>
              </a:spcAft>
              <a:buClr>
                <a:srgbClr val="97989A"/>
              </a:buClr>
              <a:buSzPct val="80000"/>
              <a:buFont typeface="+mj-lt"/>
              <a:buAutoNum type="arabicPeriod"/>
              <a:tabLst/>
              <a:defRPr/>
            </a:pPr>
            <a:endParaRPr kumimoji="0" lang="en-US" sz="2400" b="0" i="0" u="none" strike="noStrike" kern="1200" cap="none" spc="0" normalizeH="0" baseline="0" noProof="0" dirty="0" smtClean="0">
              <a:ln>
                <a:noFill/>
              </a:ln>
              <a:solidFill>
                <a:schemeClr val="tx1"/>
              </a:solidFill>
              <a:effectLst/>
              <a:uLnTx/>
              <a:uFillTx/>
              <a:ea typeface="+mn-ea"/>
              <a:cs typeface="Arial" pitchFamily="34" charset="0"/>
            </a:endParaRPr>
          </a:p>
          <a:p>
            <a:pPr marL="684213" lvl="2" indent="-342900">
              <a:spcBef>
                <a:spcPts val="1200"/>
              </a:spcBef>
              <a:buClr>
                <a:srgbClr val="97989A"/>
              </a:buClr>
              <a:buSzPct val="80000"/>
              <a:buFont typeface="+mj-lt"/>
              <a:buAutoNum type="arabicPeriod"/>
            </a:pPr>
            <a:r>
              <a:rPr lang="en-US" sz="2400" dirty="0" smtClean="0">
                <a:cs typeface="Arial" pitchFamily="34" charset="0"/>
              </a:rPr>
              <a:t>ConneCT </a:t>
            </a:r>
            <a:r>
              <a:rPr lang="en-US" sz="2400" dirty="0">
                <a:cs typeface="Arial" pitchFamily="34" charset="0"/>
              </a:rPr>
              <a:t>(Modernization of Client Service Delivery) </a:t>
            </a:r>
            <a:r>
              <a:rPr lang="en-US" sz="2400" dirty="0" smtClean="0">
                <a:cs typeface="Arial" pitchFamily="34" charset="0"/>
              </a:rPr>
              <a:t>and </a:t>
            </a:r>
            <a:r>
              <a:rPr lang="en-US" sz="2400" dirty="0">
                <a:cs typeface="Arial" pitchFamily="34" charset="0"/>
              </a:rPr>
              <a:t>Health Insurance Exchange/Integrated Eligibility </a:t>
            </a:r>
            <a:r>
              <a:rPr lang="en-US" sz="2400" dirty="0" smtClean="0">
                <a:cs typeface="Arial" pitchFamily="34" charset="0"/>
              </a:rPr>
              <a:t>Project (CT HIX/IEP)</a:t>
            </a:r>
          </a:p>
          <a:p>
            <a:pPr marL="684213" lvl="2" indent="-342900">
              <a:spcBef>
                <a:spcPts val="1200"/>
              </a:spcBef>
              <a:buClr>
                <a:srgbClr val="97989A"/>
              </a:buClr>
              <a:buSzPct val="80000"/>
              <a:buFont typeface="+mj-lt"/>
              <a:buAutoNum type="arabicPeriod"/>
            </a:pPr>
            <a:endParaRPr lang="en-US" sz="2400" dirty="0">
              <a:cs typeface="Arial" pitchFamily="34" charset="0"/>
            </a:endParaRPr>
          </a:p>
          <a:p>
            <a:pPr marL="684213" lvl="2" indent="-342900">
              <a:spcBef>
                <a:spcPts val="1200"/>
              </a:spcBef>
              <a:buClr>
                <a:srgbClr val="97989A"/>
              </a:buClr>
              <a:buSzPct val="80000"/>
              <a:buFont typeface="+mj-lt"/>
              <a:buAutoNum type="arabicPeriod"/>
            </a:pPr>
            <a:r>
              <a:rPr lang="en-US" sz="2400" dirty="0">
                <a:cs typeface="Arial" pitchFamily="34" charset="0"/>
              </a:rPr>
              <a:t>Health Information Exchange / Health Information Technology (HIE/HIT</a:t>
            </a:r>
            <a:r>
              <a:rPr lang="en-US" sz="2400" dirty="0" smtClean="0">
                <a:cs typeface="Arial" pitchFamily="34" charset="0"/>
              </a:rPr>
              <a:t>)</a:t>
            </a:r>
          </a:p>
          <a:p>
            <a:pPr marL="684213" lvl="2" indent="-342900">
              <a:spcBef>
                <a:spcPts val="1200"/>
              </a:spcBef>
              <a:buClr>
                <a:srgbClr val="97989A"/>
              </a:buClr>
              <a:buSzPct val="80000"/>
              <a:buFont typeface="+mj-lt"/>
              <a:buAutoNum type="arabicPeriod"/>
            </a:pPr>
            <a:endParaRPr lang="en-US" sz="2400" dirty="0">
              <a:cs typeface="Arial" pitchFamily="34" charset="0"/>
            </a:endParaRPr>
          </a:p>
          <a:p>
            <a:pPr marL="684213" lvl="2" indent="-342900">
              <a:spcBef>
                <a:spcPts val="1200"/>
              </a:spcBef>
              <a:buClr>
                <a:srgbClr val="97989A"/>
              </a:buClr>
              <a:buSzPct val="80000"/>
              <a:buFont typeface="+mj-lt"/>
              <a:buAutoNum type="arabicPeriod"/>
            </a:pPr>
            <a:r>
              <a:rPr lang="en-US" sz="2400" dirty="0" smtClean="0"/>
              <a:t>Shared Analytics and Business Intelligence</a:t>
            </a:r>
            <a:endParaRPr kumimoji="0" lang="en-US" sz="2400" b="0" i="0" u="none" strike="noStrike" kern="1200" cap="none" spc="0" normalizeH="0" baseline="0" noProof="0" dirty="0" smtClean="0">
              <a:ln>
                <a:noFill/>
              </a:ln>
              <a:solidFill>
                <a:schemeClr val="tx1"/>
              </a:solidFill>
              <a:effectLst/>
              <a:uLnTx/>
              <a:uFillTx/>
              <a:ea typeface="+mn-ea"/>
              <a:cs typeface="Arial" pitchFamily="34" charset="0"/>
            </a:endParaRPr>
          </a:p>
          <a:p>
            <a:pPr marL="684213" lvl="2" indent="-342900">
              <a:spcBef>
                <a:spcPts val="1200"/>
              </a:spcBef>
              <a:buClr>
                <a:srgbClr val="97989A"/>
              </a:buClr>
              <a:buSzPct val="80000"/>
              <a:buFont typeface="+mj-lt"/>
              <a:buAutoNum type="arabicPeriod"/>
            </a:pPr>
            <a:endParaRPr lang="en-US" sz="2400" dirty="0" smtClean="0">
              <a:cs typeface="Arial" pitchFamily="34" charset="0"/>
            </a:endParaRPr>
          </a:p>
          <a:p>
            <a:pPr marL="684213" lvl="2" indent="-342900">
              <a:spcBef>
                <a:spcPts val="1200"/>
              </a:spcBef>
              <a:buClr>
                <a:srgbClr val="97989A"/>
              </a:buClr>
              <a:buSzPct val="80000"/>
              <a:buFont typeface="+mj-lt"/>
              <a:buAutoNum type="arabicPeriod"/>
            </a:pPr>
            <a:endParaRPr lang="en-US" sz="2400" dirty="0" smtClean="0">
              <a:cs typeface="Arial" pitchFamily="34" charset="0"/>
            </a:endParaRPr>
          </a:p>
          <a:p>
            <a:pPr marL="684213" lvl="2" indent="-342900">
              <a:spcBef>
                <a:spcPts val="1200"/>
              </a:spcBef>
              <a:buClr>
                <a:srgbClr val="97989A"/>
              </a:buClr>
              <a:buSzPct val="80000"/>
              <a:buFont typeface="+mj-lt"/>
              <a:buAutoNum type="arabicPeriod"/>
            </a:pPr>
            <a:endParaRPr lang="en-US" sz="2400" dirty="0" smtClean="0">
              <a:cs typeface="Arial" pitchFamily="34" charset="0"/>
            </a:endParaRPr>
          </a:p>
          <a:p>
            <a:pPr marL="573088" marR="0" lvl="2" indent="-231775" algn="l" defTabSz="914400" rtl="0" eaLnBrk="1" fontAlgn="auto" latinLnBrk="0" hangingPunct="1">
              <a:lnSpc>
                <a:spcPct val="100000"/>
              </a:lnSpc>
              <a:spcBef>
                <a:spcPts val="1200"/>
              </a:spcBef>
              <a:spcAft>
                <a:spcPts val="0"/>
              </a:spcAft>
              <a:buClr>
                <a:srgbClr val="97989A"/>
              </a:buClr>
              <a:buSzPct val="80000"/>
              <a:buFont typeface="Courier New" pitchFamily="49" charset="0"/>
              <a:buChar char="o"/>
              <a:tabLst/>
              <a:defRPr/>
            </a:pPr>
            <a:endParaRPr kumimoji="0" lang="en-US" sz="2400" b="0" i="0" u="none" strike="noStrike" kern="1200" cap="none" spc="0" normalizeH="0" baseline="0" noProof="0" dirty="0" smtClean="0">
              <a:ln>
                <a:noFill/>
              </a:ln>
              <a:solidFill>
                <a:schemeClr val="tx1"/>
              </a:solidFill>
              <a:effectLst/>
              <a:uLnTx/>
              <a:uFillTx/>
              <a:ea typeface="+mn-ea"/>
              <a:cs typeface="Arial" pitchFamily="34" charset="0"/>
            </a:endParaRPr>
          </a:p>
          <a:p>
            <a:pPr marL="573088" marR="0" lvl="2" indent="-231775" algn="l" defTabSz="914400" rtl="0" eaLnBrk="1" fontAlgn="auto" latinLnBrk="0" hangingPunct="1">
              <a:lnSpc>
                <a:spcPct val="100000"/>
              </a:lnSpc>
              <a:spcBef>
                <a:spcPts val="1200"/>
              </a:spcBef>
              <a:spcAft>
                <a:spcPts val="0"/>
              </a:spcAft>
              <a:buClr>
                <a:srgbClr val="97989A"/>
              </a:buClr>
              <a:buSzPct val="80000"/>
              <a:buFont typeface="Courier New" pitchFamily="49" charset="0"/>
              <a:buChar char="o"/>
              <a:tabLst/>
              <a:defRPr/>
            </a:pPr>
            <a:endParaRPr kumimoji="0" lang="en-US" sz="2400" b="0" i="0" u="none" strike="noStrike" kern="1200" cap="none" spc="0" normalizeH="0" baseline="0" noProof="0" dirty="0" smtClean="0">
              <a:ln>
                <a:noFill/>
              </a:ln>
              <a:solidFill>
                <a:schemeClr val="tx1"/>
              </a:solidFill>
              <a:effectLst/>
              <a:uLnTx/>
              <a:uFillTx/>
              <a:ea typeface="+mn-ea"/>
              <a:cs typeface="Arial" pitchFamily="34" charset="0"/>
            </a:endParaRPr>
          </a:p>
          <a:p>
            <a:pPr marL="177800" marR="0" lvl="1" indent="-109538" algn="l" defTabSz="914400" rtl="0" eaLnBrk="1" fontAlgn="auto" latinLnBrk="0" hangingPunct="1">
              <a:lnSpc>
                <a:spcPct val="100000"/>
              </a:lnSpc>
              <a:spcBef>
                <a:spcPts val="12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tx1"/>
              </a:solidFill>
              <a:effectLst/>
              <a:uLnTx/>
              <a:uFillTx/>
              <a:ea typeface="+mn-ea"/>
              <a:cs typeface="Arial" pitchFamily="34" charset="0"/>
            </a:endParaRPr>
          </a:p>
          <a:p>
            <a:pPr marL="166688" marR="0" lvl="0" indent="-166688" algn="l" defTabSz="914400" rtl="0" eaLnBrk="1" fontAlgn="auto" latinLnBrk="0" hangingPunct="1">
              <a:lnSpc>
                <a:spcPct val="100000"/>
              </a:lnSpc>
              <a:spcBef>
                <a:spcPts val="1200"/>
              </a:spcBef>
              <a:spcAft>
                <a:spcPts val="0"/>
              </a:spcAft>
              <a:buClrTx/>
              <a:buSzTx/>
              <a:buFont typeface="Arial" pitchFamily="34" charset="0"/>
              <a:buNone/>
              <a:tabLst/>
              <a:defRPr/>
            </a:pPr>
            <a:endParaRPr kumimoji="0" lang="en-US" sz="2400" b="1" i="0" u="none" strike="noStrike" kern="1200" cap="none" spc="0" normalizeH="0" baseline="0" noProof="0" dirty="0" smtClean="0">
              <a:ln>
                <a:noFill/>
              </a:ln>
              <a:solidFill>
                <a:srgbClr val="00338D"/>
              </a:solidFill>
              <a:effectLst/>
              <a:uLnTx/>
              <a:uFillTx/>
              <a:ea typeface="+mn-ea"/>
              <a:cs typeface="Arial" pitchFamily="34" charset="0"/>
            </a:endParaRPr>
          </a:p>
          <a:p>
            <a:pPr marL="439738" marR="0" lvl="2" indent="-166688" algn="l" defTabSz="914400" rtl="0" eaLnBrk="1" fontAlgn="auto" latinLnBrk="0" hangingPunct="1">
              <a:lnSpc>
                <a:spcPct val="100000"/>
              </a:lnSpc>
              <a:spcBef>
                <a:spcPts val="1200"/>
              </a:spcBef>
              <a:spcAft>
                <a:spcPts val="0"/>
              </a:spcAft>
              <a:buClr>
                <a:srgbClr val="97989A"/>
              </a:buClr>
              <a:buSzPct val="80000"/>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ea typeface="+mn-ea"/>
              <a:cs typeface="Arial" pitchFamily="34" charset="0"/>
            </a:endParaRPr>
          </a:p>
          <a:p>
            <a:pPr marL="0" marR="0" lvl="0" indent="0" algn="l" defTabSz="914400" rtl="0" eaLnBrk="1" fontAlgn="auto" latinLnBrk="0" hangingPunct="1">
              <a:lnSpc>
                <a:spcPct val="100000"/>
              </a:lnSpc>
              <a:spcBef>
                <a:spcPts val="1200"/>
              </a:spcBef>
              <a:spcAft>
                <a:spcPts val="0"/>
              </a:spcAft>
              <a:buClrTx/>
              <a:buSzTx/>
              <a:buFont typeface="Arial" pitchFamily="34" charset="0"/>
              <a:buNone/>
              <a:tabLst/>
              <a:defRPr/>
            </a:pPr>
            <a:endParaRPr kumimoji="0" lang="en-US" sz="2400" b="1" i="0" u="none" strike="noStrike" kern="1200" cap="none" spc="0" normalizeH="0" baseline="0" noProof="0" dirty="0" smtClean="0">
              <a:ln>
                <a:noFill/>
              </a:ln>
              <a:solidFill>
                <a:srgbClr val="00338D"/>
              </a:solidFill>
              <a:effectLst/>
              <a:uLnTx/>
              <a:uFillTx/>
              <a:ea typeface="+mn-ea"/>
              <a:cs typeface="Arial" pitchFamily="34" charset="0"/>
            </a:endParaRPr>
          </a:p>
          <a:p>
            <a:pPr marL="0" marR="0" lvl="0" indent="0" algn="l" defTabSz="914400" rtl="0" eaLnBrk="1" fontAlgn="auto" latinLnBrk="0" hangingPunct="1">
              <a:lnSpc>
                <a:spcPct val="100000"/>
              </a:lnSpc>
              <a:spcBef>
                <a:spcPts val="1200"/>
              </a:spcBef>
              <a:spcAft>
                <a:spcPts val="0"/>
              </a:spcAft>
              <a:buClrTx/>
              <a:buSzTx/>
              <a:buFont typeface="Arial" pitchFamily="34" charset="0"/>
              <a:buNone/>
              <a:tabLst/>
              <a:defRPr/>
            </a:pPr>
            <a:endParaRPr kumimoji="0" lang="en-US" sz="2400" b="1" i="0" u="none" strike="noStrike" kern="1200" cap="none" spc="0" normalizeH="0" baseline="0" noProof="0" dirty="0">
              <a:ln>
                <a:noFill/>
              </a:ln>
              <a:solidFill>
                <a:srgbClr val="00338D"/>
              </a:solidFill>
              <a:effectLst/>
              <a:uLnTx/>
              <a:uFillTx/>
              <a:ea typeface="+mn-ea"/>
              <a:cs typeface="Arial" pitchFamily="34" charset="0"/>
            </a:endParaRPr>
          </a:p>
        </p:txBody>
      </p:sp>
      <p:sp>
        <p:nvSpPr>
          <p:cNvPr id="9" name="Rectangle 8"/>
          <p:cNvSpPr/>
          <p:nvPr/>
        </p:nvSpPr>
        <p:spPr>
          <a:xfrm>
            <a:off x="3429000" y="6400800"/>
            <a:ext cx="2133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0" y="0"/>
            <a:ext cx="5867400" cy="838200"/>
          </a:xfrm>
        </p:spPr>
        <p:txBody>
          <a:bodyPr>
            <a:normAutofit/>
          </a:bodyPr>
          <a:lstStyle/>
          <a:p>
            <a:pPr eaLnBrk="1" hangingPunct="1"/>
            <a:r>
              <a:rPr lang="en-US" dirty="0" smtClean="0"/>
              <a:t>Health Information Exchange (HIE) – Business goals and benefits</a:t>
            </a:r>
          </a:p>
        </p:txBody>
      </p:sp>
      <p:sp>
        <p:nvSpPr>
          <p:cNvPr id="18434" name="Content Placeholder 2"/>
          <p:cNvSpPr>
            <a:spLocks noGrp="1"/>
          </p:cNvSpPr>
          <p:nvPr>
            <p:ph idx="1"/>
          </p:nvPr>
        </p:nvSpPr>
        <p:spPr>
          <a:xfrm>
            <a:off x="533400" y="1143000"/>
            <a:ext cx="8229600" cy="5105400"/>
          </a:xfrm>
        </p:spPr>
        <p:txBody>
          <a:bodyPr/>
          <a:lstStyle/>
          <a:p>
            <a:pPr>
              <a:buFont typeface="Arial" charset="0"/>
              <a:buNone/>
            </a:pPr>
            <a:r>
              <a:rPr lang="en-US" sz="2800" dirty="0" smtClean="0"/>
              <a:t> </a:t>
            </a:r>
          </a:p>
        </p:txBody>
      </p:sp>
      <p:graphicFrame>
        <p:nvGraphicFramePr>
          <p:cNvPr id="18453" name="Group 21"/>
          <p:cNvGraphicFramePr>
            <a:graphicFrameLocks noGrp="1"/>
          </p:cNvGraphicFramePr>
          <p:nvPr/>
        </p:nvGraphicFramePr>
        <p:xfrm>
          <a:off x="533400" y="1752600"/>
          <a:ext cx="7772400" cy="4358323"/>
        </p:xfrm>
        <a:graphic>
          <a:graphicData uri="http://schemas.openxmlformats.org/drawingml/2006/table">
            <a:tbl>
              <a:tblPr/>
              <a:tblGrid>
                <a:gridCol w="3886200"/>
                <a:gridCol w="3886200"/>
              </a:tblGrid>
              <a:tr h="50800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Calibri" pitchFamily="34" charset="0"/>
                          <a:ea typeface="ＭＳ Ｐゴシック"/>
                          <a:cs typeface="ＭＳ Ｐゴシック"/>
                        </a:rPr>
                        <a:t>Goal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ea typeface="ＭＳ Ｐゴシック"/>
                          <a:cs typeface="ＭＳ Ｐゴシック"/>
                        </a:rPr>
                        <a:t>Benefit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smtClean="0">
                          <a:ln>
                            <a:noFill/>
                          </a:ln>
                          <a:solidFill>
                            <a:schemeClr val="tx1"/>
                          </a:solidFill>
                          <a:effectLst/>
                          <a:latin typeface="Calibri" pitchFamily="34" charset="0"/>
                          <a:ea typeface="ＭＳ Ｐゴシック"/>
                          <a:cs typeface="ＭＳ Ｐゴシック"/>
                        </a:rPr>
                        <a:t>Create a master Medicaid health care provider directory</a:t>
                      </a:r>
                      <a:endParaRPr kumimoji="0" lang="en-US" sz="2800" b="0" i="0" u="none" strike="noStrike" cap="none" normalizeH="0" baseline="0" smtClean="0">
                        <a:ln>
                          <a:noFill/>
                        </a:ln>
                        <a:solidFill>
                          <a:schemeClr val="tx1"/>
                        </a:solidFill>
                        <a:effectLst/>
                        <a:latin typeface="Calibri" pitchFamily="34" charset="0"/>
                        <a:ea typeface="ＭＳ Ｐゴシック"/>
                        <a:cs typeface="ＭＳ Ｐゴシック"/>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smtClean="0">
                          <a:ln>
                            <a:noFill/>
                          </a:ln>
                          <a:solidFill>
                            <a:schemeClr val="tx1"/>
                          </a:solidFill>
                          <a:effectLst/>
                          <a:latin typeface="Calibri" pitchFamily="34" charset="0"/>
                          <a:ea typeface="ＭＳ Ｐゴシック"/>
                          <a:cs typeface="ＭＳ Ｐゴシック"/>
                        </a:rPr>
                        <a:t>More accurate count, classification, and information on providers based on consolidated data and removal of obsolete listings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9856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smtClean="0">
                          <a:ln>
                            <a:noFill/>
                          </a:ln>
                          <a:solidFill>
                            <a:schemeClr val="tx1"/>
                          </a:solidFill>
                          <a:effectLst/>
                          <a:latin typeface="Calibri" pitchFamily="34" charset="0"/>
                          <a:ea typeface="ＭＳ Ｐゴシック"/>
                          <a:cs typeface="ＭＳ Ｐゴシック"/>
                        </a:rPr>
                        <a:t>Implement Direct messaging to support secure communication among providers regarding patient care.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smtClean="0">
                          <a:ln>
                            <a:noFill/>
                          </a:ln>
                          <a:solidFill>
                            <a:schemeClr val="tx1"/>
                          </a:solidFill>
                          <a:effectLst/>
                          <a:latin typeface="Calibri" pitchFamily="34" charset="0"/>
                          <a:ea typeface="ＭＳ Ｐゴシック"/>
                          <a:cs typeface="ＭＳ Ｐゴシック"/>
                        </a:rPr>
                        <a:t>Reduced rates of hospital readmission for Medicaid patients; improved patient treatment outcomes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dirty="0" smtClean="0">
                          <a:ln>
                            <a:noFill/>
                          </a:ln>
                          <a:solidFill>
                            <a:schemeClr val="tx1"/>
                          </a:solidFill>
                          <a:effectLst/>
                          <a:latin typeface="Calibri" pitchFamily="34" charset="0"/>
                          <a:ea typeface="ＭＳ Ｐゴシック"/>
                          <a:cs typeface="ＭＳ Ｐゴシック"/>
                        </a:rPr>
                        <a:t>Create a Medicaid member portal, allowing patients to access their treatment data from all of their providers, and allowing them to designate who may view their data.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smtClean="0">
                          <a:ln>
                            <a:noFill/>
                          </a:ln>
                          <a:solidFill>
                            <a:schemeClr val="tx1"/>
                          </a:solidFill>
                          <a:effectLst/>
                          <a:latin typeface="Calibri" pitchFamily="34" charset="0"/>
                          <a:ea typeface="ＭＳ Ｐゴシック"/>
                          <a:cs typeface="ＭＳ Ｐゴシック"/>
                        </a:rPr>
                        <a:t>Providers will have more comprehensive data on patients, facilitating higher-quality, timely treatment; patients will become more involved in their own treatment.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21</a:t>
            </a:fld>
            <a:endParaRPr lang="en-US" dirty="0"/>
          </a:p>
        </p:txBody>
      </p:sp>
      <p:sp>
        <p:nvSpPr>
          <p:cNvPr id="6" name="Title 5"/>
          <p:cNvSpPr>
            <a:spLocks noGrp="1"/>
          </p:cNvSpPr>
          <p:nvPr>
            <p:ph type="title"/>
          </p:nvPr>
        </p:nvSpPr>
        <p:spPr/>
        <p:txBody>
          <a:bodyPr/>
          <a:lstStyle/>
          <a:p>
            <a:r>
              <a:rPr lang="en-US" dirty="0" smtClean="0"/>
              <a:t>HIT - Business goals/benefits of HIT development</a:t>
            </a:r>
            <a:endParaRPr lang="en-US" dirty="0"/>
          </a:p>
        </p:txBody>
      </p:sp>
      <p:graphicFrame>
        <p:nvGraphicFramePr>
          <p:cNvPr id="7" name="Group 98"/>
          <p:cNvGraphicFramePr>
            <a:graphicFrameLocks noGrp="1"/>
          </p:cNvGraphicFramePr>
          <p:nvPr>
            <p:extLst>
              <p:ext uri="{D42A27DB-BD31-4B8C-83A1-F6EECF244321}">
                <p14:modId xmlns:p14="http://schemas.microsoft.com/office/powerpoint/2010/main" val="1231098030"/>
              </p:ext>
            </p:extLst>
          </p:nvPr>
        </p:nvGraphicFramePr>
        <p:xfrm>
          <a:off x="609600" y="1386840"/>
          <a:ext cx="7772400" cy="4937760"/>
        </p:xfrm>
        <a:graphic>
          <a:graphicData uri="http://schemas.openxmlformats.org/drawingml/2006/table">
            <a:tbl>
              <a:tblPr/>
              <a:tblGrid>
                <a:gridCol w="3886200"/>
                <a:gridCol w="3886200"/>
              </a:tblGrid>
              <a:tr h="50800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Calibri" pitchFamily="34" charset="0"/>
                        </a:rPr>
                        <a:t>Goal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Benefit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240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dirty="0" smtClean="0">
                          <a:ln>
                            <a:noFill/>
                          </a:ln>
                          <a:solidFill>
                            <a:schemeClr val="tx1"/>
                          </a:solidFill>
                          <a:effectLst/>
                          <a:latin typeface="Calibri" pitchFamily="34" charset="0"/>
                          <a:cs typeface="Times New Roman" pitchFamily="18" charset="0"/>
                        </a:rPr>
                        <a:t>Increase rate of Health IT adoption, implementation, and use of EHR’s among eligible professionals (EP’s - physicians, dentists, nurse practitioners, certified nurse midwives) and eligible hospitals (EH’s) via provision of EHR incentive payments</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1800" b="0" i="0" u="none" strike="noStrike" cap="none" normalizeH="0" baseline="0" dirty="0" smtClean="0">
                        <a:ln>
                          <a:noFill/>
                        </a:ln>
                        <a:solidFill>
                          <a:schemeClr val="tx1"/>
                        </a:solidFill>
                        <a:effectLst/>
                        <a:latin typeface="Calibri" pitchFamily="34"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Char char="•"/>
                        <a:tabLst/>
                      </a:pPr>
                      <a:r>
                        <a:rPr kumimoji="0" lang="en-US" sz="1800" b="0" i="0" u="none" strike="noStrike" cap="none" normalizeH="0" baseline="0" dirty="0" smtClean="0">
                          <a:ln>
                            <a:noFill/>
                          </a:ln>
                          <a:solidFill>
                            <a:schemeClr val="tx1"/>
                          </a:solidFill>
                          <a:effectLst/>
                          <a:latin typeface="Calibri" pitchFamily="34" charset="0"/>
                          <a:cs typeface="Times New Roman" pitchFamily="18" charset="0"/>
                        </a:rPr>
                        <a:t>Improved access overall to high quality, safe, affordable and efficient healthcare in Connecticut through the Meaningful Use of Health IT</a:t>
                      </a:r>
                    </a:p>
                    <a:p>
                      <a:pPr marL="0" marR="0" lvl="0" indent="0" algn="l" defTabSz="914400" rtl="0" eaLnBrk="0" fontAlgn="base" latinLnBrk="0" hangingPunct="0">
                        <a:lnSpc>
                          <a:spcPct val="100000"/>
                        </a:lnSpc>
                        <a:spcBef>
                          <a:spcPct val="20000"/>
                        </a:spcBef>
                        <a:spcAft>
                          <a:spcPct val="0"/>
                        </a:spcAft>
                        <a:buClrTx/>
                        <a:buSzTx/>
                        <a:buFont typeface="Arial" charset="0"/>
                        <a:buChar char="•"/>
                        <a:tabLst/>
                      </a:pPr>
                      <a:r>
                        <a:rPr kumimoji="0" lang="en-US" sz="1800" b="0" i="0" u="none" strike="noStrike" cap="none" normalizeH="0" baseline="0" dirty="0" smtClean="0">
                          <a:ln>
                            <a:noFill/>
                          </a:ln>
                          <a:solidFill>
                            <a:schemeClr val="tx1"/>
                          </a:solidFill>
                          <a:effectLst/>
                          <a:latin typeface="Calibri" pitchFamily="34" charset="0"/>
                          <a:cs typeface="Times New Roman" pitchFamily="18" charset="0"/>
                        </a:rPr>
                        <a:t>Increased engagement of patients and their families in their own health care by facilitating health literacy and active care coordination among care providers, patients and families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smtClean="0">
                          <a:ln>
                            <a:noFill/>
                          </a:ln>
                          <a:solidFill>
                            <a:schemeClr val="tx1"/>
                          </a:solidFill>
                          <a:effectLst/>
                          <a:latin typeface="Calibri" pitchFamily="34" charset="0"/>
                          <a:cs typeface="Times New Roman" pitchFamily="18" charset="0"/>
                        </a:rPr>
                        <a:t>Develop strategic plan for clinical data delivery, storage and usage; educate EP’s and EH’s about policies and enforce privacy and security requirements of MU stage 2 through audit strategy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dirty="0" smtClean="0">
                          <a:ln>
                            <a:noFill/>
                          </a:ln>
                          <a:solidFill>
                            <a:schemeClr val="tx1"/>
                          </a:solidFill>
                          <a:effectLst/>
                          <a:latin typeface="Calibri" pitchFamily="34" charset="0"/>
                          <a:cs typeface="Times New Roman" pitchFamily="18" charset="0"/>
                        </a:rPr>
                        <a:t>Reliable, private, secure interoperable storage and sharing of healthcare data within Connecticut and between other states as required for safe, effective and efficient healthcare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 name="Rectangle 7"/>
          <p:cNvSpPr/>
          <p:nvPr/>
        </p:nvSpPr>
        <p:spPr>
          <a:xfrm>
            <a:off x="3429000" y="6400800"/>
            <a:ext cx="2133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22</a:t>
            </a:fld>
            <a:endParaRPr lang="en-US" dirty="0"/>
          </a:p>
        </p:txBody>
      </p:sp>
      <p:graphicFrame>
        <p:nvGraphicFramePr>
          <p:cNvPr id="7" name="Group 70"/>
          <p:cNvGraphicFramePr>
            <a:graphicFrameLocks noGrp="1"/>
          </p:cNvGraphicFramePr>
          <p:nvPr/>
        </p:nvGraphicFramePr>
        <p:xfrm>
          <a:off x="533400" y="1752600"/>
          <a:ext cx="7772400" cy="2208784"/>
        </p:xfrm>
        <a:graphic>
          <a:graphicData uri="http://schemas.openxmlformats.org/drawingml/2006/table">
            <a:tbl>
              <a:tblPr/>
              <a:tblGrid>
                <a:gridCol w="3886200"/>
                <a:gridCol w="3886200"/>
              </a:tblGrid>
              <a:tr h="50800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Calibri" pitchFamily="34" charset="0"/>
                        </a:rPr>
                        <a:t>Goal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Benefit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dirty="0" smtClean="0">
                          <a:ln>
                            <a:noFill/>
                          </a:ln>
                          <a:solidFill>
                            <a:schemeClr val="tx1"/>
                          </a:solidFill>
                          <a:effectLst/>
                          <a:latin typeface="Calibri" pitchFamily="34" charset="0"/>
                          <a:cs typeface="Times New Roman" pitchFamily="18" charset="0"/>
                        </a:rPr>
                        <a:t>Develop functional and technical requirements for warehousing of clinical data from multiple sources, e.g., providers’ EHR’s; DPH systems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800" b="0" i="0" u="none" strike="noStrike" cap="none" normalizeH="0" baseline="0" dirty="0" smtClean="0">
                          <a:ln>
                            <a:noFill/>
                          </a:ln>
                          <a:solidFill>
                            <a:schemeClr val="tx1"/>
                          </a:solidFill>
                          <a:effectLst/>
                          <a:latin typeface="Calibri" pitchFamily="34" charset="0"/>
                          <a:cs typeface="Times New Roman" pitchFamily="18" charset="0"/>
                        </a:rPr>
                        <a:t>Clinical data is made available to support of evidence based medicine, public health programs, outcomes monitoring, and research </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8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 name="Title 5"/>
          <p:cNvSpPr>
            <a:spLocks noGrp="1"/>
          </p:cNvSpPr>
          <p:nvPr>
            <p:ph type="title"/>
          </p:nvPr>
        </p:nvSpPr>
        <p:spPr>
          <a:xfrm>
            <a:off x="152400" y="116632"/>
            <a:ext cx="6400800" cy="645368"/>
          </a:xfrm>
        </p:spPr>
        <p:txBody>
          <a:bodyPr/>
          <a:lstStyle/>
          <a:p>
            <a:r>
              <a:rPr lang="en-US" dirty="0" smtClean="0"/>
              <a:t>HIT - Business goals/benefits of HIT development (cont)</a:t>
            </a:r>
            <a:endParaRPr lang="en-US" dirty="0"/>
          </a:p>
        </p:txBody>
      </p:sp>
      <p:sp>
        <p:nvSpPr>
          <p:cNvPr id="9" name="Rectangle 8"/>
          <p:cNvSpPr/>
          <p:nvPr/>
        </p:nvSpPr>
        <p:spPr>
          <a:xfrm>
            <a:off x="3429000" y="6400800"/>
            <a:ext cx="2133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400800" cy="645368"/>
          </a:xfrm>
        </p:spPr>
        <p:txBody>
          <a:bodyPr>
            <a:normAutofit/>
          </a:bodyPr>
          <a:lstStyle/>
          <a:p>
            <a:r>
              <a:rPr lang="en-US" dirty="0"/>
              <a:t>Financial </a:t>
            </a:r>
            <a:r>
              <a:rPr lang="en-US" dirty="0" smtClean="0"/>
              <a:t>Estimates (SFY 13 – SFY 15) – HIE/HIT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01231568"/>
              </p:ext>
            </p:extLst>
          </p:nvPr>
        </p:nvGraphicFramePr>
        <p:xfrm>
          <a:off x="990600" y="2057400"/>
          <a:ext cx="7162800" cy="2305275"/>
        </p:xfrm>
        <a:graphic>
          <a:graphicData uri="http://schemas.openxmlformats.org/drawingml/2006/table">
            <a:tbl>
              <a:tblPr firstRow="1" firstCol="1" bandRow="1" bandCol="1">
                <a:tableStyleId>{5940675A-B579-460E-94D1-54222C63F5DA}</a:tableStyleId>
              </a:tblPr>
              <a:tblGrid>
                <a:gridCol w="1432430"/>
                <a:gridCol w="1432430"/>
                <a:gridCol w="1432430"/>
                <a:gridCol w="1432430"/>
                <a:gridCol w="1433080"/>
              </a:tblGrid>
              <a:tr h="938490">
                <a:tc>
                  <a:txBody>
                    <a:bodyPr/>
                    <a:lstStyle/>
                    <a:p>
                      <a:pPr marL="0" marR="0">
                        <a:lnSpc>
                          <a:spcPct val="115000"/>
                        </a:lnSpc>
                        <a:spcBef>
                          <a:spcPts val="0"/>
                        </a:spcBef>
                        <a:spcAft>
                          <a:spcPts val="0"/>
                        </a:spcAft>
                      </a:pPr>
                      <a:r>
                        <a:rPr lang="en-US" sz="1200" b="1" dirty="0">
                          <a:effectLst/>
                        </a:rPr>
                        <a:t>Estimated Total Development Cost</a:t>
                      </a:r>
                      <a:endParaRPr lang="en-US" sz="1200" b="1" dirty="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200" b="1" dirty="0">
                          <a:effectLst/>
                        </a:rPr>
                        <a:t>Estimated total Capital Funding Request</a:t>
                      </a:r>
                      <a:endParaRPr lang="en-US" sz="1200" b="1" dirty="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200" b="1" dirty="0">
                          <a:effectLst/>
                        </a:rPr>
                        <a:t>Estimated Annual Operating Cost</a:t>
                      </a:r>
                      <a:endParaRPr lang="en-US" sz="1200" b="1" dirty="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200" b="1" dirty="0">
                          <a:effectLst/>
                        </a:rPr>
                        <a:t>One Time Financial Benefit</a:t>
                      </a:r>
                      <a:endParaRPr lang="en-US" sz="1200" b="1" dirty="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200" b="1" dirty="0">
                          <a:effectLst/>
                        </a:rPr>
                        <a:t>Recurring Annual Financial Benefit</a:t>
                      </a:r>
                      <a:endParaRPr lang="en-US" sz="1200" b="1" dirty="0">
                        <a:effectLst/>
                        <a:latin typeface="Calibri"/>
                        <a:ea typeface="Times New Roman"/>
                        <a:cs typeface="Times New Roman"/>
                      </a:endParaRPr>
                    </a:p>
                  </a:txBody>
                  <a:tcPr marL="68580" marR="68580" marT="0" marB="0"/>
                </a:tc>
              </a:tr>
              <a:tr h="332820">
                <a:tc>
                  <a:txBody>
                    <a:bodyPr/>
                    <a:lstStyle/>
                    <a:p>
                      <a:pPr marL="0" marR="0">
                        <a:lnSpc>
                          <a:spcPct val="115000"/>
                        </a:lnSpc>
                        <a:spcBef>
                          <a:spcPts val="0"/>
                        </a:spcBef>
                        <a:spcAft>
                          <a:spcPts val="0"/>
                        </a:spcAft>
                      </a:pPr>
                      <a:r>
                        <a:rPr lang="en-US" sz="1200">
                          <a:effectLst/>
                        </a:rPr>
                        <a:t>$14,836,928</a:t>
                      </a:r>
                      <a:endParaRPr lang="en-US" sz="120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$1,577,156</a:t>
                      </a:r>
                      <a:endParaRPr lang="en-US" sz="120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$0</a:t>
                      </a:r>
                      <a:endParaRPr lang="en-US" sz="120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$13,259,772</a:t>
                      </a:r>
                      <a:endParaRPr lang="en-US" sz="120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$0</a:t>
                      </a:r>
                      <a:endParaRPr lang="en-US" sz="1200" dirty="0">
                        <a:effectLst/>
                        <a:latin typeface="Calibri"/>
                        <a:ea typeface="Times New Roman"/>
                        <a:cs typeface="Times New Roman"/>
                      </a:endParaRPr>
                    </a:p>
                  </a:txBody>
                  <a:tcPr marL="68580" marR="68580" marT="0" marB="0"/>
                </a:tc>
              </a:tr>
              <a:tr h="312830">
                <a:tc gridSpan="5">
                  <a:txBody>
                    <a:bodyPr/>
                    <a:lstStyle/>
                    <a:p>
                      <a:pPr marL="0" marR="0" algn="ctr">
                        <a:lnSpc>
                          <a:spcPct val="115000"/>
                        </a:lnSpc>
                        <a:spcBef>
                          <a:spcPts val="0"/>
                        </a:spcBef>
                        <a:spcAft>
                          <a:spcPts val="0"/>
                        </a:spcAft>
                      </a:pPr>
                      <a:endParaRPr lang="en-US" sz="1200" b="1" dirty="0" smtClean="0">
                        <a:effectLst/>
                      </a:endParaRPr>
                    </a:p>
                    <a:p>
                      <a:pPr marL="0" marR="0" algn="ctr">
                        <a:lnSpc>
                          <a:spcPct val="115000"/>
                        </a:lnSpc>
                        <a:spcBef>
                          <a:spcPts val="0"/>
                        </a:spcBef>
                        <a:spcAft>
                          <a:spcPts val="0"/>
                        </a:spcAft>
                      </a:pPr>
                      <a:r>
                        <a:rPr lang="en-US" sz="1200" b="1" dirty="0" smtClean="0">
                          <a:effectLst/>
                        </a:rPr>
                        <a:t>Explanation </a:t>
                      </a:r>
                      <a:r>
                        <a:rPr lang="en-US" sz="1200" b="1" dirty="0">
                          <a:effectLst/>
                        </a:rPr>
                        <a:t>of Estimates</a:t>
                      </a:r>
                      <a:endParaRPr lang="en-US" sz="1200" b="1" dirty="0">
                        <a:effectLst/>
                        <a:latin typeface="Calibri"/>
                        <a:ea typeface="Times New Roman"/>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25660">
                <a:tc gridSpan="5">
                  <a:txBody>
                    <a:bodyPr/>
                    <a:lstStyle/>
                    <a:p>
                      <a:pPr marL="0" marR="0">
                        <a:lnSpc>
                          <a:spcPct val="115000"/>
                        </a:lnSpc>
                        <a:spcBef>
                          <a:spcPts val="0"/>
                        </a:spcBef>
                        <a:spcAft>
                          <a:spcPts val="0"/>
                        </a:spcAft>
                      </a:pPr>
                      <a:endParaRPr lang="en-US" sz="1200" dirty="0" smtClean="0">
                        <a:effectLst/>
                      </a:endParaRPr>
                    </a:p>
                    <a:p>
                      <a:pPr marL="0" marR="0">
                        <a:lnSpc>
                          <a:spcPct val="115000"/>
                        </a:lnSpc>
                        <a:spcBef>
                          <a:spcPts val="0"/>
                        </a:spcBef>
                        <a:spcAft>
                          <a:spcPts val="0"/>
                        </a:spcAft>
                      </a:pPr>
                      <a:r>
                        <a:rPr lang="en-US" sz="1200" dirty="0" smtClean="0">
                          <a:effectLst/>
                        </a:rPr>
                        <a:t>The </a:t>
                      </a:r>
                      <a:r>
                        <a:rPr lang="en-US" sz="1200" dirty="0">
                          <a:effectLst/>
                        </a:rPr>
                        <a:t>total development cost is reimbursed by the Federal </a:t>
                      </a:r>
                      <a:r>
                        <a:rPr lang="en-US" sz="1200" dirty="0" smtClean="0">
                          <a:effectLst/>
                        </a:rPr>
                        <a:t>Government</a:t>
                      </a:r>
                      <a:r>
                        <a:rPr lang="en-US" sz="1200" baseline="0" dirty="0" smtClean="0">
                          <a:effectLst/>
                        </a:rPr>
                        <a:t> </a:t>
                      </a:r>
                      <a:r>
                        <a:rPr lang="en-US" sz="1200" dirty="0" smtClean="0">
                          <a:effectLst/>
                        </a:rPr>
                        <a:t>at </a:t>
                      </a:r>
                      <a:r>
                        <a:rPr lang="en-US" sz="1200" dirty="0">
                          <a:effectLst/>
                        </a:rPr>
                        <a:t>an 89% FFP rate.</a:t>
                      </a:r>
                      <a:endParaRPr lang="en-US" sz="1200" dirty="0">
                        <a:effectLst/>
                        <a:latin typeface="Calibri"/>
                        <a:ea typeface="Times New Roman"/>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23</a:t>
            </a:fld>
            <a:endParaRPr lang="en-US" dirty="0"/>
          </a:p>
        </p:txBody>
      </p:sp>
    </p:spTree>
    <p:extLst>
      <p:ext uri="{BB962C8B-B14F-4D97-AF65-F5344CB8AC3E}">
        <p14:creationId xmlns:p14="http://schemas.microsoft.com/office/powerpoint/2010/main" val="37714062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Projected Expenditures (SFY 13 – SFY 15</a:t>
            </a:r>
            <a:r>
              <a:rPr lang="en-US" dirty="0" smtClean="0"/>
              <a:t>) – HIE/HIT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44561934"/>
              </p:ext>
            </p:extLst>
          </p:nvPr>
        </p:nvGraphicFramePr>
        <p:xfrm>
          <a:off x="228600" y="6019800"/>
          <a:ext cx="5562600" cy="200025"/>
        </p:xfrm>
        <a:graphic>
          <a:graphicData uri="http://schemas.openxmlformats.org/drawingml/2006/table">
            <a:tbl>
              <a:tblPr>
                <a:tableStyleId>{2D5ABB26-0587-4C30-8999-92F81FD0307C}</a:tableStyleId>
              </a:tblPr>
              <a:tblGrid>
                <a:gridCol w="5562600"/>
              </a:tblGrid>
              <a:tr h="200025">
                <a:tc>
                  <a:txBody>
                    <a:bodyPr/>
                    <a:lstStyle/>
                    <a:p>
                      <a:pPr algn="l" fontAlgn="b"/>
                      <a:r>
                        <a:rPr lang="en-US" sz="1200" b="0" i="1" u="none" strike="noStrike" dirty="0" smtClean="0">
                          <a:solidFill>
                            <a:srgbClr val="000000"/>
                          </a:solidFill>
                          <a:effectLst/>
                          <a:latin typeface="Arial" pitchFamily="34" charset="0"/>
                          <a:cs typeface="Arial" pitchFamily="34" charset="0"/>
                        </a:rPr>
                        <a:t>*Expenditures </a:t>
                      </a:r>
                      <a:r>
                        <a:rPr lang="en-US" sz="1200" b="0" i="1" u="none" strike="noStrike" dirty="0">
                          <a:solidFill>
                            <a:srgbClr val="000000"/>
                          </a:solidFill>
                          <a:effectLst/>
                          <a:latin typeface="Arial" pitchFamily="34" charset="0"/>
                          <a:cs typeface="Arial" pitchFamily="34" charset="0"/>
                        </a:rPr>
                        <a:t>to date: $241,323 </a:t>
                      </a:r>
                      <a:r>
                        <a:rPr lang="en-US" sz="1200" b="0" i="1" u="none" strike="noStrike" dirty="0" smtClean="0">
                          <a:solidFill>
                            <a:srgbClr val="000000"/>
                          </a:solidFill>
                          <a:effectLst/>
                          <a:latin typeface="Arial" pitchFamily="34" charset="0"/>
                          <a:cs typeface="Arial" pitchFamily="34" charset="0"/>
                        </a:rPr>
                        <a:t>(UConn </a:t>
                      </a:r>
                      <a:r>
                        <a:rPr lang="en-US" sz="1200" b="0" i="1" u="none" strike="noStrike" dirty="0">
                          <a:solidFill>
                            <a:srgbClr val="000000"/>
                          </a:solidFill>
                          <a:effectLst/>
                          <a:latin typeface="Arial" pitchFamily="34" charset="0"/>
                          <a:cs typeface="Arial" pitchFamily="34" charset="0"/>
                        </a:rPr>
                        <a:t>Health Center &amp; HP HIT Payments).</a:t>
                      </a:r>
                    </a:p>
                  </a:txBody>
                  <a:tcPr marL="9525" marR="9525" marT="9525" marB="0" anchor="b"/>
                </a:tc>
              </a:tr>
            </a:tbl>
          </a:graphicData>
        </a:graphic>
      </p:graphicFrame>
      <p:graphicFrame>
        <p:nvGraphicFramePr>
          <p:cNvPr id="5" name="Chart 4"/>
          <p:cNvGraphicFramePr>
            <a:graphicFrameLocks/>
          </p:cNvGraphicFramePr>
          <p:nvPr>
            <p:extLst>
              <p:ext uri="{D42A27DB-BD31-4B8C-83A1-F6EECF244321}">
                <p14:modId xmlns:p14="http://schemas.microsoft.com/office/powerpoint/2010/main" val="3328433094"/>
              </p:ext>
            </p:extLst>
          </p:nvPr>
        </p:nvGraphicFramePr>
        <p:xfrm>
          <a:off x="1447800" y="1447800"/>
          <a:ext cx="6172200" cy="441960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24</a:t>
            </a:fld>
            <a:endParaRPr lang="en-US" dirty="0"/>
          </a:p>
        </p:txBody>
      </p:sp>
    </p:spTree>
    <p:extLst>
      <p:ext uri="{BB962C8B-B14F-4D97-AF65-F5344CB8AC3E}">
        <p14:creationId xmlns:p14="http://schemas.microsoft.com/office/powerpoint/2010/main" val="32420349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25</a:t>
            </a:fld>
            <a:endParaRPr lang="en-US" dirty="0"/>
          </a:p>
        </p:txBody>
      </p:sp>
      <p:sp>
        <p:nvSpPr>
          <p:cNvPr id="7" name="Rectangle 6"/>
          <p:cNvSpPr/>
          <p:nvPr/>
        </p:nvSpPr>
        <p:spPr>
          <a:xfrm>
            <a:off x="2057400" y="2286000"/>
            <a:ext cx="51054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3</a:t>
            </a:r>
            <a:r>
              <a:rPr lang="en-US" sz="2800" dirty="0" smtClean="0"/>
              <a:t>/3 – Shared Analytics and Business Intelligence (SA/BI)</a:t>
            </a:r>
            <a:endParaRPr lang="en-US" sz="2800" dirty="0"/>
          </a:p>
        </p:txBody>
      </p:sp>
      <p:sp>
        <p:nvSpPr>
          <p:cNvPr id="8" name="Rectangle 7"/>
          <p:cNvSpPr/>
          <p:nvPr/>
        </p:nvSpPr>
        <p:spPr>
          <a:xfrm>
            <a:off x="3429000" y="6400800"/>
            <a:ext cx="2133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26</a:t>
            </a:fld>
            <a:endParaRPr lang="en-US" dirty="0"/>
          </a:p>
        </p:txBody>
      </p:sp>
      <p:sp>
        <p:nvSpPr>
          <p:cNvPr id="6" name="Title 5"/>
          <p:cNvSpPr>
            <a:spLocks noGrp="1"/>
          </p:cNvSpPr>
          <p:nvPr>
            <p:ph type="title"/>
          </p:nvPr>
        </p:nvSpPr>
        <p:spPr/>
        <p:txBody>
          <a:bodyPr/>
          <a:lstStyle/>
          <a:p>
            <a:r>
              <a:rPr lang="en-US" dirty="0" smtClean="0"/>
              <a:t>Goal – SA/BI</a:t>
            </a:r>
            <a:endParaRPr lang="en-US" dirty="0"/>
          </a:p>
        </p:txBody>
      </p:sp>
      <p:sp>
        <p:nvSpPr>
          <p:cNvPr id="7" name="Content Placeholder 2"/>
          <p:cNvSpPr>
            <a:spLocks noGrp="1"/>
          </p:cNvSpPr>
          <p:nvPr>
            <p:ph idx="1"/>
          </p:nvPr>
        </p:nvSpPr>
        <p:spPr>
          <a:xfrm>
            <a:off x="381000" y="2133600"/>
            <a:ext cx="8229600" cy="2895600"/>
          </a:xfrm>
        </p:spPr>
        <p:txBody>
          <a:bodyPr>
            <a:normAutofit/>
          </a:bodyPr>
          <a:lstStyle/>
          <a:p>
            <a:pPr marL="0" indent="0">
              <a:spcAft>
                <a:spcPts val="1200"/>
              </a:spcAft>
              <a:buNone/>
            </a:pPr>
            <a:r>
              <a:rPr lang="en-US" sz="2400" dirty="0"/>
              <a:t>The overarching goal </a:t>
            </a:r>
            <a:r>
              <a:rPr lang="en-US" sz="2400" dirty="0" smtClean="0"/>
              <a:t>is </a:t>
            </a:r>
            <a:r>
              <a:rPr lang="en-US" sz="2400" dirty="0"/>
              <a:t>to move to an enterprise approach for health care business intelligence that will provide the State with an integrated health care data and information infrastructure, making decision support less reactive and more predictive and </a:t>
            </a:r>
            <a:r>
              <a:rPr lang="en-US" sz="2400" dirty="0" smtClean="0"/>
              <a:t>proactive.</a:t>
            </a:r>
            <a:endParaRPr lang="en-US" sz="2400" dirty="0">
              <a:solidFill>
                <a:schemeClr val="tx2">
                  <a:lumMod val="50000"/>
                </a:schemeClr>
              </a:solidFill>
            </a:endParaRPr>
          </a:p>
          <a:p>
            <a:pPr marL="0" indent="0" eaLnBrk="1" hangingPunct="1">
              <a:spcAft>
                <a:spcPts val="1200"/>
              </a:spcAft>
              <a:buNone/>
            </a:pPr>
            <a:endParaRPr lang="en-US" sz="2400" dirty="0" smtClean="0"/>
          </a:p>
        </p:txBody>
      </p:sp>
      <p:sp>
        <p:nvSpPr>
          <p:cNvPr id="9" name="Rectangle 8"/>
          <p:cNvSpPr/>
          <p:nvPr/>
        </p:nvSpPr>
        <p:spPr>
          <a:xfrm>
            <a:off x="3429000" y="6400800"/>
            <a:ext cx="2133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76200" y="0"/>
            <a:ext cx="8229600" cy="838200"/>
          </a:xfrm>
        </p:spPr>
        <p:txBody>
          <a:bodyPr>
            <a:normAutofit/>
          </a:bodyPr>
          <a:lstStyle/>
          <a:p>
            <a:pPr eaLnBrk="1" hangingPunct="1"/>
            <a:r>
              <a:rPr lang="en-US" dirty="0" smtClean="0"/>
              <a:t>Target Analytical </a:t>
            </a:r>
            <a:r>
              <a:rPr lang="en-US" dirty="0"/>
              <a:t>and </a:t>
            </a:r>
            <a:r>
              <a:rPr lang="en-US" dirty="0" smtClean="0"/>
              <a:t>Decision </a:t>
            </a:r>
            <a:r>
              <a:rPr lang="en-US" dirty="0"/>
              <a:t>S</a:t>
            </a:r>
            <a:r>
              <a:rPr lang="en-US" dirty="0" smtClean="0"/>
              <a:t>upport Capabilities – SA/BI</a:t>
            </a:r>
          </a:p>
        </p:txBody>
      </p:sp>
      <p:sp>
        <p:nvSpPr>
          <p:cNvPr id="15363" name="Content Placeholder 2"/>
          <p:cNvSpPr>
            <a:spLocks noGrp="1"/>
          </p:cNvSpPr>
          <p:nvPr>
            <p:ph idx="1"/>
          </p:nvPr>
        </p:nvSpPr>
        <p:spPr>
          <a:xfrm>
            <a:off x="381000" y="1600200"/>
            <a:ext cx="8229600" cy="4267200"/>
          </a:xfrm>
        </p:spPr>
        <p:txBody>
          <a:bodyPr>
            <a:normAutofit/>
          </a:bodyPr>
          <a:lstStyle/>
          <a:p>
            <a:pPr lvl="0"/>
            <a:r>
              <a:rPr lang="en-US" sz="2400" dirty="0"/>
              <a:t>Establishment of data governance and standards </a:t>
            </a:r>
          </a:p>
          <a:p>
            <a:pPr lvl="0"/>
            <a:r>
              <a:rPr lang="en-US" sz="2400" dirty="0"/>
              <a:t>Development of an integrated approach (within legal and regulatory constraints) to an Enterprise Date Warehouse / Business Intelligence (EDW/BI) infrastructure and data analytics</a:t>
            </a:r>
          </a:p>
          <a:p>
            <a:pPr lvl="0"/>
            <a:r>
              <a:rPr lang="en-US" sz="2400" dirty="0"/>
              <a:t>Strong reporting and BI capabilities for participating organizations and </a:t>
            </a:r>
            <a:r>
              <a:rPr lang="en-US" sz="2400" dirty="0" smtClean="0"/>
              <a:t>collaborations</a:t>
            </a:r>
          </a:p>
          <a:p>
            <a:pPr lvl="0"/>
            <a:r>
              <a:rPr lang="en-US" sz="2400" dirty="0" smtClean="0"/>
              <a:t>Initial focus – DSS, private sector partners and UConn</a:t>
            </a:r>
            <a:endParaRPr lang="en-US" sz="2400" dirty="0"/>
          </a:p>
        </p:txBody>
      </p:sp>
      <p:sp>
        <p:nvSpPr>
          <p:cNvPr id="6" name="Rectangle 5"/>
          <p:cNvSpPr/>
          <p:nvPr/>
        </p:nvSpPr>
        <p:spPr>
          <a:xfrm>
            <a:off x="3429000" y="6400800"/>
            <a:ext cx="2133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B6F15528-21DE-4FAA-801E-634DDDAF4B2B}" type="slidenum">
              <a:rPr lang="en-US" smtClean="0"/>
              <a:pPr/>
              <a:t>27</a:t>
            </a:fld>
            <a:endParaRPr lang="en-US" dirty="0"/>
          </a:p>
        </p:txBody>
      </p:sp>
    </p:spTree>
    <p:extLst>
      <p:ext uri="{BB962C8B-B14F-4D97-AF65-F5344CB8AC3E}">
        <p14:creationId xmlns:p14="http://schemas.microsoft.com/office/powerpoint/2010/main" val="11649250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0"/>
            <a:ext cx="8077200" cy="792162"/>
          </a:xfrm>
        </p:spPr>
        <p:txBody>
          <a:bodyPr>
            <a:normAutofit/>
          </a:bodyPr>
          <a:lstStyle/>
          <a:p>
            <a:pPr eaLnBrk="1" hangingPunct="1"/>
            <a:r>
              <a:rPr lang="en-US" dirty="0" smtClean="0"/>
              <a:t>Target Analytical </a:t>
            </a:r>
            <a:r>
              <a:rPr lang="en-US" dirty="0"/>
              <a:t>and </a:t>
            </a:r>
            <a:r>
              <a:rPr lang="en-US" dirty="0" smtClean="0"/>
              <a:t>Decision </a:t>
            </a:r>
            <a:r>
              <a:rPr lang="en-US" dirty="0"/>
              <a:t>S</a:t>
            </a:r>
            <a:r>
              <a:rPr lang="en-US" dirty="0" smtClean="0"/>
              <a:t>upport Capabilities – SA/BI</a:t>
            </a:r>
          </a:p>
        </p:txBody>
      </p:sp>
      <p:sp>
        <p:nvSpPr>
          <p:cNvPr id="15363" name="Content Placeholder 2"/>
          <p:cNvSpPr>
            <a:spLocks noGrp="1"/>
          </p:cNvSpPr>
          <p:nvPr>
            <p:ph idx="1"/>
          </p:nvPr>
        </p:nvSpPr>
        <p:spPr>
          <a:xfrm>
            <a:off x="381000" y="1447800"/>
            <a:ext cx="8229600" cy="5257800"/>
          </a:xfrm>
        </p:spPr>
        <p:txBody>
          <a:bodyPr/>
          <a:lstStyle/>
          <a:p>
            <a:pPr lvl="0"/>
            <a:r>
              <a:rPr lang="en-US" sz="2800" dirty="0"/>
              <a:t>Provision of a robust BI capacity across the continuum of health care in the State: </a:t>
            </a:r>
          </a:p>
          <a:p>
            <a:pPr lvl="1"/>
            <a:r>
              <a:rPr lang="en-US" sz="2400" dirty="0"/>
              <a:t>Real-time interactive access, queries, manipulation, analysis and modeling of data and information</a:t>
            </a:r>
          </a:p>
          <a:p>
            <a:pPr lvl="1"/>
            <a:r>
              <a:rPr lang="en-US" sz="2400" dirty="0"/>
              <a:t>Greater support to </a:t>
            </a:r>
            <a:r>
              <a:rPr lang="en-US" sz="2400" dirty="0" smtClean="0"/>
              <a:t>anticipate</a:t>
            </a:r>
            <a:r>
              <a:rPr lang="en-US" sz="2400" dirty="0"/>
              <a:t>, </a:t>
            </a:r>
            <a:r>
              <a:rPr lang="en-US" sz="2400" dirty="0" smtClean="0"/>
              <a:t>support </a:t>
            </a:r>
            <a:r>
              <a:rPr lang="en-US" sz="2400" dirty="0"/>
              <a:t>and </a:t>
            </a:r>
            <a:r>
              <a:rPr lang="en-US" sz="2400" dirty="0" smtClean="0"/>
              <a:t>validate </a:t>
            </a:r>
            <a:r>
              <a:rPr lang="en-US" sz="2400" dirty="0"/>
              <a:t>key decisions and activities at both the agency / program level and across the continuum of health care programs and services</a:t>
            </a:r>
          </a:p>
          <a:p>
            <a:pPr lvl="1"/>
            <a:r>
              <a:rPr lang="en-US" sz="2400" dirty="0"/>
              <a:t>Predictive and “What If” analytic capabilities </a:t>
            </a:r>
          </a:p>
          <a:p>
            <a:pPr lvl="1"/>
            <a:r>
              <a:rPr lang="en-US" sz="2400" dirty="0"/>
              <a:t>Addressing the key question “…we don’t know what we don’t know…”</a:t>
            </a:r>
          </a:p>
        </p:txBody>
      </p:sp>
      <p:sp>
        <p:nvSpPr>
          <p:cNvPr id="2" name="Slide Number Placeholder 1"/>
          <p:cNvSpPr>
            <a:spLocks noGrp="1"/>
          </p:cNvSpPr>
          <p:nvPr>
            <p:ph type="sldNum" sz="quarter" idx="12"/>
          </p:nvPr>
        </p:nvSpPr>
        <p:spPr/>
        <p:txBody>
          <a:bodyPr/>
          <a:lstStyle/>
          <a:p>
            <a:fld id="{B6F15528-21DE-4FAA-801E-634DDDAF4B2B}" type="slidenum">
              <a:rPr lang="en-US" smtClean="0"/>
              <a:pPr/>
              <a:t>28</a:t>
            </a:fld>
            <a:endParaRPr lang="en-US" dirty="0"/>
          </a:p>
        </p:txBody>
      </p:sp>
    </p:spTree>
    <p:extLst>
      <p:ext uri="{BB962C8B-B14F-4D97-AF65-F5344CB8AC3E}">
        <p14:creationId xmlns:p14="http://schemas.microsoft.com/office/powerpoint/2010/main" val="5639266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0"/>
            <a:ext cx="8229600" cy="914400"/>
          </a:xfrm>
        </p:spPr>
        <p:txBody>
          <a:bodyPr>
            <a:normAutofit/>
          </a:bodyPr>
          <a:lstStyle/>
          <a:p>
            <a:pPr eaLnBrk="1" hangingPunct="1"/>
            <a:r>
              <a:rPr lang="en-US" dirty="0" smtClean="0"/>
              <a:t>Target Analytical and Decision Support Capabilities – SA/BI</a:t>
            </a:r>
          </a:p>
        </p:txBody>
      </p:sp>
      <p:sp>
        <p:nvSpPr>
          <p:cNvPr id="15363" name="Content Placeholder 2"/>
          <p:cNvSpPr>
            <a:spLocks noGrp="1"/>
          </p:cNvSpPr>
          <p:nvPr>
            <p:ph idx="1"/>
          </p:nvPr>
        </p:nvSpPr>
        <p:spPr>
          <a:xfrm>
            <a:off x="381000" y="1295400"/>
            <a:ext cx="8229600" cy="5056239"/>
          </a:xfrm>
        </p:spPr>
        <p:txBody>
          <a:bodyPr>
            <a:normAutofit/>
          </a:bodyPr>
          <a:lstStyle/>
          <a:p>
            <a:pPr lvl="0"/>
            <a:endParaRPr lang="en-US" sz="2400" dirty="0" smtClean="0"/>
          </a:p>
          <a:p>
            <a:pPr lvl="0"/>
            <a:r>
              <a:rPr lang="en-US" sz="2400" dirty="0" smtClean="0"/>
              <a:t>Enterprise </a:t>
            </a:r>
            <a:r>
              <a:rPr lang="en-US" sz="2400" dirty="0"/>
              <a:t>data analytical capabilities that can support the protection and promotion of health and well-being at both the population and client level, across the State’s health care systems</a:t>
            </a:r>
          </a:p>
          <a:p>
            <a:pPr lvl="0"/>
            <a:r>
              <a:rPr lang="en-US" sz="2400" dirty="0"/>
              <a:t>Compliance with national HIT interoperability standards to strengthen public/academic/private partnerships to improve quality and produce better outcomes more </a:t>
            </a:r>
            <a:r>
              <a:rPr lang="en-US" sz="2400" dirty="0" smtClean="0"/>
              <a:t>efficiently</a:t>
            </a:r>
          </a:p>
          <a:p>
            <a:pPr lvl="0"/>
            <a:r>
              <a:rPr lang="en-US" sz="2400" dirty="0" smtClean="0"/>
              <a:t>Compliance with Medicaid information technology architectural standards </a:t>
            </a:r>
            <a:r>
              <a:rPr lang="en-US" sz="2400" dirty="0"/>
              <a:t>(MITA) </a:t>
            </a:r>
          </a:p>
        </p:txBody>
      </p:sp>
      <p:sp>
        <p:nvSpPr>
          <p:cNvPr id="2" name="Slide Number Placeholder 1"/>
          <p:cNvSpPr>
            <a:spLocks noGrp="1"/>
          </p:cNvSpPr>
          <p:nvPr>
            <p:ph type="sldNum" sz="quarter" idx="12"/>
          </p:nvPr>
        </p:nvSpPr>
        <p:spPr/>
        <p:txBody>
          <a:bodyPr/>
          <a:lstStyle/>
          <a:p>
            <a:fld id="{B6F15528-21DE-4FAA-801E-634DDDAF4B2B}" type="slidenum">
              <a:rPr lang="en-US" smtClean="0"/>
              <a:pPr/>
              <a:t>29</a:t>
            </a:fld>
            <a:endParaRPr lang="en-US" dirty="0"/>
          </a:p>
        </p:txBody>
      </p:sp>
    </p:spTree>
    <p:extLst>
      <p:ext uri="{BB962C8B-B14F-4D97-AF65-F5344CB8AC3E}">
        <p14:creationId xmlns:p14="http://schemas.microsoft.com/office/powerpoint/2010/main" val="996907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3</a:t>
            </a:fld>
            <a:endParaRPr lang="en-US" dirty="0"/>
          </a:p>
        </p:txBody>
      </p:sp>
      <p:sp>
        <p:nvSpPr>
          <p:cNvPr id="7" name="Rectangle 6"/>
          <p:cNvSpPr/>
          <p:nvPr/>
        </p:nvSpPr>
        <p:spPr>
          <a:xfrm>
            <a:off x="2209800" y="2451538"/>
            <a:ext cx="44196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1/3 – ConneCT and </a:t>
            </a:r>
          </a:p>
          <a:p>
            <a:pPr algn="ctr"/>
            <a:r>
              <a:rPr lang="en-US" sz="2800" dirty="0" smtClean="0"/>
              <a:t>Health Insurance Exchange/ Integrated Eligibility Project (CT HIX/IEP)</a:t>
            </a:r>
            <a:endParaRPr lang="en-US" sz="2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30</a:t>
            </a:fld>
            <a:endParaRPr lang="en-US" dirty="0"/>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371600"/>
            <a:ext cx="7772400" cy="4800600"/>
          </a:xfrm>
          <a:prstGeom prst="rect">
            <a:avLst/>
          </a:prstGeom>
          <a:noFill/>
        </p:spPr>
      </p:pic>
      <p:sp>
        <p:nvSpPr>
          <p:cNvPr id="8" name="Title 7"/>
          <p:cNvSpPr txBox="1">
            <a:spLocks noGrp="1"/>
          </p:cNvSpPr>
          <p:nvPr>
            <p:ph type="title"/>
          </p:nvPr>
        </p:nvSpPr>
        <p:spPr>
          <a:xfrm>
            <a:off x="76200" y="239261"/>
            <a:ext cx="6400800" cy="400110"/>
          </a:xfrm>
          <a:prstGeom prst="rect">
            <a:avLst/>
          </a:prstGeom>
          <a:noFill/>
        </p:spPr>
        <p:txBody>
          <a:bodyPr wrap="square" rtlCol="0">
            <a:spAutoFit/>
          </a:bodyPr>
          <a:lstStyle/>
          <a:p>
            <a:r>
              <a:rPr lang="en-US" dirty="0" smtClean="0"/>
              <a:t>Shared Analytics and Business Intelligence Framework</a:t>
            </a:r>
            <a:endParaRPr lang="en-US" dirty="0"/>
          </a:p>
        </p:txBody>
      </p:sp>
      <p:sp>
        <p:nvSpPr>
          <p:cNvPr id="11" name="Rectangle 10"/>
          <p:cNvSpPr/>
          <p:nvPr/>
        </p:nvSpPr>
        <p:spPr>
          <a:xfrm>
            <a:off x="3429000" y="6400800"/>
            <a:ext cx="2133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Financial </a:t>
            </a:r>
            <a:r>
              <a:rPr lang="en-US" dirty="0" smtClean="0"/>
              <a:t>Estimates (SFY 13 – SFY15) – SA/BI</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26572717"/>
              </p:ext>
            </p:extLst>
          </p:nvPr>
        </p:nvGraphicFramePr>
        <p:xfrm>
          <a:off x="609600" y="2057400"/>
          <a:ext cx="7543800" cy="3043374"/>
        </p:xfrm>
        <a:graphic>
          <a:graphicData uri="http://schemas.openxmlformats.org/drawingml/2006/table">
            <a:tbl>
              <a:tblPr firstRow="1" firstCol="1" bandRow="1" bandCol="1">
                <a:tableStyleId>{5940675A-B579-460E-94D1-54222C63F5DA}</a:tableStyleId>
              </a:tblPr>
              <a:tblGrid>
                <a:gridCol w="1508623"/>
                <a:gridCol w="1508623"/>
                <a:gridCol w="1508623"/>
                <a:gridCol w="1508623"/>
                <a:gridCol w="1509308"/>
              </a:tblGrid>
              <a:tr h="1010195">
                <a:tc>
                  <a:txBody>
                    <a:bodyPr/>
                    <a:lstStyle/>
                    <a:p>
                      <a:pPr marL="0" marR="0">
                        <a:lnSpc>
                          <a:spcPct val="115000"/>
                        </a:lnSpc>
                        <a:spcBef>
                          <a:spcPts val="0"/>
                        </a:spcBef>
                        <a:spcAft>
                          <a:spcPts val="0"/>
                        </a:spcAft>
                      </a:pPr>
                      <a:r>
                        <a:rPr lang="en-US" sz="1200" b="1" dirty="0">
                          <a:effectLst/>
                        </a:rPr>
                        <a:t>Estimated Total Development Cost</a:t>
                      </a:r>
                      <a:endParaRPr lang="en-US" sz="1200" b="1" dirty="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200" b="1" dirty="0">
                          <a:effectLst/>
                        </a:rPr>
                        <a:t>Estimated total Capital Funding Request</a:t>
                      </a:r>
                      <a:endParaRPr lang="en-US" sz="1200" b="1" dirty="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200" b="1" dirty="0">
                          <a:effectLst/>
                        </a:rPr>
                        <a:t>Estimated Annual Operating Cost</a:t>
                      </a:r>
                      <a:endParaRPr lang="en-US" sz="1200" b="1" dirty="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200" b="1" dirty="0">
                          <a:effectLst/>
                        </a:rPr>
                        <a:t>One Time Financial Benefit</a:t>
                      </a:r>
                      <a:endParaRPr lang="en-US" sz="1200" b="1" dirty="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200" b="1" dirty="0">
                          <a:effectLst/>
                        </a:rPr>
                        <a:t>Recurring Annual Financial Benefit</a:t>
                      </a:r>
                      <a:endParaRPr lang="en-US" sz="1200" b="1" dirty="0">
                        <a:effectLst/>
                        <a:latin typeface="Calibri"/>
                        <a:ea typeface="Times New Roman"/>
                        <a:cs typeface="Times New Roman"/>
                      </a:endParaRPr>
                    </a:p>
                  </a:txBody>
                  <a:tcPr marL="68580" marR="68580" marT="0" marB="0"/>
                </a:tc>
              </a:tr>
              <a:tr h="358249">
                <a:tc>
                  <a:txBody>
                    <a:bodyPr/>
                    <a:lstStyle/>
                    <a:p>
                      <a:pPr marL="0" marR="0">
                        <a:lnSpc>
                          <a:spcPct val="115000"/>
                        </a:lnSpc>
                        <a:spcBef>
                          <a:spcPts val="0"/>
                        </a:spcBef>
                        <a:spcAft>
                          <a:spcPts val="0"/>
                        </a:spcAft>
                      </a:pPr>
                      <a:r>
                        <a:rPr lang="en-US" sz="1200">
                          <a:effectLst/>
                        </a:rPr>
                        <a:t>$21,745,000</a:t>
                      </a:r>
                      <a:endParaRPr lang="en-US" sz="120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$5,436,250</a:t>
                      </a:r>
                      <a:endParaRPr lang="en-US" sz="1200" dirty="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TBD</a:t>
                      </a:r>
                      <a:endParaRPr lang="en-US" sz="1200" dirty="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$16,308,750</a:t>
                      </a:r>
                      <a:endParaRPr lang="en-US" sz="1200" dirty="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TBD</a:t>
                      </a:r>
                      <a:endParaRPr lang="en-US" sz="1200" dirty="0">
                        <a:effectLst/>
                        <a:latin typeface="Calibri"/>
                        <a:ea typeface="Times New Roman"/>
                        <a:cs typeface="Times New Roman"/>
                      </a:endParaRPr>
                    </a:p>
                  </a:txBody>
                  <a:tcPr marL="68580" marR="68580" marT="0" marB="0"/>
                </a:tc>
              </a:tr>
              <a:tr h="336732">
                <a:tc gridSpan="5">
                  <a:txBody>
                    <a:bodyPr/>
                    <a:lstStyle/>
                    <a:p>
                      <a:pPr marL="0" marR="0" algn="ctr">
                        <a:lnSpc>
                          <a:spcPct val="115000"/>
                        </a:lnSpc>
                        <a:spcBef>
                          <a:spcPts val="0"/>
                        </a:spcBef>
                        <a:spcAft>
                          <a:spcPts val="0"/>
                        </a:spcAft>
                      </a:pPr>
                      <a:endParaRPr lang="en-US" sz="1200" b="1" dirty="0" smtClean="0">
                        <a:effectLst/>
                      </a:endParaRPr>
                    </a:p>
                    <a:p>
                      <a:pPr marL="0" marR="0" algn="ctr">
                        <a:lnSpc>
                          <a:spcPct val="115000"/>
                        </a:lnSpc>
                        <a:spcBef>
                          <a:spcPts val="0"/>
                        </a:spcBef>
                        <a:spcAft>
                          <a:spcPts val="0"/>
                        </a:spcAft>
                      </a:pPr>
                      <a:r>
                        <a:rPr lang="en-US" sz="1200" b="1" dirty="0" smtClean="0">
                          <a:effectLst/>
                        </a:rPr>
                        <a:t>Explanation </a:t>
                      </a:r>
                      <a:r>
                        <a:rPr lang="en-US" sz="1200" b="1" dirty="0">
                          <a:effectLst/>
                        </a:rPr>
                        <a:t>of Estimates</a:t>
                      </a:r>
                      <a:endParaRPr lang="en-US" sz="1200" b="1" dirty="0">
                        <a:effectLst/>
                        <a:latin typeface="Calibri"/>
                        <a:ea typeface="Times New Roman"/>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266625">
                <a:tc gridSpan="5">
                  <a:txBody>
                    <a:bodyPr/>
                    <a:lstStyle/>
                    <a:p>
                      <a:pPr marL="0" marR="0">
                        <a:lnSpc>
                          <a:spcPct val="115000"/>
                        </a:lnSpc>
                        <a:spcBef>
                          <a:spcPts val="0"/>
                        </a:spcBef>
                        <a:spcAft>
                          <a:spcPts val="0"/>
                        </a:spcAft>
                      </a:pPr>
                      <a:r>
                        <a:rPr lang="en-US" sz="1200" dirty="0" smtClean="0">
                          <a:effectLst/>
                        </a:rPr>
                        <a:t>The </a:t>
                      </a:r>
                      <a:r>
                        <a:rPr lang="en-US" sz="1200" dirty="0">
                          <a:effectLst/>
                        </a:rPr>
                        <a:t>total development cost is reimbursed by the Federal Government at a 75% FFP rate.  The Estimated Annual Operating Costs and Recurring Annual Financial Benefits are undetermined at this time.</a:t>
                      </a:r>
                      <a:endParaRPr lang="en-US" sz="1200" dirty="0">
                        <a:effectLst/>
                        <a:latin typeface="Calibri"/>
                        <a:ea typeface="Times New Roman"/>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3" name="Rectangle 2"/>
          <p:cNvSpPr/>
          <p:nvPr/>
        </p:nvSpPr>
        <p:spPr>
          <a:xfrm>
            <a:off x="1524000" y="5421868"/>
            <a:ext cx="5791200" cy="369332"/>
          </a:xfrm>
          <a:prstGeom prst="rect">
            <a:avLst/>
          </a:prstGeom>
        </p:spPr>
        <p:txBody>
          <a:bodyPr wrap="square">
            <a:spAutoFit/>
          </a:bodyPr>
          <a:lstStyle/>
          <a:p>
            <a:r>
              <a:rPr lang="en-US" b="1" dirty="0"/>
              <a:t>Anticipated Project Timeline</a:t>
            </a:r>
            <a:r>
              <a:rPr lang="en-US" dirty="0"/>
              <a:t>:02/01/2013 - 06/30/2015</a:t>
            </a:r>
          </a:p>
        </p:txBody>
      </p:sp>
      <p:sp>
        <p:nvSpPr>
          <p:cNvPr id="5" name="Slide Number Placeholder 4"/>
          <p:cNvSpPr>
            <a:spLocks noGrp="1"/>
          </p:cNvSpPr>
          <p:nvPr>
            <p:ph type="sldNum" sz="quarter" idx="12"/>
          </p:nvPr>
        </p:nvSpPr>
        <p:spPr/>
        <p:txBody>
          <a:bodyPr/>
          <a:lstStyle/>
          <a:p>
            <a:fld id="{B6F15528-21DE-4FAA-801E-634DDDAF4B2B}" type="slidenum">
              <a:rPr lang="en-US" smtClean="0"/>
              <a:pPr/>
              <a:t>31</a:t>
            </a:fld>
            <a:endParaRPr lang="en-US" dirty="0"/>
          </a:p>
        </p:txBody>
      </p:sp>
    </p:spTree>
    <p:extLst>
      <p:ext uri="{BB962C8B-B14F-4D97-AF65-F5344CB8AC3E}">
        <p14:creationId xmlns:p14="http://schemas.microsoft.com/office/powerpoint/2010/main" val="27785633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Projected Expenditures (SFY 13 – SFY 15) – SA/BI</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90440807"/>
              </p:ext>
            </p:extLst>
          </p:nvPr>
        </p:nvGraphicFramePr>
        <p:xfrm>
          <a:off x="304800" y="5943600"/>
          <a:ext cx="1752600" cy="381000"/>
        </p:xfrm>
        <a:graphic>
          <a:graphicData uri="http://schemas.openxmlformats.org/drawingml/2006/table">
            <a:tbl>
              <a:tblPr>
                <a:tableStyleId>{2D5ABB26-0587-4C30-8999-92F81FD0307C}</a:tableStyleId>
              </a:tblPr>
              <a:tblGrid>
                <a:gridCol w="1752600"/>
              </a:tblGrid>
              <a:tr h="381000">
                <a:tc>
                  <a:txBody>
                    <a:bodyPr/>
                    <a:lstStyle/>
                    <a:p>
                      <a:pPr algn="l" fontAlgn="b"/>
                      <a:r>
                        <a:rPr lang="en-US" sz="1200" i="1" u="none" strike="noStrike" dirty="0" smtClean="0">
                          <a:effectLst/>
                        </a:rPr>
                        <a:t>*No Expenditures</a:t>
                      </a:r>
                      <a:r>
                        <a:rPr lang="en-US" sz="1200" i="1" u="none" strike="noStrike" baseline="0" dirty="0" smtClean="0">
                          <a:effectLst/>
                        </a:rPr>
                        <a:t> </a:t>
                      </a:r>
                      <a:r>
                        <a:rPr lang="en-US" sz="1200" i="1" u="none" strike="noStrike" dirty="0" smtClean="0">
                          <a:effectLst/>
                        </a:rPr>
                        <a:t>to date.</a:t>
                      </a:r>
                      <a:endParaRPr lang="en-US" sz="1200" b="0" i="1" u="none" strike="noStrike" dirty="0">
                        <a:solidFill>
                          <a:srgbClr val="000000"/>
                        </a:solidFill>
                        <a:effectLst/>
                        <a:latin typeface="Times New Roman"/>
                      </a:endParaRPr>
                    </a:p>
                  </a:txBody>
                  <a:tcPr marL="9525" marR="9525" marT="9525" marB="0" anchor="b"/>
                </a:tc>
              </a:tr>
            </a:tbl>
          </a:graphicData>
        </a:graphic>
      </p:graphicFrame>
      <p:graphicFrame>
        <p:nvGraphicFramePr>
          <p:cNvPr id="5" name="Chart 4"/>
          <p:cNvGraphicFramePr>
            <a:graphicFrameLocks/>
          </p:cNvGraphicFramePr>
          <p:nvPr>
            <p:extLst>
              <p:ext uri="{D42A27DB-BD31-4B8C-83A1-F6EECF244321}">
                <p14:modId xmlns:p14="http://schemas.microsoft.com/office/powerpoint/2010/main" val="909211534"/>
              </p:ext>
            </p:extLst>
          </p:nvPr>
        </p:nvGraphicFramePr>
        <p:xfrm>
          <a:off x="1371600" y="1447800"/>
          <a:ext cx="64008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32</a:t>
            </a:fld>
            <a:endParaRPr lang="en-US" dirty="0"/>
          </a:p>
        </p:txBody>
      </p:sp>
    </p:spTree>
    <p:extLst>
      <p:ext uri="{BB962C8B-B14F-4D97-AF65-F5344CB8AC3E}">
        <p14:creationId xmlns:p14="http://schemas.microsoft.com/office/powerpoint/2010/main" val="16334137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33</a:t>
            </a:fld>
            <a:endParaRPr lang="en-US" dirty="0"/>
          </a:p>
        </p:txBody>
      </p:sp>
      <p:sp>
        <p:nvSpPr>
          <p:cNvPr id="7" name="Rectangle 6"/>
          <p:cNvSpPr/>
          <p:nvPr/>
        </p:nvSpPr>
        <p:spPr>
          <a:xfrm>
            <a:off x="2209800" y="2438400"/>
            <a:ext cx="44196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Questions?</a:t>
            </a:r>
            <a:endParaRPr lang="en-US" sz="2800" dirty="0"/>
          </a:p>
        </p:txBody>
      </p:sp>
      <p:sp>
        <p:nvSpPr>
          <p:cNvPr id="6" name="Rectangle 5"/>
          <p:cNvSpPr/>
          <p:nvPr/>
        </p:nvSpPr>
        <p:spPr>
          <a:xfrm>
            <a:off x="3429000" y="6400800"/>
            <a:ext cx="2133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ConneCT</a:t>
            </a:r>
            <a:r>
              <a:rPr lang="en-US" dirty="0" smtClean="0"/>
              <a:t> Project</a:t>
            </a:r>
            <a:endParaRPr lang="en-US" dirty="0"/>
          </a:p>
        </p:txBody>
      </p:sp>
      <p:sp>
        <p:nvSpPr>
          <p:cNvPr id="3" name="Content Placeholder 2"/>
          <p:cNvSpPr>
            <a:spLocks noGrp="1"/>
          </p:cNvSpPr>
          <p:nvPr>
            <p:ph idx="1"/>
          </p:nvPr>
        </p:nvSpPr>
        <p:spPr>
          <a:xfrm>
            <a:off x="304800" y="1219200"/>
            <a:ext cx="7924800" cy="4906963"/>
          </a:xfrm>
        </p:spPr>
        <p:txBody>
          <a:bodyPr>
            <a:normAutofit/>
          </a:bodyPr>
          <a:lstStyle/>
          <a:p>
            <a:pPr marL="0" indent="0">
              <a:buNone/>
            </a:pPr>
            <a:r>
              <a:rPr lang="en-US" sz="1800" b="1" u="sng" dirty="0"/>
              <a:t>Project Overview</a:t>
            </a:r>
          </a:p>
          <a:p>
            <a:pPr marL="0" indent="0">
              <a:buNone/>
            </a:pPr>
            <a:endParaRPr lang="en-US" sz="1600" dirty="0"/>
          </a:p>
          <a:p>
            <a:pPr marL="0" indent="0">
              <a:buNone/>
            </a:pPr>
            <a:r>
              <a:rPr lang="en-US" sz="1600" b="1" dirty="0" smtClean="0"/>
              <a:t>Purpose</a:t>
            </a:r>
            <a:r>
              <a:rPr lang="en-US" sz="1600" dirty="0" smtClean="0"/>
              <a:t>: The </a:t>
            </a:r>
            <a:r>
              <a:rPr lang="en-US" sz="1600" dirty="0"/>
              <a:t>DSS ConneCT </a:t>
            </a:r>
            <a:r>
              <a:rPr lang="en-US" sz="1600" dirty="0" smtClean="0"/>
              <a:t>project </a:t>
            </a:r>
            <a:r>
              <a:rPr lang="en-US" sz="1600" dirty="0"/>
              <a:t>will modernize the agency’s existing infrastructure with the implementation of a Modernization of Client Service Delivery (MCSD) solution utilizing three (3) specific technologies: Internet-based Client Access and Web Services, Document Scanning and Work Flow Management, and Interactive Voice Response (IVR) and Call Center Services.  These technologies will be integrated with our existing eligibility legacy system known as EMS. These functionalities will increase the efficiency and effectiveness in how DSS serves its customers. </a:t>
            </a:r>
            <a:endParaRPr lang="en-US" sz="1600" dirty="0" smtClean="0"/>
          </a:p>
          <a:p>
            <a:pPr marL="0" indent="0">
              <a:buNone/>
            </a:pPr>
            <a:endParaRPr lang="en-US" sz="1600" dirty="0"/>
          </a:p>
          <a:p>
            <a:pPr marL="0" indent="0">
              <a:buNone/>
            </a:pPr>
            <a:r>
              <a:rPr lang="en-US" sz="1600" b="1" dirty="0" smtClean="0"/>
              <a:t>Status </a:t>
            </a:r>
            <a:r>
              <a:rPr lang="en-US" sz="1600" b="1" dirty="0"/>
              <a:t>of Project</a:t>
            </a:r>
            <a:r>
              <a:rPr lang="en-US" sz="1600" dirty="0"/>
              <a:t>: As of December 31, 2012, two of the project's seven releases have been built and fully tested.  These two releases feature </a:t>
            </a:r>
            <a:r>
              <a:rPr lang="en-US" sz="1600" dirty="0" smtClean="0"/>
              <a:t>Client </a:t>
            </a:r>
            <a:r>
              <a:rPr lang="en-US" sz="1600" dirty="0"/>
              <a:t>Accounts and Pre-Screening functionality.  In addition to </a:t>
            </a:r>
            <a:r>
              <a:rPr lang="en-US" sz="1600" dirty="0" smtClean="0"/>
              <a:t>Client </a:t>
            </a:r>
            <a:r>
              <a:rPr lang="en-US" sz="1600" dirty="0"/>
              <a:t>Accounts and Pre-Screening, the state has completed the installation and configuration of approximately 95% of the new ConneCT Solution </a:t>
            </a:r>
            <a:r>
              <a:rPr lang="en-US" sz="1600" dirty="0" smtClean="0"/>
              <a:t>Platform</a:t>
            </a:r>
            <a:r>
              <a:rPr lang="en-US" sz="1600" dirty="0"/>
              <a:t>.</a:t>
            </a:r>
          </a:p>
          <a:p>
            <a:pPr marL="0" indent="0">
              <a:buNone/>
            </a:pPr>
            <a:endParaRPr lang="en-US" sz="1600" dirty="0"/>
          </a:p>
          <a:p>
            <a:pPr marL="0" indent="0">
              <a:buNone/>
            </a:pPr>
            <a:r>
              <a:rPr lang="en-US" sz="1600" b="1" dirty="0" smtClean="0"/>
              <a:t>Project Timeline</a:t>
            </a:r>
            <a:r>
              <a:rPr lang="en-US" sz="1600" dirty="0" smtClean="0"/>
              <a:t>: 07/01/11 - 08/13/13</a:t>
            </a:r>
            <a:endParaRPr lang="en-US" sz="1600" dirty="0"/>
          </a:p>
          <a:p>
            <a:pPr marL="0" indent="0">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dirty="0"/>
          </a:p>
        </p:txBody>
      </p:sp>
    </p:spTree>
    <p:extLst>
      <p:ext uri="{BB962C8B-B14F-4D97-AF65-F5344CB8AC3E}">
        <p14:creationId xmlns:p14="http://schemas.microsoft.com/office/powerpoint/2010/main" val="2903608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562600" cy="838200"/>
          </a:xfrm>
        </p:spPr>
        <p:txBody>
          <a:bodyPr>
            <a:noAutofit/>
          </a:bodyPr>
          <a:lstStyle/>
          <a:p>
            <a:r>
              <a:rPr lang="en-US" dirty="0"/>
              <a:t>Health Insurance Exchange &amp; Integrated Eligibility System Project </a:t>
            </a:r>
            <a:r>
              <a:rPr lang="en-US" dirty="0" smtClean="0"/>
              <a:t>(HIX / IEP)</a:t>
            </a:r>
            <a:endParaRPr lang="en-US" dirty="0"/>
          </a:p>
        </p:txBody>
      </p:sp>
      <p:sp>
        <p:nvSpPr>
          <p:cNvPr id="3" name="Content Placeholder 2"/>
          <p:cNvSpPr>
            <a:spLocks noGrp="1"/>
          </p:cNvSpPr>
          <p:nvPr>
            <p:ph idx="1"/>
          </p:nvPr>
        </p:nvSpPr>
        <p:spPr>
          <a:xfrm>
            <a:off x="381000" y="1295400"/>
            <a:ext cx="7848600" cy="4525963"/>
          </a:xfrm>
        </p:spPr>
        <p:txBody>
          <a:bodyPr>
            <a:normAutofit/>
          </a:bodyPr>
          <a:lstStyle/>
          <a:p>
            <a:pPr marL="0" indent="0">
              <a:buNone/>
            </a:pPr>
            <a:r>
              <a:rPr lang="en-US" sz="1800" b="1" u="sng" dirty="0"/>
              <a:t>Project Overview</a:t>
            </a:r>
          </a:p>
          <a:p>
            <a:pPr marL="0" indent="0">
              <a:buNone/>
            </a:pPr>
            <a:endParaRPr lang="en-US" sz="1600" dirty="0"/>
          </a:p>
          <a:p>
            <a:pPr marL="0" indent="0">
              <a:buNone/>
            </a:pPr>
            <a:r>
              <a:rPr lang="en-US" sz="1800" b="1" dirty="0" smtClean="0"/>
              <a:t>Purpose</a:t>
            </a:r>
            <a:r>
              <a:rPr lang="en-US" sz="1800" dirty="0" smtClean="0"/>
              <a:t>: The </a:t>
            </a:r>
            <a:r>
              <a:rPr lang="en-US" sz="1800" dirty="0"/>
              <a:t>Department of Social Services Integrated Eligibility System project will replace the Department’s existing 24 year old Eligibility Management System (EMS). The integrated eligibility platform, once designed, developed and implemented, will provide a seamless eligibility and enrollment process for Medicaid, CHIP and the CTHIX, and will ultimately be used to determine eligibility for other social service programs (e.g., SNAP, TFA).  Specifically, the planned integrated eligibility function will initially address federal requirements for eligibility determinations for advance premium tax credits and reduced cost sharing through the Exchange, MAGI-based eligibility for Medicaid, complete individual responsibility exemption determinations, and coordinate enrollment. </a:t>
            </a:r>
            <a:endParaRPr lang="en-US" sz="1800" dirty="0" smtClean="0"/>
          </a:p>
          <a:p>
            <a:pPr marL="0" indent="0">
              <a:buNone/>
            </a:pPr>
            <a:endParaRPr lang="en-US" sz="1800" dirty="0"/>
          </a:p>
          <a:p>
            <a:pPr marL="0" indent="0">
              <a:buNone/>
            </a:pPr>
            <a:endParaRPr lang="en-US" sz="1800" dirty="0"/>
          </a:p>
          <a:p>
            <a:pPr marL="0" indent="0">
              <a:buNone/>
            </a:pPr>
            <a:r>
              <a:rPr lang="en-US" sz="1800" b="1" dirty="0"/>
              <a:t>Anticipated Project </a:t>
            </a:r>
            <a:r>
              <a:rPr lang="en-US" sz="1800" b="1" dirty="0" smtClean="0"/>
              <a:t>Timeline</a:t>
            </a:r>
            <a:r>
              <a:rPr lang="en-US" sz="1800" dirty="0" smtClean="0"/>
              <a:t>: 02/1/12 - 12/31/15</a:t>
            </a:r>
            <a:endParaRPr lang="en-US" sz="1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dirty="0"/>
          </a:p>
        </p:txBody>
      </p:sp>
    </p:spTree>
    <p:extLst>
      <p:ext uri="{BB962C8B-B14F-4D97-AF65-F5344CB8AC3E}">
        <p14:creationId xmlns:p14="http://schemas.microsoft.com/office/powerpoint/2010/main" val="35334538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6</a:t>
            </a:fld>
            <a:endParaRPr lang="en-US" dirty="0"/>
          </a:p>
        </p:txBody>
      </p:sp>
      <p:sp>
        <p:nvSpPr>
          <p:cNvPr id="8" name="Right Arrow 7"/>
          <p:cNvSpPr/>
          <p:nvPr/>
        </p:nvSpPr>
        <p:spPr bwMode="auto">
          <a:xfrm rot="19982963">
            <a:off x="222734" y="3144429"/>
            <a:ext cx="9111080" cy="424543"/>
          </a:xfrm>
          <a:prstGeom prst="rightArrow">
            <a:avLst/>
          </a:prstGeom>
          <a:solidFill>
            <a:schemeClr val="bg2">
              <a:alpha val="20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231775" marR="0" lvl="0" indent="-231775" algn="ctr" defTabSz="914400" rtl="0" eaLnBrk="1" fontAlgn="base" latinLnBrk="0" hangingPunct="1">
              <a:lnSpc>
                <a:spcPct val="106000"/>
              </a:lnSpc>
              <a:spcBef>
                <a:spcPct val="0"/>
              </a:spcBef>
              <a:spcAft>
                <a:spcPct val="0"/>
              </a:spcAft>
              <a:buClrTx/>
              <a:buSzTx/>
              <a:buFont typeface="Wingdings 2" pitchFamily="18" charset="2"/>
              <a:buNone/>
              <a:tabLst/>
              <a:defRPr/>
            </a:pPr>
            <a:endParaRPr kumimoji="0" lang="en-US" sz="1400" b="1" i="0" u="none" strike="noStrike" kern="0" cap="none" spc="0" normalizeH="0" baseline="0" noProof="0" dirty="0" smtClean="0">
              <a:ln>
                <a:noFill/>
              </a:ln>
              <a:solidFill>
                <a:srgbClr val="FFFFFF"/>
              </a:solidFill>
              <a:effectLst/>
              <a:uLnTx/>
              <a:uFillTx/>
              <a:latin typeface="Arial" charset="0"/>
            </a:endParaRPr>
          </a:p>
        </p:txBody>
      </p:sp>
      <p:sp>
        <p:nvSpPr>
          <p:cNvPr id="9" name="Right Arrow 8"/>
          <p:cNvSpPr/>
          <p:nvPr/>
        </p:nvSpPr>
        <p:spPr bwMode="auto">
          <a:xfrm rot="16200000">
            <a:off x="-1484503" y="3047287"/>
            <a:ext cx="4233116" cy="424543"/>
          </a:xfrm>
          <a:prstGeom prst="rightArrow">
            <a:avLst/>
          </a:prstGeom>
          <a:solidFill>
            <a:schemeClr val="bg2"/>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231775" marR="0" lvl="0" indent="-231775" algn="ctr" defTabSz="914400" rtl="0" eaLnBrk="1" fontAlgn="base" latinLnBrk="0" hangingPunct="1">
              <a:lnSpc>
                <a:spcPct val="106000"/>
              </a:lnSpc>
              <a:spcBef>
                <a:spcPct val="0"/>
              </a:spcBef>
              <a:spcAft>
                <a:spcPct val="0"/>
              </a:spcAft>
              <a:buClrTx/>
              <a:buSzTx/>
              <a:buFont typeface="Wingdings 2" pitchFamily="18" charset="2"/>
              <a:buNone/>
              <a:tabLst/>
              <a:defRPr/>
            </a:pPr>
            <a:r>
              <a:rPr kumimoji="0" lang="en-US" sz="1400" b="1" i="0" u="none" strike="noStrike" kern="0" cap="none" spc="0" normalizeH="0" baseline="0" noProof="0" dirty="0" smtClean="0">
                <a:ln>
                  <a:noFill/>
                </a:ln>
                <a:solidFill>
                  <a:srgbClr val="FFFFFF"/>
                </a:solidFill>
                <a:effectLst/>
                <a:uLnTx/>
                <a:uFillTx/>
                <a:latin typeface="Arial" charset="0"/>
              </a:rPr>
              <a:t>Reach and Impact</a:t>
            </a:r>
          </a:p>
        </p:txBody>
      </p:sp>
      <p:sp>
        <p:nvSpPr>
          <p:cNvPr id="10" name="Rectangle 9"/>
          <p:cNvSpPr/>
          <p:nvPr/>
        </p:nvSpPr>
        <p:spPr>
          <a:xfrm>
            <a:off x="860656" y="4310764"/>
            <a:ext cx="1883226" cy="859984"/>
          </a:xfrm>
          <a:prstGeom prst="rect">
            <a:avLst/>
          </a:prstGeom>
          <a:solidFill>
            <a:srgbClr val="FFFFFF"/>
          </a:solidFill>
          <a:ln w="9525" cap="flat" cmpd="sng" algn="ctr">
            <a:solidFill>
              <a:srgbClr val="00005A"/>
            </a:solidFill>
            <a:prstDash val="solid"/>
          </a:ln>
          <a:effectLst/>
        </p:spPr>
        <p:txBody>
          <a:bodyPr anchor="ctr" anchorCtr="0"/>
          <a:lstStyle/>
          <a:p>
            <a:pPr marL="3175" marR="0" lvl="0" algn="ctr" defTabSz="914400" eaLnBrk="1" fontAlgn="auto" latinLnBrk="0" hangingPunct="1">
              <a:lnSpc>
                <a:spcPct val="100000"/>
              </a:lnSpc>
              <a:spcBef>
                <a:spcPts val="0"/>
              </a:spcBef>
              <a:spcAft>
                <a:spcPts val="0"/>
              </a:spcAft>
              <a:buClrTx/>
              <a:buSzTx/>
              <a:buFontTx/>
              <a:buNone/>
              <a:tabLst/>
              <a:defRPr/>
            </a:pPr>
            <a:endParaRPr kumimoji="0" lang="en-US" sz="900" b="1" i="0" u="none" strike="noStrike" kern="0" cap="none" spc="0" normalizeH="0" noProof="0" dirty="0" smtClean="0">
              <a:ln>
                <a:noFill/>
              </a:ln>
              <a:solidFill>
                <a:srgbClr val="000000"/>
              </a:solidFill>
              <a:effectLst/>
              <a:uLnTx/>
              <a:uFillTx/>
              <a:latin typeface="Arial"/>
              <a:ea typeface="+mn-ea"/>
              <a:cs typeface="+mn-cs"/>
            </a:endParaRPr>
          </a:p>
        </p:txBody>
      </p:sp>
      <p:pic>
        <p:nvPicPr>
          <p:cNvPr id="11" name="Picture 3" descr="C:\Users\jschneidman\Documents\CT\Logo\DSS_Logo_Bold_Blu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539"/>
          <a:stretch/>
        </p:blipFill>
        <p:spPr bwMode="auto">
          <a:xfrm>
            <a:off x="1242407" y="4393370"/>
            <a:ext cx="1119724" cy="77068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2776203" y="3418122"/>
            <a:ext cx="1883226" cy="859984"/>
          </a:xfrm>
          <a:prstGeom prst="rect">
            <a:avLst/>
          </a:prstGeom>
          <a:solidFill>
            <a:srgbClr val="FFFFFF"/>
          </a:solidFill>
          <a:ln w="9525" cap="flat" cmpd="sng" algn="ctr">
            <a:solidFill>
              <a:srgbClr val="00005A"/>
            </a:solidFill>
            <a:prstDash val="solid"/>
          </a:ln>
          <a:effectLst/>
        </p:spPr>
        <p:txBody>
          <a:bodyPr anchor="ctr" anchorCtr="0"/>
          <a:lstStyle/>
          <a:p>
            <a:pPr marL="3175" marR="0" lvl="0" algn="ctr" defTabSz="914400" eaLnBrk="1" fontAlgn="auto" latinLnBrk="0" hangingPunct="1">
              <a:lnSpc>
                <a:spcPct val="100000"/>
              </a:lnSpc>
              <a:spcBef>
                <a:spcPts val="0"/>
              </a:spcBef>
              <a:spcAft>
                <a:spcPts val="0"/>
              </a:spcAft>
              <a:buClrTx/>
              <a:buSzTx/>
              <a:buFontTx/>
              <a:buNone/>
              <a:tabLst/>
              <a:defRPr/>
            </a:pPr>
            <a:endParaRPr kumimoji="0" lang="en-US" sz="900" b="1" i="0" u="none" strike="noStrike" kern="0" cap="none" spc="0" normalizeH="0" noProof="0" dirty="0" smtClean="0">
              <a:ln>
                <a:noFill/>
              </a:ln>
              <a:solidFill>
                <a:srgbClr val="000000"/>
              </a:solidFill>
              <a:effectLst/>
              <a:uLnTx/>
              <a:uFillTx/>
              <a:latin typeface="Arial"/>
              <a:ea typeface="+mn-ea"/>
              <a:cs typeface="+mn-cs"/>
            </a:endParaRPr>
          </a:p>
        </p:txBody>
      </p:sp>
      <p:sp>
        <p:nvSpPr>
          <p:cNvPr id="13" name="Rectangle 12"/>
          <p:cNvSpPr/>
          <p:nvPr/>
        </p:nvSpPr>
        <p:spPr>
          <a:xfrm>
            <a:off x="4692087" y="2514595"/>
            <a:ext cx="1883226" cy="859984"/>
          </a:xfrm>
          <a:prstGeom prst="rect">
            <a:avLst/>
          </a:prstGeom>
          <a:solidFill>
            <a:srgbClr val="FFFFFF"/>
          </a:solidFill>
          <a:ln w="9525" cap="flat" cmpd="sng" algn="ctr">
            <a:solidFill>
              <a:srgbClr val="00005A"/>
            </a:solidFill>
            <a:prstDash val="solid"/>
          </a:ln>
          <a:effectLst/>
        </p:spPr>
        <p:txBody>
          <a:bodyPr anchor="ctr" anchorCtr="0"/>
          <a:lstStyle/>
          <a:p>
            <a:pPr marL="3175" marR="0" lvl="0" algn="ctr" defTabSz="91440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noProof="0" dirty="0" smtClean="0">
              <a:ln>
                <a:noFill/>
              </a:ln>
              <a:solidFill>
                <a:srgbClr val="121C64"/>
              </a:solidFill>
              <a:effectLst/>
              <a:uLnTx/>
              <a:uFillTx/>
              <a:latin typeface="Arial"/>
              <a:cs typeface="+mn-cs"/>
            </a:endParaRPr>
          </a:p>
          <a:p>
            <a:pPr marL="3175" marR="0" lvl="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noProof="0" dirty="0" smtClean="0">
                <a:ln>
                  <a:noFill/>
                </a:ln>
                <a:solidFill>
                  <a:srgbClr val="121C64"/>
                </a:solidFill>
                <a:effectLst/>
                <a:uLnTx/>
                <a:uFillTx/>
                <a:latin typeface="Arial"/>
                <a:cs typeface="+mn-cs"/>
              </a:rPr>
              <a:t>Integrated Eligibility</a:t>
            </a:r>
          </a:p>
          <a:p>
            <a:pPr marL="3175" marR="0" lvl="0" algn="ctr" defTabSz="914400" eaLnBrk="1" fontAlgn="auto" latinLnBrk="0" hangingPunct="1">
              <a:lnSpc>
                <a:spcPct val="100000"/>
              </a:lnSpc>
              <a:spcBef>
                <a:spcPts val="0"/>
              </a:spcBef>
              <a:spcAft>
                <a:spcPts val="0"/>
              </a:spcAft>
              <a:buClrTx/>
              <a:buSzTx/>
              <a:buFontTx/>
              <a:buNone/>
              <a:tabLst/>
              <a:defRPr/>
            </a:pPr>
            <a:r>
              <a:rPr lang="en-US" sz="1100" b="1" kern="0" dirty="0" smtClean="0">
                <a:solidFill>
                  <a:srgbClr val="121C64"/>
                </a:solidFill>
                <a:latin typeface="Arial"/>
                <a:cs typeface="+mn-cs"/>
              </a:rPr>
              <a:t>(DSS)</a:t>
            </a:r>
            <a:endParaRPr kumimoji="0" lang="en-US" sz="1100" b="1" i="0" u="none" strike="noStrike" kern="0" cap="none" spc="0" normalizeH="0" noProof="0" dirty="0" smtClean="0">
              <a:ln>
                <a:noFill/>
              </a:ln>
              <a:solidFill>
                <a:srgbClr val="121C64"/>
              </a:solidFill>
              <a:effectLst/>
              <a:uLnTx/>
              <a:uFillTx/>
              <a:latin typeface="Arial"/>
              <a:cs typeface="+mn-cs"/>
            </a:endParaRPr>
          </a:p>
        </p:txBody>
      </p:sp>
      <p:sp>
        <p:nvSpPr>
          <p:cNvPr id="14" name="Rectangle 13"/>
          <p:cNvSpPr/>
          <p:nvPr/>
        </p:nvSpPr>
        <p:spPr>
          <a:xfrm>
            <a:off x="6607971" y="1621953"/>
            <a:ext cx="1883226" cy="859984"/>
          </a:xfrm>
          <a:prstGeom prst="rect">
            <a:avLst/>
          </a:prstGeom>
          <a:solidFill>
            <a:srgbClr val="FFFFFF"/>
          </a:solidFill>
          <a:ln w="9525" cap="flat" cmpd="sng" algn="ctr">
            <a:solidFill>
              <a:srgbClr val="00005A"/>
            </a:solidFill>
            <a:prstDash val="solid"/>
          </a:ln>
          <a:effectLst/>
        </p:spPr>
        <p:txBody>
          <a:bodyPr anchor="ctr" anchorCtr="0"/>
          <a:lstStyle/>
          <a:p>
            <a:pPr marL="3175" marR="0" lvl="0" algn="ctr" defTabSz="91440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noProof="0" dirty="0" smtClean="0">
              <a:ln>
                <a:noFill/>
              </a:ln>
              <a:solidFill>
                <a:srgbClr val="121C64"/>
              </a:solidFill>
              <a:effectLst/>
              <a:uLnTx/>
              <a:uFillTx/>
              <a:latin typeface="Arial"/>
              <a:cs typeface="+mn-cs"/>
            </a:endParaRPr>
          </a:p>
          <a:p>
            <a:pPr marL="3175" marR="0" lvl="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noProof="0" dirty="0" smtClean="0">
                <a:ln>
                  <a:noFill/>
                </a:ln>
                <a:solidFill>
                  <a:srgbClr val="121C64"/>
                </a:solidFill>
                <a:effectLst/>
                <a:uLnTx/>
                <a:uFillTx/>
                <a:latin typeface="Arial"/>
                <a:cs typeface="+mn-cs"/>
              </a:rPr>
              <a:t>Integrated Eligibility</a:t>
            </a:r>
          </a:p>
          <a:p>
            <a:pPr marL="3175" marR="0" lvl="0" algn="ctr" defTabSz="914400" eaLnBrk="1" fontAlgn="auto" latinLnBrk="0" hangingPunct="1">
              <a:lnSpc>
                <a:spcPct val="100000"/>
              </a:lnSpc>
              <a:spcBef>
                <a:spcPts val="0"/>
              </a:spcBef>
              <a:spcAft>
                <a:spcPts val="0"/>
              </a:spcAft>
              <a:buClrTx/>
              <a:buSzTx/>
              <a:buFontTx/>
              <a:buNone/>
              <a:tabLst/>
              <a:defRPr/>
            </a:pPr>
            <a:r>
              <a:rPr lang="en-US" sz="1100" b="1" kern="0" dirty="0" smtClean="0">
                <a:solidFill>
                  <a:srgbClr val="121C64"/>
                </a:solidFill>
                <a:latin typeface="Arial"/>
                <a:cs typeface="+mn-cs"/>
              </a:rPr>
              <a:t>(Cross-Agency)</a:t>
            </a:r>
            <a:endParaRPr kumimoji="0" lang="en-US" sz="1100" b="1" i="0" u="none" strike="noStrike" kern="0" cap="none" spc="0" normalizeH="0" noProof="0" dirty="0" smtClean="0">
              <a:ln>
                <a:noFill/>
              </a:ln>
              <a:solidFill>
                <a:srgbClr val="121C64"/>
              </a:solidFill>
              <a:effectLst/>
              <a:uLnTx/>
              <a:uFillTx/>
              <a:latin typeface="Arial"/>
              <a:cs typeface="+mn-cs"/>
            </a:endParaRPr>
          </a:p>
        </p:txBody>
      </p:sp>
      <p:pic>
        <p:nvPicPr>
          <p:cNvPr id="15" name="Picture 2" descr="C:\Users\jschneidman\Desktop\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2200" y="3657599"/>
            <a:ext cx="1761141" cy="39829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bwMode="auto">
          <a:xfrm>
            <a:off x="860656" y="3390186"/>
            <a:ext cx="1883226" cy="909692"/>
          </a:xfrm>
          <a:prstGeom prst="rect">
            <a:avLst/>
          </a:prstGeom>
        </p:spPr>
        <p:txBody>
          <a:bodyPr wrap="square" rtlCol="0">
            <a:noAutofit/>
          </a:bodyPr>
          <a:lstStyle/>
          <a:p>
            <a:pPr algn="ctr" rtl="0" fontAlgn="base">
              <a:lnSpc>
                <a:spcPct val="106000"/>
              </a:lnSpc>
              <a:spcBef>
                <a:spcPct val="40000"/>
              </a:spcBef>
              <a:spcAft>
                <a:spcPct val="0"/>
              </a:spcAft>
              <a:buClr>
                <a:srgbClr val="000000"/>
              </a:buClr>
            </a:pPr>
            <a:r>
              <a:rPr lang="en-US" sz="1000" b="1" dirty="0" smtClean="0">
                <a:solidFill>
                  <a:srgbClr val="000000"/>
                </a:solidFill>
              </a:rPr>
              <a:t>Reach &amp; Impact:</a:t>
            </a:r>
          </a:p>
          <a:p>
            <a:pPr marL="107950" indent="-107950" algn="l" rtl="0" fontAlgn="base">
              <a:lnSpc>
                <a:spcPct val="106000"/>
              </a:lnSpc>
              <a:spcBef>
                <a:spcPct val="40000"/>
              </a:spcBef>
              <a:spcAft>
                <a:spcPct val="0"/>
              </a:spcAft>
              <a:buClr>
                <a:srgbClr val="000000"/>
              </a:buClr>
              <a:buFont typeface="Wingdings 2" pitchFamily="18" charset="2"/>
              <a:buChar char="¡"/>
            </a:pPr>
            <a:r>
              <a:rPr lang="en-US" sz="900" dirty="0" smtClean="0">
                <a:solidFill>
                  <a:srgbClr val="000000"/>
                </a:solidFill>
              </a:rPr>
              <a:t>New channels for DSS clients to get information.</a:t>
            </a:r>
          </a:p>
          <a:p>
            <a:pPr marL="107950" indent="-107950" algn="l" rtl="0" fontAlgn="base">
              <a:lnSpc>
                <a:spcPct val="106000"/>
              </a:lnSpc>
              <a:spcBef>
                <a:spcPct val="40000"/>
              </a:spcBef>
              <a:spcAft>
                <a:spcPct val="0"/>
              </a:spcAft>
              <a:buClr>
                <a:srgbClr val="000000"/>
              </a:buClr>
              <a:buFont typeface="Wingdings 2" pitchFamily="18" charset="2"/>
              <a:buChar char="¡"/>
            </a:pPr>
            <a:r>
              <a:rPr lang="en-US" sz="900" dirty="0" smtClean="0">
                <a:solidFill>
                  <a:srgbClr val="000000"/>
                </a:solidFill>
              </a:rPr>
              <a:t>New technology tools for DSS workers.</a:t>
            </a:r>
          </a:p>
        </p:txBody>
      </p:sp>
      <p:sp>
        <p:nvSpPr>
          <p:cNvPr id="18" name="TextBox 17"/>
          <p:cNvSpPr txBox="1"/>
          <p:nvPr/>
        </p:nvSpPr>
        <p:spPr bwMode="auto">
          <a:xfrm>
            <a:off x="2776203" y="2502266"/>
            <a:ext cx="1883226" cy="909692"/>
          </a:xfrm>
          <a:prstGeom prst="rect">
            <a:avLst/>
          </a:prstGeom>
        </p:spPr>
        <p:txBody>
          <a:bodyPr wrap="square" rtlCol="0">
            <a:noAutofit/>
          </a:bodyPr>
          <a:lstStyle/>
          <a:p>
            <a:pPr algn="ctr" rtl="0" fontAlgn="base">
              <a:lnSpc>
                <a:spcPct val="106000"/>
              </a:lnSpc>
              <a:spcBef>
                <a:spcPct val="40000"/>
              </a:spcBef>
              <a:spcAft>
                <a:spcPct val="0"/>
              </a:spcAft>
              <a:buClr>
                <a:srgbClr val="000000"/>
              </a:buClr>
            </a:pPr>
            <a:r>
              <a:rPr lang="en-US" sz="1000" b="1" dirty="0" smtClean="0">
                <a:solidFill>
                  <a:srgbClr val="000000"/>
                </a:solidFill>
              </a:rPr>
              <a:t>Reach &amp; Impact:</a:t>
            </a:r>
          </a:p>
          <a:p>
            <a:pPr marL="107950" indent="-107950" algn="l" rtl="0" fontAlgn="base">
              <a:lnSpc>
                <a:spcPct val="106000"/>
              </a:lnSpc>
              <a:spcBef>
                <a:spcPct val="40000"/>
              </a:spcBef>
              <a:spcAft>
                <a:spcPct val="0"/>
              </a:spcAft>
              <a:buClr>
                <a:srgbClr val="000000"/>
              </a:buClr>
              <a:buFont typeface="Wingdings 2" pitchFamily="18" charset="2"/>
              <a:buChar char="¡"/>
            </a:pPr>
            <a:r>
              <a:rPr lang="en-US" sz="900" dirty="0" smtClean="0">
                <a:solidFill>
                  <a:srgbClr val="000000"/>
                </a:solidFill>
              </a:rPr>
              <a:t>New population of clients who purchase/receive medical insurance.</a:t>
            </a:r>
          </a:p>
          <a:p>
            <a:pPr marL="107950" indent="-107950" algn="l" rtl="0" fontAlgn="base">
              <a:lnSpc>
                <a:spcPct val="106000"/>
              </a:lnSpc>
              <a:spcBef>
                <a:spcPct val="40000"/>
              </a:spcBef>
              <a:spcAft>
                <a:spcPct val="0"/>
              </a:spcAft>
              <a:buClr>
                <a:srgbClr val="000000"/>
              </a:buClr>
              <a:buFont typeface="Wingdings 2" pitchFamily="18" charset="2"/>
              <a:buChar char="¡"/>
            </a:pPr>
            <a:r>
              <a:rPr lang="en-US" sz="900" dirty="0" smtClean="0">
                <a:solidFill>
                  <a:srgbClr val="000000"/>
                </a:solidFill>
              </a:rPr>
              <a:t>New quasi-public agency.</a:t>
            </a:r>
          </a:p>
        </p:txBody>
      </p:sp>
      <p:sp>
        <p:nvSpPr>
          <p:cNvPr id="19" name="TextBox 18"/>
          <p:cNvSpPr txBox="1"/>
          <p:nvPr/>
        </p:nvSpPr>
        <p:spPr bwMode="auto">
          <a:xfrm>
            <a:off x="4692087" y="1785263"/>
            <a:ext cx="1883226" cy="718445"/>
          </a:xfrm>
          <a:prstGeom prst="rect">
            <a:avLst/>
          </a:prstGeom>
        </p:spPr>
        <p:txBody>
          <a:bodyPr wrap="square" rtlCol="0">
            <a:noAutofit/>
          </a:bodyPr>
          <a:lstStyle/>
          <a:p>
            <a:pPr algn="ctr" rtl="0" fontAlgn="base">
              <a:lnSpc>
                <a:spcPct val="106000"/>
              </a:lnSpc>
              <a:spcBef>
                <a:spcPct val="40000"/>
              </a:spcBef>
              <a:spcAft>
                <a:spcPct val="0"/>
              </a:spcAft>
              <a:buClr>
                <a:srgbClr val="000000"/>
              </a:buClr>
            </a:pPr>
            <a:r>
              <a:rPr lang="en-US" sz="1000" b="1" dirty="0" smtClean="0">
                <a:solidFill>
                  <a:srgbClr val="000000"/>
                </a:solidFill>
              </a:rPr>
              <a:t>Reach &amp; Impact:</a:t>
            </a:r>
          </a:p>
          <a:p>
            <a:pPr marL="107950" indent="-107950" algn="l" rtl="0" fontAlgn="base">
              <a:lnSpc>
                <a:spcPct val="106000"/>
              </a:lnSpc>
              <a:spcBef>
                <a:spcPct val="40000"/>
              </a:spcBef>
              <a:spcAft>
                <a:spcPct val="0"/>
              </a:spcAft>
              <a:buClr>
                <a:srgbClr val="000000"/>
              </a:buClr>
              <a:buFont typeface="Wingdings 2" pitchFamily="18" charset="2"/>
              <a:buChar char="¡"/>
            </a:pPr>
            <a:r>
              <a:rPr lang="en-US" sz="900" dirty="0" smtClean="0">
                <a:solidFill>
                  <a:srgbClr val="000000"/>
                </a:solidFill>
              </a:rPr>
              <a:t>Increased automation to improve service delivery to all DSS clients.</a:t>
            </a:r>
          </a:p>
        </p:txBody>
      </p:sp>
      <p:sp>
        <p:nvSpPr>
          <p:cNvPr id="20" name="TextBox 19"/>
          <p:cNvSpPr txBox="1"/>
          <p:nvPr/>
        </p:nvSpPr>
        <p:spPr bwMode="auto">
          <a:xfrm>
            <a:off x="6607971" y="892642"/>
            <a:ext cx="1883226" cy="718445"/>
          </a:xfrm>
          <a:prstGeom prst="rect">
            <a:avLst/>
          </a:prstGeom>
        </p:spPr>
        <p:txBody>
          <a:bodyPr wrap="square" rtlCol="0">
            <a:noAutofit/>
          </a:bodyPr>
          <a:lstStyle/>
          <a:p>
            <a:pPr algn="ctr" rtl="0" fontAlgn="base">
              <a:lnSpc>
                <a:spcPct val="106000"/>
              </a:lnSpc>
              <a:spcBef>
                <a:spcPct val="40000"/>
              </a:spcBef>
              <a:spcAft>
                <a:spcPct val="0"/>
              </a:spcAft>
              <a:buClr>
                <a:srgbClr val="000000"/>
              </a:buClr>
            </a:pPr>
            <a:r>
              <a:rPr lang="en-US" sz="1000" b="1" dirty="0" smtClean="0">
                <a:solidFill>
                  <a:srgbClr val="000000"/>
                </a:solidFill>
              </a:rPr>
              <a:t>Reach &amp; Impact:</a:t>
            </a:r>
          </a:p>
          <a:p>
            <a:pPr marL="107950" indent="-107950" algn="l" rtl="0" fontAlgn="base">
              <a:lnSpc>
                <a:spcPct val="106000"/>
              </a:lnSpc>
              <a:spcBef>
                <a:spcPct val="40000"/>
              </a:spcBef>
              <a:spcAft>
                <a:spcPct val="0"/>
              </a:spcAft>
              <a:buClr>
                <a:srgbClr val="000000"/>
              </a:buClr>
              <a:buFont typeface="Wingdings 2" pitchFamily="18" charset="2"/>
              <a:buChar char="¡"/>
            </a:pPr>
            <a:r>
              <a:rPr lang="en-US" sz="900" dirty="0" smtClean="0">
                <a:solidFill>
                  <a:srgbClr val="000000"/>
                </a:solidFill>
              </a:rPr>
              <a:t>Enables cross-agency collaboration and the ability to serve the “whole client”.</a:t>
            </a:r>
          </a:p>
        </p:txBody>
      </p:sp>
      <p:sp>
        <p:nvSpPr>
          <p:cNvPr id="21" name="TextBox 20"/>
          <p:cNvSpPr txBox="1"/>
          <p:nvPr/>
        </p:nvSpPr>
        <p:spPr bwMode="auto">
          <a:xfrm>
            <a:off x="2809541" y="3435307"/>
            <a:ext cx="1817229" cy="267549"/>
          </a:xfrm>
          <a:prstGeom prst="rect">
            <a:avLst/>
          </a:prstGeom>
        </p:spPr>
        <p:txBody>
          <a:bodyPr wrap="square" rtlCol="0">
            <a:noAutofit/>
          </a:bodyPr>
          <a:lstStyle/>
          <a:p>
            <a:pPr algn="ctr" rtl="0" fontAlgn="base">
              <a:lnSpc>
                <a:spcPct val="106000"/>
              </a:lnSpc>
              <a:spcBef>
                <a:spcPct val="40000"/>
              </a:spcBef>
              <a:spcAft>
                <a:spcPct val="0"/>
              </a:spcAft>
              <a:buClr>
                <a:srgbClr val="000000"/>
              </a:buClr>
            </a:pPr>
            <a:r>
              <a:rPr lang="en-US" sz="1000" b="1" u="sng" dirty="0" smtClean="0">
                <a:solidFill>
                  <a:srgbClr val="121C64"/>
                </a:solidFill>
              </a:rPr>
              <a:t>Tier 1</a:t>
            </a:r>
            <a:endParaRPr lang="en-US" sz="900" u="sng" dirty="0" smtClean="0">
              <a:solidFill>
                <a:srgbClr val="121C64"/>
              </a:solidFill>
            </a:endParaRPr>
          </a:p>
        </p:txBody>
      </p:sp>
      <p:sp>
        <p:nvSpPr>
          <p:cNvPr id="22" name="TextBox 21"/>
          <p:cNvSpPr txBox="1"/>
          <p:nvPr/>
        </p:nvSpPr>
        <p:spPr bwMode="auto">
          <a:xfrm>
            <a:off x="4725085" y="2538742"/>
            <a:ext cx="1817229" cy="267549"/>
          </a:xfrm>
          <a:prstGeom prst="rect">
            <a:avLst/>
          </a:prstGeom>
        </p:spPr>
        <p:txBody>
          <a:bodyPr wrap="square" rtlCol="0">
            <a:noAutofit/>
          </a:bodyPr>
          <a:lstStyle/>
          <a:p>
            <a:pPr algn="ctr" rtl="0" fontAlgn="base">
              <a:lnSpc>
                <a:spcPct val="106000"/>
              </a:lnSpc>
              <a:spcBef>
                <a:spcPct val="40000"/>
              </a:spcBef>
              <a:spcAft>
                <a:spcPct val="0"/>
              </a:spcAft>
              <a:buClr>
                <a:srgbClr val="000000"/>
              </a:buClr>
            </a:pPr>
            <a:r>
              <a:rPr lang="en-US" sz="1000" b="1" u="sng" dirty="0" smtClean="0">
                <a:solidFill>
                  <a:srgbClr val="121C64"/>
                </a:solidFill>
              </a:rPr>
              <a:t>Tier 2 and 3</a:t>
            </a:r>
            <a:endParaRPr lang="en-US" sz="900" u="sng" dirty="0" smtClean="0">
              <a:solidFill>
                <a:srgbClr val="121C64"/>
              </a:solidFill>
            </a:endParaRPr>
          </a:p>
        </p:txBody>
      </p:sp>
      <p:sp>
        <p:nvSpPr>
          <p:cNvPr id="23" name="TextBox 22"/>
          <p:cNvSpPr txBox="1"/>
          <p:nvPr/>
        </p:nvSpPr>
        <p:spPr bwMode="auto">
          <a:xfrm>
            <a:off x="6640969" y="1640602"/>
            <a:ext cx="1817229" cy="267549"/>
          </a:xfrm>
          <a:prstGeom prst="rect">
            <a:avLst/>
          </a:prstGeom>
        </p:spPr>
        <p:txBody>
          <a:bodyPr wrap="square" rtlCol="0">
            <a:noAutofit/>
          </a:bodyPr>
          <a:lstStyle/>
          <a:p>
            <a:pPr algn="ctr" rtl="0" fontAlgn="base">
              <a:lnSpc>
                <a:spcPct val="106000"/>
              </a:lnSpc>
              <a:spcBef>
                <a:spcPct val="40000"/>
              </a:spcBef>
              <a:spcAft>
                <a:spcPct val="0"/>
              </a:spcAft>
              <a:buClr>
                <a:srgbClr val="000000"/>
              </a:buClr>
            </a:pPr>
            <a:r>
              <a:rPr lang="en-US" sz="1000" b="1" u="sng" dirty="0" smtClean="0">
                <a:solidFill>
                  <a:srgbClr val="121C64"/>
                </a:solidFill>
              </a:rPr>
              <a:t>Tier 4</a:t>
            </a:r>
            <a:endParaRPr lang="en-US" sz="900" u="sng" dirty="0" smtClean="0">
              <a:solidFill>
                <a:srgbClr val="121C64"/>
              </a:solidFill>
            </a:endParaRPr>
          </a:p>
        </p:txBody>
      </p:sp>
      <p:sp>
        <p:nvSpPr>
          <p:cNvPr id="24" name="Right Arrow 23"/>
          <p:cNvSpPr/>
          <p:nvPr/>
        </p:nvSpPr>
        <p:spPr bwMode="auto">
          <a:xfrm>
            <a:off x="531063" y="5181600"/>
            <a:ext cx="8117178" cy="424543"/>
          </a:xfrm>
          <a:prstGeom prst="rightArrow">
            <a:avLst/>
          </a:prstGeom>
          <a:solidFill>
            <a:schemeClr val="bg2"/>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231775" marR="0" lvl="0" indent="-231775" algn="ctr" defTabSz="914400" rtl="0" eaLnBrk="1" fontAlgn="base" latinLnBrk="0" hangingPunct="1">
              <a:lnSpc>
                <a:spcPct val="106000"/>
              </a:lnSpc>
              <a:spcBef>
                <a:spcPct val="0"/>
              </a:spcBef>
              <a:spcAft>
                <a:spcPct val="0"/>
              </a:spcAft>
              <a:buClrTx/>
              <a:buSzTx/>
              <a:buFont typeface="Wingdings 2" pitchFamily="18" charset="2"/>
              <a:buNone/>
              <a:tabLst/>
              <a:defRPr/>
            </a:pPr>
            <a:r>
              <a:rPr kumimoji="0" lang="en-US" sz="1400" b="1" i="0" u="none" strike="noStrike" kern="0" cap="none" spc="0" normalizeH="0" baseline="0" noProof="0" dirty="0" smtClean="0">
                <a:ln>
                  <a:noFill/>
                </a:ln>
                <a:solidFill>
                  <a:srgbClr val="FFFFFF"/>
                </a:solidFill>
                <a:effectLst/>
                <a:uLnTx/>
                <a:uFillTx/>
                <a:latin typeface="Arial" charset="0"/>
              </a:rPr>
              <a:t>Time</a:t>
            </a:r>
          </a:p>
        </p:txBody>
      </p:sp>
      <p:cxnSp>
        <p:nvCxnSpPr>
          <p:cNvPr id="25" name="Elbow Connector 28"/>
          <p:cNvCxnSpPr>
            <a:stCxn id="10" idx="3"/>
            <a:endCxn id="12" idx="2"/>
          </p:cNvCxnSpPr>
          <p:nvPr/>
        </p:nvCxnSpPr>
        <p:spPr bwMode="auto">
          <a:xfrm flipV="1">
            <a:off x="2743882" y="4278106"/>
            <a:ext cx="973934" cy="462650"/>
          </a:xfrm>
          <a:prstGeom prst="bentConnector2">
            <a:avLst/>
          </a:prstGeom>
          <a:solidFill>
            <a:schemeClr val="accent1"/>
          </a:solidFill>
          <a:ln w="9525" cap="flat" cmpd="sng" algn="ctr">
            <a:solidFill>
              <a:srgbClr val="121C64"/>
            </a:solidFill>
            <a:prstDash val="dash"/>
            <a:round/>
            <a:headEnd type="none" w="med" len="med"/>
            <a:tailEnd type="triangle" w="lg" len="med"/>
          </a:ln>
          <a:effectLst/>
        </p:spPr>
      </p:cxnSp>
      <p:cxnSp>
        <p:nvCxnSpPr>
          <p:cNvPr id="26" name="Elbow Connector 29"/>
          <p:cNvCxnSpPr>
            <a:stCxn id="12" idx="3"/>
            <a:endCxn id="13" idx="2"/>
          </p:cNvCxnSpPr>
          <p:nvPr/>
        </p:nvCxnSpPr>
        <p:spPr bwMode="auto">
          <a:xfrm flipV="1">
            <a:off x="4659429" y="3374579"/>
            <a:ext cx="974271" cy="473535"/>
          </a:xfrm>
          <a:prstGeom prst="bentConnector2">
            <a:avLst/>
          </a:prstGeom>
          <a:solidFill>
            <a:schemeClr val="accent1"/>
          </a:solidFill>
          <a:ln w="9525" cap="flat" cmpd="sng" algn="ctr">
            <a:solidFill>
              <a:srgbClr val="121C64"/>
            </a:solidFill>
            <a:prstDash val="dash"/>
            <a:round/>
            <a:headEnd type="none" w="med" len="med"/>
            <a:tailEnd type="triangle" w="lg" len="med"/>
          </a:ln>
          <a:effectLst/>
        </p:spPr>
      </p:cxnSp>
      <p:cxnSp>
        <p:nvCxnSpPr>
          <p:cNvPr id="27" name="Elbow Connector 32"/>
          <p:cNvCxnSpPr>
            <a:stCxn id="13" idx="3"/>
            <a:endCxn id="14" idx="2"/>
          </p:cNvCxnSpPr>
          <p:nvPr/>
        </p:nvCxnSpPr>
        <p:spPr bwMode="auto">
          <a:xfrm flipV="1">
            <a:off x="6575313" y="2481937"/>
            <a:ext cx="974271" cy="462650"/>
          </a:xfrm>
          <a:prstGeom prst="bentConnector2">
            <a:avLst/>
          </a:prstGeom>
          <a:solidFill>
            <a:schemeClr val="accent1"/>
          </a:solidFill>
          <a:ln w="9525" cap="flat" cmpd="sng" algn="ctr">
            <a:solidFill>
              <a:srgbClr val="121C64"/>
            </a:solidFill>
            <a:prstDash val="dash"/>
            <a:round/>
            <a:headEnd type="none" w="med" len="med"/>
            <a:tailEnd type="triangle" w="lg" len="med"/>
          </a:ln>
          <a:effectLst/>
        </p:spPr>
      </p:cxnSp>
      <p:sp>
        <p:nvSpPr>
          <p:cNvPr id="28" name="Title 1"/>
          <p:cNvSpPr>
            <a:spLocks noGrp="1"/>
          </p:cNvSpPr>
          <p:nvPr>
            <p:ph type="title"/>
          </p:nvPr>
        </p:nvSpPr>
        <p:spPr/>
        <p:txBody>
          <a:bodyPr/>
          <a:lstStyle/>
          <a:p>
            <a:r>
              <a:rPr lang="en-US" dirty="0" smtClean="0"/>
              <a:t>Achieving Incremental “Wins” for DSS and Connecticut</a:t>
            </a:r>
            <a:endParaRPr lang="en-US" dirty="0"/>
          </a:p>
        </p:txBody>
      </p:sp>
      <p:sp>
        <p:nvSpPr>
          <p:cNvPr id="30" name="Rectangle 29"/>
          <p:cNvSpPr/>
          <p:nvPr/>
        </p:nvSpPr>
        <p:spPr>
          <a:xfrm>
            <a:off x="3429000" y="6400800"/>
            <a:ext cx="2133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HP_218"/>
          <p:cNvSpPr>
            <a:spLocks noChangeArrowheads="1"/>
          </p:cNvSpPr>
          <p:nvPr/>
        </p:nvSpPr>
        <p:spPr bwMode="auto">
          <a:xfrm>
            <a:off x="909638" y="5791200"/>
            <a:ext cx="7340600" cy="797893"/>
          </a:xfrm>
          <a:prstGeom prst="rect">
            <a:avLst/>
          </a:prstGeom>
          <a:noFill/>
          <a:ln w="28575" algn="ctr">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lIns="108000" tIns="72000" rIns="108000" bIns="72000" anchor="b" anchorCtr="1">
            <a:spAutoFit/>
          </a:bodyPr>
          <a:lstStyle/>
          <a:p>
            <a:pPr algn="ctr">
              <a:lnSpc>
                <a:spcPct val="106000"/>
              </a:lnSpc>
            </a:pPr>
            <a:r>
              <a:rPr lang="en-US" sz="2000" b="1" dirty="0" smtClean="0"/>
              <a:t>These projects build on each successful milestone to increase reach and impact.</a:t>
            </a:r>
            <a:endParaRPr lang="en-US" sz="20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7</a:t>
            </a:fld>
            <a:endParaRPr lang="en-US" dirty="0"/>
          </a:p>
        </p:txBody>
      </p:sp>
      <p:sp>
        <p:nvSpPr>
          <p:cNvPr id="6" name="Title 5"/>
          <p:cNvSpPr>
            <a:spLocks noGrp="1"/>
          </p:cNvSpPr>
          <p:nvPr>
            <p:ph type="title"/>
          </p:nvPr>
        </p:nvSpPr>
        <p:spPr/>
        <p:txBody>
          <a:bodyPr/>
          <a:lstStyle/>
          <a:p>
            <a:r>
              <a:rPr lang="en-US" dirty="0" smtClean="0"/>
              <a:t>Objectives - ConneCT</a:t>
            </a:r>
            <a:endParaRPr lang="en-US" dirty="0"/>
          </a:p>
        </p:txBody>
      </p:sp>
      <p:sp>
        <p:nvSpPr>
          <p:cNvPr id="8" name="SHP_217"/>
          <p:cNvSpPr txBox="1">
            <a:spLocks noChangeArrowheads="1"/>
          </p:cNvSpPr>
          <p:nvPr/>
        </p:nvSpPr>
        <p:spPr bwMode="auto">
          <a:xfrm>
            <a:off x="381000" y="1143000"/>
            <a:ext cx="8339138" cy="4147443"/>
          </a:xfrm>
          <a:prstGeom prst="rect">
            <a:avLst/>
          </a:prstGeom>
        </p:spPr>
        <p:txBody>
          <a:bodyPr vert="horz" lIns="91440" tIns="45720" rIns="91440" bIns="45720" rtlCol="0" anchor="ctr">
            <a:norm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Improve Client Access</a:t>
            </a: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Anywhere/anytime access via web services.</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Achieve Better Quality Outcomes</a:t>
            </a: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Makes </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processes </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faster and more efficient by reducing “back and forth” and generation of paper.</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Enhance Customer Service</a:t>
            </a: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Empowers workers with tools to help clients.</a:t>
            </a: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Increases the number of workers who can help a client.</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Reduce Costs</a:t>
            </a: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Reduces the need for paper (and associated storage costs).</a:t>
            </a: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More efficient retrieval of documents.</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Provide a Technological Framework for the Future</a:t>
            </a: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Integrated technologies support the business and allow for expansion.</a:t>
            </a: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SHP_218"/>
          <p:cNvSpPr>
            <a:spLocks noChangeArrowheads="1"/>
          </p:cNvSpPr>
          <p:nvPr/>
        </p:nvSpPr>
        <p:spPr bwMode="auto">
          <a:xfrm>
            <a:off x="762000" y="5486400"/>
            <a:ext cx="7340600" cy="797893"/>
          </a:xfrm>
          <a:prstGeom prst="rect">
            <a:avLst/>
          </a:prstGeom>
          <a:noFill/>
          <a:ln w="28575" algn="ctr">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lIns="108000" tIns="72000" rIns="108000" bIns="72000" anchor="b" anchorCtr="1">
            <a:spAutoFit/>
          </a:bodyPr>
          <a:lstStyle/>
          <a:p>
            <a:pPr algn="ctr">
              <a:lnSpc>
                <a:spcPct val="106000"/>
              </a:lnSpc>
            </a:pPr>
            <a:r>
              <a:rPr lang="en-US" sz="2000" b="1" dirty="0" smtClean="0"/>
              <a:t>Through ConneCT we are using technology to generate positive business impact.</a:t>
            </a:r>
            <a:endParaRPr lang="en-US" sz="2000" b="1" dirty="0"/>
          </a:p>
        </p:txBody>
      </p:sp>
      <p:sp>
        <p:nvSpPr>
          <p:cNvPr id="11" name="Rectangle 10"/>
          <p:cNvSpPr/>
          <p:nvPr/>
        </p:nvSpPr>
        <p:spPr>
          <a:xfrm>
            <a:off x="3429000" y="6400800"/>
            <a:ext cx="2133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8</a:t>
            </a:fld>
            <a:endParaRPr lang="en-US" dirty="0"/>
          </a:p>
        </p:txBody>
      </p:sp>
      <p:sp>
        <p:nvSpPr>
          <p:cNvPr id="6" name="Title 5"/>
          <p:cNvSpPr>
            <a:spLocks noGrp="1"/>
          </p:cNvSpPr>
          <p:nvPr>
            <p:ph type="title"/>
          </p:nvPr>
        </p:nvSpPr>
        <p:spPr/>
        <p:txBody>
          <a:bodyPr/>
          <a:lstStyle/>
          <a:p>
            <a:r>
              <a:rPr lang="en-US" dirty="0" smtClean="0"/>
              <a:t>Building a Technological Framework for Future - ConneCT</a:t>
            </a:r>
            <a:endParaRPr lang="en-US" dirty="0"/>
          </a:p>
        </p:txBody>
      </p:sp>
      <p:graphicFrame>
        <p:nvGraphicFramePr>
          <p:cNvPr id="7" name="Group 29"/>
          <p:cNvGraphicFramePr>
            <a:graphicFrameLocks/>
          </p:cNvGraphicFramePr>
          <p:nvPr>
            <p:extLst>
              <p:ext uri="{D42A27DB-BD31-4B8C-83A1-F6EECF244321}">
                <p14:modId xmlns:p14="http://schemas.microsoft.com/office/powerpoint/2010/main" val="1462110707"/>
              </p:ext>
            </p:extLst>
          </p:nvPr>
        </p:nvGraphicFramePr>
        <p:xfrm>
          <a:off x="304800" y="1066800"/>
          <a:ext cx="8337550" cy="4407833"/>
        </p:xfrm>
        <a:graphic>
          <a:graphicData uri="http://schemas.openxmlformats.org/drawingml/2006/table">
            <a:tbl>
              <a:tblPr/>
              <a:tblGrid>
                <a:gridCol w="588962"/>
                <a:gridCol w="3874294"/>
                <a:gridCol w="3874294"/>
              </a:tblGrid>
              <a:tr h="368545">
                <a:tc>
                  <a:txBody>
                    <a:bodyPr/>
                    <a:lstStyle/>
                    <a:p>
                      <a:pPr marL="0" marR="0" lvl="0" indent="0" algn="ctr" defTabSz="914400" rtl="0" eaLnBrk="1" fontAlgn="base" latinLnBrk="0" hangingPunct="1">
                        <a:lnSpc>
                          <a:spcPct val="100000"/>
                        </a:lnSpc>
                        <a:spcBef>
                          <a:spcPct val="50000"/>
                        </a:spcBef>
                        <a:spcAft>
                          <a:spcPct val="0"/>
                        </a:spcAft>
                        <a:buClr>
                          <a:schemeClr val="tx1"/>
                        </a:buClr>
                        <a:buSzPct val="80000"/>
                        <a:buFont typeface="Wingdings" pitchFamily="2" charset="2"/>
                        <a:buNone/>
                        <a:tabLst/>
                      </a:pPr>
                      <a:endParaRPr kumimoji="0" lang="en-US" sz="1200" b="1" i="0" u="none" strike="noStrike" cap="none" normalizeH="0" baseline="0" dirty="0" smtClean="0">
                        <a:ln>
                          <a:noFill/>
                        </a:ln>
                        <a:solidFill>
                          <a:schemeClr val="tx1"/>
                        </a:solidFill>
                        <a:effectLst/>
                        <a:latin typeface="Arial" charset="0"/>
                      </a:endParaRPr>
                    </a:p>
                  </a:txBody>
                  <a:tcPr marT="73145" marB="73145" anchor="ctr" anchorCtr="1" horzOverflow="overflow">
                    <a:lnL>
                      <a:noFill/>
                    </a:lnL>
                    <a:lnR w="5715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tx1"/>
                        </a:buClr>
                        <a:buSzPct val="80000"/>
                        <a:buFont typeface="Wingdings" pitchFamily="2" charset="2"/>
                        <a:buNone/>
                        <a:tabLst/>
                      </a:pPr>
                      <a:r>
                        <a:rPr kumimoji="0" lang="en-US" sz="1200" b="1" i="0" u="none" strike="noStrike" cap="none" normalizeH="0" baseline="0" dirty="0" smtClean="0">
                          <a:ln>
                            <a:noFill/>
                          </a:ln>
                          <a:solidFill>
                            <a:schemeClr val="bg1"/>
                          </a:solidFill>
                          <a:effectLst/>
                          <a:latin typeface="Arial" charset="0"/>
                        </a:rPr>
                        <a:t>Technical Milestone</a:t>
                      </a:r>
                    </a:p>
                  </a:txBody>
                  <a:tcPr marT="73145" marB="73145" anchor="ctr" anchorCtr="1"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4066B2"/>
                    </a:solidFill>
                  </a:tcPr>
                </a:tc>
                <a:tc>
                  <a:txBody>
                    <a:bodyPr/>
                    <a:lstStyle/>
                    <a:p>
                      <a:pPr marL="0" marR="0" lvl="0" indent="0" algn="ctr" defTabSz="914400" rtl="0" eaLnBrk="1" fontAlgn="base" latinLnBrk="0" hangingPunct="1">
                        <a:lnSpc>
                          <a:spcPct val="100000"/>
                        </a:lnSpc>
                        <a:spcBef>
                          <a:spcPct val="50000"/>
                        </a:spcBef>
                        <a:spcAft>
                          <a:spcPct val="0"/>
                        </a:spcAft>
                        <a:buClr>
                          <a:schemeClr val="tx1"/>
                        </a:buClr>
                        <a:buSzPct val="80000"/>
                        <a:buFont typeface="Wingdings" pitchFamily="2" charset="2"/>
                        <a:buNone/>
                        <a:tabLst/>
                      </a:pPr>
                      <a:r>
                        <a:rPr kumimoji="0" lang="en-US" sz="1200" b="1" i="0" u="none" strike="noStrike" cap="none" normalizeH="0" baseline="0" dirty="0" smtClean="0">
                          <a:ln>
                            <a:noFill/>
                          </a:ln>
                          <a:solidFill>
                            <a:schemeClr val="bg1"/>
                          </a:solidFill>
                          <a:effectLst/>
                          <a:latin typeface="Arial" charset="0"/>
                        </a:rPr>
                        <a:t>Benefit to DSS and Connecticut</a:t>
                      </a:r>
                    </a:p>
                  </a:txBody>
                  <a:tcPr marT="73145" marB="73145" anchor="ctr" anchorCtr="1" horzOverflow="overflow">
                    <a:lnL w="57150" cap="flat" cmpd="sng" algn="ctr">
                      <a:solidFill>
                        <a:schemeClr val="bg1"/>
                      </a:solidFill>
                      <a:prstDash val="solid"/>
                      <a:round/>
                      <a:headEnd type="none" w="med" len="med"/>
                      <a:tailEnd type="none" w="med" len="med"/>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4066B2"/>
                    </a:solidFill>
                  </a:tcPr>
                </a:tc>
              </a:tr>
              <a:tr h="0">
                <a:tc>
                  <a:txBody>
                    <a:bodyPr/>
                    <a:lstStyle/>
                    <a:p>
                      <a:pPr marL="0" marR="0" lvl="0" indent="0" algn="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r>
                        <a:rPr kumimoji="0" lang="en-US" sz="2800" b="0" i="0" u="none" strike="noStrike" cap="none" normalizeH="0" baseline="0" dirty="0" smtClean="0">
                          <a:ln>
                            <a:noFill/>
                          </a:ln>
                          <a:solidFill>
                            <a:schemeClr val="tx1"/>
                          </a:solidFill>
                          <a:effectLst/>
                          <a:latin typeface="Arial" charset="0"/>
                          <a:sym typeface="Wingdings"/>
                        </a:rPr>
                        <a:t></a:t>
                      </a:r>
                      <a:endParaRPr kumimoji="0" lang="en-US" sz="2800" b="0" i="0" u="none" strike="noStrike" cap="none" normalizeH="0" baseline="0" dirty="0" smtClean="0">
                        <a:ln>
                          <a:noFill/>
                        </a:ln>
                        <a:solidFill>
                          <a:schemeClr val="tx1"/>
                        </a:solidFill>
                        <a:effectLst/>
                        <a:latin typeface="Arial" charset="0"/>
                      </a:endParaRPr>
                    </a:p>
                  </a:txBody>
                  <a:tcPr marT="73145" marB="73145" anchor="ctr" horzOverflow="overflow">
                    <a:lnL>
                      <a:noFill/>
                    </a:lnL>
                    <a:lnR w="5715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Built and deployed new server infrastructure at BEST Data Center.</a:t>
                      </a:r>
                    </a:p>
                  </a:txBody>
                  <a:tcPr marT="73145" marB="73145" horzOverflow="overflow">
                    <a:lnL w="57150" cap="flat" cmpd="sng" algn="ctr">
                      <a:solidFill>
                        <a:schemeClr val="bg1"/>
                      </a:solidFill>
                      <a:prstDash val="solid"/>
                      <a:round/>
                      <a:headEnd type="none" w="med" len="med"/>
                      <a:tailEnd type="none" w="med" len="med"/>
                    </a:lnL>
                    <a:lnR>
                      <a:noFill/>
                    </a:lnR>
                    <a:lnT w="9525" cap="flat" cmpd="sng" algn="ctr">
                      <a:solidFill>
                        <a:schemeClr val="bg1"/>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Allows to BEST to host a modern web-based system for DSS.</a:t>
                      </a:r>
                    </a:p>
                  </a:txBody>
                  <a:tcPr marT="73145" marB="73145" horzOverflow="overflow">
                    <a:lnL>
                      <a:noFill/>
                    </a:lnL>
                    <a:lnR>
                      <a:noFill/>
                    </a:lnR>
                    <a:lnT w="9525" cap="flat" cmpd="sng" algn="ctr">
                      <a:solidFill>
                        <a:schemeClr val="bg1"/>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noFill/>
                  </a:tcPr>
                </a:tc>
              </a:tr>
              <a:tr h="696309">
                <a:tc>
                  <a:txBody>
                    <a:bodyPr/>
                    <a:lstStyle/>
                    <a:p>
                      <a:pPr marL="0" marR="0" lvl="0" indent="0" algn="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r>
                        <a:rPr kumimoji="0" lang="en-US" sz="2800" b="0" i="0" u="none" strike="noStrike" cap="none" normalizeH="0" baseline="0" smtClean="0">
                          <a:ln>
                            <a:noFill/>
                          </a:ln>
                          <a:solidFill>
                            <a:schemeClr val="tx1"/>
                          </a:solidFill>
                          <a:effectLst/>
                          <a:latin typeface="Arial" charset="0"/>
                          <a:sym typeface="Wingdings"/>
                        </a:rPr>
                        <a:t></a:t>
                      </a:r>
                      <a:endParaRPr kumimoji="0" lang="en-US" sz="2800" b="0" i="0" u="none" strike="noStrike" cap="none" normalizeH="0" baseline="0" dirty="0" smtClean="0">
                        <a:ln>
                          <a:noFill/>
                        </a:ln>
                        <a:solidFill>
                          <a:schemeClr val="tx1"/>
                        </a:solidFill>
                        <a:effectLst/>
                        <a:latin typeface="Arial" charset="0"/>
                      </a:endParaRPr>
                    </a:p>
                  </a:txBody>
                  <a:tcPr marT="73145" marB="73145" anchor="ctr" horzOverflow="overflow">
                    <a:lnL>
                      <a:noFill/>
                    </a:lnL>
                    <a:lnR w="5715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Installed new telephone system at BEST and at three DSS offices.</a:t>
                      </a:r>
                    </a:p>
                  </a:txBody>
                  <a:tcPr marT="73145" marB="73145" horzOverflow="overflow">
                    <a:lnL w="57150" cap="flat" cmpd="sng" algn="ctr">
                      <a:solidFill>
                        <a:schemeClr val="bg1"/>
                      </a:solidFill>
                      <a:prstDash val="solid"/>
                      <a:round/>
                      <a:headEnd type="none" w="med" len="med"/>
                      <a:tailEnd type="none" w="med" len="med"/>
                    </a:lnL>
                    <a:lnR>
                      <a:noFill/>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Single, centralized telephony platform enables a state-wide workforce and provides redundancy.</a:t>
                      </a:r>
                    </a:p>
                  </a:txBody>
                  <a:tcPr marT="73145" marB="73145" horzOverflow="overflow">
                    <a:lnL>
                      <a:noFill/>
                    </a:lnL>
                    <a:lnR>
                      <a:noFill/>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noFill/>
                  </a:tcPr>
                </a:tc>
              </a:tr>
              <a:tr h="616390">
                <a:tc>
                  <a:txBody>
                    <a:bodyPr/>
                    <a:lstStyle/>
                    <a:p>
                      <a:pPr marL="0" marR="0" lvl="0" indent="0" algn="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r>
                        <a:rPr kumimoji="0" lang="en-US" sz="2800" b="0" i="0" u="none" strike="noStrike" cap="none" normalizeH="0" baseline="0" smtClean="0">
                          <a:ln>
                            <a:noFill/>
                          </a:ln>
                          <a:solidFill>
                            <a:schemeClr val="tx1"/>
                          </a:solidFill>
                          <a:effectLst/>
                          <a:latin typeface="Arial" charset="0"/>
                          <a:sym typeface="Wingdings"/>
                        </a:rPr>
                        <a:t></a:t>
                      </a:r>
                      <a:endParaRPr kumimoji="0" lang="en-US" sz="2800" b="0" i="0" u="none" strike="noStrike" cap="none" normalizeH="0" baseline="0" dirty="0" smtClean="0">
                        <a:ln>
                          <a:noFill/>
                        </a:ln>
                        <a:solidFill>
                          <a:schemeClr val="tx1"/>
                        </a:solidFill>
                        <a:effectLst/>
                        <a:latin typeface="Arial" charset="0"/>
                      </a:endParaRPr>
                    </a:p>
                  </a:txBody>
                  <a:tcPr marT="73145" marB="73145" anchor="ctr" horzOverflow="overflow">
                    <a:lnL>
                      <a:noFill/>
                    </a:lnL>
                    <a:lnR w="5715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Installed new optical fiber network. </a:t>
                      </a:r>
                    </a:p>
                  </a:txBody>
                  <a:tcPr marT="73145" marB="73145" horzOverflow="overflow">
                    <a:lnL w="57150" cap="flat" cmpd="sng" algn="ctr">
                      <a:solidFill>
                        <a:schemeClr val="bg1"/>
                      </a:solidFill>
                      <a:prstDash val="solid"/>
                      <a:round/>
                      <a:headEnd type="none" w="med" len="med"/>
                      <a:tailEnd type="none" w="med" len="med"/>
                    </a:lnL>
                    <a:lnR>
                      <a:noFill/>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Enables high-speed connectivity between the BEST data center and DSS benefit center offices to support voice and data.</a:t>
                      </a:r>
                    </a:p>
                  </a:txBody>
                  <a:tcPr marT="73145" marB="73145" horzOverflow="overflow">
                    <a:lnL>
                      <a:noFill/>
                    </a:lnL>
                    <a:lnR>
                      <a:noFill/>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noFill/>
                  </a:tcPr>
                </a:tc>
              </a:tr>
              <a:tr h="783711">
                <a:tc>
                  <a:txBody>
                    <a:bodyPr/>
                    <a:lstStyle/>
                    <a:p>
                      <a:pPr marL="0" marR="0" lvl="0" indent="0" algn="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r>
                        <a:rPr kumimoji="0" lang="en-US" sz="2800" b="0" i="0" u="none" strike="noStrike" cap="none" normalizeH="0" baseline="0" smtClean="0">
                          <a:ln>
                            <a:noFill/>
                          </a:ln>
                          <a:solidFill>
                            <a:schemeClr val="tx1"/>
                          </a:solidFill>
                          <a:effectLst/>
                          <a:latin typeface="Arial" charset="0"/>
                          <a:sym typeface="Wingdings"/>
                        </a:rPr>
                        <a:t></a:t>
                      </a:r>
                      <a:endParaRPr kumimoji="0" lang="en-US" sz="2800" b="0" i="0" u="none" strike="noStrike" cap="none" normalizeH="0" baseline="0" dirty="0" smtClean="0">
                        <a:ln>
                          <a:noFill/>
                        </a:ln>
                        <a:solidFill>
                          <a:schemeClr val="tx1"/>
                        </a:solidFill>
                        <a:effectLst/>
                        <a:latin typeface="Arial" charset="0"/>
                      </a:endParaRPr>
                    </a:p>
                  </a:txBody>
                  <a:tcPr marT="73145" marB="73145" anchor="ctr" horzOverflow="overflow">
                    <a:lnL>
                      <a:noFill/>
                    </a:lnL>
                    <a:lnR w="5715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1587" marR="0" lvl="1" indent="0" algn="l" defTabSz="914400" rtl="0" eaLnBrk="1" fontAlgn="base" latinLnBrk="0" hangingPunct="1">
                        <a:lnSpc>
                          <a:spcPct val="106000"/>
                        </a:lnSpc>
                        <a:spcBef>
                          <a:spcPct val="40000"/>
                        </a:spcBef>
                        <a:spcAft>
                          <a:spcPct val="0"/>
                        </a:spcAft>
                        <a:buClr>
                          <a:schemeClr val="tx1"/>
                        </a:buClr>
                        <a:buSzTx/>
                        <a:buFont typeface="Wingdings 2" pitchFamily="18" charset="2"/>
                        <a:buNone/>
                        <a:tabLst/>
                      </a:pPr>
                      <a:r>
                        <a:rPr kumimoji="0" lang="en-US" sz="1200" b="0" i="0" u="none" strike="noStrike" cap="none" normalizeH="0" baseline="0" dirty="0" smtClean="0">
                          <a:ln>
                            <a:noFill/>
                          </a:ln>
                          <a:solidFill>
                            <a:schemeClr val="tx1"/>
                          </a:solidFill>
                          <a:effectLst/>
                          <a:latin typeface="Arial" charset="0"/>
                        </a:rPr>
                        <a:t>Installed 700 new telephone lines at the BEST Data Center.</a:t>
                      </a:r>
                    </a:p>
                  </a:txBody>
                  <a:tcPr marT="73145" marB="73145" horzOverflow="overflow">
                    <a:lnL w="57150" cap="flat" cmpd="sng" algn="ctr">
                      <a:solidFill>
                        <a:schemeClr val="bg1"/>
                      </a:solidFill>
                      <a:prstDash val="solid"/>
                      <a:round/>
                      <a:headEnd type="none" w="med" len="med"/>
                      <a:tailEnd type="none" w="med" len="med"/>
                    </a:lnL>
                    <a:lnR>
                      <a:noFill/>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noFill/>
                  </a:tcPr>
                </a:tc>
                <a:tc>
                  <a:txBody>
                    <a:bodyPr/>
                    <a:lstStyle/>
                    <a:p>
                      <a:pPr marL="1587" marR="0" lvl="1" indent="0" algn="l" defTabSz="914400" rtl="0" eaLnBrk="1" fontAlgn="base" latinLnBrk="0" hangingPunct="1">
                        <a:lnSpc>
                          <a:spcPct val="106000"/>
                        </a:lnSpc>
                        <a:spcBef>
                          <a:spcPct val="40000"/>
                        </a:spcBef>
                        <a:spcAft>
                          <a:spcPct val="0"/>
                        </a:spcAft>
                        <a:buClr>
                          <a:schemeClr val="tx1"/>
                        </a:buClr>
                        <a:buSzTx/>
                        <a:buFont typeface="Wingdings 2" pitchFamily="18" charset="2"/>
                        <a:buNone/>
                        <a:tabLst/>
                      </a:pPr>
                      <a:r>
                        <a:rPr kumimoji="0" lang="en-US" sz="1200" b="0" i="0" u="none" strike="noStrike" cap="none" normalizeH="0" baseline="0" dirty="0" smtClean="0">
                          <a:ln>
                            <a:noFill/>
                          </a:ln>
                          <a:solidFill>
                            <a:schemeClr val="tx1"/>
                          </a:solidFill>
                          <a:effectLst/>
                          <a:latin typeface="Arial" charset="0"/>
                        </a:rPr>
                        <a:t>Allows DSS customers to reach DSS via a central location and access telephony services.</a:t>
                      </a:r>
                    </a:p>
                  </a:txBody>
                  <a:tcPr marT="73145" marB="73145" horzOverflow="overflow">
                    <a:lnL>
                      <a:noFill/>
                    </a:lnL>
                    <a:lnR>
                      <a:noFill/>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noFill/>
                  </a:tcPr>
                </a:tc>
              </a:tr>
              <a:tr h="616390">
                <a:tc>
                  <a:txBody>
                    <a:bodyPr/>
                    <a:lstStyle/>
                    <a:p>
                      <a:pPr marL="0" marR="0" lvl="0" indent="0" algn="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r>
                        <a:rPr kumimoji="0" lang="en-US" sz="2800" b="0" i="0" u="none" strike="noStrike" cap="none" normalizeH="0" baseline="0" smtClean="0">
                          <a:ln>
                            <a:noFill/>
                          </a:ln>
                          <a:solidFill>
                            <a:schemeClr val="tx1"/>
                          </a:solidFill>
                          <a:effectLst/>
                          <a:latin typeface="Arial" charset="0"/>
                          <a:sym typeface="Wingdings"/>
                        </a:rPr>
                        <a:t></a:t>
                      </a:r>
                      <a:endParaRPr kumimoji="0" lang="en-US" sz="2800" b="0" i="0" u="none" strike="noStrike" cap="none" normalizeH="0" baseline="0" dirty="0" smtClean="0">
                        <a:ln>
                          <a:noFill/>
                        </a:ln>
                        <a:solidFill>
                          <a:schemeClr val="tx1"/>
                        </a:solidFill>
                        <a:effectLst/>
                        <a:latin typeface="Arial" charset="0"/>
                      </a:endParaRPr>
                    </a:p>
                  </a:txBody>
                  <a:tcPr marT="73145" marB="73145" anchor="ctr" horzOverflow="overflow">
                    <a:lnL>
                      <a:noFill/>
                    </a:lnL>
                    <a:lnR w="5715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Deployed new web-based software platform.</a:t>
                      </a:r>
                    </a:p>
                  </a:txBody>
                  <a:tcPr marT="73145" marB="73145" horzOverflow="overflow">
                    <a:lnL w="57150" cap="flat" cmpd="sng" algn="ctr">
                      <a:solidFill>
                        <a:schemeClr val="bg1"/>
                      </a:solidFill>
                      <a:prstDash val="solid"/>
                      <a:round/>
                      <a:headEnd type="none" w="med" len="med"/>
                      <a:tailEnd type="none" w="med" len="med"/>
                    </a:lnL>
                    <a:lnR>
                      <a:noFill/>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Provides modern, web-based systems for DSS clients and DSS workers to use.</a:t>
                      </a:r>
                    </a:p>
                  </a:txBody>
                  <a:tcPr marT="73145" marB="73145" horzOverflow="overflow">
                    <a:lnL>
                      <a:noFill/>
                    </a:lnL>
                    <a:lnR>
                      <a:noFill/>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noFill/>
                  </a:tcPr>
                </a:tc>
              </a:tr>
              <a:tr h="616390">
                <a:tc>
                  <a:txBody>
                    <a:bodyPr/>
                    <a:lstStyle/>
                    <a:p>
                      <a:pPr marL="0" marR="0" lvl="0" indent="0" algn="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r>
                        <a:rPr kumimoji="0" lang="en-US" sz="2800" b="0" i="0" u="none" strike="noStrike" cap="none" normalizeH="0" baseline="0" smtClean="0">
                          <a:ln>
                            <a:noFill/>
                          </a:ln>
                          <a:solidFill>
                            <a:schemeClr val="tx1"/>
                          </a:solidFill>
                          <a:effectLst/>
                          <a:latin typeface="Arial" charset="0"/>
                          <a:sym typeface="Wingdings"/>
                        </a:rPr>
                        <a:t></a:t>
                      </a:r>
                      <a:endParaRPr kumimoji="0" lang="en-US" sz="2800" b="0" i="0" u="none" strike="noStrike" cap="none" normalizeH="0" baseline="0" dirty="0" smtClean="0">
                        <a:ln>
                          <a:noFill/>
                        </a:ln>
                        <a:solidFill>
                          <a:schemeClr val="tx1"/>
                        </a:solidFill>
                        <a:effectLst/>
                        <a:latin typeface="Arial" charset="0"/>
                      </a:endParaRPr>
                    </a:p>
                  </a:txBody>
                  <a:tcPr marT="73145" marB="73145" anchor="ctr" horzOverflow="overflow">
                    <a:lnL>
                      <a:noFill/>
                    </a:lnL>
                    <a:lnR w="5715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Installed leading COTS products including Rules Engine and Document Generation Software</a:t>
                      </a:r>
                    </a:p>
                  </a:txBody>
                  <a:tcPr marT="73145" marB="73145" horzOverflow="overflow">
                    <a:lnL w="57150" cap="flat" cmpd="sng" algn="ctr">
                      <a:solidFill>
                        <a:schemeClr val="bg1"/>
                      </a:solidFill>
                      <a:prstDash val="solid"/>
                      <a:round/>
                      <a:headEnd type="none" w="med" len="med"/>
                      <a:tailEnd type="none" w="med" len="med"/>
                    </a:lnL>
                    <a:lnR>
                      <a:noFill/>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Provides modern, web-based systems for DSS clients and DSS workers to use.</a:t>
                      </a:r>
                    </a:p>
                  </a:txBody>
                  <a:tcPr marT="73145" marB="73145" horzOverflow="overflow">
                    <a:lnL>
                      <a:noFill/>
                    </a:lnL>
                    <a:lnR>
                      <a:noFill/>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noFill/>
                  </a:tcPr>
                </a:tc>
              </a:tr>
            </a:tbl>
          </a:graphicData>
        </a:graphic>
      </p:graphicFrame>
      <p:sp>
        <p:nvSpPr>
          <p:cNvPr id="10" name="Rectangle 9"/>
          <p:cNvSpPr/>
          <p:nvPr/>
        </p:nvSpPr>
        <p:spPr>
          <a:xfrm>
            <a:off x="3429000" y="6400800"/>
            <a:ext cx="2133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HP_218"/>
          <p:cNvSpPr>
            <a:spLocks noChangeArrowheads="1"/>
          </p:cNvSpPr>
          <p:nvPr/>
        </p:nvSpPr>
        <p:spPr bwMode="auto">
          <a:xfrm>
            <a:off x="976086" y="5715000"/>
            <a:ext cx="7340600" cy="395283"/>
          </a:xfrm>
          <a:prstGeom prst="rect">
            <a:avLst/>
          </a:prstGeom>
          <a:noFill/>
          <a:ln w="28575" algn="ctr">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lIns="108000" tIns="72000" rIns="108000" bIns="72000" anchor="b" anchorCtr="1">
            <a:spAutoFit/>
          </a:bodyPr>
          <a:lstStyle/>
          <a:p>
            <a:pPr algn="ctr">
              <a:lnSpc>
                <a:spcPct val="106000"/>
              </a:lnSpc>
            </a:pPr>
            <a:r>
              <a:rPr lang="en-US" sz="1600" b="1" dirty="0" smtClean="0"/>
              <a:t>Extensible technical products support DSS now and in the future.</a:t>
            </a:r>
            <a:endParaRPr lang="en-US" sz="16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9</a:t>
            </a:fld>
            <a:endParaRPr lang="en-US" dirty="0"/>
          </a:p>
        </p:txBody>
      </p:sp>
      <p:sp>
        <p:nvSpPr>
          <p:cNvPr id="6" name="Title 5"/>
          <p:cNvSpPr>
            <a:spLocks noGrp="1"/>
          </p:cNvSpPr>
          <p:nvPr>
            <p:ph type="title"/>
          </p:nvPr>
        </p:nvSpPr>
        <p:spPr/>
        <p:txBody>
          <a:bodyPr/>
          <a:lstStyle/>
          <a:p>
            <a:r>
              <a:rPr lang="en-US" dirty="0" smtClean="0"/>
              <a:t>Release Update - ConneCT</a:t>
            </a:r>
            <a:endParaRPr lang="en-US" dirty="0"/>
          </a:p>
        </p:txBody>
      </p:sp>
      <p:graphicFrame>
        <p:nvGraphicFramePr>
          <p:cNvPr id="7" name="Group 29"/>
          <p:cNvGraphicFramePr>
            <a:graphicFrameLocks/>
          </p:cNvGraphicFramePr>
          <p:nvPr>
            <p:extLst>
              <p:ext uri="{D42A27DB-BD31-4B8C-83A1-F6EECF244321}">
                <p14:modId xmlns:p14="http://schemas.microsoft.com/office/powerpoint/2010/main" val="299261095"/>
              </p:ext>
            </p:extLst>
          </p:nvPr>
        </p:nvGraphicFramePr>
        <p:xfrm>
          <a:off x="662903" y="916079"/>
          <a:ext cx="8023898" cy="5477748"/>
        </p:xfrm>
        <a:graphic>
          <a:graphicData uri="http://schemas.openxmlformats.org/drawingml/2006/table">
            <a:tbl>
              <a:tblPr/>
              <a:tblGrid>
                <a:gridCol w="1694307"/>
                <a:gridCol w="3374964"/>
                <a:gridCol w="2954627"/>
              </a:tblGrid>
              <a:tr h="355166">
                <a:tc>
                  <a:txBody>
                    <a:bodyPr/>
                    <a:lstStyle/>
                    <a:p>
                      <a:pPr marL="0" marR="0" lvl="0" indent="0" algn="ctr" defTabSz="914400" rtl="0" eaLnBrk="1" fontAlgn="base" latinLnBrk="0" hangingPunct="1">
                        <a:lnSpc>
                          <a:spcPct val="100000"/>
                        </a:lnSpc>
                        <a:spcBef>
                          <a:spcPct val="50000"/>
                        </a:spcBef>
                        <a:spcAft>
                          <a:spcPct val="0"/>
                        </a:spcAft>
                        <a:buClr>
                          <a:schemeClr val="tx1"/>
                        </a:buClr>
                        <a:buSzPct val="80000"/>
                        <a:buFont typeface="Wingdings" pitchFamily="2" charset="2"/>
                        <a:buNone/>
                        <a:tabLst/>
                      </a:pPr>
                      <a:endParaRPr kumimoji="0" lang="en-US" sz="1200" b="1" i="0" u="none" strike="noStrike" cap="none" normalizeH="0" baseline="0" dirty="0" smtClean="0">
                        <a:ln>
                          <a:noFill/>
                        </a:ln>
                        <a:solidFill>
                          <a:schemeClr val="tx1"/>
                        </a:solidFill>
                        <a:effectLst/>
                        <a:latin typeface="Arial" charset="0"/>
                      </a:endParaRPr>
                    </a:p>
                  </a:txBody>
                  <a:tcPr marT="73145" marB="73145" anchor="ctr" anchorCtr="1" horzOverflow="overflow">
                    <a:lnL>
                      <a:noFill/>
                    </a:lnL>
                    <a:lnR w="5715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tx1"/>
                        </a:buClr>
                        <a:buSzPct val="80000"/>
                        <a:buFont typeface="Wingdings" pitchFamily="2" charset="2"/>
                        <a:buNone/>
                        <a:tabLst/>
                      </a:pPr>
                      <a:r>
                        <a:rPr kumimoji="0" lang="en-US" sz="1200" b="1" i="0" u="none" strike="noStrike" cap="none" normalizeH="0" baseline="0" dirty="0" smtClean="0">
                          <a:ln>
                            <a:noFill/>
                          </a:ln>
                          <a:solidFill>
                            <a:schemeClr val="bg1"/>
                          </a:solidFill>
                          <a:effectLst/>
                          <a:latin typeface="Arial" charset="0"/>
                        </a:rPr>
                        <a:t>Functional Overview</a:t>
                      </a:r>
                    </a:p>
                  </a:txBody>
                  <a:tcPr marT="73145" marB="73145" anchor="ctr" anchorCtr="1"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4066B2"/>
                    </a:solidFill>
                  </a:tcPr>
                </a:tc>
                <a:tc>
                  <a:txBody>
                    <a:bodyPr/>
                    <a:lstStyle/>
                    <a:p>
                      <a:pPr marL="0" marR="0" lvl="0" indent="0" algn="ctr" defTabSz="914400" rtl="0" eaLnBrk="1" fontAlgn="base" latinLnBrk="0" hangingPunct="1">
                        <a:lnSpc>
                          <a:spcPct val="100000"/>
                        </a:lnSpc>
                        <a:spcBef>
                          <a:spcPct val="50000"/>
                        </a:spcBef>
                        <a:spcAft>
                          <a:spcPct val="0"/>
                        </a:spcAft>
                        <a:buClr>
                          <a:schemeClr val="tx1"/>
                        </a:buClr>
                        <a:buSzPct val="80000"/>
                        <a:buFont typeface="Wingdings" pitchFamily="2" charset="2"/>
                        <a:buNone/>
                        <a:tabLst/>
                      </a:pPr>
                      <a:r>
                        <a:rPr kumimoji="0" lang="en-US" sz="1200" b="1" i="0" u="none" strike="noStrike" cap="none" normalizeH="0" baseline="0" dirty="0" smtClean="0">
                          <a:ln>
                            <a:noFill/>
                          </a:ln>
                          <a:solidFill>
                            <a:schemeClr val="bg1"/>
                          </a:solidFill>
                          <a:effectLst/>
                          <a:latin typeface="Arial" charset="0"/>
                        </a:rPr>
                        <a:t>Status / Target Date</a:t>
                      </a:r>
                    </a:p>
                  </a:txBody>
                  <a:tcPr marT="73145" marB="73145" anchor="ctr" anchorCtr="1" horzOverflow="overflow">
                    <a:lnL w="57150" cap="flat" cmpd="sng" algn="ctr">
                      <a:solidFill>
                        <a:schemeClr val="bg1"/>
                      </a:solidFill>
                      <a:prstDash val="solid"/>
                      <a:round/>
                      <a:headEnd type="none" w="med" len="med"/>
                      <a:tailEnd type="none" w="med" len="med"/>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4066B2"/>
                    </a:solidFill>
                  </a:tcPr>
                </a:tc>
              </a:tr>
              <a:tr h="720836">
                <a:tc>
                  <a:txBody>
                    <a:bodyPr/>
                    <a:lstStyle/>
                    <a:p>
                      <a:pPr marL="0" marR="0" lvl="0" indent="0" algn="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Client Accounts</a:t>
                      </a:r>
                    </a:p>
                  </a:txBody>
                  <a:tcPr marT="73145" marB="73145" anchor="ctr" horzOverflow="overflow">
                    <a:lnL>
                      <a:noFill/>
                    </a:lnL>
                    <a:lnR w="5715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Provides secure, anytime access to generic and case-specific information to clients via the Internet.</a:t>
                      </a:r>
                    </a:p>
                  </a:txBody>
                  <a:tcPr marT="73145" marB="73145" anchor="ctr" horzOverflow="overflow">
                    <a:lnL w="57150" cap="flat" cmpd="sng" algn="ctr">
                      <a:solidFill>
                        <a:schemeClr val="bg1"/>
                      </a:solidFill>
                      <a:prstDash val="solid"/>
                      <a:round/>
                      <a:headEnd type="none" w="med" len="med"/>
                      <a:tailEnd type="none" w="med" len="med"/>
                    </a:lnL>
                    <a:lnR>
                      <a:noFill/>
                    </a:lnR>
                    <a:lnT w="9525" cap="flat" cmpd="sng" algn="ctr">
                      <a:solidFill>
                        <a:schemeClr val="bg1"/>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Currently Live </a:t>
                      </a:r>
                      <a:r>
                        <a:rPr kumimoji="0" lang="en-US" sz="1200" b="0" i="0" u="none" strike="noStrike" cap="none" normalizeH="0" baseline="0" dirty="0" smtClean="0">
                          <a:ln>
                            <a:noFill/>
                          </a:ln>
                          <a:solidFill>
                            <a:schemeClr val="tx1"/>
                          </a:solidFill>
                          <a:effectLst/>
                          <a:latin typeface="Arial" charset="0"/>
                        </a:rPr>
                        <a:t>(http://connect.ct.gov)</a:t>
                      </a:r>
                    </a:p>
                  </a:txBody>
                  <a:tcPr marT="73145" marB="73145" anchor="ctr" horzOverflow="overflow">
                    <a:lnL>
                      <a:noFill/>
                    </a:lnL>
                    <a:lnR>
                      <a:noFill/>
                    </a:lnR>
                    <a:lnT w="9525" cap="flat" cmpd="sng" algn="ctr">
                      <a:solidFill>
                        <a:schemeClr val="bg1"/>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noFill/>
                  </a:tcPr>
                </a:tc>
              </a:tr>
              <a:tr h="720836">
                <a:tc>
                  <a:txBody>
                    <a:bodyPr/>
                    <a:lstStyle/>
                    <a:p>
                      <a:pPr marL="0" marR="0" lvl="0" indent="0" algn="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Pre-Screening</a:t>
                      </a:r>
                    </a:p>
                  </a:txBody>
                  <a:tcPr marT="73145" marB="73145" anchor="ctr" horzOverflow="overflow">
                    <a:lnL>
                      <a:noFill/>
                    </a:lnL>
                    <a:lnR w="5715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Allows clients to independently check for potential eligibility online without having to visit or call DSS.</a:t>
                      </a:r>
                    </a:p>
                  </a:txBody>
                  <a:tcPr marT="73145" marB="73145" anchor="ctr" horzOverflow="overflow">
                    <a:lnL w="57150" cap="flat" cmpd="sng" algn="ctr">
                      <a:solidFill>
                        <a:schemeClr val="bg1"/>
                      </a:solidFill>
                      <a:prstDash val="solid"/>
                      <a:round/>
                      <a:headEnd type="none" w="med" len="med"/>
                      <a:tailEnd type="none" w="med" len="med"/>
                    </a:lnL>
                    <a:lnR>
                      <a:noFill/>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Currently Live </a:t>
                      </a:r>
                      <a:r>
                        <a:rPr kumimoji="0" lang="en-US" sz="1200" b="0" i="0" u="none" strike="noStrike" cap="none" normalizeH="0" baseline="0" dirty="0" smtClean="0">
                          <a:ln>
                            <a:noFill/>
                          </a:ln>
                          <a:solidFill>
                            <a:schemeClr val="tx1"/>
                          </a:solidFill>
                          <a:effectLst/>
                          <a:latin typeface="Arial" charset="0"/>
                        </a:rPr>
                        <a:t>(http://connect.ct.gov)</a:t>
                      </a:r>
                    </a:p>
                  </a:txBody>
                  <a:tcPr marT="73145" marB="73145" anchor="ctr" horzOverflow="overflow">
                    <a:lnL>
                      <a:noFill/>
                    </a:lnL>
                    <a:lnR>
                      <a:noFill/>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noFill/>
                  </a:tcPr>
                </a:tc>
              </a:tr>
              <a:tr h="720836">
                <a:tc>
                  <a:txBody>
                    <a:bodyPr/>
                    <a:lstStyle/>
                    <a:p>
                      <a:pPr marL="0" marR="0" lvl="0" indent="0" algn="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Interactive Voice Response (IVR)</a:t>
                      </a:r>
                    </a:p>
                  </a:txBody>
                  <a:tcPr marT="73145" marB="73145" anchor="ctr" horzOverflow="overflow">
                    <a:lnL>
                      <a:noFill/>
                    </a:lnL>
                    <a:lnR w="5715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Provides secure, anytime access to generic and case-specific information to clients by phone.</a:t>
                      </a:r>
                    </a:p>
                  </a:txBody>
                  <a:tcPr marT="73145" marB="73145" anchor="ctr" horzOverflow="overflow">
                    <a:lnL w="57150" cap="flat" cmpd="sng" algn="ctr">
                      <a:solidFill>
                        <a:schemeClr val="bg1"/>
                      </a:solidFill>
                      <a:prstDash val="solid"/>
                      <a:round/>
                      <a:headEnd type="none" w="med" len="med"/>
                      <a:tailEnd type="none" w="med" len="med"/>
                    </a:lnL>
                    <a:lnR>
                      <a:noFill/>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Coming Soon</a:t>
                      </a:r>
                      <a:r>
                        <a:rPr kumimoji="0" lang="en-US" sz="1200" b="0" i="0" u="none" strike="noStrike" cap="none" normalizeH="0" baseline="0" dirty="0" smtClean="0">
                          <a:ln>
                            <a:noFill/>
                          </a:ln>
                          <a:solidFill>
                            <a:schemeClr val="tx1"/>
                          </a:solidFill>
                          <a:effectLst/>
                          <a:latin typeface="Arial" charset="0"/>
                        </a:rPr>
                        <a:t>: March 2013</a:t>
                      </a:r>
                    </a:p>
                  </a:txBody>
                  <a:tcPr marT="73145" marB="73145" anchor="ctr" horzOverflow="overflow">
                    <a:lnL>
                      <a:noFill/>
                    </a:lnL>
                    <a:lnR>
                      <a:noFill/>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noFill/>
                  </a:tcPr>
                </a:tc>
              </a:tr>
              <a:tr h="755260">
                <a:tc>
                  <a:txBody>
                    <a:bodyPr/>
                    <a:lstStyle/>
                    <a:p>
                      <a:pPr marL="0" marR="0" lvl="0" indent="0" algn="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Document Management and Workflow</a:t>
                      </a:r>
                    </a:p>
                  </a:txBody>
                  <a:tcPr marT="73145" marB="73145" anchor="ctr" horzOverflow="overflow">
                    <a:lnL>
                      <a:noFill/>
                    </a:lnL>
                    <a:lnR w="5715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1587" marR="0" lvl="1" indent="0" algn="l" defTabSz="914400" rtl="0" eaLnBrk="1" fontAlgn="base" latinLnBrk="0" hangingPunct="1">
                        <a:lnSpc>
                          <a:spcPct val="106000"/>
                        </a:lnSpc>
                        <a:spcBef>
                          <a:spcPct val="40000"/>
                        </a:spcBef>
                        <a:spcAft>
                          <a:spcPct val="0"/>
                        </a:spcAft>
                        <a:buClr>
                          <a:schemeClr val="tx1"/>
                        </a:buClr>
                        <a:buSzTx/>
                        <a:buFont typeface="Wingdings 2" pitchFamily="18" charset="2"/>
                        <a:buNone/>
                        <a:tabLst/>
                      </a:pPr>
                      <a:r>
                        <a:rPr kumimoji="0" lang="en-US" sz="1200" b="0" i="0" u="none" strike="noStrike" cap="none" normalizeH="0" baseline="0" dirty="0" smtClean="0">
                          <a:ln>
                            <a:noFill/>
                          </a:ln>
                          <a:solidFill>
                            <a:schemeClr val="tx1"/>
                          </a:solidFill>
                          <a:effectLst/>
                          <a:latin typeface="Arial" charset="0"/>
                        </a:rPr>
                        <a:t>Reduces the need for paper-based processing and provides centralized access to documents and visibility into document status.</a:t>
                      </a:r>
                    </a:p>
                  </a:txBody>
                  <a:tcPr marT="73145" marB="73145" anchor="ctr" horzOverflow="overflow">
                    <a:lnL w="57150" cap="flat" cmpd="sng" algn="ctr">
                      <a:solidFill>
                        <a:schemeClr val="bg1"/>
                      </a:solidFill>
                      <a:prstDash val="solid"/>
                      <a:round/>
                      <a:headEnd type="none" w="med" len="med"/>
                      <a:tailEnd type="none" w="med" len="med"/>
                    </a:lnL>
                    <a:lnR>
                      <a:noFill/>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noFill/>
                  </a:tcPr>
                </a:tc>
                <a:tc>
                  <a:txBody>
                    <a:bodyPr/>
                    <a:lstStyle/>
                    <a:p>
                      <a:pPr marL="1587" marR="0" lvl="1" indent="0" algn="l" defTabSz="914400" rtl="0" eaLnBrk="1" fontAlgn="base" latinLnBrk="0" hangingPunct="1">
                        <a:lnSpc>
                          <a:spcPct val="106000"/>
                        </a:lnSpc>
                        <a:spcBef>
                          <a:spcPct val="40000"/>
                        </a:spcBef>
                        <a:spcAft>
                          <a:spcPct val="0"/>
                        </a:spcAft>
                        <a:buClr>
                          <a:schemeClr val="tx1"/>
                        </a:buClr>
                        <a:buSzTx/>
                        <a:buFont typeface="Wingdings 2" pitchFamily="18" charset="2"/>
                        <a:buNone/>
                        <a:tabLst/>
                      </a:pPr>
                      <a:r>
                        <a:rPr kumimoji="0" lang="en-US" sz="1200" b="0" i="0" u="none" strike="noStrike" cap="none" normalizeH="0" baseline="0" dirty="0" smtClean="0">
                          <a:ln>
                            <a:noFill/>
                          </a:ln>
                          <a:solidFill>
                            <a:schemeClr val="tx1"/>
                          </a:solidFill>
                          <a:effectLst/>
                          <a:latin typeface="Arial" charset="0"/>
                        </a:rPr>
                        <a:t>March 2013 (Rollout Begins)</a:t>
                      </a:r>
                    </a:p>
                  </a:txBody>
                  <a:tcPr marT="73145" marB="73145" anchor="ctr" horzOverflow="overflow">
                    <a:lnL>
                      <a:noFill/>
                    </a:lnL>
                    <a:lnR>
                      <a:noFill/>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noFill/>
                  </a:tcPr>
                </a:tc>
              </a:tr>
              <a:tr h="720836">
                <a:tc>
                  <a:txBody>
                    <a:bodyPr/>
                    <a:lstStyle/>
                    <a:p>
                      <a:pPr marL="0" marR="0" lvl="0" indent="0" algn="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Benefit Center</a:t>
                      </a:r>
                    </a:p>
                  </a:txBody>
                  <a:tcPr marT="73145" marB="73145" anchor="ctr" horzOverflow="overflow">
                    <a:lnL>
                      <a:noFill/>
                    </a:lnL>
                    <a:lnR w="5715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Provides a centralized, consistent  enterprise system for receiving and servicing incoming calls.</a:t>
                      </a:r>
                    </a:p>
                  </a:txBody>
                  <a:tcPr marT="73145" marB="73145" anchor="ctr" horzOverflow="overflow">
                    <a:lnL w="57150" cap="flat" cmpd="sng" algn="ctr">
                      <a:solidFill>
                        <a:schemeClr val="bg1"/>
                      </a:solidFill>
                      <a:prstDash val="solid"/>
                      <a:round/>
                      <a:headEnd type="none" w="med" len="med"/>
                      <a:tailEnd type="none" w="med" len="med"/>
                    </a:lnL>
                    <a:lnR>
                      <a:noFill/>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June 2013 (Rollout Begins)</a:t>
                      </a:r>
                    </a:p>
                  </a:txBody>
                  <a:tcPr marT="73145" marB="73145" anchor="ctr" horzOverflow="overflow">
                    <a:lnL>
                      <a:noFill/>
                    </a:lnL>
                    <a:lnR>
                      <a:noFill/>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noFill/>
                  </a:tcPr>
                </a:tc>
              </a:tr>
              <a:tr h="720836">
                <a:tc>
                  <a:txBody>
                    <a:bodyPr/>
                    <a:lstStyle/>
                    <a:p>
                      <a:pPr marL="0" marR="0" lvl="0" indent="0" algn="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Online Application</a:t>
                      </a:r>
                    </a:p>
                  </a:txBody>
                  <a:tcPr marT="73145" marB="73145" anchor="ctr" horzOverflow="overflow">
                    <a:lnL>
                      <a:noFill/>
                    </a:lnL>
                    <a:lnR w="5715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1587" marR="0" lvl="1" indent="0" algn="l" defTabSz="914400" rtl="0" eaLnBrk="1" fontAlgn="base" latinLnBrk="0" hangingPunct="1">
                        <a:lnSpc>
                          <a:spcPct val="106000"/>
                        </a:lnSpc>
                        <a:spcBef>
                          <a:spcPct val="40000"/>
                        </a:spcBef>
                        <a:spcAft>
                          <a:spcPct val="0"/>
                        </a:spcAft>
                        <a:buClr>
                          <a:schemeClr val="tx1"/>
                        </a:buClr>
                        <a:buSzTx/>
                        <a:buFont typeface="Wingdings 2" pitchFamily="18" charset="2"/>
                        <a:buNone/>
                        <a:tabLst/>
                      </a:pPr>
                      <a:r>
                        <a:rPr kumimoji="0" lang="en-US" sz="1200" b="0" i="0" u="none" strike="noStrike" cap="none" normalizeH="0" baseline="0" dirty="0" smtClean="0">
                          <a:ln>
                            <a:noFill/>
                          </a:ln>
                          <a:solidFill>
                            <a:schemeClr val="tx1"/>
                          </a:solidFill>
                          <a:effectLst/>
                          <a:latin typeface="Arial" charset="0"/>
                        </a:rPr>
                        <a:t>Allows clients to apply online and provides a dynamic verification checklist to clearly explain what verification is required.</a:t>
                      </a:r>
                    </a:p>
                  </a:txBody>
                  <a:tcPr marT="73145" marB="73145" anchor="ctr" horzOverflow="overflow">
                    <a:lnL w="57150" cap="flat" cmpd="sng" algn="ctr">
                      <a:solidFill>
                        <a:schemeClr val="bg1"/>
                      </a:solidFill>
                      <a:prstDash val="solid"/>
                      <a:round/>
                      <a:headEnd type="none" w="med" len="med"/>
                      <a:tailEnd type="none" w="med" len="med"/>
                    </a:lnL>
                    <a:lnR>
                      <a:noFill/>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noFill/>
                  </a:tcPr>
                </a:tc>
                <a:tc>
                  <a:txBody>
                    <a:bodyPr/>
                    <a:lstStyle/>
                    <a:p>
                      <a:pPr marL="1587" marR="0" lvl="1" indent="0" algn="l" defTabSz="914400" rtl="0" eaLnBrk="1" fontAlgn="base" latinLnBrk="0" hangingPunct="1">
                        <a:lnSpc>
                          <a:spcPct val="106000"/>
                        </a:lnSpc>
                        <a:spcBef>
                          <a:spcPct val="40000"/>
                        </a:spcBef>
                        <a:spcAft>
                          <a:spcPct val="0"/>
                        </a:spcAft>
                        <a:buClr>
                          <a:schemeClr val="tx1"/>
                        </a:buClr>
                        <a:buSzTx/>
                        <a:buFont typeface="Wingdings 2" pitchFamily="18" charset="2"/>
                        <a:buNone/>
                        <a:tabLst/>
                      </a:pPr>
                      <a:r>
                        <a:rPr kumimoji="0" lang="en-US" sz="1200" b="0" i="0" u="none" strike="noStrike" cap="none" normalizeH="0" baseline="0" dirty="0" smtClean="0">
                          <a:ln>
                            <a:noFill/>
                          </a:ln>
                          <a:solidFill>
                            <a:schemeClr val="tx1"/>
                          </a:solidFill>
                          <a:effectLst/>
                          <a:latin typeface="Arial" charset="0"/>
                        </a:rPr>
                        <a:t>August 2013</a:t>
                      </a:r>
                    </a:p>
                  </a:txBody>
                  <a:tcPr marT="73145" marB="73145" anchor="ctr" horzOverflow="overflow">
                    <a:lnL>
                      <a:noFill/>
                    </a:lnL>
                    <a:lnR>
                      <a:noFill/>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noFill/>
                  </a:tcPr>
                </a:tc>
              </a:tr>
              <a:tr h="724829">
                <a:tc>
                  <a:txBody>
                    <a:bodyPr/>
                    <a:lstStyle/>
                    <a:p>
                      <a:pPr marL="0" marR="0" lvl="0" indent="0" algn="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Change Reporting and Online Redeterminations </a:t>
                      </a:r>
                    </a:p>
                  </a:txBody>
                  <a:tcPr marT="73145" marB="73145" anchor="ctr" horzOverflow="overflow">
                    <a:lnL>
                      <a:noFill/>
                    </a:lnL>
                    <a:lnR w="5715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1587" marR="0" lvl="1" indent="0" algn="l" defTabSz="914400" rtl="0" eaLnBrk="1" fontAlgn="base" latinLnBrk="0" hangingPunct="1">
                        <a:lnSpc>
                          <a:spcPct val="106000"/>
                        </a:lnSpc>
                        <a:spcBef>
                          <a:spcPct val="40000"/>
                        </a:spcBef>
                        <a:spcAft>
                          <a:spcPct val="0"/>
                        </a:spcAft>
                        <a:buClr>
                          <a:schemeClr val="tx1"/>
                        </a:buClr>
                        <a:buSzTx/>
                        <a:buFont typeface="Wingdings 2" pitchFamily="18" charset="2"/>
                        <a:buNone/>
                        <a:tabLst/>
                        <a:defRPr/>
                      </a:pPr>
                      <a:r>
                        <a:rPr lang="en-US" sz="1200" dirty="0" smtClean="0">
                          <a:solidFill>
                            <a:schemeClr val="tx1"/>
                          </a:solidFill>
                        </a:rPr>
                        <a:t>Allows clients to report changes and</a:t>
                      </a:r>
                      <a:r>
                        <a:rPr lang="en-US" sz="1200" baseline="0" dirty="0" smtClean="0">
                          <a:solidFill>
                            <a:schemeClr val="tx1"/>
                          </a:solidFill>
                        </a:rPr>
                        <a:t> conduct redeterminations online.</a:t>
                      </a:r>
                      <a:endParaRPr kumimoji="0" lang="en-US" sz="1200" b="0" i="0" u="none" strike="noStrike" cap="none" normalizeH="0" baseline="0" dirty="0" smtClean="0">
                        <a:ln>
                          <a:noFill/>
                        </a:ln>
                        <a:solidFill>
                          <a:schemeClr val="tx1"/>
                        </a:solidFill>
                        <a:effectLst/>
                        <a:latin typeface="Arial" charset="0"/>
                      </a:endParaRPr>
                    </a:p>
                  </a:txBody>
                  <a:tcPr marT="73145" marB="73145" anchor="ctr" horzOverflow="overflow">
                    <a:lnL w="57150" cap="flat" cmpd="sng" algn="ctr">
                      <a:solidFill>
                        <a:schemeClr val="bg1"/>
                      </a:solidFill>
                      <a:prstDash val="solid"/>
                      <a:round/>
                      <a:headEnd type="none" w="med" len="med"/>
                      <a:tailEnd type="none" w="med" len="med"/>
                    </a:lnL>
                    <a:lnR>
                      <a:noFill/>
                    </a:lnR>
                    <a:lnT w="28575" cap="flat" cmpd="sng" algn="ctr">
                      <a:solidFill>
                        <a:srgbClr val="003399"/>
                      </a:solidFill>
                      <a:prstDash val="solid"/>
                      <a:round/>
                      <a:headEnd type="none" w="med" len="med"/>
                      <a:tailEnd type="none" w="med" len="med"/>
                    </a:lnT>
                    <a:lnB>
                      <a:noFill/>
                    </a:lnB>
                    <a:lnTlToBr>
                      <a:noFill/>
                    </a:lnTlToBr>
                    <a:lnBlToTr>
                      <a:noFill/>
                    </a:lnBlToTr>
                    <a:noFill/>
                  </a:tcPr>
                </a:tc>
                <a:tc>
                  <a:txBody>
                    <a:bodyPr/>
                    <a:lstStyle/>
                    <a:p>
                      <a:pPr marL="1587" marR="0" lvl="1" indent="0" algn="l" defTabSz="914400" rtl="0" eaLnBrk="1" fontAlgn="base" latinLnBrk="0" hangingPunct="1">
                        <a:lnSpc>
                          <a:spcPct val="106000"/>
                        </a:lnSpc>
                        <a:spcBef>
                          <a:spcPct val="40000"/>
                        </a:spcBef>
                        <a:spcAft>
                          <a:spcPct val="0"/>
                        </a:spcAft>
                        <a:buClr>
                          <a:schemeClr val="tx1"/>
                        </a:buClr>
                        <a:buSzTx/>
                        <a:buFont typeface="Wingdings 2" pitchFamily="18" charset="2"/>
                        <a:buNone/>
                        <a:tabLst/>
                      </a:pPr>
                      <a:r>
                        <a:rPr kumimoji="0" lang="en-US" sz="1200" b="0" i="0" u="none" strike="noStrike" cap="none" normalizeH="0" baseline="0" dirty="0" smtClean="0">
                          <a:ln>
                            <a:noFill/>
                          </a:ln>
                          <a:solidFill>
                            <a:schemeClr val="tx1"/>
                          </a:solidFill>
                          <a:effectLst/>
                          <a:latin typeface="Arial" charset="0"/>
                        </a:rPr>
                        <a:t>August 2013</a:t>
                      </a:r>
                    </a:p>
                  </a:txBody>
                  <a:tcPr marT="73145" marB="73145" anchor="ctr" horzOverflow="overflow">
                    <a:lnL>
                      <a:noFill/>
                    </a:lnL>
                    <a:lnR>
                      <a:noFill/>
                    </a:lnR>
                    <a:lnT w="28575" cap="flat" cmpd="sng" algn="ctr">
                      <a:solidFill>
                        <a:srgbClr val="003399"/>
                      </a:solidFill>
                      <a:prstDash val="solid"/>
                      <a:round/>
                      <a:headEnd type="none" w="med" len="med"/>
                      <a:tailEnd type="none" w="med" len="med"/>
                    </a:lnT>
                    <a:lnB>
                      <a:noFill/>
                    </a:lnB>
                    <a:lnTlToBr>
                      <a:noFill/>
                    </a:lnTlToBr>
                    <a:lnBlToTr>
                      <a:noFill/>
                    </a:lnBlToTr>
                    <a:noFill/>
                  </a:tcPr>
                </a:tc>
              </a:tr>
            </a:tbl>
          </a:graphicData>
        </a:graphic>
      </p:graphicFrame>
      <p:pic>
        <p:nvPicPr>
          <p:cNvPr id="8" name="Picture 7" descr="Q:\Graphics Library\Icons\IVR_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2667" y="2819400"/>
            <a:ext cx="494582" cy="436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Q:\Graphics Library\Icons\Man at computer with headset_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667" y="4267200"/>
            <a:ext cx="740437" cy="646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descr="Q:\Graphics Library\Icons\identity_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2667" y="1981200"/>
            <a:ext cx="606181" cy="60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Q:\Graphics Library\Icons\Man using computer_1.png"/>
          <p:cNvPicPr>
            <a:picLocks noChangeAspect="1" noChangeArrowheads="1"/>
          </p:cNvPicPr>
          <p:nvPr/>
        </p:nvPicPr>
        <p:blipFill>
          <a:blip r:embed="rId5" cstate="print">
            <a:extLst>
              <a:ext uri="{28A0092B-C50C-407E-A947-70E740481C1C}">
                <a14:useLocalDpi xmlns:a14="http://schemas.microsoft.com/office/drawing/2010/main" val="0"/>
              </a:ext>
            </a:extLst>
          </a:blip>
          <a:srcRect l="4874"/>
          <a:stretch>
            <a:fillRect/>
          </a:stretch>
        </p:blipFill>
        <p:spPr bwMode="auto">
          <a:xfrm>
            <a:off x="272667" y="1219200"/>
            <a:ext cx="589908" cy="591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Q:\Graphics Library\Icons\Outgoing info_1.png"/>
          <p:cNvPicPr>
            <a:picLocks noChangeAspect="1" noChangeArrowheads="1"/>
          </p:cNvPicPr>
          <p:nvPr/>
        </p:nvPicPr>
        <p:blipFill>
          <a:blip r:embed="rId6" cstate="print">
            <a:extLst>
              <a:ext uri="{28A0092B-C50C-407E-A947-70E740481C1C}">
                <a14:useLocalDpi xmlns:a14="http://schemas.microsoft.com/office/drawing/2010/main" val="0"/>
              </a:ext>
            </a:extLst>
          </a:blip>
          <a:srcRect l="19231"/>
          <a:stretch>
            <a:fillRect/>
          </a:stretch>
        </p:blipFill>
        <p:spPr bwMode="auto">
          <a:xfrm>
            <a:off x="272667" y="5029200"/>
            <a:ext cx="573635" cy="567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1" descr="Q:\Graphics Library\Icons\Exchange_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2035" y="3505200"/>
            <a:ext cx="867006" cy="621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8" descr="document imaging.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2667" y="5715000"/>
            <a:ext cx="576542" cy="585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8510</TotalTime>
  <Words>2640</Words>
  <Application>Microsoft Office PowerPoint</Application>
  <PresentationFormat>On-screen Show (4:3)</PresentationFormat>
  <Paragraphs>362</Paragraphs>
  <Slides>33</Slides>
  <Notes>5</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Contents / Agenda  </vt:lpstr>
      <vt:lpstr>PowerPoint Presentation</vt:lpstr>
      <vt:lpstr>ConneCT Project</vt:lpstr>
      <vt:lpstr>Health Insurance Exchange &amp; Integrated Eligibility System Project (HIX / IEP)</vt:lpstr>
      <vt:lpstr>Achieving Incremental “Wins” for DSS and Connecticut</vt:lpstr>
      <vt:lpstr>Objectives - ConneCT</vt:lpstr>
      <vt:lpstr>Building a Technological Framework for Future - ConneCT</vt:lpstr>
      <vt:lpstr>Release Update - ConneCT</vt:lpstr>
      <vt:lpstr>Tier 1 Update and Timeline – CT HIX</vt:lpstr>
      <vt:lpstr>Platform Capabilities for Tiers 2, 3 and 4 - IEP</vt:lpstr>
      <vt:lpstr>Financial Estimates (SFY 13 – SFY 14) - ConneCT</vt:lpstr>
      <vt:lpstr>Actual &amp; Projected Expenditures – ConneCT</vt:lpstr>
      <vt:lpstr>Projected Expenditures (SFY 13 – SFY 14) - ConneCT</vt:lpstr>
      <vt:lpstr>Financial Estimates (SFY 13 – SFY 16) – CT HIX/IEP</vt:lpstr>
      <vt:lpstr>Projected Expenditures (SFY 13 – SFY 16) – CT HIX/IEP</vt:lpstr>
      <vt:lpstr>PowerPoint Presentation</vt:lpstr>
      <vt:lpstr>Health Information Exchange / Health Information Technology (HIE / HIT)</vt:lpstr>
      <vt:lpstr>Health Information Exchange and Information Technology – HIE/HIT</vt:lpstr>
      <vt:lpstr>Health Information Exchange (HIE) – Business goals and benefits</vt:lpstr>
      <vt:lpstr>HIT - Business goals/benefits of HIT development</vt:lpstr>
      <vt:lpstr>HIT - Business goals/benefits of HIT development (cont)</vt:lpstr>
      <vt:lpstr>Financial Estimates (SFY 13 – SFY 15) – HIE/HIT</vt:lpstr>
      <vt:lpstr>Projected Expenditures (SFY 13 – SFY 15) – HIE/HIT</vt:lpstr>
      <vt:lpstr>PowerPoint Presentation</vt:lpstr>
      <vt:lpstr>Goal – SA/BI</vt:lpstr>
      <vt:lpstr>Target Analytical and Decision Support Capabilities – SA/BI</vt:lpstr>
      <vt:lpstr>Target Analytical and Decision Support Capabilities – SA/BI</vt:lpstr>
      <vt:lpstr>Target Analytical and Decision Support Capabilities – SA/BI</vt:lpstr>
      <vt:lpstr>Shared Analytics and Business Intelligence Framework</vt:lpstr>
      <vt:lpstr>Financial Estimates (SFY 13 – SFY15) – SA/BI</vt:lpstr>
      <vt:lpstr>Projected Expenditures (SFY 13 – SFY 15) – SA/BI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Singh, Julian(US)</dc:creator>
  <cp:lastModifiedBy>MJG</cp:lastModifiedBy>
  <cp:revision>294</cp:revision>
  <cp:lastPrinted>2013-03-13T12:43:58Z</cp:lastPrinted>
  <dcterms:created xsi:type="dcterms:W3CDTF">2006-08-16T00:00:00Z</dcterms:created>
  <dcterms:modified xsi:type="dcterms:W3CDTF">2013-03-13T13:12:30Z</dcterms:modified>
</cp:coreProperties>
</file>