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6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5pPr>
    <a:lvl6pPr marL="2286000" algn="l" defTabSz="914400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6pPr>
    <a:lvl7pPr marL="2743200" algn="l" defTabSz="914400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7pPr>
    <a:lvl8pPr marL="3200400" algn="l" defTabSz="914400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8pPr>
    <a:lvl9pPr marL="3657600" algn="l" defTabSz="914400" rtl="0" eaLnBrk="1" latinLnBrk="0" hangingPunct="1">
      <a:defRPr sz="3600" kern="1200">
        <a:solidFill>
          <a:srgbClr val="414141"/>
        </a:solidFill>
        <a:latin typeface="Gill Sans Light" charset="0"/>
        <a:ea typeface="Gill Sans Light" charset="0"/>
        <a:cs typeface="Gill Sans Light" charset="0"/>
        <a:sym typeface="Gill Sans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-46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Noteworthy Bold" charset="0"/>
              </a:rPr>
              <a:t>Second level</a:t>
            </a:r>
          </a:p>
          <a:p>
            <a:pPr lvl="2"/>
            <a:r>
              <a:rPr lang="en-US" smtClean="0">
                <a:sym typeface="Noteworthy Bold" charset="0"/>
              </a:rPr>
              <a:t>Third level</a:t>
            </a:r>
          </a:p>
          <a:p>
            <a:pPr lvl="3"/>
            <a:r>
              <a:rPr lang="en-US" smtClean="0">
                <a:sym typeface="Noteworthy Bold" charset="0"/>
              </a:rPr>
              <a:t>Fourth level</a:t>
            </a:r>
          </a:p>
          <a:p>
            <a:pPr lvl="4"/>
            <a:r>
              <a:rPr lang="en-US" smtClean="0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8076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Just as the State combines Agencies for maximum efficiency and effectiveness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847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8613" y="1950720"/>
            <a:ext cx="11166788" cy="2600960"/>
          </a:xfrm>
          <a:ln>
            <a:noFill/>
          </a:ln>
        </p:spPr>
        <p:txBody>
          <a:bodyPr vert="horz" tIns="0" rIns="2600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8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8613" y="4591695"/>
            <a:ext cx="11171123" cy="2492587"/>
          </a:xfrm>
        </p:spPr>
        <p:txBody>
          <a:bodyPr lIns="0" rIns="26009"/>
          <a:lstStyle>
            <a:lvl1pPr marL="0" marR="65023" indent="0" algn="r">
              <a:buNone/>
              <a:defRPr>
                <a:solidFill>
                  <a:schemeClr val="tx1"/>
                </a:solidFill>
              </a:defRPr>
            </a:lvl1pPr>
            <a:lvl2pPr marL="650230" indent="0" algn="ctr">
              <a:buNone/>
            </a:lvl2pPr>
            <a:lvl3pPr marL="1300460" indent="0" algn="ctr">
              <a:buNone/>
            </a:lvl3pPr>
            <a:lvl4pPr marL="1950690" indent="0" algn="ctr">
              <a:buNone/>
            </a:lvl4pPr>
            <a:lvl5pPr marL="2600919" indent="0" algn="ctr">
              <a:buNone/>
            </a:lvl5pPr>
            <a:lvl6pPr marL="3251149" indent="0" algn="ctr">
              <a:buNone/>
            </a:lvl6pPr>
            <a:lvl7pPr marL="3901379" indent="0" algn="ctr">
              <a:buNone/>
            </a:lvl7pPr>
            <a:lvl8pPr marL="4551609" indent="0" algn="ctr">
              <a:buNone/>
            </a:lvl8pPr>
            <a:lvl9pPr marL="520183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1300482"/>
            <a:ext cx="2926080" cy="741228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1300482"/>
            <a:ext cx="8561493" cy="741228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278" y="1872691"/>
            <a:ext cx="11054080" cy="193771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8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278" y="3846633"/>
            <a:ext cx="11054080" cy="2147146"/>
          </a:xfrm>
        </p:spPr>
        <p:txBody>
          <a:bodyPr lIns="65023" rIns="65023" anchor="t"/>
          <a:lstStyle>
            <a:lvl1pPr marL="0" indent="0">
              <a:buNone/>
              <a:defRPr sz="3100">
                <a:solidFill>
                  <a:schemeClr val="tx1"/>
                </a:solidFill>
              </a:defRPr>
            </a:lvl1pPr>
            <a:lvl2pPr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001370"/>
            <a:ext cx="11704320" cy="1625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730788"/>
            <a:ext cx="5743787" cy="6307328"/>
          </a:xfrm>
        </p:spPr>
        <p:txBody>
          <a:bodyPr/>
          <a:lstStyle>
            <a:lvl1pPr>
              <a:defRPr sz="37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2730788"/>
            <a:ext cx="5743787" cy="6307328"/>
          </a:xfrm>
        </p:spPr>
        <p:txBody>
          <a:bodyPr/>
          <a:lstStyle>
            <a:lvl1pPr>
              <a:defRPr sz="37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001370"/>
            <a:ext cx="11704320" cy="1625600"/>
          </a:xfrm>
        </p:spPr>
        <p:txBody>
          <a:bodyPr tIns="65023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638575"/>
            <a:ext cx="5746045" cy="937745"/>
          </a:xfrm>
        </p:spPr>
        <p:txBody>
          <a:bodyPr lIns="65023" tIns="0" rIns="65023" bIns="0" anchor="ctr">
            <a:noAutofit/>
          </a:bodyPr>
          <a:lstStyle>
            <a:lvl1pPr marL="0" indent="0">
              <a:buNone/>
              <a:defRPr sz="3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6259" y="2644989"/>
            <a:ext cx="5748302" cy="931332"/>
          </a:xfrm>
        </p:spPr>
        <p:txBody>
          <a:bodyPr lIns="65023" tIns="0" rIns="65023" bIns="0" anchor="ctr"/>
          <a:lstStyle>
            <a:lvl1pPr marL="0" indent="0">
              <a:buNone/>
              <a:defRPr sz="3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50240" y="3576320"/>
            <a:ext cx="5746045" cy="5469468"/>
          </a:xfrm>
        </p:spPr>
        <p:txBody>
          <a:bodyPr tIns="0"/>
          <a:lstStyle>
            <a:lvl1pPr>
              <a:defRPr sz="31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3576320"/>
            <a:ext cx="5748302" cy="5469468"/>
          </a:xfrm>
        </p:spPr>
        <p:txBody>
          <a:bodyPr tIns="0"/>
          <a:lstStyle>
            <a:lvl1pPr>
              <a:defRPr sz="31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1001370"/>
            <a:ext cx="11812693" cy="1625600"/>
          </a:xfrm>
        </p:spPr>
        <p:txBody>
          <a:bodyPr vert="horz" tIns="6502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7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60" y="731523"/>
            <a:ext cx="3901440" cy="1652693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75360" y="2384213"/>
            <a:ext cx="3901440" cy="6502400"/>
          </a:xfrm>
        </p:spPr>
        <p:txBody>
          <a:bodyPr lIns="26009" rIns="26009"/>
          <a:lstStyle>
            <a:lvl1pPr marL="0" indent="0" algn="l">
              <a:buNone/>
              <a:defRPr sz="2000"/>
            </a:lvl1pPr>
            <a:lvl2pPr indent="0" algn="l">
              <a:buNone/>
              <a:defRPr sz="1700"/>
            </a:lvl2pPr>
            <a:lvl3pPr indent="0" algn="l">
              <a:buNone/>
              <a:defRPr sz="1400"/>
            </a:lvl3pPr>
            <a:lvl4pPr indent="0" algn="l">
              <a:buNone/>
              <a:defRPr sz="1300"/>
            </a:lvl4pPr>
            <a:lvl5pPr indent="0" algn="l">
              <a:buNone/>
              <a:defRPr sz="13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084516" y="2384213"/>
            <a:ext cx="7270044" cy="6502400"/>
          </a:xfrm>
        </p:spPr>
        <p:txBody>
          <a:bodyPr tIns="0"/>
          <a:lstStyle>
            <a:lvl1pPr>
              <a:defRPr sz="4000"/>
            </a:lvl1pPr>
            <a:lvl2pPr>
              <a:defRPr sz="3700"/>
            </a:lvl2pPr>
            <a:lvl3pPr>
              <a:defRPr sz="3400"/>
            </a:lvl3pPr>
            <a:lvl4pPr>
              <a:defRPr sz="2800"/>
            </a:lvl4pPr>
            <a:lvl5pPr>
              <a:defRPr sz="2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502404" y="1575932"/>
            <a:ext cx="7477760" cy="585216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1383657" y="7622782"/>
            <a:ext cx="221082" cy="22108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6" y="1673950"/>
            <a:ext cx="3147162" cy="2250839"/>
          </a:xfrm>
        </p:spPr>
        <p:txBody>
          <a:bodyPr vert="horz" lIns="65023" tIns="65023" rIns="65023" bIns="65023" anchor="b"/>
          <a:lstStyle>
            <a:lvl1pPr algn="l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7" y="4023161"/>
            <a:ext cx="3142827" cy="3099477"/>
          </a:xfrm>
        </p:spPr>
        <p:txBody>
          <a:bodyPr lIns="91032" rIns="65023" bIns="65023" anchor="t"/>
          <a:lstStyle>
            <a:lvl1pPr marL="0" indent="0" algn="l">
              <a:spcBef>
                <a:spcPts val="356"/>
              </a:spcBef>
              <a:buFontTx/>
              <a:buNone/>
              <a:defRPr sz="18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7573" y="9040143"/>
            <a:ext cx="866987" cy="519289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957572" y="1705980"/>
            <a:ext cx="6567424" cy="559206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46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3547" y="8272498"/>
            <a:ext cx="13031893" cy="148110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046" tIns="65023" rIns="130046" bIns="6502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6231467" y="8845974"/>
            <a:ext cx="6773333" cy="907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046" tIns="65023" rIns="130046" bIns="6502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3547" y="-10160"/>
            <a:ext cx="13031893" cy="148110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046" tIns="65023" rIns="130046" bIns="6502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231467" y="-10160"/>
            <a:ext cx="6773333" cy="9076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046" tIns="65023" rIns="130046" bIns="6502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50240" y="1001370"/>
            <a:ext cx="11704320" cy="1625600"/>
          </a:xfrm>
          <a:prstGeom prst="rect">
            <a:avLst/>
          </a:prstGeom>
        </p:spPr>
        <p:txBody>
          <a:bodyPr vert="horz" lIns="0" tIns="65023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50240" y="2752683"/>
            <a:ext cx="11704320" cy="6242304"/>
          </a:xfrm>
          <a:prstGeom prst="rect">
            <a:avLst/>
          </a:prstGeom>
        </p:spPr>
        <p:txBody>
          <a:bodyPr vert="horz" lIns="130046" tIns="65023" rIns="130046" bIns="6502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50240" y="9040143"/>
            <a:ext cx="3034453" cy="519289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8/12/2013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793067" y="9040143"/>
            <a:ext cx="4768427" cy="519289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270827" y="9040143"/>
            <a:ext cx="1083733" cy="51928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7046" y="287869"/>
            <a:ext cx="13056779" cy="923341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7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90138" indent="-39013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0322" indent="-351124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indent="-351124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90598" indent="-29910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0735" indent="-29910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470873" indent="-29910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965" indent="-260092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121103" indent="-260092" algn="l" rtl="0" eaLnBrk="1" latinLnBrk="0" hangingPunct="1">
        <a:spcBef>
          <a:spcPct val="20000"/>
        </a:spcBef>
        <a:buClr>
          <a:schemeClr val="tx2"/>
        </a:buClr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3511241" indent="-260092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STATE OF THE</a:t>
            </a:r>
            <a:br>
              <a:rPr lang="en-US" dirty="0" smtClean="0"/>
            </a:br>
            <a:r>
              <a:rPr lang="en-US" dirty="0" smtClean="0"/>
              <a:t>STATE'S TELEPHONY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</a:t>
            </a:r>
            <a:r>
              <a:rPr lang="en-US" dirty="0" smtClean="0"/>
              <a:t>OT Phone System</a:t>
            </a:r>
            <a:br>
              <a:rPr lang="en-US" dirty="0" smtClean="0"/>
            </a:br>
            <a:r>
              <a:rPr lang="en-US" dirty="0" smtClean="0"/>
              <a:t>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" y="2752682"/>
            <a:ext cx="11704320" cy="661991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Current View: </a:t>
            </a:r>
          </a:p>
          <a:p>
            <a:pPr lvl="1"/>
            <a:r>
              <a:rPr lang="en-US" dirty="0" smtClean="0"/>
              <a:t>Current hardware and software is not just at end of life but is so old that a failure would be unrecoverable. </a:t>
            </a:r>
          </a:p>
          <a:p>
            <a:pPr lvl="1"/>
            <a:r>
              <a:rPr lang="en-US" dirty="0" smtClean="0"/>
              <a:t>No survivability - No failover capability or redundancy during emergency situations.</a:t>
            </a:r>
          </a:p>
          <a:p>
            <a:pPr lvl="1"/>
            <a:r>
              <a:rPr lang="en-US" dirty="0" smtClean="0"/>
              <a:t>High cost  - The cost of separate and expensive multiple phone lines is much greater than the cost provided by new technology.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Future View:</a:t>
            </a:r>
          </a:p>
          <a:p>
            <a:pPr lvl="1"/>
            <a:r>
              <a:rPr lang="en-US" dirty="0" smtClean="0"/>
              <a:t>New phone system that is reliable, supportable and provides enhanced features.</a:t>
            </a:r>
          </a:p>
          <a:p>
            <a:pPr lvl="1"/>
            <a:r>
              <a:rPr lang="en-US" dirty="0" smtClean="0"/>
              <a:t>Survivability – New system offers resiliency and survivability.</a:t>
            </a:r>
          </a:p>
          <a:p>
            <a:pPr lvl="1"/>
            <a:r>
              <a:rPr lang="en-US" dirty="0" smtClean="0"/>
              <a:t>Savings – Recurring annual savings of 300,000.00 on inter state and long distance phone calls.</a:t>
            </a:r>
          </a:p>
          <a:p>
            <a:pPr lvl="1"/>
            <a:r>
              <a:rPr lang="en-US" dirty="0" smtClean="0"/>
              <a:t>Leverage the BEST Enterprise Solution -  DOT, DESPP, UConn Medical Center and all future state agency participants will share the same standardized solution for all of their communication needs.</a:t>
            </a:r>
          </a:p>
        </p:txBody>
      </p:sp>
      <p:pic>
        <p:nvPicPr>
          <p:cNvPr id="1026" name="Picture 2" descr="Connd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200" y="1066800"/>
            <a:ext cx="463867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562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oto of the UConn Health Cen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1295400"/>
            <a:ext cx="6472072" cy="1452915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50240" y="838200"/>
            <a:ext cx="11704320" cy="1625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UConn Health Center’s </a:t>
            </a:r>
            <a:br>
              <a:rPr lang="en-US" dirty="0" smtClean="0"/>
            </a:br>
            <a:r>
              <a:rPr lang="en-US" dirty="0" smtClean="0"/>
              <a:t>Telephony Needs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50240" y="2752682"/>
            <a:ext cx="11704320" cy="677231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Current Communications Platform Nearing End of Avaya Support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Our Voice Communications are based on outdated technology</a:t>
            </a:r>
          </a:p>
          <a:p>
            <a:pPr lvl="1"/>
            <a:r>
              <a:rPr lang="en-US" dirty="0" smtClean="0"/>
              <a:t>Some vital hardware in use is nearly 20 years old </a:t>
            </a:r>
          </a:p>
          <a:p>
            <a:pPr lvl="1"/>
            <a:r>
              <a:rPr lang="en-US" dirty="0" smtClean="0"/>
              <a:t>Very expensive to maintain and difficult to find parts for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/>
              <a:t>Ability to align our vision with the State’s Plan offers advantages to both teams</a:t>
            </a:r>
          </a:p>
          <a:p>
            <a:pPr lvl="1"/>
            <a:r>
              <a:rPr lang="en-US" dirty="0" smtClean="0"/>
              <a:t>Enhanced Failover capacity shared among all locations</a:t>
            </a:r>
          </a:p>
          <a:p>
            <a:pPr lvl="1"/>
            <a:r>
              <a:rPr lang="en-US" dirty="0" smtClean="0"/>
              <a:t>Significant opportunity for savings though combined purchase</a:t>
            </a:r>
          </a:p>
          <a:p>
            <a:pPr lvl="1"/>
            <a:r>
              <a:rPr lang="en-US" dirty="0" smtClean="0"/>
              <a:t>Significant opportunity for savings based on reduced support costs and efficiency gains in </a:t>
            </a:r>
            <a:r>
              <a:rPr lang="en-US" dirty="0" err="1" smtClean="0"/>
              <a:t>trunking</a:t>
            </a:r>
            <a:r>
              <a:rPr lang="en-US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Better Service to the Community we serve!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57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VIEW</a:t>
            </a: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 300 </a:t>
            </a:r>
            <a:r>
              <a:rPr lang="en-US" dirty="0" smtClean="0"/>
              <a:t>different, isolated</a:t>
            </a:r>
            <a:r>
              <a:rPr lang="en-US" dirty="0" smtClean="0"/>
              <a:t>, independent systems</a:t>
            </a:r>
          </a:p>
          <a:p>
            <a:r>
              <a:rPr lang="en-US" dirty="0" smtClean="0"/>
              <a:t>No recovery options when systems fail</a:t>
            </a:r>
            <a:endParaRPr lang="en-US" dirty="0" smtClean="0"/>
          </a:p>
          <a:p>
            <a:r>
              <a:rPr lang="en-US" dirty="0" smtClean="0"/>
              <a:t>Over </a:t>
            </a:r>
            <a:r>
              <a:rPr lang="en-US" dirty="0" smtClean="0"/>
              <a:t>200 sites with </a:t>
            </a:r>
            <a:r>
              <a:rPr lang="en-US" dirty="0" smtClean="0"/>
              <a:t>NO onsite systems but only expensive, direct </a:t>
            </a:r>
            <a:r>
              <a:rPr lang="en-US" dirty="0" smtClean="0"/>
              <a:t>telephone </a:t>
            </a:r>
            <a:r>
              <a:rPr lang="en-US" dirty="0" smtClean="0"/>
              <a:t>lines</a:t>
            </a:r>
          </a:p>
          <a:p>
            <a:r>
              <a:rPr lang="en-US" dirty="0" smtClean="0"/>
              <a:t>Paying for calls between central and regional offices</a:t>
            </a:r>
          </a:p>
          <a:p>
            <a:r>
              <a:rPr lang="en-US" dirty="0" smtClean="0"/>
              <a:t>Duplicate voice and data connections in every location</a:t>
            </a:r>
          </a:p>
          <a:p>
            <a:r>
              <a:rPr lang="en-US" dirty="0"/>
              <a:t>Many systems </a:t>
            </a:r>
            <a:r>
              <a:rPr lang="en-US" dirty="0" smtClean="0"/>
              <a:t>both “End of Life” and not recoverable, including: DOT, DESPP HQ, UCHC Hospital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we hoping to attain</a:t>
            </a:r>
          </a:p>
          <a:p>
            <a:r>
              <a:rPr lang="en-US" dirty="0" smtClean="0"/>
              <a:t>Service that is:</a:t>
            </a:r>
          </a:p>
          <a:p>
            <a:pPr lvl="1"/>
            <a:r>
              <a:rPr lang="en-US" dirty="0" smtClean="0"/>
              <a:t>Better</a:t>
            </a:r>
          </a:p>
          <a:p>
            <a:pPr lvl="1"/>
            <a:r>
              <a:rPr lang="en-US" dirty="0" smtClean="0"/>
              <a:t>More Resilient</a:t>
            </a:r>
          </a:p>
          <a:p>
            <a:pPr lvl="1"/>
            <a:r>
              <a:rPr lang="en-US" dirty="0" smtClean="0"/>
              <a:t>Cheaper (over $11M annually) for all agencies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47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IMAGE</a:t>
            </a:r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650240" y="2752682"/>
            <a:ext cx="11704320" cy="6696117"/>
          </a:xfrm>
        </p:spPr>
        <p:txBody>
          <a:bodyPr>
            <a:normAutofit/>
          </a:bodyPr>
          <a:lstStyle/>
          <a:p>
            <a:r>
              <a:rPr lang="en-US" dirty="0"/>
              <a:t>Disaster Recovery and Site Survivability </a:t>
            </a:r>
            <a:endParaRPr lang="en-US" dirty="0" smtClean="0"/>
          </a:p>
          <a:p>
            <a:pPr lvl="1"/>
            <a:r>
              <a:rPr lang="en-US" dirty="0" smtClean="0"/>
              <a:t>Fully redundant hardware at multiple locations</a:t>
            </a:r>
          </a:p>
          <a:p>
            <a:pPr lvl="1"/>
            <a:r>
              <a:rPr lang="en-US" dirty="0" smtClean="0"/>
              <a:t>Local survivability systems supporting other locations</a:t>
            </a:r>
          </a:p>
          <a:p>
            <a:pPr lvl="1"/>
            <a:r>
              <a:rPr lang="en-US" dirty="0" smtClean="0"/>
              <a:t>Automated failover at the carrier level</a:t>
            </a:r>
          </a:p>
          <a:p>
            <a:r>
              <a:rPr lang="en-US" dirty="0" smtClean="0"/>
              <a:t>Unified Communications</a:t>
            </a:r>
          </a:p>
          <a:p>
            <a:pPr lvl="1"/>
            <a:r>
              <a:rPr lang="en-US" dirty="0" smtClean="0"/>
              <a:t>Voice</a:t>
            </a:r>
            <a:r>
              <a:rPr lang="en-US" dirty="0" smtClean="0"/>
              <a:t>, Text, Video combined </a:t>
            </a:r>
            <a:endParaRPr lang="en-US" dirty="0"/>
          </a:p>
          <a:p>
            <a:pPr lvl="2"/>
            <a:r>
              <a:rPr lang="en-US" dirty="0" smtClean="0"/>
              <a:t>On the same </a:t>
            </a:r>
            <a:r>
              <a:rPr lang="en-US" dirty="0" smtClean="0"/>
              <a:t>wires</a:t>
            </a:r>
            <a:endParaRPr lang="en-US" dirty="0" smtClean="0"/>
          </a:p>
          <a:p>
            <a:pPr lvl="2"/>
            <a:r>
              <a:rPr lang="en-US" dirty="0" smtClean="0"/>
              <a:t>In the same servers</a:t>
            </a:r>
          </a:p>
          <a:p>
            <a:pPr lvl="2"/>
            <a:r>
              <a:rPr lang="en-US" dirty="0" smtClean="0"/>
              <a:t>Within the same user </a:t>
            </a:r>
            <a:r>
              <a:rPr lang="en-US" dirty="0" smtClean="0"/>
              <a:t>programs</a:t>
            </a:r>
          </a:p>
          <a:p>
            <a:r>
              <a:rPr lang="en-US" dirty="0" smtClean="0"/>
              <a:t>Reduction in number of lines (trunks) required</a:t>
            </a:r>
            <a:endParaRPr lang="en-US" dirty="0" smtClean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IMAGE</a:t>
            </a:r>
            <a:endParaRPr 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650240" y="2752682"/>
            <a:ext cx="11704320" cy="654371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centrally managed Enterprise System</a:t>
            </a:r>
          </a:p>
          <a:p>
            <a:pPr lvl="1"/>
            <a:r>
              <a:rPr lang="en-US" dirty="0" smtClean="0"/>
              <a:t>Standardized design at participating locations </a:t>
            </a:r>
          </a:p>
          <a:p>
            <a:pPr lvl="1"/>
            <a:r>
              <a:rPr lang="en-US" dirty="0" smtClean="0"/>
              <a:t>Automated moves, adds and changes</a:t>
            </a:r>
          </a:p>
          <a:p>
            <a:pPr lvl="1"/>
            <a:r>
              <a:rPr lang="en-US" dirty="0" smtClean="0"/>
              <a:t>24x7 monitoring with proactive reporting</a:t>
            </a:r>
          </a:p>
          <a:p>
            <a:r>
              <a:rPr lang="en-US" dirty="0" smtClean="0"/>
              <a:t>Common voice </a:t>
            </a:r>
            <a:r>
              <a:rPr lang="en-US" dirty="0" smtClean="0"/>
              <a:t>mail system</a:t>
            </a:r>
          </a:p>
          <a:p>
            <a:pPr lvl="1"/>
            <a:r>
              <a:rPr lang="en-US" dirty="0" smtClean="0"/>
              <a:t>Ability to share across locations</a:t>
            </a:r>
          </a:p>
          <a:p>
            <a:pPr lvl="1"/>
            <a:r>
              <a:rPr lang="en-US" dirty="0" smtClean="0"/>
              <a:t>Small Agencies / Offices able to have voice mail</a:t>
            </a:r>
          </a:p>
          <a:p>
            <a:pPr lvl="1"/>
            <a:r>
              <a:rPr lang="en-US" dirty="0" smtClean="0"/>
              <a:t>Users choice to receive within </a:t>
            </a:r>
            <a:r>
              <a:rPr lang="en-US" dirty="0" err="1" smtClean="0"/>
              <a:t>eMail</a:t>
            </a:r>
            <a:endParaRPr lang="en-US" dirty="0" smtClean="0"/>
          </a:p>
          <a:p>
            <a:r>
              <a:rPr lang="en-US" dirty="0" smtClean="0"/>
              <a:t>Integrated digital fax, call center and IVR (Interactive Voice Response)</a:t>
            </a:r>
          </a:p>
          <a:p>
            <a:r>
              <a:rPr lang="en-US" dirty="0" smtClean="0"/>
              <a:t>From small Agencies to large Agencies: the same standard features, capabilities and support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ENTERPRISE VISION</a:t>
            </a:r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Educating Agencies</a:t>
            </a:r>
          </a:p>
          <a:p>
            <a:pPr lvl="1"/>
            <a:r>
              <a:rPr lang="en-US" dirty="0" smtClean="0"/>
              <a:t>Vendor demonstrations</a:t>
            </a:r>
          </a:p>
          <a:p>
            <a:pPr lvl="1"/>
            <a:r>
              <a:rPr lang="en-US" dirty="0" smtClean="0"/>
              <a:t>Multiagency work groups</a:t>
            </a:r>
          </a:p>
          <a:p>
            <a:pPr lvl="1"/>
            <a:r>
              <a:rPr lang="en-US" dirty="0" smtClean="0"/>
              <a:t>Cross agency strategy sessions</a:t>
            </a:r>
          </a:p>
          <a:p>
            <a:r>
              <a:rPr lang="en-US" dirty="0" smtClean="0"/>
              <a:t>Working for consensus</a:t>
            </a:r>
          </a:p>
          <a:p>
            <a:pPr lvl="1"/>
            <a:r>
              <a:rPr lang="en-US" dirty="0" smtClean="0"/>
              <a:t>Capital Ave complex project put on hold</a:t>
            </a:r>
          </a:p>
          <a:p>
            <a:pPr lvl="1"/>
            <a:r>
              <a:rPr lang="en-US" dirty="0" smtClean="0"/>
              <a:t>Hartford Office Shared Technology Needs initiative</a:t>
            </a:r>
          </a:p>
          <a:p>
            <a:r>
              <a:rPr lang="en-US" dirty="0" smtClean="0"/>
              <a:t>Cross Branch cooperation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ENTERPRISE VISION</a:t>
            </a:r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just a telephone</a:t>
            </a:r>
          </a:p>
          <a:p>
            <a:pPr lvl="1"/>
            <a:r>
              <a:rPr lang="en-US" dirty="0" smtClean="0"/>
              <a:t>Know when someone is available</a:t>
            </a:r>
          </a:p>
          <a:p>
            <a:pPr lvl="1"/>
            <a:r>
              <a:rPr lang="en-US" dirty="0" smtClean="0"/>
              <a:t>Dialog using voice or text, whichever is best</a:t>
            </a:r>
          </a:p>
          <a:p>
            <a:pPr lvl="1"/>
            <a:r>
              <a:rPr lang="en-US" dirty="0" smtClean="0"/>
              <a:t>Face-to-Face without travel</a:t>
            </a:r>
          </a:p>
          <a:p>
            <a:r>
              <a:rPr lang="en-US" dirty="0" smtClean="0"/>
              <a:t>Communication however and where ever</a:t>
            </a:r>
          </a:p>
          <a:p>
            <a:r>
              <a:rPr lang="en-US" dirty="0" smtClean="0"/>
              <a:t>Community with vendors</a:t>
            </a:r>
          </a:p>
          <a:p>
            <a:r>
              <a:rPr lang="en-US" dirty="0" smtClean="0"/>
              <a:t>Communication cross-agency</a:t>
            </a:r>
            <a:endParaRPr lang="en-US" dirty="0" smtClean="0"/>
          </a:p>
          <a:p>
            <a:r>
              <a:rPr lang="en-US" dirty="0"/>
              <a:t>Collaboration with </a:t>
            </a:r>
            <a:r>
              <a:rPr lang="en-US" dirty="0" smtClean="0"/>
              <a:t>constituents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DAS/BEST’s Establish Enterprise</a:t>
            </a:r>
            <a:br>
              <a:rPr lang="en-US" dirty="0" smtClean="0"/>
            </a:br>
            <a:r>
              <a:rPr lang="en-US" dirty="0" smtClean="0"/>
              <a:t>Unified Communications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" y="4648200"/>
            <a:ext cx="11704320" cy="465158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Truly an Enterprise project, with IT Managers and Staff coming together for strategy meetings, vendor briefings and one-on-one discussions, BEFORE funding is granted:</a:t>
            </a:r>
          </a:p>
          <a:p>
            <a:pPr lvl="1"/>
            <a:r>
              <a:rPr lang="en-US" dirty="0" smtClean="0"/>
              <a:t>DESPP: State Police Headquarters and the State EOC</a:t>
            </a:r>
          </a:p>
          <a:p>
            <a:pPr lvl="1"/>
            <a:r>
              <a:rPr lang="en-US" dirty="0" smtClean="0"/>
              <a:t>DOT: Newington Headquarters</a:t>
            </a:r>
          </a:p>
          <a:p>
            <a:pPr lvl="1"/>
            <a:r>
              <a:rPr lang="en-US" dirty="0" smtClean="0"/>
              <a:t>DEEP: Already started the transition</a:t>
            </a:r>
          </a:p>
          <a:p>
            <a:pPr lvl="1"/>
            <a:r>
              <a:rPr lang="en-US" dirty="0" smtClean="0"/>
              <a:t>DSS: Leveraging both their modernization effort and the move to 55 Farmington</a:t>
            </a:r>
          </a:p>
          <a:p>
            <a:pPr lvl="1"/>
            <a:r>
              <a:rPr lang="en-US" dirty="0" smtClean="0"/>
              <a:t>DAS, SDE, DCP, DORS, Aging, Agriculture, SOS, OSC, OAG, OPM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181358"/>
              </p:ext>
            </p:extLst>
          </p:nvPr>
        </p:nvGraphicFramePr>
        <p:xfrm>
          <a:off x="711200" y="2819400"/>
          <a:ext cx="7467600" cy="1508760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54102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Total Capital Funding: </a:t>
                      </a:r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$13.6 million</a:t>
                      </a:r>
                      <a:endParaRPr lang="en-US" b="1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Recurring Annual Benefit:</a:t>
                      </a:r>
                      <a:endParaRPr lang="en-US" sz="2000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38100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$11.1 million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Estimated Operating Cost:</a:t>
                      </a:r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$1.2 million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Making State Administration</a:t>
                      </a:r>
                      <a:r>
                        <a:rPr lang="en-US" sz="1800" b="1" baseline="0" dirty="0" smtClean="0"/>
                        <a:t> More Efficient?</a:t>
                      </a:r>
                      <a:r>
                        <a:rPr lang="en-US" sz="1800" b="1" dirty="0" smtClean="0"/>
                        <a:t> </a:t>
                      </a:r>
                      <a:endParaRPr lang="en-US" b="1" dirty="0"/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Priceless</a:t>
                      </a: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Left Brace 4"/>
          <p:cNvSpPr/>
          <p:nvPr/>
        </p:nvSpPr>
        <p:spPr>
          <a:xfrm>
            <a:off x="7721600" y="2871651"/>
            <a:ext cx="762000" cy="1143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483600" y="2667000"/>
            <a:ext cx="30480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Lower Annual Operating Costs: $9.6 million</a:t>
            </a: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8511177" y="3709851"/>
            <a:ext cx="3048000" cy="609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Lower Annual Capital Investment: $1.5 million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2415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DAS/BEST’s Establish Enterprise</a:t>
            </a:r>
            <a:br>
              <a:rPr lang="en-US" dirty="0"/>
            </a:br>
            <a:r>
              <a:rPr lang="en-US" dirty="0"/>
              <a:t>Unified Communications Project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50240" y="2730788"/>
            <a:ext cx="6614160" cy="6307328"/>
          </a:xfrm>
        </p:spPr>
        <p:txBody>
          <a:bodyPr>
            <a:normAutofit/>
          </a:bodyPr>
          <a:lstStyle/>
          <a:p>
            <a:r>
              <a:rPr lang="en-US" dirty="0"/>
              <a:t>Statewide discount strategy for all Telephony projects.</a:t>
            </a:r>
          </a:p>
          <a:p>
            <a:r>
              <a:rPr lang="en-US" dirty="0" smtClean="0"/>
              <a:t>Connecticut’s first Telephone Disaster Recovery Capability.</a:t>
            </a:r>
          </a:p>
          <a:p>
            <a:pPr lvl="1"/>
            <a:r>
              <a:rPr lang="en-US" dirty="0"/>
              <a:t>Cellular connectivity</a:t>
            </a:r>
          </a:p>
          <a:p>
            <a:pPr lvl="1"/>
            <a:r>
              <a:rPr lang="en-US" dirty="0"/>
              <a:t>24 Hour </a:t>
            </a:r>
            <a:r>
              <a:rPr lang="en-US" dirty="0" smtClean="0"/>
              <a:t>monitoring</a:t>
            </a:r>
          </a:p>
          <a:p>
            <a:pPr lvl="1"/>
            <a:r>
              <a:rPr lang="en-US" dirty="0" smtClean="0"/>
              <a:t>Enterprise System at State Data Center.</a:t>
            </a:r>
          </a:p>
          <a:p>
            <a:pPr lvl="1"/>
            <a:r>
              <a:rPr lang="en-US" dirty="0" smtClean="0"/>
              <a:t>Automatic Switching to State Police or UCHC hubs.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2590800"/>
            <a:ext cx="3962400" cy="683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4372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572E2D"/>
      </a:dk1>
      <a:lt1>
        <a:srgbClr val="2A5657"/>
      </a:lt1>
      <a:dk2>
        <a:srgbClr val="484D4B"/>
      </a:dk2>
      <a:lt2>
        <a:srgbClr val="A5A5A5"/>
      </a:lt2>
      <a:accent1>
        <a:srgbClr val="669AA4"/>
      </a:accent1>
      <a:accent2>
        <a:srgbClr val="930706"/>
      </a:accent2>
      <a:accent3>
        <a:srgbClr val="ACB4B4"/>
      </a:accent3>
      <a:accent4>
        <a:srgbClr val="492625"/>
      </a:accent4>
      <a:accent5>
        <a:srgbClr val="B8CACF"/>
      </a:accent5>
      <a:accent6>
        <a:srgbClr val="85060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213</TotalTime>
  <Words>692</Words>
  <Application>Microsoft Office PowerPoint</Application>
  <PresentationFormat>Custom</PresentationFormat>
  <Paragraphs>100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THE STATE OF THE STATE'S TELEPHONY</vt:lpstr>
      <vt:lpstr>CURRENT VIEW</vt:lpstr>
      <vt:lpstr>FUTURE IMAGE</vt:lpstr>
      <vt:lpstr>FUTURE IMAGE</vt:lpstr>
      <vt:lpstr>FUTURE IMAGE</vt:lpstr>
      <vt:lpstr>ENTERPRISE VISION</vt:lpstr>
      <vt:lpstr>ENTERPRISE VISION</vt:lpstr>
      <vt:lpstr>DAS/BEST’s Establish Enterprise Unified Communications Project</vt:lpstr>
      <vt:lpstr>DAS/BEST’s Establish Enterprise Unified Communications Project</vt:lpstr>
      <vt:lpstr>DOT Phone System Replacement</vt:lpstr>
      <vt:lpstr> UConn Health Center’s  Telephony Needs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of the State's Telephony</dc:title>
  <dc:creator>Trudeau, Katherine</dc:creator>
  <cp:keywords>EUE;UC;Telecom</cp:keywords>
  <cp:lastModifiedBy>MarkRaymond</cp:lastModifiedBy>
  <cp:revision>19</cp:revision>
  <dcterms:modified xsi:type="dcterms:W3CDTF">2013-08-12T20:46:40Z</dcterms:modified>
</cp:coreProperties>
</file>