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60" r:id="rId2"/>
    <p:sldId id="261" r:id="rId3"/>
    <p:sldId id="262" r:id="rId4"/>
    <p:sldId id="257" r:id="rId5"/>
    <p:sldId id="328" r:id="rId6"/>
    <p:sldId id="259" r:id="rId7"/>
    <p:sldId id="363" r:id="rId8"/>
    <p:sldId id="345" r:id="rId9"/>
    <p:sldId id="349" r:id="rId10"/>
    <p:sldId id="344" r:id="rId11"/>
    <p:sldId id="347" r:id="rId12"/>
    <p:sldId id="263" r:id="rId13"/>
    <p:sldId id="311" r:id="rId14"/>
    <p:sldId id="312" r:id="rId15"/>
    <p:sldId id="307" r:id="rId16"/>
    <p:sldId id="264" r:id="rId17"/>
    <p:sldId id="266" r:id="rId18"/>
    <p:sldId id="285" r:id="rId19"/>
    <p:sldId id="291" r:id="rId20"/>
    <p:sldId id="364" r:id="rId21"/>
    <p:sldId id="366" r:id="rId22"/>
    <p:sldId id="365" r:id="rId23"/>
    <p:sldId id="367" r:id="rId24"/>
    <p:sldId id="270" r:id="rId25"/>
    <p:sldId id="353" r:id="rId26"/>
    <p:sldId id="339" r:id="rId27"/>
    <p:sldId id="354" r:id="rId28"/>
    <p:sldId id="355" r:id="rId29"/>
    <p:sldId id="356" r:id="rId30"/>
    <p:sldId id="286" r:id="rId31"/>
    <p:sldId id="267" r:id="rId32"/>
    <p:sldId id="294" r:id="rId33"/>
    <p:sldId id="299" r:id="rId34"/>
    <p:sldId id="300" r:id="rId35"/>
    <p:sldId id="318" r:id="rId36"/>
    <p:sldId id="323" r:id="rId37"/>
    <p:sldId id="325" r:id="rId38"/>
    <p:sldId id="326" r:id="rId39"/>
    <p:sldId id="327" r:id="rId40"/>
    <p:sldId id="271" r:id="rId41"/>
    <p:sldId id="279" r:id="rId42"/>
    <p:sldId id="281" r:id="rId43"/>
    <p:sldId id="288" r:id="rId44"/>
    <p:sldId id="272" r:id="rId45"/>
    <p:sldId id="273" r:id="rId46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49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61" autoAdjust="0"/>
    <p:restoredTop sz="94660"/>
  </p:normalViewPr>
  <p:slideViewPr>
    <p:cSldViewPr>
      <p:cViewPr varScale="1">
        <p:scale>
          <a:sx n="87" d="100"/>
          <a:sy n="87" d="100"/>
        </p:scale>
        <p:origin x="99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100" b="1">
                <a:solidFill>
                  <a:schemeClr val="tx1"/>
                </a:solidFill>
              </a:rPr>
              <a:t>(in</a:t>
            </a:r>
            <a:r>
              <a:rPr lang="en-US" sz="1100" b="1" baseline="0">
                <a:solidFill>
                  <a:schemeClr val="tx1"/>
                </a:solidFill>
              </a:rPr>
              <a:t> millions)</a:t>
            </a:r>
            <a:endParaRPr lang="en-US" sz="1100" b="1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721939952627497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8684240281702816E-2"/>
          <c:y val="4.2341494100100442E-2"/>
          <c:w val="0.90427590560969806"/>
          <c:h val="0.7951130771806292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Sheet4!$B$4</c:f>
              <c:strCache>
                <c:ptCount val="1"/>
                <c:pt idx="0">
                  <c:v>General Government 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tx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Sheet4!$C$3:$E$3</c:f>
              <c:strCache>
                <c:ptCount val="3"/>
                <c:pt idx="0">
                  <c:v>FY 2015</c:v>
                </c:pt>
                <c:pt idx="1">
                  <c:v>FY 2016</c:v>
                </c:pt>
                <c:pt idx="2">
                  <c:v>FY 2017</c:v>
                </c:pt>
              </c:strCache>
            </c:strRef>
          </c:cat>
          <c:val>
            <c:numRef>
              <c:f>Sheet4!$C$4:$E$4</c:f>
              <c:numCache>
                <c:formatCode>_("$"* #,##0_);_("$"* \(#,##0\);_("$"* "-"??_);_(@_)</c:formatCode>
                <c:ptCount val="3"/>
                <c:pt idx="0">
                  <c:v>500.43900000000002</c:v>
                </c:pt>
                <c:pt idx="1">
                  <c:v>501.6</c:v>
                </c:pt>
                <c:pt idx="2">
                  <c:v>481.67100000000005</c:v>
                </c:pt>
              </c:numCache>
            </c:numRef>
          </c:val>
        </c:ser>
        <c:ser>
          <c:idx val="1"/>
          <c:order val="1"/>
          <c:tx>
            <c:strRef>
              <c:f>Sheet4!$B$5</c:f>
              <c:strCache>
                <c:ptCount val="1"/>
                <c:pt idx="0">
                  <c:v>Education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Sheet4!$C$3:$E$3</c:f>
              <c:strCache>
                <c:ptCount val="3"/>
                <c:pt idx="0">
                  <c:v>FY 2015</c:v>
                </c:pt>
                <c:pt idx="1">
                  <c:v>FY 2016</c:v>
                </c:pt>
                <c:pt idx="2">
                  <c:v>FY 2017</c:v>
                </c:pt>
              </c:strCache>
            </c:strRef>
          </c:cat>
          <c:val>
            <c:numRef>
              <c:f>Sheet4!$C$5:$E$5</c:f>
              <c:numCache>
                <c:formatCode>_("$"* #,##0_);_("$"* \(#,##0\);_("$"* "-"??_);_(@_)</c:formatCode>
                <c:ptCount val="3"/>
                <c:pt idx="0">
                  <c:v>3301.65</c:v>
                </c:pt>
                <c:pt idx="1">
                  <c:v>3340.1000000000004</c:v>
                </c:pt>
                <c:pt idx="2">
                  <c:v>3342.4</c:v>
                </c:pt>
              </c:numCache>
            </c:numRef>
          </c:val>
        </c:ser>
        <c:ser>
          <c:idx val="2"/>
          <c:order val="2"/>
          <c:tx>
            <c:strRef>
              <c:f>Sheet4!$B$6</c:f>
              <c:strCache>
                <c:ptCount val="1"/>
                <c:pt idx="0">
                  <c:v>Teachers' Retirement Contributions, Retiree Health Service Cost &amp; Debt Service </c:v>
                </c:pt>
              </c:strCache>
            </c:strRef>
          </c:tx>
          <c:spPr>
            <a:pattFill prst="diagBrick">
              <a:fgClr>
                <a:schemeClr val="accent3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solidFill>
                <a:schemeClr val="tx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Sheet4!$C$3:$E$3</c:f>
              <c:strCache>
                <c:ptCount val="3"/>
                <c:pt idx="0">
                  <c:v>FY 2015</c:v>
                </c:pt>
                <c:pt idx="1">
                  <c:v>FY 2016</c:v>
                </c:pt>
                <c:pt idx="2">
                  <c:v>FY 2017</c:v>
                </c:pt>
              </c:strCache>
            </c:strRef>
          </c:cat>
          <c:val>
            <c:numRef>
              <c:f>Sheet4!$C$6:$E$6</c:f>
              <c:numCache>
                <c:formatCode>_("$"* #,##0_);_("$"* \(#,##0\);_("$"* "-"??_);_(@_)</c:formatCode>
                <c:ptCount val="3"/>
                <c:pt idx="0">
                  <c:v>1138.19</c:v>
                </c:pt>
                <c:pt idx="1">
                  <c:v>1128.5</c:v>
                </c:pt>
                <c:pt idx="2">
                  <c:v>1151.9000000000001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70079632"/>
        <c:axId val="170591680"/>
      </c:barChart>
      <c:catAx>
        <c:axId val="270079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591680"/>
        <c:crosses val="autoZero"/>
        <c:auto val="1"/>
        <c:lblAlgn val="ctr"/>
        <c:lblOffset val="100"/>
        <c:noMultiLvlLbl val="0"/>
      </c:catAx>
      <c:valAx>
        <c:axId val="170591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0079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0.14418</cdr:x>
      <cdr:y>0.27647</cdr:y>
    </cdr:from>
    <cdr:to>
      <cdr:x>0.25571</cdr:x>
      <cdr:y>0.57588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82010" y="1362456"/>
          <a:ext cx="914400" cy="14755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0.17552</cdr:x>
      <cdr:y>0.11131</cdr:y>
    </cdr:from>
    <cdr:to>
      <cdr:x>0.28832</cdr:x>
      <cdr:y>0.16191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305166" y="498033"/>
          <a:ext cx="838766" cy="2264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 dirty="0" smtClean="0"/>
            <a:t>$</a:t>
          </a:r>
          <a:r>
            <a:rPr lang="en-US" sz="1200" b="1" dirty="0" smtClean="0"/>
            <a:t>4,930.3</a:t>
          </a:r>
        </a:p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0.37389</cdr:x>
      <cdr:y>0.29545</cdr:y>
    </cdr:from>
    <cdr:to>
      <cdr:x>0.46261</cdr:x>
      <cdr:y>0.36081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065318" y="1455974"/>
          <a:ext cx="727364" cy="3221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200" b="1" dirty="0"/>
        </a:p>
      </cdr:txBody>
    </cdr:sp>
  </cdr:relSizeAnchor>
  <cdr:relSizeAnchor xmlns:cdr="http://schemas.openxmlformats.org/drawingml/2006/chartDrawing">
    <cdr:from>
      <cdr:x>0.47789</cdr:x>
      <cdr:y>0.11298</cdr:y>
    </cdr:from>
    <cdr:to>
      <cdr:x>0.61351</cdr:x>
      <cdr:y>0.19522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553550" y="505530"/>
          <a:ext cx="1008452" cy="367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 dirty="0" smtClean="0"/>
            <a:t>$</a:t>
          </a:r>
          <a:r>
            <a:rPr lang="en-US" sz="1200" b="1" dirty="0" smtClean="0"/>
            <a:t>4,950.2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0.77605</cdr:x>
      <cdr:y>0.11638</cdr:y>
    </cdr:from>
    <cdr:to>
      <cdr:x>0.87871</cdr:x>
      <cdr:y>0.17542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770622" y="520715"/>
          <a:ext cx="763366" cy="2641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 dirty="0" smtClean="0"/>
            <a:t>$</a:t>
          </a:r>
          <a:r>
            <a:rPr lang="en-US" sz="1200" b="1" dirty="0" smtClean="0"/>
            <a:t>4,956.0</a:t>
          </a:r>
          <a:endParaRPr lang="en-US" sz="12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3027466" cy="4649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5954" y="3"/>
            <a:ext cx="3027466" cy="4649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13FD6-F7E3-44A3-BA4A-D37A3F76096C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18718"/>
            <a:ext cx="3027466" cy="4649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5954" y="8818718"/>
            <a:ext cx="3027466" cy="4649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ED0E6-ADDB-4FBB-80DA-C1027B4A3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716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2" y="2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4F1C17A2-EAF5-4137-A084-201E2DDE83EF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03350" y="1160463"/>
            <a:ext cx="4178300" cy="3135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8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2" y="8817908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683392C9-F427-440E-9698-F2E5CBBA8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8775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392C9-F427-440E-9698-F2E5CBBA8A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336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392C9-F427-440E-9698-F2E5CBBA8A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919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392C9-F427-440E-9698-F2E5CBBA8A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856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392C9-F427-440E-9698-F2E5CBBA8A6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158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392C9-F427-440E-9698-F2E5CBBA8A6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584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392C9-F427-440E-9698-F2E5CBBA8A6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32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392C9-F427-440E-9698-F2E5CBBA8A6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07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4C1A-0353-425A-A062-9083F90F8783}" type="datetime1">
              <a:rPr lang="en-US" smtClean="0"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7A54-0EEC-4EE7-A15B-ACEF687F31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C324A-6660-4F90-89E7-FFC751201A4F}" type="datetime1">
              <a:rPr lang="en-US" smtClean="0"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7A54-0EEC-4EE7-A15B-ACEF687F31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4C5C-52B3-4E60-9F97-E7D9305A136B}" type="datetime1">
              <a:rPr lang="en-US" smtClean="0"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7A54-0EEC-4EE7-A15B-ACEF687F31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2EF17-E77B-44AE-960E-3910E4627E0C}" type="datetime1">
              <a:rPr lang="en-US" smtClean="0"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7A54-0EEC-4EE7-A15B-ACEF687F310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26215-274F-4E93-8794-890149BA02B2}" type="datetime1">
              <a:rPr lang="en-US" smtClean="0"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7A54-0EEC-4EE7-A15B-ACEF687F31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BF1D-9E4B-4185-87D6-CA04D4E06E1E}" type="datetime1">
              <a:rPr lang="en-US" smtClean="0"/>
              <a:t>2/19/2015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7A54-0EEC-4EE7-A15B-ACEF687F31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DD46C-D92A-4C97-9522-3DE06E979031}" type="datetime1">
              <a:rPr lang="en-US" smtClean="0"/>
              <a:t>2/19/2015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7A54-0EEC-4EE7-A15B-ACEF687F31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6E4A-41B1-460B-98BC-AD481CB5DD86}" type="datetime1">
              <a:rPr lang="en-US" smtClean="0"/>
              <a:t>2/19/2015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7A54-0EEC-4EE7-A15B-ACEF687F31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BC32-35D3-4154-B90F-318F7645F752}" type="datetime1">
              <a:rPr lang="en-US" smtClean="0"/>
              <a:t>2/19/2015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7A54-0EEC-4EE7-A15B-ACEF687F31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C3D8-557B-4BD0-946D-41F8DBAD2633}" type="datetime1">
              <a:rPr lang="en-US" smtClean="0"/>
              <a:t>2/19/2015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7A54-0EEC-4EE7-A15B-ACEF687F31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76F5-EB0E-428A-AB7C-796FC4333D65}" type="datetime1">
              <a:rPr lang="en-US" smtClean="0"/>
              <a:t>2/19/2015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7A54-0EEC-4EE7-A15B-ACEF687F31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11000">
              <a:schemeClr val="accent5">
                <a:lumMod val="0"/>
                <a:lumOff val="100000"/>
              </a:schemeClr>
            </a:gs>
            <a:gs pos="100000">
              <a:schemeClr val="accent5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B9D37-66BD-422A-8EFE-ED7EA0130FC0}" type="datetime1">
              <a:rPr lang="en-US" smtClean="0"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37A54-0EEC-4EE7-A15B-ACEF687F310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3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6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7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8.emf"/><Relationship Id="rId4" Type="http://schemas.openxmlformats.org/officeDocument/2006/relationships/package" Target="../embeddings/Microsoft_Excel_Worksheet11.xlsx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9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emf"/><Relationship Id="rId4" Type="http://schemas.openxmlformats.org/officeDocument/2006/relationships/package" Target="../embeddings/Microsoft_Excel_Worksheet2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053" y="2057400"/>
            <a:ext cx="4114800" cy="2895600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981200" y="228600"/>
            <a:ext cx="5224507" cy="196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400" b="1" i="0" u="none" strike="noStrike" cap="none" normalizeH="0" baseline="0" dirty="0" smtClean="0">
                <a:ln>
                  <a:noFill/>
                </a:ln>
                <a:solidFill>
                  <a:srgbClr val="1B4955"/>
                </a:solidFill>
                <a:effectLst/>
                <a:latin typeface="CG Omega"/>
                <a:ea typeface="Times New Roman" panose="02020603050405020304" pitchFamily="18" charset="0"/>
              </a:rPr>
              <a:t>CONNECTICUT</a:t>
            </a:r>
            <a:endParaRPr kumimoji="0" lang="en-US" altLang="en-US" sz="600" b="1" i="0" u="none" strike="noStrike" cap="none" normalizeH="0" baseline="0" dirty="0" smtClean="0">
              <a:ln>
                <a:noFill/>
              </a:ln>
              <a:solidFill>
                <a:srgbClr val="1B4955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rgbClr val="1B4955"/>
                </a:solidFill>
                <a:effectLst/>
                <a:latin typeface="CG Omega"/>
                <a:ea typeface="Times New Roman" panose="02020603050405020304" pitchFamily="18" charset="0"/>
              </a:rPr>
              <a:t>FY 2016 - FY 2017 BIENNIUM</a:t>
            </a:r>
            <a:endParaRPr kumimoji="0" lang="en-US" altLang="en-US" sz="600" b="1" i="0" u="none" strike="noStrike" cap="none" normalizeH="0" baseline="0" dirty="0" smtClean="0">
              <a:ln>
                <a:noFill/>
              </a:ln>
              <a:solidFill>
                <a:srgbClr val="1B4955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1B4955"/>
                </a:solidFill>
                <a:effectLst/>
                <a:latin typeface="CG Omega"/>
                <a:ea typeface="Times New Roman" panose="02020603050405020304" pitchFamily="18" charset="0"/>
              </a:rPr>
              <a:t>GOVERNOR’S BUDGET</a:t>
            </a:r>
            <a:endParaRPr kumimoji="0" lang="en-US" altLang="en-US" sz="600" b="1" i="0" u="none" strike="noStrike" cap="none" normalizeH="0" baseline="0" dirty="0" smtClean="0">
              <a:ln>
                <a:noFill/>
              </a:ln>
              <a:solidFill>
                <a:srgbClr val="1B4955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015467" y="5802124"/>
            <a:ext cx="5113066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1B49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rgbClr val="1B4955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1B4955"/>
                </a:solidFill>
                <a:effectLst/>
                <a:latin typeface="CG Omega"/>
                <a:ea typeface="Times New Roman" panose="02020603050405020304" pitchFamily="18" charset="0"/>
              </a:rPr>
              <a:t>DANNEL P. MALLOY, GOVERNOR</a:t>
            </a:r>
            <a:endParaRPr kumimoji="0" lang="en-US" altLang="en-US" sz="600" b="1" i="0" u="none" strike="noStrike" cap="none" normalizeH="0" baseline="0" dirty="0" smtClean="0">
              <a:ln>
                <a:noFill/>
              </a:ln>
              <a:solidFill>
                <a:srgbClr val="1B4955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1B4955"/>
                </a:solidFill>
                <a:effectLst/>
                <a:latin typeface="CG Omega"/>
                <a:ea typeface="Times New Roman" panose="02020603050405020304" pitchFamily="18" charset="0"/>
              </a:rPr>
              <a:t>February 18, 2015</a:t>
            </a:r>
            <a:endParaRPr kumimoji="0" lang="en-US" altLang="en-US" sz="1800" b="1" i="0" u="none" strike="noStrike" cap="none" normalizeH="0" baseline="0" dirty="0" smtClean="0">
              <a:ln>
                <a:noFill/>
              </a:ln>
              <a:solidFill>
                <a:srgbClr val="1B4955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26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2853" y="4640197"/>
            <a:ext cx="9156853" cy="1379603"/>
            <a:chOff x="-12853" y="4640197"/>
            <a:chExt cx="9156853" cy="1379603"/>
          </a:xfrm>
        </p:grpSpPr>
        <p:sp>
          <p:nvSpPr>
            <p:cNvPr id="9" name="Rectangle 8"/>
            <p:cNvSpPr/>
            <p:nvPr/>
          </p:nvSpPr>
          <p:spPr>
            <a:xfrm>
              <a:off x="-12853" y="4640197"/>
              <a:ext cx="91440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5410200"/>
              <a:ext cx="91440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50106" y="1368425"/>
            <a:ext cx="7443787" cy="4868862"/>
            <a:chOff x="1099685" y="1417638"/>
            <a:chExt cx="6801302" cy="4868862"/>
          </a:xfrm>
        </p:grpSpPr>
        <p:sp>
          <p:nvSpPr>
            <p:cNvPr id="5" name="Rectangle 4"/>
            <p:cNvSpPr/>
            <p:nvPr/>
          </p:nvSpPr>
          <p:spPr>
            <a:xfrm>
              <a:off x="1099685" y="1417638"/>
              <a:ext cx="6801302" cy="48688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65100" dist="317500" dir="7800000" algn="r" rotWithShape="0">
                <a:prstClr val="black">
                  <a:alpha val="7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45042591"/>
                </p:ext>
              </p:extLst>
            </p:nvPr>
          </p:nvGraphicFramePr>
          <p:xfrm>
            <a:off x="1447800" y="1417638"/>
            <a:ext cx="5756957" cy="46712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09" name="Slide" r:id="rId3" imgW="2976468" imgH="2232704" progId="PowerPoint.Slide.12">
                    <p:embed/>
                  </p:oleObj>
                </mc:Choice>
                <mc:Fallback>
                  <p:oleObj name="Slide" r:id="rId3" imgW="2976468" imgH="2232704" progId="PowerPoint.Slide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447800" y="1417638"/>
                          <a:ext cx="5756957" cy="467121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7A54-0EEC-4EE7-A15B-ACEF687F3107}" type="slidenum">
              <a:rPr lang="en-US" b="1" smtClean="0">
                <a:solidFill>
                  <a:schemeClr val="tx1"/>
                </a:solidFill>
              </a:rPr>
              <a:t>10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33400"/>
            <a:ext cx="8229600" cy="7159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Impact on State Workforce</a:t>
            </a:r>
            <a:br>
              <a:rPr lang="en-US" sz="3200" b="1" dirty="0" smtClean="0"/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21706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2853" y="4640197"/>
            <a:ext cx="9156853" cy="1379603"/>
            <a:chOff x="-12853" y="4640197"/>
            <a:chExt cx="9156853" cy="1379603"/>
          </a:xfrm>
        </p:grpSpPr>
        <p:sp>
          <p:nvSpPr>
            <p:cNvPr id="9" name="Rectangle 8"/>
            <p:cNvSpPr/>
            <p:nvPr/>
          </p:nvSpPr>
          <p:spPr>
            <a:xfrm>
              <a:off x="-12853" y="4640197"/>
              <a:ext cx="91440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5410200"/>
              <a:ext cx="91440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Addressing the FY 2015 Deficit</a:t>
            </a:r>
            <a:br>
              <a:rPr lang="en-US" sz="3200" b="1" dirty="0" smtClean="0"/>
            </a:br>
            <a:r>
              <a:rPr lang="en-US" sz="1800" b="1" dirty="0" smtClean="0"/>
              <a:t>(in millions)</a:t>
            </a:r>
            <a:endParaRPr lang="en-US" sz="18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1644678" y="1417638"/>
            <a:ext cx="5854644" cy="4718137"/>
            <a:chOff x="1905001" y="1524000"/>
            <a:chExt cx="5695950" cy="4343400"/>
          </a:xfrm>
        </p:grpSpPr>
        <p:sp>
          <p:nvSpPr>
            <p:cNvPr id="5" name="Rectangle 4"/>
            <p:cNvSpPr/>
            <p:nvPr/>
          </p:nvSpPr>
          <p:spPr>
            <a:xfrm>
              <a:off x="1905001" y="1524000"/>
              <a:ext cx="5695950" cy="434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65100" dist="317500" dir="7800000" algn="r" rotWithShape="0">
                <a:prstClr val="black">
                  <a:alpha val="7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4385301"/>
                </p:ext>
              </p:extLst>
            </p:nvPr>
          </p:nvGraphicFramePr>
          <p:xfrm>
            <a:off x="1905001" y="1576027"/>
            <a:ext cx="5695950" cy="42893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65" name="Worksheet" r:id="rId3" imgW="5696085" imgH="4400550" progId="Excel.Sheet.12">
                    <p:embed/>
                  </p:oleObj>
                </mc:Choice>
                <mc:Fallback>
                  <p:oleObj name="Worksheet" r:id="rId3" imgW="5696085" imgH="4400550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905001" y="1576027"/>
                          <a:ext cx="5695950" cy="428933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7A54-0EEC-4EE7-A15B-ACEF687F3107}" type="slidenum">
              <a:rPr lang="en-US" b="1" smtClean="0">
                <a:solidFill>
                  <a:schemeClr val="tx1"/>
                </a:solidFill>
              </a:rPr>
              <a:t>11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35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29000">
              <a:schemeClr val="accent5">
                <a:lumMod val="0"/>
                <a:lumOff val="100000"/>
              </a:schemeClr>
            </a:gs>
            <a:gs pos="100000">
              <a:schemeClr val="accent5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9291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Revenue</a:t>
            </a:r>
            <a:endParaRPr lang="en-US" sz="40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7A54-0EEC-4EE7-A15B-ACEF687F3107}" type="slidenum">
              <a:rPr lang="en-US" b="1" smtClean="0">
                <a:solidFill>
                  <a:schemeClr val="tx1"/>
                </a:solidFill>
              </a:rPr>
              <a:t>12</a:t>
            </a:fld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68680" y="3048000"/>
            <a:ext cx="7406640" cy="848360"/>
            <a:chOff x="2400300" y="3919220"/>
            <a:chExt cx="7406640" cy="84836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400300" y="4343400"/>
              <a:ext cx="7406640" cy="0"/>
            </a:xfrm>
            <a:prstGeom prst="line">
              <a:avLst/>
            </a:prstGeom>
            <a:ln w="82550" cmpd="dbl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/>
            <p:cNvPicPr/>
            <p:nvPr/>
          </p:nvPicPr>
          <p:blipFill rotWithShape="1">
            <a:blip r:embed="rId2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75" t="1" b="53839"/>
            <a:stretch/>
          </p:blipFill>
          <p:spPr bwMode="auto">
            <a:xfrm>
              <a:off x="5627370" y="3919220"/>
              <a:ext cx="952500" cy="84836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3015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853" y="4640197"/>
            <a:ext cx="9156853" cy="1379603"/>
            <a:chOff x="-12853" y="4640197"/>
            <a:chExt cx="9156853" cy="1379603"/>
          </a:xfrm>
        </p:grpSpPr>
        <p:sp>
          <p:nvSpPr>
            <p:cNvPr id="8" name="Rectangle 7"/>
            <p:cNvSpPr/>
            <p:nvPr/>
          </p:nvSpPr>
          <p:spPr>
            <a:xfrm>
              <a:off x="-12853" y="4640197"/>
              <a:ext cx="91440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5410200"/>
              <a:ext cx="91440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7A54-0EEC-4EE7-A15B-ACEF687F3107}" type="slidenum">
              <a:rPr lang="en-US" b="1" smtClean="0">
                <a:solidFill>
                  <a:schemeClr val="tx1"/>
                </a:solidFill>
              </a:rPr>
              <a:t>13</a:t>
            </a:fld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90909" y="634718"/>
            <a:ext cx="7567291" cy="5588563"/>
            <a:chOff x="890910" y="847735"/>
            <a:chExt cx="7362182" cy="5588563"/>
          </a:xfrm>
        </p:grpSpPr>
        <p:sp>
          <p:nvSpPr>
            <p:cNvPr id="6" name="Rectangle 5"/>
            <p:cNvSpPr/>
            <p:nvPr/>
          </p:nvSpPr>
          <p:spPr>
            <a:xfrm>
              <a:off x="890910" y="847735"/>
              <a:ext cx="7362182" cy="55885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65100" dist="317500" dir="7800000" algn="r" rotWithShape="0">
                <a:prstClr val="black">
                  <a:alpha val="7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82320038"/>
                </p:ext>
              </p:extLst>
            </p:nvPr>
          </p:nvGraphicFramePr>
          <p:xfrm>
            <a:off x="1005210" y="934913"/>
            <a:ext cx="7133582" cy="54142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12" name="Worksheet" r:id="rId3" imgW="5572057" imgH="4229100" progId="Excel.Sheet.12">
                    <p:embed/>
                  </p:oleObj>
                </mc:Choice>
                <mc:Fallback>
                  <p:oleObj name="Worksheet" r:id="rId3" imgW="5572057" imgH="4229100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005210" y="934913"/>
                          <a:ext cx="7133582" cy="541420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782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+mn-lt"/>
              </a:rPr>
              <a:t>Revenue Proposals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2000" b="1" dirty="0" smtClean="0"/>
              <a:t>(in millions</a:t>
            </a:r>
            <a:r>
              <a:rPr lang="en-US" sz="20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408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853" y="4640197"/>
            <a:ext cx="9156853" cy="1379603"/>
            <a:chOff x="-12853" y="4640197"/>
            <a:chExt cx="9156853" cy="1379603"/>
          </a:xfrm>
        </p:grpSpPr>
        <p:sp>
          <p:nvSpPr>
            <p:cNvPr id="8" name="Rectangle 7"/>
            <p:cNvSpPr/>
            <p:nvPr/>
          </p:nvSpPr>
          <p:spPr>
            <a:xfrm>
              <a:off x="-12853" y="4640197"/>
              <a:ext cx="91440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5410200"/>
              <a:ext cx="91440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General Fund Revenue Proposals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2200" b="1" dirty="0" smtClean="0"/>
              <a:t>(in millions)</a:t>
            </a:r>
            <a:endParaRPr lang="en-US" sz="2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65125"/>
          </a:xfrm>
        </p:spPr>
        <p:txBody>
          <a:bodyPr/>
          <a:lstStyle/>
          <a:p>
            <a:fld id="{1DC37A54-0EEC-4EE7-A15B-ACEF687F3107}" type="slidenum">
              <a:rPr lang="en-US" b="1" smtClean="0">
                <a:solidFill>
                  <a:schemeClr val="tx1"/>
                </a:solidFill>
              </a:rPr>
              <a:t>14</a:t>
            </a:fld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04900" y="1096961"/>
            <a:ext cx="6934201" cy="5168054"/>
            <a:chOff x="1104900" y="1096961"/>
            <a:chExt cx="6934201" cy="5168054"/>
          </a:xfrm>
        </p:grpSpPr>
        <p:sp>
          <p:nvSpPr>
            <p:cNvPr id="6" name="Rectangle 5"/>
            <p:cNvSpPr/>
            <p:nvPr/>
          </p:nvSpPr>
          <p:spPr>
            <a:xfrm>
              <a:off x="1104901" y="1096961"/>
              <a:ext cx="6934200" cy="51680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65100" dist="317500" dir="7800000" algn="r" rotWithShape="0">
                <a:prstClr val="black">
                  <a:alpha val="7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27059813"/>
                </p:ext>
              </p:extLst>
            </p:nvPr>
          </p:nvGraphicFramePr>
          <p:xfrm>
            <a:off x="1104900" y="1096962"/>
            <a:ext cx="6934200" cy="51680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37" name="Worksheet" r:id="rId3" imgW="5572057" imgH="4152810" progId="Excel.Sheet.12">
                    <p:embed/>
                  </p:oleObj>
                </mc:Choice>
                <mc:Fallback>
                  <p:oleObj name="Worksheet" r:id="rId3" imgW="5572057" imgH="4152810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104900" y="1096962"/>
                          <a:ext cx="6934200" cy="516805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7817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2853" y="4640197"/>
            <a:ext cx="9156853" cy="1379603"/>
            <a:chOff x="-12853" y="4640197"/>
            <a:chExt cx="9156853" cy="1379603"/>
          </a:xfrm>
        </p:grpSpPr>
        <p:sp>
          <p:nvSpPr>
            <p:cNvPr id="9" name="Rectangle 8"/>
            <p:cNvSpPr/>
            <p:nvPr/>
          </p:nvSpPr>
          <p:spPr>
            <a:xfrm>
              <a:off x="-12853" y="4640197"/>
              <a:ext cx="91440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5410200"/>
              <a:ext cx="91440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316" y="240210"/>
            <a:ext cx="8229600" cy="428625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Use of One-Time Revenues</a:t>
            </a:r>
            <a:endParaRPr lang="en-US" sz="3200" b="1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06916" y="762000"/>
            <a:ext cx="8001000" cy="1085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b="1" dirty="0" smtClean="0"/>
              <a:t>One-time revenues comprise a small fraction of the proposed budget at 2.4% of General Fund revenues in FY 2016 and 1.3% of General Fund revenues in FY 2017</a:t>
            </a:r>
          </a:p>
          <a:p>
            <a:pPr marL="0" indent="0">
              <a:buFont typeface="Arial" pitchFamily="34" charset="0"/>
              <a:buNone/>
            </a:pPr>
            <a:endParaRPr lang="en-US" sz="1800" dirty="0" smtClean="0"/>
          </a:p>
          <a:p>
            <a:pPr marL="0" indent="0">
              <a:buFont typeface="Arial" pitchFamily="34" charset="0"/>
              <a:buNone/>
            </a:pPr>
            <a:endParaRPr lang="en-US" sz="1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7A54-0EEC-4EE7-A15B-ACEF687F3107}" type="slidenum">
              <a:rPr lang="en-US" b="1" smtClean="0">
                <a:solidFill>
                  <a:schemeClr val="tx1"/>
                </a:solidFill>
              </a:rPr>
              <a:t>15</a:t>
            </a:fld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44336" y="1482123"/>
            <a:ext cx="6855326" cy="5082494"/>
            <a:chOff x="1066799" y="1456417"/>
            <a:chExt cx="6855326" cy="5082494"/>
          </a:xfrm>
        </p:grpSpPr>
        <p:sp>
          <p:nvSpPr>
            <p:cNvPr id="6" name="Rectangle 5"/>
            <p:cNvSpPr/>
            <p:nvPr/>
          </p:nvSpPr>
          <p:spPr>
            <a:xfrm>
              <a:off x="1066800" y="1551996"/>
              <a:ext cx="6855325" cy="49869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65100" dist="317500" dir="7800000" algn="r" rotWithShape="0">
                <a:prstClr val="black">
                  <a:alpha val="7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40771785"/>
                </p:ext>
              </p:extLst>
            </p:nvPr>
          </p:nvGraphicFramePr>
          <p:xfrm>
            <a:off x="1066799" y="1456417"/>
            <a:ext cx="6855325" cy="4979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61" name="Worksheet" r:id="rId3" imgW="8676301" imgH="6301822" progId="Excel.Sheet.12">
                    <p:embed/>
                  </p:oleObj>
                </mc:Choice>
                <mc:Fallback>
                  <p:oleObj name="Worksheet" r:id="rId3" imgW="8676301" imgH="6301822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066799" y="1456417"/>
                          <a:ext cx="6855325" cy="49799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934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2853" y="4640197"/>
            <a:ext cx="9156853" cy="1379603"/>
            <a:chOff x="-12853" y="4640197"/>
            <a:chExt cx="9156853" cy="1379603"/>
          </a:xfrm>
        </p:grpSpPr>
        <p:sp>
          <p:nvSpPr>
            <p:cNvPr id="9" name="Rectangle 8"/>
            <p:cNvSpPr/>
            <p:nvPr/>
          </p:nvSpPr>
          <p:spPr>
            <a:xfrm>
              <a:off x="-12853" y="4640197"/>
              <a:ext cx="91440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5410200"/>
              <a:ext cx="91440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7A54-0EEC-4EE7-A15B-ACEF687F3107}" type="slidenum">
              <a:rPr lang="en-US" b="1" smtClean="0">
                <a:solidFill>
                  <a:schemeClr val="tx1"/>
                </a:solidFill>
              </a:rPr>
              <a:t>16</a:t>
            </a:fld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41072" y="977900"/>
            <a:ext cx="7834313" cy="4902200"/>
            <a:chOff x="654843" y="838200"/>
            <a:chExt cx="7834313" cy="4902200"/>
          </a:xfrm>
        </p:grpSpPr>
        <p:sp>
          <p:nvSpPr>
            <p:cNvPr id="6" name="Rectangle 5"/>
            <p:cNvSpPr/>
            <p:nvPr/>
          </p:nvSpPr>
          <p:spPr>
            <a:xfrm>
              <a:off x="762001" y="954736"/>
              <a:ext cx="7543800" cy="46840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65100" dist="317500" dir="7800000" algn="r" rotWithShape="0">
                <a:prstClr val="black">
                  <a:alpha val="7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30550886"/>
                </p:ext>
              </p:extLst>
            </p:nvPr>
          </p:nvGraphicFramePr>
          <p:xfrm>
            <a:off x="654843" y="838200"/>
            <a:ext cx="7834313" cy="4902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85" name="Worksheet" r:id="rId3" imgW="5638800" imgH="4009935" progId="Excel.Sheet.12">
                    <p:embed/>
                  </p:oleObj>
                </mc:Choice>
                <mc:Fallback>
                  <p:oleObj name="Worksheet" r:id="rId3" imgW="5638800" imgH="4009935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654843" y="838200"/>
                          <a:ext cx="7834313" cy="4902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5943"/>
            <a:ext cx="8229600" cy="140176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General Fund Revenue</a:t>
            </a:r>
            <a:br>
              <a:rPr lang="en-US" sz="3200" b="1" dirty="0" smtClean="0"/>
            </a:br>
            <a:r>
              <a:rPr lang="en-US" sz="2200" b="1" dirty="0" smtClean="0"/>
              <a:t>Economic Growth Rates</a:t>
            </a:r>
            <a:br>
              <a:rPr lang="en-US" sz="2200" b="1" dirty="0" smtClean="0"/>
            </a:br>
            <a:r>
              <a:rPr lang="en-US" sz="1800" dirty="0" smtClean="0"/>
              <a:t>(underlying growth prior to tax changes/transfers)</a:t>
            </a:r>
            <a:endParaRPr lang="en-US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1372633" y="6071739"/>
            <a:ext cx="6371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FY 2015 – FY 2018 forecast based on January 2015 consensus revenue estimate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9121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Second Chance Society</a:t>
            </a:r>
            <a:endParaRPr lang="en-US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7A54-0EEC-4EE7-A15B-ACEF687F3107}" type="slidenum">
              <a:rPr lang="en-US" b="1" smtClean="0">
                <a:solidFill>
                  <a:schemeClr val="tx1"/>
                </a:solidFill>
              </a:rPr>
              <a:t>17</a:t>
            </a:fld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46646" y="2971800"/>
            <a:ext cx="7406640" cy="848360"/>
            <a:chOff x="2400300" y="3919220"/>
            <a:chExt cx="7406640" cy="84836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400300" y="4343400"/>
              <a:ext cx="7406640" cy="0"/>
            </a:xfrm>
            <a:prstGeom prst="line">
              <a:avLst/>
            </a:prstGeom>
            <a:ln w="82550" cmpd="dbl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/>
            <p:cNvPicPr/>
            <p:nvPr/>
          </p:nvPicPr>
          <p:blipFill rotWithShape="1">
            <a:blip r:embed="rId2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75" t="1" b="53839"/>
            <a:stretch/>
          </p:blipFill>
          <p:spPr bwMode="auto">
            <a:xfrm>
              <a:off x="5627370" y="3919220"/>
              <a:ext cx="952500" cy="84836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4014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2853" y="4640197"/>
            <a:ext cx="9156853" cy="1379603"/>
            <a:chOff x="-12853" y="4640197"/>
            <a:chExt cx="9156853" cy="1379603"/>
          </a:xfrm>
        </p:grpSpPr>
        <p:sp>
          <p:nvSpPr>
            <p:cNvPr id="7" name="Rectangle 6"/>
            <p:cNvSpPr/>
            <p:nvPr/>
          </p:nvSpPr>
          <p:spPr>
            <a:xfrm>
              <a:off x="-12853" y="4640197"/>
              <a:ext cx="91440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5410200"/>
              <a:ext cx="91440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471889" y="1536662"/>
            <a:ext cx="8229600" cy="45701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65100" dist="317500" dir="7800000" algn="r" rotWithShape="0">
              <a:prstClr val="black">
                <a:alpha val="7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4974"/>
            <a:ext cx="8229600" cy="1066801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Second Chance Society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79444"/>
            <a:ext cx="8610600" cy="45719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 smtClean="0"/>
              <a:t>Breaking the cycle of crime and poverty to make ex-offenders productive members of society</a:t>
            </a:r>
          </a:p>
          <a:p>
            <a:pPr marL="457200" lvl="1" indent="0" defTabSz="1006475">
              <a:buNone/>
              <a:tabLst>
                <a:tab pos="7197725" algn="ctr"/>
              </a:tabLst>
            </a:pPr>
            <a:r>
              <a:rPr lang="en-US" sz="1900" dirty="0" smtClean="0"/>
              <a:t>	in millions</a:t>
            </a:r>
            <a:r>
              <a:rPr lang="en-US" sz="1900" i="1" dirty="0" smtClean="0"/>
              <a:t> </a:t>
            </a:r>
          </a:p>
          <a:p>
            <a:pPr marL="457200" lvl="1" indent="0">
              <a:buNone/>
              <a:tabLst>
                <a:tab pos="7088188" algn="r"/>
                <a:tab pos="8112125" algn="r"/>
              </a:tabLst>
            </a:pPr>
            <a:r>
              <a:rPr lang="en-US" sz="1900" dirty="0" smtClean="0"/>
              <a:t>	</a:t>
            </a:r>
            <a:r>
              <a:rPr lang="en-US" sz="1900" u="sng" dirty="0" smtClean="0"/>
              <a:t>FY 2016</a:t>
            </a:r>
            <a:r>
              <a:rPr lang="en-US" sz="1900" dirty="0" smtClean="0"/>
              <a:t>	</a:t>
            </a:r>
            <a:r>
              <a:rPr lang="en-US" sz="1900" u="sng" dirty="0" smtClean="0"/>
              <a:t>FY 2017</a:t>
            </a:r>
          </a:p>
          <a:p>
            <a:pPr lvl="1">
              <a:buFont typeface="Wingdings" pitchFamily="2" charset="2"/>
              <a:buChar char="§"/>
              <a:tabLst>
                <a:tab pos="7088188" algn="r"/>
                <a:tab pos="8112125" algn="r"/>
              </a:tabLst>
            </a:pPr>
            <a:r>
              <a:rPr lang="en-US" sz="2000" dirty="0" smtClean="0"/>
              <a:t>DOC – Savings based on declining population	($24.3) 	($24.6) </a:t>
            </a:r>
          </a:p>
          <a:p>
            <a:pPr lvl="1">
              <a:buFont typeface="Wingdings" pitchFamily="2" charset="2"/>
              <a:buChar char="§"/>
              <a:tabLst>
                <a:tab pos="7088188" algn="r"/>
                <a:tab pos="8112125" algn="r"/>
              </a:tabLst>
            </a:pPr>
            <a:r>
              <a:rPr lang="en-US" sz="2000" dirty="0" smtClean="0"/>
              <a:t>DOC – Add members to Pardons &amp; Paroles Board	$0.3	$0.3</a:t>
            </a:r>
          </a:p>
          <a:p>
            <a:pPr lvl="1">
              <a:buFont typeface="Wingdings" pitchFamily="2" charset="2"/>
              <a:buChar char="§"/>
              <a:tabLst>
                <a:tab pos="7088188" algn="r"/>
                <a:tab pos="8112125" algn="r"/>
              </a:tabLst>
            </a:pPr>
            <a:r>
              <a:rPr lang="en-US" sz="2000" dirty="0" smtClean="0"/>
              <a:t>DOC – House arrest/pretrial monitoring	$1.2	$1.2</a:t>
            </a:r>
          </a:p>
          <a:p>
            <a:pPr lvl="1">
              <a:buFont typeface="Wingdings" pitchFamily="2" charset="2"/>
              <a:buChar char="§"/>
              <a:tabLst>
                <a:tab pos="7088188" algn="r"/>
                <a:tab pos="8112125" algn="r"/>
              </a:tabLst>
            </a:pPr>
            <a:r>
              <a:rPr lang="en-US" sz="2000" dirty="0" smtClean="0"/>
              <a:t>DOC – Parole staff	$1.8	$1.8</a:t>
            </a:r>
          </a:p>
          <a:p>
            <a:pPr lvl="1">
              <a:buFont typeface="Wingdings" pitchFamily="2" charset="2"/>
              <a:buChar char="§"/>
              <a:tabLst>
                <a:tab pos="7088188" algn="r"/>
                <a:tab pos="8112125" algn="r"/>
              </a:tabLst>
            </a:pPr>
            <a:r>
              <a:rPr lang="en-US" sz="2000" dirty="0" smtClean="0"/>
              <a:t>SDE – School Based Diversion Initiative	$1.0 	$1.0</a:t>
            </a:r>
          </a:p>
          <a:p>
            <a:pPr lvl="1">
              <a:buFont typeface="Wingdings" pitchFamily="2" charset="2"/>
              <a:buChar char="§"/>
              <a:tabLst>
                <a:tab pos="7088188" algn="r"/>
                <a:tab pos="8112125" algn="r"/>
              </a:tabLst>
            </a:pPr>
            <a:r>
              <a:rPr lang="en-US" sz="2000" dirty="0" smtClean="0"/>
              <a:t>DOL – I-BEST Hartford Demonstration	$1.5	$1.5</a:t>
            </a:r>
          </a:p>
          <a:p>
            <a:pPr lvl="1">
              <a:buFont typeface="Wingdings" pitchFamily="2" charset="2"/>
              <a:buChar char="§"/>
              <a:tabLst>
                <a:tab pos="7088188" algn="r"/>
                <a:tab pos="8112125" algn="r"/>
              </a:tabLst>
            </a:pPr>
            <a:r>
              <a:rPr lang="en-US" sz="2000" dirty="0" smtClean="0"/>
              <a:t>DOH/DMHAS – CT Collaborative on Re-Entry	$2.0	$4.0</a:t>
            </a:r>
          </a:p>
          <a:p>
            <a:pPr marL="457200" lvl="1" indent="0">
              <a:buNone/>
              <a:tabLst>
                <a:tab pos="6799263" algn="r"/>
                <a:tab pos="7777163" algn="r"/>
              </a:tabLst>
            </a:pPr>
            <a:endParaRPr lang="en-US" sz="2000" dirty="0" smtClean="0"/>
          </a:p>
          <a:p>
            <a:pPr marL="457200" lvl="1" indent="0">
              <a:buNone/>
              <a:tabLst>
                <a:tab pos="6799263" algn="r"/>
                <a:tab pos="7777163" algn="r"/>
              </a:tabLst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7A54-0EEC-4EE7-A15B-ACEF687F3107}" type="slidenum">
              <a:rPr lang="en-US" b="1" smtClean="0">
                <a:solidFill>
                  <a:schemeClr val="tx1"/>
                </a:solidFill>
              </a:rPr>
              <a:t>18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2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2853" y="4640197"/>
            <a:ext cx="9156853" cy="1379603"/>
            <a:chOff x="-12853" y="4640197"/>
            <a:chExt cx="9156853" cy="1379603"/>
          </a:xfrm>
        </p:grpSpPr>
        <p:sp>
          <p:nvSpPr>
            <p:cNvPr id="7" name="Rectangle 6"/>
            <p:cNvSpPr/>
            <p:nvPr/>
          </p:nvSpPr>
          <p:spPr>
            <a:xfrm>
              <a:off x="-12853" y="4640197"/>
              <a:ext cx="91440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5410200"/>
              <a:ext cx="91440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419100" y="1066800"/>
            <a:ext cx="8458200" cy="52895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65100" dist="317500" dir="7800000" algn="r" rotWithShape="0">
              <a:prstClr val="black">
                <a:alpha val="7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34636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Second Chance Society</a:t>
            </a:r>
            <a:br>
              <a:rPr lang="en-US" sz="3200" b="1" dirty="0" smtClean="0"/>
            </a:br>
            <a:r>
              <a:rPr lang="en-US" sz="2200" b="1" dirty="0" smtClean="0"/>
              <a:t>Court Support Services</a:t>
            </a:r>
            <a:endParaRPr lang="en-US" sz="2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77636"/>
            <a:ext cx="8229600" cy="4525963"/>
          </a:xfrm>
        </p:spPr>
        <p:txBody>
          <a:bodyPr>
            <a:noAutofit/>
          </a:bodyPr>
          <a:lstStyle/>
          <a:p>
            <a:r>
              <a:rPr lang="en-US" sz="2000" dirty="0"/>
              <a:t>Certain functions of the Judicial Department’s Court Support Services Division are </a:t>
            </a:r>
            <a:r>
              <a:rPr lang="en-US" sz="2000" dirty="0" smtClean="0"/>
              <a:t>transferred to the Departments of Children and Families and Correction</a:t>
            </a:r>
          </a:p>
          <a:p>
            <a:r>
              <a:rPr lang="en-US" sz="2000" dirty="0" smtClean="0"/>
              <a:t>Functions to be transferred to DCF – 755 positions</a:t>
            </a:r>
          </a:p>
          <a:p>
            <a:pPr lvl="1">
              <a:buSzPct val="80000"/>
              <a:buFont typeface="Wingdings" panose="05000000000000000000" pitchFamily="2" charset="2"/>
              <a:buChar char="§"/>
            </a:pPr>
            <a:r>
              <a:rPr lang="en-US" sz="1800" dirty="0" smtClean="0"/>
              <a:t>Juvenile Probation Services</a:t>
            </a:r>
          </a:p>
          <a:p>
            <a:pPr lvl="1">
              <a:buSzPct val="80000"/>
              <a:buFont typeface="Wingdings" panose="05000000000000000000" pitchFamily="2" charset="2"/>
              <a:buChar char="§"/>
            </a:pPr>
            <a:r>
              <a:rPr lang="en-US" sz="1800" dirty="0" smtClean="0"/>
              <a:t>Juvenile Residential Services</a:t>
            </a:r>
          </a:p>
          <a:p>
            <a:pPr lvl="1">
              <a:buSzPct val="80000"/>
              <a:buFont typeface="Wingdings" panose="05000000000000000000" pitchFamily="2" charset="2"/>
              <a:buChar char="§"/>
            </a:pPr>
            <a:r>
              <a:rPr lang="en-US" sz="1800" dirty="0"/>
              <a:t>Family </a:t>
            </a:r>
            <a:r>
              <a:rPr lang="en-US" sz="1800" dirty="0" smtClean="0"/>
              <a:t>Services</a:t>
            </a:r>
          </a:p>
          <a:p>
            <a:r>
              <a:rPr lang="en-US" sz="2000" dirty="0"/>
              <a:t>Functions to be </a:t>
            </a:r>
            <a:r>
              <a:rPr lang="en-US" sz="2000" dirty="0" smtClean="0"/>
              <a:t>transferred </a:t>
            </a:r>
            <a:r>
              <a:rPr lang="en-US" sz="2000" dirty="0"/>
              <a:t>to </a:t>
            </a:r>
            <a:r>
              <a:rPr lang="en-US" sz="2000" dirty="0" smtClean="0"/>
              <a:t>DOC – 753 positions</a:t>
            </a:r>
            <a:endParaRPr lang="en-US" sz="2000" dirty="0"/>
          </a:p>
          <a:p>
            <a:pPr lvl="1">
              <a:buSzPct val="80000"/>
              <a:buFont typeface="Wingdings" panose="05000000000000000000" pitchFamily="2" charset="2"/>
              <a:buChar char="§"/>
            </a:pPr>
            <a:r>
              <a:rPr lang="en-US" sz="1800" dirty="0" smtClean="0"/>
              <a:t>Adult Probation</a:t>
            </a:r>
          </a:p>
          <a:p>
            <a:pPr lvl="1">
              <a:buSzPct val="80000"/>
              <a:buFont typeface="Wingdings" panose="05000000000000000000" pitchFamily="2" charset="2"/>
              <a:buChar char="§"/>
            </a:pPr>
            <a:r>
              <a:rPr lang="en-US" sz="1800" dirty="0" smtClean="0"/>
              <a:t>Alternative Incarceration Program</a:t>
            </a:r>
          </a:p>
          <a:p>
            <a:r>
              <a:rPr lang="en-US" sz="2000" dirty="0" smtClean="0"/>
              <a:t>Functions remaining at the Judicial Department – 339 positions</a:t>
            </a:r>
          </a:p>
          <a:p>
            <a:pPr lvl="1">
              <a:buSzPct val="80000"/>
              <a:buFont typeface="Wingdings" panose="05000000000000000000" pitchFamily="2" charset="2"/>
              <a:buChar char="§"/>
            </a:pPr>
            <a:r>
              <a:rPr lang="en-US" sz="1800" dirty="0" smtClean="0"/>
              <a:t>Bail Commissioners</a:t>
            </a:r>
          </a:p>
          <a:p>
            <a:pPr lvl="1">
              <a:buSzPct val="80000"/>
              <a:buFont typeface="Wingdings" panose="05000000000000000000" pitchFamily="2" charset="2"/>
              <a:buChar char="§"/>
            </a:pPr>
            <a:r>
              <a:rPr lang="en-US" sz="1800" dirty="0" smtClean="0"/>
              <a:t>Pre-trial Intake</a:t>
            </a:r>
            <a:r>
              <a:rPr lang="en-US" sz="1800" dirty="0"/>
              <a:t>, </a:t>
            </a:r>
            <a:r>
              <a:rPr lang="en-US" sz="1800" dirty="0" smtClean="0"/>
              <a:t>Assessment </a:t>
            </a:r>
            <a:r>
              <a:rPr lang="en-US" sz="1800" dirty="0"/>
              <a:t>and </a:t>
            </a:r>
            <a:r>
              <a:rPr lang="en-US" sz="1800" dirty="0" smtClean="0"/>
              <a:t>Referral (Intake) </a:t>
            </a:r>
          </a:p>
          <a:p>
            <a:pPr lvl="1">
              <a:buSzPct val="80000"/>
              <a:buFont typeface="Wingdings" panose="05000000000000000000" pitchFamily="2" charset="2"/>
              <a:buChar char="§"/>
            </a:pPr>
            <a:r>
              <a:rPr lang="en-US" sz="1800" dirty="0" smtClean="0"/>
              <a:t>Support </a:t>
            </a:r>
            <a:r>
              <a:rPr lang="en-US" sz="1800" dirty="0"/>
              <a:t>E</a:t>
            </a:r>
            <a:r>
              <a:rPr lang="en-US" sz="1800" dirty="0" smtClean="0"/>
              <a:t>nforcement </a:t>
            </a:r>
          </a:p>
          <a:p>
            <a:pPr lvl="1">
              <a:buSzPct val="80000"/>
              <a:buFont typeface="Wingdings" panose="05000000000000000000" pitchFamily="2" charset="2"/>
              <a:buChar char="§"/>
            </a:pPr>
            <a:r>
              <a:rPr lang="en-US" sz="1800" dirty="0" smtClean="0"/>
              <a:t>Victim 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10260" y="6467186"/>
            <a:ext cx="2133600" cy="365125"/>
          </a:xfrm>
        </p:spPr>
        <p:txBody>
          <a:bodyPr/>
          <a:lstStyle/>
          <a:p>
            <a:fld id="{1DC37A54-0EEC-4EE7-A15B-ACEF687F3107}" type="slidenum">
              <a:rPr lang="en-US" b="1" smtClean="0">
                <a:solidFill>
                  <a:schemeClr val="tx1"/>
                </a:solidFill>
              </a:rPr>
              <a:t>19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08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23000">
              <a:schemeClr val="accent5">
                <a:lumMod val="0"/>
                <a:lumOff val="100000"/>
              </a:schemeClr>
            </a:gs>
            <a:gs pos="100000">
              <a:schemeClr val="accent5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en-US" sz="5400" b="1" dirty="0" smtClean="0"/>
              <a:t>Introduction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475" y="1348988"/>
            <a:ext cx="8229600" cy="4525963"/>
          </a:xfrm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pPr algn="ctr">
              <a:buNone/>
            </a:pPr>
            <a:endParaRPr lang="en-US" sz="800" b="1" dirty="0" smtClean="0"/>
          </a:p>
          <a:p>
            <a:pPr algn="ctr">
              <a:buNone/>
            </a:pPr>
            <a:r>
              <a:rPr lang="en-US" sz="2400" b="1" dirty="0" smtClean="0"/>
              <a:t>The Governor’s budget proposal for the biennium is balanced, responsible, under the spending cap, 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and provides tax relief. </a:t>
            </a:r>
            <a:r>
              <a:rPr lang="en-US" sz="800" dirty="0" smtClean="0"/>
              <a:t> </a:t>
            </a:r>
          </a:p>
          <a:p>
            <a:pPr algn="ctr">
              <a:buNone/>
            </a:pPr>
            <a:r>
              <a:rPr lang="en-US" sz="2400" b="1" dirty="0" smtClean="0"/>
              <a:t>It builds on the priorities of the last four years. </a:t>
            </a:r>
          </a:p>
          <a:p>
            <a:pPr>
              <a:buNone/>
            </a:pPr>
            <a:endParaRPr lang="en-US" sz="900" dirty="0" smtClean="0"/>
          </a:p>
          <a:p>
            <a:pPr lvl="2"/>
            <a:r>
              <a:rPr lang="en-US" sz="2000" dirty="0" smtClean="0"/>
              <a:t>Jobs and the economy</a:t>
            </a:r>
          </a:p>
          <a:p>
            <a:pPr lvl="2"/>
            <a:r>
              <a:rPr lang="en-US" sz="2000" dirty="0" smtClean="0"/>
              <a:t>Education</a:t>
            </a:r>
          </a:p>
          <a:p>
            <a:pPr lvl="2"/>
            <a:r>
              <a:rPr lang="en-US" sz="2000" dirty="0" smtClean="0"/>
              <a:t>Continued support for municipalities</a:t>
            </a:r>
          </a:p>
          <a:p>
            <a:pPr lvl="2"/>
            <a:r>
              <a:rPr lang="en-US" sz="2000" dirty="0" smtClean="0"/>
              <a:t>Smart investments in the state’s infrastructure</a:t>
            </a:r>
          </a:p>
          <a:p>
            <a:pPr lvl="2"/>
            <a:r>
              <a:rPr lang="en-US" sz="2000" dirty="0" smtClean="0"/>
              <a:t>Transparency and accountability through Generally Accepted Accounting Principles (GAAP)</a:t>
            </a:r>
          </a:p>
          <a:p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7A54-0EEC-4EE7-A15B-ACEF687F3107}" type="slidenum">
              <a:rPr lang="en-US" b="1" smtClean="0">
                <a:solidFill>
                  <a:schemeClr val="tx1"/>
                </a:solidFill>
              </a:rPr>
              <a:t>2</a:t>
            </a:fld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68680" y="5690552"/>
            <a:ext cx="7406640" cy="848360"/>
            <a:chOff x="2400300" y="3919220"/>
            <a:chExt cx="7406640" cy="84836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400300" y="4343400"/>
              <a:ext cx="7406640" cy="0"/>
            </a:xfrm>
            <a:prstGeom prst="line">
              <a:avLst/>
            </a:prstGeom>
            <a:ln w="82550" cmpd="dbl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/>
            <p:cNvPicPr/>
            <p:nvPr/>
          </p:nvPicPr>
          <p:blipFill rotWithShape="1">
            <a:blip r:embed="rId3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75" t="1" b="53839"/>
            <a:stretch/>
          </p:blipFill>
          <p:spPr bwMode="auto">
            <a:xfrm>
              <a:off x="5627370" y="3919220"/>
              <a:ext cx="952500" cy="84836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4550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2853" y="4640197"/>
            <a:ext cx="9156853" cy="1379603"/>
            <a:chOff x="-12853" y="4640197"/>
            <a:chExt cx="9156853" cy="1379603"/>
          </a:xfrm>
        </p:grpSpPr>
        <p:sp>
          <p:nvSpPr>
            <p:cNvPr id="20" name="Rectangle 19"/>
            <p:cNvSpPr/>
            <p:nvPr/>
          </p:nvSpPr>
          <p:spPr>
            <a:xfrm>
              <a:off x="-12853" y="4640197"/>
              <a:ext cx="91440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5410200"/>
              <a:ext cx="91440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140924" y="675783"/>
            <a:ext cx="8862152" cy="56943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dist="38100" dir="8100000" sx="101000" sy="101000" algn="tr" rotWithShape="0">
              <a:prstClr val="black">
                <a:alpha val="6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Second Chance Society Initiative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2400" b="1" dirty="0" smtClean="0"/>
              <a:t>Juvenile Justice and Family Services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05921" y="1000044"/>
            <a:ext cx="45662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CSSD</a:t>
            </a:r>
            <a:endParaRPr lang="en-US" sz="22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307757" y="1442497"/>
            <a:ext cx="2221532" cy="533400"/>
          </a:xfrm>
          <a:prstGeom prst="roundRect">
            <a:avLst/>
          </a:prstGeom>
          <a:gradFill flip="none" rotWithShape="0">
            <a:gsLst>
              <a:gs pos="0">
                <a:schemeClr val="accent1">
                  <a:hueOff val="0"/>
                  <a:satOff val="0"/>
                  <a:lumOff val="0"/>
                  <a:alphaOff val="0"/>
                  <a:tint val="50000"/>
                  <a:satMod val="300000"/>
                </a:schemeClr>
              </a:gs>
              <a:gs pos="35000">
                <a:schemeClr val="accent1">
                  <a:hueOff val="0"/>
                  <a:satOff val="0"/>
                  <a:lumOff val="0"/>
                  <a:alphaOff val="0"/>
                  <a:tint val="37000"/>
                  <a:satMod val="30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tint val="15000"/>
                  <a:satMod val="35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  <a:softEdge rad="0"/>
          </a:effectLst>
          <a:scene3d>
            <a:camera prst="orthographicFront"/>
            <a:lightRig rig="threePt" dir="t"/>
          </a:scene3d>
          <a:sp3d prstMaterial="dkEdge">
            <a:bevelT w="889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0">
            <a:norm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         Bail/Intake</a:t>
            </a:r>
            <a:r>
              <a:rPr lang="en-US" dirty="0" smtClean="0">
                <a:solidFill>
                  <a:schemeClr val="tx1"/>
                </a:solidFill>
              </a:rPr>
              <a:t>	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05921" y="3500905"/>
            <a:ext cx="2221532" cy="533400"/>
          </a:xfrm>
          <a:prstGeom prst="roundRect">
            <a:avLst/>
          </a:prstGeom>
          <a:gradFill flip="none" rotWithShape="0">
            <a:gsLst>
              <a:gs pos="0">
                <a:schemeClr val="accent1">
                  <a:hueOff val="0"/>
                  <a:satOff val="0"/>
                  <a:lumOff val="0"/>
                  <a:alphaOff val="0"/>
                  <a:tint val="50000"/>
                  <a:satMod val="300000"/>
                </a:schemeClr>
              </a:gs>
              <a:gs pos="35000">
                <a:schemeClr val="accent1">
                  <a:hueOff val="0"/>
                  <a:satOff val="0"/>
                  <a:lumOff val="0"/>
                  <a:alphaOff val="0"/>
                  <a:tint val="37000"/>
                  <a:satMod val="30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tint val="15000"/>
                  <a:satMod val="35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  <a:softEdge rad="0"/>
          </a:effectLst>
          <a:scene3d>
            <a:camera prst="orthographicFront"/>
            <a:lightRig rig="threePt" dir="t"/>
          </a:scene3d>
          <a:sp3d prstMaterial="dkEdge">
            <a:bevelT w="889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Alternative Incarceration</a:t>
            </a:r>
            <a:r>
              <a:rPr lang="en-US" sz="1600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305921" y="2812321"/>
            <a:ext cx="2221532" cy="533400"/>
          </a:xfrm>
          <a:prstGeom prst="roundRect">
            <a:avLst/>
          </a:prstGeom>
          <a:gradFill flip="none" rotWithShape="0">
            <a:gsLst>
              <a:gs pos="0">
                <a:schemeClr val="accent1">
                  <a:hueOff val="0"/>
                  <a:satOff val="0"/>
                  <a:lumOff val="0"/>
                  <a:alphaOff val="0"/>
                  <a:tint val="50000"/>
                  <a:satMod val="300000"/>
                </a:schemeClr>
              </a:gs>
              <a:gs pos="35000">
                <a:schemeClr val="accent1">
                  <a:hueOff val="0"/>
                  <a:satOff val="0"/>
                  <a:lumOff val="0"/>
                  <a:alphaOff val="0"/>
                  <a:tint val="37000"/>
                  <a:satMod val="30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tint val="15000"/>
                  <a:satMod val="35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  <a:softEdge rad="0"/>
          </a:effectLst>
          <a:scene3d>
            <a:camera prst="orthographicFront"/>
            <a:lightRig rig="threePt" dir="t"/>
          </a:scene3d>
          <a:sp3d prstMaterial="dkEdge">
            <a:bevelT w="889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     Adult Probation</a:t>
            </a:r>
            <a:r>
              <a:rPr lang="en-US" sz="1600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05921" y="2127409"/>
            <a:ext cx="2221532" cy="533400"/>
          </a:xfrm>
          <a:prstGeom prst="roundRect">
            <a:avLst/>
          </a:prstGeom>
          <a:gradFill flip="none" rotWithShape="0">
            <a:gsLst>
              <a:gs pos="0">
                <a:schemeClr val="accent1">
                  <a:hueOff val="0"/>
                  <a:satOff val="0"/>
                  <a:lumOff val="0"/>
                  <a:alphaOff val="0"/>
                  <a:tint val="50000"/>
                  <a:satMod val="300000"/>
                </a:schemeClr>
              </a:gs>
              <a:gs pos="35000">
                <a:schemeClr val="accent1">
                  <a:hueOff val="0"/>
                  <a:satOff val="0"/>
                  <a:lumOff val="0"/>
                  <a:alphaOff val="0"/>
                  <a:tint val="37000"/>
                  <a:satMod val="30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tint val="15000"/>
                  <a:satMod val="35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  <a:softEdge rad="0"/>
          </a:effectLst>
          <a:scene3d>
            <a:camera prst="orthographicFront"/>
            <a:lightRig rig="threePt" dir="t"/>
          </a:scene3d>
          <a:sp3d prstMaterial="dkEdge">
            <a:bevelT w="889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      Victim </a:t>
            </a:r>
            <a:r>
              <a:rPr lang="en-US" sz="1600" dirty="0">
                <a:solidFill>
                  <a:schemeClr val="tx1"/>
                </a:solidFill>
              </a:rPr>
              <a:t>Services	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00600" y="1000044"/>
            <a:ext cx="42139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		</a:t>
            </a:r>
            <a:r>
              <a:rPr lang="en-US" sz="2200" b="1" dirty="0" smtClean="0"/>
              <a:t>DCF</a:t>
            </a:r>
            <a:endParaRPr lang="en-US" sz="2200" b="1" dirty="0"/>
          </a:p>
        </p:txBody>
      </p:sp>
      <p:sp>
        <p:nvSpPr>
          <p:cNvPr id="29" name="Rounded Rectangle 28"/>
          <p:cNvSpPr/>
          <p:nvPr/>
        </p:nvSpPr>
        <p:spPr>
          <a:xfrm>
            <a:off x="2650678" y="1430931"/>
            <a:ext cx="2221532" cy="533400"/>
          </a:xfrm>
          <a:prstGeom prst="roundRect">
            <a:avLst/>
          </a:prstGeom>
          <a:gradFill flip="none" rotWithShape="0">
            <a:gsLst>
              <a:gs pos="0">
                <a:schemeClr val="accent1">
                  <a:hueOff val="0"/>
                  <a:satOff val="0"/>
                  <a:lumOff val="0"/>
                  <a:alphaOff val="0"/>
                  <a:tint val="50000"/>
                  <a:satMod val="300000"/>
                </a:schemeClr>
              </a:gs>
              <a:gs pos="35000">
                <a:schemeClr val="accent1">
                  <a:hueOff val="0"/>
                  <a:satOff val="0"/>
                  <a:lumOff val="0"/>
                  <a:alphaOff val="0"/>
                  <a:tint val="37000"/>
                  <a:satMod val="30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tint val="15000"/>
                  <a:satMod val="35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  <a:softEdge rad="0"/>
          </a:effectLst>
          <a:scene3d>
            <a:camera prst="orthographicFront"/>
            <a:lightRig rig="threePt" dir="t"/>
          </a:scene3d>
          <a:sp3d prstMaterial="dkEdge">
            <a:bevelT w="889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Juvenile Community Services</a:t>
            </a:r>
            <a:r>
              <a:rPr lang="en-US" dirty="0" smtClean="0">
                <a:solidFill>
                  <a:schemeClr val="tx1"/>
                </a:solidFill>
              </a:rPr>
              <a:t>	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650678" y="2127409"/>
            <a:ext cx="2221532" cy="533400"/>
          </a:xfrm>
          <a:prstGeom prst="roundRect">
            <a:avLst/>
          </a:prstGeom>
          <a:gradFill flip="none" rotWithShape="0">
            <a:gsLst>
              <a:gs pos="0">
                <a:schemeClr val="accent1">
                  <a:hueOff val="0"/>
                  <a:satOff val="0"/>
                  <a:lumOff val="0"/>
                  <a:alphaOff val="0"/>
                  <a:tint val="50000"/>
                  <a:satMod val="300000"/>
                </a:schemeClr>
              </a:gs>
              <a:gs pos="35000">
                <a:schemeClr val="accent1">
                  <a:hueOff val="0"/>
                  <a:satOff val="0"/>
                  <a:lumOff val="0"/>
                  <a:alphaOff val="0"/>
                  <a:tint val="37000"/>
                  <a:satMod val="30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tint val="15000"/>
                  <a:satMod val="35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  <a:softEdge rad="0"/>
          </a:effectLst>
          <a:scene3d>
            <a:camera prst="orthographicFront"/>
            <a:lightRig rig="threePt" dir="t"/>
          </a:scene3d>
          <a:sp3d prstMaterial="dkEdge">
            <a:bevelT w="889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0">
            <a:norm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   Juvenile Probation</a:t>
            </a:r>
            <a:r>
              <a:rPr lang="en-US" dirty="0" smtClean="0">
                <a:solidFill>
                  <a:schemeClr val="tx1"/>
                </a:solidFill>
              </a:rPr>
              <a:t>	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2650678" y="2826478"/>
            <a:ext cx="2221532" cy="533400"/>
          </a:xfrm>
          <a:prstGeom prst="roundRect">
            <a:avLst/>
          </a:prstGeom>
          <a:gradFill flip="none" rotWithShape="0">
            <a:gsLst>
              <a:gs pos="0">
                <a:schemeClr val="accent1">
                  <a:hueOff val="0"/>
                  <a:satOff val="0"/>
                  <a:lumOff val="0"/>
                  <a:alphaOff val="0"/>
                  <a:tint val="50000"/>
                  <a:satMod val="300000"/>
                </a:schemeClr>
              </a:gs>
              <a:gs pos="35000">
                <a:schemeClr val="accent1">
                  <a:hueOff val="0"/>
                  <a:satOff val="0"/>
                  <a:lumOff val="0"/>
                  <a:alphaOff val="0"/>
                  <a:tint val="37000"/>
                  <a:satMod val="30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tint val="15000"/>
                  <a:satMod val="35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  <a:softEdge rad="0"/>
          </a:effectLst>
          <a:scene3d>
            <a:camera prst="orthographicFront"/>
            <a:lightRig rig="threePt" dir="t"/>
          </a:scene3d>
          <a:sp3d prstMaterial="dkEdge">
            <a:bevelT w="889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45720" rIns="91440" bIns="45720" rtlCol="0" anchor="ctr" anchorCtr="0">
            <a:no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Juvenile Residential- Detention, Private</a:t>
            </a:r>
            <a:r>
              <a:rPr lang="en-US" dirty="0" smtClean="0">
                <a:solidFill>
                  <a:schemeClr val="tx1"/>
                </a:solidFill>
              </a:rPr>
              <a:t>	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650678" y="3522956"/>
            <a:ext cx="2221532" cy="533400"/>
          </a:xfrm>
          <a:prstGeom prst="roundRect">
            <a:avLst/>
          </a:prstGeom>
          <a:gradFill flip="none" rotWithShape="0">
            <a:gsLst>
              <a:gs pos="0">
                <a:schemeClr val="accent1">
                  <a:hueOff val="0"/>
                  <a:satOff val="0"/>
                  <a:lumOff val="0"/>
                  <a:alphaOff val="0"/>
                  <a:tint val="50000"/>
                  <a:satMod val="300000"/>
                </a:schemeClr>
              </a:gs>
              <a:gs pos="35000">
                <a:schemeClr val="accent1">
                  <a:hueOff val="0"/>
                  <a:satOff val="0"/>
                  <a:lumOff val="0"/>
                  <a:alphaOff val="0"/>
                  <a:tint val="37000"/>
                  <a:satMod val="30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tint val="15000"/>
                  <a:satMod val="35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  <a:softEdge rad="0"/>
          </a:effectLst>
          <a:scene3d>
            <a:camera prst="orthographicFront"/>
            <a:lightRig rig="threePt" dir="t"/>
          </a:scene3d>
          <a:sp3d prstMaterial="dkEdge">
            <a:bevelT w="889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0">
            <a:norm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      Family Services</a:t>
            </a:r>
            <a:r>
              <a:rPr lang="en-US" dirty="0" smtClean="0">
                <a:solidFill>
                  <a:schemeClr val="tx1"/>
                </a:solidFill>
              </a:rPr>
              <a:t>	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910754" y="1430931"/>
            <a:ext cx="2221532" cy="533400"/>
          </a:xfrm>
          <a:prstGeom prst="roundRect">
            <a:avLst/>
          </a:prstGeom>
          <a:solidFill>
            <a:srgbClr val="F7EAE9"/>
          </a:solidFill>
          <a:ln>
            <a:noFill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  <a:softEdge rad="0"/>
          </a:effectLst>
          <a:scene3d>
            <a:camera prst="orthographicFront"/>
            <a:lightRig rig="threePt" dir="t"/>
          </a:scene3d>
          <a:sp3d prstMaterial="dkEdge">
            <a:bevelT w="889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0">
            <a:norm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JJ Community Services</a:t>
            </a:r>
            <a:r>
              <a:rPr lang="en-US" dirty="0" smtClean="0">
                <a:solidFill>
                  <a:schemeClr val="tx1"/>
                </a:solidFill>
              </a:rPr>
              <a:t>	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5910754" y="2127409"/>
            <a:ext cx="2221532" cy="533400"/>
          </a:xfrm>
          <a:prstGeom prst="roundRect">
            <a:avLst/>
          </a:prstGeom>
          <a:solidFill>
            <a:srgbClr val="F7EAE9"/>
          </a:solidFill>
          <a:ln>
            <a:noFill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  <a:softEdge rad="0"/>
          </a:effectLst>
          <a:scene3d>
            <a:camera prst="orthographicFront"/>
            <a:lightRig rig="threePt" dir="t"/>
          </a:scene3d>
          <a:sp3d prstMaterial="dkEdge">
            <a:bevelT w="889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0">
            <a:norm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JJ Out-of-Home Services	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5910754" y="2826478"/>
            <a:ext cx="2221532" cy="533400"/>
          </a:xfrm>
          <a:prstGeom prst="roundRect">
            <a:avLst/>
          </a:prstGeom>
          <a:solidFill>
            <a:srgbClr val="F7EAE9"/>
          </a:solidFill>
          <a:ln>
            <a:noFill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  <a:softEdge rad="0"/>
          </a:effectLst>
          <a:scene3d>
            <a:camera prst="orthographicFront"/>
            <a:lightRig rig="threePt" dir="t"/>
          </a:scene3d>
          <a:sp3d prstMaterial="dkEdge">
            <a:bevelT w="889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0">
            <a:norm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   </a:t>
            </a:r>
            <a:r>
              <a:rPr lang="en-US" sz="1600" dirty="0" smtClean="0">
                <a:solidFill>
                  <a:schemeClr val="tx1"/>
                </a:solidFill>
              </a:rPr>
              <a:t>JJ Social Workers</a:t>
            </a:r>
            <a:r>
              <a:rPr lang="en-US" sz="1600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5910754" y="3525547"/>
            <a:ext cx="2221532" cy="533400"/>
          </a:xfrm>
          <a:prstGeom prst="roundRect">
            <a:avLst/>
          </a:prstGeom>
          <a:solidFill>
            <a:srgbClr val="F7EAE9"/>
          </a:solidFill>
          <a:ln>
            <a:noFill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  <a:softEdge rad="0"/>
          </a:effectLst>
          <a:scene3d>
            <a:camera prst="orthographicFront"/>
            <a:lightRig rig="threePt" dir="t"/>
          </a:scene3d>
          <a:sp3d prstMaterial="dkEdge">
            <a:bevelT w="889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0">
            <a:norm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    </a:t>
            </a:r>
            <a:r>
              <a:rPr lang="en-US" sz="1600" dirty="0" smtClean="0">
                <a:solidFill>
                  <a:schemeClr val="tx1"/>
                </a:solidFill>
              </a:rPr>
              <a:t>CJTS, Pueblo Unit</a:t>
            </a:r>
            <a:r>
              <a:rPr lang="en-US" sz="1600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20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18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6 L 0.35539 0.101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60" y="50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07407E-6 L -0.00121 0.1064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532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07407E-6 L 0.35539 0.2064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60" y="1032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0324 L -0.00121 0.1967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967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7 L -0.00121 0.2914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1456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07407E-6 L 0.35539 0.2935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60" y="1467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44444E-6 L 0.35539 0.3951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60" y="1974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mph" presetSubtype="2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EAE9"/>
                                      </p:to>
                                    </p:animClr>
                                    <p:set>
                                      <p:cBhvr>
                                        <p:cTn id="21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EAE9"/>
                                      </p:to>
                                    </p:animClr>
                                    <p:set>
                                      <p:cBhvr>
                                        <p:cTn id="25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EAE9"/>
                                      </p:to>
                                    </p:animClr>
                                    <p:set>
                                      <p:cBhvr>
                                        <p:cTn id="29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EAE9"/>
                                      </p:to>
                                    </p:animClr>
                                    <p:set>
                                      <p:cBhvr>
                                        <p:cTn id="33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72222E-6 4.44444E-6 L 0.12136 -0.0032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9" y="-162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2222E-6 -4.07407E-6 L 0.12292 -0.0046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-23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11111E-6 -2.59259E-6 L 0.12153 -0.004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76" y="-231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11111E-6 -1.11111E-6 L 0.12014 -0.0041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7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4" grpId="0" animBg="1"/>
      <p:bldP spid="26" grpId="0" animBg="1"/>
      <p:bldP spid="27" grpId="0" animBg="1"/>
      <p:bldP spid="29" grpId="0" animBg="1"/>
      <p:bldP spid="29" grpId="1" animBg="1"/>
      <p:bldP spid="30" grpId="0" animBg="1"/>
      <p:bldP spid="31" grpId="0" animBg="1"/>
      <p:bldP spid="32" grpId="0" animBg="1"/>
      <p:bldP spid="34" grpId="0" animBg="1"/>
      <p:bldP spid="35" grpId="0" animBg="1"/>
      <p:bldP spid="3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52400" y="753017"/>
            <a:ext cx="8862152" cy="56943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dist="38100" dir="8100000" sx="101000" sy="101000" algn="tr" rotWithShape="0">
              <a:prstClr val="black">
                <a:alpha val="6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545268" y="2059138"/>
            <a:ext cx="1666149" cy="400050"/>
          </a:xfrm>
          <a:prstGeom prst="roundRect">
            <a:avLst/>
          </a:prstGeom>
          <a:gradFill flip="none" rotWithShape="0">
            <a:gsLst>
              <a:gs pos="0">
                <a:schemeClr val="accent1">
                  <a:lumMod val="50000"/>
                </a:schemeClr>
              </a:gs>
              <a:gs pos="35000">
                <a:schemeClr val="accent1">
                  <a:hueOff val="0"/>
                  <a:satOff val="0"/>
                  <a:lumOff val="0"/>
                  <a:alphaOff val="0"/>
                  <a:tint val="37000"/>
                  <a:satMod val="30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tint val="15000"/>
                  <a:satMod val="35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  <a:softEdge rad="0"/>
          </a:effectLst>
          <a:scene3d>
            <a:camera prst="orthographicFront"/>
            <a:lightRig rig="threePt" dir="t"/>
          </a:scene3d>
          <a:sp3d prstMaterial="dkEdge">
            <a:bevelT w="889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0">
            <a:norm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         Bail/Intake</a:t>
            </a:r>
            <a:r>
              <a:rPr lang="en-US" sz="1350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543891" y="3600190"/>
            <a:ext cx="1666149" cy="400050"/>
          </a:xfrm>
          <a:prstGeom prst="roundRect">
            <a:avLst/>
          </a:prstGeom>
          <a:gradFill flip="none" rotWithShape="0">
            <a:gsLst>
              <a:gs pos="0">
                <a:schemeClr val="accent1">
                  <a:lumMod val="50000"/>
                </a:schemeClr>
              </a:gs>
              <a:gs pos="35000">
                <a:schemeClr val="accent1">
                  <a:hueOff val="0"/>
                  <a:satOff val="0"/>
                  <a:lumOff val="0"/>
                  <a:alphaOff val="0"/>
                  <a:tint val="37000"/>
                  <a:satMod val="30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tint val="15000"/>
                  <a:satMod val="35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  <a:softEdge rad="0"/>
          </a:effectLst>
          <a:scene3d>
            <a:camera prst="orthographicFront"/>
            <a:lightRig rig="threePt" dir="t"/>
          </a:scene3d>
          <a:sp3d prstMaterial="dkEdge">
            <a:bevelT w="889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Alternative Incarceration	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543891" y="3086506"/>
            <a:ext cx="1666149" cy="400050"/>
          </a:xfrm>
          <a:prstGeom prst="roundRect">
            <a:avLst/>
          </a:prstGeom>
          <a:gradFill flip="none" rotWithShape="0">
            <a:gsLst>
              <a:gs pos="0">
                <a:schemeClr val="accent1">
                  <a:lumMod val="50000"/>
                </a:schemeClr>
              </a:gs>
              <a:gs pos="35000">
                <a:schemeClr val="accent1">
                  <a:hueOff val="0"/>
                  <a:satOff val="0"/>
                  <a:lumOff val="0"/>
                  <a:alphaOff val="0"/>
                  <a:tint val="37000"/>
                  <a:satMod val="30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tint val="15000"/>
                  <a:satMod val="35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  <a:softEdge rad="0"/>
          </a:effectLst>
          <a:scene3d>
            <a:camera prst="orthographicFront"/>
            <a:lightRig rig="threePt" dir="t"/>
          </a:scene3d>
          <a:sp3d prstMaterial="dkEdge">
            <a:bevelT w="889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     Adult Probation	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543891" y="2572822"/>
            <a:ext cx="1666149" cy="400050"/>
          </a:xfrm>
          <a:prstGeom prst="roundRect">
            <a:avLst/>
          </a:prstGeom>
          <a:gradFill flip="none" rotWithShape="0">
            <a:gsLst>
              <a:gs pos="0">
                <a:schemeClr val="accent1">
                  <a:lumMod val="50000"/>
                </a:schemeClr>
              </a:gs>
              <a:gs pos="35000">
                <a:schemeClr val="accent1">
                  <a:hueOff val="0"/>
                  <a:satOff val="0"/>
                  <a:lumOff val="0"/>
                  <a:alphaOff val="0"/>
                  <a:tint val="37000"/>
                  <a:satMod val="30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tint val="15000"/>
                  <a:satMod val="35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  <a:softEdge rad="0"/>
          </a:effectLst>
          <a:scene3d>
            <a:camera prst="orthographicFront"/>
            <a:lightRig rig="threePt" dir="t"/>
          </a:scene3d>
          <a:sp3d prstMaterial="dkEdge">
            <a:bevelT w="889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      Victim Services	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747516" y="2536511"/>
            <a:ext cx="1666149" cy="400050"/>
          </a:xfrm>
          <a:prstGeom prst="roundRect">
            <a:avLst/>
          </a:prstGeom>
          <a:gradFill flip="none" rotWithShape="0">
            <a:gsLst>
              <a:gs pos="0">
                <a:schemeClr val="accent1">
                  <a:lumMod val="50000"/>
                </a:schemeClr>
              </a:gs>
              <a:gs pos="35000">
                <a:schemeClr val="accent1">
                  <a:hueOff val="0"/>
                  <a:satOff val="0"/>
                  <a:lumOff val="0"/>
                  <a:alphaOff val="0"/>
                  <a:tint val="37000"/>
                  <a:satMod val="30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tint val="15000"/>
                  <a:satMod val="35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  <a:softEdge rad="0"/>
          </a:effectLst>
          <a:scene3d>
            <a:camera prst="orthographicFront"/>
            <a:lightRig rig="threePt" dir="t"/>
          </a:scene3d>
          <a:sp3d prstMaterial="dkEdge">
            <a:bevelT w="889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Juvenile Community Services</a:t>
            </a:r>
            <a:r>
              <a:rPr lang="en-US" sz="1350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747516" y="3483674"/>
            <a:ext cx="1666149" cy="400050"/>
          </a:xfrm>
          <a:prstGeom prst="roundRect">
            <a:avLst/>
          </a:prstGeom>
          <a:gradFill flip="none" rotWithShape="0">
            <a:gsLst>
              <a:gs pos="0">
                <a:schemeClr val="accent1">
                  <a:lumMod val="50000"/>
                </a:schemeClr>
              </a:gs>
              <a:gs pos="35000">
                <a:schemeClr val="accent1">
                  <a:hueOff val="0"/>
                  <a:satOff val="0"/>
                  <a:lumOff val="0"/>
                  <a:alphaOff val="0"/>
                  <a:tint val="37000"/>
                  <a:satMod val="30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tint val="15000"/>
                  <a:satMod val="35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  <a:softEdge rad="0"/>
          </a:effectLst>
          <a:scene3d>
            <a:camera prst="orthographicFront"/>
            <a:lightRig rig="threePt" dir="t"/>
          </a:scene3d>
          <a:sp3d prstMaterial="dkEdge">
            <a:bevelT w="889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0">
            <a:norm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   Juvenile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dirty="0">
                <a:solidFill>
                  <a:schemeClr val="tx1"/>
                </a:solidFill>
              </a:rPr>
              <a:t>Probation</a:t>
            </a:r>
            <a:r>
              <a:rPr lang="en-US" sz="1350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747516" y="4432874"/>
            <a:ext cx="1666149" cy="400050"/>
          </a:xfrm>
          <a:prstGeom prst="roundRect">
            <a:avLst/>
          </a:prstGeom>
          <a:gradFill flip="none" rotWithShape="0">
            <a:gsLst>
              <a:gs pos="0">
                <a:schemeClr val="accent1">
                  <a:lumMod val="50000"/>
                </a:schemeClr>
              </a:gs>
              <a:gs pos="35000">
                <a:schemeClr val="accent1">
                  <a:hueOff val="0"/>
                  <a:satOff val="0"/>
                  <a:lumOff val="0"/>
                  <a:alphaOff val="0"/>
                  <a:tint val="37000"/>
                  <a:satMod val="30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tint val="15000"/>
                  <a:satMod val="35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  <a:softEdge rad="0"/>
          </a:effectLst>
          <a:scene3d>
            <a:camera prst="orthographicFront"/>
            <a:lightRig rig="threePt" dir="t"/>
          </a:scene3d>
          <a:sp3d prstMaterial="dkEdge">
            <a:bevelT w="889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7160" rtlCol="0" anchor="ctr" anchorCtr="0">
            <a:no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Juvenile Residential- Detention, Private</a:t>
            </a:r>
            <a:r>
              <a:rPr lang="en-US" sz="1350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747516" y="5395577"/>
            <a:ext cx="1666149" cy="400050"/>
          </a:xfrm>
          <a:prstGeom prst="roundRect">
            <a:avLst/>
          </a:prstGeom>
          <a:gradFill flip="none" rotWithShape="0">
            <a:gsLst>
              <a:gs pos="0">
                <a:schemeClr val="accent1">
                  <a:lumMod val="50000"/>
                </a:schemeClr>
              </a:gs>
              <a:gs pos="35000">
                <a:schemeClr val="accent1">
                  <a:hueOff val="0"/>
                  <a:satOff val="0"/>
                  <a:lumOff val="0"/>
                  <a:alphaOff val="0"/>
                  <a:tint val="37000"/>
                  <a:satMod val="30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tint val="15000"/>
                  <a:satMod val="35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  <a:softEdge rad="0"/>
          </a:effectLst>
          <a:scene3d>
            <a:camera prst="orthographicFront"/>
            <a:lightRig rig="threePt" dir="t"/>
          </a:scene3d>
          <a:sp3d prstMaterial="dkEdge">
            <a:bevelT w="889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0">
            <a:norm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    Family Services</a:t>
            </a:r>
            <a:r>
              <a:rPr lang="en-US" sz="1350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747516" y="2050463"/>
            <a:ext cx="1666149" cy="400050"/>
          </a:xfrm>
          <a:prstGeom prst="roundRect">
            <a:avLst/>
          </a:prstGeom>
          <a:solidFill>
            <a:srgbClr val="F7EAE9"/>
          </a:solidFill>
          <a:ln>
            <a:noFill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  <a:softEdge rad="0"/>
          </a:effectLst>
          <a:scene3d>
            <a:camera prst="orthographicFront"/>
            <a:lightRig rig="threePt" dir="t"/>
          </a:scene3d>
          <a:sp3d prstMaterial="dkEdge">
            <a:bevelT w="889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0">
            <a:norm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JJ Community Services</a:t>
            </a:r>
            <a:r>
              <a:rPr lang="en-US" sz="1350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47516" y="3009183"/>
            <a:ext cx="1666149" cy="400050"/>
          </a:xfrm>
          <a:prstGeom prst="roundRect">
            <a:avLst/>
          </a:prstGeom>
          <a:solidFill>
            <a:srgbClr val="F7EAE9"/>
          </a:solidFill>
          <a:ln>
            <a:noFill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  <a:softEdge rad="0"/>
          </a:effectLst>
          <a:scene3d>
            <a:camera prst="orthographicFront"/>
            <a:lightRig rig="threePt" dir="t"/>
          </a:scene3d>
          <a:sp3d prstMaterial="dkEdge">
            <a:bevelT w="889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0">
            <a:norm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JJ Out-of-Home Services	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747516" y="3951523"/>
            <a:ext cx="1666149" cy="400050"/>
          </a:xfrm>
          <a:prstGeom prst="roundRect">
            <a:avLst/>
          </a:prstGeom>
          <a:solidFill>
            <a:srgbClr val="F7EAE9"/>
          </a:solidFill>
          <a:ln>
            <a:noFill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  <a:softEdge rad="0"/>
          </a:effectLst>
          <a:scene3d>
            <a:camera prst="orthographicFront"/>
            <a:lightRig rig="threePt" dir="t"/>
          </a:scene3d>
          <a:sp3d prstMaterial="dkEdge">
            <a:bevelT w="889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0">
            <a:norm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   JJ </a:t>
            </a:r>
            <a:r>
              <a:rPr lang="en-US" sz="1200">
                <a:solidFill>
                  <a:schemeClr val="tx1"/>
                </a:solidFill>
              </a:rPr>
              <a:t>Social Workers</a:t>
            </a:r>
            <a:r>
              <a:rPr lang="en-US" sz="1200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747516" y="4914226"/>
            <a:ext cx="1666149" cy="400050"/>
          </a:xfrm>
          <a:prstGeom prst="roundRect">
            <a:avLst/>
          </a:prstGeom>
          <a:solidFill>
            <a:srgbClr val="F7EAE9"/>
          </a:solidFill>
          <a:ln>
            <a:noFill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  <a:softEdge rad="0"/>
          </a:effectLst>
          <a:scene3d>
            <a:camera prst="orthographicFront"/>
            <a:lightRig rig="threePt" dir="t"/>
          </a:scene3d>
          <a:sp3d prstMaterial="dkEdge">
            <a:bevelT w="889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0">
            <a:norm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    CJTS, Pueblo Unit	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1640" y="1720215"/>
            <a:ext cx="367137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b="1" dirty="0"/>
              <a:t>CSSD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14900" y="1727299"/>
            <a:ext cx="3160464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dirty="0"/>
              <a:t>		</a:t>
            </a:r>
            <a:r>
              <a:rPr lang="en-US" sz="1650" b="1" dirty="0"/>
              <a:t>DCF</a:t>
            </a:r>
          </a:p>
        </p:txBody>
      </p:sp>
      <p:sp>
        <p:nvSpPr>
          <p:cNvPr id="21" name="Title 6"/>
          <p:cNvSpPr txBox="1">
            <a:spLocks/>
          </p:cNvSpPr>
          <p:nvPr/>
        </p:nvSpPr>
        <p:spPr>
          <a:xfrm>
            <a:off x="450329" y="317173"/>
            <a:ext cx="7685705" cy="1105972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300" b="1" dirty="0">
                <a:latin typeface="+mn-lt"/>
              </a:rPr>
              <a:t>Second Chance </a:t>
            </a:r>
            <a:r>
              <a:rPr lang="en-US" sz="4300" b="1" dirty="0" smtClean="0">
                <a:latin typeface="+mn-lt"/>
              </a:rPr>
              <a:t>Society</a:t>
            </a:r>
          </a:p>
          <a:p>
            <a:pPr algn="ctr"/>
            <a:endParaRPr lang="en-US" sz="2475" b="1" dirty="0">
              <a:latin typeface="+mn-lt"/>
            </a:endParaRPr>
          </a:p>
          <a:p>
            <a:pPr algn="ctr"/>
            <a:r>
              <a:rPr lang="en-US" sz="2475" b="1" dirty="0">
                <a:latin typeface="+mn-lt"/>
              </a:rPr>
              <a:t/>
            </a:r>
            <a:br>
              <a:rPr lang="en-US" sz="2475" b="1" dirty="0">
                <a:latin typeface="+mn-lt"/>
              </a:rPr>
            </a:br>
            <a:r>
              <a:rPr lang="en-US" sz="1900" b="1" dirty="0">
                <a:latin typeface="+mn-lt"/>
              </a:rPr>
              <a:t>Juvenile Justice and Family Services – After Transfer of Functions from CSSD to DCF</a:t>
            </a:r>
          </a:p>
        </p:txBody>
      </p:sp>
      <p:sp>
        <p:nvSpPr>
          <p:cNvPr id="2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00800" y="6395114"/>
            <a:ext cx="2133600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21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75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2853" y="4640197"/>
            <a:ext cx="9156853" cy="1379603"/>
            <a:chOff x="-12853" y="4640197"/>
            <a:chExt cx="9156853" cy="1379603"/>
          </a:xfrm>
        </p:grpSpPr>
        <p:sp>
          <p:nvSpPr>
            <p:cNvPr id="17" name="Rectangle 16"/>
            <p:cNvSpPr/>
            <p:nvPr/>
          </p:nvSpPr>
          <p:spPr>
            <a:xfrm>
              <a:off x="-12853" y="4640197"/>
              <a:ext cx="91440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0" y="5410200"/>
              <a:ext cx="91440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457200" y="672769"/>
            <a:ext cx="8305800" cy="57055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dist="38100" dir="8100000" sx="101000" sy="101000" algn="tr" rotWithShape="0">
              <a:prstClr val="black">
                <a:alpha val="6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Second Chance Society Initiative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2400" b="1" dirty="0" smtClean="0"/>
              <a:t>Adult Services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-22953" y="1000044"/>
            <a:ext cx="48951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CSSD</a:t>
            </a:r>
            <a:endParaRPr lang="en-US" sz="22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1313862" y="1398260"/>
            <a:ext cx="2221532" cy="533400"/>
          </a:xfrm>
          <a:prstGeom prst="roundRect">
            <a:avLst/>
          </a:prstGeom>
          <a:gradFill flip="none" rotWithShape="0">
            <a:gsLst>
              <a:gs pos="0">
                <a:schemeClr val="accent1">
                  <a:hueOff val="0"/>
                  <a:satOff val="0"/>
                  <a:lumOff val="0"/>
                  <a:alphaOff val="0"/>
                  <a:tint val="50000"/>
                  <a:satMod val="300000"/>
                </a:schemeClr>
              </a:gs>
              <a:gs pos="35000">
                <a:schemeClr val="accent1">
                  <a:hueOff val="0"/>
                  <a:satOff val="0"/>
                  <a:lumOff val="0"/>
                  <a:alphaOff val="0"/>
                  <a:tint val="37000"/>
                  <a:satMod val="30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tint val="15000"/>
                  <a:satMod val="35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  <a:softEdge rad="0"/>
          </a:effectLst>
          <a:scene3d>
            <a:camera prst="orthographicFront"/>
            <a:lightRig rig="threePt" dir="t"/>
          </a:scene3d>
          <a:sp3d prstMaterial="dkEdge">
            <a:bevelT w="889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0">
            <a:norm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          Bail/Intake</a:t>
            </a:r>
            <a:r>
              <a:rPr lang="en-US" dirty="0" smtClean="0">
                <a:solidFill>
                  <a:schemeClr val="tx1"/>
                </a:solidFill>
              </a:rPr>
              <a:t>	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313862" y="3482330"/>
            <a:ext cx="2221532" cy="533400"/>
          </a:xfrm>
          <a:prstGeom prst="roundRect">
            <a:avLst/>
          </a:prstGeom>
          <a:gradFill flip="none" rotWithShape="0">
            <a:gsLst>
              <a:gs pos="0">
                <a:schemeClr val="accent1">
                  <a:hueOff val="0"/>
                  <a:satOff val="0"/>
                  <a:lumOff val="0"/>
                  <a:alphaOff val="0"/>
                  <a:tint val="50000"/>
                  <a:satMod val="300000"/>
                </a:schemeClr>
              </a:gs>
              <a:gs pos="35000">
                <a:schemeClr val="accent1">
                  <a:hueOff val="0"/>
                  <a:satOff val="0"/>
                  <a:lumOff val="0"/>
                  <a:alphaOff val="0"/>
                  <a:tint val="37000"/>
                  <a:satMod val="30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tint val="15000"/>
                  <a:satMod val="35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  <a:softEdge rad="0"/>
          </a:effectLst>
          <a:scene3d>
            <a:camera prst="orthographicFront"/>
            <a:lightRig rig="threePt" dir="t"/>
          </a:scene3d>
          <a:sp3d prstMaterial="dkEdge">
            <a:bevelT w="889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Alternative Incarceration</a:t>
            </a:r>
            <a:r>
              <a:rPr lang="en-US" sz="1600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313862" y="2787640"/>
            <a:ext cx="2221532" cy="533400"/>
          </a:xfrm>
          <a:prstGeom prst="roundRect">
            <a:avLst/>
          </a:prstGeom>
          <a:gradFill flip="none" rotWithShape="0">
            <a:gsLst>
              <a:gs pos="0">
                <a:schemeClr val="accent1">
                  <a:hueOff val="0"/>
                  <a:satOff val="0"/>
                  <a:lumOff val="0"/>
                  <a:alphaOff val="0"/>
                  <a:tint val="50000"/>
                  <a:satMod val="300000"/>
                </a:schemeClr>
              </a:gs>
              <a:gs pos="35000">
                <a:schemeClr val="accent1">
                  <a:hueOff val="0"/>
                  <a:satOff val="0"/>
                  <a:lumOff val="0"/>
                  <a:alphaOff val="0"/>
                  <a:tint val="37000"/>
                  <a:satMod val="30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tint val="15000"/>
                  <a:satMod val="35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  <a:softEdge rad="0"/>
          </a:effectLst>
          <a:scene3d>
            <a:camera prst="orthographicFront"/>
            <a:lightRig rig="threePt" dir="t"/>
          </a:scene3d>
          <a:sp3d prstMaterial="dkEdge">
            <a:bevelT w="889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     Adult Probation</a:t>
            </a:r>
            <a:r>
              <a:rPr lang="en-US" sz="1600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301927" y="2092950"/>
            <a:ext cx="2221532" cy="533400"/>
          </a:xfrm>
          <a:prstGeom prst="roundRect">
            <a:avLst/>
          </a:prstGeom>
          <a:gradFill flip="none" rotWithShape="0">
            <a:gsLst>
              <a:gs pos="0">
                <a:schemeClr val="accent1">
                  <a:hueOff val="0"/>
                  <a:satOff val="0"/>
                  <a:lumOff val="0"/>
                  <a:alphaOff val="0"/>
                  <a:tint val="50000"/>
                  <a:satMod val="300000"/>
                </a:schemeClr>
              </a:gs>
              <a:gs pos="35000">
                <a:schemeClr val="accent1">
                  <a:hueOff val="0"/>
                  <a:satOff val="0"/>
                  <a:lumOff val="0"/>
                  <a:alphaOff val="0"/>
                  <a:tint val="37000"/>
                  <a:satMod val="30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tint val="15000"/>
                  <a:satMod val="35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  <a:softEdge rad="0"/>
          </a:effectLst>
          <a:scene3d>
            <a:camera prst="orthographicFront"/>
            <a:lightRig rig="threePt" dir="t"/>
          </a:scene3d>
          <a:sp3d prstMaterial="dkEdge">
            <a:bevelT w="889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      Victim </a:t>
            </a:r>
            <a:r>
              <a:rPr lang="en-US" sz="1600" dirty="0">
                <a:solidFill>
                  <a:schemeClr val="tx1"/>
                </a:solidFill>
              </a:rPr>
              <a:t>Services	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00600" y="1000044"/>
            <a:ext cx="42139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		</a:t>
            </a:r>
            <a:r>
              <a:rPr lang="en-US" sz="2200" b="1" dirty="0" smtClean="0"/>
              <a:t>DOC</a:t>
            </a:r>
            <a:endParaRPr lang="en-US" sz="2200" b="1" dirty="0"/>
          </a:p>
        </p:txBody>
      </p:sp>
      <p:sp>
        <p:nvSpPr>
          <p:cNvPr id="33" name="Rounded Rectangle 32"/>
          <p:cNvSpPr/>
          <p:nvPr/>
        </p:nvSpPr>
        <p:spPr>
          <a:xfrm>
            <a:off x="5910754" y="1430931"/>
            <a:ext cx="2221532" cy="533400"/>
          </a:xfrm>
          <a:prstGeom prst="roundRect">
            <a:avLst/>
          </a:prstGeom>
          <a:solidFill>
            <a:srgbClr val="EBF1DE"/>
          </a:solidFill>
          <a:ln>
            <a:noFill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  <a:softEdge rad="0"/>
          </a:effectLst>
          <a:scene3d>
            <a:camera prst="orthographicFront"/>
            <a:lightRig rig="threePt" dir="t"/>
          </a:scene3d>
          <a:sp3d prstMaterial="dkEdge">
            <a:bevelT w="889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rmAutofit fontScale="70000" lnSpcReduction="20000"/>
          </a:bodyPr>
          <a:lstStyle/>
          <a:p>
            <a:pPr algn="ctr"/>
            <a:r>
              <a:rPr lang="en-US" sz="2100" dirty="0">
                <a:solidFill>
                  <a:schemeClr val="tx1"/>
                </a:solidFill>
              </a:rPr>
              <a:t>Inmate Programs &amp; </a:t>
            </a:r>
            <a:r>
              <a:rPr lang="en-US" sz="2100" dirty="0" smtClean="0">
                <a:solidFill>
                  <a:schemeClr val="tx1"/>
                </a:solidFill>
              </a:rPr>
              <a:t>Services</a:t>
            </a:r>
            <a:r>
              <a:rPr lang="en-US" dirty="0" smtClean="0">
                <a:solidFill>
                  <a:schemeClr val="tx1"/>
                </a:solidFill>
              </a:rPr>
              <a:t>	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5910754" y="2127409"/>
            <a:ext cx="2221532" cy="533400"/>
          </a:xfrm>
          <a:prstGeom prst="roundRect">
            <a:avLst/>
          </a:prstGeom>
          <a:solidFill>
            <a:srgbClr val="EBF1DE"/>
          </a:solidFill>
          <a:ln>
            <a:noFill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  <a:softEdge rad="0"/>
          </a:effectLst>
          <a:scene3d>
            <a:camera prst="orthographicFront"/>
            <a:lightRig rig="threePt" dir="t"/>
          </a:scene3d>
          <a:sp3d prstMaterial="dkEdge">
            <a:bevelT w="889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rm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Pardons and Parole</a:t>
            </a:r>
            <a:r>
              <a:rPr lang="en-US" sz="1600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5910754" y="2823887"/>
            <a:ext cx="2221532" cy="533400"/>
          </a:xfrm>
          <a:prstGeom prst="roundRect">
            <a:avLst/>
          </a:prstGeom>
          <a:solidFill>
            <a:srgbClr val="EBF1DE"/>
          </a:solidFill>
          <a:ln>
            <a:noFill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  <a:softEdge rad="0"/>
          </a:effectLst>
          <a:scene3d>
            <a:camera prst="orthographicFront"/>
            <a:lightRig rig="threePt" dir="t"/>
          </a:scene3d>
          <a:sp3d prstMaterial="dkEdge">
            <a:bevelT w="889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0">
            <a:norm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Community Supervision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5910754" y="3525547"/>
            <a:ext cx="2221532" cy="533400"/>
          </a:xfrm>
          <a:prstGeom prst="roundRect">
            <a:avLst/>
          </a:prstGeom>
          <a:solidFill>
            <a:srgbClr val="EBF1DE"/>
          </a:solidFill>
          <a:ln>
            <a:noFill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  <a:softEdge rad="0"/>
          </a:effectLst>
          <a:scene3d>
            <a:camera prst="orthographicFront"/>
            <a:lightRig rig="threePt" dir="t"/>
          </a:scene3d>
          <a:sp3d prstMaterial="dkEdge">
            <a:bevelT w="889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rmAutofit fontScale="92500" lnSpcReduction="20000"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Community Support Services</a:t>
            </a:r>
            <a:r>
              <a:rPr lang="en-US" sz="1600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00800" y="6395114"/>
            <a:ext cx="2133600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21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0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6 L 3.33333E-6 0.1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50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07407E-6 L 3.33333E-6 0.1016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532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3.33333E-6 0.1023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523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7 L -0.00121 0.1025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511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7 L 0.50278 -0.1979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69" y="-1004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7.40741E-7 L 0.50157 0.208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69" y="1044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BF1DE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BF1DE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57200" y="672769"/>
            <a:ext cx="8305800" cy="57055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dist="38100" dir="8100000" sx="101000" sy="101000" algn="tr" rotWithShape="0">
              <a:prstClr val="black">
                <a:alpha val="6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20258" y="357917"/>
            <a:ext cx="6172200" cy="53697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b="1" dirty="0">
                <a:latin typeface="+mn-lt"/>
              </a:rPr>
              <a:t>Second Chance Society</a:t>
            </a:r>
            <a:r>
              <a:rPr lang="en-US" sz="2400" b="1" dirty="0">
                <a:latin typeface="+mn-lt"/>
              </a:rPr>
              <a:t/>
            </a:r>
            <a:br>
              <a:rPr lang="en-US" sz="2400" b="1" dirty="0">
                <a:latin typeface="+mn-lt"/>
              </a:rPr>
            </a:br>
            <a:r>
              <a:rPr lang="en-US" sz="1800" b="1" dirty="0">
                <a:latin typeface="+mn-lt"/>
              </a:rPr>
              <a:t>Adult Services – After Transfer of Functions from CSSD to DOC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88627" y="2087344"/>
            <a:ext cx="367137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b="1" dirty="0"/>
              <a:t>CSSD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991237" y="2386005"/>
            <a:ext cx="1666149" cy="400050"/>
          </a:xfrm>
          <a:prstGeom prst="roundRect">
            <a:avLst/>
          </a:prstGeom>
          <a:gradFill flip="none" rotWithShape="0">
            <a:gsLst>
              <a:gs pos="0">
                <a:schemeClr val="accent1">
                  <a:lumMod val="50000"/>
                </a:schemeClr>
              </a:gs>
              <a:gs pos="35000">
                <a:schemeClr val="accent1">
                  <a:hueOff val="0"/>
                  <a:satOff val="0"/>
                  <a:lumOff val="0"/>
                  <a:alphaOff val="0"/>
                  <a:tint val="37000"/>
                  <a:satMod val="30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tint val="15000"/>
                  <a:satMod val="35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  <a:softEdge rad="0"/>
          </a:effectLst>
          <a:scene3d>
            <a:camera prst="orthographicFront"/>
            <a:lightRig rig="threePt" dir="t"/>
          </a:scene3d>
          <a:sp3d prstMaterial="dkEdge">
            <a:bevelT w="889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0">
            <a:norm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          Bail/Intake</a:t>
            </a:r>
            <a:r>
              <a:rPr lang="en-US" sz="1350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487716" y="4957234"/>
            <a:ext cx="1666149" cy="400050"/>
          </a:xfrm>
          <a:prstGeom prst="roundRect">
            <a:avLst/>
          </a:prstGeom>
          <a:gradFill flip="none" rotWithShape="0">
            <a:gsLst>
              <a:gs pos="0">
                <a:schemeClr val="accent1">
                  <a:lumMod val="50000"/>
                </a:schemeClr>
              </a:gs>
              <a:gs pos="35000">
                <a:schemeClr val="accent1">
                  <a:hueOff val="0"/>
                  <a:satOff val="0"/>
                  <a:lumOff val="0"/>
                  <a:alphaOff val="0"/>
                  <a:tint val="37000"/>
                  <a:satMod val="30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tint val="15000"/>
                  <a:satMod val="35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  <a:softEdge rad="0"/>
          </a:effectLst>
          <a:scene3d>
            <a:camera prst="orthographicFront"/>
            <a:lightRig rig="threePt" dir="t"/>
          </a:scene3d>
          <a:sp3d prstMaterial="dkEdge">
            <a:bevelT w="889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Alternative Incarceration	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487716" y="2405882"/>
            <a:ext cx="1666149" cy="400050"/>
          </a:xfrm>
          <a:prstGeom prst="roundRect">
            <a:avLst/>
          </a:prstGeom>
          <a:gradFill flip="none" rotWithShape="0">
            <a:gsLst>
              <a:gs pos="0">
                <a:schemeClr val="accent1">
                  <a:lumMod val="50000"/>
                </a:schemeClr>
              </a:gs>
              <a:gs pos="35000">
                <a:schemeClr val="accent1">
                  <a:hueOff val="0"/>
                  <a:satOff val="0"/>
                  <a:lumOff val="0"/>
                  <a:alphaOff val="0"/>
                  <a:tint val="37000"/>
                  <a:satMod val="30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tint val="15000"/>
                  <a:satMod val="35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  <a:softEdge rad="0"/>
          </a:effectLst>
          <a:scene3d>
            <a:camera prst="orthographicFront"/>
            <a:lightRig rig="threePt" dir="t"/>
          </a:scene3d>
          <a:sp3d prstMaterial="dkEdge">
            <a:bevelT w="889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     Adult Probation	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991237" y="2907983"/>
            <a:ext cx="1666149" cy="400050"/>
          </a:xfrm>
          <a:prstGeom prst="roundRect">
            <a:avLst/>
          </a:prstGeom>
          <a:gradFill flip="none" rotWithShape="0">
            <a:gsLst>
              <a:gs pos="0">
                <a:schemeClr val="accent1">
                  <a:lumMod val="50000"/>
                </a:schemeClr>
              </a:gs>
              <a:gs pos="35000">
                <a:schemeClr val="accent1">
                  <a:hueOff val="0"/>
                  <a:satOff val="0"/>
                  <a:lumOff val="0"/>
                  <a:alphaOff val="0"/>
                  <a:tint val="37000"/>
                  <a:satMod val="30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tint val="15000"/>
                  <a:satMod val="35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  <a:softEdge rad="0"/>
          </a:effectLst>
          <a:scene3d>
            <a:camera prst="orthographicFront"/>
            <a:lightRig rig="threePt" dir="t"/>
          </a:scene3d>
          <a:sp3d prstMaterial="dkEdge">
            <a:bevelT w="889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      Victim Services	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06290" y="2087344"/>
            <a:ext cx="3160464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dirty="0"/>
              <a:t>		</a:t>
            </a:r>
            <a:r>
              <a:rPr lang="en-US" sz="1650" b="1" dirty="0"/>
              <a:t>DOC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5487716" y="2907983"/>
            <a:ext cx="1666149" cy="400050"/>
          </a:xfrm>
          <a:prstGeom prst="roundRect">
            <a:avLst/>
          </a:prstGeom>
          <a:solidFill>
            <a:srgbClr val="EBF1DE"/>
          </a:solidFill>
          <a:ln>
            <a:noFill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  <a:softEdge rad="0"/>
          </a:effectLst>
          <a:scene3d>
            <a:camera prst="orthographicFront"/>
            <a:lightRig rig="threePt" dir="t"/>
          </a:scene3d>
          <a:sp3d prstMaterial="dkEdge">
            <a:bevelT w="889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rmAutofit fontScale="70000" lnSpcReduction="20000"/>
          </a:bodyPr>
          <a:lstStyle/>
          <a:p>
            <a:pPr algn="ctr"/>
            <a:r>
              <a:rPr lang="en-US" sz="1575" dirty="0">
                <a:solidFill>
                  <a:schemeClr val="tx1"/>
                </a:solidFill>
              </a:rPr>
              <a:t>Inmate Programs &amp; Services</a:t>
            </a:r>
            <a:r>
              <a:rPr lang="en-US" sz="1350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5487716" y="3430342"/>
            <a:ext cx="1666149" cy="400050"/>
          </a:xfrm>
          <a:prstGeom prst="roundRect">
            <a:avLst/>
          </a:prstGeom>
          <a:solidFill>
            <a:srgbClr val="EBF1DE"/>
          </a:solidFill>
          <a:ln>
            <a:noFill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  <a:softEdge rad="0"/>
          </a:effectLst>
          <a:scene3d>
            <a:camera prst="orthographicFront"/>
            <a:lightRig rig="threePt" dir="t"/>
          </a:scene3d>
          <a:sp3d prstMaterial="dkEdge">
            <a:bevelT w="889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rmAutofit fontScale="92500" lnSpcReduction="20000"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Pardons and Paroles	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5487716" y="3952700"/>
            <a:ext cx="1666149" cy="400050"/>
          </a:xfrm>
          <a:prstGeom prst="roundRect">
            <a:avLst/>
          </a:prstGeom>
          <a:solidFill>
            <a:srgbClr val="EBF1DE"/>
          </a:solidFill>
          <a:ln>
            <a:noFill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  <a:softEdge rad="0"/>
          </a:effectLst>
          <a:scene3d>
            <a:camera prst="orthographicFront"/>
            <a:lightRig rig="threePt" dir="t"/>
          </a:scene3d>
          <a:sp3d prstMaterial="dkEdge">
            <a:bevelT w="889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0">
            <a:norm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Community Supervision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5487716" y="4478945"/>
            <a:ext cx="1666149" cy="400050"/>
          </a:xfrm>
          <a:prstGeom prst="roundRect">
            <a:avLst/>
          </a:prstGeom>
          <a:solidFill>
            <a:srgbClr val="EBF1DE"/>
          </a:solidFill>
          <a:ln>
            <a:noFill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  <a:softEdge rad="0"/>
          </a:effectLst>
          <a:scene3d>
            <a:camera prst="orthographicFront"/>
            <a:lightRig rig="threePt" dir="t"/>
          </a:scene3d>
          <a:sp3d prstMaterial="dkEdge">
            <a:bevelT w="889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rmAutofit fontScale="92500" lnSpcReduction="20000"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Community Support Services	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7A54-0EEC-4EE7-A15B-ACEF687F3107}" type="slidenum">
              <a:rPr lang="en-US" b="1" smtClean="0">
                <a:solidFill>
                  <a:schemeClr val="tx1"/>
                </a:solidFill>
              </a:rPr>
              <a:t>23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08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7A54-0EEC-4EE7-A15B-ACEF687F3107}" type="slidenum">
              <a:rPr lang="en-US" b="1" smtClean="0">
                <a:solidFill>
                  <a:schemeClr val="tx1"/>
                </a:solidFill>
              </a:rPr>
              <a:t>24</a:t>
            </a:fld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38200" y="3124200"/>
            <a:ext cx="7406640" cy="848360"/>
            <a:chOff x="2400300" y="3919220"/>
            <a:chExt cx="7406640" cy="84836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400300" y="4343400"/>
              <a:ext cx="7406640" cy="0"/>
            </a:xfrm>
            <a:prstGeom prst="line">
              <a:avLst/>
            </a:prstGeom>
            <a:ln w="82550" cmpd="dbl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/>
            <p:cNvPicPr/>
            <p:nvPr/>
          </p:nvPicPr>
          <p:blipFill rotWithShape="1">
            <a:blip r:embed="rId2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75" t="1" b="53839"/>
            <a:stretch/>
          </p:blipFill>
          <p:spPr bwMode="auto">
            <a:xfrm>
              <a:off x="5627370" y="3919220"/>
              <a:ext cx="952500" cy="84836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8097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853" y="4640197"/>
            <a:ext cx="9156853" cy="1379603"/>
            <a:chOff x="-12853" y="4640197"/>
            <a:chExt cx="9156853" cy="1379603"/>
          </a:xfrm>
        </p:grpSpPr>
        <p:sp>
          <p:nvSpPr>
            <p:cNvPr id="10" name="Rectangle 9"/>
            <p:cNvSpPr/>
            <p:nvPr/>
          </p:nvSpPr>
          <p:spPr>
            <a:xfrm>
              <a:off x="-12853" y="4640197"/>
              <a:ext cx="91440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5410200"/>
              <a:ext cx="91440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457200" y="1166855"/>
            <a:ext cx="8229600" cy="46834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65100" dist="317500" dir="7800000" algn="r" rotWithShape="0">
              <a:prstClr val="black">
                <a:alpha val="7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1" y="238623"/>
            <a:ext cx="8277084" cy="85725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latin typeface="+mn-lt"/>
              </a:rPr>
              <a:t>State Aid to or on Behalf of Local Governments</a:t>
            </a:r>
            <a:endParaRPr lang="en-US" sz="3200" b="1" dirty="0"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93795-8597-42C1-A378-49ECA10DC6DC}" type="slidenum">
              <a:rPr lang="en-US" b="1" smtClean="0">
                <a:solidFill>
                  <a:schemeClr val="tx1"/>
                </a:solidFill>
              </a:rPr>
              <a:pPr/>
              <a:t>25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6138802"/>
            <a:ext cx="7429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Includes General Fund lapse savings related to Municipal Opportunities and Regional Efficiencies of $10 million in FY 2015, and $20 million in FY 16 and FY 17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4951614"/>
              </p:ext>
            </p:extLst>
          </p:nvPr>
        </p:nvGraphicFramePr>
        <p:xfrm>
          <a:off x="914400" y="1295400"/>
          <a:ext cx="7435868" cy="4474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747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12853" y="4640197"/>
            <a:ext cx="9156853" cy="1379603"/>
            <a:chOff x="-12853" y="4640197"/>
            <a:chExt cx="9156853" cy="1379603"/>
          </a:xfrm>
        </p:grpSpPr>
        <p:sp>
          <p:nvSpPr>
            <p:cNvPr id="13" name="Rectangle 12"/>
            <p:cNvSpPr/>
            <p:nvPr/>
          </p:nvSpPr>
          <p:spPr>
            <a:xfrm>
              <a:off x="-12853" y="4640197"/>
              <a:ext cx="91440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0" y="5410200"/>
              <a:ext cx="91440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457200" y="1544783"/>
            <a:ext cx="8458200" cy="41702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65100" dist="317500" dir="7800000" algn="r" rotWithShape="0">
              <a:prstClr val="black">
                <a:alpha val="7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7A54-0EEC-4EE7-A15B-ACEF687F3107}" type="slidenum">
              <a:rPr lang="en-US" b="1" smtClean="0">
                <a:solidFill>
                  <a:schemeClr val="tx1"/>
                </a:solidFill>
              </a:rPr>
              <a:t>26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381000"/>
            <a:ext cx="9067800" cy="116378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b="1" dirty="0" smtClean="0"/>
              <a:t>Aid for Higher Education </a:t>
            </a:r>
          </a:p>
          <a:p>
            <a:r>
              <a:rPr lang="en-US" sz="3500" b="1" dirty="0" smtClean="0"/>
              <a:t>Block Grants &amp; Major Initiatives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1700" b="1" dirty="0" smtClean="0"/>
              <a:t>(in millions) </a:t>
            </a:r>
            <a:endParaRPr lang="en-US" sz="1700" b="1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79954"/>
              </p:ext>
            </p:extLst>
          </p:nvPr>
        </p:nvGraphicFramePr>
        <p:xfrm>
          <a:off x="641733" y="1777264"/>
          <a:ext cx="8104910" cy="363110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904654"/>
                <a:gridCol w="1423035"/>
                <a:gridCol w="1200150"/>
                <a:gridCol w="1191578"/>
                <a:gridCol w="1157288"/>
                <a:gridCol w="1228205"/>
              </a:tblGrid>
              <a:tr h="12702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System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FY 2015 </a:t>
                      </a:r>
                      <a:endParaRPr lang="en-US" sz="15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en-US" sz="1500" u="none" strike="noStrike" dirty="0" err="1" smtClean="0">
                          <a:effectLst/>
                        </a:rPr>
                        <a:t>Approp</a:t>
                      </a:r>
                      <a:r>
                        <a:rPr lang="en-US" sz="1500" u="none" strike="noStrike" dirty="0">
                          <a:effectLst/>
                        </a:rPr>
                        <a:t>. 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FY 2016 </a:t>
                      </a:r>
                      <a:endParaRPr lang="en-US" sz="15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en-US" sz="1500" u="none" strike="noStrike" dirty="0" smtClean="0">
                          <a:effectLst/>
                        </a:rPr>
                        <a:t>Gov</a:t>
                      </a:r>
                      <a:r>
                        <a:rPr lang="en-US" sz="1500" u="none" strike="noStrike" dirty="0">
                          <a:effectLst/>
                        </a:rPr>
                        <a:t>.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FY 2016  </a:t>
                      </a:r>
                      <a:endParaRPr lang="en-US" sz="15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en-US" sz="1500" u="none" strike="noStrike" dirty="0" smtClean="0">
                          <a:effectLst/>
                        </a:rPr>
                        <a:t>Rec</a:t>
                      </a:r>
                      <a:r>
                        <a:rPr lang="en-US" sz="1500" u="none" strike="noStrike" dirty="0">
                          <a:effectLst/>
                        </a:rPr>
                        <a:t>.  % </a:t>
                      </a:r>
                      <a:endParaRPr lang="en-US" sz="15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en-US" sz="1500" u="none" strike="noStrike" dirty="0" smtClean="0">
                          <a:effectLst/>
                        </a:rPr>
                        <a:t>Change </a:t>
                      </a:r>
                      <a:r>
                        <a:rPr lang="en-US" sz="1500" u="none" strike="noStrike" dirty="0">
                          <a:effectLst/>
                        </a:rPr>
                        <a:t>from FY 2015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FY 2017 Gov. Rec.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FY 2017 </a:t>
                      </a:r>
                      <a:endParaRPr lang="en-US" sz="15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en-US" sz="1500" u="none" strike="noStrike" dirty="0" smtClean="0">
                          <a:effectLst/>
                        </a:rPr>
                        <a:t>Rec</a:t>
                      </a:r>
                      <a:r>
                        <a:rPr lang="en-US" sz="1500" u="none" strike="noStrike" dirty="0">
                          <a:effectLst/>
                        </a:rPr>
                        <a:t>.  % </a:t>
                      </a:r>
                      <a:endParaRPr lang="en-US" sz="15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en-US" sz="1500" u="none" strike="noStrike" dirty="0" smtClean="0">
                          <a:effectLst/>
                        </a:rPr>
                        <a:t>Change </a:t>
                      </a:r>
                      <a:r>
                        <a:rPr lang="en-US" sz="1500" u="none" strike="noStrike" dirty="0">
                          <a:effectLst/>
                        </a:rPr>
                        <a:t>from FY 2015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692944">
                <a:tc>
                  <a:txBody>
                    <a:bodyPr/>
                    <a:lstStyle/>
                    <a:p>
                      <a:pPr lvl="1" algn="l" fontAlgn="ctr"/>
                      <a:endParaRPr lang="en-US" sz="800" u="none" strike="noStrike" dirty="0" smtClean="0">
                        <a:effectLst/>
                      </a:endParaRPr>
                    </a:p>
                    <a:p>
                      <a:pPr lvl="1" algn="l" fontAlgn="ctr"/>
                      <a:r>
                        <a:rPr lang="en-US" sz="1500" u="none" strike="noStrike" dirty="0" smtClean="0">
                          <a:effectLst/>
                        </a:rPr>
                        <a:t>UConn </a:t>
                      </a:r>
                      <a:r>
                        <a:rPr lang="en-US" sz="1500" u="none" strike="noStrike" dirty="0">
                          <a:effectLst/>
                        </a:rPr>
                        <a:t>Block Grant &amp; Next Generation </a:t>
                      </a:r>
                      <a:endParaRPr lang="en-US" sz="800" u="none" strike="noStrike" dirty="0" smtClean="0">
                        <a:effectLst/>
                      </a:endParaRPr>
                    </a:p>
                    <a:p>
                      <a:pPr lvl="1"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$228.3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$219.4 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-3.9%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$219.4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-3.9%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944">
                <a:tc>
                  <a:txBody>
                    <a:bodyPr/>
                    <a:lstStyle/>
                    <a:p>
                      <a:pPr lvl="1" algn="l" fontAlgn="ctr"/>
                      <a:endParaRPr lang="en-US" sz="800" u="none" strike="noStrike" dirty="0" smtClean="0">
                        <a:effectLst/>
                      </a:endParaRPr>
                    </a:p>
                    <a:p>
                      <a:pPr lvl="1" algn="l" fontAlgn="ctr"/>
                      <a:r>
                        <a:rPr lang="en-US" sz="1500" u="none" strike="noStrike" dirty="0" smtClean="0">
                          <a:effectLst/>
                        </a:rPr>
                        <a:t>UCHC </a:t>
                      </a:r>
                      <a:r>
                        <a:rPr lang="en-US" sz="1500" u="none" strike="noStrike" dirty="0">
                          <a:effectLst/>
                        </a:rPr>
                        <a:t>Block Grant &amp; Bioscience </a:t>
                      </a:r>
                      <a:r>
                        <a:rPr lang="en-US" sz="1500" u="none" strike="noStrike" dirty="0" smtClean="0">
                          <a:effectLst/>
                        </a:rPr>
                        <a:t>CT</a:t>
                      </a:r>
                    </a:p>
                    <a:p>
                      <a:pPr lvl="1"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$134.9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$137.3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1.8%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$138.0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2.3%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5843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500" u="none" strike="noStrike" dirty="0">
                          <a:effectLst/>
                        </a:rPr>
                        <a:t>BOR Block Grant &amp; Transform CSCU 2020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$337.4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$336.8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-0.2%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$336.8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-0.2%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891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2853" y="4640197"/>
            <a:ext cx="9156853" cy="1379603"/>
            <a:chOff x="-12853" y="4640197"/>
            <a:chExt cx="9156853" cy="1379603"/>
          </a:xfrm>
        </p:grpSpPr>
        <p:sp>
          <p:nvSpPr>
            <p:cNvPr id="9" name="Rectangle 8"/>
            <p:cNvSpPr/>
            <p:nvPr/>
          </p:nvSpPr>
          <p:spPr>
            <a:xfrm>
              <a:off x="-12853" y="4640197"/>
              <a:ext cx="91440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5410200"/>
              <a:ext cx="91440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209800" cy="365125"/>
          </a:xfrm>
        </p:spPr>
        <p:txBody>
          <a:bodyPr/>
          <a:lstStyle/>
          <a:p>
            <a:fld id="{1DC37A54-0EEC-4EE7-A15B-ACEF687F3107}" type="slidenum">
              <a:rPr lang="en-US" b="1" smtClean="0">
                <a:solidFill>
                  <a:schemeClr val="tx1"/>
                </a:solidFill>
              </a:rPr>
              <a:t>27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19100" y="349249"/>
            <a:ext cx="8229600" cy="68580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Department of Social Services</a:t>
            </a:r>
            <a:endParaRPr lang="en-US" sz="32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1035051"/>
            <a:ext cx="8229600" cy="5321300"/>
          </a:xfrm>
          <a:prstGeom prst="rect">
            <a:avLst/>
          </a:prstGeom>
          <a:solidFill>
            <a:schemeClr val="bg1"/>
          </a:solidFill>
          <a:effectLst>
            <a:outerShdw blurRad="254000" dist="304800" dir="8100000" algn="tr" rotWithShape="0">
              <a:schemeClr val="tx1">
                <a:alpha val="84000"/>
              </a:schemeClr>
            </a:outerShdw>
          </a:effectLst>
        </p:spPr>
        <p:txBody>
          <a:bodyPr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20000"/>
              <a:tabLst>
                <a:tab pos="6862763" algn="ctr"/>
              </a:tabLst>
            </a:pPr>
            <a:endParaRPr lang="en-US" sz="4500" dirty="0" smtClean="0"/>
          </a:p>
          <a:p>
            <a:pPr>
              <a:buSzPct val="120000"/>
              <a:tabLst>
                <a:tab pos="6862763" algn="ctr"/>
              </a:tabLst>
            </a:pPr>
            <a:r>
              <a:rPr lang="en-US" sz="4500" dirty="0" smtClean="0"/>
              <a:t>Governor’s FY 2016 recommended is $19.5 million below FY 2015 estimated levels while FY 2017 recommended is $64.7 million above FY 2016 levels </a:t>
            </a:r>
            <a:r>
              <a:rPr lang="en-US" sz="3400" dirty="0" smtClean="0"/>
              <a:t>– </a:t>
            </a:r>
            <a:r>
              <a:rPr lang="en-US" sz="3400" i="1" dirty="0" smtClean="0"/>
              <a:t>excludes reallocation and revenue proposals</a:t>
            </a:r>
            <a:endParaRPr lang="en-US" sz="1900" i="1" dirty="0" smtClean="0"/>
          </a:p>
          <a:p>
            <a:pPr marL="6519863" lvl="1" indent="0">
              <a:buFont typeface="Arial" pitchFamily="34" charset="0"/>
              <a:buNone/>
              <a:tabLst>
                <a:tab pos="6862763" algn="ctr"/>
              </a:tabLst>
            </a:pPr>
            <a:r>
              <a:rPr lang="en-US" sz="2900" dirty="0" smtClean="0"/>
              <a:t>    In millions </a:t>
            </a:r>
          </a:p>
          <a:p>
            <a:pPr marL="457200" lvl="1" indent="0">
              <a:buFont typeface="Arial" pitchFamily="34" charset="0"/>
              <a:buNone/>
              <a:tabLst>
                <a:tab pos="6799263" algn="r"/>
                <a:tab pos="7777163" algn="r"/>
              </a:tabLst>
            </a:pPr>
            <a:r>
              <a:rPr lang="en-US" sz="2900" dirty="0" smtClean="0"/>
              <a:t>	</a:t>
            </a:r>
            <a:r>
              <a:rPr lang="en-US" sz="4500" u="sng" dirty="0" smtClean="0"/>
              <a:t>FY 2016</a:t>
            </a:r>
            <a:r>
              <a:rPr lang="en-US" sz="4500" dirty="0" smtClean="0"/>
              <a:t>	</a:t>
            </a:r>
            <a:r>
              <a:rPr lang="en-US" sz="4500" u="sng" dirty="0" smtClean="0"/>
              <a:t>FY 2017</a:t>
            </a:r>
          </a:p>
          <a:p>
            <a:pPr>
              <a:buSzPct val="120000"/>
            </a:pPr>
            <a:r>
              <a:rPr lang="en-US" sz="4500" dirty="0" smtClean="0"/>
              <a:t>Additional funding:</a:t>
            </a:r>
          </a:p>
          <a:p>
            <a:pPr marL="685800" lvl="1" indent="-338138">
              <a:buSzPct val="80000"/>
              <a:buFont typeface="Wingdings" panose="05000000000000000000" pitchFamily="2" charset="2"/>
              <a:buChar char="§"/>
              <a:tabLst>
                <a:tab pos="6799263" algn="r"/>
                <a:tab pos="7777163" algn="r"/>
              </a:tabLst>
            </a:pPr>
            <a:r>
              <a:rPr lang="en-US" sz="4500" dirty="0" smtClean="0"/>
              <a:t>Medicaid caseload growth including </a:t>
            </a:r>
            <a:r>
              <a:rPr lang="en-US" sz="4500" dirty="0" err="1" smtClean="0"/>
              <a:t>annualization</a:t>
            </a:r>
            <a:r>
              <a:rPr lang="en-US" sz="4500" dirty="0" smtClean="0"/>
              <a:t> of</a:t>
            </a:r>
            <a:br>
              <a:rPr lang="en-US" sz="4500" dirty="0" smtClean="0"/>
            </a:br>
            <a:r>
              <a:rPr lang="en-US" sz="4500" dirty="0" smtClean="0"/>
              <a:t>FY 2015 caseload growth	$169.2</a:t>
            </a:r>
            <a:r>
              <a:rPr lang="en-US" sz="2000" dirty="0" smtClean="0"/>
              <a:t>	</a:t>
            </a:r>
            <a:r>
              <a:rPr lang="en-US" sz="4500" dirty="0" smtClean="0"/>
              <a:t>$299.6</a:t>
            </a:r>
          </a:p>
          <a:p>
            <a:pPr marL="685800" lvl="1" indent="-338138">
              <a:buSzPct val="80000"/>
              <a:buFont typeface="Wingdings" panose="05000000000000000000" pitchFamily="2" charset="2"/>
              <a:buChar char="§"/>
              <a:tabLst>
                <a:tab pos="6799263" algn="r"/>
                <a:tab pos="7777163" algn="r"/>
              </a:tabLst>
            </a:pPr>
            <a:r>
              <a:rPr lang="en-US" sz="4500" dirty="0" smtClean="0"/>
              <a:t>Coverage of medically necessary services for children</a:t>
            </a:r>
            <a:br>
              <a:rPr lang="en-US" sz="4500" dirty="0" smtClean="0"/>
            </a:br>
            <a:r>
              <a:rPr lang="en-US" sz="4500" dirty="0" smtClean="0"/>
              <a:t>under 21 with autism spectrum disorder	   $14.1	</a:t>
            </a:r>
            <a:r>
              <a:rPr lang="en-US" sz="800" dirty="0" smtClean="0"/>
              <a:t>  </a:t>
            </a:r>
            <a:r>
              <a:rPr lang="en-US" sz="4500" dirty="0" smtClean="0"/>
              <a:t>$38.2</a:t>
            </a:r>
          </a:p>
          <a:p>
            <a:endParaRPr lang="en-US" sz="3800" dirty="0" smtClean="0"/>
          </a:p>
          <a:p>
            <a:pPr>
              <a:buSzPct val="120000"/>
            </a:pPr>
            <a:r>
              <a:rPr lang="en-US" sz="4500" dirty="0" smtClean="0"/>
              <a:t>Reductions:</a:t>
            </a:r>
          </a:p>
          <a:p>
            <a:pPr marL="625475" lvl="1" indent="-277813">
              <a:buSzPct val="80000"/>
              <a:buFont typeface="Wingdings" panose="05000000000000000000" pitchFamily="2" charset="2"/>
              <a:buChar char="§"/>
            </a:pPr>
            <a:r>
              <a:rPr lang="en-US" sz="4500" dirty="0" smtClean="0"/>
              <a:t>Total reductions to programs and services of $166.3 million</a:t>
            </a:r>
            <a:br>
              <a:rPr lang="en-US" sz="4500" dirty="0" smtClean="0"/>
            </a:br>
            <a:r>
              <a:rPr lang="en-US" sz="4500" dirty="0" smtClean="0"/>
              <a:t> in FY 2016 and $238.4 million in FY 2017 		</a:t>
            </a:r>
          </a:p>
          <a:p>
            <a:pPr marL="1204913" lvl="2" indent="-339725">
              <a:buSzPct val="80000"/>
              <a:buFont typeface="Wingdings" panose="05000000000000000000" pitchFamily="2" charset="2"/>
              <a:buChar char="§"/>
            </a:pPr>
            <a:r>
              <a:rPr lang="en-US" sz="4500" dirty="0" smtClean="0"/>
              <a:t>Reduce reimbursement to Medicaid providers	</a:t>
            </a:r>
            <a:r>
              <a:rPr lang="en-US" sz="1800" dirty="0" smtClean="0"/>
              <a:t>                                  </a:t>
            </a:r>
            <a:r>
              <a:rPr lang="en-US" sz="4500" dirty="0" smtClean="0"/>
              <a:t>($68.9)      ($74.3) </a:t>
            </a:r>
          </a:p>
          <a:p>
            <a:pPr lvl="3">
              <a:tabLst>
                <a:tab pos="6799263" algn="r"/>
                <a:tab pos="7777163" algn="r"/>
              </a:tabLst>
            </a:pPr>
            <a:r>
              <a:rPr lang="en-US" sz="3500" dirty="0" smtClean="0"/>
              <a:t>General rate reduction</a:t>
            </a:r>
          </a:p>
          <a:p>
            <a:pPr lvl="3">
              <a:tabLst>
                <a:tab pos="6799263" algn="r"/>
                <a:tab pos="7777163" algn="r"/>
              </a:tabLst>
            </a:pPr>
            <a:r>
              <a:rPr lang="en-US" sz="3500" dirty="0" smtClean="0"/>
              <a:t>Medication administration</a:t>
            </a:r>
          </a:p>
          <a:p>
            <a:pPr lvl="3">
              <a:tabLst>
                <a:tab pos="6799263" algn="r"/>
                <a:tab pos="7777163" algn="r"/>
              </a:tabLst>
            </a:pPr>
            <a:r>
              <a:rPr lang="en-US" sz="3500" dirty="0" smtClean="0"/>
              <a:t>Pharmacy</a:t>
            </a:r>
          </a:p>
          <a:p>
            <a:pPr lvl="3">
              <a:tabLst>
                <a:tab pos="6799263" algn="r"/>
                <a:tab pos="7777163" algn="r"/>
              </a:tabLst>
            </a:pPr>
            <a:r>
              <a:rPr lang="en-US" sz="3500" dirty="0" smtClean="0"/>
              <a:t>Low-cost hospital pool</a:t>
            </a:r>
          </a:p>
          <a:p>
            <a:pPr lvl="3">
              <a:tabLst>
                <a:tab pos="6799263" algn="r"/>
                <a:tab pos="7777163" algn="r"/>
              </a:tabLst>
            </a:pPr>
            <a:r>
              <a:rPr lang="en-US" sz="3500" dirty="0" smtClean="0"/>
              <a:t>Ambulance  </a:t>
            </a:r>
          </a:p>
          <a:p>
            <a:pPr marL="457200" lvl="1" indent="0">
              <a:buFont typeface="Arial" pitchFamily="34" charset="0"/>
              <a:buNone/>
              <a:tabLst>
                <a:tab pos="6799263" algn="r"/>
                <a:tab pos="7777163" algn="r"/>
              </a:tabLst>
            </a:pPr>
            <a:endParaRPr lang="en-US" sz="17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971800" y="6026314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tabLst>
                <a:tab pos="6799263" algn="r"/>
                <a:tab pos="7777163" algn="r"/>
              </a:tabLst>
            </a:pPr>
            <a:r>
              <a:rPr lang="en-US" sz="1400" b="1" dirty="0"/>
              <a:t>note: all figures reflect state share </a:t>
            </a:r>
          </a:p>
        </p:txBody>
      </p:sp>
    </p:spTree>
    <p:extLst>
      <p:ext uri="{BB962C8B-B14F-4D97-AF65-F5344CB8AC3E}">
        <p14:creationId xmlns:p14="http://schemas.microsoft.com/office/powerpoint/2010/main" val="120043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853" y="4640197"/>
            <a:ext cx="9156853" cy="1379603"/>
            <a:chOff x="-12853" y="4640197"/>
            <a:chExt cx="9156853" cy="1379603"/>
          </a:xfrm>
        </p:grpSpPr>
        <p:sp>
          <p:nvSpPr>
            <p:cNvPr id="8" name="Rectangle 7"/>
            <p:cNvSpPr/>
            <p:nvPr/>
          </p:nvSpPr>
          <p:spPr>
            <a:xfrm>
              <a:off x="-12853" y="4640197"/>
              <a:ext cx="91440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5410200"/>
              <a:ext cx="91440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7A54-0EEC-4EE7-A15B-ACEF687F3107}" type="slidenum">
              <a:rPr lang="en-US" b="1" smtClean="0">
                <a:solidFill>
                  <a:schemeClr val="tx1"/>
                </a:solidFill>
              </a:rPr>
              <a:t>28</a:t>
            </a:fld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0" y="1167984"/>
            <a:ext cx="8305800" cy="5395173"/>
            <a:chOff x="381000" y="1167984"/>
            <a:chExt cx="8305800" cy="5395173"/>
          </a:xfrm>
        </p:grpSpPr>
        <p:sp>
          <p:nvSpPr>
            <p:cNvPr id="5" name="Rectangle 4"/>
            <p:cNvSpPr/>
            <p:nvPr/>
          </p:nvSpPr>
          <p:spPr>
            <a:xfrm>
              <a:off x="609600" y="1167984"/>
              <a:ext cx="8077200" cy="50050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65100" dist="317500" dir="7800000" algn="r" rotWithShape="0">
                <a:prstClr val="black">
                  <a:alpha val="7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Content Placeholder 2"/>
            <p:cNvSpPr txBox="1">
              <a:spLocks/>
            </p:cNvSpPr>
            <p:nvPr/>
          </p:nvSpPr>
          <p:spPr>
            <a:xfrm>
              <a:off x="381000" y="1229157"/>
              <a:ext cx="8229600" cy="5334000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lvl="1" indent="0">
                <a:buFont typeface="Arial" pitchFamily="34" charset="0"/>
                <a:buNone/>
                <a:tabLst>
                  <a:tab pos="6862763" algn="ctr"/>
                </a:tabLst>
              </a:pPr>
              <a:r>
                <a:rPr lang="en-US" sz="1900" dirty="0" smtClean="0"/>
                <a:t>	in millions </a:t>
              </a:r>
            </a:p>
            <a:p>
              <a:pPr marL="457200" lvl="1" indent="0">
                <a:buFont typeface="Arial" pitchFamily="34" charset="0"/>
                <a:buNone/>
                <a:tabLst>
                  <a:tab pos="6799263" algn="r"/>
                  <a:tab pos="7777163" algn="r"/>
                </a:tabLst>
              </a:pPr>
              <a:r>
                <a:rPr lang="en-US" sz="1900" dirty="0" smtClean="0"/>
                <a:t>	</a:t>
              </a:r>
              <a:r>
                <a:rPr lang="en-US" sz="1900" u="sng" dirty="0" smtClean="0"/>
                <a:t>FY 2016</a:t>
              </a:r>
              <a:r>
                <a:rPr lang="en-US" sz="1900" dirty="0" smtClean="0"/>
                <a:t>	</a:t>
              </a:r>
              <a:r>
                <a:rPr lang="en-US" sz="1900" u="sng" dirty="0" smtClean="0"/>
                <a:t>FY 2017</a:t>
              </a:r>
            </a:p>
            <a:p>
              <a:pPr lvl="1">
                <a:buFont typeface="Wingdings" pitchFamily="2" charset="2"/>
                <a:buChar char="§"/>
                <a:tabLst>
                  <a:tab pos="6799263" algn="r"/>
                  <a:tab pos="7777163" algn="r"/>
                </a:tabLst>
              </a:pPr>
              <a:r>
                <a:rPr lang="en-US" sz="1900" dirty="0" smtClean="0"/>
                <a:t>Transition HUSKY A adults with income over 138%</a:t>
              </a:r>
              <a:br>
                <a:rPr lang="en-US" sz="1900" dirty="0" smtClean="0"/>
              </a:br>
              <a:r>
                <a:rPr lang="en-US" sz="1900" dirty="0" smtClean="0"/>
                <a:t>of the federal poverty level to the Health Insurance</a:t>
              </a:r>
              <a:br>
                <a:rPr lang="en-US" sz="1900" dirty="0" smtClean="0"/>
              </a:br>
              <a:r>
                <a:rPr lang="en-US" sz="1900" dirty="0" smtClean="0"/>
                <a:t>Exchange 	($44.6)	($82.1)</a:t>
              </a:r>
            </a:p>
            <a:p>
              <a:pPr lvl="1">
                <a:buFont typeface="Wingdings" pitchFamily="2" charset="2"/>
                <a:buChar char="§"/>
                <a:tabLst>
                  <a:tab pos="6799263" algn="r"/>
                  <a:tab pos="7777163" algn="r"/>
                </a:tabLst>
              </a:pPr>
              <a:r>
                <a:rPr lang="en-US" sz="1900" dirty="0" smtClean="0"/>
                <a:t>Scale back or eliminate grant-based programs	($14.1) 	($14.5)</a:t>
              </a:r>
            </a:p>
            <a:p>
              <a:pPr lvl="1">
                <a:buFont typeface="Wingdings" pitchFamily="2" charset="2"/>
                <a:buChar char="§"/>
                <a:tabLst>
                  <a:tab pos="6799263" algn="r"/>
                  <a:tab pos="7777163" algn="r"/>
                </a:tabLst>
              </a:pPr>
              <a:r>
                <a:rPr lang="en-US" sz="1900" dirty="0" smtClean="0"/>
                <a:t>Remove funding for the federal demonstration to</a:t>
              </a:r>
              <a:br>
                <a:rPr lang="en-US" sz="1900" dirty="0" smtClean="0"/>
              </a:br>
              <a:r>
                <a:rPr lang="en-US" sz="1900" dirty="0" smtClean="0"/>
                <a:t>integrate care for dually eligible individuals	($10.5) 	($15.0)</a:t>
              </a:r>
            </a:p>
            <a:p>
              <a:pPr lvl="1">
                <a:buFont typeface="Wingdings" pitchFamily="2" charset="2"/>
                <a:buChar char="§"/>
                <a:tabLst>
                  <a:tab pos="6799263" algn="r"/>
                  <a:tab pos="7777163" algn="r"/>
                </a:tabLst>
              </a:pPr>
              <a:r>
                <a:rPr lang="en-US" sz="1900" dirty="0" smtClean="0"/>
                <a:t>Close intake to Category 1 and increase the cost</a:t>
              </a:r>
              <a:br>
                <a:rPr lang="en-US" sz="1900" dirty="0" smtClean="0"/>
              </a:br>
              <a:r>
                <a:rPr lang="en-US" sz="1900" dirty="0" smtClean="0"/>
                <a:t>share from 7% to 15% under the state-funded home</a:t>
              </a:r>
              <a:br>
                <a:rPr lang="en-US" sz="1900" dirty="0" smtClean="0"/>
              </a:br>
              <a:r>
                <a:rPr lang="en-US" sz="1900" dirty="0" smtClean="0"/>
                <a:t>care program 	($4.6) 	($8.6)</a:t>
              </a:r>
            </a:p>
            <a:p>
              <a:pPr lvl="1">
                <a:buFont typeface="Wingdings" pitchFamily="2" charset="2"/>
                <a:buChar char="§"/>
                <a:tabLst>
                  <a:tab pos="6799263" algn="r"/>
                  <a:tab pos="7777163" algn="r"/>
                </a:tabLst>
              </a:pPr>
              <a:r>
                <a:rPr lang="en-US" sz="1900" dirty="0" smtClean="0"/>
                <a:t>Reduce SAGA burial benefit from $1,800 to $1,000 	($1.7)	($1.7)</a:t>
              </a:r>
            </a:p>
            <a:p>
              <a:pPr lvl="1">
                <a:buFont typeface="Wingdings" pitchFamily="2" charset="2"/>
                <a:buChar char="§"/>
                <a:tabLst>
                  <a:tab pos="6799263" algn="r"/>
                  <a:tab pos="7777163" algn="r"/>
                </a:tabLst>
              </a:pPr>
              <a:r>
                <a:rPr lang="en-US" sz="1900" dirty="0" smtClean="0"/>
                <a:t>Close the Torrington regional office 	($1.4) 	($1.6)</a:t>
              </a:r>
            </a:p>
            <a:p>
              <a:pPr lvl="1">
                <a:buFont typeface="Wingdings" pitchFamily="2" charset="2"/>
                <a:buChar char="§"/>
                <a:tabLst>
                  <a:tab pos="6799263" algn="r"/>
                  <a:tab pos="7777163" algn="r"/>
                </a:tabLst>
              </a:pPr>
              <a:r>
                <a:rPr lang="en-US" sz="1900" dirty="0" smtClean="0"/>
                <a:t>Reduce the personal needs allowance from $60 to $50 	($1.0) 	($1.1) </a:t>
              </a:r>
            </a:p>
            <a:p>
              <a:pPr marL="457200" lvl="1" indent="0">
                <a:buNone/>
                <a:tabLst>
                  <a:tab pos="6799263" algn="r"/>
                  <a:tab pos="7777163" algn="r"/>
                </a:tabLst>
              </a:pPr>
              <a:endParaRPr lang="en-US" sz="800" b="1" dirty="0" smtClean="0"/>
            </a:p>
          </p:txBody>
        </p:sp>
      </p:grpSp>
      <p:sp>
        <p:nvSpPr>
          <p:cNvPr id="4" name="Title 1"/>
          <p:cNvSpPr txBox="1">
            <a:spLocks/>
          </p:cNvSpPr>
          <p:nvPr/>
        </p:nvSpPr>
        <p:spPr>
          <a:xfrm>
            <a:off x="457200" y="304800"/>
            <a:ext cx="8229600" cy="10668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mtClean="0"/>
              <a:t>Department of Social Services (cont’d)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2768447" y="5875597"/>
            <a:ext cx="3581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tabLst>
                <a:tab pos="6799263" algn="r"/>
                <a:tab pos="7777163" algn="r"/>
              </a:tabLst>
            </a:pPr>
            <a:r>
              <a:rPr lang="en-US" sz="1200" b="1"/>
              <a:t>note: all figures reflect state share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59609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853" y="4640197"/>
            <a:ext cx="9156853" cy="1379603"/>
            <a:chOff x="-12853" y="4640197"/>
            <a:chExt cx="9156853" cy="1379603"/>
          </a:xfrm>
        </p:grpSpPr>
        <p:sp>
          <p:nvSpPr>
            <p:cNvPr id="8" name="Rectangle 7"/>
            <p:cNvSpPr/>
            <p:nvPr/>
          </p:nvSpPr>
          <p:spPr>
            <a:xfrm>
              <a:off x="-12853" y="4640197"/>
              <a:ext cx="91440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5410200"/>
              <a:ext cx="91440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7A54-0EEC-4EE7-A15B-ACEF687F3107}" type="slidenum">
              <a:rPr lang="en-US" b="1" smtClean="0">
                <a:solidFill>
                  <a:schemeClr val="tx1"/>
                </a:solidFill>
              </a:rPr>
              <a:t>29</a:t>
            </a:fld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4800" y="838200"/>
            <a:ext cx="8648700" cy="5700712"/>
            <a:chOff x="304800" y="838200"/>
            <a:chExt cx="8648700" cy="5700712"/>
          </a:xfrm>
        </p:grpSpPr>
        <p:sp>
          <p:nvSpPr>
            <p:cNvPr id="5" name="Rectangle 4"/>
            <p:cNvSpPr/>
            <p:nvPr/>
          </p:nvSpPr>
          <p:spPr>
            <a:xfrm>
              <a:off x="304800" y="838200"/>
              <a:ext cx="8610600" cy="5181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65100" dist="317500" dir="7800000" algn="r" rotWithShape="0">
                <a:prstClr val="black">
                  <a:alpha val="7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Content Placeholder 2"/>
            <p:cNvSpPr txBox="1">
              <a:spLocks/>
            </p:cNvSpPr>
            <p:nvPr/>
          </p:nvSpPr>
          <p:spPr>
            <a:xfrm>
              <a:off x="342900" y="1173162"/>
              <a:ext cx="8610600" cy="5365750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SzPct val="110000"/>
              </a:pPr>
              <a:r>
                <a:rPr lang="en-US" sz="1900" dirty="0" smtClean="0"/>
                <a:t>$5.6 million increase in FY 2016 over FY 2015 and $23.2 million in FY 2017 over FY 2016</a:t>
              </a:r>
            </a:p>
            <a:p>
              <a:pPr>
                <a:buSzPct val="110000"/>
              </a:pPr>
              <a:r>
                <a:rPr lang="en-US" sz="1900" dirty="0" smtClean="0"/>
                <a:t>$59.2 million in caseload growth over the biennium </a:t>
              </a:r>
            </a:p>
            <a:p>
              <a:pPr marL="342900" lvl="1" indent="-342900">
                <a:buSzPct val="110000"/>
                <a:buFont typeface="Arial" pitchFamily="34" charset="0"/>
                <a:buChar char="•"/>
              </a:pPr>
              <a:r>
                <a:rPr lang="en-US" sz="1900" dirty="0" smtClean="0"/>
                <a:t>FY 2015 Waiting List Initiative - $4 million to annualize services for 100 individuals with aging caregivers</a:t>
              </a:r>
            </a:p>
            <a:p>
              <a:pPr marL="342900" lvl="1" indent="-342900">
                <a:buSzPct val="110000"/>
                <a:buFont typeface="Arial" pitchFamily="34" charset="0"/>
                <a:buChar char="•"/>
              </a:pPr>
              <a:r>
                <a:rPr lang="en-US" sz="1900" dirty="0" smtClean="0"/>
                <a:t>Autism funding preserved </a:t>
              </a:r>
            </a:p>
            <a:p>
              <a:pPr marL="742950" lvl="2" indent="-342900">
                <a:buSzPct val="80000"/>
                <a:buFont typeface="Wingdings" panose="05000000000000000000" pitchFamily="2" charset="2"/>
                <a:buChar char="§"/>
              </a:pPr>
              <a:r>
                <a:rPr lang="en-US" sz="1900" dirty="0" smtClean="0"/>
                <a:t>Lifetime waiver for adults</a:t>
              </a:r>
            </a:p>
            <a:p>
              <a:pPr marL="742950" lvl="2" indent="-342900">
                <a:buSzPct val="80000"/>
                <a:buFont typeface="Wingdings" panose="05000000000000000000" pitchFamily="2" charset="2"/>
                <a:buChar char="§"/>
              </a:pPr>
              <a:r>
                <a:rPr lang="en-US" sz="1900" dirty="0" smtClean="0"/>
                <a:t>Feasibility study recommendations and Governor’s initiatives to address overcrowding in Emergency Departments</a:t>
              </a:r>
            </a:p>
            <a:p>
              <a:pPr marL="342900" lvl="1" indent="-342900">
                <a:buSzPct val="110000"/>
                <a:buFont typeface="Arial" pitchFamily="34" charset="0"/>
                <a:buChar char="•"/>
              </a:pPr>
              <a:r>
                <a:rPr lang="en-US" sz="1900" dirty="0" smtClean="0"/>
                <a:t>$19.9 million reduction to Voluntary Services program </a:t>
              </a:r>
            </a:p>
            <a:p>
              <a:pPr marL="342900" lvl="1" indent="-342900">
                <a:buSzPct val="110000"/>
                <a:buFont typeface="Arial" pitchFamily="34" charset="0"/>
                <a:buChar char="•"/>
              </a:pPr>
              <a:r>
                <a:rPr lang="en-US" sz="1900" dirty="0" smtClean="0"/>
                <a:t>$10.5 million in annualized rescissions</a:t>
              </a:r>
            </a:p>
            <a:p>
              <a:pPr>
                <a:buSzPct val="110000"/>
              </a:pPr>
              <a:r>
                <a:rPr lang="en-US" sz="1900" dirty="0" smtClean="0"/>
                <a:t>Birth to Three Program ($39.2 million) transferred to Office of Early Childhood as lead agency</a:t>
              </a:r>
            </a:p>
            <a:p>
              <a:pPr lvl="1">
                <a:buSzPct val="80000"/>
                <a:buFont typeface="Wingdings" panose="05000000000000000000" pitchFamily="2" charset="2"/>
                <a:buChar char="§"/>
              </a:pPr>
              <a:r>
                <a:rPr lang="en-US" sz="1900" dirty="0" smtClean="0"/>
                <a:t>Most funding to OEC; Medicaid portion to DSS</a:t>
              </a:r>
              <a:endParaRPr lang="en-US" sz="1900" dirty="0"/>
            </a:p>
          </p:txBody>
        </p:sp>
      </p:grpSp>
      <p:sp>
        <p:nvSpPr>
          <p:cNvPr id="4" name="Title 1"/>
          <p:cNvSpPr txBox="1">
            <a:spLocks/>
          </p:cNvSpPr>
          <p:nvPr/>
        </p:nvSpPr>
        <p:spPr>
          <a:xfrm>
            <a:off x="76200" y="219600"/>
            <a:ext cx="9144000" cy="114174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Department of Developmental Services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217933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0200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Budget Overview</a:t>
            </a:r>
            <a:endParaRPr lang="en-US" sz="40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7A54-0EEC-4EE7-A15B-ACEF687F3107}" type="slidenum">
              <a:rPr lang="en-US" b="1" smtClean="0">
                <a:solidFill>
                  <a:schemeClr val="tx1"/>
                </a:solidFill>
              </a:rPr>
              <a:t>3</a:t>
            </a:fld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68680" y="3048000"/>
            <a:ext cx="7406640" cy="848360"/>
            <a:chOff x="2400300" y="3919220"/>
            <a:chExt cx="7406640" cy="84836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400300" y="4343400"/>
              <a:ext cx="7406640" cy="0"/>
            </a:xfrm>
            <a:prstGeom prst="line">
              <a:avLst/>
            </a:prstGeom>
            <a:ln w="82550" cmpd="dbl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/>
            <p:cNvPicPr/>
            <p:nvPr/>
          </p:nvPicPr>
          <p:blipFill rotWithShape="1">
            <a:blip r:embed="rId3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75" t="1" b="53839"/>
            <a:stretch/>
          </p:blipFill>
          <p:spPr bwMode="auto">
            <a:xfrm>
              <a:off x="5627370" y="3919220"/>
              <a:ext cx="952500" cy="84836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2727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2853" y="4640197"/>
            <a:ext cx="9156853" cy="1379603"/>
            <a:chOff x="-12853" y="4640197"/>
            <a:chExt cx="9156853" cy="1379603"/>
          </a:xfrm>
        </p:grpSpPr>
        <p:sp>
          <p:nvSpPr>
            <p:cNvPr id="9" name="Rectangle 8"/>
            <p:cNvSpPr/>
            <p:nvPr/>
          </p:nvSpPr>
          <p:spPr>
            <a:xfrm>
              <a:off x="-12853" y="4640197"/>
              <a:ext cx="91440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5410200"/>
              <a:ext cx="91440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450273" y="914400"/>
            <a:ext cx="8312727" cy="5334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65100" dist="317500" dir="7800000" algn="r" rotWithShape="0">
              <a:prstClr val="black">
                <a:alpha val="7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90549" y="1238353"/>
            <a:ext cx="7962900" cy="472440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>
              <a:buSzPct val="110000"/>
            </a:pPr>
            <a:r>
              <a:rPr lang="en-US" sz="1700" dirty="0" err="1"/>
              <a:t>Annualization</a:t>
            </a:r>
            <a:r>
              <a:rPr lang="en-US" sz="1700" dirty="0"/>
              <a:t> of prior year costs and new caseload growth - $15.6 million in FY 2016 and </a:t>
            </a:r>
            <a:r>
              <a:rPr lang="en-US" sz="1700" dirty="0" smtClean="0"/>
              <a:t>$28.6 </a:t>
            </a:r>
            <a:r>
              <a:rPr lang="en-US" sz="1700" dirty="0"/>
              <a:t>million in FY 2017 	</a:t>
            </a:r>
          </a:p>
          <a:p>
            <a:pPr lvl="1">
              <a:buSzPct val="80000"/>
              <a:buFont typeface="Wingdings" panose="05000000000000000000" pitchFamily="2" charset="2"/>
              <a:buChar char="§"/>
            </a:pPr>
            <a:r>
              <a:rPr lang="en-US" sz="1700" dirty="0"/>
              <a:t>4% growth in General Assistance Managed Care each year </a:t>
            </a:r>
          </a:p>
          <a:p>
            <a:pPr lvl="1">
              <a:buSzPct val="80000"/>
              <a:buFont typeface="Wingdings" panose="05000000000000000000" pitchFamily="2" charset="2"/>
              <a:buChar char="§"/>
            </a:pPr>
            <a:r>
              <a:rPr lang="en-US" sz="1700" dirty="0"/>
              <a:t>25 net new clients in Young Adult Services each year </a:t>
            </a:r>
          </a:p>
          <a:p>
            <a:pPr lvl="1">
              <a:buSzPct val="80000"/>
              <a:buFont typeface="Wingdings" panose="05000000000000000000" pitchFamily="2" charset="2"/>
              <a:buChar char="§"/>
            </a:pPr>
            <a:r>
              <a:rPr lang="en-US" sz="1700" dirty="0"/>
              <a:t>50 placements for individuals leaving DMHAS inpatient settings </a:t>
            </a:r>
            <a:r>
              <a:rPr lang="en-US" sz="1700" dirty="0" smtClean="0"/>
              <a:t>over </a:t>
            </a:r>
            <a:r>
              <a:rPr lang="en-US" sz="1700" dirty="0"/>
              <a:t>the biennium</a:t>
            </a:r>
          </a:p>
          <a:p>
            <a:pPr lvl="1">
              <a:buSzPct val="80000"/>
              <a:buFont typeface="Wingdings" panose="05000000000000000000" pitchFamily="2" charset="2"/>
              <a:buChar char="§"/>
            </a:pPr>
            <a:r>
              <a:rPr lang="en-US" sz="1700" dirty="0"/>
              <a:t>$3.1 million in FY 2016 and $4.2 million in FY 2017 respectively to support new Mental Health Waiver slots and Money Follows the Person placements </a:t>
            </a:r>
          </a:p>
          <a:p>
            <a:pPr>
              <a:buSzPct val="110000"/>
            </a:pPr>
            <a:r>
              <a:rPr lang="en-US" sz="1700" dirty="0" smtClean="0"/>
              <a:t>Wrap-Around Services for Supportive Housing</a:t>
            </a:r>
          </a:p>
          <a:p>
            <a:pPr lvl="1">
              <a:buSzPct val="80000"/>
              <a:buFont typeface="Wingdings" panose="05000000000000000000" pitchFamily="2" charset="2"/>
              <a:buChar char="§"/>
            </a:pPr>
            <a:r>
              <a:rPr lang="en-US" sz="1700" dirty="0"/>
              <a:t>$1 million in new </a:t>
            </a:r>
            <a:r>
              <a:rPr lang="en-US" sz="1700" dirty="0" smtClean="0"/>
              <a:t>funding each year to </a:t>
            </a:r>
            <a:r>
              <a:rPr lang="en-US" sz="1700" dirty="0"/>
              <a:t>support wrap-around services for chronically homeless individuals as part of the Zero:2016 initiative </a:t>
            </a:r>
          </a:p>
          <a:p>
            <a:pPr lvl="1">
              <a:buSzPct val="80000"/>
              <a:buFont typeface="Wingdings" panose="05000000000000000000" pitchFamily="2" charset="2"/>
              <a:buChar char="§"/>
            </a:pPr>
            <a:r>
              <a:rPr lang="en-US" sz="1700" dirty="0" smtClean="0"/>
              <a:t>$1 million in 2016 and $</a:t>
            </a:r>
            <a:r>
              <a:rPr lang="en-US" sz="1700" dirty="0"/>
              <a:t>2</a:t>
            </a:r>
            <a:r>
              <a:rPr lang="en-US" sz="1700" dirty="0" smtClean="0"/>
              <a:t> million in 2017 for 200 units over the biennium for Second Chance Society</a:t>
            </a:r>
          </a:p>
          <a:p>
            <a:pPr>
              <a:buSzPct val="110000"/>
            </a:pPr>
            <a:r>
              <a:rPr lang="en-US" sz="1700" dirty="0" smtClean="0"/>
              <a:t>$</a:t>
            </a:r>
            <a:r>
              <a:rPr lang="en-US" sz="1700" dirty="0"/>
              <a:t>3 million to annualize the Governor’s FY 2015 Mental Health </a:t>
            </a:r>
            <a:r>
              <a:rPr lang="en-US" sz="1700" dirty="0" smtClean="0"/>
              <a:t>initiative, including residential and </a:t>
            </a:r>
            <a:r>
              <a:rPr lang="en-US" sz="1700" dirty="0"/>
              <a:t>transitional services for high risk </a:t>
            </a:r>
            <a:r>
              <a:rPr lang="en-US" sz="1700" dirty="0" smtClean="0"/>
              <a:t>populations</a:t>
            </a:r>
            <a:endParaRPr lang="en-US" sz="1700" dirty="0"/>
          </a:p>
          <a:p>
            <a:pPr>
              <a:buSzPct val="110000"/>
            </a:pPr>
            <a:r>
              <a:rPr lang="en-US" sz="1700" dirty="0"/>
              <a:t>Reductions to Regional Mental Health Boards, Regional Action Councils and the Governor’s Prevention Partnership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1" y="62681"/>
            <a:ext cx="9143999" cy="851719"/>
          </a:xfrm>
        </p:spPr>
        <p:txBody>
          <a:bodyPr>
            <a:noAutofit/>
          </a:bodyPr>
          <a:lstStyle/>
          <a:p>
            <a:pPr algn="ctr"/>
            <a:r>
              <a:rPr lang="en-US" sz="3100" b="1" dirty="0"/>
              <a:t>Department of Mental Health and Addiction Services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1800" y="6389790"/>
            <a:ext cx="2133600" cy="365125"/>
          </a:xfrm>
        </p:spPr>
        <p:txBody>
          <a:bodyPr/>
          <a:lstStyle/>
          <a:p>
            <a:fld id="{1DC37A54-0EEC-4EE7-A15B-ACEF687F3107}" type="slidenum">
              <a:rPr lang="en-US" b="1" smtClean="0">
                <a:solidFill>
                  <a:schemeClr val="tx1"/>
                </a:solidFill>
              </a:rPr>
              <a:t>30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59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8000">
              <a:schemeClr val="accent5">
                <a:lumMod val="0"/>
                <a:lumOff val="100000"/>
              </a:schemeClr>
            </a:gs>
            <a:gs pos="100000">
              <a:schemeClr val="accent5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Investing in Transportation – </a:t>
            </a:r>
            <a:br>
              <a:rPr lang="en-US" b="1" dirty="0" smtClean="0"/>
            </a:br>
            <a:r>
              <a:rPr lang="en-US" b="1" dirty="0" smtClean="0"/>
              <a:t>Let’s Go CT!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7A54-0EEC-4EE7-A15B-ACEF687F3107}" type="slidenum">
              <a:rPr lang="en-US" b="1" smtClean="0">
                <a:solidFill>
                  <a:schemeClr val="tx1"/>
                </a:solidFill>
              </a:rPr>
              <a:t>31</a:t>
            </a:fld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68680" y="3376387"/>
            <a:ext cx="7406640" cy="848360"/>
            <a:chOff x="2400300" y="3919220"/>
            <a:chExt cx="7406640" cy="84836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400300" y="4343400"/>
              <a:ext cx="7406640" cy="0"/>
            </a:xfrm>
            <a:prstGeom prst="line">
              <a:avLst/>
            </a:prstGeom>
            <a:ln w="82550" cmpd="dbl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/>
            <p:cNvPicPr/>
            <p:nvPr/>
          </p:nvPicPr>
          <p:blipFill rotWithShape="1">
            <a:blip r:embed="rId2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75" t="1" b="53839"/>
            <a:stretch/>
          </p:blipFill>
          <p:spPr bwMode="auto">
            <a:xfrm>
              <a:off x="5627370" y="3919220"/>
              <a:ext cx="952500" cy="84836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8551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2853" y="4640197"/>
            <a:ext cx="9156853" cy="1379603"/>
            <a:chOff x="-12853" y="4640197"/>
            <a:chExt cx="9156853" cy="1379603"/>
          </a:xfrm>
        </p:grpSpPr>
        <p:sp>
          <p:nvSpPr>
            <p:cNvPr id="10" name="Rectangle 9"/>
            <p:cNvSpPr/>
            <p:nvPr/>
          </p:nvSpPr>
          <p:spPr>
            <a:xfrm>
              <a:off x="-12853" y="4640197"/>
              <a:ext cx="91440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5410200"/>
              <a:ext cx="91440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708" y="191331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Let’s Go CT!</a:t>
            </a:r>
            <a:br>
              <a:rPr lang="en-US" sz="3200" b="1" dirty="0" smtClean="0"/>
            </a:br>
            <a:r>
              <a:rPr lang="en-US" sz="2200" b="1" dirty="0" smtClean="0"/>
              <a:t>Governor’s Transportation Initiative</a:t>
            </a:r>
            <a:endParaRPr lang="en-US" sz="2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7A54-0EEC-4EE7-A15B-ACEF687F3107}" type="slidenum">
              <a:rPr lang="en-US" b="1" smtClean="0">
                <a:solidFill>
                  <a:schemeClr val="tx1"/>
                </a:solidFill>
              </a:rPr>
              <a:t>32</a:t>
            </a:fld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03103" y="1553793"/>
            <a:ext cx="8422396" cy="5304207"/>
            <a:chOff x="462708" y="918011"/>
            <a:chExt cx="8422396" cy="5304207"/>
          </a:xfrm>
        </p:grpSpPr>
        <p:sp>
          <p:nvSpPr>
            <p:cNvPr id="6" name="Rectangle 5"/>
            <p:cNvSpPr/>
            <p:nvPr/>
          </p:nvSpPr>
          <p:spPr>
            <a:xfrm>
              <a:off x="462708" y="918011"/>
              <a:ext cx="8077200" cy="43592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65100" dist="317500" dir="7800000" algn="r" rotWithShape="0">
                <a:prstClr val="black">
                  <a:alpha val="7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655504" y="1116818"/>
              <a:ext cx="8229600" cy="5105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sz="2400" dirty="0" smtClean="0">
                  <a:solidFill>
                    <a:schemeClr val="bg2">
                      <a:lumMod val="10000"/>
                    </a:schemeClr>
                  </a:solidFill>
                </a:rPr>
                <a:t>Long-term strategy to update and improve Connecticut’s transportation system</a:t>
              </a:r>
            </a:p>
            <a:p>
              <a:pPr marL="0" indent="0">
                <a:buFont typeface="Arial" pitchFamily="34" charset="0"/>
                <a:buNone/>
              </a:pPr>
              <a:endParaRPr lang="en-US" sz="2400" dirty="0" smtClean="0">
                <a:solidFill>
                  <a:schemeClr val="bg2">
                    <a:lumMod val="10000"/>
                  </a:schemeClr>
                </a:solidFill>
              </a:endParaRPr>
            </a:p>
            <a:p>
              <a:pPr lvl="1">
                <a:buFont typeface="Arial" panose="020B0604020202020204" pitchFamily="34" charset="0"/>
                <a:buChar char="•"/>
              </a:pPr>
              <a:r>
                <a:rPr lang="en-US" sz="1900" dirty="0" smtClean="0">
                  <a:solidFill>
                    <a:schemeClr val="bg2">
                      <a:lumMod val="10000"/>
                    </a:schemeClr>
                  </a:solidFill>
                </a:rPr>
                <a:t>Creating a more comprehensive intermodal system</a:t>
              </a:r>
            </a:p>
            <a:p>
              <a:pPr lvl="1">
                <a:buFont typeface="Arial" panose="020B0604020202020204" pitchFamily="34" charset="0"/>
                <a:buChar char="•"/>
              </a:pPr>
              <a:r>
                <a:rPr lang="en-US" sz="1900" dirty="0" smtClean="0">
                  <a:solidFill>
                    <a:schemeClr val="bg2">
                      <a:lumMod val="10000"/>
                    </a:schemeClr>
                  </a:solidFill>
                </a:rPr>
                <a:t>Reducing congestion on roadways</a:t>
              </a:r>
            </a:p>
            <a:p>
              <a:pPr lvl="1">
                <a:buFont typeface="Arial" panose="020B0604020202020204" pitchFamily="34" charset="0"/>
                <a:buChar char="•"/>
              </a:pPr>
              <a:r>
                <a:rPr lang="en-US" sz="1900" dirty="0" smtClean="0">
                  <a:solidFill>
                    <a:schemeClr val="bg2">
                      <a:lumMod val="10000"/>
                    </a:schemeClr>
                  </a:solidFill>
                </a:rPr>
                <a:t>Enhancing quality of life with more livable, walkable, </a:t>
              </a:r>
              <a:r>
                <a:rPr lang="en-US" sz="1900" dirty="0" err="1" smtClean="0">
                  <a:solidFill>
                    <a:schemeClr val="bg2">
                      <a:lumMod val="10000"/>
                    </a:schemeClr>
                  </a:solidFill>
                </a:rPr>
                <a:t>bikeable</a:t>
              </a:r>
              <a:r>
                <a:rPr lang="en-US" sz="1900" dirty="0" smtClean="0">
                  <a:solidFill>
                    <a:schemeClr val="bg2">
                      <a:lumMod val="10000"/>
                    </a:schemeClr>
                  </a:solidFill>
                </a:rPr>
                <a:t> communities</a:t>
              </a:r>
            </a:p>
            <a:p>
              <a:pPr lvl="1">
                <a:buFont typeface="Arial" panose="020B0604020202020204" pitchFamily="34" charset="0"/>
                <a:buChar char="•"/>
              </a:pPr>
              <a:r>
                <a:rPr lang="en-US" sz="1900" dirty="0" smtClean="0">
                  <a:solidFill>
                    <a:schemeClr val="bg2">
                      <a:lumMod val="10000"/>
                    </a:schemeClr>
                  </a:solidFill>
                </a:rPr>
                <a:t>Partnering with communities to advance mixed use Transit-Oriented Development (TOD)</a:t>
              </a:r>
            </a:p>
            <a:p>
              <a:pPr lvl="1">
                <a:buFont typeface="Arial" panose="020B0604020202020204" pitchFamily="34" charset="0"/>
                <a:buChar char="•"/>
              </a:pPr>
              <a:r>
                <a:rPr lang="en-US" sz="1900" dirty="0" smtClean="0">
                  <a:solidFill>
                    <a:schemeClr val="bg2">
                      <a:lumMod val="10000"/>
                    </a:schemeClr>
                  </a:solidFill>
                </a:rPr>
                <a:t>Fostering economic growth by enabling people and products to move more freely throughout the state</a:t>
              </a:r>
            </a:p>
            <a:p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8760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2853" y="4640197"/>
            <a:ext cx="9156853" cy="1379603"/>
            <a:chOff x="-12853" y="4640197"/>
            <a:chExt cx="9156853" cy="1379603"/>
          </a:xfrm>
        </p:grpSpPr>
        <p:sp>
          <p:nvSpPr>
            <p:cNvPr id="7" name="Rectangle 6"/>
            <p:cNvSpPr/>
            <p:nvPr/>
          </p:nvSpPr>
          <p:spPr>
            <a:xfrm>
              <a:off x="-12853" y="4640197"/>
              <a:ext cx="91440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5410200"/>
              <a:ext cx="91440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427074" y="1676400"/>
            <a:ext cx="8382000" cy="3505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65100" dist="317500" dir="7800000" algn="r" rotWithShape="0">
              <a:prstClr val="black">
                <a:alpha val="7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Let’s Go CT!</a:t>
            </a:r>
            <a:br>
              <a:rPr lang="en-US" sz="3200" b="1" dirty="0" smtClean="0"/>
            </a:br>
            <a:r>
              <a:rPr lang="en-US" sz="2200" b="1" dirty="0" smtClean="0"/>
              <a:t>Operating Funding</a:t>
            </a:r>
            <a:endParaRPr lang="en-US" sz="2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074" y="1981200"/>
            <a:ext cx="8229600" cy="3276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$34.5 </a:t>
            </a:r>
            <a:r>
              <a:rPr lang="en-US" sz="2000" dirty="0"/>
              <a:t>million in FY 2016 and an additional </a:t>
            </a:r>
            <a:r>
              <a:rPr lang="en-US" sz="2000" dirty="0" smtClean="0"/>
              <a:t>$</a:t>
            </a:r>
            <a:r>
              <a:rPr lang="en-US" sz="2000" dirty="0"/>
              <a:t>21.4 million in FY 2017 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lvl="1">
              <a:buSzPct val="80000"/>
              <a:buFont typeface="Wingdings" panose="05000000000000000000" pitchFamily="2" charset="2"/>
              <a:buChar char="§"/>
            </a:pPr>
            <a:r>
              <a:rPr lang="en-US" sz="2000" dirty="0" smtClean="0"/>
              <a:t>53 positions in </a:t>
            </a:r>
            <a:r>
              <a:rPr lang="en-US" sz="2000" dirty="0"/>
              <a:t>FY </a:t>
            </a:r>
            <a:r>
              <a:rPr lang="en-US" sz="2000" dirty="0" smtClean="0"/>
              <a:t>2016, and 38 more positions in </a:t>
            </a:r>
            <a:r>
              <a:rPr lang="en-US" sz="2000" dirty="0"/>
              <a:t>FY </a:t>
            </a:r>
            <a:r>
              <a:rPr lang="en-US" sz="2000" dirty="0" smtClean="0"/>
              <a:t>2017 to strengthen and  streamline the capital </a:t>
            </a:r>
            <a:r>
              <a:rPr lang="en-US" sz="2000" dirty="0"/>
              <a:t>project delivery </a:t>
            </a:r>
            <a:r>
              <a:rPr lang="en-US" sz="2000" dirty="0" smtClean="0"/>
              <a:t>program</a:t>
            </a:r>
            <a:endParaRPr lang="en-US" sz="2000" dirty="0"/>
          </a:p>
          <a:p>
            <a:pPr lvl="1">
              <a:buSzPct val="80000"/>
              <a:buFont typeface="Wingdings" panose="05000000000000000000" pitchFamily="2" charset="2"/>
              <a:buChar char="§"/>
            </a:pPr>
            <a:r>
              <a:rPr lang="en-US" sz="2000" dirty="0" smtClean="0"/>
              <a:t>39 </a:t>
            </a:r>
            <a:r>
              <a:rPr lang="en-US" sz="2000" dirty="0"/>
              <a:t>positions </a:t>
            </a:r>
            <a:r>
              <a:rPr lang="en-US" sz="2000" dirty="0" smtClean="0"/>
              <a:t>in </a:t>
            </a:r>
            <a:r>
              <a:rPr lang="en-US" sz="2000" dirty="0"/>
              <a:t>FY 2016 and </a:t>
            </a:r>
            <a:r>
              <a:rPr lang="en-US" sz="2000" dirty="0" smtClean="0"/>
              <a:t>35 more positions in </a:t>
            </a:r>
            <a:r>
              <a:rPr lang="en-US" sz="2000" dirty="0"/>
              <a:t>FY 2017 </a:t>
            </a:r>
            <a:r>
              <a:rPr lang="en-US" sz="2000" dirty="0" smtClean="0"/>
              <a:t>to </a:t>
            </a:r>
            <a:r>
              <a:rPr lang="en-US" sz="2000" dirty="0"/>
              <a:t>target bridge maintenance and </a:t>
            </a:r>
            <a:r>
              <a:rPr lang="en-US" sz="2000" dirty="0" smtClean="0"/>
              <a:t>rehabilitation, and to </a:t>
            </a:r>
            <a:r>
              <a:rPr lang="en-US" sz="2000" dirty="0"/>
              <a:t>fully staff maintenance </a:t>
            </a:r>
            <a:r>
              <a:rPr lang="en-US" sz="2000" dirty="0" smtClean="0"/>
              <a:t>trucks</a:t>
            </a:r>
            <a:endParaRPr lang="en-US" sz="2000" dirty="0"/>
          </a:p>
          <a:p>
            <a:pPr lvl="1">
              <a:buSzPct val="80000"/>
              <a:buFont typeface="Wingdings" panose="05000000000000000000" pitchFamily="2" charset="2"/>
              <a:buChar char="§"/>
            </a:pPr>
            <a:r>
              <a:rPr lang="en-US" sz="2000" dirty="0" smtClean="0"/>
              <a:t>$</a:t>
            </a:r>
            <a:r>
              <a:rPr lang="en-US" sz="2000" dirty="0"/>
              <a:t>10 </a:t>
            </a:r>
            <a:r>
              <a:rPr lang="en-US" sz="2000" dirty="0" smtClean="0"/>
              <a:t>million for </a:t>
            </a:r>
            <a:r>
              <a:rPr lang="en-US" sz="2000" dirty="0"/>
              <a:t>additional plow trucks to replace an aging fleet which is the backbone of the maintenance </a:t>
            </a:r>
            <a:r>
              <a:rPr lang="en-US" sz="2000" dirty="0" smtClean="0"/>
              <a:t>effort</a:t>
            </a:r>
            <a:endParaRPr lang="en-US" sz="2000" dirty="0"/>
          </a:p>
          <a:p>
            <a:pPr>
              <a:buSzPct val="80000"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7A54-0EEC-4EE7-A15B-ACEF687F3107}" type="slidenum">
              <a:rPr lang="en-US" b="1" smtClean="0">
                <a:solidFill>
                  <a:schemeClr val="tx1"/>
                </a:solidFill>
              </a:rPr>
              <a:t>33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8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853" y="4640197"/>
            <a:ext cx="9156853" cy="1379603"/>
            <a:chOff x="-12853" y="4640197"/>
            <a:chExt cx="9156853" cy="1379603"/>
          </a:xfrm>
        </p:grpSpPr>
        <p:sp>
          <p:nvSpPr>
            <p:cNvPr id="8" name="Rectangle 7"/>
            <p:cNvSpPr/>
            <p:nvPr/>
          </p:nvSpPr>
          <p:spPr>
            <a:xfrm>
              <a:off x="-12853" y="4640197"/>
              <a:ext cx="91440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5410200"/>
              <a:ext cx="91440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347" y="492431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Let’s Go CT!</a:t>
            </a:r>
            <a:br>
              <a:rPr lang="en-US" sz="3200" b="1" dirty="0" smtClean="0"/>
            </a:br>
            <a:r>
              <a:rPr lang="en-US" sz="2200" b="1" dirty="0" smtClean="0"/>
              <a:t>Capital Funding</a:t>
            </a:r>
            <a:endParaRPr lang="en-US" sz="2200" b="1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7A54-0EEC-4EE7-A15B-ACEF687F3107}" type="slidenum">
              <a:rPr lang="en-US" b="1" smtClean="0">
                <a:solidFill>
                  <a:schemeClr val="tx1"/>
                </a:solidFill>
              </a:rPr>
              <a:t>34</a:t>
            </a:fld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29542" y="2350418"/>
            <a:ext cx="8484916" cy="2558438"/>
            <a:chOff x="926415" y="2717084"/>
            <a:chExt cx="7875316" cy="2096765"/>
          </a:xfrm>
        </p:grpSpPr>
        <p:sp>
          <p:nvSpPr>
            <p:cNvPr id="5" name="Rectangle 4"/>
            <p:cNvSpPr/>
            <p:nvPr/>
          </p:nvSpPr>
          <p:spPr>
            <a:xfrm>
              <a:off x="926415" y="2717084"/>
              <a:ext cx="7875316" cy="2076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65100" dist="317500" dir="7800000" algn="r" rotWithShape="0">
                <a:prstClr val="black">
                  <a:alpha val="7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10813935"/>
                </p:ext>
              </p:extLst>
            </p:nvPr>
          </p:nvGraphicFramePr>
          <p:xfrm>
            <a:off x="926415" y="2737399"/>
            <a:ext cx="7875316" cy="2076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46" name="Worksheet" r:id="rId3" imgW="5924685" imgH="1562190" progId="Excel.Sheet.12">
                    <p:embed/>
                  </p:oleObj>
                </mc:Choice>
                <mc:Fallback>
                  <p:oleObj name="Worksheet" r:id="rId3" imgW="5924685" imgH="1562190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26415" y="2737399"/>
                          <a:ext cx="7875316" cy="20764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15914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2853" y="4640197"/>
            <a:ext cx="9156853" cy="1379603"/>
            <a:chOff x="-12853" y="4640197"/>
            <a:chExt cx="9156853" cy="1379603"/>
          </a:xfrm>
        </p:grpSpPr>
        <p:sp>
          <p:nvSpPr>
            <p:cNvPr id="7" name="Rectangle 6"/>
            <p:cNvSpPr/>
            <p:nvPr/>
          </p:nvSpPr>
          <p:spPr>
            <a:xfrm>
              <a:off x="-12853" y="4640197"/>
              <a:ext cx="91440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5410200"/>
              <a:ext cx="91440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876300" y="1425116"/>
            <a:ext cx="7391400" cy="45946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65100" dist="317500" dir="7800000" algn="r" rotWithShape="0">
              <a:prstClr val="black">
                <a:alpha val="7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" y="274637"/>
            <a:ext cx="89916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Let’s Go CT!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2400" b="1" dirty="0" smtClean="0"/>
              <a:t>Major Projects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90600" y="1624012"/>
            <a:ext cx="69342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Highway design and engineering</a:t>
            </a:r>
          </a:p>
          <a:p>
            <a:pPr lvl="1">
              <a:buSzPct val="80000"/>
              <a:buFont typeface="Wingdings" panose="05000000000000000000" pitchFamily="2" charset="2"/>
              <a:buChar char="§"/>
            </a:pPr>
            <a:r>
              <a:rPr lang="en-US" sz="2000" dirty="0" smtClean="0"/>
              <a:t>I-84 Viaduct</a:t>
            </a:r>
          </a:p>
          <a:p>
            <a:pPr lvl="1">
              <a:buSzPct val="80000"/>
              <a:buFont typeface="Wingdings" panose="05000000000000000000" pitchFamily="2" charset="2"/>
              <a:buChar char="§"/>
            </a:pPr>
            <a:r>
              <a:rPr lang="en-US" sz="2000" dirty="0" smtClean="0"/>
              <a:t>I-95 Stamford to Bridgeport </a:t>
            </a:r>
            <a:r>
              <a:rPr lang="en-US" sz="2000" dirty="0"/>
              <a:t>e</a:t>
            </a:r>
            <a:r>
              <a:rPr lang="en-US" sz="2000" dirty="0" smtClean="0"/>
              <a:t>xpansion</a:t>
            </a:r>
          </a:p>
          <a:p>
            <a:pPr lvl="1">
              <a:buSzPct val="80000"/>
              <a:buFont typeface="Wingdings" panose="05000000000000000000" pitchFamily="2" charset="2"/>
              <a:buChar char="§"/>
            </a:pPr>
            <a:r>
              <a:rPr lang="en-US" sz="2000" dirty="0" smtClean="0"/>
              <a:t>Waterbury Mixmaster </a:t>
            </a:r>
          </a:p>
          <a:p>
            <a:pPr lvl="1">
              <a:buSzPct val="80000"/>
              <a:buFont typeface="Wingdings" panose="05000000000000000000" pitchFamily="2" charset="2"/>
              <a:buChar char="§"/>
            </a:pPr>
            <a:r>
              <a:rPr lang="en-US" sz="2000" dirty="0" smtClean="0"/>
              <a:t>I-91 Ramp to the Charter Oak Bridge</a:t>
            </a:r>
          </a:p>
          <a:p>
            <a:r>
              <a:rPr lang="en-US" sz="2000" dirty="0" smtClean="0"/>
              <a:t>Rail</a:t>
            </a:r>
          </a:p>
          <a:p>
            <a:pPr lvl="1">
              <a:buSzPct val="80000"/>
              <a:buFont typeface="Wingdings" panose="05000000000000000000" pitchFamily="2" charset="2"/>
              <a:buChar char="§"/>
            </a:pPr>
            <a:r>
              <a:rPr lang="en-US" sz="2000" dirty="0" smtClean="0"/>
              <a:t>New Haven/Hartford/Springfield completion</a:t>
            </a:r>
          </a:p>
          <a:p>
            <a:pPr lvl="1">
              <a:buSzPct val="80000"/>
              <a:buFont typeface="Wingdings" panose="05000000000000000000" pitchFamily="2" charset="2"/>
              <a:buChar char="§"/>
            </a:pPr>
            <a:r>
              <a:rPr lang="en-US" sz="2000" dirty="0" smtClean="0"/>
              <a:t>New train cars</a:t>
            </a:r>
          </a:p>
          <a:p>
            <a:pPr lvl="1">
              <a:buSzPct val="80000"/>
              <a:buFont typeface="Wingdings" panose="05000000000000000000" pitchFamily="2" charset="2"/>
              <a:buChar char="§"/>
            </a:pPr>
            <a:r>
              <a:rPr lang="en-US" sz="2000" dirty="0" smtClean="0"/>
              <a:t>Repairs and re-construction of bridges – New Haven Line </a:t>
            </a:r>
          </a:p>
          <a:p>
            <a:pPr lvl="1">
              <a:buSzPct val="80000"/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Station expansion</a:t>
            </a:r>
          </a:p>
          <a:p>
            <a:pPr lvl="1">
              <a:buSzPct val="80000"/>
              <a:buFont typeface="Wingdings" panose="05000000000000000000" pitchFamily="2" charset="2"/>
              <a:buChar char="§"/>
            </a:pPr>
            <a:r>
              <a:rPr lang="en-US" sz="2000" dirty="0" smtClean="0"/>
              <a:t>Parking </a:t>
            </a:r>
            <a:r>
              <a:rPr lang="en-US" sz="2000" dirty="0"/>
              <a:t>facilities construction</a:t>
            </a:r>
          </a:p>
          <a:p>
            <a:r>
              <a:rPr lang="en-US" sz="2000" dirty="0" smtClean="0"/>
              <a:t>Bus Service re-configuration and expansion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7A54-0EEC-4EE7-A15B-ACEF687F3107}" type="slidenum">
              <a:rPr lang="en-US" b="1" smtClean="0">
                <a:solidFill>
                  <a:schemeClr val="tx1"/>
                </a:solidFill>
              </a:rPr>
              <a:t>35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9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2853" y="4640197"/>
            <a:ext cx="9156853" cy="1379603"/>
            <a:chOff x="-12853" y="4640197"/>
            <a:chExt cx="9156853" cy="1379603"/>
          </a:xfrm>
        </p:grpSpPr>
        <p:sp>
          <p:nvSpPr>
            <p:cNvPr id="9" name="Rectangle 8"/>
            <p:cNvSpPr/>
            <p:nvPr/>
          </p:nvSpPr>
          <p:spPr>
            <a:xfrm>
              <a:off x="-12853" y="4640197"/>
              <a:ext cx="91440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5410200"/>
              <a:ext cx="91440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Special Transportation Fund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2400" b="1" dirty="0"/>
              <a:t>Motor Fuels Tax </a:t>
            </a:r>
            <a:r>
              <a:rPr lang="en-US" sz="2400" b="1" dirty="0" smtClean="0"/>
              <a:t>Economic Growth Rate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en-US" sz="2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7A54-0EEC-4EE7-A15B-ACEF687F3107}" type="slidenum">
              <a:rPr lang="en-US" b="1" smtClean="0">
                <a:solidFill>
                  <a:schemeClr val="tx1"/>
                </a:solidFill>
              </a:rPr>
              <a:t>36</a:t>
            </a:fld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14400" y="1344807"/>
            <a:ext cx="7315200" cy="4579992"/>
            <a:chOff x="914400" y="1344807"/>
            <a:chExt cx="7315200" cy="4579992"/>
          </a:xfrm>
        </p:grpSpPr>
        <p:sp>
          <p:nvSpPr>
            <p:cNvPr id="6" name="Rectangle 5"/>
            <p:cNvSpPr/>
            <p:nvPr/>
          </p:nvSpPr>
          <p:spPr>
            <a:xfrm>
              <a:off x="922721" y="1352799"/>
              <a:ext cx="7306879" cy="45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65100" dist="317500" dir="7800000" algn="r" rotWithShape="0">
                <a:prstClr val="black">
                  <a:alpha val="7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62661676"/>
                </p:ext>
              </p:extLst>
            </p:nvPr>
          </p:nvGraphicFramePr>
          <p:xfrm>
            <a:off x="914400" y="1344807"/>
            <a:ext cx="7315200" cy="4515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82" name="Worksheet" r:id="rId3" imgW="5695082" imgH="3514311" progId="Excel.Sheet.8">
                    <p:embed/>
                  </p:oleObj>
                </mc:Choice>
                <mc:Fallback>
                  <p:oleObj name="Worksheet" r:id="rId3" imgW="5695082" imgH="3514311" progId="Excel.Sheet.8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14400" y="1344807"/>
                          <a:ext cx="7315200" cy="451515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" name="TextBox 4"/>
          <p:cNvSpPr txBox="1"/>
          <p:nvPr/>
        </p:nvSpPr>
        <p:spPr>
          <a:xfrm>
            <a:off x="1386404" y="6217850"/>
            <a:ext cx="6371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FY 2015 – FY 2018 forecast based on January 2015 consensus revenue estimate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54581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2853" y="4640197"/>
            <a:ext cx="9156853" cy="1379603"/>
            <a:chOff x="-12853" y="4640197"/>
            <a:chExt cx="9156853" cy="1379603"/>
          </a:xfrm>
        </p:grpSpPr>
        <p:sp>
          <p:nvSpPr>
            <p:cNvPr id="10" name="Rectangle 9"/>
            <p:cNvSpPr/>
            <p:nvPr/>
          </p:nvSpPr>
          <p:spPr>
            <a:xfrm>
              <a:off x="-12853" y="4640197"/>
              <a:ext cx="91440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5410200"/>
              <a:ext cx="91440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Special Transportation Fund Current Program</a:t>
            </a:r>
            <a:endParaRPr 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2375659" y="1199462"/>
            <a:ext cx="4392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Maintaining Current Transportation Funding</a:t>
            </a:r>
          </a:p>
          <a:p>
            <a:pPr algn="ctr"/>
            <a:r>
              <a:rPr lang="en-US" dirty="0" smtClean="0"/>
              <a:t>(in millions)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7A54-0EEC-4EE7-A15B-ACEF687F3107}" type="slidenum">
              <a:rPr lang="en-US" b="1" smtClean="0">
                <a:solidFill>
                  <a:schemeClr val="tx1"/>
                </a:solidFill>
              </a:rPr>
              <a:t>37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0175" y="2793423"/>
            <a:ext cx="7623649" cy="28347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65100" dist="317500" dir="7800000" algn="r" rotWithShape="0">
              <a:prstClr val="black">
                <a:alpha val="7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3602804"/>
              </p:ext>
            </p:extLst>
          </p:nvPr>
        </p:nvGraphicFramePr>
        <p:xfrm>
          <a:off x="760175" y="2793423"/>
          <a:ext cx="7623649" cy="2834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1" name="Worksheet" r:id="rId4" imgW="6019800" imgH="2238285" progId="Excel.Sheet.12">
                  <p:embed/>
                </p:oleObj>
              </mc:Choice>
              <mc:Fallback>
                <p:oleObj name="Worksheet" r:id="rId4" imgW="6019800" imgH="223828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0175" y="2793423"/>
                        <a:ext cx="7623649" cy="28347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756085" y="5359136"/>
            <a:ext cx="36318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* Assumes current levels of borrowing are maintained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21020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853" y="4640197"/>
            <a:ext cx="9156853" cy="1379603"/>
            <a:chOff x="-12853" y="4640197"/>
            <a:chExt cx="9156853" cy="1379603"/>
          </a:xfrm>
        </p:grpSpPr>
        <p:sp>
          <p:nvSpPr>
            <p:cNvPr id="8" name="Rectangle 7"/>
            <p:cNvSpPr/>
            <p:nvPr/>
          </p:nvSpPr>
          <p:spPr>
            <a:xfrm>
              <a:off x="-12853" y="4640197"/>
              <a:ext cx="91440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5410200"/>
              <a:ext cx="91440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Special Transportation Fund Current Program</a:t>
            </a:r>
            <a:br>
              <a:rPr lang="en-US" sz="3200" b="1" dirty="0" smtClean="0"/>
            </a:br>
            <a:r>
              <a:rPr lang="en-US" sz="1800" b="1" dirty="0" smtClean="0"/>
              <a:t>(in millions)</a:t>
            </a:r>
            <a:endParaRPr lang="en-US" sz="1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7A54-0EEC-4EE7-A15B-ACEF687F3107}" type="slidenum">
              <a:rPr lang="en-US" b="1" smtClean="0">
                <a:solidFill>
                  <a:schemeClr val="tx1"/>
                </a:solidFill>
              </a:rPr>
              <a:t>38</a:t>
            </a:fld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86180" y="1411211"/>
            <a:ext cx="7699859" cy="4793847"/>
            <a:chOff x="557580" y="1381833"/>
            <a:chExt cx="7699859" cy="4793847"/>
          </a:xfrm>
        </p:grpSpPr>
        <p:sp>
          <p:nvSpPr>
            <p:cNvPr id="5" name="Rectangle 4"/>
            <p:cNvSpPr/>
            <p:nvPr/>
          </p:nvSpPr>
          <p:spPr>
            <a:xfrm>
              <a:off x="685800" y="1381833"/>
              <a:ext cx="7571639" cy="47874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65100" dist="317500" dir="7800000" algn="r" rotWithShape="0">
                <a:prstClr val="black">
                  <a:alpha val="7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10809454"/>
                </p:ext>
              </p:extLst>
            </p:nvPr>
          </p:nvGraphicFramePr>
          <p:xfrm>
            <a:off x="557580" y="1388260"/>
            <a:ext cx="7571639" cy="47874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34" name="Worksheet" r:id="rId3" imgW="5695082" imgH="3599754" progId="Excel.Sheet.12">
                    <p:embed/>
                  </p:oleObj>
                </mc:Choice>
                <mc:Fallback>
                  <p:oleObj name="Worksheet" r:id="rId3" imgW="5695082" imgH="3599754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557580" y="1388260"/>
                          <a:ext cx="7571639" cy="478742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6424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2853" y="4640197"/>
            <a:ext cx="9156853" cy="1379603"/>
            <a:chOff x="-12853" y="4640197"/>
            <a:chExt cx="9156853" cy="1379603"/>
          </a:xfrm>
        </p:grpSpPr>
        <p:sp>
          <p:nvSpPr>
            <p:cNvPr id="10" name="Rectangle 9"/>
            <p:cNvSpPr/>
            <p:nvPr/>
          </p:nvSpPr>
          <p:spPr>
            <a:xfrm>
              <a:off x="-12853" y="4640197"/>
              <a:ext cx="91440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5410200"/>
              <a:ext cx="91440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Let’s Go CT!</a:t>
            </a:r>
            <a:br>
              <a:rPr lang="en-US" sz="3200" b="1" dirty="0" smtClean="0"/>
            </a:br>
            <a:r>
              <a:rPr lang="en-US" sz="2200" b="1" dirty="0" smtClean="0"/>
              <a:t>Governor’s Proposal</a:t>
            </a:r>
            <a:endParaRPr lang="en-US" sz="2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710783" y="1359871"/>
            <a:ext cx="372242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Transportation Ramp-Up Projections</a:t>
            </a:r>
          </a:p>
          <a:p>
            <a:pPr algn="ctr"/>
            <a:r>
              <a:rPr lang="en-US" sz="1600" dirty="0" smtClean="0"/>
              <a:t>(in </a:t>
            </a:r>
            <a:r>
              <a:rPr lang="en-US" sz="1600" dirty="0"/>
              <a:t>m</a:t>
            </a:r>
            <a:r>
              <a:rPr lang="en-US" sz="1600" dirty="0" smtClean="0"/>
              <a:t>illions)</a:t>
            </a: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7A54-0EEC-4EE7-A15B-ACEF687F3107}" type="slidenum">
              <a:rPr lang="en-US" b="1" smtClean="0">
                <a:solidFill>
                  <a:schemeClr val="tx1"/>
                </a:solidFill>
              </a:rPr>
              <a:t>39</a:t>
            </a:fld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03220" y="2194540"/>
            <a:ext cx="7976235" cy="3993535"/>
            <a:chOff x="583881" y="2041167"/>
            <a:chExt cx="7976235" cy="3993535"/>
          </a:xfrm>
        </p:grpSpPr>
        <p:sp>
          <p:nvSpPr>
            <p:cNvPr id="8" name="Rectangle 7"/>
            <p:cNvSpPr/>
            <p:nvPr/>
          </p:nvSpPr>
          <p:spPr>
            <a:xfrm>
              <a:off x="583881" y="2041167"/>
              <a:ext cx="7976235" cy="39935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65100" dist="317500" dir="7800000" algn="r" rotWithShape="0">
                <a:prstClr val="black">
                  <a:alpha val="7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18776963"/>
                </p:ext>
              </p:extLst>
            </p:nvPr>
          </p:nvGraphicFramePr>
          <p:xfrm>
            <a:off x="697485" y="2246416"/>
            <a:ext cx="7723324" cy="34517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59" name="Worksheet" r:id="rId3" imgW="6819900" imgH="3048090" progId="Excel.Sheet.12">
                    <p:embed/>
                  </p:oleObj>
                </mc:Choice>
                <mc:Fallback>
                  <p:oleObj name="Worksheet" r:id="rId3" imgW="6819900" imgH="3048090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697485" y="2246416"/>
                          <a:ext cx="7723324" cy="345176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TextBox 6"/>
          <p:cNvSpPr txBox="1"/>
          <p:nvPr/>
        </p:nvSpPr>
        <p:spPr>
          <a:xfrm>
            <a:off x="1937290" y="5782667"/>
            <a:ext cx="56827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/>
              <a:t>* Includes additional debt service needs to meet cash flow requirements for all projects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4134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12853" y="4640197"/>
            <a:ext cx="9156853" cy="1379603"/>
            <a:chOff x="-12853" y="4640197"/>
            <a:chExt cx="9156853" cy="1379603"/>
          </a:xfrm>
        </p:grpSpPr>
        <p:sp>
          <p:nvSpPr>
            <p:cNvPr id="8" name="Rectangle 7"/>
            <p:cNvSpPr/>
            <p:nvPr/>
          </p:nvSpPr>
          <p:spPr>
            <a:xfrm>
              <a:off x="-12853" y="4640197"/>
              <a:ext cx="91440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5410200"/>
              <a:ext cx="91440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Governor Malloy’s Recommended Budget</a:t>
            </a:r>
            <a:br>
              <a:rPr lang="en-US" sz="3200" b="1" dirty="0" smtClean="0"/>
            </a:br>
            <a:endParaRPr lang="en-US" sz="2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7A54-0EEC-4EE7-A15B-ACEF687F3107}" type="slidenum">
              <a:rPr lang="en-US" b="1" smtClean="0">
                <a:solidFill>
                  <a:schemeClr val="tx1"/>
                </a:solidFill>
              </a:rPr>
              <a:t>4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3138" y="1551417"/>
            <a:ext cx="7653243" cy="457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65100" dist="317500" dir="7800000" algn="r" rotWithShape="0">
              <a:prstClr val="black">
                <a:alpha val="7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5060413"/>
              </p:ext>
            </p:extLst>
          </p:nvPr>
        </p:nvGraphicFramePr>
        <p:xfrm>
          <a:off x="457200" y="1417638"/>
          <a:ext cx="8133661" cy="4850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1" name="Worksheet" r:id="rId3" imgW="5038657" imgH="2952660" progId="Excel.Sheet.8">
                  <p:embed/>
                </p:oleObj>
              </mc:Choice>
              <mc:Fallback>
                <p:oleObj name="Worksheet" r:id="rId3" imgW="5038657" imgH="295266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1417638"/>
                        <a:ext cx="8133661" cy="48502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28000">
              <a:schemeClr val="accent5">
                <a:lumMod val="0"/>
                <a:lumOff val="100000"/>
              </a:schemeClr>
            </a:gs>
            <a:gs pos="100000">
              <a:schemeClr val="accent5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1143000"/>
          </a:xfrm>
        </p:spPr>
        <p:txBody>
          <a:bodyPr/>
          <a:lstStyle/>
          <a:p>
            <a:r>
              <a:rPr lang="en-US" b="1" dirty="0" smtClean="0"/>
              <a:t>Capital Budget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7A54-0EEC-4EE7-A15B-ACEF687F3107}" type="slidenum">
              <a:rPr lang="en-US" b="1" smtClean="0">
                <a:solidFill>
                  <a:schemeClr val="tx1"/>
                </a:solidFill>
              </a:rPr>
              <a:t>40</a:t>
            </a:fld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68680" y="3277235"/>
            <a:ext cx="7406640" cy="848360"/>
            <a:chOff x="2400300" y="3919220"/>
            <a:chExt cx="7406640" cy="84836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400300" y="4343400"/>
              <a:ext cx="7406640" cy="0"/>
            </a:xfrm>
            <a:prstGeom prst="line">
              <a:avLst/>
            </a:prstGeom>
            <a:ln w="82550" cmpd="dbl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/>
            <p:cNvPicPr/>
            <p:nvPr/>
          </p:nvPicPr>
          <p:blipFill rotWithShape="1">
            <a:blip r:embed="rId2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75" t="1" b="53839"/>
            <a:stretch/>
          </p:blipFill>
          <p:spPr bwMode="auto">
            <a:xfrm>
              <a:off x="5627370" y="3919220"/>
              <a:ext cx="952500" cy="84836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320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2853" y="4640197"/>
            <a:ext cx="9156853" cy="1379603"/>
            <a:chOff x="-12853" y="4640197"/>
            <a:chExt cx="9156853" cy="1379603"/>
          </a:xfrm>
        </p:grpSpPr>
        <p:sp>
          <p:nvSpPr>
            <p:cNvPr id="10" name="Rectangle 9"/>
            <p:cNvSpPr/>
            <p:nvPr/>
          </p:nvSpPr>
          <p:spPr>
            <a:xfrm>
              <a:off x="-12853" y="4640197"/>
              <a:ext cx="91440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5410200"/>
              <a:ext cx="91440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0" y="48782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Capital Investments</a:t>
            </a:r>
            <a:endParaRPr lang="en-US" sz="32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656021" y="1289757"/>
            <a:ext cx="7802179" cy="5213350"/>
            <a:chOff x="645630" y="1143000"/>
            <a:chExt cx="7802179" cy="5213350"/>
          </a:xfrm>
        </p:grpSpPr>
        <p:sp>
          <p:nvSpPr>
            <p:cNvPr id="7" name="Rectangle 6"/>
            <p:cNvSpPr/>
            <p:nvPr/>
          </p:nvSpPr>
          <p:spPr>
            <a:xfrm>
              <a:off x="645630" y="1143000"/>
              <a:ext cx="7802179" cy="4953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65100" dist="317500" dir="7800000" algn="r" rotWithShape="0">
                <a:prstClr val="black">
                  <a:alpha val="7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638300" y="2293699"/>
              <a:ext cx="5638800" cy="4062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New general obligation bond authorizations</a:t>
              </a:r>
            </a:p>
            <a:p>
              <a:endParaRPr lang="en-US" sz="1050" dirty="0" smtClean="0"/>
            </a:p>
            <a:p>
              <a:pPr lvl="2">
                <a:buFont typeface="Arial" pitchFamily="34" charset="0"/>
                <a:buChar char="•"/>
              </a:pPr>
              <a:r>
                <a:rPr lang="en-US" sz="2400" dirty="0" smtClean="0"/>
                <a:t>  $1.759 billion in FY 2016 </a:t>
              </a:r>
            </a:p>
            <a:p>
              <a:pPr lvl="2">
                <a:buFont typeface="Arial" pitchFamily="34" charset="0"/>
                <a:buChar char="•"/>
              </a:pPr>
              <a:endParaRPr lang="en-US" sz="1050" dirty="0" smtClean="0"/>
            </a:p>
            <a:p>
              <a:pPr lvl="2">
                <a:buFont typeface="Arial" pitchFamily="34" charset="0"/>
                <a:buChar char="•"/>
              </a:pPr>
              <a:r>
                <a:rPr lang="en-US" sz="2400" dirty="0" smtClean="0"/>
                <a:t>  $1.800 billion in FY 2017 </a:t>
              </a:r>
            </a:p>
            <a:p>
              <a:endParaRPr lang="en-US" sz="2400" dirty="0" smtClean="0"/>
            </a:p>
            <a:p>
              <a:r>
                <a:rPr lang="en-US" sz="2400" dirty="0" smtClean="0"/>
                <a:t>New transportation bond authorizations (including Let’s Go CT!)</a:t>
              </a:r>
            </a:p>
            <a:p>
              <a:endParaRPr lang="en-US" sz="1050" dirty="0" smtClean="0"/>
            </a:p>
            <a:p>
              <a:pPr lvl="2">
                <a:buFont typeface="Arial" pitchFamily="34" charset="0"/>
                <a:buChar char="•"/>
              </a:pPr>
              <a:r>
                <a:rPr lang="en-US" sz="2400" dirty="0" smtClean="0"/>
                <a:t> $946.3 million in FY 2016 </a:t>
              </a:r>
            </a:p>
            <a:p>
              <a:pPr lvl="2">
                <a:buFont typeface="Arial" pitchFamily="34" charset="0"/>
                <a:buChar char="•"/>
              </a:pPr>
              <a:endParaRPr lang="en-US" sz="1050" dirty="0" smtClean="0">
                <a:solidFill>
                  <a:srgbClr val="00B0F0"/>
                </a:solidFill>
              </a:endParaRPr>
            </a:p>
            <a:p>
              <a:pPr lvl="2">
                <a:buFont typeface="Arial" pitchFamily="34" charset="0"/>
                <a:buChar char="•"/>
              </a:pPr>
              <a:r>
                <a:rPr lang="en-US" sz="2400" dirty="0" smtClean="0"/>
                <a:t> $1.214 billion in FY 2017 </a:t>
              </a:r>
            </a:p>
            <a:p>
              <a:endParaRPr lang="en-US" sz="2400" dirty="0" smtClean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1143000" y="1295401"/>
            <a:ext cx="990600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 rot="10800000" flipV="1">
            <a:off x="762000" y="1410665"/>
            <a:ext cx="7696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Lucida Sans Unicode" pitchFamily="34" charset="0"/>
              </a:rPr>
              <a:t>Governor Malloy’s capital budget focuses on funding projects and programs that </a:t>
            </a:r>
            <a:r>
              <a:rPr lang="en-US" sz="2200" b="1" i="1" dirty="0" smtClean="0">
                <a:latin typeface="Calibri" pitchFamily="34" charset="0"/>
                <a:ea typeface="Calibri" pitchFamily="34" charset="0"/>
                <a:cs typeface="Lucida Sans Unicode" pitchFamily="34" charset="0"/>
              </a:rPr>
              <a:t>address critical infrastructure needs</a:t>
            </a:r>
            <a:endParaRPr kumimoji="0" lang="en-US" sz="2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7A54-0EEC-4EE7-A15B-ACEF687F3107}" type="slidenum">
              <a:rPr lang="en-US" b="1" smtClean="0">
                <a:solidFill>
                  <a:schemeClr val="tx1"/>
                </a:solidFill>
              </a:rPr>
              <a:t>41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54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2853" y="4640197"/>
            <a:ext cx="9156853" cy="1379603"/>
            <a:chOff x="-12853" y="4640197"/>
            <a:chExt cx="9156853" cy="1379603"/>
          </a:xfrm>
        </p:grpSpPr>
        <p:sp>
          <p:nvSpPr>
            <p:cNvPr id="10" name="Rectangle 9"/>
            <p:cNvSpPr/>
            <p:nvPr/>
          </p:nvSpPr>
          <p:spPr>
            <a:xfrm>
              <a:off x="-12853" y="4640197"/>
              <a:ext cx="91440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5410200"/>
              <a:ext cx="91440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0" y="32534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Capital Investments</a:t>
            </a:r>
            <a:endParaRPr lang="en-US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304801" y="1401430"/>
            <a:ext cx="8610600" cy="49286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65100" dist="317500" dir="7800000" algn="r" rotWithShape="0">
              <a:prstClr val="black">
                <a:alpha val="7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2010333"/>
            <a:ext cx="822960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0988" lvl="0" indent="-28098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$1.1 </a:t>
            </a:r>
            <a:r>
              <a:rPr lang="en-US" dirty="0"/>
              <a:t>b</a:t>
            </a:r>
            <a:r>
              <a:rPr lang="en-US" dirty="0" smtClean="0"/>
              <a:t>illion for the school construction program</a:t>
            </a:r>
          </a:p>
          <a:p>
            <a:pPr marL="280988" indent="-28098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$378 million for Clean Water Fund grants and subsidized low interest loans</a:t>
            </a:r>
          </a:p>
          <a:p>
            <a:pPr marL="280988" lvl="0" indent="-28098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$377 million for economic development programs</a:t>
            </a:r>
          </a:p>
          <a:p>
            <a:pPr marL="280988" lvl="0" indent="-28098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$405 million for housing projects and programs, including the Zero:2016 Initiative</a:t>
            </a:r>
          </a:p>
          <a:p>
            <a:pPr marL="280988" lvl="0" indent="-28098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$186.4 million for Board of Regents projects</a:t>
            </a:r>
          </a:p>
          <a:p>
            <a:pPr marL="280988" lvl="0" indent="-28098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$180 million for Local Capital Improvement Program and </a:t>
            </a:r>
            <a:r>
              <a:rPr lang="en-US" dirty="0"/>
              <a:t>M</a:t>
            </a:r>
            <a:r>
              <a:rPr lang="en-US" dirty="0" smtClean="0"/>
              <a:t>unicipal Projects </a:t>
            </a:r>
          </a:p>
          <a:p>
            <a:pPr marL="280988" lvl="0" indent="-28098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$100 million for Alliance District school improvements</a:t>
            </a:r>
          </a:p>
          <a:p>
            <a:pPr marL="280988" lvl="0" indent="-28098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$140 million for Urban Act and Small Town Economic Assistance Programs</a:t>
            </a:r>
          </a:p>
          <a:p>
            <a:pPr marL="280988" lvl="0" indent="-28098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$140 million for Town Aid Road and Local Bridge Programs</a:t>
            </a:r>
          </a:p>
          <a:p>
            <a:pPr marL="280988" lvl="0" indent="-28098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$148 million for Local Transportation Capital Program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3000" y="1295401"/>
            <a:ext cx="990600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 rot="10800000" flipV="1">
            <a:off x="0" y="796754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b="1" dirty="0" smtClean="0">
                <a:latin typeface="Calibri" pitchFamily="34" charset="0"/>
                <a:cs typeface="Lucida Sans Unicode" pitchFamily="34" charset="0"/>
              </a:rPr>
              <a:t>Significant capital investments over the biennium include</a:t>
            </a:r>
            <a:endParaRPr kumimoji="0" lang="en-US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7A54-0EEC-4EE7-A15B-ACEF687F3107}" type="slidenum">
              <a:rPr lang="en-US" b="1" smtClean="0">
                <a:solidFill>
                  <a:schemeClr val="tx1"/>
                </a:solidFill>
              </a:rPr>
              <a:t>42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09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2853" y="4640197"/>
            <a:ext cx="9156853" cy="1379603"/>
            <a:chOff x="-12853" y="4640197"/>
            <a:chExt cx="9156853" cy="1379603"/>
          </a:xfrm>
        </p:grpSpPr>
        <p:sp>
          <p:nvSpPr>
            <p:cNvPr id="10" name="Rectangle 9"/>
            <p:cNvSpPr/>
            <p:nvPr/>
          </p:nvSpPr>
          <p:spPr>
            <a:xfrm>
              <a:off x="-12853" y="4640197"/>
              <a:ext cx="91440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5410200"/>
              <a:ext cx="91440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22915" y="1092258"/>
            <a:ext cx="8229600" cy="4909182"/>
            <a:chOff x="422915" y="1092258"/>
            <a:chExt cx="8229600" cy="4909182"/>
          </a:xfrm>
        </p:grpSpPr>
        <p:sp>
          <p:nvSpPr>
            <p:cNvPr id="7" name="Rectangle 6"/>
            <p:cNvSpPr/>
            <p:nvPr/>
          </p:nvSpPr>
          <p:spPr>
            <a:xfrm>
              <a:off x="422915" y="1092258"/>
              <a:ext cx="8229600" cy="4909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65100" dist="317500" dir="7800000" algn="r" rotWithShape="0">
                <a:prstClr val="black">
                  <a:alpha val="7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2915" y="1092258"/>
              <a:ext cx="8229600" cy="490918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062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Debt Service Expenditures</a:t>
            </a:r>
            <a:br>
              <a:rPr lang="en-US" sz="3200" b="1" dirty="0" smtClean="0"/>
            </a:br>
            <a:r>
              <a:rPr lang="en-US" sz="2200" b="1" dirty="0" smtClean="0"/>
              <a:t>General Fund</a:t>
            </a:r>
            <a:endParaRPr lang="en-US" sz="2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85758" y="6283937"/>
            <a:ext cx="75039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Note: FY 2014-17 adjusted for net budgeting of Medicaid for comparison to prior years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7A54-0EEC-4EE7-A15B-ACEF687F3107}" type="slidenum">
              <a:rPr lang="en-US" b="1" smtClean="0">
                <a:solidFill>
                  <a:schemeClr val="tx1"/>
                </a:solidFill>
              </a:rPr>
              <a:t>43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19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0000">
              <a:schemeClr val="accent5">
                <a:lumMod val="0"/>
                <a:lumOff val="100000"/>
              </a:schemeClr>
            </a:gs>
            <a:gs pos="100000">
              <a:schemeClr val="accent5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52600"/>
            <a:ext cx="9144000" cy="1143000"/>
          </a:xfrm>
        </p:spPr>
        <p:txBody>
          <a:bodyPr/>
          <a:lstStyle/>
          <a:p>
            <a:r>
              <a:rPr lang="en-US" b="1" dirty="0" smtClean="0"/>
              <a:t>Conclusion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7A54-0EEC-4EE7-A15B-ACEF687F3107}" type="slidenum">
              <a:rPr lang="en-US" b="1" smtClean="0">
                <a:solidFill>
                  <a:schemeClr val="tx1"/>
                </a:solidFill>
              </a:rPr>
              <a:t>44</a:t>
            </a:fld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68680" y="3353435"/>
            <a:ext cx="7406640" cy="848360"/>
            <a:chOff x="2400300" y="3919220"/>
            <a:chExt cx="7406640" cy="84836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400300" y="4343400"/>
              <a:ext cx="7406640" cy="0"/>
            </a:xfrm>
            <a:prstGeom prst="line">
              <a:avLst/>
            </a:prstGeom>
            <a:ln w="82550" cmpd="dbl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/>
            <p:cNvPicPr/>
            <p:nvPr/>
          </p:nvPicPr>
          <p:blipFill rotWithShape="1">
            <a:blip r:embed="rId2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75" t="1" b="53839"/>
            <a:stretch/>
          </p:blipFill>
          <p:spPr bwMode="auto">
            <a:xfrm>
              <a:off x="5627370" y="3919220"/>
              <a:ext cx="952500" cy="84836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5597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4000">
              <a:schemeClr val="accent5">
                <a:lumMod val="0"/>
                <a:lumOff val="100000"/>
              </a:schemeClr>
            </a:gs>
            <a:gs pos="100000">
              <a:schemeClr val="accent5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71" y="228600"/>
            <a:ext cx="9144000" cy="11430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Conclusion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229600" cy="4114800"/>
          </a:xfrm>
          <a:noFill/>
          <a:effectLst>
            <a:outerShdw blurRad="254000" dist="381000" dir="7800000" algn="ctr" rotWithShape="0">
              <a:schemeClr val="bg1">
                <a:alpha val="43000"/>
              </a:schemeClr>
            </a:outerShdw>
          </a:effectLst>
        </p:spPr>
        <p:txBody>
          <a:bodyPr>
            <a:norm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en-US" b="1" dirty="0" smtClean="0"/>
              <a:t>Governor Malloy’s proposed budget for </a:t>
            </a:r>
          </a:p>
          <a:p>
            <a:pPr marL="0" algn="ctr">
              <a:spcBef>
                <a:spcPts val="0"/>
              </a:spcBef>
              <a:buNone/>
            </a:pPr>
            <a:r>
              <a:rPr lang="en-US" b="1" dirty="0" smtClean="0"/>
              <a:t>FY 2016 and FY 2017</a:t>
            </a:r>
          </a:p>
          <a:p>
            <a:endParaRPr lang="en-US" sz="1800" dirty="0" smtClean="0"/>
          </a:p>
          <a:p>
            <a:pPr marL="1435100" lvl="1" indent="-40640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Balanced, responsible and GAAP compliant</a:t>
            </a:r>
          </a:p>
          <a:p>
            <a:pPr marL="1435100" lvl="1" indent="-40640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Under the cap</a:t>
            </a:r>
          </a:p>
          <a:p>
            <a:pPr marL="1435100" lvl="1" indent="-40640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Provides tax relief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7A54-0EEC-4EE7-A15B-ACEF687F3107}" type="slidenum">
              <a:rPr lang="en-US" b="1" smtClean="0">
                <a:solidFill>
                  <a:schemeClr val="tx1"/>
                </a:solidFill>
              </a:rPr>
              <a:t>45</a:t>
            </a:fld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82451" y="5507990"/>
            <a:ext cx="7406640" cy="848360"/>
            <a:chOff x="2400300" y="3919220"/>
            <a:chExt cx="7406640" cy="84836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400300" y="4343400"/>
              <a:ext cx="7406640" cy="0"/>
            </a:xfrm>
            <a:prstGeom prst="line">
              <a:avLst/>
            </a:prstGeom>
            <a:ln w="82550" cmpd="dbl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/>
            <p:cNvPicPr/>
            <p:nvPr/>
          </p:nvPicPr>
          <p:blipFill rotWithShape="1">
            <a:blip r:embed="rId2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75" t="1" b="53839"/>
            <a:stretch/>
          </p:blipFill>
          <p:spPr bwMode="auto">
            <a:xfrm>
              <a:off x="5627370" y="3919220"/>
              <a:ext cx="952500" cy="84836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3152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2853" y="4640197"/>
            <a:ext cx="9156853" cy="1379603"/>
            <a:chOff x="-12853" y="4640197"/>
            <a:chExt cx="9156853" cy="1379603"/>
          </a:xfrm>
        </p:grpSpPr>
        <p:sp>
          <p:nvSpPr>
            <p:cNvPr id="9" name="Rectangle 8"/>
            <p:cNvSpPr/>
            <p:nvPr/>
          </p:nvSpPr>
          <p:spPr>
            <a:xfrm>
              <a:off x="-12853" y="4640197"/>
              <a:ext cx="91440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5410200"/>
              <a:ext cx="91440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7A54-0EEC-4EE7-A15B-ACEF687F3107}" type="slidenum">
              <a:rPr lang="en-US" b="1" smtClean="0">
                <a:solidFill>
                  <a:schemeClr val="tx1"/>
                </a:solidFill>
              </a:rPr>
              <a:t>5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81000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Summary of Expenditure </a:t>
            </a:r>
            <a:r>
              <a:rPr lang="en-US" sz="3200" b="1" dirty="0" smtClean="0"/>
              <a:t>Growth</a:t>
            </a:r>
          </a:p>
          <a:p>
            <a:pPr algn="ctr"/>
            <a:r>
              <a:rPr lang="en-US" b="1" dirty="0" smtClean="0"/>
              <a:t>(in millions)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745133" y="1376362"/>
            <a:ext cx="7653733" cy="4754562"/>
            <a:chOff x="263721" y="1095136"/>
            <a:chExt cx="7653733" cy="4754562"/>
          </a:xfrm>
        </p:grpSpPr>
        <p:sp>
          <p:nvSpPr>
            <p:cNvPr id="5" name="Rectangle 4"/>
            <p:cNvSpPr/>
            <p:nvPr/>
          </p:nvSpPr>
          <p:spPr>
            <a:xfrm>
              <a:off x="263721" y="1095136"/>
              <a:ext cx="7653733" cy="47545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65100" dist="317500" dir="7800000" algn="r" rotWithShape="0">
                <a:prstClr val="black">
                  <a:alpha val="7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96920155"/>
                </p:ext>
              </p:extLst>
            </p:nvPr>
          </p:nvGraphicFramePr>
          <p:xfrm>
            <a:off x="340316" y="1152087"/>
            <a:ext cx="7577138" cy="4611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37" name="Worksheet" r:id="rId3" imgW="5962785" imgH="3629025" progId="Excel.Sheet.8">
                    <p:embed/>
                  </p:oleObj>
                </mc:Choice>
                <mc:Fallback>
                  <p:oleObj name="Worksheet" r:id="rId3" imgW="5962785" imgH="3629025" progId="Excel.Sheet.8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40316" y="1152087"/>
                          <a:ext cx="7577138" cy="46116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09944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2853" y="4640197"/>
            <a:ext cx="9156853" cy="1379603"/>
            <a:chOff x="-12853" y="4640197"/>
            <a:chExt cx="9156853" cy="1379603"/>
          </a:xfrm>
        </p:grpSpPr>
        <p:sp>
          <p:nvSpPr>
            <p:cNvPr id="9" name="Rectangle 8"/>
            <p:cNvSpPr/>
            <p:nvPr/>
          </p:nvSpPr>
          <p:spPr>
            <a:xfrm>
              <a:off x="-12853" y="4640197"/>
              <a:ext cx="91440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5410200"/>
              <a:ext cx="91440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Closing the Current Services Budget Gap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7A54-0EEC-4EE7-A15B-ACEF687F3107}" type="slidenum">
              <a:rPr lang="en-US" b="1" smtClean="0">
                <a:solidFill>
                  <a:schemeClr val="tx1"/>
                </a:solidFill>
              </a:rPr>
              <a:t>6</a:t>
            </a:fld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11234" y="3581400"/>
            <a:ext cx="7721531" cy="1945876"/>
            <a:chOff x="711234" y="3598965"/>
            <a:chExt cx="7721531" cy="1945876"/>
          </a:xfrm>
        </p:grpSpPr>
        <p:sp>
          <p:nvSpPr>
            <p:cNvPr id="7" name="Rectangle 6"/>
            <p:cNvSpPr/>
            <p:nvPr/>
          </p:nvSpPr>
          <p:spPr>
            <a:xfrm>
              <a:off x="711234" y="3598965"/>
              <a:ext cx="7721531" cy="19458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65100" dist="317500" dir="7800000" algn="r" rotWithShape="0">
                <a:prstClr val="black">
                  <a:alpha val="7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68136192"/>
                </p:ext>
              </p:extLst>
            </p:nvPr>
          </p:nvGraphicFramePr>
          <p:xfrm>
            <a:off x="711234" y="3598965"/>
            <a:ext cx="7721531" cy="1945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78" name="Worksheet" r:id="rId3" imgW="5934143" imgH="1495335" progId="Excel.Sheet.8">
                    <p:embed/>
                  </p:oleObj>
                </mc:Choice>
                <mc:Fallback>
                  <p:oleObj name="Worksheet" r:id="rId3" imgW="5934143" imgH="1495335" progId="Excel.Sheet.8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711234" y="3598965"/>
                          <a:ext cx="7721531" cy="19458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TextBox 2"/>
          <p:cNvSpPr txBox="1"/>
          <p:nvPr/>
        </p:nvSpPr>
        <p:spPr>
          <a:xfrm>
            <a:off x="381000" y="1784733"/>
            <a:ext cx="838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Even though recommended General Fund spending in FY 2016 is 3.0% higher than FY 2015 estimated levels, it represents a $590 million reduction over FY 2016 current services projections</a:t>
            </a:r>
          </a:p>
          <a:p>
            <a:pPr algn="ctr"/>
            <a:endParaRPr lang="en-US" dirty="0"/>
          </a:p>
          <a:p>
            <a:pPr algn="ctr"/>
            <a:r>
              <a:rPr lang="en-US" sz="1600" dirty="0" smtClean="0"/>
              <a:t>(in millions)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75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2853" y="4640197"/>
            <a:ext cx="9156853" cy="1379603"/>
            <a:chOff x="-12853" y="4640197"/>
            <a:chExt cx="9156853" cy="1379603"/>
          </a:xfrm>
        </p:grpSpPr>
        <p:sp>
          <p:nvSpPr>
            <p:cNvPr id="9" name="Rectangle 8"/>
            <p:cNvSpPr/>
            <p:nvPr/>
          </p:nvSpPr>
          <p:spPr>
            <a:xfrm>
              <a:off x="-12853" y="4640197"/>
              <a:ext cx="91440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5410200"/>
              <a:ext cx="91440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7A54-0EEC-4EE7-A15B-ACEF687F3107}" type="slidenum">
              <a:rPr lang="en-US" b="1" smtClean="0">
                <a:solidFill>
                  <a:schemeClr val="tx1"/>
                </a:solidFill>
              </a:rPr>
              <a:t>7</a:t>
            </a:fld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04800" y="1247468"/>
            <a:ext cx="8551736" cy="4800600"/>
            <a:chOff x="304800" y="1292387"/>
            <a:chExt cx="8551736" cy="4800600"/>
          </a:xfrm>
        </p:grpSpPr>
        <p:sp>
          <p:nvSpPr>
            <p:cNvPr id="6" name="Rectangle 5"/>
            <p:cNvSpPr/>
            <p:nvPr/>
          </p:nvSpPr>
          <p:spPr>
            <a:xfrm>
              <a:off x="320407" y="1292387"/>
              <a:ext cx="8536129" cy="4800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66700" dist="38100" dir="6000000" sx="102000" sy="102000" algn="tr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0902659"/>
                </p:ext>
              </p:extLst>
            </p:nvPr>
          </p:nvGraphicFramePr>
          <p:xfrm>
            <a:off x="304800" y="1292387"/>
            <a:ext cx="8536129" cy="4800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71" name="Slide" r:id="rId3" imgW="4486776" imgH="2522259" progId="PowerPoint.Slide.12">
                    <p:embed/>
                  </p:oleObj>
                </mc:Choice>
                <mc:Fallback>
                  <p:oleObj name="Slide" r:id="rId3" imgW="4486776" imgH="2522259" progId="PowerPoint.Slide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04800" y="1292387"/>
                          <a:ext cx="8536129" cy="4800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Rectangle 3"/>
          <p:cNvSpPr/>
          <p:nvPr/>
        </p:nvSpPr>
        <p:spPr>
          <a:xfrm>
            <a:off x="0" y="140872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General Fund Current Services </a:t>
            </a:r>
          </a:p>
          <a:p>
            <a:pPr algn="ctr"/>
            <a:r>
              <a:rPr lang="en-US" sz="3200" b="1" dirty="0"/>
              <a:t>Cost Drivers – FY 2016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1218090"/>
            <a:ext cx="8536129" cy="480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276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2853" y="4640197"/>
            <a:ext cx="9156853" cy="1379603"/>
            <a:chOff x="-12853" y="4640197"/>
            <a:chExt cx="9156853" cy="1379603"/>
          </a:xfrm>
        </p:grpSpPr>
        <p:sp>
          <p:nvSpPr>
            <p:cNvPr id="10" name="Rectangle 9"/>
            <p:cNvSpPr/>
            <p:nvPr/>
          </p:nvSpPr>
          <p:spPr>
            <a:xfrm>
              <a:off x="-12853" y="4640197"/>
              <a:ext cx="91440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0" y="5410200"/>
              <a:ext cx="91440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7A54-0EEC-4EE7-A15B-ACEF687F3107}" type="slidenum">
              <a:rPr lang="en-US" b="1" smtClean="0">
                <a:solidFill>
                  <a:schemeClr val="tx1"/>
                </a:solidFill>
              </a:rPr>
              <a:t>8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2853" y="272201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Budget Growth Rate</a:t>
            </a:r>
          </a:p>
          <a:p>
            <a:pPr algn="ctr"/>
            <a:r>
              <a:rPr lang="en-US" b="1" dirty="0" smtClean="0"/>
              <a:t>Budget Growth Rate - All Funds 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939647" y="6391282"/>
            <a:ext cx="723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The adjusted growth rate line excludes debt service and payments toward pensions</a:t>
            </a:r>
            <a:endParaRPr lang="en-US" sz="1400" b="1" dirty="0"/>
          </a:p>
        </p:txBody>
      </p:sp>
      <p:grpSp>
        <p:nvGrpSpPr>
          <p:cNvPr id="17" name="Group 16"/>
          <p:cNvGrpSpPr/>
          <p:nvPr/>
        </p:nvGrpSpPr>
        <p:grpSpPr>
          <a:xfrm>
            <a:off x="185339" y="2362201"/>
            <a:ext cx="8773319" cy="3657599"/>
            <a:chOff x="185340" y="2530476"/>
            <a:chExt cx="8773319" cy="3657599"/>
          </a:xfrm>
        </p:grpSpPr>
        <p:sp>
          <p:nvSpPr>
            <p:cNvPr id="12" name="Rectangle 11"/>
            <p:cNvSpPr/>
            <p:nvPr/>
          </p:nvSpPr>
          <p:spPr>
            <a:xfrm>
              <a:off x="185340" y="2530476"/>
              <a:ext cx="8773319" cy="36575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65100" dist="317500" dir="7800000" algn="r" rotWithShape="0">
                <a:prstClr val="black">
                  <a:alpha val="7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5340" y="2667000"/>
              <a:ext cx="8773319" cy="3429001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1225789"/>
            <a:ext cx="3299401" cy="104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6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2853" y="4640197"/>
            <a:ext cx="9156853" cy="1379603"/>
            <a:chOff x="-12853" y="4640197"/>
            <a:chExt cx="9156853" cy="1379603"/>
          </a:xfrm>
        </p:grpSpPr>
        <p:sp>
          <p:nvSpPr>
            <p:cNvPr id="9" name="Rectangle 8"/>
            <p:cNvSpPr/>
            <p:nvPr/>
          </p:nvSpPr>
          <p:spPr>
            <a:xfrm>
              <a:off x="-12853" y="4640197"/>
              <a:ext cx="91440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5410200"/>
              <a:ext cx="91440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02672" y="2057400"/>
            <a:ext cx="8029904" cy="3728947"/>
            <a:chOff x="609600" y="2062252"/>
            <a:chExt cx="8029904" cy="3728947"/>
          </a:xfrm>
        </p:grpSpPr>
        <p:sp>
          <p:nvSpPr>
            <p:cNvPr id="3" name="Rectangle 2"/>
            <p:cNvSpPr/>
            <p:nvPr/>
          </p:nvSpPr>
          <p:spPr>
            <a:xfrm>
              <a:off x="609600" y="2062252"/>
              <a:ext cx="8029903" cy="37289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65100" dist="317500" dir="7800000" algn="r" rotWithShape="0">
                <a:prstClr val="black">
                  <a:alpha val="7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69428432"/>
                </p:ext>
              </p:extLst>
            </p:nvPr>
          </p:nvGraphicFramePr>
          <p:xfrm>
            <a:off x="681472" y="2062252"/>
            <a:ext cx="7958032" cy="37289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82" name="Worksheet" r:id="rId4" imgW="6524557" imgH="3048090" progId="Excel.Sheet.12">
                    <p:embed/>
                  </p:oleObj>
                </mc:Choice>
                <mc:Fallback>
                  <p:oleObj name="Worksheet" r:id="rId4" imgW="6524557" imgH="3048090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681472" y="2062252"/>
                          <a:ext cx="7958032" cy="372894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Title 1"/>
          <p:cNvSpPr txBox="1">
            <a:spLocks/>
          </p:cNvSpPr>
          <p:nvPr/>
        </p:nvSpPr>
        <p:spPr>
          <a:xfrm>
            <a:off x="0" y="609600"/>
            <a:ext cx="91439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smtClean="0"/>
              <a:t>FY 2016 Recommendations vs. Estimated FY 2015 Expenditures</a:t>
            </a:r>
          </a:p>
          <a:p>
            <a:r>
              <a:rPr lang="en-US" sz="1800" b="1" dirty="0" smtClean="0"/>
              <a:t>Selected Agencies and Categories</a:t>
            </a:r>
            <a:endParaRPr lang="en-US" sz="18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7A54-0EEC-4EE7-A15B-ACEF687F3107}" type="slidenum">
              <a:rPr lang="en-US" b="1" smtClean="0">
                <a:solidFill>
                  <a:schemeClr val="tx1"/>
                </a:solidFill>
              </a:rPr>
              <a:t>9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00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1707</TotalTime>
  <Words>1326</Words>
  <Application>Microsoft Office PowerPoint</Application>
  <PresentationFormat>On-screen Show (4:3)</PresentationFormat>
  <Paragraphs>339</Paragraphs>
  <Slides>45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54" baseType="lpstr">
      <vt:lpstr>Arial</vt:lpstr>
      <vt:lpstr>Calibri</vt:lpstr>
      <vt:lpstr>CG Omega</vt:lpstr>
      <vt:lpstr>Lucida Sans Unicode</vt:lpstr>
      <vt:lpstr>Times New Roman</vt:lpstr>
      <vt:lpstr>Wingdings</vt:lpstr>
      <vt:lpstr>Office Theme</vt:lpstr>
      <vt:lpstr>Worksheet</vt:lpstr>
      <vt:lpstr>Slide</vt:lpstr>
      <vt:lpstr>PowerPoint Presentation</vt:lpstr>
      <vt:lpstr>Introduction</vt:lpstr>
      <vt:lpstr>Budget Overview</vt:lpstr>
      <vt:lpstr>Governor Malloy’s Recommended Budget </vt:lpstr>
      <vt:lpstr>PowerPoint Presentation</vt:lpstr>
      <vt:lpstr>Closing the Current Services Budget Gap</vt:lpstr>
      <vt:lpstr>PowerPoint Presentation</vt:lpstr>
      <vt:lpstr>PowerPoint Presentation</vt:lpstr>
      <vt:lpstr>PowerPoint Presentation</vt:lpstr>
      <vt:lpstr>PowerPoint Presentation</vt:lpstr>
      <vt:lpstr>Addressing the FY 2015 Deficit (in millions)</vt:lpstr>
      <vt:lpstr>Revenue</vt:lpstr>
      <vt:lpstr>Revenue Proposals (in millions)</vt:lpstr>
      <vt:lpstr>General Fund Revenue Proposals  (in millions)</vt:lpstr>
      <vt:lpstr>Use of One-Time Revenues</vt:lpstr>
      <vt:lpstr>General Fund Revenue Economic Growth Rates (underlying growth prior to tax changes/transfers)</vt:lpstr>
      <vt:lpstr>Second Chance Society</vt:lpstr>
      <vt:lpstr>Second Chance Society</vt:lpstr>
      <vt:lpstr>Second Chance Society Court Support Services</vt:lpstr>
      <vt:lpstr>Second Chance Society Initiative Juvenile Justice and Family Services</vt:lpstr>
      <vt:lpstr>PowerPoint Presentation</vt:lpstr>
      <vt:lpstr>Second Chance Society Initiative Adult Services</vt:lpstr>
      <vt:lpstr>Second Chance Society Adult Services – After Transfer of Functions from CSSD to DOC</vt:lpstr>
      <vt:lpstr>PowerPoint Presentation</vt:lpstr>
      <vt:lpstr>State Aid to or on Behalf of Local Governments</vt:lpstr>
      <vt:lpstr>PowerPoint Presentation</vt:lpstr>
      <vt:lpstr>PowerPoint Presentation</vt:lpstr>
      <vt:lpstr>PowerPoint Presentation</vt:lpstr>
      <vt:lpstr>PowerPoint Presentation</vt:lpstr>
      <vt:lpstr>Department of Mental Health and Addiction Services</vt:lpstr>
      <vt:lpstr>Investing in Transportation –  Let’s Go CT!</vt:lpstr>
      <vt:lpstr>Let’s Go CT! Governor’s Transportation Initiative</vt:lpstr>
      <vt:lpstr>Let’s Go CT! Operating Funding</vt:lpstr>
      <vt:lpstr>Let’s Go CT! Capital Funding</vt:lpstr>
      <vt:lpstr>Let’s Go CT! Major Projects</vt:lpstr>
      <vt:lpstr>Special Transportation Fund Motor Fuels Tax Economic Growth Rate </vt:lpstr>
      <vt:lpstr>Special Transportation Fund Current Program</vt:lpstr>
      <vt:lpstr>Special Transportation Fund Current Program (in millions)</vt:lpstr>
      <vt:lpstr>Let’s Go CT! Governor’s Proposal</vt:lpstr>
      <vt:lpstr>Capital Budget</vt:lpstr>
      <vt:lpstr>PowerPoint Presentation</vt:lpstr>
      <vt:lpstr>PowerPoint Presentation</vt:lpstr>
      <vt:lpstr>Debt Service Expenditures General Fund</vt:lpstr>
      <vt:lpstr>Conclusion</vt:lpstr>
      <vt:lpstr>Conclusion</vt:lpstr>
    </vt:vector>
  </TitlesOfParts>
  <Company>State of Connecticut-Office of Policy &amp; Management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Title: Calibri, bold, 32pt Slide Subtitles:  Calibri, bold, 22pt</dc:title>
  <dc:creator>Paul Potamianos</dc:creator>
  <cp:lastModifiedBy>Taylor, Kathleen</cp:lastModifiedBy>
  <cp:revision>400</cp:revision>
  <cp:lastPrinted>2015-02-16T18:48:09Z</cp:lastPrinted>
  <dcterms:created xsi:type="dcterms:W3CDTF">2013-01-28T19:38:59Z</dcterms:created>
  <dcterms:modified xsi:type="dcterms:W3CDTF">2015-02-19T13:35:36Z</dcterms:modified>
</cp:coreProperties>
</file>