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6"/>
  </p:notesMasterIdLst>
  <p:handoutMasterIdLst>
    <p:handoutMasterId r:id="rId27"/>
  </p:handoutMasterIdLst>
  <p:sldIdLst>
    <p:sldId id="276" r:id="rId2"/>
    <p:sldId id="277" r:id="rId3"/>
    <p:sldId id="279" r:id="rId4"/>
    <p:sldId id="283" r:id="rId5"/>
    <p:sldId id="284" r:id="rId6"/>
    <p:sldId id="282" r:id="rId7"/>
    <p:sldId id="286" r:id="rId8"/>
    <p:sldId id="287" r:id="rId9"/>
    <p:sldId id="281" r:id="rId10"/>
    <p:sldId id="285" r:id="rId11"/>
    <p:sldId id="297" r:id="rId12"/>
    <p:sldId id="296" r:id="rId13"/>
    <p:sldId id="293" r:id="rId14"/>
    <p:sldId id="294" r:id="rId15"/>
    <p:sldId id="288" r:id="rId16"/>
    <p:sldId id="289" r:id="rId17"/>
    <p:sldId id="298" r:id="rId18"/>
    <p:sldId id="290" r:id="rId19"/>
    <p:sldId id="291" r:id="rId20"/>
    <p:sldId id="292" r:id="rId21"/>
    <p:sldId id="295" r:id="rId22"/>
    <p:sldId id="273" r:id="rId23"/>
    <p:sldId id="299" r:id="rId24"/>
    <p:sldId id="280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59B"/>
    <a:srgbClr val="17CF89"/>
    <a:srgbClr val="000000"/>
    <a:srgbClr val="13D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421B-AB2F-4F24-AEDD-C37C038C1272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44481-6D56-4EB9-8326-58E6B3784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1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446F6C2-6D3C-409C-9745-0563EB8B67C3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2BA71E0-EAB4-48C9-BFE9-F28E638F8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5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094C-9A3D-4095-876C-06C7AE54FEA5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76A5-7643-43D5-9343-BA8CF5B27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094C-9A3D-4095-876C-06C7AE54FEA5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76A5-7643-43D5-9343-BA8CF5B27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094C-9A3D-4095-876C-06C7AE54FEA5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76A5-7643-43D5-9343-BA8CF5B27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094C-9A3D-4095-876C-06C7AE54FEA5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76A5-7643-43D5-9343-BA8CF5B27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094C-9A3D-4095-876C-06C7AE54FEA5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76A5-7643-43D5-9343-BA8CF5B27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094C-9A3D-4095-876C-06C7AE54FEA5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76A5-7643-43D5-9343-BA8CF5B27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094C-9A3D-4095-876C-06C7AE54FEA5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76A5-7643-43D5-9343-BA8CF5B27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094C-9A3D-4095-876C-06C7AE54FEA5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76A5-7643-43D5-9343-BA8CF5B27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094C-9A3D-4095-876C-06C7AE54FEA5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76A5-7643-43D5-9343-BA8CF5B27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094C-9A3D-4095-876C-06C7AE54FEA5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76A5-7643-43D5-9343-BA8CF5B278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094C-9A3D-4095-876C-06C7AE54FEA5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F76A5-7643-43D5-9343-BA8CF5B278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C5F76A5-7643-43D5-9343-BA8CF5B278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F5B094C-9A3D-4095-876C-06C7AE54FEA5}" type="datetimeFigureOut">
              <a:rPr lang="en-US" smtClean="0"/>
              <a:t>5/8/2015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file.ct.gov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t.gov/best/cwp/view.asp?a=2516&amp;q=320888" TargetMode="External"/><Relationship Id="rId4" Type="http://schemas.openxmlformats.org/officeDocument/2006/relationships/image" Target="../media/image9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ph-outpatient.ct.gov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t.gov/ohca" TargetMode="Externa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HelpDesk.DPH@ct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t.gov/ohc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31" y="940772"/>
            <a:ext cx="9341922" cy="5246271"/>
          </a:xfrm>
        </p:spPr>
        <p:txBody>
          <a:bodyPr/>
          <a:lstStyle/>
          <a:p>
            <a:pPr algn="ctr"/>
            <a:r>
              <a:rPr lang="en-US" sz="4000" b="1" dirty="0" smtClean="0"/>
              <a:t>Office of Health Care Access </a:t>
            </a:r>
            <a:br>
              <a:rPr lang="en-US" sz="4000" b="1" dirty="0" smtClean="0"/>
            </a:br>
            <a:r>
              <a:rPr lang="en-US" sz="4000" b="1" dirty="0" smtClean="0"/>
              <a:t>(OHCA)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Outpatient Surgery Data </a:t>
            </a:r>
            <a:br>
              <a:rPr lang="en-US" sz="4000" b="1" dirty="0" smtClean="0"/>
            </a:br>
            <a:r>
              <a:rPr lang="en-US" sz="4000" b="1" dirty="0" smtClean="0"/>
              <a:t>Reporting  Webinar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>
                <a:solidFill>
                  <a:srgbClr val="15C59B"/>
                </a:solidFill>
              </a:rPr>
              <a:t>Olga Armah </a:t>
            </a:r>
            <a:br>
              <a:rPr lang="en-US" sz="3200" b="1" dirty="0" smtClean="0">
                <a:solidFill>
                  <a:srgbClr val="15C59B"/>
                </a:solidFill>
              </a:rPr>
            </a:br>
            <a:r>
              <a:rPr lang="en-US" sz="3200" b="1" dirty="0" smtClean="0">
                <a:solidFill>
                  <a:srgbClr val="15C59B"/>
                </a:solidFill>
              </a:rPr>
              <a:t>Christopher Wyvill </a:t>
            </a:r>
            <a:br>
              <a:rPr lang="en-US" sz="3200" b="1" dirty="0" smtClean="0">
                <a:solidFill>
                  <a:srgbClr val="15C59B"/>
                </a:solidFill>
              </a:rPr>
            </a:br>
            <a:r>
              <a:rPr lang="en-US" sz="3200" b="1" dirty="0" smtClean="0">
                <a:solidFill>
                  <a:srgbClr val="15C59B"/>
                </a:solidFill>
              </a:rPr>
              <a:t>Srini Chalikonda</a:t>
            </a:r>
            <a:br>
              <a:rPr lang="en-US" sz="3200" b="1" dirty="0" smtClean="0">
                <a:solidFill>
                  <a:srgbClr val="15C59B"/>
                </a:solidFill>
              </a:rPr>
            </a:br>
            <a:r>
              <a:rPr lang="en-US" sz="3200" b="1" dirty="0" smtClean="0">
                <a:solidFill>
                  <a:srgbClr val="15C59B"/>
                </a:solidFill>
              </a:rPr>
              <a:t>Omar Lyn</a:t>
            </a:r>
            <a:br>
              <a:rPr lang="en-US" sz="3200" b="1" dirty="0" smtClean="0">
                <a:solidFill>
                  <a:srgbClr val="15C59B"/>
                </a:solidFill>
              </a:rPr>
            </a:br>
            <a:r>
              <a:rPr lang="en-US" sz="2800" b="1" dirty="0" smtClean="0"/>
              <a:t>5/11/2015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3" y="210547"/>
            <a:ext cx="1371600" cy="1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8672"/>
            <a:ext cx="10160000" cy="1143000"/>
          </a:xfrm>
        </p:spPr>
        <p:txBody>
          <a:bodyPr/>
          <a:lstStyle/>
          <a:p>
            <a:pPr algn="ctr"/>
            <a:r>
              <a:rPr lang="en-US" b="1" dirty="0" smtClean="0"/>
              <a:t>How to Transmit Your </a:t>
            </a:r>
            <a:br>
              <a:rPr lang="en-US" b="1" dirty="0" smtClean="0"/>
            </a:br>
            <a:r>
              <a:rPr lang="en-US" b="1" dirty="0" smtClean="0"/>
              <a:t>Data To OHCA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376" y="2259106"/>
            <a:ext cx="102735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4440" lvl="2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Data Extract - Uploaded Through SFTP</a:t>
            </a:r>
          </a:p>
          <a:p>
            <a:pPr marL="777240" lvl="2" algn="ctr"/>
            <a:endParaRPr lang="en-US" sz="4000" dirty="0" smtClean="0"/>
          </a:p>
          <a:p>
            <a:pPr marL="777240" lvl="2" algn="ctr"/>
            <a:r>
              <a:rPr lang="en-US" sz="4000" b="1" dirty="0" smtClean="0"/>
              <a:t>Or</a:t>
            </a:r>
          </a:p>
          <a:p>
            <a:pPr marL="777240" lvl="2" algn="ctr"/>
            <a:endParaRPr lang="en-US" sz="4000" dirty="0" smtClean="0"/>
          </a:p>
          <a:p>
            <a:pPr marL="1234440" lvl="2" indent="-457200">
              <a:buFont typeface="Arial" panose="020B0604020202020204" pitchFamily="34" charset="0"/>
              <a:buChar char="•"/>
            </a:pPr>
            <a:r>
              <a:rPr lang="en-US" sz="4000" dirty="0"/>
              <a:t>Data </a:t>
            </a:r>
            <a:r>
              <a:rPr lang="en-US" sz="4000" dirty="0" smtClean="0"/>
              <a:t>Entry - Through Web Portal - Via VPN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90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365" y="2196353"/>
            <a:ext cx="6329082" cy="2034988"/>
          </a:xfrm>
        </p:spPr>
        <p:txBody>
          <a:bodyPr/>
          <a:lstStyle/>
          <a:p>
            <a:pPr algn="ctr"/>
            <a:r>
              <a:rPr lang="en-US" sz="7200" b="1" dirty="0" smtClean="0"/>
              <a:t>File Upload Demo</a:t>
            </a: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34" y="200413"/>
            <a:ext cx="1371600" cy="1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6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923" y="388672"/>
            <a:ext cx="8284308" cy="1143000"/>
          </a:xfrm>
        </p:spPr>
        <p:txBody>
          <a:bodyPr/>
          <a:lstStyle/>
          <a:p>
            <a:pPr algn="ctr"/>
            <a:r>
              <a:rPr lang="en-US" b="1" dirty="0" smtClean="0"/>
              <a:t>Data Extract and Upload Steps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4011" y="2404617"/>
            <a:ext cx="81792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4440" lvl="2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Prepare Data Extract</a:t>
            </a:r>
          </a:p>
          <a:p>
            <a:pPr marL="1234440" lvl="2" indent="-45720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1234440" lvl="2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Register for SFTP Access</a:t>
            </a:r>
          </a:p>
          <a:p>
            <a:pPr marL="777240" lvl="2"/>
            <a:endParaRPr lang="en-US" sz="4000" dirty="0" smtClean="0"/>
          </a:p>
          <a:p>
            <a:pPr marL="1234440" lvl="2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Connect to SFTP and Upload File</a:t>
            </a:r>
          </a:p>
        </p:txBody>
      </p:sp>
    </p:spTree>
    <p:extLst>
      <p:ext uri="{BB962C8B-B14F-4D97-AF65-F5344CB8AC3E}">
        <p14:creationId xmlns:p14="http://schemas.microsoft.com/office/powerpoint/2010/main" val="23798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Preparing Data Extract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2" y="1303676"/>
            <a:ext cx="7639056" cy="55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Preparing Data Extract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1" y="2474259"/>
            <a:ext cx="10060727" cy="3702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4240" y="1495182"/>
            <a:ext cx="5884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DPHSF_FFY2015_Q1Q2.csv</a:t>
            </a:r>
          </a:p>
        </p:txBody>
      </p:sp>
    </p:spTree>
    <p:extLst>
      <p:ext uri="{BB962C8B-B14F-4D97-AF65-F5344CB8AC3E}">
        <p14:creationId xmlns:p14="http://schemas.microsoft.com/office/powerpoint/2010/main" val="15684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SFTP Instructions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27" y="1195754"/>
            <a:ext cx="6372546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SFTP Login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0189" y="1747567"/>
            <a:ext cx="7531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URL</a:t>
            </a:r>
            <a:r>
              <a:rPr lang="en-US" sz="4000" dirty="0"/>
              <a:t>: </a:t>
            </a:r>
            <a:r>
              <a:rPr lang="en-US" sz="4000" dirty="0">
                <a:hlinkClick r:id="rId3"/>
              </a:rPr>
              <a:t>https://sfile.ct.gov </a:t>
            </a:r>
            <a:endParaRPr lang="en-US" sz="4000" dirty="0"/>
          </a:p>
          <a:p>
            <a:pPr algn="ctr"/>
            <a:endParaRPr lang="en-US" sz="4000" dirty="0" smtClean="0"/>
          </a:p>
          <a:p>
            <a:r>
              <a:rPr lang="en-US" sz="4000" b="1" dirty="0" smtClean="0">
                <a:solidFill>
                  <a:srgbClr val="00B050"/>
                </a:solidFill>
              </a:rPr>
              <a:t>For example: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Username</a:t>
            </a:r>
            <a:r>
              <a:rPr lang="en-US" sz="4000" dirty="0"/>
              <a:t>: </a:t>
            </a:r>
            <a:r>
              <a:rPr lang="en-US" sz="4000" dirty="0" smtClean="0"/>
              <a:t>DPH_OSFDATA.SHHBS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Password: sftp1234</a:t>
            </a:r>
          </a:p>
        </p:txBody>
      </p:sp>
    </p:spTree>
    <p:extLst>
      <p:ext uri="{BB962C8B-B14F-4D97-AF65-F5344CB8AC3E}">
        <p14:creationId xmlns:p14="http://schemas.microsoft.com/office/powerpoint/2010/main" val="40609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506" y="2739933"/>
            <a:ext cx="6920753" cy="1509338"/>
          </a:xfrm>
        </p:spPr>
        <p:txBody>
          <a:bodyPr/>
          <a:lstStyle/>
          <a:p>
            <a:pPr algn="ctr"/>
            <a:r>
              <a:rPr lang="en-US" sz="5400" b="1" dirty="0" smtClean="0"/>
              <a:t>Data Entry Web Portal </a:t>
            </a:r>
            <a:br>
              <a:rPr lang="en-US" sz="5400" b="1" dirty="0" smtClean="0"/>
            </a:br>
            <a:r>
              <a:rPr lang="en-US" sz="5400" b="1" dirty="0" smtClean="0"/>
              <a:t>Demo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7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Web Portal Data Entry Steps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4729" y="2106706"/>
            <a:ext cx="87585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4440" lvl="2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Register for VPN Access</a:t>
            </a:r>
          </a:p>
          <a:p>
            <a:pPr marL="1234440" lvl="2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Install VPN Software</a:t>
            </a:r>
          </a:p>
          <a:p>
            <a:pPr marL="1234440" lvl="2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Connect to VPN</a:t>
            </a:r>
          </a:p>
          <a:p>
            <a:pPr marL="1234440" lvl="2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Register and Log in to Portal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10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VPN Registration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14" y="1498705"/>
            <a:ext cx="4079361" cy="5359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8" y="1417638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9624" y="992874"/>
            <a:ext cx="9278470" cy="5614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b="1" dirty="0" smtClean="0"/>
              <a:t>Introduction </a:t>
            </a:r>
          </a:p>
          <a:p>
            <a:pPr lvl="1"/>
            <a:r>
              <a:rPr lang="en-US" sz="2800" b="1" dirty="0" smtClean="0"/>
              <a:t>Pathways for data reporting </a:t>
            </a:r>
          </a:p>
          <a:p>
            <a:pPr lvl="2"/>
            <a:r>
              <a:rPr lang="en-US" sz="2800" dirty="0" smtClean="0"/>
              <a:t>File Upload via Secure File Transfer Protocol (SFTP)</a:t>
            </a:r>
            <a:endParaRPr lang="en-US" sz="2800" dirty="0"/>
          </a:p>
          <a:p>
            <a:pPr lvl="2"/>
            <a:r>
              <a:rPr lang="en-US" sz="2800" dirty="0"/>
              <a:t>Web </a:t>
            </a:r>
            <a:r>
              <a:rPr lang="en-US" sz="2800" dirty="0" smtClean="0"/>
              <a:t>Portal Data Entry</a:t>
            </a:r>
            <a:endParaRPr lang="en-US" sz="2800" dirty="0"/>
          </a:p>
          <a:p>
            <a:pPr lvl="1"/>
            <a:r>
              <a:rPr lang="en-US" sz="2800" b="1" dirty="0"/>
              <a:t>Demo </a:t>
            </a:r>
          </a:p>
          <a:p>
            <a:pPr lvl="2"/>
            <a:r>
              <a:rPr lang="en-US" sz="2800" dirty="0" smtClean="0"/>
              <a:t>SFTP</a:t>
            </a:r>
            <a:endParaRPr lang="en-US" sz="2800" dirty="0"/>
          </a:p>
          <a:p>
            <a:pPr lvl="2"/>
            <a:r>
              <a:rPr lang="en-US" sz="2800" dirty="0" smtClean="0"/>
              <a:t>Virtual private network (VPN) </a:t>
            </a:r>
            <a:endParaRPr lang="en-US" sz="2800" dirty="0"/>
          </a:p>
          <a:p>
            <a:pPr lvl="2"/>
            <a:r>
              <a:rPr lang="en-US" sz="2800" dirty="0"/>
              <a:t>Web </a:t>
            </a:r>
            <a:r>
              <a:rPr lang="en-US" sz="2800" dirty="0" smtClean="0"/>
              <a:t>portal registration </a:t>
            </a:r>
          </a:p>
          <a:p>
            <a:pPr lvl="2"/>
            <a:r>
              <a:rPr lang="en-US" sz="2800" dirty="0" smtClean="0"/>
              <a:t>Web portal </a:t>
            </a:r>
            <a:r>
              <a:rPr lang="en-US" sz="2800" dirty="0"/>
              <a:t>data entry  </a:t>
            </a:r>
            <a:endParaRPr lang="en-US" sz="2800" dirty="0" smtClean="0"/>
          </a:p>
          <a:p>
            <a:pPr lvl="2"/>
            <a:r>
              <a:rPr lang="en-US" sz="2800" dirty="0" smtClean="0"/>
              <a:t>DPH </a:t>
            </a:r>
            <a:r>
              <a:rPr lang="en-US" sz="2800" dirty="0"/>
              <a:t>help desk </a:t>
            </a:r>
            <a:r>
              <a:rPr lang="en-US" sz="2800" dirty="0" smtClean="0"/>
              <a:t>support</a:t>
            </a:r>
          </a:p>
          <a:p>
            <a:pPr lvl="1"/>
            <a:r>
              <a:rPr lang="en-US" sz="3000" b="1" dirty="0" smtClean="0"/>
              <a:t>Q </a:t>
            </a:r>
            <a:r>
              <a:rPr lang="en-US" sz="3000" b="1" dirty="0"/>
              <a:t>&amp; 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1670" y="182253"/>
            <a:ext cx="10160000" cy="936645"/>
          </a:xfrm>
        </p:spPr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262647"/>
            <a:ext cx="1371600" cy="1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VPN Installation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48" y="2034988"/>
            <a:ext cx="3702072" cy="461682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78" y="1849124"/>
            <a:ext cx="3869057" cy="47668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83223" y="1373741"/>
            <a:ext cx="6587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http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://www.ct.gov/best/cwp/view.asp?a=2516&amp;q=320888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16" y="277051"/>
            <a:ext cx="101600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Data Entry Web Portal 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40000" y="64849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3769" y="1777078"/>
            <a:ext cx="5949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17CF89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http://dph-outpatient.ct.gov</a:t>
            </a:r>
            <a:r>
              <a:rPr lang="en-US" sz="3200" u="sng" dirty="0">
                <a:solidFill>
                  <a:srgbClr val="17CF89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/</a:t>
            </a:r>
            <a:endParaRPr lang="en-US" sz="3200" dirty="0">
              <a:solidFill>
                <a:srgbClr val="17CF89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37" y="2577859"/>
            <a:ext cx="7740806" cy="39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016" y="262763"/>
            <a:ext cx="10160000" cy="1143000"/>
          </a:xfrm>
        </p:spPr>
        <p:txBody>
          <a:bodyPr/>
          <a:lstStyle/>
          <a:p>
            <a:pPr algn="ctr"/>
            <a:r>
              <a:rPr lang="en-US" b="1" dirty="0" smtClean="0"/>
              <a:t>Q &amp; A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6519" y="1650671"/>
            <a:ext cx="10370650" cy="4845132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endParaRPr lang="en-US" sz="9600" dirty="0" smtClean="0"/>
          </a:p>
          <a:p>
            <a:pPr marL="114300" indent="0" algn="ctr">
              <a:buNone/>
            </a:pPr>
            <a:endParaRPr lang="en-US" sz="9600" dirty="0" smtClean="0"/>
          </a:p>
          <a:p>
            <a:pPr marL="114300" indent="0" algn="ctr">
              <a:buNone/>
            </a:pPr>
            <a:endParaRPr lang="en-US" sz="2800" dirty="0" smtClean="0"/>
          </a:p>
          <a:p>
            <a:pPr marL="114300" indent="0" algn="ctr"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  <a:p>
            <a:pPr marL="114300" indent="0" algn="ctr">
              <a:buNone/>
            </a:pPr>
            <a:endParaRPr lang="en-US" sz="2800" dirty="0"/>
          </a:p>
          <a:p>
            <a:pPr marL="114300" indent="0" algn="ctr">
              <a:buNone/>
            </a:pPr>
            <a:endParaRPr lang="en-US" sz="2800" dirty="0"/>
          </a:p>
        </p:txBody>
      </p:sp>
      <p:pic>
        <p:nvPicPr>
          <p:cNvPr id="3074" name="Picture 2" descr="C:\Users\Armaho\AppData\Local\Microsoft\Windows\Temporary Internet Files\Content.IE5\S3WRP156\green-question-mark-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49" y="2107195"/>
            <a:ext cx="2500364" cy="31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70" y="269490"/>
            <a:ext cx="9693835" cy="1066251"/>
          </a:xfrm>
        </p:spPr>
        <p:txBody>
          <a:bodyPr/>
          <a:lstStyle/>
          <a:p>
            <a:pPr algn="ctr"/>
            <a:r>
              <a:rPr lang="en-US" dirty="0" smtClean="0"/>
              <a:t>Where to Find Related Information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146623"/>
            <a:ext cx="1371600" cy="146045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0" t="14001" r="505" b="-400"/>
          <a:stretch/>
        </p:blipFill>
        <p:spPr bwMode="auto">
          <a:xfrm>
            <a:off x="310466" y="1849123"/>
            <a:ext cx="5272183" cy="442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9" t="14006" r="1469" b="7271"/>
          <a:stretch/>
        </p:blipFill>
        <p:spPr bwMode="auto">
          <a:xfrm>
            <a:off x="6024282" y="1927412"/>
            <a:ext cx="4667946" cy="432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1411" y="1246094"/>
            <a:ext cx="291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5C59B"/>
                </a:solidFill>
                <a:hlinkClick r:id="rId5"/>
              </a:rPr>
              <a:t>www.ct.gov/ohca</a:t>
            </a:r>
            <a:endParaRPr lang="en-US" sz="2800" b="1" dirty="0">
              <a:solidFill>
                <a:srgbClr val="15C59B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4335044">
            <a:off x="3114847" y="4487377"/>
            <a:ext cx="375122" cy="637129"/>
          </a:xfrm>
          <a:prstGeom prst="downArrow">
            <a:avLst>
              <a:gd name="adj1" fmla="val 3150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7859" y="5585011"/>
            <a:ext cx="887505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17224" y="4073483"/>
            <a:ext cx="1810870" cy="238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82471" y="1174375"/>
            <a:ext cx="3603811" cy="663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3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239" y="1864426"/>
            <a:ext cx="9401299" cy="3883230"/>
          </a:xfrm>
        </p:spPr>
        <p:txBody>
          <a:bodyPr>
            <a:normAutofit fontScale="92500" lnSpcReduction="10000"/>
          </a:bodyPr>
          <a:lstStyle/>
          <a:p>
            <a:pPr marL="411480" lvl="1" indent="0" algn="ctr">
              <a:buNone/>
            </a:pPr>
            <a:r>
              <a:rPr lang="en-US" sz="4800" b="1" dirty="0" smtClean="0"/>
              <a:t>Call : 860-509-7777 </a:t>
            </a:r>
          </a:p>
          <a:p>
            <a:pPr marL="411480" lvl="1" indent="0" algn="ctr">
              <a:buNone/>
            </a:pPr>
            <a:r>
              <a:rPr lang="en-US" sz="4800" b="1" dirty="0" smtClean="0"/>
              <a:t>or </a:t>
            </a:r>
          </a:p>
          <a:p>
            <a:pPr marL="411480" lvl="1" indent="0" algn="ctr">
              <a:buNone/>
            </a:pPr>
            <a:r>
              <a:rPr lang="en-US" sz="4800" b="1" dirty="0" smtClean="0"/>
              <a:t>Email:  </a:t>
            </a:r>
            <a:r>
              <a:rPr lang="en-US" sz="4800" b="1" u="sng" dirty="0" smtClean="0">
                <a:hlinkClick r:id="rId2"/>
              </a:rPr>
              <a:t>HelpDesk.DPH@ct.gov</a:t>
            </a:r>
            <a:endParaRPr lang="en-US" sz="4800" b="1" u="sng" dirty="0" smtClean="0"/>
          </a:p>
          <a:p>
            <a:pPr marL="411480" lvl="1" indent="0" algn="ctr">
              <a:buNone/>
            </a:pPr>
            <a:endParaRPr lang="en-US" sz="4800" b="1" u="sng" dirty="0"/>
          </a:p>
          <a:p>
            <a:pPr marL="411480" lvl="1" indent="0" algn="ctr">
              <a:buNone/>
            </a:pPr>
            <a:r>
              <a:rPr lang="en-US" sz="7800" b="1" dirty="0" smtClean="0">
                <a:solidFill>
                  <a:srgbClr val="15C59B"/>
                </a:solidFill>
              </a:rPr>
              <a:t>THANK YOU</a:t>
            </a:r>
            <a:endParaRPr lang="en-US" sz="7800" dirty="0">
              <a:solidFill>
                <a:srgbClr val="15C59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8" y="1368279"/>
            <a:ext cx="8969988" cy="516252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C.G.S. 19a-654 requires outpatient surgical facilities and hospital outpatient surgery departments to provide patient-identifiable data to OHCA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2800" dirty="0" smtClean="0"/>
          </a:p>
          <a:p>
            <a:r>
              <a:rPr lang="en-US" sz="2800" dirty="0" smtClean="0"/>
              <a:t>Reporting effective from July 1, </a:t>
            </a:r>
            <a:r>
              <a:rPr lang="en-US" sz="2800" dirty="0"/>
              <a:t>2015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2800" dirty="0"/>
          </a:p>
          <a:p>
            <a:r>
              <a:rPr lang="en-US" sz="2800" dirty="0"/>
              <a:t>Reporting will occur twice a year, </a:t>
            </a:r>
            <a:r>
              <a:rPr lang="en-US" sz="2800" dirty="0" smtClean="0"/>
              <a:t>July </a:t>
            </a:r>
            <a:r>
              <a:rPr lang="en-US" sz="2800" dirty="0"/>
              <a:t>1 and January 2, annually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2800" dirty="0" smtClean="0"/>
          </a:p>
          <a:p>
            <a:r>
              <a:rPr lang="en-US" sz="2800" dirty="0" smtClean="0"/>
              <a:t>Since 2011, OHCA has </a:t>
            </a:r>
            <a:r>
              <a:rPr lang="en-US" sz="2800" dirty="0" smtClean="0"/>
              <a:t>been working with </a:t>
            </a:r>
            <a:r>
              <a:rPr lang="en-US" sz="2800" dirty="0" smtClean="0"/>
              <a:t>Connecticut Hospital Association and CT Association of Ambulatory Surgery Centers to develop data reporting fields and submission process</a:t>
            </a:r>
            <a:endParaRPr lang="en-US" sz="2800" dirty="0"/>
          </a:p>
          <a:p>
            <a:pPr marL="114300" indent="0">
              <a:buNone/>
            </a:pP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00616" cy="844260"/>
          </a:xfrm>
        </p:spPr>
        <p:txBody>
          <a:bodyPr/>
          <a:lstStyle/>
          <a:p>
            <a:pPr algn="ctr"/>
            <a:r>
              <a:rPr lang="en-US" b="1" dirty="0" smtClean="0"/>
              <a:t>Reporting Requirements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Reporting Requirements </a:t>
            </a:r>
            <a:r>
              <a:rPr lang="en-US" b="1" dirty="0" smtClean="0"/>
              <a:t> </a:t>
            </a:r>
            <a:r>
              <a:rPr lang="en-US" sz="3200" b="1" dirty="0" smtClean="0"/>
              <a:t>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788" y="1460665"/>
            <a:ext cx="9251577" cy="494013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July </a:t>
            </a:r>
            <a:r>
              <a:rPr lang="en-US" sz="4000" dirty="0"/>
              <a:t>1 </a:t>
            </a:r>
            <a:r>
              <a:rPr lang="en-US" sz="4000" dirty="0" smtClean="0"/>
              <a:t> reporting must contain</a:t>
            </a:r>
          </a:p>
          <a:p>
            <a:pPr marL="777240" lvl="2" indent="0">
              <a:buNone/>
            </a:pPr>
            <a:r>
              <a:rPr lang="en-US" sz="3600" dirty="0" smtClean="0"/>
              <a:t>October 1 – March 31 encounter data</a:t>
            </a:r>
            <a:endParaRPr lang="en-US" sz="3600" dirty="0"/>
          </a:p>
          <a:p>
            <a:pPr marL="777240" lvl="2" indent="0">
              <a:buNone/>
            </a:pPr>
            <a:r>
              <a:rPr lang="en-US" sz="3600" dirty="0" smtClean="0"/>
              <a:t> </a:t>
            </a:r>
            <a:r>
              <a:rPr lang="en-US" sz="3200" i="1" dirty="0" smtClean="0">
                <a:solidFill>
                  <a:srgbClr val="00B050"/>
                </a:solidFill>
              </a:rPr>
              <a:t>(</a:t>
            </a:r>
            <a:r>
              <a:rPr lang="en-US" sz="3200" b="1" i="1" dirty="0" smtClean="0">
                <a:solidFill>
                  <a:srgbClr val="00B050"/>
                </a:solidFill>
              </a:rPr>
              <a:t>1</a:t>
            </a:r>
            <a:r>
              <a:rPr lang="en-US" sz="3200" b="1" i="1" baseline="30000" dirty="0" smtClean="0">
                <a:solidFill>
                  <a:srgbClr val="00B050"/>
                </a:solidFill>
              </a:rPr>
              <a:t>st</a:t>
            </a:r>
            <a:r>
              <a:rPr lang="en-US" sz="3200" b="1" i="1" dirty="0" smtClean="0">
                <a:solidFill>
                  <a:srgbClr val="00B050"/>
                </a:solidFill>
              </a:rPr>
              <a:t> reporting to begin June 1, 2015</a:t>
            </a:r>
            <a:r>
              <a:rPr lang="en-US" sz="3200" i="1" dirty="0" smtClean="0">
                <a:solidFill>
                  <a:srgbClr val="00B050"/>
                </a:solidFill>
              </a:rPr>
              <a:t>)</a:t>
            </a:r>
          </a:p>
          <a:p>
            <a:pPr marL="114300" indent="0">
              <a:buNone/>
            </a:pPr>
            <a:endParaRPr lang="en-US" sz="3600" i="1" dirty="0" smtClean="0"/>
          </a:p>
          <a:p>
            <a:r>
              <a:rPr lang="en-US" sz="4000" dirty="0" smtClean="0"/>
              <a:t>January 2 </a:t>
            </a:r>
            <a:r>
              <a:rPr lang="en-US" sz="4000" dirty="0"/>
              <a:t>reporting </a:t>
            </a:r>
            <a:r>
              <a:rPr lang="en-US" sz="4000" dirty="0" smtClean="0"/>
              <a:t>must contain</a:t>
            </a:r>
          </a:p>
          <a:p>
            <a:pPr marL="777240" lvl="2" indent="0">
              <a:buNone/>
            </a:pPr>
            <a:r>
              <a:rPr lang="en-US" sz="3600" dirty="0" smtClean="0"/>
              <a:t>April 1 – September 30 encounter data</a:t>
            </a:r>
            <a:endParaRPr lang="en-US" sz="3600" dirty="0"/>
          </a:p>
          <a:p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94852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Data Uses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849" y="1172687"/>
            <a:ext cx="10160000" cy="551312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/>
              <a:t>OHCA utilizes </a:t>
            </a:r>
            <a:r>
              <a:rPr lang="en-US" sz="3200" dirty="0" smtClean="0"/>
              <a:t>data </a:t>
            </a:r>
            <a:r>
              <a:rPr lang="en-US" sz="3200" dirty="0"/>
              <a:t>to fulfil its responsibilities such </a:t>
            </a:r>
            <a:r>
              <a:rPr lang="en-US" sz="3200" dirty="0" smtClean="0"/>
              <a:t>as:</a:t>
            </a:r>
          </a:p>
          <a:p>
            <a:r>
              <a:rPr lang="en-US" sz="3200" dirty="0" smtClean="0"/>
              <a:t>assessing </a:t>
            </a:r>
            <a:r>
              <a:rPr lang="en-US" sz="3200" dirty="0"/>
              <a:t>availability and utilization of health care services; </a:t>
            </a:r>
            <a:endParaRPr lang="en-US" sz="3200" dirty="0" smtClean="0"/>
          </a:p>
          <a:p>
            <a:r>
              <a:rPr lang="en-US" sz="3200" dirty="0" smtClean="0"/>
              <a:t>evaluating </a:t>
            </a:r>
            <a:r>
              <a:rPr lang="en-US" sz="3200" dirty="0"/>
              <a:t>unmet needs and gaps in services; </a:t>
            </a:r>
            <a:endParaRPr lang="en-US" sz="3200" dirty="0" smtClean="0"/>
          </a:p>
          <a:p>
            <a:r>
              <a:rPr lang="en-US" sz="3200" dirty="0" smtClean="0"/>
              <a:t>developing </a:t>
            </a:r>
            <a:r>
              <a:rPr lang="en-US" sz="3200" dirty="0"/>
              <a:t>and maintaining a statewide health care facilities and services plan; </a:t>
            </a:r>
            <a:endParaRPr lang="en-US" sz="3200" dirty="0" smtClean="0"/>
          </a:p>
          <a:p>
            <a:r>
              <a:rPr lang="en-US" sz="3200" dirty="0"/>
              <a:t>certificate of </a:t>
            </a:r>
            <a:r>
              <a:rPr lang="en-US" sz="3200" dirty="0" smtClean="0"/>
              <a:t>need decision-making; </a:t>
            </a:r>
          </a:p>
          <a:p>
            <a:r>
              <a:rPr lang="en-US" sz="3200" dirty="0" smtClean="0"/>
              <a:t>public </a:t>
            </a:r>
            <a:r>
              <a:rPr lang="en-US" sz="3200" dirty="0"/>
              <a:t>health </a:t>
            </a:r>
            <a:r>
              <a:rPr lang="en-US" sz="3200" dirty="0" smtClean="0"/>
              <a:t>planning;  and</a:t>
            </a:r>
          </a:p>
          <a:p>
            <a:r>
              <a:rPr lang="en-US" sz="3200" dirty="0" smtClean="0"/>
              <a:t>providing access to qualified </a:t>
            </a:r>
            <a:r>
              <a:rPr lang="en-US" sz="3200" dirty="0"/>
              <a:t>entities and </a:t>
            </a:r>
            <a:r>
              <a:rPr lang="en-US" sz="3200" dirty="0" smtClean="0"/>
              <a:t>individuals for research and policymaking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64" y="183577"/>
            <a:ext cx="1371600" cy="1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Reporting Entities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01" y="1389413"/>
            <a:ext cx="10160000" cy="5023262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3600" dirty="0" smtClean="0"/>
              <a:t>Hospitals surgical services/departments</a:t>
            </a:r>
          </a:p>
          <a:p>
            <a:pPr marL="1268730" lvl="1" indent="-857250">
              <a:buFont typeface="+mj-lt"/>
              <a:buAutoNum type="romanUcPeriod"/>
            </a:pPr>
            <a:r>
              <a:rPr lang="en-US" sz="3600" dirty="0" smtClean="0"/>
              <a:t>On main campus (29)</a:t>
            </a:r>
          </a:p>
          <a:p>
            <a:pPr marL="1268730" lvl="1" indent="-857250">
              <a:buFont typeface="+mj-lt"/>
              <a:buAutoNum type="romanUcPeriod"/>
            </a:pPr>
            <a:r>
              <a:rPr lang="en-US" sz="3600" dirty="0"/>
              <a:t>Satellite locations	</a:t>
            </a:r>
            <a:r>
              <a:rPr lang="en-US" sz="3600" dirty="0" smtClean="0"/>
              <a:t> (18)</a:t>
            </a:r>
          </a:p>
          <a:p>
            <a:pPr marL="411480" lvl="1" indent="0">
              <a:lnSpc>
                <a:spcPts val="2000"/>
              </a:lnSpc>
              <a:spcBef>
                <a:spcPts val="0"/>
              </a:spcBef>
              <a:buNone/>
            </a:pPr>
            <a:endParaRPr lang="en-US" sz="3600" dirty="0"/>
          </a:p>
          <a:p>
            <a:pPr marL="571500" indent="-457200">
              <a:buFont typeface="+mj-lt"/>
              <a:buAutoNum type="arabicPeriod"/>
            </a:pPr>
            <a:r>
              <a:rPr lang="en-US" sz="3600" dirty="0" smtClean="0"/>
              <a:t>DPH licensed outpatient surgical facilities (61)</a:t>
            </a:r>
          </a:p>
          <a:p>
            <a:pPr marL="571500" indent="-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endParaRPr lang="en-US" sz="36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3600" dirty="0" smtClean="0"/>
              <a:t>List available at </a:t>
            </a:r>
            <a:r>
              <a:rPr lang="en-US" sz="3600" dirty="0" smtClean="0">
                <a:hlinkClick r:id="rId2"/>
              </a:rPr>
              <a:t>www.ct.gov/ohca</a:t>
            </a:r>
            <a:r>
              <a:rPr lang="en-US" sz="3600" dirty="0" smtClean="0"/>
              <a:t> under “Outpatient Surgery Data”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Contacts for Reporting Entities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434452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200" b="1" dirty="0" smtClean="0"/>
              <a:t>OHCA has requested OSF/D contact  information for the following: </a:t>
            </a:r>
            <a:endParaRPr lang="en-US" sz="3200" b="1" dirty="0"/>
          </a:p>
          <a:p>
            <a:pPr marL="925830" lvl="1" indent="-514350">
              <a:buFont typeface="+mj-lt"/>
              <a:buAutoNum type="arabicPeriod"/>
            </a:pPr>
            <a:r>
              <a:rPr lang="en-US" sz="2800" dirty="0" smtClean="0"/>
              <a:t>To </a:t>
            </a:r>
            <a:r>
              <a:rPr lang="en-US" sz="2800" dirty="0"/>
              <a:t>facilitate user access to the State‘s network;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To confirm the user is the authorized and designated contact for the facility at registration;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To facilitate securing and protecting the confidential data;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As medium for communicating with users regarding correcting errors in the data, system or process changes and updates; and 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To mail or prepare for pick up, the VPN token assigned to the user.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595" y="210542"/>
            <a:ext cx="1371600" cy="1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850" y="132134"/>
            <a:ext cx="10160000" cy="877268"/>
          </a:xfrm>
        </p:spPr>
        <p:txBody>
          <a:bodyPr/>
          <a:lstStyle/>
          <a:p>
            <a:pPr algn="ctr"/>
            <a:r>
              <a:rPr lang="en-US" b="1" dirty="0" smtClean="0"/>
              <a:t>Pathways for Data Reporting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849" y="1118898"/>
            <a:ext cx="10160000" cy="5581403"/>
          </a:xfrm>
        </p:spPr>
        <p:txBody>
          <a:bodyPr>
            <a:normAutofit lnSpcReduction="10000"/>
          </a:bodyPr>
          <a:lstStyle/>
          <a:p>
            <a:pPr marL="777240" lvl="2" indent="0">
              <a:buNone/>
            </a:pPr>
            <a:r>
              <a:rPr lang="en-US" sz="3200" b="1" dirty="0"/>
              <a:t>Secure file transfer protocol (SFTP</a:t>
            </a:r>
            <a:r>
              <a:rPr lang="en-US" sz="3200" b="1" dirty="0" smtClean="0"/>
              <a:t>)  </a:t>
            </a:r>
          </a:p>
          <a:p>
            <a:pPr lvl="3"/>
            <a:r>
              <a:rPr lang="en-US" sz="2400" dirty="0" smtClean="0"/>
              <a:t>file extract upload  </a:t>
            </a:r>
          </a:p>
          <a:p>
            <a:pPr lvl="3"/>
            <a:r>
              <a:rPr lang="en-US" sz="2400" dirty="0" smtClean="0"/>
              <a:t>large </a:t>
            </a:r>
            <a:r>
              <a:rPr lang="en-US" sz="2400" dirty="0"/>
              <a:t>volume </a:t>
            </a:r>
            <a:r>
              <a:rPr lang="en-US" sz="2400" dirty="0" smtClean="0"/>
              <a:t>facilities</a:t>
            </a:r>
          </a:p>
          <a:p>
            <a:pPr lvl="3"/>
            <a:r>
              <a:rPr lang="en-US" sz="2400" dirty="0" smtClean="0"/>
              <a:t>facilities </a:t>
            </a:r>
            <a:r>
              <a:rPr lang="en-US" sz="2400" dirty="0"/>
              <a:t>that have the technical </a:t>
            </a:r>
            <a:r>
              <a:rPr lang="en-US" sz="2400" dirty="0" smtClean="0"/>
              <a:t>staff/vendor </a:t>
            </a:r>
            <a:r>
              <a:rPr lang="en-US" sz="2400" dirty="0"/>
              <a:t>to create </a:t>
            </a:r>
            <a:r>
              <a:rPr lang="en-US" sz="2400" dirty="0" smtClean="0"/>
              <a:t>automated </a:t>
            </a:r>
            <a:r>
              <a:rPr lang="en-US" sz="2400" dirty="0"/>
              <a:t>data file </a:t>
            </a:r>
            <a:r>
              <a:rPr lang="en-US" sz="2400" dirty="0" smtClean="0"/>
              <a:t>extracts</a:t>
            </a:r>
          </a:p>
          <a:p>
            <a:pPr lvl="3"/>
            <a:r>
              <a:rPr lang="en-US" sz="2400" dirty="0" smtClean="0"/>
              <a:t>requires access to secure portal link with user credentials</a:t>
            </a:r>
          </a:p>
          <a:p>
            <a:pPr marL="1051560" lvl="3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600" dirty="0"/>
          </a:p>
          <a:p>
            <a:pPr marL="1051560" lvl="3" indent="0">
              <a:buNone/>
            </a:pPr>
            <a:r>
              <a:rPr lang="en-US" sz="3200" b="1" dirty="0" smtClean="0"/>
              <a:t>Web </a:t>
            </a:r>
            <a:r>
              <a:rPr lang="en-US" sz="3200" b="1" dirty="0"/>
              <a:t>portal data </a:t>
            </a:r>
            <a:r>
              <a:rPr lang="en-US" sz="3200" b="1" dirty="0" smtClean="0"/>
              <a:t>entry  </a:t>
            </a:r>
          </a:p>
          <a:p>
            <a:pPr lvl="3"/>
            <a:r>
              <a:rPr lang="en-US" sz="2400" dirty="0" smtClean="0"/>
              <a:t>small and/or </a:t>
            </a:r>
            <a:r>
              <a:rPr lang="en-US" sz="2400" dirty="0"/>
              <a:t>low volume facilities </a:t>
            </a:r>
            <a:endParaRPr lang="en-US" sz="2400" dirty="0" smtClean="0"/>
          </a:p>
          <a:p>
            <a:pPr lvl="3"/>
            <a:r>
              <a:rPr lang="en-US" sz="2400" dirty="0" smtClean="0"/>
              <a:t>facilities that </a:t>
            </a:r>
            <a:r>
              <a:rPr lang="en-US" sz="2400" dirty="0"/>
              <a:t>lack the technical resources to create </a:t>
            </a:r>
            <a:r>
              <a:rPr lang="en-US" sz="2400" dirty="0" smtClean="0"/>
              <a:t> </a:t>
            </a:r>
            <a:r>
              <a:rPr lang="en-US" sz="2400" dirty="0"/>
              <a:t>automated data </a:t>
            </a:r>
            <a:r>
              <a:rPr lang="en-US" sz="2400" dirty="0" smtClean="0"/>
              <a:t>file extracts</a:t>
            </a:r>
          </a:p>
          <a:p>
            <a:pPr lvl="3"/>
            <a:r>
              <a:rPr lang="en-US" sz="2400" dirty="0" smtClean="0"/>
              <a:t>requires access to state’s Virtual Private Network (VPN) with key and user credentials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25" y="310264"/>
            <a:ext cx="10160000" cy="865393"/>
          </a:xfrm>
        </p:spPr>
        <p:txBody>
          <a:bodyPr/>
          <a:lstStyle/>
          <a:p>
            <a:pPr algn="ctr"/>
            <a:r>
              <a:rPr lang="en-US" b="1" dirty="0" smtClean="0"/>
              <a:t>Data File Naming Convention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9408"/>
            <a:ext cx="10160000" cy="5213267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/>
              <a:t>The naming convention for each .csv data set for a </a:t>
            </a:r>
            <a:endParaRPr lang="en-US" sz="2800" dirty="0" smtClean="0"/>
          </a:p>
          <a:p>
            <a:pPr marL="114300" indent="0">
              <a:buNone/>
            </a:pPr>
            <a:r>
              <a:rPr lang="en-US" sz="2800" dirty="0" smtClean="0"/>
              <a:t>reporting </a:t>
            </a:r>
            <a:r>
              <a:rPr lang="en-US" sz="2800" dirty="0"/>
              <a:t>period will be made up of the following: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800" dirty="0"/>
              <a:t> </a:t>
            </a:r>
            <a:endParaRPr lang="en-US" sz="2800" dirty="0" smtClean="0"/>
          </a:p>
          <a:p>
            <a:pPr lvl="1"/>
            <a:r>
              <a:rPr lang="en-US" sz="2800" dirty="0" smtClean="0"/>
              <a:t>The five-letter DPH assigned abbreviation for facility name e.g. DPHSF ( see Appendix 2 for reporting facility’s abbreviation);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corresponding federal fiscal year (October 1 to September 30) for the filing period (e.g. FY2015); and </a:t>
            </a:r>
          </a:p>
          <a:p>
            <a:pPr lvl="1"/>
            <a:r>
              <a:rPr lang="en-US" sz="2800" dirty="0"/>
              <a:t>The corresponding federal fiscal quarters for the filing period e.g. Q1Q2,  where  Q1Q2 = Oct 1- Mar 31;    Q3Q4 = Apr 1 – Sep 30</a:t>
            </a:r>
          </a:p>
          <a:p>
            <a:pPr marL="114300" indent="0" algn="ctr">
              <a:buNone/>
            </a:pPr>
            <a:r>
              <a:rPr lang="en-US" sz="2800" dirty="0"/>
              <a:t> </a:t>
            </a:r>
            <a:r>
              <a:rPr lang="en-US" sz="2800" dirty="0" smtClean="0">
                <a:solidFill>
                  <a:srgbClr val="FF0000"/>
                </a:solidFill>
              </a:rPr>
              <a:t>Put  together  to form  </a:t>
            </a:r>
            <a:r>
              <a:rPr lang="en-US" sz="2800" b="1" dirty="0" smtClean="0">
                <a:solidFill>
                  <a:srgbClr val="FF0000"/>
                </a:solidFill>
              </a:rPr>
              <a:t>DPHSF_FFY2015_Q1Q2</a:t>
            </a:r>
            <a:r>
              <a:rPr lang="en-US" sz="2800" b="1" dirty="0"/>
              <a:t>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16" y="388672"/>
            <a:ext cx="1371600" cy="1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8080"/>
      </a:dk1>
      <a:lt1>
        <a:sysClr val="window" lastClr="FFFBF0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8080"/>
      </a:dk1>
      <a:lt1>
        <a:sysClr val="window" lastClr="FFFB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808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2526</TotalTime>
  <Words>533</Words>
  <Application>Microsoft Office PowerPoint</Application>
  <PresentationFormat>Custom</PresentationFormat>
  <Paragraphs>120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Office of Health Care Access  (OHCA)  Outpatient Surgery Data  Reporting  Webinar  Olga Armah  Christopher Wyvill  Srini Chalikonda Omar Lyn 5/11/2015</vt:lpstr>
      <vt:lpstr>Outline</vt:lpstr>
      <vt:lpstr>Reporting Requirements </vt:lpstr>
      <vt:lpstr>Reporting Requirements  cont.</vt:lpstr>
      <vt:lpstr> Data Uses </vt:lpstr>
      <vt:lpstr>Reporting Entities</vt:lpstr>
      <vt:lpstr>Contacts for Reporting Entities</vt:lpstr>
      <vt:lpstr>Pathways for Data Reporting</vt:lpstr>
      <vt:lpstr>Data File Naming Convention</vt:lpstr>
      <vt:lpstr>How to Transmit Your  Data To OHCA</vt:lpstr>
      <vt:lpstr>File Upload Demo</vt:lpstr>
      <vt:lpstr>Data Extract and Upload Steps</vt:lpstr>
      <vt:lpstr>Preparing Data Extract</vt:lpstr>
      <vt:lpstr>Preparing Data Extract</vt:lpstr>
      <vt:lpstr>SFTP Instructions</vt:lpstr>
      <vt:lpstr>SFTP Login</vt:lpstr>
      <vt:lpstr>Data Entry Web Portal  Demo</vt:lpstr>
      <vt:lpstr>Web Portal Data Entry Steps</vt:lpstr>
      <vt:lpstr>VPN Registration</vt:lpstr>
      <vt:lpstr>VPN Installation</vt:lpstr>
      <vt:lpstr>Data Entry Web Portal  </vt:lpstr>
      <vt:lpstr>Q &amp; A</vt:lpstr>
      <vt:lpstr>Where to Find Related Information 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Connecticut’s Statewide Lean Initiative  April 29, 2014</dc:title>
  <dc:creator>Fisher, Alison</dc:creator>
  <cp:lastModifiedBy>Armah, Olga</cp:lastModifiedBy>
  <cp:revision>214</cp:revision>
  <cp:lastPrinted>2015-05-08T15:21:33Z</cp:lastPrinted>
  <dcterms:created xsi:type="dcterms:W3CDTF">2014-03-03T23:24:31Z</dcterms:created>
  <dcterms:modified xsi:type="dcterms:W3CDTF">2015-05-08T15:21:41Z</dcterms:modified>
</cp:coreProperties>
</file>