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45"/>
  </p:notesMasterIdLst>
  <p:sldIdLst>
    <p:sldId id="257" r:id="rId3"/>
    <p:sldId id="944" r:id="rId4"/>
    <p:sldId id="962" r:id="rId5"/>
    <p:sldId id="965" r:id="rId6"/>
    <p:sldId id="966" r:id="rId7"/>
    <p:sldId id="967" r:id="rId8"/>
    <p:sldId id="968" r:id="rId9"/>
    <p:sldId id="871" r:id="rId10"/>
    <p:sldId id="950" r:id="rId11"/>
    <p:sldId id="970" r:id="rId12"/>
    <p:sldId id="949" r:id="rId13"/>
    <p:sldId id="952" r:id="rId14"/>
    <p:sldId id="961" r:id="rId15"/>
    <p:sldId id="879" r:id="rId16"/>
    <p:sldId id="939" r:id="rId17"/>
    <p:sldId id="953" r:id="rId18"/>
    <p:sldId id="971" r:id="rId19"/>
    <p:sldId id="972" r:id="rId20"/>
    <p:sldId id="987" r:id="rId21"/>
    <p:sldId id="820" r:id="rId22"/>
    <p:sldId id="823" r:id="rId23"/>
    <p:sldId id="973" r:id="rId24"/>
    <p:sldId id="974" r:id="rId25"/>
    <p:sldId id="978" r:id="rId26"/>
    <p:sldId id="977" r:id="rId27"/>
    <p:sldId id="979" r:id="rId28"/>
    <p:sldId id="980" r:id="rId29"/>
    <p:sldId id="959" r:id="rId30"/>
    <p:sldId id="960" r:id="rId31"/>
    <p:sldId id="958" r:id="rId32"/>
    <p:sldId id="989" r:id="rId33"/>
    <p:sldId id="955" r:id="rId34"/>
    <p:sldId id="975" r:id="rId35"/>
    <p:sldId id="981" r:id="rId36"/>
    <p:sldId id="954" r:id="rId37"/>
    <p:sldId id="907" r:id="rId38"/>
    <p:sldId id="986" r:id="rId39"/>
    <p:sldId id="982" r:id="rId40"/>
    <p:sldId id="983" r:id="rId41"/>
    <p:sldId id="984" r:id="rId42"/>
    <p:sldId id="988" r:id="rId43"/>
    <p:sldId id="9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efer, Mark C" initials="SM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ABC6"/>
    <a:srgbClr val="72309A"/>
    <a:srgbClr val="4F6228"/>
    <a:srgbClr val="0062AC"/>
    <a:srgbClr val="008000"/>
    <a:srgbClr val="169A35"/>
    <a:srgbClr val="DDA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67" autoAdjust="0"/>
    <p:restoredTop sz="83515" autoAdjust="0"/>
  </p:normalViewPr>
  <p:slideViewPr>
    <p:cSldViewPr snapToGrid="0">
      <p:cViewPr varScale="1">
        <p:scale>
          <a:sx n="74" d="100"/>
          <a:sy n="74" d="100"/>
        </p:scale>
        <p:origin x="66" y="438"/>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1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53547457934101E-2"/>
          <c:y val="2.4144703685549902E-2"/>
          <c:w val="0.97350938122503405"/>
          <c:h val="0.79954780098265599"/>
        </c:manualLayout>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dPt>
          <c:dPt>
            <c:idx val="3"/>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Asian</c:v>
                </c:pt>
                <c:pt idx="1">
                  <c:v>White</c:v>
                </c:pt>
                <c:pt idx="2">
                  <c:v>Hispanic</c:v>
                </c:pt>
                <c:pt idx="3">
                  <c:v>African American</c:v>
                </c:pt>
                <c:pt idx="4">
                  <c:v>All CT Residents</c:v>
                </c:pt>
              </c:strCache>
            </c:strRef>
          </c:cat>
          <c:val>
            <c:numRef>
              <c:f>Sheet1!$B$2:$B$6</c:f>
              <c:numCache>
                <c:formatCode>General</c:formatCode>
                <c:ptCount val="5"/>
                <c:pt idx="0">
                  <c:v>8.81</c:v>
                </c:pt>
                <c:pt idx="1">
                  <c:v>13.37000000000001</c:v>
                </c:pt>
                <c:pt idx="2">
                  <c:v>20.84</c:v>
                </c:pt>
                <c:pt idx="3">
                  <c:v>31.91</c:v>
                </c:pt>
                <c:pt idx="4">
                  <c:v>14.84</c:v>
                </c:pt>
              </c:numCache>
            </c:numRef>
          </c:val>
        </c:ser>
        <c:dLbls>
          <c:showLegendKey val="0"/>
          <c:showVal val="1"/>
          <c:showCatName val="0"/>
          <c:showSerName val="0"/>
          <c:showPercent val="0"/>
          <c:showBubbleSize val="0"/>
        </c:dLbls>
        <c:gapWidth val="41"/>
        <c:axId val="277847024"/>
        <c:axId val="277847416"/>
      </c:barChart>
      <c:catAx>
        <c:axId val="27784702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dk1">
                    <a:lumMod val="65000"/>
                    <a:lumOff val="35000"/>
                  </a:schemeClr>
                </a:solidFill>
                <a:effectLst/>
                <a:latin typeface="+mn-lt"/>
                <a:ea typeface="+mn-ea"/>
                <a:cs typeface="+mn-cs"/>
              </a:defRPr>
            </a:pPr>
            <a:endParaRPr lang="en-US"/>
          </a:p>
        </c:txPr>
        <c:crossAx val="277847416"/>
        <c:crosses val="autoZero"/>
        <c:auto val="1"/>
        <c:lblAlgn val="ctr"/>
        <c:lblOffset val="100"/>
        <c:noMultiLvlLbl val="0"/>
      </c:catAx>
      <c:valAx>
        <c:axId val="277847416"/>
        <c:scaling>
          <c:orientation val="minMax"/>
          <c:max val="36"/>
        </c:scaling>
        <c:delete val="1"/>
        <c:axPos val="l"/>
        <c:numFmt formatCode="General" sourceLinked="1"/>
        <c:majorTickMark val="none"/>
        <c:minorTickMark val="none"/>
        <c:tickLblPos val="none"/>
        <c:crossAx val="277847024"/>
        <c:crosses val="autoZero"/>
        <c:crossBetween val="between"/>
        <c:majorUnit val="9"/>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cat>
            <c:numRef>
              <c:f>Sheet1!$A$2:$A$3</c:f>
              <c:numCache>
                <c:formatCode>General</c:formatCode>
                <c:ptCount val="2"/>
                <c:pt idx="0">
                  <c:v>2009</c:v>
                </c:pt>
                <c:pt idx="1">
                  <c:v>2015</c:v>
                </c:pt>
              </c:numCache>
            </c:numRef>
          </c:cat>
          <c:val>
            <c:numRef>
              <c:f>Sheet1!$B$2:$B$3</c:f>
              <c:numCache>
                <c:formatCode>0%</c:formatCode>
                <c:ptCount val="2"/>
                <c:pt idx="0">
                  <c:v>8.0000000000000016E-2</c:v>
                </c:pt>
                <c:pt idx="1">
                  <c:v>0.24000000000000002</c:v>
                </c:pt>
              </c:numCache>
            </c:numRef>
          </c:val>
        </c:ser>
        <c:dLbls>
          <c:showLegendKey val="0"/>
          <c:showVal val="0"/>
          <c:showCatName val="0"/>
          <c:showSerName val="0"/>
          <c:showPercent val="0"/>
          <c:showBubbleSize val="0"/>
        </c:dLbls>
        <c:gapWidth val="219"/>
        <c:overlap val="-27"/>
        <c:axId val="279840288"/>
        <c:axId val="279840680"/>
      </c:barChart>
      <c:catAx>
        <c:axId val="2798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840680"/>
        <c:crosses val="autoZero"/>
        <c:auto val="1"/>
        <c:lblAlgn val="ctr"/>
        <c:lblOffset val="100"/>
        <c:noMultiLvlLbl val="0"/>
      </c:catAx>
      <c:valAx>
        <c:axId val="27984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984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VBID Adoption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smtClean="0"/>
                      <a:t>4,693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5,072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5,450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5,753</a:t>
                    </a:r>
                    <a:endParaRPr lang="en-US" dirty="0" smtClean="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3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2016-2017</c:v>
                </c:pt>
                <c:pt idx="1">
                  <c:v>2017-2018</c:v>
                </c:pt>
                <c:pt idx="2">
                  <c:v>2018-2019</c:v>
                </c:pt>
                <c:pt idx="3">
                  <c:v>2019-2020</c:v>
                </c:pt>
              </c:strCache>
            </c:strRef>
          </c:cat>
          <c:val>
            <c:numRef>
              <c:f>Sheet1!$B$2:$B$5</c:f>
              <c:numCache>
                <c:formatCode>0%</c:formatCode>
                <c:ptCount val="4"/>
                <c:pt idx="0">
                  <c:v>0.5</c:v>
                </c:pt>
                <c:pt idx="1">
                  <c:v>0.64</c:v>
                </c:pt>
                <c:pt idx="2">
                  <c:v>0.73</c:v>
                </c:pt>
                <c:pt idx="3">
                  <c:v>0.88</c:v>
                </c:pt>
              </c:numCache>
            </c:numRef>
          </c:val>
        </c:ser>
        <c:dLbls>
          <c:dLblPos val="outEnd"/>
          <c:showLegendKey val="0"/>
          <c:showVal val="1"/>
          <c:showCatName val="0"/>
          <c:showSerName val="0"/>
          <c:showPercent val="0"/>
          <c:showBubbleSize val="0"/>
        </c:dLbls>
        <c:gapWidth val="100"/>
        <c:overlap val="-24"/>
        <c:axId val="284529168"/>
        <c:axId val="284529560"/>
      </c:barChart>
      <c:catAx>
        <c:axId val="284529168"/>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crossAx val="284529560"/>
        <c:crosses val="autoZero"/>
        <c:auto val="1"/>
        <c:lblAlgn val="ctr"/>
        <c:lblOffset val="100"/>
        <c:noMultiLvlLbl val="0"/>
      </c:catAx>
      <c:valAx>
        <c:axId val="284529560"/>
        <c:scaling>
          <c:orientation val="minMax"/>
        </c:scaling>
        <c:delete val="1"/>
        <c:axPos val="l"/>
        <c:numFmt formatCode="0%" sourceLinked="1"/>
        <c:majorTickMark val="out"/>
        <c:minorTickMark val="none"/>
        <c:tickLblPos val="nextTo"/>
        <c:crossAx val="284529168"/>
        <c:crosses val="autoZero"/>
        <c:crossBetween val="between"/>
      </c:valAx>
      <c:spPr>
        <a:noFill/>
        <a:ln w="25400">
          <a:noFill/>
        </a:ln>
        <a:effectLst/>
      </c:spPr>
    </c:plotArea>
    <c:plotVisOnly val="1"/>
    <c:dispBlanksAs val="gap"/>
    <c:showDLblsOverMax val="0"/>
  </c:chart>
  <c:spPr>
    <a:noFill/>
    <a:ln>
      <a:noFill/>
    </a:ln>
    <a:effectLst/>
  </c:spPr>
  <c:txPr>
    <a:bodyPr/>
    <a:lstStyle/>
    <a:p>
      <a:pPr>
        <a:defRPr sz="32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VBID Adoption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3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2016-2017</c:v>
                </c:pt>
                <c:pt idx="1">
                  <c:v>2017-2018</c:v>
                </c:pt>
                <c:pt idx="2">
                  <c:v>2018-2019</c:v>
                </c:pt>
                <c:pt idx="3">
                  <c:v>2019-2020</c:v>
                </c:pt>
              </c:strCache>
            </c:strRef>
          </c:cat>
          <c:val>
            <c:numRef>
              <c:f>Sheet1!$B$2:$B$5</c:f>
              <c:numCache>
                <c:formatCode>0%</c:formatCode>
                <c:ptCount val="4"/>
                <c:pt idx="0">
                  <c:v>0.5</c:v>
                </c:pt>
                <c:pt idx="1">
                  <c:v>0.64</c:v>
                </c:pt>
                <c:pt idx="2">
                  <c:v>0.73</c:v>
                </c:pt>
                <c:pt idx="3">
                  <c:v>0.88</c:v>
                </c:pt>
              </c:numCache>
            </c:numRef>
          </c:val>
        </c:ser>
        <c:dLbls>
          <c:dLblPos val="outEnd"/>
          <c:showLegendKey val="0"/>
          <c:showVal val="1"/>
          <c:showCatName val="0"/>
          <c:showSerName val="0"/>
          <c:showPercent val="0"/>
          <c:showBubbleSize val="0"/>
        </c:dLbls>
        <c:gapWidth val="100"/>
        <c:overlap val="-24"/>
        <c:axId val="285080432"/>
        <c:axId val="285080824"/>
      </c:barChart>
      <c:catAx>
        <c:axId val="28508043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crossAx val="285080824"/>
        <c:crosses val="autoZero"/>
        <c:auto val="1"/>
        <c:lblAlgn val="ctr"/>
        <c:lblOffset val="100"/>
        <c:noMultiLvlLbl val="0"/>
      </c:catAx>
      <c:valAx>
        <c:axId val="285080824"/>
        <c:scaling>
          <c:orientation val="minMax"/>
        </c:scaling>
        <c:delete val="1"/>
        <c:axPos val="l"/>
        <c:numFmt formatCode="0%" sourceLinked="1"/>
        <c:majorTickMark val="out"/>
        <c:minorTickMark val="none"/>
        <c:tickLblPos val="nextTo"/>
        <c:crossAx val="285080432"/>
        <c:crosses val="autoZero"/>
        <c:crossBetween val="between"/>
      </c:valAx>
      <c:spPr>
        <a:noFill/>
        <a:ln>
          <a:noFill/>
        </a:ln>
        <a:effectLst/>
      </c:spPr>
    </c:plotArea>
    <c:plotVisOnly val="1"/>
    <c:dispBlanksAs val="gap"/>
    <c:showDLblsOverMax val="0"/>
  </c:chart>
  <c:spPr>
    <a:noFill/>
    <a:ln>
      <a:noFill/>
    </a:ln>
    <a:effectLst/>
  </c:spPr>
  <c:txPr>
    <a:bodyPr/>
    <a:lstStyle/>
    <a:p>
      <a:pPr>
        <a:defRPr sz="32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VBID Adoption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3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2016-2017</c:v>
                </c:pt>
                <c:pt idx="1">
                  <c:v>2017-2018</c:v>
                </c:pt>
                <c:pt idx="2">
                  <c:v>2018-2019</c:v>
                </c:pt>
                <c:pt idx="3">
                  <c:v>2019-2020</c:v>
                </c:pt>
              </c:strCache>
            </c:strRef>
          </c:cat>
          <c:val>
            <c:numRef>
              <c:f>Sheet1!$B$2:$B$5</c:f>
              <c:numCache>
                <c:formatCode>0%</c:formatCode>
                <c:ptCount val="4"/>
                <c:pt idx="0">
                  <c:v>0.44</c:v>
                </c:pt>
                <c:pt idx="1">
                  <c:v>0.53</c:v>
                </c:pt>
                <c:pt idx="2">
                  <c:v>0.65</c:v>
                </c:pt>
                <c:pt idx="3">
                  <c:v>0.84</c:v>
                </c:pt>
              </c:numCache>
            </c:numRef>
          </c:val>
        </c:ser>
        <c:dLbls>
          <c:dLblPos val="outEnd"/>
          <c:showLegendKey val="0"/>
          <c:showVal val="1"/>
          <c:showCatName val="0"/>
          <c:showSerName val="0"/>
          <c:showPercent val="0"/>
          <c:showBubbleSize val="0"/>
        </c:dLbls>
        <c:gapWidth val="100"/>
        <c:overlap val="-24"/>
        <c:axId val="284154200"/>
        <c:axId val="284154592"/>
      </c:barChart>
      <c:catAx>
        <c:axId val="28415420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crossAx val="284154592"/>
        <c:crosses val="autoZero"/>
        <c:auto val="1"/>
        <c:lblAlgn val="ctr"/>
        <c:lblOffset val="100"/>
        <c:noMultiLvlLbl val="0"/>
      </c:catAx>
      <c:valAx>
        <c:axId val="284154592"/>
        <c:scaling>
          <c:orientation val="minMax"/>
        </c:scaling>
        <c:delete val="1"/>
        <c:axPos val="l"/>
        <c:numFmt formatCode="0%" sourceLinked="1"/>
        <c:majorTickMark val="out"/>
        <c:minorTickMark val="none"/>
        <c:tickLblPos val="nextTo"/>
        <c:crossAx val="284154200"/>
        <c:crosses val="autoZero"/>
        <c:crossBetween val="between"/>
      </c:valAx>
      <c:spPr>
        <a:noFill/>
        <a:ln>
          <a:noFill/>
        </a:ln>
        <a:effectLst/>
      </c:spPr>
    </c:plotArea>
    <c:plotVisOnly val="1"/>
    <c:dispBlanksAs val="gap"/>
    <c:showDLblsOverMax val="0"/>
  </c:chart>
  <c:spPr>
    <a:noFill/>
    <a:ln>
      <a:noFill/>
    </a:ln>
    <a:effectLst/>
  </c:spPr>
  <c:txPr>
    <a:bodyPr/>
    <a:lstStyle/>
    <a:p>
      <a:pPr>
        <a:defRPr sz="3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2CA1C-659A-40AF-A727-5E6C73A37DAF}" type="doc">
      <dgm:prSet loTypeId="urn:microsoft.com/office/officeart/2005/8/layout/hList7#1" loCatId="process" qsTypeId="urn:microsoft.com/office/officeart/2005/8/quickstyle/simple5" qsCatId="simple" csTypeId="urn:microsoft.com/office/officeart/2005/8/colors/colorful4" csCatId="colorful" phldr="1"/>
      <dgm:spPr/>
    </dgm:pt>
    <dgm:pt modelId="{3B9A8C74-765D-4903-A762-79516448F071}">
      <dgm:prSet phldrT="[Text]" custT="1"/>
      <dgm:spPr>
        <a:solidFill>
          <a:schemeClr val="accent1">
            <a:lumMod val="75000"/>
          </a:schemeClr>
        </a:solidFill>
      </dgm:spPr>
      <dgm:t>
        <a:bodyPr/>
        <a:lstStyle/>
        <a:p>
          <a:r>
            <a:rPr lang="en-US" sz="2800" b="1" u="sng" dirty="0" smtClean="0">
              <a:solidFill>
                <a:schemeClr val="bg1"/>
              </a:solidFill>
            </a:rPr>
            <a:t>Population Health </a:t>
          </a:r>
        </a:p>
      </dgm:t>
    </dgm:pt>
    <dgm:pt modelId="{458AFF38-CBE1-4CE0-AC85-390BE12214A7}" type="parTrans" cxnId="{077E9824-98AE-4A36-8925-47397ADEF681}">
      <dgm:prSet/>
      <dgm:spPr/>
      <dgm:t>
        <a:bodyPr/>
        <a:lstStyle/>
        <a:p>
          <a:endParaRPr lang="en-US" sz="2000" b="1"/>
        </a:p>
      </dgm:t>
    </dgm:pt>
    <dgm:pt modelId="{C3C352BE-AFE1-41E8-9069-8BAFF9676D15}" type="sibTrans" cxnId="{077E9824-98AE-4A36-8925-47397ADEF681}">
      <dgm:prSet/>
      <dgm:spPr/>
      <dgm:t>
        <a:bodyPr/>
        <a:lstStyle/>
        <a:p>
          <a:endParaRPr lang="en-US" sz="2000" b="1"/>
        </a:p>
      </dgm:t>
    </dgm:pt>
    <dgm:pt modelId="{FB9602CD-0A58-41B7-A8BB-4E5F33A6F185}">
      <dgm:prSet custT="1"/>
      <dgm:spPr/>
      <dgm:t>
        <a:bodyPr/>
        <a:lstStyle/>
        <a:p>
          <a:r>
            <a:rPr lang="en-US" sz="2800" b="1" u="sng" dirty="0" smtClean="0">
              <a:solidFill>
                <a:schemeClr val="bg1"/>
              </a:solidFill>
            </a:rPr>
            <a:t>Empower Consumers</a:t>
          </a:r>
        </a:p>
      </dgm:t>
    </dgm:pt>
    <dgm:pt modelId="{D6CA7DBF-9A4F-469C-9CB6-0E82EBFBB5A2}" type="parTrans" cxnId="{5C05FC38-8A17-4521-841F-A2ABF2C07E44}">
      <dgm:prSet/>
      <dgm:spPr/>
      <dgm:t>
        <a:bodyPr/>
        <a:lstStyle/>
        <a:p>
          <a:endParaRPr lang="en-US" sz="2000" b="1"/>
        </a:p>
      </dgm:t>
    </dgm:pt>
    <dgm:pt modelId="{76A0ED9B-42E3-47B2-883B-DD0DDC5283BF}" type="sibTrans" cxnId="{5C05FC38-8A17-4521-841F-A2ABF2C07E44}">
      <dgm:prSet/>
      <dgm:spPr/>
      <dgm:t>
        <a:bodyPr/>
        <a:lstStyle/>
        <a:p>
          <a:endParaRPr lang="en-US" sz="2000" b="1"/>
        </a:p>
      </dgm:t>
    </dgm:pt>
    <dgm:pt modelId="{319D4D1B-858B-427C-AE92-20589B1B1114}">
      <dgm:prSet custT="1"/>
      <dgm:spPr>
        <a:solidFill>
          <a:schemeClr val="tx2">
            <a:lumMod val="75000"/>
          </a:schemeClr>
        </a:solidFill>
      </dgm:spPr>
      <dgm:t>
        <a:bodyPr/>
        <a:lstStyle/>
        <a:p>
          <a:r>
            <a:rPr lang="en-US" sz="2800" b="1" u="sng" dirty="0" smtClean="0">
              <a:solidFill>
                <a:schemeClr val="bg1"/>
              </a:solidFill>
            </a:rPr>
            <a:t>Payment Reform</a:t>
          </a:r>
        </a:p>
      </dgm:t>
    </dgm:pt>
    <dgm:pt modelId="{BCB0C511-E4EC-4D66-A4CB-23343D12E4E9}" type="parTrans" cxnId="{8272EB40-D7C4-4687-B263-2E1066C65835}">
      <dgm:prSet/>
      <dgm:spPr/>
      <dgm:t>
        <a:bodyPr/>
        <a:lstStyle/>
        <a:p>
          <a:endParaRPr lang="en-US" sz="2000" b="1"/>
        </a:p>
      </dgm:t>
    </dgm:pt>
    <dgm:pt modelId="{FDE7E08E-6C9C-4F18-9D3A-A8A904A8929D}" type="sibTrans" cxnId="{8272EB40-D7C4-4687-B263-2E1066C65835}">
      <dgm:prSet/>
      <dgm:spPr/>
      <dgm:t>
        <a:bodyPr/>
        <a:lstStyle/>
        <a:p>
          <a:endParaRPr lang="en-US" sz="2000" b="1"/>
        </a:p>
      </dgm:t>
    </dgm:pt>
    <dgm:pt modelId="{C1889B7E-1EE6-4B9C-A127-31AC1A4C725F}">
      <dgm:prSet custT="1"/>
      <dgm:spPr/>
      <dgm:t>
        <a:bodyPr/>
        <a:lstStyle/>
        <a:p>
          <a:pPr>
            <a:spcBef>
              <a:spcPts val="600"/>
            </a:spcBef>
          </a:pPr>
          <a:r>
            <a:rPr lang="en-US" sz="2800" b="1" u="sng" dirty="0" smtClean="0">
              <a:solidFill>
                <a:schemeClr val="bg1"/>
              </a:solidFill>
            </a:rPr>
            <a:t>Transform Care Delivery</a:t>
          </a:r>
          <a:endParaRPr lang="en-US" sz="2800" b="1" dirty="0">
            <a:solidFill>
              <a:schemeClr val="bg1"/>
            </a:solidFill>
          </a:endParaRPr>
        </a:p>
      </dgm:t>
    </dgm:pt>
    <dgm:pt modelId="{237B48C5-1E18-4875-92DA-A0F92558658C}" type="sibTrans" cxnId="{F65CC464-58ED-4322-AB61-037FAF2B28EA}">
      <dgm:prSet/>
      <dgm:spPr/>
      <dgm:t>
        <a:bodyPr/>
        <a:lstStyle/>
        <a:p>
          <a:endParaRPr lang="en-US" sz="2000" b="1"/>
        </a:p>
      </dgm:t>
    </dgm:pt>
    <dgm:pt modelId="{E271F9CE-3792-4131-BED0-9C889A3CAF65}" type="parTrans" cxnId="{F65CC464-58ED-4322-AB61-037FAF2B28EA}">
      <dgm:prSet/>
      <dgm:spPr/>
      <dgm:t>
        <a:bodyPr/>
        <a:lstStyle/>
        <a:p>
          <a:endParaRPr lang="en-US" sz="2000" b="1"/>
        </a:p>
      </dgm:t>
    </dgm:pt>
    <dgm:pt modelId="{617654F3-E4B8-443B-B9E0-53244CA7679D}" type="pres">
      <dgm:prSet presAssocID="{3DB2CA1C-659A-40AF-A727-5E6C73A37DAF}" presName="Name0" presStyleCnt="0">
        <dgm:presLayoutVars>
          <dgm:dir/>
          <dgm:resizeHandles val="exact"/>
        </dgm:presLayoutVars>
      </dgm:prSet>
      <dgm:spPr/>
    </dgm:pt>
    <dgm:pt modelId="{940A0EB1-6277-4C23-8282-A264EA10D2E7}" type="pres">
      <dgm:prSet presAssocID="{3DB2CA1C-659A-40AF-A727-5E6C73A37DAF}" presName="fgShape" presStyleLbl="fgShp" presStyleIdx="0" presStyleCnt="1" custScaleX="41797" custScaleY="30663" custLinFactNeighborX="-1729" custLinFactNeighborY="-43177"/>
      <dgm:spPr/>
    </dgm:pt>
    <dgm:pt modelId="{E0327098-9EB5-422F-9F44-237D3A2D793B}" type="pres">
      <dgm:prSet presAssocID="{3DB2CA1C-659A-40AF-A727-5E6C73A37DAF}" presName="linComp" presStyleCnt="0"/>
      <dgm:spPr/>
    </dgm:pt>
    <dgm:pt modelId="{ED5102DC-0A17-46EE-9D4C-BF9F4C826359}" type="pres">
      <dgm:prSet presAssocID="{3B9A8C74-765D-4903-A762-79516448F071}" presName="compNode" presStyleCnt="0"/>
      <dgm:spPr/>
    </dgm:pt>
    <dgm:pt modelId="{40EEE4E8-10BE-4BCC-A6C6-1AC130AEC45F}" type="pres">
      <dgm:prSet presAssocID="{3B9A8C74-765D-4903-A762-79516448F071}" presName="bkgdShape" presStyleLbl="node1" presStyleIdx="0" presStyleCnt="4"/>
      <dgm:spPr/>
      <dgm:t>
        <a:bodyPr/>
        <a:lstStyle/>
        <a:p>
          <a:endParaRPr lang="en-US"/>
        </a:p>
      </dgm:t>
    </dgm:pt>
    <dgm:pt modelId="{7F410BC0-A3C0-4BF2-9691-CF6F214C1A70}" type="pres">
      <dgm:prSet presAssocID="{3B9A8C74-765D-4903-A762-79516448F071}" presName="nodeTx" presStyleLbl="node1" presStyleIdx="0" presStyleCnt="4">
        <dgm:presLayoutVars>
          <dgm:bulletEnabled val="1"/>
        </dgm:presLayoutVars>
      </dgm:prSet>
      <dgm:spPr/>
      <dgm:t>
        <a:bodyPr/>
        <a:lstStyle/>
        <a:p>
          <a:endParaRPr lang="en-US"/>
        </a:p>
      </dgm:t>
    </dgm:pt>
    <dgm:pt modelId="{22304787-4114-43A4-B19C-0CEDCBCBC95A}" type="pres">
      <dgm:prSet presAssocID="{3B9A8C74-765D-4903-A762-79516448F071}" presName="invisiNode" presStyleLbl="node1" presStyleIdx="0" presStyleCnt="4"/>
      <dgm:spPr/>
    </dgm:pt>
    <dgm:pt modelId="{B31419BD-8EF9-4348-A344-AEA82E30D53C}" type="pres">
      <dgm:prSet presAssocID="{3B9A8C74-765D-4903-A762-79516448F071}" presName="imagNode" presStyleLbl="fgImgPlac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28CF6AB3-FC47-476E-9445-BD349809956A}" type="pres">
      <dgm:prSet presAssocID="{C3C352BE-AFE1-41E8-9069-8BAFF9676D15}" presName="sibTrans" presStyleLbl="sibTrans2D1" presStyleIdx="0" presStyleCnt="0"/>
      <dgm:spPr/>
      <dgm:t>
        <a:bodyPr/>
        <a:lstStyle/>
        <a:p>
          <a:endParaRPr lang="en-US"/>
        </a:p>
      </dgm:t>
    </dgm:pt>
    <dgm:pt modelId="{3C7F3506-B0E0-4AFE-93EB-1997183DA47B}" type="pres">
      <dgm:prSet presAssocID="{319D4D1B-858B-427C-AE92-20589B1B1114}" presName="compNode" presStyleCnt="0"/>
      <dgm:spPr/>
    </dgm:pt>
    <dgm:pt modelId="{E3B9E7B4-8E67-465B-96B0-316583D1654E}" type="pres">
      <dgm:prSet presAssocID="{319D4D1B-858B-427C-AE92-20589B1B1114}" presName="bkgdShape" presStyleLbl="node1" presStyleIdx="1" presStyleCnt="4"/>
      <dgm:spPr/>
      <dgm:t>
        <a:bodyPr/>
        <a:lstStyle/>
        <a:p>
          <a:endParaRPr lang="en-US"/>
        </a:p>
      </dgm:t>
    </dgm:pt>
    <dgm:pt modelId="{54E667DE-E503-4AD1-8562-E9AC209D6C27}" type="pres">
      <dgm:prSet presAssocID="{319D4D1B-858B-427C-AE92-20589B1B1114}" presName="nodeTx" presStyleLbl="node1" presStyleIdx="1" presStyleCnt="4">
        <dgm:presLayoutVars>
          <dgm:bulletEnabled val="1"/>
        </dgm:presLayoutVars>
      </dgm:prSet>
      <dgm:spPr/>
      <dgm:t>
        <a:bodyPr/>
        <a:lstStyle/>
        <a:p>
          <a:endParaRPr lang="en-US"/>
        </a:p>
      </dgm:t>
    </dgm:pt>
    <dgm:pt modelId="{FD332CEE-4DC8-4ABE-83CD-7841504D6AAD}" type="pres">
      <dgm:prSet presAssocID="{319D4D1B-858B-427C-AE92-20589B1B1114}" presName="invisiNode" presStyleLbl="node1" presStyleIdx="1" presStyleCnt="4"/>
      <dgm:spPr/>
    </dgm:pt>
    <dgm:pt modelId="{747C3AAC-BFD2-42EE-A506-E68AD3D02139}" type="pres">
      <dgm:prSet presAssocID="{319D4D1B-858B-427C-AE92-20589B1B1114}" presName="imagNode" presStyleLbl="fgImgPlace1" presStyleIdx="1" presStyleCnt="4"/>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1A667B6E-4C4E-45F0-8A29-2987425C186A}" type="pres">
      <dgm:prSet presAssocID="{FDE7E08E-6C9C-4F18-9D3A-A8A904A8929D}" presName="sibTrans" presStyleLbl="sibTrans2D1" presStyleIdx="0" presStyleCnt="0"/>
      <dgm:spPr/>
      <dgm:t>
        <a:bodyPr/>
        <a:lstStyle/>
        <a:p>
          <a:endParaRPr lang="en-US"/>
        </a:p>
      </dgm:t>
    </dgm:pt>
    <dgm:pt modelId="{AB2598B1-B2CA-42F7-9FDA-7F795A2364DE}" type="pres">
      <dgm:prSet presAssocID="{C1889B7E-1EE6-4B9C-A127-31AC1A4C725F}" presName="compNode" presStyleCnt="0"/>
      <dgm:spPr/>
    </dgm:pt>
    <dgm:pt modelId="{62D3FBAB-2689-4B47-B9CE-5DA3DEE37B09}" type="pres">
      <dgm:prSet presAssocID="{C1889B7E-1EE6-4B9C-A127-31AC1A4C725F}" presName="bkgdShape" presStyleLbl="node1" presStyleIdx="2" presStyleCnt="4"/>
      <dgm:spPr/>
      <dgm:t>
        <a:bodyPr/>
        <a:lstStyle/>
        <a:p>
          <a:endParaRPr lang="en-US"/>
        </a:p>
      </dgm:t>
    </dgm:pt>
    <dgm:pt modelId="{3B23C966-D4E4-4466-98CB-790E21DFB1E2}" type="pres">
      <dgm:prSet presAssocID="{C1889B7E-1EE6-4B9C-A127-31AC1A4C725F}" presName="nodeTx" presStyleLbl="node1" presStyleIdx="2" presStyleCnt="4">
        <dgm:presLayoutVars>
          <dgm:bulletEnabled val="1"/>
        </dgm:presLayoutVars>
      </dgm:prSet>
      <dgm:spPr/>
      <dgm:t>
        <a:bodyPr/>
        <a:lstStyle/>
        <a:p>
          <a:endParaRPr lang="en-US"/>
        </a:p>
      </dgm:t>
    </dgm:pt>
    <dgm:pt modelId="{4ADDB188-B31F-4FEB-B790-8DEBCDC6DAFD}" type="pres">
      <dgm:prSet presAssocID="{C1889B7E-1EE6-4B9C-A127-31AC1A4C725F}" presName="invisiNode" presStyleLbl="node1" presStyleIdx="2" presStyleCnt="4"/>
      <dgm:spPr/>
    </dgm:pt>
    <dgm:pt modelId="{F22B4C1B-45A9-4E6F-9B94-40ECB48B44CA}" type="pres">
      <dgm:prSet presAssocID="{C1889B7E-1EE6-4B9C-A127-31AC1A4C725F}" presName="imagNode" presStyleLbl="fgImgPlace1" presStyleIdx="2" presStyleCnt="4"/>
      <dgm:spPr>
        <a:prstGeom prst="rect">
          <a:avLst/>
        </a:prstGeom>
        <a:blipFill rotWithShape="0">
          <a:blip xmlns:r="http://schemas.openxmlformats.org/officeDocument/2006/relationships" r:embed="rId3"/>
          <a:stretch>
            <a:fillRect/>
          </a:stretch>
        </a:blipFill>
      </dgm:spPr>
    </dgm:pt>
    <dgm:pt modelId="{E7EBA1AA-54EA-4B2E-B195-CB7C0454BC2A}" type="pres">
      <dgm:prSet presAssocID="{237B48C5-1E18-4875-92DA-A0F92558658C}" presName="sibTrans" presStyleLbl="sibTrans2D1" presStyleIdx="0" presStyleCnt="0"/>
      <dgm:spPr/>
      <dgm:t>
        <a:bodyPr/>
        <a:lstStyle/>
        <a:p>
          <a:endParaRPr lang="en-US"/>
        </a:p>
      </dgm:t>
    </dgm:pt>
    <dgm:pt modelId="{28414612-F16B-42CA-A476-12A3049990D7}" type="pres">
      <dgm:prSet presAssocID="{FB9602CD-0A58-41B7-A8BB-4E5F33A6F185}" presName="compNode" presStyleCnt="0"/>
      <dgm:spPr/>
    </dgm:pt>
    <dgm:pt modelId="{DBEE656D-13AC-42F1-A5C6-8157EC9474EE}" type="pres">
      <dgm:prSet presAssocID="{FB9602CD-0A58-41B7-A8BB-4E5F33A6F185}" presName="bkgdShape" presStyleLbl="node1" presStyleIdx="3" presStyleCnt="4"/>
      <dgm:spPr/>
      <dgm:t>
        <a:bodyPr/>
        <a:lstStyle/>
        <a:p>
          <a:endParaRPr lang="en-US"/>
        </a:p>
      </dgm:t>
    </dgm:pt>
    <dgm:pt modelId="{AA7967BC-B61E-4509-888C-07C6D133F9A9}" type="pres">
      <dgm:prSet presAssocID="{FB9602CD-0A58-41B7-A8BB-4E5F33A6F185}" presName="nodeTx" presStyleLbl="node1" presStyleIdx="3" presStyleCnt="4">
        <dgm:presLayoutVars>
          <dgm:bulletEnabled val="1"/>
        </dgm:presLayoutVars>
      </dgm:prSet>
      <dgm:spPr/>
      <dgm:t>
        <a:bodyPr/>
        <a:lstStyle/>
        <a:p>
          <a:endParaRPr lang="en-US"/>
        </a:p>
      </dgm:t>
    </dgm:pt>
    <dgm:pt modelId="{ACFE451F-BA5E-43BD-BC53-E5BFFDC35276}" type="pres">
      <dgm:prSet presAssocID="{FB9602CD-0A58-41B7-A8BB-4E5F33A6F185}" presName="invisiNode" presStyleLbl="node1" presStyleIdx="3" presStyleCnt="4"/>
      <dgm:spPr/>
    </dgm:pt>
    <dgm:pt modelId="{3872B84C-E671-4F9B-8345-F092B5AD381E}" type="pres">
      <dgm:prSet presAssocID="{FB9602CD-0A58-41B7-A8BB-4E5F33A6F185}" presName="imagNode" presStyleLbl="fgImgPlace1" presStyleIdx="3" presStyleCnt="4" custLinFactNeighborX="1830" custLinFactNeighborY="-596"/>
      <dgm:spPr>
        <a:prstGeom prst="rect">
          <a:avLst/>
        </a:prstGeom>
        <a:blipFill rotWithShape="1">
          <a:blip xmlns:r="http://schemas.openxmlformats.org/officeDocument/2006/relationships" r:embed="rId4"/>
          <a:stretch>
            <a:fillRect/>
          </a:stretch>
        </a:blipFill>
      </dgm:spPr>
    </dgm:pt>
  </dgm:ptLst>
  <dgm:cxnLst>
    <dgm:cxn modelId="{04B09622-5124-4576-A2C7-548C2F8A689C}" type="presOf" srcId="{FB9602CD-0A58-41B7-A8BB-4E5F33A6F185}" destId="{DBEE656D-13AC-42F1-A5C6-8157EC9474EE}" srcOrd="0" destOrd="0" presId="urn:microsoft.com/office/officeart/2005/8/layout/hList7#1"/>
    <dgm:cxn modelId="{F446DB09-4D18-4FB2-B70C-B6918F332E18}" type="presOf" srcId="{FDE7E08E-6C9C-4F18-9D3A-A8A904A8929D}" destId="{1A667B6E-4C4E-45F0-8A29-2987425C186A}" srcOrd="0" destOrd="0" presId="urn:microsoft.com/office/officeart/2005/8/layout/hList7#1"/>
    <dgm:cxn modelId="{BB438F42-815B-450F-975A-E230592CCC41}" type="presOf" srcId="{319D4D1B-858B-427C-AE92-20589B1B1114}" destId="{54E667DE-E503-4AD1-8562-E9AC209D6C27}" srcOrd="1" destOrd="0" presId="urn:microsoft.com/office/officeart/2005/8/layout/hList7#1"/>
    <dgm:cxn modelId="{5289D7E3-20DD-487A-A02D-C5B2E539B32A}" type="presOf" srcId="{C1889B7E-1EE6-4B9C-A127-31AC1A4C725F}" destId="{62D3FBAB-2689-4B47-B9CE-5DA3DEE37B09}" srcOrd="0" destOrd="0" presId="urn:microsoft.com/office/officeart/2005/8/layout/hList7#1"/>
    <dgm:cxn modelId="{8272EB40-D7C4-4687-B263-2E1066C65835}" srcId="{3DB2CA1C-659A-40AF-A727-5E6C73A37DAF}" destId="{319D4D1B-858B-427C-AE92-20589B1B1114}" srcOrd="1" destOrd="0" parTransId="{BCB0C511-E4EC-4D66-A4CB-23343D12E4E9}" sibTransId="{FDE7E08E-6C9C-4F18-9D3A-A8A904A8929D}"/>
    <dgm:cxn modelId="{9A12408E-AACE-436B-AB38-8A2721A98C58}" type="presOf" srcId="{C1889B7E-1EE6-4B9C-A127-31AC1A4C725F}" destId="{3B23C966-D4E4-4466-98CB-790E21DFB1E2}" srcOrd="1" destOrd="0" presId="urn:microsoft.com/office/officeart/2005/8/layout/hList7#1"/>
    <dgm:cxn modelId="{077E9824-98AE-4A36-8925-47397ADEF681}" srcId="{3DB2CA1C-659A-40AF-A727-5E6C73A37DAF}" destId="{3B9A8C74-765D-4903-A762-79516448F071}" srcOrd="0" destOrd="0" parTransId="{458AFF38-CBE1-4CE0-AC85-390BE12214A7}" sibTransId="{C3C352BE-AFE1-41E8-9069-8BAFF9676D15}"/>
    <dgm:cxn modelId="{38C9EE58-21B8-46DA-B4BB-4BF717B81C60}" type="presOf" srcId="{3DB2CA1C-659A-40AF-A727-5E6C73A37DAF}" destId="{617654F3-E4B8-443B-B9E0-53244CA7679D}" srcOrd="0" destOrd="0" presId="urn:microsoft.com/office/officeart/2005/8/layout/hList7#1"/>
    <dgm:cxn modelId="{7D552E0B-CC99-470E-B2B7-3B84A442C515}" type="presOf" srcId="{3B9A8C74-765D-4903-A762-79516448F071}" destId="{40EEE4E8-10BE-4BCC-A6C6-1AC130AEC45F}" srcOrd="0" destOrd="0" presId="urn:microsoft.com/office/officeart/2005/8/layout/hList7#1"/>
    <dgm:cxn modelId="{5C05FC38-8A17-4521-841F-A2ABF2C07E44}" srcId="{3DB2CA1C-659A-40AF-A727-5E6C73A37DAF}" destId="{FB9602CD-0A58-41B7-A8BB-4E5F33A6F185}" srcOrd="3" destOrd="0" parTransId="{D6CA7DBF-9A4F-469C-9CB6-0E82EBFBB5A2}" sibTransId="{76A0ED9B-42E3-47B2-883B-DD0DDC5283BF}"/>
    <dgm:cxn modelId="{8089B4F7-9EEF-418A-9EEC-2BBB96240BAD}" type="presOf" srcId="{319D4D1B-858B-427C-AE92-20589B1B1114}" destId="{E3B9E7B4-8E67-465B-96B0-316583D1654E}" srcOrd="0" destOrd="0" presId="urn:microsoft.com/office/officeart/2005/8/layout/hList7#1"/>
    <dgm:cxn modelId="{8986FBE8-5C43-4EE3-A8BB-BFB3BEDE4B23}" type="presOf" srcId="{3B9A8C74-765D-4903-A762-79516448F071}" destId="{7F410BC0-A3C0-4BF2-9691-CF6F214C1A70}" srcOrd="1" destOrd="0" presId="urn:microsoft.com/office/officeart/2005/8/layout/hList7#1"/>
    <dgm:cxn modelId="{B71E389B-31DB-4616-BDE0-78D06C420518}" type="presOf" srcId="{C3C352BE-AFE1-41E8-9069-8BAFF9676D15}" destId="{28CF6AB3-FC47-476E-9445-BD349809956A}" srcOrd="0" destOrd="0" presId="urn:microsoft.com/office/officeart/2005/8/layout/hList7#1"/>
    <dgm:cxn modelId="{AA68E542-62C2-4082-AA94-D4CE6430F7A7}" type="presOf" srcId="{FB9602CD-0A58-41B7-A8BB-4E5F33A6F185}" destId="{AA7967BC-B61E-4509-888C-07C6D133F9A9}" srcOrd="1" destOrd="0" presId="urn:microsoft.com/office/officeart/2005/8/layout/hList7#1"/>
    <dgm:cxn modelId="{FDC46D89-0200-4660-9DDA-E07D5C4D9FFE}" type="presOf" srcId="{237B48C5-1E18-4875-92DA-A0F92558658C}" destId="{E7EBA1AA-54EA-4B2E-B195-CB7C0454BC2A}" srcOrd="0" destOrd="0" presId="urn:microsoft.com/office/officeart/2005/8/layout/hList7#1"/>
    <dgm:cxn modelId="{F65CC464-58ED-4322-AB61-037FAF2B28EA}" srcId="{3DB2CA1C-659A-40AF-A727-5E6C73A37DAF}" destId="{C1889B7E-1EE6-4B9C-A127-31AC1A4C725F}" srcOrd="2" destOrd="0" parTransId="{E271F9CE-3792-4131-BED0-9C889A3CAF65}" sibTransId="{237B48C5-1E18-4875-92DA-A0F92558658C}"/>
    <dgm:cxn modelId="{2137C359-3908-4604-AC7E-42AB6F98EB3F}" type="presParOf" srcId="{617654F3-E4B8-443B-B9E0-53244CA7679D}" destId="{940A0EB1-6277-4C23-8282-A264EA10D2E7}" srcOrd="0" destOrd="0" presId="urn:microsoft.com/office/officeart/2005/8/layout/hList7#1"/>
    <dgm:cxn modelId="{9D2CB864-E3C5-40F3-80C5-0546B330C80A}" type="presParOf" srcId="{617654F3-E4B8-443B-B9E0-53244CA7679D}" destId="{E0327098-9EB5-422F-9F44-237D3A2D793B}" srcOrd="1" destOrd="0" presId="urn:microsoft.com/office/officeart/2005/8/layout/hList7#1"/>
    <dgm:cxn modelId="{F5E72C64-E282-49C8-B550-2EEB65CCF9C1}" type="presParOf" srcId="{E0327098-9EB5-422F-9F44-237D3A2D793B}" destId="{ED5102DC-0A17-46EE-9D4C-BF9F4C826359}" srcOrd="0" destOrd="0" presId="urn:microsoft.com/office/officeart/2005/8/layout/hList7#1"/>
    <dgm:cxn modelId="{11FAB2E4-2A7E-4A11-A67D-DE6713BFC823}" type="presParOf" srcId="{ED5102DC-0A17-46EE-9D4C-BF9F4C826359}" destId="{40EEE4E8-10BE-4BCC-A6C6-1AC130AEC45F}" srcOrd="0" destOrd="0" presId="urn:microsoft.com/office/officeart/2005/8/layout/hList7#1"/>
    <dgm:cxn modelId="{46530980-4CB2-4623-BDFC-74D035FB79CB}" type="presParOf" srcId="{ED5102DC-0A17-46EE-9D4C-BF9F4C826359}" destId="{7F410BC0-A3C0-4BF2-9691-CF6F214C1A70}" srcOrd="1" destOrd="0" presId="urn:microsoft.com/office/officeart/2005/8/layout/hList7#1"/>
    <dgm:cxn modelId="{38A33770-AB7E-420D-BB78-E2A5EDE7CBCB}" type="presParOf" srcId="{ED5102DC-0A17-46EE-9D4C-BF9F4C826359}" destId="{22304787-4114-43A4-B19C-0CEDCBCBC95A}" srcOrd="2" destOrd="0" presId="urn:microsoft.com/office/officeart/2005/8/layout/hList7#1"/>
    <dgm:cxn modelId="{80E1D6E7-0C3B-44E1-8A21-5A436FB05190}" type="presParOf" srcId="{ED5102DC-0A17-46EE-9D4C-BF9F4C826359}" destId="{B31419BD-8EF9-4348-A344-AEA82E30D53C}" srcOrd="3" destOrd="0" presId="urn:microsoft.com/office/officeart/2005/8/layout/hList7#1"/>
    <dgm:cxn modelId="{4736DE23-C161-4295-A1C5-7220D503EA72}" type="presParOf" srcId="{E0327098-9EB5-422F-9F44-237D3A2D793B}" destId="{28CF6AB3-FC47-476E-9445-BD349809956A}" srcOrd="1" destOrd="0" presId="urn:microsoft.com/office/officeart/2005/8/layout/hList7#1"/>
    <dgm:cxn modelId="{43FF63B8-00EC-4D1E-AF32-CDAE8CF1EA9C}" type="presParOf" srcId="{E0327098-9EB5-422F-9F44-237D3A2D793B}" destId="{3C7F3506-B0E0-4AFE-93EB-1997183DA47B}" srcOrd="2" destOrd="0" presId="urn:microsoft.com/office/officeart/2005/8/layout/hList7#1"/>
    <dgm:cxn modelId="{1C3278EB-B1C4-46A0-9ADC-D4971E33F37E}" type="presParOf" srcId="{3C7F3506-B0E0-4AFE-93EB-1997183DA47B}" destId="{E3B9E7B4-8E67-465B-96B0-316583D1654E}" srcOrd="0" destOrd="0" presId="urn:microsoft.com/office/officeart/2005/8/layout/hList7#1"/>
    <dgm:cxn modelId="{E40E80D7-7676-40E0-99FD-ACAD9787BC7E}" type="presParOf" srcId="{3C7F3506-B0E0-4AFE-93EB-1997183DA47B}" destId="{54E667DE-E503-4AD1-8562-E9AC209D6C27}" srcOrd="1" destOrd="0" presId="urn:microsoft.com/office/officeart/2005/8/layout/hList7#1"/>
    <dgm:cxn modelId="{5C485C48-AEA3-47F6-BF8B-4647135CBCCC}" type="presParOf" srcId="{3C7F3506-B0E0-4AFE-93EB-1997183DA47B}" destId="{FD332CEE-4DC8-4ABE-83CD-7841504D6AAD}" srcOrd="2" destOrd="0" presId="urn:microsoft.com/office/officeart/2005/8/layout/hList7#1"/>
    <dgm:cxn modelId="{2272B897-76BA-4438-A3E7-76C48A587644}" type="presParOf" srcId="{3C7F3506-B0E0-4AFE-93EB-1997183DA47B}" destId="{747C3AAC-BFD2-42EE-A506-E68AD3D02139}" srcOrd="3" destOrd="0" presId="urn:microsoft.com/office/officeart/2005/8/layout/hList7#1"/>
    <dgm:cxn modelId="{DB16CA22-4CBC-4018-921B-58C98ACD7ADC}" type="presParOf" srcId="{E0327098-9EB5-422F-9F44-237D3A2D793B}" destId="{1A667B6E-4C4E-45F0-8A29-2987425C186A}" srcOrd="3" destOrd="0" presId="urn:microsoft.com/office/officeart/2005/8/layout/hList7#1"/>
    <dgm:cxn modelId="{3FE61387-1778-422D-A6A5-1B1B1D372091}" type="presParOf" srcId="{E0327098-9EB5-422F-9F44-237D3A2D793B}" destId="{AB2598B1-B2CA-42F7-9FDA-7F795A2364DE}" srcOrd="4" destOrd="0" presId="urn:microsoft.com/office/officeart/2005/8/layout/hList7#1"/>
    <dgm:cxn modelId="{E29A8164-6142-4684-98B1-553A7CE56F16}" type="presParOf" srcId="{AB2598B1-B2CA-42F7-9FDA-7F795A2364DE}" destId="{62D3FBAB-2689-4B47-B9CE-5DA3DEE37B09}" srcOrd="0" destOrd="0" presId="urn:microsoft.com/office/officeart/2005/8/layout/hList7#1"/>
    <dgm:cxn modelId="{AFDA0773-9F1B-4A1F-B7F6-8275278F5A2C}" type="presParOf" srcId="{AB2598B1-B2CA-42F7-9FDA-7F795A2364DE}" destId="{3B23C966-D4E4-4466-98CB-790E21DFB1E2}" srcOrd="1" destOrd="0" presId="urn:microsoft.com/office/officeart/2005/8/layout/hList7#1"/>
    <dgm:cxn modelId="{E29F664F-14D2-4D3C-9534-E3911723A6EB}" type="presParOf" srcId="{AB2598B1-B2CA-42F7-9FDA-7F795A2364DE}" destId="{4ADDB188-B31F-4FEB-B790-8DEBCDC6DAFD}" srcOrd="2" destOrd="0" presId="urn:microsoft.com/office/officeart/2005/8/layout/hList7#1"/>
    <dgm:cxn modelId="{CC0C7378-7A69-477D-BF26-D7EC21542106}" type="presParOf" srcId="{AB2598B1-B2CA-42F7-9FDA-7F795A2364DE}" destId="{F22B4C1B-45A9-4E6F-9B94-40ECB48B44CA}" srcOrd="3" destOrd="0" presId="urn:microsoft.com/office/officeart/2005/8/layout/hList7#1"/>
    <dgm:cxn modelId="{7845A945-E9BE-4BF9-A848-E5A4BEACA7B8}" type="presParOf" srcId="{E0327098-9EB5-422F-9F44-237D3A2D793B}" destId="{E7EBA1AA-54EA-4B2E-B195-CB7C0454BC2A}" srcOrd="5" destOrd="0" presId="urn:microsoft.com/office/officeart/2005/8/layout/hList7#1"/>
    <dgm:cxn modelId="{E09AD035-833B-4430-85A1-4F75C3A0FAE0}" type="presParOf" srcId="{E0327098-9EB5-422F-9F44-237D3A2D793B}" destId="{28414612-F16B-42CA-A476-12A3049990D7}" srcOrd="6" destOrd="0" presId="urn:microsoft.com/office/officeart/2005/8/layout/hList7#1"/>
    <dgm:cxn modelId="{63C7F26C-54F2-41D8-A76B-390ABBC332D6}" type="presParOf" srcId="{28414612-F16B-42CA-A476-12A3049990D7}" destId="{DBEE656D-13AC-42F1-A5C6-8157EC9474EE}" srcOrd="0" destOrd="0" presId="urn:microsoft.com/office/officeart/2005/8/layout/hList7#1"/>
    <dgm:cxn modelId="{86A6DFA8-050C-4277-8F7A-31415DBC340C}" type="presParOf" srcId="{28414612-F16B-42CA-A476-12A3049990D7}" destId="{AA7967BC-B61E-4509-888C-07C6D133F9A9}" srcOrd="1" destOrd="0" presId="urn:microsoft.com/office/officeart/2005/8/layout/hList7#1"/>
    <dgm:cxn modelId="{79955498-C85B-4C95-B7EF-423A20CCAD14}" type="presParOf" srcId="{28414612-F16B-42CA-A476-12A3049990D7}" destId="{ACFE451F-BA5E-43BD-BC53-E5BFFDC35276}" srcOrd="2" destOrd="0" presId="urn:microsoft.com/office/officeart/2005/8/layout/hList7#1"/>
    <dgm:cxn modelId="{37E3C690-2D8B-4FB9-B50A-144834BB2289}" type="presParOf" srcId="{28414612-F16B-42CA-A476-12A3049990D7}" destId="{3872B84C-E671-4F9B-8345-F092B5AD381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7286A-4D9A-407F-B865-73A1708D5432}" type="doc">
      <dgm:prSet loTypeId="urn:microsoft.com/office/officeart/2005/8/layout/venn3" loCatId="relationship" qsTypeId="urn:microsoft.com/office/officeart/2005/8/quickstyle/simple4" qsCatId="simple" csTypeId="urn:microsoft.com/office/officeart/2005/8/colors/accent3_3" csCatId="accent3" phldr="1"/>
      <dgm:spPr/>
      <dgm:t>
        <a:bodyPr/>
        <a:lstStyle/>
        <a:p>
          <a:endParaRPr lang="en-US"/>
        </a:p>
      </dgm:t>
    </dgm:pt>
    <dgm:pt modelId="{22B30D78-E470-4AA5-8646-388EBE1005EF}">
      <dgm:prSet phldrT="[Text]" custT="1"/>
      <dgm:spPr/>
      <dgm:t>
        <a:bodyPr/>
        <a:lstStyle/>
        <a:p>
          <a:pPr>
            <a:spcAft>
              <a:spcPts val="0"/>
            </a:spcAft>
          </a:pPr>
          <a:r>
            <a:rPr lang="en-US" sz="2000" dirty="0" smtClean="0">
              <a:solidFill>
                <a:schemeClr val="bg1"/>
              </a:solidFill>
            </a:rPr>
            <a:t>Community &amp; Clinical Integration Program</a:t>
          </a:r>
          <a:r>
            <a:rPr lang="en-US" sz="2400" dirty="0" smtClean="0">
              <a:solidFill>
                <a:schemeClr val="bg1"/>
              </a:solidFill>
            </a:rPr>
            <a:t>	</a:t>
          </a:r>
          <a:endParaRPr lang="en-US" sz="2400" dirty="0">
            <a:solidFill>
              <a:schemeClr val="bg1"/>
            </a:solidFill>
          </a:endParaRPr>
        </a:p>
      </dgm:t>
    </dgm:pt>
    <dgm:pt modelId="{59AEBE67-BA31-4FBA-9013-A8A87E558C3A}" type="parTrans" cxnId="{8B642B41-9B7A-451D-BEA0-6330E1E1727F}">
      <dgm:prSet/>
      <dgm:spPr/>
      <dgm:t>
        <a:bodyPr/>
        <a:lstStyle/>
        <a:p>
          <a:endParaRPr lang="en-US" sz="2400">
            <a:solidFill>
              <a:schemeClr val="bg1"/>
            </a:solidFill>
          </a:endParaRPr>
        </a:p>
      </dgm:t>
    </dgm:pt>
    <dgm:pt modelId="{F7ACE749-0AFF-460E-8830-6C80E7E0A2A1}" type="sibTrans" cxnId="{8B642B41-9B7A-451D-BEA0-6330E1E1727F}">
      <dgm:prSet/>
      <dgm:spPr/>
      <dgm:t>
        <a:bodyPr/>
        <a:lstStyle/>
        <a:p>
          <a:endParaRPr lang="en-US" sz="2400">
            <a:solidFill>
              <a:schemeClr val="bg1"/>
            </a:solidFill>
          </a:endParaRPr>
        </a:p>
      </dgm:t>
    </dgm:pt>
    <dgm:pt modelId="{435F20A8-807A-4413-A367-23DE28E431F9}">
      <dgm:prSet phldrT="[Text]" custT="1"/>
      <dgm:spPr/>
      <dgm:t>
        <a:bodyPr/>
        <a:lstStyle/>
        <a:p>
          <a:r>
            <a:rPr lang="en-US" sz="2000" dirty="0" smtClean="0">
              <a:solidFill>
                <a:schemeClr val="bg1"/>
              </a:solidFill>
            </a:rPr>
            <a:t>Advanced Medical Home</a:t>
          </a:r>
          <a:endParaRPr lang="en-US" sz="2000" dirty="0">
            <a:solidFill>
              <a:schemeClr val="bg1"/>
            </a:solidFill>
          </a:endParaRPr>
        </a:p>
      </dgm:t>
    </dgm:pt>
    <dgm:pt modelId="{3AD2B73B-CAB1-4777-BB92-D4F582F6317E}" type="parTrans" cxnId="{ED738F00-BDCF-4545-9D26-82372FABD235}">
      <dgm:prSet/>
      <dgm:spPr/>
      <dgm:t>
        <a:bodyPr/>
        <a:lstStyle/>
        <a:p>
          <a:endParaRPr lang="en-US" sz="2400">
            <a:solidFill>
              <a:schemeClr val="bg1"/>
            </a:solidFill>
          </a:endParaRPr>
        </a:p>
      </dgm:t>
    </dgm:pt>
    <dgm:pt modelId="{15DD1884-DFBC-4943-8B60-B5801ECEBAF6}" type="sibTrans" cxnId="{ED738F00-BDCF-4545-9D26-82372FABD235}">
      <dgm:prSet/>
      <dgm:spPr/>
      <dgm:t>
        <a:bodyPr/>
        <a:lstStyle/>
        <a:p>
          <a:endParaRPr lang="en-US" sz="2400">
            <a:solidFill>
              <a:schemeClr val="bg1"/>
            </a:solidFill>
          </a:endParaRPr>
        </a:p>
      </dgm:t>
    </dgm:pt>
    <dgm:pt modelId="{ED7C2ACE-8183-4CAE-BA20-526E2E4BB9DB}">
      <dgm:prSet phldrT="[Text]" custT="1"/>
      <dgm:spPr/>
      <dgm:t>
        <a:bodyPr/>
        <a:lstStyle/>
        <a:p>
          <a:r>
            <a:rPr lang="en-US" sz="2000" dirty="0" smtClean="0">
              <a:solidFill>
                <a:schemeClr val="bg1"/>
              </a:solidFill>
            </a:rPr>
            <a:t>Community Health Workers</a:t>
          </a:r>
          <a:endParaRPr lang="en-US" sz="2400" dirty="0">
            <a:solidFill>
              <a:schemeClr val="bg1"/>
            </a:solidFill>
          </a:endParaRPr>
        </a:p>
      </dgm:t>
    </dgm:pt>
    <dgm:pt modelId="{AC62D03F-D4FF-4DBD-BAD3-3E8ACCDADCCA}" type="parTrans" cxnId="{F0C75DCF-B06F-47DB-8C4A-F935D73C8557}">
      <dgm:prSet/>
      <dgm:spPr/>
      <dgm:t>
        <a:bodyPr/>
        <a:lstStyle/>
        <a:p>
          <a:endParaRPr lang="en-US" sz="2400">
            <a:solidFill>
              <a:schemeClr val="bg1"/>
            </a:solidFill>
          </a:endParaRPr>
        </a:p>
      </dgm:t>
    </dgm:pt>
    <dgm:pt modelId="{C0B2D8C0-E7E3-4229-8C08-C7D73A062D9F}" type="sibTrans" cxnId="{F0C75DCF-B06F-47DB-8C4A-F935D73C8557}">
      <dgm:prSet/>
      <dgm:spPr/>
      <dgm:t>
        <a:bodyPr/>
        <a:lstStyle/>
        <a:p>
          <a:endParaRPr lang="en-US" sz="2400">
            <a:solidFill>
              <a:schemeClr val="bg1"/>
            </a:solidFill>
          </a:endParaRPr>
        </a:p>
      </dgm:t>
    </dgm:pt>
    <dgm:pt modelId="{82309821-90E7-4B84-AF2D-72B76A0EA09F}" type="pres">
      <dgm:prSet presAssocID="{9147286A-4D9A-407F-B865-73A1708D5432}" presName="Name0" presStyleCnt="0">
        <dgm:presLayoutVars>
          <dgm:dir/>
          <dgm:resizeHandles val="exact"/>
        </dgm:presLayoutVars>
      </dgm:prSet>
      <dgm:spPr/>
      <dgm:t>
        <a:bodyPr/>
        <a:lstStyle/>
        <a:p>
          <a:endParaRPr lang="en-US"/>
        </a:p>
      </dgm:t>
    </dgm:pt>
    <dgm:pt modelId="{5F20E00E-C74B-4296-8F30-F806592F1F56}" type="pres">
      <dgm:prSet presAssocID="{22B30D78-E470-4AA5-8646-388EBE1005EF}" presName="Name5" presStyleLbl="vennNode1" presStyleIdx="0" presStyleCnt="3" custScaleX="105086" custLinFactNeighborX="8313" custLinFactNeighborY="696">
        <dgm:presLayoutVars>
          <dgm:bulletEnabled val="1"/>
        </dgm:presLayoutVars>
      </dgm:prSet>
      <dgm:spPr/>
      <dgm:t>
        <a:bodyPr/>
        <a:lstStyle/>
        <a:p>
          <a:endParaRPr lang="en-US"/>
        </a:p>
      </dgm:t>
    </dgm:pt>
    <dgm:pt modelId="{3022B8B0-A323-4595-A945-4C319622B38A}" type="pres">
      <dgm:prSet presAssocID="{F7ACE749-0AFF-460E-8830-6C80E7E0A2A1}" presName="space" presStyleCnt="0"/>
      <dgm:spPr/>
    </dgm:pt>
    <dgm:pt modelId="{60BB5E60-4C8C-4B76-AC5F-2874A0195CC4}" type="pres">
      <dgm:prSet presAssocID="{435F20A8-807A-4413-A367-23DE28E431F9}" presName="Name5" presStyleLbl="vennNode1" presStyleIdx="1" presStyleCnt="3">
        <dgm:presLayoutVars>
          <dgm:bulletEnabled val="1"/>
        </dgm:presLayoutVars>
      </dgm:prSet>
      <dgm:spPr/>
      <dgm:t>
        <a:bodyPr/>
        <a:lstStyle/>
        <a:p>
          <a:endParaRPr lang="en-US"/>
        </a:p>
      </dgm:t>
    </dgm:pt>
    <dgm:pt modelId="{7AE76A2B-3F64-4D4B-A412-53852BFC598A}" type="pres">
      <dgm:prSet presAssocID="{15DD1884-DFBC-4943-8B60-B5801ECEBAF6}" presName="space" presStyleCnt="0"/>
      <dgm:spPr/>
    </dgm:pt>
    <dgm:pt modelId="{7877F255-06CE-4AB6-A50D-FE1A9616DA57}" type="pres">
      <dgm:prSet presAssocID="{ED7C2ACE-8183-4CAE-BA20-526E2E4BB9DB}" presName="Name5" presStyleLbl="vennNode1" presStyleIdx="2" presStyleCnt="3">
        <dgm:presLayoutVars>
          <dgm:bulletEnabled val="1"/>
        </dgm:presLayoutVars>
      </dgm:prSet>
      <dgm:spPr/>
      <dgm:t>
        <a:bodyPr/>
        <a:lstStyle/>
        <a:p>
          <a:endParaRPr lang="en-US"/>
        </a:p>
      </dgm:t>
    </dgm:pt>
  </dgm:ptLst>
  <dgm:cxnLst>
    <dgm:cxn modelId="{74A895BF-E798-184D-9AEF-EC7353107BAB}" type="presOf" srcId="{435F20A8-807A-4413-A367-23DE28E431F9}" destId="{60BB5E60-4C8C-4B76-AC5F-2874A0195CC4}" srcOrd="0" destOrd="0" presId="urn:microsoft.com/office/officeart/2005/8/layout/venn3"/>
    <dgm:cxn modelId="{31FE51A3-BE9C-4248-83C8-FF4E2CB6A62E}" type="presOf" srcId="{ED7C2ACE-8183-4CAE-BA20-526E2E4BB9DB}" destId="{7877F255-06CE-4AB6-A50D-FE1A9616DA57}" srcOrd="0" destOrd="0" presId="urn:microsoft.com/office/officeart/2005/8/layout/venn3"/>
    <dgm:cxn modelId="{8B642B41-9B7A-451D-BEA0-6330E1E1727F}" srcId="{9147286A-4D9A-407F-B865-73A1708D5432}" destId="{22B30D78-E470-4AA5-8646-388EBE1005EF}" srcOrd="0" destOrd="0" parTransId="{59AEBE67-BA31-4FBA-9013-A8A87E558C3A}" sibTransId="{F7ACE749-0AFF-460E-8830-6C80E7E0A2A1}"/>
    <dgm:cxn modelId="{ED738F00-BDCF-4545-9D26-82372FABD235}" srcId="{9147286A-4D9A-407F-B865-73A1708D5432}" destId="{435F20A8-807A-4413-A367-23DE28E431F9}" srcOrd="1" destOrd="0" parTransId="{3AD2B73B-CAB1-4777-BB92-D4F582F6317E}" sibTransId="{15DD1884-DFBC-4943-8B60-B5801ECEBAF6}"/>
    <dgm:cxn modelId="{F0C75DCF-B06F-47DB-8C4A-F935D73C8557}" srcId="{9147286A-4D9A-407F-B865-73A1708D5432}" destId="{ED7C2ACE-8183-4CAE-BA20-526E2E4BB9DB}" srcOrd="2" destOrd="0" parTransId="{AC62D03F-D4FF-4DBD-BAD3-3E8ACCDADCCA}" sibTransId="{C0B2D8C0-E7E3-4229-8C08-C7D73A062D9F}"/>
    <dgm:cxn modelId="{5D23CB2E-C1E3-B64C-A44F-FC0B537DE75D}" type="presOf" srcId="{22B30D78-E470-4AA5-8646-388EBE1005EF}" destId="{5F20E00E-C74B-4296-8F30-F806592F1F56}" srcOrd="0" destOrd="0" presId="urn:microsoft.com/office/officeart/2005/8/layout/venn3"/>
    <dgm:cxn modelId="{5A0706E4-048E-D44D-AD6A-1F2273477E64}" type="presOf" srcId="{9147286A-4D9A-407F-B865-73A1708D5432}" destId="{82309821-90E7-4B84-AF2D-72B76A0EA09F}" srcOrd="0" destOrd="0" presId="urn:microsoft.com/office/officeart/2005/8/layout/venn3"/>
    <dgm:cxn modelId="{04D865A5-840C-FB4B-9D23-840057F1CE6B}" type="presParOf" srcId="{82309821-90E7-4B84-AF2D-72B76A0EA09F}" destId="{5F20E00E-C74B-4296-8F30-F806592F1F56}" srcOrd="0" destOrd="0" presId="urn:microsoft.com/office/officeart/2005/8/layout/venn3"/>
    <dgm:cxn modelId="{2693BA77-59EB-2A4C-B60F-BB2148C3CBDE}" type="presParOf" srcId="{82309821-90E7-4B84-AF2D-72B76A0EA09F}" destId="{3022B8B0-A323-4595-A945-4C319622B38A}" srcOrd="1" destOrd="0" presId="urn:microsoft.com/office/officeart/2005/8/layout/venn3"/>
    <dgm:cxn modelId="{64ABC93B-1545-BB45-A519-8F2C9EE966C3}" type="presParOf" srcId="{82309821-90E7-4B84-AF2D-72B76A0EA09F}" destId="{60BB5E60-4C8C-4B76-AC5F-2874A0195CC4}" srcOrd="2" destOrd="0" presId="urn:microsoft.com/office/officeart/2005/8/layout/venn3"/>
    <dgm:cxn modelId="{545B4BDF-D7DF-7749-8319-34862552A794}" type="presParOf" srcId="{82309821-90E7-4B84-AF2D-72B76A0EA09F}" destId="{7AE76A2B-3F64-4D4B-A412-53852BFC598A}" srcOrd="3" destOrd="0" presId="urn:microsoft.com/office/officeart/2005/8/layout/venn3"/>
    <dgm:cxn modelId="{C06D2769-1397-724A-8E67-EEAA40F281AC}" type="presParOf" srcId="{82309821-90E7-4B84-AF2D-72B76A0EA09F}" destId="{7877F255-06CE-4AB6-A50D-FE1A9616DA57}"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56472-577F-415C-A5C5-482CD8636957}" type="doc">
      <dgm:prSet loTypeId="urn:microsoft.com/office/officeart/2005/8/layout/venn3" loCatId="relationship" qsTypeId="urn:microsoft.com/office/officeart/2005/8/quickstyle/simple4" qsCatId="simple" csTypeId="urn:microsoft.com/office/officeart/2005/8/colors/accent3_4" csCatId="accent3" phldr="1"/>
      <dgm:spPr/>
      <dgm:t>
        <a:bodyPr/>
        <a:lstStyle/>
        <a:p>
          <a:endParaRPr lang="en-US"/>
        </a:p>
      </dgm:t>
    </dgm:pt>
    <dgm:pt modelId="{F26BB392-6F7D-421A-83A5-A881E16ABE00}">
      <dgm:prSet phldrT="[Text]" custT="1"/>
      <dgm:spPr/>
      <dgm:t>
        <a:bodyPr/>
        <a:lstStyle/>
        <a:p>
          <a:r>
            <a:rPr lang="en-US" sz="2000" dirty="0" smtClean="0">
              <a:solidFill>
                <a:schemeClr val="bg1"/>
              </a:solidFill>
            </a:rPr>
            <a:t>Medicare SSP</a:t>
          </a:r>
        </a:p>
        <a:p>
          <a:r>
            <a:rPr lang="en-US" sz="2000" dirty="0" smtClean="0">
              <a:solidFill>
                <a:schemeClr val="bg1"/>
              </a:solidFill>
            </a:rPr>
            <a:t>Commercial SSP</a:t>
          </a:r>
          <a:endParaRPr lang="en-US" sz="2000" dirty="0">
            <a:solidFill>
              <a:schemeClr val="bg1"/>
            </a:solidFill>
          </a:endParaRPr>
        </a:p>
      </dgm:t>
    </dgm:pt>
    <dgm:pt modelId="{70ED6C76-1B04-4B82-97FD-11E214E7CAD2}" type="parTrans" cxnId="{0B6D9EE5-75D5-42CB-A93C-048A3BE6728E}">
      <dgm:prSet/>
      <dgm:spPr/>
      <dgm:t>
        <a:bodyPr/>
        <a:lstStyle/>
        <a:p>
          <a:endParaRPr lang="en-US" sz="2400">
            <a:solidFill>
              <a:schemeClr val="bg1"/>
            </a:solidFill>
          </a:endParaRPr>
        </a:p>
      </dgm:t>
    </dgm:pt>
    <dgm:pt modelId="{0A2C6EC9-9E39-42CB-AEF5-EBB2753D6B7D}" type="sibTrans" cxnId="{0B6D9EE5-75D5-42CB-A93C-048A3BE6728E}">
      <dgm:prSet/>
      <dgm:spPr/>
      <dgm:t>
        <a:bodyPr/>
        <a:lstStyle/>
        <a:p>
          <a:endParaRPr lang="en-US" sz="2400">
            <a:solidFill>
              <a:schemeClr val="bg1"/>
            </a:solidFill>
          </a:endParaRPr>
        </a:p>
      </dgm:t>
    </dgm:pt>
    <dgm:pt modelId="{AD0AB8F6-B13B-49A4-8F4F-C3BE317F7D3B}">
      <dgm:prSet phldrT="[Text]" custT="1"/>
      <dgm:spPr/>
      <dgm:t>
        <a:bodyPr/>
        <a:lstStyle/>
        <a:p>
          <a:r>
            <a:rPr lang="en-US" sz="2000" dirty="0" smtClean="0">
              <a:solidFill>
                <a:schemeClr val="bg1"/>
              </a:solidFill>
            </a:rPr>
            <a:t>Medicaid QISSP</a:t>
          </a:r>
          <a:endParaRPr lang="en-US" sz="2000" dirty="0">
            <a:solidFill>
              <a:schemeClr val="bg1"/>
            </a:solidFill>
          </a:endParaRPr>
        </a:p>
      </dgm:t>
    </dgm:pt>
    <dgm:pt modelId="{D348D44B-0FF2-4CE1-A547-F0C9410DE957}" type="parTrans" cxnId="{54EA0604-F131-4794-AA38-1A35084BA77D}">
      <dgm:prSet/>
      <dgm:spPr/>
      <dgm:t>
        <a:bodyPr/>
        <a:lstStyle/>
        <a:p>
          <a:endParaRPr lang="en-US" sz="2400">
            <a:solidFill>
              <a:schemeClr val="bg1"/>
            </a:solidFill>
          </a:endParaRPr>
        </a:p>
      </dgm:t>
    </dgm:pt>
    <dgm:pt modelId="{B1B4C296-3422-4613-9482-B0FF8DEA3B38}" type="sibTrans" cxnId="{54EA0604-F131-4794-AA38-1A35084BA77D}">
      <dgm:prSet/>
      <dgm:spPr/>
      <dgm:t>
        <a:bodyPr/>
        <a:lstStyle/>
        <a:p>
          <a:endParaRPr lang="en-US" sz="2400">
            <a:solidFill>
              <a:schemeClr val="bg1"/>
            </a:solidFill>
          </a:endParaRPr>
        </a:p>
      </dgm:t>
    </dgm:pt>
    <dgm:pt modelId="{8246100C-EC26-489B-891E-0C228B3FE901}">
      <dgm:prSet phldrT="[Text]" custT="1"/>
      <dgm:spPr/>
      <dgm:t>
        <a:bodyPr/>
        <a:lstStyle/>
        <a:p>
          <a:pPr>
            <a:spcAft>
              <a:spcPts val="0"/>
            </a:spcAft>
          </a:pPr>
          <a:r>
            <a:rPr lang="en-US" sz="2000" dirty="0" smtClean="0">
              <a:solidFill>
                <a:schemeClr val="bg1"/>
              </a:solidFill>
            </a:rPr>
            <a:t>Quality Measure</a:t>
          </a:r>
        </a:p>
        <a:p>
          <a:pPr>
            <a:spcAft>
              <a:spcPts val="0"/>
            </a:spcAft>
          </a:pPr>
          <a:r>
            <a:rPr lang="en-US" sz="2000" dirty="0" smtClean="0">
              <a:solidFill>
                <a:schemeClr val="bg1"/>
              </a:solidFill>
            </a:rPr>
            <a:t>Alignment</a:t>
          </a:r>
          <a:endParaRPr lang="en-US" sz="2000" dirty="0">
            <a:solidFill>
              <a:schemeClr val="bg1"/>
            </a:solidFill>
          </a:endParaRPr>
        </a:p>
      </dgm:t>
    </dgm:pt>
    <dgm:pt modelId="{1AEFBC85-41EA-484E-BE31-DBA782BECC6F}" type="parTrans" cxnId="{723703C4-A4D5-4950-8C35-98160CF77A9F}">
      <dgm:prSet/>
      <dgm:spPr/>
      <dgm:t>
        <a:bodyPr/>
        <a:lstStyle/>
        <a:p>
          <a:endParaRPr lang="en-US" sz="2400">
            <a:solidFill>
              <a:schemeClr val="bg1"/>
            </a:solidFill>
          </a:endParaRPr>
        </a:p>
      </dgm:t>
    </dgm:pt>
    <dgm:pt modelId="{45C57A7C-3019-4887-8A16-D2301255FCF6}" type="sibTrans" cxnId="{723703C4-A4D5-4950-8C35-98160CF77A9F}">
      <dgm:prSet/>
      <dgm:spPr/>
      <dgm:t>
        <a:bodyPr/>
        <a:lstStyle/>
        <a:p>
          <a:endParaRPr lang="en-US" sz="2400">
            <a:solidFill>
              <a:schemeClr val="bg1"/>
            </a:solidFill>
          </a:endParaRPr>
        </a:p>
      </dgm:t>
    </dgm:pt>
    <dgm:pt modelId="{9C795FAD-9D56-4478-A061-7320A9E0F09B}" type="pres">
      <dgm:prSet presAssocID="{95F56472-577F-415C-A5C5-482CD8636957}" presName="Name0" presStyleCnt="0">
        <dgm:presLayoutVars>
          <dgm:dir/>
          <dgm:resizeHandles val="exact"/>
        </dgm:presLayoutVars>
      </dgm:prSet>
      <dgm:spPr/>
      <dgm:t>
        <a:bodyPr/>
        <a:lstStyle/>
        <a:p>
          <a:endParaRPr lang="en-US"/>
        </a:p>
      </dgm:t>
    </dgm:pt>
    <dgm:pt modelId="{F4D2DA13-03A5-4AF3-9330-6483298A9F67}" type="pres">
      <dgm:prSet presAssocID="{F26BB392-6F7D-421A-83A5-A881E16ABE00}" presName="Name5" presStyleLbl="vennNode1" presStyleIdx="0" presStyleCnt="3">
        <dgm:presLayoutVars>
          <dgm:bulletEnabled val="1"/>
        </dgm:presLayoutVars>
      </dgm:prSet>
      <dgm:spPr/>
      <dgm:t>
        <a:bodyPr/>
        <a:lstStyle/>
        <a:p>
          <a:endParaRPr lang="en-US"/>
        </a:p>
      </dgm:t>
    </dgm:pt>
    <dgm:pt modelId="{1D8823AB-9CA6-42A6-91C0-0CDAD87985AA}" type="pres">
      <dgm:prSet presAssocID="{0A2C6EC9-9E39-42CB-AEF5-EBB2753D6B7D}" presName="space" presStyleCnt="0"/>
      <dgm:spPr/>
    </dgm:pt>
    <dgm:pt modelId="{FDEE6B03-F565-472C-B9F6-54979A2294FE}" type="pres">
      <dgm:prSet presAssocID="{AD0AB8F6-B13B-49A4-8F4F-C3BE317F7D3B}" presName="Name5" presStyleLbl="vennNode1" presStyleIdx="1" presStyleCnt="3" custLinFactNeighborX="7538" custLinFactNeighborY="1402">
        <dgm:presLayoutVars>
          <dgm:bulletEnabled val="1"/>
        </dgm:presLayoutVars>
      </dgm:prSet>
      <dgm:spPr/>
      <dgm:t>
        <a:bodyPr/>
        <a:lstStyle/>
        <a:p>
          <a:endParaRPr lang="en-US"/>
        </a:p>
      </dgm:t>
    </dgm:pt>
    <dgm:pt modelId="{8EAFEAAC-070D-4C00-9CFC-7D69140E5F2C}" type="pres">
      <dgm:prSet presAssocID="{B1B4C296-3422-4613-9482-B0FF8DEA3B38}" presName="space" presStyleCnt="0"/>
      <dgm:spPr/>
    </dgm:pt>
    <dgm:pt modelId="{A794885A-A3E3-41F0-BE63-E9659D295666}" type="pres">
      <dgm:prSet presAssocID="{8246100C-EC26-489B-891E-0C228B3FE901}" presName="Name5" presStyleLbl="vennNode1" presStyleIdx="2" presStyleCnt="3" custScaleX="110415">
        <dgm:presLayoutVars>
          <dgm:bulletEnabled val="1"/>
        </dgm:presLayoutVars>
      </dgm:prSet>
      <dgm:spPr/>
      <dgm:t>
        <a:bodyPr/>
        <a:lstStyle/>
        <a:p>
          <a:endParaRPr lang="en-US"/>
        </a:p>
      </dgm:t>
    </dgm:pt>
  </dgm:ptLst>
  <dgm:cxnLst>
    <dgm:cxn modelId="{0B6D9EE5-75D5-42CB-A93C-048A3BE6728E}" srcId="{95F56472-577F-415C-A5C5-482CD8636957}" destId="{F26BB392-6F7D-421A-83A5-A881E16ABE00}" srcOrd="0" destOrd="0" parTransId="{70ED6C76-1B04-4B82-97FD-11E214E7CAD2}" sibTransId="{0A2C6EC9-9E39-42CB-AEF5-EBB2753D6B7D}"/>
    <dgm:cxn modelId="{756BAEB6-80B1-B84C-BDAB-1ED9821AD375}" type="presOf" srcId="{8246100C-EC26-489B-891E-0C228B3FE901}" destId="{A794885A-A3E3-41F0-BE63-E9659D295666}" srcOrd="0" destOrd="0" presId="urn:microsoft.com/office/officeart/2005/8/layout/venn3"/>
    <dgm:cxn modelId="{723703C4-A4D5-4950-8C35-98160CF77A9F}" srcId="{95F56472-577F-415C-A5C5-482CD8636957}" destId="{8246100C-EC26-489B-891E-0C228B3FE901}" srcOrd="2" destOrd="0" parTransId="{1AEFBC85-41EA-484E-BE31-DBA782BECC6F}" sibTransId="{45C57A7C-3019-4887-8A16-D2301255FCF6}"/>
    <dgm:cxn modelId="{E1F32470-00B1-2444-953D-4686B4C8D877}" type="presOf" srcId="{95F56472-577F-415C-A5C5-482CD8636957}" destId="{9C795FAD-9D56-4478-A061-7320A9E0F09B}" srcOrd="0" destOrd="0" presId="urn:microsoft.com/office/officeart/2005/8/layout/venn3"/>
    <dgm:cxn modelId="{7D0EF755-2480-4945-8173-4581FDBDADFB}" type="presOf" srcId="{F26BB392-6F7D-421A-83A5-A881E16ABE00}" destId="{F4D2DA13-03A5-4AF3-9330-6483298A9F67}" srcOrd="0" destOrd="0" presId="urn:microsoft.com/office/officeart/2005/8/layout/venn3"/>
    <dgm:cxn modelId="{0550C5F1-D02F-2D40-8738-77BB26BA1396}" type="presOf" srcId="{AD0AB8F6-B13B-49A4-8F4F-C3BE317F7D3B}" destId="{FDEE6B03-F565-472C-B9F6-54979A2294FE}" srcOrd="0" destOrd="0" presId="urn:microsoft.com/office/officeart/2005/8/layout/venn3"/>
    <dgm:cxn modelId="{54EA0604-F131-4794-AA38-1A35084BA77D}" srcId="{95F56472-577F-415C-A5C5-482CD8636957}" destId="{AD0AB8F6-B13B-49A4-8F4F-C3BE317F7D3B}" srcOrd="1" destOrd="0" parTransId="{D348D44B-0FF2-4CE1-A547-F0C9410DE957}" sibTransId="{B1B4C296-3422-4613-9482-B0FF8DEA3B38}"/>
    <dgm:cxn modelId="{13B74A91-11AF-EC4C-B941-E523CDA6BA35}" type="presParOf" srcId="{9C795FAD-9D56-4478-A061-7320A9E0F09B}" destId="{F4D2DA13-03A5-4AF3-9330-6483298A9F67}" srcOrd="0" destOrd="0" presId="urn:microsoft.com/office/officeart/2005/8/layout/venn3"/>
    <dgm:cxn modelId="{A3BEDFC9-B01B-2145-9D88-D33B87E3DCAD}" type="presParOf" srcId="{9C795FAD-9D56-4478-A061-7320A9E0F09B}" destId="{1D8823AB-9CA6-42A6-91C0-0CDAD87985AA}" srcOrd="1" destOrd="0" presId="urn:microsoft.com/office/officeart/2005/8/layout/venn3"/>
    <dgm:cxn modelId="{E1EFF4E9-4A2D-404B-BAC6-088DB8DE15C3}" type="presParOf" srcId="{9C795FAD-9D56-4478-A061-7320A9E0F09B}" destId="{FDEE6B03-F565-472C-B9F6-54979A2294FE}" srcOrd="2" destOrd="0" presId="urn:microsoft.com/office/officeart/2005/8/layout/venn3"/>
    <dgm:cxn modelId="{A63832C6-B68D-CE4C-8C2B-2B0D3179B524}" type="presParOf" srcId="{9C795FAD-9D56-4478-A061-7320A9E0F09B}" destId="{8EAFEAAC-070D-4C00-9CFC-7D69140E5F2C}" srcOrd="3" destOrd="0" presId="urn:microsoft.com/office/officeart/2005/8/layout/venn3"/>
    <dgm:cxn modelId="{115CDE5E-CCB2-9046-9589-D47E0FBBB6D7}" type="presParOf" srcId="{9C795FAD-9D56-4478-A061-7320A9E0F09B}" destId="{A794885A-A3E3-41F0-BE63-E9659D295666}"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274B09-6F15-46C7-B023-27CA90BEFD56}" type="doc">
      <dgm:prSet loTypeId="urn:microsoft.com/office/officeart/2005/8/layout/venn3" loCatId="relationship" qsTypeId="urn:microsoft.com/office/officeart/2005/8/quickstyle/simple4" qsCatId="simple" csTypeId="urn:microsoft.com/office/officeart/2005/8/colors/accent3_4" csCatId="accent3" phldr="1"/>
      <dgm:spPr/>
      <dgm:t>
        <a:bodyPr/>
        <a:lstStyle/>
        <a:p>
          <a:endParaRPr lang="en-US"/>
        </a:p>
      </dgm:t>
    </dgm:pt>
    <dgm:pt modelId="{BA92EFDD-9CE8-4F46-AAC1-76154E2BC1B6}">
      <dgm:prSet phldrT="[Text]" custT="1"/>
      <dgm:spPr/>
      <dgm:t>
        <a:bodyPr/>
        <a:lstStyle/>
        <a:p>
          <a:r>
            <a:rPr lang="en-US" sz="2000" dirty="0" smtClean="0">
              <a:solidFill>
                <a:schemeClr val="bg1"/>
              </a:solidFill>
            </a:rPr>
            <a:t>Health Enhancement Communities</a:t>
          </a:r>
          <a:endParaRPr lang="en-US" sz="2000" dirty="0">
            <a:solidFill>
              <a:schemeClr val="bg1"/>
            </a:solidFill>
          </a:endParaRPr>
        </a:p>
      </dgm:t>
    </dgm:pt>
    <dgm:pt modelId="{75588117-0E26-49B1-BC0E-AAB218D3D1EC}" type="parTrans" cxnId="{D330C48A-9D83-4122-BB78-17F4786B3B26}">
      <dgm:prSet/>
      <dgm:spPr/>
      <dgm:t>
        <a:bodyPr/>
        <a:lstStyle/>
        <a:p>
          <a:endParaRPr lang="en-US" sz="3200">
            <a:solidFill>
              <a:schemeClr val="bg1"/>
            </a:solidFill>
          </a:endParaRPr>
        </a:p>
      </dgm:t>
    </dgm:pt>
    <dgm:pt modelId="{4E418FF6-1D2B-4320-AAD7-9E9321CB295B}" type="sibTrans" cxnId="{D330C48A-9D83-4122-BB78-17F4786B3B26}">
      <dgm:prSet/>
      <dgm:spPr/>
      <dgm:t>
        <a:bodyPr/>
        <a:lstStyle/>
        <a:p>
          <a:endParaRPr lang="en-US" sz="3200">
            <a:solidFill>
              <a:schemeClr val="bg1"/>
            </a:solidFill>
          </a:endParaRPr>
        </a:p>
      </dgm:t>
    </dgm:pt>
    <dgm:pt modelId="{F7E80ED0-FA91-4D41-BB1B-1A0D5252CF9F}">
      <dgm:prSet phldrT="[Text]" custT="1"/>
      <dgm:spPr/>
      <dgm:t>
        <a:bodyPr/>
        <a:lstStyle/>
        <a:p>
          <a:r>
            <a:rPr lang="en-US" sz="2000" dirty="0" smtClean="0">
              <a:solidFill>
                <a:schemeClr val="bg1"/>
              </a:solidFill>
            </a:rPr>
            <a:t>Prevention Service Centers</a:t>
          </a:r>
          <a:endParaRPr lang="en-US" sz="2000" dirty="0">
            <a:solidFill>
              <a:schemeClr val="bg1"/>
            </a:solidFill>
          </a:endParaRPr>
        </a:p>
      </dgm:t>
    </dgm:pt>
    <dgm:pt modelId="{D3712930-F908-478E-8BDB-290F48B3D260}" type="parTrans" cxnId="{D6141843-53C0-447A-8CB5-75FCAE517A71}">
      <dgm:prSet/>
      <dgm:spPr/>
      <dgm:t>
        <a:bodyPr/>
        <a:lstStyle/>
        <a:p>
          <a:endParaRPr lang="en-US" sz="3200">
            <a:solidFill>
              <a:schemeClr val="bg1"/>
            </a:solidFill>
          </a:endParaRPr>
        </a:p>
      </dgm:t>
    </dgm:pt>
    <dgm:pt modelId="{CEB189E3-ECFC-4144-BFFE-546E6CF2717E}" type="sibTrans" cxnId="{D6141843-53C0-447A-8CB5-75FCAE517A71}">
      <dgm:prSet/>
      <dgm:spPr/>
      <dgm:t>
        <a:bodyPr/>
        <a:lstStyle/>
        <a:p>
          <a:endParaRPr lang="en-US" sz="3200">
            <a:solidFill>
              <a:schemeClr val="bg1"/>
            </a:solidFill>
          </a:endParaRPr>
        </a:p>
      </dgm:t>
    </dgm:pt>
    <dgm:pt modelId="{CA625728-AF46-4484-9880-74E64D45FC9F}">
      <dgm:prSet phldrT="[Text]" custT="1"/>
      <dgm:spPr/>
      <dgm:t>
        <a:bodyPr/>
        <a:lstStyle/>
        <a:p>
          <a:r>
            <a:rPr lang="en-US" sz="2000" dirty="0" smtClean="0">
              <a:solidFill>
                <a:schemeClr val="bg1"/>
              </a:solidFill>
            </a:rPr>
            <a:t>Community Health Measures</a:t>
          </a:r>
          <a:endParaRPr lang="en-US" sz="2000" dirty="0">
            <a:solidFill>
              <a:schemeClr val="bg1"/>
            </a:solidFill>
          </a:endParaRPr>
        </a:p>
      </dgm:t>
    </dgm:pt>
    <dgm:pt modelId="{A883C4A7-155F-4E10-BE1E-529ACFE39425}" type="parTrans" cxnId="{D5F926C2-7AD5-44BC-BED8-FC618BE4BBA3}">
      <dgm:prSet/>
      <dgm:spPr/>
      <dgm:t>
        <a:bodyPr/>
        <a:lstStyle/>
        <a:p>
          <a:endParaRPr lang="en-US" sz="3200">
            <a:solidFill>
              <a:schemeClr val="bg1"/>
            </a:solidFill>
          </a:endParaRPr>
        </a:p>
      </dgm:t>
    </dgm:pt>
    <dgm:pt modelId="{650B5241-1C0F-49CD-AEDC-C2EA2E902CD2}" type="sibTrans" cxnId="{D5F926C2-7AD5-44BC-BED8-FC618BE4BBA3}">
      <dgm:prSet/>
      <dgm:spPr/>
      <dgm:t>
        <a:bodyPr/>
        <a:lstStyle/>
        <a:p>
          <a:endParaRPr lang="en-US" sz="3200">
            <a:solidFill>
              <a:schemeClr val="bg1"/>
            </a:solidFill>
          </a:endParaRPr>
        </a:p>
      </dgm:t>
    </dgm:pt>
    <dgm:pt modelId="{8554EB73-3A33-4DC4-A568-7F597BCE2748}" type="pres">
      <dgm:prSet presAssocID="{5C274B09-6F15-46C7-B023-27CA90BEFD56}" presName="Name0" presStyleCnt="0">
        <dgm:presLayoutVars>
          <dgm:dir/>
          <dgm:resizeHandles val="exact"/>
        </dgm:presLayoutVars>
      </dgm:prSet>
      <dgm:spPr/>
      <dgm:t>
        <a:bodyPr/>
        <a:lstStyle/>
        <a:p>
          <a:endParaRPr lang="en-US"/>
        </a:p>
      </dgm:t>
    </dgm:pt>
    <dgm:pt modelId="{D2C39352-B2EA-4B06-A919-D7098BAB533A}" type="pres">
      <dgm:prSet presAssocID="{BA92EFDD-9CE8-4F46-AAC1-76154E2BC1B6}" presName="Name5" presStyleLbl="vennNode1" presStyleIdx="0" presStyleCnt="3" custScaleX="107846">
        <dgm:presLayoutVars>
          <dgm:bulletEnabled val="1"/>
        </dgm:presLayoutVars>
      </dgm:prSet>
      <dgm:spPr/>
      <dgm:t>
        <a:bodyPr/>
        <a:lstStyle/>
        <a:p>
          <a:endParaRPr lang="en-US"/>
        </a:p>
      </dgm:t>
    </dgm:pt>
    <dgm:pt modelId="{A6B7C012-4B1A-474B-817F-CF8E2B26F963}" type="pres">
      <dgm:prSet presAssocID="{4E418FF6-1D2B-4320-AAD7-9E9321CB295B}" presName="space" presStyleCnt="0"/>
      <dgm:spPr/>
    </dgm:pt>
    <dgm:pt modelId="{47EF7D06-351D-41A9-83D7-3D7A6937BEAF}" type="pres">
      <dgm:prSet presAssocID="{F7E80ED0-FA91-4D41-BB1B-1A0D5252CF9F}" presName="Name5" presStyleLbl="vennNode1" presStyleIdx="1" presStyleCnt="3" custScaleX="109261">
        <dgm:presLayoutVars>
          <dgm:bulletEnabled val="1"/>
        </dgm:presLayoutVars>
      </dgm:prSet>
      <dgm:spPr/>
      <dgm:t>
        <a:bodyPr/>
        <a:lstStyle/>
        <a:p>
          <a:endParaRPr lang="en-US"/>
        </a:p>
      </dgm:t>
    </dgm:pt>
    <dgm:pt modelId="{060E9C4F-D68E-4C3E-8689-62BC4105D962}" type="pres">
      <dgm:prSet presAssocID="{CEB189E3-ECFC-4144-BFFE-546E6CF2717E}" presName="space" presStyleCnt="0"/>
      <dgm:spPr/>
    </dgm:pt>
    <dgm:pt modelId="{26B7EC88-7C70-442C-ACEB-2EE3E22AB7DC}" type="pres">
      <dgm:prSet presAssocID="{CA625728-AF46-4484-9880-74E64D45FC9F}" presName="Name5" presStyleLbl="vennNode1" presStyleIdx="2" presStyleCnt="3">
        <dgm:presLayoutVars>
          <dgm:bulletEnabled val="1"/>
        </dgm:presLayoutVars>
      </dgm:prSet>
      <dgm:spPr/>
      <dgm:t>
        <a:bodyPr/>
        <a:lstStyle/>
        <a:p>
          <a:endParaRPr lang="en-US"/>
        </a:p>
      </dgm:t>
    </dgm:pt>
  </dgm:ptLst>
  <dgm:cxnLst>
    <dgm:cxn modelId="{D5F926C2-7AD5-44BC-BED8-FC618BE4BBA3}" srcId="{5C274B09-6F15-46C7-B023-27CA90BEFD56}" destId="{CA625728-AF46-4484-9880-74E64D45FC9F}" srcOrd="2" destOrd="0" parTransId="{A883C4A7-155F-4E10-BE1E-529ACFE39425}" sibTransId="{650B5241-1C0F-49CD-AEDC-C2EA2E902CD2}"/>
    <dgm:cxn modelId="{A67DEEB3-CEFC-C14C-83F4-0743649B19AE}" type="presOf" srcId="{5C274B09-6F15-46C7-B023-27CA90BEFD56}" destId="{8554EB73-3A33-4DC4-A568-7F597BCE2748}" srcOrd="0" destOrd="0" presId="urn:microsoft.com/office/officeart/2005/8/layout/venn3"/>
    <dgm:cxn modelId="{CF3BBE10-1608-E74B-9584-C61B7C35CE65}" type="presOf" srcId="{BA92EFDD-9CE8-4F46-AAC1-76154E2BC1B6}" destId="{D2C39352-B2EA-4B06-A919-D7098BAB533A}" srcOrd="0" destOrd="0" presId="urn:microsoft.com/office/officeart/2005/8/layout/venn3"/>
    <dgm:cxn modelId="{E64F10A7-2B0E-9D41-AD60-7E509732285C}" type="presOf" srcId="{F7E80ED0-FA91-4D41-BB1B-1A0D5252CF9F}" destId="{47EF7D06-351D-41A9-83D7-3D7A6937BEAF}" srcOrd="0" destOrd="0" presId="urn:microsoft.com/office/officeart/2005/8/layout/venn3"/>
    <dgm:cxn modelId="{D6141843-53C0-447A-8CB5-75FCAE517A71}" srcId="{5C274B09-6F15-46C7-B023-27CA90BEFD56}" destId="{F7E80ED0-FA91-4D41-BB1B-1A0D5252CF9F}" srcOrd="1" destOrd="0" parTransId="{D3712930-F908-478E-8BDB-290F48B3D260}" sibTransId="{CEB189E3-ECFC-4144-BFFE-546E6CF2717E}"/>
    <dgm:cxn modelId="{D330C48A-9D83-4122-BB78-17F4786B3B26}" srcId="{5C274B09-6F15-46C7-B023-27CA90BEFD56}" destId="{BA92EFDD-9CE8-4F46-AAC1-76154E2BC1B6}" srcOrd="0" destOrd="0" parTransId="{75588117-0E26-49B1-BC0E-AAB218D3D1EC}" sibTransId="{4E418FF6-1D2B-4320-AAD7-9E9321CB295B}"/>
    <dgm:cxn modelId="{104023B1-6843-D04A-B7AE-A4254C80D2E9}" type="presOf" srcId="{CA625728-AF46-4484-9880-74E64D45FC9F}" destId="{26B7EC88-7C70-442C-ACEB-2EE3E22AB7DC}" srcOrd="0" destOrd="0" presId="urn:microsoft.com/office/officeart/2005/8/layout/venn3"/>
    <dgm:cxn modelId="{B071195B-AE6E-A04E-B8DF-779EA48C3C66}" type="presParOf" srcId="{8554EB73-3A33-4DC4-A568-7F597BCE2748}" destId="{D2C39352-B2EA-4B06-A919-D7098BAB533A}" srcOrd="0" destOrd="0" presId="urn:microsoft.com/office/officeart/2005/8/layout/venn3"/>
    <dgm:cxn modelId="{FF119311-9E4A-434B-9B35-678A5ADD83AB}" type="presParOf" srcId="{8554EB73-3A33-4DC4-A568-7F597BCE2748}" destId="{A6B7C012-4B1A-474B-817F-CF8E2B26F963}" srcOrd="1" destOrd="0" presId="urn:microsoft.com/office/officeart/2005/8/layout/venn3"/>
    <dgm:cxn modelId="{8FB11C01-78D8-F34D-B5F7-3A9898593D00}" type="presParOf" srcId="{8554EB73-3A33-4DC4-A568-7F597BCE2748}" destId="{47EF7D06-351D-41A9-83D7-3D7A6937BEAF}" srcOrd="2" destOrd="0" presId="urn:microsoft.com/office/officeart/2005/8/layout/venn3"/>
    <dgm:cxn modelId="{B6B31EA4-3DB3-5949-9796-75F095597814}" type="presParOf" srcId="{8554EB73-3A33-4DC4-A568-7F597BCE2748}" destId="{060E9C4F-D68E-4C3E-8689-62BC4105D962}" srcOrd="3" destOrd="0" presId="urn:microsoft.com/office/officeart/2005/8/layout/venn3"/>
    <dgm:cxn modelId="{DB1F6645-B759-7448-9EA5-A020154F4AB9}" type="presParOf" srcId="{8554EB73-3A33-4DC4-A568-7F597BCE2748}" destId="{26B7EC88-7C70-442C-ACEB-2EE3E22AB7DC}" srcOrd="4"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F56472-577F-415C-A5C5-482CD8636957}" type="doc">
      <dgm:prSet loTypeId="urn:microsoft.com/office/officeart/2005/8/layout/venn3" loCatId="relationship" qsTypeId="urn:microsoft.com/office/officeart/2005/8/quickstyle/simple4" qsCatId="simple" csTypeId="urn:microsoft.com/office/officeart/2005/8/colors/accent3_3" csCatId="accent3" phldr="1"/>
      <dgm:spPr/>
      <dgm:t>
        <a:bodyPr/>
        <a:lstStyle/>
        <a:p>
          <a:endParaRPr lang="en-US"/>
        </a:p>
      </dgm:t>
    </dgm:pt>
    <dgm:pt modelId="{F26BB392-6F7D-421A-83A5-A881E16ABE00}">
      <dgm:prSet phldrT="[Text]" custT="1"/>
      <dgm:spPr/>
      <dgm:t>
        <a:bodyPr/>
        <a:lstStyle/>
        <a:p>
          <a:r>
            <a:rPr lang="en-US" sz="2000" dirty="0" smtClean="0">
              <a:solidFill>
                <a:schemeClr val="bg1"/>
              </a:solidFill>
            </a:rPr>
            <a:t>Value Based Insurance Design</a:t>
          </a:r>
        </a:p>
      </dgm:t>
    </dgm:pt>
    <dgm:pt modelId="{70ED6C76-1B04-4B82-97FD-11E214E7CAD2}" type="parTrans" cxnId="{0B6D9EE5-75D5-42CB-A93C-048A3BE6728E}">
      <dgm:prSet/>
      <dgm:spPr/>
      <dgm:t>
        <a:bodyPr/>
        <a:lstStyle/>
        <a:p>
          <a:endParaRPr lang="en-US" sz="2400">
            <a:solidFill>
              <a:schemeClr val="bg1"/>
            </a:solidFill>
          </a:endParaRPr>
        </a:p>
      </dgm:t>
    </dgm:pt>
    <dgm:pt modelId="{0A2C6EC9-9E39-42CB-AEF5-EBB2753D6B7D}" type="sibTrans" cxnId="{0B6D9EE5-75D5-42CB-A93C-048A3BE6728E}">
      <dgm:prSet/>
      <dgm:spPr/>
      <dgm:t>
        <a:bodyPr/>
        <a:lstStyle/>
        <a:p>
          <a:endParaRPr lang="en-US" sz="2400">
            <a:solidFill>
              <a:schemeClr val="bg1"/>
            </a:solidFill>
          </a:endParaRPr>
        </a:p>
      </dgm:t>
    </dgm:pt>
    <dgm:pt modelId="{AD0AB8F6-B13B-49A4-8F4F-C3BE317F7D3B}">
      <dgm:prSet phldrT="[Text]" custT="1"/>
      <dgm:spPr/>
      <dgm:t>
        <a:bodyPr/>
        <a:lstStyle/>
        <a:p>
          <a:r>
            <a:rPr lang="en-US" sz="2000" dirty="0" smtClean="0">
              <a:solidFill>
                <a:schemeClr val="bg1"/>
              </a:solidFill>
            </a:rPr>
            <a:t>Public Quality  Scorecard</a:t>
          </a:r>
          <a:endParaRPr lang="en-US" sz="2000" dirty="0">
            <a:solidFill>
              <a:schemeClr val="bg1"/>
            </a:solidFill>
          </a:endParaRPr>
        </a:p>
      </dgm:t>
    </dgm:pt>
    <dgm:pt modelId="{D348D44B-0FF2-4CE1-A547-F0C9410DE957}" type="parTrans" cxnId="{54EA0604-F131-4794-AA38-1A35084BA77D}">
      <dgm:prSet/>
      <dgm:spPr/>
      <dgm:t>
        <a:bodyPr/>
        <a:lstStyle/>
        <a:p>
          <a:endParaRPr lang="en-US" sz="2400">
            <a:solidFill>
              <a:schemeClr val="bg1"/>
            </a:solidFill>
          </a:endParaRPr>
        </a:p>
      </dgm:t>
    </dgm:pt>
    <dgm:pt modelId="{B1B4C296-3422-4613-9482-B0FF8DEA3B38}" type="sibTrans" cxnId="{54EA0604-F131-4794-AA38-1A35084BA77D}">
      <dgm:prSet/>
      <dgm:spPr/>
      <dgm:t>
        <a:bodyPr/>
        <a:lstStyle/>
        <a:p>
          <a:endParaRPr lang="en-US" sz="2400">
            <a:solidFill>
              <a:schemeClr val="bg1"/>
            </a:solidFill>
          </a:endParaRPr>
        </a:p>
      </dgm:t>
    </dgm:pt>
    <dgm:pt modelId="{8246100C-EC26-489B-891E-0C228B3FE901}">
      <dgm:prSet phldrT="[Text]" custT="1"/>
      <dgm:spPr/>
      <dgm:t>
        <a:bodyPr/>
        <a:lstStyle/>
        <a:p>
          <a:r>
            <a:rPr lang="en-US" sz="2000" dirty="0" smtClean="0">
              <a:solidFill>
                <a:schemeClr val="bg1"/>
              </a:solidFill>
            </a:rPr>
            <a:t>Consumer Outreach</a:t>
          </a:r>
          <a:endParaRPr lang="en-US" sz="2000" dirty="0">
            <a:solidFill>
              <a:schemeClr val="bg1"/>
            </a:solidFill>
          </a:endParaRPr>
        </a:p>
      </dgm:t>
    </dgm:pt>
    <dgm:pt modelId="{1AEFBC85-41EA-484E-BE31-DBA782BECC6F}" type="parTrans" cxnId="{723703C4-A4D5-4950-8C35-98160CF77A9F}">
      <dgm:prSet/>
      <dgm:spPr/>
      <dgm:t>
        <a:bodyPr/>
        <a:lstStyle/>
        <a:p>
          <a:endParaRPr lang="en-US" sz="2400">
            <a:solidFill>
              <a:schemeClr val="bg1"/>
            </a:solidFill>
          </a:endParaRPr>
        </a:p>
      </dgm:t>
    </dgm:pt>
    <dgm:pt modelId="{45C57A7C-3019-4887-8A16-D2301255FCF6}" type="sibTrans" cxnId="{723703C4-A4D5-4950-8C35-98160CF77A9F}">
      <dgm:prSet/>
      <dgm:spPr/>
      <dgm:t>
        <a:bodyPr/>
        <a:lstStyle/>
        <a:p>
          <a:endParaRPr lang="en-US" sz="2400">
            <a:solidFill>
              <a:schemeClr val="bg1"/>
            </a:solidFill>
          </a:endParaRPr>
        </a:p>
      </dgm:t>
    </dgm:pt>
    <dgm:pt modelId="{9C795FAD-9D56-4478-A061-7320A9E0F09B}" type="pres">
      <dgm:prSet presAssocID="{95F56472-577F-415C-A5C5-482CD8636957}" presName="Name0" presStyleCnt="0">
        <dgm:presLayoutVars>
          <dgm:dir/>
          <dgm:resizeHandles val="exact"/>
        </dgm:presLayoutVars>
      </dgm:prSet>
      <dgm:spPr/>
      <dgm:t>
        <a:bodyPr/>
        <a:lstStyle/>
        <a:p>
          <a:endParaRPr lang="en-US"/>
        </a:p>
      </dgm:t>
    </dgm:pt>
    <dgm:pt modelId="{F4D2DA13-03A5-4AF3-9330-6483298A9F67}" type="pres">
      <dgm:prSet presAssocID="{F26BB392-6F7D-421A-83A5-A881E16ABE00}" presName="Name5" presStyleLbl="vennNode1" presStyleIdx="0" presStyleCnt="3" custScaleX="110332">
        <dgm:presLayoutVars>
          <dgm:bulletEnabled val="1"/>
        </dgm:presLayoutVars>
      </dgm:prSet>
      <dgm:spPr/>
      <dgm:t>
        <a:bodyPr/>
        <a:lstStyle/>
        <a:p>
          <a:endParaRPr lang="en-US"/>
        </a:p>
      </dgm:t>
    </dgm:pt>
    <dgm:pt modelId="{1D8823AB-9CA6-42A6-91C0-0CDAD87985AA}" type="pres">
      <dgm:prSet presAssocID="{0A2C6EC9-9E39-42CB-AEF5-EBB2753D6B7D}" presName="space" presStyleCnt="0"/>
      <dgm:spPr/>
    </dgm:pt>
    <dgm:pt modelId="{FDEE6B03-F565-472C-B9F6-54979A2294FE}" type="pres">
      <dgm:prSet presAssocID="{AD0AB8F6-B13B-49A4-8F4F-C3BE317F7D3B}" presName="Name5" presStyleLbl="vennNode1" presStyleIdx="1" presStyleCnt="3">
        <dgm:presLayoutVars>
          <dgm:bulletEnabled val="1"/>
        </dgm:presLayoutVars>
      </dgm:prSet>
      <dgm:spPr/>
      <dgm:t>
        <a:bodyPr/>
        <a:lstStyle/>
        <a:p>
          <a:endParaRPr lang="en-US"/>
        </a:p>
      </dgm:t>
    </dgm:pt>
    <dgm:pt modelId="{8EAFEAAC-070D-4C00-9CFC-7D69140E5F2C}" type="pres">
      <dgm:prSet presAssocID="{B1B4C296-3422-4613-9482-B0FF8DEA3B38}" presName="space" presStyleCnt="0"/>
      <dgm:spPr/>
    </dgm:pt>
    <dgm:pt modelId="{A794885A-A3E3-41F0-BE63-E9659D295666}" type="pres">
      <dgm:prSet presAssocID="{8246100C-EC26-489B-891E-0C228B3FE901}" presName="Name5" presStyleLbl="vennNode1" presStyleIdx="2" presStyleCnt="3">
        <dgm:presLayoutVars>
          <dgm:bulletEnabled val="1"/>
        </dgm:presLayoutVars>
      </dgm:prSet>
      <dgm:spPr/>
      <dgm:t>
        <a:bodyPr/>
        <a:lstStyle/>
        <a:p>
          <a:endParaRPr lang="en-US"/>
        </a:p>
      </dgm:t>
    </dgm:pt>
  </dgm:ptLst>
  <dgm:cxnLst>
    <dgm:cxn modelId="{0B6D9EE5-75D5-42CB-A93C-048A3BE6728E}" srcId="{95F56472-577F-415C-A5C5-482CD8636957}" destId="{F26BB392-6F7D-421A-83A5-A881E16ABE00}" srcOrd="0" destOrd="0" parTransId="{70ED6C76-1B04-4B82-97FD-11E214E7CAD2}" sibTransId="{0A2C6EC9-9E39-42CB-AEF5-EBB2753D6B7D}"/>
    <dgm:cxn modelId="{723703C4-A4D5-4950-8C35-98160CF77A9F}" srcId="{95F56472-577F-415C-A5C5-482CD8636957}" destId="{8246100C-EC26-489B-891E-0C228B3FE901}" srcOrd="2" destOrd="0" parTransId="{1AEFBC85-41EA-484E-BE31-DBA782BECC6F}" sibTransId="{45C57A7C-3019-4887-8A16-D2301255FCF6}"/>
    <dgm:cxn modelId="{7D06EF23-5C65-3243-AD03-4EA2DFD3586E}" type="presOf" srcId="{95F56472-577F-415C-A5C5-482CD8636957}" destId="{9C795FAD-9D56-4478-A061-7320A9E0F09B}" srcOrd="0" destOrd="0" presId="urn:microsoft.com/office/officeart/2005/8/layout/venn3"/>
    <dgm:cxn modelId="{63E332F2-88C7-D94A-936B-2E0EBF20E290}" type="presOf" srcId="{F26BB392-6F7D-421A-83A5-A881E16ABE00}" destId="{F4D2DA13-03A5-4AF3-9330-6483298A9F67}" srcOrd="0" destOrd="0" presId="urn:microsoft.com/office/officeart/2005/8/layout/venn3"/>
    <dgm:cxn modelId="{094741DB-04A8-0F4E-A859-B15021D57886}" type="presOf" srcId="{AD0AB8F6-B13B-49A4-8F4F-C3BE317F7D3B}" destId="{FDEE6B03-F565-472C-B9F6-54979A2294FE}" srcOrd="0" destOrd="0" presId="urn:microsoft.com/office/officeart/2005/8/layout/venn3"/>
    <dgm:cxn modelId="{54EA0604-F131-4794-AA38-1A35084BA77D}" srcId="{95F56472-577F-415C-A5C5-482CD8636957}" destId="{AD0AB8F6-B13B-49A4-8F4F-C3BE317F7D3B}" srcOrd="1" destOrd="0" parTransId="{D348D44B-0FF2-4CE1-A547-F0C9410DE957}" sibTransId="{B1B4C296-3422-4613-9482-B0FF8DEA3B38}"/>
    <dgm:cxn modelId="{15F1E2F7-37EB-6648-8FB9-A42E312EF48F}" type="presOf" srcId="{8246100C-EC26-489B-891E-0C228B3FE901}" destId="{A794885A-A3E3-41F0-BE63-E9659D295666}" srcOrd="0" destOrd="0" presId="urn:microsoft.com/office/officeart/2005/8/layout/venn3"/>
    <dgm:cxn modelId="{82943662-DC7A-894E-BA77-51373C0DC657}" type="presParOf" srcId="{9C795FAD-9D56-4478-A061-7320A9E0F09B}" destId="{F4D2DA13-03A5-4AF3-9330-6483298A9F67}" srcOrd="0" destOrd="0" presId="urn:microsoft.com/office/officeart/2005/8/layout/venn3"/>
    <dgm:cxn modelId="{3D7B4E92-E796-524D-88FE-6EC1A5D6B7BA}" type="presParOf" srcId="{9C795FAD-9D56-4478-A061-7320A9E0F09B}" destId="{1D8823AB-9CA6-42A6-91C0-0CDAD87985AA}" srcOrd="1" destOrd="0" presId="urn:microsoft.com/office/officeart/2005/8/layout/venn3"/>
    <dgm:cxn modelId="{0BBACAB5-57EA-724A-952D-C35F628286D2}" type="presParOf" srcId="{9C795FAD-9D56-4478-A061-7320A9E0F09B}" destId="{FDEE6B03-F565-472C-B9F6-54979A2294FE}" srcOrd="2" destOrd="0" presId="urn:microsoft.com/office/officeart/2005/8/layout/venn3"/>
    <dgm:cxn modelId="{509553BF-B0A6-6747-9121-B08CCF01304D}" type="presParOf" srcId="{9C795FAD-9D56-4478-A061-7320A9E0F09B}" destId="{8EAFEAAC-070D-4C00-9CFC-7D69140E5F2C}" srcOrd="3" destOrd="0" presId="urn:microsoft.com/office/officeart/2005/8/layout/venn3"/>
    <dgm:cxn modelId="{2958C52F-8905-184A-9B24-FC301E7142B2}" type="presParOf" srcId="{9C795FAD-9D56-4478-A061-7320A9E0F09B}" destId="{A794885A-A3E3-41F0-BE63-E9659D295666}" srcOrd="4" destOrd="0" presId="urn:microsoft.com/office/officeart/2005/8/layout/ven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22CD5A-7B67-4D50-B501-93A3CA442E4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C402124-3AF5-41F9-8880-6A9DF19D30C5}">
      <dgm:prSet phldrT="[Text]" phldr="1"/>
      <dgm:spPr/>
      <dgm:t>
        <a:bodyPr/>
        <a:lstStyle/>
        <a:p>
          <a:endParaRPr lang="en-US" dirty="0"/>
        </a:p>
      </dgm:t>
    </dgm:pt>
    <dgm:pt modelId="{8224B1BC-D7A4-406D-97B0-8D411190D2BE}" type="parTrans" cxnId="{46D9EB81-D7B0-4CF2-82D2-7680690CDE9D}">
      <dgm:prSet/>
      <dgm:spPr/>
      <dgm:t>
        <a:bodyPr/>
        <a:lstStyle/>
        <a:p>
          <a:endParaRPr lang="en-US"/>
        </a:p>
      </dgm:t>
    </dgm:pt>
    <dgm:pt modelId="{8D9741B0-D74C-48BC-89E3-2BE1DC43F9C2}" type="sibTrans" cxnId="{46D9EB81-D7B0-4CF2-82D2-7680690CDE9D}">
      <dgm:prSet/>
      <dgm:spPr/>
      <dgm:t>
        <a:bodyPr/>
        <a:lstStyle/>
        <a:p>
          <a:endParaRPr lang="en-US"/>
        </a:p>
      </dgm:t>
    </dgm:pt>
    <dgm:pt modelId="{06A09C08-E3E6-47D0-8E51-3D24C5FF268E}">
      <dgm:prSet phldrT="[Text]" custT="1"/>
      <dgm:spPr>
        <a:noFill/>
        <a:ln>
          <a:solidFill>
            <a:srgbClr val="0070C0"/>
          </a:solidFill>
        </a:ln>
      </dgm:spPr>
      <dgm:t>
        <a:bodyPr/>
        <a:lstStyle/>
        <a:p>
          <a:r>
            <a:rPr lang="en-US" sz="1600" b="1" dirty="0" smtClean="0">
              <a:solidFill>
                <a:schemeClr val="tx1"/>
              </a:solidFill>
            </a:rPr>
            <a:t>High value prescription drugs</a:t>
          </a:r>
          <a:endParaRPr lang="en-US" sz="1600" dirty="0">
            <a:solidFill>
              <a:schemeClr val="tx1"/>
            </a:solidFill>
          </a:endParaRPr>
        </a:p>
      </dgm:t>
    </dgm:pt>
    <dgm:pt modelId="{6B1E8B8B-7D49-4CE9-B5B3-B6F4D48FC197}" type="parTrans" cxnId="{EC05557C-57EB-4EFA-BF78-BDF5DF94440A}">
      <dgm:prSet/>
      <dgm:spPr/>
      <dgm:t>
        <a:bodyPr/>
        <a:lstStyle/>
        <a:p>
          <a:endParaRPr lang="en-US"/>
        </a:p>
      </dgm:t>
    </dgm:pt>
    <dgm:pt modelId="{423FAFA8-AA6B-4AD8-83D8-2C520B200AF3}" type="sibTrans" cxnId="{EC05557C-57EB-4EFA-BF78-BDF5DF94440A}">
      <dgm:prSet/>
      <dgm:spPr/>
      <dgm:t>
        <a:bodyPr/>
        <a:lstStyle/>
        <a:p>
          <a:endParaRPr lang="en-US"/>
        </a:p>
      </dgm:t>
    </dgm:pt>
    <dgm:pt modelId="{33D94392-35FE-43BF-B909-1AA7DA3E9964}">
      <dgm:prSet phldrT="[Text]" custT="1"/>
      <dgm:spPr>
        <a:noFill/>
        <a:ln>
          <a:solidFill>
            <a:srgbClr val="0070C0"/>
          </a:solidFill>
        </a:ln>
      </dgm:spPr>
      <dgm:t>
        <a:bodyPr/>
        <a:lstStyle/>
        <a:p>
          <a:r>
            <a:rPr lang="en-US" sz="1600" b="1" dirty="0" smtClean="0">
              <a:solidFill>
                <a:schemeClr val="tx1"/>
              </a:solidFill>
            </a:rPr>
            <a:t>New and innovative approaches</a:t>
          </a:r>
          <a:endParaRPr lang="en-US" sz="1600" dirty="0">
            <a:solidFill>
              <a:schemeClr val="tx1"/>
            </a:solidFill>
          </a:endParaRPr>
        </a:p>
      </dgm:t>
    </dgm:pt>
    <dgm:pt modelId="{019AC99D-905A-4688-A605-FA979FEC3C58}" type="parTrans" cxnId="{A84BD596-2268-44B4-B03E-0B89250F9556}">
      <dgm:prSet/>
      <dgm:spPr/>
      <dgm:t>
        <a:bodyPr/>
        <a:lstStyle/>
        <a:p>
          <a:endParaRPr lang="en-US"/>
        </a:p>
      </dgm:t>
    </dgm:pt>
    <dgm:pt modelId="{0BB2C9FE-EC80-43FA-BE5F-A48F2A4AEDB9}" type="sibTrans" cxnId="{A84BD596-2268-44B4-B03E-0B89250F9556}">
      <dgm:prSet/>
      <dgm:spPr/>
      <dgm:t>
        <a:bodyPr/>
        <a:lstStyle/>
        <a:p>
          <a:endParaRPr lang="en-US"/>
        </a:p>
      </dgm:t>
    </dgm:pt>
    <dgm:pt modelId="{88AB14EF-5CFC-493D-93BD-5C198B045C5E}">
      <dgm:prSet phldrT="[Text]" custT="1"/>
      <dgm:spPr>
        <a:noFill/>
        <a:ln>
          <a:solidFill>
            <a:srgbClr val="0070C0"/>
          </a:solidFill>
        </a:ln>
      </dgm:spPr>
      <dgm:t>
        <a:bodyPr/>
        <a:lstStyle/>
        <a:p>
          <a:r>
            <a:rPr lang="en-US" sz="1600" b="1" dirty="0" smtClean="0">
              <a:solidFill>
                <a:schemeClr val="tx1"/>
              </a:solidFill>
            </a:rPr>
            <a:t>Healthy Lifestyles</a:t>
          </a:r>
        </a:p>
      </dgm:t>
    </dgm:pt>
    <dgm:pt modelId="{A6DDB065-1C5E-49F4-95B8-62C5DFD296AC}" type="parTrans" cxnId="{18051931-C44F-40F4-82F1-898F2E7A619C}">
      <dgm:prSet/>
      <dgm:spPr/>
      <dgm:t>
        <a:bodyPr/>
        <a:lstStyle/>
        <a:p>
          <a:endParaRPr lang="en-US"/>
        </a:p>
      </dgm:t>
    </dgm:pt>
    <dgm:pt modelId="{F130A5C0-D9B7-4D9C-8979-EFCBC6FBACFE}" type="sibTrans" cxnId="{18051931-C44F-40F4-82F1-898F2E7A619C}">
      <dgm:prSet/>
      <dgm:spPr/>
      <dgm:t>
        <a:bodyPr/>
        <a:lstStyle/>
        <a:p>
          <a:endParaRPr lang="en-US"/>
        </a:p>
      </dgm:t>
    </dgm:pt>
    <dgm:pt modelId="{6F363D07-4BF3-4DAF-B3D5-457D00C43892}">
      <dgm:prSet phldrT="[Text]" custT="1"/>
      <dgm:spPr>
        <a:noFill/>
        <a:ln>
          <a:solidFill>
            <a:srgbClr val="0070C0"/>
          </a:solidFill>
        </a:ln>
      </dgm:spPr>
      <dgm:t>
        <a:bodyPr/>
        <a:lstStyle/>
        <a:p>
          <a:r>
            <a:rPr lang="en-US" sz="1600" b="1" dirty="0" smtClean="0">
              <a:solidFill>
                <a:schemeClr val="tx1"/>
              </a:solidFill>
            </a:rPr>
            <a:t>High value providers</a:t>
          </a:r>
          <a:endParaRPr lang="en-US" sz="1600" b="1" dirty="0">
            <a:solidFill>
              <a:schemeClr val="tx1"/>
            </a:solidFill>
          </a:endParaRPr>
        </a:p>
      </dgm:t>
    </dgm:pt>
    <dgm:pt modelId="{104AF6AB-B8B1-470D-8EF8-BB24A44F5B83}" type="parTrans" cxnId="{B570578E-33CE-450D-A106-66D2B974ADBF}">
      <dgm:prSet/>
      <dgm:spPr/>
      <dgm:t>
        <a:bodyPr/>
        <a:lstStyle/>
        <a:p>
          <a:endParaRPr lang="en-US"/>
        </a:p>
      </dgm:t>
    </dgm:pt>
    <dgm:pt modelId="{354A0F7A-EBF6-4C39-93BC-0D16FE648986}" type="sibTrans" cxnId="{B570578E-33CE-450D-A106-66D2B974ADBF}">
      <dgm:prSet/>
      <dgm:spPr/>
      <dgm:t>
        <a:bodyPr/>
        <a:lstStyle/>
        <a:p>
          <a:endParaRPr lang="en-US"/>
        </a:p>
      </dgm:t>
    </dgm:pt>
    <dgm:pt modelId="{CEBFBAF1-CC18-4F2C-9C44-071CD9AF4CBD}">
      <dgm:prSet custT="1"/>
      <dgm:spPr>
        <a:noFill/>
        <a:ln>
          <a:solidFill>
            <a:srgbClr val="0070C0"/>
          </a:solidFill>
        </a:ln>
      </dgm:spPr>
      <dgm:t>
        <a:bodyPr/>
        <a:lstStyle/>
        <a:p>
          <a:r>
            <a:rPr lang="en-US" sz="1600" b="1" dirty="0" smtClean="0">
              <a:solidFill>
                <a:schemeClr val="tx1"/>
              </a:solidFill>
            </a:rPr>
            <a:t>High value services</a:t>
          </a:r>
          <a:endParaRPr lang="en-US" sz="1600" b="1" dirty="0">
            <a:solidFill>
              <a:schemeClr val="tx1"/>
            </a:solidFill>
          </a:endParaRPr>
        </a:p>
      </dgm:t>
    </dgm:pt>
    <dgm:pt modelId="{AD110F53-5C8A-469C-AD41-3C6961AA62BB}" type="parTrans" cxnId="{839D213C-3529-408F-A95F-0B1E5ED483D5}">
      <dgm:prSet/>
      <dgm:spPr/>
      <dgm:t>
        <a:bodyPr/>
        <a:lstStyle/>
        <a:p>
          <a:endParaRPr lang="en-US"/>
        </a:p>
      </dgm:t>
    </dgm:pt>
    <dgm:pt modelId="{A38BA42C-868D-4725-9F84-1B170FD50AC1}" type="sibTrans" cxnId="{839D213C-3529-408F-A95F-0B1E5ED483D5}">
      <dgm:prSet/>
      <dgm:spPr/>
      <dgm:t>
        <a:bodyPr/>
        <a:lstStyle/>
        <a:p>
          <a:endParaRPr lang="en-US"/>
        </a:p>
      </dgm:t>
    </dgm:pt>
    <dgm:pt modelId="{D3416DFA-ED86-4335-A055-8D67EC40E4A6}">
      <dgm:prSet custT="1"/>
      <dgm:spPr>
        <a:noFill/>
        <a:ln>
          <a:solidFill>
            <a:srgbClr val="0070C0"/>
          </a:solidFill>
        </a:ln>
      </dgm:spPr>
      <dgm:t>
        <a:bodyPr/>
        <a:lstStyle/>
        <a:p>
          <a:r>
            <a:rPr lang="en-US" sz="1600" b="1" dirty="0" smtClean="0">
              <a:solidFill>
                <a:schemeClr val="tx1"/>
              </a:solidFill>
            </a:rPr>
            <a:t>Disease management</a:t>
          </a:r>
          <a:endParaRPr lang="en-US" sz="1600" b="1" dirty="0">
            <a:solidFill>
              <a:schemeClr val="tx1"/>
            </a:solidFill>
          </a:endParaRPr>
        </a:p>
      </dgm:t>
    </dgm:pt>
    <dgm:pt modelId="{BC8E834C-B333-4CFA-9E2E-AA18500B582A}" type="parTrans" cxnId="{E25FB243-DDE3-4E7F-BF63-62B8ED505413}">
      <dgm:prSet/>
      <dgm:spPr/>
      <dgm:t>
        <a:bodyPr/>
        <a:lstStyle/>
        <a:p>
          <a:endParaRPr lang="en-US"/>
        </a:p>
      </dgm:t>
    </dgm:pt>
    <dgm:pt modelId="{E517EA33-55BC-4687-8E98-C4205E6E1113}" type="sibTrans" cxnId="{E25FB243-DDE3-4E7F-BF63-62B8ED505413}">
      <dgm:prSet/>
      <dgm:spPr/>
      <dgm:t>
        <a:bodyPr/>
        <a:lstStyle/>
        <a:p>
          <a:endParaRPr lang="en-US"/>
        </a:p>
      </dgm:t>
    </dgm:pt>
    <dgm:pt modelId="{B2447E84-78B0-4EAF-86E5-A0496C27DCA5}" type="pres">
      <dgm:prSet presAssocID="{0C22CD5A-7B67-4D50-B501-93A3CA442E4C}" presName="Name0" presStyleCnt="0">
        <dgm:presLayoutVars>
          <dgm:chMax val="1"/>
          <dgm:dir/>
          <dgm:animLvl val="ctr"/>
          <dgm:resizeHandles val="exact"/>
        </dgm:presLayoutVars>
      </dgm:prSet>
      <dgm:spPr/>
      <dgm:t>
        <a:bodyPr/>
        <a:lstStyle/>
        <a:p>
          <a:endParaRPr lang="en-US"/>
        </a:p>
      </dgm:t>
    </dgm:pt>
    <dgm:pt modelId="{A72504E4-ECA1-4468-9C5B-D5E96F09E0DB}" type="pres">
      <dgm:prSet presAssocID="{4C402124-3AF5-41F9-8880-6A9DF19D30C5}" presName="centerShape" presStyleLbl="node0" presStyleIdx="0" presStyleCnt="1"/>
      <dgm:spPr/>
      <dgm:t>
        <a:bodyPr/>
        <a:lstStyle/>
        <a:p>
          <a:endParaRPr lang="en-US"/>
        </a:p>
      </dgm:t>
    </dgm:pt>
    <dgm:pt modelId="{70FC48C7-5CBB-4486-824F-273CF56E2E8A}" type="pres">
      <dgm:prSet presAssocID="{6B1E8B8B-7D49-4CE9-B5B3-B6F4D48FC197}" presName="parTrans" presStyleLbl="sibTrans2D1" presStyleIdx="0" presStyleCnt="6"/>
      <dgm:spPr/>
      <dgm:t>
        <a:bodyPr/>
        <a:lstStyle/>
        <a:p>
          <a:endParaRPr lang="en-US"/>
        </a:p>
      </dgm:t>
    </dgm:pt>
    <dgm:pt modelId="{5B978DF7-8604-4707-B6E3-5D49B8DCC41F}" type="pres">
      <dgm:prSet presAssocID="{6B1E8B8B-7D49-4CE9-B5B3-B6F4D48FC197}" presName="connectorText" presStyleLbl="sibTrans2D1" presStyleIdx="0" presStyleCnt="6"/>
      <dgm:spPr/>
      <dgm:t>
        <a:bodyPr/>
        <a:lstStyle/>
        <a:p>
          <a:endParaRPr lang="en-US"/>
        </a:p>
      </dgm:t>
    </dgm:pt>
    <dgm:pt modelId="{84DE7AC3-8088-4976-A1FA-ACBBB722428C}" type="pres">
      <dgm:prSet presAssocID="{06A09C08-E3E6-47D0-8E51-3D24C5FF268E}" presName="node" presStyleLbl="node1" presStyleIdx="0" presStyleCnt="6" custScaleX="106822" custScaleY="102555">
        <dgm:presLayoutVars>
          <dgm:bulletEnabled val="1"/>
        </dgm:presLayoutVars>
      </dgm:prSet>
      <dgm:spPr/>
      <dgm:t>
        <a:bodyPr/>
        <a:lstStyle/>
        <a:p>
          <a:endParaRPr lang="en-US"/>
        </a:p>
      </dgm:t>
    </dgm:pt>
    <dgm:pt modelId="{3BD9F933-861C-40D1-B444-C3AC5A89DB2E}" type="pres">
      <dgm:prSet presAssocID="{019AC99D-905A-4688-A605-FA979FEC3C58}" presName="parTrans" presStyleLbl="sibTrans2D1" presStyleIdx="1" presStyleCnt="6"/>
      <dgm:spPr/>
      <dgm:t>
        <a:bodyPr/>
        <a:lstStyle/>
        <a:p>
          <a:endParaRPr lang="en-US"/>
        </a:p>
      </dgm:t>
    </dgm:pt>
    <dgm:pt modelId="{BB82EE69-EB0C-4FAA-9E9A-742B995EE9E8}" type="pres">
      <dgm:prSet presAssocID="{019AC99D-905A-4688-A605-FA979FEC3C58}" presName="connectorText" presStyleLbl="sibTrans2D1" presStyleIdx="1" presStyleCnt="6"/>
      <dgm:spPr/>
      <dgm:t>
        <a:bodyPr/>
        <a:lstStyle/>
        <a:p>
          <a:endParaRPr lang="en-US"/>
        </a:p>
      </dgm:t>
    </dgm:pt>
    <dgm:pt modelId="{00E53957-5EED-45E8-9BCC-BBCE850A7D34}" type="pres">
      <dgm:prSet presAssocID="{33D94392-35FE-43BF-B909-1AA7DA3E9964}" presName="node" presStyleLbl="node1" presStyleIdx="1" presStyleCnt="6" custScaleX="105015" custScaleY="106299" custRadScaleRad="153012" custRadScaleInc="37004">
        <dgm:presLayoutVars>
          <dgm:bulletEnabled val="1"/>
        </dgm:presLayoutVars>
      </dgm:prSet>
      <dgm:spPr/>
      <dgm:t>
        <a:bodyPr/>
        <a:lstStyle/>
        <a:p>
          <a:endParaRPr lang="en-US"/>
        </a:p>
      </dgm:t>
    </dgm:pt>
    <dgm:pt modelId="{5DAE37FA-81E3-4306-AA35-E320355DFD73}" type="pres">
      <dgm:prSet presAssocID="{A6DDB065-1C5E-49F4-95B8-62C5DFD296AC}" presName="parTrans" presStyleLbl="sibTrans2D1" presStyleIdx="2" presStyleCnt="6"/>
      <dgm:spPr/>
      <dgm:t>
        <a:bodyPr/>
        <a:lstStyle/>
        <a:p>
          <a:endParaRPr lang="en-US"/>
        </a:p>
      </dgm:t>
    </dgm:pt>
    <dgm:pt modelId="{1B7772E8-BA1C-49F2-B355-D653E90E0CB5}" type="pres">
      <dgm:prSet presAssocID="{A6DDB065-1C5E-49F4-95B8-62C5DFD296AC}" presName="connectorText" presStyleLbl="sibTrans2D1" presStyleIdx="2" presStyleCnt="6"/>
      <dgm:spPr/>
      <dgm:t>
        <a:bodyPr/>
        <a:lstStyle/>
        <a:p>
          <a:endParaRPr lang="en-US"/>
        </a:p>
      </dgm:t>
    </dgm:pt>
    <dgm:pt modelId="{65F3EDAA-9B7E-4E33-8DD0-330801DC0741}" type="pres">
      <dgm:prSet presAssocID="{88AB14EF-5CFC-493D-93BD-5C198B045C5E}" presName="node" presStyleLbl="node1" presStyleIdx="2" presStyleCnt="6" custRadScaleRad="164827" custRadScaleInc="-6044">
        <dgm:presLayoutVars>
          <dgm:bulletEnabled val="1"/>
        </dgm:presLayoutVars>
      </dgm:prSet>
      <dgm:spPr/>
      <dgm:t>
        <a:bodyPr/>
        <a:lstStyle/>
        <a:p>
          <a:endParaRPr lang="en-US"/>
        </a:p>
      </dgm:t>
    </dgm:pt>
    <dgm:pt modelId="{4D705318-607D-41A2-B36F-75DCB811313C}" type="pres">
      <dgm:prSet presAssocID="{104AF6AB-B8B1-470D-8EF8-BB24A44F5B83}" presName="parTrans" presStyleLbl="sibTrans2D1" presStyleIdx="3" presStyleCnt="6"/>
      <dgm:spPr/>
      <dgm:t>
        <a:bodyPr/>
        <a:lstStyle/>
        <a:p>
          <a:endParaRPr lang="en-US"/>
        </a:p>
      </dgm:t>
    </dgm:pt>
    <dgm:pt modelId="{3BD9CC45-7711-4231-A1B0-44E1F55D4D68}" type="pres">
      <dgm:prSet presAssocID="{104AF6AB-B8B1-470D-8EF8-BB24A44F5B83}" presName="connectorText" presStyleLbl="sibTrans2D1" presStyleIdx="3" presStyleCnt="6"/>
      <dgm:spPr/>
      <dgm:t>
        <a:bodyPr/>
        <a:lstStyle/>
        <a:p>
          <a:endParaRPr lang="en-US"/>
        </a:p>
      </dgm:t>
    </dgm:pt>
    <dgm:pt modelId="{6E0933B3-2BA9-4A1F-937E-73DFA5A0E2CC}" type="pres">
      <dgm:prSet presAssocID="{6F363D07-4BF3-4DAF-B3D5-457D00C43892}" presName="node" presStyleLbl="node1" presStyleIdx="3" presStyleCnt="6" custRadScaleRad="100155">
        <dgm:presLayoutVars>
          <dgm:bulletEnabled val="1"/>
        </dgm:presLayoutVars>
      </dgm:prSet>
      <dgm:spPr/>
      <dgm:t>
        <a:bodyPr/>
        <a:lstStyle/>
        <a:p>
          <a:endParaRPr lang="en-US"/>
        </a:p>
      </dgm:t>
    </dgm:pt>
    <dgm:pt modelId="{3DD2D2F1-C252-4C7E-8F91-5E0AE8AD562F}" type="pres">
      <dgm:prSet presAssocID="{AD110F53-5C8A-469C-AD41-3C6961AA62BB}" presName="parTrans" presStyleLbl="sibTrans2D1" presStyleIdx="4" presStyleCnt="6"/>
      <dgm:spPr/>
      <dgm:t>
        <a:bodyPr/>
        <a:lstStyle/>
        <a:p>
          <a:endParaRPr lang="en-US"/>
        </a:p>
      </dgm:t>
    </dgm:pt>
    <dgm:pt modelId="{397D540F-E32A-4CD4-B954-EC2F65CB9655}" type="pres">
      <dgm:prSet presAssocID="{AD110F53-5C8A-469C-AD41-3C6961AA62BB}" presName="connectorText" presStyleLbl="sibTrans2D1" presStyleIdx="4" presStyleCnt="6"/>
      <dgm:spPr/>
      <dgm:t>
        <a:bodyPr/>
        <a:lstStyle/>
        <a:p>
          <a:endParaRPr lang="en-US"/>
        </a:p>
      </dgm:t>
    </dgm:pt>
    <dgm:pt modelId="{255DC405-9D47-44A8-B538-07F486F7FEAC}" type="pres">
      <dgm:prSet presAssocID="{CEBFBAF1-CC18-4F2C-9C44-071CD9AF4CBD}" presName="node" presStyleLbl="node1" presStyleIdx="4" presStyleCnt="6" custRadScaleRad="153189" custRadScaleInc="11806">
        <dgm:presLayoutVars>
          <dgm:bulletEnabled val="1"/>
        </dgm:presLayoutVars>
      </dgm:prSet>
      <dgm:spPr/>
      <dgm:t>
        <a:bodyPr/>
        <a:lstStyle/>
        <a:p>
          <a:endParaRPr lang="en-US"/>
        </a:p>
      </dgm:t>
    </dgm:pt>
    <dgm:pt modelId="{BB57E171-2001-46D2-AB39-BD1F663233FD}" type="pres">
      <dgm:prSet presAssocID="{BC8E834C-B333-4CFA-9E2E-AA18500B582A}" presName="parTrans" presStyleLbl="sibTrans2D1" presStyleIdx="5" presStyleCnt="6"/>
      <dgm:spPr/>
      <dgm:t>
        <a:bodyPr/>
        <a:lstStyle/>
        <a:p>
          <a:endParaRPr lang="en-US"/>
        </a:p>
      </dgm:t>
    </dgm:pt>
    <dgm:pt modelId="{A08E4E70-C0F7-4E89-B1E6-9852A68973DD}" type="pres">
      <dgm:prSet presAssocID="{BC8E834C-B333-4CFA-9E2E-AA18500B582A}" presName="connectorText" presStyleLbl="sibTrans2D1" presStyleIdx="5" presStyleCnt="6"/>
      <dgm:spPr/>
      <dgm:t>
        <a:bodyPr/>
        <a:lstStyle/>
        <a:p>
          <a:endParaRPr lang="en-US"/>
        </a:p>
      </dgm:t>
    </dgm:pt>
    <dgm:pt modelId="{329CA267-7AB4-4E12-A83B-767994ACD942}" type="pres">
      <dgm:prSet presAssocID="{D3416DFA-ED86-4335-A055-8D67EC40E4A6}" presName="node" presStyleLbl="node1" presStyleIdx="5" presStyleCnt="6" custScaleX="111235" custScaleY="101321" custRadScaleRad="145168" custRadScaleInc="-40730">
        <dgm:presLayoutVars>
          <dgm:bulletEnabled val="1"/>
        </dgm:presLayoutVars>
      </dgm:prSet>
      <dgm:spPr/>
      <dgm:t>
        <a:bodyPr/>
        <a:lstStyle/>
        <a:p>
          <a:endParaRPr lang="en-US"/>
        </a:p>
      </dgm:t>
    </dgm:pt>
  </dgm:ptLst>
  <dgm:cxnLst>
    <dgm:cxn modelId="{8B717A9A-9801-48F5-B914-8FE0C4A71A1D}" type="presOf" srcId="{4C402124-3AF5-41F9-8880-6A9DF19D30C5}" destId="{A72504E4-ECA1-4468-9C5B-D5E96F09E0DB}" srcOrd="0" destOrd="0" presId="urn:microsoft.com/office/officeart/2005/8/layout/radial5"/>
    <dgm:cxn modelId="{EC05557C-57EB-4EFA-BF78-BDF5DF94440A}" srcId="{4C402124-3AF5-41F9-8880-6A9DF19D30C5}" destId="{06A09C08-E3E6-47D0-8E51-3D24C5FF268E}" srcOrd="0" destOrd="0" parTransId="{6B1E8B8B-7D49-4CE9-B5B3-B6F4D48FC197}" sibTransId="{423FAFA8-AA6B-4AD8-83D8-2C520B200AF3}"/>
    <dgm:cxn modelId="{8D0A536D-4E5A-4458-B474-F214D24464A2}" type="presOf" srcId="{6F363D07-4BF3-4DAF-B3D5-457D00C43892}" destId="{6E0933B3-2BA9-4A1F-937E-73DFA5A0E2CC}" srcOrd="0" destOrd="0" presId="urn:microsoft.com/office/officeart/2005/8/layout/radial5"/>
    <dgm:cxn modelId="{E8310AE2-AB5F-44CF-BF80-FB474F4EB7D9}" type="presOf" srcId="{019AC99D-905A-4688-A605-FA979FEC3C58}" destId="{BB82EE69-EB0C-4FAA-9E9A-742B995EE9E8}" srcOrd="1" destOrd="0" presId="urn:microsoft.com/office/officeart/2005/8/layout/radial5"/>
    <dgm:cxn modelId="{A84BD596-2268-44B4-B03E-0B89250F9556}" srcId="{4C402124-3AF5-41F9-8880-6A9DF19D30C5}" destId="{33D94392-35FE-43BF-B909-1AA7DA3E9964}" srcOrd="1" destOrd="0" parTransId="{019AC99D-905A-4688-A605-FA979FEC3C58}" sibTransId="{0BB2C9FE-EC80-43FA-BE5F-A48F2A4AEDB9}"/>
    <dgm:cxn modelId="{A6EFD5FC-7994-4D89-9A59-FCA89F101A69}" type="presOf" srcId="{A6DDB065-1C5E-49F4-95B8-62C5DFD296AC}" destId="{5DAE37FA-81E3-4306-AA35-E320355DFD73}" srcOrd="0" destOrd="0" presId="urn:microsoft.com/office/officeart/2005/8/layout/radial5"/>
    <dgm:cxn modelId="{A3774A26-9263-4351-B450-619D5497E260}" type="presOf" srcId="{D3416DFA-ED86-4335-A055-8D67EC40E4A6}" destId="{329CA267-7AB4-4E12-A83B-767994ACD942}" srcOrd="0" destOrd="0" presId="urn:microsoft.com/office/officeart/2005/8/layout/radial5"/>
    <dgm:cxn modelId="{18051931-C44F-40F4-82F1-898F2E7A619C}" srcId="{4C402124-3AF5-41F9-8880-6A9DF19D30C5}" destId="{88AB14EF-5CFC-493D-93BD-5C198B045C5E}" srcOrd="2" destOrd="0" parTransId="{A6DDB065-1C5E-49F4-95B8-62C5DFD296AC}" sibTransId="{F130A5C0-D9B7-4D9C-8979-EFCBC6FBACFE}"/>
    <dgm:cxn modelId="{1E32D142-4228-4F06-A5D2-09FF8C991425}" type="presOf" srcId="{019AC99D-905A-4688-A605-FA979FEC3C58}" destId="{3BD9F933-861C-40D1-B444-C3AC5A89DB2E}" srcOrd="0" destOrd="0" presId="urn:microsoft.com/office/officeart/2005/8/layout/radial5"/>
    <dgm:cxn modelId="{169922E1-E29B-458A-82BA-A7A8D48191D2}" type="presOf" srcId="{CEBFBAF1-CC18-4F2C-9C44-071CD9AF4CBD}" destId="{255DC405-9D47-44A8-B538-07F486F7FEAC}" srcOrd="0" destOrd="0" presId="urn:microsoft.com/office/officeart/2005/8/layout/radial5"/>
    <dgm:cxn modelId="{93E6B806-40D8-4703-A613-D1EDD0829A3F}" type="presOf" srcId="{6B1E8B8B-7D49-4CE9-B5B3-B6F4D48FC197}" destId="{70FC48C7-5CBB-4486-824F-273CF56E2E8A}" srcOrd="0" destOrd="0" presId="urn:microsoft.com/office/officeart/2005/8/layout/radial5"/>
    <dgm:cxn modelId="{46D9EB81-D7B0-4CF2-82D2-7680690CDE9D}" srcId="{0C22CD5A-7B67-4D50-B501-93A3CA442E4C}" destId="{4C402124-3AF5-41F9-8880-6A9DF19D30C5}" srcOrd="0" destOrd="0" parTransId="{8224B1BC-D7A4-406D-97B0-8D411190D2BE}" sibTransId="{8D9741B0-D74C-48BC-89E3-2BE1DC43F9C2}"/>
    <dgm:cxn modelId="{BE93D380-7953-464C-B361-455B74F61C14}" type="presOf" srcId="{104AF6AB-B8B1-470D-8EF8-BB24A44F5B83}" destId="{3BD9CC45-7711-4231-A1B0-44E1F55D4D68}" srcOrd="1" destOrd="0" presId="urn:microsoft.com/office/officeart/2005/8/layout/radial5"/>
    <dgm:cxn modelId="{73D8C60C-F029-48DD-94A5-DFA2BAF8F5D2}" type="presOf" srcId="{6B1E8B8B-7D49-4CE9-B5B3-B6F4D48FC197}" destId="{5B978DF7-8604-4707-B6E3-5D49B8DCC41F}" srcOrd="1" destOrd="0" presId="urn:microsoft.com/office/officeart/2005/8/layout/radial5"/>
    <dgm:cxn modelId="{B570578E-33CE-450D-A106-66D2B974ADBF}" srcId="{4C402124-3AF5-41F9-8880-6A9DF19D30C5}" destId="{6F363D07-4BF3-4DAF-B3D5-457D00C43892}" srcOrd="3" destOrd="0" parTransId="{104AF6AB-B8B1-470D-8EF8-BB24A44F5B83}" sibTransId="{354A0F7A-EBF6-4C39-93BC-0D16FE648986}"/>
    <dgm:cxn modelId="{2A418FC9-CB87-4E8A-B8DC-3B79E7F63311}" type="presOf" srcId="{A6DDB065-1C5E-49F4-95B8-62C5DFD296AC}" destId="{1B7772E8-BA1C-49F2-B355-D653E90E0CB5}" srcOrd="1" destOrd="0" presId="urn:microsoft.com/office/officeart/2005/8/layout/radial5"/>
    <dgm:cxn modelId="{1EC78BA2-3D9A-4409-8EEC-D8B1B6F96536}" type="presOf" srcId="{0C22CD5A-7B67-4D50-B501-93A3CA442E4C}" destId="{B2447E84-78B0-4EAF-86E5-A0496C27DCA5}" srcOrd="0" destOrd="0" presId="urn:microsoft.com/office/officeart/2005/8/layout/radial5"/>
    <dgm:cxn modelId="{E50E9742-8ED2-4787-B601-E8D909A1372C}" type="presOf" srcId="{06A09C08-E3E6-47D0-8E51-3D24C5FF268E}" destId="{84DE7AC3-8088-4976-A1FA-ACBBB722428C}" srcOrd="0" destOrd="0" presId="urn:microsoft.com/office/officeart/2005/8/layout/radial5"/>
    <dgm:cxn modelId="{6212D6B5-009E-4A2C-81A2-4B19E6407A10}" type="presOf" srcId="{BC8E834C-B333-4CFA-9E2E-AA18500B582A}" destId="{BB57E171-2001-46D2-AB39-BD1F663233FD}" srcOrd="0" destOrd="0" presId="urn:microsoft.com/office/officeart/2005/8/layout/radial5"/>
    <dgm:cxn modelId="{E25FB243-DDE3-4E7F-BF63-62B8ED505413}" srcId="{4C402124-3AF5-41F9-8880-6A9DF19D30C5}" destId="{D3416DFA-ED86-4335-A055-8D67EC40E4A6}" srcOrd="5" destOrd="0" parTransId="{BC8E834C-B333-4CFA-9E2E-AA18500B582A}" sibTransId="{E517EA33-55BC-4687-8E98-C4205E6E1113}"/>
    <dgm:cxn modelId="{D6B48A49-7BB4-44B6-BE8E-30E22DF87B6B}" type="presOf" srcId="{AD110F53-5C8A-469C-AD41-3C6961AA62BB}" destId="{397D540F-E32A-4CD4-B954-EC2F65CB9655}" srcOrd="1" destOrd="0" presId="urn:microsoft.com/office/officeart/2005/8/layout/radial5"/>
    <dgm:cxn modelId="{BB9E7311-D333-42DE-AD80-1FD8EE10F578}" type="presOf" srcId="{33D94392-35FE-43BF-B909-1AA7DA3E9964}" destId="{00E53957-5EED-45E8-9BCC-BBCE850A7D34}" srcOrd="0" destOrd="0" presId="urn:microsoft.com/office/officeart/2005/8/layout/radial5"/>
    <dgm:cxn modelId="{909C5813-DB8B-4498-853D-C668DA65C4B7}" type="presOf" srcId="{BC8E834C-B333-4CFA-9E2E-AA18500B582A}" destId="{A08E4E70-C0F7-4E89-B1E6-9852A68973DD}" srcOrd="1" destOrd="0" presId="urn:microsoft.com/office/officeart/2005/8/layout/radial5"/>
    <dgm:cxn modelId="{B9BEB315-F80F-4F1B-BD1E-9F5FD0FF93AB}" type="presOf" srcId="{88AB14EF-5CFC-493D-93BD-5C198B045C5E}" destId="{65F3EDAA-9B7E-4E33-8DD0-330801DC0741}" srcOrd="0" destOrd="0" presId="urn:microsoft.com/office/officeart/2005/8/layout/radial5"/>
    <dgm:cxn modelId="{0EB26B0F-19F3-4872-BDE7-663092C83C37}" type="presOf" srcId="{104AF6AB-B8B1-470D-8EF8-BB24A44F5B83}" destId="{4D705318-607D-41A2-B36F-75DCB811313C}" srcOrd="0" destOrd="0" presId="urn:microsoft.com/office/officeart/2005/8/layout/radial5"/>
    <dgm:cxn modelId="{1F40DBB3-04A8-40B3-AB3E-81F9AF1817B8}" type="presOf" srcId="{AD110F53-5C8A-469C-AD41-3C6961AA62BB}" destId="{3DD2D2F1-C252-4C7E-8F91-5E0AE8AD562F}" srcOrd="0" destOrd="0" presId="urn:microsoft.com/office/officeart/2005/8/layout/radial5"/>
    <dgm:cxn modelId="{839D213C-3529-408F-A95F-0B1E5ED483D5}" srcId="{4C402124-3AF5-41F9-8880-6A9DF19D30C5}" destId="{CEBFBAF1-CC18-4F2C-9C44-071CD9AF4CBD}" srcOrd="4" destOrd="0" parTransId="{AD110F53-5C8A-469C-AD41-3C6961AA62BB}" sibTransId="{A38BA42C-868D-4725-9F84-1B170FD50AC1}"/>
    <dgm:cxn modelId="{583E9FC4-7636-4661-8A71-BA30BB4DF8C5}" type="presParOf" srcId="{B2447E84-78B0-4EAF-86E5-A0496C27DCA5}" destId="{A72504E4-ECA1-4468-9C5B-D5E96F09E0DB}" srcOrd="0" destOrd="0" presId="urn:microsoft.com/office/officeart/2005/8/layout/radial5"/>
    <dgm:cxn modelId="{822BFCCA-DEEC-4854-9758-56CBFF926716}" type="presParOf" srcId="{B2447E84-78B0-4EAF-86E5-A0496C27DCA5}" destId="{70FC48C7-5CBB-4486-824F-273CF56E2E8A}" srcOrd="1" destOrd="0" presId="urn:microsoft.com/office/officeart/2005/8/layout/radial5"/>
    <dgm:cxn modelId="{CEDA5443-2C08-43B6-A6FE-DE344353FE5D}" type="presParOf" srcId="{70FC48C7-5CBB-4486-824F-273CF56E2E8A}" destId="{5B978DF7-8604-4707-B6E3-5D49B8DCC41F}" srcOrd="0" destOrd="0" presId="urn:microsoft.com/office/officeart/2005/8/layout/radial5"/>
    <dgm:cxn modelId="{61838F3A-32C5-4A21-A030-85B2A2A26CE0}" type="presParOf" srcId="{B2447E84-78B0-4EAF-86E5-A0496C27DCA5}" destId="{84DE7AC3-8088-4976-A1FA-ACBBB722428C}" srcOrd="2" destOrd="0" presId="urn:microsoft.com/office/officeart/2005/8/layout/radial5"/>
    <dgm:cxn modelId="{F133BE85-45F3-496A-B074-A22BA547E3B5}" type="presParOf" srcId="{B2447E84-78B0-4EAF-86E5-A0496C27DCA5}" destId="{3BD9F933-861C-40D1-B444-C3AC5A89DB2E}" srcOrd="3" destOrd="0" presId="urn:microsoft.com/office/officeart/2005/8/layout/radial5"/>
    <dgm:cxn modelId="{AD903170-E7BC-4B2F-B29F-F072DBBFEC52}" type="presParOf" srcId="{3BD9F933-861C-40D1-B444-C3AC5A89DB2E}" destId="{BB82EE69-EB0C-4FAA-9E9A-742B995EE9E8}" srcOrd="0" destOrd="0" presId="urn:microsoft.com/office/officeart/2005/8/layout/radial5"/>
    <dgm:cxn modelId="{5D54613D-070A-46F1-9F09-2D2267605583}" type="presParOf" srcId="{B2447E84-78B0-4EAF-86E5-A0496C27DCA5}" destId="{00E53957-5EED-45E8-9BCC-BBCE850A7D34}" srcOrd="4" destOrd="0" presId="urn:microsoft.com/office/officeart/2005/8/layout/radial5"/>
    <dgm:cxn modelId="{16D8D83F-EBC4-4E0D-B921-4BEE2C643B2A}" type="presParOf" srcId="{B2447E84-78B0-4EAF-86E5-A0496C27DCA5}" destId="{5DAE37FA-81E3-4306-AA35-E320355DFD73}" srcOrd="5" destOrd="0" presId="urn:microsoft.com/office/officeart/2005/8/layout/radial5"/>
    <dgm:cxn modelId="{23604CC1-FAE0-4AC9-9314-8C6D3A6F9E60}" type="presParOf" srcId="{5DAE37FA-81E3-4306-AA35-E320355DFD73}" destId="{1B7772E8-BA1C-49F2-B355-D653E90E0CB5}" srcOrd="0" destOrd="0" presId="urn:microsoft.com/office/officeart/2005/8/layout/radial5"/>
    <dgm:cxn modelId="{16220B89-FDD3-4D1B-A5FA-EFE1092FA3EE}" type="presParOf" srcId="{B2447E84-78B0-4EAF-86E5-A0496C27DCA5}" destId="{65F3EDAA-9B7E-4E33-8DD0-330801DC0741}" srcOrd="6" destOrd="0" presId="urn:microsoft.com/office/officeart/2005/8/layout/radial5"/>
    <dgm:cxn modelId="{F4FFB629-5E8C-4C29-BAA3-2A3E6BA386C5}" type="presParOf" srcId="{B2447E84-78B0-4EAF-86E5-A0496C27DCA5}" destId="{4D705318-607D-41A2-B36F-75DCB811313C}" srcOrd="7" destOrd="0" presId="urn:microsoft.com/office/officeart/2005/8/layout/radial5"/>
    <dgm:cxn modelId="{88591927-87F8-4C5D-94D3-F81DB3AB9A11}" type="presParOf" srcId="{4D705318-607D-41A2-B36F-75DCB811313C}" destId="{3BD9CC45-7711-4231-A1B0-44E1F55D4D68}" srcOrd="0" destOrd="0" presId="urn:microsoft.com/office/officeart/2005/8/layout/radial5"/>
    <dgm:cxn modelId="{24634080-1A75-4DE8-84AA-2E20515EBDDF}" type="presParOf" srcId="{B2447E84-78B0-4EAF-86E5-A0496C27DCA5}" destId="{6E0933B3-2BA9-4A1F-937E-73DFA5A0E2CC}" srcOrd="8" destOrd="0" presId="urn:microsoft.com/office/officeart/2005/8/layout/radial5"/>
    <dgm:cxn modelId="{2BD562A9-C15C-408A-A7AB-D967489D745B}" type="presParOf" srcId="{B2447E84-78B0-4EAF-86E5-A0496C27DCA5}" destId="{3DD2D2F1-C252-4C7E-8F91-5E0AE8AD562F}" srcOrd="9" destOrd="0" presId="urn:microsoft.com/office/officeart/2005/8/layout/radial5"/>
    <dgm:cxn modelId="{3198C849-1D27-4238-A833-C2B4EA5BD9AA}" type="presParOf" srcId="{3DD2D2F1-C252-4C7E-8F91-5E0AE8AD562F}" destId="{397D540F-E32A-4CD4-B954-EC2F65CB9655}" srcOrd="0" destOrd="0" presId="urn:microsoft.com/office/officeart/2005/8/layout/radial5"/>
    <dgm:cxn modelId="{AC1AAAD3-D7C1-4292-968D-5C491661B47B}" type="presParOf" srcId="{B2447E84-78B0-4EAF-86E5-A0496C27DCA5}" destId="{255DC405-9D47-44A8-B538-07F486F7FEAC}" srcOrd="10" destOrd="0" presId="urn:microsoft.com/office/officeart/2005/8/layout/radial5"/>
    <dgm:cxn modelId="{CDD5CB11-697E-4296-BC38-A5EA246C42FE}" type="presParOf" srcId="{B2447E84-78B0-4EAF-86E5-A0496C27DCA5}" destId="{BB57E171-2001-46D2-AB39-BD1F663233FD}" srcOrd="11" destOrd="0" presId="urn:microsoft.com/office/officeart/2005/8/layout/radial5"/>
    <dgm:cxn modelId="{F314A637-03F8-4270-B809-E541EB5D450C}" type="presParOf" srcId="{BB57E171-2001-46D2-AB39-BD1F663233FD}" destId="{A08E4E70-C0F7-4E89-B1E6-9852A68973DD}" srcOrd="0" destOrd="0" presId="urn:microsoft.com/office/officeart/2005/8/layout/radial5"/>
    <dgm:cxn modelId="{EC3ACCF9-9E97-4918-A72D-98F45BF29575}" type="presParOf" srcId="{B2447E84-78B0-4EAF-86E5-A0496C27DCA5}" destId="{329CA267-7AB4-4E12-A83B-767994ACD942}"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6EACE-6279-4168-A9DD-34FD7BF0EADD}" type="datetimeFigureOut">
              <a:rPr lang="en-US" smtClean="0"/>
              <a:pPr/>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8A2EE-3A01-43C2-AAC2-ABB94067B8BF}" type="slidenum">
              <a:rPr lang="en-US" smtClean="0"/>
              <a:pPr/>
              <a:t>‹#›</a:t>
            </a:fld>
            <a:endParaRPr lang="en-US"/>
          </a:p>
        </p:txBody>
      </p:sp>
    </p:spTree>
    <p:extLst>
      <p:ext uri="{BB962C8B-B14F-4D97-AF65-F5344CB8AC3E}">
        <p14:creationId xmlns:p14="http://schemas.microsoft.com/office/powerpoint/2010/main" val="221373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3EC094-045A-426A-A62A-D3AD1737D957}" type="slidenum">
              <a:rPr lang="en-US" altLang="en-US" smtClean="0"/>
              <a:pPr/>
              <a:t>1</a:t>
            </a:fld>
            <a:endParaRPr lang="en-US" altLang="en-US" dirty="0" smtClean="0"/>
          </a:p>
        </p:txBody>
      </p:sp>
    </p:spTree>
    <p:extLst>
      <p:ext uri="{BB962C8B-B14F-4D97-AF65-F5344CB8AC3E}">
        <p14:creationId xmlns:p14="http://schemas.microsoft.com/office/powerpoint/2010/main" val="268220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14</a:t>
            </a:fld>
            <a:endParaRPr lang="en-US"/>
          </a:p>
        </p:txBody>
      </p:sp>
    </p:spTree>
    <p:extLst>
      <p:ext uri="{BB962C8B-B14F-4D97-AF65-F5344CB8AC3E}">
        <p14:creationId xmlns:p14="http://schemas.microsoft.com/office/powerpoint/2010/main" val="131170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initiatives we are undertaking to move</a:t>
            </a:r>
            <a:r>
              <a:rPr lang="en-US" baseline="0" dirty="0" smtClean="0"/>
              <a:t> toward better, lower cost, whole-person centered care. So let me talk about how we’re going to improve care delivery…</a:t>
            </a:r>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15</a:t>
            </a:fld>
            <a:endParaRPr lang="en-US" dirty="0"/>
          </a:p>
        </p:txBody>
      </p:sp>
    </p:spTree>
    <p:extLst>
      <p:ext uri="{BB962C8B-B14F-4D97-AF65-F5344CB8AC3E}">
        <p14:creationId xmlns:p14="http://schemas.microsoft.com/office/powerpoint/2010/main" val="56675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AB529E0-1E39-4BF5-A926-DFCB06BD7E01}" type="slidenum">
              <a:rPr lang="en-US" smtClean="0"/>
              <a:pPr/>
              <a:t>16</a:t>
            </a:fld>
            <a:endParaRPr lang="en-US"/>
          </a:p>
        </p:txBody>
      </p:sp>
    </p:spTree>
    <p:extLst>
      <p:ext uri="{BB962C8B-B14F-4D97-AF65-F5344CB8AC3E}">
        <p14:creationId xmlns:p14="http://schemas.microsoft.com/office/powerpoint/2010/main" val="87670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Replacement</a:t>
            </a:r>
            <a:r>
              <a:rPr lang="en-US" baseline="0" dirty="0" smtClean="0"/>
              <a:t> for slide 17</a:t>
            </a:r>
            <a:endParaRPr lang="en-US" dirty="0" smtClean="0"/>
          </a:p>
          <a:p>
            <a:pPr marL="171450" indent="-171450">
              <a:buFont typeface="Arial" panose="020B0604020202020204" pitchFamily="34" charset="0"/>
              <a:buChar char="•"/>
            </a:pPr>
            <a:r>
              <a:rPr lang="en-US" dirty="0" smtClean="0"/>
              <a:t>ACOs</a:t>
            </a:r>
            <a:r>
              <a:rPr lang="en-US" baseline="0" dirty="0" smtClean="0"/>
              <a:t> will bring large numbers of patients into one enterprise structure providing the opportunity for the ACO to improve population health through implementation of a number community and clinical integration activities </a:t>
            </a:r>
          </a:p>
          <a:p>
            <a:endParaRPr lang="en-US" baseline="0" dirty="0" smtClean="0"/>
          </a:p>
        </p:txBody>
      </p:sp>
      <p:sp>
        <p:nvSpPr>
          <p:cNvPr id="4" name="Slide Number Placeholder 3"/>
          <p:cNvSpPr>
            <a:spLocks noGrp="1"/>
          </p:cNvSpPr>
          <p:nvPr>
            <p:ph type="sldNum" sz="quarter" idx="10"/>
          </p:nvPr>
        </p:nvSpPr>
        <p:spPr/>
        <p:txBody>
          <a:bodyPr/>
          <a:lstStyle/>
          <a:p>
            <a:fld id="{047DF49A-0979-4DB1-BE79-DE563C9B2D6A}" type="slidenum">
              <a:rPr lang="en-US" smtClean="0"/>
              <a:pPr/>
              <a:t>17</a:t>
            </a:fld>
            <a:endParaRPr lang="en-US" dirty="0"/>
          </a:p>
        </p:txBody>
      </p:sp>
    </p:spTree>
    <p:extLst>
      <p:ext uri="{BB962C8B-B14F-4D97-AF65-F5344CB8AC3E}">
        <p14:creationId xmlns:p14="http://schemas.microsoft.com/office/powerpoint/2010/main" val="316095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Replacement</a:t>
            </a:r>
            <a:r>
              <a:rPr lang="en-US" baseline="0" dirty="0" smtClean="0"/>
              <a:t> for slide 17</a:t>
            </a:r>
            <a:endParaRPr lang="en-US" dirty="0" smtClean="0"/>
          </a:p>
          <a:p>
            <a:pPr marL="171450" indent="-171450">
              <a:buFont typeface="Arial" panose="020B0604020202020204" pitchFamily="34" charset="0"/>
              <a:buChar char="•"/>
            </a:pPr>
            <a:r>
              <a:rPr lang="en-US" dirty="0" smtClean="0"/>
              <a:t>ACOs</a:t>
            </a:r>
            <a:r>
              <a:rPr lang="en-US" baseline="0" dirty="0" smtClean="0"/>
              <a:t> will bring large numbers of patients into one enterprise structure providing the opportunity for the ACO to improve population health through implementation of a number community and clinical integration activities </a:t>
            </a:r>
          </a:p>
          <a:p>
            <a:endParaRPr lang="en-US" baseline="0" dirty="0" smtClean="0"/>
          </a:p>
        </p:txBody>
      </p:sp>
      <p:sp>
        <p:nvSpPr>
          <p:cNvPr id="4" name="Slide Number Placeholder 3"/>
          <p:cNvSpPr>
            <a:spLocks noGrp="1"/>
          </p:cNvSpPr>
          <p:nvPr>
            <p:ph type="sldNum" sz="quarter" idx="10"/>
          </p:nvPr>
        </p:nvSpPr>
        <p:spPr/>
        <p:txBody>
          <a:bodyPr/>
          <a:lstStyle/>
          <a:p>
            <a:fld id="{047DF49A-0979-4DB1-BE79-DE563C9B2D6A}" type="slidenum">
              <a:rPr lang="en-US" smtClean="0"/>
              <a:pPr/>
              <a:t>18</a:t>
            </a:fld>
            <a:endParaRPr lang="en-US" dirty="0"/>
          </a:p>
        </p:txBody>
      </p:sp>
    </p:spTree>
    <p:extLst>
      <p:ext uri="{BB962C8B-B14F-4D97-AF65-F5344CB8AC3E}">
        <p14:creationId xmlns:p14="http://schemas.microsoft.com/office/powerpoint/2010/main" val="1342218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47DF49A-0979-4DB1-BE79-DE563C9B2D6A}" type="slidenum">
              <a:rPr lang="en-US" smtClean="0"/>
              <a:pPr/>
              <a:t>19</a:t>
            </a:fld>
            <a:endParaRPr lang="en-US" dirty="0"/>
          </a:p>
        </p:txBody>
      </p:sp>
    </p:spTree>
    <p:extLst>
      <p:ext uri="{BB962C8B-B14F-4D97-AF65-F5344CB8AC3E}">
        <p14:creationId xmlns:p14="http://schemas.microsoft.com/office/powerpoint/2010/main" val="38214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20</a:t>
            </a:fld>
            <a:endParaRPr lang="en-US" dirty="0"/>
          </a:p>
        </p:txBody>
      </p:sp>
    </p:spTree>
    <p:extLst>
      <p:ext uri="{BB962C8B-B14F-4D97-AF65-F5344CB8AC3E}">
        <p14:creationId xmlns:p14="http://schemas.microsoft.com/office/powerpoint/2010/main" val="65229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22</a:t>
            </a:fld>
            <a:endParaRPr lang="en-US" dirty="0"/>
          </a:p>
        </p:txBody>
      </p:sp>
    </p:spTree>
    <p:extLst>
      <p:ext uri="{BB962C8B-B14F-4D97-AF65-F5344CB8AC3E}">
        <p14:creationId xmlns:p14="http://schemas.microsoft.com/office/powerpoint/2010/main" val="404347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23</a:t>
            </a:fld>
            <a:endParaRPr lang="en-US"/>
          </a:p>
        </p:txBody>
      </p:sp>
    </p:spTree>
    <p:extLst>
      <p:ext uri="{BB962C8B-B14F-4D97-AF65-F5344CB8AC3E}">
        <p14:creationId xmlns:p14="http://schemas.microsoft.com/office/powerpoint/2010/main" val="101124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review of our target for VBID</a:t>
            </a:r>
            <a:endParaRPr lang="en-US" dirty="0"/>
          </a:p>
        </p:txBody>
      </p:sp>
      <p:sp>
        <p:nvSpPr>
          <p:cNvPr id="4" name="Slide Number Placeholder 3"/>
          <p:cNvSpPr>
            <a:spLocks noGrp="1"/>
          </p:cNvSpPr>
          <p:nvPr>
            <p:ph type="sldNum" sz="quarter" idx="10"/>
          </p:nvPr>
        </p:nvSpPr>
        <p:spPr/>
        <p:txBody>
          <a:bodyPr/>
          <a:lstStyle/>
          <a:p>
            <a:fld id="{EBBACE3F-AE56-44EB-835F-290BD6B0A355}" type="slidenum">
              <a:rPr lang="en-US" smtClean="0"/>
              <a:t>26</a:t>
            </a:fld>
            <a:endParaRPr lang="en-US"/>
          </a:p>
        </p:txBody>
      </p:sp>
    </p:spTree>
    <p:extLst>
      <p:ext uri="{BB962C8B-B14F-4D97-AF65-F5344CB8AC3E}">
        <p14:creationId xmlns:p14="http://schemas.microsoft.com/office/powerpoint/2010/main" val="330956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SIM is focused</a:t>
            </a:r>
            <a:r>
              <a:rPr lang="en-US" baseline="0" dirty="0" smtClean="0"/>
              <a:t> on the entire CT population….</a:t>
            </a: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2</a:t>
            </a:fld>
            <a:endParaRPr lang="en-US" smtClean="0">
              <a:latin typeface="Arial" pitchFamily="34" charset="0"/>
            </a:endParaRPr>
          </a:p>
        </p:txBody>
      </p:sp>
    </p:spTree>
    <p:extLst>
      <p:ext uri="{BB962C8B-B14F-4D97-AF65-F5344CB8AC3E}">
        <p14:creationId xmlns:p14="http://schemas.microsoft.com/office/powerpoint/2010/main" val="320753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28</a:t>
            </a:fld>
            <a:endParaRPr lang="en-US" smtClean="0">
              <a:latin typeface="Arial" pitchFamily="34" charset="0"/>
            </a:endParaRPr>
          </a:p>
        </p:txBody>
      </p:sp>
    </p:spTree>
    <p:extLst>
      <p:ext uri="{BB962C8B-B14F-4D97-AF65-F5344CB8AC3E}">
        <p14:creationId xmlns:p14="http://schemas.microsoft.com/office/powerpoint/2010/main" val="219309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xfrm>
            <a:off x="861909" y="4464193"/>
            <a:ext cx="5485158" cy="4182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31747" name="Slide Number Placeholder 3"/>
          <p:cNvSpPr txBox="1">
            <a:spLocks noGrp="1"/>
          </p:cNvSpPr>
          <p:nvPr/>
        </p:nvSpPr>
        <p:spPr bwMode="auto">
          <a:xfrm>
            <a:off x="3885579" y="8829180"/>
            <a:ext cx="2970869"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1400">
                <a:solidFill>
                  <a:schemeClr val="tx1"/>
                </a:solidFill>
                <a:latin typeface="Times New Roman" pitchFamily="18" charset="0"/>
                <a:ea typeface="MS PGothic" pitchFamily="34" charset="-128"/>
              </a:defRPr>
            </a:lvl1pPr>
            <a:lvl2pPr marL="742950" indent="-285750" defTabSz="912813" eaLnBrk="0" hangingPunct="0">
              <a:defRPr sz="1400">
                <a:solidFill>
                  <a:schemeClr val="tx1"/>
                </a:solidFill>
                <a:latin typeface="Times New Roman" pitchFamily="18" charset="0"/>
                <a:ea typeface="MS PGothic" pitchFamily="34" charset="-128"/>
              </a:defRPr>
            </a:lvl2pPr>
            <a:lvl3pPr marL="1143000" indent="-228600" defTabSz="912813" eaLnBrk="0" hangingPunct="0">
              <a:defRPr sz="1400">
                <a:solidFill>
                  <a:schemeClr val="tx1"/>
                </a:solidFill>
                <a:latin typeface="Times New Roman" pitchFamily="18" charset="0"/>
                <a:ea typeface="MS PGothic" pitchFamily="34" charset="-128"/>
              </a:defRPr>
            </a:lvl3pPr>
            <a:lvl4pPr marL="1600200" indent="-228600" defTabSz="912813" eaLnBrk="0" hangingPunct="0">
              <a:defRPr sz="1400">
                <a:solidFill>
                  <a:schemeClr val="tx1"/>
                </a:solidFill>
                <a:latin typeface="Times New Roman" pitchFamily="18" charset="0"/>
                <a:ea typeface="MS PGothic" pitchFamily="34" charset="-128"/>
              </a:defRPr>
            </a:lvl4pPr>
            <a:lvl5pPr marL="2057400" indent="-228600" defTabSz="912813" eaLnBrk="0" hangingPunct="0">
              <a:defRPr sz="1400">
                <a:solidFill>
                  <a:schemeClr val="tx1"/>
                </a:solidFill>
                <a:latin typeface="Times New Roman" pitchFamily="18" charset="0"/>
                <a:ea typeface="MS PGothic" pitchFamily="34" charset="-128"/>
              </a:defRPr>
            </a:lvl5pPr>
            <a:lvl6pPr marL="25146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8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90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62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pPr algn="r" eaLnBrk="1" hangingPunct="1"/>
            <a:fld id="{ED9A35D6-498B-4349-8215-5624580491FF}" type="slidenum">
              <a:rPr lang="en-US" altLang="en-US" sz="1200">
                <a:latin typeface="Arial" pitchFamily="34" charset="0"/>
              </a:rPr>
              <a:pPr algn="r" eaLnBrk="1" hangingPunct="1"/>
              <a:t>29</a:t>
            </a:fld>
            <a:endParaRPr lang="en-US" altLang="en-US" sz="1200" dirty="0">
              <a:latin typeface="Arial" pitchFamily="34" charset="0"/>
            </a:endParaRPr>
          </a:p>
        </p:txBody>
      </p:sp>
    </p:spTree>
    <p:extLst>
      <p:ext uri="{BB962C8B-B14F-4D97-AF65-F5344CB8AC3E}">
        <p14:creationId xmlns:p14="http://schemas.microsoft.com/office/powerpoint/2010/main" val="400519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HEP example…</a:t>
            </a:r>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30</a:t>
            </a:fld>
            <a:endParaRPr lang="en-US"/>
          </a:p>
        </p:txBody>
      </p:sp>
    </p:spTree>
    <p:extLst>
      <p:ext uri="{BB962C8B-B14F-4D97-AF65-F5344CB8AC3E}">
        <p14:creationId xmlns:p14="http://schemas.microsoft.com/office/powerpoint/2010/main" val="3984305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32</a:t>
            </a:fld>
            <a:endParaRPr lang="en-US" smtClean="0">
              <a:latin typeface="Arial" pitchFamily="34" charset="0"/>
            </a:endParaRPr>
          </a:p>
        </p:txBody>
      </p:sp>
    </p:spTree>
    <p:extLst>
      <p:ext uri="{BB962C8B-B14F-4D97-AF65-F5344CB8AC3E}">
        <p14:creationId xmlns:p14="http://schemas.microsoft.com/office/powerpoint/2010/main" val="1085180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HEP example…</a:t>
            </a:r>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33</a:t>
            </a:fld>
            <a:endParaRPr lang="en-US"/>
          </a:p>
        </p:txBody>
      </p:sp>
    </p:spTree>
    <p:extLst>
      <p:ext uri="{BB962C8B-B14F-4D97-AF65-F5344CB8AC3E}">
        <p14:creationId xmlns:p14="http://schemas.microsoft.com/office/powerpoint/2010/main" val="1542206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AB529E0-1E39-4BF5-A926-DFCB06BD7E01}" type="slidenum">
              <a:rPr lang="en-US" smtClean="0"/>
              <a:pPr/>
              <a:t>34</a:t>
            </a:fld>
            <a:endParaRPr lang="en-US"/>
          </a:p>
        </p:txBody>
      </p:sp>
    </p:spTree>
    <p:extLst>
      <p:ext uri="{BB962C8B-B14F-4D97-AF65-F5344CB8AC3E}">
        <p14:creationId xmlns:p14="http://schemas.microsoft.com/office/powerpoint/2010/main" val="279367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AB529E0-1E39-4BF5-A926-DFCB06BD7E01}" type="slidenum">
              <a:rPr lang="en-US" smtClean="0"/>
              <a:pPr/>
              <a:t>35</a:t>
            </a:fld>
            <a:endParaRPr lang="en-US"/>
          </a:p>
        </p:txBody>
      </p:sp>
    </p:spTree>
    <p:extLst>
      <p:ext uri="{BB962C8B-B14F-4D97-AF65-F5344CB8AC3E}">
        <p14:creationId xmlns:p14="http://schemas.microsoft.com/office/powerpoint/2010/main" val="378646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36</a:t>
            </a:fld>
            <a:endParaRPr lang="en-US" smtClean="0">
              <a:latin typeface="Arial" pitchFamily="34" charset="0"/>
            </a:endParaRPr>
          </a:p>
        </p:txBody>
      </p:sp>
    </p:spTree>
    <p:extLst>
      <p:ext uri="{BB962C8B-B14F-4D97-AF65-F5344CB8AC3E}">
        <p14:creationId xmlns:p14="http://schemas.microsoft.com/office/powerpoint/2010/main" val="879709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37</a:t>
            </a:fld>
            <a:endParaRPr lang="en-US" smtClean="0">
              <a:latin typeface="Arial" pitchFamily="34" charset="0"/>
            </a:endParaRPr>
          </a:p>
        </p:txBody>
      </p:sp>
    </p:spTree>
    <p:extLst>
      <p:ext uri="{BB962C8B-B14F-4D97-AF65-F5344CB8AC3E}">
        <p14:creationId xmlns:p14="http://schemas.microsoft.com/office/powerpoint/2010/main" val="268157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Consider for slide 10</a:t>
            </a:r>
          </a:p>
          <a:p>
            <a:pPr marL="171450" indent="-171450">
              <a:buFont typeface="Arial" panose="020B0604020202020204" pitchFamily="34" charset="0"/>
              <a:buChar char="•"/>
            </a:pPr>
            <a:r>
              <a:rPr lang="en-US" dirty="0" smtClean="0"/>
              <a:t>All</a:t>
            </a:r>
            <a:r>
              <a:rPr lang="en-US" baseline="0" dirty="0" smtClean="0"/>
              <a:t> residents of Connecticut deserve better – access to more affordable and consistently high quality care.</a:t>
            </a:r>
          </a:p>
          <a:p>
            <a:pPr marL="171450" indent="-171450">
              <a:buFont typeface="Arial" panose="020B0604020202020204" pitchFamily="34" charset="0"/>
              <a:buChar char="•"/>
            </a:pPr>
            <a:r>
              <a:rPr lang="en-US" dirty="0" smtClean="0"/>
              <a:t>CT SIM initiatives</a:t>
            </a:r>
            <a:r>
              <a:rPr lang="en-US" baseline="0" dirty="0" smtClean="0"/>
              <a:t> will address the problems facing healthcare and provide Connecticut with the level care they deserve</a:t>
            </a:r>
          </a:p>
          <a:p>
            <a:endParaRPr lang="en-US" baseline="0" dirty="0" smtClean="0"/>
          </a:p>
          <a:p>
            <a:r>
              <a:rPr lang="en-US" baseline="0" dirty="0" smtClean="0"/>
              <a:t>Also consider using images instead of just bullets</a:t>
            </a:r>
            <a:endParaRPr lang="en-US" dirty="0"/>
          </a:p>
        </p:txBody>
      </p:sp>
      <p:sp>
        <p:nvSpPr>
          <p:cNvPr id="4" name="Slide Number Placeholder 3"/>
          <p:cNvSpPr>
            <a:spLocks noGrp="1"/>
          </p:cNvSpPr>
          <p:nvPr>
            <p:ph type="sldNum" sz="quarter" idx="10"/>
          </p:nvPr>
        </p:nvSpPr>
        <p:spPr/>
        <p:txBody>
          <a:bodyPr/>
          <a:lstStyle/>
          <a:p>
            <a:fld id="{7AB529E0-1E39-4BF5-A926-DFCB06BD7E01}" type="slidenum">
              <a:rPr lang="en-US" smtClean="0"/>
              <a:pPr/>
              <a:t>5</a:t>
            </a:fld>
            <a:endParaRPr lang="en-US"/>
          </a:p>
        </p:txBody>
      </p:sp>
    </p:spTree>
    <p:extLst>
      <p:ext uri="{BB962C8B-B14F-4D97-AF65-F5344CB8AC3E}">
        <p14:creationId xmlns:p14="http://schemas.microsoft.com/office/powerpoint/2010/main" val="259911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Consider for slide 10</a:t>
            </a:r>
          </a:p>
          <a:p>
            <a:pPr marL="171450" indent="-171450">
              <a:buFont typeface="Arial" panose="020B0604020202020204" pitchFamily="34" charset="0"/>
              <a:buChar char="•"/>
            </a:pPr>
            <a:r>
              <a:rPr lang="en-US" dirty="0" smtClean="0"/>
              <a:t>All</a:t>
            </a:r>
            <a:r>
              <a:rPr lang="en-US" baseline="0" dirty="0" smtClean="0"/>
              <a:t> residents of Connecticut deserve better – access to more affordable and consistently high quality care.</a:t>
            </a:r>
          </a:p>
          <a:p>
            <a:pPr marL="171450" indent="-171450">
              <a:buFont typeface="Arial" panose="020B0604020202020204" pitchFamily="34" charset="0"/>
              <a:buChar char="•"/>
            </a:pPr>
            <a:r>
              <a:rPr lang="en-US" dirty="0" smtClean="0"/>
              <a:t>CT SIM initiatives</a:t>
            </a:r>
            <a:r>
              <a:rPr lang="en-US" baseline="0" dirty="0" smtClean="0"/>
              <a:t> will address the problems facing healthcare and provide Connecticut with the level care they deserve</a:t>
            </a:r>
          </a:p>
          <a:p>
            <a:endParaRPr lang="en-US" baseline="0" dirty="0" smtClean="0"/>
          </a:p>
          <a:p>
            <a:r>
              <a:rPr lang="en-US" baseline="0" dirty="0" smtClean="0"/>
              <a:t>Also consider using images instead of just bullets</a:t>
            </a:r>
            <a:endParaRPr lang="en-US" dirty="0"/>
          </a:p>
        </p:txBody>
      </p:sp>
      <p:sp>
        <p:nvSpPr>
          <p:cNvPr id="4" name="Slide Number Placeholder 3"/>
          <p:cNvSpPr>
            <a:spLocks noGrp="1"/>
          </p:cNvSpPr>
          <p:nvPr>
            <p:ph type="sldNum" sz="quarter" idx="10"/>
          </p:nvPr>
        </p:nvSpPr>
        <p:spPr/>
        <p:txBody>
          <a:bodyPr/>
          <a:lstStyle/>
          <a:p>
            <a:fld id="{7AB529E0-1E39-4BF5-A926-DFCB06BD7E01}" type="slidenum">
              <a:rPr lang="en-US" smtClean="0"/>
              <a:pPr/>
              <a:t>7</a:t>
            </a:fld>
            <a:endParaRPr lang="en-US"/>
          </a:p>
        </p:txBody>
      </p:sp>
    </p:spTree>
    <p:extLst>
      <p:ext uri="{BB962C8B-B14F-4D97-AF65-F5344CB8AC3E}">
        <p14:creationId xmlns:p14="http://schemas.microsoft.com/office/powerpoint/2010/main" val="375744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Infant mortality,</a:t>
            </a:r>
            <a:r>
              <a:rPr lang="en-US" baseline="0" dirty="0" smtClean="0"/>
              <a:t> asthma, hypertension…</a:t>
            </a:r>
            <a:endParaRPr lang="en-US" dirty="0"/>
          </a:p>
        </p:txBody>
      </p:sp>
      <p:sp>
        <p:nvSpPr>
          <p:cNvPr id="4" name="Slide Number Placeholder 3"/>
          <p:cNvSpPr>
            <a:spLocks noGrp="1"/>
          </p:cNvSpPr>
          <p:nvPr>
            <p:ph type="sldNum" sz="quarter" idx="10"/>
          </p:nvPr>
        </p:nvSpPr>
        <p:spPr/>
        <p:txBody>
          <a:bodyPr/>
          <a:lstStyle/>
          <a:p>
            <a:fld id="{D1B8A2EE-3A01-43C2-AAC2-ABB94067B8BF}" type="slidenum">
              <a:rPr lang="en-US" smtClean="0"/>
              <a:pPr/>
              <a:t>8</a:t>
            </a:fld>
            <a:endParaRPr lang="en-US"/>
          </a:p>
        </p:txBody>
      </p:sp>
    </p:spTree>
    <p:extLst>
      <p:ext uri="{BB962C8B-B14F-4D97-AF65-F5344CB8AC3E}">
        <p14:creationId xmlns:p14="http://schemas.microsoft.com/office/powerpoint/2010/main" val="421005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xfrm>
            <a:off x="861909" y="4464193"/>
            <a:ext cx="5485158" cy="4182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Companies realized a </a:t>
            </a:r>
            <a:r>
              <a:rPr lang="en-US" altLang="en-US" sz="1200" b="1" dirty="0" smtClean="0">
                <a:solidFill>
                  <a:schemeClr val="accent6">
                    <a:lumMod val="75000"/>
                  </a:schemeClr>
                </a:solidFill>
              </a:rPr>
              <a:t>5% savings on health care </a:t>
            </a:r>
            <a:r>
              <a:rPr lang="en-US" altLang="en-US" sz="1200" dirty="0" smtClean="0"/>
              <a:t>after 3 years with HDHP- due to reduced office visits and fewer pharmaceuticals</a:t>
            </a:r>
          </a:p>
          <a:p>
            <a:endParaRPr lang="en-US" altLang="en-US" dirty="0" smtClean="0">
              <a:latin typeface="Arial" pitchFamily="34" charset="0"/>
            </a:endParaRPr>
          </a:p>
        </p:txBody>
      </p:sp>
      <p:sp>
        <p:nvSpPr>
          <p:cNvPr id="31747" name="Slide Number Placeholder 3"/>
          <p:cNvSpPr txBox="1">
            <a:spLocks noGrp="1"/>
          </p:cNvSpPr>
          <p:nvPr/>
        </p:nvSpPr>
        <p:spPr bwMode="auto">
          <a:xfrm>
            <a:off x="3885579" y="8829180"/>
            <a:ext cx="2970869" cy="4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8" tIns="46150" rIns="92298" bIns="46150" anchor="b"/>
          <a:lstStyle>
            <a:lvl1pPr defTabSz="912813" eaLnBrk="0" hangingPunct="0">
              <a:defRPr sz="1400">
                <a:solidFill>
                  <a:schemeClr val="tx1"/>
                </a:solidFill>
                <a:latin typeface="Times New Roman" pitchFamily="18" charset="0"/>
                <a:ea typeface="MS PGothic" pitchFamily="34" charset="-128"/>
              </a:defRPr>
            </a:lvl1pPr>
            <a:lvl2pPr marL="742950" indent="-285750" defTabSz="912813" eaLnBrk="0" hangingPunct="0">
              <a:defRPr sz="1400">
                <a:solidFill>
                  <a:schemeClr val="tx1"/>
                </a:solidFill>
                <a:latin typeface="Times New Roman" pitchFamily="18" charset="0"/>
                <a:ea typeface="MS PGothic" pitchFamily="34" charset="-128"/>
              </a:defRPr>
            </a:lvl2pPr>
            <a:lvl3pPr marL="1143000" indent="-228600" defTabSz="912813" eaLnBrk="0" hangingPunct="0">
              <a:defRPr sz="1400">
                <a:solidFill>
                  <a:schemeClr val="tx1"/>
                </a:solidFill>
                <a:latin typeface="Times New Roman" pitchFamily="18" charset="0"/>
                <a:ea typeface="MS PGothic" pitchFamily="34" charset="-128"/>
              </a:defRPr>
            </a:lvl3pPr>
            <a:lvl4pPr marL="1600200" indent="-228600" defTabSz="912813" eaLnBrk="0" hangingPunct="0">
              <a:defRPr sz="1400">
                <a:solidFill>
                  <a:schemeClr val="tx1"/>
                </a:solidFill>
                <a:latin typeface="Times New Roman" pitchFamily="18" charset="0"/>
                <a:ea typeface="MS PGothic" pitchFamily="34" charset="-128"/>
              </a:defRPr>
            </a:lvl4pPr>
            <a:lvl5pPr marL="2057400" indent="-228600" defTabSz="912813" eaLnBrk="0" hangingPunct="0">
              <a:defRPr sz="1400">
                <a:solidFill>
                  <a:schemeClr val="tx1"/>
                </a:solidFill>
                <a:latin typeface="Times New Roman" pitchFamily="18" charset="0"/>
                <a:ea typeface="MS PGothic" pitchFamily="34" charset="-128"/>
              </a:defRPr>
            </a:lvl5pPr>
            <a:lvl6pPr marL="25146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6pPr>
            <a:lvl7pPr marL="29718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7pPr>
            <a:lvl8pPr marL="34290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8pPr>
            <a:lvl9pPr marL="3886200" indent="-228600" defTabSz="912813" eaLnBrk="0" fontAlgn="base" hangingPunct="0">
              <a:spcBef>
                <a:spcPct val="0"/>
              </a:spcBef>
              <a:spcAft>
                <a:spcPct val="0"/>
              </a:spcAft>
              <a:defRPr sz="1400">
                <a:solidFill>
                  <a:schemeClr val="tx1"/>
                </a:solidFill>
                <a:latin typeface="Times New Roman" pitchFamily="18" charset="0"/>
                <a:ea typeface="MS PGothic" pitchFamily="34" charset="-128"/>
              </a:defRPr>
            </a:lvl9pPr>
          </a:lstStyle>
          <a:p>
            <a:pPr algn="r" eaLnBrk="1" hangingPunct="1"/>
            <a:fld id="{ED9A35D6-498B-4349-8215-5624580491FF}" type="slidenum">
              <a:rPr lang="en-US" altLang="en-US" sz="1200">
                <a:latin typeface="Arial" pitchFamily="34" charset="0"/>
              </a:rPr>
              <a:pPr algn="r" eaLnBrk="1" hangingPunct="1"/>
              <a:t>10</a:t>
            </a:fld>
            <a:endParaRPr lang="en-US" altLang="en-US" sz="1200" dirty="0">
              <a:latin typeface="Arial" pitchFamily="34" charset="0"/>
            </a:endParaRPr>
          </a:p>
        </p:txBody>
      </p:sp>
    </p:spTree>
    <p:extLst>
      <p:ext uri="{BB962C8B-B14F-4D97-AF65-F5344CB8AC3E}">
        <p14:creationId xmlns:p14="http://schemas.microsoft.com/office/powerpoint/2010/main" val="400716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DF49A-0979-4DB1-BE79-DE563C9B2D6A}" type="slidenum">
              <a:rPr lang="en-US" smtClean="0"/>
              <a:pPr/>
              <a:t>11</a:t>
            </a:fld>
            <a:endParaRPr lang="en-US" dirty="0"/>
          </a:p>
        </p:txBody>
      </p:sp>
    </p:spTree>
    <p:extLst>
      <p:ext uri="{BB962C8B-B14F-4D97-AF65-F5344CB8AC3E}">
        <p14:creationId xmlns:p14="http://schemas.microsoft.com/office/powerpoint/2010/main" val="316861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12</a:t>
            </a:fld>
            <a:endParaRPr lang="en-US" smtClean="0">
              <a:latin typeface="Arial" pitchFamily="34" charset="0"/>
            </a:endParaRPr>
          </a:p>
        </p:txBody>
      </p:sp>
    </p:spTree>
    <p:extLst>
      <p:ext uri="{BB962C8B-B14F-4D97-AF65-F5344CB8AC3E}">
        <p14:creationId xmlns:p14="http://schemas.microsoft.com/office/powerpoint/2010/main" val="241218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Focus</a:t>
            </a:r>
            <a:r>
              <a:rPr lang="en-US" baseline="0" dirty="0" smtClean="0"/>
              <a:t> on aligning all payers…this is the only way to reach the entire population…..a lack of alignment can slow the pace of change</a:t>
            </a: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CAC02D08-36EA-4DAD-B859-C05494A284B7}" type="slidenum">
              <a:rPr lang="en-US" smtClean="0">
                <a:latin typeface="Arial" pitchFamily="34" charset="0"/>
              </a:rPr>
              <a:pPr/>
              <a:t>13</a:t>
            </a:fld>
            <a:endParaRPr lang="en-US" smtClean="0">
              <a:latin typeface="Arial" pitchFamily="34" charset="0"/>
            </a:endParaRPr>
          </a:p>
        </p:txBody>
      </p:sp>
    </p:spTree>
    <p:extLst>
      <p:ext uri="{BB962C8B-B14F-4D97-AF65-F5344CB8AC3E}">
        <p14:creationId xmlns:p14="http://schemas.microsoft.com/office/powerpoint/2010/main" val="358813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solidFill>
                  <a:srgbClr val="000000"/>
                </a:solidFill>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273423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60964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2130779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solidFill>
                  <a:srgbClr val="000000"/>
                </a:solidFill>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82040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74233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909778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86596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10" name="Picture 9"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066478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6" name="Picture 5"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783456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5" name="Picture 4"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55083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77340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68122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594202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943619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97555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7" name="Picture 6"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214572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2514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10" name="Picture 9"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43805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6" name="Picture 5"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112433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5" name="Picture 4"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411389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279362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210DBF0-214A-457F-8CF3-28BC8806A45D}" type="datetimeFigureOut">
              <a:rPr lang="en-US" smtClean="0"/>
              <a:pPr/>
              <a:t>6/14/2016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1B7EB3-96FC-400F-98C5-4A6D8550A5CE}" type="slidenum">
              <a:rPr lang="en-US" smtClean="0"/>
              <a:pPr/>
              <a:t>‹#›</a:t>
            </a:fld>
            <a:endParaRPr lang="en-US"/>
          </a:p>
        </p:txBody>
      </p:sp>
      <p:pic>
        <p:nvPicPr>
          <p:cNvPr id="8" name="Picture 7" descr="sim_logo_s.jpg"/>
          <p:cNvPicPr>
            <a:picLocks noChangeAspect="1"/>
          </p:cNvPicPr>
          <p:nvPr userDrawn="1"/>
        </p:nvPicPr>
        <p:blipFill>
          <a:blip r:embed="rId2"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305299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749" y="0"/>
            <a:ext cx="11004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9319684" y="649287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1"/>
                </a:solidFill>
                <a:latin typeface="Calibri" panose="020F0502020204030204" pitchFamily="34" charset="0"/>
                <a:cs typeface="Arial" panose="020B0604020202020204" pitchFamily="34" charset="0"/>
              </a:defRPr>
            </a:lvl1pPr>
          </a:lstStyle>
          <a:p>
            <a:fld id="{5D1B7EB3-96FC-400F-98C5-4A6D8550A5CE}" type="slidenum">
              <a:rPr lang="en-US" smtClean="0"/>
              <a:pPr/>
              <a:t>‹#›</a:t>
            </a:fld>
            <a:endParaRPr lang="en-US"/>
          </a:p>
        </p:txBody>
      </p:sp>
      <p:cxnSp>
        <p:nvCxnSpPr>
          <p:cNvPr id="3" name="Straight Connector 2"/>
          <p:cNvCxnSpPr/>
          <p:nvPr/>
        </p:nvCxnSpPr>
        <p:spPr>
          <a:xfrm>
            <a:off x="-31749" y="685800"/>
            <a:ext cx="12223751"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749" y="636588"/>
            <a:ext cx="1222375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sim_logo_s.jpg"/>
          <p:cNvPicPr>
            <a:picLocks noChangeAspect="1"/>
          </p:cNvPicPr>
          <p:nvPr userDrawn="1"/>
        </p:nvPicPr>
        <p:blipFill>
          <a:blip r:embed="rId13"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99349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000" b="1" kern="1200">
          <a:solidFill>
            <a:schemeClr val="tx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2pPr>
      <a:lvl3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3pPr>
      <a:lvl4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4pPr>
      <a:lvl5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749" y="0"/>
            <a:ext cx="11004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fld id="{6210DBF0-214A-457F-8CF3-28BC8806A45D}" type="datetimeFigureOut">
              <a:rPr lang="en-US" smtClean="0"/>
              <a:pPr/>
              <a:t>6/14/2016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9319684" y="649287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1"/>
                </a:solidFill>
                <a:latin typeface="Calibri" panose="020F0502020204030204" pitchFamily="34" charset="0"/>
                <a:cs typeface="Arial" panose="020B0604020202020204" pitchFamily="34" charset="0"/>
              </a:defRPr>
            </a:lvl1pPr>
          </a:lstStyle>
          <a:p>
            <a:fld id="{5D1B7EB3-96FC-400F-98C5-4A6D8550A5CE}" type="slidenum">
              <a:rPr lang="en-US" smtClean="0"/>
              <a:pPr/>
              <a:t>‹#›</a:t>
            </a:fld>
            <a:endParaRPr lang="en-US"/>
          </a:p>
        </p:txBody>
      </p:sp>
      <p:cxnSp>
        <p:nvCxnSpPr>
          <p:cNvPr id="3" name="Straight Connector 2"/>
          <p:cNvCxnSpPr/>
          <p:nvPr/>
        </p:nvCxnSpPr>
        <p:spPr>
          <a:xfrm>
            <a:off x="-31749" y="1454426"/>
            <a:ext cx="12223751"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sim_logo_s.jpg"/>
          <p:cNvPicPr>
            <a:picLocks noChangeAspect="1"/>
          </p:cNvPicPr>
          <p:nvPr userDrawn="1"/>
        </p:nvPicPr>
        <p:blipFill>
          <a:blip r:embed="rId13" cstate="print"/>
          <a:stretch>
            <a:fillRect/>
          </a:stretch>
        </p:blipFill>
        <p:spPr>
          <a:xfrm>
            <a:off x="10121026" y="50292"/>
            <a:ext cx="1997271" cy="457200"/>
          </a:xfrm>
          <a:prstGeom prst="rect">
            <a:avLst/>
          </a:prstGeom>
        </p:spPr>
      </p:pic>
    </p:spTree>
    <p:extLst>
      <p:ext uri="{BB962C8B-B14F-4D97-AF65-F5344CB8AC3E}">
        <p14:creationId xmlns:p14="http://schemas.microsoft.com/office/powerpoint/2010/main" val="2929573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3000" b="1" kern="1200">
          <a:solidFill>
            <a:schemeClr val="tx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2pPr>
      <a:lvl3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3pPr>
      <a:lvl4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4pPr>
      <a:lvl5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healthaffairs.org/blog/2015/10/07/trouble-ahead-for-high-deductible-health-pla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1.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19.png"/><Relationship Id="rId5" Type="http://schemas.openxmlformats.org/officeDocument/2006/relationships/diagramQuickStyle" Target="../diagrams/quickStyle6.xml"/><Relationship Id="rId10" Type="http://schemas.openxmlformats.org/officeDocument/2006/relationships/image" Target="../media/image18.png"/><Relationship Id="rId4" Type="http://schemas.openxmlformats.org/officeDocument/2006/relationships/diagramLayout" Target="../diagrams/layout6.xml"/><Relationship Id="rId9" Type="http://schemas.openxmlformats.org/officeDocument/2006/relationships/image" Target="../media/image17.png"/><Relationship Id="rId1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wchealth.com/cgi-local/hregister.cgi/reg/waste.pd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mailto:sim@ct.gov" TargetMode="External"/><Relationship Id="rId4" Type="http://schemas.openxmlformats.org/officeDocument/2006/relationships/hyperlink" Target="http://www.healthreform.ct.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ehi.net/writable/publication_files/file/waste_clinical_care_report_final.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ms.gov/mmrr/Downloads/MMRR2011_001_04_A0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ommonwealthfund.org/publications/fund-reports/2014/apr/2014-state-scorecard"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t.gov/dph/lib/dph/hems/health_equity/ct_costdisparity_apr2014_web.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767174" y="1717276"/>
            <a:ext cx="5156858" cy="1942298"/>
          </a:xfrm>
        </p:spPr>
        <p:txBody>
          <a:bodyPr/>
          <a:lstStyle/>
          <a:p>
            <a:r>
              <a:rPr lang="en-US" altLang="en-US" sz="3800" dirty="0">
                <a:solidFill>
                  <a:schemeClr val="tx2">
                    <a:lumMod val="75000"/>
                  </a:schemeClr>
                </a:solidFill>
              </a:rPr>
              <a:t>Connecticut </a:t>
            </a:r>
            <a:r>
              <a:rPr lang="en-US" altLang="en-US" sz="3800" dirty="0" smtClean="0">
                <a:solidFill>
                  <a:schemeClr val="tx2">
                    <a:lumMod val="75000"/>
                  </a:schemeClr>
                </a:solidFill>
              </a:rPr>
              <a:t/>
            </a:r>
            <a:br>
              <a:rPr lang="en-US" altLang="en-US" sz="3800" dirty="0" smtClean="0">
                <a:solidFill>
                  <a:schemeClr val="tx2">
                    <a:lumMod val="75000"/>
                  </a:schemeClr>
                </a:solidFill>
              </a:rPr>
            </a:br>
            <a:r>
              <a:rPr lang="en-US" altLang="en-US" sz="3800" dirty="0" smtClean="0">
                <a:solidFill>
                  <a:schemeClr val="tx2">
                    <a:lumMod val="75000"/>
                  </a:schemeClr>
                </a:solidFill>
              </a:rPr>
              <a:t>State Innovation Model</a:t>
            </a:r>
            <a:r>
              <a:rPr lang="en-US" altLang="en-US" sz="3800" dirty="0">
                <a:solidFill>
                  <a:schemeClr val="tx2">
                    <a:lumMod val="75000"/>
                  </a:schemeClr>
                </a:solidFill>
              </a:rPr>
              <a:t/>
            </a:r>
            <a:br>
              <a:rPr lang="en-US" altLang="en-US" sz="3800" dirty="0">
                <a:solidFill>
                  <a:schemeClr val="tx2">
                    <a:lumMod val="75000"/>
                  </a:schemeClr>
                </a:solidFill>
              </a:rPr>
            </a:br>
            <a:endParaRPr lang="en-US" altLang="en-US" sz="3800" dirty="0">
              <a:solidFill>
                <a:schemeClr val="tx2">
                  <a:lumMod val="75000"/>
                </a:schemeClr>
              </a:solidFill>
            </a:endParaRPr>
          </a:p>
        </p:txBody>
      </p:sp>
      <p:sp>
        <p:nvSpPr>
          <p:cNvPr id="3" name="Subtitle 2"/>
          <p:cNvSpPr>
            <a:spLocks noGrp="1"/>
          </p:cNvSpPr>
          <p:nvPr>
            <p:ph type="subTitle" idx="1"/>
          </p:nvPr>
        </p:nvSpPr>
        <p:spPr>
          <a:xfrm>
            <a:off x="5870713" y="4045103"/>
            <a:ext cx="4602590" cy="1636010"/>
          </a:xfrm>
        </p:spPr>
        <p:txBody>
          <a:bodyPr/>
          <a:lstStyle/>
          <a:p>
            <a:pPr algn="l">
              <a:spcBef>
                <a:spcPts val="0"/>
              </a:spcBef>
              <a:spcAft>
                <a:spcPts val="0"/>
              </a:spcAft>
              <a:defRPr/>
            </a:pPr>
            <a:r>
              <a:rPr lang="en-US" sz="3200" b="1" dirty="0" smtClean="0">
                <a:ea typeface="ＭＳ Ｐゴシック" charset="0"/>
                <a:cs typeface="+mn-cs"/>
              </a:rPr>
              <a:t>Healthcare Cabinet </a:t>
            </a:r>
          </a:p>
          <a:p>
            <a:pPr algn="l">
              <a:spcBef>
                <a:spcPts val="0"/>
              </a:spcBef>
              <a:spcAft>
                <a:spcPts val="0"/>
              </a:spcAft>
              <a:defRPr/>
            </a:pPr>
            <a:r>
              <a:rPr lang="en-US" b="1" dirty="0" smtClean="0">
                <a:ea typeface="ＭＳ Ｐゴシック" charset="0"/>
                <a:cs typeface="+mn-cs"/>
              </a:rPr>
              <a:t>June 14, 2016</a:t>
            </a:r>
            <a:endParaRPr lang="en-US" b="1" dirty="0">
              <a:ea typeface="ＭＳ Ｐゴシック" charset="0"/>
              <a:cs typeface="+mn-cs"/>
            </a:endParaRPr>
          </a:p>
        </p:txBody>
      </p:sp>
      <p:pic>
        <p:nvPicPr>
          <p:cNvPr id="14340" name="Picture 2" descr="http://www.cipci.org/sites/default/files/imce/SIM%20-%20Website%20Ver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706564"/>
            <a:ext cx="3919538"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52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7656" y="62875"/>
            <a:ext cx="8178520" cy="531813"/>
          </a:xfrm>
        </p:spPr>
        <p:txBody>
          <a:bodyPr/>
          <a:lstStyle/>
          <a:p>
            <a:r>
              <a:rPr lang="en-US" dirty="0">
                <a:ln w="0"/>
                <a:solidFill>
                  <a:schemeClr val="tx2">
                    <a:lumMod val="50000"/>
                  </a:schemeClr>
                </a:solidFill>
              </a:rPr>
              <a:t>Insurance barriers to consumer engagement</a:t>
            </a:r>
            <a:endParaRPr lang="en-US" dirty="0">
              <a:solidFill>
                <a:schemeClr val="tx2">
                  <a:lumMod val="75000"/>
                </a:schemeClr>
              </a:solidFill>
            </a:endParaRPr>
          </a:p>
        </p:txBody>
      </p:sp>
      <p:graphicFrame>
        <p:nvGraphicFramePr>
          <p:cNvPr id="5" name="Chart 4"/>
          <p:cNvGraphicFramePr/>
          <p:nvPr>
            <p:extLst/>
          </p:nvPr>
        </p:nvGraphicFramePr>
        <p:xfrm>
          <a:off x="173001" y="1414272"/>
          <a:ext cx="5618199" cy="395316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791200" y="1359865"/>
            <a:ext cx="6161125" cy="1569660"/>
          </a:xfrm>
          <a:prstGeom prst="rect">
            <a:avLst/>
          </a:prstGeom>
          <a:noFill/>
        </p:spPr>
        <p:txBody>
          <a:bodyPr wrap="square" lIns="91440" tIns="45720" rIns="91440" bIns="45720">
            <a:spAutoFit/>
          </a:bodyPr>
          <a:lstStyle/>
          <a:p>
            <a:r>
              <a:rPr lang="en-US" sz="3200" dirty="0" smtClean="0">
                <a:ln w="0"/>
                <a:solidFill>
                  <a:srgbClr val="0070C0"/>
                </a:solidFill>
                <a:effectLst>
                  <a:outerShdw blurRad="38100" dist="25400" dir="5400000" algn="ctr" rotWithShape="0">
                    <a:srgbClr val="6E747A">
                      <a:alpha val="43000"/>
                    </a:srgbClr>
                  </a:outerShdw>
                </a:effectLst>
              </a:rPr>
              <a:t>High Deductible Health Plans are increasingly being used by employers</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p:cNvSpPr/>
          <p:nvPr/>
        </p:nvSpPr>
        <p:spPr>
          <a:xfrm>
            <a:off x="5791200" y="3914186"/>
            <a:ext cx="6161125" cy="1200329"/>
          </a:xfrm>
          <a:prstGeom prst="rect">
            <a:avLst/>
          </a:prstGeom>
          <a:noFill/>
        </p:spPr>
        <p:txBody>
          <a:bodyPr wrap="square" lIns="91440" tIns="45720" rIns="91440" bIns="45720">
            <a:spAutoFit/>
          </a:bodyPr>
          <a:lstStyle/>
          <a:p>
            <a:r>
              <a:rPr lang="en-US" sz="3200" dirty="0">
                <a:ln w="0"/>
                <a:solidFill>
                  <a:srgbClr val="0070C0"/>
                </a:solidFill>
                <a:effectLst>
                  <a:outerShdw blurRad="38100" dist="25400" dir="5400000" algn="ctr" rotWithShape="0">
                    <a:srgbClr val="6E747A">
                      <a:alpha val="43000"/>
                    </a:srgbClr>
                  </a:outerShdw>
                </a:effectLst>
              </a:rPr>
              <a:t>In 2015, </a:t>
            </a:r>
            <a:r>
              <a:rPr lang="en-US" sz="4000" dirty="0">
                <a:ln w="0"/>
                <a:solidFill>
                  <a:schemeClr val="accent6">
                    <a:lumMod val="50000"/>
                  </a:schemeClr>
                </a:solidFill>
                <a:effectLst>
                  <a:outerShdw blurRad="38100" dist="25400" dir="5400000" algn="ctr" rotWithShape="0">
                    <a:srgbClr val="6E747A">
                      <a:alpha val="43000"/>
                    </a:srgbClr>
                  </a:outerShdw>
                </a:effectLst>
              </a:rPr>
              <a:t>24%</a:t>
            </a:r>
            <a:r>
              <a:rPr lang="en-US" sz="3200" dirty="0">
                <a:ln w="0"/>
                <a:solidFill>
                  <a:srgbClr val="0070C0"/>
                </a:solidFill>
                <a:effectLst>
                  <a:outerShdw blurRad="38100" dist="25400" dir="5400000" algn="ctr" rotWithShape="0">
                    <a:srgbClr val="6E747A">
                      <a:alpha val="43000"/>
                    </a:srgbClr>
                  </a:outerShdw>
                </a:effectLst>
              </a:rPr>
              <a:t> of all workers were enrolled in </a:t>
            </a:r>
            <a:r>
              <a:rPr lang="en-US" sz="3200" dirty="0" smtClean="0">
                <a:ln w="0"/>
                <a:solidFill>
                  <a:srgbClr val="0070C0"/>
                </a:solidFill>
                <a:effectLst>
                  <a:outerShdw blurRad="38100" dist="25400" dir="5400000" algn="ctr" rotWithShape="0">
                    <a:srgbClr val="6E747A">
                      <a:alpha val="43000"/>
                    </a:srgbClr>
                  </a:outerShdw>
                </a:effectLst>
              </a:rPr>
              <a:t>one, </a:t>
            </a:r>
            <a:r>
              <a:rPr lang="en-US" sz="3200" dirty="0">
                <a:ln w="0"/>
                <a:solidFill>
                  <a:srgbClr val="0070C0"/>
                </a:solidFill>
                <a:effectLst>
                  <a:outerShdw blurRad="38100" dist="25400" dir="5400000" algn="ctr" rotWithShape="0">
                    <a:srgbClr val="6E747A">
                      <a:alpha val="43000"/>
                    </a:srgbClr>
                  </a:outerShdw>
                </a:effectLst>
              </a:rPr>
              <a:t>up from 8% in 2009</a:t>
            </a:r>
          </a:p>
        </p:txBody>
      </p:sp>
      <p:sp>
        <p:nvSpPr>
          <p:cNvPr id="2" name="Rectangle 1"/>
          <p:cNvSpPr/>
          <p:nvPr/>
        </p:nvSpPr>
        <p:spPr>
          <a:xfrm>
            <a:off x="173001" y="6239500"/>
            <a:ext cx="10787270" cy="338554"/>
          </a:xfrm>
          <a:prstGeom prst="rect">
            <a:avLst/>
          </a:prstGeom>
        </p:spPr>
        <p:txBody>
          <a:bodyPr wrap="square">
            <a:spAutoFit/>
          </a:bodyPr>
          <a:lstStyle/>
          <a:p>
            <a:r>
              <a:rPr lang="en-US" sz="1600" u="sng"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hlinkClick r:id="rId4"/>
              </a:rPr>
              <a:t>http://healthaffairs.org/blog/2015/10/07/trouble-ahead-for-high-deductible-health-plans/</a:t>
            </a:r>
            <a:endParaRPr lang="en-US" sz="1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59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1304" y="1928853"/>
            <a:ext cx="11648661" cy="4339329"/>
            <a:chOff x="527331" y="1319254"/>
            <a:chExt cx="11648661" cy="4339329"/>
          </a:xfrm>
        </p:grpSpPr>
        <p:pic>
          <p:nvPicPr>
            <p:cNvPr id="7" name="Picture 6"/>
            <p:cNvPicPr>
              <a:picLocks noChangeAspect="1"/>
            </p:cNvPicPr>
            <p:nvPr/>
          </p:nvPicPr>
          <p:blipFill>
            <a:blip r:embed="rId3"/>
            <a:stretch>
              <a:fillRect/>
            </a:stretch>
          </p:blipFill>
          <p:spPr>
            <a:xfrm>
              <a:off x="2388251" y="1382900"/>
              <a:ext cx="8798720" cy="4275683"/>
            </a:xfrm>
            <a:prstGeom prst="rect">
              <a:avLst/>
            </a:prstGeom>
          </p:spPr>
        </p:pic>
        <p:sp>
          <p:nvSpPr>
            <p:cNvPr id="6" name="Rectangle 5"/>
            <p:cNvSpPr/>
            <p:nvPr/>
          </p:nvSpPr>
          <p:spPr>
            <a:xfrm>
              <a:off x="527331" y="1319254"/>
              <a:ext cx="11648661" cy="4136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89229">
              <a:off x="2396329" y="1727169"/>
              <a:ext cx="1050676" cy="322537"/>
            </a:xfrm>
            <a:prstGeom prst="rightArrow">
              <a:avLst/>
            </a:prstGeom>
            <a:solidFill>
              <a:schemeClr val="accent6">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99230" y="1600793"/>
              <a:ext cx="2003001" cy="830997"/>
            </a:xfrm>
            <a:prstGeom prst="rect">
              <a:avLst/>
            </a:prstGeom>
            <a:noFill/>
          </p:spPr>
          <p:txBody>
            <a:bodyPr wrap="square" lIns="91440" tIns="45720" rIns="91440" bIns="45720">
              <a:spAutoFit/>
            </a:bodyPr>
            <a:lstStyle/>
            <a:p>
              <a:r>
                <a:rPr lang="en-US" sz="2400" dirty="0" smtClean="0">
                  <a:ln w="0"/>
                  <a:solidFill>
                    <a:schemeClr val="accent6">
                      <a:lumMod val="50000"/>
                    </a:schemeClr>
                  </a:solidFill>
                  <a:effectLst>
                    <a:outerShdw blurRad="38100" dist="25400" dir="5400000" algn="ctr" rotWithShape="0">
                      <a:srgbClr val="6E747A">
                        <a:alpha val="43000"/>
                      </a:srgbClr>
                    </a:outerShdw>
                  </a:effectLst>
                </a:rPr>
                <a:t>10% is healthcare</a:t>
              </a:r>
              <a:endParaRPr lang="en-US" sz="2400" b="0" cap="none" spc="0" dirty="0">
                <a:ln w="0"/>
                <a:solidFill>
                  <a:schemeClr val="accent6">
                    <a:lumMod val="50000"/>
                  </a:schemeClr>
                </a:solidFill>
                <a:effectLst>
                  <a:outerShdw blurRad="38100" dist="25400" dir="5400000" algn="ctr" rotWithShape="0">
                    <a:srgbClr val="6E747A">
                      <a:alpha val="43000"/>
                    </a:srgbClr>
                  </a:outerShdw>
                </a:effectLst>
              </a:endParaRPr>
            </a:p>
          </p:txBody>
        </p:sp>
        <p:sp>
          <p:nvSpPr>
            <p:cNvPr id="17" name="Rectangle 16"/>
            <p:cNvSpPr/>
            <p:nvPr/>
          </p:nvSpPr>
          <p:spPr>
            <a:xfrm>
              <a:off x="5994802" y="1711714"/>
              <a:ext cx="5686679" cy="830997"/>
            </a:xfrm>
            <a:prstGeom prst="rect">
              <a:avLst/>
            </a:prstGeom>
            <a:noFill/>
          </p:spPr>
          <p:txBody>
            <a:bodyPr wrap="square" lIns="91440" tIns="45720" rIns="91440" bIns="45720">
              <a:spAutoFit/>
            </a:bodyPr>
            <a:lstStyle/>
            <a:p>
              <a:r>
                <a:rPr lang="en-US" sz="2400" dirty="0">
                  <a:ln w="0"/>
                  <a:solidFill>
                    <a:schemeClr val="accent6">
                      <a:lumMod val="50000"/>
                    </a:schemeClr>
                  </a:solidFill>
                  <a:effectLst>
                    <a:outerShdw blurRad="38100" dist="25400" dir="5400000" algn="ctr" rotWithShape="0">
                      <a:srgbClr val="6E747A">
                        <a:alpha val="43000"/>
                      </a:srgbClr>
                    </a:outerShdw>
                  </a:effectLst>
                </a:rPr>
                <a:t>60% is social, environmental and behavioral health determinants</a:t>
              </a:r>
            </a:p>
          </p:txBody>
        </p:sp>
      </p:grpSp>
      <p:sp>
        <p:nvSpPr>
          <p:cNvPr id="3" name="Rectangle 2"/>
          <p:cNvSpPr/>
          <p:nvPr/>
        </p:nvSpPr>
        <p:spPr>
          <a:xfrm>
            <a:off x="209463" y="1076494"/>
            <a:ext cx="11333180" cy="461665"/>
          </a:xfrm>
          <a:prstGeom prst="rect">
            <a:avLst/>
          </a:prstGeom>
        </p:spPr>
        <p:txBody>
          <a:bodyPr wrap="square">
            <a:spAutoFit/>
          </a:bodyPr>
          <a:lstStyle/>
          <a:p>
            <a:r>
              <a:rPr lang="en-US" sz="2400" dirty="0" smtClean="0">
                <a:ln w="0"/>
                <a:solidFill>
                  <a:schemeClr val="tx2">
                    <a:lumMod val="50000"/>
                  </a:schemeClr>
                </a:solidFill>
              </a:rPr>
              <a:t>Insufficient focus </a:t>
            </a:r>
            <a:r>
              <a:rPr lang="en-US" sz="2400" dirty="0">
                <a:ln w="0"/>
                <a:solidFill>
                  <a:schemeClr val="tx2">
                    <a:lumMod val="50000"/>
                  </a:schemeClr>
                </a:solidFill>
              </a:rPr>
              <a:t>on addressing the social determinants of health</a:t>
            </a:r>
            <a:endParaRPr lang="en-US" sz="2400" dirty="0"/>
          </a:p>
        </p:txBody>
      </p:sp>
      <p:sp>
        <p:nvSpPr>
          <p:cNvPr id="5" name="Title 4"/>
          <p:cNvSpPr>
            <a:spLocks noGrp="1"/>
          </p:cNvSpPr>
          <p:nvPr>
            <p:ph type="title"/>
          </p:nvPr>
        </p:nvSpPr>
        <p:spPr/>
        <p:txBody>
          <a:bodyPr/>
          <a:lstStyle/>
          <a:p>
            <a:r>
              <a:rPr lang="en-US" dirty="0">
                <a:solidFill>
                  <a:schemeClr val="tx2">
                    <a:lumMod val="50000"/>
                  </a:schemeClr>
                </a:solidFill>
              </a:rPr>
              <a:t>Other drivers </a:t>
            </a:r>
            <a:r>
              <a:rPr lang="en-US" dirty="0" smtClean="0">
                <a:solidFill>
                  <a:schemeClr val="tx2">
                    <a:lumMod val="50000"/>
                  </a:schemeClr>
                </a:solidFill>
              </a:rPr>
              <a:t>of </a:t>
            </a:r>
            <a:r>
              <a:rPr lang="en-US" dirty="0">
                <a:solidFill>
                  <a:schemeClr val="tx2">
                    <a:lumMod val="50000"/>
                  </a:schemeClr>
                </a:solidFill>
              </a:rPr>
              <a:t>unsustainable growth in cost</a:t>
            </a:r>
          </a:p>
        </p:txBody>
      </p:sp>
    </p:spTree>
    <p:extLst>
      <p:ext uri="{BB962C8B-B14F-4D97-AF65-F5344CB8AC3E}">
        <p14:creationId xmlns:p14="http://schemas.microsoft.com/office/powerpoint/2010/main" val="1526072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4675" y="2422388"/>
            <a:ext cx="7627951"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bg1"/>
                </a:solidFill>
                <a:latin typeface="+mj-lt"/>
              </a:rPr>
              <a:t>How is SIM addressing these cost drivers?</a:t>
            </a:r>
          </a:p>
        </p:txBody>
      </p:sp>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Tree>
    <p:extLst>
      <p:ext uri="{BB962C8B-B14F-4D97-AF65-F5344CB8AC3E}">
        <p14:creationId xmlns:p14="http://schemas.microsoft.com/office/powerpoint/2010/main" val="4989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
        <p:nvSpPr>
          <p:cNvPr id="2" name="TextBox 1"/>
          <p:cNvSpPr txBox="1"/>
          <p:nvPr/>
        </p:nvSpPr>
        <p:spPr>
          <a:xfrm>
            <a:off x="1934817" y="2597426"/>
            <a:ext cx="8825947" cy="1200329"/>
          </a:xfrm>
          <a:prstGeom prst="rect">
            <a:avLst/>
          </a:prstGeom>
          <a:noFill/>
        </p:spPr>
        <p:txBody>
          <a:bodyPr wrap="square" rtlCol="0">
            <a:spAutoFit/>
          </a:bodyPr>
          <a:lstStyle/>
          <a:p>
            <a:r>
              <a:rPr lang="en-US" sz="7200" dirty="0" smtClean="0">
                <a:solidFill>
                  <a:schemeClr val="tx2">
                    <a:lumMod val="60000"/>
                    <a:lumOff val="40000"/>
                  </a:schemeClr>
                </a:solidFill>
              </a:rPr>
              <a:t>Multi-payer alignment</a:t>
            </a:r>
            <a:endParaRPr lang="en-US" sz="7200" dirty="0">
              <a:solidFill>
                <a:schemeClr val="tx2">
                  <a:lumMod val="60000"/>
                  <a:lumOff val="40000"/>
                </a:schemeClr>
              </a:solidFill>
            </a:endParaRPr>
          </a:p>
        </p:txBody>
      </p:sp>
    </p:spTree>
    <p:extLst>
      <p:ext uri="{BB962C8B-B14F-4D97-AF65-F5344CB8AC3E}">
        <p14:creationId xmlns:p14="http://schemas.microsoft.com/office/powerpoint/2010/main" val="18525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90560779"/>
              </p:ext>
            </p:extLst>
          </p:nvPr>
        </p:nvGraphicFramePr>
        <p:xfrm>
          <a:off x="1706880" y="811369"/>
          <a:ext cx="8961120" cy="6046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706880" y="5503026"/>
            <a:ext cx="8778240" cy="4488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Health Information Technology</a:t>
            </a:r>
          </a:p>
        </p:txBody>
      </p:sp>
      <p:sp>
        <p:nvSpPr>
          <p:cNvPr id="7" name="Rectangle 6"/>
          <p:cNvSpPr/>
          <p:nvPr/>
        </p:nvSpPr>
        <p:spPr>
          <a:xfrm>
            <a:off x="1706880" y="6138946"/>
            <a:ext cx="8778240" cy="43226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Evaluation</a:t>
            </a:r>
          </a:p>
        </p:txBody>
      </p:sp>
      <p:sp>
        <p:nvSpPr>
          <p:cNvPr id="8" name="Title 1"/>
          <p:cNvSpPr>
            <a:spLocks noGrp="1"/>
          </p:cNvSpPr>
          <p:nvPr>
            <p:ph type="title"/>
          </p:nvPr>
        </p:nvSpPr>
        <p:spPr>
          <a:xfrm>
            <a:off x="57270" y="46595"/>
            <a:ext cx="8229600" cy="477982"/>
          </a:xfrm>
        </p:spPr>
        <p:txBody>
          <a:bodyPr>
            <a:noAutofit/>
          </a:bodyPr>
          <a:lstStyle/>
          <a:p>
            <a:pPr algn="l"/>
            <a:r>
              <a:rPr lang="en-US" dirty="0">
                <a:solidFill>
                  <a:schemeClr val="tx2">
                    <a:lumMod val="75000"/>
                  </a:schemeClr>
                </a:solidFill>
              </a:rPr>
              <a:t>CT SIM: Primary Drivers to </a:t>
            </a:r>
            <a:r>
              <a:rPr lang="en-US" dirty="0" smtClean="0">
                <a:solidFill>
                  <a:schemeClr val="tx2">
                    <a:lumMod val="75000"/>
                  </a:schemeClr>
                </a:solidFill>
              </a:rPr>
              <a:t>achieve Our Aims</a:t>
            </a:r>
            <a:endParaRPr lang="en-US" dirty="0">
              <a:solidFill>
                <a:schemeClr val="tx2">
                  <a:lumMod val="75000"/>
                </a:schemeClr>
              </a:solidFill>
            </a:endParaRPr>
          </a:p>
        </p:txBody>
      </p:sp>
      <p:sp>
        <p:nvSpPr>
          <p:cNvPr id="6" name="Rectangle 5"/>
          <p:cNvSpPr/>
          <p:nvPr/>
        </p:nvSpPr>
        <p:spPr>
          <a:xfrm>
            <a:off x="2736784" y="3175692"/>
            <a:ext cx="948064"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$5.8M</a:t>
            </a:r>
          </a:p>
        </p:txBody>
      </p:sp>
      <p:sp>
        <p:nvSpPr>
          <p:cNvPr id="10" name="Rectangle 9"/>
          <p:cNvSpPr/>
          <p:nvPr/>
        </p:nvSpPr>
        <p:spPr>
          <a:xfrm>
            <a:off x="5035783" y="3175693"/>
            <a:ext cx="948064"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$8.8M</a:t>
            </a:r>
          </a:p>
        </p:txBody>
      </p:sp>
      <p:sp>
        <p:nvSpPr>
          <p:cNvPr id="11" name="Rectangle 10"/>
          <p:cNvSpPr/>
          <p:nvPr/>
        </p:nvSpPr>
        <p:spPr>
          <a:xfrm>
            <a:off x="7187566" y="3183183"/>
            <a:ext cx="1156830"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$13.5M</a:t>
            </a:r>
          </a:p>
        </p:txBody>
      </p:sp>
      <p:sp>
        <p:nvSpPr>
          <p:cNvPr id="12" name="Rectangle 11"/>
          <p:cNvSpPr/>
          <p:nvPr/>
        </p:nvSpPr>
        <p:spPr>
          <a:xfrm>
            <a:off x="9607783" y="3183183"/>
            <a:ext cx="948064"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$650K</a:t>
            </a:r>
          </a:p>
        </p:txBody>
      </p:sp>
      <p:sp>
        <p:nvSpPr>
          <p:cNvPr id="13" name="Rectangle 12"/>
          <p:cNvSpPr/>
          <p:nvPr/>
        </p:nvSpPr>
        <p:spPr>
          <a:xfrm>
            <a:off x="9412234" y="5584109"/>
            <a:ext cx="948064"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$10M</a:t>
            </a:r>
          </a:p>
        </p:txBody>
      </p:sp>
      <p:sp>
        <p:nvSpPr>
          <p:cNvPr id="14" name="Rectangle 13"/>
          <p:cNvSpPr/>
          <p:nvPr/>
        </p:nvSpPr>
        <p:spPr>
          <a:xfrm>
            <a:off x="9405636" y="6222475"/>
            <a:ext cx="948064" cy="287355"/>
          </a:xfrm>
          <a:prstGeom prst="rect">
            <a:avLst/>
          </a:prstGeom>
          <a:solidFill>
            <a:schemeClr val="accent3">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$3.5M</a:t>
            </a:r>
          </a:p>
        </p:txBody>
      </p:sp>
    </p:spTree>
    <p:extLst>
      <p:ext uri="{BB962C8B-B14F-4D97-AF65-F5344CB8AC3E}">
        <p14:creationId xmlns:p14="http://schemas.microsoft.com/office/powerpoint/2010/main" val="177212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E52B6-AE17-4BB6-AE01-AB7A1113220F}" type="slidenum">
              <a:rPr lang="en-US" smtClean="0">
                <a:solidFill>
                  <a:prstClr val="black"/>
                </a:solidFill>
              </a:rPr>
              <a:pPr/>
              <a:t>15</a:t>
            </a:fld>
            <a:endParaRPr lang="en-US" dirty="0">
              <a:solidFill>
                <a:prstClr val="black"/>
              </a:solidFill>
            </a:endParaRPr>
          </a:p>
        </p:txBody>
      </p:sp>
      <p:grpSp>
        <p:nvGrpSpPr>
          <p:cNvPr id="2" name="Group 8"/>
          <p:cNvGrpSpPr/>
          <p:nvPr/>
        </p:nvGrpSpPr>
        <p:grpSpPr>
          <a:xfrm>
            <a:off x="18315" y="673322"/>
            <a:ext cx="6123097" cy="2962310"/>
            <a:chOff x="-34158" y="-48944"/>
            <a:chExt cx="2130992" cy="6046631"/>
          </a:xfrm>
          <a:solidFill>
            <a:schemeClr val="accent5">
              <a:lumMod val="75000"/>
            </a:schemeClr>
          </a:solidFill>
        </p:grpSpPr>
        <p:sp>
          <p:nvSpPr>
            <p:cNvPr id="10" name="Rounded Rectangle 9"/>
            <p:cNvSpPr/>
            <p:nvPr/>
          </p:nvSpPr>
          <p:spPr>
            <a:xfrm>
              <a:off x="-34158" y="-48944"/>
              <a:ext cx="2130992" cy="6046631"/>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 name="Rounded Rectangle 4"/>
            <p:cNvSpPr/>
            <p:nvPr/>
          </p:nvSpPr>
          <p:spPr>
            <a:xfrm>
              <a:off x="397280" y="166016"/>
              <a:ext cx="1530244" cy="11856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defTabSz="1244600">
                <a:lnSpc>
                  <a:spcPct val="90000"/>
                </a:lnSpc>
                <a:spcBef>
                  <a:spcPct val="0"/>
                </a:spcBef>
                <a:spcAft>
                  <a:spcPct val="35000"/>
                </a:spcAft>
              </a:pPr>
              <a:r>
                <a:rPr lang="en-US" sz="3000" b="1" u="sng" kern="1200" dirty="0" smtClean="0">
                  <a:solidFill>
                    <a:schemeClr val="bg1"/>
                  </a:solidFill>
                </a:rPr>
                <a:t>Population Health Plan </a:t>
              </a:r>
            </a:p>
          </p:txBody>
        </p:sp>
      </p:grpSp>
      <p:grpSp>
        <p:nvGrpSpPr>
          <p:cNvPr id="5" name="Group 11"/>
          <p:cNvGrpSpPr/>
          <p:nvPr/>
        </p:nvGrpSpPr>
        <p:grpSpPr>
          <a:xfrm>
            <a:off x="39368" y="3677107"/>
            <a:ext cx="6322085" cy="3170644"/>
            <a:chOff x="2255914" y="8948"/>
            <a:chExt cx="2269396" cy="6046631"/>
          </a:xfrm>
        </p:grpSpPr>
        <p:sp>
          <p:nvSpPr>
            <p:cNvPr id="13" name="Rounded Rectangle 12"/>
            <p:cNvSpPr/>
            <p:nvPr/>
          </p:nvSpPr>
          <p:spPr>
            <a:xfrm>
              <a:off x="2255914" y="8948"/>
              <a:ext cx="2215964" cy="6046631"/>
            </a:xfrm>
            <a:prstGeom prst="roundRect">
              <a:avLst>
                <a:gd name="adj" fmla="val 10000"/>
              </a:avLst>
            </a:prstGeom>
            <a:solidFill>
              <a:schemeClr val="tx2">
                <a:lumMod val="75000"/>
              </a:schemeClr>
            </a:solidFill>
          </p:spPr>
          <p:style>
            <a:lnRef idx="0">
              <a:schemeClr val="lt1">
                <a:hueOff val="0"/>
                <a:satOff val="0"/>
                <a:lumOff val="0"/>
                <a:alphaOff val="0"/>
              </a:schemeClr>
            </a:lnRef>
            <a:fillRef idx="3">
              <a:scrgbClr r="0" g="0" b="0"/>
            </a:fillRef>
            <a:effectRef idx="3">
              <a:schemeClr val="accent4">
                <a:hueOff val="-1488257"/>
                <a:satOff val="8966"/>
                <a:lumOff val="719"/>
                <a:alphaOff val="0"/>
              </a:schemeClr>
            </a:effectRef>
            <a:fontRef idx="minor">
              <a:schemeClr val="lt1"/>
            </a:fontRef>
          </p:style>
        </p:sp>
        <p:sp>
          <p:nvSpPr>
            <p:cNvPr id="14" name="Rounded Rectangle 4"/>
            <p:cNvSpPr/>
            <p:nvPr/>
          </p:nvSpPr>
          <p:spPr>
            <a:xfrm>
              <a:off x="2438724" y="176482"/>
              <a:ext cx="2086586" cy="1199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defTabSz="1244600">
                <a:lnSpc>
                  <a:spcPct val="90000"/>
                </a:lnSpc>
                <a:spcBef>
                  <a:spcPct val="0"/>
                </a:spcBef>
                <a:spcAft>
                  <a:spcPct val="35000"/>
                </a:spcAft>
              </a:pPr>
              <a:r>
                <a:rPr lang="en-US" sz="3000" b="1" u="sng" kern="1200" dirty="0" smtClean="0">
                  <a:solidFill>
                    <a:schemeClr val="bg1"/>
                  </a:solidFill>
                </a:rPr>
                <a:t>Payment Reform Across Payers</a:t>
              </a:r>
            </a:p>
          </p:txBody>
        </p:sp>
      </p:grpSp>
      <p:grpSp>
        <p:nvGrpSpPr>
          <p:cNvPr id="6" name="Group 14"/>
          <p:cNvGrpSpPr/>
          <p:nvPr/>
        </p:nvGrpSpPr>
        <p:grpSpPr>
          <a:xfrm>
            <a:off x="6141413" y="680783"/>
            <a:ext cx="7193546" cy="2962811"/>
            <a:chOff x="4537891" y="1187872"/>
            <a:chExt cx="2616950" cy="6046631"/>
          </a:xfrm>
        </p:grpSpPr>
        <p:sp>
          <p:nvSpPr>
            <p:cNvPr id="16" name="Rounded Rectangle 15"/>
            <p:cNvSpPr/>
            <p:nvPr/>
          </p:nvSpPr>
          <p:spPr>
            <a:xfrm>
              <a:off x="4537891" y="1187872"/>
              <a:ext cx="2189961" cy="6046631"/>
            </a:xfrm>
            <a:prstGeom prst="roundRect">
              <a:avLst>
                <a:gd name="adj" fmla="val 10000"/>
              </a:avLst>
            </a:prstGeom>
          </p:spPr>
          <p:style>
            <a:lnRef idx="0">
              <a:schemeClr val="lt1">
                <a:hueOff val="0"/>
                <a:satOff val="0"/>
                <a:lumOff val="0"/>
                <a:alphaOff val="0"/>
              </a:schemeClr>
            </a:lnRef>
            <a:fillRef idx="3">
              <a:schemeClr val="accent4">
                <a:hueOff val="-2976513"/>
                <a:satOff val="17933"/>
                <a:lumOff val="1437"/>
                <a:alphaOff val="0"/>
              </a:schemeClr>
            </a:fillRef>
            <a:effectRef idx="3">
              <a:schemeClr val="accent4">
                <a:hueOff val="-2976513"/>
                <a:satOff val="17933"/>
                <a:lumOff val="1437"/>
                <a:alphaOff val="0"/>
              </a:schemeClr>
            </a:effectRef>
            <a:fontRef idx="minor">
              <a:schemeClr val="lt1"/>
            </a:fontRef>
          </p:style>
        </p:sp>
        <p:sp>
          <p:nvSpPr>
            <p:cNvPr id="17" name="Rounded Rectangle 4"/>
            <p:cNvSpPr/>
            <p:nvPr/>
          </p:nvSpPr>
          <p:spPr>
            <a:xfrm>
              <a:off x="4964880" y="1328592"/>
              <a:ext cx="2189961" cy="1380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defTabSz="1244600">
                <a:lnSpc>
                  <a:spcPct val="90000"/>
                </a:lnSpc>
                <a:spcBef>
                  <a:spcPct val="0"/>
                </a:spcBef>
                <a:spcAft>
                  <a:spcPct val="35000"/>
                </a:spcAft>
              </a:pPr>
              <a:r>
                <a:rPr lang="en-US" sz="3000" b="1" u="sng" kern="1200" dirty="0" smtClean="0">
                  <a:solidFill>
                    <a:schemeClr val="bg1"/>
                  </a:solidFill>
                </a:rPr>
                <a:t>Transform Care Delivery</a:t>
              </a:r>
              <a:endParaRPr lang="en-US" sz="3000" b="1" kern="1200" dirty="0">
                <a:solidFill>
                  <a:schemeClr val="bg1"/>
                </a:solidFill>
              </a:endParaRPr>
            </a:p>
          </p:txBody>
        </p:sp>
      </p:grpSp>
      <p:grpSp>
        <p:nvGrpSpPr>
          <p:cNvPr id="7" name="Group 17"/>
          <p:cNvGrpSpPr/>
          <p:nvPr/>
        </p:nvGrpSpPr>
        <p:grpSpPr>
          <a:xfrm>
            <a:off x="6212601" y="3673246"/>
            <a:ext cx="7098152" cy="3140992"/>
            <a:chOff x="6769069" y="-7442"/>
            <a:chExt cx="2603180" cy="6054073"/>
          </a:xfrm>
        </p:grpSpPr>
        <p:sp>
          <p:nvSpPr>
            <p:cNvPr id="19" name="Rounded Rectangle 18"/>
            <p:cNvSpPr/>
            <p:nvPr/>
          </p:nvSpPr>
          <p:spPr>
            <a:xfrm>
              <a:off x="6769069" y="0"/>
              <a:ext cx="2189961" cy="6046631"/>
            </a:xfrm>
            <a:prstGeom prst="roundRect">
              <a:avLst>
                <a:gd name="adj" fmla="val 10000"/>
              </a:avLst>
            </a:pr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20" name="Rounded Rectangle 4"/>
            <p:cNvSpPr/>
            <p:nvPr/>
          </p:nvSpPr>
          <p:spPr>
            <a:xfrm>
              <a:off x="7182288" y="-7442"/>
              <a:ext cx="2189961" cy="1466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defTabSz="1244600">
                <a:lnSpc>
                  <a:spcPct val="90000"/>
                </a:lnSpc>
                <a:spcBef>
                  <a:spcPct val="0"/>
                </a:spcBef>
                <a:spcAft>
                  <a:spcPct val="35000"/>
                </a:spcAft>
              </a:pPr>
              <a:r>
                <a:rPr lang="en-US" sz="3000" b="1" u="sng" kern="1200" dirty="0" smtClean="0">
                  <a:solidFill>
                    <a:schemeClr val="bg1"/>
                  </a:solidFill>
                </a:rPr>
                <a:t>Empower Consumers</a:t>
              </a:r>
            </a:p>
          </p:txBody>
        </p:sp>
      </p:grpSp>
      <p:graphicFrame>
        <p:nvGraphicFramePr>
          <p:cNvPr id="25" name="Diagram 24"/>
          <p:cNvGraphicFramePr/>
          <p:nvPr>
            <p:extLst/>
          </p:nvPr>
        </p:nvGraphicFramePr>
        <p:xfrm>
          <a:off x="6151506" y="1257005"/>
          <a:ext cx="6032513" cy="236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extLst/>
          </p:nvPr>
        </p:nvGraphicFramePr>
        <p:xfrm>
          <a:off x="130223" y="4495784"/>
          <a:ext cx="5991524" cy="2243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p:cNvGraphicFramePr/>
          <p:nvPr>
            <p:extLst/>
          </p:nvPr>
        </p:nvGraphicFramePr>
        <p:xfrm>
          <a:off x="-15919" y="1110537"/>
          <a:ext cx="6146886" cy="27369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8" name="Diagram 27"/>
          <p:cNvGraphicFramePr/>
          <p:nvPr>
            <p:extLst/>
          </p:nvPr>
        </p:nvGraphicFramePr>
        <p:xfrm>
          <a:off x="6177315" y="4157947"/>
          <a:ext cx="6061839" cy="28924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9" name="Title 28"/>
          <p:cNvSpPr>
            <a:spLocks noGrp="1"/>
          </p:cNvSpPr>
          <p:nvPr>
            <p:ph type="title"/>
          </p:nvPr>
        </p:nvSpPr>
        <p:spPr/>
        <p:txBody>
          <a:bodyPr/>
          <a:lstStyle/>
          <a:p>
            <a:r>
              <a:rPr lang="en-US" dirty="0" smtClean="0">
                <a:solidFill>
                  <a:schemeClr val="tx2">
                    <a:lumMod val="75000"/>
                  </a:schemeClr>
                </a:solidFill>
              </a:rPr>
              <a:t>CT SIM: Primary and Secondary Drivers to achieve Aims</a:t>
            </a:r>
            <a:endParaRPr lang="en-US" dirty="0">
              <a:solidFill>
                <a:schemeClr val="tx2">
                  <a:lumMod val="75000"/>
                </a:schemeClr>
              </a:solidFill>
            </a:endParaRPr>
          </a:p>
        </p:txBody>
      </p:sp>
      <p:sp>
        <p:nvSpPr>
          <p:cNvPr id="3" name="Rectangle 2"/>
          <p:cNvSpPr/>
          <p:nvPr/>
        </p:nvSpPr>
        <p:spPr>
          <a:xfrm>
            <a:off x="4195848" y="3378718"/>
            <a:ext cx="2044321" cy="439164"/>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Stakeholder Engagement</a:t>
            </a:r>
            <a:endParaRPr lang="en-US" dirty="0"/>
          </a:p>
        </p:txBody>
      </p:sp>
      <p:sp>
        <p:nvSpPr>
          <p:cNvPr id="23" name="Rectangle 22"/>
          <p:cNvSpPr/>
          <p:nvPr/>
        </p:nvSpPr>
        <p:spPr>
          <a:xfrm>
            <a:off x="6081408" y="3379955"/>
            <a:ext cx="1983184" cy="453822"/>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IT</a:t>
            </a:r>
            <a:endParaRPr lang="en-US" dirty="0"/>
          </a:p>
        </p:txBody>
      </p:sp>
    </p:spTree>
    <p:extLst>
      <p:ext uri="{BB962C8B-B14F-4D97-AF65-F5344CB8AC3E}">
        <p14:creationId xmlns:p14="http://schemas.microsoft.com/office/powerpoint/2010/main" val="185210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555898" y="1292952"/>
            <a:ext cx="3086848" cy="5407663"/>
            <a:chOff x="3018388" y="1229360"/>
            <a:chExt cx="3086848" cy="5407663"/>
          </a:xfrm>
        </p:grpSpPr>
        <p:grpSp>
          <p:nvGrpSpPr>
            <p:cNvPr id="23" name="Group 22"/>
            <p:cNvGrpSpPr/>
            <p:nvPr/>
          </p:nvGrpSpPr>
          <p:grpSpPr>
            <a:xfrm>
              <a:off x="3018388" y="1229360"/>
              <a:ext cx="2677906" cy="1487644"/>
              <a:chOff x="3081450" y="1276656"/>
              <a:chExt cx="2677906" cy="1487644"/>
            </a:xfrm>
          </p:grpSpPr>
          <p:sp>
            <p:nvSpPr>
              <p:cNvPr id="9" name="Right Arrow 8"/>
              <p:cNvSpPr/>
              <p:nvPr/>
            </p:nvSpPr>
            <p:spPr>
              <a:xfrm>
                <a:off x="3481692" y="1276656"/>
                <a:ext cx="1877421" cy="3261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14" name="Rounded Rectangle 13"/>
              <p:cNvSpPr/>
              <p:nvPr/>
            </p:nvSpPr>
            <p:spPr>
              <a:xfrm>
                <a:off x="3081450" y="2245683"/>
                <a:ext cx="2677906" cy="518617"/>
              </a:xfrm>
              <a:prstGeom prst="roundRect">
                <a:avLst/>
              </a:prstGeom>
              <a:solidFill>
                <a:schemeClr val="accent1">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solidFill>
                      <a:schemeClr val="bg1"/>
                    </a:solidFill>
                  </a:rPr>
                  <a:t>Accountable Care      2.0</a:t>
                </a:r>
              </a:p>
            </p:txBody>
          </p:sp>
        </p:grpSp>
        <p:sp>
          <p:nvSpPr>
            <p:cNvPr id="17" name="TextBox 16"/>
            <p:cNvSpPr txBox="1"/>
            <p:nvPr/>
          </p:nvSpPr>
          <p:spPr>
            <a:xfrm>
              <a:off x="3138984" y="2864341"/>
              <a:ext cx="2661315" cy="584775"/>
            </a:xfrm>
            <a:prstGeom prst="rect">
              <a:avLst/>
            </a:prstGeom>
            <a:noFill/>
          </p:spPr>
          <p:txBody>
            <a:bodyPr wrap="square" rtlCol="0">
              <a:spAutoFit/>
            </a:bodyPr>
            <a:lstStyle/>
            <a:p>
              <a:r>
                <a:rPr lang="en-US" sz="1600" dirty="0"/>
                <a:t>Accountable for patient</a:t>
              </a:r>
            </a:p>
            <a:p>
              <a:r>
                <a:rPr lang="en-US" sz="1600" dirty="0"/>
                <a:t>   population</a:t>
              </a:r>
            </a:p>
          </p:txBody>
        </p:sp>
        <p:sp>
          <p:nvSpPr>
            <p:cNvPr id="19" name="TextBox 18"/>
            <p:cNvSpPr txBox="1"/>
            <p:nvPr/>
          </p:nvSpPr>
          <p:spPr>
            <a:xfrm>
              <a:off x="3111690" y="3435823"/>
              <a:ext cx="2690885" cy="1077218"/>
            </a:xfrm>
            <a:prstGeom prst="rect">
              <a:avLst/>
            </a:prstGeom>
            <a:noFill/>
          </p:spPr>
          <p:txBody>
            <a:bodyPr wrap="square" rtlCol="0">
              <a:spAutoFit/>
            </a:bodyPr>
            <a:lstStyle/>
            <a:p>
              <a:r>
                <a:rPr lang="en-US" sz="1600" dirty="0"/>
                <a:t>Rewards</a:t>
              </a:r>
            </a:p>
            <a:p>
              <a:pPr>
                <a:buFont typeface="Arial" pitchFamily="34" charset="0"/>
                <a:buChar char="•"/>
              </a:pPr>
              <a:r>
                <a:rPr lang="en-US" sz="1600" dirty="0"/>
                <a:t> better healthcare outcomes</a:t>
              </a:r>
            </a:p>
            <a:p>
              <a:pPr>
                <a:buFont typeface="Arial" pitchFamily="34" charset="0"/>
                <a:buChar char="•"/>
              </a:pPr>
              <a:r>
                <a:rPr lang="en-US" sz="1600" dirty="0"/>
                <a:t> preventive care processes</a:t>
              </a:r>
            </a:p>
            <a:p>
              <a:pPr>
                <a:buFont typeface="Arial" pitchFamily="34" charset="0"/>
                <a:buChar char="•"/>
              </a:pPr>
              <a:r>
                <a:rPr lang="en-US" sz="1600" dirty="0"/>
                <a:t> lower cost of healthcare</a:t>
              </a:r>
            </a:p>
          </p:txBody>
        </p:sp>
        <p:sp>
          <p:nvSpPr>
            <p:cNvPr id="20" name="TextBox 19"/>
            <p:cNvSpPr txBox="1"/>
            <p:nvPr/>
          </p:nvSpPr>
          <p:spPr>
            <a:xfrm>
              <a:off x="3112656" y="5171543"/>
              <a:ext cx="2710254" cy="584775"/>
            </a:xfrm>
            <a:prstGeom prst="rect">
              <a:avLst/>
            </a:prstGeom>
            <a:noFill/>
          </p:spPr>
          <p:txBody>
            <a:bodyPr wrap="square" rtlCol="0">
              <a:spAutoFit/>
            </a:bodyPr>
            <a:lstStyle/>
            <a:p>
              <a:r>
                <a:rPr lang="en-US" sz="1600" dirty="0"/>
                <a:t>Coordination of care across</a:t>
              </a:r>
            </a:p>
            <a:p>
              <a:pPr>
                <a:spcAft>
                  <a:spcPts val="1200"/>
                </a:spcAft>
              </a:pPr>
              <a:r>
                <a:rPr lang="en-US" sz="1600" dirty="0"/>
                <a:t>  the medical neighborhood</a:t>
              </a:r>
            </a:p>
          </p:txBody>
        </p:sp>
        <p:sp>
          <p:nvSpPr>
            <p:cNvPr id="28" name="TextBox 27"/>
            <p:cNvSpPr txBox="1"/>
            <p:nvPr/>
          </p:nvSpPr>
          <p:spPr>
            <a:xfrm>
              <a:off x="3125338" y="4541292"/>
              <a:ext cx="2743200" cy="584775"/>
            </a:xfrm>
            <a:prstGeom prst="rect">
              <a:avLst/>
            </a:prstGeom>
            <a:noFill/>
          </p:spPr>
          <p:txBody>
            <a:bodyPr wrap="square" rtlCol="0">
              <a:spAutoFit/>
            </a:bodyPr>
            <a:lstStyle/>
            <a:p>
              <a:r>
                <a:rPr lang="en-US" sz="1600" dirty="0"/>
                <a:t>Competition on healthcare </a:t>
              </a:r>
            </a:p>
            <a:p>
              <a:r>
                <a:rPr lang="en-US" sz="1600" dirty="0"/>
                <a:t>  outcomes, experience &amp; cost</a:t>
              </a:r>
            </a:p>
          </p:txBody>
        </p:sp>
        <p:sp>
          <p:nvSpPr>
            <p:cNvPr id="21" name="TextBox 20"/>
            <p:cNvSpPr txBox="1"/>
            <p:nvPr/>
          </p:nvSpPr>
          <p:spPr>
            <a:xfrm>
              <a:off x="3084945" y="5806026"/>
              <a:ext cx="3020291" cy="830997"/>
            </a:xfrm>
            <a:prstGeom prst="rect">
              <a:avLst/>
            </a:prstGeom>
            <a:noFill/>
          </p:spPr>
          <p:txBody>
            <a:bodyPr wrap="square" rtlCol="0">
              <a:spAutoFit/>
            </a:bodyPr>
            <a:lstStyle/>
            <a:p>
              <a:r>
                <a:rPr lang="en-US" sz="1600" dirty="0"/>
                <a:t>Community integration to </a:t>
              </a:r>
            </a:p>
            <a:p>
              <a:r>
                <a:rPr lang="en-US" sz="1600" dirty="0"/>
                <a:t> address social &amp; environmental </a:t>
              </a:r>
            </a:p>
            <a:p>
              <a:r>
                <a:rPr lang="en-US" sz="1600" dirty="0"/>
                <a:t> factors that affect outcomes</a:t>
              </a:r>
            </a:p>
          </p:txBody>
        </p:sp>
      </p:grpSp>
      <p:grpSp>
        <p:nvGrpSpPr>
          <p:cNvPr id="43" name="Group 42"/>
          <p:cNvGrpSpPr/>
          <p:nvPr/>
        </p:nvGrpSpPr>
        <p:grpSpPr>
          <a:xfrm>
            <a:off x="7642746" y="1724167"/>
            <a:ext cx="2906973" cy="4784436"/>
            <a:chOff x="5813946" y="1724167"/>
            <a:chExt cx="2906973" cy="4784436"/>
          </a:xfrm>
        </p:grpSpPr>
        <p:sp>
          <p:nvSpPr>
            <p:cNvPr id="18" name="TextBox 17"/>
            <p:cNvSpPr txBox="1"/>
            <p:nvPr/>
          </p:nvSpPr>
          <p:spPr>
            <a:xfrm>
              <a:off x="5969309" y="2369020"/>
              <a:ext cx="2470247" cy="584775"/>
            </a:xfrm>
            <a:prstGeom prst="rect">
              <a:avLst/>
            </a:prstGeom>
            <a:noFill/>
          </p:spPr>
          <p:txBody>
            <a:bodyPr wrap="square" rtlCol="0">
              <a:spAutoFit/>
            </a:bodyPr>
            <a:lstStyle/>
            <a:p>
              <a:r>
                <a:rPr lang="en-US" sz="1600" dirty="0"/>
                <a:t>Accountable for all</a:t>
              </a:r>
            </a:p>
            <a:p>
              <a:r>
                <a:rPr lang="en-US" sz="1600" dirty="0"/>
                <a:t>  community members </a:t>
              </a:r>
            </a:p>
          </p:txBody>
        </p:sp>
        <p:sp>
          <p:nvSpPr>
            <p:cNvPr id="24" name="TextBox 23"/>
            <p:cNvSpPr txBox="1"/>
            <p:nvPr/>
          </p:nvSpPr>
          <p:spPr>
            <a:xfrm>
              <a:off x="5953526" y="2887777"/>
              <a:ext cx="2690885" cy="1077218"/>
            </a:xfrm>
            <a:prstGeom prst="rect">
              <a:avLst/>
            </a:prstGeom>
            <a:noFill/>
          </p:spPr>
          <p:txBody>
            <a:bodyPr wrap="square" rtlCol="0">
              <a:spAutoFit/>
            </a:bodyPr>
            <a:lstStyle/>
            <a:p>
              <a:r>
                <a:rPr lang="en-US" sz="1600" dirty="0"/>
                <a:t>Rewards</a:t>
              </a:r>
            </a:p>
            <a:p>
              <a:pPr>
                <a:buFont typeface="Arial" pitchFamily="34" charset="0"/>
                <a:buChar char="•"/>
              </a:pPr>
              <a:r>
                <a:rPr lang="en-US" sz="1600" dirty="0"/>
                <a:t> prevention outcomes</a:t>
              </a:r>
            </a:p>
            <a:p>
              <a:pPr>
                <a:buFont typeface="Arial" pitchFamily="34" charset="0"/>
                <a:buChar char="•"/>
              </a:pPr>
              <a:r>
                <a:rPr lang="en-US" sz="1600" dirty="0"/>
                <a:t> lower cost of healthcare &amp;</a:t>
              </a:r>
            </a:p>
            <a:p>
              <a:r>
                <a:rPr lang="en-US" sz="1600" dirty="0"/>
                <a:t>   the cost of poor health</a:t>
              </a:r>
            </a:p>
          </p:txBody>
        </p:sp>
        <p:sp>
          <p:nvSpPr>
            <p:cNvPr id="25" name="TextBox 24"/>
            <p:cNvSpPr txBox="1"/>
            <p:nvPr/>
          </p:nvSpPr>
          <p:spPr>
            <a:xfrm>
              <a:off x="5969448" y="4569862"/>
              <a:ext cx="2690885" cy="1077218"/>
            </a:xfrm>
            <a:prstGeom prst="rect">
              <a:avLst/>
            </a:prstGeom>
            <a:noFill/>
          </p:spPr>
          <p:txBody>
            <a:bodyPr wrap="square" rtlCol="0">
              <a:spAutoFit/>
            </a:bodyPr>
            <a:lstStyle/>
            <a:p>
              <a:pPr>
                <a:spcAft>
                  <a:spcPts val="1200"/>
                </a:spcAft>
              </a:pPr>
              <a:r>
                <a:rPr lang="en-US" sz="1600" dirty="0"/>
                <a:t>Shared governance including ACOs, employers, non-profits, schools, health departments and municipalities</a:t>
              </a:r>
            </a:p>
          </p:txBody>
        </p:sp>
        <p:sp>
          <p:nvSpPr>
            <p:cNvPr id="29" name="TextBox 28"/>
            <p:cNvSpPr txBox="1"/>
            <p:nvPr/>
          </p:nvSpPr>
          <p:spPr>
            <a:xfrm>
              <a:off x="5967174" y="3952302"/>
              <a:ext cx="2661314" cy="584775"/>
            </a:xfrm>
            <a:prstGeom prst="rect">
              <a:avLst/>
            </a:prstGeom>
            <a:noFill/>
          </p:spPr>
          <p:txBody>
            <a:bodyPr wrap="square" rtlCol="0">
              <a:spAutoFit/>
            </a:bodyPr>
            <a:lstStyle/>
            <a:p>
              <a:r>
                <a:rPr lang="en-US" sz="1600" dirty="0"/>
                <a:t>Cooperation to reduce risk and improve health</a:t>
              </a:r>
            </a:p>
          </p:txBody>
        </p:sp>
        <p:sp>
          <p:nvSpPr>
            <p:cNvPr id="22" name="TextBox 21"/>
            <p:cNvSpPr txBox="1"/>
            <p:nvPr/>
          </p:nvSpPr>
          <p:spPr>
            <a:xfrm>
              <a:off x="5971724" y="5677606"/>
              <a:ext cx="2690885" cy="830997"/>
            </a:xfrm>
            <a:prstGeom prst="rect">
              <a:avLst/>
            </a:prstGeom>
            <a:noFill/>
          </p:spPr>
          <p:txBody>
            <a:bodyPr wrap="square" rtlCol="0">
              <a:spAutoFit/>
            </a:bodyPr>
            <a:lstStyle/>
            <a:p>
              <a:pPr>
                <a:spcAft>
                  <a:spcPts val="1200"/>
                </a:spcAft>
              </a:pPr>
              <a:r>
                <a:rPr lang="en-US" sz="1600" dirty="0"/>
                <a:t>Community initiatives to address social-demographic factors that affect health</a:t>
              </a:r>
            </a:p>
          </p:txBody>
        </p:sp>
        <p:sp>
          <p:nvSpPr>
            <p:cNvPr id="15" name="Rounded Rectangle 14"/>
            <p:cNvSpPr/>
            <p:nvPr/>
          </p:nvSpPr>
          <p:spPr>
            <a:xfrm>
              <a:off x="5813946" y="1724167"/>
              <a:ext cx="2906973" cy="518617"/>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r>
                <a:rPr lang="en-US" i="1" dirty="0">
                  <a:solidFill>
                    <a:schemeClr val="bg1"/>
                  </a:solidFill>
                </a:rPr>
                <a:t>  Health Enhancement</a:t>
              </a:r>
            </a:p>
            <a:p>
              <a:r>
                <a:rPr lang="en-US" i="1" dirty="0">
                  <a:solidFill>
                    <a:schemeClr val="bg1"/>
                  </a:solidFill>
                </a:rPr>
                <a:t>         Communities     </a:t>
              </a:r>
            </a:p>
          </p:txBody>
        </p:sp>
        <p:sp>
          <p:nvSpPr>
            <p:cNvPr id="36" name="TextBox 35"/>
            <p:cNvSpPr txBox="1"/>
            <p:nvPr/>
          </p:nvSpPr>
          <p:spPr>
            <a:xfrm>
              <a:off x="8100291" y="1828800"/>
              <a:ext cx="544945" cy="369332"/>
            </a:xfrm>
            <a:prstGeom prst="rect">
              <a:avLst/>
            </a:prstGeom>
            <a:noFill/>
          </p:spPr>
          <p:txBody>
            <a:bodyPr wrap="square" rtlCol="0">
              <a:spAutoFit/>
            </a:bodyPr>
            <a:lstStyle/>
            <a:p>
              <a:r>
                <a:rPr lang="en-US" i="1" dirty="0">
                  <a:solidFill>
                    <a:schemeClr val="bg1"/>
                  </a:solidFill>
                </a:rPr>
                <a:t>3.0</a:t>
              </a:r>
              <a:endParaRPr lang="en-US" dirty="0">
                <a:solidFill>
                  <a:schemeClr val="bg1"/>
                </a:solidFill>
              </a:endParaRPr>
            </a:p>
          </p:txBody>
        </p:sp>
      </p:grpSp>
      <p:grpSp>
        <p:nvGrpSpPr>
          <p:cNvPr id="40" name="Group 39"/>
          <p:cNvGrpSpPr/>
          <p:nvPr/>
        </p:nvGrpSpPr>
        <p:grpSpPr>
          <a:xfrm>
            <a:off x="1518906" y="2636635"/>
            <a:ext cx="2788497" cy="3910540"/>
            <a:chOff x="311897" y="2684136"/>
            <a:chExt cx="2788497" cy="3910540"/>
          </a:xfrm>
        </p:grpSpPr>
        <p:grpSp>
          <p:nvGrpSpPr>
            <p:cNvPr id="35" name="Group 34"/>
            <p:cNvGrpSpPr/>
            <p:nvPr/>
          </p:nvGrpSpPr>
          <p:grpSpPr>
            <a:xfrm>
              <a:off x="311897" y="2684136"/>
              <a:ext cx="2754853" cy="3910540"/>
              <a:chOff x="406490" y="2920619"/>
              <a:chExt cx="2754853" cy="3443795"/>
            </a:xfrm>
          </p:grpSpPr>
          <p:sp>
            <p:nvSpPr>
              <p:cNvPr id="27" name="Rounded Rectangle 26"/>
              <p:cNvSpPr/>
              <p:nvPr/>
            </p:nvSpPr>
            <p:spPr>
              <a:xfrm>
                <a:off x="409435" y="2920619"/>
                <a:ext cx="2565778" cy="467120"/>
              </a:xfrm>
              <a:prstGeom prst="roundRect">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i="1" dirty="0">
                    <a:solidFill>
                      <a:schemeClr val="bg1"/>
                    </a:solidFill>
                  </a:rPr>
                  <a:t>Fee for Service     1.0</a:t>
                </a:r>
              </a:p>
            </p:txBody>
          </p:sp>
          <p:sp>
            <p:nvSpPr>
              <p:cNvPr id="30" name="TextBox 29"/>
              <p:cNvSpPr txBox="1"/>
              <p:nvPr/>
            </p:nvSpPr>
            <p:spPr>
              <a:xfrm>
                <a:off x="406490" y="3663283"/>
                <a:ext cx="2639238" cy="298146"/>
              </a:xfrm>
              <a:prstGeom prst="rect">
                <a:avLst/>
              </a:prstGeom>
              <a:noFill/>
            </p:spPr>
            <p:txBody>
              <a:bodyPr wrap="square" rtlCol="0">
                <a:spAutoFit/>
              </a:bodyPr>
              <a:lstStyle/>
              <a:p>
                <a:pPr>
                  <a:spcAft>
                    <a:spcPts val="600"/>
                  </a:spcAft>
                </a:pPr>
                <a:r>
                  <a:rPr lang="en-US" sz="1600" dirty="0"/>
                  <a:t>Limited accountability</a:t>
                </a:r>
              </a:p>
            </p:txBody>
          </p:sp>
          <p:sp>
            <p:nvSpPr>
              <p:cNvPr id="31" name="TextBox 30"/>
              <p:cNvSpPr txBox="1"/>
              <p:nvPr/>
            </p:nvSpPr>
            <p:spPr>
              <a:xfrm>
                <a:off x="441434" y="5849435"/>
                <a:ext cx="2639238" cy="514979"/>
              </a:xfrm>
              <a:prstGeom prst="rect">
                <a:avLst/>
              </a:prstGeom>
              <a:noFill/>
            </p:spPr>
            <p:txBody>
              <a:bodyPr wrap="square" rtlCol="0">
                <a:spAutoFit/>
              </a:bodyPr>
              <a:lstStyle/>
              <a:p>
                <a:r>
                  <a:rPr lang="en-US" sz="1600" dirty="0"/>
                  <a:t>Unsustainable growth in</a:t>
                </a:r>
              </a:p>
              <a:p>
                <a:pPr>
                  <a:spcAft>
                    <a:spcPts val="600"/>
                  </a:spcAft>
                </a:pPr>
                <a:r>
                  <a:rPr lang="en-US" sz="1600" dirty="0"/>
                  <a:t>   costs</a:t>
                </a:r>
              </a:p>
            </p:txBody>
          </p:sp>
          <p:sp>
            <p:nvSpPr>
              <p:cNvPr id="32" name="TextBox 31"/>
              <p:cNvSpPr txBox="1"/>
              <p:nvPr/>
            </p:nvSpPr>
            <p:spPr>
              <a:xfrm>
                <a:off x="425670" y="4566776"/>
                <a:ext cx="2735673" cy="298146"/>
              </a:xfrm>
              <a:prstGeom prst="rect">
                <a:avLst/>
              </a:prstGeom>
              <a:noFill/>
            </p:spPr>
            <p:txBody>
              <a:bodyPr wrap="square" rtlCol="0">
                <a:spAutoFit/>
              </a:bodyPr>
              <a:lstStyle/>
              <a:p>
                <a:pPr>
                  <a:spcAft>
                    <a:spcPts val="600"/>
                  </a:spcAft>
                </a:pPr>
                <a:r>
                  <a:rPr lang="en-US" sz="1600" dirty="0"/>
                  <a:t>Lack of transparency</a:t>
                </a:r>
              </a:p>
            </p:txBody>
          </p:sp>
          <p:sp>
            <p:nvSpPr>
              <p:cNvPr id="33" name="TextBox 32"/>
              <p:cNvSpPr txBox="1"/>
              <p:nvPr/>
            </p:nvSpPr>
            <p:spPr>
              <a:xfrm>
                <a:off x="409903" y="3983857"/>
                <a:ext cx="2686535" cy="514979"/>
              </a:xfrm>
              <a:prstGeom prst="rect">
                <a:avLst/>
              </a:prstGeom>
              <a:noFill/>
            </p:spPr>
            <p:txBody>
              <a:bodyPr wrap="square" rtlCol="0">
                <a:spAutoFit/>
              </a:bodyPr>
              <a:lstStyle/>
              <a:p>
                <a:r>
                  <a:rPr lang="en-US" sz="1600" dirty="0"/>
                  <a:t>Pays for quantity without</a:t>
                </a:r>
              </a:p>
              <a:p>
                <a:r>
                  <a:rPr lang="en-US" sz="1600" dirty="0"/>
                  <a:t>   regard to quality</a:t>
                </a:r>
              </a:p>
            </p:txBody>
          </p:sp>
          <p:sp>
            <p:nvSpPr>
              <p:cNvPr id="34" name="TextBox 33"/>
              <p:cNvSpPr txBox="1"/>
              <p:nvPr/>
            </p:nvSpPr>
            <p:spPr>
              <a:xfrm>
                <a:off x="425667" y="4906331"/>
                <a:ext cx="2735673" cy="298146"/>
              </a:xfrm>
              <a:prstGeom prst="rect">
                <a:avLst/>
              </a:prstGeom>
              <a:noFill/>
            </p:spPr>
            <p:txBody>
              <a:bodyPr wrap="square" rtlCol="0">
                <a:spAutoFit/>
              </a:bodyPr>
              <a:lstStyle/>
              <a:p>
                <a:pPr>
                  <a:spcAft>
                    <a:spcPts val="600"/>
                  </a:spcAft>
                </a:pPr>
                <a:r>
                  <a:rPr lang="en-US" sz="1600" dirty="0"/>
                  <a:t>Unnecessary or avoidable care</a:t>
                </a:r>
              </a:p>
            </p:txBody>
          </p:sp>
        </p:grpSp>
        <p:sp>
          <p:nvSpPr>
            <p:cNvPr id="38" name="TextBox 37"/>
            <p:cNvSpPr txBox="1"/>
            <p:nvPr/>
          </p:nvSpPr>
          <p:spPr>
            <a:xfrm>
              <a:off x="364721" y="5649805"/>
              <a:ext cx="2735673" cy="338554"/>
            </a:xfrm>
            <a:prstGeom prst="rect">
              <a:avLst/>
            </a:prstGeom>
            <a:noFill/>
          </p:spPr>
          <p:txBody>
            <a:bodyPr wrap="square" rtlCol="0">
              <a:spAutoFit/>
            </a:bodyPr>
            <a:lstStyle/>
            <a:p>
              <a:pPr>
                <a:spcAft>
                  <a:spcPts val="600"/>
                </a:spcAft>
              </a:pPr>
              <a:r>
                <a:rPr lang="en-US" sz="1600" dirty="0"/>
                <a:t>Health inequities</a:t>
              </a:r>
            </a:p>
          </p:txBody>
        </p:sp>
        <p:sp>
          <p:nvSpPr>
            <p:cNvPr id="39" name="TextBox 38"/>
            <p:cNvSpPr txBox="1"/>
            <p:nvPr/>
          </p:nvSpPr>
          <p:spPr>
            <a:xfrm>
              <a:off x="364720" y="5281381"/>
              <a:ext cx="2735673" cy="338554"/>
            </a:xfrm>
            <a:prstGeom prst="rect">
              <a:avLst/>
            </a:prstGeom>
            <a:noFill/>
          </p:spPr>
          <p:txBody>
            <a:bodyPr wrap="square" rtlCol="0">
              <a:spAutoFit/>
            </a:bodyPr>
            <a:lstStyle/>
            <a:p>
              <a:pPr>
                <a:spcAft>
                  <a:spcPts val="600"/>
                </a:spcAft>
              </a:pPr>
              <a:r>
                <a:rPr lang="en-US" sz="1600" dirty="0"/>
                <a:t>Limited data infrastructure</a:t>
              </a:r>
            </a:p>
          </p:txBody>
        </p:sp>
      </p:grpSp>
      <p:sp>
        <p:nvSpPr>
          <p:cNvPr id="44" name="Rectangle 43"/>
          <p:cNvSpPr/>
          <p:nvPr/>
        </p:nvSpPr>
        <p:spPr>
          <a:xfrm>
            <a:off x="4221659" y="1170668"/>
            <a:ext cx="3371248" cy="5588653"/>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18906" y="1726808"/>
            <a:ext cx="3053800" cy="707886"/>
          </a:xfrm>
          <a:prstGeom prst="rect">
            <a:avLst/>
          </a:prstGeom>
          <a:noFill/>
        </p:spPr>
        <p:txBody>
          <a:bodyPr wrap="square" lIns="91440" tIns="45720" rIns="91440" bIns="45720">
            <a:spAutoFit/>
          </a:bodyPr>
          <a:lstStyle/>
          <a:p>
            <a:r>
              <a:rPr lang="en-US" sz="2000" b="0" cap="none" spc="0" dirty="0" smtClean="0">
                <a:ln w="0"/>
                <a:solidFill>
                  <a:srgbClr val="0070C0"/>
                </a:solidFill>
                <a:effectLst>
                  <a:outerShdw blurRad="38100" dist="25400" dir="5400000" algn="ctr" rotWithShape="0">
                    <a:srgbClr val="6E747A">
                      <a:alpha val="43000"/>
                    </a:srgbClr>
                  </a:outerShdw>
                </a:effectLst>
              </a:rPr>
              <a:t>Connecticut’s Current Health System: “As is”</a:t>
            </a:r>
            <a:endParaRPr lang="en-US" sz="2000" b="0" cap="none" spc="0" dirty="0">
              <a:ln w="0"/>
              <a:solidFill>
                <a:srgbClr val="0070C0"/>
              </a:solidFill>
              <a:effectLst>
                <a:outerShdw blurRad="38100" dist="25400" dir="5400000" algn="ctr" rotWithShape="0">
                  <a:srgbClr val="6E747A">
                    <a:alpha val="43000"/>
                  </a:srgbClr>
                </a:outerShdw>
              </a:effectLst>
            </a:endParaRPr>
          </a:p>
        </p:txBody>
      </p:sp>
      <p:sp>
        <p:nvSpPr>
          <p:cNvPr id="42" name="Rectangle 41"/>
          <p:cNvSpPr/>
          <p:nvPr/>
        </p:nvSpPr>
        <p:spPr>
          <a:xfrm>
            <a:off x="7599731" y="967212"/>
            <a:ext cx="3053800" cy="707886"/>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25400" dir="5400000" algn="ctr" rotWithShape="0">
                    <a:srgbClr val="6E747A">
                      <a:alpha val="43000"/>
                    </a:srgbClr>
                  </a:outerShdw>
                </a:effectLst>
              </a:rPr>
              <a:t>Our Vision for the Future: “To Be”</a:t>
            </a:r>
          </a:p>
        </p:txBody>
      </p:sp>
      <p:sp>
        <p:nvSpPr>
          <p:cNvPr id="2" name="Title 1"/>
          <p:cNvSpPr>
            <a:spLocks noGrp="1"/>
          </p:cNvSpPr>
          <p:nvPr>
            <p:ph type="title"/>
          </p:nvPr>
        </p:nvSpPr>
        <p:spPr>
          <a:xfrm>
            <a:off x="197416" y="0"/>
            <a:ext cx="8093144" cy="685800"/>
          </a:xfrm>
        </p:spPr>
        <p:txBody>
          <a:bodyPr/>
          <a:lstStyle/>
          <a:p>
            <a:r>
              <a:rPr lang="en-US" dirty="0" smtClean="0"/>
              <a:t>Stages of Transformation</a:t>
            </a:r>
            <a:endParaRPr lang="en-US" dirty="0"/>
          </a:p>
        </p:txBody>
      </p:sp>
    </p:spTree>
    <p:extLst>
      <p:ext uri="{BB962C8B-B14F-4D97-AF65-F5344CB8AC3E}">
        <p14:creationId xmlns:p14="http://schemas.microsoft.com/office/powerpoint/2010/main" val="8850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1" y="-24384"/>
            <a:ext cx="9431480" cy="612942"/>
          </a:xfrm>
          <a:ln>
            <a:noFill/>
          </a:ln>
        </p:spPr>
        <p:txBody>
          <a:bodyPr/>
          <a:lstStyle/>
          <a:p>
            <a:r>
              <a:rPr lang="en-US" dirty="0" smtClean="0">
                <a:solidFill>
                  <a:schemeClr val="tx2">
                    <a:lumMod val="75000"/>
                  </a:schemeClr>
                </a:solidFill>
              </a:rPr>
              <a:t>Resources aligned to support transformation: AMH/CCIP</a:t>
            </a:r>
            <a:endParaRPr lang="en-US" dirty="0">
              <a:solidFill>
                <a:schemeClr val="tx2">
                  <a:lumMod val="75000"/>
                </a:schemeClr>
              </a:solidFill>
            </a:endParaRPr>
          </a:p>
        </p:txBody>
      </p:sp>
      <p:sp>
        <p:nvSpPr>
          <p:cNvPr id="70" name="Oval 69"/>
          <p:cNvSpPr/>
          <p:nvPr/>
        </p:nvSpPr>
        <p:spPr>
          <a:xfrm>
            <a:off x="1767670" y="1704101"/>
            <a:ext cx="3455824" cy="3687197"/>
          </a:xfrm>
          <a:prstGeom prst="ellipse">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a:effectLst>
            <a:glow rad="139700">
              <a:schemeClr val="accent6">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4" name="Group 17"/>
          <p:cNvGrpSpPr/>
          <p:nvPr/>
        </p:nvGrpSpPr>
        <p:grpSpPr>
          <a:xfrm>
            <a:off x="4145191" y="3231633"/>
            <a:ext cx="744502" cy="726595"/>
            <a:chOff x="3953094" y="1593261"/>
            <a:chExt cx="914400" cy="914400"/>
          </a:xfrm>
        </p:grpSpPr>
        <p:sp>
          <p:nvSpPr>
            <p:cNvPr id="53" name="Rounded Rectangle 52"/>
            <p:cNvSpPr/>
            <p:nvPr/>
          </p:nvSpPr>
          <p:spPr>
            <a:xfrm>
              <a:off x="3953094" y="1593261"/>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934" y="1812963"/>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17"/>
          <p:cNvGrpSpPr/>
          <p:nvPr/>
        </p:nvGrpSpPr>
        <p:grpSpPr>
          <a:xfrm>
            <a:off x="3098605" y="3171732"/>
            <a:ext cx="744502" cy="726595"/>
            <a:chOff x="4103951" y="1936768"/>
            <a:chExt cx="914400" cy="914400"/>
          </a:xfrm>
        </p:grpSpPr>
        <p:sp>
          <p:nvSpPr>
            <p:cNvPr id="59" name="Rounded Rectangle 58"/>
            <p:cNvSpPr/>
            <p:nvPr/>
          </p:nvSpPr>
          <p:spPr>
            <a:xfrm>
              <a:off x="4103951" y="1936768"/>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791" y="2156468"/>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7"/>
          <p:cNvGrpSpPr/>
          <p:nvPr/>
        </p:nvGrpSpPr>
        <p:grpSpPr>
          <a:xfrm>
            <a:off x="2574352" y="4264038"/>
            <a:ext cx="744502" cy="726595"/>
            <a:chOff x="4288335" y="2125697"/>
            <a:chExt cx="914400" cy="914400"/>
          </a:xfrm>
        </p:grpSpPr>
        <p:sp>
          <p:nvSpPr>
            <p:cNvPr id="62" name="Rounded Rectangle 61"/>
            <p:cNvSpPr/>
            <p:nvPr/>
          </p:nvSpPr>
          <p:spPr>
            <a:xfrm>
              <a:off x="4288335" y="2125697"/>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175" y="2345397"/>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7"/>
          <p:cNvGrpSpPr/>
          <p:nvPr/>
        </p:nvGrpSpPr>
        <p:grpSpPr>
          <a:xfrm>
            <a:off x="1993376" y="3360080"/>
            <a:ext cx="744502" cy="726595"/>
            <a:chOff x="2511539" y="3242093"/>
            <a:chExt cx="914400" cy="914400"/>
          </a:xfrm>
        </p:grpSpPr>
        <p:sp>
          <p:nvSpPr>
            <p:cNvPr id="68" name="Rounded Rectangle 67"/>
            <p:cNvSpPr/>
            <p:nvPr/>
          </p:nvSpPr>
          <p:spPr>
            <a:xfrm>
              <a:off x="2511539" y="3242093"/>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TextBox 70"/>
          <p:cNvSpPr txBox="1"/>
          <p:nvPr/>
        </p:nvSpPr>
        <p:spPr>
          <a:xfrm>
            <a:off x="2609415" y="2197193"/>
            <a:ext cx="1699679" cy="830997"/>
          </a:xfrm>
          <a:prstGeom prst="rect">
            <a:avLst/>
          </a:prstGeom>
          <a:noFill/>
        </p:spPr>
        <p:txBody>
          <a:bodyPr wrap="square" rtlCol="0">
            <a:spAutoFit/>
          </a:bodyPr>
          <a:lstStyle/>
          <a:p>
            <a:pPr algn="ctr"/>
            <a:r>
              <a:rPr lang="en-US" sz="2400" b="1" dirty="0">
                <a:solidFill>
                  <a:schemeClr val="bg1">
                    <a:lumMod val="95000"/>
                  </a:schemeClr>
                </a:solidFill>
              </a:rPr>
              <a:t>Advanced Network</a:t>
            </a:r>
          </a:p>
        </p:txBody>
      </p:sp>
      <p:sp>
        <p:nvSpPr>
          <p:cNvPr id="61" name="Left Arrow 60"/>
          <p:cNvSpPr/>
          <p:nvPr/>
        </p:nvSpPr>
        <p:spPr>
          <a:xfrm>
            <a:off x="5150839" y="2347417"/>
            <a:ext cx="1177174" cy="600501"/>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23549" y="1119117"/>
            <a:ext cx="4135273" cy="1733265"/>
          </a:xfrm>
          <a:prstGeom prst="rect">
            <a:avLst/>
          </a:prstGeom>
          <a:solidFill>
            <a:schemeClr val="bg1">
              <a:lumMod val="95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dirty="0">
                <a:solidFill>
                  <a:srgbClr val="0070C0"/>
                </a:solidFill>
              </a:rPr>
              <a:t>Community &amp; Clinical Integration Program (CCIP)</a:t>
            </a:r>
          </a:p>
          <a:p>
            <a:pPr>
              <a:spcBef>
                <a:spcPts val="600"/>
              </a:spcBef>
            </a:pPr>
            <a:r>
              <a:rPr lang="en-US" b="1" i="1" dirty="0">
                <a:solidFill>
                  <a:schemeClr val="tx1"/>
                </a:solidFill>
              </a:rPr>
              <a:t>Awards &amp; technical assistance to support Advanced Networks in enhancing their capabilities across the network</a:t>
            </a:r>
            <a:endParaRPr lang="en-US" b="1" dirty="0">
              <a:solidFill>
                <a:schemeClr val="tx1"/>
              </a:solidFill>
            </a:endParaRPr>
          </a:p>
        </p:txBody>
      </p:sp>
      <p:sp>
        <p:nvSpPr>
          <p:cNvPr id="72" name="Rectangle 71"/>
          <p:cNvSpPr/>
          <p:nvPr/>
        </p:nvSpPr>
        <p:spPr>
          <a:xfrm>
            <a:off x="6409899" y="3100320"/>
            <a:ext cx="4135273" cy="1935705"/>
          </a:xfrm>
          <a:prstGeom prst="rect">
            <a:avLst/>
          </a:prstGeom>
          <a:solidFill>
            <a:schemeClr val="bg1">
              <a:lumMod val="95000"/>
            </a:schemeClr>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dirty="0">
                <a:solidFill>
                  <a:schemeClr val="accent6">
                    <a:lumMod val="75000"/>
                  </a:schemeClr>
                </a:solidFill>
              </a:rPr>
              <a:t>Advanced Medical Home (AMH) Program</a:t>
            </a:r>
          </a:p>
          <a:p>
            <a:pPr>
              <a:spcBef>
                <a:spcPts val="600"/>
              </a:spcBef>
            </a:pPr>
            <a:r>
              <a:rPr lang="en-US" b="1" i="1" dirty="0">
                <a:solidFill>
                  <a:schemeClr val="tx1"/>
                </a:solidFill>
              </a:rPr>
              <a:t>Support for affiliated primary care practices to achieve Patient Centered Medical Home NCQA 2014 recognition and additional requirements</a:t>
            </a:r>
            <a:endParaRPr lang="en-US" b="1" dirty="0">
              <a:solidFill>
                <a:schemeClr val="tx1"/>
              </a:solidFill>
            </a:endParaRPr>
          </a:p>
        </p:txBody>
      </p:sp>
      <p:grpSp>
        <p:nvGrpSpPr>
          <p:cNvPr id="26" name="Group 17"/>
          <p:cNvGrpSpPr/>
          <p:nvPr/>
        </p:nvGrpSpPr>
        <p:grpSpPr>
          <a:xfrm>
            <a:off x="3542776" y="4172880"/>
            <a:ext cx="744502" cy="726595"/>
            <a:chOff x="2511539" y="3242093"/>
            <a:chExt cx="914400" cy="914400"/>
          </a:xfrm>
        </p:grpSpPr>
        <p:sp>
          <p:nvSpPr>
            <p:cNvPr id="27" name="Rounded Rectangle 26"/>
            <p:cNvSpPr/>
            <p:nvPr/>
          </p:nvSpPr>
          <p:spPr>
            <a:xfrm>
              <a:off x="2511539" y="3242093"/>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17"/>
          <p:cNvGrpSpPr/>
          <p:nvPr/>
        </p:nvGrpSpPr>
        <p:grpSpPr>
          <a:xfrm>
            <a:off x="4132491" y="3218933"/>
            <a:ext cx="744502" cy="726595"/>
            <a:chOff x="3953094" y="1593261"/>
            <a:chExt cx="914400" cy="914400"/>
          </a:xfrm>
          <a:effectLst>
            <a:glow rad="139700">
              <a:schemeClr val="accent6">
                <a:satMod val="175000"/>
                <a:alpha val="40000"/>
              </a:schemeClr>
            </a:glow>
          </a:effectLst>
        </p:grpSpPr>
        <p:sp>
          <p:nvSpPr>
            <p:cNvPr id="32" name="Rounded Rectangle 31"/>
            <p:cNvSpPr/>
            <p:nvPr/>
          </p:nvSpPr>
          <p:spPr>
            <a:xfrm>
              <a:off x="3953094" y="1593261"/>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934" y="1812963"/>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17"/>
          <p:cNvGrpSpPr/>
          <p:nvPr/>
        </p:nvGrpSpPr>
        <p:grpSpPr>
          <a:xfrm>
            <a:off x="3085905" y="3159032"/>
            <a:ext cx="744502" cy="726595"/>
            <a:chOff x="4103951" y="1936768"/>
            <a:chExt cx="914400" cy="914400"/>
          </a:xfrm>
          <a:effectLst>
            <a:glow rad="139700">
              <a:schemeClr val="accent6">
                <a:satMod val="175000"/>
                <a:alpha val="40000"/>
              </a:schemeClr>
            </a:glow>
          </a:effectLst>
        </p:grpSpPr>
        <p:sp>
          <p:nvSpPr>
            <p:cNvPr id="35" name="Rounded Rectangle 34"/>
            <p:cNvSpPr/>
            <p:nvPr/>
          </p:nvSpPr>
          <p:spPr>
            <a:xfrm>
              <a:off x="4103951" y="1936768"/>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791" y="2156468"/>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17"/>
          <p:cNvGrpSpPr/>
          <p:nvPr/>
        </p:nvGrpSpPr>
        <p:grpSpPr>
          <a:xfrm>
            <a:off x="2561652" y="4251338"/>
            <a:ext cx="744502" cy="726595"/>
            <a:chOff x="4288335" y="2125697"/>
            <a:chExt cx="914400" cy="914400"/>
          </a:xfrm>
          <a:effectLst>
            <a:glow rad="139700">
              <a:schemeClr val="accent6">
                <a:satMod val="175000"/>
                <a:alpha val="40000"/>
              </a:schemeClr>
            </a:glow>
          </a:effectLst>
        </p:grpSpPr>
        <p:sp>
          <p:nvSpPr>
            <p:cNvPr id="38" name="Rounded Rectangle 37"/>
            <p:cNvSpPr/>
            <p:nvPr/>
          </p:nvSpPr>
          <p:spPr>
            <a:xfrm>
              <a:off x="4288335" y="2125697"/>
              <a:ext cx="914400" cy="914400"/>
            </a:xfrm>
            <a:prstGeom prst="roundRect">
              <a:avLst/>
            </a:prstGeom>
            <a:effectLst>
              <a:glow rad="635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175" y="2345397"/>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17"/>
          <p:cNvGrpSpPr/>
          <p:nvPr/>
        </p:nvGrpSpPr>
        <p:grpSpPr>
          <a:xfrm>
            <a:off x="1980676" y="3347380"/>
            <a:ext cx="744502" cy="726595"/>
            <a:chOff x="2511539" y="3242093"/>
            <a:chExt cx="914400" cy="914400"/>
          </a:xfrm>
          <a:effectLst>
            <a:glow rad="139700">
              <a:schemeClr val="accent6">
                <a:satMod val="175000"/>
                <a:alpha val="40000"/>
              </a:schemeClr>
            </a:glow>
          </a:effectLst>
        </p:grpSpPr>
        <p:sp>
          <p:nvSpPr>
            <p:cNvPr id="41" name="Rounded Rectangle 40"/>
            <p:cNvSpPr/>
            <p:nvPr/>
          </p:nvSpPr>
          <p:spPr>
            <a:xfrm>
              <a:off x="2511539" y="3242093"/>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p:cNvSpPr txBox="1"/>
          <p:nvPr/>
        </p:nvSpPr>
        <p:spPr>
          <a:xfrm>
            <a:off x="2596715" y="2184493"/>
            <a:ext cx="1699679" cy="830997"/>
          </a:xfrm>
          <a:prstGeom prst="rect">
            <a:avLst/>
          </a:prstGeom>
          <a:noFill/>
        </p:spPr>
        <p:txBody>
          <a:bodyPr wrap="square" rtlCol="0">
            <a:spAutoFit/>
          </a:bodyPr>
          <a:lstStyle/>
          <a:p>
            <a:pPr algn="ctr"/>
            <a:r>
              <a:rPr lang="en-US" sz="2400" b="1" dirty="0">
                <a:solidFill>
                  <a:schemeClr val="bg1">
                    <a:lumMod val="95000"/>
                  </a:schemeClr>
                </a:solidFill>
                <a:effectLst>
                  <a:outerShdw blurRad="38100" dist="38100" dir="2700000" algn="tl">
                    <a:srgbClr val="000000">
                      <a:alpha val="43137"/>
                    </a:srgbClr>
                  </a:outerShdw>
                </a:effectLst>
              </a:rPr>
              <a:t>Advanced Network</a:t>
            </a:r>
          </a:p>
        </p:txBody>
      </p:sp>
      <p:grpSp>
        <p:nvGrpSpPr>
          <p:cNvPr id="44" name="Group 17"/>
          <p:cNvGrpSpPr/>
          <p:nvPr/>
        </p:nvGrpSpPr>
        <p:grpSpPr>
          <a:xfrm>
            <a:off x="3530076" y="4160180"/>
            <a:ext cx="744502" cy="726595"/>
            <a:chOff x="2511539" y="3242093"/>
            <a:chExt cx="914400" cy="914400"/>
          </a:xfrm>
          <a:effectLst>
            <a:glow rad="139700">
              <a:schemeClr val="accent6">
                <a:satMod val="175000"/>
                <a:alpha val="40000"/>
              </a:schemeClr>
            </a:glow>
          </a:effectLst>
        </p:grpSpPr>
        <p:sp>
          <p:nvSpPr>
            <p:cNvPr id="45" name="Rounded Rectangle 44"/>
            <p:cNvSpPr/>
            <p:nvPr/>
          </p:nvSpPr>
          <p:spPr>
            <a:xfrm>
              <a:off x="2511539" y="3242093"/>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Left Arrow 72"/>
          <p:cNvSpPr/>
          <p:nvPr/>
        </p:nvSpPr>
        <p:spPr>
          <a:xfrm>
            <a:off x="4936108" y="3414217"/>
            <a:ext cx="1435123" cy="600501"/>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bwMode="auto">
          <a:xfrm>
            <a:off x="3227388" y="5991058"/>
            <a:ext cx="6284913" cy="61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800" b="1" dirty="0">
                <a:solidFill>
                  <a:schemeClr val="bg1">
                    <a:lumMod val="50000"/>
                  </a:schemeClr>
                </a:solidFill>
                <a:latin typeface="+mj-lt"/>
                <a:ea typeface="MS PGothic" panose="020B0600070205080204" pitchFamily="34" charset="-128"/>
                <a:cs typeface="MS PGothic" charset="0"/>
              </a:rPr>
              <a:t> </a:t>
            </a:r>
            <a:r>
              <a:rPr lang="en-US" sz="2800" b="1" dirty="0">
                <a:solidFill>
                  <a:srgbClr val="0070C0"/>
                </a:solidFill>
                <a:latin typeface="+mj-lt"/>
                <a:ea typeface="MS PGothic" panose="020B0600070205080204" pitchFamily="34" charset="-128"/>
                <a:cs typeface="MS PGothic" charset="0"/>
              </a:rPr>
              <a:t>Improving care for </a:t>
            </a:r>
            <a:r>
              <a:rPr lang="en-US" sz="2800" b="1" u="sng" dirty="0">
                <a:solidFill>
                  <a:srgbClr val="0070C0"/>
                </a:solidFill>
                <a:latin typeface="+mj-lt"/>
                <a:ea typeface="MS PGothic" panose="020B0600070205080204" pitchFamily="34" charset="-128"/>
                <a:cs typeface="MS PGothic" charset="0"/>
              </a:rPr>
              <a:t>all</a:t>
            </a:r>
            <a:r>
              <a:rPr lang="en-US" sz="2800" b="1" dirty="0">
                <a:solidFill>
                  <a:srgbClr val="0070C0"/>
                </a:solidFill>
                <a:latin typeface="+mj-lt"/>
                <a:ea typeface="MS PGothic" panose="020B0600070205080204" pitchFamily="34" charset="-128"/>
                <a:cs typeface="MS PGothic" charset="0"/>
              </a:rPr>
              <a:t> populations</a:t>
            </a:r>
          </a:p>
          <a:p>
            <a:pPr algn="ctr" fontAlgn="base">
              <a:spcBef>
                <a:spcPct val="0"/>
              </a:spcBef>
              <a:spcAft>
                <a:spcPct val="0"/>
              </a:spcAft>
              <a:defRPr/>
            </a:pPr>
            <a:r>
              <a:rPr lang="en-US" sz="2800" b="1" dirty="0">
                <a:solidFill>
                  <a:srgbClr val="0070C0"/>
                </a:solidFill>
                <a:latin typeface="+mj-lt"/>
                <a:ea typeface="MS PGothic" panose="020B0600070205080204" pitchFamily="34" charset="-128"/>
                <a:cs typeface="MS PGothic" charset="0"/>
              </a:rPr>
              <a:t>Using population health strategies</a:t>
            </a:r>
          </a:p>
        </p:txBody>
      </p:sp>
    </p:spTree>
    <p:extLst>
      <p:ext uri="{BB962C8B-B14F-4D97-AF65-F5344CB8AC3E}">
        <p14:creationId xmlns:p14="http://schemas.microsoft.com/office/powerpoint/2010/main" val="370003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1" y="-24384"/>
            <a:ext cx="9039919" cy="612942"/>
          </a:xfrm>
          <a:ln>
            <a:noFill/>
          </a:ln>
        </p:spPr>
        <p:txBody>
          <a:bodyPr/>
          <a:lstStyle/>
          <a:p>
            <a:r>
              <a:rPr lang="en-US" dirty="0" smtClean="0">
                <a:solidFill>
                  <a:schemeClr val="tx2">
                    <a:lumMod val="75000"/>
                  </a:schemeClr>
                </a:solidFill>
              </a:rPr>
              <a:t>Resources aligned to support transformation: TCPI </a:t>
            </a:r>
            <a:endParaRPr lang="en-US" dirty="0">
              <a:solidFill>
                <a:schemeClr val="tx2">
                  <a:lumMod val="75000"/>
                </a:schemeClr>
              </a:solidFill>
            </a:endParaRPr>
          </a:p>
        </p:txBody>
      </p:sp>
      <p:sp>
        <p:nvSpPr>
          <p:cNvPr id="70" name="Oval 69"/>
          <p:cNvSpPr/>
          <p:nvPr/>
        </p:nvSpPr>
        <p:spPr>
          <a:xfrm>
            <a:off x="1767670" y="1704101"/>
            <a:ext cx="3455824" cy="3687197"/>
          </a:xfrm>
          <a:prstGeom prst="ellipse">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a:effectLst>
            <a:glow rad="139700">
              <a:schemeClr val="accent6">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4" name="Group 17"/>
          <p:cNvGrpSpPr/>
          <p:nvPr/>
        </p:nvGrpSpPr>
        <p:grpSpPr>
          <a:xfrm>
            <a:off x="4145191" y="3231633"/>
            <a:ext cx="744502" cy="726595"/>
            <a:chOff x="3953094" y="1593261"/>
            <a:chExt cx="914400" cy="914400"/>
          </a:xfrm>
        </p:grpSpPr>
        <p:sp>
          <p:nvSpPr>
            <p:cNvPr id="53" name="Rounded Rectangle 52"/>
            <p:cNvSpPr/>
            <p:nvPr/>
          </p:nvSpPr>
          <p:spPr>
            <a:xfrm>
              <a:off x="3953094" y="1593261"/>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934" y="1812963"/>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17"/>
          <p:cNvGrpSpPr/>
          <p:nvPr/>
        </p:nvGrpSpPr>
        <p:grpSpPr>
          <a:xfrm>
            <a:off x="3098605" y="3171732"/>
            <a:ext cx="744502" cy="726595"/>
            <a:chOff x="4103951" y="1936768"/>
            <a:chExt cx="914400" cy="914400"/>
          </a:xfrm>
        </p:grpSpPr>
        <p:sp>
          <p:nvSpPr>
            <p:cNvPr id="59" name="Rounded Rectangle 58"/>
            <p:cNvSpPr/>
            <p:nvPr/>
          </p:nvSpPr>
          <p:spPr>
            <a:xfrm>
              <a:off x="4103951" y="1936768"/>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791" y="2156468"/>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7"/>
          <p:cNvGrpSpPr/>
          <p:nvPr/>
        </p:nvGrpSpPr>
        <p:grpSpPr>
          <a:xfrm>
            <a:off x="2574352" y="4264038"/>
            <a:ext cx="744502" cy="726595"/>
            <a:chOff x="4288335" y="2125697"/>
            <a:chExt cx="914400" cy="914400"/>
          </a:xfrm>
        </p:grpSpPr>
        <p:sp>
          <p:nvSpPr>
            <p:cNvPr id="62" name="Rounded Rectangle 61"/>
            <p:cNvSpPr/>
            <p:nvPr/>
          </p:nvSpPr>
          <p:spPr>
            <a:xfrm>
              <a:off x="4288335" y="2125697"/>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175" y="2345397"/>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7"/>
          <p:cNvGrpSpPr/>
          <p:nvPr/>
        </p:nvGrpSpPr>
        <p:grpSpPr>
          <a:xfrm>
            <a:off x="1993376" y="3360080"/>
            <a:ext cx="744502" cy="726595"/>
            <a:chOff x="2511539" y="3242093"/>
            <a:chExt cx="914400" cy="914400"/>
          </a:xfrm>
        </p:grpSpPr>
        <p:sp>
          <p:nvSpPr>
            <p:cNvPr id="68" name="Rounded Rectangle 67"/>
            <p:cNvSpPr/>
            <p:nvPr/>
          </p:nvSpPr>
          <p:spPr>
            <a:xfrm>
              <a:off x="2511539" y="3242093"/>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Left Arrow 60"/>
          <p:cNvSpPr/>
          <p:nvPr/>
        </p:nvSpPr>
        <p:spPr>
          <a:xfrm>
            <a:off x="5150839" y="2347417"/>
            <a:ext cx="1177174" cy="600501"/>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409899" y="1484243"/>
            <a:ext cx="4430379" cy="4359966"/>
          </a:xfrm>
          <a:prstGeom prst="rect">
            <a:avLst/>
          </a:prstGeom>
          <a:solidFill>
            <a:schemeClr val="bg1">
              <a:lumMod val="95000"/>
            </a:schemeClr>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dirty="0" smtClean="0">
                <a:solidFill>
                  <a:schemeClr val="accent6">
                    <a:lumMod val="75000"/>
                  </a:schemeClr>
                </a:solidFill>
              </a:rPr>
              <a:t>Transforming Clinical Practice Initiative (TCPI)</a:t>
            </a:r>
            <a:endParaRPr lang="en-US" sz="2400" b="1" dirty="0">
              <a:solidFill>
                <a:schemeClr val="accent6">
                  <a:lumMod val="75000"/>
                </a:schemeClr>
              </a:solidFill>
            </a:endParaRPr>
          </a:p>
          <a:p>
            <a:pPr>
              <a:spcBef>
                <a:spcPts val="600"/>
              </a:spcBef>
            </a:pPr>
            <a:r>
              <a:rPr lang="en-US" b="1" i="1" dirty="0" smtClean="0">
                <a:solidFill>
                  <a:schemeClr val="tx1"/>
                </a:solidFill>
              </a:rPr>
              <a:t>Peer-based </a:t>
            </a:r>
            <a:r>
              <a:rPr lang="en-US" b="1" i="1" dirty="0">
                <a:solidFill>
                  <a:schemeClr val="tx1"/>
                </a:solidFill>
              </a:rPr>
              <a:t>learning networks designed to coach, mentor and assist clinicians in developing core competencies specific to practice transformation. This approach allows clinician practices to become actively engaged in the transformation and ensures collaboration among a broad community of practices that creates, promotes, and sustains learning and improvement across the health care </a:t>
            </a:r>
            <a:r>
              <a:rPr lang="en-US" b="1" i="1" dirty="0" smtClean="0">
                <a:solidFill>
                  <a:schemeClr val="tx1"/>
                </a:solidFill>
              </a:rPr>
              <a:t>system.  Networks are referred to as Practice Transformation Networks (PTN)</a:t>
            </a:r>
            <a:endParaRPr lang="en-US" b="1" dirty="0">
              <a:solidFill>
                <a:schemeClr val="tx1"/>
              </a:solidFill>
            </a:endParaRPr>
          </a:p>
        </p:txBody>
      </p:sp>
      <p:grpSp>
        <p:nvGrpSpPr>
          <p:cNvPr id="26" name="Group 17"/>
          <p:cNvGrpSpPr/>
          <p:nvPr/>
        </p:nvGrpSpPr>
        <p:grpSpPr>
          <a:xfrm>
            <a:off x="3542776" y="4172880"/>
            <a:ext cx="744502" cy="726595"/>
            <a:chOff x="2511539" y="3242093"/>
            <a:chExt cx="914400" cy="914400"/>
          </a:xfrm>
        </p:grpSpPr>
        <p:sp>
          <p:nvSpPr>
            <p:cNvPr id="27" name="Rounded Rectangle 26"/>
            <p:cNvSpPr/>
            <p:nvPr/>
          </p:nvSpPr>
          <p:spPr>
            <a:xfrm>
              <a:off x="2511539" y="3242093"/>
              <a:ext cx="914400" cy="914400"/>
            </a:xfrm>
            <a:prstGeom prst="roundRect">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17"/>
          <p:cNvGrpSpPr/>
          <p:nvPr/>
        </p:nvGrpSpPr>
        <p:grpSpPr>
          <a:xfrm>
            <a:off x="4132491" y="3218933"/>
            <a:ext cx="744502" cy="726595"/>
            <a:chOff x="3953094" y="1593261"/>
            <a:chExt cx="914400" cy="914400"/>
          </a:xfrm>
          <a:effectLst>
            <a:glow rad="139700">
              <a:schemeClr val="accent6">
                <a:satMod val="175000"/>
                <a:alpha val="40000"/>
              </a:schemeClr>
            </a:glow>
          </a:effectLst>
        </p:grpSpPr>
        <p:sp>
          <p:nvSpPr>
            <p:cNvPr id="32" name="Rounded Rectangle 31"/>
            <p:cNvSpPr/>
            <p:nvPr/>
          </p:nvSpPr>
          <p:spPr>
            <a:xfrm>
              <a:off x="3953094" y="1593261"/>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934" y="1812963"/>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17"/>
          <p:cNvGrpSpPr/>
          <p:nvPr/>
        </p:nvGrpSpPr>
        <p:grpSpPr>
          <a:xfrm>
            <a:off x="3085905" y="3159032"/>
            <a:ext cx="744502" cy="726595"/>
            <a:chOff x="4103951" y="1936768"/>
            <a:chExt cx="914400" cy="914400"/>
          </a:xfrm>
          <a:effectLst>
            <a:glow rad="139700">
              <a:schemeClr val="accent6">
                <a:satMod val="175000"/>
                <a:alpha val="40000"/>
              </a:schemeClr>
            </a:glow>
          </a:effectLst>
        </p:grpSpPr>
        <p:sp>
          <p:nvSpPr>
            <p:cNvPr id="35" name="Rounded Rectangle 34"/>
            <p:cNvSpPr/>
            <p:nvPr/>
          </p:nvSpPr>
          <p:spPr>
            <a:xfrm>
              <a:off x="4103951" y="1936768"/>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791" y="2156468"/>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17"/>
          <p:cNvGrpSpPr/>
          <p:nvPr/>
        </p:nvGrpSpPr>
        <p:grpSpPr>
          <a:xfrm>
            <a:off x="2561652" y="4251338"/>
            <a:ext cx="744502" cy="726595"/>
            <a:chOff x="4288335" y="2125697"/>
            <a:chExt cx="914400" cy="914400"/>
          </a:xfrm>
          <a:effectLst>
            <a:glow rad="139700">
              <a:schemeClr val="accent6">
                <a:satMod val="175000"/>
                <a:alpha val="40000"/>
              </a:schemeClr>
            </a:glow>
          </a:effectLst>
        </p:grpSpPr>
        <p:sp>
          <p:nvSpPr>
            <p:cNvPr id="38" name="Rounded Rectangle 37"/>
            <p:cNvSpPr/>
            <p:nvPr/>
          </p:nvSpPr>
          <p:spPr>
            <a:xfrm>
              <a:off x="4288335" y="2125697"/>
              <a:ext cx="914400" cy="914400"/>
            </a:xfrm>
            <a:prstGeom prst="roundRect">
              <a:avLst/>
            </a:prstGeom>
            <a:effectLst>
              <a:glow rad="635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175" y="2345397"/>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17"/>
          <p:cNvGrpSpPr/>
          <p:nvPr/>
        </p:nvGrpSpPr>
        <p:grpSpPr>
          <a:xfrm>
            <a:off x="1980676" y="3347380"/>
            <a:ext cx="744502" cy="726595"/>
            <a:chOff x="2511539" y="3242093"/>
            <a:chExt cx="914400" cy="914400"/>
          </a:xfrm>
          <a:effectLst>
            <a:glow rad="139700">
              <a:schemeClr val="accent6">
                <a:satMod val="175000"/>
                <a:alpha val="40000"/>
              </a:schemeClr>
            </a:glow>
          </a:effectLst>
        </p:grpSpPr>
        <p:sp>
          <p:nvSpPr>
            <p:cNvPr id="41" name="Rounded Rectangle 40"/>
            <p:cNvSpPr/>
            <p:nvPr/>
          </p:nvSpPr>
          <p:spPr>
            <a:xfrm>
              <a:off x="2511539" y="3242093"/>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17"/>
          <p:cNvGrpSpPr/>
          <p:nvPr/>
        </p:nvGrpSpPr>
        <p:grpSpPr>
          <a:xfrm>
            <a:off x="3530076" y="4160180"/>
            <a:ext cx="744502" cy="726595"/>
            <a:chOff x="2511539" y="3242093"/>
            <a:chExt cx="914400" cy="914400"/>
          </a:xfrm>
          <a:effectLst>
            <a:glow rad="139700">
              <a:schemeClr val="accent6">
                <a:satMod val="175000"/>
                <a:alpha val="40000"/>
              </a:schemeClr>
            </a:glow>
          </a:effectLst>
        </p:grpSpPr>
        <p:sp>
          <p:nvSpPr>
            <p:cNvPr id="45" name="Rounded Rectangle 44"/>
            <p:cNvSpPr/>
            <p:nvPr/>
          </p:nvSpPr>
          <p:spPr>
            <a:xfrm>
              <a:off x="2511539" y="3242093"/>
              <a:ext cx="914400" cy="914400"/>
            </a:xfrm>
            <a:prstGeom prst="roundRect">
              <a:avLst/>
            </a:prstGeom>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4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6379" y="3461795"/>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Left Arrow 72"/>
          <p:cNvSpPr/>
          <p:nvPr/>
        </p:nvSpPr>
        <p:spPr>
          <a:xfrm>
            <a:off x="4936108" y="3414217"/>
            <a:ext cx="1435123" cy="600501"/>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596715" y="2184493"/>
            <a:ext cx="1699679" cy="523220"/>
          </a:xfrm>
          <a:prstGeom prst="rect">
            <a:avLst/>
          </a:prstGeom>
          <a:noFill/>
        </p:spPr>
        <p:txBody>
          <a:bodyPr wrap="square" rtlCol="0">
            <a:spAutoFit/>
          </a:bodyPr>
          <a:lstStyle/>
          <a:p>
            <a:pPr algn="ctr"/>
            <a:r>
              <a:rPr lang="en-US" sz="2800" b="1" dirty="0" smtClean="0">
                <a:solidFill>
                  <a:schemeClr val="bg1">
                    <a:lumMod val="95000"/>
                  </a:schemeClr>
                </a:solidFill>
                <a:effectLst>
                  <a:outerShdw blurRad="38100" dist="38100" dir="2700000" algn="tl">
                    <a:srgbClr val="000000">
                      <a:alpha val="43137"/>
                    </a:srgbClr>
                  </a:outerShdw>
                </a:effectLst>
              </a:rPr>
              <a:t>FQHC</a:t>
            </a:r>
            <a:endParaRPr lang="en-US" sz="28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8544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a:xfrm>
            <a:off x="4761637" y="1023583"/>
            <a:ext cx="4244454" cy="4640239"/>
          </a:xfrm>
          <a:prstGeom prst="ellipse">
            <a:avLst/>
          </a:prstGeom>
          <a:gradFill>
            <a:gsLst>
              <a:gs pos="0">
                <a:schemeClr val="tx2">
                  <a:lumMod val="60000"/>
                  <a:lumOff val="4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828" y="61372"/>
            <a:ext cx="9039919" cy="462356"/>
          </a:xfrm>
          <a:ln>
            <a:noFill/>
          </a:ln>
        </p:spPr>
        <p:txBody>
          <a:bodyPr/>
          <a:lstStyle/>
          <a:p>
            <a:r>
              <a:rPr lang="en-US" dirty="0" smtClean="0">
                <a:solidFill>
                  <a:schemeClr val="tx2">
                    <a:lumMod val="75000"/>
                  </a:schemeClr>
                </a:solidFill>
              </a:rPr>
              <a:t>Expanding the reach of Value-Based Payment:  MQISSP</a:t>
            </a:r>
            <a:endParaRPr lang="en-US" dirty="0">
              <a:solidFill>
                <a:schemeClr val="tx2">
                  <a:lumMod val="75000"/>
                </a:schemeClr>
              </a:solidFill>
            </a:endParaRPr>
          </a:p>
        </p:txBody>
      </p:sp>
      <p:grpSp>
        <p:nvGrpSpPr>
          <p:cNvPr id="5" name="Group 17"/>
          <p:cNvGrpSpPr/>
          <p:nvPr/>
        </p:nvGrpSpPr>
        <p:grpSpPr>
          <a:xfrm>
            <a:off x="7616294" y="3154907"/>
            <a:ext cx="914400" cy="914400"/>
            <a:chOff x="3684896" y="1610436"/>
            <a:chExt cx="914400" cy="914400"/>
          </a:xfrm>
        </p:grpSpPr>
        <p:sp>
          <p:nvSpPr>
            <p:cNvPr id="53" name="Rounded Rectangle 52"/>
            <p:cNvSpPr/>
            <p:nvPr/>
          </p:nvSpPr>
          <p:spPr>
            <a:xfrm>
              <a:off x="3684896" y="1610436"/>
              <a:ext cx="9144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6" y="1830136"/>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7"/>
          <p:cNvGrpSpPr/>
          <p:nvPr/>
        </p:nvGrpSpPr>
        <p:grpSpPr>
          <a:xfrm>
            <a:off x="6460784" y="2831911"/>
            <a:ext cx="914400" cy="914400"/>
            <a:chOff x="3684896" y="1610436"/>
            <a:chExt cx="914400" cy="914400"/>
          </a:xfrm>
        </p:grpSpPr>
        <p:sp>
          <p:nvSpPr>
            <p:cNvPr id="59" name="Rounded Rectangle 58"/>
            <p:cNvSpPr/>
            <p:nvPr/>
          </p:nvSpPr>
          <p:spPr>
            <a:xfrm>
              <a:off x="3684896" y="1610436"/>
              <a:ext cx="9144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6" y="1830136"/>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7"/>
          <p:cNvGrpSpPr/>
          <p:nvPr/>
        </p:nvGrpSpPr>
        <p:grpSpPr>
          <a:xfrm>
            <a:off x="5289351" y="2643116"/>
            <a:ext cx="914400" cy="914400"/>
            <a:chOff x="3684896" y="1610436"/>
            <a:chExt cx="914400" cy="914400"/>
          </a:xfrm>
        </p:grpSpPr>
        <p:sp>
          <p:nvSpPr>
            <p:cNvPr id="62" name="Rounded Rectangle 61"/>
            <p:cNvSpPr/>
            <p:nvPr/>
          </p:nvSpPr>
          <p:spPr>
            <a:xfrm>
              <a:off x="3684896" y="1610436"/>
              <a:ext cx="9144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6" y="1830136"/>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7"/>
          <p:cNvGrpSpPr/>
          <p:nvPr/>
        </p:nvGrpSpPr>
        <p:grpSpPr>
          <a:xfrm>
            <a:off x="7243256" y="1840173"/>
            <a:ext cx="914400" cy="914400"/>
            <a:chOff x="3684896" y="1610436"/>
            <a:chExt cx="914400" cy="914400"/>
          </a:xfrm>
        </p:grpSpPr>
        <p:sp>
          <p:nvSpPr>
            <p:cNvPr id="65" name="Rounded Rectangle 64"/>
            <p:cNvSpPr/>
            <p:nvPr/>
          </p:nvSpPr>
          <p:spPr>
            <a:xfrm>
              <a:off x="3684896" y="1610436"/>
              <a:ext cx="9144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6" y="1830136"/>
              <a:ext cx="204717" cy="554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7"/>
          <p:cNvGrpSpPr/>
          <p:nvPr/>
        </p:nvGrpSpPr>
        <p:grpSpPr>
          <a:xfrm>
            <a:off x="6071823" y="1555844"/>
            <a:ext cx="914400" cy="914400"/>
            <a:chOff x="3684896" y="1610436"/>
            <a:chExt cx="914400" cy="914400"/>
          </a:xfrm>
        </p:grpSpPr>
        <p:sp>
          <p:nvSpPr>
            <p:cNvPr id="68" name="Rounded Rectangle 67"/>
            <p:cNvSpPr/>
            <p:nvPr/>
          </p:nvSpPr>
          <p:spPr>
            <a:xfrm>
              <a:off x="3684896" y="1610436"/>
              <a:ext cx="9144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6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6" y="1830136"/>
              <a:ext cx="204717" cy="554706"/>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TextBox 70"/>
          <p:cNvSpPr txBox="1"/>
          <p:nvPr/>
        </p:nvSpPr>
        <p:spPr>
          <a:xfrm>
            <a:off x="5744276" y="3971499"/>
            <a:ext cx="2415654" cy="1077218"/>
          </a:xfrm>
          <a:prstGeom prst="rect">
            <a:avLst/>
          </a:prstGeom>
          <a:noFill/>
        </p:spPr>
        <p:txBody>
          <a:bodyPr wrap="square" rtlCol="0">
            <a:spAutoFit/>
          </a:bodyPr>
          <a:lstStyle/>
          <a:p>
            <a:r>
              <a:rPr lang="en-US" sz="3200" b="1" dirty="0">
                <a:solidFill>
                  <a:schemeClr val="bg1">
                    <a:lumMod val="95000"/>
                  </a:schemeClr>
                </a:solidFill>
              </a:rPr>
              <a:t>Advanced Network</a:t>
            </a:r>
          </a:p>
        </p:txBody>
      </p:sp>
      <p:sp>
        <p:nvSpPr>
          <p:cNvPr id="157" name="TextBox 156"/>
          <p:cNvSpPr txBox="1"/>
          <p:nvPr/>
        </p:nvSpPr>
        <p:spPr>
          <a:xfrm>
            <a:off x="2373275" y="778763"/>
            <a:ext cx="2825087" cy="400110"/>
          </a:xfrm>
          <a:prstGeom prst="rect">
            <a:avLst/>
          </a:prstGeom>
          <a:noFill/>
        </p:spPr>
        <p:txBody>
          <a:bodyPr wrap="square" rtlCol="0">
            <a:spAutoFit/>
          </a:bodyPr>
          <a:lstStyle/>
          <a:p>
            <a:r>
              <a:rPr lang="en-US" sz="2000" b="1" dirty="0">
                <a:solidFill>
                  <a:srgbClr val="C00000"/>
                </a:solidFill>
              </a:rPr>
              <a:t>Medicare SSP</a:t>
            </a:r>
          </a:p>
        </p:txBody>
      </p:sp>
      <p:sp>
        <p:nvSpPr>
          <p:cNvPr id="161" name="TextBox 160"/>
          <p:cNvSpPr txBox="1"/>
          <p:nvPr/>
        </p:nvSpPr>
        <p:spPr>
          <a:xfrm>
            <a:off x="3278010" y="6150114"/>
            <a:ext cx="1867850" cy="707886"/>
          </a:xfrm>
          <a:prstGeom prst="rect">
            <a:avLst/>
          </a:prstGeom>
          <a:noFill/>
        </p:spPr>
        <p:txBody>
          <a:bodyPr wrap="square" rtlCol="0">
            <a:spAutoFit/>
          </a:bodyPr>
          <a:lstStyle/>
          <a:p>
            <a:r>
              <a:rPr lang="en-US" sz="2000" b="1" dirty="0">
                <a:solidFill>
                  <a:schemeClr val="accent1">
                    <a:lumMod val="75000"/>
                  </a:schemeClr>
                </a:solidFill>
              </a:rPr>
              <a:t>Commercial SSP</a:t>
            </a:r>
          </a:p>
        </p:txBody>
      </p:sp>
      <p:grpSp>
        <p:nvGrpSpPr>
          <p:cNvPr id="3" name="Group 50"/>
          <p:cNvGrpSpPr/>
          <p:nvPr/>
        </p:nvGrpSpPr>
        <p:grpSpPr>
          <a:xfrm>
            <a:off x="369332" y="911941"/>
            <a:ext cx="794514" cy="2562170"/>
            <a:chOff x="616425" y="999896"/>
            <a:chExt cx="999671" cy="3242282"/>
          </a:xfrm>
        </p:grpSpPr>
        <p:pic>
          <p:nvPicPr>
            <p:cNvPr id="2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5" y="999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25" y="1152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5" y="1304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5" y="14570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025" y="16094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0" y="19711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8" y="31471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18" y="32995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18" y="34519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8" y="36043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00" y="21235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00" y="22759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900" y="24283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00" y="25807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700" y="2733162"/>
              <a:ext cx="235396" cy="637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50"/>
          <p:cNvGrpSpPr/>
          <p:nvPr/>
        </p:nvGrpSpPr>
        <p:grpSpPr>
          <a:xfrm>
            <a:off x="1584740" y="1031360"/>
            <a:ext cx="794514" cy="2562170"/>
            <a:chOff x="616425" y="999896"/>
            <a:chExt cx="999671" cy="3242282"/>
          </a:xfrm>
        </p:grpSpPr>
        <p:pic>
          <p:nvPicPr>
            <p:cNvPr id="4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5" y="999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25" y="1152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5" y="1304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5" y="14570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025" y="16094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425" y="1761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0" y="19711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8" y="31471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18" y="32995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18" y="34519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8" y="36043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00" y="21235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00" y="22759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900" y="24283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00" y="25807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700" y="2733162"/>
              <a:ext cx="235396" cy="637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50"/>
          <p:cNvGrpSpPr/>
          <p:nvPr/>
        </p:nvGrpSpPr>
        <p:grpSpPr>
          <a:xfrm>
            <a:off x="635084" y="3948380"/>
            <a:ext cx="1060354" cy="2498670"/>
            <a:chOff x="584466" y="1080252"/>
            <a:chExt cx="1334155" cy="3161926"/>
          </a:xfrm>
          <a:effectLst>
            <a:glow rad="139700">
              <a:schemeClr val="accent3">
                <a:satMod val="175000"/>
                <a:alpha val="40000"/>
              </a:schemeClr>
            </a:glow>
          </a:effectLst>
        </p:grpSpPr>
        <p:pic>
          <p:nvPicPr>
            <p:cNvPr id="8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66" y="108025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25" y="1152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5" y="1304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5" y="14570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025" y="16094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425" y="1761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825" y="1914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0" y="19711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225" y="2066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8" y="31471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18" y="32995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18" y="34519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8" y="36043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00" y="21235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00" y="22759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900" y="24283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00" y="25807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700" y="2733162"/>
              <a:ext cx="235396" cy="637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50"/>
          <p:cNvGrpSpPr/>
          <p:nvPr/>
        </p:nvGrpSpPr>
        <p:grpSpPr>
          <a:xfrm>
            <a:off x="2409672" y="4194229"/>
            <a:ext cx="1034954" cy="2562170"/>
            <a:chOff x="616425" y="999896"/>
            <a:chExt cx="1302196" cy="3242282"/>
          </a:xfrm>
          <a:effectLst>
            <a:glow rad="139700">
              <a:schemeClr val="accent1">
                <a:satMod val="175000"/>
                <a:alpha val="40000"/>
              </a:schemeClr>
            </a:glow>
          </a:effectLst>
        </p:grpSpPr>
        <p:pic>
          <p:nvPicPr>
            <p:cNvPr id="10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5" y="999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25" y="1152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5" y="1304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5" y="14570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025" y="16094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425" y="17618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825" y="19142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0" y="19711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225" y="2066696"/>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8" y="31471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18" y="32995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18" y="34519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8" y="3604344"/>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00" y="21235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500" y="22759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900" y="24283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300" y="2580762"/>
              <a:ext cx="235396" cy="63783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700" y="2733162"/>
              <a:ext cx="235396" cy="637834"/>
            </a:xfrm>
            <a:prstGeom prst="rect">
              <a:avLst/>
            </a:prstGeom>
            <a:noFill/>
            <a:extLst>
              <a:ext uri="{909E8E84-426E-40DD-AFC4-6F175D3DCCD1}">
                <a14:hiddenFill xmlns:a14="http://schemas.microsoft.com/office/drawing/2010/main">
                  <a:solidFill>
                    <a:srgbClr val="FFFFFF"/>
                  </a:solidFill>
                </a14:hiddenFill>
              </a:ext>
            </a:extLst>
          </p:spPr>
        </p:pic>
      </p:grpSp>
      <p:pic>
        <p:nvPicPr>
          <p:cNvPr id="12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336" y="14805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8" name="Right Brace 137"/>
          <p:cNvSpPr/>
          <p:nvPr/>
        </p:nvSpPr>
        <p:spPr>
          <a:xfrm>
            <a:off x="4202076" y="1276815"/>
            <a:ext cx="382138" cy="473577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736" y="16329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136" y="17853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536" y="19377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936" y="20901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336" y="2242598"/>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688" y="24222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088" y="25746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5488" y="27270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7888" y="28794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288" y="30318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2688" y="31842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097" y="3323045"/>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088" y="3336693"/>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497" y="3475445"/>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897" y="3627845"/>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297" y="3780245"/>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697" y="3932645"/>
            <a:ext cx="187087" cy="504040"/>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8" name="Down Arrow 157"/>
          <p:cNvSpPr/>
          <p:nvPr/>
        </p:nvSpPr>
        <p:spPr>
          <a:xfrm>
            <a:off x="3601577" y="1345053"/>
            <a:ext cx="286603" cy="53226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671288" y="3454294"/>
            <a:ext cx="1206500" cy="400110"/>
          </a:xfrm>
          <a:prstGeom prst="rect">
            <a:avLst/>
          </a:prstGeom>
          <a:noFill/>
        </p:spPr>
        <p:txBody>
          <a:bodyPr wrap="square" rtlCol="0">
            <a:spAutoFit/>
          </a:bodyPr>
          <a:lstStyle/>
          <a:p>
            <a:r>
              <a:rPr lang="en-US" sz="2000" b="1" dirty="0">
                <a:solidFill>
                  <a:srgbClr val="169A35"/>
                </a:solidFill>
              </a:rPr>
              <a:t>MQISSP</a:t>
            </a:r>
          </a:p>
        </p:txBody>
      </p:sp>
      <p:sp>
        <p:nvSpPr>
          <p:cNvPr id="160" name="Down Arrow 159"/>
          <p:cNvSpPr/>
          <p:nvPr/>
        </p:nvSpPr>
        <p:spPr>
          <a:xfrm>
            <a:off x="1311028" y="3851693"/>
            <a:ext cx="286603" cy="532262"/>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wn Arrow 161"/>
          <p:cNvSpPr/>
          <p:nvPr/>
        </p:nvSpPr>
        <p:spPr>
          <a:xfrm rot="8280000">
            <a:off x="3371470" y="5729073"/>
            <a:ext cx="301073" cy="44048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58" y="40323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58" y="41847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58" y="43371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858" y="44895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258" y="46419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658" y="47943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058" y="49467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458" y="50991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58" y="46546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58" y="48070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558" y="49594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958" y="51118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358" y="52642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758" y="541662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58" y="543806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158" y="5590465"/>
            <a:ext cx="187087" cy="504040"/>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http://www.clipartbest.com/cliparts/MiL/bBj/MiLbBj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558" y="5742865"/>
            <a:ext cx="187087" cy="5040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17502" y="5883522"/>
            <a:ext cx="4466553" cy="707886"/>
          </a:xfrm>
          <a:prstGeom prst="rect">
            <a:avLst/>
          </a:prstGeom>
        </p:spPr>
        <p:txBody>
          <a:bodyPr wrap="square">
            <a:spAutoFit/>
          </a:bodyPr>
          <a:lstStyle/>
          <a:p>
            <a:pPr algn="ctr"/>
            <a:r>
              <a:rPr lang="en-US" sz="2000" b="1" dirty="0">
                <a:solidFill>
                  <a:schemeClr val="accent1"/>
                </a:solidFill>
              </a:rPr>
              <a:t>Medicaid Quality Improvement &amp; Shared Savings Program (MQISSP)</a:t>
            </a:r>
          </a:p>
        </p:txBody>
      </p:sp>
    </p:spTree>
    <p:extLst>
      <p:ext uri="{BB962C8B-B14F-4D97-AF65-F5344CB8AC3E}">
        <p14:creationId xmlns:p14="http://schemas.microsoft.com/office/powerpoint/2010/main" val="22166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1"/>
                                        </p:tgtEl>
                                      </p:cBhvr>
                                    </p:animEffect>
                                    <p:set>
                                      <p:cBhvr>
                                        <p:cTn id="7" dur="1" fill="hold">
                                          <p:stCondLst>
                                            <p:cond delay="499"/>
                                          </p:stCondLst>
                                        </p:cTn>
                                        <p:tgtEl>
                                          <p:spTgt spid="1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24"/>
                                        </p:tgtEl>
                                      </p:cBhvr>
                                    </p:animEffect>
                                    <p:set>
                                      <p:cBhvr>
                                        <p:cTn id="10" dur="1" fill="hold">
                                          <p:stCondLst>
                                            <p:cond delay="499"/>
                                          </p:stCondLst>
                                        </p:cTn>
                                        <p:tgtEl>
                                          <p:spTgt spid="1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5"/>
                                        </p:tgtEl>
                                      </p:cBhvr>
                                    </p:animEffect>
                                    <p:set>
                                      <p:cBhvr>
                                        <p:cTn id="13" dur="1" fill="hold">
                                          <p:stCondLst>
                                            <p:cond delay="499"/>
                                          </p:stCondLst>
                                        </p:cTn>
                                        <p:tgtEl>
                                          <p:spTgt spid="12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6"/>
                                        </p:tgtEl>
                                      </p:cBhvr>
                                    </p:animEffect>
                                    <p:set>
                                      <p:cBhvr>
                                        <p:cTn id="16" dur="1" fill="hold">
                                          <p:stCondLst>
                                            <p:cond delay="499"/>
                                          </p:stCondLst>
                                        </p:cTn>
                                        <p:tgtEl>
                                          <p:spTgt spid="1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7"/>
                                        </p:tgtEl>
                                      </p:cBhvr>
                                    </p:animEffect>
                                    <p:set>
                                      <p:cBhvr>
                                        <p:cTn id="19" dur="1" fill="hold">
                                          <p:stCondLst>
                                            <p:cond delay="499"/>
                                          </p:stCondLst>
                                        </p:cTn>
                                        <p:tgtEl>
                                          <p:spTgt spid="12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8"/>
                                        </p:tgtEl>
                                      </p:cBhvr>
                                    </p:animEffect>
                                    <p:set>
                                      <p:cBhvr>
                                        <p:cTn id="22" dur="1" fill="hold">
                                          <p:stCondLst>
                                            <p:cond delay="499"/>
                                          </p:stCondLst>
                                        </p:cTn>
                                        <p:tgtEl>
                                          <p:spTgt spid="12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9"/>
                                        </p:tgtEl>
                                      </p:cBhvr>
                                    </p:animEffect>
                                    <p:set>
                                      <p:cBhvr>
                                        <p:cTn id="25" dur="1" fill="hold">
                                          <p:stCondLst>
                                            <p:cond delay="499"/>
                                          </p:stCondLst>
                                        </p:cTn>
                                        <p:tgtEl>
                                          <p:spTgt spid="12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0"/>
                                        </p:tgtEl>
                                      </p:cBhvr>
                                    </p:animEffect>
                                    <p:set>
                                      <p:cBhvr>
                                        <p:cTn id="28" dur="1" fill="hold">
                                          <p:stCondLst>
                                            <p:cond delay="499"/>
                                          </p:stCondLst>
                                        </p:cTn>
                                        <p:tgtEl>
                                          <p:spTgt spid="13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1"/>
                                        </p:tgtEl>
                                      </p:cBhvr>
                                    </p:animEffect>
                                    <p:set>
                                      <p:cBhvr>
                                        <p:cTn id="31" dur="1" fill="hold">
                                          <p:stCondLst>
                                            <p:cond delay="4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2"/>
                                        </p:tgtEl>
                                      </p:cBhvr>
                                    </p:animEffect>
                                    <p:set>
                                      <p:cBhvr>
                                        <p:cTn id="34" dur="1" fill="hold">
                                          <p:stCondLst>
                                            <p:cond delay="499"/>
                                          </p:stCondLst>
                                        </p:cTn>
                                        <p:tgtEl>
                                          <p:spTgt spid="13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3"/>
                                        </p:tgtEl>
                                      </p:cBhvr>
                                    </p:animEffect>
                                    <p:set>
                                      <p:cBhvr>
                                        <p:cTn id="37" dur="1" fill="hold">
                                          <p:stCondLst>
                                            <p:cond delay="499"/>
                                          </p:stCondLst>
                                        </p:cTn>
                                        <p:tgtEl>
                                          <p:spTgt spid="13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34"/>
                                        </p:tgtEl>
                                      </p:cBhvr>
                                    </p:animEffect>
                                    <p:set>
                                      <p:cBhvr>
                                        <p:cTn id="40" dur="1" fill="hold">
                                          <p:stCondLst>
                                            <p:cond delay="499"/>
                                          </p:stCondLst>
                                        </p:cTn>
                                        <p:tgtEl>
                                          <p:spTgt spid="13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5"/>
                                        </p:tgtEl>
                                      </p:cBhvr>
                                    </p:animEffect>
                                    <p:set>
                                      <p:cBhvr>
                                        <p:cTn id="43" dur="1" fill="hold">
                                          <p:stCondLst>
                                            <p:cond delay="499"/>
                                          </p:stCondLst>
                                        </p:cTn>
                                        <p:tgtEl>
                                          <p:spTgt spid="13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6"/>
                                        </p:tgtEl>
                                      </p:cBhvr>
                                    </p:animEffect>
                                    <p:set>
                                      <p:cBhvr>
                                        <p:cTn id="46" dur="1" fill="hold">
                                          <p:stCondLst>
                                            <p:cond delay="499"/>
                                          </p:stCondLst>
                                        </p:cTn>
                                        <p:tgtEl>
                                          <p:spTgt spid="13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7"/>
                                        </p:tgtEl>
                                      </p:cBhvr>
                                    </p:animEffect>
                                    <p:set>
                                      <p:cBhvr>
                                        <p:cTn id="49" dur="1" fill="hold">
                                          <p:stCondLst>
                                            <p:cond delay="499"/>
                                          </p:stCondLst>
                                        </p:cTn>
                                        <p:tgtEl>
                                          <p:spTgt spid="1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51"/>
                                        </p:tgtEl>
                                      </p:cBhvr>
                                    </p:animEffect>
                                    <p:set>
                                      <p:cBhvr>
                                        <p:cTn id="52" dur="1" fill="hold">
                                          <p:stCondLst>
                                            <p:cond delay="499"/>
                                          </p:stCondLst>
                                        </p:cTn>
                                        <p:tgtEl>
                                          <p:spTgt spid="15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2"/>
                                        </p:tgtEl>
                                      </p:cBhvr>
                                    </p:animEffect>
                                    <p:set>
                                      <p:cBhvr>
                                        <p:cTn id="55" dur="1" fill="hold">
                                          <p:stCondLst>
                                            <p:cond delay="499"/>
                                          </p:stCondLst>
                                        </p:cTn>
                                        <p:tgtEl>
                                          <p:spTgt spid="15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fade">
                                      <p:cBhvr>
                                        <p:cTn id="64"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3925" y="2753692"/>
            <a:ext cx="4876249"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bg1"/>
                </a:solidFill>
                <a:latin typeface="+mj-lt"/>
              </a:rPr>
              <a:t>What are the cost drivers?</a:t>
            </a:r>
            <a:endParaRPr lang="en-US" sz="4400" dirty="0">
              <a:solidFill>
                <a:schemeClr val="bg1"/>
              </a:solidFill>
              <a:latin typeface="+mj-lt"/>
            </a:endParaRPr>
          </a:p>
        </p:txBody>
      </p:sp>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Tree>
    <p:extLst>
      <p:ext uri="{BB962C8B-B14F-4D97-AF65-F5344CB8AC3E}">
        <p14:creationId xmlns:p14="http://schemas.microsoft.com/office/powerpoint/2010/main" val="315548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470333" y="1046921"/>
            <a:ext cx="5916375" cy="3934473"/>
          </a:xfrm>
          <a:prstGeom prst="rect">
            <a:avLst/>
          </a:prstGeom>
        </p:spPr>
      </p:pic>
      <p:sp>
        <p:nvSpPr>
          <p:cNvPr id="2" name="Title 1"/>
          <p:cNvSpPr>
            <a:spLocks noGrp="1"/>
          </p:cNvSpPr>
          <p:nvPr>
            <p:ph type="title"/>
          </p:nvPr>
        </p:nvSpPr>
        <p:spPr>
          <a:xfrm>
            <a:off x="-31750" y="-71369"/>
            <a:ext cx="11004551" cy="685800"/>
          </a:xfrm>
        </p:spPr>
        <p:txBody>
          <a:bodyPr/>
          <a:lstStyle/>
          <a:p>
            <a:r>
              <a:rPr lang="en-US" dirty="0" smtClean="0"/>
              <a:t>Quality Measure Alignment</a:t>
            </a:r>
            <a:endParaRPr lang="en-US" dirty="0">
              <a:solidFill>
                <a:schemeClr val="tx2">
                  <a:lumMod val="75000"/>
                </a:schemeClr>
              </a:solidFill>
            </a:endParaRPr>
          </a:p>
        </p:txBody>
      </p:sp>
      <p:pic>
        <p:nvPicPr>
          <p:cNvPr id="5" name="Picture 6"/>
          <p:cNvPicPr>
            <a:picLocks noChangeAspect="1" noChangeArrowheads="1"/>
          </p:cNvPicPr>
          <p:nvPr/>
        </p:nvPicPr>
        <p:blipFill>
          <a:blip r:embed="rId4" cstate="print"/>
          <a:srcRect/>
          <a:stretch>
            <a:fillRect/>
          </a:stretch>
        </p:blipFill>
        <p:spPr bwMode="auto">
          <a:xfrm>
            <a:off x="6755855" y="1046921"/>
            <a:ext cx="5025327" cy="2716695"/>
          </a:xfrm>
          <a:prstGeom prst="rect">
            <a:avLst/>
          </a:prstGeom>
          <a:noFill/>
          <a:ln w="9525">
            <a:noFill/>
            <a:miter lim="800000"/>
            <a:headEnd/>
            <a:tailEnd/>
          </a:ln>
          <a:effectLst/>
        </p:spPr>
      </p:pic>
    </p:spTree>
    <p:extLst>
      <p:ext uri="{BB962C8B-B14F-4D97-AF65-F5344CB8AC3E}">
        <p14:creationId xmlns:p14="http://schemas.microsoft.com/office/powerpoint/2010/main" val="13156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3" name="Picture 7"/>
          <p:cNvPicPr>
            <a:picLocks noChangeAspect="1" noChangeArrowheads="1"/>
          </p:cNvPicPr>
          <p:nvPr/>
        </p:nvPicPr>
        <p:blipFill>
          <a:blip r:embed="rId2" cstate="print"/>
          <a:srcRect/>
          <a:stretch>
            <a:fillRect/>
          </a:stretch>
        </p:blipFill>
        <p:spPr bwMode="auto">
          <a:xfrm>
            <a:off x="748462" y="903812"/>
            <a:ext cx="1636095" cy="2619759"/>
          </a:xfrm>
          <a:prstGeom prst="rect">
            <a:avLst/>
          </a:prstGeom>
          <a:noFill/>
          <a:ln w="9525">
            <a:noFill/>
            <a:miter lim="800000"/>
            <a:headEnd/>
            <a:tailEnd/>
          </a:ln>
        </p:spPr>
      </p:pic>
      <p:pic>
        <p:nvPicPr>
          <p:cNvPr id="75777" name="Picture 1"/>
          <p:cNvPicPr>
            <a:picLocks noChangeAspect="1" noChangeArrowheads="1"/>
          </p:cNvPicPr>
          <p:nvPr/>
        </p:nvPicPr>
        <p:blipFill>
          <a:blip r:embed="rId3" cstate="print"/>
          <a:srcRect/>
          <a:stretch>
            <a:fillRect/>
          </a:stretch>
        </p:blipFill>
        <p:spPr bwMode="auto">
          <a:xfrm>
            <a:off x="683278" y="4236209"/>
            <a:ext cx="1766461" cy="1735196"/>
          </a:xfrm>
          <a:prstGeom prst="rect">
            <a:avLst/>
          </a:prstGeom>
          <a:noFill/>
          <a:ln w="9525">
            <a:noFill/>
            <a:miter lim="800000"/>
            <a:headEnd/>
            <a:tailEnd/>
          </a:ln>
        </p:spPr>
      </p:pic>
      <p:sp>
        <p:nvSpPr>
          <p:cNvPr id="2" name="Title 1"/>
          <p:cNvSpPr>
            <a:spLocks noGrp="1"/>
          </p:cNvSpPr>
          <p:nvPr>
            <p:ph type="title"/>
          </p:nvPr>
        </p:nvSpPr>
        <p:spPr>
          <a:xfrm>
            <a:off x="0" y="-26738"/>
            <a:ext cx="11004551" cy="685800"/>
          </a:xfrm>
        </p:spPr>
        <p:txBody>
          <a:bodyPr/>
          <a:lstStyle/>
          <a:p>
            <a:r>
              <a:rPr lang="en-US" dirty="0" smtClean="0">
                <a:solidFill>
                  <a:schemeClr val="tx2">
                    <a:lumMod val="75000"/>
                  </a:schemeClr>
                </a:solidFill>
              </a:rPr>
              <a:t>Using HIT to Improve Quality Measurement</a:t>
            </a:r>
            <a:endParaRPr lang="en-US" dirty="0">
              <a:solidFill>
                <a:schemeClr val="tx2">
                  <a:lumMod val="75000"/>
                </a:schemeClr>
              </a:solidFill>
            </a:endParaRPr>
          </a:p>
        </p:txBody>
      </p:sp>
      <p:sp>
        <p:nvSpPr>
          <p:cNvPr id="15" name="TextBox 14"/>
          <p:cNvSpPr txBox="1"/>
          <p:nvPr/>
        </p:nvSpPr>
        <p:spPr>
          <a:xfrm>
            <a:off x="2675633" y="4375659"/>
            <a:ext cx="8328918" cy="461665"/>
          </a:xfrm>
          <a:prstGeom prst="rect">
            <a:avLst/>
          </a:prstGeom>
          <a:noFill/>
        </p:spPr>
        <p:txBody>
          <a:bodyPr wrap="square" rtlCol="0">
            <a:spAutoFit/>
          </a:bodyPr>
          <a:lstStyle/>
          <a:p>
            <a:r>
              <a:rPr lang="en-US" sz="2400" b="1" dirty="0" smtClean="0"/>
              <a:t>National Consensus to move to: </a:t>
            </a:r>
            <a:r>
              <a:rPr lang="en-US" sz="2400" b="1" dirty="0" smtClean="0">
                <a:solidFill>
                  <a:srgbClr val="0070C0"/>
                </a:solidFill>
              </a:rPr>
              <a:t>Process </a:t>
            </a:r>
            <a:r>
              <a:rPr lang="en-US" sz="2400" b="1" dirty="0">
                <a:solidFill>
                  <a:srgbClr val="00B050"/>
                </a:solidFill>
              </a:rPr>
              <a:t>&amp; Outcome </a:t>
            </a:r>
            <a:r>
              <a:rPr lang="en-US" sz="2400" b="1" dirty="0">
                <a:solidFill>
                  <a:srgbClr val="0070C0"/>
                </a:solidFill>
              </a:rPr>
              <a:t>Measures</a:t>
            </a:r>
          </a:p>
        </p:txBody>
      </p:sp>
      <p:sp>
        <p:nvSpPr>
          <p:cNvPr id="9" name="TextBox 8"/>
          <p:cNvSpPr txBox="1"/>
          <p:nvPr/>
        </p:nvSpPr>
        <p:spPr>
          <a:xfrm>
            <a:off x="2675632" y="1163466"/>
            <a:ext cx="3884193" cy="461665"/>
          </a:xfrm>
          <a:prstGeom prst="rect">
            <a:avLst/>
          </a:prstGeom>
          <a:noFill/>
        </p:spPr>
        <p:txBody>
          <a:bodyPr wrap="square" rtlCol="0">
            <a:spAutoFit/>
          </a:bodyPr>
          <a:lstStyle/>
          <a:p>
            <a:r>
              <a:rPr lang="en-US" sz="2400" b="1" dirty="0" smtClean="0"/>
              <a:t>Today: </a:t>
            </a:r>
            <a:r>
              <a:rPr lang="en-US" sz="2400" b="1" dirty="0" smtClean="0">
                <a:solidFill>
                  <a:srgbClr val="0070C0"/>
                </a:solidFill>
              </a:rPr>
              <a:t>Process </a:t>
            </a:r>
            <a:r>
              <a:rPr lang="en-US" sz="2400" b="1" dirty="0">
                <a:solidFill>
                  <a:srgbClr val="0070C0"/>
                </a:solidFill>
              </a:rPr>
              <a:t>Measures</a:t>
            </a:r>
          </a:p>
        </p:txBody>
      </p:sp>
      <p:sp>
        <p:nvSpPr>
          <p:cNvPr id="10" name="TextBox 9"/>
          <p:cNvSpPr txBox="1"/>
          <p:nvPr/>
        </p:nvSpPr>
        <p:spPr>
          <a:xfrm>
            <a:off x="2675633" y="1921303"/>
            <a:ext cx="6770811" cy="584775"/>
          </a:xfrm>
          <a:prstGeom prst="rect">
            <a:avLst/>
          </a:prstGeom>
          <a:noFill/>
        </p:spPr>
        <p:txBody>
          <a:bodyPr wrap="square" rtlCol="0">
            <a:spAutoFit/>
          </a:bodyPr>
          <a:lstStyle/>
          <a:p>
            <a:r>
              <a:rPr lang="en-US" sz="3200" b="1" i="1" dirty="0" smtClean="0">
                <a:solidFill>
                  <a:schemeClr val="accent6">
                    <a:lumMod val="75000"/>
                  </a:schemeClr>
                </a:solidFill>
              </a:rPr>
              <a:t>Did you get your blood sugar tested?</a:t>
            </a:r>
            <a:endParaRPr lang="en-US" sz="3200" b="1" i="1" dirty="0">
              <a:solidFill>
                <a:schemeClr val="accent6">
                  <a:lumMod val="75000"/>
                </a:schemeClr>
              </a:solidFill>
            </a:endParaRPr>
          </a:p>
        </p:txBody>
      </p:sp>
      <p:sp>
        <p:nvSpPr>
          <p:cNvPr id="11" name="TextBox 10"/>
          <p:cNvSpPr txBox="1"/>
          <p:nvPr/>
        </p:nvSpPr>
        <p:spPr>
          <a:xfrm>
            <a:off x="2675633" y="5199619"/>
            <a:ext cx="6770811" cy="584775"/>
          </a:xfrm>
          <a:prstGeom prst="rect">
            <a:avLst/>
          </a:prstGeom>
          <a:noFill/>
        </p:spPr>
        <p:txBody>
          <a:bodyPr wrap="square" rtlCol="0">
            <a:spAutoFit/>
          </a:bodyPr>
          <a:lstStyle/>
          <a:p>
            <a:r>
              <a:rPr lang="en-US" sz="3200" b="1" i="1" dirty="0" smtClean="0">
                <a:solidFill>
                  <a:schemeClr val="accent6">
                    <a:lumMod val="75000"/>
                  </a:schemeClr>
                </a:solidFill>
              </a:rPr>
              <a:t>Is your blood sugar at a healthy level?</a:t>
            </a:r>
            <a:endParaRPr lang="en-US" sz="3200" b="1" i="1" dirty="0">
              <a:solidFill>
                <a:schemeClr val="accent6">
                  <a:lumMod val="75000"/>
                </a:schemeClr>
              </a:solidFill>
            </a:endParaRPr>
          </a:p>
        </p:txBody>
      </p:sp>
    </p:spTree>
    <p:extLst>
      <p:ext uri="{BB962C8B-B14F-4D97-AF65-F5344CB8AC3E}">
        <p14:creationId xmlns:p14="http://schemas.microsoft.com/office/powerpoint/2010/main" val="35992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 y="-71369"/>
            <a:ext cx="11004551" cy="685800"/>
          </a:xfrm>
        </p:spPr>
        <p:txBody>
          <a:bodyPr/>
          <a:lstStyle/>
          <a:p>
            <a:r>
              <a:rPr lang="en-US" dirty="0" smtClean="0"/>
              <a:t>Public Scorecard – Informing Consumer Choice</a:t>
            </a:r>
            <a:endParaRPr lang="en-US" dirty="0">
              <a:solidFill>
                <a:schemeClr val="tx2">
                  <a:lumMod val="75000"/>
                </a:schemeClr>
              </a:solidFill>
            </a:endParaRPr>
          </a:p>
        </p:txBody>
      </p:sp>
      <p:pic>
        <p:nvPicPr>
          <p:cNvPr id="5" name="Picture 6"/>
          <p:cNvPicPr>
            <a:picLocks noChangeAspect="1" noChangeArrowheads="1"/>
          </p:cNvPicPr>
          <p:nvPr/>
        </p:nvPicPr>
        <p:blipFill>
          <a:blip r:embed="rId3" cstate="print"/>
          <a:srcRect/>
          <a:stretch>
            <a:fillRect/>
          </a:stretch>
        </p:blipFill>
        <p:spPr bwMode="auto">
          <a:xfrm>
            <a:off x="5049079" y="1046921"/>
            <a:ext cx="6732104" cy="3639380"/>
          </a:xfrm>
          <a:prstGeom prst="rect">
            <a:avLst/>
          </a:prstGeom>
          <a:noFill/>
          <a:ln w="9525">
            <a:noFill/>
            <a:miter lim="800000"/>
            <a:headEnd/>
            <a:tailEnd/>
          </a:ln>
          <a:effectLst/>
        </p:spPr>
      </p:pic>
      <p:sp>
        <p:nvSpPr>
          <p:cNvPr id="6" name="TextBox 5"/>
          <p:cNvSpPr txBox="1"/>
          <p:nvPr/>
        </p:nvSpPr>
        <p:spPr>
          <a:xfrm>
            <a:off x="303495" y="1046921"/>
            <a:ext cx="4135984" cy="4031873"/>
          </a:xfrm>
          <a:prstGeom prst="rect">
            <a:avLst/>
          </a:prstGeom>
          <a:noFill/>
        </p:spPr>
        <p:txBody>
          <a:bodyPr wrap="square" rtlCol="0">
            <a:spAutoFit/>
          </a:bodyPr>
          <a:lstStyle/>
          <a:p>
            <a:r>
              <a:rPr lang="en-US" sz="3200" b="1" i="1" dirty="0" smtClean="0">
                <a:solidFill>
                  <a:schemeClr val="accent6">
                    <a:lumMod val="75000"/>
                  </a:schemeClr>
                </a:solidFill>
              </a:rPr>
              <a:t>Easy access to measured performance</a:t>
            </a:r>
          </a:p>
          <a:p>
            <a:endParaRPr lang="en-US" sz="3200" b="1" i="1" dirty="0">
              <a:solidFill>
                <a:schemeClr val="accent6">
                  <a:lumMod val="75000"/>
                </a:schemeClr>
              </a:solidFill>
            </a:endParaRPr>
          </a:p>
          <a:p>
            <a:r>
              <a:rPr lang="en-US" sz="3200" b="1" i="1" dirty="0" smtClean="0">
                <a:solidFill>
                  <a:schemeClr val="accent6">
                    <a:lumMod val="75000"/>
                  </a:schemeClr>
                </a:solidFill>
              </a:rPr>
              <a:t>Focus on Advanced Networks and FQHCs</a:t>
            </a:r>
          </a:p>
          <a:p>
            <a:endParaRPr lang="en-US" sz="3200" b="1" i="1" dirty="0">
              <a:solidFill>
                <a:schemeClr val="accent6">
                  <a:lumMod val="75000"/>
                </a:schemeClr>
              </a:solidFill>
            </a:endParaRPr>
          </a:p>
          <a:p>
            <a:r>
              <a:rPr lang="en-US" sz="3200" b="1" i="1" dirty="0" smtClean="0">
                <a:solidFill>
                  <a:schemeClr val="accent6">
                    <a:lumMod val="75000"/>
                  </a:schemeClr>
                </a:solidFill>
              </a:rPr>
              <a:t>Broad range of quality measures</a:t>
            </a:r>
            <a:endParaRPr lang="en-US" sz="3200" b="1" i="1" dirty="0">
              <a:solidFill>
                <a:schemeClr val="accent6">
                  <a:lumMod val="75000"/>
                </a:schemeClr>
              </a:solidFill>
            </a:endParaRPr>
          </a:p>
        </p:txBody>
      </p:sp>
    </p:spTree>
    <p:extLst>
      <p:ext uri="{BB962C8B-B14F-4D97-AF65-F5344CB8AC3E}">
        <p14:creationId xmlns:p14="http://schemas.microsoft.com/office/powerpoint/2010/main" val="36572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extLst/>
          </p:nvPr>
        </p:nvGraphicFramePr>
        <p:xfrm>
          <a:off x="1609344" y="1027808"/>
          <a:ext cx="10295910" cy="561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0"/>
          <p:cNvSpPr txBox="1">
            <a:spLocks noChangeArrowheads="1"/>
          </p:cNvSpPr>
          <p:nvPr/>
        </p:nvSpPr>
        <p:spPr bwMode="auto">
          <a:xfrm>
            <a:off x="0" y="0"/>
            <a:ext cx="825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000" b="1" dirty="0" smtClean="0">
                <a:solidFill>
                  <a:schemeClr val="tx2">
                    <a:lumMod val="75000"/>
                  </a:schemeClr>
                </a:solidFill>
                <a:latin typeface="+mj-lt"/>
                <a:ea typeface="MS PGothic" panose="020B0600070205080204" pitchFamily="34" charset="-128"/>
                <a:cs typeface="MS PGothic" charset="0"/>
              </a:rPr>
              <a:t>Value-Based </a:t>
            </a:r>
            <a:r>
              <a:rPr lang="en-US" sz="3000" b="1" dirty="0">
                <a:solidFill>
                  <a:schemeClr val="tx2">
                    <a:lumMod val="75000"/>
                  </a:schemeClr>
                </a:solidFill>
                <a:latin typeface="+mj-lt"/>
                <a:ea typeface="MS PGothic" panose="020B0600070205080204" pitchFamily="34" charset="-128"/>
                <a:cs typeface="MS PGothic" charset="0"/>
              </a:rPr>
              <a:t>Insurance Design</a:t>
            </a:r>
            <a:endParaRPr lang="en-US" sz="3000" b="1" baseline="30000" dirty="0">
              <a:solidFill>
                <a:schemeClr val="tx2">
                  <a:lumMod val="75000"/>
                </a:schemeClr>
              </a:solidFill>
              <a:latin typeface="+mj-lt"/>
              <a:ea typeface="MS PGothic" panose="020B0600070205080204" pitchFamily="34" charset="-128"/>
              <a:cs typeface="MS PGothic" charset="0"/>
            </a:endParaRPr>
          </a:p>
        </p:txBody>
      </p:sp>
      <p:pic>
        <p:nvPicPr>
          <p:cNvPr id="76802" name="Picture 2"/>
          <p:cNvPicPr>
            <a:picLocks noChangeAspect="1" noChangeArrowheads="1"/>
          </p:cNvPicPr>
          <p:nvPr/>
        </p:nvPicPr>
        <p:blipFill>
          <a:blip r:embed="rId8" cstate="print"/>
          <a:srcRect/>
          <a:stretch>
            <a:fillRect/>
          </a:stretch>
        </p:blipFill>
        <p:spPr bwMode="auto">
          <a:xfrm>
            <a:off x="5677729" y="3007323"/>
            <a:ext cx="2159139" cy="1655385"/>
          </a:xfrm>
          <a:prstGeom prst="rect">
            <a:avLst/>
          </a:prstGeom>
          <a:noFill/>
          <a:ln w="9525">
            <a:noFill/>
            <a:miter lim="800000"/>
            <a:headEnd/>
            <a:tailEnd/>
          </a:ln>
        </p:spPr>
      </p:pic>
      <p:sp>
        <p:nvSpPr>
          <p:cNvPr id="6" name="TextBox 5"/>
          <p:cNvSpPr txBox="1"/>
          <p:nvPr/>
        </p:nvSpPr>
        <p:spPr>
          <a:xfrm>
            <a:off x="0" y="704087"/>
            <a:ext cx="4607169" cy="1107996"/>
          </a:xfrm>
          <a:prstGeom prst="rect">
            <a:avLst/>
          </a:prstGeom>
          <a:noFill/>
        </p:spPr>
        <p:txBody>
          <a:bodyPr wrap="square" rtlCol="0">
            <a:spAutoFit/>
          </a:bodyPr>
          <a:lstStyle/>
          <a:p>
            <a:r>
              <a:rPr lang="en-US" sz="2200" dirty="0">
                <a:solidFill>
                  <a:srgbClr val="0070C0"/>
                </a:solidFill>
              </a:rPr>
              <a:t>...the use of plan incentives to encourage employee </a:t>
            </a:r>
            <a:r>
              <a:rPr lang="en-US" sz="2200" dirty="0" smtClean="0">
                <a:solidFill>
                  <a:srgbClr val="0070C0"/>
                </a:solidFill>
              </a:rPr>
              <a:t>utilization of one </a:t>
            </a:r>
            <a:r>
              <a:rPr lang="en-US" sz="2200" dirty="0">
                <a:solidFill>
                  <a:srgbClr val="0070C0"/>
                </a:solidFill>
              </a:rPr>
              <a:t>or more of the following</a:t>
            </a:r>
            <a:r>
              <a:rPr lang="en-US" sz="2200" dirty="0" smtClean="0">
                <a:solidFill>
                  <a:srgbClr val="0070C0"/>
                </a:solidFill>
              </a:rPr>
              <a:t>:</a:t>
            </a:r>
            <a:endParaRPr lang="en-US" sz="2200" dirty="0">
              <a:solidFill>
                <a:srgbClr val="0070C0"/>
              </a:solidFill>
            </a:endParaRPr>
          </a:p>
        </p:txBody>
      </p:sp>
      <p:pic>
        <p:nvPicPr>
          <p:cNvPr id="2" name="Picture 1"/>
          <p:cNvPicPr>
            <a:picLocks noChangeAspect="1"/>
          </p:cNvPicPr>
          <p:nvPr/>
        </p:nvPicPr>
        <p:blipFill>
          <a:blip r:embed="rId9"/>
          <a:stretch>
            <a:fillRect/>
          </a:stretch>
        </p:blipFill>
        <p:spPr>
          <a:xfrm>
            <a:off x="7718220" y="1179698"/>
            <a:ext cx="885463" cy="991719"/>
          </a:xfrm>
          <a:prstGeom prst="rect">
            <a:avLst/>
          </a:prstGeom>
        </p:spPr>
      </p:pic>
      <p:pic>
        <p:nvPicPr>
          <p:cNvPr id="3" name="Picture 2"/>
          <p:cNvPicPr>
            <a:picLocks noChangeAspect="1"/>
          </p:cNvPicPr>
          <p:nvPr/>
        </p:nvPicPr>
        <p:blipFill>
          <a:blip r:embed="rId10"/>
          <a:stretch>
            <a:fillRect/>
          </a:stretch>
        </p:blipFill>
        <p:spPr>
          <a:xfrm>
            <a:off x="4904423" y="5472991"/>
            <a:ext cx="948081" cy="1039243"/>
          </a:xfrm>
          <a:prstGeom prst="rect">
            <a:avLst/>
          </a:prstGeom>
        </p:spPr>
      </p:pic>
      <p:pic>
        <p:nvPicPr>
          <p:cNvPr id="4" name="Picture 3"/>
          <p:cNvPicPr>
            <a:picLocks noChangeAspect="1"/>
          </p:cNvPicPr>
          <p:nvPr/>
        </p:nvPicPr>
        <p:blipFill>
          <a:blip r:embed="rId11"/>
          <a:stretch>
            <a:fillRect/>
          </a:stretch>
        </p:blipFill>
        <p:spPr>
          <a:xfrm>
            <a:off x="2065363" y="4662708"/>
            <a:ext cx="882890" cy="916207"/>
          </a:xfrm>
          <a:prstGeom prst="rect">
            <a:avLst/>
          </a:prstGeom>
        </p:spPr>
      </p:pic>
      <p:pic>
        <p:nvPicPr>
          <p:cNvPr id="5" name="Picture 4"/>
          <p:cNvPicPr>
            <a:picLocks noChangeAspect="1"/>
          </p:cNvPicPr>
          <p:nvPr/>
        </p:nvPicPr>
        <p:blipFill>
          <a:blip r:embed="rId12"/>
          <a:stretch>
            <a:fillRect/>
          </a:stretch>
        </p:blipFill>
        <p:spPr>
          <a:xfrm>
            <a:off x="1946441" y="2296431"/>
            <a:ext cx="1041520" cy="925796"/>
          </a:xfrm>
          <a:prstGeom prst="rect">
            <a:avLst/>
          </a:prstGeom>
        </p:spPr>
      </p:pic>
      <p:pic>
        <p:nvPicPr>
          <p:cNvPr id="7" name="Picture 6"/>
          <p:cNvPicPr>
            <a:picLocks noChangeAspect="1"/>
          </p:cNvPicPr>
          <p:nvPr/>
        </p:nvPicPr>
        <p:blipFill>
          <a:blip r:embed="rId13"/>
          <a:stretch>
            <a:fillRect/>
          </a:stretch>
        </p:blipFill>
        <p:spPr>
          <a:xfrm>
            <a:off x="10566344" y="5118494"/>
            <a:ext cx="923597" cy="874119"/>
          </a:xfrm>
          <a:prstGeom prst="rect">
            <a:avLst/>
          </a:prstGeom>
        </p:spPr>
      </p:pic>
      <p:pic>
        <p:nvPicPr>
          <p:cNvPr id="9" name="Picture 8"/>
          <p:cNvPicPr>
            <a:picLocks noChangeAspect="1"/>
          </p:cNvPicPr>
          <p:nvPr/>
        </p:nvPicPr>
        <p:blipFill>
          <a:blip r:embed="rId14"/>
          <a:stretch>
            <a:fillRect/>
          </a:stretch>
        </p:blipFill>
        <p:spPr>
          <a:xfrm>
            <a:off x="10566344" y="2371520"/>
            <a:ext cx="933614" cy="775618"/>
          </a:xfrm>
          <a:prstGeom prst="rect">
            <a:avLst/>
          </a:prstGeom>
        </p:spPr>
      </p:pic>
    </p:spTree>
    <p:extLst>
      <p:ext uri="{BB962C8B-B14F-4D97-AF65-F5344CB8AC3E}">
        <p14:creationId xmlns:p14="http://schemas.microsoft.com/office/powerpoint/2010/main" val="3623883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DE52B6-AE17-4BB6-AE01-AB7A1113220F}" type="slidenum">
              <a:rPr lang="en-US" smtClean="0">
                <a:solidFill>
                  <a:prstClr val="black"/>
                </a:solidFill>
              </a:rPr>
              <a:pPr/>
              <a:t>24</a:t>
            </a:fld>
            <a:endParaRPr lang="en-US" dirty="0">
              <a:solidFill>
                <a:prstClr val="black"/>
              </a:solidFill>
            </a:endParaRPr>
          </a:p>
        </p:txBody>
      </p:sp>
      <p:sp>
        <p:nvSpPr>
          <p:cNvPr id="5" name="Title 1"/>
          <p:cNvSpPr txBox="1">
            <a:spLocks/>
          </p:cNvSpPr>
          <p:nvPr/>
        </p:nvSpPr>
        <p:spPr bwMode="auto">
          <a:xfrm>
            <a:off x="0" y="137892"/>
            <a:ext cx="8229600" cy="47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normAutofit fontScale="90000" lnSpcReduction="20000"/>
          </a:bodyPr>
          <a:lstStyle>
            <a:lvl1pPr algn="l" rtl="0" eaLnBrk="1" fontAlgn="base" hangingPunct="1">
              <a:spcBef>
                <a:spcPct val="0"/>
              </a:spcBef>
              <a:spcAft>
                <a:spcPct val="0"/>
              </a:spcAft>
              <a:defRPr sz="3000" b="1" kern="1200">
                <a:solidFill>
                  <a:schemeClr val="tx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2pPr>
            <a:lvl3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3pPr>
            <a:lvl4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4pPr>
            <a:lvl5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5pPr>
            <a:lvl6pPr marL="457152" algn="ctr" rtl="0" eaLnBrk="1" fontAlgn="base" hangingPunct="1">
              <a:spcBef>
                <a:spcPct val="0"/>
              </a:spcBef>
              <a:spcAft>
                <a:spcPct val="0"/>
              </a:spcAft>
              <a:defRPr sz="4400">
                <a:solidFill>
                  <a:schemeClr val="tx1"/>
                </a:solidFill>
                <a:latin typeface="Calibri" charset="0"/>
                <a:ea typeface="ＭＳ Ｐゴシック" charset="0"/>
              </a:defRPr>
            </a:lvl6pPr>
            <a:lvl7pPr marL="914303" algn="ctr" rtl="0" eaLnBrk="1" fontAlgn="base" hangingPunct="1">
              <a:spcBef>
                <a:spcPct val="0"/>
              </a:spcBef>
              <a:spcAft>
                <a:spcPct val="0"/>
              </a:spcAft>
              <a:defRPr sz="4400">
                <a:solidFill>
                  <a:schemeClr val="tx1"/>
                </a:solidFill>
                <a:latin typeface="Calibri" charset="0"/>
                <a:ea typeface="ＭＳ Ｐゴシック" charset="0"/>
              </a:defRPr>
            </a:lvl7pPr>
            <a:lvl8pPr marL="1371455" algn="ctr" rtl="0" eaLnBrk="1" fontAlgn="base" hangingPunct="1">
              <a:spcBef>
                <a:spcPct val="0"/>
              </a:spcBef>
              <a:spcAft>
                <a:spcPct val="0"/>
              </a:spcAft>
              <a:defRPr sz="4400">
                <a:solidFill>
                  <a:schemeClr val="tx1"/>
                </a:solidFill>
                <a:latin typeface="Calibri" charset="0"/>
                <a:ea typeface="ＭＳ Ｐゴシック" charset="0"/>
              </a:defRPr>
            </a:lvl8pPr>
            <a:lvl9pPr marL="1828606"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3200" dirty="0" smtClean="0"/>
              <a:t>Provider Participation Targets</a:t>
            </a:r>
            <a:endParaRPr lang="en-US" sz="3200" dirty="0"/>
          </a:p>
        </p:txBody>
      </p:sp>
      <p:graphicFrame>
        <p:nvGraphicFramePr>
          <p:cNvPr id="6" name="Chart 5"/>
          <p:cNvGraphicFramePr/>
          <p:nvPr>
            <p:extLst/>
          </p:nvPr>
        </p:nvGraphicFramePr>
        <p:xfrm>
          <a:off x="684332" y="1519567"/>
          <a:ext cx="10817858" cy="39276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62621" y="870659"/>
            <a:ext cx="7735948" cy="954107"/>
          </a:xfrm>
          <a:prstGeom prst="rect">
            <a:avLst/>
          </a:prstGeom>
          <a:noFill/>
        </p:spPr>
        <p:txBody>
          <a:bodyPr wrap="square" rtlCol="0">
            <a:spAutoFit/>
          </a:bodyPr>
          <a:lstStyle/>
          <a:p>
            <a:r>
              <a:rPr lang="en-US" sz="2800" b="1" u="sng" dirty="0" smtClean="0"/>
              <a:t>Accountability Target</a:t>
            </a:r>
            <a:r>
              <a:rPr lang="en-US" sz="2800" b="1" dirty="0" smtClean="0"/>
              <a:t>: 5,753 PCPs participate in any SSP by 2020</a:t>
            </a:r>
          </a:p>
        </p:txBody>
      </p:sp>
      <p:sp>
        <p:nvSpPr>
          <p:cNvPr id="8" name="TextBox 7"/>
          <p:cNvSpPr txBox="1"/>
          <p:nvPr/>
        </p:nvSpPr>
        <p:spPr>
          <a:xfrm>
            <a:off x="862621" y="5657671"/>
            <a:ext cx="7543442" cy="1200329"/>
          </a:xfrm>
          <a:prstGeom prst="rect">
            <a:avLst/>
          </a:prstGeom>
          <a:solidFill>
            <a:schemeClr val="tx2">
              <a:lumMod val="20000"/>
              <a:lumOff val="80000"/>
            </a:schemeClr>
          </a:solidFill>
        </p:spPr>
        <p:txBody>
          <a:bodyPr wrap="square" rtlCol="0">
            <a:spAutoFit/>
          </a:bodyPr>
          <a:lstStyle/>
          <a:p>
            <a:r>
              <a:rPr lang="en-US" sz="2400" b="1" u="sng" dirty="0" smtClean="0"/>
              <a:t>Practice Transformation Targets:</a:t>
            </a:r>
          </a:p>
          <a:p>
            <a:r>
              <a:rPr lang="en-US" sz="2400" b="1" dirty="0" smtClean="0"/>
              <a:t>1,364 Providers participate in CCIP</a:t>
            </a:r>
          </a:p>
          <a:p>
            <a:r>
              <a:rPr lang="en-US" sz="2400" b="1" dirty="0" smtClean="0"/>
              <a:t>300 non-medical homes become AMH practices</a:t>
            </a:r>
          </a:p>
        </p:txBody>
      </p:sp>
    </p:spTree>
    <p:extLst>
      <p:ext uri="{BB962C8B-B14F-4D97-AF65-F5344CB8AC3E}">
        <p14:creationId xmlns:p14="http://schemas.microsoft.com/office/powerpoint/2010/main" val="271884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1548FBA-BC84-4689-A06C-07588FFA2450}" type="slidenum">
              <a:rPr lang="en-US" altLang="en-US" smtClean="0">
                <a:solidFill>
                  <a:prstClr val="black"/>
                </a:solidFill>
              </a:rPr>
              <a:pPr/>
              <a:t>25</a:t>
            </a:fld>
            <a:endParaRPr lang="en-US" altLang="en-US" smtClean="0">
              <a:solidFill>
                <a:prstClr val="black"/>
              </a:solidFill>
            </a:endParaRPr>
          </a:p>
        </p:txBody>
      </p:sp>
      <p:sp>
        <p:nvSpPr>
          <p:cNvPr id="6" name="Title 1"/>
          <p:cNvSpPr>
            <a:spLocks noGrp="1"/>
          </p:cNvSpPr>
          <p:nvPr>
            <p:ph type="title"/>
          </p:nvPr>
        </p:nvSpPr>
        <p:spPr>
          <a:xfrm>
            <a:off x="41894" y="97988"/>
            <a:ext cx="8229600" cy="477982"/>
          </a:xfrm>
        </p:spPr>
        <p:txBody>
          <a:bodyPr>
            <a:normAutofit fontScale="90000"/>
          </a:bodyPr>
          <a:lstStyle/>
          <a:p>
            <a:pPr algn="l"/>
            <a:r>
              <a:rPr lang="en-US" sz="3200" dirty="0" smtClean="0"/>
              <a:t>Beneficiary Participation Targets</a:t>
            </a:r>
            <a:endParaRPr lang="en-US" sz="3200" dirty="0"/>
          </a:p>
        </p:txBody>
      </p:sp>
      <p:graphicFrame>
        <p:nvGraphicFramePr>
          <p:cNvPr id="7" name="Chart 6"/>
          <p:cNvGraphicFramePr/>
          <p:nvPr>
            <p:extLst/>
          </p:nvPr>
        </p:nvGraphicFramePr>
        <p:xfrm>
          <a:off x="416012" y="1462612"/>
          <a:ext cx="11197389" cy="48300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85010" y="936850"/>
            <a:ext cx="10738425" cy="954107"/>
          </a:xfrm>
          <a:prstGeom prst="rect">
            <a:avLst/>
          </a:prstGeom>
          <a:noFill/>
        </p:spPr>
        <p:txBody>
          <a:bodyPr wrap="square" rtlCol="0">
            <a:spAutoFit/>
          </a:bodyPr>
          <a:lstStyle/>
          <a:p>
            <a:r>
              <a:rPr lang="en-US" sz="2800" b="1" u="sng" dirty="0" smtClean="0"/>
              <a:t>Accountability Target</a:t>
            </a:r>
            <a:r>
              <a:rPr lang="en-US" sz="2800" b="1" dirty="0" smtClean="0"/>
              <a:t>: 88% of insured population is in any SSP by 2020 (including Medicaid, Medicare, and commercial SSP)</a:t>
            </a:r>
            <a:endParaRPr lang="en-US" sz="2800" b="1" dirty="0"/>
          </a:p>
        </p:txBody>
      </p:sp>
      <p:sp>
        <p:nvSpPr>
          <p:cNvPr id="2" name="TextBox 1"/>
          <p:cNvSpPr txBox="1"/>
          <p:nvPr/>
        </p:nvSpPr>
        <p:spPr>
          <a:xfrm>
            <a:off x="385010" y="6492878"/>
            <a:ext cx="7886484" cy="369332"/>
          </a:xfrm>
          <a:prstGeom prst="rect">
            <a:avLst/>
          </a:prstGeom>
          <a:noFill/>
        </p:spPr>
        <p:txBody>
          <a:bodyPr wrap="square" rtlCol="0">
            <a:spAutoFit/>
          </a:bodyPr>
          <a:lstStyle/>
          <a:p>
            <a:r>
              <a:rPr lang="en-US" b="1" dirty="0" smtClean="0"/>
              <a:t>SSP = Shared Savings Program</a:t>
            </a:r>
            <a:endParaRPr lang="en-US" b="1" dirty="0"/>
          </a:p>
        </p:txBody>
      </p:sp>
    </p:spTree>
    <p:extLst>
      <p:ext uri="{BB962C8B-B14F-4D97-AF65-F5344CB8AC3E}">
        <p14:creationId xmlns:p14="http://schemas.microsoft.com/office/powerpoint/2010/main" val="3391508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F61DEE1-1FBA-4810-9421-029778BFE593}" type="slidenum">
              <a:rPr lang="en-US" altLang="en-US" smtClean="0">
                <a:solidFill>
                  <a:prstClr val="black"/>
                </a:solidFill>
              </a:rPr>
              <a:pPr>
                <a:defRPr/>
              </a:pPr>
              <a:t>26</a:t>
            </a:fld>
            <a:endParaRPr lang="en-US" altLang="en-US" dirty="0">
              <a:solidFill>
                <a:prstClr val="black"/>
              </a:solidFill>
            </a:endParaRPr>
          </a:p>
        </p:txBody>
      </p:sp>
      <p:sp>
        <p:nvSpPr>
          <p:cNvPr id="5" name="TextBox 4"/>
          <p:cNvSpPr txBox="1"/>
          <p:nvPr/>
        </p:nvSpPr>
        <p:spPr>
          <a:xfrm>
            <a:off x="385010" y="936850"/>
            <a:ext cx="10738425" cy="954107"/>
          </a:xfrm>
          <a:prstGeom prst="rect">
            <a:avLst/>
          </a:prstGeom>
          <a:noFill/>
        </p:spPr>
        <p:txBody>
          <a:bodyPr wrap="square" rtlCol="0">
            <a:spAutoFit/>
          </a:bodyPr>
          <a:lstStyle/>
          <a:p>
            <a:r>
              <a:rPr lang="en-US" sz="2800" b="1" u="sng" dirty="0" smtClean="0"/>
              <a:t>Accountability Target</a:t>
            </a:r>
            <a:r>
              <a:rPr lang="en-US" sz="2800" b="1" dirty="0" smtClean="0"/>
              <a:t>: 84% of insured population has a Value-Based Insurance Design Plan by 2020</a:t>
            </a:r>
            <a:endParaRPr lang="en-US" sz="2800" b="1" dirty="0"/>
          </a:p>
        </p:txBody>
      </p:sp>
      <p:sp>
        <p:nvSpPr>
          <p:cNvPr id="6" name="Title 1"/>
          <p:cNvSpPr>
            <a:spLocks noGrp="1"/>
          </p:cNvSpPr>
          <p:nvPr>
            <p:ph type="title"/>
          </p:nvPr>
        </p:nvSpPr>
        <p:spPr>
          <a:xfrm>
            <a:off x="41894" y="97988"/>
            <a:ext cx="8229600" cy="477982"/>
          </a:xfrm>
        </p:spPr>
        <p:txBody>
          <a:bodyPr>
            <a:normAutofit fontScale="90000"/>
          </a:bodyPr>
          <a:lstStyle/>
          <a:p>
            <a:pPr algn="l"/>
            <a:r>
              <a:rPr lang="en-US" sz="3200" dirty="0" smtClean="0"/>
              <a:t>Value Based Insurance Design</a:t>
            </a:r>
            <a:endParaRPr lang="en-US" sz="3200" dirty="0"/>
          </a:p>
        </p:txBody>
      </p:sp>
      <p:graphicFrame>
        <p:nvGraphicFramePr>
          <p:cNvPr id="18" name="Chart 17"/>
          <p:cNvGraphicFramePr/>
          <p:nvPr>
            <p:extLst/>
          </p:nvPr>
        </p:nvGraphicFramePr>
        <p:xfrm>
          <a:off x="385010" y="1301974"/>
          <a:ext cx="11197389" cy="48300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40631" y="6376117"/>
            <a:ext cx="7405425" cy="461665"/>
          </a:xfrm>
          <a:prstGeom prst="rect">
            <a:avLst/>
          </a:prstGeom>
          <a:noFill/>
        </p:spPr>
        <p:txBody>
          <a:bodyPr wrap="none" rtlCol="0">
            <a:spAutoFit/>
          </a:bodyPr>
          <a:lstStyle/>
          <a:p>
            <a:r>
              <a:rPr lang="en-US" sz="2400" b="1" dirty="0" smtClean="0">
                <a:solidFill>
                  <a:schemeClr val="accent6">
                    <a:lumMod val="50000"/>
                  </a:schemeClr>
                </a:solidFill>
              </a:rPr>
              <a:t>NOTE: Targets subject to change based on baseline study</a:t>
            </a:r>
            <a:endParaRPr lang="en-US" sz="2400" b="1" dirty="0">
              <a:solidFill>
                <a:schemeClr val="accent6">
                  <a:lumMod val="50000"/>
                </a:schemeClr>
              </a:solidFill>
            </a:endParaRPr>
          </a:p>
        </p:txBody>
      </p:sp>
    </p:spTree>
    <p:extLst>
      <p:ext uri="{BB962C8B-B14F-4D97-AF65-F5344CB8AC3E}">
        <p14:creationId xmlns:p14="http://schemas.microsoft.com/office/powerpoint/2010/main" val="392440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PMPM Savings Targets</a:t>
            </a:r>
            <a:endParaRPr lang="en-US" dirty="0"/>
          </a:p>
        </p:txBody>
      </p:sp>
      <p:sp>
        <p:nvSpPr>
          <p:cNvPr id="4" name="Slide Number Placeholder 3"/>
          <p:cNvSpPr>
            <a:spLocks noGrp="1"/>
          </p:cNvSpPr>
          <p:nvPr>
            <p:ph type="sldNum" sz="quarter" idx="12"/>
          </p:nvPr>
        </p:nvSpPr>
        <p:spPr/>
        <p:txBody>
          <a:bodyPr/>
          <a:lstStyle/>
          <a:p>
            <a:fld id="{EFDE52B6-AE17-4BB6-AE01-AB7A1113220F}" type="slidenum">
              <a:rPr lang="en-US" smtClean="0">
                <a:solidFill>
                  <a:prstClr val="black"/>
                </a:solidFill>
              </a:rPr>
              <a:pPr/>
              <a:t>27</a:t>
            </a:fld>
            <a:endParaRPr lang="en-US" dirty="0">
              <a:solidFill>
                <a:prstClr val="black"/>
              </a:solidFill>
            </a:endParaRPr>
          </a:p>
        </p:txBody>
      </p:sp>
      <p:graphicFrame>
        <p:nvGraphicFramePr>
          <p:cNvPr id="9" name="Content Placeholder 8"/>
          <p:cNvGraphicFramePr>
            <a:graphicFrameLocks noGrp="1"/>
          </p:cNvGraphicFramePr>
          <p:nvPr>
            <p:ph idx="1"/>
            <p:extLst/>
          </p:nvPr>
        </p:nvGraphicFramePr>
        <p:xfrm>
          <a:off x="513348" y="1664368"/>
          <a:ext cx="10972800" cy="3474720"/>
        </p:xfrm>
        <a:graphic>
          <a:graphicData uri="http://schemas.openxmlformats.org/drawingml/2006/table">
            <a:tbl>
              <a:tblPr firstRow="1" bandRow="1">
                <a:tableStyleId>{5C22544A-7EE6-4342-B048-85BDC9FD1C3A}</a:tableStyleId>
              </a:tblPr>
              <a:tblGrid>
                <a:gridCol w="6112042"/>
                <a:gridCol w="2486526"/>
                <a:gridCol w="2374232"/>
              </a:tblGrid>
              <a:tr h="370840">
                <a:tc>
                  <a:txBody>
                    <a:bodyPr/>
                    <a:lstStyle/>
                    <a:p>
                      <a:r>
                        <a:rPr lang="en-US" sz="3200" dirty="0" smtClean="0"/>
                        <a:t>Measure</a:t>
                      </a:r>
                      <a:endParaRPr lang="en-US" sz="3200" dirty="0"/>
                    </a:p>
                  </a:txBody>
                  <a:tcPr/>
                </a:tc>
                <a:tc>
                  <a:txBody>
                    <a:bodyPr/>
                    <a:lstStyle/>
                    <a:p>
                      <a:r>
                        <a:rPr lang="en-US" sz="3200" dirty="0" smtClean="0"/>
                        <a:t>Baseline</a:t>
                      </a:r>
                      <a:endParaRPr lang="en-US" sz="3200" dirty="0"/>
                    </a:p>
                  </a:txBody>
                  <a:tcPr/>
                </a:tc>
                <a:tc>
                  <a:txBody>
                    <a:bodyPr/>
                    <a:lstStyle/>
                    <a:p>
                      <a:r>
                        <a:rPr lang="en-US" sz="3200" dirty="0" smtClean="0"/>
                        <a:t>2020 Goal</a:t>
                      </a:r>
                      <a:endParaRPr lang="en-US" sz="3200" dirty="0"/>
                    </a:p>
                  </a:txBody>
                  <a:tcPr/>
                </a:tc>
              </a:tr>
              <a:tr h="370840">
                <a:tc>
                  <a:txBody>
                    <a:bodyPr/>
                    <a:lstStyle/>
                    <a:p>
                      <a:r>
                        <a:rPr lang="en-US" sz="3200" dirty="0" smtClean="0"/>
                        <a:t>ASO/Fully Insured</a:t>
                      </a:r>
                    </a:p>
                  </a:txBody>
                  <a:tcPr/>
                </a:tc>
                <a:tc>
                  <a:txBody>
                    <a:bodyPr/>
                    <a:lstStyle/>
                    <a:p>
                      <a:r>
                        <a:rPr lang="en-US" sz="3200" dirty="0" smtClean="0"/>
                        <a:t>$457</a:t>
                      </a:r>
                      <a:endParaRPr lang="en-US" sz="3200" dirty="0"/>
                    </a:p>
                  </a:txBody>
                  <a:tcPr/>
                </a:tc>
                <a:tc>
                  <a:txBody>
                    <a:bodyPr/>
                    <a:lstStyle/>
                    <a:p>
                      <a:r>
                        <a:rPr lang="en-US" sz="3200" dirty="0" smtClean="0"/>
                        <a:t>$603</a:t>
                      </a:r>
                      <a:endParaRPr lang="en-US" sz="3200" dirty="0"/>
                    </a:p>
                  </a:txBody>
                  <a:tcPr/>
                </a:tc>
              </a:tr>
              <a:tr h="370840">
                <a:tc>
                  <a:txBody>
                    <a:bodyPr/>
                    <a:lstStyle/>
                    <a:p>
                      <a:r>
                        <a:rPr lang="en-US" sz="3200" dirty="0" smtClean="0"/>
                        <a:t>State Employees without Medicare</a:t>
                      </a:r>
                      <a:endParaRPr lang="en-US" sz="3200" dirty="0"/>
                    </a:p>
                  </a:txBody>
                  <a:tcPr/>
                </a:tc>
                <a:tc>
                  <a:txBody>
                    <a:bodyPr/>
                    <a:lstStyle/>
                    <a:p>
                      <a:r>
                        <a:rPr lang="en-US" sz="3200" dirty="0" smtClean="0"/>
                        <a:t>$547</a:t>
                      </a:r>
                      <a:endParaRPr lang="en-US" sz="3200" dirty="0"/>
                    </a:p>
                  </a:txBody>
                  <a:tcPr/>
                </a:tc>
                <a:tc>
                  <a:txBody>
                    <a:bodyPr/>
                    <a:lstStyle/>
                    <a:p>
                      <a:r>
                        <a:rPr lang="en-US" sz="3200" dirty="0" smtClean="0"/>
                        <a:t>$722</a:t>
                      </a:r>
                      <a:endParaRPr lang="en-US" sz="3200" dirty="0"/>
                    </a:p>
                  </a:txBody>
                  <a:tcPr/>
                </a:tc>
              </a:tr>
              <a:tr h="370840">
                <a:tc>
                  <a:txBody>
                    <a:bodyPr/>
                    <a:lstStyle/>
                    <a:p>
                      <a:r>
                        <a:rPr lang="en-US" sz="3200" dirty="0" smtClean="0"/>
                        <a:t>Medicare</a:t>
                      </a:r>
                      <a:endParaRPr lang="en-US" sz="3200" dirty="0"/>
                    </a:p>
                  </a:txBody>
                  <a:tcPr/>
                </a:tc>
                <a:tc>
                  <a:txBody>
                    <a:bodyPr/>
                    <a:lstStyle/>
                    <a:p>
                      <a:r>
                        <a:rPr lang="en-US" sz="3200" dirty="0" smtClean="0"/>
                        <a:t>$850</a:t>
                      </a:r>
                      <a:endParaRPr lang="en-US" sz="3200" dirty="0"/>
                    </a:p>
                  </a:txBody>
                  <a:tcPr/>
                </a:tc>
                <a:tc>
                  <a:txBody>
                    <a:bodyPr/>
                    <a:lstStyle/>
                    <a:p>
                      <a:r>
                        <a:rPr lang="en-US" sz="3200" dirty="0" smtClean="0"/>
                        <a:t>$1,096</a:t>
                      </a:r>
                      <a:endParaRPr lang="en-US" sz="3200" dirty="0"/>
                    </a:p>
                  </a:txBody>
                  <a:tcPr/>
                </a:tc>
              </a:tr>
              <a:tr h="370840">
                <a:tc>
                  <a:txBody>
                    <a:bodyPr/>
                    <a:lstStyle/>
                    <a:p>
                      <a:r>
                        <a:rPr lang="en-US" sz="3200" dirty="0" smtClean="0"/>
                        <a:t>Medicaid/CHIP,</a:t>
                      </a:r>
                      <a:r>
                        <a:rPr lang="en-US" sz="3200" baseline="0" dirty="0" smtClean="0"/>
                        <a:t> including expansion</a:t>
                      </a:r>
                      <a:endParaRPr lang="en-US" sz="3200" dirty="0"/>
                    </a:p>
                  </a:txBody>
                  <a:tcPr/>
                </a:tc>
                <a:tc>
                  <a:txBody>
                    <a:bodyPr/>
                    <a:lstStyle/>
                    <a:p>
                      <a:r>
                        <a:rPr lang="en-US" sz="3200" dirty="0" smtClean="0"/>
                        <a:t>$390</a:t>
                      </a:r>
                      <a:endParaRPr lang="en-US" sz="3200" dirty="0"/>
                    </a:p>
                  </a:txBody>
                  <a:tcPr/>
                </a:tc>
                <a:tc>
                  <a:txBody>
                    <a:bodyPr/>
                    <a:lstStyle/>
                    <a:p>
                      <a:r>
                        <a:rPr lang="en-US" sz="3200" dirty="0" smtClean="0"/>
                        <a:t>$509</a:t>
                      </a:r>
                      <a:endParaRPr lang="en-US" sz="3200" dirty="0"/>
                    </a:p>
                  </a:txBody>
                  <a:tcPr/>
                </a:tc>
              </a:tr>
              <a:tr h="370840">
                <a:tc>
                  <a:txBody>
                    <a:bodyPr/>
                    <a:lstStyle/>
                    <a:p>
                      <a:r>
                        <a:rPr lang="en-US" sz="3200" dirty="0" smtClean="0"/>
                        <a:t>Average</a:t>
                      </a:r>
                      <a:endParaRPr lang="en-US" sz="3200" dirty="0"/>
                    </a:p>
                  </a:txBody>
                  <a:tcPr/>
                </a:tc>
                <a:tc>
                  <a:txBody>
                    <a:bodyPr/>
                    <a:lstStyle/>
                    <a:p>
                      <a:r>
                        <a:rPr lang="en-US" sz="3200" dirty="0" smtClean="0"/>
                        <a:t>$515</a:t>
                      </a:r>
                      <a:endParaRPr lang="en-US" sz="3200" dirty="0"/>
                    </a:p>
                  </a:txBody>
                  <a:tcPr/>
                </a:tc>
                <a:tc>
                  <a:txBody>
                    <a:bodyPr/>
                    <a:lstStyle/>
                    <a:p>
                      <a:r>
                        <a:rPr lang="en-US" sz="3200" dirty="0" smtClean="0"/>
                        <a:t>$679</a:t>
                      </a:r>
                      <a:endParaRPr lang="en-US" sz="3200" dirty="0"/>
                    </a:p>
                  </a:txBody>
                  <a:tcPr/>
                </a:tc>
              </a:tr>
            </a:tbl>
          </a:graphicData>
        </a:graphic>
      </p:graphicFrame>
      <p:sp>
        <p:nvSpPr>
          <p:cNvPr id="10" name="TextBox 9"/>
          <p:cNvSpPr txBox="1"/>
          <p:nvPr/>
        </p:nvSpPr>
        <p:spPr>
          <a:xfrm>
            <a:off x="1453576" y="5794488"/>
            <a:ext cx="8813372" cy="646331"/>
          </a:xfrm>
          <a:prstGeom prst="rect">
            <a:avLst/>
          </a:prstGeom>
          <a:solidFill>
            <a:schemeClr val="tx2">
              <a:lumMod val="20000"/>
              <a:lumOff val="80000"/>
            </a:schemeClr>
          </a:solidFill>
        </p:spPr>
        <p:txBody>
          <a:bodyPr wrap="square" rtlCol="0">
            <a:spAutoFit/>
          </a:bodyPr>
          <a:lstStyle/>
          <a:p>
            <a:r>
              <a:rPr lang="en-US" sz="3600" b="1" u="sng" dirty="0" smtClean="0"/>
              <a:t>Total Ten Year Savings Target = $9 billion</a:t>
            </a:r>
            <a:endParaRPr lang="en-US" sz="3600" b="1" dirty="0"/>
          </a:p>
        </p:txBody>
      </p:sp>
    </p:spTree>
    <p:extLst>
      <p:ext uri="{BB962C8B-B14F-4D97-AF65-F5344CB8AC3E}">
        <p14:creationId xmlns:p14="http://schemas.microsoft.com/office/powerpoint/2010/main" val="25072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7440" y="2183848"/>
            <a:ext cx="7627951" cy="212365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bg1"/>
                </a:solidFill>
                <a:latin typeface="+mj-lt"/>
              </a:rPr>
              <a:t>What are the documented cost and quality improvements for these initiatives?</a:t>
            </a:r>
            <a:endParaRPr lang="en-US" sz="4400" dirty="0">
              <a:solidFill>
                <a:schemeClr val="bg1"/>
              </a:solidFill>
              <a:latin typeface="+mj-lt"/>
            </a:endParaRPr>
          </a:p>
        </p:txBody>
      </p:sp>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Tree>
    <p:extLst>
      <p:ext uri="{BB962C8B-B14F-4D97-AF65-F5344CB8AC3E}">
        <p14:creationId xmlns:p14="http://schemas.microsoft.com/office/powerpoint/2010/main" val="1124377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968" y="96747"/>
            <a:ext cx="9541102" cy="531813"/>
          </a:xfrm>
        </p:spPr>
        <p:txBody>
          <a:bodyPr/>
          <a:lstStyle/>
          <a:p>
            <a:r>
              <a:rPr lang="en-US" sz="3200" dirty="0" smtClean="0"/>
              <a:t>Positive Early Results for Shared Savings Programs</a:t>
            </a:r>
            <a:endParaRPr lang="en-US" sz="3200" dirty="0"/>
          </a:p>
        </p:txBody>
      </p:sp>
      <p:sp>
        <p:nvSpPr>
          <p:cNvPr id="6" name="Rectangle 4"/>
          <p:cNvSpPr>
            <a:spLocks noChangeArrowheads="1"/>
          </p:cNvSpPr>
          <p:nvPr/>
        </p:nvSpPr>
        <p:spPr bwMode="auto">
          <a:xfrm>
            <a:off x="4821235" y="1891422"/>
            <a:ext cx="2679181" cy="4610246"/>
          </a:xfrm>
          <a:prstGeom prst="rect">
            <a:avLst/>
          </a:prstGeom>
          <a:solidFill>
            <a:srgbClr val="FFFFFF"/>
          </a:solidFill>
          <a:ln w="19050">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US" sz="4400"/>
          </a:p>
        </p:txBody>
      </p:sp>
      <p:grpSp>
        <p:nvGrpSpPr>
          <p:cNvPr id="30720" name="Group 30719"/>
          <p:cNvGrpSpPr/>
          <p:nvPr/>
        </p:nvGrpSpPr>
        <p:grpSpPr>
          <a:xfrm>
            <a:off x="4833483" y="3762457"/>
            <a:ext cx="2390098" cy="1969770"/>
            <a:chOff x="3363418" y="3936056"/>
            <a:chExt cx="2390098" cy="1969770"/>
          </a:xfrm>
        </p:grpSpPr>
        <p:sp>
          <p:nvSpPr>
            <p:cNvPr id="14" name="Rectangle 13"/>
            <p:cNvSpPr/>
            <p:nvPr/>
          </p:nvSpPr>
          <p:spPr>
            <a:xfrm>
              <a:off x="3363418" y="3936056"/>
              <a:ext cx="2390098" cy="1969770"/>
            </a:xfrm>
            <a:prstGeom prst="rect">
              <a:avLst/>
            </a:prstGeom>
          </p:spPr>
          <p:txBody>
            <a:bodyPr wrap="square">
              <a:spAutoFit/>
            </a:bodyPr>
            <a:lstStyle/>
            <a:p>
              <a:pPr lvl="0" algn="ctr">
                <a:spcBef>
                  <a:spcPts val="400"/>
                </a:spcBef>
              </a:pPr>
              <a:r>
                <a:rPr lang="en-US" sz="1600" b="1" dirty="0" smtClean="0">
                  <a:solidFill>
                    <a:srgbClr val="4BACC6">
                      <a:lumMod val="50000"/>
                    </a:srgbClr>
                  </a:solidFill>
                  <a:latin typeface="Arial" pitchFamily="34" charset="0"/>
                  <a:cs typeface="Arial" pitchFamily="34" charset="0"/>
                </a:rPr>
                <a:t>ED use</a:t>
              </a:r>
            </a:p>
            <a:p>
              <a:pPr lvl="0" algn="ctr">
                <a:spcBef>
                  <a:spcPts val="400"/>
                </a:spcBef>
              </a:pPr>
              <a:r>
                <a:rPr lang="en-US" sz="1600" b="1" dirty="0" smtClean="0">
                  <a:solidFill>
                    <a:srgbClr val="4BACC6">
                      <a:lumMod val="50000"/>
                    </a:srgbClr>
                  </a:solidFill>
                  <a:latin typeface="Arial" pitchFamily="34" charset="0"/>
                  <a:cs typeface="Arial" pitchFamily="34" charset="0"/>
                </a:rPr>
                <a:t>     Med reconciliation (70 to 84%)</a:t>
              </a:r>
            </a:p>
            <a:p>
              <a:pPr lvl="0" algn="ctr">
                <a:spcBef>
                  <a:spcPts val="400"/>
                </a:spcBef>
              </a:pPr>
              <a:r>
                <a:rPr lang="en-US" sz="1600" b="1" dirty="0" smtClean="0">
                  <a:solidFill>
                    <a:srgbClr val="4BACC6">
                      <a:lumMod val="50000"/>
                    </a:srgbClr>
                  </a:solidFill>
                  <a:latin typeface="Arial" pitchFamily="34" charset="0"/>
                  <a:cs typeface="Arial" pitchFamily="34" charset="0"/>
                </a:rPr>
                <a:t>Screening for depression                (50 to 60%)</a:t>
              </a:r>
            </a:p>
            <a:p>
              <a:pPr lvl="0" algn="ctr">
                <a:spcBef>
                  <a:spcPts val="400"/>
                </a:spcBef>
              </a:pPr>
              <a:r>
                <a:rPr lang="en-US" sz="1600" b="1" dirty="0" smtClean="0">
                  <a:solidFill>
                    <a:srgbClr val="4BACC6">
                      <a:lumMod val="50000"/>
                    </a:srgbClr>
                  </a:solidFill>
                  <a:latin typeface="Arial" pitchFamily="34" charset="0"/>
                  <a:cs typeface="Arial" pitchFamily="34" charset="0"/>
                </a:rPr>
                <a:t>Patient Experience</a:t>
              </a:r>
            </a:p>
          </p:txBody>
        </p:sp>
        <p:sp>
          <p:nvSpPr>
            <p:cNvPr id="15" name="Down Arrow 14"/>
            <p:cNvSpPr/>
            <p:nvPr/>
          </p:nvSpPr>
          <p:spPr>
            <a:xfrm>
              <a:off x="3407366" y="3982422"/>
              <a:ext cx="207017" cy="219079"/>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6" name="Down Arrow 15"/>
            <p:cNvSpPr/>
            <p:nvPr/>
          </p:nvSpPr>
          <p:spPr>
            <a:xfrm rot="10800000">
              <a:off x="3411515" y="4413193"/>
              <a:ext cx="207017" cy="219079"/>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Down Arrow 16"/>
            <p:cNvSpPr/>
            <p:nvPr/>
          </p:nvSpPr>
          <p:spPr>
            <a:xfrm rot="10800000">
              <a:off x="3401063" y="4921969"/>
              <a:ext cx="207017" cy="219079"/>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8" name="Down Arrow 17"/>
            <p:cNvSpPr/>
            <p:nvPr/>
          </p:nvSpPr>
          <p:spPr>
            <a:xfrm rot="10800000">
              <a:off x="3412603" y="5631489"/>
              <a:ext cx="207017" cy="219079"/>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19" name="Straight Connector 18"/>
            <p:cNvCxnSpPr/>
            <p:nvPr/>
          </p:nvCxnSpPr>
          <p:spPr>
            <a:xfrm flipH="1">
              <a:off x="3590216" y="4222205"/>
              <a:ext cx="18423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607744" y="4790468"/>
              <a:ext cx="18423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19620" y="5566683"/>
              <a:ext cx="18423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Rectangle 5"/>
          <p:cNvSpPr>
            <a:spLocks noChangeArrowheads="1"/>
          </p:cNvSpPr>
          <p:nvPr/>
        </p:nvSpPr>
        <p:spPr bwMode="auto">
          <a:xfrm>
            <a:off x="4810087" y="1907399"/>
            <a:ext cx="2690330" cy="625591"/>
          </a:xfrm>
          <a:prstGeom prst="rect">
            <a:avLst/>
          </a:prstGeom>
          <a:solidFill>
            <a:srgbClr val="E36C0A"/>
          </a:solid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pitchFamily="34" charset="0"/>
              </a:rPr>
              <a:t>MEDICARE PIONEER ACOs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Box 30"/>
          <p:cNvSpPr txBox="1"/>
          <p:nvPr/>
        </p:nvSpPr>
        <p:spPr>
          <a:xfrm>
            <a:off x="4881579" y="5698308"/>
            <a:ext cx="2734340" cy="738664"/>
          </a:xfrm>
          <a:prstGeom prst="rect">
            <a:avLst/>
          </a:prstGeom>
          <a:noFill/>
        </p:spPr>
        <p:txBody>
          <a:bodyPr wrap="square" rtlCol="0">
            <a:spAutoFit/>
          </a:bodyPr>
          <a:lstStyle/>
          <a:p>
            <a:r>
              <a:rPr lang="en-US" sz="2400" b="1" dirty="0" smtClean="0">
                <a:solidFill>
                  <a:schemeClr val="accent6">
                    <a:lumMod val="75000"/>
                  </a:schemeClr>
                </a:solidFill>
                <a:latin typeface="Arial" pitchFamily="34" charset="0"/>
                <a:cs typeface="Arial" pitchFamily="34" charset="0"/>
              </a:rPr>
              <a:t>$120M: </a:t>
            </a:r>
            <a:r>
              <a:rPr lang="en-US" dirty="0" smtClean="0">
                <a:solidFill>
                  <a:schemeClr val="bg1">
                    <a:lumMod val="50000"/>
                  </a:schemeClr>
                </a:solidFill>
                <a:latin typeface="Arial" pitchFamily="34" charset="0"/>
                <a:cs typeface="Arial" pitchFamily="34" charset="0"/>
              </a:rPr>
              <a:t>total model savings in 2014</a:t>
            </a:r>
          </a:p>
        </p:txBody>
      </p:sp>
      <p:sp>
        <p:nvSpPr>
          <p:cNvPr id="32" name="Rectangle 31"/>
          <p:cNvSpPr/>
          <p:nvPr/>
        </p:nvSpPr>
        <p:spPr>
          <a:xfrm>
            <a:off x="4893761" y="2453769"/>
            <a:ext cx="2260353" cy="1384995"/>
          </a:xfrm>
          <a:prstGeom prst="rect">
            <a:avLst/>
          </a:prstGeom>
        </p:spPr>
        <p:txBody>
          <a:bodyPr wrap="square">
            <a:spAutoFit/>
          </a:bodyPr>
          <a:lstStyle/>
          <a:p>
            <a:pPr lvl="0"/>
            <a:r>
              <a:rPr lang="en-US" sz="2800" b="1" dirty="0" smtClean="0">
                <a:solidFill>
                  <a:schemeClr val="accent4">
                    <a:lumMod val="50000"/>
                  </a:schemeClr>
                </a:solidFill>
                <a:cs typeface="Arial" pitchFamily="34" charset="0"/>
              </a:rPr>
              <a:t>10% more screenings for depression </a:t>
            </a:r>
            <a:endParaRPr lang="en-US" sz="2800" b="1" dirty="0">
              <a:solidFill>
                <a:schemeClr val="accent4">
                  <a:lumMod val="50000"/>
                </a:schemeClr>
              </a:solidFill>
              <a:cs typeface="Arial" pitchFamily="34" charset="0"/>
            </a:endParaRPr>
          </a:p>
        </p:txBody>
      </p:sp>
      <p:sp>
        <p:nvSpPr>
          <p:cNvPr id="5" name="Rectangle 2"/>
          <p:cNvSpPr>
            <a:spLocks noChangeArrowheads="1"/>
          </p:cNvSpPr>
          <p:nvPr/>
        </p:nvSpPr>
        <p:spPr bwMode="auto">
          <a:xfrm>
            <a:off x="1841581" y="1891422"/>
            <a:ext cx="2857641" cy="4610246"/>
          </a:xfrm>
          <a:prstGeom prst="rect">
            <a:avLst/>
          </a:prstGeom>
          <a:solidFill>
            <a:srgbClr val="FFFFFF"/>
          </a:solidFill>
          <a:ln w="19050">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US" sz="4000" dirty="0"/>
          </a:p>
        </p:txBody>
      </p:sp>
      <p:sp>
        <p:nvSpPr>
          <p:cNvPr id="8" name="TextBox 7"/>
          <p:cNvSpPr txBox="1"/>
          <p:nvPr/>
        </p:nvSpPr>
        <p:spPr>
          <a:xfrm>
            <a:off x="2545946" y="2939011"/>
            <a:ext cx="3270375" cy="369332"/>
          </a:xfrm>
          <a:prstGeom prst="rect">
            <a:avLst/>
          </a:prstGeom>
          <a:noFill/>
        </p:spPr>
        <p:txBody>
          <a:bodyPr wrap="square" rtlCol="0">
            <a:spAutoFit/>
          </a:bodyPr>
          <a:lstStyle/>
          <a:p>
            <a:pPr>
              <a:buFont typeface="Arial" pitchFamily="34" charset="0"/>
              <a:buChar char="•"/>
            </a:pPr>
            <a:endParaRPr lang="en-US" dirty="0">
              <a:solidFill>
                <a:schemeClr val="bg1">
                  <a:lumMod val="50000"/>
                </a:schemeClr>
              </a:solidFill>
              <a:latin typeface="Arial" pitchFamily="34" charset="0"/>
              <a:cs typeface="Arial" pitchFamily="34" charset="0"/>
            </a:endParaRPr>
          </a:p>
        </p:txBody>
      </p:sp>
      <p:sp>
        <p:nvSpPr>
          <p:cNvPr id="10" name="TextBox 9"/>
          <p:cNvSpPr txBox="1"/>
          <p:nvPr/>
        </p:nvSpPr>
        <p:spPr>
          <a:xfrm>
            <a:off x="2138648" y="2596425"/>
            <a:ext cx="2234419" cy="903902"/>
          </a:xfrm>
          <a:prstGeom prst="rect">
            <a:avLst/>
          </a:prstGeom>
          <a:noFill/>
        </p:spPr>
        <p:txBody>
          <a:bodyPr wrap="square" rtlCol="0">
            <a:spAutoFit/>
          </a:bodyPr>
          <a:lstStyle/>
          <a:p>
            <a:r>
              <a:rPr lang="en-US" sz="4800" b="1" dirty="0" smtClean="0">
                <a:solidFill>
                  <a:schemeClr val="accent6">
                    <a:lumMod val="75000"/>
                  </a:schemeClr>
                </a:solidFill>
                <a:cs typeface="Arial" pitchFamily="34" charset="0"/>
              </a:rPr>
              <a:t>$465M</a:t>
            </a:r>
            <a:endParaRPr lang="en-US" sz="4800" b="1" dirty="0">
              <a:solidFill>
                <a:schemeClr val="accent6">
                  <a:lumMod val="75000"/>
                </a:schemeClr>
              </a:solidFill>
              <a:cs typeface="Arial" pitchFamily="34" charset="0"/>
            </a:endParaRPr>
          </a:p>
        </p:txBody>
      </p:sp>
      <p:sp>
        <p:nvSpPr>
          <p:cNvPr id="13" name="Rectangle 12"/>
          <p:cNvSpPr/>
          <p:nvPr/>
        </p:nvSpPr>
        <p:spPr>
          <a:xfrm>
            <a:off x="1894160" y="5487929"/>
            <a:ext cx="2675690" cy="923330"/>
          </a:xfrm>
          <a:prstGeom prst="rect">
            <a:avLst/>
          </a:prstGeom>
        </p:spPr>
        <p:txBody>
          <a:bodyPr wrap="square">
            <a:spAutoFit/>
          </a:bodyPr>
          <a:lstStyle/>
          <a:p>
            <a:pPr lvl="0"/>
            <a:r>
              <a:rPr lang="en-US" b="1" dirty="0">
                <a:solidFill>
                  <a:srgbClr val="4BACC6">
                    <a:lumMod val="50000"/>
                  </a:srgbClr>
                </a:solidFill>
                <a:latin typeface="Arial" pitchFamily="34" charset="0"/>
                <a:cs typeface="Arial" pitchFamily="34" charset="0"/>
              </a:rPr>
              <a:t>2013, 2014: </a:t>
            </a:r>
            <a:r>
              <a:rPr lang="en-US" b="1" dirty="0" smtClean="0">
                <a:solidFill>
                  <a:srgbClr val="4BACC6">
                    <a:lumMod val="50000"/>
                  </a:srgbClr>
                </a:solidFill>
                <a:latin typeface="Arial" pitchFamily="34" charset="0"/>
                <a:cs typeface="Arial" pitchFamily="34" charset="0"/>
              </a:rPr>
              <a:t>ACOs </a:t>
            </a:r>
            <a:r>
              <a:rPr lang="en-US" b="1" dirty="0">
                <a:solidFill>
                  <a:srgbClr val="4BACC6">
                    <a:lumMod val="50000"/>
                  </a:srgbClr>
                </a:solidFill>
                <a:latin typeface="Arial" pitchFamily="34" charset="0"/>
                <a:cs typeface="Arial" pitchFamily="34" charset="0"/>
              </a:rPr>
              <a:t>improved on 27 of 33 quality measures</a:t>
            </a:r>
          </a:p>
        </p:txBody>
      </p:sp>
      <p:sp>
        <p:nvSpPr>
          <p:cNvPr id="22" name="TextBox 21"/>
          <p:cNvSpPr txBox="1"/>
          <p:nvPr/>
        </p:nvSpPr>
        <p:spPr>
          <a:xfrm>
            <a:off x="1983528" y="3308343"/>
            <a:ext cx="2346139" cy="1915909"/>
          </a:xfrm>
          <a:prstGeom prst="rect">
            <a:avLst/>
          </a:prstGeom>
          <a:noFill/>
        </p:spPr>
        <p:txBody>
          <a:bodyPr wrap="square" rtlCol="0">
            <a:spAutoFit/>
          </a:bodyPr>
          <a:lstStyle/>
          <a:p>
            <a:r>
              <a:rPr lang="en-US" dirty="0" smtClean="0">
                <a:solidFill>
                  <a:schemeClr val="bg1">
                    <a:lumMod val="50000"/>
                  </a:schemeClr>
                </a:solidFill>
                <a:latin typeface="Arial" pitchFamily="34" charset="0"/>
                <a:cs typeface="Arial" pitchFamily="34" charset="0"/>
              </a:rPr>
              <a:t>Net savings to the Medicare Trust Fund in 2014</a:t>
            </a:r>
          </a:p>
          <a:p>
            <a:endParaRPr lang="en-US" sz="1050" dirty="0">
              <a:solidFill>
                <a:schemeClr val="bg1">
                  <a:lumMod val="50000"/>
                </a:schemeClr>
              </a:solidFill>
              <a:latin typeface="Arial" pitchFamily="34" charset="0"/>
              <a:cs typeface="Arial" pitchFamily="34" charset="0"/>
            </a:endParaRPr>
          </a:p>
          <a:p>
            <a:r>
              <a:rPr lang="en-US" dirty="0" smtClean="0">
                <a:solidFill>
                  <a:schemeClr val="bg1">
                    <a:lumMod val="50000"/>
                  </a:schemeClr>
                </a:solidFill>
                <a:latin typeface="Arial" pitchFamily="34" charset="0"/>
                <a:cs typeface="Arial" pitchFamily="34" charset="0"/>
              </a:rPr>
              <a:t>$383M: Net savings to the Trust Fund in 2013</a:t>
            </a:r>
            <a:endParaRPr lang="en-US" dirty="0">
              <a:solidFill>
                <a:schemeClr val="bg1">
                  <a:lumMod val="50000"/>
                </a:schemeClr>
              </a:solidFill>
              <a:latin typeface="Arial" pitchFamily="34" charset="0"/>
              <a:cs typeface="Arial" pitchFamily="34" charset="0"/>
            </a:endParaRPr>
          </a:p>
        </p:txBody>
      </p:sp>
      <p:sp>
        <p:nvSpPr>
          <p:cNvPr id="30" name="Rectangle 3"/>
          <p:cNvSpPr>
            <a:spLocks noChangeArrowheads="1"/>
          </p:cNvSpPr>
          <p:nvPr/>
        </p:nvSpPr>
        <p:spPr bwMode="auto">
          <a:xfrm>
            <a:off x="1845203" y="1891422"/>
            <a:ext cx="2854019" cy="645191"/>
          </a:xfrm>
          <a:prstGeom prst="rect">
            <a:avLst/>
          </a:prstGeom>
          <a:solidFill>
            <a:srgbClr val="E36C0A"/>
          </a:solid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pitchFamily="34" charset="0"/>
              </a:rPr>
              <a:t>MEDICARE SHARED SAVINGS PROGRAM  (MSSP)</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6"/>
          <p:cNvSpPr>
            <a:spLocks noChangeArrowheads="1"/>
          </p:cNvSpPr>
          <p:nvPr/>
        </p:nvSpPr>
        <p:spPr bwMode="auto">
          <a:xfrm>
            <a:off x="7622429" y="2128727"/>
            <a:ext cx="2663219" cy="4372941"/>
          </a:xfrm>
          <a:prstGeom prst="rect">
            <a:avLst/>
          </a:prstGeom>
          <a:solidFill>
            <a:srgbClr val="FFFFFF"/>
          </a:solidFill>
          <a:ln w="19050">
            <a:solidFill>
              <a:srgbClr val="31849B"/>
            </a:solid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TextBox 38"/>
          <p:cNvSpPr txBox="1"/>
          <p:nvPr/>
        </p:nvSpPr>
        <p:spPr>
          <a:xfrm>
            <a:off x="7669650" y="2439780"/>
            <a:ext cx="3023736" cy="830997"/>
          </a:xfrm>
          <a:prstGeom prst="rect">
            <a:avLst/>
          </a:prstGeom>
          <a:noFill/>
        </p:spPr>
        <p:txBody>
          <a:bodyPr wrap="square" rtlCol="0">
            <a:spAutoFit/>
          </a:bodyPr>
          <a:lstStyle/>
          <a:p>
            <a:r>
              <a:rPr lang="en-US" sz="4800" b="1" dirty="0" smtClean="0">
                <a:solidFill>
                  <a:schemeClr val="accent6">
                    <a:lumMod val="75000"/>
                  </a:schemeClr>
                </a:solidFill>
                <a:cs typeface="Arial" pitchFamily="34" charset="0"/>
              </a:rPr>
              <a:t>$9.51</a:t>
            </a:r>
            <a:r>
              <a:rPr lang="en-US" sz="2800" b="1" dirty="0" smtClean="0">
                <a:solidFill>
                  <a:schemeClr val="accent6">
                    <a:lumMod val="75000"/>
                  </a:schemeClr>
                </a:solidFill>
                <a:cs typeface="Arial" pitchFamily="34" charset="0"/>
              </a:rPr>
              <a:t>PMPM</a:t>
            </a:r>
            <a:endParaRPr lang="en-US" sz="2800" b="1" dirty="0">
              <a:solidFill>
                <a:schemeClr val="accent6">
                  <a:lumMod val="75000"/>
                </a:schemeClr>
              </a:solidFill>
              <a:cs typeface="Arial" pitchFamily="34" charset="0"/>
            </a:endParaRPr>
          </a:p>
        </p:txBody>
      </p:sp>
      <p:sp>
        <p:nvSpPr>
          <p:cNvPr id="40" name="TextBox 39"/>
          <p:cNvSpPr txBox="1"/>
          <p:nvPr/>
        </p:nvSpPr>
        <p:spPr>
          <a:xfrm>
            <a:off x="8333181" y="3055072"/>
            <a:ext cx="1696674" cy="646331"/>
          </a:xfrm>
          <a:prstGeom prst="rect">
            <a:avLst/>
          </a:prstGeom>
          <a:noFill/>
        </p:spPr>
        <p:txBody>
          <a:bodyPr wrap="square" rtlCol="0">
            <a:spAutoFit/>
          </a:bodyPr>
          <a:lstStyle/>
          <a:p>
            <a:r>
              <a:rPr lang="en-US" dirty="0" smtClean="0">
                <a:solidFill>
                  <a:schemeClr val="bg1">
                    <a:lumMod val="50000"/>
                  </a:schemeClr>
                </a:solidFill>
                <a:latin typeface="Arial" pitchFamily="34" charset="0"/>
                <a:cs typeface="Arial" pitchFamily="34" charset="0"/>
              </a:rPr>
              <a:t>First year savings</a:t>
            </a:r>
            <a:endParaRPr lang="en-US" dirty="0">
              <a:solidFill>
                <a:schemeClr val="bg1">
                  <a:lumMod val="50000"/>
                </a:schemeClr>
              </a:solidFill>
              <a:latin typeface="Arial" pitchFamily="34" charset="0"/>
              <a:cs typeface="Arial" pitchFamily="34" charset="0"/>
            </a:endParaRPr>
          </a:p>
        </p:txBody>
      </p:sp>
      <p:sp>
        <p:nvSpPr>
          <p:cNvPr id="42" name="Rectangle 41"/>
          <p:cNvSpPr/>
          <p:nvPr/>
        </p:nvSpPr>
        <p:spPr>
          <a:xfrm>
            <a:off x="7692336" y="3851649"/>
            <a:ext cx="2557395" cy="2585323"/>
          </a:xfrm>
          <a:prstGeom prst="rect">
            <a:avLst/>
          </a:prstGeom>
        </p:spPr>
        <p:txBody>
          <a:bodyPr wrap="square">
            <a:spAutoFit/>
          </a:bodyPr>
          <a:lstStyle/>
          <a:p>
            <a:pPr lvl="0">
              <a:spcBef>
                <a:spcPts val="600"/>
              </a:spcBef>
            </a:pPr>
            <a:r>
              <a:rPr lang="en-US" b="1" dirty="0" smtClean="0">
                <a:solidFill>
                  <a:srgbClr val="4BACC6">
                    <a:lumMod val="50000"/>
                  </a:srgbClr>
                </a:solidFill>
                <a:latin typeface="Arial" pitchFamily="34" charset="0"/>
                <a:cs typeface="Arial" pitchFamily="34" charset="0"/>
              </a:rPr>
              <a:t>EPHC </a:t>
            </a:r>
            <a:r>
              <a:rPr lang="en-US" b="1" dirty="0">
                <a:solidFill>
                  <a:srgbClr val="4BACC6">
                    <a:lumMod val="50000"/>
                  </a:srgbClr>
                </a:solidFill>
                <a:latin typeface="Arial" pitchFamily="34" charset="0"/>
                <a:cs typeface="Arial" pitchFamily="34" charset="0"/>
              </a:rPr>
              <a:t>providers outperformed peers on several clinical quality measures, and patients rated many aspects of their care experience better than comparison </a:t>
            </a:r>
            <a:r>
              <a:rPr lang="en-US" b="1" dirty="0" smtClean="0">
                <a:solidFill>
                  <a:srgbClr val="4BACC6">
                    <a:lumMod val="50000"/>
                  </a:srgbClr>
                </a:solidFill>
                <a:latin typeface="Arial" pitchFamily="34" charset="0"/>
                <a:cs typeface="Arial" pitchFamily="34" charset="0"/>
              </a:rPr>
              <a:t>patients</a:t>
            </a:r>
          </a:p>
        </p:txBody>
      </p:sp>
      <p:sp>
        <p:nvSpPr>
          <p:cNvPr id="43" name="Rectangle 7"/>
          <p:cNvSpPr>
            <a:spLocks noChangeArrowheads="1"/>
          </p:cNvSpPr>
          <p:nvPr/>
        </p:nvSpPr>
        <p:spPr bwMode="auto">
          <a:xfrm>
            <a:off x="7603563" y="1881902"/>
            <a:ext cx="2682085" cy="651088"/>
          </a:xfrm>
          <a:prstGeom prst="rect">
            <a:avLst/>
          </a:prstGeom>
          <a:solidFill>
            <a:srgbClr val="31849B"/>
          </a:solidFill>
          <a:ln w="9525">
            <a:solidFill>
              <a:srgbClr val="205867"/>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pitchFamily="34" charset="0"/>
              </a:rPr>
              <a:t>ANTHEM:</a:t>
            </a:r>
            <a:r>
              <a:rPr kumimoji="0" lang="en-US" sz="2000" b="1" i="0" u="none" strike="noStrike" cap="none" normalizeH="0" dirty="0" smtClean="0">
                <a:ln>
                  <a:noFill/>
                </a:ln>
                <a:solidFill>
                  <a:srgbClr val="FFFFFF"/>
                </a:solidFill>
                <a:effectLst/>
                <a:latin typeface="Calibri" pitchFamily="34" charset="0"/>
                <a:cs typeface="Arial" pitchFamily="34" charset="0"/>
              </a:rPr>
              <a:t> </a:t>
            </a:r>
            <a:r>
              <a:rPr kumimoji="0" lang="en-US" sz="2000" b="1" i="0" u="none" strike="noStrike" cap="none" normalizeH="0" baseline="0" dirty="0" smtClean="0">
                <a:ln>
                  <a:noFill/>
                </a:ln>
                <a:solidFill>
                  <a:srgbClr val="FFFFFF"/>
                </a:solidFill>
                <a:effectLst/>
                <a:latin typeface="Calibri" pitchFamily="34" charset="0"/>
                <a:cs typeface="Arial" pitchFamily="34" charset="0"/>
              </a:rPr>
              <a:t>EPHC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cs typeface="Arial" pitchFamily="34" charset="0"/>
              </a:rPr>
              <a:t>SHARED SAVINGS MODEL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40"/>
          <p:cNvSpPr/>
          <p:nvPr/>
        </p:nvSpPr>
        <p:spPr>
          <a:xfrm>
            <a:off x="205718" y="862045"/>
            <a:ext cx="12285175" cy="954107"/>
          </a:xfrm>
          <a:prstGeom prst="rect">
            <a:avLst/>
          </a:prstGeom>
          <a:noFill/>
        </p:spPr>
        <p:txBody>
          <a:bodyPr wrap="square" lIns="91440" tIns="45720" rIns="91440" bIns="45720">
            <a:spAutoFit/>
          </a:bodyPr>
          <a:lstStyle/>
          <a:p>
            <a:r>
              <a:rPr lang="en-US" sz="2800" dirty="0">
                <a:ln w="0"/>
                <a:solidFill>
                  <a:srgbClr val="0070C0"/>
                </a:solidFill>
                <a:effectLst>
                  <a:outerShdw blurRad="38100" dist="25400" dir="5400000" algn="ctr" rotWithShape="0">
                    <a:srgbClr val="6E747A">
                      <a:alpha val="43000"/>
                    </a:srgbClr>
                  </a:outerShdw>
                </a:effectLst>
              </a:rPr>
              <a:t>Data from value-based payment efforts across the nation show positive early results, including quality improvements and cost savings</a:t>
            </a:r>
          </a:p>
        </p:txBody>
      </p:sp>
    </p:spTree>
    <p:extLst>
      <p:ext uri="{BB962C8B-B14F-4D97-AF65-F5344CB8AC3E}">
        <p14:creationId xmlns:p14="http://schemas.microsoft.com/office/powerpoint/2010/main" val="2906321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749" y="1"/>
            <a:ext cx="11004551" cy="685801"/>
          </a:xfrm>
        </p:spPr>
        <p:txBody>
          <a:bodyPr/>
          <a:lstStyle/>
          <a:p>
            <a:r>
              <a:rPr lang="en-US" altLang="en-US" dirty="0" smtClean="0">
                <a:solidFill>
                  <a:schemeClr val="tx2">
                    <a:lumMod val="75000"/>
                  </a:schemeClr>
                </a:solidFill>
              </a:rPr>
              <a:t>Waste in Healthcare Spending</a:t>
            </a:r>
          </a:p>
        </p:txBody>
      </p:sp>
      <p:pic>
        <p:nvPicPr>
          <p:cNvPr id="2" name="Picture 1"/>
          <p:cNvPicPr>
            <a:picLocks noChangeAspect="1"/>
          </p:cNvPicPr>
          <p:nvPr/>
        </p:nvPicPr>
        <p:blipFill>
          <a:blip r:embed="rId2"/>
          <a:stretch>
            <a:fillRect/>
          </a:stretch>
        </p:blipFill>
        <p:spPr>
          <a:xfrm>
            <a:off x="1340522" y="963336"/>
            <a:ext cx="9247031" cy="5727347"/>
          </a:xfrm>
          <a:prstGeom prst="rect">
            <a:avLst/>
          </a:prstGeom>
        </p:spPr>
      </p:pic>
      <p:sp>
        <p:nvSpPr>
          <p:cNvPr id="3" name="TextBox 2"/>
          <p:cNvSpPr txBox="1"/>
          <p:nvPr/>
        </p:nvSpPr>
        <p:spPr>
          <a:xfrm>
            <a:off x="9066727" y="5859686"/>
            <a:ext cx="3125273" cy="830997"/>
          </a:xfrm>
          <a:prstGeom prst="rect">
            <a:avLst/>
          </a:prstGeom>
          <a:noFill/>
        </p:spPr>
        <p:txBody>
          <a:bodyPr wrap="square" rtlCol="0">
            <a:spAutoFit/>
          </a:bodyPr>
          <a:lstStyle/>
          <a:p>
            <a:r>
              <a:rPr lang="en-US" sz="1200" dirty="0">
                <a:solidFill>
                  <a:schemeClr val="tx1">
                    <a:lumMod val="50000"/>
                    <a:lumOff val="50000"/>
                  </a:schemeClr>
                </a:solidFill>
              </a:rPr>
              <a:t>Source: Analysis by PricewaterhouseCoopers’ Health Research </a:t>
            </a:r>
            <a:r>
              <a:rPr lang="en-US" sz="1200" dirty="0" smtClean="0">
                <a:solidFill>
                  <a:schemeClr val="tx1">
                    <a:lumMod val="50000"/>
                    <a:lumOff val="50000"/>
                  </a:schemeClr>
                </a:solidFill>
              </a:rPr>
              <a:t>Institute</a:t>
            </a:r>
          </a:p>
          <a:p>
            <a:r>
              <a:rPr lang="en-US" sz="1200" u="sng" dirty="0" smtClean="0">
                <a:hlinkClick r:id="rId3"/>
              </a:rPr>
              <a:t>http</a:t>
            </a:r>
            <a:r>
              <a:rPr lang="en-US" sz="1200" u="sng" dirty="0">
                <a:hlinkClick r:id="rId3"/>
              </a:rPr>
              <a:t>://pwchealth.com/cgi-local/hregister.cgi/reg/waste.pdf</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575981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bwMode="auto">
          <a:xfrm>
            <a:off x="0" y="0"/>
            <a:ext cx="89849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000" b="1" dirty="0" smtClean="0">
                <a:solidFill>
                  <a:schemeClr val="tx2">
                    <a:lumMod val="75000"/>
                  </a:schemeClr>
                </a:solidFill>
                <a:latin typeface="+mj-lt"/>
                <a:ea typeface="MS PGothic" panose="020B0600070205080204" pitchFamily="34" charset="-128"/>
                <a:cs typeface="MS PGothic" charset="0"/>
              </a:rPr>
              <a:t>Community Health Workers</a:t>
            </a:r>
            <a:endParaRPr lang="en-US" sz="3000" b="1" baseline="30000" dirty="0">
              <a:solidFill>
                <a:schemeClr val="tx2">
                  <a:lumMod val="75000"/>
                </a:schemeClr>
              </a:solidFill>
              <a:latin typeface="+mj-lt"/>
              <a:ea typeface="MS PGothic" panose="020B0600070205080204" pitchFamily="34" charset="-128"/>
              <a:cs typeface="MS PGothic" charset="0"/>
            </a:endParaRPr>
          </a:p>
        </p:txBody>
      </p:sp>
      <p:sp>
        <p:nvSpPr>
          <p:cNvPr id="6" name="Rectangle 5"/>
          <p:cNvSpPr/>
          <p:nvPr/>
        </p:nvSpPr>
        <p:spPr>
          <a:xfrm>
            <a:off x="781879" y="1283734"/>
            <a:ext cx="9925878" cy="3299686"/>
          </a:xfrm>
          <a:prstGeom prst="rect">
            <a:avLst/>
          </a:prstGeom>
        </p:spPr>
        <p:txBody>
          <a:bodyPr wrap="square">
            <a:spAutoFit/>
          </a:bodyPr>
          <a:lstStyle/>
          <a:p>
            <a:pPr marL="457200" indent="-457200">
              <a:lnSpc>
                <a:spcPct val="107000"/>
              </a:lnSpc>
              <a:spcAft>
                <a:spcPts val="1800"/>
              </a:spcAft>
              <a:buFont typeface="Arial" panose="020B0604020202020204" pitchFamily="34" charset="0"/>
              <a:buChar char="•"/>
            </a:pPr>
            <a:r>
              <a:rPr lang="en-US" sz="2800" dirty="0" smtClean="0"/>
              <a:t>Baltimore </a:t>
            </a:r>
            <a:r>
              <a:rPr lang="en-US" sz="2800" dirty="0"/>
              <a:t>diabetes study showing annual savings of more than $2200 per patient, Beckham et al., </a:t>
            </a:r>
            <a:r>
              <a:rPr lang="en-US" sz="2800" dirty="0" smtClean="0"/>
              <a:t>2004 </a:t>
            </a:r>
          </a:p>
          <a:p>
            <a:pPr marL="457200" indent="-457200">
              <a:lnSpc>
                <a:spcPct val="107000"/>
              </a:lnSpc>
              <a:spcAft>
                <a:spcPts val="1800"/>
              </a:spcAft>
              <a:buFont typeface="Arial" panose="020B0604020202020204" pitchFamily="34" charset="0"/>
              <a:buChar char="•"/>
            </a:pPr>
            <a:r>
              <a:rPr lang="en-US" sz="2800" dirty="0" smtClean="0"/>
              <a:t>Hawaii </a:t>
            </a:r>
            <a:r>
              <a:rPr lang="en-US" sz="2800" dirty="0"/>
              <a:t>asthma study showing a reduction of 75% in annual asthma-related costs, </a:t>
            </a:r>
            <a:r>
              <a:rPr lang="en-US" sz="2800" dirty="0" err="1" smtClean="0"/>
              <a:t>Fedder</a:t>
            </a:r>
            <a:r>
              <a:rPr lang="en-US" sz="2800" dirty="0" smtClean="0"/>
              <a:t> </a:t>
            </a:r>
            <a:r>
              <a:rPr lang="en-US" sz="2800" dirty="0"/>
              <a:t>et al., </a:t>
            </a:r>
            <a:r>
              <a:rPr lang="en-US" sz="2800" dirty="0" smtClean="0"/>
              <a:t>2003</a:t>
            </a:r>
          </a:p>
          <a:p>
            <a:pPr marL="457200" indent="-457200">
              <a:lnSpc>
                <a:spcPct val="107000"/>
              </a:lnSpc>
              <a:spcAft>
                <a:spcPts val="1800"/>
              </a:spcAft>
              <a:buFont typeface="Arial" panose="020B0604020202020204" pitchFamily="34" charset="0"/>
              <a:buChar char="•"/>
            </a:pPr>
            <a:r>
              <a:rPr lang="en-US" sz="2800" dirty="0" smtClean="0"/>
              <a:t>Denver </a:t>
            </a:r>
            <a:r>
              <a:rPr lang="en-US" sz="2800" dirty="0"/>
              <a:t>study on a broader range of costs estimating a ROI of 2.28:1 </a:t>
            </a:r>
            <a:r>
              <a:rPr lang="en-US" sz="2800" dirty="0" smtClean="0"/>
              <a:t>(Whitley </a:t>
            </a:r>
            <a:r>
              <a:rPr lang="en-US" sz="2800" dirty="0"/>
              <a:t>et al., 2006). </a:t>
            </a:r>
            <a:endParaRPr lang="en-US" sz="2800"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75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Value-Based Insurance Design Results</a:t>
            </a:r>
            <a:endParaRPr lang="en-US" dirty="0"/>
          </a:p>
        </p:txBody>
      </p:sp>
      <p:sp>
        <p:nvSpPr>
          <p:cNvPr id="3" name="Content Placeholder 2"/>
          <p:cNvSpPr>
            <a:spLocks noGrp="1"/>
          </p:cNvSpPr>
          <p:nvPr>
            <p:ph idx="1"/>
          </p:nvPr>
        </p:nvSpPr>
        <p:spPr>
          <a:xfrm>
            <a:off x="427056" y="1152988"/>
            <a:ext cx="11287866" cy="5552612"/>
          </a:xfrm>
        </p:spPr>
        <p:txBody>
          <a:bodyPr/>
          <a:lstStyle/>
          <a:p>
            <a:r>
              <a:rPr lang="en-US" sz="2800" dirty="0" smtClean="0">
                <a:solidFill>
                  <a:srgbClr val="0070C0"/>
                </a:solidFill>
              </a:rPr>
              <a:t>Marriott: </a:t>
            </a:r>
            <a:r>
              <a:rPr lang="en-US" sz="2800" dirty="0" smtClean="0"/>
              <a:t>Decrease in total spending of $323 per member due to reductions in medical expenditures after year 1; improved adherence (3.8%</a:t>
            </a:r>
            <a:r>
              <a:rPr lang="en-US" sz="2800" dirty="0" smtClean="0">
                <a:sym typeface="Wingdings" panose="05000000000000000000" pitchFamily="2" charset="2"/>
              </a:rPr>
              <a:t>6.3%) in all drug classes</a:t>
            </a:r>
          </a:p>
          <a:p>
            <a:r>
              <a:rPr lang="en-US" sz="2800" dirty="0" smtClean="0">
                <a:solidFill>
                  <a:srgbClr val="0070C0"/>
                </a:solidFill>
              </a:rPr>
              <a:t>Pitney Bowes: </a:t>
            </a:r>
            <a:r>
              <a:rPr lang="en-US" sz="2800" dirty="0" smtClean="0"/>
              <a:t>More generous coverage of medications and disease management programs did not increase overall spending in year 1; Increase in adherence from 5.9%</a:t>
            </a:r>
            <a:r>
              <a:rPr lang="en-US" sz="2800" dirty="0" smtClean="0">
                <a:sym typeface="Wingdings" panose="05000000000000000000" pitchFamily="2" charset="2"/>
              </a:rPr>
              <a:t>7.1%</a:t>
            </a:r>
            <a:endParaRPr lang="en-US" sz="2800" dirty="0" smtClean="0"/>
          </a:p>
          <a:p>
            <a:r>
              <a:rPr lang="en-US" sz="2800" dirty="0" smtClean="0">
                <a:solidFill>
                  <a:srgbClr val="0070C0"/>
                </a:solidFill>
              </a:rPr>
              <a:t>Oregon Public Employee Benefit Boards: </a:t>
            </a:r>
            <a:r>
              <a:rPr lang="en-US" sz="2800" dirty="0" smtClean="0"/>
              <a:t>Reduction in obesity rates 4-5% between 2009 and 2012; Reduction in tobacco use of 6.6% between 2007 and 2012</a:t>
            </a:r>
          </a:p>
          <a:p>
            <a:r>
              <a:rPr lang="en-US" sz="2800" dirty="0" smtClean="0">
                <a:solidFill>
                  <a:srgbClr val="0070C0"/>
                </a:solidFill>
              </a:rPr>
              <a:t>CT Health Enhancement Program:  </a:t>
            </a:r>
            <a:r>
              <a:rPr lang="en-US" sz="2800" dirty="0" smtClean="0"/>
              <a:t>Sample early results - cholesterol screening up 10.4%, ER use down 1.3%, overall medical spend down 3.2%</a:t>
            </a:r>
            <a:endParaRPr lang="en-US" sz="2800" dirty="0"/>
          </a:p>
          <a:p>
            <a:endParaRPr lang="en-US" sz="2800" dirty="0"/>
          </a:p>
        </p:txBody>
      </p:sp>
      <p:sp>
        <p:nvSpPr>
          <p:cNvPr id="4" name="Slide Number Placeholder 3"/>
          <p:cNvSpPr>
            <a:spLocks noGrp="1"/>
          </p:cNvSpPr>
          <p:nvPr>
            <p:ph type="sldNum" sz="quarter" idx="12"/>
          </p:nvPr>
        </p:nvSpPr>
        <p:spPr/>
        <p:txBody>
          <a:bodyPr/>
          <a:lstStyle/>
          <a:p>
            <a:fld id="{EFDE52B6-AE17-4BB6-AE01-AB7A1113220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05067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2864" y="2316371"/>
            <a:ext cx="5764145" cy="212365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bg1"/>
                </a:solidFill>
                <a:latin typeface="+mj-lt"/>
              </a:rPr>
              <a:t>What are your long term strategies for cost containment?</a:t>
            </a:r>
            <a:endParaRPr lang="en-US" sz="4400" dirty="0">
              <a:solidFill>
                <a:schemeClr val="bg1"/>
              </a:solidFill>
              <a:latin typeface="+mj-lt"/>
            </a:endParaRPr>
          </a:p>
        </p:txBody>
      </p:sp>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Tree>
    <p:extLst>
      <p:ext uri="{BB962C8B-B14F-4D97-AF65-F5344CB8AC3E}">
        <p14:creationId xmlns:p14="http://schemas.microsoft.com/office/powerpoint/2010/main" val="4083904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582" y="1436997"/>
            <a:ext cx="5963479" cy="2807820"/>
          </a:xfrm>
          <a:prstGeom prst="rect">
            <a:avLst/>
          </a:prstGeom>
        </p:spPr>
        <p:txBody>
          <a:bodyPr wrap="square">
            <a:spAutoFit/>
          </a:bodyPr>
          <a:lstStyle/>
          <a:p>
            <a:pPr>
              <a:lnSpc>
                <a:spcPct val="107000"/>
              </a:lnSpc>
              <a:spcAft>
                <a:spcPts val="800"/>
              </a:spcAft>
            </a:pPr>
            <a:r>
              <a:rPr lang="en-US"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Value-based payment, e.g.,</a:t>
            </a:r>
          </a:p>
          <a:p>
            <a:pPr>
              <a:lnSpc>
                <a:spcPct val="107000"/>
              </a:lnSpc>
              <a:spcAft>
                <a:spcPts val="800"/>
              </a:spcAft>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Bundled/episode based payment?</a:t>
            </a:r>
          </a:p>
          <a:p>
            <a:pPr>
              <a:lnSpc>
                <a:spcPct val="107000"/>
              </a:lnSpc>
              <a:spcAft>
                <a:spcPts val="800"/>
              </a:spcAft>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Comprehensive primary care payments?</a:t>
            </a:r>
          </a:p>
          <a:p>
            <a:pPr>
              <a:lnSpc>
                <a:spcPct val="107000"/>
              </a:lnSpc>
              <a:spcAft>
                <a:spcPts val="800"/>
              </a:spcAft>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Advanced shared savings?</a:t>
            </a:r>
          </a:p>
          <a:p>
            <a:pPr>
              <a:lnSpc>
                <a:spcPct val="107000"/>
              </a:lnSpc>
              <a:spcAft>
                <a:spcPts val="800"/>
              </a:spcAft>
            </a:pPr>
            <a:endPar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10"/>
          <p:cNvSpPr txBox="1">
            <a:spLocks noChangeArrowheads="1"/>
          </p:cNvSpPr>
          <p:nvPr/>
        </p:nvSpPr>
        <p:spPr bwMode="auto">
          <a:xfrm>
            <a:off x="0" y="0"/>
            <a:ext cx="89849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000" b="1" dirty="0" smtClean="0">
                <a:solidFill>
                  <a:schemeClr val="tx2">
                    <a:lumMod val="75000"/>
                  </a:schemeClr>
                </a:solidFill>
                <a:latin typeface="+mj-lt"/>
                <a:ea typeface="MS PGothic" panose="020B0600070205080204" pitchFamily="34" charset="-128"/>
                <a:cs typeface="MS PGothic" charset="0"/>
              </a:rPr>
              <a:t>Future Multi-payer Strategies </a:t>
            </a:r>
            <a:r>
              <a:rPr lang="en-US" sz="3000" b="1" dirty="0" smtClean="0">
                <a:solidFill>
                  <a:schemeClr val="tx2">
                    <a:lumMod val="75000"/>
                  </a:schemeClr>
                </a:solidFill>
                <a:latin typeface="+mj-lt"/>
                <a:ea typeface="MS PGothic" panose="020B0600070205080204" pitchFamily="34" charset="-128"/>
                <a:cs typeface="MS PGothic" charset="0"/>
                <a:sym typeface="Wingdings" panose="05000000000000000000" pitchFamily="2" charset="2"/>
              </a:rPr>
              <a:t>  Improving on 2.0</a:t>
            </a:r>
            <a:endParaRPr lang="en-US" sz="3000" b="1" baseline="30000" dirty="0">
              <a:solidFill>
                <a:schemeClr val="tx2">
                  <a:lumMod val="75000"/>
                </a:schemeClr>
              </a:solidFill>
              <a:latin typeface="+mj-lt"/>
              <a:ea typeface="MS PGothic" panose="020B0600070205080204" pitchFamily="34" charset="-128"/>
              <a:cs typeface="MS PGothic" charset="0"/>
            </a:endParaRPr>
          </a:p>
        </p:txBody>
      </p:sp>
      <p:sp>
        <p:nvSpPr>
          <p:cNvPr id="6" name="Rectangle 5"/>
          <p:cNvSpPr/>
          <p:nvPr/>
        </p:nvSpPr>
        <p:spPr>
          <a:xfrm>
            <a:off x="6758609" y="1416255"/>
            <a:ext cx="4989444" cy="3832459"/>
          </a:xfrm>
          <a:prstGeom prst="rect">
            <a:avLst/>
          </a:prstGeom>
        </p:spPr>
        <p:txBody>
          <a:bodyPr wrap="square">
            <a:spAutoFit/>
          </a:bodyPr>
          <a:lstStyle/>
          <a:p>
            <a:pPr>
              <a:lnSpc>
                <a:spcPct val="107000"/>
              </a:lnSpc>
              <a:spcAft>
                <a:spcPts val="800"/>
              </a:spcAft>
            </a:pPr>
            <a:r>
              <a:rPr lang="en-US"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Value-Based Insurance Design</a:t>
            </a:r>
          </a:p>
          <a:p>
            <a:pPr>
              <a:lnSpc>
                <a:spcPct val="107000"/>
              </a:lnSpc>
              <a:spcAft>
                <a:spcPts val="800"/>
              </a:spcAft>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Annual improvements in recommended designs</a:t>
            </a:r>
          </a:p>
          <a:p>
            <a:pPr>
              <a:lnSpc>
                <a:spcPct val="107000"/>
              </a:lnSpc>
              <a:spcAft>
                <a:spcPts val="800"/>
              </a:spcAft>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Market specific strategies…</a:t>
            </a:r>
          </a:p>
          <a:p>
            <a:pPr marL="457200" indent="-457200">
              <a:lnSpc>
                <a:spcPct val="107000"/>
              </a:lnSpc>
              <a:spcAft>
                <a:spcPts val="800"/>
              </a:spcAft>
              <a:buFont typeface="Arial" panose="020B0604020202020204" pitchFamily="34" charset="0"/>
              <a:buChar char="•"/>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Self Funded</a:t>
            </a:r>
          </a:p>
          <a:p>
            <a:pPr marL="457200" indent="-457200">
              <a:lnSpc>
                <a:spcPct val="107000"/>
              </a:lnSpc>
              <a:spcAft>
                <a:spcPts val="800"/>
              </a:spcAft>
              <a:buFont typeface="Arial" panose="020B0604020202020204" pitchFamily="34" charset="0"/>
              <a:buChar char="•"/>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Fully Insured</a:t>
            </a:r>
          </a:p>
          <a:p>
            <a:pPr marL="457200" indent="-457200">
              <a:lnSpc>
                <a:spcPct val="107000"/>
              </a:lnSpc>
              <a:spcAft>
                <a:spcPts val="800"/>
              </a:spcAft>
              <a:buFont typeface="Arial" panose="020B0604020202020204" pitchFamily="34" charset="0"/>
              <a:buChar char="•"/>
            </a:pPr>
            <a:r>
              <a:rPr lang="en-US" sz="2800" i="1"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Individual</a:t>
            </a:r>
            <a:endParaRPr lang="en-US" sz="2800" dirty="0" smtClean="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81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555898" y="1292952"/>
            <a:ext cx="3086848" cy="5407663"/>
            <a:chOff x="3018388" y="1229360"/>
            <a:chExt cx="3086848" cy="5407663"/>
          </a:xfrm>
        </p:grpSpPr>
        <p:grpSp>
          <p:nvGrpSpPr>
            <p:cNvPr id="23" name="Group 22"/>
            <p:cNvGrpSpPr/>
            <p:nvPr/>
          </p:nvGrpSpPr>
          <p:grpSpPr>
            <a:xfrm>
              <a:off x="3018388" y="1229360"/>
              <a:ext cx="2677906" cy="1487644"/>
              <a:chOff x="3081450" y="1276656"/>
              <a:chExt cx="2677906" cy="1487644"/>
            </a:xfrm>
          </p:grpSpPr>
          <p:sp>
            <p:nvSpPr>
              <p:cNvPr id="9" name="Right Arrow 8"/>
              <p:cNvSpPr/>
              <p:nvPr/>
            </p:nvSpPr>
            <p:spPr>
              <a:xfrm>
                <a:off x="3481692" y="1276656"/>
                <a:ext cx="1877421" cy="3261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14" name="Rounded Rectangle 13"/>
              <p:cNvSpPr/>
              <p:nvPr/>
            </p:nvSpPr>
            <p:spPr>
              <a:xfrm>
                <a:off x="3081450" y="2245683"/>
                <a:ext cx="2677906" cy="518617"/>
              </a:xfrm>
              <a:prstGeom prst="roundRect">
                <a:avLst/>
              </a:prstGeom>
              <a:solidFill>
                <a:schemeClr val="accent1">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solidFill>
                      <a:schemeClr val="bg1"/>
                    </a:solidFill>
                  </a:rPr>
                  <a:t>Accountable Care      2.0</a:t>
                </a:r>
              </a:p>
            </p:txBody>
          </p:sp>
        </p:grpSp>
        <p:sp>
          <p:nvSpPr>
            <p:cNvPr id="17" name="TextBox 16"/>
            <p:cNvSpPr txBox="1"/>
            <p:nvPr/>
          </p:nvSpPr>
          <p:spPr>
            <a:xfrm>
              <a:off x="3138984" y="2864341"/>
              <a:ext cx="2661315" cy="584775"/>
            </a:xfrm>
            <a:prstGeom prst="rect">
              <a:avLst/>
            </a:prstGeom>
            <a:noFill/>
          </p:spPr>
          <p:txBody>
            <a:bodyPr wrap="square" rtlCol="0">
              <a:spAutoFit/>
            </a:bodyPr>
            <a:lstStyle/>
            <a:p>
              <a:r>
                <a:rPr lang="en-US" sz="1600" dirty="0"/>
                <a:t>Accountable for patient</a:t>
              </a:r>
            </a:p>
            <a:p>
              <a:r>
                <a:rPr lang="en-US" sz="1600" dirty="0"/>
                <a:t>   population</a:t>
              </a:r>
            </a:p>
          </p:txBody>
        </p:sp>
        <p:sp>
          <p:nvSpPr>
            <p:cNvPr id="19" name="TextBox 18"/>
            <p:cNvSpPr txBox="1"/>
            <p:nvPr/>
          </p:nvSpPr>
          <p:spPr>
            <a:xfrm>
              <a:off x="3111690" y="3435823"/>
              <a:ext cx="2690885" cy="1077218"/>
            </a:xfrm>
            <a:prstGeom prst="rect">
              <a:avLst/>
            </a:prstGeom>
            <a:noFill/>
          </p:spPr>
          <p:txBody>
            <a:bodyPr wrap="square" rtlCol="0">
              <a:spAutoFit/>
            </a:bodyPr>
            <a:lstStyle/>
            <a:p>
              <a:r>
                <a:rPr lang="en-US" sz="1600" dirty="0"/>
                <a:t>Rewards</a:t>
              </a:r>
            </a:p>
            <a:p>
              <a:pPr>
                <a:buFont typeface="Arial" pitchFamily="34" charset="0"/>
                <a:buChar char="•"/>
              </a:pPr>
              <a:r>
                <a:rPr lang="en-US" sz="1600" dirty="0"/>
                <a:t> better healthcare outcomes</a:t>
              </a:r>
            </a:p>
            <a:p>
              <a:pPr>
                <a:buFont typeface="Arial" pitchFamily="34" charset="0"/>
                <a:buChar char="•"/>
              </a:pPr>
              <a:r>
                <a:rPr lang="en-US" sz="1600" dirty="0"/>
                <a:t> preventive care processes</a:t>
              </a:r>
            </a:p>
            <a:p>
              <a:pPr>
                <a:buFont typeface="Arial" pitchFamily="34" charset="0"/>
                <a:buChar char="•"/>
              </a:pPr>
              <a:r>
                <a:rPr lang="en-US" sz="1600" dirty="0"/>
                <a:t> lower cost of healthcare</a:t>
              </a:r>
            </a:p>
          </p:txBody>
        </p:sp>
        <p:sp>
          <p:nvSpPr>
            <p:cNvPr id="20" name="TextBox 19"/>
            <p:cNvSpPr txBox="1"/>
            <p:nvPr/>
          </p:nvSpPr>
          <p:spPr>
            <a:xfrm>
              <a:off x="3112656" y="5171543"/>
              <a:ext cx="2710254" cy="584775"/>
            </a:xfrm>
            <a:prstGeom prst="rect">
              <a:avLst/>
            </a:prstGeom>
            <a:noFill/>
          </p:spPr>
          <p:txBody>
            <a:bodyPr wrap="square" rtlCol="0">
              <a:spAutoFit/>
            </a:bodyPr>
            <a:lstStyle/>
            <a:p>
              <a:r>
                <a:rPr lang="en-US" sz="1600" dirty="0"/>
                <a:t>Coordination of care across</a:t>
              </a:r>
            </a:p>
            <a:p>
              <a:pPr>
                <a:spcAft>
                  <a:spcPts val="1200"/>
                </a:spcAft>
              </a:pPr>
              <a:r>
                <a:rPr lang="en-US" sz="1600" dirty="0"/>
                <a:t>  the medical neighborhood</a:t>
              </a:r>
            </a:p>
          </p:txBody>
        </p:sp>
        <p:sp>
          <p:nvSpPr>
            <p:cNvPr id="28" name="TextBox 27"/>
            <p:cNvSpPr txBox="1"/>
            <p:nvPr/>
          </p:nvSpPr>
          <p:spPr>
            <a:xfrm>
              <a:off x="3125338" y="4541292"/>
              <a:ext cx="2743200" cy="584775"/>
            </a:xfrm>
            <a:prstGeom prst="rect">
              <a:avLst/>
            </a:prstGeom>
            <a:noFill/>
          </p:spPr>
          <p:txBody>
            <a:bodyPr wrap="square" rtlCol="0">
              <a:spAutoFit/>
            </a:bodyPr>
            <a:lstStyle/>
            <a:p>
              <a:r>
                <a:rPr lang="en-US" sz="1600" dirty="0"/>
                <a:t>Competition on healthcare </a:t>
              </a:r>
            </a:p>
            <a:p>
              <a:r>
                <a:rPr lang="en-US" sz="1600" dirty="0"/>
                <a:t>  outcomes, experience &amp; cost</a:t>
              </a:r>
            </a:p>
          </p:txBody>
        </p:sp>
        <p:sp>
          <p:nvSpPr>
            <p:cNvPr id="21" name="TextBox 20"/>
            <p:cNvSpPr txBox="1"/>
            <p:nvPr/>
          </p:nvSpPr>
          <p:spPr>
            <a:xfrm>
              <a:off x="3084945" y="5806026"/>
              <a:ext cx="3020291" cy="830997"/>
            </a:xfrm>
            <a:prstGeom prst="rect">
              <a:avLst/>
            </a:prstGeom>
            <a:noFill/>
          </p:spPr>
          <p:txBody>
            <a:bodyPr wrap="square" rtlCol="0">
              <a:spAutoFit/>
            </a:bodyPr>
            <a:lstStyle/>
            <a:p>
              <a:r>
                <a:rPr lang="en-US" sz="1600" dirty="0"/>
                <a:t>Community integration to </a:t>
              </a:r>
            </a:p>
            <a:p>
              <a:r>
                <a:rPr lang="en-US" sz="1600" dirty="0"/>
                <a:t> address social &amp; environmental </a:t>
              </a:r>
            </a:p>
            <a:p>
              <a:r>
                <a:rPr lang="en-US" sz="1600" dirty="0"/>
                <a:t> factors that affect outcomes</a:t>
              </a:r>
            </a:p>
          </p:txBody>
        </p:sp>
      </p:grpSp>
      <p:grpSp>
        <p:nvGrpSpPr>
          <p:cNvPr id="43" name="Group 42"/>
          <p:cNvGrpSpPr/>
          <p:nvPr/>
        </p:nvGrpSpPr>
        <p:grpSpPr>
          <a:xfrm>
            <a:off x="7642746" y="1724167"/>
            <a:ext cx="2906973" cy="4784436"/>
            <a:chOff x="5813946" y="1724167"/>
            <a:chExt cx="2906973" cy="4784436"/>
          </a:xfrm>
        </p:grpSpPr>
        <p:sp>
          <p:nvSpPr>
            <p:cNvPr id="18" name="TextBox 17"/>
            <p:cNvSpPr txBox="1"/>
            <p:nvPr/>
          </p:nvSpPr>
          <p:spPr>
            <a:xfrm>
              <a:off x="5969309" y="2369020"/>
              <a:ext cx="2470247" cy="584775"/>
            </a:xfrm>
            <a:prstGeom prst="rect">
              <a:avLst/>
            </a:prstGeom>
            <a:noFill/>
          </p:spPr>
          <p:txBody>
            <a:bodyPr wrap="square" rtlCol="0">
              <a:spAutoFit/>
            </a:bodyPr>
            <a:lstStyle/>
            <a:p>
              <a:r>
                <a:rPr lang="en-US" sz="1600" dirty="0"/>
                <a:t>Accountable for all</a:t>
              </a:r>
            </a:p>
            <a:p>
              <a:r>
                <a:rPr lang="en-US" sz="1600" dirty="0"/>
                <a:t>  community members </a:t>
              </a:r>
            </a:p>
          </p:txBody>
        </p:sp>
        <p:sp>
          <p:nvSpPr>
            <p:cNvPr id="24" name="TextBox 23"/>
            <p:cNvSpPr txBox="1"/>
            <p:nvPr/>
          </p:nvSpPr>
          <p:spPr>
            <a:xfrm>
              <a:off x="5953526" y="2887777"/>
              <a:ext cx="2690885" cy="1077218"/>
            </a:xfrm>
            <a:prstGeom prst="rect">
              <a:avLst/>
            </a:prstGeom>
            <a:noFill/>
          </p:spPr>
          <p:txBody>
            <a:bodyPr wrap="square" rtlCol="0">
              <a:spAutoFit/>
            </a:bodyPr>
            <a:lstStyle/>
            <a:p>
              <a:r>
                <a:rPr lang="en-US" sz="1600" dirty="0"/>
                <a:t>Rewards</a:t>
              </a:r>
            </a:p>
            <a:p>
              <a:pPr>
                <a:buFont typeface="Arial" pitchFamily="34" charset="0"/>
                <a:buChar char="•"/>
              </a:pPr>
              <a:r>
                <a:rPr lang="en-US" sz="1600" dirty="0"/>
                <a:t> prevention outcomes</a:t>
              </a:r>
            </a:p>
            <a:p>
              <a:pPr>
                <a:buFont typeface="Arial" pitchFamily="34" charset="0"/>
                <a:buChar char="•"/>
              </a:pPr>
              <a:r>
                <a:rPr lang="en-US" sz="1600" dirty="0"/>
                <a:t> lower cost of healthcare &amp;</a:t>
              </a:r>
            </a:p>
            <a:p>
              <a:r>
                <a:rPr lang="en-US" sz="1600" dirty="0"/>
                <a:t>   the cost of poor health</a:t>
              </a:r>
            </a:p>
          </p:txBody>
        </p:sp>
        <p:sp>
          <p:nvSpPr>
            <p:cNvPr id="25" name="TextBox 24"/>
            <p:cNvSpPr txBox="1"/>
            <p:nvPr/>
          </p:nvSpPr>
          <p:spPr>
            <a:xfrm>
              <a:off x="5969448" y="4569862"/>
              <a:ext cx="2690885" cy="1077218"/>
            </a:xfrm>
            <a:prstGeom prst="rect">
              <a:avLst/>
            </a:prstGeom>
            <a:noFill/>
          </p:spPr>
          <p:txBody>
            <a:bodyPr wrap="square" rtlCol="0">
              <a:spAutoFit/>
            </a:bodyPr>
            <a:lstStyle/>
            <a:p>
              <a:pPr>
                <a:spcAft>
                  <a:spcPts val="1200"/>
                </a:spcAft>
              </a:pPr>
              <a:r>
                <a:rPr lang="en-US" sz="1600" dirty="0"/>
                <a:t>Shared governance including ACOs, employers, non-profits, schools, health departments and municipalities</a:t>
              </a:r>
            </a:p>
          </p:txBody>
        </p:sp>
        <p:sp>
          <p:nvSpPr>
            <p:cNvPr id="29" name="TextBox 28"/>
            <p:cNvSpPr txBox="1"/>
            <p:nvPr/>
          </p:nvSpPr>
          <p:spPr>
            <a:xfrm>
              <a:off x="5967174" y="3952302"/>
              <a:ext cx="2661314" cy="584775"/>
            </a:xfrm>
            <a:prstGeom prst="rect">
              <a:avLst/>
            </a:prstGeom>
            <a:noFill/>
          </p:spPr>
          <p:txBody>
            <a:bodyPr wrap="square" rtlCol="0">
              <a:spAutoFit/>
            </a:bodyPr>
            <a:lstStyle/>
            <a:p>
              <a:r>
                <a:rPr lang="en-US" sz="1600" dirty="0"/>
                <a:t>Cooperation to reduce risk and improve health</a:t>
              </a:r>
            </a:p>
          </p:txBody>
        </p:sp>
        <p:sp>
          <p:nvSpPr>
            <p:cNvPr id="22" name="TextBox 21"/>
            <p:cNvSpPr txBox="1"/>
            <p:nvPr/>
          </p:nvSpPr>
          <p:spPr>
            <a:xfrm>
              <a:off x="5971724" y="5677606"/>
              <a:ext cx="2690885" cy="830997"/>
            </a:xfrm>
            <a:prstGeom prst="rect">
              <a:avLst/>
            </a:prstGeom>
            <a:noFill/>
          </p:spPr>
          <p:txBody>
            <a:bodyPr wrap="square" rtlCol="0">
              <a:spAutoFit/>
            </a:bodyPr>
            <a:lstStyle/>
            <a:p>
              <a:pPr>
                <a:spcAft>
                  <a:spcPts val="1200"/>
                </a:spcAft>
              </a:pPr>
              <a:r>
                <a:rPr lang="en-US" sz="1600" dirty="0"/>
                <a:t>Community initiatives to address social-demographic factors that affect health</a:t>
              </a:r>
            </a:p>
          </p:txBody>
        </p:sp>
        <p:sp>
          <p:nvSpPr>
            <p:cNvPr id="15" name="Rounded Rectangle 14"/>
            <p:cNvSpPr/>
            <p:nvPr/>
          </p:nvSpPr>
          <p:spPr>
            <a:xfrm>
              <a:off x="5813946" y="1724167"/>
              <a:ext cx="2906973" cy="518617"/>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r>
                <a:rPr lang="en-US" i="1" dirty="0">
                  <a:solidFill>
                    <a:schemeClr val="bg1"/>
                  </a:solidFill>
                </a:rPr>
                <a:t>  Health Enhancement</a:t>
              </a:r>
            </a:p>
            <a:p>
              <a:r>
                <a:rPr lang="en-US" i="1" dirty="0">
                  <a:solidFill>
                    <a:schemeClr val="bg1"/>
                  </a:solidFill>
                </a:rPr>
                <a:t>         Communities     </a:t>
              </a:r>
            </a:p>
          </p:txBody>
        </p:sp>
        <p:sp>
          <p:nvSpPr>
            <p:cNvPr id="36" name="TextBox 35"/>
            <p:cNvSpPr txBox="1"/>
            <p:nvPr/>
          </p:nvSpPr>
          <p:spPr>
            <a:xfrm>
              <a:off x="8100291" y="1828800"/>
              <a:ext cx="544945" cy="369332"/>
            </a:xfrm>
            <a:prstGeom prst="rect">
              <a:avLst/>
            </a:prstGeom>
            <a:noFill/>
          </p:spPr>
          <p:txBody>
            <a:bodyPr wrap="square" rtlCol="0">
              <a:spAutoFit/>
            </a:bodyPr>
            <a:lstStyle/>
            <a:p>
              <a:r>
                <a:rPr lang="en-US" i="1" dirty="0">
                  <a:solidFill>
                    <a:schemeClr val="bg1"/>
                  </a:solidFill>
                </a:rPr>
                <a:t>3.0</a:t>
              </a:r>
              <a:endParaRPr lang="en-US" dirty="0">
                <a:solidFill>
                  <a:schemeClr val="bg1"/>
                </a:solidFill>
              </a:endParaRPr>
            </a:p>
          </p:txBody>
        </p:sp>
      </p:grpSp>
      <p:grpSp>
        <p:nvGrpSpPr>
          <p:cNvPr id="40" name="Group 39"/>
          <p:cNvGrpSpPr/>
          <p:nvPr/>
        </p:nvGrpSpPr>
        <p:grpSpPr>
          <a:xfrm>
            <a:off x="1518906" y="2636635"/>
            <a:ext cx="2788497" cy="3910540"/>
            <a:chOff x="311897" y="2684136"/>
            <a:chExt cx="2788497" cy="3910540"/>
          </a:xfrm>
        </p:grpSpPr>
        <p:grpSp>
          <p:nvGrpSpPr>
            <p:cNvPr id="35" name="Group 34"/>
            <p:cNvGrpSpPr/>
            <p:nvPr/>
          </p:nvGrpSpPr>
          <p:grpSpPr>
            <a:xfrm>
              <a:off x="311897" y="2684136"/>
              <a:ext cx="2754853" cy="3910540"/>
              <a:chOff x="406490" y="2920619"/>
              <a:chExt cx="2754853" cy="3443795"/>
            </a:xfrm>
          </p:grpSpPr>
          <p:sp>
            <p:nvSpPr>
              <p:cNvPr id="27" name="Rounded Rectangle 26"/>
              <p:cNvSpPr/>
              <p:nvPr/>
            </p:nvSpPr>
            <p:spPr>
              <a:xfrm>
                <a:off x="409435" y="2920619"/>
                <a:ext cx="2565778" cy="467120"/>
              </a:xfrm>
              <a:prstGeom prst="roundRect">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i="1" dirty="0">
                    <a:solidFill>
                      <a:schemeClr val="bg1"/>
                    </a:solidFill>
                  </a:rPr>
                  <a:t>Fee for Service     1.0</a:t>
                </a:r>
              </a:p>
            </p:txBody>
          </p:sp>
          <p:sp>
            <p:nvSpPr>
              <p:cNvPr id="30" name="TextBox 29"/>
              <p:cNvSpPr txBox="1"/>
              <p:nvPr/>
            </p:nvSpPr>
            <p:spPr>
              <a:xfrm>
                <a:off x="406490" y="3663283"/>
                <a:ext cx="2639238" cy="298146"/>
              </a:xfrm>
              <a:prstGeom prst="rect">
                <a:avLst/>
              </a:prstGeom>
              <a:noFill/>
            </p:spPr>
            <p:txBody>
              <a:bodyPr wrap="square" rtlCol="0">
                <a:spAutoFit/>
              </a:bodyPr>
              <a:lstStyle/>
              <a:p>
                <a:pPr>
                  <a:spcAft>
                    <a:spcPts val="600"/>
                  </a:spcAft>
                </a:pPr>
                <a:r>
                  <a:rPr lang="en-US" sz="1600" dirty="0"/>
                  <a:t>Limited accountability</a:t>
                </a:r>
              </a:p>
            </p:txBody>
          </p:sp>
          <p:sp>
            <p:nvSpPr>
              <p:cNvPr id="31" name="TextBox 30"/>
              <p:cNvSpPr txBox="1"/>
              <p:nvPr/>
            </p:nvSpPr>
            <p:spPr>
              <a:xfrm>
                <a:off x="441434" y="5849435"/>
                <a:ext cx="2639238" cy="514979"/>
              </a:xfrm>
              <a:prstGeom prst="rect">
                <a:avLst/>
              </a:prstGeom>
              <a:noFill/>
            </p:spPr>
            <p:txBody>
              <a:bodyPr wrap="square" rtlCol="0">
                <a:spAutoFit/>
              </a:bodyPr>
              <a:lstStyle/>
              <a:p>
                <a:r>
                  <a:rPr lang="en-US" sz="1600" dirty="0"/>
                  <a:t>Unsustainable growth in</a:t>
                </a:r>
              </a:p>
              <a:p>
                <a:pPr>
                  <a:spcAft>
                    <a:spcPts val="600"/>
                  </a:spcAft>
                </a:pPr>
                <a:r>
                  <a:rPr lang="en-US" sz="1600" dirty="0"/>
                  <a:t>   costs</a:t>
                </a:r>
              </a:p>
            </p:txBody>
          </p:sp>
          <p:sp>
            <p:nvSpPr>
              <p:cNvPr id="32" name="TextBox 31"/>
              <p:cNvSpPr txBox="1"/>
              <p:nvPr/>
            </p:nvSpPr>
            <p:spPr>
              <a:xfrm>
                <a:off x="425670" y="4566776"/>
                <a:ext cx="2735673" cy="298146"/>
              </a:xfrm>
              <a:prstGeom prst="rect">
                <a:avLst/>
              </a:prstGeom>
              <a:noFill/>
            </p:spPr>
            <p:txBody>
              <a:bodyPr wrap="square" rtlCol="0">
                <a:spAutoFit/>
              </a:bodyPr>
              <a:lstStyle/>
              <a:p>
                <a:pPr>
                  <a:spcAft>
                    <a:spcPts val="600"/>
                  </a:spcAft>
                </a:pPr>
                <a:r>
                  <a:rPr lang="en-US" sz="1600" dirty="0"/>
                  <a:t>Lack of transparency</a:t>
                </a:r>
              </a:p>
            </p:txBody>
          </p:sp>
          <p:sp>
            <p:nvSpPr>
              <p:cNvPr id="33" name="TextBox 32"/>
              <p:cNvSpPr txBox="1"/>
              <p:nvPr/>
            </p:nvSpPr>
            <p:spPr>
              <a:xfrm>
                <a:off x="409903" y="3983857"/>
                <a:ext cx="2686535" cy="514979"/>
              </a:xfrm>
              <a:prstGeom prst="rect">
                <a:avLst/>
              </a:prstGeom>
              <a:noFill/>
            </p:spPr>
            <p:txBody>
              <a:bodyPr wrap="square" rtlCol="0">
                <a:spAutoFit/>
              </a:bodyPr>
              <a:lstStyle/>
              <a:p>
                <a:r>
                  <a:rPr lang="en-US" sz="1600" dirty="0"/>
                  <a:t>Pays for quantity without</a:t>
                </a:r>
              </a:p>
              <a:p>
                <a:r>
                  <a:rPr lang="en-US" sz="1600" dirty="0"/>
                  <a:t>   regard to quality</a:t>
                </a:r>
              </a:p>
            </p:txBody>
          </p:sp>
          <p:sp>
            <p:nvSpPr>
              <p:cNvPr id="34" name="TextBox 33"/>
              <p:cNvSpPr txBox="1"/>
              <p:nvPr/>
            </p:nvSpPr>
            <p:spPr>
              <a:xfrm>
                <a:off x="425667" y="4906331"/>
                <a:ext cx="2735673" cy="298146"/>
              </a:xfrm>
              <a:prstGeom prst="rect">
                <a:avLst/>
              </a:prstGeom>
              <a:noFill/>
            </p:spPr>
            <p:txBody>
              <a:bodyPr wrap="square" rtlCol="0">
                <a:spAutoFit/>
              </a:bodyPr>
              <a:lstStyle/>
              <a:p>
                <a:pPr>
                  <a:spcAft>
                    <a:spcPts val="600"/>
                  </a:spcAft>
                </a:pPr>
                <a:r>
                  <a:rPr lang="en-US" sz="1600" dirty="0"/>
                  <a:t>Unnecessary or avoidable care</a:t>
                </a:r>
              </a:p>
            </p:txBody>
          </p:sp>
        </p:grpSp>
        <p:sp>
          <p:nvSpPr>
            <p:cNvPr id="38" name="TextBox 37"/>
            <p:cNvSpPr txBox="1"/>
            <p:nvPr/>
          </p:nvSpPr>
          <p:spPr>
            <a:xfrm>
              <a:off x="364721" y="5649805"/>
              <a:ext cx="2735673" cy="338554"/>
            </a:xfrm>
            <a:prstGeom prst="rect">
              <a:avLst/>
            </a:prstGeom>
            <a:noFill/>
          </p:spPr>
          <p:txBody>
            <a:bodyPr wrap="square" rtlCol="0">
              <a:spAutoFit/>
            </a:bodyPr>
            <a:lstStyle/>
            <a:p>
              <a:pPr>
                <a:spcAft>
                  <a:spcPts val="600"/>
                </a:spcAft>
              </a:pPr>
              <a:r>
                <a:rPr lang="en-US" sz="1600" dirty="0"/>
                <a:t>Health inequities</a:t>
              </a:r>
            </a:p>
          </p:txBody>
        </p:sp>
        <p:sp>
          <p:nvSpPr>
            <p:cNvPr id="39" name="TextBox 38"/>
            <p:cNvSpPr txBox="1"/>
            <p:nvPr/>
          </p:nvSpPr>
          <p:spPr>
            <a:xfrm>
              <a:off x="364720" y="5281381"/>
              <a:ext cx="2735673" cy="338554"/>
            </a:xfrm>
            <a:prstGeom prst="rect">
              <a:avLst/>
            </a:prstGeom>
            <a:noFill/>
          </p:spPr>
          <p:txBody>
            <a:bodyPr wrap="square" rtlCol="0">
              <a:spAutoFit/>
            </a:bodyPr>
            <a:lstStyle/>
            <a:p>
              <a:pPr>
                <a:spcAft>
                  <a:spcPts val="600"/>
                </a:spcAft>
              </a:pPr>
              <a:r>
                <a:rPr lang="en-US" sz="1600" dirty="0"/>
                <a:t>Limited data infrastructure</a:t>
              </a:r>
            </a:p>
          </p:txBody>
        </p:sp>
      </p:grpSp>
      <p:sp>
        <p:nvSpPr>
          <p:cNvPr id="44" name="Rectangle 43"/>
          <p:cNvSpPr/>
          <p:nvPr/>
        </p:nvSpPr>
        <p:spPr>
          <a:xfrm>
            <a:off x="7458066" y="967212"/>
            <a:ext cx="3371248" cy="5588653"/>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18906" y="1726808"/>
            <a:ext cx="3053800" cy="707886"/>
          </a:xfrm>
          <a:prstGeom prst="rect">
            <a:avLst/>
          </a:prstGeom>
          <a:noFill/>
        </p:spPr>
        <p:txBody>
          <a:bodyPr wrap="square" lIns="91440" tIns="45720" rIns="91440" bIns="45720">
            <a:spAutoFit/>
          </a:bodyPr>
          <a:lstStyle/>
          <a:p>
            <a:r>
              <a:rPr lang="en-US" sz="2000" b="0" cap="none" spc="0" dirty="0" smtClean="0">
                <a:ln w="0"/>
                <a:solidFill>
                  <a:srgbClr val="0070C0"/>
                </a:solidFill>
                <a:effectLst>
                  <a:outerShdw blurRad="38100" dist="25400" dir="5400000" algn="ctr" rotWithShape="0">
                    <a:srgbClr val="6E747A">
                      <a:alpha val="43000"/>
                    </a:srgbClr>
                  </a:outerShdw>
                </a:effectLst>
              </a:rPr>
              <a:t>Connecticut’s Current Health System: “As is”</a:t>
            </a:r>
            <a:endParaRPr lang="en-US" sz="2000" b="0" cap="none" spc="0" dirty="0">
              <a:ln w="0"/>
              <a:solidFill>
                <a:srgbClr val="0070C0"/>
              </a:solidFill>
              <a:effectLst>
                <a:outerShdw blurRad="38100" dist="25400" dir="5400000" algn="ctr" rotWithShape="0">
                  <a:srgbClr val="6E747A">
                    <a:alpha val="43000"/>
                  </a:srgbClr>
                </a:outerShdw>
              </a:effectLst>
            </a:endParaRPr>
          </a:p>
        </p:txBody>
      </p:sp>
      <p:sp>
        <p:nvSpPr>
          <p:cNvPr id="42" name="Rectangle 41"/>
          <p:cNvSpPr/>
          <p:nvPr/>
        </p:nvSpPr>
        <p:spPr>
          <a:xfrm>
            <a:off x="7599731" y="967212"/>
            <a:ext cx="3053800" cy="707886"/>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25400" dir="5400000" algn="ctr" rotWithShape="0">
                    <a:srgbClr val="6E747A">
                      <a:alpha val="43000"/>
                    </a:srgbClr>
                  </a:outerShdw>
                </a:effectLst>
              </a:rPr>
              <a:t>Our Vision for the Future: “To Be”</a:t>
            </a:r>
          </a:p>
        </p:txBody>
      </p:sp>
      <p:sp>
        <p:nvSpPr>
          <p:cNvPr id="2" name="Title 1"/>
          <p:cNvSpPr>
            <a:spLocks noGrp="1"/>
          </p:cNvSpPr>
          <p:nvPr>
            <p:ph type="title"/>
          </p:nvPr>
        </p:nvSpPr>
        <p:spPr>
          <a:xfrm>
            <a:off x="197416" y="0"/>
            <a:ext cx="8093144" cy="685800"/>
          </a:xfrm>
        </p:spPr>
        <p:txBody>
          <a:bodyPr/>
          <a:lstStyle/>
          <a:p>
            <a:r>
              <a:rPr lang="en-US" dirty="0" smtClean="0"/>
              <a:t>Stages of Transformation</a:t>
            </a:r>
            <a:endParaRPr lang="en-US" dirty="0"/>
          </a:p>
        </p:txBody>
      </p:sp>
    </p:spTree>
    <p:extLst>
      <p:ext uri="{BB962C8B-B14F-4D97-AF65-F5344CB8AC3E}">
        <p14:creationId xmlns:p14="http://schemas.microsoft.com/office/powerpoint/2010/main" val="1241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5363890" y="1981130"/>
            <a:ext cx="1047997" cy="32611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14" name="Rounded Rectangle 13"/>
          <p:cNvSpPr/>
          <p:nvPr/>
        </p:nvSpPr>
        <p:spPr>
          <a:xfrm>
            <a:off x="1231199" y="938310"/>
            <a:ext cx="3910644" cy="615502"/>
          </a:xfrm>
          <a:prstGeom prst="roundRect">
            <a:avLst/>
          </a:prstGeom>
          <a:solidFill>
            <a:schemeClr val="accent1">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i="1" dirty="0">
                <a:solidFill>
                  <a:schemeClr val="bg1"/>
                </a:solidFill>
              </a:rPr>
              <a:t>Accountable Care      2.0</a:t>
            </a:r>
          </a:p>
        </p:txBody>
      </p:sp>
      <p:sp>
        <p:nvSpPr>
          <p:cNvPr id="17" name="TextBox 16"/>
          <p:cNvSpPr txBox="1"/>
          <p:nvPr/>
        </p:nvSpPr>
        <p:spPr>
          <a:xfrm>
            <a:off x="1414811" y="1731220"/>
            <a:ext cx="3276459" cy="646331"/>
          </a:xfrm>
          <a:prstGeom prst="rect">
            <a:avLst/>
          </a:prstGeom>
          <a:noFill/>
        </p:spPr>
        <p:txBody>
          <a:bodyPr wrap="square" rtlCol="0">
            <a:spAutoFit/>
          </a:bodyPr>
          <a:lstStyle/>
          <a:p>
            <a:r>
              <a:rPr lang="en-US" dirty="0"/>
              <a:t>Accountable for </a:t>
            </a:r>
            <a:r>
              <a:rPr lang="en-US" dirty="0">
                <a:solidFill>
                  <a:srgbClr val="FF0000"/>
                </a:solidFill>
              </a:rPr>
              <a:t>patient</a:t>
            </a:r>
          </a:p>
          <a:p>
            <a:r>
              <a:rPr lang="en-US" dirty="0"/>
              <a:t>   population</a:t>
            </a:r>
          </a:p>
        </p:txBody>
      </p:sp>
      <p:sp>
        <p:nvSpPr>
          <p:cNvPr id="19" name="TextBox 18"/>
          <p:cNvSpPr txBox="1"/>
          <p:nvPr/>
        </p:nvSpPr>
        <p:spPr>
          <a:xfrm>
            <a:off x="1380402" y="2552519"/>
            <a:ext cx="3536155" cy="1200329"/>
          </a:xfrm>
          <a:prstGeom prst="rect">
            <a:avLst/>
          </a:prstGeom>
          <a:noFill/>
        </p:spPr>
        <p:txBody>
          <a:bodyPr wrap="square" rtlCol="0">
            <a:spAutoFit/>
          </a:bodyPr>
          <a:lstStyle/>
          <a:p>
            <a:r>
              <a:rPr lang="en-US" dirty="0"/>
              <a:t>Rewards</a:t>
            </a:r>
          </a:p>
          <a:p>
            <a:pPr>
              <a:buFont typeface="Arial" pitchFamily="34" charset="0"/>
              <a:buChar char="•"/>
            </a:pPr>
            <a:r>
              <a:rPr lang="en-US" dirty="0"/>
              <a:t> better healthcare outcomes</a:t>
            </a:r>
          </a:p>
          <a:p>
            <a:pPr>
              <a:buFont typeface="Arial" pitchFamily="34" charset="0"/>
              <a:buChar char="•"/>
            </a:pPr>
            <a:r>
              <a:rPr lang="en-US" dirty="0"/>
              <a:t> preventive care </a:t>
            </a:r>
            <a:r>
              <a:rPr lang="en-US" dirty="0">
                <a:solidFill>
                  <a:srgbClr val="FF0000"/>
                </a:solidFill>
              </a:rPr>
              <a:t>processes</a:t>
            </a:r>
          </a:p>
          <a:p>
            <a:pPr>
              <a:buFont typeface="Arial" pitchFamily="34" charset="0"/>
              <a:buChar char="•"/>
            </a:pPr>
            <a:r>
              <a:rPr lang="en-US" dirty="0"/>
              <a:t> lower cost of healthcare</a:t>
            </a:r>
          </a:p>
        </p:txBody>
      </p:sp>
      <p:sp>
        <p:nvSpPr>
          <p:cNvPr id="20" name="TextBox 19"/>
          <p:cNvSpPr txBox="1"/>
          <p:nvPr/>
        </p:nvSpPr>
        <p:spPr>
          <a:xfrm>
            <a:off x="1414811" y="4800694"/>
            <a:ext cx="3501746" cy="646331"/>
          </a:xfrm>
          <a:prstGeom prst="rect">
            <a:avLst/>
          </a:prstGeom>
          <a:noFill/>
        </p:spPr>
        <p:txBody>
          <a:bodyPr wrap="square" rtlCol="0">
            <a:spAutoFit/>
          </a:bodyPr>
          <a:lstStyle/>
          <a:p>
            <a:r>
              <a:rPr lang="en-US" dirty="0">
                <a:solidFill>
                  <a:srgbClr val="FF0000"/>
                </a:solidFill>
              </a:rPr>
              <a:t>Coordination</a:t>
            </a:r>
            <a:r>
              <a:rPr lang="en-US" dirty="0"/>
              <a:t> of care across</a:t>
            </a:r>
          </a:p>
          <a:p>
            <a:pPr>
              <a:spcAft>
                <a:spcPts val="1200"/>
              </a:spcAft>
            </a:pPr>
            <a:r>
              <a:rPr lang="en-US" dirty="0"/>
              <a:t>  the medical neighborhood</a:t>
            </a:r>
          </a:p>
        </p:txBody>
      </p:sp>
      <p:sp>
        <p:nvSpPr>
          <p:cNvPr id="28" name="TextBox 27"/>
          <p:cNvSpPr txBox="1"/>
          <p:nvPr/>
        </p:nvSpPr>
        <p:spPr>
          <a:xfrm>
            <a:off x="1380402" y="3922781"/>
            <a:ext cx="3536155" cy="646331"/>
          </a:xfrm>
          <a:prstGeom prst="rect">
            <a:avLst/>
          </a:prstGeom>
          <a:noFill/>
        </p:spPr>
        <p:txBody>
          <a:bodyPr wrap="square" rtlCol="0">
            <a:spAutoFit/>
          </a:bodyPr>
          <a:lstStyle/>
          <a:p>
            <a:r>
              <a:rPr lang="en-US" dirty="0">
                <a:solidFill>
                  <a:srgbClr val="FF0000"/>
                </a:solidFill>
              </a:rPr>
              <a:t>Competition</a:t>
            </a:r>
            <a:r>
              <a:rPr lang="en-US" dirty="0"/>
              <a:t> on healthcare </a:t>
            </a:r>
          </a:p>
          <a:p>
            <a:r>
              <a:rPr lang="en-US" dirty="0"/>
              <a:t>  outcomes, experience &amp; cost</a:t>
            </a:r>
          </a:p>
        </p:txBody>
      </p:sp>
      <p:sp>
        <p:nvSpPr>
          <p:cNvPr id="21" name="TextBox 20"/>
          <p:cNvSpPr txBox="1"/>
          <p:nvPr/>
        </p:nvSpPr>
        <p:spPr>
          <a:xfrm>
            <a:off x="1380402" y="5612501"/>
            <a:ext cx="3761441" cy="1200329"/>
          </a:xfrm>
          <a:prstGeom prst="rect">
            <a:avLst/>
          </a:prstGeom>
          <a:noFill/>
        </p:spPr>
        <p:txBody>
          <a:bodyPr wrap="square" rtlCol="0">
            <a:spAutoFit/>
          </a:bodyPr>
          <a:lstStyle/>
          <a:p>
            <a:r>
              <a:rPr lang="en-US" dirty="0"/>
              <a:t>Community integration to </a:t>
            </a:r>
          </a:p>
          <a:p>
            <a:r>
              <a:rPr lang="en-US" dirty="0"/>
              <a:t> address social &amp; environmental </a:t>
            </a:r>
          </a:p>
          <a:p>
            <a:r>
              <a:rPr lang="en-US" dirty="0"/>
              <a:t> factors that affect </a:t>
            </a:r>
            <a:r>
              <a:rPr lang="en-US" dirty="0" smtClean="0">
                <a:solidFill>
                  <a:srgbClr val="FF0000"/>
                </a:solidFill>
              </a:rPr>
              <a:t>healthcare outcomes</a:t>
            </a:r>
            <a:endParaRPr lang="en-US" dirty="0">
              <a:solidFill>
                <a:srgbClr val="FF0000"/>
              </a:solidFill>
            </a:endParaRPr>
          </a:p>
        </p:txBody>
      </p:sp>
      <p:sp>
        <p:nvSpPr>
          <p:cNvPr id="18" name="TextBox 17"/>
          <p:cNvSpPr txBox="1"/>
          <p:nvPr/>
        </p:nvSpPr>
        <p:spPr>
          <a:xfrm>
            <a:off x="6779906" y="1762477"/>
            <a:ext cx="3882940" cy="646331"/>
          </a:xfrm>
          <a:prstGeom prst="rect">
            <a:avLst/>
          </a:prstGeom>
          <a:noFill/>
        </p:spPr>
        <p:txBody>
          <a:bodyPr wrap="square" rtlCol="0">
            <a:spAutoFit/>
          </a:bodyPr>
          <a:lstStyle/>
          <a:p>
            <a:r>
              <a:rPr lang="en-US" dirty="0"/>
              <a:t>Accountable for </a:t>
            </a:r>
            <a:r>
              <a:rPr lang="en-US" dirty="0">
                <a:solidFill>
                  <a:srgbClr val="FF0000"/>
                </a:solidFill>
              </a:rPr>
              <a:t>all</a:t>
            </a:r>
          </a:p>
          <a:p>
            <a:r>
              <a:rPr lang="en-US" dirty="0"/>
              <a:t>  community members </a:t>
            </a:r>
          </a:p>
        </p:txBody>
      </p:sp>
      <p:sp>
        <p:nvSpPr>
          <p:cNvPr id="24" name="TextBox 23"/>
          <p:cNvSpPr txBox="1"/>
          <p:nvPr/>
        </p:nvSpPr>
        <p:spPr>
          <a:xfrm>
            <a:off x="6786789" y="2541547"/>
            <a:ext cx="4229757" cy="1200329"/>
          </a:xfrm>
          <a:prstGeom prst="rect">
            <a:avLst/>
          </a:prstGeom>
          <a:noFill/>
        </p:spPr>
        <p:txBody>
          <a:bodyPr wrap="square" rtlCol="0">
            <a:spAutoFit/>
          </a:bodyPr>
          <a:lstStyle/>
          <a:p>
            <a:r>
              <a:rPr lang="en-US" dirty="0"/>
              <a:t>Rewards</a:t>
            </a:r>
          </a:p>
          <a:p>
            <a:pPr>
              <a:buFont typeface="Arial" pitchFamily="34" charset="0"/>
              <a:buChar char="•"/>
            </a:pPr>
            <a:r>
              <a:rPr lang="en-US" dirty="0"/>
              <a:t> prevention </a:t>
            </a:r>
            <a:r>
              <a:rPr lang="en-US" dirty="0">
                <a:solidFill>
                  <a:srgbClr val="FF0000"/>
                </a:solidFill>
              </a:rPr>
              <a:t>outcomes</a:t>
            </a:r>
          </a:p>
          <a:p>
            <a:pPr>
              <a:buFont typeface="Arial" pitchFamily="34" charset="0"/>
              <a:buChar char="•"/>
            </a:pPr>
            <a:r>
              <a:rPr lang="en-US" dirty="0"/>
              <a:t> lower cost of healthcare &amp;</a:t>
            </a:r>
          </a:p>
          <a:p>
            <a:r>
              <a:rPr lang="en-US" dirty="0"/>
              <a:t>   the cost of poor </a:t>
            </a:r>
            <a:r>
              <a:rPr lang="en-US" dirty="0" smtClean="0"/>
              <a:t>health</a:t>
            </a:r>
            <a:endParaRPr lang="en-US" dirty="0"/>
          </a:p>
        </p:txBody>
      </p:sp>
      <p:sp>
        <p:nvSpPr>
          <p:cNvPr id="25" name="TextBox 24"/>
          <p:cNvSpPr txBox="1"/>
          <p:nvPr/>
        </p:nvSpPr>
        <p:spPr>
          <a:xfrm>
            <a:off x="6763549" y="4694309"/>
            <a:ext cx="4229757" cy="923330"/>
          </a:xfrm>
          <a:prstGeom prst="rect">
            <a:avLst/>
          </a:prstGeom>
          <a:noFill/>
        </p:spPr>
        <p:txBody>
          <a:bodyPr wrap="square" rtlCol="0">
            <a:spAutoFit/>
          </a:bodyPr>
          <a:lstStyle/>
          <a:p>
            <a:r>
              <a:rPr lang="en-US" dirty="0">
                <a:solidFill>
                  <a:srgbClr val="FF0000"/>
                </a:solidFill>
              </a:rPr>
              <a:t>Shared governance </a:t>
            </a:r>
            <a:r>
              <a:rPr lang="en-US" dirty="0"/>
              <a:t>including ACOs, employers, non-profits, schools, health departments and municipalities</a:t>
            </a:r>
          </a:p>
        </p:txBody>
      </p:sp>
      <p:sp>
        <p:nvSpPr>
          <p:cNvPr id="29" name="TextBox 28"/>
          <p:cNvSpPr txBox="1"/>
          <p:nvPr/>
        </p:nvSpPr>
        <p:spPr>
          <a:xfrm>
            <a:off x="6810031" y="3896237"/>
            <a:ext cx="4183275" cy="646331"/>
          </a:xfrm>
          <a:prstGeom prst="rect">
            <a:avLst/>
          </a:prstGeom>
          <a:noFill/>
        </p:spPr>
        <p:txBody>
          <a:bodyPr wrap="square" rtlCol="0">
            <a:spAutoFit/>
          </a:bodyPr>
          <a:lstStyle/>
          <a:p>
            <a:r>
              <a:rPr lang="en-US" dirty="0">
                <a:solidFill>
                  <a:srgbClr val="FF0000"/>
                </a:solidFill>
              </a:rPr>
              <a:t>Cooperation</a:t>
            </a:r>
            <a:r>
              <a:rPr lang="en-US" dirty="0"/>
              <a:t> to reduce risk and improve health</a:t>
            </a:r>
          </a:p>
        </p:txBody>
      </p:sp>
      <p:sp>
        <p:nvSpPr>
          <p:cNvPr id="22" name="TextBox 21"/>
          <p:cNvSpPr txBox="1"/>
          <p:nvPr/>
        </p:nvSpPr>
        <p:spPr>
          <a:xfrm>
            <a:off x="6810031" y="5751000"/>
            <a:ext cx="4229757" cy="646331"/>
          </a:xfrm>
          <a:prstGeom prst="rect">
            <a:avLst/>
          </a:prstGeom>
          <a:noFill/>
        </p:spPr>
        <p:txBody>
          <a:bodyPr wrap="square" rtlCol="0">
            <a:spAutoFit/>
          </a:bodyPr>
          <a:lstStyle/>
          <a:p>
            <a:r>
              <a:rPr lang="en-US" dirty="0"/>
              <a:t>Community initiatives to address social-demographic factors that affect </a:t>
            </a:r>
            <a:r>
              <a:rPr lang="en-US" dirty="0">
                <a:solidFill>
                  <a:srgbClr val="FF0000"/>
                </a:solidFill>
              </a:rPr>
              <a:t>health</a:t>
            </a:r>
          </a:p>
        </p:txBody>
      </p:sp>
      <p:sp>
        <p:nvSpPr>
          <p:cNvPr id="15" name="Rounded Rectangle 14"/>
          <p:cNvSpPr/>
          <p:nvPr/>
        </p:nvSpPr>
        <p:spPr>
          <a:xfrm>
            <a:off x="6640684" y="942295"/>
            <a:ext cx="4150267" cy="609863"/>
          </a:xfrm>
          <a:prstGeom prst="roundRect">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i="1" dirty="0">
                <a:solidFill>
                  <a:schemeClr val="bg1"/>
                </a:solidFill>
              </a:rPr>
              <a:t>  Health Enhancement</a:t>
            </a:r>
          </a:p>
          <a:p>
            <a:r>
              <a:rPr lang="en-US" sz="2000" i="1" dirty="0">
                <a:solidFill>
                  <a:schemeClr val="bg1"/>
                </a:solidFill>
              </a:rPr>
              <a:t>         Communities     </a:t>
            </a:r>
          </a:p>
        </p:txBody>
      </p:sp>
      <p:sp>
        <p:nvSpPr>
          <p:cNvPr id="36" name="TextBox 35"/>
          <p:cNvSpPr txBox="1"/>
          <p:nvPr/>
        </p:nvSpPr>
        <p:spPr>
          <a:xfrm>
            <a:off x="9934361" y="1046006"/>
            <a:ext cx="856590" cy="400110"/>
          </a:xfrm>
          <a:prstGeom prst="rect">
            <a:avLst/>
          </a:prstGeom>
          <a:noFill/>
        </p:spPr>
        <p:txBody>
          <a:bodyPr wrap="square" rtlCol="0">
            <a:spAutoFit/>
          </a:bodyPr>
          <a:lstStyle/>
          <a:p>
            <a:r>
              <a:rPr lang="en-US" sz="2000" i="1" dirty="0">
                <a:solidFill>
                  <a:schemeClr val="bg1"/>
                </a:solidFill>
              </a:rPr>
              <a:t>3.0</a:t>
            </a:r>
            <a:endParaRPr lang="en-US" sz="2000" dirty="0">
              <a:solidFill>
                <a:schemeClr val="bg1"/>
              </a:solidFill>
            </a:endParaRPr>
          </a:p>
        </p:txBody>
      </p:sp>
      <p:sp>
        <p:nvSpPr>
          <p:cNvPr id="44" name="Rectangle 43"/>
          <p:cNvSpPr/>
          <p:nvPr/>
        </p:nvSpPr>
        <p:spPr>
          <a:xfrm>
            <a:off x="5346089" y="7274370"/>
            <a:ext cx="5299208" cy="77215"/>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a:xfrm>
            <a:off x="0" y="0"/>
            <a:ext cx="10482470" cy="685800"/>
          </a:xfrm>
        </p:spPr>
        <p:txBody>
          <a:bodyPr/>
          <a:lstStyle/>
          <a:p>
            <a:r>
              <a:rPr lang="en-US" dirty="0" smtClean="0"/>
              <a:t>Population Health Planning - Toward accountable communities</a:t>
            </a:r>
            <a:endParaRPr lang="en-US" dirty="0"/>
          </a:p>
        </p:txBody>
      </p:sp>
      <p:sp>
        <p:nvSpPr>
          <p:cNvPr id="46" name="Right Arrow 45"/>
          <p:cNvSpPr/>
          <p:nvPr/>
        </p:nvSpPr>
        <p:spPr>
          <a:xfrm>
            <a:off x="5363890" y="3072953"/>
            <a:ext cx="1047997" cy="32611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47" name="Right Arrow 46"/>
          <p:cNvSpPr/>
          <p:nvPr/>
        </p:nvSpPr>
        <p:spPr>
          <a:xfrm>
            <a:off x="5350800" y="4141434"/>
            <a:ext cx="1047997" cy="32611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48" name="Right Arrow 47"/>
          <p:cNvSpPr/>
          <p:nvPr/>
        </p:nvSpPr>
        <p:spPr>
          <a:xfrm>
            <a:off x="5332150" y="5048670"/>
            <a:ext cx="1047997" cy="32611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
        <p:nvSpPr>
          <p:cNvPr id="49" name="Right Arrow 48"/>
          <p:cNvSpPr/>
          <p:nvPr/>
        </p:nvSpPr>
        <p:spPr>
          <a:xfrm>
            <a:off x="5350800" y="5938052"/>
            <a:ext cx="1047997" cy="326110"/>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95"/>
          </a:p>
        </p:txBody>
      </p:sp>
    </p:spTree>
    <p:extLst>
      <p:ext uri="{BB962C8B-B14F-4D97-AF65-F5344CB8AC3E}">
        <p14:creationId xmlns:p14="http://schemas.microsoft.com/office/powerpoint/2010/main" val="8773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
        <p:nvSpPr>
          <p:cNvPr id="4" name="Rectangle 3"/>
          <p:cNvSpPr/>
          <p:nvPr/>
        </p:nvSpPr>
        <p:spPr>
          <a:xfrm>
            <a:off x="1643269" y="1457484"/>
            <a:ext cx="9452623" cy="5347361"/>
          </a:xfrm>
          <a:prstGeom prst="rect">
            <a:avLst/>
          </a:prstGeom>
        </p:spPr>
        <p:txBody>
          <a:bodyPr wrap="square">
            <a:spAutoFit/>
          </a:bodyPr>
          <a:lstStyle/>
          <a:p>
            <a:pPr algn="ctr">
              <a:lnSpc>
                <a:spcPct val="107000"/>
              </a:lnSpc>
              <a:spcAft>
                <a:spcPts val="800"/>
              </a:spcAft>
            </a:pPr>
            <a:r>
              <a:rPr lang="en-US" sz="4800" dirty="0" smtClean="0">
                <a:solidFill>
                  <a:srgbClr val="0070C0"/>
                </a:solidFill>
                <a:effectLst/>
                <a:latin typeface="+mj-lt"/>
                <a:ea typeface="Calibri" panose="020F0502020204030204" pitchFamily="34" charset="0"/>
                <a:cs typeface="Times New Roman" panose="02020603050405020304" pitchFamily="18" charset="0"/>
                <a:hlinkClick r:id="rId4"/>
              </a:rPr>
              <a:t>www.healthreform.ct.gov</a:t>
            </a:r>
            <a:endParaRPr lang="en-US" sz="4800" dirty="0" smtClean="0">
              <a:solidFill>
                <a:srgbClr val="0070C0"/>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4800" dirty="0" smtClean="0">
                <a:solidFill>
                  <a:srgbClr val="0070C0"/>
                </a:solidFill>
                <a:effectLst/>
                <a:latin typeface="+mj-lt"/>
                <a:ea typeface="Calibri" panose="020F0502020204030204" pitchFamily="34" charset="0"/>
                <a:cs typeface="Times New Roman" panose="02020603050405020304" pitchFamily="18" charset="0"/>
                <a:hlinkClick r:id="rId5"/>
              </a:rPr>
              <a:t>sim@ct.gov</a:t>
            </a:r>
            <a:endParaRPr lang="en-US" sz="4800" dirty="0" smtClean="0">
              <a:solidFill>
                <a:srgbClr val="0070C0"/>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4800" dirty="0" smtClean="0">
                <a:solidFill>
                  <a:srgbClr val="0070C0"/>
                </a:solidFill>
                <a:latin typeface="+mj-lt"/>
                <a:ea typeface="Calibri" panose="020F0502020204030204" pitchFamily="34" charset="0"/>
                <a:cs typeface="Times New Roman" panose="02020603050405020304" pitchFamily="18" charset="0"/>
              </a:rPr>
              <a:t>CT SIM Program Management Office</a:t>
            </a:r>
          </a:p>
          <a:p>
            <a:pPr algn="ctr">
              <a:lnSpc>
                <a:spcPct val="107000"/>
              </a:lnSpc>
              <a:spcAft>
                <a:spcPts val="800"/>
              </a:spcAft>
            </a:pPr>
            <a:r>
              <a:rPr lang="en-US" sz="4800" dirty="0" smtClean="0">
                <a:solidFill>
                  <a:srgbClr val="0070C0"/>
                </a:solidFill>
                <a:effectLst/>
                <a:latin typeface="+mj-lt"/>
                <a:ea typeface="Calibri" panose="020F0502020204030204" pitchFamily="34" charset="0"/>
                <a:cs typeface="Times New Roman" panose="02020603050405020304" pitchFamily="18" charset="0"/>
              </a:rPr>
              <a:t>@CT_SIM</a:t>
            </a:r>
          </a:p>
          <a:p>
            <a:pPr algn="ctr">
              <a:lnSpc>
                <a:spcPct val="107000"/>
              </a:lnSpc>
              <a:spcAft>
                <a:spcPts val="800"/>
              </a:spcAft>
            </a:pPr>
            <a:endParaRPr lang="en-US" sz="4800" dirty="0" smtClean="0">
              <a:solidFill>
                <a:srgbClr val="0070C0"/>
              </a:solidFill>
              <a:latin typeface="+mj-lt"/>
              <a:ea typeface="Calibri" panose="020F0502020204030204" pitchFamily="34" charset="0"/>
              <a:cs typeface="Times New Roman" panose="02020603050405020304" pitchFamily="18" charset="0"/>
            </a:endParaRPr>
          </a:p>
          <a:p>
            <a:pPr algn="ctr">
              <a:lnSpc>
                <a:spcPct val="107000"/>
              </a:lnSpc>
              <a:spcAft>
                <a:spcPts val="800"/>
              </a:spcAft>
            </a:pPr>
            <a:endParaRPr lang="en-US" sz="4800" dirty="0">
              <a:solidFill>
                <a:srgbClr val="0070C0"/>
              </a:solidFill>
              <a:effectLst/>
              <a:latin typeface="+mj-lt"/>
              <a:ea typeface="Calibri" panose="020F0502020204030204" pitchFamily="34" charset="0"/>
              <a:cs typeface="Times New Roman" panose="02020603050405020304" pitchFamily="18" charset="0"/>
            </a:endParaRPr>
          </a:p>
        </p:txBody>
      </p:sp>
      <p:pic>
        <p:nvPicPr>
          <p:cNvPr id="38914" name="Picture 2" descr="https://www.facebookbrand.com/img/fb-a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191" y="3249203"/>
            <a:ext cx="674077" cy="674077"/>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https://zenplanner.com/uploads/twitter-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7852" y="4131164"/>
            <a:ext cx="674078" cy="6740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p:cNvSpPr txBox="1">
            <a:spLocks noChangeArrowheads="1"/>
          </p:cNvSpPr>
          <p:nvPr/>
        </p:nvSpPr>
        <p:spPr bwMode="auto">
          <a:xfrm>
            <a:off x="0" y="0"/>
            <a:ext cx="89849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000" b="1" dirty="0" smtClean="0">
                <a:solidFill>
                  <a:schemeClr val="tx2">
                    <a:lumMod val="75000"/>
                  </a:schemeClr>
                </a:solidFill>
                <a:latin typeface="+mj-lt"/>
                <a:ea typeface="MS PGothic" panose="020B0600070205080204" pitchFamily="34" charset="-128"/>
                <a:cs typeface="MS PGothic" charset="0"/>
              </a:rPr>
              <a:t>CT SIM: Learn more, Get involved</a:t>
            </a:r>
            <a:endParaRPr lang="en-US" sz="3000" b="1" baseline="30000" dirty="0">
              <a:solidFill>
                <a:schemeClr val="tx2">
                  <a:lumMod val="75000"/>
                </a:schemeClr>
              </a:solidFill>
              <a:latin typeface="+mj-lt"/>
              <a:ea typeface="MS PGothic" panose="020B0600070205080204" pitchFamily="34" charset="-128"/>
              <a:cs typeface="MS PGothic" charset="0"/>
            </a:endParaRPr>
          </a:p>
        </p:txBody>
      </p:sp>
    </p:spTree>
    <p:extLst>
      <p:ext uri="{BB962C8B-B14F-4D97-AF65-F5344CB8AC3E}">
        <p14:creationId xmlns:p14="http://schemas.microsoft.com/office/powerpoint/2010/main" val="1378656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8588" y="2912719"/>
            <a:ext cx="5764145" cy="76944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bg1"/>
                </a:solidFill>
                <a:latin typeface="+mj-lt"/>
              </a:rPr>
              <a:t>Federal Initiatives</a:t>
            </a:r>
            <a:endParaRPr lang="en-US" sz="4400" dirty="0">
              <a:solidFill>
                <a:schemeClr val="bg1"/>
              </a:solidFill>
              <a:latin typeface="+mj-lt"/>
            </a:endParaRPr>
          </a:p>
        </p:txBody>
      </p:sp>
      <p:pic>
        <p:nvPicPr>
          <p:cNvPr id="5" name="Picture 4" descr="sim_logo_s.jpg"/>
          <p:cNvPicPr>
            <a:picLocks noChangeAspect="1"/>
          </p:cNvPicPr>
          <p:nvPr/>
        </p:nvPicPr>
        <p:blipFill>
          <a:blip r:embed="rId3" cstate="print"/>
          <a:stretch>
            <a:fillRect/>
          </a:stretch>
        </p:blipFill>
        <p:spPr>
          <a:xfrm>
            <a:off x="9042733" y="71942"/>
            <a:ext cx="1497330" cy="457200"/>
          </a:xfrm>
          <a:prstGeom prst="rect">
            <a:avLst/>
          </a:prstGeom>
        </p:spPr>
      </p:pic>
    </p:spTree>
    <p:extLst>
      <p:ext uri="{BB962C8B-B14F-4D97-AF65-F5344CB8AC3E}">
        <p14:creationId xmlns:p14="http://schemas.microsoft.com/office/powerpoint/2010/main" val="4031305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1548FBA-BC84-4689-A06C-07588FFA2450}" type="slidenum">
              <a:rPr lang="en-US" altLang="en-US" smtClean="0">
                <a:solidFill>
                  <a:prstClr val="black"/>
                </a:solidFill>
              </a:rPr>
              <a:pPr/>
              <a:t>38</a:t>
            </a:fld>
            <a:endParaRPr lang="en-US" altLang="en-US" smtClean="0">
              <a:solidFill>
                <a:prstClr val="black"/>
              </a:solidFill>
            </a:endParaRPr>
          </a:p>
        </p:txBody>
      </p:sp>
      <p:sp>
        <p:nvSpPr>
          <p:cNvPr id="2" name="Rectangle 1"/>
          <p:cNvSpPr/>
          <p:nvPr/>
        </p:nvSpPr>
        <p:spPr>
          <a:xfrm>
            <a:off x="90152" y="911683"/>
            <a:ext cx="11936957" cy="5355312"/>
          </a:xfrm>
          <a:prstGeom prst="rect">
            <a:avLst/>
          </a:prstGeom>
        </p:spPr>
        <p:txBody>
          <a:bodyPr wrap="square">
            <a:spAutoFit/>
          </a:bodyPr>
          <a:lstStyle/>
          <a:p>
            <a:r>
              <a:rPr lang="en-US" sz="22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Bundled Payments for Care Improvement Initiative </a:t>
            </a:r>
          </a:p>
          <a:p>
            <a:pPr>
              <a:spcAft>
                <a:spcPts val="600"/>
              </a:spcAft>
            </a:pPr>
            <a:r>
              <a:rPr lang="en-US" sz="2000" dirty="0">
                <a:latin typeface="Calibri" panose="020F0502020204030204" pitchFamily="34" charset="0"/>
                <a:ea typeface="Calibri" panose="020F0502020204030204" pitchFamily="34" charset="0"/>
                <a:cs typeface="Arial" panose="020B0604020202020204" pitchFamily="34" charset="0"/>
              </a:rPr>
              <a:t>P</a:t>
            </a:r>
            <a:r>
              <a:rPr lang="en-US" sz="2000" dirty="0" smtClean="0">
                <a:effectLst/>
                <a:latin typeface="Calibri" panose="020F0502020204030204" pitchFamily="34" charset="0"/>
                <a:ea typeface="Calibri" panose="020F0502020204030204" pitchFamily="34" charset="0"/>
                <a:cs typeface="Arial" panose="020B0604020202020204" pitchFamily="34" charset="0"/>
              </a:rPr>
              <a:t>ayment arrangements that include financial and performance accountability for </a:t>
            </a:r>
            <a:r>
              <a:rPr lang="en-US" sz="2000" b="1" dirty="0" smtClean="0">
                <a:effectLst/>
                <a:latin typeface="Calibri" panose="020F0502020204030204" pitchFamily="34" charset="0"/>
                <a:ea typeface="Calibri" panose="020F0502020204030204" pitchFamily="34" charset="0"/>
                <a:cs typeface="Arial" panose="020B0604020202020204" pitchFamily="34" charset="0"/>
              </a:rPr>
              <a:t>episodes of care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Comprehensive Care for Joint Replacement (CJR)</a:t>
            </a:r>
          </a:p>
          <a:p>
            <a:pPr>
              <a:spcAft>
                <a:spcPts val="60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Accountability for the </a:t>
            </a:r>
            <a:r>
              <a:rPr lang="en-US" sz="2000" b="1" dirty="0" smtClean="0">
                <a:effectLst/>
                <a:latin typeface="Calibri" panose="020F0502020204030204" pitchFamily="34" charset="0"/>
                <a:ea typeface="Calibri" panose="020F0502020204030204" pitchFamily="34" charset="0"/>
                <a:cs typeface="Arial" panose="020B0604020202020204" pitchFamily="34" charset="0"/>
              </a:rPr>
              <a:t>cost of episodes </a:t>
            </a:r>
            <a:r>
              <a:rPr lang="en-US" sz="2000" dirty="0" smtClean="0">
                <a:effectLst/>
                <a:latin typeface="Calibri" panose="020F0502020204030204" pitchFamily="34" charset="0"/>
                <a:ea typeface="Calibri" panose="020F0502020204030204" pitchFamily="34" charset="0"/>
                <a:cs typeface="Arial" panose="020B0604020202020204" pitchFamily="34" charset="0"/>
              </a:rPr>
              <a:t>of total hip and total knee replacements – from the time of the surgery through 90 days after discharge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Healthcare Innovation Awards (Round One)</a:t>
            </a:r>
          </a:p>
          <a:p>
            <a:r>
              <a:rPr lang="en-US" sz="2000" dirty="0" smtClean="0">
                <a:effectLst/>
                <a:latin typeface="Calibri" panose="020F0502020204030204" pitchFamily="34" charset="0"/>
                <a:ea typeface="Calibri" panose="020F0502020204030204" pitchFamily="34" charset="0"/>
                <a:cs typeface="Arial" panose="020B0604020202020204" pitchFamily="34" charset="0"/>
              </a:rPr>
              <a:t>Up to $1 billion in awards- new ideas to deliver </a:t>
            </a:r>
            <a:r>
              <a:rPr lang="en-US" sz="2000" b="1" dirty="0" smtClean="0">
                <a:effectLst/>
                <a:latin typeface="Calibri" panose="020F0502020204030204" pitchFamily="34" charset="0"/>
                <a:ea typeface="Calibri" panose="020F0502020204030204" pitchFamily="34" charset="0"/>
                <a:cs typeface="Arial" panose="020B0604020202020204" pitchFamily="34" charset="0"/>
              </a:rPr>
              <a:t>better health, improved care and lower costs</a:t>
            </a:r>
          </a:p>
          <a:p>
            <a:pPr marL="800100" lvl="1" indent="-342900">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Arial" panose="020B0604020202020204" pitchFamily="34" charset="0"/>
              </a:rPr>
              <a:t>Transitions clinic network:  linking high-risk Medicaid patients from prison to community primary care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Arial" panose="020B0604020202020204" pitchFamily="34" charset="0"/>
              </a:rPr>
              <a:t>New England asthma innovations collaborative</a:t>
            </a:r>
          </a:p>
          <a:p>
            <a:pPr marL="800100" lvl="1" indent="-342900">
              <a:spcAft>
                <a:spcPts val="600"/>
              </a:spcAft>
              <a:buFont typeface="Arial" panose="020B0604020202020204" pitchFamily="34" charset="0"/>
              <a:buChar char="•"/>
            </a:pPr>
            <a:r>
              <a:rPr lang="en-US" sz="2000" dirty="0"/>
              <a:t>Multi-community partnership between </a:t>
            </a:r>
            <a:r>
              <a:rPr lang="en-US" sz="2000" dirty="0" err="1"/>
              <a:t>TransforMED</a:t>
            </a:r>
            <a:r>
              <a:rPr lang="en-US" sz="2000" dirty="0"/>
              <a:t>, hospitals in </a:t>
            </a:r>
            <a:r>
              <a:rPr lang="en-US" sz="2000" dirty="0" smtClean="0"/>
              <a:t>VHA </a:t>
            </a:r>
            <a:r>
              <a:rPr lang="en-US" sz="2000" dirty="0"/>
              <a:t>system and </a:t>
            </a:r>
            <a:r>
              <a:rPr lang="en-US" sz="2000" dirty="0" smtClean="0"/>
              <a:t>tech/data </a:t>
            </a:r>
            <a:r>
              <a:rPr lang="en-US" sz="2000" dirty="0"/>
              <a:t>analytics company to </a:t>
            </a:r>
            <a:r>
              <a:rPr lang="en-US" sz="2000" dirty="0" smtClean="0"/>
              <a:t>support PCMH for </a:t>
            </a:r>
            <a:r>
              <a:rPr lang="en-US" sz="2000" dirty="0"/>
              <a:t>practices </a:t>
            </a:r>
            <a:r>
              <a:rPr lang="en-US" sz="2000" dirty="0" smtClean="0"/>
              <a:t>w/ hospitals </a:t>
            </a:r>
            <a:r>
              <a:rPr lang="en-US" sz="2000" dirty="0"/>
              <a:t>and development of “Medical </a:t>
            </a:r>
            <a:r>
              <a:rPr lang="en-US" sz="2000" dirty="0" smtClean="0"/>
              <a:t>Neighborhood”</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Healthcare Innovation Awards (Round Two) </a:t>
            </a:r>
          </a:p>
          <a:p>
            <a:r>
              <a:rPr lang="en-US" sz="2000" dirty="0">
                <a:latin typeface="Calibri" panose="020F0502020204030204" pitchFamily="34" charset="0"/>
                <a:ea typeface="Calibri" panose="020F0502020204030204" pitchFamily="34" charset="0"/>
                <a:cs typeface="Times New Roman" panose="02020603050405020304" pitchFamily="18" charset="0"/>
              </a:rPr>
              <a:t>U</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 to $1 billion in awards and evaluation-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new payment and service delivery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models </a:t>
            </a:r>
          </a:p>
          <a:p>
            <a:pPr marL="800100" lvl="1" indent="-342900">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New Haven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WrapAround</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 Clifford Beers</a:t>
            </a:r>
          </a:p>
          <a:p>
            <a:pPr marL="800100" lvl="1" indent="-342900">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Medical Respite Care for People Experiencing Homelessness</a:t>
            </a:r>
          </a:p>
          <a:p>
            <a:pPr marL="800100" lvl="1" indent="-342900">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Paramedic Referrals for Increased Independence and Decreased Disability in the Elderly (PRIDE)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a:off x="0" y="1"/>
            <a:ext cx="11004551" cy="685801"/>
          </a:xfrm>
        </p:spPr>
        <p:txBody>
          <a:bodyPr/>
          <a:lstStyle/>
          <a:p>
            <a:r>
              <a:rPr lang="en-US" altLang="en-US" dirty="0" smtClean="0">
                <a:solidFill>
                  <a:schemeClr val="tx2">
                    <a:lumMod val="75000"/>
                  </a:schemeClr>
                </a:solidFill>
              </a:rPr>
              <a:t>CMS/CMMI Initiatives in Connecticut</a:t>
            </a:r>
          </a:p>
        </p:txBody>
      </p:sp>
    </p:spTree>
    <p:extLst>
      <p:ext uri="{BB962C8B-B14F-4D97-AF65-F5344CB8AC3E}">
        <p14:creationId xmlns:p14="http://schemas.microsoft.com/office/powerpoint/2010/main" val="1274134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1548FBA-BC84-4689-A06C-07588FFA2450}" type="slidenum">
              <a:rPr lang="en-US" altLang="en-US" smtClean="0">
                <a:solidFill>
                  <a:prstClr val="black"/>
                </a:solidFill>
              </a:rPr>
              <a:pPr/>
              <a:t>39</a:t>
            </a:fld>
            <a:endParaRPr lang="en-US" altLang="en-US" smtClean="0">
              <a:solidFill>
                <a:prstClr val="black"/>
              </a:solidFill>
            </a:endParaRPr>
          </a:p>
        </p:txBody>
      </p:sp>
      <p:sp>
        <p:nvSpPr>
          <p:cNvPr id="2" name="Rectangle 1"/>
          <p:cNvSpPr/>
          <p:nvPr/>
        </p:nvSpPr>
        <p:spPr>
          <a:xfrm>
            <a:off x="130547" y="858461"/>
            <a:ext cx="12164484" cy="5509200"/>
          </a:xfrm>
          <a:prstGeom prst="rect">
            <a:avLst/>
          </a:prstGeom>
        </p:spPr>
        <p:txBody>
          <a:bodyPr wrap="square">
            <a:spAutoFit/>
          </a:bodyPr>
          <a:lstStyle/>
          <a:p>
            <a:r>
              <a:rPr lang="en-US" sz="2200" b="1" dirty="0">
                <a:solidFill>
                  <a:srgbClr val="0070C0"/>
                </a:solidFill>
              </a:rPr>
              <a:t>Medicare </a:t>
            </a:r>
            <a:r>
              <a:rPr lang="en-US" sz="2200" b="1" dirty="0" smtClean="0">
                <a:solidFill>
                  <a:srgbClr val="0070C0"/>
                </a:solidFill>
              </a:rPr>
              <a:t>SSP </a:t>
            </a:r>
          </a:p>
          <a:p>
            <a:pPr>
              <a:spcAft>
                <a:spcPts val="600"/>
              </a:spcAft>
            </a:pPr>
            <a:r>
              <a:rPr lang="en-US" sz="2000" dirty="0" smtClean="0"/>
              <a:t>Physician led Accountable Care Organizations (ACOs) can </a:t>
            </a:r>
            <a:r>
              <a:rPr lang="en-US" sz="2000" dirty="0"/>
              <a:t>earn </a:t>
            </a:r>
            <a:r>
              <a:rPr lang="en-US" sz="2000" b="1" dirty="0"/>
              <a:t>shared savings </a:t>
            </a:r>
            <a:r>
              <a:rPr lang="en-US" sz="2000" dirty="0"/>
              <a:t>contingent on quality </a:t>
            </a:r>
            <a:r>
              <a:rPr lang="en-US" sz="2000" dirty="0" smtClean="0"/>
              <a:t>and cost performance; approximately </a:t>
            </a:r>
            <a:r>
              <a:rPr lang="en-US" sz="2000" dirty="0"/>
              <a:t>20% of Medicare beneficiaries in New England </a:t>
            </a:r>
            <a:r>
              <a:rPr lang="en-US" sz="2000" dirty="0" smtClean="0"/>
              <a:t>attributed </a:t>
            </a:r>
            <a:r>
              <a:rPr lang="en-US" sz="2000" dirty="0"/>
              <a:t>to an </a:t>
            </a:r>
            <a:r>
              <a:rPr lang="en-US" sz="2000" dirty="0" smtClean="0"/>
              <a:t>ACO; estimated 15 </a:t>
            </a:r>
            <a:r>
              <a:rPr lang="en-US" sz="2000" dirty="0"/>
              <a:t>ACOs operate in </a:t>
            </a:r>
            <a:r>
              <a:rPr lang="en-US" sz="2000" dirty="0" smtClean="0"/>
              <a:t>Connecticut. Three </a:t>
            </a:r>
            <a:r>
              <a:rPr lang="en-US" sz="2000" dirty="0"/>
              <a:t>tracks, two of which include down-side </a:t>
            </a:r>
            <a:r>
              <a:rPr lang="en-US" sz="2000" dirty="0" smtClean="0"/>
              <a:t>risk</a:t>
            </a:r>
            <a:endParaRPr lang="en-US" sz="2200" dirty="0"/>
          </a:p>
          <a:p>
            <a:r>
              <a:rPr lang="en-US" sz="2200" b="1" dirty="0">
                <a:solidFill>
                  <a:srgbClr val="0070C0"/>
                </a:solidFill>
              </a:rPr>
              <a:t>Merit-based Incentives Payment Systems (</a:t>
            </a:r>
            <a:r>
              <a:rPr lang="en-US" sz="2200" b="1" dirty="0" smtClean="0">
                <a:solidFill>
                  <a:srgbClr val="0070C0"/>
                </a:solidFill>
              </a:rPr>
              <a:t>MIPS)</a:t>
            </a:r>
          </a:p>
          <a:p>
            <a:r>
              <a:rPr lang="en-US" sz="2000" dirty="0"/>
              <a:t>C</a:t>
            </a:r>
            <a:r>
              <a:rPr lang="en-US" sz="2000" dirty="0" smtClean="0"/>
              <a:t>ombines </a:t>
            </a:r>
            <a:r>
              <a:rPr lang="en-US" sz="2000" dirty="0"/>
              <a:t>parts of the Physician Quality Reporting System (PQRS), the Value Modifier (VM), and the EHR incentive program </a:t>
            </a:r>
            <a:r>
              <a:rPr lang="en-US" sz="2000" dirty="0" smtClean="0"/>
              <a:t>into </a:t>
            </a:r>
            <a:r>
              <a:rPr lang="en-US" sz="2000" dirty="0"/>
              <a:t>one single program in which Eligible Professionals (EPs) will be measured on:</a:t>
            </a:r>
          </a:p>
          <a:p>
            <a:pPr marL="285750" lvl="0" indent="-285750">
              <a:buFont typeface="Arial" panose="020B0604020202020204" pitchFamily="34" charset="0"/>
              <a:buChar char="•"/>
            </a:pPr>
            <a:r>
              <a:rPr lang="en-US" sz="2000" dirty="0"/>
              <a:t>Quality</a:t>
            </a:r>
          </a:p>
          <a:p>
            <a:pPr marL="285750" lvl="0" indent="-285750">
              <a:buFont typeface="Arial" panose="020B0604020202020204" pitchFamily="34" charset="0"/>
              <a:buChar char="•"/>
            </a:pPr>
            <a:r>
              <a:rPr lang="en-US" sz="2000" dirty="0"/>
              <a:t>Resource use</a:t>
            </a:r>
          </a:p>
          <a:p>
            <a:pPr marL="285750" lvl="0" indent="-285750">
              <a:buFont typeface="Arial" panose="020B0604020202020204" pitchFamily="34" charset="0"/>
              <a:buChar char="•"/>
            </a:pPr>
            <a:r>
              <a:rPr lang="en-US" sz="2000" dirty="0"/>
              <a:t>Clinical practice improvement</a:t>
            </a:r>
          </a:p>
          <a:p>
            <a:pPr marL="285750" lvl="0" indent="-285750">
              <a:buFont typeface="Arial" panose="020B0604020202020204" pitchFamily="34" charset="0"/>
              <a:buChar char="•"/>
            </a:pPr>
            <a:r>
              <a:rPr lang="en-US" sz="2000" dirty="0"/>
              <a:t>Meaningful use of certified EHR technology</a:t>
            </a:r>
          </a:p>
          <a:p>
            <a:pPr>
              <a:spcAft>
                <a:spcPts val="600"/>
              </a:spcAft>
            </a:pPr>
            <a:r>
              <a:rPr lang="en-US" sz="2000" i="1" dirty="0"/>
              <a:t>Providers </a:t>
            </a:r>
            <a:r>
              <a:rPr lang="en-US" sz="2000" i="1" dirty="0" smtClean="0"/>
              <a:t>subject </a:t>
            </a:r>
            <a:r>
              <a:rPr lang="en-US" sz="2000" i="1" dirty="0"/>
              <a:t>to quality incentives or penalties based on annual performance…as much as </a:t>
            </a:r>
            <a:r>
              <a:rPr lang="en-US" sz="2000" b="1" i="1" dirty="0"/>
              <a:t>9% financial risk by 2022. </a:t>
            </a:r>
            <a:endParaRPr lang="en-US" sz="2200" dirty="0"/>
          </a:p>
          <a:p>
            <a:r>
              <a:rPr lang="en-US" sz="2200" b="1" dirty="0">
                <a:solidFill>
                  <a:srgbClr val="0070C0"/>
                </a:solidFill>
              </a:rPr>
              <a:t>Medicare </a:t>
            </a:r>
            <a:r>
              <a:rPr lang="en-US" sz="2200" b="1" dirty="0" smtClean="0">
                <a:solidFill>
                  <a:srgbClr val="0070C0"/>
                </a:solidFill>
              </a:rPr>
              <a:t>Advantage</a:t>
            </a:r>
          </a:p>
          <a:p>
            <a:r>
              <a:rPr lang="en-US" sz="2000" dirty="0" smtClean="0"/>
              <a:t>Sometimes </a:t>
            </a:r>
            <a:r>
              <a:rPr lang="en-US" sz="2000" dirty="0"/>
              <a:t>called "Part C" or "</a:t>
            </a:r>
            <a:r>
              <a:rPr lang="en-US" sz="2000" dirty="0" smtClean="0"/>
              <a:t>MA“; Capitated </a:t>
            </a:r>
            <a:r>
              <a:rPr lang="en-US" sz="2000" dirty="0"/>
              <a:t>Medicare managed care offered by private health plans approved by </a:t>
            </a:r>
            <a:r>
              <a:rPr lang="en-US" sz="2000" dirty="0" smtClean="0"/>
              <a:t>Medicare; more </a:t>
            </a:r>
            <a:r>
              <a:rPr lang="en-US" sz="2000" dirty="0"/>
              <a:t>than </a:t>
            </a:r>
            <a:r>
              <a:rPr lang="en-US" sz="2000" b="1" dirty="0"/>
              <a:t>120,000 CT Medicare beneficiaries </a:t>
            </a:r>
            <a:r>
              <a:rPr lang="en-US" sz="2000" b="1" dirty="0" smtClean="0"/>
              <a:t>enrolled</a:t>
            </a:r>
            <a:endParaRPr lang="en-US" sz="2000" b="1" dirty="0"/>
          </a:p>
          <a:p>
            <a:endParaRPr lang="en-US" sz="1600" dirty="0"/>
          </a:p>
        </p:txBody>
      </p:sp>
      <p:sp>
        <p:nvSpPr>
          <p:cNvPr id="6" name="Title 1"/>
          <p:cNvSpPr>
            <a:spLocks noGrp="1"/>
          </p:cNvSpPr>
          <p:nvPr>
            <p:ph type="title"/>
          </p:nvPr>
        </p:nvSpPr>
        <p:spPr>
          <a:xfrm>
            <a:off x="-31749" y="1"/>
            <a:ext cx="11004551" cy="685801"/>
          </a:xfrm>
        </p:spPr>
        <p:txBody>
          <a:bodyPr/>
          <a:lstStyle/>
          <a:p>
            <a:r>
              <a:rPr lang="en-US" altLang="en-US" dirty="0" smtClean="0">
                <a:solidFill>
                  <a:schemeClr val="tx2">
                    <a:lumMod val="75000"/>
                  </a:schemeClr>
                </a:solidFill>
              </a:rPr>
              <a:t>CMS/CMMI Initiatives in Connecticut</a:t>
            </a:r>
          </a:p>
        </p:txBody>
      </p:sp>
    </p:spTree>
    <p:extLst>
      <p:ext uri="{BB962C8B-B14F-4D97-AF65-F5344CB8AC3E}">
        <p14:creationId xmlns:p14="http://schemas.microsoft.com/office/powerpoint/2010/main" val="3734265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749" y="1"/>
            <a:ext cx="11004551" cy="685801"/>
          </a:xfrm>
        </p:spPr>
        <p:txBody>
          <a:bodyPr/>
          <a:lstStyle/>
          <a:p>
            <a:r>
              <a:rPr lang="en-US" altLang="en-US" dirty="0" smtClean="0">
                <a:solidFill>
                  <a:schemeClr val="tx2">
                    <a:lumMod val="75000"/>
                  </a:schemeClr>
                </a:solidFill>
              </a:rPr>
              <a:t>Waste in Healthcare Spending</a:t>
            </a:r>
          </a:p>
        </p:txBody>
      </p:sp>
      <p:sp>
        <p:nvSpPr>
          <p:cNvPr id="4" name="Rectangle 3"/>
          <p:cNvSpPr/>
          <p:nvPr/>
        </p:nvSpPr>
        <p:spPr>
          <a:xfrm>
            <a:off x="437323" y="948690"/>
            <a:ext cx="11529390" cy="5663089"/>
          </a:xfrm>
          <a:prstGeom prst="rect">
            <a:avLst/>
          </a:prstGeom>
        </p:spPr>
        <p:txBody>
          <a:bodyPr wrap="square">
            <a:spAutoFit/>
          </a:bodyPr>
          <a:lstStyle/>
          <a:p>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Up to 30 percent of total spending could be eliminated without reducing health care quality:</a:t>
            </a:r>
          </a:p>
          <a:p>
            <a:pPr marL="285750" indent="-285750">
              <a:buFont typeface="Arial" panose="020B0604020202020204" pitchFamily="34" charset="0"/>
              <a:buChar char="•"/>
            </a:pP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health care system </a:t>
            </a:r>
          </a:p>
          <a:p>
            <a:pPr marL="285750" indent="-285750">
              <a:buFont typeface="Arial" panose="020B0604020202020204" pitchFamily="34" charset="0"/>
              <a:buChar char="•"/>
            </a:pP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clinical care, health care finance and administration, and </a:t>
            </a:r>
          </a:p>
          <a:p>
            <a:pPr marL="285750" indent="-285750">
              <a:buFont typeface="Arial" panose="020B0604020202020204" pitchFamily="34" charset="0"/>
              <a:buChar char="•"/>
            </a:pP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drug and device development and regulation</a:t>
            </a:r>
          </a:p>
          <a:p>
            <a:endParaRPr lang="en-US" sz="2000"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Unexplained variation in the intensity of medical and surgical services, up to $600 billion; </a:t>
            </a: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Misuse of drugs and treatments, resulting in avoidable adverse effects of medical treatment, $52.2 billion; </a:t>
            </a: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Overuse of non-urgent emergency department (ED) care that could save (conservatively) $21.4 billion; </a:t>
            </a: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Underuse of generic anti-hypertensives, with potential savings of $3 billion; </a:t>
            </a: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Underuse of controller medicines in pediatric asthma, projected savings of $2.5 billion; and </a:t>
            </a:r>
          </a:p>
          <a:p>
            <a:pPr marL="342900" indent="-342900">
              <a:spcAft>
                <a:spcPts val="1800"/>
              </a:spcAft>
              <a:buFont typeface="+mj-lt"/>
              <a:buAutoNum type="arabicPeriod"/>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Overuse of antibiotics for respiratory infections, with potential savings of $1.1 billion. </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US" sz="1600" i="1" dirty="0" smtClean="0">
                <a:effectLst/>
                <a:latin typeface="Calibri" panose="020F0502020204030204" pitchFamily="34" charset="0"/>
                <a:ea typeface="Calibri" panose="020F0502020204030204" pitchFamily="34" charset="0"/>
                <a:cs typeface="Times New Roman" panose="02020603050405020304" pitchFamily="18" charset="0"/>
              </a:rPr>
              <a:t>New England Healthcare Institute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600" i="1" dirty="0" smtClean="0">
                <a:effectLst/>
                <a:latin typeface="Calibri" panose="020F0502020204030204" pitchFamily="34" charset="0"/>
                <a:ea typeface="Calibri" panose="020F0502020204030204" pitchFamily="34" charset="0"/>
                <a:cs typeface="Times New Roman" panose="02020603050405020304" pitchFamily="18" charset="0"/>
              </a:rPr>
              <a:t>(NEHI)</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http://www.nehi.net/writable/publication_files/file/waste_clinical_care_report_final.pdf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767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1548FBA-BC84-4689-A06C-07588FFA2450}" type="slidenum">
              <a:rPr lang="en-US" altLang="en-US" smtClean="0">
                <a:solidFill>
                  <a:prstClr val="black"/>
                </a:solidFill>
              </a:rPr>
              <a:pPr/>
              <a:t>40</a:t>
            </a:fld>
            <a:endParaRPr lang="en-US" altLang="en-US" smtClean="0">
              <a:solidFill>
                <a:prstClr val="black"/>
              </a:solidFill>
            </a:endParaRPr>
          </a:p>
        </p:txBody>
      </p:sp>
      <p:sp>
        <p:nvSpPr>
          <p:cNvPr id="2" name="Rectangle 1"/>
          <p:cNvSpPr/>
          <p:nvPr/>
        </p:nvSpPr>
        <p:spPr>
          <a:xfrm>
            <a:off x="104789" y="880905"/>
            <a:ext cx="11949836" cy="5416868"/>
          </a:xfrm>
          <a:prstGeom prst="rect">
            <a:avLst/>
          </a:prstGeom>
        </p:spPr>
        <p:txBody>
          <a:bodyPr wrap="square">
            <a:spAutoFit/>
          </a:bodyPr>
          <a:lstStyle/>
          <a:p>
            <a:r>
              <a:rPr lang="en-US" sz="2200" b="1" dirty="0">
                <a:solidFill>
                  <a:srgbClr val="0070C0"/>
                </a:solidFill>
              </a:rPr>
              <a:t>Next </a:t>
            </a:r>
            <a:r>
              <a:rPr lang="en-US" sz="2200" b="1" dirty="0" smtClean="0">
                <a:solidFill>
                  <a:srgbClr val="0070C0"/>
                </a:solidFill>
              </a:rPr>
              <a:t>Generation</a:t>
            </a:r>
          </a:p>
          <a:p>
            <a:r>
              <a:rPr lang="en-US" sz="2000" dirty="0" smtClean="0"/>
              <a:t>Goal: test </a:t>
            </a:r>
            <a:r>
              <a:rPr lang="en-US" sz="2000" dirty="0"/>
              <a:t>whether strong financial incentives for ACOs, coupled with tools to support better patient engagement and care management, can improve health outcomes and lower expenditures for Original Medicare fee-for-service (FFS) </a:t>
            </a:r>
            <a:r>
              <a:rPr lang="en-US" sz="2000" dirty="0" smtClean="0"/>
              <a:t>beneficiaries; Opportunity </a:t>
            </a:r>
            <a:r>
              <a:rPr lang="en-US" sz="2000" dirty="0"/>
              <a:t>to earn </a:t>
            </a:r>
            <a:r>
              <a:rPr lang="en-US" sz="2000" b="1" dirty="0"/>
              <a:t>100% of shared savings in return </a:t>
            </a:r>
            <a:r>
              <a:rPr lang="en-US" sz="2000" dirty="0"/>
              <a:t>for assuming greater share of risk. </a:t>
            </a:r>
            <a:endParaRPr lang="en-US" sz="2200" dirty="0"/>
          </a:p>
          <a:p>
            <a:r>
              <a:rPr lang="en-US" sz="2200" b="1" dirty="0">
                <a:solidFill>
                  <a:srgbClr val="0070C0"/>
                </a:solidFill>
              </a:rPr>
              <a:t>Oncology Care Model (</a:t>
            </a:r>
            <a:r>
              <a:rPr lang="en-US" sz="2200" b="1" dirty="0" smtClean="0">
                <a:solidFill>
                  <a:srgbClr val="0070C0"/>
                </a:solidFill>
              </a:rPr>
              <a:t>OCM)</a:t>
            </a:r>
          </a:p>
          <a:p>
            <a:r>
              <a:rPr lang="en-US" sz="2000" dirty="0" smtClean="0"/>
              <a:t>Slated </a:t>
            </a:r>
            <a:r>
              <a:rPr lang="en-US" sz="2000" dirty="0"/>
              <a:t>to begin in spring </a:t>
            </a:r>
            <a:r>
              <a:rPr lang="en-US" sz="2000" dirty="0" smtClean="0"/>
              <a:t>2016</a:t>
            </a:r>
          </a:p>
          <a:p>
            <a:r>
              <a:rPr lang="en-US" sz="2000" dirty="0"/>
              <a:t>B</a:t>
            </a:r>
            <a:r>
              <a:rPr lang="en-US" sz="2000" dirty="0" smtClean="0"/>
              <a:t>undled </a:t>
            </a:r>
            <a:r>
              <a:rPr lang="en-US" sz="2000" dirty="0"/>
              <a:t>payments for six-month episodes of cancer treatment that begin at the start of </a:t>
            </a:r>
            <a:r>
              <a:rPr lang="en-US" sz="2000" dirty="0" smtClean="0"/>
              <a:t>chemotherapy</a:t>
            </a:r>
          </a:p>
          <a:p>
            <a:pPr>
              <a:spcAft>
                <a:spcPts val="600"/>
              </a:spcAft>
            </a:pPr>
            <a:r>
              <a:rPr lang="en-US" sz="2000" dirty="0" smtClean="0"/>
              <a:t>Participating </a:t>
            </a:r>
            <a:r>
              <a:rPr lang="en-US" sz="2000" dirty="0"/>
              <a:t>oncology practices will receive a </a:t>
            </a:r>
            <a:r>
              <a:rPr lang="en-US" sz="2000" b="1" dirty="0"/>
              <a:t>$160 monthly care management payment </a:t>
            </a:r>
            <a:r>
              <a:rPr lang="en-US" sz="2000" dirty="0"/>
              <a:t>and will be eligible for performance </a:t>
            </a:r>
            <a:r>
              <a:rPr lang="en-US" sz="2000" dirty="0" smtClean="0"/>
              <a:t>payments</a:t>
            </a:r>
          </a:p>
          <a:p>
            <a:r>
              <a:rPr lang="en-US" sz="2200" b="1" dirty="0" smtClean="0">
                <a:solidFill>
                  <a:srgbClr val="0070C0"/>
                </a:solidFill>
              </a:rPr>
              <a:t>Transforming </a:t>
            </a:r>
            <a:r>
              <a:rPr lang="en-US" sz="2200" b="1" dirty="0">
                <a:solidFill>
                  <a:srgbClr val="0070C0"/>
                </a:solidFill>
              </a:rPr>
              <a:t>Clinical Practice Initiative (</a:t>
            </a:r>
            <a:r>
              <a:rPr lang="en-US" sz="2200" b="1" dirty="0" smtClean="0">
                <a:solidFill>
                  <a:srgbClr val="0070C0"/>
                </a:solidFill>
              </a:rPr>
              <a:t>TCPI)</a:t>
            </a:r>
          </a:p>
          <a:p>
            <a:pPr>
              <a:spcAft>
                <a:spcPts val="600"/>
              </a:spcAft>
            </a:pPr>
            <a:r>
              <a:rPr lang="en-US" sz="2000" dirty="0" smtClean="0"/>
              <a:t>Designed </a:t>
            </a:r>
            <a:r>
              <a:rPr lang="en-US" sz="2000" dirty="0"/>
              <a:t>to help clinicians that are not yet involved in Medicare alternative payment models achieve large-scale health </a:t>
            </a:r>
            <a:r>
              <a:rPr lang="en-US" sz="2000" dirty="0" smtClean="0"/>
              <a:t>transformation</a:t>
            </a:r>
          </a:p>
          <a:p>
            <a:r>
              <a:rPr lang="en-US" sz="2000" b="1" dirty="0" smtClean="0"/>
              <a:t>Two </a:t>
            </a:r>
            <a:r>
              <a:rPr lang="en-US" sz="2000" b="1" dirty="0"/>
              <a:t>recipients in CT: </a:t>
            </a:r>
          </a:p>
          <a:p>
            <a:pPr marL="800100" lvl="1" indent="-342900">
              <a:buFont typeface="Arial" panose="020B0604020202020204" pitchFamily="34" charset="0"/>
              <a:buChar char="•"/>
            </a:pPr>
            <a:r>
              <a:rPr lang="en-US" sz="2000" dirty="0"/>
              <a:t>Community Health Center Association of Connecticut Practice Transformation Network</a:t>
            </a:r>
          </a:p>
          <a:p>
            <a:pPr marL="800100" lvl="1" indent="-342900">
              <a:buFont typeface="Arial" panose="020B0604020202020204" pitchFamily="34" charset="0"/>
              <a:buChar char="•"/>
            </a:pPr>
            <a:r>
              <a:rPr lang="en-US" sz="2000" dirty="0"/>
              <a:t>Southern New England Practice Transformation Network (UConn, UMass)</a:t>
            </a:r>
          </a:p>
        </p:txBody>
      </p:sp>
      <p:sp>
        <p:nvSpPr>
          <p:cNvPr id="6" name="Title 1"/>
          <p:cNvSpPr>
            <a:spLocks noGrp="1"/>
          </p:cNvSpPr>
          <p:nvPr>
            <p:ph type="title"/>
          </p:nvPr>
        </p:nvSpPr>
        <p:spPr>
          <a:xfrm>
            <a:off x="-31749" y="1"/>
            <a:ext cx="11004551" cy="685801"/>
          </a:xfrm>
        </p:spPr>
        <p:txBody>
          <a:bodyPr/>
          <a:lstStyle/>
          <a:p>
            <a:r>
              <a:rPr lang="en-US" altLang="en-US" dirty="0" smtClean="0">
                <a:solidFill>
                  <a:schemeClr val="tx2">
                    <a:lumMod val="75000"/>
                  </a:schemeClr>
                </a:solidFill>
              </a:rPr>
              <a:t>CMS/CMMI Initiatives in Connecticut</a:t>
            </a:r>
          </a:p>
        </p:txBody>
      </p:sp>
    </p:spTree>
    <p:extLst>
      <p:ext uri="{BB962C8B-B14F-4D97-AF65-F5344CB8AC3E}">
        <p14:creationId xmlns:p14="http://schemas.microsoft.com/office/powerpoint/2010/main" val="3167711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0" y="962978"/>
            <a:ext cx="11004551" cy="685800"/>
          </a:xfrm>
        </p:spPr>
        <p:txBody>
          <a:bodyPr/>
          <a:lstStyle/>
          <a:p>
            <a:r>
              <a:rPr lang="en-US" sz="2200" dirty="0" smtClean="0">
                <a:solidFill>
                  <a:srgbClr val="0070C0"/>
                </a:solidFill>
              </a:rPr>
              <a:t>Health Care Payment Learning and Action Network (HCP LAN)</a:t>
            </a:r>
            <a:endParaRPr lang="en-US" sz="2200" dirty="0">
              <a:solidFill>
                <a:srgbClr val="0070C0"/>
              </a:solidFill>
            </a:endParaRPr>
          </a:p>
        </p:txBody>
      </p:sp>
      <p:sp>
        <p:nvSpPr>
          <p:cNvPr id="5" name="TextBox 4"/>
          <p:cNvSpPr txBox="1"/>
          <p:nvPr/>
        </p:nvSpPr>
        <p:spPr>
          <a:xfrm>
            <a:off x="1016412" y="5386478"/>
            <a:ext cx="9817993" cy="523220"/>
          </a:xfrm>
          <a:prstGeom prst="rect">
            <a:avLst/>
          </a:prstGeom>
          <a:solidFill>
            <a:schemeClr val="tx2">
              <a:lumMod val="50000"/>
            </a:schemeClr>
          </a:solidFill>
        </p:spPr>
        <p:txBody>
          <a:bodyPr wrap="square" rtlCol="0">
            <a:spAutoFit/>
          </a:bodyPr>
          <a:lstStyle/>
          <a:p>
            <a:r>
              <a:rPr lang="en-US" sz="2800" b="1" dirty="0" smtClean="0">
                <a:solidFill>
                  <a:schemeClr val="bg1"/>
                </a:solidFill>
              </a:rPr>
              <a:t>Goal: 50% in Alternative Payment Models across payers by 2018 </a:t>
            </a:r>
            <a:endParaRPr lang="en-US" sz="2800" b="1" dirty="0">
              <a:solidFill>
                <a:schemeClr val="bg1"/>
              </a:solidFill>
            </a:endParaRPr>
          </a:p>
        </p:txBody>
      </p:sp>
      <p:sp>
        <p:nvSpPr>
          <p:cNvPr id="3" name="Content Placeholder 2"/>
          <p:cNvSpPr>
            <a:spLocks noGrp="1"/>
          </p:cNvSpPr>
          <p:nvPr>
            <p:ph idx="1"/>
          </p:nvPr>
        </p:nvSpPr>
        <p:spPr>
          <a:xfrm>
            <a:off x="147461" y="1648778"/>
            <a:ext cx="10972800" cy="4525963"/>
          </a:xfrm>
        </p:spPr>
        <p:txBody>
          <a:bodyPr/>
          <a:lstStyle/>
          <a:p>
            <a:r>
              <a:rPr lang="en-US" dirty="0"/>
              <a:t>The goal of the LAN is to accelerate the health care system’s adoption of effective alternative payment models (APMs) to reach 30 percent of all payments by 2016 and 50 percent by 2018</a:t>
            </a:r>
            <a:r>
              <a:rPr lang="en-US" dirty="0" smtClean="0"/>
              <a:t>.</a:t>
            </a:r>
          </a:p>
          <a:p>
            <a:r>
              <a:rPr lang="en-US" dirty="0" smtClean="0"/>
              <a:t>HCP LAN is comprised of Private </a:t>
            </a:r>
            <a:r>
              <a:rPr lang="en-US" dirty="0"/>
              <a:t>&amp; Public Payers, Employers, Providers, </a:t>
            </a:r>
            <a:r>
              <a:rPr lang="en-US" dirty="0" smtClean="0"/>
              <a:t>Consumers</a:t>
            </a:r>
          </a:p>
          <a:p>
            <a:r>
              <a:rPr lang="en-US" dirty="0" smtClean="0"/>
              <a:t>Will accelerate the </a:t>
            </a:r>
            <a:r>
              <a:rPr lang="en-US" dirty="0"/>
              <a:t>adoption of value-based payment by working together through the LAN to align efforts, capture best practices, disseminate information, and apply lessons learned. </a:t>
            </a:r>
            <a:endParaRPr lang="en-US" dirty="0" smtClean="0"/>
          </a:p>
          <a:p>
            <a:r>
              <a:rPr lang="en-US" dirty="0" smtClean="0"/>
              <a:t>Consists of Guiding Committee and several Work Groups</a:t>
            </a:r>
            <a:endParaRPr lang="en-US" dirty="0"/>
          </a:p>
        </p:txBody>
      </p:sp>
      <p:sp>
        <p:nvSpPr>
          <p:cNvPr id="6" name="Title 1"/>
          <p:cNvSpPr txBox="1">
            <a:spLocks/>
          </p:cNvSpPr>
          <p:nvPr/>
        </p:nvSpPr>
        <p:spPr bwMode="auto">
          <a:xfrm>
            <a:off x="115711" y="-32813"/>
            <a:ext cx="11004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2pPr>
            <a:lvl3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3pPr>
            <a:lvl4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4pPr>
            <a:lvl5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altLang="en-US" sz="2800" dirty="0">
                <a:solidFill>
                  <a:schemeClr val="tx2">
                    <a:lumMod val="75000"/>
                  </a:schemeClr>
                </a:solidFill>
              </a:rPr>
              <a:t>Major CMS/CMMI Initiatives </a:t>
            </a:r>
            <a:r>
              <a:rPr lang="en-US" altLang="en-US" sz="2800" dirty="0" smtClean="0">
                <a:solidFill>
                  <a:schemeClr val="tx2">
                    <a:lumMod val="75000"/>
                  </a:schemeClr>
                </a:solidFill>
              </a:rPr>
              <a:t>– National Collaboration</a:t>
            </a:r>
            <a:endParaRPr lang="en-US" sz="2800" dirty="0"/>
          </a:p>
        </p:txBody>
      </p:sp>
    </p:spTree>
    <p:extLst>
      <p:ext uri="{BB962C8B-B14F-4D97-AF65-F5344CB8AC3E}">
        <p14:creationId xmlns:p14="http://schemas.microsoft.com/office/powerpoint/2010/main" val="11168766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61548FBA-BC84-4689-A06C-07588FFA2450}" type="slidenum">
              <a:rPr lang="en-US" altLang="en-US" smtClean="0">
                <a:solidFill>
                  <a:prstClr val="black"/>
                </a:solidFill>
              </a:rPr>
              <a:pPr/>
              <a:t>42</a:t>
            </a:fld>
            <a:endParaRPr lang="en-US" altLang="en-US" smtClean="0">
              <a:solidFill>
                <a:prstClr val="black"/>
              </a:solidFill>
            </a:endParaRPr>
          </a:p>
        </p:txBody>
      </p:sp>
      <p:sp>
        <p:nvSpPr>
          <p:cNvPr id="6" name="Title 1"/>
          <p:cNvSpPr>
            <a:spLocks noGrp="1"/>
          </p:cNvSpPr>
          <p:nvPr>
            <p:ph type="title"/>
          </p:nvPr>
        </p:nvSpPr>
        <p:spPr>
          <a:xfrm>
            <a:off x="-31749" y="1"/>
            <a:ext cx="11004551" cy="685801"/>
          </a:xfrm>
        </p:spPr>
        <p:txBody>
          <a:bodyPr/>
          <a:lstStyle/>
          <a:p>
            <a:r>
              <a:rPr lang="en-US" altLang="en-US" dirty="0" smtClean="0">
                <a:solidFill>
                  <a:schemeClr val="tx2">
                    <a:lumMod val="75000"/>
                  </a:schemeClr>
                </a:solidFill>
              </a:rPr>
              <a:t>Major CMS/CMMI Initiatives not in Connecticut</a:t>
            </a:r>
          </a:p>
        </p:txBody>
      </p:sp>
      <p:sp>
        <p:nvSpPr>
          <p:cNvPr id="3" name="Rectangle 2"/>
          <p:cNvSpPr/>
          <p:nvPr/>
        </p:nvSpPr>
        <p:spPr>
          <a:xfrm>
            <a:off x="235786" y="1410214"/>
            <a:ext cx="8916473" cy="2677656"/>
          </a:xfrm>
          <a:prstGeom prst="rect">
            <a:avLst/>
          </a:prstGeom>
        </p:spPr>
        <p:txBody>
          <a:bodyPr wrap="square">
            <a:spAutoFit/>
          </a:bodyPr>
          <a:lstStyle/>
          <a:p>
            <a:r>
              <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Pioneer ACO</a:t>
            </a:r>
          </a:p>
          <a:p>
            <a:endPar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Advanced Payment MSSP (one former CT participant)</a:t>
            </a:r>
          </a:p>
          <a:p>
            <a:endPar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Comprehensive Primary Care (CPC+)</a:t>
            </a:r>
          </a:p>
          <a:p>
            <a:endPar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Medicare Advanced Primary Care Program (MAPCP)</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92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376383" y="2291938"/>
            <a:ext cx="4415317" cy="1650670"/>
          </a:xfrm>
        </p:spPr>
        <p:txBody>
          <a:bodyPr/>
          <a:lstStyle/>
          <a:p>
            <a:r>
              <a:rPr lang="en-US" sz="4400" dirty="0">
                <a:solidFill>
                  <a:schemeClr val="tx2">
                    <a:lumMod val="75000"/>
                  </a:schemeClr>
                </a:solidFill>
              </a:rPr>
              <a:t>How about Connecticut?</a:t>
            </a:r>
          </a:p>
        </p:txBody>
      </p:sp>
      <p:sp>
        <p:nvSpPr>
          <p:cNvPr id="4" name="TextBox 3"/>
          <p:cNvSpPr txBox="1"/>
          <p:nvPr/>
        </p:nvSpPr>
        <p:spPr>
          <a:xfrm>
            <a:off x="4894727" y="1434353"/>
            <a:ext cx="5540188" cy="523220"/>
          </a:xfrm>
          <a:prstGeom prst="rect">
            <a:avLst/>
          </a:prstGeom>
          <a:noFill/>
        </p:spPr>
        <p:txBody>
          <a:bodyPr wrap="square" rtlCol="0">
            <a:spAutoFit/>
          </a:bodyPr>
          <a:lstStyle/>
          <a:p>
            <a:r>
              <a:rPr lang="en-US" sz="2800" b="1" dirty="0">
                <a:solidFill>
                  <a:schemeClr val="bg1"/>
                </a:solidFill>
              </a:rPr>
              <a:t>Better Care</a:t>
            </a:r>
          </a:p>
        </p:txBody>
      </p:sp>
      <p:sp>
        <p:nvSpPr>
          <p:cNvPr id="12" name="TextBox 11"/>
          <p:cNvSpPr txBox="1"/>
          <p:nvPr/>
        </p:nvSpPr>
        <p:spPr>
          <a:xfrm>
            <a:off x="4912663" y="4948504"/>
            <a:ext cx="5540188" cy="523220"/>
          </a:xfrm>
          <a:prstGeom prst="rect">
            <a:avLst/>
          </a:prstGeom>
          <a:noFill/>
        </p:spPr>
        <p:txBody>
          <a:bodyPr wrap="square" rtlCol="0">
            <a:spAutoFit/>
          </a:bodyPr>
          <a:lstStyle/>
          <a:p>
            <a:r>
              <a:rPr lang="en-US" sz="2800" b="1" dirty="0">
                <a:solidFill>
                  <a:schemeClr val="bg1"/>
                </a:solidFill>
              </a:rPr>
              <a:t>Affordability</a:t>
            </a:r>
          </a:p>
        </p:txBody>
      </p:sp>
    </p:spTree>
    <p:extLst>
      <p:ext uri="{BB962C8B-B14F-4D97-AF65-F5344CB8AC3E}">
        <p14:creationId xmlns:p14="http://schemas.microsoft.com/office/powerpoint/2010/main" val="2571949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576" y="2525064"/>
            <a:ext cx="10765896" cy="2246769"/>
          </a:xfrm>
          <a:prstGeom prst="rect">
            <a:avLst/>
          </a:prstGeom>
          <a:noFill/>
        </p:spPr>
        <p:txBody>
          <a:bodyPr wrap="square" lIns="91440" tIns="45720" rIns="91440" bIns="45720">
            <a:spAutoFit/>
          </a:bodyPr>
          <a:lstStyle/>
          <a:p>
            <a:r>
              <a:rPr lang="en-US" sz="3200" dirty="0" smtClean="0">
                <a:ln w="0"/>
                <a:solidFill>
                  <a:srgbClr val="0070C0"/>
                </a:solidFill>
                <a:effectLst>
                  <a:outerShdw blurRad="38100" dist="25400" dir="5400000" algn="ctr" rotWithShape="0">
                    <a:srgbClr val="6E747A">
                      <a:alpha val="43000"/>
                    </a:srgbClr>
                  </a:outerShdw>
                </a:effectLst>
              </a:rPr>
              <a:t>Healthcare Spending in Connecticut is more than </a:t>
            </a:r>
            <a:r>
              <a:rPr lang="en-US" sz="3600" dirty="0" smtClean="0">
                <a:ln w="0"/>
                <a:solidFill>
                  <a:srgbClr val="0070C0"/>
                </a:solidFill>
                <a:effectLst>
                  <a:outerShdw blurRad="38100" dist="19050" dir="2700000" algn="tl" rotWithShape="0">
                    <a:schemeClr val="dk1">
                      <a:alpha val="40000"/>
                    </a:schemeClr>
                  </a:outerShdw>
                </a:effectLst>
              </a:rPr>
              <a:t>$30 billion, </a:t>
            </a:r>
            <a:r>
              <a:rPr lang="en-US" sz="3600" dirty="0" smtClean="0">
                <a:ln w="0"/>
                <a:solidFill>
                  <a:schemeClr val="accent6">
                    <a:lumMod val="50000"/>
                  </a:schemeClr>
                </a:solidFill>
                <a:effectLst>
                  <a:outerShdw blurRad="38100" dist="19050" dir="2700000" algn="tl" rotWithShape="0">
                    <a:schemeClr val="dk1">
                      <a:alpha val="40000"/>
                    </a:schemeClr>
                  </a:outerShdw>
                </a:effectLst>
              </a:rPr>
              <a:t>the fourth highest of all states </a:t>
            </a:r>
            <a:r>
              <a:rPr lang="en-US" sz="3200" dirty="0" smtClean="0">
                <a:ln w="0"/>
                <a:solidFill>
                  <a:srgbClr val="0070C0"/>
                </a:solidFill>
                <a:effectLst>
                  <a:outerShdw blurRad="38100" dist="19050" dir="2700000" algn="tl" rotWithShape="0">
                    <a:schemeClr val="dk1">
                      <a:alpha val="40000"/>
                    </a:schemeClr>
                  </a:outerShdw>
                </a:effectLst>
              </a:rPr>
              <a:t>for healthcare spending per capita</a:t>
            </a:r>
          </a:p>
          <a:p>
            <a:r>
              <a:rPr lang="en-US" sz="3200" dirty="0" smtClean="0">
                <a:ln w="0"/>
                <a:solidFill>
                  <a:schemeClr val="accent1"/>
                </a:solidFill>
                <a:effectLst>
                  <a:outerShdw blurRad="38100" dist="25400" dir="5400000" algn="ctr" rotWithShape="0">
                    <a:srgbClr val="6E747A">
                      <a:alpha val="43000"/>
                    </a:srgbClr>
                  </a:outerShdw>
                </a:effectLst>
              </a:rPr>
              <a:t> </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7" name="Title 2"/>
          <p:cNvSpPr txBox="1">
            <a:spLocks/>
          </p:cNvSpPr>
          <p:nvPr/>
        </p:nvSpPr>
        <p:spPr bwMode="auto">
          <a:xfrm>
            <a:off x="0" y="0"/>
            <a:ext cx="11004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kern="1200">
                <a:solidFill>
                  <a:schemeClr val="tx1"/>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2pPr>
            <a:lvl3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3pPr>
            <a:lvl4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4pPr>
            <a:lvl5pPr algn="l" rtl="0" eaLnBrk="1" fontAlgn="base" hangingPunct="1">
              <a:spcBef>
                <a:spcPct val="0"/>
              </a:spcBef>
              <a:spcAft>
                <a:spcPct val="0"/>
              </a:spcAft>
              <a:defRPr sz="3000" b="1">
                <a:solidFill>
                  <a:schemeClr val="tx1"/>
                </a:solidFill>
                <a:latin typeface="Calibri"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3200" dirty="0" smtClean="0">
                <a:solidFill>
                  <a:schemeClr val="tx2">
                    <a:lumMod val="75000"/>
                  </a:schemeClr>
                </a:solidFill>
              </a:rPr>
              <a:t>Connecticut Healthcare Costs</a:t>
            </a:r>
            <a:endParaRPr lang="en-US" sz="3200" dirty="0">
              <a:solidFill>
                <a:schemeClr val="tx2">
                  <a:lumMod val="75000"/>
                </a:schemeClr>
              </a:solidFill>
            </a:endParaRPr>
          </a:p>
        </p:txBody>
      </p:sp>
      <p:sp>
        <p:nvSpPr>
          <p:cNvPr id="6" name="Rectangle 5"/>
          <p:cNvSpPr/>
          <p:nvPr/>
        </p:nvSpPr>
        <p:spPr>
          <a:xfrm>
            <a:off x="6705600" y="6334780"/>
            <a:ext cx="7144512" cy="523220"/>
          </a:xfrm>
          <a:prstGeom prst="rect">
            <a:avLst/>
          </a:prstGeom>
        </p:spPr>
        <p:txBody>
          <a:bodyPr wrap="square">
            <a:spAutoFit/>
          </a:bodyPr>
          <a:lstStyle/>
          <a:p>
            <a:r>
              <a:rPr lang="en-US" sz="1400" i="1" dirty="0">
                <a:solidFill>
                  <a:schemeClr val="bg1">
                    <a:lumMod val="50000"/>
                  </a:schemeClr>
                </a:solidFill>
              </a:rPr>
              <a:t>CMS (2011) Health Spending by State of Residence, 1991-2009. </a:t>
            </a:r>
          </a:p>
          <a:p>
            <a:r>
              <a:rPr lang="en-US" sz="1400" i="1" dirty="0">
                <a:solidFill>
                  <a:schemeClr val="bg1">
                    <a:lumMod val="50000"/>
                  </a:schemeClr>
                </a:solidFill>
                <a:hlinkClick r:id="rId2"/>
              </a:rPr>
              <a:t>http://www.cms.gov/mmrr/Downloads/MMRR2011_001_04_A03-.pdf</a:t>
            </a:r>
            <a:endParaRPr lang="en-US" sz="2000" i="1" dirty="0">
              <a:solidFill>
                <a:schemeClr val="bg1">
                  <a:lumMod val="50000"/>
                </a:schemeClr>
              </a:solidFill>
            </a:endParaRPr>
          </a:p>
        </p:txBody>
      </p:sp>
    </p:spTree>
    <p:extLst>
      <p:ext uri="{BB962C8B-B14F-4D97-AF65-F5344CB8AC3E}">
        <p14:creationId xmlns:p14="http://schemas.microsoft.com/office/powerpoint/2010/main" val="398683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88777" y="-10919"/>
            <a:ext cx="9167812" cy="685800"/>
          </a:xfrm>
        </p:spPr>
        <p:txBody>
          <a:bodyPr/>
          <a:lstStyle/>
          <a:p>
            <a:r>
              <a:rPr lang="en-US" dirty="0">
                <a:solidFill>
                  <a:schemeClr val="tx2">
                    <a:lumMod val="75000"/>
                  </a:schemeClr>
                </a:solidFill>
              </a:rPr>
              <a:t>Connecticut: Uneven Quality of Care</a:t>
            </a:r>
          </a:p>
        </p:txBody>
      </p:sp>
      <p:sp>
        <p:nvSpPr>
          <p:cNvPr id="4" name="TextBox 3"/>
          <p:cNvSpPr txBox="1"/>
          <p:nvPr/>
        </p:nvSpPr>
        <p:spPr>
          <a:xfrm>
            <a:off x="5099447" y="1434353"/>
            <a:ext cx="5540188" cy="523220"/>
          </a:xfrm>
          <a:prstGeom prst="rect">
            <a:avLst/>
          </a:prstGeom>
          <a:noFill/>
        </p:spPr>
        <p:txBody>
          <a:bodyPr wrap="square" rtlCol="0">
            <a:spAutoFit/>
          </a:bodyPr>
          <a:lstStyle/>
          <a:p>
            <a:r>
              <a:rPr lang="en-US" sz="2800" b="1" dirty="0">
                <a:solidFill>
                  <a:schemeClr val="bg1"/>
                </a:solidFill>
              </a:rPr>
              <a:t>Better Care</a:t>
            </a:r>
          </a:p>
        </p:txBody>
      </p:sp>
      <p:sp>
        <p:nvSpPr>
          <p:cNvPr id="11" name="TextBox 10"/>
          <p:cNvSpPr txBox="1"/>
          <p:nvPr/>
        </p:nvSpPr>
        <p:spPr>
          <a:xfrm>
            <a:off x="4903695" y="3771894"/>
            <a:ext cx="5540188" cy="523220"/>
          </a:xfrm>
          <a:prstGeom prst="rect">
            <a:avLst/>
          </a:prstGeom>
          <a:noFill/>
        </p:spPr>
        <p:txBody>
          <a:bodyPr wrap="square" rtlCol="0">
            <a:spAutoFit/>
          </a:bodyPr>
          <a:lstStyle/>
          <a:p>
            <a:r>
              <a:rPr lang="en-US" sz="2800" b="1" dirty="0">
                <a:solidFill>
                  <a:schemeClr val="bg1"/>
                </a:solidFill>
              </a:rPr>
              <a:t>Better Health</a:t>
            </a:r>
          </a:p>
        </p:txBody>
      </p:sp>
      <p:sp>
        <p:nvSpPr>
          <p:cNvPr id="9" name="Rectangle 8"/>
          <p:cNvSpPr/>
          <p:nvPr/>
        </p:nvSpPr>
        <p:spPr>
          <a:xfrm>
            <a:off x="563671" y="1155636"/>
            <a:ext cx="6297365" cy="461665"/>
          </a:xfrm>
          <a:prstGeom prst="rect">
            <a:avLst/>
          </a:prstGeom>
        </p:spPr>
        <p:txBody>
          <a:bodyPr wrap="none">
            <a:spAutoFit/>
          </a:bodyPr>
          <a:lstStyle/>
          <a:p>
            <a:r>
              <a:rPr lang="en-US" sz="2400" b="1" dirty="0">
                <a:solidFill>
                  <a:srgbClr val="0070C0"/>
                </a:solidFill>
              </a:rPr>
              <a:t>Rising rate of Emergency Department utilization</a:t>
            </a:r>
          </a:p>
        </p:txBody>
      </p:sp>
      <p:pic>
        <p:nvPicPr>
          <p:cNvPr id="150531" name="Picture 3"/>
          <p:cNvPicPr>
            <a:picLocks noChangeAspect="1" noChangeArrowheads="1"/>
          </p:cNvPicPr>
          <p:nvPr/>
        </p:nvPicPr>
        <p:blipFill>
          <a:blip r:embed="rId3" cstate="print"/>
          <a:srcRect/>
          <a:stretch>
            <a:fillRect/>
          </a:stretch>
        </p:blipFill>
        <p:spPr bwMode="auto">
          <a:xfrm>
            <a:off x="597408" y="1613907"/>
            <a:ext cx="8506086" cy="1525254"/>
          </a:xfrm>
          <a:prstGeom prst="rect">
            <a:avLst/>
          </a:prstGeom>
          <a:noFill/>
          <a:ln w="9525">
            <a:noFill/>
            <a:miter lim="800000"/>
            <a:headEnd/>
            <a:tailEnd/>
          </a:ln>
        </p:spPr>
      </p:pic>
      <p:sp>
        <p:nvSpPr>
          <p:cNvPr id="13" name="Rectangle 12"/>
          <p:cNvSpPr/>
          <p:nvPr/>
        </p:nvSpPr>
        <p:spPr>
          <a:xfrm>
            <a:off x="1524000" y="6611780"/>
            <a:ext cx="10770920" cy="246221"/>
          </a:xfrm>
          <a:prstGeom prst="rect">
            <a:avLst/>
          </a:prstGeom>
        </p:spPr>
        <p:txBody>
          <a:bodyPr wrap="square">
            <a:spAutoFit/>
          </a:bodyPr>
          <a:lstStyle/>
          <a:p>
            <a:r>
              <a:rPr lang="en-US" sz="1000" dirty="0"/>
              <a:t>D.C. </a:t>
            </a:r>
            <a:r>
              <a:rPr lang="en-US" sz="1000" dirty="0" err="1"/>
              <a:t>Radley</a:t>
            </a:r>
            <a:r>
              <a:rPr lang="en-US" sz="1000" dirty="0"/>
              <a:t>, D. McCarthy, J.A. </a:t>
            </a:r>
            <a:r>
              <a:rPr lang="en-US" sz="1000" dirty="0" err="1"/>
              <a:t>Lippa</a:t>
            </a:r>
            <a:r>
              <a:rPr lang="en-US" sz="1000" dirty="0"/>
              <a:t>, S.L. Hayes, and C. Schoen, </a:t>
            </a:r>
            <a:r>
              <a:rPr lang="en-US" sz="1000" dirty="0">
                <a:hlinkClick r:id="rId4"/>
              </a:rPr>
              <a:t>Results from a Scorecard on State Health System Performance, 2014</a:t>
            </a:r>
            <a:r>
              <a:rPr lang="en-US" sz="1000" dirty="0"/>
              <a:t>, The Commonwealth Fund, April 2014.</a:t>
            </a:r>
          </a:p>
        </p:txBody>
      </p:sp>
      <p:sp>
        <p:nvSpPr>
          <p:cNvPr id="14" name="Rectangle 13"/>
          <p:cNvSpPr/>
          <p:nvPr/>
        </p:nvSpPr>
        <p:spPr>
          <a:xfrm>
            <a:off x="8315915" y="1592336"/>
            <a:ext cx="787579" cy="13007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3786508">
            <a:off x="9226158" y="1622490"/>
            <a:ext cx="412476" cy="684787"/>
          </a:xfrm>
          <a:prstGeom prst="upArrow">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452946" y="908239"/>
            <a:ext cx="2031918" cy="830997"/>
          </a:xfrm>
          <a:prstGeom prst="rect">
            <a:avLst/>
          </a:prstGeom>
          <a:noFill/>
        </p:spPr>
        <p:txBody>
          <a:bodyPr wrap="square" rtlCol="0">
            <a:spAutoFit/>
          </a:bodyPr>
          <a:lstStyle/>
          <a:p>
            <a:r>
              <a:rPr lang="en-US" sz="2400" b="1" dirty="0">
                <a:solidFill>
                  <a:schemeClr val="accent6">
                    <a:lumMod val="75000"/>
                  </a:schemeClr>
                </a:solidFill>
              </a:rPr>
              <a:t>CT ranking out of 50 states</a:t>
            </a:r>
          </a:p>
        </p:txBody>
      </p:sp>
      <p:sp>
        <p:nvSpPr>
          <p:cNvPr id="17" name="Rectangle 16"/>
          <p:cNvSpPr/>
          <p:nvPr/>
        </p:nvSpPr>
        <p:spPr>
          <a:xfrm>
            <a:off x="597408" y="3358726"/>
            <a:ext cx="3769493" cy="461665"/>
          </a:xfrm>
          <a:prstGeom prst="rect">
            <a:avLst/>
          </a:prstGeom>
        </p:spPr>
        <p:txBody>
          <a:bodyPr wrap="none">
            <a:spAutoFit/>
          </a:bodyPr>
          <a:lstStyle/>
          <a:p>
            <a:r>
              <a:rPr lang="en-US" sz="2400" b="1" dirty="0">
                <a:solidFill>
                  <a:srgbClr val="0070C0"/>
                </a:solidFill>
              </a:rPr>
              <a:t>High Hospital Readmissions </a:t>
            </a:r>
          </a:p>
        </p:txBody>
      </p:sp>
      <p:pic>
        <p:nvPicPr>
          <p:cNvPr id="18" name="Picture 1"/>
          <p:cNvPicPr>
            <a:picLocks noChangeAspect="1" noChangeArrowheads="1"/>
          </p:cNvPicPr>
          <p:nvPr/>
        </p:nvPicPr>
        <p:blipFill>
          <a:blip r:embed="rId5" cstate="print"/>
          <a:srcRect/>
          <a:stretch>
            <a:fillRect/>
          </a:stretch>
        </p:blipFill>
        <p:spPr bwMode="auto">
          <a:xfrm>
            <a:off x="597408" y="3764518"/>
            <a:ext cx="8977207" cy="1344660"/>
          </a:xfrm>
          <a:prstGeom prst="rect">
            <a:avLst/>
          </a:prstGeom>
          <a:noFill/>
          <a:ln w="9525">
            <a:noFill/>
            <a:miter lim="800000"/>
            <a:headEnd/>
            <a:tailEnd/>
          </a:ln>
        </p:spPr>
      </p:pic>
      <p:sp>
        <p:nvSpPr>
          <p:cNvPr id="19" name="Rectangle 18"/>
          <p:cNvSpPr/>
          <p:nvPr/>
        </p:nvSpPr>
        <p:spPr>
          <a:xfrm>
            <a:off x="8669045" y="3768974"/>
            <a:ext cx="831273" cy="12587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16718238" flipH="1">
            <a:off x="9628761" y="4249227"/>
            <a:ext cx="367950" cy="687896"/>
          </a:xfrm>
          <a:prstGeom prst="upArrow">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0222738" y="3842414"/>
            <a:ext cx="1640078" cy="1200329"/>
          </a:xfrm>
          <a:prstGeom prst="rect">
            <a:avLst/>
          </a:prstGeom>
          <a:noFill/>
        </p:spPr>
        <p:txBody>
          <a:bodyPr wrap="square" rtlCol="0">
            <a:spAutoFit/>
          </a:bodyPr>
          <a:lstStyle/>
          <a:p>
            <a:r>
              <a:rPr lang="en-US" sz="2400" b="1" dirty="0">
                <a:solidFill>
                  <a:schemeClr val="accent6">
                    <a:lumMod val="75000"/>
                  </a:schemeClr>
                </a:solidFill>
              </a:rPr>
              <a:t>CT ranks 36th out of 50 states</a:t>
            </a:r>
          </a:p>
        </p:txBody>
      </p:sp>
    </p:spTree>
    <p:extLst>
      <p:ext uri="{BB962C8B-B14F-4D97-AF65-F5344CB8AC3E}">
        <p14:creationId xmlns:p14="http://schemas.microsoft.com/office/powerpoint/2010/main" val="327217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599091" y="764276"/>
          <a:ext cx="10547130" cy="578594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882591" y="910580"/>
            <a:ext cx="8253413" cy="685800"/>
          </a:xfrm>
        </p:spPr>
        <p:txBody>
          <a:bodyPr>
            <a:noAutofit/>
          </a:bodyPr>
          <a:lstStyle/>
          <a:p>
            <a:r>
              <a:rPr lang="en-US" sz="2400" dirty="0">
                <a:solidFill>
                  <a:schemeClr val="tx2">
                    <a:lumMod val="75000"/>
                  </a:schemeClr>
                </a:solidFill>
              </a:rPr>
              <a:t>Age-adjusted </a:t>
            </a:r>
            <a:r>
              <a:rPr lang="en-US" sz="2400" dirty="0" smtClean="0">
                <a:solidFill>
                  <a:schemeClr val="tx2">
                    <a:lumMod val="75000"/>
                  </a:schemeClr>
                </a:solidFill>
              </a:rPr>
              <a:t>Deaths for Diabetes (per 100,000), </a:t>
            </a:r>
            <a:r>
              <a:rPr lang="en-US" sz="2400" dirty="0">
                <a:solidFill>
                  <a:schemeClr val="tx2">
                    <a:lumMod val="75000"/>
                  </a:schemeClr>
                </a:solidFill>
              </a:rPr>
              <a:t>Connecticut Residents, by Race and Ethnicity, 2008-2012</a:t>
            </a:r>
          </a:p>
        </p:txBody>
      </p:sp>
      <p:sp>
        <p:nvSpPr>
          <p:cNvPr id="2" name="Rectangle 1"/>
          <p:cNvSpPr/>
          <p:nvPr/>
        </p:nvSpPr>
        <p:spPr>
          <a:xfrm>
            <a:off x="0" y="6581001"/>
            <a:ext cx="6036053" cy="276999"/>
          </a:xfrm>
          <a:prstGeom prst="rect">
            <a:avLst/>
          </a:prstGeom>
        </p:spPr>
        <p:txBody>
          <a:bodyPr wrap="square">
            <a:spAutoFit/>
          </a:bodyPr>
          <a:lstStyle/>
          <a:p>
            <a:r>
              <a:rPr lang="en-US" sz="1200" dirty="0" smtClean="0"/>
              <a:t>Source</a:t>
            </a:r>
            <a:r>
              <a:rPr lang="en-US" sz="1200" dirty="0"/>
              <a:t>: CT DPH, Vital Records Mortality Files, 2008-2012 data. </a:t>
            </a:r>
          </a:p>
        </p:txBody>
      </p:sp>
      <p:sp>
        <p:nvSpPr>
          <p:cNvPr id="5" name="Rectangle 4"/>
          <p:cNvSpPr/>
          <p:nvPr/>
        </p:nvSpPr>
        <p:spPr>
          <a:xfrm>
            <a:off x="0" y="0"/>
            <a:ext cx="6605334" cy="553998"/>
          </a:xfrm>
          <a:prstGeom prst="rect">
            <a:avLst/>
          </a:prstGeom>
        </p:spPr>
        <p:txBody>
          <a:bodyPr wrap="none">
            <a:spAutoFit/>
          </a:bodyPr>
          <a:lstStyle/>
          <a:p>
            <a:r>
              <a:rPr lang="en-US" sz="3000" b="1" dirty="0">
                <a:solidFill>
                  <a:schemeClr val="tx2">
                    <a:lumMod val="75000"/>
                  </a:schemeClr>
                </a:solidFill>
              </a:rPr>
              <a:t>Health disparities persist in Connecticut </a:t>
            </a:r>
          </a:p>
        </p:txBody>
      </p:sp>
    </p:spTree>
    <p:extLst>
      <p:ext uri="{BB962C8B-B14F-4D97-AF65-F5344CB8AC3E}">
        <p14:creationId xmlns:p14="http://schemas.microsoft.com/office/powerpoint/2010/main" val="1678918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Health Inequity</a:t>
            </a:r>
            <a:endParaRPr lang="en-US" dirty="0"/>
          </a:p>
        </p:txBody>
      </p:sp>
      <p:sp>
        <p:nvSpPr>
          <p:cNvPr id="5" name="Rectangle 4"/>
          <p:cNvSpPr/>
          <p:nvPr/>
        </p:nvSpPr>
        <p:spPr>
          <a:xfrm>
            <a:off x="2169816" y="1537016"/>
            <a:ext cx="9034634" cy="2062103"/>
          </a:xfrm>
          <a:prstGeom prst="rect">
            <a:avLst/>
          </a:prstGeom>
          <a:noFill/>
        </p:spPr>
        <p:txBody>
          <a:bodyPr wrap="square" lIns="91440" tIns="45720" rIns="91440" bIns="45720">
            <a:spAutoFit/>
          </a:bodyPr>
          <a:lstStyle/>
          <a:p>
            <a:r>
              <a:rPr lang="en-US" sz="3200" dirty="0">
                <a:ln w="0"/>
                <a:solidFill>
                  <a:srgbClr val="0070C0"/>
                </a:solidFill>
                <a:effectLst>
                  <a:outerShdw blurRad="38100" dist="25400" dir="5400000" algn="ctr" rotWithShape="0">
                    <a:srgbClr val="6E747A">
                      <a:alpha val="43000"/>
                    </a:srgbClr>
                  </a:outerShdw>
                </a:effectLst>
              </a:rPr>
              <a:t>Health disparities devastate individuals, families and communities, and are </a:t>
            </a:r>
            <a:r>
              <a:rPr lang="en-US" sz="3200" i="1" dirty="0" smtClean="0">
                <a:ln w="0"/>
                <a:solidFill>
                  <a:schemeClr val="accent6">
                    <a:lumMod val="50000"/>
                  </a:schemeClr>
                </a:solidFill>
                <a:effectLst>
                  <a:outerShdw blurRad="38100" dist="25400" dir="5400000" algn="ctr" rotWithShape="0">
                    <a:srgbClr val="6E747A">
                      <a:alpha val="43000"/>
                    </a:srgbClr>
                  </a:outerShdw>
                </a:effectLst>
              </a:rPr>
              <a:t>costly</a:t>
            </a:r>
          </a:p>
          <a:p>
            <a:endParaRPr lang="en-US" sz="3200" dirty="0">
              <a:ln w="0"/>
              <a:solidFill>
                <a:schemeClr val="accent1"/>
              </a:solidFill>
              <a:effectLst>
                <a:outerShdw blurRad="38100" dist="25400" dir="5400000" algn="ctr" rotWithShape="0">
                  <a:srgbClr val="6E747A">
                    <a:alpha val="43000"/>
                  </a:srgbClr>
                </a:outerShdw>
              </a:effectLst>
            </a:endParaRPr>
          </a:p>
          <a:p>
            <a:r>
              <a:rPr lang="en-US" sz="3200" dirty="0" smtClean="0">
                <a:ln w="0"/>
                <a:solidFill>
                  <a:schemeClr val="accent1"/>
                </a:solidFill>
                <a:effectLst>
                  <a:outerShdw blurRad="38100" dist="25400" dir="5400000" algn="ctr" rotWithShape="0">
                    <a:srgbClr val="6E747A">
                      <a:alpha val="43000"/>
                    </a:srgbClr>
                  </a:outerShdw>
                </a:effectLst>
              </a:rPr>
              <a:t> </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287030" y="3599119"/>
            <a:ext cx="9832076" cy="1754326"/>
          </a:xfrm>
          <a:prstGeom prst="rect">
            <a:avLst/>
          </a:prstGeom>
          <a:noFill/>
        </p:spPr>
        <p:txBody>
          <a:bodyPr wrap="square" lIns="91440" tIns="45720" rIns="91440" bIns="45720">
            <a:spAutoFit/>
          </a:bodyPr>
          <a:lstStyle/>
          <a:p>
            <a:pPr algn="ctr"/>
            <a:r>
              <a:rPr lang="en-US" sz="3200" dirty="0">
                <a:ln w="0"/>
                <a:solidFill>
                  <a:srgbClr val="0070C0"/>
                </a:solidFill>
                <a:effectLst>
                  <a:outerShdw blurRad="38100" dist="19050" dir="2700000" algn="tl" rotWithShape="0">
                    <a:schemeClr val="dk1">
                      <a:alpha val="40000"/>
                    </a:schemeClr>
                  </a:outerShdw>
                </a:effectLst>
              </a:rPr>
              <a:t>The cost of the disparity for the Black population in Connecticut is between </a:t>
            </a:r>
            <a:endParaRPr lang="en-US" sz="3200" dirty="0" smtClean="0">
              <a:ln w="0"/>
              <a:solidFill>
                <a:srgbClr val="0070C0"/>
              </a:solidFill>
              <a:effectLst>
                <a:outerShdw blurRad="38100" dist="19050" dir="2700000" algn="tl" rotWithShape="0">
                  <a:schemeClr val="dk1">
                    <a:alpha val="40000"/>
                  </a:schemeClr>
                </a:outerShdw>
              </a:effectLst>
            </a:endParaRPr>
          </a:p>
          <a:p>
            <a:pPr algn="ctr"/>
            <a:r>
              <a:rPr lang="en-US" sz="4000" dirty="0" smtClean="0">
                <a:ln w="0"/>
                <a:solidFill>
                  <a:schemeClr val="accent6">
                    <a:lumMod val="50000"/>
                  </a:schemeClr>
                </a:solidFill>
                <a:effectLst>
                  <a:outerShdw blurRad="38100" dist="19050" dir="2700000" algn="tl" rotWithShape="0">
                    <a:schemeClr val="dk1">
                      <a:alpha val="40000"/>
                    </a:schemeClr>
                  </a:outerShdw>
                </a:effectLst>
              </a:rPr>
              <a:t>$</a:t>
            </a:r>
            <a:r>
              <a:rPr lang="en-US" sz="4000" dirty="0">
                <a:ln w="0"/>
                <a:solidFill>
                  <a:schemeClr val="accent6">
                    <a:lumMod val="50000"/>
                  </a:schemeClr>
                </a:solidFill>
                <a:effectLst>
                  <a:outerShdw blurRad="38100" dist="19050" dir="2700000" algn="tl" rotWithShape="0">
                    <a:schemeClr val="dk1">
                      <a:alpha val="40000"/>
                    </a:schemeClr>
                  </a:outerShdw>
                </a:effectLst>
              </a:rPr>
              <a:t>550 million - $650 million a </a:t>
            </a:r>
            <a:r>
              <a:rPr lang="en-US" sz="4000" dirty="0" smtClean="0">
                <a:ln w="0"/>
                <a:solidFill>
                  <a:schemeClr val="accent6">
                    <a:lumMod val="50000"/>
                  </a:schemeClr>
                </a:solidFill>
                <a:effectLst>
                  <a:outerShdw blurRad="38100" dist="19050" dir="2700000" algn="tl" rotWithShape="0">
                    <a:schemeClr val="dk1">
                      <a:alpha val="40000"/>
                    </a:schemeClr>
                  </a:outerShdw>
                </a:effectLst>
              </a:rPr>
              <a:t>year</a:t>
            </a:r>
            <a:endParaRPr lang="en-US" sz="400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Rectangle 7"/>
          <p:cNvSpPr/>
          <p:nvPr/>
        </p:nvSpPr>
        <p:spPr>
          <a:xfrm>
            <a:off x="4523232" y="6334780"/>
            <a:ext cx="7668768" cy="523220"/>
          </a:xfrm>
          <a:prstGeom prst="rect">
            <a:avLst/>
          </a:prstGeom>
        </p:spPr>
        <p:txBody>
          <a:bodyPr wrap="square">
            <a:spAutoFit/>
          </a:bodyPr>
          <a:lstStyle/>
          <a:p>
            <a:pPr algn="r"/>
            <a:r>
              <a:rPr lang="en-US" sz="1400" dirty="0"/>
              <a:t>Source: </a:t>
            </a:r>
            <a:r>
              <a:rPr lang="en-US" sz="1400" dirty="0" err="1"/>
              <a:t>LaVeist</a:t>
            </a:r>
            <a:r>
              <a:rPr lang="en-US" sz="1400" dirty="0"/>
              <a:t>, Gaskin &amp; Richard (2009). The Economic Burden of Health Inequalities in the US.</a:t>
            </a:r>
          </a:p>
          <a:p>
            <a:pPr algn="r"/>
            <a:r>
              <a:rPr lang="en-US" sz="1400" dirty="0"/>
              <a:t>The Joint Center for Political &amp; Economic Studies. As reported by </a:t>
            </a:r>
            <a:r>
              <a:rPr lang="en-US" sz="1400" dirty="0">
                <a:hlinkClick r:id="rId2"/>
              </a:rPr>
              <a:t>DPH  </a:t>
            </a:r>
            <a:endParaRPr lang="en-US" sz="1400" dirty="0"/>
          </a:p>
        </p:txBody>
      </p:sp>
    </p:spTree>
    <p:extLst>
      <p:ext uri="{BB962C8B-B14F-4D97-AF65-F5344CB8AC3E}">
        <p14:creationId xmlns:p14="http://schemas.microsoft.com/office/powerpoint/2010/main" val="1876112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T SIM templa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T SIM templae" id="{6AB5965E-4E25-4253-89D5-C1FF2B2B3C05}" vid="{E9DE31EF-C221-49D5-8423-4514FEF6758C}"/>
    </a:ext>
  </a:extLst>
</a:theme>
</file>

<file path=ppt/theme/theme2.xml><?xml version="1.0" encoding="utf-8"?>
<a:theme xmlns:a="http://schemas.openxmlformats.org/drawingml/2006/main" name="1_CT SIM templa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T SIM templae" id="{6AB5965E-4E25-4253-89D5-C1FF2B2B3C05}" vid="{E9DE31EF-C221-49D5-8423-4514FEF675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 SIM templae</Template>
  <TotalTime>10550</TotalTime>
  <Words>2710</Words>
  <Application>Microsoft Office PowerPoint</Application>
  <PresentationFormat>Widescreen</PresentationFormat>
  <Paragraphs>434</Paragraphs>
  <Slides>42</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ＭＳ Ｐゴシック</vt:lpstr>
      <vt:lpstr>ＭＳ Ｐゴシック</vt:lpstr>
      <vt:lpstr>Arial</vt:lpstr>
      <vt:lpstr>Calibri</vt:lpstr>
      <vt:lpstr>Times New Roman</vt:lpstr>
      <vt:lpstr>Wingdings</vt:lpstr>
      <vt:lpstr>CT SIM templae</vt:lpstr>
      <vt:lpstr>1_CT SIM templae</vt:lpstr>
      <vt:lpstr>Connecticut  State Innovation Model </vt:lpstr>
      <vt:lpstr>PowerPoint Presentation</vt:lpstr>
      <vt:lpstr>Waste in Healthcare Spending</vt:lpstr>
      <vt:lpstr>Waste in Healthcare Spending</vt:lpstr>
      <vt:lpstr>How about Connecticut?</vt:lpstr>
      <vt:lpstr>PowerPoint Presentation</vt:lpstr>
      <vt:lpstr>Connecticut: Uneven Quality of Care</vt:lpstr>
      <vt:lpstr>Age-adjusted Deaths for Diabetes (per 100,000), Connecticut Residents, by Race and Ethnicity, 2008-2012</vt:lpstr>
      <vt:lpstr>The Cost of Health Inequity</vt:lpstr>
      <vt:lpstr>Insurance barriers to consumer engagement</vt:lpstr>
      <vt:lpstr>Other drivers of unsustainable growth in cost</vt:lpstr>
      <vt:lpstr>PowerPoint Presentation</vt:lpstr>
      <vt:lpstr>PowerPoint Presentation</vt:lpstr>
      <vt:lpstr>CT SIM: Primary Drivers to achieve Our Aims</vt:lpstr>
      <vt:lpstr>CT SIM: Primary and Secondary Drivers to achieve Aims</vt:lpstr>
      <vt:lpstr>Stages of Transformation</vt:lpstr>
      <vt:lpstr>Resources aligned to support transformation: AMH/CCIP</vt:lpstr>
      <vt:lpstr>Resources aligned to support transformation: TCPI </vt:lpstr>
      <vt:lpstr>Expanding the reach of Value-Based Payment:  MQISSP</vt:lpstr>
      <vt:lpstr>Quality Measure Alignment</vt:lpstr>
      <vt:lpstr>Using HIT to Improve Quality Measurement</vt:lpstr>
      <vt:lpstr>Public Scorecard – Informing Consumer Choice</vt:lpstr>
      <vt:lpstr>PowerPoint Presentation</vt:lpstr>
      <vt:lpstr>PowerPoint Presentation</vt:lpstr>
      <vt:lpstr>Beneficiary Participation Targets</vt:lpstr>
      <vt:lpstr>Value Based Insurance Design</vt:lpstr>
      <vt:lpstr>PMPM Savings Targets</vt:lpstr>
      <vt:lpstr>PowerPoint Presentation</vt:lpstr>
      <vt:lpstr>Positive Early Results for Shared Savings Programs</vt:lpstr>
      <vt:lpstr>PowerPoint Presentation</vt:lpstr>
      <vt:lpstr>Value-Based Insurance Design Results</vt:lpstr>
      <vt:lpstr>PowerPoint Presentation</vt:lpstr>
      <vt:lpstr>PowerPoint Presentation</vt:lpstr>
      <vt:lpstr>Stages of Transformation</vt:lpstr>
      <vt:lpstr>Population Health Planning - Toward accountable communities</vt:lpstr>
      <vt:lpstr>PowerPoint Presentation</vt:lpstr>
      <vt:lpstr>PowerPoint Presentation</vt:lpstr>
      <vt:lpstr>CMS/CMMI Initiatives in Connecticut</vt:lpstr>
      <vt:lpstr>CMS/CMMI Initiatives in Connecticut</vt:lpstr>
      <vt:lpstr>CMS/CMMI Initiatives in Connecticut</vt:lpstr>
      <vt:lpstr>Health Care Payment Learning and Action Network (HCP LAN)</vt:lpstr>
      <vt:lpstr>Major CMS/CMMI Initiatives not in Connecticut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SIM A Vision for Better Health</dc:title>
  <dc:creator>Sklarsky, Katie</dc:creator>
  <cp:lastModifiedBy>Koss, Sherri</cp:lastModifiedBy>
  <cp:revision>632</cp:revision>
  <dcterms:created xsi:type="dcterms:W3CDTF">2015-05-08T02:19:13Z</dcterms:created>
  <dcterms:modified xsi:type="dcterms:W3CDTF">2016-06-14T16:29:46Z</dcterms:modified>
</cp:coreProperties>
</file>