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50" r:id="rId2"/>
    <p:sldMasterId id="2147483662" r:id="rId3"/>
    <p:sldMasterId id="2147483664" r:id="rId4"/>
  </p:sldMasterIdLst>
  <p:notesMasterIdLst>
    <p:notesMasterId r:id="rId42"/>
  </p:notesMasterIdLst>
  <p:handoutMasterIdLst>
    <p:handoutMasterId r:id="rId43"/>
  </p:handoutMasterIdLst>
  <p:sldIdLst>
    <p:sldId id="320" r:id="rId5"/>
    <p:sldId id="562" r:id="rId6"/>
    <p:sldId id="528" r:id="rId7"/>
    <p:sldId id="565" r:id="rId8"/>
    <p:sldId id="566" r:id="rId9"/>
    <p:sldId id="545" r:id="rId10"/>
    <p:sldId id="483" r:id="rId11"/>
    <p:sldId id="484" r:id="rId12"/>
    <p:sldId id="485" r:id="rId13"/>
    <p:sldId id="550" r:id="rId14"/>
    <p:sldId id="539" r:id="rId15"/>
    <p:sldId id="570" r:id="rId16"/>
    <p:sldId id="474" r:id="rId17"/>
    <p:sldId id="541" r:id="rId18"/>
    <p:sldId id="571" r:id="rId19"/>
    <p:sldId id="572" r:id="rId20"/>
    <p:sldId id="569" r:id="rId21"/>
    <p:sldId id="567" r:id="rId22"/>
    <p:sldId id="563" r:id="rId23"/>
    <p:sldId id="530" r:id="rId24"/>
    <p:sldId id="564" r:id="rId25"/>
    <p:sldId id="537" r:id="rId26"/>
    <p:sldId id="544" r:id="rId27"/>
    <p:sldId id="453" r:id="rId28"/>
    <p:sldId id="525" r:id="rId29"/>
    <p:sldId id="524" r:id="rId30"/>
    <p:sldId id="543" r:id="rId31"/>
    <p:sldId id="542" r:id="rId32"/>
    <p:sldId id="547" r:id="rId33"/>
    <p:sldId id="540" r:id="rId34"/>
    <p:sldId id="548" r:id="rId35"/>
    <p:sldId id="538" r:id="rId36"/>
    <p:sldId id="549" r:id="rId37"/>
    <p:sldId id="546" r:id="rId38"/>
    <p:sldId id="515" r:id="rId39"/>
    <p:sldId id="522" r:id="rId40"/>
    <p:sldId id="521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87370" autoAdjust="0"/>
  </p:normalViewPr>
  <p:slideViewPr>
    <p:cSldViewPr>
      <p:cViewPr>
        <p:scale>
          <a:sx n="76" d="100"/>
          <a:sy n="76" d="100"/>
        </p:scale>
        <p:origin x="-98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3144"/>
    </p:cViewPr>
  </p:sorter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880"/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B25848-86A1-4908-BFC9-4834244B4B5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13540E-71F8-43DE-B1B8-5CD39699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35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6003E0-A6F3-4AE5-AB25-1E35C1B56C53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E29FD8-56C9-4ED7-ACCF-E7ED44E85F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/index.php?title=Hartford,_Manchester_and_Rockville_Tramway&amp;action=edit&amp;redlink=1" TargetMode="External"/><Relationship Id="rId13" Type="http://schemas.openxmlformats.org/officeDocument/2006/relationships/hyperlink" Target="https://en.wikipedia.org/w/index.php?title=South_Manchester_Light,_Power_and_Tramway_Company&amp;action=edit&amp;redlink=1" TargetMode="External"/><Relationship Id="rId3" Type="http://schemas.openxmlformats.org/officeDocument/2006/relationships/hyperlink" Target="https://en.wikipedia.org/wiki/Street_railway" TargetMode="External"/><Relationship Id="rId7" Type="http://schemas.openxmlformats.org/officeDocument/2006/relationships/hyperlink" Target="https://en.wikipedia.org/wiki/Steam_railroad" TargetMode="External"/><Relationship Id="rId12" Type="http://schemas.openxmlformats.org/officeDocument/2006/relationships/hyperlink" Target="https://en.wikipedia.org/wiki/Rockville,_C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New_York,_New_Haven_and_Hartford_Railroad" TargetMode="External"/><Relationship Id="rId11" Type="http://schemas.openxmlformats.org/officeDocument/2006/relationships/hyperlink" Target="https://en.wikipedia.org/wiki/Stafford_Springs,_CT" TargetMode="External"/><Relationship Id="rId5" Type="http://schemas.openxmlformats.org/officeDocument/2006/relationships/hyperlink" Target="https://en.wikipedia.org/wiki/Rural_trolley" TargetMode="External"/><Relationship Id="rId10" Type="http://schemas.openxmlformats.org/officeDocument/2006/relationships/hyperlink" Target="https://en.wikipedia.org/wiki/East_Hartford,_CT" TargetMode="External"/><Relationship Id="rId4" Type="http://schemas.openxmlformats.org/officeDocument/2006/relationships/hyperlink" Target="https://en.wikipedia.org/wiki/Connecticut" TargetMode="External"/><Relationship Id="rId9" Type="http://schemas.openxmlformats.org/officeDocument/2006/relationships/hyperlink" Target="https://en.wikipedia.org/w/index.php?title=Stafford_Springs_Street_Railway&amp;action=edit&amp;redlink=1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81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b="1" dirty="0"/>
          </a:p>
          <a:p>
            <a:pPr defTabSz="931774">
              <a:defRPr/>
            </a:pPr>
            <a:endParaRPr lang="en-US" b="1" dirty="0"/>
          </a:p>
          <a:p>
            <a:pPr defTabSz="931774">
              <a:defRPr/>
            </a:pPr>
            <a:r>
              <a:rPr lang="en-US" b="1" dirty="0"/>
              <a:t>The state of Connecticut and its municipalities cannot afford to be left behind as this wave of innovative approaches to stimulating the construction of Gigabit service networks sweeps the Nation.</a:t>
            </a:r>
          </a:p>
          <a:p>
            <a:pPr defTabSz="931774">
              <a:defRPr/>
            </a:pPr>
            <a:endParaRPr lang="en-US" b="1" dirty="0"/>
          </a:p>
          <a:p>
            <a:pPr defTabSz="931774">
              <a:defRPr/>
            </a:pPr>
            <a:r>
              <a:rPr lang="en-US" b="1" dirty="0" smtClean="0"/>
              <a:t>Connecticut has several unique assets that</a:t>
            </a:r>
            <a:r>
              <a:rPr lang="en-US" b="1" baseline="0" dirty="0" smtClean="0"/>
              <a:t> will drive its ultra-high speed broadband future:</a:t>
            </a:r>
            <a:endParaRPr lang="en-US" b="1" dirty="0" smtClean="0"/>
          </a:p>
          <a:p>
            <a:pPr defTabSz="931774">
              <a:defRPr/>
            </a:pPr>
            <a:r>
              <a:rPr lang="en-US" b="1" dirty="0"/>
              <a:t> 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Center Congregational Church built</a:t>
            </a:r>
            <a:r>
              <a:rPr lang="en-US" sz="1800" baseline="0" dirty="0" smtClean="0"/>
              <a:t> 1904</a:t>
            </a:r>
          </a:p>
          <a:p>
            <a:endParaRPr lang="en-US" sz="1800" baseline="0" dirty="0" smtClean="0"/>
          </a:p>
          <a:p>
            <a:r>
              <a:rPr lang="en-US" sz="1800" dirty="0" smtClean="0"/>
              <a:t>Diffusion</a:t>
            </a:r>
            <a:r>
              <a:rPr lang="en-US" sz="1800" baseline="0" dirty="0" smtClean="0"/>
              <a:t> lag:  2-horse, 4 wheeled milk truck, dirt roads, and the new electrified </a:t>
            </a:r>
            <a:r>
              <a:rPr lang="en-US" sz="1800" baseline="0" dirty="0" err="1" smtClean="0"/>
              <a:t>trolly</a:t>
            </a:r>
            <a:r>
              <a:rPr lang="en-US" sz="1800" baseline="0" dirty="0" smtClean="0"/>
              <a:t> sharing the roadway.  Model T, 1908.</a:t>
            </a:r>
          </a:p>
          <a:p>
            <a:endParaRPr lang="en-US" sz="1800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Connecticut Company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was the primary electric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treet railway"/>
              </a:rPr>
              <a:t>street railway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company in the U.S. state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onnecticut"/>
              </a:rPr>
              <a:t>Connecticut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operating both city 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ural trolley"/>
              </a:rPr>
              <a:t>rural trolleys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freight service. It was controlled by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New York, New Haven and Hartford Railroad"/>
              </a:rPr>
              <a:t>New York, New Haven and Hartford Railroad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(New Haven), which also controlled most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Steam railroad"/>
              </a:rPr>
              <a:t>steam railroads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state.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Haven bought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Hartford, Manchester and Rockville Tramway (page does not exist)"/>
              </a:rPr>
              <a:t>Hartford, Manchester and Rockville Tramway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Stafford Springs Street Railway (page does not exist)"/>
              </a:rPr>
              <a:t>Stafford Springs Street Railway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East Hartford, CT"/>
              </a:rPr>
              <a:t>East Hartford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Stafford Springs, CT"/>
              </a:rPr>
              <a:t>Stafford Springs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via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Rockville, CT"/>
              </a:rPr>
              <a:t>Rockville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control January 25, 1906; property (of the former only) March 26, 1906</a:t>
            </a:r>
          </a:p>
          <a:p>
            <a:endParaRPr lang="en-US" sz="1800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South Manchester Light, Power and Tramway Company (page does not exist)"/>
              </a:rPr>
              <a:t>South Manchester Light, Power and Tramway Company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similarly leased to the Hartford, Manchester and Rockville Tramway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0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63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7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1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7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7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7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48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80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7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/>
              <a:t>Competition – even the threat of competition – tends to increase efficiencies in supply and demand by:</a:t>
            </a:r>
          </a:p>
          <a:p>
            <a:r>
              <a:rPr lang="en-US" b="1" dirty="0"/>
              <a:t>  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improving the performance and the offerings of the incumbents desired by consumers; and</a:t>
            </a:r>
          </a:p>
          <a:p>
            <a:pPr lvl="1">
              <a:buFont typeface="Arial" pitchFamily="34" charset="0"/>
              <a:buChar char="•"/>
            </a:pPr>
            <a:endParaRPr lang="en-US" b="1" dirty="0"/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improving service and quality;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b="1" dirty="0"/>
          </a:p>
          <a:p>
            <a:pPr defTabSz="931774">
              <a:defRPr/>
            </a:pPr>
            <a:r>
              <a:rPr lang="en-US" b="1" dirty="0"/>
              <a:t>V.	Industry And Government Must Cooperate Together In Public-Private Partnerships To Create A Competitive Broadband Ecosystem.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defTabSz="931774">
              <a:defRPr/>
            </a:pPr>
            <a:r>
              <a:rPr lang="en-US" b="1" dirty="0"/>
              <a:t>Municipalities need to work with willing incumbents or new entrants, </a:t>
            </a:r>
          </a:p>
          <a:p>
            <a:pPr defTabSz="931774">
              <a:defRPr/>
            </a:pPr>
            <a:endParaRPr lang="en-US" b="1" dirty="0"/>
          </a:p>
          <a:p>
            <a:pPr marL="465887" lvl="1" defTabSz="931774">
              <a:buFont typeface="Arial" pitchFamily="34" charset="0"/>
              <a:buChar char="•"/>
              <a:defRPr/>
            </a:pPr>
            <a:r>
              <a:rPr lang="en-US" b="1" dirty="0"/>
              <a:t>entering into public-private partnerships, </a:t>
            </a:r>
          </a:p>
          <a:p>
            <a:pPr marL="465887" lvl="1" defTabSz="931774">
              <a:buFont typeface="Arial" pitchFamily="34" charset="0"/>
              <a:buChar char="•"/>
              <a:defRPr/>
            </a:pPr>
            <a:endParaRPr lang="en-US" b="1" dirty="0"/>
          </a:p>
          <a:p>
            <a:pPr marL="465887" lvl="1" defTabSz="931774">
              <a:buFont typeface="Arial" pitchFamily="34" charset="0"/>
              <a:buChar char="•"/>
              <a:defRPr/>
            </a:pPr>
            <a:r>
              <a:rPr lang="en-US" b="1" dirty="0"/>
              <a:t>developing their own networks, or </a:t>
            </a:r>
          </a:p>
          <a:p>
            <a:pPr marL="465887" lvl="1" defTabSz="931774">
              <a:buFont typeface="Arial" pitchFamily="34" charset="0"/>
              <a:buChar char="•"/>
              <a:defRPr/>
            </a:pPr>
            <a:endParaRPr lang="en-US" b="1" dirty="0"/>
          </a:p>
          <a:p>
            <a:pPr marL="465887" lvl="1" defTabSz="931774">
              <a:buFont typeface="Arial" pitchFamily="34" charset="0"/>
              <a:buChar char="•"/>
              <a:defRPr/>
            </a:pPr>
            <a:r>
              <a:rPr lang="en-US" b="1" dirty="0"/>
              <a:t>being served by other local communities which have the capacity to provide Gigabit services.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75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78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BOSNYWASH,</a:t>
            </a:r>
            <a:r>
              <a:rPr lang="en-US" baseline="0" dirty="0" smtClean="0"/>
              <a:t> 444 miles long, straight line, 20% of US </a:t>
            </a:r>
            <a:r>
              <a:rPr lang="en-US" baseline="0" dirty="0" err="1" smtClean="0"/>
              <a:t>pop’n</a:t>
            </a:r>
            <a:r>
              <a:rPr lang="en-US" baseline="0" dirty="0" smtClean="0"/>
              <a:t>, 2% of land mass.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80 % of transportation, 80% of telecommunication that starts in BOSNYWASH, ends in BOSNYWASH</a:t>
            </a:r>
          </a:p>
          <a:p>
            <a:endParaRPr lang="en-US" baseline="0" dirty="0" smtClean="0"/>
          </a:p>
          <a:p>
            <a:r>
              <a:rPr lang="en-US" baseline="0" dirty="0" smtClean="0"/>
              <a:t>CT is not “between NY and BOS:  it is the “heart of the NY/ BOS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3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445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1918 balance sheet</a:t>
            </a:r>
          </a:p>
          <a:p>
            <a:endParaRPr lang="en-US" dirty="0" smtClean="0"/>
          </a:p>
          <a:p>
            <a:r>
              <a:rPr lang="en-US" dirty="0" smtClean="0"/>
              <a:t>Electric current revenues:  biz, res, power (note street railways- must have gotten from elsewhere</a:t>
            </a:r>
            <a:r>
              <a:rPr lang="en-US" baseline="0" dirty="0" smtClean="0"/>
              <a:t> since Cheney had owned the rail lines; perhaps New Haven RR which then owned the line), and street lights.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all the Cheney family</a:t>
            </a:r>
          </a:p>
          <a:p>
            <a:endParaRPr lang="en-US" dirty="0" smtClean="0"/>
          </a:p>
          <a:p>
            <a:r>
              <a:rPr lang="en-US" dirty="0" smtClean="0"/>
              <a:t>$285,000 business .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366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570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586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476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89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4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89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7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9FD8-56C9-4ED7-ACCF-E7ED44E85F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7E73-9EC8-47D9-8F0E-0984137B753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2158-37F7-487C-82F0-4D072ECB2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F686-24E0-4852-A361-B425C7BAD797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33FE-EC4D-4C56-84B4-94886E1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F686-24E0-4852-A361-B425C7BAD797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33FE-EC4D-4C56-84B4-94886E1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F686-24E0-4852-A361-B425C7BAD797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33FE-EC4D-4C56-84B4-94886E1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7E73-9EC8-47D9-8F0E-0984137B75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2158-37F7-487C-82F0-4D072ECB2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5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7E73-9EC8-47D9-8F0E-0984137B75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2158-37F7-487C-82F0-4D072ECB2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5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F686-24E0-4852-A361-B425C7BAD797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33FE-EC4D-4C56-84B4-94886E1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F686-24E0-4852-A361-B425C7BAD797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33FE-EC4D-4C56-84B4-94886E1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F686-24E0-4852-A361-B425C7BAD797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33FE-EC4D-4C56-84B4-94886E1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F686-24E0-4852-A361-B425C7BAD797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33FE-EC4D-4C56-84B4-94886E1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F686-24E0-4852-A361-B425C7BAD797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33FE-EC4D-4C56-84B4-94886E1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F686-24E0-4852-A361-B425C7BAD797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33FE-EC4D-4C56-84B4-94886E1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F686-24E0-4852-A361-B425C7BAD797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33FE-EC4D-4C56-84B4-94886E1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F686-24E0-4852-A361-B425C7BAD797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33FE-EC4D-4C56-84B4-94886E1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Broadband Communities</a:t>
            </a:r>
            <a:endParaRPr lang="en-US" dirty="0" smtClean="0"/>
          </a:p>
          <a:p>
            <a:r>
              <a:rPr lang="en-US" dirty="0" smtClean="0"/>
              <a:t>Springfield, 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Manchester CT Board of Directors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Sept 17, 2014       </a:t>
            </a:r>
            <a:fld id="{E89E2158-37F7-487C-82F0-4D072ECB27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0F686-24E0-4852-A361-B425C7BAD797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B33FE-EC4D-4C56-84B4-94886E1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Broadband Communities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Springfield, MA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Bill Vallee, CT Broadband Policy Coordinator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Sept 17, 2014       </a:t>
            </a:r>
            <a:fld id="{E89E2158-37F7-487C-82F0-4D072ECB2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7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Broadband Communities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Springfield, MA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Bill Vallee, CT Broadband Policy Coordinator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Sept 17, 2014       </a:t>
            </a:r>
            <a:fld id="{E89E2158-37F7-487C-82F0-4D072ECB2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8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ow.ly/Jgs3R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hyperlink" Target="mailto:william.vallee@ct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0960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0960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Manchester CT Board of Directors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4495800" y="1008150"/>
            <a:ext cx="4648200" cy="380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Manchester, CT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Board of Directors</a:t>
            </a:r>
          </a:p>
          <a:p>
            <a:pPr algn="ctr"/>
            <a:r>
              <a:rPr lang="en-US" sz="2400" b="1" dirty="0" smtClean="0"/>
              <a:t>Regular Meeting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Bill Vallee</a:t>
            </a:r>
          </a:p>
          <a:p>
            <a:pPr algn="ctr"/>
            <a:r>
              <a:rPr lang="en-US" sz="2400" b="1" dirty="0" smtClean="0"/>
              <a:t>CT Broadband Policy Coordinator</a:t>
            </a:r>
          </a:p>
          <a:p>
            <a:pPr algn="ctr"/>
            <a:endParaRPr lang="en-US" sz="2400" b="1" dirty="0"/>
          </a:p>
          <a:p>
            <a:pPr algn="ctr">
              <a:lnSpc>
                <a:spcPct val="115000"/>
              </a:lnSpc>
            </a:pPr>
            <a:r>
              <a:rPr lang="en-US" sz="2000" b="1" dirty="0" smtClean="0">
                <a:latin typeface="Verdana"/>
                <a:ea typeface="Calibri"/>
                <a:cs typeface="Calibri"/>
              </a:rPr>
              <a:t>December 2, 2015</a:t>
            </a:r>
            <a:endParaRPr lang="en-US" b="1" dirty="0">
              <a:latin typeface="Verdana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</a:pPr>
            <a:endParaRPr lang="en-US" sz="1600" dirty="0">
              <a:effectLst/>
              <a:latin typeface="Verdana"/>
              <a:ea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228600"/>
            <a:ext cx="4876800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09999"/>
            <a:ext cx="1600200" cy="1602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69" y="5181600"/>
            <a:ext cx="1472118" cy="1445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state of Connecticut and its municipalities cannot afford to be left behind as this wave of innovative approaches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December 2,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61722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Manchester CT Board of Directors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10</a:t>
            </a:fld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8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96975"/>
            <a:ext cx="6858000" cy="1241425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>
                <a:solidFill>
                  <a:srgbClr val="FFC000"/>
                </a:solidFill>
                <a:ea typeface="Calibri"/>
                <a:cs typeface="Times New Roman"/>
              </a:rPr>
              <a:t>Demand For Fiber Networks Is Intense</a:t>
            </a:r>
            <a:endParaRPr lang="en-US" sz="3200" b="1" dirty="0" smtClean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286000"/>
            <a:ext cx="7467600" cy="289560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002060"/>
                </a:solidFill>
              </a:rPr>
              <a:t>The demand for fiber networks is being led by business leaders and community anchor institutions (e.g., schools, hospitals, public </a:t>
            </a:r>
            <a:r>
              <a:rPr lang="en-US" sz="2800" dirty="0" smtClean="0">
                <a:solidFill>
                  <a:srgbClr val="002060"/>
                </a:solidFill>
              </a:rPr>
              <a:t>safety, and municipal governments), </a:t>
            </a:r>
            <a:r>
              <a:rPr lang="en-US" sz="2800" dirty="0">
                <a:solidFill>
                  <a:srgbClr val="002060"/>
                </a:solidFill>
              </a:rPr>
              <a:t>along with enlightened </a:t>
            </a:r>
            <a:r>
              <a:rPr lang="en-US" sz="2800" dirty="0"/>
              <a:t>city and rural </a:t>
            </a:r>
            <a:r>
              <a:rPr lang="en-US" sz="2800" dirty="0" smtClean="0"/>
              <a:t>dwellers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2484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Manchester CT Board of Directors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13</a:t>
            </a:fld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7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210523" cy="2673930"/>
          </a:xfrm>
        </p:spPr>
        <p:txBody>
          <a:bodyPr>
            <a:noAutofit/>
          </a:bodyPr>
          <a:lstStyle/>
          <a:p>
            <a:pPr lvl="0" algn="l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CTgig Project is a coordinated effort by </a:t>
            </a:r>
            <a:r>
              <a:rPr lang="en-US" dirty="0" smtClean="0">
                <a:solidFill>
                  <a:srgbClr val="002060"/>
                </a:solidFill>
              </a:rPr>
              <a:t>the Participating </a:t>
            </a:r>
            <a:r>
              <a:rPr lang="en-US" dirty="0">
                <a:solidFill>
                  <a:srgbClr val="002060"/>
                </a:solidFill>
              </a:rPr>
              <a:t>Municipalities to deliver </a:t>
            </a:r>
            <a:r>
              <a:rPr lang="en-US" dirty="0" smtClean="0">
                <a:solidFill>
                  <a:srgbClr val="002060"/>
                </a:solidFill>
              </a:rPr>
              <a:t>an open </a:t>
            </a:r>
            <a:r>
              <a:rPr lang="en-US" dirty="0">
                <a:solidFill>
                  <a:srgbClr val="002060"/>
                </a:solidFill>
              </a:rPr>
              <a:t>access fiber </a:t>
            </a:r>
            <a:r>
              <a:rPr lang="en-US" dirty="0" smtClean="0">
                <a:solidFill>
                  <a:srgbClr val="002060"/>
                </a:solidFill>
              </a:rPr>
              <a:t>network </a:t>
            </a:r>
            <a:r>
              <a:rPr lang="en-US" dirty="0">
                <a:solidFill>
                  <a:srgbClr val="002060"/>
                </a:solidFill>
              </a:rPr>
              <a:t>to </a:t>
            </a:r>
            <a:r>
              <a:rPr lang="en-US" dirty="0" smtClean="0">
                <a:solidFill>
                  <a:srgbClr val="002060"/>
                </a:solidFill>
              </a:rPr>
              <a:t>every address in </a:t>
            </a: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state of Connecticut. </a:t>
            </a:r>
            <a:endParaRPr lang="en-US" dirty="0">
              <a:solidFill>
                <a:srgbClr val="002060"/>
              </a:solidFill>
            </a:endParaRPr>
          </a:p>
          <a:p>
            <a:pPr lvl="1" algn="l"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2484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Manchester CT Board of Directors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15</a:t>
            </a:fld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20" y="-152400"/>
            <a:ext cx="373208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828800" y="2416175"/>
            <a:ext cx="54102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Why the CTgig Project 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044575"/>
            <a:ext cx="5410200" cy="1012825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The Goal of the CTgig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772400" cy="289560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We need one fiber line into every </a:t>
            </a:r>
            <a:r>
              <a:rPr lang="en-US" sz="2400" dirty="0" smtClean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address </a:t>
            </a:r>
            <a:r>
              <a:rPr lang="en-US" sz="2800" dirty="0" smtClean="0"/>
              <a:t>(residences</a:t>
            </a:r>
            <a:r>
              <a:rPr lang="en-US" sz="2800" dirty="0"/>
              <a:t>, businesses, and </a:t>
            </a:r>
            <a:r>
              <a:rPr lang="en-US" sz="2800" dirty="0" smtClean="0"/>
              <a:t>community </a:t>
            </a:r>
            <a:r>
              <a:rPr lang="en-US" sz="2800" dirty="0"/>
              <a:t>anchor institutions), </a:t>
            </a:r>
            <a:r>
              <a:rPr lang="en-US" sz="2800" dirty="0" smtClean="0"/>
              <a:t>just </a:t>
            </a:r>
            <a:r>
              <a:rPr lang="en-US" sz="2800" dirty="0"/>
              <a:t>as we have one electric line, a water pipe, a road out front, and </a:t>
            </a:r>
            <a:r>
              <a:rPr lang="en-US" sz="2800" dirty="0" smtClean="0"/>
              <a:t>schools nearby.  </a:t>
            </a:r>
            <a:endParaRPr lang="en-US" sz="2800" dirty="0"/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These are </a:t>
            </a:r>
            <a:r>
              <a:rPr lang="en-US" sz="2800" dirty="0" smtClean="0"/>
              <a:t>all shared </a:t>
            </a:r>
            <a:r>
              <a:rPr lang="en-US" sz="2800" dirty="0"/>
              <a:t>infrastructure projects, </a:t>
            </a:r>
            <a:r>
              <a:rPr lang="en-US" sz="2800" dirty="0" smtClean="0"/>
              <a:t>which is the </a:t>
            </a:r>
            <a:r>
              <a:rPr lang="en-US" sz="2800" dirty="0"/>
              <a:t>basic work of every municipality in history.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solidFill>
                <a:schemeClr val="tx1"/>
              </a:solidFill>
              <a:latin typeface="Verdana"/>
              <a:ea typeface="Calibri"/>
              <a:cs typeface="Times New Roman"/>
            </a:endParaRPr>
          </a:p>
          <a:p>
            <a:pPr lvl="1" algn="l"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2484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Manchester CT Board of Directors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16</a:t>
            </a:fld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156066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1722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Manchester CT Board of Directors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17</a:t>
            </a:fld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838200" y="1295400"/>
            <a:ext cx="7239000" cy="385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en-US" sz="1100" dirty="0" smtClean="0"/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/>
              <a:t>The </a:t>
            </a:r>
            <a:r>
              <a:rPr lang="en-US" sz="2800" b="1" dirty="0"/>
              <a:t>CSBO has recently enlisted the help of national expert consultants to develop a public analysis of why and how Connecticut state government and the 169 municipalities should engage in boosting competition across the state to build fiber network projects.</a:t>
            </a:r>
            <a:endParaRPr lang="en-US" sz="2800" b="1" dirty="0">
              <a:effectLst/>
              <a:latin typeface="Verdana"/>
              <a:ea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156066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1722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Manchester CT Board of Directors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18</a:t>
            </a:fld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685800" y="1447800"/>
            <a:ext cx="7467600" cy="446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The report </a:t>
            </a:r>
            <a:r>
              <a:rPr lang="en-US" sz="2800" b="1" dirty="0" smtClean="0"/>
              <a:t>will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develop </a:t>
            </a:r>
            <a:r>
              <a:rPr lang="en-US" sz="2800" b="1" dirty="0"/>
              <a:t>strategic options for municipalities as a complement to the state-level strategies, </a:t>
            </a:r>
            <a:endParaRPr lang="en-US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summarizing </a:t>
            </a:r>
            <a:r>
              <a:rPr lang="en-US" sz="2800" b="1" dirty="0"/>
              <a:t>a range of strategic options appropriate for the municipalities, </a:t>
            </a:r>
            <a:endParaRPr lang="en-US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listing </a:t>
            </a:r>
            <a:r>
              <a:rPr lang="en-US" sz="2800" b="1" dirty="0"/>
              <a:t>the tools and assets that the localities have at their disposal, as well as partnership opportunities that may exist.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dirty="0">
              <a:effectLst/>
              <a:latin typeface="Verdana"/>
              <a:ea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156066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1722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Manchester CT Board of Directors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19</a:t>
            </a:fld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685800" y="1676400"/>
            <a:ext cx="746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</a:rPr>
              <a:t>   </a:t>
            </a:r>
            <a:r>
              <a:rPr lang="en-US" sz="2800" b="1" dirty="0"/>
              <a:t>We will demonstrate that there are areas of Connecticut and often in many municipalities that are currently unserved by broadband that meets the FCC’s definition (25 </a:t>
            </a:r>
            <a:r>
              <a:rPr lang="en-US" sz="2800" b="1" dirty="0" err="1"/>
              <a:t>mb</a:t>
            </a:r>
            <a:r>
              <a:rPr lang="en-US" sz="2800" b="1" dirty="0"/>
              <a:t>/3mb), and indeed some areas are not served by any form of Internet access other than dial-up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156066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1722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Manchester CT Board of Directors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2</a:t>
            </a:fld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685800" y="1946077"/>
            <a:ext cx="7772400" cy="3235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/>
              <a:t>Some policymakers wonder why there is any need for state or local government involvement in bringing high speed broadband Internet access into their communities.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en-US" sz="11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6477000" cy="1241425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The Digital Divide Can Be Eliminated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989" y="1447800"/>
            <a:ext cx="8077200" cy="3124200"/>
          </a:xfrm>
        </p:spPr>
        <p:txBody>
          <a:bodyPr>
            <a:noAutofit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en-US" dirty="0"/>
              <a:t>Building to every premise in a </a:t>
            </a:r>
            <a:r>
              <a:rPr lang="en-US" dirty="0" smtClean="0"/>
              <a:t>municipality can</a:t>
            </a:r>
            <a:r>
              <a:rPr lang="en-US" dirty="0" smtClean="0">
                <a:solidFill>
                  <a:srgbClr val="FF0000"/>
                </a:solidFill>
              </a:rPr>
              <a:t> eliminate the digital </a:t>
            </a:r>
            <a:r>
              <a:rPr lang="en-US" dirty="0">
                <a:solidFill>
                  <a:srgbClr val="FF0000"/>
                </a:solidFill>
              </a:rPr>
              <a:t>divide </a:t>
            </a:r>
            <a:r>
              <a:rPr lang="en-US" dirty="0" smtClean="0">
                <a:solidFill>
                  <a:srgbClr val="002060"/>
                </a:solidFill>
              </a:rPr>
              <a:t>by providing broadband access for all low </a:t>
            </a:r>
            <a:r>
              <a:rPr lang="en-US" dirty="0">
                <a:solidFill>
                  <a:srgbClr val="002060"/>
                </a:solidFill>
              </a:rPr>
              <a:t>income and high cost </a:t>
            </a:r>
            <a:r>
              <a:rPr lang="en-US" dirty="0" smtClean="0">
                <a:solidFill>
                  <a:srgbClr val="002060"/>
                </a:solidFill>
              </a:rPr>
              <a:t>areas in each community.  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When every address has inexpensive access to fiber, </a:t>
            </a:r>
            <a:r>
              <a:rPr lang="en-US" dirty="0">
                <a:solidFill>
                  <a:srgbClr val="002060"/>
                </a:solidFill>
              </a:rPr>
              <a:t>there </a:t>
            </a:r>
            <a:r>
              <a:rPr lang="en-US" dirty="0" smtClean="0">
                <a:solidFill>
                  <a:srgbClr val="002060"/>
                </a:solidFill>
              </a:rPr>
              <a:t>can be </a:t>
            </a:r>
            <a:r>
              <a:rPr lang="en-US" dirty="0" smtClean="0">
                <a:solidFill>
                  <a:srgbClr val="FF0000"/>
                </a:solidFill>
              </a:rPr>
              <a:t>no discrimination </a:t>
            </a:r>
            <a:r>
              <a:rPr lang="en-US" dirty="0">
                <a:solidFill>
                  <a:srgbClr val="002060"/>
                </a:solidFill>
              </a:rPr>
              <a:t>among residents or </a:t>
            </a:r>
            <a:r>
              <a:rPr lang="en-US" dirty="0" smtClean="0">
                <a:solidFill>
                  <a:srgbClr val="002060"/>
                </a:solidFill>
              </a:rPr>
              <a:t>businesses for broadband access.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2484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Manchester CT Board of Directors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20</a:t>
            </a:fld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156066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1722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Manchester CT Board of Directors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21</a:t>
            </a:fld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762000" y="2667000"/>
            <a:ext cx="7467600" cy="18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</a:rPr>
              <a:t>   </a:t>
            </a:r>
            <a:r>
              <a:rPr lang="en-US" sz="2800" b="1" dirty="0"/>
              <a:t>The CSBO will request data and other information from the state and towns in order to develop a comprehensive plan for proceeding. 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dirty="0">
              <a:effectLst/>
              <a:latin typeface="Verdana"/>
              <a:ea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49642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8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05" y="0"/>
            <a:ext cx="5796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001000" cy="3505200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  </a:t>
            </a:r>
            <a:r>
              <a:rPr lang="en-US" sz="3600" b="1" dirty="0" smtClean="0">
                <a:solidFill>
                  <a:srgbClr val="FFC000"/>
                </a:solidFill>
              </a:rPr>
              <a:t>Only Competition Can Force A Monopoly To Upgrade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Cities must force competition into the market to get industry to cooperate in public-private partnerships to create a competitive broadband ecosystem.</a:t>
            </a:r>
            <a:r>
              <a:rPr lang="en-US" sz="2800" dirty="0"/>
              <a:t> </a:t>
            </a:r>
            <a:endParaRPr lang="en-US" sz="2800" dirty="0" smtClean="0"/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2484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Manchester CT Board of Directors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24</a:t>
            </a:fld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  <a:ea typeface="+mn-ea"/>
                <a:cs typeface="+mn-cs"/>
              </a:rPr>
              <a:t/>
            </a:r>
            <a:br>
              <a:rPr lang="en-US" b="1" dirty="0" smtClean="0">
                <a:latin typeface="+mn-lt"/>
                <a:ea typeface="+mn-ea"/>
                <a:cs typeface="+mn-cs"/>
              </a:rPr>
            </a:br>
            <a:r>
              <a:rPr lang="en-US" b="1" dirty="0" smtClean="0">
                <a:latin typeface="+mn-lt"/>
                <a:ea typeface="+mn-ea"/>
                <a:cs typeface="+mn-cs"/>
              </a:rPr>
              <a:t>Even the threat of competition – tends to increase efficiencies in supply and demand.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December 2,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4013" y="6172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Manchester CT Board of Directors </a:t>
            </a:r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25</a:t>
            </a:fld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  <a:ea typeface="+mn-ea"/>
                <a:cs typeface="+mn-cs"/>
              </a:rPr>
              <a:t>Industry And Government Must Cooperate Together In </a:t>
            </a:r>
            <a:br>
              <a:rPr lang="en-US" b="1" dirty="0" smtClean="0">
                <a:latin typeface="+mn-lt"/>
                <a:ea typeface="+mn-ea"/>
                <a:cs typeface="+mn-cs"/>
              </a:rPr>
            </a:br>
            <a:r>
              <a:rPr lang="en-US" b="1" dirty="0" smtClean="0">
                <a:latin typeface="+mn-lt"/>
                <a:ea typeface="+mn-ea"/>
                <a:cs typeface="+mn-cs"/>
              </a:rPr>
              <a:t>Public-Private Partnerships To Create A Competitive </a:t>
            </a:r>
            <a:br>
              <a:rPr lang="en-US" b="1" dirty="0" smtClean="0">
                <a:latin typeface="+mn-lt"/>
                <a:ea typeface="+mn-ea"/>
                <a:cs typeface="+mn-cs"/>
              </a:rPr>
            </a:br>
            <a:r>
              <a:rPr lang="en-US" b="1" dirty="0" smtClean="0">
                <a:latin typeface="+mn-lt"/>
                <a:ea typeface="+mn-ea"/>
                <a:cs typeface="+mn-cs"/>
              </a:rPr>
              <a:t>Broadband Ecosystem.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1722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Manchester CT Board of Directors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26</a:t>
            </a:fld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44575"/>
            <a:ext cx="7772400" cy="1470025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b="1" dirty="0" smtClean="0">
                <a:latin typeface="+mn-lt"/>
                <a:ea typeface="+mn-ea"/>
                <a:cs typeface="+mn-cs"/>
              </a:rPr>
              <a:t>Municipalities need to work with willing incumbents or new entrants,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743200"/>
            <a:ext cx="7924800" cy="2895600"/>
          </a:xfrm>
        </p:spPr>
        <p:txBody>
          <a:bodyPr>
            <a:normAutofit/>
          </a:bodyPr>
          <a:lstStyle/>
          <a:p>
            <a:pPr lvl="1" algn="l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  entering into public-private partnerships, 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  developing their own networks, or 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  being served by other local communities which have the capacity to provide Gigabit services.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December 2,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61722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Manchester CT Board of Directors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27</a:t>
            </a:fld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71" y="0"/>
            <a:ext cx="622425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Mather Electric </a:t>
            </a:r>
            <a:r>
              <a:rPr lang="en-US" sz="2400" b="1" dirty="0" smtClean="0"/>
              <a:t>Co.</a:t>
            </a:r>
          </a:p>
          <a:p>
            <a:r>
              <a:rPr lang="en-US" sz="2400" b="1" dirty="0" smtClean="0"/>
              <a:t>Manchester, CT</a:t>
            </a:r>
          </a:p>
          <a:p>
            <a:r>
              <a:rPr lang="en-US" sz="2400" b="1" dirty="0" smtClean="0"/>
              <a:t>pre-1894, </a:t>
            </a:r>
          </a:p>
          <a:p>
            <a:r>
              <a:rPr lang="en-US" sz="2400" b="1" dirty="0" smtClean="0"/>
              <a:t>electric dynamo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940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371600"/>
            <a:ext cx="6858000" cy="4572000"/>
          </a:xfrm>
        </p:spPr>
        <p:txBody>
          <a:bodyPr>
            <a:normAutofit fontScale="85000" lnSpcReduction="10000"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en-US" dirty="0"/>
              <a:t>Manchester, had its first electrical power and lighting in a very limited way during 1890. </a:t>
            </a:r>
            <a:endParaRPr lang="en-US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Cheney Brothers office and the home of Rush Cheney were illuminated with electric bulbs powered by storage batteries. </a:t>
            </a:r>
            <a:endParaRPr lang="en-US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batteries were charged during the day by a very small generator located in the Cheney Brothers Old Mill engine room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457200" lvl="0" indent="-457200" algn="l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C:\OCC 082814\Broadband StateGig Project 090514\Pix_PPTs_Papers\Broadband pix\Map BosNYWash tight 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5" y="-19050"/>
            <a:ext cx="7286625" cy="687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8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26" y="0"/>
            <a:ext cx="4162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7086600" cy="388620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dirty="0"/>
              <a:t>By 1920 the Manchester Electric Company had established itself as a branch of Cheney Brothers and was considered a department of the silk mill complex. </a:t>
            </a:r>
            <a:endParaRPr lang="en-US" sz="24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pole line was constructed to Manchester Green to serve the eastern end of Manchester. </a:t>
            </a:r>
            <a:endParaRPr lang="en-US" sz="24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Other </a:t>
            </a:r>
            <a:r>
              <a:rPr lang="en-US" sz="2400" dirty="0"/>
              <a:t>pole lines had been constructed over a 30-year period to Depot Square and to the southern portion of Manchester. </a:t>
            </a:r>
            <a:endParaRPr lang="en-US" sz="24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Poles </a:t>
            </a:r>
            <a:r>
              <a:rPr lang="en-US" sz="2400" dirty="0"/>
              <a:t>were often paid for by the users along the route.</a:t>
            </a:r>
          </a:p>
        </p:txBody>
      </p:sp>
    </p:spTree>
    <p:extLst>
      <p:ext uri="{BB962C8B-B14F-4D97-AF65-F5344CB8AC3E}">
        <p14:creationId xmlns:p14="http://schemas.microsoft.com/office/powerpoint/2010/main" val="27274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73" y="0"/>
            <a:ext cx="4277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86000"/>
            <a:ext cx="7696200" cy="2286000"/>
          </a:xfrm>
        </p:spPr>
        <p:txBody>
          <a:bodyPr>
            <a:normAutofit/>
          </a:bodyPr>
          <a:lstStyle/>
          <a:p>
            <a:pPr lvl="0" algn="l"/>
            <a:r>
              <a:rPr lang="en-US" dirty="0"/>
              <a:t>1936, the Manchester Electric Company, the Bolton Electric Company, and the Union Electric Light and Power Company merged with the Connecticut Power Company.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3333" t="12000" r="23750" b="28000"/>
          <a:stretch>
            <a:fillRect/>
          </a:stretch>
        </p:blipFill>
        <p:spPr bwMode="auto">
          <a:xfrm>
            <a:off x="-304800" y="0"/>
            <a:ext cx="967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20284232">
            <a:off x="582098" y="4292297"/>
            <a:ext cx="86087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State RFQ </a:t>
            </a:r>
            <a:r>
              <a:rPr lang="en-US" sz="5400" b="1" dirty="0" smtClean="0">
                <a:solidFill>
                  <a:srgbClr val="FF0000"/>
                </a:solidFill>
              </a:rPr>
              <a:t>for Gig </a:t>
            </a:r>
            <a:r>
              <a:rPr lang="en-US" sz="5400" b="1" dirty="0">
                <a:solidFill>
                  <a:srgbClr val="FF0000"/>
                </a:solidFill>
              </a:rPr>
              <a:t>Broadband</a:t>
            </a:r>
            <a:endParaRPr lang="en-US" sz="5400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4102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hlinkClick r:id="rId4"/>
              </a:rPr>
              <a:t>http://ow.ly/Jgs3R</a:t>
            </a:r>
            <a:r>
              <a:rPr lang="en-US" sz="2400" b="1" dirty="0">
                <a:solidFill>
                  <a:prstClr val="black"/>
                </a:solidFill>
              </a:rPr>
              <a:t> 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0"/>
            <a:ext cx="50530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4648200" cy="6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51.fotki.com/v873/photos/4/455283/2845398/MANCHESTERTOWNHALL-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21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2075795"/>
            <a:ext cx="3581400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Manchester, CT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Board of Directors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Regular Meeting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December 2, 2015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Bill Vallee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State Broadband Policy Coordinator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860-827-2905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william.vallee@ct.gov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6200"/>
            <a:ext cx="1451116" cy="14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156066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1722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Manchester CT Board of Directors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4</a:t>
            </a:fld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685800" y="1447800"/>
            <a:ext cx="746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Competitive, statewide, multimillion dollar, fiber network projects are now being developed by New </a:t>
            </a:r>
            <a:r>
              <a:rPr lang="en-US" sz="3200" b="1" dirty="0"/>
              <a:t>York and Massachusetts, both of which have long supported state broadband agencies with budgets and strategic plans dedicated to developing fiber </a:t>
            </a:r>
            <a:r>
              <a:rPr lang="en-US" sz="3200" b="1" dirty="0" smtClean="0"/>
              <a:t>networks.  </a:t>
            </a:r>
            <a:endParaRPr lang="en-US" sz="3200" b="1" dirty="0"/>
          </a:p>
          <a:p>
            <a:endParaRPr lang="en-US" sz="28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156066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1722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Manchester CT Board of Directors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5</a:t>
            </a:fld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685800" y="1447800"/>
            <a:ext cx="746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Connecticut, one of the most high tech and advanced states in the Nation, should also have a significant program addressing the broadband digital divide that </a:t>
            </a:r>
            <a:r>
              <a:rPr lang="en-US" sz="3200" b="1" dirty="0" smtClean="0"/>
              <a:t>exists </a:t>
            </a:r>
            <a:r>
              <a:rPr lang="en-US" sz="3200" b="1" dirty="0"/>
              <a:t>in Connecticut, particularly among unserved/underserved urban and rural </a:t>
            </a:r>
            <a:r>
              <a:rPr lang="en-US" sz="3200" b="1" dirty="0" smtClean="0"/>
              <a:t>communities. 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C:\OCC 082814\Broadband StateGig Project 090514\Statewide Gigabit Service Project\Springfield Conference\Pix Maps\maps\Map US Google MARKED UP k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434" cy="50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486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 smtClean="0"/>
              <a:t>There are no fiber networks presently planned in Connecticut, New York, New England, or the entire Northeast US.</a:t>
            </a:r>
          </a:p>
        </p:txBody>
      </p:sp>
    </p:spTree>
    <p:extLst>
      <p:ext uri="{BB962C8B-B14F-4D97-AF65-F5344CB8AC3E}">
        <p14:creationId xmlns:p14="http://schemas.microsoft.com/office/powerpoint/2010/main" val="28054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25575"/>
            <a:ext cx="6934200" cy="1241425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rgbClr val="FFC000"/>
                </a:solidFill>
                <a:ea typeface="Calibri"/>
                <a:cs typeface="Times New Roman"/>
              </a:rPr>
              <a:t>Demand For Fiber Networks Is Intense</a:t>
            </a:r>
            <a:endParaRPr lang="en-US" sz="3200" b="1" dirty="0" smtClean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229600" cy="2895600"/>
          </a:xfrm>
        </p:spPr>
        <p:txBody>
          <a:bodyPr>
            <a:noAutofit/>
          </a:bodyPr>
          <a:lstStyle/>
          <a:p>
            <a:pPr lvl="1" algn="l">
              <a:spcBef>
                <a:spcPts val="0"/>
              </a:spcBef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en-US" sz="3200" b="1" dirty="0" smtClean="0">
                <a:solidFill>
                  <a:srgbClr val="002060"/>
                </a:solidFill>
              </a:rPr>
              <a:t>Communities and businesses are demanding better, cheaper, faster broadband because it can be the difference between </a:t>
            </a:r>
            <a:r>
              <a:rPr lang="en-US" sz="3200" b="1" dirty="0">
                <a:solidFill>
                  <a:srgbClr val="002060"/>
                </a:solidFill>
              </a:rPr>
              <a:t>a </a:t>
            </a:r>
            <a:r>
              <a:rPr lang="en-US" sz="3200" b="1" dirty="0" smtClean="0">
                <a:solidFill>
                  <a:srgbClr val="002060"/>
                </a:solidFill>
              </a:rPr>
              <a:t>successful and vibrant future, or economic decline.</a:t>
            </a:r>
          </a:p>
          <a:p>
            <a:pPr lvl="1" algn="l"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172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2484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Manchester CT Board of Directors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7</a:t>
            </a:fld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467600" cy="2895600"/>
          </a:xfrm>
        </p:spPr>
        <p:txBody>
          <a:bodyPr>
            <a:noAutofit/>
          </a:bodyPr>
          <a:lstStyle/>
          <a:p>
            <a:pPr lvl="0" algn="l"/>
            <a:r>
              <a:rPr lang="en-US" dirty="0" smtClean="0">
                <a:solidFill>
                  <a:srgbClr val="002060"/>
                </a:solidFill>
              </a:rPr>
              <a:t>Connecticut </a:t>
            </a:r>
            <a:r>
              <a:rPr lang="en-US" dirty="0">
                <a:solidFill>
                  <a:srgbClr val="002060"/>
                </a:solidFill>
              </a:rPr>
              <a:t>has a large number of high tech businesses and </a:t>
            </a:r>
            <a:r>
              <a:rPr lang="en-US" dirty="0" smtClean="0">
                <a:solidFill>
                  <a:srgbClr val="002060"/>
                </a:solidFill>
              </a:rPr>
              <a:t>organizations that digitally manipulate </a:t>
            </a:r>
            <a:r>
              <a:rPr lang="en-US" dirty="0">
                <a:solidFill>
                  <a:srgbClr val="002060"/>
                </a:solidFill>
              </a:rPr>
              <a:t>massive data sets for manufacturing, health </a:t>
            </a:r>
            <a:r>
              <a:rPr lang="en-US" dirty="0" smtClean="0">
                <a:solidFill>
                  <a:srgbClr val="002060"/>
                </a:solidFill>
              </a:rPr>
              <a:t>innovations, and research </a:t>
            </a:r>
            <a:r>
              <a:rPr lang="en-US" dirty="0">
                <a:solidFill>
                  <a:srgbClr val="002060"/>
                </a:solidFill>
              </a:rPr>
              <a:t>conducted by private groups and </a:t>
            </a:r>
            <a:r>
              <a:rPr lang="en-US" dirty="0" smtClean="0"/>
              <a:t>institutions of higher </a:t>
            </a:r>
            <a:r>
              <a:rPr lang="en-US" dirty="0"/>
              <a:t>education. </a:t>
            </a:r>
            <a:endParaRPr lang="en-US" dirty="0">
              <a:solidFill>
                <a:srgbClr val="002060"/>
              </a:solidFill>
            </a:endParaRPr>
          </a:p>
          <a:p>
            <a:pPr lvl="1" algn="l"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2484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Manchester CT Board of Directors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8</a:t>
            </a:fld>
            <a:endParaRPr lang="en-US" sz="1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6800" y="1120775"/>
            <a:ext cx="69342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C000"/>
                </a:solidFill>
                <a:ea typeface="Calibri"/>
                <a:cs typeface="Times New Roman"/>
              </a:rPr>
              <a:t>Demand For Fiber Networks Is Intense</a:t>
            </a:r>
            <a:endParaRPr lang="en-US" sz="3200" b="1" dirty="0" smtClean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467600" cy="2895600"/>
          </a:xfrm>
        </p:spPr>
        <p:txBody>
          <a:bodyPr>
            <a:noAutofit/>
          </a:bodyPr>
          <a:lstStyle/>
          <a:p>
            <a:pPr lvl="1" algn="l">
              <a:spcBef>
                <a:spcPts val="0"/>
              </a:spcBef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en-US" sz="3200" b="1" dirty="0" smtClean="0">
                <a:solidFill>
                  <a:srgbClr val="002060"/>
                </a:solidFill>
              </a:rPr>
              <a:t>The success of these </a:t>
            </a:r>
            <a:r>
              <a:rPr lang="en-US" sz="3200" b="1" dirty="0">
                <a:solidFill>
                  <a:srgbClr val="002060"/>
                </a:solidFill>
              </a:rPr>
              <a:t>new emerging </a:t>
            </a:r>
            <a:r>
              <a:rPr lang="en-US" sz="3200" b="1" dirty="0" smtClean="0">
                <a:solidFill>
                  <a:srgbClr val="002060"/>
                </a:solidFill>
              </a:rPr>
              <a:t>high tech companies requires reasonably-priced, ultra-high Internet </a:t>
            </a:r>
            <a:r>
              <a:rPr lang="en-US" sz="3200" b="1" dirty="0">
                <a:solidFill>
                  <a:srgbClr val="002060"/>
                </a:solidFill>
              </a:rPr>
              <a:t>access speeds </a:t>
            </a:r>
            <a:r>
              <a:rPr lang="en-US" sz="3200" b="1" dirty="0" smtClean="0">
                <a:solidFill>
                  <a:srgbClr val="002060"/>
                </a:solidFill>
              </a:rPr>
              <a:t>greater than </a:t>
            </a:r>
            <a:r>
              <a:rPr lang="en-US" sz="3200" b="1" dirty="0">
                <a:solidFill>
                  <a:srgbClr val="002060"/>
                </a:solidFill>
              </a:rPr>
              <a:t>those currently offered </a:t>
            </a:r>
            <a:r>
              <a:rPr lang="en-US" sz="3200" b="1" dirty="0" smtClean="0">
                <a:solidFill>
                  <a:srgbClr val="002060"/>
                </a:solidFill>
              </a:rPr>
              <a:t>by the incumbents in Connecticut. </a:t>
            </a:r>
          </a:p>
          <a:p>
            <a:pPr marL="914400" lvl="1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Broadband is no longer a luxury: it is an economic development necessity.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2484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Manchester CT Board of Directors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9D324F-2065-44D9-BA13-B2C6DF218E9E}" type="slidenum">
              <a:rPr lang="en-US" sz="1200"/>
              <a:pPr/>
              <a:t>9</a:t>
            </a:fld>
            <a:endParaRPr lang="en-US" sz="1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6800" y="838200"/>
            <a:ext cx="69342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C000"/>
                </a:solidFill>
                <a:ea typeface="Calibri"/>
                <a:cs typeface="Times New Roman"/>
              </a:rPr>
              <a:t>Demand For Fiber Networks Is Intense</a:t>
            </a:r>
            <a:endParaRPr lang="en-US" sz="3200" b="1" dirty="0" smtClean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5647781"/>
            <a:ext cx="997231" cy="9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1378</Words>
  <Application>Microsoft Office PowerPoint</Application>
  <PresentationFormat>On-screen Show (4:3)</PresentationFormat>
  <Paragraphs>217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Office Theme</vt:lpstr>
      <vt:lpstr>Custom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Demand For Fiber Networks Is Intense</vt:lpstr>
      <vt:lpstr>PowerPoint Presentation</vt:lpstr>
      <vt:lpstr>PowerPoint Presentation</vt:lpstr>
      <vt:lpstr>The state of Connecticut and its municipalities cannot afford to be left behind as this wave of innovative approaches</vt:lpstr>
      <vt:lpstr>PowerPoint Presentation</vt:lpstr>
      <vt:lpstr>PowerPoint Presentation</vt:lpstr>
      <vt:lpstr>Demand For Fiber Networks Is Intense</vt:lpstr>
      <vt:lpstr>PowerPoint Presentation</vt:lpstr>
      <vt:lpstr>PowerPoint Presentation</vt:lpstr>
      <vt:lpstr>The Goal of the CTgig Project</vt:lpstr>
      <vt:lpstr>PowerPoint Presentation</vt:lpstr>
      <vt:lpstr>PowerPoint Presentation</vt:lpstr>
      <vt:lpstr>PowerPoint Presentation</vt:lpstr>
      <vt:lpstr>The Digital Divide Can Be Eliminated</vt:lpstr>
      <vt:lpstr>PowerPoint Presentation</vt:lpstr>
      <vt:lpstr>PowerPoint Presentation</vt:lpstr>
      <vt:lpstr>PowerPoint Presentation</vt:lpstr>
      <vt:lpstr>PowerPoint Presentation</vt:lpstr>
      <vt:lpstr> Even the threat of competition – tends to increase efficiencies in supply and demand. </vt:lpstr>
      <vt:lpstr>Industry And Government Must Cooperate Together In  Public-Private Partnerships To Create A Competitive  Broadband Ecosystem.</vt:lpstr>
      <vt:lpstr>Municipalities need to work with willing incumbents or new entrants,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Vallee</dc:creator>
  <cp:lastModifiedBy>William Vallee</cp:lastModifiedBy>
  <cp:revision>700</cp:revision>
  <cp:lastPrinted>2014-12-01T22:20:02Z</cp:lastPrinted>
  <dcterms:created xsi:type="dcterms:W3CDTF">2014-09-15T23:29:20Z</dcterms:created>
  <dcterms:modified xsi:type="dcterms:W3CDTF">2015-12-02T21:38:39Z</dcterms:modified>
</cp:coreProperties>
</file>