
<file path=[Content_Types].xml><?xml version="1.0" encoding="utf-8"?>
<Types xmlns="http://schemas.openxmlformats.org/package/2006/content-types">
  <Default Extension="png" ContentType="image/png"/>
  <Default Extension="tmp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removePersonalInfoOnSave="1" autoCompressPictures="0" bookmarkIdSeed="7">
  <p:sldMasterIdLst>
    <p:sldMasterId id="2147483648" r:id="rId1"/>
  </p:sldMasterIdLst>
  <p:notesMasterIdLst>
    <p:notesMasterId r:id="rId18"/>
  </p:notesMasterIdLst>
  <p:sldIdLst>
    <p:sldId id="256" r:id="rId2"/>
    <p:sldId id="289" r:id="rId3"/>
    <p:sldId id="300" r:id="rId4"/>
    <p:sldId id="301" r:id="rId5"/>
    <p:sldId id="302" r:id="rId6"/>
    <p:sldId id="281" r:id="rId7"/>
    <p:sldId id="303" r:id="rId8"/>
    <p:sldId id="305" r:id="rId9"/>
    <p:sldId id="306" r:id="rId10"/>
    <p:sldId id="297" r:id="rId11"/>
    <p:sldId id="307" r:id="rId12"/>
    <p:sldId id="309" r:id="rId13"/>
    <p:sldId id="308" r:id="rId14"/>
    <p:sldId id="310" r:id="rId15"/>
    <p:sldId id="287" r:id="rId16"/>
    <p:sldId id="290" r:id="rId17"/>
  </p:sldIdLst>
  <p:sldSz cx="12192000" cy="6858000"/>
  <p:notesSz cx="7102475" cy="938847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Author" initials="A" lastIdx="3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3BB8D"/>
    <a:srgbClr val="45B664"/>
    <a:srgbClr val="3A50A0"/>
    <a:srgbClr val="151751"/>
    <a:srgbClr val="5B9BD5"/>
    <a:srgbClr val="00B0F0"/>
    <a:srgbClr val="4053A4"/>
    <a:srgbClr val="485BA3"/>
    <a:srgbClr val="F86D29"/>
    <a:srgbClr val="4472C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D27102A9-8310-4765-A935-A1911B00CA55}" styleName="Light Style 1 - Accent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163" autoAdjust="0"/>
    <p:restoredTop sz="91727" autoAdjust="0"/>
  </p:normalViewPr>
  <p:slideViewPr>
    <p:cSldViewPr snapToGrid="0">
      <p:cViewPr varScale="1">
        <p:scale>
          <a:sx n="83" d="100"/>
          <a:sy n="83" d="100"/>
        </p:scale>
        <p:origin x="-878" y="-5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-4110"/>
    </p:cViewPr>
  </p:sorterViewPr>
  <p:notesViewPr>
    <p:cSldViewPr snapToGrid="0">
      <p:cViewPr varScale="1">
        <p:scale>
          <a:sx n="70" d="100"/>
          <a:sy n="70" d="100"/>
        </p:scale>
        <p:origin x="3240" y="7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7739" cy="471054"/>
          </a:xfrm>
          <a:prstGeom prst="rect">
            <a:avLst/>
          </a:prstGeom>
        </p:spPr>
        <p:txBody>
          <a:bodyPr vert="horz" lIns="94229" tIns="47114" rIns="94229" bIns="47114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3092" y="0"/>
            <a:ext cx="3077739" cy="471054"/>
          </a:xfrm>
          <a:prstGeom prst="rect">
            <a:avLst/>
          </a:prstGeom>
        </p:spPr>
        <p:txBody>
          <a:bodyPr vert="horz" lIns="94229" tIns="47114" rIns="94229" bIns="47114" rtlCol="0"/>
          <a:lstStyle>
            <a:lvl1pPr algn="r">
              <a:defRPr sz="1200"/>
            </a:lvl1pPr>
          </a:lstStyle>
          <a:p>
            <a:fld id="{67BE0C7A-342D-456F-8130-6C6F6E08F26E}" type="datetimeFigureOut">
              <a:rPr lang="en-US" smtClean="0"/>
              <a:t>7/1/2019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35013" y="1173163"/>
            <a:ext cx="5632450" cy="31686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229" tIns="47114" rIns="94229" bIns="47114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10248" y="4518204"/>
            <a:ext cx="5681980" cy="3696712"/>
          </a:xfrm>
          <a:prstGeom prst="rect">
            <a:avLst/>
          </a:prstGeom>
        </p:spPr>
        <p:txBody>
          <a:bodyPr vert="horz" lIns="94229" tIns="47114" rIns="94229" bIns="47114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917422"/>
            <a:ext cx="3077739" cy="471053"/>
          </a:xfrm>
          <a:prstGeom prst="rect">
            <a:avLst/>
          </a:prstGeom>
        </p:spPr>
        <p:txBody>
          <a:bodyPr vert="horz" lIns="94229" tIns="47114" rIns="94229" bIns="47114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3092" y="8917422"/>
            <a:ext cx="3077739" cy="471053"/>
          </a:xfrm>
          <a:prstGeom prst="rect">
            <a:avLst/>
          </a:prstGeom>
        </p:spPr>
        <p:txBody>
          <a:bodyPr vert="horz" lIns="94229" tIns="47114" rIns="94229" bIns="47114" rtlCol="0" anchor="b"/>
          <a:lstStyle>
            <a:lvl1pPr algn="r">
              <a:defRPr sz="1200"/>
            </a:lvl1pPr>
          </a:lstStyle>
          <a:p>
            <a:fld id="{73451E93-590C-4F0B-A102-05500CD69A0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88404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Appendix L –HIX/Tier-1 Worker Portal Screenshots</a:t>
            </a:r>
            <a:endParaRPr lang="en-US"/>
          </a:p>
        </p:txBody>
      </p:sp>
      <p:sp>
        <p:nvSpPr>
          <p:cNvPr id="5" name="Rectangle 4"/>
          <p:cNvSpPr/>
          <p:nvPr userDrawn="1"/>
        </p:nvSpPr>
        <p:spPr>
          <a:xfrm>
            <a:off x="0" y="-12878"/>
            <a:ext cx="1790163" cy="64394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 userDrawn="1"/>
        </p:nvSpPr>
        <p:spPr>
          <a:xfrm rot="21409746">
            <a:off x="160122" y="575455"/>
            <a:ext cx="9874819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000" b="1" spc="300" dirty="0">
                <a:solidFill>
                  <a:srgbClr val="FF0000"/>
                </a:solidFill>
                <a:latin typeface="Bradley Hand ITC" panose="03070402050302030203" pitchFamily="66" charset="0"/>
              </a:rPr>
              <a:t>In this module we’ll cover…</a:t>
            </a:r>
          </a:p>
        </p:txBody>
      </p:sp>
      <p:grpSp>
        <p:nvGrpSpPr>
          <p:cNvPr id="7" name="Group 6"/>
          <p:cNvGrpSpPr/>
          <p:nvPr userDrawn="1"/>
        </p:nvGrpSpPr>
        <p:grpSpPr>
          <a:xfrm flipH="1">
            <a:off x="7425798" y="1681747"/>
            <a:ext cx="3846469" cy="3817154"/>
            <a:chOff x="7448779" y="1440645"/>
            <a:chExt cx="3846469" cy="3817154"/>
          </a:xfrm>
        </p:grpSpPr>
        <p:sp>
          <p:nvSpPr>
            <p:cNvPr id="8" name="Oval 7"/>
            <p:cNvSpPr/>
            <p:nvPr/>
          </p:nvSpPr>
          <p:spPr>
            <a:xfrm>
              <a:off x="7448779" y="1454251"/>
              <a:ext cx="3338460" cy="3006175"/>
            </a:xfrm>
            <a:prstGeom prst="ellipse">
              <a:avLst/>
            </a:prstGeom>
            <a:solidFill>
              <a:srgbClr val="7F7F7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Isosceles Triangle 8"/>
            <p:cNvSpPr/>
            <p:nvPr/>
          </p:nvSpPr>
          <p:spPr>
            <a:xfrm rot="8110061">
              <a:off x="8399357" y="3735608"/>
              <a:ext cx="1892511" cy="1471791"/>
            </a:xfrm>
            <a:prstGeom prst="triangle">
              <a:avLst>
                <a:gd name="adj" fmla="val 60709"/>
              </a:avLst>
            </a:prstGeom>
            <a:solidFill>
              <a:srgbClr val="7F7F7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8150964" y="2748040"/>
              <a:ext cx="967048" cy="2018235"/>
            </a:xfrm>
            <a:prstGeom prst="rect">
              <a:avLst/>
            </a:prstGeom>
            <a:solidFill>
              <a:srgbClr val="7F7F7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ounded Rectangle 10"/>
            <p:cNvSpPr/>
            <p:nvPr/>
          </p:nvSpPr>
          <p:spPr>
            <a:xfrm rot="264837">
              <a:off x="9118007" y="2748040"/>
              <a:ext cx="1669232" cy="1698780"/>
            </a:xfrm>
            <a:prstGeom prst="roundRect">
              <a:avLst/>
            </a:prstGeom>
            <a:solidFill>
              <a:srgbClr val="7F7F7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Isosceles Triangle 11"/>
            <p:cNvSpPr/>
            <p:nvPr/>
          </p:nvSpPr>
          <p:spPr>
            <a:xfrm rot="20862055">
              <a:off x="10100369" y="2276108"/>
              <a:ext cx="938262" cy="1362466"/>
            </a:xfrm>
            <a:prstGeom prst="triangle">
              <a:avLst/>
            </a:prstGeom>
            <a:solidFill>
              <a:srgbClr val="7F7F7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Oval 12"/>
            <p:cNvSpPr/>
            <p:nvPr/>
          </p:nvSpPr>
          <p:spPr>
            <a:xfrm>
              <a:off x="8486853" y="2516911"/>
              <a:ext cx="967048" cy="817343"/>
            </a:xfrm>
            <a:prstGeom prst="ellipse">
              <a:avLst/>
            </a:prstGeom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/>
            <p:cNvSpPr/>
            <p:nvPr/>
          </p:nvSpPr>
          <p:spPr>
            <a:xfrm>
              <a:off x="9118012" y="1440645"/>
              <a:ext cx="335888" cy="1676063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ounded Rectangle 14"/>
            <p:cNvSpPr/>
            <p:nvPr/>
          </p:nvSpPr>
          <p:spPr>
            <a:xfrm rot="2745117">
              <a:off x="8945918" y="3335805"/>
              <a:ext cx="1528094" cy="237642"/>
            </a:xfrm>
            <a:prstGeom prst="roundRect">
              <a:avLst/>
            </a:prstGeom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Isosceles Triangle 15"/>
            <p:cNvSpPr/>
            <p:nvPr/>
          </p:nvSpPr>
          <p:spPr>
            <a:xfrm rot="15865594">
              <a:off x="8777478" y="4309355"/>
              <a:ext cx="1016937" cy="879951"/>
            </a:xfrm>
            <a:prstGeom prst="triangle">
              <a:avLst/>
            </a:prstGeom>
            <a:solidFill>
              <a:srgbClr val="7F7F7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Isosceles Triangle 16"/>
            <p:cNvSpPr/>
            <p:nvPr/>
          </p:nvSpPr>
          <p:spPr>
            <a:xfrm rot="6386092" flipV="1">
              <a:off x="10583099" y="3758336"/>
              <a:ext cx="354330" cy="222936"/>
            </a:xfrm>
            <a:prstGeom prst="triangl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Isosceles Triangle 17"/>
            <p:cNvSpPr/>
            <p:nvPr/>
          </p:nvSpPr>
          <p:spPr>
            <a:xfrm rot="6170858" flipV="1">
              <a:off x="10656743" y="3989465"/>
              <a:ext cx="354330" cy="222936"/>
            </a:xfrm>
            <a:prstGeom prst="triangl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Moon 18"/>
            <p:cNvSpPr/>
            <p:nvPr/>
          </p:nvSpPr>
          <p:spPr>
            <a:xfrm rot="10800000">
              <a:off x="10986638" y="3171725"/>
              <a:ext cx="308610" cy="727744"/>
            </a:xfrm>
            <a:prstGeom prst="moon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1" name="Text Placeholder 20"/>
          <p:cNvSpPr>
            <a:spLocks noGrp="1"/>
          </p:cNvSpPr>
          <p:nvPr>
            <p:ph type="body" sz="quarter" idx="12"/>
          </p:nvPr>
        </p:nvSpPr>
        <p:spPr>
          <a:xfrm>
            <a:off x="312738" y="1695450"/>
            <a:ext cx="7113587" cy="4602163"/>
          </a:xfrm>
          <a:prstGeom prst="rect">
            <a:avLst/>
          </a:prstGeom>
        </p:spPr>
        <p:txBody>
          <a:bodyPr/>
          <a:lstStyle>
            <a:lvl1pPr marL="228600" indent="-228600">
              <a:buFont typeface="Wingdings" panose="05000000000000000000" pitchFamily="2" charset="2"/>
              <a:buChar char="ü"/>
              <a:defRPr sz="1600" b="1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160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40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4558084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ca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Appendix L –HIX/Tier-1 Worker Portal Screenshots</a:t>
            </a:r>
            <a:endParaRPr lang="en-US"/>
          </a:p>
        </p:txBody>
      </p:sp>
      <p:sp>
        <p:nvSpPr>
          <p:cNvPr id="5" name="Rectangle 4"/>
          <p:cNvSpPr/>
          <p:nvPr userDrawn="1"/>
        </p:nvSpPr>
        <p:spPr>
          <a:xfrm>
            <a:off x="0" y="-12878"/>
            <a:ext cx="1790163" cy="64394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 userDrawn="1"/>
        </p:nvSpPr>
        <p:spPr>
          <a:xfrm rot="21358949">
            <a:off x="2529283" y="447331"/>
            <a:ext cx="6274475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000" b="1" spc="300" dirty="0">
                <a:solidFill>
                  <a:srgbClr val="FF0000"/>
                </a:solidFill>
                <a:latin typeface="Bradley Hand ITC" panose="03070402050302030203" pitchFamily="66" charset="0"/>
              </a:rPr>
              <a:t>LET’S  RECAP…</a:t>
            </a:r>
          </a:p>
        </p:txBody>
      </p:sp>
      <p:grpSp>
        <p:nvGrpSpPr>
          <p:cNvPr id="7" name="Group 6"/>
          <p:cNvGrpSpPr/>
          <p:nvPr userDrawn="1"/>
        </p:nvGrpSpPr>
        <p:grpSpPr>
          <a:xfrm>
            <a:off x="895081" y="1891631"/>
            <a:ext cx="3846469" cy="3817154"/>
            <a:chOff x="7448779" y="1440645"/>
            <a:chExt cx="3846469" cy="3817154"/>
          </a:xfrm>
        </p:grpSpPr>
        <p:sp>
          <p:nvSpPr>
            <p:cNvPr id="8" name="Oval 7"/>
            <p:cNvSpPr/>
            <p:nvPr/>
          </p:nvSpPr>
          <p:spPr>
            <a:xfrm>
              <a:off x="7448779" y="1454251"/>
              <a:ext cx="3338460" cy="3006175"/>
            </a:xfrm>
            <a:prstGeom prst="ellipse">
              <a:avLst/>
            </a:prstGeom>
            <a:solidFill>
              <a:srgbClr val="7F7F7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Isosceles Triangle 8"/>
            <p:cNvSpPr/>
            <p:nvPr/>
          </p:nvSpPr>
          <p:spPr>
            <a:xfrm rot="8110061">
              <a:off x="8399357" y="3735608"/>
              <a:ext cx="1892511" cy="1471791"/>
            </a:xfrm>
            <a:prstGeom prst="triangle">
              <a:avLst>
                <a:gd name="adj" fmla="val 60709"/>
              </a:avLst>
            </a:prstGeom>
            <a:solidFill>
              <a:srgbClr val="7F7F7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8150964" y="2748040"/>
              <a:ext cx="967048" cy="2018235"/>
            </a:xfrm>
            <a:prstGeom prst="rect">
              <a:avLst/>
            </a:prstGeom>
            <a:solidFill>
              <a:srgbClr val="7F7F7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ounded Rectangle 10"/>
            <p:cNvSpPr/>
            <p:nvPr/>
          </p:nvSpPr>
          <p:spPr>
            <a:xfrm rot="264837">
              <a:off x="9118007" y="2748040"/>
              <a:ext cx="1669232" cy="1698780"/>
            </a:xfrm>
            <a:prstGeom prst="roundRect">
              <a:avLst/>
            </a:prstGeom>
            <a:solidFill>
              <a:srgbClr val="7F7F7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Isosceles Triangle 11"/>
            <p:cNvSpPr/>
            <p:nvPr/>
          </p:nvSpPr>
          <p:spPr>
            <a:xfrm rot="20862055">
              <a:off x="10100369" y="2276108"/>
              <a:ext cx="938262" cy="1362466"/>
            </a:xfrm>
            <a:prstGeom prst="triangle">
              <a:avLst/>
            </a:prstGeom>
            <a:solidFill>
              <a:srgbClr val="7F7F7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Oval 12"/>
            <p:cNvSpPr/>
            <p:nvPr/>
          </p:nvSpPr>
          <p:spPr>
            <a:xfrm>
              <a:off x="8486853" y="2516911"/>
              <a:ext cx="967048" cy="817343"/>
            </a:xfrm>
            <a:prstGeom prst="ellipse">
              <a:avLst/>
            </a:prstGeom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/>
            <p:cNvSpPr/>
            <p:nvPr/>
          </p:nvSpPr>
          <p:spPr>
            <a:xfrm>
              <a:off x="9118012" y="1440645"/>
              <a:ext cx="335888" cy="1676063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ounded Rectangle 14"/>
            <p:cNvSpPr/>
            <p:nvPr/>
          </p:nvSpPr>
          <p:spPr>
            <a:xfrm rot="2745117">
              <a:off x="8945918" y="3335805"/>
              <a:ext cx="1528094" cy="237642"/>
            </a:xfrm>
            <a:prstGeom prst="roundRect">
              <a:avLst/>
            </a:prstGeom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Isosceles Triangle 15"/>
            <p:cNvSpPr/>
            <p:nvPr/>
          </p:nvSpPr>
          <p:spPr>
            <a:xfrm rot="15865594">
              <a:off x="8777478" y="4309355"/>
              <a:ext cx="1016937" cy="879951"/>
            </a:xfrm>
            <a:prstGeom prst="triangle">
              <a:avLst/>
            </a:prstGeom>
            <a:solidFill>
              <a:srgbClr val="7F7F7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Isosceles Triangle 16"/>
            <p:cNvSpPr/>
            <p:nvPr/>
          </p:nvSpPr>
          <p:spPr>
            <a:xfrm rot="6386092" flipV="1">
              <a:off x="10583099" y="3758336"/>
              <a:ext cx="354330" cy="222936"/>
            </a:xfrm>
            <a:prstGeom prst="triangl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Isosceles Triangle 17"/>
            <p:cNvSpPr/>
            <p:nvPr/>
          </p:nvSpPr>
          <p:spPr>
            <a:xfrm rot="6170858" flipV="1">
              <a:off x="10656743" y="3989465"/>
              <a:ext cx="354330" cy="222936"/>
            </a:xfrm>
            <a:prstGeom prst="triangl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Moon 18"/>
            <p:cNvSpPr/>
            <p:nvPr/>
          </p:nvSpPr>
          <p:spPr>
            <a:xfrm rot="10800000">
              <a:off x="10986638" y="3171725"/>
              <a:ext cx="308610" cy="727744"/>
            </a:xfrm>
            <a:prstGeom prst="moon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1" name="Text Placeholder 20"/>
          <p:cNvSpPr>
            <a:spLocks noGrp="1"/>
          </p:cNvSpPr>
          <p:nvPr>
            <p:ph type="body" sz="quarter" idx="12"/>
          </p:nvPr>
        </p:nvSpPr>
        <p:spPr>
          <a:xfrm>
            <a:off x="4829817" y="1487156"/>
            <a:ext cx="7113587" cy="4933251"/>
          </a:xfrm>
          <a:prstGeom prst="rect">
            <a:avLst/>
          </a:prstGeom>
        </p:spPr>
        <p:txBody>
          <a:bodyPr/>
          <a:lstStyle>
            <a:lvl1pPr marL="228600" indent="-228600">
              <a:buFont typeface="Wingdings" panose="05000000000000000000" pitchFamily="2" charset="2"/>
              <a:buChar char="ü"/>
              <a:defRPr sz="1600" b="1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160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40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4633443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20862" y="6430971"/>
            <a:ext cx="5118653" cy="365125"/>
          </a:xfrm>
          <a:prstGeom prst="rect">
            <a:avLst/>
          </a:prstGeom>
        </p:spPr>
        <p:txBody>
          <a:bodyPr/>
          <a:lstStyle>
            <a:lvl1pPr algn="l">
              <a:defRPr/>
            </a:lvl1pPr>
          </a:lstStyle>
          <a:p>
            <a:r>
              <a:rPr lang="en-US" smtClean="0"/>
              <a:t>Appendix L –HIX/Tier-1 Worker Portal Screenshots</a:t>
            </a:r>
            <a:endParaRPr lang="en-US" dirty="0"/>
          </a:p>
        </p:txBody>
      </p:sp>
      <p:sp>
        <p:nvSpPr>
          <p:cNvPr id="7" name="Rectangle 6"/>
          <p:cNvSpPr/>
          <p:nvPr userDrawn="1"/>
        </p:nvSpPr>
        <p:spPr>
          <a:xfrm>
            <a:off x="-1575" y="17216"/>
            <a:ext cx="12202868" cy="103965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Text Placeholder 16"/>
          <p:cNvSpPr>
            <a:spLocks noGrp="1"/>
          </p:cNvSpPr>
          <p:nvPr>
            <p:ph type="body" sz="quarter" idx="13" hasCustomPrompt="1"/>
          </p:nvPr>
        </p:nvSpPr>
        <p:spPr>
          <a:xfrm>
            <a:off x="520862" y="5345582"/>
            <a:ext cx="7578109" cy="1004888"/>
          </a:xfrm>
          <a:prstGeom prst="rect">
            <a:avLst/>
          </a:prstGeom>
        </p:spPr>
        <p:txBody>
          <a:bodyPr anchor="b">
            <a:normAutofit/>
          </a:bodyPr>
          <a:lstStyle>
            <a:lvl1pPr marL="0" indent="0">
              <a:buFontTx/>
              <a:buNone/>
              <a:defRPr sz="2000" baseline="0">
                <a:solidFill>
                  <a:srgbClr val="151751"/>
                </a:solidFill>
              </a:defRPr>
            </a:lvl1pPr>
          </a:lstStyle>
          <a:p>
            <a:pPr lvl="0"/>
            <a:r>
              <a:rPr lang="en-US" dirty="0"/>
              <a:t>Click to add module number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67795" y="2988660"/>
            <a:ext cx="11112907" cy="410586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="1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20" name="Title 1"/>
          <p:cNvSpPr>
            <a:spLocks noGrp="1"/>
          </p:cNvSpPr>
          <p:nvPr>
            <p:ph type="ctrTitle" hasCustomPrompt="1"/>
          </p:nvPr>
        </p:nvSpPr>
        <p:spPr>
          <a:xfrm>
            <a:off x="520862" y="2219556"/>
            <a:ext cx="11157994" cy="800665"/>
          </a:xfrm>
          <a:noFill/>
        </p:spPr>
        <p:txBody>
          <a:bodyPr anchor="b"/>
          <a:lstStyle>
            <a:lvl1pPr algn="l">
              <a:lnSpc>
                <a:spcPct val="100000"/>
              </a:lnSpc>
              <a:defRPr sz="3600" i="1">
                <a:solidFill>
                  <a:schemeClr val="accent1"/>
                </a:solidFill>
                <a:latin typeface="Gill Sans MT" panose="020B0502020104020203" pitchFamily="34" charset="0"/>
              </a:defRPr>
            </a:lvl1pPr>
          </a:lstStyle>
          <a:p>
            <a:r>
              <a:rPr lang="en-US" dirty="0"/>
              <a:t>Click to edit Master title style  </a:t>
            </a:r>
          </a:p>
        </p:txBody>
      </p:sp>
      <p:cxnSp>
        <p:nvCxnSpPr>
          <p:cNvPr id="25" name="Straight Connector 24"/>
          <p:cNvCxnSpPr/>
          <p:nvPr userDrawn="1"/>
        </p:nvCxnSpPr>
        <p:spPr>
          <a:xfrm>
            <a:off x="520862" y="2556125"/>
            <a:ext cx="0" cy="694944"/>
          </a:xfrm>
          <a:prstGeom prst="line">
            <a:avLst/>
          </a:prstGeom>
          <a:ln w="762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xmlns="" id="{45E5A1A9-D4A2-43D8-B3C4-471E0C678B62}"/>
              </a:ext>
            </a:extLst>
          </p:cNvPr>
          <p:cNvCxnSpPr/>
          <p:nvPr userDrawn="1"/>
        </p:nvCxnSpPr>
        <p:spPr>
          <a:xfrm>
            <a:off x="419689" y="2556125"/>
            <a:ext cx="0" cy="694944"/>
          </a:xfrm>
          <a:prstGeom prst="line">
            <a:avLst/>
          </a:prstGeom>
          <a:ln w="762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322797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section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Rectangle 38"/>
          <p:cNvSpPr/>
          <p:nvPr userDrawn="1"/>
        </p:nvSpPr>
        <p:spPr>
          <a:xfrm>
            <a:off x="582385" y="2396975"/>
            <a:ext cx="11157858" cy="1005840"/>
          </a:xfrm>
          <a:prstGeom prst="rect">
            <a:avLst/>
          </a:prstGeom>
          <a:solidFill>
            <a:srgbClr val="00B0F0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20862" y="6483370"/>
            <a:ext cx="5118653" cy="365125"/>
          </a:xfrm>
          <a:prstGeom prst="rect">
            <a:avLst/>
          </a:prstGeom>
        </p:spPr>
        <p:txBody>
          <a:bodyPr/>
          <a:lstStyle>
            <a:lvl1pPr algn="l">
              <a:defRPr/>
            </a:lvl1pPr>
          </a:lstStyle>
          <a:p>
            <a:r>
              <a:rPr lang="en-US" smtClean="0"/>
              <a:t>Appendix L –HIX/Tier-1 Worker Portal Screenshots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3631" y="2654820"/>
            <a:ext cx="10965984" cy="490148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>
              <a:buNone/>
              <a:defRPr sz="3200" b="1" i="1">
                <a:solidFill>
                  <a:schemeClr val="bg1"/>
                </a:solidFill>
                <a:latin typeface="Gill Sans MT" panose="020B0502020104020203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23" name="Rectangle 22"/>
          <p:cNvSpPr/>
          <p:nvPr userDrawn="1"/>
        </p:nvSpPr>
        <p:spPr>
          <a:xfrm>
            <a:off x="-820" y="0"/>
            <a:ext cx="12202868" cy="103965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24" name="Straight Connector 23"/>
          <p:cNvCxnSpPr/>
          <p:nvPr userDrawn="1"/>
        </p:nvCxnSpPr>
        <p:spPr>
          <a:xfrm>
            <a:off x="407581" y="2396975"/>
            <a:ext cx="0" cy="1005840"/>
          </a:xfrm>
          <a:prstGeom prst="line">
            <a:avLst/>
          </a:prstGeom>
          <a:ln w="762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xmlns="" id="{89569507-2A0A-40A0-BD74-654C712954E5}"/>
              </a:ext>
            </a:extLst>
          </p:cNvPr>
          <p:cNvCxnSpPr/>
          <p:nvPr userDrawn="1"/>
        </p:nvCxnSpPr>
        <p:spPr>
          <a:xfrm>
            <a:off x="514193" y="2396975"/>
            <a:ext cx="0" cy="1005840"/>
          </a:xfrm>
          <a:prstGeom prst="line">
            <a:avLst/>
          </a:prstGeom>
          <a:ln w="762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50716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6820" y="823963"/>
            <a:ext cx="11629612" cy="5516546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>
              <a:lnSpc>
                <a:spcPct val="100000"/>
              </a:lnSpc>
              <a:buClr>
                <a:schemeClr val="accent2"/>
              </a:buClr>
              <a:buFont typeface="Wingdings" panose="05000000000000000000" pitchFamily="2" charset="2"/>
              <a:buChar char="§"/>
              <a:defRPr sz="2400" b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1pPr>
            <a:lvl2pPr>
              <a:lnSpc>
                <a:spcPct val="100000"/>
              </a:lnSpc>
              <a:defRPr sz="2400" b="0">
                <a:solidFill>
                  <a:schemeClr val="accent1">
                    <a:lumMod val="75000"/>
                  </a:schemeClr>
                </a:solidFill>
                <a:latin typeface="+mn-lt"/>
              </a:defRPr>
            </a:lvl2pPr>
            <a:lvl3pPr>
              <a:lnSpc>
                <a:spcPct val="100000"/>
              </a:lnSpc>
              <a:defRPr sz="2000" b="0">
                <a:solidFill>
                  <a:schemeClr val="accent2"/>
                </a:solidFill>
                <a:latin typeface="+mn-lt"/>
              </a:defRPr>
            </a:lvl3pPr>
            <a:lvl4pPr>
              <a:lnSpc>
                <a:spcPct val="100000"/>
              </a:lnSpc>
              <a:defRPr sz="1800" b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4pPr>
            <a:lvl5pPr>
              <a:lnSpc>
                <a:spcPct val="100000"/>
              </a:lnSpc>
              <a:defRPr sz="1800" b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  <p:sp>
        <p:nvSpPr>
          <p:cNvPr id="1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4038600" y="6457951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Appendix L –HIX/Tier-1 Worker Portal Screenshots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69394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creen sho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268288" y="811213"/>
            <a:ext cx="6865937" cy="543560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Appendix L –HIX/Tier-1 Worker Portal Screenshots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2"/>
          </p:nvPr>
        </p:nvSpPr>
        <p:spPr>
          <a:xfrm>
            <a:off x="7225048" y="810652"/>
            <a:ext cx="4791732" cy="5435600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100000"/>
              </a:lnSpc>
              <a:buClr>
                <a:schemeClr val="accent2"/>
              </a:buClr>
              <a:buFont typeface="Wingdings" panose="05000000000000000000" pitchFamily="2" charset="2"/>
              <a:buChar char="§"/>
              <a:defRPr lang="en-US" sz="2400" b="0" kern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00000"/>
              </a:lnSpc>
              <a:defRPr lang="en-US" sz="2400" b="0" kern="1200" dirty="0" smtClean="0"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00000"/>
              </a:lnSpc>
              <a:defRPr lang="en-US" sz="2000" b="0" kern="1200" dirty="0" smtClean="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lang="en-US" sz="1800" b="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lang="en-US" sz="1800" b="0" kern="12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marL="685800" lvl="1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</a:pPr>
            <a:r>
              <a:rPr lang="en-US" dirty="0"/>
              <a:t>Second level</a:t>
            </a:r>
          </a:p>
          <a:p>
            <a:pPr marL="1143000" lvl="2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</a:pPr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4361476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67636" y="812245"/>
            <a:ext cx="5760720" cy="56502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>
              <a:defRPr lang="en-US" sz="2400" smtClean="0">
                <a:latin typeface="+mn-lt"/>
              </a:defRPr>
            </a:lvl1pPr>
            <a:lvl2pPr>
              <a:defRPr lang="en-US" sz="2000" smtClean="0">
                <a:solidFill>
                  <a:schemeClr val="accent1">
                    <a:lumMod val="75000"/>
                  </a:schemeClr>
                </a:solidFill>
                <a:latin typeface="+mn-lt"/>
              </a:defRPr>
            </a:lvl2pPr>
            <a:lvl3pPr>
              <a:defRPr lang="en-US" sz="1800" smtClean="0">
                <a:solidFill>
                  <a:schemeClr val="accent2"/>
                </a:solidFill>
                <a:latin typeface="+mn-lt"/>
              </a:defRPr>
            </a:lvl3pPr>
            <a:lvl4pPr>
              <a:defRPr lang="en-US" sz="1600" smtClean="0">
                <a:latin typeface="+mn-lt"/>
              </a:defRPr>
            </a:lvl4pPr>
            <a:lvl5pPr>
              <a:defRPr lang="en-US" sz="1600" dirty="0"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47918" y="812245"/>
            <a:ext cx="5760720" cy="56502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>
              <a:defRPr lang="en-US" sz="2400" smtClean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defRPr>
            </a:lvl1pPr>
            <a:lvl2pPr>
              <a:defRPr lang="en-US" sz="2000" smtClean="0">
                <a:solidFill>
                  <a:schemeClr val="accent1">
                    <a:lumMod val="75000"/>
                  </a:schemeClr>
                </a:solidFill>
                <a:latin typeface="+mn-lt"/>
              </a:defRPr>
            </a:lvl2pPr>
            <a:lvl3pPr>
              <a:defRPr lang="en-US" sz="1800" smtClean="0">
                <a:solidFill>
                  <a:schemeClr val="accent2"/>
                </a:solidFill>
                <a:latin typeface="+mn-lt"/>
              </a:defRPr>
            </a:lvl3pPr>
            <a:lvl4pPr>
              <a:defRPr lang="en-US" sz="1600" smtClean="0">
                <a:latin typeface="+mn-lt"/>
              </a:defRPr>
            </a:lvl4pPr>
            <a:lvl5pPr>
              <a:defRPr lang="en-US" sz="1600" dirty="0"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67636" y="278673"/>
            <a:ext cx="10658866" cy="391885"/>
          </a:xfrm>
          <a:prstGeom prst="rect">
            <a:avLst/>
          </a:prstGeom>
          <a:noFill/>
          <a:effectLst/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435024" y="6552889"/>
            <a:ext cx="652306" cy="2260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312516" y="6552889"/>
            <a:ext cx="4114800" cy="2260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Appendix L –HIX/Tier-1 Worker Portal Screenshots</a:t>
            </a:r>
            <a:endParaRPr lang="en-US"/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268561" y="82113"/>
            <a:ext cx="0" cy="496302"/>
          </a:xfrm>
          <a:prstGeom prst="line">
            <a:avLst/>
          </a:prstGeom>
          <a:ln w="762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 userDrawn="1"/>
        </p:nvSpPr>
        <p:spPr>
          <a:xfrm>
            <a:off x="281980" y="12094"/>
            <a:ext cx="2183732" cy="307777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400" b="1" dirty="0"/>
              <a:t>HIX/Tier-1 Training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xmlns="" id="{951603BD-0D35-4D92-870C-24428BD39776}"/>
              </a:ext>
            </a:extLst>
          </p:cNvPr>
          <p:cNvCxnSpPr/>
          <p:nvPr userDrawn="1"/>
        </p:nvCxnSpPr>
        <p:spPr>
          <a:xfrm>
            <a:off x="159704" y="82113"/>
            <a:ext cx="0" cy="496302"/>
          </a:xfrm>
          <a:prstGeom prst="line">
            <a:avLst/>
          </a:prstGeom>
          <a:ln w="762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71" r:id="rId2"/>
    <p:sldLayoutId id="2147483668" r:id="rId3"/>
    <p:sldLayoutId id="2147483667" r:id="rId4"/>
    <p:sldLayoutId id="2147483663" r:id="rId5"/>
    <p:sldLayoutId id="2147483654" r:id="rId6"/>
    <p:sldLayoutId id="2147483672" r:id="rId7"/>
    <p:sldLayoutId id="2147483652" r:id="rId8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rgbClr val="5B9BD5"/>
          </a:solidFill>
          <a:latin typeface="+mn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accent1">
              <a:lumMod val="60000"/>
              <a:lumOff val="40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accent4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tmp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tmp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tm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tm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4294967295"/>
          </p:nvPr>
        </p:nvSpPr>
        <p:spPr>
          <a:xfrm>
            <a:off x="11435024" y="6552889"/>
            <a:ext cx="652306" cy="226088"/>
          </a:xfrm>
          <a:prstGeom prst="rect">
            <a:avLst/>
          </a:prstGeom>
        </p:spPr>
        <p:txBody>
          <a:bodyPr/>
          <a:lstStyle/>
          <a:p>
            <a:fld id="{48F63A3B-78C7-47BE-AE5E-E10140E04643}" type="slidenum">
              <a:rPr lang="en-US" smtClean="0"/>
              <a:t>1</a:t>
            </a:fld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/>
              <a:t>Module 118</a:t>
            </a:r>
            <a:endParaRPr lang="en-US" dirty="0"/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An introduction to the HIX/Tier-1 Worker Portal</a:t>
            </a:r>
          </a:p>
        </p:txBody>
      </p:sp>
      <p:sp>
        <p:nvSpPr>
          <p:cNvPr id="5" name="Title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3200" dirty="0"/>
              <a:t>HIX/Tier-1 Application Quick Links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Appendix L –HIX/Tier-1 Worker Portal Screenshots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931345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Enrollment Details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r>
              <a:rPr lang="en-US" dirty="0"/>
              <a:t>Scrolling right shows more columns.</a:t>
            </a:r>
          </a:p>
        </p:txBody>
      </p:sp>
      <p:pic>
        <p:nvPicPr>
          <p:cNvPr id="2052" name="Picture 2" descr="image00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151" y="824939"/>
            <a:ext cx="6782491" cy="4572000"/>
          </a:xfrm>
          <a:prstGeom prst="rect">
            <a:avLst/>
          </a:prstGeom>
          <a:noFill/>
          <a:ln w="9525">
            <a:solidFill>
              <a:schemeClr val="bg1">
                <a:lumMod val="75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96856" y="4690655"/>
            <a:ext cx="457200" cy="495300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4581239" y="5106781"/>
            <a:ext cx="1620079" cy="369332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Scroll right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Appendix L –HIX/Tier-1 Worker Portal Screenshots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702813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Enrollment Details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r>
              <a:rPr lang="en-US" dirty="0"/>
              <a:t>Scrolling to the end.</a:t>
            </a:r>
          </a:p>
        </p:txBody>
      </p:sp>
      <p:pic>
        <p:nvPicPr>
          <p:cNvPr id="9" name="Picture 3" descr="image00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7636" y="810652"/>
            <a:ext cx="6608385" cy="457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Appendix L –HIX/Tier-1 Worker Portal Screenshots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830674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1"/>
          <p:cNvSpPr>
            <a:spLocks noGrp="1"/>
          </p:cNvSpPr>
          <p:nvPr>
            <p:ph type="pic" sz="quarter" idx="13"/>
          </p:nvPr>
        </p:nvSpPr>
        <p:spPr/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Change Eligibility Determination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r>
              <a:rPr lang="en-US" dirty="0"/>
              <a:t>View only screen that shows what members are eligible for and related verification issues.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6033" y="810652"/>
            <a:ext cx="3586000" cy="5852160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267636" y="4214838"/>
            <a:ext cx="3361389" cy="514350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Appendix L –HIX/Tier-1 Worker Portal Screenshots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961126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33" descr="image05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9303" y="3412356"/>
            <a:ext cx="6648450" cy="2705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Picture Placeholder 1"/>
          <p:cNvSpPr>
            <a:spLocks noGrp="1"/>
          </p:cNvSpPr>
          <p:nvPr>
            <p:ph type="pic" sz="quarter" idx="13"/>
          </p:nvPr>
        </p:nvSpPr>
        <p:spPr/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Manage Active Enrollments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13</a:t>
            </a:fld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r>
              <a:rPr lang="en-US" dirty="0"/>
              <a:t>A view only screen that summarizes active enrollment status details.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6033" y="810652"/>
            <a:ext cx="3586000" cy="5852160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267636" y="4743482"/>
            <a:ext cx="3361389" cy="514350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0" name="Straight Arrow Connector 9"/>
          <p:cNvCxnSpPr/>
          <p:nvPr/>
        </p:nvCxnSpPr>
        <p:spPr>
          <a:xfrm>
            <a:off x="3662052" y="5014945"/>
            <a:ext cx="724210" cy="0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Appendix L –HIX/Tier-1 Worker Portal Screenshots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022109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1"/>
          <p:cNvSpPr>
            <a:spLocks noGrp="1"/>
          </p:cNvSpPr>
          <p:nvPr>
            <p:ph type="pic" sz="quarter" idx="13"/>
          </p:nvPr>
        </p:nvSpPr>
        <p:spPr/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Update Contact Information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14</a:t>
            </a:fld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r>
              <a:rPr lang="en-US" dirty="0"/>
              <a:t>A simple way to update mailing addresses, email addresses and phone numbers without having to run eligibility and enrollment.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6033" y="810652"/>
            <a:ext cx="3586000" cy="5852160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267636" y="5343562"/>
            <a:ext cx="3361389" cy="514350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Appendix L –HIX/Tier-1 Worker Portal Screenshots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260681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Update Contact Information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6" name="Picture Placeholder 5" descr="Screen Clipping"/>
          <p:cNvPicPr>
            <a:picLocks noGrp="1" noChangeAspect="1"/>
          </p:cNvPicPr>
          <p:nvPr>
            <p:ph type="pic" sz="quarter" idx="13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239" t="-374" b="-374"/>
          <a:stretch/>
        </p:blipFill>
        <p:spPr>
          <a:xfrm>
            <a:off x="267636" y="957314"/>
            <a:ext cx="4995709" cy="5435600"/>
          </a:xfrm>
          <a:ln>
            <a:solidFill>
              <a:schemeClr val="bg1">
                <a:lumMod val="75000"/>
              </a:schemeClr>
            </a:solidFill>
          </a:ln>
        </p:spPr>
      </p:pic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Appendix L –HIX/Tier-1 Worker Portal Screenshots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369112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16</a:t>
            </a:fld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US" dirty="0"/>
              <a:t>We introduced and reviewed the Quick Links options in the application landing page.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/>
              <a:t> </a:t>
            </a:r>
            <a:endParaRPr lang="en-US" dirty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Appendix L –HIX/Tier-1 Worker Portal Screenshots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23431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US" dirty="0"/>
              <a:t>The Quick Links options in the application landing page. </a:t>
            </a:r>
          </a:p>
        </p:txBody>
      </p:sp>
    </p:spTree>
    <p:extLst>
      <p:ext uri="{BB962C8B-B14F-4D97-AF65-F5344CB8AC3E}">
        <p14:creationId xmlns:p14="http://schemas.microsoft.com/office/powerpoint/2010/main" val="39683040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Quick Links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r>
              <a:rPr lang="en-US" dirty="0"/>
              <a:t>On the main landing page for a consumer, there are Quick Links for viewing and managing the application.</a:t>
            </a:r>
          </a:p>
          <a:p>
            <a:endParaRPr lang="en-US" dirty="0"/>
          </a:p>
          <a:p>
            <a:r>
              <a:rPr lang="en-US" dirty="0"/>
              <a:t>What is available depends on:</a:t>
            </a:r>
          </a:p>
          <a:p>
            <a:pPr lvl="1"/>
            <a:r>
              <a:rPr lang="en-US" dirty="0"/>
              <a:t>Your security.</a:t>
            </a:r>
          </a:p>
          <a:p>
            <a:pPr lvl="1"/>
            <a:r>
              <a:rPr lang="en-US" dirty="0"/>
              <a:t>The status of the application.</a:t>
            </a:r>
          </a:p>
          <a:p>
            <a:endParaRPr lang="en-US" dirty="0"/>
          </a:p>
        </p:txBody>
      </p:sp>
      <p:pic>
        <p:nvPicPr>
          <p:cNvPr id="1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7635" y="810652"/>
            <a:ext cx="6566668" cy="585216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4386263" y="2328863"/>
            <a:ext cx="2357437" cy="3700462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Appendix L –HIX/Tier-1 Worker Portal Screenshots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92124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1"/>
          <p:cNvSpPr>
            <a:spLocks noGrp="1"/>
          </p:cNvSpPr>
          <p:nvPr>
            <p:ph type="pic" sz="quarter" idx="13"/>
          </p:nvPr>
        </p:nvSpPr>
        <p:spPr/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Report a Change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r>
              <a:rPr lang="en-US" dirty="0"/>
              <a:t>This is only available if the application is the most recent physical application, i.e., you can’t change history.</a:t>
            </a:r>
          </a:p>
          <a:p>
            <a:endParaRPr lang="en-US" dirty="0"/>
          </a:p>
          <a:p>
            <a:r>
              <a:rPr lang="en-US" dirty="0"/>
              <a:t>There are several upcoming modules that cover change reporting.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6033" y="810652"/>
            <a:ext cx="3586000" cy="5852160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267636" y="1543050"/>
            <a:ext cx="3361389" cy="514350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Appendix L –HIX/Tier-1 Worker Portal Screenshots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68557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1"/>
          <p:cNvSpPr>
            <a:spLocks noGrp="1"/>
          </p:cNvSpPr>
          <p:nvPr>
            <p:ph type="pic" sz="quarter" idx="13"/>
          </p:nvPr>
        </p:nvSpPr>
        <p:spPr/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Manage VCL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r>
              <a:rPr lang="en-US" dirty="0"/>
              <a:t>This displays the verification checklist items.</a:t>
            </a:r>
          </a:p>
          <a:p>
            <a:endParaRPr lang="en-US" dirty="0"/>
          </a:p>
          <a:p>
            <a:r>
              <a:rPr lang="en-US" dirty="0"/>
              <a:t>These are items that require the client to mail documents to prove what they have said, e.g., mail copies of pay stubs in order to prove income.</a:t>
            </a:r>
          </a:p>
          <a:p>
            <a:endParaRPr lang="en-US" dirty="0"/>
          </a:p>
          <a:p>
            <a:r>
              <a:rPr lang="en-US" dirty="0"/>
              <a:t>There is a module dedicated to verifications.</a:t>
            </a:r>
          </a:p>
          <a:p>
            <a:endParaRPr lang="en-US" dirty="0"/>
          </a:p>
          <a:p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6033" y="810652"/>
            <a:ext cx="3586000" cy="5852160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267636" y="2100269"/>
            <a:ext cx="3361389" cy="514350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Appendix L –HIX/Tier-1 Worker Portal Screenshots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85393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Manage VCL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r>
              <a:rPr lang="en-US" dirty="0"/>
              <a:t>Typically a CCR will not update this screen, i.e., will look at it in view-only mode.</a:t>
            </a:r>
          </a:p>
          <a:p>
            <a:pPr lvl="1"/>
            <a:r>
              <a:rPr lang="en-US" dirty="0"/>
              <a:t>The exception is when redundant repeat verifications are generated.   </a:t>
            </a:r>
          </a:p>
          <a:p>
            <a:pPr lvl="1"/>
            <a:r>
              <a:rPr lang="en-US" dirty="0"/>
              <a:t>We cover how to manage these in an upcoming module.</a:t>
            </a:r>
          </a:p>
          <a:p>
            <a:pPr lvl="1"/>
            <a:endParaRPr lang="en-US" dirty="0"/>
          </a:p>
        </p:txBody>
      </p:sp>
      <p:pic>
        <p:nvPicPr>
          <p:cNvPr id="6" name="Picture Placeholder 5" descr="Screen Clipping"/>
          <p:cNvPicPr>
            <a:picLocks noGrp="1" noChangeAspect="1"/>
          </p:cNvPicPr>
          <p:nvPr>
            <p:ph type="pic" sz="quarter" idx="13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2569" b="-2569"/>
          <a:stretch/>
        </p:blipFill>
        <p:spPr>
          <a:ln>
            <a:solidFill>
              <a:schemeClr val="bg1">
                <a:lumMod val="75000"/>
              </a:schemeClr>
            </a:solidFill>
          </a:ln>
        </p:spPr>
      </p:pic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Appendix L –HIX/Tier-1 Worker Portal Screenshots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43365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1"/>
          <p:cNvSpPr>
            <a:spLocks noGrp="1"/>
          </p:cNvSpPr>
          <p:nvPr>
            <p:ph type="pic" sz="quarter" idx="13"/>
          </p:nvPr>
        </p:nvSpPr>
        <p:spPr/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Manage Case Comments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r>
              <a:rPr lang="en-US" sz="2000" dirty="0"/>
              <a:t>This allows you to add and view comments. You will use this a lot.</a:t>
            </a:r>
          </a:p>
          <a:p>
            <a:endParaRPr lang="en-US" sz="2000" dirty="0"/>
          </a:p>
          <a:p>
            <a:r>
              <a:rPr lang="en-US" sz="2000" dirty="0"/>
              <a:t>Some comments are generated by the system and others are manually added.</a:t>
            </a:r>
          </a:p>
          <a:p>
            <a:endParaRPr lang="en-US" sz="2000" dirty="0"/>
          </a:p>
          <a:p>
            <a:endParaRPr lang="en-US" sz="2000" dirty="0"/>
          </a:p>
          <a:p>
            <a:endParaRPr lang="en-US" sz="2000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6033" y="810652"/>
            <a:ext cx="3586000" cy="5852160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267636" y="2643197"/>
            <a:ext cx="3361389" cy="514350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Placeholder 4" descr="Screen Clipping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328" b="-872"/>
          <a:stretch/>
        </p:blipFill>
        <p:spPr>
          <a:xfrm>
            <a:off x="4680622" y="3083338"/>
            <a:ext cx="6865937" cy="3628104"/>
          </a:xfrm>
          <a:prstGeom prst="rect">
            <a:avLst/>
          </a:prstGeom>
          <a:ln>
            <a:solidFill>
              <a:schemeClr val="bg1">
                <a:lumMod val="75000"/>
              </a:schemeClr>
            </a:solidFill>
          </a:ln>
        </p:spPr>
      </p:pic>
      <p:cxnSp>
        <p:nvCxnSpPr>
          <p:cNvPr id="10" name="Straight Arrow Connector 9"/>
          <p:cNvCxnSpPr>
            <a:stCxn id="7" idx="3"/>
          </p:cNvCxnSpPr>
          <p:nvPr/>
        </p:nvCxnSpPr>
        <p:spPr>
          <a:xfrm>
            <a:off x="3629025" y="2900372"/>
            <a:ext cx="828675" cy="628641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Appendix L –HIX/Tier-1 Worker Portal Screenshots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14959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1"/>
          <p:cNvSpPr>
            <a:spLocks noGrp="1"/>
          </p:cNvSpPr>
          <p:nvPr>
            <p:ph type="pic" sz="quarter" idx="13"/>
          </p:nvPr>
        </p:nvSpPr>
        <p:spPr/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Manage Missing Information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r>
              <a:rPr lang="en-US" sz="1600" dirty="0"/>
              <a:t>This is used by data entry staff when there is information missing from a paper application.</a:t>
            </a:r>
          </a:p>
          <a:p>
            <a:r>
              <a:rPr lang="en-US" sz="1600" dirty="0"/>
              <a:t>You will not use this menu item.</a:t>
            </a:r>
          </a:p>
          <a:p>
            <a:endParaRPr lang="en-US" sz="1600" dirty="0"/>
          </a:p>
          <a:p>
            <a:endParaRPr lang="en-US" sz="1600" dirty="0"/>
          </a:p>
          <a:p>
            <a:endParaRPr lang="en-US" sz="1600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6033" y="810652"/>
            <a:ext cx="3586000" cy="5852160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267636" y="3186130"/>
            <a:ext cx="3361389" cy="514350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Placeholder 5" descr="Screen Clipping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10" r="1875" b="-2170"/>
          <a:stretch/>
        </p:blipFill>
        <p:spPr>
          <a:xfrm>
            <a:off x="4223392" y="1920240"/>
            <a:ext cx="6343848" cy="4937760"/>
          </a:xfrm>
          <a:prstGeom prst="rect">
            <a:avLst/>
          </a:prstGeom>
        </p:spPr>
      </p:pic>
      <p:cxnSp>
        <p:nvCxnSpPr>
          <p:cNvPr id="9" name="Straight Arrow Connector 8"/>
          <p:cNvCxnSpPr/>
          <p:nvPr/>
        </p:nvCxnSpPr>
        <p:spPr>
          <a:xfrm>
            <a:off x="3662052" y="3443311"/>
            <a:ext cx="724210" cy="0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Appendix L –HIX/Tier-1 Worker Portal Screenshots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844212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1"/>
          <p:cNvSpPr>
            <a:spLocks noGrp="1"/>
          </p:cNvSpPr>
          <p:nvPr>
            <p:ph type="pic" sz="quarter" idx="13"/>
          </p:nvPr>
        </p:nvSpPr>
        <p:spPr/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Enrollment Details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r>
              <a:rPr lang="en-US" dirty="0"/>
              <a:t>A view only screen that summarizes member eligibility and enrollment details.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6033" y="810652"/>
            <a:ext cx="3586000" cy="5852160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267636" y="3700488"/>
            <a:ext cx="3361389" cy="514350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1" descr="image00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59002" y="2090812"/>
            <a:ext cx="6667500" cy="457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0" name="Straight Arrow Connector 9"/>
          <p:cNvCxnSpPr/>
          <p:nvPr/>
        </p:nvCxnSpPr>
        <p:spPr>
          <a:xfrm>
            <a:off x="3662052" y="3971951"/>
            <a:ext cx="724210" cy="0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34524" y="5891046"/>
            <a:ext cx="457200" cy="495300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7991724" y="6187783"/>
            <a:ext cx="1620079" cy="369332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Scroll right</a:t>
            </a:r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Appendix L –HIX/Tier-1 Worker Portal Screenshots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240191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/>
      <a:bodyPr wrap="square" rtlCol="0">
        <a:spAutoFit/>
      </a:bodyPr>
      <a:lstStyle>
        <a:defPPr>
          <a:defRPr b="1" dirty="0" smtClean="0"/>
        </a:defPPr>
      </a:lstStyle>
      <a:style>
        <a:lnRef idx="1">
          <a:schemeClr val="accent4"/>
        </a:lnRef>
        <a:fillRef idx="2">
          <a:schemeClr val="accent4"/>
        </a:fillRef>
        <a:effectRef idx="1">
          <a:schemeClr val="accent4"/>
        </a:effectRef>
        <a:fontRef idx="minor">
          <a:schemeClr val="dk1"/>
        </a:fontRef>
      </a:style>
    </a:txDef>
  </a:objectDefaults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470</Words>
  <Application>Microsoft Office PowerPoint</Application>
  <PresentationFormat>Custom</PresentationFormat>
  <Paragraphs>88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Office Theme</vt:lpstr>
      <vt:lpstr>HIX/Tier-1 Application Quick Links</vt:lpstr>
      <vt:lpstr>PowerPoint Presentation</vt:lpstr>
      <vt:lpstr>Quick Links</vt:lpstr>
      <vt:lpstr>Report a Change</vt:lpstr>
      <vt:lpstr>Manage VCL</vt:lpstr>
      <vt:lpstr>Manage VCL</vt:lpstr>
      <vt:lpstr>Manage Case Comments</vt:lpstr>
      <vt:lpstr>Manage Missing Information</vt:lpstr>
      <vt:lpstr>Enrollment Details</vt:lpstr>
      <vt:lpstr>Enrollment Details</vt:lpstr>
      <vt:lpstr>Enrollment Details</vt:lpstr>
      <vt:lpstr>Change Eligibility Determination</vt:lpstr>
      <vt:lpstr>Manage Active Enrollments</vt:lpstr>
      <vt:lpstr>Update Contact Information</vt:lpstr>
      <vt:lpstr>Update Contact Information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2015-08-21T02:28:27Z</dcterms:created>
  <dcterms:modified xsi:type="dcterms:W3CDTF">2019-07-01T18:10:57Z</dcterms:modified>
</cp:coreProperties>
</file>