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bookmarkIdSeed="7">
  <p:sldMasterIdLst>
    <p:sldMasterId id="2147483648" r:id="rId1"/>
  </p:sldMasterIdLst>
  <p:notesMasterIdLst>
    <p:notesMasterId r:id="rId41"/>
  </p:notesMasterIdLst>
  <p:sldIdLst>
    <p:sldId id="256" r:id="rId2"/>
    <p:sldId id="297" r:id="rId3"/>
    <p:sldId id="258" r:id="rId4"/>
    <p:sldId id="299" r:id="rId5"/>
    <p:sldId id="259" r:id="rId6"/>
    <p:sldId id="261" r:id="rId7"/>
    <p:sldId id="290" r:id="rId8"/>
    <p:sldId id="291" r:id="rId9"/>
    <p:sldId id="300" r:id="rId10"/>
    <p:sldId id="301" r:id="rId11"/>
    <p:sldId id="302" r:id="rId12"/>
    <p:sldId id="262" r:id="rId13"/>
    <p:sldId id="323" r:id="rId14"/>
    <p:sldId id="265" r:id="rId15"/>
    <p:sldId id="306" r:id="rId16"/>
    <p:sldId id="308" r:id="rId17"/>
    <p:sldId id="310" r:id="rId18"/>
    <p:sldId id="311" r:id="rId19"/>
    <p:sldId id="293" r:id="rId20"/>
    <p:sldId id="312" r:id="rId21"/>
    <p:sldId id="313" r:id="rId22"/>
    <p:sldId id="288" r:id="rId23"/>
    <p:sldId id="314" r:id="rId24"/>
    <p:sldId id="289" r:id="rId25"/>
    <p:sldId id="315" r:id="rId26"/>
    <p:sldId id="316" r:id="rId27"/>
    <p:sldId id="317" r:id="rId28"/>
    <p:sldId id="318" r:id="rId29"/>
    <p:sldId id="320" r:id="rId30"/>
    <p:sldId id="275" r:id="rId31"/>
    <p:sldId id="319" r:id="rId32"/>
    <p:sldId id="321" r:id="rId33"/>
    <p:sldId id="303" r:id="rId34"/>
    <p:sldId id="324" r:id="rId35"/>
    <p:sldId id="322" r:id="rId36"/>
    <p:sldId id="304" r:id="rId37"/>
    <p:sldId id="276" r:id="rId38"/>
    <p:sldId id="325" r:id="rId39"/>
    <p:sldId id="298" r:id="rId40"/>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B8D"/>
    <a:srgbClr val="45B664"/>
    <a:srgbClr val="3A50A0"/>
    <a:srgbClr val="151751"/>
    <a:srgbClr val="5B9BD5"/>
    <a:srgbClr val="00B0F0"/>
    <a:srgbClr val="4053A4"/>
    <a:srgbClr val="485BA3"/>
    <a:srgbClr val="F86D29"/>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63" autoAdjust="0"/>
    <p:restoredTop sz="91727" autoAdjust="0"/>
  </p:normalViewPr>
  <p:slideViewPr>
    <p:cSldViewPr snapToGrid="0">
      <p:cViewPr varScale="1">
        <p:scale>
          <a:sx n="83" d="100"/>
          <a:sy n="83" d="100"/>
        </p:scale>
        <p:origin x="-878"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4110"/>
    </p:cViewPr>
  </p:sorter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7BE0C7A-342D-456F-8130-6C6F6E08F26E}" type="datetimeFigureOut">
              <a:rPr lang="en-US" smtClean="0"/>
              <a:t>7/1/2019</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3451E93-590C-4F0B-A102-05500CD69A08}" type="slidenum">
              <a:rPr lang="en-US" smtClean="0"/>
              <a:t>‹#›</a:t>
            </a:fld>
            <a:endParaRPr lang="en-US" dirty="0"/>
          </a:p>
        </p:txBody>
      </p:sp>
    </p:spTree>
    <p:extLst>
      <p:ext uri="{BB962C8B-B14F-4D97-AF65-F5344CB8AC3E}">
        <p14:creationId xmlns:p14="http://schemas.microsoft.com/office/powerpoint/2010/main" val="276884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8F63A3B-78C7-47BE-AE5E-E10140E04643}" type="slidenum">
              <a:rPr lang="en-US" smtClean="0"/>
              <a:pPr/>
              <a:t>‹#›</a:t>
            </a:fld>
            <a:endParaRPr lang="en-US" dirty="0"/>
          </a:p>
        </p:txBody>
      </p:sp>
      <p:sp>
        <p:nvSpPr>
          <p:cNvPr id="4" name="Footer Placeholder 3"/>
          <p:cNvSpPr>
            <a:spLocks noGrp="1"/>
          </p:cNvSpPr>
          <p:nvPr>
            <p:ph type="ftr" sz="quarter" idx="11"/>
          </p:nvPr>
        </p:nvSpPr>
        <p:spPr/>
        <p:txBody>
          <a:bodyPr/>
          <a:lstStyle/>
          <a:p>
            <a:r>
              <a:rPr lang="en-US" smtClean="0"/>
              <a:t>Appendix L –HIX/Tier-1 Worker Portal Screenshots</a:t>
            </a:r>
            <a:endParaRPr lang="en-US"/>
          </a:p>
        </p:txBody>
      </p:sp>
      <p:sp>
        <p:nvSpPr>
          <p:cNvPr id="5" name="Rectangle 4"/>
          <p:cNvSpPr/>
          <p:nvPr userDrawn="1"/>
        </p:nvSpPr>
        <p:spPr>
          <a:xfrm>
            <a:off x="0" y="-12878"/>
            <a:ext cx="1790163" cy="643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rot="21409746">
            <a:off x="160122" y="575455"/>
            <a:ext cx="9874819" cy="1015663"/>
          </a:xfrm>
          <a:prstGeom prst="rect">
            <a:avLst/>
          </a:prstGeom>
          <a:noFill/>
        </p:spPr>
        <p:txBody>
          <a:bodyPr wrap="none" rtlCol="0">
            <a:spAutoFit/>
          </a:bodyPr>
          <a:lstStyle/>
          <a:p>
            <a:r>
              <a:rPr lang="en-US" sz="6000" b="1" spc="300" dirty="0">
                <a:solidFill>
                  <a:srgbClr val="FF0000"/>
                </a:solidFill>
                <a:latin typeface="Bradley Hand ITC" panose="03070402050302030203" pitchFamily="66" charset="0"/>
              </a:rPr>
              <a:t>In this module we’ll cover…</a:t>
            </a:r>
          </a:p>
        </p:txBody>
      </p:sp>
      <p:grpSp>
        <p:nvGrpSpPr>
          <p:cNvPr id="7" name="Group 6"/>
          <p:cNvGrpSpPr/>
          <p:nvPr userDrawn="1"/>
        </p:nvGrpSpPr>
        <p:grpSpPr>
          <a:xfrm flipH="1">
            <a:off x="7425798" y="1681747"/>
            <a:ext cx="3846469" cy="3817154"/>
            <a:chOff x="7448779" y="1440645"/>
            <a:chExt cx="3846469" cy="3817154"/>
          </a:xfrm>
        </p:grpSpPr>
        <p:sp>
          <p:nvSpPr>
            <p:cNvPr id="8" name="Oval 7"/>
            <p:cNvSpPr/>
            <p:nvPr/>
          </p:nvSpPr>
          <p:spPr>
            <a:xfrm>
              <a:off x="7448779" y="1454251"/>
              <a:ext cx="3338460" cy="300617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8110061">
              <a:off x="8399357" y="3735608"/>
              <a:ext cx="1892511" cy="1471791"/>
            </a:xfrm>
            <a:prstGeom prst="triangle">
              <a:avLst>
                <a:gd name="adj" fmla="val 60709"/>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50964" y="2748040"/>
              <a:ext cx="967048" cy="201823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64837">
              <a:off x="9118007" y="2748040"/>
              <a:ext cx="1669232" cy="1698780"/>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20862055">
              <a:off x="10100369" y="2276108"/>
              <a:ext cx="938262" cy="1362466"/>
            </a:xfrm>
            <a:prstGeom prst="triangl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486853" y="2516911"/>
              <a:ext cx="967048" cy="81734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118012" y="1440645"/>
              <a:ext cx="335888" cy="16760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745117">
              <a:off x="8945918" y="3335805"/>
              <a:ext cx="1528094" cy="23764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5865594">
              <a:off x="8777478" y="4309355"/>
              <a:ext cx="1016937" cy="879951"/>
            </a:xfrm>
            <a:prstGeom prst="triangl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6386092" flipV="1">
              <a:off x="10583099" y="3758336"/>
              <a:ext cx="354330" cy="2229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6170858" flipV="1">
              <a:off x="10656743" y="3989465"/>
              <a:ext cx="354330" cy="2229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10800000">
              <a:off x="10986638" y="3171725"/>
              <a:ext cx="308610" cy="727744"/>
            </a:xfrm>
            <a:prstGeom prst="mo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 Placeholder 20"/>
          <p:cNvSpPr>
            <a:spLocks noGrp="1"/>
          </p:cNvSpPr>
          <p:nvPr>
            <p:ph type="body" sz="quarter" idx="12"/>
          </p:nvPr>
        </p:nvSpPr>
        <p:spPr>
          <a:xfrm>
            <a:off x="312738" y="1695450"/>
            <a:ext cx="7113587" cy="4602163"/>
          </a:xfrm>
          <a:prstGeom prst="rect">
            <a:avLst/>
          </a:prstGeom>
        </p:spPr>
        <p:txBody>
          <a:bodyPr/>
          <a:lstStyle>
            <a:lvl1pPr marL="228600" indent="-228600">
              <a:buFont typeface="Wingdings" panose="05000000000000000000" pitchFamily="2" charset="2"/>
              <a:buChar char="ü"/>
              <a:defRPr sz="1600" b="1">
                <a:solidFill>
                  <a:schemeClr val="accent1"/>
                </a:solidFill>
                <a:latin typeface="Arial" panose="020B0604020202020204" pitchFamily="34" charset="0"/>
                <a:cs typeface="Arial" panose="020B0604020202020204" pitchFamily="34" charset="0"/>
              </a:defRPr>
            </a:lvl1pPr>
            <a:lvl2pPr>
              <a:defRPr sz="1600">
                <a:solidFill>
                  <a:schemeClr val="accent2"/>
                </a:solidFill>
                <a:latin typeface="Arial" panose="020B0604020202020204" pitchFamily="34" charset="0"/>
                <a:cs typeface="Arial" panose="020B0604020202020204" pitchFamily="34" charset="0"/>
              </a:defRPr>
            </a:lvl2pPr>
            <a:lvl3pPr>
              <a:defRPr sz="1400">
                <a:solidFill>
                  <a:schemeClr val="bg2">
                    <a:lumMod val="50000"/>
                  </a:schemeClr>
                </a:solidFill>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580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ca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8F63A3B-78C7-47BE-AE5E-E10140E04643}" type="slidenum">
              <a:rPr lang="en-US" smtClean="0"/>
              <a:pPr/>
              <a:t>‹#›</a:t>
            </a:fld>
            <a:endParaRPr lang="en-US" dirty="0"/>
          </a:p>
        </p:txBody>
      </p:sp>
      <p:sp>
        <p:nvSpPr>
          <p:cNvPr id="4" name="Footer Placeholder 3"/>
          <p:cNvSpPr>
            <a:spLocks noGrp="1"/>
          </p:cNvSpPr>
          <p:nvPr>
            <p:ph type="ftr" sz="quarter" idx="11"/>
          </p:nvPr>
        </p:nvSpPr>
        <p:spPr/>
        <p:txBody>
          <a:bodyPr/>
          <a:lstStyle/>
          <a:p>
            <a:r>
              <a:rPr lang="en-US" smtClean="0"/>
              <a:t>Appendix L –HIX/Tier-1 Worker Portal Screenshots</a:t>
            </a:r>
            <a:endParaRPr lang="en-US"/>
          </a:p>
        </p:txBody>
      </p:sp>
      <p:sp>
        <p:nvSpPr>
          <p:cNvPr id="5" name="Rectangle 4"/>
          <p:cNvSpPr/>
          <p:nvPr userDrawn="1"/>
        </p:nvSpPr>
        <p:spPr>
          <a:xfrm>
            <a:off x="0" y="-12878"/>
            <a:ext cx="1790163" cy="643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rot="21358949">
            <a:off x="2529283" y="447331"/>
            <a:ext cx="6274475" cy="1015663"/>
          </a:xfrm>
          <a:prstGeom prst="rect">
            <a:avLst/>
          </a:prstGeom>
          <a:noFill/>
        </p:spPr>
        <p:txBody>
          <a:bodyPr wrap="none" rtlCol="0">
            <a:spAutoFit/>
          </a:bodyPr>
          <a:lstStyle/>
          <a:p>
            <a:r>
              <a:rPr lang="en-US" sz="6000" b="1" spc="300" dirty="0">
                <a:solidFill>
                  <a:srgbClr val="FF0000"/>
                </a:solidFill>
                <a:latin typeface="Bradley Hand ITC" panose="03070402050302030203" pitchFamily="66" charset="0"/>
              </a:rPr>
              <a:t>LET’S  RECAP…</a:t>
            </a:r>
          </a:p>
        </p:txBody>
      </p:sp>
      <p:grpSp>
        <p:nvGrpSpPr>
          <p:cNvPr id="7" name="Group 6"/>
          <p:cNvGrpSpPr/>
          <p:nvPr userDrawn="1"/>
        </p:nvGrpSpPr>
        <p:grpSpPr>
          <a:xfrm>
            <a:off x="895081" y="1891631"/>
            <a:ext cx="3846469" cy="3817154"/>
            <a:chOff x="7448779" y="1440645"/>
            <a:chExt cx="3846469" cy="3817154"/>
          </a:xfrm>
        </p:grpSpPr>
        <p:sp>
          <p:nvSpPr>
            <p:cNvPr id="8" name="Oval 7"/>
            <p:cNvSpPr/>
            <p:nvPr/>
          </p:nvSpPr>
          <p:spPr>
            <a:xfrm>
              <a:off x="7448779" y="1454251"/>
              <a:ext cx="3338460" cy="300617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8110061">
              <a:off x="8399357" y="3735608"/>
              <a:ext cx="1892511" cy="1471791"/>
            </a:xfrm>
            <a:prstGeom prst="triangle">
              <a:avLst>
                <a:gd name="adj" fmla="val 60709"/>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50964" y="2748040"/>
              <a:ext cx="967048" cy="201823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64837">
              <a:off x="9118007" y="2748040"/>
              <a:ext cx="1669232" cy="1698780"/>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20862055">
              <a:off x="10100369" y="2276108"/>
              <a:ext cx="938262" cy="1362466"/>
            </a:xfrm>
            <a:prstGeom prst="triangl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486853" y="2516911"/>
              <a:ext cx="967048" cy="81734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118012" y="1440645"/>
              <a:ext cx="335888" cy="16760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745117">
              <a:off x="8945918" y="3335805"/>
              <a:ext cx="1528094" cy="23764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5865594">
              <a:off x="8777478" y="4309355"/>
              <a:ext cx="1016937" cy="879951"/>
            </a:xfrm>
            <a:prstGeom prst="triangl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6386092" flipV="1">
              <a:off x="10583099" y="3758336"/>
              <a:ext cx="354330" cy="2229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6170858" flipV="1">
              <a:off x="10656743" y="3989465"/>
              <a:ext cx="354330" cy="2229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10800000">
              <a:off x="10986638" y="3171725"/>
              <a:ext cx="308610" cy="727744"/>
            </a:xfrm>
            <a:prstGeom prst="mo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 Placeholder 20"/>
          <p:cNvSpPr>
            <a:spLocks noGrp="1"/>
          </p:cNvSpPr>
          <p:nvPr>
            <p:ph type="body" sz="quarter" idx="12"/>
          </p:nvPr>
        </p:nvSpPr>
        <p:spPr>
          <a:xfrm>
            <a:off x="4829817" y="1487156"/>
            <a:ext cx="7113587" cy="4933251"/>
          </a:xfrm>
          <a:prstGeom prst="rect">
            <a:avLst/>
          </a:prstGeom>
        </p:spPr>
        <p:txBody>
          <a:bodyPr/>
          <a:lstStyle>
            <a:lvl1pPr marL="228600" indent="-228600">
              <a:buFont typeface="Wingdings" panose="05000000000000000000" pitchFamily="2" charset="2"/>
              <a:buChar char="ü"/>
              <a:defRPr sz="1600" b="1">
                <a:solidFill>
                  <a:schemeClr val="accent1"/>
                </a:solidFill>
                <a:latin typeface="Arial" panose="020B0604020202020204" pitchFamily="34" charset="0"/>
                <a:cs typeface="Arial" panose="020B0604020202020204" pitchFamily="34" charset="0"/>
              </a:defRPr>
            </a:lvl1pPr>
            <a:lvl2pPr>
              <a:defRPr sz="1600">
                <a:solidFill>
                  <a:schemeClr val="accent2"/>
                </a:solidFill>
                <a:latin typeface="Arial" panose="020B0604020202020204" pitchFamily="34" charset="0"/>
                <a:cs typeface="Arial" panose="020B0604020202020204" pitchFamily="34" charset="0"/>
              </a:defRPr>
            </a:lvl2pPr>
            <a:lvl3pPr>
              <a:defRPr sz="1400">
                <a:solidFill>
                  <a:schemeClr val="bg2">
                    <a:lumMod val="50000"/>
                  </a:schemeClr>
                </a:solidFill>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3344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20862" y="6430971"/>
            <a:ext cx="5118653" cy="365125"/>
          </a:xfrm>
          <a:prstGeom prst="rect">
            <a:avLst/>
          </a:prstGeom>
        </p:spPr>
        <p:txBody>
          <a:bodyPr/>
          <a:lstStyle>
            <a:lvl1pPr algn="l">
              <a:defRPr/>
            </a:lvl1pPr>
          </a:lstStyle>
          <a:p>
            <a:r>
              <a:rPr lang="en-US" smtClean="0"/>
              <a:t>Appendix L –HIX/Tier-1 Worker Portal Screenshots</a:t>
            </a:r>
            <a:endParaRPr lang="en-US" dirty="0"/>
          </a:p>
        </p:txBody>
      </p:sp>
      <p:sp>
        <p:nvSpPr>
          <p:cNvPr id="7" name="Rectangle 6"/>
          <p:cNvSpPr/>
          <p:nvPr userDrawn="1"/>
        </p:nvSpPr>
        <p:spPr>
          <a:xfrm>
            <a:off x="-1575" y="17216"/>
            <a:ext cx="12202868" cy="1039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p:cNvSpPr>
            <a:spLocks noGrp="1"/>
          </p:cNvSpPr>
          <p:nvPr>
            <p:ph type="body" sz="quarter" idx="13" hasCustomPrompt="1"/>
          </p:nvPr>
        </p:nvSpPr>
        <p:spPr>
          <a:xfrm>
            <a:off x="520862" y="5345582"/>
            <a:ext cx="7578109" cy="1004888"/>
          </a:xfrm>
          <a:prstGeom prst="rect">
            <a:avLst/>
          </a:prstGeom>
        </p:spPr>
        <p:txBody>
          <a:bodyPr anchor="b">
            <a:normAutofit/>
          </a:bodyPr>
          <a:lstStyle>
            <a:lvl1pPr marL="0" indent="0">
              <a:buFontTx/>
              <a:buNone/>
              <a:defRPr sz="2000" baseline="0">
                <a:solidFill>
                  <a:srgbClr val="151751"/>
                </a:solidFill>
              </a:defRPr>
            </a:lvl1pPr>
          </a:lstStyle>
          <a:p>
            <a:pPr lvl="0"/>
            <a:r>
              <a:rPr lang="en-US" dirty="0"/>
              <a:t>Click to add module number</a:t>
            </a:r>
          </a:p>
        </p:txBody>
      </p:sp>
      <p:sp>
        <p:nvSpPr>
          <p:cNvPr id="3" name="Subtitle 2"/>
          <p:cNvSpPr>
            <a:spLocks noGrp="1"/>
          </p:cNvSpPr>
          <p:nvPr>
            <p:ph type="subTitle" idx="1"/>
          </p:nvPr>
        </p:nvSpPr>
        <p:spPr>
          <a:xfrm>
            <a:off x="567795" y="2988660"/>
            <a:ext cx="11112907" cy="410586"/>
          </a:xfrm>
          <a:prstGeom prst="rect">
            <a:avLst/>
          </a:prstGeom>
        </p:spPr>
        <p:txBody>
          <a:bodyPr>
            <a:normAutofit/>
          </a:bodyPr>
          <a:lstStyle>
            <a:lvl1pPr marL="0" indent="0" algn="l">
              <a:buNone/>
              <a:defRPr sz="2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Title 1"/>
          <p:cNvSpPr>
            <a:spLocks noGrp="1"/>
          </p:cNvSpPr>
          <p:nvPr>
            <p:ph type="ctrTitle" hasCustomPrompt="1"/>
          </p:nvPr>
        </p:nvSpPr>
        <p:spPr>
          <a:xfrm>
            <a:off x="520862" y="2219556"/>
            <a:ext cx="11157994" cy="800665"/>
          </a:xfrm>
          <a:noFill/>
        </p:spPr>
        <p:txBody>
          <a:bodyPr anchor="b"/>
          <a:lstStyle>
            <a:lvl1pPr algn="l">
              <a:lnSpc>
                <a:spcPct val="100000"/>
              </a:lnSpc>
              <a:defRPr sz="3600" i="1">
                <a:solidFill>
                  <a:schemeClr val="accent1"/>
                </a:solidFill>
                <a:latin typeface="Gill Sans MT" panose="020B0502020104020203" pitchFamily="34" charset="0"/>
              </a:defRPr>
            </a:lvl1pPr>
          </a:lstStyle>
          <a:p>
            <a:r>
              <a:rPr lang="en-US" dirty="0"/>
              <a:t>Click to edit Master title style  </a:t>
            </a:r>
          </a:p>
        </p:txBody>
      </p:sp>
      <p:cxnSp>
        <p:nvCxnSpPr>
          <p:cNvPr id="25" name="Straight Connector 24"/>
          <p:cNvCxnSpPr/>
          <p:nvPr userDrawn="1"/>
        </p:nvCxnSpPr>
        <p:spPr>
          <a:xfrm>
            <a:off x="520862" y="2556125"/>
            <a:ext cx="0" cy="694944"/>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45E5A1A9-D4A2-43D8-B3C4-471E0C678B62}"/>
              </a:ext>
            </a:extLst>
          </p:cNvPr>
          <p:cNvCxnSpPr/>
          <p:nvPr userDrawn="1"/>
        </p:nvCxnSpPr>
        <p:spPr>
          <a:xfrm>
            <a:off x="419689" y="2556125"/>
            <a:ext cx="0" cy="69494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27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section 2">
    <p:spTree>
      <p:nvGrpSpPr>
        <p:cNvPr id="1" name=""/>
        <p:cNvGrpSpPr/>
        <p:nvPr/>
      </p:nvGrpSpPr>
      <p:grpSpPr>
        <a:xfrm>
          <a:off x="0" y="0"/>
          <a:ext cx="0" cy="0"/>
          <a:chOff x="0" y="0"/>
          <a:chExt cx="0" cy="0"/>
        </a:xfrm>
      </p:grpSpPr>
      <p:sp>
        <p:nvSpPr>
          <p:cNvPr id="39" name="Rectangle 38"/>
          <p:cNvSpPr/>
          <p:nvPr userDrawn="1"/>
        </p:nvSpPr>
        <p:spPr>
          <a:xfrm>
            <a:off x="582385" y="2396975"/>
            <a:ext cx="11157858" cy="100584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Footer Placeholder 4"/>
          <p:cNvSpPr>
            <a:spLocks noGrp="1"/>
          </p:cNvSpPr>
          <p:nvPr>
            <p:ph type="ftr" sz="quarter" idx="11"/>
          </p:nvPr>
        </p:nvSpPr>
        <p:spPr>
          <a:xfrm>
            <a:off x="520862" y="6483370"/>
            <a:ext cx="5118653" cy="365125"/>
          </a:xfrm>
          <a:prstGeom prst="rect">
            <a:avLst/>
          </a:prstGeom>
        </p:spPr>
        <p:txBody>
          <a:bodyPr/>
          <a:lstStyle>
            <a:lvl1pPr algn="l">
              <a:defRPr/>
            </a:lvl1pPr>
          </a:lstStyle>
          <a:p>
            <a:r>
              <a:rPr lang="en-US" smtClean="0"/>
              <a:t>Appendix L –HIX/Tier-1 Worker Portal Screenshots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3" name="Subtitle 2"/>
          <p:cNvSpPr>
            <a:spLocks noGrp="1"/>
          </p:cNvSpPr>
          <p:nvPr>
            <p:ph type="subTitle" idx="1"/>
          </p:nvPr>
        </p:nvSpPr>
        <p:spPr>
          <a:xfrm>
            <a:off x="643631" y="2654820"/>
            <a:ext cx="10965984" cy="490148"/>
          </a:xfrm>
          <a:prstGeom prst="rect">
            <a:avLst/>
          </a:prstGeom>
        </p:spPr>
        <p:txBody>
          <a:bodyPr>
            <a:noAutofit/>
          </a:bodyPr>
          <a:lstStyle>
            <a:lvl1pPr marL="0" indent="0" algn="l">
              <a:buNone/>
              <a:defRPr sz="3200" b="1" i="1">
                <a:solidFill>
                  <a:schemeClr val="bg1"/>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Rectangle 22"/>
          <p:cNvSpPr/>
          <p:nvPr userDrawn="1"/>
        </p:nvSpPr>
        <p:spPr>
          <a:xfrm>
            <a:off x="-820" y="0"/>
            <a:ext cx="12202868" cy="1039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userDrawn="1"/>
        </p:nvCxnSpPr>
        <p:spPr>
          <a:xfrm>
            <a:off x="407581" y="2396975"/>
            <a:ext cx="0" cy="100584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89569507-2A0A-40A0-BD74-654C712954E5}"/>
              </a:ext>
            </a:extLst>
          </p:cNvPr>
          <p:cNvCxnSpPr/>
          <p:nvPr userDrawn="1"/>
        </p:nvCxnSpPr>
        <p:spPr>
          <a:xfrm>
            <a:off x="514193" y="2396975"/>
            <a:ext cx="0" cy="100584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7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296820" y="823963"/>
            <a:ext cx="11629612" cy="5516546"/>
          </a:xfrm>
          <a:prstGeom prst="rect">
            <a:avLst/>
          </a:prstGeom>
        </p:spPr>
        <p:txBody>
          <a:bodyPr>
            <a:normAutofit/>
          </a:bodyPr>
          <a:lstStyle>
            <a:lvl1pPr marL="228600" indent="-228600">
              <a:lnSpc>
                <a:spcPct val="100000"/>
              </a:lnSpc>
              <a:buClr>
                <a:schemeClr val="accent2"/>
              </a:buClr>
              <a:buFont typeface="Wingdings" panose="05000000000000000000" pitchFamily="2" charset="2"/>
              <a:buChar char="§"/>
              <a:defRPr sz="2400" b="0">
                <a:solidFill>
                  <a:schemeClr val="tx1">
                    <a:lumMod val="75000"/>
                    <a:lumOff val="25000"/>
                  </a:schemeClr>
                </a:solidFill>
                <a:latin typeface="+mn-lt"/>
              </a:defRPr>
            </a:lvl1pPr>
            <a:lvl2pPr>
              <a:lnSpc>
                <a:spcPct val="100000"/>
              </a:lnSpc>
              <a:defRPr sz="2400" b="0">
                <a:solidFill>
                  <a:schemeClr val="accent1">
                    <a:lumMod val="75000"/>
                  </a:schemeClr>
                </a:solidFill>
                <a:latin typeface="+mn-lt"/>
              </a:defRPr>
            </a:lvl2pPr>
            <a:lvl3pPr>
              <a:lnSpc>
                <a:spcPct val="100000"/>
              </a:lnSpc>
              <a:defRPr sz="2000" b="0">
                <a:solidFill>
                  <a:schemeClr val="accent2"/>
                </a:solidFill>
                <a:latin typeface="+mn-lt"/>
              </a:defRPr>
            </a:lvl3pPr>
            <a:lvl4pPr>
              <a:lnSpc>
                <a:spcPct val="100000"/>
              </a:lnSpc>
              <a:defRPr sz="1800" b="0">
                <a:solidFill>
                  <a:schemeClr val="tx1">
                    <a:lumMod val="65000"/>
                    <a:lumOff val="35000"/>
                  </a:schemeClr>
                </a:solidFill>
                <a:latin typeface="+mn-lt"/>
              </a:defRPr>
            </a:lvl4pPr>
            <a:lvl5pPr>
              <a:lnSpc>
                <a:spcPct val="100000"/>
              </a:lnSpc>
              <a:defRPr sz="1800" b="0">
                <a:solidFill>
                  <a:schemeClr val="tx1">
                    <a:lumMod val="65000"/>
                    <a:lumOff val="35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14" name="Footer Placeholder 3"/>
          <p:cNvSpPr>
            <a:spLocks noGrp="1"/>
          </p:cNvSpPr>
          <p:nvPr>
            <p:ph type="ftr" sz="quarter" idx="3"/>
          </p:nvPr>
        </p:nvSpPr>
        <p:spPr>
          <a:xfrm>
            <a:off x="4038600" y="64579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Appendix L –HIX/Tier-1 Worker Portal Screenshots</a:t>
            </a:r>
            <a:endParaRPr lang="en-US"/>
          </a:p>
        </p:txBody>
      </p:sp>
    </p:spTree>
    <p:extLst>
      <p:ext uri="{BB962C8B-B14F-4D97-AF65-F5344CB8AC3E}">
        <p14:creationId xmlns:p14="http://schemas.microsoft.com/office/powerpoint/2010/main" val="1826939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een sho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268288" y="811213"/>
            <a:ext cx="6865937" cy="5435600"/>
          </a:xfrm>
          <a:prstGeom prst="rect">
            <a:avLst/>
          </a:prstGeo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8F63A3B-78C7-47BE-AE5E-E10140E04643}" type="slidenum">
              <a:rPr lang="en-US" smtClean="0"/>
              <a:pPr/>
              <a:t>‹#›</a:t>
            </a:fld>
            <a:endParaRPr lang="en-US" dirty="0"/>
          </a:p>
        </p:txBody>
      </p:sp>
      <p:sp>
        <p:nvSpPr>
          <p:cNvPr id="4" name="Footer Placeholder 3"/>
          <p:cNvSpPr>
            <a:spLocks noGrp="1"/>
          </p:cNvSpPr>
          <p:nvPr>
            <p:ph type="ftr" sz="quarter" idx="11"/>
          </p:nvPr>
        </p:nvSpPr>
        <p:spPr/>
        <p:txBody>
          <a:bodyPr/>
          <a:lstStyle/>
          <a:p>
            <a:r>
              <a:rPr lang="en-US" smtClean="0"/>
              <a:t>Appendix L –HIX/Tier-1 Worker Portal Screenshots</a:t>
            </a:r>
            <a:endParaRPr lang="en-US"/>
          </a:p>
        </p:txBody>
      </p:sp>
      <p:sp>
        <p:nvSpPr>
          <p:cNvPr id="6" name="Content Placeholder 5"/>
          <p:cNvSpPr>
            <a:spLocks noGrp="1"/>
          </p:cNvSpPr>
          <p:nvPr>
            <p:ph sz="quarter" idx="12"/>
          </p:nvPr>
        </p:nvSpPr>
        <p:spPr>
          <a:xfrm>
            <a:off x="7225048" y="810652"/>
            <a:ext cx="4791732" cy="5435600"/>
          </a:xfrm>
          <a:prstGeom prst="rect">
            <a:avLst/>
          </a:prstGeom>
        </p:spPr>
        <p:txBody>
          <a:bodyPr/>
          <a:lstStyle>
            <a:lvl1pPr marL="228600" indent="-228600" algn="l" defTabSz="914400" rtl="0" eaLnBrk="1" latinLnBrk="0" hangingPunct="1">
              <a:lnSpc>
                <a:spcPct val="100000"/>
              </a:lnSpc>
              <a:buClr>
                <a:schemeClr val="accent2"/>
              </a:buClr>
              <a:buFont typeface="Wingdings" panose="05000000000000000000" pitchFamily="2" charset="2"/>
              <a:buChar char="§"/>
              <a:defRPr lang="en-US" sz="2400" b="0" kern="1200" dirty="0" smtClean="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defRPr lang="en-US" sz="2400" b="0" kern="1200" dirty="0" smtClean="0">
                <a:solidFill>
                  <a:schemeClr val="accent1">
                    <a:lumMod val="75000"/>
                  </a:schemeClr>
                </a:solidFill>
                <a:latin typeface="+mn-lt"/>
                <a:ea typeface="+mn-ea"/>
                <a:cs typeface="+mn-cs"/>
              </a:defRPr>
            </a:lvl2pPr>
            <a:lvl3pPr marL="1143000" indent="-228600" algn="l" defTabSz="914400" rtl="0" eaLnBrk="1" latinLnBrk="0" hangingPunct="1">
              <a:lnSpc>
                <a:spcPct val="100000"/>
              </a:lnSpc>
              <a:defRPr lang="en-US" sz="2000" b="0" kern="1200" dirty="0" smtClean="0">
                <a:solidFill>
                  <a:schemeClr val="accent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lang="en-US" sz="1800" b="0" kern="1200" dirty="0" smtClean="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lang="en-US" sz="1800" b="0" kern="1200" dirty="0">
                <a:solidFill>
                  <a:schemeClr val="tx1">
                    <a:lumMod val="65000"/>
                    <a:lumOff val="35000"/>
                  </a:schemeClr>
                </a:solidFill>
                <a:latin typeface="+mn-lt"/>
                <a:ea typeface="+mn-ea"/>
                <a:cs typeface="+mn-cs"/>
              </a:defRPr>
            </a:lvl5pPr>
          </a:lstStyle>
          <a:p>
            <a:pPr lvl="0"/>
            <a:r>
              <a:rPr lang="en-US" dirty="0"/>
              <a:t>Click to edit Master text styles</a:t>
            </a:r>
          </a:p>
          <a:p>
            <a:pPr marL="685800" lvl="1" indent="-228600" algn="l" defTabSz="914400" rtl="0" eaLnBrk="1" latinLnBrk="0" hangingPunct="1">
              <a:lnSpc>
                <a:spcPct val="100000"/>
              </a:lnSpc>
              <a:spcBef>
                <a:spcPts val="500"/>
              </a:spcBef>
              <a:buFont typeface="Arial" panose="020B0604020202020204" pitchFamily="34" charset="0"/>
              <a:buChar char="•"/>
            </a:pPr>
            <a:r>
              <a:rPr lang="en-US" dirty="0"/>
              <a:t>Second level</a:t>
            </a:r>
          </a:p>
          <a:p>
            <a:pPr marL="1143000" lvl="2" indent="-228600" algn="l" defTabSz="914400" rtl="0" eaLnBrk="1" latinLnBrk="0" hangingPunct="1">
              <a:lnSpc>
                <a:spcPct val="100000"/>
              </a:lnSpc>
              <a:spcBef>
                <a:spcPts val="500"/>
              </a:spcBef>
              <a:buFont typeface="Arial" panose="020B0604020202020204" pitchFamily="34" charset="0"/>
              <a:buChar char="•"/>
            </a:pPr>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614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7636" y="812245"/>
            <a:ext cx="5760720" cy="5650212"/>
          </a:xfrm>
          <a:prstGeom prst="rect">
            <a:avLst/>
          </a:prstGeom>
        </p:spPr>
        <p:txBody>
          <a:bodyPr vert="horz" lIns="91440" tIns="45720" rIns="91440" bIns="45720" rtlCol="0">
            <a:normAutofit/>
          </a:bodyPr>
          <a:lstStyle>
            <a:lvl1pPr>
              <a:defRPr lang="en-US" sz="2400" smtClean="0">
                <a:latin typeface="+mn-lt"/>
              </a:defRPr>
            </a:lvl1pPr>
            <a:lvl2pPr>
              <a:defRPr lang="en-US" sz="2000" smtClean="0">
                <a:solidFill>
                  <a:schemeClr val="accent1">
                    <a:lumMod val="75000"/>
                  </a:schemeClr>
                </a:solidFill>
                <a:latin typeface="+mn-lt"/>
              </a:defRPr>
            </a:lvl2pPr>
            <a:lvl3pPr>
              <a:defRPr lang="en-US" sz="1800" smtClean="0">
                <a:solidFill>
                  <a:schemeClr val="accent2"/>
                </a:solidFill>
                <a:latin typeface="+mn-lt"/>
              </a:defRPr>
            </a:lvl3pPr>
            <a:lvl4pPr>
              <a:defRPr lang="en-US" sz="1600" smtClean="0">
                <a:latin typeface="+mn-lt"/>
              </a:defRPr>
            </a:lvl4pPr>
            <a:lvl5pPr>
              <a:defRPr lang="en-US" sz="1600" dirty="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47918" y="812245"/>
            <a:ext cx="5760720" cy="5650212"/>
          </a:xfrm>
          <a:prstGeom prst="rect">
            <a:avLst/>
          </a:prstGeom>
        </p:spPr>
        <p:txBody>
          <a:bodyPr vert="horz" lIns="91440" tIns="45720" rIns="91440" bIns="45720" rtlCol="0">
            <a:normAutofit/>
          </a:bodyPr>
          <a:lstStyle>
            <a:lvl1pPr>
              <a:defRPr lang="en-US" sz="2400" smtClean="0">
                <a:solidFill>
                  <a:schemeClr val="tx1">
                    <a:lumMod val="50000"/>
                    <a:lumOff val="50000"/>
                  </a:schemeClr>
                </a:solidFill>
                <a:latin typeface="+mn-lt"/>
              </a:defRPr>
            </a:lvl1pPr>
            <a:lvl2pPr>
              <a:defRPr lang="en-US" sz="2000" smtClean="0">
                <a:solidFill>
                  <a:schemeClr val="accent1">
                    <a:lumMod val="75000"/>
                  </a:schemeClr>
                </a:solidFill>
                <a:latin typeface="+mn-lt"/>
              </a:defRPr>
            </a:lvl2pPr>
            <a:lvl3pPr>
              <a:defRPr lang="en-US" sz="1800" smtClean="0">
                <a:solidFill>
                  <a:schemeClr val="accent2"/>
                </a:solidFill>
                <a:latin typeface="+mn-lt"/>
              </a:defRPr>
            </a:lvl3pPr>
            <a:lvl4pPr>
              <a:defRPr lang="en-US" sz="1600" smtClean="0">
                <a:latin typeface="+mn-lt"/>
              </a:defRPr>
            </a:lvl4pPr>
            <a:lvl5pPr>
              <a:defRPr lang="en-US" sz="1600" dirty="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7636" y="278673"/>
            <a:ext cx="10658866" cy="391885"/>
          </a:xfrm>
          <a:prstGeom prst="rect">
            <a:avLst/>
          </a:prstGeom>
          <a:noFill/>
          <a:effectLst/>
        </p:spPr>
        <p:txBody>
          <a:bodyPr vert="horz" lIns="91440" tIns="45720" rIns="91440" bIns="45720" rtlCol="0" anchor="ctr">
            <a:noAutofit/>
          </a:bodyPr>
          <a:lstStyle/>
          <a:p>
            <a:r>
              <a:rPr lang="en-US" dirty="0"/>
              <a:t>Click to edit Master title style</a:t>
            </a:r>
          </a:p>
        </p:txBody>
      </p:sp>
      <p:sp>
        <p:nvSpPr>
          <p:cNvPr id="6" name="Slide Number Placeholder 5"/>
          <p:cNvSpPr>
            <a:spLocks noGrp="1"/>
          </p:cNvSpPr>
          <p:nvPr>
            <p:ph type="sldNum" sz="quarter" idx="4"/>
          </p:nvPr>
        </p:nvSpPr>
        <p:spPr>
          <a:xfrm>
            <a:off x="11435024" y="6552889"/>
            <a:ext cx="652306" cy="226088"/>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pPr/>
              <a:t>‹#›</a:t>
            </a:fld>
            <a:endParaRPr lang="en-US" dirty="0"/>
          </a:p>
        </p:txBody>
      </p:sp>
      <p:sp>
        <p:nvSpPr>
          <p:cNvPr id="4" name="Footer Placeholder 3"/>
          <p:cNvSpPr>
            <a:spLocks noGrp="1"/>
          </p:cNvSpPr>
          <p:nvPr>
            <p:ph type="ftr" sz="quarter" idx="3"/>
          </p:nvPr>
        </p:nvSpPr>
        <p:spPr>
          <a:xfrm>
            <a:off x="312516" y="6552889"/>
            <a:ext cx="4114800" cy="226088"/>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Appendix L –HIX/Tier-1 Worker Portal Screenshots</a:t>
            </a:r>
            <a:endParaRPr lang="en-US"/>
          </a:p>
        </p:txBody>
      </p:sp>
      <p:cxnSp>
        <p:nvCxnSpPr>
          <p:cNvPr id="10" name="Straight Connector 9"/>
          <p:cNvCxnSpPr/>
          <p:nvPr userDrawn="1"/>
        </p:nvCxnSpPr>
        <p:spPr>
          <a:xfrm>
            <a:off x="268561" y="82113"/>
            <a:ext cx="0" cy="496302"/>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281980" y="12094"/>
            <a:ext cx="2183732" cy="307777"/>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400" b="1" dirty="0"/>
              <a:t>HIX/Tier-1 Training</a:t>
            </a:r>
          </a:p>
        </p:txBody>
      </p:sp>
      <p:cxnSp>
        <p:nvCxnSpPr>
          <p:cNvPr id="8" name="Straight Connector 7">
            <a:extLst>
              <a:ext uri="{FF2B5EF4-FFF2-40B4-BE49-F238E27FC236}">
                <a16:creationId xmlns:a16="http://schemas.microsoft.com/office/drawing/2014/main" xmlns="" id="{951603BD-0D35-4D92-870C-24428BD39776}"/>
              </a:ext>
            </a:extLst>
          </p:cNvPr>
          <p:cNvCxnSpPr/>
          <p:nvPr userDrawn="1"/>
        </p:nvCxnSpPr>
        <p:spPr>
          <a:xfrm>
            <a:off x="159704" y="82113"/>
            <a:ext cx="0" cy="49630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0" r:id="rId1"/>
    <p:sldLayoutId id="2147483671" r:id="rId2"/>
    <p:sldLayoutId id="2147483668" r:id="rId3"/>
    <p:sldLayoutId id="2147483667" r:id="rId4"/>
    <p:sldLayoutId id="2147483663" r:id="rId5"/>
    <p:sldLayoutId id="2147483654" r:id="rId6"/>
    <p:sldLayoutId id="2147483672" r:id="rId7"/>
    <p:sldLayoutId id="2147483652" r:id="rId8"/>
  </p:sldLayoutIdLst>
  <p:hf hdr="0" dt="0"/>
  <p:txStyles>
    <p:titleStyle>
      <a:lvl1pPr algn="l" defTabSz="914400" rtl="0" eaLnBrk="1" latinLnBrk="0" hangingPunct="1">
        <a:lnSpc>
          <a:spcPct val="90000"/>
        </a:lnSpc>
        <a:spcBef>
          <a:spcPct val="0"/>
        </a:spcBef>
        <a:buNone/>
        <a:defRPr sz="2800" b="1" kern="1200">
          <a:solidFill>
            <a:srgbClr val="5B9BD5"/>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60000"/>
              <a:lumOff val="4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435024" y="6552889"/>
            <a:ext cx="652306" cy="226088"/>
          </a:xfrm>
          <a:prstGeom prst="rect">
            <a:avLst/>
          </a:prstGeom>
        </p:spPr>
        <p:txBody>
          <a:bodyPr/>
          <a:lstStyle/>
          <a:p>
            <a:fld id="{48F63A3B-78C7-47BE-AE5E-E10140E04643}" type="slidenum">
              <a:rPr lang="en-US" smtClean="0"/>
              <a:t>1</a:t>
            </a:fld>
            <a:endParaRPr lang="en-US" dirty="0"/>
          </a:p>
        </p:txBody>
      </p:sp>
      <p:sp>
        <p:nvSpPr>
          <p:cNvPr id="7" name="Text Placeholder 6"/>
          <p:cNvSpPr>
            <a:spLocks noGrp="1"/>
          </p:cNvSpPr>
          <p:nvPr>
            <p:ph type="body" sz="quarter" idx="13"/>
          </p:nvPr>
        </p:nvSpPr>
        <p:spPr/>
        <p:txBody>
          <a:bodyPr/>
          <a:lstStyle/>
          <a:p>
            <a:r>
              <a:rPr lang="en-US"/>
              <a:t>Module 113</a:t>
            </a:r>
            <a:endParaRPr lang="en-US" dirty="0"/>
          </a:p>
        </p:txBody>
      </p:sp>
      <p:sp>
        <p:nvSpPr>
          <p:cNvPr id="6" name="Subtitle 5"/>
          <p:cNvSpPr>
            <a:spLocks noGrp="1"/>
          </p:cNvSpPr>
          <p:nvPr>
            <p:ph type="subTitle" idx="1"/>
          </p:nvPr>
        </p:nvSpPr>
        <p:spPr/>
        <p:txBody>
          <a:bodyPr/>
          <a:lstStyle/>
          <a:p>
            <a:r>
              <a:rPr lang="en-US" dirty="0"/>
              <a:t>An overview of the HIX/Tier-1 Worker Portal</a:t>
            </a:r>
          </a:p>
        </p:txBody>
      </p:sp>
      <p:sp>
        <p:nvSpPr>
          <p:cNvPr id="5" name="Title 4"/>
          <p:cNvSpPr>
            <a:spLocks noGrp="1"/>
          </p:cNvSpPr>
          <p:nvPr>
            <p:ph type="ctrTitle"/>
          </p:nvPr>
        </p:nvSpPr>
        <p:spPr/>
        <p:txBody>
          <a:bodyPr/>
          <a:lstStyle/>
          <a:p>
            <a:r>
              <a:rPr lang="en-US" sz="3200" dirty="0"/>
              <a:t>HIX</a:t>
            </a:r>
            <a:r>
              <a:rPr lang="en-US" sz="3200"/>
              <a:t>/Tier-1 Worker </a:t>
            </a:r>
            <a:r>
              <a:rPr lang="en-US" sz="3200" dirty="0"/>
              <a:t>Portal Introduction</a:t>
            </a:r>
          </a:p>
        </p:txBody>
      </p:sp>
      <p:sp>
        <p:nvSpPr>
          <p:cNvPr id="3" name="Footer Placeholder 2"/>
          <p:cNvSpPr>
            <a:spLocks noGrp="1"/>
          </p:cNvSpPr>
          <p:nvPr>
            <p:ph type="ftr" sz="quarter" idx="11"/>
          </p:nvPr>
        </p:nvSpPr>
        <p:spPr/>
        <p:txBody>
          <a:bodyPr/>
          <a:lstStyle/>
          <a:p>
            <a:r>
              <a:rPr lang="en-US" smtClean="0"/>
              <a:t>Appendix L –HIX/Tier-1 Worker Portal Screenshots</a:t>
            </a:r>
            <a:endParaRPr lang="en-US" dirty="0"/>
          </a:p>
        </p:txBody>
      </p:sp>
    </p:spTree>
    <p:extLst>
      <p:ext uri="{BB962C8B-B14F-4D97-AF65-F5344CB8AC3E}">
        <p14:creationId xmlns:p14="http://schemas.microsoft.com/office/powerpoint/2010/main" val="1189313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HIX/Tier-1 home page</a:t>
            </a:r>
          </a:p>
        </p:txBody>
      </p:sp>
      <p:sp>
        <p:nvSpPr>
          <p:cNvPr id="4" name="Slide Number Placeholder 3"/>
          <p:cNvSpPr>
            <a:spLocks noGrp="1"/>
          </p:cNvSpPr>
          <p:nvPr>
            <p:ph type="sldNum" sz="quarter" idx="10"/>
          </p:nvPr>
        </p:nvSpPr>
        <p:spPr/>
        <p:txBody>
          <a:bodyPr/>
          <a:lstStyle/>
          <a:p>
            <a:fld id="{48F63A3B-78C7-47BE-AE5E-E10140E04643}" type="slidenum">
              <a:rPr lang="en-US" smtClean="0"/>
              <a:t>10</a:t>
            </a:fld>
            <a:endParaRPr lang="en-US" dirty="0"/>
          </a:p>
        </p:txBody>
      </p:sp>
      <p:sp>
        <p:nvSpPr>
          <p:cNvPr id="5" name="Content Placeholder 4"/>
          <p:cNvSpPr>
            <a:spLocks noGrp="1"/>
          </p:cNvSpPr>
          <p:nvPr>
            <p:ph sz="quarter" idx="12"/>
          </p:nvPr>
        </p:nvSpPr>
        <p:spPr/>
        <p:txBody>
          <a:bodyPr/>
          <a:lstStyle/>
          <a:p>
            <a:r>
              <a:rPr lang="en-US" dirty="0"/>
              <a:t>The Home tab is further divided into 6 folder tabs </a:t>
            </a:r>
          </a:p>
          <a:p>
            <a:endParaRPr lang="en-US" dirty="0"/>
          </a:p>
          <a:p>
            <a:r>
              <a:rPr lang="en-US" dirty="0"/>
              <a:t>You will not use or even see the Financial Management or Plan Management  modules.</a:t>
            </a:r>
          </a:p>
          <a:p>
            <a:endParaRPr lang="en-US" dirty="0"/>
          </a:p>
          <a:p>
            <a:r>
              <a:rPr lang="en-US" dirty="0"/>
              <a:t>That leaves the Account Home tab and 3 searches.</a:t>
            </a:r>
          </a:p>
          <a:p>
            <a:endParaRPr lang="en-US" dirty="0"/>
          </a:p>
          <a:p>
            <a:endParaRPr lang="en-US" dirty="0"/>
          </a:p>
          <a:p>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36" y="810653"/>
            <a:ext cx="6858000" cy="532566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769434" y="2252546"/>
            <a:ext cx="3679903" cy="4014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843" y="2087508"/>
            <a:ext cx="731520" cy="73152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069" y="2087508"/>
            <a:ext cx="731520" cy="731520"/>
          </a:xfrm>
          <a:prstGeom prst="rect">
            <a:avLst/>
          </a:prstGeom>
        </p:spPr>
      </p:pic>
      <p:sp>
        <p:nvSpPr>
          <p:cNvPr id="6" name="Footer Placeholder 5"/>
          <p:cNvSpPr>
            <a:spLocks noGrp="1"/>
          </p:cNvSpPr>
          <p:nvPr>
            <p:ph type="ftr" sz="quarter" idx="11"/>
          </p:nvPr>
        </p:nvSpPr>
        <p:spPr/>
        <p:txBody>
          <a:bodyPr/>
          <a:lstStyle/>
          <a:p>
            <a:r>
              <a:rPr lang="en-US" smtClean="0"/>
              <a:t>Appendix L –HIX/Tier-1 Worker Portal Screenshots</a:t>
            </a:r>
            <a:endParaRPr lang="en-US"/>
          </a:p>
        </p:txBody>
      </p:sp>
    </p:spTree>
    <p:extLst>
      <p:ext uri="{BB962C8B-B14F-4D97-AF65-F5344CB8AC3E}">
        <p14:creationId xmlns:p14="http://schemas.microsoft.com/office/powerpoint/2010/main" val="426229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11</a:t>
            </a:fld>
            <a:endParaRPr lang="en-US" dirty="0"/>
          </a:p>
        </p:txBody>
      </p:sp>
      <p:sp>
        <p:nvSpPr>
          <p:cNvPr id="3" name="Subtitle 2"/>
          <p:cNvSpPr>
            <a:spLocks noGrp="1"/>
          </p:cNvSpPr>
          <p:nvPr>
            <p:ph type="subTitle" idx="1"/>
          </p:nvPr>
        </p:nvSpPr>
        <p:spPr/>
        <p:txBody>
          <a:bodyPr/>
          <a:lstStyle/>
          <a:p>
            <a:r>
              <a:rPr lang="en-US"/>
              <a:t>Search Screens</a:t>
            </a:r>
            <a:endParaRPr lang="en-US" dirty="0"/>
          </a:p>
        </p:txBody>
      </p:sp>
      <p:sp>
        <p:nvSpPr>
          <p:cNvPr id="4" name="Footer Placeholder 3"/>
          <p:cNvSpPr>
            <a:spLocks noGrp="1"/>
          </p:cNvSpPr>
          <p:nvPr>
            <p:ph type="ftr" sz="quarter" idx="11"/>
          </p:nvPr>
        </p:nvSpPr>
        <p:spPr/>
        <p:txBody>
          <a:bodyPr/>
          <a:lstStyle/>
          <a:p>
            <a:r>
              <a:rPr lang="en-US" smtClean="0"/>
              <a:t>Appendix L –HIX/Tier-1 Worker Portal Screenshots</a:t>
            </a:r>
            <a:endParaRPr lang="en-US" dirty="0"/>
          </a:p>
        </p:txBody>
      </p:sp>
    </p:spTree>
    <p:extLst>
      <p:ext uri="{BB962C8B-B14F-4D97-AF65-F5344CB8AC3E}">
        <p14:creationId xmlns:p14="http://schemas.microsoft.com/office/powerpoint/2010/main" val="2273826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HIX/Tier-1 search screens</a:t>
            </a:r>
          </a:p>
        </p:txBody>
      </p:sp>
      <p:sp>
        <p:nvSpPr>
          <p:cNvPr id="3" name="Content Placeholder 2"/>
          <p:cNvSpPr>
            <a:spLocks noGrp="1"/>
          </p:cNvSpPr>
          <p:nvPr>
            <p:ph idx="1"/>
          </p:nvPr>
        </p:nvSpPr>
        <p:spPr/>
        <p:txBody>
          <a:bodyPr>
            <a:normAutofit/>
          </a:bodyPr>
          <a:lstStyle/>
          <a:p>
            <a:r>
              <a:rPr lang="en-US" dirty="0"/>
              <a:t>The Home Page allows you to perform the following searches which are located across the top of the page.</a:t>
            </a:r>
          </a:p>
          <a:p>
            <a:pPr lvl="1"/>
            <a:endParaRPr lang="en-US" dirty="0"/>
          </a:p>
          <a:p>
            <a:pPr lvl="1"/>
            <a:r>
              <a:rPr lang="en-US" dirty="0"/>
              <a:t>User Search </a:t>
            </a:r>
            <a:r>
              <a:rPr lang="en-US" dirty="0">
                <a:solidFill>
                  <a:srgbClr val="FF0000"/>
                </a:solidFill>
                <a:sym typeface="Wingdings" panose="05000000000000000000" pitchFamily="2" charset="2"/>
              </a:rPr>
              <a:t> you will probably </a:t>
            </a:r>
            <a:r>
              <a:rPr lang="en-US" u="sng" dirty="0">
                <a:solidFill>
                  <a:srgbClr val="FF0000"/>
                </a:solidFill>
                <a:sym typeface="Wingdings" panose="05000000000000000000" pitchFamily="2" charset="2"/>
              </a:rPr>
              <a:t>only</a:t>
            </a:r>
            <a:r>
              <a:rPr lang="en-US" dirty="0">
                <a:solidFill>
                  <a:srgbClr val="FF0000"/>
                </a:solidFill>
                <a:sym typeface="Wingdings" panose="05000000000000000000" pitchFamily="2" charset="2"/>
              </a:rPr>
              <a:t> use this for resetting passwords.</a:t>
            </a:r>
            <a:endParaRPr lang="en-US" dirty="0">
              <a:solidFill>
                <a:srgbClr val="FF0000"/>
              </a:solidFill>
            </a:endParaRPr>
          </a:p>
          <a:p>
            <a:pPr lvl="1"/>
            <a:endParaRPr lang="en-US" dirty="0"/>
          </a:p>
          <a:p>
            <a:pPr lvl="1"/>
            <a:r>
              <a:rPr lang="en-US" dirty="0"/>
              <a:t>Document Search </a:t>
            </a:r>
            <a:r>
              <a:rPr lang="en-US" dirty="0">
                <a:solidFill>
                  <a:srgbClr val="FF0000"/>
                </a:solidFill>
                <a:sym typeface="Wingdings" panose="05000000000000000000" pitchFamily="2" charset="2"/>
              </a:rPr>
              <a:t> you will use this on a daily basis.</a:t>
            </a:r>
            <a:endParaRPr lang="en-US" dirty="0">
              <a:solidFill>
                <a:srgbClr val="FF0000"/>
              </a:solidFill>
            </a:endParaRPr>
          </a:p>
          <a:p>
            <a:pPr lvl="1"/>
            <a:endParaRPr lang="en-US" dirty="0"/>
          </a:p>
          <a:p>
            <a:pPr lvl="1"/>
            <a:r>
              <a:rPr lang="en-US" dirty="0"/>
              <a:t>Application Search </a:t>
            </a:r>
            <a:r>
              <a:rPr lang="en-US" dirty="0">
                <a:solidFill>
                  <a:srgbClr val="FF0000"/>
                </a:solidFill>
                <a:sym typeface="Wingdings" panose="05000000000000000000" pitchFamily="2" charset="2"/>
              </a:rPr>
              <a:t> you will use this the most.</a:t>
            </a:r>
            <a:endParaRPr lang="en-US" dirty="0"/>
          </a:p>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12</a:t>
            </a:fld>
            <a:endParaRPr lang="en-US" dirty="0"/>
          </a:p>
        </p:txBody>
      </p:sp>
      <p:sp>
        <p:nvSpPr>
          <p:cNvPr id="5" name="Footer Placeholder 4"/>
          <p:cNvSpPr>
            <a:spLocks noGrp="1"/>
          </p:cNvSpPr>
          <p:nvPr>
            <p:ph type="ftr" sz="quarter" idx="3"/>
          </p:nvPr>
        </p:nvSpPr>
        <p:spPr/>
        <p:txBody>
          <a:bodyPr/>
          <a:lstStyle/>
          <a:p>
            <a:r>
              <a:rPr lang="en-US" smtClean="0"/>
              <a:t>Appendix L –HIX/Tier-1 Worker Portal Screenshots</a:t>
            </a:r>
            <a:endParaRPr lang="en-US"/>
          </a:p>
        </p:txBody>
      </p:sp>
    </p:spTree>
    <p:extLst>
      <p:ext uri="{BB962C8B-B14F-4D97-AF65-F5344CB8AC3E}">
        <p14:creationId xmlns:p14="http://schemas.microsoft.com/office/powerpoint/2010/main" val="1679574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User Search</a:t>
            </a:r>
          </a:p>
        </p:txBody>
      </p:sp>
      <p:sp>
        <p:nvSpPr>
          <p:cNvPr id="4" name="Slide Number Placeholder 3"/>
          <p:cNvSpPr>
            <a:spLocks noGrp="1"/>
          </p:cNvSpPr>
          <p:nvPr>
            <p:ph type="sldNum" sz="quarter" idx="10"/>
          </p:nvPr>
        </p:nvSpPr>
        <p:spPr/>
        <p:txBody>
          <a:bodyPr/>
          <a:lstStyle/>
          <a:p>
            <a:fld id="{48F63A3B-78C7-47BE-AE5E-E10140E04643}" type="slidenum">
              <a:rPr lang="en-US" smtClean="0"/>
              <a:pPr/>
              <a:t>13</a:t>
            </a:fld>
            <a:endParaRPr lang="en-US" dirty="0"/>
          </a:p>
        </p:txBody>
      </p:sp>
      <p:sp>
        <p:nvSpPr>
          <p:cNvPr id="5" name="Content Placeholder 4"/>
          <p:cNvSpPr>
            <a:spLocks noGrp="1"/>
          </p:cNvSpPr>
          <p:nvPr>
            <p:ph sz="quarter" idx="12"/>
          </p:nvPr>
        </p:nvSpPr>
        <p:spPr/>
        <p:txBody>
          <a:bodyPr>
            <a:normAutofit fontScale="92500" lnSpcReduction="20000"/>
          </a:bodyPr>
          <a:lstStyle/>
          <a:p>
            <a:r>
              <a:rPr lang="en-US" dirty="0"/>
              <a:t>This is confusingly named. This is NOT a general client/consumer search.</a:t>
            </a:r>
          </a:p>
          <a:p>
            <a:endParaRPr lang="en-US" dirty="0"/>
          </a:p>
          <a:p>
            <a:r>
              <a:rPr lang="en-US" dirty="0"/>
              <a:t>This screen finds consumers who have setup online accounts, i.e., people who have </a:t>
            </a:r>
            <a:r>
              <a:rPr lang="en-US" i="1" dirty="0"/>
              <a:t>used</a:t>
            </a:r>
            <a:r>
              <a:rPr lang="en-US" dirty="0"/>
              <a:t> the consumer portal.</a:t>
            </a:r>
          </a:p>
          <a:p>
            <a:endParaRPr lang="en-US" dirty="0"/>
          </a:p>
          <a:p>
            <a:r>
              <a:rPr lang="en-US" dirty="0"/>
              <a:t>Typically search using either SSN or User ID.</a:t>
            </a:r>
          </a:p>
          <a:p>
            <a:endParaRPr lang="en-US" dirty="0"/>
          </a:p>
          <a:p>
            <a:r>
              <a:rPr lang="en-US" dirty="0"/>
              <a:t>This screen is really only ever used as the starting point for a password reset. </a:t>
            </a:r>
          </a:p>
          <a:p>
            <a:pPr lvl="1"/>
            <a:r>
              <a:rPr lang="en-US" dirty="0"/>
              <a:t>You find the account </a:t>
            </a:r>
          </a:p>
          <a:p>
            <a:pPr lvl="1"/>
            <a:r>
              <a:rPr lang="en-US" dirty="0"/>
              <a:t>You select it and then reset the password.</a:t>
            </a:r>
          </a:p>
        </p:txBody>
      </p:sp>
      <p:pic>
        <p:nvPicPr>
          <p:cNvPr id="7" name="Picture 6"/>
          <p:cNvPicPr>
            <a:picLocks noChangeAspect="1"/>
          </p:cNvPicPr>
          <p:nvPr/>
        </p:nvPicPr>
        <p:blipFill>
          <a:blip r:embed="rId2"/>
          <a:stretch>
            <a:fillRect/>
          </a:stretch>
        </p:blipFill>
        <p:spPr>
          <a:xfrm>
            <a:off x="267637" y="810652"/>
            <a:ext cx="6761659" cy="3291840"/>
          </a:xfrm>
          <a:prstGeom prst="rect">
            <a:avLst/>
          </a:prstGeom>
          <a:ln w="12700" cap="sq">
            <a:solidFill>
              <a:schemeClr val="bg1">
                <a:lumMod val="75000"/>
              </a:schemeClr>
            </a:solidFill>
            <a:prstDash val="solid"/>
            <a:miter lim="800000"/>
          </a:ln>
          <a:effectLst/>
        </p:spPr>
      </p:pic>
      <p:sp>
        <p:nvSpPr>
          <p:cNvPr id="2" name="Footer Placeholder 1"/>
          <p:cNvSpPr>
            <a:spLocks noGrp="1"/>
          </p:cNvSpPr>
          <p:nvPr>
            <p:ph type="ftr" sz="quarter" idx="11"/>
          </p:nvPr>
        </p:nvSpPr>
        <p:spPr/>
        <p:txBody>
          <a:bodyPr/>
          <a:lstStyle/>
          <a:p>
            <a:r>
              <a:rPr lang="en-US" smtClean="0"/>
              <a:t>Appendix L –HIX/Tier-1 Worker Portal Screenshots</a:t>
            </a:r>
            <a:endParaRPr lang="en-US"/>
          </a:p>
        </p:txBody>
      </p:sp>
    </p:spTree>
    <p:extLst>
      <p:ext uri="{BB962C8B-B14F-4D97-AF65-F5344CB8AC3E}">
        <p14:creationId xmlns:p14="http://schemas.microsoft.com/office/powerpoint/2010/main" val="2032834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Search </a:t>
            </a:r>
          </a:p>
        </p:txBody>
      </p:sp>
      <p:sp>
        <p:nvSpPr>
          <p:cNvPr id="4" name="Slide Number Placeholder 3"/>
          <p:cNvSpPr>
            <a:spLocks noGrp="1"/>
          </p:cNvSpPr>
          <p:nvPr>
            <p:ph type="sldNum" sz="quarter" idx="10"/>
          </p:nvPr>
        </p:nvSpPr>
        <p:spPr/>
        <p:txBody>
          <a:bodyPr/>
          <a:lstStyle/>
          <a:p>
            <a:fld id="{48F63A3B-78C7-47BE-AE5E-E10140E04643}" type="slidenum">
              <a:rPr lang="en-US" smtClean="0"/>
              <a:t>14</a:t>
            </a:fld>
            <a:endParaRPr lang="en-US" dirty="0"/>
          </a:p>
        </p:txBody>
      </p:sp>
      <p:sp>
        <p:nvSpPr>
          <p:cNvPr id="7" name="Content Placeholder 6"/>
          <p:cNvSpPr>
            <a:spLocks noGrp="1"/>
          </p:cNvSpPr>
          <p:nvPr>
            <p:ph sz="quarter" idx="12"/>
          </p:nvPr>
        </p:nvSpPr>
        <p:spPr/>
        <p:txBody>
          <a:bodyPr>
            <a:normAutofit/>
          </a:bodyPr>
          <a:lstStyle/>
          <a:p>
            <a:r>
              <a:rPr lang="en-US" dirty="0"/>
              <a:t>This function is used to view the documents associated with a client or application.</a:t>
            </a:r>
          </a:p>
          <a:p>
            <a:endParaRPr lang="en-US" dirty="0"/>
          </a:p>
          <a:p>
            <a:r>
              <a:rPr lang="en-US" dirty="0"/>
              <a:t>Document categories include:</a:t>
            </a:r>
          </a:p>
          <a:p>
            <a:pPr lvl="1"/>
            <a:r>
              <a:rPr lang="en-US" dirty="0"/>
              <a:t>Notices (letters) sent to a client.</a:t>
            </a:r>
          </a:p>
          <a:p>
            <a:pPr lvl="1"/>
            <a:r>
              <a:rPr lang="en-US" dirty="0"/>
              <a:t>Verification documents (e.g., copies of pay stubs) mailed or uploaded by the client.</a:t>
            </a:r>
          </a:p>
          <a:p>
            <a:pPr lvl="1"/>
            <a:r>
              <a:rPr lang="en-US" dirty="0"/>
              <a:t>Missing information and signature documents received from the client. </a:t>
            </a:r>
          </a:p>
          <a:p>
            <a:pPr lvl="1"/>
            <a:endParaRPr lang="en-US" dirty="0"/>
          </a:p>
        </p:txBody>
      </p:sp>
      <p:pic>
        <p:nvPicPr>
          <p:cNvPr id="10" name="Picture Placeholder 9" descr="Screen Clippin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937" b="195"/>
          <a:stretch/>
        </p:blipFill>
        <p:spPr>
          <a:xfrm>
            <a:off x="268288" y="1115567"/>
            <a:ext cx="6865937" cy="4773169"/>
          </a:xfrm>
          <a:ln>
            <a:solidFill>
              <a:schemeClr val="bg1">
                <a:lumMod val="75000"/>
              </a:schemeClr>
            </a:solidFill>
          </a:ln>
        </p:spPr>
      </p:pic>
      <p:sp>
        <p:nvSpPr>
          <p:cNvPr id="3" name="Footer Placeholder 2"/>
          <p:cNvSpPr>
            <a:spLocks noGrp="1"/>
          </p:cNvSpPr>
          <p:nvPr>
            <p:ph type="ftr" sz="quarter" idx="11"/>
          </p:nvPr>
        </p:nvSpPr>
        <p:spPr/>
        <p:txBody>
          <a:bodyPr/>
          <a:lstStyle/>
          <a:p>
            <a:r>
              <a:rPr lang="en-US" smtClean="0"/>
              <a:t>Appendix L –HIX/Tier-1 Worker Portal Screenshots</a:t>
            </a:r>
            <a:endParaRPr lang="en-US"/>
          </a:p>
        </p:txBody>
      </p:sp>
    </p:spTree>
    <p:extLst>
      <p:ext uri="{BB962C8B-B14F-4D97-AF65-F5344CB8AC3E}">
        <p14:creationId xmlns:p14="http://schemas.microsoft.com/office/powerpoint/2010/main" val="1908480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Search </a:t>
            </a:r>
          </a:p>
        </p:txBody>
      </p:sp>
      <p:sp>
        <p:nvSpPr>
          <p:cNvPr id="4" name="Slide Number Placeholder 3"/>
          <p:cNvSpPr>
            <a:spLocks noGrp="1"/>
          </p:cNvSpPr>
          <p:nvPr>
            <p:ph type="sldNum" sz="quarter" idx="10"/>
          </p:nvPr>
        </p:nvSpPr>
        <p:spPr/>
        <p:txBody>
          <a:bodyPr/>
          <a:lstStyle/>
          <a:p>
            <a:fld id="{48F63A3B-78C7-47BE-AE5E-E10140E04643}" type="slidenum">
              <a:rPr lang="en-US" smtClean="0"/>
              <a:t>15</a:t>
            </a:fld>
            <a:endParaRPr lang="en-US" dirty="0"/>
          </a:p>
        </p:txBody>
      </p:sp>
      <p:sp>
        <p:nvSpPr>
          <p:cNvPr id="7" name="Content Placeholder 6"/>
          <p:cNvSpPr>
            <a:spLocks noGrp="1"/>
          </p:cNvSpPr>
          <p:nvPr>
            <p:ph sz="quarter" idx="12"/>
          </p:nvPr>
        </p:nvSpPr>
        <p:spPr/>
        <p:txBody>
          <a:bodyPr>
            <a:normAutofit fontScale="85000" lnSpcReduction="20000"/>
          </a:bodyPr>
          <a:lstStyle/>
          <a:p>
            <a:r>
              <a:rPr lang="en-US" dirty="0"/>
              <a:t>The Search Criteria is quite flexible and would allow you to search for either:</a:t>
            </a:r>
          </a:p>
          <a:p>
            <a:pPr lvl="1"/>
            <a:r>
              <a:rPr lang="en-US" dirty="0"/>
              <a:t>The documents associated with a person (Person ID or DSS Client ID)</a:t>
            </a:r>
          </a:p>
          <a:p>
            <a:pPr lvl="1"/>
            <a:r>
              <a:rPr lang="en-US" dirty="0"/>
              <a:t>The documents associated with an Application.</a:t>
            </a:r>
          </a:p>
          <a:p>
            <a:pPr lvl="1"/>
            <a:r>
              <a:rPr lang="en-US" dirty="0"/>
              <a:t>A specific document (Document Number)</a:t>
            </a:r>
          </a:p>
          <a:p>
            <a:endParaRPr lang="en-US" dirty="0"/>
          </a:p>
          <a:p>
            <a:r>
              <a:rPr lang="en-US" dirty="0"/>
              <a:t>Its possible to narrow the search by specifying a document category (notice, verification or missing information), a specific document type (e.g., a AH-1301 notice), etc.</a:t>
            </a:r>
          </a:p>
          <a:p>
            <a:pPr lvl="1"/>
            <a:r>
              <a:rPr lang="en-US" dirty="0"/>
              <a:t>But this is typically unnecessary as the results are not overwhelming and you have the advantage of the  notices being one click away if that is where the conversation goes.</a:t>
            </a:r>
          </a:p>
        </p:txBody>
      </p:sp>
      <p:pic>
        <p:nvPicPr>
          <p:cNvPr id="10" name="Picture Placeholder 9" descr="Screen Clippin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937" b="195"/>
          <a:stretch/>
        </p:blipFill>
        <p:spPr>
          <a:xfrm>
            <a:off x="268288" y="1115567"/>
            <a:ext cx="6865937" cy="4773169"/>
          </a:xfrm>
          <a:ln>
            <a:solidFill>
              <a:schemeClr val="bg1">
                <a:lumMod val="75000"/>
              </a:schemeClr>
            </a:solidFill>
          </a:ln>
        </p:spPr>
      </p:pic>
      <p:sp>
        <p:nvSpPr>
          <p:cNvPr id="3" name="Footer Placeholder 2"/>
          <p:cNvSpPr>
            <a:spLocks noGrp="1"/>
          </p:cNvSpPr>
          <p:nvPr>
            <p:ph type="ftr" sz="quarter" idx="11"/>
          </p:nvPr>
        </p:nvSpPr>
        <p:spPr/>
        <p:txBody>
          <a:bodyPr/>
          <a:lstStyle/>
          <a:p>
            <a:r>
              <a:rPr lang="en-US" smtClean="0"/>
              <a:t>Appendix L –HIX/Tier-1 Worker Portal Screenshots</a:t>
            </a:r>
            <a:endParaRPr lang="en-US"/>
          </a:p>
        </p:txBody>
      </p:sp>
    </p:spTree>
    <p:extLst>
      <p:ext uri="{BB962C8B-B14F-4D97-AF65-F5344CB8AC3E}">
        <p14:creationId xmlns:p14="http://schemas.microsoft.com/office/powerpoint/2010/main" val="2800413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Search </a:t>
            </a:r>
          </a:p>
        </p:txBody>
      </p:sp>
      <p:sp>
        <p:nvSpPr>
          <p:cNvPr id="4" name="Slide Number Placeholder 3"/>
          <p:cNvSpPr>
            <a:spLocks noGrp="1"/>
          </p:cNvSpPr>
          <p:nvPr>
            <p:ph type="sldNum" sz="quarter" idx="10"/>
          </p:nvPr>
        </p:nvSpPr>
        <p:spPr/>
        <p:txBody>
          <a:bodyPr/>
          <a:lstStyle/>
          <a:p>
            <a:fld id="{48F63A3B-78C7-47BE-AE5E-E10140E04643}" type="slidenum">
              <a:rPr lang="en-US" smtClean="0"/>
              <a:t>16</a:t>
            </a:fld>
            <a:endParaRPr lang="en-US" dirty="0"/>
          </a:p>
        </p:txBody>
      </p:sp>
      <p:sp>
        <p:nvSpPr>
          <p:cNvPr id="7" name="Content Placeholder 6"/>
          <p:cNvSpPr>
            <a:spLocks noGrp="1"/>
          </p:cNvSpPr>
          <p:nvPr>
            <p:ph sz="quarter" idx="12"/>
          </p:nvPr>
        </p:nvSpPr>
        <p:spPr/>
        <p:txBody>
          <a:bodyPr>
            <a:normAutofit/>
          </a:bodyPr>
          <a:lstStyle/>
          <a:p>
            <a:r>
              <a:rPr lang="en-US" dirty="0"/>
              <a:t>Every page of a notice has the Person ID and Application ID and the consumer is generally calling about a notice they just received.</a:t>
            </a:r>
          </a:p>
          <a:p>
            <a:endParaRPr lang="en-US" dirty="0"/>
          </a:p>
          <a:p>
            <a:endParaRPr lang="en-US" dirty="0"/>
          </a:p>
        </p:txBody>
      </p:sp>
      <p:pic>
        <p:nvPicPr>
          <p:cNvPr id="10" name="Picture Placeholder 9" descr="Screen Clippin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937" b="195"/>
          <a:stretch/>
        </p:blipFill>
        <p:spPr>
          <a:xfrm>
            <a:off x="268288" y="1115567"/>
            <a:ext cx="6865937" cy="4773169"/>
          </a:xfrm>
          <a:ln>
            <a:solidFill>
              <a:schemeClr val="bg1">
                <a:lumMod val="75000"/>
              </a:schemeClr>
            </a:solidFill>
          </a:ln>
        </p:spPr>
      </p:pic>
      <p:pic>
        <p:nvPicPr>
          <p:cNvPr id="8" name="Picture 7" descr="C:\Users\RobM\AppData\Local\Temp\SNAGHTMLe8b5806.PNG"/>
          <p:cNvPicPr/>
          <p:nvPr/>
        </p:nvPicPr>
        <p:blipFill>
          <a:blip r:embed="rId3">
            <a:extLst>
              <a:ext uri="{28A0092B-C50C-407E-A947-70E740481C1C}">
                <a14:useLocalDpi xmlns:a14="http://schemas.microsoft.com/office/drawing/2010/main" val="0"/>
              </a:ext>
            </a:extLst>
          </a:blip>
          <a:srcRect/>
          <a:stretch>
            <a:fillRect/>
          </a:stretch>
        </p:blipFill>
        <p:spPr bwMode="auto">
          <a:xfrm>
            <a:off x="3507662" y="3342458"/>
            <a:ext cx="7253125" cy="3515542"/>
          </a:xfrm>
          <a:prstGeom prst="rect">
            <a:avLst/>
          </a:prstGeom>
          <a:noFill/>
          <a:ln>
            <a:noFill/>
          </a:ln>
        </p:spPr>
      </p:pic>
      <p:sp>
        <p:nvSpPr>
          <p:cNvPr id="5" name="Rectangle 4"/>
          <p:cNvSpPr/>
          <p:nvPr/>
        </p:nvSpPr>
        <p:spPr>
          <a:xfrm>
            <a:off x="4483100" y="2335094"/>
            <a:ext cx="2019300" cy="393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172200" y="2467783"/>
            <a:ext cx="1869822" cy="2040717"/>
          </a:xfrm>
          <a:custGeom>
            <a:avLst/>
            <a:gdLst>
              <a:gd name="connsiteX0" fmla="*/ 342900 w 1869822"/>
              <a:gd name="connsiteY0" fmla="*/ 21417 h 2040717"/>
              <a:gd name="connsiteX1" fmla="*/ 1866900 w 1869822"/>
              <a:gd name="connsiteY1" fmla="*/ 288117 h 2040717"/>
              <a:gd name="connsiteX2" fmla="*/ 0 w 1869822"/>
              <a:gd name="connsiteY2" fmla="*/ 2040717 h 2040717"/>
              <a:gd name="connsiteX3" fmla="*/ 0 w 1869822"/>
              <a:gd name="connsiteY3" fmla="*/ 2040717 h 2040717"/>
            </a:gdLst>
            <a:ahLst/>
            <a:cxnLst>
              <a:cxn ang="0">
                <a:pos x="connsiteX0" y="connsiteY0"/>
              </a:cxn>
              <a:cxn ang="0">
                <a:pos x="connsiteX1" y="connsiteY1"/>
              </a:cxn>
              <a:cxn ang="0">
                <a:pos x="connsiteX2" y="connsiteY2"/>
              </a:cxn>
              <a:cxn ang="0">
                <a:pos x="connsiteX3" y="connsiteY3"/>
              </a:cxn>
            </a:cxnLst>
            <a:rect l="l" t="t" r="r" b="b"/>
            <a:pathLst>
              <a:path w="1869822" h="2040717">
                <a:moveTo>
                  <a:pt x="342900" y="21417"/>
                </a:moveTo>
                <a:cubicBezTo>
                  <a:pt x="1133475" y="-13508"/>
                  <a:pt x="1924050" y="-48433"/>
                  <a:pt x="1866900" y="288117"/>
                </a:cubicBezTo>
                <a:cubicBezTo>
                  <a:pt x="1809750" y="624667"/>
                  <a:pt x="0" y="2040717"/>
                  <a:pt x="0" y="2040717"/>
                </a:cubicBezTo>
                <a:lnTo>
                  <a:pt x="0" y="2040717"/>
                </a:ln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35000" y="2193068"/>
            <a:ext cx="1892340" cy="5357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7217" y="2463800"/>
            <a:ext cx="4328883" cy="2362200"/>
          </a:xfrm>
          <a:custGeom>
            <a:avLst/>
            <a:gdLst>
              <a:gd name="connsiteX0" fmla="*/ 595083 w 4328883"/>
              <a:gd name="connsiteY0" fmla="*/ 0 h 2362200"/>
              <a:gd name="connsiteX1" fmla="*/ 302983 w 4328883"/>
              <a:gd name="connsiteY1" fmla="*/ 787400 h 2362200"/>
              <a:gd name="connsiteX2" fmla="*/ 4328883 w 4328883"/>
              <a:gd name="connsiteY2" fmla="*/ 2362200 h 2362200"/>
              <a:gd name="connsiteX3" fmla="*/ 4328883 w 4328883"/>
              <a:gd name="connsiteY3" fmla="*/ 2362200 h 2362200"/>
            </a:gdLst>
            <a:ahLst/>
            <a:cxnLst>
              <a:cxn ang="0">
                <a:pos x="connsiteX0" y="connsiteY0"/>
              </a:cxn>
              <a:cxn ang="0">
                <a:pos x="connsiteX1" y="connsiteY1"/>
              </a:cxn>
              <a:cxn ang="0">
                <a:pos x="connsiteX2" y="connsiteY2"/>
              </a:cxn>
              <a:cxn ang="0">
                <a:pos x="connsiteX3" y="connsiteY3"/>
              </a:cxn>
            </a:cxnLst>
            <a:rect l="l" t="t" r="r" b="b"/>
            <a:pathLst>
              <a:path w="4328883" h="2362200">
                <a:moveTo>
                  <a:pt x="595083" y="0"/>
                </a:moveTo>
                <a:cubicBezTo>
                  <a:pt x="137883" y="196850"/>
                  <a:pt x="-319317" y="393700"/>
                  <a:pt x="302983" y="787400"/>
                </a:cubicBezTo>
                <a:cubicBezTo>
                  <a:pt x="925283" y="1181100"/>
                  <a:pt x="4328883" y="2362200"/>
                  <a:pt x="4328883" y="2362200"/>
                </a:cubicBezTo>
                <a:lnTo>
                  <a:pt x="4328883" y="2362200"/>
                </a:ln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Appendix L –HIX/Tier-1 Worker Portal Screenshots</a:t>
            </a:r>
            <a:endParaRPr lang="en-US"/>
          </a:p>
        </p:txBody>
      </p:sp>
    </p:spTree>
    <p:extLst>
      <p:ext uri="{BB962C8B-B14F-4D97-AF65-F5344CB8AC3E}">
        <p14:creationId xmlns:p14="http://schemas.microsoft.com/office/powerpoint/2010/main" val="11692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Search </a:t>
            </a:r>
          </a:p>
        </p:txBody>
      </p:sp>
      <p:sp>
        <p:nvSpPr>
          <p:cNvPr id="4" name="Slide Number Placeholder 3"/>
          <p:cNvSpPr>
            <a:spLocks noGrp="1"/>
          </p:cNvSpPr>
          <p:nvPr>
            <p:ph type="sldNum" sz="quarter" idx="10"/>
          </p:nvPr>
        </p:nvSpPr>
        <p:spPr/>
        <p:txBody>
          <a:bodyPr/>
          <a:lstStyle/>
          <a:p>
            <a:fld id="{48F63A3B-78C7-47BE-AE5E-E10140E04643}" type="slidenum">
              <a:rPr lang="en-US" smtClean="0"/>
              <a:t>17</a:t>
            </a:fld>
            <a:endParaRPr lang="en-US" dirty="0"/>
          </a:p>
        </p:txBody>
      </p:sp>
      <p:sp>
        <p:nvSpPr>
          <p:cNvPr id="7" name="Content Placeholder 6"/>
          <p:cNvSpPr>
            <a:spLocks noGrp="1"/>
          </p:cNvSpPr>
          <p:nvPr>
            <p:ph sz="quarter" idx="12"/>
          </p:nvPr>
        </p:nvSpPr>
        <p:spPr/>
        <p:txBody>
          <a:bodyPr>
            <a:normAutofit/>
          </a:bodyPr>
          <a:lstStyle/>
          <a:p>
            <a:r>
              <a:rPr lang="en-US" dirty="0"/>
              <a:t>Not every notice has the Document ID and not every notice has the DSS Client ID (ImpaCT ID).</a:t>
            </a:r>
          </a:p>
          <a:p>
            <a:endParaRPr lang="en-US" dirty="0"/>
          </a:p>
          <a:p>
            <a:r>
              <a:rPr lang="en-US" dirty="0"/>
              <a:t>This example has the Client ID but no document ID.</a:t>
            </a:r>
          </a:p>
          <a:p>
            <a:endParaRPr lang="en-US" dirty="0"/>
          </a:p>
          <a:p>
            <a:endParaRPr lang="en-US" dirty="0"/>
          </a:p>
        </p:txBody>
      </p:sp>
      <p:pic>
        <p:nvPicPr>
          <p:cNvPr id="10" name="Picture Placeholder 9" descr="Screen Clippin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937" b="195"/>
          <a:stretch/>
        </p:blipFill>
        <p:spPr>
          <a:xfrm>
            <a:off x="268288" y="1115567"/>
            <a:ext cx="6865937" cy="4773169"/>
          </a:xfrm>
          <a:ln>
            <a:solidFill>
              <a:schemeClr val="bg1">
                <a:lumMod val="75000"/>
              </a:schemeClr>
            </a:solidFill>
          </a:ln>
        </p:spPr>
      </p:pic>
      <p:pic>
        <p:nvPicPr>
          <p:cNvPr id="8" name="Picture 7" descr="C:\Users\RobM\AppData\Local\Temp\SNAGHTMLe8b5806.PNG"/>
          <p:cNvPicPr/>
          <p:nvPr/>
        </p:nvPicPr>
        <p:blipFill>
          <a:blip r:embed="rId3">
            <a:extLst>
              <a:ext uri="{28A0092B-C50C-407E-A947-70E740481C1C}">
                <a14:useLocalDpi xmlns:a14="http://schemas.microsoft.com/office/drawing/2010/main" val="0"/>
              </a:ext>
            </a:extLst>
          </a:blip>
          <a:srcRect/>
          <a:stretch>
            <a:fillRect/>
          </a:stretch>
        </p:blipFill>
        <p:spPr bwMode="auto">
          <a:xfrm>
            <a:off x="3507662" y="3342458"/>
            <a:ext cx="7253125" cy="3515542"/>
          </a:xfrm>
          <a:prstGeom prst="rect">
            <a:avLst/>
          </a:prstGeom>
          <a:noFill/>
          <a:ln>
            <a:noFill/>
          </a:ln>
        </p:spPr>
      </p:pic>
      <p:sp>
        <p:nvSpPr>
          <p:cNvPr id="3" name="Rectangle 2"/>
          <p:cNvSpPr/>
          <p:nvPr/>
        </p:nvSpPr>
        <p:spPr>
          <a:xfrm>
            <a:off x="331136" y="3342458"/>
            <a:ext cx="2208864" cy="5437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907578" y="3898900"/>
            <a:ext cx="3702522" cy="1340371"/>
          </a:xfrm>
          <a:custGeom>
            <a:avLst/>
            <a:gdLst>
              <a:gd name="connsiteX0" fmla="*/ 425922 w 3702522"/>
              <a:gd name="connsiteY0" fmla="*/ 0 h 1340371"/>
              <a:gd name="connsiteX1" fmla="*/ 286222 w 3702522"/>
              <a:gd name="connsiteY1" fmla="*/ 1320800 h 1340371"/>
              <a:gd name="connsiteX2" fmla="*/ 3702522 w 3702522"/>
              <a:gd name="connsiteY2" fmla="*/ 825500 h 1340371"/>
              <a:gd name="connsiteX3" fmla="*/ 3702522 w 3702522"/>
              <a:gd name="connsiteY3" fmla="*/ 825500 h 1340371"/>
            </a:gdLst>
            <a:ahLst/>
            <a:cxnLst>
              <a:cxn ang="0">
                <a:pos x="connsiteX0" y="connsiteY0"/>
              </a:cxn>
              <a:cxn ang="0">
                <a:pos x="connsiteX1" y="connsiteY1"/>
              </a:cxn>
              <a:cxn ang="0">
                <a:pos x="connsiteX2" y="connsiteY2"/>
              </a:cxn>
              <a:cxn ang="0">
                <a:pos x="connsiteX3" y="connsiteY3"/>
              </a:cxn>
            </a:cxnLst>
            <a:rect l="l" t="t" r="r" b="b"/>
            <a:pathLst>
              <a:path w="3702522" h="1340371">
                <a:moveTo>
                  <a:pt x="425922" y="0"/>
                </a:moveTo>
                <a:cubicBezTo>
                  <a:pt x="83022" y="591608"/>
                  <a:pt x="-259878" y="1183217"/>
                  <a:pt x="286222" y="1320800"/>
                </a:cubicBezTo>
                <a:cubicBezTo>
                  <a:pt x="832322" y="1458383"/>
                  <a:pt x="3702522" y="825500"/>
                  <a:pt x="3702522" y="825500"/>
                </a:cubicBezTo>
                <a:lnTo>
                  <a:pt x="3702522" y="825500"/>
                </a:ln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Appendix L –HIX/Tier-1 Worker Portal Screenshots</a:t>
            </a:r>
            <a:endParaRPr lang="en-US"/>
          </a:p>
        </p:txBody>
      </p:sp>
    </p:spTree>
    <p:extLst>
      <p:ext uri="{BB962C8B-B14F-4D97-AF65-F5344CB8AC3E}">
        <p14:creationId xmlns:p14="http://schemas.microsoft.com/office/powerpoint/2010/main" val="427657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Search </a:t>
            </a:r>
          </a:p>
        </p:txBody>
      </p:sp>
      <p:sp>
        <p:nvSpPr>
          <p:cNvPr id="4" name="Slide Number Placeholder 3"/>
          <p:cNvSpPr>
            <a:spLocks noGrp="1"/>
          </p:cNvSpPr>
          <p:nvPr>
            <p:ph type="sldNum" sz="quarter" idx="10"/>
          </p:nvPr>
        </p:nvSpPr>
        <p:spPr/>
        <p:txBody>
          <a:bodyPr/>
          <a:lstStyle/>
          <a:p>
            <a:fld id="{48F63A3B-78C7-47BE-AE5E-E10140E04643}" type="slidenum">
              <a:rPr lang="en-US" smtClean="0"/>
              <a:t>18</a:t>
            </a:fld>
            <a:endParaRPr lang="en-US" dirty="0"/>
          </a:p>
        </p:txBody>
      </p:sp>
      <p:sp>
        <p:nvSpPr>
          <p:cNvPr id="7" name="Content Placeholder 6"/>
          <p:cNvSpPr>
            <a:spLocks noGrp="1"/>
          </p:cNvSpPr>
          <p:nvPr>
            <p:ph sz="quarter" idx="12"/>
          </p:nvPr>
        </p:nvSpPr>
        <p:spPr/>
        <p:txBody>
          <a:bodyPr>
            <a:normAutofit/>
          </a:bodyPr>
          <a:lstStyle/>
          <a:p>
            <a:r>
              <a:rPr lang="en-US" dirty="0"/>
              <a:t>FYI: Every notice footer has the document type.</a:t>
            </a:r>
          </a:p>
          <a:p>
            <a:pPr lvl="1"/>
            <a:r>
              <a:rPr lang="en-US" dirty="0"/>
              <a:t>No need to use it in your search.</a:t>
            </a:r>
          </a:p>
          <a:p>
            <a:pPr lvl="1"/>
            <a:r>
              <a:rPr lang="en-US" dirty="0"/>
              <a:t>But you could always ask the client for the number if you were not sure which notice they were looking at.</a:t>
            </a:r>
          </a:p>
          <a:p>
            <a:pPr lvl="1"/>
            <a:r>
              <a:rPr lang="en-US" dirty="0"/>
              <a:t>The document type is shown in the results.</a:t>
            </a:r>
          </a:p>
          <a:p>
            <a:endParaRPr lang="en-US" dirty="0"/>
          </a:p>
          <a:p>
            <a:endParaRPr lang="en-US" dirty="0"/>
          </a:p>
          <a:p>
            <a:pPr marL="0" indent="0">
              <a:buNone/>
            </a:pPr>
            <a:endParaRPr lang="en-US" dirty="0"/>
          </a:p>
          <a:p>
            <a:endParaRPr lang="en-US" dirty="0"/>
          </a:p>
        </p:txBody>
      </p:sp>
      <p:pic>
        <p:nvPicPr>
          <p:cNvPr id="10" name="Picture Placeholder 9" descr="Screen Clippin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937" b="195"/>
          <a:stretch/>
        </p:blipFill>
        <p:spPr>
          <a:xfrm>
            <a:off x="268288" y="1115567"/>
            <a:ext cx="6865937" cy="4773169"/>
          </a:xfrm>
          <a:ln>
            <a:solidFill>
              <a:schemeClr val="bg1">
                <a:lumMod val="75000"/>
              </a:schemeClr>
            </a:solidFill>
          </a:ln>
        </p:spPr>
      </p:pic>
      <p:sp>
        <p:nvSpPr>
          <p:cNvPr id="3" name="Rectangle 2"/>
          <p:cNvSpPr/>
          <p:nvPr/>
        </p:nvSpPr>
        <p:spPr>
          <a:xfrm>
            <a:off x="2457450" y="4155381"/>
            <a:ext cx="2038350" cy="5437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RobM\AppData\Local\Temp\SNAGHTML37ba5d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452" y="4930203"/>
            <a:ext cx="8535328" cy="1622686"/>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4178300" y="4341396"/>
            <a:ext cx="971528" cy="1303752"/>
          </a:xfrm>
          <a:custGeom>
            <a:avLst/>
            <a:gdLst>
              <a:gd name="connsiteX0" fmla="*/ 342900 w 971528"/>
              <a:gd name="connsiteY0" fmla="*/ 71852 h 1303752"/>
              <a:gd name="connsiteX1" fmla="*/ 965200 w 971528"/>
              <a:gd name="connsiteY1" fmla="*/ 135352 h 1303752"/>
              <a:gd name="connsiteX2" fmla="*/ 0 w 971528"/>
              <a:gd name="connsiteY2" fmla="*/ 1303752 h 1303752"/>
              <a:gd name="connsiteX3" fmla="*/ 0 w 971528"/>
              <a:gd name="connsiteY3" fmla="*/ 1303752 h 1303752"/>
            </a:gdLst>
            <a:ahLst/>
            <a:cxnLst>
              <a:cxn ang="0">
                <a:pos x="connsiteX0" y="connsiteY0"/>
              </a:cxn>
              <a:cxn ang="0">
                <a:pos x="connsiteX1" y="connsiteY1"/>
              </a:cxn>
              <a:cxn ang="0">
                <a:pos x="connsiteX2" y="connsiteY2"/>
              </a:cxn>
              <a:cxn ang="0">
                <a:pos x="connsiteX3" y="connsiteY3"/>
              </a:cxn>
            </a:cxnLst>
            <a:rect l="l" t="t" r="r" b="b"/>
            <a:pathLst>
              <a:path w="971528" h="1303752">
                <a:moveTo>
                  <a:pt x="342900" y="71852"/>
                </a:moveTo>
                <a:cubicBezTo>
                  <a:pt x="682625" y="944"/>
                  <a:pt x="1022350" y="-69964"/>
                  <a:pt x="965200" y="135352"/>
                </a:cubicBezTo>
                <a:cubicBezTo>
                  <a:pt x="908050" y="340668"/>
                  <a:pt x="0" y="1303752"/>
                  <a:pt x="0" y="1303752"/>
                </a:cubicBezTo>
                <a:lnTo>
                  <a:pt x="0" y="1303752"/>
                </a:ln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Appendix L –HIX/Tier-1 Worker Portal Screenshots</a:t>
            </a:r>
            <a:endParaRPr lang="en-US"/>
          </a:p>
        </p:txBody>
      </p:sp>
    </p:spTree>
    <p:extLst>
      <p:ext uri="{BB962C8B-B14F-4D97-AF65-F5344CB8AC3E}">
        <p14:creationId xmlns:p14="http://schemas.microsoft.com/office/powerpoint/2010/main" val="2557330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 Clippin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9475" b="9475"/>
          <a:stretch/>
        </p:blipFill>
        <p:spPr>
          <a:ln>
            <a:solidFill>
              <a:schemeClr val="bg1">
                <a:lumMod val="75000"/>
              </a:schemeClr>
            </a:solidFill>
          </a:ln>
        </p:spPr>
      </p:pic>
      <p:sp>
        <p:nvSpPr>
          <p:cNvPr id="2" name="Title 1"/>
          <p:cNvSpPr>
            <a:spLocks noGrp="1"/>
          </p:cNvSpPr>
          <p:nvPr>
            <p:ph type="title"/>
          </p:nvPr>
        </p:nvSpPr>
        <p:spPr/>
        <p:txBody>
          <a:bodyPr/>
          <a:lstStyle/>
          <a:p>
            <a:r>
              <a:rPr lang="en-US" dirty="0"/>
              <a:t>Document Search results</a:t>
            </a:r>
          </a:p>
        </p:txBody>
      </p:sp>
      <p:sp>
        <p:nvSpPr>
          <p:cNvPr id="4" name="Slide Number Placeholder 3"/>
          <p:cNvSpPr>
            <a:spLocks noGrp="1"/>
          </p:cNvSpPr>
          <p:nvPr>
            <p:ph type="sldNum" sz="quarter" idx="10"/>
          </p:nvPr>
        </p:nvSpPr>
        <p:spPr/>
        <p:txBody>
          <a:bodyPr/>
          <a:lstStyle/>
          <a:p>
            <a:fld id="{48F63A3B-78C7-47BE-AE5E-E10140E04643}" type="slidenum">
              <a:rPr lang="en-US" smtClean="0"/>
              <a:t>19</a:t>
            </a:fld>
            <a:endParaRPr lang="en-US" dirty="0"/>
          </a:p>
        </p:txBody>
      </p:sp>
      <p:sp>
        <p:nvSpPr>
          <p:cNvPr id="9" name="Content Placeholder 8"/>
          <p:cNvSpPr>
            <a:spLocks noGrp="1"/>
          </p:cNvSpPr>
          <p:nvPr>
            <p:ph sz="quarter" idx="12"/>
          </p:nvPr>
        </p:nvSpPr>
        <p:spPr/>
        <p:txBody>
          <a:bodyPr>
            <a:noAutofit/>
          </a:bodyPr>
          <a:lstStyle/>
          <a:p>
            <a:r>
              <a:rPr lang="en-US" sz="2000" dirty="0"/>
              <a:t>Click the Search button to get the results.</a:t>
            </a:r>
          </a:p>
          <a:p>
            <a:endParaRPr lang="en-US" sz="2000" dirty="0"/>
          </a:p>
          <a:p>
            <a:r>
              <a:rPr lang="en-US" sz="2000" dirty="0"/>
              <a:t>Click on the search result headings to sort  data</a:t>
            </a:r>
          </a:p>
          <a:p>
            <a:pPr lvl="1"/>
            <a:r>
              <a:rPr lang="en-US" sz="2000" dirty="0"/>
              <a:t>For example, click on the “Date Received” header to sort search items by date.</a:t>
            </a:r>
          </a:p>
          <a:p>
            <a:pPr lvl="1"/>
            <a:endParaRPr lang="en-US" sz="2000" dirty="0"/>
          </a:p>
          <a:p>
            <a:r>
              <a:rPr lang="en-US" sz="2000" dirty="0"/>
              <a:t>Click on these icons to open and view the documents.</a:t>
            </a:r>
          </a:p>
        </p:txBody>
      </p:sp>
      <p:sp>
        <p:nvSpPr>
          <p:cNvPr id="6" name="Rectangle 5"/>
          <p:cNvSpPr/>
          <p:nvPr/>
        </p:nvSpPr>
        <p:spPr>
          <a:xfrm>
            <a:off x="5638800" y="5435600"/>
            <a:ext cx="508000" cy="899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2513" y="5112824"/>
            <a:ext cx="5650174" cy="2333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457700" y="1763408"/>
            <a:ext cx="2425700" cy="3341992"/>
          </a:xfrm>
          <a:custGeom>
            <a:avLst/>
            <a:gdLst>
              <a:gd name="connsiteX0" fmla="*/ 0 w 2425700"/>
              <a:gd name="connsiteY0" fmla="*/ 3341992 h 3341992"/>
              <a:gd name="connsiteX1" fmla="*/ 1270000 w 2425700"/>
              <a:gd name="connsiteY1" fmla="*/ 433692 h 3341992"/>
              <a:gd name="connsiteX2" fmla="*/ 2425700 w 2425700"/>
              <a:gd name="connsiteY2" fmla="*/ 14592 h 3341992"/>
              <a:gd name="connsiteX3" fmla="*/ 2425700 w 2425700"/>
              <a:gd name="connsiteY3" fmla="*/ 14592 h 3341992"/>
            </a:gdLst>
            <a:ahLst/>
            <a:cxnLst>
              <a:cxn ang="0">
                <a:pos x="connsiteX0" y="connsiteY0"/>
              </a:cxn>
              <a:cxn ang="0">
                <a:pos x="connsiteX1" y="connsiteY1"/>
              </a:cxn>
              <a:cxn ang="0">
                <a:pos x="connsiteX2" y="connsiteY2"/>
              </a:cxn>
              <a:cxn ang="0">
                <a:pos x="connsiteX3" y="connsiteY3"/>
              </a:cxn>
            </a:cxnLst>
            <a:rect l="l" t="t" r="r" b="b"/>
            <a:pathLst>
              <a:path w="2425700" h="3341992">
                <a:moveTo>
                  <a:pt x="0" y="3341992"/>
                </a:moveTo>
                <a:cubicBezTo>
                  <a:pt x="432858" y="2165125"/>
                  <a:pt x="865717" y="988259"/>
                  <a:pt x="1270000" y="433692"/>
                </a:cubicBezTo>
                <a:cubicBezTo>
                  <a:pt x="1674283" y="-120875"/>
                  <a:pt x="2425700" y="14592"/>
                  <a:pt x="2425700" y="14592"/>
                </a:cubicBezTo>
                <a:lnTo>
                  <a:pt x="2425700" y="14592"/>
                </a:ln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159500" y="4406900"/>
            <a:ext cx="1790700" cy="1923702"/>
          </a:xfrm>
          <a:custGeom>
            <a:avLst/>
            <a:gdLst>
              <a:gd name="connsiteX0" fmla="*/ 0 w 1790700"/>
              <a:gd name="connsiteY0" fmla="*/ 1498600 h 1923702"/>
              <a:gd name="connsiteX1" fmla="*/ 1041400 w 1790700"/>
              <a:gd name="connsiteY1" fmla="*/ 1828800 h 1923702"/>
              <a:gd name="connsiteX2" fmla="*/ 1790700 w 1790700"/>
              <a:gd name="connsiteY2" fmla="*/ 0 h 1923702"/>
              <a:gd name="connsiteX3" fmla="*/ 1790700 w 1790700"/>
              <a:gd name="connsiteY3" fmla="*/ 0 h 1923702"/>
            </a:gdLst>
            <a:ahLst/>
            <a:cxnLst>
              <a:cxn ang="0">
                <a:pos x="connsiteX0" y="connsiteY0"/>
              </a:cxn>
              <a:cxn ang="0">
                <a:pos x="connsiteX1" y="connsiteY1"/>
              </a:cxn>
              <a:cxn ang="0">
                <a:pos x="connsiteX2" y="connsiteY2"/>
              </a:cxn>
              <a:cxn ang="0">
                <a:pos x="connsiteX3" y="connsiteY3"/>
              </a:cxn>
            </a:cxnLst>
            <a:rect l="l" t="t" r="r" b="b"/>
            <a:pathLst>
              <a:path w="1790700" h="1923702">
                <a:moveTo>
                  <a:pt x="0" y="1498600"/>
                </a:moveTo>
                <a:cubicBezTo>
                  <a:pt x="371475" y="1788583"/>
                  <a:pt x="742950" y="2078567"/>
                  <a:pt x="1041400" y="1828800"/>
                </a:cubicBezTo>
                <a:cubicBezTo>
                  <a:pt x="1339850" y="1579033"/>
                  <a:pt x="1790700" y="0"/>
                  <a:pt x="1790700" y="0"/>
                </a:cubicBezTo>
                <a:lnTo>
                  <a:pt x="1790700" y="0"/>
                </a:ln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Appendix L –HIX/Tier-1 Worker Portal Screenshots</a:t>
            </a:r>
            <a:endParaRPr lang="en-US"/>
          </a:p>
        </p:txBody>
      </p:sp>
    </p:spTree>
    <p:extLst>
      <p:ext uri="{BB962C8B-B14F-4D97-AF65-F5344CB8AC3E}">
        <p14:creationId xmlns:p14="http://schemas.microsoft.com/office/powerpoint/2010/main" val="1707868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How to log in to the worker portal.</a:t>
            </a:r>
          </a:p>
          <a:p>
            <a:endParaRPr lang="en-US" dirty="0"/>
          </a:p>
          <a:p>
            <a:r>
              <a:rPr lang="en-US" dirty="0"/>
              <a:t>Timeouts.</a:t>
            </a:r>
          </a:p>
          <a:p>
            <a:endParaRPr lang="en-US" dirty="0"/>
          </a:p>
          <a:p>
            <a:r>
              <a:rPr lang="en-US" dirty="0"/>
              <a:t>Worker portal searches.</a:t>
            </a:r>
          </a:p>
          <a:p>
            <a:endParaRPr lang="en-US" dirty="0"/>
          </a:p>
          <a:p>
            <a:endParaRPr lang="en-US" dirty="0"/>
          </a:p>
        </p:txBody>
      </p:sp>
    </p:spTree>
    <p:extLst>
      <p:ext uri="{BB962C8B-B14F-4D97-AF65-F5344CB8AC3E}">
        <p14:creationId xmlns:p14="http://schemas.microsoft.com/office/powerpoint/2010/main" val="892971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 Clippin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9475" b="9475"/>
          <a:stretch/>
        </p:blipFill>
        <p:spPr>
          <a:ln>
            <a:solidFill>
              <a:schemeClr val="bg1">
                <a:lumMod val="75000"/>
              </a:schemeClr>
            </a:solidFill>
          </a:ln>
        </p:spPr>
      </p:pic>
      <p:sp>
        <p:nvSpPr>
          <p:cNvPr id="2" name="Title 1"/>
          <p:cNvSpPr>
            <a:spLocks noGrp="1"/>
          </p:cNvSpPr>
          <p:nvPr>
            <p:ph type="title"/>
          </p:nvPr>
        </p:nvSpPr>
        <p:spPr/>
        <p:txBody>
          <a:bodyPr/>
          <a:lstStyle/>
          <a:p>
            <a:r>
              <a:rPr lang="en-US" dirty="0"/>
              <a:t>Document Search results</a:t>
            </a:r>
          </a:p>
        </p:txBody>
      </p:sp>
      <p:sp>
        <p:nvSpPr>
          <p:cNvPr id="4" name="Slide Number Placeholder 3"/>
          <p:cNvSpPr>
            <a:spLocks noGrp="1"/>
          </p:cNvSpPr>
          <p:nvPr>
            <p:ph type="sldNum" sz="quarter" idx="10"/>
          </p:nvPr>
        </p:nvSpPr>
        <p:spPr/>
        <p:txBody>
          <a:bodyPr/>
          <a:lstStyle/>
          <a:p>
            <a:fld id="{48F63A3B-78C7-47BE-AE5E-E10140E04643}" type="slidenum">
              <a:rPr lang="en-US" smtClean="0"/>
              <a:t>20</a:t>
            </a:fld>
            <a:endParaRPr lang="en-US" dirty="0"/>
          </a:p>
        </p:txBody>
      </p:sp>
      <p:sp>
        <p:nvSpPr>
          <p:cNvPr id="9" name="Content Placeholder 8"/>
          <p:cNvSpPr>
            <a:spLocks noGrp="1"/>
          </p:cNvSpPr>
          <p:nvPr>
            <p:ph sz="quarter" idx="12"/>
          </p:nvPr>
        </p:nvSpPr>
        <p:spPr/>
        <p:txBody>
          <a:bodyPr>
            <a:noAutofit/>
          </a:bodyPr>
          <a:lstStyle/>
          <a:p>
            <a:r>
              <a:rPr lang="en-US" sz="1400" dirty="0"/>
              <a:t>Many of the column titles are self explanatory, but some need an explanation. </a:t>
            </a:r>
          </a:p>
          <a:p>
            <a:endParaRPr lang="en-US" sz="1400" dirty="0"/>
          </a:p>
          <a:p>
            <a:r>
              <a:rPr lang="en-US" sz="1400" dirty="0"/>
              <a:t>The Application and File ID are of particular importance. We explain these in more in detail in an upcoming module.</a:t>
            </a:r>
          </a:p>
          <a:p>
            <a:endParaRPr lang="en-US" sz="1400" dirty="0"/>
          </a:p>
          <a:p>
            <a:r>
              <a:rPr lang="en-US" sz="1400" dirty="0"/>
              <a:t>But in essence a household can submit an Application. And then they can change that application and submit again as another Application. And then they could change that and submit yet again.</a:t>
            </a:r>
          </a:p>
          <a:p>
            <a:endParaRPr lang="en-US" sz="1400" dirty="0"/>
          </a:p>
          <a:p>
            <a:r>
              <a:rPr lang="en-US" sz="1400" dirty="0"/>
              <a:t>So over time a household can have many Application IDs.</a:t>
            </a:r>
          </a:p>
          <a:p>
            <a:endParaRPr lang="en-US" sz="1400" dirty="0"/>
          </a:p>
          <a:p>
            <a:r>
              <a:rPr lang="en-US" sz="1400" dirty="0"/>
              <a:t>These are all grouped together by a File Id. </a:t>
            </a:r>
          </a:p>
          <a:p>
            <a:pPr lvl="1"/>
            <a:r>
              <a:rPr lang="en-US" sz="1400" dirty="0"/>
              <a:t>The File ID is also known as the Logical Application Id.</a:t>
            </a:r>
          </a:p>
          <a:p>
            <a:pPr lvl="1"/>
            <a:endParaRPr lang="en-US" sz="1400" dirty="0"/>
          </a:p>
          <a:p>
            <a:r>
              <a:rPr lang="en-US" sz="1400" dirty="0"/>
              <a:t>The checkbox under the Application ID expands the results to include notices which are associated with other Applications that the household has submitted.</a:t>
            </a:r>
          </a:p>
          <a:p>
            <a:pPr lvl="1"/>
            <a:r>
              <a:rPr lang="en-US" sz="1400" dirty="0"/>
              <a:t>Different Application IDs, but same shared File ID. </a:t>
            </a:r>
          </a:p>
        </p:txBody>
      </p:sp>
      <p:sp>
        <p:nvSpPr>
          <p:cNvPr id="6" name="Rectangle 5"/>
          <p:cNvSpPr/>
          <p:nvPr/>
        </p:nvSpPr>
        <p:spPr>
          <a:xfrm>
            <a:off x="880510" y="5147353"/>
            <a:ext cx="989386" cy="10988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02086" y="2001748"/>
            <a:ext cx="1710291" cy="2585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Appendix L –HIX/Tier-1 Worker Portal Screenshots</a:t>
            </a:r>
            <a:endParaRPr lang="en-US"/>
          </a:p>
        </p:txBody>
      </p:sp>
    </p:spTree>
    <p:extLst>
      <p:ext uri="{BB962C8B-B14F-4D97-AF65-F5344CB8AC3E}">
        <p14:creationId xmlns:p14="http://schemas.microsoft.com/office/powerpoint/2010/main" val="884863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 Clippin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9475" b="9475"/>
          <a:stretch/>
        </p:blipFill>
        <p:spPr>
          <a:ln>
            <a:solidFill>
              <a:schemeClr val="bg1">
                <a:lumMod val="75000"/>
              </a:schemeClr>
            </a:solidFill>
          </a:ln>
        </p:spPr>
      </p:pic>
      <p:sp>
        <p:nvSpPr>
          <p:cNvPr id="2" name="Title 1"/>
          <p:cNvSpPr>
            <a:spLocks noGrp="1"/>
          </p:cNvSpPr>
          <p:nvPr>
            <p:ph type="title"/>
          </p:nvPr>
        </p:nvSpPr>
        <p:spPr/>
        <p:txBody>
          <a:bodyPr/>
          <a:lstStyle/>
          <a:p>
            <a:r>
              <a:rPr lang="en-US" dirty="0"/>
              <a:t>Document Search results</a:t>
            </a:r>
          </a:p>
        </p:txBody>
      </p:sp>
      <p:sp>
        <p:nvSpPr>
          <p:cNvPr id="4" name="Slide Number Placeholder 3"/>
          <p:cNvSpPr>
            <a:spLocks noGrp="1"/>
          </p:cNvSpPr>
          <p:nvPr>
            <p:ph type="sldNum" sz="quarter" idx="10"/>
          </p:nvPr>
        </p:nvSpPr>
        <p:spPr/>
        <p:txBody>
          <a:bodyPr/>
          <a:lstStyle/>
          <a:p>
            <a:fld id="{48F63A3B-78C7-47BE-AE5E-E10140E04643}" type="slidenum">
              <a:rPr lang="en-US" smtClean="0"/>
              <a:t>21</a:t>
            </a:fld>
            <a:endParaRPr lang="en-US" dirty="0"/>
          </a:p>
        </p:txBody>
      </p:sp>
      <p:sp>
        <p:nvSpPr>
          <p:cNvPr id="9" name="Content Placeholder 8"/>
          <p:cNvSpPr>
            <a:spLocks noGrp="1"/>
          </p:cNvSpPr>
          <p:nvPr>
            <p:ph sz="quarter" idx="12"/>
          </p:nvPr>
        </p:nvSpPr>
        <p:spPr/>
        <p:txBody>
          <a:bodyPr>
            <a:noAutofit/>
          </a:bodyPr>
          <a:lstStyle/>
          <a:p>
            <a:r>
              <a:rPr lang="en-US" sz="1600" dirty="0"/>
              <a:t>Person ID – this is the unique system identifier for the primary applicant.</a:t>
            </a:r>
          </a:p>
          <a:p>
            <a:r>
              <a:rPr lang="en-US" sz="1600" dirty="0"/>
              <a:t>Document Number – each document gets a unique number.</a:t>
            </a:r>
          </a:p>
          <a:p>
            <a:r>
              <a:rPr lang="en-US" sz="1600" dirty="0"/>
              <a:t>Household Member – the primary applicant’s name</a:t>
            </a:r>
          </a:p>
          <a:p>
            <a:r>
              <a:rPr lang="en-US" sz="1600" dirty="0"/>
              <a:t>Document Type – this is a code. We will review the notice types in a latter module and we will give you a job aid of all the different types. The most common are 1301 and 1302. </a:t>
            </a:r>
          </a:p>
          <a:p>
            <a:r>
              <a:rPr lang="en-US" sz="1600" dirty="0"/>
              <a:t>Document Categories :</a:t>
            </a:r>
          </a:p>
          <a:p>
            <a:pPr lvl="3"/>
            <a:r>
              <a:rPr lang="en-US" sz="1200" dirty="0"/>
              <a:t>NO = Notice</a:t>
            </a:r>
          </a:p>
          <a:p>
            <a:pPr lvl="3"/>
            <a:r>
              <a:rPr lang="en-US" sz="1200" dirty="0"/>
              <a:t> VE = Verification</a:t>
            </a:r>
          </a:p>
          <a:p>
            <a:pPr lvl="3"/>
            <a:r>
              <a:rPr lang="en-US" sz="1200" dirty="0"/>
              <a:t> MI = Missing Information</a:t>
            </a:r>
          </a:p>
          <a:p>
            <a:r>
              <a:rPr lang="en-US" sz="1600" dirty="0"/>
              <a:t>Status – we will review the different application statuses in a separate module.</a:t>
            </a:r>
          </a:p>
          <a:p>
            <a:r>
              <a:rPr lang="en-US" sz="1600" dirty="0"/>
              <a:t>Date Received – this is the scanned date for a verification or the mail date for a notice.</a:t>
            </a:r>
          </a:p>
          <a:p>
            <a:r>
              <a:rPr lang="en-US" sz="1600" dirty="0"/>
              <a:t>Language –  notices are available in English or Spanish</a:t>
            </a:r>
          </a:p>
        </p:txBody>
      </p:sp>
      <p:sp>
        <p:nvSpPr>
          <p:cNvPr id="3" name="Footer Placeholder 2"/>
          <p:cNvSpPr>
            <a:spLocks noGrp="1"/>
          </p:cNvSpPr>
          <p:nvPr>
            <p:ph type="ftr" sz="quarter" idx="11"/>
          </p:nvPr>
        </p:nvSpPr>
        <p:spPr/>
        <p:txBody>
          <a:bodyPr/>
          <a:lstStyle/>
          <a:p>
            <a:r>
              <a:rPr lang="en-US" smtClean="0"/>
              <a:t>Appendix L –HIX/Tier-1 Worker Portal Screenshots</a:t>
            </a:r>
            <a:endParaRPr lang="en-US"/>
          </a:p>
        </p:txBody>
      </p:sp>
    </p:spTree>
    <p:extLst>
      <p:ext uri="{BB962C8B-B14F-4D97-AF65-F5344CB8AC3E}">
        <p14:creationId xmlns:p14="http://schemas.microsoft.com/office/powerpoint/2010/main" val="204332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 Clipp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244" b="8244"/>
          <a:stretch>
            <a:fillRect/>
          </a:stretch>
        </p:blipFill>
        <p:spPr>
          <a:ln w="9525">
            <a:solidFill>
              <a:schemeClr val="bg1">
                <a:lumMod val="75000"/>
              </a:schemeClr>
            </a:solidFill>
          </a:ln>
        </p:spPr>
      </p:pic>
      <p:sp>
        <p:nvSpPr>
          <p:cNvPr id="3" name="Title 2"/>
          <p:cNvSpPr>
            <a:spLocks noGrp="1"/>
          </p:cNvSpPr>
          <p:nvPr>
            <p:ph type="title"/>
          </p:nvPr>
        </p:nvSpPr>
        <p:spPr/>
        <p:txBody>
          <a:bodyPr/>
          <a:lstStyle/>
          <a:p>
            <a:r>
              <a:rPr lang="en-US" dirty="0"/>
              <a:t>Application Search screen</a:t>
            </a:r>
          </a:p>
        </p:txBody>
      </p:sp>
      <p:sp>
        <p:nvSpPr>
          <p:cNvPr id="4" name="Content Placeholder 3"/>
          <p:cNvSpPr>
            <a:spLocks noGrp="1"/>
          </p:cNvSpPr>
          <p:nvPr>
            <p:ph sz="quarter" idx="12"/>
          </p:nvPr>
        </p:nvSpPr>
        <p:spPr/>
        <p:txBody>
          <a:bodyPr/>
          <a:lstStyle/>
          <a:p>
            <a:r>
              <a:rPr lang="en-US" dirty="0"/>
              <a:t>This function is used to locate the  applications for a person. This includes initial applications and change reports.</a:t>
            </a:r>
          </a:p>
          <a:p>
            <a:endParaRPr lang="en-US" dirty="0"/>
          </a:p>
          <a:p>
            <a:r>
              <a:rPr lang="en-US" dirty="0"/>
              <a:t>An Application Search is typically conducted by using the consumer SSN. If there is no SSN available, enter First/Last Name and DOB.</a:t>
            </a:r>
          </a:p>
          <a:p>
            <a:endParaRPr lang="en-US" dirty="0"/>
          </a:p>
        </p:txBody>
      </p:sp>
      <p:sp>
        <p:nvSpPr>
          <p:cNvPr id="2" name="Footer Placeholder 1"/>
          <p:cNvSpPr>
            <a:spLocks noGrp="1"/>
          </p:cNvSpPr>
          <p:nvPr>
            <p:ph type="ftr" sz="quarter" idx="11"/>
          </p:nvPr>
        </p:nvSpPr>
        <p:spPr/>
        <p:txBody>
          <a:bodyPr/>
          <a:lstStyle/>
          <a:p>
            <a:r>
              <a:rPr lang="en-US" smtClean="0"/>
              <a:t>Appendix L –HIX/Tier-1 Worker Portal Screenshots</a:t>
            </a:r>
            <a:endParaRPr lang="en-US"/>
          </a:p>
        </p:txBody>
      </p:sp>
      <p:sp>
        <p:nvSpPr>
          <p:cNvPr id="6" name="Slide Number Placeholder 5"/>
          <p:cNvSpPr>
            <a:spLocks noGrp="1"/>
          </p:cNvSpPr>
          <p:nvPr>
            <p:ph type="sldNum" sz="quarter" idx="10"/>
          </p:nvPr>
        </p:nvSpPr>
        <p:spPr/>
        <p:txBody>
          <a:bodyPr/>
          <a:lstStyle/>
          <a:p>
            <a:fld id="{48F63A3B-78C7-47BE-AE5E-E10140E04643}" type="slidenum">
              <a:rPr lang="en-US" smtClean="0"/>
              <a:pPr/>
              <a:t>22</a:t>
            </a:fld>
            <a:endParaRPr lang="en-US" dirty="0"/>
          </a:p>
        </p:txBody>
      </p:sp>
    </p:spTree>
    <p:extLst>
      <p:ext uri="{BB962C8B-B14F-4D97-AF65-F5344CB8AC3E}">
        <p14:creationId xmlns:p14="http://schemas.microsoft.com/office/powerpoint/2010/main" val="610212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 Clipp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244" b="8244"/>
          <a:stretch>
            <a:fillRect/>
          </a:stretch>
        </p:blipFill>
        <p:spPr>
          <a:ln w="9525">
            <a:solidFill>
              <a:schemeClr val="bg1">
                <a:lumMod val="75000"/>
              </a:schemeClr>
            </a:solidFill>
          </a:ln>
        </p:spPr>
      </p:pic>
      <p:sp>
        <p:nvSpPr>
          <p:cNvPr id="3" name="Title 2"/>
          <p:cNvSpPr>
            <a:spLocks noGrp="1"/>
          </p:cNvSpPr>
          <p:nvPr>
            <p:ph type="title"/>
          </p:nvPr>
        </p:nvSpPr>
        <p:spPr/>
        <p:txBody>
          <a:bodyPr/>
          <a:lstStyle/>
          <a:p>
            <a:r>
              <a:rPr lang="en-US" dirty="0"/>
              <a:t>Application Search screen</a:t>
            </a:r>
          </a:p>
        </p:txBody>
      </p:sp>
      <p:sp>
        <p:nvSpPr>
          <p:cNvPr id="4" name="Content Placeholder 3"/>
          <p:cNvSpPr>
            <a:spLocks noGrp="1"/>
          </p:cNvSpPr>
          <p:nvPr>
            <p:ph sz="quarter" idx="12"/>
          </p:nvPr>
        </p:nvSpPr>
        <p:spPr/>
        <p:txBody>
          <a:bodyPr/>
          <a:lstStyle/>
          <a:p>
            <a:r>
              <a:rPr lang="en-US" dirty="0"/>
              <a:t>If the client is calling about a notice then you could get the Application ID from the notice.</a:t>
            </a:r>
          </a:p>
          <a:p>
            <a:endParaRPr lang="en-US" dirty="0"/>
          </a:p>
          <a:p>
            <a:r>
              <a:rPr lang="en-US" dirty="0"/>
              <a:t>Click the checkbox to make sure you see all applications.</a:t>
            </a:r>
          </a:p>
          <a:p>
            <a:pPr lvl="1"/>
            <a:r>
              <a:rPr lang="en-US" dirty="0"/>
              <a:t>The application they are calling about may not be the latest.</a:t>
            </a:r>
          </a:p>
        </p:txBody>
      </p:sp>
      <p:sp>
        <p:nvSpPr>
          <p:cNvPr id="2" name="Rectangle 1"/>
          <p:cNvSpPr/>
          <p:nvPr/>
        </p:nvSpPr>
        <p:spPr>
          <a:xfrm>
            <a:off x="832207" y="3996647"/>
            <a:ext cx="1787703" cy="308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Appendix L –HIX/Tier-1 Worker Portal Screenshots</a:t>
            </a:r>
            <a:endParaRPr lang="en-US"/>
          </a:p>
        </p:txBody>
      </p:sp>
      <p:sp>
        <p:nvSpPr>
          <p:cNvPr id="7" name="Slide Number Placeholder 6"/>
          <p:cNvSpPr>
            <a:spLocks noGrp="1"/>
          </p:cNvSpPr>
          <p:nvPr>
            <p:ph type="sldNum" sz="quarter" idx="10"/>
          </p:nvPr>
        </p:nvSpPr>
        <p:spPr/>
        <p:txBody>
          <a:bodyPr/>
          <a:lstStyle/>
          <a:p>
            <a:fld id="{48F63A3B-78C7-47BE-AE5E-E10140E04643}" type="slidenum">
              <a:rPr lang="en-US" smtClean="0"/>
              <a:pPr/>
              <a:t>23</a:t>
            </a:fld>
            <a:endParaRPr lang="en-US" dirty="0"/>
          </a:p>
        </p:txBody>
      </p:sp>
    </p:spTree>
    <p:extLst>
      <p:ext uri="{BB962C8B-B14F-4D97-AF65-F5344CB8AC3E}">
        <p14:creationId xmlns:p14="http://schemas.microsoft.com/office/powerpoint/2010/main" val="794359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 Clipp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262" b="9262"/>
          <a:stretch>
            <a:fillRect/>
          </a:stretch>
        </p:blipFill>
        <p:spPr>
          <a:ln>
            <a:solidFill>
              <a:schemeClr val="bg1">
                <a:lumMod val="75000"/>
              </a:schemeClr>
            </a:solidFill>
          </a:ln>
        </p:spPr>
      </p:pic>
      <p:sp>
        <p:nvSpPr>
          <p:cNvPr id="3" name="Title 2"/>
          <p:cNvSpPr>
            <a:spLocks noGrp="1"/>
          </p:cNvSpPr>
          <p:nvPr>
            <p:ph type="title"/>
          </p:nvPr>
        </p:nvSpPr>
        <p:spPr/>
        <p:txBody>
          <a:bodyPr/>
          <a:lstStyle/>
          <a:p>
            <a:r>
              <a:rPr lang="en-US" dirty="0"/>
              <a:t>Application Search results</a:t>
            </a:r>
          </a:p>
        </p:txBody>
      </p:sp>
      <p:sp>
        <p:nvSpPr>
          <p:cNvPr id="4" name="Content Placeholder 3"/>
          <p:cNvSpPr>
            <a:spLocks noGrp="1"/>
          </p:cNvSpPr>
          <p:nvPr>
            <p:ph sz="quarter" idx="12"/>
          </p:nvPr>
        </p:nvSpPr>
        <p:spPr/>
        <p:txBody>
          <a:bodyPr>
            <a:normAutofit fontScale="70000" lnSpcReduction="20000"/>
          </a:bodyPr>
          <a:lstStyle/>
          <a:p>
            <a:r>
              <a:rPr lang="en-US" dirty="0"/>
              <a:t>The results show the application details (e.g., status, submission date) and those of the primary applicant (e.g., name, address, SSN, date of birth).</a:t>
            </a:r>
          </a:p>
          <a:p>
            <a:endParaRPr lang="en-US" dirty="0"/>
          </a:p>
          <a:p>
            <a:r>
              <a:rPr lang="en-US" dirty="0"/>
              <a:t>Again most of the field names are clear or we reviewed them in the Document Search screen.</a:t>
            </a:r>
          </a:p>
          <a:p>
            <a:endParaRPr lang="en-US" dirty="0"/>
          </a:p>
          <a:p>
            <a:r>
              <a:rPr lang="en-US" dirty="0"/>
              <a:t>Active Enrollments? – this returns Yes or No and signifies whether there is anyone on the application who has enrolled in health coverage.</a:t>
            </a:r>
          </a:p>
          <a:p>
            <a:endParaRPr lang="en-US" dirty="0"/>
          </a:p>
          <a:p>
            <a:r>
              <a:rPr lang="en-US" dirty="0"/>
              <a:t>Submitted Date – this is the date that the eligibility was run, i.e., to find out what they qualified for. When we get to that page you will see a button called “Submit”. If the application is “In Process” then there will be no submission date. </a:t>
            </a:r>
          </a:p>
        </p:txBody>
      </p:sp>
      <p:sp>
        <p:nvSpPr>
          <p:cNvPr id="2" name="Footer Placeholder 1"/>
          <p:cNvSpPr>
            <a:spLocks noGrp="1"/>
          </p:cNvSpPr>
          <p:nvPr>
            <p:ph type="ftr" sz="quarter" idx="11"/>
          </p:nvPr>
        </p:nvSpPr>
        <p:spPr/>
        <p:txBody>
          <a:bodyPr/>
          <a:lstStyle/>
          <a:p>
            <a:r>
              <a:rPr lang="en-US" smtClean="0"/>
              <a:t>Appendix L –HIX/Tier-1 Worker Portal Screenshots</a:t>
            </a:r>
            <a:endParaRPr lang="en-US"/>
          </a:p>
        </p:txBody>
      </p:sp>
      <p:sp>
        <p:nvSpPr>
          <p:cNvPr id="6" name="Slide Number Placeholder 5"/>
          <p:cNvSpPr>
            <a:spLocks noGrp="1"/>
          </p:cNvSpPr>
          <p:nvPr>
            <p:ph type="sldNum" sz="quarter" idx="10"/>
          </p:nvPr>
        </p:nvSpPr>
        <p:spPr/>
        <p:txBody>
          <a:bodyPr/>
          <a:lstStyle/>
          <a:p>
            <a:fld id="{48F63A3B-78C7-47BE-AE5E-E10140E04643}" type="slidenum">
              <a:rPr lang="en-US" smtClean="0"/>
              <a:pPr/>
              <a:t>24</a:t>
            </a:fld>
            <a:endParaRPr lang="en-US" dirty="0"/>
          </a:p>
        </p:txBody>
      </p:sp>
    </p:spTree>
    <p:extLst>
      <p:ext uri="{BB962C8B-B14F-4D97-AF65-F5344CB8AC3E}">
        <p14:creationId xmlns:p14="http://schemas.microsoft.com/office/powerpoint/2010/main" val="4267210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 Clipp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262" b="9262"/>
          <a:stretch>
            <a:fillRect/>
          </a:stretch>
        </p:blipFill>
        <p:spPr>
          <a:ln>
            <a:solidFill>
              <a:schemeClr val="bg1">
                <a:lumMod val="75000"/>
              </a:schemeClr>
            </a:solidFill>
          </a:ln>
        </p:spPr>
      </p:pic>
      <p:sp>
        <p:nvSpPr>
          <p:cNvPr id="3" name="Title 2"/>
          <p:cNvSpPr>
            <a:spLocks noGrp="1"/>
          </p:cNvSpPr>
          <p:nvPr>
            <p:ph type="title"/>
          </p:nvPr>
        </p:nvSpPr>
        <p:spPr/>
        <p:txBody>
          <a:bodyPr/>
          <a:lstStyle/>
          <a:p>
            <a:r>
              <a:rPr lang="en-US" dirty="0"/>
              <a:t>Application Search results</a:t>
            </a:r>
          </a:p>
        </p:txBody>
      </p:sp>
      <p:sp>
        <p:nvSpPr>
          <p:cNvPr id="4" name="Content Placeholder 3"/>
          <p:cNvSpPr>
            <a:spLocks noGrp="1"/>
          </p:cNvSpPr>
          <p:nvPr>
            <p:ph sz="quarter" idx="12"/>
          </p:nvPr>
        </p:nvSpPr>
        <p:spPr/>
        <p:txBody>
          <a:bodyPr/>
          <a:lstStyle/>
          <a:p>
            <a:r>
              <a:rPr lang="en-US" dirty="0"/>
              <a:t>When you click the Application ID you will flow to the Application Information Screen.</a:t>
            </a:r>
          </a:p>
        </p:txBody>
      </p:sp>
      <p:sp>
        <p:nvSpPr>
          <p:cNvPr id="2" name="Rectangle 1"/>
          <p:cNvSpPr/>
          <p:nvPr/>
        </p:nvSpPr>
        <p:spPr>
          <a:xfrm>
            <a:off x="1433015" y="3152633"/>
            <a:ext cx="614149" cy="30936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Appendix L –HIX/Tier-1 Worker Portal Screenshots</a:t>
            </a:r>
            <a:endParaRPr lang="en-US"/>
          </a:p>
        </p:txBody>
      </p:sp>
      <p:sp>
        <p:nvSpPr>
          <p:cNvPr id="7" name="Slide Number Placeholder 6"/>
          <p:cNvSpPr>
            <a:spLocks noGrp="1"/>
          </p:cNvSpPr>
          <p:nvPr>
            <p:ph type="sldNum" sz="quarter" idx="10"/>
          </p:nvPr>
        </p:nvSpPr>
        <p:spPr/>
        <p:txBody>
          <a:bodyPr/>
          <a:lstStyle/>
          <a:p>
            <a:fld id="{48F63A3B-78C7-47BE-AE5E-E10140E04643}" type="slidenum">
              <a:rPr lang="en-US" smtClean="0"/>
              <a:pPr/>
              <a:t>25</a:t>
            </a:fld>
            <a:endParaRPr lang="en-US" dirty="0"/>
          </a:p>
        </p:txBody>
      </p:sp>
    </p:spTree>
    <p:extLst>
      <p:ext uri="{BB962C8B-B14F-4D97-AF65-F5344CB8AC3E}">
        <p14:creationId xmlns:p14="http://schemas.microsoft.com/office/powerpoint/2010/main" val="4194434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 Clipp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262" b="9262"/>
          <a:stretch>
            <a:fillRect/>
          </a:stretch>
        </p:blipFill>
        <p:spPr>
          <a:ln>
            <a:solidFill>
              <a:schemeClr val="bg1">
                <a:lumMod val="75000"/>
              </a:schemeClr>
            </a:solidFill>
          </a:ln>
        </p:spPr>
      </p:pic>
      <p:sp>
        <p:nvSpPr>
          <p:cNvPr id="3" name="Title 2"/>
          <p:cNvSpPr>
            <a:spLocks noGrp="1"/>
          </p:cNvSpPr>
          <p:nvPr>
            <p:ph type="title"/>
          </p:nvPr>
        </p:nvSpPr>
        <p:spPr/>
        <p:txBody>
          <a:bodyPr/>
          <a:lstStyle/>
          <a:p>
            <a:r>
              <a:rPr lang="en-US" dirty="0"/>
              <a:t>Application Search results</a:t>
            </a:r>
          </a:p>
        </p:txBody>
      </p:sp>
      <p:sp>
        <p:nvSpPr>
          <p:cNvPr id="4" name="Content Placeholder 3"/>
          <p:cNvSpPr>
            <a:spLocks noGrp="1"/>
          </p:cNvSpPr>
          <p:nvPr>
            <p:ph sz="quarter" idx="12"/>
          </p:nvPr>
        </p:nvSpPr>
        <p:spPr/>
        <p:txBody>
          <a:bodyPr/>
          <a:lstStyle/>
          <a:p>
            <a:r>
              <a:rPr lang="en-US" dirty="0"/>
              <a:t>When you click the Application ID you will flow to the Application Information Screen.</a:t>
            </a:r>
          </a:p>
          <a:p>
            <a:endParaRPr lang="en-US" dirty="0"/>
          </a:p>
          <a:p>
            <a:r>
              <a:rPr lang="en-US" dirty="0"/>
              <a:t>The buttons and links on this screen depend on whether the application is submitted or otherwise.</a:t>
            </a:r>
          </a:p>
        </p:txBody>
      </p:sp>
      <p:sp>
        <p:nvSpPr>
          <p:cNvPr id="2" name="Rectangle 1"/>
          <p:cNvSpPr/>
          <p:nvPr/>
        </p:nvSpPr>
        <p:spPr>
          <a:xfrm>
            <a:off x="1433015" y="3152633"/>
            <a:ext cx="614149" cy="30936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4" descr="Screen Clipping"/>
          <p:cNvPicPr>
            <a:picLocks noChangeAspect="1"/>
          </p:cNvPicPr>
          <p:nvPr/>
        </p:nvPicPr>
        <p:blipFill rotWithShape="1">
          <a:blip r:embed="rId3">
            <a:extLst>
              <a:ext uri="{28A0092B-C50C-407E-A947-70E740481C1C}">
                <a14:useLocalDpi xmlns:a14="http://schemas.microsoft.com/office/drawing/2010/main" val="0"/>
              </a:ext>
            </a:extLst>
          </a:blip>
          <a:srcRect l="-411" r="2071"/>
          <a:stretch/>
        </p:blipFill>
        <p:spPr>
          <a:xfrm>
            <a:off x="2851992" y="993530"/>
            <a:ext cx="4282233" cy="5252722"/>
          </a:xfrm>
          <a:prstGeom prst="rect">
            <a:avLst/>
          </a:prstGeom>
          <a:solidFill>
            <a:schemeClr val="bg1"/>
          </a:solidFill>
          <a:ln w="57150">
            <a:solidFill>
              <a:schemeClr val="tx1"/>
            </a:solidFill>
          </a:ln>
        </p:spPr>
      </p:pic>
      <p:sp>
        <p:nvSpPr>
          <p:cNvPr id="7" name="Footer Placeholder 6"/>
          <p:cNvSpPr>
            <a:spLocks noGrp="1"/>
          </p:cNvSpPr>
          <p:nvPr>
            <p:ph type="ftr" sz="quarter" idx="11"/>
          </p:nvPr>
        </p:nvSpPr>
        <p:spPr/>
        <p:txBody>
          <a:bodyPr/>
          <a:lstStyle/>
          <a:p>
            <a:r>
              <a:rPr lang="en-US" smtClean="0"/>
              <a:t>Appendix L –HIX/Tier-1 Worker Portal Screenshots</a:t>
            </a:r>
            <a:endParaRPr lang="en-US"/>
          </a:p>
        </p:txBody>
      </p:sp>
      <p:sp>
        <p:nvSpPr>
          <p:cNvPr id="8" name="Slide Number Placeholder 7"/>
          <p:cNvSpPr>
            <a:spLocks noGrp="1"/>
          </p:cNvSpPr>
          <p:nvPr>
            <p:ph type="sldNum" sz="quarter" idx="10"/>
          </p:nvPr>
        </p:nvSpPr>
        <p:spPr/>
        <p:txBody>
          <a:bodyPr/>
          <a:lstStyle/>
          <a:p>
            <a:fld id="{48F63A3B-78C7-47BE-AE5E-E10140E04643}" type="slidenum">
              <a:rPr lang="en-US" smtClean="0"/>
              <a:pPr/>
              <a:t>26</a:t>
            </a:fld>
            <a:endParaRPr lang="en-US" dirty="0"/>
          </a:p>
        </p:txBody>
      </p:sp>
    </p:spTree>
    <p:extLst>
      <p:ext uri="{BB962C8B-B14F-4D97-AF65-F5344CB8AC3E}">
        <p14:creationId xmlns:p14="http://schemas.microsoft.com/office/powerpoint/2010/main" val="1802474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27</a:t>
            </a:fld>
            <a:endParaRPr lang="en-US" dirty="0"/>
          </a:p>
        </p:txBody>
      </p:sp>
      <p:sp>
        <p:nvSpPr>
          <p:cNvPr id="3" name="Subtitle 2"/>
          <p:cNvSpPr>
            <a:spLocks noGrp="1"/>
          </p:cNvSpPr>
          <p:nvPr>
            <p:ph type="subTitle" idx="1"/>
          </p:nvPr>
        </p:nvSpPr>
        <p:spPr/>
        <p:txBody>
          <a:bodyPr/>
          <a:lstStyle/>
          <a:p>
            <a:r>
              <a:rPr lang="en-US" dirty="0"/>
              <a:t>Application Statuses</a:t>
            </a:r>
          </a:p>
        </p:txBody>
      </p:sp>
      <p:sp>
        <p:nvSpPr>
          <p:cNvPr id="4" name="Footer Placeholder 3"/>
          <p:cNvSpPr>
            <a:spLocks noGrp="1"/>
          </p:cNvSpPr>
          <p:nvPr>
            <p:ph type="ftr" sz="quarter" idx="11"/>
          </p:nvPr>
        </p:nvSpPr>
        <p:spPr/>
        <p:txBody>
          <a:bodyPr/>
          <a:lstStyle/>
          <a:p>
            <a:r>
              <a:rPr lang="en-US" smtClean="0"/>
              <a:t>Appendix L –HIX/Tier-1 Worker Portal Screenshots</a:t>
            </a:r>
            <a:endParaRPr lang="en-US" dirty="0"/>
          </a:p>
        </p:txBody>
      </p:sp>
    </p:spTree>
    <p:extLst>
      <p:ext uri="{BB962C8B-B14F-4D97-AF65-F5344CB8AC3E}">
        <p14:creationId xmlns:p14="http://schemas.microsoft.com/office/powerpoint/2010/main" val="2200870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status</a:t>
            </a:r>
          </a:p>
        </p:txBody>
      </p:sp>
      <p:sp>
        <p:nvSpPr>
          <p:cNvPr id="3" name="Content Placeholder 2"/>
          <p:cNvSpPr>
            <a:spLocks noGrp="1"/>
          </p:cNvSpPr>
          <p:nvPr>
            <p:ph idx="1"/>
          </p:nvPr>
        </p:nvSpPr>
        <p:spPr/>
        <p:txBody>
          <a:bodyPr/>
          <a:lstStyle/>
          <a:p>
            <a:r>
              <a:rPr lang="en-US" dirty="0"/>
              <a:t>We cover these in more detail later.</a:t>
            </a:r>
          </a:p>
          <a:p>
            <a:endParaRPr lang="en-US" dirty="0"/>
          </a:p>
          <a:p>
            <a:r>
              <a:rPr lang="en-US" dirty="0"/>
              <a:t>But we will introduce them here so that you start to get familiar with them.</a:t>
            </a:r>
          </a:p>
        </p:txBody>
      </p:sp>
      <p:sp>
        <p:nvSpPr>
          <p:cNvPr id="4" name="Slide Number Placeholder 3"/>
          <p:cNvSpPr>
            <a:spLocks noGrp="1"/>
          </p:cNvSpPr>
          <p:nvPr>
            <p:ph type="sldNum" sz="quarter" idx="12"/>
          </p:nvPr>
        </p:nvSpPr>
        <p:spPr/>
        <p:txBody>
          <a:bodyPr/>
          <a:lstStyle/>
          <a:p>
            <a:fld id="{48F63A3B-78C7-47BE-AE5E-E10140E04643}" type="slidenum">
              <a:rPr lang="en-US" smtClean="0"/>
              <a:t>28</a:t>
            </a:fld>
            <a:endParaRPr lang="en-US" dirty="0"/>
          </a:p>
        </p:txBody>
      </p:sp>
      <p:sp>
        <p:nvSpPr>
          <p:cNvPr id="5" name="Footer Placeholder 4"/>
          <p:cNvSpPr>
            <a:spLocks noGrp="1"/>
          </p:cNvSpPr>
          <p:nvPr>
            <p:ph type="ftr" sz="quarter" idx="3"/>
          </p:nvPr>
        </p:nvSpPr>
        <p:spPr/>
        <p:txBody>
          <a:bodyPr/>
          <a:lstStyle/>
          <a:p>
            <a:r>
              <a:rPr lang="en-US" smtClean="0"/>
              <a:t>Appendix L –HIX/Tier-1 Worker Portal Screenshots</a:t>
            </a:r>
            <a:endParaRPr lang="en-US"/>
          </a:p>
        </p:txBody>
      </p:sp>
    </p:spTree>
    <p:extLst>
      <p:ext uri="{BB962C8B-B14F-4D97-AF65-F5344CB8AC3E}">
        <p14:creationId xmlns:p14="http://schemas.microsoft.com/office/powerpoint/2010/main" val="697657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Concepts – application status</a:t>
            </a:r>
          </a:p>
        </p:txBody>
      </p:sp>
      <p:sp>
        <p:nvSpPr>
          <p:cNvPr id="3" name="Slide Number Placeholder 2"/>
          <p:cNvSpPr>
            <a:spLocks noGrp="1"/>
          </p:cNvSpPr>
          <p:nvPr>
            <p:ph type="sldNum" sz="quarter" idx="12"/>
          </p:nvPr>
        </p:nvSpPr>
        <p:spPr/>
        <p:txBody>
          <a:bodyPr/>
          <a:lstStyle/>
          <a:p>
            <a:fld id="{48F63A3B-78C7-47BE-AE5E-E10140E04643}" type="slidenum">
              <a:rPr lang="en-US" smtClean="0"/>
              <a:t>29</a:t>
            </a:fld>
            <a:endParaRPr lang="en-US" dirty="0"/>
          </a:p>
        </p:txBody>
      </p:sp>
      <p:grpSp>
        <p:nvGrpSpPr>
          <p:cNvPr id="48" name="Group 47"/>
          <p:cNvGrpSpPr/>
          <p:nvPr/>
        </p:nvGrpSpPr>
        <p:grpSpPr>
          <a:xfrm>
            <a:off x="181637" y="3013247"/>
            <a:ext cx="11905692" cy="2006645"/>
            <a:chOff x="181637" y="3013247"/>
            <a:chExt cx="11905692" cy="2006645"/>
          </a:xfrm>
        </p:grpSpPr>
        <p:sp>
          <p:nvSpPr>
            <p:cNvPr id="4" name="Rounded Rectangle 3"/>
            <p:cNvSpPr/>
            <p:nvPr/>
          </p:nvSpPr>
          <p:spPr>
            <a:xfrm>
              <a:off x="2391508" y="3013247"/>
              <a:ext cx="1617784" cy="7877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Determined</a:t>
              </a:r>
            </a:p>
          </p:txBody>
        </p:sp>
        <p:sp>
          <p:nvSpPr>
            <p:cNvPr id="9" name="Rounded Rectangle 8"/>
            <p:cNvSpPr/>
            <p:nvPr/>
          </p:nvSpPr>
          <p:spPr>
            <a:xfrm>
              <a:off x="267636" y="3013247"/>
              <a:ext cx="1617784" cy="7877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In Process</a:t>
              </a:r>
            </a:p>
          </p:txBody>
        </p:sp>
        <p:sp>
          <p:nvSpPr>
            <p:cNvPr id="12" name="Rounded Rectangle 11"/>
            <p:cNvSpPr/>
            <p:nvPr/>
          </p:nvSpPr>
          <p:spPr>
            <a:xfrm>
              <a:off x="9643404" y="3013247"/>
              <a:ext cx="1617784" cy="7877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Completed</a:t>
              </a:r>
            </a:p>
          </p:txBody>
        </p:sp>
        <p:cxnSp>
          <p:nvCxnSpPr>
            <p:cNvPr id="15" name="Straight Arrow Connector 14"/>
            <p:cNvCxnSpPr>
              <a:stCxn id="9" idx="3"/>
              <a:endCxn id="4" idx="1"/>
            </p:cNvCxnSpPr>
            <p:nvPr/>
          </p:nvCxnSpPr>
          <p:spPr>
            <a:xfrm>
              <a:off x="1885420" y="3407143"/>
              <a:ext cx="506088"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3"/>
            </p:cNvCxnSpPr>
            <p:nvPr/>
          </p:nvCxnSpPr>
          <p:spPr>
            <a:xfrm flipV="1">
              <a:off x="4009291" y="3407142"/>
              <a:ext cx="5669280" cy="1"/>
            </a:xfrm>
            <a:prstGeom prst="straightConnector1">
              <a:avLst/>
            </a:prstGeom>
            <a:ln>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391507" y="3819563"/>
              <a:ext cx="1699117" cy="120032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Eligibility has been run, i.e., the application was submitted.</a:t>
              </a:r>
            </a:p>
          </p:txBody>
        </p:sp>
        <p:sp>
          <p:nvSpPr>
            <p:cNvPr id="44" name="TextBox 43"/>
            <p:cNvSpPr txBox="1"/>
            <p:nvPr/>
          </p:nvSpPr>
          <p:spPr>
            <a:xfrm>
              <a:off x="181637" y="3846559"/>
              <a:ext cx="1703783"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Started data entry.</a:t>
              </a:r>
            </a:p>
          </p:txBody>
        </p:sp>
        <p:sp>
          <p:nvSpPr>
            <p:cNvPr id="47" name="TextBox 46"/>
            <p:cNvSpPr txBox="1"/>
            <p:nvPr/>
          </p:nvSpPr>
          <p:spPr>
            <a:xfrm>
              <a:off x="10137019" y="3869413"/>
              <a:ext cx="1950310" cy="92333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Every eligible person is enrolled in a program.</a:t>
              </a:r>
            </a:p>
          </p:txBody>
        </p:sp>
      </p:grpSp>
      <p:sp>
        <p:nvSpPr>
          <p:cNvPr id="5" name="TextBox 4"/>
          <p:cNvSpPr txBox="1"/>
          <p:nvPr/>
        </p:nvSpPr>
        <p:spPr>
          <a:xfrm>
            <a:off x="609600" y="1113183"/>
            <a:ext cx="5166363"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These are the most common for HUSKY.</a:t>
            </a:r>
          </a:p>
        </p:txBody>
      </p:sp>
    </p:spTree>
    <p:extLst>
      <p:ext uri="{BB962C8B-B14F-4D97-AF65-F5344CB8AC3E}">
        <p14:creationId xmlns:p14="http://schemas.microsoft.com/office/powerpoint/2010/main" val="16025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HIX/Tier-1 worker portal</a:t>
            </a:r>
          </a:p>
        </p:txBody>
      </p:sp>
      <p:sp>
        <p:nvSpPr>
          <p:cNvPr id="3" name="Content Placeholder 2"/>
          <p:cNvSpPr>
            <a:spLocks noGrp="1"/>
          </p:cNvSpPr>
          <p:nvPr>
            <p:ph idx="1"/>
          </p:nvPr>
        </p:nvSpPr>
        <p:spPr>
          <a:noFill/>
        </p:spPr>
        <p:txBody>
          <a:bodyPr>
            <a:normAutofit/>
          </a:bodyPr>
          <a:lstStyle/>
          <a:p>
            <a:pPr lvl="0"/>
            <a:r>
              <a:rPr lang="en-US" dirty="0"/>
              <a:t>The worker portal is the professional user interface.</a:t>
            </a:r>
          </a:p>
          <a:p>
            <a:pPr lvl="0"/>
            <a:endParaRPr lang="en-US" dirty="0"/>
          </a:p>
          <a:p>
            <a:pPr lvl="0"/>
            <a:r>
              <a:rPr lang="en-US" dirty="0"/>
              <a:t>You need to be on the State network to access the worker portal.</a:t>
            </a:r>
          </a:p>
          <a:p>
            <a:pPr lvl="0"/>
            <a:endParaRPr lang="en-US" dirty="0"/>
          </a:p>
          <a:p>
            <a:pPr lvl="0"/>
            <a:r>
              <a:rPr lang="en-US" dirty="0"/>
              <a:t>The URL will be bookmarked in your browser.</a:t>
            </a:r>
          </a:p>
          <a:p>
            <a:pPr lvl="1"/>
            <a:endParaRPr lang="en-US" dirty="0"/>
          </a:p>
          <a:p>
            <a:r>
              <a:rPr lang="en-US" dirty="0"/>
              <a:t>The browser on your training PC points to the training environment, i.e., it is safe to use and does not touch real client/consumer data.</a:t>
            </a:r>
          </a:p>
          <a:p>
            <a:pPr marL="0" indent="0">
              <a:buNone/>
            </a:pP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3</a:t>
            </a:fld>
            <a:endParaRPr lang="en-US" dirty="0"/>
          </a:p>
        </p:txBody>
      </p:sp>
      <p:sp>
        <p:nvSpPr>
          <p:cNvPr id="5" name="Footer Placeholder 4"/>
          <p:cNvSpPr>
            <a:spLocks noGrp="1"/>
          </p:cNvSpPr>
          <p:nvPr>
            <p:ph type="ftr" sz="quarter" idx="3"/>
          </p:nvPr>
        </p:nvSpPr>
        <p:spPr/>
        <p:txBody>
          <a:bodyPr/>
          <a:lstStyle/>
          <a:p>
            <a:r>
              <a:rPr lang="en-US" smtClean="0"/>
              <a:t>Appendix L –HIX/Tier-1 Worker Portal Screenshots</a:t>
            </a:r>
            <a:endParaRPr lang="en-US"/>
          </a:p>
        </p:txBody>
      </p:sp>
    </p:spTree>
    <p:extLst>
      <p:ext uri="{BB962C8B-B14F-4D97-AF65-F5344CB8AC3E}">
        <p14:creationId xmlns:p14="http://schemas.microsoft.com/office/powerpoint/2010/main" val="1493598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Concepts – application status</a:t>
            </a:r>
          </a:p>
        </p:txBody>
      </p:sp>
      <p:sp>
        <p:nvSpPr>
          <p:cNvPr id="3" name="Slide Number Placeholder 2"/>
          <p:cNvSpPr>
            <a:spLocks noGrp="1"/>
          </p:cNvSpPr>
          <p:nvPr>
            <p:ph type="sldNum" sz="quarter" idx="12"/>
          </p:nvPr>
        </p:nvSpPr>
        <p:spPr/>
        <p:txBody>
          <a:bodyPr/>
          <a:lstStyle/>
          <a:p>
            <a:fld id="{48F63A3B-78C7-47BE-AE5E-E10140E04643}" type="slidenum">
              <a:rPr lang="en-US" smtClean="0"/>
              <a:t>30</a:t>
            </a:fld>
            <a:endParaRPr lang="en-US" dirty="0"/>
          </a:p>
        </p:txBody>
      </p:sp>
      <p:grpSp>
        <p:nvGrpSpPr>
          <p:cNvPr id="48" name="Group 47"/>
          <p:cNvGrpSpPr/>
          <p:nvPr/>
        </p:nvGrpSpPr>
        <p:grpSpPr>
          <a:xfrm>
            <a:off x="181637" y="1824762"/>
            <a:ext cx="11905692" cy="4931461"/>
            <a:chOff x="181637" y="1824762"/>
            <a:chExt cx="11905692" cy="4931461"/>
          </a:xfrm>
        </p:grpSpPr>
        <p:sp>
          <p:nvSpPr>
            <p:cNvPr id="4" name="Rounded Rectangle 3"/>
            <p:cNvSpPr/>
            <p:nvPr/>
          </p:nvSpPr>
          <p:spPr>
            <a:xfrm>
              <a:off x="2391508" y="3013247"/>
              <a:ext cx="1617784" cy="7877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Determined</a:t>
              </a:r>
            </a:p>
          </p:txBody>
        </p:sp>
        <p:sp>
          <p:nvSpPr>
            <p:cNvPr id="9" name="Rounded Rectangle 8"/>
            <p:cNvSpPr/>
            <p:nvPr/>
          </p:nvSpPr>
          <p:spPr>
            <a:xfrm>
              <a:off x="267636" y="3013247"/>
              <a:ext cx="1617784" cy="7877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In Process</a:t>
              </a:r>
            </a:p>
          </p:txBody>
        </p:sp>
        <p:sp>
          <p:nvSpPr>
            <p:cNvPr id="10" name="Rounded Rectangle 9"/>
            <p:cNvSpPr/>
            <p:nvPr/>
          </p:nvSpPr>
          <p:spPr>
            <a:xfrm>
              <a:off x="5078439" y="3013246"/>
              <a:ext cx="1617784" cy="7877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Enrollment Started</a:t>
              </a:r>
            </a:p>
          </p:txBody>
        </p:sp>
        <p:sp>
          <p:nvSpPr>
            <p:cNvPr id="11" name="Rounded Rectangle 10"/>
            <p:cNvSpPr/>
            <p:nvPr/>
          </p:nvSpPr>
          <p:spPr>
            <a:xfrm>
              <a:off x="5078439" y="4169725"/>
              <a:ext cx="1617784" cy="7877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Enrollment In Progress</a:t>
              </a:r>
            </a:p>
          </p:txBody>
        </p:sp>
        <p:sp>
          <p:nvSpPr>
            <p:cNvPr id="12" name="Rounded Rectangle 11"/>
            <p:cNvSpPr/>
            <p:nvPr/>
          </p:nvSpPr>
          <p:spPr>
            <a:xfrm>
              <a:off x="9643404" y="3013247"/>
              <a:ext cx="1617784" cy="7877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Completed</a:t>
              </a:r>
            </a:p>
          </p:txBody>
        </p:sp>
        <p:sp>
          <p:nvSpPr>
            <p:cNvPr id="13" name="Rounded Rectangle 12"/>
            <p:cNvSpPr/>
            <p:nvPr/>
          </p:nvSpPr>
          <p:spPr>
            <a:xfrm>
              <a:off x="7393747" y="1871417"/>
              <a:ext cx="1617784" cy="7877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Partially Enrolled</a:t>
              </a:r>
            </a:p>
          </p:txBody>
        </p:sp>
        <p:cxnSp>
          <p:nvCxnSpPr>
            <p:cNvPr id="15" name="Straight Arrow Connector 14"/>
            <p:cNvCxnSpPr>
              <a:stCxn id="9" idx="3"/>
              <a:endCxn id="4" idx="1"/>
            </p:cNvCxnSpPr>
            <p:nvPr/>
          </p:nvCxnSpPr>
          <p:spPr>
            <a:xfrm>
              <a:off x="1885420" y="3407143"/>
              <a:ext cx="506088"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3"/>
              <a:endCxn id="10" idx="1"/>
            </p:cNvCxnSpPr>
            <p:nvPr/>
          </p:nvCxnSpPr>
          <p:spPr>
            <a:xfrm flipV="1">
              <a:off x="4009292" y="3407142"/>
              <a:ext cx="1069147" cy="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3"/>
              <a:endCxn id="13" idx="1"/>
            </p:cNvCxnSpPr>
            <p:nvPr/>
          </p:nvCxnSpPr>
          <p:spPr>
            <a:xfrm flipV="1">
              <a:off x="6696223" y="2265313"/>
              <a:ext cx="697524" cy="1141829"/>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3"/>
              <a:endCxn id="12" idx="1"/>
            </p:cNvCxnSpPr>
            <p:nvPr/>
          </p:nvCxnSpPr>
          <p:spPr>
            <a:xfrm>
              <a:off x="9011531" y="2265313"/>
              <a:ext cx="631873" cy="114183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009292" y="3801037"/>
              <a:ext cx="1069147" cy="51347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1" idx="3"/>
              <a:endCxn id="12" idx="2"/>
            </p:cNvCxnSpPr>
            <p:nvPr/>
          </p:nvCxnSpPr>
          <p:spPr>
            <a:xfrm flipV="1">
              <a:off x="6696223" y="3801038"/>
              <a:ext cx="3756073" cy="762583"/>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0" idx="3"/>
              <a:endCxn id="12" idx="1"/>
            </p:cNvCxnSpPr>
            <p:nvPr/>
          </p:nvCxnSpPr>
          <p:spPr>
            <a:xfrm>
              <a:off x="6696223" y="3407142"/>
              <a:ext cx="2947181" cy="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056948" y="5001897"/>
              <a:ext cx="2831473"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Could stop here as this is the status when there are no changes to existing eligibility and therefore enrollments do not need updating. </a:t>
              </a:r>
            </a:p>
          </p:txBody>
        </p:sp>
        <p:sp>
          <p:nvSpPr>
            <p:cNvPr id="43" name="TextBox 42"/>
            <p:cNvSpPr txBox="1"/>
            <p:nvPr/>
          </p:nvSpPr>
          <p:spPr>
            <a:xfrm>
              <a:off x="2391507" y="3819563"/>
              <a:ext cx="1699117" cy="120032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Eligibility has been run, i.e., the application was submitted.</a:t>
              </a:r>
            </a:p>
          </p:txBody>
        </p:sp>
        <p:sp>
          <p:nvSpPr>
            <p:cNvPr id="44" name="TextBox 43"/>
            <p:cNvSpPr txBox="1"/>
            <p:nvPr/>
          </p:nvSpPr>
          <p:spPr>
            <a:xfrm>
              <a:off x="181637" y="3846559"/>
              <a:ext cx="1703783"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Started data entry.</a:t>
              </a:r>
            </a:p>
          </p:txBody>
        </p:sp>
        <p:sp>
          <p:nvSpPr>
            <p:cNvPr id="45" name="TextBox 44"/>
            <p:cNvSpPr txBox="1"/>
            <p:nvPr/>
          </p:nvSpPr>
          <p:spPr>
            <a:xfrm>
              <a:off x="6670247" y="3452663"/>
              <a:ext cx="1950310"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Moved past the results screen</a:t>
              </a:r>
            </a:p>
          </p:txBody>
        </p:sp>
        <p:sp>
          <p:nvSpPr>
            <p:cNvPr id="46" name="TextBox 45"/>
            <p:cNvSpPr txBox="1"/>
            <p:nvPr/>
          </p:nvSpPr>
          <p:spPr>
            <a:xfrm>
              <a:off x="9011530" y="1824762"/>
              <a:ext cx="3075799"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One or more people are enrolled, but not everyone.</a:t>
              </a:r>
            </a:p>
          </p:txBody>
        </p:sp>
        <p:sp>
          <p:nvSpPr>
            <p:cNvPr id="47" name="TextBox 46"/>
            <p:cNvSpPr txBox="1"/>
            <p:nvPr/>
          </p:nvSpPr>
          <p:spPr>
            <a:xfrm>
              <a:off x="10137019" y="3869413"/>
              <a:ext cx="1950310" cy="92333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Every eligible person is enrolled in a program.</a:t>
              </a:r>
            </a:p>
          </p:txBody>
        </p:sp>
      </p:grpSp>
      <p:sp>
        <p:nvSpPr>
          <p:cNvPr id="5" name="TextBox 4"/>
          <p:cNvSpPr txBox="1"/>
          <p:nvPr/>
        </p:nvSpPr>
        <p:spPr>
          <a:xfrm>
            <a:off x="609600" y="1113183"/>
            <a:ext cx="5166363"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There are a few other statuses that reflect partial or in-progress enrollments.</a:t>
            </a:r>
          </a:p>
        </p:txBody>
      </p:sp>
    </p:spTree>
    <p:extLst>
      <p:ext uri="{BB962C8B-B14F-4D97-AF65-F5344CB8AC3E}">
        <p14:creationId xmlns:p14="http://schemas.microsoft.com/office/powerpoint/2010/main" val="395024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Concepts – application status</a:t>
            </a:r>
          </a:p>
        </p:txBody>
      </p:sp>
      <p:sp>
        <p:nvSpPr>
          <p:cNvPr id="3" name="Slide Number Placeholder 2"/>
          <p:cNvSpPr>
            <a:spLocks noGrp="1"/>
          </p:cNvSpPr>
          <p:nvPr>
            <p:ph type="sldNum" sz="quarter" idx="12"/>
          </p:nvPr>
        </p:nvSpPr>
        <p:spPr/>
        <p:txBody>
          <a:bodyPr/>
          <a:lstStyle/>
          <a:p>
            <a:fld id="{48F63A3B-78C7-47BE-AE5E-E10140E04643}" type="slidenum">
              <a:rPr lang="en-US" smtClean="0"/>
              <a:t>31</a:t>
            </a:fld>
            <a:endParaRPr lang="en-US" dirty="0"/>
          </a:p>
        </p:txBody>
      </p:sp>
      <p:grpSp>
        <p:nvGrpSpPr>
          <p:cNvPr id="48" name="Group 47"/>
          <p:cNvGrpSpPr/>
          <p:nvPr/>
        </p:nvGrpSpPr>
        <p:grpSpPr>
          <a:xfrm>
            <a:off x="181637" y="844953"/>
            <a:ext cx="11905692" cy="5946431"/>
            <a:chOff x="181637" y="844953"/>
            <a:chExt cx="11905692" cy="5946431"/>
          </a:xfrm>
        </p:grpSpPr>
        <p:sp>
          <p:nvSpPr>
            <p:cNvPr id="4" name="Rounded Rectangle 3"/>
            <p:cNvSpPr/>
            <p:nvPr/>
          </p:nvSpPr>
          <p:spPr>
            <a:xfrm>
              <a:off x="2391508" y="3013247"/>
              <a:ext cx="1617784" cy="7877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Determined</a:t>
              </a:r>
            </a:p>
          </p:txBody>
        </p:sp>
        <p:sp>
          <p:nvSpPr>
            <p:cNvPr id="6" name="Rounded Rectangle 5"/>
            <p:cNvSpPr/>
            <p:nvPr/>
          </p:nvSpPr>
          <p:spPr>
            <a:xfrm>
              <a:off x="2391508" y="5357262"/>
              <a:ext cx="1617784" cy="7877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Submitted</a:t>
              </a:r>
            </a:p>
          </p:txBody>
        </p:sp>
        <p:sp>
          <p:nvSpPr>
            <p:cNvPr id="7" name="Rounded Rectangle 6"/>
            <p:cNvSpPr/>
            <p:nvPr/>
          </p:nvSpPr>
          <p:spPr>
            <a:xfrm>
              <a:off x="2391508" y="1808116"/>
              <a:ext cx="1617784" cy="7877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Denied</a:t>
              </a:r>
            </a:p>
          </p:txBody>
        </p:sp>
        <p:sp>
          <p:nvSpPr>
            <p:cNvPr id="8" name="Rounded Rectangle 7"/>
            <p:cNvSpPr/>
            <p:nvPr/>
          </p:nvSpPr>
          <p:spPr>
            <a:xfrm>
              <a:off x="2391508" y="920678"/>
              <a:ext cx="1617784" cy="7877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Cancelled</a:t>
              </a:r>
            </a:p>
          </p:txBody>
        </p:sp>
        <p:sp>
          <p:nvSpPr>
            <p:cNvPr id="9" name="Rounded Rectangle 8"/>
            <p:cNvSpPr/>
            <p:nvPr/>
          </p:nvSpPr>
          <p:spPr>
            <a:xfrm>
              <a:off x="267636" y="3013247"/>
              <a:ext cx="1617784" cy="7877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In Process</a:t>
              </a:r>
            </a:p>
          </p:txBody>
        </p:sp>
        <p:sp>
          <p:nvSpPr>
            <p:cNvPr id="10" name="Rounded Rectangle 9"/>
            <p:cNvSpPr/>
            <p:nvPr/>
          </p:nvSpPr>
          <p:spPr>
            <a:xfrm>
              <a:off x="5078439" y="3013246"/>
              <a:ext cx="1617784" cy="7877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Enrollment Started</a:t>
              </a:r>
            </a:p>
          </p:txBody>
        </p:sp>
        <p:sp>
          <p:nvSpPr>
            <p:cNvPr id="11" name="Rounded Rectangle 10"/>
            <p:cNvSpPr/>
            <p:nvPr/>
          </p:nvSpPr>
          <p:spPr>
            <a:xfrm>
              <a:off x="5078439" y="4169725"/>
              <a:ext cx="1617784" cy="7877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Enrollment In Progress</a:t>
              </a:r>
            </a:p>
          </p:txBody>
        </p:sp>
        <p:sp>
          <p:nvSpPr>
            <p:cNvPr id="12" name="Rounded Rectangle 11"/>
            <p:cNvSpPr/>
            <p:nvPr/>
          </p:nvSpPr>
          <p:spPr>
            <a:xfrm>
              <a:off x="9643404" y="3013247"/>
              <a:ext cx="1617784" cy="7877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Completed</a:t>
              </a:r>
            </a:p>
          </p:txBody>
        </p:sp>
        <p:sp>
          <p:nvSpPr>
            <p:cNvPr id="13" name="Rounded Rectangle 12"/>
            <p:cNvSpPr/>
            <p:nvPr/>
          </p:nvSpPr>
          <p:spPr>
            <a:xfrm>
              <a:off x="7393747" y="1871417"/>
              <a:ext cx="1617784" cy="78779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Partially Enrolled</a:t>
              </a:r>
            </a:p>
          </p:txBody>
        </p:sp>
        <p:cxnSp>
          <p:nvCxnSpPr>
            <p:cNvPr id="15" name="Straight Arrow Connector 14"/>
            <p:cNvCxnSpPr>
              <a:stCxn id="9" idx="3"/>
              <a:endCxn id="4" idx="1"/>
            </p:cNvCxnSpPr>
            <p:nvPr/>
          </p:nvCxnSpPr>
          <p:spPr>
            <a:xfrm>
              <a:off x="1885420" y="3407143"/>
              <a:ext cx="506088"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3"/>
              <a:endCxn id="10" idx="1"/>
            </p:cNvCxnSpPr>
            <p:nvPr/>
          </p:nvCxnSpPr>
          <p:spPr>
            <a:xfrm flipV="1">
              <a:off x="4009292" y="3407142"/>
              <a:ext cx="1069147" cy="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3"/>
              <a:endCxn id="13" idx="1"/>
            </p:cNvCxnSpPr>
            <p:nvPr/>
          </p:nvCxnSpPr>
          <p:spPr>
            <a:xfrm flipV="1">
              <a:off x="6696223" y="2265313"/>
              <a:ext cx="697524" cy="1141829"/>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3"/>
              <a:endCxn id="12" idx="1"/>
            </p:cNvCxnSpPr>
            <p:nvPr/>
          </p:nvCxnSpPr>
          <p:spPr>
            <a:xfrm>
              <a:off x="9011531" y="2265313"/>
              <a:ext cx="631873" cy="114183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6" idx="1"/>
            </p:cNvCxnSpPr>
            <p:nvPr/>
          </p:nvCxnSpPr>
          <p:spPr>
            <a:xfrm>
              <a:off x="1688473" y="3877235"/>
              <a:ext cx="703035" cy="1873923"/>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830369" y="2288764"/>
              <a:ext cx="561139" cy="711539"/>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8" idx="1"/>
            </p:cNvCxnSpPr>
            <p:nvPr/>
          </p:nvCxnSpPr>
          <p:spPr>
            <a:xfrm flipV="1">
              <a:off x="1688473" y="1314574"/>
              <a:ext cx="703035" cy="167522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009292" y="3801037"/>
              <a:ext cx="1069147" cy="51347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1" idx="3"/>
              <a:endCxn id="12" idx="2"/>
            </p:cNvCxnSpPr>
            <p:nvPr/>
          </p:nvCxnSpPr>
          <p:spPr>
            <a:xfrm flipV="1">
              <a:off x="6696223" y="3801038"/>
              <a:ext cx="3756073" cy="762583"/>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0" idx="3"/>
              <a:endCxn id="12" idx="1"/>
            </p:cNvCxnSpPr>
            <p:nvPr/>
          </p:nvCxnSpPr>
          <p:spPr>
            <a:xfrm>
              <a:off x="6696223" y="3407142"/>
              <a:ext cx="2947181" cy="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90625" y="844953"/>
              <a:ext cx="2831473" cy="92333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Never provided a signature and so the application was ended. </a:t>
              </a:r>
            </a:p>
          </p:txBody>
        </p:sp>
        <p:sp>
          <p:nvSpPr>
            <p:cNvPr id="40" name="TextBox 39"/>
            <p:cNvSpPr txBox="1"/>
            <p:nvPr/>
          </p:nvSpPr>
          <p:spPr>
            <a:xfrm>
              <a:off x="4090625" y="1846802"/>
              <a:ext cx="2831473" cy="92333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Never provided the missing information and so the application was denied.</a:t>
              </a:r>
            </a:p>
          </p:txBody>
        </p:sp>
        <p:sp>
          <p:nvSpPr>
            <p:cNvPr id="41" name="TextBox 40"/>
            <p:cNvSpPr txBox="1"/>
            <p:nvPr/>
          </p:nvSpPr>
          <p:spPr>
            <a:xfrm>
              <a:off x="2391509" y="6145053"/>
              <a:ext cx="1950310"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An eligibility </a:t>
              </a:r>
            </a:p>
            <a:p>
              <a:r>
                <a:rPr lang="en-US" b="1" dirty="0"/>
                <a:t>processing error.</a:t>
              </a:r>
            </a:p>
          </p:txBody>
        </p:sp>
        <p:sp>
          <p:nvSpPr>
            <p:cNvPr id="42" name="TextBox 41"/>
            <p:cNvSpPr txBox="1"/>
            <p:nvPr/>
          </p:nvSpPr>
          <p:spPr>
            <a:xfrm>
              <a:off x="5056948" y="5001897"/>
              <a:ext cx="2831473"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Could stop here as this is the status when there are no changes to existing eligibility and therefore enrollments do not need updating. </a:t>
              </a:r>
            </a:p>
          </p:txBody>
        </p:sp>
        <p:sp>
          <p:nvSpPr>
            <p:cNvPr id="43" name="TextBox 42"/>
            <p:cNvSpPr txBox="1"/>
            <p:nvPr/>
          </p:nvSpPr>
          <p:spPr>
            <a:xfrm>
              <a:off x="2391507" y="3819563"/>
              <a:ext cx="1699117" cy="120032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Eligibility has been run, i.e., the application was submitted.</a:t>
              </a:r>
            </a:p>
          </p:txBody>
        </p:sp>
        <p:sp>
          <p:nvSpPr>
            <p:cNvPr id="44" name="TextBox 43"/>
            <p:cNvSpPr txBox="1"/>
            <p:nvPr/>
          </p:nvSpPr>
          <p:spPr>
            <a:xfrm>
              <a:off x="181637" y="3846559"/>
              <a:ext cx="1703783"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Started data entry.</a:t>
              </a:r>
            </a:p>
          </p:txBody>
        </p:sp>
        <p:sp>
          <p:nvSpPr>
            <p:cNvPr id="45" name="TextBox 44"/>
            <p:cNvSpPr txBox="1"/>
            <p:nvPr/>
          </p:nvSpPr>
          <p:spPr>
            <a:xfrm>
              <a:off x="6670247" y="3452663"/>
              <a:ext cx="1950310"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Moved past the results screen</a:t>
              </a:r>
            </a:p>
          </p:txBody>
        </p:sp>
        <p:sp>
          <p:nvSpPr>
            <p:cNvPr id="46" name="TextBox 45"/>
            <p:cNvSpPr txBox="1"/>
            <p:nvPr/>
          </p:nvSpPr>
          <p:spPr>
            <a:xfrm>
              <a:off x="9011530" y="1824762"/>
              <a:ext cx="3075799" cy="64633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One or more people are enrolled, but not everyone.</a:t>
              </a:r>
            </a:p>
          </p:txBody>
        </p:sp>
        <p:sp>
          <p:nvSpPr>
            <p:cNvPr id="47" name="TextBox 46"/>
            <p:cNvSpPr txBox="1"/>
            <p:nvPr/>
          </p:nvSpPr>
          <p:spPr>
            <a:xfrm>
              <a:off x="10137019" y="3869413"/>
              <a:ext cx="1950310" cy="92333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Every eligible person is enrolled in a program.</a:t>
              </a:r>
            </a:p>
          </p:txBody>
        </p:sp>
      </p:grpSp>
      <p:sp>
        <p:nvSpPr>
          <p:cNvPr id="33" name="TextBox 32">
            <a:extLst>
              <a:ext uri="{FF2B5EF4-FFF2-40B4-BE49-F238E27FC236}">
                <a16:creationId xmlns:a16="http://schemas.microsoft.com/office/drawing/2014/main" xmlns="" id="{92B1238C-20E6-414C-A58C-FA09C05FCAB5}"/>
              </a:ext>
            </a:extLst>
          </p:cNvPr>
          <p:cNvSpPr txBox="1"/>
          <p:nvPr/>
        </p:nvSpPr>
        <p:spPr>
          <a:xfrm>
            <a:off x="7003431" y="988612"/>
            <a:ext cx="4547783"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US" b="1" dirty="0"/>
              <a:t>Review job aid “T1A-112 - Application Status”</a:t>
            </a:r>
          </a:p>
        </p:txBody>
      </p:sp>
    </p:spTree>
    <p:extLst>
      <p:ext uri="{BB962C8B-B14F-4D97-AF65-F5344CB8AC3E}">
        <p14:creationId xmlns:p14="http://schemas.microsoft.com/office/powerpoint/2010/main" val="408690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important notes on application status values</a:t>
            </a:r>
          </a:p>
        </p:txBody>
      </p:sp>
      <p:sp>
        <p:nvSpPr>
          <p:cNvPr id="3" name="Slide Number Placeholder 2"/>
          <p:cNvSpPr>
            <a:spLocks noGrp="1"/>
          </p:cNvSpPr>
          <p:nvPr>
            <p:ph type="sldNum" sz="quarter" idx="12"/>
          </p:nvPr>
        </p:nvSpPr>
        <p:spPr/>
        <p:txBody>
          <a:bodyPr/>
          <a:lstStyle/>
          <a:p>
            <a:fld id="{48F63A3B-78C7-47BE-AE5E-E10140E04643}" type="slidenum">
              <a:rPr lang="en-US" smtClean="0"/>
              <a:t>32</a:t>
            </a:fld>
            <a:endParaRPr lang="en-US" dirty="0"/>
          </a:p>
        </p:txBody>
      </p:sp>
      <p:grpSp>
        <p:nvGrpSpPr>
          <p:cNvPr id="8" name="Group 7"/>
          <p:cNvGrpSpPr/>
          <p:nvPr/>
        </p:nvGrpSpPr>
        <p:grpSpPr>
          <a:xfrm>
            <a:off x="914401" y="1230464"/>
            <a:ext cx="10323442" cy="1243370"/>
            <a:chOff x="914401" y="1230464"/>
            <a:chExt cx="10323442" cy="1243370"/>
          </a:xfrm>
        </p:grpSpPr>
        <p:sp>
          <p:nvSpPr>
            <p:cNvPr id="4" name="TextBox 3"/>
            <p:cNvSpPr txBox="1"/>
            <p:nvPr/>
          </p:nvSpPr>
          <p:spPr>
            <a:xfrm>
              <a:off x="1444487" y="1550504"/>
              <a:ext cx="9793356"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Just because an application is in a status of “In Process” does not mean that no one is enrolled… there could be an earlier application in a status of Completed and that has everyone’s current  enrolled health coverage.</a:t>
              </a:r>
            </a:p>
          </p:txBody>
        </p:sp>
        <p:sp>
          <p:nvSpPr>
            <p:cNvPr id="6" name="Oval 5"/>
            <p:cNvSpPr/>
            <p:nvPr/>
          </p:nvSpPr>
          <p:spPr>
            <a:xfrm>
              <a:off x="914401" y="1230464"/>
              <a:ext cx="636104" cy="64008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a:t>1</a:t>
              </a:r>
            </a:p>
          </p:txBody>
        </p:sp>
      </p:grpSp>
      <p:grpSp>
        <p:nvGrpSpPr>
          <p:cNvPr id="9" name="Group 8"/>
          <p:cNvGrpSpPr/>
          <p:nvPr/>
        </p:nvGrpSpPr>
        <p:grpSpPr>
          <a:xfrm>
            <a:off x="914401" y="3391549"/>
            <a:ext cx="10323442" cy="1520369"/>
            <a:chOff x="914401" y="3391549"/>
            <a:chExt cx="10323442" cy="1520369"/>
          </a:xfrm>
        </p:grpSpPr>
        <p:sp>
          <p:nvSpPr>
            <p:cNvPr id="5" name="TextBox 4"/>
            <p:cNvSpPr txBox="1"/>
            <p:nvPr/>
          </p:nvSpPr>
          <p:spPr>
            <a:xfrm>
              <a:off x="1444487" y="3711589"/>
              <a:ext cx="9793356"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Just because an earlier application is in a status of “Completed” does not mean that everyone is enrolled… it just means that at one point they were enrolled. Their coverage could have ended already, i.e., look at the submission dates for a better idea and drill into the details for the absolute truth.</a:t>
              </a:r>
            </a:p>
          </p:txBody>
        </p:sp>
        <p:sp>
          <p:nvSpPr>
            <p:cNvPr id="7" name="Oval 6"/>
            <p:cNvSpPr/>
            <p:nvPr/>
          </p:nvSpPr>
          <p:spPr>
            <a:xfrm>
              <a:off x="914401" y="3391549"/>
              <a:ext cx="636104" cy="64008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a:t>2</a:t>
              </a:r>
            </a:p>
          </p:txBody>
        </p:sp>
      </p:grpSp>
    </p:spTree>
    <p:extLst>
      <p:ext uri="{BB962C8B-B14F-4D97-AF65-F5344CB8AC3E}">
        <p14:creationId xmlns:p14="http://schemas.microsoft.com/office/powerpoint/2010/main" val="195064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33</a:t>
            </a:fld>
            <a:endParaRPr lang="en-US" dirty="0"/>
          </a:p>
        </p:txBody>
      </p:sp>
      <p:sp>
        <p:nvSpPr>
          <p:cNvPr id="3" name="Subtitle 2"/>
          <p:cNvSpPr>
            <a:spLocks noGrp="1"/>
          </p:cNvSpPr>
          <p:nvPr>
            <p:ph type="subTitle" idx="1"/>
          </p:nvPr>
        </p:nvSpPr>
        <p:spPr/>
        <p:txBody>
          <a:bodyPr/>
          <a:lstStyle/>
          <a:p>
            <a:r>
              <a:rPr lang="en-US" dirty="0"/>
              <a:t>Home Page – Work Items</a:t>
            </a:r>
          </a:p>
        </p:txBody>
      </p:sp>
      <p:sp>
        <p:nvSpPr>
          <p:cNvPr id="4" name="TextBox 3"/>
          <p:cNvSpPr txBox="1"/>
          <p:nvPr/>
        </p:nvSpPr>
        <p:spPr>
          <a:xfrm>
            <a:off x="3122342" y="3144968"/>
            <a:ext cx="460545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t>Work Items are outside of your scope. They are discussed briefly here so that you get some context.</a:t>
            </a:r>
          </a:p>
        </p:txBody>
      </p:sp>
      <p:sp>
        <p:nvSpPr>
          <p:cNvPr id="5" name="Footer Placeholder 4"/>
          <p:cNvSpPr>
            <a:spLocks noGrp="1"/>
          </p:cNvSpPr>
          <p:nvPr>
            <p:ph type="ftr" sz="quarter" idx="11"/>
          </p:nvPr>
        </p:nvSpPr>
        <p:spPr/>
        <p:txBody>
          <a:bodyPr/>
          <a:lstStyle/>
          <a:p>
            <a:r>
              <a:rPr lang="en-US" smtClean="0"/>
              <a:t>Appendix L –HIX/Tier-1 Worker Portal Screenshots</a:t>
            </a:r>
            <a:endParaRPr lang="en-US" dirty="0"/>
          </a:p>
        </p:txBody>
      </p:sp>
    </p:spTree>
    <p:extLst>
      <p:ext uri="{BB962C8B-B14F-4D97-AF65-F5344CB8AC3E}">
        <p14:creationId xmlns:p14="http://schemas.microsoft.com/office/powerpoint/2010/main" val="3830211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itle 2"/>
          <p:cNvSpPr>
            <a:spLocks noGrp="1"/>
          </p:cNvSpPr>
          <p:nvPr>
            <p:ph type="title"/>
          </p:nvPr>
        </p:nvSpPr>
        <p:spPr/>
        <p:txBody>
          <a:bodyPr/>
          <a:lstStyle/>
          <a:p>
            <a:r>
              <a:rPr lang="en-US" dirty="0"/>
              <a:t>Work Item Inbox - summary</a:t>
            </a:r>
          </a:p>
        </p:txBody>
      </p:sp>
      <p:sp>
        <p:nvSpPr>
          <p:cNvPr id="4" name="Slide Number Placeholder 3"/>
          <p:cNvSpPr>
            <a:spLocks noGrp="1"/>
          </p:cNvSpPr>
          <p:nvPr>
            <p:ph type="sldNum" sz="quarter" idx="10"/>
          </p:nvPr>
        </p:nvSpPr>
        <p:spPr/>
        <p:txBody>
          <a:bodyPr/>
          <a:lstStyle/>
          <a:p>
            <a:fld id="{48F63A3B-78C7-47BE-AE5E-E10140E04643}" type="slidenum">
              <a:rPr lang="en-US" smtClean="0"/>
              <a:pPr/>
              <a:t>34</a:t>
            </a:fld>
            <a:endParaRPr lang="en-US" dirty="0"/>
          </a:p>
        </p:txBody>
      </p:sp>
      <p:sp>
        <p:nvSpPr>
          <p:cNvPr id="5" name="Content Placeholder 4"/>
          <p:cNvSpPr>
            <a:spLocks noGrp="1"/>
          </p:cNvSpPr>
          <p:nvPr>
            <p:ph sz="quarter" idx="12"/>
          </p:nvPr>
        </p:nvSpPr>
        <p:spPr/>
        <p:txBody>
          <a:bodyPr>
            <a:normAutofit fontScale="92500" lnSpcReduction="20000"/>
          </a:bodyPr>
          <a:lstStyle/>
          <a:p>
            <a:r>
              <a:rPr lang="en-US" dirty="0"/>
              <a:t>When documents (e.g., applications or verification documents)  are scanned into the system they are attached to work items.</a:t>
            </a:r>
          </a:p>
          <a:p>
            <a:endParaRPr lang="en-US" dirty="0"/>
          </a:p>
          <a:p>
            <a:r>
              <a:rPr lang="en-US" dirty="0"/>
              <a:t>There are different types of work items:</a:t>
            </a:r>
          </a:p>
          <a:p>
            <a:pPr lvl="1"/>
            <a:r>
              <a:rPr lang="en-US" dirty="0"/>
              <a:t>Verifications (biggest volume)</a:t>
            </a:r>
          </a:p>
          <a:p>
            <a:pPr lvl="1"/>
            <a:r>
              <a:rPr lang="en-US" dirty="0"/>
              <a:t>Applications</a:t>
            </a:r>
          </a:p>
          <a:p>
            <a:pPr lvl="1"/>
            <a:r>
              <a:rPr lang="en-US" dirty="0"/>
              <a:t>Renewals </a:t>
            </a:r>
          </a:p>
          <a:p>
            <a:pPr lvl="1"/>
            <a:r>
              <a:rPr lang="en-US" dirty="0"/>
              <a:t>Missing Information</a:t>
            </a:r>
          </a:p>
          <a:p>
            <a:pPr lvl="1"/>
            <a:r>
              <a:rPr lang="en-US" dirty="0"/>
              <a:t>Unknown</a:t>
            </a:r>
          </a:p>
          <a:p>
            <a:endParaRPr lang="en-US" dirty="0"/>
          </a:p>
          <a:p>
            <a:r>
              <a:rPr lang="en-US" dirty="0"/>
              <a:t>These work items are processed primarily by Conduent.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10" y="756062"/>
            <a:ext cx="6858000" cy="532566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1006997" y="2534856"/>
            <a:ext cx="3310360" cy="23149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75230" y="3738623"/>
            <a:ext cx="1221839" cy="2314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smtClean="0"/>
              <a:t>Appendix L –HIX/Tier-1 Worker Portal Screenshots</a:t>
            </a:r>
            <a:endParaRPr lang="en-US"/>
          </a:p>
        </p:txBody>
      </p:sp>
    </p:spTree>
    <p:extLst>
      <p:ext uri="{BB962C8B-B14F-4D97-AF65-F5344CB8AC3E}">
        <p14:creationId xmlns:p14="http://schemas.microsoft.com/office/powerpoint/2010/main" val="142166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itle 2"/>
          <p:cNvSpPr>
            <a:spLocks noGrp="1"/>
          </p:cNvSpPr>
          <p:nvPr>
            <p:ph type="title"/>
          </p:nvPr>
        </p:nvSpPr>
        <p:spPr/>
        <p:txBody>
          <a:bodyPr/>
          <a:lstStyle/>
          <a:p>
            <a:r>
              <a:rPr lang="en-US" dirty="0"/>
              <a:t>Work Item Inbox - summary</a:t>
            </a:r>
          </a:p>
        </p:txBody>
      </p:sp>
      <p:sp>
        <p:nvSpPr>
          <p:cNvPr id="4" name="Slide Number Placeholder 3"/>
          <p:cNvSpPr>
            <a:spLocks noGrp="1"/>
          </p:cNvSpPr>
          <p:nvPr>
            <p:ph type="sldNum" sz="quarter" idx="10"/>
          </p:nvPr>
        </p:nvSpPr>
        <p:spPr/>
        <p:txBody>
          <a:bodyPr/>
          <a:lstStyle/>
          <a:p>
            <a:fld id="{48F63A3B-78C7-47BE-AE5E-E10140E04643}" type="slidenum">
              <a:rPr lang="en-US" smtClean="0"/>
              <a:pPr/>
              <a:t>35</a:t>
            </a:fld>
            <a:endParaRPr lang="en-US" dirty="0"/>
          </a:p>
        </p:txBody>
      </p:sp>
      <p:sp>
        <p:nvSpPr>
          <p:cNvPr id="5" name="Content Placeholder 4"/>
          <p:cNvSpPr>
            <a:spLocks noGrp="1"/>
          </p:cNvSpPr>
          <p:nvPr>
            <p:ph sz="quarter" idx="12"/>
          </p:nvPr>
        </p:nvSpPr>
        <p:spPr/>
        <p:txBody>
          <a:bodyPr>
            <a:normAutofit lnSpcReduction="10000"/>
          </a:bodyPr>
          <a:lstStyle/>
          <a:p>
            <a:r>
              <a:rPr lang="en-US" dirty="0"/>
              <a:t>The Home page has a summary area for work items:</a:t>
            </a:r>
          </a:p>
          <a:p>
            <a:endParaRPr lang="en-US" dirty="0"/>
          </a:p>
          <a:p>
            <a:r>
              <a:rPr lang="en-US" dirty="0">
                <a:solidFill>
                  <a:schemeClr val="accent6"/>
                </a:solidFill>
              </a:rPr>
              <a:t>Assigned</a:t>
            </a:r>
            <a:r>
              <a:rPr lang="en-US" dirty="0"/>
              <a:t> – these have been assigned to you by a supervisor.</a:t>
            </a:r>
          </a:p>
          <a:p>
            <a:r>
              <a:rPr lang="en-US" dirty="0">
                <a:solidFill>
                  <a:schemeClr val="accent4"/>
                </a:solidFill>
              </a:rPr>
              <a:t>On Hold </a:t>
            </a:r>
            <a:r>
              <a:rPr lang="en-US" dirty="0"/>
              <a:t>– these are pending some action or review.</a:t>
            </a:r>
          </a:p>
          <a:p>
            <a:r>
              <a:rPr lang="en-US" dirty="0">
                <a:solidFill>
                  <a:srgbClr val="FF0000"/>
                </a:solidFill>
              </a:rPr>
              <a:t>Overdue</a:t>
            </a:r>
            <a:r>
              <a:rPr lang="en-US" dirty="0"/>
              <a:t> – these require immediate action.</a:t>
            </a:r>
          </a:p>
          <a:p>
            <a:endParaRPr lang="en-US" dirty="0"/>
          </a:p>
          <a:p>
            <a:r>
              <a:rPr lang="en-US" dirty="0"/>
              <a:t>There is a Manage Work Items in the Quick Links section to see and search for work item.</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10" y="756062"/>
            <a:ext cx="6858000" cy="532566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1006997" y="2534856"/>
            <a:ext cx="3310360" cy="23149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75230" y="3738623"/>
            <a:ext cx="1221839" cy="2314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smtClean="0"/>
              <a:t>Appendix L –HIX/Tier-1 Worker Portal Screenshots</a:t>
            </a:r>
            <a:endParaRPr lang="en-US"/>
          </a:p>
        </p:txBody>
      </p:sp>
    </p:spTree>
    <p:extLst>
      <p:ext uri="{BB962C8B-B14F-4D97-AF65-F5344CB8AC3E}">
        <p14:creationId xmlns:p14="http://schemas.microsoft.com/office/powerpoint/2010/main" val="982967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36</a:t>
            </a:fld>
            <a:endParaRPr lang="en-US" dirty="0"/>
          </a:p>
        </p:txBody>
      </p:sp>
      <p:sp>
        <p:nvSpPr>
          <p:cNvPr id="3" name="Subtitle 2"/>
          <p:cNvSpPr>
            <a:spLocks noGrp="1"/>
          </p:cNvSpPr>
          <p:nvPr>
            <p:ph type="subTitle" idx="1"/>
          </p:nvPr>
        </p:nvSpPr>
        <p:spPr/>
        <p:txBody>
          <a:bodyPr/>
          <a:lstStyle/>
          <a:p>
            <a:r>
              <a:rPr lang="en-US" dirty="0"/>
              <a:t>Home Page Quick Links</a:t>
            </a:r>
          </a:p>
        </p:txBody>
      </p:sp>
      <p:sp>
        <p:nvSpPr>
          <p:cNvPr id="4" name="Footer Placeholder 3"/>
          <p:cNvSpPr>
            <a:spLocks noGrp="1"/>
          </p:cNvSpPr>
          <p:nvPr>
            <p:ph type="ftr" sz="quarter" idx="11"/>
          </p:nvPr>
        </p:nvSpPr>
        <p:spPr/>
        <p:txBody>
          <a:bodyPr/>
          <a:lstStyle/>
          <a:p>
            <a:r>
              <a:rPr lang="en-US" smtClean="0"/>
              <a:t>Appendix L –HIX/Tier-1 Worker Portal Screenshots</a:t>
            </a:r>
            <a:endParaRPr lang="en-US" dirty="0"/>
          </a:p>
        </p:txBody>
      </p:sp>
    </p:spTree>
    <p:extLst>
      <p:ext uri="{BB962C8B-B14F-4D97-AF65-F5344CB8AC3E}">
        <p14:creationId xmlns:p14="http://schemas.microsoft.com/office/powerpoint/2010/main" val="1646629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ccessHealthCT Home Page.pdf - Adobe Acrobat Pro"/>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8315" t="18045" r="2834" b="12245"/>
          <a:stretch/>
        </p:blipFill>
        <p:spPr>
          <a:xfrm>
            <a:off x="267636" y="810652"/>
            <a:ext cx="6692722" cy="5559662"/>
          </a:xfrm>
          <a:ln>
            <a:solidFill>
              <a:schemeClr val="bg1">
                <a:lumMod val="75000"/>
              </a:schemeClr>
            </a:solidFill>
          </a:ln>
        </p:spPr>
      </p:pic>
      <p:sp>
        <p:nvSpPr>
          <p:cNvPr id="3" name="Title 2"/>
          <p:cNvSpPr>
            <a:spLocks noGrp="1"/>
          </p:cNvSpPr>
          <p:nvPr>
            <p:ph type="title"/>
          </p:nvPr>
        </p:nvSpPr>
        <p:spPr/>
        <p:txBody>
          <a:bodyPr/>
          <a:lstStyle/>
          <a:p>
            <a:r>
              <a:rPr lang="en-US" dirty="0"/>
              <a:t>Quick Links</a:t>
            </a:r>
          </a:p>
        </p:txBody>
      </p:sp>
      <p:sp>
        <p:nvSpPr>
          <p:cNvPr id="6" name="Content Placeholder 5"/>
          <p:cNvSpPr>
            <a:spLocks noGrp="1"/>
          </p:cNvSpPr>
          <p:nvPr>
            <p:ph sz="quarter" idx="12"/>
          </p:nvPr>
        </p:nvSpPr>
        <p:spPr/>
        <p:txBody>
          <a:bodyPr/>
          <a:lstStyle/>
          <a:p>
            <a:r>
              <a:rPr lang="en-US" dirty="0"/>
              <a:t>On the main home page, there is a list to the right called Quick Links.</a:t>
            </a:r>
          </a:p>
          <a:p>
            <a:endParaRPr lang="en-US" dirty="0"/>
          </a:p>
          <a:p>
            <a:r>
              <a:rPr lang="en-US" dirty="0"/>
              <a:t>The list shown here is much more extensive than you will ever see.</a:t>
            </a:r>
          </a:p>
          <a:p>
            <a:pPr lvl="1"/>
            <a:r>
              <a:rPr lang="en-US" dirty="0"/>
              <a:t>Different roles have access to different links.</a:t>
            </a:r>
          </a:p>
          <a:p>
            <a:pPr marL="0" indent="0">
              <a:buNone/>
            </a:pPr>
            <a:r>
              <a:rPr lang="en-US" dirty="0"/>
              <a:t> </a:t>
            </a:r>
          </a:p>
        </p:txBody>
      </p:sp>
      <p:sp>
        <p:nvSpPr>
          <p:cNvPr id="2" name="Rectangle 1"/>
          <p:cNvSpPr/>
          <p:nvPr/>
        </p:nvSpPr>
        <p:spPr>
          <a:xfrm>
            <a:off x="4299046" y="2347415"/>
            <a:ext cx="2402006" cy="38988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Appendix L –HIX/Tier-1 Worker Portal Screenshots</a:t>
            </a:r>
            <a:endParaRPr lang="en-US"/>
          </a:p>
        </p:txBody>
      </p:sp>
      <p:sp>
        <p:nvSpPr>
          <p:cNvPr id="5" name="Slide Number Placeholder 4"/>
          <p:cNvSpPr>
            <a:spLocks noGrp="1"/>
          </p:cNvSpPr>
          <p:nvPr>
            <p:ph type="sldNum" sz="quarter" idx="10"/>
          </p:nvPr>
        </p:nvSpPr>
        <p:spPr/>
        <p:txBody>
          <a:bodyPr/>
          <a:lstStyle/>
          <a:p>
            <a:fld id="{48F63A3B-78C7-47BE-AE5E-E10140E04643}" type="slidenum">
              <a:rPr lang="en-US" smtClean="0"/>
              <a:pPr/>
              <a:t>37</a:t>
            </a:fld>
            <a:endParaRPr lang="en-US" dirty="0"/>
          </a:p>
        </p:txBody>
      </p:sp>
    </p:spTree>
    <p:extLst>
      <p:ext uri="{BB962C8B-B14F-4D97-AF65-F5344CB8AC3E}">
        <p14:creationId xmlns:p14="http://schemas.microsoft.com/office/powerpoint/2010/main" val="1828300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ccessHealthCT Home Page.pdf - Adobe Acrobat Pro"/>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8315" t="18045" r="2834" b="12245"/>
          <a:stretch/>
        </p:blipFill>
        <p:spPr>
          <a:xfrm>
            <a:off x="267636" y="810652"/>
            <a:ext cx="6692722" cy="5559662"/>
          </a:xfrm>
          <a:ln>
            <a:solidFill>
              <a:schemeClr val="bg1">
                <a:lumMod val="75000"/>
              </a:schemeClr>
            </a:solidFill>
          </a:ln>
        </p:spPr>
      </p:pic>
      <p:sp>
        <p:nvSpPr>
          <p:cNvPr id="3" name="Title 2"/>
          <p:cNvSpPr>
            <a:spLocks noGrp="1"/>
          </p:cNvSpPr>
          <p:nvPr>
            <p:ph type="title"/>
          </p:nvPr>
        </p:nvSpPr>
        <p:spPr/>
        <p:txBody>
          <a:bodyPr/>
          <a:lstStyle/>
          <a:p>
            <a:r>
              <a:rPr lang="en-US" dirty="0"/>
              <a:t>Quick Links</a:t>
            </a:r>
          </a:p>
        </p:txBody>
      </p:sp>
      <p:sp>
        <p:nvSpPr>
          <p:cNvPr id="6" name="Content Placeholder 5"/>
          <p:cNvSpPr>
            <a:spLocks noGrp="1"/>
          </p:cNvSpPr>
          <p:nvPr>
            <p:ph sz="quarter" idx="12"/>
          </p:nvPr>
        </p:nvSpPr>
        <p:spPr/>
        <p:txBody>
          <a:bodyPr>
            <a:normAutofit fontScale="85000" lnSpcReduction="20000"/>
          </a:bodyPr>
          <a:lstStyle/>
          <a:p>
            <a:r>
              <a:rPr lang="en-US" dirty="0"/>
              <a:t>On the main home page, there is a list to the right called Quick Links.</a:t>
            </a:r>
          </a:p>
          <a:p>
            <a:endParaRPr lang="en-US" dirty="0"/>
          </a:p>
          <a:p>
            <a:r>
              <a:rPr lang="en-US" dirty="0"/>
              <a:t>The list shown here is much more extensive than you will ever see.</a:t>
            </a:r>
          </a:p>
          <a:p>
            <a:endParaRPr lang="en-US" dirty="0"/>
          </a:p>
          <a:p>
            <a:r>
              <a:rPr lang="en-US" dirty="0"/>
              <a:t>The only link you are likely to ever use is “Create New Application”</a:t>
            </a:r>
          </a:p>
          <a:p>
            <a:pPr lvl="1"/>
            <a:r>
              <a:rPr lang="en-US" dirty="0"/>
              <a:t>This is for brand new applications for people who are not known to the system.</a:t>
            </a:r>
          </a:p>
          <a:p>
            <a:pPr lvl="1"/>
            <a:r>
              <a:rPr lang="en-US" dirty="0"/>
              <a:t>If a person already has an application then you would use the search screens to search for that application and submit changes that way. </a:t>
            </a:r>
          </a:p>
          <a:p>
            <a:pPr marL="457200" lvl="1" indent="0">
              <a:buNone/>
            </a:pPr>
            <a:endParaRPr lang="en-US" dirty="0"/>
          </a:p>
          <a:p>
            <a:pPr marL="0" indent="0">
              <a:buNone/>
            </a:pPr>
            <a:r>
              <a:rPr lang="en-US" dirty="0"/>
              <a:t> </a:t>
            </a:r>
          </a:p>
        </p:txBody>
      </p:sp>
      <p:sp>
        <p:nvSpPr>
          <p:cNvPr id="2" name="Rectangle 1"/>
          <p:cNvSpPr/>
          <p:nvPr/>
        </p:nvSpPr>
        <p:spPr>
          <a:xfrm>
            <a:off x="4299046" y="3218986"/>
            <a:ext cx="2402006" cy="371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Appendix L –HIX/Tier-1 Worker Portal Screenshots</a:t>
            </a:r>
            <a:endParaRPr lang="en-US"/>
          </a:p>
        </p:txBody>
      </p:sp>
      <p:sp>
        <p:nvSpPr>
          <p:cNvPr id="5" name="Slide Number Placeholder 4"/>
          <p:cNvSpPr>
            <a:spLocks noGrp="1"/>
          </p:cNvSpPr>
          <p:nvPr>
            <p:ph type="sldNum" sz="quarter" idx="10"/>
          </p:nvPr>
        </p:nvSpPr>
        <p:spPr/>
        <p:txBody>
          <a:bodyPr/>
          <a:lstStyle/>
          <a:p>
            <a:fld id="{48F63A3B-78C7-47BE-AE5E-E10140E04643}" type="slidenum">
              <a:rPr lang="en-US" smtClean="0"/>
              <a:pPr/>
              <a:t>38</a:t>
            </a:fld>
            <a:endParaRPr lang="en-US" dirty="0"/>
          </a:p>
        </p:txBody>
      </p:sp>
    </p:spTree>
    <p:extLst>
      <p:ext uri="{BB962C8B-B14F-4D97-AF65-F5344CB8AC3E}">
        <p14:creationId xmlns:p14="http://schemas.microsoft.com/office/powerpoint/2010/main" val="400076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8F63A3B-78C7-47BE-AE5E-E10140E04643}" type="slidenum">
              <a:rPr lang="en-US" smtClean="0"/>
              <a:pPr/>
              <a:t>39</a:t>
            </a:fld>
            <a:endParaRPr lang="en-US" dirty="0"/>
          </a:p>
        </p:txBody>
      </p:sp>
      <p:sp>
        <p:nvSpPr>
          <p:cNvPr id="3" name="Text Placeholder 2"/>
          <p:cNvSpPr>
            <a:spLocks noGrp="1"/>
          </p:cNvSpPr>
          <p:nvPr>
            <p:ph type="body" sz="quarter" idx="12"/>
          </p:nvPr>
        </p:nvSpPr>
        <p:spPr/>
        <p:txBody>
          <a:bodyPr/>
          <a:lstStyle/>
          <a:p>
            <a:r>
              <a:rPr lang="en-US" dirty="0"/>
              <a:t>The </a:t>
            </a:r>
            <a:r>
              <a:rPr lang="en-US" i="1" dirty="0"/>
              <a:t>User Search </a:t>
            </a:r>
            <a:r>
              <a:rPr lang="en-US" dirty="0"/>
              <a:t>screen is not a general client/consumer search function; it is a search for User Accounts.</a:t>
            </a:r>
          </a:p>
          <a:p>
            <a:endParaRPr lang="en-US" dirty="0"/>
          </a:p>
          <a:p>
            <a:r>
              <a:rPr lang="en-US" dirty="0"/>
              <a:t>When searching by Application Id, you typically want to check the option to show all related applications.</a:t>
            </a:r>
          </a:p>
          <a:p>
            <a:pPr lvl="1"/>
            <a:r>
              <a:rPr lang="en-US" dirty="0"/>
              <a:t>Just in case there are more recent applications.</a:t>
            </a:r>
          </a:p>
          <a:p>
            <a:pPr lvl="1"/>
            <a:endParaRPr lang="en-US" dirty="0"/>
          </a:p>
          <a:p>
            <a:r>
              <a:rPr lang="en-US" dirty="0"/>
              <a:t>An application can be in a number of status values. There are three primary status values:</a:t>
            </a:r>
          </a:p>
          <a:p>
            <a:pPr lvl="1"/>
            <a:r>
              <a:rPr lang="en-US" dirty="0"/>
              <a:t>In Process – edits are underway but the application is not submitted.</a:t>
            </a:r>
          </a:p>
          <a:p>
            <a:pPr lvl="1"/>
            <a:r>
              <a:rPr lang="en-US" dirty="0"/>
              <a:t>Determined – submitted and results are available.</a:t>
            </a:r>
          </a:p>
          <a:p>
            <a:pPr lvl="1"/>
            <a:r>
              <a:rPr lang="en-US" dirty="0"/>
              <a:t>Completed – everyone is enrolled.</a:t>
            </a:r>
          </a:p>
          <a:p>
            <a:pPr lvl="1"/>
            <a:endParaRPr lang="en-US" dirty="0"/>
          </a:p>
          <a:p>
            <a:r>
              <a:rPr lang="en-US" dirty="0"/>
              <a:t>The latest application status may not reflect that someone is enrolled, i.e., could be In Process in the latest application and Completed in the prior application.</a:t>
            </a:r>
          </a:p>
        </p:txBody>
      </p:sp>
      <p:sp>
        <p:nvSpPr>
          <p:cNvPr id="4" name="Footer Placeholder 3"/>
          <p:cNvSpPr>
            <a:spLocks noGrp="1"/>
          </p:cNvSpPr>
          <p:nvPr>
            <p:ph type="ftr" sz="quarter" idx="11"/>
          </p:nvPr>
        </p:nvSpPr>
        <p:spPr/>
        <p:txBody>
          <a:bodyPr/>
          <a:lstStyle/>
          <a:p>
            <a:r>
              <a:rPr lang="en-US" smtClean="0"/>
              <a:t>Appendix L –HIX/Tier-1 Worker Portal Screenshots</a:t>
            </a:r>
            <a:endParaRPr lang="en-US"/>
          </a:p>
        </p:txBody>
      </p:sp>
    </p:spTree>
    <p:extLst>
      <p:ext uri="{BB962C8B-B14F-4D97-AF65-F5344CB8AC3E}">
        <p14:creationId xmlns:p14="http://schemas.microsoft.com/office/powerpoint/2010/main" val="193190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HIX/Tier-1 worker portal - timeouts</a:t>
            </a:r>
          </a:p>
        </p:txBody>
      </p:sp>
      <p:sp>
        <p:nvSpPr>
          <p:cNvPr id="3" name="Content Placeholder 2"/>
          <p:cNvSpPr>
            <a:spLocks noGrp="1"/>
          </p:cNvSpPr>
          <p:nvPr>
            <p:ph idx="1"/>
          </p:nvPr>
        </p:nvSpPr>
        <p:spPr>
          <a:noFill/>
        </p:spPr>
        <p:txBody>
          <a:bodyPr>
            <a:normAutofit/>
          </a:bodyPr>
          <a:lstStyle/>
          <a:p>
            <a:pPr lvl="0"/>
            <a:r>
              <a:rPr lang="en-US" dirty="0"/>
              <a:t>For security reasons the worker portal will timeout after 15 minutes of inactivity.</a:t>
            </a:r>
          </a:p>
          <a:p>
            <a:pPr lvl="1"/>
            <a:r>
              <a:rPr lang="en-US" dirty="0"/>
              <a:t>You will get a warning popup. You can click that to stay logged on.</a:t>
            </a:r>
          </a:p>
          <a:p>
            <a:pPr lvl="1"/>
            <a:r>
              <a:rPr lang="en-US" dirty="0"/>
              <a:t>Ultimately if you miss the popup, then you have to log back in to the system.</a:t>
            </a:r>
          </a:p>
          <a:p>
            <a:pPr lvl="0"/>
            <a:endParaRPr lang="en-US" dirty="0"/>
          </a:p>
          <a:p>
            <a:pPr lvl="0"/>
            <a:r>
              <a:rPr lang="en-US" dirty="0"/>
              <a:t>Note that your PC is also configured to lock after a period of inactivity.</a:t>
            </a:r>
          </a:p>
          <a:p>
            <a:pPr lvl="1"/>
            <a:r>
              <a:rPr lang="en-US" dirty="0"/>
              <a:t>You should still also lock your PC before you walk away from your desk.</a:t>
            </a:r>
          </a:p>
          <a:p>
            <a:pPr marL="0" indent="0">
              <a:buNone/>
            </a:pP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4</a:t>
            </a:fld>
            <a:endParaRPr lang="en-US" dirty="0"/>
          </a:p>
        </p:txBody>
      </p:sp>
      <p:sp>
        <p:nvSpPr>
          <p:cNvPr id="5" name="Footer Placeholder 4"/>
          <p:cNvSpPr>
            <a:spLocks noGrp="1"/>
          </p:cNvSpPr>
          <p:nvPr>
            <p:ph type="ftr" sz="quarter" idx="3"/>
          </p:nvPr>
        </p:nvSpPr>
        <p:spPr/>
        <p:txBody>
          <a:bodyPr/>
          <a:lstStyle/>
          <a:p>
            <a:r>
              <a:rPr lang="en-US" smtClean="0"/>
              <a:t>Appendix L –HIX/Tier-1 Worker Portal Screenshots</a:t>
            </a:r>
            <a:endParaRPr lang="en-US"/>
          </a:p>
        </p:txBody>
      </p:sp>
    </p:spTree>
    <p:extLst>
      <p:ext uri="{BB962C8B-B14F-4D97-AF65-F5344CB8AC3E}">
        <p14:creationId xmlns:p14="http://schemas.microsoft.com/office/powerpoint/2010/main" val="949007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p:sp>
      <p:sp>
        <p:nvSpPr>
          <p:cNvPr id="2" name="Title 1"/>
          <p:cNvSpPr>
            <a:spLocks noGrp="1"/>
          </p:cNvSpPr>
          <p:nvPr>
            <p:ph type="title"/>
          </p:nvPr>
        </p:nvSpPr>
        <p:spPr/>
        <p:txBody>
          <a:bodyPr/>
          <a:lstStyle/>
          <a:p>
            <a:r>
              <a:rPr lang="en-US" dirty="0"/>
              <a:t>The HIX/Tier-1 worker portal login page</a:t>
            </a:r>
          </a:p>
        </p:txBody>
      </p:sp>
      <p:sp>
        <p:nvSpPr>
          <p:cNvPr id="4" name="Slide Number Placeholder 3"/>
          <p:cNvSpPr>
            <a:spLocks noGrp="1"/>
          </p:cNvSpPr>
          <p:nvPr>
            <p:ph type="sldNum" sz="quarter" idx="10"/>
          </p:nvPr>
        </p:nvSpPr>
        <p:spPr/>
        <p:txBody>
          <a:bodyPr/>
          <a:lstStyle/>
          <a:p>
            <a:fld id="{48F63A3B-78C7-47BE-AE5E-E10140E04643}" type="slidenum">
              <a:rPr lang="en-US" smtClean="0"/>
              <a:t>5</a:t>
            </a:fld>
            <a:endParaRPr lang="en-US" dirty="0"/>
          </a:p>
        </p:txBody>
      </p:sp>
      <p:sp>
        <p:nvSpPr>
          <p:cNvPr id="5" name="Content Placeholder 4"/>
          <p:cNvSpPr>
            <a:spLocks noGrp="1"/>
          </p:cNvSpPr>
          <p:nvPr>
            <p:ph sz="quarter" idx="12"/>
          </p:nvPr>
        </p:nvSpPr>
        <p:spPr/>
        <p:txBody>
          <a:bodyPr/>
          <a:lstStyle/>
          <a:p>
            <a:r>
              <a:rPr lang="en-US" dirty="0"/>
              <a:t>The login is typical.</a:t>
            </a:r>
          </a:p>
          <a:p>
            <a:endParaRPr lang="en-US" dirty="0"/>
          </a:p>
          <a:p>
            <a:r>
              <a:rPr lang="en-US" dirty="0"/>
              <a:t>Remember to keep your password secure and do not write it down!</a:t>
            </a:r>
          </a:p>
          <a:p>
            <a:endParaRPr lang="en-US" dirty="0"/>
          </a:p>
          <a:p>
            <a:endParaRPr lang="en-US"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36" y="810653"/>
            <a:ext cx="6858000" cy="532566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Footer Placeholder 2"/>
          <p:cNvSpPr>
            <a:spLocks noGrp="1"/>
          </p:cNvSpPr>
          <p:nvPr>
            <p:ph type="ftr" sz="quarter" idx="11"/>
          </p:nvPr>
        </p:nvSpPr>
        <p:spPr/>
        <p:txBody>
          <a:bodyPr/>
          <a:lstStyle/>
          <a:p>
            <a:r>
              <a:rPr lang="en-US" smtClean="0"/>
              <a:t>Appendix L –HIX/Tier-1 Worker Portal Screenshots</a:t>
            </a:r>
            <a:endParaRPr lang="en-US"/>
          </a:p>
        </p:txBody>
      </p:sp>
    </p:spTree>
    <p:extLst>
      <p:ext uri="{BB962C8B-B14F-4D97-AF65-F5344CB8AC3E}">
        <p14:creationId xmlns:p14="http://schemas.microsoft.com/office/powerpoint/2010/main" val="1007425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p:sp>
      <p:sp>
        <p:nvSpPr>
          <p:cNvPr id="2" name="Title 1"/>
          <p:cNvSpPr>
            <a:spLocks noGrp="1"/>
          </p:cNvSpPr>
          <p:nvPr>
            <p:ph type="title"/>
          </p:nvPr>
        </p:nvSpPr>
        <p:spPr/>
        <p:txBody>
          <a:bodyPr/>
          <a:lstStyle/>
          <a:p>
            <a:r>
              <a:rPr lang="en-US" dirty="0"/>
              <a:t>The HIX/Tier-1 home page</a:t>
            </a:r>
          </a:p>
        </p:txBody>
      </p:sp>
      <p:sp>
        <p:nvSpPr>
          <p:cNvPr id="4" name="Slide Number Placeholder 3"/>
          <p:cNvSpPr>
            <a:spLocks noGrp="1"/>
          </p:cNvSpPr>
          <p:nvPr>
            <p:ph type="sldNum" sz="quarter" idx="10"/>
          </p:nvPr>
        </p:nvSpPr>
        <p:spPr/>
        <p:txBody>
          <a:bodyPr/>
          <a:lstStyle/>
          <a:p>
            <a:fld id="{48F63A3B-78C7-47BE-AE5E-E10140E04643}" type="slidenum">
              <a:rPr lang="en-US" smtClean="0"/>
              <a:t>6</a:t>
            </a:fld>
            <a:endParaRPr lang="en-US" dirty="0"/>
          </a:p>
        </p:txBody>
      </p:sp>
      <p:sp>
        <p:nvSpPr>
          <p:cNvPr id="5" name="Content Placeholder 4"/>
          <p:cNvSpPr>
            <a:spLocks noGrp="1"/>
          </p:cNvSpPr>
          <p:nvPr>
            <p:ph sz="quarter" idx="12"/>
          </p:nvPr>
        </p:nvSpPr>
        <p:spPr/>
        <p:txBody>
          <a:bodyPr/>
          <a:lstStyle/>
          <a:p>
            <a:r>
              <a:rPr lang="en-US" dirty="0"/>
              <a:t>After you sign in, the main landing page will appear.</a:t>
            </a:r>
          </a:p>
          <a:p>
            <a:endParaRPr lang="en-US" dirty="0"/>
          </a:p>
          <a:p>
            <a:r>
              <a:rPr lang="en-US" dirty="0"/>
              <a:t>It is divided into two main folder tabs: Home and FAQ.</a:t>
            </a:r>
          </a:p>
          <a:p>
            <a:pPr lvl="1"/>
            <a:r>
              <a:rPr lang="en-US" dirty="0"/>
              <a:t>The Home tab is the tab you will spend most of your time in.</a:t>
            </a:r>
          </a:p>
          <a:p>
            <a:pPr lvl="1"/>
            <a:r>
              <a:rPr lang="en-US" dirty="0"/>
              <a:t>The Home tab is the view shown to the left</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36" y="810653"/>
            <a:ext cx="6858000" cy="532566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Footer Placeholder 2"/>
          <p:cNvSpPr>
            <a:spLocks noGrp="1"/>
          </p:cNvSpPr>
          <p:nvPr>
            <p:ph type="ftr" sz="quarter" idx="11"/>
          </p:nvPr>
        </p:nvSpPr>
        <p:spPr/>
        <p:txBody>
          <a:bodyPr/>
          <a:lstStyle/>
          <a:p>
            <a:r>
              <a:rPr lang="en-US" smtClean="0"/>
              <a:t>Appendix L –HIX/Tier-1 Worker Portal Screenshots</a:t>
            </a:r>
            <a:endParaRPr lang="en-US"/>
          </a:p>
        </p:txBody>
      </p:sp>
    </p:spTree>
    <p:extLst>
      <p:ext uri="{BB962C8B-B14F-4D97-AF65-F5344CB8AC3E}">
        <p14:creationId xmlns:p14="http://schemas.microsoft.com/office/powerpoint/2010/main" val="445890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HIX/Tier-1 home page - FAQ</a:t>
            </a:r>
          </a:p>
        </p:txBody>
      </p:sp>
      <p:sp>
        <p:nvSpPr>
          <p:cNvPr id="4" name="Slide Number Placeholder 3"/>
          <p:cNvSpPr>
            <a:spLocks noGrp="1"/>
          </p:cNvSpPr>
          <p:nvPr>
            <p:ph type="sldNum" sz="quarter" idx="10"/>
          </p:nvPr>
        </p:nvSpPr>
        <p:spPr/>
        <p:txBody>
          <a:bodyPr/>
          <a:lstStyle/>
          <a:p>
            <a:fld id="{48F63A3B-78C7-47BE-AE5E-E10140E04643}" type="slidenum">
              <a:rPr lang="en-US" smtClean="0"/>
              <a:t>7</a:t>
            </a:fld>
            <a:endParaRPr lang="en-US" dirty="0"/>
          </a:p>
        </p:txBody>
      </p:sp>
      <p:sp>
        <p:nvSpPr>
          <p:cNvPr id="5" name="Content Placeholder 4"/>
          <p:cNvSpPr>
            <a:spLocks noGrp="1"/>
          </p:cNvSpPr>
          <p:nvPr>
            <p:ph sz="quarter" idx="12"/>
          </p:nvPr>
        </p:nvSpPr>
        <p:spPr/>
        <p:txBody>
          <a:bodyPr/>
          <a:lstStyle/>
          <a:p>
            <a:r>
              <a:rPr lang="en-US" dirty="0"/>
              <a:t>If you click on the FAQ tab on this page, it will display a popup window with more information on how to use the website.</a:t>
            </a:r>
          </a:p>
          <a:p>
            <a:pPr lvl="1"/>
            <a:r>
              <a:rPr lang="en-US" dirty="0"/>
              <a:t>The FAQ tab is not a tab.</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36" y="810653"/>
            <a:ext cx="6858000" cy="532566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2086919" y="1775012"/>
            <a:ext cx="1089212" cy="4840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Appendix L –HIX/Tier-1 Worker Portal Screenshots</a:t>
            </a:r>
            <a:endParaRPr lang="en-US"/>
          </a:p>
        </p:txBody>
      </p:sp>
    </p:spTree>
    <p:extLst>
      <p:ext uri="{BB962C8B-B14F-4D97-AF65-F5344CB8AC3E}">
        <p14:creationId xmlns:p14="http://schemas.microsoft.com/office/powerpoint/2010/main" val="3148332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HIX/Tier-1 home page - FAQ</a:t>
            </a:r>
          </a:p>
        </p:txBody>
      </p:sp>
      <p:sp>
        <p:nvSpPr>
          <p:cNvPr id="4" name="Slide Number Placeholder 3"/>
          <p:cNvSpPr>
            <a:spLocks noGrp="1"/>
          </p:cNvSpPr>
          <p:nvPr>
            <p:ph type="sldNum" sz="quarter" idx="10"/>
          </p:nvPr>
        </p:nvSpPr>
        <p:spPr/>
        <p:txBody>
          <a:bodyPr/>
          <a:lstStyle/>
          <a:p>
            <a:fld id="{48F63A3B-78C7-47BE-AE5E-E10140E04643}" type="slidenum">
              <a:rPr lang="en-US" smtClean="0"/>
              <a:t>8</a:t>
            </a:fld>
            <a:endParaRPr lang="en-US" dirty="0"/>
          </a:p>
        </p:txBody>
      </p:sp>
      <p:sp>
        <p:nvSpPr>
          <p:cNvPr id="5" name="Content Placeholder 4"/>
          <p:cNvSpPr>
            <a:spLocks noGrp="1"/>
          </p:cNvSpPr>
          <p:nvPr>
            <p:ph sz="quarter" idx="12"/>
          </p:nvPr>
        </p:nvSpPr>
        <p:spPr/>
        <p:txBody>
          <a:bodyPr/>
          <a:lstStyle/>
          <a:p>
            <a:r>
              <a:rPr lang="en-US" dirty="0"/>
              <a:t>If you click on the FAQ tab on this page, it will display a popup window with more information on how to use the website.</a:t>
            </a:r>
          </a:p>
          <a:p>
            <a:pPr lvl="1"/>
            <a:r>
              <a:rPr lang="en-US" dirty="0"/>
              <a:t>The FAQ tab is not a tab.</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36" y="810653"/>
            <a:ext cx="6858000" cy="532566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2086919" y="1775012"/>
            <a:ext cx="1089212" cy="4840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Screen Clipping"/>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533" r="4028"/>
          <a:stretch/>
        </p:blipFill>
        <p:spPr>
          <a:xfrm>
            <a:off x="3490205" y="1483703"/>
            <a:ext cx="3498826" cy="5069186"/>
          </a:xfrm>
          <a:ln w="38100">
            <a:solidFill>
              <a:schemeClr val="tx1"/>
            </a:solidFill>
          </a:ln>
        </p:spPr>
      </p:pic>
      <p:sp>
        <p:nvSpPr>
          <p:cNvPr id="6" name="Footer Placeholder 5"/>
          <p:cNvSpPr>
            <a:spLocks noGrp="1"/>
          </p:cNvSpPr>
          <p:nvPr>
            <p:ph type="ftr" sz="quarter" idx="11"/>
          </p:nvPr>
        </p:nvSpPr>
        <p:spPr/>
        <p:txBody>
          <a:bodyPr/>
          <a:lstStyle/>
          <a:p>
            <a:r>
              <a:rPr lang="en-US" smtClean="0"/>
              <a:t>Appendix L –HIX/Tier-1 Worker Portal Screenshots</a:t>
            </a:r>
            <a:endParaRPr lang="en-US"/>
          </a:p>
        </p:txBody>
      </p:sp>
    </p:spTree>
    <p:extLst>
      <p:ext uri="{BB962C8B-B14F-4D97-AF65-F5344CB8AC3E}">
        <p14:creationId xmlns:p14="http://schemas.microsoft.com/office/powerpoint/2010/main" val="747206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p:sp>
      <p:sp>
        <p:nvSpPr>
          <p:cNvPr id="2" name="Title 1"/>
          <p:cNvSpPr>
            <a:spLocks noGrp="1"/>
          </p:cNvSpPr>
          <p:nvPr>
            <p:ph type="title"/>
          </p:nvPr>
        </p:nvSpPr>
        <p:spPr/>
        <p:txBody>
          <a:bodyPr/>
          <a:lstStyle/>
          <a:p>
            <a:r>
              <a:rPr lang="en-US" dirty="0"/>
              <a:t>The HIX/Tier-1 home page</a:t>
            </a:r>
          </a:p>
        </p:txBody>
      </p:sp>
      <p:sp>
        <p:nvSpPr>
          <p:cNvPr id="4" name="Slide Number Placeholder 3"/>
          <p:cNvSpPr>
            <a:spLocks noGrp="1"/>
          </p:cNvSpPr>
          <p:nvPr>
            <p:ph type="sldNum" sz="quarter" idx="10"/>
          </p:nvPr>
        </p:nvSpPr>
        <p:spPr/>
        <p:txBody>
          <a:bodyPr/>
          <a:lstStyle/>
          <a:p>
            <a:fld id="{48F63A3B-78C7-47BE-AE5E-E10140E04643}" type="slidenum">
              <a:rPr lang="en-US" smtClean="0"/>
              <a:t>9</a:t>
            </a:fld>
            <a:endParaRPr lang="en-US" dirty="0"/>
          </a:p>
        </p:txBody>
      </p:sp>
      <p:sp>
        <p:nvSpPr>
          <p:cNvPr id="5" name="Content Placeholder 4"/>
          <p:cNvSpPr>
            <a:spLocks noGrp="1"/>
          </p:cNvSpPr>
          <p:nvPr>
            <p:ph sz="quarter" idx="12"/>
          </p:nvPr>
        </p:nvSpPr>
        <p:spPr/>
        <p:txBody>
          <a:bodyPr/>
          <a:lstStyle/>
          <a:p>
            <a:r>
              <a:rPr lang="en-US" dirty="0"/>
              <a:t>The Home tab is further divided into 6 folder tabs </a:t>
            </a:r>
          </a:p>
          <a:p>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36" y="810653"/>
            <a:ext cx="6858000" cy="532566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769434" y="2252546"/>
            <a:ext cx="5754029" cy="4014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smtClean="0"/>
              <a:t>Appendix L –HIX/Tier-1 Worker Portal Screenshots</a:t>
            </a:r>
            <a:endParaRPr lang="en-US"/>
          </a:p>
        </p:txBody>
      </p:sp>
    </p:spTree>
    <p:extLst>
      <p:ext uri="{BB962C8B-B14F-4D97-AF65-F5344CB8AC3E}">
        <p14:creationId xmlns:p14="http://schemas.microsoft.com/office/powerpoint/2010/main" val="2254788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defRPr b="1" dirty="0" smtClean="0"/>
        </a:defPPr>
      </a:lstStyle>
      <a:style>
        <a:lnRef idx="1">
          <a:schemeClr val="accent4"/>
        </a:lnRef>
        <a:fillRef idx="2">
          <a:schemeClr val="accent4"/>
        </a:fillRef>
        <a:effectRef idx="1">
          <a:schemeClr val="accent4"/>
        </a:effectRef>
        <a:fontRef idx="minor">
          <a:schemeClr val="dk1"/>
        </a:fontRef>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2475</Words>
  <Application>Microsoft Office PowerPoint</Application>
  <PresentationFormat>Custom</PresentationFormat>
  <Paragraphs>325</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HIX/Tier-1 Worker Portal Introduction</vt:lpstr>
      <vt:lpstr>PowerPoint Presentation</vt:lpstr>
      <vt:lpstr>The HIX/Tier-1 worker portal</vt:lpstr>
      <vt:lpstr>The HIX/Tier-1 worker portal - timeouts</vt:lpstr>
      <vt:lpstr>The HIX/Tier-1 worker portal login page</vt:lpstr>
      <vt:lpstr>The HIX/Tier-1 home page</vt:lpstr>
      <vt:lpstr>The HIX/Tier-1 home page - FAQ</vt:lpstr>
      <vt:lpstr>The HIX/Tier-1 home page - FAQ</vt:lpstr>
      <vt:lpstr>The HIX/Tier-1 home page</vt:lpstr>
      <vt:lpstr>The HIX/Tier-1 home page</vt:lpstr>
      <vt:lpstr>PowerPoint Presentation</vt:lpstr>
      <vt:lpstr>The HIX/Tier-1 search screens</vt:lpstr>
      <vt:lpstr>User Search</vt:lpstr>
      <vt:lpstr>Document Search </vt:lpstr>
      <vt:lpstr>Document Search </vt:lpstr>
      <vt:lpstr>Document Search </vt:lpstr>
      <vt:lpstr>Document Search </vt:lpstr>
      <vt:lpstr>Document Search </vt:lpstr>
      <vt:lpstr>Document Search results</vt:lpstr>
      <vt:lpstr>Document Search results</vt:lpstr>
      <vt:lpstr>Document Search results</vt:lpstr>
      <vt:lpstr>Application Search screen</vt:lpstr>
      <vt:lpstr>Application Search screen</vt:lpstr>
      <vt:lpstr>Application Search results</vt:lpstr>
      <vt:lpstr>Application Search results</vt:lpstr>
      <vt:lpstr>Application Search results</vt:lpstr>
      <vt:lpstr>PowerPoint Presentation</vt:lpstr>
      <vt:lpstr>Application status</vt:lpstr>
      <vt:lpstr>Application Concepts – application status</vt:lpstr>
      <vt:lpstr>Application Concepts – application status</vt:lpstr>
      <vt:lpstr>Application Concepts – application status</vt:lpstr>
      <vt:lpstr>Two important notes on application status values</vt:lpstr>
      <vt:lpstr>PowerPoint Presentation</vt:lpstr>
      <vt:lpstr>Work Item Inbox - summary</vt:lpstr>
      <vt:lpstr>Work Item Inbox - summary</vt:lpstr>
      <vt:lpstr>PowerPoint Presentation</vt:lpstr>
      <vt:lpstr>Quick Links</vt:lpstr>
      <vt:lpstr>Quick Links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2015-08-21T02:28:27Z</dcterms:created>
  <dcterms:modified xsi:type="dcterms:W3CDTF">2019-07-01T18:11:34Z</dcterms:modified>
</cp:coreProperties>
</file>