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110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0" d="100"/>
          <a:sy n="90" d="100"/>
        </p:scale>
        <p:origin x="-446" y="-8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9748A2-1070-4BC9-9BFF-EA11584AC390}" type="datetimeFigureOut">
              <a:rPr lang="en-US" smtClean="0"/>
              <a:t>7/1/2019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46E08C-66C3-4D26-8B26-EDEEF2AB13EF}" type="slidenum">
              <a:rPr lang="en-US" smtClean="0"/>
              <a:t>‹#›</a:t>
            </a:fld>
            <a:endParaRPr lang="en-US"/>
          </a:p>
        </p:txBody>
      </p:sp>
    </p:spTree>
    <p:extLst>
      <p:ext uri="{BB962C8B-B14F-4D97-AF65-F5344CB8AC3E}">
        <p14:creationId xmlns:p14="http://schemas.microsoft.com/office/powerpoint/2010/main" val="1796505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5" name="Rectangle 4"/>
          <p:cNvSpPr/>
          <p:nvPr userDrawn="1"/>
        </p:nvSpPr>
        <p:spPr>
          <a:xfrm>
            <a:off x="0" y="-12878"/>
            <a:ext cx="1790163" cy="6439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xmlns="" id="{102AABDB-3DD0-4285-A825-8CBE1E6840FF}"/>
              </a:ext>
            </a:extLst>
          </p:cNvPr>
          <p:cNvSpPr/>
          <p:nvPr userDrawn="1"/>
        </p:nvSpPr>
        <p:spPr>
          <a:xfrm>
            <a:off x="104670" y="168560"/>
            <a:ext cx="8198796" cy="6325606"/>
          </a:xfrm>
          <a:prstGeom prst="rect">
            <a:avLst/>
          </a:prstGeom>
          <a:solidFill>
            <a:schemeClr val="tx1">
              <a:lumMod val="65000"/>
              <a:lumOff val="35000"/>
            </a:schemeClr>
          </a:solidFill>
          <a:ln w="206375" cmpd="thickThi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lide Number Placeholder 2"/>
          <p:cNvSpPr>
            <a:spLocks noGrp="1"/>
          </p:cNvSpPr>
          <p:nvPr>
            <p:ph type="sldNum" sz="quarter" idx="10"/>
          </p:nvPr>
        </p:nvSpPr>
        <p:spPr/>
        <p:txBody>
          <a:bodyPr/>
          <a:lstStyle/>
          <a:p>
            <a:fld id="{48F63A3B-78C7-47BE-AE5E-E10140E04643}" type="slidenum">
              <a:rPr lang="en-US" smtClean="0"/>
              <a:pPr/>
              <a:t>‹#›</a:t>
            </a:fld>
            <a:endParaRPr lang="en-US" dirty="0"/>
          </a:p>
        </p:txBody>
      </p:sp>
      <p:sp>
        <p:nvSpPr>
          <p:cNvPr id="4" name="Footer Placeholder 3"/>
          <p:cNvSpPr>
            <a:spLocks noGrp="1"/>
          </p:cNvSpPr>
          <p:nvPr>
            <p:ph type="ftr" sz="quarter" idx="11"/>
          </p:nvPr>
        </p:nvSpPr>
        <p:spPr/>
        <p:txBody>
          <a:bodyPr/>
          <a:lstStyle/>
          <a:p>
            <a:r>
              <a:rPr lang="en-US" smtClean="0"/>
              <a:t>Appendix L –HIX/Tier-1 Worker Portal Screenshots</a:t>
            </a:r>
            <a:endParaRPr lang="en-US" dirty="0"/>
          </a:p>
        </p:txBody>
      </p:sp>
      <p:sp>
        <p:nvSpPr>
          <p:cNvPr id="6" name="TextBox 5"/>
          <p:cNvSpPr txBox="1"/>
          <p:nvPr userDrawn="1"/>
        </p:nvSpPr>
        <p:spPr>
          <a:xfrm>
            <a:off x="420821" y="626610"/>
            <a:ext cx="7566495" cy="769441"/>
          </a:xfrm>
          <a:prstGeom prst="rect">
            <a:avLst/>
          </a:prstGeom>
          <a:noFill/>
        </p:spPr>
        <p:txBody>
          <a:bodyPr wrap="none" rtlCol="0">
            <a:spAutoFit/>
          </a:bodyPr>
          <a:lstStyle/>
          <a:p>
            <a:r>
              <a:rPr lang="en-US" sz="4400" b="1" spc="300" dirty="0">
                <a:solidFill>
                  <a:schemeClr val="accent1"/>
                </a:solidFill>
                <a:latin typeface="Bradley Hand ITC" panose="03070402050302030203" pitchFamily="66" charset="0"/>
              </a:rPr>
              <a:t>In this module we’ll cover…</a:t>
            </a:r>
          </a:p>
        </p:txBody>
      </p:sp>
      <p:sp>
        <p:nvSpPr>
          <p:cNvPr id="21" name="Text Placeholder 20"/>
          <p:cNvSpPr>
            <a:spLocks noGrp="1"/>
          </p:cNvSpPr>
          <p:nvPr>
            <p:ph type="body" sz="quarter" idx="12"/>
          </p:nvPr>
        </p:nvSpPr>
        <p:spPr>
          <a:xfrm>
            <a:off x="312738" y="1695450"/>
            <a:ext cx="7113587" cy="4602163"/>
          </a:xfrm>
          <a:prstGeom prst="rect">
            <a:avLst/>
          </a:prstGeom>
        </p:spPr>
        <p:txBody>
          <a:bodyPr/>
          <a:lstStyle>
            <a:lvl1pPr marL="228600" indent="-228600">
              <a:buFont typeface="Wingdings" panose="05000000000000000000" pitchFamily="2" charset="2"/>
              <a:buChar char="ü"/>
              <a:defRPr sz="1600" b="1">
                <a:solidFill>
                  <a:schemeClr val="bg1"/>
                </a:solidFill>
                <a:latin typeface="Arial" panose="020B0604020202020204" pitchFamily="34" charset="0"/>
                <a:cs typeface="Arial" panose="020B0604020202020204" pitchFamily="34" charset="0"/>
              </a:defRPr>
            </a:lvl1pPr>
            <a:lvl2pPr>
              <a:defRPr sz="1600">
                <a:solidFill>
                  <a:schemeClr val="bg1"/>
                </a:solidFill>
                <a:latin typeface="Arial" panose="020B0604020202020204" pitchFamily="34" charset="0"/>
                <a:cs typeface="Arial" panose="020B0604020202020204" pitchFamily="34" charset="0"/>
              </a:defRPr>
            </a:lvl2pPr>
            <a:lvl3pPr>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Freeform: Shape 22">
            <a:extLst>
              <a:ext uri="{FF2B5EF4-FFF2-40B4-BE49-F238E27FC236}">
                <a16:creationId xmlns:a16="http://schemas.microsoft.com/office/drawing/2014/main" xmlns="" id="{B0EB992D-BEE5-4FF0-94C4-0E3D4AA668CD}"/>
              </a:ext>
            </a:extLst>
          </p:cNvPr>
          <p:cNvSpPr/>
          <p:nvPr userDrawn="1"/>
        </p:nvSpPr>
        <p:spPr>
          <a:xfrm rot="18341187" flipH="1">
            <a:off x="8397773" y="4587197"/>
            <a:ext cx="1619636" cy="2037519"/>
          </a:xfrm>
          <a:custGeom>
            <a:avLst/>
            <a:gdLst>
              <a:gd name="connsiteX0" fmla="*/ 22418 w 1113254"/>
              <a:gd name="connsiteY0" fmla="*/ 827230 h 1444321"/>
              <a:gd name="connsiteX1" fmla="*/ 300879 w 1113254"/>
              <a:gd name="connsiteY1" fmla="*/ 439518 h 1444321"/>
              <a:gd name="connsiteX2" fmla="*/ 424226 w 1113254"/>
              <a:gd name="connsiteY2" fmla="*/ 392723 h 1444321"/>
              <a:gd name="connsiteX3" fmla="*/ 431850 w 1113254"/>
              <a:gd name="connsiteY3" fmla="*/ 396161 h 1444321"/>
              <a:gd name="connsiteX4" fmla="*/ 766131 w 1113254"/>
              <a:gd name="connsiteY4" fmla="*/ 386418 h 1444321"/>
              <a:gd name="connsiteX5" fmla="*/ 766131 w 1113254"/>
              <a:gd name="connsiteY5" fmla="*/ 36973 h 1444321"/>
              <a:gd name="connsiteX6" fmla="*/ 803104 w 1113254"/>
              <a:gd name="connsiteY6" fmla="*/ 0 h 1444321"/>
              <a:gd name="connsiteX7" fmla="*/ 950991 w 1113254"/>
              <a:gd name="connsiteY7" fmla="*/ 0 h 1444321"/>
              <a:gd name="connsiteX8" fmla="*/ 987964 w 1113254"/>
              <a:gd name="connsiteY8" fmla="*/ 36973 h 1444321"/>
              <a:gd name="connsiteX9" fmla="*/ 987964 w 1113254"/>
              <a:gd name="connsiteY9" fmla="*/ 642994 h 1444321"/>
              <a:gd name="connsiteX10" fmla="*/ 950991 w 1113254"/>
              <a:gd name="connsiteY10" fmla="*/ 679967 h 1444321"/>
              <a:gd name="connsiteX11" fmla="*/ 840245 w 1113254"/>
              <a:gd name="connsiteY11" fmla="*/ 679967 h 1444321"/>
              <a:gd name="connsiteX12" fmla="*/ 1063522 w 1113254"/>
              <a:gd name="connsiteY12" fmla="*/ 840328 h 1444321"/>
              <a:gd name="connsiteX13" fmla="*/ 1090836 w 1113254"/>
              <a:gd name="connsiteY13" fmla="*/ 1006877 h 1444321"/>
              <a:gd name="connsiteX14" fmla="*/ 812376 w 1113254"/>
              <a:gd name="connsiteY14" fmla="*/ 1394589 h 1444321"/>
              <a:gd name="connsiteX15" fmla="*/ 645827 w 1113254"/>
              <a:gd name="connsiteY15" fmla="*/ 1421903 h 1444321"/>
              <a:gd name="connsiteX16" fmla="*/ 49732 w 1113254"/>
              <a:gd name="connsiteY16" fmla="*/ 993779 h 1444321"/>
              <a:gd name="connsiteX17" fmla="*/ 22418 w 1113254"/>
              <a:gd name="connsiteY17" fmla="*/ 827230 h 1444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13254" h="1444321">
                <a:moveTo>
                  <a:pt x="22418" y="827230"/>
                </a:moveTo>
                <a:lnTo>
                  <a:pt x="300879" y="439518"/>
                </a:lnTo>
                <a:cubicBezTo>
                  <a:pt x="329715" y="399368"/>
                  <a:pt x="378868" y="382451"/>
                  <a:pt x="424226" y="392723"/>
                </a:cubicBezTo>
                <a:lnTo>
                  <a:pt x="431850" y="396161"/>
                </a:lnTo>
                <a:lnTo>
                  <a:pt x="766131" y="386418"/>
                </a:lnTo>
                <a:lnTo>
                  <a:pt x="766131" y="36973"/>
                </a:lnTo>
                <a:cubicBezTo>
                  <a:pt x="766131" y="16553"/>
                  <a:pt x="782684" y="0"/>
                  <a:pt x="803104" y="0"/>
                </a:cubicBezTo>
                <a:lnTo>
                  <a:pt x="950991" y="0"/>
                </a:lnTo>
                <a:cubicBezTo>
                  <a:pt x="971411" y="0"/>
                  <a:pt x="987964" y="16553"/>
                  <a:pt x="987964" y="36973"/>
                </a:cubicBezTo>
                <a:lnTo>
                  <a:pt x="987964" y="642994"/>
                </a:lnTo>
                <a:cubicBezTo>
                  <a:pt x="987964" y="663414"/>
                  <a:pt x="971411" y="679967"/>
                  <a:pt x="950991" y="679967"/>
                </a:cubicBezTo>
                <a:lnTo>
                  <a:pt x="840245" y="679967"/>
                </a:lnTo>
                <a:lnTo>
                  <a:pt x="1063522" y="840328"/>
                </a:lnTo>
                <a:cubicBezTo>
                  <a:pt x="1117056" y="878776"/>
                  <a:pt x="1129285" y="953343"/>
                  <a:pt x="1090836" y="1006877"/>
                </a:cubicBezTo>
                <a:lnTo>
                  <a:pt x="812376" y="1394589"/>
                </a:lnTo>
                <a:cubicBezTo>
                  <a:pt x="773927" y="1448123"/>
                  <a:pt x="699361" y="1460351"/>
                  <a:pt x="645827" y="1421903"/>
                </a:cubicBezTo>
                <a:lnTo>
                  <a:pt x="49732" y="993779"/>
                </a:lnTo>
                <a:cubicBezTo>
                  <a:pt x="-3802" y="955330"/>
                  <a:pt x="-16030" y="880764"/>
                  <a:pt x="22418" y="82723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xmlns="" id="{715CE557-59D0-4150-BC2C-E61CB91FF502}"/>
              </a:ext>
            </a:extLst>
          </p:cNvPr>
          <p:cNvSpPr/>
          <p:nvPr userDrawn="1"/>
        </p:nvSpPr>
        <p:spPr>
          <a:xfrm>
            <a:off x="9056880" y="4244218"/>
            <a:ext cx="725102" cy="73565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6" name="Straight Connector 25">
            <a:extLst>
              <a:ext uri="{FF2B5EF4-FFF2-40B4-BE49-F238E27FC236}">
                <a16:creationId xmlns:a16="http://schemas.microsoft.com/office/drawing/2014/main" xmlns="" id="{52EFDFF0-6737-494A-8DAF-6407CA231462}"/>
              </a:ext>
            </a:extLst>
          </p:cNvPr>
          <p:cNvCxnSpPr>
            <a:cxnSpLocks/>
          </p:cNvCxnSpPr>
          <p:nvPr userDrawn="1"/>
        </p:nvCxnSpPr>
        <p:spPr>
          <a:xfrm>
            <a:off x="7420392" y="4913897"/>
            <a:ext cx="677440" cy="497305"/>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4821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67636" y="812245"/>
            <a:ext cx="5760720" cy="5650212"/>
          </a:xfrm>
          <a:prstGeom prst="rect">
            <a:avLst/>
          </a:prstGeom>
        </p:spPr>
        <p:txBody>
          <a:bodyPr vert="horz" lIns="91440" tIns="45720" rIns="91440" bIns="45720" rtlCol="0">
            <a:normAutofit/>
          </a:bodyPr>
          <a:lstStyle>
            <a:lvl1pPr>
              <a:defRPr lang="en-US" sz="2400" smtClean="0">
                <a:latin typeface="+mn-lt"/>
              </a:defRPr>
            </a:lvl1pPr>
            <a:lvl2pPr>
              <a:defRPr lang="en-US" sz="2000" smtClean="0">
                <a:solidFill>
                  <a:schemeClr val="accent1">
                    <a:lumMod val="75000"/>
                  </a:schemeClr>
                </a:solidFill>
                <a:latin typeface="+mn-lt"/>
              </a:defRPr>
            </a:lvl2pPr>
            <a:lvl3pPr>
              <a:defRPr lang="en-US" sz="1800" smtClean="0">
                <a:solidFill>
                  <a:schemeClr val="accent2"/>
                </a:solidFill>
                <a:latin typeface="+mn-lt"/>
              </a:defRPr>
            </a:lvl3pPr>
            <a:lvl4pPr>
              <a:defRPr lang="en-US" sz="1600" smtClean="0">
                <a:latin typeface="+mn-lt"/>
              </a:defRPr>
            </a:lvl4pPr>
            <a:lvl5pPr>
              <a:defRPr lang="en-US" sz="1600" dirty="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47918" y="812245"/>
            <a:ext cx="5760720" cy="5650212"/>
          </a:xfrm>
          <a:prstGeom prst="rect">
            <a:avLst/>
          </a:prstGeom>
        </p:spPr>
        <p:txBody>
          <a:bodyPr vert="horz" lIns="91440" tIns="45720" rIns="91440" bIns="45720" rtlCol="0">
            <a:normAutofit/>
          </a:bodyPr>
          <a:lstStyle>
            <a:lvl1pPr>
              <a:defRPr lang="en-US" sz="2400" smtClean="0">
                <a:solidFill>
                  <a:schemeClr val="tx1">
                    <a:lumMod val="50000"/>
                    <a:lumOff val="50000"/>
                  </a:schemeClr>
                </a:solidFill>
                <a:latin typeface="+mn-lt"/>
              </a:defRPr>
            </a:lvl1pPr>
            <a:lvl2pPr>
              <a:defRPr lang="en-US" sz="2000" smtClean="0">
                <a:solidFill>
                  <a:schemeClr val="accent1">
                    <a:lumMod val="75000"/>
                  </a:schemeClr>
                </a:solidFill>
                <a:latin typeface="+mn-lt"/>
              </a:defRPr>
            </a:lvl2pPr>
            <a:lvl3pPr>
              <a:defRPr lang="en-US" sz="1800" smtClean="0">
                <a:solidFill>
                  <a:schemeClr val="accent2"/>
                </a:solidFill>
                <a:latin typeface="+mn-lt"/>
              </a:defRPr>
            </a:lvl3pPr>
            <a:lvl4pPr>
              <a:defRPr lang="en-US" sz="1600" smtClean="0">
                <a:latin typeface="+mn-lt"/>
              </a:defRPr>
            </a:lvl4pPr>
            <a:lvl5pPr>
              <a:defRPr lang="en-US" sz="1600" dirty="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70589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48F63A3B-78C7-47BE-AE5E-E10140E04643}" type="slidenum">
              <a:rPr lang="en-US" smtClean="0"/>
              <a:pPr/>
              <a:t>‹#›</a:t>
            </a:fld>
            <a:endParaRPr lang="en-US" dirty="0"/>
          </a:p>
        </p:txBody>
      </p:sp>
      <p:sp>
        <p:nvSpPr>
          <p:cNvPr id="4" name="Footer Placeholder 3"/>
          <p:cNvSpPr>
            <a:spLocks noGrp="1"/>
          </p:cNvSpPr>
          <p:nvPr>
            <p:ph type="ftr" sz="quarter" idx="11"/>
          </p:nvPr>
        </p:nvSpPr>
        <p:spPr/>
        <p:txBody>
          <a:bodyPr/>
          <a:lstStyle/>
          <a:p>
            <a:r>
              <a:rPr lang="en-US" smtClean="0"/>
              <a:t>Appendix L –HIX/Tier-1 Worker Portal Screenshots</a:t>
            </a:r>
            <a:endParaRPr lang="en-US" dirty="0"/>
          </a:p>
        </p:txBody>
      </p:sp>
      <p:sp>
        <p:nvSpPr>
          <p:cNvPr id="5" name="Rectangle 4"/>
          <p:cNvSpPr/>
          <p:nvPr userDrawn="1"/>
        </p:nvSpPr>
        <p:spPr>
          <a:xfrm>
            <a:off x="0" y="-12878"/>
            <a:ext cx="1790163" cy="6439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userDrawn="1"/>
        </p:nvSpPr>
        <p:spPr>
          <a:xfrm rot="21409746">
            <a:off x="160122" y="575455"/>
            <a:ext cx="9874819" cy="1015663"/>
          </a:xfrm>
          <a:prstGeom prst="rect">
            <a:avLst/>
          </a:prstGeom>
          <a:noFill/>
        </p:spPr>
        <p:txBody>
          <a:bodyPr wrap="none" rtlCol="0">
            <a:spAutoFit/>
          </a:bodyPr>
          <a:lstStyle/>
          <a:p>
            <a:r>
              <a:rPr lang="en-US" sz="6000" b="1" spc="300" dirty="0">
                <a:solidFill>
                  <a:srgbClr val="FF0000"/>
                </a:solidFill>
                <a:latin typeface="Bradley Hand ITC" panose="03070402050302030203" pitchFamily="66" charset="0"/>
              </a:rPr>
              <a:t>In this module we’ll cover…</a:t>
            </a:r>
          </a:p>
        </p:txBody>
      </p:sp>
      <p:grpSp>
        <p:nvGrpSpPr>
          <p:cNvPr id="7" name="Group 6"/>
          <p:cNvGrpSpPr/>
          <p:nvPr userDrawn="1"/>
        </p:nvGrpSpPr>
        <p:grpSpPr>
          <a:xfrm flipH="1">
            <a:off x="7425798" y="1681747"/>
            <a:ext cx="3846469" cy="3817154"/>
            <a:chOff x="7448779" y="1440645"/>
            <a:chExt cx="3846469" cy="3817154"/>
          </a:xfrm>
        </p:grpSpPr>
        <p:sp>
          <p:nvSpPr>
            <p:cNvPr id="8" name="Oval 7"/>
            <p:cNvSpPr/>
            <p:nvPr/>
          </p:nvSpPr>
          <p:spPr>
            <a:xfrm>
              <a:off x="7448779" y="1454251"/>
              <a:ext cx="3338460" cy="3006175"/>
            </a:xfrm>
            <a:prstGeom prst="ellipse">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Isosceles Triangle 8"/>
            <p:cNvSpPr/>
            <p:nvPr/>
          </p:nvSpPr>
          <p:spPr>
            <a:xfrm rot="8110061">
              <a:off x="8399357" y="3735608"/>
              <a:ext cx="1892511" cy="1471791"/>
            </a:xfrm>
            <a:prstGeom prst="triangle">
              <a:avLst>
                <a:gd name="adj" fmla="val 60709"/>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8150964" y="2748040"/>
              <a:ext cx="967048" cy="2018235"/>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ounded Rectangle 10"/>
            <p:cNvSpPr/>
            <p:nvPr/>
          </p:nvSpPr>
          <p:spPr>
            <a:xfrm rot="264837">
              <a:off x="9118007" y="2748040"/>
              <a:ext cx="1669232" cy="1698780"/>
            </a:xfrm>
            <a:prstGeom prst="round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Isosceles Triangle 11"/>
            <p:cNvSpPr/>
            <p:nvPr/>
          </p:nvSpPr>
          <p:spPr>
            <a:xfrm rot="20862055">
              <a:off x="10100369" y="2276108"/>
              <a:ext cx="938262" cy="1362466"/>
            </a:xfrm>
            <a:prstGeom prst="triangle">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userDrawn="1"/>
          </p:nvSpPr>
          <p:spPr>
            <a:xfrm>
              <a:off x="8486853" y="2516911"/>
              <a:ext cx="967048" cy="817343"/>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userDrawn="1"/>
          </p:nvSpPr>
          <p:spPr>
            <a:xfrm>
              <a:off x="9118012" y="1440645"/>
              <a:ext cx="335888" cy="167606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ounded Rectangle 14"/>
            <p:cNvSpPr/>
            <p:nvPr userDrawn="1"/>
          </p:nvSpPr>
          <p:spPr>
            <a:xfrm rot="2745117">
              <a:off x="8945918" y="3335805"/>
              <a:ext cx="1528094" cy="237642"/>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Isosceles Triangle 15"/>
            <p:cNvSpPr/>
            <p:nvPr/>
          </p:nvSpPr>
          <p:spPr>
            <a:xfrm rot="15865594">
              <a:off x="8777478" y="4309355"/>
              <a:ext cx="1016937" cy="879951"/>
            </a:xfrm>
            <a:prstGeom prst="triangle">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Isosceles Triangle 16"/>
            <p:cNvSpPr/>
            <p:nvPr/>
          </p:nvSpPr>
          <p:spPr>
            <a:xfrm rot="6386092" flipV="1">
              <a:off x="10583099" y="3758336"/>
              <a:ext cx="354330" cy="222936"/>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Isosceles Triangle 17"/>
            <p:cNvSpPr/>
            <p:nvPr/>
          </p:nvSpPr>
          <p:spPr>
            <a:xfrm rot="6170858" flipV="1">
              <a:off x="10656743" y="3989465"/>
              <a:ext cx="354330" cy="222936"/>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Moon 18"/>
            <p:cNvSpPr/>
            <p:nvPr/>
          </p:nvSpPr>
          <p:spPr>
            <a:xfrm rot="10800000">
              <a:off x="10986638" y="3171725"/>
              <a:ext cx="308610" cy="727744"/>
            </a:xfrm>
            <a:prstGeom prst="mo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1" name="Text Placeholder 20"/>
          <p:cNvSpPr>
            <a:spLocks noGrp="1"/>
          </p:cNvSpPr>
          <p:nvPr>
            <p:ph type="body" sz="quarter" idx="12"/>
          </p:nvPr>
        </p:nvSpPr>
        <p:spPr>
          <a:xfrm>
            <a:off x="312738" y="1695450"/>
            <a:ext cx="7113587" cy="4602163"/>
          </a:xfrm>
          <a:prstGeom prst="rect">
            <a:avLst/>
          </a:prstGeom>
        </p:spPr>
        <p:txBody>
          <a:bodyPr/>
          <a:lstStyle>
            <a:lvl1pPr marL="228600" indent="-228600">
              <a:buFont typeface="Wingdings" panose="05000000000000000000" pitchFamily="2" charset="2"/>
              <a:buChar char="ü"/>
              <a:defRPr sz="1600" b="1">
                <a:solidFill>
                  <a:schemeClr val="accent1"/>
                </a:solidFill>
                <a:latin typeface="Arial" panose="020B0604020202020204" pitchFamily="34" charset="0"/>
                <a:cs typeface="Arial" panose="020B0604020202020204" pitchFamily="34" charset="0"/>
              </a:defRPr>
            </a:lvl1pPr>
            <a:lvl2pPr>
              <a:defRPr sz="1600">
                <a:solidFill>
                  <a:schemeClr val="accent2"/>
                </a:solidFill>
                <a:latin typeface="Arial" panose="020B0604020202020204" pitchFamily="34" charset="0"/>
                <a:cs typeface="Arial" panose="020B0604020202020204" pitchFamily="34" charset="0"/>
              </a:defRPr>
            </a:lvl2pPr>
            <a:lvl3pPr>
              <a:defRPr sz="1400">
                <a:solidFill>
                  <a:schemeClr val="bg2">
                    <a:lumMod val="50000"/>
                  </a:schemeClr>
                </a:solidFill>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01895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cap">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48F63A3B-78C7-47BE-AE5E-E10140E04643}" type="slidenum">
              <a:rPr lang="en-US" smtClean="0"/>
              <a:pPr/>
              <a:t>‹#›</a:t>
            </a:fld>
            <a:endParaRPr lang="en-US" dirty="0"/>
          </a:p>
        </p:txBody>
      </p:sp>
      <p:sp>
        <p:nvSpPr>
          <p:cNvPr id="4" name="Footer Placeholder 3"/>
          <p:cNvSpPr>
            <a:spLocks noGrp="1"/>
          </p:cNvSpPr>
          <p:nvPr>
            <p:ph type="ftr" sz="quarter" idx="11"/>
          </p:nvPr>
        </p:nvSpPr>
        <p:spPr/>
        <p:txBody>
          <a:bodyPr/>
          <a:lstStyle/>
          <a:p>
            <a:r>
              <a:rPr lang="en-US" smtClean="0"/>
              <a:t>Appendix L –HIX/Tier-1 Worker Portal Screenshots</a:t>
            </a:r>
            <a:endParaRPr lang="en-US" dirty="0"/>
          </a:p>
        </p:txBody>
      </p:sp>
      <p:sp>
        <p:nvSpPr>
          <p:cNvPr id="5" name="Rectangle 4"/>
          <p:cNvSpPr/>
          <p:nvPr userDrawn="1"/>
        </p:nvSpPr>
        <p:spPr>
          <a:xfrm>
            <a:off x="0" y="-12878"/>
            <a:ext cx="1790163" cy="6439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userDrawn="1"/>
        </p:nvSpPr>
        <p:spPr>
          <a:xfrm rot="21358949">
            <a:off x="2529283" y="447331"/>
            <a:ext cx="6274475" cy="1015663"/>
          </a:xfrm>
          <a:prstGeom prst="rect">
            <a:avLst/>
          </a:prstGeom>
          <a:noFill/>
        </p:spPr>
        <p:txBody>
          <a:bodyPr wrap="none" rtlCol="0">
            <a:spAutoFit/>
          </a:bodyPr>
          <a:lstStyle/>
          <a:p>
            <a:r>
              <a:rPr lang="en-US" sz="6000" b="1" spc="300" dirty="0">
                <a:solidFill>
                  <a:srgbClr val="FF0000"/>
                </a:solidFill>
                <a:latin typeface="Bradley Hand ITC" panose="03070402050302030203" pitchFamily="66" charset="0"/>
              </a:rPr>
              <a:t>LET’S  RECAP…</a:t>
            </a:r>
          </a:p>
        </p:txBody>
      </p:sp>
      <p:grpSp>
        <p:nvGrpSpPr>
          <p:cNvPr id="7" name="Group 6"/>
          <p:cNvGrpSpPr/>
          <p:nvPr userDrawn="1"/>
        </p:nvGrpSpPr>
        <p:grpSpPr>
          <a:xfrm>
            <a:off x="895081" y="1891631"/>
            <a:ext cx="3846469" cy="3817154"/>
            <a:chOff x="7448779" y="1440645"/>
            <a:chExt cx="3846469" cy="3817154"/>
          </a:xfrm>
        </p:grpSpPr>
        <p:sp>
          <p:nvSpPr>
            <p:cNvPr id="8" name="Oval 7"/>
            <p:cNvSpPr/>
            <p:nvPr/>
          </p:nvSpPr>
          <p:spPr>
            <a:xfrm>
              <a:off x="7448779" y="1454251"/>
              <a:ext cx="3338460" cy="3006175"/>
            </a:xfrm>
            <a:prstGeom prst="ellipse">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Isosceles Triangle 8"/>
            <p:cNvSpPr/>
            <p:nvPr/>
          </p:nvSpPr>
          <p:spPr>
            <a:xfrm rot="8110061">
              <a:off x="8399357" y="3735608"/>
              <a:ext cx="1892511" cy="1471791"/>
            </a:xfrm>
            <a:prstGeom prst="triangle">
              <a:avLst>
                <a:gd name="adj" fmla="val 60709"/>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8150964" y="2748040"/>
              <a:ext cx="967048" cy="2018235"/>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ounded Rectangle 10"/>
            <p:cNvSpPr/>
            <p:nvPr/>
          </p:nvSpPr>
          <p:spPr>
            <a:xfrm rot="264837">
              <a:off x="9118007" y="2748040"/>
              <a:ext cx="1669232" cy="1698780"/>
            </a:xfrm>
            <a:prstGeom prst="round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Isosceles Triangle 11"/>
            <p:cNvSpPr/>
            <p:nvPr/>
          </p:nvSpPr>
          <p:spPr>
            <a:xfrm rot="20862055">
              <a:off x="10100369" y="2276108"/>
              <a:ext cx="938262" cy="1362466"/>
            </a:xfrm>
            <a:prstGeom prst="triangle">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p:cNvSpPr/>
            <p:nvPr/>
          </p:nvSpPr>
          <p:spPr>
            <a:xfrm>
              <a:off x="8486853" y="2516911"/>
              <a:ext cx="967048" cy="817343"/>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9118012" y="1440645"/>
              <a:ext cx="335888" cy="167606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ounded Rectangle 14"/>
            <p:cNvSpPr/>
            <p:nvPr/>
          </p:nvSpPr>
          <p:spPr>
            <a:xfrm rot="2745117">
              <a:off x="8945918" y="3335805"/>
              <a:ext cx="1528094" cy="237642"/>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Isosceles Triangle 15"/>
            <p:cNvSpPr/>
            <p:nvPr/>
          </p:nvSpPr>
          <p:spPr>
            <a:xfrm rot="15865594">
              <a:off x="8777478" y="4309355"/>
              <a:ext cx="1016937" cy="879951"/>
            </a:xfrm>
            <a:prstGeom prst="triangle">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Isosceles Triangle 16"/>
            <p:cNvSpPr/>
            <p:nvPr/>
          </p:nvSpPr>
          <p:spPr>
            <a:xfrm rot="6386092" flipV="1">
              <a:off x="10583099" y="3758336"/>
              <a:ext cx="354330" cy="222936"/>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Isosceles Triangle 17"/>
            <p:cNvSpPr/>
            <p:nvPr/>
          </p:nvSpPr>
          <p:spPr>
            <a:xfrm rot="6170858" flipV="1">
              <a:off x="10656743" y="3989465"/>
              <a:ext cx="354330" cy="222936"/>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Moon 18"/>
            <p:cNvSpPr/>
            <p:nvPr/>
          </p:nvSpPr>
          <p:spPr>
            <a:xfrm rot="10800000">
              <a:off x="10986638" y="3171725"/>
              <a:ext cx="308610" cy="727744"/>
            </a:xfrm>
            <a:prstGeom prst="mo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1" name="Text Placeholder 20"/>
          <p:cNvSpPr>
            <a:spLocks noGrp="1"/>
          </p:cNvSpPr>
          <p:nvPr>
            <p:ph type="body" sz="quarter" idx="12"/>
          </p:nvPr>
        </p:nvSpPr>
        <p:spPr>
          <a:xfrm>
            <a:off x="4829817" y="1487156"/>
            <a:ext cx="7113587" cy="4933251"/>
          </a:xfrm>
          <a:prstGeom prst="rect">
            <a:avLst/>
          </a:prstGeom>
        </p:spPr>
        <p:txBody>
          <a:bodyPr/>
          <a:lstStyle>
            <a:lvl1pPr marL="228600" indent="-228600">
              <a:buFont typeface="Wingdings" panose="05000000000000000000" pitchFamily="2" charset="2"/>
              <a:buChar char="ü"/>
              <a:defRPr sz="1600" b="1">
                <a:solidFill>
                  <a:schemeClr val="accent1"/>
                </a:solidFill>
                <a:latin typeface="Arial" panose="020B0604020202020204" pitchFamily="34" charset="0"/>
                <a:cs typeface="Arial" panose="020B0604020202020204" pitchFamily="34" charset="0"/>
              </a:defRPr>
            </a:lvl1pPr>
            <a:lvl2pPr>
              <a:defRPr sz="1600">
                <a:solidFill>
                  <a:schemeClr val="accent2"/>
                </a:solidFill>
                <a:latin typeface="Arial" panose="020B0604020202020204" pitchFamily="34" charset="0"/>
                <a:cs typeface="Arial" panose="020B0604020202020204" pitchFamily="34" charset="0"/>
              </a:defRPr>
            </a:lvl2pPr>
            <a:lvl3pPr>
              <a:defRPr sz="1400">
                <a:solidFill>
                  <a:schemeClr val="bg2">
                    <a:lumMod val="50000"/>
                  </a:schemeClr>
                </a:solidFill>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8541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cap 2">
    <p:spTree>
      <p:nvGrpSpPr>
        <p:cNvPr id="1" name=""/>
        <p:cNvGrpSpPr/>
        <p:nvPr/>
      </p:nvGrpSpPr>
      <p:grpSpPr>
        <a:xfrm>
          <a:off x="0" y="0"/>
          <a:ext cx="0" cy="0"/>
          <a:chOff x="0" y="0"/>
          <a:chExt cx="0" cy="0"/>
        </a:xfrm>
      </p:grpSpPr>
      <p:sp>
        <p:nvSpPr>
          <p:cNvPr id="5" name="Rectangle 4"/>
          <p:cNvSpPr/>
          <p:nvPr userDrawn="1"/>
        </p:nvSpPr>
        <p:spPr>
          <a:xfrm>
            <a:off x="0" y="-12878"/>
            <a:ext cx="1790163" cy="6439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xmlns="" id="{102AABDB-3DD0-4285-A825-8CBE1E6840FF}"/>
              </a:ext>
            </a:extLst>
          </p:cNvPr>
          <p:cNvSpPr/>
          <p:nvPr userDrawn="1"/>
        </p:nvSpPr>
        <p:spPr>
          <a:xfrm>
            <a:off x="3502392" y="209264"/>
            <a:ext cx="8198796" cy="6325606"/>
          </a:xfrm>
          <a:prstGeom prst="rect">
            <a:avLst/>
          </a:prstGeom>
          <a:solidFill>
            <a:schemeClr val="tx1">
              <a:lumMod val="65000"/>
              <a:lumOff val="35000"/>
            </a:schemeClr>
          </a:solidFill>
          <a:ln w="206375" cmpd="thickThi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lide Number Placeholder 2"/>
          <p:cNvSpPr>
            <a:spLocks noGrp="1"/>
          </p:cNvSpPr>
          <p:nvPr>
            <p:ph type="sldNum" sz="quarter" idx="10"/>
          </p:nvPr>
        </p:nvSpPr>
        <p:spPr/>
        <p:txBody>
          <a:bodyPr/>
          <a:lstStyle/>
          <a:p>
            <a:fld id="{48F63A3B-78C7-47BE-AE5E-E10140E04643}" type="slidenum">
              <a:rPr lang="en-US" smtClean="0"/>
              <a:pPr/>
              <a:t>‹#›</a:t>
            </a:fld>
            <a:endParaRPr lang="en-US" dirty="0"/>
          </a:p>
        </p:txBody>
      </p:sp>
      <p:sp>
        <p:nvSpPr>
          <p:cNvPr id="4" name="Footer Placeholder 3"/>
          <p:cNvSpPr>
            <a:spLocks noGrp="1"/>
          </p:cNvSpPr>
          <p:nvPr>
            <p:ph type="ftr" sz="quarter" idx="11"/>
          </p:nvPr>
        </p:nvSpPr>
        <p:spPr/>
        <p:txBody>
          <a:bodyPr/>
          <a:lstStyle/>
          <a:p>
            <a:r>
              <a:rPr lang="en-US" smtClean="0"/>
              <a:t>Appendix L –HIX/Tier-1 Worker Portal Screenshots</a:t>
            </a:r>
            <a:endParaRPr lang="en-US" dirty="0"/>
          </a:p>
        </p:txBody>
      </p:sp>
      <p:sp>
        <p:nvSpPr>
          <p:cNvPr id="6" name="TextBox 5"/>
          <p:cNvSpPr txBox="1"/>
          <p:nvPr userDrawn="1"/>
        </p:nvSpPr>
        <p:spPr>
          <a:xfrm>
            <a:off x="3699480" y="618373"/>
            <a:ext cx="3526928" cy="769441"/>
          </a:xfrm>
          <a:prstGeom prst="rect">
            <a:avLst/>
          </a:prstGeom>
          <a:noFill/>
        </p:spPr>
        <p:txBody>
          <a:bodyPr wrap="none" rtlCol="0">
            <a:spAutoFit/>
          </a:bodyPr>
          <a:lstStyle/>
          <a:p>
            <a:r>
              <a:rPr lang="en-US" sz="4400" b="1" spc="300" dirty="0">
                <a:solidFill>
                  <a:schemeClr val="accent1"/>
                </a:solidFill>
                <a:latin typeface="Bradley Hand ITC" panose="03070402050302030203" pitchFamily="66" charset="0"/>
              </a:rPr>
              <a:t>Let’s recap…</a:t>
            </a:r>
          </a:p>
        </p:txBody>
      </p:sp>
      <p:sp>
        <p:nvSpPr>
          <p:cNvPr id="21" name="Text Placeholder 20"/>
          <p:cNvSpPr>
            <a:spLocks noGrp="1"/>
          </p:cNvSpPr>
          <p:nvPr>
            <p:ph type="body" sz="quarter" idx="12"/>
          </p:nvPr>
        </p:nvSpPr>
        <p:spPr>
          <a:xfrm>
            <a:off x="3847070" y="1405834"/>
            <a:ext cx="7587954" cy="4833794"/>
          </a:xfrm>
          <a:prstGeom prst="rect">
            <a:avLst/>
          </a:prstGeom>
        </p:spPr>
        <p:txBody>
          <a:bodyPr/>
          <a:lstStyle>
            <a:lvl1pPr marL="228600" indent="-228600">
              <a:buFont typeface="Wingdings" panose="05000000000000000000" pitchFamily="2" charset="2"/>
              <a:buChar char="ü"/>
              <a:defRPr sz="1600" b="1">
                <a:solidFill>
                  <a:schemeClr val="bg1"/>
                </a:solidFill>
                <a:latin typeface="Arial" panose="020B0604020202020204" pitchFamily="34" charset="0"/>
                <a:cs typeface="Arial" panose="020B0604020202020204" pitchFamily="34" charset="0"/>
              </a:defRPr>
            </a:lvl1pPr>
            <a:lvl2pPr>
              <a:defRPr sz="1600">
                <a:solidFill>
                  <a:schemeClr val="bg1"/>
                </a:solidFill>
                <a:latin typeface="Arial" panose="020B0604020202020204" pitchFamily="34" charset="0"/>
                <a:cs typeface="Arial" panose="020B0604020202020204" pitchFamily="34" charset="0"/>
              </a:defRPr>
            </a:lvl2pPr>
            <a:lvl3pPr>
              <a:defRPr sz="1400">
                <a:solidFill>
                  <a:schemeClr val="bg1"/>
                </a:solidFill>
                <a:latin typeface="Arial" panose="020B0604020202020204" pitchFamily="34" charset="0"/>
                <a:cs typeface="Arial" panose="020B0604020202020204" pitchFamily="34" charset="0"/>
              </a:defRPr>
            </a:lvl3pPr>
            <a:lvl4pPr>
              <a:defRPr sz="1400">
                <a:solidFill>
                  <a:schemeClr val="bg1"/>
                </a:solidFill>
                <a:latin typeface="Arial" panose="020B0604020202020204" pitchFamily="34" charset="0"/>
                <a:cs typeface="Arial" panose="020B0604020202020204" pitchFamily="34" charset="0"/>
              </a:defRPr>
            </a:lvl4pPr>
            <a:lvl5pPr>
              <a:defRPr sz="1400">
                <a:solidFill>
                  <a:schemeClr val="bg1"/>
                </a:solidFill>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2" name="Group 1">
            <a:extLst>
              <a:ext uri="{FF2B5EF4-FFF2-40B4-BE49-F238E27FC236}">
                <a16:creationId xmlns:a16="http://schemas.microsoft.com/office/drawing/2014/main" xmlns="" id="{B1EFCAF5-AA57-4351-8C67-8FD90DA9BAEA}"/>
              </a:ext>
            </a:extLst>
          </p:cNvPr>
          <p:cNvGrpSpPr/>
          <p:nvPr userDrawn="1"/>
        </p:nvGrpSpPr>
        <p:grpSpPr>
          <a:xfrm flipH="1">
            <a:off x="1513280" y="4363313"/>
            <a:ext cx="2805958" cy="2171557"/>
            <a:chOff x="7420392" y="4244218"/>
            <a:chExt cx="2805958" cy="2171557"/>
          </a:xfrm>
        </p:grpSpPr>
        <p:sp>
          <p:nvSpPr>
            <p:cNvPr id="23" name="Freeform: Shape 22">
              <a:extLst>
                <a:ext uri="{FF2B5EF4-FFF2-40B4-BE49-F238E27FC236}">
                  <a16:creationId xmlns:a16="http://schemas.microsoft.com/office/drawing/2014/main" xmlns="" id="{B0EB992D-BEE5-4FF0-94C4-0E3D4AA668CD}"/>
                </a:ext>
              </a:extLst>
            </p:cNvPr>
            <p:cNvSpPr/>
            <p:nvPr userDrawn="1"/>
          </p:nvSpPr>
          <p:spPr>
            <a:xfrm rot="18341187" flipH="1">
              <a:off x="8397773" y="4587197"/>
              <a:ext cx="1619636" cy="2037519"/>
            </a:xfrm>
            <a:custGeom>
              <a:avLst/>
              <a:gdLst>
                <a:gd name="connsiteX0" fmla="*/ 22418 w 1113254"/>
                <a:gd name="connsiteY0" fmla="*/ 827230 h 1444321"/>
                <a:gd name="connsiteX1" fmla="*/ 300879 w 1113254"/>
                <a:gd name="connsiteY1" fmla="*/ 439518 h 1444321"/>
                <a:gd name="connsiteX2" fmla="*/ 424226 w 1113254"/>
                <a:gd name="connsiteY2" fmla="*/ 392723 h 1444321"/>
                <a:gd name="connsiteX3" fmla="*/ 431850 w 1113254"/>
                <a:gd name="connsiteY3" fmla="*/ 396161 h 1444321"/>
                <a:gd name="connsiteX4" fmla="*/ 766131 w 1113254"/>
                <a:gd name="connsiteY4" fmla="*/ 386418 h 1444321"/>
                <a:gd name="connsiteX5" fmla="*/ 766131 w 1113254"/>
                <a:gd name="connsiteY5" fmla="*/ 36973 h 1444321"/>
                <a:gd name="connsiteX6" fmla="*/ 803104 w 1113254"/>
                <a:gd name="connsiteY6" fmla="*/ 0 h 1444321"/>
                <a:gd name="connsiteX7" fmla="*/ 950991 w 1113254"/>
                <a:gd name="connsiteY7" fmla="*/ 0 h 1444321"/>
                <a:gd name="connsiteX8" fmla="*/ 987964 w 1113254"/>
                <a:gd name="connsiteY8" fmla="*/ 36973 h 1444321"/>
                <a:gd name="connsiteX9" fmla="*/ 987964 w 1113254"/>
                <a:gd name="connsiteY9" fmla="*/ 642994 h 1444321"/>
                <a:gd name="connsiteX10" fmla="*/ 950991 w 1113254"/>
                <a:gd name="connsiteY10" fmla="*/ 679967 h 1444321"/>
                <a:gd name="connsiteX11" fmla="*/ 840245 w 1113254"/>
                <a:gd name="connsiteY11" fmla="*/ 679967 h 1444321"/>
                <a:gd name="connsiteX12" fmla="*/ 1063522 w 1113254"/>
                <a:gd name="connsiteY12" fmla="*/ 840328 h 1444321"/>
                <a:gd name="connsiteX13" fmla="*/ 1090836 w 1113254"/>
                <a:gd name="connsiteY13" fmla="*/ 1006877 h 1444321"/>
                <a:gd name="connsiteX14" fmla="*/ 812376 w 1113254"/>
                <a:gd name="connsiteY14" fmla="*/ 1394589 h 1444321"/>
                <a:gd name="connsiteX15" fmla="*/ 645827 w 1113254"/>
                <a:gd name="connsiteY15" fmla="*/ 1421903 h 1444321"/>
                <a:gd name="connsiteX16" fmla="*/ 49732 w 1113254"/>
                <a:gd name="connsiteY16" fmla="*/ 993779 h 1444321"/>
                <a:gd name="connsiteX17" fmla="*/ 22418 w 1113254"/>
                <a:gd name="connsiteY17" fmla="*/ 827230 h 1444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13254" h="1444321">
                  <a:moveTo>
                    <a:pt x="22418" y="827230"/>
                  </a:moveTo>
                  <a:lnTo>
                    <a:pt x="300879" y="439518"/>
                  </a:lnTo>
                  <a:cubicBezTo>
                    <a:pt x="329715" y="399368"/>
                    <a:pt x="378868" y="382451"/>
                    <a:pt x="424226" y="392723"/>
                  </a:cubicBezTo>
                  <a:lnTo>
                    <a:pt x="431850" y="396161"/>
                  </a:lnTo>
                  <a:lnTo>
                    <a:pt x="766131" y="386418"/>
                  </a:lnTo>
                  <a:lnTo>
                    <a:pt x="766131" y="36973"/>
                  </a:lnTo>
                  <a:cubicBezTo>
                    <a:pt x="766131" y="16553"/>
                    <a:pt x="782684" y="0"/>
                    <a:pt x="803104" y="0"/>
                  </a:cubicBezTo>
                  <a:lnTo>
                    <a:pt x="950991" y="0"/>
                  </a:lnTo>
                  <a:cubicBezTo>
                    <a:pt x="971411" y="0"/>
                    <a:pt x="987964" y="16553"/>
                    <a:pt x="987964" y="36973"/>
                  </a:cubicBezTo>
                  <a:lnTo>
                    <a:pt x="987964" y="642994"/>
                  </a:lnTo>
                  <a:cubicBezTo>
                    <a:pt x="987964" y="663414"/>
                    <a:pt x="971411" y="679967"/>
                    <a:pt x="950991" y="679967"/>
                  </a:cubicBezTo>
                  <a:lnTo>
                    <a:pt x="840245" y="679967"/>
                  </a:lnTo>
                  <a:lnTo>
                    <a:pt x="1063522" y="840328"/>
                  </a:lnTo>
                  <a:cubicBezTo>
                    <a:pt x="1117056" y="878776"/>
                    <a:pt x="1129285" y="953343"/>
                    <a:pt x="1090836" y="1006877"/>
                  </a:cubicBezTo>
                  <a:lnTo>
                    <a:pt x="812376" y="1394589"/>
                  </a:lnTo>
                  <a:cubicBezTo>
                    <a:pt x="773927" y="1448123"/>
                    <a:pt x="699361" y="1460351"/>
                    <a:pt x="645827" y="1421903"/>
                  </a:cubicBezTo>
                  <a:lnTo>
                    <a:pt x="49732" y="993779"/>
                  </a:lnTo>
                  <a:cubicBezTo>
                    <a:pt x="-3802" y="955330"/>
                    <a:pt x="-16030" y="880764"/>
                    <a:pt x="22418" y="82723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xmlns="" id="{715CE557-59D0-4150-BC2C-E61CB91FF502}"/>
                </a:ext>
              </a:extLst>
            </p:cNvPr>
            <p:cNvSpPr/>
            <p:nvPr userDrawn="1"/>
          </p:nvSpPr>
          <p:spPr>
            <a:xfrm>
              <a:off x="9056880" y="4244218"/>
              <a:ext cx="725102" cy="73565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6" name="Straight Connector 25">
              <a:extLst>
                <a:ext uri="{FF2B5EF4-FFF2-40B4-BE49-F238E27FC236}">
                  <a16:creationId xmlns:a16="http://schemas.microsoft.com/office/drawing/2014/main" xmlns="" id="{52EFDFF0-6737-494A-8DAF-6407CA231462}"/>
                </a:ext>
              </a:extLst>
            </p:cNvPr>
            <p:cNvCxnSpPr>
              <a:cxnSpLocks/>
            </p:cNvCxnSpPr>
            <p:nvPr userDrawn="1"/>
          </p:nvCxnSpPr>
          <p:spPr>
            <a:xfrm>
              <a:off x="7420392" y="4913897"/>
              <a:ext cx="677440" cy="497305"/>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61197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520862" y="6430971"/>
            <a:ext cx="5118653" cy="365125"/>
          </a:xfrm>
          <a:prstGeom prst="rect">
            <a:avLst/>
          </a:prstGeom>
        </p:spPr>
        <p:txBody>
          <a:bodyPr/>
          <a:lstStyle>
            <a:lvl1pPr algn="l">
              <a:defRPr/>
            </a:lvl1pPr>
          </a:lstStyle>
          <a:p>
            <a:r>
              <a:rPr lang="en-US" smtClean="0"/>
              <a:t>Appendix L –HIX/Tier-1 Worker Portal Screenshots</a:t>
            </a:r>
            <a:endParaRPr lang="en-US" dirty="0"/>
          </a:p>
        </p:txBody>
      </p:sp>
      <p:sp>
        <p:nvSpPr>
          <p:cNvPr id="7" name="Rectangle 6"/>
          <p:cNvSpPr/>
          <p:nvPr userDrawn="1"/>
        </p:nvSpPr>
        <p:spPr>
          <a:xfrm>
            <a:off x="-1575" y="17216"/>
            <a:ext cx="12202868" cy="10396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 Placeholder 16"/>
          <p:cNvSpPr>
            <a:spLocks noGrp="1"/>
          </p:cNvSpPr>
          <p:nvPr>
            <p:ph type="body" sz="quarter" idx="13" hasCustomPrompt="1"/>
          </p:nvPr>
        </p:nvSpPr>
        <p:spPr>
          <a:xfrm>
            <a:off x="520862" y="5345582"/>
            <a:ext cx="7578109" cy="1004888"/>
          </a:xfrm>
          <a:prstGeom prst="rect">
            <a:avLst/>
          </a:prstGeom>
        </p:spPr>
        <p:txBody>
          <a:bodyPr anchor="b">
            <a:normAutofit/>
          </a:bodyPr>
          <a:lstStyle>
            <a:lvl1pPr marL="0" indent="0">
              <a:buFontTx/>
              <a:buNone/>
              <a:defRPr sz="2000" baseline="0">
                <a:solidFill>
                  <a:srgbClr val="151751"/>
                </a:solidFill>
              </a:defRPr>
            </a:lvl1pPr>
          </a:lstStyle>
          <a:p>
            <a:pPr lvl="0"/>
            <a:r>
              <a:rPr lang="en-US" dirty="0"/>
              <a:t>Click to add module number</a:t>
            </a:r>
          </a:p>
        </p:txBody>
      </p:sp>
      <p:sp>
        <p:nvSpPr>
          <p:cNvPr id="3" name="Subtitle 2"/>
          <p:cNvSpPr>
            <a:spLocks noGrp="1"/>
          </p:cNvSpPr>
          <p:nvPr>
            <p:ph type="subTitle" idx="1"/>
          </p:nvPr>
        </p:nvSpPr>
        <p:spPr>
          <a:xfrm>
            <a:off x="567795" y="2988660"/>
            <a:ext cx="11112907" cy="410586"/>
          </a:xfrm>
          <a:prstGeom prst="rect">
            <a:avLst/>
          </a:prstGeom>
        </p:spPr>
        <p:txBody>
          <a:bodyPr>
            <a:normAutofit/>
          </a:bodyPr>
          <a:lstStyle>
            <a:lvl1pPr marL="0" indent="0" algn="l">
              <a:buNone/>
              <a:defRPr sz="2000" b="1">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20" name="Title 1"/>
          <p:cNvSpPr>
            <a:spLocks noGrp="1"/>
          </p:cNvSpPr>
          <p:nvPr>
            <p:ph type="ctrTitle" hasCustomPrompt="1"/>
          </p:nvPr>
        </p:nvSpPr>
        <p:spPr>
          <a:xfrm>
            <a:off x="520862" y="2219556"/>
            <a:ext cx="11157994" cy="800665"/>
          </a:xfrm>
          <a:noFill/>
        </p:spPr>
        <p:txBody>
          <a:bodyPr anchor="b"/>
          <a:lstStyle>
            <a:lvl1pPr algn="l">
              <a:lnSpc>
                <a:spcPct val="100000"/>
              </a:lnSpc>
              <a:defRPr sz="3600" i="1">
                <a:solidFill>
                  <a:schemeClr val="accent1"/>
                </a:solidFill>
                <a:latin typeface="Gill Sans MT" panose="020B0502020104020203" pitchFamily="34" charset="0"/>
              </a:defRPr>
            </a:lvl1pPr>
          </a:lstStyle>
          <a:p>
            <a:r>
              <a:rPr lang="en-US" dirty="0"/>
              <a:t>Click to edit Master title style  </a:t>
            </a:r>
          </a:p>
        </p:txBody>
      </p:sp>
      <p:cxnSp>
        <p:nvCxnSpPr>
          <p:cNvPr id="25" name="Straight Connector 24"/>
          <p:cNvCxnSpPr/>
          <p:nvPr userDrawn="1"/>
        </p:nvCxnSpPr>
        <p:spPr>
          <a:xfrm>
            <a:off x="520862" y="2556125"/>
            <a:ext cx="0" cy="694944"/>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xmlns="" id="{45E5A1A9-D4A2-43D8-B3C4-471E0C678B62}"/>
              </a:ext>
            </a:extLst>
          </p:cNvPr>
          <p:cNvCxnSpPr/>
          <p:nvPr userDrawn="1"/>
        </p:nvCxnSpPr>
        <p:spPr>
          <a:xfrm>
            <a:off x="419689" y="2556125"/>
            <a:ext cx="0" cy="694944"/>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1888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ubsection 2">
    <p:spTree>
      <p:nvGrpSpPr>
        <p:cNvPr id="1" name=""/>
        <p:cNvGrpSpPr/>
        <p:nvPr/>
      </p:nvGrpSpPr>
      <p:grpSpPr>
        <a:xfrm>
          <a:off x="0" y="0"/>
          <a:ext cx="0" cy="0"/>
          <a:chOff x="0" y="0"/>
          <a:chExt cx="0" cy="0"/>
        </a:xfrm>
      </p:grpSpPr>
      <p:sp>
        <p:nvSpPr>
          <p:cNvPr id="39" name="Rectangle 38"/>
          <p:cNvSpPr/>
          <p:nvPr userDrawn="1"/>
        </p:nvSpPr>
        <p:spPr>
          <a:xfrm>
            <a:off x="582385" y="2396975"/>
            <a:ext cx="11157858" cy="1005840"/>
          </a:xfrm>
          <a:prstGeom prst="rect">
            <a:avLst/>
          </a:prstGeom>
          <a:solidFill>
            <a:srgbClr val="00B0F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5" name="Footer Placeholder 4"/>
          <p:cNvSpPr>
            <a:spLocks noGrp="1"/>
          </p:cNvSpPr>
          <p:nvPr>
            <p:ph type="ftr" sz="quarter" idx="11"/>
          </p:nvPr>
        </p:nvSpPr>
        <p:spPr>
          <a:xfrm>
            <a:off x="520862" y="6483370"/>
            <a:ext cx="5118653" cy="365125"/>
          </a:xfrm>
          <a:prstGeom prst="rect">
            <a:avLst/>
          </a:prstGeom>
        </p:spPr>
        <p:txBody>
          <a:bodyPr/>
          <a:lstStyle>
            <a:lvl1pPr algn="l">
              <a:defRPr/>
            </a:lvl1pPr>
          </a:lstStyle>
          <a:p>
            <a:r>
              <a:rPr lang="en-US" smtClean="0"/>
              <a:t>Appendix L –HIX/Tier-1 Worker Portal Screenshots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
        <p:nvSpPr>
          <p:cNvPr id="3" name="Subtitle 2"/>
          <p:cNvSpPr>
            <a:spLocks noGrp="1"/>
          </p:cNvSpPr>
          <p:nvPr>
            <p:ph type="subTitle" idx="1"/>
          </p:nvPr>
        </p:nvSpPr>
        <p:spPr>
          <a:xfrm>
            <a:off x="643631" y="2654820"/>
            <a:ext cx="10965984" cy="490148"/>
          </a:xfrm>
          <a:prstGeom prst="rect">
            <a:avLst/>
          </a:prstGeom>
        </p:spPr>
        <p:txBody>
          <a:bodyPr>
            <a:noAutofit/>
          </a:bodyPr>
          <a:lstStyle>
            <a:lvl1pPr marL="0" indent="0" algn="l">
              <a:buNone/>
              <a:defRPr sz="3200" b="1" i="1">
                <a:solidFill>
                  <a:schemeClr val="bg1"/>
                </a:solidFill>
                <a:latin typeface="Gill Sans MT" panose="020B05020201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23" name="Rectangle 22"/>
          <p:cNvSpPr/>
          <p:nvPr userDrawn="1"/>
        </p:nvSpPr>
        <p:spPr>
          <a:xfrm>
            <a:off x="-820" y="0"/>
            <a:ext cx="12202868" cy="10396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4" name="Straight Connector 23"/>
          <p:cNvCxnSpPr/>
          <p:nvPr userDrawn="1"/>
        </p:nvCxnSpPr>
        <p:spPr>
          <a:xfrm>
            <a:off x="407581" y="2396975"/>
            <a:ext cx="0" cy="100584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xmlns="" id="{89569507-2A0A-40A0-BD74-654C712954E5}"/>
              </a:ext>
            </a:extLst>
          </p:cNvPr>
          <p:cNvCxnSpPr/>
          <p:nvPr userDrawn="1"/>
        </p:nvCxnSpPr>
        <p:spPr>
          <a:xfrm>
            <a:off x="514193" y="2396975"/>
            <a:ext cx="0" cy="100584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2012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296820" y="823963"/>
            <a:ext cx="11629612" cy="5516546"/>
          </a:xfrm>
          <a:prstGeom prst="rect">
            <a:avLst/>
          </a:prstGeom>
        </p:spPr>
        <p:txBody>
          <a:bodyPr>
            <a:normAutofit/>
          </a:bodyPr>
          <a:lstStyle>
            <a:lvl1pPr marL="228600" indent="-228600">
              <a:lnSpc>
                <a:spcPct val="100000"/>
              </a:lnSpc>
              <a:buClr>
                <a:schemeClr val="accent2"/>
              </a:buClr>
              <a:buFont typeface="Wingdings" panose="05000000000000000000" pitchFamily="2" charset="2"/>
              <a:buChar char="§"/>
              <a:defRPr sz="2400" b="0">
                <a:solidFill>
                  <a:schemeClr val="tx1">
                    <a:lumMod val="75000"/>
                    <a:lumOff val="25000"/>
                  </a:schemeClr>
                </a:solidFill>
                <a:latin typeface="+mn-lt"/>
              </a:defRPr>
            </a:lvl1pPr>
            <a:lvl2pPr>
              <a:lnSpc>
                <a:spcPct val="100000"/>
              </a:lnSpc>
              <a:defRPr sz="2400" b="0">
                <a:solidFill>
                  <a:schemeClr val="accent1">
                    <a:lumMod val="75000"/>
                  </a:schemeClr>
                </a:solidFill>
                <a:latin typeface="+mn-lt"/>
              </a:defRPr>
            </a:lvl2pPr>
            <a:lvl3pPr>
              <a:lnSpc>
                <a:spcPct val="100000"/>
              </a:lnSpc>
              <a:defRPr sz="2000" b="0">
                <a:solidFill>
                  <a:schemeClr val="accent2"/>
                </a:solidFill>
                <a:latin typeface="+mn-lt"/>
              </a:defRPr>
            </a:lvl3pPr>
            <a:lvl4pPr>
              <a:lnSpc>
                <a:spcPct val="100000"/>
              </a:lnSpc>
              <a:defRPr sz="1800" b="0">
                <a:solidFill>
                  <a:schemeClr val="tx1">
                    <a:lumMod val="65000"/>
                    <a:lumOff val="35000"/>
                  </a:schemeClr>
                </a:solidFill>
                <a:latin typeface="+mn-lt"/>
              </a:defRPr>
            </a:lvl4pPr>
            <a:lvl5pPr>
              <a:lnSpc>
                <a:spcPct val="100000"/>
              </a:lnSpc>
              <a:defRPr sz="1800" b="0">
                <a:solidFill>
                  <a:schemeClr val="tx1">
                    <a:lumMod val="65000"/>
                    <a:lumOff val="35000"/>
                  </a:schemeClr>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
        <p:nvSpPr>
          <p:cNvPr id="14" name="Footer Placeholder 3"/>
          <p:cNvSpPr>
            <a:spLocks noGrp="1"/>
          </p:cNvSpPr>
          <p:nvPr>
            <p:ph type="ftr" sz="quarter" idx="3"/>
          </p:nvPr>
        </p:nvSpPr>
        <p:spPr>
          <a:xfrm>
            <a:off x="4038600" y="64579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Appendix L –HIX/Tier-1 Worker Portal Screenshots</a:t>
            </a:r>
            <a:endParaRPr lang="en-US" dirty="0"/>
          </a:p>
        </p:txBody>
      </p:sp>
    </p:spTree>
    <p:extLst>
      <p:ext uri="{BB962C8B-B14F-4D97-AF65-F5344CB8AC3E}">
        <p14:creationId xmlns:p14="http://schemas.microsoft.com/office/powerpoint/2010/main" val="1252865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62459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creen shot">
    <p:spTree>
      <p:nvGrpSpPr>
        <p:cNvPr id="1" name=""/>
        <p:cNvGrpSpPr/>
        <p:nvPr/>
      </p:nvGrpSpPr>
      <p:grpSpPr>
        <a:xfrm>
          <a:off x="0" y="0"/>
          <a:ext cx="0" cy="0"/>
          <a:chOff x="0" y="0"/>
          <a:chExt cx="0" cy="0"/>
        </a:xfrm>
      </p:grpSpPr>
      <p:sp>
        <p:nvSpPr>
          <p:cNvPr id="9" name="Picture Placeholder 8"/>
          <p:cNvSpPr>
            <a:spLocks noGrp="1"/>
          </p:cNvSpPr>
          <p:nvPr>
            <p:ph type="pic" sz="quarter" idx="13"/>
          </p:nvPr>
        </p:nvSpPr>
        <p:spPr>
          <a:xfrm>
            <a:off x="268288" y="811213"/>
            <a:ext cx="6865937" cy="5435600"/>
          </a:xfrm>
          <a:prstGeom prst="rect">
            <a:avLst/>
          </a:prstGeom>
        </p:spPr>
        <p:txBody>
          <a:bodyPr/>
          <a:lstStyle/>
          <a:p>
            <a:endParaRPr lang="en-US" dirty="0"/>
          </a:p>
        </p:txBody>
      </p:sp>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48F63A3B-78C7-47BE-AE5E-E10140E04643}" type="slidenum">
              <a:rPr lang="en-US" smtClean="0"/>
              <a:pPr/>
              <a:t>‹#›</a:t>
            </a:fld>
            <a:endParaRPr lang="en-US" dirty="0"/>
          </a:p>
        </p:txBody>
      </p:sp>
      <p:sp>
        <p:nvSpPr>
          <p:cNvPr id="4" name="Footer Placeholder 3"/>
          <p:cNvSpPr>
            <a:spLocks noGrp="1"/>
          </p:cNvSpPr>
          <p:nvPr>
            <p:ph type="ftr" sz="quarter" idx="11"/>
          </p:nvPr>
        </p:nvSpPr>
        <p:spPr/>
        <p:txBody>
          <a:bodyPr/>
          <a:lstStyle/>
          <a:p>
            <a:r>
              <a:rPr lang="en-US" smtClean="0"/>
              <a:t>Appendix L –HIX/Tier-1 Worker Portal Screenshots</a:t>
            </a:r>
            <a:endParaRPr lang="en-US" dirty="0"/>
          </a:p>
        </p:txBody>
      </p:sp>
      <p:sp>
        <p:nvSpPr>
          <p:cNvPr id="6" name="Content Placeholder 5"/>
          <p:cNvSpPr>
            <a:spLocks noGrp="1"/>
          </p:cNvSpPr>
          <p:nvPr>
            <p:ph sz="quarter" idx="12"/>
          </p:nvPr>
        </p:nvSpPr>
        <p:spPr>
          <a:xfrm>
            <a:off x="7225048" y="810652"/>
            <a:ext cx="4791732" cy="5435600"/>
          </a:xfrm>
          <a:prstGeom prst="rect">
            <a:avLst/>
          </a:prstGeom>
        </p:spPr>
        <p:txBody>
          <a:bodyPr/>
          <a:lstStyle>
            <a:lvl1pPr marL="228600" indent="-228600" algn="l" defTabSz="914400" rtl="0" eaLnBrk="1" latinLnBrk="0" hangingPunct="1">
              <a:lnSpc>
                <a:spcPct val="100000"/>
              </a:lnSpc>
              <a:buClr>
                <a:schemeClr val="accent2"/>
              </a:buClr>
              <a:buFont typeface="Wingdings" panose="05000000000000000000" pitchFamily="2" charset="2"/>
              <a:buChar char="§"/>
              <a:defRPr lang="en-US" sz="2400" b="0" kern="1200" dirty="0" smtClean="0">
                <a:solidFill>
                  <a:schemeClr val="tx1">
                    <a:lumMod val="75000"/>
                    <a:lumOff val="25000"/>
                  </a:schemeClr>
                </a:solidFill>
                <a:latin typeface="+mn-lt"/>
                <a:ea typeface="+mn-ea"/>
                <a:cs typeface="+mn-cs"/>
              </a:defRPr>
            </a:lvl1pPr>
            <a:lvl2pPr marL="685800" indent="-228600" algn="l" defTabSz="914400" rtl="0" eaLnBrk="1" latinLnBrk="0" hangingPunct="1">
              <a:lnSpc>
                <a:spcPct val="100000"/>
              </a:lnSpc>
              <a:defRPr lang="en-US" sz="2400" b="0" kern="1200" dirty="0" smtClean="0">
                <a:solidFill>
                  <a:schemeClr val="accent1">
                    <a:lumMod val="75000"/>
                  </a:schemeClr>
                </a:solidFill>
                <a:latin typeface="+mn-lt"/>
                <a:ea typeface="+mn-ea"/>
                <a:cs typeface="+mn-cs"/>
              </a:defRPr>
            </a:lvl2pPr>
            <a:lvl3pPr marL="1143000" indent="-228600" algn="l" defTabSz="914400" rtl="0" eaLnBrk="1" latinLnBrk="0" hangingPunct="1">
              <a:lnSpc>
                <a:spcPct val="100000"/>
              </a:lnSpc>
              <a:defRPr lang="en-US" sz="2000" b="0" kern="1200" dirty="0" smtClean="0">
                <a:solidFill>
                  <a:schemeClr val="accent2"/>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lang="en-US" sz="1800" b="0" kern="1200" dirty="0" smtClean="0">
                <a:solidFill>
                  <a:schemeClr val="tx1">
                    <a:lumMod val="65000"/>
                    <a:lumOff val="3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lang="en-US" sz="1800" b="0" kern="1200" dirty="0">
                <a:solidFill>
                  <a:schemeClr val="tx1">
                    <a:lumMod val="65000"/>
                    <a:lumOff val="35000"/>
                  </a:schemeClr>
                </a:solidFill>
                <a:latin typeface="+mn-lt"/>
                <a:ea typeface="+mn-ea"/>
                <a:cs typeface="+mn-cs"/>
              </a:defRPr>
            </a:lvl5pPr>
          </a:lstStyle>
          <a:p>
            <a:pPr lvl="0"/>
            <a:r>
              <a:rPr lang="en-US" dirty="0"/>
              <a:t>Click to edit Master text styles</a:t>
            </a:r>
          </a:p>
          <a:p>
            <a:pPr marL="685800" lvl="1" indent="-228600" algn="l" defTabSz="914400" rtl="0" eaLnBrk="1" latinLnBrk="0" hangingPunct="1">
              <a:lnSpc>
                <a:spcPct val="100000"/>
              </a:lnSpc>
              <a:spcBef>
                <a:spcPts val="500"/>
              </a:spcBef>
              <a:buFont typeface="Arial" panose="020B0604020202020204" pitchFamily="34" charset="0"/>
              <a:buChar char="•"/>
            </a:pPr>
            <a:r>
              <a:rPr lang="en-US" dirty="0"/>
              <a:t>Second level</a:t>
            </a:r>
          </a:p>
          <a:p>
            <a:pPr marL="1143000" lvl="2" indent="-228600" algn="l" defTabSz="914400" rtl="0" eaLnBrk="1" latinLnBrk="0" hangingPunct="1">
              <a:lnSpc>
                <a:spcPct val="100000"/>
              </a:lnSpc>
              <a:spcBef>
                <a:spcPts val="500"/>
              </a:spcBef>
              <a:buFont typeface="Arial" panose="020B0604020202020204" pitchFamily="34" charset="0"/>
              <a:buChar char="•"/>
            </a:pPr>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90472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7636" y="278673"/>
            <a:ext cx="10658866" cy="391885"/>
          </a:xfrm>
          <a:prstGeom prst="rect">
            <a:avLst/>
          </a:prstGeom>
          <a:noFill/>
          <a:effectLst/>
        </p:spPr>
        <p:txBody>
          <a:bodyPr vert="horz" lIns="91440" tIns="45720" rIns="91440" bIns="45720" rtlCol="0" anchor="ctr">
            <a:noAutofit/>
          </a:bodyPr>
          <a:lstStyle/>
          <a:p>
            <a:r>
              <a:rPr lang="en-US" dirty="0"/>
              <a:t>Click to edit Master title style</a:t>
            </a:r>
          </a:p>
        </p:txBody>
      </p:sp>
      <p:sp>
        <p:nvSpPr>
          <p:cNvPr id="6" name="Slide Number Placeholder 5"/>
          <p:cNvSpPr>
            <a:spLocks noGrp="1"/>
          </p:cNvSpPr>
          <p:nvPr>
            <p:ph type="sldNum" sz="quarter" idx="4"/>
          </p:nvPr>
        </p:nvSpPr>
        <p:spPr>
          <a:xfrm>
            <a:off x="11435024" y="6552889"/>
            <a:ext cx="652306" cy="226088"/>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pPr/>
              <a:t>‹#›</a:t>
            </a:fld>
            <a:endParaRPr lang="en-US" dirty="0"/>
          </a:p>
        </p:txBody>
      </p:sp>
      <p:sp>
        <p:nvSpPr>
          <p:cNvPr id="4" name="Footer Placeholder 3"/>
          <p:cNvSpPr>
            <a:spLocks noGrp="1"/>
          </p:cNvSpPr>
          <p:nvPr>
            <p:ph type="ftr" sz="quarter" idx="3"/>
          </p:nvPr>
        </p:nvSpPr>
        <p:spPr>
          <a:xfrm>
            <a:off x="312516" y="6552889"/>
            <a:ext cx="4114800" cy="226088"/>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Appendix L –HIX/Tier-1 Worker Portal Screenshots</a:t>
            </a:r>
            <a:endParaRPr lang="en-US" dirty="0"/>
          </a:p>
        </p:txBody>
      </p:sp>
      <p:cxnSp>
        <p:nvCxnSpPr>
          <p:cNvPr id="10" name="Straight Connector 9"/>
          <p:cNvCxnSpPr/>
          <p:nvPr userDrawn="1"/>
        </p:nvCxnSpPr>
        <p:spPr>
          <a:xfrm>
            <a:off x="268561" y="82113"/>
            <a:ext cx="0" cy="496302"/>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281980" y="12094"/>
            <a:ext cx="2183732" cy="307777"/>
          </a:xfrm>
          <a:prstGeom prst="rect">
            <a:avLst/>
          </a:prstGeom>
          <a:noFill/>
          <a:ln>
            <a:noFill/>
          </a:ln>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1400" b="1" dirty="0"/>
              <a:t>READ ME</a:t>
            </a:r>
          </a:p>
        </p:txBody>
      </p:sp>
      <p:cxnSp>
        <p:nvCxnSpPr>
          <p:cNvPr id="8" name="Straight Connector 7">
            <a:extLst>
              <a:ext uri="{FF2B5EF4-FFF2-40B4-BE49-F238E27FC236}">
                <a16:creationId xmlns:a16="http://schemas.microsoft.com/office/drawing/2014/main" xmlns="" id="{951603BD-0D35-4D92-870C-24428BD39776}"/>
              </a:ext>
            </a:extLst>
          </p:cNvPr>
          <p:cNvCxnSpPr/>
          <p:nvPr userDrawn="1"/>
        </p:nvCxnSpPr>
        <p:spPr>
          <a:xfrm>
            <a:off x="159704" y="82113"/>
            <a:ext cx="0" cy="496302"/>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9276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hdr="0" dt="0"/>
  <p:txStyles>
    <p:titleStyle>
      <a:lvl1pPr algn="l" defTabSz="914400" rtl="0" eaLnBrk="1" latinLnBrk="0" hangingPunct="1">
        <a:lnSpc>
          <a:spcPct val="90000"/>
        </a:lnSpc>
        <a:spcBef>
          <a:spcPct val="0"/>
        </a:spcBef>
        <a:buNone/>
        <a:defRPr sz="2800" b="1" kern="1200">
          <a:solidFill>
            <a:srgbClr val="5B9BD5"/>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60000"/>
              <a:lumOff val="4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4C7D33-F43C-44E1-A175-58C5655E2BED}"/>
              </a:ext>
            </a:extLst>
          </p:cNvPr>
          <p:cNvSpPr>
            <a:spLocks noGrp="1"/>
          </p:cNvSpPr>
          <p:nvPr>
            <p:ph type="title"/>
          </p:nvPr>
        </p:nvSpPr>
        <p:spPr/>
        <p:txBody>
          <a:bodyPr/>
          <a:lstStyle/>
          <a:p>
            <a:r>
              <a:rPr lang="en-US" dirty="0"/>
              <a:t>Appendix Contents</a:t>
            </a:r>
          </a:p>
        </p:txBody>
      </p:sp>
      <p:sp>
        <p:nvSpPr>
          <p:cNvPr id="4" name="Content Placeholder 3">
            <a:extLst>
              <a:ext uri="{FF2B5EF4-FFF2-40B4-BE49-F238E27FC236}">
                <a16:creationId xmlns:a16="http://schemas.microsoft.com/office/drawing/2014/main" xmlns="" id="{3DC467A3-F59D-427E-9308-441DF6B94BA5}"/>
              </a:ext>
            </a:extLst>
          </p:cNvPr>
          <p:cNvSpPr>
            <a:spLocks noGrp="1"/>
          </p:cNvSpPr>
          <p:nvPr>
            <p:ph idx="1"/>
          </p:nvPr>
        </p:nvSpPr>
        <p:spPr/>
        <p:txBody>
          <a:bodyPr/>
          <a:lstStyle/>
          <a:p>
            <a:r>
              <a:rPr lang="en-US" dirty="0"/>
              <a:t>There are four (4) separate PowerPoint decks included in this appendix. </a:t>
            </a:r>
          </a:p>
          <a:p>
            <a:r>
              <a:rPr lang="en-US" dirty="0"/>
              <a:t>The PowerPoint decks include the majority of the screens available within the Worker Portal.</a:t>
            </a:r>
          </a:p>
          <a:p>
            <a:r>
              <a:rPr lang="en-US" dirty="0"/>
              <a:t>The three T1M decks are training modules for the Access Health CT Call Center. The screens are mostly common to the application data entry processors, but the accompanying instructional text may be specific to the call center user role.</a:t>
            </a:r>
          </a:p>
          <a:p>
            <a:r>
              <a:rPr lang="en-US" dirty="0"/>
              <a:t>The T1WM deck includes the screens for the FileNet system.</a:t>
            </a:r>
          </a:p>
        </p:txBody>
      </p:sp>
      <p:sp>
        <p:nvSpPr>
          <p:cNvPr id="3" name="Slide Number Placeholder 2">
            <a:extLst>
              <a:ext uri="{FF2B5EF4-FFF2-40B4-BE49-F238E27FC236}">
                <a16:creationId xmlns:a16="http://schemas.microsoft.com/office/drawing/2014/main" xmlns="" id="{465BB467-5CD1-4867-BFF2-0ACAE79D2464}"/>
              </a:ext>
            </a:extLst>
          </p:cNvPr>
          <p:cNvSpPr>
            <a:spLocks noGrp="1"/>
          </p:cNvSpPr>
          <p:nvPr>
            <p:ph type="sldNum" sz="quarter" idx="12"/>
          </p:nvPr>
        </p:nvSpPr>
        <p:spPr/>
        <p:txBody>
          <a:bodyPr/>
          <a:lstStyle/>
          <a:p>
            <a:fld id="{48F63A3B-78C7-47BE-AE5E-E10140E04643}" type="slidenum">
              <a:rPr lang="en-US" smtClean="0"/>
              <a:t>1</a:t>
            </a:fld>
            <a:endParaRPr lang="en-US" dirty="0"/>
          </a:p>
        </p:txBody>
      </p:sp>
      <p:sp>
        <p:nvSpPr>
          <p:cNvPr id="5" name="Footer Placeholder 4"/>
          <p:cNvSpPr>
            <a:spLocks noGrp="1"/>
          </p:cNvSpPr>
          <p:nvPr>
            <p:ph type="ftr" sz="quarter" idx="3"/>
          </p:nvPr>
        </p:nvSpPr>
        <p:spPr/>
        <p:txBody>
          <a:bodyPr/>
          <a:lstStyle/>
          <a:p>
            <a:r>
              <a:rPr lang="en-US" smtClean="0"/>
              <a:t>Appendix L –HIX/Tier-1 Worker Portal Screenshots</a:t>
            </a:r>
            <a:endParaRPr lang="en-US" dirty="0"/>
          </a:p>
        </p:txBody>
      </p:sp>
    </p:spTree>
    <p:extLst>
      <p:ext uri="{BB962C8B-B14F-4D97-AF65-F5344CB8AC3E}">
        <p14:creationId xmlns:p14="http://schemas.microsoft.com/office/powerpoint/2010/main" val="175407877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spAutoFit/>
      </a:bodyPr>
      <a:lstStyle>
        <a:defPPr>
          <a:defRPr b="1" dirty="0" smtClean="0"/>
        </a:defPPr>
      </a:lstStyle>
      <a:style>
        <a:lnRef idx="1">
          <a:schemeClr val="accent4"/>
        </a:lnRef>
        <a:fillRef idx="2">
          <a:schemeClr val="accent4"/>
        </a:fillRef>
        <a:effectRef idx="1">
          <a:schemeClr val="accent4"/>
        </a:effectRef>
        <a:fontRef idx="minor">
          <a:schemeClr val="dk1"/>
        </a:fontRef>
      </a: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92</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1_Office Theme</vt:lpstr>
      <vt:lpstr>Appendix Contents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2019-04-02T19:07:52Z</dcterms:created>
  <dcterms:modified xsi:type="dcterms:W3CDTF">2019-07-01T18:11:57Z</dcterms:modified>
</cp:coreProperties>
</file>