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3.xml" ContentType="application/vnd.openxmlformats-officedocument.presentationml.notesSlide+xml"/>
  <Override PartName="/ppt/tags/tag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8.xml" ContentType="application/vnd.openxmlformats-officedocument.presentationml.notesSlide+xml"/>
  <Override PartName="/ppt/tags/tag1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2" r:id="rId2"/>
  </p:sldMasterIdLst>
  <p:notesMasterIdLst>
    <p:notesMasterId r:id="rId84"/>
  </p:notesMasterIdLst>
  <p:handoutMasterIdLst>
    <p:handoutMasterId r:id="rId85"/>
  </p:handoutMasterIdLst>
  <p:sldIdLst>
    <p:sldId id="283" r:id="rId3"/>
    <p:sldId id="666" r:id="rId4"/>
    <p:sldId id="665" r:id="rId5"/>
    <p:sldId id="678" r:id="rId6"/>
    <p:sldId id="703" r:id="rId7"/>
    <p:sldId id="679" r:id="rId8"/>
    <p:sldId id="675" r:id="rId9"/>
    <p:sldId id="680" r:id="rId10"/>
    <p:sldId id="681" r:id="rId11"/>
    <p:sldId id="682" r:id="rId12"/>
    <p:sldId id="683" r:id="rId13"/>
    <p:sldId id="689" r:id="rId14"/>
    <p:sldId id="687" r:id="rId15"/>
    <p:sldId id="667" r:id="rId16"/>
    <p:sldId id="697" r:id="rId17"/>
    <p:sldId id="694" r:id="rId18"/>
    <p:sldId id="695" r:id="rId19"/>
    <p:sldId id="696" r:id="rId20"/>
    <p:sldId id="698" r:id="rId21"/>
    <p:sldId id="699" r:id="rId22"/>
    <p:sldId id="668" r:id="rId23"/>
    <p:sldId id="688" r:id="rId24"/>
    <p:sldId id="700" r:id="rId25"/>
    <p:sldId id="724" r:id="rId26"/>
    <p:sldId id="702" r:id="rId27"/>
    <p:sldId id="706" r:id="rId28"/>
    <p:sldId id="709" r:id="rId29"/>
    <p:sldId id="710" r:id="rId30"/>
    <p:sldId id="704" r:id="rId31"/>
    <p:sldId id="705" r:id="rId32"/>
    <p:sldId id="707" r:id="rId33"/>
    <p:sldId id="708" r:id="rId34"/>
    <p:sldId id="701" r:id="rId35"/>
    <p:sldId id="717" r:id="rId36"/>
    <p:sldId id="718" r:id="rId37"/>
    <p:sldId id="719" r:id="rId38"/>
    <p:sldId id="669" r:id="rId39"/>
    <p:sldId id="721" r:id="rId40"/>
    <p:sldId id="722" r:id="rId41"/>
    <p:sldId id="743" r:id="rId42"/>
    <p:sldId id="720" r:id="rId43"/>
    <p:sldId id="686" r:id="rId44"/>
    <p:sldId id="716" r:id="rId45"/>
    <p:sldId id="729" r:id="rId46"/>
    <p:sldId id="730" r:id="rId47"/>
    <p:sldId id="731" r:id="rId48"/>
    <p:sldId id="538" r:id="rId49"/>
    <p:sldId id="539" r:id="rId50"/>
    <p:sldId id="732" r:id="rId51"/>
    <p:sldId id="733" r:id="rId52"/>
    <p:sldId id="734" r:id="rId53"/>
    <p:sldId id="735" r:id="rId54"/>
    <p:sldId id="736" r:id="rId55"/>
    <p:sldId id="737" r:id="rId56"/>
    <p:sldId id="738" r:id="rId57"/>
    <p:sldId id="739" r:id="rId58"/>
    <p:sldId id="740" r:id="rId59"/>
    <p:sldId id="725" r:id="rId60"/>
    <p:sldId id="741" r:id="rId61"/>
    <p:sldId id="726" r:id="rId62"/>
    <p:sldId id="670" r:id="rId63"/>
    <p:sldId id="633" r:id="rId64"/>
    <p:sldId id="664" r:id="rId65"/>
    <p:sldId id="663" r:id="rId66"/>
    <p:sldId id="634" r:id="rId67"/>
    <p:sldId id="672" r:id="rId68"/>
    <p:sldId id="673" r:id="rId69"/>
    <p:sldId id="674" r:id="rId70"/>
    <p:sldId id="711" r:id="rId71"/>
    <p:sldId id="712" r:id="rId72"/>
    <p:sldId id="742" r:id="rId73"/>
    <p:sldId id="713" r:id="rId74"/>
    <p:sldId id="714" r:id="rId75"/>
    <p:sldId id="715" r:id="rId76"/>
    <p:sldId id="656" r:id="rId77"/>
    <p:sldId id="564" r:id="rId78"/>
    <p:sldId id="623" r:id="rId79"/>
    <p:sldId id="619" r:id="rId80"/>
    <p:sldId id="573" r:id="rId81"/>
    <p:sldId id="615" r:id="rId82"/>
    <p:sldId id="621" r:id="rId8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guide id="3" orient="horz" pos="2928">
          <p15:clr>
            <a:srgbClr val="A4A3A4"/>
          </p15:clr>
        </p15:guide>
        <p15:guide id="4" pos="2160">
          <p15:clr>
            <a:srgbClr val="A4A3A4"/>
          </p15:clr>
        </p15:guide>
        <p15:guide id="5" pos="22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6A2"/>
    <a:srgbClr val="1D0670"/>
    <a:srgbClr val="0033CC"/>
    <a:srgbClr val="F0E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07" autoAdjust="0"/>
    <p:restoredTop sz="92944" autoAdjust="0"/>
  </p:normalViewPr>
  <p:slideViewPr>
    <p:cSldViewPr snapToGrid="0">
      <p:cViewPr varScale="1">
        <p:scale>
          <a:sx n="67" d="100"/>
          <a:sy n="67" d="100"/>
        </p:scale>
        <p:origin x="103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5" d="100"/>
          <a:sy n="55" d="100"/>
        </p:scale>
        <p:origin x="-2868" y="-102"/>
      </p:cViewPr>
      <p:guideLst>
        <p:guide orient="horz" pos="2905"/>
        <p:guide pos="2208"/>
        <p:guide orient="horz" pos="2928"/>
        <p:guide pos="2160"/>
        <p:guide pos="225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file:///\\nsofs7\Aging_research\Policy%20Projects\Money%20follows%20the%20person\DSS%20Quarterly%20reports\2019\Q4%202019%20with%20CAHPS%20survey\Charts_Combined_Q42019_wCAHP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sofs7\Aging_research\DMCore\JulieR\Money%20Follows%20the%20Person\DSS%20Quarterly\Charts_Combined_Q32020_wCAHP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eriann\AppData\Local\Temp\Covid%20and%20Telehealth%20Claims%20Analysis_20200924_v02_m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b="1">
                <a:latin typeface="+mn-lt"/>
              </a:rPr>
              <a:t>Benchmark 2</a:t>
            </a:r>
          </a:p>
          <a:p>
            <a:pPr>
              <a:defRPr sz="900"/>
            </a:pPr>
            <a:r>
              <a:rPr lang="en-US" sz="900" b="1">
                <a:latin typeface="+mn-lt"/>
              </a:rPr>
              <a:t>CT Medicaid Long-Term Care </a:t>
            </a:r>
            <a:r>
              <a:rPr lang="en-US" sz="900" b="1" i="0" u="none" strike="noStrike" baseline="0">
                <a:effectLst/>
                <a:latin typeface="+mn-lt"/>
              </a:rPr>
              <a:t>Expenditures </a:t>
            </a:r>
            <a:r>
              <a:rPr lang="en-US" sz="900" b="1">
                <a:latin typeface="+mn-lt"/>
              </a:rPr>
              <a:t>  </a:t>
            </a:r>
          </a:p>
        </c:rich>
      </c:tx>
      <c:layout>
        <c:manualLayout>
          <c:xMode val="edge"/>
          <c:yMode val="edge"/>
          <c:x val="0.20013130753022068"/>
          <c:y val="2.247191011235955E-2"/>
        </c:manualLayout>
      </c:layout>
      <c:overlay val="0"/>
    </c:title>
    <c:autoTitleDeleted val="0"/>
    <c:plotArea>
      <c:layout>
        <c:manualLayout>
          <c:layoutTarget val="inner"/>
          <c:xMode val="edge"/>
          <c:yMode val="edge"/>
          <c:x val="9.1849518810148731E-2"/>
          <c:y val="0.28440719836944706"/>
          <c:w val="0.89415643388656396"/>
          <c:h val="0.37713441065076347"/>
        </c:manualLayout>
      </c:layout>
      <c:lineChart>
        <c:grouping val="standard"/>
        <c:varyColors val="0"/>
        <c:ser>
          <c:idx val="0"/>
          <c:order val="0"/>
          <c:tx>
            <c:strRef>
              <c:f>Bmk2_5!$B$3</c:f>
              <c:strCache>
                <c:ptCount val="1"/>
                <c:pt idx="0">
                  <c:v>Home &amp; Community Care</c:v>
                </c:pt>
              </c:strCache>
            </c:strRef>
          </c:tx>
          <c:spPr>
            <a:ln>
              <a:solidFill>
                <a:schemeClr val="accent5"/>
              </a:solidFill>
            </a:ln>
          </c:spPr>
          <c:marker>
            <c:spPr>
              <a:solidFill>
                <a:schemeClr val="accent5"/>
              </a:solidFill>
              <a:ln>
                <a:noFill/>
              </a:ln>
            </c:spPr>
          </c:marker>
          <c:dLbls>
            <c:dLbl>
              <c:idx val="0"/>
              <c:layout>
                <c:manualLayout>
                  <c:x val="-6.4657424864145496E-2"/>
                  <c:y val="4.4175882509068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2B-4123-B74B-48FEA832D2FD}"/>
                </c:ext>
              </c:extLst>
            </c:dLbl>
            <c:dLbl>
              <c:idx val="1"/>
              <c:layout>
                <c:manualLayout>
                  <c:x val="-7.5925030497948326E-2"/>
                  <c:y val="4.4175882509068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2B-4123-B74B-48FEA832D2FD}"/>
                </c:ext>
              </c:extLst>
            </c:dLbl>
            <c:dLbl>
              <c:idx val="2"/>
              <c:layout>
                <c:manualLayout>
                  <c:x val="-5.7145687774943624E-2"/>
                  <c:y val="4.4175882509068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2B-4123-B74B-48FEA832D2FD}"/>
                </c:ext>
              </c:extLst>
            </c:dLbl>
            <c:dLbl>
              <c:idx val="3"/>
              <c:layout>
                <c:manualLayout>
                  <c:x val="-5.7145687774943624E-2"/>
                  <c:y val="5.9157155917308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2B-4123-B74B-48FEA832D2FD}"/>
                </c:ext>
              </c:extLst>
            </c:dLbl>
            <c:dLbl>
              <c:idx val="4"/>
              <c:layout>
                <c:manualLayout>
                  <c:x val="-6.8413293408746439E-2"/>
                  <c:y val="5.9157155917308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2B-4123-B74B-48FEA832D2FD}"/>
                </c:ext>
              </c:extLst>
            </c:dLbl>
            <c:dLbl>
              <c:idx val="5"/>
              <c:layout>
                <c:manualLayout>
                  <c:x val="-6.8413293408746439E-2"/>
                  <c:y val="7.41384293255477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2B-4123-B74B-48FEA832D2FD}"/>
                </c:ext>
              </c:extLst>
            </c:dLbl>
            <c:dLbl>
              <c:idx val="6"/>
              <c:layout>
                <c:manualLayout>
                  <c:x val="-7.048666731844766E-2"/>
                  <c:y val="5.9157188684747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2B-4123-B74B-48FEA832D2FD}"/>
                </c:ext>
              </c:extLst>
            </c:dLbl>
            <c:dLbl>
              <c:idx val="7"/>
              <c:layout>
                <c:manualLayout>
                  <c:x val="-6.4056597151717146E-2"/>
                  <c:y val="5.9157188684747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2B-4123-B74B-48FEA832D2FD}"/>
                </c:ext>
              </c:extLst>
            </c:dLbl>
            <c:dLbl>
              <c:idx val="8"/>
              <c:layout>
                <c:manualLayout>
                  <c:x val="-6.1084099802710908E-2"/>
                  <c:y val="6.3210287816587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2B-4123-B74B-48FEA832D2FD}"/>
                </c:ext>
              </c:extLst>
            </c:dLbl>
            <c:dLbl>
              <c:idx val="9"/>
              <c:layout>
                <c:manualLayout>
                  <c:x val="-5.6132757760580784E-2"/>
                  <c:y val="7.21930592009332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2B-4123-B74B-48FEA832D2FD}"/>
                </c:ext>
              </c:extLst>
            </c:dLbl>
            <c:dLbl>
              <c:idx val="10"/>
              <c:layout>
                <c:manualLayout>
                  <c:x val="-6.3983898502658662E-2"/>
                  <c:y val="6.64210242950400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2B-4123-B74B-48FEA832D2FD}"/>
                </c:ext>
              </c:extLst>
            </c:dLbl>
            <c:dLbl>
              <c:idx val="11"/>
              <c:layout>
                <c:manualLayout>
                  <c:x val="-6.9331144894976909E-2"/>
                  <c:y val="-5.4102830169484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2B-4123-B74B-48FEA832D2FD}"/>
                </c:ext>
              </c:extLst>
            </c:dLbl>
            <c:dLbl>
              <c:idx val="12"/>
              <c:layout>
                <c:manualLayout>
                  <c:x val="-1.0275117964825175E-2"/>
                  <c:y val="-6.384056644082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2B-4123-B74B-48FEA832D2FD}"/>
                </c:ext>
              </c:extLst>
            </c:dLbl>
            <c:spPr>
              <a:noFill/>
              <a:ln>
                <a:noFill/>
              </a:ln>
              <a:effectLst/>
            </c:spPr>
            <c:txPr>
              <a:bodyPr/>
              <a:lstStyle/>
              <a:p>
                <a:pPr>
                  <a:defRPr sz="8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Bmk2_5!$A$4:$A$16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Bmk2_5!$B$4:$B$16</c:f>
              <c:numCache>
                <c:formatCode>0%</c:formatCode>
                <c:ptCount val="13"/>
                <c:pt idx="0">
                  <c:v>0.33</c:v>
                </c:pt>
                <c:pt idx="1">
                  <c:v>0.33</c:v>
                </c:pt>
                <c:pt idx="2">
                  <c:v>0.35</c:v>
                </c:pt>
                <c:pt idx="3">
                  <c:v>0.38</c:v>
                </c:pt>
                <c:pt idx="4">
                  <c:v>0.4</c:v>
                </c:pt>
                <c:pt idx="5">
                  <c:v>0.41</c:v>
                </c:pt>
                <c:pt idx="6">
                  <c:v>0.43</c:v>
                </c:pt>
                <c:pt idx="7">
                  <c:v>0.45</c:v>
                </c:pt>
                <c:pt idx="8">
                  <c:v>0.45</c:v>
                </c:pt>
                <c:pt idx="9">
                  <c:v>0.49</c:v>
                </c:pt>
                <c:pt idx="10">
                  <c:v>0.5</c:v>
                </c:pt>
                <c:pt idx="11">
                  <c:v>0.53</c:v>
                </c:pt>
                <c:pt idx="12">
                  <c:v>0.52</c:v>
                </c:pt>
              </c:numCache>
            </c:numRef>
          </c:val>
          <c:smooth val="0"/>
          <c:extLst>
            <c:ext xmlns:c16="http://schemas.microsoft.com/office/drawing/2014/chart" uri="{C3380CC4-5D6E-409C-BE32-E72D297353CC}">
              <c16:uniqueId val="{0000000D-A92B-4123-B74B-48FEA832D2FD}"/>
            </c:ext>
          </c:extLst>
        </c:ser>
        <c:ser>
          <c:idx val="1"/>
          <c:order val="1"/>
          <c:tx>
            <c:strRef>
              <c:f>Bmk2_5!$C$3</c:f>
              <c:strCache>
                <c:ptCount val="1"/>
                <c:pt idx="0">
                  <c:v>Institutional Care</c:v>
                </c:pt>
              </c:strCache>
            </c:strRef>
          </c:tx>
          <c:spPr>
            <a:ln>
              <a:solidFill>
                <a:schemeClr val="accent6"/>
              </a:solidFill>
            </a:ln>
          </c:spPr>
          <c:marker>
            <c:spPr>
              <a:solidFill>
                <a:schemeClr val="accent6"/>
              </a:solidFill>
              <a:ln>
                <a:solidFill>
                  <a:schemeClr val="accent6"/>
                </a:solidFill>
              </a:ln>
            </c:spPr>
          </c:marker>
          <c:dLbls>
            <c:dLbl>
              <c:idx val="0"/>
              <c:layout>
                <c:manualLayout>
                  <c:x val="-6.8413293408746439E-2"/>
                  <c:y val="-6.81836680527293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2B-4123-B74B-48FEA832D2FD}"/>
                </c:ext>
              </c:extLst>
            </c:dLbl>
            <c:dLbl>
              <c:idx val="1"/>
              <c:layout>
                <c:manualLayout>
                  <c:x val="-6.8413293408746439E-2"/>
                  <c:y val="-6.81836680527293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2B-4123-B74B-48FEA832D2FD}"/>
                </c:ext>
              </c:extLst>
            </c:dLbl>
            <c:dLbl>
              <c:idx val="2"/>
              <c:layout>
                <c:manualLayout>
                  <c:x val="-6.8413293408746439E-2"/>
                  <c:y val="-5.3202394644489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92B-4123-B74B-48FEA832D2FD}"/>
                </c:ext>
              </c:extLst>
            </c:dLbl>
            <c:dLbl>
              <c:idx val="3"/>
              <c:layout>
                <c:manualLayout>
                  <c:x val="-6.8413293408746439E-2"/>
                  <c:y val="-7.567430475684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2B-4123-B74B-48FEA832D2FD}"/>
                </c:ext>
              </c:extLst>
            </c:dLbl>
            <c:dLbl>
              <c:idx val="4"/>
              <c:layout>
                <c:manualLayout>
                  <c:x val="-6.8413293408746439E-2"/>
                  <c:y val="-8.31649414609690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92B-4123-B74B-48FEA832D2FD}"/>
                </c:ext>
              </c:extLst>
            </c:dLbl>
            <c:dLbl>
              <c:idx val="5"/>
              <c:layout>
                <c:manualLayout>
                  <c:x val="-6.8413293408746439E-2"/>
                  <c:y val="-6.81836680527293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2B-4123-B74B-48FEA832D2FD}"/>
                </c:ext>
              </c:extLst>
            </c:dLbl>
            <c:dLbl>
              <c:idx val="6"/>
              <c:layout>
                <c:manualLayout>
                  <c:x val="-5.832405798845345E-2"/>
                  <c:y val="-7.5306211723534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92B-4123-B74B-48FEA832D2FD}"/>
                </c:ext>
              </c:extLst>
            </c:dLbl>
            <c:dLbl>
              <c:idx val="7"/>
              <c:layout>
                <c:manualLayout>
                  <c:x val="-6.7812485115578316E-2"/>
                  <c:y val="-8.3165645960921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92B-4123-B74B-48FEA832D2FD}"/>
                </c:ext>
              </c:extLst>
            </c:dLbl>
            <c:dLbl>
              <c:idx val="8"/>
              <c:layout>
                <c:manualLayout>
                  <c:x val="-6.2724519750217464E-2"/>
                  <c:y val="-6.8183704601027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92B-4123-B74B-48FEA832D2FD}"/>
                </c:ext>
              </c:extLst>
            </c:dLbl>
            <c:dLbl>
              <c:idx val="9"/>
              <c:layout>
                <c:manualLayout>
                  <c:x val="-5.4106282918073637E-2"/>
                  <c:y val="-6.3360589541691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92B-4123-B74B-48FEA832D2FD}"/>
                </c:ext>
              </c:extLst>
            </c:dLbl>
            <c:dLbl>
              <c:idx val="10"/>
              <c:layout>
                <c:manualLayout>
                  <c:x val="-6.3983898502658662E-2"/>
                  <c:y val="-6.6334656885837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92B-4123-B74B-48FEA832D2FD}"/>
                </c:ext>
              </c:extLst>
            </c:dLbl>
            <c:dLbl>
              <c:idx val="11"/>
              <c:layout>
                <c:manualLayout>
                  <c:x val="-5.4702476594857774E-2"/>
                  <c:y val="4.3333028138924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92B-4123-B74B-48FEA832D2FD}"/>
                </c:ext>
              </c:extLst>
            </c:dLbl>
            <c:dLbl>
              <c:idx val="12"/>
              <c:layout>
                <c:manualLayout>
                  <c:x val="-6.4277803224736824E-3"/>
                  <c:y val="5.2438503326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92B-4123-B74B-48FEA832D2FD}"/>
                </c:ext>
              </c:extLst>
            </c:dLbl>
            <c:spPr>
              <a:noFill/>
              <a:ln>
                <a:noFill/>
              </a:ln>
              <a:effectLst/>
            </c:spPr>
            <c:txPr>
              <a:bodyPr/>
              <a:lstStyle/>
              <a:p>
                <a:pPr>
                  <a:defRPr sz="8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Bmk2_5!$A$4:$A$16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Bmk2_5!$C$4:$C$16</c:f>
              <c:numCache>
                <c:formatCode>0%</c:formatCode>
                <c:ptCount val="13"/>
                <c:pt idx="0">
                  <c:v>0.67</c:v>
                </c:pt>
                <c:pt idx="1">
                  <c:v>0.67</c:v>
                </c:pt>
                <c:pt idx="2">
                  <c:v>0.65</c:v>
                </c:pt>
                <c:pt idx="3">
                  <c:v>0.62</c:v>
                </c:pt>
                <c:pt idx="4">
                  <c:v>0.6</c:v>
                </c:pt>
                <c:pt idx="5">
                  <c:v>0.59</c:v>
                </c:pt>
                <c:pt idx="6">
                  <c:v>0.56999999999999995</c:v>
                </c:pt>
                <c:pt idx="7">
                  <c:v>0.55000000000000004</c:v>
                </c:pt>
                <c:pt idx="8">
                  <c:v>0.55000000000000004</c:v>
                </c:pt>
                <c:pt idx="9">
                  <c:v>0.51</c:v>
                </c:pt>
                <c:pt idx="10">
                  <c:v>0.5</c:v>
                </c:pt>
                <c:pt idx="11">
                  <c:v>0.47</c:v>
                </c:pt>
                <c:pt idx="12">
                  <c:v>0.48</c:v>
                </c:pt>
              </c:numCache>
            </c:numRef>
          </c:val>
          <c:smooth val="0"/>
          <c:extLst>
            <c:ext xmlns:c16="http://schemas.microsoft.com/office/drawing/2014/chart" uri="{C3380CC4-5D6E-409C-BE32-E72D297353CC}">
              <c16:uniqueId val="{0000001B-A92B-4123-B74B-48FEA832D2FD}"/>
            </c:ext>
          </c:extLst>
        </c:ser>
        <c:dLbls>
          <c:dLblPos val="t"/>
          <c:showLegendKey val="0"/>
          <c:showVal val="1"/>
          <c:showCatName val="0"/>
          <c:showSerName val="0"/>
          <c:showPercent val="0"/>
          <c:showBubbleSize val="0"/>
        </c:dLbls>
        <c:marker val="1"/>
        <c:smooth val="0"/>
        <c:axId val="228801928"/>
        <c:axId val="228804672"/>
      </c:lineChart>
      <c:catAx>
        <c:axId val="228801928"/>
        <c:scaling>
          <c:orientation val="minMax"/>
        </c:scaling>
        <c:delete val="0"/>
        <c:axPos val="b"/>
        <c:numFmt formatCode="General" sourceLinked="1"/>
        <c:majorTickMark val="out"/>
        <c:minorTickMark val="none"/>
        <c:tickLblPos val="nextTo"/>
        <c:txPr>
          <a:bodyPr/>
          <a:lstStyle/>
          <a:p>
            <a:pPr>
              <a:defRPr sz="900" b="1"/>
            </a:pPr>
            <a:endParaRPr lang="en-US"/>
          </a:p>
        </c:txPr>
        <c:crossAx val="228804672"/>
        <c:crosses val="autoZero"/>
        <c:auto val="1"/>
        <c:lblAlgn val="ctr"/>
        <c:lblOffset val="100"/>
        <c:noMultiLvlLbl val="0"/>
      </c:catAx>
      <c:valAx>
        <c:axId val="228804672"/>
        <c:scaling>
          <c:orientation val="minMax"/>
        </c:scaling>
        <c:delete val="0"/>
        <c:axPos val="l"/>
        <c:numFmt formatCode="0%" sourceLinked="1"/>
        <c:majorTickMark val="out"/>
        <c:minorTickMark val="none"/>
        <c:tickLblPos val="nextTo"/>
        <c:txPr>
          <a:bodyPr/>
          <a:lstStyle/>
          <a:p>
            <a:pPr>
              <a:defRPr sz="900" b="1"/>
            </a:pPr>
            <a:endParaRPr lang="en-US"/>
          </a:p>
        </c:txPr>
        <c:crossAx val="228801928"/>
        <c:crosses val="autoZero"/>
        <c:crossBetween val="between"/>
        <c:majorUnit val="0.2"/>
      </c:valAx>
    </c:plotArea>
    <c:legend>
      <c:legendPos val="b"/>
      <c:layout>
        <c:manualLayout>
          <c:xMode val="edge"/>
          <c:yMode val="edge"/>
          <c:x val="1.1737828546079627E-3"/>
          <c:y val="0.84207555516234633"/>
          <c:w val="0.99014069720158215"/>
          <c:h val="0.13545253472529417"/>
        </c:manualLayout>
      </c:layout>
      <c:overlay val="0"/>
      <c:txPr>
        <a:bodyPr/>
        <a:lstStyle/>
        <a:p>
          <a:pPr>
            <a:defRPr sz="900" b="1"/>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a:t>Benchmark 3</a:t>
            </a:r>
          </a:p>
          <a:p>
            <a:pPr>
              <a:defRPr sz="900"/>
            </a:pPr>
            <a:r>
              <a:rPr lang="en-US" sz="900"/>
              <a:t>Percentage of Hospital Discharges to Home and Community Care vs. Skilled Nursing Facility</a:t>
            </a:r>
          </a:p>
        </c:rich>
      </c:tx>
      <c:layout>
        <c:manualLayout>
          <c:xMode val="edge"/>
          <c:yMode val="edge"/>
          <c:x val="0.15059170077117207"/>
          <c:y val="0"/>
        </c:manualLayout>
      </c:layout>
      <c:overlay val="1"/>
    </c:title>
    <c:autoTitleDeleted val="0"/>
    <c:plotArea>
      <c:layout>
        <c:manualLayout>
          <c:layoutTarget val="inner"/>
          <c:xMode val="edge"/>
          <c:yMode val="edge"/>
          <c:x val="0.11021942257217848"/>
          <c:y val="0.24357378424404769"/>
          <c:w val="0.84165712594531028"/>
          <c:h val="0.42751549060482663"/>
        </c:manualLayout>
      </c:layout>
      <c:lineChart>
        <c:grouping val="standard"/>
        <c:varyColors val="0"/>
        <c:ser>
          <c:idx val="0"/>
          <c:order val="0"/>
          <c:tx>
            <c:strRef>
              <c:f>'Bmk3'!$B$2</c:f>
              <c:strCache>
                <c:ptCount val="1"/>
                <c:pt idx="0">
                  <c:v>Home &amp; Community Care</c:v>
                </c:pt>
              </c:strCache>
            </c:strRef>
          </c:tx>
          <c:spPr>
            <a:ln>
              <a:solidFill>
                <a:schemeClr val="accent5"/>
              </a:solidFill>
            </a:ln>
          </c:spPr>
          <c:marker>
            <c:symbol val="diamond"/>
            <c:size val="7"/>
            <c:spPr>
              <a:solidFill>
                <a:schemeClr val="accent5"/>
              </a:solidFill>
              <a:ln>
                <a:noFill/>
              </a:ln>
            </c:spPr>
          </c:marker>
          <c:dLbls>
            <c:dLbl>
              <c:idx val="0"/>
              <c:layout>
                <c:manualLayout>
                  <c:x val="-5.5023187059482732E-2"/>
                  <c:y val="4.1479577449513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9D-4655-94F8-136220122169}"/>
                </c:ext>
              </c:extLst>
            </c:dLbl>
            <c:dLbl>
              <c:idx val="1"/>
              <c:layout>
                <c:manualLayout>
                  <c:x val="-6.2826086956521768E-2"/>
                  <c:y val="3.8986354775828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D-4655-94F8-136220122169}"/>
                </c:ext>
              </c:extLst>
            </c:dLbl>
            <c:dLbl>
              <c:idx val="2"/>
              <c:layout>
                <c:manualLayout>
                  <c:x val="-5.9202898550724636E-2"/>
                  <c:y val="4.6783625730994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9D-4655-94F8-136220122169}"/>
                </c:ext>
              </c:extLst>
            </c:dLbl>
            <c:dLbl>
              <c:idx val="3"/>
              <c:layout>
                <c:manualLayout>
                  <c:x val="-6.282608695652174E-2"/>
                  <c:y val="6.2378167641325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D-4655-94F8-136220122169}"/>
                </c:ext>
              </c:extLst>
            </c:dLbl>
            <c:dLbl>
              <c:idx val="4"/>
              <c:layout>
                <c:manualLayout>
                  <c:x val="-5.892456034287849E-2"/>
                  <c:y val="-4.7653521615583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9D-4655-94F8-136220122169}"/>
                </c:ext>
              </c:extLst>
            </c:dLbl>
            <c:dLbl>
              <c:idx val="5"/>
              <c:layout>
                <c:manualLayout>
                  <c:x val="-6.6449275362318844E-2"/>
                  <c:y val="-7.7972709551656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D-4655-94F8-136220122169}"/>
                </c:ext>
              </c:extLst>
            </c:dLbl>
            <c:dLbl>
              <c:idx val="6"/>
              <c:layout>
                <c:manualLayout>
                  <c:x val="-6.3566516351628147E-2"/>
                  <c:y val="-6.2871513488797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9D-4655-94F8-136220122169}"/>
                </c:ext>
              </c:extLst>
            </c:dLbl>
            <c:dLbl>
              <c:idx val="7"/>
              <c:layout>
                <c:manualLayout>
                  <c:x val="-5.7777723701570464E-2"/>
                  <c:y val="-4.5724737082761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9D-4655-94F8-136220122169}"/>
                </c:ext>
              </c:extLst>
            </c:dLbl>
            <c:dLbl>
              <c:idx val="8"/>
              <c:layout>
                <c:manualLayout>
                  <c:x val="-6.3819179977993065E-2"/>
                  <c:y val="-4.5724737082761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9D-4655-94F8-136220122169}"/>
                </c:ext>
              </c:extLst>
            </c:dLbl>
            <c:dLbl>
              <c:idx val="9"/>
              <c:layout>
                <c:manualLayout>
                  <c:x val="-4.7256885591072183E-2"/>
                  <c:y val="-4.00091449474165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9D-4655-94F8-136220122169}"/>
                </c:ext>
              </c:extLst>
            </c:dLbl>
            <c:dLbl>
              <c:idx val="10"/>
              <c:layout>
                <c:manualLayout>
                  <c:x val="-5.0991256008729245E-2"/>
                  <c:y val="-5.15109939769925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9D-4655-94F8-136220122169}"/>
                </c:ext>
              </c:extLst>
            </c:dLbl>
            <c:dLbl>
              <c:idx val="11"/>
              <c:layout>
                <c:manualLayout>
                  <c:x val="-5.8809976702350407E-2"/>
                  <c:y val="-5.15109939769925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9D-4655-94F8-136220122169}"/>
                </c:ext>
              </c:extLst>
            </c:dLbl>
            <c:dLbl>
              <c:idx val="12"/>
              <c:layout>
                <c:manualLayout>
                  <c:x val="-2.9894349582706654E-2"/>
                  <c:y val="-3.4435261707988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B9D-4655-94F8-136220122169}"/>
                </c:ext>
              </c:extLst>
            </c:dLbl>
            <c:spPr>
              <a:noFill/>
              <a:ln>
                <a:noFill/>
              </a:ln>
              <a:effectLst/>
            </c:spPr>
            <c:txPr>
              <a:bodyPr/>
              <a:lstStyle/>
              <a:p>
                <a:pPr>
                  <a:defRPr sz="8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'Bmk3'!$A$3:$A$15</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q1-3 '19</c:v>
                </c:pt>
              </c:strCache>
            </c:strRef>
          </c:cat>
          <c:val>
            <c:numRef>
              <c:f>'Bmk3'!$B$3:$B$15</c:f>
              <c:numCache>
                <c:formatCode>0%</c:formatCode>
                <c:ptCount val="13"/>
                <c:pt idx="0">
                  <c:v>0.47</c:v>
                </c:pt>
                <c:pt idx="1">
                  <c:v>0.47</c:v>
                </c:pt>
                <c:pt idx="2">
                  <c:v>0.49</c:v>
                </c:pt>
                <c:pt idx="3">
                  <c:v>0.5</c:v>
                </c:pt>
                <c:pt idx="4">
                  <c:v>0.51</c:v>
                </c:pt>
                <c:pt idx="5">
                  <c:v>0.52</c:v>
                </c:pt>
                <c:pt idx="6">
                  <c:v>0.52</c:v>
                </c:pt>
                <c:pt idx="7">
                  <c:v>0.52</c:v>
                </c:pt>
                <c:pt idx="8">
                  <c:v>0.54</c:v>
                </c:pt>
                <c:pt idx="9">
                  <c:v>0.56000000000000005</c:v>
                </c:pt>
                <c:pt idx="10">
                  <c:v>0.56999999999999995</c:v>
                </c:pt>
                <c:pt idx="11">
                  <c:v>0.59</c:v>
                </c:pt>
                <c:pt idx="12">
                  <c:v>0.6</c:v>
                </c:pt>
              </c:numCache>
            </c:numRef>
          </c:val>
          <c:smooth val="0"/>
          <c:extLst>
            <c:ext xmlns:c16="http://schemas.microsoft.com/office/drawing/2014/chart" uri="{C3380CC4-5D6E-409C-BE32-E72D297353CC}">
              <c16:uniqueId val="{0000000D-6B9D-4655-94F8-136220122169}"/>
            </c:ext>
          </c:extLst>
        </c:ser>
        <c:ser>
          <c:idx val="1"/>
          <c:order val="1"/>
          <c:tx>
            <c:strRef>
              <c:f>'Bmk3'!$C$2</c:f>
              <c:strCache>
                <c:ptCount val="1"/>
                <c:pt idx="0">
                  <c:v>Skilled Nursing Facility</c:v>
                </c:pt>
              </c:strCache>
            </c:strRef>
          </c:tx>
          <c:spPr>
            <a:ln>
              <a:solidFill>
                <a:schemeClr val="accent6"/>
              </a:solidFill>
            </a:ln>
          </c:spPr>
          <c:marker>
            <c:symbol val="square"/>
            <c:size val="7"/>
            <c:spPr>
              <a:solidFill>
                <a:schemeClr val="accent6"/>
              </a:solidFill>
              <a:ln>
                <a:noFill/>
              </a:ln>
            </c:spPr>
          </c:marker>
          <c:dLbls>
            <c:dLbl>
              <c:idx val="0"/>
              <c:layout>
                <c:manualLayout>
                  <c:x val="-6.2826086956521754E-2"/>
                  <c:y val="-7.0175438596491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B9D-4655-94F8-136220122169}"/>
                </c:ext>
              </c:extLst>
            </c:dLbl>
            <c:dLbl>
              <c:idx val="1"/>
              <c:layout>
                <c:manualLayout>
                  <c:x val="-6.2826086956521768E-2"/>
                  <c:y val="-7.7972709551656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9D-4655-94F8-136220122169}"/>
                </c:ext>
              </c:extLst>
            </c:dLbl>
            <c:dLbl>
              <c:idx val="2"/>
              <c:layout>
                <c:manualLayout>
                  <c:x val="-6.2825933626274241E-2"/>
                  <c:y val="-5.9131942184912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B9D-4655-94F8-136220122169}"/>
                </c:ext>
              </c:extLst>
            </c:dLbl>
            <c:dLbl>
              <c:idx val="3"/>
              <c:layout>
                <c:manualLayout>
                  <c:x val="-5.892456034287856E-2"/>
                  <c:y val="-5.5015979407532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B9D-4655-94F8-136220122169}"/>
                </c:ext>
              </c:extLst>
            </c:dLbl>
            <c:dLbl>
              <c:idx val="4"/>
              <c:layout>
                <c:manualLayout>
                  <c:x val="-5.9202898550724636E-2"/>
                  <c:y val="5.45808966861598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B9D-4655-94F8-136220122169}"/>
                </c:ext>
              </c:extLst>
            </c:dLbl>
            <c:dLbl>
              <c:idx val="5"/>
              <c:layout>
                <c:manualLayout>
                  <c:x val="-6.282608695652174E-2"/>
                  <c:y val="4.6783625730994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B9D-4655-94F8-136220122169}"/>
                </c:ext>
              </c:extLst>
            </c:dLbl>
            <c:dLbl>
              <c:idx val="6"/>
              <c:layout>
                <c:manualLayout>
                  <c:x val="-5.9445184337121065E-2"/>
                  <c:y val="4.00091449474165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B9D-4655-94F8-136220122169}"/>
                </c:ext>
              </c:extLst>
            </c:dLbl>
            <c:dLbl>
              <c:idx val="7"/>
              <c:layout>
                <c:manualLayout>
                  <c:x val="-5.7777723701570464E-2"/>
                  <c:y val="4.00091449474165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B9D-4655-94F8-136220122169}"/>
                </c:ext>
              </c:extLst>
            </c:dLbl>
            <c:dLbl>
              <c:idx val="8"/>
              <c:layout>
                <c:manualLayout>
                  <c:x val="-5.1932813640182533E-2"/>
                  <c:y val="5.1440329218106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B9D-4655-94F8-136220122169}"/>
                </c:ext>
              </c:extLst>
            </c:dLbl>
            <c:dLbl>
              <c:idx val="9"/>
              <c:layout>
                <c:manualLayout>
                  <c:x val="-4.7196172107700024E-2"/>
                  <c:y val="2.8530653709608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B9D-4655-94F8-136220122169}"/>
                </c:ext>
              </c:extLst>
            </c:dLbl>
            <c:dLbl>
              <c:idx val="10"/>
              <c:layout>
                <c:manualLayout>
                  <c:x val="-4.324902680704238E-2"/>
                  <c:y val="2.8554152838333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B9D-4655-94F8-136220122169}"/>
                </c:ext>
              </c:extLst>
            </c:dLbl>
            <c:dLbl>
              <c:idx val="11"/>
              <c:layout>
                <c:manualLayout>
                  <c:x val="-5.4969120784059293E-2"/>
                  <c:y val="2.8530653709608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B9D-4655-94F8-136220122169}"/>
                </c:ext>
              </c:extLst>
            </c:dLbl>
            <c:dLbl>
              <c:idx val="12"/>
              <c:layout>
                <c:manualLayout>
                  <c:x val="-3.7697096149498163E-2"/>
                  <c:y val="3.44352617079889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B9D-4655-94F8-136220122169}"/>
                </c:ext>
              </c:extLst>
            </c:dLbl>
            <c:spPr>
              <a:noFill/>
              <a:ln>
                <a:noFill/>
              </a:ln>
              <a:effectLst/>
            </c:spPr>
            <c:txPr>
              <a:bodyPr/>
              <a:lstStyle/>
              <a:p>
                <a:pPr>
                  <a:defRPr sz="8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'Bmk3'!$A$3:$A$15</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q1-3 '19</c:v>
                </c:pt>
              </c:strCache>
            </c:strRef>
          </c:cat>
          <c:val>
            <c:numRef>
              <c:f>'Bmk3'!$C$3:$C$15</c:f>
              <c:numCache>
                <c:formatCode>0%</c:formatCode>
                <c:ptCount val="13"/>
                <c:pt idx="0">
                  <c:v>0.53</c:v>
                </c:pt>
                <c:pt idx="1">
                  <c:v>0.53</c:v>
                </c:pt>
                <c:pt idx="2">
                  <c:v>0.51</c:v>
                </c:pt>
                <c:pt idx="3">
                  <c:v>0.5</c:v>
                </c:pt>
                <c:pt idx="4">
                  <c:v>0.49</c:v>
                </c:pt>
                <c:pt idx="5">
                  <c:v>0.48</c:v>
                </c:pt>
                <c:pt idx="6">
                  <c:v>0.48</c:v>
                </c:pt>
                <c:pt idx="7">
                  <c:v>0.48</c:v>
                </c:pt>
                <c:pt idx="8">
                  <c:v>0.46</c:v>
                </c:pt>
                <c:pt idx="9">
                  <c:v>0.44</c:v>
                </c:pt>
                <c:pt idx="10">
                  <c:v>0.43</c:v>
                </c:pt>
                <c:pt idx="11">
                  <c:v>0.41</c:v>
                </c:pt>
                <c:pt idx="12">
                  <c:v>0.4</c:v>
                </c:pt>
              </c:numCache>
            </c:numRef>
          </c:val>
          <c:smooth val="0"/>
          <c:extLst>
            <c:ext xmlns:c16="http://schemas.microsoft.com/office/drawing/2014/chart" uri="{C3380CC4-5D6E-409C-BE32-E72D297353CC}">
              <c16:uniqueId val="{0000001B-6B9D-4655-94F8-136220122169}"/>
            </c:ext>
          </c:extLst>
        </c:ser>
        <c:dLbls>
          <c:dLblPos val="t"/>
          <c:showLegendKey val="0"/>
          <c:showVal val="1"/>
          <c:showCatName val="0"/>
          <c:showSerName val="0"/>
          <c:showPercent val="0"/>
          <c:showBubbleSize val="0"/>
        </c:dLbls>
        <c:marker val="1"/>
        <c:smooth val="0"/>
        <c:axId val="515458632"/>
        <c:axId val="287339960"/>
      </c:lineChart>
      <c:catAx>
        <c:axId val="515458632"/>
        <c:scaling>
          <c:orientation val="minMax"/>
        </c:scaling>
        <c:delete val="0"/>
        <c:axPos val="b"/>
        <c:numFmt formatCode="General" sourceLinked="1"/>
        <c:majorTickMark val="out"/>
        <c:minorTickMark val="none"/>
        <c:tickLblPos val="nextTo"/>
        <c:txPr>
          <a:bodyPr/>
          <a:lstStyle/>
          <a:p>
            <a:pPr>
              <a:defRPr sz="900" b="1"/>
            </a:pPr>
            <a:endParaRPr lang="en-US"/>
          </a:p>
        </c:txPr>
        <c:crossAx val="287339960"/>
        <c:crosses val="autoZero"/>
        <c:auto val="1"/>
        <c:lblAlgn val="ctr"/>
        <c:lblOffset val="100"/>
        <c:noMultiLvlLbl val="0"/>
      </c:catAx>
      <c:valAx>
        <c:axId val="287339960"/>
        <c:scaling>
          <c:orientation val="minMax"/>
          <c:max val="0.70000000000000007"/>
          <c:min val="0"/>
        </c:scaling>
        <c:delete val="0"/>
        <c:axPos val="l"/>
        <c:numFmt formatCode="0%" sourceLinked="1"/>
        <c:majorTickMark val="out"/>
        <c:minorTickMark val="none"/>
        <c:tickLblPos val="nextTo"/>
        <c:txPr>
          <a:bodyPr/>
          <a:lstStyle/>
          <a:p>
            <a:pPr>
              <a:defRPr sz="900" b="1"/>
            </a:pPr>
            <a:endParaRPr lang="en-US"/>
          </a:p>
        </c:txPr>
        <c:crossAx val="515458632"/>
        <c:crosses val="autoZero"/>
        <c:crossBetween val="between"/>
        <c:majorUnit val="0.1"/>
      </c:valAx>
    </c:plotArea>
    <c:legend>
      <c:legendPos val="b"/>
      <c:legendEntry>
        <c:idx val="0"/>
        <c:txPr>
          <a:bodyPr/>
          <a:lstStyle/>
          <a:p>
            <a:pPr>
              <a:defRPr sz="900" b="1"/>
            </a:pPr>
            <a:endParaRPr lang="en-US"/>
          </a:p>
        </c:txPr>
      </c:legendEntry>
      <c:legendEntry>
        <c:idx val="1"/>
        <c:txPr>
          <a:bodyPr/>
          <a:lstStyle/>
          <a:p>
            <a:pPr>
              <a:defRPr sz="900" b="1"/>
            </a:pPr>
            <a:endParaRPr lang="en-US"/>
          </a:p>
        </c:txPr>
      </c:legendEntry>
      <c:layout>
        <c:manualLayout>
          <c:xMode val="edge"/>
          <c:yMode val="edge"/>
          <c:x val="1.3923813958739026E-2"/>
          <c:y val="0.89537766112569261"/>
          <c:w val="0.96397708350972278"/>
          <c:h val="8.9027773277311525E-2"/>
        </c:manualLayout>
      </c:layout>
      <c:overlay val="0"/>
      <c:txPr>
        <a:bodyPr/>
        <a:lstStyle/>
        <a:p>
          <a:pPr>
            <a:defRPr sz="900" b="1"/>
          </a:pPr>
          <a:endParaRPr lang="en-US"/>
        </a:p>
      </c:txPr>
    </c:legend>
    <c:plotVisOnly val="1"/>
    <c:dispBlanksAs val="gap"/>
    <c:showDLblsOverMax val="0"/>
  </c:chart>
  <c:spPr>
    <a:ln>
      <a:noFill/>
    </a:ln>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[Covid and Telehealth Claims Analysis_20200924_v02_mps.xlsx]Telehealth Trend!PivotTable1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All Telehealth Services by Month in 2020</a:t>
            </a:r>
          </a:p>
        </c:rich>
      </c:tx>
      <c:overlay val="1"/>
      <c:spPr>
        <a:noFill/>
        <a:ln>
          <a:noFill/>
        </a:ln>
        <a:effectLst/>
      </c:sp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ln w="28575" cap="rnd">
            <a:solidFill>
              <a:schemeClr val="accent1"/>
            </a:solidFill>
            <a:round/>
          </a:ln>
          <a:effectLst/>
        </c:spPr>
        <c:marker>
          <c:symbol val="none"/>
        </c:marker>
        <c:dLbl>
          <c:idx val="0"/>
          <c:layout>
            <c:manualLayout>
              <c:x val="-6.5255731922398599E-2"/>
              <c:y val="-3.9483675018982534E-2"/>
            </c:manualLayout>
          </c:layout>
          <c:showLegendKey val="0"/>
          <c:showVal val="1"/>
          <c:showCatName val="0"/>
          <c:showSerName val="0"/>
          <c:showPercent val="0"/>
          <c:showBubbleSize val="0"/>
          <c:extLst>
            <c:ext xmlns:c15="http://schemas.microsoft.com/office/drawing/2012/chart" uri="{CE6537A1-D6FC-4f65-9D91-7224C49458BB}"/>
          </c:extLst>
        </c:dLbl>
      </c:pivotFmt>
      <c:pivotFmt>
        <c:idx val="4"/>
        <c:spPr>
          <a:ln w="28575" cap="rnd">
            <a:solidFill>
              <a:schemeClr val="accent1"/>
            </a:solidFill>
            <a:round/>
          </a:ln>
          <a:effectLst/>
        </c:spPr>
        <c:marker>
          <c:symbol val="none"/>
        </c:marker>
        <c:dLbl>
          <c:idx val="0"/>
          <c:layout>
            <c:manualLayout>
              <c:x val="0"/>
              <c:y val="-1.518602885345482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5"/>
        <c:spPr>
          <a:ln w="28575" cap="rnd">
            <a:solidFill>
              <a:schemeClr val="accent1"/>
            </a:solidFill>
            <a:round/>
          </a:ln>
          <a:effectLst/>
        </c:spPr>
        <c:marker>
          <c:symbol val="none"/>
        </c:marker>
        <c:dLbl>
          <c:idx val="0"/>
          <c:layout>
            <c:manualLayout>
              <c:x val="0"/>
              <c:y val="-9.1116173120728925E-3"/>
            </c:manualLayout>
          </c:layout>
          <c:showLegendKey val="0"/>
          <c:showVal val="1"/>
          <c:showCatName val="0"/>
          <c:showSerName val="0"/>
          <c:showPercent val="0"/>
          <c:showBubbleSize val="0"/>
          <c:extLst>
            <c:ext xmlns:c15="http://schemas.microsoft.com/office/drawing/2012/chart" uri="{CE6537A1-D6FC-4f65-9D91-7224C49458BB}"/>
          </c:extLst>
        </c:dLbl>
      </c:pivotFmt>
      <c:pivotFmt>
        <c:idx val="6"/>
        <c:spPr>
          <a:ln w="28575" cap="rnd">
            <a:solidFill>
              <a:schemeClr val="accent2"/>
            </a:solidFill>
            <a:round/>
          </a:ln>
          <a:effectLst/>
        </c:spPr>
        <c:marker>
          <c:symbol val="none"/>
        </c:marker>
        <c:dLbl>
          <c:idx val="0"/>
          <c:layout>
            <c:manualLayout>
              <c:x val="0"/>
              <c:y val="-2.429764616552771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
        <c:spPr>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dLbl>
          <c:idx val="0"/>
          <c:layout>
            <c:manualLayout>
              <c:x val="-6.5255731922398599E-2"/>
              <c:y val="-3.9483675018982534E-2"/>
            </c:manualLayout>
          </c:layout>
          <c:showLegendKey val="0"/>
          <c:showVal val="1"/>
          <c:showCatName val="0"/>
          <c:showSerName val="0"/>
          <c:showPercent val="0"/>
          <c:showBubbleSize val="0"/>
          <c:extLst>
            <c:ext xmlns:c15="http://schemas.microsoft.com/office/drawing/2012/chart" uri="{CE6537A1-D6FC-4f65-9D91-7224C49458BB}"/>
          </c:extLst>
        </c:dLbl>
      </c:pivotFmt>
      <c:pivotFmt>
        <c:idx val="9"/>
        <c:dLbl>
          <c:idx val="0"/>
          <c:layout>
            <c:manualLayout>
              <c:x val="0"/>
              <c:y val="-1.518602885345482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0"/>
              <c:y val="-9.1116173120728925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1"/>
        <c:spPr>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dLbl>
          <c:idx val="0"/>
          <c:layout>
            <c:manualLayout>
              <c:x val="0"/>
              <c:y val="-2.429764616552771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3"/>
        <c:spPr>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dLbl>
          <c:idx val="0"/>
          <c:layout>
            <c:manualLayout>
              <c:x val="-6.5255731922398599E-2"/>
              <c:y val="-3.9483675018982534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0"/>
              <c:y val="-1.518602885345482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6"/>
        <c:dLbl>
          <c:idx val="0"/>
          <c:layout>
            <c:manualLayout>
              <c:x val="0"/>
              <c:y val="-9.1116173120728925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7"/>
        <c:spPr>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dLbl>
          <c:idx val="0"/>
          <c:layout>
            <c:manualLayout>
              <c:x val="0"/>
              <c:y val="-2.4297646165527716E-2"/>
            </c:manualLayout>
          </c:layou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'Telehealth Trend'!$B$1:$B$2</c:f>
              <c:strCache>
                <c:ptCount val="1"/>
                <c:pt idx="0">
                  <c:v>Adult</c:v>
                </c:pt>
              </c:strCache>
            </c:strRef>
          </c:tx>
          <c:spPr>
            <a:ln w="28575" cap="rnd">
              <a:solidFill>
                <a:schemeClr val="accent1"/>
              </a:solidFill>
              <a:round/>
            </a:ln>
            <a:effectLst/>
          </c:spPr>
          <c:marker>
            <c:symbol val="none"/>
          </c:marker>
          <c:dPt>
            <c:idx val="0"/>
            <c:bubble3D val="0"/>
            <c:extLst>
              <c:ext xmlns:c16="http://schemas.microsoft.com/office/drawing/2014/chart" uri="{C3380CC4-5D6E-409C-BE32-E72D297353CC}">
                <c16:uniqueId val="{00000003-F6F4-475E-8E3D-1B8FC5B00F61}"/>
              </c:ext>
            </c:extLst>
          </c:dPt>
          <c:dPt>
            <c:idx val="1"/>
            <c:bubble3D val="0"/>
            <c:extLst>
              <c:ext xmlns:c16="http://schemas.microsoft.com/office/drawing/2014/chart" uri="{C3380CC4-5D6E-409C-BE32-E72D297353CC}">
                <c16:uniqueId val="{00000004-F6F4-475E-8E3D-1B8FC5B00F61}"/>
              </c:ext>
            </c:extLst>
          </c:dPt>
          <c:dPt>
            <c:idx val="2"/>
            <c:bubble3D val="0"/>
            <c:extLst>
              <c:ext xmlns:c16="http://schemas.microsoft.com/office/drawing/2014/chart" uri="{C3380CC4-5D6E-409C-BE32-E72D297353CC}">
                <c16:uniqueId val="{00000005-F6F4-475E-8E3D-1B8FC5B00F61}"/>
              </c:ext>
            </c:extLst>
          </c:dPt>
          <c:dLbls>
            <c:dLbl>
              <c:idx val="0"/>
              <c:layout>
                <c:manualLayout>
                  <c:x val="-6.5255731922398599E-2"/>
                  <c:y val="-3.9483675018982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F4-475E-8E3D-1B8FC5B00F61}"/>
                </c:ext>
              </c:extLst>
            </c:dLbl>
            <c:dLbl>
              <c:idx val="1"/>
              <c:layout>
                <c:manualLayout>
                  <c:x val="0"/>
                  <c:y val="-1.5186028853454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F4-475E-8E3D-1B8FC5B00F61}"/>
                </c:ext>
              </c:extLst>
            </c:dLbl>
            <c:dLbl>
              <c:idx val="2"/>
              <c:layout>
                <c:manualLayout>
                  <c:x val="0"/>
                  <c:y val="-9.1116173120728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F4-475E-8E3D-1B8FC5B00F6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'Telehealth Trend'!$A$3:$A$9</c:f>
              <c:strCache>
                <c:ptCount val="7"/>
                <c:pt idx="0">
                  <c:v>Mar</c:v>
                </c:pt>
                <c:pt idx="1">
                  <c:v>Apr</c:v>
                </c:pt>
                <c:pt idx="2">
                  <c:v>May</c:v>
                </c:pt>
                <c:pt idx="3">
                  <c:v>Jun</c:v>
                </c:pt>
                <c:pt idx="4">
                  <c:v>Jul</c:v>
                </c:pt>
                <c:pt idx="5">
                  <c:v>Aug</c:v>
                </c:pt>
                <c:pt idx="6">
                  <c:v>Sep</c:v>
                </c:pt>
              </c:strCache>
            </c:strRef>
          </c:cat>
          <c:val>
            <c:numRef>
              <c:f>'Telehealth Trend'!$B$3:$B$9</c:f>
              <c:numCache>
                <c:formatCode>_(* #,##0_);_(* \(#,##0\);_(* "-"??_);_(@_)</c:formatCode>
                <c:ptCount val="7"/>
                <c:pt idx="0">
                  <c:v>73231</c:v>
                </c:pt>
                <c:pt idx="1">
                  <c:v>265332</c:v>
                </c:pt>
                <c:pt idx="2">
                  <c:v>247142</c:v>
                </c:pt>
                <c:pt idx="3">
                  <c:v>220461</c:v>
                </c:pt>
                <c:pt idx="4">
                  <c:v>191895</c:v>
                </c:pt>
                <c:pt idx="5">
                  <c:v>155869</c:v>
                </c:pt>
                <c:pt idx="6">
                  <c:v>61946</c:v>
                </c:pt>
              </c:numCache>
            </c:numRef>
          </c:val>
          <c:smooth val="0"/>
          <c:extLst>
            <c:ext xmlns:c16="http://schemas.microsoft.com/office/drawing/2014/chart" uri="{C3380CC4-5D6E-409C-BE32-E72D297353CC}">
              <c16:uniqueId val="{00000001-F6F4-475E-8E3D-1B8FC5B00F61}"/>
            </c:ext>
          </c:extLst>
        </c:ser>
        <c:ser>
          <c:idx val="1"/>
          <c:order val="1"/>
          <c:tx>
            <c:strRef>
              <c:f>'Telehealth Trend'!$C$1:$C$2</c:f>
              <c:strCache>
                <c:ptCount val="1"/>
                <c:pt idx="0">
                  <c:v>Child</c:v>
                </c:pt>
              </c:strCache>
            </c:strRef>
          </c:tx>
          <c:spPr>
            <a:ln w="28575" cap="rnd">
              <a:solidFill>
                <a:schemeClr val="accent2"/>
              </a:solidFill>
              <a:round/>
            </a:ln>
            <a:effectLst/>
          </c:spPr>
          <c:marker>
            <c:symbol val="none"/>
          </c:marker>
          <c:dPt>
            <c:idx val="1"/>
            <c:bubble3D val="0"/>
            <c:extLst>
              <c:ext xmlns:c16="http://schemas.microsoft.com/office/drawing/2014/chart" uri="{C3380CC4-5D6E-409C-BE32-E72D297353CC}">
                <c16:uniqueId val="{00000006-F6F4-475E-8E3D-1B8FC5B00F61}"/>
              </c:ext>
            </c:extLst>
          </c:dPt>
          <c:dLbls>
            <c:dLbl>
              <c:idx val="1"/>
              <c:layout>
                <c:manualLayout>
                  <c:x val="0"/>
                  <c:y val="-2.4297646165527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F4-475E-8E3D-1B8FC5B00F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'Telehealth Trend'!$A$3:$A$9</c:f>
              <c:strCache>
                <c:ptCount val="7"/>
                <c:pt idx="0">
                  <c:v>Mar</c:v>
                </c:pt>
                <c:pt idx="1">
                  <c:v>Apr</c:v>
                </c:pt>
                <c:pt idx="2">
                  <c:v>May</c:v>
                </c:pt>
                <c:pt idx="3">
                  <c:v>Jun</c:v>
                </c:pt>
                <c:pt idx="4">
                  <c:v>Jul</c:v>
                </c:pt>
                <c:pt idx="5">
                  <c:v>Aug</c:v>
                </c:pt>
                <c:pt idx="6">
                  <c:v>Sep</c:v>
                </c:pt>
              </c:strCache>
            </c:strRef>
          </c:cat>
          <c:val>
            <c:numRef>
              <c:f>'Telehealth Trend'!$C$3:$C$9</c:f>
              <c:numCache>
                <c:formatCode>_(* #,##0_);_(* \(#,##0\);_(* "-"??_);_(@_)</c:formatCode>
                <c:ptCount val="7"/>
                <c:pt idx="0">
                  <c:v>43523</c:v>
                </c:pt>
                <c:pt idx="1">
                  <c:v>143105</c:v>
                </c:pt>
                <c:pt idx="2">
                  <c:v>137729</c:v>
                </c:pt>
                <c:pt idx="3">
                  <c:v>115779</c:v>
                </c:pt>
                <c:pt idx="4">
                  <c:v>96306</c:v>
                </c:pt>
                <c:pt idx="5">
                  <c:v>77150</c:v>
                </c:pt>
                <c:pt idx="6">
                  <c:v>29706</c:v>
                </c:pt>
              </c:numCache>
            </c:numRef>
          </c:val>
          <c:smooth val="0"/>
          <c:extLst>
            <c:ext xmlns:c16="http://schemas.microsoft.com/office/drawing/2014/chart" uri="{C3380CC4-5D6E-409C-BE32-E72D297353CC}">
              <c16:uniqueId val="{00000002-F6F4-475E-8E3D-1B8FC5B00F61}"/>
            </c:ext>
          </c:extLst>
        </c:ser>
        <c:dLbls>
          <c:showLegendKey val="0"/>
          <c:showVal val="0"/>
          <c:showCatName val="0"/>
          <c:showSerName val="0"/>
          <c:showPercent val="0"/>
          <c:showBubbleSize val="0"/>
        </c:dLbls>
        <c:smooth val="0"/>
        <c:axId val="220888064"/>
        <c:axId val="231412480"/>
      </c:lineChart>
      <c:catAx>
        <c:axId val="22088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412480"/>
        <c:crosses val="autoZero"/>
        <c:auto val="1"/>
        <c:lblAlgn val="ctr"/>
        <c:lblOffset val="100"/>
        <c:noMultiLvlLbl val="0"/>
      </c:catAx>
      <c:valAx>
        <c:axId val="23141248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888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8475" cy="46562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41" y="4"/>
            <a:ext cx="3038475" cy="465621"/>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055D80E-F34F-42DA-804E-2301DD079272}" type="datetimeFigureOut">
              <a:rPr lang="en-US"/>
              <a:pPr>
                <a:defRPr/>
              </a:pPr>
              <a:t>1/7/2021</a:t>
            </a:fld>
            <a:endParaRPr lang="en-US" dirty="0"/>
          </a:p>
        </p:txBody>
      </p:sp>
      <p:sp>
        <p:nvSpPr>
          <p:cNvPr id="4" name="Footer Placeholder 3"/>
          <p:cNvSpPr>
            <a:spLocks noGrp="1"/>
          </p:cNvSpPr>
          <p:nvPr>
            <p:ph type="ftr" sz="quarter" idx="2"/>
          </p:nvPr>
        </p:nvSpPr>
        <p:spPr>
          <a:xfrm>
            <a:off x="5" y="8829184"/>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41" y="8829184"/>
            <a:ext cx="3038475" cy="465621"/>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7FAE73F-587A-4D66-A555-6AF11F52C300}" type="slidenum">
              <a:rPr lang="en-US"/>
              <a:pPr>
                <a:defRPr/>
              </a:pPr>
              <a:t>‹#›</a:t>
            </a:fld>
            <a:endParaRPr lang="en-US" dirty="0"/>
          </a:p>
        </p:txBody>
      </p:sp>
    </p:spTree>
    <p:extLst>
      <p:ext uri="{BB962C8B-B14F-4D97-AF65-F5344CB8AC3E}">
        <p14:creationId xmlns:p14="http://schemas.microsoft.com/office/powerpoint/2010/main" val="1392590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3038475" cy="467219"/>
          </a:xfrm>
          <a:prstGeom prst="rect">
            <a:avLst/>
          </a:prstGeom>
        </p:spPr>
        <p:txBody>
          <a:bodyPr vert="horz" lIns="92757" tIns="46378" rIns="92757" bIns="4637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41" y="5"/>
            <a:ext cx="3038475" cy="467219"/>
          </a:xfrm>
          <a:prstGeom prst="rect">
            <a:avLst/>
          </a:prstGeom>
        </p:spPr>
        <p:txBody>
          <a:bodyPr vert="horz" lIns="92757" tIns="46378" rIns="92757" bIns="46378" rtlCol="0"/>
          <a:lstStyle>
            <a:lvl1pPr algn="r" fontAlgn="auto">
              <a:spcBef>
                <a:spcPts val="0"/>
              </a:spcBef>
              <a:spcAft>
                <a:spcPts val="0"/>
              </a:spcAft>
              <a:defRPr sz="1200" smtClean="0">
                <a:latin typeface="+mn-lt"/>
              </a:defRPr>
            </a:lvl1pPr>
          </a:lstStyle>
          <a:p>
            <a:pPr>
              <a:defRPr/>
            </a:pPr>
            <a:fld id="{B979878A-3676-4B62-8DA4-89ED9C2E6347}" type="datetimeFigureOut">
              <a:rPr lang="en-US"/>
              <a:pPr>
                <a:defRPr/>
              </a:pPr>
              <a:t>1/7/2021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757" tIns="46378" rIns="92757" bIns="46378" rtlCol="0" anchor="ctr"/>
          <a:lstStyle/>
          <a:p>
            <a:pPr lvl="0"/>
            <a:endParaRPr lang="en-US" noProof="0" dirty="0"/>
          </a:p>
        </p:txBody>
      </p:sp>
      <p:sp>
        <p:nvSpPr>
          <p:cNvPr id="5" name="Notes Placeholder 4"/>
          <p:cNvSpPr>
            <a:spLocks noGrp="1"/>
          </p:cNvSpPr>
          <p:nvPr>
            <p:ph type="body" sz="quarter" idx="3"/>
          </p:nvPr>
        </p:nvSpPr>
        <p:spPr>
          <a:xfrm>
            <a:off x="701675" y="4473796"/>
            <a:ext cx="5607050" cy="3660959"/>
          </a:xfrm>
          <a:prstGeom prst="rect">
            <a:avLst/>
          </a:prstGeom>
        </p:spPr>
        <p:txBody>
          <a:bodyPr vert="horz" lIns="92757" tIns="46378" rIns="92757" bIns="4637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29186"/>
            <a:ext cx="3038475" cy="467219"/>
          </a:xfrm>
          <a:prstGeom prst="rect">
            <a:avLst/>
          </a:prstGeom>
        </p:spPr>
        <p:txBody>
          <a:bodyPr vert="horz" lIns="92757" tIns="46378" rIns="92757" bIns="4637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41" y="8829186"/>
            <a:ext cx="3038475" cy="467219"/>
          </a:xfrm>
          <a:prstGeom prst="rect">
            <a:avLst/>
          </a:prstGeom>
        </p:spPr>
        <p:txBody>
          <a:bodyPr vert="horz" lIns="92757" tIns="46378" rIns="92757" bIns="46378" rtlCol="0" anchor="b"/>
          <a:lstStyle>
            <a:lvl1pPr algn="r" fontAlgn="auto">
              <a:spcBef>
                <a:spcPts val="0"/>
              </a:spcBef>
              <a:spcAft>
                <a:spcPts val="0"/>
              </a:spcAft>
              <a:defRPr sz="1200" smtClean="0">
                <a:latin typeface="+mn-lt"/>
              </a:defRPr>
            </a:lvl1pPr>
          </a:lstStyle>
          <a:p>
            <a:pPr>
              <a:defRPr/>
            </a:pPr>
            <a:fld id="{A800A31E-C330-4EDA-8129-B5A5DDFE74AC}" type="slidenum">
              <a:rPr lang="en-US"/>
              <a:pPr>
                <a:defRPr/>
              </a:pPr>
              <a:t>‹#›</a:t>
            </a:fld>
            <a:endParaRPr lang="en-US" dirty="0"/>
          </a:p>
        </p:txBody>
      </p:sp>
    </p:spTree>
    <p:extLst>
      <p:ext uri="{BB962C8B-B14F-4D97-AF65-F5344CB8AC3E}">
        <p14:creationId xmlns:p14="http://schemas.microsoft.com/office/powerpoint/2010/main" val="24820099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94D1A7-C6B7-4D1E-9C5C-3776B2563E5A}" type="slidenum">
              <a:rPr lang="en-US" altLang="en-US">
                <a:solidFill>
                  <a:srgbClr val="000000"/>
                </a:solidFill>
                <a:latin typeface="Arial" charset="0"/>
              </a:rPr>
              <a:pPr fontAlgn="base">
                <a:spcBef>
                  <a:spcPct val="0"/>
                </a:spcBef>
                <a:spcAft>
                  <a:spcPct val="0"/>
                </a:spcAft>
              </a:pPr>
              <a:t>1</a:t>
            </a:fld>
            <a:endParaRPr lang="en-US" altLang="en-US" dirty="0">
              <a:solidFill>
                <a:srgbClr val="000000"/>
              </a:solidFill>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xfrm>
            <a:off x="203200" y="4416193"/>
            <a:ext cx="6661150" cy="4184181"/>
          </a:xfrm>
          <a:noFill/>
        </p:spPr>
        <p:txBody>
          <a:bodyPr wrap="square" numCol="1" anchor="t" anchorCtr="0" compatLnSpc="1">
            <a:prstTxWarp prst="textNoShape">
              <a:avLst/>
            </a:prstTxWarp>
          </a:bodyPr>
          <a:lstStyle/>
          <a:p>
            <a:pPr>
              <a:lnSpc>
                <a:spcPct val="150000"/>
              </a:lnSpc>
              <a:spcBef>
                <a:spcPct val="0"/>
              </a:spcBef>
            </a:pPr>
            <a:endParaRPr lang="en-US" altLang="en-US" sz="1600" dirty="0">
              <a:latin typeface="Segoe UI"/>
              <a:ea typeface="Segoe UI"/>
              <a:cs typeface="Segoe UI"/>
            </a:endParaRPr>
          </a:p>
        </p:txBody>
      </p:sp>
    </p:spTree>
    <p:extLst>
      <p:ext uri="{BB962C8B-B14F-4D97-AF65-F5344CB8AC3E}">
        <p14:creationId xmlns:p14="http://schemas.microsoft.com/office/powerpoint/2010/main" val="343274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12</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8909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14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89090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15</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19</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a:t>
            </a:fld>
            <a:endParaRPr lang="en-US" dirty="0"/>
          </a:p>
        </p:txBody>
      </p:sp>
    </p:spTree>
    <p:extLst>
      <p:ext uri="{BB962C8B-B14F-4D97-AF65-F5344CB8AC3E}">
        <p14:creationId xmlns:p14="http://schemas.microsoft.com/office/powerpoint/2010/main" val="3952262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21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89090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22</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23</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24</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25</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26</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27</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28</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29</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3</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89090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30</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31</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32</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33</a:t>
            </a:fld>
            <a:endParaRPr lang="en-US" dirty="0"/>
          </a:p>
        </p:txBody>
      </p:sp>
    </p:spTree>
    <p:extLst>
      <p:ext uri="{BB962C8B-B14F-4D97-AF65-F5344CB8AC3E}">
        <p14:creationId xmlns:p14="http://schemas.microsoft.com/office/powerpoint/2010/main" val="1099276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34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661874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35</a:t>
            </a:fld>
            <a:endParaRPr lang="en-US" dirty="0"/>
          </a:p>
        </p:txBody>
      </p:sp>
    </p:spTree>
    <p:extLst>
      <p:ext uri="{BB962C8B-B14F-4D97-AF65-F5344CB8AC3E}">
        <p14:creationId xmlns:p14="http://schemas.microsoft.com/office/powerpoint/2010/main" val="1861735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36</a:t>
            </a:fld>
            <a:endParaRPr lang="en-US" dirty="0"/>
          </a:p>
        </p:txBody>
      </p:sp>
    </p:spTree>
    <p:extLst>
      <p:ext uri="{BB962C8B-B14F-4D97-AF65-F5344CB8AC3E}">
        <p14:creationId xmlns:p14="http://schemas.microsoft.com/office/powerpoint/2010/main" val="2569871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37</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89090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38</a:t>
            </a:fld>
            <a:endParaRPr lang="en-US" dirty="0"/>
          </a:p>
        </p:txBody>
      </p:sp>
    </p:spTree>
    <p:extLst>
      <p:ext uri="{BB962C8B-B14F-4D97-AF65-F5344CB8AC3E}">
        <p14:creationId xmlns:p14="http://schemas.microsoft.com/office/powerpoint/2010/main" val="809507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39</a:t>
            </a:fld>
            <a:endParaRPr lang="en-US" dirty="0"/>
          </a:p>
        </p:txBody>
      </p:sp>
    </p:spTree>
    <p:extLst>
      <p:ext uri="{BB962C8B-B14F-4D97-AF65-F5344CB8AC3E}">
        <p14:creationId xmlns:p14="http://schemas.microsoft.com/office/powerpoint/2010/main" val="412088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41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273292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4341" rtl="0" eaLnBrk="0" fontAlgn="base" latinLnBrk="0" hangingPunct="0">
              <a:lnSpc>
                <a:spcPct val="100000"/>
              </a:lnSpc>
              <a:spcBef>
                <a:spcPct val="0"/>
              </a:spcBef>
              <a:spcAft>
                <a:spcPct val="0"/>
              </a:spcAft>
              <a:buClrTx/>
              <a:buSzTx/>
              <a:buFontTx/>
              <a:buNone/>
              <a:tabLst/>
              <a:defRPr/>
            </a:pPr>
            <a:fld id="{F83FE97D-11FE-4733-BA13-DDC758164817}" type="slidenum">
              <a:rPr kumimoji="0" 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44341" rtl="0" eaLnBrk="0" fontAlgn="base" latinLnBrk="0" hangingPunct="0">
                <a:lnSpc>
                  <a:spcPct val="100000"/>
                </a:lnSpc>
                <a:spcBef>
                  <a:spcPct val="0"/>
                </a:spcBef>
                <a:spcAft>
                  <a:spcPct val="0"/>
                </a:spcAft>
                <a:buClrTx/>
                <a:buSzTx/>
                <a:buFontTx/>
                <a:buNone/>
                <a:tabLst/>
                <a:defRPr/>
              </a:pPr>
              <a:t>47</a:t>
            </a:fld>
            <a:endParaRPr kumimoji="0" lang="en-US" sz="13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865966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4341" rtl="0" eaLnBrk="0" fontAlgn="base" latinLnBrk="0" hangingPunct="0">
              <a:lnSpc>
                <a:spcPct val="100000"/>
              </a:lnSpc>
              <a:spcBef>
                <a:spcPct val="0"/>
              </a:spcBef>
              <a:spcAft>
                <a:spcPct val="0"/>
              </a:spcAft>
              <a:buClrTx/>
              <a:buSzTx/>
              <a:buFontTx/>
              <a:buNone/>
              <a:tabLst/>
              <a:defRPr/>
            </a:pPr>
            <a:fld id="{F83FE97D-11FE-4733-BA13-DDC758164817}" type="slidenum">
              <a:rPr kumimoji="0" 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44341" rtl="0" eaLnBrk="0" fontAlgn="base" latinLnBrk="0" hangingPunct="0">
                <a:lnSpc>
                  <a:spcPct val="100000"/>
                </a:lnSpc>
                <a:spcBef>
                  <a:spcPct val="0"/>
                </a:spcBef>
                <a:spcAft>
                  <a:spcPct val="0"/>
                </a:spcAft>
                <a:buClrTx/>
                <a:buSzTx/>
                <a:buFontTx/>
                <a:buNone/>
                <a:tabLst/>
                <a:defRPr/>
              </a:pPr>
              <a:t>48</a:t>
            </a:fld>
            <a:endParaRPr kumimoji="0" lang="en-US" sz="13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987104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4341" rtl="0" eaLnBrk="0" fontAlgn="base" latinLnBrk="0" hangingPunct="0">
              <a:lnSpc>
                <a:spcPct val="100000"/>
              </a:lnSpc>
              <a:spcBef>
                <a:spcPct val="0"/>
              </a:spcBef>
              <a:spcAft>
                <a:spcPct val="0"/>
              </a:spcAft>
              <a:buClrTx/>
              <a:buSzTx/>
              <a:buFontTx/>
              <a:buNone/>
              <a:tabLst/>
              <a:defRPr/>
            </a:pPr>
            <a:fld id="{F83FE97D-11FE-4733-BA13-DDC758164817}" type="slidenum">
              <a:rPr kumimoji="0" 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44341" rtl="0" eaLnBrk="0" fontAlgn="base" latinLnBrk="0" hangingPunct="0">
                <a:lnSpc>
                  <a:spcPct val="100000"/>
                </a:lnSpc>
                <a:spcBef>
                  <a:spcPct val="0"/>
                </a:spcBef>
                <a:spcAft>
                  <a:spcPct val="0"/>
                </a:spcAft>
                <a:buClrTx/>
                <a:buSzTx/>
                <a:buFontTx/>
                <a:buNone/>
                <a:tabLst/>
                <a:defRPr/>
              </a:pPr>
              <a:t>50</a:t>
            </a:fld>
            <a:endParaRPr kumimoji="0" lang="en-US" sz="13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355630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4341" rtl="0" eaLnBrk="0" fontAlgn="base" latinLnBrk="0" hangingPunct="0">
              <a:lnSpc>
                <a:spcPct val="100000"/>
              </a:lnSpc>
              <a:spcBef>
                <a:spcPct val="0"/>
              </a:spcBef>
              <a:spcAft>
                <a:spcPct val="0"/>
              </a:spcAft>
              <a:buClrTx/>
              <a:buSzTx/>
              <a:buFontTx/>
              <a:buNone/>
              <a:tabLst/>
              <a:defRPr/>
            </a:pPr>
            <a:fld id="{F83FE97D-11FE-4733-BA13-DDC758164817}" type="slidenum">
              <a:rPr kumimoji="0" 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44341" rtl="0" eaLnBrk="0" fontAlgn="base" latinLnBrk="0" hangingPunct="0">
                <a:lnSpc>
                  <a:spcPct val="100000"/>
                </a:lnSpc>
                <a:spcBef>
                  <a:spcPct val="0"/>
                </a:spcBef>
                <a:spcAft>
                  <a:spcPct val="0"/>
                </a:spcAft>
                <a:buClrTx/>
                <a:buSzTx/>
                <a:buFontTx/>
                <a:buNone/>
                <a:tabLst/>
                <a:defRPr/>
              </a:pPr>
              <a:t>53</a:t>
            </a:fld>
            <a:endParaRPr kumimoji="0" lang="en-US" sz="13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037897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4341" rtl="0" eaLnBrk="0" fontAlgn="base" latinLnBrk="0" hangingPunct="0">
              <a:lnSpc>
                <a:spcPct val="100000"/>
              </a:lnSpc>
              <a:spcBef>
                <a:spcPct val="0"/>
              </a:spcBef>
              <a:spcAft>
                <a:spcPct val="0"/>
              </a:spcAft>
              <a:buClrTx/>
              <a:buSzTx/>
              <a:buFontTx/>
              <a:buNone/>
              <a:tabLst/>
              <a:defRPr/>
            </a:pPr>
            <a:fld id="{F83FE97D-11FE-4733-BA13-DDC758164817}" type="slidenum">
              <a:rPr kumimoji="0" 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44341" rtl="0" eaLnBrk="0" fontAlgn="base" latinLnBrk="0" hangingPunct="0">
                <a:lnSpc>
                  <a:spcPct val="100000"/>
                </a:lnSpc>
                <a:spcBef>
                  <a:spcPct val="0"/>
                </a:spcBef>
                <a:spcAft>
                  <a:spcPct val="0"/>
                </a:spcAft>
                <a:buClrTx/>
                <a:buSzTx/>
                <a:buFontTx/>
                <a:buNone/>
                <a:tabLst/>
                <a:defRPr/>
              </a:pPr>
              <a:t>56</a:t>
            </a:fld>
            <a:endParaRPr kumimoji="0" lang="en-US" sz="13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988272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4341" rtl="0" eaLnBrk="0" fontAlgn="base" latinLnBrk="0" hangingPunct="0">
              <a:lnSpc>
                <a:spcPct val="100000"/>
              </a:lnSpc>
              <a:spcBef>
                <a:spcPct val="0"/>
              </a:spcBef>
              <a:spcAft>
                <a:spcPct val="0"/>
              </a:spcAft>
              <a:buClrTx/>
              <a:buSzTx/>
              <a:buFontTx/>
              <a:buNone/>
              <a:tabLst/>
              <a:defRPr/>
            </a:pPr>
            <a:fld id="{F83FE97D-11FE-4733-BA13-DDC758164817}" type="slidenum">
              <a:rPr kumimoji="0" lang="en-US" sz="13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44341" rtl="0" eaLnBrk="0" fontAlgn="base" latinLnBrk="0" hangingPunct="0">
                <a:lnSpc>
                  <a:spcPct val="100000"/>
                </a:lnSpc>
                <a:spcBef>
                  <a:spcPct val="0"/>
                </a:spcBef>
                <a:spcAft>
                  <a:spcPct val="0"/>
                </a:spcAft>
                <a:buClrTx/>
                <a:buSzTx/>
                <a:buFontTx/>
                <a:buNone/>
                <a:tabLst/>
                <a:defRPr/>
              </a:pPr>
              <a:t>59</a:t>
            </a:fld>
            <a:endParaRPr kumimoji="0" lang="en-US" sz="13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0692656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61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8909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5</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62</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213189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63</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1619200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64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1511784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65</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226144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66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67</a:t>
            </a:fld>
            <a:endParaRPr lang="en-US" dirty="0"/>
          </a:p>
        </p:txBody>
      </p:sp>
    </p:spTree>
    <p:extLst>
      <p:ext uri="{BB962C8B-B14F-4D97-AF65-F5344CB8AC3E}">
        <p14:creationId xmlns:p14="http://schemas.microsoft.com/office/powerpoint/2010/main" val="39533347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68</a:t>
            </a:fld>
            <a:endParaRPr lang="en-US" dirty="0"/>
          </a:p>
        </p:txBody>
      </p:sp>
    </p:spTree>
    <p:extLst>
      <p:ext uri="{BB962C8B-B14F-4D97-AF65-F5344CB8AC3E}">
        <p14:creationId xmlns:p14="http://schemas.microsoft.com/office/powerpoint/2010/main" val="15072035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69</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8909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70</a:t>
            </a:fld>
            <a:endParaRPr lang="en-US" dirty="0"/>
          </a:p>
        </p:txBody>
      </p:sp>
    </p:spTree>
    <p:extLst>
      <p:ext uri="{BB962C8B-B14F-4D97-AF65-F5344CB8AC3E}">
        <p14:creationId xmlns:p14="http://schemas.microsoft.com/office/powerpoint/2010/main" val="15072035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72</a:t>
            </a:fld>
            <a:endParaRPr lang="en-US" dirty="0"/>
          </a:p>
        </p:txBody>
      </p:sp>
    </p:spTree>
    <p:extLst>
      <p:ext uri="{BB962C8B-B14F-4D97-AF65-F5344CB8AC3E}">
        <p14:creationId xmlns:p14="http://schemas.microsoft.com/office/powerpoint/2010/main" val="150720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73</a:t>
            </a:fld>
            <a:endParaRPr lang="en-US" dirty="0"/>
          </a:p>
        </p:txBody>
      </p:sp>
    </p:spTree>
    <p:extLst>
      <p:ext uri="{BB962C8B-B14F-4D97-AF65-F5344CB8AC3E}">
        <p14:creationId xmlns:p14="http://schemas.microsoft.com/office/powerpoint/2010/main" val="15072035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74</a:t>
            </a:fld>
            <a:endParaRPr lang="en-US" dirty="0"/>
          </a:p>
        </p:txBody>
      </p:sp>
    </p:spTree>
    <p:extLst>
      <p:ext uri="{BB962C8B-B14F-4D97-AF65-F5344CB8AC3E}">
        <p14:creationId xmlns:p14="http://schemas.microsoft.com/office/powerpoint/2010/main" val="15072035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75</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89090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3970341" y="0"/>
            <a:ext cx="3038475"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2" y="8829180"/>
            <a:ext cx="3038475"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970341" y="8829180"/>
            <a:ext cx="3038475"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76</a:t>
            </a:fld>
            <a:endParaRPr lang="en-US" sz="1200" dirty="0">
              <a:latin typeface="+mn-lt"/>
              <a:cs typeface="+mn-cs"/>
            </a:endParaRPr>
          </a:p>
        </p:txBody>
      </p:sp>
    </p:spTree>
    <p:extLst>
      <p:ext uri="{BB962C8B-B14F-4D97-AF65-F5344CB8AC3E}">
        <p14:creationId xmlns:p14="http://schemas.microsoft.com/office/powerpoint/2010/main" val="3066033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4058569" y="0"/>
            <a:ext cx="3105997" cy="46355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1" y="8759825"/>
            <a:ext cx="3105997" cy="46355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4058569" y="8759825"/>
            <a:ext cx="3105997" cy="463550"/>
          </a:xfrm>
          <a:prstGeom prst="rect">
            <a:avLst/>
          </a:prstGeom>
          <a:noFill/>
        </p:spPr>
        <p:txBody>
          <a:bodyPr lIns="92757" tIns="46378" rIns="92757" bIns="4637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E3D513-5373-4F26-BB30-96F9CF83CD87}" type="slidenum">
              <a:rPr lang="en-US" altLang="en-US" sz="1200">
                <a:latin typeface="Calibri" panose="020F0502020204030204" pitchFamily="34" charset="0"/>
              </a:rPr>
              <a:pPr algn="r" eaLnBrk="1" hangingPunct="1"/>
              <a:t>78</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453402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3970341" y="0"/>
            <a:ext cx="3038475"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1/7/2021</a:t>
            </a:fld>
            <a:endParaRPr lang="en-US" sz="1200" dirty="0">
              <a:latin typeface="+mn-lt"/>
              <a:cs typeface="+mn-cs"/>
            </a:endParaRPr>
          </a:p>
        </p:txBody>
      </p:sp>
      <p:sp>
        <p:nvSpPr>
          <p:cNvPr id="5" name="Footer Placeholder 4"/>
          <p:cNvSpPr txBox="1">
            <a:spLocks noGrp="1"/>
          </p:cNvSpPr>
          <p:nvPr/>
        </p:nvSpPr>
        <p:spPr>
          <a:xfrm>
            <a:off x="2" y="8829180"/>
            <a:ext cx="3038475"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970341" y="8829180"/>
            <a:ext cx="3038475"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79</a:t>
            </a:fld>
            <a:endParaRPr lang="en-US" sz="1200" dirty="0">
              <a:latin typeface="+mn-lt"/>
              <a:cs typeface="+mn-cs"/>
            </a:endParaRPr>
          </a:p>
        </p:txBody>
      </p:sp>
    </p:spTree>
    <p:extLst>
      <p:ext uri="{BB962C8B-B14F-4D97-AF65-F5344CB8AC3E}">
        <p14:creationId xmlns:p14="http://schemas.microsoft.com/office/powerpoint/2010/main" val="26835551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80</a:t>
            </a:fld>
            <a:endParaRPr lang="en-US" dirty="0"/>
          </a:p>
        </p:txBody>
      </p:sp>
    </p:spTree>
    <p:extLst>
      <p:ext uri="{BB962C8B-B14F-4D97-AF65-F5344CB8AC3E}">
        <p14:creationId xmlns:p14="http://schemas.microsoft.com/office/powerpoint/2010/main" val="259244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81</a:t>
            </a:fld>
            <a:endParaRPr lang="en-US" dirty="0"/>
          </a:p>
        </p:txBody>
      </p:sp>
    </p:spTree>
    <p:extLst>
      <p:ext uri="{BB962C8B-B14F-4D97-AF65-F5344CB8AC3E}">
        <p14:creationId xmlns:p14="http://schemas.microsoft.com/office/powerpoint/2010/main" val="259244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9</a:t>
            </a:fld>
            <a:endParaRPr lang="en-US" dirty="0"/>
          </a:p>
        </p:txBody>
      </p:sp>
    </p:spTree>
    <p:extLst>
      <p:ext uri="{BB962C8B-B14F-4D97-AF65-F5344CB8AC3E}">
        <p14:creationId xmlns:p14="http://schemas.microsoft.com/office/powerpoint/2010/main" val="762711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3"/>
          <p:cNvSpPr txBox="1">
            <a:spLocks/>
          </p:cNvSpPr>
          <p:nvPr userDrawn="1"/>
        </p:nvSpPr>
        <p:spPr>
          <a:xfrm>
            <a:off x="3432175" y="1616075"/>
            <a:ext cx="5711825" cy="2270125"/>
          </a:xfrm>
          <a:prstGeom prst="rect">
            <a:avLst/>
          </a:prstGeom>
          <a:solidFill>
            <a:schemeClr val="tx1">
              <a:lumMod val="85000"/>
              <a:lumOff val="15000"/>
            </a:schemeClr>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sp>
        <p:nvSpPr>
          <p:cNvPr id="5" name="Title 3"/>
          <p:cNvSpPr txBox="1">
            <a:spLocks/>
          </p:cNvSpPr>
          <p:nvPr userDrawn="1"/>
        </p:nvSpPr>
        <p:spPr>
          <a:xfrm>
            <a:off x="0" y="1616075"/>
            <a:ext cx="3406775" cy="2270125"/>
          </a:xfrm>
          <a:prstGeom prst="rect">
            <a:avLst/>
          </a:prstGeom>
          <a:solidFill>
            <a:srgbClr val="2906A2"/>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pic>
        <p:nvPicPr>
          <p:cNvPr id="6" name="Picture 7" descr="DSS LOGO vector difference"/>
          <p:cNvPicPr>
            <a:picLocks noChangeAspect="1" noChangeArrowheads="1"/>
          </p:cNvPicPr>
          <p:nvPr userDrawn="1"/>
        </p:nvPicPr>
        <p:blipFill>
          <a:blip r:embed="rId2"/>
          <a:srcRect/>
          <a:stretch>
            <a:fillRect/>
          </a:stretch>
        </p:blipFill>
        <p:spPr bwMode="auto">
          <a:xfrm>
            <a:off x="0" y="3098800"/>
            <a:ext cx="3200400" cy="787400"/>
          </a:xfrm>
          <a:prstGeom prst="rect">
            <a:avLst/>
          </a:prstGeom>
          <a:noFill/>
          <a:ln w="9525">
            <a:noFill/>
            <a:miter lim="800000"/>
            <a:headEnd/>
            <a:tailEnd/>
          </a:ln>
        </p:spPr>
      </p:pic>
      <p:sp>
        <p:nvSpPr>
          <p:cNvPr id="7" name="Rectangle 9"/>
          <p:cNvSpPr/>
          <p:nvPr userDrawn="1"/>
        </p:nvSpPr>
        <p:spPr>
          <a:xfrm>
            <a:off x="-12700" y="-103188"/>
            <a:ext cx="9156700" cy="16906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0"/>
          <p:cNvSpPr/>
          <p:nvPr userDrawn="1"/>
        </p:nvSpPr>
        <p:spPr>
          <a:xfrm>
            <a:off x="-12700" y="3919538"/>
            <a:ext cx="9156700" cy="2971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432131" y="2130425"/>
            <a:ext cx="5711869" cy="800665"/>
          </a:xfrm>
          <a:noFill/>
        </p:spPr>
        <p:txBody>
          <a:bodyPr anchor="t"/>
          <a:lstStyle>
            <a:lvl1pPr algn="ctr">
              <a:defRPr sz="3200"/>
            </a:lvl1pPr>
          </a:lstStyle>
          <a:p>
            <a:r>
              <a:rPr lang="en-US" dirty="0"/>
              <a:t>Click to edit Master title style</a:t>
            </a:r>
          </a:p>
        </p:txBody>
      </p:sp>
      <p:sp>
        <p:nvSpPr>
          <p:cNvPr id="3" name="Subtitle 2"/>
          <p:cNvSpPr>
            <a:spLocks noGrp="1"/>
          </p:cNvSpPr>
          <p:nvPr>
            <p:ph type="subTitle" idx="1"/>
          </p:nvPr>
        </p:nvSpPr>
        <p:spPr>
          <a:xfrm>
            <a:off x="3432130" y="2983261"/>
            <a:ext cx="5711870" cy="877886"/>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11" name="Slide Number Placeholder 5"/>
          <p:cNvSpPr>
            <a:spLocks noGrp="1"/>
          </p:cNvSpPr>
          <p:nvPr>
            <p:ph type="sldNum" sz="quarter" idx="12"/>
          </p:nvPr>
        </p:nvSpPr>
        <p:spPr/>
        <p:txBody>
          <a:bodyPr/>
          <a:lstStyle>
            <a:lvl1pPr>
              <a:defRPr/>
            </a:lvl1pPr>
          </a:lstStyle>
          <a:p>
            <a:pPr>
              <a:defRPr/>
            </a:pPr>
            <a:fld id="{22A8FCF6-5391-4B26-880E-5F24893A50C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6D5A4297-53E4-41EB-B544-90BB684DE89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8D91D655-7119-457D-A34B-11276AAE675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577" y="61205"/>
            <a:ext cx="7923892" cy="488156"/>
          </a:xfrm>
        </p:spPr>
        <p:txBody>
          <a:bodyPr/>
          <a:lstStyle>
            <a:lvl1pPr>
              <a:lnSpc>
                <a:spcPts val="2156"/>
              </a:lnSpc>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p:cNvSpPr>
            <a:spLocks noGrp="1" noChangeAspect="1"/>
          </p:cNvSpPr>
          <p:nvPr>
            <p:ph type="ftr" sz="quarter" idx="3"/>
          </p:nvPr>
        </p:nvSpPr>
        <p:spPr>
          <a:xfrm>
            <a:off x="5975652" y="6296621"/>
            <a:ext cx="2896810" cy="381955"/>
          </a:xfrm>
          <a:prstGeom prst="rect">
            <a:avLst/>
          </a:prstGeom>
        </p:spPr>
        <p:txBody>
          <a:bodyPr/>
          <a:lstStyle>
            <a:lvl1pPr>
              <a:defRPr lang="en-US" sz="844" b="0" smtClean="0">
                <a:solidFill>
                  <a:schemeClr val="tx1">
                    <a:lumMod val="50000"/>
                    <a:lumOff val="50000"/>
                  </a:schemeClr>
                </a:solidFill>
                <a:latin typeface="Cambria" panose="02040503050406030204" pitchFamily="18" charset="0"/>
              </a:defRPr>
            </a:lvl1pPr>
          </a:lstStyle>
          <a:p>
            <a:pPr algn="r">
              <a:tabLst>
                <a:tab pos="2571750" algn="r"/>
              </a:tabLst>
            </a:pPr>
            <a:r>
              <a:rPr lang="en-US"/>
              <a:t> 2020 </a:t>
            </a:r>
            <a:r>
              <a:rPr lang="en-US">
                <a:solidFill>
                  <a:srgbClr val="5D5D5D"/>
                </a:solidFill>
                <a:ea typeface="Cambria" panose="02040503050406030204" pitchFamily="18" charset="0"/>
              </a:rPr>
              <a:t>CAHPS</a:t>
            </a:r>
            <a:r>
              <a:rPr lang="en-US" baseline="30000">
                <a:solidFill>
                  <a:srgbClr val="5D5D5D"/>
                </a:solidFill>
                <a:ea typeface="Cambria" panose="02040503050406030204" pitchFamily="18" charset="0"/>
              </a:rPr>
              <a:t>®</a:t>
            </a:r>
            <a:r>
              <a:rPr lang="en-US"/>
              <a:t> 5.0H Adult Medicaid Survey</a:t>
            </a:r>
          </a:p>
          <a:p>
            <a:pPr algn="r">
              <a:tabLst>
                <a:tab pos="2571750" algn="r"/>
              </a:tabLst>
            </a:pPr>
            <a:r>
              <a:rPr lang="en-US"/>
              <a:t>^K112^</a:t>
            </a:r>
          </a:p>
          <a:p>
            <a:pPr>
              <a:tabLst>
                <a:tab pos="2571750" algn="r"/>
              </a:tabLst>
            </a:pPr>
            <a:r>
              <a:rPr lang="en-US"/>
              <a:t>                                                                           </a:t>
            </a:r>
            <a:endParaRPr lang="en-US" dirty="0"/>
          </a:p>
        </p:txBody>
      </p:sp>
      <p:sp>
        <p:nvSpPr>
          <p:cNvPr id="6" name="Slide Number Placeholder 2"/>
          <p:cNvSpPr>
            <a:spLocks noGrp="1" noChangeAspect="1"/>
          </p:cNvSpPr>
          <p:nvPr>
            <p:ph type="sldNum" sz="quarter" idx="4"/>
          </p:nvPr>
        </p:nvSpPr>
        <p:spPr>
          <a:xfrm>
            <a:off x="6885436" y="6478933"/>
            <a:ext cx="2134810" cy="364628"/>
          </a:xfrm>
          <a:prstGeom prst="rect">
            <a:avLst/>
          </a:prstGeom>
        </p:spPr>
        <p:txBody>
          <a:bodyPr vert="horz" lIns="91440" tIns="45720" rIns="91440" bIns="45720" rtlCol="0" anchor="ctr"/>
          <a:lstStyle>
            <a:lvl1pPr algn="r">
              <a:defRPr sz="844" b="0">
                <a:solidFill>
                  <a:schemeClr val="tx1">
                    <a:lumMod val="50000"/>
                    <a:lumOff val="50000"/>
                  </a:schemeClr>
                </a:solidFill>
                <a:latin typeface="Cambria" panose="02040503050406030204" pitchFamily="18" charset="0"/>
                <a:cs typeface="Helvetica" panose="020B0604020202020204" pitchFamily="34" charset="0"/>
              </a:defRPr>
            </a:lvl1pPr>
          </a:lstStyle>
          <a:p>
            <a:fld id="{B723CDAA-37FF-4212-B998-0E3DC4369CB8}" type="slidenum">
              <a:rPr lang="en-US" smtClean="0"/>
              <a:pPr/>
              <a:t>‹#›</a:t>
            </a:fld>
            <a:endParaRPr lang="en-US" dirty="0"/>
          </a:p>
        </p:txBody>
      </p:sp>
      <p:sp>
        <p:nvSpPr>
          <p:cNvPr id="8" name="TextBox 7">
            <a:extLst>
              <a:ext uri="{FF2B5EF4-FFF2-40B4-BE49-F238E27FC236}">
                <a16:creationId xmlns:a16="http://schemas.microsoft.com/office/drawing/2014/main" id="{F9972899-D3E4-B345-AF0E-919D0346A7EE}"/>
              </a:ext>
            </a:extLst>
          </p:cNvPr>
          <p:cNvSpPr txBox="1">
            <a:spLocks noChangeAspect="1"/>
          </p:cNvSpPr>
          <p:nvPr userDrawn="1"/>
        </p:nvSpPr>
        <p:spPr>
          <a:xfrm>
            <a:off x="337496" y="6523162"/>
            <a:ext cx="2606275" cy="207749"/>
          </a:xfrm>
          <a:prstGeom prst="rect">
            <a:avLst/>
          </a:prstGeom>
          <a:noFill/>
        </p:spPr>
        <p:txBody>
          <a:bodyPr wrap="square" lIns="85725" rIns="0" rtlCol="0" anchor="ctr" anchorCtr="0">
            <a:spAutoFit/>
          </a:bodyPr>
          <a:lstStyle/>
          <a:p>
            <a:pPr algn="l"/>
            <a:r>
              <a:rPr lang="en-US" sz="750" b="0" i="0" dirty="0">
                <a:solidFill>
                  <a:srgbClr val="5D5D5D"/>
                </a:solidFill>
                <a:latin typeface="Cambria" panose="02040503050406030204" pitchFamily="18" charset="0"/>
                <a:ea typeface="Cambria" panose="02040503050406030204" pitchFamily="18" charset="0"/>
                <a:cs typeface="Arial" panose="020B0604020202020204" pitchFamily="34" charset="0"/>
              </a:rPr>
              <a:t>SPH Analytics</a:t>
            </a:r>
          </a:p>
        </p:txBody>
      </p:sp>
    </p:spTree>
    <p:extLst>
      <p:ext uri="{BB962C8B-B14F-4D97-AF65-F5344CB8AC3E}">
        <p14:creationId xmlns:p14="http://schemas.microsoft.com/office/powerpoint/2010/main" val="1190953575"/>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noChangeAspect="1"/>
          </p:cNvSpPr>
          <p:nvPr>
            <p:ph type="ftr" sz="quarter" idx="3"/>
          </p:nvPr>
        </p:nvSpPr>
        <p:spPr>
          <a:xfrm>
            <a:off x="5975652" y="6296621"/>
            <a:ext cx="2896810" cy="381955"/>
          </a:xfrm>
          <a:prstGeom prst="rect">
            <a:avLst/>
          </a:prstGeom>
        </p:spPr>
        <p:txBody>
          <a:bodyPr/>
          <a:lstStyle>
            <a:lvl1pPr>
              <a:defRPr lang="en-US" sz="844" b="0" smtClean="0">
                <a:solidFill>
                  <a:schemeClr val="tx1">
                    <a:lumMod val="50000"/>
                    <a:lumOff val="50000"/>
                  </a:schemeClr>
                </a:solidFill>
                <a:latin typeface="Cambria" panose="02040503050406030204" pitchFamily="18" charset="0"/>
              </a:defRPr>
            </a:lvl1pPr>
          </a:lstStyle>
          <a:p>
            <a:pPr algn="r">
              <a:tabLst>
                <a:tab pos="2571750" algn="r"/>
              </a:tabLst>
            </a:pPr>
            <a:r>
              <a:rPr lang="en-US"/>
              <a:t> 2020</a:t>
            </a:r>
            <a:r>
              <a:rPr lang="en-US">
                <a:solidFill>
                  <a:srgbClr val="5D5D5D"/>
                </a:solidFill>
                <a:ea typeface="Cambria" panose="02040503050406030204" pitchFamily="18" charset="0"/>
              </a:rPr>
              <a:t> CAHPS</a:t>
            </a:r>
            <a:r>
              <a:rPr lang="en-US" baseline="30000">
                <a:solidFill>
                  <a:srgbClr val="5D5D5D"/>
                </a:solidFill>
                <a:ea typeface="Cambria" panose="02040503050406030204" pitchFamily="18" charset="0"/>
              </a:rPr>
              <a:t>®</a:t>
            </a:r>
            <a:r>
              <a:rPr lang="en-US"/>
              <a:t> 5.0H Adult Medicaid Survey</a:t>
            </a:r>
          </a:p>
          <a:p>
            <a:pPr algn="r">
              <a:tabLst>
                <a:tab pos="2571750" algn="r"/>
              </a:tabLst>
            </a:pPr>
            <a:r>
              <a:rPr lang="en-US"/>
              <a:t>^K112^</a:t>
            </a:r>
          </a:p>
          <a:p>
            <a:pPr>
              <a:tabLst>
                <a:tab pos="2571750" algn="r"/>
              </a:tabLst>
            </a:pPr>
            <a:r>
              <a:rPr lang="en-US"/>
              <a:t>                                                                           </a:t>
            </a:r>
            <a:endParaRPr lang="en-US" dirty="0"/>
          </a:p>
        </p:txBody>
      </p:sp>
      <p:sp>
        <p:nvSpPr>
          <p:cNvPr id="4" name="Slide Number Placeholder 2"/>
          <p:cNvSpPr>
            <a:spLocks noGrp="1" noChangeAspect="1"/>
          </p:cNvSpPr>
          <p:nvPr>
            <p:ph type="sldNum" sz="quarter" idx="4"/>
          </p:nvPr>
        </p:nvSpPr>
        <p:spPr>
          <a:xfrm>
            <a:off x="6885436" y="6478933"/>
            <a:ext cx="2134810" cy="364628"/>
          </a:xfrm>
          <a:prstGeom prst="rect">
            <a:avLst/>
          </a:prstGeom>
        </p:spPr>
        <p:txBody>
          <a:bodyPr vert="horz" lIns="91440" tIns="45720" rIns="91440" bIns="45720" rtlCol="0" anchor="ctr"/>
          <a:lstStyle>
            <a:lvl1pPr algn="r">
              <a:defRPr sz="844" b="0">
                <a:solidFill>
                  <a:schemeClr val="tx1">
                    <a:lumMod val="50000"/>
                    <a:lumOff val="50000"/>
                  </a:schemeClr>
                </a:solidFill>
                <a:latin typeface="Cambria" panose="02040503050406030204" pitchFamily="18" charset="0"/>
                <a:cs typeface="Helvetica" panose="020B0604020202020204" pitchFamily="34" charset="0"/>
              </a:defRPr>
            </a:lvl1pPr>
          </a:lstStyle>
          <a:p>
            <a:fld id="{B723CDAA-37FF-4212-B998-0E3DC4369CB8}" type="slidenum">
              <a:rPr lang="en-US" smtClean="0"/>
              <a:pPr/>
              <a:t>‹#›</a:t>
            </a:fld>
            <a:endParaRPr lang="en-US" dirty="0"/>
          </a:p>
        </p:txBody>
      </p:sp>
    </p:spTree>
    <p:extLst>
      <p:ext uri="{BB962C8B-B14F-4D97-AF65-F5344CB8AC3E}">
        <p14:creationId xmlns:p14="http://schemas.microsoft.com/office/powerpoint/2010/main" val="1793231147"/>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7" name="Rectangle 6"/>
          <p:cNvSpPr>
            <a:spLocks noChangeAspect="1"/>
          </p:cNvSpPr>
          <p:nvPr userDrawn="1"/>
        </p:nvSpPr>
        <p:spPr>
          <a:xfrm>
            <a:off x="0" y="1491258"/>
            <a:ext cx="9144000" cy="2071688"/>
          </a:xfrm>
          <a:prstGeom prst="rect">
            <a:avLst/>
          </a:prstGeom>
          <a:solidFill>
            <a:srgbClr val="A8B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8" dirty="0"/>
          </a:p>
        </p:txBody>
      </p:sp>
      <p:sp>
        <p:nvSpPr>
          <p:cNvPr id="2" name="Title 1"/>
          <p:cNvSpPr>
            <a:spLocks noGrp="1"/>
          </p:cNvSpPr>
          <p:nvPr>
            <p:ph type="title"/>
          </p:nvPr>
        </p:nvSpPr>
        <p:spPr>
          <a:xfrm>
            <a:off x="685800" y="1676401"/>
            <a:ext cx="7772400" cy="1362075"/>
          </a:xfrm>
        </p:spPr>
        <p:txBody>
          <a:bodyPr anchor="b">
            <a:normAutofit/>
          </a:bodyPr>
          <a:lstStyle>
            <a:lvl1pPr algn="ctr">
              <a:defRPr sz="3545" b="0" cap="all" spc="148" baseline="0">
                <a:solidFill>
                  <a:schemeClr val="bg1"/>
                </a:solidFill>
              </a:defRPr>
            </a:lvl1pPr>
          </a:lstStyle>
          <a:p>
            <a:r>
              <a:rPr lang="en-US" dirty="0"/>
              <a:t>Click to edit Master title style</a:t>
            </a:r>
          </a:p>
        </p:txBody>
      </p:sp>
      <p:sp>
        <p:nvSpPr>
          <p:cNvPr id="6" name="Footer Placeholder 1"/>
          <p:cNvSpPr>
            <a:spLocks noGrp="1" noChangeAspect="1"/>
          </p:cNvSpPr>
          <p:nvPr>
            <p:ph type="ftr" sz="quarter" idx="3"/>
          </p:nvPr>
        </p:nvSpPr>
        <p:spPr>
          <a:xfrm>
            <a:off x="5975652" y="6296621"/>
            <a:ext cx="2896810" cy="381955"/>
          </a:xfrm>
          <a:prstGeom prst="rect">
            <a:avLst/>
          </a:prstGeom>
        </p:spPr>
        <p:txBody>
          <a:bodyPr/>
          <a:lstStyle>
            <a:lvl1pPr>
              <a:defRPr lang="en-US" sz="844" b="0" smtClean="0">
                <a:solidFill>
                  <a:schemeClr val="tx1">
                    <a:lumMod val="50000"/>
                    <a:lumOff val="50000"/>
                  </a:schemeClr>
                </a:solidFill>
                <a:latin typeface="Cambria" panose="02040503050406030204" pitchFamily="18" charset="0"/>
              </a:defRPr>
            </a:lvl1pPr>
          </a:lstStyle>
          <a:p>
            <a:pPr algn="r">
              <a:tabLst>
                <a:tab pos="2571750" algn="r"/>
              </a:tabLst>
            </a:pPr>
            <a:r>
              <a:rPr lang="en-US"/>
              <a:t> 2020 </a:t>
            </a:r>
            <a:r>
              <a:rPr lang="en-US">
                <a:solidFill>
                  <a:srgbClr val="5D5D5D"/>
                </a:solidFill>
                <a:ea typeface="Cambria" panose="02040503050406030204" pitchFamily="18" charset="0"/>
              </a:rPr>
              <a:t>CAHPS</a:t>
            </a:r>
            <a:r>
              <a:rPr lang="en-US" baseline="30000">
                <a:solidFill>
                  <a:srgbClr val="5D5D5D"/>
                </a:solidFill>
                <a:ea typeface="Cambria" panose="02040503050406030204" pitchFamily="18" charset="0"/>
              </a:rPr>
              <a:t>®</a:t>
            </a:r>
            <a:r>
              <a:rPr lang="en-US"/>
              <a:t> 5.0H Adult Medicaid Survey</a:t>
            </a:r>
          </a:p>
          <a:p>
            <a:pPr algn="r">
              <a:tabLst>
                <a:tab pos="2571750" algn="r"/>
              </a:tabLst>
            </a:pPr>
            <a:r>
              <a:rPr lang="en-US"/>
              <a:t>^K112^</a:t>
            </a:r>
          </a:p>
          <a:p>
            <a:pPr>
              <a:tabLst>
                <a:tab pos="2571750" algn="r"/>
              </a:tabLst>
            </a:pPr>
            <a:r>
              <a:rPr lang="en-US"/>
              <a:t>                                                                           </a:t>
            </a:r>
            <a:endParaRPr lang="en-US" dirty="0"/>
          </a:p>
        </p:txBody>
      </p:sp>
      <p:sp>
        <p:nvSpPr>
          <p:cNvPr id="8" name="Slide Number Placeholder 2"/>
          <p:cNvSpPr>
            <a:spLocks noGrp="1" noChangeAspect="1"/>
          </p:cNvSpPr>
          <p:nvPr>
            <p:ph type="sldNum" sz="quarter" idx="4"/>
          </p:nvPr>
        </p:nvSpPr>
        <p:spPr>
          <a:xfrm>
            <a:off x="6885436" y="6478933"/>
            <a:ext cx="2134810" cy="364628"/>
          </a:xfrm>
          <a:prstGeom prst="rect">
            <a:avLst/>
          </a:prstGeom>
        </p:spPr>
        <p:txBody>
          <a:bodyPr vert="horz" lIns="91440" tIns="45720" rIns="91440" bIns="45720" rtlCol="0" anchor="ctr"/>
          <a:lstStyle>
            <a:lvl1pPr algn="r">
              <a:defRPr sz="844" b="0">
                <a:solidFill>
                  <a:schemeClr val="tx1">
                    <a:lumMod val="50000"/>
                    <a:lumOff val="50000"/>
                  </a:schemeClr>
                </a:solidFill>
                <a:latin typeface="Cambria" panose="02040503050406030204" pitchFamily="18" charset="0"/>
                <a:cs typeface="Helvetica" panose="020B0604020202020204" pitchFamily="34" charset="0"/>
              </a:defRPr>
            </a:lvl1pPr>
          </a:lstStyle>
          <a:p>
            <a:fld id="{B723CDAA-37FF-4212-B998-0E3DC4369CB8}" type="slidenum">
              <a:rPr lang="en-US" smtClean="0"/>
              <a:pPr/>
              <a:t>‹#›</a:t>
            </a:fld>
            <a:endParaRPr lang="en-US" dirty="0"/>
          </a:p>
        </p:txBody>
      </p:sp>
    </p:spTree>
    <p:extLst>
      <p:ext uri="{BB962C8B-B14F-4D97-AF65-F5344CB8AC3E}">
        <p14:creationId xmlns:p14="http://schemas.microsoft.com/office/powerpoint/2010/main" val="1408852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026375"/>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8E0910F7-5D48-4D29-89D1-83725AECF73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a:solidFill>
            <a:schemeClr val="accent1">
              <a:lumMod val="20000"/>
              <a:lumOff val="80000"/>
            </a:schemeClr>
          </a:solidFill>
        </p:spPr>
        <p:txBody>
          <a:bodyPr anchor="t"/>
          <a:lstStyle>
            <a:lvl1pPr algn="l">
              <a:defRPr sz="4000" b="1" u="none" cap="none">
                <a:solidFill>
                  <a:srgbClr val="2906A2"/>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120F9A6D-C033-4D6D-9AA8-89024EE4BA4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382B61B4-6BB9-47A6-B93C-99ACD9D56F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9" name="Slide Number Placeholder 5"/>
          <p:cNvSpPr>
            <a:spLocks noGrp="1"/>
          </p:cNvSpPr>
          <p:nvPr>
            <p:ph type="sldNum" sz="quarter" idx="12"/>
          </p:nvPr>
        </p:nvSpPr>
        <p:spPr/>
        <p:txBody>
          <a:bodyPr/>
          <a:lstStyle>
            <a:lvl1pPr>
              <a:defRPr/>
            </a:lvl1pPr>
          </a:lstStyle>
          <a:p>
            <a:pPr>
              <a:defRPr/>
            </a:pPr>
            <a:fld id="{73517445-A01B-4834-84D5-6A6757894F5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5" name="Slide Number Placeholder 5"/>
          <p:cNvSpPr>
            <a:spLocks noGrp="1"/>
          </p:cNvSpPr>
          <p:nvPr>
            <p:ph type="sldNum" sz="quarter" idx="12"/>
          </p:nvPr>
        </p:nvSpPr>
        <p:spPr/>
        <p:txBody>
          <a:bodyPr/>
          <a:lstStyle>
            <a:lvl1pPr>
              <a:defRPr/>
            </a:lvl1pPr>
          </a:lstStyle>
          <a:p>
            <a:pPr>
              <a:defRPr/>
            </a:pPr>
            <a:fld id="{B77E40C9-912E-40AE-8E8F-5BBEFA61276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4" name="Slide Number Placeholder 5"/>
          <p:cNvSpPr>
            <a:spLocks noGrp="1"/>
          </p:cNvSpPr>
          <p:nvPr>
            <p:ph type="sldNum" sz="quarter" idx="12"/>
          </p:nvPr>
        </p:nvSpPr>
        <p:spPr/>
        <p:txBody>
          <a:bodyPr/>
          <a:lstStyle>
            <a:lvl1pPr>
              <a:defRPr/>
            </a:lvl1pPr>
          </a:lstStyle>
          <a:p>
            <a:pPr>
              <a:defRPr/>
            </a:pPr>
            <a:fld id="{56F41AA8-8C5A-4593-9204-DB23FE10422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34F3143F-4BD4-4B07-9F39-382813E35A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December, 2020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40A5E6D9-857F-4A68-8641-FFCB332747B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939800"/>
            <a:ext cx="8229600" cy="518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a:t>December, 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dirty="0"/>
              <a:t>Department of Social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14E114-112D-4C96-A0B4-2C41C19A598A}" type="slidenum">
              <a:rPr lang="en-US"/>
              <a:pPr>
                <a:defRPr/>
              </a:pPr>
              <a:t>‹#›</a:t>
            </a:fld>
            <a:endParaRPr lang="en-US" dirty="0"/>
          </a:p>
        </p:txBody>
      </p:sp>
      <p:sp>
        <p:nvSpPr>
          <p:cNvPr id="7" name="Rectangle 6"/>
          <p:cNvSpPr/>
          <p:nvPr userDrawn="1"/>
        </p:nvSpPr>
        <p:spPr>
          <a:xfrm>
            <a:off x="0" y="0"/>
            <a:ext cx="9144000" cy="798513"/>
          </a:xfrm>
          <a:prstGeom prst="rect">
            <a:avLst/>
          </a:prstGeom>
          <a:solidFill>
            <a:srgbClr val="2906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8" descr="DSS LOGO vector difference"/>
          <p:cNvPicPr>
            <a:picLocks noChangeAspect="1" noChangeArrowheads="1"/>
          </p:cNvPicPr>
          <p:nvPr userDrawn="1"/>
        </p:nvPicPr>
        <p:blipFill>
          <a:blip r:embed="rId13"/>
          <a:srcRect/>
          <a:stretch>
            <a:fillRect/>
          </a:stretch>
        </p:blipFill>
        <p:spPr bwMode="auto">
          <a:xfrm>
            <a:off x="0" y="0"/>
            <a:ext cx="3200400" cy="787400"/>
          </a:xfrm>
          <a:prstGeom prst="rect">
            <a:avLst/>
          </a:prstGeom>
          <a:noFill/>
          <a:ln w="9525">
            <a:noFill/>
            <a:miter lim="800000"/>
            <a:headEnd/>
            <a:tailEnd/>
          </a:ln>
        </p:spPr>
      </p:pic>
      <p:cxnSp>
        <p:nvCxnSpPr>
          <p:cNvPr id="10" name="Straight Connector 9"/>
          <p:cNvCxnSpPr/>
          <p:nvPr userDrawn="1"/>
        </p:nvCxnSpPr>
        <p:spPr>
          <a:xfrm>
            <a:off x="738188" y="536575"/>
            <a:ext cx="8275637" cy="0"/>
          </a:xfrm>
          <a:prstGeom prst="line">
            <a:avLst/>
          </a:prstGeom>
          <a:ln w="25400">
            <a:solidFill>
              <a:srgbClr val="F0E018"/>
            </a:solidFill>
          </a:ln>
        </p:spPr>
        <p:style>
          <a:lnRef idx="1">
            <a:schemeClr val="accent1"/>
          </a:lnRef>
          <a:fillRef idx="0">
            <a:schemeClr val="accent1"/>
          </a:fillRef>
          <a:effectRef idx="0">
            <a:schemeClr val="accent1"/>
          </a:effectRef>
          <a:fontRef idx="minor">
            <a:schemeClr val="tx1"/>
          </a:fontRef>
        </p:style>
      </p:cxnSp>
      <p:sp>
        <p:nvSpPr>
          <p:cNvPr id="1033" name="Title Placeholder 1"/>
          <p:cNvSpPr>
            <a:spLocks noGrp="1"/>
          </p:cNvSpPr>
          <p:nvPr>
            <p:ph type="title"/>
          </p:nvPr>
        </p:nvSpPr>
        <p:spPr bwMode="auto">
          <a:xfrm>
            <a:off x="3124200" y="41275"/>
            <a:ext cx="5889625" cy="531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p:txStyles>
    <p:titleStyle>
      <a:lvl1pPr algn="l" rtl="0" fontAlgn="base">
        <a:spcBef>
          <a:spcPct val="0"/>
        </a:spcBef>
        <a:spcAft>
          <a:spcPct val="0"/>
        </a:spcAft>
        <a:defRPr sz="2800" kern="1200">
          <a:solidFill>
            <a:srgbClr val="FFFF00"/>
          </a:solidFill>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p:titleStyle>
    <p:body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124577" y="70792"/>
            <a:ext cx="7923892" cy="488156"/>
          </a:xfrm>
          <a:prstGeom prst="rect">
            <a:avLst/>
          </a:prstGeom>
          <a:noFill/>
          <a:ln w="9525">
            <a:noFill/>
            <a:miter lim="800000"/>
            <a:headEnd/>
            <a:tailEnd/>
          </a:ln>
        </p:spPr>
        <p:txBody>
          <a:bodyPr vert="horz" wrap="square" lIns="96644" tIns="48322" rIns="96644" bIns="48322"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124577" y="1076218"/>
            <a:ext cx="7923892" cy="4953000"/>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  Fourth level</a:t>
            </a:r>
          </a:p>
          <a:p>
            <a:pPr lvl="4"/>
            <a:r>
              <a:rPr lang="en-US"/>
              <a:t>  Fifth level</a:t>
            </a:r>
          </a:p>
        </p:txBody>
      </p:sp>
      <p:sp>
        <p:nvSpPr>
          <p:cNvPr id="5" name="Footer Placeholder 1"/>
          <p:cNvSpPr>
            <a:spLocks noGrp="1" noChangeAspect="1"/>
          </p:cNvSpPr>
          <p:nvPr>
            <p:ph type="ftr" sz="quarter" idx="3"/>
          </p:nvPr>
        </p:nvSpPr>
        <p:spPr>
          <a:xfrm>
            <a:off x="5975652" y="6296621"/>
            <a:ext cx="2896810" cy="381955"/>
          </a:xfrm>
          <a:prstGeom prst="rect">
            <a:avLst/>
          </a:prstGeom>
        </p:spPr>
        <p:txBody>
          <a:bodyPr/>
          <a:lstStyle>
            <a:lvl1pPr>
              <a:defRPr lang="en-US" sz="844" b="0" smtClean="0">
                <a:solidFill>
                  <a:schemeClr val="tx1">
                    <a:lumMod val="50000"/>
                    <a:lumOff val="50000"/>
                  </a:schemeClr>
                </a:solidFill>
                <a:latin typeface="Cambria" panose="02040503050406030204" pitchFamily="18" charset="0"/>
              </a:defRPr>
            </a:lvl1pPr>
          </a:lstStyle>
          <a:p>
            <a:pPr algn="r">
              <a:tabLst>
                <a:tab pos="2571750" algn="r"/>
              </a:tabLst>
            </a:pPr>
            <a:r>
              <a:rPr lang="en-US"/>
              <a:t> 2020 </a:t>
            </a:r>
            <a:r>
              <a:rPr lang="en-US">
                <a:solidFill>
                  <a:srgbClr val="5D5D5D"/>
                </a:solidFill>
                <a:ea typeface="Cambria" panose="02040503050406030204" pitchFamily="18" charset="0"/>
              </a:rPr>
              <a:t>CAHPS</a:t>
            </a:r>
            <a:r>
              <a:rPr lang="en-US" baseline="30000">
                <a:solidFill>
                  <a:srgbClr val="5D5D5D"/>
                </a:solidFill>
                <a:ea typeface="Cambria" panose="02040503050406030204" pitchFamily="18" charset="0"/>
              </a:rPr>
              <a:t>®</a:t>
            </a:r>
            <a:r>
              <a:rPr lang="en-US"/>
              <a:t> 5.0H Adult Medicaid Survey</a:t>
            </a:r>
          </a:p>
          <a:p>
            <a:pPr algn="r">
              <a:tabLst>
                <a:tab pos="2571750" algn="r"/>
              </a:tabLst>
            </a:pPr>
            <a:r>
              <a:rPr lang="en-US"/>
              <a:t>^K112^</a:t>
            </a:r>
          </a:p>
          <a:p>
            <a:pPr>
              <a:tabLst>
                <a:tab pos="2571750" algn="r"/>
              </a:tabLst>
            </a:pPr>
            <a:r>
              <a:rPr lang="en-US"/>
              <a:t>                                                                           </a:t>
            </a:r>
            <a:endParaRPr lang="en-US" dirty="0"/>
          </a:p>
        </p:txBody>
      </p:sp>
      <p:sp>
        <p:nvSpPr>
          <p:cNvPr id="6" name="Slide Number Placeholder 2"/>
          <p:cNvSpPr>
            <a:spLocks noGrp="1" noChangeAspect="1"/>
          </p:cNvSpPr>
          <p:nvPr>
            <p:ph type="sldNum" sz="quarter" idx="4"/>
          </p:nvPr>
        </p:nvSpPr>
        <p:spPr>
          <a:xfrm>
            <a:off x="6885436" y="6478933"/>
            <a:ext cx="2134810" cy="364628"/>
          </a:xfrm>
          <a:prstGeom prst="rect">
            <a:avLst/>
          </a:prstGeom>
        </p:spPr>
        <p:txBody>
          <a:bodyPr vert="horz" lIns="91440" tIns="45720" rIns="91440" bIns="45720" rtlCol="0" anchor="ctr"/>
          <a:lstStyle>
            <a:lvl1pPr algn="r">
              <a:defRPr sz="844" b="0">
                <a:solidFill>
                  <a:schemeClr val="tx1">
                    <a:lumMod val="50000"/>
                    <a:lumOff val="50000"/>
                  </a:schemeClr>
                </a:solidFill>
                <a:latin typeface="Cambria" panose="02040503050406030204" pitchFamily="18" charset="0"/>
                <a:cs typeface="Helvetica" panose="020B0604020202020204" pitchFamily="34" charset="0"/>
              </a:defRPr>
            </a:lvl1pPr>
          </a:lstStyle>
          <a:p>
            <a:fld id="{B723CDAA-37FF-4212-B998-0E3DC4369CB8}" type="slidenum">
              <a:rPr lang="en-US" smtClean="0"/>
              <a:pPr/>
              <a:t>‹#›</a:t>
            </a:fld>
            <a:endParaRPr lang="en-US" dirty="0"/>
          </a:p>
        </p:txBody>
      </p:sp>
      <p:sp>
        <p:nvSpPr>
          <p:cNvPr id="9" name="TextBox 8">
            <a:extLst>
              <a:ext uri="{FF2B5EF4-FFF2-40B4-BE49-F238E27FC236}">
                <a16:creationId xmlns:a16="http://schemas.microsoft.com/office/drawing/2014/main" id="{F9972899-D3E4-B345-AF0E-919D0346A7EE}"/>
              </a:ext>
            </a:extLst>
          </p:cNvPr>
          <p:cNvSpPr txBox="1">
            <a:spLocks noChangeAspect="1"/>
          </p:cNvSpPr>
          <p:nvPr userDrawn="1"/>
        </p:nvSpPr>
        <p:spPr>
          <a:xfrm>
            <a:off x="355092" y="6523696"/>
            <a:ext cx="2606275" cy="207749"/>
          </a:xfrm>
          <a:prstGeom prst="rect">
            <a:avLst/>
          </a:prstGeom>
          <a:noFill/>
        </p:spPr>
        <p:txBody>
          <a:bodyPr wrap="square" lIns="85725" rIns="0" rtlCol="0" anchor="ctr" anchorCtr="0">
            <a:spAutoFit/>
          </a:bodyPr>
          <a:lstStyle/>
          <a:p>
            <a:pPr algn="l"/>
            <a:r>
              <a:rPr lang="en-US" sz="750" b="0" i="0" dirty="0">
                <a:solidFill>
                  <a:srgbClr val="5D5D5D"/>
                </a:solidFill>
                <a:latin typeface="Cambria" panose="02040503050406030204" pitchFamily="18" charset="0"/>
                <a:ea typeface="Cambria" panose="02040503050406030204" pitchFamily="18" charset="0"/>
                <a:cs typeface="Arial" panose="020B0604020202020204" pitchFamily="34" charset="0"/>
              </a:rPr>
              <a:t>SPH Analytics</a:t>
            </a:r>
          </a:p>
        </p:txBody>
      </p:sp>
    </p:spTree>
    <p:extLst>
      <p:ext uri="{BB962C8B-B14F-4D97-AF65-F5344CB8AC3E}">
        <p14:creationId xmlns:p14="http://schemas.microsoft.com/office/powerpoint/2010/main" val="12401798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ransition>
    <p:cut/>
  </p:transition>
  <p:hf sldNum="0" hdr="0" ftr="0" dt="0"/>
  <p:txStyles>
    <p:titleStyle>
      <a:lvl1pPr algn="l" rtl="0" eaLnBrk="0" fontAlgn="base" hangingPunct="0">
        <a:lnSpc>
          <a:spcPts val="2156"/>
        </a:lnSpc>
        <a:spcBef>
          <a:spcPct val="0"/>
        </a:spcBef>
        <a:spcAft>
          <a:spcPct val="0"/>
        </a:spcAft>
        <a:defRPr lang="en-US" sz="2063" smtClean="0">
          <a:solidFill>
            <a:srgbClr val="003366"/>
          </a:solidFill>
          <a:latin typeface="+mj-lt"/>
          <a:ea typeface="+mj-ea"/>
          <a:cs typeface="+mj-cs"/>
        </a:defRPr>
      </a:lvl1pPr>
      <a:lvl2pPr algn="l" rtl="0" eaLnBrk="0" fontAlgn="base" hangingPunct="0">
        <a:spcBef>
          <a:spcPct val="0"/>
        </a:spcBef>
        <a:spcAft>
          <a:spcPct val="0"/>
        </a:spcAft>
        <a:defRPr sz="2063">
          <a:solidFill>
            <a:srgbClr val="003366"/>
          </a:solidFill>
          <a:latin typeface="Arial" charset="0"/>
        </a:defRPr>
      </a:lvl2pPr>
      <a:lvl3pPr algn="l" rtl="0" eaLnBrk="0" fontAlgn="base" hangingPunct="0">
        <a:spcBef>
          <a:spcPct val="0"/>
        </a:spcBef>
        <a:spcAft>
          <a:spcPct val="0"/>
        </a:spcAft>
        <a:defRPr sz="2063">
          <a:solidFill>
            <a:srgbClr val="003366"/>
          </a:solidFill>
          <a:latin typeface="Arial" charset="0"/>
        </a:defRPr>
      </a:lvl3pPr>
      <a:lvl4pPr algn="l" rtl="0" eaLnBrk="0" fontAlgn="base" hangingPunct="0">
        <a:spcBef>
          <a:spcPct val="0"/>
        </a:spcBef>
        <a:spcAft>
          <a:spcPct val="0"/>
        </a:spcAft>
        <a:defRPr sz="2063">
          <a:solidFill>
            <a:srgbClr val="003366"/>
          </a:solidFill>
          <a:latin typeface="Arial" charset="0"/>
        </a:defRPr>
      </a:lvl4pPr>
      <a:lvl5pPr algn="l" rtl="0" eaLnBrk="0" fontAlgn="base" hangingPunct="0">
        <a:spcBef>
          <a:spcPct val="0"/>
        </a:spcBef>
        <a:spcAft>
          <a:spcPct val="0"/>
        </a:spcAft>
        <a:defRPr sz="2063">
          <a:solidFill>
            <a:srgbClr val="003366"/>
          </a:solidFill>
          <a:latin typeface="Arial" charset="0"/>
        </a:defRPr>
      </a:lvl5pPr>
      <a:lvl6pPr marL="453021" algn="l" rtl="0" fontAlgn="base">
        <a:spcBef>
          <a:spcPct val="0"/>
        </a:spcBef>
        <a:spcAft>
          <a:spcPct val="0"/>
        </a:spcAft>
        <a:defRPr sz="2063">
          <a:solidFill>
            <a:srgbClr val="003366"/>
          </a:solidFill>
          <a:latin typeface="Arial" charset="0"/>
        </a:defRPr>
      </a:lvl6pPr>
      <a:lvl7pPr marL="906042" algn="l" rtl="0" fontAlgn="base">
        <a:spcBef>
          <a:spcPct val="0"/>
        </a:spcBef>
        <a:spcAft>
          <a:spcPct val="0"/>
        </a:spcAft>
        <a:defRPr sz="2063">
          <a:solidFill>
            <a:srgbClr val="003366"/>
          </a:solidFill>
          <a:latin typeface="Arial" charset="0"/>
        </a:defRPr>
      </a:lvl7pPr>
      <a:lvl8pPr marL="1359065" algn="l" rtl="0" fontAlgn="base">
        <a:spcBef>
          <a:spcPct val="0"/>
        </a:spcBef>
        <a:spcAft>
          <a:spcPct val="0"/>
        </a:spcAft>
        <a:defRPr sz="2063">
          <a:solidFill>
            <a:srgbClr val="003366"/>
          </a:solidFill>
          <a:latin typeface="Arial" charset="0"/>
        </a:defRPr>
      </a:lvl8pPr>
      <a:lvl9pPr marL="1812086" algn="l" rtl="0" fontAlgn="base">
        <a:spcBef>
          <a:spcPct val="0"/>
        </a:spcBef>
        <a:spcAft>
          <a:spcPct val="0"/>
        </a:spcAft>
        <a:defRPr sz="2063">
          <a:solidFill>
            <a:srgbClr val="003366"/>
          </a:solidFill>
          <a:latin typeface="Arial" charset="0"/>
        </a:defRPr>
      </a:lvl9pPr>
    </p:titleStyle>
    <p:bodyStyle>
      <a:lvl1pPr marL="171153" indent="-171153" algn="l" rtl="0" eaLnBrk="0" fontAlgn="base" hangingPunct="0">
        <a:spcBef>
          <a:spcPct val="40000"/>
        </a:spcBef>
        <a:spcAft>
          <a:spcPct val="0"/>
        </a:spcAft>
        <a:buClr>
          <a:srgbClr val="70B2E3"/>
        </a:buClr>
        <a:buSzPct val="110000"/>
        <a:buFont typeface="Times" pitchFamily="18" charset="0"/>
        <a:buChar char="•"/>
        <a:defRPr>
          <a:solidFill>
            <a:schemeClr val="tx1"/>
          </a:solidFill>
          <a:latin typeface="+mn-lt"/>
          <a:ea typeface="+mn-ea"/>
          <a:cs typeface="+mn-cs"/>
        </a:defRPr>
      </a:lvl1pPr>
      <a:lvl2pPr marL="391418" indent="-105668" algn="l" rtl="0" eaLnBrk="0" fontAlgn="base" hangingPunct="0">
        <a:spcBef>
          <a:spcPct val="20000"/>
        </a:spcBef>
        <a:spcAft>
          <a:spcPct val="0"/>
        </a:spcAft>
        <a:buChar char="–"/>
        <a:defRPr sz="1406">
          <a:solidFill>
            <a:schemeClr val="tx1"/>
          </a:solidFill>
          <a:latin typeface="+mn-lt"/>
        </a:defRPr>
      </a:lvl2pPr>
      <a:lvl3pPr marL="620614" indent="-113109" algn="l" rtl="0" eaLnBrk="0" fontAlgn="base" hangingPunct="0">
        <a:spcBef>
          <a:spcPct val="20000"/>
        </a:spcBef>
        <a:spcAft>
          <a:spcPct val="0"/>
        </a:spcAft>
        <a:buChar char="•"/>
        <a:defRPr sz="1406">
          <a:solidFill>
            <a:schemeClr val="tx1"/>
          </a:solidFill>
          <a:latin typeface="+mn-lt"/>
        </a:defRPr>
      </a:lvl3pPr>
      <a:lvl4pPr marL="848320" indent="-113109" algn="l" rtl="0" eaLnBrk="0" fontAlgn="base" hangingPunct="0">
        <a:spcBef>
          <a:spcPct val="20000"/>
        </a:spcBef>
        <a:spcAft>
          <a:spcPct val="0"/>
        </a:spcAft>
        <a:buChar char="–"/>
        <a:defRPr sz="1406">
          <a:solidFill>
            <a:schemeClr val="tx1"/>
          </a:solidFill>
          <a:latin typeface="+mn-lt"/>
        </a:defRPr>
      </a:lvl4pPr>
      <a:lvl5pPr marL="1076028" indent="-113109" algn="l" rtl="0" eaLnBrk="0" fontAlgn="base" hangingPunct="0">
        <a:spcBef>
          <a:spcPct val="20000"/>
        </a:spcBef>
        <a:spcAft>
          <a:spcPct val="0"/>
        </a:spcAft>
        <a:buChar char="»"/>
        <a:defRPr sz="1406">
          <a:solidFill>
            <a:schemeClr val="tx1"/>
          </a:solidFill>
          <a:latin typeface="+mn-lt"/>
        </a:defRPr>
      </a:lvl5pPr>
      <a:lvl6pPr marL="1530521" indent="-114829" algn="l" rtl="0" fontAlgn="base">
        <a:spcBef>
          <a:spcPct val="20000"/>
        </a:spcBef>
        <a:spcAft>
          <a:spcPct val="0"/>
        </a:spcAft>
        <a:buChar char="»"/>
        <a:defRPr sz="1406">
          <a:solidFill>
            <a:schemeClr val="tx1"/>
          </a:solidFill>
          <a:latin typeface="+mn-lt"/>
        </a:defRPr>
      </a:lvl6pPr>
      <a:lvl7pPr marL="1983542" indent="-114829" algn="l" rtl="0" fontAlgn="base">
        <a:spcBef>
          <a:spcPct val="20000"/>
        </a:spcBef>
        <a:spcAft>
          <a:spcPct val="0"/>
        </a:spcAft>
        <a:buChar char="»"/>
        <a:defRPr sz="1406">
          <a:solidFill>
            <a:schemeClr val="tx1"/>
          </a:solidFill>
          <a:latin typeface="+mn-lt"/>
        </a:defRPr>
      </a:lvl7pPr>
      <a:lvl8pPr marL="2436563" indent="-114829" algn="l" rtl="0" fontAlgn="base">
        <a:spcBef>
          <a:spcPct val="20000"/>
        </a:spcBef>
        <a:spcAft>
          <a:spcPct val="0"/>
        </a:spcAft>
        <a:buChar char="»"/>
        <a:defRPr sz="1406">
          <a:solidFill>
            <a:schemeClr val="tx1"/>
          </a:solidFill>
          <a:latin typeface="+mn-lt"/>
        </a:defRPr>
      </a:lvl8pPr>
      <a:lvl9pPr marL="2889585" indent="-114829" algn="l" rtl="0" fontAlgn="base">
        <a:spcBef>
          <a:spcPct val="20000"/>
        </a:spcBef>
        <a:spcAft>
          <a:spcPct val="0"/>
        </a:spcAft>
        <a:buChar char="»"/>
        <a:defRPr sz="1406">
          <a:solidFill>
            <a:schemeClr val="tx1"/>
          </a:solidFill>
          <a:latin typeface="+mn-lt"/>
        </a:defRPr>
      </a:lvl9pPr>
    </p:bodyStyle>
    <p:otherStyle>
      <a:defPPr>
        <a:defRPr lang="en-US"/>
      </a:defPPr>
      <a:lvl1pPr marL="0" algn="l" defTabSz="906042" rtl="0" eaLnBrk="1" latinLnBrk="0" hangingPunct="1">
        <a:defRPr sz="1781" kern="1200">
          <a:solidFill>
            <a:schemeClr val="tx1"/>
          </a:solidFill>
          <a:latin typeface="+mn-lt"/>
          <a:ea typeface="+mn-ea"/>
          <a:cs typeface="+mn-cs"/>
        </a:defRPr>
      </a:lvl1pPr>
      <a:lvl2pPr marL="453021" algn="l" defTabSz="906042" rtl="0" eaLnBrk="1" latinLnBrk="0" hangingPunct="1">
        <a:defRPr sz="1781" kern="1200">
          <a:solidFill>
            <a:schemeClr val="tx1"/>
          </a:solidFill>
          <a:latin typeface="+mn-lt"/>
          <a:ea typeface="+mn-ea"/>
          <a:cs typeface="+mn-cs"/>
        </a:defRPr>
      </a:lvl2pPr>
      <a:lvl3pPr marL="906042" algn="l" defTabSz="906042" rtl="0" eaLnBrk="1" latinLnBrk="0" hangingPunct="1">
        <a:defRPr sz="1781" kern="1200">
          <a:solidFill>
            <a:schemeClr val="tx1"/>
          </a:solidFill>
          <a:latin typeface="+mn-lt"/>
          <a:ea typeface="+mn-ea"/>
          <a:cs typeface="+mn-cs"/>
        </a:defRPr>
      </a:lvl3pPr>
      <a:lvl4pPr marL="1359065" algn="l" defTabSz="906042" rtl="0" eaLnBrk="1" latinLnBrk="0" hangingPunct="1">
        <a:defRPr sz="1781" kern="1200">
          <a:solidFill>
            <a:schemeClr val="tx1"/>
          </a:solidFill>
          <a:latin typeface="+mn-lt"/>
          <a:ea typeface="+mn-ea"/>
          <a:cs typeface="+mn-cs"/>
        </a:defRPr>
      </a:lvl4pPr>
      <a:lvl5pPr marL="1812086" algn="l" defTabSz="906042" rtl="0" eaLnBrk="1" latinLnBrk="0" hangingPunct="1">
        <a:defRPr sz="1781" kern="1200">
          <a:solidFill>
            <a:schemeClr val="tx1"/>
          </a:solidFill>
          <a:latin typeface="+mn-lt"/>
          <a:ea typeface="+mn-ea"/>
          <a:cs typeface="+mn-cs"/>
        </a:defRPr>
      </a:lvl5pPr>
      <a:lvl6pPr marL="2265108" algn="l" defTabSz="906042" rtl="0" eaLnBrk="1" latinLnBrk="0" hangingPunct="1">
        <a:defRPr sz="1781" kern="1200">
          <a:solidFill>
            <a:schemeClr val="tx1"/>
          </a:solidFill>
          <a:latin typeface="+mn-lt"/>
          <a:ea typeface="+mn-ea"/>
          <a:cs typeface="+mn-cs"/>
        </a:defRPr>
      </a:lvl6pPr>
      <a:lvl7pPr marL="2718128" algn="l" defTabSz="906042" rtl="0" eaLnBrk="1" latinLnBrk="0" hangingPunct="1">
        <a:defRPr sz="1781" kern="1200">
          <a:solidFill>
            <a:schemeClr val="tx1"/>
          </a:solidFill>
          <a:latin typeface="+mn-lt"/>
          <a:ea typeface="+mn-ea"/>
          <a:cs typeface="+mn-cs"/>
        </a:defRPr>
      </a:lvl7pPr>
      <a:lvl8pPr marL="3171150" algn="l" defTabSz="906042" rtl="0" eaLnBrk="1" latinLnBrk="0" hangingPunct="1">
        <a:defRPr sz="1781" kern="1200">
          <a:solidFill>
            <a:schemeClr val="tx1"/>
          </a:solidFill>
          <a:latin typeface="+mn-lt"/>
          <a:ea typeface="+mn-ea"/>
          <a:cs typeface="+mn-cs"/>
        </a:defRPr>
      </a:lvl8pPr>
      <a:lvl9pPr marL="3624172" algn="l" defTabSz="906042" rtl="0" eaLnBrk="1" latinLnBrk="0" hangingPunct="1">
        <a:defRPr sz="17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gpo.gov/fdsys/pkg/FR-2015-11-02/pdf/2015-27697.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info.gov/content/pkg/FR-2019-07-15/pdf/2019-14943.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medicaid.gov/federal-policy-guidance/downloads/CIB071119.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dicaid.gov/medicaid/quality-of-care/performance-measurement/adult-and-child-health-care-quality-measures/index.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medicaid.gov/state-overviews/scorecard/index.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dicaid.gov/medicaid/quality-of-care/performance-measurement/adult-and-child-health-care-quality-measure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medicaid.gov/state-overviews/scorecard/index.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health.uconn.edu/aging/wp-content/uploads/sites/102/2020/11/2020-Q3-MFP-report.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www.google.com/url?sa=i&amp;rct=j&amp;q=&amp;esrc=s&amp;source=images&amp;cd=&amp;cad=rja&amp;uact=8&amp;ved=0ahUKEwjLtfyL2KPOAhXHKyYKHauLCH0QjRwIBw&amp;url=http://www.minimiseusa.com/ssp/&amp;bvm=bv.128617741,d.cWw&amp;psig=AFQjCNFUXqp2Lbiw2ziGlfEtf1_hABv-Aw&amp;ust=1470260080703007" TargetMode="External"/><Relationship Id="rId18"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hyperlink" Target="http://www.google.com/url?sa=i&amp;rct=j&amp;q=&amp;esrc=s&amp;source=images&amp;cd=&amp;cad=rja&amp;uact=8&amp;ved=0ahUKEwiv9fSV3a_NAhVEYyYKHVWEAuYQjRwIBw&amp;url=http://www.summitclinic.org/about-us/our-integrated-care-model/&amp;psig=AFQjCNFdLANf7sG37jTK0OqXxEMNIsA7ag&amp;ust=1466275775760141" TargetMode="External"/><Relationship Id="rId12" Type="http://schemas.openxmlformats.org/officeDocument/2006/relationships/image" Target="../media/image13.jpeg"/><Relationship Id="rId17" Type="http://schemas.openxmlformats.org/officeDocument/2006/relationships/hyperlink" Target="https://www.google.com/url?sa=i&amp;rct=j&amp;q=&amp;esrc=s&amp;source=images&amp;cd=&amp;cad=rja&amp;uact=8&amp;ved=0ahUKEwiO-Mrez6jNAhUC7B4KHaVuAjgQjRwIBw&amp;url=https://ideata-analytics.com/marketing-analytics-approach/&amp;psig=AFQjCNF2xyuH0p_zyZLETs9ZcK2Tw0HgDg&amp;ust=1466031657624387" TargetMode="External"/><Relationship Id="rId2" Type="http://schemas.openxmlformats.org/officeDocument/2006/relationships/notesSlide" Target="../notesSlides/notesSlide7.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www.google.com/url?sa=i&amp;rct=j&amp;q=&amp;esrc=s&amp;source=images&amp;cd=&amp;cad=rja&amp;uact=8&amp;ved=0ahUKEwjA6vXz1aPOAhUFbiYKHXhIBDIQjRwIBw&amp;url=http://hitconsultant.net/2014/05/01/cms-meaningful-use-incentive-payments-tops-22-9b-as-of-march-2014/&amp;psig=AFQjCNF7dG9rw0sJUQsRRt-ohaxveKiUTA&amp;ust=1470259584643468" TargetMode="External"/><Relationship Id="rId5" Type="http://schemas.openxmlformats.org/officeDocument/2006/relationships/image" Target="../media/image9.png"/><Relationship Id="rId15" Type="http://schemas.openxmlformats.org/officeDocument/2006/relationships/hyperlink" Target="http://www.google.com/url?sa=i&amp;rct=j&amp;q=&amp;esrc=s&amp;source=images&amp;cd=&amp;cad=rja&amp;uact=8&amp;ved=0ahUKEwi6iMf42aPOAhUB7SYKHebXCu8QjRwIBw&amp;url=http://www.ucdmc.ucdavis.edu/nursing/Research/research_distinctions/ca_mobile.html&amp;bvm=bv.128617741,d.cWw&amp;psig=AFQjCNHZt2NDzhCqfH9n6OYvtqsbnqRpXg&amp;ust=1470260650399597" TargetMode="External"/><Relationship Id="rId10"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hyperlink" Target="http://www.google.com/url?sa=i&amp;rct=j&amp;q=&amp;esrc=s&amp;source=images&amp;cd=&amp;cad=rja&amp;uact=8&amp;ved=0ahUKEwjO5MqxzKPOAhVKSCYKHRkZDC8QjRwIBw&amp;url=http://carecoordination.swcahec.org/accountable-care-collaborative/&amp;psig=AFQjCNHOQ1XY2EFMZRrVPUtE22MiX9GJHQ&amp;ust=1470257009362972" TargetMode="External"/><Relationship Id="rId1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openstreetmap.org/copyright" TargetMode="External"/><Relationship Id="rId7"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5F2041-E455-48EC-937E-7560ADE7771A}" type="slidenum">
              <a:rPr lang="en-US">
                <a:solidFill>
                  <a:srgbClr val="7B9899"/>
                </a:solidFill>
              </a:rPr>
              <a:pPr fontAlgn="base">
                <a:spcBef>
                  <a:spcPct val="0"/>
                </a:spcBef>
                <a:spcAft>
                  <a:spcPct val="0"/>
                </a:spcAft>
              </a:pPr>
              <a:t>1</a:t>
            </a:fld>
            <a:endParaRPr lang="en-US" dirty="0">
              <a:solidFill>
                <a:srgbClr val="7B9899"/>
              </a:solidFill>
            </a:endParaRPr>
          </a:p>
        </p:txBody>
      </p:sp>
      <p:sp>
        <p:nvSpPr>
          <p:cNvPr id="2" name="Rectangle 1"/>
          <p:cNvSpPr/>
          <p:nvPr/>
        </p:nvSpPr>
        <p:spPr>
          <a:xfrm>
            <a:off x="160337" y="1391987"/>
            <a:ext cx="8823325" cy="3543534"/>
          </a:xfrm>
          <a:prstGeom prst="rect">
            <a:avLst/>
          </a:prstGeom>
        </p:spPr>
        <p:txBody>
          <a:bodyPr>
            <a:spAutoFit/>
          </a:bodyPr>
          <a:lstStyle/>
          <a:p>
            <a:pPr algn="ctr" fontAlgn="auto">
              <a:lnSpc>
                <a:spcPct val="90000"/>
              </a:lnSpc>
              <a:spcBef>
                <a:spcPts val="0"/>
              </a:spcBef>
              <a:spcAft>
                <a:spcPts val="0"/>
              </a:spcAft>
              <a:defRPr/>
            </a:pPr>
            <a:endParaRPr lang="en-US" sz="4000" dirty="0">
              <a:solidFill>
                <a:srgbClr val="1D0670"/>
              </a:solidFill>
              <a:latin typeface="+mn-lt"/>
              <a:ea typeface="+mj-ea"/>
              <a:cs typeface="+mj-cs"/>
            </a:endParaRPr>
          </a:p>
          <a:p>
            <a:pPr algn="ctr" fontAlgn="auto">
              <a:lnSpc>
                <a:spcPct val="90000"/>
              </a:lnSpc>
              <a:spcBef>
                <a:spcPts val="0"/>
              </a:spcBef>
              <a:spcAft>
                <a:spcPts val="0"/>
              </a:spcAft>
              <a:defRPr/>
            </a:pPr>
            <a:endParaRPr lang="en-US" sz="4000" dirty="0">
              <a:solidFill>
                <a:srgbClr val="1D0670"/>
              </a:solidFill>
              <a:latin typeface="+mn-lt"/>
              <a:ea typeface="+mj-ea"/>
              <a:cs typeface="+mj-cs"/>
            </a:endParaRPr>
          </a:p>
          <a:p>
            <a:pPr algn="ctr" fontAlgn="auto">
              <a:lnSpc>
                <a:spcPct val="90000"/>
              </a:lnSpc>
              <a:spcBef>
                <a:spcPts val="0"/>
              </a:spcBef>
              <a:spcAft>
                <a:spcPts val="0"/>
              </a:spcAft>
              <a:defRPr/>
            </a:pPr>
            <a:endParaRPr lang="en-US" sz="4000" dirty="0">
              <a:solidFill>
                <a:srgbClr val="1D0670"/>
              </a:solidFill>
              <a:latin typeface="+mn-lt"/>
              <a:ea typeface="+mj-ea"/>
              <a:cs typeface="+mj-cs"/>
            </a:endParaRPr>
          </a:p>
          <a:p>
            <a:pPr algn="ctr" fontAlgn="auto">
              <a:lnSpc>
                <a:spcPts val="4000"/>
              </a:lnSpc>
              <a:spcBef>
                <a:spcPts val="0"/>
              </a:spcBef>
              <a:spcAft>
                <a:spcPts val="0"/>
              </a:spcAft>
              <a:defRPr/>
            </a:pPr>
            <a:endParaRPr lang="en-US" sz="2800" dirty="0">
              <a:solidFill>
                <a:srgbClr val="1D0670"/>
              </a:solidFill>
              <a:latin typeface="+mn-lt"/>
              <a:ea typeface="+mj-ea"/>
              <a:cs typeface="+mj-cs"/>
            </a:endParaRPr>
          </a:p>
          <a:p>
            <a:pPr algn="ctr" fontAlgn="auto">
              <a:lnSpc>
                <a:spcPts val="4000"/>
              </a:lnSpc>
              <a:spcBef>
                <a:spcPts val="0"/>
              </a:spcBef>
              <a:spcAft>
                <a:spcPts val="0"/>
              </a:spcAft>
              <a:defRPr/>
            </a:pPr>
            <a:endParaRPr lang="en-US" sz="2800" dirty="0">
              <a:solidFill>
                <a:srgbClr val="1D0670"/>
              </a:solidFill>
              <a:latin typeface="+mn-lt"/>
              <a:ea typeface="+mj-ea"/>
              <a:cs typeface="+mj-cs"/>
            </a:endParaRPr>
          </a:p>
          <a:p>
            <a:pPr algn="ctr" fontAlgn="auto">
              <a:lnSpc>
                <a:spcPct val="90000"/>
              </a:lnSpc>
              <a:spcBef>
                <a:spcPts val="0"/>
              </a:spcBef>
              <a:spcAft>
                <a:spcPts val="0"/>
              </a:spcAft>
              <a:defRPr/>
            </a:pPr>
            <a:endParaRPr lang="en-US" sz="2400" dirty="0">
              <a:solidFill>
                <a:srgbClr val="2906A2"/>
              </a:solidFill>
              <a:latin typeface="+mn-lt"/>
            </a:endParaRPr>
          </a:p>
          <a:p>
            <a:pPr fontAlgn="auto">
              <a:spcAft>
                <a:spcPts val="0"/>
              </a:spcAft>
              <a:defRPr/>
            </a:pPr>
            <a:endParaRPr lang="en-US" sz="2800" dirty="0">
              <a:solidFill>
                <a:prstClr val="black"/>
              </a:solidFill>
              <a:latin typeface="+mn-lt"/>
              <a:ea typeface="+mj-ea"/>
              <a:cs typeface="+mj-cs"/>
            </a:endParaRPr>
          </a:p>
        </p:txBody>
      </p:sp>
      <p:sp>
        <p:nvSpPr>
          <p:cNvPr id="8" name="Date Placeholder 7"/>
          <p:cNvSpPr>
            <a:spLocks noGrp="1"/>
          </p:cNvSpPr>
          <p:nvPr>
            <p:ph type="dt" sz="quarter" idx="10"/>
          </p:nvPr>
        </p:nvSpPr>
        <p:spPr/>
        <p:txBody>
          <a:bodyPr/>
          <a:lstStyle/>
          <a:p>
            <a:pPr>
              <a:defRPr/>
            </a:pPr>
            <a:r>
              <a:rPr lang="en-US"/>
              <a:t>December, 2020</a:t>
            </a:r>
            <a:endParaRPr lang="en-US" dirty="0"/>
          </a:p>
        </p:txBody>
      </p:sp>
      <p:sp>
        <p:nvSpPr>
          <p:cNvPr id="9" name="Footer Placeholder 8"/>
          <p:cNvSpPr>
            <a:spLocks noGrp="1"/>
          </p:cNvSpPr>
          <p:nvPr>
            <p:ph type="ftr" sz="quarter" idx="11"/>
          </p:nvPr>
        </p:nvSpPr>
        <p:spPr/>
        <p:txBody>
          <a:bodyPr/>
          <a:lstStyle/>
          <a:p>
            <a:pPr>
              <a:defRPr/>
            </a:pPr>
            <a:r>
              <a:rPr lang="en-US" dirty="0"/>
              <a:t>Department of Social Services</a:t>
            </a:r>
          </a:p>
        </p:txBody>
      </p:sp>
      <p:grpSp>
        <p:nvGrpSpPr>
          <p:cNvPr id="6" name="Group 5"/>
          <p:cNvGrpSpPr/>
          <p:nvPr/>
        </p:nvGrpSpPr>
        <p:grpSpPr>
          <a:xfrm>
            <a:off x="500626" y="939040"/>
            <a:ext cx="7930342" cy="3755950"/>
            <a:chOff x="-102473" y="1712487"/>
            <a:chExt cx="2885846" cy="2279185"/>
          </a:xfrm>
        </p:grpSpPr>
        <p:sp>
          <p:nvSpPr>
            <p:cNvPr id="7" name="Rounded Rectangle 6"/>
            <p:cNvSpPr/>
            <p:nvPr/>
          </p:nvSpPr>
          <p:spPr>
            <a:xfrm>
              <a:off x="-102473" y="2093090"/>
              <a:ext cx="2885846" cy="15179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61459" y="1712487"/>
              <a:ext cx="2720578" cy="2279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endParaRPr lang="en-US" sz="3600" b="1" dirty="0">
                <a:latin typeface="Calibri" panose="020F0502020204030204" pitchFamily="34" charset="0"/>
              </a:endParaRPr>
            </a:p>
            <a:p>
              <a:pPr lvl="0" algn="ctr" defTabSz="800100">
                <a:lnSpc>
                  <a:spcPct val="90000"/>
                </a:lnSpc>
                <a:spcBef>
                  <a:spcPct val="0"/>
                </a:spcBef>
                <a:spcAft>
                  <a:spcPct val="35000"/>
                </a:spcAft>
              </a:pPr>
              <a:endParaRPr lang="en-US" sz="3600" b="1" dirty="0">
                <a:latin typeface="Calibri" panose="020F0502020204030204" pitchFamily="34" charset="0"/>
              </a:endParaRPr>
            </a:p>
            <a:p>
              <a:pPr lvl="0" algn="ctr" defTabSz="800100">
                <a:lnSpc>
                  <a:spcPct val="90000"/>
                </a:lnSpc>
                <a:spcBef>
                  <a:spcPct val="0"/>
                </a:spcBef>
                <a:spcAft>
                  <a:spcPct val="35000"/>
                </a:spcAft>
              </a:pPr>
              <a:endParaRPr lang="en-US" sz="3600" b="1" dirty="0">
                <a:latin typeface="Calibri" panose="020F0502020204030204" pitchFamily="34" charset="0"/>
              </a:endParaRPr>
            </a:p>
            <a:p>
              <a:pPr lvl="0" algn="ctr" defTabSz="800100">
                <a:lnSpc>
                  <a:spcPct val="90000"/>
                </a:lnSpc>
                <a:spcBef>
                  <a:spcPct val="0"/>
                </a:spcBef>
                <a:spcAft>
                  <a:spcPct val="35000"/>
                </a:spcAft>
              </a:pPr>
              <a:endParaRPr lang="en-US" sz="3600" b="1" dirty="0">
                <a:latin typeface="Calibri" panose="020F0502020204030204" pitchFamily="34" charset="0"/>
              </a:endParaRPr>
            </a:p>
            <a:p>
              <a:pPr lvl="0" algn="ctr" defTabSz="800100">
                <a:lnSpc>
                  <a:spcPct val="90000"/>
                </a:lnSpc>
                <a:spcBef>
                  <a:spcPct val="0"/>
                </a:spcBef>
                <a:spcAft>
                  <a:spcPct val="35000"/>
                </a:spcAft>
              </a:pPr>
              <a:r>
                <a:rPr lang="en-US" sz="3600" b="1" dirty="0">
                  <a:latin typeface="Calibri" panose="020F0502020204030204" pitchFamily="34" charset="0"/>
                </a:rPr>
                <a:t>Overview of HUSKY Health                  Quality and Cost Trends </a:t>
              </a:r>
            </a:p>
            <a:p>
              <a:pPr lvl="0" algn="ctr" defTabSz="800100">
                <a:lnSpc>
                  <a:spcPct val="90000"/>
                </a:lnSpc>
                <a:spcBef>
                  <a:spcPct val="0"/>
                </a:spcBef>
                <a:spcAft>
                  <a:spcPct val="35000"/>
                </a:spcAft>
              </a:pPr>
              <a:endParaRPr lang="en-US" sz="3600" b="1" dirty="0">
                <a:latin typeface="Calibri" panose="020F0502020204030204" pitchFamily="34" charset="0"/>
              </a:endParaRPr>
            </a:p>
            <a:p>
              <a:pPr lvl="0" algn="ctr" defTabSz="800100">
                <a:lnSpc>
                  <a:spcPct val="90000"/>
                </a:lnSpc>
                <a:spcBef>
                  <a:spcPct val="0"/>
                </a:spcBef>
                <a:spcAft>
                  <a:spcPct val="35000"/>
                </a:spcAft>
              </a:pPr>
              <a:endParaRPr lang="en-US" sz="3600" b="1" dirty="0">
                <a:latin typeface="Calibri" panose="020F0502020204030204" pitchFamily="34" charset="0"/>
              </a:endParaRPr>
            </a:p>
            <a:p>
              <a:pPr lvl="0" algn="ctr" defTabSz="800100">
                <a:lnSpc>
                  <a:spcPct val="90000"/>
                </a:lnSpc>
                <a:spcBef>
                  <a:spcPct val="0"/>
                </a:spcBef>
                <a:spcAft>
                  <a:spcPct val="35000"/>
                </a:spcAft>
              </a:pPr>
              <a:endParaRPr lang="en-US" sz="3600" b="1" dirty="0">
                <a:latin typeface="Calibri" panose="020F0502020204030204" pitchFamily="34" charset="0"/>
              </a:endParaRPr>
            </a:p>
            <a:p>
              <a:pPr algn="ctr" defTabSz="800100">
                <a:lnSpc>
                  <a:spcPct val="90000"/>
                </a:lnSpc>
                <a:spcAft>
                  <a:spcPct val="35000"/>
                </a:spcAft>
              </a:pPr>
              <a:r>
                <a:rPr lang="en-US" sz="2800" b="1" dirty="0">
                  <a:latin typeface="Calibri" panose="020F0502020204030204" pitchFamily="34" charset="0"/>
                </a:rPr>
                <a:t> </a:t>
              </a:r>
              <a:endParaRPr lang="en-US" sz="2800" b="1" kern="1200" dirty="0">
                <a:latin typeface="Calibri" panose="020F0502020204030204" pitchFamily="34" charset="0"/>
              </a:endParaRPr>
            </a:p>
          </p:txBody>
        </p:sp>
      </p:grpSp>
      <p:pic>
        <p:nvPicPr>
          <p:cNvPr id="11" name="Picture 4" descr="Husky Health Connecticut Logo">
            <a:extLst>
              <a:ext uri="{FF2B5EF4-FFF2-40B4-BE49-F238E27FC236}">
                <a16:creationId xmlns:a16="http://schemas.microsoft.com/office/drawing/2014/main" id="{CB3D347E-2F89-4B52-8C18-1A7374F23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4.bp.blogspot.com/-4_7F65DykGk/UOA8BUsGNvI/AAAAAAAAAR4/38TvA0G-Vmo/s1600/410_1target_group_kids_apparel_photography_los_angeles_mike_henry.jpg">
            <a:extLst>
              <a:ext uri="{FF2B5EF4-FFF2-40B4-BE49-F238E27FC236}">
                <a16:creationId xmlns:a16="http://schemas.microsoft.com/office/drawing/2014/main" id="{0720800E-48CC-4064-82E0-6278218F61A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a:extLst>
              <a:ext uri="{FF2B5EF4-FFF2-40B4-BE49-F238E27FC236}">
                <a16:creationId xmlns:a16="http://schemas.microsoft.com/office/drawing/2014/main" id="{09462B65-7E7C-4FF3-93F9-30B8BD0FA23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a:extLst>
              <a:ext uri="{FF2B5EF4-FFF2-40B4-BE49-F238E27FC236}">
                <a16:creationId xmlns:a16="http://schemas.microsoft.com/office/drawing/2014/main" id="{8FA8AC54-3845-4A9C-8C8C-B65C989D7D0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a:extLst>
              <a:ext uri="{FF2B5EF4-FFF2-40B4-BE49-F238E27FC236}">
                <a16:creationId xmlns:a16="http://schemas.microsoft.com/office/drawing/2014/main" id="{729C6B32-A5BE-4E39-8302-84A7B9BA732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0565" y="4804318"/>
            <a:ext cx="1473811" cy="12167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38920345"/>
              </p:ext>
            </p:extLst>
          </p:nvPr>
        </p:nvGraphicFramePr>
        <p:xfrm>
          <a:off x="669471" y="1126672"/>
          <a:ext cx="7984672" cy="5119223"/>
        </p:xfrm>
        <a:graphic>
          <a:graphicData uri="http://schemas.openxmlformats.org/drawingml/2006/table">
            <a:tbl>
              <a:tblPr firstRow="1" bandRow="1">
                <a:tableStyleId>{5C22544A-7EE6-4342-B048-85BDC9FD1C3A}</a:tableStyleId>
              </a:tblPr>
              <a:tblGrid>
                <a:gridCol w="3992336">
                  <a:extLst>
                    <a:ext uri="{9D8B030D-6E8A-4147-A177-3AD203B41FA5}">
                      <a16:colId xmlns:a16="http://schemas.microsoft.com/office/drawing/2014/main" val="20000"/>
                    </a:ext>
                  </a:extLst>
                </a:gridCol>
                <a:gridCol w="3992336">
                  <a:extLst>
                    <a:ext uri="{9D8B030D-6E8A-4147-A177-3AD203B41FA5}">
                      <a16:colId xmlns:a16="http://schemas.microsoft.com/office/drawing/2014/main" val="20001"/>
                    </a:ext>
                  </a:extLst>
                </a:gridCol>
              </a:tblGrid>
              <a:tr h="2894183">
                <a:tc>
                  <a:txBody>
                    <a:bodyPr/>
                    <a:lstStyle/>
                    <a:p>
                      <a:r>
                        <a:rPr lang="en-US" sz="2000" dirty="0"/>
                        <a:t>Re-balancing long-term</a:t>
                      </a:r>
                      <a:r>
                        <a:rPr lang="en-US" sz="2000" baseline="0" dirty="0"/>
                        <a:t> services and supports (LTSS) through . . . </a:t>
                      </a:r>
                      <a:endParaRPr lang="en-US" sz="2000" dirty="0"/>
                    </a:p>
                  </a:txBody>
                  <a:tcPr/>
                </a:tc>
                <a:tc>
                  <a:txBody>
                    <a:bodyPr/>
                    <a:lstStyle/>
                    <a:p>
                      <a:pPr marL="0" indent="0">
                        <a:buFont typeface="Arial" charset="0"/>
                        <a:buNone/>
                      </a:pPr>
                      <a:r>
                        <a:rPr lang="en-US" sz="2000" baseline="0" dirty="0"/>
                        <a:t>A multi-faceted</a:t>
                      </a:r>
                      <a:r>
                        <a:rPr lang="en-US" sz="2000" dirty="0"/>
                        <a:t> Governor-led</a:t>
                      </a:r>
                      <a:r>
                        <a:rPr lang="en-US" sz="2000" baseline="0" dirty="0"/>
                        <a:t> re-balancing plan that includes:</a:t>
                      </a:r>
                    </a:p>
                    <a:p>
                      <a:pPr marL="285750" indent="-285750">
                        <a:buFont typeface="Arial" charset="0"/>
                        <a:buChar char="•"/>
                      </a:pPr>
                      <a:r>
                        <a:rPr lang="en-US" sz="2000" baseline="0" dirty="0"/>
                        <a:t>Transitioning institutionalized individuals to the community with housing vouchers + services</a:t>
                      </a:r>
                    </a:p>
                    <a:p>
                      <a:pPr marL="285750" indent="-285750">
                        <a:buFont typeface="Arial" charset="0"/>
                        <a:buChar char="•"/>
                      </a:pPr>
                      <a:r>
                        <a:rPr lang="en-US" sz="2000" baseline="0" dirty="0"/>
                        <a:t>Prevention of institutionalization</a:t>
                      </a:r>
                    </a:p>
                    <a:p>
                      <a:pPr marL="285750" indent="-285750">
                        <a:buFont typeface="Arial" charset="0"/>
                        <a:buChar char="•"/>
                      </a:pPr>
                      <a:r>
                        <a:rPr lang="en-US" sz="2000" baseline="0" dirty="0"/>
                        <a:t>Nursing home “right sizing” </a:t>
                      </a:r>
                    </a:p>
                    <a:p>
                      <a:pPr marL="285750" indent="-285750">
                        <a:buFont typeface="Arial" charset="0"/>
                        <a:buChar char="•"/>
                      </a:pPr>
                      <a:r>
                        <a:rPr lang="en-US" sz="2000" baseline="0" dirty="0"/>
                        <a:t>Workforce initiatives</a:t>
                      </a:r>
                    </a:p>
                    <a:p>
                      <a:pPr marL="285750" indent="-285750">
                        <a:buFont typeface="Arial" charset="0"/>
                        <a:buChar char="•"/>
                      </a:pPr>
                      <a:r>
                        <a:rPr lang="en-US" sz="2000" baseline="0" dirty="0"/>
                        <a:t>Consumer education </a:t>
                      </a:r>
                      <a:endParaRPr lang="en-US" sz="2000" dirty="0"/>
                    </a:p>
                  </a:txBody>
                  <a:tcPr/>
                </a:tc>
                <a:extLst>
                  <a:ext uri="{0D108BD9-81ED-4DB2-BD59-A6C34878D82A}">
                    <a16:rowId xmlns:a16="http://schemas.microsoft.com/office/drawing/2014/main" val="10000"/>
                  </a:ext>
                </a:extLst>
              </a:tr>
              <a:tr h="744583">
                <a:tc>
                  <a:txBody>
                    <a:bodyPr/>
                    <a:lstStyle/>
                    <a:p>
                      <a:r>
                        <a:rPr lang="en-US" sz="2000" dirty="0"/>
                        <a:t>Implementation of </a:t>
                      </a:r>
                      <a:r>
                        <a:rPr lang="en-US" sz="2000" baseline="0" dirty="0"/>
                        <a:t>Value-Based Payment approaches through . . . </a:t>
                      </a:r>
                      <a:endParaRPr lang="en-US" sz="2000" dirty="0"/>
                    </a:p>
                  </a:txBody>
                  <a:tcPr/>
                </a:tc>
                <a:tc>
                  <a:txBody>
                    <a:bodyPr/>
                    <a:lstStyle/>
                    <a:p>
                      <a:pPr marL="285750" indent="-285750">
                        <a:buFont typeface="Arial" charset="0"/>
                        <a:buChar char="•"/>
                      </a:pPr>
                      <a:r>
                        <a:rPr lang="en-US" sz="2000" dirty="0"/>
                        <a:t>Hospital</a:t>
                      </a:r>
                      <a:r>
                        <a:rPr lang="en-US" sz="2000" baseline="0" dirty="0"/>
                        <a:t> payment modernization</a:t>
                      </a:r>
                    </a:p>
                    <a:p>
                      <a:pPr marL="285750" indent="-285750">
                        <a:buFont typeface="Arial" charset="0"/>
                        <a:buChar char="•"/>
                      </a:pPr>
                      <a:r>
                        <a:rPr lang="en-US" sz="2000" baseline="0" dirty="0"/>
                        <a:t>Pay-for-performance initiatives</a:t>
                      </a:r>
                    </a:p>
                    <a:p>
                      <a:pPr marL="285750" indent="-285750">
                        <a:buFont typeface="Arial" charset="0"/>
                        <a:buChar char="•"/>
                      </a:pPr>
                      <a:r>
                        <a:rPr lang="en-US" sz="2000" baseline="0" dirty="0"/>
                        <a:t>PCMH+ shared savings initiative</a:t>
                      </a:r>
                    </a:p>
                    <a:p>
                      <a:pPr marL="285750" indent="-285750">
                        <a:buFont typeface="Arial" charset="0"/>
                        <a:buChar char="•"/>
                      </a:pPr>
                      <a:r>
                        <a:rPr lang="en-US" sz="2000" baseline="0" dirty="0"/>
                        <a:t>Emerging efforts including development of a maternity bundle, hospital VBP, substance use disorder waiver, and </a:t>
                      </a:r>
                      <a:r>
                        <a:rPr lang="en-US" sz="2000" baseline="0" dirty="0" err="1"/>
                        <a:t>InCK</a:t>
                      </a:r>
                      <a:endParaRPr lang="en-US" sz="2000" baseline="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5232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898237"/>
            <a:ext cx="8620298" cy="5186363"/>
          </a:xfrm>
        </p:spPr>
        <p:txBody>
          <a:bodyPr/>
          <a:lstStyle/>
          <a:p>
            <a:pPr marL="0" lvl="0" indent="0" algn="ctr">
              <a:buNone/>
            </a:pPr>
            <a:r>
              <a:rPr lang="en-US" sz="3200" dirty="0"/>
              <a:t>HUSKY Health is </a:t>
            </a:r>
            <a:r>
              <a:rPr lang="en-US" sz="3200" b="1" u="sng" dirty="0"/>
              <a:t>improving outcomes while controlling costs</a:t>
            </a:r>
            <a:r>
              <a:rPr lang="en-US" sz="3200" b="1" dirty="0"/>
              <a:t>.</a:t>
            </a:r>
          </a:p>
          <a:p>
            <a:pPr marL="0" lvl="0" indent="0" algn="ctr">
              <a:buNone/>
            </a:pPr>
            <a:r>
              <a:rPr lang="en-US" b="1" dirty="0"/>
              <a:t>Health outcomes and care experience are improving</a:t>
            </a:r>
            <a:r>
              <a:rPr lang="en-US" dirty="0"/>
              <a:t> through use of data to identify and support those in greatest need, care delivery reforms and use of community-based services.</a:t>
            </a:r>
          </a:p>
          <a:p>
            <a:pPr marL="0" lvl="0" indent="0" algn="ctr">
              <a:buNone/>
            </a:pPr>
            <a:endParaRPr lang="en-US" dirty="0"/>
          </a:p>
          <a:p>
            <a:pPr marL="0" lvl="0" indent="0" algn="ctr">
              <a:buNone/>
            </a:pPr>
            <a:r>
              <a:rPr lang="en-US" b="1" dirty="0"/>
              <a:t>Provider participation has increased</a:t>
            </a:r>
            <a:r>
              <a:rPr lang="en-US" dirty="0"/>
              <a:t> as a result of targeted investments in prevention, practice transformation, and timely payment for services provided.</a:t>
            </a:r>
          </a:p>
          <a:p>
            <a:pPr marL="0" lvl="0" indent="0" algn="ctr">
              <a:buNone/>
            </a:pPr>
            <a:endParaRPr lang="en-US" dirty="0"/>
          </a:p>
          <a:p>
            <a:pPr marL="0" lvl="0" indent="0" algn="ctr">
              <a:buNone/>
            </a:pPr>
            <a:r>
              <a:rPr lang="en-US" dirty="0"/>
              <a:t>Enrollment is up, but </a:t>
            </a:r>
            <a:r>
              <a:rPr lang="en-US" b="1" dirty="0"/>
              <a:t>per member per month costs have been reduced</a:t>
            </a:r>
            <a:r>
              <a:rPr lang="en-US" dirty="0"/>
              <a:t>. Connecticut has maximized use of federal funds. The </a:t>
            </a:r>
            <a:r>
              <a:rPr lang="en-US" b="1" dirty="0"/>
              <a:t>state share </a:t>
            </a:r>
            <a:r>
              <a:rPr lang="en-US" dirty="0"/>
              <a:t>of HUSKY Health costs </a:t>
            </a:r>
            <a:r>
              <a:rPr lang="en-US" b="1" dirty="0"/>
              <a:t>is stable.</a:t>
            </a:r>
            <a:endParaRPr lang="en-US" dirty="0"/>
          </a:p>
          <a:p>
            <a:pPr marL="0" indent="0" algn="ctr">
              <a:buNone/>
            </a:pPr>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11</a:t>
            </a:fld>
            <a:endParaRPr lang="en-US" dirty="0"/>
          </a:p>
        </p:txBody>
      </p:sp>
    </p:spTree>
    <p:extLst>
      <p:ext uri="{BB962C8B-B14F-4D97-AF65-F5344CB8AC3E}">
        <p14:creationId xmlns:p14="http://schemas.microsoft.com/office/powerpoint/2010/main" val="218278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lgn="ctr">
              <a:spcBef>
                <a:spcPts val="600"/>
              </a:spcBef>
              <a:buSzPct val="75000"/>
              <a:buNone/>
            </a:pPr>
            <a:endParaRPr lang="en-US" altLang="en-US" sz="2800" b="1" dirty="0">
              <a:solidFill>
                <a:srgbClr val="2906A2"/>
              </a:solidFill>
            </a:endParaRPr>
          </a:p>
          <a:p>
            <a:pPr marL="57150" lvl="1" indent="0" algn="ctr">
              <a:spcBef>
                <a:spcPts val="600"/>
              </a:spcBef>
              <a:buSzPct val="75000"/>
              <a:buNone/>
            </a:pPr>
            <a:r>
              <a:rPr lang="en-US" altLang="en-US" sz="2800" b="1" dirty="0">
                <a:solidFill>
                  <a:srgbClr val="2906A2"/>
                </a:solidFill>
              </a:rPr>
              <a:t>Summary of Quality Improvement Plan</a:t>
            </a: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12</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12</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45863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892367"/>
            <a:ext cx="8493826" cy="5464892"/>
          </a:xfrm>
        </p:spPr>
        <p:txBody>
          <a:bodyPr/>
          <a:lstStyle/>
          <a:p>
            <a:pPr marL="0" lvl="0" indent="0">
              <a:buNone/>
            </a:pPr>
            <a:r>
              <a:rPr lang="en-US" sz="2800" b="1" dirty="0"/>
              <a:t>HUSKY Health analyzes its performance through the following means:</a:t>
            </a:r>
          </a:p>
          <a:p>
            <a:endParaRPr lang="en-US" sz="2800" dirty="0"/>
          </a:p>
          <a:p>
            <a:r>
              <a:rPr lang="en-US" sz="2800" dirty="0"/>
              <a:t>Use of a fully integrated, statewide set of Medicaid claims data to report on a broad array of HEDIS and CMS Core Set measures (Connecticut voluntarily reported on 18 of 21 measures in the CMS Medicaid/CHIP Child Core set and on 15 of 16 measures in the CMS Adult Core set)</a:t>
            </a:r>
          </a:p>
          <a:p>
            <a:r>
              <a:rPr lang="en-US" sz="2800" dirty="0"/>
              <a:t>Extensive use of CAHPS and mystery shopper surveys</a:t>
            </a:r>
          </a:p>
          <a:p>
            <a:r>
              <a:rPr lang="en-US" sz="2800" dirty="0"/>
              <a:t>Geo-access analyses of provider participation</a:t>
            </a:r>
          </a:p>
          <a:p>
            <a:r>
              <a:rPr lang="en-US" sz="2800" dirty="0"/>
              <a:t>Financial trend analyses</a:t>
            </a:r>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13</a:t>
            </a:fld>
            <a:endParaRPr lang="en-US" dirty="0"/>
          </a:p>
        </p:txBody>
      </p:sp>
    </p:spTree>
    <p:extLst>
      <p:ext uri="{BB962C8B-B14F-4D97-AF65-F5344CB8AC3E}">
        <p14:creationId xmlns:p14="http://schemas.microsoft.com/office/powerpoint/2010/main" val="325716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lgn="ctr">
              <a:spcBef>
                <a:spcPts val="600"/>
              </a:spcBef>
              <a:buSzPct val="75000"/>
              <a:buNone/>
            </a:pPr>
            <a:endParaRPr lang="en-US" altLang="en-US" sz="2800" b="1" dirty="0">
              <a:solidFill>
                <a:srgbClr val="2906A2"/>
              </a:solidFill>
            </a:endParaRPr>
          </a:p>
          <a:p>
            <a:pPr marL="57150" lvl="1" indent="0" algn="ctr">
              <a:spcBef>
                <a:spcPts val="600"/>
              </a:spcBef>
              <a:buSzPct val="75000"/>
              <a:buNone/>
            </a:pPr>
            <a:r>
              <a:rPr lang="en-US" altLang="en-US" sz="2800" b="1" dirty="0">
                <a:solidFill>
                  <a:srgbClr val="2906A2"/>
                </a:solidFill>
              </a:rPr>
              <a:t>Access</a:t>
            </a: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14</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14</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223262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Federal Rule</a:t>
            </a:r>
          </a:p>
        </p:txBody>
      </p:sp>
      <p:sp>
        <p:nvSpPr>
          <p:cNvPr id="3" name="Content Placeholder 2"/>
          <p:cNvSpPr>
            <a:spLocks noGrp="1"/>
          </p:cNvSpPr>
          <p:nvPr>
            <p:ph idx="1"/>
          </p:nvPr>
        </p:nvSpPr>
        <p:spPr>
          <a:xfrm>
            <a:off x="267499" y="1062359"/>
            <a:ext cx="8620298" cy="5186363"/>
          </a:xfrm>
        </p:spPr>
        <p:txBody>
          <a:bodyPr/>
          <a:lstStyle/>
          <a:p>
            <a:r>
              <a:rPr lang="en-US" sz="2800" dirty="0"/>
              <a:t>On November 2, 2015, CMS published a final rule entitled, Medicaid Program; Methods for Ensuring Access to Covered Medicaid Services.*</a:t>
            </a:r>
          </a:p>
          <a:p>
            <a:pPr marL="0" indent="0">
              <a:buNone/>
            </a:pPr>
            <a:endParaRPr lang="en-US" sz="2800" dirty="0"/>
          </a:p>
          <a:p>
            <a:r>
              <a:rPr lang="en-US" sz="2800" dirty="0"/>
              <a:t>CMS indicated that this rule, “provides for a transparent data-driven process for states to document whether Medicaid payments are sufficient to enlist providers to assure beneficiary access to covered care and services consistent with section 1902(a)(30)(A) of the Social Security Act (the Act)”</a:t>
            </a:r>
            <a:endParaRPr lang="en-US" sz="1800" dirty="0"/>
          </a:p>
          <a:p>
            <a:pPr marL="0" indent="0">
              <a:buNone/>
            </a:pPr>
            <a:endParaRPr lang="en-US" sz="1800" dirty="0"/>
          </a:p>
          <a:p>
            <a:pPr marL="0" indent="0">
              <a:buNone/>
            </a:pPr>
            <a:r>
              <a:rPr lang="en-US" sz="1800" dirty="0"/>
              <a:t>* </a:t>
            </a:r>
            <a:r>
              <a:rPr lang="en-US" sz="1800" dirty="0">
                <a:hlinkClick r:id="rId3"/>
              </a:rPr>
              <a:t>https://www.gpo.gov/fdsys/pkg/FR-2015-11-02/pdf/2015-27697.pdf</a:t>
            </a:r>
            <a:r>
              <a:rPr lang="en-US" sz="1800" dirty="0"/>
              <a:t> </a:t>
            </a:r>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15</a:t>
            </a:fld>
            <a:endParaRPr lang="en-US" dirty="0"/>
          </a:p>
        </p:txBody>
      </p:sp>
    </p:spTree>
    <p:extLst>
      <p:ext uri="{BB962C8B-B14F-4D97-AF65-F5344CB8AC3E}">
        <p14:creationId xmlns:p14="http://schemas.microsoft.com/office/powerpoint/2010/main" val="45533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Access Plan</a:t>
            </a:r>
          </a:p>
        </p:txBody>
      </p:sp>
      <p:sp>
        <p:nvSpPr>
          <p:cNvPr id="3" name="Content Placeholder 2"/>
          <p:cNvSpPr>
            <a:spLocks noGrp="1"/>
          </p:cNvSpPr>
          <p:nvPr>
            <p:ph idx="1"/>
          </p:nvPr>
        </p:nvSpPr>
        <p:spPr>
          <a:xfrm>
            <a:off x="267499" y="1062359"/>
            <a:ext cx="8620298" cy="5186363"/>
          </a:xfrm>
        </p:spPr>
        <p:txBody>
          <a:bodyPr/>
          <a:lstStyle/>
          <a:p>
            <a:endParaRPr lang="en-US" sz="2800" dirty="0"/>
          </a:p>
          <a:p>
            <a:r>
              <a:rPr lang="en-US" sz="2800" dirty="0"/>
              <a:t>Among other requirements, the rule directed Connecticut (and all other states with fee-for-service Medicaid programs) to develop, seek public comment on and submit to CMS an </a:t>
            </a:r>
            <a:r>
              <a:rPr lang="en-US" sz="2800" b="1" dirty="0"/>
              <a:t>access monitoring review plan (AMRP) </a:t>
            </a:r>
            <a:r>
              <a:rPr lang="en-US" sz="2800" dirty="0"/>
              <a:t>on several categories of service</a:t>
            </a:r>
          </a:p>
          <a:p>
            <a:endParaRPr lang="en-US" sz="2800" dirty="0"/>
          </a:p>
          <a:p>
            <a:r>
              <a:rPr lang="en-US" sz="2800" dirty="0"/>
              <a:t>The purpose of the AMRP was to assure that access is available to Medicaid members to the same extent that care is available to the general population, across geographic areas in the state</a:t>
            </a:r>
          </a:p>
          <a:p>
            <a:pPr marL="0" indent="0">
              <a:buNone/>
            </a:pPr>
            <a:endParaRPr lang="en-US" sz="2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16</a:t>
            </a:fld>
            <a:endParaRPr lang="en-US" dirty="0"/>
          </a:p>
        </p:txBody>
      </p:sp>
    </p:spTree>
    <p:extLst>
      <p:ext uri="{BB962C8B-B14F-4D97-AF65-F5344CB8AC3E}">
        <p14:creationId xmlns:p14="http://schemas.microsoft.com/office/powerpoint/2010/main" val="929133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499" y="1062359"/>
            <a:ext cx="8620298" cy="5186363"/>
          </a:xfrm>
        </p:spPr>
        <p:txBody>
          <a:bodyPr/>
          <a:lstStyle/>
          <a:p>
            <a:r>
              <a:rPr lang="en-US" dirty="0"/>
              <a:t>The rule did not define standards for assessing the availability of care to the general population, but instead directed states to, “analyze access issues within broad parameters in a manner that appropriately reflects the local health care delivery system of each state”</a:t>
            </a:r>
          </a:p>
          <a:p>
            <a:endParaRPr lang="en-US" sz="2800" dirty="0"/>
          </a:p>
          <a:p>
            <a:r>
              <a:rPr lang="en-US" dirty="0"/>
              <a:t>While the Trump administration CMS proposed to rescind the access rule, the rule remains in effect.  CMS provided additional guidance to states regarding access requirements.  See below:</a:t>
            </a:r>
          </a:p>
          <a:p>
            <a:pPr marL="0" indent="0">
              <a:buNone/>
            </a:pPr>
            <a:endParaRPr lang="en-US" dirty="0"/>
          </a:p>
          <a:p>
            <a:pPr marL="0" indent="0">
              <a:buNone/>
            </a:pPr>
            <a:r>
              <a:rPr lang="en-US" sz="1800" u="sng" dirty="0">
                <a:hlinkClick r:id="rId3"/>
              </a:rPr>
              <a:t>https://www.govinfo.gov/content/pkg/FR-2019-07-15/pdf/2019-14943.pdf</a:t>
            </a:r>
            <a:endParaRPr lang="en-US" sz="1800" dirty="0"/>
          </a:p>
          <a:p>
            <a:pPr marL="0" indent="0">
              <a:buNone/>
            </a:pPr>
            <a:r>
              <a:rPr lang="en-US" sz="1800" u="sng" dirty="0">
                <a:hlinkClick r:id="rId4"/>
              </a:rPr>
              <a:t>https://www.medicaid.gov/federal-policy-guidance/downloads/CIB071119.pdf</a:t>
            </a:r>
            <a:r>
              <a:rPr lang="en-US" sz="1800" dirty="0"/>
              <a:t> </a:t>
            </a:r>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17</a:t>
            </a:fld>
            <a:endParaRPr lang="en-US" dirty="0"/>
          </a:p>
        </p:txBody>
      </p:sp>
    </p:spTree>
    <p:extLst>
      <p:ext uri="{BB962C8B-B14F-4D97-AF65-F5344CB8AC3E}">
        <p14:creationId xmlns:p14="http://schemas.microsoft.com/office/powerpoint/2010/main" val="410101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Access Standards</a:t>
            </a:r>
          </a:p>
        </p:txBody>
      </p:sp>
      <p:sp>
        <p:nvSpPr>
          <p:cNvPr id="3" name="Content Placeholder 2"/>
          <p:cNvSpPr>
            <a:spLocks noGrp="1"/>
          </p:cNvSpPr>
          <p:nvPr>
            <p:ph idx="1"/>
          </p:nvPr>
        </p:nvSpPr>
        <p:spPr>
          <a:xfrm>
            <a:off x="279222" y="1050637"/>
            <a:ext cx="8620298" cy="5186363"/>
          </a:xfrm>
        </p:spPr>
        <p:txBody>
          <a:bodyPr/>
          <a:lstStyle/>
          <a:p>
            <a:pPr>
              <a:defRPr/>
            </a:pPr>
            <a:endParaRPr lang="en-US" sz="2800" dirty="0"/>
          </a:p>
          <a:p>
            <a:pPr>
              <a:defRPr/>
            </a:pPr>
            <a:r>
              <a:rPr lang="en-US" sz="2800" dirty="0"/>
              <a:t>DSS’ contracts with its Administrative Services Organizations (ASOs) require them to support the Department in recruitment and retention of providers, as well as facilitation of access to medically necessary services</a:t>
            </a:r>
          </a:p>
          <a:p>
            <a:pPr>
              <a:defRPr/>
            </a:pPr>
            <a:endParaRPr lang="en-US" sz="2800" i="1" dirty="0"/>
          </a:p>
          <a:p>
            <a:pPr>
              <a:defRPr/>
            </a:pPr>
            <a:r>
              <a:rPr lang="en-US" sz="2800" dirty="0"/>
              <a:t>The ASOs regularly monitor access through provider relations outreach, maintenance of detailed provider directories, geo-mapping and use of annual mystery shopper surveys</a:t>
            </a:r>
          </a:p>
          <a:p>
            <a:pPr>
              <a:defRPr/>
            </a:pPr>
            <a:endParaRPr lang="en-US" sz="2800" dirty="0"/>
          </a:p>
          <a:p>
            <a:pPr lvl="1">
              <a:defRPr/>
            </a:pPr>
            <a:endParaRPr lang="en-US" sz="2800" dirty="0">
              <a:solidFill>
                <a:srgbClr val="2906A2"/>
              </a:solidFill>
            </a:endParaRPr>
          </a:p>
          <a:p>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18</a:t>
            </a:fld>
            <a:endParaRPr lang="en-US" dirty="0"/>
          </a:p>
        </p:txBody>
      </p:sp>
    </p:spTree>
    <p:extLst>
      <p:ext uri="{BB962C8B-B14F-4D97-AF65-F5344CB8AC3E}">
        <p14:creationId xmlns:p14="http://schemas.microsoft.com/office/powerpoint/2010/main" val="3933384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Overview of Enrolled Providers</a:t>
            </a:r>
          </a:p>
        </p:txBody>
      </p:sp>
      <p:sp>
        <p:nvSpPr>
          <p:cNvPr id="3" name="Content Placeholder 2"/>
          <p:cNvSpPr>
            <a:spLocks noGrp="1"/>
          </p:cNvSpPr>
          <p:nvPr>
            <p:ph idx="1"/>
          </p:nvPr>
        </p:nvSpPr>
        <p:spPr>
          <a:xfrm>
            <a:off x="393527" y="871537"/>
            <a:ext cx="8620298" cy="5186363"/>
          </a:xfrm>
        </p:spPr>
        <p:txBody>
          <a:bodyPr/>
          <a:lstStyle/>
          <a:p>
            <a:endParaRPr lang="en-US" sz="2800" b="1" dirty="0"/>
          </a:p>
          <a:p>
            <a:r>
              <a:rPr lang="en-US" sz="2800" b="1" dirty="0"/>
              <a:t>Medical Providers</a:t>
            </a:r>
            <a:endParaRPr lang="en-US" sz="2800" dirty="0"/>
          </a:p>
          <a:p>
            <a:pPr lvl="1"/>
            <a:r>
              <a:rPr lang="en-US" dirty="0"/>
              <a:t>Primary care providers: 3,870</a:t>
            </a:r>
          </a:p>
          <a:p>
            <a:pPr lvl="1"/>
            <a:r>
              <a:rPr lang="en-US" dirty="0"/>
              <a:t>Specialists: 17,808</a:t>
            </a:r>
          </a:p>
          <a:p>
            <a:pPr lvl="1"/>
            <a:r>
              <a:rPr lang="en-US" dirty="0"/>
              <a:t>Change over calendar year 2019: 24.3% </a:t>
            </a:r>
          </a:p>
          <a:p>
            <a:pPr marL="1314450" lvl="3" indent="0">
              <a:buNone/>
            </a:pPr>
            <a:r>
              <a:rPr lang="en-US" sz="1800" dirty="0"/>
              <a:t>Please note: The unusually high increase over 2019 resulted from DSS changing 3,249 providers from “out-of-state” to a “border” status. </a:t>
            </a:r>
            <a:r>
              <a:rPr lang="en-US" sz="2400" dirty="0"/>
              <a:t> </a:t>
            </a:r>
          </a:p>
          <a:p>
            <a:pPr marL="0" indent="0">
              <a:buNone/>
            </a:pPr>
            <a:endParaRPr lang="en-US" sz="2800" b="1" dirty="0"/>
          </a:p>
          <a:p>
            <a:r>
              <a:rPr lang="en-US" sz="2800" b="1" dirty="0"/>
              <a:t>Behavioral Health Providers</a:t>
            </a:r>
            <a:endParaRPr lang="en-US" sz="2800" dirty="0"/>
          </a:p>
          <a:p>
            <a:pPr lvl="1"/>
            <a:r>
              <a:rPr lang="en-US" dirty="0"/>
              <a:t>Behavioral Health Providers:  9,682</a:t>
            </a:r>
          </a:p>
          <a:p>
            <a:pPr lvl="1"/>
            <a:r>
              <a:rPr lang="en-US" dirty="0"/>
              <a:t>Change over calendar year 2019: 15.4%</a:t>
            </a:r>
          </a:p>
          <a:p>
            <a:pPr marL="0" indent="0">
              <a:buNone/>
              <a:defRPr/>
            </a:pPr>
            <a:endParaRPr lang="en-US" dirty="0"/>
          </a:p>
          <a:p>
            <a:endParaRPr lang="en-US" sz="2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19</a:t>
            </a:fld>
            <a:endParaRPr lang="en-US" dirty="0"/>
          </a:p>
        </p:txBody>
      </p:sp>
    </p:spTree>
    <p:extLst>
      <p:ext uri="{BB962C8B-B14F-4D97-AF65-F5344CB8AC3E}">
        <p14:creationId xmlns:p14="http://schemas.microsoft.com/office/powerpoint/2010/main" val="413818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958" y="41275"/>
            <a:ext cx="6112042" cy="531813"/>
          </a:xfrm>
        </p:spPr>
        <p:txBody>
          <a:bodyPr/>
          <a:lstStyle/>
          <a:p>
            <a:pPr algn="r"/>
            <a:r>
              <a:rPr lang="en-US" sz="3200" dirty="0"/>
              <a:t>Agenda</a:t>
            </a:r>
          </a:p>
        </p:txBody>
      </p:sp>
      <p:sp>
        <p:nvSpPr>
          <p:cNvPr id="3" name="Content Placeholder 2"/>
          <p:cNvSpPr>
            <a:spLocks noGrp="1"/>
          </p:cNvSpPr>
          <p:nvPr>
            <p:ph idx="1"/>
          </p:nvPr>
        </p:nvSpPr>
        <p:spPr>
          <a:xfrm>
            <a:off x="176551" y="1225697"/>
            <a:ext cx="8787159" cy="5339426"/>
          </a:xfrm>
        </p:spPr>
        <p:txBody>
          <a:bodyPr/>
          <a:lstStyle/>
          <a:p>
            <a:pPr>
              <a:spcAft>
                <a:spcPts val="1200"/>
              </a:spcAft>
            </a:pPr>
            <a:r>
              <a:rPr lang="en-US" sz="2800" b="1" dirty="0"/>
              <a:t>Overview of Program Structure and Reform Agenda</a:t>
            </a:r>
          </a:p>
          <a:p>
            <a:pPr>
              <a:spcAft>
                <a:spcPts val="1200"/>
              </a:spcAft>
            </a:pPr>
            <a:r>
              <a:rPr lang="en-US" sz="2800" b="1" dirty="0"/>
              <a:t>Access</a:t>
            </a:r>
          </a:p>
          <a:p>
            <a:pPr>
              <a:spcAft>
                <a:spcPts val="1200"/>
              </a:spcAft>
            </a:pPr>
            <a:r>
              <a:rPr lang="en-US" sz="2800" b="1" dirty="0"/>
              <a:t>Adult and Child Measures</a:t>
            </a:r>
          </a:p>
          <a:p>
            <a:pPr>
              <a:spcAft>
                <a:spcPts val="1200"/>
              </a:spcAft>
            </a:pPr>
            <a:r>
              <a:rPr lang="en-US" sz="2800" b="1" dirty="0"/>
              <a:t>Long-Term Services and Supports</a:t>
            </a:r>
          </a:p>
          <a:p>
            <a:pPr>
              <a:spcAft>
                <a:spcPts val="1200"/>
              </a:spcAft>
            </a:pPr>
            <a:r>
              <a:rPr lang="en-US" sz="2800" b="1" dirty="0"/>
              <a:t>Experience of Care</a:t>
            </a:r>
          </a:p>
          <a:p>
            <a:pPr>
              <a:spcAft>
                <a:spcPts val="1200"/>
              </a:spcAft>
            </a:pPr>
            <a:r>
              <a:rPr lang="en-US" sz="2800" b="1" dirty="0"/>
              <a:t>Cost Trends</a:t>
            </a:r>
          </a:p>
          <a:p>
            <a:pPr>
              <a:spcAft>
                <a:spcPts val="1200"/>
              </a:spcAft>
            </a:pPr>
            <a:r>
              <a:rPr lang="en-US" sz="2800" b="1" dirty="0"/>
              <a:t>Impacts of COVID (foregone care, telehealth)</a:t>
            </a:r>
            <a:endParaRPr lang="en-US" sz="2800" dirty="0"/>
          </a:p>
          <a:p>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a:t>
            </a:fld>
            <a:endParaRPr lang="en-US" dirty="0"/>
          </a:p>
        </p:txBody>
      </p:sp>
    </p:spTree>
    <p:extLst>
      <p:ext uri="{BB962C8B-B14F-4D97-AF65-F5344CB8AC3E}">
        <p14:creationId xmlns:p14="http://schemas.microsoft.com/office/powerpoint/2010/main" val="281247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Overview of Enrolled Providers</a:t>
            </a:r>
          </a:p>
        </p:txBody>
      </p:sp>
      <p:sp>
        <p:nvSpPr>
          <p:cNvPr id="3" name="Content Placeholder 2"/>
          <p:cNvSpPr>
            <a:spLocks noGrp="1"/>
          </p:cNvSpPr>
          <p:nvPr>
            <p:ph idx="1"/>
          </p:nvPr>
        </p:nvSpPr>
        <p:spPr>
          <a:xfrm>
            <a:off x="393527" y="1068566"/>
            <a:ext cx="8620298" cy="5186363"/>
          </a:xfrm>
        </p:spPr>
        <p:txBody>
          <a:bodyPr/>
          <a:lstStyle/>
          <a:p>
            <a:r>
              <a:rPr lang="en-US" sz="2800" b="1" dirty="0"/>
              <a:t>Dental Providers</a:t>
            </a:r>
            <a:endParaRPr lang="en-US" sz="2800" dirty="0"/>
          </a:p>
          <a:p>
            <a:pPr lvl="1"/>
            <a:endParaRPr lang="en-US" sz="2800" dirty="0"/>
          </a:p>
          <a:p>
            <a:pPr lvl="1"/>
            <a:r>
              <a:rPr lang="en-US" dirty="0"/>
              <a:t>Primary care providers: 1,827</a:t>
            </a:r>
          </a:p>
          <a:p>
            <a:pPr lvl="1"/>
            <a:r>
              <a:rPr lang="en-US" dirty="0"/>
              <a:t>Specialists: 622</a:t>
            </a:r>
          </a:p>
          <a:p>
            <a:pPr lvl="1"/>
            <a:r>
              <a:rPr lang="en-US" dirty="0"/>
              <a:t>Change over calendar year 2019: .9%</a:t>
            </a:r>
          </a:p>
          <a:p>
            <a:pPr lvl="1"/>
            <a:r>
              <a:rPr lang="en-US" spc="-24" dirty="0"/>
              <a:t>100% of members have access to 1 provider within 20 miles; 98.79% of members have access to 2 providers within 5 miles </a:t>
            </a:r>
            <a:endParaRPr lang="en-US" b="1" dirty="0"/>
          </a:p>
          <a:p>
            <a:endParaRPr lang="en-US" sz="2800" dirty="0"/>
          </a:p>
          <a:p>
            <a:r>
              <a:rPr lang="en-US" sz="2800" b="1" dirty="0"/>
              <a:t>Pharmacies </a:t>
            </a:r>
            <a:endParaRPr lang="en-US" sz="2800" dirty="0"/>
          </a:p>
          <a:p>
            <a:pPr lvl="1"/>
            <a:r>
              <a:rPr lang="en-US" dirty="0"/>
              <a:t>Pharmacies: 780</a:t>
            </a:r>
          </a:p>
          <a:p>
            <a:pPr lvl="1"/>
            <a:r>
              <a:rPr lang="en-US" dirty="0"/>
              <a:t>Change over calendar year 2019: -.51%</a:t>
            </a:r>
          </a:p>
          <a:p>
            <a:pPr marL="457200" lvl="1" indent="0">
              <a:buNone/>
              <a:defRPr/>
            </a:pPr>
            <a:endParaRPr lang="en-US" sz="2800" dirty="0">
              <a:solidFill>
                <a:srgbClr val="2906A2"/>
              </a:solidFill>
            </a:endParaRPr>
          </a:p>
          <a:p>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20</a:t>
            </a:fld>
            <a:endParaRPr lang="en-US" dirty="0"/>
          </a:p>
        </p:txBody>
      </p:sp>
    </p:spTree>
    <p:extLst>
      <p:ext uri="{BB962C8B-B14F-4D97-AF65-F5344CB8AC3E}">
        <p14:creationId xmlns:p14="http://schemas.microsoft.com/office/powerpoint/2010/main" val="378055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lgn="ctr">
              <a:spcBef>
                <a:spcPts val="600"/>
              </a:spcBef>
              <a:buSzPct val="75000"/>
              <a:buNone/>
            </a:pPr>
            <a:endParaRPr lang="en-US" altLang="en-US" sz="2800" b="1" dirty="0">
              <a:solidFill>
                <a:srgbClr val="2906A2"/>
              </a:solidFill>
            </a:endParaRPr>
          </a:p>
          <a:p>
            <a:pPr marL="57150" lvl="1" indent="0" algn="ctr">
              <a:spcBef>
                <a:spcPts val="600"/>
              </a:spcBef>
              <a:buSzPct val="75000"/>
              <a:buNone/>
            </a:pPr>
            <a:r>
              <a:rPr lang="en-US" altLang="en-US" sz="2800" b="1" dirty="0">
                <a:solidFill>
                  <a:srgbClr val="2906A2"/>
                </a:solidFill>
              </a:rPr>
              <a:t>Adult and Child Measures</a:t>
            </a: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21</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21</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23869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dirty="0"/>
              <a:t>All states report extensive data to the Centers for Medicare and Medicaid Services (CMS).  CMS takes this data and creates two public facing reports of performance: </a:t>
            </a:r>
          </a:p>
          <a:p>
            <a:endParaRPr lang="en-US" dirty="0"/>
          </a:p>
          <a:p>
            <a:r>
              <a:rPr lang="en-US" dirty="0"/>
              <a:t>CMS Medicaid and CHIP Child and Adult Core Set. This report includes 23 child and 25 adult measure results.  More detail is available at this link:</a:t>
            </a:r>
          </a:p>
          <a:p>
            <a:pPr marL="0" indent="0">
              <a:buNone/>
            </a:pPr>
            <a:r>
              <a:rPr lang="en-US" sz="1800" dirty="0">
                <a:hlinkClick r:id="rId3"/>
              </a:rPr>
              <a:t>https://www.medicaid.gov/medicaid/quality-of-care/performance-measurement/adult-and-child-health-care-quality-measures/index.html</a:t>
            </a:r>
            <a:r>
              <a:rPr lang="en-US" sz="1800" dirty="0"/>
              <a:t> </a:t>
            </a:r>
          </a:p>
          <a:p>
            <a:pPr marL="0" indent="0">
              <a:buNone/>
            </a:pPr>
            <a:endParaRPr lang="en-US" dirty="0"/>
          </a:p>
          <a:p>
            <a:r>
              <a:rPr lang="en-US" dirty="0"/>
              <a:t>A subset of the Core Set is reported in the form of the annual CMS Medicaid and CHIP Scorecard.  That Scorecard report has 9 child and 10 adult measures and is available at this link:</a:t>
            </a:r>
          </a:p>
          <a:p>
            <a:pPr marL="0" indent="0">
              <a:buNone/>
            </a:pPr>
            <a:r>
              <a:rPr lang="en-US" sz="1800" dirty="0">
                <a:hlinkClick r:id="rId4"/>
              </a:rPr>
              <a:t>https://www.medicaid.gov/state-overviews/scorecard/index.html</a:t>
            </a:r>
            <a:r>
              <a:rPr lang="en-US" sz="1800" dirty="0"/>
              <a:t> </a:t>
            </a:r>
            <a:endParaRPr lang="en-US" sz="1800" dirty="0">
              <a:solidFill>
                <a:srgbClr val="FF0000"/>
              </a:solidFill>
            </a:endParaRPr>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22</a:t>
            </a:fld>
            <a:endParaRPr lang="en-US" dirty="0"/>
          </a:p>
        </p:txBody>
      </p:sp>
      <p:sp>
        <p:nvSpPr>
          <p:cNvPr id="7" name="Title 1"/>
          <p:cNvSpPr>
            <a:spLocks noGrp="1"/>
          </p:cNvSpPr>
          <p:nvPr>
            <p:ph type="title"/>
          </p:nvPr>
        </p:nvSpPr>
        <p:spPr>
          <a:xfrm>
            <a:off x="3124200" y="41275"/>
            <a:ext cx="5889625" cy="531813"/>
          </a:xfrm>
        </p:spPr>
        <p:txBody>
          <a:bodyPr/>
          <a:lstStyle/>
          <a:p>
            <a:pPr algn="r"/>
            <a:r>
              <a:rPr lang="en-US" sz="3200" dirty="0"/>
              <a:t>CMS Performance Measurement</a:t>
            </a:r>
          </a:p>
        </p:txBody>
      </p:sp>
    </p:spTree>
    <p:extLst>
      <p:ext uri="{BB962C8B-B14F-4D97-AF65-F5344CB8AC3E}">
        <p14:creationId xmlns:p14="http://schemas.microsoft.com/office/powerpoint/2010/main" val="906653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sz="2800" dirty="0"/>
              <a:t>Last released in November, 2020, the MAC Scorecard features the following:</a:t>
            </a:r>
          </a:p>
          <a:p>
            <a:endParaRPr lang="en-US" dirty="0"/>
          </a:p>
          <a:p>
            <a:r>
              <a:rPr lang="en-US" dirty="0"/>
              <a:t>An overview of state health system performance in a range of health care quality domains, using data reported by states through the Transformed Medicaid Statistical Information System (T-MSIS)</a:t>
            </a:r>
          </a:p>
          <a:p>
            <a:r>
              <a:rPr lang="en-US" dirty="0"/>
              <a:t>Measures of state administrative accountability, including timeliness of reporting, program integrity investigations, and application processing times</a:t>
            </a:r>
          </a:p>
          <a:p>
            <a:r>
              <a:rPr lang="en-US" dirty="0"/>
              <a:t>Measures of federal administrative accountability, including timeliness of processing of State Plan Amendments and waivers</a:t>
            </a:r>
          </a:p>
          <a:p>
            <a:pPr marL="0" indent="0">
              <a:buNone/>
            </a:pPr>
            <a:endParaRPr lang="en-US" dirty="0"/>
          </a:p>
          <a:p>
            <a:endParaRPr lang="en-US" dirty="0"/>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23</a:t>
            </a:fld>
            <a:endParaRPr lang="en-US" dirty="0"/>
          </a:p>
        </p:txBody>
      </p:sp>
      <p:sp>
        <p:nvSpPr>
          <p:cNvPr id="7" name="Title 1"/>
          <p:cNvSpPr>
            <a:spLocks noGrp="1"/>
          </p:cNvSpPr>
          <p:nvPr>
            <p:ph type="title"/>
          </p:nvPr>
        </p:nvSpPr>
        <p:spPr>
          <a:xfrm>
            <a:off x="3124200" y="41275"/>
            <a:ext cx="5889625" cy="531813"/>
          </a:xfrm>
        </p:spPr>
        <p:txBody>
          <a:bodyPr/>
          <a:lstStyle/>
          <a:p>
            <a:pPr algn="r"/>
            <a:r>
              <a:rPr lang="en-US" sz="3200" dirty="0"/>
              <a:t>MAC Scorecard</a:t>
            </a:r>
          </a:p>
        </p:txBody>
      </p:sp>
    </p:spTree>
    <p:extLst>
      <p:ext uri="{BB962C8B-B14F-4D97-AF65-F5344CB8AC3E}">
        <p14:creationId xmlns:p14="http://schemas.microsoft.com/office/powerpoint/2010/main" val="3759031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dirty="0"/>
              <a:t>All states report extensive data to the Centers for Medicare and Medicaid Services (CMS).  CMS takes this data and creates two public facing reports of performance: </a:t>
            </a:r>
          </a:p>
          <a:p>
            <a:endParaRPr lang="en-US" dirty="0"/>
          </a:p>
          <a:p>
            <a:r>
              <a:rPr lang="en-US" dirty="0"/>
              <a:t>CMS Medicaid and CHIP Child and Adult Core Set. This report includes 23 child and 25 adult measure results.  More detail is available at this link:</a:t>
            </a:r>
          </a:p>
          <a:p>
            <a:pPr marL="0" indent="0">
              <a:buNone/>
            </a:pPr>
            <a:r>
              <a:rPr lang="en-US" sz="1800" dirty="0">
                <a:hlinkClick r:id="rId3"/>
              </a:rPr>
              <a:t>https://www.medicaid.gov/medicaid/quality-of-care/performance-measurement/adult-and-child-health-care-quality-measures/index.html</a:t>
            </a:r>
            <a:r>
              <a:rPr lang="en-US" sz="1800" dirty="0"/>
              <a:t> </a:t>
            </a:r>
          </a:p>
          <a:p>
            <a:pPr marL="0" indent="0">
              <a:buNone/>
            </a:pPr>
            <a:endParaRPr lang="en-US" dirty="0"/>
          </a:p>
          <a:p>
            <a:r>
              <a:rPr lang="en-US" dirty="0"/>
              <a:t>A subset of the Core Set is reported in the form of the annual CMS Medicaid and CHIP Scorecard.  That Scorecard report has 9 child and 10 adult measures and is available at this link:</a:t>
            </a:r>
          </a:p>
          <a:p>
            <a:pPr marL="0" indent="0">
              <a:buNone/>
            </a:pPr>
            <a:r>
              <a:rPr lang="en-US" sz="1800" dirty="0">
                <a:hlinkClick r:id="rId4"/>
              </a:rPr>
              <a:t>https://www.medicaid.gov/state-overviews/scorecard/index.html</a:t>
            </a:r>
            <a:r>
              <a:rPr lang="en-US" sz="1800" dirty="0"/>
              <a:t> </a:t>
            </a:r>
            <a:endParaRPr lang="en-US" sz="1800" dirty="0">
              <a:solidFill>
                <a:srgbClr val="FF0000"/>
              </a:solidFill>
            </a:endParaRPr>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24</a:t>
            </a:fld>
            <a:endParaRPr lang="en-US" dirty="0"/>
          </a:p>
        </p:txBody>
      </p:sp>
      <p:sp>
        <p:nvSpPr>
          <p:cNvPr id="7" name="Title 1"/>
          <p:cNvSpPr>
            <a:spLocks noGrp="1"/>
          </p:cNvSpPr>
          <p:nvPr>
            <p:ph type="title"/>
          </p:nvPr>
        </p:nvSpPr>
        <p:spPr>
          <a:xfrm>
            <a:off x="3124200" y="41275"/>
            <a:ext cx="5889625" cy="531813"/>
          </a:xfrm>
        </p:spPr>
        <p:txBody>
          <a:bodyPr/>
          <a:lstStyle/>
          <a:p>
            <a:pPr algn="r"/>
            <a:r>
              <a:rPr lang="en-US" sz="3200" dirty="0"/>
              <a:t>CMS Performance Measurement</a:t>
            </a:r>
          </a:p>
        </p:txBody>
      </p:sp>
    </p:spTree>
    <p:extLst>
      <p:ext uri="{BB962C8B-B14F-4D97-AF65-F5344CB8AC3E}">
        <p14:creationId xmlns:p14="http://schemas.microsoft.com/office/powerpoint/2010/main" val="1184781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b="1" dirty="0"/>
              <a:t>Adult measures on which Connecticut performed well include the following:</a:t>
            </a:r>
          </a:p>
          <a:p>
            <a:r>
              <a:rPr lang="en-US" sz="2000" dirty="0"/>
              <a:t>Cervical Cancer Screening: Ages 21 to 64</a:t>
            </a:r>
          </a:p>
          <a:p>
            <a:r>
              <a:rPr lang="en-US" sz="2000" dirty="0"/>
              <a:t>Chlamydia Screening in Women Ages 21 to 24</a:t>
            </a:r>
          </a:p>
          <a:p>
            <a:r>
              <a:rPr lang="en-US" sz="2000" dirty="0"/>
              <a:t>Asthma Medication Ratio: Ages 19 to 64</a:t>
            </a:r>
          </a:p>
          <a:p>
            <a:r>
              <a:rPr lang="en-US" sz="2000" dirty="0"/>
              <a:t>Follow-Up After Emergency Department Visit for Alcohol and Other Drug Abuse or Dependence: Age 18 and Older- Follow up within 7 days &amp; 30 days</a:t>
            </a:r>
          </a:p>
          <a:p>
            <a:pPr marL="0" indent="0">
              <a:buNone/>
            </a:pPr>
            <a:endParaRPr lang="en-US" b="1" dirty="0"/>
          </a:p>
          <a:p>
            <a:pPr marL="0" indent="0">
              <a:buNone/>
            </a:pPr>
            <a:r>
              <a:rPr lang="en-US" b="1" dirty="0"/>
              <a:t>Adult Measures on which Connecticut has room for improvement include:</a:t>
            </a:r>
            <a:endParaRPr lang="en-US" dirty="0"/>
          </a:p>
          <a:p>
            <a:r>
              <a:rPr lang="en-US" sz="2000" dirty="0"/>
              <a:t>Comprehensive Diabetes Care: Hemoglobin A1c Poor Control (&gt;9.0%): Ages 18 to 75 </a:t>
            </a:r>
          </a:p>
          <a:p>
            <a:r>
              <a:rPr lang="en-US" sz="2000" dirty="0"/>
              <a:t>Plan All-Cause Readmission: Ages 18 to 64 </a:t>
            </a:r>
          </a:p>
          <a:p>
            <a:r>
              <a:rPr lang="en-US" sz="2000" dirty="0"/>
              <a:t>PQI 15: Asthma in Younger Adults Admission Rate: Ages 18 to 39</a:t>
            </a:r>
          </a:p>
          <a:p>
            <a:endParaRPr lang="en-US" dirty="0"/>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25</a:t>
            </a:fld>
            <a:endParaRPr lang="en-US" dirty="0"/>
          </a:p>
        </p:txBody>
      </p:sp>
      <p:sp>
        <p:nvSpPr>
          <p:cNvPr id="7" name="Title 1"/>
          <p:cNvSpPr>
            <a:spLocks noGrp="1"/>
          </p:cNvSpPr>
          <p:nvPr>
            <p:ph type="title"/>
          </p:nvPr>
        </p:nvSpPr>
        <p:spPr>
          <a:xfrm>
            <a:off x="3124200" y="41275"/>
            <a:ext cx="5889625" cy="531813"/>
          </a:xfrm>
        </p:spPr>
        <p:txBody>
          <a:bodyPr/>
          <a:lstStyle/>
          <a:p>
            <a:pPr algn="r"/>
            <a:r>
              <a:rPr lang="en-US" sz="3200" dirty="0"/>
              <a:t>Overview of Connecticut Results</a:t>
            </a:r>
          </a:p>
        </p:txBody>
      </p:sp>
    </p:spTree>
    <p:extLst>
      <p:ext uri="{BB962C8B-B14F-4D97-AF65-F5344CB8AC3E}">
        <p14:creationId xmlns:p14="http://schemas.microsoft.com/office/powerpoint/2010/main" val="3244752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sz="2000" dirty="0"/>
              <a:t> </a:t>
            </a:r>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412318805"/>
              </p:ext>
            </p:extLst>
          </p:nvPr>
        </p:nvGraphicFramePr>
        <p:xfrm>
          <a:off x="457189" y="2478429"/>
          <a:ext cx="8229623" cy="2263790"/>
        </p:xfrm>
        <a:graphic>
          <a:graphicData uri="http://schemas.openxmlformats.org/drawingml/2006/table">
            <a:tbl>
              <a:tblPr firstRow="1" firstCol="1" bandRow="1">
                <a:tableStyleId>{5C22544A-7EE6-4342-B048-85BDC9FD1C3A}</a:tableStyleId>
              </a:tblPr>
              <a:tblGrid>
                <a:gridCol w="221838">
                  <a:extLst>
                    <a:ext uri="{9D8B030D-6E8A-4147-A177-3AD203B41FA5}">
                      <a16:colId xmlns:a16="http://schemas.microsoft.com/office/drawing/2014/main" val="20000"/>
                    </a:ext>
                  </a:extLst>
                </a:gridCol>
                <a:gridCol w="6363690">
                  <a:extLst>
                    <a:ext uri="{9D8B030D-6E8A-4147-A177-3AD203B41FA5}">
                      <a16:colId xmlns:a16="http://schemas.microsoft.com/office/drawing/2014/main" val="20001"/>
                    </a:ext>
                  </a:extLst>
                </a:gridCol>
                <a:gridCol w="1441951">
                  <a:extLst>
                    <a:ext uri="{9D8B030D-6E8A-4147-A177-3AD203B41FA5}">
                      <a16:colId xmlns:a16="http://schemas.microsoft.com/office/drawing/2014/main" val="20002"/>
                    </a:ext>
                  </a:extLst>
                </a:gridCol>
                <a:gridCol w="202144">
                  <a:extLst>
                    <a:ext uri="{9D8B030D-6E8A-4147-A177-3AD203B41FA5}">
                      <a16:colId xmlns:a16="http://schemas.microsoft.com/office/drawing/2014/main" val="20003"/>
                    </a:ext>
                  </a:extLst>
                </a:gridCol>
              </a:tblGrid>
              <a:tr h="395831">
                <a:tc gridSpan="4">
                  <a:txBody>
                    <a:bodyPr/>
                    <a:lstStyle/>
                    <a:p>
                      <a:pPr marL="0" marR="0" algn="ctr">
                        <a:lnSpc>
                          <a:spcPct val="115000"/>
                        </a:lnSpc>
                        <a:spcBef>
                          <a:spcPts val="0"/>
                        </a:spcBef>
                        <a:spcAft>
                          <a:spcPts val="0"/>
                        </a:spcAft>
                      </a:pPr>
                      <a:r>
                        <a:rPr lang="en-US" sz="1400">
                          <a:effectLst/>
                        </a:rPr>
                        <a:t>CMS 2020 Scorecard Review - CMS TimeLine (FFY2019) - CT Measurement Year (MY) 2018  - Summary </a:t>
                      </a:r>
                      <a:endParaRPr lang="en-US" sz="1100">
                        <a:effectLst/>
                        <a:latin typeface="Calibri"/>
                        <a:ea typeface="Calibri"/>
                        <a:cs typeface="Times New Roman"/>
                      </a:endParaRPr>
                    </a:p>
                  </a:txBody>
                  <a:tcPr marL="66279" marR="6627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5831">
                <a:tc gridSpan="4">
                  <a:txBody>
                    <a:bodyPr/>
                    <a:lstStyle/>
                    <a:p>
                      <a:pPr marL="0" marR="0" algn="ctr">
                        <a:lnSpc>
                          <a:spcPct val="115000"/>
                        </a:lnSpc>
                        <a:spcBef>
                          <a:spcPts val="0"/>
                        </a:spcBef>
                        <a:spcAft>
                          <a:spcPts val="0"/>
                        </a:spcAft>
                      </a:pPr>
                      <a:r>
                        <a:rPr lang="en-US" sz="2000">
                          <a:effectLst/>
                        </a:rPr>
                        <a:t>Total # of CT ADULT Measures based on CMS 2020 Scorecard = 10</a:t>
                      </a:r>
                      <a:endParaRPr lang="en-US" sz="2000">
                        <a:effectLst/>
                        <a:latin typeface="Calibri"/>
                        <a:ea typeface="Calibri"/>
                        <a:cs typeface="Times New Roman"/>
                      </a:endParaRPr>
                    </a:p>
                  </a:txBody>
                  <a:tcPr marL="66279" marR="66279"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5831">
                <a:tc>
                  <a:txBody>
                    <a:bodyPr/>
                    <a:lstStyle/>
                    <a:p>
                      <a:pPr marL="0" marR="0">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6279" marR="66279" marT="0" marB="0" anchor="ctr"/>
                </a:tc>
                <a:tc>
                  <a:txBody>
                    <a:bodyPr/>
                    <a:lstStyle/>
                    <a:p>
                      <a:pPr marL="0" marR="0">
                        <a:lnSpc>
                          <a:spcPct val="115000"/>
                        </a:lnSpc>
                        <a:spcBef>
                          <a:spcPts val="0"/>
                        </a:spcBef>
                        <a:spcAft>
                          <a:spcPts val="0"/>
                        </a:spcAft>
                      </a:pPr>
                      <a:r>
                        <a:rPr lang="en-US" sz="2000" dirty="0">
                          <a:effectLst/>
                        </a:rPr>
                        <a:t># of CT Adult measures </a:t>
                      </a:r>
                      <a:r>
                        <a:rPr lang="en-US" sz="2000" u="sng" dirty="0">
                          <a:effectLst/>
                        </a:rPr>
                        <a:t>better</a:t>
                      </a:r>
                      <a:r>
                        <a:rPr lang="en-US" sz="2000" dirty="0">
                          <a:effectLst/>
                        </a:rPr>
                        <a:t> than CMS Median</a:t>
                      </a:r>
                      <a:endParaRPr lang="en-US" sz="2000" dirty="0">
                        <a:effectLst/>
                        <a:latin typeface="Calibri"/>
                        <a:ea typeface="Calibri"/>
                        <a:cs typeface="Times New Roman"/>
                      </a:endParaRPr>
                    </a:p>
                  </a:txBody>
                  <a:tcPr marL="66279" marR="66279" marT="0" marB="0" anchor="ctr"/>
                </a:tc>
                <a:tc>
                  <a:txBody>
                    <a:bodyPr/>
                    <a:lstStyle/>
                    <a:p>
                      <a:pPr marL="0" marR="0" algn="ctr">
                        <a:lnSpc>
                          <a:spcPct val="115000"/>
                        </a:lnSpc>
                        <a:spcBef>
                          <a:spcPts val="0"/>
                        </a:spcBef>
                        <a:spcAft>
                          <a:spcPts val="0"/>
                        </a:spcAft>
                      </a:pPr>
                      <a:r>
                        <a:rPr lang="en-US" sz="2000">
                          <a:effectLst/>
                        </a:rPr>
                        <a:t>9</a:t>
                      </a:r>
                      <a:endParaRPr lang="en-US" sz="2000">
                        <a:effectLst/>
                        <a:latin typeface="Calibri"/>
                        <a:ea typeface="Calibri"/>
                        <a:cs typeface="Times New Roman"/>
                      </a:endParaRPr>
                    </a:p>
                  </a:txBody>
                  <a:tcPr marL="66279" marR="66279" marT="0" marB="0" anchor="ctr"/>
                </a:tc>
                <a:tc>
                  <a:txBody>
                    <a:bodyPr/>
                    <a:lstStyle/>
                    <a:p>
                      <a:endParaRPr lang="en-US" sz="1700"/>
                    </a:p>
                  </a:txBody>
                  <a:tcPr marL="88372" marR="88372" marT="44186" marB="44186"/>
                </a:tc>
                <a:extLst>
                  <a:ext uri="{0D108BD9-81ED-4DB2-BD59-A6C34878D82A}">
                    <a16:rowId xmlns:a16="http://schemas.microsoft.com/office/drawing/2014/main" val="10002"/>
                  </a:ext>
                </a:extLst>
              </a:tr>
              <a:tr h="395831">
                <a:tc>
                  <a:txBody>
                    <a:bodyPr/>
                    <a:lstStyle/>
                    <a:p>
                      <a:pPr marL="0" marR="0">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6279" marR="66279" marT="0" marB="0" anchor="ctr"/>
                </a:tc>
                <a:tc>
                  <a:txBody>
                    <a:bodyPr/>
                    <a:lstStyle/>
                    <a:p>
                      <a:pPr marL="0" marR="0">
                        <a:lnSpc>
                          <a:spcPct val="115000"/>
                        </a:lnSpc>
                        <a:spcBef>
                          <a:spcPts val="0"/>
                        </a:spcBef>
                        <a:spcAft>
                          <a:spcPts val="0"/>
                        </a:spcAft>
                      </a:pPr>
                      <a:r>
                        <a:rPr lang="en-US" sz="2000" dirty="0">
                          <a:effectLst/>
                        </a:rPr>
                        <a:t># of CT Adult measures</a:t>
                      </a:r>
                      <a:r>
                        <a:rPr lang="en-US" sz="2000" u="none" dirty="0">
                          <a:effectLst/>
                        </a:rPr>
                        <a:t> </a:t>
                      </a:r>
                      <a:r>
                        <a:rPr lang="en-US" sz="2000" u="sng" dirty="0">
                          <a:effectLst/>
                        </a:rPr>
                        <a:t>worse</a:t>
                      </a:r>
                      <a:r>
                        <a:rPr lang="en-US" sz="2000" dirty="0">
                          <a:effectLst/>
                        </a:rPr>
                        <a:t> than CMS Median</a:t>
                      </a:r>
                      <a:endParaRPr lang="en-US" sz="2000" dirty="0">
                        <a:effectLst/>
                        <a:latin typeface="Calibri"/>
                        <a:ea typeface="Calibri"/>
                        <a:cs typeface="Times New Roman"/>
                      </a:endParaRPr>
                    </a:p>
                  </a:txBody>
                  <a:tcPr marL="66279" marR="66279" marT="0" marB="0" anchor="ctr"/>
                </a:tc>
                <a:tc>
                  <a:txBody>
                    <a:bodyPr/>
                    <a:lstStyle/>
                    <a:p>
                      <a:pPr marL="0" marR="0" algn="ctr">
                        <a:lnSpc>
                          <a:spcPct val="115000"/>
                        </a:lnSpc>
                        <a:spcBef>
                          <a:spcPts val="0"/>
                        </a:spcBef>
                        <a:spcAft>
                          <a:spcPts val="0"/>
                        </a:spcAft>
                      </a:pPr>
                      <a:r>
                        <a:rPr lang="en-US" sz="2000">
                          <a:effectLst/>
                        </a:rPr>
                        <a:t>1</a:t>
                      </a:r>
                      <a:endParaRPr lang="en-US" sz="2000">
                        <a:effectLst/>
                        <a:latin typeface="Calibri"/>
                        <a:ea typeface="Calibri"/>
                        <a:cs typeface="Times New Roman"/>
                      </a:endParaRPr>
                    </a:p>
                  </a:txBody>
                  <a:tcPr marL="66279" marR="66279" marT="0" marB="0" anchor="ctr"/>
                </a:tc>
                <a:tc>
                  <a:txBody>
                    <a:bodyPr/>
                    <a:lstStyle/>
                    <a:p>
                      <a:endParaRPr lang="en-US" sz="1700"/>
                    </a:p>
                  </a:txBody>
                  <a:tcPr marL="88372" marR="88372" marT="44186" marB="44186"/>
                </a:tc>
                <a:extLst>
                  <a:ext uri="{0D108BD9-81ED-4DB2-BD59-A6C34878D82A}">
                    <a16:rowId xmlns:a16="http://schemas.microsoft.com/office/drawing/2014/main" val="10003"/>
                  </a:ext>
                </a:extLst>
              </a:tr>
              <a:tr h="525074">
                <a:tc>
                  <a:txBody>
                    <a:bodyPr/>
                    <a:lstStyle/>
                    <a:p>
                      <a:pPr marL="0" marR="0" algn="ctr">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6279" marR="66279" marT="0" marB="0" anchor="b"/>
                </a:tc>
                <a:tc>
                  <a:txBody>
                    <a:bodyPr/>
                    <a:lstStyle/>
                    <a:p>
                      <a:pPr marL="0" marR="0">
                        <a:lnSpc>
                          <a:spcPct val="115000"/>
                        </a:lnSpc>
                        <a:spcBef>
                          <a:spcPts val="0"/>
                        </a:spcBef>
                        <a:spcAft>
                          <a:spcPts val="0"/>
                        </a:spcAft>
                      </a:pPr>
                      <a:r>
                        <a:rPr lang="en-US" sz="2000" dirty="0">
                          <a:effectLst/>
                        </a:rPr>
                        <a:t> </a:t>
                      </a:r>
                    </a:p>
                    <a:p>
                      <a:pPr marL="0" marR="0">
                        <a:lnSpc>
                          <a:spcPct val="115000"/>
                        </a:lnSpc>
                        <a:spcBef>
                          <a:spcPts val="0"/>
                        </a:spcBef>
                        <a:spcAft>
                          <a:spcPts val="0"/>
                        </a:spcAft>
                      </a:pPr>
                      <a:r>
                        <a:rPr lang="en-US" sz="2000" dirty="0">
                          <a:effectLst/>
                        </a:rPr>
                        <a:t>TOTAL ADULT Measures in CMS Scorecard 2020</a:t>
                      </a:r>
                      <a:endParaRPr lang="en-US" sz="2000" dirty="0">
                        <a:effectLst/>
                        <a:latin typeface="Calibri"/>
                        <a:ea typeface="Calibri"/>
                        <a:cs typeface="Times New Roman"/>
                      </a:endParaRPr>
                    </a:p>
                  </a:txBody>
                  <a:tcPr marL="66279" marR="66279" marT="0" marB="0" anchor="b"/>
                </a:tc>
                <a:tc>
                  <a:txBody>
                    <a:bodyPr/>
                    <a:lstStyle/>
                    <a:p>
                      <a:pPr marL="0" marR="0" algn="ctr">
                        <a:lnSpc>
                          <a:spcPct val="115000"/>
                        </a:lnSpc>
                        <a:spcBef>
                          <a:spcPts val="0"/>
                        </a:spcBef>
                        <a:spcAft>
                          <a:spcPts val="0"/>
                        </a:spcAft>
                      </a:pPr>
                      <a:r>
                        <a:rPr lang="en-US" sz="2000" dirty="0">
                          <a:effectLst/>
                        </a:rPr>
                        <a:t>10</a:t>
                      </a:r>
                      <a:endParaRPr lang="en-US" sz="2000" dirty="0">
                        <a:effectLst/>
                        <a:latin typeface="Calibri"/>
                        <a:ea typeface="Calibri"/>
                        <a:cs typeface="Times New Roman"/>
                      </a:endParaRPr>
                    </a:p>
                  </a:txBody>
                  <a:tcPr marL="66279" marR="66279" marT="0" marB="0" anchor="b"/>
                </a:tc>
                <a:tc>
                  <a:txBody>
                    <a:bodyPr/>
                    <a:lstStyle/>
                    <a:p>
                      <a:endParaRPr lang="en-US" sz="1700" dirty="0"/>
                    </a:p>
                  </a:txBody>
                  <a:tcPr marL="88372" marR="88372" marT="44186" marB="44186"/>
                </a:tc>
                <a:extLst>
                  <a:ext uri="{0D108BD9-81ED-4DB2-BD59-A6C34878D82A}">
                    <a16:rowId xmlns:a16="http://schemas.microsoft.com/office/drawing/2014/main" val="10004"/>
                  </a:ext>
                </a:extLst>
              </a:tr>
            </a:tbl>
          </a:graphicData>
        </a:graphic>
      </p:graphicFrame>
      <p:sp>
        <p:nvSpPr>
          <p:cNvPr id="8" name="TextBox 7"/>
          <p:cNvSpPr txBox="1"/>
          <p:nvPr/>
        </p:nvSpPr>
        <p:spPr>
          <a:xfrm>
            <a:off x="463464" y="1590805"/>
            <a:ext cx="6777240" cy="461665"/>
          </a:xfrm>
          <a:prstGeom prst="rect">
            <a:avLst/>
          </a:prstGeom>
          <a:noFill/>
        </p:spPr>
        <p:txBody>
          <a:bodyPr wrap="none" rtlCol="0">
            <a:spAutoFit/>
          </a:bodyPr>
          <a:lstStyle/>
          <a:p>
            <a:r>
              <a:rPr lang="en-US" sz="2400" b="1" dirty="0">
                <a:latin typeface="+mn-lt"/>
              </a:rPr>
              <a:t>Overview of Connecticut results on adult measures:</a:t>
            </a:r>
          </a:p>
        </p:txBody>
      </p:sp>
      <p:sp>
        <p:nvSpPr>
          <p:cNvPr id="9" name="Title 1"/>
          <p:cNvSpPr>
            <a:spLocks noGrp="1"/>
          </p:cNvSpPr>
          <p:nvPr>
            <p:ph type="title"/>
          </p:nvPr>
        </p:nvSpPr>
        <p:spPr>
          <a:xfrm>
            <a:off x="3124200" y="41275"/>
            <a:ext cx="5889625" cy="531813"/>
          </a:xfrm>
        </p:spPr>
        <p:txBody>
          <a:bodyPr/>
          <a:lstStyle/>
          <a:p>
            <a:pPr algn="r"/>
            <a:r>
              <a:rPr lang="en-US" sz="3200" dirty="0"/>
              <a:t>Adult Measures</a:t>
            </a:r>
          </a:p>
        </p:txBody>
      </p:sp>
    </p:spTree>
    <p:extLst>
      <p:ext uri="{BB962C8B-B14F-4D97-AF65-F5344CB8AC3E}">
        <p14:creationId xmlns:p14="http://schemas.microsoft.com/office/powerpoint/2010/main" val="56535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sz="2000" dirty="0"/>
              <a:t> </a:t>
            </a:r>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27</a:t>
            </a:fld>
            <a:endParaRPr lang="en-US" dirty="0"/>
          </a:p>
        </p:txBody>
      </p:sp>
      <p:sp>
        <p:nvSpPr>
          <p:cNvPr id="11" name="Rectangle 2"/>
          <p:cNvSpPr>
            <a:spLocks noChangeArrowheads="1"/>
          </p:cNvSpPr>
          <p:nvPr/>
        </p:nvSpPr>
        <p:spPr bwMode="auto">
          <a:xfrm>
            <a:off x="457200" y="920435"/>
            <a:ext cx="80103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This</a:t>
            </a:r>
            <a:r>
              <a:rPr kumimoji="0" lang="en-US" altLang="en-US" sz="2000" b="1" i="0" u="none" strike="noStrike" cap="none" normalizeH="0" dirty="0">
                <a:ln>
                  <a:noFill/>
                </a:ln>
                <a:solidFill>
                  <a:schemeClr val="tx1"/>
                </a:solidFill>
                <a:effectLst/>
                <a:latin typeface="Calibri" pitchFamily="34" charset="0"/>
                <a:ea typeface="Calibri" pitchFamily="34" charset="0"/>
                <a:cs typeface="Times New Roman" pitchFamily="18" charset="0"/>
              </a:rPr>
              <a:t> table </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shows </a:t>
            </a:r>
            <a:r>
              <a:rPr lang="en-US" altLang="en-US" sz="2000" b="1" dirty="0">
                <a:latin typeface="Calibri" pitchFamily="34" charset="0"/>
                <a:ea typeface="Calibri" pitchFamily="34" charset="0"/>
                <a:cs typeface="Times New Roman" pitchFamily="18" charset="0"/>
              </a:rPr>
              <a:t>the nine adult</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measures on which Connecticut performed better </a:t>
            </a:r>
            <a:r>
              <a:rPr kumimoji="0" lang="en-US" altLang="en-US" sz="2000" b="1" i="0" strike="noStrike" cap="none" normalizeH="0" dirty="0">
                <a:ln>
                  <a:noFill/>
                </a:ln>
                <a:solidFill>
                  <a:schemeClr val="tx1"/>
                </a:solidFill>
                <a:effectLst/>
                <a:latin typeface="Calibri" pitchFamily="34" charset="0"/>
                <a:ea typeface="Calibri" pitchFamily="34" charset="0"/>
                <a:cs typeface="Times New Roman" pitchFamily="18" charset="0"/>
              </a:rPr>
              <a:t>than </a:t>
            </a:r>
            <a:r>
              <a:rPr lang="en-US" altLang="en-US" sz="2000" b="1" dirty="0">
                <a:latin typeface="Calibri" pitchFamily="34" charset="0"/>
                <a:ea typeface="Calibri" pitchFamily="34" charset="0"/>
                <a:cs typeface="Times New Roman" pitchFamily="18" charset="0"/>
              </a:rPr>
              <a:t>the </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CMS Median Rate:</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nvGraphicFramePr>
        <p:xfrm>
          <a:off x="457200" y="1753582"/>
          <a:ext cx="8229599" cy="4392233"/>
        </p:xfrm>
        <a:graphic>
          <a:graphicData uri="http://schemas.openxmlformats.org/drawingml/2006/table">
            <a:tbl>
              <a:tblPr firstRow="1" firstCol="1" bandRow="1">
                <a:tableStyleId>{5C22544A-7EE6-4342-B048-85BDC9FD1C3A}</a:tableStyleId>
              </a:tblPr>
              <a:tblGrid>
                <a:gridCol w="695195">
                  <a:extLst>
                    <a:ext uri="{9D8B030D-6E8A-4147-A177-3AD203B41FA5}">
                      <a16:colId xmlns:a16="http://schemas.microsoft.com/office/drawing/2014/main" val="20000"/>
                    </a:ext>
                  </a:extLst>
                </a:gridCol>
                <a:gridCol w="713983">
                  <a:extLst>
                    <a:ext uri="{9D8B030D-6E8A-4147-A177-3AD203B41FA5}">
                      <a16:colId xmlns:a16="http://schemas.microsoft.com/office/drawing/2014/main" val="20001"/>
                    </a:ext>
                  </a:extLst>
                </a:gridCol>
                <a:gridCol w="3707704">
                  <a:extLst>
                    <a:ext uri="{9D8B030D-6E8A-4147-A177-3AD203B41FA5}">
                      <a16:colId xmlns:a16="http://schemas.microsoft.com/office/drawing/2014/main" val="20002"/>
                    </a:ext>
                  </a:extLst>
                </a:gridCol>
                <a:gridCol w="97703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221287">
                  <a:extLst>
                    <a:ext uri="{9D8B030D-6E8A-4147-A177-3AD203B41FA5}">
                      <a16:colId xmlns:a16="http://schemas.microsoft.com/office/drawing/2014/main" val="20005"/>
                    </a:ext>
                  </a:extLst>
                </a:gridCol>
              </a:tblGrid>
              <a:tr h="740491">
                <a:tc>
                  <a:txBody>
                    <a:bodyPr/>
                    <a:lstStyle/>
                    <a:p>
                      <a:pPr marL="0" marR="0" algn="ctr">
                        <a:lnSpc>
                          <a:spcPct val="115000"/>
                        </a:lnSpc>
                        <a:spcBef>
                          <a:spcPts val="0"/>
                        </a:spcBef>
                        <a:spcAft>
                          <a:spcPts val="1000"/>
                        </a:spcAft>
                      </a:pPr>
                      <a:r>
                        <a:rPr lang="en-US" sz="1400" dirty="0">
                          <a:effectLst/>
                        </a:rPr>
                        <a:t>Items#</a:t>
                      </a:r>
                      <a:endParaRPr lang="en-US" sz="1400" dirty="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Med/</a:t>
                      </a:r>
                      <a:br>
                        <a:rPr lang="en-US" sz="1200">
                          <a:effectLst/>
                        </a:rPr>
                      </a:br>
                      <a:r>
                        <a:rPr lang="en-US" sz="1200">
                          <a:effectLst/>
                        </a:rPr>
                        <a:t>BH</a:t>
                      </a:r>
                      <a:br>
                        <a:rPr lang="en-US" sz="1200">
                          <a:effectLst/>
                        </a:rPr>
                      </a:br>
                      <a:r>
                        <a:rPr lang="en-US" sz="1200">
                          <a:effectLst/>
                        </a:rPr>
                        <a:t>Dental</a:t>
                      </a:r>
                      <a:endParaRPr lang="en-US" sz="1200">
                        <a:effectLst/>
                        <a:latin typeface="Calibri"/>
                        <a:ea typeface="Calibri"/>
                        <a:cs typeface="Times New Roman"/>
                      </a:endParaRPr>
                    </a:p>
                  </a:txBody>
                  <a:tcPr marL="62284" marR="62284" marT="0" marB="0" anchor="b"/>
                </a:tc>
                <a:tc>
                  <a:txBody>
                    <a:bodyPr/>
                    <a:lstStyle/>
                    <a:p>
                      <a:pPr marL="0" marR="0">
                        <a:lnSpc>
                          <a:spcPct val="115000"/>
                        </a:lnSpc>
                        <a:spcBef>
                          <a:spcPts val="0"/>
                        </a:spcBef>
                        <a:spcAft>
                          <a:spcPts val="1000"/>
                        </a:spcAft>
                      </a:pPr>
                      <a:r>
                        <a:rPr lang="en-US" sz="1200" dirty="0">
                          <a:effectLst/>
                        </a:rPr>
                        <a:t>9 Adult Measures that CT Rates are Better than CMS Median Rate</a:t>
                      </a:r>
                      <a:endParaRPr lang="en-US" sz="1200" dirty="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CT Rate for</a:t>
                      </a:r>
                      <a:br>
                        <a:rPr lang="en-US" sz="1200">
                          <a:effectLst/>
                        </a:rPr>
                      </a:br>
                      <a:r>
                        <a:rPr lang="en-US" sz="1200">
                          <a:effectLst/>
                        </a:rPr>
                        <a:t>CMS (FFY 2019)</a:t>
                      </a:r>
                      <a:br>
                        <a:rPr lang="en-US" sz="1200">
                          <a:effectLst/>
                        </a:rPr>
                      </a:br>
                      <a:r>
                        <a:rPr lang="en-US" sz="1200">
                          <a:effectLst/>
                        </a:rPr>
                        <a:t>(CT MY 2018)</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CMS </a:t>
                      </a:r>
                      <a:br>
                        <a:rPr lang="en-US" sz="1200">
                          <a:effectLst/>
                        </a:rPr>
                      </a:br>
                      <a:r>
                        <a:rPr lang="en-US" sz="1200">
                          <a:effectLst/>
                        </a:rPr>
                        <a:t>Median Rate</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Difference from CMS Median </a:t>
                      </a:r>
                      <a:endParaRPr lang="en-US" sz="1200">
                        <a:effectLst/>
                        <a:latin typeface="Calibri"/>
                        <a:ea typeface="Calibri"/>
                        <a:cs typeface="Times New Roman"/>
                      </a:endParaRPr>
                    </a:p>
                  </a:txBody>
                  <a:tcPr marL="62284" marR="62284" marT="0" marB="0" anchor="b"/>
                </a:tc>
                <a:extLst>
                  <a:ext uri="{0D108BD9-81ED-4DB2-BD59-A6C34878D82A}">
                    <a16:rowId xmlns:a16="http://schemas.microsoft.com/office/drawing/2014/main" val="10000"/>
                  </a:ext>
                </a:extLst>
              </a:tr>
              <a:tr h="228376">
                <a:tc>
                  <a:txBody>
                    <a:bodyPr/>
                    <a:lstStyle/>
                    <a:p>
                      <a:pPr marL="0" marR="0" algn="ctr">
                        <a:lnSpc>
                          <a:spcPct val="115000"/>
                        </a:lnSpc>
                        <a:spcBef>
                          <a:spcPts val="0"/>
                        </a:spcBef>
                        <a:spcAft>
                          <a:spcPts val="1000"/>
                        </a:spcAft>
                      </a:pPr>
                      <a:r>
                        <a:rPr lang="en-US" sz="1400">
                          <a:effectLst/>
                        </a:rPr>
                        <a:t>1</a:t>
                      </a:r>
                      <a:endParaRPr lang="en-US" sz="14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Med</a:t>
                      </a:r>
                      <a:endParaRPr lang="en-US" sz="1200">
                        <a:effectLst/>
                        <a:latin typeface="Calibri"/>
                        <a:ea typeface="Calibri"/>
                        <a:cs typeface="Times New Roman"/>
                      </a:endParaRPr>
                    </a:p>
                  </a:txBody>
                  <a:tcPr marL="62284" marR="62284" marT="0" marB="0" anchor="b"/>
                </a:tc>
                <a:tc>
                  <a:txBody>
                    <a:bodyPr/>
                    <a:lstStyle/>
                    <a:p>
                      <a:pPr marL="0" marR="0">
                        <a:lnSpc>
                          <a:spcPct val="115000"/>
                        </a:lnSpc>
                        <a:spcBef>
                          <a:spcPts val="0"/>
                        </a:spcBef>
                        <a:spcAft>
                          <a:spcPts val="1000"/>
                        </a:spcAft>
                      </a:pPr>
                      <a:r>
                        <a:rPr lang="en-US" sz="1200">
                          <a:effectLst/>
                        </a:rPr>
                        <a:t>Breast Cancer Screening: Ages 50 to 74</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dirty="0">
                          <a:effectLst/>
                        </a:rPr>
                        <a:t>60.7%</a:t>
                      </a:r>
                      <a:endParaRPr lang="en-US" sz="1200" dirty="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53.4%</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7.1%</a:t>
                      </a:r>
                      <a:endParaRPr lang="en-US" sz="1200">
                        <a:effectLst/>
                        <a:latin typeface="Calibri"/>
                        <a:ea typeface="Calibri"/>
                        <a:cs typeface="Times New Roman"/>
                      </a:endParaRPr>
                    </a:p>
                  </a:txBody>
                  <a:tcPr marL="62284" marR="62284" marT="0" marB="0" anchor="b"/>
                </a:tc>
                <a:extLst>
                  <a:ext uri="{0D108BD9-81ED-4DB2-BD59-A6C34878D82A}">
                    <a16:rowId xmlns:a16="http://schemas.microsoft.com/office/drawing/2014/main" val="10001"/>
                  </a:ext>
                </a:extLst>
              </a:tr>
              <a:tr h="350176">
                <a:tc>
                  <a:txBody>
                    <a:bodyPr/>
                    <a:lstStyle/>
                    <a:p>
                      <a:pPr marL="0" marR="0" algn="ctr">
                        <a:lnSpc>
                          <a:spcPct val="115000"/>
                        </a:lnSpc>
                        <a:spcBef>
                          <a:spcPts val="0"/>
                        </a:spcBef>
                        <a:spcAft>
                          <a:spcPts val="1000"/>
                        </a:spcAft>
                      </a:pPr>
                      <a:r>
                        <a:rPr lang="en-US" sz="1400">
                          <a:effectLst/>
                        </a:rPr>
                        <a:t>2</a:t>
                      </a:r>
                      <a:endParaRPr lang="en-US" sz="14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Med</a:t>
                      </a:r>
                      <a:endParaRPr lang="en-US" sz="1200">
                        <a:effectLst/>
                        <a:latin typeface="Calibri"/>
                        <a:ea typeface="Calibri"/>
                        <a:cs typeface="Times New Roman"/>
                      </a:endParaRPr>
                    </a:p>
                  </a:txBody>
                  <a:tcPr marL="62284" marR="62284" marT="0" marB="0" anchor="b"/>
                </a:tc>
                <a:tc>
                  <a:txBody>
                    <a:bodyPr/>
                    <a:lstStyle/>
                    <a:p>
                      <a:pPr marL="0" marR="0">
                        <a:lnSpc>
                          <a:spcPct val="115000"/>
                        </a:lnSpc>
                        <a:spcBef>
                          <a:spcPts val="0"/>
                        </a:spcBef>
                        <a:spcAft>
                          <a:spcPts val="1000"/>
                        </a:spcAft>
                      </a:pPr>
                      <a:r>
                        <a:rPr lang="en-US" sz="1200">
                          <a:effectLst/>
                        </a:rPr>
                        <a:t>Comprehensive Diabetes Care: Hemoglobin A1c Poor Control (&gt;9.0%): Ages 18-75 (Lower Rate is Better)</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36.9%</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38.8%</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dirty="0">
                          <a:effectLst/>
                        </a:rPr>
                        <a:t>-1.9%</a:t>
                      </a:r>
                      <a:endParaRPr lang="en-US" sz="1200" dirty="0">
                        <a:effectLst/>
                        <a:latin typeface="Calibri"/>
                        <a:ea typeface="Calibri"/>
                        <a:cs typeface="Times New Roman"/>
                      </a:endParaRPr>
                    </a:p>
                  </a:txBody>
                  <a:tcPr marL="62284" marR="62284" marT="0" marB="0" anchor="b"/>
                </a:tc>
                <a:extLst>
                  <a:ext uri="{0D108BD9-81ED-4DB2-BD59-A6C34878D82A}">
                    <a16:rowId xmlns:a16="http://schemas.microsoft.com/office/drawing/2014/main" val="10002"/>
                  </a:ext>
                </a:extLst>
              </a:tr>
              <a:tr h="228376">
                <a:tc>
                  <a:txBody>
                    <a:bodyPr/>
                    <a:lstStyle/>
                    <a:p>
                      <a:pPr marL="0" marR="0" algn="ctr">
                        <a:lnSpc>
                          <a:spcPct val="115000"/>
                        </a:lnSpc>
                        <a:spcBef>
                          <a:spcPts val="0"/>
                        </a:spcBef>
                        <a:spcAft>
                          <a:spcPts val="1000"/>
                        </a:spcAft>
                      </a:pPr>
                      <a:r>
                        <a:rPr lang="en-US" sz="1400">
                          <a:effectLst/>
                        </a:rPr>
                        <a:t>3</a:t>
                      </a:r>
                      <a:endParaRPr lang="en-US" sz="14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Med</a:t>
                      </a:r>
                      <a:endParaRPr lang="en-US" sz="1200">
                        <a:effectLst/>
                        <a:latin typeface="Calibri"/>
                        <a:ea typeface="Calibri"/>
                        <a:cs typeface="Times New Roman"/>
                      </a:endParaRPr>
                    </a:p>
                  </a:txBody>
                  <a:tcPr marL="62284" marR="62284" marT="0" marB="0" anchor="b"/>
                </a:tc>
                <a:tc>
                  <a:txBody>
                    <a:bodyPr/>
                    <a:lstStyle/>
                    <a:p>
                      <a:pPr marL="0" marR="0">
                        <a:lnSpc>
                          <a:spcPct val="115000"/>
                        </a:lnSpc>
                        <a:spcBef>
                          <a:spcPts val="0"/>
                        </a:spcBef>
                        <a:spcAft>
                          <a:spcPts val="1000"/>
                        </a:spcAft>
                      </a:pPr>
                      <a:r>
                        <a:rPr lang="en-US" sz="1200">
                          <a:effectLst/>
                        </a:rPr>
                        <a:t>Prenatal and Postpartum Care: Postpartum Care</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68.2%</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61.2%</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7.0%</a:t>
                      </a:r>
                      <a:endParaRPr lang="en-US" sz="1200">
                        <a:effectLst/>
                        <a:latin typeface="Calibri"/>
                        <a:ea typeface="Calibri"/>
                        <a:cs typeface="Times New Roman"/>
                      </a:endParaRPr>
                    </a:p>
                  </a:txBody>
                  <a:tcPr marL="62284" marR="62284" marT="0" marB="0" anchor="b"/>
                </a:tc>
                <a:extLst>
                  <a:ext uri="{0D108BD9-81ED-4DB2-BD59-A6C34878D82A}">
                    <a16:rowId xmlns:a16="http://schemas.microsoft.com/office/drawing/2014/main" val="10003"/>
                  </a:ext>
                </a:extLst>
              </a:tr>
              <a:tr h="350176">
                <a:tc>
                  <a:txBody>
                    <a:bodyPr/>
                    <a:lstStyle/>
                    <a:p>
                      <a:pPr marL="0" marR="0" algn="ctr">
                        <a:lnSpc>
                          <a:spcPct val="115000"/>
                        </a:lnSpc>
                        <a:spcBef>
                          <a:spcPts val="0"/>
                        </a:spcBef>
                        <a:spcAft>
                          <a:spcPts val="1000"/>
                        </a:spcAft>
                      </a:pPr>
                      <a:r>
                        <a:rPr lang="en-US" sz="1400">
                          <a:effectLst/>
                        </a:rPr>
                        <a:t>4</a:t>
                      </a:r>
                      <a:endParaRPr lang="en-US" sz="1400">
                        <a:effectLst/>
                        <a:latin typeface="Calibri"/>
                        <a:ea typeface="Calibri"/>
                        <a:cs typeface="Times New Roman"/>
                      </a:endParaRPr>
                    </a:p>
                  </a:txBody>
                  <a:tcPr marL="62284" marR="62284" marT="0" marB="0" anchor="ctr"/>
                </a:tc>
                <a:tc>
                  <a:txBody>
                    <a:bodyPr/>
                    <a:lstStyle/>
                    <a:p>
                      <a:pPr marL="0" marR="0" algn="ctr">
                        <a:lnSpc>
                          <a:spcPct val="115000"/>
                        </a:lnSpc>
                        <a:spcBef>
                          <a:spcPts val="0"/>
                        </a:spcBef>
                        <a:spcAft>
                          <a:spcPts val="1000"/>
                        </a:spcAft>
                      </a:pPr>
                      <a:r>
                        <a:rPr lang="en-US" sz="1200">
                          <a:effectLst/>
                        </a:rPr>
                        <a:t>Med</a:t>
                      </a:r>
                      <a:endParaRPr lang="en-US" sz="1200">
                        <a:effectLst/>
                        <a:latin typeface="Calibri"/>
                        <a:ea typeface="Calibri"/>
                        <a:cs typeface="Times New Roman"/>
                      </a:endParaRPr>
                    </a:p>
                  </a:txBody>
                  <a:tcPr marL="62284" marR="62284" marT="0" marB="0" anchor="ctr"/>
                </a:tc>
                <a:tc>
                  <a:txBody>
                    <a:bodyPr/>
                    <a:lstStyle/>
                    <a:p>
                      <a:pPr marL="0" marR="0">
                        <a:lnSpc>
                          <a:spcPct val="115000"/>
                        </a:lnSpc>
                        <a:spcBef>
                          <a:spcPts val="0"/>
                        </a:spcBef>
                        <a:spcAft>
                          <a:spcPts val="1000"/>
                        </a:spcAft>
                      </a:pPr>
                      <a:r>
                        <a:rPr lang="en-US" sz="1200">
                          <a:effectLst/>
                        </a:rPr>
                        <a:t>Asthma Medication Ratio:  - % with Persistent Asthma who had a Ratio of Controller Medications to Total Asthma Medications of 0.50 or greater - Ages 19 to 64</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64.2%</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54.6%</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9.6%</a:t>
                      </a:r>
                      <a:endParaRPr lang="en-US" sz="1200">
                        <a:effectLst/>
                        <a:latin typeface="Calibri"/>
                        <a:ea typeface="Calibri"/>
                        <a:cs typeface="Times New Roman"/>
                      </a:endParaRPr>
                    </a:p>
                  </a:txBody>
                  <a:tcPr marL="62284" marR="62284" marT="0" marB="0" anchor="b"/>
                </a:tc>
                <a:extLst>
                  <a:ext uri="{0D108BD9-81ED-4DB2-BD59-A6C34878D82A}">
                    <a16:rowId xmlns:a16="http://schemas.microsoft.com/office/drawing/2014/main" val="10004"/>
                  </a:ext>
                </a:extLst>
              </a:tr>
              <a:tr h="350176">
                <a:tc>
                  <a:txBody>
                    <a:bodyPr/>
                    <a:lstStyle/>
                    <a:p>
                      <a:pPr marL="0" marR="0" algn="ctr">
                        <a:lnSpc>
                          <a:spcPct val="115000"/>
                        </a:lnSpc>
                        <a:spcBef>
                          <a:spcPts val="0"/>
                        </a:spcBef>
                        <a:spcAft>
                          <a:spcPts val="1000"/>
                        </a:spcAft>
                      </a:pPr>
                      <a:r>
                        <a:rPr lang="en-US" sz="1400">
                          <a:effectLst/>
                        </a:rPr>
                        <a:t>5</a:t>
                      </a:r>
                      <a:endParaRPr lang="en-US" sz="14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Med</a:t>
                      </a:r>
                      <a:endParaRPr lang="en-US" sz="1200">
                        <a:effectLst/>
                        <a:latin typeface="Calibri"/>
                        <a:ea typeface="Calibri"/>
                        <a:cs typeface="Times New Roman"/>
                      </a:endParaRPr>
                    </a:p>
                  </a:txBody>
                  <a:tcPr marL="62284" marR="62284" marT="0" marB="0" anchor="b"/>
                </a:tc>
                <a:tc>
                  <a:txBody>
                    <a:bodyPr/>
                    <a:lstStyle/>
                    <a:p>
                      <a:pPr marL="0" marR="0">
                        <a:lnSpc>
                          <a:spcPct val="115000"/>
                        </a:lnSpc>
                        <a:spcBef>
                          <a:spcPts val="0"/>
                        </a:spcBef>
                        <a:spcAft>
                          <a:spcPts val="1000"/>
                        </a:spcAft>
                      </a:pPr>
                      <a:r>
                        <a:rPr lang="en-US" sz="1200">
                          <a:effectLst/>
                        </a:rPr>
                        <a:t>PQI 01: Diabetes Short-Term Complications Admission Rate: Age 18 and Older (Lower Rate is Better)</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dirty="0">
                          <a:effectLst/>
                        </a:rPr>
                        <a:t>15.2</a:t>
                      </a:r>
                      <a:endParaRPr lang="en-US" sz="1200" dirty="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dirty="0">
                          <a:effectLst/>
                        </a:rPr>
                        <a:t>19.1</a:t>
                      </a:r>
                      <a:endParaRPr lang="en-US" sz="1200" dirty="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dirty="0">
                          <a:effectLst/>
                        </a:rPr>
                        <a:t>-3.9</a:t>
                      </a:r>
                      <a:endParaRPr lang="en-US" sz="1200" dirty="0">
                        <a:effectLst/>
                        <a:latin typeface="Calibri"/>
                        <a:ea typeface="Calibri"/>
                        <a:cs typeface="Times New Roman"/>
                      </a:endParaRPr>
                    </a:p>
                  </a:txBody>
                  <a:tcPr marL="62284" marR="62284" marT="0" marB="0" anchor="b"/>
                </a:tc>
                <a:extLst>
                  <a:ext uri="{0D108BD9-81ED-4DB2-BD59-A6C34878D82A}">
                    <a16:rowId xmlns:a16="http://schemas.microsoft.com/office/drawing/2014/main" val="10005"/>
                  </a:ext>
                </a:extLst>
              </a:tr>
              <a:tr h="175088">
                <a:tc>
                  <a:txBody>
                    <a:bodyPr/>
                    <a:lstStyle/>
                    <a:p>
                      <a:pPr marL="0" marR="0" algn="ctr">
                        <a:lnSpc>
                          <a:spcPct val="115000"/>
                        </a:lnSpc>
                        <a:spcBef>
                          <a:spcPts val="0"/>
                        </a:spcBef>
                        <a:spcAft>
                          <a:spcPts val="1000"/>
                        </a:spcAft>
                      </a:pPr>
                      <a:r>
                        <a:rPr lang="en-US" sz="1400">
                          <a:effectLst/>
                        </a:rPr>
                        <a:t>6</a:t>
                      </a:r>
                      <a:endParaRPr lang="en-US" sz="14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Med</a:t>
                      </a:r>
                      <a:endParaRPr lang="en-US" sz="1200">
                        <a:effectLst/>
                        <a:latin typeface="Calibri"/>
                        <a:ea typeface="Calibri"/>
                        <a:cs typeface="Times New Roman"/>
                      </a:endParaRPr>
                    </a:p>
                  </a:txBody>
                  <a:tcPr marL="62284" marR="62284" marT="0" marB="0" anchor="b"/>
                </a:tc>
                <a:tc>
                  <a:txBody>
                    <a:bodyPr/>
                    <a:lstStyle/>
                    <a:p>
                      <a:pPr marL="0" marR="0">
                        <a:lnSpc>
                          <a:spcPct val="115000"/>
                        </a:lnSpc>
                        <a:spcBef>
                          <a:spcPts val="0"/>
                        </a:spcBef>
                        <a:spcAft>
                          <a:spcPts val="1000"/>
                        </a:spcAft>
                      </a:pPr>
                      <a:r>
                        <a:rPr lang="en-US" sz="1200" dirty="0">
                          <a:effectLst/>
                        </a:rPr>
                        <a:t>Controlling High Blood Pressure: Ages 18-64</a:t>
                      </a:r>
                      <a:endParaRPr lang="en-US" sz="1200" dirty="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60.3%</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60.0%</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0.3%</a:t>
                      </a:r>
                      <a:endParaRPr lang="en-US" sz="1200">
                        <a:effectLst/>
                        <a:latin typeface="Calibri"/>
                        <a:ea typeface="Calibri"/>
                        <a:cs typeface="Times New Roman"/>
                      </a:endParaRPr>
                    </a:p>
                  </a:txBody>
                  <a:tcPr marL="62284" marR="62284" marT="0" marB="0" anchor="b"/>
                </a:tc>
                <a:extLst>
                  <a:ext uri="{0D108BD9-81ED-4DB2-BD59-A6C34878D82A}">
                    <a16:rowId xmlns:a16="http://schemas.microsoft.com/office/drawing/2014/main" val="10006"/>
                  </a:ext>
                </a:extLst>
              </a:tr>
              <a:tr h="350176">
                <a:tc>
                  <a:txBody>
                    <a:bodyPr/>
                    <a:lstStyle/>
                    <a:p>
                      <a:pPr marL="0" marR="0" algn="ctr">
                        <a:lnSpc>
                          <a:spcPct val="115000"/>
                        </a:lnSpc>
                        <a:spcBef>
                          <a:spcPts val="0"/>
                        </a:spcBef>
                        <a:spcAft>
                          <a:spcPts val="1000"/>
                        </a:spcAft>
                      </a:pPr>
                      <a:r>
                        <a:rPr lang="en-US" sz="1400">
                          <a:effectLst/>
                        </a:rPr>
                        <a:t>7</a:t>
                      </a:r>
                      <a:endParaRPr lang="en-US" sz="1400">
                        <a:effectLst/>
                        <a:latin typeface="Calibri"/>
                        <a:ea typeface="Calibri"/>
                        <a:cs typeface="Times New Roman"/>
                      </a:endParaRPr>
                    </a:p>
                  </a:txBody>
                  <a:tcPr marL="62284" marR="62284" marT="0" marB="0" anchor="ctr"/>
                </a:tc>
                <a:tc>
                  <a:txBody>
                    <a:bodyPr/>
                    <a:lstStyle/>
                    <a:p>
                      <a:pPr marL="0" marR="0" algn="ctr">
                        <a:lnSpc>
                          <a:spcPct val="115000"/>
                        </a:lnSpc>
                        <a:spcBef>
                          <a:spcPts val="0"/>
                        </a:spcBef>
                        <a:spcAft>
                          <a:spcPts val="1000"/>
                        </a:spcAft>
                      </a:pPr>
                      <a:r>
                        <a:rPr lang="en-US" sz="1200">
                          <a:effectLst/>
                        </a:rPr>
                        <a:t>BH</a:t>
                      </a:r>
                      <a:endParaRPr lang="en-US" sz="1200">
                        <a:effectLst/>
                        <a:latin typeface="Calibri"/>
                        <a:ea typeface="Calibri"/>
                        <a:cs typeface="Times New Roman"/>
                      </a:endParaRPr>
                    </a:p>
                  </a:txBody>
                  <a:tcPr marL="62284" marR="62284" marT="0" marB="0" anchor="ctr"/>
                </a:tc>
                <a:tc>
                  <a:txBody>
                    <a:bodyPr/>
                    <a:lstStyle/>
                    <a:p>
                      <a:pPr marL="0" marR="0">
                        <a:lnSpc>
                          <a:spcPct val="115000"/>
                        </a:lnSpc>
                        <a:spcBef>
                          <a:spcPts val="0"/>
                        </a:spcBef>
                        <a:spcAft>
                          <a:spcPts val="1000"/>
                        </a:spcAft>
                      </a:pPr>
                      <a:r>
                        <a:rPr lang="en-US" sz="1200" dirty="0">
                          <a:effectLst/>
                        </a:rPr>
                        <a:t>Follow-Up After Emergency Department Visit for Mental Illness: Age 18 to 64: 7 Days After ED Visit</a:t>
                      </a:r>
                      <a:endParaRPr lang="en-US" sz="1200" dirty="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45.4%</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38.4%</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7.0%</a:t>
                      </a:r>
                      <a:endParaRPr lang="en-US" sz="1200">
                        <a:effectLst/>
                        <a:latin typeface="Calibri"/>
                        <a:ea typeface="Calibri"/>
                        <a:cs typeface="Times New Roman"/>
                      </a:endParaRPr>
                    </a:p>
                  </a:txBody>
                  <a:tcPr marL="62284" marR="62284" marT="0" marB="0" anchor="b"/>
                </a:tc>
                <a:extLst>
                  <a:ext uri="{0D108BD9-81ED-4DB2-BD59-A6C34878D82A}">
                    <a16:rowId xmlns:a16="http://schemas.microsoft.com/office/drawing/2014/main" val="10007"/>
                  </a:ext>
                </a:extLst>
              </a:tr>
              <a:tr h="311421">
                <a:tc>
                  <a:txBody>
                    <a:bodyPr/>
                    <a:lstStyle/>
                    <a:p>
                      <a:pPr marL="0" marR="0" algn="ctr">
                        <a:lnSpc>
                          <a:spcPct val="115000"/>
                        </a:lnSpc>
                        <a:spcBef>
                          <a:spcPts val="0"/>
                        </a:spcBef>
                        <a:spcAft>
                          <a:spcPts val="1000"/>
                        </a:spcAft>
                      </a:pPr>
                      <a:r>
                        <a:rPr lang="en-US" sz="1400">
                          <a:effectLst/>
                        </a:rPr>
                        <a:t>8</a:t>
                      </a:r>
                      <a:endParaRPr lang="en-US" sz="1400">
                        <a:effectLst/>
                        <a:latin typeface="Calibri"/>
                        <a:ea typeface="Calibri"/>
                        <a:cs typeface="Times New Roman"/>
                      </a:endParaRPr>
                    </a:p>
                  </a:txBody>
                  <a:tcPr marL="62284" marR="62284" marT="0" marB="0" anchor="ctr"/>
                </a:tc>
                <a:tc>
                  <a:txBody>
                    <a:bodyPr/>
                    <a:lstStyle/>
                    <a:p>
                      <a:pPr marL="0" marR="0" algn="ctr">
                        <a:lnSpc>
                          <a:spcPct val="115000"/>
                        </a:lnSpc>
                        <a:spcBef>
                          <a:spcPts val="0"/>
                        </a:spcBef>
                        <a:spcAft>
                          <a:spcPts val="1000"/>
                        </a:spcAft>
                      </a:pPr>
                      <a:r>
                        <a:rPr lang="en-US" sz="1200">
                          <a:effectLst/>
                        </a:rPr>
                        <a:t>BH</a:t>
                      </a:r>
                      <a:endParaRPr lang="en-US" sz="1200">
                        <a:effectLst/>
                        <a:latin typeface="Calibri"/>
                        <a:ea typeface="Calibri"/>
                        <a:cs typeface="Times New Roman"/>
                      </a:endParaRPr>
                    </a:p>
                  </a:txBody>
                  <a:tcPr marL="62284" marR="62284" marT="0" marB="0" anchor="ctr"/>
                </a:tc>
                <a:tc>
                  <a:txBody>
                    <a:bodyPr/>
                    <a:lstStyle/>
                    <a:p>
                      <a:pPr marL="0" marR="0">
                        <a:lnSpc>
                          <a:spcPct val="115000"/>
                        </a:lnSpc>
                        <a:spcBef>
                          <a:spcPts val="0"/>
                        </a:spcBef>
                        <a:spcAft>
                          <a:spcPts val="1000"/>
                        </a:spcAft>
                      </a:pPr>
                      <a:r>
                        <a:rPr lang="en-US" sz="1200" dirty="0">
                          <a:effectLst/>
                        </a:rPr>
                        <a:t>Follow-Up After Hospitalization for Mental Illness: Age 18 to 64: 7 Days After Discharge</a:t>
                      </a:r>
                      <a:endParaRPr lang="en-US" sz="1200" dirty="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43.3%</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32.3%</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11.0%</a:t>
                      </a:r>
                      <a:endParaRPr lang="en-US" sz="1200">
                        <a:effectLst/>
                        <a:latin typeface="Calibri"/>
                        <a:ea typeface="Calibri"/>
                        <a:cs typeface="Times New Roman"/>
                      </a:endParaRPr>
                    </a:p>
                  </a:txBody>
                  <a:tcPr marL="62284" marR="62284" marT="0" marB="0" anchor="b"/>
                </a:tc>
                <a:extLst>
                  <a:ext uri="{0D108BD9-81ED-4DB2-BD59-A6C34878D82A}">
                    <a16:rowId xmlns:a16="http://schemas.microsoft.com/office/drawing/2014/main" val="10008"/>
                  </a:ext>
                </a:extLst>
              </a:tr>
              <a:tr h="350176">
                <a:tc>
                  <a:txBody>
                    <a:bodyPr/>
                    <a:lstStyle/>
                    <a:p>
                      <a:pPr marL="0" marR="0" algn="ctr">
                        <a:lnSpc>
                          <a:spcPct val="115000"/>
                        </a:lnSpc>
                        <a:spcBef>
                          <a:spcPts val="0"/>
                        </a:spcBef>
                        <a:spcAft>
                          <a:spcPts val="1000"/>
                        </a:spcAft>
                      </a:pPr>
                      <a:r>
                        <a:rPr lang="en-US" sz="1400">
                          <a:effectLst/>
                        </a:rPr>
                        <a:t>9</a:t>
                      </a:r>
                      <a:endParaRPr lang="en-US" sz="1400">
                        <a:effectLst/>
                        <a:latin typeface="Calibri"/>
                        <a:ea typeface="Calibri"/>
                        <a:cs typeface="Times New Roman"/>
                      </a:endParaRPr>
                    </a:p>
                  </a:txBody>
                  <a:tcPr marL="62284" marR="62284" marT="0" marB="0" anchor="ctr"/>
                </a:tc>
                <a:tc>
                  <a:txBody>
                    <a:bodyPr/>
                    <a:lstStyle/>
                    <a:p>
                      <a:pPr marL="0" marR="0" algn="ctr">
                        <a:lnSpc>
                          <a:spcPct val="115000"/>
                        </a:lnSpc>
                        <a:spcBef>
                          <a:spcPts val="0"/>
                        </a:spcBef>
                        <a:spcAft>
                          <a:spcPts val="1000"/>
                        </a:spcAft>
                      </a:pPr>
                      <a:r>
                        <a:rPr lang="en-US" sz="1200">
                          <a:effectLst/>
                        </a:rPr>
                        <a:t>BH</a:t>
                      </a:r>
                      <a:endParaRPr lang="en-US" sz="1200">
                        <a:effectLst/>
                        <a:latin typeface="Calibri"/>
                        <a:ea typeface="Calibri"/>
                        <a:cs typeface="Times New Roman"/>
                      </a:endParaRPr>
                    </a:p>
                  </a:txBody>
                  <a:tcPr marL="62284" marR="62284" marT="0" marB="0" anchor="ctr"/>
                </a:tc>
                <a:tc>
                  <a:txBody>
                    <a:bodyPr/>
                    <a:lstStyle/>
                    <a:p>
                      <a:pPr marL="0" marR="0">
                        <a:lnSpc>
                          <a:spcPct val="115000"/>
                        </a:lnSpc>
                        <a:spcBef>
                          <a:spcPts val="0"/>
                        </a:spcBef>
                        <a:spcAft>
                          <a:spcPts val="1000"/>
                        </a:spcAft>
                      </a:pPr>
                      <a:r>
                        <a:rPr lang="en-US" sz="1200" dirty="0">
                          <a:effectLst/>
                        </a:rPr>
                        <a:t>Initiation and Engagement of Alcohol and Other Drug Abuse or Dependence Treatment: Age 18 and Older: Total AOD Abuse or Dependence Treatment Initiation</a:t>
                      </a:r>
                      <a:endParaRPr lang="en-US" sz="1200" dirty="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a:effectLst/>
                        </a:rPr>
                        <a:t>45.9%</a:t>
                      </a:r>
                      <a:endParaRPr lang="en-US" sz="120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dirty="0">
                          <a:effectLst/>
                        </a:rPr>
                        <a:t>42.0%</a:t>
                      </a:r>
                      <a:endParaRPr lang="en-US" sz="1200" dirty="0">
                        <a:effectLst/>
                        <a:latin typeface="Calibri"/>
                        <a:ea typeface="Calibri"/>
                        <a:cs typeface="Times New Roman"/>
                      </a:endParaRPr>
                    </a:p>
                  </a:txBody>
                  <a:tcPr marL="62284" marR="62284" marT="0" marB="0" anchor="b"/>
                </a:tc>
                <a:tc>
                  <a:txBody>
                    <a:bodyPr/>
                    <a:lstStyle/>
                    <a:p>
                      <a:pPr marL="0" marR="0" algn="ctr">
                        <a:lnSpc>
                          <a:spcPct val="115000"/>
                        </a:lnSpc>
                        <a:spcBef>
                          <a:spcPts val="0"/>
                        </a:spcBef>
                        <a:spcAft>
                          <a:spcPts val="1000"/>
                        </a:spcAft>
                      </a:pPr>
                      <a:r>
                        <a:rPr lang="en-US" sz="1200" dirty="0">
                          <a:effectLst/>
                        </a:rPr>
                        <a:t>13.5%</a:t>
                      </a:r>
                      <a:endParaRPr lang="en-US" sz="1200" dirty="0">
                        <a:effectLst/>
                        <a:latin typeface="Calibri"/>
                        <a:ea typeface="Calibri"/>
                        <a:cs typeface="Times New Roman"/>
                      </a:endParaRPr>
                    </a:p>
                  </a:txBody>
                  <a:tcPr marL="62284" marR="62284"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9001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sz="2000" dirty="0"/>
              <a:t> </a:t>
            </a:r>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28</a:t>
            </a:fld>
            <a:endParaRPr lang="en-US" dirty="0"/>
          </a:p>
        </p:txBody>
      </p:sp>
      <p:sp>
        <p:nvSpPr>
          <p:cNvPr id="11" name="Rectangle 2"/>
          <p:cNvSpPr>
            <a:spLocks noChangeArrowheads="1"/>
          </p:cNvSpPr>
          <p:nvPr/>
        </p:nvSpPr>
        <p:spPr bwMode="auto">
          <a:xfrm>
            <a:off x="457200" y="1847361"/>
            <a:ext cx="80103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This</a:t>
            </a:r>
            <a:r>
              <a:rPr kumimoji="0" lang="en-US" altLang="en-US" sz="2000" b="1" i="0" u="none" strike="noStrike" cap="none" normalizeH="0" dirty="0">
                <a:ln>
                  <a:noFill/>
                </a:ln>
                <a:solidFill>
                  <a:schemeClr val="tx1"/>
                </a:solidFill>
                <a:effectLst/>
                <a:latin typeface="Calibri" pitchFamily="34" charset="0"/>
                <a:ea typeface="Calibri" pitchFamily="34" charset="0"/>
                <a:cs typeface="Times New Roman" pitchFamily="18" charset="0"/>
              </a:rPr>
              <a:t> table </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shows </a:t>
            </a:r>
            <a:r>
              <a:rPr lang="en-US" altLang="en-US" sz="2000" b="1" dirty="0">
                <a:latin typeface="Calibri" pitchFamily="34" charset="0"/>
                <a:ea typeface="Calibri" pitchFamily="34" charset="0"/>
                <a:cs typeface="Times New Roman" pitchFamily="18" charset="0"/>
              </a:rPr>
              <a:t>the one adult</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measure on which Connecticut performed worse </a:t>
            </a:r>
            <a:r>
              <a:rPr kumimoji="0" lang="en-US" altLang="en-US" sz="2000" b="1" i="0" strike="noStrike" cap="none" normalizeH="0" dirty="0">
                <a:ln>
                  <a:noFill/>
                </a:ln>
                <a:solidFill>
                  <a:schemeClr val="tx1"/>
                </a:solidFill>
                <a:effectLst/>
                <a:latin typeface="Calibri" pitchFamily="34" charset="0"/>
                <a:ea typeface="Calibri" pitchFamily="34" charset="0"/>
                <a:cs typeface="Times New Roman" pitchFamily="18" charset="0"/>
              </a:rPr>
              <a:t>than </a:t>
            </a:r>
            <a:r>
              <a:rPr lang="en-US" altLang="en-US" sz="2000" b="1" dirty="0">
                <a:latin typeface="Calibri" pitchFamily="34" charset="0"/>
                <a:ea typeface="Calibri" pitchFamily="34" charset="0"/>
                <a:cs typeface="Times New Roman" pitchFamily="18" charset="0"/>
              </a:rPr>
              <a:t>the </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CMS Median Rate:</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57200" y="3005833"/>
          <a:ext cx="8229599" cy="1443356"/>
        </p:xfrm>
        <a:graphic>
          <a:graphicData uri="http://schemas.openxmlformats.org/drawingml/2006/table">
            <a:tbl>
              <a:tblPr firstRow="1" firstCol="1" bandRow="1">
                <a:tableStyleId>{5C22544A-7EE6-4342-B048-85BDC9FD1C3A}</a:tableStyleId>
              </a:tblPr>
              <a:tblGrid>
                <a:gridCol w="720247">
                  <a:extLst>
                    <a:ext uri="{9D8B030D-6E8A-4147-A177-3AD203B41FA5}">
                      <a16:colId xmlns:a16="http://schemas.microsoft.com/office/drawing/2014/main" val="20000"/>
                    </a:ext>
                  </a:extLst>
                </a:gridCol>
                <a:gridCol w="977030">
                  <a:extLst>
                    <a:ext uri="{9D8B030D-6E8A-4147-A177-3AD203B41FA5}">
                      <a16:colId xmlns:a16="http://schemas.microsoft.com/office/drawing/2014/main" val="20001"/>
                    </a:ext>
                  </a:extLst>
                </a:gridCol>
                <a:gridCol w="3319397">
                  <a:extLst>
                    <a:ext uri="{9D8B030D-6E8A-4147-A177-3AD203B41FA5}">
                      <a16:colId xmlns:a16="http://schemas.microsoft.com/office/drawing/2014/main" val="20002"/>
                    </a:ext>
                  </a:extLst>
                </a:gridCol>
                <a:gridCol w="1315233">
                  <a:extLst>
                    <a:ext uri="{9D8B030D-6E8A-4147-A177-3AD203B41FA5}">
                      <a16:colId xmlns:a16="http://schemas.microsoft.com/office/drawing/2014/main" val="20003"/>
                    </a:ext>
                  </a:extLst>
                </a:gridCol>
                <a:gridCol w="839244">
                  <a:extLst>
                    <a:ext uri="{9D8B030D-6E8A-4147-A177-3AD203B41FA5}">
                      <a16:colId xmlns:a16="http://schemas.microsoft.com/office/drawing/2014/main" val="20004"/>
                    </a:ext>
                  </a:extLst>
                </a:gridCol>
                <a:gridCol w="1058448">
                  <a:extLst>
                    <a:ext uri="{9D8B030D-6E8A-4147-A177-3AD203B41FA5}">
                      <a16:colId xmlns:a16="http://schemas.microsoft.com/office/drawing/2014/main" val="20005"/>
                    </a:ext>
                  </a:extLst>
                </a:gridCol>
              </a:tblGrid>
              <a:tr h="702864">
                <a:tc>
                  <a:txBody>
                    <a:bodyPr/>
                    <a:lstStyle/>
                    <a:p>
                      <a:pPr marL="0" marR="0" algn="ctr">
                        <a:lnSpc>
                          <a:spcPct val="115000"/>
                        </a:lnSpc>
                        <a:spcBef>
                          <a:spcPts val="0"/>
                        </a:spcBef>
                        <a:spcAft>
                          <a:spcPts val="1000"/>
                        </a:spcAft>
                      </a:pPr>
                      <a:r>
                        <a:rPr lang="en-US" sz="1400">
                          <a:effectLst/>
                        </a:rPr>
                        <a:t>Items#</a:t>
                      </a:r>
                      <a:endParaRPr lang="en-US" sz="1400">
                        <a:effectLst/>
                        <a:latin typeface="Calibri"/>
                        <a:ea typeface="Calibri"/>
                        <a:cs typeface="Times New Roman"/>
                      </a:endParaRPr>
                    </a:p>
                  </a:txBody>
                  <a:tcPr marL="62508" marR="62508" marT="0" marB="0" anchor="b"/>
                </a:tc>
                <a:tc>
                  <a:txBody>
                    <a:bodyPr/>
                    <a:lstStyle/>
                    <a:p>
                      <a:pPr marL="0" marR="0" algn="ctr">
                        <a:lnSpc>
                          <a:spcPct val="115000"/>
                        </a:lnSpc>
                        <a:spcBef>
                          <a:spcPts val="0"/>
                        </a:spcBef>
                        <a:spcAft>
                          <a:spcPts val="1000"/>
                        </a:spcAft>
                      </a:pPr>
                      <a:r>
                        <a:rPr lang="en-US" sz="1400">
                          <a:effectLst/>
                        </a:rPr>
                        <a:t>Med/</a:t>
                      </a:r>
                      <a:br>
                        <a:rPr lang="en-US" sz="1400">
                          <a:effectLst/>
                        </a:rPr>
                      </a:br>
                      <a:r>
                        <a:rPr lang="en-US" sz="1400">
                          <a:effectLst/>
                        </a:rPr>
                        <a:t>BH</a:t>
                      </a:r>
                      <a:br>
                        <a:rPr lang="en-US" sz="1400">
                          <a:effectLst/>
                        </a:rPr>
                      </a:br>
                      <a:r>
                        <a:rPr lang="en-US" sz="1400">
                          <a:effectLst/>
                        </a:rPr>
                        <a:t>Dental</a:t>
                      </a:r>
                      <a:endParaRPr lang="en-US" sz="1400">
                        <a:effectLst/>
                        <a:latin typeface="Calibri"/>
                        <a:ea typeface="Calibri"/>
                        <a:cs typeface="Times New Roman"/>
                      </a:endParaRPr>
                    </a:p>
                  </a:txBody>
                  <a:tcPr marL="62508" marR="62508" marT="0" marB="0" anchor="b"/>
                </a:tc>
                <a:tc>
                  <a:txBody>
                    <a:bodyPr/>
                    <a:lstStyle/>
                    <a:p>
                      <a:pPr marL="0" marR="0">
                        <a:lnSpc>
                          <a:spcPct val="115000"/>
                        </a:lnSpc>
                        <a:spcBef>
                          <a:spcPts val="0"/>
                        </a:spcBef>
                        <a:spcAft>
                          <a:spcPts val="1000"/>
                        </a:spcAft>
                      </a:pPr>
                      <a:r>
                        <a:rPr lang="en-US" sz="1400" dirty="0">
                          <a:effectLst/>
                        </a:rPr>
                        <a:t>1 ADULT Measures that CT Rates are </a:t>
                      </a:r>
                      <a:r>
                        <a:rPr lang="en-US" sz="1400" i="1" dirty="0">
                          <a:effectLst/>
                        </a:rPr>
                        <a:t>Worse </a:t>
                      </a:r>
                      <a:r>
                        <a:rPr lang="en-US" sz="1400" dirty="0">
                          <a:effectLst/>
                        </a:rPr>
                        <a:t>than CMS Median Rate</a:t>
                      </a:r>
                      <a:endParaRPr lang="en-US" sz="1400" dirty="0">
                        <a:effectLst/>
                        <a:latin typeface="Calibri"/>
                        <a:ea typeface="Calibri"/>
                        <a:cs typeface="Times New Roman"/>
                      </a:endParaRPr>
                    </a:p>
                  </a:txBody>
                  <a:tcPr marL="62508" marR="62508" marT="0" marB="0" anchor="b"/>
                </a:tc>
                <a:tc>
                  <a:txBody>
                    <a:bodyPr/>
                    <a:lstStyle/>
                    <a:p>
                      <a:pPr marL="0" marR="0" algn="ctr">
                        <a:lnSpc>
                          <a:spcPct val="115000"/>
                        </a:lnSpc>
                        <a:spcBef>
                          <a:spcPts val="0"/>
                        </a:spcBef>
                        <a:spcAft>
                          <a:spcPts val="1000"/>
                        </a:spcAft>
                      </a:pPr>
                      <a:r>
                        <a:rPr lang="en-US" sz="1400">
                          <a:effectLst/>
                        </a:rPr>
                        <a:t>CT Rate for</a:t>
                      </a:r>
                      <a:br>
                        <a:rPr lang="en-US" sz="1400">
                          <a:effectLst/>
                        </a:rPr>
                      </a:br>
                      <a:r>
                        <a:rPr lang="en-US" sz="1400">
                          <a:effectLst/>
                        </a:rPr>
                        <a:t>CMS (FFY 2019)</a:t>
                      </a:r>
                      <a:br>
                        <a:rPr lang="en-US" sz="1400">
                          <a:effectLst/>
                        </a:rPr>
                      </a:br>
                      <a:r>
                        <a:rPr lang="en-US" sz="1400">
                          <a:effectLst/>
                        </a:rPr>
                        <a:t>(CT MY 2018)</a:t>
                      </a:r>
                      <a:endParaRPr lang="en-US" sz="1400">
                        <a:effectLst/>
                        <a:latin typeface="Calibri"/>
                        <a:ea typeface="Calibri"/>
                        <a:cs typeface="Times New Roman"/>
                      </a:endParaRPr>
                    </a:p>
                  </a:txBody>
                  <a:tcPr marL="62508" marR="62508" marT="0" marB="0" anchor="b"/>
                </a:tc>
                <a:tc>
                  <a:txBody>
                    <a:bodyPr/>
                    <a:lstStyle/>
                    <a:p>
                      <a:pPr marL="0" marR="0" algn="ctr">
                        <a:lnSpc>
                          <a:spcPct val="115000"/>
                        </a:lnSpc>
                        <a:spcBef>
                          <a:spcPts val="0"/>
                        </a:spcBef>
                        <a:spcAft>
                          <a:spcPts val="1000"/>
                        </a:spcAft>
                      </a:pPr>
                      <a:r>
                        <a:rPr lang="en-US" sz="1400">
                          <a:effectLst/>
                        </a:rPr>
                        <a:t>CMS </a:t>
                      </a:r>
                      <a:br>
                        <a:rPr lang="en-US" sz="1400">
                          <a:effectLst/>
                        </a:rPr>
                      </a:br>
                      <a:r>
                        <a:rPr lang="en-US" sz="1400">
                          <a:effectLst/>
                        </a:rPr>
                        <a:t>Median Rate</a:t>
                      </a:r>
                      <a:endParaRPr lang="en-US" sz="1400">
                        <a:effectLst/>
                        <a:latin typeface="Calibri"/>
                        <a:ea typeface="Calibri"/>
                        <a:cs typeface="Times New Roman"/>
                      </a:endParaRPr>
                    </a:p>
                  </a:txBody>
                  <a:tcPr marL="62508" marR="62508" marT="0" marB="0" anchor="b"/>
                </a:tc>
                <a:tc>
                  <a:txBody>
                    <a:bodyPr/>
                    <a:lstStyle/>
                    <a:p>
                      <a:pPr marL="0" marR="0" algn="ctr">
                        <a:lnSpc>
                          <a:spcPct val="115000"/>
                        </a:lnSpc>
                        <a:spcBef>
                          <a:spcPts val="0"/>
                        </a:spcBef>
                        <a:spcAft>
                          <a:spcPts val="1000"/>
                        </a:spcAft>
                      </a:pPr>
                      <a:r>
                        <a:rPr lang="en-US" sz="1400">
                          <a:effectLst/>
                        </a:rPr>
                        <a:t>Difference from CMS Median </a:t>
                      </a:r>
                      <a:endParaRPr lang="en-US" sz="1400">
                        <a:effectLst/>
                        <a:latin typeface="Calibri"/>
                        <a:ea typeface="Calibri"/>
                        <a:cs typeface="Times New Roman"/>
                      </a:endParaRPr>
                    </a:p>
                  </a:txBody>
                  <a:tcPr marL="62508" marR="62508" marT="0" marB="0" anchor="b"/>
                </a:tc>
                <a:extLst>
                  <a:ext uri="{0D108BD9-81ED-4DB2-BD59-A6C34878D82A}">
                    <a16:rowId xmlns:a16="http://schemas.microsoft.com/office/drawing/2014/main" val="10000"/>
                  </a:ext>
                </a:extLst>
              </a:tr>
              <a:tr h="351432">
                <a:tc>
                  <a:txBody>
                    <a:bodyPr/>
                    <a:lstStyle/>
                    <a:p>
                      <a:pPr marL="0" marR="0" algn="ctr">
                        <a:lnSpc>
                          <a:spcPct val="115000"/>
                        </a:lnSpc>
                        <a:spcBef>
                          <a:spcPts val="0"/>
                        </a:spcBef>
                        <a:spcAft>
                          <a:spcPts val="0"/>
                        </a:spcAft>
                      </a:pPr>
                      <a:r>
                        <a:rPr lang="en-US" sz="1400">
                          <a:effectLst/>
                        </a:rPr>
                        <a:t>1</a:t>
                      </a:r>
                      <a:endParaRPr lang="en-US" sz="1400">
                        <a:effectLst/>
                        <a:latin typeface="Calibri"/>
                        <a:ea typeface="Calibri"/>
                        <a:cs typeface="Times New Roman"/>
                      </a:endParaRPr>
                    </a:p>
                  </a:txBody>
                  <a:tcPr marL="62508" marR="62508" marT="0" marB="0" anchor="b"/>
                </a:tc>
                <a:tc>
                  <a:txBody>
                    <a:bodyPr/>
                    <a:lstStyle/>
                    <a:p>
                      <a:pPr marL="0" marR="0" algn="ctr">
                        <a:lnSpc>
                          <a:spcPct val="115000"/>
                        </a:lnSpc>
                        <a:spcBef>
                          <a:spcPts val="0"/>
                        </a:spcBef>
                        <a:spcAft>
                          <a:spcPts val="0"/>
                        </a:spcAft>
                      </a:pPr>
                      <a:r>
                        <a:rPr lang="en-US" sz="1400">
                          <a:effectLst/>
                        </a:rPr>
                        <a:t>BH</a:t>
                      </a:r>
                      <a:endParaRPr lang="en-US" sz="1400">
                        <a:effectLst/>
                        <a:latin typeface="Calibri"/>
                        <a:ea typeface="Calibri"/>
                        <a:cs typeface="Times New Roman"/>
                      </a:endParaRPr>
                    </a:p>
                  </a:txBody>
                  <a:tcPr marL="62508" marR="62508" marT="0" marB="0" anchor="b"/>
                </a:tc>
                <a:tc>
                  <a:txBody>
                    <a:bodyPr/>
                    <a:lstStyle/>
                    <a:p>
                      <a:pPr marL="0" marR="0">
                        <a:lnSpc>
                          <a:spcPct val="115000"/>
                        </a:lnSpc>
                        <a:spcBef>
                          <a:spcPts val="0"/>
                        </a:spcBef>
                        <a:spcAft>
                          <a:spcPts val="0"/>
                        </a:spcAft>
                      </a:pPr>
                      <a:r>
                        <a:rPr lang="en-US" sz="1400" dirty="0">
                          <a:effectLst/>
                        </a:rPr>
                        <a:t>Use of Opioids at High Dosage in Persons Without Cancer: Age 18 -64 (Lower Rate is Better)</a:t>
                      </a:r>
                      <a:endParaRPr lang="en-US" sz="1400" dirty="0">
                        <a:effectLst/>
                        <a:latin typeface="Calibri"/>
                        <a:ea typeface="Calibri"/>
                        <a:cs typeface="Times New Roman"/>
                      </a:endParaRPr>
                    </a:p>
                  </a:txBody>
                  <a:tcPr marL="62508" marR="62508" marT="0" marB="0" anchor="b"/>
                </a:tc>
                <a:tc>
                  <a:txBody>
                    <a:bodyPr/>
                    <a:lstStyle/>
                    <a:p>
                      <a:pPr marL="0" marR="0" algn="ctr">
                        <a:lnSpc>
                          <a:spcPct val="115000"/>
                        </a:lnSpc>
                        <a:spcBef>
                          <a:spcPts val="0"/>
                        </a:spcBef>
                        <a:spcAft>
                          <a:spcPts val="0"/>
                        </a:spcAft>
                      </a:pPr>
                      <a:r>
                        <a:rPr lang="en-US" sz="1400" dirty="0">
                          <a:effectLst/>
                        </a:rPr>
                        <a:t>9.7%</a:t>
                      </a:r>
                      <a:endParaRPr lang="en-US" sz="1400" dirty="0">
                        <a:effectLst/>
                        <a:latin typeface="Calibri"/>
                        <a:ea typeface="Calibri"/>
                        <a:cs typeface="Times New Roman"/>
                      </a:endParaRPr>
                    </a:p>
                  </a:txBody>
                  <a:tcPr marL="62508" marR="62508" marT="0" marB="0" anchor="b"/>
                </a:tc>
                <a:tc>
                  <a:txBody>
                    <a:bodyPr/>
                    <a:lstStyle/>
                    <a:p>
                      <a:pPr marL="0" marR="0" algn="ctr">
                        <a:lnSpc>
                          <a:spcPct val="115000"/>
                        </a:lnSpc>
                        <a:spcBef>
                          <a:spcPts val="0"/>
                        </a:spcBef>
                        <a:spcAft>
                          <a:spcPts val="0"/>
                        </a:spcAft>
                      </a:pPr>
                      <a:r>
                        <a:rPr lang="en-US" sz="1400">
                          <a:effectLst/>
                        </a:rPr>
                        <a:t>6.4%</a:t>
                      </a:r>
                      <a:endParaRPr lang="en-US" sz="1400">
                        <a:effectLst/>
                        <a:latin typeface="Calibri"/>
                        <a:ea typeface="Calibri"/>
                        <a:cs typeface="Times New Roman"/>
                      </a:endParaRPr>
                    </a:p>
                  </a:txBody>
                  <a:tcPr marL="62508" marR="62508" marT="0" marB="0" anchor="b"/>
                </a:tc>
                <a:tc>
                  <a:txBody>
                    <a:bodyPr/>
                    <a:lstStyle/>
                    <a:p>
                      <a:pPr marL="0" marR="0" algn="ctr">
                        <a:lnSpc>
                          <a:spcPct val="115000"/>
                        </a:lnSpc>
                        <a:spcBef>
                          <a:spcPts val="0"/>
                        </a:spcBef>
                        <a:spcAft>
                          <a:spcPts val="0"/>
                        </a:spcAft>
                      </a:pPr>
                      <a:r>
                        <a:rPr lang="en-US" sz="1400" dirty="0">
                          <a:effectLst/>
                        </a:rPr>
                        <a:t> 3.3%</a:t>
                      </a:r>
                      <a:endParaRPr lang="en-US" sz="1400" dirty="0">
                        <a:effectLst/>
                        <a:latin typeface="Calibri"/>
                        <a:ea typeface="Calibri"/>
                        <a:cs typeface="Times New Roman"/>
                      </a:endParaRPr>
                    </a:p>
                  </a:txBody>
                  <a:tcPr marL="62508" marR="62508" marT="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55254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b="1" dirty="0"/>
              <a:t>Child Measures on which Connecticut performed well:</a:t>
            </a:r>
            <a:endParaRPr lang="en-US" dirty="0"/>
          </a:p>
          <a:p>
            <a:r>
              <a:rPr lang="en-US" sz="1600" dirty="0"/>
              <a:t>Adolescent Well-Care Visits: Ages 12 to 21</a:t>
            </a:r>
          </a:p>
          <a:p>
            <a:r>
              <a:rPr lang="en-US" sz="1600" dirty="0"/>
              <a:t>Well-Child Visits in the First 15 Months of Life</a:t>
            </a:r>
          </a:p>
          <a:p>
            <a:r>
              <a:rPr lang="en-US" sz="1600" dirty="0"/>
              <a:t>Childhood Immunization Status: Age 2 - % up to date on immunizations by 2nd birthday</a:t>
            </a:r>
          </a:p>
          <a:p>
            <a:r>
              <a:rPr lang="en-US" sz="1600" dirty="0"/>
              <a:t>Developmental Screening in the First Three Years of Life: Ages 0 to 3</a:t>
            </a:r>
          </a:p>
          <a:p>
            <a:r>
              <a:rPr lang="en-US" sz="1600" dirty="0"/>
              <a:t>Dental Sealants for 6-9 Year-Old Children at Elevated Caries Risk</a:t>
            </a:r>
          </a:p>
          <a:p>
            <a:r>
              <a:rPr lang="en-US" sz="1600" dirty="0"/>
              <a:t>Follow-Up after Hospitalization for mental illness Ages 6-17 - within 7 Days After Discharge</a:t>
            </a:r>
          </a:p>
          <a:p>
            <a:r>
              <a:rPr lang="en-US" sz="1600" dirty="0"/>
              <a:t>Use of First-Line Psychosocial Care for Children and Adolescents on Antipsychotics: Ages 1 to 17</a:t>
            </a:r>
          </a:p>
          <a:p>
            <a:r>
              <a:rPr lang="en-US" sz="1600" dirty="0"/>
              <a:t>Contraceptive Care: Postpartum Women Ages 15 to 20 - % provided with Most Effective or Moderately Effective Method of Contraception within 3 days of Delivery</a:t>
            </a:r>
          </a:p>
          <a:p>
            <a:pPr marL="0" indent="0">
              <a:buNone/>
            </a:pPr>
            <a:endParaRPr lang="en-US" b="1" dirty="0"/>
          </a:p>
          <a:p>
            <a:pPr marL="0" indent="0">
              <a:buNone/>
            </a:pPr>
            <a:r>
              <a:rPr lang="en-US" b="1" dirty="0"/>
              <a:t>Child Measures on which Connecticut has room for improvement:</a:t>
            </a:r>
            <a:endParaRPr lang="en-US" dirty="0"/>
          </a:p>
          <a:p>
            <a:r>
              <a:rPr lang="en-US" sz="2000" dirty="0"/>
              <a:t>Ambulatory Care: Emergency Department (ED) Visits: Ages 0 to 19</a:t>
            </a:r>
          </a:p>
          <a:p>
            <a:r>
              <a:rPr lang="en-US" sz="2000" dirty="0"/>
              <a:t>Asthma Medication Ratio:  Ages 5-18</a:t>
            </a:r>
          </a:p>
          <a:p>
            <a:r>
              <a:rPr lang="en-US" sz="2000" dirty="0"/>
              <a:t>Follow-Up Care for Children Prescribed Attention-Deficit/Hyperactivity Disorder (ADHD) Medication: Ages 6 to 12</a:t>
            </a:r>
          </a:p>
          <a:p>
            <a:pPr marL="0" indent="0">
              <a:buNone/>
            </a:pPr>
            <a:r>
              <a:rPr lang="en-US" sz="2000" dirty="0"/>
              <a:t> </a:t>
            </a:r>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29</a:t>
            </a:fld>
            <a:endParaRPr lang="en-US" dirty="0"/>
          </a:p>
        </p:txBody>
      </p:sp>
      <p:sp>
        <p:nvSpPr>
          <p:cNvPr id="8" name="Title 1"/>
          <p:cNvSpPr>
            <a:spLocks noGrp="1"/>
          </p:cNvSpPr>
          <p:nvPr>
            <p:ph type="title"/>
          </p:nvPr>
        </p:nvSpPr>
        <p:spPr>
          <a:xfrm>
            <a:off x="3124200" y="41275"/>
            <a:ext cx="5889625" cy="531813"/>
          </a:xfrm>
        </p:spPr>
        <p:txBody>
          <a:bodyPr/>
          <a:lstStyle/>
          <a:p>
            <a:pPr algn="r"/>
            <a:r>
              <a:rPr lang="en-US" sz="3200" dirty="0"/>
              <a:t>Child Measures</a:t>
            </a:r>
          </a:p>
        </p:txBody>
      </p:sp>
    </p:spTree>
    <p:extLst>
      <p:ext uri="{BB962C8B-B14F-4D97-AF65-F5344CB8AC3E}">
        <p14:creationId xmlns:p14="http://schemas.microsoft.com/office/powerpoint/2010/main" val="310333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lgn="ctr">
              <a:spcBef>
                <a:spcPts val="600"/>
              </a:spcBef>
              <a:buSzPct val="75000"/>
              <a:buNone/>
            </a:pPr>
            <a:endParaRPr lang="en-US" altLang="en-US" sz="2800" b="1" dirty="0">
              <a:solidFill>
                <a:srgbClr val="2906A2"/>
              </a:solidFill>
            </a:endParaRPr>
          </a:p>
          <a:p>
            <a:pPr marL="57150" lvl="1" indent="0" algn="ctr">
              <a:spcBef>
                <a:spcPts val="600"/>
              </a:spcBef>
              <a:buSzPct val="75000"/>
              <a:buNone/>
            </a:pPr>
            <a:r>
              <a:rPr lang="en-US" altLang="en-US" sz="2800" b="1" dirty="0">
                <a:solidFill>
                  <a:srgbClr val="2906A2"/>
                </a:solidFill>
              </a:rPr>
              <a:t>Overview of Program Structure and Reform Agenda</a:t>
            </a: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3</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3</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1780570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sz="2000" dirty="0"/>
              <a:t> </a:t>
            </a:r>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30</a:t>
            </a:fld>
            <a:endParaRPr lang="en-US" dirty="0"/>
          </a:p>
        </p:txBody>
      </p:sp>
      <p:graphicFrame>
        <p:nvGraphicFramePr>
          <p:cNvPr id="12" name="Table 11"/>
          <p:cNvGraphicFramePr>
            <a:graphicFrameLocks noGrp="1"/>
          </p:cNvGraphicFramePr>
          <p:nvPr/>
        </p:nvGraphicFramePr>
        <p:xfrm>
          <a:off x="457200" y="2354694"/>
          <a:ext cx="8229601" cy="2356575"/>
        </p:xfrm>
        <a:graphic>
          <a:graphicData uri="http://schemas.openxmlformats.org/drawingml/2006/table">
            <a:tbl>
              <a:tblPr firstRow="1" firstCol="1" bandRow="1">
                <a:tableStyleId>{5C22544A-7EE6-4342-B048-85BDC9FD1C3A}</a:tableStyleId>
              </a:tblPr>
              <a:tblGrid>
                <a:gridCol w="220929">
                  <a:extLst>
                    <a:ext uri="{9D8B030D-6E8A-4147-A177-3AD203B41FA5}">
                      <a16:colId xmlns:a16="http://schemas.microsoft.com/office/drawing/2014/main" val="20000"/>
                    </a:ext>
                  </a:extLst>
                </a:gridCol>
                <a:gridCol w="6337590">
                  <a:extLst>
                    <a:ext uri="{9D8B030D-6E8A-4147-A177-3AD203B41FA5}">
                      <a16:colId xmlns:a16="http://schemas.microsoft.com/office/drawing/2014/main" val="20001"/>
                    </a:ext>
                  </a:extLst>
                </a:gridCol>
                <a:gridCol w="1436038">
                  <a:extLst>
                    <a:ext uri="{9D8B030D-6E8A-4147-A177-3AD203B41FA5}">
                      <a16:colId xmlns:a16="http://schemas.microsoft.com/office/drawing/2014/main" val="20002"/>
                    </a:ext>
                  </a:extLst>
                </a:gridCol>
                <a:gridCol w="235044">
                  <a:extLst>
                    <a:ext uri="{9D8B030D-6E8A-4147-A177-3AD203B41FA5}">
                      <a16:colId xmlns:a16="http://schemas.microsoft.com/office/drawing/2014/main" val="20003"/>
                    </a:ext>
                  </a:extLst>
                </a:gridCol>
              </a:tblGrid>
              <a:tr h="395831">
                <a:tc gridSpan="4">
                  <a:txBody>
                    <a:bodyPr/>
                    <a:lstStyle/>
                    <a:p>
                      <a:pPr marL="0" marR="0" algn="ctr">
                        <a:lnSpc>
                          <a:spcPct val="115000"/>
                        </a:lnSpc>
                        <a:spcBef>
                          <a:spcPts val="0"/>
                        </a:spcBef>
                        <a:spcAft>
                          <a:spcPts val="0"/>
                        </a:spcAft>
                      </a:pPr>
                      <a:r>
                        <a:rPr lang="en-US" sz="1400" dirty="0">
                          <a:effectLst/>
                        </a:rPr>
                        <a:t>CMS 2020 Scorecard Review - CMS TimeLine (FFY2019) - CT Measurement Year (MY) 2018  - Summary </a:t>
                      </a:r>
                      <a:endParaRPr lang="en-US" sz="1100" dirty="0">
                        <a:effectLst/>
                        <a:latin typeface="Calibri"/>
                        <a:ea typeface="Calibri"/>
                        <a:cs typeface="Times New Roman"/>
                      </a:endParaRPr>
                    </a:p>
                  </a:txBody>
                  <a:tcPr marL="66279" marR="6627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7885">
                <a:tc gridSpan="4">
                  <a:txBody>
                    <a:bodyPr/>
                    <a:lstStyle/>
                    <a:p>
                      <a:pPr marL="0" marR="0" algn="ctr">
                        <a:lnSpc>
                          <a:spcPct val="115000"/>
                        </a:lnSpc>
                        <a:spcBef>
                          <a:spcPts val="0"/>
                        </a:spcBef>
                        <a:spcAft>
                          <a:spcPts val="0"/>
                        </a:spcAft>
                      </a:pPr>
                      <a:r>
                        <a:rPr lang="en-US" sz="1900">
                          <a:effectLst/>
                        </a:rPr>
                        <a:t>Total # of CT CHILD Measures based on CMS 2020 Scorecard = 9 </a:t>
                      </a:r>
                      <a:endParaRPr lang="en-US" sz="1100">
                        <a:effectLst/>
                        <a:latin typeface="Calibri"/>
                        <a:ea typeface="Calibri"/>
                        <a:cs typeface="Times New Roman"/>
                      </a:endParaRPr>
                    </a:p>
                  </a:txBody>
                  <a:tcPr marL="66279" marR="6627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96476">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6279" marR="66279" marT="0" marB="0" anchor="ctr"/>
                </a:tc>
                <a:tc>
                  <a:txBody>
                    <a:bodyPr/>
                    <a:lstStyle/>
                    <a:p>
                      <a:pPr marL="0" marR="0">
                        <a:lnSpc>
                          <a:spcPct val="115000"/>
                        </a:lnSpc>
                        <a:spcBef>
                          <a:spcPts val="0"/>
                        </a:spcBef>
                        <a:spcAft>
                          <a:spcPts val="0"/>
                        </a:spcAft>
                      </a:pPr>
                      <a:r>
                        <a:rPr lang="en-US" sz="2000">
                          <a:effectLst/>
                        </a:rPr>
                        <a:t># of CT Child measures </a:t>
                      </a:r>
                      <a:r>
                        <a:rPr lang="en-US" sz="2000" u="sng">
                          <a:effectLst/>
                        </a:rPr>
                        <a:t>Higher</a:t>
                      </a:r>
                      <a:r>
                        <a:rPr lang="en-US" sz="2000">
                          <a:effectLst/>
                        </a:rPr>
                        <a:t> than CMS Median</a:t>
                      </a:r>
                      <a:endParaRPr lang="en-US" sz="2000">
                        <a:effectLst/>
                        <a:latin typeface="Calibri"/>
                        <a:ea typeface="Calibri"/>
                        <a:cs typeface="Times New Roman"/>
                      </a:endParaRPr>
                    </a:p>
                  </a:txBody>
                  <a:tcPr marL="66279" marR="66279" marT="0" marB="0" anchor="ctr"/>
                </a:tc>
                <a:tc>
                  <a:txBody>
                    <a:bodyPr/>
                    <a:lstStyle/>
                    <a:p>
                      <a:pPr marL="0" marR="0" algn="ctr">
                        <a:lnSpc>
                          <a:spcPct val="115000"/>
                        </a:lnSpc>
                        <a:spcBef>
                          <a:spcPts val="0"/>
                        </a:spcBef>
                        <a:spcAft>
                          <a:spcPts val="0"/>
                        </a:spcAft>
                      </a:pPr>
                      <a:r>
                        <a:rPr lang="en-US" sz="2000">
                          <a:effectLst/>
                        </a:rPr>
                        <a:t>7</a:t>
                      </a:r>
                      <a:endParaRPr lang="en-US" sz="2000">
                        <a:effectLst/>
                        <a:latin typeface="Calibri"/>
                        <a:ea typeface="Calibri"/>
                        <a:cs typeface="Times New Roman"/>
                      </a:endParaRPr>
                    </a:p>
                  </a:txBody>
                  <a:tcPr marL="66279" marR="66279" marT="0" marB="0" anchor="ctr"/>
                </a:tc>
                <a:tc>
                  <a:txBody>
                    <a:bodyPr/>
                    <a:lstStyle/>
                    <a:p>
                      <a:pPr marL="0" marR="0" algn="ctr">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6279" marR="66279" marT="0" marB="0" anchor="ctr"/>
                </a:tc>
                <a:extLst>
                  <a:ext uri="{0D108BD9-81ED-4DB2-BD59-A6C34878D82A}">
                    <a16:rowId xmlns:a16="http://schemas.microsoft.com/office/drawing/2014/main" val="10002"/>
                  </a:ext>
                </a:extLst>
              </a:tr>
              <a:tr h="490953">
                <a:tc>
                  <a:txBody>
                    <a:bodyPr/>
                    <a:lstStyle/>
                    <a:p>
                      <a:pPr marL="0" marR="0" algn="ctr">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6279" marR="66279" marT="0" marB="0" anchor="ctr"/>
                </a:tc>
                <a:tc>
                  <a:txBody>
                    <a:bodyPr/>
                    <a:lstStyle/>
                    <a:p>
                      <a:pPr marL="0" marR="0">
                        <a:lnSpc>
                          <a:spcPct val="115000"/>
                        </a:lnSpc>
                        <a:spcBef>
                          <a:spcPts val="0"/>
                        </a:spcBef>
                        <a:spcAft>
                          <a:spcPts val="0"/>
                        </a:spcAft>
                      </a:pPr>
                      <a:r>
                        <a:rPr lang="en-US" sz="2000">
                          <a:effectLst/>
                        </a:rPr>
                        <a:t># of CT Child measures </a:t>
                      </a:r>
                      <a:r>
                        <a:rPr lang="en-US" sz="2000" u="sng">
                          <a:effectLst/>
                        </a:rPr>
                        <a:t>Lower</a:t>
                      </a:r>
                      <a:r>
                        <a:rPr lang="en-US" sz="2000">
                          <a:effectLst/>
                        </a:rPr>
                        <a:t> than CMS Median</a:t>
                      </a:r>
                      <a:endParaRPr lang="en-US" sz="2000">
                        <a:effectLst/>
                        <a:latin typeface="Calibri"/>
                        <a:ea typeface="Calibri"/>
                        <a:cs typeface="Times New Roman"/>
                      </a:endParaRPr>
                    </a:p>
                  </a:txBody>
                  <a:tcPr marL="66279" marR="66279" marT="0" marB="0" anchor="ctr"/>
                </a:tc>
                <a:tc>
                  <a:txBody>
                    <a:bodyPr/>
                    <a:lstStyle/>
                    <a:p>
                      <a:pPr marL="0" marR="0" algn="ctr">
                        <a:lnSpc>
                          <a:spcPct val="115000"/>
                        </a:lnSpc>
                        <a:spcBef>
                          <a:spcPts val="0"/>
                        </a:spcBef>
                        <a:spcAft>
                          <a:spcPts val="0"/>
                        </a:spcAft>
                      </a:pPr>
                      <a:r>
                        <a:rPr lang="en-US" sz="2000">
                          <a:effectLst/>
                        </a:rPr>
                        <a:t>2</a:t>
                      </a:r>
                      <a:endParaRPr lang="en-US" sz="2000">
                        <a:effectLst/>
                        <a:latin typeface="Calibri"/>
                        <a:ea typeface="Calibri"/>
                        <a:cs typeface="Times New Roman"/>
                      </a:endParaRPr>
                    </a:p>
                  </a:txBody>
                  <a:tcPr marL="66279" marR="66279" marT="0" marB="0" anchor="ctr"/>
                </a:tc>
                <a:tc>
                  <a:txBody>
                    <a:bodyPr/>
                    <a:lstStyle/>
                    <a:p>
                      <a:pPr marL="0" marR="0" algn="ctr">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6279" marR="66279" marT="0" marB="0" anchor="ctr"/>
                </a:tc>
                <a:extLst>
                  <a:ext uri="{0D108BD9-81ED-4DB2-BD59-A6C34878D82A}">
                    <a16:rowId xmlns:a16="http://schemas.microsoft.com/office/drawing/2014/main" val="10003"/>
                  </a:ext>
                </a:extLst>
              </a:tr>
              <a:tr h="485430">
                <a:tc>
                  <a:txBody>
                    <a:bodyPr/>
                    <a:lstStyle/>
                    <a:p>
                      <a:pPr marL="0" marR="0" algn="ctr">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6279" marR="66279" marT="0" marB="0" anchor="b"/>
                </a:tc>
                <a:tc>
                  <a:txBody>
                    <a:bodyPr/>
                    <a:lstStyle/>
                    <a:p>
                      <a:pPr marL="0" marR="0">
                        <a:lnSpc>
                          <a:spcPct val="115000"/>
                        </a:lnSpc>
                        <a:spcBef>
                          <a:spcPts val="0"/>
                        </a:spcBef>
                        <a:spcAft>
                          <a:spcPts val="0"/>
                        </a:spcAft>
                      </a:pPr>
                      <a:r>
                        <a:rPr lang="en-US" sz="2000">
                          <a:effectLst/>
                        </a:rPr>
                        <a:t> TOTAL CHILD Measures in CMS Scorecard 2020</a:t>
                      </a:r>
                      <a:endParaRPr lang="en-US" sz="2000">
                        <a:effectLst/>
                        <a:latin typeface="Calibri"/>
                        <a:ea typeface="Calibri"/>
                        <a:cs typeface="Times New Roman"/>
                      </a:endParaRPr>
                    </a:p>
                  </a:txBody>
                  <a:tcPr marL="66279" marR="66279" marT="0" marB="0" anchor="b"/>
                </a:tc>
                <a:tc>
                  <a:txBody>
                    <a:bodyPr/>
                    <a:lstStyle/>
                    <a:p>
                      <a:pPr marL="0" marR="0" algn="ctr">
                        <a:lnSpc>
                          <a:spcPct val="115000"/>
                        </a:lnSpc>
                        <a:spcBef>
                          <a:spcPts val="0"/>
                        </a:spcBef>
                        <a:spcAft>
                          <a:spcPts val="0"/>
                        </a:spcAft>
                      </a:pPr>
                      <a:r>
                        <a:rPr lang="en-US" sz="2000" dirty="0">
                          <a:effectLst/>
                        </a:rPr>
                        <a:t>9</a:t>
                      </a:r>
                      <a:endParaRPr lang="en-US" sz="2000" dirty="0">
                        <a:effectLst/>
                        <a:latin typeface="Calibri"/>
                        <a:ea typeface="Calibri"/>
                        <a:cs typeface="Times New Roman"/>
                      </a:endParaRPr>
                    </a:p>
                  </a:txBody>
                  <a:tcPr marL="66279" marR="66279"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6279" marR="66279" marT="0" marB="0" anchor="b"/>
                </a:tc>
                <a:extLst>
                  <a:ext uri="{0D108BD9-81ED-4DB2-BD59-A6C34878D82A}">
                    <a16:rowId xmlns:a16="http://schemas.microsoft.com/office/drawing/2014/main" val="10004"/>
                  </a:ext>
                </a:extLst>
              </a:tr>
            </a:tbl>
          </a:graphicData>
        </a:graphic>
      </p:graphicFrame>
      <p:sp>
        <p:nvSpPr>
          <p:cNvPr id="2" name="TextBox 1"/>
          <p:cNvSpPr txBox="1"/>
          <p:nvPr/>
        </p:nvSpPr>
        <p:spPr>
          <a:xfrm>
            <a:off x="463464" y="1590805"/>
            <a:ext cx="6721135" cy="461665"/>
          </a:xfrm>
          <a:prstGeom prst="rect">
            <a:avLst/>
          </a:prstGeom>
          <a:noFill/>
        </p:spPr>
        <p:txBody>
          <a:bodyPr wrap="none" rtlCol="0">
            <a:spAutoFit/>
          </a:bodyPr>
          <a:lstStyle/>
          <a:p>
            <a:r>
              <a:rPr lang="en-US" sz="2400" b="1" dirty="0">
                <a:latin typeface="+mn-lt"/>
              </a:rPr>
              <a:t>Overview of Connecticut results on child measures:</a:t>
            </a:r>
          </a:p>
        </p:txBody>
      </p:sp>
    </p:spTree>
    <p:extLst>
      <p:ext uri="{BB962C8B-B14F-4D97-AF65-F5344CB8AC3E}">
        <p14:creationId xmlns:p14="http://schemas.microsoft.com/office/powerpoint/2010/main" val="4112427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sz="2000" dirty="0"/>
              <a:t> </a:t>
            </a:r>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31</a:t>
            </a:fld>
            <a:endParaRPr lang="en-US" dirty="0"/>
          </a:p>
        </p:txBody>
      </p:sp>
      <p:graphicFrame>
        <p:nvGraphicFramePr>
          <p:cNvPr id="10" name="Table 9"/>
          <p:cNvGraphicFramePr>
            <a:graphicFrameLocks noGrp="1"/>
          </p:cNvGraphicFramePr>
          <p:nvPr/>
        </p:nvGraphicFramePr>
        <p:xfrm>
          <a:off x="457200" y="1795994"/>
          <a:ext cx="8229599" cy="4776945"/>
        </p:xfrm>
        <a:graphic>
          <a:graphicData uri="http://schemas.openxmlformats.org/drawingml/2006/table">
            <a:tbl>
              <a:tblPr firstRow="1" firstCol="1" bandRow="1">
                <a:tableStyleId>{5C22544A-7EE6-4342-B048-85BDC9FD1C3A}</a:tableStyleId>
              </a:tblPr>
              <a:tblGrid>
                <a:gridCol w="594985">
                  <a:extLst>
                    <a:ext uri="{9D8B030D-6E8A-4147-A177-3AD203B41FA5}">
                      <a16:colId xmlns:a16="http://schemas.microsoft.com/office/drawing/2014/main" val="20000"/>
                    </a:ext>
                  </a:extLst>
                </a:gridCol>
                <a:gridCol w="701457">
                  <a:extLst>
                    <a:ext uri="{9D8B030D-6E8A-4147-A177-3AD203B41FA5}">
                      <a16:colId xmlns:a16="http://schemas.microsoft.com/office/drawing/2014/main" val="20001"/>
                    </a:ext>
                  </a:extLst>
                </a:gridCol>
                <a:gridCol w="3494763">
                  <a:extLst>
                    <a:ext uri="{9D8B030D-6E8A-4147-A177-3AD203B41FA5}">
                      <a16:colId xmlns:a16="http://schemas.microsoft.com/office/drawing/2014/main" val="20002"/>
                    </a:ext>
                  </a:extLst>
                </a:gridCol>
                <a:gridCol w="1252603">
                  <a:extLst>
                    <a:ext uri="{9D8B030D-6E8A-4147-A177-3AD203B41FA5}">
                      <a16:colId xmlns:a16="http://schemas.microsoft.com/office/drawing/2014/main" val="20003"/>
                    </a:ext>
                  </a:extLst>
                </a:gridCol>
                <a:gridCol w="1077239">
                  <a:extLst>
                    <a:ext uri="{9D8B030D-6E8A-4147-A177-3AD203B41FA5}">
                      <a16:colId xmlns:a16="http://schemas.microsoft.com/office/drawing/2014/main" val="20004"/>
                    </a:ext>
                  </a:extLst>
                </a:gridCol>
                <a:gridCol w="1083152">
                  <a:extLst>
                    <a:ext uri="{9D8B030D-6E8A-4147-A177-3AD203B41FA5}">
                      <a16:colId xmlns:a16="http://schemas.microsoft.com/office/drawing/2014/main" val="20005"/>
                    </a:ext>
                  </a:extLst>
                </a:gridCol>
                <a:gridCol w="25400">
                  <a:extLst>
                    <a:ext uri="{9D8B030D-6E8A-4147-A177-3AD203B41FA5}">
                      <a16:colId xmlns:a16="http://schemas.microsoft.com/office/drawing/2014/main" val="20006"/>
                    </a:ext>
                  </a:extLst>
                </a:gridCol>
              </a:tblGrid>
              <a:tr h="1110045">
                <a:tc>
                  <a:txBody>
                    <a:bodyPr/>
                    <a:lstStyle/>
                    <a:p>
                      <a:pPr marL="0" marR="0" algn="ctr">
                        <a:lnSpc>
                          <a:spcPct val="115000"/>
                        </a:lnSpc>
                        <a:spcBef>
                          <a:spcPts val="0"/>
                        </a:spcBef>
                        <a:spcAft>
                          <a:spcPts val="1000"/>
                        </a:spcAft>
                      </a:pPr>
                      <a:r>
                        <a:rPr lang="en-US" sz="1400" dirty="0">
                          <a:effectLst/>
                        </a:rPr>
                        <a:t>Items#</a:t>
                      </a:r>
                      <a:endParaRPr lang="en-US" sz="1400" dirty="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dirty="0">
                          <a:effectLst/>
                        </a:rPr>
                        <a:t>Med/</a:t>
                      </a:r>
                      <a:br>
                        <a:rPr lang="en-US" sz="1400" dirty="0">
                          <a:effectLst/>
                        </a:rPr>
                      </a:br>
                      <a:r>
                        <a:rPr lang="en-US" sz="1400" dirty="0">
                          <a:effectLst/>
                        </a:rPr>
                        <a:t>BH/</a:t>
                      </a:r>
                      <a:br>
                        <a:rPr lang="en-US" sz="1400" dirty="0">
                          <a:effectLst/>
                        </a:rPr>
                      </a:br>
                      <a:r>
                        <a:rPr lang="en-US" sz="1400" dirty="0">
                          <a:effectLst/>
                        </a:rPr>
                        <a:t>Dental</a:t>
                      </a:r>
                      <a:endParaRPr lang="en-US" sz="1400" dirty="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400" dirty="0">
                          <a:effectLst/>
                        </a:rPr>
                        <a:t>7 CHILD Measures that CT Rates are </a:t>
                      </a:r>
                      <a:r>
                        <a:rPr lang="en-US" sz="1400" u="sng" dirty="0">
                          <a:effectLst/>
                        </a:rPr>
                        <a:t>Better</a:t>
                      </a:r>
                      <a:r>
                        <a:rPr lang="en-US" sz="1400" dirty="0">
                          <a:effectLst/>
                        </a:rPr>
                        <a:t> than CMS Median Rate</a:t>
                      </a:r>
                      <a:endParaRPr lang="en-US" sz="1400" dirty="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CT Rate for</a:t>
                      </a:r>
                      <a:br>
                        <a:rPr lang="en-US" sz="1400">
                          <a:effectLst/>
                        </a:rPr>
                      </a:br>
                      <a:r>
                        <a:rPr lang="en-US" sz="1400">
                          <a:effectLst/>
                        </a:rPr>
                        <a:t>CMS (FFY 2019)</a:t>
                      </a:r>
                      <a:br>
                        <a:rPr lang="en-US" sz="1400">
                          <a:effectLst/>
                        </a:rPr>
                      </a:br>
                      <a:r>
                        <a:rPr lang="en-US" sz="1400">
                          <a:effectLst/>
                        </a:rPr>
                        <a:t>(CT MY 2018)</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CMS </a:t>
                      </a:r>
                      <a:br>
                        <a:rPr lang="en-US" sz="1400">
                          <a:effectLst/>
                        </a:rPr>
                      </a:br>
                      <a:r>
                        <a:rPr lang="en-US" sz="1400">
                          <a:effectLst/>
                        </a:rPr>
                        <a:t>Median Rate</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dirty="0">
                          <a:effectLst/>
                        </a:rPr>
                        <a:t>Difference from CMS Median </a:t>
                      </a:r>
                      <a:endParaRPr lang="en-US" sz="1400" dirty="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405114">
                <a:tc>
                  <a:txBody>
                    <a:bodyPr/>
                    <a:lstStyle/>
                    <a:p>
                      <a:pPr marL="0" marR="0" algn="ctr">
                        <a:lnSpc>
                          <a:spcPct val="115000"/>
                        </a:lnSpc>
                        <a:spcBef>
                          <a:spcPts val="0"/>
                        </a:spcBef>
                        <a:spcAft>
                          <a:spcPts val="1000"/>
                        </a:spcAft>
                      </a:pPr>
                      <a:r>
                        <a:rPr lang="en-US" sz="1400">
                          <a:effectLst/>
                        </a:rPr>
                        <a:t>1</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Med</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400" dirty="0">
                          <a:effectLst/>
                        </a:rPr>
                        <a:t>Adolescent Well-Care Visits: Ages 12 to 21</a:t>
                      </a:r>
                      <a:endParaRPr lang="en-US" sz="1400" dirty="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69.5%</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50.6%</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18.9%</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399905">
                <a:tc>
                  <a:txBody>
                    <a:bodyPr/>
                    <a:lstStyle/>
                    <a:p>
                      <a:pPr marL="0" marR="0" algn="ctr">
                        <a:lnSpc>
                          <a:spcPct val="115000"/>
                        </a:lnSpc>
                        <a:spcBef>
                          <a:spcPts val="0"/>
                        </a:spcBef>
                        <a:spcAft>
                          <a:spcPts val="1000"/>
                        </a:spcAft>
                      </a:pPr>
                      <a:r>
                        <a:rPr lang="en-US" sz="1400">
                          <a:effectLst/>
                        </a:rPr>
                        <a:t>2</a:t>
                      </a:r>
                      <a:endParaRPr lang="en-US" sz="1400">
                        <a:effectLst/>
                        <a:latin typeface="Calibri"/>
                        <a:ea typeface="Calibri"/>
                        <a:cs typeface="Times New Roman"/>
                      </a:endParaRPr>
                    </a:p>
                  </a:txBody>
                  <a:tcPr marL="62503" marR="62503" marT="0" marB="0" anchor="ctr"/>
                </a:tc>
                <a:tc>
                  <a:txBody>
                    <a:bodyPr/>
                    <a:lstStyle/>
                    <a:p>
                      <a:pPr marL="0" marR="0" algn="ctr">
                        <a:lnSpc>
                          <a:spcPct val="115000"/>
                        </a:lnSpc>
                        <a:spcBef>
                          <a:spcPts val="0"/>
                        </a:spcBef>
                        <a:spcAft>
                          <a:spcPts val="1000"/>
                        </a:spcAft>
                      </a:pPr>
                      <a:r>
                        <a:rPr lang="en-US" sz="1400">
                          <a:effectLst/>
                        </a:rPr>
                        <a:t>Med</a:t>
                      </a:r>
                      <a:endParaRPr lang="en-US" sz="1400">
                        <a:effectLst/>
                        <a:latin typeface="Calibri"/>
                        <a:ea typeface="Calibri"/>
                        <a:cs typeface="Times New Roman"/>
                      </a:endParaRPr>
                    </a:p>
                  </a:txBody>
                  <a:tcPr marL="62503" marR="62503" marT="0" marB="0" anchor="ctr"/>
                </a:tc>
                <a:tc>
                  <a:txBody>
                    <a:bodyPr/>
                    <a:lstStyle/>
                    <a:p>
                      <a:pPr marL="0" marR="0">
                        <a:lnSpc>
                          <a:spcPct val="115000"/>
                        </a:lnSpc>
                        <a:spcBef>
                          <a:spcPts val="0"/>
                        </a:spcBef>
                        <a:spcAft>
                          <a:spcPts val="1000"/>
                        </a:spcAft>
                      </a:pPr>
                      <a:r>
                        <a:rPr lang="en-US" sz="1400">
                          <a:effectLst/>
                        </a:rPr>
                        <a:t>Immunizations for Adolescents: Age 13 - % receiving Meningococcal Conjugate and Tdap vaccines ( Combination 1) by 13th Birthday</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87.8%</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78.6%</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9.2%</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389488">
                <a:tc>
                  <a:txBody>
                    <a:bodyPr/>
                    <a:lstStyle/>
                    <a:p>
                      <a:pPr marL="0" marR="0" algn="ctr">
                        <a:lnSpc>
                          <a:spcPct val="115000"/>
                        </a:lnSpc>
                        <a:spcBef>
                          <a:spcPts val="0"/>
                        </a:spcBef>
                        <a:spcAft>
                          <a:spcPts val="1000"/>
                        </a:spcAft>
                      </a:pPr>
                      <a:r>
                        <a:rPr lang="en-US" sz="1400">
                          <a:effectLst/>
                        </a:rPr>
                        <a:t>3</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Med</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400">
                          <a:effectLst/>
                        </a:rPr>
                        <a:t>Well-Child Visits in the First 15 Months of Life</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87.2%</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64.0%</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23.2%</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416110">
                <a:tc>
                  <a:txBody>
                    <a:bodyPr/>
                    <a:lstStyle/>
                    <a:p>
                      <a:pPr marL="0" marR="0" algn="ctr">
                        <a:lnSpc>
                          <a:spcPct val="115000"/>
                        </a:lnSpc>
                        <a:spcBef>
                          <a:spcPts val="0"/>
                        </a:spcBef>
                        <a:spcAft>
                          <a:spcPts val="1000"/>
                        </a:spcAft>
                      </a:pPr>
                      <a:r>
                        <a:rPr lang="en-US" sz="1400">
                          <a:effectLst/>
                        </a:rPr>
                        <a:t>4</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Med</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400">
                          <a:effectLst/>
                        </a:rPr>
                        <a:t>Well-Child Visits in the Third, Fourth, Fifth, and Sixth Years of Life</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78.8%</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dirty="0">
                          <a:effectLst/>
                        </a:rPr>
                        <a:t>69.0%</a:t>
                      </a:r>
                      <a:endParaRPr lang="en-US" sz="1400" dirty="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9.8%</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243068">
                <a:tc>
                  <a:txBody>
                    <a:bodyPr/>
                    <a:lstStyle/>
                    <a:p>
                      <a:pPr marL="0" marR="0" algn="ctr">
                        <a:lnSpc>
                          <a:spcPct val="115000"/>
                        </a:lnSpc>
                        <a:spcBef>
                          <a:spcPts val="0"/>
                        </a:spcBef>
                        <a:spcAft>
                          <a:spcPts val="1000"/>
                        </a:spcAft>
                      </a:pPr>
                      <a:r>
                        <a:rPr lang="en-US" sz="1400">
                          <a:effectLst/>
                        </a:rPr>
                        <a:t>5</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Med</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400">
                          <a:effectLst/>
                        </a:rPr>
                        <a:t>Live Births Weighing Less Than 2,500 Grams (Lower Rate is Better)</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9.2%</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9.5%</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0.3%</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229179">
                <a:tc>
                  <a:txBody>
                    <a:bodyPr/>
                    <a:lstStyle/>
                    <a:p>
                      <a:pPr marL="0" marR="0" algn="ctr">
                        <a:lnSpc>
                          <a:spcPct val="115000"/>
                        </a:lnSpc>
                        <a:spcBef>
                          <a:spcPts val="0"/>
                        </a:spcBef>
                        <a:spcAft>
                          <a:spcPts val="1000"/>
                        </a:spcAft>
                      </a:pPr>
                      <a:r>
                        <a:rPr lang="en-US" sz="1400">
                          <a:effectLst/>
                        </a:rPr>
                        <a:t>6</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Dental</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400">
                          <a:effectLst/>
                        </a:rPr>
                        <a:t>Percentage of Eligible Who Received Preventive Dental Services: Ages 1 to 20</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61.5%</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49.1%</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12.4%</a:t>
                      </a:r>
                      <a:endParaRPr lang="en-US" sz="140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312516">
                <a:tc>
                  <a:txBody>
                    <a:bodyPr/>
                    <a:lstStyle/>
                    <a:p>
                      <a:pPr marL="0" marR="0" algn="ctr">
                        <a:lnSpc>
                          <a:spcPct val="115000"/>
                        </a:lnSpc>
                        <a:spcBef>
                          <a:spcPts val="0"/>
                        </a:spcBef>
                        <a:spcAft>
                          <a:spcPts val="1000"/>
                        </a:spcAft>
                      </a:pPr>
                      <a:r>
                        <a:rPr lang="en-US" sz="1400">
                          <a:effectLst/>
                        </a:rPr>
                        <a:t>7</a:t>
                      </a:r>
                      <a:endParaRPr lang="en-US" sz="1400">
                        <a:effectLst/>
                        <a:latin typeface="Calibri"/>
                        <a:ea typeface="Calibri"/>
                        <a:cs typeface="Times New Roman"/>
                      </a:endParaRPr>
                    </a:p>
                  </a:txBody>
                  <a:tcPr marL="62503" marR="62503" marT="0" marB="0" anchor="ctr"/>
                </a:tc>
                <a:tc>
                  <a:txBody>
                    <a:bodyPr/>
                    <a:lstStyle/>
                    <a:p>
                      <a:pPr marL="0" marR="0" algn="ctr">
                        <a:lnSpc>
                          <a:spcPct val="115000"/>
                        </a:lnSpc>
                        <a:spcBef>
                          <a:spcPts val="0"/>
                        </a:spcBef>
                        <a:spcAft>
                          <a:spcPts val="1000"/>
                        </a:spcAft>
                      </a:pPr>
                      <a:r>
                        <a:rPr lang="en-US" sz="1400">
                          <a:effectLst/>
                        </a:rPr>
                        <a:t>BH</a:t>
                      </a:r>
                      <a:endParaRPr lang="en-US" sz="1400">
                        <a:effectLst/>
                        <a:latin typeface="Calibri"/>
                        <a:ea typeface="Calibri"/>
                        <a:cs typeface="Times New Roman"/>
                      </a:endParaRPr>
                    </a:p>
                  </a:txBody>
                  <a:tcPr marL="62503" marR="62503" marT="0" marB="0" anchor="ctr"/>
                </a:tc>
                <a:tc>
                  <a:txBody>
                    <a:bodyPr/>
                    <a:lstStyle/>
                    <a:p>
                      <a:pPr marL="0" marR="0">
                        <a:lnSpc>
                          <a:spcPct val="115000"/>
                        </a:lnSpc>
                        <a:spcBef>
                          <a:spcPts val="0"/>
                        </a:spcBef>
                        <a:spcAft>
                          <a:spcPts val="1000"/>
                        </a:spcAft>
                      </a:pPr>
                      <a:r>
                        <a:rPr lang="en-US" sz="1400">
                          <a:effectLst/>
                        </a:rPr>
                        <a:t>Follow-Up after Hospitalization for mental illness Ages 6-17 - within 7 Days After Discharge</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64.6%</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a:effectLst/>
                        </a:rPr>
                        <a:t>41.9%</a:t>
                      </a:r>
                      <a:endParaRPr lang="en-US" sz="1400">
                        <a:effectLst/>
                        <a:latin typeface="Calibri"/>
                        <a:ea typeface="Calibri"/>
                        <a:cs typeface="Times New Roman"/>
                      </a:endParaRPr>
                    </a:p>
                  </a:txBody>
                  <a:tcPr marL="62503" marR="62503" marT="0" marB="0" anchor="b"/>
                </a:tc>
                <a:tc>
                  <a:txBody>
                    <a:bodyPr/>
                    <a:lstStyle/>
                    <a:p>
                      <a:pPr marL="0" marR="0" algn="ctr">
                        <a:lnSpc>
                          <a:spcPct val="115000"/>
                        </a:lnSpc>
                        <a:spcBef>
                          <a:spcPts val="0"/>
                        </a:spcBef>
                        <a:spcAft>
                          <a:spcPts val="1000"/>
                        </a:spcAft>
                      </a:pPr>
                      <a:r>
                        <a:rPr lang="en-US" sz="1400" dirty="0">
                          <a:effectLst/>
                        </a:rPr>
                        <a:t>22.7%</a:t>
                      </a:r>
                      <a:endParaRPr lang="en-US" sz="1400" dirty="0">
                        <a:effectLst/>
                        <a:latin typeface="Calibri"/>
                        <a:ea typeface="Calibri"/>
                        <a:cs typeface="Times New Roman"/>
                      </a:endParaRPr>
                    </a:p>
                  </a:txBody>
                  <a:tcPr marL="62503" marR="62503" marT="0" marB="0" anchor="b"/>
                </a:tc>
                <a:tc>
                  <a:txBody>
                    <a:bodyPr/>
                    <a:lstStyle/>
                    <a:p>
                      <a:pPr marL="0" marR="0">
                        <a:lnSpc>
                          <a:spcPct val="115000"/>
                        </a:lnSpc>
                        <a:spcBef>
                          <a:spcPts val="0"/>
                        </a:spcBef>
                        <a:spcAft>
                          <a:spcPts val="1000"/>
                        </a:spcAft>
                      </a:pPr>
                      <a:r>
                        <a:rPr lang="en-US" sz="1000" dirty="0">
                          <a:effectLst/>
                        </a:rPr>
                        <a:t> </a:t>
                      </a:r>
                      <a:endParaRPr lang="en-US" sz="1000" dirty="0">
                        <a:effectLst/>
                        <a:latin typeface="Calibri"/>
                        <a:ea typeface="Calibri"/>
                        <a:cs typeface="Times New Roman"/>
                      </a:endParaRPr>
                    </a:p>
                  </a:txBody>
                  <a:tcPr marL="0" marR="0" marT="0" marB="0" anchor="ctr"/>
                </a:tc>
                <a:extLst>
                  <a:ext uri="{0D108BD9-81ED-4DB2-BD59-A6C34878D82A}">
                    <a16:rowId xmlns:a16="http://schemas.microsoft.com/office/drawing/2014/main" val="10007"/>
                  </a:ext>
                </a:extLst>
              </a:tr>
            </a:tbl>
          </a:graphicData>
        </a:graphic>
      </p:graphicFrame>
      <p:sp>
        <p:nvSpPr>
          <p:cNvPr id="11" name="Rectangle 2"/>
          <p:cNvSpPr>
            <a:spLocks noChangeArrowheads="1"/>
          </p:cNvSpPr>
          <p:nvPr/>
        </p:nvSpPr>
        <p:spPr bwMode="auto">
          <a:xfrm>
            <a:off x="457200" y="920435"/>
            <a:ext cx="80103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This</a:t>
            </a:r>
            <a:r>
              <a:rPr kumimoji="0" lang="en-US" altLang="en-US" sz="2000" b="1" i="0" u="none" strike="noStrike" cap="none" normalizeH="0" dirty="0">
                <a:ln>
                  <a:noFill/>
                </a:ln>
                <a:solidFill>
                  <a:schemeClr val="tx1"/>
                </a:solidFill>
                <a:effectLst/>
                <a:latin typeface="Calibri" pitchFamily="34" charset="0"/>
                <a:ea typeface="Calibri" pitchFamily="34" charset="0"/>
                <a:cs typeface="Times New Roman" pitchFamily="18" charset="0"/>
              </a:rPr>
              <a:t> table</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shows </a:t>
            </a:r>
            <a:r>
              <a:rPr lang="en-US" altLang="en-US" sz="2000" b="1" dirty="0">
                <a:latin typeface="Calibri" pitchFamily="34" charset="0"/>
                <a:ea typeface="Calibri" pitchFamily="34" charset="0"/>
                <a:cs typeface="Times New Roman" pitchFamily="18" charset="0"/>
              </a:rPr>
              <a:t>the seven c</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hild measures on which Connecticut performed better </a:t>
            </a:r>
            <a:r>
              <a:rPr kumimoji="0" lang="en-US" altLang="en-US" sz="2000" b="1" i="0" strike="noStrike" cap="none" normalizeH="0" dirty="0">
                <a:ln>
                  <a:noFill/>
                </a:ln>
                <a:solidFill>
                  <a:schemeClr val="tx1"/>
                </a:solidFill>
                <a:effectLst/>
                <a:latin typeface="Calibri" pitchFamily="34" charset="0"/>
                <a:ea typeface="Calibri" pitchFamily="34" charset="0"/>
                <a:cs typeface="Times New Roman" pitchFamily="18" charset="0"/>
              </a:rPr>
              <a:t>than </a:t>
            </a:r>
            <a:r>
              <a:rPr lang="en-US" altLang="en-US" sz="2000" b="1" dirty="0">
                <a:latin typeface="Calibri" pitchFamily="34" charset="0"/>
                <a:ea typeface="Calibri" pitchFamily="34" charset="0"/>
                <a:cs typeface="Times New Roman" pitchFamily="18" charset="0"/>
              </a:rPr>
              <a:t>the </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CMS Median Rate:</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1712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sz="2000" dirty="0"/>
              <a:t> </a:t>
            </a:r>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32</a:t>
            </a:fld>
            <a:endParaRPr lang="en-US" dirty="0"/>
          </a:p>
        </p:txBody>
      </p:sp>
      <p:sp>
        <p:nvSpPr>
          <p:cNvPr id="11" name="Rectangle 2"/>
          <p:cNvSpPr>
            <a:spLocks noChangeArrowheads="1"/>
          </p:cNvSpPr>
          <p:nvPr/>
        </p:nvSpPr>
        <p:spPr bwMode="auto">
          <a:xfrm>
            <a:off x="557408" y="1872413"/>
            <a:ext cx="80103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000" b="1" dirty="0">
                <a:latin typeface="Calibri" pitchFamily="34" charset="0"/>
                <a:ea typeface="Calibri" pitchFamily="34" charset="0"/>
                <a:cs typeface="Times New Roman" pitchFamily="18" charset="0"/>
              </a:rPr>
              <a:t>This table </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shows </a:t>
            </a:r>
            <a:r>
              <a:rPr lang="en-US" altLang="en-US" sz="2000" b="1" dirty="0">
                <a:latin typeface="Calibri" pitchFamily="34" charset="0"/>
                <a:ea typeface="Calibri" pitchFamily="34" charset="0"/>
                <a:cs typeface="Times New Roman" pitchFamily="18" charset="0"/>
              </a:rPr>
              <a:t>the two c</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hild measures on which Connecticut performed worse </a:t>
            </a:r>
            <a:r>
              <a:rPr kumimoji="0" lang="en-US" altLang="en-US" sz="2000" b="1" i="0" strike="noStrike" cap="none" normalizeH="0" dirty="0">
                <a:ln>
                  <a:noFill/>
                </a:ln>
                <a:solidFill>
                  <a:schemeClr val="tx1"/>
                </a:solidFill>
                <a:effectLst/>
                <a:latin typeface="Calibri" pitchFamily="34" charset="0"/>
                <a:ea typeface="Calibri" pitchFamily="34" charset="0"/>
                <a:cs typeface="Times New Roman" pitchFamily="18" charset="0"/>
              </a:rPr>
              <a:t>than </a:t>
            </a:r>
            <a:r>
              <a:rPr lang="en-US" altLang="en-US" sz="2000" b="1" dirty="0">
                <a:latin typeface="Calibri" pitchFamily="34" charset="0"/>
                <a:ea typeface="Calibri" pitchFamily="34" charset="0"/>
                <a:cs typeface="Times New Roman" pitchFamily="18" charset="0"/>
              </a:rPr>
              <a:t>the </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CMS Median Rate:</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nvGraphicFramePr>
        <p:xfrm>
          <a:off x="457200" y="2875424"/>
          <a:ext cx="8229599" cy="2410398"/>
        </p:xfrm>
        <a:graphic>
          <a:graphicData uri="http://schemas.openxmlformats.org/drawingml/2006/table">
            <a:tbl>
              <a:tblPr firstRow="1" firstCol="1" bandRow="1">
                <a:tableStyleId>{5C22544A-7EE6-4342-B048-85BDC9FD1C3A}</a:tableStyleId>
              </a:tblPr>
              <a:tblGrid>
                <a:gridCol w="620038">
                  <a:extLst>
                    <a:ext uri="{9D8B030D-6E8A-4147-A177-3AD203B41FA5}">
                      <a16:colId xmlns:a16="http://schemas.microsoft.com/office/drawing/2014/main" val="20000"/>
                    </a:ext>
                  </a:extLst>
                </a:gridCol>
                <a:gridCol w="726510">
                  <a:extLst>
                    <a:ext uri="{9D8B030D-6E8A-4147-A177-3AD203B41FA5}">
                      <a16:colId xmlns:a16="http://schemas.microsoft.com/office/drawing/2014/main" val="20001"/>
                    </a:ext>
                  </a:extLst>
                </a:gridCol>
                <a:gridCol w="3845490">
                  <a:extLst>
                    <a:ext uri="{9D8B030D-6E8A-4147-A177-3AD203B41FA5}">
                      <a16:colId xmlns:a16="http://schemas.microsoft.com/office/drawing/2014/main" val="20002"/>
                    </a:ext>
                  </a:extLst>
                </a:gridCol>
                <a:gridCol w="1240077">
                  <a:extLst>
                    <a:ext uri="{9D8B030D-6E8A-4147-A177-3AD203B41FA5}">
                      <a16:colId xmlns:a16="http://schemas.microsoft.com/office/drawing/2014/main" val="20003"/>
                    </a:ext>
                  </a:extLst>
                </a:gridCol>
                <a:gridCol w="814192">
                  <a:extLst>
                    <a:ext uri="{9D8B030D-6E8A-4147-A177-3AD203B41FA5}">
                      <a16:colId xmlns:a16="http://schemas.microsoft.com/office/drawing/2014/main" val="20004"/>
                    </a:ext>
                  </a:extLst>
                </a:gridCol>
                <a:gridCol w="983292">
                  <a:extLst>
                    <a:ext uri="{9D8B030D-6E8A-4147-A177-3AD203B41FA5}">
                      <a16:colId xmlns:a16="http://schemas.microsoft.com/office/drawing/2014/main" val="20005"/>
                    </a:ext>
                  </a:extLst>
                </a:gridCol>
              </a:tblGrid>
              <a:tr h="703062">
                <a:tc>
                  <a:txBody>
                    <a:bodyPr/>
                    <a:lstStyle/>
                    <a:p>
                      <a:pPr marL="0" marR="0" algn="ctr">
                        <a:lnSpc>
                          <a:spcPct val="115000"/>
                        </a:lnSpc>
                        <a:spcBef>
                          <a:spcPts val="0"/>
                        </a:spcBef>
                        <a:spcAft>
                          <a:spcPts val="1000"/>
                        </a:spcAft>
                      </a:pPr>
                      <a:r>
                        <a:rPr lang="en-US" sz="1400" dirty="0">
                          <a:effectLst/>
                        </a:rPr>
                        <a:t>Items#</a:t>
                      </a:r>
                      <a:endParaRPr lang="en-US" sz="1400" dirty="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1000"/>
                        </a:spcAft>
                      </a:pPr>
                      <a:r>
                        <a:rPr lang="en-US" sz="1400">
                          <a:effectLst/>
                        </a:rPr>
                        <a:t>Med/</a:t>
                      </a:r>
                      <a:br>
                        <a:rPr lang="en-US" sz="1400">
                          <a:effectLst/>
                        </a:rPr>
                      </a:br>
                      <a:r>
                        <a:rPr lang="en-US" sz="1400">
                          <a:effectLst/>
                        </a:rPr>
                        <a:t>BH</a:t>
                      </a:r>
                      <a:br>
                        <a:rPr lang="en-US" sz="1400">
                          <a:effectLst/>
                        </a:rPr>
                      </a:br>
                      <a:r>
                        <a:rPr lang="en-US" sz="1400">
                          <a:effectLst/>
                        </a:rPr>
                        <a:t>Dental</a:t>
                      </a:r>
                      <a:endParaRPr lang="en-US" sz="1400">
                        <a:effectLst/>
                        <a:latin typeface="Calibri"/>
                        <a:ea typeface="Calibri"/>
                        <a:cs typeface="Times New Roman"/>
                      </a:endParaRPr>
                    </a:p>
                  </a:txBody>
                  <a:tcPr marL="62525" marR="62525" marT="0" marB="0" anchor="b"/>
                </a:tc>
                <a:tc>
                  <a:txBody>
                    <a:bodyPr/>
                    <a:lstStyle/>
                    <a:p>
                      <a:pPr marL="0" marR="0">
                        <a:lnSpc>
                          <a:spcPct val="115000"/>
                        </a:lnSpc>
                        <a:spcBef>
                          <a:spcPts val="0"/>
                        </a:spcBef>
                        <a:spcAft>
                          <a:spcPts val="1000"/>
                        </a:spcAft>
                      </a:pPr>
                      <a:r>
                        <a:rPr lang="en-US" sz="1400" dirty="0">
                          <a:effectLst/>
                        </a:rPr>
                        <a:t>2 CHILD Measures that CT Rates are </a:t>
                      </a:r>
                      <a:r>
                        <a:rPr lang="en-US" sz="1400" u="sng" dirty="0">
                          <a:effectLst/>
                        </a:rPr>
                        <a:t>Worse</a:t>
                      </a:r>
                      <a:r>
                        <a:rPr lang="en-US" sz="1400" dirty="0">
                          <a:effectLst/>
                        </a:rPr>
                        <a:t> than CMS Median Rate</a:t>
                      </a:r>
                      <a:endParaRPr lang="en-US" sz="1400" dirty="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1000"/>
                        </a:spcAft>
                      </a:pPr>
                      <a:r>
                        <a:rPr lang="en-US" sz="1400" dirty="0">
                          <a:effectLst/>
                        </a:rPr>
                        <a:t>CT Rate for</a:t>
                      </a:r>
                      <a:br>
                        <a:rPr lang="en-US" sz="1400" dirty="0">
                          <a:effectLst/>
                        </a:rPr>
                      </a:br>
                      <a:r>
                        <a:rPr lang="en-US" sz="1400" dirty="0">
                          <a:effectLst/>
                        </a:rPr>
                        <a:t>CMS (FFY 2019)</a:t>
                      </a:r>
                      <a:br>
                        <a:rPr lang="en-US" sz="1400" dirty="0">
                          <a:effectLst/>
                        </a:rPr>
                      </a:br>
                      <a:r>
                        <a:rPr lang="en-US" sz="1400" dirty="0">
                          <a:effectLst/>
                        </a:rPr>
                        <a:t>(CT MY 2018)</a:t>
                      </a:r>
                      <a:endParaRPr lang="en-US" sz="1400" dirty="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1000"/>
                        </a:spcAft>
                      </a:pPr>
                      <a:r>
                        <a:rPr lang="en-US" sz="1400">
                          <a:effectLst/>
                        </a:rPr>
                        <a:t>CMS </a:t>
                      </a:r>
                      <a:br>
                        <a:rPr lang="en-US" sz="1400">
                          <a:effectLst/>
                        </a:rPr>
                      </a:br>
                      <a:r>
                        <a:rPr lang="en-US" sz="1400">
                          <a:effectLst/>
                        </a:rPr>
                        <a:t>Median Rate</a:t>
                      </a:r>
                      <a:endParaRPr lang="en-US" sz="140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1000"/>
                        </a:spcAft>
                      </a:pPr>
                      <a:r>
                        <a:rPr lang="en-US" sz="1400">
                          <a:effectLst/>
                        </a:rPr>
                        <a:t>Difference from CMS Median </a:t>
                      </a:r>
                      <a:endParaRPr lang="en-US" sz="1400">
                        <a:effectLst/>
                        <a:latin typeface="Calibri"/>
                        <a:ea typeface="Calibri"/>
                        <a:cs typeface="Times New Roman"/>
                      </a:endParaRPr>
                    </a:p>
                  </a:txBody>
                  <a:tcPr marL="62525" marR="62525" marT="0" marB="0" anchor="b"/>
                </a:tc>
                <a:extLst>
                  <a:ext uri="{0D108BD9-81ED-4DB2-BD59-A6C34878D82A}">
                    <a16:rowId xmlns:a16="http://schemas.microsoft.com/office/drawing/2014/main" val="10000"/>
                  </a:ext>
                </a:extLst>
              </a:tr>
              <a:tr h="260522">
                <a:tc>
                  <a:txBody>
                    <a:bodyPr/>
                    <a:lstStyle/>
                    <a:p>
                      <a:pPr marL="0" marR="0" algn="ctr">
                        <a:lnSpc>
                          <a:spcPct val="115000"/>
                        </a:lnSpc>
                        <a:spcBef>
                          <a:spcPts val="0"/>
                        </a:spcBef>
                        <a:spcAft>
                          <a:spcPts val="1000"/>
                        </a:spcAft>
                      </a:pPr>
                      <a:r>
                        <a:rPr lang="en-US" sz="1400">
                          <a:effectLst/>
                        </a:rPr>
                        <a:t>1</a:t>
                      </a:r>
                      <a:endParaRPr lang="en-US" sz="140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1000"/>
                        </a:spcAft>
                      </a:pPr>
                      <a:r>
                        <a:rPr lang="en-US" sz="1400">
                          <a:effectLst/>
                        </a:rPr>
                        <a:t>Med</a:t>
                      </a:r>
                      <a:endParaRPr lang="en-US" sz="1400">
                        <a:effectLst/>
                        <a:latin typeface="Calibri"/>
                        <a:ea typeface="Calibri"/>
                        <a:cs typeface="Times New Roman"/>
                      </a:endParaRPr>
                    </a:p>
                  </a:txBody>
                  <a:tcPr marL="62525" marR="62525" marT="0" marB="0" anchor="b"/>
                </a:tc>
                <a:tc>
                  <a:txBody>
                    <a:bodyPr/>
                    <a:lstStyle/>
                    <a:p>
                      <a:pPr marL="0" marR="0">
                        <a:lnSpc>
                          <a:spcPct val="115000"/>
                        </a:lnSpc>
                        <a:spcBef>
                          <a:spcPts val="0"/>
                        </a:spcBef>
                        <a:spcAft>
                          <a:spcPts val="1000"/>
                        </a:spcAft>
                      </a:pPr>
                      <a:r>
                        <a:rPr lang="en-US" sz="1400" dirty="0">
                          <a:effectLst/>
                        </a:rPr>
                        <a:t>Ambulatory Care: Emergency Department (ED) Visits: Ages 0 to 19 (Lower Rate is Better)*</a:t>
                      </a:r>
                      <a:endParaRPr lang="en-US" sz="1400" dirty="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1000"/>
                        </a:spcAft>
                      </a:pPr>
                      <a:r>
                        <a:rPr lang="en-US" sz="1400" dirty="0">
                          <a:effectLst/>
                        </a:rPr>
                        <a:t>48.3</a:t>
                      </a:r>
                      <a:endParaRPr lang="en-US" sz="1400" dirty="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1000"/>
                        </a:spcAft>
                      </a:pPr>
                      <a:r>
                        <a:rPr lang="en-US" sz="1400" dirty="0">
                          <a:effectLst/>
                        </a:rPr>
                        <a:t>43.6</a:t>
                      </a:r>
                      <a:endParaRPr lang="en-US" sz="1400" dirty="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1000"/>
                        </a:spcAft>
                      </a:pPr>
                      <a:r>
                        <a:rPr lang="en-US" sz="1400" dirty="0">
                          <a:effectLst/>
                        </a:rPr>
                        <a:t>4.7</a:t>
                      </a:r>
                      <a:endParaRPr lang="en-US" sz="1400" dirty="0">
                        <a:effectLst/>
                        <a:latin typeface="Calibri"/>
                        <a:ea typeface="Calibri"/>
                        <a:cs typeface="Times New Roman"/>
                      </a:endParaRPr>
                    </a:p>
                  </a:txBody>
                  <a:tcPr marL="62525" marR="62525" marT="0" marB="0" anchor="b"/>
                </a:tc>
                <a:extLst>
                  <a:ext uri="{0D108BD9-81ED-4DB2-BD59-A6C34878D82A}">
                    <a16:rowId xmlns:a16="http://schemas.microsoft.com/office/drawing/2014/main" val="10001"/>
                  </a:ext>
                </a:extLst>
              </a:tr>
              <a:tr h="351531">
                <a:tc>
                  <a:txBody>
                    <a:bodyPr/>
                    <a:lstStyle/>
                    <a:p>
                      <a:pPr marL="0" marR="0" algn="ctr">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2525" marR="62525" marT="0" marB="0" anchor="ctr"/>
                </a:tc>
                <a:tc>
                  <a:txBody>
                    <a:bodyPr/>
                    <a:lstStyle/>
                    <a:p>
                      <a:pPr marL="0" marR="0" algn="ctr">
                        <a:lnSpc>
                          <a:spcPct val="115000"/>
                        </a:lnSpc>
                        <a:spcBef>
                          <a:spcPts val="0"/>
                        </a:spcBef>
                        <a:spcAft>
                          <a:spcPts val="0"/>
                        </a:spcAft>
                      </a:pPr>
                      <a:r>
                        <a:rPr lang="en-US" sz="1400">
                          <a:effectLst/>
                        </a:rPr>
                        <a:t>Med</a:t>
                      </a:r>
                      <a:endParaRPr lang="en-US" sz="1400">
                        <a:effectLst/>
                        <a:latin typeface="Calibri"/>
                        <a:ea typeface="Calibri"/>
                        <a:cs typeface="Times New Roman"/>
                      </a:endParaRPr>
                    </a:p>
                  </a:txBody>
                  <a:tcPr marL="62525" marR="62525" marT="0" marB="0" anchor="ctr"/>
                </a:tc>
                <a:tc>
                  <a:txBody>
                    <a:bodyPr/>
                    <a:lstStyle/>
                    <a:p>
                      <a:pPr marL="0" marR="0">
                        <a:lnSpc>
                          <a:spcPct val="115000"/>
                        </a:lnSpc>
                        <a:spcBef>
                          <a:spcPts val="0"/>
                        </a:spcBef>
                        <a:spcAft>
                          <a:spcPts val="0"/>
                        </a:spcAft>
                      </a:pPr>
                      <a:r>
                        <a:rPr lang="en-US" sz="1400" dirty="0">
                          <a:effectLst/>
                        </a:rPr>
                        <a:t>Asthma Medication Ratio: Ages 5 - 18 - % with persistent Asthma who had a ratio of controller medications to total Asthma medications of 0.50 or more - Ages 5-18</a:t>
                      </a:r>
                      <a:endParaRPr lang="en-US" sz="1400" dirty="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0"/>
                        </a:spcAft>
                      </a:pPr>
                      <a:r>
                        <a:rPr lang="en-US" sz="1400">
                          <a:effectLst/>
                        </a:rPr>
                        <a:t>66.5%</a:t>
                      </a:r>
                      <a:endParaRPr lang="en-US" sz="140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0"/>
                        </a:spcAft>
                      </a:pPr>
                      <a:r>
                        <a:rPr lang="en-US" sz="1400">
                          <a:effectLst/>
                        </a:rPr>
                        <a:t>69.4%</a:t>
                      </a:r>
                      <a:endParaRPr lang="en-US" sz="1400">
                        <a:effectLst/>
                        <a:latin typeface="Calibri"/>
                        <a:ea typeface="Calibri"/>
                        <a:cs typeface="Times New Roman"/>
                      </a:endParaRPr>
                    </a:p>
                  </a:txBody>
                  <a:tcPr marL="62525" marR="62525" marT="0" marB="0" anchor="b"/>
                </a:tc>
                <a:tc>
                  <a:txBody>
                    <a:bodyPr/>
                    <a:lstStyle/>
                    <a:p>
                      <a:pPr marL="0" marR="0" algn="ctr">
                        <a:lnSpc>
                          <a:spcPct val="115000"/>
                        </a:lnSpc>
                        <a:spcBef>
                          <a:spcPts val="0"/>
                        </a:spcBef>
                        <a:spcAft>
                          <a:spcPts val="0"/>
                        </a:spcAft>
                      </a:pPr>
                      <a:r>
                        <a:rPr lang="en-US" sz="1400" dirty="0">
                          <a:effectLst/>
                        </a:rPr>
                        <a:t>-2.9%</a:t>
                      </a:r>
                      <a:endParaRPr lang="en-US" sz="1400" dirty="0">
                        <a:effectLst/>
                        <a:latin typeface="Calibri"/>
                        <a:ea typeface="Calibri"/>
                        <a:cs typeface="Times New Roman"/>
                      </a:endParaRPr>
                    </a:p>
                  </a:txBody>
                  <a:tcPr marL="62525" marR="62525" marT="0" marB="0" anchor="b"/>
                </a:tc>
                <a:extLst>
                  <a:ext uri="{0D108BD9-81ED-4DB2-BD59-A6C34878D82A}">
                    <a16:rowId xmlns:a16="http://schemas.microsoft.com/office/drawing/2014/main" val="10002"/>
                  </a:ext>
                </a:extLst>
              </a:tr>
            </a:tbl>
          </a:graphicData>
        </a:graphic>
      </p:graphicFrame>
      <p:sp>
        <p:nvSpPr>
          <p:cNvPr id="7" name="TextBox 6"/>
          <p:cNvSpPr txBox="1"/>
          <p:nvPr/>
        </p:nvSpPr>
        <p:spPr>
          <a:xfrm>
            <a:off x="557408" y="5450186"/>
            <a:ext cx="3915004" cy="276999"/>
          </a:xfrm>
          <a:prstGeom prst="rect">
            <a:avLst/>
          </a:prstGeom>
          <a:noFill/>
        </p:spPr>
        <p:txBody>
          <a:bodyPr wrap="square" rtlCol="0">
            <a:spAutoFit/>
          </a:bodyPr>
          <a:lstStyle/>
          <a:p>
            <a:r>
              <a:rPr lang="en-US" sz="1200" dirty="0"/>
              <a:t>*Rate per 1,000 Member Months</a:t>
            </a:r>
            <a:endParaRPr lang="en-US" dirty="0"/>
          </a:p>
        </p:txBody>
      </p:sp>
    </p:spTree>
    <p:extLst>
      <p:ext uri="{BB962C8B-B14F-4D97-AF65-F5344CB8AC3E}">
        <p14:creationId xmlns:p14="http://schemas.microsoft.com/office/powerpoint/2010/main" val="3918688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endParaRPr lang="en-US" sz="1800" dirty="0"/>
          </a:p>
          <a:p>
            <a:pPr marL="0" indent="0">
              <a:buNone/>
            </a:pPr>
            <a:r>
              <a:rPr lang="en-US" dirty="0"/>
              <a:t>Please also see below important indicators for Connecticut Medicaid, detailing performance over time. These results reflect the trend from Calendar Year 2015 through Calendar Year 2018:</a:t>
            </a:r>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42524890"/>
              </p:ext>
            </p:extLst>
          </p:nvPr>
        </p:nvGraphicFramePr>
        <p:xfrm>
          <a:off x="1138701" y="2924175"/>
          <a:ext cx="6962466" cy="2748311"/>
        </p:xfrm>
        <a:graphic>
          <a:graphicData uri="http://schemas.openxmlformats.org/drawingml/2006/table">
            <a:tbl>
              <a:tblPr firstRow="1" bandRow="1">
                <a:tableStyleId>{5C22544A-7EE6-4342-B048-85BDC9FD1C3A}</a:tableStyleId>
              </a:tblPr>
              <a:tblGrid>
                <a:gridCol w="5273059">
                  <a:extLst>
                    <a:ext uri="{9D8B030D-6E8A-4147-A177-3AD203B41FA5}">
                      <a16:colId xmlns:a16="http://schemas.microsoft.com/office/drawing/2014/main" val="2562173214"/>
                    </a:ext>
                  </a:extLst>
                </a:gridCol>
                <a:gridCol w="1689407">
                  <a:extLst>
                    <a:ext uri="{9D8B030D-6E8A-4147-A177-3AD203B41FA5}">
                      <a16:colId xmlns:a16="http://schemas.microsoft.com/office/drawing/2014/main" val="2346294043"/>
                    </a:ext>
                  </a:extLst>
                </a:gridCol>
              </a:tblGrid>
              <a:tr h="479003">
                <a:tc>
                  <a:txBody>
                    <a:bodyPr/>
                    <a:lstStyle/>
                    <a:p>
                      <a:r>
                        <a:rPr lang="en-US" dirty="0"/>
                        <a:t>Indicator</a:t>
                      </a:r>
                    </a:p>
                  </a:txBody>
                  <a:tcPr/>
                </a:tc>
                <a:tc>
                  <a:txBody>
                    <a:bodyPr/>
                    <a:lstStyle/>
                    <a:p>
                      <a:r>
                        <a:rPr lang="en-US" dirty="0"/>
                        <a:t>Trend</a:t>
                      </a:r>
                    </a:p>
                  </a:txBody>
                  <a:tcPr/>
                </a:tc>
                <a:extLst>
                  <a:ext uri="{0D108BD9-81ED-4DB2-BD59-A6C34878D82A}">
                    <a16:rowId xmlns:a16="http://schemas.microsoft.com/office/drawing/2014/main" val="2022554775"/>
                  </a:ext>
                </a:extLst>
              </a:tr>
              <a:tr h="567327">
                <a:tc>
                  <a:txBody>
                    <a:bodyPr/>
                    <a:lstStyle/>
                    <a:p>
                      <a:r>
                        <a:rPr lang="en-US" sz="2000" dirty="0"/>
                        <a:t>Routine care – physician services</a:t>
                      </a:r>
                    </a:p>
                  </a:txBody>
                  <a:tcPr/>
                </a:tc>
                <a:tc>
                  <a:txBody>
                    <a:bodyPr/>
                    <a:lstStyle/>
                    <a:p>
                      <a:r>
                        <a:rPr lang="en-US" sz="2000" dirty="0">
                          <a:solidFill>
                            <a:schemeClr val="tx1"/>
                          </a:solidFill>
                        </a:rPr>
                        <a:t>Up 16.5%</a:t>
                      </a:r>
                    </a:p>
                  </a:txBody>
                  <a:tcPr/>
                </a:tc>
                <a:extLst>
                  <a:ext uri="{0D108BD9-81ED-4DB2-BD59-A6C34878D82A}">
                    <a16:rowId xmlns:a16="http://schemas.microsoft.com/office/drawing/2014/main" val="2032074878"/>
                  </a:ext>
                </a:extLst>
              </a:tr>
              <a:tr h="567327">
                <a:tc>
                  <a:txBody>
                    <a:bodyPr/>
                    <a:lstStyle/>
                    <a:p>
                      <a:r>
                        <a:rPr lang="en-US" sz="2000" dirty="0"/>
                        <a:t>Hospital admissions</a:t>
                      </a:r>
                      <a:r>
                        <a:rPr lang="en-US" sz="2000" baseline="0" dirty="0"/>
                        <a:t> per 1,000</a:t>
                      </a:r>
                      <a:endParaRPr lang="en-US" sz="2000" dirty="0"/>
                    </a:p>
                  </a:txBody>
                  <a:tcPr/>
                </a:tc>
                <a:tc>
                  <a:txBody>
                    <a:bodyPr/>
                    <a:lstStyle/>
                    <a:p>
                      <a:r>
                        <a:rPr lang="en-US" sz="2000" dirty="0">
                          <a:solidFill>
                            <a:schemeClr val="tx1"/>
                          </a:solidFill>
                        </a:rPr>
                        <a:t>Down 8.1%</a:t>
                      </a:r>
                    </a:p>
                  </a:txBody>
                  <a:tcPr/>
                </a:tc>
                <a:extLst>
                  <a:ext uri="{0D108BD9-81ED-4DB2-BD59-A6C34878D82A}">
                    <a16:rowId xmlns:a16="http://schemas.microsoft.com/office/drawing/2014/main" val="2202694149"/>
                  </a:ext>
                </a:extLst>
              </a:tr>
              <a:tr h="567327">
                <a:tc>
                  <a:txBody>
                    <a:bodyPr/>
                    <a:lstStyle/>
                    <a:p>
                      <a:r>
                        <a:rPr lang="en-US" sz="2000" dirty="0"/>
                        <a:t>Hospital re-admissions per</a:t>
                      </a:r>
                      <a:r>
                        <a:rPr lang="en-US" sz="2000" baseline="0" dirty="0"/>
                        <a:t> 1,000</a:t>
                      </a:r>
                      <a:endParaRPr lang="en-US" sz="2000" dirty="0"/>
                    </a:p>
                  </a:txBody>
                  <a:tcPr/>
                </a:tc>
                <a:tc>
                  <a:txBody>
                    <a:bodyPr/>
                    <a:lstStyle/>
                    <a:p>
                      <a:r>
                        <a:rPr lang="en-US" sz="2000" dirty="0">
                          <a:solidFill>
                            <a:schemeClr val="tx1"/>
                          </a:solidFill>
                        </a:rPr>
                        <a:t>Up</a:t>
                      </a:r>
                      <a:r>
                        <a:rPr lang="en-US" sz="2000" baseline="0" dirty="0">
                          <a:solidFill>
                            <a:schemeClr val="tx1"/>
                          </a:solidFill>
                        </a:rPr>
                        <a:t> 0.2%</a:t>
                      </a:r>
                      <a:endParaRPr lang="en-US" sz="2000" dirty="0">
                        <a:solidFill>
                          <a:schemeClr val="tx1"/>
                        </a:solidFill>
                      </a:endParaRPr>
                    </a:p>
                  </a:txBody>
                  <a:tcPr/>
                </a:tc>
                <a:extLst>
                  <a:ext uri="{0D108BD9-81ED-4DB2-BD59-A6C34878D82A}">
                    <a16:rowId xmlns:a16="http://schemas.microsoft.com/office/drawing/2014/main" val="3233975931"/>
                  </a:ext>
                </a:extLst>
              </a:tr>
              <a:tr h="567327">
                <a:tc>
                  <a:txBody>
                    <a:bodyPr/>
                    <a:lstStyle/>
                    <a:p>
                      <a:r>
                        <a:rPr lang="en-US" sz="2000" dirty="0"/>
                        <a:t>Average length of stay</a:t>
                      </a:r>
                      <a:r>
                        <a:rPr lang="en-US" sz="2000" baseline="0" dirty="0"/>
                        <a:t> hospital</a:t>
                      </a:r>
                      <a:endParaRPr lang="en-US" sz="2000" dirty="0"/>
                    </a:p>
                  </a:txBody>
                  <a:tcPr/>
                </a:tc>
                <a:tc>
                  <a:txBody>
                    <a:bodyPr/>
                    <a:lstStyle/>
                    <a:p>
                      <a:r>
                        <a:rPr lang="en-US" sz="2000" dirty="0">
                          <a:solidFill>
                            <a:schemeClr val="tx1"/>
                          </a:solidFill>
                        </a:rPr>
                        <a:t>Down 3.5%</a:t>
                      </a:r>
                    </a:p>
                  </a:txBody>
                  <a:tcPr/>
                </a:tc>
                <a:extLst>
                  <a:ext uri="{0D108BD9-81ED-4DB2-BD59-A6C34878D82A}">
                    <a16:rowId xmlns:a16="http://schemas.microsoft.com/office/drawing/2014/main" val="1404309317"/>
                  </a:ext>
                </a:extLst>
              </a:tr>
            </a:tbl>
          </a:graphicData>
        </a:graphic>
      </p:graphicFrame>
    </p:spTree>
    <p:extLst>
      <p:ext uri="{BB962C8B-B14F-4D97-AF65-F5344CB8AC3E}">
        <p14:creationId xmlns:p14="http://schemas.microsoft.com/office/powerpoint/2010/main" val="1897505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lgn="ctr">
              <a:spcBef>
                <a:spcPts val="600"/>
              </a:spcBef>
              <a:buSzPct val="75000"/>
              <a:buNone/>
            </a:pPr>
            <a:endParaRPr lang="en-US" altLang="en-US" sz="2800" b="1" dirty="0">
              <a:solidFill>
                <a:srgbClr val="2906A2"/>
              </a:solidFill>
            </a:endParaRPr>
          </a:p>
          <a:p>
            <a:pPr marL="57150" lvl="1" indent="0" algn="ctr">
              <a:spcBef>
                <a:spcPts val="600"/>
              </a:spcBef>
              <a:buSzPct val="75000"/>
              <a:buNone/>
            </a:pPr>
            <a:r>
              <a:rPr lang="en-US" altLang="en-US" sz="2800" b="1" dirty="0">
                <a:solidFill>
                  <a:srgbClr val="2906A2"/>
                </a:solidFill>
              </a:rPr>
              <a:t>Long-Term Services and Supports</a:t>
            </a: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34</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34</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1343179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indent="0">
              <a:buNone/>
            </a:pPr>
            <a:r>
              <a:rPr lang="en-US" dirty="0">
                <a:cs typeface="Arial" panose="020B0604020202020204" pitchFamily="34" charset="0"/>
              </a:rPr>
              <a:t>Governor Lamont is deeply committed to ensuring that people served by Medicaid receive high quality </a:t>
            </a:r>
            <a:r>
              <a:rPr lang="en-US" b="1" dirty="0">
                <a:cs typeface="Arial" panose="020B0604020202020204" pitchFamily="34" charset="0"/>
              </a:rPr>
              <a:t>long-term services and supports (LTSS) </a:t>
            </a:r>
            <a:r>
              <a:rPr lang="en-US" dirty="0">
                <a:cs typeface="Arial" panose="020B0604020202020204" pitchFamily="34" charset="0"/>
              </a:rPr>
              <a:t>in the setting of their choice - be that in the community or in a nursing home. Under the Governor’s strategic “rebalancing” plan, Connecticut has implemented a range of tools and strategies designed to support these aims. </a:t>
            </a:r>
          </a:p>
          <a:p>
            <a:pPr marL="0" indent="0">
              <a:buNone/>
            </a:pPr>
            <a:endParaRPr lang="en-US" dirty="0">
              <a:cs typeface="Arial" panose="020B0604020202020204" pitchFamily="34" charset="0"/>
            </a:endParaRPr>
          </a:p>
          <a:p>
            <a:pPr marL="0" indent="0">
              <a:buNone/>
            </a:pPr>
            <a:r>
              <a:rPr lang="en-US" b="1" i="1" dirty="0">
                <a:cs typeface="Arial" panose="020B0604020202020204" pitchFamily="34" charset="0"/>
              </a:rPr>
              <a:t>Rebalancing</a:t>
            </a:r>
            <a:r>
              <a:rPr lang="en-US" i="1" dirty="0">
                <a:cs typeface="Arial" panose="020B0604020202020204" pitchFamily="34" charset="0"/>
              </a:rPr>
              <a:t> refers to reducing reliance on institutional care and expanding access to </a:t>
            </a:r>
            <a:r>
              <a:rPr lang="en-US" b="1" i="1" dirty="0">
                <a:cs typeface="Arial" panose="020B0604020202020204" pitchFamily="34" charset="0"/>
              </a:rPr>
              <a:t>home and community-based services (HCBS)</a:t>
            </a:r>
            <a:r>
              <a:rPr lang="en-US" i="1" dirty="0">
                <a:cs typeface="Arial" panose="020B0604020202020204" pitchFamily="34" charset="0"/>
              </a:rPr>
              <a:t>. A rebalanced LTSS system gives Medicaid members greater choice in where they live and from whom they receive services.  It also delivers LTSS that are integrated, effective, efficient, and person-centered.</a:t>
            </a:r>
          </a:p>
          <a:p>
            <a:pPr marL="0" lvl="0" indent="0">
              <a:buNone/>
            </a:pPr>
            <a:endParaRPr lang="en-US" dirty="0"/>
          </a:p>
          <a:p>
            <a:pPr lvl="0"/>
            <a:endParaRPr lang="en-US" sz="20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35</a:t>
            </a:fld>
            <a:endParaRPr lang="en-US" dirty="0"/>
          </a:p>
        </p:txBody>
      </p:sp>
      <p:sp>
        <p:nvSpPr>
          <p:cNvPr id="7" name="Title 1"/>
          <p:cNvSpPr>
            <a:spLocks/>
          </p:cNvSpPr>
          <p:nvPr/>
        </p:nvSpPr>
        <p:spPr bwMode="auto">
          <a:xfrm>
            <a:off x="3010829" y="113341"/>
            <a:ext cx="5921297"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br>
              <a:rPr lang="en-US" altLang="en-US" sz="2800" dirty="0">
                <a:solidFill>
                  <a:schemeClr val="bg1"/>
                </a:solidFill>
              </a:rPr>
            </a:br>
            <a:r>
              <a:rPr lang="en-US" altLang="en-US" sz="2800" dirty="0">
                <a:solidFill>
                  <a:srgbClr val="FFFF00"/>
                </a:solidFill>
                <a:latin typeface="+mn-lt"/>
              </a:rPr>
              <a:t>Rebalancing </a:t>
            </a:r>
          </a:p>
        </p:txBody>
      </p:sp>
    </p:spTree>
    <p:extLst>
      <p:ext uri="{BB962C8B-B14F-4D97-AF65-F5344CB8AC3E}">
        <p14:creationId xmlns:p14="http://schemas.microsoft.com/office/powerpoint/2010/main" val="380800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lvl="0" indent="0">
              <a:buNone/>
            </a:pPr>
            <a:r>
              <a:rPr lang="en-US" dirty="0"/>
              <a:t>The UConn Center on Aging, DSS’ longtime principal investigator for rebalancing work, tracks and analyzes numerous data points related to LTSS rebalancing and dashboards these on a quarterly basis.  The latest report is available at this link:</a:t>
            </a:r>
          </a:p>
          <a:p>
            <a:pPr marL="0" lvl="0" indent="0">
              <a:buNone/>
            </a:pPr>
            <a:endParaRPr lang="en-US" dirty="0"/>
          </a:p>
          <a:p>
            <a:pPr marL="0" lvl="0" indent="0">
              <a:buNone/>
            </a:pPr>
            <a:r>
              <a:rPr lang="en-US" sz="2000" dirty="0">
                <a:hlinkClick r:id="rId3"/>
              </a:rPr>
              <a:t>https://health.uconn.edu/aging/wp-content/uploads/sites/102/2020/11/2020-Q3-MFP-report.pdf</a:t>
            </a:r>
            <a:r>
              <a:rPr lang="en-US" sz="2000" dirty="0"/>
              <a:t> </a:t>
            </a:r>
          </a:p>
          <a:p>
            <a:pPr marL="0" lvl="0" indent="0">
              <a:buNone/>
            </a:pPr>
            <a:endParaRPr lang="en-US" dirty="0"/>
          </a:p>
          <a:p>
            <a:pPr lvl="0"/>
            <a:endParaRPr lang="en-US" sz="20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36</a:t>
            </a:fld>
            <a:endParaRPr lang="en-US" dirty="0"/>
          </a:p>
        </p:txBody>
      </p:sp>
      <p:sp>
        <p:nvSpPr>
          <p:cNvPr id="7" name="Title 1"/>
          <p:cNvSpPr>
            <a:spLocks/>
          </p:cNvSpPr>
          <p:nvPr/>
        </p:nvSpPr>
        <p:spPr bwMode="auto">
          <a:xfrm>
            <a:off x="3010829" y="113341"/>
            <a:ext cx="5921297"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br>
              <a:rPr lang="en-US" altLang="en-US" sz="2800" dirty="0">
                <a:solidFill>
                  <a:schemeClr val="bg1"/>
                </a:solidFill>
              </a:rPr>
            </a:br>
            <a:r>
              <a:rPr lang="en-US" altLang="en-US" sz="2800" dirty="0">
                <a:solidFill>
                  <a:srgbClr val="FFFF00"/>
                </a:solidFill>
                <a:latin typeface="+mn-lt"/>
              </a:rPr>
              <a:t>Dashboard Indicators </a:t>
            </a:r>
          </a:p>
        </p:txBody>
      </p:sp>
      <p:graphicFrame>
        <p:nvGraphicFramePr>
          <p:cNvPr id="8" name="Chart 7">
            <a:extLst>
              <a:ext uri="{FF2B5EF4-FFF2-40B4-BE49-F238E27FC236}">
                <a16:creationId xmlns:a16="http://schemas.microsoft.com/office/drawing/2014/main" id="{CFA316A5-CCC1-4618-B9E4-B6046FC42374}"/>
              </a:ext>
            </a:extLst>
          </p:cNvPr>
          <p:cNvGraphicFramePr/>
          <p:nvPr>
            <p:extLst>
              <p:ext uri="{D42A27DB-BD31-4B8C-83A1-F6EECF244321}">
                <p14:modId xmlns:p14="http://schemas.microsoft.com/office/powerpoint/2010/main" val="2663236578"/>
              </p:ext>
            </p:extLst>
          </p:nvPr>
        </p:nvGraphicFramePr>
        <p:xfrm>
          <a:off x="541337" y="3886200"/>
          <a:ext cx="3794125" cy="2291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F46BDBA9-6F7B-4CB6-AF21-C752DFEAF4E2}"/>
              </a:ext>
            </a:extLst>
          </p:cNvPr>
          <p:cNvGraphicFramePr/>
          <p:nvPr>
            <p:extLst>
              <p:ext uri="{D42A27DB-BD31-4B8C-83A1-F6EECF244321}">
                <p14:modId xmlns:p14="http://schemas.microsoft.com/office/powerpoint/2010/main" val="513601647"/>
              </p:ext>
            </p:extLst>
          </p:nvPr>
        </p:nvGraphicFramePr>
        <p:xfrm>
          <a:off x="4719228" y="3886200"/>
          <a:ext cx="3696970" cy="23700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6369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lgn="ctr">
              <a:spcBef>
                <a:spcPts val="600"/>
              </a:spcBef>
              <a:buSzPct val="75000"/>
              <a:buNone/>
            </a:pPr>
            <a:endParaRPr lang="en-US" altLang="en-US" sz="2800" b="1" dirty="0">
              <a:solidFill>
                <a:srgbClr val="2906A2"/>
              </a:solidFill>
            </a:endParaRPr>
          </a:p>
          <a:p>
            <a:pPr marL="57150" lvl="1" indent="0" algn="ctr">
              <a:spcBef>
                <a:spcPts val="600"/>
              </a:spcBef>
              <a:buSzPct val="75000"/>
              <a:buNone/>
            </a:pPr>
            <a:r>
              <a:rPr lang="en-US" altLang="en-US" sz="2800" b="1" dirty="0">
                <a:solidFill>
                  <a:srgbClr val="2906A2"/>
                </a:solidFill>
              </a:rPr>
              <a:t>Equity</a:t>
            </a: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37</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37</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12658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lvl="0"/>
            <a:endParaRPr lang="en-US" dirty="0"/>
          </a:p>
          <a:p>
            <a:pPr lvl="0"/>
            <a:r>
              <a:rPr lang="en-US" dirty="0"/>
              <a:t>DSS acknowledges that there remain serious disparities of access and outcomes for people of color served by HUSKY Health</a:t>
            </a:r>
          </a:p>
          <a:p>
            <a:pPr lvl="0"/>
            <a:endParaRPr lang="en-US" dirty="0"/>
          </a:p>
          <a:p>
            <a:pPr lvl="0"/>
            <a:r>
              <a:rPr lang="en-US" dirty="0"/>
              <a:t>Non-exclusive examples include maternal health outcomes including mortality rates and various measures related to chronic conditions</a:t>
            </a:r>
          </a:p>
          <a:p>
            <a:pPr lvl="0"/>
            <a:endParaRPr lang="en-US" dirty="0"/>
          </a:p>
          <a:p>
            <a:pPr lvl="0"/>
            <a:r>
              <a:rPr lang="en-US" dirty="0"/>
              <a:t>Connecticut HUSKY Health routinely collects self-reported member race and ethnicity data as a part of the Medicaid and CHIP eligibility process</a:t>
            </a:r>
          </a:p>
          <a:p>
            <a:pPr lvl="0"/>
            <a:endParaRPr lang="en-US" dirty="0"/>
          </a:p>
          <a:p>
            <a:pPr lvl="0"/>
            <a:endParaRPr lang="en-US"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38</a:t>
            </a:fld>
            <a:endParaRPr lang="en-US" dirty="0"/>
          </a:p>
        </p:txBody>
      </p:sp>
      <p:sp>
        <p:nvSpPr>
          <p:cNvPr id="7" name="Title 1"/>
          <p:cNvSpPr>
            <a:spLocks/>
          </p:cNvSpPr>
          <p:nvPr/>
        </p:nvSpPr>
        <p:spPr bwMode="auto">
          <a:xfrm>
            <a:off x="3010829" y="113341"/>
            <a:ext cx="5921297"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br>
              <a:rPr lang="en-US" altLang="en-US" sz="2800" dirty="0">
                <a:solidFill>
                  <a:schemeClr val="bg1"/>
                </a:solidFill>
              </a:rPr>
            </a:br>
            <a:r>
              <a:rPr lang="en-US" altLang="en-US" sz="2800" dirty="0">
                <a:solidFill>
                  <a:srgbClr val="FFFF00"/>
                </a:solidFill>
                <a:latin typeface="+mn-lt"/>
              </a:rPr>
              <a:t>Equity</a:t>
            </a:r>
          </a:p>
        </p:txBody>
      </p:sp>
    </p:spTree>
    <p:extLst>
      <p:ext uri="{BB962C8B-B14F-4D97-AF65-F5344CB8AC3E}">
        <p14:creationId xmlns:p14="http://schemas.microsoft.com/office/powerpoint/2010/main" val="3288593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marL="0" lvl="0" indent="0">
              <a:buNone/>
            </a:pPr>
            <a:endParaRPr lang="en-US" dirty="0"/>
          </a:p>
          <a:p>
            <a:pPr lvl="0"/>
            <a:r>
              <a:rPr lang="en-US" dirty="0"/>
              <a:t>Because HUSKY Health is self-insured, DSS is able to maintain a fully integrated, statewide set of claims data that enables its Administrative Services Organizations (ASOs) to perform analyses of access, utilization and outcomes by race and ethnicity – this is a longstanding interest and a major area of current focus</a:t>
            </a:r>
          </a:p>
          <a:p>
            <a:pPr lvl="0"/>
            <a:endParaRPr lang="en-US" dirty="0"/>
          </a:p>
          <a:p>
            <a:pPr lvl="0"/>
            <a:r>
              <a:rPr lang="en-US" dirty="0"/>
              <a:t>An example of current work is that CHN is using Admissions, Discharge and Transfer (ADT) data received from the Connecticut Hospital Association to track incidence of COVID by features including race and ethnicity</a:t>
            </a:r>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39</a:t>
            </a:fld>
            <a:endParaRPr lang="en-US" dirty="0"/>
          </a:p>
        </p:txBody>
      </p:sp>
    </p:spTree>
    <p:extLst>
      <p:ext uri="{BB962C8B-B14F-4D97-AF65-F5344CB8AC3E}">
        <p14:creationId xmlns:p14="http://schemas.microsoft.com/office/powerpoint/2010/main" val="47893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97" y="891251"/>
            <a:ext cx="8620298" cy="5276301"/>
          </a:xfrm>
        </p:spPr>
        <p:txBody>
          <a:bodyPr/>
          <a:lstStyle/>
          <a:p>
            <a:pPr>
              <a:defRPr/>
            </a:pPr>
            <a:r>
              <a:rPr lang="en-US" dirty="0"/>
              <a:t>Connecticut HUSKY Health (Medicaid and CHIP) serves 995,000 individuals (over 25% of the state population)</a:t>
            </a:r>
          </a:p>
          <a:p>
            <a:pPr>
              <a:defRPr/>
            </a:pPr>
            <a:endParaRPr lang="en-US" dirty="0"/>
          </a:p>
          <a:p>
            <a:pPr>
              <a:defRPr/>
            </a:pPr>
            <a:r>
              <a:rPr lang="en-US" dirty="0"/>
              <a:t>Connecticut is a Medicaid expansion state, and optimized use of many other aspects of the Affordable Care Act (preventive services, health homes, Community First Choice, Balancing Incentive Program, State Innovation Model Test Grant) </a:t>
            </a:r>
          </a:p>
          <a:p>
            <a:pPr>
              <a:defRPr/>
            </a:pPr>
            <a:endParaRPr lang="en-US" dirty="0"/>
          </a:p>
          <a:p>
            <a:pPr>
              <a:defRPr/>
            </a:pPr>
            <a:r>
              <a:rPr lang="en-US" dirty="0"/>
              <a:t>By contrast to many other Medicaid programs, Connecticut uses a self-insured, managed fee-for-service approach</a:t>
            </a:r>
          </a:p>
          <a:p>
            <a:pPr>
              <a:defRPr/>
            </a:pPr>
            <a:endParaRPr lang="en-US" dirty="0"/>
          </a:p>
          <a:p>
            <a:pPr>
              <a:defRPr/>
            </a:pPr>
            <a:r>
              <a:rPr lang="en-US" dirty="0"/>
              <a:t>Connecticut has also implemented complementary initiatives, including justice reform and efforts to eliminate homelessness</a:t>
            </a:r>
          </a:p>
          <a:p>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a:t>
            </a:fld>
            <a:endParaRPr lang="en-US" dirty="0"/>
          </a:p>
        </p:txBody>
      </p:sp>
      <p:sp>
        <p:nvSpPr>
          <p:cNvPr id="7" name="Title 1"/>
          <p:cNvSpPr>
            <a:spLocks noGrp="1"/>
          </p:cNvSpPr>
          <p:nvPr>
            <p:ph type="title"/>
          </p:nvPr>
        </p:nvSpPr>
        <p:spPr>
          <a:xfrm>
            <a:off x="3124200" y="41275"/>
            <a:ext cx="5889625" cy="531813"/>
          </a:xfrm>
        </p:spPr>
        <p:txBody>
          <a:bodyPr/>
          <a:lstStyle/>
          <a:p>
            <a:pPr algn="r"/>
            <a:r>
              <a:rPr lang="en-US" sz="3200" dirty="0"/>
              <a:t>A Snapshot of the Program</a:t>
            </a:r>
          </a:p>
        </p:txBody>
      </p:sp>
    </p:spTree>
    <p:extLst>
      <p:ext uri="{BB962C8B-B14F-4D97-AF65-F5344CB8AC3E}">
        <p14:creationId xmlns:p14="http://schemas.microsoft.com/office/powerpoint/2010/main" val="1712515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December, 2020</a:t>
            </a:r>
            <a:endParaRPr lang="en-US" dirty="0"/>
          </a:p>
        </p:txBody>
      </p:sp>
      <p:sp>
        <p:nvSpPr>
          <p:cNvPr id="3" name="Footer Placeholder 2"/>
          <p:cNvSpPr>
            <a:spLocks noGrp="1"/>
          </p:cNvSpPr>
          <p:nvPr>
            <p:ph type="ftr" sz="quarter" idx="11"/>
          </p:nvPr>
        </p:nvSpPr>
        <p:spPr/>
        <p:txBody>
          <a:bodyPr/>
          <a:lstStyle/>
          <a:p>
            <a:pPr>
              <a:defRPr/>
            </a:pPr>
            <a:r>
              <a:rPr lang="en-US"/>
              <a:t>Department of Social Services</a:t>
            </a:r>
            <a:endParaRPr lang="en-US" dirty="0"/>
          </a:p>
        </p:txBody>
      </p:sp>
      <p:sp>
        <p:nvSpPr>
          <p:cNvPr id="4" name="Slide Number Placeholder 3"/>
          <p:cNvSpPr>
            <a:spLocks noGrp="1"/>
          </p:cNvSpPr>
          <p:nvPr>
            <p:ph type="sldNum" sz="quarter" idx="12"/>
          </p:nvPr>
        </p:nvSpPr>
        <p:spPr/>
        <p:txBody>
          <a:bodyPr/>
          <a:lstStyle/>
          <a:p>
            <a:pPr>
              <a:defRPr/>
            </a:pPr>
            <a:fld id="{56F41AA8-8C5A-4593-9204-DB23FE104221}" type="slidenum">
              <a:rPr lang="en-US" smtClean="0"/>
              <a:pPr>
                <a:defRPr/>
              </a:pPr>
              <a:t>40</a:t>
            </a:fld>
            <a:endParaRPr lang="en-US" dirty="0"/>
          </a:p>
        </p:txBody>
      </p:sp>
      <p:graphicFrame>
        <p:nvGraphicFramePr>
          <p:cNvPr id="6" name="Table 5"/>
          <p:cNvGraphicFramePr>
            <a:graphicFrameLocks noGrp="1"/>
          </p:cNvGraphicFramePr>
          <p:nvPr/>
        </p:nvGraphicFramePr>
        <p:xfrm>
          <a:off x="306264" y="1707844"/>
          <a:ext cx="5829299" cy="1962150"/>
        </p:xfrm>
        <a:graphic>
          <a:graphicData uri="http://schemas.openxmlformats.org/drawingml/2006/table">
            <a:tbl>
              <a:tblPr/>
              <a:tblGrid>
                <a:gridCol w="2879105">
                  <a:extLst>
                    <a:ext uri="{9D8B030D-6E8A-4147-A177-3AD203B41FA5}">
                      <a16:colId xmlns:a16="http://schemas.microsoft.com/office/drawing/2014/main" val="649715873"/>
                    </a:ext>
                  </a:extLst>
                </a:gridCol>
                <a:gridCol w="1978644">
                  <a:extLst>
                    <a:ext uri="{9D8B030D-6E8A-4147-A177-3AD203B41FA5}">
                      <a16:colId xmlns:a16="http://schemas.microsoft.com/office/drawing/2014/main" val="3887917274"/>
                    </a:ext>
                  </a:extLst>
                </a:gridCol>
                <a:gridCol w="971550">
                  <a:extLst>
                    <a:ext uri="{9D8B030D-6E8A-4147-A177-3AD203B41FA5}">
                      <a16:colId xmlns:a16="http://schemas.microsoft.com/office/drawing/2014/main" val="631092385"/>
                    </a:ext>
                  </a:extLst>
                </a:gridCol>
              </a:tblGrid>
              <a:tr h="238125">
                <a:tc gridSpan="3">
                  <a:txBody>
                    <a:bodyPr/>
                    <a:lstStyle/>
                    <a:p>
                      <a:pPr algn="l" fontAlgn="b"/>
                      <a:r>
                        <a:rPr lang="en-US" sz="1400" b="1" i="0" u="none" strike="noStrike" dirty="0">
                          <a:solidFill>
                            <a:srgbClr val="000000"/>
                          </a:solidFill>
                          <a:effectLst/>
                          <a:latin typeface="Calibri" panose="020F0502020204030204" pitchFamily="34" charset="0"/>
                        </a:rPr>
                        <a:t>2020 All Hospital ADT Registration Events by Race/Ethnicity</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4144045"/>
                  </a:ext>
                </a:extLst>
              </a:tr>
              <a:tr h="381000">
                <a:tc>
                  <a:txBody>
                    <a:bodyPr/>
                    <a:lstStyle/>
                    <a:p>
                      <a:pPr algn="l" fontAlgn="b"/>
                      <a:r>
                        <a:rPr lang="en-US" sz="1100" b="0" i="0" u="none" strike="noStrike" dirty="0">
                          <a:solidFill>
                            <a:srgbClr val="000000"/>
                          </a:solidFill>
                          <a:effectLst/>
                          <a:latin typeface="Calibri" panose="020F0502020204030204" pitchFamily="34" charset="0"/>
                        </a:rPr>
                        <a:t>Member Race</a:t>
                      </a:r>
                    </a:p>
                  </a:txBody>
                  <a:tcPr marL="9525" marR="9525" marT="9525" marB="0" anchor="b">
                    <a:lnL>
                      <a:noFill/>
                    </a:lnL>
                    <a:lnR>
                      <a:noFill/>
                    </a:lnR>
                    <a:lnT>
                      <a:noFill/>
                    </a:lnT>
                    <a:lnB>
                      <a:noFill/>
                    </a:lnB>
                    <a:solidFill>
                      <a:schemeClr val="accent1"/>
                    </a:solidFill>
                  </a:tcPr>
                </a:tc>
                <a:tc>
                  <a:txBody>
                    <a:bodyPr/>
                    <a:lstStyle/>
                    <a:p>
                      <a:pPr algn="l" fontAlgn="b"/>
                      <a:r>
                        <a:rPr lang="en-US" sz="1100" b="0" i="0" u="none" strike="noStrike">
                          <a:solidFill>
                            <a:srgbClr val="000000"/>
                          </a:solidFill>
                          <a:effectLst/>
                          <a:latin typeface="Calibri" panose="020F0502020204030204" pitchFamily="34" charset="0"/>
                        </a:rPr>
                        <a:t>Unique Member Count - All Hospital Registrations*</a:t>
                      </a:r>
                    </a:p>
                  </a:txBody>
                  <a:tcPr marL="9525" marR="9525" marT="9525" marB="0" anchor="b">
                    <a:lnL>
                      <a:noFill/>
                    </a:lnL>
                    <a:lnR>
                      <a:noFill/>
                    </a:lnR>
                    <a:lnT>
                      <a:noFill/>
                    </a:lnT>
                    <a:lnB>
                      <a:noFill/>
                    </a:lnB>
                    <a:solidFill>
                      <a:schemeClr val="accent1"/>
                    </a:solidFill>
                  </a:tcPr>
                </a:tc>
                <a:tc>
                  <a:txBody>
                    <a:bodyPr/>
                    <a:lstStyle/>
                    <a:p>
                      <a:pPr algn="l" fontAlgn="b"/>
                      <a:r>
                        <a:rPr lang="en-US" sz="1100" b="0" i="0" u="none" strike="noStrike" dirty="0">
                          <a:solidFill>
                            <a:srgbClr val="000000"/>
                          </a:solidFill>
                          <a:effectLst/>
                          <a:latin typeface="Calibri" panose="020F0502020204030204" pitchFamily="34" charset="0"/>
                        </a:rPr>
                        <a:t>% of Total</a:t>
                      </a:r>
                    </a:p>
                  </a:txBody>
                  <a:tcPr marL="9525" marR="9525" marT="9525" marB="0" anchor="b">
                    <a:lnL>
                      <a:noFill/>
                    </a:lnL>
                    <a:lnR>
                      <a:noFill/>
                    </a:lnR>
                    <a:lnT>
                      <a:noFill/>
                    </a:lnT>
                    <a:lnB>
                      <a:noFill/>
                    </a:lnB>
                    <a:solidFill>
                      <a:schemeClr val="accent1"/>
                    </a:solidFill>
                  </a:tcPr>
                </a:tc>
                <a:extLst>
                  <a:ext uri="{0D108BD9-81ED-4DB2-BD59-A6C34878D82A}">
                    <a16:rowId xmlns:a16="http://schemas.microsoft.com/office/drawing/2014/main" val="1143936042"/>
                  </a:ext>
                </a:extLst>
              </a:tr>
              <a:tr h="190500">
                <a:tc>
                  <a:txBody>
                    <a:bodyPr/>
                    <a:lstStyle/>
                    <a:p>
                      <a:pPr algn="l" fontAlgn="b"/>
                      <a:r>
                        <a:rPr lang="en-US" sz="1100" b="0" i="0" u="none" strike="noStrike">
                          <a:solidFill>
                            <a:srgbClr val="000000"/>
                          </a:solidFill>
                          <a:effectLst/>
                          <a:latin typeface="Calibri" panose="020F0502020204030204" pitchFamily="34" charset="0"/>
                        </a:rPr>
                        <a:t>All Other/Multiple Races/Unknown</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4,762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30.78%</a:t>
                      </a:r>
                    </a:p>
                  </a:txBody>
                  <a:tcPr marL="9525" marR="9525" marT="9525" marB="0" anchor="b">
                    <a:lnL>
                      <a:noFill/>
                    </a:lnL>
                    <a:lnR>
                      <a:noFill/>
                    </a:lnR>
                    <a:lnT>
                      <a:noFill/>
                    </a:lnT>
                    <a:lnB>
                      <a:noFill/>
                    </a:lnB>
                  </a:tcPr>
                </a:tc>
                <a:extLst>
                  <a:ext uri="{0D108BD9-81ED-4DB2-BD59-A6C34878D82A}">
                    <a16:rowId xmlns:a16="http://schemas.microsoft.com/office/drawing/2014/main" val="2681347463"/>
                  </a:ext>
                </a:extLst>
              </a:tr>
              <a:tr h="190500">
                <a:tc>
                  <a:txBody>
                    <a:bodyPr/>
                    <a:lstStyle/>
                    <a:p>
                      <a:pPr algn="l" fontAlgn="b"/>
                      <a:r>
                        <a:rPr lang="en-US" sz="1100" b="0" i="0" u="none" strike="noStrike">
                          <a:solidFill>
                            <a:srgbClr val="000000"/>
                          </a:solidFill>
                          <a:effectLst/>
                          <a:latin typeface="Calibri" panose="020F0502020204030204" pitchFamily="34" charset="0"/>
                        </a:rPr>
                        <a:t>Asian Non-Hispanic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291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1.88%</a:t>
                      </a:r>
                    </a:p>
                  </a:txBody>
                  <a:tcPr marL="9525" marR="9525" marT="9525" marB="0" anchor="b">
                    <a:lnL>
                      <a:noFill/>
                    </a:lnL>
                    <a:lnR>
                      <a:noFill/>
                    </a:lnR>
                    <a:lnT>
                      <a:noFill/>
                    </a:lnT>
                    <a:lnB>
                      <a:noFill/>
                    </a:lnB>
                  </a:tcPr>
                </a:tc>
                <a:extLst>
                  <a:ext uri="{0D108BD9-81ED-4DB2-BD59-A6C34878D82A}">
                    <a16:rowId xmlns:a16="http://schemas.microsoft.com/office/drawing/2014/main" val="3645685831"/>
                  </a:ext>
                </a:extLst>
              </a:tr>
              <a:tr h="190500">
                <a:tc>
                  <a:txBody>
                    <a:bodyPr/>
                    <a:lstStyle/>
                    <a:p>
                      <a:pPr algn="l" fontAlgn="b"/>
                      <a:r>
                        <a:rPr lang="en-US" sz="1100" b="0" i="0" u="none" strike="noStrike">
                          <a:solidFill>
                            <a:srgbClr val="000000"/>
                          </a:solidFill>
                          <a:effectLst/>
                          <a:latin typeface="Calibri" panose="020F0502020204030204" pitchFamily="34" charset="0"/>
                        </a:rPr>
                        <a:t>Black/African American Non-Hispanic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2,884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18.64%</a:t>
                      </a:r>
                    </a:p>
                  </a:txBody>
                  <a:tcPr marL="9525" marR="9525" marT="9525" marB="0" anchor="b">
                    <a:lnL>
                      <a:noFill/>
                    </a:lnL>
                    <a:lnR>
                      <a:noFill/>
                    </a:lnR>
                    <a:lnT>
                      <a:noFill/>
                    </a:lnT>
                    <a:lnB>
                      <a:noFill/>
                    </a:lnB>
                  </a:tcPr>
                </a:tc>
                <a:extLst>
                  <a:ext uri="{0D108BD9-81ED-4DB2-BD59-A6C34878D82A}">
                    <a16:rowId xmlns:a16="http://schemas.microsoft.com/office/drawing/2014/main" val="630151776"/>
                  </a:ext>
                </a:extLst>
              </a:tr>
              <a:tr h="190500">
                <a:tc>
                  <a:txBody>
                    <a:bodyPr/>
                    <a:lstStyle/>
                    <a:p>
                      <a:pPr algn="l" fontAlgn="b"/>
                      <a:r>
                        <a:rPr lang="en-US" sz="1100" b="0" i="0" u="none" strike="noStrike">
                          <a:solidFill>
                            <a:srgbClr val="000000"/>
                          </a:solidFill>
                          <a:effectLst/>
                          <a:latin typeface="Calibri" panose="020F0502020204030204" pitchFamily="34" charset="0"/>
                        </a:rPr>
                        <a:t>Hispanic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3,386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21.89%</a:t>
                      </a:r>
                    </a:p>
                  </a:txBody>
                  <a:tcPr marL="9525" marR="9525" marT="9525" marB="0" anchor="b">
                    <a:lnL>
                      <a:noFill/>
                    </a:lnL>
                    <a:lnR>
                      <a:noFill/>
                    </a:lnR>
                    <a:lnT>
                      <a:noFill/>
                    </a:lnT>
                    <a:lnB>
                      <a:noFill/>
                    </a:lnB>
                  </a:tcPr>
                </a:tc>
                <a:extLst>
                  <a:ext uri="{0D108BD9-81ED-4DB2-BD59-A6C34878D82A}">
                    <a16:rowId xmlns:a16="http://schemas.microsoft.com/office/drawing/2014/main" val="1476665936"/>
                  </a:ext>
                </a:extLst>
              </a:tr>
              <a:tr h="190500">
                <a:tc>
                  <a:txBody>
                    <a:bodyPr/>
                    <a:lstStyle/>
                    <a:p>
                      <a:pPr algn="l" fontAlgn="b"/>
                      <a:r>
                        <a:rPr lang="en-US" sz="1100" b="0" i="0" u="none" strike="noStrike">
                          <a:solidFill>
                            <a:srgbClr val="000000"/>
                          </a:solidFill>
                          <a:effectLst/>
                          <a:latin typeface="Calibri" panose="020F0502020204030204" pitchFamily="34" charset="0"/>
                        </a:rPr>
                        <a:t>White/Caucasian Non-Hispanic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4,147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26.81%</a:t>
                      </a:r>
                    </a:p>
                  </a:txBody>
                  <a:tcPr marL="9525" marR="9525" marT="9525" marB="0" anchor="b">
                    <a:lnL>
                      <a:noFill/>
                    </a:lnL>
                    <a:lnR>
                      <a:noFill/>
                    </a:lnR>
                    <a:lnT>
                      <a:noFill/>
                    </a:lnT>
                    <a:lnB>
                      <a:noFill/>
                    </a:lnB>
                  </a:tcPr>
                </a:tc>
                <a:extLst>
                  <a:ext uri="{0D108BD9-81ED-4DB2-BD59-A6C34878D82A}">
                    <a16:rowId xmlns:a16="http://schemas.microsoft.com/office/drawing/2014/main" val="436473645"/>
                  </a:ext>
                </a:extLst>
              </a:tr>
              <a:tr h="200025">
                <a:tc>
                  <a:txBody>
                    <a:bodyPr/>
                    <a:lstStyle/>
                    <a:p>
                      <a:pPr algn="l" fontAlgn="b"/>
                      <a:r>
                        <a:rPr lang="en-US" sz="1200" b="1" i="0" u="none" strike="noStrike">
                          <a:solidFill>
                            <a:srgbClr val="000000"/>
                          </a:solidFill>
                          <a:effectLst/>
                          <a:latin typeface="Calibri" panose="020F0502020204030204" pitchFamily="34" charset="0"/>
                        </a:rPr>
                        <a:t>Total </a:t>
                      </a:r>
                      <a:r>
                        <a:rPr lang="en-US" sz="1200" b="0" i="0" u="none" strike="noStrike">
                          <a:solidFill>
                            <a:srgbClr val="000000"/>
                          </a:solidFill>
                          <a:effectLst/>
                          <a:latin typeface="Calibri" panose="020F0502020204030204" pitchFamily="34" charset="0"/>
                        </a:rPr>
                        <a:t>(unique members)</a:t>
                      </a:r>
                      <a:endParaRPr lang="en-US" sz="12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tx2">
                        <a:lumMod val="40000"/>
                        <a:lumOff val="60000"/>
                      </a:schemeClr>
                    </a:solidFill>
                  </a:tcPr>
                </a:tc>
                <a:tc>
                  <a:txBody>
                    <a:bodyPr/>
                    <a:lstStyle/>
                    <a:p>
                      <a:pPr algn="r" fontAlgn="b"/>
                      <a:r>
                        <a:rPr lang="en-US" sz="1100" b="1" i="0" u="none" strike="noStrike">
                          <a:solidFill>
                            <a:srgbClr val="000000"/>
                          </a:solidFill>
                          <a:effectLst/>
                          <a:latin typeface="Calibri" panose="020F0502020204030204" pitchFamily="34" charset="0"/>
                        </a:rPr>
                        <a:t>15,470</a:t>
                      </a:r>
                    </a:p>
                  </a:txBody>
                  <a:tcPr marL="9525" marR="9525" marT="9525" marB="0" anchor="b">
                    <a:lnL>
                      <a:noFill/>
                    </a:lnL>
                    <a:lnR>
                      <a:noFill/>
                    </a:lnR>
                    <a:lnT>
                      <a:noFill/>
                    </a:lnT>
                    <a:lnB>
                      <a:noFill/>
                    </a:lnB>
                    <a:solidFill>
                      <a:schemeClr val="tx2">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561853903"/>
                  </a:ext>
                </a:extLst>
              </a:tr>
              <a:tr h="190500">
                <a:tc gridSpan="3">
                  <a:txBody>
                    <a:bodyPr/>
                    <a:lstStyle/>
                    <a:p>
                      <a:pPr algn="l" fontAlgn="b"/>
                      <a:r>
                        <a:rPr lang="en-US" sz="1100" b="0" i="0" u="none" strike="noStrike" dirty="0">
                          <a:solidFill>
                            <a:srgbClr val="000000"/>
                          </a:solidFill>
                          <a:effectLst/>
                          <a:latin typeface="Calibri" panose="020F0502020204030204" pitchFamily="34" charset="0"/>
                        </a:rPr>
                        <a:t>* Includes Admissions (to ED, IP and hospital OP), Discharges, and Transfers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4732932"/>
                  </a:ext>
                </a:extLst>
              </a:tr>
            </a:tbl>
          </a:graphicData>
        </a:graphic>
      </p:graphicFrame>
      <p:graphicFrame>
        <p:nvGraphicFramePr>
          <p:cNvPr id="7" name="Table 6"/>
          <p:cNvGraphicFramePr>
            <a:graphicFrameLocks noGrp="1"/>
          </p:cNvGraphicFramePr>
          <p:nvPr/>
        </p:nvGraphicFramePr>
        <p:xfrm>
          <a:off x="306265" y="3849211"/>
          <a:ext cx="5829299" cy="1807845"/>
        </p:xfrm>
        <a:graphic>
          <a:graphicData uri="http://schemas.openxmlformats.org/drawingml/2006/table">
            <a:tbl>
              <a:tblPr/>
              <a:tblGrid>
                <a:gridCol w="1523170">
                  <a:extLst>
                    <a:ext uri="{9D8B030D-6E8A-4147-A177-3AD203B41FA5}">
                      <a16:colId xmlns:a16="http://schemas.microsoft.com/office/drawing/2014/main" val="257328531"/>
                    </a:ext>
                  </a:extLst>
                </a:gridCol>
                <a:gridCol w="3287509">
                  <a:extLst>
                    <a:ext uri="{9D8B030D-6E8A-4147-A177-3AD203B41FA5}">
                      <a16:colId xmlns:a16="http://schemas.microsoft.com/office/drawing/2014/main" val="2318161093"/>
                    </a:ext>
                  </a:extLst>
                </a:gridCol>
                <a:gridCol w="1018620">
                  <a:extLst>
                    <a:ext uri="{9D8B030D-6E8A-4147-A177-3AD203B41FA5}">
                      <a16:colId xmlns:a16="http://schemas.microsoft.com/office/drawing/2014/main" val="749016492"/>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Member Race</a:t>
                      </a:r>
                    </a:p>
                  </a:txBody>
                  <a:tcPr marL="9525" marR="9525" marT="9525" marB="0" anchor="b">
                    <a:lnL>
                      <a:noFill/>
                    </a:lnL>
                    <a:lnR>
                      <a:noFill/>
                    </a:lnR>
                    <a:lnT>
                      <a:noFill/>
                    </a:lnT>
                    <a:lnB>
                      <a:noFill/>
                    </a:lnB>
                    <a:solidFill>
                      <a:schemeClr val="accent1"/>
                    </a:solidFill>
                  </a:tcPr>
                </a:tc>
                <a:tc>
                  <a:txBody>
                    <a:bodyPr/>
                    <a:lstStyle/>
                    <a:p>
                      <a:pPr algn="l" fontAlgn="b"/>
                      <a:r>
                        <a:rPr lang="en-US" sz="1200" b="1" i="0" u="none" strike="noStrike" dirty="0">
                          <a:solidFill>
                            <a:srgbClr val="000000"/>
                          </a:solidFill>
                          <a:effectLst/>
                          <a:latin typeface="Calibri" panose="020F0502020204030204" pitchFamily="34" charset="0"/>
                        </a:rPr>
                        <a:t>Inpatient Registrations </a:t>
                      </a:r>
                      <a:r>
                        <a:rPr lang="en-US" sz="1100" b="0" i="0" u="none" strike="noStrike" dirty="0">
                          <a:solidFill>
                            <a:srgbClr val="000000"/>
                          </a:solidFill>
                          <a:effectLst/>
                          <a:latin typeface="Calibri" panose="020F0502020204030204" pitchFamily="34" charset="0"/>
                        </a:rPr>
                        <a:t>Unique Member Count</a:t>
                      </a:r>
                    </a:p>
                  </a:txBody>
                  <a:tcPr marL="9525" marR="9525" marT="9525" marB="0" anchor="b">
                    <a:lnL>
                      <a:noFill/>
                    </a:lnL>
                    <a:lnR>
                      <a:noFill/>
                    </a:lnR>
                    <a:lnT>
                      <a:noFill/>
                    </a:lnT>
                    <a:lnB>
                      <a:noFill/>
                    </a:lnB>
                    <a:solidFill>
                      <a:schemeClr val="accent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1"/>
                    </a:solidFill>
                  </a:tcPr>
                </a:tc>
                <a:extLst>
                  <a:ext uri="{0D108BD9-81ED-4DB2-BD59-A6C34878D82A}">
                    <a16:rowId xmlns:a16="http://schemas.microsoft.com/office/drawing/2014/main" val="3179251612"/>
                  </a:ext>
                </a:extLst>
              </a:tr>
              <a:tr h="190500">
                <a:tc>
                  <a:txBody>
                    <a:bodyPr/>
                    <a:lstStyle/>
                    <a:p>
                      <a:pPr algn="l" fontAlgn="b"/>
                      <a:r>
                        <a:rPr lang="en-US" sz="1100" b="0" i="0" u="none" strike="noStrike">
                          <a:solidFill>
                            <a:srgbClr val="000000"/>
                          </a:solidFill>
                          <a:effectLst/>
                          <a:latin typeface="Calibri" panose="020F0502020204030204" pitchFamily="34" charset="0"/>
                        </a:rPr>
                        <a:t>All Other/Multiple Races/Unknown</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442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26.37%</a:t>
                      </a:r>
                    </a:p>
                  </a:txBody>
                  <a:tcPr marL="9525" marR="9525" marT="9525" marB="0" anchor="b">
                    <a:lnL>
                      <a:noFill/>
                    </a:lnL>
                    <a:lnR>
                      <a:noFill/>
                    </a:lnR>
                    <a:lnT>
                      <a:noFill/>
                    </a:lnT>
                    <a:lnB>
                      <a:noFill/>
                    </a:lnB>
                  </a:tcPr>
                </a:tc>
                <a:extLst>
                  <a:ext uri="{0D108BD9-81ED-4DB2-BD59-A6C34878D82A}">
                    <a16:rowId xmlns:a16="http://schemas.microsoft.com/office/drawing/2014/main" val="2040088692"/>
                  </a:ext>
                </a:extLst>
              </a:tr>
              <a:tr h="190500">
                <a:tc>
                  <a:txBody>
                    <a:bodyPr/>
                    <a:lstStyle/>
                    <a:p>
                      <a:pPr algn="l" fontAlgn="b"/>
                      <a:r>
                        <a:rPr lang="en-US" sz="1100" b="0" i="0" u="none" strike="noStrike">
                          <a:solidFill>
                            <a:srgbClr val="000000"/>
                          </a:solidFill>
                          <a:effectLst/>
                          <a:latin typeface="Calibri" panose="020F0502020204030204" pitchFamily="34" charset="0"/>
                        </a:rPr>
                        <a:t>Asian Non-Hispanic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2.51%</a:t>
                      </a:r>
                    </a:p>
                  </a:txBody>
                  <a:tcPr marL="9525" marR="9525" marT="9525" marB="0" anchor="b">
                    <a:lnL>
                      <a:noFill/>
                    </a:lnL>
                    <a:lnR>
                      <a:noFill/>
                    </a:lnR>
                    <a:lnT>
                      <a:noFill/>
                    </a:lnT>
                    <a:lnB>
                      <a:noFill/>
                    </a:lnB>
                  </a:tcPr>
                </a:tc>
                <a:extLst>
                  <a:ext uri="{0D108BD9-81ED-4DB2-BD59-A6C34878D82A}">
                    <a16:rowId xmlns:a16="http://schemas.microsoft.com/office/drawing/2014/main" val="3500262906"/>
                  </a:ext>
                </a:extLst>
              </a:tr>
              <a:tr h="190500">
                <a:tc>
                  <a:txBody>
                    <a:bodyPr/>
                    <a:lstStyle/>
                    <a:p>
                      <a:pPr algn="l" fontAlgn="b"/>
                      <a:r>
                        <a:rPr lang="en-US" sz="1100" b="0" i="0" u="none" strike="noStrike">
                          <a:solidFill>
                            <a:srgbClr val="000000"/>
                          </a:solidFill>
                          <a:effectLst/>
                          <a:latin typeface="Calibri" panose="020F0502020204030204" pitchFamily="34" charset="0"/>
                        </a:rPr>
                        <a:t>Black/African American Non-Hispanic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406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24.22%</a:t>
                      </a:r>
                    </a:p>
                  </a:txBody>
                  <a:tcPr marL="9525" marR="9525" marT="9525" marB="0" anchor="b">
                    <a:lnL>
                      <a:noFill/>
                    </a:lnL>
                    <a:lnR>
                      <a:noFill/>
                    </a:lnR>
                    <a:lnT>
                      <a:noFill/>
                    </a:lnT>
                    <a:lnB>
                      <a:noFill/>
                    </a:lnB>
                  </a:tcPr>
                </a:tc>
                <a:extLst>
                  <a:ext uri="{0D108BD9-81ED-4DB2-BD59-A6C34878D82A}">
                    <a16:rowId xmlns:a16="http://schemas.microsoft.com/office/drawing/2014/main" val="990216773"/>
                  </a:ext>
                </a:extLst>
              </a:tr>
              <a:tr h="190500">
                <a:tc>
                  <a:txBody>
                    <a:bodyPr/>
                    <a:lstStyle/>
                    <a:p>
                      <a:pPr algn="l" fontAlgn="b"/>
                      <a:r>
                        <a:rPr lang="en-US" sz="1100" b="0" i="0" u="none" strike="noStrike" dirty="0">
                          <a:solidFill>
                            <a:srgbClr val="000000"/>
                          </a:solidFill>
                          <a:effectLst/>
                          <a:latin typeface="Calibri" panose="020F0502020204030204" pitchFamily="34" charset="0"/>
                        </a:rPr>
                        <a:t>Hispanic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22.49%</a:t>
                      </a:r>
                    </a:p>
                  </a:txBody>
                  <a:tcPr marL="9525" marR="9525" marT="9525" marB="0" anchor="b">
                    <a:lnL>
                      <a:noFill/>
                    </a:lnL>
                    <a:lnR>
                      <a:noFill/>
                    </a:lnR>
                    <a:lnT>
                      <a:noFill/>
                    </a:lnT>
                    <a:lnB>
                      <a:noFill/>
                    </a:lnB>
                  </a:tcPr>
                </a:tc>
                <a:extLst>
                  <a:ext uri="{0D108BD9-81ED-4DB2-BD59-A6C34878D82A}">
                    <a16:rowId xmlns:a16="http://schemas.microsoft.com/office/drawing/2014/main" val="2097368456"/>
                  </a:ext>
                </a:extLst>
              </a:tr>
              <a:tr h="190500">
                <a:tc>
                  <a:txBody>
                    <a:bodyPr/>
                    <a:lstStyle/>
                    <a:p>
                      <a:pPr algn="l" fontAlgn="b"/>
                      <a:r>
                        <a:rPr lang="en-US" sz="1100" b="0" i="0" u="none" strike="noStrike">
                          <a:solidFill>
                            <a:srgbClr val="000000"/>
                          </a:solidFill>
                          <a:effectLst/>
                          <a:latin typeface="Calibri" panose="020F0502020204030204" pitchFamily="34" charset="0"/>
                        </a:rPr>
                        <a:t>White/Caucasian Non-Hispanic</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409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24.40%</a:t>
                      </a:r>
                    </a:p>
                  </a:txBody>
                  <a:tcPr marL="9525" marR="9525" marT="9525" marB="0" anchor="b">
                    <a:lnL>
                      <a:noFill/>
                    </a:lnL>
                    <a:lnR>
                      <a:noFill/>
                    </a:lnR>
                    <a:lnT>
                      <a:noFill/>
                    </a:lnT>
                    <a:lnB>
                      <a:noFill/>
                    </a:lnB>
                  </a:tcPr>
                </a:tc>
                <a:extLst>
                  <a:ext uri="{0D108BD9-81ED-4DB2-BD59-A6C34878D82A}">
                    <a16:rowId xmlns:a16="http://schemas.microsoft.com/office/drawing/2014/main" val="1514823670"/>
                  </a:ext>
                </a:extLst>
              </a:tr>
              <a:tr h="200025">
                <a:tc>
                  <a:txBody>
                    <a:bodyPr/>
                    <a:lstStyle/>
                    <a:p>
                      <a:pPr algn="l" fontAlgn="b"/>
                      <a:r>
                        <a:rPr lang="en-US" sz="12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solidFill>
                      <a:schemeClr val="tx2">
                        <a:lumMod val="40000"/>
                        <a:lumOff val="60000"/>
                      </a:schemeClr>
                    </a:solidFill>
                  </a:tcPr>
                </a:tc>
                <a:tc>
                  <a:txBody>
                    <a:bodyPr/>
                    <a:lstStyle/>
                    <a:p>
                      <a:pPr algn="r" fontAlgn="b"/>
                      <a:r>
                        <a:rPr lang="en-US" sz="1100" b="1" i="0" u="none" strike="noStrike">
                          <a:solidFill>
                            <a:srgbClr val="000000"/>
                          </a:solidFill>
                          <a:effectLst/>
                          <a:latin typeface="Calibri" panose="020F0502020204030204" pitchFamily="34" charset="0"/>
                        </a:rPr>
                        <a:t>1676</a:t>
                      </a:r>
                    </a:p>
                  </a:txBody>
                  <a:tcPr marL="9525" marR="9525" marT="9525" marB="0" anchor="b">
                    <a:lnL>
                      <a:noFill/>
                    </a:lnL>
                    <a:lnR>
                      <a:noFill/>
                    </a:lnR>
                    <a:lnT>
                      <a:noFill/>
                    </a:lnT>
                    <a:lnB>
                      <a:noFill/>
                    </a:lnB>
                    <a:solidFill>
                      <a:schemeClr val="tx2">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919617932"/>
                  </a:ext>
                </a:extLst>
              </a:tr>
            </a:tbl>
          </a:graphicData>
        </a:graphic>
      </p:graphicFrame>
      <p:sp>
        <p:nvSpPr>
          <p:cNvPr id="8" name="TextBox 7"/>
          <p:cNvSpPr txBox="1"/>
          <p:nvPr/>
        </p:nvSpPr>
        <p:spPr>
          <a:xfrm>
            <a:off x="6321669" y="2238833"/>
            <a:ext cx="2596661" cy="2862322"/>
          </a:xfrm>
          <a:prstGeom prst="rect">
            <a:avLst/>
          </a:prstGeom>
          <a:noFill/>
        </p:spPr>
        <p:txBody>
          <a:bodyPr wrap="square" rtlCol="0">
            <a:spAutoFit/>
          </a:bodyPr>
          <a:lstStyle/>
          <a:p>
            <a:r>
              <a:rPr lang="en-US" sz="2000" dirty="0">
                <a:solidFill>
                  <a:srgbClr val="2906A2"/>
                </a:solidFill>
                <a:latin typeface="+mn-lt"/>
              </a:rPr>
              <a:t>Black/African American/Non-Hispanics make up 14.4 % of the HUSKY population, but 18.6% of unique members with an ADT event, and 24.2% of those with an inpatient ADT event.  </a:t>
            </a:r>
          </a:p>
        </p:txBody>
      </p:sp>
    </p:spTree>
    <p:extLst>
      <p:ext uri="{BB962C8B-B14F-4D97-AF65-F5344CB8AC3E}">
        <p14:creationId xmlns:p14="http://schemas.microsoft.com/office/powerpoint/2010/main" val="3105300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lgn="ctr">
              <a:spcBef>
                <a:spcPts val="600"/>
              </a:spcBef>
              <a:buSzPct val="75000"/>
              <a:buNone/>
            </a:pPr>
            <a:endParaRPr lang="en-US" altLang="en-US" sz="2800" b="1" dirty="0">
              <a:solidFill>
                <a:srgbClr val="2906A2"/>
              </a:solidFill>
            </a:endParaRPr>
          </a:p>
          <a:p>
            <a:pPr marL="57150" lvl="1" indent="0" algn="ctr">
              <a:spcBef>
                <a:spcPts val="600"/>
              </a:spcBef>
              <a:buSzPct val="75000"/>
              <a:buNone/>
            </a:pPr>
            <a:r>
              <a:rPr lang="en-US" altLang="en-US" sz="2800" b="1" dirty="0">
                <a:solidFill>
                  <a:srgbClr val="2906A2"/>
                </a:solidFill>
              </a:rPr>
              <a:t>Experience of Care</a:t>
            </a: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41</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41</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30827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pPr lvl="0"/>
            <a:r>
              <a:rPr lang="en-US" dirty="0"/>
              <a:t>Through its medical Administrative Services Organization, CHN, DSS contracts with </a:t>
            </a:r>
            <a:r>
              <a:rPr lang="en-US" dirty="0" err="1"/>
              <a:t>GreatBlue</a:t>
            </a:r>
            <a:r>
              <a:rPr lang="en-US" dirty="0"/>
              <a:t> Research to conduct Consumer Assessment of Healthcare Providers &amp; Systems (CAHPS) surveys</a:t>
            </a:r>
            <a:r>
              <a:rPr lang="en-US" strike="sngStrike" dirty="0"/>
              <a:t> </a:t>
            </a:r>
            <a:r>
              <a:rPr lang="en-US" dirty="0"/>
              <a:t>for PCMH+ practices and separately with SPH Analytics for the Medicaid population at large</a:t>
            </a:r>
            <a:endParaRPr lang="en-US" sz="1200" dirty="0"/>
          </a:p>
          <a:p>
            <a:pPr lvl="0"/>
            <a:r>
              <a:rPr lang="en-US" dirty="0"/>
              <a:t>During the latest PCMH+ CAHPS survey cycle (July 8, 2019 to October 21, 2019), the sample universe consisted of adults enrolled in the HUSKY Health Program and measured their satisfaction with their healthcare over the previous six months.  </a:t>
            </a:r>
            <a:r>
              <a:rPr lang="en-US" dirty="0" err="1"/>
              <a:t>GreatBlue</a:t>
            </a:r>
            <a:r>
              <a:rPr lang="en-US" dirty="0"/>
              <a:t> completed 5,875 surveys. </a:t>
            </a:r>
          </a:p>
          <a:p>
            <a:pPr lvl="0"/>
            <a:r>
              <a:rPr lang="en-US" dirty="0" err="1"/>
              <a:t>GreatBlue</a:t>
            </a:r>
            <a:r>
              <a:rPr lang="en-US" dirty="0"/>
              <a:t> utilized the adult version of the PCMH+ CAHPS survey, augmented by six additional behavioral health questions.</a:t>
            </a:r>
          </a:p>
          <a:p>
            <a:pPr lvl="0"/>
            <a:endParaRPr lang="en-US" sz="20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42</a:t>
            </a:fld>
            <a:endParaRPr lang="en-US" dirty="0"/>
          </a:p>
        </p:txBody>
      </p:sp>
      <p:sp>
        <p:nvSpPr>
          <p:cNvPr id="7" name="Title 1"/>
          <p:cNvSpPr>
            <a:spLocks/>
          </p:cNvSpPr>
          <p:nvPr/>
        </p:nvSpPr>
        <p:spPr bwMode="auto">
          <a:xfrm>
            <a:off x="3010829" y="113341"/>
            <a:ext cx="5921297"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br>
              <a:rPr lang="en-US" altLang="en-US" sz="2800" dirty="0">
                <a:solidFill>
                  <a:schemeClr val="bg1"/>
                </a:solidFill>
              </a:rPr>
            </a:br>
            <a:r>
              <a:rPr lang="en-US" altLang="en-US" sz="2800" dirty="0">
                <a:solidFill>
                  <a:srgbClr val="FFFF00"/>
                </a:solidFill>
                <a:latin typeface="+mn-lt"/>
              </a:rPr>
              <a:t>CAHPS</a:t>
            </a:r>
          </a:p>
        </p:txBody>
      </p:sp>
    </p:spTree>
    <p:extLst>
      <p:ext uri="{BB962C8B-B14F-4D97-AF65-F5344CB8AC3E}">
        <p14:creationId xmlns:p14="http://schemas.microsoft.com/office/powerpoint/2010/main" val="3374439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01" y="980501"/>
            <a:ext cx="8493826" cy="5376757"/>
          </a:xfrm>
        </p:spPr>
        <p:txBody>
          <a:bodyPr/>
          <a:lstStyle/>
          <a:p>
            <a:r>
              <a:rPr lang="en-US" dirty="0"/>
              <a:t>PCMH+ survey results, which are shown on the next slide, show the following:</a:t>
            </a:r>
          </a:p>
          <a:p>
            <a:pPr lvl="1"/>
            <a:r>
              <a:rPr lang="en-US" sz="2000" dirty="0"/>
              <a:t>11 of 12 measures improved in 2019 compared to 2018</a:t>
            </a:r>
          </a:p>
          <a:p>
            <a:pPr lvl="1"/>
            <a:r>
              <a:rPr lang="en-US" sz="2000" dirty="0"/>
              <a:t>9 of 12 measures scored above 90%</a:t>
            </a:r>
          </a:p>
          <a:p>
            <a:pPr lvl="1"/>
            <a:r>
              <a:rPr lang="en-US" sz="2000" dirty="0"/>
              <a:t>In 2019, the vast majority of adult HUSKY Health members reported their provider “showed respect for what they had to say” (96.8% over 96.1% in 2018) and “listened carefully to them” (95.4% over 94.8% in 2018)</a:t>
            </a:r>
          </a:p>
          <a:p>
            <a:pPr lvl="1"/>
            <a:r>
              <a:rPr lang="en-US" sz="2000" dirty="0"/>
              <a:t>Areas of improvement include questions pertaining to  specific health goals</a:t>
            </a:r>
          </a:p>
          <a:p>
            <a:r>
              <a:rPr lang="en-US" dirty="0"/>
              <a:t>It is exciting to note that in a 2018 cycle of CAHPS surveys that was conducted by the Yale School of Public Heath across payers under the auspices of the State Innovation Model grant, Medicaid recipients tended to report better care experiences than did commercially insured patients.</a:t>
            </a:r>
            <a:endParaRPr lang="en-US" sz="2000" dirty="0"/>
          </a:p>
          <a:p>
            <a:endParaRPr lang="en-US" sz="1800"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43</a:t>
            </a:fld>
            <a:endParaRPr lang="en-US" dirty="0"/>
          </a:p>
        </p:txBody>
      </p:sp>
      <p:sp>
        <p:nvSpPr>
          <p:cNvPr id="7" name="Title 1"/>
          <p:cNvSpPr>
            <a:spLocks/>
          </p:cNvSpPr>
          <p:nvPr/>
        </p:nvSpPr>
        <p:spPr bwMode="auto">
          <a:xfrm>
            <a:off x="3010829" y="113341"/>
            <a:ext cx="5921297"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br>
              <a:rPr lang="en-US" altLang="en-US" sz="2800" dirty="0">
                <a:solidFill>
                  <a:schemeClr val="bg1"/>
                </a:solidFill>
              </a:rPr>
            </a:br>
            <a:r>
              <a:rPr lang="en-US" altLang="en-US" sz="2800" dirty="0">
                <a:solidFill>
                  <a:srgbClr val="FFFF00"/>
                </a:solidFill>
                <a:latin typeface="+mn-lt"/>
              </a:rPr>
              <a:t>PCMH+</a:t>
            </a:r>
            <a:r>
              <a:rPr lang="en-US" altLang="en-US" sz="2800" dirty="0">
                <a:solidFill>
                  <a:srgbClr val="FFFF00"/>
                </a:solidFill>
              </a:rPr>
              <a:t> </a:t>
            </a:r>
            <a:r>
              <a:rPr lang="en-US" altLang="en-US" sz="2800" dirty="0">
                <a:solidFill>
                  <a:srgbClr val="FFFF00"/>
                </a:solidFill>
                <a:latin typeface="+mn-lt"/>
              </a:rPr>
              <a:t>CAHPS</a:t>
            </a:r>
          </a:p>
        </p:txBody>
      </p:sp>
    </p:spTree>
    <p:extLst>
      <p:ext uri="{BB962C8B-B14F-4D97-AF65-F5344CB8AC3E}">
        <p14:creationId xmlns:p14="http://schemas.microsoft.com/office/powerpoint/2010/main" val="2238881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32558" y="1496300"/>
          <a:ext cx="7896052" cy="3785712"/>
        </p:xfrm>
        <a:graphic>
          <a:graphicData uri="http://schemas.openxmlformats.org/drawingml/2006/table">
            <a:tbl>
              <a:tblPr firstRow="1" firstCol="1" bandRow="1">
                <a:tableStyleId>{5C22544A-7EE6-4342-B048-85BDC9FD1C3A}</a:tableStyleId>
              </a:tblPr>
              <a:tblGrid>
                <a:gridCol w="5955203">
                  <a:extLst>
                    <a:ext uri="{9D8B030D-6E8A-4147-A177-3AD203B41FA5}">
                      <a16:colId xmlns:a16="http://schemas.microsoft.com/office/drawing/2014/main" val="20000"/>
                    </a:ext>
                  </a:extLst>
                </a:gridCol>
                <a:gridCol w="647476">
                  <a:extLst>
                    <a:ext uri="{9D8B030D-6E8A-4147-A177-3AD203B41FA5}">
                      <a16:colId xmlns:a16="http://schemas.microsoft.com/office/drawing/2014/main" val="20001"/>
                    </a:ext>
                  </a:extLst>
                </a:gridCol>
                <a:gridCol w="647476">
                  <a:extLst>
                    <a:ext uri="{9D8B030D-6E8A-4147-A177-3AD203B41FA5}">
                      <a16:colId xmlns:a16="http://schemas.microsoft.com/office/drawing/2014/main" val="20002"/>
                    </a:ext>
                  </a:extLst>
                </a:gridCol>
                <a:gridCol w="645897">
                  <a:extLst>
                    <a:ext uri="{9D8B030D-6E8A-4147-A177-3AD203B41FA5}">
                      <a16:colId xmlns:a16="http://schemas.microsoft.com/office/drawing/2014/main" val="20003"/>
                    </a:ext>
                  </a:extLst>
                </a:gridCol>
              </a:tblGrid>
              <a:tr h="180272">
                <a:tc>
                  <a:txBody>
                    <a:bodyPr/>
                    <a:lstStyle/>
                    <a:p>
                      <a:pPr marL="0" marR="0">
                        <a:spcBef>
                          <a:spcPts val="0"/>
                        </a:spcBef>
                        <a:spcAft>
                          <a:spcPts val="200"/>
                        </a:spcAft>
                        <a:tabLst>
                          <a:tab pos="714375" algn="l"/>
                        </a:tabLst>
                      </a:pPr>
                      <a:r>
                        <a:rPr lang="en-US" sz="1100" dirty="0">
                          <a:effectLst/>
                          <a:latin typeface="Garamond" charset="0"/>
                          <a:ea typeface="Garamond" charset="0"/>
                          <a:cs typeface="Garamond" charset="0"/>
                        </a:rPr>
                        <a:t> </a:t>
                      </a:r>
                      <a:endParaRPr lang="en-US" sz="2100" dirty="0">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75000"/>
                      </a:schemeClr>
                    </a:solidFill>
                  </a:tcPr>
                </a:tc>
                <a:tc>
                  <a:txBody>
                    <a:bodyPr/>
                    <a:lstStyle/>
                    <a:p>
                      <a:pPr marL="0" marR="0" algn="ctr">
                        <a:spcBef>
                          <a:spcPts val="0"/>
                        </a:spcBef>
                        <a:spcAft>
                          <a:spcPts val="0"/>
                        </a:spcAft>
                        <a:tabLst>
                          <a:tab pos="714375" algn="l"/>
                        </a:tabLst>
                      </a:pPr>
                      <a:r>
                        <a:rPr lang="en-US" sz="1100" dirty="0">
                          <a:effectLst/>
                          <a:latin typeface="Garamond" charset="0"/>
                          <a:ea typeface="Garamond" charset="0"/>
                          <a:cs typeface="Garamond" charset="0"/>
                        </a:rPr>
                        <a:t>2017</a:t>
                      </a:r>
                      <a:endParaRPr lang="en-US" sz="2100" dirty="0">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75000"/>
                      </a:schemeClr>
                    </a:solidFill>
                  </a:tcPr>
                </a:tc>
                <a:tc>
                  <a:txBody>
                    <a:bodyPr/>
                    <a:lstStyle/>
                    <a:p>
                      <a:pPr marL="0" marR="0" algn="ctr">
                        <a:spcBef>
                          <a:spcPts val="0"/>
                        </a:spcBef>
                        <a:spcAft>
                          <a:spcPts val="0"/>
                        </a:spcAft>
                        <a:tabLst>
                          <a:tab pos="714375" algn="l"/>
                        </a:tabLst>
                      </a:pPr>
                      <a:r>
                        <a:rPr lang="en-US" sz="1100" dirty="0">
                          <a:effectLst/>
                          <a:latin typeface="Garamond" charset="0"/>
                          <a:ea typeface="Garamond" charset="0"/>
                          <a:cs typeface="Garamond" charset="0"/>
                        </a:rPr>
                        <a:t>2018</a:t>
                      </a:r>
                      <a:endParaRPr lang="en-US" sz="2100" dirty="0">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75000"/>
                      </a:schemeClr>
                    </a:solidFill>
                  </a:tcPr>
                </a:tc>
                <a:tc>
                  <a:txBody>
                    <a:bodyPr/>
                    <a:lstStyle/>
                    <a:p>
                      <a:pPr marL="0" marR="0" algn="ctr">
                        <a:spcBef>
                          <a:spcPts val="0"/>
                        </a:spcBef>
                        <a:spcAft>
                          <a:spcPts val="0"/>
                        </a:spcAft>
                        <a:tabLst>
                          <a:tab pos="714375" algn="l"/>
                        </a:tabLst>
                      </a:pPr>
                      <a:r>
                        <a:rPr lang="en-US" sz="1100" dirty="0">
                          <a:effectLst/>
                          <a:latin typeface="Garamond" charset="0"/>
                          <a:ea typeface="Garamond" charset="0"/>
                          <a:cs typeface="Garamond" charset="0"/>
                        </a:rPr>
                        <a:t>2019</a:t>
                      </a:r>
                      <a:endParaRPr lang="en-US" sz="2100" dirty="0">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180272">
                <a:tc>
                  <a:txBody>
                    <a:bodyPr/>
                    <a:lstStyle/>
                    <a:p>
                      <a:pPr marL="0" marR="0" algn="l" defTabSz="914400" rtl="0" eaLnBrk="1" latinLnBrk="0" hangingPunct="1">
                        <a:spcBef>
                          <a:spcPts val="0"/>
                        </a:spcBef>
                        <a:spcAft>
                          <a:spcPts val="200"/>
                        </a:spcAft>
                        <a:tabLst>
                          <a:tab pos="714375" algn="l"/>
                        </a:tabLst>
                      </a:pPr>
                      <a:r>
                        <a:rPr lang="en-US" sz="1100" b="1" i="1" kern="1200" dirty="0">
                          <a:solidFill>
                            <a:schemeClr val="tx1"/>
                          </a:solidFill>
                          <a:effectLst/>
                          <a:latin typeface="Garamond" charset="0"/>
                          <a:ea typeface="Garamond" charset="0"/>
                          <a:cs typeface="Garamond" charset="0"/>
                        </a:rPr>
                        <a:t>Overall satisfaction…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714375" algn="l"/>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714375" algn="l"/>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714375" algn="l"/>
                        </a:tabLst>
                      </a:pPr>
                      <a:r>
                        <a:rPr lang="en-US" sz="1100" dirty="0">
                          <a:solidFill>
                            <a:schemeClr val="tx1"/>
                          </a:solidFill>
                          <a:effectLst/>
                          <a:latin typeface="Garamond" charset="0"/>
                          <a:ea typeface="Garamond" charset="0"/>
                          <a:cs typeface="Garamond" charset="0"/>
                        </a:rPr>
                        <a:t> </a:t>
                      </a:r>
                      <a:endParaRPr lang="en-US" sz="2100" dirty="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1"/>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Overall satisfaction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92.5</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93.0</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dirty="0">
                          <a:solidFill>
                            <a:schemeClr val="tx1"/>
                          </a:solidFill>
                          <a:effectLst/>
                          <a:latin typeface="Garamond" charset="0"/>
                          <a:ea typeface="Garamond" charset="0"/>
                          <a:cs typeface="Garamond" charset="0"/>
                        </a:rPr>
                        <a:t>93.6</a:t>
                      </a:r>
                      <a:endParaRPr lang="en-US" sz="2100" dirty="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2"/>
                  </a:ext>
                </a:extLst>
              </a:tr>
              <a:tr h="180272">
                <a:tc>
                  <a:txBody>
                    <a:bodyPr/>
                    <a:lstStyle/>
                    <a:p>
                      <a:pPr marL="0" marR="0">
                        <a:spcBef>
                          <a:spcPts val="0"/>
                        </a:spcBef>
                        <a:spcAft>
                          <a:spcPts val="200"/>
                        </a:spcAft>
                        <a:tabLst>
                          <a:tab pos="714375" algn="l"/>
                        </a:tabLst>
                      </a:pPr>
                      <a:r>
                        <a:rPr lang="en-US" sz="1100" i="1" dirty="0">
                          <a:solidFill>
                            <a:schemeClr val="tx1"/>
                          </a:solidFill>
                          <a:effectLst/>
                          <a:latin typeface="Garamond" charset="0"/>
                          <a:ea typeface="Garamond" charset="0"/>
                          <a:cs typeface="Garamond" charset="0"/>
                        </a:rPr>
                        <a:t>Questions pertaining to access…</a:t>
                      </a:r>
                      <a:endParaRPr lang="en-US" sz="2100" i="1"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dirty="0">
                          <a:solidFill>
                            <a:schemeClr val="tx1"/>
                          </a:solidFill>
                          <a:effectLst/>
                          <a:latin typeface="Garamond" charset="0"/>
                          <a:ea typeface="Garamond" charset="0"/>
                          <a:cs typeface="Garamond" charset="0"/>
                        </a:rPr>
                        <a:t> </a:t>
                      </a:r>
                      <a:endParaRPr lang="en-US" sz="2100" dirty="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3"/>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Access to routine care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92.7</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90.5</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92.9</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4"/>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Access to care needed right away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89.8</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90.8</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91.0</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5"/>
                  </a:ext>
                </a:extLst>
              </a:tr>
              <a:tr h="180272">
                <a:tc>
                  <a:txBody>
                    <a:bodyPr/>
                    <a:lstStyle/>
                    <a:p>
                      <a:pPr marL="0" marR="0" algn="l" defTabSz="914400" rtl="0" eaLnBrk="1" latinLnBrk="0" hangingPunct="1">
                        <a:spcBef>
                          <a:spcPts val="0"/>
                        </a:spcBef>
                        <a:spcAft>
                          <a:spcPts val="200"/>
                        </a:spcAft>
                        <a:tabLst>
                          <a:tab pos="714375" algn="l"/>
                        </a:tabLst>
                      </a:pPr>
                      <a:r>
                        <a:rPr lang="en-US" sz="1100" b="1" i="1" kern="1200" dirty="0">
                          <a:solidFill>
                            <a:schemeClr val="tx1"/>
                          </a:solidFill>
                          <a:effectLst/>
                          <a:latin typeface="Garamond" charset="0"/>
                          <a:ea typeface="Garamond" charset="0"/>
                          <a:cs typeface="Garamond" charset="0"/>
                        </a:rPr>
                        <a:t>Questions pertaining to specialists…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6"/>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Providers being up-to-date on care received from specialists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89.0</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88.8</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90.4</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7"/>
                  </a:ext>
                </a:extLst>
              </a:tr>
              <a:tr h="180272">
                <a:tc>
                  <a:txBody>
                    <a:bodyPr/>
                    <a:lstStyle/>
                    <a:p>
                      <a:pPr marL="0" marR="0" algn="l" defTabSz="914400" rtl="0" eaLnBrk="1" latinLnBrk="0" hangingPunct="1">
                        <a:spcBef>
                          <a:spcPts val="0"/>
                        </a:spcBef>
                        <a:spcAft>
                          <a:spcPts val="200"/>
                        </a:spcAft>
                        <a:tabLst>
                          <a:tab pos="714375" algn="l"/>
                        </a:tabLst>
                      </a:pPr>
                      <a:r>
                        <a:rPr lang="en-US" sz="1100" b="1" i="1" kern="1200" dirty="0">
                          <a:solidFill>
                            <a:schemeClr val="tx1"/>
                          </a:solidFill>
                          <a:effectLst/>
                          <a:latin typeface="Garamond" charset="0"/>
                          <a:ea typeface="Garamond" charset="0"/>
                          <a:cs typeface="Garamond" charset="0"/>
                        </a:rPr>
                        <a:t>Questions pertaining to contact with providers…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8"/>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Able to get answers to medical questions the same day during regular office hours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85.0</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86.4</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87.1</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9"/>
                  </a:ext>
                </a:extLst>
              </a:tr>
              <a:tr h="180272">
                <a:tc>
                  <a:txBody>
                    <a:bodyPr/>
                    <a:lstStyle/>
                    <a:p>
                      <a:pPr marL="0" marR="0" algn="l" defTabSz="914400" rtl="0" eaLnBrk="1" latinLnBrk="0" hangingPunct="1">
                        <a:spcBef>
                          <a:spcPts val="0"/>
                        </a:spcBef>
                        <a:spcAft>
                          <a:spcPts val="200"/>
                        </a:spcAft>
                        <a:tabLst>
                          <a:tab pos="714375" algn="l"/>
                        </a:tabLst>
                      </a:pPr>
                      <a:r>
                        <a:rPr lang="en-US" sz="1100" b="1" i="1" kern="1200" dirty="0">
                          <a:solidFill>
                            <a:schemeClr val="tx1"/>
                          </a:solidFill>
                          <a:effectLst/>
                          <a:latin typeface="Garamond" charset="0"/>
                          <a:ea typeface="Garamond" charset="0"/>
                          <a:cs typeface="Garamond" charset="0"/>
                        </a:rPr>
                        <a:t>Questions pertaining to clerks and receptionists…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0"/>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Clerks/receptionists were helpful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89.9</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91.7</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92.4</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1"/>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Clerks/receptionists were courteous and respectful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94.4</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94.1</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95.0</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2"/>
                  </a:ext>
                </a:extLst>
              </a:tr>
              <a:tr h="180272">
                <a:tc>
                  <a:txBody>
                    <a:bodyPr/>
                    <a:lstStyle/>
                    <a:p>
                      <a:pPr marL="0" marR="0" algn="l" defTabSz="914400" rtl="0" eaLnBrk="1" latinLnBrk="0" hangingPunct="1">
                        <a:spcBef>
                          <a:spcPts val="0"/>
                        </a:spcBef>
                        <a:spcAft>
                          <a:spcPts val="200"/>
                        </a:spcAft>
                        <a:tabLst>
                          <a:tab pos="714375" algn="l"/>
                        </a:tabLst>
                      </a:pPr>
                      <a:r>
                        <a:rPr lang="en-US" sz="1100" b="1" i="1" kern="1200" dirty="0">
                          <a:solidFill>
                            <a:schemeClr val="tx1"/>
                          </a:solidFill>
                          <a:effectLst/>
                          <a:latin typeface="Garamond" charset="0"/>
                          <a:ea typeface="Garamond" charset="0"/>
                          <a:cs typeface="Garamond" charset="0"/>
                        </a:rPr>
                        <a:t>Questions pertaining to providers…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3"/>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Showing respect for what you had to say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95.5</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96.1</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96.8</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4"/>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Listening carefully to you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94.2</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94.8</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95.4</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5"/>
                  </a:ext>
                </a:extLst>
              </a:tr>
              <a:tr h="180272">
                <a:tc>
                  <a:txBody>
                    <a:bodyPr/>
                    <a:lstStyle/>
                    <a:p>
                      <a:pPr marL="0" marR="0" algn="l" defTabSz="914400" rtl="0" eaLnBrk="1" latinLnBrk="0" hangingPunct="1">
                        <a:spcBef>
                          <a:spcPts val="0"/>
                        </a:spcBef>
                        <a:spcAft>
                          <a:spcPts val="200"/>
                        </a:spcAft>
                        <a:tabLst>
                          <a:tab pos="714375" algn="l"/>
                        </a:tabLst>
                      </a:pPr>
                      <a:r>
                        <a:rPr lang="en-US" sz="1100" b="1" i="1" kern="1200" dirty="0">
                          <a:solidFill>
                            <a:schemeClr val="tx1"/>
                          </a:solidFill>
                          <a:effectLst/>
                          <a:latin typeface="Garamond" charset="0"/>
                          <a:ea typeface="Garamond" charset="0"/>
                          <a:cs typeface="Garamond" charset="0"/>
                        </a:rPr>
                        <a:t>Questions pertaining to specific health goals…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6"/>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Talking about specific goals for your health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68.0</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66.7</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68.6</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7"/>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Talking about things that make it hard to take care of your health (adult)</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50.0</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55.5</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53.7</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8"/>
                  </a:ext>
                </a:extLst>
              </a:tr>
              <a:tr h="180272">
                <a:tc>
                  <a:txBody>
                    <a:bodyPr/>
                    <a:lstStyle/>
                    <a:p>
                      <a:pPr marL="0" marR="0" algn="l" defTabSz="914400" rtl="0" eaLnBrk="1" latinLnBrk="0" hangingPunct="1">
                        <a:spcBef>
                          <a:spcPts val="0"/>
                        </a:spcBef>
                        <a:spcAft>
                          <a:spcPts val="200"/>
                        </a:spcAft>
                        <a:tabLst>
                          <a:tab pos="714375" algn="l"/>
                        </a:tabLst>
                      </a:pPr>
                      <a:r>
                        <a:rPr lang="en-US" sz="1100" b="1" i="1" kern="1200" dirty="0">
                          <a:solidFill>
                            <a:schemeClr val="tx1"/>
                          </a:solidFill>
                          <a:effectLst/>
                          <a:latin typeface="Garamond" charset="0"/>
                          <a:ea typeface="Garamond" charset="0"/>
                          <a:cs typeface="Garamond" charset="0"/>
                        </a:rPr>
                        <a:t>Questions pertaining to smoking cessation…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 </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algn="ctr">
                        <a:spcBef>
                          <a:spcPts val="0"/>
                        </a:spcBef>
                        <a:spcAft>
                          <a:spcPts val="0"/>
                        </a:spcAft>
                        <a:tabLst>
                          <a:tab pos="82550" algn="dec"/>
                        </a:tabLst>
                      </a:pPr>
                      <a:r>
                        <a:rPr lang="en-US" sz="1100" dirty="0">
                          <a:solidFill>
                            <a:schemeClr val="tx1"/>
                          </a:solidFill>
                          <a:effectLst/>
                          <a:latin typeface="Garamond" charset="0"/>
                          <a:ea typeface="Garamond" charset="0"/>
                          <a:cs typeface="Garamond" charset="0"/>
                        </a:rPr>
                        <a:t> </a:t>
                      </a:r>
                      <a:endParaRPr lang="en-US" sz="2100" dirty="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19"/>
                  </a:ext>
                </a:extLst>
              </a:tr>
              <a:tr h="180272">
                <a:tc>
                  <a:txBody>
                    <a:bodyPr/>
                    <a:lstStyle/>
                    <a:p>
                      <a:pPr marL="0" marR="0" algn="r">
                        <a:spcBef>
                          <a:spcPts val="0"/>
                        </a:spcBef>
                        <a:spcAft>
                          <a:spcPts val="200"/>
                        </a:spcAft>
                        <a:tabLst>
                          <a:tab pos="714375" algn="l"/>
                        </a:tabLst>
                      </a:pPr>
                      <a:r>
                        <a:rPr lang="en-US" sz="1100" b="0" dirty="0">
                          <a:solidFill>
                            <a:schemeClr val="tx1"/>
                          </a:solidFill>
                          <a:effectLst/>
                          <a:latin typeface="Garamond" charset="0"/>
                          <a:ea typeface="Garamond" charset="0"/>
                          <a:cs typeface="Garamond" charset="0"/>
                        </a:rPr>
                        <a:t>Advising you to quit smoking or using tobacco</a:t>
                      </a:r>
                      <a:endParaRPr lang="en-US" sz="2100" b="0" dirty="0">
                        <a:solidFill>
                          <a:schemeClr val="tx1"/>
                        </a:solidFill>
                        <a:effectLst/>
                        <a:latin typeface="Garamond" charset="0"/>
                        <a:ea typeface="Garamond" charset="0"/>
                        <a:cs typeface="Garamond"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90.1</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82550" algn="dec"/>
                        </a:tabLst>
                      </a:pPr>
                      <a:r>
                        <a:rPr lang="en-US" sz="1100">
                          <a:solidFill>
                            <a:schemeClr val="tx1"/>
                          </a:solidFill>
                          <a:effectLst/>
                          <a:latin typeface="Garamond" charset="0"/>
                          <a:ea typeface="Garamond" charset="0"/>
                          <a:cs typeface="Garamond" charset="0"/>
                        </a:rPr>
                        <a:t>88.3</a:t>
                      </a:r>
                      <a:endParaRPr lang="en-US" sz="210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82550" algn="dec"/>
                        </a:tabLst>
                      </a:pPr>
                      <a:r>
                        <a:rPr lang="en-US" sz="1100" dirty="0">
                          <a:solidFill>
                            <a:schemeClr val="tx1"/>
                          </a:solidFill>
                          <a:effectLst/>
                          <a:latin typeface="Garamond" charset="0"/>
                          <a:ea typeface="Garamond" charset="0"/>
                          <a:cs typeface="Garamond" charset="0"/>
                        </a:rPr>
                        <a:t>90.4</a:t>
                      </a:r>
                      <a:endParaRPr lang="en-US" sz="2100" dirty="0">
                        <a:solidFill>
                          <a:schemeClr val="tx1"/>
                        </a:solidFill>
                        <a:effectLst/>
                        <a:latin typeface="Garamond" charset="0"/>
                        <a:ea typeface="Garamond" charset="0"/>
                        <a:cs typeface="Garamond" charset="0"/>
                      </a:endParaRPr>
                    </a:p>
                  </a:txBody>
                  <a:tcPr marL="51435" marR="5143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bl>
          </a:graphicData>
        </a:graphic>
      </p:graphicFrame>
      <p:sp>
        <p:nvSpPr>
          <p:cNvPr id="2" name="TextBox 1"/>
          <p:cNvSpPr txBox="1"/>
          <p:nvPr/>
        </p:nvSpPr>
        <p:spPr>
          <a:xfrm>
            <a:off x="2858391" y="1046216"/>
            <a:ext cx="3503220" cy="261610"/>
          </a:xfrm>
          <a:prstGeom prst="rect">
            <a:avLst/>
          </a:prstGeom>
          <a:noFill/>
        </p:spPr>
        <p:txBody>
          <a:bodyPr wrap="square" rtlCol="0">
            <a:spAutoFit/>
          </a:bodyPr>
          <a:lstStyle/>
          <a:p>
            <a:pPr algn="ctr"/>
            <a:r>
              <a:rPr lang="en-US" sz="1100" b="1" dirty="0"/>
              <a:t>PCMH+ Results</a:t>
            </a:r>
          </a:p>
        </p:txBody>
      </p:sp>
      <p:sp>
        <p:nvSpPr>
          <p:cNvPr id="5" name="Title 1"/>
          <p:cNvSpPr>
            <a:spLocks/>
          </p:cNvSpPr>
          <p:nvPr/>
        </p:nvSpPr>
        <p:spPr bwMode="auto">
          <a:xfrm>
            <a:off x="3010829" y="113341"/>
            <a:ext cx="5921297"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br>
              <a:rPr lang="en-US" altLang="en-US" sz="2800" dirty="0">
                <a:solidFill>
                  <a:schemeClr val="bg1"/>
                </a:solidFill>
              </a:rPr>
            </a:br>
            <a:r>
              <a:rPr lang="en-US" altLang="en-US" sz="2800" dirty="0">
                <a:solidFill>
                  <a:srgbClr val="FFFF00"/>
                </a:solidFill>
                <a:latin typeface="+mn-lt"/>
              </a:rPr>
              <a:t>PCMH+</a:t>
            </a:r>
            <a:r>
              <a:rPr lang="en-US" altLang="en-US" sz="2800" dirty="0">
                <a:solidFill>
                  <a:srgbClr val="FFFF00"/>
                </a:solidFill>
              </a:rPr>
              <a:t> </a:t>
            </a:r>
            <a:r>
              <a:rPr lang="en-US" altLang="en-US" sz="2800" dirty="0">
                <a:solidFill>
                  <a:srgbClr val="FFFF00"/>
                </a:solidFill>
                <a:latin typeface="+mn-lt"/>
              </a:rPr>
              <a:t>CAHPS: Survey Results</a:t>
            </a:r>
          </a:p>
        </p:txBody>
      </p:sp>
    </p:spTree>
    <p:extLst>
      <p:ext uri="{BB962C8B-B14F-4D97-AF65-F5344CB8AC3E}">
        <p14:creationId xmlns:p14="http://schemas.microsoft.com/office/powerpoint/2010/main" val="1592719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SPH Analytics (SPH) a National Committee for Quality Assurance (NCQA) certified HEDIS</a:t>
            </a:r>
            <a:r>
              <a:rPr lang="en-US" baseline="30000" dirty="0"/>
              <a:t>® </a:t>
            </a:r>
            <a:r>
              <a:rPr lang="en-US" dirty="0"/>
              <a:t> survey vendor was selected by the HUSKY Health program to conduct its 2020 CAHPS</a:t>
            </a:r>
            <a:r>
              <a:rPr lang="en-US" baseline="30000" dirty="0"/>
              <a:t>®</a:t>
            </a:r>
            <a:r>
              <a:rPr lang="en-US" dirty="0"/>
              <a:t> 5.0H Medicaid Survey. </a:t>
            </a:r>
          </a:p>
          <a:p>
            <a:r>
              <a:rPr lang="en-US" dirty="0"/>
              <a:t>During the latest CAHPS surveys for the Medicaid population</a:t>
            </a:r>
            <a:r>
              <a:rPr lang="en-US" u="sng" dirty="0"/>
              <a:t> </a:t>
            </a:r>
            <a:r>
              <a:rPr lang="en-US" dirty="0"/>
              <a:t>cycle (April </a:t>
            </a:r>
            <a:r>
              <a:rPr lang="en-US" dirty="0">
                <a:solidFill>
                  <a:srgbClr val="0033CC"/>
                </a:solidFill>
              </a:rPr>
              <a:t>3</a:t>
            </a:r>
            <a:r>
              <a:rPr lang="en-US" dirty="0"/>
              <a:t>, 2020 to June 16, 2020), the sample universe included adults, children, children with chronic care conditions (CCC) and HUSKY B children. </a:t>
            </a:r>
          </a:p>
          <a:p>
            <a:r>
              <a:rPr lang="en-US" dirty="0"/>
              <a:t>The survey measures how well plans are meeting their members’ expectations and goals; to determine which areas of service have the greatest effect on members’ overall satisfaction; and to identify areas of opportunity for improvement, which could aid plans in increasing the quality of provided care.</a:t>
            </a:r>
          </a:p>
          <a:p>
            <a:endParaRPr lang="en-US" dirty="0"/>
          </a:p>
          <a:p>
            <a:endParaRPr lang="en-US"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45</a:t>
            </a:fld>
            <a:endParaRPr lang="en-US" dirty="0"/>
          </a:p>
        </p:txBody>
      </p:sp>
      <p:sp>
        <p:nvSpPr>
          <p:cNvPr id="7" name="Title 1"/>
          <p:cNvSpPr>
            <a:spLocks/>
          </p:cNvSpPr>
          <p:nvPr/>
        </p:nvSpPr>
        <p:spPr bwMode="auto">
          <a:xfrm>
            <a:off x="3010829" y="113341"/>
            <a:ext cx="5921297"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br>
              <a:rPr lang="en-US" altLang="en-US" sz="2800" dirty="0">
                <a:solidFill>
                  <a:schemeClr val="bg1"/>
                </a:solidFill>
              </a:rPr>
            </a:br>
            <a:r>
              <a:rPr lang="en-US" altLang="en-US" sz="2800" dirty="0">
                <a:solidFill>
                  <a:srgbClr val="FFFF00"/>
                </a:solidFill>
                <a:latin typeface="+mn-lt"/>
              </a:rPr>
              <a:t>CAHPS: General Population</a:t>
            </a:r>
          </a:p>
        </p:txBody>
      </p:sp>
    </p:spTree>
    <p:extLst>
      <p:ext uri="{BB962C8B-B14F-4D97-AF65-F5344CB8AC3E}">
        <p14:creationId xmlns:p14="http://schemas.microsoft.com/office/powerpoint/2010/main" val="345612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CAHPS Survey: HUSKY A/C/D Adult</a:t>
            </a:r>
          </a:p>
        </p:txBody>
      </p:sp>
      <p:sp>
        <p:nvSpPr>
          <p:cNvPr id="3" name="Content Placeholder 2"/>
          <p:cNvSpPr>
            <a:spLocks noGrp="1"/>
          </p:cNvSpPr>
          <p:nvPr>
            <p:ph idx="1"/>
          </p:nvPr>
        </p:nvSpPr>
        <p:spPr/>
        <p:txBody>
          <a:bodyPr/>
          <a:lstStyle/>
          <a:p>
            <a:pPr marL="0" indent="0">
              <a:buNone/>
            </a:pPr>
            <a:r>
              <a:rPr lang="en-US" sz="2000" dirty="0"/>
              <a:t>The following slides provide summary results and comparisons to Quality Compass for the HUSKY A/C/D adult survey (</a:t>
            </a:r>
            <a:r>
              <a:rPr lang="en-US" sz="2000" i="1" dirty="0"/>
              <a:t>Quality Compass is a tool developed by NCQA that allows for comparative ratings of health plans nationally, ranking an individual plan’s performance compared to national averages by percentile</a:t>
            </a:r>
            <a:r>
              <a:rPr lang="en-US" sz="2000" dirty="0"/>
              <a:t>).</a:t>
            </a:r>
          </a:p>
          <a:p>
            <a:pPr marL="0" indent="0">
              <a:buNone/>
            </a:pPr>
            <a:endParaRPr lang="en-US" sz="2000" dirty="0"/>
          </a:p>
          <a:p>
            <a:r>
              <a:rPr lang="en-US" sz="1800" dirty="0"/>
              <a:t>All survey responses were above the 50</a:t>
            </a:r>
            <a:r>
              <a:rPr lang="en-US" sz="1800" baseline="30000" dirty="0"/>
              <a:t>th</a:t>
            </a:r>
            <a:r>
              <a:rPr lang="en-US" sz="1800" dirty="0"/>
              <a:t> percentile compared to national adult Medicaid responses</a:t>
            </a:r>
          </a:p>
          <a:p>
            <a:r>
              <a:rPr lang="en-US" sz="1800" dirty="0"/>
              <a:t>Responses to four questions rated at or above the 75</a:t>
            </a:r>
            <a:r>
              <a:rPr lang="en-US" sz="1800" baseline="30000" dirty="0"/>
              <a:t>th</a:t>
            </a:r>
            <a:r>
              <a:rPr lang="en-US" sz="1800" dirty="0"/>
              <a:t> percentile compared nationally:</a:t>
            </a:r>
          </a:p>
          <a:p>
            <a:pPr lvl="1"/>
            <a:r>
              <a:rPr lang="en-US" sz="1600" dirty="0"/>
              <a:t>Getting Care Quickly</a:t>
            </a:r>
            <a:r>
              <a:rPr lang="en-US" sz="1600" dirty="0">
                <a:solidFill>
                  <a:srgbClr val="0033CC"/>
                </a:solidFill>
              </a:rPr>
              <a:t> </a:t>
            </a:r>
            <a:r>
              <a:rPr lang="en-US" sz="1600" dirty="0"/>
              <a:t>(85.5% favorable responses, 75</a:t>
            </a:r>
            <a:r>
              <a:rPr lang="en-US" sz="1600" baseline="30000" dirty="0"/>
              <a:t>th</a:t>
            </a:r>
            <a:r>
              <a:rPr lang="en-US" sz="1600" dirty="0"/>
              <a:t> percentile)</a:t>
            </a:r>
          </a:p>
          <a:p>
            <a:pPr lvl="1"/>
            <a:r>
              <a:rPr lang="en-US" sz="1600" dirty="0"/>
              <a:t>How Well Doctors Communicate (93.6% favorable responses, 75</a:t>
            </a:r>
            <a:r>
              <a:rPr lang="en-US" sz="1600" baseline="30000" dirty="0"/>
              <a:t>th</a:t>
            </a:r>
            <a:r>
              <a:rPr lang="en-US" sz="1600" dirty="0"/>
              <a:t> percentile)</a:t>
            </a:r>
          </a:p>
          <a:p>
            <a:pPr lvl="1"/>
            <a:r>
              <a:rPr lang="en-US" sz="1600" dirty="0"/>
              <a:t>Customer Service (92.8% favorable responses, 90</a:t>
            </a:r>
            <a:r>
              <a:rPr lang="en-US" sz="1600" baseline="30000" dirty="0"/>
              <a:t>th</a:t>
            </a:r>
            <a:r>
              <a:rPr lang="en-US" sz="1600" dirty="0"/>
              <a:t> percentile)</a:t>
            </a:r>
          </a:p>
          <a:p>
            <a:pPr lvl="1"/>
            <a:r>
              <a:rPr lang="en-US" sz="1600" dirty="0"/>
              <a:t>Rating of Personal Doctor (85% favorable responses, 75</a:t>
            </a:r>
            <a:r>
              <a:rPr lang="en-US" sz="1600" baseline="30000" dirty="0"/>
              <a:t>th</a:t>
            </a:r>
            <a:r>
              <a:rPr lang="en-US" sz="1600" dirty="0"/>
              <a:t> percentile)</a:t>
            </a:r>
            <a:endParaRPr lang="en-US" sz="1800" dirty="0"/>
          </a:p>
          <a:p>
            <a:r>
              <a:rPr lang="en-US" sz="1800" dirty="0"/>
              <a:t>Areas of greatest opportunity:</a:t>
            </a:r>
          </a:p>
          <a:p>
            <a:pPr lvl="1"/>
            <a:r>
              <a:rPr lang="en-US" sz="1600" dirty="0"/>
              <a:t>Getting Needed Care (83.3%, 51</a:t>
            </a:r>
            <a:r>
              <a:rPr lang="en-US" sz="1600" baseline="30000" dirty="0"/>
              <a:t>st</a:t>
            </a:r>
            <a:r>
              <a:rPr lang="en-US" sz="1600" dirty="0"/>
              <a:t> percentile)</a:t>
            </a:r>
          </a:p>
          <a:p>
            <a:pPr lvl="1"/>
            <a:r>
              <a:rPr lang="en-US" sz="1600" dirty="0"/>
              <a:t>Rating of Health Care (76.3%, 59</a:t>
            </a:r>
            <a:r>
              <a:rPr lang="en-US" sz="1600" baseline="30000" dirty="0"/>
              <a:t>th</a:t>
            </a:r>
            <a:r>
              <a:rPr lang="en-US" sz="1600" dirty="0"/>
              <a:t> percentile)</a:t>
            </a:r>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46</a:t>
            </a:fld>
            <a:endParaRPr lang="en-US" dirty="0"/>
          </a:p>
        </p:txBody>
      </p:sp>
    </p:spTree>
    <p:extLst>
      <p:ext uri="{BB962C8B-B14F-4D97-AF65-F5344CB8AC3E}">
        <p14:creationId xmlns:p14="http://schemas.microsoft.com/office/powerpoint/2010/main" val="316175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spect="1"/>
          </p:cNvSpPr>
          <p:nvPr/>
        </p:nvSpPr>
        <p:spPr>
          <a:xfrm>
            <a:off x="204822" y="6326620"/>
            <a:ext cx="8368606" cy="207749"/>
          </a:xfrm>
          <a:prstGeom prst="rect">
            <a:avLst/>
          </a:prstGeom>
        </p:spPr>
        <p:txBody>
          <a:bodyPr>
            <a:spAutoFit/>
          </a:bodyPr>
          <a:lstStyle/>
          <a:p>
            <a:pPr defTabSz="857250" eaLnBrk="0" hangingPunct="0">
              <a:defRPr/>
            </a:pPr>
            <a:r>
              <a:rPr lang="en-US" sz="750" dirty="0">
                <a:solidFill>
                  <a:srgbClr val="000000">
                    <a:lumMod val="50000"/>
                    <a:lumOff val="50000"/>
                  </a:srgbClr>
                </a:solidFill>
                <a:latin typeface="Cambria" panose="02040503050406030204" pitchFamily="18" charset="0"/>
              </a:rPr>
              <a:t>*</a:t>
            </a:r>
            <a:r>
              <a:rPr lang="en-US" sz="750" dirty="0">
                <a:solidFill>
                  <a:srgbClr val="5D5D5D"/>
                </a:solidFill>
                <a:latin typeface="Cambria" panose="02040503050406030204" pitchFamily="18" charset="0"/>
              </a:rPr>
              <a:t>Measure is reported using a Rolling Average Methodology. The score shown is the reportable score for the corresponding year. </a:t>
            </a:r>
          </a:p>
        </p:txBody>
      </p:sp>
      <p:sp>
        <p:nvSpPr>
          <p:cNvPr id="20" name="Rectangle 2"/>
          <p:cNvSpPr txBox="1">
            <a:spLocks noChangeAspect="1" noChangeArrowheads="1"/>
          </p:cNvSpPr>
          <p:nvPr/>
        </p:nvSpPr>
        <p:spPr>
          <a:xfrm>
            <a:off x="242887" y="96226"/>
            <a:ext cx="5409423" cy="785813"/>
          </a:xfrm>
          <a:prstGeom prst="homePlate">
            <a:avLst/>
          </a:prstGeom>
          <a:solidFill>
            <a:srgbClr val="2A5698"/>
          </a:solidFill>
        </p:spPr>
        <p:txBody>
          <a:bodyPr vert="horz" lIns="85725" tIns="42863" rIns="85725" bIns="42863" rtlCol="0" anchor="ctr" anchorCtr="0">
            <a:normAutofit/>
          </a:bodyPr>
          <a:lstStyle>
            <a:lvl1pPr algn="l" defTabSz="914400" rtl="0" eaLnBrk="1" latinLnBrk="0" hangingPunct="1">
              <a:spcBef>
                <a:spcPct val="0"/>
              </a:spcBef>
              <a:buNone/>
              <a:defRPr sz="4800" kern="1200" spc="100" baseline="0">
                <a:solidFill>
                  <a:schemeClr val="accent1"/>
                </a:solidFill>
                <a:latin typeface="Haettenschweiler" panose="020B0706040902060204" pitchFamily="34" charset="0"/>
                <a:ea typeface="+mj-ea"/>
                <a:cs typeface="+mj-cs"/>
              </a:defRPr>
            </a:lvl1pPr>
          </a:lstStyle>
          <a:p>
            <a:pPr algn="r" defTabSz="857250"/>
            <a:r>
              <a:rPr lang="en-US" sz="4500" spc="94" dirty="0">
                <a:solidFill>
                  <a:srgbClr val="FFFFFF"/>
                </a:solidFill>
              </a:rPr>
              <a:t>Summary of Key Measures</a:t>
            </a:r>
            <a:endParaRPr lang="en-US" sz="1583" i="1" spc="94" dirty="0">
              <a:solidFill>
                <a:srgbClr val="FFFFFF"/>
              </a:solidFill>
            </a:endParaRPr>
          </a:p>
        </p:txBody>
      </p:sp>
      <p:graphicFrame>
        <p:nvGraphicFramePr>
          <p:cNvPr id="13" name="Table 12"/>
          <p:cNvGraphicFramePr>
            <a:graphicFrameLocks noGrp="1" noChangeAspect="1"/>
          </p:cNvGraphicFramePr>
          <p:nvPr>
            <p:custDataLst>
              <p:tags r:id="rId1"/>
            </p:custDataLst>
          </p:nvPr>
        </p:nvGraphicFramePr>
        <p:xfrm>
          <a:off x="1361261" y="1534479"/>
          <a:ext cx="6292581" cy="4076106"/>
        </p:xfrm>
        <a:graphic>
          <a:graphicData uri="http://schemas.openxmlformats.org/drawingml/2006/table">
            <a:tbl>
              <a:tblPr/>
              <a:tblGrid>
                <a:gridCol w="2430656">
                  <a:extLst>
                    <a:ext uri="{9D8B030D-6E8A-4147-A177-3AD203B41FA5}">
                      <a16:colId xmlns:a16="http://schemas.microsoft.com/office/drawing/2014/main" val="20000"/>
                    </a:ext>
                  </a:extLst>
                </a:gridCol>
                <a:gridCol w="529328">
                  <a:extLst>
                    <a:ext uri="{9D8B030D-6E8A-4147-A177-3AD203B41FA5}">
                      <a16:colId xmlns:a16="http://schemas.microsoft.com/office/drawing/2014/main" val="20001"/>
                    </a:ext>
                  </a:extLst>
                </a:gridCol>
                <a:gridCol w="529328">
                  <a:extLst>
                    <a:ext uri="{9D8B030D-6E8A-4147-A177-3AD203B41FA5}">
                      <a16:colId xmlns:a16="http://schemas.microsoft.com/office/drawing/2014/main" val="20002"/>
                    </a:ext>
                  </a:extLst>
                </a:gridCol>
                <a:gridCol w="529328">
                  <a:extLst>
                    <a:ext uri="{9D8B030D-6E8A-4147-A177-3AD203B41FA5}">
                      <a16:colId xmlns:a16="http://schemas.microsoft.com/office/drawing/2014/main" val="20003"/>
                    </a:ext>
                  </a:extLst>
                </a:gridCol>
                <a:gridCol w="529328">
                  <a:extLst>
                    <a:ext uri="{9D8B030D-6E8A-4147-A177-3AD203B41FA5}">
                      <a16:colId xmlns:a16="http://schemas.microsoft.com/office/drawing/2014/main" val="20004"/>
                    </a:ext>
                  </a:extLst>
                </a:gridCol>
                <a:gridCol w="461443">
                  <a:extLst>
                    <a:ext uri="{9D8B030D-6E8A-4147-A177-3AD203B41FA5}">
                      <a16:colId xmlns:a16="http://schemas.microsoft.com/office/drawing/2014/main" val="20005"/>
                    </a:ext>
                  </a:extLst>
                </a:gridCol>
                <a:gridCol w="626553">
                  <a:extLst>
                    <a:ext uri="{9D8B030D-6E8A-4147-A177-3AD203B41FA5}">
                      <a16:colId xmlns:a16="http://schemas.microsoft.com/office/drawing/2014/main" val="20006"/>
                    </a:ext>
                  </a:extLst>
                </a:gridCol>
                <a:gridCol w="656617">
                  <a:extLst>
                    <a:ext uri="{9D8B030D-6E8A-4147-A177-3AD203B41FA5}">
                      <a16:colId xmlns:a16="http://schemas.microsoft.com/office/drawing/2014/main" val="20007"/>
                    </a:ext>
                  </a:extLst>
                </a:gridCol>
              </a:tblGrid>
              <a:tr h="527091">
                <a:tc>
                  <a:txBody>
                    <a:bodyPr/>
                    <a:lstStyle/>
                    <a:p>
                      <a:pPr marL="0" marR="0" lvl="0" indent="0" algn="l" defTabSz="966445"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a:p>
                      <a:pPr marL="0" marR="0" lvl="0" indent="0" algn="l" defTabSz="966445" rtl="0" eaLnBrk="1" fontAlgn="b"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Composite Measures</a:t>
                      </a:r>
                      <a:endParaRPr lang="en-US" sz="900" b="1" i="0" u="none" strike="noStrike" dirty="0">
                        <a:solidFill>
                          <a:schemeClr val="accent3"/>
                        </a:solidFill>
                        <a:latin typeface="Cambria" panose="02040503050406030204" pitchFamily="18" charset="0"/>
                      </a:endParaRP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1" i="0" u="none" strike="noStrike" dirty="0">
                          <a:solidFill>
                            <a:schemeClr val="accent3"/>
                          </a:solidFill>
                          <a:latin typeface="Cambria" panose="02040503050406030204" pitchFamily="18" charset="0"/>
                        </a:rPr>
                        <a:t>2017</a:t>
                      </a:r>
                    </a:p>
                    <a:p>
                      <a:pPr algn="ctr" fontAlgn="b">
                        <a:defRPr/>
                      </a:pPr>
                      <a:r>
                        <a:rPr lang="en-US" sz="900" b="1" i="0" u="none" strike="noStrike" dirty="0">
                          <a:solidFill>
                            <a:schemeClr val="accent3"/>
                          </a:solidFill>
                          <a:latin typeface="Cambria" panose="02040503050406030204" pitchFamily="18" charset="0"/>
                        </a:rPr>
                        <a:t>%</a:t>
                      </a:r>
                    </a:p>
                  </a:txBody>
                  <a:tcPr marL="0" marR="0" marT="0" marB="0" anchor="ctr">
                    <a:lnL w="635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1" i="0" u="none" strike="noStrike" dirty="0">
                          <a:solidFill>
                            <a:schemeClr val="accent3"/>
                          </a:solidFill>
                          <a:latin typeface="Cambria" panose="02040503050406030204" pitchFamily="18" charset="0"/>
                        </a:rPr>
                        <a:t>2018</a:t>
                      </a:r>
                    </a:p>
                    <a:p>
                      <a:pPr algn="ctr" fontAlgn="b">
                        <a:defRPr/>
                      </a:pPr>
                      <a:r>
                        <a:rPr lang="en-US" sz="900" b="1" i="0" u="none" strike="noStrike" dirty="0">
                          <a:solidFill>
                            <a:schemeClr val="accent3"/>
                          </a:solidFill>
                          <a:latin typeface="Cambria" panose="02040503050406030204" pitchFamily="18" charset="0"/>
                        </a:rPr>
                        <a:t>%</a:t>
                      </a:r>
                    </a:p>
                  </a:txBody>
                  <a:tcPr marL="0" marR="0" marT="0" marB="0" anchor="ctr">
                    <a:lnL>
                      <a:noFill/>
                    </a:lnL>
                    <a:lnR>
                      <a:noFill/>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1" i="0" u="none" strike="noStrike" dirty="0">
                          <a:solidFill>
                            <a:schemeClr val="accent3"/>
                          </a:solidFill>
                          <a:latin typeface="Cambria" panose="02040503050406030204" pitchFamily="18" charset="0"/>
                        </a:rPr>
                        <a:t>2019</a:t>
                      </a:r>
                    </a:p>
                    <a:p>
                      <a:pPr algn="ctr" fontAlgn="b">
                        <a:defRPr/>
                      </a:pPr>
                      <a:r>
                        <a:rPr lang="en-US" sz="900" b="1" i="0" u="none" strike="noStrike" dirty="0">
                          <a:solidFill>
                            <a:schemeClr val="accent3"/>
                          </a:solidFill>
                          <a:latin typeface="Cambria" panose="02040503050406030204" pitchFamily="18" charset="0"/>
                        </a:rPr>
                        <a:t>%</a:t>
                      </a:r>
                    </a:p>
                  </a:txBody>
                  <a:tcPr marL="0" marR="0" marT="0" marB="0" anchor="ctr">
                    <a:lnL>
                      <a:noFill/>
                    </a:lnL>
                    <a:lnR>
                      <a:noFill/>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1" i="0" u="none" strike="noStrike" dirty="0">
                          <a:solidFill>
                            <a:schemeClr val="bg1"/>
                          </a:solidFill>
                          <a:latin typeface="Cambria" panose="02040503050406030204" pitchFamily="18" charset="0"/>
                        </a:rPr>
                        <a:t>2020</a:t>
                      </a:r>
                    </a:p>
                    <a:p>
                      <a:pPr algn="ctr" fontAlgn="b">
                        <a:defRPr/>
                      </a:pPr>
                      <a:r>
                        <a:rPr lang="en-US" sz="900" b="1" i="0" u="none" strike="noStrike" dirty="0">
                          <a:solidFill>
                            <a:schemeClr val="bg1"/>
                          </a:solidFill>
                          <a:latin typeface="Cambria" panose="02040503050406030204" pitchFamily="18" charset="0"/>
                        </a:rPr>
                        <a:t>%</a:t>
                      </a:r>
                    </a:p>
                  </a:txBody>
                  <a:tcPr marL="0" marR="0" marT="0" marB="0" anchor="ctr">
                    <a:lnL>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r>
                        <a:rPr lang="en-US" sz="900" b="1" i="0" u="none" strike="noStrike" dirty="0">
                          <a:solidFill>
                            <a:schemeClr val="bg1"/>
                          </a:solidFill>
                          <a:latin typeface="Cambria" panose="02040503050406030204" pitchFamily="18" charset="0"/>
                        </a:rPr>
                        <a:t>2020</a:t>
                      </a:r>
                    </a:p>
                    <a:p>
                      <a:pPr algn="ctr" fontAlgn="b"/>
                      <a:r>
                        <a:rPr lang="en-US" sz="900" b="1" i="0" u="none" strike="noStrike" dirty="0">
                          <a:solidFill>
                            <a:schemeClr val="bg1"/>
                          </a:solidFill>
                          <a:latin typeface="Cambria" panose="02040503050406030204" pitchFamily="18" charset="0"/>
                        </a:rPr>
                        <a:t>n</a:t>
                      </a:r>
                    </a:p>
                  </a:txBody>
                  <a:tcPr marL="0" marR="0" marT="0" marB="0" anchor="ctr">
                    <a:lnL>
                      <a:noFill/>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marL="0" algn="ctr" defTabSz="966445" rtl="0" eaLnBrk="1" fontAlgn="b" latinLnBrk="0" hangingPunct="1"/>
                      <a:r>
                        <a:rPr lang="en-US" sz="900" b="1" i="0" u="none" strike="noStrike" kern="1200" dirty="0">
                          <a:solidFill>
                            <a:schemeClr val="bg1"/>
                          </a:solidFill>
                          <a:latin typeface="Cambria" panose="02040503050406030204" pitchFamily="18" charset="0"/>
                          <a:ea typeface="+mn-ea"/>
                          <a:cs typeface="+mn-cs"/>
                        </a:rPr>
                        <a:t>2020</a:t>
                      </a:r>
                    </a:p>
                    <a:p>
                      <a:pPr marL="0" algn="ctr" defTabSz="966445" rtl="0" eaLnBrk="1" fontAlgn="b" latinLnBrk="0" hangingPunct="1"/>
                      <a:r>
                        <a:rPr lang="en-US" sz="900" b="1" i="0" u="none" strike="noStrike" kern="1200" dirty="0">
                          <a:solidFill>
                            <a:schemeClr val="bg1"/>
                          </a:solidFill>
                          <a:latin typeface="Cambria" panose="02040503050406030204" pitchFamily="18" charset="0"/>
                          <a:ea typeface="+mn-ea"/>
                          <a:cs typeface="+mn-cs"/>
                        </a:rPr>
                        <a:t>Margin of</a:t>
                      </a:r>
                    </a:p>
                    <a:p>
                      <a:pPr marL="0" algn="ctr" defTabSz="966445" rtl="0" eaLnBrk="1" fontAlgn="b" latinLnBrk="0" hangingPunct="1"/>
                      <a:r>
                        <a:rPr lang="en-US" sz="900" b="1" i="0" u="none" strike="noStrike" kern="1200" dirty="0">
                          <a:solidFill>
                            <a:schemeClr val="bg1"/>
                          </a:solidFill>
                          <a:latin typeface="Cambria" panose="02040503050406030204" pitchFamily="18" charset="0"/>
                          <a:ea typeface="+mn-ea"/>
                          <a:cs typeface="+mn-cs"/>
                        </a:rPr>
                        <a:t>Error</a:t>
                      </a:r>
                    </a:p>
                  </a:txBody>
                  <a:tcPr marL="0" marR="0" marT="0" marB="0" anchor="ctr">
                    <a:lnL>
                      <a:noFill/>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marL="0" algn="ctr" defTabSz="966445" rtl="0" eaLnBrk="1" fontAlgn="b" latinLnBrk="0" hangingPunct="1"/>
                      <a:r>
                        <a:rPr lang="en-US" sz="900" b="1" i="0" u="none" strike="noStrike" kern="1200" dirty="0">
                          <a:solidFill>
                            <a:schemeClr val="bg1"/>
                          </a:solidFill>
                          <a:latin typeface="Cambria" panose="02040503050406030204" pitchFamily="18" charset="0"/>
                          <a:ea typeface="+mn-ea"/>
                          <a:cs typeface="+mn-cs"/>
                        </a:rPr>
                        <a:t>2019</a:t>
                      </a:r>
                    </a:p>
                    <a:p>
                      <a:pPr marL="0" algn="ctr" defTabSz="966445" rtl="0" eaLnBrk="1" fontAlgn="b" latinLnBrk="0" hangingPunct="1"/>
                      <a:r>
                        <a:rPr lang="en-US" sz="900" b="1" i="0" u="none" strike="noStrike" kern="1200" dirty="0">
                          <a:solidFill>
                            <a:schemeClr val="bg1"/>
                          </a:solidFill>
                          <a:latin typeface="Cambria" panose="02040503050406030204" pitchFamily="18" charset="0"/>
                          <a:ea typeface="+mn-ea"/>
                          <a:cs typeface="+mn-cs"/>
                        </a:rPr>
                        <a:t> Quality Compass</a:t>
                      </a:r>
                    </a:p>
                  </a:txBody>
                  <a:tcPr marL="0" marR="0" marT="0" marB="0" anchor="ctr">
                    <a:lnL>
                      <a:noFill/>
                    </a:lnL>
                    <a:lnR w="28575"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extLst>
                  <a:ext uri="{0D108BD9-81ED-4DB2-BD59-A6C34878D82A}">
                    <a16:rowId xmlns:a16="http://schemas.microsoft.com/office/drawing/2014/main" val="10000"/>
                  </a:ext>
                </a:extLst>
              </a:tr>
              <a:tr h="240030">
                <a:tc>
                  <a:txBody>
                    <a:bodyPr/>
                    <a:lstStyle/>
                    <a:p>
                      <a:pPr algn="l" fontAlgn="b"/>
                      <a:r>
                        <a:rPr lang="en-US" sz="900" b="0" i="0" u="none" strike="noStrike" dirty="0">
                          <a:solidFill>
                            <a:srgbClr val="5D5D5D"/>
                          </a:solidFill>
                          <a:latin typeface="Cambria" panose="02040503050406030204" pitchFamily="18" charset="0"/>
                        </a:rPr>
                        <a:t>Getting Care Quickly</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FF3FF"/>
                    </a:solidFill>
                  </a:tcPr>
                </a:tc>
                <a:tc>
                  <a:txBody>
                    <a:bodyPr/>
                    <a:lstStyle/>
                    <a:p>
                      <a:pPr algn="ctr" fontAlgn="b">
                        <a:defRPr/>
                      </a:pPr>
                      <a:r>
                        <a:rPr lang="en-US" sz="900" b="0" i="0" u="none" strike="noStrike" dirty="0">
                          <a:solidFill>
                            <a:srgbClr val="5D5D5D"/>
                          </a:solidFill>
                          <a:latin typeface="Cambria" panose="02040503050406030204" pitchFamily="18" charset="0"/>
                        </a:rPr>
                        <a:t>86%</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FF3FF"/>
                    </a:solidFill>
                  </a:tcPr>
                </a:tc>
                <a:tc>
                  <a:txBody>
                    <a:bodyPr/>
                    <a:lstStyle/>
                    <a:p>
                      <a:pPr algn="ctr" fontAlgn="b">
                        <a:defRPr/>
                      </a:pPr>
                      <a:r>
                        <a:rPr lang="en-US" sz="900" b="0" i="0" u="none" strike="noStrike" dirty="0">
                          <a:solidFill>
                            <a:srgbClr val="5D5D5D"/>
                          </a:solidFill>
                          <a:latin typeface="Cambria" panose="02040503050406030204" pitchFamily="18" charset="0"/>
                        </a:rPr>
                        <a:t>83%</a:t>
                      </a:r>
                    </a:p>
                  </a:txBody>
                  <a:tcPr marL="0" marR="0" marT="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FF3FF"/>
                    </a:solidFill>
                  </a:tcPr>
                </a:tc>
                <a:tc>
                  <a:txBody>
                    <a:bodyPr/>
                    <a:lstStyle/>
                    <a:p>
                      <a:pPr algn="ctr" fontAlgn="b">
                        <a:defRPr/>
                      </a:pPr>
                      <a:r>
                        <a:rPr lang="en-US" sz="900" b="0" i="0" u="none" strike="noStrike" dirty="0">
                          <a:solidFill>
                            <a:srgbClr val="5D5D5D"/>
                          </a:solidFill>
                          <a:latin typeface="Cambria" panose="02040503050406030204" pitchFamily="18" charset="0"/>
                        </a:rPr>
                        <a:t>83%</a:t>
                      </a:r>
                    </a:p>
                  </a:txBody>
                  <a:tcPr marL="0" marR="0" marT="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FF3FF"/>
                    </a:solidFill>
                  </a:tcPr>
                </a:tc>
                <a:tc>
                  <a:txBody>
                    <a:bodyPr/>
                    <a:lstStyle/>
                    <a:p>
                      <a:pPr algn="ctr" fontAlgn="b">
                        <a:defRPr/>
                      </a:pPr>
                      <a:r>
                        <a:rPr lang="en-US" sz="900" b="0" i="0" u="none" strike="noStrike" dirty="0">
                          <a:solidFill>
                            <a:srgbClr val="5D5D5D"/>
                          </a:solidFill>
                          <a:latin typeface="Cambria" panose="02040503050406030204" pitchFamily="18" charset="0"/>
                        </a:rPr>
                        <a:t>85%</a:t>
                      </a:r>
                    </a:p>
                  </a:txBody>
                  <a:tcPr marL="0" marR="0" marT="0" marB="0" anchor="ctr">
                    <a:lnL>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FF3FF"/>
                    </a:solidFill>
                  </a:tcPr>
                </a:tc>
                <a:tc>
                  <a:txBody>
                    <a:bodyPr/>
                    <a:lstStyle/>
                    <a:p>
                      <a:pPr algn="ctr" fontAlgn="b">
                        <a:defRPr/>
                      </a:pPr>
                      <a:r>
                        <a:rPr lang="en-US" sz="900" b="0" i="0" u="none" strike="noStrike" dirty="0">
                          <a:solidFill>
                            <a:srgbClr val="5D5D5D"/>
                          </a:solidFill>
                          <a:latin typeface="Cambria" panose="02040503050406030204" pitchFamily="18" charset="0"/>
                        </a:rPr>
                        <a:t>148</a:t>
                      </a:r>
                    </a:p>
                  </a:txBody>
                  <a:tcPr marL="0" marR="0" marT="0" marB="0" anchor="ctr">
                    <a:lnL>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FF3FF"/>
                    </a:solidFill>
                  </a:tcPr>
                </a:tc>
                <a:tc>
                  <a:txBody>
                    <a:bodyPr/>
                    <a:lstStyle/>
                    <a:p>
                      <a:pPr algn="ctr" fontAlgn="b">
                        <a:defRPr/>
                      </a:pPr>
                      <a:r>
                        <a:rPr lang="en-US" sz="900" b="0" i="0" u="none" strike="noStrike" dirty="0">
                          <a:solidFill>
                            <a:srgbClr val="5D5D5D"/>
                          </a:solidFill>
                          <a:latin typeface="Cambria" panose="02040503050406030204" pitchFamily="18" charset="0"/>
                        </a:rPr>
                        <a:t>+/- 8</a:t>
                      </a:r>
                    </a:p>
                  </a:txBody>
                  <a:tcPr marL="0" marR="0" marT="0" marB="0" anchor="ctr">
                    <a:lnL>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FF3FF"/>
                    </a:solidFill>
                  </a:tcPr>
                </a:tc>
                <a:tc>
                  <a:txBody>
                    <a:bodyPr/>
                    <a:lstStyle/>
                    <a:p>
                      <a:pPr algn="ctr" fontAlgn="b">
                        <a:defRPr/>
                      </a:pPr>
                      <a:r>
                        <a:rPr lang="en-US" sz="900" b="0" i="0" u="none" strike="noStrike" dirty="0">
                          <a:solidFill>
                            <a:srgbClr val="5D5D5D"/>
                          </a:solidFill>
                          <a:latin typeface="Cambria" panose="02040503050406030204" pitchFamily="18" charset="0"/>
                        </a:rPr>
                        <a:t>82%</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FF3FF"/>
                    </a:solidFill>
                  </a:tcPr>
                </a:tc>
                <a:extLst>
                  <a:ext uri="{0D108BD9-81ED-4DB2-BD59-A6C34878D82A}">
                    <a16:rowId xmlns:a16="http://schemas.microsoft.com/office/drawing/2014/main" val="10001"/>
                  </a:ext>
                </a:extLst>
              </a:tr>
              <a:tr h="240030">
                <a:tc>
                  <a:txBody>
                    <a:bodyPr/>
                    <a:lstStyle/>
                    <a:p>
                      <a:pPr algn="l" fontAlgn="b"/>
                      <a:r>
                        <a:rPr lang="en-US" sz="900" b="0" i="0" u="none" strike="noStrike" dirty="0">
                          <a:solidFill>
                            <a:srgbClr val="5D5D5D"/>
                          </a:solidFill>
                          <a:latin typeface="Cambria" panose="02040503050406030204" pitchFamily="18" charset="0"/>
                        </a:rPr>
                        <a:t>How Well Doctors Communicate</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93%</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91%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96%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94%</a:t>
                      </a:r>
                    </a:p>
                  </a:txBody>
                  <a:tcPr marL="0" marR="0" marT="0"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179</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+/- 7</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92%</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0030">
                <a:tc>
                  <a:txBody>
                    <a:bodyPr/>
                    <a:lstStyle/>
                    <a:p>
                      <a:pPr algn="l" fontAlgn="b"/>
                      <a:r>
                        <a:rPr lang="en-US" sz="900" b="0" i="0" u="none" strike="noStrike" dirty="0">
                          <a:solidFill>
                            <a:srgbClr val="5D5D5D"/>
                          </a:solidFill>
                          <a:latin typeface="Cambria" panose="02040503050406030204" pitchFamily="18" charset="0"/>
                        </a:rPr>
                        <a:t>Getting Needed Care</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82%</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86%</a:t>
                      </a:r>
                    </a:p>
                  </a:txBody>
                  <a:tcPr marL="0" marR="0" marT="0" marB="0" anchor="ctr">
                    <a:lnL>
                      <a:noFill/>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85%</a:t>
                      </a:r>
                    </a:p>
                  </a:txBody>
                  <a:tcPr marL="0" marR="0" marT="0" marB="0" anchor="ctr">
                    <a:lnL>
                      <a:noFill/>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83%</a:t>
                      </a:r>
                    </a:p>
                  </a:txBody>
                  <a:tcPr marL="0" marR="0" marT="0"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177</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+/- 7</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83%</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extLst>
                  <a:ext uri="{0D108BD9-81ED-4DB2-BD59-A6C34878D82A}">
                    <a16:rowId xmlns:a16="http://schemas.microsoft.com/office/drawing/2014/main" val="10004"/>
                  </a:ext>
                </a:extLst>
              </a:tr>
              <a:tr h="240030">
                <a:tc>
                  <a:txBody>
                    <a:bodyPr/>
                    <a:lstStyle/>
                    <a:p>
                      <a:pPr algn="l" fontAlgn="b"/>
                      <a:r>
                        <a:rPr lang="en-US" sz="900" b="0" i="0" u="none" strike="noStrike" dirty="0">
                          <a:solidFill>
                            <a:srgbClr val="5D5D5D"/>
                          </a:solidFill>
                          <a:latin typeface="Cambria" panose="02040503050406030204" pitchFamily="18" charset="0"/>
                        </a:rPr>
                        <a:t>Customer Service</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91%</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88%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90%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93%</a:t>
                      </a:r>
                    </a:p>
                  </a:txBody>
                  <a:tcPr marL="0" marR="0" marT="0"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98</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+/- 10</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89%</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2875">
                <a:tc>
                  <a:txBody>
                    <a:bodyPr/>
                    <a:lstStyle/>
                    <a:p>
                      <a:pPr algn="l" fontAlgn="b"/>
                      <a:r>
                        <a:rPr lang="en-US" sz="900" b="1" i="0" u="none" strike="noStrike" dirty="0">
                          <a:solidFill>
                            <a:schemeClr val="accent3"/>
                          </a:solidFill>
                          <a:latin typeface="Cambria" panose="02040503050406030204" pitchFamily="18" charset="0"/>
                        </a:rPr>
                        <a:t>Overall Rating Measures</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0" i="0" u="none" strike="noStrike" dirty="0">
                          <a:latin typeface="Cambria" panose="02040503050406030204" pitchFamily="18" charset="0"/>
                        </a:rPr>
                        <a:t> </a:t>
                      </a:r>
                    </a:p>
                  </a:txBody>
                  <a:tcPr marL="0" marR="0" marT="0" marB="0"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0" i="0" u="none" strike="noStrike" dirty="0">
                          <a:latin typeface="Cambria" panose="02040503050406030204" pitchFamily="18" charset="0"/>
                        </a:rPr>
                        <a:t> </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0" i="0" u="none" strike="noStrike" dirty="0">
                          <a:latin typeface="Cambria" panose="02040503050406030204" pitchFamily="18" charset="0"/>
                        </a:rPr>
                        <a:t> </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0" i="0" u="none" strike="noStrike" dirty="0">
                          <a:latin typeface="Cambria" panose="02040503050406030204" pitchFamily="18" charset="0"/>
                        </a:rPr>
                        <a:t> </a:t>
                      </a:r>
                    </a:p>
                  </a:txBody>
                  <a:tcPr marL="0" marR="0" marT="0" marB="0" anchor="ctr">
                    <a:lnL>
                      <a:noFill/>
                    </a:lnL>
                    <a:lnR w="190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900" b="0" i="0" u="none" strike="noStrike" dirty="0">
                        <a:solidFill>
                          <a:srgbClr val="5D5D5D"/>
                        </a:solidFill>
                        <a:latin typeface="Cambria" panose="02040503050406030204" pitchFamily="18" charset="0"/>
                      </a:endParaRPr>
                    </a:p>
                  </a:txBody>
                  <a:tcPr marL="0" marR="0" marT="0" marB="0" anchor="ctr">
                    <a:lnL>
                      <a:noFill/>
                    </a:lnL>
                    <a:lnR w="2857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900" b="0" i="0" u="none" strike="noStrike" dirty="0">
                        <a:solidFill>
                          <a:srgbClr val="5D5D5D"/>
                        </a:solidFill>
                        <a:latin typeface="Cambria" panose="02040503050406030204" pitchFamily="18" charset="0"/>
                      </a:endParaRPr>
                    </a:p>
                  </a:txBody>
                  <a:tcPr marL="0" marR="0" marT="0" marB="0" anchor="ctr">
                    <a:lnL>
                      <a:noFill/>
                    </a:lnL>
                    <a:lnR w="2857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800" b="0" i="0" u="none" strike="noStrike" dirty="0">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extLst>
                  <a:ext uri="{0D108BD9-81ED-4DB2-BD59-A6C34878D82A}">
                    <a16:rowId xmlns:a16="http://schemas.microsoft.com/office/drawing/2014/main" val="10006"/>
                  </a:ext>
                </a:extLst>
              </a:tr>
              <a:tr h="240030">
                <a:tc>
                  <a:txBody>
                    <a:bodyPr/>
                    <a:lstStyle/>
                    <a:p>
                      <a:pPr algn="l" fontAlgn="b"/>
                      <a:r>
                        <a:rPr lang="en-US" sz="900" b="0" i="0" u="none" strike="noStrike" dirty="0">
                          <a:solidFill>
                            <a:srgbClr val="5D5D5D"/>
                          </a:solidFill>
                          <a:latin typeface="Cambria" panose="02040503050406030204" pitchFamily="18" charset="0"/>
                        </a:rPr>
                        <a:t>Health Care</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72%</a:t>
                      </a:r>
                    </a:p>
                  </a:txBody>
                  <a:tcPr marL="0" marR="0"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74%</a:t>
                      </a:r>
                    </a:p>
                  </a:txBody>
                  <a:tcPr marL="0" marR="0" marT="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77%</a:t>
                      </a:r>
                    </a:p>
                  </a:txBody>
                  <a:tcPr marL="0" marR="0" marT="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76%</a:t>
                      </a:r>
                    </a:p>
                  </a:txBody>
                  <a:tcPr marL="0" marR="0" marT="0" marB="0" anchor="ctr">
                    <a:lnL>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224</a:t>
                      </a:r>
                    </a:p>
                  </a:txBody>
                  <a:tcPr marL="0" marR="0" marT="0" marB="0" anchor="ctr">
                    <a:lnL>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+/- 7</a:t>
                      </a:r>
                    </a:p>
                  </a:txBody>
                  <a:tcPr marL="0" marR="0" marT="0" marB="0" anchor="ctr">
                    <a:lnL>
                      <a:noFill/>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75%</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40030">
                <a:tc>
                  <a:txBody>
                    <a:bodyPr/>
                    <a:lstStyle/>
                    <a:p>
                      <a:pPr algn="l" fontAlgn="b"/>
                      <a:r>
                        <a:rPr lang="en-US" sz="900" b="0" i="0" u="none" strike="noStrike" dirty="0">
                          <a:solidFill>
                            <a:srgbClr val="5D5D5D"/>
                          </a:solidFill>
                          <a:latin typeface="Cambria" panose="02040503050406030204" pitchFamily="18" charset="0"/>
                        </a:rPr>
                        <a:t>Personal Doctor</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82%</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80%</a:t>
                      </a:r>
                    </a:p>
                  </a:txBody>
                  <a:tcPr marL="0" marR="0" marT="0" marB="0" anchor="ctr">
                    <a:lnL>
                      <a:noFill/>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85%</a:t>
                      </a:r>
                    </a:p>
                  </a:txBody>
                  <a:tcPr marL="0" marR="0" marT="0" marB="0" anchor="ctr">
                    <a:lnL>
                      <a:noFill/>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85%</a:t>
                      </a:r>
                    </a:p>
                  </a:txBody>
                  <a:tcPr marL="0" marR="0" marT="0"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240</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+/- 6</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82%</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extLst>
                  <a:ext uri="{0D108BD9-81ED-4DB2-BD59-A6C34878D82A}">
                    <a16:rowId xmlns:a16="http://schemas.microsoft.com/office/drawing/2014/main" val="10008"/>
                  </a:ext>
                </a:extLst>
              </a:tr>
              <a:tr h="240030">
                <a:tc>
                  <a:txBody>
                    <a:bodyPr/>
                    <a:lstStyle/>
                    <a:p>
                      <a:pPr algn="l" fontAlgn="b"/>
                      <a:r>
                        <a:rPr lang="en-US" sz="900" b="0" i="0" u="none" strike="noStrike" dirty="0">
                          <a:solidFill>
                            <a:srgbClr val="5D5D5D"/>
                          </a:solidFill>
                          <a:latin typeface="Cambria" panose="02040503050406030204" pitchFamily="18" charset="0"/>
                        </a:rPr>
                        <a:t>Specialist</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83%</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82%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88%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85%</a:t>
                      </a:r>
                    </a:p>
                  </a:txBody>
                  <a:tcPr marL="0" marR="0" marT="0"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121</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+/- 9</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82%</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40030">
                <a:tc>
                  <a:txBody>
                    <a:bodyPr/>
                    <a:lstStyle/>
                    <a:p>
                      <a:pPr algn="l" fontAlgn="b"/>
                      <a:r>
                        <a:rPr lang="en-US" sz="900" b="0" i="0" u="none" strike="noStrike" dirty="0">
                          <a:solidFill>
                            <a:srgbClr val="5D5D5D"/>
                          </a:solidFill>
                          <a:latin typeface="Cambria" panose="02040503050406030204" pitchFamily="18" charset="0"/>
                        </a:rPr>
                        <a:t>Health Plan</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79%</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78%</a:t>
                      </a:r>
                    </a:p>
                  </a:txBody>
                  <a:tcPr marL="0" marR="0" marT="0" marB="0" anchor="ctr">
                    <a:lnL>
                      <a:noFill/>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77%</a:t>
                      </a:r>
                    </a:p>
                  </a:txBody>
                  <a:tcPr marL="0" marR="0" marT="0" marB="0" anchor="ctr">
                    <a:lnL>
                      <a:noFill/>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80%</a:t>
                      </a:r>
                    </a:p>
                  </a:txBody>
                  <a:tcPr marL="0" marR="0" marT="0"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295</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+/- 6</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78%</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extLst>
                  <a:ext uri="{0D108BD9-81ED-4DB2-BD59-A6C34878D82A}">
                    <a16:rowId xmlns:a16="http://schemas.microsoft.com/office/drawing/2014/main" val="10010"/>
                  </a:ext>
                </a:extLst>
              </a:tr>
              <a:tr h="142875">
                <a:tc>
                  <a:txBody>
                    <a:bodyPr/>
                    <a:lstStyle/>
                    <a:p>
                      <a:pPr algn="l" fontAlgn="b"/>
                      <a:r>
                        <a:rPr lang="en-US" sz="900" b="1" i="0" u="none" strike="noStrike" dirty="0">
                          <a:solidFill>
                            <a:schemeClr val="accent3"/>
                          </a:solidFill>
                          <a:latin typeface="Cambria" panose="02040503050406030204" pitchFamily="18" charset="0"/>
                        </a:rPr>
                        <a:t>HEDIS</a:t>
                      </a:r>
                      <a:r>
                        <a:rPr lang="en-US" sz="900" b="1" i="0" u="none" strike="noStrike" baseline="30000" dirty="0">
                          <a:solidFill>
                            <a:schemeClr val="accent3"/>
                          </a:solidFill>
                          <a:latin typeface="Cambria" panose="02040503050406030204" pitchFamily="18" charset="0"/>
                        </a:rPr>
                        <a:t>®</a:t>
                      </a:r>
                      <a:r>
                        <a:rPr lang="en-US" sz="900" b="1" i="0" u="none" strike="noStrike" dirty="0">
                          <a:solidFill>
                            <a:schemeClr val="accent3"/>
                          </a:solidFill>
                          <a:latin typeface="Cambria" panose="02040503050406030204" pitchFamily="18" charset="0"/>
                        </a:rPr>
                        <a:t> Measures </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0" i="0" u="none" strike="noStrike" dirty="0">
                          <a:latin typeface="Cambria" panose="02040503050406030204" pitchFamily="18" charset="0"/>
                        </a:rPr>
                        <a:t> </a:t>
                      </a:r>
                    </a:p>
                  </a:txBody>
                  <a:tcPr marL="0" marR="0" marT="0" marB="0"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0" i="0" u="none" strike="noStrike" dirty="0">
                          <a:latin typeface="Cambria" panose="02040503050406030204" pitchFamily="18" charset="0"/>
                        </a:rPr>
                        <a:t> </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0" i="0" u="none" strike="noStrike" dirty="0">
                          <a:latin typeface="Cambria" panose="02040503050406030204" pitchFamily="18" charset="0"/>
                        </a:rPr>
                        <a:t> </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0" i="0" u="none" strike="noStrike" dirty="0">
                          <a:latin typeface="Cambria" panose="02040503050406030204" pitchFamily="18" charset="0"/>
                        </a:rPr>
                        <a:t> </a:t>
                      </a:r>
                    </a:p>
                  </a:txBody>
                  <a:tcPr marL="0" marR="0" marT="0" marB="0" anchor="ctr">
                    <a:lnL>
                      <a:noFill/>
                    </a:lnL>
                    <a:lnR w="190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900" b="0" i="0" u="none" strike="noStrike" dirty="0">
                        <a:solidFill>
                          <a:srgbClr val="5D5D5D"/>
                        </a:solidFill>
                        <a:latin typeface="Cambria" panose="02040503050406030204" pitchFamily="18" charset="0"/>
                      </a:endParaRPr>
                    </a:p>
                  </a:txBody>
                  <a:tcPr marL="0" marR="0" marT="0" marB="0" anchor="ctr">
                    <a:lnL>
                      <a:noFill/>
                    </a:lnL>
                    <a:lnR w="2857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900" b="0" i="0" u="none" strike="noStrike" dirty="0">
                        <a:solidFill>
                          <a:srgbClr val="5D5D5D"/>
                        </a:solidFill>
                        <a:latin typeface="Cambria" panose="02040503050406030204" pitchFamily="18" charset="0"/>
                      </a:endParaRPr>
                    </a:p>
                  </a:txBody>
                  <a:tcPr marL="0" marR="0" marT="0" marB="0" anchor="ctr">
                    <a:lnL>
                      <a:noFill/>
                    </a:lnL>
                    <a:lnR w="2857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r>
                        <a:rPr lang="en-US" sz="900" b="0" i="0" u="none" strike="noStrike" dirty="0">
                          <a:solidFill>
                            <a:schemeClr val="tx1">
                              <a:lumMod val="50000"/>
                              <a:lumOff val="50000"/>
                            </a:schemeClr>
                          </a:solidFill>
                          <a:latin typeface="Cambria" panose="02040503050406030204" pitchFamily="18" charset="0"/>
                        </a:rPr>
                        <a:t> </a:t>
                      </a:r>
                    </a:p>
                  </a:txBody>
                  <a:tcPr marL="0" marR="0" marT="0" marB="0" anchor="ctr">
                    <a:lnL>
                      <a:noFill/>
                    </a:lnL>
                    <a:lnR w="28575" cap="flat" cmpd="sng" algn="ctr">
                      <a:solidFill>
                        <a:srgbClr val="3E79B5"/>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extLst>
                  <a:ext uri="{0D108BD9-81ED-4DB2-BD59-A6C34878D82A}">
                    <a16:rowId xmlns:a16="http://schemas.microsoft.com/office/drawing/2014/main" val="10011"/>
                  </a:ext>
                </a:extLst>
              </a:tr>
              <a:tr h="240030">
                <a:tc>
                  <a:txBody>
                    <a:bodyPr/>
                    <a:lstStyle/>
                    <a:p>
                      <a:pPr algn="l" fontAlgn="b"/>
                      <a:r>
                        <a:rPr lang="en-US" sz="900" b="0" i="0" u="none" strike="noStrike" dirty="0">
                          <a:solidFill>
                            <a:srgbClr val="5D5D5D"/>
                          </a:solidFill>
                          <a:latin typeface="Cambria" panose="02040503050406030204" pitchFamily="18" charset="0"/>
                        </a:rPr>
                        <a:t>Flu Vaccinations (Ages 18-64)</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44%</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defRPr/>
                      </a:pPr>
                      <a:r>
                        <a:rPr lang="en-US" sz="900" b="0" i="0" u="none" strike="noStrike" dirty="0">
                          <a:solidFill>
                            <a:srgbClr val="5D5D5D"/>
                          </a:solidFill>
                          <a:latin typeface="Cambria" panose="02040503050406030204" pitchFamily="18" charset="0"/>
                        </a:rPr>
                        <a:t>41%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defRPr/>
                      </a:pPr>
                      <a:r>
                        <a:rPr lang="en-US" sz="900" b="0" i="0" u="none" strike="noStrike" dirty="0">
                          <a:solidFill>
                            <a:srgbClr val="5D5D5D"/>
                          </a:solidFill>
                          <a:latin typeface="Cambria" panose="02040503050406030204" pitchFamily="18"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defRPr/>
                      </a:pPr>
                      <a:r>
                        <a:rPr lang="en-US" sz="900" b="0" i="0" u="none" strike="noStrike" dirty="0">
                          <a:solidFill>
                            <a:srgbClr val="5D5D5D"/>
                          </a:solidFill>
                          <a:latin typeface="Cambria" panose="02040503050406030204" pitchFamily="18" charset="0"/>
                        </a:rPr>
                        <a:t>48%</a:t>
                      </a:r>
                    </a:p>
                  </a:txBody>
                  <a:tcPr marL="0" marR="0" marT="0"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268</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+/- 6</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42%</a:t>
                      </a:r>
                    </a:p>
                  </a:txBody>
                  <a:tcPr marL="0" marR="0" marT="0" marB="0" anchor="ctr">
                    <a:lnL>
                      <a:noFill/>
                    </a:lnL>
                    <a:lnR w="28575" cap="flat" cmpd="sng" algn="ctr">
                      <a:solidFill>
                        <a:srgbClr val="3E79B5"/>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0030">
                <a:tc>
                  <a:txBody>
                    <a:bodyPr/>
                    <a:lstStyle/>
                    <a:p>
                      <a:pPr algn="l" fontAlgn="b"/>
                      <a:r>
                        <a:rPr lang="en-US" sz="900" b="0" i="0" u="none" strike="noStrike" dirty="0">
                          <a:solidFill>
                            <a:srgbClr val="5D5D5D"/>
                          </a:solidFill>
                          <a:latin typeface="Cambria" panose="02040503050406030204" pitchFamily="18" charset="0"/>
                        </a:rPr>
                        <a:t>Advising Smokers and Tobacco Users to Quit*</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76%</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a:defRPr/>
                      </a:pPr>
                      <a:r>
                        <a:rPr lang="en-US" sz="900" dirty="0">
                          <a:solidFill>
                            <a:srgbClr val="5D5D5D"/>
                          </a:solidFill>
                          <a:latin typeface="Cambria" panose="02040503050406030204" pitchFamily="18" charset="0"/>
                        </a:rPr>
                        <a:t>77%</a:t>
                      </a:r>
                    </a:p>
                  </a:txBody>
                  <a:tcPr marL="0" marR="0" marT="0" marB="0" anchor="ctr">
                    <a:lnL>
                      <a:noFill/>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75%</a:t>
                      </a:r>
                    </a:p>
                  </a:txBody>
                  <a:tcPr marL="0" marR="0" marT="0" marB="0" anchor="ctr">
                    <a:lnL>
                      <a:noFill/>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79%</a:t>
                      </a:r>
                    </a:p>
                  </a:txBody>
                  <a:tcPr marL="0" marR="0" marT="0"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140</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+/- 8</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77%</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extLst>
                  <a:ext uri="{0D108BD9-81ED-4DB2-BD59-A6C34878D82A}">
                    <a16:rowId xmlns:a16="http://schemas.microsoft.com/office/drawing/2014/main" val="10013"/>
                  </a:ext>
                </a:extLst>
              </a:tr>
              <a:tr h="240030">
                <a:tc>
                  <a:txBody>
                    <a:bodyPr/>
                    <a:lstStyle/>
                    <a:p>
                      <a:pPr algn="l" fontAlgn="b"/>
                      <a:r>
                        <a:rPr lang="en-US" sz="900" b="0" i="0" u="none" strike="noStrike" dirty="0">
                          <a:solidFill>
                            <a:srgbClr val="5D5D5D"/>
                          </a:solidFill>
                          <a:latin typeface="Cambria" panose="02040503050406030204" pitchFamily="18" charset="0"/>
                        </a:rPr>
                        <a:t>Discussing Cessation Medications*</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55%</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defRPr/>
                      </a:pPr>
                      <a:r>
                        <a:rPr lang="en-US" sz="900" dirty="0">
                          <a:solidFill>
                            <a:srgbClr val="5D5D5D"/>
                          </a:solidFill>
                          <a:latin typeface="Cambria" panose="02040503050406030204" pitchFamily="18" charset="0"/>
                        </a:rPr>
                        <a:t>59%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55%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00" b="0" i="0" u="none" strike="noStrike" dirty="0">
                          <a:solidFill>
                            <a:srgbClr val="5D5D5D"/>
                          </a:solidFill>
                          <a:latin typeface="Cambria" panose="02040503050406030204" pitchFamily="18" charset="0"/>
                        </a:rPr>
                        <a:t>54%</a:t>
                      </a:r>
                    </a:p>
                  </a:txBody>
                  <a:tcPr marL="0" marR="0" marT="0"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138</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+/- 8</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53%</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40030">
                <a:tc>
                  <a:txBody>
                    <a:bodyPr/>
                    <a:lstStyle/>
                    <a:p>
                      <a:pPr algn="l" fontAlgn="b"/>
                      <a:r>
                        <a:rPr lang="en-US" sz="900" b="0" i="0" u="none" strike="noStrike" dirty="0">
                          <a:solidFill>
                            <a:srgbClr val="5D5D5D"/>
                          </a:solidFill>
                          <a:latin typeface="Cambria" panose="02040503050406030204" pitchFamily="18" charset="0"/>
                        </a:rPr>
                        <a:t>Discussing Cessation Strategies*</a:t>
                      </a: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50%</a:t>
                      </a:r>
                    </a:p>
                  </a:txBody>
                  <a:tcPr marL="0" marR="0" marT="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a:defRPr/>
                      </a:pPr>
                      <a:r>
                        <a:rPr lang="en-US" sz="900" dirty="0">
                          <a:solidFill>
                            <a:srgbClr val="5D5D5D"/>
                          </a:solidFill>
                          <a:latin typeface="Cambria" panose="02040503050406030204" pitchFamily="18"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45%</a:t>
                      </a:r>
                    </a:p>
                  </a:txBody>
                  <a:tcPr marL="0" marR="0" marT="0" marB="0" anchor="ctr">
                    <a:lnL>
                      <a:noFill/>
                    </a:lnL>
                    <a:lnR>
                      <a:noFill/>
                    </a:lnR>
                    <a:lnT>
                      <a:noFill/>
                    </a:lnT>
                    <a:lnB>
                      <a:noFill/>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45%</a:t>
                      </a:r>
                    </a:p>
                  </a:txBody>
                  <a:tcPr marL="0" marR="0" marT="0" marB="0" anchor="ctr">
                    <a:lnL>
                      <a:noFill/>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140</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+/- 8</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46%</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AF0F8"/>
                    </a:solidFill>
                  </a:tcPr>
                </a:tc>
                <a:extLst>
                  <a:ext uri="{0D108BD9-81ED-4DB2-BD59-A6C34878D82A}">
                    <a16:rowId xmlns:a16="http://schemas.microsoft.com/office/drawing/2014/main" val="10015"/>
                  </a:ext>
                </a:extLst>
              </a:tr>
              <a:tr h="142875">
                <a:tc>
                  <a:txBody>
                    <a:bodyPr/>
                    <a:lstStyle/>
                    <a:p>
                      <a:pPr algn="l" fontAlgn="b"/>
                      <a:endParaRPr lang="en-US" sz="900" b="0" i="0" u="none" strike="noStrike" dirty="0">
                        <a:latin typeface="Cambria" panose="02040503050406030204" pitchFamily="18" charset="0"/>
                      </a:endParaRP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900" b="0" i="0" u="none" strike="noStrike" dirty="0">
                        <a:latin typeface="Cambria" panose="02040503050406030204" pitchFamily="18" charset="0"/>
                      </a:endParaRPr>
                    </a:p>
                  </a:txBody>
                  <a:tcPr marL="0" marR="0" marT="0" marB="0"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900" b="0" i="0" u="none" strike="noStrike" dirty="0">
                        <a:latin typeface="Cambria" panose="02040503050406030204" pitchFamily="18"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900" b="0" i="0" u="none" strike="noStrike" dirty="0">
                        <a:latin typeface="Cambria" panose="02040503050406030204" pitchFamily="18" charset="0"/>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900" b="0" i="0" u="none" strike="noStrike" dirty="0">
                        <a:latin typeface="Cambria" panose="02040503050406030204" pitchFamily="18" charset="0"/>
                      </a:endParaRPr>
                    </a:p>
                  </a:txBody>
                  <a:tcPr marL="0" marR="0" marT="0" marB="0" anchor="ctr">
                    <a:lnL>
                      <a:noFill/>
                    </a:lnL>
                    <a:lnR w="190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900" b="0" i="0" u="none" strike="noStrike" dirty="0">
                        <a:solidFill>
                          <a:srgbClr val="5D5D5D"/>
                        </a:solidFill>
                        <a:latin typeface="Cambria" panose="02040503050406030204" pitchFamily="18" charset="0"/>
                      </a:endParaRPr>
                    </a:p>
                  </a:txBody>
                  <a:tcPr marL="0" marR="0" marT="0" marB="0" anchor="ctr">
                    <a:lnL>
                      <a:noFill/>
                    </a:lnL>
                    <a:lnR w="2857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900" b="0" i="0" u="none" strike="noStrike" dirty="0">
                        <a:solidFill>
                          <a:srgbClr val="5D5D5D"/>
                        </a:solidFill>
                        <a:latin typeface="Cambria" panose="02040503050406030204" pitchFamily="18" charset="0"/>
                      </a:endParaRPr>
                    </a:p>
                  </a:txBody>
                  <a:tcPr marL="0" marR="0" marT="0" marB="0" anchor="ctr">
                    <a:lnL>
                      <a:noFill/>
                    </a:lnL>
                    <a:lnR w="2857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tc>
                  <a:txBody>
                    <a:bodyPr/>
                    <a:lstStyle/>
                    <a:p>
                      <a:pPr algn="ctr" fontAlgn="b">
                        <a:defRPr/>
                      </a:pPr>
                      <a:endParaRPr lang="en-US" sz="800" b="0" i="0" u="none" strike="noStrike" dirty="0">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A5698"/>
                    </a:solidFill>
                  </a:tcPr>
                </a:tc>
                <a:extLst>
                  <a:ext uri="{0D108BD9-81ED-4DB2-BD59-A6C34878D82A}">
                    <a16:rowId xmlns:a16="http://schemas.microsoft.com/office/drawing/2014/main" val="10016"/>
                  </a:ext>
                </a:extLst>
              </a:tr>
              <a:tr h="240030">
                <a:tc>
                  <a:txBody>
                    <a:bodyPr/>
                    <a:lstStyle/>
                    <a:p>
                      <a:pPr algn="l" fontAlgn="b"/>
                      <a:r>
                        <a:rPr lang="en-US" sz="900" b="0" i="0" u="none" strike="noStrike" dirty="0">
                          <a:solidFill>
                            <a:srgbClr val="5D5D5D"/>
                          </a:solidFill>
                          <a:latin typeface="Cambria" panose="02040503050406030204" pitchFamily="18" charset="0"/>
                        </a:rPr>
                        <a:t>Care</a:t>
                      </a:r>
                      <a:r>
                        <a:rPr lang="en-US" sz="900" b="0" i="0" u="none" strike="noStrike" baseline="0" dirty="0">
                          <a:solidFill>
                            <a:srgbClr val="5D5D5D"/>
                          </a:solidFill>
                          <a:latin typeface="Cambria" panose="02040503050406030204" pitchFamily="18" charset="0"/>
                        </a:rPr>
                        <a:t> Coordination</a:t>
                      </a:r>
                      <a:endParaRPr lang="en-US" sz="900" b="0" i="0" u="none" strike="noStrike" dirty="0">
                        <a:solidFill>
                          <a:srgbClr val="5D5D5D"/>
                        </a:solidFill>
                        <a:latin typeface="Cambria" panose="02040503050406030204" pitchFamily="18" charset="0"/>
                      </a:endParaRPr>
                    </a:p>
                  </a:txBody>
                  <a:tcPr marL="45006" marR="0" marT="0" marB="0" anchor="ctr">
                    <a:lnL w="28575" cap="flat" cmpd="sng" algn="ctr">
                      <a:solidFill>
                        <a:srgbClr val="3E79B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rgbClr val="2A5698"/>
                      </a:solidFill>
                      <a:prstDash val="solid"/>
                      <a:round/>
                      <a:headEnd type="none" w="med" len="med"/>
                      <a:tailEnd type="none" w="med" len="med"/>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83%</a:t>
                      </a:r>
                    </a:p>
                  </a:txBody>
                  <a:tcPr marL="0" marR="0" marT="0" marB="0" anchor="ctr">
                    <a:lnL w="6350" cap="flat" cmpd="sng" algn="ctr">
                      <a:noFill/>
                      <a:prstDash val="solid"/>
                      <a:round/>
                      <a:headEnd type="none" w="med" len="med"/>
                      <a:tailEnd type="none" w="med" len="med"/>
                    </a:lnL>
                    <a:lnR>
                      <a:noFill/>
                    </a:lnR>
                    <a:lnT>
                      <a:noFill/>
                    </a:lnT>
                    <a:lnB w="12700" cap="flat" cmpd="sng" algn="ctr">
                      <a:solidFill>
                        <a:srgbClr val="2A5698"/>
                      </a:solidFill>
                      <a:prstDash val="solid"/>
                      <a:round/>
                      <a:headEnd type="none" w="med" len="med"/>
                      <a:tailEnd type="none" w="med" len="med"/>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84%</a:t>
                      </a:r>
                    </a:p>
                  </a:txBody>
                  <a:tcPr marL="0" marR="0" marT="0" marB="0" anchor="ctr">
                    <a:lnL>
                      <a:noFill/>
                    </a:lnL>
                    <a:lnR>
                      <a:noFill/>
                    </a:lnR>
                    <a:lnT>
                      <a:noFill/>
                    </a:lnT>
                    <a:lnB w="12700" cap="flat" cmpd="sng" algn="ctr">
                      <a:solidFill>
                        <a:srgbClr val="2A5698"/>
                      </a:solidFill>
                      <a:prstDash val="solid"/>
                      <a:round/>
                      <a:headEnd type="none" w="med" len="med"/>
                      <a:tailEnd type="none" w="med" len="med"/>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93%</a:t>
                      </a:r>
                    </a:p>
                  </a:txBody>
                  <a:tcPr marL="0" marR="0" marT="0" marB="0" anchor="ctr">
                    <a:lnL>
                      <a:noFill/>
                    </a:lnL>
                    <a:lnR>
                      <a:noFill/>
                    </a:lnR>
                    <a:lnT>
                      <a:noFill/>
                    </a:lnT>
                    <a:lnB w="12700" cap="flat" cmpd="sng" algn="ctr">
                      <a:solidFill>
                        <a:srgbClr val="2A5698"/>
                      </a:solidFill>
                      <a:prstDash val="solid"/>
                      <a:round/>
                      <a:headEnd type="none" w="med" len="med"/>
                      <a:tailEnd type="none" w="med" len="med"/>
                    </a:lnB>
                    <a:lnTlToBr w="12700" cmpd="sng">
                      <a:noFill/>
                      <a:prstDash val="solid"/>
                    </a:lnTlToBr>
                    <a:lnBlToTr w="12700" cmpd="sng">
                      <a:noFill/>
                      <a:prstDash val="solid"/>
                    </a:lnBlToTr>
                    <a:solidFill>
                      <a:srgbClr val="EAF0F8"/>
                    </a:solidFill>
                  </a:tcPr>
                </a:tc>
                <a:tc>
                  <a:txBody>
                    <a:bodyPr/>
                    <a:lstStyle/>
                    <a:p>
                      <a:pPr algn="ctr" fontAlgn="b">
                        <a:defRPr/>
                      </a:pPr>
                      <a:r>
                        <a:rPr lang="en-US" sz="900" b="0" i="0" u="none" strike="noStrike" dirty="0">
                          <a:solidFill>
                            <a:srgbClr val="5D5D5D"/>
                          </a:solidFill>
                          <a:latin typeface="Cambria" panose="02040503050406030204" pitchFamily="18" charset="0"/>
                        </a:rPr>
                        <a:t>86%</a:t>
                      </a:r>
                    </a:p>
                  </a:txBody>
                  <a:tcPr marL="0" marR="0" marT="0" marB="0" anchor="ctr">
                    <a:lnL>
                      <a:noFill/>
                    </a:lnL>
                    <a:lnR w="19050" cap="flat" cmpd="sng" algn="ctr">
                      <a:noFill/>
                      <a:prstDash val="solid"/>
                      <a:round/>
                      <a:headEnd type="none" w="med" len="med"/>
                      <a:tailEnd type="none" w="med" len="med"/>
                    </a:lnR>
                    <a:lnT>
                      <a:noFill/>
                    </a:lnT>
                    <a:lnB w="12700" cap="flat" cmpd="sng" algn="ctr">
                      <a:solidFill>
                        <a:srgbClr val="2A5698"/>
                      </a:solidFill>
                      <a:prstDash val="solid"/>
                      <a:round/>
                      <a:headEnd type="none" w="med" len="med"/>
                      <a:tailEnd type="none" w="med" len="med"/>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106</a:t>
                      </a:r>
                    </a:p>
                  </a:txBody>
                  <a:tcPr marL="0" marR="0" marT="0" marB="0" anchor="ctr">
                    <a:lnL>
                      <a:noFill/>
                    </a:lnL>
                    <a:lnR w="28575" cap="flat" cmpd="sng" algn="ctr">
                      <a:noFill/>
                      <a:prstDash val="solid"/>
                      <a:round/>
                      <a:headEnd type="none" w="med" len="med"/>
                      <a:tailEnd type="none" w="med" len="med"/>
                    </a:lnR>
                    <a:lnT>
                      <a:noFill/>
                    </a:lnT>
                    <a:lnB w="12700" cap="flat" cmpd="sng" algn="ctr">
                      <a:solidFill>
                        <a:srgbClr val="2A5698"/>
                      </a:solidFill>
                      <a:prstDash val="solid"/>
                      <a:round/>
                      <a:headEnd type="none" w="med" len="med"/>
                      <a:tailEnd type="none" w="med" len="med"/>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+/- 10</a:t>
                      </a:r>
                    </a:p>
                  </a:txBody>
                  <a:tcPr marL="0" marR="0" marT="0" marB="0" anchor="ctr">
                    <a:lnL>
                      <a:noFill/>
                    </a:lnL>
                    <a:lnR w="28575" cap="flat" cmpd="sng" algn="ctr">
                      <a:noFill/>
                      <a:prstDash val="solid"/>
                      <a:round/>
                      <a:headEnd type="none" w="med" len="med"/>
                      <a:tailEnd type="none" w="med" len="med"/>
                    </a:lnR>
                    <a:lnT>
                      <a:noFill/>
                    </a:lnT>
                    <a:lnB w="12700" cap="flat" cmpd="sng" algn="ctr">
                      <a:solidFill>
                        <a:srgbClr val="2A5698"/>
                      </a:solidFill>
                      <a:prstDash val="solid"/>
                      <a:round/>
                      <a:headEnd type="none" w="med" len="med"/>
                      <a:tailEnd type="none" w="med" len="med"/>
                    </a:lnB>
                    <a:lnTlToBr w="12700" cmpd="sng">
                      <a:noFill/>
                      <a:prstDash val="solid"/>
                    </a:lnTlToBr>
                    <a:lnBlToTr w="12700" cmpd="sng">
                      <a:noFill/>
                      <a:prstDash val="solid"/>
                    </a:lnBlToTr>
                    <a:solidFill>
                      <a:srgbClr val="EAF0F8"/>
                    </a:solidFill>
                  </a:tcPr>
                </a:tc>
                <a:tc>
                  <a:txBody>
                    <a:bodyPr/>
                    <a:lstStyle/>
                    <a:p>
                      <a:pPr marL="0" marR="0" indent="0" algn="ctr" defTabSz="966445" rtl="0" eaLnBrk="1" fontAlgn="b"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84%</a:t>
                      </a:r>
                      <a:endParaRPr lang="en-US" sz="800" b="0" i="0" u="none" strike="noStrike" dirty="0">
                        <a:solidFill>
                          <a:srgbClr val="5D5D5D"/>
                        </a:solidFill>
                        <a:latin typeface="Cambria" panose="02040503050406030204" pitchFamily="18" charset="0"/>
                      </a:endParaRPr>
                    </a:p>
                  </a:txBody>
                  <a:tcPr marL="0" marR="0" marT="0" marB="0" anchor="ctr">
                    <a:lnL>
                      <a:noFill/>
                    </a:lnL>
                    <a:lnR w="28575" cap="flat" cmpd="sng" algn="ctr">
                      <a:solidFill>
                        <a:srgbClr val="3E79B5"/>
                      </a:solidFill>
                      <a:prstDash val="solid"/>
                      <a:round/>
                      <a:headEnd type="none" w="med" len="med"/>
                      <a:tailEnd type="none" w="med" len="med"/>
                    </a:lnR>
                    <a:lnT>
                      <a:noFill/>
                    </a:lnT>
                    <a:lnB w="12700" cap="flat" cmpd="sng" algn="ctr">
                      <a:solidFill>
                        <a:srgbClr val="2A5698"/>
                      </a:solidFill>
                      <a:prstDash val="solid"/>
                      <a:round/>
                      <a:headEnd type="none" w="med" len="med"/>
                      <a:tailEnd type="none" w="med" len="med"/>
                    </a:lnB>
                    <a:lnTlToBr w="12700" cmpd="sng">
                      <a:noFill/>
                      <a:prstDash val="solid"/>
                    </a:lnTlToBr>
                    <a:lnBlToTr w="12700" cmpd="sng">
                      <a:noFill/>
                      <a:prstDash val="solid"/>
                    </a:lnBlToTr>
                    <a:solidFill>
                      <a:srgbClr val="EAF0F8"/>
                    </a:solidFill>
                  </a:tcPr>
                </a:tc>
                <a:extLst>
                  <a:ext uri="{0D108BD9-81ED-4DB2-BD59-A6C34878D82A}">
                    <a16:rowId xmlns:a16="http://schemas.microsoft.com/office/drawing/2014/main" val="10018"/>
                  </a:ext>
                </a:extLst>
              </a:tr>
            </a:tbl>
          </a:graphicData>
        </a:graphic>
      </p:graphicFrame>
      <p:sp>
        <p:nvSpPr>
          <p:cNvPr id="11" name="Rectangle 7"/>
          <p:cNvSpPr>
            <a:spLocks noChangeAspect="1" noChangeArrowheads="1"/>
          </p:cNvSpPr>
          <p:nvPr>
            <p:custDataLst>
              <p:tags r:id="rId2"/>
            </p:custDataLst>
          </p:nvPr>
        </p:nvSpPr>
        <p:spPr bwMode="gray">
          <a:xfrm>
            <a:off x="4587645" y="6323877"/>
            <a:ext cx="4219278" cy="482055"/>
          </a:xfrm>
          <a:prstGeom prst="rect">
            <a:avLst/>
          </a:prstGeom>
          <a:noFill/>
          <a:ln w="9525" algn="ctr">
            <a:noFill/>
            <a:miter lim="800000"/>
            <a:headEnd/>
            <a:tailEnd/>
          </a:ln>
          <a:effectLst/>
        </p:spPr>
        <p:txBody>
          <a:bodyPr>
            <a:spAutoFit/>
          </a:bodyPr>
          <a:lstStyle/>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2020 CAHPS</a:t>
            </a:r>
            <a:r>
              <a:rPr lang="en-US" sz="844" baseline="30000" dirty="0">
                <a:solidFill>
                  <a:srgbClr val="5D5D5D"/>
                </a:solidFill>
                <a:latin typeface="Cambria" panose="02040503050406030204" pitchFamily="18" charset="0"/>
                <a:ea typeface="Cambria" panose="02040503050406030204" pitchFamily="18" charset="0"/>
              </a:rPr>
              <a:t>®</a:t>
            </a:r>
            <a:r>
              <a:rPr lang="en-US" sz="844" dirty="0">
                <a:solidFill>
                  <a:srgbClr val="5D5D5D"/>
                </a:solidFill>
                <a:latin typeface="Cambria" panose="02040503050406030204" pitchFamily="18" charset="0"/>
                <a:ea typeface="Cambria" panose="02040503050406030204" pitchFamily="18" charset="0"/>
              </a:rPr>
              <a:t> 5.0H Adult Medicaid Survey</a:t>
            </a:r>
          </a:p>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HUSKY Health program (HUSKY A/C/D)</a:t>
            </a:r>
          </a:p>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     July 2020    </a:t>
            </a:r>
            <a:fld id="{4989857A-0985-40F2-94BC-9232F4ED65BC}" type="slidenum">
              <a:rPr lang="en-US" sz="844">
                <a:solidFill>
                  <a:srgbClr val="5D5D5D"/>
                </a:solidFill>
                <a:latin typeface="Cambria" panose="02040503050406030204" pitchFamily="18" charset="0"/>
                <a:ea typeface="Cambria" panose="02040503050406030204" pitchFamily="18" charset="0"/>
              </a:rPr>
              <a:pPr algn="r" defTabSz="857250" eaLnBrk="0" hangingPunct="0">
                <a:defRPr/>
              </a:pPr>
              <a:t>47</a:t>
            </a:fld>
            <a:endParaRPr lang="en-US" sz="844" dirty="0">
              <a:solidFill>
                <a:srgbClr val="5D5D5D"/>
              </a:solidFill>
              <a:latin typeface="Cambria" panose="02040503050406030204" pitchFamily="18" charset="0"/>
              <a:ea typeface="Cambria" panose="02040503050406030204" pitchFamily="18" charset="0"/>
            </a:endParaRPr>
          </a:p>
        </p:txBody>
      </p:sp>
      <p:sp>
        <p:nvSpPr>
          <p:cNvPr id="7" name="Rectangle 131">
            <a:extLst>
              <a:ext uri="{FF2B5EF4-FFF2-40B4-BE49-F238E27FC236}">
                <a16:creationId xmlns:a16="http://schemas.microsoft.com/office/drawing/2014/main" id="{71E6DF50-0F70-47F4-8D7E-DF88575AB2CB}"/>
              </a:ext>
            </a:extLst>
          </p:cNvPr>
          <p:cNvSpPr>
            <a:spLocks noChangeAspect="1" noChangeArrowheads="1"/>
          </p:cNvSpPr>
          <p:nvPr/>
        </p:nvSpPr>
        <p:spPr bwMode="auto">
          <a:xfrm>
            <a:off x="287611" y="6129511"/>
            <a:ext cx="3945235" cy="115416"/>
          </a:xfrm>
          <a:prstGeom prst="rect">
            <a:avLst/>
          </a:prstGeom>
          <a:noFill/>
          <a:ln w="9525">
            <a:noFill/>
            <a:miter lim="800000"/>
            <a:headEnd/>
            <a:tailEnd/>
          </a:ln>
        </p:spPr>
        <p:txBody>
          <a:bodyPr wrap="square" lIns="0" tIns="0" rIns="0" bIns="0">
            <a:spAutoFit/>
          </a:bodyPr>
          <a:lstStyle/>
          <a:p>
            <a:pPr defTabSz="857250" eaLnBrk="0" hangingPunct="0">
              <a:tabLst>
                <a:tab pos="3217664" algn="l"/>
                <a:tab pos="4609208" algn="l"/>
                <a:tab pos="5945684" algn="l"/>
              </a:tabLst>
            </a:pPr>
            <a:r>
              <a:rPr lang="en-US" sz="750" dirty="0">
                <a:solidFill>
                  <a:srgbClr val="000000">
                    <a:lumMod val="50000"/>
                    <a:lumOff val="50000"/>
                  </a:srgbClr>
                </a:solidFill>
                <a:latin typeface="Cambria" panose="02040503050406030204" pitchFamily="18" charset="0"/>
                <a:cs typeface="Arial" charset="0"/>
              </a:rPr>
              <a:t>   /    </a:t>
            </a:r>
            <a:r>
              <a:rPr lang="en-US" sz="750" dirty="0">
                <a:solidFill>
                  <a:srgbClr val="5D5D5D"/>
                </a:solidFill>
                <a:latin typeface="Cambria" panose="02040503050406030204" pitchFamily="18" charset="0"/>
                <a:cs typeface="Arial" charset="0"/>
              </a:rPr>
              <a:t>Statistically higher/lower compared to prior year results. </a:t>
            </a:r>
          </a:p>
        </p:txBody>
      </p:sp>
      <p:sp>
        <p:nvSpPr>
          <p:cNvPr id="8" name="Rectangle 150">
            <a:extLst>
              <a:ext uri="{FF2B5EF4-FFF2-40B4-BE49-F238E27FC236}">
                <a16:creationId xmlns:a16="http://schemas.microsoft.com/office/drawing/2014/main" id="{E54E8A01-0DAC-4907-92B9-B5DD7BF63AFE}"/>
              </a:ext>
            </a:extLst>
          </p:cNvPr>
          <p:cNvSpPr>
            <a:spLocks noChangeAspect="1" noChangeArrowheads="1"/>
          </p:cNvSpPr>
          <p:nvPr/>
        </p:nvSpPr>
        <p:spPr bwMode="auto">
          <a:xfrm>
            <a:off x="204822" y="6099074"/>
            <a:ext cx="3154562" cy="322714"/>
          </a:xfrm>
          <a:prstGeom prst="rect">
            <a:avLst/>
          </a:prstGeom>
          <a:noFill/>
          <a:ln w="9525" algn="ctr">
            <a:noFill/>
            <a:miter lim="800000"/>
            <a:headEnd/>
            <a:tailEnd/>
          </a:ln>
        </p:spPr>
        <p:txBody>
          <a:bodyPr wrap="none" anchor="ctr"/>
          <a:lstStyle/>
          <a:p>
            <a:pPr algn="ctr" defTabSz="857250" eaLnBrk="0" hangingPunct="0"/>
            <a:endParaRPr lang="en-US" sz="750" b="1" dirty="0">
              <a:solidFill>
                <a:srgbClr val="000000">
                  <a:lumMod val="50000"/>
                  <a:lumOff val="50000"/>
                </a:srgbClr>
              </a:solidFill>
              <a:latin typeface="Cambria" panose="02040503050406030204" pitchFamily="18" charset="0"/>
            </a:endParaRPr>
          </a:p>
        </p:txBody>
      </p:sp>
      <p:sp>
        <p:nvSpPr>
          <p:cNvPr id="9" name="UpArrow">
            <a:extLst>
              <a:ext uri="{FF2B5EF4-FFF2-40B4-BE49-F238E27FC236}">
                <a16:creationId xmlns:a16="http://schemas.microsoft.com/office/drawing/2014/main" id="{EE878E08-5387-4D98-9694-D52B645A7AEC}"/>
              </a:ext>
            </a:extLst>
          </p:cNvPr>
          <p:cNvSpPr>
            <a:spLocks noChangeAspect="1" noChangeShapeType="1"/>
          </p:cNvSpPr>
          <p:nvPr/>
        </p:nvSpPr>
        <p:spPr bwMode="auto">
          <a:xfrm flipV="1">
            <a:off x="330352" y="6130984"/>
            <a:ext cx="0" cy="111443"/>
          </a:xfrm>
          <a:prstGeom prst="line">
            <a:avLst/>
          </a:prstGeom>
          <a:noFill/>
          <a:ln w="19050">
            <a:solidFill>
              <a:srgbClr val="00B050"/>
            </a:solidFill>
            <a:round/>
            <a:headEnd/>
            <a:tailEnd type="triangle" w="med" len="sm"/>
          </a:ln>
        </p:spPr>
        <p:txBody>
          <a:bodyPr anchor="ctr">
            <a:spAutoFit/>
          </a:bodyPr>
          <a:lstStyle/>
          <a:p>
            <a:pPr algn="ctr" defTabSz="857250" eaLnBrk="0" hangingPunct="0"/>
            <a:endParaRPr lang="en-US" sz="750" b="1" dirty="0">
              <a:solidFill>
                <a:srgbClr val="000000">
                  <a:lumMod val="50000"/>
                  <a:lumOff val="50000"/>
                </a:srgbClr>
              </a:solidFill>
              <a:latin typeface="Cambria" panose="02040503050406030204" pitchFamily="18" charset="0"/>
            </a:endParaRPr>
          </a:p>
        </p:txBody>
      </p:sp>
      <p:sp>
        <p:nvSpPr>
          <p:cNvPr id="10" name="DownArrow">
            <a:extLst>
              <a:ext uri="{FF2B5EF4-FFF2-40B4-BE49-F238E27FC236}">
                <a16:creationId xmlns:a16="http://schemas.microsoft.com/office/drawing/2014/main" id="{BB5209F0-E88F-4857-893F-F69E24E3A5A4}"/>
              </a:ext>
            </a:extLst>
          </p:cNvPr>
          <p:cNvSpPr>
            <a:spLocks noChangeAspect="1" noChangeShapeType="1"/>
          </p:cNvSpPr>
          <p:nvPr/>
        </p:nvSpPr>
        <p:spPr bwMode="auto">
          <a:xfrm>
            <a:off x="435130" y="6140952"/>
            <a:ext cx="0" cy="111443"/>
          </a:xfrm>
          <a:prstGeom prst="line">
            <a:avLst/>
          </a:prstGeom>
          <a:noFill/>
          <a:ln w="19050">
            <a:solidFill>
              <a:srgbClr val="FF0000"/>
            </a:solidFill>
            <a:round/>
            <a:headEnd/>
            <a:tailEnd type="triangle" w="med" len="sm"/>
          </a:ln>
        </p:spPr>
        <p:txBody>
          <a:bodyPr anchor="ctr">
            <a:spAutoFit/>
          </a:bodyPr>
          <a:lstStyle/>
          <a:p>
            <a:pPr algn="ctr" defTabSz="857250" eaLnBrk="0" hangingPunct="0"/>
            <a:endParaRPr lang="en-US" sz="750" b="1" dirty="0">
              <a:solidFill>
                <a:srgbClr val="000000">
                  <a:lumMod val="50000"/>
                  <a:lumOff val="50000"/>
                </a:srgbClr>
              </a:solidFill>
              <a:latin typeface="Cambria" panose="02040503050406030204" pitchFamily="18" charset="0"/>
            </a:endParaRPr>
          </a:p>
        </p:txBody>
      </p:sp>
      <p:sp>
        <p:nvSpPr>
          <p:cNvPr id="15" name="UpArrow">
            <a:extLst>
              <a:ext uri="{FF2B5EF4-FFF2-40B4-BE49-F238E27FC236}">
                <a16:creationId xmlns:a16="http://schemas.microsoft.com/office/drawing/2014/main" id="{4188BFCB-6513-4AD8-B696-A8A9CD0B1ED8}"/>
              </a:ext>
            </a:extLst>
          </p:cNvPr>
          <p:cNvSpPr>
            <a:spLocks noChangeAspect="1" noChangeShapeType="1"/>
          </p:cNvSpPr>
          <p:nvPr/>
        </p:nvSpPr>
        <p:spPr bwMode="auto">
          <a:xfrm flipV="1">
            <a:off x="5289801" y="5235455"/>
            <a:ext cx="0" cy="111443"/>
          </a:xfrm>
          <a:prstGeom prst="line">
            <a:avLst/>
          </a:prstGeom>
          <a:noFill/>
          <a:ln w="19050">
            <a:solidFill>
              <a:srgbClr val="00B050"/>
            </a:solidFill>
            <a:round/>
            <a:headEnd/>
            <a:tailEnd type="triangle" w="med" len="sm"/>
          </a:ln>
        </p:spPr>
        <p:txBody>
          <a:bodyPr anchor="ctr">
            <a:spAutoFit/>
          </a:bodyPr>
          <a:lstStyle/>
          <a:p>
            <a:pPr algn="ctr" defTabSz="857250" eaLnBrk="0" hangingPunct="0"/>
            <a:endParaRPr lang="en-US" sz="750" b="1" dirty="0">
              <a:solidFill>
                <a:srgbClr val="000000">
                  <a:lumMod val="50000"/>
                  <a:lumOff val="50000"/>
                </a:srgbClr>
              </a:solidFill>
              <a:latin typeface="Cambria" panose="02040503050406030204" pitchFamily="18" charset="0"/>
            </a:endParaRPr>
          </a:p>
        </p:txBody>
      </p:sp>
      <p:sp>
        <p:nvSpPr>
          <p:cNvPr id="12" name="TextBox 11"/>
          <p:cNvSpPr txBox="1"/>
          <p:nvPr/>
        </p:nvSpPr>
        <p:spPr>
          <a:xfrm>
            <a:off x="3574535" y="1053351"/>
            <a:ext cx="2963917" cy="307777"/>
          </a:xfrm>
          <a:prstGeom prst="rect">
            <a:avLst/>
          </a:prstGeom>
          <a:noFill/>
        </p:spPr>
        <p:txBody>
          <a:bodyPr wrap="square" rtlCol="0">
            <a:spAutoFit/>
          </a:bodyPr>
          <a:lstStyle/>
          <a:p>
            <a:r>
              <a:rPr lang="en-US" sz="1400" b="1" dirty="0"/>
              <a:t>HUSKY A/C/D ADULT</a:t>
            </a:r>
          </a:p>
        </p:txBody>
      </p:sp>
    </p:spTree>
    <p:extLst>
      <p:ext uri="{BB962C8B-B14F-4D97-AF65-F5344CB8AC3E}">
        <p14:creationId xmlns:p14="http://schemas.microsoft.com/office/powerpoint/2010/main" val="3051512467"/>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spect="1" noChangeArrowheads="1"/>
          </p:cNvSpPr>
          <p:nvPr/>
        </p:nvSpPr>
        <p:spPr>
          <a:xfrm>
            <a:off x="312629" y="258047"/>
            <a:ext cx="6824172" cy="835167"/>
          </a:xfrm>
          <a:prstGeom prst="homePlate">
            <a:avLst/>
          </a:prstGeom>
          <a:solidFill>
            <a:srgbClr val="2A5698"/>
          </a:solidFill>
        </p:spPr>
        <p:txBody>
          <a:bodyPr vert="horz" lIns="85725" tIns="42863" rIns="85725" bIns="42863" rtlCol="0" anchor="ctr" anchorCtr="0">
            <a:normAutofit/>
          </a:bodyPr>
          <a:lstStyle>
            <a:lvl1pPr algn="l" defTabSz="914400" rtl="0" eaLnBrk="1" latinLnBrk="0" hangingPunct="1">
              <a:spcBef>
                <a:spcPct val="0"/>
              </a:spcBef>
              <a:buNone/>
              <a:defRPr sz="4800" kern="1200" spc="100" baseline="0">
                <a:solidFill>
                  <a:schemeClr val="accent1"/>
                </a:solidFill>
                <a:latin typeface="Haettenschweiler" panose="020B0706040902060204" pitchFamily="34" charset="0"/>
                <a:ea typeface="+mj-ea"/>
                <a:cs typeface="+mj-cs"/>
              </a:defRPr>
            </a:lvl1pPr>
          </a:lstStyle>
          <a:p>
            <a:pPr algn="r" defTabSz="857250"/>
            <a:r>
              <a:rPr lang="en-US" sz="4500" spc="94" dirty="0">
                <a:solidFill>
                  <a:srgbClr val="FFFFFF"/>
                </a:solidFill>
              </a:rPr>
              <a:t>Comparison to Quality Compass</a:t>
            </a:r>
            <a:endParaRPr lang="en-US" sz="1583" i="1" spc="94" dirty="0">
              <a:solidFill>
                <a:srgbClr val="FFFFFF"/>
              </a:solidFill>
            </a:endParaRPr>
          </a:p>
        </p:txBody>
      </p:sp>
      <p:sp>
        <p:nvSpPr>
          <p:cNvPr id="13" name="TextBox 12"/>
          <p:cNvSpPr txBox="1">
            <a:spLocks noChangeAspect="1"/>
          </p:cNvSpPr>
          <p:nvPr/>
        </p:nvSpPr>
        <p:spPr>
          <a:xfrm>
            <a:off x="5953720" y="5079577"/>
            <a:ext cx="3429000" cy="1131592"/>
          </a:xfrm>
          <a:prstGeom prst="rect">
            <a:avLst/>
          </a:prstGeom>
          <a:noFill/>
          <a:ln w="15875">
            <a:noFill/>
          </a:ln>
        </p:spPr>
        <p:txBody>
          <a:bodyPr wrap="square" rtlCol="0">
            <a:spAutoFit/>
          </a:bodyPr>
          <a:lstStyle/>
          <a:p>
            <a:pPr defTabSz="857250" eaLnBrk="0" hangingPunct="0"/>
            <a:r>
              <a:rPr lang="en-US" sz="844" b="1" dirty="0">
                <a:solidFill>
                  <a:srgbClr val="5D5D5D"/>
                </a:solidFill>
                <a:latin typeface="Cambria" panose="02040503050406030204" pitchFamily="18" charset="0"/>
              </a:rPr>
              <a:t>Legend:</a:t>
            </a:r>
          </a:p>
          <a:p>
            <a:pPr defTabSz="857250" eaLnBrk="0" hangingPunct="0"/>
            <a:r>
              <a:rPr lang="en-US" sz="844" b="1" dirty="0">
                <a:solidFill>
                  <a:srgbClr val="5D5D5D"/>
                </a:solidFill>
                <a:latin typeface="Cambria" panose="02040503050406030204" pitchFamily="18" charset="0"/>
              </a:rPr>
              <a:t>95th = Plan score falls on or above 95th percentile</a:t>
            </a:r>
          </a:p>
          <a:p>
            <a:pPr defTabSz="857250" eaLnBrk="0" hangingPunct="0"/>
            <a:r>
              <a:rPr lang="en-US" sz="844" b="1" dirty="0">
                <a:solidFill>
                  <a:srgbClr val="5D5D5D"/>
                </a:solidFill>
                <a:latin typeface="Cambria" panose="02040503050406030204" pitchFamily="18" charset="0"/>
              </a:rPr>
              <a:t>90th = Plan score falls on 90th or below 95th percentile</a:t>
            </a:r>
          </a:p>
          <a:p>
            <a:pPr defTabSz="857250" eaLnBrk="0" hangingPunct="0"/>
            <a:r>
              <a:rPr lang="en-US" sz="844" b="1" dirty="0">
                <a:solidFill>
                  <a:srgbClr val="5D5D5D"/>
                </a:solidFill>
                <a:latin typeface="Cambria" panose="02040503050406030204" pitchFamily="18" charset="0"/>
              </a:rPr>
              <a:t>75th = Plan score falls on 75th or below 90th percentile</a:t>
            </a:r>
          </a:p>
          <a:p>
            <a:pPr defTabSz="857250" eaLnBrk="0" hangingPunct="0"/>
            <a:r>
              <a:rPr lang="en-US" sz="844" b="1" dirty="0">
                <a:solidFill>
                  <a:srgbClr val="5D5D5D"/>
                </a:solidFill>
                <a:latin typeface="Cambria" panose="02040503050406030204" pitchFamily="18" charset="0"/>
              </a:rPr>
              <a:t>50th = Plan score falls on 50th or below 75th percentile</a:t>
            </a:r>
          </a:p>
          <a:p>
            <a:pPr defTabSz="857250" eaLnBrk="0" hangingPunct="0"/>
            <a:r>
              <a:rPr lang="en-US" sz="844" b="1" dirty="0">
                <a:solidFill>
                  <a:srgbClr val="5D5D5D"/>
                </a:solidFill>
                <a:latin typeface="Cambria" panose="02040503050406030204" pitchFamily="18" charset="0"/>
              </a:rPr>
              <a:t>25th = Plan score falls on 25th or below 50th percentile</a:t>
            </a:r>
          </a:p>
          <a:p>
            <a:pPr defTabSz="857250" eaLnBrk="0" hangingPunct="0"/>
            <a:r>
              <a:rPr lang="en-US" sz="844" b="1" dirty="0">
                <a:solidFill>
                  <a:srgbClr val="5D5D5D"/>
                </a:solidFill>
                <a:latin typeface="Cambria" panose="02040503050406030204" pitchFamily="18" charset="0"/>
              </a:rPr>
              <a:t>10th = Plan score falls on 10th or below 25th percentile</a:t>
            </a:r>
          </a:p>
          <a:p>
            <a:pPr defTabSz="857250" eaLnBrk="0" hangingPunct="0"/>
            <a:r>
              <a:rPr lang="en-US" sz="844" b="1" dirty="0">
                <a:solidFill>
                  <a:srgbClr val="5D5D5D"/>
                </a:solidFill>
                <a:latin typeface="Cambria" panose="02040503050406030204" pitchFamily="18" charset="0"/>
              </a:rPr>
              <a:t>  5th = Plan score falls below 10th percentile</a:t>
            </a:r>
          </a:p>
        </p:txBody>
      </p:sp>
      <p:sp>
        <p:nvSpPr>
          <p:cNvPr id="14" name="Rectangle 13"/>
          <p:cNvSpPr>
            <a:spLocks noChangeAspect="1"/>
          </p:cNvSpPr>
          <p:nvPr/>
        </p:nvSpPr>
        <p:spPr>
          <a:xfrm>
            <a:off x="312629" y="5906082"/>
            <a:ext cx="6303524" cy="323165"/>
          </a:xfrm>
          <a:prstGeom prst="rect">
            <a:avLst/>
          </a:prstGeom>
        </p:spPr>
        <p:txBody>
          <a:bodyPr wrap="square">
            <a:spAutoFit/>
          </a:bodyPr>
          <a:lstStyle/>
          <a:p>
            <a:pPr defTabSz="857250" eaLnBrk="0" hangingPunct="0">
              <a:defRPr/>
            </a:pPr>
            <a:r>
              <a:rPr lang="en-US" sz="750" dirty="0">
                <a:solidFill>
                  <a:srgbClr val="5D5D5D"/>
                </a:solidFill>
                <a:latin typeface="Cambria" panose="02040503050406030204" pitchFamily="18" charset="0"/>
                <a:ea typeface="Cambria" panose="02040503050406030204" pitchFamily="18" charset="0"/>
              </a:rPr>
              <a:t>The 2019 Adult Medicaid Quality Compass</a:t>
            </a:r>
            <a:r>
              <a:rPr lang="en-US" sz="750" baseline="30000" dirty="0">
                <a:solidFill>
                  <a:srgbClr val="5D5D5D"/>
                </a:solidFill>
                <a:latin typeface="Cambria" panose="02040503050406030204" pitchFamily="18" charset="0"/>
                <a:ea typeface="Cambria" panose="02040503050406030204" pitchFamily="18" charset="0"/>
              </a:rPr>
              <a:t> </a:t>
            </a:r>
            <a:r>
              <a:rPr lang="en-US" sz="750" dirty="0">
                <a:solidFill>
                  <a:srgbClr val="5D5D5D"/>
                </a:solidFill>
                <a:latin typeface="Cambria" panose="02040503050406030204" pitchFamily="18" charset="0"/>
                <a:ea typeface="Cambria" panose="02040503050406030204" pitchFamily="18" charset="0"/>
              </a:rPr>
              <a:t>consists of 165 public and non-public reporting health plan products </a:t>
            </a:r>
          </a:p>
          <a:p>
            <a:pPr defTabSz="857250" eaLnBrk="0" hangingPunct="0">
              <a:defRPr/>
            </a:pPr>
            <a:r>
              <a:rPr lang="en-US" sz="750" dirty="0">
                <a:solidFill>
                  <a:srgbClr val="5D5D5D"/>
                </a:solidFill>
                <a:latin typeface="Cambria" panose="02040503050406030204" pitchFamily="18" charset="0"/>
                <a:ea typeface="Cambria" panose="02040503050406030204" pitchFamily="18" charset="0"/>
              </a:rPr>
              <a:t>(All Lines of Business excluding PPO/EPOs).</a:t>
            </a:r>
          </a:p>
        </p:txBody>
      </p:sp>
      <p:sp>
        <p:nvSpPr>
          <p:cNvPr id="7" name="Rectangle 7"/>
          <p:cNvSpPr>
            <a:spLocks noChangeAspect="1" noChangeArrowheads="1"/>
          </p:cNvSpPr>
          <p:nvPr>
            <p:custDataLst>
              <p:tags r:id="rId1"/>
            </p:custDataLst>
          </p:nvPr>
        </p:nvSpPr>
        <p:spPr bwMode="gray">
          <a:xfrm>
            <a:off x="4596671" y="6323877"/>
            <a:ext cx="4219278" cy="482055"/>
          </a:xfrm>
          <a:prstGeom prst="rect">
            <a:avLst/>
          </a:prstGeom>
          <a:noFill/>
          <a:ln w="9525" algn="ctr">
            <a:noFill/>
            <a:miter lim="800000"/>
            <a:headEnd/>
            <a:tailEnd/>
          </a:ln>
          <a:effectLst/>
        </p:spPr>
        <p:txBody>
          <a:bodyPr>
            <a:spAutoFit/>
          </a:bodyPr>
          <a:lstStyle/>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2020 CAHPS</a:t>
            </a:r>
            <a:r>
              <a:rPr lang="en-US" sz="844" baseline="30000" dirty="0">
                <a:solidFill>
                  <a:srgbClr val="5D5D5D"/>
                </a:solidFill>
                <a:latin typeface="Cambria" panose="02040503050406030204" pitchFamily="18" charset="0"/>
                <a:ea typeface="Cambria" panose="02040503050406030204" pitchFamily="18" charset="0"/>
              </a:rPr>
              <a:t>®</a:t>
            </a:r>
            <a:r>
              <a:rPr lang="en-US" sz="844" dirty="0">
                <a:solidFill>
                  <a:srgbClr val="5D5D5D"/>
                </a:solidFill>
                <a:latin typeface="Cambria" panose="02040503050406030204" pitchFamily="18" charset="0"/>
                <a:ea typeface="Cambria" panose="02040503050406030204" pitchFamily="18" charset="0"/>
              </a:rPr>
              <a:t> 5.0H Adult Medicaid Survey</a:t>
            </a:r>
          </a:p>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HUSKY Health program (HUSKY A/C/D)</a:t>
            </a:r>
          </a:p>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     July 2020    </a:t>
            </a:r>
            <a:fld id="{A74D0535-D17B-4F63-B7C4-83EDF71FE12C}" type="slidenum">
              <a:rPr lang="en-US" sz="844">
                <a:solidFill>
                  <a:srgbClr val="5D5D5D"/>
                </a:solidFill>
                <a:latin typeface="Cambria" panose="02040503050406030204" pitchFamily="18" charset="0"/>
                <a:ea typeface="Cambria" panose="02040503050406030204" pitchFamily="18" charset="0"/>
              </a:rPr>
              <a:pPr algn="r" defTabSz="857250" eaLnBrk="0" hangingPunct="0">
                <a:defRPr/>
              </a:pPr>
              <a:t>48</a:t>
            </a:fld>
            <a:endParaRPr lang="en-US" sz="844" dirty="0">
              <a:solidFill>
                <a:srgbClr val="5D5D5D"/>
              </a:solidFill>
              <a:latin typeface="Cambria" panose="02040503050406030204" pitchFamily="18" charset="0"/>
              <a:ea typeface="Cambria" panose="02040503050406030204" pitchFamily="18" charset="0"/>
            </a:endParaRPr>
          </a:p>
        </p:txBody>
      </p:sp>
      <p:graphicFrame>
        <p:nvGraphicFramePr>
          <p:cNvPr id="3" name="Table 3">
            <a:extLst>
              <a:ext uri="{FF2B5EF4-FFF2-40B4-BE49-F238E27FC236}">
                <a16:creationId xmlns:a16="http://schemas.microsoft.com/office/drawing/2014/main" id="{1FD20F81-BC64-4317-91B7-E641EC1429A1}"/>
              </a:ext>
            </a:extLst>
          </p:cNvPr>
          <p:cNvGraphicFramePr>
            <a:graphicFrameLocks noGrp="1"/>
          </p:cNvGraphicFramePr>
          <p:nvPr/>
        </p:nvGraphicFramePr>
        <p:xfrm>
          <a:off x="542925" y="1907424"/>
          <a:ext cx="8058154" cy="2890838"/>
        </p:xfrm>
        <a:graphic>
          <a:graphicData uri="http://schemas.openxmlformats.org/drawingml/2006/table">
            <a:tbl>
              <a:tblPr firstRow="1" bandRow="1">
                <a:tableStyleId>{5C22544A-7EE6-4342-B048-85BDC9FD1C3A}</a:tableStyleId>
              </a:tblPr>
              <a:tblGrid>
                <a:gridCol w="257175">
                  <a:extLst>
                    <a:ext uri="{9D8B030D-6E8A-4147-A177-3AD203B41FA5}">
                      <a16:colId xmlns:a16="http://schemas.microsoft.com/office/drawing/2014/main" val="1565629903"/>
                    </a:ext>
                  </a:extLst>
                </a:gridCol>
                <a:gridCol w="2743200">
                  <a:extLst>
                    <a:ext uri="{9D8B030D-6E8A-4147-A177-3AD203B41FA5}">
                      <a16:colId xmlns:a16="http://schemas.microsoft.com/office/drawing/2014/main" val="4247147666"/>
                    </a:ext>
                  </a:extLst>
                </a:gridCol>
                <a:gridCol w="514350">
                  <a:extLst>
                    <a:ext uri="{9D8B030D-6E8A-4147-A177-3AD203B41FA5}">
                      <a16:colId xmlns:a16="http://schemas.microsoft.com/office/drawing/2014/main" val="3763392031"/>
                    </a:ext>
                  </a:extLst>
                </a:gridCol>
                <a:gridCol w="771525">
                  <a:extLst>
                    <a:ext uri="{9D8B030D-6E8A-4147-A177-3AD203B41FA5}">
                      <a16:colId xmlns:a16="http://schemas.microsoft.com/office/drawing/2014/main" val="3142647698"/>
                    </a:ext>
                  </a:extLst>
                </a:gridCol>
                <a:gridCol w="471488">
                  <a:extLst>
                    <a:ext uri="{9D8B030D-6E8A-4147-A177-3AD203B41FA5}">
                      <a16:colId xmlns:a16="http://schemas.microsoft.com/office/drawing/2014/main" val="2779726634"/>
                    </a:ext>
                  </a:extLst>
                </a:gridCol>
                <a:gridCol w="471488">
                  <a:extLst>
                    <a:ext uri="{9D8B030D-6E8A-4147-A177-3AD203B41FA5}">
                      <a16:colId xmlns:a16="http://schemas.microsoft.com/office/drawing/2014/main" val="1782621972"/>
                    </a:ext>
                  </a:extLst>
                </a:gridCol>
                <a:gridCol w="471488">
                  <a:extLst>
                    <a:ext uri="{9D8B030D-6E8A-4147-A177-3AD203B41FA5}">
                      <a16:colId xmlns:a16="http://schemas.microsoft.com/office/drawing/2014/main" val="665852294"/>
                    </a:ext>
                  </a:extLst>
                </a:gridCol>
                <a:gridCol w="471488">
                  <a:extLst>
                    <a:ext uri="{9D8B030D-6E8A-4147-A177-3AD203B41FA5}">
                      <a16:colId xmlns:a16="http://schemas.microsoft.com/office/drawing/2014/main" val="1673847246"/>
                    </a:ext>
                  </a:extLst>
                </a:gridCol>
                <a:gridCol w="471488">
                  <a:extLst>
                    <a:ext uri="{9D8B030D-6E8A-4147-A177-3AD203B41FA5}">
                      <a16:colId xmlns:a16="http://schemas.microsoft.com/office/drawing/2014/main" val="1544709080"/>
                    </a:ext>
                  </a:extLst>
                </a:gridCol>
                <a:gridCol w="471488">
                  <a:extLst>
                    <a:ext uri="{9D8B030D-6E8A-4147-A177-3AD203B41FA5}">
                      <a16:colId xmlns:a16="http://schemas.microsoft.com/office/drawing/2014/main" val="2811813226"/>
                    </a:ext>
                  </a:extLst>
                </a:gridCol>
                <a:gridCol w="471488">
                  <a:extLst>
                    <a:ext uri="{9D8B030D-6E8A-4147-A177-3AD203B41FA5}">
                      <a16:colId xmlns:a16="http://schemas.microsoft.com/office/drawing/2014/main" val="1162721830"/>
                    </a:ext>
                  </a:extLst>
                </a:gridCol>
                <a:gridCol w="471488">
                  <a:extLst>
                    <a:ext uri="{9D8B030D-6E8A-4147-A177-3AD203B41FA5}">
                      <a16:colId xmlns:a16="http://schemas.microsoft.com/office/drawing/2014/main" val="232752743"/>
                    </a:ext>
                  </a:extLst>
                </a:gridCol>
              </a:tblGrid>
              <a:tr h="347663">
                <a:tc>
                  <a:txBody>
                    <a:bodyPr/>
                    <a:lstStyle/>
                    <a:p>
                      <a:pPr algn="ctr"/>
                      <a:endParaRPr lang="en-US" sz="900" dirty="0">
                        <a:solidFill>
                          <a:schemeClr val="tx1"/>
                        </a:solidFill>
                        <a:latin typeface="Cambria" panose="02040503050406030204" pitchFamily="18" charset="0"/>
                      </a:endParaRPr>
                    </a:p>
                  </a:txBody>
                  <a:tcPr marL="85725" marR="85725"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dirty="0">
                        <a:solidFill>
                          <a:schemeClr val="tx1"/>
                        </a:solidFill>
                        <a:latin typeface="Cambria" panose="02040503050406030204" pitchFamily="18" charset="0"/>
                      </a:endParaRPr>
                    </a:p>
                  </a:txBody>
                  <a:tcPr marL="85725" marR="85725"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dirty="0">
                        <a:solidFill>
                          <a:schemeClr val="tx1"/>
                        </a:solidFill>
                        <a:latin typeface="Cambria" panose="02040503050406030204" pitchFamily="18" charset="0"/>
                      </a:endParaRPr>
                    </a:p>
                  </a:txBody>
                  <a:tcPr marL="85725" marR="85725"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dirty="0">
                        <a:solidFill>
                          <a:schemeClr val="tx1"/>
                        </a:solidFill>
                        <a:latin typeface="Cambria" panose="02040503050406030204" pitchFamily="18" charset="0"/>
                      </a:endParaRPr>
                    </a:p>
                  </a:txBody>
                  <a:tcPr marL="85725" marR="85725" marT="42863" marB="428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ctr"/>
                      <a:r>
                        <a:rPr lang="en-US" sz="900" dirty="0">
                          <a:solidFill>
                            <a:schemeClr val="tx1"/>
                          </a:solidFill>
                          <a:latin typeface="Cambria" panose="02040503050406030204" pitchFamily="18" charset="0"/>
                        </a:rPr>
                        <a:t>2019 Adult Medicaid Quality Compass</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193140"/>
                  </a:ext>
                </a:extLst>
              </a:tr>
              <a:tr h="228600">
                <a:tc gridSpan="2">
                  <a:txBody>
                    <a:bodyPr/>
                    <a:lstStyle/>
                    <a:p>
                      <a:pPr algn="ctr"/>
                      <a:r>
                        <a:rPr lang="en-US" sz="900" b="1" dirty="0">
                          <a:solidFill>
                            <a:schemeClr val="tx1"/>
                          </a:solidFill>
                          <a:latin typeface="Cambria" panose="02040503050406030204" pitchFamily="18" charset="0"/>
                        </a:rPr>
                        <a:t>Adult Medicaid Survey Questions</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1000" b="1"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900" b="1" dirty="0">
                          <a:solidFill>
                            <a:schemeClr val="tx1"/>
                          </a:solidFill>
                          <a:latin typeface="Cambria" panose="02040503050406030204" pitchFamily="18" charset="0"/>
                        </a:rPr>
                        <a:t>2020</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900" b="1" dirty="0">
                          <a:solidFill>
                            <a:schemeClr val="tx1"/>
                          </a:solidFill>
                          <a:latin typeface="Cambria" panose="02040503050406030204" pitchFamily="18" charset="0"/>
                        </a:rPr>
                        <a:t>Percentile</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900" b="1" dirty="0">
                          <a:solidFill>
                            <a:schemeClr val="tx1"/>
                          </a:solidFill>
                          <a:latin typeface="Cambria" panose="02040503050406030204" pitchFamily="18" charset="0"/>
                        </a:rPr>
                        <a:t>Mean</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solidFill>
                            <a:schemeClr val="tx1"/>
                          </a:solidFill>
                          <a:latin typeface="Cambria" panose="02040503050406030204" pitchFamily="18" charset="0"/>
                        </a:rPr>
                        <a:t>5th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solidFill>
                            <a:schemeClr val="tx1"/>
                          </a:solidFill>
                          <a:latin typeface="Cambria" panose="02040503050406030204" pitchFamily="18" charset="0"/>
                        </a:rPr>
                        <a:t>10th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solidFill>
                            <a:schemeClr val="tx1"/>
                          </a:solidFill>
                          <a:latin typeface="Cambria" panose="02040503050406030204" pitchFamily="18" charset="0"/>
                        </a:rPr>
                        <a:t>25th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solidFill>
                            <a:schemeClr val="tx1"/>
                          </a:solidFill>
                          <a:latin typeface="Cambria" panose="02040503050406030204" pitchFamily="18" charset="0"/>
                        </a:rPr>
                        <a:t>50th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solidFill>
                            <a:schemeClr val="tx1"/>
                          </a:solidFill>
                          <a:latin typeface="Cambria" panose="02040503050406030204" pitchFamily="18" charset="0"/>
                        </a:rPr>
                        <a:t>75th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solidFill>
                            <a:schemeClr val="tx1"/>
                          </a:solidFill>
                          <a:latin typeface="Cambria" panose="02040503050406030204" pitchFamily="18" charset="0"/>
                        </a:rPr>
                        <a:t>90th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solidFill>
                            <a:schemeClr val="tx1"/>
                          </a:solidFill>
                          <a:latin typeface="Cambria" panose="02040503050406030204" pitchFamily="18" charset="0"/>
                        </a:rPr>
                        <a:t>95th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25362"/>
                  </a:ext>
                </a:extLst>
              </a:tr>
              <a:tr h="257175">
                <a:tc>
                  <a:txBody>
                    <a:bodyPr/>
                    <a:lstStyle/>
                    <a:p>
                      <a:pPr algn="r"/>
                      <a:endParaRPr lang="en-US" sz="800" b="1" i="1" dirty="0">
                        <a:solidFill>
                          <a:schemeClr val="tx1"/>
                        </a:solidFill>
                        <a:latin typeface="Cambria" panose="02040503050406030204" pitchFamily="18" charset="0"/>
                      </a:endParaRPr>
                    </a:p>
                  </a:txBody>
                  <a:tcPr marL="0" marR="42863" marT="42863" marB="428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b="1" dirty="0">
                          <a:solidFill>
                            <a:schemeClr val="tx1"/>
                          </a:solidFill>
                          <a:latin typeface="Cambria" panose="02040503050406030204" pitchFamily="18" charset="0"/>
                        </a:rPr>
                        <a:t>Getting Care Quickly </a:t>
                      </a:r>
                      <a:r>
                        <a:rPr lang="en-US" sz="800" b="1" i="1" dirty="0">
                          <a:solidFill>
                            <a:schemeClr val="tx1"/>
                          </a:solidFill>
                          <a:latin typeface="Cambria" panose="02040503050406030204" pitchFamily="18" charset="0"/>
                        </a:rPr>
                        <a:t>(% Always/Usually)</a:t>
                      </a:r>
                      <a:endParaRPr lang="en-US" sz="900" b="1" i="1" dirty="0">
                        <a:solidFill>
                          <a:schemeClr val="tx1"/>
                        </a:solidFill>
                        <a:latin typeface="Cambria" panose="02040503050406030204" pitchFamily="18" charset="0"/>
                      </a:endParaRPr>
                    </a:p>
                  </a:txBody>
                  <a:tcPr marL="0" marR="85725" marT="42863" marB="428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85.5</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78th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81.97</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73.66</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76.06</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80.02</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82.34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85.08</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800" b="0" i="0" u="none" strike="noStrike" dirty="0">
                          <a:solidFill>
                            <a:srgbClr val="000000"/>
                          </a:solidFill>
                          <a:effectLst/>
                          <a:latin typeface="Cambria" panose="02040503050406030204" pitchFamily="18" charset="0"/>
                        </a:rPr>
                        <a:t>86.74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87.89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196253"/>
                  </a:ext>
                </a:extLst>
              </a:tr>
              <a:tr h="257175">
                <a:tc>
                  <a:txBody>
                    <a:bodyPr/>
                    <a:lstStyle/>
                    <a:p>
                      <a:pPr algn="r"/>
                      <a:endParaRPr lang="en-US" sz="800" b="1" i="1" dirty="0">
                        <a:solidFill>
                          <a:schemeClr val="tx1"/>
                        </a:solidFill>
                        <a:latin typeface="Cambria" panose="02040503050406030204" pitchFamily="18" charset="0"/>
                      </a:endParaRPr>
                    </a:p>
                  </a:txBody>
                  <a:tcPr marL="0" marR="42863" marT="42863" marB="428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b="1" dirty="0">
                          <a:solidFill>
                            <a:schemeClr val="tx1"/>
                          </a:solidFill>
                          <a:latin typeface="Cambria" panose="02040503050406030204" pitchFamily="18" charset="0"/>
                        </a:rPr>
                        <a:t>How Well Doctors Communicate </a:t>
                      </a:r>
                      <a:r>
                        <a:rPr lang="en-US" sz="800" b="1" i="1" dirty="0">
                          <a:solidFill>
                            <a:schemeClr val="tx1"/>
                          </a:solidFill>
                          <a:latin typeface="Cambria" panose="02040503050406030204" pitchFamily="18" charset="0"/>
                        </a:rPr>
                        <a:t>(% Always/Usually)</a:t>
                      </a:r>
                    </a:p>
                  </a:txBody>
                  <a:tcPr marL="0" marR="85725" marT="42863" marB="428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93.6</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76th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91.99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88.01</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88.84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90.83</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92.04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93.39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800" b="0" i="0" u="none" strike="noStrike" dirty="0">
                          <a:solidFill>
                            <a:srgbClr val="000000"/>
                          </a:solidFill>
                          <a:effectLst/>
                          <a:latin typeface="Cambria" panose="02040503050406030204" pitchFamily="18" charset="0"/>
                        </a:rPr>
                        <a:t>94.73</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95.35</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7316069"/>
                  </a:ext>
                </a:extLst>
              </a:tr>
              <a:tr h="257175">
                <a:tc>
                  <a:txBody>
                    <a:bodyPr/>
                    <a:lstStyle/>
                    <a:p>
                      <a:pPr algn="r"/>
                      <a:endParaRPr lang="en-US" sz="800" b="1" dirty="0">
                        <a:solidFill>
                          <a:schemeClr val="tx1"/>
                        </a:solidFill>
                        <a:latin typeface="Cambria" panose="02040503050406030204" pitchFamily="18" charset="0"/>
                      </a:endParaRPr>
                    </a:p>
                  </a:txBody>
                  <a:tcPr marL="0" marR="42863" marT="42863" marB="428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b="1" dirty="0">
                          <a:solidFill>
                            <a:schemeClr val="tx1"/>
                          </a:solidFill>
                          <a:latin typeface="Cambria" panose="02040503050406030204" pitchFamily="18" charset="0"/>
                        </a:rPr>
                        <a:t>Getting Needed Care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900" b="1" dirty="0">
                        <a:solidFill>
                          <a:schemeClr val="tx1"/>
                        </a:solidFill>
                        <a:latin typeface="Cambria" panose="02040503050406030204" pitchFamily="18" charset="0"/>
                      </a:endParaRPr>
                    </a:p>
                  </a:txBody>
                  <a:tcPr marL="0" marR="85725" marT="42863" marB="428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83.3</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51st</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82.48</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73.96</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76.88</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80.53</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83.06</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800" b="0" i="0" u="none" strike="noStrike" dirty="0">
                          <a:solidFill>
                            <a:srgbClr val="000000"/>
                          </a:solidFill>
                          <a:effectLst/>
                          <a:latin typeface="Cambria" panose="02040503050406030204" pitchFamily="18" charset="0"/>
                        </a:rPr>
                        <a:t>85.47</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86.84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88.18</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967779"/>
                  </a:ext>
                </a:extLst>
              </a:tr>
              <a:tr h="257175">
                <a:tc>
                  <a:txBody>
                    <a:bodyPr/>
                    <a:lstStyle/>
                    <a:p>
                      <a:pPr marL="0" marR="0" lvl="0" indent="0" algn="r" defTabSz="966445" rtl="0" eaLnBrk="1" fontAlgn="auto" latinLnBrk="0" hangingPunct="1">
                        <a:lnSpc>
                          <a:spcPct val="100000"/>
                        </a:lnSpc>
                        <a:spcBef>
                          <a:spcPts val="0"/>
                        </a:spcBef>
                        <a:spcAft>
                          <a:spcPts val="0"/>
                        </a:spcAft>
                        <a:buClrTx/>
                        <a:buSzTx/>
                        <a:buFontTx/>
                        <a:buNone/>
                        <a:tabLst/>
                        <a:defRPr/>
                      </a:pPr>
                      <a:endParaRPr lang="en-US" sz="800" b="1" dirty="0">
                        <a:solidFill>
                          <a:schemeClr val="tx1"/>
                        </a:solidFill>
                        <a:latin typeface="Cambria" panose="02040503050406030204" pitchFamily="18" charset="0"/>
                      </a:endParaRPr>
                    </a:p>
                  </a:txBody>
                  <a:tcPr marL="0" marR="42863" marT="42863" marB="428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Cambria" panose="02040503050406030204" pitchFamily="18" charset="0"/>
                        </a:rPr>
                        <a:t>Customer Service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900" b="1" dirty="0">
                        <a:solidFill>
                          <a:schemeClr val="tx1"/>
                        </a:solidFill>
                        <a:latin typeface="Cambria" panose="02040503050406030204" pitchFamily="18" charset="0"/>
                      </a:endParaRPr>
                    </a:p>
                  </a:txBody>
                  <a:tcPr marL="0" marR="85725" marT="42863" marB="428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92.8</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94th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88.75</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82.89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83.90</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87.12</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88.93</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90.95</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92.39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800" b="0" i="0" u="none" strike="noStrike" dirty="0">
                          <a:solidFill>
                            <a:srgbClr val="000000"/>
                          </a:solidFill>
                          <a:effectLst/>
                          <a:latin typeface="Cambria" panose="02040503050406030204" pitchFamily="18" charset="0"/>
                        </a:rPr>
                        <a:t>92.84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5928108"/>
                  </a:ext>
                </a:extLst>
              </a:tr>
              <a:tr h="257175">
                <a:tc>
                  <a:txBody>
                    <a:bodyPr/>
                    <a:lstStyle/>
                    <a:p>
                      <a:pPr marL="0" marR="0" lvl="0" indent="0" algn="r" defTabSz="966445" rtl="0" eaLnBrk="1" fontAlgn="auto" latinLnBrk="0" hangingPunct="1">
                        <a:lnSpc>
                          <a:spcPct val="100000"/>
                        </a:lnSpc>
                        <a:spcBef>
                          <a:spcPts val="0"/>
                        </a:spcBef>
                        <a:spcAft>
                          <a:spcPts val="0"/>
                        </a:spcAft>
                        <a:buClrTx/>
                        <a:buSzTx/>
                        <a:buFontTx/>
                        <a:buNone/>
                        <a:tabLst/>
                        <a:defRPr/>
                      </a:pPr>
                      <a:r>
                        <a:rPr lang="en-US" sz="800" b="1" i="0" dirty="0">
                          <a:solidFill>
                            <a:schemeClr val="tx1"/>
                          </a:solidFill>
                          <a:latin typeface="Cambria" panose="02040503050406030204" pitchFamily="18" charset="0"/>
                        </a:rPr>
                        <a:t>Q17</a:t>
                      </a:r>
                    </a:p>
                  </a:txBody>
                  <a:tcPr marL="0" marR="42863" marT="42863" marB="428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Cambria" panose="02040503050406030204" pitchFamily="18" charset="0"/>
                        </a:rPr>
                        <a:t>Care Coordination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900" b="1" dirty="0">
                        <a:solidFill>
                          <a:schemeClr val="tx1"/>
                        </a:solidFill>
                        <a:latin typeface="Cambria" panose="02040503050406030204" pitchFamily="18" charset="0"/>
                      </a:endParaRPr>
                    </a:p>
                  </a:txBody>
                  <a:tcPr marL="0" marR="85725" marT="42863" marB="428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85.8</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70th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83.64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75.33</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78.02</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81.46</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84.15</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800" b="0" i="0" u="none" strike="noStrike" dirty="0">
                          <a:solidFill>
                            <a:srgbClr val="000000"/>
                          </a:solidFill>
                          <a:effectLst/>
                          <a:latin typeface="Cambria" panose="02040503050406030204" pitchFamily="18" charset="0"/>
                        </a:rPr>
                        <a:t>86.36</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88.89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90.08</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1727894"/>
                  </a:ext>
                </a:extLst>
              </a:tr>
              <a:tr h="257175">
                <a:tc>
                  <a:txBody>
                    <a:bodyPr/>
                    <a:lstStyle/>
                    <a:p>
                      <a:pPr algn="r"/>
                      <a:r>
                        <a:rPr lang="en-US" sz="800" b="1" i="0" dirty="0">
                          <a:solidFill>
                            <a:schemeClr val="tx1"/>
                          </a:solidFill>
                          <a:latin typeface="Cambria" panose="02040503050406030204" pitchFamily="18" charset="0"/>
                        </a:rPr>
                        <a:t>Q8</a:t>
                      </a:r>
                    </a:p>
                  </a:txBody>
                  <a:tcPr marL="0" marR="42863" marT="42863" marB="428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b="1" dirty="0">
                          <a:solidFill>
                            <a:schemeClr val="tx1"/>
                          </a:solidFill>
                          <a:latin typeface="Cambria" panose="02040503050406030204" pitchFamily="18" charset="0"/>
                        </a:rPr>
                        <a:t>Rating of Health Care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 8, 9, 10)</a:t>
                      </a:r>
                      <a:endParaRPr lang="en-US" sz="900" b="1" dirty="0">
                        <a:solidFill>
                          <a:schemeClr val="tx1"/>
                        </a:solidFill>
                        <a:latin typeface="Cambria" panose="02040503050406030204" pitchFamily="18" charset="0"/>
                      </a:endParaRPr>
                    </a:p>
                  </a:txBody>
                  <a:tcPr marL="0" marR="85725" marT="42863" marB="428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76.3</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59th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75.35</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67.84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70.19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72.83</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75.43</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800" b="0" i="0" u="none" strike="noStrike" dirty="0">
                          <a:solidFill>
                            <a:srgbClr val="000000"/>
                          </a:solidFill>
                          <a:effectLst/>
                          <a:latin typeface="Cambria" panose="02040503050406030204" pitchFamily="18" charset="0"/>
                        </a:rPr>
                        <a:t>78.11</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81.29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82.12</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283580"/>
                  </a:ext>
                </a:extLst>
              </a:tr>
              <a:tr h="257175">
                <a:tc>
                  <a:txBody>
                    <a:bodyPr/>
                    <a:lstStyle/>
                    <a:p>
                      <a:pPr algn="r"/>
                      <a:r>
                        <a:rPr lang="en-US" sz="800" b="1" i="0" dirty="0">
                          <a:solidFill>
                            <a:schemeClr val="tx1"/>
                          </a:solidFill>
                          <a:latin typeface="Cambria" panose="02040503050406030204" pitchFamily="18" charset="0"/>
                        </a:rPr>
                        <a:t>Q18</a:t>
                      </a:r>
                    </a:p>
                  </a:txBody>
                  <a:tcPr marL="0" marR="42863" marT="42863" marB="428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b="1" dirty="0">
                          <a:solidFill>
                            <a:schemeClr val="tx1"/>
                          </a:solidFill>
                          <a:latin typeface="Cambria" panose="02040503050406030204" pitchFamily="18" charset="0"/>
                        </a:rPr>
                        <a:t>Rating of Personal Doctor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 8, 9, 10)</a:t>
                      </a:r>
                      <a:endParaRPr lang="en-US" sz="900" b="1" dirty="0">
                        <a:solidFill>
                          <a:schemeClr val="tx1"/>
                        </a:solidFill>
                        <a:latin typeface="Cambria" panose="02040503050406030204" pitchFamily="18" charset="0"/>
                      </a:endParaRPr>
                    </a:p>
                  </a:txBody>
                  <a:tcPr marL="0" marR="85725" marT="42863" marB="428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85.0</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78th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82.10</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76.29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77.53</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79.78</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82.34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84.62</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800" b="0" i="0" u="none" strike="noStrike" dirty="0">
                          <a:solidFill>
                            <a:srgbClr val="000000"/>
                          </a:solidFill>
                          <a:effectLst/>
                          <a:latin typeface="Cambria" panose="02040503050406030204" pitchFamily="18" charset="0"/>
                        </a:rPr>
                        <a:t>86.54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88.08</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683413"/>
                  </a:ext>
                </a:extLst>
              </a:tr>
              <a:tr h="257175">
                <a:tc>
                  <a:txBody>
                    <a:bodyPr/>
                    <a:lstStyle/>
                    <a:p>
                      <a:pPr algn="r"/>
                      <a:r>
                        <a:rPr lang="en-US" sz="800" b="1" i="0" dirty="0">
                          <a:solidFill>
                            <a:schemeClr val="tx1"/>
                          </a:solidFill>
                          <a:latin typeface="Cambria" panose="02040503050406030204" pitchFamily="18" charset="0"/>
                        </a:rPr>
                        <a:t>Q22</a:t>
                      </a:r>
                    </a:p>
                  </a:txBody>
                  <a:tcPr marL="0" marR="42863" marT="42863" marB="428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b="1" dirty="0">
                          <a:solidFill>
                            <a:schemeClr val="tx1"/>
                          </a:solidFill>
                          <a:latin typeface="Cambria" panose="02040503050406030204" pitchFamily="18" charset="0"/>
                        </a:rPr>
                        <a:t>Rating of Specialist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 8, 9, 10)</a:t>
                      </a:r>
                      <a:endParaRPr lang="en-US" sz="900" b="1" dirty="0">
                        <a:solidFill>
                          <a:schemeClr val="tx1"/>
                        </a:solidFill>
                        <a:latin typeface="Cambria" panose="02040503050406030204" pitchFamily="18" charset="0"/>
                      </a:endParaRPr>
                    </a:p>
                  </a:txBody>
                  <a:tcPr marL="0" marR="85725" marT="42863" marB="428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85.1</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74th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82.29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75.66</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77.00</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79.40</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82.62</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800" b="0" i="0" u="none" strike="noStrike" dirty="0">
                          <a:solidFill>
                            <a:srgbClr val="000000"/>
                          </a:solidFill>
                          <a:effectLst/>
                          <a:latin typeface="Cambria" panose="02040503050406030204" pitchFamily="18" charset="0"/>
                        </a:rPr>
                        <a:t>85.22</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86.67</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87.59</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29054"/>
                  </a:ext>
                </a:extLst>
              </a:tr>
              <a:tr h="257175">
                <a:tc>
                  <a:txBody>
                    <a:bodyPr/>
                    <a:lstStyle/>
                    <a:p>
                      <a:pPr algn="r"/>
                      <a:r>
                        <a:rPr lang="en-US" sz="800" b="1" i="0" dirty="0">
                          <a:solidFill>
                            <a:schemeClr val="tx1"/>
                          </a:solidFill>
                          <a:latin typeface="Cambria" panose="02040503050406030204" pitchFamily="18" charset="0"/>
                        </a:rPr>
                        <a:t>Q28</a:t>
                      </a:r>
                    </a:p>
                  </a:txBody>
                  <a:tcPr marL="0" marR="42863" marT="42863" marB="428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b="1" dirty="0">
                          <a:solidFill>
                            <a:schemeClr val="tx1"/>
                          </a:solidFill>
                          <a:latin typeface="Cambria" panose="02040503050406030204" pitchFamily="18" charset="0"/>
                        </a:rPr>
                        <a:t>Rating of Health Plan</a:t>
                      </a:r>
                      <a:r>
                        <a:rPr lang="en-US" sz="800" b="1" i="1" dirty="0">
                          <a:solidFill>
                            <a:schemeClr val="tx1"/>
                          </a:solidFill>
                          <a:latin typeface="Cambria" panose="02040503050406030204" pitchFamily="18" charset="0"/>
                        </a:rPr>
                        <a:t> (% 8, 9, 10)</a:t>
                      </a:r>
                      <a:endParaRPr lang="en-US" sz="900" b="1" i="1" dirty="0">
                        <a:solidFill>
                          <a:schemeClr val="tx1"/>
                        </a:solidFill>
                        <a:latin typeface="Cambria" panose="02040503050406030204" pitchFamily="18" charset="0"/>
                      </a:endParaRPr>
                    </a:p>
                  </a:txBody>
                  <a:tcPr marL="0" marR="85725" marT="42863" marB="428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80.0</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ambria" panose="02040503050406030204" pitchFamily="18" charset="0"/>
                        </a:rPr>
                        <a:t>68th</a:t>
                      </a:r>
                    </a:p>
                  </a:txBody>
                  <a:tcPr marL="85725" marR="85725"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77.56</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68.24</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70.87</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74.31</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78.45</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800" b="0" i="0" u="none" strike="noStrike" dirty="0">
                          <a:solidFill>
                            <a:srgbClr val="000000"/>
                          </a:solidFill>
                          <a:effectLst/>
                          <a:latin typeface="Cambria" panose="02040503050406030204" pitchFamily="18" charset="0"/>
                        </a:rPr>
                        <a:t>80.92</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83.00</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mbria" panose="02040503050406030204" pitchFamily="18" charset="0"/>
                        </a:rPr>
                        <a:t>84.13</a:t>
                      </a:r>
                    </a:p>
                  </a:txBody>
                  <a:tcPr marL="8930" marR="8930" marT="8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594595"/>
                  </a:ext>
                </a:extLst>
              </a:tr>
            </a:tbl>
          </a:graphicData>
        </a:graphic>
      </p:graphicFrame>
      <p:sp>
        <p:nvSpPr>
          <p:cNvPr id="2" name="TextBox 1"/>
          <p:cNvSpPr txBox="1"/>
          <p:nvPr/>
        </p:nvSpPr>
        <p:spPr>
          <a:xfrm>
            <a:off x="3399905" y="1353787"/>
            <a:ext cx="2229000" cy="477054"/>
          </a:xfrm>
          <a:prstGeom prst="rect">
            <a:avLst/>
          </a:prstGeom>
          <a:noFill/>
        </p:spPr>
        <p:txBody>
          <a:bodyPr wrap="square" rtlCol="0">
            <a:spAutoFit/>
          </a:bodyPr>
          <a:lstStyle/>
          <a:p>
            <a:r>
              <a:rPr lang="en-US" sz="1400" b="1" dirty="0"/>
              <a:t>HUSKY A/C/D ADULT</a:t>
            </a:r>
          </a:p>
          <a:p>
            <a:endParaRPr lang="en-US" sz="1100" b="1" dirty="0">
              <a:latin typeface="+mn-lt"/>
            </a:endParaRPr>
          </a:p>
        </p:txBody>
      </p:sp>
    </p:spTree>
    <p:extLst>
      <p:ext uri="{BB962C8B-B14F-4D97-AF65-F5344CB8AC3E}">
        <p14:creationId xmlns:p14="http://schemas.microsoft.com/office/powerpoint/2010/main" val="2485219207"/>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000" dirty="0"/>
              <a:t>CAHPS Survey: HUSKY A/C Child- General Population</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following slides provide summary results and comparisons to Quality Compass for the HUSKY A/C child- general population survey:</a:t>
            </a:r>
          </a:p>
          <a:p>
            <a:endParaRPr lang="en-US" sz="2000" dirty="0"/>
          </a:p>
          <a:p>
            <a:r>
              <a:rPr lang="en-US" sz="2000" dirty="0"/>
              <a:t>7 of 9 questions were at or above the 50th percentile nationally</a:t>
            </a:r>
          </a:p>
          <a:p>
            <a:r>
              <a:rPr lang="en-US" sz="2000" dirty="0"/>
              <a:t>3 questions had favorable response rates at or above the 75</a:t>
            </a:r>
            <a:r>
              <a:rPr lang="en-US" sz="2000" baseline="30000" dirty="0"/>
              <a:t>th</a:t>
            </a:r>
            <a:r>
              <a:rPr lang="en-US" sz="2000" dirty="0"/>
              <a:t> percentile</a:t>
            </a:r>
          </a:p>
          <a:p>
            <a:pPr lvl="2"/>
            <a:r>
              <a:rPr lang="en-US" sz="1800" dirty="0"/>
              <a:t>Rating of Health Care (90.9%, 75</a:t>
            </a:r>
            <a:r>
              <a:rPr lang="en-US" sz="1800" baseline="30000" dirty="0"/>
              <a:t>th</a:t>
            </a:r>
            <a:r>
              <a:rPr lang="en-US" sz="1800" dirty="0"/>
              <a:t> percentile)</a:t>
            </a:r>
          </a:p>
          <a:p>
            <a:pPr lvl="2"/>
            <a:r>
              <a:rPr lang="en-US" sz="1800" dirty="0"/>
              <a:t>Rating of Personal Doctor (92.4%, 75</a:t>
            </a:r>
            <a:r>
              <a:rPr lang="en-US" sz="1800" baseline="30000" dirty="0"/>
              <a:t>th</a:t>
            </a:r>
            <a:r>
              <a:rPr lang="en-US" sz="1800" dirty="0"/>
              <a:t> percentile)</a:t>
            </a:r>
          </a:p>
          <a:p>
            <a:pPr lvl="2"/>
            <a:r>
              <a:rPr lang="en-US" sz="1800" dirty="0"/>
              <a:t>Rating of Health Plan (91.0%, 90</a:t>
            </a:r>
            <a:r>
              <a:rPr lang="en-US" sz="1800" baseline="30000" dirty="0"/>
              <a:t>th</a:t>
            </a:r>
            <a:r>
              <a:rPr lang="en-US" sz="1800" dirty="0"/>
              <a:t> percentile)</a:t>
            </a:r>
            <a:endParaRPr lang="en-US" sz="2000" dirty="0"/>
          </a:p>
          <a:p>
            <a:r>
              <a:rPr lang="en-US" sz="2000" dirty="0"/>
              <a:t>Areas of opportunity: 2 questions were below the 50</a:t>
            </a:r>
            <a:r>
              <a:rPr lang="en-US" sz="2000" baseline="30000" dirty="0"/>
              <a:t>th</a:t>
            </a:r>
            <a:r>
              <a:rPr lang="en-US" sz="2000" dirty="0"/>
              <a:t> percentile</a:t>
            </a:r>
          </a:p>
          <a:p>
            <a:pPr lvl="2"/>
            <a:r>
              <a:rPr lang="en-US" sz="1800" dirty="0"/>
              <a:t>Getting Care Quickly (88.6%, 25</a:t>
            </a:r>
            <a:r>
              <a:rPr lang="en-US" sz="1800" baseline="30000" dirty="0"/>
              <a:t>th</a:t>
            </a:r>
            <a:r>
              <a:rPr lang="en-US" sz="1800" dirty="0"/>
              <a:t> percentile)</a:t>
            </a:r>
          </a:p>
          <a:p>
            <a:pPr lvl="2"/>
            <a:r>
              <a:rPr lang="en-US" sz="1800" dirty="0"/>
              <a:t>Customer Service (80.9%, &lt;5</a:t>
            </a:r>
            <a:r>
              <a:rPr lang="en-US" sz="1800" baseline="30000" dirty="0"/>
              <a:t>th</a:t>
            </a:r>
            <a:r>
              <a:rPr lang="en-US" sz="1800" dirty="0"/>
              <a:t> percentile)</a:t>
            </a:r>
          </a:p>
          <a:p>
            <a:endParaRPr lang="en-US"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49</a:t>
            </a:fld>
            <a:endParaRPr lang="en-US" dirty="0"/>
          </a:p>
        </p:txBody>
      </p:sp>
    </p:spTree>
    <p:extLst>
      <p:ext uri="{BB962C8B-B14F-4D97-AF65-F5344CB8AC3E}">
        <p14:creationId xmlns:p14="http://schemas.microsoft.com/office/powerpoint/2010/main" val="64916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97" y="891251"/>
            <a:ext cx="8620298" cy="5276301"/>
          </a:xfrm>
        </p:spPr>
        <p:txBody>
          <a:bodyPr/>
          <a:lstStyle/>
          <a:p>
            <a:pPr marL="0" indent="0">
              <a:buNone/>
            </a:pPr>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5</a:t>
            </a:fld>
            <a:endParaRPr lang="en-US" dirty="0"/>
          </a:p>
        </p:txBody>
      </p:sp>
      <p:sp>
        <p:nvSpPr>
          <p:cNvPr id="7" name="Title 1"/>
          <p:cNvSpPr>
            <a:spLocks noGrp="1"/>
          </p:cNvSpPr>
          <p:nvPr>
            <p:ph type="title"/>
          </p:nvPr>
        </p:nvSpPr>
        <p:spPr>
          <a:xfrm>
            <a:off x="3124200" y="41275"/>
            <a:ext cx="5889625" cy="531813"/>
          </a:xfrm>
        </p:spPr>
        <p:txBody>
          <a:bodyPr/>
          <a:lstStyle/>
          <a:p>
            <a:pPr algn="r"/>
            <a:r>
              <a:rPr lang="en-US" sz="3200" dirty="0"/>
              <a:t>Details on Eligibility Groups</a:t>
            </a:r>
          </a:p>
        </p:txBody>
      </p:sp>
      <p:graphicFrame>
        <p:nvGraphicFramePr>
          <p:cNvPr id="13" name="Table 12"/>
          <p:cNvGraphicFramePr>
            <a:graphicFrameLocks noGrp="1"/>
          </p:cNvGraphicFramePr>
          <p:nvPr>
            <p:extLst>
              <p:ext uri="{D42A27DB-BD31-4B8C-83A1-F6EECF244321}">
                <p14:modId xmlns:p14="http://schemas.microsoft.com/office/powerpoint/2010/main" val="2922974398"/>
              </p:ext>
            </p:extLst>
          </p:nvPr>
        </p:nvGraphicFramePr>
        <p:xfrm>
          <a:off x="601250" y="1052187"/>
          <a:ext cx="8091813" cy="5343532"/>
        </p:xfrm>
        <a:graphic>
          <a:graphicData uri="http://schemas.openxmlformats.org/drawingml/2006/table">
            <a:tbl>
              <a:tblPr firstRow="1" bandRow="1">
                <a:tableStyleId>{5C22544A-7EE6-4342-B048-85BDC9FD1C3A}</a:tableStyleId>
              </a:tblPr>
              <a:tblGrid>
                <a:gridCol w="3731377">
                  <a:extLst>
                    <a:ext uri="{9D8B030D-6E8A-4147-A177-3AD203B41FA5}">
                      <a16:colId xmlns:a16="http://schemas.microsoft.com/office/drawing/2014/main" val="20000"/>
                    </a:ext>
                  </a:extLst>
                </a:gridCol>
                <a:gridCol w="2250548">
                  <a:extLst>
                    <a:ext uri="{9D8B030D-6E8A-4147-A177-3AD203B41FA5}">
                      <a16:colId xmlns:a16="http://schemas.microsoft.com/office/drawing/2014/main" val="20001"/>
                    </a:ext>
                  </a:extLst>
                </a:gridCol>
                <a:gridCol w="2109888">
                  <a:extLst>
                    <a:ext uri="{9D8B030D-6E8A-4147-A177-3AD203B41FA5}">
                      <a16:colId xmlns:a16="http://schemas.microsoft.com/office/drawing/2014/main" val="20002"/>
                    </a:ext>
                  </a:extLst>
                </a:gridCol>
              </a:tblGrid>
              <a:tr h="970092">
                <a:tc>
                  <a:txBody>
                    <a:bodyPr/>
                    <a:lstStyle/>
                    <a:p>
                      <a:pPr marL="0" marR="0">
                        <a:lnSpc>
                          <a:spcPct val="115000"/>
                        </a:lnSpc>
                        <a:spcBef>
                          <a:spcPts val="0"/>
                        </a:spcBef>
                        <a:spcAft>
                          <a:spcPts val="0"/>
                        </a:spcAft>
                      </a:pPr>
                      <a:r>
                        <a:rPr lang="en-US" sz="1400" kern="1200" dirty="0">
                          <a:effectLst/>
                        </a:rPr>
                        <a:t>Coverage Group</a:t>
                      </a:r>
                      <a:endParaRPr lang="en-US" sz="14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400" kern="1200" dirty="0">
                          <a:effectLst/>
                        </a:rPr>
                        <a:t>Provides comprehensive medical, dental, and behavioral health services to . . . </a:t>
                      </a:r>
                      <a:endParaRPr lang="en-US" sz="14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400" kern="1200" dirty="0">
                          <a:effectLst/>
                        </a:rPr>
                        <a:t>  Representing . . . </a:t>
                      </a:r>
                      <a:endParaRPr lang="en-US" sz="1400" dirty="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1188800">
                <a:tc>
                  <a:txBody>
                    <a:bodyPr/>
                    <a:lstStyle/>
                    <a:p>
                      <a:pPr marL="0" marR="0">
                        <a:lnSpc>
                          <a:spcPct val="115000"/>
                        </a:lnSpc>
                        <a:spcBef>
                          <a:spcPts val="0"/>
                        </a:spcBef>
                        <a:spcAft>
                          <a:spcPts val="0"/>
                        </a:spcAft>
                      </a:pPr>
                      <a:r>
                        <a:rPr lang="en-US" sz="1200" kern="1200" dirty="0">
                          <a:effectLst/>
                        </a:rPr>
                        <a:t>HUSKY A – Medicaid </a:t>
                      </a:r>
                      <a:endParaRPr lang="en-US" sz="1200" dirty="0">
                        <a:effectLst/>
                      </a:endParaRPr>
                    </a:p>
                    <a:p>
                      <a:pPr marL="342900" marR="0" lvl="0" indent="-342900">
                        <a:lnSpc>
                          <a:spcPct val="115000"/>
                        </a:lnSpc>
                        <a:spcBef>
                          <a:spcPts val="0"/>
                        </a:spcBef>
                        <a:spcAft>
                          <a:spcPts val="0"/>
                        </a:spcAft>
                        <a:buFont typeface="Symbol"/>
                        <a:buChar char=""/>
                      </a:pPr>
                      <a:r>
                        <a:rPr lang="en-US" sz="1200" dirty="0">
                          <a:effectLst/>
                        </a:rPr>
                        <a:t>Adults with incomes of up to 160% of the Federal Poverty Level (FPL) </a:t>
                      </a:r>
                    </a:p>
                    <a:p>
                      <a:pPr marL="342900" marR="0" lvl="0" indent="-342900">
                        <a:lnSpc>
                          <a:spcPct val="115000"/>
                        </a:lnSpc>
                        <a:spcBef>
                          <a:spcPts val="0"/>
                        </a:spcBef>
                        <a:spcAft>
                          <a:spcPts val="0"/>
                        </a:spcAft>
                        <a:buFont typeface="Symbol"/>
                        <a:buChar char=""/>
                      </a:pPr>
                      <a:r>
                        <a:rPr lang="en-US" sz="1200" dirty="0">
                          <a:effectLst/>
                        </a:rPr>
                        <a:t>Pregnant women with incomes of up to 258% FPL </a:t>
                      </a:r>
                    </a:p>
                    <a:p>
                      <a:pPr marL="342900" marR="0" lvl="0" indent="-342900">
                        <a:lnSpc>
                          <a:spcPct val="115000"/>
                        </a:lnSpc>
                        <a:spcBef>
                          <a:spcPts val="0"/>
                        </a:spcBef>
                        <a:spcAft>
                          <a:spcPts val="0"/>
                        </a:spcAft>
                        <a:buFont typeface="Symbol"/>
                        <a:buChar char=""/>
                      </a:pPr>
                      <a:r>
                        <a:rPr lang="en-US" sz="1200" dirty="0">
                          <a:effectLst/>
                        </a:rPr>
                        <a:t>Children with incomes of up to 201% FPL </a:t>
                      </a:r>
                      <a:endParaRPr lang="en-US" sz="1200" dirty="0">
                        <a:effectLst/>
                        <a:latin typeface="Calibri"/>
                        <a:ea typeface="Times New Roman"/>
                        <a:cs typeface="Arial"/>
                      </a:endParaRPr>
                    </a:p>
                  </a:txBody>
                  <a:tcPr/>
                </a:tc>
                <a:tc>
                  <a:txBody>
                    <a:bodyPr/>
                    <a:lstStyle/>
                    <a:p>
                      <a:pPr marL="0" marR="0">
                        <a:lnSpc>
                          <a:spcPct val="115000"/>
                        </a:lnSpc>
                        <a:spcBef>
                          <a:spcPts val="0"/>
                        </a:spcBef>
                        <a:spcAft>
                          <a:spcPts val="0"/>
                        </a:spcAft>
                      </a:pPr>
                      <a:r>
                        <a:rPr lang="en-US" sz="1200" kern="1200" dirty="0">
                          <a:solidFill>
                            <a:schemeClr val="tx1"/>
                          </a:solidFill>
                          <a:effectLst/>
                        </a:rPr>
                        <a:t>Over 509,097 parents and children</a:t>
                      </a:r>
                      <a:endParaRPr lang="en-US" sz="1200" dirty="0">
                        <a:solidFill>
                          <a:schemeClr val="tx1"/>
                        </a:solidFill>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solidFill>
                            <a:schemeClr val="tx1"/>
                          </a:solidFill>
                          <a:effectLst/>
                        </a:rPr>
                        <a:t>57.2% of members and 29% of total Medicaid program costs</a:t>
                      </a:r>
                      <a:endParaRPr lang="en-US" sz="1200" dirty="0">
                        <a:solidFill>
                          <a:schemeClr val="tx1"/>
                        </a:solidFill>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1036262">
                <a:tc>
                  <a:txBody>
                    <a:bodyPr/>
                    <a:lstStyle/>
                    <a:p>
                      <a:pPr marL="0" marR="0" lvl="0" indent="0">
                        <a:lnSpc>
                          <a:spcPct val="115000"/>
                        </a:lnSpc>
                        <a:spcBef>
                          <a:spcPts val="0"/>
                        </a:spcBef>
                        <a:spcAft>
                          <a:spcPts val="0"/>
                        </a:spcAft>
                        <a:buFont typeface="Symbol"/>
                        <a:buNone/>
                      </a:pPr>
                      <a:r>
                        <a:rPr lang="en-US" sz="1200" dirty="0">
                          <a:effectLst/>
                          <a:latin typeface="Calibri"/>
                          <a:ea typeface="Times New Roman"/>
                          <a:cs typeface="Arial"/>
                        </a:rPr>
                        <a:t>HUSKY</a:t>
                      </a:r>
                      <a:r>
                        <a:rPr lang="en-US" sz="1200" baseline="0" dirty="0">
                          <a:effectLst/>
                          <a:latin typeface="Calibri"/>
                          <a:ea typeface="Times New Roman"/>
                          <a:cs typeface="Arial"/>
                        </a:rPr>
                        <a:t> B – Children’s Health Insurance Program</a:t>
                      </a:r>
                    </a:p>
                    <a:p>
                      <a:pPr marL="342900" marR="0" lvl="0" indent="-342900">
                        <a:lnSpc>
                          <a:spcPct val="115000"/>
                        </a:lnSpc>
                        <a:spcBef>
                          <a:spcPts val="0"/>
                        </a:spcBef>
                        <a:spcAft>
                          <a:spcPts val="0"/>
                        </a:spcAft>
                        <a:buFont typeface="Symbol"/>
                        <a:buChar char=""/>
                      </a:pPr>
                      <a:r>
                        <a:rPr lang="en-US" sz="1200" dirty="0">
                          <a:effectLst/>
                        </a:rPr>
                        <a:t>Band 1:</a:t>
                      </a:r>
                      <a:r>
                        <a:rPr lang="en-US" sz="1200" baseline="0" dirty="0">
                          <a:effectLst/>
                        </a:rPr>
                        <a:t> Children and caretaker adults </a:t>
                      </a:r>
                      <a:r>
                        <a:rPr lang="en-US" sz="1200" dirty="0">
                          <a:effectLst/>
                        </a:rPr>
                        <a:t>with incomes of up to 254% FPL </a:t>
                      </a:r>
                    </a:p>
                    <a:p>
                      <a:pPr marL="342900" marR="0" lvl="0" indent="-342900">
                        <a:lnSpc>
                          <a:spcPct val="115000"/>
                        </a:lnSpc>
                        <a:spcBef>
                          <a:spcPts val="0"/>
                        </a:spcBef>
                        <a:spcAft>
                          <a:spcPts val="0"/>
                        </a:spcAft>
                        <a:buFont typeface="Symbol"/>
                        <a:buChar char=""/>
                      </a:pPr>
                      <a:r>
                        <a:rPr lang="en-US" sz="1200" dirty="0">
                          <a:effectLst/>
                        </a:rPr>
                        <a:t>Band</a:t>
                      </a:r>
                      <a:r>
                        <a:rPr lang="en-US" sz="1200" baseline="0" dirty="0">
                          <a:effectLst/>
                        </a:rPr>
                        <a:t> 2: Children and caretaker adults with incomes </a:t>
                      </a:r>
                      <a:r>
                        <a:rPr lang="en-US" sz="1200" dirty="0">
                          <a:effectLst/>
                        </a:rPr>
                        <a:t>of up to 323%</a:t>
                      </a:r>
                      <a:r>
                        <a:rPr lang="en-US" sz="1200" baseline="0" dirty="0">
                          <a:effectLst/>
                        </a:rPr>
                        <a:t> </a:t>
                      </a:r>
                      <a:r>
                        <a:rPr lang="en-US" sz="1200" dirty="0">
                          <a:effectLst/>
                        </a:rPr>
                        <a:t>FPL </a:t>
                      </a:r>
                    </a:p>
                  </a:txBody>
                  <a:tcPr/>
                </a:tc>
                <a:tc>
                  <a:txBody>
                    <a:bodyPr/>
                    <a:lstStyle/>
                    <a:p>
                      <a:pPr marL="0" marR="0">
                        <a:lnSpc>
                          <a:spcPct val="115000"/>
                        </a:lnSpc>
                        <a:spcBef>
                          <a:spcPts val="0"/>
                        </a:spcBef>
                        <a:spcAft>
                          <a:spcPts val="0"/>
                        </a:spcAft>
                      </a:pPr>
                      <a:r>
                        <a:rPr lang="en-US" sz="1200" dirty="0">
                          <a:solidFill>
                            <a:schemeClr val="tx1"/>
                          </a:solidFill>
                          <a:effectLst/>
                          <a:latin typeface="Calibri"/>
                          <a:ea typeface="Calibri"/>
                          <a:cs typeface="Times New Roman"/>
                        </a:rPr>
                        <a:t>19,312</a:t>
                      </a:r>
                      <a:r>
                        <a:rPr lang="en-US" sz="1200" baseline="0" dirty="0">
                          <a:solidFill>
                            <a:schemeClr val="tx1"/>
                          </a:solidFill>
                          <a:effectLst/>
                          <a:latin typeface="Calibri"/>
                          <a:ea typeface="Calibri"/>
                          <a:cs typeface="Times New Roman"/>
                        </a:rPr>
                        <a:t> </a:t>
                      </a:r>
                      <a:r>
                        <a:rPr lang="en-US" sz="1200" dirty="0">
                          <a:solidFill>
                            <a:schemeClr val="tx1"/>
                          </a:solidFill>
                          <a:effectLst/>
                          <a:latin typeface="Calibri"/>
                          <a:ea typeface="Calibri"/>
                          <a:cs typeface="Times New Roman"/>
                        </a:rPr>
                        <a:t>children</a:t>
                      </a:r>
                      <a:r>
                        <a:rPr lang="en-US" sz="1200" baseline="0" dirty="0">
                          <a:solidFill>
                            <a:schemeClr val="tx1"/>
                          </a:solidFill>
                          <a:effectLst/>
                          <a:latin typeface="Calibri"/>
                          <a:ea typeface="Calibri"/>
                          <a:cs typeface="Times New Roman"/>
                        </a:rPr>
                        <a:t> and caregivers</a:t>
                      </a:r>
                      <a:endParaRPr lang="en-US" sz="1200" dirty="0">
                        <a:solidFill>
                          <a:schemeClr val="tx1"/>
                        </a:solidFill>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dirty="0">
                          <a:solidFill>
                            <a:schemeClr val="tx1"/>
                          </a:solidFill>
                          <a:effectLst/>
                          <a:latin typeface="Calibri"/>
                          <a:ea typeface="Calibri"/>
                          <a:cs typeface="Times New Roman"/>
                        </a:rPr>
                        <a:t>100%</a:t>
                      </a:r>
                      <a:r>
                        <a:rPr lang="en-US" sz="1200" baseline="0" dirty="0">
                          <a:solidFill>
                            <a:schemeClr val="tx1"/>
                          </a:solidFill>
                          <a:effectLst/>
                          <a:latin typeface="Calibri"/>
                          <a:ea typeface="Calibri"/>
                          <a:cs typeface="Times New Roman"/>
                        </a:rPr>
                        <a:t> of members and total CHIP costs</a:t>
                      </a:r>
                      <a:endParaRPr lang="en-US" sz="1200" dirty="0">
                        <a:solidFill>
                          <a:schemeClr val="tx1"/>
                        </a:solidFill>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1144297">
                <a:tc>
                  <a:txBody>
                    <a:bodyPr/>
                    <a:lstStyle/>
                    <a:p>
                      <a:pPr marL="0" marR="0">
                        <a:lnSpc>
                          <a:spcPct val="115000"/>
                        </a:lnSpc>
                        <a:spcBef>
                          <a:spcPts val="0"/>
                        </a:spcBef>
                        <a:spcAft>
                          <a:spcPts val="0"/>
                        </a:spcAft>
                      </a:pPr>
                      <a:r>
                        <a:rPr lang="en-US" sz="1200" kern="1200" dirty="0">
                          <a:effectLst/>
                        </a:rPr>
                        <a:t>HUSKY C – Medicaid </a:t>
                      </a:r>
                      <a:endParaRPr lang="en-US" sz="1200" dirty="0">
                        <a:effectLst/>
                      </a:endParaRPr>
                    </a:p>
                    <a:p>
                      <a:pPr marL="342900" marR="0" lvl="0" indent="-342900">
                        <a:lnSpc>
                          <a:spcPct val="115000"/>
                        </a:lnSpc>
                        <a:spcBef>
                          <a:spcPts val="0"/>
                        </a:spcBef>
                        <a:spcAft>
                          <a:spcPts val="0"/>
                        </a:spcAft>
                        <a:buFont typeface="Symbol"/>
                        <a:buChar char=""/>
                      </a:pPr>
                      <a:r>
                        <a:rPr lang="en-US" sz="1200" dirty="0">
                          <a:effectLst/>
                        </a:rPr>
                        <a:t>Older adults, individuals with disabilities, and refugees with incomes up to approximately 52% of FPL; home and community-based services programs have higher income limits </a:t>
                      </a:r>
                      <a:endParaRPr lang="en-US" sz="1200" dirty="0">
                        <a:effectLst/>
                        <a:latin typeface="Calibri"/>
                        <a:ea typeface="Times New Roman"/>
                        <a:cs typeface="Arial"/>
                      </a:endParaRPr>
                    </a:p>
                  </a:txBody>
                  <a:tcPr/>
                </a:tc>
                <a:tc>
                  <a:txBody>
                    <a:bodyPr/>
                    <a:lstStyle/>
                    <a:p>
                      <a:pPr marL="0" marR="0">
                        <a:lnSpc>
                          <a:spcPct val="115000"/>
                        </a:lnSpc>
                        <a:spcBef>
                          <a:spcPts val="0"/>
                        </a:spcBef>
                        <a:spcAft>
                          <a:spcPts val="0"/>
                        </a:spcAft>
                      </a:pPr>
                      <a:r>
                        <a:rPr lang="en-US" sz="1200" kern="1200" dirty="0">
                          <a:solidFill>
                            <a:schemeClr val="tx1"/>
                          </a:solidFill>
                          <a:effectLst/>
                        </a:rPr>
                        <a:t>Over</a:t>
                      </a:r>
                      <a:r>
                        <a:rPr lang="en-US" sz="1200" kern="1200" baseline="0" dirty="0">
                          <a:solidFill>
                            <a:schemeClr val="tx1"/>
                          </a:solidFill>
                          <a:effectLst/>
                        </a:rPr>
                        <a:t> 84,000</a:t>
                      </a:r>
                      <a:r>
                        <a:rPr lang="en-US" sz="1200" kern="1200" dirty="0">
                          <a:solidFill>
                            <a:schemeClr val="tx1"/>
                          </a:solidFill>
                          <a:effectLst/>
                        </a:rPr>
                        <a:t> older adults and people with disabilities</a:t>
                      </a:r>
                      <a:endParaRPr lang="en-US" sz="1200" dirty="0">
                        <a:solidFill>
                          <a:schemeClr val="tx1"/>
                        </a:solidFill>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solidFill>
                            <a:schemeClr val="tx1"/>
                          </a:solidFill>
                          <a:effectLst/>
                        </a:rPr>
                        <a:t> 9.5% of members and 46% of total Medicaid program costs  </a:t>
                      </a:r>
                      <a:endParaRPr lang="en-US" sz="1200" dirty="0">
                        <a:solidFill>
                          <a:schemeClr val="tx1"/>
                        </a:solidFill>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821272">
                <a:tc>
                  <a:txBody>
                    <a:bodyPr/>
                    <a:lstStyle/>
                    <a:p>
                      <a:pPr marL="0" marR="0">
                        <a:lnSpc>
                          <a:spcPct val="115000"/>
                        </a:lnSpc>
                        <a:spcBef>
                          <a:spcPts val="0"/>
                        </a:spcBef>
                        <a:spcAft>
                          <a:spcPts val="0"/>
                        </a:spcAft>
                      </a:pPr>
                      <a:r>
                        <a:rPr lang="en-US" sz="1200" kern="1200" dirty="0">
                          <a:effectLst/>
                        </a:rPr>
                        <a:t>HUSKY D – Medicaid </a:t>
                      </a:r>
                      <a:endParaRPr lang="en-US" sz="1200" dirty="0">
                        <a:effectLst/>
                      </a:endParaRPr>
                    </a:p>
                    <a:p>
                      <a:pPr marL="342900" marR="0" lvl="0" indent="-342900">
                        <a:lnSpc>
                          <a:spcPct val="115000"/>
                        </a:lnSpc>
                        <a:spcBef>
                          <a:spcPts val="0"/>
                        </a:spcBef>
                        <a:spcAft>
                          <a:spcPts val="0"/>
                        </a:spcAft>
                        <a:buFont typeface="Symbol"/>
                        <a:buChar char=""/>
                      </a:pPr>
                      <a:r>
                        <a:rPr lang="en-US" sz="1200" dirty="0">
                          <a:effectLst/>
                        </a:rPr>
                        <a:t>Eligible adults age 19-64 with incomes up to 138% of FPL </a:t>
                      </a:r>
                      <a:endParaRPr lang="en-US" sz="1200" dirty="0">
                        <a:effectLst/>
                        <a:latin typeface="Calibri"/>
                        <a:ea typeface="Times New Roman"/>
                        <a:cs typeface="Arial"/>
                      </a:endParaRPr>
                    </a:p>
                  </a:txBody>
                  <a:tcPr/>
                </a:tc>
                <a:tc>
                  <a:txBody>
                    <a:bodyPr/>
                    <a:lstStyle/>
                    <a:p>
                      <a:pPr marL="0" marR="0">
                        <a:lnSpc>
                          <a:spcPct val="115000"/>
                        </a:lnSpc>
                        <a:spcBef>
                          <a:spcPts val="0"/>
                        </a:spcBef>
                        <a:spcAft>
                          <a:spcPts val="0"/>
                        </a:spcAft>
                      </a:pPr>
                      <a:r>
                        <a:rPr lang="en-US" sz="1200" kern="1200" dirty="0">
                          <a:solidFill>
                            <a:schemeClr val="tx1"/>
                          </a:solidFill>
                          <a:effectLst/>
                        </a:rPr>
                        <a:t>Over</a:t>
                      </a:r>
                      <a:r>
                        <a:rPr lang="en-US" sz="1200" kern="1200" baseline="0" dirty="0">
                          <a:solidFill>
                            <a:schemeClr val="tx1"/>
                          </a:solidFill>
                          <a:effectLst/>
                        </a:rPr>
                        <a:t> </a:t>
                      </a:r>
                      <a:r>
                        <a:rPr lang="en-US" sz="1200" kern="1200" dirty="0">
                          <a:solidFill>
                            <a:schemeClr val="tx1"/>
                          </a:solidFill>
                          <a:effectLst/>
                        </a:rPr>
                        <a:t>295,000 expansion adults</a:t>
                      </a:r>
                      <a:endParaRPr lang="en-US" sz="1200" dirty="0">
                        <a:solidFill>
                          <a:schemeClr val="tx1"/>
                        </a:solidFill>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solidFill>
                            <a:schemeClr val="tx1"/>
                          </a:solidFill>
                          <a:effectLst/>
                        </a:rPr>
                        <a:t> 33.3% of members and 25% of total Medicaid program costs  </a:t>
                      </a:r>
                      <a:endParaRPr lang="en-US" sz="1200" dirty="0">
                        <a:solidFill>
                          <a:schemeClr val="tx1"/>
                        </a:solidFill>
                        <a:effectLst/>
                        <a:latin typeface="Calibri"/>
                        <a:ea typeface="Calibri"/>
                        <a:cs typeface="Times New Roman"/>
                      </a:endParaRP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8059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spect="1"/>
          </p:cNvSpPr>
          <p:nvPr/>
        </p:nvSpPr>
        <p:spPr>
          <a:xfrm>
            <a:off x="181643" y="6321918"/>
            <a:ext cx="8368606" cy="480131"/>
          </a:xfrm>
          <a:prstGeom prst="rect">
            <a:avLst/>
          </a:prstGeom>
        </p:spPr>
        <p:txBody>
          <a:bodyPr>
            <a:spAutoFit/>
          </a:bodyPr>
          <a:lstStyle/>
          <a:p>
            <a:pPr algn="r">
              <a:tabLst>
                <a:tab pos="2743200" algn="r"/>
              </a:tabLst>
              <a:defRPr/>
            </a:pPr>
            <a:r>
              <a:rPr lang="en-US" sz="800" dirty="0"/>
              <a:t> </a:t>
            </a:r>
            <a:r>
              <a:rPr lang="en-US" sz="840" dirty="0">
                <a:solidFill>
                  <a:srgbClr val="5D5D5D"/>
                </a:solidFill>
                <a:latin typeface="Cambria" panose="02040503050406030204" pitchFamily="18" charset="0"/>
              </a:rPr>
              <a:t>2020 CAHPS</a:t>
            </a:r>
            <a:r>
              <a:rPr lang="en-US" sz="840" baseline="30000" dirty="0">
                <a:solidFill>
                  <a:srgbClr val="5D5D5D"/>
                </a:solidFill>
                <a:latin typeface="Cambria" panose="02040503050406030204" pitchFamily="18" charset="0"/>
              </a:rPr>
              <a:t>®</a:t>
            </a:r>
            <a:r>
              <a:rPr lang="en-US" sz="840" dirty="0">
                <a:solidFill>
                  <a:srgbClr val="5D5D5D"/>
                </a:solidFill>
                <a:latin typeface="Cambria" panose="02040503050406030204" pitchFamily="18" charset="0"/>
              </a:rPr>
              <a:t> 5.0H Child Medicaid with CCC Survey</a:t>
            </a:r>
          </a:p>
          <a:p>
            <a:pPr algn="r">
              <a:tabLst>
                <a:tab pos="2743200" algn="r"/>
              </a:tabLst>
              <a:defRPr/>
            </a:pPr>
            <a:r>
              <a:rPr lang="en-US" sz="840" dirty="0">
                <a:solidFill>
                  <a:srgbClr val="5D5D5D"/>
                </a:solidFill>
                <a:latin typeface="Cambria" panose="02040503050406030204" pitchFamily="18" charset="0"/>
              </a:rPr>
              <a:t>HUSKY Health program (HUSKY A/C/D)</a:t>
            </a:r>
          </a:p>
          <a:p>
            <a:pPr>
              <a:tabLst>
                <a:tab pos="2743200" algn="r"/>
              </a:tabLst>
              <a:defRPr/>
            </a:pPr>
            <a:r>
              <a:rPr lang="en-US" sz="840" dirty="0">
                <a:solidFill>
                  <a:srgbClr val="5D5D5D"/>
                </a:solidFill>
                <a:latin typeface="Cambria" panose="02040503050406030204" pitchFamily="18" charset="0"/>
              </a:rPr>
              <a:t>                                                                  						July 2020    </a:t>
            </a:r>
            <a:fld id="{AD1E3F48-700A-4BB2-8A65-29C2DE8FDFA4}" type="slidenum">
              <a:rPr lang="en-US" sz="840">
                <a:solidFill>
                  <a:srgbClr val="5D5D5D"/>
                </a:solidFill>
                <a:latin typeface="Cambria" panose="02040503050406030204" pitchFamily="18" charset="0"/>
              </a:rPr>
              <a:pPr>
                <a:tabLst>
                  <a:tab pos="2743200" algn="r"/>
                </a:tabLst>
                <a:defRPr/>
              </a:pPr>
              <a:t>50</a:t>
            </a:fld>
            <a:endParaRPr lang="en-US" sz="840" dirty="0">
              <a:solidFill>
                <a:srgbClr val="5D5D5D"/>
              </a:solidFill>
              <a:latin typeface="Cambria" panose="02040503050406030204" pitchFamily="18" charset="0"/>
            </a:endParaRPr>
          </a:p>
        </p:txBody>
      </p:sp>
      <p:sp>
        <p:nvSpPr>
          <p:cNvPr id="20" name="Rectangle 2"/>
          <p:cNvSpPr txBox="1">
            <a:spLocks noChangeAspect="1" noChangeArrowheads="1"/>
          </p:cNvSpPr>
          <p:nvPr/>
        </p:nvSpPr>
        <p:spPr>
          <a:xfrm>
            <a:off x="242887" y="96226"/>
            <a:ext cx="5409423" cy="785813"/>
          </a:xfrm>
          <a:prstGeom prst="homePlate">
            <a:avLst/>
          </a:prstGeom>
          <a:solidFill>
            <a:srgbClr val="2A5698"/>
          </a:solidFill>
        </p:spPr>
        <p:txBody>
          <a:bodyPr vert="horz" lIns="85725" tIns="42863" rIns="85725" bIns="42863" rtlCol="0" anchor="ctr" anchorCtr="0">
            <a:normAutofit/>
          </a:bodyPr>
          <a:lstStyle>
            <a:lvl1pPr algn="l" defTabSz="914400" rtl="0" eaLnBrk="1" latinLnBrk="0" hangingPunct="1">
              <a:spcBef>
                <a:spcPct val="0"/>
              </a:spcBef>
              <a:buNone/>
              <a:defRPr sz="4800" kern="1200" spc="100" baseline="0">
                <a:solidFill>
                  <a:schemeClr val="accent1"/>
                </a:solidFill>
                <a:latin typeface="Haettenschweiler" panose="020B0706040902060204" pitchFamily="34" charset="0"/>
                <a:ea typeface="+mj-ea"/>
                <a:cs typeface="+mj-cs"/>
              </a:defRPr>
            </a:lvl1pPr>
          </a:lstStyle>
          <a:p>
            <a:pPr algn="r" defTabSz="857250"/>
            <a:r>
              <a:rPr lang="en-US" sz="4500" spc="94" dirty="0">
                <a:solidFill>
                  <a:srgbClr val="FFFFFF"/>
                </a:solidFill>
              </a:rPr>
              <a:t>Summary of Key Measures</a:t>
            </a:r>
            <a:endParaRPr lang="en-US" sz="1583" i="1" spc="94" dirty="0">
              <a:solidFill>
                <a:srgbClr val="FFFFFF"/>
              </a:solidFill>
            </a:endParaRPr>
          </a:p>
        </p:txBody>
      </p:sp>
      <p:sp>
        <p:nvSpPr>
          <p:cNvPr id="7" name="Rectangle 131">
            <a:extLst>
              <a:ext uri="{FF2B5EF4-FFF2-40B4-BE49-F238E27FC236}">
                <a16:creationId xmlns:a16="http://schemas.microsoft.com/office/drawing/2014/main" id="{71E6DF50-0F70-47F4-8D7E-DF88575AB2CB}"/>
              </a:ext>
            </a:extLst>
          </p:cNvPr>
          <p:cNvSpPr>
            <a:spLocks noChangeAspect="1" noChangeArrowheads="1"/>
          </p:cNvSpPr>
          <p:nvPr/>
        </p:nvSpPr>
        <p:spPr bwMode="auto">
          <a:xfrm>
            <a:off x="287611" y="6129511"/>
            <a:ext cx="3945235" cy="338554"/>
          </a:xfrm>
          <a:prstGeom prst="rect">
            <a:avLst/>
          </a:prstGeom>
          <a:noFill/>
          <a:ln w="9525">
            <a:noFill/>
            <a:miter lim="800000"/>
            <a:headEnd/>
            <a:tailEnd/>
          </a:ln>
        </p:spPr>
        <p:txBody>
          <a:bodyPr wrap="square" lIns="0" tIns="0" rIns="0" bIns="0">
            <a:spAutoFit/>
          </a:bodyPr>
          <a:lstStyle/>
          <a:p>
            <a:pPr defTabSz="857250" eaLnBrk="0" hangingPunct="0">
              <a:tabLst>
                <a:tab pos="3217664" algn="l"/>
                <a:tab pos="4609208" algn="l"/>
                <a:tab pos="5945684" algn="l"/>
              </a:tabLst>
            </a:pPr>
            <a:r>
              <a:rPr lang="en-US" sz="750" dirty="0">
                <a:solidFill>
                  <a:srgbClr val="000000">
                    <a:lumMod val="50000"/>
                    <a:lumOff val="50000"/>
                  </a:srgbClr>
                </a:solidFill>
                <a:latin typeface="Cambria" panose="02040503050406030204" pitchFamily="18" charset="0"/>
                <a:cs typeface="Arial" charset="0"/>
              </a:rPr>
              <a:t>   /    </a:t>
            </a:r>
            <a:r>
              <a:rPr lang="en-US" sz="750" dirty="0">
                <a:solidFill>
                  <a:srgbClr val="5D5D5D"/>
                </a:solidFill>
                <a:latin typeface="Cambria" panose="02040503050406030204" pitchFamily="18" charset="0"/>
                <a:cs typeface="Arial" charset="0"/>
              </a:rPr>
              <a:t>Statistically higher/lower compared to prior year results.</a:t>
            </a:r>
          </a:p>
          <a:p>
            <a:pPr defTabSz="857250" eaLnBrk="0" hangingPunct="0">
              <a:tabLst>
                <a:tab pos="3217664" algn="l"/>
                <a:tab pos="4609208" algn="l"/>
                <a:tab pos="5945684" algn="l"/>
              </a:tabLst>
            </a:pPr>
            <a:r>
              <a:rPr lang="en-US" sz="700" dirty="0">
                <a:solidFill>
                  <a:srgbClr val="5D5D5D"/>
                </a:solidFill>
                <a:latin typeface="Cambria" panose="02040503050406030204" pitchFamily="18" charset="0"/>
                <a:cs typeface="Arial" charset="0"/>
              </a:rPr>
              <a:t>NA=Data not available; NCQA does not provide data for this measure</a:t>
            </a:r>
          </a:p>
          <a:p>
            <a:pPr defTabSz="857250" eaLnBrk="0" hangingPunct="0">
              <a:tabLst>
                <a:tab pos="3217664" algn="l"/>
                <a:tab pos="4609208" algn="l"/>
                <a:tab pos="5945684" algn="l"/>
              </a:tabLst>
            </a:pPr>
            <a:r>
              <a:rPr lang="en-US" sz="750" dirty="0">
                <a:solidFill>
                  <a:srgbClr val="5D5D5D"/>
                </a:solidFill>
                <a:latin typeface="Cambria" panose="02040503050406030204" pitchFamily="18" charset="0"/>
                <a:cs typeface="Arial" charset="0"/>
              </a:rPr>
              <a:t> </a:t>
            </a:r>
          </a:p>
        </p:txBody>
      </p:sp>
      <p:sp>
        <p:nvSpPr>
          <p:cNvPr id="8" name="Rectangle 150">
            <a:extLst>
              <a:ext uri="{FF2B5EF4-FFF2-40B4-BE49-F238E27FC236}">
                <a16:creationId xmlns:a16="http://schemas.microsoft.com/office/drawing/2014/main" id="{E54E8A01-0DAC-4907-92B9-B5DD7BF63AFE}"/>
              </a:ext>
            </a:extLst>
          </p:cNvPr>
          <p:cNvSpPr>
            <a:spLocks noChangeAspect="1" noChangeArrowheads="1"/>
          </p:cNvSpPr>
          <p:nvPr/>
        </p:nvSpPr>
        <p:spPr bwMode="auto">
          <a:xfrm>
            <a:off x="204822" y="6099074"/>
            <a:ext cx="3154562" cy="322714"/>
          </a:xfrm>
          <a:prstGeom prst="rect">
            <a:avLst/>
          </a:prstGeom>
          <a:noFill/>
          <a:ln w="9525" algn="ctr">
            <a:noFill/>
            <a:miter lim="800000"/>
            <a:headEnd/>
            <a:tailEnd/>
          </a:ln>
        </p:spPr>
        <p:txBody>
          <a:bodyPr wrap="none" anchor="ctr"/>
          <a:lstStyle/>
          <a:p>
            <a:pPr algn="ctr" defTabSz="857250" eaLnBrk="0" hangingPunct="0"/>
            <a:endParaRPr lang="en-US" sz="750" b="1" dirty="0">
              <a:solidFill>
                <a:srgbClr val="000000">
                  <a:lumMod val="50000"/>
                  <a:lumOff val="50000"/>
                </a:srgbClr>
              </a:solidFill>
              <a:latin typeface="Cambria" panose="02040503050406030204" pitchFamily="18" charset="0"/>
            </a:endParaRPr>
          </a:p>
        </p:txBody>
      </p:sp>
      <p:sp>
        <p:nvSpPr>
          <p:cNvPr id="9" name="UpArrow">
            <a:extLst>
              <a:ext uri="{FF2B5EF4-FFF2-40B4-BE49-F238E27FC236}">
                <a16:creationId xmlns:a16="http://schemas.microsoft.com/office/drawing/2014/main" id="{EE878E08-5387-4D98-9694-D52B645A7AEC}"/>
              </a:ext>
            </a:extLst>
          </p:cNvPr>
          <p:cNvSpPr>
            <a:spLocks noChangeAspect="1" noChangeShapeType="1"/>
          </p:cNvSpPr>
          <p:nvPr/>
        </p:nvSpPr>
        <p:spPr bwMode="auto">
          <a:xfrm flipV="1">
            <a:off x="330352" y="6130984"/>
            <a:ext cx="0" cy="111443"/>
          </a:xfrm>
          <a:prstGeom prst="line">
            <a:avLst/>
          </a:prstGeom>
          <a:noFill/>
          <a:ln w="19050">
            <a:solidFill>
              <a:srgbClr val="00B050"/>
            </a:solidFill>
            <a:round/>
            <a:headEnd/>
            <a:tailEnd type="triangle" w="med" len="sm"/>
          </a:ln>
        </p:spPr>
        <p:txBody>
          <a:bodyPr anchor="ctr">
            <a:spAutoFit/>
          </a:bodyPr>
          <a:lstStyle/>
          <a:p>
            <a:pPr algn="ctr" defTabSz="857250" eaLnBrk="0" hangingPunct="0"/>
            <a:endParaRPr lang="en-US" sz="750" b="1" dirty="0">
              <a:solidFill>
                <a:srgbClr val="000000">
                  <a:lumMod val="50000"/>
                  <a:lumOff val="50000"/>
                </a:srgbClr>
              </a:solidFill>
              <a:latin typeface="Cambria" panose="02040503050406030204" pitchFamily="18" charset="0"/>
            </a:endParaRPr>
          </a:p>
        </p:txBody>
      </p:sp>
      <p:sp>
        <p:nvSpPr>
          <p:cNvPr id="10" name="DownArrow">
            <a:extLst>
              <a:ext uri="{FF2B5EF4-FFF2-40B4-BE49-F238E27FC236}">
                <a16:creationId xmlns:a16="http://schemas.microsoft.com/office/drawing/2014/main" id="{BB5209F0-E88F-4857-893F-F69E24E3A5A4}"/>
              </a:ext>
            </a:extLst>
          </p:cNvPr>
          <p:cNvSpPr>
            <a:spLocks noChangeAspect="1" noChangeShapeType="1"/>
          </p:cNvSpPr>
          <p:nvPr/>
        </p:nvSpPr>
        <p:spPr bwMode="auto">
          <a:xfrm>
            <a:off x="435130" y="6140952"/>
            <a:ext cx="0" cy="111443"/>
          </a:xfrm>
          <a:prstGeom prst="line">
            <a:avLst/>
          </a:prstGeom>
          <a:noFill/>
          <a:ln w="19050">
            <a:solidFill>
              <a:srgbClr val="FF0000"/>
            </a:solidFill>
            <a:round/>
            <a:headEnd/>
            <a:tailEnd type="triangle" w="med" len="sm"/>
          </a:ln>
        </p:spPr>
        <p:txBody>
          <a:bodyPr anchor="ctr">
            <a:spAutoFit/>
          </a:bodyPr>
          <a:lstStyle/>
          <a:p>
            <a:pPr algn="ctr" defTabSz="857250" eaLnBrk="0" hangingPunct="0"/>
            <a:endParaRPr lang="en-US" sz="750" b="1" dirty="0">
              <a:solidFill>
                <a:srgbClr val="000000">
                  <a:lumMod val="50000"/>
                  <a:lumOff val="50000"/>
                </a:srgbClr>
              </a:solidFill>
              <a:latin typeface="Cambria" panose="02040503050406030204" pitchFamily="18" charset="0"/>
            </a:endParaRPr>
          </a:p>
        </p:txBody>
      </p:sp>
      <p:graphicFrame>
        <p:nvGraphicFramePr>
          <p:cNvPr id="4" name="Table 3"/>
          <p:cNvGraphicFramePr>
            <a:graphicFrameLocks noGrp="1"/>
          </p:cNvGraphicFramePr>
          <p:nvPr/>
        </p:nvGraphicFramePr>
        <p:xfrm>
          <a:off x="775466" y="1389651"/>
          <a:ext cx="7680960" cy="4662869"/>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1237735649"/>
                    </a:ext>
                  </a:extLst>
                </a:gridCol>
                <a:gridCol w="822960">
                  <a:extLst>
                    <a:ext uri="{9D8B030D-6E8A-4147-A177-3AD203B41FA5}">
                      <a16:colId xmlns:a16="http://schemas.microsoft.com/office/drawing/2014/main" val="3423976620"/>
                    </a:ext>
                  </a:extLst>
                </a:gridCol>
                <a:gridCol w="822960">
                  <a:extLst>
                    <a:ext uri="{9D8B030D-6E8A-4147-A177-3AD203B41FA5}">
                      <a16:colId xmlns:a16="http://schemas.microsoft.com/office/drawing/2014/main" val="1932862368"/>
                    </a:ext>
                  </a:extLst>
                </a:gridCol>
                <a:gridCol w="822960">
                  <a:extLst>
                    <a:ext uri="{9D8B030D-6E8A-4147-A177-3AD203B41FA5}">
                      <a16:colId xmlns:a16="http://schemas.microsoft.com/office/drawing/2014/main" val="2395357953"/>
                    </a:ext>
                  </a:extLst>
                </a:gridCol>
                <a:gridCol w="822960">
                  <a:extLst>
                    <a:ext uri="{9D8B030D-6E8A-4147-A177-3AD203B41FA5}">
                      <a16:colId xmlns:a16="http://schemas.microsoft.com/office/drawing/2014/main" val="355482069"/>
                    </a:ext>
                  </a:extLst>
                </a:gridCol>
                <a:gridCol w="822960">
                  <a:extLst>
                    <a:ext uri="{9D8B030D-6E8A-4147-A177-3AD203B41FA5}">
                      <a16:colId xmlns:a16="http://schemas.microsoft.com/office/drawing/2014/main" val="644163882"/>
                    </a:ext>
                  </a:extLst>
                </a:gridCol>
              </a:tblGrid>
              <a:tr h="292494">
                <a:tc>
                  <a:txBody>
                    <a:bodyPr/>
                    <a:lstStyle/>
                    <a:p>
                      <a:pPr marL="0" marR="0" lvl="0" indent="0" algn="l" defTabSz="966445" rtl="0" eaLnBrk="1" fontAlgn="b" latinLnBrk="0" hangingPunct="1">
                        <a:lnSpc>
                          <a:spcPct val="100000"/>
                        </a:lnSpc>
                        <a:spcBef>
                          <a:spcPts val="0"/>
                        </a:spcBef>
                        <a:spcAft>
                          <a:spcPts val="0"/>
                        </a:spcAft>
                        <a:buClrTx/>
                        <a:buSzTx/>
                        <a:buFontTx/>
                        <a:buNone/>
                        <a:tabLst/>
                        <a:defRPr/>
                      </a:pPr>
                      <a:r>
                        <a:rPr lang="en-US" sz="800" b="1" i="0" u="none" strike="noStrike" kern="1200" baseline="0" dirty="0">
                          <a:solidFill>
                            <a:schemeClr val="accent3"/>
                          </a:solidFill>
                          <a:latin typeface="Cambria" panose="02040503050406030204" pitchFamily="18" charset="0"/>
                          <a:ea typeface="+mn-ea"/>
                          <a:cs typeface="+mn-cs"/>
                        </a:rPr>
                        <a:t> </a:t>
                      </a:r>
                    </a:p>
                    <a:p>
                      <a:pPr algn="l" fontAlgn="b">
                        <a:defRPr/>
                      </a:pPr>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9050" cap="flat" cmpd="sng" algn="ctr">
                      <a:solidFill>
                        <a:srgbClr val="3E79B5"/>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tc gridSpan="5">
                  <a:txBody>
                    <a:bodyPr/>
                    <a:lstStyle/>
                    <a:p>
                      <a:pPr algn="ctr" fontAlgn="b"/>
                      <a:r>
                        <a:rPr lang="en-US" sz="1100" b="1" i="0" u="none" strike="noStrike" kern="1200" dirty="0">
                          <a:solidFill>
                            <a:schemeClr val="accent3"/>
                          </a:solidFill>
                          <a:latin typeface="Cambria" panose="02040503050406030204" pitchFamily="18" charset="0"/>
                          <a:ea typeface="+mn-ea"/>
                          <a:cs typeface="+mn-cs"/>
                        </a:rPr>
                        <a:t>General Population</a:t>
                      </a:r>
                    </a:p>
                  </a:txBody>
                  <a:tcPr marL="0" marR="0" marT="0" marB="0" anchor="ctr">
                    <a:lnT w="12700" cap="flat" cmpd="sng" algn="ctr">
                      <a:solidFill>
                        <a:schemeClr val="bg1"/>
                      </a:solidFill>
                      <a:prstDash val="solid"/>
                      <a:round/>
                      <a:headEnd type="none" w="med" len="med"/>
                      <a:tailEnd type="none" w="med" len="med"/>
                    </a:lnT>
                    <a:solidFill>
                      <a:srgbClr val="2A5698"/>
                    </a:solidFill>
                  </a:tcPr>
                </a:tc>
                <a:tc hMerge="1">
                  <a:txBody>
                    <a:bodyPr/>
                    <a:lstStyle/>
                    <a:p>
                      <a:endParaRPr lang="en-US"/>
                    </a:p>
                  </a:txBody>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2A5698"/>
                    </a:solidFill>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2A5698"/>
                    </a:solidFill>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extLst>
                  <a:ext uri="{0D108BD9-81ED-4DB2-BD59-A6C34878D82A}">
                    <a16:rowId xmlns:a16="http://schemas.microsoft.com/office/drawing/2014/main" val="1873602739"/>
                  </a:ext>
                </a:extLst>
              </a:tr>
              <a:tr h="146247">
                <a:tc>
                  <a:txBody>
                    <a:bodyPr/>
                    <a:lstStyle/>
                    <a:p>
                      <a:pPr algn="l" fontAlgn="b"/>
                      <a:r>
                        <a:rPr lang="en-US" sz="1000" b="1" i="0" u="none" strike="noStrike" kern="1200" dirty="0">
                          <a:solidFill>
                            <a:schemeClr val="accent3"/>
                          </a:solidFill>
                          <a:latin typeface="Cambria" panose="02040503050406030204" pitchFamily="18" charset="0"/>
                          <a:ea typeface="+mn-ea"/>
                          <a:cs typeface="+mn-cs"/>
                        </a:rPr>
                        <a:t>Composite Measures</a:t>
                      </a:r>
                    </a:p>
                  </a:txBody>
                  <a:tcPr marL="48006" marR="0" marT="0" marB="0" anchor="ctr">
                    <a:lnL w="12700" cap="flat" cmpd="sng" algn="ctr">
                      <a:solidFill>
                        <a:srgbClr val="0070C0"/>
                      </a:solidFill>
                      <a:prstDash val="solid"/>
                      <a:round/>
                      <a:headEnd type="none" w="med" len="med"/>
                      <a:tailEnd type="none" w="med" len="med"/>
                    </a:lnL>
                    <a:solidFill>
                      <a:srgbClr val="2A5698"/>
                    </a:solidFill>
                  </a:tcPr>
                </a:tc>
                <a:tc>
                  <a:txBody>
                    <a:bodyPr/>
                    <a:lstStyle/>
                    <a:p>
                      <a:pPr algn="ctr" fontAlgn="b">
                        <a:defRPr/>
                      </a:pPr>
                      <a:r>
                        <a:rPr lang="en-US" sz="1000" b="1" i="0" u="none" strike="noStrike" kern="1200" dirty="0">
                          <a:solidFill>
                            <a:schemeClr val="accent3"/>
                          </a:solidFill>
                          <a:latin typeface="Cambria" panose="02040503050406030204" pitchFamily="18" charset="0"/>
                          <a:ea typeface="+mn-ea"/>
                          <a:cs typeface="+mn-cs"/>
                        </a:rPr>
                        <a:t>2019</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a:t>
                      </a:r>
                    </a:p>
                  </a:txBody>
                  <a:tcPr marL="0" marR="0" marT="0" marB="0" anchor="ctr">
                    <a:solidFill>
                      <a:srgbClr val="2A5698"/>
                    </a:solidFill>
                  </a:tcPr>
                </a:tc>
                <a:tc>
                  <a:txBody>
                    <a:bodyPr/>
                    <a:lstStyle/>
                    <a:p>
                      <a:pPr algn="ctr" fontAlgn="b">
                        <a:defRPr/>
                      </a:pPr>
                      <a:r>
                        <a:rPr lang="en-US" sz="1000" b="1" i="0" u="none" strike="noStrike" kern="1200" dirty="0">
                          <a:solidFill>
                            <a:schemeClr val="accent3"/>
                          </a:solidFill>
                          <a:latin typeface="Cambria" panose="02040503050406030204" pitchFamily="18" charset="0"/>
                          <a:ea typeface="+mn-ea"/>
                          <a:cs typeface="+mn-cs"/>
                        </a:rPr>
                        <a:t>2020</a:t>
                      </a:r>
                    </a:p>
                    <a:p>
                      <a:pPr algn="ctr" fontAlgn="b">
                        <a:defRPr/>
                      </a:pPr>
                      <a:r>
                        <a:rPr lang="en-US" sz="1000" b="1" i="0" u="none" strike="noStrike" kern="1200" dirty="0">
                          <a:solidFill>
                            <a:schemeClr val="accent3"/>
                          </a:solidFill>
                          <a:latin typeface="Cambria" panose="02040503050406030204" pitchFamily="18" charset="0"/>
                          <a:ea typeface="+mn-ea"/>
                          <a:cs typeface="+mn-cs"/>
                        </a:rPr>
                        <a:t>%</a:t>
                      </a:r>
                    </a:p>
                  </a:txBody>
                  <a:tcPr marL="0" marR="0" marT="0" marB="0" anchor="ctr">
                    <a:lnR w="12700" cap="flat" cmpd="sng" algn="ctr">
                      <a:solidFill>
                        <a:schemeClr val="bg1"/>
                      </a:solidFill>
                      <a:prstDash val="solid"/>
                      <a:round/>
                      <a:headEnd type="none" w="med" len="med"/>
                      <a:tailEnd type="none" w="med" len="med"/>
                    </a:lnR>
                    <a:solidFill>
                      <a:srgbClr val="2A5698"/>
                    </a:solidFill>
                  </a:tcPr>
                </a:tc>
                <a:tc>
                  <a:txBody>
                    <a:bodyPr/>
                    <a:lstStyle/>
                    <a:p>
                      <a:pPr algn="ctr" fontAlgn="b"/>
                      <a:r>
                        <a:rPr lang="en-US" sz="1000" b="1" i="0" u="none" strike="noStrike" kern="1200" dirty="0">
                          <a:solidFill>
                            <a:schemeClr val="accent3"/>
                          </a:solidFill>
                          <a:latin typeface="Cambria" panose="02040503050406030204" pitchFamily="18" charset="0"/>
                          <a:ea typeface="+mn-ea"/>
                          <a:cs typeface="+mn-cs"/>
                        </a:rPr>
                        <a:t>2020</a:t>
                      </a:r>
                    </a:p>
                    <a:p>
                      <a:pPr algn="ctr" fontAlgn="b"/>
                      <a:r>
                        <a:rPr lang="en-US" sz="1000" b="1" i="0" u="none" strike="noStrike" kern="1200" dirty="0">
                          <a:solidFill>
                            <a:schemeClr val="accent3"/>
                          </a:solidFill>
                          <a:latin typeface="Cambria" panose="02040503050406030204" pitchFamily="18" charset="0"/>
                          <a:ea typeface="+mn-ea"/>
                          <a:cs typeface="+mn-cs"/>
                        </a:rPr>
                        <a:t>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2A5698"/>
                    </a:solidFill>
                  </a:tcPr>
                </a:tc>
                <a:tc>
                  <a:txBody>
                    <a:bodyPr/>
                    <a:lstStyle/>
                    <a:p>
                      <a:pPr algn="ctr" fontAlgn="b"/>
                      <a:r>
                        <a:rPr lang="en-US" sz="1000" b="1" i="0" u="none" strike="noStrike" kern="1200" dirty="0">
                          <a:solidFill>
                            <a:schemeClr val="bg1"/>
                          </a:solidFill>
                          <a:latin typeface="Cambria" panose="02040503050406030204" pitchFamily="18" charset="0"/>
                          <a:ea typeface="+mn-ea"/>
                          <a:cs typeface="+mn-cs"/>
                        </a:rPr>
                        <a:t>2020</a:t>
                      </a:r>
                      <a:br>
                        <a:rPr lang="en-US" sz="1000" b="1" i="0" u="none" strike="noStrike" kern="1200" dirty="0">
                          <a:solidFill>
                            <a:schemeClr val="bg1"/>
                          </a:solidFill>
                          <a:latin typeface="Cambria" panose="02040503050406030204" pitchFamily="18" charset="0"/>
                          <a:ea typeface="+mn-ea"/>
                          <a:cs typeface="+mn-cs"/>
                        </a:rPr>
                      </a:br>
                      <a:r>
                        <a:rPr lang="en-US" sz="1000" b="1" i="0" u="none" strike="noStrike" kern="1200" dirty="0">
                          <a:solidFill>
                            <a:schemeClr val="bg1"/>
                          </a:solidFill>
                          <a:latin typeface="Cambria" panose="02040503050406030204" pitchFamily="18" charset="0"/>
                          <a:ea typeface="+mn-ea"/>
                          <a:cs typeface="+mn-cs"/>
                        </a:rPr>
                        <a:t>Margin of Error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2A5698"/>
                    </a:solidFill>
                  </a:tcPr>
                </a:tc>
                <a:tc>
                  <a:txBody>
                    <a:bodyPr/>
                    <a:lstStyle/>
                    <a:p>
                      <a:pPr marL="0" marR="0" lvl="0" indent="0" algn="ctr" defTabSz="966445"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accent3"/>
                          </a:solidFill>
                          <a:latin typeface="Cambria" panose="02040503050406030204" pitchFamily="18" charset="0"/>
                          <a:ea typeface="+mn-ea"/>
                          <a:cs typeface="+mn-cs"/>
                        </a:rPr>
                        <a:t>2019 Quality Compass</a:t>
                      </a:r>
                    </a:p>
                  </a:txBody>
                  <a:tcPr marL="0" marR="0" marT="0" marB="0" anchor="ctr">
                    <a:lnL w="12700" cap="flat" cmpd="sng" algn="ctr">
                      <a:solidFill>
                        <a:schemeClr val="bg1"/>
                      </a:solidFill>
                      <a:prstDash val="solid"/>
                      <a:round/>
                      <a:headEnd type="none" w="med" len="med"/>
                      <a:tailEnd type="none" w="med" len="med"/>
                    </a:lnL>
                    <a:solidFill>
                      <a:srgbClr val="2A5698"/>
                    </a:solidFill>
                  </a:tcPr>
                </a:tc>
                <a:extLst>
                  <a:ext uri="{0D108BD9-81ED-4DB2-BD59-A6C34878D82A}">
                    <a16:rowId xmlns:a16="http://schemas.microsoft.com/office/drawing/2014/main" val="2603380671"/>
                  </a:ext>
                </a:extLst>
              </a:tr>
              <a:tr h="219370">
                <a:tc>
                  <a:txBody>
                    <a:bodyPr/>
                    <a:lstStyle/>
                    <a:p>
                      <a:pPr marL="0" marR="0" indent="0" algn="l" defTabSz="966445"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Getting Care Quickly</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noFill/>
                  </a:tcPr>
                </a:tc>
                <a:tc>
                  <a:txBody>
                    <a:bodyPr/>
                    <a:lstStyle/>
                    <a:p>
                      <a:pPr marL="0" marR="0" algn="ctr">
                        <a:lnSpc>
                          <a:spcPct val="107000"/>
                        </a:lnSpc>
                        <a:spcBef>
                          <a:spcPts val="0"/>
                        </a:spcBef>
                        <a:spcAft>
                          <a:spcPts val="0"/>
                        </a:spcAft>
                        <a:defRPr/>
                      </a:pPr>
                      <a:r>
                        <a:rPr lang="en-US" sz="900" b="0" dirty="0">
                          <a:solidFill>
                            <a:srgbClr val="5D5D5D"/>
                          </a:solidFill>
                          <a:effectLst/>
                          <a:latin typeface="Cambria" panose="02040503050406030204" pitchFamily="18" charset="0"/>
                          <a:ea typeface="Calibri" panose="020F0502020204030204" pitchFamily="34" charset="0"/>
                          <a:cs typeface="Arial" panose="020B0604020202020204" pitchFamily="34" charset="0"/>
                        </a:rPr>
                        <a:t>89%</a:t>
                      </a:r>
                    </a:p>
                  </a:txBody>
                  <a:tcPr marL="27305" marR="0" marT="0" marB="0" anchor="ct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191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89%</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486175293"/>
                  </a:ext>
                </a:extLst>
              </a:tr>
              <a:tr h="219370">
                <a:tc>
                  <a:txBody>
                    <a:bodyPr/>
                    <a:lstStyle/>
                    <a:p>
                      <a:pPr>
                        <a:defRPr/>
                      </a:pPr>
                      <a:r>
                        <a:rPr lang="en-US" sz="900" dirty="0">
                          <a:solidFill>
                            <a:srgbClr val="5D5D5D"/>
                          </a:solidFill>
                          <a:latin typeface="Cambria" panose="02040503050406030204" pitchFamily="18" charset="0"/>
                        </a:rPr>
                        <a:t>How Well Doctors Communicate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96%</a:t>
                      </a:r>
                      <a:endParaRPr lang="en-US" sz="200" dirty="0">
                        <a:solidFill>
                          <a:srgbClr val="5D5D5D"/>
                        </a:solidFill>
                        <a:latin typeface="Cambria" panose="02040503050406030204" pitchFamily="18" charset="0"/>
                      </a:endParaRPr>
                    </a:p>
                  </a:txBody>
                  <a:tcPr>
                    <a:noFill/>
                  </a:tcPr>
                </a:tc>
                <a:tc>
                  <a:txBody>
                    <a:bodyPr/>
                    <a:lstStyle/>
                    <a:p>
                      <a:pPr marL="0" marR="0" algn="ctr">
                        <a:lnSpc>
                          <a:spcPct val="107000"/>
                        </a:lnSpc>
                        <a:spcBef>
                          <a:spcPts val="0"/>
                        </a:spcBef>
                        <a:spcAft>
                          <a:spcPts val="0"/>
                        </a:spcAft>
                        <a:defRPr/>
                      </a:pPr>
                      <a:r>
                        <a:rPr lang="en-US" sz="900" b="0" dirty="0">
                          <a:solidFill>
                            <a:srgbClr val="5D5D5D"/>
                          </a:solidFill>
                          <a:effectLst/>
                          <a:latin typeface="Cambria" panose="02040503050406030204" pitchFamily="18" charset="0"/>
                          <a:ea typeface="Calibri" panose="020F0502020204030204" pitchFamily="34" charset="0"/>
                          <a:cs typeface="Arial" panose="020B0604020202020204" pitchFamily="34" charset="0"/>
                        </a:rPr>
                        <a:t>95%</a:t>
                      </a:r>
                    </a:p>
                  </a:txBody>
                  <a:tcPr marL="27305" marR="0" marT="0" marB="0" anchor="ct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252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94%</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3426727710"/>
                  </a:ext>
                </a:extLst>
              </a:tr>
              <a:tr h="219370">
                <a:tc>
                  <a:txBody>
                    <a:bodyPr/>
                    <a:lstStyle/>
                    <a:p>
                      <a:pPr>
                        <a:defRPr/>
                      </a:pPr>
                      <a:r>
                        <a:rPr lang="en-US" sz="900" baseline="0" dirty="0">
                          <a:solidFill>
                            <a:srgbClr val="5D5D5D"/>
                          </a:solidFill>
                          <a:latin typeface="Cambria" panose="02040503050406030204" pitchFamily="18" charset="0"/>
                        </a:rPr>
                        <a:t>Getting Needed Care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solidFill>
                      <a:srgbClr val="EAF0F8"/>
                    </a:solidFill>
                  </a:tcPr>
                </a:tc>
                <a:tc>
                  <a:txBody>
                    <a:bodyPr/>
                    <a:lstStyle/>
                    <a:p>
                      <a:pPr marL="0" marR="0" algn="ctr">
                        <a:lnSpc>
                          <a:spcPct val="107000"/>
                        </a:lnSpc>
                        <a:spcBef>
                          <a:spcPts val="0"/>
                        </a:spcBef>
                        <a:spcAft>
                          <a:spcPts val="0"/>
                        </a:spcAft>
                        <a:defRPr/>
                      </a:pPr>
                      <a:r>
                        <a:rPr lang="en-US" sz="900" b="0" dirty="0">
                          <a:solidFill>
                            <a:srgbClr val="5D5D5D"/>
                          </a:solidFill>
                          <a:effectLst/>
                          <a:latin typeface="Cambria" panose="02040503050406030204" pitchFamily="18" charset="0"/>
                          <a:ea typeface="Calibri" panose="020F0502020204030204" pitchFamily="34" charset="0"/>
                          <a:cs typeface="Arial" panose="020B0604020202020204" pitchFamily="34" charset="0"/>
                        </a:rPr>
                        <a:t>86%</a:t>
                      </a:r>
                    </a:p>
                  </a:txBody>
                  <a:tcPr marL="27305" marR="0" marT="0" marB="0" anchor="ct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192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85%</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3823065909"/>
                  </a:ext>
                </a:extLst>
              </a:tr>
              <a:tr h="219370">
                <a:tc>
                  <a:txBody>
                    <a:bodyPr/>
                    <a:lstStyle/>
                    <a:p>
                      <a:pPr>
                        <a:defRPr/>
                      </a:pPr>
                      <a:r>
                        <a:rPr lang="en-US" sz="900" dirty="0">
                          <a:solidFill>
                            <a:srgbClr val="5D5D5D"/>
                          </a:solidFill>
                          <a:latin typeface="Cambria" panose="02040503050406030204" pitchFamily="18" charset="0"/>
                        </a:rPr>
                        <a:t>Customer Service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defRPr/>
                      </a:pPr>
                      <a:r>
                        <a:rPr lang="en-US" sz="900" b="0" dirty="0">
                          <a:solidFill>
                            <a:srgbClr val="5D5D5D"/>
                          </a:solidFill>
                          <a:effectLst/>
                          <a:latin typeface="Cambria" panose="02040503050406030204" pitchFamily="18" charset="0"/>
                          <a:ea typeface="Calibri" panose="020F0502020204030204" pitchFamily="34" charset="0"/>
                          <a:cs typeface="Arial" panose="020B0604020202020204" pitchFamily="34" charset="0"/>
                        </a:rPr>
                        <a:t>81% </a:t>
                      </a:r>
                    </a:p>
                  </a:txBody>
                  <a:tcPr marL="27305" marR="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97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68992397"/>
                  </a:ext>
                </a:extLst>
              </a:tr>
              <a:tr h="155448">
                <a:tc>
                  <a:txBody>
                    <a:bodyPr/>
                    <a:lstStyle/>
                    <a:p>
                      <a:pPr algn="l">
                        <a:defRPr/>
                      </a:pPr>
                      <a:r>
                        <a:rPr lang="en-US" sz="900" b="1" dirty="0">
                          <a:solidFill>
                            <a:schemeClr val="bg1"/>
                          </a:solidFill>
                          <a:latin typeface="Cambria" panose="02040503050406030204" pitchFamily="18" charset="0"/>
                        </a:rPr>
                        <a:t>CCC Composite Measures</a:t>
                      </a:r>
                      <a:endParaRPr lang="en-US" sz="200" b="1" dirty="0">
                        <a:solidFill>
                          <a:schemeClr val="bg1"/>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gridSpan="2">
                  <a:txBody>
                    <a:bodyPr/>
                    <a:lstStyle/>
                    <a:p>
                      <a:pPr>
                        <a:defRPr/>
                      </a:pPr>
                      <a:endParaRPr lang="en-US" sz="100" dirty="0">
                        <a:solidFill>
                          <a:srgbClr val="5D5D5D"/>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hMerge="1">
                  <a:txBody>
                    <a:bodyPr/>
                    <a:lstStyle/>
                    <a:p>
                      <a:endParaRPr lang="en-US" sz="900" b="1" dirty="0">
                        <a:solidFill>
                          <a:schemeClr val="bg1"/>
                        </a:solidFill>
                      </a:endParaRPr>
                    </a:p>
                  </a:txBody>
                  <a:tcPr>
                    <a:solidFill>
                      <a:srgbClr val="2A5698"/>
                    </a:solidFill>
                  </a:tcPr>
                </a:tc>
                <a:tc>
                  <a:txBody>
                    <a:bodyPr/>
                    <a:lstStyle/>
                    <a:p>
                      <a:pPr marL="0" algn="ctr" defTabSz="966445" rtl="0" eaLnBrk="1" latinLnBrk="0" hangingPunct="1">
                        <a:defRPr/>
                      </a:pPr>
                      <a:endParaRPr lang="en-US" sz="900" i="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defRPr/>
                      </a:pPr>
                      <a:endParaRPr lang="en-US" sz="1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297564830"/>
                  </a:ext>
                </a:extLst>
              </a:tr>
              <a:tr h="233995">
                <a:tc>
                  <a:txBody>
                    <a:bodyPr/>
                    <a:lstStyle/>
                    <a:p>
                      <a:pPr>
                        <a:defRPr/>
                      </a:pPr>
                      <a:r>
                        <a:rPr lang="en-US" sz="900" dirty="0">
                          <a:solidFill>
                            <a:srgbClr val="5D5D5D"/>
                          </a:solidFill>
                          <a:latin typeface="Cambria" panose="02040503050406030204" pitchFamily="18" charset="0"/>
                        </a:rPr>
                        <a:t>Access to Prescription Medicines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93%</a:t>
                      </a:r>
                      <a:endParaRPr lang="en-US" sz="2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175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NA</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427660362"/>
                  </a:ext>
                </a:extLst>
              </a:tr>
              <a:tr h="233995">
                <a:tc>
                  <a:txBody>
                    <a:bodyPr/>
                    <a:lstStyle/>
                    <a:p>
                      <a:pPr>
                        <a:defRPr/>
                      </a:pPr>
                      <a:r>
                        <a:rPr lang="en-US" sz="900" baseline="0" dirty="0">
                          <a:solidFill>
                            <a:srgbClr val="5D5D5D"/>
                          </a:solidFill>
                          <a:latin typeface="Cambria" panose="02040503050406030204" pitchFamily="18" charset="0"/>
                        </a:rPr>
                        <a:t>Access to Specialized Services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86%</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79%</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NA</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43280926"/>
                  </a:ext>
                </a:extLst>
              </a:tr>
              <a:tr h="233995">
                <a:tc>
                  <a:txBody>
                    <a:bodyPr/>
                    <a:lstStyle/>
                    <a:p>
                      <a:pPr>
                        <a:defRPr/>
                      </a:pPr>
                      <a:r>
                        <a:rPr lang="en-US" sz="900" dirty="0">
                          <a:solidFill>
                            <a:srgbClr val="5D5D5D"/>
                          </a:solidFill>
                          <a:latin typeface="Cambria" panose="02040503050406030204" pitchFamily="18" charset="0"/>
                        </a:rPr>
                        <a:t>Family-Centered Care:  Personal Doctor Who Knows Child</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93%</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274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NA</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943417766"/>
                  </a:ext>
                </a:extLst>
              </a:tr>
              <a:tr h="233995">
                <a:tc>
                  <a:txBody>
                    <a:bodyPr/>
                    <a:lstStyle/>
                    <a:p>
                      <a:pPr>
                        <a:defRPr/>
                      </a:pPr>
                      <a:r>
                        <a:rPr lang="en-US" sz="900" baseline="0" dirty="0">
                          <a:solidFill>
                            <a:srgbClr val="5D5D5D"/>
                          </a:solidFill>
                          <a:latin typeface="Cambria" panose="02040503050406030204" pitchFamily="18" charset="0"/>
                        </a:rPr>
                        <a:t>Family-Centered Care:  Getting Needed Information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287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NA</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2318618647"/>
                  </a:ext>
                </a:extLst>
              </a:tr>
              <a:tr h="233995">
                <a:tc>
                  <a:txBody>
                    <a:bodyPr/>
                    <a:lstStyle/>
                    <a:p>
                      <a:pPr>
                        <a:defRPr/>
                      </a:pPr>
                      <a:r>
                        <a:rPr lang="en-US" sz="900" dirty="0">
                          <a:solidFill>
                            <a:srgbClr val="5D5D5D"/>
                          </a:solidFill>
                          <a:latin typeface="Cambria" panose="02040503050406030204" pitchFamily="18" charset="0"/>
                        </a:rPr>
                        <a:t>Coordination of Care for Children with Chronic Conditions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76%</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75%</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NA</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7954631"/>
                  </a:ext>
                </a:extLst>
              </a:tr>
              <a:tr h="155448">
                <a:tc>
                  <a:txBody>
                    <a:bodyPr/>
                    <a:lstStyle/>
                    <a:p>
                      <a:pPr marL="0" algn="l" defTabSz="966445" rtl="0" eaLnBrk="1" latinLnBrk="0" hangingPunct="1">
                        <a:defRPr/>
                      </a:pPr>
                      <a:r>
                        <a:rPr lang="en-US" sz="900" b="1" kern="1200" dirty="0">
                          <a:solidFill>
                            <a:schemeClr val="bg1"/>
                          </a:solidFill>
                          <a:latin typeface="Cambria" panose="02040503050406030204" pitchFamily="18" charset="0"/>
                          <a:ea typeface="+mn-ea"/>
                          <a:cs typeface="+mn-cs"/>
                        </a:rPr>
                        <a:t>Overall Ratings Measures</a:t>
                      </a:r>
                      <a:endParaRPr lang="en-US" sz="200" b="1" kern="1200" dirty="0">
                        <a:solidFill>
                          <a:schemeClr val="bg1"/>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gridSpan="2">
                  <a:txBody>
                    <a:bodyPr/>
                    <a:lstStyle/>
                    <a:p>
                      <a:pPr>
                        <a:defRPr/>
                      </a:pPr>
                      <a:endParaRPr lang="en-US" sz="100" dirty="0">
                        <a:solidFill>
                          <a:srgbClr val="5D5D5D"/>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hMerge="1">
                  <a:txBody>
                    <a:bodyPr/>
                    <a:lstStyle/>
                    <a:p>
                      <a:pPr marL="0" algn="l" defTabSz="966445" rtl="0" eaLnBrk="1" latinLnBrk="0" hangingPunct="1"/>
                      <a:endParaRPr lang="en-US" sz="900" b="1" kern="1200" dirty="0">
                        <a:solidFill>
                          <a:schemeClr val="bg1"/>
                        </a:solidFill>
                        <a:latin typeface="+mn-lt"/>
                        <a:ea typeface="+mn-ea"/>
                        <a:cs typeface="+mn-cs"/>
                      </a:endParaRPr>
                    </a:p>
                  </a:txBody>
                  <a:tcPr>
                    <a:solidFill>
                      <a:srgbClr val="2A5698"/>
                    </a:solidFill>
                  </a:tcPr>
                </a:tc>
                <a:tc>
                  <a:txBody>
                    <a:bodyPr/>
                    <a:lstStyle/>
                    <a:p>
                      <a:pPr marL="0" algn="ctr" defTabSz="966445" rtl="0" eaLnBrk="1" latinLnBrk="0" hangingPunct="1">
                        <a:defRPr/>
                      </a:pPr>
                      <a:endParaRPr lang="en-US" sz="900" i="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defRPr/>
                      </a:pPr>
                      <a:endParaRPr lang="en-US" sz="1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375119633"/>
                  </a:ext>
                </a:extLst>
              </a:tr>
              <a:tr h="219370">
                <a:tc>
                  <a:txBody>
                    <a:bodyPr/>
                    <a:lstStyle/>
                    <a:p>
                      <a:pPr>
                        <a:defRPr/>
                      </a:pPr>
                      <a:r>
                        <a:rPr lang="en-US" sz="900" baseline="0" dirty="0">
                          <a:solidFill>
                            <a:srgbClr val="5D5D5D"/>
                          </a:solidFill>
                          <a:latin typeface="Cambria" panose="02040503050406030204" pitchFamily="18" charset="0"/>
                        </a:rPr>
                        <a:t>Health Care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noFill/>
                  </a:tcPr>
                </a:tc>
                <a:tc>
                  <a:txBody>
                    <a:bodyPr/>
                    <a:lstStyle/>
                    <a:p>
                      <a:pPr marL="0" marR="0" algn="ctr">
                        <a:lnSpc>
                          <a:spcPct val="107000"/>
                        </a:lnSpc>
                        <a:spcBef>
                          <a:spcPts val="0"/>
                        </a:spcBef>
                        <a:spcAft>
                          <a:spcPts val="0"/>
                        </a:spcAft>
                        <a:defRPr/>
                      </a:pPr>
                      <a:r>
                        <a:rPr lang="en-US" sz="900" b="0" dirty="0">
                          <a:solidFill>
                            <a:srgbClr val="5D5D5D"/>
                          </a:solidFill>
                          <a:effectLst/>
                          <a:latin typeface="Cambria" panose="02040503050406030204" pitchFamily="18" charset="0"/>
                          <a:ea typeface="Calibri" panose="020F0502020204030204" pitchFamily="34" charset="0"/>
                          <a:cs typeface="Arial" panose="020B0604020202020204" pitchFamily="34" charset="0"/>
                        </a:rPr>
                        <a:t>91%</a:t>
                      </a:r>
                    </a:p>
                  </a:txBody>
                  <a:tcPr marL="27305"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286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749736311"/>
                  </a:ext>
                </a:extLst>
              </a:tr>
              <a:tr h="219370">
                <a:tc>
                  <a:txBody>
                    <a:bodyPr/>
                    <a:lstStyle/>
                    <a:p>
                      <a:pPr>
                        <a:defRPr/>
                      </a:pPr>
                      <a:r>
                        <a:rPr lang="en-US" sz="900" baseline="0" dirty="0">
                          <a:solidFill>
                            <a:srgbClr val="5D5D5D"/>
                          </a:solidFill>
                          <a:latin typeface="Cambria" panose="02040503050406030204" pitchFamily="18" charset="0"/>
                        </a:rPr>
                        <a:t>Personal Doctor</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solidFill>
                      <a:srgbClr val="EAF0F8"/>
                    </a:solidFill>
                  </a:tcPr>
                </a:tc>
                <a:tc>
                  <a:txBody>
                    <a:bodyPr/>
                    <a:lstStyle/>
                    <a:p>
                      <a:pPr marL="0" marR="0" algn="ctr">
                        <a:lnSpc>
                          <a:spcPct val="107000"/>
                        </a:lnSpc>
                        <a:spcBef>
                          <a:spcPts val="0"/>
                        </a:spcBef>
                        <a:spcAft>
                          <a:spcPts val="0"/>
                        </a:spcAft>
                        <a:defRPr/>
                      </a:pPr>
                      <a:r>
                        <a:rPr lang="en-US" sz="900" b="0" dirty="0">
                          <a:solidFill>
                            <a:srgbClr val="5D5D5D"/>
                          </a:solidFill>
                          <a:effectLst/>
                          <a:latin typeface="Cambria" panose="02040503050406030204" pitchFamily="18" charset="0"/>
                          <a:ea typeface="Calibri" panose="020F0502020204030204" pitchFamily="34" charset="0"/>
                          <a:cs typeface="Arial" panose="020B0604020202020204" pitchFamily="34" charset="0"/>
                        </a:rPr>
                        <a:t>92%</a:t>
                      </a:r>
                    </a:p>
                  </a:txBody>
                  <a:tcPr marL="27305" marR="0" marT="0" marB="0" anchor="ct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328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2974407876"/>
                  </a:ext>
                </a:extLst>
              </a:tr>
              <a:tr h="219370">
                <a:tc>
                  <a:txBody>
                    <a:bodyPr/>
                    <a:lstStyle/>
                    <a:p>
                      <a:pPr>
                        <a:defRPr/>
                      </a:pPr>
                      <a:r>
                        <a:rPr lang="en-US" sz="900" dirty="0">
                          <a:solidFill>
                            <a:srgbClr val="5D5D5D"/>
                          </a:solidFill>
                          <a:latin typeface="Cambria" panose="02040503050406030204" pitchFamily="18" charset="0"/>
                        </a:rPr>
                        <a:t>Specialist</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85%</a:t>
                      </a:r>
                      <a:endParaRPr lang="en-US" sz="200" dirty="0">
                        <a:solidFill>
                          <a:srgbClr val="5D5D5D"/>
                        </a:solidFill>
                        <a:latin typeface="Cambria" panose="02040503050406030204" pitchFamily="18" charset="0"/>
                      </a:endParaRPr>
                    </a:p>
                  </a:txBody>
                  <a:tcPr>
                    <a:noFill/>
                  </a:tcPr>
                </a:tc>
                <a:tc>
                  <a:txBody>
                    <a:bodyPr/>
                    <a:lstStyle/>
                    <a:p>
                      <a:pPr marL="0" marR="0" algn="ctr">
                        <a:lnSpc>
                          <a:spcPct val="107000"/>
                        </a:lnSpc>
                        <a:spcBef>
                          <a:spcPts val="0"/>
                        </a:spcBef>
                        <a:spcAft>
                          <a:spcPts val="0"/>
                        </a:spcAft>
                        <a:defRPr/>
                      </a:pPr>
                      <a:r>
                        <a:rPr lang="en-US" sz="900" b="0" dirty="0">
                          <a:solidFill>
                            <a:srgbClr val="5D5D5D"/>
                          </a:solidFill>
                          <a:effectLst/>
                          <a:latin typeface="Cambria" panose="02040503050406030204" pitchFamily="18" charset="0"/>
                          <a:ea typeface="Calibri" panose="020F0502020204030204" pitchFamily="34" charset="0"/>
                          <a:cs typeface="Arial" panose="020B0604020202020204" pitchFamily="34" charset="0"/>
                        </a:rPr>
                        <a:t>88%</a:t>
                      </a:r>
                    </a:p>
                  </a:txBody>
                  <a:tcPr marL="27305" marR="0" marT="0" marB="0" anchor="ct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90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864528578"/>
                  </a:ext>
                </a:extLst>
              </a:tr>
              <a:tr h="219370">
                <a:tc>
                  <a:txBody>
                    <a:bodyPr/>
                    <a:lstStyle/>
                    <a:p>
                      <a:pPr>
                        <a:defRPr/>
                      </a:pPr>
                      <a:r>
                        <a:rPr lang="en-US" sz="900" dirty="0">
                          <a:solidFill>
                            <a:srgbClr val="5D5D5D"/>
                          </a:solidFill>
                          <a:latin typeface="Cambria" panose="02040503050406030204" pitchFamily="18" charset="0"/>
                        </a:rPr>
                        <a:t>Health Plan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solidFill>
                      <a:srgbClr val="EAF0F8"/>
                    </a:solidFill>
                  </a:tcPr>
                </a:tc>
                <a:tc>
                  <a:txBody>
                    <a:bodyPr/>
                    <a:lstStyle/>
                    <a:p>
                      <a:pPr marL="0" marR="0" algn="ctr">
                        <a:lnSpc>
                          <a:spcPct val="107000"/>
                        </a:lnSpc>
                        <a:spcBef>
                          <a:spcPts val="0"/>
                        </a:spcBef>
                        <a:spcAft>
                          <a:spcPts val="0"/>
                        </a:spcAft>
                        <a:defRPr/>
                      </a:pPr>
                      <a:r>
                        <a:rPr lang="en-US" sz="900" b="0" dirty="0">
                          <a:solidFill>
                            <a:srgbClr val="5D5D5D"/>
                          </a:solidFill>
                          <a:effectLst/>
                          <a:latin typeface="Cambria" panose="02040503050406030204" pitchFamily="18" charset="0"/>
                          <a:ea typeface="Calibri" panose="020F0502020204030204" pitchFamily="34" charset="0"/>
                          <a:cs typeface="Arial" panose="020B0604020202020204" pitchFamily="34" charset="0"/>
                        </a:rPr>
                        <a:t>91%</a:t>
                      </a:r>
                    </a:p>
                  </a:txBody>
                  <a:tcPr marL="27305" marR="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402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86%</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extLst>
                  <a:ext uri="{0D108BD9-81ED-4DB2-BD59-A6C34878D82A}">
                    <a16:rowId xmlns:a16="http://schemas.microsoft.com/office/drawing/2014/main" val="3792257247"/>
                  </a:ext>
                </a:extLst>
              </a:tr>
              <a:tr h="155448">
                <a:tc>
                  <a:txBody>
                    <a:bodyPr/>
                    <a:lstStyle/>
                    <a:p>
                      <a:pPr algn="ctr">
                        <a:defRPr/>
                      </a:pPr>
                      <a:endParaRPr lang="en-US" sz="200" dirty="0">
                        <a:solidFill>
                          <a:schemeClr val="bg1"/>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gridSpan="2">
                  <a:txBody>
                    <a:bodyPr/>
                    <a:lstStyle/>
                    <a:p>
                      <a:pPr>
                        <a:defRPr/>
                      </a:pPr>
                      <a:endParaRPr lang="en-US" sz="100" dirty="0">
                        <a:solidFill>
                          <a:srgbClr val="5D5D5D"/>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hMerge="1">
                  <a:txBody>
                    <a:bodyPr/>
                    <a:lstStyle/>
                    <a:p>
                      <a:endParaRPr lang="en-US" sz="900" dirty="0"/>
                    </a:p>
                  </a:txBody>
                  <a:tcPr>
                    <a:solidFill>
                      <a:srgbClr val="2A5698"/>
                    </a:solidFill>
                  </a:tcPr>
                </a:tc>
                <a:tc>
                  <a:txBody>
                    <a:bodyPr/>
                    <a:lstStyle/>
                    <a:p>
                      <a:pPr marL="0" algn="ctr" defTabSz="966445" rtl="0" eaLnBrk="1" latinLnBrk="0" hangingPunct="1">
                        <a:defRPr/>
                      </a:pPr>
                      <a:endParaRPr lang="en-US" sz="900" i="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defRPr/>
                      </a:pPr>
                      <a:endParaRPr lang="en-US" sz="1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1348146407"/>
                  </a:ext>
                </a:extLst>
              </a:tr>
              <a:tr h="219370">
                <a:tc>
                  <a:txBody>
                    <a:bodyPr/>
                    <a:lstStyle/>
                    <a:p>
                      <a:pPr>
                        <a:defRPr/>
                      </a:pPr>
                      <a:r>
                        <a:rPr lang="en-US" sz="900" dirty="0">
                          <a:solidFill>
                            <a:srgbClr val="5D5D5D"/>
                          </a:solidFill>
                          <a:latin typeface="Cambria" panose="02040503050406030204" pitchFamily="18" charset="0"/>
                        </a:rPr>
                        <a:t>Care Coordination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86%</a:t>
                      </a:r>
                      <a:endParaRPr lang="en-US" sz="3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86%</a:t>
                      </a:r>
                      <a:endParaRPr lang="en-US" sz="3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rgbClr val="003366"/>
                      </a:solidFill>
                      <a:prstDash val="solid"/>
                      <a:round/>
                      <a:headEnd type="none" w="med" len="med"/>
                      <a:tailEnd type="none" w="med" len="med"/>
                    </a:lnB>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84%</a:t>
                      </a:r>
                      <a:endParaRPr lang="en-US" sz="3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extLst>
                  <a:ext uri="{0D108BD9-81ED-4DB2-BD59-A6C34878D82A}">
                    <a16:rowId xmlns:a16="http://schemas.microsoft.com/office/drawing/2014/main" val="2167205243"/>
                  </a:ext>
                </a:extLst>
              </a:tr>
            </a:tbl>
          </a:graphicData>
        </a:graphic>
      </p:graphicFrame>
      <p:sp>
        <p:nvSpPr>
          <p:cNvPr id="5" name="TextBox 4"/>
          <p:cNvSpPr txBox="1"/>
          <p:nvPr/>
        </p:nvSpPr>
        <p:spPr>
          <a:xfrm>
            <a:off x="3424844" y="997345"/>
            <a:ext cx="3396369" cy="307777"/>
          </a:xfrm>
          <a:prstGeom prst="rect">
            <a:avLst/>
          </a:prstGeom>
          <a:noFill/>
        </p:spPr>
        <p:txBody>
          <a:bodyPr wrap="square" rtlCol="0">
            <a:spAutoFit/>
          </a:bodyPr>
          <a:lstStyle/>
          <a:p>
            <a:r>
              <a:rPr lang="en-US" sz="1400" b="1" dirty="0"/>
              <a:t>Child General Population</a:t>
            </a:r>
          </a:p>
        </p:txBody>
      </p:sp>
      <p:sp>
        <p:nvSpPr>
          <p:cNvPr id="11" name="DownArrow">
            <a:extLst>
              <a:ext uri="{FF2B5EF4-FFF2-40B4-BE49-F238E27FC236}">
                <a16:creationId xmlns:a16="http://schemas.microsoft.com/office/drawing/2014/main" id="{F5F52340-7DCD-4A15-810A-0A0398800EB4}"/>
              </a:ext>
            </a:extLst>
          </p:cNvPr>
          <p:cNvSpPr>
            <a:spLocks noChangeAspect="1" noChangeShapeType="1"/>
          </p:cNvSpPr>
          <p:nvPr/>
        </p:nvSpPr>
        <p:spPr bwMode="auto">
          <a:xfrm>
            <a:off x="5775804" y="2881820"/>
            <a:ext cx="0" cy="118872"/>
          </a:xfrm>
          <a:prstGeom prst="line">
            <a:avLst/>
          </a:prstGeom>
          <a:noFill/>
          <a:ln w="19050">
            <a:solidFill>
              <a:srgbClr val="FF0000"/>
            </a:solidFill>
            <a:round/>
            <a:headEnd/>
            <a:tailEnd type="triangle" w="med" len="sm"/>
          </a:ln>
        </p:spPr>
        <p:txBody>
          <a:bodyPr anchor="ctr">
            <a:spAutoFit/>
          </a:bodyPr>
          <a:lstStyle/>
          <a:p>
            <a:endParaRPr lang="en-US" sz="600" b="0" dirty="0">
              <a:solidFill>
                <a:schemeClr val="tx1">
                  <a:lumMod val="50000"/>
                  <a:lumOff val="50000"/>
                </a:schemeClr>
              </a:solidFill>
              <a:latin typeface="Cambria" panose="02040503050406030204" pitchFamily="18" charset="0"/>
            </a:endParaRPr>
          </a:p>
        </p:txBody>
      </p:sp>
    </p:spTree>
    <p:extLst>
      <p:ext uri="{BB962C8B-B14F-4D97-AF65-F5344CB8AC3E}">
        <p14:creationId xmlns:p14="http://schemas.microsoft.com/office/powerpoint/2010/main" val="3857333953"/>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C7E1D478-B36A-4555-8871-A51229557D21}"/>
              </a:ext>
            </a:extLst>
          </p:cNvPr>
          <p:cNvGraphicFramePr>
            <a:graphicFrameLocks noGrp="1"/>
          </p:cNvGraphicFramePr>
          <p:nvPr/>
        </p:nvGraphicFramePr>
        <p:xfrm>
          <a:off x="181643" y="1642219"/>
          <a:ext cx="8686800" cy="310896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1565629903"/>
                    </a:ext>
                  </a:extLst>
                </a:gridCol>
                <a:gridCol w="3017520">
                  <a:extLst>
                    <a:ext uri="{9D8B030D-6E8A-4147-A177-3AD203B41FA5}">
                      <a16:colId xmlns:a16="http://schemas.microsoft.com/office/drawing/2014/main" val="4247147666"/>
                    </a:ext>
                  </a:extLst>
                </a:gridCol>
                <a:gridCol w="548640">
                  <a:extLst>
                    <a:ext uri="{9D8B030D-6E8A-4147-A177-3AD203B41FA5}">
                      <a16:colId xmlns:a16="http://schemas.microsoft.com/office/drawing/2014/main" val="3763392031"/>
                    </a:ext>
                  </a:extLst>
                </a:gridCol>
                <a:gridCol w="822960">
                  <a:extLst>
                    <a:ext uri="{9D8B030D-6E8A-4147-A177-3AD203B41FA5}">
                      <a16:colId xmlns:a16="http://schemas.microsoft.com/office/drawing/2014/main" val="3142647698"/>
                    </a:ext>
                  </a:extLst>
                </a:gridCol>
                <a:gridCol w="502920">
                  <a:extLst>
                    <a:ext uri="{9D8B030D-6E8A-4147-A177-3AD203B41FA5}">
                      <a16:colId xmlns:a16="http://schemas.microsoft.com/office/drawing/2014/main" val="2779726634"/>
                    </a:ext>
                  </a:extLst>
                </a:gridCol>
                <a:gridCol w="502920">
                  <a:extLst>
                    <a:ext uri="{9D8B030D-6E8A-4147-A177-3AD203B41FA5}">
                      <a16:colId xmlns:a16="http://schemas.microsoft.com/office/drawing/2014/main" val="1782621972"/>
                    </a:ext>
                  </a:extLst>
                </a:gridCol>
                <a:gridCol w="502920">
                  <a:extLst>
                    <a:ext uri="{9D8B030D-6E8A-4147-A177-3AD203B41FA5}">
                      <a16:colId xmlns:a16="http://schemas.microsoft.com/office/drawing/2014/main" val="665852294"/>
                    </a:ext>
                  </a:extLst>
                </a:gridCol>
                <a:gridCol w="502920">
                  <a:extLst>
                    <a:ext uri="{9D8B030D-6E8A-4147-A177-3AD203B41FA5}">
                      <a16:colId xmlns:a16="http://schemas.microsoft.com/office/drawing/2014/main" val="1673847246"/>
                    </a:ext>
                  </a:extLst>
                </a:gridCol>
                <a:gridCol w="502920">
                  <a:extLst>
                    <a:ext uri="{9D8B030D-6E8A-4147-A177-3AD203B41FA5}">
                      <a16:colId xmlns:a16="http://schemas.microsoft.com/office/drawing/2014/main" val="1544709080"/>
                    </a:ext>
                  </a:extLst>
                </a:gridCol>
                <a:gridCol w="502920">
                  <a:extLst>
                    <a:ext uri="{9D8B030D-6E8A-4147-A177-3AD203B41FA5}">
                      <a16:colId xmlns:a16="http://schemas.microsoft.com/office/drawing/2014/main" val="2811813226"/>
                    </a:ext>
                  </a:extLst>
                </a:gridCol>
                <a:gridCol w="502920">
                  <a:extLst>
                    <a:ext uri="{9D8B030D-6E8A-4147-A177-3AD203B41FA5}">
                      <a16:colId xmlns:a16="http://schemas.microsoft.com/office/drawing/2014/main" val="1162721830"/>
                    </a:ext>
                  </a:extLst>
                </a:gridCol>
                <a:gridCol w="502920">
                  <a:extLst>
                    <a:ext uri="{9D8B030D-6E8A-4147-A177-3AD203B41FA5}">
                      <a16:colId xmlns:a16="http://schemas.microsoft.com/office/drawing/2014/main" val="232752743"/>
                    </a:ext>
                  </a:extLst>
                </a:gridCol>
              </a:tblGrid>
              <a:tr h="370840">
                <a:tc>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ctr"/>
                      <a:r>
                        <a:rPr lang="en-US" sz="1000" dirty="0">
                          <a:solidFill>
                            <a:schemeClr val="tx1"/>
                          </a:solidFill>
                          <a:latin typeface="Cambria" panose="02040503050406030204" pitchFamily="18" charset="0"/>
                        </a:rPr>
                        <a:t>2019 Child Medicaid Quality Compass</a:t>
                      </a:r>
                    </a:p>
                    <a:p>
                      <a:pPr algn="ctr"/>
                      <a:r>
                        <a:rPr lang="en-US" sz="1000" dirty="0">
                          <a:solidFill>
                            <a:schemeClr val="tx1"/>
                          </a:solidFill>
                          <a:latin typeface="Cambria" panose="02040503050406030204" pitchFamily="18" charset="0"/>
                        </a:rPr>
                        <a:t>General Population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193140"/>
                  </a:ext>
                </a:extLst>
              </a:tr>
              <a:tr h="182880">
                <a:tc gridSpan="2">
                  <a:txBody>
                    <a:bodyPr/>
                    <a:lstStyle/>
                    <a:p>
                      <a:pPr algn="ctr"/>
                      <a:r>
                        <a:rPr lang="en-US" sz="1000" b="1" dirty="0">
                          <a:solidFill>
                            <a:schemeClr val="tx1"/>
                          </a:solidFill>
                          <a:latin typeface="Cambria" panose="02040503050406030204" pitchFamily="18" charset="0"/>
                        </a:rPr>
                        <a:t>Child Medicaid with CCC Survey Questions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1000" b="1"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5th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10th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25th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50th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75th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90th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95th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25362"/>
                  </a:ext>
                </a:extLst>
              </a:tr>
              <a:tr h="274320">
                <a:tc>
                  <a:txBody>
                    <a:bodyPr/>
                    <a:lstStyle/>
                    <a:p>
                      <a:pPr algn="r"/>
                      <a:endParaRPr lang="en-US" sz="800" b="1" i="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Getting Care Quickly </a:t>
                      </a:r>
                      <a:r>
                        <a:rPr lang="en-US" sz="800" b="1" i="1" dirty="0">
                          <a:solidFill>
                            <a:schemeClr val="tx1"/>
                          </a:solidFill>
                          <a:latin typeface="Cambria" panose="02040503050406030204" pitchFamily="18" charset="0"/>
                        </a:rPr>
                        <a:t>(% Always/Usually)</a:t>
                      </a:r>
                      <a:endParaRPr lang="en-US" sz="1000" b="1" i="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34th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196253"/>
                  </a:ext>
                </a:extLst>
              </a:tr>
              <a:tr h="274320">
                <a:tc>
                  <a:txBody>
                    <a:bodyPr/>
                    <a:lstStyle/>
                    <a:p>
                      <a:pPr algn="r"/>
                      <a:endParaRPr lang="en-US" sz="800" b="1" i="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How Well Doctors Communicate </a:t>
                      </a:r>
                      <a:r>
                        <a:rPr lang="en-US" sz="800" b="1" i="1" dirty="0">
                          <a:solidFill>
                            <a:schemeClr val="tx1"/>
                          </a:solidFill>
                          <a:latin typeface="Cambria" panose="02040503050406030204" pitchFamily="18" charset="0"/>
                        </a:rPr>
                        <a:t>(% Always/Usually)</a:t>
                      </a: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68th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97.05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7316069"/>
                  </a:ext>
                </a:extLst>
              </a:tr>
              <a:tr h="274320">
                <a:tc>
                  <a:txBody>
                    <a:bodyPr/>
                    <a:lstStyle/>
                    <a:p>
                      <a:pPr algn="r"/>
                      <a:endParaRPr lang="en-US" sz="800" b="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Getting Needed Care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64th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78.40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88.01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967779"/>
                  </a:ext>
                </a:extLst>
              </a:tr>
              <a:tr h="274320">
                <a:tc>
                  <a:txBody>
                    <a:bodyPr/>
                    <a:lstStyle/>
                    <a:p>
                      <a:pPr marL="0" marR="0" lvl="0" indent="0" algn="r" defTabSz="966445" rtl="0" eaLnBrk="1" fontAlgn="auto" latinLnBrk="0" hangingPunct="1">
                        <a:lnSpc>
                          <a:spcPct val="100000"/>
                        </a:lnSpc>
                        <a:spcBef>
                          <a:spcPts val="0"/>
                        </a:spcBef>
                        <a:spcAft>
                          <a:spcPts val="0"/>
                        </a:spcAft>
                        <a:buClrTx/>
                        <a:buSzTx/>
                        <a:buFontTx/>
                        <a:buNone/>
                        <a:tabLst/>
                        <a:defRPr/>
                      </a:pPr>
                      <a:endParaRPr lang="en-US" sz="800" b="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Customer Service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&lt;5th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5928108"/>
                  </a:ext>
                </a:extLst>
              </a:tr>
              <a:tr h="274320">
                <a:tc>
                  <a:txBody>
                    <a:bodyPr/>
                    <a:lstStyle/>
                    <a:p>
                      <a:pPr marL="0" marR="0" lvl="0" indent="0" algn="r" defTabSz="966445" rtl="0" eaLnBrk="1" fontAlgn="auto" latinLnBrk="0" hangingPunct="1">
                        <a:lnSpc>
                          <a:spcPct val="100000"/>
                        </a:lnSpc>
                        <a:spcBef>
                          <a:spcPts val="0"/>
                        </a:spcBef>
                        <a:spcAft>
                          <a:spcPts val="0"/>
                        </a:spcAft>
                        <a:buClrTx/>
                        <a:buSzTx/>
                        <a:buFontTx/>
                        <a:buNone/>
                        <a:tabLst/>
                        <a:defRPr/>
                      </a:pPr>
                      <a:r>
                        <a:rPr lang="en-US" sz="800" b="1" i="0" dirty="0">
                          <a:solidFill>
                            <a:schemeClr val="tx1"/>
                          </a:solidFill>
                          <a:latin typeface="Cambria" panose="02040503050406030204" pitchFamily="18" charset="0"/>
                        </a:rPr>
                        <a:t>Q35</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Care Coordination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69th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78.57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1727894"/>
                  </a:ext>
                </a:extLst>
              </a:tr>
              <a:tr h="274320">
                <a:tc>
                  <a:txBody>
                    <a:bodyPr/>
                    <a:lstStyle/>
                    <a:p>
                      <a:pPr algn="r"/>
                      <a:r>
                        <a:rPr lang="en-US" sz="800" b="1" i="0" dirty="0">
                          <a:solidFill>
                            <a:schemeClr val="tx1"/>
                          </a:solidFill>
                          <a:latin typeface="Cambria" panose="02040503050406030204" pitchFamily="18" charset="0"/>
                        </a:rPr>
                        <a:t>Q9</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Health Care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87th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283580"/>
                  </a:ext>
                </a:extLst>
              </a:tr>
              <a:tr h="274320">
                <a:tc>
                  <a:txBody>
                    <a:bodyPr/>
                    <a:lstStyle/>
                    <a:p>
                      <a:pPr algn="r"/>
                      <a:r>
                        <a:rPr lang="en-US" sz="800" b="1" i="0" dirty="0">
                          <a:solidFill>
                            <a:schemeClr val="tx1"/>
                          </a:solidFill>
                          <a:latin typeface="Cambria" panose="02040503050406030204" pitchFamily="18" charset="0"/>
                        </a:rPr>
                        <a:t>Q36</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Personal Doctor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77th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683413"/>
                  </a:ext>
                </a:extLst>
              </a:tr>
              <a:tr h="274320">
                <a:tc>
                  <a:txBody>
                    <a:bodyPr/>
                    <a:lstStyle/>
                    <a:p>
                      <a:pPr algn="r"/>
                      <a:r>
                        <a:rPr lang="en-US" sz="800" b="1" i="0" dirty="0">
                          <a:solidFill>
                            <a:schemeClr val="tx1"/>
                          </a:solidFill>
                          <a:latin typeface="Cambria" panose="02040503050406030204" pitchFamily="18" charset="0"/>
                        </a:rPr>
                        <a:t>Q43</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Specialist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56th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29054"/>
                  </a:ext>
                </a:extLst>
              </a:tr>
              <a:tr h="274320">
                <a:tc>
                  <a:txBody>
                    <a:bodyPr/>
                    <a:lstStyle/>
                    <a:p>
                      <a:pPr algn="r"/>
                      <a:r>
                        <a:rPr lang="en-US" sz="800" b="1" i="0" dirty="0">
                          <a:solidFill>
                            <a:schemeClr val="tx1"/>
                          </a:solidFill>
                          <a:latin typeface="Cambria" panose="02040503050406030204" pitchFamily="18" charset="0"/>
                        </a:rPr>
                        <a:t>Q49</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Health Plan</a:t>
                      </a:r>
                      <a:r>
                        <a:rPr lang="en-US" sz="800" b="1" i="1" dirty="0">
                          <a:solidFill>
                            <a:schemeClr val="tx1"/>
                          </a:solidFill>
                          <a:latin typeface="Cambria" panose="02040503050406030204" pitchFamily="18" charset="0"/>
                        </a:rPr>
                        <a:t> (% 8, 9, 10)</a:t>
                      </a:r>
                      <a:endParaRPr lang="en-US" sz="1000" b="1" i="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90th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79.03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594595"/>
                  </a:ext>
                </a:extLst>
              </a:tr>
            </a:tbl>
          </a:graphicData>
        </a:graphic>
      </p:graphicFrame>
      <p:sp>
        <p:nvSpPr>
          <p:cNvPr id="5" name="Rectangle 2"/>
          <p:cNvSpPr txBox="1">
            <a:spLocks noChangeAspect="1" noChangeArrowheads="1"/>
          </p:cNvSpPr>
          <p:nvPr/>
        </p:nvSpPr>
        <p:spPr>
          <a:xfrm>
            <a:off x="244959" y="270718"/>
            <a:ext cx="6824172" cy="835167"/>
          </a:xfrm>
          <a:prstGeom prst="homePlate">
            <a:avLst/>
          </a:prstGeom>
          <a:solidFill>
            <a:srgbClr val="2A5698"/>
          </a:solidFill>
        </p:spPr>
        <p:txBody>
          <a:bodyPr vert="horz" lIns="85725" tIns="42863" rIns="85725" bIns="42863" rtlCol="0" anchor="ctr" anchorCtr="0">
            <a:normAutofit/>
          </a:bodyPr>
          <a:lstStyle>
            <a:lvl1pPr algn="l" defTabSz="914400" rtl="0" eaLnBrk="1" latinLnBrk="0" hangingPunct="1">
              <a:spcBef>
                <a:spcPct val="0"/>
              </a:spcBef>
              <a:buNone/>
              <a:defRPr sz="4800" kern="1200" spc="100" baseline="0">
                <a:solidFill>
                  <a:schemeClr val="accent1"/>
                </a:solidFill>
                <a:latin typeface="Haettenschweiler" panose="020B0706040902060204" pitchFamily="34" charset="0"/>
                <a:ea typeface="+mj-ea"/>
                <a:cs typeface="+mj-cs"/>
              </a:defRPr>
            </a:lvl1pPr>
          </a:lstStyle>
          <a:p>
            <a:pPr algn="r" defTabSz="857250"/>
            <a:r>
              <a:rPr lang="en-US" sz="4500" spc="94" dirty="0">
                <a:solidFill>
                  <a:srgbClr val="FFFFFF"/>
                </a:solidFill>
              </a:rPr>
              <a:t>Comparison to Quality Compass</a:t>
            </a:r>
            <a:endParaRPr lang="en-US" sz="1583" i="1" spc="94" dirty="0">
              <a:solidFill>
                <a:srgbClr val="FFFFFF"/>
              </a:solidFill>
            </a:endParaRPr>
          </a:p>
        </p:txBody>
      </p:sp>
      <p:sp>
        <p:nvSpPr>
          <p:cNvPr id="6" name="TextBox 5"/>
          <p:cNvSpPr txBox="1"/>
          <p:nvPr/>
        </p:nvSpPr>
        <p:spPr>
          <a:xfrm>
            <a:off x="3283527" y="1299578"/>
            <a:ext cx="2755590" cy="307777"/>
          </a:xfrm>
          <a:prstGeom prst="rect">
            <a:avLst/>
          </a:prstGeom>
          <a:noFill/>
        </p:spPr>
        <p:txBody>
          <a:bodyPr wrap="square" rtlCol="0">
            <a:spAutoFit/>
          </a:bodyPr>
          <a:lstStyle/>
          <a:p>
            <a:r>
              <a:rPr lang="en-US" sz="1400" b="1" dirty="0"/>
              <a:t>Child General Population</a:t>
            </a:r>
          </a:p>
        </p:txBody>
      </p:sp>
      <p:sp>
        <p:nvSpPr>
          <p:cNvPr id="7" name="TextBox 6"/>
          <p:cNvSpPr txBox="1">
            <a:spLocks noChangeAspect="1"/>
          </p:cNvSpPr>
          <p:nvPr/>
        </p:nvSpPr>
        <p:spPr>
          <a:xfrm>
            <a:off x="5336771" y="4928749"/>
            <a:ext cx="3657600" cy="1200329"/>
          </a:xfrm>
          <a:prstGeom prst="rect">
            <a:avLst/>
          </a:prstGeom>
          <a:noFill/>
          <a:ln w="15875">
            <a:noFill/>
          </a:ln>
        </p:spPr>
        <p:txBody>
          <a:bodyPr wrap="square" rtlCol="0">
            <a:spAutoFit/>
          </a:bodyPr>
          <a:lstStyle/>
          <a:p>
            <a:pPr algn="l"/>
            <a:r>
              <a:rPr lang="en-US" sz="900" b="1" dirty="0">
                <a:solidFill>
                  <a:srgbClr val="5D5D5D"/>
                </a:solidFill>
                <a:latin typeface="Cambria" panose="02040503050406030204" pitchFamily="18" charset="0"/>
              </a:rPr>
              <a:t>Legend:</a:t>
            </a:r>
          </a:p>
          <a:p>
            <a:pPr algn="l"/>
            <a:r>
              <a:rPr lang="en-US" sz="900" dirty="0">
                <a:solidFill>
                  <a:srgbClr val="5D5D5D"/>
                </a:solidFill>
                <a:latin typeface="Cambria" panose="02040503050406030204" pitchFamily="18" charset="0"/>
              </a:rPr>
              <a:t>95th = Plan score falls on or above 95th percentile</a:t>
            </a:r>
          </a:p>
          <a:p>
            <a:pPr algn="l"/>
            <a:r>
              <a:rPr lang="en-US" sz="900" dirty="0">
                <a:solidFill>
                  <a:srgbClr val="5D5D5D"/>
                </a:solidFill>
                <a:latin typeface="Cambria" panose="02040503050406030204" pitchFamily="18" charset="0"/>
              </a:rPr>
              <a:t>90th = Plan score falls on 90th or below 95th percentile</a:t>
            </a:r>
          </a:p>
          <a:p>
            <a:pPr algn="l"/>
            <a:r>
              <a:rPr lang="en-US" sz="900" dirty="0">
                <a:solidFill>
                  <a:srgbClr val="5D5D5D"/>
                </a:solidFill>
                <a:latin typeface="Cambria" panose="02040503050406030204" pitchFamily="18" charset="0"/>
              </a:rPr>
              <a:t>75th = Plan score falls on 75th or below 90th percentile</a:t>
            </a:r>
          </a:p>
          <a:p>
            <a:pPr algn="l"/>
            <a:r>
              <a:rPr lang="en-US" sz="900" dirty="0">
                <a:solidFill>
                  <a:srgbClr val="5D5D5D"/>
                </a:solidFill>
                <a:latin typeface="Cambria" panose="02040503050406030204" pitchFamily="18" charset="0"/>
              </a:rPr>
              <a:t>50th = Plan score falls on 50th or below 75th percentile</a:t>
            </a:r>
          </a:p>
          <a:p>
            <a:pPr algn="l"/>
            <a:r>
              <a:rPr lang="en-US" sz="900" dirty="0">
                <a:solidFill>
                  <a:srgbClr val="5D5D5D"/>
                </a:solidFill>
                <a:latin typeface="Cambria" panose="02040503050406030204" pitchFamily="18" charset="0"/>
              </a:rPr>
              <a:t>25th = Plan score falls on 25th or below 50th percentile</a:t>
            </a:r>
          </a:p>
          <a:p>
            <a:pPr algn="l"/>
            <a:r>
              <a:rPr lang="en-US" sz="900" dirty="0">
                <a:solidFill>
                  <a:srgbClr val="5D5D5D"/>
                </a:solidFill>
                <a:latin typeface="Cambria" panose="02040503050406030204" pitchFamily="18" charset="0"/>
              </a:rPr>
              <a:t>10th = Plan score falls on 10th or below 25th percentile</a:t>
            </a:r>
          </a:p>
          <a:p>
            <a:pPr algn="l"/>
            <a:r>
              <a:rPr lang="en-US" sz="900" dirty="0">
                <a:solidFill>
                  <a:srgbClr val="5D5D5D"/>
                </a:solidFill>
                <a:latin typeface="Cambria" panose="02040503050406030204" pitchFamily="18" charset="0"/>
              </a:rPr>
              <a:t>  5th = Plan score falls below 10th percentile</a:t>
            </a:r>
          </a:p>
        </p:txBody>
      </p:sp>
      <p:sp>
        <p:nvSpPr>
          <p:cNvPr id="8" name="Rectangle 7"/>
          <p:cNvSpPr>
            <a:spLocks noChangeAspect="1"/>
          </p:cNvSpPr>
          <p:nvPr/>
        </p:nvSpPr>
        <p:spPr>
          <a:xfrm>
            <a:off x="62087" y="6129078"/>
            <a:ext cx="6723759" cy="338554"/>
          </a:xfrm>
          <a:prstGeom prst="rect">
            <a:avLst/>
          </a:prstGeom>
        </p:spPr>
        <p:txBody>
          <a:bodyPr wrap="square">
            <a:spAutoFit/>
          </a:bodyPr>
          <a:lstStyle/>
          <a:p>
            <a:pPr algn="l">
              <a:defRPr/>
            </a:pPr>
            <a:r>
              <a:rPr lang="en-US" sz="800" b="0" dirty="0">
                <a:solidFill>
                  <a:srgbClr val="5D5D5D"/>
                </a:solidFill>
                <a:latin typeface="Cambria" panose="02040503050406030204" pitchFamily="18" charset="0"/>
                <a:ea typeface="Cambria" panose="02040503050406030204" pitchFamily="18" charset="0"/>
              </a:rPr>
              <a:t>The 2019 Child Medicaid Quality Compass consists of 112 public and non-public reporting health plan products</a:t>
            </a:r>
          </a:p>
          <a:p>
            <a:pPr algn="l">
              <a:defRPr/>
            </a:pPr>
            <a:r>
              <a:rPr lang="en-US" sz="800" b="0" dirty="0">
                <a:solidFill>
                  <a:srgbClr val="5D5D5D"/>
                </a:solidFill>
                <a:latin typeface="Cambria" panose="02040503050406030204" pitchFamily="18" charset="0"/>
                <a:ea typeface="Cambria" panose="02040503050406030204" pitchFamily="18" charset="0"/>
              </a:rPr>
              <a:t>(All Lines of Business excluding PPO/EPOs).</a:t>
            </a:r>
            <a:endParaRPr lang="en-US" sz="800" b="0" baseline="30000" dirty="0">
              <a:solidFill>
                <a:srgbClr val="5D5D5D"/>
              </a:solidFill>
              <a:latin typeface="Cambria" panose="02040503050406030204" pitchFamily="18" charset="0"/>
              <a:ea typeface="Cambria" panose="02040503050406030204" pitchFamily="18" charset="0"/>
            </a:endParaRPr>
          </a:p>
        </p:txBody>
      </p:sp>
      <p:sp>
        <p:nvSpPr>
          <p:cNvPr id="9" name="Rectangle 8"/>
          <p:cNvSpPr>
            <a:spLocks noChangeAspect="1"/>
          </p:cNvSpPr>
          <p:nvPr/>
        </p:nvSpPr>
        <p:spPr>
          <a:xfrm>
            <a:off x="181643" y="6321918"/>
            <a:ext cx="8368606" cy="480131"/>
          </a:xfrm>
          <a:prstGeom prst="rect">
            <a:avLst/>
          </a:prstGeom>
        </p:spPr>
        <p:txBody>
          <a:bodyPr>
            <a:spAutoFit/>
          </a:bodyPr>
          <a:lstStyle/>
          <a:p>
            <a:pPr algn="r">
              <a:tabLst>
                <a:tab pos="2743200" algn="r"/>
              </a:tabLst>
              <a:defRPr/>
            </a:pPr>
            <a:r>
              <a:rPr lang="en-US" sz="840" dirty="0">
                <a:latin typeface="Cambria" panose="02040503050406030204" pitchFamily="18" charset="0"/>
              </a:rPr>
              <a:t> </a:t>
            </a:r>
            <a:r>
              <a:rPr lang="en-US" sz="840" dirty="0">
                <a:solidFill>
                  <a:srgbClr val="5D5D5D"/>
                </a:solidFill>
                <a:latin typeface="Cambria" panose="02040503050406030204" pitchFamily="18" charset="0"/>
              </a:rPr>
              <a:t>2020 CAHPS</a:t>
            </a:r>
            <a:r>
              <a:rPr lang="en-US" sz="840" baseline="30000" dirty="0">
                <a:solidFill>
                  <a:srgbClr val="5D5D5D"/>
                </a:solidFill>
                <a:latin typeface="Cambria" panose="02040503050406030204" pitchFamily="18" charset="0"/>
              </a:rPr>
              <a:t>®</a:t>
            </a:r>
            <a:r>
              <a:rPr lang="en-US" sz="840" dirty="0">
                <a:solidFill>
                  <a:srgbClr val="5D5D5D"/>
                </a:solidFill>
                <a:latin typeface="Cambria" panose="02040503050406030204" pitchFamily="18" charset="0"/>
              </a:rPr>
              <a:t> 5.0H Child Medicaid with CCC Survey</a:t>
            </a:r>
          </a:p>
          <a:p>
            <a:pPr algn="r">
              <a:tabLst>
                <a:tab pos="2743200" algn="r"/>
              </a:tabLst>
              <a:defRPr/>
            </a:pPr>
            <a:r>
              <a:rPr lang="en-US" sz="840" dirty="0">
                <a:solidFill>
                  <a:srgbClr val="5D5D5D"/>
                </a:solidFill>
                <a:latin typeface="Cambria" panose="02040503050406030204" pitchFamily="18" charset="0"/>
              </a:rPr>
              <a:t>HUSKY Health program (HUSKY A/C/D)</a:t>
            </a:r>
          </a:p>
          <a:p>
            <a:pPr>
              <a:tabLst>
                <a:tab pos="2743200" algn="r"/>
              </a:tabLst>
              <a:defRPr/>
            </a:pPr>
            <a:r>
              <a:rPr lang="en-US" sz="840" dirty="0">
                <a:solidFill>
                  <a:srgbClr val="5D5D5D"/>
                </a:solidFill>
                <a:latin typeface="Cambria" panose="02040503050406030204" pitchFamily="18" charset="0"/>
              </a:rPr>
              <a:t>       SPH Analytics                                                           						July 2020    </a:t>
            </a:r>
            <a:fld id="{AD1E3F48-700A-4BB2-8A65-29C2DE8FDFA4}" type="slidenum">
              <a:rPr lang="en-US" sz="840" smtClean="0">
                <a:solidFill>
                  <a:srgbClr val="5D5D5D"/>
                </a:solidFill>
                <a:latin typeface="Cambria" panose="02040503050406030204" pitchFamily="18" charset="0"/>
              </a:rPr>
              <a:pPr>
                <a:tabLst>
                  <a:tab pos="2743200" algn="r"/>
                </a:tabLst>
                <a:defRPr/>
              </a:pPr>
              <a:t>51</a:t>
            </a:fld>
            <a:endParaRPr lang="en-US" sz="840" dirty="0">
              <a:solidFill>
                <a:srgbClr val="5D5D5D"/>
              </a:solidFill>
              <a:latin typeface="Cambria" panose="02040503050406030204" pitchFamily="18" charset="0"/>
            </a:endParaRPr>
          </a:p>
        </p:txBody>
      </p:sp>
    </p:spTree>
    <p:extLst>
      <p:ext uri="{BB962C8B-B14F-4D97-AF65-F5344CB8AC3E}">
        <p14:creationId xmlns:p14="http://schemas.microsoft.com/office/powerpoint/2010/main" val="2716751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a:t>CAHPS: HUSKY A/C Child- Chronic Conditions</a:t>
            </a:r>
          </a:p>
        </p:txBody>
      </p:sp>
      <p:sp>
        <p:nvSpPr>
          <p:cNvPr id="3" name="Content Placeholder 2"/>
          <p:cNvSpPr>
            <a:spLocks noGrp="1"/>
          </p:cNvSpPr>
          <p:nvPr>
            <p:ph idx="1"/>
          </p:nvPr>
        </p:nvSpPr>
        <p:spPr/>
        <p:txBody>
          <a:bodyPr/>
          <a:lstStyle/>
          <a:p>
            <a:pPr marL="0" indent="0">
              <a:buNone/>
            </a:pPr>
            <a:r>
              <a:rPr lang="en-US" dirty="0"/>
              <a:t>The following slides provide summary results and comparisons to Quality Compass for the HUSKY A/C child- with chronic conditions (CCC) survey </a:t>
            </a:r>
          </a:p>
          <a:p>
            <a:r>
              <a:rPr lang="en-US" sz="2000" dirty="0"/>
              <a:t>10 of 14 measures at or above the 50</a:t>
            </a:r>
            <a:r>
              <a:rPr lang="en-US" sz="2000" baseline="30000" dirty="0"/>
              <a:t>th</a:t>
            </a:r>
            <a:r>
              <a:rPr lang="en-US" sz="2000" dirty="0"/>
              <a:t> percentile nationally</a:t>
            </a:r>
          </a:p>
          <a:p>
            <a:r>
              <a:rPr lang="en-US" sz="2000" dirty="0"/>
              <a:t>4 measures at or above the 75</a:t>
            </a:r>
            <a:r>
              <a:rPr lang="en-US" sz="2000" baseline="30000" dirty="0"/>
              <a:t>th</a:t>
            </a:r>
            <a:r>
              <a:rPr lang="en-US" sz="2000" dirty="0"/>
              <a:t> percentile</a:t>
            </a:r>
          </a:p>
          <a:p>
            <a:pPr lvl="2"/>
            <a:r>
              <a:rPr lang="en-US" sz="1800" dirty="0"/>
              <a:t>Care Coordination (86.3%, 75</a:t>
            </a:r>
            <a:r>
              <a:rPr lang="en-US" sz="1800" baseline="30000" dirty="0"/>
              <a:t>th</a:t>
            </a:r>
            <a:r>
              <a:rPr lang="en-US" sz="1800" dirty="0"/>
              <a:t> percentile)</a:t>
            </a:r>
          </a:p>
          <a:p>
            <a:pPr lvl="2"/>
            <a:r>
              <a:rPr lang="en-US" sz="1800" dirty="0"/>
              <a:t>Rating of Health Plan (88.3%, 75</a:t>
            </a:r>
            <a:r>
              <a:rPr lang="en-US" sz="1800" baseline="30000" dirty="0"/>
              <a:t>th</a:t>
            </a:r>
            <a:r>
              <a:rPr lang="en-US" sz="1800" dirty="0"/>
              <a:t> percentile)</a:t>
            </a:r>
          </a:p>
          <a:p>
            <a:pPr lvl="2"/>
            <a:r>
              <a:rPr lang="en-US" sz="1800" dirty="0"/>
              <a:t>Access to Specialized Services (83.5%, 90</a:t>
            </a:r>
            <a:r>
              <a:rPr lang="en-US" sz="1800" baseline="30000" dirty="0"/>
              <a:t>th</a:t>
            </a:r>
            <a:r>
              <a:rPr lang="en-US" sz="1800" dirty="0"/>
              <a:t> percentile)</a:t>
            </a:r>
          </a:p>
          <a:p>
            <a:pPr lvl="2"/>
            <a:r>
              <a:rPr lang="en-US" sz="1800" dirty="0"/>
              <a:t>Family Centered Care: Personal Doctor Who Knows Child (92.6%, 75</a:t>
            </a:r>
            <a:r>
              <a:rPr lang="en-US" sz="1800" baseline="30000" dirty="0"/>
              <a:t>th</a:t>
            </a:r>
            <a:r>
              <a:rPr lang="en-US" sz="1800" dirty="0"/>
              <a:t> percentile)</a:t>
            </a:r>
          </a:p>
          <a:p>
            <a:r>
              <a:rPr lang="en-US" sz="2000" dirty="0"/>
              <a:t>Areas of opportunity:</a:t>
            </a:r>
          </a:p>
          <a:p>
            <a:pPr lvl="2"/>
            <a:r>
              <a:rPr lang="en-US" sz="1800" dirty="0"/>
              <a:t>Getting Care Quickly (92.1%, 25</a:t>
            </a:r>
            <a:r>
              <a:rPr lang="en-US" sz="1800" baseline="30000" dirty="0"/>
              <a:t>th</a:t>
            </a:r>
            <a:r>
              <a:rPr lang="en-US" sz="1800" dirty="0"/>
              <a:t> percentile)</a:t>
            </a:r>
          </a:p>
          <a:p>
            <a:pPr lvl="2"/>
            <a:r>
              <a:rPr lang="en-US" sz="1800" dirty="0"/>
              <a:t>How Well Doctors Communicate (94.4%, 25</a:t>
            </a:r>
            <a:r>
              <a:rPr lang="en-US" sz="1800" baseline="30000" dirty="0"/>
              <a:t>th</a:t>
            </a:r>
            <a:r>
              <a:rPr lang="en-US" sz="1800" dirty="0"/>
              <a:t> percentile)</a:t>
            </a:r>
          </a:p>
          <a:p>
            <a:pPr lvl="2"/>
            <a:r>
              <a:rPr lang="en-US" sz="1800" dirty="0"/>
              <a:t>Rating of Specialist (84.7%, 5</a:t>
            </a:r>
            <a:r>
              <a:rPr lang="en-US" sz="1800" baseline="30000" dirty="0"/>
              <a:t>th</a:t>
            </a:r>
            <a:r>
              <a:rPr lang="en-US" sz="1800" dirty="0"/>
              <a:t> percentile)</a:t>
            </a:r>
          </a:p>
          <a:p>
            <a:pPr lvl="2"/>
            <a:r>
              <a:rPr lang="en-US" sz="1800" dirty="0"/>
              <a:t>Family-Centered Care: Getting Needed Information (92.1%, 25</a:t>
            </a:r>
            <a:r>
              <a:rPr lang="en-US" sz="1800" baseline="30000" dirty="0"/>
              <a:t>th</a:t>
            </a:r>
            <a:r>
              <a:rPr lang="en-US" sz="1800" dirty="0"/>
              <a:t> percentile)</a:t>
            </a:r>
          </a:p>
          <a:p>
            <a:endParaRPr lang="en-US"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52</a:t>
            </a:fld>
            <a:endParaRPr lang="en-US" dirty="0"/>
          </a:p>
        </p:txBody>
      </p:sp>
    </p:spTree>
    <p:extLst>
      <p:ext uri="{BB962C8B-B14F-4D97-AF65-F5344CB8AC3E}">
        <p14:creationId xmlns:p14="http://schemas.microsoft.com/office/powerpoint/2010/main" val="816664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spect="1"/>
          </p:cNvSpPr>
          <p:nvPr/>
        </p:nvSpPr>
        <p:spPr>
          <a:xfrm>
            <a:off x="204822" y="6235027"/>
            <a:ext cx="8368606" cy="207749"/>
          </a:xfrm>
          <a:prstGeom prst="rect">
            <a:avLst/>
          </a:prstGeom>
        </p:spPr>
        <p:txBody>
          <a:bodyPr>
            <a:spAutoFit/>
          </a:bodyPr>
          <a:lstStyle/>
          <a:p>
            <a:pPr defTabSz="857250" eaLnBrk="0" hangingPunct="0">
              <a:defRPr/>
            </a:pPr>
            <a:r>
              <a:rPr lang="en-US" sz="750" dirty="0">
                <a:solidFill>
                  <a:srgbClr val="000000">
                    <a:lumMod val="50000"/>
                    <a:lumOff val="50000"/>
                  </a:srgbClr>
                </a:solidFill>
                <a:latin typeface="Cambria" panose="02040503050406030204" pitchFamily="18" charset="0"/>
              </a:rPr>
              <a:t>No significant differences compared to prior  year results are noted</a:t>
            </a:r>
            <a:r>
              <a:rPr lang="en-US" sz="750" dirty="0">
                <a:solidFill>
                  <a:srgbClr val="5D5D5D"/>
                </a:solidFill>
                <a:latin typeface="Cambria" panose="02040503050406030204" pitchFamily="18" charset="0"/>
              </a:rPr>
              <a:t> </a:t>
            </a:r>
          </a:p>
        </p:txBody>
      </p:sp>
      <p:sp>
        <p:nvSpPr>
          <p:cNvPr id="20" name="Rectangle 2"/>
          <p:cNvSpPr txBox="1">
            <a:spLocks noChangeAspect="1" noChangeArrowheads="1"/>
          </p:cNvSpPr>
          <p:nvPr/>
        </p:nvSpPr>
        <p:spPr>
          <a:xfrm>
            <a:off x="242887" y="96226"/>
            <a:ext cx="5409423" cy="785813"/>
          </a:xfrm>
          <a:prstGeom prst="homePlate">
            <a:avLst/>
          </a:prstGeom>
          <a:solidFill>
            <a:srgbClr val="2A5698"/>
          </a:solidFill>
        </p:spPr>
        <p:txBody>
          <a:bodyPr vert="horz" lIns="85725" tIns="42863" rIns="85725" bIns="42863" rtlCol="0" anchor="ctr" anchorCtr="0">
            <a:normAutofit/>
          </a:bodyPr>
          <a:lstStyle>
            <a:lvl1pPr algn="l" defTabSz="914400" rtl="0" eaLnBrk="1" latinLnBrk="0" hangingPunct="1">
              <a:spcBef>
                <a:spcPct val="0"/>
              </a:spcBef>
              <a:buNone/>
              <a:defRPr sz="4800" kern="1200" spc="100" baseline="0">
                <a:solidFill>
                  <a:schemeClr val="accent1"/>
                </a:solidFill>
                <a:latin typeface="Haettenschweiler" panose="020B0706040902060204" pitchFamily="34" charset="0"/>
                <a:ea typeface="+mj-ea"/>
                <a:cs typeface="+mj-cs"/>
              </a:defRPr>
            </a:lvl1pPr>
          </a:lstStyle>
          <a:p>
            <a:pPr algn="r" defTabSz="857250"/>
            <a:r>
              <a:rPr lang="en-US" sz="4500" spc="94" dirty="0">
                <a:solidFill>
                  <a:srgbClr val="FFFFFF"/>
                </a:solidFill>
              </a:rPr>
              <a:t>Summary of Key Measures</a:t>
            </a:r>
            <a:endParaRPr lang="en-US" sz="1583" i="1" spc="94" dirty="0">
              <a:solidFill>
                <a:srgbClr val="FFFFFF"/>
              </a:solidFill>
            </a:endParaRPr>
          </a:p>
        </p:txBody>
      </p:sp>
      <p:sp>
        <p:nvSpPr>
          <p:cNvPr id="11" name="Rectangle 7"/>
          <p:cNvSpPr>
            <a:spLocks noChangeAspect="1" noChangeArrowheads="1"/>
          </p:cNvSpPr>
          <p:nvPr>
            <p:custDataLst>
              <p:tags r:id="rId1"/>
            </p:custDataLst>
          </p:nvPr>
        </p:nvSpPr>
        <p:spPr bwMode="gray">
          <a:xfrm>
            <a:off x="4587645" y="6323877"/>
            <a:ext cx="4219278" cy="482055"/>
          </a:xfrm>
          <a:prstGeom prst="rect">
            <a:avLst/>
          </a:prstGeom>
          <a:noFill/>
          <a:ln w="9525" algn="ctr">
            <a:noFill/>
            <a:miter lim="800000"/>
            <a:headEnd/>
            <a:tailEnd/>
          </a:ln>
          <a:effectLst/>
        </p:spPr>
        <p:txBody>
          <a:bodyPr>
            <a:spAutoFit/>
          </a:bodyPr>
          <a:lstStyle/>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2020 CAHPS</a:t>
            </a:r>
            <a:r>
              <a:rPr lang="en-US" sz="844" baseline="30000" dirty="0">
                <a:solidFill>
                  <a:srgbClr val="5D5D5D"/>
                </a:solidFill>
                <a:latin typeface="Cambria" panose="02040503050406030204" pitchFamily="18" charset="0"/>
                <a:ea typeface="Cambria" panose="02040503050406030204" pitchFamily="18" charset="0"/>
              </a:rPr>
              <a:t>®</a:t>
            </a:r>
            <a:r>
              <a:rPr lang="en-US" sz="844" dirty="0">
                <a:solidFill>
                  <a:srgbClr val="5D5D5D"/>
                </a:solidFill>
                <a:latin typeface="Cambria" panose="02040503050406030204" pitchFamily="18" charset="0"/>
                <a:ea typeface="Cambria" panose="02040503050406030204" pitchFamily="18" charset="0"/>
              </a:rPr>
              <a:t> 5.0H Child Medicaid w CCC  Survey</a:t>
            </a:r>
          </a:p>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HUSKY Health program (HUSKY A/C/D)</a:t>
            </a:r>
          </a:p>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     July 2020    </a:t>
            </a:r>
            <a:fld id="{4989857A-0985-40F2-94BC-9232F4ED65BC}" type="slidenum">
              <a:rPr lang="en-US" sz="844">
                <a:solidFill>
                  <a:srgbClr val="5D5D5D"/>
                </a:solidFill>
                <a:latin typeface="Cambria" panose="02040503050406030204" pitchFamily="18" charset="0"/>
                <a:ea typeface="Cambria" panose="02040503050406030204" pitchFamily="18" charset="0"/>
              </a:rPr>
              <a:pPr algn="r" defTabSz="857250" eaLnBrk="0" hangingPunct="0">
                <a:defRPr/>
              </a:pPr>
              <a:t>53</a:t>
            </a:fld>
            <a:endParaRPr lang="en-US" sz="844" dirty="0">
              <a:solidFill>
                <a:srgbClr val="5D5D5D"/>
              </a:solidFill>
              <a:latin typeface="Cambria" panose="02040503050406030204" pitchFamily="18" charset="0"/>
              <a:ea typeface="Cambria" panose="02040503050406030204" pitchFamily="18" charset="0"/>
            </a:endParaRPr>
          </a:p>
        </p:txBody>
      </p:sp>
      <p:sp>
        <p:nvSpPr>
          <p:cNvPr id="8" name="Rectangle 150">
            <a:extLst>
              <a:ext uri="{FF2B5EF4-FFF2-40B4-BE49-F238E27FC236}">
                <a16:creationId xmlns:a16="http://schemas.microsoft.com/office/drawing/2014/main" id="{E54E8A01-0DAC-4907-92B9-B5DD7BF63AFE}"/>
              </a:ext>
            </a:extLst>
          </p:cNvPr>
          <p:cNvSpPr>
            <a:spLocks noChangeAspect="1" noChangeArrowheads="1"/>
          </p:cNvSpPr>
          <p:nvPr/>
        </p:nvSpPr>
        <p:spPr bwMode="auto">
          <a:xfrm>
            <a:off x="204822" y="6099074"/>
            <a:ext cx="3154562" cy="322714"/>
          </a:xfrm>
          <a:prstGeom prst="rect">
            <a:avLst/>
          </a:prstGeom>
          <a:noFill/>
          <a:ln w="9525" algn="ctr">
            <a:noFill/>
            <a:miter lim="800000"/>
            <a:headEnd/>
            <a:tailEnd/>
          </a:ln>
        </p:spPr>
        <p:txBody>
          <a:bodyPr wrap="none" anchor="ctr"/>
          <a:lstStyle/>
          <a:p>
            <a:pPr algn="ctr" defTabSz="857250" eaLnBrk="0" hangingPunct="0"/>
            <a:endParaRPr lang="en-US" sz="750" b="1" dirty="0">
              <a:solidFill>
                <a:srgbClr val="000000">
                  <a:lumMod val="50000"/>
                  <a:lumOff val="50000"/>
                </a:srgbClr>
              </a:solidFill>
              <a:latin typeface="Cambria" panose="02040503050406030204" pitchFamily="18" charset="0"/>
            </a:endParaRPr>
          </a:p>
        </p:txBody>
      </p:sp>
      <p:sp>
        <p:nvSpPr>
          <p:cNvPr id="3" name="TextBox 2"/>
          <p:cNvSpPr txBox="1"/>
          <p:nvPr/>
        </p:nvSpPr>
        <p:spPr>
          <a:xfrm>
            <a:off x="3857297" y="882039"/>
            <a:ext cx="3142593" cy="246221"/>
          </a:xfrm>
          <a:prstGeom prst="rect">
            <a:avLst/>
          </a:prstGeom>
          <a:noFill/>
        </p:spPr>
        <p:txBody>
          <a:bodyPr wrap="square" rtlCol="0">
            <a:spAutoFit/>
          </a:bodyPr>
          <a:lstStyle/>
          <a:p>
            <a:r>
              <a:rPr lang="en-US" sz="1000" b="1" dirty="0"/>
              <a:t>CCC Population</a:t>
            </a:r>
          </a:p>
        </p:txBody>
      </p:sp>
      <p:graphicFrame>
        <p:nvGraphicFramePr>
          <p:cNvPr id="16" name="Table 15"/>
          <p:cNvGraphicFramePr>
            <a:graphicFrameLocks noGrp="1" noChangeAspect="1"/>
          </p:cNvGraphicFramePr>
          <p:nvPr>
            <p:custDataLst>
              <p:tags r:id="rId2"/>
            </p:custDataLst>
          </p:nvPr>
        </p:nvGraphicFramePr>
        <p:xfrm>
          <a:off x="960120" y="1164207"/>
          <a:ext cx="7680960" cy="4662869"/>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tblGrid>
              <a:tr h="292494">
                <a:tc>
                  <a:txBody>
                    <a:bodyPr/>
                    <a:lstStyle/>
                    <a:p>
                      <a:pPr marL="0" marR="0" lvl="0" indent="0" algn="l" defTabSz="966445" rtl="0" eaLnBrk="1" fontAlgn="b" latinLnBrk="0" hangingPunct="1">
                        <a:lnSpc>
                          <a:spcPct val="100000"/>
                        </a:lnSpc>
                        <a:spcBef>
                          <a:spcPts val="0"/>
                        </a:spcBef>
                        <a:spcAft>
                          <a:spcPts val="0"/>
                        </a:spcAft>
                        <a:buClrTx/>
                        <a:buSzTx/>
                        <a:buFontTx/>
                        <a:buNone/>
                        <a:tabLst/>
                        <a:defRPr/>
                      </a:pPr>
                      <a:r>
                        <a:rPr lang="en-US" sz="800" b="1" i="0" u="none" strike="noStrike" kern="1200" baseline="0" dirty="0">
                          <a:solidFill>
                            <a:schemeClr val="accent3"/>
                          </a:solidFill>
                          <a:latin typeface="Cambria" panose="02040503050406030204" pitchFamily="18" charset="0"/>
                          <a:ea typeface="+mn-ea"/>
                          <a:cs typeface="+mn-cs"/>
                        </a:rPr>
                        <a:t> </a:t>
                      </a:r>
                    </a:p>
                    <a:p>
                      <a:pPr algn="l" fontAlgn="b">
                        <a:defRPr/>
                      </a:pPr>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9050" cap="flat" cmpd="sng" algn="ctr">
                      <a:solidFill>
                        <a:srgbClr val="3E79B5"/>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tc gridSpan="5">
                  <a:txBody>
                    <a:bodyPr/>
                    <a:lstStyle/>
                    <a:p>
                      <a:pPr algn="ctr"/>
                      <a:r>
                        <a:rPr lang="en-US" sz="1100" b="1" i="0" u="none" strike="noStrike" kern="1200" dirty="0">
                          <a:solidFill>
                            <a:schemeClr val="accent3"/>
                          </a:solidFill>
                          <a:latin typeface="Cambria" panose="02040503050406030204" pitchFamily="18" charset="0"/>
                          <a:ea typeface="+mn-ea"/>
                          <a:cs typeface="+mn-cs"/>
                        </a:rPr>
                        <a:t>CCC Population</a:t>
                      </a:r>
                    </a:p>
                  </a:txBody>
                  <a:tcPr marL="0" marR="0" marT="0" marB="0" anchor="ctr">
                    <a:lnT w="12700" cap="flat" cmpd="sng" algn="ctr">
                      <a:solidFill>
                        <a:schemeClr val="bg1"/>
                      </a:solidFill>
                      <a:prstDash val="solid"/>
                      <a:round/>
                      <a:headEnd type="none" w="med" len="med"/>
                      <a:tailEnd type="none" w="med" len="med"/>
                    </a:lnT>
                    <a:solidFill>
                      <a:srgbClr val="2A5698"/>
                    </a:solidFill>
                  </a:tcPr>
                </a:tc>
                <a:tc hMerge="1">
                  <a:txBody>
                    <a:bodyPr/>
                    <a:lstStyle/>
                    <a:p>
                      <a:endParaRPr lang="en-US"/>
                    </a:p>
                  </a:txBody>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2A5698"/>
                    </a:solidFill>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2A5698"/>
                    </a:solidFill>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extLst>
                  <a:ext uri="{0D108BD9-81ED-4DB2-BD59-A6C34878D82A}">
                    <a16:rowId xmlns:a16="http://schemas.microsoft.com/office/drawing/2014/main" val="10000"/>
                  </a:ext>
                </a:extLst>
              </a:tr>
              <a:tr h="146247">
                <a:tc>
                  <a:txBody>
                    <a:bodyPr/>
                    <a:lstStyle/>
                    <a:p>
                      <a:pPr algn="l" fontAlgn="b"/>
                      <a:r>
                        <a:rPr lang="en-US" sz="1000" b="1" i="0" u="none" strike="noStrike" kern="1200" dirty="0">
                          <a:solidFill>
                            <a:schemeClr val="accent3"/>
                          </a:solidFill>
                          <a:latin typeface="Cambria" panose="02040503050406030204" pitchFamily="18" charset="0"/>
                          <a:ea typeface="+mn-ea"/>
                          <a:cs typeface="+mn-cs"/>
                        </a:rPr>
                        <a:t>Composite Measures</a:t>
                      </a:r>
                    </a:p>
                  </a:txBody>
                  <a:tcPr marL="48006" marR="0" marT="0" marB="0" anchor="ctr">
                    <a:lnL w="12700" cap="flat" cmpd="sng" algn="ctr">
                      <a:solidFill>
                        <a:srgbClr val="0070C0"/>
                      </a:solidFill>
                      <a:prstDash val="solid"/>
                      <a:round/>
                      <a:headEnd type="none" w="med" len="med"/>
                      <a:tailEnd type="none" w="med" len="med"/>
                    </a:lnL>
                    <a:solidFill>
                      <a:srgbClr val="2A5698"/>
                    </a:solidFill>
                  </a:tcPr>
                </a:tc>
                <a:tc>
                  <a:txBody>
                    <a:bodyPr/>
                    <a:lstStyle/>
                    <a:p>
                      <a:pPr algn="ctr" fontAlgn="b">
                        <a:defRPr/>
                      </a:pPr>
                      <a:r>
                        <a:rPr lang="en-US" sz="1000" b="1" i="0" u="none" strike="noStrike" kern="1200" dirty="0">
                          <a:solidFill>
                            <a:schemeClr val="accent3"/>
                          </a:solidFill>
                          <a:latin typeface="Cambria" panose="02040503050406030204" pitchFamily="18" charset="0"/>
                          <a:ea typeface="+mn-ea"/>
                          <a:cs typeface="+mn-cs"/>
                        </a:rPr>
                        <a:t>2019</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a:t>
                      </a:r>
                    </a:p>
                  </a:txBody>
                  <a:tcPr marL="0" marR="0" marT="0" marB="0" anchor="ctr">
                    <a:solidFill>
                      <a:srgbClr val="2A5698"/>
                    </a:solidFill>
                  </a:tcPr>
                </a:tc>
                <a:tc>
                  <a:txBody>
                    <a:bodyPr/>
                    <a:lstStyle/>
                    <a:p>
                      <a:pPr algn="ctr" fontAlgn="b">
                        <a:defRPr/>
                      </a:pPr>
                      <a:r>
                        <a:rPr lang="en-US" sz="1000" b="1" i="0" u="none" strike="noStrike" kern="1200" dirty="0">
                          <a:solidFill>
                            <a:schemeClr val="accent3"/>
                          </a:solidFill>
                          <a:latin typeface="Cambria" panose="02040503050406030204" pitchFamily="18" charset="0"/>
                          <a:ea typeface="+mn-ea"/>
                          <a:cs typeface="+mn-cs"/>
                        </a:rPr>
                        <a:t>2020</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a:t>
                      </a:r>
                    </a:p>
                  </a:txBody>
                  <a:tcPr marL="0" marR="0" marT="0" marB="0" anchor="ctr">
                    <a:lnR w="12700" cap="flat" cmpd="sng" algn="ctr">
                      <a:solidFill>
                        <a:schemeClr val="bg1"/>
                      </a:solidFill>
                      <a:prstDash val="solid"/>
                      <a:round/>
                      <a:headEnd type="none" w="med" len="med"/>
                      <a:tailEnd type="none" w="med" len="med"/>
                    </a:lnR>
                    <a:solidFill>
                      <a:srgbClr val="2A5698"/>
                    </a:solidFill>
                  </a:tcPr>
                </a:tc>
                <a:tc>
                  <a:txBody>
                    <a:bodyPr/>
                    <a:lstStyle/>
                    <a:p>
                      <a:pPr algn="ctr" fontAlgn="b"/>
                      <a:r>
                        <a:rPr lang="en-US" sz="1000" b="1" i="0" u="none" strike="noStrike" kern="1200" dirty="0">
                          <a:solidFill>
                            <a:schemeClr val="accent3"/>
                          </a:solidFill>
                          <a:latin typeface="Cambria" panose="02040503050406030204" pitchFamily="18" charset="0"/>
                          <a:ea typeface="+mn-ea"/>
                          <a:cs typeface="+mn-cs"/>
                        </a:rPr>
                        <a:t>2020</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2A5698"/>
                    </a:solidFill>
                  </a:tcPr>
                </a:tc>
                <a:tc>
                  <a:txBody>
                    <a:bodyPr/>
                    <a:lstStyle/>
                    <a:p>
                      <a:pPr algn="ctr" fontAlgn="b"/>
                      <a:r>
                        <a:rPr lang="en-US" sz="1000" b="1" i="0" u="none" strike="noStrike" kern="1200" dirty="0">
                          <a:solidFill>
                            <a:schemeClr val="accent3"/>
                          </a:solidFill>
                          <a:latin typeface="Cambria" panose="02040503050406030204" pitchFamily="18" charset="0"/>
                          <a:ea typeface="+mn-ea"/>
                          <a:cs typeface="+mn-cs"/>
                        </a:rPr>
                        <a:t>2020</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Margin of Error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2A5698"/>
                    </a:solidFill>
                  </a:tcPr>
                </a:tc>
                <a:tc>
                  <a:txBody>
                    <a:bodyPr/>
                    <a:lstStyle/>
                    <a:p>
                      <a:pPr marL="0" marR="0" lvl="0" indent="0" algn="ctr" defTabSz="966445"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accent3"/>
                          </a:solidFill>
                          <a:latin typeface="Cambria" panose="02040503050406030204" pitchFamily="18" charset="0"/>
                          <a:ea typeface="+mn-ea"/>
                          <a:cs typeface="+mn-cs"/>
                        </a:rPr>
                        <a:t>2019 Quality Compass</a:t>
                      </a:r>
                    </a:p>
                  </a:txBody>
                  <a:tcPr marL="0" marR="0" marT="0" marB="0" anchor="ctr">
                    <a:lnL w="12700" cap="flat" cmpd="sng" algn="ctr">
                      <a:solidFill>
                        <a:schemeClr val="bg1"/>
                      </a:solidFill>
                      <a:prstDash val="solid"/>
                      <a:round/>
                      <a:headEnd type="none" w="med" len="med"/>
                      <a:tailEnd type="none" w="med" len="med"/>
                    </a:lnL>
                    <a:solidFill>
                      <a:srgbClr val="2A5698"/>
                    </a:solidFill>
                  </a:tcPr>
                </a:tc>
                <a:extLst>
                  <a:ext uri="{0D108BD9-81ED-4DB2-BD59-A6C34878D82A}">
                    <a16:rowId xmlns:a16="http://schemas.microsoft.com/office/drawing/2014/main" val="10001"/>
                  </a:ext>
                </a:extLst>
              </a:tr>
              <a:tr h="219370">
                <a:tc>
                  <a:txBody>
                    <a:bodyPr/>
                    <a:lstStyle/>
                    <a:p>
                      <a:pPr marL="0" marR="0" indent="0" algn="l" defTabSz="966445"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Getting Care Quickly</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278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93%</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02"/>
                  </a:ext>
                </a:extLst>
              </a:tr>
              <a:tr h="219370">
                <a:tc>
                  <a:txBody>
                    <a:bodyPr/>
                    <a:lstStyle/>
                    <a:p>
                      <a:pPr>
                        <a:defRPr/>
                      </a:pPr>
                      <a:r>
                        <a:rPr lang="en-US" sz="900" dirty="0">
                          <a:solidFill>
                            <a:srgbClr val="5D5D5D"/>
                          </a:solidFill>
                          <a:latin typeface="Cambria" panose="02040503050406030204" pitchFamily="18" charset="0"/>
                        </a:rPr>
                        <a:t>How Well Doctors Communicate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96%</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94%</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257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94%</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04"/>
                  </a:ext>
                </a:extLst>
              </a:tr>
              <a:tr h="219370">
                <a:tc>
                  <a:txBody>
                    <a:bodyPr/>
                    <a:lstStyle/>
                    <a:p>
                      <a:pPr>
                        <a:defRPr/>
                      </a:pPr>
                      <a:r>
                        <a:rPr lang="en-US" sz="900" baseline="0" dirty="0">
                          <a:solidFill>
                            <a:srgbClr val="5D5D5D"/>
                          </a:solidFill>
                          <a:latin typeface="Cambria" panose="02040503050406030204" pitchFamily="18" charset="0"/>
                        </a:rPr>
                        <a:t>Getting Needed Care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285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05"/>
                  </a:ext>
                </a:extLst>
              </a:tr>
              <a:tr h="219370">
                <a:tc>
                  <a:txBody>
                    <a:bodyPr/>
                    <a:lstStyle/>
                    <a:p>
                      <a:pPr>
                        <a:defRPr/>
                      </a:pPr>
                      <a:r>
                        <a:rPr lang="en-US" sz="900" dirty="0">
                          <a:solidFill>
                            <a:srgbClr val="5D5D5D"/>
                          </a:solidFill>
                          <a:latin typeface="Cambria" panose="02040503050406030204" pitchFamily="18" charset="0"/>
                        </a:rPr>
                        <a:t>Customer Service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86%</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92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182880">
                <a:tc>
                  <a:txBody>
                    <a:bodyPr/>
                    <a:lstStyle/>
                    <a:p>
                      <a:pPr algn="l">
                        <a:defRPr/>
                      </a:pPr>
                      <a:r>
                        <a:rPr lang="en-US" sz="900" b="1" dirty="0">
                          <a:solidFill>
                            <a:schemeClr val="bg1"/>
                          </a:solidFill>
                          <a:latin typeface="Cambria" panose="02040503050406030204" pitchFamily="18" charset="0"/>
                        </a:rPr>
                        <a:t>CCC Composite Measures</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tc>
                  <a:txBody>
                    <a:bodyPr/>
                    <a:lstStyle/>
                    <a:p>
                      <a:pPr marL="0" algn="ctr" defTabSz="966445" rtl="0" eaLnBrk="1" latinLnBrk="0" hangingPunct="1">
                        <a:defRPr/>
                      </a:pPr>
                      <a:endParaRPr lang="en-US" sz="900" i="0" kern="1200" dirty="0">
                        <a:solidFill>
                          <a:schemeClr val="tx1">
                            <a:lumMod val="50000"/>
                            <a:lumOff val="50000"/>
                          </a:schemeClr>
                        </a:solidFill>
                        <a:latin typeface="Cambria" panose="02040503050406030204" pitchFamily="18" charset="0"/>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chemeClr val="tx1">
                            <a:lumMod val="50000"/>
                            <a:lumOff val="50000"/>
                          </a:schemeClr>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ctr">
                        <a:defRPr/>
                      </a:pPr>
                      <a:endParaRPr lang="en-US" sz="900" b="1" dirty="0">
                        <a:solidFill>
                          <a:schemeClr val="bg1"/>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10007"/>
                  </a:ext>
                </a:extLst>
              </a:tr>
              <a:tr h="233995">
                <a:tc>
                  <a:txBody>
                    <a:bodyPr/>
                    <a:lstStyle/>
                    <a:p>
                      <a:pPr>
                        <a:defRPr/>
                      </a:pPr>
                      <a:r>
                        <a:rPr lang="en-US" sz="900" dirty="0">
                          <a:solidFill>
                            <a:srgbClr val="5D5D5D"/>
                          </a:solidFill>
                          <a:latin typeface="Cambria" panose="02040503050406030204" pitchFamily="18" charset="0"/>
                        </a:rPr>
                        <a:t>Access to Prescription Medicines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96%</a:t>
                      </a:r>
                      <a:endParaRPr lang="en-US" sz="2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262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8"/>
                  </a:ext>
                </a:extLst>
              </a:tr>
              <a:tr h="233995">
                <a:tc>
                  <a:txBody>
                    <a:bodyPr/>
                    <a:lstStyle/>
                    <a:p>
                      <a:pPr>
                        <a:defRPr/>
                      </a:pPr>
                      <a:r>
                        <a:rPr lang="en-US" sz="900" baseline="0" dirty="0">
                          <a:solidFill>
                            <a:srgbClr val="5D5D5D"/>
                          </a:solidFill>
                          <a:latin typeface="Cambria" panose="02040503050406030204" pitchFamily="18" charset="0"/>
                        </a:rPr>
                        <a:t>Access to Specialized Services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84%</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84%</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109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77%</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09"/>
                  </a:ext>
                </a:extLst>
              </a:tr>
              <a:tr h="233995">
                <a:tc>
                  <a:txBody>
                    <a:bodyPr/>
                    <a:lstStyle/>
                    <a:p>
                      <a:pPr>
                        <a:defRPr/>
                      </a:pPr>
                      <a:r>
                        <a:rPr lang="en-US" sz="900" dirty="0">
                          <a:solidFill>
                            <a:srgbClr val="5D5D5D"/>
                          </a:solidFill>
                          <a:latin typeface="Cambria" panose="02040503050406030204" pitchFamily="18" charset="0"/>
                        </a:rPr>
                        <a:t>Family-Centered Care:  Personal Doctor Who Knows Child</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93%</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238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10"/>
                  </a:ext>
                </a:extLst>
              </a:tr>
              <a:tr h="233995">
                <a:tc>
                  <a:txBody>
                    <a:bodyPr/>
                    <a:lstStyle/>
                    <a:p>
                      <a:pPr>
                        <a:defRPr/>
                      </a:pPr>
                      <a:r>
                        <a:rPr lang="en-US" sz="900" baseline="0" dirty="0">
                          <a:solidFill>
                            <a:srgbClr val="5D5D5D"/>
                          </a:solidFill>
                          <a:latin typeface="Cambria" panose="02040503050406030204" pitchFamily="18" charset="0"/>
                        </a:rPr>
                        <a:t>Family-Centered Care:  Getting Needed Information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266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11"/>
                  </a:ext>
                </a:extLst>
              </a:tr>
              <a:tr h="233995">
                <a:tc>
                  <a:txBody>
                    <a:bodyPr/>
                    <a:lstStyle/>
                    <a:p>
                      <a:pPr>
                        <a:defRPr/>
                      </a:pPr>
                      <a:r>
                        <a:rPr lang="en-US" sz="900" dirty="0">
                          <a:solidFill>
                            <a:srgbClr val="5D5D5D"/>
                          </a:solidFill>
                          <a:latin typeface="Cambria" panose="02040503050406030204" pitchFamily="18" charset="0"/>
                        </a:rPr>
                        <a:t>Coordination of Care for Children with Chronic Conditions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82%</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79%</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126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77%</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2"/>
                  </a:ext>
                </a:extLst>
              </a:tr>
              <a:tr h="182880">
                <a:tc>
                  <a:txBody>
                    <a:bodyPr/>
                    <a:lstStyle/>
                    <a:p>
                      <a:pPr marL="0" algn="l" defTabSz="966445" rtl="0" eaLnBrk="1" latinLnBrk="0" hangingPunct="1">
                        <a:defRPr/>
                      </a:pPr>
                      <a:r>
                        <a:rPr lang="en-US" sz="900" b="1" kern="1200" dirty="0">
                          <a:solidFill>
                            <a:schemeClr val="bg1"/>
                          </a:solidFill>
                          <a:latin typeface="Cambria" panose="02040503050406030204" pitchFamily="18" charset="0"/>
                          <a:ea typeface="+mn-ea"/>
                          <a:cs typeface="+mn-cs"/>
                        </a:rPr>
                        <a:t>Overall Ratings Measures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tc>
                  <a:txBody>
                    <a:bodyPr/>
                    <a:lstStyle/>
                    <a:p>
                      <a:pPr marL="0" algn="ctr" defTabSz="966445" rtl="0" eaLnBrk="1" latinLnBrk="0" hangingPunct="1">
                        <a:defRPr/>
                      </a:pPr>
                      <a:endParaRPr lang="en-US" sz="900" i="0" kern="1200" dirty="0">
                        <a:solidFill>
                          <a:schemeClr val="tx1">
                            <a:lumMod val="50000"/>
                            <a:lumOff val="50000"/>
                          </a:schemeClr>
                        </a:solidFill>
                        <a:latin typeface="Cambria" panose="02040503050406030204" pitchFamily="18" charset="0"/>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chemeClr val="tx1">
                            <a:lumMod val="50000"/>
                            <a:lumOff val="50000"/>
                          </a:schemeClr>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ctr">
                        <a:defRPr/>
                      </a:pPr>
                      <a:endParaRPr lang="en-US" sz="900" dirty="0">
                        <a:solidFill>
                          <a:schemeClr val="tx1">
                            <a:lumMod val="50000"/>
                            <a:lumOff val="50000"/>
                          </a:schemeClr>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10013"/>
                  </a:ext>
                </a:extLst>
              </a:tr>
              <a:tr h="219370">
                <a:tc>
                  <a:txBody>
                    <a:bodyPr/>
                    <a:lstStyle/>
                    <a:p>
                      <a:pPr>
                        <a:defRPr/>
                      </a:pPr>
                      <a:r>
                        <a:rPr lang="en-US" sz="900" baseline="0" dirty="0">
                          <a:solidFill>
                            <a:srgbClr val="5D5D5D"/>
                          </a:solidFill>
                          <a:latin typeface="Cambria" panose="02040503050406030204" pitchFamily="18" charset="0"/>
                        </a:rPr>
                        <a:t>Health Care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266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14"/>
                  </a:ext>
                </a:extLst>
              </a:tr>
              <a:tr h="219370">
                <a:tc>
                  <a:txBody>
                    <a:bodyPr/>
                    <a:lstStyle/>
                    <a:p>
                      <a:pPr>
                        <a:defRPr/>
                      </a:pPr>
                      <a:r>
                        <a:rPr lang="en-US" sz="900" baseline="0" dirty="0">
                          <a:solidFill>
                            <a:srgbClr val="5D5D5D"/>
                          </a:solidFill>
                          <a:latin typeface="Cambria" panose="02040503050406030204" pitchFamily="18" charset="0"/>
                        </a:rPr>
                        <a:t>Personal Doctor</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89%</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310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89%</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15"/>
                  </a:ext>
                </a:extLst>
              </a:tr>
              <a:tr h="219370">
                <a:tc>
                  <a:txBody>
                    <a:bodyPr/>
                    <a:lstStyle/>
                    <a:p>
                      <a:pPr>
                        <a:defRPr/>
                      </a:pPr>
                      <a:r>
                        <a:rPr lang="en-US" sz="900" dirty="0">
                          <a:solidFill>
                            <a:srgbClr val="5D5D5D"/>
                          </a:solidFill>
                          <a:latin typeface="Cambria" panose="02040503050406030204" pitchFamily="18" charset="0"/>
                        </a:rPr>
                        <a:t>Specialist</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85%</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137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16"/>
                  </a:ext>
                </a:extLst>
              </a:tr>
              <a:tr h="219370">
                <a:tc>
                  <a:txBody>
                    <a:bodyPr/>
                    <a:lstStyle/>
                    <a:p>
                      <a:pPr>
                        <a:defRPr/>
                      </a:pPr>
                      <a:r>
                        <a:rPr lang="en-US" sz="900" dirty="0">
                          <a:solidFill>
                            <a:srgbClr val="5D5D5D"/>
                          </a:solidFill>
                          <a:latin typeface="Cambria" panose="02040503050406030204" pitchFamily="18" charset="0"/>
                        </a:rPr>
                        <a:t>Health Plan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324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84%</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extLst>
                  <a:ext uri="{0D108BD9-81ED-4DB2-BD59-A6C34878D82A}">
                    <a16:rowId xmlns:a16="http://schemas.microsoft.com/office/drawing/2014/main" val="10017"/>
                  </a:ext>
                </a:extLst>
              </a:tr>
              <a:tr h="155448">
                <a:tc>
                  <a:txBody>
                    <a:bodyPr/>
                    <a:lstStyle/>
                    <a:p>
                      <a:pPr algn="ctr">
                        <a:defRPr/>
                      </a:pPr>
                      <a:endParaRPr lang="en-US" sz="900" dirty="0">
                        <a:latin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tc>
                  <a:txBody>
                    <a:bodyPr/>
                    <a:lstStyle/>
                    <a:p>
                      <a:pPr marL="0" algn="ctr" defTabSz="966445" rtl="0" eaLnBrk="1" latinLnBrk="0" hangingPunct="1">
                        <a:defRPr/>
                      </a:pPr>
                      <a:endParaRPr lang="en-US" sz="900" i="0" kern="1200" dirty="0">
                        <a:solidFill>
                          <a:schemeClr val="tx1">
                            <a:lumMod val="50000"/>
                            <a:lumOff val="50000"/>
                          </a:schemeClr>
                        </a:solidFill>
                        <a:latin typeface="Cambria" panose="02040503050406030204" pitchFamily="18" charset="0"/>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chemeClr val="tx1">
                            <a:lumMod val="50000"/>
                            <a:lumOff val="50000"/>
                          </a:schemeClr>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ctr">
                        <a:defRPr/>
                      </a:pPr>
                      <a:endParaRPr lang="en-US" sz="900" dirty="0">
                        <a:latin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10018"/>
                  </a:ext>
                </a:extLst>
              </a:tr>
              <a:tr h="219370">
                <a:tc>
                  <a:txBody>
                    <a:bodyPr/>
                    <a:lstStyle/>
                    <a:p>
                      <a:pPr>
                        <a:defRPr/>
                      </a:pPr>
                      <a:r>
                        <a:rPr lang="en-US" sz="900" dirty="0">
                          <a:solidFill>
                            <a:srgbClr val="5D5D5D"/>
                          </a:solidFill>
                          <a:latin typeface="Cambria" panose="02040503050406030204" pitchFamily="18" charset="0"/>
                        </a:rPr>
                        <a:t>Care Coordination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86%</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rgbClr val="003366"/>
                      </a:solidFill>
                      <a:prstDash val="solid"/>
                      <a:round/>
                      <a:headEnd type="none" w="med" len="med"/>
                      <a:tailEnd type="none" w="med" len="med"/>
                    </a:lnB>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153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84%</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98272659"/>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192" y="417052"/>
            <a:ext cx="3244734" cy="369332"/>
          </a:xfrm>
          <a:prstGeom prst="rect">
            <a:avLst/>
          </a:prstGeom>
        </p:spPr>
        <p:txBody>
          <a:bodyPr wrap="none">
            <a:spAutoFit/>
          </a:bodyPr>
          <a:lstStyle/>
          <a:p>
            <a:pPr algn="r" defTabSz="857250"/>
            <a:r>
              <a:rPr lang="en-US" spc="94" dirty="0">
                <a:solidFill>
                  <a:srgbClr val="FFFFFF"/>
                </a:solidFill>
              </a:rPr>
              <a:t>Summary of Key Measures</a:t>
            </a:r>
            <a:endParaRPr lang="en-US" sz="800" i="1" spc="94" dirty="0">
              <a:solidFill>
                <a:srgbClr val="FFFFFF"/>
              </a:solidFill>
            </a:endParaRPr>
          </a:p>
        </p:txBody>
      </p:sp>
      <p:sp>
        <p:nvSpPr>
          <p:cNvPr id="3" name="Rectangle 2"/>
          <p:cNvSpPr/>
          <p:nvPr/>
        </p:nvSpPr>
        <p:spPr>
          <a:xfrm>
            <a:off x="469192" y="522155"/>
            <a:ext cx="5725175" cy="369332"/>
          </a:xfrm>
          <a:prstGeom prst="rect">
            <a:avLst/>
          </a:prstGeom>
        </p:spPr>
        <p:txBody>
          <a:bodyPr wrap="square">
            <a:spAutoFit/>
          </a:bodyPr>
          <a:lstStyle/>
          <a:p>
            <a:pPr algn="r" defTabSz="857250"/>
            <a:r>
              <a:rPr lang="en-US" spc="94" dirty="0">
                <a:solidFill>
                  <a:srgbClr val="FFFFFF"/>
                </a:solidFill>
              </a:rPr>
              <a:t>Summary of Key Measures</a:t>
            </a:r>
            <a:endParaRPr lang="en-US" sz="800" i="1" spc="94" dirty="0">
              <a:solidFill>
                <a:srgbClr val="FFFFFF"/>
              </a:solidFill>
            </a:endParaRPr>
          </a:p>
        </p:txBody>
      </p:sp>
      <p:graphicFrame>
        <p:nvGraphicFramePr>
          <p:cNvPr id="4" name="Table 3">
            <a:extLst>
              <a:ext uri="{FF2B5EF4-FFF2-40B4-BE49-F238E27FC236}">
                <a16:creationId xmlns:a16="http://schemas.microsoft.com/office/drawing/2014/main" id="{657A9919-2A82-4697-A5D8-8EC813EDDF2A}"/>
              </a:ext>
            </a:extLst>
          </p:cNvPr>
          <p:cNvGraphicFramePr>
            <a:graphicFrameLocks noGrp="1"/>
          </p:cNvGraphicFramePr>
          <p:nvPr/>
        </p:nvGraphicFramePr>
        <p:xfrm>
          <a:off x="219809" y="996590"/>
          <a:ext cx="8674810" cy="4357020"/>
        </p:xfrm>
        <a:graphic>
          <a:graphicData uri="http://schemas.openxmlformats.org/drawingml/2006/table">
            <a:tbl>
              <a:tblPr firstRow="1" bandRow="1">
                <a:tableStyleId>{5C22544A-7EE6-4342-B048-85BDC9FD1C3A}</a:tableStyleId>
              </a:tblPr>
              <a:tblGrid>
                <a:gridCol w="273941">
                  <a:extLst>
                    <a:ext uri="{9D8B030D-6E8A-4147-A177-3AD203B41FA5}">
                      <a16:colId xmlns:a16="http://schemas.microsoft.com/office/drawing/2014/main" val="1565629903"/>
                    </a:ext>
                  </a:extLst>
                </a:gridCol>
                <a:gridCol w="3013354">
                  <a:extLst>
                    <a:ext uri="{9D8B030D-6E8A-4147-A177-3AD203B41FA5}">
                      <a16:colId xmlns:a16="http://schemas.microsoft.com/office/drawing/2014/main" val="4247147666"/>
                    </a:ext>
                  </a:extLst>
                </a:gridCol>
                <a:gridCol w="547883">
                  <a:extLst>
                    <a:ext uri="{9D8B030D-6E8A-4147-A177-3AD203B41FA5}">
                      <a16:colId xmlns:a16="http://schemas.microsoft.com/office/drawing/2014/main" val="3763392031"/>
                    </a:ext>
                  </a:extLst>
                </a:gridCol>
                <a:gridCol w="821824">
                  <a:extLst>
                    <a:ext uri="{9D8B030D-6E8A-4147-A177-3AD203B41FA5}">
                      <a16:colId xmlns:a16="http://schemas.microsoft.com/office/drawing/2014/main" val="3142647698"/>
                    </a:ext>
                  </a:extLst>
                </a:gridCol>
                <a:gridCol w="502226">
                  <a:extLst>
                    <a:ext uri="{9D8B030D-6E8A-4147-A177-3AD203B41FA5}">
                      <a16:colId xmlns:a16="http://schemas.microsoft.com/office/drawing/2014/main" val="2779726634"/>
                    </a:ext>
                  </a:extLst>
                </a:gridCol>
                <a:gridCol w="502226">
                  <a:extLst>
                    <a:ext uri="{9D8B030D-6E8A-4147-A177-3AD203B41FA5}">
                      <a16:colId xmlns:a16="http://schemas.microsoft.com/office/drawing/2014/main" val="1782621972"/>
                    </a:ext>
                  </a:extLst>
                </a:gridCol>
                <a:gridCol w="502226">
                  <a:extLst>
                    <a:ext uri="{9D8B030D-6E8A-4147-A177-3AD203B41FA5}">
                      <a16:colId xmlns:a16="http://schemas.microsoft.com/office/drawing/2014/main" val="665852294"/>
                    </a:ext>
                  </a:extLst>
                </a:gridCol>
                <a:gridCol w="502226">
                  <a:extLst>
                    <a:ext uri="{9D8B030D-6E8A-4147-A177-3AD203B41FA5}">
                      <a16:colId xmlns:a16="http://schemas.microsoft.com/office/drawing/2014/main" val="1673847246"/>
                    </a:ext>
                  </a:extLst>
                </a:gridCol>
                <a:gridCol w="502226">
                  <a:extLst>
                    <a:ext uri="{9D8B030D-6E8A-4147-A177-3AD203B41FA5}">
                      <a16:colId xmlns:a16="http://schemas.microsoft.com/office/drawing/2014/main" val="1544709080"/>
                    </a:ext>
                  </a:extLst>
                </a:gridCol>
                <a:gridCol w="502226">
                  <a:extLst>
                    <a:ext uri="{9D8B030D-6E8A-4147-A177-3AD203B41FA5}">
                      <a16:colId xmlns:a16="http://schemas.microsoft.com/office/drawing/2014/main" val="2811813226"/>
                    </a:ext>
                  </a:extLst>
                </a:gridCol>
                <a:gridCol w="502226">
                  <a:extLst>
                    <a:ext uri="{9D8B030D-6E8A-4147-A177-3AD203B41FA5}">
                      <a16:colId xmlns:a16="http://schemas.microsoft.com/office/drawing/2014/main" val="1162721830"/>
                    </a:ext>
                  </a:extLst>
                </a:gridCol>
                <a:gridCol w="502226">
                  <a:extLst>
                    <a:ext uri="{9D8B030D-6E8A-4147-A177-3AD203B41FA5}">
                      <a16:colId xmlns:a16="http://schemas.microsoft.com/office/drawing/2014/main" val="232752743"/>
                    </a:ext>
                  </a:extLst>
                </a:gridCol>
              </a:tblGrid>
              <a:tr h="389970">
                <a:tc gridSpan="4">
                  <a:txBody>
                    <a:bodyPr/>
                    <a:lstStyle/>
                    <a:p>
                      <a:pPr algn="l"/>
                      <a:r>
                        <a:rPr lang="en-US" sz="1000" dirty="0">
                          <a:solidFill>
                            <a:schemeClr val="tx1"/>
                          </a:solidFill>
                          <a:latin typeface="Cambria" panose="02040503050406030204" pitchFamily="18" charset="0"/>
                        </a:rPr>
                        <a:t>                                                                </a:t>
                      </a:r>
                      <a:r>
                        <a:rPr lang="en-US" sz="1400" dirty="0">
                          <a:solidFill>
                            <a:schemeClr val="tx1"/>
                          </a:solidFill>
                          <a:latin typeface="Cambria" panose="02040503050406030204" pitchFamily="18" charset="0"/>
                        </a:rPr>
                        <a:t>CCC Population</a:t>
                      </a:r>
                      <a:r>
                        <a:rPr lang="en-US" sz="1400" baseline="0" dirty="0">
                          <a:solidFill>
                            <a:schemeClr val="tx1"/>
                          </a:solidFill>
                          <a:latin typeface="Cambria" panose="02040503050406030204" pitchFamily="18" charset="0"/>
                        </a:rPr>
                        <a:t> </a:t>
                      </a: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ctr"/>
                      <a:r>
                        <a:rPr lang="en-US" sz="1000" dirty="0">
                          <a:solidFill>
                            <a:schemeClr val="tx1"/>
                          </a:solidFill>
                          <a:latin typeface="Cambria" panose="02040503050406030204" pitchFamily="18" charset="0"/>
                        </a:rPr>
                        <a:t>2019 Child Medicaid Quality Compass</a:t>
                      </a:r>
                    </a:p>
                    <a:p>
                      <a:pPr algn="ctr"/>
                      <a:r>
                        <a:rPr lang="en-US" sz="1000" dirty="0">
                          <a:solidFill>
                            <a:schemeClr val="tx1"/>
                          </a:solidFill>
                          <a:latin typeface="Cambria" panose="02040503050406030204" pitchFamily="18" charset="0"/>
                        </a:rPr>
                        <a:t>CCC Population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193140"/>
                  </a:ext>
                </a:extLst>
              </a:tr>
              <a:tr h="203985">
                <a:tc gridSpan="2">
                  <a:txBody>
                    <a:bodyPr/>
                    <a:lstStyle/>
                    <a:p>
                      <a:pPr algn="ctr"/>
                      <a:r>
                        <a:rPr lang="en-US" sz="1000" b="1" dirty="0">
                          <a:solidFill>
                            <a:schemeClr val="tx1"/>
                          </a:solidFill>
                          <a:latin typeface="Cambria" panose="02040503050406030204" pitchFamily="18" charset="0"/>
                        </a:rPr>
                        <a:t>Child Medicaid with CCC Survey Questions</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1000" b="1"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2020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Percentile</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Mean</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5th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10th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25th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50th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75th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90th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95th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25362"/>
                  </a:ext>
                </a:extLst>
              </a:tr>
              <a:tr h="239982">
                <a:tc>
                  <a:txBody>
                    <a:bodyPr/>
                    <a:lstStyle/>
                    <a:p>
                      <a:pPr algn="r"/>
                      <a:endParaRPr lang="en-US" sz="800" b="1" i="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Getting Care Quickly </a:t>
                      </a:r>
                      <a:r>
                        <a:rPr lang="en-US" sz="800" b="1" i="1" dirty="0">
                          <a:solidFill>
                            <a:schemeClr val="tx1"/>
                          </a:solidFill>
                          <a:latin typeface="Cambria" panose="02040503050406030204" pitchFamily="18" charset="0"/>
                        </a:rPr>
                        <a:t>(% Always/Usually)</a:t>
                      </a:r>
                      <a:endParaRPr lang="en-US" sz="1000" b="1" i="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92.1</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39th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110096"/>
                  </a:ext>
                </a:extLst>
              </a:tr>
              <a:tr h="239982">
                <a:tc>
                  <a:txBody>
                    <a:bodyPr/>
                    <a:lstStyle/>
                    <a:p>
                      <a:pPr algn="r"/>
                      <a:endParaRPr lang="en-US" sz="800" b="1" i="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How Well Doctors Communicate </a:t>
                      </a:r>
                      <a:r>
                        <a:rPr lang="en-US" sz="800" b="1" i="1" dirty="0">
                          <a:solidFill>
                            <a:schemeClr val="tx1"/>
                          </a:solidFill>
                          <a:latin typeface="Cambria" panose="02040503050406030204" pitchFamily="18" charset="0"/>
                        </a:rPr>
                        <a:t>(% Always/Usually)</a:t>
                      </a: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94.4</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43rd</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94.63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871833"/>
                  </a:ext>
                </a:extLst>
              </a:tr>
              <a:tr h="239982">
                <a:tc>
                  <a:txBody>
                    <a:bodyPr/>
                    <a:lstStyle/>
                    <a:p>
                      <a:pPr algn="r"/>
                      <a:endParaRPr lang="en-US" sz="800" b="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Getting Needed Care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88.0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57th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89.72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7141309"/>
                  </a:ext>
                </a:extLst>
              </a:tr>
              <a:tr h="239982">
                <a:tc>
                  <a:txBody>
                    <a:bodyPr/>
                    <a:lstStyle/>
                    <a:p>
                      <a:pPr marL="0" marR="0" lvl="0" indent="0" algn="r" defTabSz="966445" rtl="0" eaLnBrk="1" fontAlgn="auto" latinLnBrk="0" hangingPunct="1">
                        <a:lnSpc>
                          <a:spcPct val="100000"/>
                        </a:lnSpc>
                        <a:spcBef>
                          <a:spcPts val="0"/>
                        </a:spcBef>
                        <a:spcAft>
                          <a:spcPts val="0"/>
                        </a:spcAft>
                        <a:buClrTx/>
                        <a:buSzTx/>
                        <a:buFontTx/>
                        <a:buNone/>
                        <a:tabLst/>
                        <a:defRPr/>
                      </a:pPr>
                      <a:endParaRPr lang="en-US" sz="800" b="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Customer Service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85.6</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4th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950661"/>
                  </a:ext>
                </a:extLst>
              </a:tr>
              <a:tr h="239982">
                <a:tc>
                  <a:txBody>
                    <a:bodyPr/>
                    <a:lstStyle/>
                    <a:p>
                      <a:pPr marL="0" marR="0" lvl="0" indent="0" algn="r" defTabSz="966445" rtl="0" eaLnBrk="1" fontAlgn="auto" latinLnBrk="0" hangingPunct="1">
                        <a:lnSpc>
                          <a:spcPct val="100000"/>
                        </a:lnSpc>
                        <a:spcBef>
                          <a:spcPts val="0"/>
                        </a:spcBef>
                        <a:spcAft>
                          <a:spcPts val="0"/>
                        </a:spcAft>
                        <a:buClrTx/>
                        <a:buSzTx/>
                        <a:buFontTx/>
                        <a:buNone/>
                        <a:tabLst/>
                        <a:defRPr/>
                      </a:pPr>
                      <a:r>
                        <a:rPr lang="en-US" sz="800" b="1" i="0" dirty="0">
                          <a:solidFill>
                            <a:schemeClr val="tx1"/>
                          </a:solidFill>
                          <a:latin typeface="Cambria" panose="02040503050406030204" pitchFamily="18" charset="0"/>
                        </a:rPr>
                        <a:t>Q35</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Care Coordination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86.3</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78th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78.18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88.32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517663"/>
                  </a:ext>
                </a:extLst>
              </a:tr>
              <a:tr h="239982">
                <a:tc>
                  <a:txBody>
                    <a:bodyPr/>
                    <a:lstStyle/>
                    <a:p>
                      <a:pPr algn="r"/>
                      <a:r>
                        <a:rPr lang="en-US" sz="800" b="1" i="0" dirty="0">
                          <a:solidFill>
                            <a:schemeClr val="tx1"/>
                          </a:solidFill>
                          <a:latin typeface="Cambria" panose="02040503050406030204" pitchFamily="18" charset="0"/>
                        </a:rPr>
                        <a:t>Q9</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Health Care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87.2</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54th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2795549"/>
                  </a:ext>
                </a:extLst>
              </a:tr>
              <a:tr h="239982">
                <a:tc>
                  <a:txBody>
                    <a:bodyPr/>
                    <a:lstStyle/>
                    <a:p>
                      <a:pPr algn="r"/>
                      <a:r>
                        <a:rPr lang="en-US" sz="800" b="1" i="0" dirty="0">
                          <a:solidFill>
                            <a:schemeClr val="tx1"/>
                          </a:solidFill>
                          <a:latin typeface="Cambria" panose="02040503050406030204" pitchFamily="18" charset="0"/>
                        </a:rPr>
                        <a:t>Q36</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Personal Doctor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89.7</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52nd</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3823866"/>
                  </a:ext>
                </a:extLst>
              </a:tr>
              <a:tr h="239982">
                <a:tc>
                  <a:txBody>
                    <a:bodyPr/>
                    <a:lstStyle/>
                    <a:p>
                      <a:pPr algn="r"/>
                      <a:r>
                        <a:rPr lang="en-US" sz="800" b="1" i="0" dirty="0">
                          <a:solidFill>
                            <a:schemeClr val="tx1"/>
                          </a:solidFill>
                          <a:latin typeface="Cambria" panose="02040503050406030204" pitchFamily="18" charset="0"/>
                        </a:rPr>
                        <a:t>Q43</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Specialist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84.7</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660967"/>
                  </a:ext>
                </a:extLst>
              </a:tr>
              <a:tr h="239982">
                <a:tc>
                  <a:txBody>
                    <a:bodyPr/>
                    <a:lstStyle/>
                    <a:p>
                      <a:pPr algn="r"/>
                      <a:r>
                        <a:rPr lang="en-US" sz="800" b="1" i="0" dirty="0">
                          <a:solidFill>
                            <a:schemeClr val="tx1"/>
                          </a:solidFill>
                          <a:latin typeface="Cambria" panose="02040503050406030204" pitchFamily="18" charset="0"/>
                        </a:rPr>
                        <a:t>Q49</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Health Plan</a:t>
                      </a:r>
                      <a:r>
                        <a:rPr lang="en-US" sz="800" b="1" i="1" dirty="0">
                          <a:solidFill>
                            <a:schemeClr val="tx1"/>
                          </a:solidFill>
                          <a:latin typeface="Cambria" panose="02040503050406030204" pitchFamily="18" charset="0"/>
                        </a:rPr>
                        <a:t> (% 8, 9, 10)</a:t>
                      </a:r>
                      <a:endParaRPr lang="en-US" sz="1000" b="1" i="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88.3</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89th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77.06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78.54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454112"/>
                  </a:ext>
                </a:extLst>
              </a:tr>
              <a:tr h="239982">
                <a:tc>
                  <a:txBody>
                    <a:bodyPr/>
                    <a:lstStyle/>
                    <a:p>
                      <a:pPr algn="r"/>
                      <a:endParaRPr lang="en-US" sz="800" b="1" i="0" dirty="0">
                        <a:solidFill>
                          <a:schemeClr val="tx1"/>
                        </a:solidFill>
                        <a:latin typeface="Cambria" panose="02040503050406030204" pitchFamily="18" charset="0"/>
                      </a:endParaRPr>
                    </a:p>
                  </a:txBody>
                  <a:tcPr marL="0" marR="45720"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Access to Prescription Medicines </a:t>
                      </a:r>
                      <a:r>
                        <a:rPr lang="en-US" sz="800" b="1" i="1" dirty="0">
                          <a:solidFill>
                            <a:schemeClr val="tx1"/>
                          </a:solidFill>
                          <a:latin typeface="Cambria" panose="02040503050406030204" pitchFamily="18" charset="0"/>
                        </a:rPr>
                        <a:t>(% Always/Usually)</a:t>
                      </a:r>
                      <a:endParaRPr lang="en-US" sz="1000" b="1" i="1" dirty="0">
                        <a:solidFill>
                          <a:schemeClr val="tx1"/>
                        </a:solidFill>
                        <a:latin typeface="Cambria" panose="02040503050406030204" pitchFamily="18" charset="0"/>
                      </a:endParaRPr>
                    </a:p>
                  </a:txBody>
                  <a:tcPr marL="0" marR="2743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92.4</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68th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96.71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9094607"/>
                  </a:ext>
                </a:extLst>
              </a:tr>
              <a:tr h="239982">
                <a:tc>
                  <a:txBody>
                    <a:bodyPr/>
                    <a:lstStyle/>
                    <a:p>
                      <a:pPr algn="r"/>
                      <a:endParaRPr lang="en-US" sz="800" b="1" i="0" dirty="0">
                        <a:solidFill>
                          <a:schemeClr val="tx1"/>
                        </a:solidFill>
                        <a:latin typeface="Cambria" panose="02040503050406030204" pitchFamily="18" charset="0"/>
                      </a:endParaRPr>
                    </a:p>
                  </a:txBody>
                  <a:tcPr marL="0" marR="45720"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Access to Specialized Services </a:t>
                      </a:r>
                      <a:r>
                        <a:rPr lang="en-US" sz="800" b="1" i="1" dirty="0">
                          <a:solidFill>
                            <a:schemeClr val="tx1"/>
                          </a:solidFill>
                          <a:latin typeface="Cambria" panose="02040503050406030204" pitchFamily="18" charset="0"/>
                        </a:rPr>
                        <a:t>(% Always/Usually)</a:t>
                      </a:r>
                    </a:p>
                  </a:txBody>
                  <a:tcPr marL="0" marR="2743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83.5</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94th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69.60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293880"/>
                  </a:ext>
                </a:extLst>
              </a:tr>
              <a:tr h="353973">
                <a:tc>
                  <a:txBody>
                    <a:bodyPr/>
                    <a:lstStyle/>
                    <a:p>
                      <a:pPr algn="r"/>
                      <a:endParaRPr lang="en-US" sz="800" b="1" i="0" dirty="0">
                        <a:solidFill>
                          <a:schemeClr val="tx1"/>
                        </a:solidFill>
                        <a:latin typeface="Cambria" panose="02040503050406030204" pitchFamily="18" charset="0"/>
                      </a:endParaRPr>
                    </a:p>
                  </a:txBody>
                  <a:tcPr marL="0" marR="45720"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Family-Centered Care: Personal Doctor Who Knows Child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Yes)</a:t>
                      </a:r>
                      <a:endParaRPr lang="en-US" sz="1000" b="1" dirty="0">
                        <a:solidFill>
                          <a:schemeClr val="tx1"/>
                        </a:solidFill>
                        <a:latin typeface="Cambria" panose="02040503050406030204" pitchFamily="18" charset="0"/>
                      </a:endParaRPr>
                    </a:p>
                  </a:txBody>
                  <a:tcPr marL="0" marR="2743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92.6</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77th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1695802"/>
                  </a:ext>
                </a:extLst>
              </a:tr>
              <a:tr h="353973">
                <a:tc>
                  <a:txBody>
                    <a:bodyPr/>
                    <a:lstStyle/>
                    <a:p>
                      <a:pPr algn="r"/>
                      <a:endParaRPr lang="en-US" sz="800" b="1" i="0" dirty="0">
                        <a:solidFill>
                          <a:schemeClr val="tx1"/>
                        </a:solidFill>
                        <a:latin typeface="Cambria" panose="02040503050406030204" pitchFamily="18" charset="0"/>
                      </a:endParaRPr>
                    </a:p>
                  </a:txBody>
                  <a:tcPr marL="0" marR="45720"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Family-Centered Care: Getting Needed Information </a:t>
                      </a:r>
                      <a:r>
                        <a:rPr lang="en-US" sz="1000" b="1" i="1" dirty="0">
                          <a:solidFill>
                            <a:schemeClr val="tx1"/>
                          </a:solidFill>
                          <a:latin typeface="Cambria" panose="02040503050406030204" pitchFamily="18" charset="0"/>
                        </a:rPr>
                        <a:t>(% Always/Usually)</a:t>
                      </a:r>
                      <a:endParaRPr lang="en-US" sz="1000" b="1" dirty="0">
                        <a:solidFill>
                          <a:schemeClr val="tx1"/>
                        </a:solidFill>
                        <a:latin typeface="Cambria" panose="02040503050406030204" pitchFamily="18" charset="0"/>
                      </a:endParaRPr>
                    </a:p>
                  </a:txBody>
                  <a:tcPr marL="0" marR="2743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92.1</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49th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4889039"/>
                  </a:ext>
                </a:extLst>
              </a:tr>
              <a:tr h="353973">
                <a:tc>
                  <a:txBody>
                    <a:bodyPr/>
                    <a:lstStyle/>
                    <a:p>
                      <a:pPr algn="r"/>
                      <a:endParaRPr lang="en-US" sz="800" b="1" i="0" dirty="0">
                        <a:solidFill>
                          <a:schemeClr val="tx1"/>
                        </a:solidFill>
                        <a:latin typeface="Cambria" panose="02040503050406030204" pitchFamily="18" charset="0"/>
                      </a:endParaRPr>
                    </a:p>
                  </a:txBody>
                  <a:tcPr marL="0" marR="45720"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Care Coordination for Children with Chronic Conditions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Yes)</a:t>
                      </a:r>
                      <a:endParaRPr lang="en-US" sz="1000" b="1" dirty="0">
                        <a:solidFill>
                          <a:schemeClr val="tx1"/>
                        </a:solidFill>
                        <a:latin typeface="Cambria" panose="02040503050406030204" pitchFamily="18" charset="0"/>
                      </a:endParaRPr>
                    </a:p>
                  </a:txBody>
                  <a:tcPr marL="0" marR="2743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78.6</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69th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79.15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461750"/>
                  </a:ext>
                </a:extLst>
              </a:tr>
            </a:tbl>
          </a:graphicData>
        </a:graphic>
      </p:graphicFrame>
      <p:sp>
        <p:nvSpPr>
          <p:cNvPr id="5" name="Rectangle 4"/>
          <p:cNvSpPr/>
          <p:nvPr/>
        </p:nvSpPr>
        <p:spPr>
          <a:xfrm>
            <a:off x="6084916" y="5388686"/>
            <a:ext cx="4572000" cy="954107"/>
          </a:xfrm>
          <a:prstGeom prst="rect">
            <a:avLst/>
          </a:prstGeom>
        </p:spPr>
        <p:txBody>
          <a:bodyPr>
            <a:spAutoFit/>
          </a:bodyPr>
          <a:lstStyle/>
          <a:p>
            <a:r>
              <a:rPr lang="en-US" sz="700" b="1" dirty="0">
                <a:solidFill>
                  <a:srgbClr val="5D5D5D"/>
                </a:solidFill>
                <a:latin typeface="Cambria" panose="02040503050406030204" pitchFamily="18" charset="0"/>
              </a:rPr>
              <a:t>Legend:</a:t>
            </a:r>
          </a:p>
          <a:p>
            <a:r>
              <a:rPr lang="en-US" sz="700" dirty="0">
                <a:solidFill>
                  <a:srgbClr val="5D5D5D"/>
                </a:solidFill>
                <a:latin typeface="Cambria" panose="02040503050406030204" pitchFamily="18" charset="0"/>
              </a:rPr>
              <a:t>95th = Plan score falls on or above 95th percentile</a:t>
            </a:r>
          </a:p>
          <a:p>
            <a:r>
              <a:rPr lang="en-US" sz="700" dirty="0">
                <a:solidFill>
                  <a:srgbClr val="5D5D5D"/>
                </a:solidFill>
                <a:latin typeface="Cambria" panose="02040503050406030204" pitchFamily="18" charset="0"/>
              </a:rPr>
              <a:t>90th = Plan score falls on 90th or below 95th percentile</a:t>
            </a:r>
          </a:p>
          <a:p>
            <a:r>
              <a:rPr lang="en-US" sz="700" dirty="0">
                <a:solidFill>
                  <a:srgbClr val="5D5D5D"/>
                </a:solidFill>
                <a:latin typeface="Cambria" panose="02040503050406030204" pitchFamily="18" charset="0"/>
              </a:rPr>
              <a:t>75th = Plan score falls on 75th or below 90th percentile</a:t>
            </a:r>
          </a:p>
          <a:p>
            <a:r>
              <a:rPr lang="en-US" sz="700" dirty="0">
                <a:solidFill>
                  <a:srgbClr val="5D5D5D"/>
                </a:solidFill>
                <a:latin typeface="Cambria" panose="02040503050406030204" pitchFamily="18" charset="0"/>
              </a:rPr>
              <a:t>50th = Plan score falls on 50th or below 75th percentile</a:t>
            </a:r>
          </a:p>
          <a:p>
            <a:r>
              <a:rPr lang="en-US" sz="700" dirty="0">
                <a:solidFill>
                  <a:srgbClr val="5D5D5D"/>
                </a:solidFill>
                <a:latin typeface="Cambria" panose="02040503050406030204" pitchFamily="18" charset="0"/>
              </a:rPr>
              <a:t>25th = Plan score falls on 25th or below 50th percentile</a:t>
            </a:r>
          </a:p>
          <a:p>
            <a:r>
              <a:rPr lang="en-US" sz="700" dirty="0">
                <a:solidFill>
                  <a:srgbClr val="5D5D5D"/>
                </a:solidFill>
                <a:latin typeface="Cambria" panose="02040503050406030204" pitchFamily="18" charset="0"/>
              </a:rPr>
              <a:t>10th = Plan score falls on 10th or below 25th percentile</a:t>
            </a:r>
          </a:p>
          <a:p>
            <a:r>
              <a:rPr lang="en-US" sz="700" dirty="0">
                <a:solidFill>
                  <a:srgbClr val="5D5D5D"/>
                </a:solidFill>
                <a:latin typeface="Cambria" panose="02040503050406030204" pitchFamily="18" charset="0"/>
              </a:rPr>
              <a:t>  5th = Plan score falls below 10th percentile</a:t>
            </a:r>
          </a:p>
        </p:txBody>
      </p:sp>
      <p:sp>
        <p:nvSpPr>
          <p:cNvPr id="8" name="Rectangle 7"/>
          <p:cNvSpPr/>
          <p:nvPr/>
        </p:nvSpPr>
        <p:spPr>
          <a:xfrm>
            <a:off x="6084916" y="6377869"/>
            <a:ext cx="2721487" cy="480131"/>
          </a:xfrm>
          <a:prstGeom prst="rect">
            <a:avLst/>
          </a:prstGeom>
        </p:spPr>
        <p:txBody>
          <a:bodyPr wrap="square">
            <a:spAutoFit/>
          </a:bodyPr>
          <a:lstStyle/>
          <a:p>
            <a:pPr algn="r">
              <a:tabLst>
                <a:tab pos="2743200" algn="r"/>
              </a:tabLst>
              <a:defRPr/>
            </a:pPr>
            <a:r>
              <a:rPr lang="en-US" sz="840" dirty="0">
                <a:solidFill>
                  <a:srgbClr val="5D5D5D"/>
                </a:solidFill>
                <a:latin typeface="Cambria" panose="02040503050406030204" pitchFamily="18" charset="0"/>
              </a:rPr>
              <a:t>2020 CAHPS</a:t>
            </a:r>
            <a:r>
              <a:rPr lang="en-US" sz="840" baseline="30000" dirty="0">
                <a:solidFill>
                  <a:srgbClr val="5D5D5D"/>
                </a:solidFill>
                <a:latin typeface="Cambria" panose="02040503050406030204" pitchFamily="18" charset="0"/>
              </a:rPr>
              <a:t>®</a:t>
            </a:r>
            <a:r>
              <a:rPr lang="en-US" sz="840" dirty="0">
                <a:solidFill>
                  <a:srgbClr val="5D5D5D"/>
                </a:solidFill>
                <a:latin typeface="Cambria" panose="02040503050406030204" pitchFamily="18" charset="0"/>
              </a:rPr>
              <a:t> 5.0H Child Medicaid with CCC Survey</a:t>
            </a:r>
          </a:p>
          <a:p>
            <a:pPr algn="r">
              <a:tabLst>
                <a:tab pos="2743200" algn="r"/>
              </a:tabLst>
              <a:defRPr/>
            </a:pPr>
            <a:r>
              <a:rPr lang="en-US" sz="840" dirty="0">
                <a:solidFill>
                  <a:srgbClr val="5D5D5D"/>
                </a:solidFill>
                <a:latin typeface="Cambria" panose="02040503050406030204" pitchFamily="18" charset="0"/>
              </a:rPr>
              <a:t>HUSKY Health program (HUSKY A/C/D                                                                                                                                                                                                                                            	July 2020    </a:t>
            </a:r>
            <a:fld id="{BE0FD5DC-6C13-4936-935C-529EA240A72B}" type="slidenum">
              <a:rPr lang="en-US" sz="840">
                <a:solidFill>
                  <a:srgbClr val="5D5D5D"/>
                </a:solidFill>
                <a:latin typeface="Cambria" panose="02040503050406030204" pitchFamily="18" charset="0"/>
              </a:rPr>
              <a:pPr algn="r">
                <a:tabLst>
                  <a:tab pos="2743200" algn="r"/>
                </a:tabLst>
                <a:defRPr/>
              </a:pPr>
              <a:t>54</a:t>
            </a:fld>
            <a:endParaRPr lang="en-US" sz="840" dirty="0">
              <a:solidFill>
                <a:srgbClr val="5D5D5D"/>
              </a:solidFill>
              <a:latin typeface="Cambria" panose="02040503050406030204" pitchFamily="18" charset="0"/>
            </a:endParaRPr>
          </a:p>
        </p:txBody>
      </p:sp>
      <p:sp>
        <p:nvSpPr>
          <p:cNvPr id="9" name="Rectangle 8"/>
          <p:cNvSpPr/>
          <p:nvPr/>
        </p:nvSpPr>
        <p:spPr>
          <a:xfrm>
            <a:off x="128370" y="6024946"/>
            <a:ext cx="4572000" cy="276999"/>
          </a:xfrm>
          <a:prstGeom prst="rect">
            <a:avLst/>
          </a:prstGeom>
        </p:spPr>
        <p:txBody>
          <a:bodyPr>
            <a:spAutoFit/>
          </a:bodyPr>
          <a:lstStyle/>
          <a:p>
            <a:pPr>
              <a:defRPr/>
            </a:pPr>
            <a:r>
              <a:rPr lang="en-US" sz="600" dirty="0">
                <a:solidFill>
                  <a:srgbClr val="5D5D5D"/>
                </a:solidFill>
                <a:latin typeface="Cambria" panose="02040503050406030204" pitchFamily="18" charset="0"/>
                <a:ea typeface="Cambria" panose="02040503050406030204" pitchFamily="18" charset="0"/>
              </a:rPr>
              <a:t>The 2019 Child Medicaid with CCC Quality Compass consists of 54 public and non-public reporting health plan products</a:t>
            </a:r>
          </a:p>
          <a:p>
            <a:pPr>
              <a:defRPr/>
            </a:pPr>
            <a:r>
              <a:rPr lang="en-US" sz="600" dirty="0">
                <a:solidFill>
                  <a:srgbClr val="5D5D5D"/>
                </a:solidFill>
                <a:latin typeface="Cambria" panose="02040503050406030204" pitchFamily="18" charset="0"/>
                <a:ea typeface="Cambria" panose="02040503050406030204" pitchFamily="18" charset="0"/>
              </a:rPr>
              <a:t>(All Lines of Business excluding PPO/EPOs).</a:t>
            </a:r>
            <a:endParaRPr lang="en-US" sz="600" baseline="30000" dirty="0">
              <a:solidFill>
                <a:srgbClr val="5D5D5D"/>
              </a:solidFill>
              <a:latin typeface="Cambria" panose="02040503050406030204" pitchFamily="18" charset="0"/>
              <a:ea typeface="Cambria" panose="02040503050406030204" pitchFamily="18" charset="0"/>
            </a:endParaRPr>
          </a:p>
        </p:txBody>
      </p:sp>
      <p:sp>
        <p:nvSpPr>
          <p:cNvPr id="10" name="Rectangle 2"/>
          <p:cNvSpPr txBox="1">
            <a:spLocks noChangeAspect="1" noChangeArrowheads="1"/>
          </p:cNvSpPr>
          <p:nvPr/>
        </p:nvSpPr>
        <p:spPr>
          <a:xfrm>
            <a:off x="115613" y="134742"/>
            <a:ext cx="6432331" cy="835167"/>
          </a:xfrm>
          <a:prstGeom prst="homePlate">
            <a:avLst/>
          </a:prstGeom>
          <a:solidFill>
            <a:srgbClr val="2A5698"/>
          </a:solidFill>
        </p:spPr>
        <p:txBody>
          <a:bodyPr vert="horz" lIns="85725" tIns="42863" rIns="85725" bIns="42863" rtlCol="0" anchor="ctr" anchorCtr="0">
            <a:normAutofit/>
          </a:bodyPr>
          <a:lstStyle>
            <a:lvl1pPr algn="l" defTabSz="914400" rtl="0" eaLnBrk="1" latinLnBrk="0" hangingPunct="1">
              <a:spcBef>
                <a:spcPct val="0"/>
              </a:spcBef>
              <a:buNone/>
              <a:defRPr sz="4800" kern="1200" spc="100" baseline="0">
                <a:solidFill>
                  <a:schemeClr val="accent1"/>
                </a:solidFill>
                <a:latin typeface="Haettenschweiler" panose="020B0706040902060204" pitchFamily="34" charset="0"/>
                <a:ea typeface="+mj-ea"/>
                <a:cs typeface="+mj-cs"/>
              </a:defRPr>
            </a:lvl1pPr>
          </a:lstStyle>
          <a:p>
            <a:pPr algn="r" defTabSz="857250"/>
            <a:r>
              <a:rPr lang="en-US" sz="4500" spc="94" dirty="0">
                <a:solidFill>
                  <a:srgbClr val="FFFFFF"/>
                </a:solidFill>
              </a:rPr>
              <a:t>Comparison to Quality Compass</a:t>
            </a:r>
            <a:endParaRPr lang="en-US" sz="1583" i="1" spc="94" dirty="0">
              <a:solidFill>
                <a:srgbClr val="FFFFFF"/>
              </a:solidFill>
            </a:endParaRPr>
          </a:p>
        </p:txBody>
      </p:sp>
      <p:sp>
        <p:nvSpPr>
          <p:cNvPr id="6" name="Rectangle 5"/>
          <p:cNvSpPr/>
          <p:nvPr/>
        </p:nvSpPr>
        <p:spPr>
          <a:xfrm>
            <a:off x="128370" y="6377869"/>
            <a:ext cx="930063" cy="369332"/>
          </a:xfrm>
          <a:prstGeom prst="rect">
            <a:avLst/>
          </a:prstGeom>
        </p:spPr>
        <p:txBody>
          <a:bodyPr wrap="none">
            <a:spAutoFit/>
          </a:bodyPr>
          <a:lstStyle/>
          <a:p>
            <a:r>
              <a:rPr lang="en-US" dirty="0">
                <a:solidFill>
                  <a:srgbClr val="5D5D5D"/>
                </a:solidFill>
              </a:rPr>
              <a:t> </a:t>
            </a:r>
            <a:r>
              <a:rPr lang="en-US" sz="800" dirty="0">
                <a:solidFill>
                  <a:srgbClr val="5D5D5D"/>
                </a:solidFill>
              </a:rPr>
              <a:t>SPH Analytics </a:t>
            </a:r>
            <a:endParaRPr lang="en-US" sz="800" dirty="0"/>
          </a:p>
        </p:txBody>
      </p:sp>
    </p:spTree>
    <p:extLst>
      <p:ext uri="{BB962C8B-B14F-4D97-AF65-F5344CB8AC3E}">
        <p14:creationId xmlns:p14="http://schemas.microsoft.com/office/powerpoint/2010/main" val="2716016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CAHPS: HUSKY B- General Population</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following slides provide summary results and comparisons to Quality Compass for the HUSKY B general population survey:</a:t>
            </a:r>
          </a:p>
          <a:p>
            <a:pPr marL="0" indent="0">
              <a:buNone/>
            </a:pPr>
            <a:r>
              <a:rPr lang="en-US" dirty="0"/>
              <a:t> </a:t>
            </a:r>
          </a:p>
          <a:p>
            <a:r>
              <a:rPr lang="en-US" sz="2000" dirty="0"/>
              <a:t>7 of 9 measures were at or above the 50</a:t>
            </a:r>
            <a:r>
              <a:rPr lang="en-US" sz="2000" baseline="30000" dirty="0"/>
              <a:t>th</a:t>
            </a:r>
            <a:r>
              <a:rPr lang="en-US" sz="2000" dirty="0"/>
              <a:t> percentile</a:t>
            </a:r>
          </a:p>
          <a:p>
            <a:r>
              <a:rPr lang="en-US" sz="2000" dirty="0"/>
              <a:t>6 measures were at or above the 75</a:t>
            </a:r>
            <a:r>
              <a:rPr lang="en-US" sz="2000" baseline="30000" dirty="0"/>
              <a:t>th</a:t>
            </a:r>
            <a:r>
              <a:rPr lang="en-US" sz="2000" dirty="0"/>
              <a:t> percentile</a:t>
            </a:r>
          </a:p>
          <a:p>
            <a:r>
              <a:rPr lang="en-US" sz="2000" dirty="0"/>
              <a:t>3 measures were at or above the 90</a:t>
            </a:r>
            <a:r>
              <a:rPr lang="en-US" sz="2000" baseline="30000" dirty="0"/>
              <a:t>th</a:t>
            </a:r>
            <a:r>
              <a:rPr lang="en-US" sz="2000" dirty="0"/>
              <a:t> percentile</a:t>
            </a:r>
          </a:p>
          <a:p>
            <a:pPr lvl="2"/>
            <a:r>
              <a:rPr lang="en-US" sz="1800" dirty="0"/>
              <a:t>How Well Doctors Communicated (96.7%, 90</a:t>
            </a:r>
            <a:r>
              <a:rPr lang="en-US" sz="1800" baseline="30000" dirty="0"/>
              <a:t>th</a:t>
            </a:r>
            <a:r>
              <a:rPr lang="en-US" sz="1800" dirty="0"/>
              <a:t> percentile)</a:t>
            </a:r>
          </a:p>
          <a:p>
            <a:pPr lvl="2"/>
            <a:r>
              <a:rPr lang="en-US" sz="1800" dirty="0"/>
              <a:t>Rating of Health Care (92.4%, 90</a:t>
            </a:r>
            <a:r>
              <a:rPr lang="en-US" sz="1800" baseline="30000" dirty="0"/>
              <a:t>th</a:t>
            </a:r>
            <a:r>
              <a:rPr lang="en-US" sz="1800" dirty="0"/>
              <a:t> percentile)</a:t>
            </a:r>
          </a:p>
          <a:p>
            <a:pPr lvl="2"/>
            <a:r>
              <a:rPr lang="en-US" sz="1800" dirty="0"/>
              <a:t>Rating of Personal Doctor (94.0%, 95</a:t>
            </a:r>
            <a:r>
              <a:rPr lang="en-US" sz="1800" baseline="30000" dirty="0"/>
              <a:t>th</a:t>
            </a:r>
            <a:r>
              <a:rPr lang="en-US" sz="1800" dirty="0"/>
              <a:t> percentile)</a:t>
            </a:r>
          </a:p>
          <a:p>
            <a:r>
              <a:rPr lang="en-US" sz="2000" dirty="0"/>
              <a:t>Areas of opportunity: 2 measures were below the 50</a:t>
            </a:r>
            <a:r>
              <a:rPr lang="en-US" sz="2000" baseline="30000" dirty="0"/>
              <a:t>th</a:t>
            </a:r>
            <a:r>
              <a:rPr lang="en-US" sz="2000" dirty="0"/>
              <a:t> percentile</a:t>
            </a:r>
          </a:p>
          <a:p>
            <a:pPr lvl="2"/>
            <a:r>
              <a:rPr lang="en-US" sz="1800" dirty="0"/>
              <a:t>Customer Service (88.4%, 25</a:t>
            </a:r>
            <a:r>
              <a:rPr lang="en-US" sz="1800" baseline="30000" dirty="0"/>
              <a:t>th</a:t>
            </a:r>
            <a:r>
              <a:rPr lang="en-US" sz="1800" dirty="0"/>
              <a:t> percentile)</a:t>
            </a:r>
          </a:p>
          <a:p>
            <a:pPr lvl="2"/>
            <a:r>
              <a:rPr lang="en-US" sz="1800" dirty="0"/>
              <a:t>Rating of Health Plan (84.4%, 10</a:t>
            </a:r>
            <a:r>
              <a:rPr lang="en-US" sz="1800" baseline="30000" dirty="0"/>
              <a:t>th</a:t>
            </a:r>
            <a:r>
              <a:rPr lang="en-US" sz="1800" dirty="0"/>
              <a:t> percentile)</a:t>
            </a:r>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55</a:t>
            </a:fld>
            <a:endParaRPr lang="en-US" dirty="0"/>
          </a:p>
        </p:txBody>
      </p:sp>
    </p:spTree>
    <p:extLst>
      <p:ext uri="{BB962C8B-B14F-4D97-AF65-F5344CB8AC3E}">
        <p14:creationId xmlns:p14="http://schemas.microsoft.com/office/powerpoint/2010/main" val="656750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spect="1"/>
          </p:cNvSpPr>
          <p:nvPr/>
        </p:nvSpPr>
        <p:spPr>
          <a:xfrm>
            <a:off x="330352" y="6294584"/>
            <a:ext cx="8368606" cy="200055"/>
          </a:xfrm>
          <a:prstGeom prst="rect">
            <a:avLst/>
          </a:prstGeom>
        </p:spPr>
        <p:txBody>
          <a:bodyPr>
            <a:spAutoFit/>
          </a:bodyPr>
          <a:lstStyle/>
          <a:p>
            <a:pPr>
              <a:tabLst>
                <a:tab pos="3432175" algn="l"/>
                <a:tab pos="4916488" algn="l"/>
                <a:tab pos="6342063" algn="l"/>
              </a:tabLst>
            </a:pPr>
            <a:r>
              <a:rPr lang="en-US" sz="700" dirty="0">
                <a:solidFill>
                  <a:srgbClr val="5D5D5D"/>
                </a:solidFill>
                <a:latin typeface="Cambria" panose="02040503050406030204" pitchFamily="18" charset="0"/>
                <a:cs typeface="Arial" charset="0"/>
              </a:rPr>
              <a:t>NA=Data not available; NCQA does not provide data for this measure</a:t>
            </a:r>
          </a:p>
        </p:txBody>
      </p:sp>
      <p:sp>
        <p:nvSpPr>
          <p:cNvPr id="20" name="Rectangle 2"/>
          <p:cNvSpPr txBox="1">
            <a:spLocks noChangeAspect="1" noChangeArrowheads="1"/>
          </p:cNvSpPr>
          <p:nvPr/>
        </p:nvSpPr>
        <p:spPr>
          <a:xfrm>
            <a:off x="242887" y="96226"/>
            <a:ext cx="5409423" cy="785813"/>
          </a:xfrm>
          <a:prstGeom prst="homePlate">
            <a:avLst/>
          </a:prstGeom>
          <a:solidFill>
            <a:srgbClr val="2A5698"/>
          </a:solidFill>
        </p:spPr>
        <p:txBody>
          <a:bodyPr vert="horz" lIns="85725" tIns="42863" rIns="85725" bIns="42863" rtlCol="0" anchor="ctr" anchorCtr="0">
            <a:normAutofit/>
          </a:bodyPr>
          <a:lstStyle>
            <a:lvl1pPr algn="l" defTabSz="914400" rtl="0" eaLnBrk="1" latinLnBrk="0" hangingPunct="1">
              <a:spcBef>
                <a:spcPct val="0"/>
              </a:spcBef>
              <a:buNone/>
              <a:defRPr sz="4800" kern="1200" spc="100" baseline="0">
                <a:solidFill>
                  <a:schemeClr val="accent1"/>
                </a:solidFill>
                <a:latin typeface="Haettenschweiler" panose="020B0706040902060204" pitchFamily="34" charset="0"/>
                <a:ea typeface="+mj-ea"/>
                <a:cs typeface="+mj-cs"/>
              </a:defRPr>
            </a:lvl1pPr>
          </a:lstStyle>
          <a:p>
            <a:pPr algn="r" defTabSz="857250"/>
            <a:r>
              <a:rPr lang="en-US" sz="4500" spc="94" dirty="0">
                <a:solidFill>
                  <a:srgbClr val="FFFFFF"/>
                </a:solidFill>
              </a:rPr>
              <a:t>Summary of Key Measures</a:t>
            </a:r>
            <a:endParaRPr lang="en-US" sz="1583" i="1" spc="94" dirty="0">
              <a:solidFill>
                <a:srgbClr val="FFFFFF"/>
              </a:solidFill>
            </a:endParaRPr>
          </a:p>
        </p:txBody>
      </p:sp>
      <p:sp>
        <p:nvSpPr>
          <p:cNvPr id="11" name="Rectangle 7"/>
          <p:cNvSpPr>
            <a:spLocks noChangeAspect="1" noChangeArrowheads="1"/>
          </p:cNvSpPr>
          <p:nvPr>
            <p:custDataLst>
              <p:tags r:id="rId1"/>
            </p:custDataLst>
          </p:nvPr>
        </p:nvSpPr>
        <p:spPr bwMode="gray">
          <a:xfrm>
            <a:off x="4587645" y="6323877"/>
            <a:ext cx="4219278" cy="482055"/>
          </a:xfrm>
          <a:prstGeom prst="rect">
            <a:avLst/>
          </a:prstGeom>
          <a:noFill/>
          <a:ln w="9525" algn="ctr">
            <a:noFill/>
            <a:miter lim="800000"/>
            <a:headEnd/>
            <a:tailEnd/>
          </a:ln>
          <a:effectLst/>
        </p:spPr>
        <p:txBody>
          <a:bodyPr>
            <a:spAutoFit/>
          </a:bodyPr>
          <a:lstStyle/>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2020 CAHPS</a:t>
            </a:r>
            <a:r>
              <a:rPr lang="en-US" sz="844" baseline="30000" dirty="0">
                <a:solidFill>
                  <a:srgbClr val="5D5D5D"/>
                </a:solidFill>
                <a:latin typeface="Cambria" panose="02040503050406030204" pitchFamily="18" charset="0"/>
                <a:ea typeface="Cambria" panose="02040503050406030204" pitchFamily="18" charset="0"/>
              </a:rPr>
              <a:t>®</a:t>
            </a:r>
            <a:r>
              <a:rPr lang="en-US" sz="844" dirty="0">
                <a:solidFill>
                  <a:srgbClr val="5D5D5D"/>
                </a:solidFill>
                <a:latin typeface="Cambria" panose="02040503050406030204" pitchFamily="18" charset="0"/>
                <a:ea typeface="Cambria" panose="02040503050406030204" pitchFamily="18" charset="0"/>
              </a:rPr>
              <a:t> 5.0H CHIP w CCC  Survey</a:t>
            </a:r>
          </a:p>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HUSKY Health program (HUSKY B)</a:t>
            </a:r>
          </a:p>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     July 2020    </a:t>
            </a:r>
            <a:fld id="{4989857A-0985-40F2-94BC-9232F4ED65BC}" type="slidenum">
              <a:rPr lang="en-US" sz="844">
                <a:solidFill>
                  <a:srgbClr val="5D5D5D"/>
                </a:solidFill>
                <a:latin typeface="Cambria" panose="02040503050406030204" pitchFamily="18" charset="0"/>
                <a:ea typeface="Cambria" panose="02040503050406030204" pitchFamily="18" charset="0"/>
              </a:rPr>
              <a:pPr algn="r" defTabSz="857250" eaLnBrk="0" hangingPunct="0">
                <a:defRPr/>
              </a:pPr>
              <a:t>56</a:t>
            </a:fld>
            <a:endParaRPr lang="en-US" sz="844" dirty="0">
              <a:solidFill>
                <a:srgbClr val="5D5D5D"/>
              </a:solidFill>
              <a:latin typeface="Cambria" panose="02040503050406030204" pitchFamily="18" charset="0"/>
              <a:ea typeface="Cambria" panose="02040503050406030204" pitchFamily="18" charset="0"/>
            </a:endParaRPr>
          </a:p>
        </p:txBody>
      </p:sp>
      <p:sp>
        <p:nvSpPr>
          <p:cNvPr id="7" name="Rectangle 131">
            <a:extLst>
              <a:ext uri="{FF2B5EF4-FFF2-40B4-BE49-F238E27FC236}">
                <a16:creationId xmlns:a16="http://schemas.microsoft.com/office/drawing/2014/main" id="{71E6DF50-0F70-47F4-8D7E-DF88575AB2CB}"/>
              </a:ext>
            </a:extLst>
          </p:cNvPr>
          <p:cNvSpPr>
            <a:spLocks noChangeAspect="1" noChangeArrowheads="1"/>
          </p:cNvSpPr>
          <p:nvPr/>
        </p:nvSpPr>
        <p:spPr bwMode="auto">
          <a:xfrm>
            <a:off x="287611" y="6129511"/>
            <a:ext cx="3945235" cy="115416"/>
          </a:xfrm>
          <a:prstGeom prst="rect">
            <a:avLst/>
          </a:prstGeom>
          <a:noFill/>
          <a:ln w="9525">
            <a:noFill/>
            <a:miter lim="800000"/>
            <a:headEnd/>
            <a:tailEnd/>
          </a:ln>
        </p:spPr>
        <p:txBody>
          <a:bodyPr wrap="square" lIns="0" tIns="0" rIns="0" bIns="0">
            <a:spAutoFit/>
          </a:bodyPr>
          <a:lstStyle/>
          <a:p>
            <a:pPr defTabSz="857250" eaLnBrk="0" hangingPunct="0">
              <a:tabLst>
                <a:tab pos="3217664" algn="l"/>
                <a:tab pos="4609208" algn="l"/>
                <a:tab pos="5945684" algn="l"/>
              </a:tabLst>
            </a:pPr>
            <a:r>
              <a:rPr lang="en-US" sz="750" dirty="0">
                <a:solidFill>
                  <a:srgbClr val="000000">
                    <a:lumMod val="50000"/>
                    <a:lumOff val="50000"/>
                  </a:srgbClr>
                </a:solidFill>
                <a:latin typeface="Cambria" panose="02040503050406030204" pitchFamily="18" charset="0"/>
                <a:cs typeface="Arial" charset="0"/>
              </a:rPr>
              <a:t>      </a:t>
            </a:r>
            <a:r>
              <a:rPr lang="en-US" sz="750" dirty="0">
                <a:solidFill>
                  <a:srgbClr val="5D5D5D"/>
                </a:solidFill>
                <a:latin typeface="Cambria" panose="02040503050406030204" pitchFamily="18" charset="0"/>
                <a:cs typeface="Arial" charset="0"/>
              </a:rPr>
              <a:t>No significant differences to prior year are noted</a:t>
            </a:r>
          </a:p>
        </p:txBody>
      </p:sp>
      <p:sp>
        <p:nvSpPr>
          <p:cNvPr id="8" name="Rectangle 150">
            <a:extLst>
              <a:ext uri="{FF2B5EF4-FFF2-40B4-BE49-F238E27FC236}">
                <a16:creationId xmlns:a16="http://schemas.microsoft.com/office/drawing/2014/main" id="{E54E8A01-0DAC-4907-92B9-B5DD7BF63AFE}"/>
              </a:ext>
            </a:extLst>
          </p:cNvPr>
          <p:cNvSpPr>
            <a:spLocks noChangeAspect="1" noChangeArrowheads="1"/>
          </p:cNvSpPr>
          <p:nvPr/>
        </p:nvSpPr>
        <p:spPr bwMode="auto">
          <a:xfrm>
            <a:off x="204822" y="6099074"/>
            <a:ext cx="3154562" cy="322714"/>
          </a:xfrm>
          <a:prstGeom prst="rect">
            <a:avLst/>
          </a:prstGeom>
          <a:noFill/>
          <a:ln w="9525" algn="ctr">
            <a:noFill/>
            <a:miter lim="800000"/>
            <a:headEnd/>
            <a:tailEnd/>
          </a:ln>
        </p:spPr>
        <p:txBody>
          <a:bodyPr wrap="none" anchor="ctr"/>
          <a:lstStyle/>
          <a:p>
            <a:pPr algn="ctr" defTabSz="857250" eaLnBrk="0" hangingPunct="0"/>
            <a:endParaRPr lang="en-US" sz="750" b="1" dirty="0">
              <a:solidFill>
                <a:srgbClr val="000000">
                  <a:lumMod val="50000"/>
                  <a:lumOff val="50000"/>
                </a:srgbClr>
              </a:solidFill>
              <a:latin typeface="Cambria" panose="02040503050406030204" pitchFamily="18" charset="0"/>
            </a:endParaRPr>
          </a:p>
        </p:txBody>
      </p:sp>
      <p:sp>
        <p:nvSpPr>
          <p:cNvPr id="3" name="TextBox 2"/>
          <p:cNvSpPr txBox="1"/>
          <p:nvPr/>
        </p:nvSpPr>
        <p:spPr>
          <a:xfrm>
            <a:off x="3857297" y="882039"/>
            <a:ext cx="3142593" cy="253916"/>
          </a:xfrm>
          <a:prstGeom prst="rect">
            <a:avLst/>
          </a:prstGeom>
          <a:noFill/>
        </p:spPr>
        <p:txBody>
          <a:bodyPr wrap="square" rtlCol="0">
            <a:spAutoFit/>
          </a:bodyPr>
          <a:lstStyle/>
          <a:p>
            <a:r>
              <a:rPr lang="en-US" sz="1050" b="1" dirty="0"/>
              <a:t>HUSKY B: General Population</a:t>
            </a:r>
          </a:p>
        </p:txBody>
      </p:sp>
      <p:graphicFrame>
        <p:nvGraphicFramePr>
          <p:cNvPr id="16" name="Table 15"/>
          <p:cNvGraphicFramePr>
            <a:graphicFrameLocks noGrp="1" noChangeAspect="1"/>
          </p:cNvGraphicFramePr>
          <p:nvPr>
            <p:custDataLst>
              <p:tags r:id="rId2"/>
            </p:custDataLst>
          </p:nvPr>
        </p:nvGraphicFramePr>
        <p:xfrm>
          <a:off x="960120" y="1164207"/>
          <a:ext cx="7680960" cy="4662873"/>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tblGrid>
              <a:tr h="292494">
                <a:tc>
                  <a:txBody>
                    <a:bodyPr/>
                    <a:lstStyle/>
                    <a:p>
                      <a:pPr marL="0" marR="0" lvl="0" indent="0" algn="l" defTabSz="966445" rtl="0" eaLnBrk="1" fontAlgn="b" latinLnBrk="0" hangingPunct="1">
                        <a:lnSpc>
                          <a:spcPct val="100000"/>
                        </a:lnSpc>
                        <a:spcBef>
                          <a:spcPts val="0"/>
                        </a:spcBef>
                        <a:spcAft>
                          <a:spcPts val="0"/>
                        </a:spcAft>
                        <a:buClrTx/>
                        <a:buSzTx/>
                        <a:buFontTx/>
                        <a:buNone/>
                        <a:tabLst/>
                        <a:defRPr/>
                      </a:pPr>
                      <a:r>
                        <a:rPr lang="en-US" sz="800" b="1" i="0" u="none" strike="noStrike" kern="1200" baseline="0" dirty="0">
                          <a:solidFill>
                            <a:schemeClr val="accent3"/>
                          </a:solidFill>
                          <a:latin typeface="Cambria" panose="02040503050406030204" pitchFamily="18" charset="0"/>
                          <a:ea typeface="+mn-ea"/>
                          <a:cs typeface="+mn-cs"/>
                        </a:rPr>
                        <a:t> </a:t>
                      </a:r>
                    </a:p>
                    <a:p>
                      <a:pPr algn="l" fontAlgn="b">
                        <a:defRPr/>
                      </a:pPr>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9050" cap="flat" cmpd="sng" algn="ctr">
                      <a:solidFill>
                        <a:srgbClr val="3E79B5"/>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tc gridSpan="5">
                  <a:txBody>
                    <a:bodyPr/>
                    <a:lstStyle/>
                    <a:p>
                      <a:pPr algn="ctr" fontAlgn="b"/>
                      <a:r>
                        <a:rPr lang="en-US" sz="1100" b="1" i="0" u="none" strike="noStrike" kern="1200" dirty="0">
                          <a:solidFill>
                            <a:schemeClr val="accent3"/>
                          </a:solidFill>
                          <a:latin typeface="Cambria" panose="02040503050406030204" pitchFamily="18" charset="0"/>
                          <a:ea typeface="+mn-ea"/>
                          <a:cs typeface="+mn-cs"/>
                        </a:rPr>
                        <a:t>General Population</a:t>
                      </a:r>
                    </a:p>
                  </a:txBody>
                  <a:tcPr marL="0" marR="0" marT="0" marB="0" anchor="ctr">
                    <a:lnT w="12700" cap="flat" cmpd="sng" algn="ctr">
                      <a:solidFill>
                        <a:schemeClr val="bg1"/>
                      </a:solidFill>
                      <a:prstDash val="solid"/>
                      <a:round/>
                      <a:headEnd type="none" w="med" len="med"/>
                      <a:tailEnd type="none" w="med" len="med"/>
                    </a:lnT>
                    <a:solidFill>
                      <a:srgbClr val="2A5698"/>
                    </a:solidFill>
                  </a:tcPr>
                </a:tc>
                <a:tc hMerge="1">
                  <a:txBody>
                    <a:bodyPr/>
                    <a:lstStyle/>
                    <a:p>
                      <a:endParaRPr lang="en-US"/>
                    </a:p>
                  </a:txBody>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2A5698"/>
                    </a:solidFill>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2A5698"/>
                    </a:solidFill>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extLst>
                  <a:ext uri="{0D108BD9-81ED-4DB2-BD59-A6C34878D82A}">
                    <a16:rowId xmlns:a16="http://schemas.microsoft.com/office/drawing/2014/main" val="10000"/>
                  </a:ext>
                </a:extLst>
              </a:tr>
              <a:tr h="146247">
                <a:tc>
                  <a:txBody>
                    <a:bodyPr/>
                    <a:lstStyle/>
                    <a:p>
                      <a:pPr algn="l" fontAlgn="b"/>
                      <a:r>
                        <a:rPr lang="en-US" sz="1000" b="1" i="0" u="none" strike="noStrike" kern="1200" dirty="0">
                          <a:solidFill>
                            <a:schemeClr val="accent3"/>
                          </a:solidFill>
                          <a:latin typeface="Cambria" panose="02040503050406030204" pitchFamily="18" charset="0"/>
                          <a:ea typeface="+mn-ea"/>
                          <a:cs typeface="+mn-cs"/>
                        </a:rPr>
                        <a:t>Composite Measures</a:t>
                      </a:r>
                    </a:p>
                  </a:txBody>
                  <a:tcPr marL="48006" marR="0" marT="0" marB="0" anchor="ctr">
                    <a:lnL w="12700" cap="flat" cmpd="sng" algn="ctr">
                      <a:solidFill>
                        <a:srgbClr val="0070C0"/>
                      </a:solidFill>
                      <a:prstDash val="solid"/>
                      <a:round/>
                      <a:headEnd type="none" w="med" len="med"/>
                      <a:tailEnd type="none" w="med" len="med"/>
                    </a:lnL>
                    <a:solidFill>
                      <a:srgbClr val="2A5698"/>
                    </a:solidFill>
                  </a:tcPr>
                </a:tc>
                <a:tc>
                  <a:txBody>
                    <a:bodyPr/>
                    <a:lstStyle/>
                    <a:p>
                      <a:pPr algn="ctr" fontAlgn="b">
                        <a:defRPr/>
                      </a:pPr>
                      <a:r>
                        <a:rPr lang="en-US" sz="1000" b="1" i="0" u="none" strike="noStrike" kern="1200" dirty="0">
                          <a:solidFill>
                            <a:schemeClr val="accent3"/>
                          </a:solidFill>
                          <a:latin typeface="Cambria" panose="02040503050406030204" pitchFamily="18" charset="0"/>
                          <a:ea typeface="+mn-ea"/>
                          <a:cs typeface="+mn-cs"/>
                        </a:rPr>
                        <a:t>2019</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a:t>
                      </a:r>
                    </a:p>
                  </a:txBody>
                  <a:tcPr marL="0" marR="0" marT="0" marB="0" anchor="ctr">
                    <a:solidFill>
                      <a:srgbClr val="2A5698"/>
                    </a:solidFill>
                  </a:tcPr>
                </a:tc>
                <a:tc>
                  <a:txBody>
                    <a:bodyPr/>
                    <a:lstStyle/>
                    <a:p>
                      <a:pPr algn="ctr" fontAlgn="b">
                        <a:defRPr/>
                      </a:pPr>
                      <a:r>
                        <a:rPr lang="en-US" sz="1000" b="1" i="0" u="none" strike="noStrike" kern="1200" dirty="0">
                          <a:solidFill>
                            <a:schemeClr val="accent3"/>
                          </a:solidFill>
                          <a:latin typeface="Cambria" panose="02040503050406030204" pitchFamily="18" charset="0"/>
                          <a:ea typeface="+mn-ea"/>
                          <a:cs typeface="+mn-cs"/>
                        </a:rPr>
                        <a:t>2020</a:t>
                      </a:r>
                    </a:p>
                    <a:p>
                      <a:pPr algn="ctr" fontAlgn="b">
                        <a:defRPr/>
                      </a:pPr>
                      <a:r>
                        <a:rPr lang="en-US" sz="1000" b="1" i="0" u="none" strike="noStrike" kern="1200" dirty="0">
                          <a:solidFill>
                            <a:schemeClr val="accent3"/>
                          </a:solidFill>
                          <a:latin typeface="Cambria" panose="02040503050406030204" pitchFamily="18" charset="0"/>
                          <a:ea typeface="+mn-ea"/>
                          <a:cs typeface="+mn-cs"/>
                        </a:rPr>
                        <a:t>%</a:t>
                      </a:r>
                    </a:p>
                  </a:txBody>
                  <a:tcPr marL="0" marR="0" marT="0" marB="0" anchor="ctr">
                    <a:lnR w="12700" cap="flat" cmpd="sng" algn="ctr">
                      <a:solidFill>
                        <a:schemeClr val="bg1"/>
                      </a:solidFill>
                      <a:prstDash val="solid"/>
                      <a:round/>
                      <a:headEnd type="none" w="med" len="med"/>
                      <a:tailEnd type="none" w="med" len="med"/>
                    </a:lnR>
                    <a:solidFill>
                      <a:srgbClr val="2A5698"/>
                    </a:solidFill>
                  </a:tcPr>
                </a:tc>
                <a:tc>
                  <a:txBody>
                    <a:bodyPr/>
                    <a:lstStyle/>
                    <a:p>
                      <a:pPr algn="ctr" fontAlgn="b"/>
                      <a:r>
                        <a:rPr lang="en-US" sz="1000" b="1" i="0" u="none" strike="noStrike" kern="1200" dirty="0">
                          <a:solidFill>
                            <a:schemeClr val="accent3"/>
                          </a:solidFill>
                          <a:latin typeface="Cambria" panose="02040503050406030204" pitchFamily="18" charset="0"/>
                          <a:ea typeface="+mn-ea"/>
                          <a:cs typeface="+mn-cs"/>
                        </a:rPr>
                        <a:t>2020</a:t>
                      </a:r>
                    </a:p>
                    <a:p>
                      <a:pPr algn="ctr" fontAlgn="b"/>
                      <a:r>
                        <a:rPr lang="en-US" sz="1000" b="1" i="0" u="none" strike="noStrike" kern="1200" dirty="0">
                          <a:solidFill>
                            <a:schemeClr val="accent3"/>
                          </a:solidFill>
                          <a:latin typeface="Cambria" panose="02040503050406030204" pitchFamily="18" charset="0"/>
                          <a:ea typeface="+mn-ea"/>
                          <a:cs typeface="+mn-cs"/>
                        </a:rPr>
                        <a:t>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2A5698"/>
                    </a:solidFill>
                  </a:tcPr>
                </a:tc>
                <a:tc>
                  <a:txBody>
                    <a:bodyPr/>
                    <a:lstStyle/>
                    <a:p>
                      <a:pPr algn="ctr" fontAlgn="b"/>
                      <a:r>
                        <a:rPr lang="en-US" sz="1000" b="1" i="0" u="none" strike="noStrike" kern="1200" dirty="0">
                          <a:solidFill>
                            <a:schemeClr val="accent3"/>
                          </a:solidFill>
                          <a:latin typeface="Cambria" panose="02040503050406030204" pitchFamily="18" charset="0"/>
                          <a:ea typeface="+mn-ea"/>
                          <a:cs typeface="+mn-cs"/>
                        </a:rPr>
                        <a:t>2020</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Margin of Error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2A5698"/>
                    </a:solidFill>
                  </a:tcPr>
                </a:tc>
                <a:tc>
                  <a:txBody>
                    <a:bodyPr/>
                    <a:lstStyle/>
                    <a:p>
                      <a:pPr marL="0" marR="0" lvl="0" indent="0" algn="ctr" defTabSz="966445"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accent3"/>
                          </a:solidFill>
                          <a:latin typeface="Cambria" panose="02040503050406030204" pitchFamily="18" charset="0"/>
                          <a:ea typeface="+mn-ea"/>
                          <a:cs typeface="+mn-cs"/>
                        </a:rPr>
                        <a:t>2019 Quality Compass</a:t>
                      </a:r>
                    </a:p>
                  </a:txBody>
                  <a:tcPr marL="0" marR="0" marT="0" marB="0" anchor="ctr">
                    <a:lnL w="12700" cap="flat" cmpd="sng" algn="ctr">
                      <a:solidFill>
                        <a:schemeClr val="bg1"/>
                      </a:solidFill>
                      <a:prstDash val="solid"/>
                      <a:round/>
                      <a:headEnd type="none" w="med" len="med"/>
                      <a:tailEnd type="none" w="med" len="med"/>
                    </a:lnL>
                    <a:solidFill>
                      <a:srgbClr val="2A5698"/>
                    </a:solidFill>
                  </a:tcPr>
                </a:tc>
                <a:extLst>
                  <a:ext uri="{0D108BD9-81ED-4DB2-BD59-A6C34878D82A}">
                    <a16:rowId xmlns:a16="http://schemas.microsoft.com/office/drawing/2014/main" val="10001"/>
                  </a:ext>
                </a:extLst>
              </a:tr>
              <a:tr h="230187">
                <a:tc>
                  <a:txBody>
                    <a:bodyPr/>
                    <a:lstStyle/>
                    <a:p>
                      <a:pPr marL="0" marR="0" indent="0" algn="l" defTabSz="966445"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Getting Care Quickly</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93%</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231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89%</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02"/>
                  </a:ext>
                </a:extLst>
              </a:tr>
              <a:tr h="230187">
                <a:tc>
                  <a:txBody>
                    <a:bodyPr/>
                    <a:lstStyle/>
                    <a:p>
                      <a:pPr>
                        <a:defRPr/>
                      </a:pPr>
                      <a:r>
                        <a:rPr lang="en-US" sz="900" dirty="0">
                          <a:solidFill>
                            <a:srgbClr val="5D5D5D"/>
                          </a:solidFill>
                          <a:latin typeface="Cambria" panose="02040503050406030204" pitchFamily="18" charset="0"/>
                        </a:rPr>
                        <a:t>How Well Doctors Communicate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96%</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97%</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318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94%</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04"/>
                  </a:ext>
                </a:extLst>
              </a:tr>
              <a:tr h="230187">
                <a:tc>
                  <a:txBody>
                    <a:bodyPr/>
                    <a:lstStyle/>
                    <a:p>
                      <a:pPr>
                        <a:defRPr/>
                      </a:pPr>
                      <a:r>
                        <a:rPr lang="en-US" sz="900" baseline="0" dirty="0">
                          <a:solidFill>
                            <a:srgbClr val="5D5D5D"/>
                          </a:solidFill>
                          <a:latin typeface="Cambria" panose="02040503050406030204" pitchFamily="18" charset="0"/>
                        </a:rPr>
                        <a:t>Getting Needed Care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89%</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85%</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05"/>
                  </a:ext>
                </a:extLst>
              </a:tr>
              <a:tr h="230187">
                <a:tc>
                  <a:txBody>
                    <a:bodyPr/>
                    <a:lstStyle/>
                    <a:p>
                      <a:pPr>
                        <a:defRPr/>
                      </a:pPr>
                      <a:r>
                        <a:rPr lang="en-US" sz="900" dirty="0">
                          <a:solidFill>
                            <a:srgbClr val="5D5D5D"/>
                          </a:solidFill>
                          <a:latin typeface="Cambria" panose="02040503050406030204" pitchFamily="18" charset="0"/>
                        </a:rPr>
                        <a:t>Customer Service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extLst>
                  <a:ext uri="{0D108BD9-81ED-4DB2-BD59-A6C34878D82A}">
                    <a16:rowId xmlns:a16="http://schemas.microsoft.com/office/drawing/2014/main" val="10006"/>
                  </a:ext>
                </a:extLst>
              </a:tr>
              <a:tr h="230187">
                <a:tc>
                  <a:txBody>
                    <a:bodyPr/>
                    <a:lstStyle/>
                    <a:p>
                      <a:pPr algn="l">
                        <a:defRPr/>
                      </a:pPr>
                      <a:r>
                        <a:rPr lang="en-US" sz="900" b="1" dirty="0">
                          <a:solidFill>
                            <a:schemeClr val="bg1"/>
                          </a:solidFill>
                          <a:latin typeface="Cambria" panose="02040503050406030204" pitchFamily="18" charset="0"/>
                        </a:rPr>
                        <a:t>CCC Composite Measures</a:t>
                      </a:r>
                      <a:endParaRPr lang="en-US" sz="200" b="1" dirty="0">
                        <a:solidFill>
                          <a:schemeClr val="bg1"/>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gridSpan="2">
                  <a:txBody>
                    <a:bodyPr/>
                    <a:lstStyle/>
                    <a:p>
                      <a:pPr>
                        <a:defRPr/>
                      </a:pPr>
                      <a:endParaRPr lang="en-US" sz="100" dirty="0">
                        <a:solidFill>
                          <a:srgbClr val="5D5D5D"/>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hMerge="1">
                  <a:txBody>
                    <a:bodyPr/>
                    <a:lstStyle/>
                    <a:p>
                      <a:endParaRPr lang="en-US" sz="900" b="1" dirty="0">
                        <a:solidFill>
                          <a:schemeClr val="bg1"/>
                        </a:solidFill>
                      </a:endParaRPr>
                    </a:p>
                  </a:txBody>
                  <a:tcPr>
                    <a:solidFill>
                      <a:srgbClr val="2A5698"/>
                    </a:solidFill>
                  </a:tcPr>
                </a:tc>
                <a:tc>
                  <a:txBody>
                    <a:bodyPr/>
                    <a:lstStyle/>
                    <a:p>
                      <a:pPr marL="0" algn="ctr" defTabSz="966445" rtl="0" eaLnBrk="1" latinLnBrk="0" hangingPunct="1">
                        <a:defRPr/>
                      </a:pPr>
                      <a:endParaRPr lang="en-US" sz="900" i="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defRPr/>
                      </a:pPr>
                      <a:endParaRPr lang="en-US" sz="100" dirty="0">
                        <a:solidFill>
                          <a:srgbClr val="5D5D5D"/>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10007"/>
                  </a:ext>
                </a:extLst>
              </a:tr>
              <a:tr h="230187">
                <a:tc>
                  <a:txBody>
                    <a:bodyPr/>
                    <a:lstStyle/>
                    <a:p>
                      <a:pPr>
                        <a:defRPr/>
                      </a:pPr>
                      <a:r>
                        <a:rPr lang="en-US" sz="900" dirty="0">
                          <a:solidFill>
                            <a:srgbClr val="5D5D5D"/>
                          </a:solidFill>
                          <a:latin typeface="Cambria" panose="02040503050406030204" pitchFamily="18" charset="0"/>
                        </a:rPr>
                        <a:t>Access to Prescription Medicines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93%</a:t>
                      </a:r>
                      <a:endParaRPr lang="en-US" sz="2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NA</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8"/>
                  </a:ext>
                </a:extLst>
              </a:tr>
              <a:tr h="230187">
                <a:tc>
                  <a:txBody>
                    <a:bodyPr/>
                    <a:lstStyle/>
                    <a:p>
                      <a:pPr>
                        <a:defRPr/>
                      </a:pPr>
                      <a:r>
                        <a:rPr lang="en-US" sz="900" baseline="0" dirty="0">
                          <a:solidFill>
                            <a:srgbClr val="5D5D5D"/>
                          </a:solidFill>
                          <a:latin typeface="Cambria" panose="02040503050406030204" pitchFamily="18" charset="0"/>
                        </a:rPr>
                        <a:t>Access to Specialized Services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80%</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84%</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42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NA</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09"/>
                  </a:ext>
                </a:extLst>
              </a:tr>
              <a:tr h="230187">
                <a:tc>
                  <a:txBody>
                    <a:bodyPr/>
                    <a:lstStyle/>
                    <a:p>
                      <a:pPr>
                        <a:defRPr/>
                      </a:pPr>
                      <a:r>
                        <a:rPr lang="en-US" sz="900" dirty="0">
                          <a:solidFill>
                            <a:srgbClr val="5D5D5D"/>
                          </a:solidFill>
                          <a:latin typeface="Cambria" panose="02040503050406030204" pitchFamily="18" charset="0"/>
                        </a:rPr>
                        <a:t>Family-Centered Care:  Personal Doctor Who Knows Child</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172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NA</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10"/>
                  </a:ext>
                </a:extLst>
              </a:tr>
              <a:tr h="230187">
                <a:tc>
                  <a:txBody>
                    <a:bodyPr/>
                    <a:lstStyle/>
                    <a:p>
                      <a:pPr>
                        <a:defRPr/>
                      </a:pPr>
                      <a:r>
                        <a:rPr lang="en-US" sz="900" baseline="0" dirty="0">
                          <a:solidFill>
                            <a:srgbClr val="5D5D5D"/>
                          </a:solidFill>
                          <a:latin typeface="Cambria" panose="02040503050406030204" pitchFamily="18" charset="0"/>
                        </a:rPr>
                        <a:t>Family-Centered Care:  Getting Needed Information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89%</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341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NA</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11"/>
                  </a:ext>
                </a:extLst>
              </a:tr>
              <a:tr h="230187">
                <a:tc>
                  <a:txBody>
                    <a:bodyPr/>
                    <a:lstStyle/>
                    <a:p>
                      <a:pPr>
                        <a:defRPr/>
                      </a:pPr>
                      <a:r>
                        <a:rPr lang="en-US" sz="900" dirty="0">
                          <a:solidFill>
                            <a:srgbClr val="5D5D5D"/>
                          </a:solidFill>
                          <a:latin typeface="Cambria" panose="02040503050406030204" pitchFamily="18" charset="0"/>
                        </a:rPr>
                        <a:t>Coordination of Care for Children with Chronic Conditions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78%</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73%</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77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NA</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2"/>
                  </a:ext>
                </a:extLst>
              </a:tr>
              <a:tr h="230187">
                <a:tc>
                  <a:txBody>
                    <a:bodyPr/>
                    <a:lstStyle/>
                    <a:p>
                      <a:pPr marL="0" algn="l" defTabSz="966445" rtl="0" eaLnBrk="1" latinLnBrk="0" hangingPunct="1">
                        <a:defRPr/>
                      </a:pPr>
                      <a:r>
                        <a:rPr lang="en-US" sz="900" b="1" kern="1200" dirty="0">
                          <a:solidFill>
                            <a:schemeClr val="bg1"/>
                          </a:solidFill>
                          <a:latin typeface="Cambria" panose="02040503050406030204" pitchFamily="18" charset="0"/>
                          <a:ea typeface="+mn-ea"/>
                          <a:cs typeface="+mn-cs"/>
                        </a:rPr>
                        <a:t>Overall Ratings Measures</a:t>
                      </a:r>
                      <a:endParaRPr lang="en-US" sz="200" b="1" kern="1200" dirty="0">
                        <a:solidFill>
                          <a:schemeClr val="bg1"/>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gridSpan="2">
                  <a:txBody>
                    <a:bodyPr/>
                    <a:lstStyle/>
                    <a:p>
                      <a:pPr>
                        <a:defRPr/>
                      </a:pPr>
                      <a:endParaRPr lang="en-US" sz="100" dirty="0">
                        <a:solidFill>
                          <a:srgbClr val="5D5D5D"/>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hMerge="1">
                  <a:txBody>
                    <a:bodyPr/>
                    <a:lstStyle/>
                    <a:p>
                      <a:pPr marL="0" algn="l" defTabSz="966445" rtl="0" eaLnBrk="1" latinLnBrk="0" hangingPunct="1"/>
                      <a:endParaRPr lang="en-US" sz="900" b="1" kern="1200" dirty="0">
                        <a:solidFill>
                          <a:schemeClr val="bg1"/>
                        </a:solidFill>
                        <a:latin typeface="+mn-lt"/>
                        <a:ea typeface="+mn-ea"/>
                        <a:cs typeface="+mn-cs"/>
                      </a:endParaRPr>
                    </a:p>
                  </a:txBody>
                  <a:tcPr>
                    <a:solidFill>
                      <a:srgbClr val="2A5698"/>
                    </a:solidFill>
                  </a:tcPr>
                </a:tc>
                <a:tc>
                  <a:txBody>
                    <a:bodyPr/>
                    <a:lstStyle/>
                    <a:p>
                      <a:pPr marL="0" algn="ctr" defTabSz="966445" rtl="0" eaLnBrk="1" latinLnBrk="0" hangingPunct="1">
                        <a:defRPr/>
                      </a:pPr>
                      <a:endParaRPr lang="en-US" sz="900" i="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defRPr/>
                      </a:pPr>
                      <a:endParaRPr lang="en-US" sz="100" dirty="0">
                        <a:solidFill>
                          <a:srgbClr val="5D5D5D"/>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10013"/>
                  </a:ext>
                </a:extLst>
              </a:tr>
              <a:tr h="230187">
                <a:tc>
                  <a:txBody>
                    <a:bodyPr/>
                    <a:lstStyle/>
                    <a:p>
                      <a:pPr>
                        <a:defRPr/>
                      </a:pPr>
                      <a:r>
                        <a:rPr lang="en-US" sz="900" baseline="0" dirty="0">
                          <a:solidFill>
                            <a:srgbClr val="5D5D5D"/>
                          </a:solidFill>
                          <a:latin typeface="Cambria" panose="02040503050406030204" pitchFamily="18" charset="0"/>
                        </a:rPr>
                        <a:t>Health Care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343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14"/>
                  </a:ext>
                </a:extLst>
              </a:tr>
              <a:tr h="230187">
                <a:tc>
                  <a:txBody>
                    <a:bodyPr/>
                    <a:lstStyle/>
                    <a:p>
                      <a:pPr>
                        <a:defRPr/>
                      </a:pPr>
                      <a:r>
                        <a:rPr lang="en-US" sz="900" baseline="0" dirty="0">
                          <a:solidFill>
                            <a:srgbClr val="5D5D5D"/>
                          </a:solidFill>
                          <a:latin typeface="Cambria" panose="02040503050406030204" pitchFamily="18" charset="0"/>
                        </a:rPr>
                        <a:t>Personal Doctor</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94%</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431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15"/>
                  </a:ext>
                </a:extLst>
              </a:tr>
              <a:tr h="230187">
                <a:tc>
                  <a:txBody>
                    <a:bodyPr/>
                    <a:lstStyle/>
                    <a:p>
                      <a:pPr>
                        <a:defRPr/>
                      </a:pPr>
                      <a:r>
                        <a:rPr lang="en-US" sz="900" dirty="0">
                          <a:solidFill>
                            <a:srgbClr val="5D5D5D"/>
                          </a:solidFill>
                          <a:latin typeface="Cambria" panose="02040503050406030204" pitchFamily="18" charset="0"/>
                        </a:rPr>
                        <a:t>Specialist</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89%</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83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16"/>
                  </a:ext>
                </a:extLst>
              </a:tr>
              <a:tr h="230187">
                <a:tc>
                  <a:txBody>
                    <a:bodyPr/>
                    <a:lstStyle/>
                    <a:p>
                      <a:pPr>
                        <a:defRPr/>
                      </a:pPr>
                      <a:r>
                        <a:rPr lang="en-US" sz="900" dirty="0">
                          <a:solidFill>
                            <a:srgbClr val="5D5D5D"/>
                          </a:solidFill>
                          <a:latin typeface="Cambria" panose="02040503050406030204" pitchFamily="18" charset="0"/>
                        </a:rPr>
                        <a:t>Health Plan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84%</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493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86%</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extLst>
                  <a:ext uri="{0D108BD9-81ED-4DB2-BD59-A6C34878D82A}">
                    <a16:rowId xmlns:a16="http://schemas.microsoft.com/office/drawing/2014/main" val="10017"/>
                  </a:ext>
                </a:extLst>
              </a:tr>
              <a:tr h="230187">
                <a:tc>
                  <a:txBody>
                    <a:bodyPr/>
                    <a:lstStyle/>
                    <a:p>
                      <a:pPr algn="ctr">
                        <a:defRPr/>
                      </a:pPr>
                      <a:endParaRPr lang="en-US" sz="200" dirty="0">
                        <a:solidFill>
                          <a:schemeClr val="bg1"/>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gridSpan="2">
                  <a:txBody>
                    <a:bodyPr/>
                    <a:lstStyle/>
                    <a:p>
                      <a:pPr>
                        <a:defRPr/>
                      </a:pPr>
                      <a:endParaRPr lang="en-US" sz="100" dirty="0">
                        <a:solidFill>
                          <a:srgbClr val="5D5D5D"/>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hMerge="1">
                  <a:txBody>
                    <a:bodyPr/>
                    <a:lstStyle/>
                    <a:p>
                      <a:endParaRPr lang="en-US" sz="900" dirty="0"/>
                    </a:p>
                  </a:txBody>
                  <a:tcPr>
                    <a:solidFill>
                      <a:srgbClr val="2A5698"/>
                    </a:solidFill>
                  </a:tcPr>
                </a:tc>
                <a:tc>
                  <a:txBody>
                    <a:bodyPr/>
                    <a:lstStyle/>
                    <a:p>
                      <a:pPr marL="0" algn="ctr" defTabSz="966445" rtl="0" eaLnBrk="1" latinLnBrk="0" hangingPunct="1">
                        <a:defRPr/>
                      </a:pPr>
                      <a:endParaRPr lang="en-US" sz="900" i="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rgbClr val="5D5D5D"/>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defRPr/>
                      </a:pPr>
                      <a:endParaRPr lang="en-US" sz="100" dirty="0">
                        <a:solidFill>
                          <a:srgbClr val="5D5D5D"/>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10018"/>
                  </a:ext>
                </a:extLst>
              </a:tr>
              <a:tr h="230187">
                <a:tc>
                  <a:txBody>
                    <a:bodyPr/>
                    <a:lstStyle/>
                    <a:p>
                      <a:pPr>
                        <a:defRPr/>
                      </a:pPr>
                      <a:r>
                        <a:rPr lang="en-US" sz="900" dirty="0">
                          <a:solidFill>
                            <a:srgbClr val="5D5D5D"/>
                          </a:solidFill>
                          <a:latin typeface="Cambria" panose="02040503050406030204" pitchFamily="18" charset="0"/>
                        </a:rPr>
                        <a:t>Care Coordination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86%</a:t>
                      </a:r>
                      <a:endParaRPr lang="en-US" sz="3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89%</a:t>
                      </a:r>
                      <a:endParaRPr lang="en-US" sz="3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rgbClr val="003366"/>
                      </a:solidFill>
                      <a:prstDash val="solid"/>
                      <a:round/>
                      <a:headEnd type="none" w="med" len="med"/>
                      <a:tailEnd type="none" w="med" len="med"/>
                    </a:lnB>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84%</a:t>
                      </a:r>
                      <a:endParaRPr lang="en-US" sz="3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90118991"/>
      </p:ext>
    </p:extLst>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CAHPS: HUSKY B- Chronic Conditions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following slides provide summary results and comparisons to Quality Compass for the HUSKY B with chronic conditions (CCC) survey </a:t>
            </a:r>
          </a:p>
          <a:p>
            <a:pPr marL="0" indent="0">
              <a:buNone/>
            </a:pPr>
            <a:endParaRPr lang="en-US" sz="2000" dirty="0"/>
          </a:p>
          <a:p>
            <a:r>
              <a:rPr lang="en-US" sz="2000" dirty="0"/>
              <a:t>12 of 15 question survey responses were at or above the 50</a:t>
            </a:r>
            <a:r>
              <a:rPr lang="en-US" sz="2000" baseline="30000" dirty="0"/>
              <a:t>th</a:t>
            </a:r>
            <a:r>
              <a:rPr lang="en-US" sz="2000" dirty="0"/>
              <a:t> percentile</a:t>
            </a:r>
          </a:p>
          <a:p>
            <a:r>
              <a:rPr lang="en-US" sz="2000" dirty="0"/>
              <a:t>10 question responses were at or above the 75</a:t>
            </a:r>
            <a:r>
              <a:rPr lang="en-US" sz="2000" baseline="30000" dirty="0"/>
              <a:t>th</a:t>
            </a:r>
            <a:r>
              <a:rPr lang="en-US" sz="2000" dirty="0"/>
              <a:t> percentile</a:t>
            </a:r>
          </a:p>
          <a:p>
            <a:r>
              <a:rPr lang="en-US" sz="2000" dirty="0"/>
              <a:t>3 questions were at or above the 90</a:t>
            </a:r>
            <a:r>
              <a:rPr lang="en-US" sz="2000" baseline="30000" dirty="0"/>
              <a:t>th</a:t>
            </a:r>
            <a:r>
              <a:rPr lang="en-US" sz="2000" dirty="0"/>
              <a:t> percentile</a:t>
            </a:r>
          </a:p>
          <a:p>
            <a:pPr lvl="2"/>
            <a:r>
              <a:rPr lang="en-US" sz="1800" dirty="0"/>
              <a:t>Getting Care Quickly (96.2%, 90</a:t>
            </a:r>
            <a:r>
              <a:rPr lang="en-US" sz="1800" baseline="30000" dirty="0"/>
              <a:t>th</a:t>
            </a:r>
            <a:r>
              <a:rPr lang="en-US" sz="1800" dirty="0"/>
              <a:t> percentile)</a:t>
            </a:r>
          </a:p>
          <a:p>
            <a:pPr lvl="2"/>
            <a:r>
              <a:rPr lang="en-US" sz="1800" dirty="0"/>
              <a:t>How Well Doctors communicated (97.8%, 95</a:t>
            </a:r>
            <a:r>
              <a:rPr lang="en-US" sz="1800" baseline="30000" dirty="0"/>
              <a:t>th</a:t>
            </a:r>
            <a:r>
              <a:rPr lang="en-US" sz="1800" dirty="0"/>
              <a:t> percentile)</a:t>
            </a:r>
          </a:p>
          <a:p>
            <a:pPr lvl="2"/>
            <a:r>
              <a:rPr lang="en-US" sz="1800" dirty="0"/>
              <a:t>Rating of Health Care (92.5%, 95</a:t>
            </a:r>
            <a:r>
              <a:rPr lang="en-US" sz="1800" baseline="30000" dirty="0"/>
              <a:t>th</a:t>
            </a:r>
            <a:r>
              <a:rPr lang="en-US" sz="1800" dirty="0"/>
              <a:t> percentile)</a:t>
            </a:r>
            <a:endParaRPr lang="en-US" sz="2000" dirty="0"/>
          </a:p>
          <a:p>
            <a:r>
              <a:rPr lang="en-US" sz="2000" dirty="0"/>
              <a:t>Areas of opportunity: 2 questions were below the 50</a:t>
            </a:r>
            <a:r>
              <a:rPr lang="en-US" sz="2000" baseline="30000" dirty="0"/>
              <a:t>th</a:t>
            </a:r>
            <a:r>
              <a:rPr lang="en-US" sz="2000" dirty="0"/>
              <a:t> percentile</a:t>
            </a:r>
          </a:p>
          <a:p>
            <a:pPr lvl="2"/>
            <a:r>
              <a:rPr lang="en-US" sz="1800" dirty="0"/>
              <a:t>Rating of Specialist (87.1%, 25</a:t>
            </a:r>
            <a:r>
              <a:rPr lang="en-US" sz="1800" baseline="30000" dirty="0"/>
              <a:t>th</a:t>
            </a:r>
            <a:r>
              <a:rPr lang="en-US" sz="1800" dirty="0"/>
              <a:t> percentile)</a:t>
            </a:r>
          </a:p>
          <a:p>
            <a:pPr lvl="2"/>
            <a:r>
              <a:rPr lang="en-US" sz="1800" dirty="0"/>
              <a:t>Rating of Health Plan (80.9%, 10</a:t>
            </a:r>
            <a:r>
              <a:rPr lang="en-US" sz="1800" baseline="30000" dirty="0"/>
              <a:t>th</a:t>
            </a:r>
            <a:r>
              <a:rPr lang="en-US" sz="1800" dirty="0"/>
              <a:t> percentile)</a:t>
            </a:r>
          </a:p>
          <a:p>
            <a:pPr marL="0" indent="0">
              <a:buNone/>
            </a:pPr>
            <a:r>
              <a:rPr lang="en-US" dirty="0"/>
              <a:t> </a:t>
            </a:r>
          </a:p>
          <a:p>
            <a:endParaRPr lang="en-US" dirty="0"/>
          </a:p>
        </p:txBody>
      </p:sp>
      <p:sp>
        <p:nvSpPr>
          <p:cNvPr id="4" name="Date Placeholder 3"/>
          <p:cNvSpPr>
            <a:spLocks noGrp="1"/>
          </p:cNvSpPr>
          <p:nvPr>
            <p:ph type="dt" sz="half" idx="10"/>
          </p:nvPr>
        </p:nvSpPr>
        <p:spPr/>
        <p:txBody>
          <a:bodyPr/>
          <a:lstStyle/>
          <a:p>
            <a:pPr>
              <a:defRPr/>
            </a:pPr>
            <a:r>
              <a:rPr lang="en-US" dirty="0"/>
              <a:t>December, 2020</a:t>
            </a:r>
          </a:p>
        </p:txBody>
      </p:sp>
      <p:sp>
        <p:nvSpPr>
          <p:cNvPr id="5" name="Footer Placeholder 4"/>
          <p:cNvSpPr>
            <a:spLocks noGrp="1"/>
          </p:cNvSpPr>
          <p:nvPr>
            <p:ph type="ftr" sz="quarter" idx="11"/>
          </p:nvPr>
        </p:nvSpPr>
        <p:spPr/>
        <p:txBody>
          <a:bodyPr/>
          <a:lstStyle/>
          <a:p>
            <a:pPr>
              <a:defRPr/>
            </a:pPr>
            <a:r>
              <a:rPr lang="en-US"/>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57</a:t>
            </a:fld>
            <a:endParaRPr lang="en-US" dirty="0"/>
          </a:p>
        </p:txBody>
      </p:sp>
    </p:spTree>
    <p:extLst>
      <p:ext uri="{BB962C8B-B14F-4D97-AF65-F5344CB8AC3E}">
        <p14:creationId xmlns:p14="http://schemas.microsoft.com/office/powerpoint/2010/main" val="3123930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spect="1" noChangeArrowheads="1"/>
          </p:cNvSpPr>
          <p:nvPr/>
        </p:nvSpPr>
        <p:spPr>
          <a:xfrm>
            <a:off x="244959" y="270718"/>
            <a:ext cx="6824172" cy="835167"/>
          </a:xfrm>
          <a:prstGeom prst="homePlate">
            <a:avLst/>
          </a:prstGeom>
          <a:solidFill>
            <a:srgbClr val="2A5698"/>
          </a:solidFill>
        </p:spPr>
        <p:txBody>
          <a:bodyPr vert="horz" lIns="85725" tIns="42863" rIns="85725" bIns="42863" rtlCol="0" anchor="ctr" anchorCtr="0">
            <a:normAutofit/>
          </a:bodyPr>
          <a:lstStyle>
            <a:lvl1pPr algn="l" defTabSz="914400" rtl="0" eaLnBrk="1" latinLnBrk="0" hangingPunct="1">
              <a:spcBef>
                <a:spcPct val="0"/>
              </a:spcBef>
              <a:buNone/>
              <a:defRPr sz="4800" kern="1200" spc="100" baseline="0">
                <a:solidFill>
                  <a:schemeClr val="accent1"/>
                </a:solidFill>
                <a:latin typeface="Haettenschweiler" panose="020B0706040902060204" pitchFamily="34" charset="0"/>
                <a:ea typeface="+mj-ea"/>
                <a:cs typeface="+mj-cs"/>
              </a:defRPr>
            </a:lvl1pPr>
          </a:lstStyle>
          <a:p>
            <a:pPr algn="r" defTabSz="857250"/>
            <a:r>
              <a:rPr lang="en-US" sz="4500" spc="94" dirty="0">
                <a:solidFill>
                  <a:srgbClr val="FFFFFF"/>
                </a:solidFill>
              </a:rPr>
              <a:t>Comparison to Quality Compass</a:t>
            </a:r>
            <a:endParaRPr lang="en-US" sz="1583" i="1" spc="94" dirty="0">
              <a:solidFill>
                <a:srgbClr val="FFFFFF"/>
              </a:solidFill>
            </a:endParaRPr>
          </a:p>
        </p:txBody>
      </p:sp>
      <p:sp>
        <p:nvSpPr>
          <p:cNvPr id="6" name="TextBox 5"/>
          <p:cNvSpPr txBox="1"/>
          <p:nvPr/>
        </p:nvSpPr>
        <p:spPr>
          <a:xfrm>
            <a:off x="2859578" y="1296706"/>
            <a:ext cx="3179539" cy="307777"/>
          </a:xfrm>
          <a:prstGeom prst="rect">
            <a:avLst/>
          </a:prstGeom>
          <a:noFill/>
        </p:spPr>
        <p:txBody>
          <a:bodyPr wrap="square" rtlCol="0">
            <a:spAutoFit/>
          </a:bodyPr>
          <a:lstStyle/>
          <a:p>
            <a:r>
              <a:rPr lang="en-US" sz="1400" b="1" dirty="0"/>
              <a:t>HUSKY B: General Population</a:t>
            </a:r>
          </a:p>
        </p:txBody>
      </p:sp>
      <p:graphicFrame>
        <p:nvGraphicFramePr>
          <p:cNvPr id="7" name="Table 3">
            <a:extLst>
              <a:ext uri="{FF2B5EF4-FFF2-40B4-BE49-F238E27FC236}">
                <a16:creationId xmlns:a16="http://schemas.microsoft.com/office/drawing/2014/main" id="{8E493196-A402-4E73-9EBE-995AD18BFD5A}"/>
              </a:ext>
            </a:extLst>
          </p:cNvPr>
          <p:cNvGraphicFramePr>
            <a:graphicFrameLocks noGrp="1"/>
          </p:cNvGraphicFramePr>
          <p:nvPr/>
        </p:nvGraphicFramePr>
        <p:xfrm>
          <a:off x="244959" y="1939190"/>
          <a:ext cx="8686800" cy="310896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1565629903"/>
                    </a:ext>
                  </a:extLst>
                </a:gridCol>
                <a:gridCol w="3017520">
                  <a:extLst>
                    <a:ext uri="{9D8B030D-6E8A-4147-A177-3AD203B41FA5}">
                      <a16:colId xmlns:a16="http://schemas.microsoft.com/office/drawing/2014/main" val="4247147666"/>
                    </a:ext>
                  </a:extLst>
                </a:gridCol>
                <a:gridCol w="548640">
                  <a:extLst>
                    <a:ext uri="{9D8B030D-6E8A-4147-A177-3AD203B41FA5}">
                      <a16:colId xmlns:a16="http://schemas.microsoft.com/office/drawing/2014/main" val="3763392031"/>
                    </a:ext>
                  </a:extLst>
                </a:gridCol>
                <a:gridCol w="822960">
                  <a:extLst>
                    <a:ext uri="{9D8B030D-6E8A-4147-A177-3AD203B41FA5}">
                      <a16:colId xmlns:a16="http://schemas.microsoft.com/office/drawing/2014/main" val="3142647698"/>
                    </a:ext>
                  </a:extLst>
                </a:gridCol>
                <a:gridCol w="502920">
                  <a:extLst>
                    <a:ext uri="{9D8B030D-6E8A-4147-A177-3AD203B41FA5}">
                      <a16:colId xmlns:a16="http://schemas.microsoft.com/office/drawing/2014/main" val="2779726634"/>
                    </a:ext>
                  </a:extLst>
                </a:gridCol>
                <a:gridCol w="502920">
                  <a:extLst>
                    <a:ext uri="{9D8B030D-6E8A-4147-A177-3AD203B41FA5}">
                      <a16:colId xmlns:a16="http://schemas.microsoft.com/office/drawing/2014/main" val="1782621972"/>
                    </a:ext>
                  </a:extLst>
                </a:gridCol>
                <a:gridCol w="502920">
                  <a:extLst>
                    <a:ext uri="{9D8B030D-6E8A-4147-A177-3AD203B41FA5}">
                      <a16:colId xmlns:a16="http://schemas.microsoft.com/office/drawing/2014/main" val="665852294"/>
                    </a:ext>
                  </a:extLst>
                </a:gridCol>
                <a:gridCol w="502920">
                  <a:extLst>
                    <a:ext uri="{9D8B030D-6E8A-4147-A177-3AD203B41FA5}">
                      <a16:colId xmlns:a16="http://schemas.microsoft.com/office/drawing/2014/main" val="1673847246"/>
                    </a:ext>
                  </a:extLst>
                </a:gridCol>
                <a:gridCol w="502920">
                  <a:extLst>
                    <a:ext uri="{9D8B030D-6E8A-4147-A177-3AD203B41FA5}">
                      <a16:colId xmlns:a16="http://schemas.microsoft.com/office/drawing/2014/main" val="1544709080"/>
                    </a:ext>
                  </a:extLst>
                </a:gridCol>
                <a:gridCol w="502920">
                  <a:extLst>
                    <a:ext uri="{9D8B030D-6E8A-4147-A177-3AD203B41FA5}">
                      <a16:colId xmlns:a16="http://schemas.microsoft.com/office/drawing/2014/main" val="2811813226"/>
                    </a:ext>
                  </a:extLst>
                </a:gridCol>
                <a:gridCol w="502920">
                  <a:extLst>
                    <a:ext uri="{9D8B030D-6E8A-4147-A177-3AD203B41FA5}">
                      <a16:colId xmlns:a16="http://schemas.microsoft.com/office/drawing/2014/main" val="1162721830"/>
                    </a:ext>
                  </a:extLst>
                </a:gridCol>
                <a:gridCol w="502920">
                  <a:extLst>
                    <a:ext uri="{9D8B030D-6E8A-4147-A177-3AD203B41FA5}">
                      <a16:colId xmlns:a16="http://schemas.microsoft.com/office/drawing/2014/main" val="232752743"/>
                    </a:ext>
                  </a:extLst>
                </a:gridCol>
              </a:tblGrid>
              <a:tr h="370840">
                <a:tc>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ctr"/>
                      <a:r>
                        <a:rPr lang="en-US" sz="1000" dirty="0">
                          <a:solidFill>
                            <a:schemeClr val="tx1"/>
                          </a:solidFill>
                          <a:latin typeface="Cambria" panose="02040503050406030204" pitchFamily="18" charset="0"/>
                        </a:rPr>
                        <a:t>2019 Child Medicaid Quality Compass</a:t>
                      </a:r>
                    </a:p>
                    <a:p>
                      <a:pPr algn="ctr"/>
                      <a:r>
                        <a:rPr lang="en-US" sz="1000" dirty="0">
                          <a:solidFill>
                            <a:schemeClr val="tx1"/>
                          </a:solidFill>
                          <a:latin typeface="Cambria" panose="02040503050406030204" pitchFamily="18" charset="0"/>
                        </a:rPr>
                        <a:t>General Population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193140"/>
                  </a:ext>
                </a:extLst>
              </a:tr>
              <a:tr h="182880">
                <a:tc gridSpan="2">
                  <a:txBody>
                    <a:bodyPr/>
                    <a:lstStyle/>
                    <a:p>
                      <a:pPr algn="ctr"/>
                      <a:r>
                        <a:rPr lang="en-US" sz="1000" b="1" dirty="0">
                          <a:solidFill>
                            <a:schemeClr val="tx1"/>
                          </a:solidFill>
                          <a:latin typeface="Cambria" panose="02040503050406030204" pitchFamily="18" charset="0"/>
                        </a:rPr>
                        <a:t>Child Medicaid with CCC Survey Questions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1000" b="1"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5th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10th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25th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50th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75th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90th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95th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25362"/>
                  </a:ext>
                </a:extLst>
              </a:tr>
              <a:tr h="274320">
                <a:tc>
                  <a:txBody>
                    <a:bodyPr/>
                    <a:lstStyle/>
                    <a:p>
                      <a:pPr algn="r"/>
                      <a:endParaRPr lang="en-US" sz="800" b="1" i="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Getting Care Quickly </a:t>
                      </a:r>
                      <a:r>
                        <a:rPr lang="en-US" sz="800" b="1" i="1" dirty="0">
                          <a:solidFill>
                            <a:schemeClr val="tx1"/>
                          </a:solidFill>
                          <a:latin typeface="Cambria" panose="02040503050406030204" pitchFamily="18" charset="0"/>
                        </a:rPr>
                        <a:t>(% Always/Usually)</a:t>
                      </a:r>
                      <a:endParaRPr lang="en-US" sz="1000" b="1" i="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61st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Cambria" panose="02040503050406030204" pitchFamily="18" charset="0"/>
                        </a:rPr>
                        <a:t>80.94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Cambria" panose="02040503050406030204" pitchFamily="18" charset="0"/>
                        </a:rPr>
                        <a:t>82.95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Cambria" panose="02040503050406030204" pitchFamily="18" charset="0"/>
                        </a:rPr>
                        <a:t>87.01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Cambria" panose="02040503050406030204" pitchFamily="18" charset="0"/>
                        </a:rPr>
                        <a:t>89.98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rtl="0" fontAlgn="ctr"/>
                      <a:r>
                        <a:rPr lang="en-US" sz="1000" b="0" i="0" u="none" strike="noStrike" dirty="0">
                          <a:solidFill>
                            <a:srgbClr val="000000"/>
                          </a:solidFill>
                          <a:effectLst/>
                          <a:latin typeface="Cambria" panose="02040503050406030204" pitchFamily="18" charset="0"/>
                        </a:rPr>
                        <a:t>92.43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Cambria" panose="02040503050406030204" pitchFamily="18" charset="0"/>
                        </a:rPr>
                        <a:t>94.17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Cambria" panose="02040503050406030204" pitchFamily="18" charset="0"/>
                        </a:rPr>
                        <a:t>95.30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196253"/>
                  </a:ext>
                </a:extLst>
              </a:tr>
              <a:tr h="274320">
                <a:tc>
                  <a:txBody>
                    <a:bodyPr/>
                    <a:lstStyle/>
                    <a:p>
                      <a:pPr algn="r"/>
                      <a:endParaRPr lang="en-US" sz="800" b="1" i="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How Well Doctors Communicate </a:t>
                      </a:r>
                      <a:r>
                        <a:rPr lang="en-US" sz="800" b="1" i="1" dirty="0">
                          <a:solidFill>
                            <a:schemeClr val="tx1"/>
                          </a:solidFill>
                          <a:latin typeface="Cambria" panose="02040503050406030204" pitchFamily="18" charset="0"/>
                        </a:rPr>
                        <a:t>(% Always/Usually)</a:t>
                      </a: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91st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97.05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7316069"/>
                  </a:ext>
                </a:extLst>
              </a:tr>
              <a:tr h="274320">
                <a:tc>
                  <a:txBody>
                    <a:bodyPr/>
                    <a:lstStyle/>
                    <a:p>
                      <a:pPr algn="r"/>
                      <a:endParaRPr lang="en-US" sz="800" b="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Getting Needed Care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88th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78.40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967779"/>
                  </a:ext>
                </a:extLst>
              </a:tr>
              <a:tr h="274320">
                <a:tc>
                  <a:txBody>
                    <a:bodyPr/>
                    <a:lstStyle/>
                    <a:p>
                      <a:pPr marL="0" marR="0" lvl="0" indent="0" algn="r" defTabSz="966445" rtl="0" eaLnBrk="1" fontAlgn="auto" latinLnBrk="0" hangingPunct="1">
                        <a:lnSpc>
                          <a:spcPct val="100000"/>
                        </a:lnSpc>
                        <a:spcBef>
                          <a:spcPts val="0"/>
                        </a:spcBef>
                        <a:spcAft>
                          <a:spcPts val="0"/>
                        </a:spcAft>
                        <a:buClrTx/>
                        <a:buSzTx/>
                        <a:buFontTx/>
                        <a:buNone/>
                        <a:tabLst/>
                        <a:defRPr/>
                      </a:pPr>
                      <a:endParaRPr lang="en-US" sz="800" b="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Customer Service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47th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5928108"/>
                  </a:ext>
                </a:extLst>
              </a:tr>
              <a:tr h="274320">
                <a:tc>
                  <a:txBody>
                    <a:bodyPr/>
                    <a:lstStyle/>
                    <a:p>
                      <a:pPr marL="0" marR="0" lvl="0" indent="0" algn="r" defTabSz="966445" rtl="0" eaLnBrk="1" fontAlgn="auto" latinLnBrk="0" hangingPunct="1">
                        <a:lnSpc>
                          <a:spcPct val="100000"/>
                        </a:lnSpc>
                        <a:spcBef>
                          <a:spcPts val="0"/>
                        </a:spcBef>
                        <a:spcAft>
                          <a:spcPts val="0"/>
                        </a:spcAft>
                        <a:buClrTx/>
                        <a:buSzTx/>
                        <a:buFontTx/>
                        <a:buNone/>
                        <a:tabLst/>
                        <a:defRPr/>
                      </a:pPr>
                      <a:r>
                        <a:rPr lang="en-US" sz="800" b="1" i="0" dirty="0">
                          <a:solidFill>
                            <a:schemeClr val="tx1"/>
                          </a:solidFill>
                          <a:latin typeface="Cambria" panose="02040503050406030204" pitchFamily="18" charset="0"/>
                        </a:rPr>
                        <a:t>Q35</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Care Coordination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87th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78.57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89.33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1727894"/>
                  </a:ext>
                </a:extLst>
              </a:tr>
              <a:tr h="274320">
                <a:tc>
                  <a:txBody>
                    <a:bodyPr/>
                    <a:lstStyle/>
                    <a:p>
                      <a:pPr algn="r"/>
                      <a:r>
                        <a:rPr lang="en-US" sz="800" b="1" i="0" dirty="0">
                          <a:solidFill>
                            <a:schemeClr val="tx1"/>
                          </a:solidFill>
                          <a:latin typeface="Cambria" panose="02040503050406030204" pitchFamily="18" charset="0"/>
                        </a:rPr>
                        <a:t>Q9</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Health Care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94th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283580"/>
                  </a:ext>
                </a:extLst>
              </a:tr>
              <a:tr h="274320">
                <a:tc>
                  <a:txBody>
                    <a:bodyPr/>
                    <a:lstStyle/>
                    <a:p>
                      <a:pPr algn="r"/>
                      <a:r>
                        <a:rPr lang="en-US" sz="800" b="1" i="0" dirty="0">
                          <a:solidFill>
                            <a:schemeClr val="tx1"/>
                          </a:solidFill>
                          <a:latin typeface="Cambria" panose="02040503050406030204" pitchFamily="18" charset="0"/>
                        </a:rPr>
                        <a:t>Q36</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Personal Doctor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97th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extLst>
                  <a:ext uri="{0D108BD9-81ED-4DB2-BD59-A6C34878D82A}">
                    <a16:rowId xmlns:a16="http://schemas.microsoft.com/office/drawing/2014/main" val="3744683413"/>
                  </a:ext>
                </a:extLst>
              </a:tr>
              <a:tr h="274320">
                <a:tc>
                  <a:txBody>
                    <a:bodyPr/>
                    <a:lstStyle/>
                    <a:p>
                      <a:pPr algn="r"/>
                      <a:r>
                        <a:rPr lang="en-US" sz="800" b="1" i="0" dirty="0">
                          <a:solidFill>
                            <a:schemeClr val="tx1"/>
                          </a:solidFill>
                          <a:latin typeface="Cambria" panose="02040503050406030204" pitchFamily="18" charset="0"/>
                        </a:rPr>
                        <a:t>Q43</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Specialist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76th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29054"/>
                  </a:ext>
                </a:extLst>
              </a:tr>
              <a:tr h="274320">
                <a:tc>
                  <a:txBody>
                    <a:bodyPr/>
                    <a:lstStyle/>
                    <a:p>
                      <a:pPr algn="r"/>
                      <a:r>
                        <a:rPr lang="en-US" sz="800" b="1" i="0" dirty="0">
                          <a:solidFill>
                            <a:schemeClr val="tx1"/>
                          </a:solidFill>
                          <a:latin typeface="Cambria" panose="02040503050406030204" pitchFamily="18" charset="0"/>
                        </a:rPr>
                        <a:t>Q49</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Health Plan</a:t>
                      </a:r>
                      <a:r>
                        <a:rPr lang="en-US" sz="800" b="1" i="1" dirty="0">
                          <a:solidFill>
                            <a:schemeClr val="tx1"/>
                          </a:solidFill>
                          <a:latin typeface="Cambria" panose="02040503050406030204" pitchFamily="18" charset="0"/>
                        </a:rPr>
                        <a:t> (% 8, 9, 10)</a:t>
                      </a:r>
                      <a:endParaRPr lang="en-US" sz="1000" b="1" i="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24th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79.03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84.48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594595"/>
                  </a:ext>
                </a:extLst>
              </a:tr>
            </a:tbl>
          </a:graphicData>
        </a:graphic>
      </p:graphicFrame>
      <p:sp>
        <p:nvSpPr>
          <p:cNvPr id="8" name="TextBox 7"/>
          <p:cNvSpPr txBox="1">
            <a:spLocks noChangeAspect="1"/>
          </p:cNvSpPr>
          <p:nvPr/>
        </p:nvSpPr>
        <p:spPr>
          <a:xfrm>
            <a:off x="6039117" y="5048150"/>
            <a:ext cx="3657600" cy="1200329"/>
          </a:xfrm>
          <a:prstGeom prst="rect">
            <a:avLst/>
          </a:prstGeom>
          <a:noFill/>
          <a:ln w="15875">
            <a:noFill/>
          </a:ln>
        </p:spPr>
        <p:txBody>
          <a:bodyPr wrap="square" rtlCol="0">
            <a:spAutoFit/>
          </a:bodyPr>
          <a:lstStyle/>
          <a:p>
            <a:pPr algn="l"/>
            <a:r>
              <a:rPr lang="en-US" sz="900" b="1" dirty="0">
                <a:solidFill>
                  <a:srgbClr val="5D5D5D"/>
                </a:solidFill>
                <a:latin typeface="Cambria" panose="02040503050406030204" pitchFamily="18" charset="0"/>
              </a:rPr>
              <a:t>Legend:</a:t>
            </a:r>
          </a:p>
          <a:p>
            <a:pPr algn="l"/>
            <a:r>
              <a:rPr lang="en-US" sz="900" dirty="0">
                <a:solidFill>
                  <a:srgbClr val="5D5D5D"/>
                </a:solidFill>
                <a:latin typeface="Cambria" panose="02040503050406030204" pitchFamily="18" charset="0"/>
              </a:rPr>
              <a:t>95th = Plan score falls on or above 95th percentile</a:t>
            </a:r>
          </a:p>
          <a:p>
            <a:pPr algn="l"/>
            <a:r>
              <a:rPr lang="en-US" sz="900" dirty="0">
                <a:solidFill>
                  <a:srgbClr val="5D5D5D"/>
                </a:solidFill>
                <a:latin typeface="Cambria" panose="02040503050406030204" pitchFamily="18" charset="0"/>
              </a:rPr>
              <a:t>90th = Plan score falls on 90th or below 95th percentile</a:t>
            </a:r>
          </a:p>
          <a:p>
            <a:pPr algn="l"/>
            <a:r>
              <a:rPr lang="en-US" sz="900" dirty="0">
                <a:solidFill>
                  <a:srgbClr val="5D5D5D"/>
                </a:solidFill>
                <a:latin typeface="Cambria" panose="02040503050406030204" pitchFamily="18" charset="0"/>
              </a:rPr>
              <a:t>75th = Plan score falls on 75th or below 90th percentile</a:t>
            </a:r>
          </a:p>
          <a:p>
            <a:pPr algn="l"/>
            <a:r>
              <a:rPr lang="en-US" sz="900" dirty="0">
                <a:solidFill>
                  <a:srgbClr val="5D5D5D"/>
                </a:solidFill>
                <a:latin typeface="Cambria" panose="02040503050406030204" pitchFamily="18" charset="0"/>
              </a:rPr>
              <a:t>50th = Plan score falls on 50th or below 75th percentile</a:t>
            </a:r>
          </a:p>
          <a:p>
            <a:pPr algn="l"/>
            <a:r>
              <a:rPr lang="en-US" sz="900" dirty="0">
                <a:solidFill>
                  <a:srgbClr val="5D5D5D"/>
                </a:solidFill>
                <a:latin typeface="Cambria" panose="02040503050406030204" pitchFamily="18" charset="0"/>
              </a:rPr>
              <a:t>25th = Plan score falls on 25th or below 50th percentile</a:t>
            </a:r>
          </a:p>
          <a:p>
            <a:pPr algn="l"/>
            <a:r>
              <a:rPr lang="en-US" sz="900" dirty="0">
                <a:solidFill>
                  <a:srgbClr val="5D5D5D"/>
                </a:solidFill>
                <a:latin typeface="Cambria" panose="02040503050406030204" pitchFamily="18" charset="0"/>
              </a:rPr>
              <a:t>10th = Plan score falls on 10th or below 25th percentile</a:t>
            </a:r>
          </a:p>
          <a:p>
            <a:pPr algn="l"/>
            <a:r>
              <a:rPr lang="en-US" sz="900" dirty="0">
                <a:solidFill>
                  <a:srgbClr val="5D5D5D"/>
                </a:solidFill>
                <a:latin typeface="Cambria" panose="02040503050406030204" pitchFamily="18" charset="0"/>
              </a:rPr>
              <a:t>  5th = Plan score falls below 10th percentile</a:t>
            </a:r>
          </a:p>
        </p:txBody>
      </p:sp>
      <p:sp>
        <p:nvSpPr>
          <p:cNvPr id="4" name="Rectangle 3"/>
          <p:cNvSpPr/>
          <p:nvPr/>
        </p:nvSpPr>
        <p:spPr>
          <a:xfrm>
            <a:off x="4219904" y="6248479"/>
            <a:ext cx="4572000" cy="480131"/>
          </a:xfrm>
          <a:prstGeom prst="rect">
            <a:avLst/>
          </a:prstGeom>
        </p:spPr>
        <p:txBody>
          <a:bodyPr>
            <a:spAutoFit/>
          </a:bodyPr>
          <a:lstStyle/>
          <a:p>
            <a:pPr algn="r">
              <a:tabLst>
                <a:tab pos="2743200" algn="r"/>
              </a:tabLst>
              <a:defRPr/>
            </a:pPr>
            <a:r>
              <a:rPr lang="en-US" sz="800" dirty="0"/>
              <a:t> </a:t>
            </a:r>
            <a:r>
              <a:rPr lang="en-US" sz="840" dirty="0">
                <a:solidFill>
                  <a:srgbClr val="5D5D5D"/>
                </a:solidFill>
                <a:latin typeface="Cambria" panose="02040503050406030204" pitchFamily="18" charset="0"/>
              </a:rPr>
              <a:t>2020 CAHPS</a:t>
            </a:r>
            <a:r>
              <a:rPr lang="en-US" sz="840" baseline="30000" dirty="0">
                <a:solidFill>
                  <a:srgbClr val="5D5D5D"/>
                </a:solidFill>
                <a:latin typeface="Cambria" panose="02040503050406030204" pitchFamily="18" charset="0"/>
              </a:rPr>
              <a:t>®</a:t>
            </a:r>
            <a:r>
              <a:rPr lang="en-US" sz="840" dirty="0">
                <a:solidFill>
                  <a:srgbClr val="5D5D5D"/>
                </a:solidFill>
                <a:latin typeface="Cambria" panose="02040503050406030204" pitchFamily="18" charset="0"/>
              </a:rPr>
              <a:t> 5.0H CHIP with CCC Survey</a:t>
            </a:r>
          </a:p>
          <a:p>
            <a:pPr algn="r">
              <a:tabLst>
                <a:tab pos="2743200" algn="r"/>
              </a:tabLst>
              <a:defRPr/>
            </a:pPr>
            <a:r>
              <a:rPr lang="en-US" sz="840" dirty="0">
                <a:solidFill>
                  <a:srgbClr val="5D5D5D"/>
                </a:solidFill>
                <a:latin typeface="Cambria" panose="02040503050406030204" pitchFamily="18" charset="0"/>
              </a:rPr>
              <a:t>HUSKY Health program (HUSKY B)</a:t>
            </a:r>
          </a:p>
          <a:p>
            <a:pPr>
              <a:tabLst>
                <a:tab pos="2743200" algn="r"/>
              </a:tabLst>
              <a:defRPr/>
            </a:pPr>
            <a:r>
              <a:rPr lang="en-US" sz="840" dirty="0">
                <a:solidFill>
                  <a:srgbClr val="5D5D5D"/>
                </a:solidFill>
                <a:latin typeface="Cambria" panose="02040503050406030204" pitchFamily="18" charset="0"/>
              </a:rPr>
              <a:t>                                                                                                                                                             July 2020    </a:t>
            </a:r>
            <a:fld id="{E2BE3DC3-66FD-4C84-890C-13715476EF65}" type="slidenum">
              <a:rPr lang="en-US" sz="840" smtClean="0">
                <a:solidFill>
                  <a:srgbClr val="5D5D5D"/>
                </a:solidFill>
                <a:latin typeface="Cambria" panose="02040503050406030204" pitchFamily="18" charset="0"/>
              </a:rPr>
              <a:pPr>
                <a:tabLst>
                  <a:tab pos="2743200" algn="r"/>
                </a:tabLst>
                <a:defRPr/>
              </a:pPr>
              <a:t>58</a:t>
            </a:fld>
            <a:endParaRPr lang="en-US" sz="840" dirty="0">
              <a:solidFill>
                <a:srgbClr val="5D5D5D"/>
              </a:solidFill>
              <a:latin typeface="Cambria" panose="02040503050406030204" pitchFamily="18" charset="0"/>
            </a:endParaRPr>
          </a:p>
        </p:txBody>
      </p:sp>
      <p:sp>
        <p:nvSpPr>
          <p:cNvPr id="9" name="Rectangle 8"/>
          <p:cNvSpPr/>
          <p:nvPr/>
        </p:nvSpPr>
        <p:spPr>
          <a:xfrm rot="10800000" flipV="1">
            <a:off x="80532" y="6086898"/>
            <a:ext cx="6784428" cy="692497"/>
          </a:xfrm>
          <a:prstGeom prst="rect">
            <a:avLst/>
          </a:prstGeom>
        </p:spPr>
        <p:txBody>
          <a:bodyPr wrap="square">
            <a:spAutoFit/>
          </a:bodyPr>
          <a:lstStyle/>
          <a:p>
            <a:pPr>
              <a:defRPr/>
            </a:pPr>
            <a:r>
              <a:rPr lang="en-US" sz="900" dirty="0">
                <a:solidFill>
                  <a:srgbClr val="5D5D5D"/>
                </a:solidFill>
                <a:latin typeface="Cambria" panose="02040503050406030204" pitchFamily="18" charset="0"/>
                <a:ea typeface="Cambria" panose="02040503050406030204" pitchFamily="18" charset="0"/>
              </a:rPr>
              <a:t>The 2019 Child Medicaid Quality Compass consists of 112 public and non-public reporting health plan products</a:t>
            </a:r>
          </a:p>
          <a:p>
            <a:pPr>
              <a:defRPr/>
            </a:pPr>
            <a:r>
              <a:rPr lang="en-US" sz="900" dirty="0">
                <a:solidFill>
                  <a:srgbClr val="5D5D5D"/>
                </a:solidFill>
                <a:latin typeface="Cambria" panose="02040503050406030204" pitchFamily="18" charset="0"/>
                <a:ea typeface="Cambria" panose="02040503050406030204" pitchFamily="18" charset="0"/>
              </a:rPr>
              <a:t>(All Lines of Business excluding PPO/EPOs).</a:t>
            </a:r>
          </a:p>
          <a:p>
            <a:pPr>
              <a:defRPr/>
            </a:pPr>
            <a:endParaRPr lang="en-US" sz="900" baseline="30000" dirty="0">
              <a:solidFill>
                <a:srgbClr val="5D5D5D"/>
              </a:solidFill>
              <a:latin typeface="Cambria" panose="02040503050406030204" pitchFamily="18" charset="0"/>
              <a:ea typeface="Cambria" panose="02040503050406030204" pitchFamily="18" charset="0"/>
            </a:endParaRPr>
          </a:p>
          <a:p>
            <a:pPr>
              <a:defRPr/>
            </a:pPr>
            <a:endParaRPr lang="en-US" sz="900" baseline="30000" dirty="0">
              <a:solidFill>
                <a:srgbClr val="5D5D5D"/>
              </a:solidFill>
              <a:latin typeface="Cambria" panose="02040503050406030204" pitchFamily="18" charset="0"/>
              <a:ea typeface="Cambria" panose="02040503050406030204" pitchFamily="18" charset="0"/>
            </a:endParaRPr>
          </a:p>
          <a:p>
            <a:pPr>
              <a:defRPr/>
            </a:pPr>
            <a:r>
              <a:rPr lang="en-US" sz="900" baseline="30000" dirty="0">
                <a:solidFill>
                  <a:srgbClr val="5D5D5D"/>
                </a:solidFill>
                <a:latin typeface="Cambria" panose="02040503050406030204" pitchFamily="18" charset="0"/>
                <a:ea typeface="Cambria" panose="02040503050406030204" pitchFamily="18" charset="0"/>
              </a:rPr>
              <a:t> </a:t>
            </a:r>
            <a:r>
              <a:rPr lang="en-US" sz="900" dirty="0">
                <a:solidFill>
                  <a:srgbClr val="5D5D5D"/>
                </a:solidFill>
                <a:latin typeface="Cambria" panose="02040503050406030204" pitchFamily="18" charset="0"/>
                <a:ea typeface="Cambria" panose="02040503050406030204" pitchFamily="18" charset="0"/>
              </a:rPr>
              <a:t> SPH Analytics</a:t>
            </a:r>
            <a:endParaRPr lang="en-US" sz="900" baseline="30000" dirty="0">
              <a:solidFill>
                <a:srgbClr val="5D5D5D"/>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6955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spect="1"/>
          </p:cNvSpPr>
          <p:nvPr/>
        </p:nvSpPr>
        <p:spPr>
          <a:xfrm>
            <a:off x="181643" y="6321918"/>
            <a:ext cx="8368606" cy="207749"/>
          </a:xfrm>
          <a:prstGeom prst="rect">
            <a:avLst/>
          </a:prstGeom>
        </p:spPr>
        <p:txBody>
          <a:bodyPr>
            <a:spAutoFit/>
          </a:bodyPr>
          <a:lstStyle/>
          <a:p>
            <a:pPr defTabSz="857250" eaLnBrk="0" hangingPunct="0">
              <a:defRPr/>
            </a:pPr>
            <a:r>
              <a:rPr lang="en-US" sz="750" dirty="0">
                <a:solidFill>
                  <a:srgbClr val="000000">
                    <a:lumMod val="50000"/>
                    <a:lumOff val="50000"/>
                  </a:srgbClr>
                </a:solidFill>
                <a:latin typeface="Cambria" panose="02040503050406030204" pitchFamily="18" charset="0"/>
              </a:rPr>
              <a:t>No significant differences compared to prior  year results are noted</a:t>
            </a:r>
            <a:r>
              <a:rPr lang="en-US" sz="750" dirty="0">
                <a:solidFill>
                  <a:srgbClr val="5D5D5D"/>
                </a:solidFill>
                <a:latin typeface="Cambria" panose="02040503050406030204" pitchFamily="18" charset="0"/>
              </a:rPr>
              <a:t> </a:t>
            </a:r>
          </a:p>
        </p:txBody>
      </p:sp>
      <p:sp>
        <p:nvSpPr>
          <p:cNvPr id="20" name="Rectangle 2"/>
          <p:cNvSpPr txBox="1">
            <a:spLocks noChangeAspect="1" noChangeArrowheads="1"/>
          </p:cNvSpPr>
          <p:nvPr/>
        </p:nvSpPr>
        <p:spPr>
          <a:xfrm>
            <a:off x="242887" y="96226"/>
            <a:ext cx="5409423" cy="785813"/>
          </a:xfrm>
          <a:prstGeom prst="homePlate">
            <a:avLst/>
          </a:prstGeom>
          <a:solidFill>
            <a:srgbClr val="2A5698"/>
          </a:solidFill>
        </p:spPr>
        <p:txBody>
          <a:bodyPr vert="horz" lIns="85725" tIns="42863" rIns="85725" bIns="42863" rtlCol="0" anchor="ctr" anchorCtr="0">
            <a:normAutofit/>
          </a:bodyPr>
          <a:lstStyle>
            <a:lvl1pPr algn="l" defTabSz="914400" rtl="0" eaLnBrk="1" latinLnBrk="0" hangingPunct="1">
              <a:spcBef>
                <a:spcPct val="0"/>
              </a:spcBef>
              <a:buNone/>
              <a:defRPr sz="4800" kern="1200" spc="100" baseline="0">
                <a:solidFill>
                  <a:schemeClr val="accent1"/>
                </a:solidFill>
                <a:latin typeface="Haettenschweiler" panose="020B0706040902060204" pitchFamily="34" charset="0"/>
                <a:ea typeface="+mj-ea"/>
                <a:cs typeface="+mj-cs"/>
              </a:defRPr>
            </a:lvl1pPr>
          </a:lstStyle>
          <a:p>
            <a:pPr algn="r" defTabSz="857250"/>
            <a:r>
              <a:rPr lang="en-US" sz="4500" spc="94" dirty="0">
                <a:solidFill>
                  <a:srgbClr val="FFFFFF"/>
                </a:solidFill>
              </a:rPr>
              <a:t>Summary of Key Measures</a:t>
            </a:r>
            <a:endParaRPr lang="en-US" sz="1583" i="1" spc="94" dirty="0">
              <a:solidFill>
                <a:srgbClr val="FFFFFF"/>
              </a:solidFill>
            </a:endParaRPr>
          </a:p>
        </p:txBody>
      </p:sp>
      <p:sp>
        <p:nvSpPr>
          <p:cNvPr id="11" name="Rectangle 7"/>
          <p:cNvSpPr>
            <a:spLocks noChangeAspect="1" noChangeArrowheads="1"/>
          </p:cNvSpPr>
          <p:nvPr>
            <p:custDataLst>
              <p:tags r:id="rId1"/>
            </p:custDataLst>
          </p:nvPr>
        </p:nvSpPr>
        <p:spPr bwMode="gray">
          <a:xfrm>
            <a:off x="4587645" y="6323877"/>
            <a:ext cx="4219278" cy="482055"/>
          </a:xfrm>
          <a:prstGeom prst="rect">
            <a:avLst/>
          </a:prstGeom>
          <a:noFill/>
          <a:ln w="9525" algn="ctr">
            <a:noFill/>
            <a:miter lim="800000"/>
            <a:headEnd/>
            <a:tailEnd/>
          </a:ln>
          <a:effectLst/>
        </p:spPr>
        <p:txBody>
          <a:bodyPr>
            <a:spAutoFit/>
          </a:bodyPr>
          <a:lstStyle/>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2020 CAHPS</a:t>
            </a:r>
            <a:r>
              <a:rPr lang="en-US" sz="844" baseline="30000" dirty="0">
                <a:solidFill>
                  <a:srgbClr val="5D5D5D"/>
                </a:solidFill>
                <a:latin typeface="Cambria" panose="02040503050406030204" pitchFamily="18" charset="0"/>
                <a:ea typeface="Cambria" panose="02040503050406030204" pitchFamily="18" charset="0"/>
              </a:rPr>
              <a:t>®</a:t>
            </a:r>
            <a:r>
              <a:rPr lang="en-US" sz="844" dirty="0">
                <a:solidFill>
                  <a:srgbClr val="5D5D5D"/>
                </a:solidFill>
                <a:latin typeface="Cambria" panose="02040503050406030204" pitchFamily="18" charset="0"/>
                <a:ea typeface="Cambria" panose="02040503050406030204" pitchFamily="18" charset="0"/>
              </a:rPr>
              <a:t> 5.0H Child Medicaid w CCC  Survey</a:t>
            </a:r>
          </a:p>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HUSKY Health program (HUSKY A/C/D)</a:t>
            </a:r>
          </a:p>
          <a:p>
            <a:pPr algn="r" defTabSz="857250" eaLnBrk="0" hangingPunct="0">
              <a:defRPr/>
            </a:pPr>
            <a:r>
              <a:rPr lang="en-US" sz="844" dirty="0">
                <a:solidFill>
                  <a:srgbClr val="5D5D5D"/>
                </a:solidFill>
                <a:latin typeface="Cambria" panose="02040503050406030204" pitchFamily="18" charset="0"/>
                <a:ea typeface="Cambria" panose="02040503050406030204" pitchFamily="18" charset="0"/>
              </a:rPr>
              <a:t>     July 2020    </a:t>
            </a:r>
            <a:fld id="{4989857A-0985-40F2-94BC-9232F4ED65BC}" type="slidenum">
              <a:rPr lang="en-US" sz="844">
                <a:solidFill>
                  <a:srgbClr val="5D5D5D"/>
                </a:solidFill>
                <a:latin typeface="Cambria" panose="02040503050406030204" pitchFamily="18" charset="0"/>
                <a:ea typeface="Cambria" panose="02040503050406030204" pitchFamily="18" charset="0"/>
              </a:rPr>
              <a:pPr algn="r" defTabSz="857250" eaLnBrk="0" hangingPunct="0">
                <a:defRPr/>
              </a:pPr>
              <a:t>59</a:t>
            </a:fld>
            <a:endParaRPr lang="en-US" sz="844" dirty="0">
              <a:solidFill>
                <a:srgbClr val="5D5D5D"/>
              </a:solidFill>
              <a:latin typeface="Cambria" panose="02040503050406030204" pitchFamily="18" charset="0"/>
              <a:ea typeface="Cambria" panose="02040503050406030204" pitchFamily="18" charset="0"/>
            </a:endParaRPr>
          </a:p>
        </p:txBody>
      </p:sp>
      <p:sp>
        <p:nvSpPr>
          <p:cNvPr id="8" name="Rectangle 150">
            <a:extLst>
              <a:ext uri="{FF2B5EF4-FFF2-40B4-BE49-F238E27FC236}">
                <a16:creationId xmlns:a16="http://schemas.microsoft.com/office/drawing/2014/main" id="{E54E8A01-0DAC-4907-92B9-B5DD7BF63AFE}"/>
              </a:ext>
            </a:extLst>
          </p:cNvPr>
          <p:cNvSpPr>
            <a:spLocks noChangeAspect="1" noChangeArrowheads="1"/>
          </p:cNvSpPr>
          <p:nvPr/>
        </p:nvSpPr>
        <p:spPr bwMode="auto">
          <a:xfrm>
            <a:off x="242887" y="6059237"/>
            <a:ext cx="3154562" cy="322714"/>
          </a:xfrm>
          <a:prstGeom prst="rect">
            <a:avLst/>
          </a:prstGeom>
          <a:noFill/>
          <a:ln w="9525" algn="ctr">
            <a:noFill/>
            <a:miter lim="800000"/>
            <a:headEnd/>
            <a:tailEnd/>
          </a:ln>
        </p:spPr>
        <p:txBody>
          <a:bodyPr wrap="none" anchor="ctr"/>
          <a:lstStyle/>
          <a:p>
            <a:pPr algn="ctr" defTabSz="857250" eaLnBrk="0" hangingPunct="0"/>
            <a:endParaRPr lang="en-US" sz="750" b="1" dirty="0">
              <a:solidFill>
                <a:srgbClr val="000000">
                  <a:lumMod val="50000"/>
                  <a:lumOff val="50000"/>
                </a:srgbClr>
              </a:solidFill>
              <a:latin typeface="Cambria" panose="02040503050406030204" pitchFamily="18" charset="0"/>
            </a:endParaRPr>
          </a:p>
        </p:txBody>
      </p:sp>
      <p:sp>
        <p:nvSpPr>
          <p:cNvPr id="3" name="TextBox 2"/>
          <p:cNvSpPr txBox="1"/>
          <p:nvPr/>
        </p:nvSpPr>
        <p:spPr>
          <a:xfrm>
            <a:off x="3857297" y="882039"/>
            <a:ext cx="3142593" cy="261610"/>
          </a:xfrm>
          <a:prstGeom prst="rect">
            <a:avLst/>
          </a:prstGeom>
          <a:noFill/>
        </p:spPr>
        <p:txBody>
          <a:bodyPr wrap="square" rtlCol="0">
            <a:spAutoFit/>
          </a:bodyPr>
          <a:lstStyle/>
          <a:p>
            <a:r>
              <a:rPr lang="en-US" sz="1100" b="1" dirty="0"/>
              <a:t>HUSKY B: CCC Population</a:t>
            </a:r>
          </a:p>
        </p:txBody>
      </p:sp>
      <p:graphicFrame>
        <p:nvGraphicFramePr>
          <p:cNvPr id="9" name="Table 8"/>
          <p:cNvGraphicFramePr>
            <a:graphicFrameLocks noGrp="1" noChangeAspect="1"/>
          </p:cNvGraphicFramePr>
          <p:nvPr>
            <p:custDataLst>
              <p:tags r:id="rId2"/>
            </p:custDataLst>
          </p:nvPr>
        </p:nvGraphicFramePr>
        <p:xfrm>
          <a:off x="960120" y="1164207"/>
          <a:ext cx="7680960" cy="4662869"/>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tblGrid>
              <a:tr h="292494">
                <a:tc>
                  <a:txBody>
                    <a:bodyPr/>
                    <a:lstStyle/>
                    <a:p>
                      <a:pPr marL="0" marR="0" lvl="0" indent="0" algn="l" defTabSz="966445" rtl="0" eaLnBrk="1" fontAlgn="b" latinLnBrk="0" hangingPunct="1">
                        <a:lnSpc>
                          <a:spcPct val="100000"/>
                        </a:lnSpc>
                        <a:spcBef>
                          <a:spcPts val="0"/>
                        </a:spcBef>
                        <a:spcAft>
                          <a:spcPts val="0"/>
                        </a:spcAft>
                        <a:buClrTx/>
                        <a:buSzTx/>
                        <a:buFontTx/>
                        <a:buNone/>
                        <a:tabLst/>
                        <a:defRPr/>
                      </a:pPr>
                      <a:r>
                        <a:rPr lang="en-US" sz="800" b="1" i="0" u="none" strike="noStrike" kern="1200" baseline="0" dirty="0">
                          <a:solidFill>
                            <a:schemeClr val="accent3"/>
                          </a:solidFill>
                          <a:latin typeface="Cambria" panose="02040503050406030204" pitchFamily="18" charset="0"/>
                          <a:ea typeface="+mn-ea"/>
                          <a:cs typeface="+mn-cs"/>
                        </a:rPr>
                        <a:t> </a:t>
                      </a:r>
                    </a:p>
                    <a:p>
                      <a:pPr algn="l" fontAlgn="b">
                        <a:defRPr/>
                      </a:pPr>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9050" cap="flat" cmpd="sng" algn="ctr">
                      <a:solidFill>
                        <a:srgbClr val="3E79B5"/>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tc gridSpan="5">
                  <a:txBody>
                    <a:bodyPr/>
                    <a:lstStyle/>
                    <a:p>
                      <a:pPr algn="ctr"/>
                      <a:r>
                        <a:rPr lang="en-US" sz="1100" b="1" i="0" u="none" strike="noStrike" kern="1200" dirty="0">
                          <a:solidFill>
                            <a:schemeClr val="accent3"/>
                          </a:solidFill>
                          <a:latin typeface="Cambria" panose="02040503050406030204" pitchFamily="18" charset="0"/>
                          <a:ea typeface="+mn-ea"/>
                          <a:cs typeface="+mn-cs"/>
                        </a:rPr>
                        <a:t>CCC Population</a:t>
                      </a:r>
                    </a:p>
                  </a:txBody>
                  <a:tcPr marL="0" marR="0" marT="0" marB="0" anchor="ctr">
                    <a:lnT w="12700" cap="flat" cmpd="sng" algn="ctr">
                      <a:solidFill>
                        <a:schemeClr val="bg1"/>
                      </a:solidFill>
                      <a:prstDash val="solid"/>
                      <a:round/>
                      <a:headEnd type="none" w="med" len="med"/>
                      <a:tailEnd type="none" w="med" len="med"/>
                    </a:lnT>
                    <a:solidFill>
                      <a:srgbClr val="2A5698"/>
                    </a:solidFill>
                  </a:tcPr>
                </a:tc>
                <a:tc hMerge="1">
                  <a:txBody>
                    <a:bodyPr/>
                    <a:lstStyle/>
                    <a:p>
                      <a:endParaRPr lang="en-US"/>
                    </a:p>
                  </a:txBody>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2A5698"/>
                    </a:solidFill>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2A5698"/>
                    </a:solidFill>
                  </a:tcPr>
                </a:tc>
                <a:tc hMerge="1">
                  <a:txBody>
                    <a:bodyPr/>
                    <a:lstStyle/>
                    <a:p>
                      <a:pPr algn="ctr" fontAlgn="b"/>
                      <a:endParaRPr lang="en-US" sz="1000" b="1" i="0" u="none" strike="noStrike" kern="1200" dirty="0">
                        <a:solidFill>
                          <a:schemeClr val="accent3"/>
                        </a:solidFill>
                        <a:latin typeface="Cambria" panose="02040503050406030204" pitchFamily="18" charset="0"/>
                        <a:ea typeface="+mn-ea"/>
                        <a:cs typeface="+mn-cs"/>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extLst>
                  <a:ext uri="{0D108BD9-81ED-4DB2-BD59-A6C34878D82A}">
                    <a16:rowId xmlns:a16="http://schemas.microsoft.com/office/drawing/2014/main" val="10000"/>
                  </a:ext>
                </a:extLst>
              </a:tr>
              <a:tr h="146247">
                <a:tc>
                  <a:txBody>
                    <a:bodyPr/>
                    <a:lstStyle/>
                    <a:p>
                      <a:pPr algn="l" fontAlgn="b"/>
                      <a:r>
                        <a:rPr lang="en-US" sz="1000" b="1" i="0" u="none" strike="noStrike" kern="1200" dirty="0">
                          <a:solidFill>
                            <a:schemeClr val="accent3"/>
                          </a:solidFill>
                          <a:latin typeface="Cambria" panose="02040503050406030204" pitchFamily="18" charset="0"/>
                          <a:ea typeface="+mn-ea"/>
                          <a:cs typeface="+mn-cs"/>
                        </a:rPr>
                        <a:t>Composite Measures</a:t>
                      </a:r>
                    </a:p>
                  </a:txBody>
                  <a:tcPr marL="48006" marR="0" marT="0" marB="0" anchor="ctr">
                    <a:lnL w="12700" cap="flat" cmpd="sng" algn="ctr">
                      <a:solidFill>
                        <a:srgbClr val="0070C0"/>
                      </a:solidFill>
                      <a:prstDash val="solid"/>
                      <a:round/>
                      <a:headEnd type="none" w="med" len="med"/>
                      <a:tailEnd type="none" w="med" len="med"/>
                    </a:lnL>
                    <a:solidFill>
                      <a:srgbClr val="2A5698"/>
                    </a:solidFill>
                  </a:tcPr>
                </a:tc>
                <a:tc>
                  <a:txBody>
                    <a:bodyPr/>
                    <a:lstStyle/>
                    <a:p>
                      <a:pPr algn="ctr" fontAlgn="b">
                        <a:defRPr/>
                      </a:pPr>
                      <a:r>
                        <a:rPr lang="en-US" sz="1000" b="1" i="0" u="none" strike="noStrike" kern="1200" dirty="0">
                          <a:solidFill>
                            <a:schemeClr val="accent3"/>
                          </a:solidFill>
                          <a:latin typeface="Cambria" panose="02040503050406030204" pitchFamily="18" charset="0"/>
                          <a:ea typeface="+mn-ea"/>
                          <a:cs typeface="+mn-cs"/>
                        </a:rPr>
                        <a:t>2019</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a:t>
                      </a:r>
                    </a:p>
                  </a:txBody>
                  <a:tcPr marL="0" marR="0" marT="0" marB="0" anchor="ctr">
                    <a:solidFill>
                      <a:srgbClr val="2A5698"/>
                    </a:solidFill>
                  </a:tcPr>
                </a:tc>
                <a:tc>
                  <a:txBody>
                    <a:bodyPr/>
                    <a:lstStyle/>
                    <a:p>
                      <a:pPr algn="ctr" fontAlgn="b">
                        <a:defRPr/>
                      </a:pPr>
                      <a:r>
                        <a:rPr lang="en-US" sz="1000" b="1" i="0" u="none" strike="noStrike" kern="1200" dirty="0">
                          <a:solidFill>
                            <a:schemeClr val="accent3"/>
                          </a:solidFill>
                          <a:latin typeface="Cambria" panose="02040503050406030204" pitchFamily="18" charset="0"/>
                          <a:ea typeface="+mn-ea"/>
                          <a:cs typeface="+mn-cs"/>
                        </a:rPr>
                        <a:t>2020</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a:t>
                      </a:r>
                    </a:p>
                  </a:txBody>
                  <a:tcPr marL="0" marR="0" marT="0" marB="0" anchor="ctr">
                    <a:lnR w="12700" cap="flat" cmpd="sng" algn="ctr">
                      <a:solidFill>
                        <a:schemeClr val="bg1"/>
                      </a:solidFill>
                      <a:prstDash val="solid"/>
                      <a:round/>
                      <a:headEnd type="none" w="med" len="med"/>
                      <a:tailEnd type="none" w="med" len="med"/>
                    </a:lnR>
                    <a:solidFill>
                      <a:srgbClr val="2A5698"/>
                    </a:solidFill>
                  </a:tcPr>
                </a:tc>
                <a:tc>
                  <a:txBody>
                    <a:bodyPr/>
                    <a:lstStyle/>
                    <a:p>
                      <a:pPr algn="ctr" fontAlgn="b"/>
                      <a:r>
                        <a:rPr lang="en-US" sz="1000" b="1" i="0" u="none" strike="noStrike" kern="1200" dirty="0">
                          <a:solidFill>
                            <a:schemeClr val="accent3"/>
                          </a:solidFill>
                          <a:latin typeface="Cambria" panose="02040503050406030204" pitchFamily="18" charset="0"/>
                          <a:ea typeface="+mn-ea"/>
                          <a:cs typeface="+mn-cs"/>
                        </a:rPr>
                        <a:t>2020</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2A5698"/>
                    </a:solidFill>
                  </a:tcPr>
                </a:tc>
                <a:tc>
                  <a:txBody>
                    <a:bodyPr/>
                    <a:lstStyle/>
                    <a:p>
                      <a:pPr algn="ctr" fontAlgn="b"/>
                      <a:r>
                        <a:rPr lang="en-US" sz="1000" b="1" i="0" u="none" strike="noStrike" kern="1200" dirty="0">
                          <a:solidFill>
                            <a:schemeClr val="accent3"/>
                          </a:solidFill>
                          <a:latin typeface="Cambria" panose="02040503050406030204" pitchFamily="18" charset="0"/>
                          <a:ea typeface="+mn-ea"/>
                          <a:cs typeface="+mn-cs"/>
                        </a:rPr>
                        <a:t>2020</a:t>
                      </a:r>
                      <a:br>
                        <a:rPr lang="en-US" sz="1000" b="1" i="0" u="none" strike="noStrike" kern="1200" dirty="0">
                          <a:solidFill>
                            <a:schemeClr val="accent3"/>
                          </a:solidFill>
                          <a:latin typeface="Cambria" panose="02040503050406030204" pitchFamily="18" charset="0"/>
                          <a:ea typeface="+mn-ea"/>
                          <a:cs typeface="+mn-cs"/>
                        </a:rPr>
                      </a:br>
                      <a:r>
                        <a:rPr lang="en-US" sz="1000" b="1" i="0" u="none" strike="noStrike" kern="1200" dirty="0">
                          <a:solidFill>
                            <a:schemeClr val="accent3"/>
                          </a:solidFill>
                          <a:latin typeface="Cambria" panose="02040503050406030204" pitchFamily="18" charset="0"/>
                          <a:ea typeface="+mn-ea"/>
                          <a:cs typeface="+mn-cs"/>
                        </a:rPr>
                        <a:t>Margin of Error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2A5698"/>
                    </a:solidFill>
                  </a:tcPr>
                </a:tc>
                <a:tc>
                  <a:txBody>
                    <a:bodyPr/>
                    <a:lstStyle/>
                    <a:p>
                      <a:pPr marL="0" marR="0" lvl="0" indent="0" algn="ctr" defTabSz="966445"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accent3"/>
                          </a:solidFill>
                          <a:latin typeface="Cambria" panose="02040503050406030204" pitchFamily="18" charset="0"/>
                          <a:ea typeface="+mn-ea"/>
                          <a:cs typeface="+mn-cs"/>
                        </a:rPr>
                        <a:t>2019 Quality Compass</a:t>
                      </a:r>
                    </a:p>
                  </a:txBody>
                  <a:tcPr marL="0" marR="0" marT="0" marB="0" anchor="ctr">
                    <a:lnL w="12700" cap="flat" cmpd="sng" algn="ctr">
                      <a:solidFill>
                        <a:schemeClr val="bg1"/>
                      </a:solidFill>
                      <a:prstDash val="solid"/>
                      <a:round/>
                      <a:headEnd type="none" w="med" len="med"/>
                      <a:tailEnd type="none" w="med" len="med"/>
                    </a:lnL>
                    <a:solidFill>
                      <a:srgbClr val="2A5698"/>
                    </a:solidFill>
                  </a:tcPr>
                </a:tc>
                <a:extLst>
                  <a:ext uri="{0D108BD9-81ED-4DB2-BD59-A6C34878D82A}">
                    <a16:rowId xmlns:a16="http://schemas.microsoft.com/office/drawing/2014/main" val="10001"/>
                  </a:ext>
                </a:extLst>
              </a:tr>
              <a:tr h="219370">
                <a:tc>
                  <a:txBody>
                    <a:bodyPr/>
                    <a:lstStyle/>
                    <a:p>
                      <a:pPr marL="0" marR="0" indent="0" algn="l" defTabSz="966445"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5D5D5D"/>
                          </a:solidFill>
                          <a:latin typeface="Cambria" panose="02040503050406030204" pitchFamily="18" charset="0"/>
                        </a:rPr>
                        <a:t>Getting Care Quickly</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95%</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96%</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163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93%</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02"/>
                  </a:ext>
                </a:extLst>
              </a:tr>
              <a:tr h="219370">
                <a:tc>
                  <a:txBody>
                    <a:bodyPr/>
                    <a:lstStyle/>
                    <a:p>
                      <a:pPr>
                        <a:defRPr/>
                      </a:pPr>
                      <a:r>
                        <a:rPr lang="en-US" sz="900" dirty="0">
                          <a:solidFill>
                            <a:srgbClr val="5D5D5D"/>
                          </a:solidFill>
                          <a:latin typeface="Cambria" panose="02040503050406030204" pitchFamily="18" charset="0"/>
                        </a:rPr>
                        <a:t>How Well Doctors Communicate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96%</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98%</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94%</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03"/>
                  </a:ext>
                </a:extLst>
              </a:tr>
              <a:tr h="219370">
                <a:tc>
                  <a:txBody>
                    <a:bodyPr/>
                    <a:lstStyle/>
                    <a:p>
                      <a:pPr>
                        <a:defRPr/>
                      </a:pPr>
                      <a:r>
                        <a:rPr lang="en-US" sz="900" baseline="0" dirty="0">
                          <a:solidFill>
                            <a:srgbClr val="5D5D5D"/>
                          </a:solidFill>
                          <a:latin typeface="Cambria" panose="02040503050406030204" pitchFamily="18" charset="0"/>
                        </a:rPr>
                        <a:t>Getting Needed Care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175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04"/>
                  </a:ext>
                </a:extLst>
              </a:tr>
              <a:tr h="219370">
                <a:tc>
                  <a:txBody>
                    <a:bodyPr/>
                    <a:lstStyle/>
                    <a:p>
                      <a:pPr>
                        <a:defRPr/>
                      </a:pPr>
                      <a:r>
                        <a:rPr lang="en-US" sz="900" dirty="0">
                          <a:solidFill>
                            <a:srgbClr val="5D5D5D"/>
                          </a:solidFill>
                          <a:latin typeface="Cambria" panose="02040503050406030204" pitchFamily="18" charset="0"/>
                        </a:rPr>
                        <a:t>Customer Service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78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kern="1200" dirty="0">
                          <a:solidFill>
                            <a:srgbClr val="5D5D5D"/>
                          </a:solidFill>
                          <a:latin typeface="Cambria" panose="02040503050406030204" pitchFamily="18" charset="0"/>
                          <a:ea typeface="+mn-ea"/>
                          <a:cs typeface="+mn-cs"/>
                        </a:rPr>
                        <a:t>+/- 11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90%</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05"/>
                  </a:ext>
                </a:extLst>
              </a:tr>
              <a:tr h="228600">
                <a:tc>
                  <a:txBody>
                    <a:bodyPr/>
                    <a:lstStyle/>
                    <a:p>
                      <a:pPr algn="l">
                        <a:defRPr/>
                      </a:pPr>
                      <a:r>
                        <a:rPr lang="en-US" sz="900" b="1" dirty="0">
                          <a:solidFill>
                            <a:schemeClr val="bg1"/>
                          </a:solidFill>
                          <a:latin typeface="Cambria" panose="02040503050406030204" pitchFamily="18" charset="0"/>
                        </a:rPr>
                        <a:t>CCC Composite Measures</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solidFill>
                      <a:srgbClr val="2A5698"/>
                    </a:solidFill>
                  </a:tcPr>
                </a:tc>
                <a:tc>
                  <a:txBody>
                    <a:bodyPr/>
                    <a:lstStyle/>
                    <a:p>
                      <a:pPr marL="0" algn="ctr" defTabSz="966445" rtl="0" eaLnBrk="1" latinLnBrk="0" hangingPunct="1">
                        <a:defRPr/>
                      </a:pPr>
                      <a:endParaRPr lang="en-US" sz="900" i="0" kern="1200" dirty="0">
                        <a:solidFill>
                          <a:schemeClr val="tx1">
                            <a:lumMod val="50000"/>
                            <a:lumOff val="50000"/>
                          </a:schemeClr>
                        </a:solidFill>
                        <a:latin typeface="Cambria" panose="02040503050406030204" pitchFamily="18" charset="0"/>
                        <a:ea typeface="+mn-ea"/>
                        <a:cs typeface="+mn-cs"/>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chemeClr val="tx1">
                            <a:lumMod val="50000"/>
                            <a:lumOff val="50000"/>
                          </a:schemeClr>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2A5698"/>
                    </a:solidFill>
                  </a:tcPr>
                </a:tc>
                <a:tc>
                  <a:txBody>
                    <a:bodyPr/>
                    <a:lstStyle/>
                    <a:p>
                      <a:pPr algn="ctr"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10007"/>
                  </a:ext>
                </a:extLst>
              </a:tr>
              <a:tr h="233995">
                <a:tc>
                  <a:txBody>
                    <a:bodyPr/>
                    <a:lstStyle/>
                    <a:p>
                      <a:pPr>
                        <a:defRPr/>
                      </a:pPr>
                      <a:r>
                        <a:rPr lang="en-US" sz="900" dirty="0">
                          <a:solidFill>
                            <a:srgbClr val="5D5D5D"/>
                          </a:solidFill>
                          <a:latin typeface="Cambria" panose="02040503050406030204" pitchFamily="18" charset="0"/>
                        </a:rPr>
                        <a:t>Access to Prescription Medicines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94%</a:t>
                      </a:r>
                      <a:endParaRPr lang="en-US" sz="2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8"/>
                  </a:ext>
                </a:extLst>
              </a:tr>
              <a:tr h="233995">
                <a:tc>
                  <a:txBody>
                    <a:bodyPr/>
                    <a:lstStyle/>
                    <a:p>
                      <a:pPr>
                        <a:defRPr/>
                      </a:pPr>
                      <a:r>
                        <a:rPr lang="en-US" sz="900" baseline="0" dirty="0">
                          <a:solidFill>
                            <a:srgbClr val="5D5D5D"/>
                          </a:solidFill>
                          <a:latin typeface="Cambria" panose="02040503050406030204" pitchFamily="18" charset="0"/>
                        </a:rPr>
                        <a:t>Access to Specialized Services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83%</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83%</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75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77%</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09"/>
                  </a:ext>
                </a:extLst>
              </a:tr>
              <a:tr h="233995">
                <a:tc>
                  <a:txBody>
                    <a:bodyPr/>
                    <a:lstStyle/>
                    <a:p>
                      <a:pPr>
                        <a:defRPr/>
                      </a:pPr>
                      <a:r>
                        <a:rPr lang="en-US" sz="900" dirty="0">
                          <a:solidFill>
                            <a:srgbClr val="5D5D5D"/>
                          </a:solidFill>
                          <a:latin typeface="Cambria" panose="02040503050406030204" pitchFamily="18" charset="0"/>
                        </a:rPr>
                        <a:t>Family-Centered Care:  Personal Doctor Who Knows Child</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89%</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93%</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196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10"/>
                  </a:ext>
                </a:extLst>
              </a:tr>
              <a:tr h="233995">
                <a:tc>
                  <a:txBody>
                    <a:bodyPr/>
                    <a:lstStyle/>
                    <a:p>
                      <a:pPr>
                        <a:defRPr/>
                      </a:pPr>
                      <a:r>
                        <a:rPr lang="en-US" sz="900" baseline="0" dirty="0">
                          <a:solidFill>
                            <a:srgbClr val="5D5D5D"/>
                          </a:solidFill>
                          <a:latin typeface="Cambria" panose="02040503050406030204" pitchFamily="18" charset="0"/>
                        </a:rPr>
                        <a:t>Family-Centered Care:  Getting Needed Information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93%</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226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11"/>
                  </a:ext>
                </a:extLst>
              </a:tr>
              <a:tr h="233995">
                <a:tc>
                  <a:txBody>
                    <a:bodyPr/>
                    <a:lstStyle/>
                    <a:p>
                      <a:pPr>
                        <a:defRPr/>
                      </a:pPr>
                      <a:r>
                        <a:rPr lang="en-US" sz="900" dirty="0">
                          <a:solidFill>
                            <a:srgbClr val="5D5D5D"/>
                          </a:solidFill>
                          <a:latin typeface="Cambria" panose="02040503050406030204" pitchFamily="18" charset="0"/>
                        </a:rPr>
                        <a:t>Coordination of Care for Children with Chronic Conditions</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79%</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78%</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94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77%</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2"/>
                  </a:ext>
                </a:extLst>
              </a:tr>
              <a:tr h="182880">
                <a:tc>
                  <a:txBody>
                    <a:bodyPr/>
                    <a:lstStyle/>
                    <a:p>
                      <a:pPr marL="0" algn="l" defTabSz="966445" rtl="0" eaLnBrk="1" latinLnBrk="0" hangingPunct="1">
                        <a:defRPr/>
                      </a:pPr>
                      <a:r>
                        <a:rPr lang="en-US" sz="900" b="1" kern="1200" dirty="0">
                          <a:solidFill>
                            <a:schemeClr val="bg1"/>
                          </a:solidFill>
                          <a:latin typeface="Cambria" panose="02040503050406030204" pitchFamily="18" charset="0"/>
                          <a:ea typeface="+mn-ea"/>
                          <a:cs typeface="+mn-cs"/>
                        </a:rPr>
                        <a:t>Overall Ratings Measures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tc>
                  <a:txBody>
                    <a:bodyPr/>
                    <a:lstStyle/>
                    <a:p>
                      <a:pPr marL="0" algn="ctr" defTabSz="966445" rtl="0" eaLnBrk="1" latinLnBrk="0" hangingPunct="1">
                        <a:defRPr/>
                      </a:pPr>
                      <a:endParaRPr lang="en-US" sz="900" i="0" kern="1200" dirty="0">
                        <a:solidFill>
                          <a:schemeClr val="tx1">
                            <a:lumMod val="50000"/>
                            <a:lumOff val="50000"/>
                          </a:schemeClr>
                        </a:solidFill>
                        <a:latin typeface="Cambria" panose="02040503050406030204" pitchFamily="18" charset="0"/>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chemeClr val="tx1">
                            <a:lumMod val="50000"/>
                            <a:lumOff val="50000"/>
                          </a:schemeClr>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ctr"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10013"/>
                  </a:ext>
                </a:extLst>
              </a:tr>
              <a:tr h="219370">
                <a:tc>
                  <a:txBody>
                    <a:bodyPr/>
                    <a:lstStyle/>
                    <a:p>
                      <a:pPr>
                        <a:defRPr/>
                      </a:pPr>
                      <a:r>
                        <a:rPr lang="en-US" sz="900" baseline="0" dirty="0">
                          <a:solidFill>
                            <a:srgbClr val="5D5D5D"/>
                          </a:solidFill>
                          <a:latin typeface="Cambria" panose="02040503050406030204" pitchFamily="18" charset="0"/>
                        </a:rPr>
                        <a:t>Health Care</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89%</a:t>
                      </a:r>
                      <a:endParaRPr lang="en-US" sz="2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93%</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226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14"/>
                  </a:ext>
                </a:extLst>
              </a:tr>
              <a:tr h="219370">
                <a:tc>
                  <a:txBody>
                    <a:bodyPr/>
                    <a:lstStyle/>
                    <a:p>
                      <a:pPr>
                        <a:defRPr/>
                      </a:pPr>
                      <a:r>
                        <a:rPr lang="en-US" sz="900" baseline="0" dirty="0">
                          <a:solidFill>
                            <a:srgbClr val="5D5D5D"/>
                          </a:solidFill>
                          <a:latin typeface="Cambria" panose="02040503050406030204" pitchFamily="18" charset="0"/>
                        </a:rPr>
                        <a:t>Personal Doctor</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solidFill>
                      <a:srgbClr val="EAF0F8"/>
                    </a:solidFill>
                  </a:tcPr>
                </a:tc>
                <a:tc>
                  <a:txBody>
                    <a:bodyPr/>
                    <a:lstStyle/>
                    <a:p>
                      <a:pPr algn="ctr">
                        <a:defRPr/>
                      </a:pPr>
                      <a:r>
                        <a:rPr lang="en-US" sz="900" dirty="0">
                          <a:solidFill>
                            <a:srgbClr val="5D5D5D"/>
                          </a:solidFill>
                          <a:latin typeface="Cambria" panose="02040503050406030204" pitchFamily="18" charset="0"/>
                        </a:rPr>
                        <a:t>91%</a:t>
                      </a:r>
                      <a:endParaRPr lang="en-US" sz="200" dirty="0">
                        <a:solidFill>
                          <a:srgbClr val="5D5D5D"/>
                        </a:solidFill>
                        <a:latin typeface="Cambria" panose="02040503050406030204" pitchFamily="18" charset="0"/>
                      </a:endParaRPr>
                    </a:p>
                  </a:txBody>
                  <a:tcPr>
                    <a:solidFill>
                      <a:srgbClr val="EAF0F8"/>
                    </a:solidFill>
                  </a:tcPr>
                </a:tc>
                <a:tc>
                  <a:txBody>
                    <a:bodyPr/>
                    <a:lstStyle/>
                    <a:p>
                      <a:pPr algn="ctr">
                        <a:defRPr/>
                      </a:pPr>
                      <a:r>
                        <a:rPr lang="en-US" sz="900" dirty="0">
                          <a:solidFill>
                            <a:srgbClr val="5D5D5D"/>
                          </a:solidFill>
                          <a:latin typeface="Cambria" panose="02040503050406030204" pitchFamily="18" charset="0"/>
                        </a:rPr>
                        <a:t>92%</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264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AF0F8"/>
                    </a:solidFill>
                  </a:tcPr>
                </a:tc>
                <a:tc>
                  <a:txBody>
                    <a:bodyPr/>
                    <a:lstStyle/>
                    <a:p>
                      <a:pPr algn="ctr">
                        <a:defRPr/>
                      </a:pPr>
                      <a:r>
                        <a:rPr lang="en-US" sz="900" dirty="0">
                          <a:solidFill>
                            <a:srgbClr val="5D5D5D"/>
                          </a:solidFill>
                          <a:latin typeface="Cambria" panose="02040503050406030204" pitchFamily="18" charset="0"/>
                        </a:rPr>
                        <a:t>89%</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solidFill>
                      <a:srgbClr val="EAF0F8"/>
                    </a:solidFill>
                  </a:tcPr>
                </a:tc>
                <a:extLst>
                  <a:ext uri="{0D108BD9-81ED-4DB2-BD59-A6C34878D82A}">
                    <a16:rowId xmlns:a16="http://schemas.microsoft.com/office/drawing/2014/main" val="10015"/>
                  </a:ext>
                </a:extLst>
              </a:tr>
              <a:tr h="219370">
                <a:tc>
                  <a:txBody>
                    <a:bodyPr/>
                    <a:lstStyle/>
                    <a:p>
                      <a:pPr>
                        <a:defRPr/>
                      </a:pPr>
                      <a:r>
                        <a:rPr lang="en-US" sz="900" dirty="0">
                          <a:solidFill>
                            <a:srgbClr val="5D5D5D"/>
                          </a:solidFill>
                          <a:latin typeface="Cambria" panose="02040503050406030204" pitchFamily="18" charset="0"/>
                        </a:rPr>
                        <a:t>Specialist</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no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no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defRPr/>
                      </a:pPr>
                      <a:r>
                        <a:rPr lang="en-US" sz="900" dirty="0">
                          <a:solidFill>
                            <a:srgbClr val="5D5D5D"/>
                          </a:solidFill>
                          <a:latin typeface="Cambria" panose="02040503050406030204" pitchFamily="18" charset="0"/>
                        </a:rPr>
                        <a:t>88%</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noFill/>
                  </a:tcPr>
                </a:tc>
                <a:extLst>
                  <a:ext uri="{0D108BD9-81ED-4DB2-BD59-A6C34878D82A}">
                    <a16:rowId xmlns:a16="http://schemas.microsoft.com/office/drawing/2014/main" val="10016"/>
                  </a:ext>
                </a:extLst>
              </a:tr>
              <a:tr h="219370">
                <a:tc>
                  <a:txBody>
                    <a:bodyPr/>
                    <a:lstStyle/>
                    <a:p>
                      <a:pPr>
                        <a:defRPr/>
                      </a:pPr>
                      <a:r>
                        <a:rPr lang="en-US" sz="900" dirty="0">
                          <a:solidFill>
                            <a:srgbClr val="5D5D5D"/>
                          </a:solidFill>
                          <a:latin typeface="Cambria" panose="02040503050406030204" pitchFamily="18" charset="0"/>
                        </a:rPr>
                        <a:t>Health Plan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85%</a:t>
                      </a:r>
                      <a:endParaRPr lang="en-US" sz="200" dirty="0">
                        <a:solidFill>
                          <a:srgbClr val="5D5D5D"/>
                        </a:solidFill>
                        <a:latin typeface="Cambria" panose="02040503050406030204" pitchFamily="18" charset="0"/>
                      </a:endParaRPr>
                    </a:p>
                  </a:txBody>
                  <a:tcPr>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81%</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277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tc>
                  <a:txBody>
                    <a:bodyPr/>
                    <a:lstStyle/>
                    <a:p>
                      <a:pPr algn="ctr">
                        <a:defRPr/>
                      </a:pPr>
                      <a:r>
                        <a:rPr lang="en-US" sz="900" dirty="0">
                          <a:solidFill>
                            <a:srgbClr val="5D5D5D"/>
                          </a:solidFill>
                          <a:latin typeface="Cambria" panose="02040503050406030204" pitchFamily="18" charset="0"/>
                        </a:rPr>
                        <a:t>84%</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AF0F8"/>
                    </a:solidFill>
                  </a:tcPr>
                </a:tc>
                <a:extLst>
                  <a:ext uri="{0D108BD9-81ED-4DB2-BD59-A6C34878D82A}">
                    <a16:rowId xmlns:a16="http://schemas.microsoft.com/office/drawing/2014/main" val="10017"/>
                  </a:ext>
                </a:extLst>
              </a:tr>
              <a:tr h="155448">
                <a:tc>
                  <a:txBody>
                    <a:bodyPr/>
                    <a:lstStyle/>
                    <a:p>
                      <a:pPr algn="ctr">
                        <a:defRPr/>
                      </a:pPr>
                      <a:endParaRPr lang="en-US" sz="900" dirty="0">
                        <a:latin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l"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2A5698"/>
                    </a:solidFill>
                  </a:tcPr>
                </a:tc>
                <a:tc>
                  <a:txBody>
                    <a:bodyPr/>
                    <a:lstStyle/>
                    <a:p>
                      <a:pPr marL="0" algn="ctr" defTabSz="966445" rtl="0" eaLnBrk="1" latinLnBrk="0" hangingPunct="1">
                        <a:defRPr/>
                      </a:pPr>
                      <a:endParaRPr lang="en-US" sz="900" i="0" kern="1200" dirty="0">
                        <a:solidFill>
                          <a:schemeClr val="tx1">
                            <a:lumMod val="50000"/>
                            <a:lumOff val="50000"/>
                          </a:schemeClr>
                        </a:solidFill>
                        <a:latin typeface="Cambria" panose="02040503050406030204" pitchFamily="18" charset="0"/>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marL="0" algn="ctr" defTabSz="966445" rtl="0" eaLnBrk="1" latinLnBrk="0" hangingPunct="1">
                        <a:defRPr/>
                      </a:pPr>
                      <a:endParaRPr lang="en-US" sz="900" kern="1200" dirty="0">
                        <a:solidFill>
                          <a:schemeClr val="tx1">
                            <a:lumMod val="50000"/>
                            <a:lumOff val="50000"/>
                          </a:schemeClr>
                        </a:solidFill>
                        <a:latin typeface="Cambria" panose="02040503050406030204" pitchFamily="18"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tc>
                  <a:txBody>
                    <a:bodyPr/>
                    <a:lstStyle/>
                    <a:p>
                      <a:pPr algn="ctr" fontAlgn="t"/>
                      <a:r>
                        <a:rPr lang="en-US" sz="900" b="0" i="0" u="none" strike="noStrike" dirty="0">
                          <a:effectLst/>
                          <a:latin typeface="Arial" panose="020B0604020202020204" pitchFamily="34" charset="0"/>
                        </a:rPr>
                        <a:t>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5698"/>
                    </a:solidFill>
                  </a:tcPr>
                </a:tc>
                <a:extLst>
                  <a:ext uri="{0D108BD9-81ED-4DB2-BD59-A6C34878D82A}">
                    <a16:rowId xmlns:a16="http://schemas.microsoft.com/office/drawing/2014/main" val="10018"/>
                  </a:ext>
                </a:extLst>
              </a:tr>
              <a:tr h="219370">
                <a:tc>
                  <a:txBody>
                    <a:bodyPr/>
                    <a:lstStyle/>
                    <a:p>
                      <a:pPr>
                        <a:defRPr/>
                      </a:pPr>
                      <a:r>
                        <a:rPr lang="en-US" sz="900" dirty="0">
                          <a:solidFill>
                            <a:srgbClr val="5D5D5D"/>
                          </a:solidFill>
                          <a:latin typeface="Cambria" panose="02040503050406030204" pitchFamily="18" charset="0"/>
                        </a:rPr>
                        <a:t>Care Coordination</a:t>
                      </a:r>
                      <a:endParaRPr lang="en-US" sz="300" dirty="0">
                        <a:solidFill>
                          <a:srgbClr val="5D5D5D"/>
                        </a:solidFill>
                        <a:latin typeface="Cambria" panose="02040503050406030204" pitchFamily="18" charset="0"/>
                      </a:endParaRPr>
                    </a:p>
                  </a:txBody>
                  <a:tcPr>
                    <a:lnL w="12700" cap="flat" cmpd="sng" algn="ctr">
                      <a:solidFill>
                        <a:srgbClr val="0070C0"/>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82%</a:t>
                      </a:r>
                      <a:endParaRPr lang="en-US" sz="200" dirty="0">
                        <a:solidFill>
                          <a:srgbClr val="5D5D5D"/>
                        </a:solidFill>
                        <a:latin typeface="Cambria" panose="02040503050406030204" pitchFamily="18" charset="0"/>
                      </a:endParaRPr>
                    </a:p>
                  </a:txBody>
                  <a:tcP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87%</a:t>
                      </a:r>
                      <a:endParaRPr lang="en-US" sz="200" dirty="0">
                        <a:solidFill>
                          <a:srgbClr val="5D5D5D"/>
                        </a:solidFill>
                        <a:latin typeface="Cambria" panose="02040503050406030204" pitchFamily="18" charset="0"/>
                      </a:endParaRPr>
                    </a:p>
                  </a:txBody>
                  <a:tcPr>
                    <a:lnR w="12700" cap="flat" cmpd="sng" algn="ctr">
                      <a:solidFill>
                        <a:schemeClr val="bg1"/>
                      </a:solidFill>
                      <a:prstDash val="solid"/>
                      <a:round/>
                      <a:headEnd type="none" w="med" len="med"/>
                      <a:tailEnd type="none" w="med" len="med"/>
                    </a:lnR>
                    <a:lnB w="12700" cap="flat" cmpd="sng" algn="ctr">
                      <a:solidFill>
                        <a:srgbClr val="003366"/>
                      </a:solidFill>
                      <a:prstDash val="solid"/>
                      <a:round/>
                      <a:headEnd type="none" w="med" len="med"/>
                      <a:tailEnd type="none" w="med" len="med"/>
                    </a:lnB>
                    <a:noFill/>
                  </a:tcPr>
                </a:tc>
                <a:tc>
                  <a:txBody>
                    <a:bodyPr/>
                    <a:lstStyle/>
                    <a:p>
                      <a:pPr marL="0" algn="ctr" defTabSz="966445" rtl="0" eaLnBrk="1" latinLnBrk="0" hangingPunct="1">
                        <a:defRPr/>
                      </a:pPr>
                      <a:r>
                        <a:rPr lang="en-US" sz="900" i="0" kern="1200" dirty="0">
                          <a:solidFill>
                            <a:srgbClr val="5D5D5D"/>
                          </a:solidFill>
                          <a:latin typeface="Cambria" panose="02040503050406030204" pitchFamily="18" charset="0"/>
                          <a:ea typeface="+mn-ea"/>
                          <a:cs typeface="+mn-cs"/>
                        </a:rPr>
                        <a:t>124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marL="0" marR="0" lvl="0" indent="0" algn="ctr" defTabSz="966445" rtl="0" eaLnBrk="1" fontAlgn="auto" latinLnBrk="0" hangingPunct="1">
                        <a:lnSpc>
                          <a:spcPct val="100000"/>
                        </a:lnSpc>
                        <a:spcBef>
                          <a:spcPts val="0"/>
                        </a:spcBef>
                        <a:spcAft>
                          <a:spcPts val="0"/>
                        </a:spcAft>
                        <a:buClrTx/>
                        <a:buSzTx/>
                        <a:buFontTx/>
                        <a:buNone/>
                        <a:tabLst/>
                        <a:defRPr/>
                      </a:pPr>
                      <a:r>
                        <a:rPr lang="en-US" sz="900" kern="1200" dirty="0">
                          <a:solidFill>
                            <a:srgbClr val="5D5D5D"/>
                          </a:solidFill>
                          <a:latin typeface="Cambria" panose="02040503050406030204" pitchFamily="18" charset="0"/>
                          <a:ea typeface="+mn-ea"/>
                          <a:cs typeface="+mn-cs"/>
                        </a:rPr>
                        <a:t>+/- 9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tc>
                  <a:txBody>
                    <a:bodyPr/>
                    <a:lstStyle/>
                    <a:p>
                      <a:pPr algn="ctr">
                        <a:defRPr/>
                      </a:pPr>
                      <a:r>
                        <a:rPr lang="en-US" sz="900" dirty="0">
                          <a:solidFill>
                            <a:srgbClr val="5D5D5D"/>
                          </a:solidFill>
                          <a:latin typeface="Cambria" panose="02040503050406030204" pitchFamily="18" charset="0"/>
                        </a:rPr>
                        <a:t>84%</a:t>
                      </a:r>
                      <a:endParaRPr lang="en-US" sz="200" dirty="0">
                        <a:solidFill>
                          <a:srgbClr val="5D5D5D"/>
                        </a:solidFill>
                        <a:latin typeface="Cambria" panose="02040503050406030204" pitchFamily="18" charset="0"/>
                      </a:endParaRPr>
                    </a:p>
                  </a:txBody>
                  <a:tcPr>
                    <a:lnL w="12700" cap="flat" cmpd="sng" algn="ctr">
                      <a:solidFill>
                        <a:schemeClr val="bg1"/>
                      </a:solidFill>
                      <a:prstDash val="solid"/>
                      <a:round/>
                      <a:headEnd type="none" w="med" len="med"/>
                      <a:tailEnd type="none" w="med" len="med"/>
                    </a:lnL>
                    <a:lnR w="19050" cap="flat" cmpd="sng" algn="ctr">
                      <a:solidFill>
                        <a:srgbClr val="3E79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83481056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Our Aims</a:t>
            </a:r>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dirty="0"/>
          </a:p>
          <a:p>
            <a:pPr marL="0" lvl="0" indent="0">
              <a:buNone/>
            </a:pPr>
            <a:r>
              <a:rPr lang="en-US" sz="1400" dirty="0"/>
              <a:t>           </a:t>
            </a:r>
          </a:p>
          <a:p>
            <a:pPr marL="0" lvl="0" indent="0">
              <a:buNone/>
            </a:pPr>
            <a:r>
              <a:rPr lang="en-US" sz="1400" b="1" dirty="0"/>
              <a:t>			</a:t>
            </a:r>
            <a:r>
              <a:rPr lang="en-US" sz="1400" dirty="0"/>
              <a:t>	</a:t>
            </a:r>
            <a:endParaRPr lang="en-US" dirty="0"/>
          </a:p>
          <a:p>
            <a:pPr marL="0" lvl="0" indent="0">
              <a:buNone/>
            </a:pPr>
            <a:endParaRPr lang="en-US" sz="1200" dirty="0"/>
          </a:p>
          <a:p>
            <a:pPr marL="0" lvl="0" indent="0">
              <a:buNone/>
            </a:pPr>
            <a:endParaRPr lang="en-US" sz="1200" b="1"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415694"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9422" y="4804317"/>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5662" y="881649"/>
            <a:ext cx="8218714" cy="3785652"/>
          </a:xfrm>
          <a:prstGeom prst="rect">
            <a:avLst/>
          </a:prstGeom>
          <a:noFill/>
        </p:spPr>
        <p:txBody>
          <a:bodyPr wrap="square" rtlCol="0">
            <a:spAutoFit/>
          </a:bodyPr>
          <a:lstStyle/>
          <a:p>
            <a:pPr algn="ctr"/>
            <a:r>
              <a:rPr lang="en-US" sz="2400" b="1" dirty="0">
                <a:solidFill>
                  <a:srgbClr val="2906A2"/>
                </a:solidFill>
                <a:latin typeface="+mn-lt"/>
              </a:rPr>
              <a:t>A stronger and healthier next generation that avoids preventable conditions and is economically secure, stably housed, food secure, and engaged with community.</a:t>
            </a:r>
          </a:p>
          <a:p>
            <a:pPr algn="ctr"/>
            <a:endParaRPr lang="en-US" sz="2400" b="1" dirty="0">
              <a:solidFill>
                <a:srgbClr val="2906A2"/>
              </a:solidFill>
              <a:latin typeface="+mn-lt"/>
            </a:endParaRPr>
          </a:p>
          <a:p>
            <a:pPr algn="ctr"/>
            <a:r>
              <a:rPr lang="en-US" sz="2400" b="1" dirty="0">
                <a:solidFill>
                  <a:srgbClr val="2906A2"/>
                </a:solidFill>
                <a:latin typeface="+mn-lt"/>
              </a:rPr>
              <a:t>Families that are intact, resilient, capable, and nurturing.</a:t>
            </a:r>
          </a:p>
          <a:p>
            <a:pPr algn="ctr"/>
            <a:endParaRPr lang="en-US" sz="2400" b="1" dirty="0">
              <a:solidFill>
                <a:srgbClr val="2906A2"/>
              </a:solidFill>
              <a:latin typeface="+mn-lt"/>
            </a:endParaRPr>
          </a:p>
          <a:p>
            <a:pPr algn="ctr"/>
            <a:r>
              <a:rPr lang="en-US" sz="2400" b="1" dirty="0">
                <a:solidFill>
                  <a:srgbClr val="2906A2"/>
                </a:solidFill>
                <a:latin typeface="+mn-lt"/>
              </a:rPr>
              <a:t>Choice, self-direction and integration of all individuals served by Medicaid in their chosen communities.</a:t>
            </a:r>
          </a:p>
          <a:p>
            <a:pPr algn="ctr"/>
            <a:endParaRPr lang="en-US" sz="2400" b="1" dirty="0">
              <a:solidFill>
                <a:srgbClr val="2906A2"/>
              </a:solidFill>
              <a:latin typeface="+mn-lt"/>
            </a:endParaRPr>
          </a:p>
          <a:p>
            <a:pPr algn="ctr"/>
            <a:r>
              <a:rPr lang="en-US" sz="2400" b="1" dirty="0">
                <a:solidFill>
                  <a:srgbClr val="2906A2"/>
                </a:solidFill>
                <a:latin typeface="+mn-lt"/>
              </a:rPr>
              <a:t>Empowered, local, multi-disciplinary health neighborhoods.</a:t>
            </a:r>
          </a:p>
        </p:txBody>
      </p:sp>
      <p:sp>
        <p:nvSpPr>
          <p:cNvPr id="4" name="Footer Placeholder 3">
            <a:extLst>
              <a:ext uri="{FF2B5EF4-FFF2-40B4-BE49-F238E27FC236}">
                <a16:creationId xmlns:a16="http://schemas.microsoft.com/office/drawing/2014/main" id="{D6AAD7B0-B83D-41CF-81FE-FD7A98F081A7}"/>
              </a:ext>
            </a:extLst>
          </p:cNvPr>
          <p:cNvSpPr>
            <a:spLocks noGrp="1"/>
          </p:cNvSpPr>
          <p:nvPr>
            <p:ph type="ftr" sz="quarter" idx="11"/>
          </p:nvPr>
        </p:nvSpPr>
        <p:spPr>
          <a:xfrm>
            <a:off x="605516" y="6409749"/>
            <a:ext cx="1402898" cy="311726"/>
          </a:xfrm>
        </p:spPr>
        <p:txBody>
          <a:bodyPr/>
          <a:lstStyle/>
          <a:p>
            <a:pPr algn="l">
              <a:defRPr/>
            </a:pPr>
            <a:r>
              <a:rPr lang="en-US" dirty="0"/>
              <a:t>December, 2020</a:t>
            </a:r>
          </a:p>
        </p:txBody>
      </p:sp>
    </p:spTree>
    <p:extLst>
      <p:ext uri="{BB962C8B-B14F-4D97-AF65-F5344CB8AC3E}">
        <p14:creationId xmlns:p14="http://schemas.microsoft.com/office/powerpoint/2010/main" val="148846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spect="1" noChangeArrowheads="1"/>
          </p:cNvSpPr>
          <p:nvPr/>
        </p:nvSpPr>
        <p:spPr>
          <a:xfrm>
            <a:off x="149962" y="124578"/>
            <a:ext cx="6824172" cy="835167"/>
          </a:xfrm>
          <a:prstGeom prst="homePlate">
            <a:avLst/>
          </a:prstGeom>
          <a:solidFill>
            <a:srgbClr val="2A5698"/>
          </a:solidFill>
        </p:spPr>
        <p:txBody>
          <a:bodyPr vert="horz" lIns="85725" tIns="42863" rIns="85725" bIns="42863" rtlCol="0" anchor="ctr" anchorCtr="0">
            <a:normAutofit/>
          </a:bodyPr>
          <a:lstStyle>
            <a:lvl1pPr algn="l" defTabSz="914400" rtl="0" eaLnBrk="1" latinLnBrk="0" hangingPunct="1">
              <a:spcBef>
                <a:spcPct val="0"/>
              </a:spcBef>
              <a:buNone/>
              <a:defRPr sz="4800" kern="1200" spc="100" baseline="0">
                <a:solidFill>
                  <a:schemeClr val="accent1"/>
                </a:solidFill>
                <a:latin typeface="Haettenschweiler" panose="020B0706040902060204" pitchFamily="34" charset="0"/>
                <a:ea typeface="+mj-ea"/>
                <a:cs typeface="+mj-cs"/>
              </a:defRPr>
            </a:lvl1pPr>
          </a:lstStyle>
          <a:p>
            <a:pPr algn="r" defTabSz="857250"/>
            <a:r>
              <a:rPr lang="en-US" sz="4500" spc="94" dirty="0">
                <a:solidFill>
                  <a:srgbClr val="FFFFFF"/>
                </a:solidFill>
              </a:rPr>
              <a:t>Comparison to Quality Compass</a:t>
            </a:r>
            <a:endParaRPr lang="en-US" sz="1583" i="1" spc="94" dirty="0">
              <a:solidFill>
                <a:srgbClr val="FFFFFF"/>
              </a:solidFill>
            </a:endParaRPr>
          </a:p>
        </p:txBody>
      </p:sp>
      <p:graphicFrame>
        <p:nvGraphicFramePr>
          <p:cNvPr id="8" name="Table 3">
            <a:extLst>
              <a:ext uri="{FF2B5EF4-FFF2-40B4-BE49-F238E27FC236}">
                <a16:creationId xmlns:a16="http://schemas.microsoft.com/office/drawing/2014/main" id="{596D5166-1145-41C4-BBDF-4F38519BB0D3}"/>
              </a:ext>
            </a:extLst>
          </p:cNvPr>
          <p:cNvGraphicFramePr>
            <a:graphicFrameLocks noGrp="1"/>
          </p:cNvGraphicFramePr>
          <p:nvPr/>
        </p:nvGraphicFramePr>
        <p:xfrm>
          <a:off x="149962" y="1046015"/>
          <a:ext cx="8686800" cy="434943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1565629903"/>
                    </a:ext>
                  </a:extLst>
                </a:gridCol>
                <a:gridCol w="3017520">
                  <a:extLst>
                    <a:ext uri="{9D8B030D-6E8A-4147-A177-3AD203B41FA5}">
                      <a16:colId xmlns:a16="http://schemas.microsoft.com/office/drawing/2014/main" val="4247147666"/>
                    </a:ext>
                  </a:extLst>
                </a:gridCol>
                <a:gridCol w="533001">
                  <a:extLst>
                    <a:ext uri="{9D8B030D-6E8A-4147-A177-3AD203B41FA5}">
                      <a16:colId xmlns:a16="http://schemas.microsoft.com/office/drawing/2014/main" val="3763392031"/>
                    </a:ext>
                  </a:extLst>
                </a:gridCol>
                <a:gridCol w="838599">
                  <a:extLst>
                    <a:ext uri="{9D8B030D-6E8A-4147-A177-3AD203B41FA5}">
                      <a16:colId xmlns:a16="http://schemas.microsoft.com/office/drawing/2014/main" val="3142647698"/>
                    </a:ext>
                  </a:extLst>
                </a:gridCol>
                <a:gridCol w="502920">
                  <a:extLst>
                    <a:ext uri="{9D8B030D-6E8A-4147-A177-3AD203B41FA5}">
                      <a16:colId xmlns:a16="http://schemas.microsoft.com/office/drawing/2014/main" val="2779726634"/>
                    </a:ext>
                  </a:extLst>
                </a:gridCol>
                <a:gridCol w="502920">
                  <a:extLst>
                    <a:ext uri="{9D8B030D-6E8A-4147-A177-3AD203B41FA5}">
                      <a16:colId xmlns:a16="http://schemas.microsoft.com/office/drawing/2014/main" val="1782621972"/>
                    </a:ext>
                  </a:extLst>
                </a:gridCol>
                <a:gridCol w="502920">
                  <a:extLst>
                    <a:ext uri="{9D8B030D-6E8A-4147-A177-3AD203B41FA5}">
                      <a16:colId xmlns:a16="http://schemas.microsoft.com/office/drawing/2014/main" val="665852294"/>
                    </a:ext>
                  </a:extLst>
                </a:gridCol>
                <a:gridCol w="502920">
                  <a:extLst>
                    <a:ext uri="{9D8B030D-6E8A-4147-A177-3AD203B41FA5}">
                      <a16:colId xmlns:a16="http://schemas.microsoft.com/office/drawing/2014/main" val="1673847246"/>
                    </a:ext>
                  </a:extLst>
                </a:gridCol>
                <a:gridCol w="502920">
                  <a:extLst>
                    <a:ext uri="{9D8B030D-6E8A-4147-A177-3AD203B41FA5}">
                      <a16:colId xmlns:a16="http://schemas.microsoft.com/office/drawing/2014/main" val="1544709080"/>
                    </a:ext>
                  </a:extLst>
                </a:gridCol>
                <a:gridCol w="502920">
                  <a:extLst>
                    <a:ext uri="{9D8B030D-6E8A-4147-A177-3AD203B41FA5}">
                      <a16:colId xmlns:a16="http://schemas.microsoft.com/office/drawing/2014/main" val="2811813226"/>
                    </a:ext>
                  </a:extLst>
                </a:gridCol>
                <a:gridCol w="502920">
                  <a:extLst>
                    <a:ext uri="{9D8B030D-6E8A-4147-A177-3AD203B41FA5}">
                      <a16:colId xmlns:a16="http://schemas.microsoft.com/office/drawing/2014/main" val="1162721830"/>
                    </a:ext>
                  </a:extLst>
                </a:gridCol>
                <a:gridCol w="502920">
                  <a:extLst>
                    <a:ext uri="{9D8B030D-6E8A-4147-A177-3AD203B41FA5}">
                      <a16:colId xmlns:a16="http://schemas.microsoft.com/office/drawing/2014/main" val="232752743"/>
                    </a:ext>
                  </a:extLst>
                </a:gridCol>
              </a:tblGrid>
              <a:tr h="383805">
                <a:tc gridSpan="4">
                  <a:txBody>
                    <a:bodyPr/>
                    <a:lstStyle/>
                    <a:p>
                      <a:pPr algn="ctr"/>
                      <a:r>
                        <a:rPr lang="en-US" sz="1400" dirty="0">
                          <a:solidFill>
                            <a:schemeClr val="tx1"/>
                          </a:solidFill>
                          <a:latin typeface="Cambria" panose="02040503050406030204" pitchFamily="18" charset="0"/>
                        </a:rPr>
                        <a:t>HUSKY B: </a:t>
                      </a:r>
                      <a:r>
                        <a:rPr lang="en-US" sz="1400" baseline="0" dirty="0">
                          <a:solidFill>
                            <a:schemeClr val="tx1"/>
                          </a:solidFill>
                          <a:latin typeface="Cambria" panose="02040503050406030204" pitchFamily="18" charset="0"/>
                        </a:rPr>
                        <a:t>CCC Population</a:t>
                      </a:r>
                      <a:endParaRPr lang="en-US" sz="14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ctr"/>
                      <a:r>
                        <a:rPr lang="en-US" sz="1000" dirty="0">
                          <a:solidFill>
                            <a:schemeClr val="tx1"/>
                          </a:solidFill>
                          <a:latin typeface="Cambria" panose="02040503050406030204" pitchFamily="18" charset="0"/>
                        </a:rPr>
                        <a:t>2019 Child Medicaid Quality Compass</a:t>
                      </a:r>
                    </a:p>
                    <a:p>
                      <a:pPr algn="ctr"/>
                      <a:r>
                        <a:rPr lang="en-US" sz="1000" dirty="0">
                          <a:solidFill>
                            <a:schemeClr val="tx1"/>
                          </a:solidFill>
                          <a:latin typeface="Cambria" panose="02040503050406030204" pitchFamily="18" charset="0"/>
                        </a:rPr>
                        <a:t>CCC Population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193140"/>
                  </a:ext>
                </a:extLst>
              </a:tr>
              <a:tr h="200759">
                <a:tc gridSpan="2">
                  <a:txBody>
                    <a:bodyPr/>
                    <a:lstStyle/>
                    <a:p>
                      <a:pPr algn="ctr"/>
                      <a:r>
                        <a:rPr lang="en-US" sz="1000" b="1" dirty="0">
                          <a:solidFill>
                            <a:schemeClr val="tx1"/>
                          </a:solidFill>
                          <a:latin typeface="Cambria" panose="02040503050406030204" pitchFamily="18" charset="0"/>
                        </a:rPr>
                        <a:t>Child Medicaid with CCC Survey Questions</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1000" b="1"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2020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Percentile</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dirty="0">
                          <a:solidFill>
                            <a:schemeClr val="tx1"/>
                          </a:solidFill>
                          <a:latin typeface="Cambria" panose="02040503050406030204" pitchFamily="18" charset="0"/>
                        </a:rPr>
                        <a:t>Mean</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5th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10th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25th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50th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75th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90th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a:solidFill>
                            <a:schemeClr val="tx1"/>
                          </a:solidFill>
                          <a:latin typeface="Cambria" panose="02040503050406030204" pitchFamily="18" charset="0"/>
                        </a:rPr>
                        <a:t>95th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825362"/>
                  </a:ext>
                </a:extLst>
              </a:tr>
              <a:tr h="236187">
                <a:tc>
                  <a:txBody>
                    <a:bodyPr/>
                    <a:lstStyle/>
                    <a:p>
                      <a:pPr algn="r"/>
                      <a:endParaRPr lang="en-US" sz="800" b="1" i="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Getting Care Quickly </a:t>
                      </a:r>
                      <a:r>
                        <a:rPr lang="en-US" sz="800" b="1" i="1" dirty="0">
                          <a:solidFill>
                            <a:schemeClr val="tx1"/>
                          </a:solidFill>
                          <a:latin typeface="Cambria" panose="02040503050406030204" pitchFamily="18" charset="0"/>
                        </a:rPr>
                        <a:t>(% Always/Usually)</a:t>
                      </a:r>
                      <a:endParaRPr lang="en-US" sz="1000" b="1" i="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96.2</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93rd</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3564134"/>
                  </a:ext>
                </a:extLst>
              </a:tr>
              <a:tr h="236187">
                <a:tc>
                  <a:txBody>
                    <a:bodyPr/>
                    <a:lstStyle/>
                    <a:p>
                      <a:pPr algn="r"/>
                      <a:endParaRPr lang="en-US" sz="800" b="1" i="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How Well Doctors Communicate </a:t>
                      </a:r>
                      <a:r>
                        <a:rPr lang="en-US" sz="800" b="1" i="1" dirty="0">
                          <a:solidFill>
                            <a:schemeClr val="tx1"/>
                          </a:solidFill>
                          <a:latin typeface="Cambria" panose="02040503050406030204" pitchFamily="18" charset="0"/>
                        </a:rPr>
                        <a:t>(% Always/Usually)</a:t>
                      </a: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97.8</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97th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extLst>
                  <a:ext uri="{0D108BD9-81ED-4DB2-BD59-A6C34878D82A}">
                    <a16:rowId xmlns:a16="http://schemas.microsoft.com/office/drawing/2014/main" val="4183757571"/>
                  </a:ext>
                </a:extLst>
              </a:tr>
              <a:tr h="236187">
                <a:tc>
                  <a:txBody>
                    <a:bodyPr/>
                    <a:lstStyle/>
                    <a:p>
                      <a:pPr algn="r"/>
                      <a:endParaRPr lang="en-US" sz="800" b="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Getting Needed Care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89.9</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75th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806264"/>
                  </a:ext>
                </a:extLst>
              </a:tr>
              <a:tr h="236187">
                <a:tc>
                  <a:txBody>
                    <a:bodyPr/>
                    <a:lstStyle/>
                    <a:p>
                      <a:pPr marL="0" marR="0" lvl="0" indent="0" algn="r" defTabSz="966445" rtl="0" eaLnBrk="1" fontAlgn="auto" latinLnBrk="0" hangingPunct="1">
                        <a:lnSpc>
                          <a:spcPct val="100000"/>
                        </a:lnSpc>
                        <a:spcBef>
                          <a:spcPts val="0"/>
                        </a:spcBef>
                        <a:spcAft>
                          <a:spcPts val="0"/>
                        </a:spcAft>
                        <a:buClrTx/>
                        <a:buSzTx/>
                        <a:buFontTx/>
                        <a:buNone/>
                        <a:tabLst/>
                        <a:defRPr/>
                      </a:pPr>
                      <a:endParaRPr lang="en-US" sz="800" b="1" dirty="0">
                        <a:solidFill>
                          <a:schemeClr val="tx1"/>
                        </a:solidFill>
                        <a:latin typeface="Cambria" panose="02040503050406030204" pitchFamily="18" charset="0"/>
                      </a:endParaRP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Customer Service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91.0</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80th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966161"/>
                  </a:ext>
                </a:extLst>
              </a:tr>
              <a:tr h="236187">
                <a:tc>
                  <a:txBody>
                    <a:bodyPr/>
                    <a:lstStyle/>
                    <a:p>
                      <a:pPr marL="0" marR="0" lvl="0" indent="0" algn="r" defTabSz="966445" rtl="0" eaLnBrk="1" fontAlgn="auto" latinLnBrk="0" hangingPunct="1">
                        <a:lnSpc>
                          <a:spcPct val="100000"/>
                        </a:lnSpc>
                        <a:spcBef>
                          <a:spcPts val="0"/>
                        </a:spcBef>
                        <a:spcAft>
                          <a:spcPts val="0"/>
                        </a:spcAft>
                        <a:buClrTx/>
                        <a:buSzTx/>
                        <a:buFontTx/>
                        <a:buNone/>
                        <a:tabLst/>
                        <a:defRPr/>
                      </a:pPr>
                      <a:r>
                        <a:rPr lang="en-US" sz="800" b="1" i="0" dirty="0">
                          <a:solidFill>
                            <a:schemeClr val="tx1"/>
                          </a:solidFill>
                          <a:latin typeface="Cambria" panose="02040503050406030204" pitchFamily="18" charset="0"/>
                        </a:rPr>
                        <a:t>Q35</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Care Coordination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Always/Usually)</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87.1</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80th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78.18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88.32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87691"/>
                  </a:ext>
                </a:extLst>
              </a:tr>
              <a:tr h="236187">
                <a:tc>
                  <a:txBody>
                    <a:bodyPr/>
                    <a:lstStyle/>
                    <a:p>
                      <a:pPr algn="r"/>
                      <a:r>
                        <a:rPr lang="en-US" sz="800" b="1" i="0" dirty="0">
                          <a:solidFill>
                            <a:schemeClr val="tx1"/>
                          </a:solidFill>
                          <a:latin typeface="Cambria" panose="02040503050406030204" pitchFamily="18" charset="0"/>
                        </a:rPr>
                        <a:t>Q9</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Health Care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92.5</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96th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extLst>
                  <a:ext uri="{0D108BD9-81ED-4DB2-BD59-A6C34878D82A}">
                    <a16:rowId xmlns:a16="http://schemas.microsoft.com/office/drawing/2014/main" val="3894368493"/>
                  </a:ext>
                </a:extLst>
              </a:tr>
              <a:tr h="236187">
                <a:tc>
                  <a:txBody>
                    <a:bodyPr/>
                    <a:lstStyle/>
                    <a:p>
                      <a:pPr algn="r"/>
                      <a:r>
                        <a:rPr lang="en-US" sz="800" b="1" i="0" dirty="0">
                          <a:solidFill>
                            <a:schemeClr val="tx1"/>
                          </a:solidFill>
                          <a:latin typeface="Cambria" panose="02040503050406030204" pitchFamily="18" charset="0"/>
                        </a:rPr>
                        <a:t>Q36</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Personal Doctor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91.7</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81st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745931"/>
                  </a:ext>
                </a:extLst>
              </a:tr>
              <a:tr h="236187">
                <a:tc>
                  <a:txBody>
                    <a:bodyPr/>
                    <a:lstStyle/>
                    <a:p>
                      <a:pPr algn="r"/>
                      <a:r>
                        <a:rPr lang="en-US" sz="800" b="1" i="0" dirty="0">
                          <a:solidFill>
                            <a:schemeClr val="tx1"/>
                          </a:solidFill>
                          <a:latin typeface="Cambria" panose="02040503050406030204" pitchFamily="18" charset="0"/>
                        </a:rPr>
                        <a:t>Q43</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Specialist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8, 9, 10)</a:t>
                      </a:r>
                      <a:endParaRPr lang="en-US" sz="1000" b="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87.1</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43rd</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87.85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5990901"/>
                  </a:ext>
                </a:extLst>
              </a:tr>
              <a:tr h="236187">
                <a:tc>
                  <a:txBody>
                    <a:bodyPr/>
                    <a:lstStyle/>
                    <a:p>
                      <a:pPr algn="r"/>
                      <a:r>
                        <a:rPr lang="en-US" sz="800" b="1" i="0" dirty="0">
                          <a:solidFill>
                            <a:schemeClr val="tx1"/>
                          </a:solidFill>
                          <a:latin typeface="Cambria" panose="02040503050406030204" pitchFamily="18" charset="0"/>
                        </a:rPr>
                        <a:t>Q49</a:t>
                      </a:r>
                    </a:p>
                  </a:txBody>
                  <a:tcPr marL="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Rating of Health Plan</a:t>
                      </a:r>
                      <a:r>
                        <a:rPr lang="en-US" sz="800" b="1" i="1" dirty="0">
                          <a:solidFill>
                            <a:schemeClr val="tx1"/>
                          </a:solidFill>
                          <a:latin typeface="Cambria" panose="02040503050406030204" pitchFamily="18" charset="0"/>
                        </a:rPr>
                        <a:t> (% 8, 9, 10)</a:t>
                      </a:r>
                      <a:endParaRPr lang="en-US" sz="1000" b="1" i="1" dirty="0">
                        <a:solidFill>
                          <a:schemeClr val="tx1"/>
                        </a:solidFill>
                        <a:latin typeface="Cambria" panose="02040503050406030204" pitchFamily="18" charset="0"/>
                      </a:endParaRPr>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80.9</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16th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77.06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78.54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81.99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974359"/>
                  </a:ext>
                </a:extLst>
              </a:tr>
              <a:tr h="236187">
                <a:tc>
                  <a:txBody>
                    <a:bodyPr/>
                    <a:lstStyle/>
                    <a:p>
                      <a:pPr algn="r"/>
                      <a:endParaRPr lang="en-US" sz="800" b="1" i="0" dirty="0">
                        <a:solidFill>
                          <a:schemeClr val="tx1"/>
                        </a:solidFill>
                        <a:latin typeface="Cambria" panose="02040503050406030204" pitchFamily="18" charset="0"/>
                      </a:endParaRPr>
                    </a:p>
                  </a:txBody>
                  <a:tcPr marL="0" marR="45720"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Access to Prescription Medicines </a:t>
                      </a:r>
                      <a:r>
                        <a:rPr lang="en-US" sz="800" b="1" i="1" dirty="0">
                          <a:solidFill>
                            <a:schemeClr val="tx1"/>
                          </a:solidFill>
                          <a:latin typeface="Cambria" panose="02040503050406030204" pitchFamily="18" charset="0"/>
                        </a:rPr>
                        <a:t>(% Always/Usually)</a:t>
                      </a:r>
                      <a:endParaRPr lang="en-US" sz="1000" b="1" i="1" dirty="0">
                        <a:solidFill>
                          <a:schemeClr val="tx1"/>
                        </a:solidFill>
                        <a:latin typeface="Cambria" panose="02040503050406030204" pitchFamily="18" charset="0"/>
                      </a:endParaRPr>
                    </a:p>
                  </a:txBody>
                  <a:tcPr marL="0" marR="2743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92.1</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65th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96.71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9094607"/>
                  </a:ext>
                </a:extLst>
              </a:tr>
              <a:tr h="236187">
                <a:tc>
                  <a:txBody>
                    <a:bodyPr/>
                    <a:lstStyle/>
                    <a:p>
                      <a:pPr algn="r"/>
                      <a:endParaRPr lang="en-US" sz="800" b="1" i="0" dirty="0">
                        <a:solidFill>
                          <a:schemeClr val="tx1"/>
                        </a:solidFill>
                        <a:latin typeface="Cambria" panose="02040503050406030204" pitchFamily="18" charset="0"/>
                      </a:endParaRPr>
                    </a:p>
                  </a:txBody>
                  <a:tcPr marL="0" marR="45720"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Access to Specialized Services </a:t>
                      </a:r>
                      <a:r>
                        <a:rPr lang="en-US" sz="800" b="1" i="1" dirty="0">
                          <a:solidFill>
                            <a:schemeClr val="tx1"/>
                          </a:solidFill>
                          <a:latin typeface="Cambria" panose="02040503050406030204" pitchFamily="18" charset="0"/>
                        </a:rPr>
                        <a:t>(% Always/Usually)</a:t>
                      </a:r>
                    </a:p>
                  </a:txBody>
                  <a:tcPr marL="0" marR="2743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82.8</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88th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69.60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82.79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293880"/>
                  </a:ext>
                </a:extLst>
              </a:tr>
              <a:tr h="348376">
                <a:tc>
                  <a:txBody>
                    <a:bodyPr/>
                    <a:lstStyle/>
                    <a:p>
                      <a:pPr algn="r"/>
                      <a:endParaRPr lang="en-US" sz="800" b="1" i="0" dirty="0">
                        <a:solidFill>
                          <a:schemeClr val="tx1"/>
                        </a:solidFill>
                        <a:latin typeface="Cambria" panose="02040503050406030204" pitchFamily="18" charset="0"/>
                      </a:endParaRPr>
                    </a:p>
                  </a:txBody>
                  <a:tcPr marL="0" marR="45720"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1" dirty="0">
                          <a:solidFill>
                            <a:schemeClr val="tx1"/>
                          </a:solidFill>
                          <a:latin typeface="Cambria" panose="02040503050406030204" pitchFamily="18" charset="0"/>
                        </a:rPr>
                        <a:t>Family-Centered Care: Personal Doctor Who Knows Child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Yes)</a:t>
                      </a:r>
                      <a:endParaRPr lang="en-US" sz="1000" b="1" dirty="0">
                        <a:solidFill>
                          <a:schemeClr val="tx1"/>
                        </a:solidFill>
                        <a:latin typeface="Cambria" panose="02040503050406030204" pitchFamily="18" charset="0"/>
                      </a:endParaRPr>
                    </a:p>
                  </a:txBody>
                  <a:tcPr marL="0" marR="2743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92.5</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77th</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88.26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1695802"/>
                  </a:ext>
                </a:extLst>
              </a:tr>
              <a:tr h="348376">
                <a:tc>
                  <a:txBody>
                    <a:bodyPr/>
                    <a:lstStyle/>
                    <a:p>
                      <a:pPr algn="r"/>
                      <a:endParaRPr lang="en-US" sz="800" b="1" i="0" dirty="0">
                        <a:solidFill>
                          <a:schemeClr val="tx1"/>
                        </a:solidFill>
                        <a:latin typeface="Cambria" panose="02040503050406030204" pitchFamily="18" charset="0"/>
                      </a:endParaRPr>
                    </a:p>
                  </a:txBody>
                  <a:tcPr marL="0" marR="45720"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Family-Centered Care: Getting Needed Information </a:t>
                      </a:r>
                      <a:r>
                        <a:rPr lang="en-US" sz="1000" b="1" i="1" dirty="0">
                          <a:solidFill>
                            <a:schemeClr val="tx1"/>
                          </a:solidFill>
                          <a:latin typeface="Cambria" panose="02040503050406030204" pitchFamily="18" charset="0"/>
                        </a:rPr>
                        <a:t>(% Always/Usually)</a:t>
                      </a:r>
                      <a:endParaRPr lang="en-US" sz="1000" b="1" dirty="0">
                        <a:solidFill>
                          <a:schemeClr val="tx1"/>
                        </a:solidFill>
                        <a:latin typeface="Cambria" panose="02040503050406030204" pitchFamily="18" charset="0"/>
                      </a:endParaRPr>
                    </a:p>
                  </a:txBody>
                  <a:tcPr marL="0" marR="2743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93.4</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72nd</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86.48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93.40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94.49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95.10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4889039"/>
                  </a:ext>
                </a:extLst>
              </a:tr>
              <a:tr h="348376">
                <a:tc>
                  <a:txBody>
                    <a:bodyPr/>
                    <a:lstStyle/>
                    <a:p>
                      <a:pPr algn="r"/>
                      <a:endParaRPr lang="en-US" sz="800" b="1" i="0" dirty="0">
                        <a:solidFill>
                          <a:schemeClr val="tx1"/>
                        </a:solidFill>
                        <a:latin typeface="Cambria" panose="02040503050406030204" pitchFamily="18" charset="0"/>
                      </a:endParaRPr>
                    </a:p>
                  </a:txBody>
                  <a:tcPr marL="0" marR="45720"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66445"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mbria" panose="02040503050406030204" pitchFamily="18" charset="0"/>
                        </a:rPr>
                        <a:t>Care Coordination for Children with Chronic Conditions </a:t>
                      </a:r>
                      <a:r>
                        <a:rPr kumimoji="0" lang="en-US" sz="8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Yes)</a:t>
                      </a:r>
                      <a:endParaRPr lang="en-US" sz="1000" b="1" dirty="0">
                        <a:solidFill>
                          <a:schemeClr val="tx1"/>
                        </a:solidFill>
                        <a:latin typeface="Cambria" panose="02040503050406030204" pitchFamily="18" charset="0"/>
                      </a:endParaRPr>
                    </a:p>
                  </a:txBody>
                  <a:tcPr marL="0" marR="2743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77.9</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solidFill>
                            <a:schemeClr val="tx1"/>
                          </a:solidFill>
                          <a:latin typeface="Cambria" panose="02040503050406030204" pitchFamily="18" charset="0"/>
                        </a:rPr>
                        <a:t>52nd</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EDE"/>
                    </a:solidFill>
                  </a:tcPr>
                </a:tc>
                <a:tc>
                  <a:txBody>
                    <a:bodyPr/>
                    <a:lstStyle/>
                    <a:p>
                      <a:pPr algn="ctr" fontAlgn="b"/>
                      <a:r>
                        <a:rPr lang="en-US" sz="1000" b="0" i="0" u="none" strike="noStrike" dirty="0">
                          <a:solidFill>
                            <a:srgbClr val="000000"/>
                          </a:solidFill>
                          <a:effectLst/>
                          <a:latin typeface="Cambria" panose="02040503050406030204" pitchFamily="18" charset="0"/>
                        </a:rPr>
                        <a:t>79.15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mbria" panose="02040503050406030204" pitchFamily="18" charset="0"/>
                        </a:rPr>
                        <a:t>79.87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461750"/>
                  </a:ext>
                </a:extLst>
              </a:tr>
            </a:tbl>
          </a:graphicData>
        </a:graphic>
      </p:graphicFrame>
      <p:sp>
        <p:nvSpPr>
          <p:cNvPr id="7" name="Rectangle 6"/>
          <p:cNvSpPr>
            <a:spLocks noChangeAspect="1"/>
          </p:cNvSpPr>
          <p:nvPr/>
        </p:nvSpPr>
        <p:spPr>
          <a:xfrm>
            <a:off x="65577" y="6154609"/>
            <a:ext cx="6723759" cy="718145"/>
          </a:xfrm>
          <a:prstGeom prst="rect">
            <a:avLst/>
          </a:prstGeom>
        </p:spPr>
        <p:txBody>
          <a:bodyPr wrap="square">
            <a:spAutoFit/>
          </a:bodyPr>
          <a:lstStyle/>
          <a:p>
            <a:pPr algn="l">
              <a:defRPr/>
            </a:pPr>
            <a:r>
              <a:rPr lang="en-US" sz="800" b="0" dirty="0">
                <a:solidFill>
                  <a:srgbClr val="5D5D5D"/>
                </a:solidFill>
                <a:latin typeface="Cambria" panose="02040503050406030204" pitchFamily="18" charset="0"/>
                <a:ea typeface="Cambria" panose="02040503050406030204" pitchFamily="18" charset="0"/>
              </a:rPr>
              <a:t>The 2019 Child Medicaid with CCC Quality Compass consists of 54 public and non-public reporting health plan products</a:t>
            </a:r>
          </a:p>
          <a:p>
            <a:pPr algn="l">
              <a:defRPr/>
            </a:pPr>
            <a:r>
              <a:rPr lang="en-US" sz="800" b="0" dirty="0">
                <a:solidFill>
                  <a:srgbClr val="5D5D5D"/>
                </a:solidFill>
                <a:latin typeface="Cambria" panose="02040503050406030204" pitchFamily="18" charset="0"/>
                <a:ea typeface="Cambria" panose="02040503050406030204" pitchFamily="18" charset="0"/>
              </a:rPr>
              <a:t>(All Lines of Business excluding PPO/EPOs).</a:t>
            </a:r>
          </a:p>
          <a:p>
            <a:pPr algn="l">
              <a:defRPr/>
            </a:pPr>
            <a:endParaRPr lang="en-US" sz="800" baseline="30000" dirty="0">
              <a:solidFill>
                <a:srgbClr val="5D5D5D"/>
              </a:solidFill>
              <a:latin typeface="Cambria" panose="02040503050406030204" pitchFamily="18" charset="0"/>
              <a:ea typeface="Cambria" panose="02040503050406030204" pitchFamily="18" charset="0"/>
            </a:endParaRPr>
          </a:p>
          <a:p>
            <a:pPr algn="l">
              <a:defRPr/>
            </a:pPr>
            <a:endParaRPr lang="en-US" sz="800" b="0" baseline="30000" dirty="0">
              <a:solidFill>
                <a:srgbClr val="5D5D5D"/>
              </a:solidFill>
              <a:latin typeface="Cambria" panose="02040503050406030204" pitchFamily="18" charset="0"/>
              <a:ea typeface="Cambria" panose="02040503050406030204" pitchFamily="18" charset="0"/>
            </a:endParaRPr>
          </a:p>
          <a:p>
            <a:pPr algn="l">
              <a:defRPr/>
            </a:pPr>
            <a:endParaRPr lang="en-US" sz="1050" baseline="30000" dirty="0">
              <a:solidFill>
                <a:srgbClr val="5D5D5D"/>
              </a:solidFill>
              <a:latin typeface="Cambria" panose="02040503050406030204" pitchFamily="18" charset="0"/>
              <a:ea typeface="Cambria" panose="02040503050406030204" pitchFamily="18" charset="0"/>
            </a:endParaRPr>
          </a:p>
          <a:p>
            <a:pPr algn="l">
              <a:defRPr/>
            </a:pPr>
            <a:r>
              <a:rPr lang="en-US" sz="1050" b="0" baseline="30000" dirty="0">
                <a:solidFill>
                  <a:srgbClr val="5D5D5D"/>
                </a:solidFill>
                <a:latin typeface="Cambria" panose="02040503050406030204" pitchFamily="18" charset="0"/>
                <a:ea typeface="Cambria" panose="02040503050406030204" pitchFamily="18" charset="0"/>
              </a:rPr>
              <a:t>SPH Analytics</a:t>
            </a:r>
          </a:p>
        </p:txBody>
      </p:sp>
      <p:sp>
        <p:nvSpPr>
          <p:cNvPr id="10" name="Footer Placeholder 3"/>
          <p:cNvSpPr>
            <a:spLocks noGrp="1" noChangeAspect="1"/>
          </p:cNvSpPr>
          <p:nvPr>
            <p:ph type="ftr" sz="quarter" idx="3"/>
            <p:custDataLst>
              <p:tags r:id="rId1"/>
            </p:custDataLst>
          </p:nvPr>
        </p:nvSpPr>
        <p:spPr>
          <a:xfrm>
            <a:off x="5975652" y="6296621"/>
            <a:ext cx="2896810" cy="381955"/>
          </a:xfrm>
          <a:prstGeom prst="rect">
            <a:avLst/>
          </a:prstGeom>
        </p:spPr>
        <p:txBody>
          <a:bodyPr/>
          <a:lstStyle>
            <a:defPPr>
              <a:defRPr lang="en-US"/>
            </a:defPPr>
            <a:lvl1pPr algn="l" rtl="0" fontAlgn="base">
              <a:spcBef>
                <a:spcPct val="0"/>
              </a:spcBef>
              <a:spcAft>
                <a:spcPct val="0"/>
              </a:spcAft>
              <a:defRPr lang="en-US" sz="844" b="0" kern="1200" smtClean="0">
                <a:solidFill>
                  <a:schemeClr val="tx1">
                    <a:lumMod val="50000"/>
                    <a:lumOff val="50000"/>
                  </a:schemeClr>
                </a:solidFill>
                <a:latin typeface="Cambria" panose="02040503050406030204"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tabLst>
                <a:tab pos="2571750" algn="r"/>
              </a:tabLst>
            </a:pPr>
            <a:r>
              <a:rPr lang="en-US"/>
              <a:t> 2020</a:t>
            </a:r>
            <a:r>
              <a:rPr lang="en-US">
                <a:solidFill>
                  <a:srgbClr val="5D5D5D"/>
                </a:solidFill>
                <a:ea typeface="Cambria" panose="02040503050406030204" pitchFamily="18" charset="0"/>
              </a:rPr>
              <a:t> CAHPS</a:t>
            </a:r>
            <a:r>
              <a:rPr lang="en-US" baseline="30000">
                <a:solidFill>
                  <a:srgbClr val="5D5D5D"/>
                </a:solidFill>
                <a:ea typeface="Cambria" panose="02040503050406030204" pitchFamily="18" charset="0"/>
              </a:rPr>
              <a:t>®</a:t>
            </a:r>
            <a:r>
              <a:rPr lang="en-US"/>
              <a:t> 5.0H Adult Medicaid Survey</a:t>
            </a:r>
          </a:p>
          <a:p>
            <a:pPr algn="r">
              <a:tabLst>
                <a:tab pos="2571750" algn="r"/>
              </a:tabLst>
            </a:pPr>
            <a:r>
              <a:rPr lang="en-US"/>
              <a:t>^K112^</a:t>
            </a:r>
          </a:p>
          <a:p>
            <a:pPr>
              <a:tabLst>
                <a:tab pos="2571750" algn="r"/>
              </a:tabLst>
            </a:pPr>
            <a:r>
              <a:rPr lang="en-US"/>
              <a:t>                                                                           </a:t>
            </a:r>
            <a:endParaRPr lang="en-US" dirty="0">
              <a:solidFill>
                <a:srgbClr val="5D5D5D"/>
              </a:solidFill>
            </a:endParaRPr>
          </a:p>
        </p:txBody>
      </p:sp>
      <p:sp>
        <p:nvSpPr>
          <p:cNvPr id="11" name="TextBox 10"/>
          <p:cNvSpPr txBox="1">
            <a:spLocks noChangeAspect="1"/>
          </p:cNvSpPr>
          <p:nvPr/>
        </p:nvSpPr>
        <p:spPr>
          <a:xfrm>
            <a:off x="6221681" y="5437209"/>
            <a:ext cx="3657600" cy="954107"/>
          </a:xfrm>
          <a:prstGeom prst="rect">
            <a:avLst/>
          </a:prstGeom>
          <a:noFill/>
          <a:ln w="15875">
            <a:noFill/>
          </a:ln>
        </p:spPr>
        <p:txBody>
          <a:bodyPr wrap="square" rtlCol="0">
            <a:spAutoFit/>
          </a:bodyPr>
          <a:lstStyle/>
          <a:p>
            <a:pPr algn="l"/>
            <a:r>
              <a:rPr lang="en-US" sz="700" b="1" dirty="0">
                <a:solidFill>
                  <a:srgbClr val="5D5D5D"/>
                </a:solidFill>
                <a:latin typeface="Cambria" panose="02040503050406030204" pitchFamily="18" charset="0"/>
              </a:rPr>
              <a:t>Legend:</a:t>
            </a:r>
          </a:p>
          <a:p>
            <a:pPr algn="l"/>
            <a:r>
              <a:rPr lang="en-US" sz="700" dirty="0">
                <a:solidFill>
                  <a:srgbClr val="5D5D5D"/>
                </a:solidFill>
                <a:latin typeface="Cambria" panose="02040503050406030204" pitchFamily="18" charset="0"/>
              </a:rPr>
              <a:t>95th = Plan score falls on or above 95th percentile</a:t>
            </a:r>
          </a:p>
          <a:p>
            <a:pPr algn="l"/>
            <a:r>
              <a:rPr lang="en-US" sz="700" dirty="0">
                <a:solidFill>
                  <a:srgbClr val="5D5D5D"/>
                </a:solidFill>
                <a:latin typeface="Cambria" panose="02040503050406030204" pitchFamily="18" charset="0"/>
              </a:rPr>
              <a:t>90th = Plan score falls on 90th or below 95th percentile</a:t>
            </a:r>
          </a:p>
          <a:p>
            <a:pPr algn="l"/>
            <a:r>
              <a:rPr lang="en-US" sz="700" dirty="0">
                <a:solidFill>
                  <a:srgbClr val="5D5D5D"/>
                </a:solidFill>
                <a:latin typeface="Cambria" panose="02040503050406030204" pitchFamily="18" charset="0"/>
              </a:rPr>
              <a:t>75th = Plan score falls on 75th or below 90th percentile</a:t>
            </a:r>
          </a:p>
          <a:p>
            <a:pPr algn="l"/>
            <a:r>
              <a:rPr lang="en-US" sz="700" dirty="0">
                <a:solidFill>
                  <a:srgbClr val="5D5D5D"/>
                </a:solidFill>
                <a:latin typeface="Cambria" panose="02040503050406030204" pitchFamily="18" charset="0"/>
              </a:rPr>
              <a:t>50th = Plan score falls on 50th or below 75th percentile</a:t>
            </a:r>
          </a:p>
          <a:p>
            <a:pPr algn="l"/>
            <a:r>
              <a:rPr lang="en-US" sz="700" dirty="0">
                <a:solidFill>
                  <a:srgbClr val="5D5D5D"/>
                </a:solidFill>
                <a:latin typeface="Cambria" panose="02040503050406030204" pitchFamily="18" charset="0"/>
              </a:rPr>
              <a:t>25th = Plan score falls on 25th or below 50th percentile</a:t>
            </a:r>
          </a:p>
          <a:p>
            <a:pPr algn="l"/>
            <a:r>
              <a:rPr lang="en-US" sz="700" dirty="0">
                <a:solidFill>
                  <a:srgbClr val="5D5D5D"/>
                </a:solidFill>
                <a:latin typeface="Cambria" panose="02040503050406030204" pitchFamily="18" charset="0"/>
              </a:rPr>
              <a:t>10th = Plan score falls on 10th or below 25th percentile</a:t>
            </a:r>
          </a:p>
          <a:p>
            <a:pPr algn="l"/>
            <a:r>
              <a:rPr lang="en-US" sz="700" dirty="0">
                <a:solidFill>
                  <a:srgbClr val="5D5D5D"/>
                </a:solidFill>
                <a:latin typeface="Cambria" panose="02040503050406030204" pitchFamily="18" charset="0"/>
              </a:rPr>
              <a:t>  5th = Plan score falls below 10th percentile</a:t>
            </a:r>
          </a:p>
        </p:txBody>
      </p:sp>
    </p:spTree>
    <p:extLst>
      <p:ext uri="{BB962C8B-B14F-4D97-AF65-F5344CB8AC3E}">
        <p14:creationId xmlns:p14="http://schemas.microsoft.com/office/powerpoint/2010/main" val="198291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lgn="ctr">
              <a:spcBef>
                <a:spcPts val="600"/>
              </a:spcBef>
              <a:buSzPct val="75000"/>
              <a:buNone/>
            </a:pPr>
            <a:endParaRPr lang="en-US" altLang="en-US" sz="2800" b="1" dirty="0">
              <a:solidFill>
                <a:srgbClr val="2906A2"/>
              </a:solidFill>
            </a:endParaRPr>
          </a:p>
          <a:p>
            <a:pPr marL="57150" lvl="1" indent="0" algn="ctr">
              <a:spcBef>
                <a:spcPts val="600"/>
              </a:spcBef>
              <a:buSzPct val="75000"/>
              <a:buNone/>
            </a:pPr>
            <a:r>
              <a:rPr lang="en-US" altLang="en-US" sz="2800" b="1" dirty="0">
                <a:solidFill>
                  <a:srgbClr val="2906A2"/>
                </a:solidFill>
              </a:rPr>
              <a:t>Cost Trends</a:t>
            </a: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61</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61</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2586710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1024932"/>
            <a:ext cx="8599488" cy="5101496"/>
          </a:xfrm>
          <a:ln>
            <a:noFill/>
          </a:ln>
        </p:spPr>
        <p:txBody>
          <a:bodyPr/>
          <a:lstStyle/>
          <a:p>
            <a:pPr>
              <a:spcBef>
                <a:spcPts val="1200"/>
              </a:spcBef>
            </a:pPr>
            <a:r>
              <a:rPr lang="en-US" sz="2600" dirty="0"/>
              <a:t>The recently issued annual CMS Medicaid and CHIP quality scorecard for the first time includes both results on adult and child quality measures and state-by-state detail on per capita Medicaid expenditures</a:t>
            </a:r>
          </a:p>
          <a:p>
            <a:pPr>
              <a:spcBef>
                <a:spcPts val="1200"/>
              </a:spcBef>
            </a:pPr>
            <a:endParaRPr lang="en-US" sz="1400" dirty="0"/>
          </a:p>
          <a:p>
            <a:pPr>
              <a:spcBef>
                <a:spcPts val="1200"/>
              </a:spcBef>
            </a:pPr>
            <a:r>
              <a:rPr lang="en-US" sz="2600" dirty="0"/>
              <a:t>This has enabled DSS to compare HUSKY Health’s per capita expenses to Medicaid programs in all of the New England states, New York and New Jersey</a:t>
            </a:r>
          </a:p>
          <a:p>
            <a:pPr>
              <a:spcBef>
                <a:spcPts val="1200"/>
              </a:spcBef>
            </a:pPr>
            <a:endParaRPr lang="en-US" sz="1400" b="1" dirty="0"/>
          </a:p>
          <a:p>
            <a:pPr>
              <a:spcBef>
                <a:spcPts val="1200"/>
              </a:spcBef>
            </a:pPr>
            <a:r>
              <a:rPr lang="en-US" sz="2600" b="1" dirty="0"/>
              <a:t>Excitingly, Connecticut had the lowest per capita expenditures among those states in 2017, and second lowest in 2018</a:t>
            </a:r>
            <a:endParaRPr lang="en-US" sz="2600" dirty="0"/>
          </a:p>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30725" name="Title 1"/>
          <p:cNvSpPr>
            <a:spLocks/>
          </p:cNvSpPr>
          <p:nvPr/>
        </p:nvSpPr>
        <p:spPr bwMode="auto">
          <a:xfrm>
            <a:off x="3010829" y="113341"/>
            <a:ext cx="5921297"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br>
              <a:rPr lang="en-US" altLang="en-US" sz="2800" dirty="0">
                <a:solidFill>
                  <a:schemeClr val="bg1"/>
                </a:solidFill>
              </a:rPr>
            </a:br>
            <a:r>
              <a:rPr lang="en-US" altLang="en-US" sz="2800" dirty="0">
                <a:solidFill>
                  <a:srgbClr val="FFFF00"/>
                </a:solidFill>
                <a:latin typeface="+mn-lt"/>
              </a:rPr>
              <a:t>Per Capita Expenditures</a:t>
            </a: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62</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62</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1183679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1024932"/>
            <a:ext cx="8599488" cy="5101496"/>
          </a:xfrm>
          <a:ln>
            <a:noFill/>
          </a:ln>
        </p:spPr>
        <p:txBody>
          <a:bodyPr/>
          <a:lstStyle/>
          <a:p>
            <a:pPr marL="0" indent="0">
              <a:spcBef>
                <a:spcPts val="1200"/>
              </a:spcBef>
              <a:buNone/>
            </a:pPr>
            <a:endParaRPr lang="en-US" altLang="en-US" sz="2600" dirty="0">
              <a:cs typeface="Times New Roman" panose="02020603050405020304" pitchFamily="18" charset="0"/>
            </a:endParaRPr>
          </a:p>
          <a:p>
            <a:pPr>
              <a:spcBef>
                <a:spcPts val="1200"/>
              </a:spcBef>
            </a:pPr>
            <a:endParaRPr lang="en-US" altLang="en-US" sz="2600" dirty="0">
              <a:cs typeface="Times New Roman" panose="02020603050405020304" pitchFamily="18" charset="0"/>
            </a:endParaRPr>
          </a:p>
          <a:p>
            <a:pPr>
              <a:spcBef>
                <a:spcPts val="1200"/>
              </a:spcBef>
            </a:pPr>
            <a:endParaRPr lang="en-US" altLang="en-US" sz="2600" dirty="0">
              <a:cs typeface="Times New Roman" panose="02020603050405020304" pitchFamily="18" charset="0"/>
            </a:endParaRPr>
          </a:p>
          <a:p>
            <a:pPr>
              <a:spcBef>
                <a:spcPts val="1200"/>
              </a:spcBef>
            </a:pPr>
            <a:endParaRPr lang="en-US" altLang="en-US" sz="2600" dirty="0">
              <a:cs typeface="Times New Roman" panose="02020603050405020304" pitchFamily="18" charset="0"/>
            </a:endParaRPr>
          </a:p>
          <a:p>
            <a:pPr>
              <a:spcBef>
                <a:spcPts val="1200"/>
              </a:spcBef>
            </a:pPr>
            <a:endParaRPr lang="en-US" altLang="en-US" sz="2600" dirty="0">
              <a:cs typeface="Times New Roman" panose="02020603050405020304" pitchFamily="18" charset="0"/>
            </a:endParaRPr>
          </a:p>
          <a:p>
            <a:pPr>
              <a:spcBef>
                <a:spcPts val="1200"/>
              </a:spcBef>
            </a:pPr>
            <a:endParaRPr lang="en-US" altLang="en-US" sz="2600" dirty="0">
              <a:cs typeface="Times New Roman" panose="02020603050405020304" pitchFamily="18" charset="0"/>
            </a:endParaRPr>
          </a:p>
          <a:p>
            <a:pPr>
              <a:spcBef>
                <a:spcPts val="1200"/>
              </a:spcBef>
            </a:pPr>
            <a:r>
              <a:rPr lang="en-US" altLang="en-US" sz="2600" dirty="0">
                <a:cs typeface="Times New Roman" panose="02020603050405020304" pitchFamily="18" charset="0"/>
              </a:rPr>
              <a:t>Connecticut achieved these results through use of a managed fee-for-service approach; expansive eligibility guidelines that promote access; comprehensive coverage of preventative medical, behavioral health and dental services; and coordination and integration of care</a:t>
            </a:r>
            <a:endParaRPr lang="en-US" altLang="en-US" sz="2000" dirty="0">
              <a:cs typeface="Times New Roman" panose="02020603050405020304" pitchFamily="18" charset="0"/>
            </a:endParaRP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63</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63</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graphicFrame>
        <p:nvGraphicFramePr>
          <p:cNvPr id="9" name="Table 8">
            <a:extLst>
              <a:ext uri="{FF2B5EF4-FFF2-40B4-BE49-F238E27FC236}">
                <a16:creationId xmlns:a16="http://schemas.microsoft.com/office/drawing/2014/main" id="{538478BA-62C1-4780-9CF8-BB20741EC52D}"/>
              </a:ext>
            </a:extLst>
          </p:cNvPr>
          <p:cNvGraphicFramePr>
            <a:graphicFrameLocks noGrp="1"/>
          </p:cNvGraphicFramePr>
          <p:nvPr>
            <p:extLst>
              <p:ext uri="{D42A27DB-BD31-4B8C-83A1-F6EECF244321}">
                <p14:modId xmlns:p14="http://schemas.microsoft.com/office/powerpoint/2010/main" val="2554189793"/>
              </p:ext>
            </p:extLst>
          </p:nvPr>
        </p:nvGraphicFramePr>
        <p:xfrm>
          <a:off x="1281545" y="1024932"/>
          <a:ext cx="6414655" cy="3116208"/>
        </p:xfrm>
        <a:graphic>
          <a:graphicData uri="http://schemas.openxmlformats.org/drawingml/2006/table">
            <a:tbl>
              <a:tblPr firstRow="1" firstCol="1" bandRow="1">
                <a:tableStyleId>{5C22544A-7EE6-4342-B048-85BDC9FD1C3A}</a:tableStyleId>
              </a:tblPr>
              <a:tblGrid>
                <a:gridCol w="2764473">
                  <a:extLst>
                    <a:ext uri="{9D8B030D-6E8A-4147-A177-3AD203B41FA5}">
                      <a16:colId xmlns:a16="http://schemas.microsoft.com/office/drawing/2014/main" val="1561424996"/>
                    </a:ext>
                  </a:extLst>
                </a:gridCol>
                <a:gridCol w="1798251">
                  <a:extLst>
                    <a:ext uri="{9D8B030D-6E8A-4147-A177-3AD203B41FA5}">
                      <a16:colId xmlns:a16="http://schemas.microsoft.com/office/drawing/2014/main" val="4268125600"/>
                    </a:ext>
                  </a:extLst>
                </a:gridCol>
                <a:gridCol w="1851931">
                  <a:extLst>
                    <a:ext uri="{9D8B030D-6E8A-4147-A177-3AD203B41FA5}">
                      <a16:colId xmlns:a16="http://schemas.microsoft.com/office/drawing/2014/main" val="3729729843"/>
                    </a:ext>
                  </a:extLst>
                </a:gridCol>
              </a:tblGrid>
              <a:tr h="389526">
                <a:tc>
                  <a:txBody>
                    <a:bodyPr/>
                    <a:lstStyle/>
                    <a:p>
                      <a:pPr marL="0" marR="0">
                        <a:spcBef>
                          <a:spcPts val="0"/>
                        </a:spcBef>
                        <a:spcAft>
                          <a:spcPts val="0"/>
                        </a:spcAft>
                      </a:pPr>
                      <a:r>
                        <a:rPr lang="en-US" sz="2000" dirty="0">
                          <a:effectLst/>
                        </a:rPr>
                        <a:t>State</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2018 per capita</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2017 per capita</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97048795"/>
                  </a:ext>
                </a:extLst>
              </a:tr>
              <a:tr h="389526">
                <a:tc>
                  <a:txBody>
                    <a:bodyPr/>
                    <a:lstStyle/>
                    <a:p>
                      <a:pPr marL="0" marR="0">
                        <a:spcBef>
                          <a:spcPts val="0"/>
                        </a:spcBef>
                        <a:spcAft>
                          <a:spcPts val="0"/>
                        </a:spcAft>
                      </a:pPr>
                      <a:r>
                        <a:rPr lang="en-US" sz="2000">
                          <a:effectLst/>
                        </a:rPr>
                        <a:t>Connecticut</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$8,890</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$7,960</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08439726"/>
                  </a:ext>
                </a:extLst>
              </a:tr>
              <a:tr h="389526">
                <a:tc>
                  <a:txBody>
                    <a:bodyPr/>
                    <a:lstStyle/>
                    <a:p>
                      <a:pPr marL="0" marR="0">
                        <a:spcBef>
                          <a:spcPts val="0"/>
                        </a:spcBef>
                        <a:spcAft>
                          <a:spcPts val="0"/>
                        </a:spcAft>
                      </a:pPr>
                      <a:r>
                        <a:rPr lang="en-US" sz="2000" dirty="0">
                          <a:effectLst/>
                        </a:rPr>
                        <a:t>Maine</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$10,673</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dirty="0">
                          <a:effectLst/>
                        </a:rPr>
                        <a:t>$10,221</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01121425"/>
                  </a:ext>
                </a:extLst>
              </a:tr>
              <a:tr h="389526">
                <a:tc>
                  <a:txBody>
                    <a:bodyPr/>
                    <a:lstStyle/>
                    <a:p>
                      <a:pPr marL="0" marR="0">
                        <a:spcBef>
                          <a:spcPts val="0"/>
                        </a:spcBef>
                        <a:spcAft>
                          <a:spcPts val="0"/>
                        </a:spcAft>
                      </a:pPr>
                      <a:r>
                        <a:rPr lang="en-US" sz="2000">
                          <a:effectLst/>
                        </a:rPr>
                        <a:t>Massachusetts</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dirty="0">
                          <a:effectLst/>
                        </a:rPr>
                        <a:t>$10,386</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$9,561</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71206675"/>
                  </a:ext>
                </a:extLst>
              </a:tr>
              <a:tr h="389526">
                <a:tc>
                  <a:txBody>
                    <a:bodyPr/>
                    <a:lstStyle/>
                    <a:p>
                      <a:pPr marL="0" marR="0">
                        <a:spcBef>
                          <a:spcPts val="0"/>
                        </a:spcBef>
                        <a:spcAft>
                          <a:spcPts val="0"/>
                        </a:spcAft>
                      </a:pPr>
                      <a:r>
                        <a:rPr lang="en-US" sz="2000">
                          <a:effectLst/>
                        </a:rPr>
                        <a:t>New Hampshire</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dirty="0">
                          <a:effectLst/>
                        </a:rPr>
                        <a:t>$9,905</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$9,425</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30012653"/>
                  </a:ext>
                </a:extLst>
              </a:tr>
              <a:tr h="389526">
                <a:tc>
                  <a:txBody>
                    <a:bodyPr/>
                    <a:lstStyle/>
                    <a:p>
                      <a:pPr marL="0" marR="0">
                        <a:spcBef>
                          <a:spcPts val="0"/>
                        </a:spcBef>
                        <a:spcAft>
                          <a:spcPts val="0"/>
                        </a:spcAft>
                      </a:pPr>
                      <a:r>
                        <a:rPr lang="en-US" sz="2000">
                          <a:effectLst/>
                        </a:rPr>
                        <a:t>New Jersey</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$9,420</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$9,246</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24885086"/>
                  </a:ext>
                </a:extLst>
              </a:tr>
              <a:tr h="389526">
                <a:tc>
                  <a:txBody>
                    <a:bodyPr/>
                    <a:lstStyle/>
                    <a:p>
                      <a:pPr marL="0" marR="0">
                        <a:spcBef>
                          <a:spcPts val="0"/>
                        </a:spcBef>
                        <a:spcAft>
                          <a:spcPts val="0"/>
                        </a:spcAft>
                      </a:pPr>
                      <a:r>
                        <a:rPr lang="en-US" sz="2000">
                          <a:effectLst/>
                        </a:rPr>
                        <a:t>New York</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dirty="0">
                          <a:effectLst/>
                        </a:rPr>
                        <a:t>$11,831</a:t>
                      </a:r>
                      <a:endParaRPr lang="en-US" sz="20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$11,796</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25306949"/>
                  </a:ext>
                </a:extLst>
              </a:tr>
              <a:tr h="389526">
                <a:tc>
                  <a:txBody>
                    <a:bodyPr/>
                    <a:lstStyle/>
                    <a:p>
                      <a:pPr marL="0" marR="0">
                        <a:spcBef>
                          <a:spcPts val="0"/>
                        </a:spcBef>
                        <a:spcAft>
                          <a:spcPts val="0"/>
                        </a:spcAft>
                      </a:pPr>
                      <a:r>
                        <a:rPr lang="en-US" sz="2000">
                          <a:effectLst/>
                        </a:rPr>
                        <a:t>Rhode Island</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a:effectLst/>
                        </a:rPr>
                        <a:t>$7,986</a:t>
                      </a: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000" dirty="0">
                          <a:effectLst/>
                        </a:rPr>
                        <a:t>$8,145</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5091255"/>
                  </a:ext>
                </a:extLst>
              </a:tr>
            </a:tbl>
          </a:graphicData>
        </a:graphic>
      </p:graphicFrame>
    </p:spTree>
    <p:extLst>
      <p:ext uri="{BB962C8B-B14F-4D97-AF65-F5344CB8AC3E}">
        <p14:creationId xmlns:p14="http://schemas.microsoft.com/office/powerpoint/2010/main" val="499567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14350" lvl="1" indent="-457200">
              <a:spcBef>
                <a:spcPts val="600"/>
              </a:spcBef>
              <a:buSzPct val="75000"/>
              <a:buFont typeface="Wingdings" panose="05000000000000000000" pitchFamily="2" charset="2"/>
              <a:buChar char="§"/>
            </a:pPr>
            <a:r>
              <a:rPr lang="en-US" altLang="en-US" sz="2800" dirty="0">
                <a:solidFill>
                  <a:srgbClr val="2906A2"/>
                </a:solidFill>
              </a:rPr>
              <a:t>Connecticut’s administrative expenses of approximately 3.0 are well under Medicaid managed care norms of close to 12%*</a:t>
            </a:r>
            <a:endParaRPr lang="en-US" altLang="en-US" sz="2800" dirty="0"/>
          </a:p>
          <a:p>
            <a:pPr marL="400050" lvl="1" indent="-342900">
              <a:spcBef>
                <a:spcPts val="600"/>
              </a:spcBef>
              <a:buSzPct val="75000"/>
              <a:buFont typeface="Wingdings" panose="05000000000000000000" pitchFamily="2" charset="2"/>
              <a:buChar char="§"/>
            </a:pPr>
            <a:endParaRPr lang="en-US" altLang="en-US" sz="1000" dirty="0">
              <a:solidFill>
                <a:srgbClr val="2906A2"/>
              </a:solidFill>
            </a:endParaRPr>
          </a:p>
          <a:p>
            <a:pPr marL="514350" lvl="1" indent="-457200">
              <a:spcBef>
                <a:spcPts val="600"/>
              </a:spcBef>
              <a:buSzPct val="75000"/>
              <a:buFont typeface="Wingdings" panose="05000000000000000000" pitchFamily="2" charset="2"/>
              <a:buChar char="§"/>
            </a:pPr>
            <a:r>
              <a:rPr lang="en-US" altLang="en-US" sz="2800" dirty="0">
                <a:solidFill>
                  <a:srgbClr val="2906A2"/>
                </a:solidFill>
              </a:rPr>
              <a:t>Service investments including enhanced primary care expenditures and shifts to community-based waiver and related services have aligned with policy priorities</a:t>
            </a:r>
          </a:p>
          <a:p>
            <a:pPr marL="514350" lvl="1" indent="-457200">
              <a:spcBef>
                <a:spcPts val="600"/>
              </a:spcBef>
              <a:buSzPct val="75000"/>
              <a:buFont typeface="Wingdings" panose="05000000000000000000" pitchFamily="2" charset="2"/>
              <a:buChar char="§"/>
            </a:pPr>
            <a:endParaRPr lang="en-US" altLang="en-US" sz="1000" dirty="0">
              <a:solidFill>
                <a:srgbClr val="1D0670"/>
              </a:solidFill>
            </a:endParaRPr>
          </a:p>
          <a:p>
            <a:pPr marL="514350" lvl="1" indent="-457200">
              <a:spcBef>
                <a:spcPts val="600"/>
              </a:spcBef>
              <a:buSzPct val="75000"/>
              <a:buFont typeface="Wingdings" panose="05000000000000000000" pitchFamily="2" charset="2"/>
              <a:buChar char="§"/>
            </a:pPr>
            <a:r>
              <a:rPr lang="en-US" altLang="en-US" sz="2800" dirty="0">
                <a:solidFill>
                  <a:srgbClr val="2906A2"/>
                </a:solidFill>
              </a:rPr>
              <a:t>The DSS Medicaid account has shown great stability in PMPM cost, reflecting only a 1.35% PMPM average annual increase </a:t>
            </a:r>
            <a:r>
              <a:rPr lang="en-US" altLang="en-US" sz="2800" dirty="0">
                <a:solidFill>
                  <a:srgbClr val="2906A2"/>
                </a:solidFill>
                <a:cs typeface="Times New Roman" panose="02020603050405020304" pitchFamily="18" charset="0"/>
              </a:rPr>
              <a:t>from SFY 2015 to SFY 2020</a:t>
            </a:r>
            <a:endParaRPr lang="en-US" altLang="en-US" sz="2800" dirty="0">
              <a:solidFill>
                <a:srgbClr val="2906A2"/>
              </a:solidFill>
            </a:endParaRP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30725" name="Title 1"/>
          <p:cNvSpPr>
            <a:spLocks/>
          </p:cNvSpPr>
          <p:nvPr/>
        </p:nvSpPr>
        <p:spPr bwMode="auto">
          <a:xfrm>
            <a:off x="3010829" y="113341"/>
            <a:ext cx="5921297"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br>
              <a:rPr lang="en-US" altLang="en-US" sz="2800" dirty="0">
                <a:solidFill>
                  <a:schemeClr val="bg1"/>
                </a:solidFill>
              </a:rPr>
            </a:br>
            <a:r>
              <a:rPr lang="en-US" altLang="en-US" sz="2800" dirty="0">
                <a:solidFill>
                  <a:srgbClr val="FFFF00"/>
                </a:solidFill>
                <a:latin typeface="+mn-lt"/>
              </a:rPr>
              <a:t>Other Important Fiscal Indicators</a:t>
            </a: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64</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64</a:t>
            </a:fld>
            <a:endParaRPr lang="en-US" dirty="0"/>
          </a:p>
        </p:txBody>
      </p:sp>
      <p:sp>
        <p:nvSpPr>
          <p:cNvPr id="6" name="TextBox 5"/>
          <p:cNvSpPr txBox="1"/>
          <p:nvPr/>
        </p:nvSpPr>
        <p:spPr>
          <a:xfrm>
            <a:off x="648586" y="5771575"/>
            <a:ext cx="8038214" cy="584775"/>
          </a:xfrm>
          <a:prstGeom prst="rect">
            <a:avLst/>
          </a:prstGeom>
          <a:noFill/>
        </p:spPr>
        <p:txBody>
          <a:bodyPr wrap="square" rtlCol="0">
            <a:spAutoFit/>
          </a:bodyPr>
          <a:lstStyle/>
          <a:p>
            <a:r>
              <a:rPr lang="en-US" sz="1600" dirty="0"/>
              <a:t>*Administrative loss ratio per 2018 </a:t>
            </a:r>
            <a:r>
              <a:rPr lang="en-US" sz="1600" dirty="0" err="1"/>
              <a:t>Milliman</a:t>
            </a:r>
            <a:r>
              <a:rPr lang="en-US" sz="1600" dirty="0"/>
              <a:t> Medicaid Managed Care Financial Results report, June 2019</a:t>
            </a:r>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3097783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71500"/>
            <a:ext cx="8599488" cy="5967412"/>
          </a:xfrm>
        </p:spPr>
        <p:txBody>
          <a:bodyPr/>
          <a:lstStyle/>
          <a:p>
            <a:pPr marL="0" indent="0">
              <a:buNone/>
            </a:pPr>
            <a:endParaRPr lang="en-US" sz="1600" dirty="0"/>
          </a:p>
          <a:p>
            <a:pPr marL="342900" lvl="1" indent="-342900">
              <a:buFont typeface="Wingdings" pitchFamily="2" charset="2"/>
              <a:buChar char="§"/>
            </a:pPr>
            <a:r>
              <a:rPr lang="en-US" altLang="en-US" dirty="0">
                <a:solidFill>
                  <a:srgbClr val="2906A2"/>
                </a:solidFill>
              </a:rPr>
              <a:t>This is also the case for the more comprehensive CMS-64 (quarterly expenditure report) representation of PMPM – the global PMPM has grown on average at 2.45% annually since SFY 2015</a:t>
            </a:r>
          </a:p>
          <a:p>
            <a:pPr marL="342900" lvl="1" indent="-342900">
              <a:buFont typeface="Wingdings" pitchFamily="2" charset="2"/>
              <a:buChar char="§"/>
            </a:pPr>
            <a:endParaRPr lang="en-US" altLang="en-US" sz="1200" dirty="0">
              <a:solidFill>
                <a:srgbClr val="2906A2"/>
              </a:solidFill>
            </a:endParaRPr>
          </a:p>
          <a:p>
            <a:r>
              <a:rPr lang="en-US" dirty="0"/>
              <a:t>SFY 2020 state share of Medicaid expenses was only $108 million, or 4.4%, higher than the estimated SFY 2013 state share. This equates to an  average annual increase of less than 1.0% (1.4% if adjusted to remove the federal COVID PHE enhanced reimbursement).</a:t>
            </a:r>
          </a:p>
          <a:p>
            <a:endParaRPr lang="en-US" sz="1200" dirty="0"/>
          </a:p>
          <a:p>
            <a:r>
              <a:rPr lang="en-US" altLang="en-US" dirty="0">
                <a:solidFill>
                  <a:srgbClr val="2906A2"/>
                </a:solidFill>
              </a:rPr>
              <a:t>Connecticut also compares very favorably with respect to the share of the state budget appropriated to Medicaid costs, compared to both national averages and “peer” regional states (~ 4 % </a:t>
            </a:r>
            <a:r>
              <a:rPr lang="en-US" altLang="en-US" dirty="0"/>
              <a:t>less)</a:t>
            </a:r>
            <a:endParaRPr lang="en-US" altLang="en-US" dirty="0">
              <a:solidFill>
                <a:srgbClr val="2906A2"/>
              </a:solidFill>
            </a:endParaRP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65</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65</a:t>
            </a:fld>
            <a:endParaRPr lang="en-US" dirty="0"/>
          </a:p>
        </p:txBody>
      </p:sp>
      <p:sp>
        <p:nvSpPr>
          <p:cNvPr id="4" name="Footer Placeholder 3"/>
          <p:cNvSpPr>
            <a:spLocks noGrp="1"/>
          </p:cNvSpPr>
          <p:nvPr>
            <p:ph type="ftr" sz="quarter" idx="11"/>
          </p:nvPr>
        </p:nvSpPr>
        <p:spPr/>
        <p:txBody>
          <a:bodyPr/>
          <a:lstStyle/>
          <a:p>
            <a:pPr>
              <a:defRPr/>
            </a:pPr>
            <a:r>
              <a:rPr lang="en-US"/>
              <a:t>Department of Social Services</a:t>
            </a:r>
            <a:endParaRPr lang="en-US" dirty="0"/>
          </a:p>
        </p:txBody>
      </p:sp>
    </p:spTree>
    <p:extLst>
      <p:ext uri="{BB962C8B-B14F-4D97-AF65-F5344CB8AC3E}">
        <p14:creationId xmlns:p14="http://schemas.microsoft.com/office/powerpoint/2010/main" val="37576732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Revenue Maximization</a:t>
            </a:r>
          </a:p>
        </p:txBody>
      </p:sp>
      <p:sp>
        <p:nvSpPr>
          <p:cNvPr id="3" name="Content Placeholder 2"/>
          <p:cNvSpPr>
            <a:spLocks noGrp="1"/>
          </p:cNvSpPr>
          <p:nvPr>
            <p:ph idx="1"/>
          </p:nvPr>
        </p:nvSpPr>
        <p:spPr>
          <a:xfrm>
            <a:off x="200026" y="795005"/>
            <a:ext cx="8813800" cy="5786769"/>
          </a:xfrm>
        </p:spPr>
        <p:txBody>
          <a:bodyPr/>
          <a:lstStyle/>
          <a:p>
            <a:r>
              <a:rPr lang="en-US" sz="2800" b="1" dirty="0"/>
              <a:t>DSS has actively maximized federal revenue, including, but not limited to:</a:t>
            </a:r>
          </a:p>
          <a:p>
            <a:pPr lvl="1"/>
            <a:r>
              <a:rPr lang="en-US" dirty="0"/>
              <a:t>90% federal match on Medicaid expansion group</a:t>
            </a:r>
          </a:p>
          <a:p>
            <a:pPr lvl="1"/>
            <a:r>
              <a:rPr lang="en-US" dirty="0"/>
              <a:t>75% match on eligibility staff and systems operations</a:t>
            </a:r>
          </a:p>
          <a:p>
            <a:pPr lvl="1"/>
            <a:r>
              <a:rPr lang="en-US" dirty="0"/>
              <a:t>90% federal match on systems changes</a:t>
            </a:r>
          </a:p>
          <a:p>
            <a:pPr lvl="1">
              <a:spcAft>
                <a:spcPts val="1200"/>
              </a:spcAft>
            </a:pPr>
            <a:r>
              <a:rPr lang="en-US" dirty="0"/>
              <a:t>Enhanced match on long-term services and supports (LTSS)</a:t>
            </a:r>
          </a:p>
          <a:p>
            <a:pPr>
              <a:lnSpc>
                <a:spcPct val="90000"/>
              </a:lnSpc>
            </a:pPr>
            <a:r>
              <a:rPr lang="en-US" altLang="en-US" sz="2800" dirty="0"/>
              <a:t>Inclusive of one-time system development costs, </a:t>
            </a:r>
            <a:r>
              <a:rPr lang="en-US" altLang="en-US" sz="2800" b="1" dirty="0"/>
              <a:t>the federal share of Connecticut Medicaid administrative costs </a:t>
            </a:r>
            <a:r>
              <a:rPr lang="en-US" altLang="en-US" sz="2800" dirty="0"/>
              <a:t>has increased from 56.7% in 2013 to </a:t>
            </a:r>
            <a:r>
              <a:rPr lang="en-US" altLang="en-US" sz="2800" b="1" dirty="0"/>
              <a:t>65.8% in FFY 2019</a:t>
            </a:r>
          </a:p>
          <a:p>
            <a:pPr>
              <a:lnSpc>
                <a:spcPct val="90000"/>
              </a:lnSpc>
            </a:pPr>
            <a:r>
              <a:rPr lang="en-US" altLang="en-US" sz="2800" b="1" dirty="0"/>
              <a:t>Enhanced systems reimbursement resulted in an estimated $400 million in federal reimbursement for projects pursued over the past several years</a:t>
            </a:r>
          </a:p>
          <a:p>
            <a:pPr>
              <a:lnSpc>
                <a:spcPct val="90000"/>
              </a:lnSpc>
            </a:pPr>
            <a:endParaRPr lang="en-US" altLang="en-US" sz="3000" b="1" dirty="0"/>
          </a:p>
          <a:p>
            <a:pPr>
              <a:lnSpc>
                <a:spcPct val="90000"/>
              </a:lnSpc>
            </a:pPr>
            <a:endParaRPr lang="en-US" altLang="en-US" sz="3000" b="1" dirty="0"/>
          </a:p>
          <a:p>
            <a:pPr>
              <a:lnSpc>
                <a:spcPct val="90000"/>
              </a:lnSpc>
            </a:pPr>
            <a:endParaRPr lang="en-US" altLang="en-US" sz="1600" dirty="0"/>
          </a:p>
          <a:p>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66</a:t>
            </a:fld>
            <a:endParaRPr lang="en-US" dirty="0"/>
          </a:p>
        </p:txBody>
      </p:sp>
    </p:spTree>
    <p:extLst>
      <p:ext uri="{BB962C8B-B14F-4D97-AF65-F5344CB8AC3E}">
        <p14:creationId xmlns:p14="http://schemas.microsoft.com/office/powerpoint/2010/main" val="2567723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420" y="939033"/>
            <a:ext cx="8787159" cy="5339426"/>
          </a:xfrm>
        </p:spPr>
        <p:txBody>
          <a:bodyPr/>
          <a:lstStyle/>
          <a:p>
            <a:pPr>
              <a:spcAft>
                <a:spcPts val="1200"/>
              </a:spcAft>
            </a:pPr>
            <a:r>
              <a:rPr lang="en-US" sz="3200" b="1" dirty="0"/>
              <a:t>Connecticut’s Medicaid structure also ensures that all financial benefits accrue directly to the state, as opposed to managed care organizations.  This includes:</a:t>
            </a:r>
            <a:endParaRPr lang="en-US" sz="2600" dirty="0"/>
          </a:p>
          <a:p>
            <a:pPr lvl="1"/>
            <a:r>
              <a:rPr lang="en-US" sz="2600" dirty="0"/>
              <a:t>All pharmacy rebates - note that 1) Connecticut Medicaid had a rebate rate of </a:t>
            </a:r>
            <a:r>
              <a:rPr lang="en-US" altLang="en-US" sz="2600" dirty="0"/>
              <a:t>68.9% in SFY 2019 (11</a:t>
            </a:r>
            <a:r>
              <a:rPr lang="en-US" altLang="en-US" sz="2600" baseline="30000" dirty="0"/>
              <a:t>th</a:t>
            </a:r>
            <a:r>
              <a:rPr lang="en-US" altLang="en-US" sz="2600" dirty="0"/>
              <a:t> highest in the country)</a:t>
            </a:r>
            <a:r>
              <a:rPr lang="en-US" altLang="en-US" sz="2800" dirty="0"/>
              <a:t>, before declining to 65.8% in SFY 2020</a:t>
            </a:r>
            <a:r>
              <a:rPr lang="en-US" altLang="en-US" sz="2600" dirty="0"/>
              <a:t>; and</a:t>
            </a:r>
            <a:r>
              <a:rPr lang="en-US" sz="2600" dirty="0"/>
              <a:t> 2) </a:t>
            </a:r>
            <a:r>
              <a:rPr lang="en-US" sz="2600" b="1" dirty="0"/>
              <a:t>net pharmacy spend after rebates declined </a:t>
            </a:r>
            <a:r>
              <a:rPr lang="en-US" sz="2600" dirty="0"/>
              <a:t>by $53 million from SFY 2015 to SFY 2020</a:t>
            </a:r>
          </a:p>
          <a:p>
            <a:pPr lvl="1"/>
            <a:r>
              <a:rPr lang="en-US" sz="2600" dirty="0"/>
              <a:t>Any lapse of funds including current under-spending related to COVID pandemic (e.g., reduced utilization) </a:t>
            </a:r>
          </a:p>
          <a:p>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67</a:t>
            </a:fld>
            <a:endParaRPr lang="en-US" dirty="0"/>
          </a:p>
        </p:txBody>
      </p:sp>
    </p:spTree>
    <p:extLst>
      <p:ext uri="{BB962C8B-B14F-4D97-AF65-F5344CB8AC3E}">
        <p14:creationId xmlns:p14="http://schemas.microsoft.com/office/powerpoint/2010/main" val="32266376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666" y="900933"/>
            <a:ext cx="8787159" cy="5339426"/>
          </a:xfrm>
        </p:spPr>
        <p:txBody>
          <a:bodyPr/>
          <a:lstStyle/>
          <a:p>
            <a:pPr>
              <a:spcAft>
                <a:spcPts val="1200"/>
              </a:spcAft>
            </a:pPr>
            <a:r>
              <a:rPr lang="en-US" sz="3200" b="1" dirty="0"/>
              <a:t>Areas of current focus for revenue maximization include:</a:t>
            </a:r>
            <a:endParaRPr lang="en-US" sz="2800" dirty="0"/>
          </a:p>
          <a:p>
            <a:pPr lvl="1"/>
            <a:r>
              <a:rPr lang="en-US" sz="2600" dirty="0"/>
              <a:t>Efforts to create a Medicaid state plan benefit that will allow federal reimbursement for a portion of state-funded residential care home services, while integrating those services into a continuum of Medicaid LTSS</a:t>
            </a:r>
            <a:endParaRPr lang="en-US" sz="2600" strike="sngStrike" dirty="0">
              <a:highlight>
                <a:srgbClr val="FFFF00"/>
              </a:highlight>
            </a:endParaRPr>
          </a:p>
          <a:p>
            <a:pPr lvl="1"/>
            <a:r>
              <a:rPr lang="en-US" sz="2600" dirty="0"/>
              <a:t>Development of an 1115 waiver to enhance substance use disorder services through additional reimbursement for Institution for Mental Disease (IMD) services</a:t>
            </a:r>
          </a:p>
          <a:p>
            <a:pPr lvl="1"/>
            <a:r>
              <a:rPr lang="en-US" sz="2600" dirty="0"/>
              <a:t>Review of certified public expenditure claiming processes to ensure continued access to federal reimbursement for a wide array of services managed by DSS’ sister agencies</a:t>
            </a:r>
          </a:p>
          <a:p>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68</a:t>
            </a:fld>
            <a:endParaRPr lang="en-US" dirty="0"/>
          </a:p>
        </p:txBody>
      </p:sp>
    </p:spTree>
    <p:extLst>
      <p:ext uri="{BB962C8B-B14F-4D97-AF65-F5344CB8AC3E}">
        <p14:creationId xmlns:p14="http://schemas.microsoft.com/office/powerpoint/2010/main" val="2942339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lgn="ctr">
              <a:spcBef>
                <a:spcPts val="600"/>
              </a:spcBef>
              <a:buSzPct val="75000"/>
              <a:buNone/>
            </a:pPr>
            <a:endParaRPr lang="en-US" altLang="en-US" sz="2800" b="1" dirty="0">
              <a:solidFill>
                <a:srgbClr val="2906A2"/>
              </a:solidFill>
            </a:endParaRPr>
          </a:p>
          <a:p>
            <a:pPr marL="57150" lvl="1" indent="0" algn="ctr">
              <a:spcBef>
                <a:spcPts val="600"/>
              </a:spcBef>
              <a:buSzPct val="75000"/>
              <a:buNone/>
            </a:pPr>
            <a:r>
              <a:rPr lang="en-US" altLang="en-US" sz="2800" b="1" dirty="0">
                <a:solidFill>
                  <a:srgbClr val="2906A2"/>
                </a:solidFill>
              </a:rPr>
              <a:t>Impacts of COVID</a:t>
            </a: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69</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69</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302077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59" y="1291318"/>
            <a:ext cx="2145604" cy="447142"/>
          </a:xfrm>
        </p:spPr>
        <p:txBody>
          <a:bodyPr/>
          <a:lstStyle/>
          <a:p>
            <a:pPr marL="0" lvl="0" indent="0">
              <a:buNone/>
            </a:pPr>
            <a:r>
              <a:rPr lang="en-US" sz="1800" dirty="0"/>
              <a:t>On a foundation of</a:t>
            </a:r>
            <a:r>
              <a:rPr lang="en-US" dirty="0"/>
              <a:t> 			</a:t>
            </a:r>
          </a:p>
          <a:p>
            <a:pPr marL="0" lvl="0" indent="0">
              <a:buNone/>
            </a:pPr>
            <a:r>
              <a:rPr lang="en-US" sz="1400" b="1" dirty="0"/>
              <a:t>		</a:t>
            </a:r>
            <a:r>
              <a:rPr lang="en-US" sz="1400" dirty="0"/>
              <a:t>	</a:t>
            </a:r>
            <a:endParaRPr lang="en-US" dirty="0"/>
          </a:p>
          <a:p>
            <a:pPr marL="0" lvl="0" indent="0">
              <a:buNone/>
            </a:pPr>
            <a:endParaRPr lang="en-US" sz="1200" dirty="0"/>
          </a:p>
        </p:txBody>
      </p:sp>
      <p:pic>
        <p:nvPicPr>
          <p:cNvPr id="16" name="Picture 15" descr="http://images.clipartlogo.com/files/images/39/398269/community_f.jpg"/>
          <p:cNvPicPr/>
          <p:nvPr/>
        </p:nvPicPr>
        <p:blipFill>
          <a:blip r:embed="rId3">
            <a:extLst>
              <a:ext uri="{28A0092B-C50C-407E-A947-70E740481C1C}">
                <a14:useLocalDpi xmlns:a14="http://schemas.microsoft.com/office/drawing/2010/main" val="0"/>
              </a:ext>
            </a:extLst>
          </a:blip>
          <a:srcRect/>
          <a:stretch>
            <a:fillRect/>
          </a:stretch>
        </p:blipFill>
        <p:spPr bwMode="auto">
          <a:xfrm>
            <a:off x="4032730" y="5112798"/>
            <a:ext cx="1648120" cy="1494853"/>
          </a:xfrm>
          <a:prstGeom prst="rect">
            <a:avLst/>
          </a:prstGeom>
          <a:noFill/>
          <a:ln>
            <a:noFill/>
          </a:ln>
        </p:spPr>
      </p:pic>
      <p:pic>
        <p:nvPicPr>
          <p:cNvPr id="20" name="Picture 19" descr="http://leadershipinsight.files.wordpress.com/2010/10/pcmh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8977" y="977430"/>
            <a:ext cx="1148807" cy="986217"/>
          </a:xfrm>
          <a:prstGeom prst="rect">
            <a:avLst/>
          </a:prstGeom>
          <a:noFill/>
          <a:ln>
            <a:noFill/>
          </a:ln>
        </p:spPr>
      </p:pic>
      <p:pic>
        <p:nvPicPr>
          <p:cNvPr id="21" name="Picture 20" descr="http://www.wpclipart.com/signs_symbol/arrows/arrows_color/arrow_outline/gradient_inside/arrow_gradient_blue_righ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3479" y="5240927"/>
            <a:ext cx="976711" cy="897559"/>
          </a:xfrm>
          <a:prstGeom prst="rect">
            <a:avLst/>
          </a:prstGeom>
          <a:noFill/>
          <a:ln>
            <a:noFill/>
          </a:ln>
        </p:spPr>
      </p:pic>
      <p:pic>
        <p:nvPicPr>
          <p:cNvPr id="23" name="Picture 22" descr="http://www.clker.com/cliparts/A/P/L/b/V/G/blue-plus-sign-hi.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7589" y="1256538"/>
            <a:ext cx="500380" cy="498475"/>
          </a:xfrm>
          <a:prstGeom prst="rect">
            <a:avLst/>
          </a:prstGeom>
          <a:noFill/>
          <a:ln>
            <a:noFill/>
          </a:ln>
        </p:spPr>
      </p:pic>
      <p:pic>
        <p:nvPicPr>
          <p:cNvPr id="26" name="Picture 25" descr="http://www.clker.com/cliparts/A/P/L/b/V/G/blue-plus-sign-hi.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2387" y="1265652"/>
            <a:ext cx="500380" cy="498475"/>
          </a:xfrm>
          <a:prstGeom prst="rect">
            <a:avLst/>
          </a:prstGeom>
          <a:noFill/>
          <a:ln>
            <a:noFill/>
          </a:ln>
        </p:spPr>
      </p:pic>
      <p:pic>
        <p:nvPicPr>
          <p:cNvPr id="27" name="Picture 26" descr="http://summitclinic.org/sccc/wp-content/uploads/2012/08/care-model.pn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6278" y="2560006"/>
            <a:ext cx="1369564" cy="1673346"/>
          </a:xfrm>
          <a:prstGeom prst="rect">
            <a:avLst/>
          </a:prstGeom>
          <a:noFill/>
          <a:ln>
            <a:noFill/>
          </a:ln>
        </p:spPr>
      </p:pic>
      <p:pic>
        <p:nvPicPr>
          <p:cNvPr id="28" name="Picture 27" descr="http://carecoordination.swcahec.org/wp-content/uploads/sites/2/2014/08/Care-Coordination-jpg.jpg">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3489" y="977429"/>
            <a:ext cx="1194567" cy="986217"/>
          </a:xfrm>
          <a:prstGeom prst="rect">
            <a:avLst/>
          </a:prstGeom>
          <a:noFill/>
          <a:ln>
            <a:noFill/>
          </a:ln>
        </p:spPr>
      </p:pic>
      <p:sp>
        <p:nvSpPr>
          <p:cNvPr id="7" name="TextBox 6"/>
          <p:cNvSpPr txBox="1"/>
          <p:nvPr/>
        </p:nvSpPr>
        <p:spPr>
          <a:xfrm>
            <a:off x="1880701" y="1979184"/>
            <a:ext cx="1585369" cy="523220"/>
          </a:xfrm>
          <a:prstGeom prst="rect">
            <a:avLst/>
          </a:prstGeom>
          <a:noFill/>
        </p:spPr>
        <p:txBody>
          <a:bodyPr wrap="none" rtlCol="0">
            <a:spAutoFit/>
          </a:bodyPr>
          <a:lstStyle/>
          <a:p>
            <a:pPr algn="ctr"/>
            <a:r>
              <a:rPr lang="en-US" sz="1400" dirty="0">
                <a:solidFill>
                  <a:srgbClr val="2906A2"/>
                </a:solidFill>
                <a:latin typeface="+mn-lt"/>
              </a:rPr>
              <a:t>Preventive services</a:t>
            </a:r>
          </a:p>
          <a:p>
            <a:pPr algn="ctr"/>
            <a:r>
              <a:rPr lang="en-US" sz="1400" dirty="0">
                <a:solidFill>
                  <a:srgbClr val="2906A2"/>
                </a:solidFill>
                <a:latin typeface="+mn-lt"/>
              </a:rPr>
              <a:t>and PCMH</a:t>
            </a:r>
          </a:p>
        </p:txBody>
      </p:sp>
      <p:sp>
        <p:nvSpPr>
          <p:cNvPr id="29" name="TextBox 28"/>
          <p:cNvSpPr txBox="1"/>
          <p:nvPr/>
        </p:nvSpPr>
        <p:spPr>
          <a:xfrm>
            <a:off x="3647132" y="1979184"/>
            <a:ext cx="1774140" cy="523220"/>
          </a:xfrm>
          <a:prstGeom prst="rect">
            <a:avLst/>
          </a:prstGeom>
          <a:noFill/>
        </p:spPr>
        <p:txBody>
          <a:bodyPr wrap="none" rtlCol="0">
            <a:spAutoFit/>
          </a:bodyPr>
          <a:lstStyle/>
          <a:p>
            <a:pPr algn="ctr"/>
            <a:r>
              <a:rPr lang="en-US" sz="1400" dirty="0">
                <a:solidFill>
                  <a:srgbClr val="2906A2"/>
                </a:solidFill>
                <a:latin typeface="+mn-lt"/>
              </a:rPr>
              <a:t>ASO-based Intensive </a:t>
            </a:r>
          </a:p>
          <a:p>
            <a:pPr algn="ctr"/>
            <a:r>
              <a:rPr lang="en-US" sz="1400" dirty="0">
                <a:solidFill>
                  <a:srgbClr val="2906A2"/>
                </a:solidFill>
                <a:latin typeface="+mn-lt"/>
              </a:rPr>
              <a:t>Care Management </a:t>
            </a:r>
          </a:p>
        </p:txBody>
      </p:sp>
      <p:pic>
        <p:nvPicPr>
          <p:cNvPr id="30" name="Picture 29" descr="http://wrm5sysfkg-flywheel.netdna-ssl.com/wp-content/uploads/2014/04/CMS-Report_EHR-Incentive-Payments.jpg">
            <a:hlinkClick r:id="rId11"/>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63545" y="977430"/>
            <a:ext cx="1142458" cy="986217"/>
          </a:xfrm>
          <a:prstGeom prst="rect">
            <a:avLst/>
          </a:prstGeom>
          <a:noFill/>
          <a:ln>
            <a:noFill/>
          </a:ln>
        </p:spPr>
      </p:pic>
      <p:sp>
        <p:nvSpPr>
          <p:cNvPr id="31" name="TextBox 30"/>
          <p:cNvSpPr txBox="1"/>
          <p:nvPr/>
        </p:nvSpPr>
        <p:spPr>
          <a:xfrm>
            <a:off x="5587779" y="1956979"/>
            <a:ext cx="1693990" cy="523220"/>
          </a:xfrm>
          <a:prstGeom prst="rect">
            <a:avLst/>
          </a:prstGeom>
          <a:noFill/>
        </p:spPr>
        <p:txBody>
          <a:bodyPr wrap="none" rtlCol="0">
            <a:spAutoFit/>
          </a:bodyPr>
          <a:lstStyle/>
          <a:p>
            <a:pPr algn="ctr"/>
            <a:r>
              <a:rPr lang="en-US" sz="1400" dirty="0">
                <a:solidFill>
                  <a:srgbClr val="2906A2"/>
                </a:solidFill>
                <a:latin typeface="+mn-lt"/>
              </a:rPr>
              <a:t>Pay-for-Performance</a:t>
            </a:r>
          </a:p>
          <a:p>
            <a:pPr algn="ctr"/>
            <a:r>
              <a:rPr lang="en-US" sz="1400" dirty="0">
                <a:solidFill>
                  <a:srgbClr val="2906A2"/>
                </a:solidFill>
                <a:latin typeface="+mn-lt"/>
              </a:rPr>
              <a:t>(PCMH, OB)</a:t>
            </a:r>
          </a:p>
        </p:txBody>
      </p:sp>
      <p:sp>
        <p:nvSpPr>
          <p:cNvPr id="32" name="Content Placeholder 2"/>
          <p:cNvSpPr txBox="1">
            <a:spLocks/>
          </p:cNvSpPr>
          <p:nvPr/>
        </p:nvSpPr>
        <p:spPr bwMode="auto">
          <a:xfrm>
            <a:off x="106262" y="2836523"/>
            <a:ext cx="1929143" cy="463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1800" dirty="0"/>
              <a:t>we have built in</a:t>
            </a:r>
            <a:r>
              <a:rPr lang="en-US" dirty="0"/>
              <a:t>			</a:t>
            </a:r>
          </a:p>
          <a:p>
            <a:pPr marL="0" indent="0">
              <a:buFont typeface="Wingdings" pitchFamily="2" charset="2"/>
              <a:buNone/>
            </a:pPr>
            <a:r>
              <a:rPr lang="en-US" sz="1400" b="1" dirty="0"/>
              <a:t>		</a:t>
            </a:r>
            <a:r>
              <a:rPr lang="en-US" sz="1400" dirty="0"/>
              <a:t>	</a:t>
            </a:r>
            <a:endParaRPr lang="en-US" dirty="0"/>
          </a:p>
          <a:p>
            <a:pPr marL="0" indent="0">
              <a:buFont typeface="Wingdings" pitchFamily="2" charset="2"/>
              <a:buNone/>
            </a:pPr>
            <a:endParaRPr lang="en-US" sz="1200" dirty="0"/>
          </a:p>
        </p:txBody>
      </p:sp>
      <p:sp>
        <p:nvSpPr>
          <p:cNvPr id="33" name="Content Placeholder 2"/>
          <p:cNvSpPr txBox="1">
            <a:spLocks/>
          </p:cNvSpPr>
          <p:nvPr/>
        </p:nvSpPr>
        <p:spPr bwMode="auto">
          <a:xfrm>
            <a:off x="106261" y="5434303"/>
            <a:ext cx="2669596" cy="705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1800" dirty="0"/>
              <a:t>with the desired structural result of creating</a:t>
            </a:r>
          </a:p>
          <a:p>
            <a:pPr marL="0" indent="0">
              <a:buFont typeface="Wingdings" pitchFamily="2" charset="2"/>
              <a:buNone/>
            </a:pPr>
            <a:endParaRPr lang="en-US" sz="1800" dirty="0"/>
          </a:p>
          <a:p>
            <a:pPr marL="0" indent="0">
              <a:buFont typeface="Wingdings" pitchFamily="2" charset="2"/>
              <a:buNone/>
            </a:pPr>
            <a:r>
              <a:rPr lang="en-US" sz="1800" dirty="0"/>
              <a:t> </a:t>
            </a:r>
            <a:r>
              <a:rPr lang="en-US" dirty="0"/>
              <a:t>			</a:t>
            </a:r>
          </a:p>
          <a:p>
            <a:pPr marL="0" indent="0">
              <a:buFont typeface="Wingdings" pitchFamily="2" charset="2"/>
              <a:buNone/>
            </a:pPr>
            <a:r>
              <a:rPr lang="en-US" sz="1400" b="1" dirty="0"/>
              <a:t>		</a:t>
            </a:r>
            <a:r>
              <a:rPr lang="en-US" sz="1400" dirty="0"/>
              <a:t>	</a:t>
            </a:r>
            <a:endParaRPr lang="en-US" dirty="0"/>
          </a:p>
          <a:p>
            <a:pPr marL="0" indent="0">
              <a:buFont typeface="Wingdings" pitchFamily="2" charset="2"/>
              <a:buNone/>
            </a:pPr>
            <a:endParaRPr lang="en-US" sz="1200" dirty="0"/>
          </a:p>
        </p:txBody>
      </p:sp>
      <p:pic>
        <p:nvPicPr>
          <p:cNvPr id="34" name="Picture 33" descr="http://www.minimiseusa.com/images/shared-savings-logo.png">
            <a:hlinkClick r:id="rId13"/>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87303" y="2773189"/>
            <a:ext cx="1271178" cy="1053942"/>
          </a:xfrm>
          <a:prstGeom prst="rect">
            <a:avLst/>
          </a:prstGeom>
          <a:noFill/>
          <a:ln>
            <a:noFill/>
          </a:ln>
        </p:spPr>
      </p:pic>
      <p:sp>
        <p:nvSpPr>
          <p:cNvPr id="35" name="Content Placeholder 2"/>
          <p:cNvSpPr txBox="1">
            <a:spLocks/>
          </p:cNvSpPr>
          <p:nvPr/>
        </p:nvSpPr>
        <p:spPr bwMode="auto">
          <a:xfrm>
            <a:off x="5647843" y="5434303"/>
            <a:ext cx="2579760" cy="12287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1400" dirty="0"/>
              <a:t>Multi-disciplinary (medical, behavioral health, dental services; social supports) health neighborhoods </a:t>
            </a:r>
          </a:p>
          <a:p>
            <a:pPr marL="0" indent="0" algn="ctr">
              <a:buFont typeface="Wingdings" pitchFamily="2" charset="2"/>
              <a:buNone/>
            </a:pPr>
            <a:r>
              <a:rPr lang="en-US" sz="1400" dirty="0"/>
              <a:t>  </a:t>
            </a:r>
            <a:r>
              <a:rPr lang="en-US" dirty="0"/>
              <a:t>		</a:t>
            </a:r>
          </a:p>
          <a:p>
            <a:pPr marL="0" indent="0">
              <a:buFont typeface="Wingdings" pitchFamily="2" charset="2"/>
              <a:buNone/>
            </a:pPr>
            <a:r>
              <a:rPr lang="en-US" sz="1400" b="1" dirty="0"/>
              <a:t>		</a:t>
            </a:r>
            <a:r>
              <a:rPr lang="en-US" sz="1400" dirty="0"/>
              <a:t>	</a:t>
            </a:r>
            <a:endParaRPr lang="en-US" dirty="0"/>
          </a:p>
          <a:p>
            <a:pPr marL="0" indent="0">
              <a:buFont typeface="Wingdings" pitchFamily="2" charset="2"/>
              <a:buNone/>
            </a:pPr>
            <a:endParaRPr lang="en-US" sz="1200" dirty="0"/>
          </a:p>
        </p:txBody>
      </p:sp>
      <p:sp>
        <p:nvSpPr>
          <p:cNvPr id="36" name="TextBox 35"/>
          <p:cNvSpPr txBox="1"/>
          <p:nvPr/>
        </p:nvSpPr>
        <p:spPr>
          <a:xfrm>
            <a:off x="3832767" y="3910169"/>
            <a:ext cx="2690320" cy="954107"/>
          </a:xfrm>
          <a:prstGeom prst="rect">
            <a:avLst/>
          </a:prstGeom>
          <a:noFill/>
        </p:spPr>
        <p:txBody>
          <a:bodyPr wrap="square" rtlCol="0">
            <a:spAutoFit/>
          </a:bodyPr>
          <a:lstStyle/>
          <a:p>
            <a:pPr algn="ctr"/>
            <a:r>
              <a:rPr lang="en-US" sz="1400" dirty="0">
                <a:solidFill>
                  <a:srgbClr val="2906A2"/>
                </a:solidFill>
                <a:latin typeface="+mn-lt"/>
              </a:rPr>
              <a:t>Supports for social determinants </a:t>
            </a:r>
          </a:p>
          <a:p>
            <a:pPr algn="ctr"/>
            <a:r>
              <a:rPr lang="en-US" sz="1400" dirty="0">
                <a:solidFill>
                  <a:srgbClr val="2906A2"/>
                </a:solidFill>
                <a:latin typeface="+mn-lt"/>
              </a:rPr>
              <a:t>(transition/tenancy sustaining services, connections with community-based organizations)</a:t>
            </a:r>
          </a:p>
        </p:txBody>
      </p:sp>
      <p:sp>
        <p:nvSpPr>
          <p:cNvPr id="37" name="TextBox 36"/>
          <p:cNvSpPr txBox="1"/>
          <p:nvPr/>
        </p:nvSpPr>
        <p:spPr>
          <a:xfrm>
            <a:off x="6293249" y="3919956"/>
            <a:ext cx="2344339" cy="738664"/>
          </a:xfrm>
          <a:prstGeom prst="rect">
            <a:avLst/>
          </a:prstGeom>
          <a:noFill/>
        </p:spPr>
        <p:txBody>
          <a:bodyPr wrap="square" rtlCol="0">
            <a:spAutoFit/>
          </a:bodyPr>
          <a:lstStyle/>
          <a:p>
            <a:pPr algn="ctr"/>
            <a:r>
              <a:rPr lang="en-US" sz="1400" dirty="0">
                <a:solidFill>
                  <a:srgbClr val="2906A2"/>
                </a:solidFill>
                <a:latin typeface="+mn-lt"/>
              </a:rPr>
              <a:t>Value-based payment approaches </a:t>
            </a:r>
          </a:p>
          <a:p>
            <a:pPr algn="ctr"/>
            <a:r>
              <a:rPr lang="en-US" sz="1400" dirty="0">
                <a:solidFill>
                  <a:srgbClr val="2906A2"/>
                </a:solidFill>
                <a:latin typeface="+mn-lt"/>
              </a:rPr>
              <a:t>(PCMH+ and other)</a:t>
            </a:r>
          </a:p>
        </p:txBody>
      </p:sp>
      <p:pic>
        <p:nvPicPr>
          <p:cNvPr id="38" name="Picture 37" descr="http://www.ucdmc.ucdavis.edu/nursing/academics/images/ca_mobile.png">
            <a:hlinkClick r:id="rId15"/>
          </p:cNvPr>
          <p:cNvPicPr/>
          <p:nvPr/>
        </p:nvPicPr>
        <p:blipFill>
          <a:blip r:embed="rId16">
            <a:extLst>
              <a:ext uri="{28A0092B-C50C-407E-A947-70E740481C1C}">
                <a14:useLocalDpi xmlns:a14="http://schemas.microsoft.com/office/drawing/2010/main" val="0"/>
              </a:ext>
            </a:extLst>
          </a:blip>
          <a:srcRect/>
          <a:stretch>
            <a:fillRect/>
          </a:stretch>
        </p:blipFill>
        <p:spPr bwMode="auto">
          <a:xfrm>
            <a:off x="2200463" y="2591137"/>
            <a:ext cx="1346033" cy="1295949"/>
          </a:xfrm>
          <a:prstGeom prst="rect">
            <a:avLst/>
          </a:prstGeom>
          <a:noFill/>
          <a:ln>
            <a:noFill/>
          </a:ln>
        </p:spPr>
      </p:pic>
      <p:sp>
        <p:nvSpPr>
          <p:cNvPr id="39" name="TextBox 38"/>
          <p:cNvSpPr txBox="1"/>
          <p:nvPr/>
        </p:nvSpPr>
        <p:spPr>
          <a:xfrm>
            <a:off x="1757728" y="3887086"/>
            <a:ext cx="2205761" cy="954107"/>
          </a:xfrm>
          <a:prstGeom prst="rect">
            <a:avLst/>
          </a:prstGeom>
          <a:noFill/>
        </p:spPr>
        <p:txBody>
          <a:bodyPr wrap="square" rtlCol="0">
            <a:spAutoFit/>
          </a:bodyPr>
          <a:lstStyle/>
          <a:p>
            <a:pPr algn="ctr"/>
            <a:r>
              <a:rPr lang="en-US" sz="1400" dirty="0">
                <a:solidFill>
                  <a:srgbClr val="2906A2"/>
                </a:solidFill>
                <a:latin typeface="+mn-lt"/>
              </a:rPr>
              <a:t>Community-based </a:t>
            </a:r>
          </a:p>
          <a:p>
            <a:pPr algn="ctr"/>
            <a:r>
              <a:rPr lang="en-US" sz="1400" dirty="0">
                <a:solidFill>
                  <a:srgbClr val="2906A2"/>
                </a:solidFill>
                <a:latin typeface="+mn-lt"/>
              </a:rPr>
              <a:t>care coordination through expanded care teams</a:t>
            </a:r>
          </a:p>
          <a:p>
            <a:pPr algn="ctr"/>
            <a:r>
              <a:rPr lang="en-US" sz="1400" dirty="0">
                <a:solidFill>
                  <a:srgbClr val="2906A2"/>
                </a:solidFill>
                <a:latin typeface="+mn-lt"/>
              </a:rPr>
              <a:t>(health homes, PCMH+) </a:t>
            </a:r>
          </a:p>
        </p:txBody>
      </p:sp>
      <p:pic>
        <p:nvPicPr>
          <p:cNvPr id="40" name="Picture 39" descr="http://www.clker.com/cliparts/A/P/L/b/V/G/blue-plus-sign-hi.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4700" y="1256539"/>
            <a:ext cx="500380" cy="498475"/>
          </a:xfrm>
          <a:prstGeom prst="rect">
            <a:avLst/>
          </a:prstGeom>
          <a:noFill/>
          <a:ln>
            <a:noFill/>
          </a:ln>
        </p:spPr>
      </p:pic>
      <p:pic>
        <p:nvPicPr>
          <p:cNvPr id="41" name="Picture 2" descr="https://ideata-analytics.com/wp-content/uploads/2016/05/marketing-analytics.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77678" y="957432"/>
            <a:ext cx="1219327" cy="93617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469049" y="2004707"/>
            <a:ext cx="1403719" cy="523220"/>
          </a:xfrm>
          <a:prstGeom prst="rect">
            <a:avLst/>
          </a:prstGeom>
          <a:noFill/>
        </p:spPr>
        <p:txBody>
          <a:bodyPr wrap="none" rtlCol="0">
            <a:spAutoFit/>
          </a:bodyPr>
          <a:lstStyle/>
          <a:p>
            <a:pPr algn="ctr"/>
            <a:r>
              <a:rPr lang="en-US" sz="1400" dirty="0">
                <a:solidFill>
                  <a:srgbClr val="2906A2"/>
                </a:solidFill>
                <a:latin typeface="+mn-lt"/>
              </a:rPr>
              <a:t>Data analytics/</a:t>
            </a:r>
          </a:p>
          <a:p>
            <a:pPr algn="ctr"/>
            <a:r>
              <a:rPr lang="en-US" sz="1400" dirty="0">
                <a:solidFill>
                  <a:srgbClr val="2906A2"/>
                </a:solidFill>
                <a:latin typeface="+mn-lt"/>
              </a:rPr>
              <a:t>risk stratification</a:t>
            </a:r>
          </a:p>
        </p:txBody>
      </p:sp>
      <p:pic>
        <p:nvPicPr>
          <p:cNvPr id="43" name="Picture 42" descr="http://www.clker.com/cliparts/A/P/L/b/V/G/blue-plus-sign-hi.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3080" y="2989873"/>
            <a:ext cx="500380" cy="498475"/>
          </a:xfrm>
          <a:prstGeom prst="rect">
            <a:avLst/>
          </a:prstGeom>
          <a:noFill/>
          <a:ln>
            <a:noFill/>
          </a:ln>
        </p:spPr>
      </p:pic>
      <p:pic>
        <p:nvPicPr>
          <p:cNvPr id="44" name="Picture 43" descr="http://www.clker.com/cliparts/A/P/L/b/V/G/blue-plus-sign-hi.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2368" y="2996567"/>
            <a:ext cx="500380" cy="498475"/>
          </a:xfrm>
          <a:prstGeom prst="rect">
            <a:avLst/>
          </a:prstGeom>
          <a:noFill/>
          <a:ln>
            <a:noFill/>
          </a:ln>
        </p:spPr>
      </p:pic>
      <p:sp>
        <p:nvSpPr>
          <p:cNvPr id="45" name="Title 1"/>
          <p:cNvSpPr>
            <a:spLocks noGrp="1"/>
          </p:cNvSpPr>
          <p:nvPr>
            <p:ph type="title"/>
          </p:nvPr>
        </p:nvSpPr>
        <p:spPr>
          <a:xfrm>
            <a:off x="3124200" y="41275"/>
            <a:ext cx="5889625" cy="531813"/>
          </a:xfrm>
        </p:spPr>
        <p:txBody>
          <a:bodyPr/>
          <a:lstStyle/>
          <a:p>
            <a:pPr algn="r"/>
            <a:r>
              <a:rPr lang="en-US" sz="3200" dirty="0"/>
              <a:t>Graphic View of Reform Agenda</a:t>
            </a:r>
          </a:p>
        </p:txBody>
      </p:sp>
      <p:sp>
        <p:nvSpPr>
          <p:cNvPr id="46" name="Date Placeholder 3"/>
          <p:cNvSpPr>
            <a:spLocks noGrp="1"/>
          </p:cNvSpPr>
          <p:nvPr>
            <p:ph type="dt" sz="half" idx="10"/>
          </p:nvPr>
        </p:nvSpPr>
        <p:spPr>
          <a:xfrm>
            <a:off x="457200" y="6356350"/>
            <a:ext cx="2133600" cy="365125"/>
          </a:xfrm>
        </p:spPr>
        <p:txBody>
          <a:bodyPr/>
          <a:lstStyle/>
          <a:p>
            <a:pPr>
              <a:defRPr/>
            </a:pPr>
            <a:r>
              <a:rPr lang="en-US"/>
              <a:t>December, 2020</a:t>
            </a:r>
            <a:endParaRPr lang="en-US" dirty="0"/>
          </a:p>
        </p:txBody>
      </p:sp>
    </p:spTree>
    <p:extLst>
      <p:ext uri="{BB962C8B-B14F-4D97-AF65-F5344CB8AC3E}">
        <p14:creationId xmlns:p14="http://schemas.microsoft.com/office/powerpoint/2010/main" val="1062878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666" y="900933"/>
            <a:ext cx="8787159" cy="5339426"/>
          </a:xfrm>
        </p:spPr>
        <p:txBody>
          <a:bodyPr/>
          <a:lstStyle/>
          <a:p>
            <a:pPr marL="0" indent="0" algn="ctr">
              <a:spcAft>
                <a:spcPts val="1200"/>
              </a:spcAft>
              <a:buNone/>
            </a:pPr>
            <a:endParaRPr lang="en-US" sz="3200" b="1" dirty="0"/>
          </a:p>
          <a:p>
            <a:pPr marL="0" indent="0" algn="ctr">
              <a:spcAft>
                <a:spcPts val="1200"/>
              </a:spcAft>
              <a:buNone/>
            </a:pPr>
            <a:endParaRPr lang="en-US" sz="3200" b="1" dirty="0"/>
          </a:p>
          <a:p>
            <a:pPr marL="0" indent="0" algn="ctr">
              <a:spcAft>
                <a:spcPts val="1200"/>
              </a:spcAft>
              <a:buNone/>
            </a:pPr>
            <a:r>
              <a:rPr lang="en-US" sz="3200" b="1" dirty="0"/>
              <a:t>The COVID public health emergency has, despite implementation of telehealth, had dramatic effects on utilization.  Please see in the next several slides some nonexclusive examples of    year-over-year comparison.</a:t>
            </a:r>
          </a:p>
          <a:p>
            <a:pPr marL="0" indent="0">
              <a:buNone/>
            </a:pPr>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70</a:t>
            </a:fld>
            <a:endParaRPr lang="en-US" dirty="0"/>
          </a:p>
        </p:txBody>
      </p:sp>
    </p:spTree>
    <p:extLst>
      <p:ext uri="{BB962C8B-B14F-4D97-AF65-F5344CB8AC3E}">
        <p14:creationId xmlns:p14="http://schemas.microsoft.com/office/powerpoint/2010/main" val="40209062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12602" y="268557"/>
            <a:ext cx="70693" cy="74585"/>
          </a:xfrm>
          <a:prstGeom prst="rect">
            <a:avLst/>
          </a:prstGeom>
        </p:spPr>
        <p:txBody>
          <a:bodyPr vert="horz" wrap="square" lIns="0" tIns="9221" rIns="0" bIns="0" rtlCol="0">
            <a:spAutoFit/>
          </a:bodyPr>
          <a:lstStyle/>
          <a:p>
            <a:pPr marL="7684">
              <a:spcBef>
                <a:spcPts val="73"/>
              </a:spcBef>
            </a:pPr>
            <a:r>
              <a:rPr sz="424" spc="151" dirty="0">
                <a:solidFill>
                  <a:srgbClr val="585858"/>
                </a:solidFill>
                <a:latin typeface="Arial"/>
                <a:cs typeface="Arial"/>
              </a:rPr>
              <a:t>V</a:t>
            </a:r>
            <a:endParaRPr sz="424">
              <a:latin typeface="Arial"/>
              <a:cs typeface="Arial"/>
            </a:endParaRPr>
          </a:p>
        </p:txBody>
      </p:sp>
      <p:sp>
        <p:nvSpPr>
          <p:cNvPr id="5" name="object 5"/>
          <p:cNvSpPr txBox="1"/>
          <p:nvPr/>
        </p:nvSpPr>
        <p:spPr>
          <a:xfrm>
            <a:off x="4934686" y="268557"/>
            <a:ext cx="70693" cy="74585"/>
          </a:xfrm>
          <a:prstGeom prst="rect">
            <a:avLst/>
          </a:prstGeom>
        </p:spPr>
        <p:txBody>
          <a:bodyPr vert="horz" wrap="square" lIns="0" tIns="9221" rIns="0" bIns="0" rtlCol="0">
            <a:spAutoFit/>
          </a:bodyPr>
          <a:lstStyle/>
          <a:p>
            <a:pPr marL="7684">
              <a:spcBef>
                <a:spcPts val="73"/>
              </a:spcBef>
            </a:pPr>
            <a:r>
              <a:rPr sz="424" spc="151" dirty="0">
                <a:solidFill>
                  <a:srgbClr val="585858"/>
                </a:solidFill>
                <a:latin typeface="Arial"/>
                <a:cs typeface="Arial"/>
              </a:rPr>
              <a:t>V</a:t>
            </a:r>
            <a:endParaRPr sz="424">
              <a:latin typeface="Arial"/>
              <a:cs typeface="Arial"/>
            </a:endParaRPr>
          </a:p>
        </p:txBody>
      </p:sp>
      <p:sp>
        <p:nvSpPr>
          <p:cNvPr id="7" name="object 7"/>
          <p:cNvSpPr/>
          <p:nvPr/>
        </p:nvSpPr>
        <p:spPr>
          <a:xfrm>
            <a:off x="48409" y="232442"/>
            <a:ext cx="272015" cy="124481"/>
          </a:xfrm>
          <a:custGeom>
            <a:avLst/>
            <a:gdLst/>
            <a:ahLst/>
            <a:cxnLst/>
            <a:rect l="l" t="t" r="r" b="b"/>
            <a:pathLst>
              <a:path w="449580" h="205740">
                <a:moveTo>
                  <a:pt x="0" y="186689"/>
                </a:moveTo>
                <a:lnTo>
                  <a:pt x="0" y="19049"/>
                </a:lnTo>
                <a:lnTo>
                  <a:pt x="0" y="16523"/>
                </a:lnTo>
                <a:lnTo>
                  <a:pt x="483" y="14093"/>
                </a:lnTo>
                <a:lnTo>
                  <a:pt x="1450" y="11759"/>
                </a:lnTo>
                <a:lnTo>
                  <a:pt x="2416" y="9425"/>
                </a:lnTo>
                <a:lnTo>
                  <a:pt x="3793" y="7365"/>
                </a:lnTo>
                <a:lnTo>
                  <a:pt x="5579" y="5579"/>
                </a:lnTo>
                <a:lnTo>
                  <a:pt x="7365" y="3793"/>
                </a:lnTo>
                <a:lnTo>
                  <a:pt x="9425" y="2416"/>
                </a:lnTo>
                <a:lnTo>
                  <a:pt x="11759" y="1450"/>
                </a:lnTo>
                <a:lnTo>
                  <a:pt x="14093" y="483"/>
                </a:lnTo>
                <a:lnTo>
                  <a:pt x="16523" y="0"/>
                </a:lnTo>
                <a:lnTo>
                  <a:pt x="19050" y="0"/>
                </a:lnTo>
                <a:lnTo>
                  <a:pt x="430529" y="0"/>
                </a:lnTo>
                <a:lnTo>
                  <a:pt x="433056" y="0"/>
                </a:lnTo>
                <a:lnTo>
                  <a:pt x="435486" y="483"/>
                </a:lnTo>
                <a:lnTo>
                  <a:pt x="448129" y="11759"/>
                </a:lnTo>
                <a:lnTo>
                  <a:pt x="449096" y="14093"/>
                </a:lnTo>
                <a:lnTo>
                  <a:pt x="449579" y="16523"/>
                </a:lnTo>
                <a:lnTo>
                  <a:pt x="449579" y="19049"/>
                </a:lnTo>
                <a:lnTo>
                  <a:pt x="449579" y="186689"/>
                </a:lnTo>
                <a:lnTo>
                  <a:pt x="449579" y="189216"/>
                </a:lnTo>
                <a:lnTo>
                  <a:pt x="449096" y="191646"/>
                </a:lnTo>
                <a:lnTo>
                  <a:pt x="448129" y="193980"/>
                </a:lnTo>
                <a:lnTo>
                  <a:pt x="447163" y="196313"/>
                </a:lnTo>
                <a:lnTo>
                  <a:pt x="437820" y="204289"/>
                </a:lnTo>
                <a:lnTo>
                  <a:pt x="435486" y="205256"/>
                </a:lnTo>
                <a:lnTo>
                  <a:pt x="433056" y="205739"/>
                </a:lnTo>
                <a:lnTo>
                  <a:pt x="430529" y="205739"/>
                </a:lnTo>
                <a:lnTo>
                  <a:pt x="19050" y="205739"/>
                </a:lnTo>
                <a:lnTo>
                  <a:pt x="16523" y="205739"/>
                </a:lnTo>
                <a:lnTo>
                  <a:pt x="14093" y="205256"/>
                </a:lnTo>
                <a:lnTo>
                  <a:pt x="11759" y="204289"/>
                </a:lnTo>
                <a:lnTo>
                  <a:pt x="9425" y="203323"/>
                </a:lnTo>
                <a:lnTo>
                  <a:pt x="1450" y="193980"/>
                </a:lnTo>
                <a:lnTo>
                  <a:pt x="483" y="191646"/>
                </a:lnTo>
                <a:lnTo>
                  <a:pt x="0" y="189216"/>
                </a:lnTo>
                <a:lnTo>
                  <a:pt x="0" y="186689"/>
                </a:lnTo>
                <a:close/>
              </a:path>
            </a:pathLst>
          </a:custGeom>
          <a:ln w="7619">
            <a:solidFill>
              <a:srgbClr val="B3B3B3"/>
            </a:solidFill>
          </a:ln>
        </p:spPr>
        <p:txBody>
          <a:bodyPr wrap="square" lIns="0" tIns="0" rIns="0" bIns="0" rtlCol="0"/>
          <a:lstStyle/>
          <a:p>
            <a:endParaRPr/>
          </a:p>
        </p:txBody>
      </p:sp>
      <p:sp>
        <p:nvSpPr>
          <p:cNvPr id="8" name="object 8"/>
          <p:cNvSpPr txBox="1"/>
          <p:nvPr/>
        </p:nvSpPr>
        <p:spPr>
          <a:xfrm>
            <a:off x="89134" y="236284"/>
            <a:ext cx="677732" cy="112538"/>
          </a:xfrm>
          <a:prstGeom prst="rect">
            <a:avLst/>
          </a:prstGeom>
        </p:spPr>
        <p:txBody>
          <a:bodyPr vert="horz" wrap="square" lIns="0" tIns="23820" rIns="0" bIns="0" rtlCol="0">
            <a:spAutoFit/>
          </a:bodyPr>
          <a:lstStyle/>
          <a:p>
            <a:pPr marL="7684">
              <a:spcBef>
                <a:spcPts val="187"/>
              </a:spcBef>
              <a:tabLst>
                <a:tab pos="302346" algn="l"/>
              </a:tabLst>
            </a:pPr>
            <a:r>
              <a:rPr sz="575" spc="420" dirty="0">
                <a:solidFill>
                  <a:srgbClr val="585858"/>
                </a:solidFill>
                <a:latin typeface="Arial"/>
                <a:cs typeface="Arial"/>
              </a:rPr>
              <a:t>  </a:t>
            </a:r>
            <a:r>
              <a:rPr sz="575" spc="42" dirty="0">
                <a:solidFill>
                  <a:srgbClr val="585858"/>
                </a:solidFill>
                <a:latin typeface="Arial"/>
                <a:cs typeface="Arial"/>
              </a:rPr>
              <a:t> </a:t>
            </a:r>
            <a:r>
              <a:rPr sz="424" spc="318" dirty="0">
                <a:solidFill>
                  <a:srgbClr val="585858"/>
                </a:solidFill>
                <a:latin typeface="Arial"/>
                <a:cs typeface="Arial"/>
              </a:rPr>
              <a:t> </a:t>
            </a:r>
            <a:r>
              <a:rPr sz="424" dirty="0">
                <a:solidFill>
                  <a:srgbClr val="585858"/>
                </a:solidFill>
                <a:latin typeface="Arial"/>
                <a:cs typeface="Arial"/>
              </a:rPr>
              <a:t>	</a:t>
            </a:r>
            <a:r>
              <a:rPr sz="575" spc="420" dirty="0">
                <a:solidFill>
                  <a:srgbClr val="585858"/>
                </a:solidFill>
                <a:latin typeface="Arial"/>
                <a:cs typeface="Arial"/>
              </a:rPr>
              <a:t> </a:t>
            </a:r>
            <a:r>
              <a:rPr sz="575" dirty="0">
                <a:solidFill>
                  <a:srgbClr val="585858"/>
                </a:solidFill>
                <a:latin typeface="Arial"/>
                <a:cs typeface="Arial"/>
              </a:rPr>
              <a:t> </a:t>
            </a:r>
            <a:r>
              <a:rPr sz="575" spc="42" dirty="0">
                <a:solidFill>
                  <a:srgbClr val="585858"/>
                </a:solidFill>
                <a:latin typeface="Arial"/>
                <a:cs typeface="Arial"/>
              </a:rPr>
              <a:t> </a:t>
            </a:r>
            <a:r>
              <a:rPr sz="681" b="1" spc="-22" baseline="3703" dirty="0">
                <a:solidFill>
                  <a:srgbClr val="585858"/>
                </a:solidFill>
                <a:latin typeface="Tahoma"/>
                <a:cs typeface="Tahoma"/>
              </a:rPr>
              <a:t>Covid-19</a:t>
            </a:r>
            <a:endParaRPr sz="681" baseline="3703">
              <a:latin typeface="Tahoma"/>
              <a:cs typeface="Tahoma"/>
            </a:endParaRPr>
          </a:p>
        </p:txBody>
      </p:sp>
      <p:sp>
        <p:nvSpPr>
          <p:cNvPr id="18" name="object 18"/>
          <p:cNvSpPr/>
          <p:nvPr/>
        </p:nvSpPr>
        <p:spPr>
          <a:xfrm>
            <a:off x="0" y="566697"/>
            <a:ext cx="9143616" cy="6093439"/>
          </a:xfrm>
          <a:custGeom>
            <a:avLst/>
            <a:gdLst/>
            <a:ahLst/>
            <a:cxnLst/>
            <a:rect l="l" t="t" r="r" b="b"/>
            <a:pathLst>
              <a:path w="15112365" h="10071100">
                <a:moveTo>
                  <a:pt x="0" y="0"/>
                </a:moveTo>
                <a:lnTo>
                  <a:pt x="15111982" y="0"/>
                </a:lnTo>
                <a:lnTo>
                  <a:pt x="15111982" y="10070591"/>
                </a:lnTo>
                <a:lnTo>
                  <a:pt x="0" y="10070591"/>
                </a:lnTo>
                <a:lnTo>
                  <a:pt x="0" y="0"/>
                </a:lnTo>
                <a:close/>
              </a:path>
            </a:pathLst>
          </a:custGeom>
          <a:solidFill>
            <a:srgbClr val="F1F1F1"/>
          </a:solidFill>
        </p:spPr>
        <p:txBody>
          <a:bodyPr wrap="square" lIns="0" tIns="0" rIns="0" bIns="0" rtlCol="0"/>
          <a:lstStyle/>
          <a:p>
            <a:endParaRPr/>
          </a:p>
        </p:txBody>
      </p:sp>
      <p:sp>
        <p:nvSpPr>
          <p:cNvPr id="19" name="object 19"/>
          <p:cNvSpPr txBox="1"/>
          <p:nvPr/>
        </p:nvSpPr>
        <p:spPr>
          <a:xfrm>
            <a:off x="61472" y="600507"/>
            <a:ext cx="211311" cy="130434"/>
          </a:xfrm>
          <a:prstGeom prst="rect">
            <a:avLst/>
          </a:prstGeom>
        </p:spPr>
        <p:txBody>
          <a:bodyPr vert="horz" wrap="square" lIns="0" tIns="9221" rIns="0" bIns="0" rtlCol="0">
            <a:spAutoFit/>
          </a:bodyPr>
          <a:lstStyle/>
          <a:p>
            <a:pPr marL="7684">
              <a:spcBef>
                <a:spcPts val="73"/>
              </a:spcBef>
            </a:pPr>
            <a:r>
              <a:rPr sz="787" spc="24" dirty="0">
                <a:solidFill>
                  <a:srgbClr val="B0AFAE"/>
                </a:solidFill>
                <a:latin typeface="Arial Unicode MS"/>
                <a:cs typeface="Arial Unicode MS"/>
              </a:rPr>
              <a:t>M</a:t>
            </a:r>
            <a:r>
              <a:rPr sz="787" spc="-36" dirty="0">
                <a:solidFill>
                  <a:srgbClr val="B0AFAE"/>
                </a:solidFill>
                <a:latin typeface="Arial Unicode MS"/>
                <a:cs typeface="Arial Unicode MS"/>
              </a:rPr>
              <a:t>a</a:t>
            </a:r>
            <a:r>
              <a:rPr sz="787" spc="18" dirty="0">
                <a:solidFill>
                  <a:srgbClr val="B0AFAE"/>
                </a:solidFill>
                <a:latin typeface="Arial Unicode MS"/>
                <a:cs typeface="Arial Unicode MS"/>
              </a:rPr>
              <a:t>p</a:t>
            </a:r>
            <a:endParaRPr sz="787">
              <a:latin typeface="Arial Unicode MS"/>
              <a:cs typeface="Arial Unicode MS"/>
            </a:endParaRPr>
          </a:p>
        </p:txBody>
      </p:sp>
      <p:grpSp>
        <p:nvGrpSpPr>
          <p:cNvPr id="20" name="object 20"/>
          <p:cNvGrpSpPr/>
          <p:nvPr/>
        </p:nvGrpSpPr>
        <p:grpSpPr>
          <a:xfrm>
            <a:off x="41493" y="820270"/>
            <a:ext cx="1479945" cy="613186"/>
            <a:chOff x="68579" y="1028699"/>
            <a:chExt cx="2446020" cy="1013460"/>
          </a:xfrm>
        </p:grpSpPr>
        <p:sp>
          <p:nvSpPr>
            <p:cNvPr id="21" name="object 21"/>
            <p:cNvSpPr/>
            <p:nvPr/>
          </p:nvSpPr>
          <p:spPr>
            <a:xfrm>
              <a:off x="72389" y="1032509"/>
              <a:ext cx="2438400" cy="1005840"/>
            </a:xfrm>
            <a:custGeom>
              <a:avLst/>
              <a:gdLst/>
              <a:ahLst/>
              <a:cxnLst/>
              <a:rect l="l" t="t" r="r" b="b"/>
              <a:pathLst>
                <a:path w="2438400" h="1005839">
                  <a:moveTo>
                    <a:pt x="0" y="979169"/>
                  </a:moveTo>
                  <a:lnTo>
                    <a:pt x="0" y="26669"/>
                  </a:lnTo>
                  <a:lnTo>
                    <a:pt x="0" y="23133"/>
                  </a:lnTo>
                  <a:lnTo>
                    <a:pt x="676" y="19731"/>
                  </a:lnTo>
                  <a:lnTo>
                    <a:pt x="2030" y="16463"/>
                  </a:lnTo>
                  <a:lnTo>
                    <a:pt x="3383" y="13196"/>
                  </a:lnTo>
                  <a:lnTo>
                    <a:pt x="5310" y="10312"/>
                  </a:lnTo>
                  <a:lnTo>
                    <a:pt x="7811" y="7811"/>
                  </a:lnTo>
                  <a:lnTo>
                    <a:pt x="10312" y="5310"/>
                  </a:lnTo>
                  <a:lnTo>
                    <a:pt x="13196" y="3383"/>
                  </a:lnTo>
                  <a:lnTo>
                    <a:pt x="16463" y="2030"/>
                  </a:lnTo>
                  <a:lnTo>
                    <a:pt x="19731" y="676"/>
                  </a:lnTo>
                  <a:lnTo>
                    <a:pt x="23133" y="0"/>
                  </a:lnTo>
                  <a:lnTo>
                    <a:pt x="26670" y="0"/>
                  </a:lnTo>
                  <a:lnTo>
                    <a:pt x="2411729" y="0"/>
                  </a:lnTo>
                  <a:lnTo>
                    <a:pt x="2415266" y="0"/>
                  </a:lnTo>
                  <a:lnTo>
                    <a:pt x="2418668" y="676"/>
                  </a:lnTo>
                  <a:lnTo>
                    <a:pt x="2436369" y="16463"/>
                  </a:lnTo>
                  <a:lnTo>
                    <a:pt x="2437723" y="19731"/>
                  </a:lnTo>
                  <a:lnTo>
                    <a:pt x="2438399" y="23133"/>
                  </a:lnTo>
                  <a:lnTo>
                    <a:pt x="2438399" y="26669"/>
                  </a:lnTo>
                  <a:lnTo>
                    <a:pt x="2438399" y="979169"/>
                  </a:lnTo>
                  <a:lnTo>
                    <a:pt x="2438399" y="982706"/>
                  </a:lnTo>
                  <a:lnTo>
                    <a:pt x="2437723" y="986108"/>
                  </a:lnTo>
                  <a:lnTo>
                    <a:pt x="2436369" y="989375"/>
                  </a:lnTo>
                  <a:lnTo>
                    <a:pt x="2435016" y="992643"/>
                  </a:lnTo>
                  <a:lnTo>
                    <a:pt x="2411729" y="1005839"/>
                  </a:lnTo>
                  <a:lnTo>
                    <a:pt x="26670" y="1005839"/>
                  </a:lnTo>
                  <a:lnTo>
                    <a:pt x="0" y="982706"/>
                  </a:lnTo>
                  <a:lnTo>
                    <a:pt x="0" y="979169"/>
                  </a:lnTo>
                  <a:close/>
                </a:path>
              </a:pathLst>
            </a:custGeom>
            <a:ln w="7619">
              <a:solidFill>
                <a:srgbClr val="D9D9D9"/>
              </a:solidFill>
            </a:ln>
          </p:spPr>
          <p:txBody>
            <a:bodyPr wrap="square" lIns="0" tIns="0" rIns="0" bIns="0" rtlCol="0"/>
            <a:lstStyle/>
            <a:p>
              <a:endParaRPr/>
            </a:p>
          </p:txBody>
        </p:sp>
        <p:sp>
          <p:nvSpPr>
            <p:cNvPr id="22" name="object 22"/>
            <p:cNvSpPr/>
            <p:nvPr/>
          </p:nvSpPr>
          <p:spPr>
            <a:xfrm>
              <a:off x="76199" y="1036319"/>
              <a:ext cx="2430780" cy="998219"/>
            </a:xfrm>
            <a:custGeom>
              <a:avLst/>
              <a:gdLst/>
              <a:ahLst/>
              <a:cxnLst/>
              <a:rect l="l" t="t" r="r" b="b"/>
              <a:pathLst>
                <a:path w="2430780" h="998219">
                  <a:moveTo>
                    <a:pt x="2430779" y="998219"/>
                  </a:moveTo>
                  <a:lnTo>
                    <a:pt x="0" y="998219"/>
                  </a:lnTo>
                  <a:lnTo>
                    <a:pt x="0" y="0"/>
                  </a:lnTo>
                  <a:lnTo>
                    <a:pt x="2430779" y="0"/>
                  </a:lnTo>
                  <a:lnTo>
                    <a:pt x="2430779" y="998219"/>
                  </a:lnTo>
                  <a:close/>
                </a:path>
              </a:pathLst>
            </a:custGeom>
            <a:solidFill>
              <a:srgbClr val="FFFFFF"/>
            </a:solidFill>
          </p:spPr>
          <p:txBody>
            <a:bodyPr wrap="square" lIns="0" tIns="0" rIns="0" bIns="0" rtlCol="0"/>
            <a:lstStyle/>
            <a:p>
              <a:endParaRPr/>
            </a:p>
          </p:txBody>
        </p:sp>
      </p:grpSp>
      <p:sp>
        <p:nvSpPr>
          <p:cNvPr id="23" name="object 23"/>
          <p:cNvSpPr txBox="1"/>
          <p:nvPr/>
        </p:nvSpPr>
        <p:spPr>
          <a:xfrm>
            <a:off x="503352" y="947341"/>
            <a:ext cx="556324" cy="334441"/>
          </a:xfrm>
          <a:prstGeom prst="rect">
            <a:avLst/>
          </a:prstGeom>
        </p:spPr>
        <p:txBody>
          <a:bodyPr vert="horz" wrap="square" lIns="0" tIns="14215" rIns="0" bIns="0" rtlCol="0">
            <a:spAutoFit/>
          </a:bodyPr>
          <a:lstStyle/>
          <a:p>
            <a:pPr marL="27661">
              <a:spcBef>
                <a:spcPts val="112"/>
              </a:spcBef>
            </a:pPr>
            <a:r>
              <a:rPr sz="666" spc="3" dirty="0">
                <a:solidFill>
                  <a:srgbClr val="585858"/>
                </a:solidFill>
                <a:latin typeface="Arial Unicode MS"/>
                <a:cs typeface="Arial Unicode MS"/>
              </a:rPr>
              <a:t>Registrations</a:t>
            </a:r>
            <a:endParaRPr sz="666">
              <a:latin typeface="Arial Unicode MS"/>
              <a:cs typeface="Arial Unicode MS"/>
            </a:endParaRPr>
          </a:p>
          <a:p>
            <a:pPr marL="7684">
              <a:spcBef>
                <a:spcPts val="97"/>
              </a:spcBef>
            </a:pPr>
            <a:r>
              <a:rPr sz="1331" spc="64" dirty="0">
                <a:solidFill>
                  <a:srgbClr val="25A0A6"/>
                </a:solidFill>
                <a:latin typeface="Arial Unicode MS"/>
                <a:cs typeface="Arial Unicode MS"/>
              </a:rPr>
              <a:t>15</a:t>
            </a:r>
            <a:r>
              <a:rPr sz="1331" spc="-142" dirty="0">
                <a:solidFill>
                  <a:srgbClr val="25A0A6"/>
                </a:solidFill>
                <a:latin typeface="Arial Unicode MS"/>
                <a:cs typeface="Arial Unicode MS"/>
              </a:rPr>
              <a:t>,</a:t>
            </a:r>
            <a:r>
              <a:rPr sz="1331" spc="64" dirty="0">
                <a:solidFill>
                  <a:srgbClr val="25A0A6"/>
                </a:solidFill>
                <a:latin typeface="Arial Unicode MS"/>
                <a:cs typeface="Arial Unicode MS"/>
              </a:rPr>
              <a:t>743</a:t>
            </a:r>
            <a:endParaRPr sz="1331">
              <a:latin typeface="Arial Unicode MS"/>
              <a:cs typeface="Arial Unicode MS"/>
            </a:endParaRPr>
          </a:p>
        </p:txBody>
      </p:sp>
      <p:grpSp>
        <p:nvGrpSpPr>
          <p:cNvPr id="24" name="object 24"/>
          <p:cNvGrpSpPr/>
          <p:nvPr/>
        </p:nvGrpSpPr>
        <p:grpSpPr>
          <a:xfrm>
            <a:off x="1558321" y="820270"/>
            <a:ext cx="1479945" cy="613186"/>
            <a:chOff x="2575559" y="1028699"/>
            <a:chExt cx="2446020" cy="1013460"/>
          </a:xfrm>
        </p:grpSpPr>
        <p:sp>
          <p:nvSpPr>
            <p:cNvPr id="25" name="object 25"/>
            <p:cNvSpPr/>
            <p:nvPr/>
          </p:nvSpPr>
          <p:spPr>
            <a:xfrm>
              <a:off x="2579369" y="1032509"/>
              <a:ext cx="2438400" cy="1005840"/>
            </a:xfrm>
            <a:custGeom>
              <a:avLst/>
              <a:gdLst/>
              <a:ahLst/>
              <a:cxnLst/>
              <a:rect l="l" t="t" r="r" b="b"/>
              <a:pathLst>
                <a:path w="2438400" h="1005839">
                  <a:moveTo>
                    <a:pt x="0" y="979169"/>
                  </a:moveTo>
                  <a:lnTo>
                    <a:pt x="0" y="26669"/>
                  </a:lnTo>
                  <a:lnTo>
                    <a:pt x="0" y="23133"/>
                  </a:lnTo>
                  <a:lnTo>
                    <a:pt x="676" y="19731"/>
                  </a:lnTo>
                  <a:lnTo>
                    <a:pt x="2030" y="16463"/>
                  </a:lnTo>
                  <a:lnTo>
                    <a:pt x="3383" y="13196"/>
                  </a:lnTo>
                  <a:lnTo>
                    <a:pt x="5310" y="10312"/>
                  </a:lnTo>
                  <a:lnTo>
                    <a:pt x="7811" y="7811"/>
                  </a:lnTo>
                  <a:lnTo>
                    <a:pt x="10312" y="5310"/>
                  </a:lnTo>
                  <a:lnTo>
                    <a:pt x="13196" y="3383"/>
                  </a:lnTo>
                  <a:lnTo>
                    <a:pt x="16463" y="2030"/>
                  </a:lnTo>
                  <a:lnTo>
                    <a:pt x="19731" y="676"/>
                  </a:lnTo>
                  <a:lnTo>
                    <a:pt x="23133" y="0"/>
                  </a:lnTo>
                  <a:lnTo>
                    <a:pt x="26670" y="0"/>
                  </a:lnTo>
                  <a:lnTo>
                    <a:pt x="2411730" y="0"/>
                  </a:lnTo>
                  <a:lnTo>
                    <a:pt x="2415266" y="0"/>
                  </a:lnTo>
                  <a:lnTo>
                    <a:pt x="2418668" y="676"/>
                  </a:lnTo>
                  <a:lnTo>
                    <a:pt x="2421936" y="2030"/>
                  </a:lnTo>
                  <a:lnTo>
                    <a:pt x="2425203" y="3383"/>
                  </a:lnTo>
                  <a:lnTo>
                    <a:pt x="2428087" y="5310"/>
                  </a:lnTo>
                  <a:lnTo>
                    <a:pt x="2430588" y="7811"/>
                  </a:lnTo>
                  <a:lnTo>
                    <a:pt x="2433089" y="10312"/>
                  </a:lnTo>
                  <a:lnTo>
                    <a:pt x="2435016" y="13196"/>
                  </a:lnTo>
                  <a:lnTo>
                    <a:pt x="2436369" y="16463"/>
                  </a:lnTo>
                  <a:lnTo>
                    <a:pt x="2437723" y="19731"/>
                  </a:lnTo>
                  <a:lnTo>
                    <a:pt x="2438400" y="23133"/>
                  </a:lnTo>
                  <a:lnTo>
                    <a:pt x="2438400" y="26669"/>
                  </a:lnTo>
                  <a:lnTo>
                    <a:pt x="2438400" y="979169"/>
                  </a:lnTo>
                  <a:lnTo>
                    <a:pt x="2438400" y="982706"/>
                  </a:lnTo>
                  <a:lnTo>
                    <a:pt x="2437723" y="986108"/>
                  </a:lnTo>
                  <a:lnTo>
                    <a:pt x="2436369" y="989375"/>
                  </a:lnTo>
                  <a:lnTo>
                    <a:pt x="2435016" y="992643"/>
                  </a:lnTo>
                  <a:lnTo>
                    <a:pt x="2411730" y="1005839"/>
                  </a:lnTo>
                  <a:lnTo>
                    <a:pt x="26670" y="1005839"/>
                  </a:lnTo>
                  <a:lnTo>
                    <a:pt x="7811" y="998028"/>
                  </a:lnTo>
                  <a:lnTo>
                    <a:pt x="5310" y="995527"/>
                  </a:lnTo>
                  <a:lnTo>
                    <a:pt x="3383" y="992643"/>
                  </a:lnTo>
                  <a:lnTo>
                    <a:pt x="2030" y="989375"/>
                  </a:lnTo>
                  <a:lnTo>
                    <a:pt x="676" y="986108"/>
                  </a:lnTo>
                  <a:lnTo>
                    <a:pt x="0" y="982706"/>
                  </a:lnTo>
                  <a:lnTo>
                    <a:pt x="0" y="979169"/>
                  </a:lnTo>
                  <a:close/>
                </a:path>
              </a:pathLst>
            </a:custGeom>
            <a:ln w="7619">
              <a:solidFill>
                <a:srgbClr val="D9D9D9"/>
              </a:solidFill>
            </a:ln>
          </p:spPr>
          <p:txBody>
            <a:bodyPr wrap="square" lIns="0" tIns="0" rIns="0" bIns="0" rtlCol="0"/>
            <a:lstStyle/>
            <a:p>
              <a:endParaRPr/>
            </a:p>
          </p:txBody>
        </p:sp>
        <p:sp>
          <p:nvSpPr>
            <p:cNvPr id="26" name="object 26"/>
            <p:cNvSpPr/>
            <p:nvPr/>
          </p:nvSpPr>
          <p:spPr>
            <a:xfrm>
              <a:off x="2583179" y="1036319"/>
              <a:ext cx="2430780" cy="998219"/>
            </a:xfrm>
            <a:custGeom>
              <a:avLst/>
              <a:gdLst/>
              <a:ahLst/>
              <a:cxnLst/>
              <a:rect l="l" t="t" r="r" b="b"/>
              <a:pathLst>
                <a:path w="2430779" h="998219">
                  <a:moveTo>
                    <a:pt x="2430779" y="998219"/>
                  </a:moveTo>
                  <a:lnTo>
                    <a:pt x="0" y="998219"/>
                  </a:lnTo>
                  <a:lnTo>
                    <a:pt x="0" y="0"/>
                  </a:lnTo>
                  <a:lnTo>
                    <a:pt x="2430779" y="0"/>
                  </a:lnTo>
                  <a:lnTo>
                    <a:pt x="2430779" y="998219"/>
                  </a:lnTo>
                  <a:close/>
                </a:path>
              </a:pathLst>
            </a:custGeom>
            <a:solidFill>
              <a:srgbClr val="FFFFFF"/>
            </a:solidFill>
          </p:spPr>
          <p:txBody>
            <a:bodyPr wrap="square" lIns="0" tIns="0" rIns="0" bIns="0" rtlCol="0"/>
            <a:lstStyle/>
            <a:p>
              <a:endParaRPr/>
            </a:p>
          </p:txBody>
        </p:sp>
      </p:grpSp>
      <p:sp>
        <p:nvSpPr>
          <p:cNvPr id="27" name="object 27"/>
          <p:cNvSpPr txBox="1"/>
          <p:nvPr/>
        </p:nvSpPr>
        <p:spPr>
          <a:xfrm>
            <a:off x="2020757" y="947341"/>
            <a:ext cx="555171" cy="334441"/>
          </a:xfrm>
          <a:prstGeom prst="rect">
            <a:avLst/>
          </a:prstGeom>
        </p:spPr>
        <p:txBody>
          <a:bodyPr vert="horz" wrap="square" lIns="0" tIns="14215" rIns="0" bIns="0" rtlCol="0">
            <a:spAutoFit/>
          </a:bodyPr>
          <a:lstStyle/>
          <a:p>
            <a:pPr marL="7684">
              <a:spcBef>
                <a:spcPts val="112"/>
              </a:spcBef>
            </a:pPr>
            <a:r>
              <a:rPr sz="666" spc="15" dirty="0">
                <a:solidFill>
                  <a:srgbClr val="585858"/>
                </a:solidFill>
                <a:latin typeface="Arial Unicode MS"/>
                <a:cs typeface="Arial Unicode MS"/>
              </a:rPr>
              <a:t>IP</a:t>
            </a:r>
            <a:r>
              <a:rPr sz="666" spc="-79" dirty="0">
                <a:solidFill>
                  <a:srgbClr val="585858"/>
                </a:solidFill>
                <a:latin typeface="Arial Unicode MS"/>
                <a:cs typeface="Arial Unicode MS"/>
              </a:rPr>
              <a:t> </a:t>
            </a:r>
            <a:r>
              <a:rPr sz="666" spc="3" dirty="0">
                <a:solidFill>
                  <a:srgbClr val="585858"/>
                </a:solidFill>
                <a:latin typeface="Arial Unicode MS"/>
                <a:cs typeface="Arial Unicode MS"/>
              </a:rPr>
              <a:t>Admissions</a:t>
            </a:r>
            <a:endParaRPr sz="666">
              <a:latin typeface="Arial Unicode MS"/>
              <a:cs typeface="Arial Unicode MS"/>
            </a:endParaRPr>
          </a:p>
          <a:p>
            <a:pPr marL="51864">
              <a:spcBef>
                <a:spcPts val="97"/>
              </a:spcBef>
            </a:pPr>
            <a:r>
              <a:rPr sz="1331" spc="42" dirty="0">
                <a:solidFill>
                  <a:srgbClr val="25A0A6"/>
                </a:solidFill>
                <a:latin typeface="Arial Unicode MS"/>
                <a:cs typeface="Arial Unicode MS"/>
              </a:rPr>
              <a:t>1,852</a:t>
            </a:r>
            <a:endParaRPr sz="1331">
              <a:latin typeface="Arial Unicode MS"/>
              <a:cs typeface="Arial Unicode MS"/>
            </a:endParaRPr>
          </a:p>
        </p:txBody>
      </p:sp>
      <p:grpSp>
        <p:nvGrpSpPr>
          <p:cNvPr id="28" name="object 28"/>
          <p:cNvGrpSpPr/>
          <p:nvPr/>
        </p:nvGrpSpPr>
        <p:grpSpPr>
          <a:xfrm>
            <a:off x="3075150" y="820270"/>
            <a:ext cx="1479945" cy="613186"/>
            <a:chOff x="5082539" y="1028699"/>
            <a:chExt cx="2446020" cy="1013460"/>
          </a:xfrm>
        </p:grpSpPr>
        <p:sp>
          <p:nvSpPr>
            <p:cNvPr id="29" name="object 29"/>
            <p:cNvSpPr/>
            <p:nvPr/>
          </p:nvSpPr>
          <p:spPr>
            <a:xfrm>
              <a:off x="5086349" y="1032509"/>
              <a:ext cx="2438400" cy="1005840"/>
            </a:xfrm>
            <a:custGeom>
              <a:avLst/>
              <a:gdLst/>
              <a:ahLst/>
              <a:cxnLst/>
              <a:rect l="l" t="t" r="r" b="b"/>
              <a:pathLst>
                <a:path w="2438400" h="1005839">
                  <a:moveTo>
                    <a:pt x="0" y="979169"/>
                  </a:moveTo>
                  <a:lnTo>
                    <a:pt x="0" y="26669"/>
                  </a:lnTo>
                  <a:lnTo>
                    <a:pt x="0" y="23133"/>
                  </a:lnTo>
                  <a:lnTo>
                    <a:pt x="676" y="19731"/>
                  </a:lnTo>
                  <a:lnTo>
                    <a:pt x="2030" y="16463"/>
                  </a:lnTo>
                  <a:lnTo>
                    <a:pt x="3383" y="13196"/>
                  </a:lnTo>
                  <a:lnTo>
                    <a:pt x="5310" y="10312"/>
                  </a:lnTo>
                  <a:lnTo>
                    <a:pt x="7811" y="7811"/>
                  </a:lnTo>
                  <a:lnTo>
                    <a:pt x="10312" y="5310"/>
                  </a:lnTo>
                  <a:lnTo>
                    <a:pt x="13196" y="3383"/>
                  </a:lnTo>
                  <a:lnTo>
                    <a:pt x="16463" y="2030"/>
                  </a:lnTo>
                  <a:lnTo>
                    <a:pt x="19730" y="676"/>
                  </a:lnTo>
                  <a:lnTo>
                    <a:pt x="23133" y="0"/>
                  </a:lnTo>
                  <a:lnTo>
                    <a:pt x="26670" y="0"/>
                  </a:lnTo>
                  <a:lnTo>
                    <a:pt x="2411730" y="0"/>
                  </a:lnTo>
                  <a:lnTo>
                    <a:pt x="2415266" y="0"/>
                  </a:lnTo>
                  <a:lnTo>
                    <a:pt x="2418668" y="676"/>
                  </a:lnTo>
                  <a:lnTo>
                    <a:pt x="2421935" y="2030"/>
                  </a:lnTo>
                  <a:lnTo>
                    <a:pt x="2425202" y="3383"/>
                  </a:lnTo>
                  <a:lnTo>
                    <a:pt x="2438400" y="26669"/>
                  </a:lnTo>
                  <a:lnTo>
                    <a:pt x="2438400" y="979169"/>
                  </a:lnTo>
                  <a:lnTo>
                    <a:pt x="2411730" y="1005839"/>
                  </a:lnTo>
                  <a:lnTo>
                    <a:pt x="26670" y="1005839"/>
                  </a:lnTo>
                  <a:lnTo>
                    <a:pt x="7811" y="998028"/>
                  </a:lnTo>
                  <a:lnTo>
                    <a:pt x="5310" y="995527"/>
                  </a:lnTo>
                  <a:lnTo>
                    <a:pt x="3383" y="992643"/>
                  </a:lnTo>
                  <a:lnTo>
                    <a:pt x="2030" y="989375"/>
                  </a:lnTo>
                  <a:lnTo>
                    <a:pt x="676" y="986108"/>
                  </a:lnTo>
                  <a:lnTo>
                    <a:pt x="0" y="982706"/>
                  </a:lnTo>
                  <a:lnTo>
                    <a:pt x="0" y="979169"/>
                  </a:lnTo>
                  <a:close/>
                </a:path>
              </a:pathLst>
            </a:custGeom>
            <a:ln w="7619">
              <a:solidFill>
                <a:srgbClr val="D9D9D9"/>
              </a:solidFill>
            </a:ln>
          </p:spPr>
          <p:txBody>
            <a:bodyPr wrap="square" lIns="0" tIns="0" rIns="0" bIns="0" rtlCol="0"/>
            <a:lstStyle/>
            <a:p>
              <a:endParaRPr/>
            </a:p>
          </p:txBody>
        </p:sp>
        <p:sp>
          <p:nvSpPr>
            <p:cNvPr id="30" name="object 30"/>
            <p:cNvSpPr/>
            <p:nvPr/>
          </p:nvSpPr>
          <p:spPr>
            <a:xfrm>
              <a:off x="5090159" y="1036319"/>
              <a:ext cx="2430780" cy="998219"/>
            </a:xfrm>
            <a:custGeom>
              <a:avLst/>
              <a:gdLst/>
              <a:ahLst/>
              <a:cxnLst/>
              <a:rect l="l" t="t" r="r" b="b"/>
              <a:pathLst>
                <a:path w="2430779" h="998219">
                  <a:moveTo>
                    <a:pt x="2430779" y="998219"/>
                  </a:moveTo>
                  <a:lnTo>
                    <a:pt x="0" y="998219"/>
                  </a:lnTo>
                  <a:lnTo>
                    <a:pt x="0" y="0"/>
                  </a:lnTo>
                  <a:lnTo>
                    <a:pt x="2430779" y="0"/>
                  </a:lnTo>
                  <a:lnTo>
                    <a:pt x="2430779" y="998219"/>
                  </a:lnTo>
                  <a:close/>
                </a:path>
              </a:pathLst>
            </a:custGeom>
            <a:solidFill>
              <a:srgbClr val="FFFFFF"/>
            </a:solidFill>
          </p:spPr>
          <p:txBody>
            <a:bodyPr wrap="square" lIns="0" tIns="0" rIns="0" bIns="0" rtlCol="0"/>
            <a:lstStyle/>
            <a:p>
              <a:endParaRPr/>
            </a:p>
          </p:txBody>
        </p:sp>
      </p:grpSp>
      <p:sp>
        <p:nvSpPr>
          <p:cNvPr id="31" name="object 31"/>
          <p:cNvSpPr txBox="1"/>
          <p:nvPr/>
        </p:nvSpPr>
        <p:spPr>
          <a:xfrm>
            <a:off x="3582104" y="947341"/>
            <a:ext cx="466037" cy="334441"/>
          </a:xfrm>
          <a:prstGeom prst="rect">
            <a:avLst/>
          </a:prstGeom>
        </p:spPr>
        <p:txBody>
          <a:bodyPr vert="horz" wrap="square" lIns="0" tIns="14215" rIns="0" bIns="0" rtlCol="0">
            <a:spAutoFit/>
          </a:bodyPr>
          <a:lstStyle/>
          <a:p>
            <a:pPr algn="ctr">
              <a:spcBef>
                <a:spcPts val="112"/>
              </a:spcBef>
            </a:pPr>
            <a:r>
              <a:rPr sz="666" spc="-36" dirty="0">
                <a:solidFill>
                  <a:srgbClr val="585858"/>
                </a:solidFill>
                <a:latin typeface="Arial Unicode MS"/>
                <a:cs typeface="Arial Unicode MS"/>
              </a:rPr>
              <a:t>ED</a:t>
            </a:r>
            <a:r>
              <a:rPr sz="666" spc="-64" dirty="0">
                <a:solidFill>
                  <a:srgbClr val="585858"/>
                </a:solidFill>
                <a:latin typeface="Arial Unicode MS"/>
                <a:cs typeface="Arial Unicode MS"/>
              </a:rPr>
              <a:t> </a:t>
            </a:r>
            <a:r>
              <a:rPr sz="666" spc="6" dirty="0">
                <a:solidFill>
                  <a:srgbClr val="585858"/>
                </a:solidFill>
                <a:latin typeface="Arial Unicode MS"/>
                <a:cs typeface="Arial Unicode MS"/>
              </a:rPr>
              <a:t>Visits</a:t>
            </a:r>
            <a:endParaRPr sz="666">
              <a:latin typeface="Arial Unicode MS"/>
              <a:cs typeface="Arial Unicode MS"/>
            </a:endParaRPr>
          </a:p>
          <a:p>
            <a:pPr algn="ctr">
              <a:spcBef>
                <a:spcPts val="97"/>
              </a:spcBef>
            </a:pPr>
            <a:r>
              <a:rPr sz="1331" spc="64" dirty="0">
                <a:solidFill>
                  <a:srgbClr val="25A0A6"/>
                </a:solidFill>
                <a:latin typeface="Arial Unicode MS"/>
                <a:cs typeface="Arial Unicode MS"/>
              </a:rPr>
              <a:t>3</a:t>
            </a:r>
            <a:r>
              <a:rPr sz="1331" spc="-45" dirty="0">
                <a:solidFill>
                  <a:srgbClr val="25A0A6"/>
                </a:solidFill>
                <a:latin typeface="Arial Unicode MS"/>
                <a:cs typeface="Arial Unicode MS"/>
              </a:rPr>
              <a:t>,</a:t>
            </a:r>
            <a:r>
              <a:rPr sz="1331" spc="64" dirty="0">
                <a:solidFill>
                  <a:srgbClr val="25A0A6"/>
                </a:solidFill>
                <a:latin typeface="Arial Unicode MS"/>
                <a:cs typeface="Arial Unicode MS"/>
              </a:rPr>
              <a:t>676</a:t>
            </a:r>
            <a:endParaRPr sz="1331">
              <a:latin typeface="Arial Unicode MS"/>
              <a:cs typeface="Arial Unicode MS"/>
            </a:endParaRPr>
          </a:p>
        </p:txBody>
      </p:sp>
      <p:grpSp>
        <p:nvGrpSpPr>
          <p:cNvPr id="32" name="object 32"/>
          <p:cNvGrpSpPr/>
          <p:nvPr/>
        </p:nvGrpSpPr>
        <p:grpSpPr>
          <a:xfrm>
            <a:off x="4591977" y="820270"/>
            <a:ext cx="1479945" cy="613186"/>
            <a:chOff x="7589518" y="1028699"/>
            <a:chExt cx="2446020" cy="1013460"/>
          </a:xfrm>
        </p:grpSpPr>
        <p:sp>
          <p:nvSpPr>
            <p:cNvPr id="33" name="object 33"/>
            <p:cNvSpPr/>
            <p:nvPr/>
          </p:nvSpPr>
          <p:spPr>
            <a:xfrm>
              <a:off x="7593328" y="1032509"/>
              <a:ext cx="2438400" cy="1005840"/>
            </a:xfrm>
            <a:custGeom>
              <a:avLst/>
              <a:gdLst/>
              <a:ahLst/>
              <a:cxnLst/>
              <a:rect l="l" t="t" r="r" b="b"/>
              <a:pathLst>
                <a:path w="2438400" h="1005839">
                  <a:moveTo>
                    <a:pt x="0" y="979169"/>
                  </a:moveTo>
                  <a:lnTo>
                    <a:pt x="0" y="26669"/>
                  </a:lnTo>
                  <a:lnTo>
                    <a:pt x="0" y="23133"/>
                  </a:lnTo>
                  <a:lnTo>
                    <a:pt x="676" y="19731"/>
                  </a:lnTo>
                  <a:lnTo>
                    <a:pt x="2029" y="16463"/>
                  </a:lnTo>
                  <a:lnTo>
                    <a:pt x="3382" y="13196"/>
                  </a:lnTo>
                  <a:lnTo>
                    <a:pt x="5309" y="10312"/>
                  </a:lnTo>
                  <a:lnTo>
                    <a:pt x="7811" y="7811"/>
                  </a:lnTo>
                  <a:lnTo>
                    <a:pt x="10311" y="5310"/>
                  </a:lnTo>
                  <a:lnTo>
                    <a:pt x="13195" y="3383"/>
                  </a:lnTo>
                  <a:lnTo>
                    <a:pt x="16463" y="2030"/>
                  </a:lnTo>
                  <a:lnTo>
                    <a:pt x="19730" y="676"/>
                  </a:lnTo>
                  <a:lnTo>
                    <a:pt x="23133" y="0"/>
                  </a:lnTo>
                  <a:lnTo>
                    <a:pt x="26670" y="0"/>
                  </a:lnTo>
                  <a:lnTo>
                    <a:pt x="2411730" y="0"/>
                  </a:lnTo>
                  <a:lnTo>
                    <a:pt x="2415265" y="0"/>
                  </a:lnTo>
                  <a:lnTo>
                    <a:pt x="2418667" y="676"/>
                  </a:lnTo>
                  <a:lnTo>
                    <a:pt x="2421934" y="2030"/>
                  </a:lnTo>
                  <a:lnTo>
                    <a:pt x="2425202" y="3383"/>
                  </a:lnTo>
                  <a:lnTo>
                    <a:pt x="2428086" y="5310"/>
                  </a:lnTo>
                  <a:lnTo>
                    <a:pt x="2430587" y="7811"/>
                  </a:lnTo>
                  <a:lnTo>
                    <a:pt x="2433089" y="10312"/>
                  </a:lnTo>
                  <a:lnTo>
                    <a:pt x="2438400" y="26669"/>
                  </a:lnTo>
                  <a:lnTo>
                    <a:pt x="2438400" y="979169"/>
                  </a:lnTo>
                  <a:lnTo>
                    <a:pt x="2421934" y="1003809"/>
                  </a:lnTo>
                  <a:lnTo>
                    <a:pt x="2418667" y="1005162"/>
                  </a:lnTo>
                  <a:lnTo>
                    <a:pt x="2415265" y="1005839"/>
                  </a:lnTo>
                  <a:lnTo>
                    <a:pt x="2411730" y="1005839"/>
                  </a:lnTo>
                  <a:lnTo>
                    <a:pt x="26670" y="1005839"/>
                  </a:lnTo>
                  <a:lnTo>
                    <a:pt x="2029" y="989375"/>
                  </a:lnTo>
                  <a:lnTo>
                    <a:pt x="676" y="986108"/>
                  </a:lnTo>
                  <a:lnTo>
                    <a:pt x="0" y="982706"/>
                  </a:lnTo>
                  <a:lnTo>
                    <a:pt x="0" y="979169"/>
                  </a:lnTo>
                  <a:close/>
                </a:path>
              </a:pathLst>
            </a:custGeom>
            <a:ln w="7619">
              <a:solidFill>
                <a:srgbClr val="D9D9D9"/>
              </a:solidFill>
            </a:ln>
          </p:spPr>
          <p:txBody>
            <a:bodyPr wrap="square" lIns="0" tIns="0" rIns="0" bIns="0" rtlCol="0"/>
            <a:lstStyle/>
            <a:p>
              <a:endParaRPr/>
            </a:p>
          </p:txBody>
        </p:sp>
        <p:sp>
          <p:nvSpPr>
            <p:cNvPr id="34" name="object 34"/>
            <p:cNvSpPr/>
            <p:nvPr/>
          </p:nvSpPr>
          <p:spPr>
            <a:xfrm>
              <a:off x="7597139" y="1036319"/>
              <a:ext cx="2430780" cy="998219"/>
            </a:xfrm>
            <a:custGeom>
              <a:avLst/>
              <a:gdLst/>
              <a:ahLst/>
              <a:cxnLst/>
              <a:rect l="l" t="t" r="r" b="b"/>
              <a:pathLst>
                <a:path w="2430779" h="998219">
                  <a:moveTo>
                    <a:pt x="2430779" y="998219"/>
                  </a:moveTo>
                  <a:lnTo>
                    <a:pt x="0" y="998219"/>
                  </a:lnTo>
                  <a:lnTo>
                    <a:pt x="0" y="0"/>
                  </a:lnTo>
                  <a:lnTo>
                    <a:pt x="2430779" y="0"/>
                  </a:lnTo>
                  <a:lnTo>
                    <a:pt x="2430779" y="998219"/>
                  </a:lnTo>
                  <a:close/>
                </a:path>
              </a:pathLst>
            </a:custGeom>
            <a:solidFill>
              <a:srgbClr val="FFFFFF"/>
            </a:solidFill>
          </p:spPr>
          <p:txBody>
            <a:bodyPr wrap="square" lIns="0" tIns="0" rIns="0" bIns="0" rtlCol="0"/>
            <a:lstStyle/>
            <a:p>
              <a:endParaRPr/>
            </a:p>
          </p:txBody>
        </p:sp>
      </p:grpSp>
      <p:sp>
        <p:nvSpPr>
          <p:cNvPr id="35" name="object 35"/>
          <p:cNvSpPr txBox="1"/>
          <p:nvPr/>
        </p:nvSpPr>
        <p:spPr>
          <a:xfrm>
            <a:off x="5099004" y="947341"/>
            <a:ext cx="466037" cy="334441"/>
          </a:xfrm>
          <a:prstGeom prst="rect">
            <a:avLst/>
          </a:prstGeom>
        </p:spPr>
        <p:txBody>
          <a:bodyPr vert="horz" wrap="square" lIns="0" tIns="14215" rIns="0" bIns="0" rtlCol="0">
            <a:spAutoFit/>
          </a:bodyPr>
          <a:lstStyle/>
          <a:p>
            <a:pPr marL="60700">
              <a:spcBef>
                <a:spcPts val="112"/>
              </a:spcBef>
            </a:pPr>
            <a:r>
              <a:rPr sz="666" spc="-9" dirty="0">
                <a:solidFill>
                  <a:srgbClr val="585858"/>
                </a:solidFill>
                <a:latin typeface="Arial Unicode MS"/>
                <a:cs typeface="Arial Unicode MS"/>
              </a:rPr>
              <a:t>OP</a:t>
            </a:r>
            <a:r>
              <a:rPr sz="666" spc="-67" dirty="0">
                <a:solidFill>
                  <a:srgbClr val="585858"/>
                </a:solidFill>
                <a:latin typeface="Arial Unicode MS"/>
                <a:cs typeface="Arial Unicode MS"/>
              </a:rPr>
              <a:t> </a:t>
            </a:r>
            <a:r>
              <a:rPr sz="666" spc="6" dirty="0">
                <a:solidFill>
                  <a:srgbClr val="585858"/>
                </a:solidFill>
                <a:latin typeface="Arial Unicode MS"/>
                <a:cs typeface="Arial Unicode MS"/>
              </a:rPr>
              <a:t>Visits</a:t>
            </a:r>
            <a:endParaRPr sz="666">
              <a:latin typeface="Arial Unicode MS"/>
              <a:cs typeface="Arial Unicode MS"/>
            </a:endParaRPr>
          </a:p>
          <a:p>
            <a:pPr marL="7684">
              <a:spcBef>
                <a:spcPts val="97"/>
              </a:spcBef>
            </a:pPr>
            <a:r>
              <a:rPr sz="1331" spc="64" dirty="0">
                <a:solidFill>
                  <a:srgbClr val="25A0A6"/>
                </a:solidFill>
                <a:latin typeface="Arial Unicode MS"/>
                <a:cs typeface="Arial Unicode MS"/>
              </a:rPr>
              <a:t>1</a:t>
            </a:r>
            <a:r>
              <a:rPr sz="1331" spc="-45" dirty="0">
                <a:solidFill>
                  <a:srgbClr val="25A0A6"/>
                </a:solidFill>
                <a:latin typeface="Arial Unicode MS"/>
                <a:cs typeface="Arial Unicode MS"/>
              </a:rPr>
              <a:t>,</a:t>
            </a:r>
            <a:r>
              <a:rPr sz="1331" spc="64" dirty="0">
                <a:solidFill>
                  <a:srgbClr val="25A0A6"/>
                </a:solidFill>
                <a:latin typeface="Arial Unicode MS"/>
                <a:cs typeface="Arial Unicode MS"/>
              </a:rPr>
              <a:t>374</a:t>
            </a:r>
            <a:endParaRPr sz="1331">
              <a:latin typeface="Arial Unicode MS"/>
              <a:cs typeface="Arial Unicode MS"/>
            </a:endParaRPr>
          </a:p>
        </p:txBody>
      </p:sp>
      <p:grpSp>
        <p:nvGrpSpPr>
          <p:cNvPr id="36" name="object 36"/>
          <p:cNvGrpSpPr/>
          <p:nvPr/>
        </p:nvGrpSpPr>
        <p:grpSpPr>
          <a:xfrm>
            <a:off x="6108805" y="820270"/>
            <a:ext cx="1479945" cy="613186"/>
            <a:chOff x="10096498" y="1028699"/>
            <a:chExt cx="2446020" cy="1013460"/>
          </a:xfrm>
        </p:grpSpPr>
        <p:sp>
          <p:nvSpPr>
            <p:cNvPr id="37" name="object 37"/>
            <p:cNvSpPr/>
            <p:nvPr/>
          </p:nvSpPr>
          <p:spPr>
            <a:xfrm>
              <a:off x="10100308" y="1032509"/>
              <a:ext cx="2438400" cy="1005840"/>
            </a:xfrm>
            <a:custGeom>
              <a:avLst/>
              <a:gdLst/>
              <a:ahLst/>
              <a:cxnLst/>
              <a:rect l="l" t="t" r="r" b="b"/>
              <a:pathLst>
                <a:path w="2438400" h="1005839">
                  <a:moveTo>
                    <a:pt x="0" y="979169"/>
                  </a:moveTo>
                  <a:lnTo>
                    <a:pt x="0" y="26669"/>
                  </a:lnTo>
                  <a:lnTo>
                    <a:pt x="0" y="23133"/>
                  </a:lnTo>
                  <a:lnTo>
                    <a:pt x="676" y="19731"/>
                  </a:lnTo>
                  <a:lnTo>
                    <a:pt x="2029" y="16463"/>
                  </a:lnTo>
                  <a:lnTo>
                    <a:pt x="3383" y="13196"/>
                  </a:lnTo>
                  <a:lnTo>
                    <a:pt x="5310" y="10312"/>
                  </a:lnTo>
                  <a:lnTo>
                    <a:pt x="7811" y="7811"/>
                  </a:lnTo>
                  <a:lnTo>
                    <a:pt x="10311" y="5310"/>
                  </a:lnTo>
                  <a:lnTo>
                    <a:pt x="13196" y="3383"/>
                  </a:lnTo>
                  <a:lnTo>
                    <a:pt x="16464" y="2030"/>
                  </a:lnTo>
                  <a:lnTo>
                    <a:pt x="19731" y="676"/>
                  </a:lnTo>
                  <a:lnTo>
                    <a:pt x="23133" y="0"/>
                  </a:lnTo>
                  <a:lnTo>
                    <a:pt x="26670" y="0"/>
                  </a:lnTo>
                  <a:lnTo>
                    <a:pt x="2411730" y="0"/>
                  </a:lnTo>
                  <a:lnTo>
                    <a:pt x="2415266" y="0"/>
                  </a:lnTo>
                  <a:lnTo>
                    <a:pt x="2418668" y="676"/>
                  </a:lnTo>
                  <a:lnTo>
                    <a:pt x="2438400" y="26669"/>
                  </a:lnTo>
                  <a:lnTo>
                    <a:pt x="2438400" y="979169"/>
                  </a:lnTo>
                  <a:lnTo>
                    <a:pt x="2411730" y="1005839"/>
                  </a:lnTo>
                  <a:lnTo>
                    <a:pt x="26670" y="1005839"/>
                  </a:lnTo>
                  <a:lnTo>
                    <a:pt x="7811" y="998028"/>
                  </a:lnTo>
                  <a:lnTo>
                    <a:pt x="5310" y="995527"/>
                  </a:lnTo>
                  <a:lnTo>
                    <a:pt x="3383" y="992643"/>
                  </a:lnTo>
                  <a:lnTo>
                    <a:pt x="2029" y="989375"/>
                  </a:lnTo>
                  <a:lnTo>
                    <a:pt x="676" y="986108"/>
                  </a:lnTo>
                  <a:lnTo>
                    <a:pt x="0" y="982706"/>
                  </a:lnTo>
                  <a:lnTo>
                    <a:pt x="0" y="979169"/>
                  </a:lnTo>
                  <a:close/>
                </a:path>
              </a:pathLst>
            </a:custGeom>
            <a:ln w="7619">
              <a:solidFill>
                <a:srgbClr val="D9D9D9"/>
              </a:solidFill>
            </a:ln>
          </p:spPr>
          <p:txBody>
            <a:bodyPr wrap="square" lIns="0" tIns="0" rIns="0" bIns="0" rtlCol="0"/>
            <a:lstStyle/>
            <a:p>
              <a:endParaRPr/>
            </a:p>
          </p:txBody>
        </p:sp>
        <p:sp>
          <p:nvSpPr>
            <p:cNvPr id="38" name="object 38"/>
            <p:cNvSpPr/>
            <p:nvPr/>
          </p:nvSpPr>
          <p:spPr>
            <a:xfrm>
              <a:off x="10104119" y="1036319"/>
              <a:ext cx="2430780" cy="998219"/>
            </a:xfrm>
            <a:custGeom>
              <a:avLst/>
              <a:gdLst/>
              <a:ahLst/>
              <a:cxnLst/>
              <a:rect l="l" t="t" r="r" b="b"/>
              <a:pathLst>
                <a:path w="2430779" h="998219">
                  <a:moveTo>
                    <a:pt x="2430779" y="998219"/>
                  </a:moveTo>
                  <a:lnTo>
                    <a:pt x="0" y="998219"/>
                  </a:lnTo>
                  <a:lnTo>
                    <a:pt x="0" y="0"/>
                  </a:lnTo>
                  <a:lnTo>
                    <a:pt x="2430779" y="0"/>
                  </a:lnTo>
                  <a:lnTo>
                    <a:pt x="2430779" y="998219"/>
                  </a:lnTo>
                  <a:close/>
                </a:path>
              </a:pathLst>
            </a:custGeom>
            <a:solidFill>
              <a:srgbClr val="FFFFFF"/>
            </a:solidFill>
          </p:spPr>
          <p:txBody>
            <a:bodyPr wrap="square" lIns="0" tIns="0" rIns="0" bIns="0" rtlCol="0"/>
            <a:lstStyle/>
            <a:p>
              <a:endParaRPr/>
            </a:p>
          </p:txBody>
        </p:sp>
      </p:grpSp>
      <p:sp>
        <p:nvSpPr>
          <p:cNvPr id="39" name="object 39"/>
          <p:cNvSpPr txBox="1"/>
          <p:nvPr/>
        </p:nvSpPr>
        <p:spPr>
          <a:xfrm>
            <a:off x="6621740" y="947341"/>
            <a:ext cx="454126" cy="334441"/>
          </a:xfrm>
          <a:prstGeom prst="rect">
            <a:avLst/>
          </a:prstGeom>
        </p:spPr>
        <p:txBody>
          <a:bodyPr vert="horz" wrap="square" lIns="0" tIns="14215" rIns="0" bIns="0" rtlCol="0">
            <a:spAutoFit/>
          </a:bodyPr>
          <a:lstStyle/>
          <a:p>
            <a:pPr marL="17288">
              <a:spcBef>
                <a:spcPts val="112"/>
              </a:spcBef>
            </a:pPr>
            <a:r>
              <a:rPr sz="666" spc="-6" dirty="0">
                <a:solidFill>
                  <a:srgbClr val="585858"/>
                </a:solidFill>
                <a:latin typeface="Arial Unicode MS"/>
                <a:cs typeface="Arial Unicode MS"/>
              </a:rPr>
              <a:t>Discharges</a:t>
            </a:r>
            <a:endParaRPr sz="666">
              <a:latin typeface="Arial Unicode MS"/>
              <a:cs typeface="Arial Unicode MS"/>
            </a:endParaRPr>
          </a:p>
          <a:p>
            <a:pPr marL="7684">
              <a:spcBef>
                <a:spcPts val="97"/>
              </a:spcBef>
            </a:pPr>
            <a:r>
              <a:rPr sz="1331" spc="64" dirty="0">
                <a:solidFill>
                  <a:srgbClr val="25A0A6"/>
                </a:solidFill>
                <a:latin typeface="Arial Unicode MS"/>
                <a:cs typeface="Arial Unicode MS"/>
              </a:rPr>
              <a:t>6</a:t>
            </a:r>
            <a:r>
              <a:rPr sz="1331" spc="-142" dirty="0">
                <a:solidFill>
                  <a:srgbClr val="25A0A6"/>
                </a:solidFill>
                <a:latin typeface="Arial Unicode MS"/>
                <a:cs typeface="Arial Unicode MS"/>
              </a:rPr>
              <a:t>,</a:t>
            </a:r>
            <a:r>
              <a:rPr sz="1331" spc="64" dirty="0">
                <a:solidFill>
                  <a:srgbClr val="25A0A6"/>
                </a:solidFill>
                <a:latin typeface="Arial Unicode MS"/>
                <a:cs typeface="Arial Unicode MS"/>
              </a:rPr>
              <a:t>724</a:t>
            </a:r>
            <a:endParaRPr sz="1331">
              <a:latin typeface="Arial Unicode MS"/>
              <a:cs typeface="Arial Unicode MS"/>
            </a:endParaRPr>
          </a:p>
        </p:txBody>
      </p:sp>
      <p:grpSp>
        <p:nvGrpSpPr>
          <p:cNvPr id="40" name="object 40"/>
          <p:cNvGrpSpPr/>
          <p:nvPr/>
        </p:nvGrpSpPr>
        <p:grpSpPr>
          <a:xfrm>
            <a:off x="7625633" y="820270"/>
            <a:ext cx="1479945" cy="613186"/>
            <a:chOff x="12603477" y="1028699"/>
            <a:chExt cx="2446020" cy="1013460"/>
          </a:xfrm>
        </p:grpSpPr>
        <p:sp>
          <p:nvSpPr>
            <p:cNvPr id="41" name="object 41"/>
            <p:cNvSpPr/>
            <p:nvPr/>
          </p:nvSpPr>
          <p:spPr>
            <a:xfrm>
              <a:off x="12607287" y="1032509"/>
              <a:ext cx="2438400" cy="1005840"/>
            </a:xfrm>
            <a:custGeom>
              <a:avLst/>
              <a:gdLst/>
              <a:ahLst/>
              <a:cxnLst/>
              <a:rect l="l" t="t" r="r" b="b"/>
              <a:pathLst>
                <a:path w="2438400" h="1005839">
                  <a:moveTo>
                    <a:pt x="0" y="979169"/>
                  </a:moveTo>
                  <a:lnTo>
                    <a:pt x="0" y="26669"/>
                  </a:lnTo>
                  <a:lnTo>
                    <a:pt x="0" y="23133"/>
                  </a:lnTo>
                  <a:lnTo>
                    <a:pt x="675" y="19731"/>
                  </a:lnTo>
                  <a:lnTo>
                    <a:pt x="23133" y="0"/>
                  </a:lnTo>
                  <a:lnTo>
                    <a:pt x="26670" y="0"/>
                  </a:lnTo>
                  <a:lnTo>
                    <a:pt x="2411730" y="0"/>
                  </a:lnTo>
                  <a:lnTo>
                    <a:pt x="2415267" y="0"/>
                  </a:lnTo>
                  <a:lnTo>
                    <a:pt x="2418668" y="676"/>
                  </a:lnTo>
                  <a:lnTo>
                    <a:pt x="2421935" y="2030"/>
                  </a:lnTo>
                  <a:lnTo>
                    <a:pt x="2425203" y="3383"/>
                  </a:lnTo>
                  <a:lnTo>
                    <a:pt x="2438400" y="26669"/>
                  </a:lnTo>
                  <a:lnTo>
                    <a:pt x="2438400" y="979169"/>
                  </a:lnTo>
                  <a:lnTo>
                    <a:pt x="2421935" y="1003809"/>
                  </a:lnTo>
                  <a:lnTo>
                    <a:pt x="2418668" y="1005162"/>
                  </a:lnTo>
                  <a:lnTo>
                    <a:pt x="2415267" y="1005839"/>
                  </a:lnTo>
                  <a:lnTo>
                    <a:pt x="2411730" y="1005839"/>
                  </a:lnTo>
                  <a:lnTo>
                    <a:pt x="26670" y="1005839"/>
                  </a:lnTo>
                  <a:lnTo>
                    <a:pt x="0" y="982706"/>
                  </a:lnTo>
                  <a:lnTo>
                    <a:pt x="0" y="979169"/>
                  </a:lnTo>
                  <a:close/>
                </a:path>
              </a:pathLst>
            </a:custGeom>
            <a:ln w="7619">
              <a:solidFill>
                <a:srgbClr val="D9D9D9"/>
              </a:solidFill>
            </a:ln>
          </p:spPr>
          <p:txBody>
            <a:bodyPr wrap="square" lIns="0" tIns="0" rIns="0" bIns="0" rtlCol="0"/>
            <a:lstStyle/>
            <a:p>
              <a:endParaRPr/>
            </a:p>
          </p:txBody>
        </p:sp>
        <p:sp>
          <p:nvSpPr>
            <p:cNvPr id="42" name="object 42"/>
            <p:cNvSpPr/>
            <p:nvPr/>
          </p:nvSpPr>
          <p:spPr>
            <a:xfrm>
              <a:off x="12611098" y="1036319"/>
              <a:ext cx="2430780" cy="998219"/>
            </a:xfrm>
            <a:custGeom>
              <a:avLst/>
              <a:gdLst/>
              <a:ahLst/>
              <a:cxnLst/>
              <a:rect l="l" t="t" r="r" b="b"/>
              <a:pathLst>
                <a:path w="2430780" h="998219">
                  <a:moveTo>
                    <a:pt x="2430779" y="998219"/>
                  </a:moveTo>
                  <a:lnTo>
                    <a:pt x="0" y="998219"/>
                  </a:lnTo>
                  <a:lnTo>
                    <a:pt x="0" y="0"/>
                  </a:lnTo>
                  <a:lnTo>
                    <a:pt x="2430779" y="0"/>
                  </a:lnTo>
                  <a:lnTo>
                    <a:pt x="2430779" y="998219"/>
                  </a:lnTo>
                  <a:close/>
                </a:path>
              </a:pathLst>
            </a:custGeom>
            <a:solidFill>
              <a:srgbClr val="FFFFFF"/>
            </a:solidFill>
          </p:spPr>
          <p:txBody>
            <a:bodyPr wrap="square" lIns="0" tIns="0" rIns="0" bIns="0" rtlCol="0"/>
            <a:lstStyle/>
            <a:p>
              <a:endParaRPr/>
            </a:p>
          </p:txBody>
        </p:sp>
      </p:grpSp>
      <p:sp>
        <p:nvSpPr>
          <p:cNvPr id="43" name="object 43"/>
          <p:cNvSpPr txBox="1"/>
          <p:nvPr/>
        </p:nvSpPr>
        <p:spPr>
          <a:xfrm>
            <a:off x="8102909" y="947341"/>
            <a:ext cx="525203" cy="334441"/>
          </a:xfrm>
          <a:prstGeom prst="rect">
            <a:avLst/>
          </a:prstGeom>
        </p:spPr>
        <p:txBody>
          <a:bodyPr vert="horz" wrap="square" lIns="0" tIns="14215" rIns="0" bIns="0" rtlCol="0">
            <a:spAutoFit/>
          </a:bodyPr>
          <a:lstStyle/>
          <a:p>
            <a:pPr algn="ctr">
              <a:spcBef>
                <a:spcPts val="112"/>
              </a:spcBef>
            </a:pPr>
            <a:r>
              <a:rPr sz="666" spc="-3" dirty="0">
                <a:solidFill>
                  <a:srgbClr val="585858"/>
                </a:solidFill>
                <a:latin typeface="Arial Unicode MS"/>
                <a:cs typeface="Arial Unicode MS"/>
              </a:rPr>
              <a:t>Facility</a:t>
            </a:r>
            <a:r>
              <a:rPr sz="666" spc="-82" dirty="0">
                <a:solidFill>
                  <a:srgbClr val="585858"/>
                </a:solidFill>
                <a:latin typeface="Arial Unicode MS"/>
                <a:cs typeface="Arial Unicode MS"/>
              </a:rPr>
              <a:t> </a:t>
            </a:r>
            <a:r>
              <a:rPr sz="666" spc="6" dirty="0">
                <a:solidFill>
                  <a:srgbClr val="585858"/>
                </a:solidFill>
                <a:latin typeface="Arial Unicode MS"/>
                <a:cs typeface="Arial Unicode MS"/>
              </a:rPr>
              <a:t>Count</a:t>
            </a:r>
            <a:endParaRPr sz="666">
              <a:latin typeface="Arial Unicode MS"/>
              <a:cs typeface="Arial Unicode MS"/>
            </a:endParaRPr>
          </a:p>
          <a:p>
            <a:pPr algn="ctr">
              <a:spcBef>
                <a:spcPts val="97"/>
              </a:spcBef>
            </a:pPr>
            <a:r>
              <a:rPr sz="1331" spc="64" dirty="0">
                <a:solidFill>
                  <a:srgbClr val="25A0A6"/>
                </a:solidFill>
                <a:latin typeface="Arial Unicode MS"/>
                <a:cs typeface="Arial Unicode MS"/>
              </a:rPr>
              <a:t>27</a:t>
            </a:r>
            <a:endParaRPr sz="1331">
              <a:latin typeface="Arial Unicode MS"/>
              <a:cs typeface="Arial Unicode MS"/>
            </a:endParaRPr>
          </a:p>
        </p:txBody>
      </p:sp>
      <p:grpSp>
        <p:nvGrpSpPr>
          <p:cNvPr id="44" name="object 44"/>
          <p:cNvGrpSpPr/>
          <p:nvPr/>
        </p:nvGrpSpPr>
        <p:grpSpPr>
          <a:xfrm>
            <a:off x="41493" y="1470339"/>
            <a:ext cx="1479945" cy="608575"/>
            <a:chOff x="68579" y="2103119"/>
            <a:chExt cx="2446020" cy="1005840"/>
          </a:xfrm>
        </p:grpSpPr>
        <p:sp>
          <p:nvSpPr>
            <p:cNvPr id="45" name="object 45"/>
            <p:cNvSpPr/>
            <p:nvPr/>
          </p:nvSpPr>
          <p:spPr>
            <a:xfrm>
              <a:off x="72389" y="2106929"/>
              <a:ext cx="2438400" cy="998219"/>
            </a:xfrm>
            <a:custGeom>
              <a:avLst/>
              <a:gdLst/>
              <a:ahLst/>
              <a:cxnLst/>
              <a:rect l="l" t="t" r="r" b="b"/>
              <a:pathLst>
                <a:path w="2438400" h="998219">
                  <a:moveTo>
                    <a:pt x="0" y="971549"/>
                  </a:moveTo>
                  <a:lnTo>
                    <a:pt x="0" y="26669"/>
                  </a:lnTo>
                  <a:lnTo>
                    <a:pt x="0" y="23133"/>
                  </a:lnTo>
                  <a:lnTo>
                    <a:pt x="676" y="19731"/>
                  </a:lnTo>
                  <a:lnTo>
                    <a:pt x="2030" y="16463"/>
                  </a:lnTo>
                  <a:lnTo>
                    <a:pt x="3383" y="13196"/>
                  </a:lnTo>
                  <a:lnTo>
                    <a:pt x="5310" y="10311"/>
                  </a:lnTo>
                  <a:lnTo>
                    <a:pt x="7811" y="7811"/>
                  </a:lnTo>
                  <a:lnTo>
                    <a:pt x="10312" y="5310"/>
                  </a:lnTo>
                  <a:lnTo>
                    <a:pt x="13196" y="3383"/>
                  </a:lnTo>
                  <a:lnTo>
                    <a:pt x="16463" y="2030"/>
                  </a:lnTo>
                  <a:lnTo>
                    <a:pt x="19731" y="676"/>
                  </a:lnTo>
                  <a:lnTo>
                    <a:pt x="23133" y="0"/>
                  </a:lnTo>
                  <a:lnTo>
                    <a:pt x="26670" y="0"/>
                  </a:lnTo>
                  <a:lnTo>
                    <a:pt x="2411729" y="0"/>
                  </a:lnTo>
                  <a:lnTo>
                    <a:pt x="2415266" y="0"/>
                  </a:lnTo>
                  <a:lnTo>
                    <a:pt x="2418668" y="676"/>
                  </a:lnTo>
                  <a:lnTo>
                    <a:pt x="2421935" y="2030"/>
                  </a:lnTo>
                  <a:lnTo>
                    <a:pt x="2425203" y="3383"/>
                  </a:lnTo>
                  <a:lnTo>
                    <a:pt x="2428087" y="5310"/>
                  </a:lnTo>
                  <a:lnTo>
                    <a:pt x="2430588" y="7811"/>
                  </a:lnTo>
                  <a:lnTo>
                    <a:pt x="2433089" y="10311"/>
                  </a:lnTo>
                  <a:lnTo>
                    <a:pt x="2435016" y="13196"/>
                  </a:lnTo>
                  <a:lnTo>
                    <a:pt x="2436369" y="16463"/>
                  </a:lnTo>
                  <a:lnTo>
                    <a:pt x="2437723" y="19731"/>
                  </a:lnTo>
                  <a:lnTo>
                    <a:pt x="2438399" y="23133"/>
                  </a:lnTo>
                  <a:lnTo>
                    <a:pt x="2438399" y="26669"/>
                  </a:lnTo>
                  <a:lnTo>
                    <a:pt x="2438399" y="971549"/>
                  </a:lnTo>
                  <a:lnTo>
                    <a:pt x="2438399" y="975086"/>
                  </a:lnTo>
                  <a:lnTo>
                    <a:pt x="2437723" y="978488"/>
                  </a:lnTo>
                  <a:lnTo>
                    <a:pt x="2436369" y="981755"/>
                  </a:lnTo>
                  <a:lnTo>
                    <a:pt x="2435016" y="985023"/>
                  </a:lnTo>
                  <a:lnTo>
                    <a:pt x="2421935" y="996189"/>
                  </a:lnTo>
                  <a:lnTo>
                    <a:pt x="2418668" y="997542"/>
                  </a:lnTo>
                  <a:lnTo>
                    <a:pt x="2415266" y="998219"/>
                  </a:lnTo>
                  <a:lnTo>
                    <a:pt x="2411729" y="998219"/>
                  </a:lnTo>
                  <a:lnTo>
                    <a:pt x="26670" y="998219"/>
                  </a:lnTo>
                  <a:lnTo>
                    <a:pt x="23133" y="998219"/>
                  </a:lnTo>
                  <a:lnTo>
                    <a:pt x="19731" y="997542"/>
                  </a:lnTo>
                  <a:lnTo>
                    <a:pt x="16463" y="996189"/>
                  </a:lnTo>
                  <a:lnTo>
                    <a:pt x="13196" y="994835"/>
                  </a:lnTo>
                  <a:lnTo>
                    <a:pt x="2030" y="981755"/>
                  </a:lnTo>
                  <a:lnTo>
                    <a:pt x="676" y="978488"/>
                  </a:lnTo>
                  <a:lnTo>
                    <a:pt x="0" y="975086"/>
                  </a:lnTo>
                  <a:lnTo>
                    <a:pt x="0" y="971549"/>
                  </a:lnTo>
                  <a:close/>
                </a:path>
              </a:pathLst>
            </a:custGeom>
            <a:ln w="7619">
              <a:solidFill>
                <a:srgbClr val="D9D9D9"/>
              </a:solidFill>
            </a:ln>
          </p:spPr>
          <p:txBody>
            <a:bodyPr wrap="square" lIns="0" tIns="0" rIns="0" bIns="0" rtlCol="0"/>
            <a:lstStyle/>
            <a:p>
              <a:endParaRPr/>
            </a:p>
          </p:txBody>
        </p:sp>
        <p:sp>
          <p:nvSpPr>
            <p:cNvPr id="46" name="object 46"/>
            <p:cNvSpPr/>
            <p:nvPr/>
          </p:nvSpPr>
          <p:spPr>
            <a:xfrm>
              <a:off x="76199" y="2110739"/>
              <a:ext cx="2430780" cy="990600"/>
            </a:xfrm>
            <a:custGeom>
              <a:avLst/>
              <a:gdLst/>
              <a:ahLst/>
              <a:cxnLst/>
              <a:rect l="l" t="t" r="r" b="b"/>
              <a:pathLst>
                <a:path w="2430780" h="990600">
                  <a:moveTo>
                    <a:pt x="2430779" y="990599"/>
                  </a:moveTo>
                  <a:lnTo>
                    <a:pt x="0" y="990599"/>
                  </a:lnTo>
                  <a:lnTo>
                    <a:pt x="0" y="0"/>
                  </a:lnTo>
                  <a:lnTo>
                    <a:pt x="2430779" y="0"/>
                  </a:lnTo>
                  <a:lnTo>
                    <a:pt x="2430779" y="990599"/>
                  </a:lnTo>
                  <a:close/>
                </a:path>
              </a:pathLst>
            </a:custGeom>
            <a:solidFill>
              <a:srgbClr val="FFFFFF"/>
            </a:solidFill>
          </p:spPr>
          <p:txBody>
            <a:bodyPr wrap="square" lIns="0" tIns="0" rIns="0" bIns="0" rtlCol="0"/>
            <a:lstStyle/>
            <a:p>
              <a:endParaRPr/>
            </a:p>
          </p:txBody>
        </p:sp>
      </p:grpSp>
      <p:sp>
        <p:nvSpPr>
          <p:cNvPr id="47" name="object 47"/>
          <p:cNvSpPr txBox="1"/>
          <p:nvPr/>
        </p:nvSpPr>
        <p:spPr>
          <a:xfrm>
            <a:off x="421517" y="1592798"/>
            <a:ext cx="719994" cy="334441"/>
          </a:xfrm>
          <a:prstGeom prst="rect">
            <a:avLst/>
          </a:prstGeom>
        </p:spPr>
        <p:txBody>
          <a:bodyPr vert="horz" wrap="square" lIns="0" tIns="14215" rIns="0" bIns="0" rtlCol="0">
            <a:spAutoFit/>
          </a:bodyPr>
          <a:lstStyle/>
          <a:p>
            <a:pPr algn="ctr">
              <a:spcBef>
                <a:spcPts val="112"/>
              </a:spcBef>
            </a:pPr>
            <a:r>
              <a:rPr sz="666" spc="3" dirty="0">
                <a:solidFill>
                  <a:srgbClr val="585858"/>
                </a:solidFill>
                <a:latin typeface="Arial Unicode MS"/>
                <a:cs typeface="Arial Unicode MS"/>
              </a:rPr>
              <a:t>Currently</a:t>
            </a:r>
            <a:r>
              <a:rPr sz="666" spc="-82" dirty="0">
                <a:solidFill>
                  <a:srgbClr val="585858"/>
                </a:solidFill>
                <a:latin typeface="Arial Unicode MS"/>
                <a:cs typeface="Arial Unicode MS"/>
              </a:rPr>
              <a:t> </a:t>
            </a:r>
            <a:r>
              <a:rPr sz="666" spc="12" dirty="0">
                <a:solidFill>
                  <a:srgbClr val="585858"/>
                </a:solidFill>
                <a:latin typeface="Arial Unicode MS"/>
                <a:cs typeface="Arial Unicode MS"/>
              </a:rPr>
              <a:t>Inpatient</a:t>
            </a:r>
            <a:endParaRPr sz="666">
              <a:latin typeface="Arial Unicode MS"/>
              <a:cs typeface="Arial Unicode MS"/>
            </a:endParaRPr>
          </a:p>
          <a:p>
            <a:pPr algn="ctr">
              <a:spcBef>
                <a:spcPts val="97"/>
              </a:spcBef>
            </a:pPr>
            <a:r>
              <a:rPr sz="1331" spc="64" dirty="0">
                <a:solidFill>
                  <a:srgbClr val="25A0A6"/>
                </a:solidFill>
                <a:latin typeface="Arial Unicode MS"/>
                <a:cs typeface="Arial Unicode MS"/>
              </a:rPr>
              <a:t>100</a:t>
            </a:r>
            <a:endParaRPr sz="1331">
              <a:latin typeface="Arial Unicode MS"/>
              <a:cs typeface="Arial Unicode MS"/>
            </a:endParaRPr>
          </a:p>
        </p:txBody>
      </p:sp>
      <p:grpSp>
        <p:nvGrpSpPr>
          <p:cNvPr id="48" name="object 48"/>
          <p:cNvGrpSpPr/>
          <p:nvPr/>
        </p:nvGrpSpPr>
        <p:grpSpPr>
          <a:xfrm>
            <a:off x="1558321" y="1470339"/>
            <a:ext cx="7547258" cy="5149839"/>
            <a:chOff x="2575559" y="2103119"/>
            <a:chExt cx="12473940" cy="8511540"/>
          </a:xfrm>
        </p:grpSpPr>
        <p:sp>
          <p:nvSpPr>
            <p:cNvPr id="49" name="object 49"/>
            <p:cNvSpPr/>
            <p:nvPr/>
          </p:nvSpPr>
          <p:spPr>
            <a:xfrm>
              <a:off x="2579369" y="2106929"/>
              <a:ext cx="12466320" cy="8503920"/>
            </a:xfrm>
            <a:custGeom>
              <a:avLst/>
              <a:gdLst/>
              <a:ahLst/>
              <a:cxnLst/>
              <a:rect l="l" t="t" r="r" b="b"/>
              <a:pathLst>
                <a:path w="12466319" h="8503920">
                  <a:moveTo>
                    <a:pt x="0" y="8477249"/>
                  </a:moveTo>
                  <a:lnTo>
                    <a:pt x="0" y="26669"/>
                  </a:lnTo>
                  <a:lnTo>
                    <a:pt x="0" y="23133"/>
                  </a:lnTo>
                  <a:lnTo>
                    <a:pt x="676" y="19731"/>
                  </a:lnTo>
                  <a:lnTo>
                    <a:pt x="23133" y="0"/>
                  </a:lnTo>
                  <a:lnTo>
                    <a:pt x="26669" y="0"/>
                  </a:lnTo>
                  <a:lnTo>
                    <a:pt x="12439649" y="0"/>
                  </a:lnTo>
                  <a:lnTo>
                    <a:pt x="12443184" y="0"/>
                  </a:lnTo>
                  <a:lnTo>
                    <a:pt x="12446586" y="676"/>
                  </a:lnTo>
                  <a:lnTo>
                    <a:pt x="12466319" y="26669"/>
                  </a:lnTo>
                  <a:lnTo>
                    <a:pt x="12466319" y="8477249"/>
                  </a:lnTo>
                  <a:lnTo>
                    <a:pt x="12466318" y="8480785"/>
                  </a:lnTo>
                  <a:lnTo>
                    <a:pt x="12465640" y="8484186"/>
                  </a:lnTo>
                  <a:lnTo>
                    <a:pt x="12464286" y="8487453"/>
                  </a:lnTo>
                  <a:lnTo>
                    <a:pt x="12462933" y="8490721"/>
                  </a:lnTo>
                  <a:lnTo>
                    <a:pt x="12439649" y="8503919"/>
                  </a:lnTo>
                  <a:lnTo>
                    <a:pt x="26669" y="8503919"/>
                  </a:lnTo>
                  <a:lnTo>
                    <a:pt x="2030" y="8487453"/>
                  </a:lnTo>
                  <a:lnTo>
                    <a:pt x="676" y="8484186"/>
                  </a:lnTo>
                  <a:lnTo>
                    <a:pt x="0" y="8480785"/>
                  </a:lnTo>
                  <a:lnTo>
                    <a:pt x="0" y="8477249"/>
                  </a:lnTo>
                  <a:close/>
                </a:path>
              </a:pathLst>
            </a:custGeom>
            <a:ln w="7619">
              <a:solidFill>
                <a:srgbClr val="D9D9D9"/>
              </a:solidFill>
            </a:ln>
          </p:spPr>
          <p:txBody>
            <a:bodyPr wrap="square" lIns="0" tIns="0" rIns="0" bIns="0" rtlCol="0"/>
            <a:lstStyle/>
            <a:p>
              <a:endParaRPr/>
            </a:p>
          </p:txBody>
        </p:sp>
        <p:sp>
          <p:nvSpPr>
            <p:cNvPr id="50" name="object 50"/>
            <p:cNvSpPr/>
            <p:nvPr/>
          </p:nvSpPr>
          <p:spPr>
            <a:xfrm>
              <a:off x="2583179" y="2110739"/>
              <a:ext cx="12458700" cy="8496300"/>
            </a:xfrm>
            <a:custGeom>
              <a:avLst/>
              <a:gdLst/>
              <a:ahLst/>
              <a:cxnLst/>
              <a:rect l="l" t="t" r="r" b="b"/>
              <a:pathLst>
                <a:path w="12458700" h="8496300">
                  <a:moveTo>
                    <a:pt x="12458699" y="8496299"/>
                  </a:moveTo>
                  <a:lnTo>
                    <a:pt x="0" y="8496299"/>
                  </a:lnTo>
                  <a:lnTo>
                    <a:pt x="0" y="0"/>
                  </a:lnTo>
                  <a:lnTo>
                    <a:pt x="12458699" y="0"/>
                  </a:lnTo>
                  <a:lnTo>
                    <a:pt x="12458699" y="8496299"/>
                  </a:lnTo>
                  <a:close/>
                </a:path>
              </a:pathLst>
            </a:custGeom>
            <a:solidFill>
              <a:srgbClr val="FFFFFF"/>
            </a:solidFill>
          </p:spPr>
          <p:txBody>
            <a:bodyPr wrap="square" lIns="0" tIns="0" rIns="0" bIns="0" rtlCol="0"/>
            <a:lstStyle/>
            <a:p>
              <a:endParaRPr/>
            </a:p>
          </p:txBody>
        </p:sp>
        <p:sp>
          <p:nvSpPr>
            <p:cNvPr id="51" name="object 51"/>
            <p:cNvSpPr/>
            <p:nvPr/>
          </p:nvSpPr>
          <p:spPr>
            <a:xfrm>
              <a:off x="2583179" y="2324099"/>
              <a:ext cx="10942319" cy="5242559"/>
            </a:xfrm>
            <a:prstGeom prst="rect">
              <a:avLst/>
            </a:prstGeom>
            <a:blipFill>
              <a:blip r:embed="rId2" cstate="print"/>
              <a:stretch>
                <a:fillRect/>
              </a:stretch>
            </a:blipFill>
          </p:spPr>
          <p:txBody>
            <a:bodyPr wrap="square" lIns="0" tIns="0" rIns="0" bIns="0" rtlCol="0"/>
            <a:lstStyle/>
            <a:p>
              <a:endParaRPr/>
            </a:p>
          </p:txBody>
        </p:sp>
        <p:sp>
          <p:nvSpPr>
            <p:cNvPr id="52" name="object 52"/>
            <p:cNvSpPr/>
            <p:nvPr/>
          </p:nvSpPr>
          <p:spPr>
            <a:xfrm>
              <a:off x="13727658" y="10340351"/>
              <a:ext cx="1268730" cy="22860"/>
            </a:xfrm>
            <a:custGeom>
              <a:avLst/>
              <a:gdLst/>
              <a:ahLst/>
              <a:cxnLst/>
              <a:rect l="l" t="t" r="r" b="b"/>
              <a:pathLst>
                <a:path w="1268730" h="22859">
                  <a:moveTo>
                    <a:pt x="80632" y="15240"/>
                  </a:moveTo>
                  <a:lnTo>
                    <a:pt x="15240" y="15240"/>
                  </a:lnTo>
                  <a:lnTo>
                    <a:pt x="0" y="15240"/>
                  </a:lnTo>
                  <a:lnTo>
                    <a:pt x="0" y="22860"/>
                  </a:lnTo>
                  <a:lnTo>
                    <a:pt x="15240" y="22860"/>
                  </a:lnTo>
                  <a:lnTo>
                    <a:pt x="80632" y="22860"/>
                  </a:lnTo>
                  <a:lnTo>
                    <a:pt x="80632" y="15240"/>
                  </a:lnTo>
                  <a:close/>
                </a:path>
                <a:path w="1268730" h="22859">
                  <a:moveTo>
                    <a:pt x="80632" y="0"/>
                  </a:moveTo>
                  <a:lnTo>
                    <a:pt x="15240" y="0"/>
                  </a:lnTo>
                  <a:lnTo>
                    <a:pt x="0" y="0"/>
                  </a:lnTo>
                  <a:lnTo>
                    <a:pt x="0" y="7620"/>
                  </a:lnTo>
                  <a:lnTo>
                    <a:pt x="15240" y="7620"/>
                  </a:lnTo>
                  <a:lnTo>
                    <a:pt x="80632" y="7620"/>
                  </a:lnTo>
                  <a:lnTo>
                    <a:pt x="80632" y="0"/>
                  </a:lnTo>
                  <a:close/>
                </a:path>
                <a:path w="1268730" h="22859">
                  <a:moveTo>
                    <a:pt x="1268133" y="15240"/>
                  </a:moveTo>
                  <a:lnTo>
                    <a:pt x="1252893" y="15240"/>
                  </a:lnTo>
                  <a:lnTo>
                    <a:pt x="669442" y="15240"/>
                  </a:lnTo>
                  <a:lnTo>
                    <a:pt x="108165" y="15240"/>
                  </a:lnTo>
                  <a:lnTo>
                    <a:pt x="108165" y="22860"/>
                  </a:lnTo>
                  <a:lnTo>
                    <a:pt x="669442" y="22860"/>
                  </a:lnTo>
                  <a:lnTo>
                    <a:pt x="1252893" y="22860"/>
                  </a:lnTo>
                  <a:lnTo>
                    <a:pt x="1268133" y="22860"/>
                  </a:lnTo>
                  <a:lnTo>
                    <a:pt x="1268133" y="15240"/>
                  </a:lnTo>
                  <a:close/>
                </a:path>
                <a:path w="1268730" h="22859">
                  <a:moveTo>
                    <a:pt x="1268133" y="0"/>
                  </a:moveTo>
                  <a:lnTo>
                    <a:pt x="1252893" y="0"/>
                  </a:lnTo>
                  <a:lnTo>
                    <a:pt x="669442" y="0"/>
                  </a:lnTo>
                  <a:lnTo>
                    <a:pt x="108165" y="0"/>
                  </a:lnTo>
                  <a:lnTo>
                    <a:pt x="108165" y="7620"/>
                  </a:lnTo>
                  <a:lnTo>
                    <a:pt x="669442" y="7620"/>
                  </a:lnTo>
                  <a:lnTo>
                    <a:pt x="1252893" y="7620"/>
                  </a:lnTo>
                  <a:lnTo>
                    <a:pt x="1268133" y="7620"/>
                  </a:lnTo>
                  <a:lnTo>
                    <a:pt x="1268133" y="0"/>
                  </a:lnTo>
                  <a:close/>
                </a:path>
              </a:pathLst>
            </a:custGeom>
            <a:solidFill>
              <a:srgbClr val="FFFFFF"/>
            </a:solidFill>
          </p:spPr>
          <p:txBody>
            <a:bodyPr wrap="square" lIns="0" tIns="0" rIns="0" bIns="0" rtlCol="0"/>
            <a:lstStyle/>
            <a:p>
              <a:endParaRPr/>
            </a:p>
          </p:txBody>
        </p:sp>
      </p:grpSp>
      <p:sp>
        <p:nvSpPr>
          <p:cNvPr id="53" name="object 53"/>
          <p:cNvSpPr txBox="1"/>
          <p:nvPr/>
        </p:nvSpPr>
        <p:spPr>
          <a:xfrm>
            <a:off x="8244968" y="6386584"/>
            <a:ext cx="831412" cy="79977"/>
          </a:xfrm>
          <a:prstGeom prst="rect">
            <a:avLst/>
          </a:prstGeom>
        </p:spPr>
        <p:txBody>
          <a:bodyPr vert="horz" wrap="square" lIns="0" tIns="9989" rIns="0" bIns="0" rtlCol="0">
            <a:spAutoFit/>
          </a:bodyPr>
          <a:lstStyle/>
          <a:p>
            <a:pPr marL="7684">
              <a:spcBef>
                <a:spcPts val="79"/>
              </a:spcBef>
            </a:pPr>
            <a:r>
              <a:rPr sz="454" spc="24" dirty="0">
                <a:solidFill>
                  <a:srgbClr val="444444"/>
                </a:solidFill>
                <a:latin typeface="Arial Unicode MS"/>
                <a:cs typeface="Arial Unicode MS"/>
              </a:rPr>
              <a:t>©</a:t>
            </a:r>
            <a:r>
              <a:rPr sz="454" spc="-94" dirty="0">
                <a:solidFill>
                  <a:srgbClr val="444444"/>
                </a:solidFill>
                <a:latin typeface="Arial Unicode MS"/>
                <a:cs typeface="Arial Unicode MS"/>
              </a:rPr>
              <a:t> </a:t>
            </a:r>
            <a:r>
              <a:rPr sz="454" u="sng" spc="6" dirty="0">
                <a:solidFill>
                  <a:srgbClr val="444444"/>
                </a:solidFill>
                <a:uFill>
                  <a:solidFill>
                    <a:srgbClr val="444444"/>
                  </a:solidFill>
                </a:uFill>
                <a:latin typeface="Arial Unicode MS"/>
                <a:cs typeface="Arial Unicode MS"/>
                <a:hlinkClick r:id="rId3"/>
              </a:rPr>
              <a:t>OpenStreetMap </a:t>
            </a:r>
            <a:r>
              <a:rPr sz="454" u="sng" spc="15" dirty="0">
                <a:solidFill>
                  <a:srgbClr val="444444"/>
                </a:solidFill>
                <a:uFill>
                  <a:solidFill>
                    <a:srgbClr val="444444"/>
                  </a:solidFill>
                </a:uFill>
                <a:latin typeface="Arial Unicode MS"/>
                <a:cs typeface="Arial Unicode MS"/>
                <a:hlinkClick r:id="rId3"/>
              </a:rPr>
              <a:t>contributors</a:t>
            </a:r>
            <a:endParaRPr sz="454">
              <a:latin typeface="Arial Unicode MS"/>
              <a:cs typeface="Arial Unicode MS"/>
            </a:endParaRPr>
          </a:p>
        </p:txBody>
      </p:sp>
      <p:grpSp>
        <p:nvGrpSpPr>
          <p:cNvPr id="54" name="object 54"/>
          <p:cNvGrpSpPr/>
          <p:nvPr/>
        </p:nvGrpSpPr>
        <p:grpSpPr>
          <a:xfrm>
            <a:off x="41493" y="2115798"/>
            <a:ext cx="2259106" cy="4356847"/>
            <a:chOff x="68579" y="3169919"/>
            <a:chExt cx="3733800" cy="7200900"/>
          </a:xfrm>
        </p:grpSpPr>
        <p:sp>
          <p:nvSpPr>
            <p:cNvPr id="55" name="object 55"/>
            <p:cNvSpPr/>
            <p:nvPr/>
          </p:nvSpPr>
          <p:spPr>
            <a:xfrm>
              <a:off x="2621279" y="10256519"/>
              <a:ext cx="1181099" cy="114299"/>
            </a:xfrm>
            <a:prstGeom prst="rect">
              <a:avLst/>
            </a:prstGeom>
            <a:blipFill>
              <a:blip r:embed="rId4" cstate="print"/>
              <a:stretch>
                <a:fillRect/>
              </a:stretch>
            </a:blipFill>
          </p:spPr>
          <p:txBody>
            <a:bodyPr wrap="square" lIns="0" tIns="0" rIns="0" bIns="0" rtlCol="0"/>
            <a:lstStyle/>
            <a:p>
              <a:endParaRPr/>
            </a:p>
          </p:txBody>
        </p:sp>
        <p:sp>
          <p:nvSpPr>
            <p:cNvPr id="56" name="object 56"/>
            <p:cNvSpPr/>
            <p:nvPr/>
          </p:nvSpPr>
          <p:spPr>
            <a:xfrm>
              <a:off x="72389" y="3173729"/>
              <a:ext cx="2438400" cy="1005840"/>
            </a:xfrm>
            <a:custGeom>
              <a:avLst/>
              <a:gdLst/>
              <a:ahLst/>
              <a:cxnLst/>
              <a:rect l="l" t="t" r="r" b="b"/>
              <a:pathLst>
                <a:path w="2438400" h="1005839">
                  <a:moveTo>
                    <a:pt x="0" y="979169"/>
                  </a:moveTo>
                  <a:lnTo>
                    <a:pt x="0" y="26669"/>
                  </a:lnTo>
                  <a:lnTo>
                    <a:pt x="0" y="23133"/>
                  </a:lnTo>
                  <a:lnTo>
                    <a:pt x="676" y="19731"/>
                  </a:lnTo>
                  <a:lnTo>
                    <a:pt x="2030" y="16463"/>
                  </a:lnTo>
                  <a:lnTo>
                    <a:pt x="3383" y="13196"/>
                  </a:lnTo>
                  <a:lnTo>
                    <a:pt x="5310" y="10311"/>
                  </a:lnTo>
                  <a:lnTo>
                    <a:pt x="7811" y="7811"/>
                  </a:lnTo>
                  <a:lnTo>
                    <a:pt x="10312" y="5310"/>
                  </a:lnTo>
                  <a:lnTo>
                    <a:pt x="13196" y="3383"/>
                  </a:lnTo>
                  <a:lnTo>
                    <a:pt x="16463" y="2029"/>
                  </a:lnTo>
                  <a:lnTo>
                    <a:pt x="19731" y="676"/>
                  </a:lnTo>
                  <a:lnTo>
                    <a:pt x="23133" y="0"/>
                  </a:lnTo>
                  <a:lnTo>
                    <a:pt x="26670" y="0"/>
                  </a:lnTo>
                  <a:lnTo>
                    <a:pt x="2411729" y="0"/>
                  </a:lnTo>
                  <a:lnTo>
                    <a:pt x="2415266" y="0"/>
                  </a:lnTo>
                  <a:lnTo>
                    <a:pt x="2418668" y="676"/>
                  </a:lnTo>
                  <a:lnTo>
                    <a:pt x="2421935" y="2029"/>
                  </a:lnTo>
                  <a:lnTo>
                    <a:pt x="2425203" y="3383"/>
                  </a:lnTo>
                  <a:lnTo>
                    <a:pt x="2428087" y="5310"/>
                  </a:lnTo>
                  <a:lnTo>
                    <a:pt x="2430588" y="7811"/>
                  </a:lnTo>
                  <a:lnTo>
                    <a:pt x="2433089" y="10311"/>
                  </a:lnTo>
                  <a:lnTo>
                    <a:pt x="2435016" y="13196"/>
                  </a:lnTo>
                  <a:lnTo>
                    <a:pt x="2436369" y="16463"/>
                  </a:lnTo>
                  <a:lnTo>
                    <a:pt x="2437723" y="19731"/>
                  </a:lnTo>
                  <a:lnTo>
                    <a:pt x="2438399" y="23133"/>
                  </a:lnTo>
                  <a:lnTo>
                    <a:pt x="2438399" y="26669"/>
                  </a:lnTo>
                  <a:lnTo>
                    <a:pt x="2438399" y="979169"/>
                  </a:lnTo>
                  <a:lnTo>
                    <a:pt x="2438399" y="982706"/>
                  </a:lnTo>
                  <a:lnTo>
                    <a:pt x="2437723" y="986108"/>
                  </a:lnTo>
                  <a:lnTo>
                    <a:pt x="2436369" y="989375"/>
                  </a:lnTo>
                  <a:lnTo>
                    <a:pt x="2435016" y="992643"/>
                  </a:lnTo>
                  <a:lnTo>
                    <a:pt x="2411729" y="1005839"/>
                  </a:lnTo>
                  <a:lnTo>
                    <a:pt x="26670" y="1005839"/>
                  </a:lnTo>
                  <a:lnTo>
                    <a:pt x="7811" y="998027"/>
                  </a:lnTo>
                  <a:lnTo>
                    <a:pt x="5310" y="995527"/>
                  </a:lnTo>
                  <a:lnTo>
                    <a:pt x="3383" y="992642"/>
                  </a:lnTo>
                  <a:lnTo>
                    <a:pt x="2030" y="989375"/>
                  </a:lnTo>
                  <a:lnTo>
                    <a:pt x="676" y="986108"/>
                  </a:lnTo>
                  <a:lnTo>
                    <a:pt x="0" y="982706"/>
                  </a:lnTo>
                  <a:lnTo>
                    <a:pt x="0" y="979169"/>
                  </a:lnTo>
                  <a:close/>
                </a:path>
              </a:pathLst>
            </a:custGeom>
            <a:ln w="7619">
              <a:solidFill>
                <a:srgbClr val="D9D9D9"/>
              </a:solidFill>
            </a:ln>
          </p:spPr>
          <p:txBody>
            <a:bodyPr wrap="square" lIns="0" tIns="0" rIns="0" bIns="0" rtlCol="0"/>
            <a:lstStyle/>
            <a:p>
              <a:endParaRPr/>
            </a:p>
          </p:txBody>
        </p:sp>
        <p:sp>
          <p:nvSpPr>
            <p:cNvPr id="57" name="object 57"/>
            <p:cNvSpPr/>
            <p:nvPr/>
          </p:nvSpPr>
          <p:spPr>
            <a:xfrm>
              <a:off x="76199" y="3177539"/>
              <a:ext cx="2430780" cy="998219"/>
            </a:xfrm>
            <a:custGeom>
              <a:avLst/>
              <a:gdLst/>
              <a:ahLst/>
              <a:cxnLst/>
              <a:rect l="l" t="t" r="r" b="b"/>
              <a:pathLst>
                <a:path w="2430780" h="998220">
                  <a:moveTo>
                    <a:pt x="2430779" y="998219"/>
                  </a:moveTo>
                  <a:lnTo>
                    <a:pt x="0" y="998219"/>
                  </a:lnTo>
                  <a:lnTo>
                    <a:pt x="0" y="0"/>
                  </a:lnTo>
                  <a:lnTo>
                    <a:pt x="2430779" y="0"/>
                  </a:lnTo>
                  <a:lnTo>
                    <a:pt x="2430779" y="998219"/>
                  </a:lnTo>
                  <a:close/>
                </a:path>
              </a:pathLst>
            </a:custGeom>
            <a:solidFill>
              <a:srgbClr val="FFFFFF"/>
            </a:solidFill>
          </p:spPr>
          <p:txBody>
            <a:bodyPr wrap="square" lIns="0" tIns="0" rIns="0" bIns="0" rtlCol="0"/>
            <a:lstStyle/>
            <a:p>
              <a:endParaRPr/>
            </a:p>
          </p:txBody>
        </p:sp>
        <p:sp>
          <p:nvSpPr>
            <p:cNvPr id="58" name="object 58"/>
            <p:cNvSpPr/>
            <p:nvPr/>
          </p:nvSpPr>
          <p:spPr>
            <a:xfrm>
              <a:off x="190500" y="3429000"/>
              <a:ext cx="335279" cy="213359"/>
            </a:xfrm>
            <a:prstGeom prst="rect">
              <a:avLst/>
            </a:prstGeom>
            <a:blipFill>
              <a:blip r:embed="rId5" cstate="print"/>
              <a:stretch>
                <a:fillRect/>
              </a:stretch>
            </a:blipFill>
          </p:spPr>
          <p:txBody>
            <a:bodyPr wrap="square" lIns="0" tIns="0" rIns="0" bIns="0" rtlCol="0"/>
            <a:lstStyle/>
            <a:p>
              <a:endParaRPr/>
            </a:p>
          </p:txBody>
        </p:sp>
        <p:sp>
          <p:nvSpPr>
            <p:cNvPr id="59" name="object 59"/>
            <p:cNvSpPr/>
            <p:nvPr/>
          </p:nvSpPr>
          <p:spPr>
            <a:xfrm>
              <a:off x="598169" y="3486149"/>
              <a:ext cx="1828800" cy="91440"/>
            </a:xfrm>
            <a:custGeom>
              <a:avLst/>
              <a:gdLst/>
              <a:ahLst/>
              <a:cxnLst/>
              <a:rect l="l" t="t" r="r" b="b"/>
              <a:pathLst>
                <a:path w="1828800" h="91439">
                  <a:moveTo>
                    <a:pt x="1820526" y="91439"/>
                  </a:moveTo>
                  <a:lnTo>
                    <a:pt x="8273" y="91439"/>
                  </a:lnTo>
                  <a:lnTo>
                    <a:pt x="5579" y="90323"/>
                  </a:lnTo>
                  <a:lnTo>
                    <a:pt x="1115" y="85860"/>
                  </a:lnTo>
                  <a:lnTo>
                    <a:pt x="0" y="83166"/>
                  </a:lnTo>
                  <a:lnTo>
                    <a:pt x="0" y="80009"/>
                  </a:lnTo>
                  <a:lnTo>
                    <a:pt x="0" y="8273"/>
                  </a:lnTo>
                  <a:lnTo>
                    <a:pt x="1115" y="5579"/>
                  </a:lnTo>
                  <a:lnTo>
                    <a:pt x="5579" y="1115"/>
                  </a:lnTo>
                  <a:lnTo>
                    <a:pt x="8273" y="0"/>
                  </a:lnTo>
                  <a:lnTo>
                    <a:pt x="1820526" y="0"/>
                  </a:lnTo>
                  <a:lnTo>
                    <a:pt x="1823220" y="1115"/>
                  </a:lnTo>
                  <a:lnTo>
                    <a:pt x="1827683" y="5579"/>
                  </a:lnTo>
                  <a:lnTo>
                    <a:pt x="1828799" y="8273"/>
                  </a:lnTo>
                  <a:lnTo>
                    <a:pt x="1828799" y="83166"/>
                  </a:lnTo>
                  <a:lnTo>
                    <a:pt x="1827683" y="85860"/>
                  </a:lnTo>
                  <a:lnTo>
                    <a:pt x="1823220" y="90323"/>
                  </a:lnTo>
                  <a:lnTo>
                    <a:pt x="1820526" y="91439"/>
                  </a:lnTo>
                  <a:close/>
                </a:path>
              </a:pathLst>
            </a:custGeom>
            <a:solidFill>
              <a:srgbClr val="D3D3D3"/>
            </a:solidFill>
          </p:spPr>
          <p:txBody>
            <a:bodyPr wrap="square" lIns="0" tIns="0" rIns="0" bIns="0" rtlCol="0"/>
            <a:lstStyle/>
            <a:p>
              <a:endParaRPr/>
            </a:p>
          </p:txBody>
        </p:sp>
        <p:sp>
          <p:nvSpPr>
            <p:cNvPr id="60" name="object 60"/>
            <p:cNvSpPr/>
            <p:nvPr/>
          </p:nvSpPr>
          <p:spPr>
            <a:xfrm>
              <a:off x="598169" y="3486149"/>
              <a:ext cx="1828800" cy="91440"/>
            </a:xfrm>
            <a:custGeom>
              <a:avLst/>
              <a:gdLst/>
              <a:ahLst/>
              <a:cxnLst/>
              <a:rect l="l" t="t" r="r" b="b"/>
              <a:pathLst>
                <a:path w="1828800" h="91439">
                  <a:moveTo>
                    <a:pt x="0" y="80009"/>
                  </a:moveTo>
                  <a:lnTo>
                    <a:pt x="0" y="11429"/>
                  </a:lnTo>
                  <a:lnTo>
                    <a:pt x="0" y="8273"/>
                  </a:lnTo>
                  <a:lnTo>
                    <a:pt x="1115" y="5579"/>
                  </a:lnTo>
                  <a:lnTo>
                    <a:pt x="3347" y="3347"/>
                  </a:lnTo>
                  <a:lnTo>
                    <a:pt x="5579" y="1115"/>
                  </a:lnTo>
                  <a:lnTo>
                    <a:pt x="8273" y="0"/>
                  </a:lnTo>
                  <a:lnTo>
                    <a:pt x="11430" y="0"/>
                  </a:lnTo>
                  <a:lnTo>
                    <a:pt x="1817369" y="0"/>
                  </a:lnTo>
                  <a:lnTo>
                    <a:pt x="1820526" y="0"/>
                  </a:lnTo>
                  <a:lnTo>
                    <a:pt x="1823220" y="1115"/>
                  </a:lnTo>
                  <a:lnTo>
                    <a:pt x="1825452" y="3347"/>
                  </a:lnTo>
                  <a:lnTo>
                    <a:pt x="1827683" y="5579"/>
                  </a:lnTo>
                  <a:lnTo>
                    <a:pt x="1828799" y="8273"/>
                  </a:lnTo>
                  <a:lnTo>
                    <a:pt x="1828799" y="11429"/>
                  </a:lnTo>
                  <a:lnTo>
                    <a:pt x="1828799" y="80009"/>
                  </a:lnTo>
                  <a:lnTo>
                    <a:pt x="1817369" y="91439"/>
                  </a:lnTo>
                  <a:lnTo>
                    <a:pt x="11430" y="91439"/>
                  </a:lnTo>
                  <a:lnTo>
                    <a:pt x="0" y="83166"/>
                  </a:lnTo>
                  <a:lnTo>
                    <a:pt x="0" y="80009"/>
                  </a:lnTo>
                  <a:close/>
                </a:path>
              </a:pathLst>
            </a:custGeom>
            <a:ln w="7619">
              <a:solidFill>
                <a:srgbClr val="585858"/>
              </a:solidFill>
            </a:ln>
          </p:spPr>
          <p:txBody>
            <a:bodyPr wrap="square" lIns="0" tIns="0" rIns="0" bIns="0" rtlCol="0"/>
            <a:lstStyle/>
            <a:p>
              <a:endParaRPr/>
            </a:p>
          </p:txBody>
        </p:sp>
        <p:sp>
          <p:nvSpPr>
            <p:cNvPr id="61" name="object 61"/>
            <p:cNvSpPr/>
            <p:nvPr/>
          </p:nvSpPr>
          <p:spPr>
            <a:xfrm>
              <a:off x="541019" y="3459479"/>
              <a:ext cx="137160" cy="137159"/>
            </a:xfrm>
            <a:prstGeom prst="rect">
              <a:avLst/>
            </a:prstGeom>
            <a:blipFill>
              <a:blip r:embed="rId6" cstate="print"/>
              <a:stretch>
                <a:fillRect/>
              </a:stretch>
            </a:blipFill>
          </p:spPr>
          <p:txBody>
            <a:bodyPr wrap="square" lIns="0" tIns="0" rIns="0" bIns="0" rtlCol="0"/>
            <a:lstStyle/>
            <a:p>
              <a:endParaRPr/>
            </a:p>
          </p:txBody>
        </p:sp>
        <p:sp>
          <p:nvSpPr>
            <p:cNvPr id="62" name="object 62"/>
            <p:cNvSpPr/>
            <p:nvPr/>
          </p:nvSpPr>
          <p:spPr>
            <a:xfrm>
              <a:off x="72389" y="5391149"/>
              <a:ext cx="2438400" cy="251460"/>
            </a:xfrm>
            <a:custGeom>
              <a:avLst/>
              <a:gdLst/>
              <a:ahLst/>
              <a:cxnLst/>
              <a:rect l="l" t="t" r="r" b="b"/>
              <a:pathLst>
                <a:path w="2438400" h="251460">
                  <a:moveTo>
                    <a:pt x="2421875" y="251459"/>
                  </a:moveTo>
                  <a:lnTo>
                    <a:pt x="16523" y="251459"/>
                  </a:lnTo>
                  <a:lnTo>
                    <a:pt x="14093" y="250975"/>
                  </a:lnTo>
                  <a:lnTo>
                    <a:pt x="0" y="234935"/>
                  </a:lnTo>
                  <a:lnTo>
                    <a:pt x="0" y="232409"/>
                  </a:lnTo>
                  <a:lnTo>
                    <a:pt x="0" y="16523"/>
                  </a:lnTo>
                  <a:lnTo>
                    <a:pt x="16523" y="0"/>
                  </a:lnTo>
                  <a:lnTo>
                    <a:pt x="2421875" y="0"/>
                  </a:lnTo>
                  <a:lnTo>
                    <a:pt x="2438399" y="16523"/>
                  </a:lnTo>
                  <a:lnTo>
                    <a:pt x="2438399" y="234935"/>
                  </a:lnTo>
                  <a:lnTo>
                    <a:pt x="2424305" y="250975"/>
                  </a:lnTo>
                  <a:lnTo>
                    <a:pt x="2421875" y="251459"/>
                  </a:lnTo>
                  <a:close/>
                </a:path>
              </a:pathLst>
            </a:custGeom>
            <a:solidFill>
              <a:srgbClr val="FFFFFF"/>
            </a:solidFill>
          </p:spPr>
          <p:txBody>
            <a:bodyPr wrap="square" lIns="0" tIns="0" rIns="0" bIns="0" rtlCol="0"/>
            <a:lstStyle/>
            <a:p>
              <a:endParaRPr/>
            </a:p>
          </p:txBody>
        </p:sp>
        <p:sp>
          <p:nvSpPr>
            <p:cNvPr id="63" name="object 63"/>
            <p:cNvSpPr/>
            <p:nvPr/>
          </p:nvSpPr>
          <p:spPr>
            <a:xfrm>
              <a:off x="72389" y="5391149"/>
              <a:ext cx="2438400" cy="251460"/>
            </a:xfrm>
            <a:custGeom>
              <a:avLst/>
              <a:gdLst/>
              <a:ahLst/>
              <a:cxnLst/>
              <a:rect l="l" t="t" r="r" b="b"/>
              <a:pathLst>
                <a:path w="2438400" h="251460">
                  <a:moveTo>
                    <a:pt x="0" y="232409"/>
                  </a:moveTo>
                  <a:lnTo>
                    <a:pt x="0" y="19049"/>
                  </a:lnTo>
                  <a:lnTo>
                    <a:pt x="0" y="16523"/>
                  </a:lnTo>
                  <a:lnTo>
                    <a:pt x="483" y="14093"/>
                  </a:lnTo>
                  <a:lnTo>
                    <a:pt x="1450" y="11758"/>
                  </a:lnTo>
                  <a:lnTo>
                    <a:pt x="2416" y="9425"/>
                  </a:lnTo>
                  <a:lnTo>
                    <a:pt x="3793" y="7365"/>
                  </a:lnTo>
                  <a:lnTo>
                    <a:pt x="5579" y="5579"/>
                  </a:lnTo>
                  <a:lnTo>
                    <a:pt x="7365" y="3792"/>
                  </a:lnTo>
                  <a:lnTo>
                    <a:pt x="9425" y="2416"/>
                  </a:lnTo>
                  <a:lnTo>
                    <a:pt x="11759" y="1449"/>
                  </a:lnTo>
                  <a:lnTo>
                    <a:pt x="14093" y="483"/>
                  </a:lnTo>
                  <a:lnTo>
                    <a:pt x="16523" y="0"/>
                  </a:lnTo>
                  <a:lnTo>
                    <a:pt x="19050" y="0"/>
                  </a:lnTo>
                  <a:lnTo>
                    <a:pt x="2419349" y="0"/>
                  </a:lnTo>
                  <a:lnTo>
                    <a:pt x="2421875" y="0"/>
                  </a:lnTo>
                  <a:lnTo>
                    <a:pt x="2424305" y="483"/>
                  </a:lnTo>
                  <a:lnTo>
                    <a:pt x="2438399" y="16523"/>
                  </a:lnTo>
                  <a:lnTo>
                    <a:pt x="2438399" y="19049"/>
                  </a:lnTo>
                  <a:lnTo>
                    <a:pt x="2438399" y="232409"/>
                  </a:lnTo>
                  <a:lnTo>
                    <a:pt x="2438399" y="234935"/>
                  </a:lnTo>
                  <a:lnTo>
                    <a:pt x="2437916" y="237365"/>
                  </a:lnTo>
                  <a:lnTo>
                    <a:pt x="2436949" y="239699"/>
                  </a:lnTo>
                  <a:lnTo>
                    <a:pt x="2435982" y="242033"/>
                  </a:lnTo>
                  <a:lnTo>
                    <a:pt x="2419349" y="251459"/>
                  </a:lnTo>
                  <a:lnTo>
                    <a:pt x="19050" y="251459"/>
                  </a:lnTo>
                  <a:lnTo>
                    <a:pt x="16523" y="251459"/>
                  </a:lnTo>
                  <a:lnTo>
                    <a:pt x="14093" y="250975"/>
                  </a:lnTo>
                  <a:lnTo>
                    <a:pt x="11759" y="250008"/>
                  </a:lnTo>
                  <a:lnTo>
                    <a:pt x="9425" y="249042"/>
                  </a:lnTo>
                  <a:lnTo>
                    <a:pt x="1450" y="239699"/>
                  </a:lnTo>
                  <a:lnTo>
                    <a:pt x="483" y="237365"/>
                  </a:lnTo>
                  <a:lnTo>
                    <a:pt x="0" y="234935"/>
                  </a:lnTo>
                  <a:lnTo>
                    <a:pt x="0" y="232409"/>
                  </a:lnTo>
                  <a:close/>
                </a:path>
              </a:pathLst>
            </a:custGeom>
            <a:ln w="7619">
              <a:solidFill>
                <a:srgbClr val="D9D9D9"/>
              </a:solidFill>
            </a:ln>
          </p:spPr>
          <p:txBody>
            <a:bodyPr wrap="square" lIns="0" tIns="0" rIns="0" bIns="0" rtlCol="0"/>
            <a:lstStyle/>
            <a:p>
              <a:endParaRPr/>
            </a:p>
          </p:txBody>
        </p:sp>
        <p:sp>
          <p:nvSpPr>
            <p:cNvPr id="64" name="object 64"/>
            <p:cNvSpPr/>
            <p:nvPr/>
          </p:nvSpPr>
          <p:spPr>
            <a:xfrm>
              <a:off x="76199" y="5600699"/>
              <a:ext cx="2430780" cy="38100"/>
            </a:xfrm>
            <a:custGeom>
              <a:avLst/>
              <a:gdLst/>
              <a:ahLst/>
              <a:cxnLst/>
              <a:rect l="l" t="t" r="r" b="b"/>
              <a:pathLst>
                <a:path w="2430780" h="38100">
                  <a:moveTo>
                    <a:pt x="2419748" y="38099"/>
                  </a:moveTo>
                  <a:lnTo>
                    <a:pt x="11030" y="38099"/>
                  </a:lnTo>
                  <a:lnTo>
                    <a:pt x="7439" y="36612"/>
                  </a:lnTo>
                  <a:lnTo>
                    <a:pt x="1487" y="30660"/>
                  </a:lnTo>
                  <a:lnTo>
                    <a:pt x="0" y="27068"/>
                  </a:lnTo>
                  <a:lnTo>
                    <a:pt x="0" y="0"/>
                  </a:lnTo>
                  <a:lnTo>
                    <a:pt x="2430779" y="0"/>
                  </a:lnTo>
                  <a:lnTo>
                    <a:pt x="2430779" y="27068"/>
                  </a:lnTo>
                  <a:lnTo>
                    <a:pt x="2429291" y="30660"/>
                  </a:lnTo>
                  <a:lnTo>
                    <a:pt x="2423340" y="36612"/>
                  </a:lnTo>
                  <a:lnTo>
                    <a:pt x="2419748" y="38099"/>
                  </a:lnTo>
                  <a:close/>
                </a:path>
              </a:pathLst>
            </a:custGeom>
            <a:solidFill>
              <a:srgbClr val="A8A8A8"/>
            </a:solidFill>
          </p:spPr>
          <p:txBody>
            <a:bodyPr wrap="square" lIns="0" tIns="0" rIns="0" bIns="0" rtlCol="0"/>
            <a:lstStyle/>
            <a:p>
              <a:endParaRPr/>
            </a:p>
          </p:txBody>
        </p:sp>
        <p:sp>
          <p:nvSpPr>
            <p:cNvPr id="65" name="object 65"/>
            <p:cNvSpPr/>
            <p:nvPr/>
          </p:nvSpPr>
          <p:spPr>
            <a:xfrm>
              <a:off x="76199" y="5600699"/>
              <a:ext cx="2430780" cy="7620"/>
            </a:xfrm>
            <a:custGeom>
              <a:avLst/>
              <a:gdLst/>
              <a:ahLst/>
              <a:cxnLst/>
              <a:rect l="l" t="t" r="r" b="b"/>
              <a:pathLst>
                <a:path w="2430780" h="7620">
                  <a:moveTo>
                    <a:pt x="0" y="0"/>
                  </a:moveTo>
                  <a:lnTo>
                    <a:pt x="2430779" y="0"/>
                  </a:lnTo>
                  <a:lnTo>
                    <a:pt x="2430779" y="7619"/>
                  </a:lnTo>
                  <a:lnTo>
                    <a:pt x="0" y="7619"/>
                  </a:lnTo>
                  <a:lnTo>
                    <a:pt x="0" y="0"/>
                  </a:lnTo>
                  <a:close/>
                </a:path>
              </a:pathLst>
            </a:custGeom>
            <a:solidFill>
              <a:srgbClr val="CCCCCC"/>
            </a:solidFill>
          </p:spPr>
          <p:txBody>
            <a:bodyPr wrap="square" lIns="0" tIns="0" rIns="0" bIns="0" rtlCol="0"/>
            <a:lstStyle/>
            <a:p>
              <a:endParaRPr/>
            </a:p>
          </p:txBody>
        </p:sp>
        <p:sp>
          <p:nvSpPr>
            <p:cNvPr id="66" name="object 66"/>
            <p:cNvSpPr/>
            <p:nvPr/>
          </p:nvSpPr>
          <p:spPr>
            <a:xfrm>
              <a:off x="72377" y="5608332"/>
              <a:ext cx="2439035" cy="1390650"/>
            </a:xfrm>
            <a:custGeom>
              <a:avLst/>
              <a:gdLst/>
              <a:ahLst/>
              <a:cxnLst/>
              <a:rect l="l" t="t" r="r" b="b"/>
              <a:pathLst>
                <a:path w="2439035" h="1390650">
                  <a:moveTo>
                    <a:pt x="270510" y="0"/>
                  </a:moveTo>
                  <a:lnTo>
                    <a:pt x="3810" y="0"/>
                  </a:lnTo>
                  <a:lnTo>
                    <a:pt x="3810" y="19443"/>
                  </a:lnTo>
                  <a:lnTo>
                    <a:pt x="5308" y="23037"/>
                  </a:lnTo>
                  <a:lnTo>
                    <a:pt x="11252" y="28981"/>
                  </a:lnTo>
                  <a:lnTo>
                    <a:pt x="14846" y="30480"/>
                  </a:lnTo>
                  <a:lnTo>
                    <a:pt x="270510" y="30480"/>
                  </a:lnTo>
                  <a:lnTo>
                    <a:pt x="270510" y="0"/>
                  </a:lnTo>
                  <a:close/>
                </a:path>
                <a:path w="2439035" h="1390650">
                  <a:moveTo>
                    <a:pt x="2438412" y="1155712"/>
                  </a:moveTo>
                  <a:lnTo>
                    <a:pt x="2421877" y="1139190"/>
                  </a:lnTo>
                  <a:lnTo>
                    <a:pt x="16535" y="1139190"/>
                  </a:lnTo>
                  <a:lnTo>
                    <a:pt x="0" y="1155712"/>
                  </a:lnTo>
                  <a:lnTo>
                    <a:pt x="12" y="1371600"/>
                  </a:lnTo>
                  <a:lnTo>
                    <a:pt x="0" y="1374114"/>
                  </a:lnTo>
                  <a:lnTo>
                    <a:pt x="16535" y="1390650"/>
                  </a:lnTo>
                  <a:lnTo>
                    <a:pt x="2421877" y="1390650"/>
                  </a:lnTo>
                  <a:lnTo>
                    <a:pt x="2438412" y="1374114"/>
                  </a:lnTo>
                  <a:lnTo>
                    <a:pt x="2438412" y="1155712"/>
                  </a:lnTo>
                  <a:close/>
                </a:path>
              </a:pathLst>
            </a:custGeom>
            <a:solidFill>
              <a:srgbClr val="FFFFFF"/>
            </a:solidFill>
          </p:spPr>
          <p:txBody>
            <a:bodyPr wrap="square" lIns="0" tIns="0" rIns="0" bIns="0" rtlCol="0"/>
            <a:lstStyle/>
            <a:p>
              <a:endParaRPr/>
            </a:p>
          </p:txBody>
        </p:sp>
        <p:sp>
          <p:nvSpPr>
            <p:cNvPr id="67" name="object 67"/>
            <p:cNvSpPr/>
            <p:nvPr/>
          </p:nvSpPr>
          <p:spPr>
            <a:xfrm>
              <a:off x="72389" y="6747509"/>
              <a:ext cx="2438400" cy="251460"/>
            </a:xfrm>
            <a:custGeom>
              <a:avLst/>
              <a:gdLst/>
              <a:ahLst/>
              <a:cxnLst/>
              <a:rect l="l" t="t" r="r" b="b"/>
              <a:pathLst>
                <a:path w="2438400" h="251459">
                  <a:moveTo>
                    <a:pt x="0" y="232409"/>
                  </a:moveTo>
                  <a:lnTo>
                    <a:pt x="0" y="19049"/>
                  </a:lnTo>
                  <a:lnTo>
                    <a:pt x="0" y="16523"/>
                  </a:lnTo>
                  <a:lnTo>
                    <a:pt x="483" y="14093"/>
                  </a:lnTo>
                  <a:lnTo>
                    <a:pt x="1450" y="11758"/>
                  </a:lnTo>
                  <a:lnTo>
                    <a:pt x="2416" y="9425"/>
                  </a:lnTo>
                  <a:lnTo>
                    <a:pt x="3793" y="7365"/>
                  </a:lnTo>
                  <a:lnTo>
                    <a:pt x="5579" y="5579"/>
                  </a:lnTo>
                  <a:lnTo>
                    <a:pt x="7365" y="3792"/>
                  </a:lnTo>
                  <a:lnTo>
                    <a:pt x="9425" y="2416"/>
                  </a:lnTo>
                  <a:lnTo>
                    <a:pt x="11759" y="1449"/>
                  </a:lnTo>
                  <a:lnTo>
                    <a:pt x="14093" y="483"/>
                  </a:lnTo>
                  <a:lnTo>
                    <a:pt x="16523" y="0"/>
                  </a:lnTo>
                  <a:lnTo>
                    <a:pt x="19050" y="0"/>
                  </a:lnTo>
                  <a:lnTo>
                    <a:pt x="2419349" y="0"/>
                  </a:lnTo>
                  <a:lnTo>
                    <a:pt x="2421875" y="0"/>
                  </a:lnTo>
                  <a:lnTo>
                    <a:pt x="2424305" y="483"/>
                  </a:lnTo>
                  <a:lnTo>
                    <a:pt x="2426639" y="1449"/>
                  </a:lnTo>
                  <a:lnTo>
                    <a:pt x="2428973" y="2416"/>
                  </a:lnTo>
                  <a:lnTo>
                    <a:pt x="2431033" y="3792"/>
                  </a:lnTo>
                  <a:lnTo>
                    <a:pt x="2432820" y="5579"/>
                  </a:lnTo>
                  <a:lnTo>
                    <a:pt x="2434606" y="7365"/>
                  </a:lnTo>
                  <a:lnTo>
                    <a:pt x="2435982" y="9425"/>
                  </a:lnTo>
                  <a:lnTo>
                    <a:pt x="2436949" y="11759"/>
                  </a:lnTo>
                  <a:lnTo>
                    <a:pt x="2437916" y="14093"/>
                  </a:lnTo>
                  <a:lnTo>
                    <a:pt x="2438399" y="16523"/>
                  </a:lnTo>
                  <a:lnTo>
                    <a:pt x="2438399" y="19049"/>
                  </a:lnTo>
                  <a:lnTo>
                    <a:pt x="2438399" y="232409"/>
                  </a:lnTo>
                  <a:lnTo>
                    <a:pt x="2438399" y="234935"/>
                  </a:lnTo>
                  <a:lnTo>
                    <a:pt x="2437916" y="237365"/>
                  </a:lnTo>
                  <a:lnTo>
                    <a:pt x="2426639" y="250008"/>
                  </a:lnTo>
                  <a:lnTo>
                    <a:pt x="2424305" y="250975"/>
                  </a:lnTo>
                  <a:lnTo>
                    <a:pt x="2421875" y="251459"/>
                  </a:lnTo>
                  <a:lnTo>
                    <a:pt x="2419349" y="251459"/>
                  </a:lnTo>
                  <a:lnTo>
                    <a:pt x="19050" y="251459"/>
                  </a:lnTo>
                  <a:lnTo>
                    <a:pt x="16523" y="251459"/>
                  </a:lnTo>
                  <a:lnTo>
                    <a:pt x="14093" y="250975"/>
                  </a:lnTo>
                  <a:lnTo>
                    <a:pt x="11759" y="250008"/>
                  </a:lnTo>
                  <a:lnTo>
                    <a:pt x="9425" y="249042"/>
                  </a:lnTo>
                  <a:lnTo>
                    <a:pt x="7365" y="247666"/>
                  </a:lnTo>
                  <a:lnTo>
                    <a:pt x="5579" y="245879"/>
                  </a:lnTo>
                  <a:lnTo>
                    <a:pt x="3793" y="244093"/>
                  </a:lnTo>
                  <a:lnTo>
                    <a:pt x="2416" y="242033"/>
                  </a:lnTo>
                  <a:lnTo>
                    <a:pt x="1450" y="239699"/>
                  </a:lnTo>
                  <a:lnTo>
                    <a:pt x="483" y="237365"/>
                  </a:lnTo>
                  <a:lnTo>
                    <a:pt x="0" y="234935"/>
                  </a:lnTo>
                  <a:lnTo>
                    <a:pt x="0" y="232409"/>
                  </a:lnTo>
                  <a:close/>
                </a:path>
              </a:pathLst>
            </a:custGeom>
            <a:ln w="7619">
              <a:solidFill>
                <a:srgbClr val="D9D9D9"/>
              </a:solidFill>
            </a:ln>
          </p:spPr>
          <p:txBody>
            <a:bodyPr wrap="square" lIns="0" tIns="0" rIns="0" bIns="0" rtlCol="0"/>
            <a:lstStyle/>
            <a:p>
              <a:endParaRPr/>
            </a:p>
          </p:txBody>
        </p:sp>
        <p:sp>
          <p:nvSpPr>
            <p:cNvPr id="68" name="object 68"/>
            <p:cNvSpPr/>
            <p:nvPr/>
          </p:nvSpPr>
          <p:spPr>
            <a:xfrm>
              <a:off x="76199" y="6957059"/>
              <a:ext cx="2430780" cy="38100"/>
            </a:xfrm>
            <a:custGeom>
              <a:avLst/>
              <a:gdLst/>
              <a:ahLst/>
              <a:cxnLst/>
              <a:rect l="l" t="t" r="r" b="b"/>
              <a:pathLst>
                <a:path w="2430780" h="38100">
                  <a:moveTo>
                    <a:pt x="2419748" y="38099"/>
                  </a:moveTo>
                  <a:lnTo>
                    <a:pt x="11031" y="38099"/>
                  </a:lnTo>
                  <a:lnTo>
                    <a:pt x="7439" y="36612"/>
                  </a:lnTo>
                  <a:lnTo>
                    <a:pt x="1487" y="30660"/>
                  </a:lnTo>
                  <a:lnTo>
                    <a:pt x="0" y="27068"/>
                  </a:lnTo>
                  <a:lnTo>
                    <a:pt x="0" y="0"/>
                  </a:lnTo>
                  <a:lnTo>
                    <a:pt x="2430779" y="0"/>
                  </a:lnTo>
                  <a:lnTo>
                    <a:pt x="2430779" y="27068"/>
                  </a:lnTo>
                  <a:lnTo>
                    <a:pt x="2429291" y="30660"/>
                  </a:lnTo>
                  <a:lnTo>
                    <a:pt x="2423340" y="36612"/>
                  </a:lnTo>
                  <a:lnTo>
                    <a:pt x="2419748" y="38099"/>
                  </a:lnTo>
                  <a:close/>
                </a:path>
              </a:pathLst>
            </a:custGeom>
            <a:solidFill>
              <a:srgbClr val="A8A8A8"/>
            </a:solidFill>
          </p:spPr>
          <p:txBody>
            <a:bodyPr wrap="square" lIns="0" tIns="0" rIns="0" bIns="0" rtlCol="0"/>
            <a:lstStyle/>
            <a:p>
              <a:endParaRPr/>
            </a:p>
          </p:txBody>
        </p:sp>
        <p:sp>
          <p:nvSpPr>
            <p:cNvPr id="69" name="object 69"/>
            <p:cNvSpPr/>
            <p:nvPr/>
          </p:nvSpPr>
          <p:spPr>
            <a:xfrm>
              <a:off x="76199" y="6957059"/>
              <a:ext cx="2430780" cy="7620"/>
            </a:xfrm>
            <a:custGeom>
              <a:avLst/>
              <a:gdLst/>
              <a:ahLst/>
              <a:cxnLst/>
              <a:rect l="l" t="t" r="r" b="b"/>
              <a:pathLst>
                <a:path w="2430780" h="7620">
                  <a:moveTo>
                    <a:pt x="0" y="0"/>
                  </a:moveTo>
                  <a:lnTo>
                    <a:pt x="2430779" y="0"/>
                  </a:lnTo>
                  <a:lnTo>
                    <a:pt x="2430779" y="7619"/>
                  </a:lnTo>
                  <a:lnTo>
                    <a:pt x="0" y="7619"/>
                  </a:lnTo>
                  <a:lnTo>
                    <a:pt x="0" y="0"/>
                  </a:lnTo>
                  <a:close/>
                </a:path>
              </a:pathLst>
            </a:custGeom>
            <a:solidFill>
              <a:srgbClr val="CCCCCC"/>
            </a:solidFill>
          </p:spPr>
          <p:txBody>
            <a:bodyPr wrap="square" lIns="0" tIns="0" rIns="0" bIns="0" rtlCol="0"/>
            <a:lstStyle/>
            <a:p>
              <a:endParaRPr/>
            </a:p>
          </p:txBody>
        </p:sp>
        <p:sp>
          <p:nvSpPr>
            <p:cNvPr id="70" name="object 70"/>
            <p:cNvSpPr/>
            <p:nvPr/>
          </p:nvSpPr>
          <p:spPr>
            <a:xfrm>
              <a:off x="72377" y="6964692"/>
              <a:ext cx="2439035" cy="1512570"/>
            </a:xfrm>
            <a:custGeom>
              <a:avLst/>
              <a:gdLst/>
              <a:ahLst/>
              <a:cxnLst/>
              <a:rect l="l" t="t" r="r" b="b"/>
              <a:pathLst>
                <a:path w="2439035" h="1512570">
                  <a:moveTo>
                    <a:pt x="2122170" y="0"/>
                  </a:moveTo>
                  <a:lnTo>
                    <a:pt x="3810" y="0"/>
                  </a:lnTo>
                  <a:lnTo>
                    <a:pt x="3810" y="19443"/>
                  </a:lnTo>
                  <a:lnTo>
                    <a:pt x="5308" y="23037"/>
                  </a:lnTo>
                  <a:lnTo>
                    <a:pt x="11252" y="28981"/>
                  </a:lnTo>
                  <a:lnTo>
                    <a:pt x="14846" y="30480"/>
                  </a:lnTo>
                  <a:lnTo>
                    <a:pt x="2122170" y="30480"/>
                  </a:lnTo>
                  <a:lnTo>
                    <a:pt x="2122170" y="0"/>
                  </a:lnTo>
                  <a:close/>
                </a:path>
                <a:path w="2439035" h="1512570">
                  <a:moveTo>
                    <a:pt x="2438412" y="1277632"/>
                  </a:moveTo>
                  <a:lnTo>
                    <a:pt x="2421877" y="1261110"/>
                  </a:lnTo>
                  <a:lnTo>
                    <a:pt x="16535" y="1261110"/>
                  </a:lnTo>
                  <a:lnTo>
                    <a:pt x="0" y="1277632"/>
                  </a:lnTo>
                  <a:lnTo>
                    <a:pt x="12" y="1493520"/>
                  </a:lnTo>
                  <a:lnTo>
                    <a:pt x="0" y="1496034"/>
                  </a:lnTo>
                  <a:lnTo>
                    <a:pt x="16535" y="1512557"/>
                  </a:lnTo>
                  <a:lnTo>
                    <a:pt x="2421877" y="1512557"/>
                  </a:lnTo>
                  <a:lnTo>
                    <a:pt x="2438412" y="1496034"/>
                  </a:lnTo>
                  <a:lnTo>
                    <a:pt x="2438412" y="1277632"/>
                  </a:lnTo>
                  <a:close/>
                </a:path>
              </a:pathLst>
            </a:custGeom>
            <a:solidFill>
              <a:srgbClr val="FFFFFF"/>
            </a:solidFill>
          </p:spPr>
          <p:txBody>
            <a:bodyPr wrap="square" lIns="0" tIns="0" rIns="0" bIns="0" rtlCol="0"/>
            <a:lstStyle/>
            <a:p>
              <a:endParaRPr/>
            </a:p>
          </p:txBody>
        </p:sp>
        <p:sp>
          <p:nvSpPr>
            <p:cNvPr id="71" name="object 71"/>
            <p:cNvSpPr/>
            <p:nvPr/>
          </p:nvSpPr>
          <p:spPr>
            <a:xfrm>
              <a:off x="72389" y="8225789"/>
              <a:ext cx="2438400" cy="251460"/>
            </a:xfrm>
            <a:custGeom>
              <a:avLst/>
              <a:gdLst/>
              <a:ahLst/>
              <a:cxnLst/>
              <a:rect l="l" t="t" r="r" b="b"/>
              <a:pathLst>
                <a:path w="2438400" h="251459">
                  <a:moveTo>
                    <a:pt x="0" y="232409"/>
                  </a:moveTo>
                  <a:lnTo>
                    <a:pt x="0" y="19049"/>
                  </a:lnTo>
                  <a:lnTo>
                    <a:pt x="0" y="16522"/>
                  </a:lnTo>
                  <a:lnTo>
                    <a:pt x="483" y="14092"/>
                  </a:lnTo>
                  <a:lnTo>
                    <a:pt x="1450" y="11758"/>
                  </a:lnTo>
                  <a:lnTo>
                    <a:pt x="2416" y="9424"/>
                  </a:lnTo>
                  <a:lnTo>
                    <a:pt x="3793" y="7365"/>
                  </a:lnTo>
                  <a:lnTo>
                    <a:pt x="5579" y="5579"/>
                  </a:lnTo>
                  <a:lnTo>
                    <a:pt x="7365" y="3792"/>
                  </a:lnTo>
                  <a:lnTo>
                    <a:pt x="9425" y="2415"/>
                  </a:lnTo>
                  <a:lnTo>
                    <a:pt x="11759" y="1449"/>
                  </a:lnTo>
                  <a:lnTo>
                    <a:pt x="14093" y="482"/>
                  </a:lnTo>
                  <a:lnTo>
                    <a:pt x="16523" y="0"/>
                  </a:lnTo>
                  <a:lnTo>
                    <a:pt x="19050" y="0"/>
                  </a:lnTo>
                  <a:lnTo>
                    <a:pt x="2419349" y="0"/>
                  </a:lnTo>
                  <a:lnTo>
                    <a:pt x="2421875" y="0"/>
                  </a:lnTo>
                  <a:lnTo>
                    <a:pt x="2424305" y="482"/>
                  </a:lnTo>
                  <a:lnTo>
                    <a:pt x="2426639" y="1449"/>
                  </a:lnTo>
                  <a:lnTo>
                    <a:pt x="2428973" y="2415"/>
                  </a:lnTo>
                  <a:lnTo>
                    <a:pt x="2431033" y="3792"/>
                  </a:lnTo>
                  <a:lnTo>
                    <a:pt x="2432820" y="5579"/>
                  </a:lnTo>
                  <a:lnTo>
                    <a:pt x="2434606" y="7365"/>
                  </a:lnTo>
                  <a:lnTo>
                    <a:pt x="2435982" y="9424"/>
                  </a:lnTo>
                  <a:lnTo>
                    <a:pt x="2436949" y="11758"/>
                  </a:lnTo>
                  <a:lnTo>
                    <a:pt x="2437916" y="14092"/>
                  </a:lnTo>
                  <a:lnTo>
                    <a:pt x="2438399" y="16522"/>
                  </a:lnTo>
                  <a:lnTo>
                    <a:pt x="2438399" y="19049"/>
                  </a:lnTo>
                  <a:lnTo>
                    <a:pt x="2438399" y="232409"/>
                  </a:lnTo>
                  <a:lnTo>
                    <a:pt x="2438399" y="234935"/>
                  </a:lnTo>
                  <a:lnTo>
                    <a:pt x="2437916" y="237365"/>
                  </a:lnTo>
                  <a:lnTo>
                    <a:pt x="2436949" y="239698"/>
                  </a:lnTo>
                  <a:lnTo>
                    <a:pt x="2435982" y="242032"/>
                  </a:lnTo>
                  <a:lnTo>
                    <a:pt x="2419349" y="251459"/>
                  </a:lnTo>
                  <a:lnTo>
                    <a:pt x="19050" y="251459"/>
                  </a:lnTo>
                  <a:lnTo>
                    <a:pt x="1450" y="239698"/>
                  </a:lnTo>
                  <a:lnTo>
                    <a:pt x="483" y="237365"/>
                  </a:lnTo>
                  <a:lnTo>
                    <a:pt x="0" y="234935"/>
                  </a:lnTo>
                  <a:lnTo>
                    <a:pt x="0" y="232409"/>
                  </a:lnTo>
                  <a:close/>
                </a:path>
              </a:pathLst>
            </a:custGeom>
            <a:ln w="7619">
              <a:solidFill>
                <a:srgbClr val="D9D9D9"/>
              </a:solidFill>
            </a:ln>
          </p:spPr>
          <p:txBody>
            <a:bodyPr wrap="square" lIns="0" tIns="0" rIns="0" bIns="0" rtlCol="0"/>
            <a:lstStyle/>
            <a:p>
              <a:endParaRPr/>
            </a:p>
          </p:txBody>
        </p:sp>
        <p:sp>
          <p:nvSpPr>
            <p:cNvPr id="72" name="object 72"/>
            <p:cNvSpPr/>
            <p:nvPr/>
          </p:nvSpPr>
          <p:spPr>
            <a:xfrm>
              <a:off x="76199" y="8435339"/>
              <a:ext cx="2430780" cy="38100"/>
            </a:xfrm>
            <a:custGeom>
              <a:avLst/>
              <a:gdLst/>
              <a:ahLst/>
              <a:cxnLst/>
              <a:rect l="l" t="t" r="r" b="b"/>
              <a:pathLst>
                <a:path w="2430780" h="38100">
                  <a:moveTo>
                    <a:pt x="2419748" y="38099"/>
                  </a:moveTo>
                  <a:lnTo>
                    <a:pt x="11031" y="38099"/>
                  </a:lnTo>
                  <a:lnTo>
                    <a:pt x="7439" y="36612"/>
                  </a:lnTo>
                  <a:lnTo>
                    <a:pt x="1487" y="30660"/>
                  </a:lnTo>
                  <a:lnTo>
                    <a:pt x="0" y="27068"/>
                  </a:lnTo>
                  <a:lnTo>
                    <a:pt x="0" y="0"/>
                  </a:lnTo>
                  <a:lnTo>
                    <a:pt x="2430779" y="0"/>
                  </a:lnTo>
                  <a:lnTo>
                    <a:pt x="2430779" y="27068"/>
                  </a:lnTo>
                  <a:lnTo>
                    <a:pt x="2429291" y="30660"/>
                  </a:lnTo>
                  <a:lnTo>
                    <a:pt x="2423340" y="36612"/>
                  </a:lnTo>
                  <a:lnTo>
                    <a:pt x="2419748" y="38099"/>
                  </a:lnTo>
                  <a:close/>
                </a:path>
              </a:pathLst>
            </a:custGeom>
            <a:solidFill>
              <a:srgbClr val="A8A8A8"/>
            </a:solidFill>
          </p:spPr>
          <p:txBody>
            <a:bodyPr wrap="square" lIns="0" tIns="0" rIns="0" bIns="0" rtlCol="0"/>
            <a:lstStyle/>
            <a:p>
              <a:endParaRPr/>
            </a:p>
          </p:txBody>
        </p:sp>
        <p:sp>
          <p:nvSpPr>
            <p:cNvPr id="73" name="object 73"/>
            <p:cNvSpPr/>
            <p:nvPr/>
          </p:nvSpPr>
          <p:spPr>
            <a:xfrm>
              <a:off x="76199" y="8435339"/>
              <a:ext cx="2430780" cy="7620"/>
            </a:xfrm>
            <a:custGeom>
              <a:avLst/>
              <a:gdLst/>
              <a:ahLst/>
              <a:cxnLst/>
              <a:rect l="l" t="t" r="r" b="b"/>
              <a:pathLst>
                <a:path w="2430780" h="7620">
                  <a:moveTo>
                    <a:pt x="0" y="0"/>
                  </a:moveTo>
                  <a:lnTo>
                    <a:pt x="2430779" y="0"/>
                  </a:lnTo>
                  <a:lnTo>
                    <a:pt x="2430779" y="7619"/>
                  </a:lnTo>
                  <a:lnTo>
                    <a:pt x="0" y="7619"/>
                  </a:lnTo>
                  <a:lnTo>
                    <a:pt x="0" y="0"/>
                  </a:lnTo>
                  <a:close/>
                </a:path>
              </a:pathLst>
            </a:custGeom>
            <a:solidFill>
              <a:srgbClr val="CCCCCC"/>
            </a:solidFill>
          </p:spPr>
          <p:txBody>
            <a:bodyPr wrap="square" lIns="0" tIns="0" rIns="0" bIns="0" rtlCol="0"/>
            <a:lstStyle/>
            <a:p>
              <a:endParaRPr/>
            </a:p>
          </p:txBody>
        </p:sp>
        <p:sp>
          <p:nvSpPr>
            <p:cNvPr id="74" name="object 74"/>
            <p:cNvSpPr/>
            <p:nvPr/>
          </p:nvSpPr>
          <p:spPr>
            <a:xfrm>
              <a:off x="72377" y="4248161"/>
              <a:ext cx="2439035" cy="4225290"/>
            </a:xfrm>
            <a:custGeom>
              <a:avLst/>
              <a:gdLst/>
              <a:ahLst/>
              <a:cxnLst/>
              <a:rect l="l" t="t" r="r" b="b"/>
              <a:pathLst>
                <a:path w="2439035" h="4225290">
                  <a:moveTo>
                    <a:pt x="2091690" y="4194810"/>
                  </a:moveTo>
                  <a:lnTo>
                    <a:pt x="3810" y="4194810"/>
                  </a:lnTo>
                  <a:lnTo>
                    <a:pt x="3810" y="4214253"/>
                  </a:lnTo>
                  <a:lnTo>
                    <a:pt x="5308" y="4217848"/>
                  </a:lnTo>
                  <a:lnTo>
                    <a:pt x="11252" y="4223791"/>
                  </a:lnTo>
                  <a:lnTo>
                    <a:pt x="14846" y="4225290"/>
                  </a:lnTo>
                  <a:lnTo>
                    <a:pt x="2091690" y="4225290"/>
                  </a:lnTo>
                  <a:lnTo>
                    <a:pt x="2091690" y="4194810"/>
                  </a:lnTo>
                  <a:close/>
                </a:path>
                <a:path w="2439035" h="4225290">
                  <a:moveTo>
                    <a:pt x="2438412" y="23126"/>
                  </a:moveTo>
                  <a:lnTo>
                    <a:pt x="2415273" y="0"/>
                  </a:lnTo>
                  <a:lnTo>
                    <a:pt x="23139" y="0"/>
                  </a:lnTo>
                  <a:lnTo>
                    <a:pt x="0" y="23126"/>
                  </a:lnTo>
                  <a:lnTo>
                    <a:pt x="12" y="1032510"/>
                  </a:lnTo>
                  <a:lnTo>
                    <a:pt x="0" y="1036040"/>
                  </a:lnTo>
                  <a:lnTo>
                    <a:pt x="23139" y="1059180"/>
                  </a:lnTo>
                  <a:lnTo>
                    <a:pt x="2415273" y="1059180"/>
                  </a:lnTo>
                  <a:lnTo>
                    <a:pt x="2438412" y="1036040"/>
                  </a:lnTo>
                  <a:lnTo>
                    <a:pt x="2438412" y="23126"/>
                  </a:lnTo>
                  <a:close/>
                </a:path>
              </a:pathLst>
            </a:custGeom>
            <a:solidFill>
              <a:srgbClr val="FFFFFF"/>
            </a:solidFill>
          </p:spPr>
          <p:txBody>
            <a:bodyPr wrap="square" lIns="0" tIns="0" rIns="0" bIns="0" rtlCol="0"/>
            <a:lstStyle/>
            <a:p>
              <a:endParaRPr/>
            </a:p>
          </p:txBody>
        </p:sp>
        <p:sp>
          <p:nvSpPr>
            <p:cNvPr id="75" name="object 75"/>
            <p:cNvSpPr/>
            <p:nvPr/>
          </p:nvSpPr>
          <p:spPr>
            <a:xfrm>
              <a:off x="72389" y="4248149"/>
              <a:ext cx="2438400" cy="1059180"/>
            </a:xfrm>
            <a:custGeom>
              <a:avLst/>
              <a:gdLst/>
              <a:ahLst/>
              <a:cxnLst/>
              <a:rect l="l" t="t" r="r" b="b"/>
              <a:pathLst>
                <a:path w="2438400" h="1059179">
                  <a:moveTo>
                    <a:pt x="0" y="1032509"/>
                  </a:moveTo>
                  <a:lnTo>
                    <a:pt x="0" y="26669"/>
                  </a:lnTo>
                  <a:lnTo>
                    <a:pt x="0" y="23133"/>
                  </a:lnTo>
                  <a:lnTo>
                    <a:pt x="676" y="19730"/>
                  </a:lnTo>
                  <a:lnTo>
                    <a:pt x="2030" y="16463"/>
                  </a:lnTo>
                  <a:lnTo>
                    <a:pt x="3383" y="13196"/>
                  </a:lnTo>
                  <a:lnTo>
                    <a:pt x="5310" y="10311"/>
                  </a:lnTo>
                  <a:lnTo>
                    <a:pt x="7811" y="7811"/>
                  </a:lnTo>
                  <a:lnTo>
                    <a:pt x="10312" y="5310"/>
                  </a:lnTo>
                  <a:lnTo>
                    <a:pt x="13196" y="3383"/>
                  </a:lnTo>
                  <a:lnTo>
                    <a:pt x="16463" y="2030"/>
                  </a:lnTo>
                  <a:lnTo>
                    <a:pt x="19731" y="676"/>
                  </a:lnTo>
                  <a:lnTo>
                    <a:pt x="23133" y="0"/>
                  </a:lnTo>
                  <a:lnTo>
                    <a:pt x="26670" y="0"/>
                  </a:lnTo>
                  <a:lnTo>
                    <a:pt x="2411729" y="0"/>
                  </a:lnTo>
                  <a:lnTo>
                    <a:pt x="2415266" y="0"/>
                  </a:lnTo>
                  <a:lnTo>
                    <a:pt x="2418668" y="676"/>
                  </a:lnTo>
                  <a:lnTo>
                    <a:pt x="2421935" y="2030"/>
                  </a:lnTo>
                  <a:lnTo>
                    <a:pt x="2425203" y="3383"/>
                  </a:lnTo>
                  <a:lnTo>
                    <a:pt x="2436369" y="16463"/>
                  </a:lnTo>
                  <a:lnTo>
                    <a:pt x="2437723" y="19730"/>
                  </a:lnTo>
                  <a:lnTo>
                    <a:pt x="2438399" y="23133"/>
                  </a:lnTo>
                  <a:lnTo>
                    <a:pt x="2438399" y="26669"/>
                  </a:lnTo>
                  <a:lnTo>
                    <a:pt x="2438399" y="1032509"/>
                  </a:lnTo>
                  <a:lnTo>
                    <a:pt x="2438399" y="1036045"/>
                  </a:lnTo>
                  <a:lnTo>
                    <a:pt x="2437723" y="1039448"/>
                  </a:lnTo>
                  <a:lnTo>
                    <a:pt x="2436369" y="1042715"/>
                  </a:lnTo>
                  <a:lnTo>
                    <a:pt x="2435016" y="1045982"/>
                  </a:lnTo>
                  <a:lnTo>
                    <a:pt x="2411729" y="1059179"/>
                  </a:lnTo>
                  <a:lnTo>
                    <a:pt x="26670" y="1059179"/>
                  </a:lnTo>
                  <a:lnTo>
                    <a:pt x="2030" y="1042715"/>
                  </a:lnTo>
                  <a:lnTo>
                    <a:pt x="676" y="1039448"/>
                  </a:lnTo>
                  <a:lnTo>
                    <a:pt x="0" y="1036045"/>
                  </a:lnTo>
                  <a:lnTo>
                    <a:pt x="0" y="1032509"/>
                  </a:lnTo>
                  <a:close/>
                </a:path>
              </a:pathLst>
            </a:custGeom>
            <a:ln w="7619">
              <a:solidFill>
                <a:srgbClr val="D9D9D9"/>
              </a:solidFill>
            </a:ln>
          </p:spPr>
          <p:txBody>
            <a:bodyPr wrap="square" lIns="0" tIns="0" rIns="0" bIns="0" rtlCol="0"/>
            <a:lstStyle/>
            <a:p>
              <a:endParaRPr/>
            </a:p>
          </p:txBody>
        </p:sp>
        <p:sp>
          <p:nvSpPr>
            <p:cNvPr id="76" name="object 76"/>
            <p:cNvSpPr/>
            <p:nvPr/>
          </p:nvSpPr>
          <p:spPr>
            <a:xfrm>
              <a:off x="76187" y="4251971"/>
              <a:ext cx="2430780" cy="1051560"/>
            </a:xfrm>
            <a:custGeom>
              <a:avLst/>
              <a:gdLst/>
              <a:ahLst/>
              <a:cxnLst/>
              <a:rect l="l" t="t" r="r" b="b"/>
              <a:pathLst>
                <a:path w="2430780" h="1051560">
                  <a:moveTo>
                    <a:pt x="2430780" y="16548"/>
                  </a:moveTo>
                  <a:lnTo>
                    <a:pt x="2428557" y="11150"/>
                  </a:lnTo>
                  <a:lnTo>
                    <a:pt x="2419629" y="2222"/>
                  </a:lnTo>
                  <a:lnTo>
                    <a:pt x="2414244" y="0"/>
                  </a:lnTo>
                  <a:lnTo>
                    <a:pt x="16548" y="0"/>
                  </a:lnTo>
                  <a:lnTo>
                    <a:pt x="11163" y="2222"/>
                  </a:lnTo>
                  <a:lnTo>
                    <a:pt x="2235" y="11150"/>
                  </a:lnTo>
                  <a:lnTo>
                    <a:pt x="0" y="16548"/>
                  </a:lnTo>
                  <a:lnTo>
                    <a:pt x="0" y="358140"/>
                  </a:lnTo>
                  <a:lnTo>
                    <a:pt x="0" y="1035011"/>
                  </a:lnTo>
                  <a:lnTo>
                    <a:pt x="2235" y="1040396"/>
                  </a:lnTo>
                  <a:lnTo>
                    <a:pt x="11163" y="1049324"/>
                  </a:lnTo>
                  <a:lnTo>
                    <a:pt x="16548" y="1051560"/>
                  </a:lnTo>
                  <a:lnTo>
                    <a:pt x="2414244" y="1051560"/>
                  </a:lnTo>
                  <a:lnTo>
                    <a:pt x="2419629" y="1049324"/>
                  </a:lnTo>
                  <a:lnTo>
                    <a:pt x="2428557" y="1040396"/>
                  </a:lnTo>
                  <a:lnTo>
                    <a:pt x="2430780" y="1035011"/>
                  </a:lnTo>
                  <a:lnTo>
                    <a:pt x="2430780" y="358140"/>
                  </a:lnTo>
                  <a:lnTo>
                    <a:pt x="2430780" y="16548"/>
                  </a:lnTo>
                  <a:close/>
                </a:path>
              </a:pathLst>
            </a:custGeom>
            <a:solidFill>
              <a:srgbClr val="FFFFFF"/>
            </a:solidFill>
          </p:spPr>
          <p:txBody>
            <a:bodyPr wrap="square" lIns="0" tIns="0" rIns="0" bIns="0" rtlCol="0"/>
            <a:lstStyle/>
            <a:p>
              <a:endParaRPr/>
            </a:p>
          </p:txBody>
        </p:sp>
        <p:sp>
          <p:nvSpPr>
            <p:cNvPr id="77" name="object 77"/>
            <p:cNvSpPr/>
            <p:nvPr/>
          </p:nvSpPr>
          <p:spPr>
            <a:xfrm>
              <a:off x="76200" y="4831091"/>
              <a:ext cx="2430780" cy="464820"/>
            </a:xfrm>
            <a:custGeom>
              <a:avLst/>
              <a:gdLst/>
              <a:ahLst/>
              <a:cxnLst/>
              <a:rect l="l" t="t" r="r" b="b"/>
              <a:pathLst>
                <a:path w="2430780" h="464820">
                  <a:moveTo>
                    <a:pt x="2430234" y="457200"/>
                  </a:moveTo>
                  <a:lnTo>
                    <a:pt x="533" y="457200"/>
                  </a:lnTo>
                  <a:lnTo>
                    <a:pt x="2222" y="461276"/>
                  </a:lnTo>
                  <a:lnTo>
                    <a:pt x="5765" y="464820"/>
                  </a:lnTo>
                  <a:lnTo>
                    <a:pt x="2425001" y="464820"/>
                  </a:lnTo>
                  <a:lnTo>
                    <a:pt x="2428544" y="461276"/>
                  </a:lnTo>
                  <a:lnTo>
                    <a:pt x="2430234" y="457200"/>
                  </a:lnTo>
                  <a:close/>
                </a:path>
                <a:path w="2430780" h="464820">
                  <a:moveTo>
                    <a:pt x="2430767" y="228600"/>
                  </a:moveTo>
                  <a:lnTo>
                    <a:pt x="0" y="228600"/>
                  </a:lnTo>
                  <a:lnTo>
                    <a:pt x="0" y="236220"/>
                  </a:lnTo>
                  <a:lnTo>
                    <a:pt x="2430767" y="236220"/>
                  </a:lnTo>
                  <a:lnTo>
                    <a:pt x="2430767" y="228600"/>
                  </a:lnTo>
                  <a:close/>
                </a:path>
                <a:path w="2430780" h="464820">
                  <a:moveTo>
                    <a:pt x="2430767" y="0"/>
                  </a:moveTo>
                  <a:lnTo>
                    <a:pt x="0" y="0"/>
                  </a:lnTo>
                  <a:lnTo>
                    <a:pt x="0" y="7620"/>
                  </a:lnTo>
                  <a:lnTo>
                    <a:pt x="2430767" y="7620"/>
                  </a:lnTo>
                  <a:lnTo>
                    <a:pt x="2430767" y="0"/>
                  </a:lnTo>
                  <a:close/>
                </a:path>
              </a:pathLst>
            </a:custGeom>
            <a:solidFill>
              <a:srgbClr val="DDDDDD"/>
            </a:solidFill>
          </p:spPr>
          <p:txBody>
            <a:bodyPr wrap="square" lIns="0" tIns="0" rIns="0" bIns="0" rtlCol="0"/>
            <a:lstStyle/>
            <a:p>
              <a:endParaRPr/>
            </a:p>
          </p:txBody>
        </p:sp>
      </p:grpSp>
      <p:sp>
        <p:nvSpPr>
          <p:cNvPr id="78" name="object 78"/>
          <p:cNvSpPr txBox="1"/>
          <p:nvPr/>
        </p:nvSpPr>
        <p:spPr>
          <a:xfrm>
            <a:off x="1555176" y="6515676"/>
            <a:ext cx="1015061" cy="79977"/>
          </a:xfrm>
          <a:prstGeom prst="rect">
            <a:avLst/>
          </a:prstGeom>
        </p:spPr>
        <p:txBody>
          <a:bodyPr vert="horz" wrap="square" lIns="0" tIns="9989" rIns="0" bIns="0" rtlCol="0">
            <a:spAutoFit/>
          </a:bodyPr>
          <a:lstStyle/>
          <a:p>
            <a:pPr marL="7684">
              <a:spcBef>
                <a:spcPts val="79"/>
              </a:spcBef>
            </a:pPr>
            <a:r>
              <a:rPr sz="454" i="1" spc="45" dirty="0">
                <a:solidFill>
                  <a:srgbClr val="7B7978"/>
                </a:solidFill>
                <a:latin typeface="Arial"/>
                <a:cs typeface="Arial"/>
              </a:rPr>
              <a:t>*</a:t>
            </a:r>
            <a:r>
              <a:rPr sz="454" i="1" spc="-36" dirty="0">
                <a:solidFill>
                  <a:srgbClr val="7B7978"/>
                </a:solidFill>
                <a:latin typeface="Arial"/>
                <a:cs typeface="Arial"/>
              </a:rPr>
              <a:t> </a:t>
            </a:r>
            <a:r>
              <a:rPr sz="454" i="1" spc="6" dirty="0">
                <a:solidFill>
                  <a:srgbClr val="7B7978"/>
                </a:solidFill>
                <a:latin typeface="Arial"/>
                <a:cs typeface="Arial"/>
              </a:rPr>
              <a:t>Currently</a:t>
            </a:r>
            <a:r>
              <a:rPr sz="454" i="1" spc="-33" dirty="0">
                <a:solidFill>
                  <a:srgbClr val="7B7978"/>
                </a:solidFill>
                <a:latin typeface="Arial"/>
                <a:cs typeface="Arial"/>
              </a:rPr>
              <a:t> </a:t>
            </a:r>
            <a:r>
              <a:rPr sz="454" i="1" spc="15" dirty="0">
                <a:solidFill>
                  <a:srgbClr val="7B7978"/>
                </a:solidFill>
                <a:latin typeface="Arial"/>
                <a:cs typeface="Arial"/>
              </a:rPr>
              <a:t>showing</a:t>
            </a:r>
            <a:r>
              <a:rPr sz="454" i="1" spc="-36" dirty="0">
                <a:solidFill>
                  <a:srgbClr val="7B7978"/>
                </a:solidFill>
                <a:latin typeface="Arial"/>
                <a:cs typeface="Arial"/>
              </a:rPr>
              <a:t> </a:t>
            </a:r>
            <a:r>
              <a:rPr sz="454" i="1" spc="15" dirty="0">
                <a:solidFill>
                  <a:srgbClr val="7B7978"/>
                </a:solidFill>
                <a:latin typeface="Arial"/>
                <a:cs typeface="Arial"/>
              </a:rPr>
              <a:t>a</a:t>
            </a:r>
            <a:r>
              <a:rPr sz="454" i="1" spc="-33" dirty="0">
                <a:solidFill>
                  <a:srgbClr val="7B7978"/>
                </a:solidFill>
                <a:latin typeface="Arial"/>
                <a:cs typeface="Arial"/>
              </a:rPr>
              <a:t> </a:t>
            </a:r>
            <a:r>
              <a:rPr sz="454" i="1" spc="12" dirty="0">
                <a:solidFill>
                  <a:srgbClr val="7B7978"/>
                </a:solidFill>
                <a:latin typeface="Arial"/>
                <a:cs typeface="Arial"/>
              </a:rPr>
              <a:t>limited</a:t>
            </a:r>
            <a:r>
              <a:rPr sz="454" i="1" spc="-33" dirty="0">
                <a:solidFill>
                  <a:srgbClr val="7B7978"/>
                </a:solidFill>
                <a:latin typeface="Arial"/>
                <a:cs typeface="Arial"/>
              </a:rPr>
              <a:t> </a:t>
            </a:r>
            <a:r>
              <a:rPr sz="454" i="1" spc="18" dirty="0">
                <a:solidFill>
                  <a:srgbClr val="7B7978"/>
                </a:solidFill>
                <a:latin typeface="Arial"/>
                <a:cs typeface="Arial"/>
              </a:rPr>
              <a:t>data</a:t>
            </a:r>
            <a:r>
              <a:rPr sz="454" i="1" spc="-36" dirty="0">
                <a:solidFill>
                  <a:srgbClr val="7B7978"/>
                </a:solidFill>
                <a:latin typeface="Arial"/>
                <a:cs typeface="Arial"/>
              </a:rPr>
              <a:t> </a:t>
            </a:r>
            <a:r>
              <a:rPr sz="454" i="1" dirty="0">
                <a:solidFill>
                  <a:srgbClr val="7B7978"/>
                </a:solidFill>
                <a:latin typeface="Arial"/>
                <a:cs typeface="Arial"/>
              </a:rPr>
              <a:t>set.</a:t>
            </a:r>
            <a:endParaRPr sz="454">
              <a:latin typeface="Arial"/>
              <a:cs typeface="Arial"/>
            </a:endParaRPr>
          </a:p>
        </p:txBody>
      </p:sp>
      <p:sp>
        <p:nvSpPr>
          <p:cNvPr id="79" name="object 79"/>
          <p:cNvSpPr txBox="1"/>
          <p:nvPr/>
        </p:nvSpPr>
        <p:spPr>
          <a:xfrm>
            <a:off x="61471" y="2827340"/>
            <a:ext cx="452590" cy="691363"/>
          </a:xfrm>
          <a:prstGeom prst="rect">
            <a:avLst/>
          </a:prstGeom>
        </p:spPr>
        <p:txBody>
          <a:bodyPr vert="horz" wrap="square" lIns="0" tIns="9989" rIns="0" bIns="0" rtlCol="0">
            <a:spAutoFit/>
          </a:bodyPr>
          <a:lstStyle/>
          <a:p>
            <a:pPr marL="7684">
              <a:spcBef>
                <a:spcPts val="79"/>
              </a:spcBef>
            </a:pPr>
            <a:r>
              <a:rPr sz="635" spc="-9" baseline="3968" dirty="0">
                <a:solidFill>
                  <a:srgbClr val="585858"/>
                </a:solidFill>
                <a:latin typeface="Arial"/>
                <a:cs typeface="Arial"/>
              </a:rPr>
              <a:t>Q. </a:t>
            </a:r>
            <a:r>
              <a:rPr sz="454" b="1" spc="-9" dirty="0">
                <a:solidFill>
                  <a:srgbClr val="585858"/>
                </a:solidFill>
                <a:latin typeface="Tahoma"/>
                <a:cs typeface="Tahoma"/>
              </a:rPr>
              <a:t>Admit</a:t>
            </a:r>
            <a:r>
              <a:rPr sz="454" b="1" spc="-12" dirty="0">
                <a:solidFill>
                  <a:srgbClr val="585858"/>
                </a:solidFill>
                <a:latin typeface="Tahoma"/>
                <a:cs typeface="Tahoma"/>
              </a:rPr>
              <a:t> </a:t>
            </a:r>
            <a:r>
              <a:rPr sz="454" b="1" spc="-9" dirty="0">
                <a:solidFill>
                  <a:srgbClr val="585858"/>
                </a:solidFill>
                <a:latin typeface="Tahoma"/>
                <a:cs typeface="Tahoma"/>
              </a:rPr>
              <a:t>Status</a:t>
            </a:r>
            <a:endParaRPr sz="454">
              <a:latin typeface="Tahoma"/>
              <a:cs typeface="Tahoma"/>
            </a:endParaRPr>
          </a:p>
          <a:p>
            <a:pPr marL="11909" marR="160201">
              <a:lnSpc>
                <a:spcPct val="214299"/>
              </a:lnSpc>
              <a:spcBef>
                <a:spcPts val="321"/>
              </a:spcBef>
            </a:pPr>
            <a:r>
              <a:rPr sz="424" spc="9" dirty="0">
                <a:solidFill>
                  <a:srgbClr val="585858"/>
                </a:solidFill>
                <a:latin typeface="Arial Unicode MS"/>
                <a:cs typeface="Arial Unicode MS"/>
              </a:rPr>
              <a:t>Admitted  </a:t>
            </a:r>
            <a:r>
              <a:rPr sz="424" spc="-3" dirty="0">
                <a:solidFill>
                  <a:srgbClr val="585858"/>
                </a:solidFill>
                <a:latin typeface="Arial Unicode MS"/>
                <a:cs typeface="Arial Unicode MS"/>
              </a:rPr>
              <a:t>D</a:t>
            </a:r>
            <a:r>
              <a:rPr sz="424" spc="9" dirty="0">
                <a:solidFill>
                  <a:srgbClr val="585858"/>
                </a:solidFill>
                <a:latin typeface="Arial Unicode MS"/>
                <a:cs typeface="Arial Unicode MS"/>
              </a:rPr>
              <a:t>i</a:t>
            </a:r>
            <a:r>
              <a:rPr sz="424" spc="-6" dirty="0">
                <a:solidFill>
                  <a:srgbClr val="585858"/>
                </a:solidFill>
                <a:latin typeface="Arial Unicode MS"/>
                <a:cs typeface="Arial Unicode MS"/>
              </a:rPr>
              <a:t>s</a:t>
            </a:r>
            <a:r>
              <a:rPr sz="424" spc="6" dirty="0">
                <a:solidFill>
                  <a:srgbClr val="585858"/>
                </a:solidFill>
                <a:latin typeface="Arial Unicode MS"/>
                <a:cs typeface="Arial Unicode MS"/>
              </a:rPr>
              <a:t>ch</a:t>
            </a:r>
            <a:r>
              <a:rPr sz="424" spc="-18" dirty="0">
                <a:solidFill>
                  <a:srgbClr val="585858"/>
                </a:solidFill>
                <a:latin typeface="Arial Unicode MS"/>
                <a:cs typeface="Arial Unicode MS"/>
              </a:rPr>
              <a:t>a</a:t>
            </a:r>
            <a:r>
              <a:rPr sz="424" spc="3" dirty="0">
                <a:solidFill>
                  <a:srgbClr val="585858"/>
                </a:solidFill>
                <a:latin typeface="Arial Unicode MS"/>
                <a:cs typeface="Arial Unicode MS"/>
              </a:rPr>
              <a:t>r</a:t>
            </a:r>
            <a:r>
              <a:rPr sz="424" spc="9" dirty="0">
                <a:solidFill>
                  <a:srgbClr val="585858"/>
                </a:solidFill>
                <a:latin typeface="Arial Unicode MS"/>
                <a:cs typeface="Arial Unicode MS"/>
              </a:rPr>
              <a:t>g</a:t>
            </a:r>
            <a:r>
              <a:rPr sz="424" spc="-15" dirty="0">
                <a:solidFill>
                  <a:srgbClr val="585858"/>
                </a:solidFill>
                <a:latin typeface="Arial Unicode MS"/>
                <a:cs typeface="Arial Unicode MS"/>
              </a:rPr>
              <a:t>e</a:t>
            </a:r>
            <a:r>
              <a:rPr sz="424" spc="9" dirty="0">
                <a:solidFill>
                  <a:srgbClr val="585858"/>
                </a:solidFill>
                <a:latin typeface="Arial Unicode MS"/>
                <a:cs typeface="Arial Unicode MS"/>
              </a:rPr>
              <a:t>d  </a:t>
            </a:r>
            <a:r>
              <a:rPr sz="424" spc="-3" dirty="0">
                <a:solidFill>
                  <a:srgbClr val="585858"/>
                </a:solidFill>
                <a:latin typeface="Arial Unicode MS"/>
                <a:cs typeface="Arial Unicode MS"/>
              </a:rPr>
              <a:t>Registered</a:t>
            </a:r>
            <a:endParaRPr sz="424">
              <a:latin typeface="Arial Unicode MS"/>
              <a:cs typeface="Arial Unicode MS"/>
            </a:endParaRPr>
          </a:p>
          <a:p>
            <a:pPr>
              <a:spcBef>
                <a:spcPts val="36"/>
              </a:spcBef>
            </a:pPr>
            <a:endParaRPr sz="545">
              <a:latin typeface="Arial Unicode MS"/>
              <a:cs typeface="Arial Unicode MS"/>
            </a:endParaRPr>
          </a:p>
          <a:p>
            <a:pPr marL="21130"/>
            <a:r>
              <a:rPr sz="454" b="1" spc="-15" dirty="0">
                <a:solidFill>
                  <a:srgbClr val="585858"/>
                </a:solidFill>
                <a:latin typeface="Tahoma"/>
                <a:cs typeface="Tahoma"/>
              </a:rPr>
              <a:t>Facility</a:t>
            </a:r>
            <a:endParaRPr sz="454">
              <a:latin typeface="Tahoma"/>
              <a:cs typeface="Tahoma"/>
            </a:endParaRPr>
          </a:p>
        </p:txBody>
      </p:sp>
      <p:grpSp>
        <p:nvGrpSpPr>
          <p:cNvPr id="80" name="object 80"/>
          <p:cNvGrpSpPr/>
          <p:nvPr/>
        </p:nvGrpSpPr>
        <p:grpSpPr>
          <a:xfrm>
            <a:off x="41493" y="3660289"/>
            <a:ext cx="1479945" cy="571692"/>
            <a:chOff x="68579" y="5722619"/>
            <a:chExt cx="2446020" cy="944880"/>
          </a:xfrm>
        </p:grpSpPr>
        <p:sp>
          <p:nvSpPr>
            <p:cNvPr id="81" name="object 81"/>
            <p:cNvSpPr/>
            <p:nvPr/>
          </p:nvSpPr>
          <p:spPr>
            <a:xfrm>
              <a:off x="72389" y="5726429"/>
              <a:ext cx="2438400" cy="937260"/>
            </a:xfrm>
            <a:custGeom>
              <a:avLst/>
              <a:gdLst/>
              <a:ahLst/>
              <a:cxnLst/>
              <a:rect l="l" t="t" r="r" b="b"/>
              <a:pathLst>
                <a:path w="2438400" h="937259">
                  <a:moveTo>
                    <a:pt x="2415266" y="937259"/>
                  </a:moveTo>
                  <a:lnTo>
                    <a:pt x="23133" y="937259"/>
                  </a:lnTo>
                  <a:lnTo>
                    <a:pt x="19731" y="936582"/>
                  </a:lnTo>
                  <a:lnTo>
                    <a:pt x="0" y="914126"/>
                  </a:lnTo>
                  <a:lnTo>
                    <a:pt x="0" y="910589"/>
                  </a:lnTo>
                  <a:lnTo>
                    <a:pt x="0" y="23133"/>
                  </a:lnTo>
                  <a:lnTo>
                    <a:pt x="23133" y="0"/>
                  </a:lnTo>
                  <a:lnTo>
                    <a:pt x="2415266" y="0"/>
                  </a:lnTo>
                  <a:lnTo>
                    <a:pt x="2438399" y="23133"/>
                  </a:lnTo>
                  <a:lnTo>
                    <a:pt x="2438399" y="914126"/>
                  </a:lnTo>
                  <a:lnTo>
                    <a:pt x="2418668" y="936582"/>
                  </a:lnTo>
                  <a:lnTo>
                    <a:pt x="2415266" y="937259"/>
                  </a:lnTo>
                  <a:close/>
                </a:path>
              </a:pathLst>
            </a:custGeom>
            <a:solidFill>
              <a:srgbClr val="FFFFFF"/>
            </a:solidFill>
          </p:spPr>
          <p:txBody>
            <a:bodyPr wrap="square" lIns="0" tIns="0" rIns="0" bIns="0" rtlCol="0"/>
            <a:lstStyle/>
            <a:p>
              <a:endParaRPr/>
            </a:p>
          </p:txBody>
        </p:sp>
        <p:sp>
          <p:nvSpPr>
            <p:cNvPr id="82" name="object 82"/>
            <p:cNvSpPr/>
            <p:nvPr/>
          </p:nvSpPr>
          <p:spPr>
            <a:xfrm>
              <a:off x="72389" y="5726429"/>
              <a:ext cx="2438400" cy="937260"/>
            </a:xfrm>
            <a:custGeom>
              <a:avLst/>
              <a:gdLst/>
              <a:ahLst/>
              <a:cxnLst/>
              <a:rect l="l" t="t" r="r" b="b"/>
              <a:pathLst>
                <a:path w="2438400" h="937259">
                  <a:moveTo>
                    <a:pt x="0" y="910589"/>
                  </a:moveTo>
                  <a:lnTo>
                    <a:pt x="0" y="26669"/>
                  </a:lnTo>
                  <a:lnTo>
                    <a:pt x="0" y="23133"/>
                  </a:lnTo>
                  <a:lnTo>
                    <a:pt x="676" y="19730"/>
                  </a:lnTo>
                  <a:lnTo>
                    <a:pt x="2030" y="16463"/>
                  </a:lnTo>
                  <a:lnTo>
                    <a:pt x="3383" y="13195"/>
                  </a:lnTo>
                  <a:lnTo>
                    <a:pt x="5310" y="10311"/>
                  </a:lnTo>
                  <a:lnTo>
                    <a:pt x="7811" y="7811"/>
                  </a:lnTo>
                  <a:lnTo>
                    <a:pt x="10312" y="5310"/>
                  </a:lnTo>
                  <a:lnTo>
                    <a:pt x="13196" y="3383"/>
                  </a:lnTo>
                  <a:lnTo>
                    <a:pt x="16463" y="2029"/>
                  </a:lnTo>
                  <a:lnTo>
                    <a:pt x="19731" y="676"/>
                  </a:lnTo>
                  <a:lnTo>
                    <a:pt x="23133" y="0"/>
                  </a:lnTo>
                  <a:lnTo>
                    <a:pt x="26670" y="0"/>
                  </a:lnTo>
                  <a:lnTo>
                    <a:pt x="2411729" y="0"/>
                  </a:lnTo>
                  <a:lnTo>
                    <a:pt x="2415266" y="0"/>
                  </a:lnTo>
                  <a:lnTo>
                    <a:pt x="2418668" y="676"/>
                  </a:lnTo>
                  <a:lnTo>
                    <a:pt x="2436369" y="16463"/>
                  </a:lnTo>
                  <a:lnTo>
                    <a:pt x="2437723" y="19730"/>
                  </a:lnTo>
                  <a:lnTo>
                    <a:pt x="2438399" y="23133"/>
                  </a:lnTo>
                  <a:lnTo>
                    <a:pt x="2438399" y="26669"/>
                  </a:lnTo>
                  <a:lnTo>
                    <a:pt x="2438399" y="910589"/>
                  </a:lnTo>
                  <a:lnTo>
                    <a:pt x="2438399" y="914126"/>
                  </a:lnTo>
                  <a:lnTo>
                    <a:pt x="2437723" y="917528"/>
                  </a:lnTo>
                  <a:lnTo>
                    <a:pt x="2436369" y="920795"/>
                  </a:lnTo>
                  <a:lnTo>
                    <a:pt x="2435016" y="924062"/>
                  </a:lnTo>
                  <a:lnTo>
                    <a:pt x="2411729" y="937259"/>
                  </a:lnTo>
                  <a:lnTo>
                    <a:pt x="26670" y="937259"/>
                  </a:lnTo>
                  <a:lnTo>
                    <a:pt x="23133" y="937259"/>
                  </a:lnTo>
                  <a:lnTo>
                    <a:pt x="19731" y="936582"/>
                  </a:lnTo>
                  <a:lnTo>
                    <a:pt x="16463" y="935228"/>
                  </a:lnTo>
                  <a:lnTo>
                    <a:pt x="13196" y="933875"/>
                  </a:lnTo>
                  <a:lnTo>
                    <a:pt x="2030" y="920795"/>
                  </a:lnTo>
                  <a:lnTo>
                    <a:pt x="676" y="917528"/>
                  </a:lnTo>
                  <a:lnTo>
                    <a:pt x="0" y="914126"/>
                  </a:lnTo>
                  <a:lnTo>
                    <a:pt x="0" y="910589"/>
                  </a:lnTo>
                  <a:close/>
                </a:path>
              </a:pathLst>
            </a:custGeom>
            <a:ln w="7619">
              <a:solidFill>
                <a:srgbClr val="D9D9D9"/>
              </a:solidFill>
            </a:ln>
          </p:spPr>
          <p:txBody>
            <a:bodyPr wrap="square" lIns="0" tIns="0" rIns="0" bIns="0" rtlCol="0"/>
            <a:lstStyle/>
            <a:p>
              <a:endParaRPr/>
            </a:p>
          </p:txBody>
        </p:sp>
        <p:sp>
          <p:nvSpPr>
            <p:cNvPr id="83" name="object 83"/>
            <p:cNvSpPr/>
            <p:nvPr/>
          </p:nvSpPr>
          <p:spPr>
            <a:xfrm>
              <a:off x="76187" y="5730251"/>
              <a:ext cx="2430780" cy="929640"/>
            </a:xfrm>
            <a:custGeom>
              <a:avLst/>
              <a:gdLst/>
              <a:ahLst/>
              <a:cxnLst/>
              <a:rect l="l" t="t" r="r" b="b"/>
              <a:pathLst>
                <a:path w="2430780" h="929640">
                  <a:moveTo>
                    <a:pt x="2430780" y="16535"/>
                  </a:moveTo>
                  <a:lnTo>
                    <a:pt x="2428557" y="11150"/>
                  </a:lnTo>
                  <a:lnTo>
                    <a:pt x="2419629" y="2222"/>
                  </a:lnTo>
                  <a:lnTo>
                    <a:pt x="2414244" y="0"/>
                  </a:lnTo>
                  <a:lnTo>
                    <a:pt x="16548" y="0"/>
                  </a:lnTo>
                  <a:lnTo>
                    <a:pt x="11163" y="2222"/>
                  </a:lnTo>
                  <a:lnTo>
                    <a:pt x="2235" y="11150"/>
                  </a:lnTo>
                  <a:lnTo>
                    <a:pt x="0" y="16535"/>
                  </a:lnTo>
                  <a:lnTo>
                    <a:pt x="0" y="358140"/>
                  </a:lnTo>
                  <a:lnTo>
                    <a:pt x="0" y="913091"/>
                  </a:lnTo>
                  <a:lnTo>
                    <a:pt x="2235" y="918476"/>
                  </a:lnTo>
                  <a:lnTo>
                    <a:pt x="11163" y="927404"/>
                  </a:lnTo>
                  <a:lnTo>
                    <a:pt x="16548" y="929640"/>
                  </a:lnTo>
                  <a:lnTo>
                    <a:pt x="2414244" y="929640"/>
                  </a:lnTo>
                  <a:lnTo>
                    <a:pt x="2419629" y="927404"/>
                  </a:lnTo>
                  <a:lnTo>
                    <a:pt x="2428557" y="918476"/>
                  </a:lnTo>
                  <a:lnTo>
                    <a:pt x="2430780" y="913091"/>
                  </a:lnTo>
                  <a:lnTo>
                    <a:pt x="2430780" y="358140"/>
                  </a:lnTo>
                  <a:lnTo>
                    <a:pt x="2430780" y="16535"/>
                  </a:lnTo>
                  <a:close/>
                </a:path>
              </a:pathLst>
            </a:custGeom>
            <a:solidFill>
              <a:srgbClr val="FFFFFF"/>
            </a:solidFill>
          </p:spPr>
          <p:txBody>
            <a:bodyPr wrap="square" lIns="0" tIns="0" rIns="0" bIns="0" rtlCol="0"/>
            <a:lstStyle/>
            <a:p>
              <a:endParaRPr/>
            </a:p>
          </p:txBody>
        </p:sp>
      </p:grpSp>
      <p:sp>
        <p:nvSpPr>
          <p:cNvPr id="84" name="object 84"/>
          <p:cNvSpPr txBox="1"/>
          <p:nvPr/>
        </p:nvSpPr>
        <p:spPr>
          <a:xfrm>
            <a:off x="61472" y="3721762"/>
            <a:ext cx="496388" cy="79977"/>
          </a:xfrm>
          <a:prstGeom prst="rect">
            <a:avLst/>
          </a:prstGeom>
        </p:spPr>
        <p:txBody>
          <a:bodyPr vert="horz" wrap="square" lIns="0" tIns="9989" rIns="0" bIns="0" rtlCol="0">
            <a:spAutoFit/>
          </a:bodyPr>
          <a:lstStyle/>
          <a:p>
            <a:pPr marL="7684">
              <a:spcBef>
                <a:spcPts val="79"/>
              </a:spcBef>
            </a:pPr>
            <a:r>
              <a:rPr sz="635" spc="-9" baseline="3968" dirty="0">
                <a:solidFill>
                  <a:srgbClr val="585858"/>
                </a:solidFill>
                <a:latin typeface="Arial"/>
                <a:cs typeface="Arial"/>
              </a:rPr>
              <a:t>Q. </a:t>
            </a:r>
            <a:r>
              <a:rPr sz="454" b="1" spc="-15" dirty="0">
                <a:solidFill>
                  <a:srgbClr val="585858"/>
                </a:solidFill>
                <a:latin typeface="Tahoma"/>
                <a:cs typeface="Tahoma"/>
              </a:rPr>
              <a:t>Diagnosis</a:t>
            </a:r>
            <a:r>
              <a:rPr sz="454" b="1" spc="-12" dirty="0">
                <a:solidFill>
                  <a:srgbClr val="585858"/>
                </a:solidFill>
                <a:latin typeface="Tahoma"/>
                <a:cs typeface="Tahoma"/>
              </a:rPr>
              <a:t> </a:t>
            </a:r>
            <a:r>
              <a:rPr sz="454" b="1" spc="-27" dirty="0">
                <a:solidFill>
                  <a:srgbClr val="585858"/>
                </a:solidFill>
                <a:latin typeface="Tahoma"/>
                <a:cs typeface="Tahoma"/>
              </a:rPr>
              <a:t>Type</a:t>
            </a:r>
            <a:endParaRPr sz="454">
              <a:latin typeface="Tahoma"/>
              <a:cs typeface="Tahoma"/>
            </a:endParaRPr>
          </a:p>
        </p:txBody>
      </p:sp>
      <p:grpSp>
        <p:nvGrpSpPr>
          <p:cNvPr id="85" name="object 85"/>
          <p:cNvGrpSpPr/>
          <p:nvPr/>
        </p:nvGrpSpPr>
        <p:grpSpPr>
          <a:xfrm>
            <a:off x="46104" y="3881589"/>
            <a:ext cx="1470724" cy="345782"/>
            <a:chOff x="76199" y="6088379"/>
            <a:chExt cx="2430780" cy="571500"/>
          </a:xfrm>
        </p:grpSpPr>
        <p:sp>
          <p:nvSpPr>
            <p:cNvPr id="86" name="object 86"/>
            <p:cNvSpPr/>
            <p:nvPr/>
          </p:nvSpPr>
          <p:spPr>
            <a:xfrm>
              <a:off x="76187" y="6088391"/>
              <a:ext cx="2430780" cy="571500"/>
            </a:xfrm>
            <a:custGeom>
              <a:avLst/>
              <a:gdLst/>
              <a:ahLst/>
              <a:cxnLst/>
              <a:rect l="l" t="t" r="r" b="b"/>
              <a:pathLst>
                <a:path w="2430780" h="571500">
                  <a:moveTo>
                    <a:pt x="2430780" y="0"/>
                  </a:moveTo>
                  <a:lnTo>
                    <a:pt x="0" y="0"/>
                  </a:lnTo>
                  <a:lnTo>
                    <a:pt x="0" y="554951"/>
                  </a:lnTo>
                  <a:lnTo>
                    <a:pt x="2235" y="560336"/>
                  </a:lnTo>
                  <a:lnTo>
                    <a:pt x="11163" y="569264"/>
                  </a:lnTo>
                  <a:lnTo>
                    <a:pt x="16548" y="571500"/>
                  </a:lnTo>
                  <a:lnTo>
                    <a:pt x="2414244" y="571500"/>
                  </a:lnTo>
                  <a:lnTo>
                    <a:pt x="2419629" y="569264"/>
                  </a:lnTo>
                  <a:lnTo>
                    <a:pt x="2428557" y="560336"/>
                  </a:lnTo>
                  <a:lnTo>
                    <a:pt x="2430780" y="554951"/>
                  </a:lnTo>
                  <a:lnTo>
                    <a:pt x="2430780" y="0"/>
                  </a:lnTo>
                  <a:close/>
                </a:path>
              </a:pathLst>
            </a:custGeom>
            <a:solidFill>
              <a:srgbClr val="FFFFFF"/>
            </a:solidFill>
          </p:spPr>
          <p:txBody>
            <a:bodyPr wrap="square" lIns="0" tIns="0" rIns="0" bIns="0" rtlCol="0"/>
            <a:lstStyle/>
            <a:p>
              <a:endParaRPr/>
            </a:p>
          </p:txBody>
        </p:sp>
        <p:sp>
          <p:nvSpPr>
            <p:cNvPr id="87" name="object 87"/>
            <p:cNvSpPr/>
            <p:nvPr/>
          </p:nvSpPr>
          <p:spPr>
            <a:xfrm>
              <a:off x="76199" y="6088380"/>
              <a:ext cx="2430780" cy="228600"/>
            </a:xfrm>
            <a:custGeom>
              <a:avLst/>
              <a:gdLst/>
              <a:ahLst/>
              <a:cxnLst/>
              <a:rect l="l" t="t" r="r" b="b"/>
              <a:pathLst>
                <a:path w="2430780" h="228600">
                  <a:moveTo>
                    <a:pt x="0" y="0"/>
                  </a:moveTo>
                  <a:lnTo>
                    <a:pt x="2430779" y="0"/>
                  </a:lnTo>
                  <a:lnTo>
                    <a:pt x="2430779" y="228599"/>
                  </a:lnTo>
                  <a:lnTo>
                    <a:pt x="0" y="228599"/>
                  </a:lnTo>
                  <a:lnTo>
                    <a:pt x="0" y="0"/>
                  </a:lnTo>
                  <a:close/>
                </a:path>
              </a:pathLst>
            </a:custGeom>
            <a:solidFill>
              <a:srgbClr val="009845"/>
            </a:solidFill>
          </p:spPr>
          <p:txBody>
            <a:bodyPr wrap="square" lIns="0" tIns="0" rIns="0" bIns="0" rtlCol="0"/>
            <a:lstStyle/>
            <a:p>
              <a:endParaRPr/>
            </a:p>
          </p:txBody>
        </p:sp>
        <p:sp>
          <p:nvSpPr>
            <p:cNvPr id="88" name="object 88"/>
            <p:cNvSpPr/>
            <p:nvPr/>
          </p:nvSpPr>
          <p:spPr>
            <a:xfrm>
              <a:off x="76199" y="6309359"/>
              <a:ext cx="2430780" cy="7620"/>
            </a:xfrm>
            <a:custGeom>
              <a:avLst/>
              <a:gdLst/>
              <a:ahLst/>
              <a:cxnLst/>
              <a:rect l="l" t="t" r="r" b="b"/>
              <a:pathLst>
                <a:path w="2430780" h="7620">
                  <a:moveTo>
                    <a:pt x="0" y="7619"/>
                  </a:moveTo>
                  <a:lnTo>
                    <a:pt x="0" y="0"/>
                  </a:lnTo>
                  <a:lnTo>
                    <a:pt x="2430779" y="0"/>
                  </a:lnTo>
                  <a:lnTo>
                    <a:pt x="2430779" y="7619"/>
                  </a:lnTo>
                  <a:lnTo>
                    <a:pt x="0" y="7619"/>
                  </a:lnTo>
                  <a:close/>
                </a:path>
              </a:pathLst>
            </a:custGeom>
            <a:solidFill>
              <a:srgbClr val="09AF53"/>
            </a:solidFill>
          </p:spPr>
          <p:txBody>
            <a:bodyPr wrap="square" lIns="0" tIns="0" rIns="0" bIns="0" rtlCol="0"/>
            <a:lstStyle/>
            <a:p>
              <a:endParaRPr/>
            </a:p>
          </p:txBody>
        </p:sp>
      </p:grpSp>
      <p:sp>
        <p:nvSpPr>
          <p:cNvPr id="89" name="object 89"/>
          <p:cNvSpPr txBox="1"/>
          <p:nvPr/>
        </p:nvSpPr>
        <p:spPr>
          <a:xfrm>
            <a:off x="1426084" y="3924620"/>
            <a:ext cx="52251" cy="51957"/>
          </a:xfrm>
          <a:prstGeom prst="rect">
            <a:avLst/>
          </a:prstGeom>
        </p:spPr>
        <p:txBody>
          <a:bodyPr vert="horz" wrap="square" lIns="0" tIns="9989" rIns="0" bIns="0" rtlCol="0">
            <a:spAutoFit/>
          </a:bodyPr>
          <a:lstStyle/>
          <a:p>
            <a:pPr marL="7684">
              <a:spcBef>
                <a:spcPts val="79"/>
              </a:spcBef>
            </a:pPr>
            <a:r>
              <a:rPr sz="272" spc="215" dirty="0">
                <a:solidFill>
                  <a:srgbClr val="FFFFFF"/>
                </a:solidFill>
                <a:latin typeface="Arial"/>
                <a:cs typeface="Arial"/>
              </a:rPr>
              <a:t> </a:t>
            </a:r>
            <a:endParaRPr sz="272">
              <a:latin typeface="Arial"/>
              <a:cs typeface="Arial"/>
            </a:endParaRPr>
          </a:p>
        </p:txBody>
      </p:sp>
      <p:sp>
        <p:nvSpPr>
          <p:cNvPr id="90" name="object 90"/>
          <p:cNvSpPr txBox="1"/>
          <p:nvPr/>
        </p:nvSpPr>
        <p:spPr>
          <a:xfrm>
            <a:off x="66082" y="3906178"/>
            <a:ext cx="240510" cy="74585"/>
          </a:xfrm>
          <a:prstGeom prst="rect">
            <a:avLst/>
          </a:prstGeom>
        </p:spPr>
        <p:txBody>
          <a:bodyPr vert="horz" wrap="square" lIns="0" tIns="9221" rIns="0" bIns="0" rtlCol="0">
            <a:spAutoFit/>
          </a:bodyPr>
          <a:lstStyle/>
          <a:p>
            <a:pPr marL="7684">
              <a:spcBef>
                <a:spcPts val="73"/>
              </a:spcBef>
            </a:pPr>
            <a:r>
              <a:rPr sz="424" spc="-36" dirty="0">
                <a:solidFill>
                  <a:srgbClr val="FFFFFF"/>
                </a:solidFill>
                <a:latin typeface="Arial Unicode MS"/>
                <a:cs typeface="Arial Unicode MS"/>
              </a:rPr>
              <a:t>E</a:t>
            </a:r>
            <a:r>
              <a:rPr sz="424" spc="-3" dirty="0">
                <a:solidFill>
                  <a:srgbClr val="FFFFFF"/>
                </a:solidFill>
                <a:latin typeface="Arial Unicode MS"/>
                <a:cs typeface="Arial Unicode MS"/>
              </a:rPr>
              <a:t>x</a:t>
            </a:r>
            <a:r>
              <a:rPr sz="424" spc="12" dirty="0">
                <a:solidFill>
                  <a:srgbClr val="FFFFFF"/>
                </a:solidFill>
                <a:latin typeface="Arial Unicode MS"/>
                <a:cs typeface="Arial Unicode MS"/>
              </a:rPr>
              <a:t>p</a:t>
            </a:r>
            <a:r>
              <a:rPr sz="424" spc="6" dirty="0">
                <a:solidFill>
                  <a:srgbClr val="FFFFFF"/>
                </a:solidFill>
                <a:latin typeface="Arial Unicode MS"/>
                <a:cs typeface="Arial Unicode MS"/>
              </a:rPr>
              <a:t>o</a:t>
            </a:r>
            <a:r>
              <a:rPr sz="424" dirty="0">
                <a:solidFill>
                  <a:srgbClr val="FFFFFF"/>
                </a:solidFill>
                <a:latin typeface="Arial Unicode MS"/>
                <a:cs typeface="Arial Unicode MS"/>
              </a:rPr>
              <a:t>s</a:t>
            </a:r>
            <a:r>
              <a:rPr sz="424" spc="3" dirty="0">
                <a:solidFill>
                  <a:srgbClr val="FFFFFF"/>
                </a:solidFill>
                <a:latin typeface="Arial Unicode MS"/>
                <a:cs typeface="Arial Unicode MS"/>
              </a:rPr>
              <a:t>ur</a:t>
            </a:r>
            <a:r>
              <a:rPr sz="424" spc="-15" dirty="0">
                <a:solidFill>
                  <a:srgbClr val="FFFFFF"/>
                </a:solidFill>
                <a:latin typeface="Arial Unicode MS"/>
                <a:cs typeface="Arial Unicode MS"/>
              </a:rPr>
              <a:t>e</a:t>
            </a:r>
            <a:endParaRPr sz="424">
              <a:latin typeface="Arial Unicode MS"/>
              <a:cs typeface="Arial Unicode MS"/>
            </a:endParaRPr>
          </a:p>
        </p:txBody>
      </p:sp>
      <p:grpSp>
        <p:nvGrpSpPr>
          <p:cNvPr id="91" name="object 91"/>
          <p:cNvGrpSpPr/>
          <p:nvPr/>
        </p:nvGrpSpPr>
        <p:grpSpPr>
          <a:xfrm>
            <a:off x="46104" y="4019901"/>
            <a:ext cx="1470724" cy="138313"/>
            <a:chOff x="76199" y="6316979"/>
            <a:chExt cx="2430780" cy="228600"/>
          </a:xfrm>
        </p:grpSpPr>
        <p:sp>
          <p:nvSpPr>
            <p:cNvPr id="92" name="object 92"/>
            <p:cNvSpPr/>
            <p:nvPr/>
          </p:nvSpPr>
          <p:spPr>
            <a:xfrm>
              <a:off x="76199" y="6316979"/>
              <a:ext cx="2430780" cy="228600"/>
            </a:xfrm>
            <a:custGeom>
              <a:avLst/>
              <a:gdLst/>
              <a:ahLst/>
              <a:cxnLst/>
              <a:rect l="l" t="t" r="r" b="b"/>
              <a:pathLst>
                <a:path w="2430780" h="228600">
                  <a:moveTo>
                    <a:pt x="0" y="228599"/>
                  </a:moveTo>
                  <a:lnTo>
                    <a:pt x="0" y="0"/>
                  </a:lnTo>
                  <a:lnTo>
                    <a:pt x="2430779" y="0"/>
                  </a:lnTo>
                  <a:lnTo>
                    <a:pt x="2430779" y="228599"/>
                  </a:lnTo>
                  <a:lnTo>
                    <a:pt x="0" y="228599"/>
                  </a:lnTo>
                  <a:close/>
                </a:path>
              </a:pathLst>
            </a:custGeom>
            <a:solidFill>
              <a:srgbClr val="009845"/>
            </a:solidFill>
          </p:spPr>
          <p:txBody>
            <a:bodyPr wrap="square" lIns="0" tIns="0" rIns="0" bIns="0" rtlCol="0"/>
            <a:lstStyle/>
            <a:p>
              <a:endParaRPr/>
            </a:p>
          </p:txBody>
        </p:sp>
        <p:sp>
          <p:nvSpPr>
            <p:cNvPr id="93" name="object 93"/>
            <p:cNvSpPr/>
            <p:nvPr/>
          </p:nvSpPr>
          <p:spPr>
            <a:xfrm>
              <a:off x="76199" y="6537959"/>
              <a:ext cx="2430780" cy="7620"/>
            </a:xfrm>
            <a:custGeom>
              <a:avLst/>
              <a:gdLst/>
              <a:ahLst/>
              <a:cxnLst/>
              <a:rect l="l" t="t" r="r" b="b"/>
              <a:pathLst>
                <a:path w="2430780" h="7620">
                  <a:moveTo>
                    <a:pt x="0" y="7619"/>
                  </a:moveTo>
                  <a:lnTo>
                    <a:pt x="0" y="0"/>
                  </a:lnTo>
                  <a:lnTo>
                    <a:pt x="2430779" y="0"/>
                  </a:lnTo>
                  <a:lnTo>
                    <a:pt x="2430779" y="7619"/>
                  </a:lnTo>
                  <a:lnTo>
                    <a:pt x="0" y="7619"/>
                  </a:lnTo>
                  <a:close/>
                </a:path>
              </a:pathLst>
            </a:custGeom>
            <a:solidFill>
              <a:srgbClr val="09AF53"/>
            </a:solidFill>
          </p:spPr>
          <p:txBody>
            <a:bodyPr wrap="square" lIns="0" tIns="0" rIns="0" bIns="0" rtlCol="0"/>
            <a:lstStyle/>
            <a:p>
              <a:endParaRPr/>
            </a:p>
          </p:txBody>
        </p:sp>
      </p:grpSp>
      <p:sp>
        <p:nvSpPr>
          <p:cNvPr id="94" name="object 94"/>
          <p:cNvSpPr txBox="1"/>
          <p:nvPr/>
        </p:nvSpPr>
        <p:spPr>
          <a:xfrm>
            <a:off x="1426084" y="4062933"/>
            <a:ext cx="52251" cy="51957"/>
          </a:xfrm>
          <a:prstGeom prst="rect">
            <a:avLst/>
          </a:prstGeom>
        </p:spPr>
        <p:txBody>
          <a:bodyPr vert="horz" wrap="square" lIns="0" tIns="9989" rIns="0" bIns="0" rtlCol="0">
            <a:spAutoFit/>
          </a:bodyPr>
          <a:lstStyle/>
          <a:p>
            <a:pPr marL="7684">
              <a:spcBef>
                <a:spcPts val="79"/>
              </a:spcBef>
            </a:pPr>
            <a:r>
              <a:rPr sz="272" spc="215" dirty="0">
                <a:solidFill>
                  <a:srgbClr val="FFFFFF"/>
                </a:solidFill>
                <a:latin typeface="Arial"/>
                <a:cs typeface="Arial"/>
              </a:rPr>
              <a:t> </a:t>
            </a:r>
            <a:endParaRPr sz="272">
              <a:latin typeface="Arial"/>
              <a:cs typeface="Arial"/>
            </a:endParaRPr>
          </a:p>
        </p:txBody>
      </p:sp>
      <p:sp>
        <p:nvSpPr>
          <p:cNvPr id="95" name="object 95"/>
          <p:cNvSpPr txBox="1"/>
          <p:nvPr/>
        </p:nvSpPr>
        <p:spPr>
          <a:xfrm>
            <a:off x="66082" y="4044491"/>
            <a:ext cx="156754" cy="74585"/>
          </a:xfrm>
          <a:prstGeom prst="rect">
            <a:avLst/>
          </a:prstGeom>
        </p:spPr>
        <p:txBody>
          <a:bodyPr vert="horz" wrap="square" lIns="0" tIns="9221" rIns="0" bIns="0" rtlCol="0">
            <a:spAutoFit/>
          </a:bodyPr>
          <a:lstStyle/>
          <a:p>
            <a:pPr marL="7684">
              <a:spcBef>
                <a:spcPts val="73"/>
              </a:spcBef>
            </a:pPr>
            <a:r>
              <a:rPr sz="424" spc="18" dirty="0">
                <a:solidFill>
                  <a:srgbClr val="FFFFFF"/>
                </a:solidFill>
                <a:latin typeface="Arial Unicode MS"/>
                <a:cs typeface="Arial Unicode MS"/>
              </a:rPr>
              <a:t>Ot</a:t>
            </a:r>
            <a:r>
              <a:rPr sz="424" spc="6" dirty="0">
                <a:solidFill>
                  <a:srgbClr val="FFFFFF"/>
                </a:solidFill>
                <a:latin typeface="Arial Unicode MS"/>
                <a:cs typeface="Arial Unicode MS"/>
              </a:rPr>
              <a:t>h</a:t>
            </a:r>
            <a:r>
              <a:rPr sz="424" spc="-15" dirty="0">
                <a:solidFill>
                  <a:srgbClr val="FFFFFF"/>
                </a:solidFill>
                <a:latin typeface="Arial Unicode MS"/>
                <a:cs typeface="Arial Unicode MS"/>
              </a:rPr>
              <a:t>e</a:t>
            </a:r>
            <a:r>
              <a:rPr sz="424" spc="18" dirty="0">
                <a:solidFill>
                  <a:srgbClr val="FFFFFF"/>
                </a:solidFill>
                <a:latin typeface="Arial Unicode MS"/>
                <a:cs typeface="Arial Unicode MS"/>
              </a:rPr>
              <a:t>r</a:t>
            </a:r>
            <a:endParaRPr sz="424">
              <a:latin typeface="Arial Unicode MS"/>
              <a:cs typeface="Arial Unicode MS"/>
            </a:endParaRPr>
          </a:p>
        </p:txBody>
      </p:sp>
      <p:grpSp>
        <p:nvGrpSpPr>
          <p:cNvPr id="96" name="object 96"/>
          <p:cNvGrpSpPr/>
          <p:nvPr/>
        </p:nvGrpSpPr>
        <p:grpSpPr>
          <a:xfrm>
            <a:off x="41493" y="4144383"/>
            <a:ext cx="1479945" cy="982019"/>
            <a:chOff x="68579" y="6522719"/>
            <a:chExt cx="2446020" cy="1623060"/>
          </a:xfrm>
        </p:grpSpPr>
        <p:sp>
          <p:nvSpPr>
            <p:cNvPr id="97" name="object 97"/>
            <p:cNvSpPr/>
            <p:nvPr/>
          </p:nvSpPr>
          <p:spPr>
            <a:xfrm>
              <a:off x="76199" y="6545579"/>
              <a:ext cx="2430780" cy="114300"/>
            </a:xfrm>
            <a:custGeom>
              <a:avLst/>
              <a:gdLst/>
              <a:ahLst/>
              <a:cxnLst/>
              <a:rect l="l" t="t" r="r" b="b"/>
              <a:pathLst>
                <a:path w="2430780" h="114300">
                  <a:moveTo>
                    <a:pt x="2414232" y="114300"/>
                  </a:moveTo>
                  <a:lnTo>
                    <a:pt x="16547" y="114300"/>
                  </a:lnTo>
                  <a:lnTo>
                    <a:pt x="11159" y="112068"/>
                  </a:lnTo>
                  <a:lnTo>
                    <a:pt x="2231" y="103140"/>
                  </a:lnTo>
                  <a:lnTo>
                    <a:pt x="0" y="97753"/>
                  </a:lnTo>
                  <a:lnTo>
                    <a:pt x="0" y="0"/>
                  </a:lnTo>
                  <a:lnTo>
                    <a:pt x="2430779" y="0"/>
                  </a:lnTo>
                  <a:lnTo>
                    <a:pt x="2430779" y="97753"/>
                  </a:lnTo>
                  <a:lnTo>
                    <a:pt x="2428547" y="103140"/>
                  </a:lnTo>
                  <a:lnTo>
                    <a:pt x="2419620" y="112068"/>
                  </a:lnTo>
                  <a:lnTo>
                    <a:pt x="2414232" y="114300"/>
                  </a:lnTo>
                  <a:close/>
                </a:path>
              </a:pathLst>
            </a:custGeom>
            <a:solidFill>
              <a:srgbClr val="009845"/>
            </a:solidFill>
          </p:spPr>
          <p:txBody>
            <a:bodyPr wrap="square" lIns="0" tIns="0" rIns="0" bIns="0" rtlCol="0"/>
            <a:lstStyle/>
            <a:p>
              <a:endParaRPr/>
            </a:p>
          </p:txBody>
        </p:sp>
        <p:sp>
          <p:nvSpPr>
            <p:cNvPr id="98" name="object 98"/>
            <p:cNvSpPr/>
            <p:nvPr/>
          </p:nvSpPr>
          <p:spPr>
            <a:xfrm>
              <a:off x="76199" y="6522719"/>
              <a:ext cx="2125979" cy="137159"/>
            </a:xfrm>
            <a:prstGeom prst="rect">
              <a:avLst/>
            </a:prstGeom>
            <a:blipFill>
              <a:blip r:embed="rId7" cstate="print"/>
              <a:stretch>
                <a:fillRect/>
              </a:stretch>
            </a:blipFill>
          </p:spPr>
          <p:txBody>
            <a:bodyPr wrap="square" lIns="0" tIns="0" rIns="0" bIns="0" rtlCol="0"/>
            <a:lstStyle/>
            <a:p>
              <a:endParaRPr/>
            </a:p>
          </p:txBody>
        </p:sp>
        <p:sp>
          <p:nvSpPr>
            <p:cNvPr id="99" name="object 99"/>
            <p:cNvSpPr/>
            <p:nvPr/>
          </p:nvSpPr>
          <p:spPr>
            <a:xfrm>
              <a:off x="72389" y="7082789"/>
              <a:ext cx="2438400" cy="1059180"/>
            </a:xfrm>
            <a:custGeom>
              <a:avLst/>
              <a:gdLst/>
              <a:ahLst/>
              <a:cxnLst/>
              <a:rect l="l" t="t" r="r" b="b"/>
              <a:pathLst>
                <a:path w="2438400" h="1059179">
                  <a:moveTo>
                    <a:pt x="2415266" y="1059179"/>
                  </a:moveTo>
                  <a:lnTo>
                    <a:pt x="23133" y="1059179"/>
                  </a:lnTo>
                  <a:lnTo>
                    <a:pt x="19731" y="1058502"/>
                  </a:lnTo>
                  <a:lnTo>
                    <a:pt x="0" y="1036045"/>
                  </a:lnTo>
                  <a:lnTo>
                    <a:pt x="0" y="1032509"/>
                  </a:lnTo>
                  <a:lnTo>
                    <a:pt x="0" y="23133"/>
                  </a:lnTo>
                  <a:lnTo>
                    <a:pt x="23133" y="0"/>
                  </a:lnTo>
                  <a:lnTo>
                    <a:pt x="2415266" y="0"/>
                  </a:lnTo>
                  <a:lnTo>
                    <a:pt x="2438399" y="23133"/>
                  </a:lnTo>
                  <a:lnTo>
                    <a:pt x="2438399" y="1036045"/>
                  </a:lnTo>
                  <a:lnTo>
                    <a:pt x="2418668" y="1058501"/>
                  </a:lnTo>
                  <a:lnTo>
                    <a:pt x="2415266" y="1059179"/>
                  </a:lnTo>
                  <a:close/>
                </a:path>
              </a:pathLst>
            </a:custGeom>
            <a:solidFill>
              <a:srgbClr val="FFFFFF"/>
            </a:solidFill>
          </p:spPr>
          <p:txBody>
            <a:bodyPr wrap="square" lIns="0" tIns="0" rIns="0" bIns="0" rtlCol="0"/>
            <a:lstStyle/>
            <a:p>
              <a:endParaRPr/>
            </a:p>
          </p:txBody>
        </p:sp>
        <p:sp>
          <p:nvSpPr>
            <p:cNvPr id="100" name="object 100"/>
            <p:cNvSpPr/>
            <p:nvPr/>
          </p:nvSpPr>
          <p:spPr>
            <a:xfrm>
              <a:off x="72389" y="7082789"/>
              <a:ext cx="2438400" cy="1059180"/>
            </a:xfrm>
            <a:custGeom>
              <a:avLst/>
              <a:gdLst/>
              <a:ahLst/>
              <a:cxnLst/>
              <a:rect l="l" t="t" r="r" b="b"/>
              <a:pathLst>
                <a:path w="2438400" h="1059179">
                  <a:moveTo>
                    <a:pt x="0" y="1032509"/>
                  </a:moveTo>
                  <a:lnTo>
                    <a:pt x="0" y="26669"/>
                  </a:lnTo>
                  <a:lnTo>
                    <a:pt x="0" y="23133"/>
                  </a:lnTo>
                  <a:lnTo>
                    <a:pt x="676" y="19730"/>
                  </a:lnTo>
                  <a:lnTo>
                    <a:pt x="2030" y="16463"/>
                  </a:lnTo>
                  <a:lnTo>
                    <a:pt x="3383" y="13195"/>
                  </a:lnTo>
                  <a:lnTo>
                    <a:pt x="5310" y="10311"/>
                  </a:lnTo>
                  <a:lnTo>
                    <a:pt x="7811" y="7811"/>
                  </a:lnTo>
                  <a:lnTo>
                    <a:pt x="10312" y="5310"/>
                  </a:lnTo>
                  <a:lnTo>
                    <a:pt x="13196" y="3383"/>
                  </a:lnTo>
                  <a:lnTo>
                    <a:pt x="16463" y="2029"/>
                  </a:lnTo>
                  <a:lnTo>
                    <a:pt x="19731" y="676"/>
                  </a:lnTo>
                  <a:lnTo>
                    <a:pt x="23133" y="0"/>
                  </a:lnTo>
                  <a:lnTo>
                    <a:pt x="26670" y="0"/>
                  </a:lnTo>
                  <a:lnTo>
                    <a:pt x="2411729" y="0"/>
                  </a:lnTo>
                  <a:lnTo>
                    <a:pt x="2415266" y="0"/>
                  </a:lnTo>
                  <a:lnTo>
                    <a:pt x="2418668" y="676"/>
                  </a:lnTo>
                  <a:lnTo>
                    <a:pt x="2421935" y="2029"/>
                  </a:lnTo>
                  <a:lnTo>
                    <a:pt x="2425203" y="3383"/>
                  </a:lnTo>
                  <a:lnTo>
                    <a:pt x="2428087" y="5310"/>
                  </a:lnTo>
                  <a:lnTo>
                    <a:pt x="2430588" y="7811"/>
                  </a:lnTo>
                  <a:lnTo>
                    <a:pt x="2433089" y="10311"/>
                  </a:lnTo>
                  <a:lnTo>
                    <a:pt x="2435016" y="13195"/>
                  </a:lnTo>
                  <a:lnTo>
                    <a:pt x="2436369" y="16463"/>
                  </a:lnTo>
                  <a:lnTo>
                    <a:pt x="2437723" y="19730"/>
                  </a:lnTo>
                  <a:lnTo>
                    <a:pt x="2438399" y="23133"/>
                  </a:lnTo>
                  <a:lnTo>
                    <a:pt x="2438399" y="26669"/>
                  </a:lnTo>
                  <a:lnTo>
                    <a:pt x="2438399" y="1032509"/>
                  </a:lnTo>
                  <a:lnTo>
                    <a:pt x="2438399" y="1036045"/>
                  </a:lnTo>
                  <a:lnTo>
                    <a:pt x="2437723" y="1039448"/>
                  </a:lnTo>
                  <a:lnTo>
                    <a:pt x="2436369" y="1042715"/>
                  </a:lnTo>
                  <a:lnTo>
                    <a:pt x="2435016" y="1045983"/>
                  </a:lnTo>
                  <a:lnTo>
                    <a:pt x="2411729" y="1059179"/>
                  </a:lnTo>
                  <a:lnTo>
                    <a:pt x="26670" y="1059179"/>
                  </a:lnTo>
                  <a:lnTo>
                    <a:pt x="23133" y="1059179"/>
                  </a:lnTo>
                  <a:lnTo>
                    <a:pt x="19731" y="1058502"/>
                  </a:lnTo>
                  <a:lnTo>
                    <a:pt x="16463" y="1057149"/>
                  </a:lnTo>
                  <a:lnTo>
                    <a:pt x="13196" y="1055795"/>
                  </a:lnTo>
                  <a:lnTo>
                    <a:pt x="0" y="1036045"/>
                  </a:lnTo>
                  <a:lnTo>
                    <a:pt x="0" y="1032509"/>
                  </a:lnTo>
                  <a:close/>
                </a:path>
              </a:pathLst>
            </a:custGeom>
            <a:ln w="7619">
              <a:solidFill>
                <a:srgbClr val="D9D9D9"/>
              </a:solidFill>
            </a:ln>
          </p:spPr>
          <p:txBody>
            <a:bodyPr wrap="square" lIns="0" tIns="0" rIns="0" bIns="0" rtlCol="0"/>
            <a:lstStyle/>
            <a:p>
              <a:endParaRPr/>
            </a:p>
          </p:txBody>
        </p:sp>
        <p:sp>
          <p:nvSpPr>
            <p:cNvPr id="101" name="object 101"/>
            <p:cNvSpPr/>
            <p:nvPr/>
          </p:nvSpPr>
          <p:spPr>
            <a:xfrm>
              <a:off x="76187" y="7086612"/>
              <a:ext cx="2430780" cy="1051560"/>
            </a:xfrm>
            <a:custGeom>
              <a:avLst/>
              <a:gdLst/>
              <a:ahLst/>
              <a:cxnLst/>
              <a:rect l="l" t="t" r="r" b="b"/>
              <a:pathLst>
                <a:path w="2430780" h="1051559">
                  <a:moveTo>
                    <a:pt x="2430780" y="16548"/>
                  </a:moveTo>
                  <a:lnTo>
                    <a:pt x="2428557" y="11150"/>
                  </a:lnTo>
                  <a:lnTo>
                    <a:pt x="2419629" y="2222"/>
                  </a:lnTo>
                  <a:lnTo>
                    <a:pt x="2414244" y="0"/>
                  </a:lnTo>
                  <a:lnTo>
                    <a:pt x="16548" y="0"/>
                  </a:lnTo>
                  <a:lnTo>
                    <a:pt x="11163" y="2222"/>
                  </a:lnTo>
                  <a:lnTo>
                    <a:pt x="2235" y="11150"/>
                  </a:lnTo>
                  <a:lnTo>
                    <a:pt x="0" y="16548"/>
                  </a:lnTo>
                  <a:lnTo>
                    <a:pt x="0" y="358140"/>
                  </a:lnTo>
                  <a:lnTo>
                    <a:pt x="0" y="1035011"/>
                  </a:lnTo>
                  <a:lnTo>
                    <a:pt x="2235" y="1040396"/>
                  </a:lnTo>
                  <a:lnTo>
                    <a:pt x="11163" y="1049324"/>
                  </a:lnTo>
                  <a:lnTo>
                    <a:pt x="16548" y="1051560"/>
                  </a:lnTo>
                  <a:lnTo>
                    <a:pt x="2414244" y="1051560"/>
                  </a:lnTo>
                  <a:lnTo>
                    <a:pt x="2419629" y="1049324"/>
                  </a:lnTo>
                  <a:lnTo>
                    <a:pt x="2428557" y="1040396"/>
                  </a:lnTo>
                  <a:lnTo>
                    <a:pt x="2430780" y="1035011"/>
                  </a:lnTo>
                  <a:lnTo>
                    <a:pt x="2430780" y="358140"/>
                  </a:lnTo>
                  <a:lnTo>
                    <a:pt x="2430780" y="16548"/>
                  </a:lnTo>
                  <a:close/>
                </a:path>
              </a:pathLst>
            </a:custGeom>
            <a:solidFill>
              <a:srgbClr val="FFFFFF"/>
            </a:solidFill>
          </p:spPr>
          <p:txBody>
            <a:bodyPr wrap="square" lIns="0" tIns="0" rIns="0" bIns="0" rtlCol="0"/>
            <a:lstStyle/>
            <a:p>
              <a:endParaRPr/>
            </a:p>
          </p:txBody>
        </p:sp>
        <p:sp>
          <p:nvSpPr>
            <p:cNvPr id="102" name="object 102"/>
            <p:cNvSpPr/>
            <p:nvPr/>
          </p:nvSpPr>
          <p:spPr>
            <a:xfrm>
              <a:off x="76200" y="7665732"/>
              <a:ext cx="2430780" cy="236220"/>
            </a:xfrm>
            <a:custGeom>
              <a:avLst/>
              <a:gdLst/>
              <a:ahLst/>
              <a:cxnLst/>
              <a:rect l="l" t="t" r="r" b="b"/>
              <a:pathLst>
                <a:path w="2430780" h="236220">
                  <a:moveTo>
                    <a:pt x="2430767" y="228600"/>
                  </a:moveTo>
                  <a:lnTo>
                    <a:pt x="0" y="228600"/>
                  </a:lnTo>
                  <a:lnTo>
                    <a:pt x="0" y="236220"/>
                  </a:lnTo>
                  <a:lnTo>
                    <a:pt x="2430767" y="236220"/>
                  </a:lnTo>
                  <a:lnTo>
                    <a:pt x="2430767" y="228600"/>
                  </a:lnTo>
                  <a:close/>
                </a:path>
                <a:path w="2430780" h="236220">
                  <a:moveTo>
                    <a:pt x="2430767" y="0"/>
                  </a:moveTo>
                  <a:lnTo>
                    <a:pt x="0" y="0"/>
                  </a:lnTo>
                  <a:lnTo>
                    <a:pt x="0" y="7620"/>
                  </a:lnTo>
                  <a:lnTo>
                    <a:pt x="2430767" y="7620"/>
                  </a:lnTo>
                  <a:lnTo>
                    <a:pt x="2430767" y="0"/>
                  </a:lnTo>
                  <a:close/>
                </a:path>
              </a:pathLst>
            </a:custGeom>
            <a:solidFill>
              <a:srgbClr val="DDDDDD"/>
            </a:solidFill>
          </p:spPr>
          <p:txBody>
            <a:bodyPr wrap="square" lIns="0" tIns="0" rIns="0" bIns="0" rtlCol="0"/>
            <a:lstStyle/>
            <a:p>
              <a:endParaRPr/>
            </a:p>
          </p:txBody>
        </p:sp>
        <p:sp>
          <p:nvSpPr>
            <p:cNvPr id="103" name="object 103"/>
            <p:cNvSpPr/>
            <p:nvPr/>
          </p:nvSpPr>
          <p:spPr>
            <a:xfrm>
              <a:off x="76199" y="7901939"/>
              <a:ext cx="2430780" cy="228600"/>
            </a:xfrm>
            <a:custGeom>
              <a:avLst/>
              <a:gdLst/>
              <a:ahLst/>
              <a:cxnLst/>
              <a:rect l="l" t="t" r="r" b="b"/>
              <a:pathLst>
                <a:path w="2430780" h="228600">
                  <a:moveTo>
                    <a:pt x="2425008" y="228599"/>
                  </a:moveTo>
                  <a:lnTo>
                    <a:pt x="5771" y="228599"/>
                  </a:lnTo>
                  <a:lnTo>
                    <a:pt x="2231" y="225060"/>
                  </a:lnTo>
                  <a:lnTo>
                    <a:pt x="0" y="219673"/>
                  </a:lnTo>
                  <a:lnTo>
                    <a:pt x="0" y="0"/>
                  </a:lnTo>
                  <a:lnTo>
                    <a:pt x="2430779" y="0"/>
                  </a:lnTo>
                  <a:lnTo>
                    <a:pt x="2430779" y="219673"/>
                  </a:lnTo>
                  <a:lnTo>
                    <a:pt x="2428547" y="225060"/>
                  </a:lnTo>
                  <a:lnTo>
                    <a:pt x="2425008" y="228599"/>
                  </a:lnTo>
                  <a:close/>
                </a:path>
              </a:pathLst>
            </a:custGeom>
            <a:solidFill>
              <a:srgbClr val="A8A8A8"/>
            </a:solidFill>
          </p:spPr>
          <p:txBody>
            <a:bodyPr wrap="square" lIns="0" tIns="0" rIns="0" bIns="0" rtlCol="0"/>
            <a:lstStyle/>
            <a:p>
              <a:endParaRPr/>
            </a:p>
          </p:txBody>
        </p:sp>
        <p:sp>
          <p:nvSpPr>
            <p:cNvPr id="104" name="object 104"/>
            <p:cNvSpPr/>
            <p:nvPr/>
          </p:nvSpPr>
          <p:spPr>
            <a:xfrm>
              <a:off x="76741" y="8122919"/>
              <a:ext cx="2430145" cy="7620"/>
            </a:xfrm>
            <a:custGeom>
              <a:avLst/>
              <a:gdLst/>
              <a:ahLst/>
              <a:cxnLst/>
              <a:rect l="l" t="t" r="r" b="b"/>
              <a:pathLst>
                <a:path w="2430145" h="7620">
                  <a:moveTo>
                    <a:pt x="2424467" y="7619"/>
                  </a:moveTo>
                  <a:lnTo>
                    <a:pt x="5229" y="7619"/>
                  </a:lnTo>
                  <a:lnTo>
                    <a:pt x="1690" y="4080"/>
                  </a:lnTo>
                  <a:lnTo>
                    <a:pt x="0" y="0"/>
                  </a:lnTo>
                  <a:lnTo>
                    <a:pt x="2429696" y="0"/>
                  </a:lnTo>
                  <a:lnTo>
                    <a:pt x="2428006" y="4080"/>
                  </a:lnTo>
                  <a:lnTo>
                    <a:pt x="2424467" y="7619"/>
                  </a:lnTo>
                  <a:close/>
                </a:path>
              </a:pathLst>
            </a:custGeom>
            <a:solidFill>
              <a:srgbClr val="DDDDDD"/>
            </a:solidFill>
          </p:spPr>
          <p:txBody>
            <a:bodyPr wrap="square" lIns="0" tIns="0" rIns="0" bIns="0" rtlCol="0"/>
            <a:lstStyle/>
            <a:p>
              <a:endParaRPr/>
            </a:p>
          </p:txBody>
        </p:sp>
      </p:grpSp>
      <p:sp>
        <p:nvSpPr>
          <p:cNvPr id="105" name="object 105"/>
          <p:cNvSpPr txBox="1"/>
          <p:nvPr/>
        </p:nvSpPr>
        <p:spPr>
          <a:xfrm>
            <a:off x="61472" y="4182803"/>
            <a:ext cx="498309" cy="1049276"/>
          </a:xfrm>
          <a:prstGeom prst="rect">
            <a:avLst/>
          </a:prstGeom>
        </p:spPr>
        <p:txBody>
          <a:bodyPr vert="horz" wrap="square" lIns="0" tIns="9221" rIns="0" bIns="0" rtlCol="0">
            <a:spAutoFit/>
          </a:bodyPr>
          <a:lstStyle/>
          <a:p>
            <a:pPr marL="11909">
              <a:spcBef>
                <a:spcPts val="73"/>
              </a:spcBef>
            </a:pPr>
            <a:r>
              <a:rPr sz="424" spc="3" dirty="0">
                <a:solidFill>
                  <a:srgbClr val="FFFFFF"/>
                </a:solidFill>
                <a:latin typeface="Arial Unicode MS"/>
                <a:cs typeface="Arial Unicode MS"/>
              </a:rPr>
              <a:t>Positive</a:t>
            </a:r>
            <a:endParaRPr sz="424">
              <a:latin typeface="Arial Unicode MS"/>
              <a:cs typeface="Arial Unicode MS"/>
            </a:endParaRPr>
          </a:p>
          <a:p>
            <a:pPr marL="21130">
              <a:spcBef>
                <a:spcPts val="405"/>
              </a:spcBef>
            </a:pPr>
            <a:r>
              <a:rPr sz="454" b="1" spc="-21" dirty="0">
                <a:solidFill>
                  <a:srgbClr val="585858"/>
                </a:solidFill>
                <a:latin typeface="Tahoma"/>
                <a:cs typeface="Tahoma"/>
              </a:rPr>
              <a:t>Member</a:t>
            </a:r>
            <a:r>
              <a:rPr sz="454" b="1" spc="-45" dirty="0">
                <a:solidFill>
                  <a:srgbClr val="585858"/>
                </a:solidFill>
                <a:latin typeface="Tahoma"/>
                <a:cs typeface="Tahoma"/>
              </a:rPr>
              <a:t> </a:t>
            </a:r>
            <a:r>
              <a:rPr sz="454" b="1" spc="-6" dirty="0">
                <a:solidFill>
                  <a:srgbClr val="585858"/>
                </a:solidFill>
                <a:latin typeface="Tahoma"/>
                <a:cs typeface="Tahoma"/>
              </a:rPr>
              <a:t>City</a:t>
            </a:r>
            <a:endParaRPr sz="454">
              <a:latin typeface="Tahoma"/>
              <a:cs typeface="Tahoma"/>
            </a:endParaRPr>
          </a:p>
          <a:p>
            <a:pPr>
              <a:lnSpc>
                <a:spcPct val="100000"/>
              </a:lnSpc>
            </a:pPr>
            <a:endParaRPr sz="605">
              <a:latin typeface="Tahoma"/>
              <a:cs typeface="Tahoma"/>
            </a:endParaRPr>
          </a:p>
          <a:p>
            <a:pPr>
              <a:spcBef>
                <a:spcPts val="27"/>
              </a:spcBef>
            </a:pPr>
            <a:endParaRPr sz="514">
              <a:latin typeface="Tahoma"/>
              <a:cs typeface="Tahoma"/>
            </a:endParaRPr>
          </a:p>
          <a:p>
            <a:pPr marL="7684"/>
            <a:r>
              <a:rPr sz="635" spc="-9" baseline="3968" dirty="0">
                <a:solidFill>
                  <a:srgbClr val="585858"/>
                </a:solidFill>
                <a:latin typeface="Arial"/>
                <a:cs typeface="Arial"/>
              </a:rPr>
              <a:t>Q. </a:t>
            </a:r>
            <a:r>
              <a:rPr sz="454" b="1" spc="-21" dirty="0">
                <a:solidFill>
                  <a:srgbClr val="585858"/>
                </a:solidFill>
                <a:latin typeface="Tahoma"/>
                <a:cs typeface="Tahoma"/>
              </a:rPr>
              <a:t>Member</a:t>
            </a:r>
            <a:r>
              <a:rPr sz="454" b="1" spc="-106" dirty="0">
                <a:solidFill>
                  <a:srgbClr val="585858"/>
                </a:solidFill>
                <a:latin typeface="Tahoma"/>
                <a:cs typeface="Tahoma"/>
              </a:rPr>
              <a:t> </a:t>
            </a:r>
            <a:r>
              <a:rPr sz="454" b="1" spc="-9" dirty="0">
                <a:solidFill>
                  <a:srgbClr val="585858"/>
                </a:solidFill>
                <a:latin typeface="Tahoma"/>
                <a:cs typeface="Tahoma"/>
              </a:rPr>
              <a:t>State</a:t>
            </a:r>
            <a:endParaRPr sz="454">
              <a:latin typeface="Tahoma"/>
              <a:cs typeface="Tahoma"/>
            </a:endParaRPr>
          </a:p>
          <a:p>
            <a:pPr marL="11909" marR="399926" algn="just">
              <a:lnSpc>
                <a:spcPct val="214299"/>
              </a:lnSpc>
              <a:spcBef>
                <a:spcPts val="321"/>
              </a:spcBef>
            </a:pPr>
            <a:r>
              <a:rPr sz="424" spc="-21" dirty="0">
                <a:solidFill>
                  <a:srgbClr val="585858"/>
                </a:solidFill>
                <a:latin typeface="Arial Unicode MS"/>
                <a:cs typeface="Arial Unicode MS"/>
              </a:rPr>
              <a:t>CT  NY  </a:t>
            </a:r>
            <a:r>
              <a:rPr sz="424" spc="18" dirty="0">
                <a:solidFill>
                  <a:srgbClr val="FFFFFF"/>
                </a:solidFill>
                <a:latin typeface="Arial Unicode MS"/>
                <a:cs typeface="Arial Unicode MS"/>
              </a:rPr>
              <a:t>M</a:t>
            </a:r>
            <a:r>
              <a:rPr sz="424" spc="-12" dirty="0">
                <a:solidFill>
                  <a:srgbClr val="FFFFFF"/>
                </a:solidFill>
                <a:latin typeface="Arial Unicode MS"/>
                <a:cs typeface="Arial Unicode MS"/>
              </a:rPr>
              <a:t>A</a:t>
            </a:r>
            <a:endParaRPr sz="424">
              <a:latin typeface="Arial Unicode MS"/>
              <a:cs typeface="Arial Unicode MS"/>
            </a:endParaRPr>
          </a:p>
          <a:p>
            <a:pPr>
              <a:spcBef>
                <a:spcPts val="39"/>
              </a:spcBef>
            </a:pPr>
            <a:endParaRPr sz="545">
              <a:latin typeface="Arial Unicode MS"/>
              <a:cs typeface="Arial Unicode MS"/>
            </a:endParaRPr>
          </a:p>
          <a:p>
            <a:pPr marL="21130"/>
            <a:r>
              <a:rPr sz="454" b="1" spc="-21" dirty="0">
                <a:solidFill>
                  <a:srgbClr val="585858"/>
                </a:solidFill>
                <a:latin typeface="Tahoma"/>
                <a:cs typeface="Tahoma"/>
              </a:rPr>
              <a:t>Member </a:t>
            </a:r>
            <a:r>
              <a:rPr sz="454" b="1" spc="-18" dirty="0">
                <a:solidFill>
                  <a:srgbClr val="585858"/>
                </a:solidFill>
                <a:latin typeface="Tahoma"/>
                <a:cs typeface="Tahoma"/>
              </a:rPr>
              <a:t>Zip</a:t>
            </a:r>
            <a:r>
              <a:rPr sz="454" b="1" spc="-91" dirty="0">
                <a:solidFill>
                  <a:srgbClr val="585858"/>
                </a:solidFill>
                <a:latin typeface="Tahoma"/>
                <a:cs typeface="Tahoma"/>
              </a:rPr>
              <a:t> </a:t>
            </a:r>
            <a:r>
              <a:rPr sz="454" b="1" spc="-9" dirty="0">
                <a:solidFill>
                  <a:srgbClr val="585858"/>
                </a:solidFill>
                <a:latin typeface="Tahoma"/>
                <a:cs typeface="Tahoma"/>
              </a:rPr>
              <a:t>Code</a:t>
            </a:r>
            <a:endParaRPr sz="454">
              <a:latin typeface="Tahoma"/>
              <a:cs typeface="Tahoma"/>
            </a:endParaRPr>
          </a:p>
        </p:txBody>
      </p:sp>
      <p:sp>
        <p:nvSpPr>
          <p:cNvPr id="106" name="TextBox 105"/>
          <p:cNvSpPr txBox="1"/>
          <p:nvPr/>
        </p:nvSpPr>
        <p:spPr>
          <a:xfrm>
            <a:off x="2041375" y="5377900"/>
            <a:ext cx="7362606" cy="400110"/>
          </a:xfrm>
          <a:prstGeom prst="rect">
            <a:avLst/>
          </a:prstGeom>
          <a:noFill/>
        </p:spPr>
        <p:txBody>
          <a:bodyPr wrap="square" rtlCol="0">
            <a:spAutoFit/>
          </a:bodyPr>
          <a:lstStyle/>
          <a:p>
            <a:r>
              <a:rPr lang="en-US" sz="2000" dirty="0">
                <a:solidFill>
                  <a:srgbClr val="2906A2"/>
                </a:solidFill>
                <a:latin typeface="+mn-lt"/>
              </a:rPr>
              <a:t>Hospital Admission, Discharge and Transfer Data by Zip Code</a:t>
            </a:r>
          </a:p>
        </p:txBody>
      </p:sp>
    </p:spTree>
    <p:extLst>
      <p:ext uri="{BB962C8B-B14F-4D97-AF65-F5344CB8AC3E}">
        <p14:creationId xmlns:p14="http://schemas.microsoft.com/office/powerpoint/2010/main" val="4047819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666" y="900933"/>
            <a:ext cx="8787159" cy="5339426"/>
          </a:xfrm>
        </p:spPr>
        <p:txBody>
          <a:bodyPr/>
          <a:lstStyle/>
          <a:p>
            <a:pPr marL="0" indent="0" algn="ctr">
              <a:spcAft>
                <a:spcPts val="1200"/>
              </a:spcAft>
              <a:buNone/>
            </a:pPr>
            <a:endParaRPr lang="en-US" sz="3200" b="1" dirty="0"/>
          </a:p>
          <a:p>
            <a:pPr marL="0" indent="0" algn="ctr">
              <a:spcAft>
                <a:spcPts val="1200"/>
              </a:spcAft>
              <a:buNone/>
            </a:pPr>
            <a:endParaRPr lang="en-US" sz="3200" b="1" dirty="0"/>
          </a:p>
          <a:p>
            <a:pPr marL="0" indent="0">
              <a:buNone/>
            </a:pPr>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72</a:t>
            </a:fld>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857" y="1916505"/>
            <a:ext cx="5849655" cy="341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340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666" y="900933"/>
            <a:ext cx="8787159" cy="5339426"/>
          </a:xfrm>
        </p:spPr>
        <p:txBody>
          <a:bodyPr/>
          <a:lstStyle/>
          <a:p>
            <a:pPr marL="0" indent="0" algn="ctr">
              <a:spcAft>
                <a:spcPts val="1200"/>
              </a:spcAft>
              <a:buNone/>
            </a:pPr>
            <a:endParaRPr lang="en-US" sz="3200" b="1" dirty="0"/>
          </a:p>
          <a:p>
            <a:pPr marL="0" indent="0" algn="ctr">
              <a:spcAft>
                <a:spcPts val="1200"/>
              </a:spcAft>
              <a:buNone/>
            </a:pPr>
            <a:endParaRPr lang="en-US" sz="3200" b="1" dirty="0"/>
          </a:p>
          <a:p>
            <a:pPr marL="0" indent="0">
              <a:buNone/>
            </a:pPr>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73</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84" y="1741118"/>
            <a:ext cx="7871118" cy="386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431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666" y="900933"/>
            <a:ext cx="8787159" cy="5339426"/>
          </a:xfrm>
        </p:spPr>
        <p:txBody>
          <a:bodyPr/>
          <a:lstStyle/>
          <a:p>
            <a:pPr marL="0" indent="0" algn="ctr">
              <a:spcAft>
                <a:spcPts val="1200"/>
              </a:spcAft>
              <a:buNone/>
            </a:pPr>
            <a:endParaRPr lang="en-US" sz="3200" b="1" dirty="0"/>
          </a:p>
          <a:p>
            <a:pPr marL="0" indent="0" algn="ctr">
              <a:spcAft>
                <a:spcPts val="1200"/>
              </a:spcAft>
              <a:buNone/>
            </a:pPr>
            <a:endParaRPr lang="en-US" sz="3200" b="1" dirty="0"/>
          </a:p>
          <a:p>
            <a:pPr marL="0" indent="0">
              <a:buNone/>
            </a:pPr>
            <a:endParaRPr lang="en-US" sz="2800" dirty="0"/>
          </a:p>
          <a:p>
            <a:pPr marL="0" lvl="0" indent="0" algn="ctr">
              <a:buNone/>
            </a:pPr>
            <a:endParaRPr lang="en-US" sz="2800" dirty="0"/>
          </a:p>
          <a:p>
            <a:pPr marL="0" lvl="0" indent="0">
              <a:buNone/>
            </a:pPr>
            <a:endParaRPr lang="en-US" dirty="0"/>
          </a:p>
          <a:p>
            <a:pPr marL="0" lvl="0" indent="0">
              <a:buNone/>
            </a:pPr>
            <a:endParaRPr lang="en-US" dirty="0"/>
          </a:p>
          <a:p>
            <a:pPr marL="0" lvl="0" indent="0">
              <a:buNone/>
            </a:pPr>
            <a:endParaRPr lang="en-US" sz="1200" dirty="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74</a:t>
            </a:fld>
            <a:endParaRPr lang="en-US" dirty="0"/>
          </a:p>
        </p:txBody>
      </p:sp>
      <p:graphicFrame>
        <p:nvGraphicFramePr>
          <p:cNvPr id="7" name="Chart 6">
            <a:extLst>
              <a:ext uri="{FF2B5EF4-FFF2-40B4-BE49-F238E27FC236}">
                <a16:creationId xmlns:a16="http://schemas.microsoft.com/office/drawing/2014/main" id="{A15B2193-958D-41E0-B994-1751FA9DC0D0}"/>
              </a:ext>
            </a:extLst>
          </p:cNvPr>
          <p:cNvGraphicFramePr>
            <a:graphicFrameLocks/>
          </p:cNvGraphicFramePr>
          <p:nvPr>
            <p:extLst>
              <p:ext uri="{D42A27DB-BD31-4B8C-83A1-F6EECF244321}">
                <p14:modId xmlns:p14="http://schemas.microsoft.com/office/powerpoint/2010/main" val="3259696485"/>
              </p:ext>
            </p:extLst>
          </p:nvPr>
        </p:nvGraphicFramePr>
        <p:xfrm>
          <a:off x="892153" y="1340285"/>
          <a:ext cx="7462708" cy="4828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42128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18223"/>
            <a:ext cx="8599488" cy="5608205"/>
          </a:xfrm>
          <a:ln>
            <a:noFill/>
          </a:ln>
        </p:spPr>
        <p:txBody>
          <a:bodyPr/>
          <a:lstStyle/>
          <a:p>
            <a:pPr marL="0" indent="0">
              <a:spcBef>
                <a:spcPts val="1200"/>
              </a:spcBef>
              <a:buFont typeface="Wingdings" panose="05000000000000000000" pitchFamily="2" charset="2"/>
              <a:buNone/>
            </a:pPr>
            <a:endParaRPr lang="en-US" altLang="en-US" sz="2000" dirty="0">
              <a:cs typeface="Times New Roman" panose="02020603050405020304" pitchFamily="18" charset="0"/>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spcBef>
                <a:spcPts val="600"/>
              </a:spcBef>
              <a:buSzPct val="75000"/>
              <a:buNone/>
            </a:pPr>
            <a:endParaRPr lang="en-US" altLang="en-US" sz="2800" dirty="0">
              <a:solidFill>
                <a:srgbClr val="2906A2"/>
              </a:solidFill>
            </a:endParaRPr>
          </a:p>
          <a:p>
            <a:pPr marL="57150" lvl="1" indent="0" algn="ctr">
              <a:spcBef>
                <a:spcPts val="600"/>
              </a:spcBef>
              <a:buSzPct val="75000"/>
              <a:buNone/>
            </a:pPr>
            <a:endParaRPr lang="en-US" altLang="en-US" sz="2800" b="1" dirty="0">
              <a:solidFill>
                <a:srgbClr val="2906A2"/>
              </a:solidFill>
            </a:endParaRPr>
          </a:p>
          <a:p>
            <a:pPr marL="57150" lvl="1" indent="0" algn="ctr">
              <a:spcBef>
                <a:spcPts val="600"/>
              </a:spcBef>
              <a:buSzPct val="75000"/>
              <a:buNone/>
            </a:pPr>
            <a:r>
              <a:rPr lang="en-US" altLang="en-US" sz="2800" b="1" dirty="0">
                <a:solidFill>
                  <a:srgbClr val="2906A2"/>
                </a:solidFill>
              </a:rPr>
              <a:t>Appendix: Additional Detail on </a:t>
            </a:r>
          </a:p>
          <a:p>
            <a:pPr marL="57150" lvl="1" indent="0" algn="ctr">
              <a:spcBef>
                <a:spcPts val="600"/>
              </a:spcBef>
              <a:buSzPct val="75000"/>
              <a:buNone/>
            </a:pPr>
            <a:r>
              <a:rPr lang="en-US" altLang="en-US" sz="2800" b="1" dirty="0">
                <a:solidFill>
                  <a:srgbClr val="2906A2"/>
                </a:solidFill>
              </a:rPr>
              <a:t>Connecticut Medicaid Finances</a:t>
            </a: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54A15-9141-4B29-91AA-3FDB12701DB5}" type="slidenum">
              <a:rPr lang="en-US" altLang="en-US" sz="1200">
                <a:solidFill>
                  <a:srgbClr val="898989"/>
                </a:solidFill>
                <a:latin typeface="Times New Roman" panose="02020603050405020304" pitchFamily="18" charset="0"/>
              </a:rPr>
              <a:pPr algn="r" eaLnBrk="1" hangingPunct="1"/>
              <a:t>75</a:t>
            </a:fld>
            <a:endParaRPr lang="en-US" altLang="en-US" sz="1200" dirty="0">
              <a:solidFill>
                <a:srgbClr val="898989"/>
              </a:solidFill>
              <a:latin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75</a:t>
            </a:fld>
            <a:endParaRPr lang="en-US" dirty="0"/>
          </a:p>
        </p:txBody>
      </p:sp>
      <p:sp>
        <p:nvSpPr>
          <p:cNvPr id="4" name="Footer Placeholder 3"/>
          <p:cNvSpPr>
            <a:spLocks noGrp="1"/>
          </p:cNvSpPr>
          <p:nvPr>
            <p:ph type="ftr" sz="quarter" idx="11"/>
          </p:nvPr>
        </p:nvSpPr>
        <p:spPr>
          <a:xfrm>
            <a:off x="2452276" y="6372392"/>
            <a:ext cx="4239448" cy="365125"/>
          </a:xfrm>
        </p:spPr>
        <p:txBody>
          <a:bodyPr/>
          <a:lstStyle/>
          <a:p>
            <a:pPr>
              <a:defRPr/>
            </a:pPr>
            <a:r>
              <a:rPr lang="en-US" dirty="0"/>
              <a:t>Department of Social Services</a:t>
            </a:r>
          </a:p>
        </p:txBody>
      </p:sp>
    </p:spTree>
    <p:extLst>
      <p:ext uri="{BB962C8B-B14F-4D97-AF65-F5344CB8AC3E}">
        <p14:creationId xmlns:p14="http://schemas.microsoft.com/office/powerpoint/2010/main" val="32661256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7"/>
          <p:cNvSpPr txBox="1">
            <a:spLocks noChangeArrowheads="1"/>
          </p:cNvSpPr>
          <p:nvPr/>
        </p:nvSpPr>
        <p:spPr bwMode="auto">
          <a:xfrm>
            <a:off x="4062412" y="-26988"/>
            <a:ext cx="220829"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112522" y="25400"/>
            <a:ext cx="5768242"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r">
              <a:spcBef>
                <a:spcPct val="0"/>
              </a:spcBef>
              <a:buFontTx/>
              <a:buNone/>
            </a:pPr>
            <a:r>
              <a:rPr lang="en-US" altLang="en-US" sz="2800" dirty="0">
                <a:solidFill>
                  <a:srgbClr val="FFFF00"/>
                </a:solidFill>
                <a:latin typeface="+mn-lt"/>
              </a:rPr>
              <a:t>Comparison to National Trends</a:t>
            </a: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76</a:t>
            </a:fld>
            <a:endParaRPr lang="en-US" sz="1200" dirty="0">
              <a:solidFill>
                <a:schemeClr val="tx1">
                  <a:tint val="75000"/>
                </a:schemeClr>
              </a:solidFill>
              <a:latin typeface="+mj-lt"/>
              <a:cs typeface="+mn-cs"/>
            </a:endParaRPr>
          </a:p>
        </p:txBody>
      </p:sp>
      <p:sp>
        <p:nvSpPr>
          <p:cNvPr id="25607" name="TextBox 2"/>
          <p:cNvSpPr txBox="1">
            <a:spLocks noChangeArrowheads="1"/>
          </p:cNvSpPr>
          <p:nvPr/>
        </p:nvSpPr>
        <p:spPr bwMode="auto">
          <a:xfrm>
            <a:off x="1113289" y="5952193"/>
            <a:ext cx="7026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buNone/>
            </a:pPr>
            <a:r>
              <a:rPr lang="en-US" altLang="en-US" sz="1400" i="1" dirty="0">
                <a:latin typeface="+mn-lt"/>
              </a:rPr>
              <a:t>* Expenditures are net of drug rebates and exclude hospital supplemental payments given the  significant variance in that area over the years</a:t>
            </a:r>
            <a:endParaRPr lang="en-US" altLang="en-US" sz="1400" dirty="0">
              <a:latin typeface="+mn-lt"/>
            </a:endParaRPr>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382B61B4-6BB9-47A6-B93C-99ACD9D56F89}" type="slidenum">
              <a:rPr lang="en-US" smtClean="0"/>
              <a:pPr>
                <a:defRPr/>
              </a:pPr>
              <a:t>76</a:t>
            </a:fld>
            <a:endParaRPr lang="en-US" dirty="0"/>
          </a:p>
        </p:txBody>
      </p:sp>
      <p:pic>
        <p:nvPicPr>
          <p:cNvPr id="3" name="Picture 2">
            <a:extLst>
              <a:ext uri="{FF2B5EF4-FFF2-40B4-BE49-F238E27FC236}">
                <a16:creationId xmlns:a16="http://schemas.microsoft.com/office/drawing/2014/main" id="{087EF4A3-F806-4AF2-B5DF-F23501D624FA}"/>
              </a:ext>
            </a:extLst>
          </p:cNvPr>
          <p:cNvPicPr>
            <a:picLocks noChangeAspect="1"/>
          </p:cNvPicPr>
          <p:nvPr/>
        </p:nvPicPr>
        <p:blipFill>
          <a:blip r:embed="rId3"/>
          <a:stretch>
            <a:fillRect/>
          </a:stretch>
        </p:blipFill>
        <p:spPr>
          <a:xfrm>
            <a:off x="695326" y="957368"/>
            <a:ext cx="7781924" cy="4517017"/>
          </a:xfrm>
          <a:prstGeom prst="rect">
            <a:avLst/>
          </a:prstGeom>
        </p:spPr>
      </p:pic>
    </p:spTree>
    <p:extLst>
      <p:ext uri="{BB962C8B-B14F-4D97-AF65-F5344CB8AC3E}">
        <p14:creationId xmlns:p14="http://schemas.microsoft.com/office/powerpoint/2010/main" val="2294011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a:t>1/8/2021</a:t>
            </a:r>
            <a:endParaRPr lang="en-US" dirty="0"/>
          </a:p>
        </p:txBody>
      </p:sp>
      <p:sp>
        <p:nvSpPr>
          <p:cNvPr id="6" name="Footer Placeholder 5"/>
          <p:cNvSpPr>
            <a:spLocks noGrp="1"/>
          </p:cNvSpPr>
          <p:nvPr>
            <p:ph type="ftr" sz="quarter" idx="11"/>
          </p:nvPr>
        </p:nvSpPr>
        <p:spPr>
          <a:xfrm>
            <a:off x="3192302" y="6332734"/>
            <a:ext cx="2895600" cy="365125"/>
          </a:xfrm>
        </p:spPr>
        <p:txBody>
          <a:bodyPr/>
          <a:lstStyle/>
          <a:p>
            <a:pPr>
              <a:defRPr/>
            </a:pPr>
            <a:r>
              <a:rPr lang="en-US" dirty="0"/>
              <a:t>Department of Social Services</a:t>
            </a:r>
          </a:p>
        </p:txBody>
      </p:sp>
      <p:sp>
        <p:nvSpPr>
          <p:cNvPr id="7" name="Slide Number Placeholder 6"/>
          <p:cNvSpPr>
            <a:spLocks noGrp="1"/>
          </p:cNvSpPr>
          <p:nvPr>
            <p:ph type="sldNum" sz="quarter" idx="12"/>
          </p:nvPr>
        </p:nvSpPr>
        <p:spPr/>
        <p:txBody>
          <a:bodyPr/>
          <a:lstStyle/>
          <a:p>
            <a:pPr>
              <a:defRPr/>
            </a:pPr>
            <a:fld id="{382B61B4-6BB9-47A6-B93C-99ACD9D56F89}" type="slidenum">
              <a:rPr lang="en-US" smtClean="0"/>
              <a:pPr>
                <a:defRPr/>
              </a:pPr>
              <a:t>77</a:t>
            </a:fld>
            <a:endParaRPr lang="en-US" dirty="0"/>
          </a:p>
        </p:txBody>
      </p:sp>
      <p:sp>
        <p:nvSpPr>
          <p:cNvPr id="10" name="Title 1"/>
          <p:cNvSpPr>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r>
              <a:rPr lang="en-US" altLang="en-US" sz="3200" dirty="0">
                <a:solidFill>
                  <a:srgbClr val="FFFF00"/>
                </a:solidFill>
                <a:latin typeface="+mn-lt"/>
              </a:rPr>
              <a:t>Per Member Costs</a:t>
            </a:r>
          </a:p>
        </p:txBody>
      </p:sp>
      <p:sp>
        <p:nvSpPr>
          <p:cNvPr id="2" name="TextBox 1"/>
          <p:cNvSpPr txBox="1"/>
          <p:nvPr/>
        </p:nvSpPr>
        <p:spPr>
          <a:xfrm>
            <a:off x="816428" y="5821468"/>
            <a:ext cx="7647347" cy="461665"/>
          </a:xfrm>
          <a:prstGeom prst="rect">
            <a:avLst/>
          </a:prstGeom>
          <a:noFill/>
          <a:ln>
            <a:solidFill>
              <a:schemeClr val="tx1"/>
            </a:solidFill>
          </a:ln>
        </p:spPr>
        <p:txBody>
          <a:bodyPr wrap="square" rtlCol="0">
            <a:spAutoFit/>
          </a:bodyPr>
          <a:lstStyle/>
          <a:p>
            <a:r>
              <a:rPr lang="en-US" sz="1200" dirty="0"/>
              <a:t>Please note SFY 18 includes significant additional expenditures associated with hospital supplemental payment increases ($480 million above SFY 2017 levels)</a:t>
            </a:r>
          </a:p>
        </p:txBody>
      </p:sp>
      <p:pic>
        <p:nvPicPr>
          <p:cNvPr id="3" name="Picture 2">
            <a:extLst>
              <a:ext uri="{FF2B5EF4-FFF2-40B4-BE49-F238E27FC236}">
                <a16:creationId xmlns:a16="http://schemas.microsoft.com/office/drawing/2014/main" id="{92528C86-1742-4C5B-B6B2-1F4B4CACFAFD}"/>
              </a:ext>
            </a:extLst>
          </p:cNvPr>
          <p:cNvPicPr>
            <a:picLocks noChangeAspect="1"/>
          </p:cNvPicPr>
          <p:nvPr/>
        </p:nvPicPr>
        <p:blipFill>
          <a:blip r:embed="rId2"/>
          <a:stretch>
            <a:fillRect/>
          </a:stretch>
        </p:blipFill>
        <p:spPr>
          <a:xfrm>
            <a:off x="750222" y="1072646"/>
            <a:ext cx="7713553" cy="4501989"/>
          </a:xfrm>
          <a:prstGeom prst="rect">
            <a:avLst/>
          </a:prstGeom>
        </p:spPr>
      </p:pic>
    </p:spTree>
    <p:extLst>
      <p:ext uri="{BB962C8B-B14F-4D97-AF65-F5344CB8AC3E}">
        <p14:creationId xmlns:p14="http://schemas.microsoft.com/office/powerpoint/2010/main" val="37341049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72256" y="566109"/>
            <a:ext cx="8599488" cy="3164228"/>
          </a:xfrm>
        </p:spPr>
        <p:txBody>
          <a:bodyPr/>
          <a:lstStyle/>
          <a:p>
            <a:pPr marL="57150" lvl="1" indent="0">
              <a:spcBef>
                <a:spcPts val="600"/>
              </a:spcBef>
              <a:buSzPct val="75000"/>
              <a:buNone/>
            </a:pPr>
            <a:endParaRPr lang="en-US" altLang="en-US" sz="1200" dirty="0"/>
          </a:p>
          <a:p>
            <a:pPr marL="514350" lvl="1" indent="-457200">
              <a:spcBef>
                <a:spcPts val="600"/>
              </a:spcBef>
              <a:spcAft>
                <a:spcPts val="1200"/>
              </a:spcAft>
              <a:buSzPct val="75000"/>
              <a:buFont typeface="Wingdings" panose="05000000000000000000" pitchFamily="2" charset="2"/>
              <a:buChar char="§"/>
            </a:pPr>
            <a:r>
              <a:rPr lang="en-US" altLang="en-US" sz="2800" dirty="0">
                <a:solidFill>
                  <a:srgbClr val="2906A2"/>
                </a:solidFill>
              </a:rPr>
              <a:t>Review of Global Per Member Annual Costs*</a:t>
            </a:r>
          </a:p>
          <a:p>
            <a:pPr marL="914400" lvl="2" indent="-457200">
              <a:spcBef>
                <a:spcPts val="600"/>
              </a:spcBef>
              <a:buSzPct val="75000"/>
              <a:buFont typeface="Wingdings" panose="05000000000000000000" pitchFamily="2" charset="2"/>
              <a:buChar char="§"/>
            </a:pPr>
            <a:r>
              <a:rPr lang="en-US" altLang="en-US" sz="2400" dirty="0"/>
              <a:t>MACPAC publishes data on the annual cost per enrollee, which they call the spending per full year equivalent enrollee</a:t>
            </a:r>
          </a:p>
          <a:p>
            <a:pPr marL="914400" lvl="2" indent="-457200">
              <a:spcBef>
                <a:spcPts val="600"/>
              </a:spcBef>
              <a:buSzPct val="75000"/>
              <a:buFont typeface="Wingdings" panose="05000000000000000000" pitchFamily="2" charset="2"/>
              <a:buChar char="§"/>
            </a:pPr>
            <a:r>
              <a:rPr lang="en-US" altLang="en-US" sz="2400" dirty="0"/>
              <a:t>The table below summarizes data for a peer state cohort that includes New England states, New York and New Jersey</a:t>
            </a:r>
          </a:p>
          <a:p>
            <a:pPr marL="914400" lvl="2" indent="-457200">
              <a:spcBef>
                <a:spcPts val="600"/>
              </a:spcBef>
              <a:buSzPct val="75000"/>
              <a:buFont typeface="Wingdings" panose="05000000000000000000" pitchFamily="2" charset="2"/>
              <a:buChar char="§"/>
            </a:pPr>
            <a:endParaRPr lang="en-US" altLang="en-US" sz="2600" dirty="0">
              <a:solidFill>
                <a:srgbClr val="FF0000"/>
              </a:solidFill>
            </a:endParaRPr>
          </a:p>
        </p:txBody>
      </p:sp>
      <p:sp>
        <p:nvSpPr>
          <p:cNvPr id="30724"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sp>
        <p:nvSpPr>
          <p:cNvPr id="30725" name="Title 1"/>
          <p:cNvSpPr>
            <a:spLocks/>
          </p:cNvSpPr>
          <p:nvPr/>
        </p:nvSpPr>
        <p:spPr bwMode="auto">
          <a:xfrm>
            <a:off x="3124200" y="113341"/>
            <a:ext cx="5747544"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anose="05000000000000000000" pitchFamily="2" charset="2"/>
              <a:buChar char="§"/>
              <a:defRPr sz="2400">
                <a:solidFill>
                  <a:srgbClr val="2906A2"/>
                </a:solidFill>
                <a:latin typeface="Times New Roman" panose="02020603050405020304" pitchFamily="18" charset="0"/>
              </a:defRPr>
            </a:lvl1pPr>
            <a:lvl2pPr marL="742950" indent="-285750" eaLnBrk="0" hangingPunct="0">
              <a:spcBef>
                <a:spcPct val="200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eaLnBrk="0" hangingPunct="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a:spcBef>
                <a:spcPct val="0"/>
              </a:spcBef>
              <a:buFontTx/>
              <a:buNone/>
            </a:pPr>
            <a:br>
              <a:rPr lang="en-US" altLang="en-US" sz="2800" dirty="0">
                <a:solidFill>
                  <a:schemeClr val="bg1"/>
                </a:solidFill>
              </a:rPr>
            </a:br>
            <a:r>
              <a:rPr lang="en-US" altLang="en-US" sz="2800" dirty="0">
                <a:solidFill>
                  <a:srgbClr val="FFFF00"/>
                </a:solidFill>
                <a:latin typeface="+mn-lt"/>
              </a:rPr>
              <a:t>Annual Per Member Costs</a:t>
            </a:r>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6" name="Slide Number Placeholder 5"/>
          <p:cNvSpPr>
            <a:spLocks noGrp="1"/>
          </p:cNvSpPr>
          <p:nvPr>
            <p:ph type="sldNum" sz="quarter" idx="12"/>
          </p:nvPr>
        </p:nvSpPr>
        <p:spPr/>
        <p:txBody>
          <a:bodyPr/>
          <a:lstStyle/>
          <a:p>
            <a:pPr>
              <a:defRPr/>
            </a:pPr>
            <a:fld id="{382B61B4-6BB9-47A6-B93C-99ACD9D56F89}" type="slidenum">
              <a:rPr lang="en-US" smtClean="0"/>
              <a:pPr>
                <a:defRPr/>
              </a:pPr>
              <a:t>78</a:t>
            </a:fld>
            <a:endParaRPr lang="en-US" dirty="0"/>
          </a:p>
        </p:txBody>
      </p:sp>
      <p:sp>
        <p:nvSpPr>
          <p:cNvPr id="2" name="Footer Placeholder 1"/>
          <p:cNvSpPr>
            <a:spLocks noGrp="1"/>
          </p:cNvSpPr>
          <p:nvPr>
            <p:ph type="ftr" sz="quarter" idx="11"/>
          </p:nvPr>
        </p:nvSpPr>
        <p:spPr/>
        <p:txBody>
          <a:bodyPr/>
          <a:lstStyle/>
          <a:p>
            <a:pPr>
              <a:defRPr/>
            </a:pPr>
            <a:r>
              <a:rPr lang="en-US" dirty="0"/>
              <a:t>Department of Social Services</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30" y="3699164"/>
            <a:ext cx="4602141" cy="261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83058" y="3860480"/>
            <a:ext cx="3038253" cy="1631216"/>
          </a:xfrm>
          <a:prstGeom prst="rect">
            <a:avLst/>
          </a:prstGeom>
          <a:noFill/>
        </p:spPr>
        <p:txBody>
          <a:bodyPr wrap="square" rtlCol="0">
            <a:spAutoFit/>
          </a:bodyPr>
          <a:lstStyle/>
          <a:p>
            <a:pPr marL="0" lvl="1">
              <a:spcBef>
                <a:spcPts val="600"/>
              </a:spcBef>
              <a:buSzPct val="75000"/>
            </a:pPr>
            <a:r>
              <a:rPr lang="en-US" altLang="en-US" sz="2000" dirty="0"/>
              <a:t>CT is the third lowest cost state in this cohort with costs that are close to $1,000 lower than the group average</a:t>
            </a:r>
          </a:p>
        </p:txBody>
      </p:sp>
      <p:sp>
        <p:nvSpPr>
          <p:cNvPr id="7" name="TextBox 6"/>
          <p:cNvSpPr txBox="1"/>
          <p:nvPr/>
        </p:nvSpPr>
        <p:spPr>
          <a:xfrm>
            <a:off x="5247408" y="5929867"/>
            <a:ext cx="3709555" cy="307777"/>
          </a:xfrm>
          <a:prstGeom prst="rect">
            <a:avLst/>
          </a:prstGeom>
          <a:noFill/>
        </p:spPr>
        <p:txBody>
          <a:bodyPr wrap="square" rtlCol="0">
            <a:spAutoFit/>
          </a:bodyPr>
          <a:lstStyle/>
          <a:p>
            <a:r>
              <a:rPr lang="en-US" sz="1400" dirty="0"/>
              <a:t>*from FFY 2018 MACPAC report, Exhibit 23</a:t>
            </a:r>
          </a:p>
        </p:txBody>
      </p:sp>
    </p:spTree>
    <p:extLst>
      <p:ext uri="{BB962C8B-B14F-4D97-AF65-F5344CB8AC3E}">
        <p14:creationId xmlns:p14="http://schemas.microsoft.com/office/powerpoint/2010/main" val="32443031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308465" y="25400"/>
            <a:ext cx="5552902"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spcBef>
                <a:spcPct val="0"/>
              </a:spcBef>
              <a:buFontTx/>
              <a:buNone/>
            </a:pPr>
            <a:br>
              <a:rPr lang="en-US" altLang="en-US" sz="2800" dirty="0">
                <a:solidFill>
                  <a:schemeClr val="bg1"/>
                </a:solidFill>
              </a:rPr>
            </a:br>
            <a:endParaRPr lang="en-US" altLang="en-US" dirty="0">
              <a:solidFill>
                <a:srgbClr val="FFFF00"/>
              </a:solidFill>
              <a:latin typeface="+mn-lt"/>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79</a:t>
            </a:fld>
            <a:endParaRPr lang="en-US" sz="1200" dirty="0">
              <a:solidFill>
                <a:schemeClr val="tx1">
                  <a:tint val="75000"/>
                </a:schemeClr>
              </a:solidFill>
              <a:latin typeface="+mj-lt"/>
              <a:cs typeface="+mn-cs"/>
            </a:endParaRPr>
          </a:p>
        </p:txBody>
      </p:sp>
      <p:sp>
        <p:nvSpPr>
          <p:cNvPr id="3" name="Date Placeholder 2"/>
          <p:cNvSpPr>
            <a:spLocks noGrp="1"/>
          </p:cNvSpPr>
          <p:nvPr>
            <p:ph type="dt" sz="half" idx="10"/>
          </p:nvPr>
        </p:nvSpPr>
        <p:spPr/>
        <p:txBody>
          <a:bodyPr/>
          <a:lstStyle/>
          <a:p>
            <a:pPr>
              <a:defRPr/>
            </a:pPr>
            <a:r>
              <a:rPr lang="en-US"/>
              <a:t>December, 2020</a:t>
            </a:r>
            <a:endParaRPr lang="en-US" dirty="0"/>
          </a:p>
        </p:txBody>
      </p:sp>
      <p:sp>
        <p:nvSpPr>
          <p:cNvPr id="5" name="Slide Number Placeholder 4"/>
          <p:cNvSpPr>
            <a:spLocks noGrp="1"/>
          </p:cNvSpPr>
          <p:nvPr>
            <p:ph type="sldNum" sz="quarter" idx="12"/>
          </p:nvPr>
        </p:nvSpPr>
        <p:spPr/>
        <p:txBody>
          <a:bodyPr/>
          <a:lstStyle/>
          <a:p>
            <a:pPr>
              <a:defRPr/>
            </a:pPr>
            <a:fld id="{382B61B4-6BB9-47A6-B93C-99ACD9D56F89}" type="slidenum">
              <a:rPr lang="en-US" smtClean="0"/>
              <a:pPr>
                <a:defRPr/>
              </a:pPr>
              <a:t>79</a:t>
            </a:fld>
            <a:endParaRPr lang="en-US" dirty="0"/>
          </a:p>
        </p:txBody>
      </p:sp>
      <p:sp>
        <p:nvSpPr>
          <p:cNvPr id="10" name="Title 1"/>
          <p:cNvSpPr>
            <a:spLocks/>
          </p:cNvSpPr>
          <p:nvPr/>
        </p:nvSpPr>
        <p:spPr bwMode="auto">
          <a:xfrm>
            <a:off x="2993571" y="25400"/>
            <a:ext cx="5867796"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r">
              <a:spcBef>
                <a:spcPct val="0"/>
              </a:spcBef>
              <a:buFontTx/>
              <a:buNone/>
            </a:pPr>
            <a:r>
              <a:rPr lang="en-US" altLang="en-US" sz="2800" dirty="0">
                <a:solidFill>
                  <a:srgbClr val="FFFF00"/>
                </a:solidFill>
                <a:latin typeface="+mn-lt"/>
              </a:rPr>
              <a:t>Federal and State Share of Medicaid</a:t>
            </a:r>
          </a:p>
        </p:txBody>
      </p:sp>
      <p:sp>
        <p:nvSpPr>
          <p:cNvPr id="6" name="Footer Placeholder 5"/>
          <p:cNvSpPr>
            <a:spLocks noGrp="1"/>
          </p:cNvSpPr>
          <p:nvPr>
            <p:ph type="ftr" sz="quarter" idx="11"/>
          </p:nvPr>
        </p:nvSpPr>
        <p:spPr/>
        <p:txBody>
          <a:bodyPr/>
          <a:lstStyle/>
          <a:p>
            <a:pPr>
              <a:defRPr/>
            </a:pPr>
            <a:r>
              <a:rPr lang="en-US" dirty="0"/>
              <a:t>Department of Social Services</a:t>
            </a:r>
          </a:p>
        </p:txBody>
      </p:sp>
      <p:sp>
        <p:nvSpPr>
          <p:cNvPr id="8" name="TextBox 7"/>
          <p:cNvSpPr txBox="1"/>
          <p:nvPr/>
        </p:nvSpPr>
        <p:spPr>
          <a:xfrm>
            <a:off x="5834743" y="5904208"/>
            <a:ext cx="2588986" cy="246221"/>
          </a:xfrm>
          <a:prstGeom prst="rect">
            <a:avLst/>
          </a:prstGeom>
          <a:noFill/>
        </p:spPr>
        <p:txBody>
          <a:bodyPr wrap="square" rtlCol="0">
            <a:spAutoFit/>
          </a:bodyPr>
          <a:lstStyle/>
          <a:p>
            <a:r>
              <a:rPr lang="en-US" sz="1000" dirty="0"/>
              <a:t>*Excludes hospital supplemental payments</a:t>
            </a:r>
          </a:p>
        </p:txBody>
      </p:sp>
      <p:pic>
        <p:nvPicPr>
          <p:cNvPr id="7" name="Picture 6">
            <a:extLst>
              <a:ext uri="{FF2B5EF4-FFF2-40B4-BE49-F238E27FC236}">
                <a16:creationId xmlns:a16="http://schemas.microsoft.com/office/drawing/2014/main" id="{21281B87-CFE9-437F-BD65-A91099969597}"/>
              </a:ext>
            </a:extLst>
          </p:cNvPr>
          <p:cNvPicPr>
            <a:picLocks noChangeAspect="1"/>
          </p:cNvPicPr>
          <p:nvPr/>
        </p:nvPicPr>
        <p:blipFill>
          <a:blip r:embed="rId3"/>
          <a:stretch>
            <a:fillRect/>
          </a:stretch>
        </p:blipFill>
        <p:spPr>
          <a:xfrm>
            <a:off x="2697057" y="1322649"/>
            <a:ext cx="6309907" cy="4212701"/>
          </a:xfrm>
          <a:prstGeom prst="rect">
            <a:avLst/>
          </a:prstGeom>
        </p:spPr>
      </p:pic>
      <p:sp>
        <p:nvSpPr>
          <p:cNvPr id="13" name="TextBox 12">
            <a:extLst>
              <a:ext uri="{FF2B5EF4-FFF2-40B4-BE49-F238E27FC236}">
                <a16:creationId xmlns:a16="http://schemas.microsoft.com/office/drawing/2014/main" id="{71D9A246-EDFC-43F2-A595-99155DB4C06F}"/>
              </a:ext>
            </a:extLst>
          </p:cNvPr>
          <p:cNvSpPr txBox="1"/>
          <p:nvPr/>
        </p:nvSpPr>
        <p:spPr>
          <a:xfrm>
            <a:off x="130628" y="1029712"/>
            <a:ext cx="2576564" cy="5509200"/>
          </a:xfrm>
          <a:prstGeom prst="rect">
            <a:avLst/>
          </a:prstGeom>
          <a:noFill/>
        </p:spPr>
        <p:txBody>
          <a:bodyPr wrap="square" rtlCol="0">
            <a:spAutoFit/>
          </a:bodyPr>
          <a:lstStyle/>
          <a:p>
            <a:r>
              <a:rPr lang="en-US" sz="1600" dirty="0">
                <a:solidFill>
                  <a:srgbClr val="2906A2"/>
                </a:solidFill>
                <a:latin typeface="+mn-lt"/>
              </a:rPr>
              <a:t>While the state share of costs was virtually unchanged from SFY 2013 to 2017, since then the state share has risen due to lower federal reimbursement for single adults.</a:t>
            </a:r>
          </a:p>
          <a:p>
            <a:endParaRPr lang="en-US" sz="1600" dirty="0">
              <a:solidFill>
                <a:srgbClr val="2906A2"/>
              </a:solidFill>
              <a:latin typeface="+mn-lt"/>
            </a:endParaRPr>
          </a:p>
          <a:p>
            <a:r>
              <a:rPr lang="en-US" sz="1600" dirty="0">
                <a:solidFill>
                  <a:srgbClr val="2906A2"/>
                </a:solidFill>
                <a:latin typeface="+mn-lt"/>
              </a:rPr>
              <a:t>SFY 2020 state share was only $108 million, or 4.4%, higher than the estimated SFY 2013 state share - this was impacted by enhanced 6.2% federal COVID-19 PHE reimbursement for the Jan-Jun 2020 period. If adjusted to remove the extra reimbursement, the increase would be $248 million, or 10.1%, for an annual growth rate of 1.4%.</a:t>
            </a:r>
          </a:p>
          <a:p>
            <a:endParaRPr lang="en-US" sz="1600" dirty="0">
              <a:solidFill>
                <a:srgbClr val="2906A2"/>
              </a:solidFill>
              <a:latin typeface="+mn-lt"/>
            </a:endParaRPr>
          </a:p>
        </p:txBody>
      </p:sp>
    </p:spTree>
    <p:extLst>
      <p:ext uri="{BB962C8B-B14F-4D97-AF65-F5344CB8AC3E}">
        <p14:creationId xmlns:p14="http://schemas.microsoft.com/office/powerpoint/2010/main" val="185107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90" y="985050"/>
            <a:ext cx="8493826" cy="5146431"/>
          </a:xfrm>
        </p:spPr>
        <p:txBody>
          <a:bodyPr/>
          <a:lstStyle/>
          <a:p>
            <a:pPr marL="0" lvl="0" indent="0">
              <a:buNone/>
            </a:pPr>
            <a:r>
              <a:rPr lang="en-US" sz="2800" b="1" dirty="0"/>
              <a:t>HUSKY Health’s key means of addressing cost drivers include:</a:t>
            </a:r>
          </a:p>
          <a:p>
            <a:pPr marL="0" indent="0">
              <a:buNone/>
            </a:pPr>
            <a:endParaRPr lang="en-US" sz="2800" dirty="0"/>
          </a:p>
        </p:txBody>
      </p:sp>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37509474"/>
              </p:ext>
            </p:extLst>
          </p:nvPr>
        </p:nvGraphicFramePr>
        <p:xfrm>
          <a:off x="512434" y="2097920"/>
          <a:ext cx="7984672" cy="3749040"/>
        </p:xfrm>
        <a:graphic>
          <a:graphicData uri="http://schemas.openxmlformats.org/drawingml/2006/table">
            <a:tbl>
              <a:tblPr firstRow="1" bandRow="1">
                <a:tableStyleId>{5C22544A-7EE6-4342-B048-85BDC9FD1C3A}</a:tableStyleId>
              </a:tblPr>
              <a:tblGrid>
                <a:gridCol w="3992336">
                  <a:extLst>
                    <a:ext uri="{9D8B030D-6E8A-4147-A177-3AD203B41FA5}">
                      <a16:colId xmlns:a16="http://schemas.microsoft.com/office/drawing/2014/main" val="20000"/>
                    </a:ext>
                  </a:extLst>
                </a:gridCol>
                <a:gridCol w="3992336">
                  <a:extLst>
                    <a:ext uri="{9D8B030D-6E8A-4147-A177-3AD203B41FA5}">
                      <a16:colId xmlns:a16="http://schemas.microsoft.com/office/drawing/2014/main" val="20001"/>
                    </a:ext>
                  </a:extLst>
                </a:gridCol>
              </a:tblGrid>
              <a:tr h="1028700">
                <a:tc>
                  <a:txBody>
                    <a:bodyPr/>
                    <a:lstStyle/>
                    <a:p>
                      <a:r>
                        <a:rPr lang="en-US" sz="2000" dirty="0"/>
                        <a:t>Streamlining</a:t>
                      </a:r>
                      <a:r>
                        <a:rPr lang="en-US" sz="2000" baseline="0" dirty="0"/>
                        <a:t> and optimizing administration of Medicaid </a:t>
                      </a:r>
                    </a:p>
                    <a:p>
                      <a:r>
                        <a:rPr lang="en-US" sz="2000" baseline="0" dirty="0"/>
                        <a:t>through . . . </a:t>
                      </a:r>
                      <a:endParaRPr lang="en-US" sz="2000" dirty="0"/>
                    </a:p>
                  </a:txBody>
                  <a:tcPr/>
                </a:tc>
                <a:tc>
                  <a:txBody>
                    <a:bodyPr/>
                    <a:lstStyle/>
                    <a:p>
                      <a:pPr marL="285750" indent="-285750">
                        <a:buFont typeface="Arial" panose="020B0604020202020204" pitchFamily="34" charset="0"/>
                        <a:buChar char="•"/>
                      </a:pPr>
                      <a:r>
                        <a:rPr lang="en-US" sz="2000" baseline="0" dirty="0"/>
                        <a:t>a self-insured, managed fee-for-service structure and contracts with Administrative Services Organizations</a:t>
                      </a:r>
                    </a:p>
                    <a:p>
                      <a:pPr marL="285750" indent="-285750">
                        <a:buFont typeface="Arial" panose="020B0604020202020204" pitchFamily="34" charset="0"/>
                        <a:buChar char="•"/>
                      </a:pPr>
                      <a:r>
                        <a:rPr lang="en-US" sz="2000" baseline="0" dirty="0"/>
                        <a:t>unique, cross-departmental collaborations including administration of the Connecticut Behavioral Health Partnership, long-term services and supports rebalancing plan and an Intellectual Disabilities (ID) Partnership</a:t>
                      </a:r>
                      <a:endParaRPr lang="en-US" sz="2000" dirty="0"/>
                    </a:p>
                  </a:txBody>
                  <a:tcPr/>
                </a:tc>
                <a:extLst>
                  <a:ext uri="{0D108BD9-81ED-4DB2-BD59-A6C34878D82A}">
                    <a16:rowId xmlns:a16="http://schemas.microsoft.com/office/drawing/2014/main" val="10000"/>
                  </a:ext>
                </a:extLst>
              </a:tr>
            </a:tbl>
          </a:graphicData>
        </a:graphic>
      </p:graphicFrame>
      <p:sp>
        <p:nvSpPr>
          <p:cNvPr id="8" name="Title 1"/>
          <p:cNvSpPr>
            <a:spLocks noGrp="1"/>
          </p:cNvSpPr>
          <p:nvPr>
            <p:ph type="title"/>
          </p:nvPr>
        </p:nvSpPr>
        <p:spPr>
          <a:xfrm>
            <a:off x="3124200" y="41275"/>
            <a:ext cx="5889625" cy="531813"/>
          </a:xfrm>
        </p:spPr>
        <p:txBody>
          <a:bodyPr/>
          <a:lstStyle/>
          <a:p>
            <a:pPr algn="r"/>
            <a:r>
              <a:rPr lang="en-US" sz="3200" dirty="0"/>
              <a:t>Means of Addressing Cost Drivers</a:t>
            </a:r>
          </a:p>
        </p:txBody>
      </p:sp>
    </p:spTree>
    <p:extLst>
      <p:ext uri="{BB962C8B-B14F-4D97-AF65-F5344CB8AC3E}">
        <p14:creationId xmlns:p14="http://schemas.microsoft.com/office/powerpoint/2010/main" val="41833275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124200" y="41275"/>
            <a:ext cx="5784273" cy="531813"/>
          </a:xfrm>
        </p:spPr>
        <p:txBody>
          <a:bodyPr/>
          <a:lstStyle/>
          <a:p>
            <a:pPr algn="r"/>
            <a:r>
              <a:rPr lang="en-US" altLang="en-US" dirty="0"/>
              <a:t>Medicaid Share of Total CT Budget</a:t>
            </a:r>
          </a:p>
        </p:txBody>
      </p:sp>
      <p:sp>
        <p:nvSpPr>
          <p:cNvPr id="5" name="Slide Number Placeholder 5"/>
          <p:cNvSpPr>
            <a:spLocks noGrp="1"/>
          </p:cNvSpPr>
          <p:nvPr>
            <p:ph type="sldNum" sz="quarter" idx="12"/>
          </p:nvPr>
        </p:nvSpPr>
        <p:spPr/>
        <p:txBody>
          <a:bodyPr/>
          <a:lstStyle/>
          <a:p>
            <a:pPr>
              <a:defRPr/>
            </a:pPr>
            <a:fld id="{F1F3C0C1-78CD-4A0A-A7D8-FFD63A649FB1}" type="slidenum">
              <a:rPr lang="en-US"/>
              <a:pPr>
                <a:defRPr/>
              </a:pPr>
              <a:t>80</a:t>
            </a:fld>
            <a:endParaRPr lang="en-US" dirty="0"/>
          </a:p>
        </p:txBody>
      </p:sp>
      <p:sp>
        <p:nvSpPr>
          <p:cNvPr id="2" name="Date Placeholder 1"/>
          <p:cNvSpPr>
            <a:spLocks noGrp="1"/>
          </p:cNvSpPr>
          <p:nvPr>
            <p:ph type="dt" sz="quarter" idx="10"/>
          </p:nvPr>
        </p:nvSpPr>
        <p:spPr/>
        <p:txBody>
          <a:bodyPr/>
          <a:lstStyle/>
          <a:p>
            <a:pPr>
              <a:defRPr/>
            </a:pPr>
            <a:r>
              <a:rPr lang="en-US"/>
              <a:t>December, 2020</a:t>
            </a:r>
            <a:endParaRPr lang="en-US" dirty="0"/>
          </a:p>
        </p:txBody>
      </p:sp>
      <p:sp>
        <p:nvSpPr>
          <p:cNvPr id="3" name="Footer Placeholder 2"/>
          <p:cNvSpPr>
            <a:spLocks noGrp="1"/>
          </p:cNvSpPr>
          <p:nvPr>
            <p:ph type="ftr" sz="quarter" idx="11"/>
          </p:nvPr>
        </p:nvSpPr>
        <p:spPr/>
        <p:txBody>
          <a:bodyPr/>
          <a:lstStyle/>
          <a:p>
            <a:pPr>
              <a:defRPr/>
            </a:pPr>
            <a:r>
              <a:rPr lang="en-US" dirty="0"/>
              <a:t>Department of Social Services</a:t>
            </a:r>
          </a:p>
        </p:txBody>
      </p:sp>
      <p:sp>
        <p:nvSpPr>
          <p:cNvPr id="6" name="TextBox 5"/>
          <p:cNvSpPr txBox="1"/>
          <p:nvPr/>
        </p:nvSpPr>
        <p:spPr>
          <a:xfrm>
            <a:off x="791737" y="5718240"/>
            <a:ext cx="7670092" cy="615553"/>
          </a:xfrm>
          <a:prstGeom prst="rect">
            <a:avLst/>
          </a:prstGeom>
          <a:noFill/>
          <a:ln>
            <a:solidFill>
              <a:schemeClr val="accent1"/>
            </a:solidFill>
          </a:ln>
        </p:spPr>
        <p:txBody>
          <a:bodyPr wrap="square" rtlCol="0">
            <a:spAutoFit/>
          </a:bodyPr>
          <a:lstStyle/>
          <a:p>
            <a:pPr algn="ctr"/>
            <a:r>
              <a:rPr lang="en-US" dirty="0"/>
              <a:t>* </a:t>
            </a:r>
            <a:r>
              <a:rPr lang="en-US" sz="1600" dirty="0"/>
              <a:t>Per </a:t>
            </a:r>
            <a:r>
              <a:rPr lang="en-US" altLang="en-US" sz="1600" dirty="0"/>
              <a:t>the most recent National Association of State Budget Officers (NASBO) State Expenditure Report; includes both federal and state Medicaid shares</a:t>
            </a:r>
          </a:p>
        </p:txBody>
      </p:sp>
      <p:sp>
        <p:nvSpPr>
          <p:cNvPr id="9" name="Rectangle 3">
            <a:extLst>
              <a:ext uri="{FF2B5EF4-FFF2-40B4-BE49-F238E27FC236}">
                <a16:creationId xmlns:a16="http://schemas.microsoft.com/office/drawing/2014/main" id="{1F720E36-A187-4B35-B210-5793399B8EC1}"/>
              </a:ext>
            </a:extLst>
          </p:cNvPr>
          <p:cNvSpPr>
            <a:spLocks noGrp="1" noChangeArrowheads="1"/>
          </p:cNvSpPr>
          <p:nvPr>
            <p:ph idx="1"/>
          </p:nvPr>
        </p:nvSpPr>
        <p:spPr>
          <a:xfrm>
            <a:off x="457200" y="939800"/>
            <a:ext cx="8229600" cy="5186363"/>
          </a:xfrm>
        </p:spPr>
        <p:txBody>
          <a:bodyPr/>
          <a:lstStyle/>
          <a:p>
            <a:pPr>
              <a:lnSpc>
                <a:spcPct val="90000"/>
              </a:lnSpc>
            </a:pPr>
            <a:r>
              <a:rPr lang="en-US" altLang="en-US" dirty="0">
                <a:solidFill>
                  <a:srgbClr val="0033CC"/>
                </a:solidFill>
              </a:rPr>
              <a:t>In SFY 2020, the “all states” average Medicaid expenditures as a percentage of total State expenditures was 28.6%*.</a:t>
            </a:r>
          </a:p>
          <a:p>
            <a:pPr marL="457200" lvl="1" indent="0">
              <a:lnSpc>
                <a:spcPct val="90000"/>
              </a:lnSpc>
              <a:buNone/>
            </a:pPr>
            <a:r>
              <a:rPr lang="en-US" altLang="en-US" sz="1000" dirty="0">
                <a:solidFill>
                  <a:srgbClr val="0033CC"/>
                </a:solidFill>
              </a:rPr>
              <a:t>	</a:t>
            </a:r>
          </a:p>
          <a:p>
            <a:pPr>
              <a:lnSpc>
                <a:spcPct val="90000"/>
              </a:lnSpc>
            </a:pPr>
            <a:r>
              <a:rPr lang="en-US" altLang="en-US" dirty="0">
                <a:solidFill>
                  <a:srgbClr val="0033CC"/>
                </a:solidFill>
              </a:rPr>
              <a:t>Connecticut’s SFY 2020 Medicaid expenditures as a percentage of total State expenditures was 24.8%*.</a:t>
            </a:r>
          </a:p>
          <a:p>
            <a:pPr marL="457200" lvl="1" indent="0">
              <a:lnSpc>
                <a:spcPct val="90000"/>
              </a:lnSpc>
              <a:buNone/>
            </a:pPr>
            <a:r>
              <a:rPr lang="en-US" altLang="en-US" sz="1000" dirty="0">
                <a:solidFill>
                  <a:srgbClr val="0033CC"/>
                </a:solidFill>
              </a:rPr>
              <a:t>	</a:t>
            </a:r>
          </a:p>
          <a:p>
            <a:pPr>
              <a:lnSpc>
                <a:spcPct val="90000"/>
              </a:lnSpc>
            </a:pPr>
            <a:r>
              <a:rPr lang="en-US" dirty="0">
                <a:solidFill>
                  <a:srgbClr val="0033CC"/>
                </a:solidFill>
              </a:rPr>
              <a:t>For the past decade, CT compares extremely favorably to its “peer” states (New England, NY and NJ). For the entire period, we have consistently been among the lowest three states. </a:t>
            </a:r>
          </a:p>
          <a:p>
            <a:pPr>
              <a:lnSpc>
                <a:spcPct val="90000"/>
              </a:lnSpc>
            </a:pPr>
            <a:endParaRPr lang="en-US" sz="1200" dirty="0">
              <a:solidFill>
                <a:srgbClr val="0033CC"/>
              </a:solidFill>
            </a:endParaRPr>
          </a:p>
          <a:p>
            <a:pPr>
              <a:lnSpc>
                <a:spcPct val="90000"/>
              </a:lnSpc>
            </a:pPr>
            <a:r>
              <a:rPr lang="en-US" dirty="0">
                <a:solidFill>
                  <a:srgbClr val="0033CC"/>
                </a:solidFill>
              </a:rPr>
              <a:t>In SFY 2015 through 2017, CT had the lowest percentage share of the total state budget of all our peer states and had the second lowest percentage in SFY 2018 and 2019 (0.1% higher than NJ in both years). In SFY 2020, CT was the third lowest.</a:t>
            </a:r>
            <a:br>
              <a:rPr lang="en-US" dirty="0">
                <a:solidFill>
                  <a:srgbClr val="1D0670"/>
                </a:solidFill>
              </a:rPr>
            </a:br>
            <a:endParaRPr lang="en-US" altLang="en-US" dirty="0">
              <a:solidFill>
                <a:srgbClr val="1D0670"/>
              </a:solidFill>
            </a:endParaRPr>
          </a:p>
        </p:txBody>
      </p:sp>
    </p:spTree>
    <p:extLst>
      <p:ext uri="{BB962C8B-B14F-4D97-AF65-F5344CB8AC3E}">
        <p14:creationId xmlns:p14="http://schemas.microsoft.com/office/powerpoint/2010/main" val="11043342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algn="r"/>
            <a:r>
              <a:rPr lang="en-US" altLang="en-US" sz="3200" dirty="0"/>
              <a:t>Medicaid Administrative Costs</a:t>
            </a:r>
          </a:p>
        </p:txBody>
      </p:sp>
      <p:sp>
        <p:nvSpPr>
          <p:cNvPr id="5" name="Slide Number Placeholder 5"/>
          <p:cNvSpPr>
            <a:spLocks noGrp="1"/>
          </p:cNvSpPr>
          <p:nvPr>
            <p:ph type="sldNum" sz="quarter" idx="12"/>
          </p:nvPr>
        </p:nvSpPr>
        <p:spPr/>
        <p:txBody>
          <a:bodyPr/>
          <a:lstStyle/>
          <a:p>
            <a:pPr>
              <a:defRPr/>
            </a:pPr>
            <a:fld id="{F1F3C0C1-78CD-4A0A-A7D8-FFD63A649FB1}" type="slidenum">
              <a:rPr lang="en-US"/>
              <a:pPr>
                <a:defRPr/>
              </a:pPr>
              <a:t>81</a:t>
            </a:fld>
            <a:endParaRPr lang="en-US" dirty="0"/>
          </a:p>
        </p:txBody>
      </p:sp>
      <p:sp>
        <p:nvSpPr>
          <p:cNvPr id="69635" name="Rectangle 3"/>
          <p:cNvSpPr>
            <a:spLocks noGrp="1" noChangeArrowheads="1"/>
          </p:cNvSpPr>
          <p:nvPr>
            <p:ph sz="quarter" idx="1"/>
          </p:nvPr>
        </p:nvSpPr>
        <p:spPr>
          <a:xfrm>
            <a:off x="71920" y="747301"/>
            <a:ext cx="8941905" cy="5434835"/>
          </a:xfrm>
        </p:spPr>
        <p:txBody>
          <a:bodyPr/>
          <a:lstStyle/>
          <a:p>
            <a:pPr marL="0" indent="0">
              <a:buNone/>
            </a:pPr>
            <a:endParaRPr lang="en-US" sz="800" i="1" dirty="0">
              <a:solidFill>
                <a:srgbClr val="C00000"/>
              </a:solidFill>
            </a:endParaRPr>
          </a:p>
          <a:p>
            <a:r>
              <a:rPr lang="en-US" dirty="0"/>
              <a:t>CT’s managed fee-for-service system clearly demonstrates administrative cost efficiencies – </a:t>
            </a:r>
            <a:r>
              <a:rPr lang="en-US" i="1" dirty="0">
                <a:solidFill>
                  <a:srgbClr val="C00000"/>
                </a:solidFill>
              </a:rPr>
              <a:t>with two adjustments, we estimate that CT ranks best in the nation for the lowest percent of administrative spending for FFY 2019 (2.8% versus the national average of 8.2%).</a:t>
            </a:r>
          </a:p>
          <a:p>
            <a:endParaRPr lang="en-US" sz="1200" dirty="0"/>
          </a:p>
          <a:p>
            <a:r>
              <a:rPr lang="en-US" dirty="0"/>
              <a:t>The first adjustment removes eligibility staff and systems expenses – this recognizes eligibility as a service, not an administrative cost, and neutralizes the impact of one-time systems development costs.</a:t>
            </a:r>
          </a:p>
          <a:p>
            <a:endParaRPr lang="en-US" sz="1200" dirty="0"/>
          </a:p>
          <a:p>
            <a:r>
              <a:rPr lang="en-US" dirty="0"/>
              <a:t>The second, more important adjustment recognizes that managed care organization administrative costs are treated as program costs per CMS reporting conventions, significantly understating administrative costs for states with managed care.</a:t>
            </a:r>
          </a:p>
          <a:p>
            <a:pPr marL="0" indent="0">
              <a:lnSpc>
                <a:spcPct val="90000"/>
              </a:lnSpc>
              <a:buNone/>
            </a:pPr>
            <a:endParaRPr lang="en-US" altLang="en-US" dirty="0"/>
          </a:p>
        </p:txBody>
      </p:sp>
      <p:sp>
        <p:nvSpPr>
          <p:cNvPr id="2" name="Date Placeholder 1"/>
          <p:cNvSpPr>
            <a:spLocks noGrp="1"/>
          </p:cNvSpPr>
          <p:nvPr>
            <p:ph type="dt" sz="quarter" idx="10"/>
          </p:nvPr>
        </p:nvSpPr>
        <p:spPr/>
        <p:txBody>
          <a:bodyPr/>
          <a:lstStyle/>
          <a:p>
            <a:pPr>
              <a:defRPr/>
            </a:pPr>
            <a:r>
              <a:rPr lang="en-US"/>
              <a:t>1/8/2021</a:t>
            </a:r>
            <a:endParaRPr lang="en-US" dirty="0"/>
          </a:p>
        </p:txBody>
      </p:sp>
      <p:sp>
        <p:nvSpPr>
          <p:cNvPr id="3" name="Footer Placeholder 2"/>
          <p:cNvSpPr>
            <a:spLocks noGrp="1"/>
          </p:cNvSpPr>
          <p:nvPr>
            <p:ph type="ftr" sz="quarter" idx="11"/>
          </p:nvPr>
        </p:nvSpPr>
        <p:spPr/>
        <p:txBody>
          <a:bodyPr/>
          <a:lstStyle/>
          <a:p>
            <a:pPr>
              <a:defRPr/>
            </a:pPr>
            <a:r>
              <a:rPr lang="en-US" dirty="0"/>
              <a:t>Department of Social Services</a:t>
            </a:r>
          </a:p>
        </p:txBody>
      </p:sp>
    </p:spTree>
    <p:extLst>
      <p:ext uri="{BB962C8B-B14F-4D97-AF65-F5344CB8AC3E}">
        <p14:creationId xmlns:p14="http://schemas.microsoft.com/office/powerpoint/2010/main" val="295512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December, 2020</a:t>
            </a:r>
            <a:endParaRPr lang="en-US" dirty="0"/>
          </a:p>
        </p:txBody>
      </p:sp>
      <p:sp>
        <p:nvSpPr>
          <p:cNvPr id="5" name="Footer Placeholder 4"/>
          <p:cNvSpPr>
            <a:spLocks noGrp="1"/>
          </p:cNvSpPr>
          <p:nvPr>
            <p:ph type="ftr" sz="quarter" idx="11"/>
          </p:nvPr>
        </p:nvSpPr>
        <p:spPr/>
        <p:txBody>
          <a:body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52968605"/>
              </p:ext>
            </p:extLst>
          </p:nvPr>
        </p:nvGraphicFramePr>
        <p:xfrm>
          <a:off x="375556" y="1061357"/>
          <a:ext cx="8360230" cy="5257801"/>
        </p:xfrm>
        <a:graphic>
          <a:graphicData uri="http://schemas.openxmlformats.org/drawingml/2006/table">
            <a:tbl>
              <a:tblPr firstRow="1" bandRow="1">
                <a:tableStyleId>{5C22544A-7EE6-4342-B048-85BDC9FD1C3A}</a:tableStyleId>
              </a:tblPr>
              <a:tblGrid>
                <a:gridCol w="4180115">
                  <a:extLst>
                    <a:ext uri="{9D8B030D-6E8A-4147-A177-3AD203B41FA5}">
                      <a16:colId xmlns:a16="http://schemas.microsoft.com/office/drawing/2014/main" val="20000"/>
                    </a:ext>
                  </a:extLst>
                </a:gridCol>
                <a:gridCol w="4180115">
                  <a:extLst>
                    <a:ext uri="{9D8B030D-6E8A-4147-A177-3AD203B41FA5}">
                      <a16:colId xmlns:a16="http://schemas.microsoft.com/office/drawing/2014/main" val="20001"/>
                    </a:ext>
                  </a:extLst>
                </a:gridCol>
              </a:tblGrid>
              <a:tr h="2346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Improving</a:t>
                      </a:r>
                      <a:r>
                        <a:rPr lang="en-US" sz="2000" baseline="0" dirty="0"/>
                        <a:t> access to primary, preventative care through . . . </a:t>
                      </a:r>
                      <a:endParaRPr lang="en-US" sz="2000" dirty="0"/>
                    </a:p>
                    <a:p>
                      <a:endParaRPr lang="en-US" sz="2000" dirty="0"/>
                    </a:p>
                  </a:txBody>
                  <a:tcPr/>
                </a:tc>
                <a:tc>
                  <a:txBody>
                    <a:bodyPr/>
                    <a:lstStyle/>
                    <a:p>
                      <a:pPr marL="285750" indent="-285750">
                        <a:buFont typeface="Arial" charset="0"/>
                        <a:buChar char="•"/>
                      </a:pPr>
                      <a:r>
                        <a:rPr lang="en-US" sz="2000" dirty="0"/>
                        <a:t>extensive</a:t>
                      </a:r>
                      <a:r>
                        <a:rPr lang="en-US" sz="2000" baseline="0" dirty="0"/>
                        <a:t> new investments in primary care (PCMH payments, primary care rate bump, EHR payments)</a:t>
                      </a:r>
                    </a:p>
                    <a:p>
                      <a:pPr marL="285750" indent="-285750">
                        <a:buFont typeface="Arial" charset="0"/>
                        <a:buChar char="•"/>
                      </a:pPr>
                      <a:r>
                        <a:rPr lang="en-US" sz="2000" baseline="0" dirty="0"/>
                        <a:t>comprehensive coverage of preventative behavioral health and dental benefits</a:t>
                      </a:r>
                    </a:p>
                  </a:txBody>
                  <a:tcPr/>
                </a:tc>
                <a:extLst>
                  <a:ext uri="{0D108BD9-81ED-4DB2-BD59-A6C34878D82A}">
                    <a16:rowId xmlns:a16="http://schemas.microsoft.com/office/drawing/2014/main" val="10000"/>
                  </a:ext>
                </a:extLst>
              </a:tr>
              <a:tr h="2911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Coordinating and integrating</a:t>
                      </a:r>
                      <a:r>
                        <a:rPr lang="en-US" sz="2000" baseline="0" dirty="0"/>
                        <a:t> care through . . . </a:t>
                      </a:r>
                      <a:endParaRPr lang="en-US" sz="2000" dirty="0"/>
                    </a:p>
                    <a:p>
                      <a:endParaRPr lang="en-US" sz="2000" dirty="0"/>
                    </a:p>
                  </a:txBody>
                  <a:tcPr/>
                </a:tc>
                <a:tc>
                  <a:txBody>
                    <a:bodyPr/>
                    <a:lstStyle/>
                    <a:p>
                      <a:pPr marL="285750" indent="-285750">
                        <a:buFont typeface="Arial" charset="0"/>
                        <a:buChar char="•"/>
                      </a:pPr>
                      <a:r>
                        <a:rPr lang="en-US" sz="2000" dirty="0"/>
                        <a:t>ASO-based Intensive Care Management (ICM)</a:t>
                      </a:r>
                    </a:p>
                    <a:p>
                      <a:pPr marL="285750" indent="-285750">
                        <a:buFont typeface="Arial" charset="0"/>
                        <a:buChar char="•"/>
                      </a:pPr>
                      <a:r>
                        <a:rPr lang="en-US" sz="2000" dirty="0"/>
                        <a:t>PCMH</a:t>
                      </a:r>
                      <a:r>
                        <a:rPr lang="en-US" sz="2000" baseline="0" dirty="0"/>
                        <a:t> practice transformation</a:t>
                      </a:r>
                      <a:endParaRPr lang="en-US" sz="2000" dirty="0"/>
                    </a:p>
                    <a:p>
                      <a:pPr marL="285750" indent="-285750">
                        <a:buFont typeface="Arial" charset="0"/>
                        <a:buChar char="•"/>
                      </a:pPr>
                      <a:r>
                        <a:rPr lang="en-US" sz="2000" baseline="0" dirty="0"/>
                        <a:t>behavioral health homes</a:t>
                      </a:r>
                    </a:p>
                    <a:p>
                      <a:pPr marL="285750" indent="-285750">
                        <a:buFont typeface="Arial" charset="0"/>
                        <a:buChar char="•"/>
                      </a:pPr>
                      <a:r>
                        <a:rPr lang="en-US" sz="2000" baseline="0" dirty="0"/>
                        <a:t>Money Follows the Person “housing + supports” approach and coverage of supportive housing services under the Medicaid State Plan</a:t>
                      </a:r>
                    </a:p>
                    <a:p>
                      <a:pPr marL="285750" indent="-285750">
                        <a:buFont typeface="Arial" charset="0"/>
                        <a:buChar char="•"/>
                      </a:pPr>
                      <a:r>
                        <a:rPr lang="en-US" sz="2000" baseline="0" dirty="0"/>
                        <a:t>PCMH+ shared savings initiative</a:t>
                      </a:r>
                      <a:endParaRPr lang="en-US"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8601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245203385" val="245203385"/>
  <p:tag name="E_AT_INFO" val=" "/>
  <p:tag name="RUNINCOMPASS" val="RunInComPass"/>
</p:tagLst>
</file>

<file path=ppt/tags/tag10.xml><?xml version="1.0" encoding="utf-8"?>
<p:tagLst xmlns:a="http://schemas.openxmlformats.org/drawingml/2006/main" xmlns:r="http://schemas.openxmlformats.org/officeDocument/2006/relationships" xmlns:p="http://schemas.openxmlformats.org/presentationml/2006/main">
  <p:tag name="VZ_ETABS" val=""/>
</p:tagLst>
</file>

<file path=ppt/tags/tag2.xml><?xml version="1.0" encoding="utf-8"?>
<p:tagLst xmlns:a="http://schemas.openxmlformats.org/drawingml/2006/main" xmlns:r="http://schemas.openxmlformats.org/officeDocument/2006/relationships" xmlns:p="http://schemas.openxmlformats.org/presentationml/2006/main">
  <p:tag name="VZ_ETABS" val=""/>
</p:tagLst>
</file>

<file path=ppt/tags/tag3.xml><?xml version="1.0" encoding="utf-8"?>
<p:tagLst xmlns:a="http://schemas.openxmlformats.org/drawingml/2006/main" xmlns:r="http://schemas.openxmlformats.org/officeDocument/2006/relationships" xmlns:p="http://schemas.openxmlformats.org/presentationml/2006/main">
  <p:tag name="VZ_ETABS" val=""/>
</p:tagLst>
</file>

<file path=ppt/tags/tag4.xml><?xml version="1.0" encoding="utf-8"?>
<p:tagLst xmlns:a="http://schemas.openxmlformats.org/drawingml/2006/main" xmlns:r="http://schemas.openxmlformats.org/officeDocument/2006/relationships" xmlns:p="http://schemas.openxmlformats.org/presentationml/2006/main">
  <p:tag name="VZ_ETABS" val=""/>
</p:tagLst>
</file>

<file path=ppt/tags/tag5.xml><?xml version="1.0" encoding="utf-8"?>
<p:tagLst xmlns:a="http://schemas.openxmlformats.org/drawingml/2006/main" xmlns:r="http://schemas.openxmlformats.org/officeDocument/2006/relationships" xmlns:p="http://schemas.openxmlformats.org/presentationml/2006/main">
  <p:tag name="OF13115206" val="13115206"/>
  <p:tag name="RUNINCOMPASS" val="RunInComPass"/>
</p:tagLst>
</file>

<file path=ppt/tags/tag6.xml><?xml version="1.0" encoding="utf-8"?>
<p:tagLst xmlns:a="http://schemas.openxmlformats.org/drawingml/2006/main" xmlns:r="http://schemas.openxmlformats.org/officeDocument/2006/relationships" xmlns:p="http://schemas.openxmlformats.org/presentationml/2006/main">
  <p:tag name="VZ_ETABS" val=""/>
</p:tagLst>
</file>

<file path=ppt/tags/tag7.xml><?xml version="1.0" encoding="utf-8"?>
<p:tagLst xmlns:a="http://schemas.openxmlformats.org/drawingml/2006/main" xmlns:r="http://schemas.openxmlformats.org/officeDocument/2006/relationships" xmlns:p="http://schemas.openxmlformats.org/presentationml/2006/main">
  <p:tag name="OF13115206" val="13115206"/>
  <p:tag name="RUNINCOMPASS" val="RunInComPass"/>
</p:tagLst>
</file>

<file path=ppt/tags/tag8.xml><?xml version="1.0" encoding="utf-8"?>
<p:tagLst xmlns:a="http://schemas.openxmlformats.org/drawingml/2006/main" xmlns:r="http://schemas.openxmlformats.org/officeDocument/2006/relationships" xmlns:p="http://schemas.openxmlformats.org/presentationml/2006/main">
  <p:tag name="VZ_ETABS" val=""/>
</p:tagLst>
</file>

<file path=ppt/tags/tag9.xml><?xml version="1.0" encoding="utf-8"?>
<p:tagLst xmlns:a="http://schemas.openxmlformats.org/drawingml/2006/main" xmlns:r="http://schemas.openxmlformats.org/officeDocument/2006/relationships" xmlns:p="http://schemas.openxmlformats.org/presentationml/2006/main">
  <p:tag name="OF13115206" val="13115206"/>
  <p:tag name="RUNINCOMPASS" val="RunInComPas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a:defRPr sz="1000" b="0" dirty="0" smtClean="0">
            <a:solidFill>
              <a:schemeClr val="tx1"/>
            </a:solidFill>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14489</TotalTime>
  <Words>9978</Words>
  <Application>Microsoft Office PowerPoint</Application>
  <PresentationFormat>On-screen Show (4:3)</PresentationFormat>
  <Paragraphs>2566</Paragraphs>
  <Slides>81</Slides>
  <Notes>67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81</vt:i4>
      </vt:variant>
    </vt:vector>
  </HeadingPairs>
  <TitlesOfParts>
    <vt:vector size="95" baseType="lpstr">
      <vt:lpstr>Arial Unicode MS</vt:lpstr>
      <vt:lpstr>Arial</vt:lpstr>
      <vt:lpstr>Calibri</vt:lpstr>
      <vt:lpstr>Cambria</vt:lpstr>
      <vt:lpstr>Garamond</vt:lpstr>
      <vt:lpstr>Haettenschweiler</vt:lpstr>
      <vt:lpstr>Segoe UI</vt:lpstr>
      <vt:lpstr>Symbol</vt:lpstr>
      <vt:lpstr>Tahoma</vt:lpstr>
      <vt:lpstr>Times</vt:lpstr>
      <vt:lpstr>Times New Roman</vt:lpstr>
      <vt:lpstr>Wingdings</vt:lpstr>
      <vt:lpstr>Office Theme</vt:lpstr>
      <vt:lpstr>2_Blank Presentation</vt:lpstr>
      <vt:lpstr>PowerPoint Presentation</vt:lpstr>
      <vt:lpstr>Agenda</vt:lpstr>
      <vt:lpstr>PowerPoint Presentation</vt:lpstr>
      <vt:lpstr>A Snapshot of the Program</vt:lpstr>
      <vt:lpstr>Details on Eligibility Groups</vt:lpstr>
      <vt:lpstr>Our Aims</vt:lpstr>
      <vt:lpstr>Graphic View of Reform Agenda</vt:lpstr>
      <vt:lpstr>Means of Addressing Cost Drivers</vt:lpstr>
      <vt:lpstr>PowerPoint Presentation</vt:lpstr>
      <vt:lpstr>PowerPoint Presentation</vt:lpstr>
      <vt:lpstr>PowerPoint Presentation</vt:lpstr>
      <vt:lpstr>PowerPoint Presentation</vt:lpstr>
      <vt:lpstr>PowerPoint Presentation</vt:lpstr>
      <vt:lpstr>PowerPoint Presentation</vt:lpstr>
      <vt:lpstr>Federal Rule</vt:lpstr>
      <vt:lpstr>Access Plan</vt:lpstr>
      <vt:lpstr>PowerPoint Presentation</vt:lpstr>
      <vt:lpstr>Access Standards</vt:lpstr>
      <vt:lpstr>Overview of Enrolled Providers</vt:lpstr>
      <vt:lpstr>Overview of Enrolled Providers</vt:lpstr>
      <vt:lpstr>PowerPoint Presentation</vt:lpstr>
      <vt:lpstr>CMS Performance Measurement</vt:lpstr>
      <vt:lpstr>MAC Scorecard</vt:lpstr>
      <vt:lpstr>CMS Performance Measurement</vt:lpstr>
      <vt:lpstr>Overview of Connecticut Results</vt:lpstr>
      <vt:lpstr>Adult Measures</vt:lpstr>
      <vt:lpstr>PowerPoint Presentation</vt:lpstr>
      <vt:lpstr>PowerPoint Presentation</vt:lpstr>
      <vt:lpstr>Child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CAHPS Survey: HUSKY A/C/D Adult</vt:lpstr>
      <vt:lpstr>PowerPoint Presentation</vt:lpstr>
      <vt:lpstr>PowerPoint Presentation</vt:lpstr>
      <vt:lpstr>CAHPS Survey: HUSKY A/C Child- General Population</vt:lpstr>
      <vt:lpstr>PowerPoint Presentation</vt:lpstr>
      <vt:lpstr>PowerPoint Presentation</vt:lpstr>
      <vt:lpstr>CAHPS: HUSKY A/C Child- Chronic Conditions</vt:lpstr>
      <vt:lpstr>PowerPoint Presentation</vt:lpstr>
      <vt:lpstr>PowerPoint Presentation</vt:lpstr>
      <vt:lpstr>CAHPS: HUSKY B- General Population</vt:lpstr>
      <vt:lpstr>PowerPoint Presentation</vt:lpstr>
      <vt:lpstr>CAHPS: HUSKY B- Chronic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Maximization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 Member Costs</vt:lpstr>
      <vt:lpstr>PowerPoint Presentation</vt:lpstr>
      <vt:lpstr>PowerPoint Presentation</vt:lpstr>
      <vt:lpstr>Medicaid Share of Total CT Budget</vt:lpstr>
      <vt:lpstr>Medicaid Administrative Costs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2906a2</dc:title>
  <dc:creator>RobM</dc:creator>
  <cp:lastModifiedBy>McEvoy, Kate</cp:lastModifiedBy>
  <cp:revision>912</cp:revision>
  <cp:lastPrinted>2020-02-07T14:26:43Z</cp:lastPrinted>
  <dcterms:created xsi:type="dcterms:W3CDTF">2006-08-16T00:00:00Z</dcterms:created>
  <dcterms:modified xsi:type="dcterms:W3CDTF">2021-01-07T15:55:31Z</dcterms:modified>
</cp:coreProperties>
</file>