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9" r:id="rId3"/>
    <p:sldId id="258" r:id="rId4"/>
    <p:sldId id="261" r:id="rId5"/>
    <p:sldId id="266" r:id="rId6"/>
    <p:sldId id="273" r:id="rId7"/>
    <p:sldId id="274" r:id="rId8"/>
    <p:sldId id="260" r:id="rId9"/>
    <p:sldId id="262" r:id="rId10"/>
    <p:sldId id="269" r:id="rId11"/>
    <p:sldId id="270" r:id="rId12"/>
    <p:sldId id="271" r:id="rId13"/>
    <p:sldId id="265" r:id="rId14"/>
    <p:sldId id="272" r:id="rId15"/>
    <p:sldId id="268" r:id="rId16"/>
    <p:sldId id="276" r:id="rId17"/>
    <p:sldId id="275" r:id="rId18"/>
    <p:sldId id="263" r:id="rId19"/>
    <p:sldId id="257" r:id="rId20"/>
    <p:sldId id="264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30" autoAdjust="0"/>
  </p:normalViewPr>
  <p:slideViewPr>
    <p:cSldViewPr>
      <p:cViewPr varScale="1">
        <p:scale>
          <a:sx n="81" d="100"/>
          <a:sy n="81" d="100"/>
        </p:scale>
        <p:origin x="-20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78077694162768"/>
          <c:y val="7.1347331583552054E-2"/>
          <c:w val="0.83791153746626745"/>
          <c:h val="0.7302648144591682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'CT Screening'!$C$2</c:f>
              <c:strCache>
                <c:ptCount val="1"/>
                <c:pt idx="0">
                  <c:v>Kids Screened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8"/>
              <c:layout>
                <c:manualLayout>
                  <c:x val="1.1961722488038277E-2"/>
                  <c:y val="-1.298205460947272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'CT Screening'!$A$3:$A$21</c:f>
              <c:numCache>
                <c:formatCode>General</c:formatCod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numCache>
            </c:numRef>
          </c:cat>
          <c:val>
            <c:numRef>
              <c:f>'CT Screening'!$C$3:$C$21</c:f>
              <c:numCache>
                <c:formatCode>General</c:formatCode>
                <c:ptCount val="19"/>
                <c:pt idx="0">
                  <c:v>75631</c:v>
                </c:pt>
                <c:pt idx="1">
                  <c:v>67857</c:v>
                </c:pt>
                <c:pt idx="2">
                  <c:v>64828</c:v>
                </c:pt>
                <c:pt idx="3">
                  <c:v>59023</c:v>
                </c:pt>
                <c:pt idx="4">
                  <c:v>65034</c:v>
                </c:pt>
                <c:pt idx="5">
                  <c:v>63955</c:v>
                </c:pt>
                <c:pt idx="6">
                  <c:v>66574</c:v>
                </c:pt>
                <c:pt idx="7">
                  <c:v>69857</c:v>
                </c:pt>
                <c:pt idx="8">
                  <c:v>67592</c:v>
                </c:pt>
                <c:pt idx="9">
                  <c:v>68606</c:v>
                </c:pt>
                <c:pt idx="10">
                  <c:v>69263</c:v>
                </c:pt>
                <c:pt idx="11">
                  <c:v>69315</c:v>
                </c:pt>
                <c:pt idx="12">
                  <c:v>72088</c:v>
                </c:pt>
                <c:pt idx="13">
                  <c:v>76722</c:v>
                </c:pt>
                <c:pt idx="14">
                  <c:v>85354</c:v>
                </c:pt>
                <c:pt idx="15" formatCode="#,##0">
                  <c:v>82194</c:v>
                </c:pt>
                <c:pt idx="16" formatCode="#,##0">
                  <c:v>77423</c:v>
                </c:pt>
                <c:pt idx="17" formatCode="#,##0">
                  <c:v>75569</c:v>
                </c:pt>
                <c:pt idx="18" formatCode="#,##0">
                  <c:v>75749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065728"/>
        <c:axId val="69539328"/>
      </c:barChart>
      <c:catAx>
        <c:axId val="27065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2451825765464311"/>
              <c:y val="0.8874033339666321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539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953932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="1"/>
                  <a:t>Number</a:t>
                </a:r>
                <a:r>
                  <a:rPr lang="en-US" sz="1400" b="1" baseline="0"/>
                  <a:t> of </a:t>
                </a:r>
                <a:r>
                  <a:rPr lang="en-US" sz="1400" b="1"/>
                  <a:t>Children &lt;6y Screened for Pb</a:t>
                </a:r>
              </a:p>
            </c:rich>
          </c:tx>
          <c:layout>
            <c:manualLayout>
              <c:xMode val="edge"/>
              <c:yMode val="edge"/>
              <c:x val="1.2652229401348756E-2"/>
              <c:y val="0.15124630279773499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70657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11530388598333"/>
          <c:y val="8.4175415573053372E-2"/>
          <c:w val="0.8450113838862926"/>
          <c:h val="0.7477282400510747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'CT Screening'!$D$24</c:f>
              <c:strCache>
                <c:ptCount val="1"/>
                <c:pt idx="0">
                  <c:v>% Screened</c:v>
                </c:pt>
              </c:strCache>
            </c:strRef>
          </c:tx>
          <c:spPr>
            <a:solidFill>
              <a:srgbClr val="3366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5"/>
              <c:layout>
                <c:manualLayout>
                  <c:x val="0"/>
                  <c:y val="-3.57653791130185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1.2272950417280314E-2"/>
                  <c:y val="-3.57653791130185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'CT Screening'!$A$26:$A$43</c:f>
              <c:numCache>
                <c:formatCode>General</c:formatCod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numCache>
            </c:numRef>
          </c:cat>
          <c:val>
            <c:numRef>
              <c:f>'CT Screening'!$D$26:$D$43</c:f>
              <c:numCache>
                <c:formatCode>0.0%</c:formatCode>
                <c:ptCount val="18"/>
                <c:pt idx="0">
                  <c:v>0.37214743518662263</c:v>
                </c:pt>
                <c:pt idx="1">
                  <c:v>0.36536166955582072</c:v>
                </c:pt>
                <c:pt idx="2">
                  <c:v>0.32368033096008136</c:v>
                </c:pt>
                <c:pt idx="3">
                  <c:v>0.37370147309235113</c:v>
                </c:pt>
                <c:pt idx="4">
                  <c:v>0.38591731559470566</c:v>
                </c:pt>
                <c:pt idx="5">
                  <c:v>0.41897291529502578</c:v>
                </c:pt>
                <c:pt idx="6">
                  <c:v>0.4591913183644743</c:v>
                </c:pt>
                <c:pt idx="7">
                  <c:v>0.4397802347492451</c:v>
                </c:pt>
                <c:pt idx="8">
                  <c:v>0.45285717529003111</c:v>
                </c:pt>
                <c:pt idx="9">
                  <c:v>0.48759279860149385</c:v>
                </c:pt>
                <c:pt idx="10">
                  <c:v>0.49030580970327148</c:v>
                </c:pt>
                <c:pt idx="11">
                  <c:v>0.51123799577723794</c:v>
                </c:pt>
                <c:pt idx="12">
                  <c:v>0.55161531999909186</c:v>
                </c:pt>
                <c:pt idx="13">
                  <c:v>0.61418484800326922</c:v>
                </c:pt>
                <c:pt idx="14">
                  <c:v>0.66198102314373208</c:v>
                </c:pt>
                <c:pt idx="15">
                  <c:v>0.67613121488551919</c:v>
                </c:pt>
                <c:pt idx="16">
                  <c:v>0.67806643369688224</c:v>
                </c:pt>
                <c:pt idx="17">
                  <c:v>0.71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0"/>
        <c:axId val="28586368"/>
        <c:axId val="28588288"/>
      </c:barChart>
      <c:catAx>
        <c:axId val="28586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22071013954306"/>
              <c:y val="0.8939433707150242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8588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58828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/>
                  <a:t>% Children 1-2y Screened for lead</a:t>
                </a:r>
              </a:p>
            </c:rich>
          </c:tx>
          <c:layout>
            <c:manualLayout>
              <c:xMode val="edge"/>
              <c:yMode val="edge"/>
              <c:x val="1.8772221771247665E-2"/>
              <c:y val="9.9878948006732957E-2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858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20938027651002"/>
          <c:y val="0.13569455010093626"/>
          <c:w val="0.77713442666800403"/>
          <c:h val="0.58438435471601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'cohorts 2008 etc'!$B$114</c:f>
              <c:strCache>
                <c:ptCount val="1"/>
                <c:pt idx="0">
                  <c:v>83.0%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1"/>
              </a:solidFill>
            </a:ln>
          </c:spPr>
          <c:invertIfNegative val="0"/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'cohorts 2008 etc'!$A$114:$A$116</c:f>
              <c:strCache>
                <c:ptCount val="3"/>
                <c:pt idx="0">
                  <c:v>Total Screened
by Age 2</c:v>
                </c:pt>
                <c:pt idx="1">
                  <c:v>Total Screened
by Age 3</c:v>
                </c:pt>
                <c:pt idx="2">
                  <c:v>Two Annual Screenings</c:v>
                </c:pt>
              </c:strCache>
            </c:strRef>
          </c:cat>
          <c:val>
            <c:numRef>
              <c:f>'cohorts 2008 etc'!$B$114:$B$116</c:f>
              <c:numCache>
                <c:formatCode>0.0%</c:formatCode>
                <c:ptCount val="3"/>
                <c:pt idx="0">
                  <c:v>0.83</c:v>
                </c:pt>
                <c:pt idx="1">
                  <c:v>0.97</c:v>
                </c:pt>
                <c:pt idx="2">
                  <c:v>0.51500000000000001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0"/>
        <c:axId val="21384192"/>
        <c:axId val="21386368"/>
      </c:barChart>
      <c:catAx>
        <c:axId val="21384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endParaRPr lang="en-US" sz="2400"/>
              </a:p>
              <a:p>
                <a:pPr>
                  <a:defRPr sz="2400"/>
                </a:pPr>
                <a:r>
                  <a:rPr lang="en-US" sz="2400"/>
                  <a:t>Blood Lead Screening</a:t>
                </a:r>
              </a:p>
            </c:rich>
          </c:tx>
          <c:layout>
            <c:manualLayout>
              <c:xMode val="edge"/>
              <c:yMode val="edge"/>
              <c:x val="0.40266622922134732"/>
              <c:y val="0.82891662924685683"/>
            </c:manualLayout>
          </c:layout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21386368"/>
        <c:crosses val="autoZero"/>
        <c:auto val="1"/>
        <c:lblAlgn val="ctr"/>
        <c:lblOffset val="100"/>
        <c:noMultiLvlLbl val="0"/>
      </c:catAx>
      <c:valAx>
        <c:axId val="21386368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/>
                  <a:t>Percent</a:t>
                </a:r>
              </a:p>
            </c:rich>
          </c:tx>
          <c:layout>
            <c:manualLayout>
              <c:xMode val="edge"/>
              <c:yMode val="edge"/>
              <c:x val="5.8073825330657192E-2"/>
              <c:y val="0.33256176311294422"/>
            </c:manualLayout>
          </c:layout>
          <c:overlay val="0"/>
        </c:title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21384192"/>
        <c:crosses val="autoZero"/>
        <c:crossBetween val="between"/>
        <c:minorUnit val="2.0000000000000004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01384028385341"/>
          <c:y val="0.12246728401907508"/>
          <c:w val="0.80552532929911536"/>
          <c:h val="0.64735476507337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'CT &lt;6y BLL count 13'!$C$2</c:f>
              <c:strCache>
                <c:ptCount val="1"/>
                <c:pt idx="0">
                  <c:v>≥ 5 µg/dL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'CT &lt;6y BLL count 13'!$A$10:$A$21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'CT &lt;6y BLL count 13'!$C$10:$C$21</c:f>
              <c:numCache>
                <c:formatCode>General</c:formatCode>
                <c:ptCount val="12"/>
                <c:pt idx="10" formatCode="#,##0">
                  <c:v>2261</c:v>
                </c:pt>
                <c:pt idx="11" formatCode="#,##0">
                  <c:v>2275</c:v>
                </c:pt>
              </c:numCache>
            </c:numRef>
          </c:val>
        </c:ser>
        <c:ser>
          <c:idx val="1"/>
          <c:order val="1"/>
          <c:tx>
            <c:strRef>
              <c:f>'CT &lt;6y BLL count 13'!$E$2</c:f>
              <c:strCache>
                <c:ptCount val="1"/>
                <c:pt idx="0">
                  <c:v>≥ 10 µg/dL</c:v>
                </c:pt>
              </c:strCache>
            </c:strRef>
          </c:tx>
          <c:spPr>
            <a:solidFill>
              <a:srgbClr val="3366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9"/>
              <c:layout>
                <c:manualLayout>
                  <c:x val="2.5601638504864311E-3"/>
                  <c:y val="9.18273645546372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2673054422414065E-2"/>
                  <c:y val="8.5689802913453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9.6450617283950612E-3"/>
                  <c:y val="2.93427230046948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'CT &lt;6y BLL count 13'!$A$10:$A$21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'CT &lt;6y BLL count 13'!$E$10:$E$21</c:f>
              <c:numCache>
                <c:formatCode>General</c:formatCode>
                <c:ptCount val="12"/>
                <c:pt idx="0">
                  <c:v>1733</c:v>
                </c:pt>
                <c:pt idx="1">
                  <c:v>1445</c:v>
                </c:pt>
                <c:pt idx="2">
                  <c:v>1472</c:v>
                </c:pt>
                <c:pt idx="3">
                  <c:v>1263</c:v>
                </c:pt>
                <c:pt idx="4">
                  <c:v>1082</c:v>
                </c:pt>
                <c:pt idx="5">
                  <c:v>1020</c:v>
                </c:pt>
                <c:pt idx="6">
                  <c:v>1054</c:v>
                </c:pt>
                <c:pt idx="7">
                  <c:v>737</c:v>
                </c:pt>
                <c:pt idx="8" formatCode="#,##0">
                  <c:v>743</c:v>
                </c:pt>
                <c:pt idx="9" formatCode="#,##0">
                  <c:v>619</c:v>
                </c:pt>
                <c:pt idx="10" formatCode="#,##0">
                  <c:v>522</c:v>
                </c:pt>
                <c:pt idx="11" formatCode="#,##0">
                  <c:v>525</c:v>
                </c:pt>
              </c:numCache>
            </c:numRef>
          </c:val>
        </c:ser>
        <c:ser>
          <c:idx val="2"/>
          <c:order val="2"/>
          <c:tx>
            <c:strRef>
              <c:f>'CT &lt;6y BLL count 13'!$G$2</c:f>
              <c:strCache>
                <c:ptCount val="1"/>
                <c:pt idx="0">
                  <c:v>≥ 15 µg/dL</c:v>
                </c:pt>
              </c:strCache>
            </c:strRef>
          </c:tx>
          <c:spPr>
            <a:solidFill>
              <a:srgbClr val="FF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layout>
                <c:manualLayout>
                  <c:x val="1.622863963813034E-2"/>
                  <c:y val="8.06808871113333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621067205436144E-2"/>
                  <c:y val="-7.80100342696871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7013550535510218E-2"/>
                  <c:y val="7.03096062984282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835985927291005E-2"/>
                  <c:y val="1.05601383160438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2800859998883118E-2"/>
                  <c:y val="4.22690219278145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1344907187806343E-2"/>
                  <c:y val="1.3774129776194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8.7847452803339349E-3"/>
                  <c:y val="-8.5689802913453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15740740740740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'CT &lt;6y BLL count 13'!$A$10:$A$21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'CT &lt;6y BLL count 13'!$G$10:$G$21</c:f>
              <c:numCache>
                <c:formatCode>General</c:formatCode>
                <c:ptCount val="12"/>
                <c:pt idx="4" formatCode="0">
                  <c:v>415</c:v>
                </c:pt>
                <c:pt idx="5" formatCode="0">
                  <c:v>445</c:v>
                </c:pt>
                <c:pt idx="6" formatCode="0">
                  <c:v>448</c:v>
                </c:pt>
                <c:pt idx="7" formatCode="0">
                  <c:v>308</c:v>
                </c:pt>
                <c:pt idx="8">
                  <c:v>315</c:v>
                </c:pt>
                <c:pt idx="9">
                  <c:v>264</c:v>
                </c:pt>
                <c:pt idx="10">
                  <c:v>196</c:v>
                </c:pt>
                <c:pt idx="11" formatCode="0">
                  <c:v>214</c:v>
                </c:pt>
              </c:numCache>
            </c:numRef>
          </c:val>
        </c:ser>
        <c:ser>
          <c:idx val="3"/>
          <c:order val="3"/>
          <c:tx>
            <c:strRef>
              <c:f>'CT &lt;6y BLL count 13'!$I$2</c:f>
              <c:strCache>
                <c:ptCount val="1"/>
                <c:pt idx="0">
                  <c:v>≥ 20 µg/dL</c:v>
                </c:pt>
              </c:strCache>
            </c:strRef>
          </c:tx>
          <c:spPr>
            <a:solidFill>
              <a:srgbClr val="99CC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layout>
                <c:manualLayout>
                  <c:x val="1.4252457139666053E-2"/>
                  <c:y val="1.24789956810954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5044109069699623E-3"/>
                  <c:y val="1.75490277623747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460714980071936E-2"/>
                  <c:y val="1.46101345606447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0361074657334501E-2"/>
                  <c:y val="8.08195630475768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058454794214553E-2"/>
                  <c:y val="1.34094349317446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8.0389690871974333E-3"/>
                  <c:y val="1.2496996414180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0993264396167346E-2"/>
                  <c:y val="1.0410298969698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3503086419753086E-2"/>
                  <c:y val="8.80281690140845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'CT &lt;6y BLL count 13'!$A$10:$A$21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'CT &lt;6y BLL count 13'!$I$10:$I$21</c:f>
              <c:numCache>
                <c:formatCode>General</c:formatCode>
                <c:ptCount val="12"/>
                <c:pt idx="0">
                  <c:v>353</c:v>
                </c:pt>
                <c:pt idx="1">
                  <c:v>272</c:v>
                </c:pt>
                <c:pt idx="2">
                  <c:v>288</c:v>
                </c:pt>
                <c:pt idx="3">
                  <c:v>212</c:v>
                </c:pt>
                <c:pt idx="4">
                  <c:v>215</c:v>
                </c:pt>
                <c:pt idx="5">
                  <c:v>208</c:v>
                </c:pt>
                <c:pt idx="6">
                  <c:v>221</c:v>
                </c:pt>
                <c:pt idx="7">
                  <c:v>153</c:v>
                </c:pt>
                <c:pt idx="8">
                  <c:v>156</c:v>
                </c:pt>
                <c:pt idx="9">
                  <c:v>111</c:v>
                </c:pt>
                <c:pt idx="10">
                  <c:v>107</c:v>
                </c:pt>
                <c:pt idx="11" formatCode="0">
                  <c:v>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0"/>
        <c:axId val="29447296"/>
        <c:axId val="29449216"/>
      </c:barChart>
      <c:catAx>
        <c:axId val="29447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4788091004753436"/>
              <c:y val="0.8705255851283052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449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449216"/>
        <c:scaling>
          <c:orientation val="minMax"/>
          <c:max val="2300"/>
          <c:min val="0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/>
                  <a:t>Number of Children with 
Elevated Blood Lead</a:t>
                </a:r>
              </a:p>
            </c:rich>
          </c:tx>
          <c:layout>
            <c:manualLayout>
              <c:xMode val="edge"/>
              <c:yMode val="edge"/>
              <c:x val="3.3552207883736758E-2"/>
              <c:y val="0.3244581993271967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447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6505662486633612"/>
          <c:y val="3.1403230136005725E-2"/>
          <c:w val="0.15812858462136678"/>
          <c:h val="0.2716049382716049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007403209937104E-2"/>
          <c:y val="4.2725982209422267E-2"/>
          <c:w val="0.86140787852646239"/>
          <c:h val="0.81848167416572926"/>
        </c:manualLayout>
      </c:layout>
      <c:lineChart>
        <c:grouping val="standard"/>
        <c:varyColors val="0"/>
        <c:ser>
          <c:idx val="3"/>
          <c:order val="0"/>
          <c:tx>
            <c:strRef>
              <c:f>'CT &lt;6y BLL PCT 13'!$D$2</c:f>
              <c:strCache>
                <c:ptCount val="1"/>
                <c:pt idx="0">
                  <c:v>≥ 5 µg/dL</c:v>
                </c:pt>
              </c:strCache>
            </c:strRef>
          </c:tx>
          <c:marker>
            <c:symbol val="circle"/>
            <c:size val="7"/>
          </c:marker>
          <c:dLbls>
            <c:dLbl>
              <c:idx val="17"/>
              <c:layout>
                <c:manualLayout>
                  <c:x val="-5.3705692803437165E-3"/>
                  <c:y val="-4.9645390070921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'CT &lt;6y BLL PCT 13'!$A$3:$A$21</c:f>
              <c:strCache>
                <c:ptCount val="19"/>
                <c:pt idx="0">
                  <c:v>1995*</c:v>
                </c:pt>
                <c:pt idx="1">
                  <c:v>1996*</c:v>
                </c:pt>
                <c:pt idx="2">
                  <c:v>1997*</c:v>
                </c:pt>
                <c:pt idx="3">
                  <c:v>1998*</c:v>
                </c:pt>
                <c:pt idx="4">
                  <c:v>1999*</c:v>
                </c:pt>
                <c:pt idx="5">
                  <c:v>2000*</c:v>
                </c:pt>
                <c:pt idx="6">
                  <c:v>2001*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strCache>
            </c:strRef>
          </c:cat>
          <c:val>
            <c:numRef>
              <c:f>'CT &lt;6y BLL PCT 13'!$D$3:$D$21</c:f>
              <c:numCache>
                <c:formatCode>General</c:formatCode>
                <c:ptCount val="19"/>
                <c:pt idx="17" formatCode="0.0%">
                  <c:v>3.1E-2</c:v>
                </c:pt>
                <c:pt idx="18" formatCode="0.0%">
                  <c:v>3.1E-2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'CT &lt;6y BLL PCT 13'!$E$2</c:f>
              <c:strCache>
                <c:ptCount val="1"/>
                <c:pt idx="0">
                  <c:v>≥ 10 µg/dL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2.3216082952037011E-2"/>
                  <c:y val="-3.6921065800627061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6.1%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04262061227309E-2"/>
                  <c:y val="-3.1622445540610923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4.7%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223415682062301E-2"/>
                  <c:y val="-2.9182879377431907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4.3%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643036161833155E-2"/>
                  <c:y val="-3.5667963683527884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4.6%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1482277121374866E-2"/>
                  <c:y val="-3.5667963683527884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3.1%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3272466881489439E-2"/>
                  <c:y val="-3.2425421530479899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3.5%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790189760114572E-2"/>
                  <c:y val="-3.8910505836575876E-2"/>
                </c:manualLayout>
              </c:layout>
              <c:tx>
                <c:rich>
                  <a:bodyPr/>
                  <a:lstStyle/>
                  <a:p>
                    <a:r>
                      <a:rPr lang="en-US" sz="900"/>
                      <a:t>2.8%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9692087361260293E-2"/>
                  <c:y val="-3.8910505836575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8643036161833155E-2"/>
                  <c:y val="-3.1004319985293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14822771213748E-2"/>
                  <c:y val="-2.5940337224383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3272466881489439E-2"/>
                  <c:y val="-3.515732712399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0433225921947728E-2"/>
                  <c:y val="-4.2553131734019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8643036161833155E-2"/>
                  <c:y val="-3.515732712399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2223415682062301E-2"/>
                  <c:y val="-3.1611211536301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4914507866967757E-2"/>
                  <c:y val="-3.7621403842029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5062656641604009E-2"/>
                  <c:y val="-3.312907870951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685284640171845E-2"/>
                  <c:y val="-3.5460992907801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3272466881489439E-2"/>
                  <c:y val="-3.515732712399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2.3272466881489439E-2"/>
                  <c:y val="-2.5940337224383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'CT &lt;6y BLL PCT 13'!$A$3:$A$21</c:f>
              <c:strCache>
                <c:ptCount val="19"/>
                <c:pt idx="0">
                  <c:v>1995*</c:v>
                </c:pt>
                <c:pt idx="1">
                  <c:v>1996*</c:v>
                </c:pt>
                <c:pt idx="2">
                  <c:v>1997*</c:v>
                </c:pt>
                <c:pt idx="3">
                  <c:v>1998*</c:v>
                </c:pt>
                <c:pt idx="4">
                  <c:v>1999*</c:v>
                </c:pt>
                <c:pt idx="5">
                  <c:v>2000*</c:v>
                </c:pt>
                <c:pt idx="6">
                  <c:v>2001*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strCache>
            </c:strRef>
          </c:cat>
          <c:val>
            <c:numRef>
              <c:f>'CT &lt;6y BLL PCT 13'!$E$3:$E$21</c:f>
              <c:numCache>
                <c:formatCode>0.0%</c:formatCode>
                <c:ptCount val="19"/>
                <c:pt idx="0">
                  <c:v>6.0584717791495768E-2</c:v>
                </c:pt>
                <c:pt idx="1">
                  <c:v>4.651439979737481E-2</c:v>
                </c:pt>
                <c:pt idx="2">
                  <c:v>4.3456628885053715E-2</c:v>
                </c:pt>
                <c:pt idx="3">
                  <c:v>4.5979945305378307E-2</c:v>
                </c:pt>
                <c:pt idx="4">
                  <c:v>3.1270204210360322E-2</c:v>
                </c:pt>
                <c:pt idx="5">
                  <c:v>3.5280920179485559E-2</c:v>
                </c:pt>
                <c:pt idx="6">
                  <c:v>2.8047918952637196E-2</c:v>
                </c:pt>
                <c:pt idx="7">
                  <c:v>2.5093394341316497E-2</c:v>
                </c:pt>
                <c:pt idx="8">
                  <c:v>2.1616527293670623E-2</c:v>
                </c:pt>
                <c:pt idx="9">
                  <c:v>2.1746838435173148E-2</c:v>
                </c:pt>
                <c:pt idx="10">
                  <c:v>1.836903878877787E-2</c:v>
                </c:pt>
                <c:pt idx="11">
                  <c:v>1.5720346370663101E-2</c:v>
                </c:pt>
                <c:pt idx="12">
                  <c:v>1.4149372988569527E-2</c:v>
                </c:pt>
                <c:pt idx="13">
                  <c:v>1.3801773017140912E-2</c:v>
                </c:pt>
                <c:pt idx="14">
                  <c:v>8.6565340975827479E-3</c:v>
                </c:pt>
                <c:pt idx="15">
                  <c:v>8.9999999999999993E-3</c:v>
                </c:pt>
                <c:pt idx="16">
                  <c:v>8.0000000000000002E-3</c:v>
                </c:pt>
                <c:pt idx="17">
                  <c:v>7.0000000000000001E-3</c:v>
                </c:pt>
                <c:pt idx="18">
                  <c:v>7.0000000000000001E-3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'CT &lt;6y BLL PCT 13'!$G$2</c:f>
              <c:strCache>
                <c:ptCount val="1"/>
                <c:pt idx="0">
                  <c:v>≥ 15 µg/dL</c:v>
                </c:pt>
              </c:strCache>
            </c:strRef>
          </c:tx>
          <c:spPr>
            <a:ln w="25400">
              <a:solidFill>
                <a:srgbClr val="7030A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dPt>
            <c:idx val="12"/>
            <c:marker>
              <c:spPr>
                <a:solidFill>
                  <a:srgbClr val="7030A0"/>
                </a:solidFill>
                <a:ln w="15875">
                  <a:solidFill>
                    <a:srgbClr val="7030A0"/>
                  </a:solidFill>
                </a:ln>
              </c:spPr>
            </c:marker>
            <c:bubble3D val="0"/>
          </c:dPt>
          <c:dPt>
            <c:idx val="13"/>
            <c:bubble3D val="0"/>
          </c:dPt>
          <c:dLbls>
            <c:dLbl>
              <c:idx val="2"/>
              <c:delete val="1"/>
            </c:dLbl>
            <c:dLbl>
              <c:idx val="11"/>
              <c:layout>
                <c:manualLayout>
                  <c:x val="-2.9494715416212073E-2"/>
                  <c:y val="-3.7005081811582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1362855958794622E-2"/>
                  <c:y val="-3.6423961109919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7363966722204838E-2"/>
                  <c:y val="-2.8759144468643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3.0774207735311282E-2"/>
                  <c:y val="-2.1951499739575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5339219815568168E-2"/>
                  <c:y val="-1.6335518857808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6852846401718582E-2"/>
                  <c:y val="-2.1276693526149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3.0433225921947728E-2"/>
                  <c:y val="-9.7276264591439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2.3272466881489439E-2"/>
                  <c:y val="-1.2970168612191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'CT &lt;6y BLL PCT 13'!$A$3:$A$21</c:f>
              <c:strCache>
                <c:ptCount val="19"/>
                <c:pt idx="0">
                  <c:v>1995*</c:v>
                </c:pt>
                <c:pt idx="1">
                  <c:v>1996*</c:v>
                </c:pt>
                <c:pt idx="2">
                  <c:v>1997*</c:v>
                </c:pt>
                <c:pt idx="3">
                  <c:v>1998*</c:v>
                </c:pt>
                <c:pt idx="4">
                  <c:v>1999*</c:v>
                </c:pt>
                <c:pt idx="5">
                  <c:v>2000*</c:v>
                </c:pt>
                <c:pt idx="6">
                  <c:v>2001*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strCache>
            </c:strRef>
          </c:cat>
          <c:val>
            <c:numRef>
              <c:f>'CT &lt;6y BLL PCT 13'!$G$3:$G$21</c:f>
              <c:numCache>
                <c:formatCode>General</c:formatCode>
                <c:ptCount val="19"/>
                <c:pt idx="11" formatCode="0.0%">
                  <c:v>6.0000000000000001E-3</c:v>
                </c:pt>
                <c:pt idx="12" formatCode="0.0%">
                  <c:v>6.1730107646210189E-3</c:v>
                </c:pt>
                <c:pt idx="13" formatCode="0.0%">
                  <c:v>5.8664082653502167E-3</c:v>
                </c:pt>
                <c:pt idx="14" formatCode="0.0%">
                  <c:v>3.61765604078085E-3</c:v>
                </c:pt>
                <c:pt idx="15" formatCode="0.0%">
                  <c:v>4.0000000000000001E-3</c:v>
                </c:pt>
                <c:pt idx="16" formatCode="0.0%">
                  <c:v>3.0000000000000001E-3</c:v>
                </c:pt>
                <c:pt idx="17" formatCode="0.0%">
                  <c:v>3.0000000000000001E-3</c:v>
                </c:pt>
                <c:pt idx="18" formatCode="0.0%">
                  <c:v>3.0000000000000001E-3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'CT &lt;6y BLL PCT 13'!$I$2</c:f>
              <c:strCache>
                <c:ptCount val="1"/>
                <c:pt idx="0">
                  <c:v>≥ 20 µg/dL</c:v>
                </c:pt>
              </c:strCache>
            </c:strRef>
          </c:tx>
          <c:spPr>
            <a:ln w="25400">
              <a:solidFill>
                <a:srgbClr val="FFC000"/>
              </a:solidFill>
              <a:prstDash val="solid"/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Pt>
            <c:idx val="0"/>
            <c:marker>
              <c:symbol val="diamond"/>
              <c:size val="6"/>
            </c:marker>
            <c:bubble3D val="0"/>
          </c:dPt>
          <c:dPt>
            <c:idx val="1"/>
            <c:bubble3D val="0"/>
          </c:dPt>
          <c:dPt>
            <c:idx val="4"/>
            <c:bubble3D val="0"/>
          </c:dPt>
          <c:dLbls>
            <c:dLbl>
              <c:idx val="0"/>
              <c:layout>
                <c:manualLayout>
                  <c:x val="-3.7444003710062561E-2"/>
                  <c:y val="3.3621209582844695E-2"/>
                </c:manualLayout>
              </c:layout>
              <c:tx>
                <c:rich>
                  <a:bodyPr/>
                  <a:lstStyle/>
                  <a:p>
                    <a:pPr algn="r">
                      <a:defRPr sz="9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900" b="1"/>
                      <a:t>1.6%</a:t>
                    </a:r>
                    <a:endParaRPr lang="en-US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320271996075681E-2"/>
                  <c:y val="4.5200480259116549E-2"/>
                </c:manualLayout>
              </c:layout>
              <c:tx>
                <c:rich>
                  <a:bodyPr/>
                  <a:lstStyle/>
                  <a:p>
                    <a:pPr algn="r">
                      <a:defRPr sz="9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900" b="1"/>
                      <a:t>1.2%</a:t>
                    </a:r>
                    <a:endParaRPr lang="en-US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562283098071354E-2"/>
                  <c:y val="3.9778019768805496E-2"/>
                </c:manualLayout>
              </c:layout>
              <c:tx>
                <c:rich>
                  <a:bodyPr/>
                  <a:lstStyle/>
                  <a:p>
                    <a:pPr algn="r">
                      <a:defRPr sz="9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900" b="1"/>
                      <a:t>1.1%</a:t>
                    </a:r>
                    <a:endParaRPr lang="en-US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987761868112383E-2"/>
                  <c:y val="2.8458144859552132E-2"/>
                </c:manualLayout>
              </c:layout>
              <c:tx>
                <c:rich>
                  <a:bodyPr/>
                  <a:lstStyle/>
                  <a:p>
                    <a:pPr algn="r">
                      <a:defRPr sz="9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900" b="1"/>
                      <a:t>1.1%</a:t>
                    </a:r>
                    <a:endParaRPr lang="en-US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628032398205864E-2"/>
                  <c:y val="3.4719966910750945E-2"/>
                </c:manualLayout>
              </c:layout>
              <c:tx>
                <c:rich>
                  <a:bodyPr/>
                  <a:lstStyle/>
                  <a:p>
                    <a:pPr algn="r">
                      <a:defRPr sz="9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900" b="1"/>
                      <a:t>0.7%</a:t>
                    </a:r>
                    <a:endParaRPr lang="en-US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5126060370273264E-2"/>
                  <c:y val="3.993214943876696E-2"/>
                </c:manualLayout>
              </c:layout>
              <c:tx>
                <c:rich>
                  <a:bodyPr/>
                  <a:lstStyle/>
                  <a:p>
                    <a:pPr algn="r">
                      <a:defRPr sz="9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900" b="1"/>
                      <a:t>0.7%</a:t>
                    </a:r>
                    <a:endParaRPr lang="en-US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0862307625080701E-2"/>
                  <c:y val="1.528117495951304E-2"/>
                </c:manualLayout>
              </c:layout>
              <c:tx>
                <c:rich>
                  <a:bodyPr/>
                  <a:lstStyle/>
                  <a:p>
                    <a:pPr algn="r">
                      <a:defRPr sz="900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900" b="1"/>
                      <a:t>0.4%</a:t>
                    </a:r>
                    <a:endParaRPr lang="en-US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449162839607455E-2"/>
                  <c:y val="3.2289607416094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1285750935268433E-2"/>
                  <c:y val="2.4997766236667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2338016018674358E-2"/>
                  <c:y val="1.6512257776288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4463831118854503E-2"/>
                  <c:y val="1.3747696431563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3852093676260393E-2"/>
                  <c:y val="1.5989836376835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530679905613302E-2"/>
                  <c:y val="1.4776065225889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9494856376035702E-2"/>
                  <c:y val="1.8805774278215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4821474383371251E-2"/>
                  <c:y val="1.8913553359021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8351954126034997E-2"/>
                  <c:y val="1.6154576422628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1.790189760114572E-2"/>
                  <c:y val="1.1334673591332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7.1607590404582887E-3"/>
                  <c:y val="1.2970168612191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1.790189760114572E-2"/>
                  <c:y val="1.2970168612191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 algn="r"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'CT &lt;6y BLL PCT 13'!$A$3:$A$21</c:f>
              <c:strCache>
                <c:ptCount val="19"/>
                <c:pt idx="0">
                  <c:v>1995*</c:v>
                </c:pt>
                <c:pt idx="1">
                  <c:v>1996*</c:v>
                </c:pt>
                <c:pt idx="2">
                  <c:v>1997*</c:v>
                </c:pt>
                <c:pt idx="3">
                  <c:v>1998*</c:v>
                </c:pt>
                <c:pt idx="4">
                  <c:v>1999*</c:v>
                </c:pt>
                <c:pt idx="5">
                  <c:v>2000*</c:v>
                </c:pt>
                <c:pt idx="6">
                  <c:v>2001*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strCache>
            </c:strRef>
          </c:cat>
          <c:val>
            <c:numRef>
              <c:f>'CT &lt;6y BLL PCT 13'!$I$3:$I$21</c:f>
              <c:numCache>
                <c:formatCode>0.0%</c:formatCode>
                <c:ptCount val="19"/>
                <c:pt idx="0">
                  <c:v>1.575727444725249E-2</c:v>
                </c:pt>
                <c:pt idx="1">
                  <c:v>1.1516858117671598E-2</c:v>
                </c:pt>
                <c:pt idx="2">
                  <c:v>1.072811231867158E-2</c:v>
                </c:pt>
                <c:pt idx="3">
                  <c:v>1.0902461257976299E-2</c:v>
                </c:pt>
                <c:pt idx="4">
                  <c:v>6.5915004336513441E-3</c:v>
                </c:pt>
                <c:pt idx="5">
                  <c:v>6.6043101813815334E-3</c:v>
                </c:pt>
                <c:pt idx="6">
                  <c:v>4.1485667904222218E-3</c:v>
                </c:pt>
                <c:pt idx="7">
                  <c:v>5.1113492224378098E-3</c:v>
                </c:pt>
                <c:pt idx="8">
                  <c:v>4.0689933729262349E-3</c:v>
                </c:pt>
                <c:pt idx="9">
                  <c:v>4.2548162155773553E-3</c:v>
                </c:pt>
                <c:pt idx="10">
                  <c:v>3.0833224253530547E-3</c:v>
                </c:pt>
                <c:pt idx="11">
                  <c:v>3.1237287150578251E-3</c:v>
                </c:pt>
                <c:pt idx="12">
                  <c:v>2.8853623349239816E-3</c:v>
                </c:pt>
                <c:pt idx="13">
                  <c:v>2.8939201487553526E-3</c:v>
                </c:pt>
                <c:pt idx="14">
                  <c:v>1.7970823838943833E-3</c:v>
                </c:pt>
                <c:pt idx="15" formatCode="0.00%">
                  <c:v>2E-3</c:v>
                </c:pt>
                <c:pt idx="16" formatCode="0.00%">
                  <c:v>1E-3</c:v>
                </c:pt>
                <c:pt idx="17" formatCode="0.00%">
                  <c:v>1E-3</c:v>
                </c:pt>
                <c:pt idx="18">
                  <c:v>1.48E-3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210496"/>
        <c:axId val="27212800"/>
      </c:lineChart>
      <c:catAx>
        <c:axId val="29210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1520082546072721"/>
              <c:y val="0.94098501359205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7212800"/>
        <c:crosses val="autoZero"/>
        <c:auto val="1"/>
        <c:lblAlgn val="ctr"/>
        <c:lblOffset val="100"/>
        <c:noMultiLvlLbl val="0"/>
      </c:catAx>
      <c:valAx>
        <c:axId val="272128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100"/>
                  <a:t>% Children with Elevated Blood Lead</a:t>
                </a:r>
              </a:p>
            </c:rich>
          </c:tx>
          <c:layout>
            <c:manualLayout>
              <c:xMode val="edge"/>
              <c:yMode val="edge"/>
              <c:x val="1.9157030463670462E-2"/>
              <c:y val="0.17703412073490812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2104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7635088846976832"/>
          <c:y val="4.7936716243802857E-2"/>
          <c:w val="0.22737507811523563"/>
          <c:h val="0.3004503603716202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5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11144495096009"/>
          <c:y val="0"/>
          <c:w val="0.86579800812569663"/>
          <c:h val="0.99559817551118679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explosion val="42"/>
          <c:dPt>
            <c:idx val="0"/>
            <c:bubble3D val="0"/>
            <c:explosion val="28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1"/>
            <c:bubble3D val="0"/>
            <c:explosion val="0"/>
            <c:spPr>
              <a:solidFill>
                <a:srgbClr val="FFC000"/>
              </a:solidFill>
              <a:ln>
                <a:noFill/>
              </a:ln>
            </c:spPr>
          </c:dPt>
          <c:dPt>
            <c:idx val="2"/>
            <c:bubble3D val="0"/>
            <c:explosion val="0"/>
            <c:spPr>
              <a:solidFill>
                <a:srgbClr val="97DD43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0.15487256746183684"/>
                  <c:y val="-0.1741077504200863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8337245370755717E-3"/>
                  <c:y val="7.926370314821758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'ENV 1 '!$B$3:$B$5</c:f>
              <c:strCache>
                <c:ptCount val="3"/>
                <c:pt idx="0">
                  <c:v>Multi-Dwelling</c:v>
                </c:pt>
                <c:pt idx="1">
                  <c:v>Single Family, Attached</c:v>
                </c:pt>
                <c:pt idx="2">
                  <c:v>Single Family, Detached</c:v>
                </c:pt>
              </c:strCache>
            </c:strRef>
          </c:cat>
          <c:val>
            <c:numRef>
              <c:f>'ENV 1 '!$D$3:$D$5</c:f>
              <c:numCache>
                <c:formatCode>0.0%</c:formatCode>
                <c:ptCount val="3"/>
                <c:pt idx="0">
                  <c:v>0.73722627737226276</c:v>
                </c:pt>
                <c:pt idx="1">
                  <c:v>0.17518248175182483</c:v>
                </c:pt>
                <c:pt idx="2">
                  <c:v>8.7591240875912413E-2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104"/>
      </c:pie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527660984124552E-2"/>
          <c:y val="3.0952318460192477E-2"/>
          <c:w val="0.8137580198308545"/>
          <c:h val="0.9016872210400306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'days to complete Abatement '!$C$2:$C$91</c:f>
              <c:numCache>
                <c:formatCode>General</c:formatCode>
                <c:ptCount val="90"/>
                <c:pt idx="0">
                  <c:v>17</c:v>
                </c:pt>
                <c:pt idx="1">
                  <c:v>40</c:v>
                </c:pt>
                <c:pt idx="2">
                  <c:v>43</c:v>
                </c:pt>
                <c:pt idx="3">
                  <c:v>52</c:v>
                </c:pt>
                <c:pt idx="4">
                  <c:v>74</c:v>
                </c:pt>
                <c:pt idx="5">
                  <c:v>80</c:v>
                </c:pt>
                <c:pt idx="6">
                  <c:v>85</c:v>
                </c:pt>
                <c:pt idx="7">
                  <c:v>87</c:v>
                </c:pt>
                <c:pt idx="8">
                  <c:v>88</c:v>
                </c:pt>
                <c:pt idx="9">
                  <c:v>101</c:v>
                </c:pt>
                <c:pt idx="10">
                  <c:v>105</c:v>
                </c:pt>
                <c:pt idx="11">
                  <c:v>109</c:v>
                </c:pt>
                <c:pt idx="12">
                  <c:v>113</c:v>
                </c:pt>
                <c:pt idx="13">
                  <c:v>117</c:v>
                </c:pt>
                <c:pt idx="14">
                  <c:v>117</c:v>
                </c:pt>
                <c:pt idx="15">
                  <c:v>120</c:v>
                </c:pt>
                <c:pt idx="16">
                  <c:v>122</c:v>
                </c:pt>
                <c:pt idx="17">
                  <c:v>129</c:v>
                </c:pt>
                <c:pt idx="18">
                  <c:v>133</c:v>
                </c:pt>
                <c:pt idx="19">
                  <c:v>134</c:v>
                </c:pt>
                <c:pt idx="20">
                  <c:v>135</c:v>
                </c:pt>
                <c:pt idx="21">
                  <c:v>144</c:v>
                </c:pt>
                <c:pt idx="22">
                  <c:v>147</c:v>
                </c:pt>
                <c:pt idx="23">
                  <c:v>157</c:v>
                </c:pt>
                <c:pt idx="24">
                  <c:v>165</c:v>
                </c:pt>
                <c:pt idx="25">
                  <c:v>166</c:v>
                </c:pt>
                <c:pt idx="26">
                  <c:v>169</c:v>
                </c:pt>
                <c:pt idx="27">
                  <c:v>179</c:v>
                </c:pt>
                <c:pt idx="28">
                  <c:v>194</c:v>
                </c:pt>
                <c:pt idx="29">
                  <c:v>200</c:v>
                </c:pt>
                <c:pt idx="30">
                  <c:v>204</c:v>
                </c:pt>
                <c:pt idx="31">
                  <c:v>209</c:v>
                </c:pt>
                <c:pt idx="32">
                  <c:v>216</c:v>
                </c:pt>
                <c:pt idx="33">
                  <c:v>217</c:v>
                </c:pt>
                <c:pt idx="34">
                  <c:v>218</c:v>
                </c:pt>
                <c:pt idx="35">
                  <c:v>225</c:v>
                </c:pt>
                <c:pt idx="36">
                  <c:v>247</c:v>
                </c:pt>
                <c:pt idx="37">
                  <c:v>253</c:v>
                </c:pt>
                <c:pt idx="38">
                  <c:v>267</c:v>
                </c:pt>
                <c:pt idx="39">
                  <c:v>272</c:v>
                </c:pt>
                <c:pt idx="40">
                  <c:v>275</c:v>
                </c:pt>
                <c:pt idx="41">
                  <c:v>277</c:v>
                </c:pt>
                <c:pt idx="42">
                  <c:v>285</c:v>
                </c:pt>
                <c:pt idx="43">
                  <c:v>286</c:v>
                </c:pt>
                <c:pt idx="44">
                  <c:v>289</c:v>
                </c:pt>
                <c:pt idx="45">
                  <c:v>303</c:v>
                </c:pt>
                <c:pt idx="46">
                  <c:v>304</c:v>
                </c:pt>
                <c:pt idx="47">
                  <c:v>324</c:v>
                </c:pt>
                <c:pt idx="48">
                  <c:v>326</c:v>
                </c:pt>
                <c:pt idx="49">
                  <c:v>350</c:v>
                </c:pt>
                <c:pt idx="50">
                  <c:v>382</c:v>
                </c:pt>
                <c:pt idx="51">
                  <c:v>390</c:v>
                </c:pt>
                <c:pt idx="52">
                  <c:v>415</c:v>
                </c:pt>
                <c:pt idx="53">
                  <c:v>435</c:v>
                </c:pt>
                <c:pt idx="54">
                  <c:v>450</c:v>
                </c:pt>
                <c:pt idx="55">
                  <c:v>470</c:v>
                </c:pt>
                <c:pt idx="56">
                  <c:v>488</c:v>
                </c:pt>
                <c:pt idx="57">
                  <c:v>517</c:v>
                </c:pt>
                <c:pt idx="58">
                  <c:v>531</c:v>
                </c:pt>
                <c:pt idx="59">
                  <c:v>540</c:v>
                </c:pt>
                <c:pt idx="60">
                  <c:v>553</c:v>
                </c:pt>
                <c:pt idx="61">
                  <c:v>573</c:v>
                </c:pt>
                <c:pt idx="62">
                  <c:v>665</c:v>
                </c:pt>
                <c:pt idx="63">
                  <c:v>676</c:v>
                </c:pt>
                <c:pt idx="64">
                  <c:v>678</c:v>
                </c:pt>
                <c:pt idx="65">
                  <c:v>678</c:v>
                </c:pt>
                <c:pt idx="66">
                  <c:v>689</c:v>
                </c:pt>
                <c:pt idx="67">
                  <c:v>730</c:v>
                </c:pt>
                <c:pt idx="68">
                  <c:v>749</c:v>
                </c:pt>
                <c:pt idx="69">
                  <c:v>755</c:v>
                </c:pt>
                <c:pt idx="70">
                  <c:v>776</c:v>
                </c:pt>
                <c:pt idx="71">
                  <c:v>826</c:v>
                </c:pt>
                <c:pt idx="72">
                  <c:v>827</c:v>
                </c:pt>
                <c:pt idx="73">
                  <c:v>887</c:v>
                </c:pt>
                <c:pt idx="74">
                  <c:v>912</c:v>
                </c:pt>
                <c:pt idx="75">
                  <c:v>949</c:v>
                </c:pt>
                <c:pt idx="76">
                  <c:v>968</c:v>
                </c:pt>
                <c:pt idx="77">
                  <c:v>989</c:v>
                </c:pt>
                <c:pt idx="78">
                  <c:v>1008</c:v>
                </c:pt>
                <c:pt idx="79">
                  <c:v>1051</c:v>
                </c:pt>
                <c:pt idx="80">
                  <c:v>1054</c:v>
                </c:pt>
                <c:pt idx="81">
                  <c:v>1056</c:v>
                </c:pt>
                <c:pt idx="82">
                  <c:v>1180</c:v>
                </c:pt>
                <c:pt idx="83">
                  <c:v>1274</c:v>
                </c:pt>
                <c:pt idx="84">
                  <c:v>1366</c:v>
                </c:pt>
                <c:pt idx="85">
                  <c:v>1481</c:v>
                </c:pt>
                <c:pt idx="86">
                  <c:v>1618</c:v>
                </c:pt>
                <c:pt idx="87">
                  <c:v>1680</c:v>
                </c:pt>
                <c:pt idx="88">
                  <c:v>1936</c:v>
                </c:pt>
                <c:pt idx="89">
                  <c:v>1975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573696"/>
        <c:axId val="92576000"/>
      </c:barChart>
      <c:catAx>
        <c:axId val="92573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Case ID</a:t>
                </a:r>
              </a:p>
            </c:rich>
          </c:tx>
          <c:layout>
            <c:manualLayout>
              <c:xMode val="edge"/>
              <c:yMode val="edge"/>
              <c:x val="0.47582065591315648"/>
              <c:y val="0.9310909886264217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2576000"/>
        <c:crossesAt val="296"/>
        <c:auto val="1"/>
        <c:lblAlgn val="ctr"/>
        <c:lblOffset val="100"/>
        <c:noMultiLvlLbl val="0"/>
      </c:catAx>
      <c:valAx>
        <c:axId val="92576000"/>
        <c:scaling>
          <c:orientation val="minMax"/>
          <c:max val="2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Days* 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1.6181229773462784E-3"/>
              <c:y val="0.39602274715660535"/>
            </c:manualLayout>
          </c:layout>
          <c:overlay val="0"/>
          <c:spPr>
            <a:noFill/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2573696"/>
        <c:crosses val="autoZero"/>
        <c:crossBetween val="between"/>
        <c:majorUnit val="10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0.17593</cdr:x>
      <cdr:y>0.08418</cdr:y>
    </cdr:from>
    <cdr:to>
      <cdr:x>0.49815</cdr:x>
      <cdr:y>0.43049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461239" y="387410"/>
          <a:ext cx="2676278" cy="159379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0.3853</cdr:x>
      <cdr:y>0.61793</cdr:y>
    </cdr:from>
    <cdr:to>
      <cdr:x>0.64676</cdr:x>
      <cdr:y>0.73384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24040" y="2825190"/>
          <a:ext cx="2052157" cy="5299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 smtClean="0">
              <a:solidFill>
                <a:srgbClr val="C00000"/>
              </a:solidFill>
            </a:rPr>
            <a:t>50 percentile</a:t>
          </a:r>
          <a:endParaRPr lang="en-US" sz="24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0.07767</cdr:x>
      <cdr:y>0.77521</cdr:y>
    </cdr:from>
    <cdr:to>
      <cdr:x>0.53639</cdr:x>
      <cdr:y>0.77521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609600" y="3544245"/>
          <a:ext cx="3600275" cy="0"/>
        </a:xfrm>
        <a:prstGeom xmlns:a="http://schemas.openxmlformats.org/drawingml/2006/main" prst="line">
          <a:avLst/>
        </a:prstGeom>
        <a:ln xmlns:a="http://schemas.openxmlformats.org/drawingml/2006/main" w="444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DF8457-D4CD-4B02-9E93-272B2006E9A3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1B76CA-E257-42A3-946C-41352B29D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66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76CA-E257-42A3-946C-41352B29D5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09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5 cities accounted for 57% of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76CA-E257-42A3-946C-41352B29D5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40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Of the 2,275 children who were found to have blood lead levels </a:t>
            </a:r>
            <a:r>
              <a:rPr lang="en-US" dirty="0">
                <a:sym typeface="Symbol"/>
              </a:rPr>
              <a:t></a:t>
            </a:r>
            <a:r>
              <a:rPr lang="en-US" dirty="0"/>
              <a:t>5 </a:t>
            </a:r>
            <a:r>
              <a:rPr lang="en-US" dirty="0">
                <a:sym typeface="Symbol"/>
              </a:rPr>
              <a:t></a:t>
            </a:r>
            <a:r>
              <a:rPr lang="en-US" dirty="0"/>
              <a:t>g/dL in 2013, 1677 (73.7%) </a:t>
            </a:r>
          </a:p>
          <a:p>
            <a:pPr lvl="0"/>
            <a:r>
              <a:rPr lang="en-US" dirty="0"/>
              <a:t>Of the 525 children who were found to have blood lead levels </a:t>
            </a:r>
            <a:r>
              <a:rPr lang="en-US" dirty="0">
                <a:sym typeface="Symbol"/>
              </a:rPr>
              <a:t></a:t>
            </a:r>
            <a:r>
              <a:rPr lang="en-US" dirty="0"/>
              <a:t>10 </a:t>
            </a:r>
            <a:r>
              <a:rPr lang="en-US" dirty="0">
                <a:sym typeface="Symbol"/>
              </a:rPr>
              <a:t></a:t>
            </a:r>
            <a:r>
              <a:rPr lang="en-US" dirty="0"/>
              <a:t>g/dL, 404 (77.0%) </a:t>
            </a:r>
          </a:p>
          <a:p>
            <a:pPr lvl="0"/>
            <a:r>
              <a:rPr lang="en-US" dirty="0"/>
              <a:t>Of the 214 children </a:t>
            </a:r>
            <a:r>
              <a:rPr lang="en-US" dirty="0">
                <a:sym typeface="Symbol"/>
              </a:rPr>
              <a:t></a:t>
            </a:r>
            <a:r>
              <a:rPr lang="en-US" dirty="0"/>
              <a:t>15 </a:t>
            </a:r>
            <a:r>
              <a:rPr lang="en-US" dirty="0">
                <a:sym typeface="Symbol"/>
              </a:rPr>
              <a:t></a:t>
            </a:r>
            <a:r>
              <a:rPr lang="en-US" dirty="0"/>
              <a:t>g/dL in 2013, 166 (77.6%) </a:t>
            </a:r>
          </a:p>
          <a:p>
            <a:r>
              <a:rPr lang="en-US" dirty="0"/>
              <a:t>Of the 111 children </a:t>
            </a:r>
            <a:r>
              <a:rPr lang="en-US" dirty="0">
                <a:sym typeface="Symbol"/>
              </a:rPr>
              <a:t></a:t>
            </a:r>
            <a:r>
              <a:rPr lang="en-US" dirty="0"/>
              <a:t>20 </a:t>
            </a:r>
            <a:r>
              <a:rPr lang="en-US" dirty="0">
                <a:sym typeface="Symbol"/>
              </a:rPr>
              <a:t></a:t>
            </a:r>
            <a:r>
              <a:rPr lang="en-US" dirty="0"/>
              <a:t>g/dL in 2013, 86 (77.5%)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76CA-E257-42A3-946C-41352B29D5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82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Additional</a:t>
            </a:r>
            <a:r>
              <a:rPr lang="en-US" baseline="0" dirty="0" smtClean="0"/>
              <a:t> info: </a:t>
            </a:r>
            <a:r>
              <a:rPr lang="en-US" dirty="0" smtClean="0"/>
              <a:t>This shows 5-14 and 15-19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76CA-E257-42A3-946C-41352B29D5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Trends cross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76CA-E257-42A3-946C-41352B29D5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34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5 cities accounted for 54% of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76CA-E257-42A3-946C-41352B29D5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77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76CA-E257-42A3-946C-41352B29D5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79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11 children who were tested with a venous &gt;=10 in 2013 resided at a section 8 housing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76CA-E257-42A3-946C-41352B29D5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60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Lead based paint is still the primary cause of lead poisoning.</a:t>
            </a:r>
          </a:p>
          <a:p>
            <a:pPr defTabSz="931774">
              <a:defRPr/>
            </a:pPr>
            <a:r>
              <a:rPr lang="en-US" dirty="0" smtClean="0"/>
              <a:t>10 </a:t>
            </a:r>
            <a:r>
              <a:rPr lang="en-US" dirty="0" smtClean="0"/>
              <a:t>homes are not</a:t>
            </a:r>
            <a:r>
              <a:rPr lang="en-US" baseline="0" dirty="0" smtClean="0"/>
              <a:t> pre-1978 housing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76CA-E257-42A3-946C-41352B29D5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17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76CA-E257-42A3-946C-41352B29D5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63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 days (soil only)-1975 max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76CA-E257-42A3-946C-41352B29D5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46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83,739 blood lead tests for children under age of 6 received by the Lead and Healthy Homes </a:t>
            </a:r>
            <a:r>
              <a:rPr lang="en-US" dirty="0" smtClean="0"/>
              <a:t>program.</a:t>
            </a:r>
          </a:p>
          <a:p>
            <a:r>
              <a:rPr lang="en-US" dirty="0" smtClean="0"/>
              <a:t>40,000 in  2008.  dropped to 36,000 in 2011</a:t>
            </a:r>
          </a:p>
          <a:p>
            <a:endParaRPr lang="en-US" dirty="0" smtClean="0"/>
          </a:p>
          <a:p>
            <a:r>
              <a:rPr lang="en-US" dirty="0" smtClean="0"/>
              <a:t>2005	41,722</a:t>
            </a:r>
          </a:p>
          <a:p>
            <a:pPr marL="228600" indent="-228600">
              <a:buAutoNum type="arabicPlain" startAt="2011"/>
            </a:pPr>
            <a:r>
              <a:rPr lang="en-US" dirty="0" smtClean="0"/>
              <a:t>  37,227</a:t>
            </a:r>
          </a:p>
          <a:p>
            <a:pPr marL="228600" indent="-228600">
              <a:buAutoNum type="arabicPlain" startAt="2011"/>
            </a:pPr>
            <a:r>
              <a:rPr lang="en-US" dirty="0" smtClean="0"/>
              <a:t>  4495</a:t>
            </a:r>
            <a:r>
              <a:rPr lang="en-US" baseline="0" dirty="0" smtClean="0"/>
              <a:t> fewer births</a:t>
            </a:r>
          </a:p>
          <a:p>
            <a:pPr marL="228600" indent="-228600">
              <a:buAutoNum type="arabicPlain" startAt="2008"/>
            </a:pPr>
            <a:r>
              <a:rPr lang="en-US" dirty="0" smtClean="0"/>
              <a:t>            39247</a:t>
            </a:r>
          </a:p>
          <a:p>
            <a:pPr marL="228600" indent="-228600">
              <a:buAutoNum type="arabicPlain" startAt="2008"/>
            </a:pPr>
            <a:r>
              <a:rPr lang="en-US" dirty="0" smtClean="0"/>
              <a:t>	37883</a:t>
            </a:r>
          </a:p>
          <a:p>
            <a:pPr marL="0" indent="0">
              <a:buNone/>
            </a:pPr>
            <a:r>
              <a:rPr lang="en-US" dirty="0" smtClean="0"/>
              <a:t>2010	36762</a:t>
            </a:r>
          </a:p>
          <a:p>
            <a:pPr marL="228600" indent="-228600">
              <a:buAutoNum type="arabicPlain" startAt="2011"/>
            </a:pPr>
            <a:r>
              <a:rPr lang="en-US" dirty="0" smtClean="0"/>
              <a:t>	36212</a:t>
            </a:r>
          </a:p>
          <a:p>
            <a:pPr marL="228600" indent="-228600">
              <a:buAutoNum type="arabicPlain" startAt="2011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76CA-E257-42A3-946C-41352B29D5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858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59 (64.8%) of the dwelling units required lead management plans, 26 (28.6%) did not require lead management plans.  the status of 6 (6.6%) dwelling units was not reported.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76CA-E257-42A3-946C-41352B29D5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00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Conduct lead screening</a:t>
            </a:r>
            <a:r>
              <a:rPr lang="en-US" baseline="0" dirty="0" smtClean="0"/>
              <a:t> at least annually for each child </a:t>
            </a:r>
            <a:r>
              <a:rPr lang="en-US" dirty="0" smtClean="0"/>
              <a:t>“9 to 35 months of age inclusive” per CT statutes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Steady increase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screening rate over the past 10 years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rgbClr val="00B050"/>
                </a:solidFill>
                <a:effectLst/>
                <a:latin typeface="+mn-lt"/>
                <a:ea typeface="+mn-ea"/>
                <a:cs typeface="+mn-cs"/>
              </a:rPr>
              <a:t>2.2% increase (1,338 children) in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screening rate from 2012 to 2013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Denominator is 2010 and 2011 birth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76CA-E257-42A3-946C-41352B29D5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40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around half of children received two annual screenings as required by CT</a:t>
            </a:r>
            <a:r>
              <a:rPr lang="en-US" baseline="0" dirty="0" smtClean="0"/>
              <a:t> Statutes. </a:t>
            </a:r>
          </a:p>
          <a:p>
            <a:r>
              <a:rPr lang="en-US" baseline="0" dirty="0" smtClean="0"/>
              <a:t>84.6 by age 2,  97.6% tested by age 3 and 52.5% for two annual screenings among cohort 2009.</a:t>
            </a:r>
          </a:p>
          <a:p>
            <a:r>
              <a:rPr lang="en-US" baseline="0" dirty="0" smtClean="0"/>
              <a:t>(NY state 53% received 2 annual screenings) </a:t>
            </a:r>
          </a:p>
          <a:p>
            <a:r>
              <a:rPr lang="en-US" baseline="0" dirty="0" smtClean="0"/>
              <a:t>84% NY children were tested by age 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76CA-E257-42A3-946C-41352B29D5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51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76CA-E257-42A3-946C-41352B29D5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22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Children newly arrived. </a:t>
            </a:r>
          </a:p>
          <a:p>
            <a:pPr defTabSz="931774">
              <a:defRPr/>
            </a:pPr>
            <a:r>
              <a:rPr lang="en-US" dirty="0" smtClean="0"/>
              <a:t>EPSDT </a:t>
            </a:r>
            <a:r>
              <a:rPr lang="en-US" dirty="0" smtClean="0"/>
              <a:t>is the Early Periodic, Screening, Diagnosis and Treatment program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76CA-E257-42A3-946C-41352B29D5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31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3/98=3.1%, 3/78=3.9%,</a:t>
            </a:r>
            <a:r>
              <a:rPr lang="en-US" baseline="0" dirty="0" smtClean="0"/>
              <a:t> 2/72= 2.8%   3/121=2.5%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76CA-E257-42A3-946C-41352B29D5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1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14 more children had a BLL</a:t>
            </a:r>
            <a:r>
              <a:rPr lang="en-US" baseline="0" dirty="0" smtClean="0"/>
              <a:t> &gt;=5mcg/dL. 3 more -10mcg/dL, </a:t>
            </a:r>
          </a:p>
          <a:p>
            <a:r>
              <a:rPr lang="en-US" baseline="0" dirty="0" smtClean="0"/>
              <a:t>18 more &gt;=15 mcg/dL. </a:t>
            </a:r>
          </a:p>
          <a:p>
            <a:r>
              <a:rPr lang="en-US" baseline="0" dirty="0" smtClean="0"/>
              <a:t>4 more &gt;=20 mcg/dL.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76CA-E257-42A3-946C-41352B29D5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61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Action level lowered</a:t>
            </a:r>
            <a:r>
              <a:rPr lang="en-US" baseline="0" dirty="0" smtClean="0"/>
              <a:t> to 5 in the second half year of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B76CA-E257-42A3-946C-41352B29D5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2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9B9E94-8458-4CD5-A7A3-4D247E8009B7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76AF92-4BA8-44A6-AF50-1B2564D8D0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9B9E94-8458-4CD5-A7A3-4D247E8009B7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76AF92-4BA8-44A6-AF50-1B2564D8D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9B9E94-8458-4CD5-A7A3-4D247E8009B7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76AF92-4BA8-44A6-AF50-1B2564D8D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9B9E94-8458-4CD5-A7A3-4D247E8009B7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76AF92-4BA8-44A6-AF50-1B2564D8D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9B9E94-8458-4CD5-A7A3-4D247E8009B7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76AF92-4BA8-44A6-AF50-1B2564D8D00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9B9E94-8458-4CD5-A7A3-4D247E8009B7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76AF92-4BA8-44A6-AF50-1B2564D8D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9B9E94-8458-4CD5-A7A3-4D247E8009B7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76AF92-4BA8-44A6-AF50-1B2564D8D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9B9E94-8458-4CD5-A7A3-4D247E8009B7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76AF92-4BA8-44A6-AF50-1B2564D8D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9B9E94-8458-4CD5-A7A3-4D247E8009B7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76AF92-4BA8-44A6-AF50-1B2564D8D00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9B9E94-8458-4CD5-A7A3-4D247E8009B7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76AF92-4BA8-44A6-AF50-1B2564D8D0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9B9E94-8458-4CD5-A7A3-4D247E8009B7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76AF92-4BA8-44A6-AF50-1B2564D8D0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49B9E94-8458-4CD5-A7A3-4D247E8009B7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976AF92-4BA8-44A6-AF50-1B2564D8D00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447800"/>
            <a:ext cx="7391400" cy="2005584"/>
          </a:xfrm>
        </p:spPr>
        <p:txBody>
          <a:bodyPr>
            <a:normAutofit fontScale="90000"/>
          </a:bodyPr>
          <a:lstStyle/>
          <a:p>
            <a:r>
              <a:rPr lang="en-US" altLang="en-US" sz="4400" dirty="0">
                <a:solidFill>
                  <a:srgbClr val="002060"/>
                </a:solidFill>
              </a:rPr>
              <a:t>Childhood Lead Poisoning </a:t>
            </a:r>
            <a:br>
              <a:rPr lang="en-US" altLang="en-US" sz="4400" dirty="0">
                <a:solidFill>
                  <a:srgbClr val="002060"/>
                </a:solidFill>
              </a:rPr>
            </a:br>
            <a:r>
              <a:rPr lang="en-US" altLang="en-US" sz="4400" dirty="0">
                <a:solidFill>
                  <a:srgbClr val="002060"/>
                </a:solidFill>
              </a:rPr>
              <a:t>in </a:t>
            </a:r>
            <a:r>
              <a:rPr lang="en-US" altLang="en-US" sz="4400" dirty="0" smtClean="0">
                <a:solidFill>
                  <a:srgbClr val="002060"/>
                </a:solidFill>
              </a:rPr>
              <a:t>Connecticut,</a:t>
            </a:r>
            <a:br>
              <a:rPr lang="en-US" altLang="en-US" sz="4400" dirty="0" smtClean="0">
                <a:solidFill>
                  <a:srgbClr val="002060"/>
                </a:solidFill>
              </a:rPr>
            </a:br>
            <a:r>
              <a:rPr lang="en-US" altLang="en-US" sz="4400" dirty="0" smtClean="0">
                <a:solidFill>
                  <a:srgbClr val="002060"/>
                </a:solidFill>
              </a:rPr>
              <a:t>2013 surveillance data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43434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260E8C"/>
                </a:solidFill>
                <a:latin typeface="Calibri" pitchFamily="34" charset="0"/>
              </a:rPr>
              <a:t>Tracy </a:t>
            </a:r>
            <a:r>
              <a:rPr lang="en-US" altLang="en-US" dirty="0" smtClean="0">
                <a:solidFill>
                  <a:srgbClr val="260E8C"/>
                </a:solidFill>
                <a:latin typeface="Calibri" pitchFamily="34" charset="0"/>
              </a:rPr>
              <a:t>Hung, M.H.S.</a:t>
            </a:r>
            <a:endParaRPr lang="en-US" altLang="en-US" dirty="0">
              <a:solidFill>
                <a:srgbClr val="260E8C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260E8C"/>
                </a:solidFill>
                <a:latin typeface="Calibri" pitchFamily="34" charset="0"/>
              </a:rPr>
              <a:t>Epidemiologist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solidFill>
                  <a:srgbClr val="260E8C"/>
                </a:solidFill>
                <a:latin typeface="Calibri" pitchFamily="34" charset="0"/>
              </a:rPr>
              <a:t>Connecticut Department of Public Health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5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exec\dfs\DPH-Groups1\Regulatory Services\Environmental Health\EHS\LEAD\DMU\2013 lead surveillance report jpegs\prevalence towns 5 and greater for trac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5720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974151"/>
              </p:ext>
            </p:extLst>
          </p:nvPr>
        </p:nvGraphicFramePr>
        <p:xfrm>
          <a:off x="-76200" y="1447800"/>
          <a:ext cx="134620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1700"/>
                <a:gridCol w="444500"/>
              </a:tblGrid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NEW HAVEN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405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BRIDGEPORT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402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WATERBURY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HARTFORD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MERIDEN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1299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6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F0892"/>
                </a:solidFill>
                <a:effectLst/>
              </a:rPr>
              <a:t>Number of existing and new cases of lead poisoning among children under 6 years of age, </a:t>
            </a:r>
            <a:r>
              <a:rPr lang="en-US" sz="3600" b="1" dirty="0" smtClean="0">
                <a:solidFill>
                  <a:srgbClr val="0F0892"/>
                </a:solidFill>
                <a:effectLst/>
              </a:rPr>
              <a:t>Connecticut </a:t>
            </a:r>
            <a:r>
              <a:rPr lang="en-US" sz="3600" b="1" dirty="0">
                <a:solidFill>
                  <a:srgbClr val="0F0892"/>
                </a:solidFill>
                <a:effectLst/>
              </a:rPr>
              <a:t>CY 2013 </a:t>
            </a:r>
            <a:r>
              <a:rPr lang="en-US" b="1" dirty="0">
                <a:effectLst/>
              </a:rPr>
              <a:t/>
            </a:r>
            <a:br>
              <a:rPr lang="en-US" b="1" dirty="0">
                <a:effectLst/>
              </a:rPr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31666"/>
            <a:ext cx="6262784" cy="48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74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4782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F0892"/>
                </a:solidFill>
              </a:rPr>
              <a:t>Incidence of lead poisoning by blood lead </a:t>
            </a:r>
            <a:r>
              <a:rPr lang="en-US" b="1" dirty="0" smtClean="0">
                <a:solidFill>
                  <a:srgbClr val="0F0892"/>
                </a:solidFill>
              </a:rPr>
              <a:t>levels, 2013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17989"/>
            <a:ext cx="6553200" cy="511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55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96200" cy="1143000"/>
          </a:xfrm>
        </p:spPr>
        <p:txBody>
          <a:bodyPr>
            <a:noAutofit/>
          </a:bodyPr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>
                <a:solidFill>
                  <a:sysClr val="windowText" lastClr="000000"/>
                </a:solidFill>
              </a:rPr>
              <a:t/>
            </a:r>
            <a:br>
              <a:rPr lang="en-US" sz="2400" b="1" dirty="0" smtClean="0">
                <a:solidFill>
                  <a:sysClr val="windowText" lastClr="000000"/>
                </a:solidFill>
              </a:rPr>
            </a:b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676400" y="152400"/>
            <a:ext cx="67056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F0892"/>
                </a:solidFill>
              </a:rPr>
              <a:t>Incidence Rate of Lead Poisoning </a:t>
            </a:r>
            <a:br>
              <a:rPr lang="en-US" sz="2800" b="1" dirty="0">
                <a:solidFill>
                  <a:srgbClr val="0F0892"/>
                </a:solidFill>
              </a:rPr>
            </a:br>
            <a:r>
              <a:rPr lang="en-US" sz="2800" b="1" dirty="0">
                <a:solidFill>
                  <a:srgbClr val="0F0892"/>
                </a:solidFill>
              </a:rPr>
              <a:t>among Children under 6 Years of Age</a:t>
            </a:r>
            <a:br>
              <a:rPr lang="en-US" sz="2800" b="1" dirty="0">
                <a:solidFill>
                  <a:srgbClr val="0F0892"/>
                </a:solidFill>
              </a:rPr>
            </a:br>
            <a:r>
              <a:rPr lang="en-US" sz="2800" b="1" dirty="0">
                <a:solidFill>
                  <a:srgbClr val="0F0892"/>
                </a:solidFill>
              </a:rPr>
              <a:t>2004-2013</a:t>
            </a:r>
            <a:r>
              <a:rPr lang="en-US" b="1" dirty="0">
                <a:solidFill>
                  <a:sysClr val="windowText" lastClr="000000"/>
                </a:solidFill>
              </a:rPr>
              <a:t/>
            </a:r>
            <a:br>
              <a:rPr lang="en-US" b="1" dirty="0">
                <a:solidFill>
                  <a:sysClr val="windowText" lastClr="000000"/>
                </a:solidFill>
              </a:rPr>
            </a:b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2680"/>
            <a:ext cx="6712414" cy="510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\\exec\dfs\DPH-Groups1\Regulatory Services\Environmental Health\EHS\LEAD\DMU\2013 lead surveillance report jpegs\incidence towns 5 and greater for trac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378"/>
            <a:ext cx="8686800" cy="671131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20584"/>
              </p:ext>
            </p:extLst>
          </p:nvPr>
        </p:nvGraphicFramePr>
        <p:xfrm>
          <a:off x="381000" y="533400"/>
          <a:ext cx="1371600" cy="1226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600"/>
                <a:gridCol w="381000"/>
              </a:tblGrid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 HAVEN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BRIDGEPORT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WATERBURY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HARTFORD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MERIDEN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NEW BRITAIN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643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972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04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exec\dfs\DPH-Groups1\Regulatory Services\Environmental Health\EHS\LEAD\DMU\2013 lead surveillance report jpegs\incidence towns 15 and greater for trac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520580"/>
              </p:ext>
            </p:extLst>
          </p:nvPr>
        </p:nvGraphicFramePr>
        <p:xfrm>
          <a:off x="-22412" y="1371600"/>
          <a:ext cx="1371600" cy="1226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7100"/>
                <a:gridCol w="444500"/>
              </a:tblGrid>
              <a:tr h="1719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BRIDGEPORT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</a:tr>
              <a:tr h="1719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NEW HAVEN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</a:tr>
              <a:tr h="1719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WATERBURY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</a:tr>
              <a:tr h="1719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HARTFORD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</a:tr>
              <a:tr h="1719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MERIDEN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</a:tr>
              <a:tr h="17199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WEST HAVEN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/>
                </a:tc>
              </a:tr>
              <a:tr h="17199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67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F0892"/>
                </a:solidFill>
              </a:rPr>
              <a:t>Environmental Investigations &amp; Dwelling Type</a:t>
            </a:r>
            <a:endParaRPr lang="en-US" dirty="0">
              <a:solidFill>
                <a:srgbClr val="0F08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45336"/>
            <a:ext cx="7498080" cy="4800600"/>
          </a:xfrm>
        </p:spPr>
        <p:txBody>
          <a:bodyPr/>
          <a:lstStyle/>
          <a:p>
            <a:r>
              <a:rPr lang="en-US" dirty="0" smtClean="0"/>
              <a:t>149 </a:t>
            </a:r>
            <a:r>
              <a:rPr lang="en-US" dirty="0"/>
              <a:t>environmental cases were </a:t>
            </a:r>
            <a:r>
              <a:rPr lang="en-US" dirty="0" smtClean="0"/>
              <a:t>opened; 137 were inspected; 10 post-1978 housing</a:t>
            </a:r>
          </a:p>
          <a:p>
            <a:r>
              <a:rPr lang="en-US" dirty="0" smtClean="0"/>
              <a:t>101 (73.7%) were multi-dwelling</a:t>
            </a:r>
          </a:p>
          <a:p>
            <a:r>
              <a:rPr lang="en-US" dirty="0" smtClean="0"/>
              <a:t>3 Section 8 housing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57587922"/>
              </p:ext>
            </p:extLst>
          </p:nvPr>
        </p:nvGraphicFramePr>
        <p:xfrm>
          <a:off x="3429000" y="2438400"/>
          <a:ext cx="5867400" cy="4506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6211669"/>
            <a:ext cx="510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(17 children who were tested with a venous &gt;=5 in 2013 resided at a section 8 dwelling unit)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95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F0892"/>
                </a:solidFill>
                <a:effectLst/>
              </a:rPr>
              <a:t>Environmental </a:t>
            </a:r>
            <a:r>
              <a:rPr lang="en-US" sz="4400" b="1" dirty="0" smtClean="0">
                <a:solidFill>
                  <a:srgbClr val="0F0892"/>
                </a:solidFill>
                <a:effectLst/>
              </a:rPr>
              <a:t>Lead Hazards Identified </a:t>
            </a:r>
            <a:r>
              <a:rPr lang="en-US" sz="4400" b="1" dirty="0">
                <a:solidFill>
                  <a:srgbClr val="0F0892"/>
                </a:solidFill>
                <a:effectLst/>
              </a:rPr>
              <a:t>by </a:t>
            </a:r>
            <a:r>
              <a:rPr lang="en-US" sz="4400" b="1" dirty="0" smtClean="0">
                <a:solidFill>
                  <a:srgbClr val="0F0892"/>
                </a:solidFill>
                <a:effectLst/>
              </a:rPr>
              <a:t>Source</a:t>
            </a:r>
            <a:endParaRPr lang="en-US" b="1" dirty="0">
              <a:solidFill>
                <a:srgbClr val="0F089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97031"/>
            <a:ext cx="7255504" cy="436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90220" y="6358373"/>
            <a:ext cx="5215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137 dwelling unit inspected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7548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F0892"/>
                </a:solidFill>
              </a:rPr>
              <a:t>Abatement activities </a:t>
            </a:r>
            <a:r>
              <a:rPr lang="en-US" sz="2800" b="1" dirty="0">
                <a:solidFill>
                  <a:srgbClr val="0F0892"/>
                </a:solidFill>
              </a:rPr>
              <a:t>among dwelling units requiring abatement of lead hazards 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42" y="1371600"/>
            <a:ext cx="7911086" cy="509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676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857565" cy="838200"/>
          </a:xfrm>
        </p:spPr>
        <p:txBody>
          <a:bodyPr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100" b="1" dirty="0" smtClean="0">
                <a:solidFill>
                  <a:srgbClr val="0F0892"/>
                </a:solidFill>
              </a:rPr>
              <a:t>How long does it take to </a:t>
            </a:r>
            <a:r>
              <a:rPr lang="en-US" sz="3100" b="1" dirty="0">
                <a:solidFill>
                  <a:srgbClr val="0F0892"/>
                </a:solidFill>
              </a:rPr>
              <a:t>complete </a:t>
            </a:r>
            <a:r>
              <a:rPr lang="en-US" sz="3100" b="1" dirty="0" smtClean="0">
                <a:solidFill>
                  <a:srgbClr val="0F0892"/>
                </a:solidFill>
              </a:rPr>
              <a:t>abatement</a:t>
            </a:r>
            <a:br>
              <a:rPr lang="en-US" sz="3100" b="1" dirty="0" smtClean="0">
                <a:solidFill>
                  <a:srgbClr val="0F0892"/>
                </a:solidFill>
              </a:rPr>
            </a:br>
            <a:endParaRPr lang="en-US" b="1" dirty="0">
              <a:solidFill>
                <a:srgbClr val="0F0892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408579"/>
              </p:ext>
            </p:extLst>
          </p:nvPr>
        </p:nvGraphicFramePr>
        <p:xfrm>
          <a:off x="1371600" y="1600201"/>
          <a:ext cx="7848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1004740" y="6304002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*Order </a:t>
            </a:r>
            <a:r>
              <a:rPr lang="en-US" b="1" dirty="0">
                <a:solidFill>
                  <a:prstClr val="black"/>
                </a:solidFill>
              </a:rPr>
              <a:t>issue date to compliance letter </a:t>
            </a:r>
            <a:r>
              <a:rPr lang="en-US" b="1" dirty="0" smtClean="0">
                <a:solidFill>
                  <a:prstClr val="black"/>
                </a:solidFill>
              </a:rPr>
              <a:t>issue date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252937" y="4980565"/>
            <a:ext cx="0" cy="381000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04740" y="480060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365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days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3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F0892"/>
                </a:solidFill>
              </a:rPr>
              <a:t>Statewide Screening</a:t>
            </a:r>
            <a:br>
              <a:rPr lang="en-US" dirty="0" smtClean="0">
                <a:solidFill>
                  <a:srgbClr val="0F0892"/>
                </a:solidFill>
              </a:rPr>
            </a:br>
            <a:r>
              <a:rPr lang="en-US" dirty="0" smtClean="0">
                <a:solidFill>
                  <a:srgbClr val="0F0892"/>
                </a:solidFill>
              </a:rPr>
              <a:t>Children under 6 years of age</a:t>
            </a:r>
            <a:endParaRPr lang="en-US" dirty="0">
              <a:solidFill>
                <a:srgbClr val="0F0892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997603580"/>
              </p:ext>
            </p:extLst>
          </p:nvPr>
        </p:nvGraphicFramePr>
        <p:xfrm>
          <a:off x="304800" y="1701353"/>
          <a:ext cx="8493760" cy="3913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752600" y="5823466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75,749 children under age of 6 were </a:t>
            </a:r>
            <a:r>
              <a:rPr lang="en-US" dirty="0" smtClean="0"/>
              <a:t>tested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11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41732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>
                <a:solidFill>
                  <a:srgbClr val="0F0892"/>
                </a:solidFill>
              </a:rPr>
              <a:t>Lead </a:t>
            </a:r>
            <a:r>
              <a:rPr lang="en-US" sz="3100" b="1" dirty="0">
                <a:solidFill>
                  <a:srgbClr val="0F0892"/>
                </a:solidFill>
              </a:rPr>
              <a:t>management plans among dwelling units where lead abatement was completed in 2013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0046"/>
            <a:ext cx="8117540" cy="521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25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F0892"/>
                </a:solidFill>
              </a:rPr>
              <a:t>Statewide Blood Lead </a:t>
            </a:r>
            <a:r>
              <a:rPr lang="en-US" sz="3600" b="1" dirty="0" smtClean="0">
                <a:solidFill>
                  <a:srgbClr val="0F0892"/>
                </a:solidFill>
              </a:rPr>
              <a:t>Screening-</a:t>
            </a:r>
            <a:br>
              <a:rPr lang="en-US" sz="3600" b="1" dirty="0" smtClean="0">
                <a:solidFill>
                  <a:srgbClr val="0F0892"/>
                </a:solidFill>
              </a:rPr>
            </a:br>
            <a:r>
              <a:rPr lang="en-US" sz="3600" b="1" dirty="0" smtClean="0">
                <a:solidFill>
                  <a:srgbClr val="0F0892"/>
                </a:solidFill>
              </a:rPr>
              <a:t>1 </a:t>
            </a:r>
            <a:r>
              <a:rPr lang="en-US" sz="3600" b="1" dirty="0">
                <a:solidFill>
                  <a:srgbClr val="0F0892"/>
                </a:solidFill>
              </a:rPr>
              <a:t>and 2 years old</a:t>
            </a:r>
            <a:endParaRPr lang="en-US" sz="3600" dirty="0">
              <a:solidFill>
                <a:srgbClr val="0F0892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047407348"/>
              </p:ext>
            </p:extLst>
          </p:nvPr>
        </p:nvGraphicFramePr>
        <p:xfrm>
          <a:off x="1295400" y="1371600"/>
          <a:ext cx="7391400" cy="4840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5708" y="6211669"/>
            <a:ext cx="8190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55,862 (71.0%) </a:t>
            </a:r>
            <a:r>
              <a:rPr lang="en-US" altLang="en-US" dirty="0" smtClean="0"/>
              <a:t>children </a:t>
            </a:r>
            <a:r>
              <a:rPr lang="en-US" altLang="en-US" dirty="0"/>
              <a:t>between </a:t>
            </a:r>
            <a:r>
              <a:rPr lang="en-US" altLang="en-US" b="1" dirty="0"/>
              <a:t>9 months and 35 months years old</a:t>
            </a:r>
            <a:r>
              <a:rPr lang="en-US" altLang="en-US" dirty="0"/>
              <a:t> were tested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32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8305800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F0892"/>
                </a:solidFill>
              </a:rPr>
              <a:t>Statewide Blood Lead </a:t>
            </a:r>
            <a:r>
              <a:rPr lang="en-US" sz="2800" b="1" dirty="0" smtClean="0">
                <a:solidFill>
                  <a:srgbClr val="0F0892"/>
                </a:solidFill>
              </a:rPr>
              <a:t>Screening compliance</a:t>
            </a:r>
            <a:r>
              <a:rPr lang="en-US" sz="2800" b="1" dirty="0">
                <a:solidFill>
                  <a:srgbClr val="0F0892"/>
                </a:solidFill>
              </a:rPr>
              <a:t/>
            </a:r>
            <a:br>
              <a:rPr lang="en-US" sz="2800" b="1" dirty="0">
                <a:solidFill>
                  <a:srgbClr val="0F0892"/>
                </a:solidFill>
              </a:rPr>
            </a:br>
            <a:r>
              <a:rPr lang="en-US" sz="2800" b="1" dirty="0">
                <a:solidFill>
                  <a:srgbClr val="0F0892"/>
                </a:solidFill>
              </a:rPr>
              <a:t>among birth cohort </a:t>
            </a:r>
            <a:r>
              <a:rPr lang="en-US" sz="2800" b="1" dirty="0" smtClean="0">
                <a:solidFill>
                  <a:srgbClr val="0F0892"/>
                </a:solidFill>
              </a:rPr>
              <a:t>2010</a:t>
            </a:r>
            <a:endParaRPr lang="en-US" sz="2800" dirty="0">
              <a:solidFill>
                <a:srgbClr val="0F0892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8559963"/>
              </p:ext>
            </p:extLst>
          </p:nvPr>
        </p:nvGraphicFramePr>
        <p:xfrm>
          <a:off x="533400" y="1676400"/>
          <a:ext cx="7772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633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780929" cy="678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F0892"/>
                </a:solidFill>
              </a:rPr>
              <a:t>Refugee Children Screening Rate, 2010-2013</a:t>
            </a:r>
            <a:endParaRPr lang="en-US" dirty="0">
              <a:solidFill>
                <a:srgbClr val="0F089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14662"/>
            <a:ext cx="6764533" cy="506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85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100" b="1" dirty="0" smtClean="0">
                <a:solidFill>
                  <a:srgbClr val="0F0892"/>
                </a:solidFill>
              </a:rPr>
              <a:t>Total Screened and Elevated Blood Lead Levels among </a:t>
            </a:r>
            <a:r>
              <a:rPr lang="en-US" sz="3100" b="1" dirty="0">
                <a:solidFill>
                  <a:srgbClr val="0F0892"/>
                </a:solidFill>
              </a:rPr>
              <a:t>Refugee Children Under 16 Years of </a:t>
            </a:r>
            <a:r>
              <a:rPr lang="en-US" sz="3100" b="1" dirty="0" smtClean="0">
                <a:solidFill>
                  <a:srgbClr val="0F0892"/>
                </a:solidFill>
              </a:rPr>
              <a:t>Age, 2010 </a:t>
            </a:r>
            <a:r>
              <a:rPr lang="en-US" sz="3100" b="1" dirty="0">
                <a:solidFill>
                  <a:srgbClr val="0F0892"/>
                </a:solidFill>
              </a:rPr>
              <a:t>- 2013</a:t>
            </a:r>
            <a:r>
              <a:rPr lang="en-US" sz="4400" b="1" dirty="0">
                <a:solidFill>
                  <a:sysClr val="windowText" lastClr="000000"/>
                </a:solidFill>
              </a:rPr>
              <a:t/>
            </a:r>
            <a:br>
              <a:rPr lang="en-US" sz="4400" b="1" dirty="0">
                <a:solidFill>
                  <a:sysClr val="windowText" lastClr="000000"/>
                </a:solidFill>
              </a:rPr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1" y="1380357"/>
            <a:ext cx="7029449" cy="517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74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600" b="1" dirty="0">
                <a:solidFill>
                  <a:srgbClr val="4704CC"/>
                </a:solidFill>
              </a:rPr>
              <a:t>Prevalence Trends </a:t>
            </a:r>
            <a:r>
              <a:rPr lang="en-US" sz="2800" b="1" dirty="0" smtClean="0">
                <a:solidFill>
                  <a:srgbClr val="4704CC"/>
                </a:solidFill>
              </a:rPr>
              <a:t/>
            </a:r>
            <a:br>
              <a:rPr lang="en-US" sz="2800" b="1" dirty="0" smtClean="0">
                <a:solidFill>
                  <a:srgbClr val="4704CC"/>
                </a:solidFill>
              </a:rPr>
            </a:br>
            <a:r>
              <a:rPr lang="en-US" sz="2700" b="1" dirty="0" smtClean="0">
                <a:solidFill>
                  <a:srgbClr val="0F0892"/>
                </a:solidFill>
              </a:rPr>
              <a:t>Number </a:t>
            </a:r>
            <a:r>
              <a:rPr lang="en-US" sz="2700" b="1" dirty="0">
                <a:solidFill>
                  <a:srgbClr val="0F0892"/>
                </a:solidFill>
              </a:rPr>
              <a:t>of children under 6 years of age with lead </a:t>
            </a:r>
            <a:r>
              <a:rPr lang="en-US" sz="2700" b="1" dirty="0" smtClean="0">
                <a:solidFill>
                  <a:srgbClr val="0F0892"/>
                </a:solidFill>
              </a:rPr>
              <a:t>poisoning, Connecticut </a:t>
            </a:r>
            <a:r>
              <a:rPr lang="en-US" sz="2700" b="1" dirty="0">
                <a:solidFill>
                  <a:srgbClr val="0F0892"/>
                </a:solidFill>
              </a:rPr>
              <a:t>2002-2013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759368"/>
              </p:ext>
            </p:extLst>
          </p:nvPr>
        </p:nvGraphicFramePr>
        <p:xfrm>
          <a:off x="1066800" y="1828800"/>
          <a:ext cx="6736080" cy="470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942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0F0892"/>
                </a:solidFill>
              </a:rPr>
              <a:t>Prevalence Rate of </a:t>
            </a:r>
            <a:br>
              <a:rPr lang="en-US" sz="3200" b="1" dirty="0">
                <a:solidFill>
                  <a:srgbClr val="0F0892"/>
                </a:solidFill>
              </a:rPr>
            </a:br>
            <a:r>
              <a:rPr lang="en-US" sz="3200" b="1" dirty="0">
                <a:solidFill>
                  <a:srgbClr val="0F0892"/>
                </a:solidFill>
              </a:rPr>
              <a:t>Childhood Lead Poisoning – </a:t>
            </a:r>
            <a:br>
              <a:rPr lang="en-US" sz="3200" b="1" dirty="0">
                <a:solidFill>
                  <a:srgbClr val="0F0892"/>
                </a:solidFill>
              </a:rPr>
            </a:br>
            <a:r>
              <a:rPr lang="en-US" sz="3200" b="1" dirty="0">
                <a:solidFill>
                  <a:srgbClr val="0F0892"/>
                </a:solidFill>
              </a:rPr>
              <a:t>Connecticut </a:t>
            </a:r>
            <a:r>
              <a:rPr lang="en-US" sz="3200" b="1" dirty="0" smtClean="0">
                <a:solidFill>
                  <a:srgbClr val="0F0892"/>
                </a:solidFill>
              </a:rPr>
              <a:t>1995-2013</a:t>
            </a:r>
            <a:endParaRPr lang="en-US" sz="3200" dirty="0">
              <a:solidFill>
                <a:srgbClr val="0F0892"/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518922"/>
              </p:ext>
            </p:extLst>
          </p:nvPr>
        </p:nvGraphicFramePr>
        <p:xfrm>
          <a:off x="914400" y="1905000"/>
          <a:ext cx="8001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40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1203</TotalTime>
  <Words>814</Words>
  <Application>Microsoft Office PowerPoint</Application>
  <PresentationFormat>On-screen Show (4:3)</PresentationFormat>
  <Paragraphs>210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Solstice</vt:lpstr>
      <vt:lpstr>Childhood Lead Poisoning  in Connecticut, 2013 surveillance data </vt:lpstr>
      <vt:lpstr>Statewide Screening Children under 6 years of age</vt:lpstr>
      <vt:lpstr>Statewide Blood Lead Screening- 1 and 2 years old</vt:lpstr>
      <vt:lpstr>Statewide Blood Lead Screening compliance among birth cohort 2010</vt:lpstr>
      <vt:lpstr>PowerPoint Presentation</vt:lpstr>
      <vt:lpstr>Refugee Children Screening Rate, 2010-2013</vt:lpstr>
      <vt:lpstr>Total Screened and Elevated Blood Lead Levels among Refugee Children Under 16 Years of Age, 2010 - 2013 </vt:lpstr>
      <vt:lpstr>  Prevalence Trends  Number of children under 6 years of age with lead poisoning, Connecticut 2002-2013 </vt:lpstr>
      <vt:lpstr>Prevalence Rate of  Childhood Lead Poisoning –  Connecticut 1995-2013</vt:lpstr>
      <vt:lpstr>PowerPoint Presentation</vt:lpstr>
      <vt:lpstr>Number of existing and new cases of lead poisoning among children under 6 years of age, Connecticut CY 2013  </vt:lpstr>
      <vt:lpstr>Incidence of lead poisoning by blood lead levels, 2013 </vt:lpstr>
      <vt:lpstr> </vt:lpstr>
      <vt:lpstr>PowerPoint Presentation</vt:lpstr>
      <vt:lpstr>PowerPoint Presentation</vt:lpstr>
      <vt:lpstr>Environmental Investigations &amp; Dwelling Type</vt:lpstr>
      <vt:lpstr>Environmental Lead Hazards Identified by Source</vt:lpstr>
      <vt:lpstr>Abatement activities among dwelling units requiring abatement of lead hazards  </vt:lpstr>
      <vt:lpstr>How long does it take to complete abatement </vt:lpstr>
      <vt:lpstr> Lead management plans among dwelling units where lead abatement was completed in 2013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Hung, Tracy</dc:creator>
  <cp:lastModifiedBy>Hung, Tracy</cp:lastModifiedBy>
  <cp:revision>134</cp:revision>
  <cp:lastPrinted>2014-09-10T12:07:15Z</cp:lastPrinted>
  <dcterms:created xsi:type="dcterms:W3CDTF">2014-08-27T18:03:51Z</dcterms:created>
  <dcterms:modified xsi:type="dcterms:W3CDTF">2014-09-10T15:16:29Z</dcterms:modified>
</cp:coreProperties>
</file>